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4"/>
  </p:notesMasterIdLst>
  <p:handoutMasterIdLst>
    <p:handoutMasterId r:id="rId55"/>
  </p:handoutMasterIdLst>
  <p:sldIdLst>
    <p:sldId id="297" r:id="rId2"/>
    <p:sldId id="488" r:id="rId3"/>
    <p:sldId id="452" r:id="rId4"/>
    <p:sldId id="528" r:id="rId5"/>
    <p:sldId id="454" r:id="rId6"/>
    <p:sldId id="457" r:id="rId7"/>
    <p:sldId id="456" r:id="rId8"/>
    <p:sldId id="459" r:id="rId9"/>
    <p:sldId id="460" r:id="rId10"/>
    <p:sldId id="461" r:id="rId11"/>
    <p:sldId id="462" r:id="rId12"/>
    <p:sldId id="465" r:id="rId13"/>
    <p:sldId id="466" r:id="rId14"/>
    <p:sldId id="467" r:id="rId15"/>
    <p:sldId id="468" r:id="rId16"/>
    <p:sldId id="469" r:id="rId17"/>
    <p:sldId id="471" r:id="rId18"/>
    <p:sldId id="458" r:id="rId19"/>
    <p:sldId id="473" r:id="rId20"/>
    <p:sldId id="477" r:id="rId21"/>
    <p:sldId id="481" r:id="rId22"/>
    <p:sldId id="486" r:id="rId23"/>
    <p:sldId id="487" r:id="rId24"/>
    <p:sldId id="482" r:id="rId25"/>
    <p:sldId id="490" r:id="rId26"/>
    <p:sldId id="491" r:id="rId27"/>
    <p:sldId id="493" r:id="rId28"/>
    <p:sldId id="494" r:id="rId29"/>
    <p:sldId id="495" r:id="rId30"/>
    <p:sldId id="496" r:id="rId31"/>
    <p:sldId id="497" r:id="rId32"/>
    <p:sldId id="498" r:id="rId33"/>
    <p:sldId id="499" r:id="rId34"/>
    <p:sldId id="500" r:id="rId35"/>
    <p:sldId id="501" r:id="rId36"/>
    <p:sldId id="502" r:id="rId37"/>
    <p:sldId id="505" r:id="rId38"/>
    <p:sldId id="507" r:id="rId39"/>
    <p:sldId id="510" r:id="rId40"/>
    <p:sldId id="511" r:id="rId41"/>
    <p:sldId id="514" r:id="rId42"/>
    <p:sldId id="517" r:id="rId43"/>
    <p:sldId id="516" r:id="rId44"/>
    <p:sldId id="518" r:id="rId45"/>
    <p:sldId id="520" r:id="rId46"/>
    <p:sldId id="522" r:id="rId47"/>
    <p:sldId id="521" r:id="rId48"/>
    <p:sldId id="523" r:id="rId49"/>
    <p:sldId id="524" r:id="rId50"/>
    <p:sldId id="525" r:id="rId51"/>
    <p:sldId id="527" r:id="rId52"/>
    <p:sldId id="324" r:id="rId5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178"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355"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531"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708"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5886"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063"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239"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417"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0000FF"/>
    <a:srgbClr val="FFCCCC"/>
    <a:srgbClr val="CCFFCC"/>
    <a:srgbClr val="CCECFF"/>
    <a:srgbClr val="CCFF99"/>
    <a:srgbClr val="6666FF"/>
    <a:srgbClr val="3333CC"/>
    <a:srgbClr val="99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F2F2"/>
          </a:solidFill>
        </a:fill>
      </a:tcStyle>
    </a:wholeTbl>
    <a:band2H>
      <a:tcTxStyle/>
      <a:tcStyle>
        <a:tcBdr/>
        <a:fill>
          <a:solidFill>
            <a:srgbClr val="F9F9F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DCDC"/>
          </a:solidFill>
        </a:fill>
      </a:tcStyle>
    </a:wholeTbl>
    <a:band2H>
      <a:tcTxStyle/>
      <a:tcStyle>
        <a:tcBdr/>
        <a:fill>
          <a:solidFill>
            <a:schemeClr val="accent1">
              <a:lumOff val="6666"/>
            </a:schemeClr>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CFCF"/>
          </a:solidFill>
        </a:fill>
      </a:tcStyle>
    </a:wholeTbl>
    <a:band2H>
      <a:tcTxStyle/>
      <a:tcStyle>
        <a:tcBdr/>
        <a:fill>
          <a:solidFill>
            <a:srgbClr val="E8E8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3333"/>
            </a:schemeClr>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2">
              <a:lumOff val="9410"/>
            </a:schemeClr>
          </a:solidFill>
        </a:fill>
      </a:tcStyle>
    </a:wholeTbl>
    <a:band2H>
      <a:tcTxStyle/>
      <a:tcStyle>
        <a:tcBdr/>
        <a:fill>
          <a:solidFill>
            <a:schemeClr val="accent1">
              <a:lumOff val="3333"/>
            </a:schemeClr>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0" autoAdjust="0"/>
    <p:restoredTop sz="74323" autoAdjust="0"/>
  </p:normalViewPr>
  <p:slideViewPr>
    <p:cSldViewPr snapToGrid="0" snapToObjects="1">
      <p:cViewPr varScale="1">
        <p:scale>
          <a:sx n="111" d="100"/>
          <a:sy n="111" d="100"/>
        </p:scale>
        <p:origin x="1428" y="108"/>
      </p:cViewPr>
      <p:guideLst/>
    </p:cSldViewPr>
  </p:slideViewPr>
  <p:notesTextViewPr>
    <p:cViewPr>
      <p:scale>
        <a:sx n="150" d="100"/>
        <a:sy n="150" d="100"/>
      </p:scale>
      <p:origin x="0" y="0"/>
    </p:cViewPr>
  </p:notesTextViewPr>
  <p:notesViewPr>
    <p:cSldViewPr snapToGrid="0" snapToObject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7DD9D42-E4C5-465D-AF66-442FD1CC29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EC4B30E8-E4DD-430F-903C-315E79C9C6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26D384-69D5-4B53-A646-22BA60C78A59}" type="datetimeFigureOut">
              <a:rPr lang="en-US" smtClean="0"/>
              <a:t>12/6/2022</a:t>
            </a:fld>
            <a:endParaRPr lang="en-US"/>
          </a:p>
        </p:txBody>
      </p:sp>
      <p:sp>
        <p:nvSpPr>
          <p:cNvPr id="4" name="页脚占位符 3">
            <a:extLst>
              <a:ext uri="{FF2B5EF4-FFF2-40B4-BE49-F238E27FC236}">
                <a16:creationId xmlns:a16="http://schemas.microsoft.com/office/drawing/2014/main" id="{1A504AA4-320B-4EEE-83E6-E2A6D4C184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8917C475-6FD6-407F-ABBD-BEF17AE72B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1FAEB9-E004-4147-8C23-53A9CCD68063}" type="slidenum">
              <a:rPr lang="en-US" smtClean="0"/>
              <a:t>‹#›</a:t>
            </a:fld>
            <a:endParaRPr lang="en-US"/>
          </a:p>
        </p:txBody>
      </p:sp>
    </p:spTree>
    <p:extLst>
      <p:ext uri="{BB962C8B-B14F-4D97-AF65-F5344CB8AC3E}">
        <p14:creationId xmlns:p14="http://schemas.microsoft.com/office/powerpoint/2010/main" val="3295029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xfrm>
            <a:off x="1143000" y="685800"/>
            <a:ext cx="4572000" cy="3429000"/>
          </a:xfrm>
          <a:prstGeom prst="rect">
            <a:avLst/>
          </a:prstGeom>
        </p:spPr>
        <p:txBody>
          <a:bodyPr/>
          <a:lstStyle/>
          <a:p>
            <a:endParaRPr/>
          </a:p>
        </p:txBody>
      </p:sp>
      <p:sp>
        <p:nvSpPr>
          <p:cNvPr id="318" name="Shape 3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3292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7213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396506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538236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514531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40869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3528605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613095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t>The limitation is that …</a:t>
            </a:r>
            <a:endParaRPr lang="en-US" dirty="0"/>
          </a:p>
        </p:txBody>
      </p:sp>
    </p:spTree>
    <p:extLst>
      <p:ext uri="{BB962C8B-B14F-4D97-AF65-F5344CB8AC3E}">
        <p14:creationId xmlns:p14="http://schemas.microsoft.com/office/powerpoint/2010/main" val="3113791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dirty="0"/>
              </a:p>
            </p:txBody>
          </p:sp>
        </mc:Choice>
        <mc:Fallback xmlns="">
          <p:sp>
            <p:nvSpPr>
              <p:cNvPr id="3" name="备注占位符 2"/>
              <p:cNvSpPr>
                <a:spLocks noGrp="1"/>
              </p:cNvSpPr>
              <p:nvPr>
                <p:ph type="body" idx="1"/>
              </p:nvPr>
            </p:nvSpPr>
            <p:spPr/>
            <p:txBody>
              <a:bodyPr/>
              <a:lstStyle/>
              <a:p>
                <a:r>
                  <a:rPr lang="en-US" dirty="0"/>
                  <a:t>So what it is transitive redundancy?</a:t>
                </a:r>
              </a:p>
              <a:p>
                <a:r>
                  <a:rPr lang="en-US" dirty="0"/>
                  <a:t>In </a:t>
                </a:r>
                <a:r>
                  <a:rPr lang="en-US" dirty="0" err="1"/>
                  <a:t>cfl</a:t>
                </a:r>
                <a:r>
                  <a:rPr lang="en-US" dirty="0"/>
                  <a:t>-reachability, </a:t>
                </a:r>
                <a:r>
                  <a:rPr lang="en-US" altLang="zh-CN" sz="2400" dirty="0">
                    <a:latin typeface="Calibri" panose="020F0502020204030204" pitchFamily="34" charset="0"/>
                    <a:cs typeface="Calibri" panose="020F0502020204030204" pitchFamily="34" charset="0"/>
                  </a:rPr>
                  <a:t>for a non-terminal </a:t>
                </a:r>
                <a:r>
                  <a:rPr lang="en-US" altLang="zh-CN" sz="2400" b="0" i="0">
                    <a:latin typeface="Cambria Math" panose="02040503050406030204" pitchFamily="18" charset="0"/>
                    <a:cs typeface="Calibri" panose="020F0502020204030204" pitchFamily="34" charset="0"/>
                  </a:rPr>
                  <a:t>𝐴</a:t>
                </a:r>
                <a:r>
                  <a:rPr lang="en-US" altLang="zh-CN" sz="2400" dirty="0">
                    <a:latin typeface="Calibri" panose="020F0502020204030204" pitchFamily="34" charset="0"/>
                    <a:cs typeface="Calibri" panose="020F0502020204030204" pitchFamily="34" charset="0"/>
                  </a:rPr>
                  <a:t>, its transitivity manifests in productions </a:t>
                </a:r>
                <a:r>
                  <a:rPr lang="en-US" altLang="zh-CN" sz="2400" b="0" i="0">
                    <a:latin typeface="Cambria Math" panose="02040503050406030204" pitchFamily="18" charset="0"/>
                    <a:cs typeface="Calibri" panose="020F0502020204030204" pitchFamily="34" charset="0"/>
                  </a:rPr>
                  <a:t>𝐴∷=𝐴 𝐴</a:t>
                </a:r>
                <a:r>
                  <a:rPr lang="en-US" altLang="zh-CN" sz="2400" dirty="0">
                    <a:latin typeface="Calibri" panose="020F0502020204030204" pitchFamily="34" charset="0"/>
                    <a:cs typeface="Calibri" panose="020F0502020204030204" pitchFamily="34" charset="0"/>
                  </a:rPr>
                  <a:t>,   </a:t>
                </a:r>
                <a:r>
                  <a:rPr lang="en-US" altLang="zh-CN" sz="2400" b="0" i="0">
                    <a:latin typeface="Cambria Math" panose="02040503050406030204" pitchFamily="18" charset="0"/>
                    <a:cs typeface="Calibri" panose="020F0502020204030204" pitchFamily="34" charset="0"/>
                  </a:rPr>
                  <a:t>𝐴∷=𝐴^∗</a:t>
                </a:r>
                <a:r>
                  <a:rPr lang="en-US" altLang="zh-CN" sz="2400" dirty="0">
                    <a:latin typeface="Calibri" panose="020F0502020204030204" pitchFamily="34" charset="0"/>
                    <a:cs typeface="Calibri" panose="020F0502020204030204" pitchFamily="34" charset="0"/>
                  </a:rPr>
                  <a:t>, </a:t>
                </a:r>
                <a:r>
                  <a:rPr lang="en-US" altLang="zh-CN" sz="2400" b="0" i="0">
                    <a:latin typeface="Cambria Math" panose="02040503050406030204" pitchFamily="18" charset="0"/>
                    <a:cs typeface="Calibri" panose="020F0502020204030204" pitchFamily="34" charset="0"/>
                  </a:rPr>
                  <a:t>𝐴∷=𝐴^+</a:t>
                </a:r>
                <a:r>
                  <a:rPr lang="en-US" altLang="zh-CN" sz="2400" dirty="0">
                    <a:latin typeface="Calibri" panose="020F0502020204030204" pitchFamily="34" charset="0"/>
                    <a:cs typeface="Calibri" panose="020F0502020204030204" pitchFamily="34" charset="0"/>
                  </a:rPr>
                  <a:t>, etc.</a:t>
                </a:r>
              </a:p>
              <a:p>
                <a:r>
                  <a:rPr lang="en-US" sz="2400" dirty="0">
                    <a:latin typeface="Calibri" panose="020F0502020204030204" pitchFamily="34" charset="0"/>
                    <a:cs typeface="Calibri" panose="020F0502020204030204" pitchFamily="34" charset="0"/>
                  </a:rPr>
                  <a:t>Transitivity indicates that any two transitive relations from vi to </a:t>
                </a:r>
                <a:r>
                  <a:rPr lang="en-US" sz="2400" dirty="0" err="1">
                    <a:latin typeface="Calibri" panose="020F0502020204030204" pitchFamily="34" charset="0"/>
                    <a:cs typeface="Calibri" panose="020F0502020204030204" pitchFamily="34" charset="0"/>
                  </a:rPr>
                  <a:t>vj</a:t>
                </a:r>
                <a:r>
                  <a:rPr lang="en-US" sz="2400" dirty="0">
                    <a:latin typeface="Calibri" panose="020F0502020204030204" pitchFamily="34" charset="0"/>
                    <a:cs typeface="Calibri" panose="020F0502020204030204" pitchFamily="34" charset="0"/>
                  </a:rPr>
                  <a:t> and from </a:t>
                </a:r>
                <a:r>
                  <a:rPr lang="en-US" sz="2400" dirty="0" err="1">
                    <a:latin typeface="Calibri" panose="020F0502020204030204" pitchFamily="34" charset="0"/>
                    <a:cs typeface="Calibri" panose="020F0502020204030204" pitchFamily="34" charset="0"/>
                  </a:rPr>
                  <a:t>vj</a:t>
                </a:r>
                <a:r>
                  <a:rPr lang="en-US" sz="2400" dirty="0">
                    <a:latin typeface="Calibri" panose="020F0502020204030204" pitchFamily="34" charset="0"/>
                    <a:cs typeface="Calibri" panose="020F0502020204030204" pitchFamily="34" charset="0"/>
                  </a:rPr>
                  <a:t> to </a:t>
                </a:r>
                <a:r>
                  <a:rPr lang="en-US" sz="2400" dirty="0" err="1">
                    <a:latin typeface="Calibri" panose="020F0502020204030204" pitchFamily="34" charset="0"/>
                    <a:cs typeface="Calibri" panose="020F0502020204030204" pitchFamily="34" charset="0"/>
                  </a:rPr>
                  <a:t>vk</a:t>
                </a:r>
                <a:r>
                  <a:rPr lang="en-US" sz="2400" dirty="0">
                    <a:latin typeface="Calibri" panose="020F0502020204030204" pitchFamily="34" charset="0"/>
                    <a:cs typeface="Calibri" panose="020F0502020204030204" pitchFamily="34" charset="0"/>
                  </a:rPr>
                  <a:t> lead to a new one from vi to </a:t>
                </a:r>
                <a:r>
                  <a:rPr lang="en-US" sz="2400" dirty="0" err="1">
                    <a:latin typeface="Calibri" panose="020F0502020204030204" pitchFamily="34" charset="0"/>
                    <a:cs typeface="Calibri" panose="020F0502020204030204" pitchFamily="34" charset="0"/>
                  </a:rPr>
                  <a:t>vk</a:t>
                </a:r>
                <a:r>
                  <a:rPr lang="en-US" sz="2400" dirty="0">
                    <a:latin typeface="Calibri" panose="020F0502020204030204" pitchFamily="34" charset="0"/>
                    <a:cs typeface="Calibri" panose="020F0502020204030204" pitchFamily="34" charset="0"/>
                  </a:rPr>
                  <a:t>.</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Transitive relations are ubiquitous in program analysis. For example, the assignment instructions, like “a = b”, are modeled as transitive relations.</a:t>
                </a:r>
              </a:p>
              <a:p>
                <a:endParaRPr lang="en-US" dirty="0"/>
              </a:p>
            </p:txBody>
          </p:sp>
        </mc:Fallback>
      </mc:AlternateContent>
    </p:spTree>
    <p:extLst>
      <p:ext uri="{BB962C8B-B14F-4D97-AF65-F5344CB8AC3E}">
        <p14:creationId xmlns:p14="http://schemas.microsoft.com/office/powerpoint/2010/main" val="2429539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a:latin typeface="Calibri" panose="020F0502020204030204" pitchFamily="34" charset="0"/>
                <a:cs typeface="Calibri" panose="020F0502020204030204" pitchFamily="34" charset="0"/>
              </a:rPr>
              <a:t>The property of transitive relations allows multiple ways to derive the same edge.</a:t>
            </a:r>
          </a:p>
          <a:p>
            <a:r>
              <a:rPr lang="en-US"/>
              <a:t>In this example, we have two ways to derive the edge v1 a v4 from the path v1 a v2 a v3 a v4.</a:t>
            </a:r>
          </a:p>
          <a:p>
            <a:r>
              <a:rPr lang="en-US"/>
              <a:t>We can either derive the edge from  the head to the tail, where the edge v1 a v3 is derived first,</a:t>
            </a:r>
          </a:p>
          <a:p>
            <a:r>
              <a:rPr lang="en-US"/>
              <a:t>Or from the tail to the head, where the edge v2 a v4 is derived first.</a:t>
            </a:r>
            <a:endParaRPr lang="en-US" dirty="0"/>
          </a:p>
        </p:txBody>
      </p:sp>
    </p:spTree>
    <p:extLst>
      <p:ext uri="{BB962C8B-B14F-4D97-AF65-F5344CB8AC3E}">
        <p14:creationId xmlns:p14="http://schemas.microsoft.com/office/powerpoint/2010/main" val="167082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just" defTabSz="457200" eaLnBrk="1" fontAlgn="auto" latinLnBrk="0" hangingPunct="1">
              <a:lnSpc>
                <a:spcPct val="117999"/>
              </a:lnSpc>
              <a:spcBef>
                <a:spcPts val="0"/>
              </a:spcBef>
              <a:spcAft>
                <a:spcPts val="0"/>
              </a:spcAft>
              <a:buClrTx/>
              <a:buSzTx/>
              <a:buFontTx/>
              <a:buNone/>
              <a:tabLst/>
              <a:defRPr/>
            </a:pP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9191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dirty="0"/>
                  <a:t>Here is another example.</a:t>
                </a:r>
              </a:p>
              <a:p>
                <a:r>
                  <a:rPr lang="en-US" dirty="0"/>
                  <a:t>According to the context-free grammar, there are 4 ways to derive o f v5.</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However, </a:t>
                </a:r>
                <a14:m>
                  <m:oMath xmlns:m="http://schemas.openxmlformats.org/officeDocument/2006/math">
                    <m:r>
                      <a:rPr lang="en-US" altLang="zh-CN" sz="2400" b="0" i="1" smtClean="0">
                        <a:latin typeface="Cambria Math" panose="02040503050406030204" pitchFamily="18" charset="0"/>
                        <a:cs typeface="Calibri" panose="020F0502020204030204" pitchFamily="34" charset="0"/>
                      </a:rPr>
                      <m:t>𝑜</m:t>
                    </m:r>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m:rPr>
                            <m:brk m:alnAt="2"/>
                          </m:rPr>
                          <a:rPr lang="en-US" altLang="zh-CN" sz="2400" b="0" i="1" smtClean="0">
                            <a:latin typeface="Cambria Math" panose="02040503050406030204" pitchFamily="18" charset="0"/>
                            <a:cs typeface="Calibri" panose="020F0502020204030204" pitchFamily="34" charset="0"/>
                          </a:rPr>
                          <m:t>𝐹</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5</m:t>
                        </m:r>
                      </m:sub>
                    </m:sSub>
                  </m:oMath>
                </a14:m>
                <a:r>
                  <a:rPr lang="en-US" altLang="zh-CN" sz="2400" dirty="0">
                    <a:latin typeface="Calibri" panose="020F0502020204030204" pitchFamily="34" charset="0"/>
                    <a:cs typeface="Calibri" panose="020F0502020204030204" pitchFamily="34" charset="0"/>
                  </a:rPr>
                  <a:t> only needs to be added to the graph </a:t>
                </a:r>
                <a:r>
                  <a:rPr lang="en-US" altLang="zh-CN" sz="2400" b="1" dirty="0">
                    <a:solidFill>
                      <a:srgbClr val="FF0000"/>
                    </a:solidFill>
                    <a:latin typeface="Calibri" panose="020F0502020204030204" pitchFamily="34" charset="0"/>
                    <a:cs typeface="Calibri" panose="020F0502020204030204" pitchFamily="34" charset="0"/>
                  </a:rPr>
                  <a:t>once</a:t>
                </a:r>
                <a:r>
                  <a:rPr lang="en-US" altLang="zh-CN" sz="2400" b="0" baseline="0" dirty="0">
                    <a:solidFill>
                      <a:sysClr val="windowText" lastClr="000000"/>
                    </a:solidFill>
                    <a:latin typeface="Calibri" panose="020F0502020204030204" pitchFamily="34" charset="0"/>
                    <a:cs typeface="Calibri" panose="020F0502020204030204" pitchFamily="34" charset="0"/>
                  </a:rPr>
                  <a:t> to make the reachability relation explicit.</a:t>
                </a:r>
                <a:endParaRPr lang="en-US" altLang="zh-CN" sz="2400" b="0" dirty="0">
                  <a:solidFill>
                    <a:sysClr val="windowText" lastClr="000000"/>
                  </a:solidFill>
                  <a:latin typeface="Calibri" panose="020F0502020204030204" pitchFamily="34" charset="0"/>
                  <a:cs typeface="Calibri" panose="020F0502020204030204" pitchFamily="34" charset="0"/>
                </a:endParaRP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t>In most cases, the standard algorithm will trigger all the 4 ways, </a:t>
                </a:r>
                <a:r>
                  <a:rPr lang="en-US" altLang="zh-CN" sz="2400" b="0" dirty="0">
                    <a:solidFill>
                      <a:sysClr val="windowText" lastClr="000000"/>
                    </a:solidFill>
                    <a:latin typeface="Calibri" panose="020F0502020204030204" pitchFamily="34" charset="0"/>
                    <a:cs typeface="Calibri" panose="020F0502020204030204" pitchFamily="34" charset="0"/>
                  </a:rPr>
                  <a:t>which means that there are at least 3 redundant derivations.</a:t>
                </a:r>
                <a:endParaRPr lang="en-US" altLang="zh-CN" sz="2400" dirty="0">
                  <a:latin typeface="Calibri" panose="020F0502020204030204" pitchFamily="34" charset="0"/>
                  <a:cs typeface="Calibri" panose="020F0502020204030204" pitchFamily="34" charset="0"/>
                </a:endParaRPr>
              </a:p>
              <a:p>
                <a:endParaRPr lang="en-US" dirty="0"/>
              </a:p>
            </p:txBody>
          </p:sp>
        </mc:Choice>
        <mc:Fallback xmlns="">
          <p:sp>
            <p:nvSpPr>
              <p:cNvPr id="3" name="备注占位符 2"/>
              <p:cNvSpPr>
                <a:spLocks noGrp="1"/>
              </p:cNvSpPr>
              <p:nvPr>
                <p:ph type="body" idx="1"/>
              </p:nvPr>
            </p:nvSpPr>
            <p:spPr/>
            <p:txBody>
              <a:bodyPr/>
              <a:lstStyle/>
              <a:p>
                <a:r>
                  <a:rPr lang="en-US" dirty="0"/>
                  <a:t>Thus, we have 4 ways to derive the edge o f v5.</a:t>
                </a:r>
              </a:p>
              <a:p>
                <a:r>
                  <a:rPr lang="en-US" dirty="0"/>
                  <a:t>In most cases, the standard algorithm will trigger all the 4.</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However, </a:t>
                </a:r>
                <a:r>
                  <a:rPr lang="en-US" altLang="zh-CN" sz="2400" b="0" i="0">
                    <a:latin typeface="Cambria Math" panose="02040503050406030204" pitchFamily="18" charset="0"/>
                    <a:cs typeface="Calibri" panose="020F0502020204030204" pitchFamily="34" charset="0"/>
                  </a:rPr>
                  <a:t>𝑜→┴𝐹 𝑣_5</a:t>
                </a:r>
                <a:r>
                  <a:rPr lang="en-US" altLang="zh-CN" sz="2400" dirty="0">
                    <a:latin typeface="Calibri" panose="020F0502020204030204" pitchFamily="34" charset="0"/>
                    <a:cs typeface="Calibri" panose="020F0502020204030204" pitchFamily="34" charset="0"/>
                  </a:rPr>
                  <a:t> only needs to be added to the graph </a:t>
                </a:r>
                <a:r>
                  <a:rPr lang="en-US" altLang="zh-CN" sz="2400" b="1" dirty="0">
                    <a:solidFill>
                      <a:srgbClr val="FF0000"/>
                    </a:solidFill>
                    <a:latin typeface="Calibri" panose="020F0502020204030204" pitchFamily="34" charset="0"/>
                    <a:cs typeface="Calibri" panose="020F0502020204030204" pitchFamily="34" charset="0"/>
                  </a:rPr>
                  <a:t>once</a:t>
                </a:r>
                <a:r>
                  <a:rPr lang="en-US" altLang="zh-CN" sz="2400" b="0" dirty="0">
                    <a:solidFill>
                      <a:sysClr val="windowText" lastClr="000000"/>
                    </a:solidFill>
                    <a:latin typeface="Calibri" panose="020F0502020204030204" pitchFamily="34" charset="0"/>
                    <a:cs typeface="Calibri" panose="020F0502020204030204" pitchFamily="34" charset="0"/>
                  </a:rPr>
                  <a:t>.</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b="0" dirty="0">
                    <a:solidFill>
                      <a:sysClr val="windowText" lastClr="000000"/>
                    </a:solidFill>
                    <a:latin typeface="Calibri" panose="020F0502020204030204" pitchFamily="34" charset="0"/>
                    <a:cs typeface="Calibri" panose="020F0502020204030204" pitchFamily="34" charset="0"/>
                  </a:rPr>
                  <a:t>Which means that there are 3 redundant derivations.</a:t>
                </a:r>
                <a:endParaRPr lang="en-US" altLang="zh-CN" sz="2400" dirty="0">
                  <a:latin typeface="Calibri" panose="020F0502020204030204" pitchFamily="34" charset="0"/>
                  <a:cs typeface="Calibri" panose="020F0502020204030204" pitchFamily="34" charset="0"/>
                </a:endParaRPr>
              </a:p>
              <a:p>
                <a:endParaRPr lang="en-US" dirty="0"/>
              </a:p>
            </p:txBody>
          </p:sp>
        </mc:Fallback>
      </mc:AlternateContent>
    </p:spTree>
    <p:extLst>
      <p:ext uri="{BB962C8B-B14F-4D97-AF65-F5344CB8AC3E}">
        <p14:creationId xmlns:p14="http://schemas.microsoft.com/office/powerpoint/2010/main" val="1009874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9096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Our insight is that, if we keep track of the order of nodes and edges in transitive relations, we can determine an order so that each summary edge can be derived from a path in </a:t>
            </a:r>
            <a:r>
              <a:rPr lang="en-US" altLang="zh-CN" sz="2400" b="1" dirty="0">
                <a:latin typeface="Calibri" panose="020F0502020204030204" pitchFamily="34" charset="0"/>
                <a:cs typeface="Calibri" panose="020F0502020204030204" pitchFamily="34" charset="0"/>
              </a:rPr>
              <a:t>only</a:t>
            </a:r>
            <a:r>
              <a:rPr lang="en-US" altLang="zh-CN" sz="2400" dirty="0">
                <a:latin typeface="Calibri" panose="020F0502020204030204" pitchFamily="34" charset="0"/>
                <a:cs typeface="Calibri" panose="020F0502020204030204" pitchFamily="34" charset="0"/>
              </a:rPr>
              <a:t> </a:t>
            </a:r>
            <a:r>
              <a:rPr lang="en-US" altLang="zh-CN" sz="2400" b="1" dirty="0">
                <a:solidFill>
                  <a:srgbClr val="CC9900"/>
                </a:solidFill>
                <a:latin typeface="Calibri" panose="020F0502020204030204" pitchFamily="34" charset="0"/>
                <a:cs typeface="Calibri" panose="020F0502020204030204" pitchFamily="34" charset="0"/>
              </a:rPr>
              <a:t>one way</a:t>
            </a:r>
            <a:r>
              <a:rPr lang="en-US" altLang="zh-CN" sz="2400" dirty="0">
                <a:latin typeface="Calibri" panose="020F0502020204030204" pitchFamily="34" charset="0"/>
                <a:cs typeface="Calibri" panose="020F0502020204030204" pitchFamily="34" charset="0"/>
              </a:rPr>
              <a:t>, thereby the transitive redundancy is eliminated.</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For the first example, if we only consider inducing edges from the head to the tail, the second way for deriving v1 a v4 can be discarded.</a:t>
            </a:r>
          </a:p>
          <a:p>
            <a:endParaRPr lang="en-US" dirty="0"/>
          </a:p>
        </p:txBody>
      </p:sp>
    </p:spTree>
    <p:extLst>
      <p:ext uri="{BB962C8B-B14F-4D97-AF65-F5344CB8AC3E}">
        <p14:creationId xmlns:p14="http://schemas.microsoft.com/office/powerpoint/2010/main" val="817438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Similarly, in the second example, by only </a:t>
            </a:r>
            <a:r>
              <a:rPr lang="en-US" altLang="zh-CN" sz="2000" dirty="0">
                <a:latin typeface="Calibri" panose="020F0502020204030204" pitchFamily="34" charset="0"/>
                <a:cs typeface="Calibri" panose="020F0502020204030204" pitchFamily="34" charset="0"/>
              </a:rPr>
              <a:t>inducing edges from the head to the tail</a:t>
            </a:r>
            <a:r>
              <a:rPr lang="en-US" altLang="zh-CN" sz="2000" b="1" dirty="0">
                <a:latin typeface="Calibri" panose="020F0502020204030204" pitchFamily="34" charset="0"/>
                <a:cs typeface="Calibri" panose="020F0502020204030204" pitchFamily="34" charset="0"/>
              </a:rPr>
              <a:t>,</a:t>
            </a:r>
            <a:r>
              <a:rPr lang="en-US" dirty="0"/>
              <a:t> only the last way to derive the edge o f v5 is preserved.</a:t>
            </a:r>
          </a:p>
        </p:txBody>
      </p:sp>
    </p:spTree>
    <p:extLst>
      <p:ext uri="{BB962C8B-B14F-4D97-AF65-F5344CB8AC3E}">
        <p14:creationId xmlns:p14="http://schemas.microsoft.com/office/powerpoint/2010/main" val="3840378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663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just">
              <a:lnSpc>
                <a:spcPts val="2200"/>
              </a:lnSpc>
              <a:spcBef>
                <a:spcPts val="1200"/>
              </a:spcBef>
            </a:pP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771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just">
                  <a:lnSpc>
                    <a:spcPts val="2200"/>
                  </a:lnSpc>
                  <a:spcBef>
                    <a:spcPts val="1200"/>
                  </a:spcBef>
                </a:pPr>
                <a:endParaRPr lang="en-US" altLang="zh-CN" sz="2400" dirty="0">
                  <a:latin typeface="Calibri" panose="020F0502020204030204" pitchFamily="34" charset="0"/>
                  <a:cs typeface="Calibri" panose="020F0502020204030204" pitchFamily="34" charset="0"/>
                </a:endParaRPr>
              </a:p>
            </p:txBody>
          </p:sp>
        </mc:Choice>
        <mc:Fallback xmlns="">
          <p:sp>
            <p:nvSpPr>
              <p:cNvPr id="3" name="备注占位符 2"/>
              <p:cNvSpPr>
                <a:spLocks noGrp="1"/>
              </p:cNvSpPr>
              <p:nvPr>
                <p:ph type="body" idx="1"/>
              </p:nvPr>
            </p:nvSpPr>
            <p:spPr/>
            <p:txBody>
              <a:bodyPr/>
              <a:lstStyle/>
              <a:p>
                <a:pPr algn="just">
                  <a:lnSpc>
                    <a:spcPts val="2200"/>
                  </a:lnSpc>
                  <a:spcBef>
                    <a:spcPts val="1200"/>
                  </a:spcBef>
                </a:pPr>
                <a:r>
                  <a:rPr lang="en-US" altLang="zh-CN" sz="2000" dirty="0">
                    <a:latin typeface="Calibri" panose="020F0502020204030204" pitchFamily="34" charset="0"/>
                    <a:cs typeface="Calibri" panose="020F0502020204030204" pitchFamily="34" charset="0"/>
                  </a:rPr>
                  <a:t>Our hybrid data structure is a </a:t>
                </a:r>
                <a:r>
                  <a:rPr lang="en-US" altLang="zh-CN" sz="2000" b="1" dirty="0">
                    <a:solidFill>
                      <a:srgbClr val="CC9900"/>
                    </a:solidFill>
                    <a:latin typeface="Calibri" panose="020F0502020204030204" pitchFamily="34" charset="0"/>
                    <a:cs typeface="Calibri" panose="020F0502020204030204" pitchFamily="34" charset="0"/>
                  </a:rPr>
                  <a:t>spanning-tree</a:t>
                </a:r>
                <a:r>
                  <a:rPr lang="en-US" altLang="zh-CN" sz="2000" dirty="0">
                    <a:latin typeface="Calibri" panose="020F0502020204030204" pitchFamily="34" charset="0"/>
                    <a:cs typeface="Calibri" panose="020F0502020204030204" pitchFamily="34" charset="0"/>
                  </a:rPr>
                  <a:t> </a:t>
                </a:r>
                <a:r>
                  <a:rPr lang="en-US" altLang="zh-CN" sz="2000" b="1" dirty="0">
                    <a:solidFill>
                      <a:srgbClr val="CC9900"/>
                    </a:solidFill>
                    <a:latin typeface="Calibri" panose="020F0502020204030204" pitchFamily="34" charset="0"/>
                    <a:cs typeface="Calibri" panose="020F0502020204030204" pitchFamily="34" charset="0"/>
                  </a:rPr>
                  <a:t>augmented</a:t>
                </a:r>
                <a:r>
                  <a:rPr lang="en-US" altLang="zh-CN" sz="2000" dirty="0">
                    <a:latin typeface="Calibri" panose="020F0502020204030204" pitchFamily="34" charset="0"/>
                    <a:cs typeface="Calibri" panose="020F0502020204030204" pitchFamily="34" charset="0"/>
                  </a:rPr>
                  <a:t> adjacency-list graph representation.</a:t>
                </a:r>
              </a:p>
              <a:p>
                <a:pPr algn="just">
                  <a:lnSpc>
                    <a:spcPts val="2200"/>
                  </a:lnSpc>
                  <a:spcBef>
                    <a:spcPts val="1200"/>
                  </a:spcBef>
                </a:pPr>
                <a:r>
                  <a:rPr lang="en-US" altLang="zh-CN" sz="2000" dirty="0">
                    <a:latin typeface="Calibri" panose="020F0502020204030204" pitchFamily="34" charset="0"/>
                    <a:cs typeface="Calibri" panose="020F0502020204030204" pitchFamily="34" charset="0"/>
                  </a:rPr>
                  <a:t>We use spanning tree to represent transitive relations because it is naturally ordered.</a:t>
                </a:r>
              </a:p>
              <a:p>
                <a:pPr algn="just">
                  <a:lnSpc>
                    <a:spcPts val="2200"/>
                  </a:lnSpc>
                  <a:spcBef>
                    <a:spcPts val="1200"/>
                  </a:spcBef>
                </a:pPr>
                <a:endParaRPr lang="en-US" dirty="0"/>
              </a:p>
              <a:p>
                <a:pPr marL="0" marR="0" lvl="0" indent="0" algn="just" defTabSz="457200" eaLnBrk="1" fontAlgn="auto" latinLnBrk="0" hangingPunct="1">
                  <a:lnSpc>
                    <a:spcPct val="117999"/>
                  </a:lnSpc>
                  <a:spcBef>
                    <a:spcPts val="0"/>
                  </a:spcBef>
                  <a:spcAft>
                    <a:spcPts val="0"/>
                  </a:spcAft>
                  <a:buClrTx/>
                  <a:buSzTx/>
                  <a:buFontTx/>
                  <a:buNone/>
                  <a:tabLst/>
                  <a:defRPr/>
                </a:pPr>
                <a:r>
                  <a:rPr lang="en-US" dirty="0"/>
                  <a:t>In adjacency-list graph representation, </a:t>
                </a:r>
                <a:r>
                  <a:rPr lang="en-US" altLang="zh-CN" sz="2400" dirty="0">
                    <a:latin typeface="Calibri" panose="020F0502020204030204" pitchFamily="34" charset="0"/>
                    <a:cs typeface="Calibri" panose="020F0502020204030204" pitchFamily="34" charset="0"/>
                  </a:rPr>
                  <a:t>for a node </a:t>
                </a:r>
                <a:r>
                  <a:rPr lang="en-US" altLang="zh-CN" sz="2400" b="0" i="0">
                    <a:latin typeface="Cambria Math" panose="02040503050406030204" pitchFamily="18" charset="0"/>
                    <a:cs typeface="Calibri" panose="020F0502020204030204" pitchFamily="34" charset="0"/>
                  </a:rPr>
                  <a:t>𝑣_𝑖∈𝑉</a:t>
                </a:r>
                <a:r>
                  <a:rPr lang="en-US" altLang="zh-CN" sz="2400" dirty="0">
                    <a:latin typeface="Calibri" panose="020F0502020204030204" pitchFamily="34" charset="0"/>
                    <a:cs typeface="Calibri" panose="020F0502020204030204" pitchFamily="34" charset="0"/>
                  </a:rPr>
                  <a:t> and a symbol </a:t>
                </a:r>
                <a:r>
                  <a:rPr lang="en-US" altLang="zh-CN" sz="2400" b="0" i="0">
                    <a:latin typeface="Cambria Math" panose="02040503050406030204" pitchFamily="18" charset="0"/>
                    <a:cs typeface="Calibri" panose="020F0502020204030204" pitchFamily="34" charset="0"/>
                  </a:rPr>
                  <a:t>𝑋∈Σ</a:t>
                </a:r>
                <a:r>
                  <a:rPr lang="en-US" altLang="zh-CN" sz="2400" dirty="0">
                    <a:latin typeface="Calibri" panose="020F0502020204030204" pitchFamily="34" charset="0"/>
                    <a:cs typeface="Calibri" panose="020F0502020204030204" pitchFamily="34" charset="0"/>
                  </a:rPr>
                  <a:t>, the predecessors and successors of </a:t>
                </a:r>
                <a:r>
                  <a:rPr lang="en-US" altLang="zh-CN" sz="2400" b="0" i="0">
                    <a:latin typeface="Cambria Math" panose="02040503050406030204" pitchFamily="18" charset="0"/>
                    <a:cs typeface="Calibri" panose="020F0502020204030204" pitchFamily="34" charset="0"/>
                  </a:rPr>
                  <a:t>𝑣_𝑖</a:t>
                </a:r>
                <a:r>
                  <a:rPr lang="en-US" altLang="zh-CN" sz="2400" dirty="0">
                    <a:latin typeface="Calibri" panose="020F0502020204030204" pitchFamily="34" charset="0"/>
                    <a:cs typeface="Calibri" panose="020F0502020204030204" pitchFamily="34" charset="0"/>
                  </a:rPr>
                  <a:t> with respect to edges labeled by </a:t>
                </a:r>
                <a:r>
                  <a:rPr lang="en-US" altLang="zh-CN" sz="2400" b="0" i="0">
                    <a:latin typeface="Cambria Math" panose="02040503050406030204" pitchFamily="18" charset="0"/>
                    <a:cs typeface="Calibri" panose="020F0502020204030204" pitchFamily="34" charset="0"/>
                  </a:rPr>
                  <a:t>𝑋</a:t>
                </a:r>
                <a:r>
                  <a:rPr lang="en-US" altLang="zh-CN" sz="2400" dirty="0">
                    <a:latin typeface="Calibri" panose="020F0502020204030204" pitchFamily="34" charset="0"/>
                    <a:cs typeface="Calibri" panose="020F0502020204030204" pitchFamily="34" charset="0"/>
                  </a:rPr>
                  <a:t> are stored in the following two lists,</a:t>
                </a:r>
              </a:p>
            </p:txBody>
          </p:sp>
        </mc:Fallback>
      </mc:AlternateContent>
    </p:spTree>
    <p:extLst>
      <p:ext uri="{BB962C8B-B14F-4D97-AF65-F5344CB8AC3E}">
        <p14:creationId xmlns:p14="http://schemas.microsoft.com/office/powerpoint/2010/main" val="73153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dirty="0"/>
              </a:p>
            </p:txBody>
          </p:sp>
        </mc:Choice>
        <mc:Fallback xmlns="">
          <p:sp>
            <p:nvSpPr>
              <p:cNvPr id="3" name="备注占位符 2"/>
              <p:cNvSpPr>
                <a:spLocks noGrp="1"/>
              </p:cNvSpPr>
              <p:nvPr>
                <p:ph type="body" idx="1"/>
              </p:nvPr>
            </p:nvSpPr>
            <p:spPr/>
            <p:txBody>
              <a:bodyPr/>
              <a:lstStyle/>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For each node </a:t>
                </a:r>
                <a:r>
                  <a:rPr lang="en-US" altLang="zh-CN" sz="2400" b="0" i="0">
                    <a:latin typeface="Cambria Math" panose="02040503050406030204" pitchFamily="18" charset="0"/>
                    <a:cs typeface="Calibri" panose="020F0502020204030204" pitchFamily="34" charset="0"/>
                  </a:rPr>
                  <a:t>𝑣_𝑖</a:t>
                </a:r>
                <a:r>
                  <a:rPr lang="en-US" altLang="zh-CN" sz="2400" dirty="0">
                    <a:latin typeface="Calibri" panose="020F0502020204030204" pitchFamily="34" charset="0"/>
                    <a:cs typeface="Calibri" panose="020F0502020204030204" pitchFamily="34" charset="0"/>
                  </a:rPr>
                  <a:t> and each transitive relation </a:t>
                </a:r>
                <a:r>
                  <a:rPr lang="en-US" altLang="zh-CN" sz="2400" b="0" i="0">
                    <a:latin typeface="Cambria Math" panose="02040503050406030204" pitchFamily="18" charset="0"/>
                    <a:cs typeface="Calibri" panose="020F0502020204030204" pitchFamily="34" charset="0"/>
                  </a:rPr>
                  <a:t>𝐴</a:t>
                </a:r>
                <a:r>
                  <a:rPr lang="en-US" altLang="zh-CN" sz="2400" dirty="0">
                    <a:latin typeface="Calibri" panose="020F0502020204030204" pitchFamily="34" charset="0"/>
                    <a:cs typeface="Calibri" panose="020F0502020204030204" pitchFamily="34" charset="0"/>
                  </a:rPr>
                  <a:t>, we assign </a:t>
                </a:r>
                <a:r>
                  <a:rPr lang="en-US" altLang="zh-CN" sz="2400" b="0" i="0">
                    <a:latin typeface="Cambria Math" panose="02040503050406030204" pitchFamily="18" charset="0"/>
                    <a:cs typeface="Calibri" panose="020F0502020204030204" pitchFamily="34" charset="0"/>
                  </a:rPr>
                  <a:t>𝑣_𝑖</a:t>
                </a:r>
                <a:r>
                  <a:rPr lang="en-US" altLang="zh-CN" sz="2400" dirty="0">
                    <a:latin typeface="Calibri" panose="020F0502020204030204" pitchFamily="34" charset="0"/>
                    <a:cs typeface="Calibri" panose="020F0502020204030204" pitchFamily="34" charset="0"/>
                  </a:rPr>
                  <a:t> a </a:t>
                </a:r>
                <a:r>
                  <a:rPr lang="en-US" altLang="zh-CN" sz="2400" i="1" dirty="0">
                    <a:latin typeface="Calibri" panose="020F0502020204030204" pitchFamily="34" charset="0"/>
                    <a:cs typeface="Calibri" panose="020F0502020204030204" pitchFamily="34" charset="0"/>
                  </a:rPr>
                  <a:t>predecessor tree </a:t>
                </a:r>
                <a:r>
                  <a:rPr lang="en-US" altLang="zh-CN" sz="2400" b="0" i="0">
                    <a:latin typeface="Cambria Math" panose="02040503050406030204" pitchFamily="18" charset="0"/>
                    <a:cs typeface="Calibri" panose="020F0502020204030204" pitchFamily="34" charset="0"/>
                  </a:rPr>
                  <a:t>𝑝𝑡𝑟𝑒𝑒(𝐴,𝑣_𝑖)</a:t>
                </a:r>
                <a:r>
                  <a:rPr lang="en-US" altLang="zh-CN" sz="2400" dirty="0">
                    <a:latin typeface="Calibri" panose="020F0502020204030204" pitchFamily="34" charset="0"/>
                    <a:cs typeface="Calibri" panose="020F0502020204030204" pitchFamily="34" charset="0"/>
                  </a:rPr>
                  <a:t> and a </a:t>
                </a:r>
                <a:r>
                  <a:rPr lang="en-US" altLang="zh-CN" sz="2400" i="1" dirty="0">
                    <a:latin typeface="Calibri" panose="020F0502020204030204" pitchFamily="34" charset="0"/>
                    <a:cs typeface="Calibri" panose="020F0502020204030204" pitchFamily="34" charset="0"/>
                  </a:rPr>
                  <a:t>successor tree</a:t>
                </a:r>
                <a:r>
                  <a:rPr lang="en-US" altLang="zh-CN" sz="2400" dirty="0">
                    <a:latin typeface="Calibri" panose="020F0502020204030204" pitchFamily="34" charset="0"/>
                    <a:cs typeface="Calibri" panose="020F0502020204030204" pitchFamily="34" charset="0"/>
                  </a:rPr>
                  <a:t> </a:t>
                </a:r>
                <a:r>
                  <a:rPr lang="en-US" altLang="zh-CN" sz="2400" b="0" i="0">
                    <a:latin typeface="Cambria Math" panose="02040503050406030204" pitchFamily="18" charset="0"/>
                    <a:cs typeface="Calibri" panose="020F0502020204030204" pitchFamily="34" charset="0"/>
                  </a:rPr>
                  <a:t>𝑠𝑡𝑟𝑒𝑒(𝐴,𝑣_𝑖)</a:t>
                </a:r>
                <a:r>
                  <a:rPr lang="en-US" altLang="zh-CN" sz="2400" dirty="0">
                    <a:latin typeface="Calibri" panose="020F0502020204030204" pitchFamily="34" charset="0"/>
                    <a:cs typeface="Calibri" panose="020F0502020204030204" pitchFamily="34" charset="0"/>
                  </a:rPr>
                  <a:t>. They have the following properties:</a:t>
                </a:r>
              </a:p>
              <a:p>
                <a:r>
                  <a:rPr lang="en-US" dirty="0"/>
                  <a:t>For </a:t>
                </a:r>
                <a:r>
                  <a:rPr lang="en-US" dirty="0" err="1"/>
                  <a:t>ptree</a:t>
                </a:r>
                <a:r>
                  <a:rPr lang="en-US" dirty="0"/>
                  <a:t> a vi, for any node </a:t>
                </a:r>
                <a:r>
                  <a:rPr lang="en-US" dirty="0" err="1"/>
                  <a:t>vj</a:t>
                </a:r>
                <a:r>
                  <a:rPr lang="en-US" dirty="0"/>
                  <a:t> not equal to vi, </a:t>
                </a:r>
                <a:r>
                  <a:rPr lang="en-US" dirty="0" err="1"/>
                  <a:t>vj</a:t>
                </a:r>
                <a:r>
                  <a:rPr lang="en-US" dirty="0"/>
                  <a:t> belongs to </a:t>
                </a:r>
                <a:r>
                  <a:rPr lang="en-US" dirty="0" err="1"/>
                  <a:t>ptree</a:t>
                </a:r>
                <a:r>
                  <a:rPr lang="en-US" dirty="0"/>
                  <a:t> a vi if and only if </a:t>
                </a:r>
                <a:r>
                  <a:rPr lang="en-US" dirty="0" err="1"/>
                  <a:t>vj</a:t>
                </a:r>
                <a:r>
                  <a:rPr lang="en-US" dirty="0"/>
                  <a:t> belongs to pred a vi</a:t>
                </a:r>
              </a:p>
              <a:p>
                <a:r>
                  <a:rPr lang="en-US" dirty="0"/>
                  <a:t>And for any two nodes </a:t>
                </a:r>
                <a:r>
                  <a:rPr lang="en-US" dirty="0" err="1"/>
                  <a:t>vk</a:t>
                </a:r>
                <a:r>
                  <a:rPr lang="en-US" dirty="0"/>
                  <a:t>, </a:t>
                </a:r>
                <a:r>
                  <a:rPr lang="en-US" dirty="0" err="1"/>
                  <a:t>vl</a:t>
                </a:r>
                <a:r>
                  <a:rPr lang="en-US" dirty="0"/>
                  <a:t> such that </a:t>
                </a:r>
                <a:r>
                  <a:rPr lang="en-US" dirty="0" err="1"/>
                  <a:t>vl</a:t>
                </a:r>
                <a:r>
                  <a:rPr lang="en-US" dirty="0"/>
                  <a:t> is a child of </a:t>
                </a:r>
                <a:r>
                  <a:rPr lang="en-US" dirty="0" err="1"/>
                  <a:t>vk</a:t>
                </a:r>
                <a:r>
                  <a:rPr lang="en-US" dirty="0"/>
                  <a:t> in </a:t>
                </a:r>
                <a:r>
                  <a:rPr lang="en-US" dirty="0" err="1"/>
                  <a:t>ptree</a:t>
                </a:r>
                <a:r>
                  <a:rPr lang="en-US" dirty="0"/>
                  <a:t> a vi, there is a primary a edge from </a:t>
                </a:r>
                <a:r>
                  <a:rPr lang="en-US" dirty="0" err="1"/>
                  <a:t>vl</a:t>
                </a:r>
                <a:r>
                  <a:rPr lang="en-US" dirty="0"/>
                  <a:t> to </a:t>
                </a:r>
                <a:r>
                  <a:rPr lang="en-US" dirty="0" err="1"/>
                  <a:t>vk</a:t>
                </a:r>
                <a:r>
                  <a:rPr lang="en-US" dirty="0"/>
                  <a:t> in the graph.</a:t>
                </a:r>
              </a:p>
              <a:p>
                <a:r>
                  <a:rPr lang="en-US" dirty="0"/>
                  <a:t>…</a:t>
                </a:r>
              </a:p>
            </p:txBody>
          </p:sp>
        </mc:Fallback>
      </mc:AlternateContent>
    </p:spTree>
    <p:extLst>
      <p:ext uri="{BB962C8B-B14F-4D97-AF65-F5344CB8AC3E}">
        <p14:creationId xmlns:p14="http://schemas.microsoft.com/office/powerpoint/2010/main" val="564719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2498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just" defTabSz="457200" eaLnBrk="1" fontAlgn="auto" latinLnBrk="0" hangingPunct="1">
                  <a:lnSpc>
                    <a:spcPct val="117999"/>
                  </a:lnSpc>
                  <a:spcBef>
                    <a:spcPts val="0"/>
                  </a:spcBef>
                  <a:spcAft>
                    <a:spcPts val="0"/>
                  </a:spcAft>
                  <a:buClrTx/>
                  <a:buSzTx/>
                  <a:buFontTx/>
                  <a:buNone/>
                  <a:tabLst/>
                  <a:defRPr/>
                </a:pPr>
                <a:endParaRPr lang="en-US" altLang="zh-CN" sz="2400" dirty="0">
                  <a:latin typeface="Calibri" panose="020F0502020204030204" pitchFamily="34" charset="0"/>
                  <a:cs typeface="Calibri" panose="020F0502020204030204" pitchFamily="34" charset="0"/>
                </a:endParaRPr>
              </a:p>
            </p:txBody>
          </p:sp>
        </mc:Choice>
        <mc:Fallback xmlns="">
          <p:sp>
            <p:nvSpPr>
              <p:cNvPr id="3" name="备注占位符 2"/>
              <p:cNvSpPr>
                <a:spLocks noGrp="1"/>
              </p:cNvSpPr>
              <p:nvPr>
                <p:ph type="body" idx="1"/>
              </p:nvPr>
            </p:nvSpPr>
            <p:spPr/>
            <p:txBody>
              <a:bodyPr/>
              <a:lstStyle/>
              <a:p>
                <a:pPr marL="0" marR="0" lvl="0" indent="0" algn="just" defTabSz="457200" eaLnBrk="1" fontAlgn="auto" latinLnBrk="0" hangingPunct="1">
                  <a:lnSpc>
                    <a:spcPct val="117999"/>
                  </a:lnSpc>
                  <a:spcBef>
                    <a:spcPts val="0"/>
                  </a:spcBef>
                  <a:spcAft>
                    <a:spcPts val="0"/>
                  </a:spcAft>
                  <a:buClrTx/>
                  <a:buSzTx/>
                  <a:buFontTx/>
                  <a:buNone/>
                  <a:tabLst/>
                  <a:defRPr/>
                </a:pPr>
                <a:r>
                  <a:rPr lang="en-US" dirty="0"/>
                  <a:t>We combine </a:t>
                </a:r>
                <a:r>
                  <a:rPr lang="en-US" altLang="zh-CN" sz="2400" dirty="0">
                    <a:latin typeface="Calibri" panose="020F0502020204030204" pitchFamily="34" charset="0"/>
                    <a:cs typeface="Calibri" panose="020F0502020204030204" pitchFamily="34" charset="0"/>
                  </a:rPr>
                  <a:t>spanning trees with adjacency lists.</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First, each element </a:t>
                </a:r>
                <a:r>
                  <a:rPr lang="en-US" altLang="zh-CN" sz="2400" dirty="0" err="1">
                    <a:latin typeface="Calibri" panose="020F0502020204030204" pitchFamily="34" charset="0"/>
                    <a:cs typeface="Calibri" panose="020F0502020204030204" pitchFamily="34" charset="0"/>
                  </a:rPr>
                  <a:t>vj</a:t>
                </a:r>
                <a:r>
                  <a:rPr lang="en-US" altLang="zh-CN" sz="2400" dirty="0">
                    <a:latin typeface="Calibri" panose="020F0502020204030204" pitchFamily="34" charset="0"/>
                    <a:cs typeface="Calibri" panose="020F0502020204030204" pitchFamily="34" charset="0"/>
                  </a:rPr>
                  <a:t> in pred a vi is a pointer pointing to the node </a:t>
                </a:r>
                <a:r>
                  <a:rPr lang="en-US" altLang="zh-CN" sz="2400" dirty="0" err="1">
                    <a:latin typeface="Calibri" panose="020F0502020204030204" pitchFamily="34" charset="0"/>
                    <a:cs typeface="Calibri" panose="020F0502020204030204" pitchFamily="34" charset="0"/>
                  </a:rPr>
                  <a:t>vj</a:t>
                </a:r>
                <a:r>
                  <a:rPr lang="en-US" altLang="zh-CN" sz="2400" dirty="0">
                    <a:latin typeface="Calibri" panose="020F0502020204030204" pitchFamily="34" charset="0"/>
                    <a:cs typeface="Calibri" panose="020F0502020204030204" pitchFamily="34" charset="0"/>
                  </a:rPr>
                  <a:t> in </a:t>
                </a:r>
                <a:r>
                  <a:rPr lang="en-US" altLang="zh-CN" sz="2400" dirty="0" err="1">
                    <a:latin typeface="Calibri" panose="020F0502020204030204" pitchFamily="34" charset="0"/>
                    <a:cs typeface="Calibri" panose="020F0502020204030204" pitchFamily="34" charset="0"/>
                  </a:rPr>
                  <a:t>ptree</a:t>
                </a:r>
                <a:r>
                  <a:rPr lang="en-US" altLang="zh-CN" sz="2400" dirty="0">
                    <a:latin typeface="Calibri" panose="020F0502020204030204" pitchFamily="34" charset="0"/>
                    <a:cs typeface="Calibri" panose="020F0502020204030204" pitchFamily="34" charset="0"/>
                  </a:rPr>
                  <a:t> a vi.</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Second, …</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As the graph below.</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Notably, when the adjacency lists are implemented by hash tables, lookups can be done in </a:t>
                </a:r>
                <a:r>
                  <a:rPr lang="en-US" altLang="zh-CN" sz="2400" b="0" i="0">
                    <a:latin typeface="Cambria Math" panose="02040503050406030204" pitchFamily="18" charset="0"/>
                    <a:cs typeface="Calibri" panose="020F0502020204030204" pitchFamily="34" charset="0"/>
                  </a:rPr>
                  <a:t>𝑂(1)</a:t>
                </a:r>
                <a:r>
                  <a:rPr lang="en-US" altLang="zh-CN" sz="2400" dirty="0">
                    <a:latin typeface="Calibri" panose="020F0502020204030204" pitchFamily="34" charset="0"/>
                    <a:cs typeface="Calibri" panose="020F0502020204030204" pitchFamily="34" charset="0"/>
                  </a:rPr>
                  <a:t> time.</a:t>
                </a:r>
              </a:p>
            </p:txBody>
          </p:sp>
        </mc:Fallback>
      </mc:AlternateContent>
    </p:spTree>
    <p:extLst>
      <p:ext uri="{BB962C8B-B14F-4D97-AF65-F5344CB8AC3E}">
        <p14:creationId xmlns:p14="http://schemas.microsoft.com/office/powerpoint/2010/main" val="2431719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242661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dirty="0"/>
              </a:p>
            </p:txBody>
          </p:sp>
        </mc:Choice>
        <mc:Fallback xmlns="">
          <p:sp>
            <p:nvSpPr>
              <p:cNvPr id="3" name="备注占位符 2"/>
              <p:cNvSpPr>
                <a:spLocks noGrp="1"/>
              </p:cNvSpPr>
              <p:nvPr>
                <p:ph type="body" idx="1"/>
              </p:nvPr>
            </p:nvSpPr>
            <p:spPr/>
            <p:txBody>
              <a:bodyPr/>
              <a:lstStyle/>
              <a:p>
                <a:r>
                  <a:rPr lang="en-US" dirty="0"/>
                  <a:t>With the hybrid data structure, the efficient edge derivations can be performed.</a:t>
                </a:r>
              </a:p>
              <a:p>
                <a:r>
                  <a:rPr lang="en-US" dirty="0"/>
                  <a:t>First, we propose an approach to derive edges via spanning trees, as algorithm 2 in the paper.</a:t>
                </a:r>
              </a:p>
              <a:p>
                <a:pPr marL="0" marR="0" lvl="0" indent="0" algn="just" defTabSz="457200" eaLnBrk="1" fontAlgn="auto" latinLnBrk="0" hangingPunct="1">
                  <a:lnSpc>
                    <a:spcPct val="117999"/>
                  </a:lnSpc>
                  <a:spcBef>
                    <a:spcPts val="0"/>
                  </a:spcBef>
                  <a:spcAft>
                    <a:spcPts val="0"/>
                  </a:spcAft>
                  <a:buClrTx/>
                  <a:buSzTx/>
                  <a:buFontTx/>
                  <a:buNone/>
                  <a:tabLst/>
                  <a:defRPr/>
                </a:pPr>
                <a:r>
                  <a:rPr lang="en-US" dirty="0"/>
                  <a:t>Specifically, while </a:t>
                </a:r>
                <a:r>
                  <a:rPr lang="en-US" altLang="zh-CN" sz="2400" dirty="0">
                    <a:latin typeface="Calibri" panose="020F0502020204030204" pitchFamily="34" charset="0"/>
                    <a:cs typeface="Calibri" panose="020F0502020204030204" pitchFamily="34" charset="0"/>
                  </a:rPr>
                  <a:t>processing an edge </a:t>
                </a:r>
                <a:r>
                  <a:rPr lang="en-US" altLang="zh-CN" sz="2400" b="0" i="0">
                    <a:latin typeface="Cambria Math" panose="02040503050406030204" pitchFamily="18" charset="0"/>
                    <a:cs typeface="Calibri" panose="020F0502020204030204" pitchFamily="34" charset="0"/>
                  </a:rPr>
                  <a:t>𝑣_𝑖 →┴𝑋 𝑣_𝑗</a:t>
                </a:r>
                <a:r>
                  <a:rPr lang="en-US" altLang="zh-CN" sz="2400" dirty="0">
                    <a:latin typeface="Calibri" panose="020F0502020204030204" pitchFamily="34" charset="0"/>
                    <a:cs typeface="Calibri" panose="020F0502020204030204" pitchFamily="34" charset="0"/>
                  </a:rPr>
                  <a:t>, for each </a:t>
                </a:r>
                <a:r>
                  <a:rPr lang="en-US" altLang="zh-CN" sz="2400" b="0" i="0">
                    <a:latin typeface="Cambria Math" panose="02040503050406030204" pitchFamily="18" charset="0"/>
                    <a:cs typeface="Calibri" panose="020F0502020204030204" pitchFamily="34" charset="0"/>
                  </a:rPr>
                  <a:t>𝑋∷=𝐴 𝑋</a:t>
                </a:r>
                <a:r>
                  <a:rPr lang="en-US" altLang="zh-CN" sz="2400" dirty="0">
                    <a:latin typeface="Calibri" panose="020F0502020204030204" pitchFamily="34" charset="0"/>
                    <a:cs typeface="Calibri" panose="020F0502020204030204" pitchFamily="34" charset="0"/>
                  </a:rPr>
                  <a:t>, we derive edges via </a:t>
                </a:r>
                <a:r>
                  <a:rPr lang="en-US" altLang="zh-CN" sz="2400" b="0" i="0">
                    <a:latin typeface="Cambria Math" panose="02040503050406030204" pitchFamily="18" charset="0"/>
                    <a:cs typeface="Calibri" panose="020F0502020204030204" pitchFamily="34" charset="0"/>
                  </a:rPr>
                  <a:t>𝑝𝑡𝑟𝑒𝑒(𝐴,𝑣_𝑖)</a:t>
                </a:r>
                <a:r>
                  <a:rPr lang="en-US" altLang="zh-CN" sz="2400" dirty="0">
                    <a:latin typeface="Calibri" panose="020F0502020204030204" pitchFamily="34" charset="0"/>
                    <a:cs typeface="Calibri" panose="020F0502020204030204" pitchFamily="34" charset="0"/>
                  </a:rPr>
                  <a:t>;</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And for each </a:t>
                </a:r>
                <a:r>
                  <a:rPr lang="en-US" altLang="zh-CN" sz="2400" b="0" i="0">
                    <a:latin typeface="Cambria Math" panose="02040503050406030204" pitchFamily="18" charset="0"/>
                    <a:cs typeface="Calibri" panose="020F0502020204030204" pitchFamily="34" charset="0"/>
                  </a:rPr>
                  <a:t>𝑋∷=𝑋 𝐴</a:t>
                </a:r>
                <a:r>
                  <a:rPr lang="en-US" altLang="zh-CN" sz="2400" dirty="0">
                    <a:latin typeface="Calibri" panose="020F0502020204030204" pitchFamily="34" charset="0"/>
                    <a:cs typeface="Calibri" panose="020F0502020204030204" pitchFamily="34" charset="0"/>
                  </a:rPr>
                  <a:t>, we derive edges via </a:t>
                </a:r>
                <a:r>
                  <a:rPr lang="en-US" altLang="zh-CN" sz="2400" b="0" i="0">
                    <a:latin typeface="Cambria Math" panose="02040503050406030204" pitchFamily="18" charset="0"/>
                    <a:cs typeface="Calibri" panose="020F0502020204030204" pitchFamily="34" charset="0"/>
                  </a:rPr>
                  <a:t>𝑠𝑡𝑟𝑒𝑒(𝐴,𝑣_𝑗)</a:t>
                </a:r>
                <a:r>
                  <a:rPr lang="en-US" altLang="zh-CN" sz="2400" dirty="0">
                    <a:latin typeface="Calibri" panose="020F0502020204030204" pitchFamily="34" charset="0"/>
                    <a:cs typeface="Calibri" panose="020F0502020204030204" pitchFamily="34" charset="0"/>
                  </a:rPr>
                  <a:t>.</a:t>
                </a:r>
              </a:p>
              <a:p>
                <a:pPr marL="0" marR="0" lvl="0" indent="0" algn="just" defTabSz="457200" eaLnBrk="1" fontAlgn="auto" latinLnBrk="0" hangingPunct="1">
                  <a:lnSpc>
                    <a:spcPct val="117999"/>
                  </a:lnSpc>
                  <a:spcBef>
                    <a:spcPts val="0"/>
                  </a:spcBef>
                  <a:spcAft>
                    <a:spcPts val="0"/>
                  </a:spcAft>
                  <a:buClrTx/>
                  <a:buSzTx/>
                  <a:buFontTx/>
                  <a:buNone/>
                  <a:tabLst/>
                  <a:defRPr/>
                </a:pPr>
                <a:endParaRPr lang="en-US" altLang="zh-CN" sz="2400" dirty="0">
                  <a:latin typeface="Calibri" panose="020F0502020204030204" pitchFamily="34" charset="0"/>
                  <a:cs typeface="Calibri" panose="020F0502020204030204" pitchFamily="34" charset="0"/>
                </a:endParaRP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 </a:t>
                </a:r>
              </a:p>
              <a:p>
                <a:endParaRPr lang="en-US" dirty="0"/>
              </a:p>
            </p:txBody>
          </p:sp>
        </mc:Fallback>
      </mc:AlternateContent>
    </p:spTree>
    <p:extLst>
      <p:ext uri="{BB962C8B-B14F-4D97-AF65-F5344CB8AC3E}">
        <p14:creationId xmlns:p14="http://schemas.microsoft.com/office/powerpoint/2010/main" val="2705383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dirty="0"/>
                  <a:t>Here is an example, while processing the edge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0</m:t>
                        </m:r>
                      </m:sub>
                    </m:sSub>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a:rPr lang="en-US" altLang="zh-CN" sz="2400" b="0" i="1" smtClean="0">
                            <a:latin typeface="Cambria Math" panose="02040503050406030204" pitchFamily="18" charset="0"/>
                            <a:cs typeface="Calibri" panose="020F0502020204030204" pitchFamily="34" charset="0"/>
                          </a:rPr>
                          <m:t>𝑋</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5</m:t>
                        </m:r>
                      </m:sub>
                    </m:sSub>
                  </m:oMath>
                </a14:m>
                <a:r>
                  <a:rPr lang="en-US" dirty="0"/>
                  <a:t> based on the production rule x</a:t>
                </a:r>
                <a:r>
                  <a:rPr lang="en-US" baseline="0" dirty="0"/>
                  <a:t> = a x</a:t>
                </a:r>
                <a:r>
                  <a:rPr lang="en-US" dirty="0"/>
                  <a:t>, we traverse the predecessor tree </a:t>
                </a:r>
                <a:r>
                  <a:rPr lang="en-US" dirty="0" err="1"/>
                  <a:t>ptree</a:t>
                </a:r>
                <a:r>
                  <a:rPr lang="en-US" dirty="0"/>
                  <a:t> a v0 from</a:t>
                </a:r>
                <a:r>
                  <a:rPr lang="en-US" baseline="0" dirty="0"/>
                  <a:t> the root to the leaf, and update adjacency list pred x v5</a:t>
                </a:r>
                <a:endParaRPr lang="en-US" dirty="0"/>
              </a:p>
            </p:txBody>
          </p:sp>
        </mc:Choice>
        <mc:Fallback xmlns="">
          <p:sp>
            <p:nvSpPr>
              <p:cNvPr id="3" name="备注占位符 2"/>
              <p:cNvSpPr>
                <a:spLocks noGrp="1"/>
              </p:cNvSpPr>
              <p:nvPr>
                <p:ph type="body" idx="1"/>
              </p:nvPr>
            </p:nvSpPr>
            <p:spPr/>
            <p:txBody>
              <a:bodyPr/>
              <a:lstStyle/>
              <a:p>
                <a:r>
                  <a:rPr lang="en-US" dirty="0"/>
                  <a:t>For example, while processing the edge </a:t>
                </a:r>
                <a:r>
                  <a:rPr lang="en-US" altLang="zh-CN" sz="2400" b="0" i="0">
                    <a:latin typeface="Cambria Math" panose="02040503050406030204" pitchFamily="18" charset="0"/>
                    <a:cs typeface="Calibri" panose="020F0502020204030204" pitchFamily="34" charset="0"/>
                  </a:rPr>
                  <a:t>𝑣_0 →┴𝑋 𝑣_5</a:t>
                </a:r>
                <a:r>
                  <a:rPr lang="en-US" dirty="0"/>
                  <a:t> according to x</a:t>
                </a:r>
                <a:r>
                  <a:rPr lang="en-US" baseline="0" dirty="0"/>
                  <a:t> = a x</a:t>
                </a:r>
                <a:r>
                  <a:rPr lang="en-US" dirty="0"/>
                  <a:t>, we traverse </a:t>
                </a:r>
                <a:r>
                  <a:rPr lang="en-US" dirty="0" err="1"/>
                  <a:t>ptree</a:t>
                </a:r>
                <a:r>
                  <a:rPr lang="en-US" dirty="0"/>
                  <a:t> a v0 from</a:t>
                </a:r>
                <a:r>
                  <a:rPr lang="en-US" baseline="0" dirty="0"/>
                  <a:t> the root to the leaf, and update pred x v5</a:t>
                </a:r>
                <a:endParaRPr lang="en-US" dirty="0"/>
              </a:p>
            </p:txBody>
          </p:sp>
        </mc:Fallback>
      </mc:AlternateContent>
    </p:spTree>
    <p:extLst>
      <p:ext uri="{BB962C8B-B14F-4D97-AF65-F5344CB8AC3E}">
        <p14:creationId xmlns:p14="http://schemas.microsoft.com/office/powerpoint/2010/main" val="3141111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Here is an example, while processing the edge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0</m:t>
                        </m:r>
                      </m:sub>
                    </m:sSub>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a:rPr lang="en-US" altLang="zh-CN" sz="2400" b="0" i="1" smtClean="0">
                            <a:latin typeface="Cambria Math" panose="02040503050406030204" pitchFamily="18" charset="0"/>
                            <a:cs typeface="Calibri" panose="020F0502020204030204" pitchFamily="34" charset="0"/>
                          </a:rPr>
                          <m:t>𝑋</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5</m:t>
                        </m:r>
                      </m:sub>
                    </m:sSub>
                  </m:oMath>
                </a14:m>
                <a:r>
                  <a:rPr lang="en-US" altLang="zh-CN" dirty="0"/>
                  <a:t> based on the production rule x</a:t>
                </a:r>
                <a:r>
                  <a:rPr lang="en-US" altLang="zh-CN" baseline="0" dirty="0"/>
                  <a:t> = a x</a:t>
                </a:r>
                <a:r>
                  <a:rPr lang="en-US" altLang="zh-CN" dirty="0"/>
                  <a:t>, we traverse the predecessor tree </a:t>
                </a:r>
                <a:r>
                  <a:rPr lang="en-US" altLang="zh-CN" dirty="0" err="1"/>
                  <a:t>ptree</a:t>
                </a:r>
                <a:r>
                  <a:rPr lang="en-US" altLang="zh-CN" dirty="0"/>
                  <a:t> a v0 from</a:t>
                </a:r>
                <a:r>
                  <a:rPr lang="en-US" altLang="zh-CN" baseline="0" dirty="0"/>
                  <a:t> the root to the leaf, and update adjacency list pred x v5</a:t>
                </a:r>
                <a:endParaRPr lang="en-US" altLang="zh-CN" dirty="0"/>
              </a:p>
            </p:txBody>
          </p:sp>
        </mc:Choice>
        <mc:Fallback xmlns="">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For example, while processing the edge </a:t>
                </a:r>
                <a:r>
                  <a:rPr lang="en-US" altLang="zh-CN" sz="2400" b="0" i="0">
                    <a:latin typeface="Cambria Math" panose="02040503050406030204" pitchFamily="18" charset="0"/>
                    <a:cs typeface="Calibri" panose="020F0502020204030204" pitchFamily="34" charset="0"/>
                  </a:rPr>
                  <a:t>𝑣_0 →┴𝑋 𝑣_5</a:t>
                </a:r>
                <a:r>
                  <a:rPr lang="en-US" altLang="zh-CN" dirty="0"/>
                  <a:t> according to x</a:t>
                </a:r>
                <a:r>
                  <a:rPr lang="en-US" altLang="zh-CN" baseline="0" dirty="0"/>
                  <a:t> = a x</a:t>
                </a:r>
                <a:r>
                  <a:rPr lang="en-US" altLang="zh-CN" dirty="0"/>
                  <a:t>, we traverse </a:t>
                </a:r>
                <a:r>
                  <a:rPr lang="en-US" altLang="zh-CN" dirty="0" err="1"/>
                  <a:t>ptree</a:t>
                </a:r>
                <a:r>
                  <a:rPr lang="en-US" altLang="zh-CN" dirty="0"/>
                  <a:t> a v0 from</a:t>
                </a:r>
                <a:r>
                  <a:rPr lang="en-US" altLang="zh-CN" baseline="0" dirty="0"/>
                  <a:t> the root to the leaf, and update pred x v5</a:t>
                </a:r>
                <a:endParaRPr lang="en-US" altLang="zh-CN" dirty="0"/>
              </a:p>
              <a:p>
                <a:endParaRPr lang="en-US" dirty="0"/>
              </a:p>
            </p:txBody>
          </p:sp>
        </mc:Fallback>
      </mc:AlternateContent>
    </p:spTree>
    <p:extLst>
      <p:ext uri="{BB962C8B-B14F-4D97-AF65-F5344CB8AC3E}">
        <p14:creationId xmlns:p14="http://schemas.microsoft.com/office/powerpoint/2010/main" val="1397836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Here is an example, while processing the edge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0</m:t>
                        </m:r>
                      </m:sub>
                    </m:sSub>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a:rPr lang="en-US" altLang="zh-CN" sz="2400" b="0" i="1" smtClean="0">
                            <a:latin typeface="Cambria Math" panose="02040503050406030204" pitchFamily="18" charset="0"/>
                            <a:cs typeface="Calibri" panose="020F0502020204030204" pitchFamily="34" charset="0"/>
                          </a:rPr>
                          <m:t>𝑋</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5</m:t>
                        </m:r>
                      </m:sub>
                    </m:sSub>
                  </m:oMath>
                </a14:m>
                <a:r>
                  <a:rPr lang="en-US" altLang="zh-CN" dirty="0"/>
                  <a:t> based on the production rule x</a:t>
                </a:r>
                <a:r>
                  <a:rPr lang="en-US" altLang="zh-CN" baseline="0" dirty="0"/>
                  <a:t> = a x</a:t>
                </a:r>
                <a:r>
                  <a:rPr lang="en-US" altLang="zh-CN" dirty="0"/>
                  <a:t>, we traverse the predecessor tree </a:t>
                </a:r>
                <a:r>
                  <a:rPr lang="en-US" altLang="zh-CN" dirty="0" err="1"/>
                  <a:t>ptree</a:t>
                </a:r>
                <a:r>
                  <a:rPr lang="en-US" altLang="zh-CN" dirty="0"/>
                  <a:t> a v0 from</a:t>
                </a:r>
                <a:r>
                  <a:rPr lang="en-US" altLang="zh-CN" baseline="0" dirty="0"/>
                  <a:t> the root to the leaf, and update adjacency list pred x v5</a:t>
                </a:r>
                <a:endParaRPr lang="en-US" altLang="zh-CN" dirty="0"/>
              </a:p>
            </p:txBody>
          </p:sp>
        </mc:Choice>
        <mc:Fallback xmlns="">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For example, while processing the edge </a:t>
                </a:r>
                <a:r>
                  <a:rPr lang="en-US" altLang="zh-CN" sz="2400" b="0" i="0">
                    <a:latin typeface="Cambria Math" panose="02040503050406030204" pitchFamily="18" charset="0"/>
                    <a:cs typeface="Calibri" panose="020F0502020204030204" pitchFamily="34" charset="0"/>
                  </a:rPr>
                  <a:t>𝑣_0 →┴𝑋 𝑣_5</a:t>
                </a:r>
                <a:r>
                  <a:rPr lang="en-US" altLang="zh-CN" dirty="0"/>
                  <a:t> according to x</a:t>
                </a:r>
                <a:r>
                  <a:rPr lang="en-US" altLang="zh-CN" baseline="0" dirty="0"/>
                  <a:t> = a x</a:t>
                </a:r>
                <a:r>
                  <a:rPr lang="en-US" altLang="zh-CN" dirty="0"/>
                  <a:t>, we traverse </a:t>
                </a:r>
                <a:r>
                  <a:rPr lang="en-US" altLang="zh-CN" dirty="0" err="1"/>
                  <a:t>ptree</a:t>
                </a:r>
                <a:r>
                  <a:rPr lang="en-US" altLang="zh-CN" dirty="0"/>
                  <a:t> a v0 from</a:t>
                </a:r>
                <a:r>
                  <a:rPr lang="en-US" altLang="zh-CN" baseline="0" dirty="0"/>
                  <a:t> the root to the leaf, and update pred x v5</a:t>
                </a:r>
                <a:endParaRPr lang="en-US" altLang="zh-CN" dirty="0"/>
              </a:p>
              <a:p>
                <a:endParaRPr lang="en-US" dirty="0"/>
              </a:p>
            </p:txBody>
          </p:sp>
        </mc:Fallback>
      </mc:AlternateContent>
    </p:spTree>
    <p:extLst>
      <p:ext uri="{BB962C8B-B14F-4D97-AF65-F5344CB8AC3E}">
        <p14:creationId xmlns:p14="http://schemas.microsoft.com/office/powerpoint/2010/main" val="3745866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Here is an example, while processing the edge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0</m:t>
                        </m:r>
                      </m:sub>
                    </m:sSub>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a:rPr lang="en-US" altLang="zh-CN" sz="2400" b="0" i="1" smtClean="0">
                            <a:latin typeface="Cambria Math" panose="02040503050406030204" pitchFamily="18" charset="0"/>
                            <a:cs typeface="Calibri" panose="020F0502020204030204" pitchFamily="34" charset="0"/>
                          </a:rPr>
                          <m:t>𝑋</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5</m:t>
                        </m:r>
                      </m:sub>
                    </m:sSub>
                  </m:oMath>
                </a14:m>
                <a:r>
                  <a:rPr lang="en-US" altLang="zh-CN" dirty="0"/>
                  <a:t> based on the production rule x</a:t>
                </a:r>
                <a:r>
                  <a:rPr lang="en-US" altLang="zh-CN" baseline="0" dirty="0"/>
                  <a:t> = a x</a:t>
                </a:r>
                <a:r>
                  <a:rPr lang="en-US" altLang="zh-CN" dirty="0"/>
                  <a:t>, we traverse the predecessor tree </a:t>
                </a:r>
                <a:r>
                  <a:rPr lang="en-US" altLang="zh-CN" dirty="0" err="1"/>
                  <a:t>ptree</a:t>
                </a:r>
                <a:r>
                  <a:rPr lang="en-US" altLang="zh-CN" dirty="0"/>
                  <a:t> a v0 from</a:t>
                </a:r>
                <a:r>
                  <a:rPr lang="en-US" altLang="zh-CN" baseline="0" dirty="0"/>
                  <a:t> the root to the leaf, and update adjacency list pred x v5</a:t>
                </a:r>
                <a:endParaRPr lang="en-US" altLang="zh-CN" dirty="0"/>
              </a:p>
            </p:txBody>
          </p:sp>
        </mc:Choice>
        <mc:Fallback xmlns="">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For example, while processing the edge </a:t>
                </a:r>
                <a:r>
                  <a:rPr lang="en-US" altLang="zh-CN" sz="2400" b="0" i="0">
                    <a:latin typeface="Cambria Math" panose="02040503050406030204" pitchFamily="18" charset="0"/>
                    <a:cs typeface="Calibri" panose="020F0502020204030204" pitchFamily="34" charset="0"/>
                  </a:rPr>
                  <a:t>𝑣_0 →┴𝑋 𝑣_5</a:t>
                </a:r>
                <a:r>
                  <a:rPr lang="en-US" altLang="zh-CN" dirty="0"/>
                  <a:t> according to x</a:t>
                </a:r>
                <a:r>
                  <a:rPr lang="en-US" altLang="zh-CN" baseline="0" dirty="0"/>
                  <a:t> = a x</a:t>
                </a:r>
                <a:r>
                  <a:rPr lang="en-US" altLang="zh-CN" dirty="0"/>
                  <a:t>, we traverse </a:t>
                </a:r>
                <a:r>
                  <a:rPr lang="en-US" altLang="zh-CN" dirty="0" err="1"/>
                  <a:t>ptree</a:t>
                </a:r>
                <a:r>
                  <a:rPr lang="en-US" altLang="zh-CN" dirty="0"/>
                  <a:t> a v0 from</a:t>
                </a:r>
                <a:r>
                  <a:rPr lang="en-US" altLang="zh-CN" baseline="0" dirty="0"/>
                  <a:t> the root to the leaf, and update pred x v5</a:t>
                </a:r>
                <a:endParaRPr lang="en-US" altLang="zh-CN" dirty="0"/>
              </a:p>
              <a:p>
                <a:endParaRPr lang="en-US" altLang="zh-CN" dirty="0"/>
              </a:p>
              <a:p>
                <a:endParaRPr lang="en-US" dirty="0"/>
              </a:p>
            </p:txBody>
          </p:sp>
        </mc:Fallback>
      </mc:AlternateContent>
    </p:spTree>
    <p:extLst>
      <p:ext uri="{BB962C8B-B14F-4D97-AF65-F5344CB8AC3E}">
        <p14:creationId xmlns:p14="http://schemas.microsoft.com/office/powerpoint/2010/main" val="1477161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dirty="0"/>
                  <a:t>Similarly, </a:t>
                </a:r>
                <a:r>
                  <a:rPr lang="en-US" altLang="zh-CN" dirty="0"/>
                  <a:t>while processing the edge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2</m:t>
                        </m:r>
                      </m:sub>
                    </m:sSub>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a:rPr lang="en-US" altLang="zh-CN" sz="2400" b="0" i="1" smtClean="0">
                            <a:latin typeface="Cambria Math" panose="02040503050406030204" pitchFamily="18" charset="0"/>
                            <a:cs typeface="Calibri" panose="020F0502020204030204" pitchFamily="34" charset="0"/>
                          </a:rPr>
                          <m:t>𝑋</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5</m:t>
                        </m:r>
                      </m:sub>
                    </m:sSub>
                  </m:oMath>
                </a14:m>
                <a:r>
                  <a:rPr lang="en-US" altLang="zh-CN" dirty="0"/>
                  <a:t>, we traverse the predecessor tree </a:t>
                </a:r>
                <a:r>
                  <a:rPr lang="en-US" altLang="zh-CN" dirty="0" err="1"/>
                  <a:t>ptree</a:t>
                </a:r>
                <a:r>
                  <a:rPr lang="en-US" altLang="zh-CN" dirty="0"/>
                  <a:t> a v2</a:t>
                </a:r>
                <a:r>
                  <a:rPr lang="en-US" altLang="zh-CN" baseline="0" dirty="0"/>
                  <a:t>, and update the adjacency list pred x v5</a:t>
                </a:r>
                <a:endParaRPr lang="en-US" dirty="0"/>
              </a:p>
            </p:txBody>
          </p:sp>
        </mc:Choice>
        <mc:Fallback xmlns="">
          <p:sp>
            <p:nvSpPr>
              <p:cNvPr id="3" name="备注占位符 2"/>
              <p:cNvSpPr>
                <a:spLocks noGrp="1"/>
              </p:cNvSpPr>
              <p:nvPr>
                <p:ph type="body" idx="1"/>
              </p:nvPr>
            </p:nvSpPr>
            <p:spPr/>
            <p:txBody>
              <a:bodyPr/>
              <a:lstStyle/>
              <a:p>
                <a:r>
                  <a:rPr lang="en-US" dirty="0"/>
                  <a:t>Similarly, </a:t>
                </a:r>
                <a:r>
                  <a:rPr lang="en-US" altLang="zh-CN" dirty="0"/>
                  <a:t>while processing the edge </a:t>
                </a:r>
                <a:r>
                  <a:rPr lang="en-US" altLang="zh-CN" sz="2400" b="0" i="0">
                    <a:latin typeface="Cambria Math" panose="02040503050406030204" pitchFamily="18" charset="0"/>
                    <a:cs typeface="Calibri" panose="020F0502020204030204" pitchFamily="34" charset="0"/>
                  </a:rPr>
                  <a:t>𝑣_2 →┴𝑋 𝑣_5</a:t>
                </a:r>
                <a:r>
                  <a:rPr lang="en-US" altLang="zh-CN" dirty="0"/>
                  <a:t> according to x</a:t>
                </a:r>
                <a:r>
                  <a:rPr lang="en-US" altLang="zh-CN" baseline="0" dirty="0"/>
                  <a:t> = a x</a:t>
                </a:r>
                <a:r>
                  <a:rPr lang="en-US" altLang="zh-CN" dirty="0"/>
                  <a:t>, we traverse </a:t>
                </a:r>
                <a:r>
                  <a:rPr lang="en-US" altLang="zh-CN" dirty="0" err="1"/>
                  <a:t>ptree</a:t>
                </a:r>
                <a:r>
                  <a:rPr lang="en-US" altLang="zh-CN" dirty="0"/>
                  <a:t> a v2</a:t>
                </a:r>
                <a:r>
                  <a:rPr lang="en-US" altLang="zh-CN" baseline="0" dirty="0"/>
                  <a:t>, and update pred x v5</a:t>
                </a:r>
                <a:endParaRPr lang="en-US" dirty="0"/>
              </a:p>
            </p:txBody>
          </p:sp>
        </mc:Fallback>
      </mc:AlternateContent>
    </p:spTree>
    <p:extLst>
      <p:ext uri="{BB962C8B-B14F-4D97-AF65-F5344CB8AC3E}">
        <p14:creationId xmlns:p14="http://schemas.microsoft.com/office/powerpoint/2010/main" val="164271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Similarly, while processing the edge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2</m:t>
                        </m:r>
                      </m:sub>
                    </m:sSub>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a:rPr lang="en-US" altLang="zh-CN" sz="2400" b="0" i="1" smtClean="0">
                            <a:latin typeface="Cambria Math" panose="02040503050406030204" pitchFamily="18" charset="0"/>
                            <a:cs typeface="Calibri" panose="020F0502020204030204" pitchFamily="34" charset="0"/>
                          </a:rPr>
                          <m:t>𝑋</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5</m:t>
                        </m:r>
                      </m:sub>
                    </m:sSub>
                  </m:oMath>
                </a14:m>
                <a:r>
                  <a:rPr lang="en-US" altLang="zh-CN" dirty="0"/>
                  <a:t>, we traverse the predecessor tree </a:t>
                </a:r>
                <a:r>
                  <a:rPr lang="en-US" altLang="zh-CN" dirty="0" err="1"/>
                  <a:t>ptree</a:t>
                </a:r>
                <a:r>
                  <a:rPr lang="en-US" altLang="zh-CN" dirty="0"/>
                  <a:t> a v2</a:t>
                </a:r>
                <a:r>
                  <a:rPr lang="en-US" altLang="zh-CN" baseline="0" dirty="0"/>
                  <a:t>, and update the adjacency list pred x v5</a:t>
                </a:r>
                <a:endParaRPr lang="en-US" altLang="zh-CN" dirty="0"/>
              </a:p>
            </p:txBody>
          </p:sp>
        </mc:Choice>
        <mc:Fallback xmlns="">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Similarly, while processing the edge </a:t>
                </a:r>
                <a:r>
                  <a:rPr lang="en-US" altLang="zh-CN" sz="2400" b="0" i="0">
                    <a:latin typeface="Cambria Math" panose="02040503050406030204" pitchFamily="18" charset="0"/>
                    <a:cs typeface="Calibri" panose="020F0502020204030204" pitchFamily="34" charset="0"/>
                  </a:rPr>
                  <a:t>𝑣_2 →┴𝑋 𝑣_5</a:t>
                </a:r>
                <a:r>
                  <a:rPr lang="en-US" altLang="zh-CN" dirty="0"/>
                  <a:t> according to x</a:t>
                </a:r>
                <a:r>
                  <a:rPr lang="en-US" altLang="zh-CN" baseline="0" dirty="0"/>
                  <a:t> = a x</a:t>
                </a:r>
                <a:r>
                  <a:rPr lang="en-US" altLang="zh-CN" dirty="0"/>
                  <a:t>, we traverse </a:t>
                </a:r>
                <a:r>
                  <a:rPr lang="en-US" altLang="zh-CN" dirty="0" err="1"/>
                  <a:t>ptree</a:t>
                </a:r>
                <a:r>
                  <a:rPr lang="en-US" altLang="zh-CN" dirty="0"/>
                  <a:t> a v2</a:t>
                </a:r>
                <a:r>
                  <a:rPr lang="en-US" altLang="zh-CN" baseline="0" dirty="0"/>
                  <a:t>, and update pred x v5</a:t>
                </a:r>
                <a:endParaRPr lang="en-US" altLang="zh-CN" dirty="0"/>
              </a:p>
              <a:p>
                <a:endParaRPr lang="en-US" dirty="0"/>
              </a:p>
            </p:txBody>
          </p:sp>
        </mc:Fallback>
      </mc:AlternateContent>
    </p:spTree>
    <p:extLst>
      <p:ext uri="{BB962C8B-B14F-4D97-AF65-F5344CB8AC3E}">
        <p14:creationId xmlns:p14="http://schemas.microsoft.com/office/powerpoint/2010/main" val="2544509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dirty="0"/>
                  <a:t>Notably, while the traversal of </a:t>
                </a:r>
                <a:r>
                  <a:rPr lang="en-US" dirty="0" err="1"/>
                  <a:t>ptree</a:t>
                </a:r>
                <a:r>
                  <a:rPr lang="en-US" dirty="0"/>
                  <a:t> a v2 goes to v0, as v0 is already in the adjacency list pred x v5, the traversal stops. In this way, two redundant derivations caused by v3 and v4 are avoided.</a:t>
                </a:r>
              </a:p>
              <a:p>
                <a:pPr marL="0" marR="0" lvl="0" indent="0" algn="l" defTabSz="457200" rtl="0" eaLnBrk="1" fontAlgn="auto" latinLnBrk="0" hangingPunct="1">
                  <a:lnSpc>
                    <a:spcPct val="117999"/>
                  </a:lnSpc>
                  <a:spcBef>
                    <a:spcPts val="0"/>
                  </a:spcBef>
                  <a:spcAft>
                    <a:spcPts val="0"/>
                  </a:spcAft>
                  <a:buClrTx/>
                  <a:buSzTx/>
                  <a:buFontTx/>
                  <a:buNone/>
                  <a:tabLst/>
                  <a:defRPr/>
                </a:pPr>
                <a:r>
                  <a:rPr lang="en-US" dirty="0"/>
                  <a:t>Here, stopping the traversal at v0 is safe because </a:t>
                </a:r>
                <a14:m>
                  <m:oMath xmlns:m="http://schemas.openxmlformats.org/officeDocument/2006/math">
                    <m:sSub>
                      <m:sSubPr>
                        <m:ctrlP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a14:m>
                <a:r>
                  <a:rPr kumimoji="0" lang="zh-CN" altLang="en-US" sz="2400" b="0" i="0" u="none" strike="noStrike" cap="none" spc="0" normalizeH="0" baseline="0" dirty="0">
                    <a:ln>
                      <a:noFill/>
                    </a:ln>
                    <a:solidFill>
                      <a:srgbClr val="000000"/>
                    </a:solidFill>
                    <a:effectLst/>
                    <a:uFillTx/>
                    <a:ea typeface="Calibri"/>
                    <a:cs typeface="Calibri"/>
                    <a:sym typeface="Calibri"/>
                  </a:rPr>
                  <a:t> </a:t>
                </a:r>
                <a:r>
                  <a:rPr kumimoji="0" lang="en-US" altLang="zh-CN" sz="2400" b="0" i="0" u="none" strike="noStrike" cap="none" spc="0" normalizeH="0" baseline="0" dirty="0">
                    <a:ln>
                      <a:noFill/>
                    </a:ln>
                    <a:solidFill>
                      <a:srgbClr val="000000"/>
                    </a:solidFill>
                    <a:effectLst/>
                    <a:uFillTx/>
                    <a:ea typeface="Calibri"/>
                    <a:cs typeface="Calibri"/>
                    <a:sym typeface="Calibri"/>
                  </a:rPr>
                  <a:t>and </a:t>
                </a:r>
                <a14:m>
                  <m:oMath xmlns:m="http://schemas.openxmlformats.org/officeDocument/2006/math">
                    <m:sSub>
                      <m:sSubPr>
                        <m:ctrlP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a14:m>
                <a:r>
                  <a:rPr kumimoji="0" lang="zh-CN" altLang="en-US" sz="2400" b="0" i="0" u="none" strike="noStrike" cap="none" spc="0" normalizeH="0" baseline="0" dirty="0">
                    <a:ln>
                      <a:noFill/>
                    </a:ln>
                    <a:solidFill>
                      <a:srgbClr val="000000"/>
                    </a:solidFill>
                    <a:effectLst/>
                    <a:uFillTx/>
                    <a:ea typeface="Calibri"/>
                    <a:cs typeface="Calibri"/>
                    <a:sym typeface="Calibri"/>
                  </a:rPr>
                  <a:t> </a:t>
                </a:r>
                <a:r>
                  <a:rPr kumimoji="0" lang="en-US" altLang="zh-CN" sz="2400" b="0" i="0" u="none" strike="noStrike" cap="none" spc="0" normalizeH="0" baseline="0" dirty="0">
                    <a:ln>
                      <a:noFill/>
                    </a:ln>
                    <a:solidFill>
                      <a:srgbClr val="000000"/>
                    </a:solidFill>
                    <a:effectLst/>
                    <a:uFillTx/>
                    <a:ea typeface="Calibri"/>
                    <a:cs typeface="Calibri"/>
                    <a:sym typeface="Calibri"/>
                  </a:rPr>
                  <a:t>must be added to </a:t>
                </a:r>
                <a14:m>
                  <m:oMath xmlns:m="http://schemas.openxmlformats.org/officeDocument/2006/math">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𝑝𝑟𝑒𝑑</m:t>
                    </m:r>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𝑋</m:t>
                    </m:r>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sSub>
                      <m:sSubPr>
                        <m:ctrlP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5</m:t>
                        </m:r>
                      </m:sub>
                    </m:sSub>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oMath>
                </a14:m>
                <a:r>
                  <a:rPr kumimoji="0" lang="zh-CN" altLang="en-US" sz="2400" b="0" i="0" u="none" strike="noStrike" cap="none" spc="0" normalizeH="0" baseline="0" dirty="0">
                    <a:ln>
                      <a:noFill/>
                    </a:ln>
                    <a:solidFill>
                      <a:srgbClr val="000000"/>
                    </a:solidFill>
                    <a:effectLst/>
                    <a:uFillTx/>
                    <a:ea typeface="Calibri"/>
                    <a:cs typeface="Calibri"/>
                    <a:sym typeface="Calibri"/>
                  </a:rPr>
                  <a:t> </a:t>
                </a:r>
                <a:r>
                  <a:rPr kumimoji="0" lang="en-US" altLang="zh-CN" sz="2400" b="0" i="0" u="none" strike="noStrike" cap="none" spc="0" normalizeH="0" baseline="0" dirty="0">
                    <a:ln>
                      <a:noFill/>
                    </a:ln>
                    <a:solidFill>
                      <a:srgbClr val="000000"/>
                    </a:solidFill>
                    <a:effectLst/>
                    <a:uFillTx/>
                    <a:ea typeface="Calibri"/>
                    <a:cs typeface="Calibri"/>
                    <a:sym typeface="Calibri"/>
                  </a:rPr>
                  <a:t>by another traversal which does not stop at </a:t>
                </a:r>
                <a14:m>
                  <m:oMath xmlns:m="http://schemas.openxmlformats.org/officeDocument/2006/math">
                    <m:sSub>
                      <m:sSubPr>
                        <m:ctrlP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2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a14:m>
                <a:r>
                  <a:rPr kumimoji="0" lang="en-US" altLang="zh-CN" sz="2400" b="0" i="0" u="none" strike="noStrike" cap="none" spc="0" normalizeH="0" baseline="0" dirty="0">
                    <a:ln>
                      <a:noFill/>
                    </a:ln>
                    <a:solidFill>
                      <a:srgbClr val="000000"/>
                    </a:solidFill>
                    <a:effectLst/>
                    <a:uFillTx/>
                    <a:ea typeface="Calibri"/>
                    <a:cs typeface="Calibri"/>
                    <a:sym typeface="Calibri"/>
                  </a:rPr>
                  <a:t>.</a:t>
                </a:r>
                <a:endParaRPr kumimoji="0" lang="zh-CN" altLang="en-US" sz="2400" b="0" i="0" u="none" strike="noStrike" cap="none" spc="0" normalizeH="0" baseline="0" dirty="0">
                  <a:ln>
                    <a:noFill/>
                  </a:ln>
                  <a:solidFill>
                    <a:srgbClr val="000000"/>
                  </a:solidFill>
                  <a:effectLst/>
                  <a:uFillTx/>
                  <a:ea typeface="Calibri"/>
                  <a:cs typeface="Calibri"/>
                  <a:sym typeface="Calibri"/>
                </a:endParaRPr>
              </a:p>
              <a:p>
                <a:endParaRPr lang="en-US" dirty="0"/>
              </a:p>
            </p:txBody>
          </p:sp>
        </mc:Choice>
        <mc:Fallback xmlns="">
          <p:sp>
            <p:nvSpPr>
              <p:cNvPr id="3" name="备注占位符 2"/>
              <p:cNvSpPr>
                <a:spLocks noGrp="1"/>
              </p:cNvSpPr>
              <p:nvPr>
                <p:ph type="body" idx="1"/>
              </p:nvPr>
            </p:nvSpPr>
            <p:spPr/>
            <p:txBody>
              <a:bodyPr/>
              <a:lstStyle/>
              <a:p>
                <a:r>
                  <a:rPr lang="en-US" dirty="0"/>
                  <a:t>Notably, while the traversal of </a:t>
                </a:r>
                <a:r>
                  <a:rPr lang="en-US" dirty="0" err="1"/>
                  <a:t>ptree</a:t>
                </a:r>
                <a:r>
                  <a:rPr lang="en-US" dirty="0"/>
                  <a:t> a v2 goes to v0, as v0 is already in the adjacency list pred x v5, the traversal stops. In this way, two redundant derivations caused by v3 and v4 are avoided.</a:t>
                </a:r>
              </a:p>
              <a:p>
                <a:pPr marL="0" marR="0" lvl="0" indent="0" algn="l" defTabSz="457200" rtl="0" eaLnBrk="1" fontAlgn="auto" latinLnBrk="0" hangingPunct="1">
                  <a:lnSpc>
                    <a:spcPct val="117999"/>
                  </a:lnSpc>
                  <a:spcBef>
                    <a:spcPts val="0"/>
                  </a:spcBef>
                  <a:spcAft>
                    <a:spcPts val="0"/>
                  </a:spcAft>
                  <a:buClrTx/>
                  <a:buSzTx/>
                  <a:buFontTx/>
                  <a:buNone/>
                  <a:tabLst/>
                  <a:defRPr/>
                </a:pPr>
                <a:r>
                  <a:rPr lang="en-US" dirty="0"/>
                  <a:t>Here, stopping the traversal at v0 is safe because </a:t>
                </a:r>
                <a:r>
                  <a:rPr kumimoji="0" lang="en-US" altLang="zh-CN" sz="2400" b="0" i="0" u="none" strike="noStrike" cap="none" spc="0" normalizeH="0" baseline="0">
                    <a:ln>
                      <a:noFill/>
                    </a:ln>
                    <a:solidFill>
                      <a:srgbClr val="000000"/>
                    </a:solidFill>
                    <a:effectLst/>
                    <a:uFillTx/>
                    <a:latin typeface="Cambria Math" panose="02040503050406030204" pitchFamily="18" charset="0"/>
                    <a:ea typeface="Calibri"/>
                    <a:cs typeface="Calibri"/>
                    <a:sym typeface="Calibri"/>
                  </a:rPr>
                  <a:t>𝑣_3</a:t>
                </a:r>
                <a:r>
                  <a:rPr kumimoji="0" lang="zh-CN" altLang="en-US" sz="2400" b="0" i="0" u="none" strike="noStrike" cap="none" spc="0" normalizeH="0" baseline="0" dirty="0">
                    <a:ln>
                      <a:noFill/>
                    </a:ln>
                    <a:solidFill>
                      <a:srgbClr val="000000"/>
                    </a:solidFill>
                    <a:effectLst/>
                    <a:uFillTx/>
                    <a:ea typeface="Calibri"/>
                    <a:cs typeface="Calibri"/>
                    <a:sym typeface="Calibri"/>
                  </a:rPr>
                  <a:t> </a:t>
                </a:r>
                <a:r>
                  <a:rPr kumimoji="0" lang="en-US" altLang="zh-CN" sz="2400" b="0" i="0" u="none" strike="noStrike" cap="none" spc="0" normalizeH="0" baseline="0" dirty="0">
                    <a:ln>
                      <a:noFill/>
                    </a:ln>
                    <a:solidFill>
                      <a:srgbClr val="000000"/>
                    </a:solidFill>
                    <a:effectLst/>
                    <a:uFillTx/>
                    <a:ea typeface="Calibri"/>
                    <a:cs typeface="Calibri"/>
                    <a:sym typeface="Calibri"/>
                  </a:rPr>
                  <a:t>and </a:t>
                </a:r>
                <a:r>
                  <a:rPr kumimoji="0" lang="en-US" altLang="zh-CN" sz="2400" b="0" i="0" u="none" strike="noStrike" cap="none" spc="0" normalizeH="0" baseline="0">
                    <a:ln>
                      <a:noFill/>
                    </a:ln>
                    <a:solidFill>
                      <a:srgbClr val="000000"/>
                    </a:solidFill>
                    <a:effectLst/>
                    <a:uFillTx/>
                    <a:latin typeface="Cambria Math" panose="02040503050406030204" pitchFamily="18" charset="0"/>
                    <a:ea typeface="Calibri"/>
                    <a:cs typeface="Calibri"/>
                    <a:sym typeface="Calibri"/>
                  </a:rPr>
                  <a:t>𝑣_4</a:t>
                </a:r>
                <a:r>
                  <a:rPr kumimoji="0" lang="zh-CN" altLang="en-US" sz="2400" b="0" i="0" u="none" strike="noStrike" cap="none" spc="0" normalizeH="0" baseline="0" dirty="0">
                    <a:ln>
                      <a:noFill/>
                    </a:ln>
                    <a:solidFill>
                      <a:srgbClr val="000000"/>
                    </a:solidFill>
                    <a:effectLst/>
                    <a:uFillTx/>
                    <a:ea typeface="Calibri"/>
                    <a:cs typeface="Calibri"/>
                    <a:sym typeface="Calibri"/>
                  </a:rPr>
                  <a:t> </a:t>
                </a:r>
                <a:r>
                  <a:rPr kumimoji="0" lang="en-US" altLang="zh-CN" sz="2400" b="0" i="0" u="none" strike="noStrike" cap="none" spc="0" normalizeH="0" baseline="0" dirty="0">
                    <a:ln>
                      <a:noFill/>
                    </a:ln>
                    <a:solidFill>
                      <a:srgbClr val="000000"/>
                    </a:solidFill>
                    <a:effectLst/>
                    <a:uFillTx/>
                    <a:ea typeface="Calibri"/>
                    <a:cs typeface="Calibri"/>
                    <a:sym typeface="Calibri"/>
                  </a:rPr>
                  <a:t>must be added to </a:t>
                </a:r>
                <a:r>
                  <a:rPr kumimoji="0" lang="en-US" altLang="zh-CN" sz="2400" b="0" i="0" u="none" strike="noStrike" cap="none" spc="0" normalizeH="0" baseline="0">
                    <a:ln>
                      <a:noFill/>
                    </a:ln>
                    <a:solidFill>
                      <a:srgbClr val="000000"/>
                    </a:solidFill>
                    <a:effectLst/>
                    <a:uFillTx/>
                    <a:latin typeface="Cambria Math" panose="02040503050406030204" pitchFamily="18" charset="0"/>
                    <a:ea typeface="Calibri"/>
                    <a:cs typeface="Calibri"/>
                    <a:sym typeface="Calibri"/>
                  </a:rPr>
                  <a:t>𝑝𝑟𝑒𝑑(𝑋,𝑣_5)</a:t>
                </a:r>
                <a:r>
                  <a:rPr kumimoji="0" lang="zh-CN" altLang="en-US" sz="2400" b="0" i="0" u="none" strike="noStrike" cap="none" spc="0" normalizeH="0" baseline="0" dirty="0">
                    <a:ln>
                      <a:noFill/>
                    </a:ln>
                    <a:solidFill>
                      <a:srgbClr val="000000"/>
                    </a:solidFill>
                    <a:effectLst/>
                    <a:uFillTx/>
                    <a:ea typeface="Calibri"/>
                    <a:cs typeface="Calibri"/>
                    <a:sym typeface="Calibri"/>
                  </a:rPr>
                  <a:t> </a:t>
                </a:r>
                <a:r>
                  <a:rPr kumimoji="0" lang="en-US" altLang="zh-CN" sz="2400" b="0" i="0" u="none" strike="noStrike" cap="none" spc="0" normalizeH="0" baseline="0" dirty="0">
                    <a:ln>
                      <a:noFill/>
                    </a:ln>
                    <a:solidFill>
                      <a:srgbClr val="000000"/>
                    </a:solidFill>
                    <a:effectLst/>
                    <a:uFillTx/>
                    <a:ea typeface="Calibri"/>
                    <a:cs typeface="Calibri"/>
                    <a:sym typeface="Calibri"/>
                  </a:rPr>
                  <a:t>by another traversal which does not stop at </a:t>
                </a:r>
                <a:r>
                  <a:rPr kumimoji="0" lang="en-US" altLang="zh-CN" sz="2400" b="0" i="0" u="none" strike="noStrike" cap="none" spc="0" normalizeH="0" baseline="0">
                    <a:ln>
                      <a:noFill/>
                    </a:ln>
                    <a:solidFill>
                      <a:srgbClr val="000000"/>
                    </a:solidFill>
                    <a:effectLst/>
                    <a:uFillTx/>
                    <a:latin typeface="Cambria Math" panose="02040503050406030204" pitchFamily="18" charset="0"/>
                    <a:ea typeface="Calibri"/>
                    <a:cs typeface="Calibri"/>
                    <a:sym typeface="Calibri"/>
                  </a:rPr>
                  <a:t>𝑣_0</a:t>
                </a:r>
                <a:r>
                  <a:rPr kumimoji="0" lang="en-US" altLang="zh-CN" sz="2400" b="0" i="0" u="none" strike="noStrike" cap="none" spc="0" normalizeH="0" baseline="0" dirty="0">
                    <a:ln>
                      <a:noFill/>
                    </a:ln>
                    <a:solidFill>
                      <a:srgbClr val="000000"/>
                    </a:solidFill>
                    <a:effectLst/>
                    <a:uFillTx/>
                    <a:ea typeface="Calibri"/>
                    <a:cs typeface="Calibri"/>
                    <a:sym typeface="Calibri"/>
                  </a:rPr>
                  <a:t>.</a:t>
                </a:r>
                <a:endParaRPr kumimoji="0" lang="zh-CN" altLang="en-US" sz="2400" b="0" i="0" u="none" strike="noStrike" cap="none" spc="0" normalizeH="0" baseline="0" dirty="0">
                  <a:ln>
                    <a:noFill/>
                  </a:ln>
                  <a:solidFill>
                    <a:srgbClr val="000000"/>
                  </a:solidFill>
                  <a:effectLst/>
                  <a:uFillTx/>
                  <a:ea typeface="Calibri"/>
                  <a:cs typeface="Calibri"/>
                  <a:sym typeface="Calibri"/>
                </a:endParaRPr>
              </a:p>
              <a:p>
                <a:endParaRPr lang="en-US" dirty="0"/>
              </a:p>
            </p:txBody>
          </p:sp>
        </mc:Fallback>
      </mc:AlternateContent>
    </p:spTree>
    <p:extLst>
      <p:ext uri="{BB962C8B-B14F-4D97-AF65-F5344CB8AC3E}">
        <p14:creationId xmlns:p14="http://schemas.microsoft.com/office/powerpoint/2010/main" val="1630797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dirty="0"/>
              </a:p>
            </p:txBody>
          </p:sp>
        </mc:Choice>
        <mc:Fallback xmlns="">
          <p:sp>
            <p:nvSpPr>
              <p:cNvPr id="3" name="备注占位符 2"/>
              <p:cNvSpPr>
                <a:spLocks noGrp="1"/>
              </p:cNvSpPr>
              <p:nvPr>
                <p:ph type="body" idx="1"/>
              </p:nvPr>
            </p:nvSpPr>
            <p:spPr/>
            <p:txBody>
              <a:bodyPr/>
              <a:lstStyle/>
              <a:p>
                <a:r>
                  <a:rPr lang="en-US" dirty="0"/>
                  <a:t>Second, we proposed a dynamic construction algorithm for spanning trees.</a:t>
                </a:r>
              </a:p>
              <a:p>
                <a:pPr algn="just">
                  <a:spcBef>
                    <a:spcPts val="1200"/>
                  </a:spcBef>
                </a:pPr>
                <a:r>
                  <a:rPr lang="en-US" dirty="0"/>
                  <a:t>Specifically, wh</a:t>
                </a:r>
                <a:r>
                  <a:rPr lang="en-US" altLang="zh-CN" sz="2400" dirty="0">
                    <a:latin typeface="Calibri" panose="020F0502020204030204" pitchFamily="34" charset="0"/>
                    <a:cs typeface="Calibri" panose="020F0502020204030204" pitchFamily="34" charset="0"/>
                  </a:rPr>
                  <a:t>ile processing </a:t>
                </a:r>
                <a:r>
                  <a:rPr lang="en-US" altLang="zh-CN" sz="2400" b="0" i="0">
                    <a:latin typeface="Cambria Math" panose="02040503050406030204" pitchFamily="18" charset="0"/>
                    <a:cs typeface="Calibri" panose="020F0502020204030204" pitchFamily="34" charset="0"/>
                  </a:rPr>
                  <a:t>𝑣_𝑖 →┴𝐴 𝑣_𝑗</a:t>
                </a:r>
                <a:r>
                  <a:rPr lang="en-US" altLang="zh-CN" sz="2400" dirty="0">
                    <a:latin typeface="Calibri" panose="020F0502020204030204" pitchFamily="34" charset="0"/>
                    <a:cs typeface="Calibri" panose="020F0502020204030204" pitchFamily="34" charset="0"/>
                  </a:rPr>
                  <a:t>, we traverse </a:t>
                </a:r>
                <a:r>
                  <a:rPr lang="en-US" altLang="zh-CN" sz="2400" b="0" i="0">
                    <a:latin typeface="Cambria Math" panose="02040503050406030204" pitchFamily="18" charset="0"/>
                    <a:cs typeface="Calibri" panose="020F0502020204030204" pitchFamily="34" charset="0"/>
                  </a:rPr>
                  <a:t>𝑝𝑡𝑟𝑒𝑒(𝐴,𝑣_𝑖)</a:t>
                </a:r>
                <a:r>
                  <a:rPr lang="en-US" altLang="zh-CN" sz="2400" dirty="0">
                    <a:latin typeface="Calibri" panose="020F0502020204030204" pitchFamily="34" charset="0"/>
                    <a:cs typeface="Calibri" panose="020F0502020204030204" pitchFamily="34" charset="0"/>
                  </a:rPr>
                  <a:t> and </a:t>
                </a:r>
                <a:r>
                  <a:rPr lang="en-US" altLang="zh-CN" sz="2400" b="0" i="0">
                    <a:latin typeface="Cambria Math" panose="02040503050406030204" pitchFamily="18" charset="0"/>
                    <a:cs typeface="Calibri" panose="020F0502020204030204" pitchFamily="34" charset="0"/>
                  </a:rPr>
                  <a:t>𝑠𝑡𝑟𝑒𝑒(𝐴,𝑣_𝑗)</a:t>
                </a:r>
                <a:r>
                  <a:rPr lang="en-US" altLang="zh-CN" sz="2400" dirty="0">
                    <a:latin typeface="Calibri" panose="020F0502020204030204" pitchFamily="34" charset="0"/>
                    <a:cs typeface="Calibri" panose="020F0502020204030204" pitchFamily="34" charset="0"/>
                  </a:rPr>
                  <a:t>, and update the </a:t>
                </a:r>
                <a:r>
                  <a:rPr lang="en-US" altLang="zh-CN" sz="2400" b="1" dirty="0" err="1">
                    <a:latin typeface="Calibri" panose="020F0502020204030204" pitchFamily="34" charset="0"/>
                    <a:cs typeface="Calibri" panose="020F0502020204030204" pitchFamily="34" charset="0"/>
                  </a:rPr>
                  <a:t>strees</a:t>
                </a:r>
                <a:r>
                  <a:rPr lang="en-US" altLang="zh-CN" sz="2400" dirty="0">
                    <a:latin typeface="Calibri" panose="020F0502020204030204" pitchFamily="34" charset="0"/>
                    <a:cs typeface="Calibri" panose="020F0502020204030204" pitchFamily="34" charset="0"/>
                  </a:rPr>
                  <a:t> of the nodes in </a:t>
                </a:r>
                <a:r>
                  <a:rPr lang="en-US" altLang="zh-CN" sz="2400" i="0">
                    <a:latin typeface="Cambria Math" panose="02040503050406030204" pitchFamily="18" charset="0"/>
                    <a:cs typeface="Calibri" panose="020F0502020204030204" pitchFamily="34" charset="0"/>
                  </a:rPr>
                  <a:t>𝑝𝑡𝑟𝑒𝑒(𝐴,𝑣_𝑖)</a:t>
                </a:r>
                <a:r>
                  <a:rPr lang="en-US" altLang="zh-CN" sz="2400" dirty="0">
                    <a:latin typeface="Calibri" panose="020F0502020204030204" pitchFamily="34" charset="0"/>
                    <a:cs typeface="Calibri" panose="020F0502020204030204" pitchFamily="34" charset="0"/>
                  </a:rPr>
                  <a:t> and the </a:t>
                </a:r>
                <a:r>
                  <a:rPr lang="en-US" altLang="zh-CN" sz="2400" b="1" dirty="0" err="1">
                    <a:latin typeface="Calibri" panose="020F0502020204030204" pitchFamily="34" charset="0"/>
                    <a:cs typeface="Calibri" panose="020F0502020204030204" pitchFamily="34" charset="0"/>
                  </a:rPr>
                  <a:t>ptrees</a:t>
                </a:r>
                <a:r>
                  <a:rPr lang="en-US" altLang="zh-CN" sz="2400" dirty="0">
                    <a:latin typeface="Calibri" panose="020F0502020204030204" pitchFamily="34" charset="0"/>
                    <a:cs typeface="Calibri" panose="020F0502020204030204" pitchFamily="34" charset="0"/>
                  </a:rPr>
                  <a:t> of the nodes in </a:t>
                </a:r>
                <a:r>
                  <a:rPr lang="en-US" altLang="zh-CN" sz="2400" b="0" i="0">
                    <a:latin typeface="Cambria Math" panose="02040503050406030204" pitchFamily="18" charset="0"/>
                    <a:cs typeface="Calibri" panose="020F0502020204030204" pitchFamily="34" charset="0"/>
                  </a:rPr>
                  <a:t>s</a:t>
                </a:r>
                <a:r>
                  <a:rPr lang="en-US" altLang="zh-CN" sz="2400" i="0">
                    <a:latin typeface="Cambria Math" panose="02040503050406030204" pitchFamily="18" charset="0"/>
                    <a:cs typeface="Calibri" panose="020F0502020204030204" pitchFamily="34" charset="0"/>
                  </a:rPr>
                  <a:t>𝑡𝑟𝑒𝑒(𝐴,𝑣_𝑖)</a:t>
                </a:r>
                <a:r>
                  <a:rPr lang="en-US" altLang="zh-CN" sz="2400" dirty="0">
                    <a:latin typeface="Calibri" panose="020F0502020204030204" pitchFamily="34" charset="0"/>
                    <a:cs typeface="Calibri" panose="020F0502020204030204" pitchFamily="34" charset="0"/>
                  </a:rPr>
                  <a:t>.</a:t>
                </a:r>
              </a:p>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In our dynamic construction algorithm, the traversal of </a:t>
                </a:r>
                <a:r>
                  <a:rPr lang="en-US" altLang="zh-CN" sz="2400" b="0" i="0">
                    <a:latin typeface="Cambria Math" panose="02040503050406030204" pitchFamily="18" charset="0"/>
                    <a:cs typeface="Calibri" panose="020F0502020204030204" pitchFamily="34" charset="0"/>
                  </a:rPr>
                  <a:t>𝑝𝑡𝑟𝑒𝑒(𝐴,𝑣_𝑖)</a:t>
                </a:r>
                <a:r>
                  <a:rPr lang="en-US" altLang="zh-CN" sz="2400" dirty="0">
                    <a:latin typeface="Calibri" panose="020F0502020204030204" pitchFamily="34" charset="0"/>
                    <a:cs typeface="Calibri" panose="020F0502020204030204" pitchFamily="34" charset="0"/>
                  </a:rPr>
                  <a:t> is nested in the traversal of </a:t>
                </a:r>
                <a:r>
                  <a:rPr lang="en-US" altLang="zh-CN" sz="2400" b="0" i="0">
                    <a:latin typeface="Cambria Math" panose="02040503050406030204" pitchFamily="18" charset="0"/>
                    <a:cs typeface="Calibri" panose="020F0502020204030204" pitchFamily="34" charset="0"/>
                  </a:rPr>
                  <a:t>𝑠𝑡𝑟𝑒𝑒(𝐴,𝑣_𝑗)</a:t>
                </a:r>
                <a:r>
                  <a:rPr lang="en-US" altLang="zh-CN" sz="2400" dirty="0">
                    <a:latin typeface="Calibri" panose="020F0502020204030204" pitchFamily="34" charset="0"/>
                    <a:cs typeface="Calibri" panose="020F0502020204030204" pitchFamily="34" charset="0"/>
                  </a:rPr>
                  <a:t>.</a:t>
                </a:r>
              </a:p>
              <a:p>
                <a:pPr marL="0" marR="0" lvl="0" indent="0" algn="just" defTabSz="457200" eaLnBrk="1" fontAlgn="auto" latinLnBrk="0" hangingPunct="1">
                  <a:lnSpc>
                    <a:spcPct val="117999"/>
                  </a:lnSpc>
                  <a:spcBef>
                    <a:spcPts val="0"/>
                  </a:spcBef>
                  <a:spcAft>
                    <a:spcPts val="0"/>
                  </a:spcAft>
                  <a:buClrTx/>
                  <a:buSzTx/>
                  <a:buFontTx/>
                  <a:buNone/>
                  <a:tabLst/>
                  <a:defRPr/>
                </a:pPr>
                <a:endParaRPr lang="en-US" altLang="zh-CN" sz="2400" dirty="0">
                  <a:latin typeface="Calibri" panose="020F0502020204030204" pitchFamily="34" charset="0"/>
                  <a:cs typeface="Calibri" panose="020F0502020204030204" pitchFamily="34" charset="0"/>
                </a:endParaRPr>
              </a:p>
              <a:p>
                <a:endParaRPr lang="en-US" dirty="0"/>
              </a:p>
            </p:txBody>
          </p:sp>
        </mc:Fallback>
      </mc:AlternateContent>
    </p:spTree>
    <p:extLst>
      <p:ext uri="{BB962C8B-B14F-4D97-AF65-F5344CB8AC3E}">
        <p14:creationId xmlns:p14="http://schemas.microsoft.com/office/powerpoint/2010/main" val="3550509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dirty="0"/>
                  <a:t>Here is an example, while </a:t>
                </a:r>
                <a:r>
                  <a:rPr lang="en-US" altLang="zh-CN" sz="2400" dirty="0">
                    <a:latin typeface="Calibri" panose="020F0502020204030204" pitchFamily="34" charset="0"/>
                    <a:cs typeface="Calibri" panose="020F0502020204030204" pitchFamily="34" charset="0"/>
                  </a:rPr>
                  <a:t>processing</a:t>
                </a:r>
                <a:r>
                  <a:rPr lang="en-US" altLang="zh-CN" sz="2400" baseline="0" dirty="0">
                    <a:latin typeface="Calibri" panose="020F0502020204030204" pitchFamily="34" charset="0"/>
                    <a:cs typeface="Calibri" panose="020F0502020204030204" pitchFamily="34" charset="0"/>
                  </a:rPr>
                  <a:t> the edges</a:t>
                </a:r>
                <a:r>
                  <a:rPr lang="en-US" altLang="zh-CN" sz="2400"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2</m:t>
                        </m:r>
                      </m:sub>
                    </m:sSub>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m:rPr>
                            <m:brk m:alnAt="2"/>
                          </m:rPr>
                          <a:rPr lang="en-US" altLang="zh-CN" sz="2400" b="0" i="1" smtClean="0">
                            <a:latin typeface="Cambria Math" panose="02040503050406030204" pitchFamily="18" charset="0"/>
                            <a:cs typeface="Calibri" panose="020F0502020204030204" pitchFamily="34" charset="0"/>
                          </a:rPr>
                          <m:t>𝐴</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3</m:t>
                        </m:r>
                      </m:sub>
                    </m:sSub>
                  </m:oMath>
                </a14:m>
                <a:r>
                  <a:rPr lang="en-US" dirty="0"/>
                  <a:t>, we traverse </a:t>
                </a:r>
                <a:r>
                  <a:rPr lang="en-US" dirty="0" err="1"/>
                  <a:t>ptree</a:t>
                </a:r>
                <a:r>
                  <a:rPr lang="en-US" dirty="0"/>
                  <a:t> a v2 and </a:t>
                </a:r>
                <a:r>
                  <a:rPr lang="en-US" dirty="0" err="1"/>
                  <a:t>stree</a:t>
                </a:r>
                <a:r>
                  <a:rPr lang="en-US" dirty="0"/>
                  <a:t> a v3, where the traversal of </a:t>
                </a:r>
                <a14:m>
                  <m:oMath xmlns:m="http://schemas.openxmlformats.org/officeDocument/2006/math">
                    <m:r>
                      <a:rPr lang="en-US" altLang="zh-CN" sz="2000" b="0" i="1" smtClean="0">
                        <a:latin typeface="Cambria Math" panose="02040503050406030204" pitchFamily="18" charset="0"/>
                        <a:cs typeface="Calibri" panose="020F0502020204030204" pitchFamily="34" charset="0"/>
                      </a:rPr>
                      <m:t>𝑝𝑡𝑟𝑒𝑒</m:t>
                    </m:r>
                    <m:r>
                      <a:rPr lang="en-US" altLang="zh-CN" sz="2000" b="0" i="1" smtClean="0">
                        <a:latin typeface="Cambria Math" panose="02040503050406030204" pitchFamily="18" charset="0"/>
                        <a:cs typeface="Calibri" panose="020F0502020204030204" pitchFamily="34" charset="0"/>
                      </a:rPr>
                      <m:t>(</m:t>
                    </m:r>
                    <m:r>
                      <a:rPr lang="en-US" altLang="zh-CN" sz="2000" b="0" i="1" smtClean="0">
                        <a:latin typeface="Cambria Math" panose="02040503050406030204" pitchFamily="18" charset="0"/>
                        <a:cs typeface="Calibri" panose="020F0502020204030204" pitchFamily="34" charset="0"/>
                      </a:rPr>
                      <m:t>𝐴</m:t>
                    </m:r>
                    <m:r>
                      <a:rPr lang="en-US" altLang="zh-CN" sz="2000" b="0" i="1" smtClean="0">
                        <a:latin typeface="Cambria Math" panose="02040503050406030204" pitchFamily="18" charset="0"/>
                        <a:cs typeface="Calibri" panose="020F0502020204030204" pitchFamily="34" charset="0"/>
                      </a:rPr>
                      <m:t>,</m:t>
                    </m:r>
                    <m:sSub>
                      <m:sSubPr>
                        <m:ctrlPr>
                          <a:rPr lang="en-US" altLang="zh-CN" sz="2000" b="0" i="1" smtClean="0">
                            <a:latin typeface="Cambria Math" panose="02040503050406030204" pitchFamily="18" charset="0"/>
                            <a:cs typeface="Calibri" panose="020F0502020204030204" pitchFamily="34" charset="0"/>
                          </a:rPr>
                        </m:ctrlPr>
                      </m:sSubPr>
                      <m:e>
                        <m:r>
                          <a:rPr lang="en-US" altLang="zh-CN" sz="2000" b="0" i="1" smtClean="0">
                            <a:latin typeface="Cambria Math" panose="02040503050406030204" pitchFamily="18" charset="0"/>
                            <a:cs typeface="Calibri" panose="020F0502020204030204" pitchFamily="34" charset="0"/>
                          </a:rPr>
                          <m:t>𝑣</m:t>
                        </m:r>
                      </m:e>
                      <m:sub>
                        <m:r>
                          <a:rPr lang="en-US" altLang="zh-CN" sz="2000" b="0" i="1" smtClean="0">
                            <a:latin typeface="Cambria Math" panose="02040503050406030204" pitchFamily="18" charset="0"/>
                            <a:cs typeface="Calibri" panose="020F0502020204030204" pitchFamily="34" charset="0"/>
                          </a:rPr>
                          <m:t>2</m:t>
                        </m:r>
                      </m:sub>
                    </m:sSub>
                    <m:r>
                      <a:rPr lang="en-US" altLang="zh-CN" sz="2000" b="0" i="1" smtClean="0">
                        <a:latin typeface="Cambria Math" panose="02040503050406030204" pitchFamily="18" charset="0"/>
                        <a:cs typeface="Calibri" panose="020F0502020204030204" pitchFamily="34" charset="0"/>
                      </a:rPr>
                      <m:t>)</m:t>
                    </m:r>
                  </m:oMath>
                </a14:m>
                <a:r>
                  <a:rPr lang="en-US" altLang="zh-CN" sz="2000" dirty="0">
                    <a:latin typeface="Calibri" panose="020F0502020204030204" pitchFamily="34" charset="0"/>
                    <a:cs typeface="Calibri" panose="020F0502020204030204" pitchFamily="34" charset="0"/>
                  </a:rPr>
                  <a:t> is nested in the traversal of </a:t>
                </a:r>
                <a14:m>
                  <m:oMath xmlns:m="http://schemas.openxmlformats.org/officeDocument/2006/math">
                    <m:r>
                      <a:rPr lang="en-US" altLang="zh-CN" sz="2000" b="0" i="1" smtClean="0">
                        <a:latin typeface="Cambria Math" panose="02040503050406030204" pitchFamily="18" charset="0"/>
                        <a:cs typeface="Calibri" panose="020F0502020204030204" pitchFamily="34" charset="0"/>
                      </a:rPr>
                      <m:t>𝑠𝑡𝑟𝑒𝑒</m:t>
                    </m:r>
                    <m:r>
                      <a:rPr lang="en-US" altLang="zh-CN" sz="2000" b="0" i="1" smtClean="0">
                        <a:latin typeface="Cambria Math" panose="02040503050406030204" pitchFamily="18" charset="0"/>
                        <a:cs typeface="Calibri" panose="020F0502020204030204" pitchFamily="34" charset="0"/>
                      </a:rPr>
                      <m:t>(</m:t>
                    </m:r>
                    <m:r>
                      <a:rPr lang="en-US" altLang="zh-CN" sz="2000" b="0" i="1" smtClean="0">
                        <a:latin typeface="Cambria Math" panose="02040503050406030204" pitchFamily="18" charset="0"/>
                        <a:cs typeface="Calibri" panose="020F0502020204030204" pitchFamily="34" charset="0"/>
                      </a:rPr>
                      <m:t>𝐴</m:t>
                    </m:r>
                    <m:r>
                      <a:rPr lang="en-US" altLang="zh-CN" sz="2000" b="0" i="1" smtClean="0">
                        <a:latin typeface="Cambria Math" panose="02040503050406030204" pitchFamily="18" charset="0"/>
                        <a:cs typeface="Calibri" panose="020F0502020204030204" pitchFamily="34" charset="0"/>
                      </a:rPr>
                      <m:t>,</m:t>
                    </m:r>
                    <m:sSub>
                      <m:sSubPr>
                        <m:ctrlPr>
                          <a:rPr lang="en-US" altLang="zh-CN" sz="2000" b="0" i="1" smtClean="0">
                            <a:latin typeface="Cambria Math" panose="02040503050406030204" pitchFamily="18" charset="0"/>
                            <a:cs typeface="Calibri" panose="020F0502020204030204" pitchFamily="34" charset="0"/>
                          </a:rPr>
                        </m:ctrlPr>
                      </m:sSubPr>
                      <m:e>
                        <m:r>
                          <a:rPr lang="en-US" altLang="zh-CN" sz="2000" b="0" i="1" smtClean="0">
                            <a:latin typeface="Cambria Math" panose="02040503050406030204" pitchFamily="18" charset="0"/>
                            <a:cs typeface="Calibri" panose="020F0502020204030204" pitchFamily="34" charset="0"/>
                          </a:rPr>
                          <m:t>𝑣</m:t>
                        </m:r>
                      </m:e>
                      <m:sub>
                        <m:r>
                          <a:rPr lang="en-US" altLang="zh-CN" sz="2000" b="0" i="1" smtClean="0">
                            <a:latin typeface="Cambria Math" panose="02040503050406030204" pitchFamily="18" charset="0"/>
                            <a:cs typeface="Calibri" panose="020F0502020204030204" pitchFamily="34" charset="0"/>
                          </a:rPr>
                          <m:t>3</m:t>
                        </m:r>
                      </m:sub>
                    </m:sSub>
                    <m:r>
                      <a:rPr lang="en-US" altLang="zh-CN" sz="2000" b="0" i="1" smtClean="0">
                        <a:latin typeface="Cambria Math" panose="02040503050406030204" pitchFamily="18" charset="0"/>
                        <a:cs typeface="Calibri" panose="020F0502020204030204" pitchFamily="34" charset="0"/>
                      </a:rPr>
                      <m:t>)</m:t>
                    </m:r>
                  </m:oMath>
                </a14:m>
                <a:r>
                  <a:rPr lang="en-US" altLang="zh-CN"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During the traversal, we update</a:t>
                </a:r>
                <a:r>
                  <a:rPr lang="en-US" altLang="zh-CN" baseline="0" dirty="0"/>
                  <a:t> the successors trees of v2, v1, v0, and the predecessor tree of v3.</a:t>
                </a:r>
                <a:endParaRPr lang="en-US" altLang="zh-CN" dirty="0"/>
              </a:p>
              <a:p>
                <a:endParaRPr lang="en-US" dirty="0"/>
              </a:p>
            </p:txBody>
          </p:sp>
        </mc:Choice>
        <mc:Fallback xmlns="">
          <p:sp>
            <p:nvSpPr>
              <p:cNvPr id="3" name="备注占位符 2"/>
              <p:cNvSpPr>
                <a:spLocks noGrp="1"/>
              </p:cNvSpPr>
              <p:nvPr>
                <p:ph type="body" idx="1"/>
              </p:nvPr>
            </p:nvSpPr>
            <p:spPr/>
            <p:txBody>
              <a:bodyPr/>
              <a:lstStyle/>
              <a:p>
                <a:r>
                  <a:rPr lang="en-US" dirty="0"/>
                  <a:t>Specifically, while </a:t>
                </a:r>
                <a:r>
                  <a:rPr lang="en-US" altLang="zh-CN" sz="2400" dirty="0">
                    <a:latin typeface="Calibri" panose="020F0502020204030204" pitchFamily="34" charset="0"/>
                    <a:cs typeface="Calibri" panose="020F0502020204030204" pitchFamily="34" charset="0"/>
                  </a:rPr>
                  <a:t>processing</a:t>
                </a:r>
                <a:r>
                  <a:rPr lang="en-US" altLang="zh-CN" sz="2400" baseline="0" dirty="0">
                    <a:latin typeface="Calibri" panose="020F0502020204030204" pitchFamily="34" charset="0"/>
                    <a:cs typeface="Calibri" panose="020F0502020204030204" pitchFamily="34" charset="0"/>
                  </a:rPr>
                  <a:t> the edges</a:t>
                </a:r>
                <a:r>
                  <a:rPr lang="en-US" altLang="zh-CN" sz="2400" dirty="0">
                    <a:latin typeface="Calibri" panose="020F0502020204030204" pitchFamily="34" charset="0"/>
                    <a:cs typeface="Calibri" panose="020F0502020204030204" pitchFamily="34" charset="0"/>
                  </a:rPr>
                  <a:t> </a:t>
                </a:r>
                <a:r>
                  <a:rPr lang="en-US" altLang="zh-CN" sz="2400" b="0" i="0">
                    <a:latin typeface="Cambria Math" panose="02040503050406030204" pitchFamily="18" charset="0"/>
                    <a:cs typeface="Calibri" panose="020F0502020204030204" pitchFamily="34" charset="0"/>
                  </a:rPr>
                  <a:t>𝑣_2 →┴𝐴 𝑣_3</a:t>
                </a:r>
                <a:r>
                  <a:rPr lang="en-US" dirty="0"/>
                  <a:t>, we traverse </a:t>
                </a:r>
                <a:r>
                  <a:rPr lang="en-US" dirty="0" err="1"/>
                  <a:t>ptree</a:t>
                </a:r>
                <a:r>
                  <a:rPr lang="en-US" dirty="0"/>
                  <a:t> a v2 and </a:t>
                </a:r>
                <a:r>
                  <a:rPr lang="en-US" dirty="0" err="1"/>
                  <a:t>stree</a:t>
                </a:r>
                <a:r>
                  <a:rPr lang="en-US" dirty="0"/>
                  <a:t> a v3, and update</a:t>
                </a:r>
                <a:r>
                  <a:rPr lang="en-US" baseline="0" dirty="0"/>
                  <a:t> the successors trees of v2, v1, v0, v3, v4, and the predecessor trees of v3, v0, v1 and v2.</a:t>
                </a:r>
                <a:endParaRPr lang="en-US" dirty="0"/>
              </a:p>
            </p:txBody>
          </p:sp>
        </mc:Fallback>
      </mc:AlternateContent>
    </p:spTree>
    <p:extLst>
      <p:ext uri="{BB962C8B-B14F-4D97-AF65-F5344CB8AC3E}">
        <p14:creationId xmlns:p14="http://schemas.microsoft.com/office/powerpoint/2010/main" val="440535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45832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Here is an example, while </a:t>
                </a:r>
                <a:r>
                  <a:rPr lang="en-US" altLang="zh-CN" sz="2400" dirty="0">
                    <a:latin typeface="Calibri" panose="020F0502020204030204" pitchFamily="34" charset="0"/>
                    <a:cs typeface="Calibri" panose="020F0502020204030204" pitchFamily="34" charset="0"/>
                  </a:rPr>
                  <a:t>processing</a:t>
                </a:r>
                <a:r>
                  <a:rPr lang="en-US" altLang="zh-CN" sz="2400" baseline="0" dirty="0">
                    <a:latin typeface="Calibri" panose="020F0502020204030204" pitchFamily="34" charset="0"/>
                    <a:cs typeface="Calibri" panose="020F0502020204030204" pitchFamily="34" charset="0"/>
                  </a:rPr>
                  <a:t> the edges</a:t>
                </a:r>
                <a:r>
                  <a:rPr lang="en-US" altLang="zh-CN" sz="2400"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2</m:t>
                        </m:r>
                      </m:sub>
                    </m:sSub>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m:rPr>
                            <m:brk m:alnAt="2"/>
                          </m:rPr>
                          <a:rPr lang="en-US" altLang="zh-CN" sz="2400" b="0" i="1" smtClean="0">
                            <a:latin typeface="Cambria Math" panose="02040503050406030204" pitchFamily="18" charset="0"/>
                            <a:cs typeface="Calibri" panose="020F0502020204030204" pitchFamily="34" charset="0"/>
                          </a:rPr>
                          <m:t>𝐴</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3</m:t>
                        </m:r>
                      </m:sub>
                    </m:sSub>
                  </m:oMath>
                </a14:m>
                <a:r>
                  <a:rPr lang="en-US" altLang="zh-CN" dirty="0"/>
                  <a:t>, we traverse </a:t>
                </a:r>
                <a:r>
                  <a:rPr lang="en-US" altLang="zh-CN" dirty="0" err="1"/>
                  <a:t>ptree</a:t>
                </a:r>
                <a:r>
                  <a:rPr lang="en-US" altLang="zh-CN" dirty="0"/>
                  <a:t> a v2 and </a:t>
                </a:r>
                <a:r>
                  <a:rPr lang="en-US" altLang="zh-CN" dirty="0" err="1"/>
                  <a:t>stree</a:t>
                </a:r>
                <a:r>
                  <a:rPr lang="en-US" altLang="zh-CN" dirty="0"/>
                  <a:t> a v3, where the traversal of </a:t>
                </a:r>
                <a14:m>
                  <m:oMath xmlns:m="http://schemas.openxmlformats.org/officeDocument/2006/math">
                    <m:r>
                      <a:rPr lang="en-US" altLang="zh-CN" sz="2000" b="0" i="1" smtClean="0">
                        <a:latin typeface="Cambria Math" panose="02040503050406030204" pitchFamily="18" charset="0"/>
                        <a:cs typeface="Calibri" panose="020F0502020204030204" pitchFamily="34" charset="0"/>
                      </a:rPr>
                      <m:t>𝑝𝑡𝑟𝑒𝑒</m:t>
                    </m:r>
                    <m:r>
                      <a:rPr lang="en-US" altLang="zh-CN" sz="2000" b="0" i="1" smtClean="0">
                        <a:latin typeface="Cambria Math" panose="02040503050406030204" pitchFamily="18" charset="0"/>
                        <a:cs typeface="Calibri" panose="020F0502020204030204" pitchFamily="34" charset="0"/>
                      </a:rPr>
                      <m:t>(</m:t>
                    </m:r>
                    <m:r>
                      <a:rPr lang="en-US" altLang="zh-CN" sz="2000" b="0" i="1" smtClean="0">
                        <a:latin typeface="Cambria Math" panose="02040503050406030204" pitchFamily="18" charset="0"/>
                        <a:cs typeface="Calibri" panose="020F0502020204030204" pitchFamily="34" charset="0"/>
                      </a:rPr>
                      <m:t>𝐴</m:t>
                    </m:r>
                    <m:r>
                      <a:rPr lang="en-US" altLang="zh-CN" sz="2000" b="0" i="1" smtClean="0">
                        <a:latin typeface="Cambria Math" panose="02040503050406030204" pitchFamily="18" charset="0"/>
                        <a:cs typeface="Calibri" panose="020F0502020204030204" pitchFamily="34" charset="0"/>
                      </a:rPr>
                      <m:t>,</m:t>
                    </m:r>
                    <m:sSub>
                      <m:sSubPr>
                        <m:ctrlPr>
                          <a:rPr lang="en-US" altLang="zh-CN" sz="2000" b="0" i="1" smtClean="0">
                            <a:latin typeface="Cambria Math" panose="02040503050406030204" pitchFamily="18" charset="0"/>
                            <a:cs typeface="Calibri" panose="020F0502020204030204" pitchFamily="34" charset="0"/>
                          </a:rPr>
                        </m:ctrlPr>
                      </m:sSubPr>
                      <m:e>
                        <m:r>
                          <a:rPr lang="en-US" altLang="zh-CN" sz="2000" b="0" i="1" smtClean="0">
                            <a:latin typeface="Cambria Math" panose="02040503050406030204" pitchFamily="18" charset="0"/>
                            <a:cs typeface="Calibri" panose="020F0502020204030204" pitchFamily="34" charset="0"/>
                          </a:rPr>
                          <m:t>𝑣</m:t>
                        </m:r>
                      </m:e>
                      <m:sub>
                        <m:r>
                          <a:rPr lang="en-US" altLang="zh-CN" sz="2000" b="0" i="1" smtClean="0">
                            <a:latin typeface="Cambria Math" panose="02040503050406030204" pitchFamily="18" charset="0"/>
                            <a:cs typeface="Calibri" panose="020F0502020204030204" pitchFamily="34" charset="0"/>
                          </a:rPr>
                          <m:t>2</m:t>
                        </m:r>
                      </m:sub>
                    </m:sSub>
                    <m:r>
                      <a:rPr lang="en-US" altLang="zh-CN" sz="2000" b="0" i="1" smtClean="0">
                        <a:latin typeface="Cambria Math" panose="02040503050406030204" pitchFamily="18" charset="0"/>
                        <a:cs typeface="Calibri" panose="020F0502020204030204" pitchFamily="34" charset="0"/>
                      </a:rPr>
                      <m:t>)</m:t>
                    </m:r>
                  </m:oMath>
                </a14:m>
                <a:r>
                  <a:rPr lang="en-US" altLang="zh-CN" sz="2000" dirty="0">
                    <a:latin typeface="Calibri" panose="020F0502020204030204" pitchFamily="34" charset="0"/>
                    <a:cs typeface="Calibri" panose="020F0502020204030204" pitchFamily="34" charset="0"/>
                  </a:rPr>
                  <a:t> is nested in the traversal of </a:t>
                </a:r>
                <a14:m>
                  <m:oMath xmlns:m="http://schemas.openxmlformats.org/officeDocument/2006/math">
                    <m:r>
                      <a:rPr lang="en-US" altLang="zh-CN" sz="2000" b="0" i="1" smtClean="0">
                        <a:latin typeface="Cambria Math" panose="02040503050406030204" pitchFamily="18" charset="0"/>
                        <a:cs typeface="Calibri" panose="020F0502020204030204" pitchFamily="34" charset="0"/>
                      </a:rPr>
                      <m:t>𝑠𝑡𝑟𝑒𝑒</m:t>
                    </m:r>
                    <m:r>
                      <a:rPr lang="en-US" altLang="zh-CN" sz="2000" b="0" i="1" smtClean="0">
                        <a:latin typeface="Cambria Math" panose="02040503050406030204" pitchFamily="18" charset="0"/>
                        <a:cs typeface="Calibri" panose="020F0502020204030204" pitchFamily="34" charset="0"/>
                      </a:rPr>
                      <m:t>(</m:t>
                    </m:r>
                    <m:r>
                      <a:rPr lang="en-US" altLang="zh-CN" sz="2000" b="0" i="1" smtClean="0">
                        <a:latin typeface="Cambria Math" panose="02040503050406030204" pitchFamily="18" charset="0"/>
                        <a:cs typeface="Calibri" panose="020F0502020204030204" pitchFamily="34" charset="0"/>
                      </a:rPr>
                      <m:t>𝐴</m:t>
                    </m:r>
                    <m:r>
                      <a:rPr lang="en-US" altLang="zh-CN" sz="2000" b="0" i="1" smtClean="0">
                        <a:latin typeface="Cambria Math" panose="02040503050406030204" pitchFamily="18" charset="0"/>
                        <a:cs typeface="Calibri" panose="020F0502020204030204" pitchFamily="34" charset="0"/>
                      </a:rPr>
                      <m:t>,</m:t>
                    </m:r>
                    <m:sSub>
                      <m:sSubPr>
                        <m:ctrlPr>
                          <a:rPr lang="en-US" altLang="zh-CN" sz="2000" b="0" i="1" smtClean="0">
                            <a:latin typeface="Cambria Math" panose="02040503050406030204" pitchFamily="18" charset="0"/>
                            <a:cs typeface="Calibri" panose="020F0502020204030204" pitchFamily="34" charset="0"/>
                          </a:rPr>
                        </m:ctrlPr>
                      </m:sSubPr>
                      <m:e>
                        <m:r>
                          <a:rPr lang="en-US" altLang="zh-CN" sz="2000" b="0" i="1" smtClean="0">
                            <a:latin typeface="Cambria Math" panose="02040503050406030204" pitchFamily="18" charset="0"/>
                            <a:cs typeface="Calibri" panose="020F0502020204030204" pitchFamily="34" charset="0"/>
                          </a:rPr>
                          <m:t>𝑣</m:t>
                        </m:r>
                      </m:e>
                      <m:sub>
                        <m:r>
                          <a:rPr lang="en-US" altLang="zh-CN" sz="2000" b="0" i="1" smtClean="0">
                            <a:latin typeface="Cambria Math" panose="02040503050406030204" pitchFamily="18" charset="0"/>
                            <a:cs typeface="Calibri" panose="020F0502020204030204" pitchFamily="34" charset="0"/>
                          </a:rPr>
                          <m:t>3</m:t>
                        </m:r>
                      </m:sub>
                    </m:sSub>
                    <m:r>
                      <a:rPr lang="en-US" altLang="zh-CN" sz="2000" b="0" i="1" smtClean="0">
                        <a:latin typeface="Cambria Math" panose="02040503050406030204" pitchFamily="18" charset="0"/>
                        <a:cs typeface="Calibri" panose="020F0502020204030204" pitchFamily="34" charset="0"/>
                      </a:rPr>
                      <m:t>)</m:t>
                    </m:r>
                  </m:oMath>
                </a14:m>
                <a:r>
                  <a:rPr lang="en-US" altLang="zh-CN" sz="2000" dirty="0">
                    <a:latin typeface="Calibri" panose="020F0502020204030204" pitchFamily="34" charset="0"/>
                    <a:cs typeface="Calibri" panose="020F0502020204030204" pitchFamily="34" charset="0"/>
                  </a:rPr>
                  <a:t>.</a:t>
                </a:r>
              </a:p>
              <a:p>
                <a:endParaRPr lang="en-US" altLang="zh-CN" sz="2000" dirty="0">
                  <a:latin typeface="Calibri" panose="020F0502020204030204" pitchFamily="34" charset="0"/>
                  <a:cs typeface="Calibri" panose="020F0502020204030204" pitchFamily="34" charset="0"/>
                </a:endParaRPr>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During the traversal, we update</a:t>
                </a:r>
                <a:r>
                  <a:rPr lang="en-US" altLang="zh-CN" baseline="0" dirty="0"/>
                  <a:t> the successors trees of v2, v1, v0, and the predecessor tree of v3.</a:t>
                </a:r>
                <a:endParaRPr lang="en-US" altLang="zh-CN" dirty="0"/>
              </a:p>
            </p:txBody>
          </p:sp>
        </mc:Choice>
        <mc:Fallback xmlns="">
          <p:sp>
            <p:nvSpPr>
              <p:cNvPr id="3" name="备注占位符 2"/>
              <p:cNvSpPr>
                <a:spLocks noGrp="1"/>
              </p:cNvSpPr>
              <p:nvPr>
                <p:ph type="body" idx="1"/>
              </p:nvPr>
            </p:nvSpPr>
            <p:spPr/>
            <p:txBody>
              <a:bodyPr/>
              <a:lstStyle/>
              <a:p>
                <a:r>
                  <a:rPr lang="en-US" altLang="zh-CN" dirty="0"/>
                  <a:t>Here is an example, while </a:t>
                </a:r>
                <a:r>
                  <a:rPr lang="en-US" altLang="zh-CN" sz="2400" dirty="0">
                    <a:latin typeface="Calibri" panose="020F0502020204030204" pitchFamily="34" charset="0"/>
                    <a:cs typeface="Calibri" panose="020F0502020204030204" pitchFamily="34" charset="0"/>
                  </a:rPr>
                  <a:t>processing</a:t>
                </a:r>
                <a:r>
                  <a:rPr lang="en-US" altLang="zh-CN" sz="2400" baseline="0" dirty="0">
                    <a:latin typeface="Calibri" panose="020F0502020204030204" pitchFamily="34" charset="0"/>
                    <a:cs typeface="Calibri" panose="020F0502020204030204" pitchFamily="34" charset="0"/>
                  </a:rPr>
                  <a:t> the edges</a:t>
                </a:r>
                <a:r>
                  <a:rPr lang="en-US" altLang="zh-CN" sz="2400" dirty="0">
                    <a:latin typeface="Calibri" panose="020F0502020204030204" pitchFamily="34" charset="0"/>
                    <a:cs typeface="Calibri" panose="020F0502020204030204" pitchFamily="34" charset="0"/>
                  </a:rPr>
                  <a:t> </a:t>
                </a:r>
                <a:r>
                  <a:rPr lang="en-US" altLang="zh-CN" sz="2400" b="0" i="0">
                    <a:latin typeface="Cambria Math" panose="02040503050406030204" pitchFamily="18" charset="0"/>
                    <a:cs typeface="Calibri" panose="020F0502020204030204" pitchFamily="34" charset="0"/>
                  </a:rPr>
                  <a:t>𝑣_2 →┴𝐴 𝑣_3</a:t>
                </a:r>
                <a:r>
                  <a:rPr lang="en-US" altLang="zh-CN" dirty="0"/>
                  <a:t>, we traverse </a:t>
                </a:r>
                <a:r>
                  <a:rPr lang="en-US" altLang="zh-CN" dirty="0" err="1"/>
                  <a:t>ptree</a:t>
                </a:r>
                <a:r>
                  <a:rPr lang="en-US" altLang="zh-CN" dirty="0"/>
                  <a:t> a v2 and </a:t>
                </a:r>
                <a:r>
                  <a:rPr lang="en-US" altLang="zh-CN" dirty="0" err="1"/>
                  <a:t>stree</a:t>
                </a:r>
                <a:r>
                  <a:rPr lang="en-US" altLang="zh-CN" dirty="0"/>
                  <a:t> a v3, where the traversal of </a:t>
                </a:r>
                <a:r>
                  <a:rPr lang="en-US" altLang="zh-CN" sz="2000" b="0" i="0">
                    <a:latin typeface="Cambria Math" panose="02040503050406030204" pitchFamily="18" charset="0"/>
                    <a:cs typeface="Calibri" panose="020F0502020204030204" pitchFamily="34" charset="0"/>
                  </a:rPr>
                  <a:t>𝑝𝑡𝑟𝑒𝑒(𝐴,𝑣_2)</a:t>
                </a:r>
                <a:r>
                  <a:rPr lang="en-US" altLang="zh-CN" sz="2000" dirty="0">
                    <a:latin typeface="Calibri" panose="020F0502020204030204" pitchFamily="34" charset="0"/>
                    <a:cs typeface="Calibri" panose="020F0502020204030204" pitchFamily="34" charset="0"/>
                  </a:rPr>
                  <a:t> is nested in the traversal of </a:t>
                </a:r>
                <a:r>
                  <a:rPr lang="en-US" altLang="zh-CN" sz="2000" b="0" i="0">
                    <a:latin typeface="Cambria Math" panose="02040503050406030204" pitchFamily="18" charset="0"/>
                    <a:cs typeface="Calibri" panose="020F0502020204030204" pitchFamily="34" charset="0"/>
                  </a:rPr>
                  <a:t>𝑠𝑡𝑟𝑒𝑒(𝐴,𝑣_3)</a:t>
                </a:r>
                <a:r>
                  <a:rPr lang="en-US" altLang="zh-CN" sz="2000" dirty="0">
                    <a:latin typeface="Calibri" panose="020F0502020204030204" pitchFamily="34" charset="0"/>
                    <a:cs typeface="Calibri" panose="020F0502020204030204" pitchFamily="34" charset="0"/>
                  </a:rPr>
                  <a:t>.</a:t>
                </a:r>
              </a:p>
              <a:p>
                <a:endParaRPr lang="en-US" altLang="zh-CN" sz="2000" dirty="0">
                  <a:latin typeface="Calibri" panose="020F0502020204030204" pitchFamily="34" charset="0"/>
                  <a:cs typeface="Calibri" panose="020F0502020204030204" pitchFamily="34" charset="0"/>
                </a:endParaRPr>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During the traversal, we update</a:t>
                </a:r>
                <a:r>
                  <a:rPr lang="en-US" altLang="zh-CN" baseline="0" dirty="0"/>
                  <a:t> the successors trees of v2, v1, v0, and the predecessor tree of v3.</a:t>
                </a:r>
                <a:endParaRPr lang="en-US" altLang="zh-CN" dirty="0"/>
              </a:p>
            </p:txBody>
          </p:sp>
        </mc:Fallback>
      </mc:AlternateContent>
    </p:spTree>
    <p:extLst>
      <p:ext uri="{BB962C8B-B14F-4D97-AF65-F5344CB8AC3E}">
        <p14:creationId xmlns:p14="http://schemas.microsoft.com/office/powerpoint/2010/main" val="22590032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Here is an example, while </a:t>
                </a:r>
                <a:r>
                  <a:rPr lang="en-US" altLang="zh-CN" sz="2400" dirty="0">
                    <a:latin typeface="Calibri" panose="020F0502020204030204" pitchFamily="34" charset="0"/>
                    <a:cs typeface="Calibri" panose="020F0502020204030204" pitchFamily="34" charset="0"/>
                  </a:rPr>
                  <a:t>processing</a:t>
                </a:r>
                <a:r>
                  <a:rPr lang="en-US" altLang="zh-CN" sz="2400" baseline="0" dirty="0">
                    <a:latin typeface="Calibri" panose="020F0502020204030204" pitchFamily="34" charset="0"/>
                    <a:cs typeface="Calibri" panose="020F0502020204030204" pitchFamily="34" charset="0"/>
                  </a:rPr>
                  <a:t> the edges</a:t>
                </a:r>
                <a:r>
                  <a:rPr lang="en-US" altLang="zh-CN" sz="2400"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2</m:t>
                        </m:r>
                      </m:sub>
                    </m:sSub>
                    <m:groupChr>
                      <m:groupChrPr>
                        <m:chr m:val="→"/>
                        <m:vertJc m:val="bot"/>
                        <m:ctrlPr>
                          <a:rPr lang="en-US" altLang="zh-CN" sz="2400" b="0" i="1" smtClean="0">
                            <a:latin typeface="Cambria Math" panose="02040503050406030204" pitchFamily="18" charset="0"/>
                            <a:cs typeface="Calibri" panose="020F0502020204030204" pitchFamily="34" charset="0"/>
                          </a:rPr>
                        </m:ctrlPr>
                      </m:groupChrPr>
                      <m:e>
                        <m:r>
                          <m:rPr>
                            <m:brk m:alnAt="2"/>
                          </m:rPr>
                          <a:rPr lang="en-US" altLang="zh-CN" sz="2400" b="0" i="1" smtClean="0">
                            <a:latin typeface="Cambria Math" panose="02040503050406030204" pitchFamily="18" charset="0"/>
                            <a:cs typeface="Calibri" panose="020F0502020204030204" pitchFamily="34" charset="0"/>
                          </a:rPr>
                          <m:t>𝐴</m:t>
                        </m:r>
                      </m:e>
                    </m:groupCh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𝑣</m:t>
                        </m:r>
                      </m:e>
                      <m:sub>
                        <m:r>
                          <a:rPr lang="en-US" altLang="zh-CN" sz="2400" b="0" i="1" smtClean="0">
                            <a:latin typeface="Cambria Math" panose="02040503050406030204" pitchFamily="18" charset="0"/>
                            <a:cs typeface="Calibri" panose="020F0502020204030204" pitchFamily="34" charset="0"/>
                          </a:rPr>
                          <m:t>3</m:t>
                        </m:r>
                      </m:sub>
                    </m:sSub>
                  </m:oMath>
                </a14:m>
                <a:r>
                  <a:rPr lang="en-US" altLang="zh-CN" dirty="0"/>
                  <a:t>, we traverse </a:t>
                </a:r>
                <a:r>
                  <a:rPr lang="en-US" altLang="zh-CN" dirty="0" err="1"/>
                  <a:t>ptree</a:t>
                </a:r>
                <a:r>
                  <a:rPr lang="en-US" altLang="zh-CN" dirty="0"/>
                  <a:t> a v2 and </a:t>
                </a:r>
                <a:r>
                  <a:rPr lang="en-US" altLang="zh-CN" dirty="0" err="1"/>
                  <a:t>stree</a:t>
                </a:r>
                <a:r>
                  <a:rPr lang="en-US" altLang="zh-CN" dirty="0"/>
                  <a:t> a v3 from</a:t>
                </a:r>
                <a:r>
                  <a:rPr lang="en-US" altLang="zh-CN" baseline="0" dirty="0"/>
                  <a:t> the roots to the leaves</a:t>
                </a:r>
                <a:r>
                  <a:rPr lang="en-US" altLang="zh-CN" dirty="0"/>
                  <a:t>, where the traversal of </a:t>
                </a:r>
                <a14:m>
                  <m:oMath xmlns:m="http://schemas.openxmlformats.org/officeDocument/2006/math">
                    <m:r>
                      <a:rPr lang="en-US" altLang="zh-CN" sz="2000" b="0" i="1" smtClean="0">
                        <a:latin typeface="Cambria Math" panose="02040503050406030204" pitchFamily="18" charset="0"/>
                        <a:cs typeface="Calibri" panose="020F0502020204030204" pitchFamily="34" charset="0"/>
                      </a:rPr>
                      <m:t>𝑝𝑡𝑟𝑒𝑒</m:t>
                    </m:r>
                    <m:r>
                      <a:rPr lang="en-US" altLang="zh-CN" sz="2000" b="0" i="1" smtClean="0">
                        <a:latin typeface="Cambria Math" panose="02040503050406030204" pitchFamily="18" charset="0"/>
                        <a:cs typeface="Calibri" panose="020F0502020204030204" pitchFamily="34" charset="0"/>
                      </a:rPr>
                      <m:t>(</m:t>
                    </m:r>
                    <m:r>
                      <a:rPr lang="en-US" altLang="zh-CN" sz="2000" b="0" i="1" smtClean="0">
                        <a:latin typeface="Cambria Math" panose="02040503050406030204" pitchFamily="18" charset="0"/>
                        <a:cs typeface="Calibri" panose="020F0502020204030204" pitchFamily="34" charset="0"/>
                      </a:rPr>
                      <m:t>𝐴</m:t>
                    </m:r>
                    <m:r>
                      <a:rPr lang="en-US" altLang="zh-CN" sz="2000" b="0" i="1" smtClean="0">
                        <a:latin typeface="Cambria Math" panose="02040503050406030204" pitchFamily="18" charset="0"/>
                        <a:cs typeface="Calibri" panose="020F0502020204030204" pitchFamily="34" charset="0"/>
                      </a:rPr>
                      <m:t>,</m:t>
                    </m:r>
                    <m:sSub>
                      <m:sSubPr>
                        <m:ctrlPr>
                          <a:rPr lang="en-US" altLang="zh-CN" sz="2000" b="0" i="1" smtClean="0">
                            <a:latin typeface="Cambria Math" panose="02040503050406030204" pitchFamily="18" charset="0"/>
                            <a:cs typeface="Calibri" panose="020F0502020204030204" pitchFamily="34" charset="0"/>
                          </a:rPr>
                        </m:ctrlPr>
                      </m:sSubPr>
                      <m:e>
                        <m:r>
                          <a:rPr lang="en-US" altLang="zh-CN" sz="2000" b="0" i="1" smtClean="0">
                            <a:latin typeface="Cambria Math" panose="02040503050406030204" pitchFamily="18" charset="0"/>
                            <a:cs typeface="Calibri" panose="020F0502020204030204" pitchFamily="34" charset="0"/>
                          </a:rPr>
                          <m:t>𝑣</m:t>
                        </m:r>
                      </m:e>
                      <m:sub>
                        <m:r>
                          <a:rPr lang="en-US" altLang="zh-CN" sz="2000" b="0" i="1" smtClean="0">
                            <a:latin typeface="Cambria Math" panose="02040503050406030204" pitchFamily="18" charset="0"/>
                            <a:cs typeface="Calibri" panose="020F0502020204030204" pitchFamily="34" charset="0"/>
                          </a:rPr>
                          <m:t>2</m:t>
                        </m:r>
                      </m:sub>
                    </m:sSub>
                    <m:r>
                      <a:rPr lang="en-US" altLang="zh-CN" sz="2000" b="0" i="1" smtClean="0">
                        <a:latin typeface="Cambria Math" panose="02040503050406030204" pitchFamily="18" charset="0"/>
                        <a:cs typeface="Calibri" panose="020F0502020204030204" pitchFamily="34" charset="0"/>
                      </a:rPr>
                      <m:t>)</m:t>
                    </m:r>
                  </m:oMath>
                </a14:m>
                <a:r>
                  <a:rPr lang="en-US" altLang="zh-CN" sz="2000" dirty="0">
                    <a:latin typeface="Calibri" panose="020F0502020204030204" pitchFamily="34" charset="0"/>
                    <a:cs typeface="Calibri" panose="020F0502020204030204" pitchFamily="34" charset="0"/>
                  </a:rPr>
                  <a:t> is nested in the traversal of </a:t>
                </a:r>
                <a14:m>
                  <m:oMath xmlns:m="http://schemas.openxmlformats.org/officeDocument/2006/math">
                    <m:r>
                      <a:rPr lang="en-US" altLang="zh-CN" sz="2000" b="0" i="1" smtClean="0">
                        <a:latin typeface="Cambria Math" panose="02040503050406030204" pitchFamily="18" charset="0"/>
                        <a:cs typeface="Calibri" panose="020F0502020204030204" pitchFamily="34" charset="0"/>
                      </a:rPr>
                      <m:t>𝑠𝑡𝑟𝑒𝑒</m:t>
                    </m:r>
                    <m:r>
                      <a:rPr lang="en-US" altLang="zh-CN" sz="2000" b="0" i="1" smtClean="0">
                        <a:latin typeface="Cambria Math" panose="02040503050406030204" pitchFamily="18" charset="0"/>
                        <a:cs typeface="Calibri" panose="020F0502020204030204" pitchFamily="34" charset="0"/>
                      </a:rPr>
                      <m:t>(</m:t>
                    </m:r>
                    <m:r>
                      <a:rPr lang="en-US" altLang="zh-CN" sz="2000" b="0" i="1" smtClean="0">
                        <a:latin typeface="Cambria Math" panose="02040503050406030204" pitchFamily="18" charset="0"/>
                        <a:cs typeface="Calibri" panose="020F0502020204030204" pitchFamily="34" charset="0"/>
                      </a:rPr>
                      <m:t>𝐴</m:t>
                    </m:r>
                    <m:r>
                      <a:rPr lang="en-US" altLang="zh-CN" sz="2000" b="0" i="1" smtClean="0">
                        <a:latin typeface="Cambria Math" panose="02040503050406030204" pitchFamily="18" charset="0"/>
                        <a:cs typeface="Calibri" panose="020F0502020204030204" pitchFamily="34" charset="0"/>
                      </a:rPr>
                      <m:t>,</m:t>
                    </m:r>
                    <m:sSub>
                      <m:sSubPr>
                        <m:ctrlPr>
                          <a:rPr lang="en-US" altLang="zh-CN" sz="2000" b="0" i="1" smtClean="0">
                            <a:latin typeface="Cambria Math" panose="02040503050406030204" pitchFamily="18" charset="0"/>
                            <a:cs typeface="Calibri" panose="020F0502020204030204" pitchFamily="34" charset="0"/>
                          </a:rPr>
                        </m:ctrlPr>
                      </m:sSubPr>
                      <m:e>
                        <m:r>
                          <a:rPr lang="en-US" altLang="zh-CN" sz="2000" b="0" i="1" smtClean="0">
                            <a:latin typeface="Cambria Math" panose="02040503050406030204" pitchFamily="18" charset="0"/>
                            <a:cs typeface="Calibri" panose="020F0502020204030204" pitchFamily="34" charset="0"/>
                          </a:rPr>
                          <m:t>𝑣</m:t>
                        </m:r>
                      </m:e>
                      <m:sub>
                        <m:r>
                          <a:rPr lang="en-US" altLang="zh-CN" sz="2000" b="0" i="1" smtClean="0">
                            <a:latin typeface="Cambria Math" panose="02040503050406030204" pitchFamily="18" charset="0"/>
                            <a:cs typeface="Calibri" panose="020F0502020204030204" pitchFamily="34" charset="0"/>
                          </a:rPr>
                          <m:t>3</m:t>
                        </m:r>
                      </m:sub>
                    </m:sSub>
                    <m:r>
                      <a:rPr lang="en-US" altLang="zh-CN" sz="2000" b="0" i="1" smtClean="0">
                        <a:latin typeface="Cambria Math" panose="02040503050406030204" pitchFamily="18" charset="0"/>
                        <a:cs typeface="Calibri" panose="020F0502020204030204" pitchFamily="34" charset="0"/>
                      </a:rPr>
                      <m:t>)</m:t>
                    </m:r>
                  </m:oMath>
                </a14:m>
                <a:r>
                  <a:rPr lang="en-US" altLang="zh-CN" sz="2000" dirty="0">
                    <a:latin typeface="Calibri" panose="020F0502020204030204" pitchFamily="34" charset="0"/>
                    <a:cs typeface="Calibri" panose="020F0502020204030204" pitchFamily="34" charset="0"/>
                  </a:rPr>
                  <a:t>.</a:t>
                </a:r>
              </a:p>
              <a:p>
                <a:endParaRPr lang="en-US" altLang="zh-CN" sz="2000" dirty="0">
                  <a:latin typeface="Calibri" panose="020F0502020204030204" pitchFamily="34" charset="0"/>
                  <a:cs typeface="Calibri" panose="020F0502020204030204" pitchFamily="34" charset="0"/>
                </a:endParaRPr>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During the traversal, we update</a:t>
                </a:r>
                <a:r>
                  <a:rPr lang="en-US" altLang="zh-CN" baseline="0" dirty="0"/>
                  <a:t> the successors trees of v2, v1, v0, and the predecessor tree of v3.</a:t>
                </a:r>
                <a:endParaRPr lang="en-US" altLang="zh-CN" dirty="0"/>
              </a:p>
            </p:txBody>
          </p:sp>
        </mc:Choice>
        <mc:Fallback xmlns="">
          <p:sp>
            <p:nvSpPr>
              <p:cNvPr id="3" name="备注占位符 2"/>
              <p:cNvSpPr>
                <a:spLocks noGrp="1"/>
              </p:cNvSpPr>
              <p:nvPr>
                <p:ph type="body" idx="1"/>
              </p:nvPr>
            </p:nvSpPr>
            <p:spPr/>
            <p:txBody>
              <a:bodyPr/>
              <a:lstStyle/>
              <a:p>
                <a:r>
                  <a:rPr lang="en-US" altLang="zh-CN" dirty="0"/>
                  <a:t>Here is an example, while </a:t>
                </a:r>
                <a:r>
                  <a:rPr lang="en-US" altLang="zh-CN" sz="2400" dirty="0">
                    <a:latin typeface="Calibri" panose="020F0502020204030204" pitchFamily="34" charset="0"/>
                    <a:cs typeface="Calibri" panose="020F0502020204030204" pitchFamily="34" charset="0"/>
                  </a:rPr>
                  <a:t>processing</a:t>
                </a:r>
                <a:r>
                  <a:rPr lang="en-US" altLang="zh-CN" sz="2400" baseline="0" dirty="0">
                    <a:latin typeface="Calibri" panose="020F0502020204030204" pitchFamily="34" charset="0"/>
                    <a:cs typeface="Calibri" panose="020F0502020204030204" pitchFamily="34" charset="0"/>
                  </a:rPr>
                  <a:t> the edges</a:t>
                </a:r>
                <a:r>
                  <a:rPr lang="en-US" altLang="zh-CN" sz="2400" dirty="0">
                    <a:latin typeface="Calibri" panose="020F0502020204030204" pitchFamily="34" charset="0"/>
                    <a:cs typeface="Calibri" panose="020F0502020204030204" pitchFamily="34" charset="0"/>
                  </a:rPr>
                  <a:t> </a:t>
                </a:r>
                <a:r>
                  <a:rPr lang="en-US" altLang="zh-CN" sz="2400" b="0" i="0">
                    <a:latin typeface="Cambria Math" panose="02040503050406030204" pitchFamily="18" charset="0"/>
                    <a:cs typeface="Calibri" panose="020F0502020204030204" pitchFamily="34" charset="0"/>
                  </a:rPr>
                  <a:t>𝑣_2 →┴𝐴 𝑣_3</a:t>
                </a:r>
                <a:r>
                  <a:rPr lang="en-US" altLang="zh-CN" dirty="0"/>
                  <a:t>, we traverse </a:t>
                </a:r>
                <a:r>
                  <a:rPr lang="en-US" altLang="zh-CN" dirty="0" err="1"/>
                  <a:t>ptree</a:t>
                </a:r>
                <a:r>
                  <a:rPr lang="en-US" altLang="zh-CN" dirty="0"/>
                  <a:t> a v2 and </a:t>
                </a:r>
                <a:r>
                  <a:rPr lang="en-US" altLang="zh-CN" dirty="0" err="1"/>
                  <a:t>stree</a:t>
                </a:r>
                <a:r>
                  <a:rPr lang="en-US" altLang="zh-CN" dirty="0"/>
                  <a:t> a v3 from</a:t>
                </a:r>
                <a:r>
                  <a:rPr lang="en-US" altLang="zh-CN" baseline="0" dirty="0"/>
                  <a:t> the roots to the leaves</a:t>
                </a:r>
                <a:r>
                  <a:rPr lang="en-US" altLang="zh-CN" dirty="0"/>
                  <a:t>, where the traversal of </a:t>
                </a:r>
                <a:r>
                  <a:rPr lang="en-US" altLang="zh-CN" sz="2000" b="0" i="0">
                    <a:latin typeface="Cambria Math" panose="02040503050406030204" pitchFamily="18" charset="0"/>
                    <a:cs typeface="Calibri" panose="020F0502020204030204" pitchFamily="34" charset="0"/>
                  </a:rPr>
                  <a:t>𝑝𝑡𝑟𝑒𝑒(𝐴,𝑣_2)</a:t>
                </a:r>
                <a:r>
                  <a:rPr lang="en-US" altLang="zh-CN" sz="2000" dirty="0">
                    <a:latin typeface="Calibri" panose="020F0502020204030204" pitchFamily="34" charset="0"/>
                    <a:cs typeface="Calibri" panose="020F0502020204030204" pitchFamily="34" charset="0"/>
                  </a:rPr>
                  <a:t> is nested in the traversal of </a:t>
                </a:r>
                <a:r>
                  <a:rPr lang="en-US" altLang="zh-CN" sz="2000" b="0" i="0">
                    <a:latin typeface="Cambria Math" panose="02040503050406030204" pitchFamily="18" charset="0"/>
                    <a:cs typeface="Calibri" panose="020F0502020204030204" pitchFamily="34" charset="0"/>
                  </a:rPr>
                  <a:t>𝑠𝑡𝑟𝑒𝑒(𝐴,𝑣_3)</a:t>
                </a:r>
                <a:r>
                  <a:rPr lang="en-US" altLang="zh-CN" sz="2000" dirty="0">
                    <a:latin typeface="Calibri" panose="020F0502020204030204" pitchFamily="34" charset="0"/>
                    <a:cs typeface="Calibri" panose="020F0502020204030204" pitchFamily="34" charset="0"/>
                  </a:rPr>
                  <a:t>.</a:t>
                </a:r>
              </a:p>
              <a:p>
                <a:endParaRPr lang="en-US" altLang="zh-CN" sz="2000" dirty="0">
                  <a:latin typeface="Calibri" panose="020F0502020204030204" pitchFamily="34" charset="0"/>
                  <a:cs typeface="Calibri" panose="020F0502020204030204" pitchFamily="34" charset="0"/>
                </a:endParaRPr>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During the traversal, we update</a:t>
                </a:r>
                <a:r>
                  <a:rPr lang="en-US" altLang="zh-CN" baseline="0" dirty="0"/>
                  <a:t> the successors trees of v2, v1, v0, and the predecessor tree of v3.</a:t>
                </a:r>
                <a:endParaRPr lang="en-US" altLang="zh-CN" dirty="0"/>
              </a:p>
            </p:txBody>
          </p:sp>
        </mc:Fallback>
      </mc:AlternateContent>
    </p:spTree>
    <p:extLst>
      <p:ext uri="{BB962C8B-B14F-4D97-AF65-F5344CB8AC3E}">
        <p14:creationId xmlns:p14="http://schemas.microsoft.com/office/powerpoint/2010/main" val="3530927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In this case, the traversal of </a:t>
            </a:r>
            <a:r>
              <a:rPr lang="en-US" dirty="0" err="1"/>
              <a:t>ptree</a:t>
            </a:r>
            <a:r>
              <a:rPr lang="en-US" dirty="0"/>
              <a:t> a v2 stops at v3, because v3 is already in </a:t>
            </a:r>
            <a:r>
              <a:rPr lang="en-US" dirty="0" err="1"/>
              <a:t>ptree</a:t>
            </a:r>
            <a:r>
              <a:rPr lang="en-US" dirty="0"/>
              <a:t> a v3. In this way, we avoid the redundant derivation caused by v4.</a:t>
            </a:r>
          </a:p>
          <a:p>
            <a:r>
              <a:rPr lang="en-US" dirty="0"/>
              <a:t>Similar to the first method, stopping the traversal at v3 is safe because v4 must be added to </a:t>
            </a:r>
            <a:r>
              <a:rPr lang="en-US" dirty="0" err="1"/>
              <a:t>ptree</a:t>
            </a:r>
            <a:r>
              <a:rPr lang="en-US" dirty="0"/>
              <a:t> a v3 by another traversal.</a:t>
            </a:r>
          </a:p>
        </p:txBody>
      </p:sp>
    </p:spTree>
    <p:extLst>
      <p:ext uri="{BB962C8B-B14F-4D97-AF65-F5344CB8AC3E}">
        <p14:creationId xmlns:p14="http://schemas.microsoft.com/office/powerpoint/2010/main" val="14008121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After finishing an iteration of traversal of </a:t>
            </a:r>
            <a:r>
              <a:rPr lang="en-US" altLang="zh-CN" dirty="0" err="1"/>
              <a:t>ptree</a:t>
            </a:r>
            <a:r>
              <a:rPr lang="en-US" altLang="zh-CN" dirty="0"/>
              <a:t> a v2, the outer traversal of </a:t>
            </a:r>
            <a:r>
              <a:rPr lang="en-US" altLang="zh-CN" dirty="0" err="1"/>
              <a:t>stree</a:t>
            </a:r>
            <a:r>
              <a:rPr lang="en-US" altLang="zh-CN" dirty="0"/>
              <a:t> a v3 moves from v3 to v0, starting another inner traversal of </a:t>
            </a:r>
            <a:r>
              <a:rPr lang="en-US" altLang="zh-CN" dirty="0" err="1"/>
              <a:t>ptree</a:t>
            </a:r>
            <a:r>
              <a:rPr lang="en-US" altLang="zh-CN" dirty="0"/>
              <a:t> a v2.</a:t>
            </a:r>
          </a:p>
          <a:p>
            <a:endParaRPr lang="en-US" dirty="0"/>
          </a:p>
          <a:p>
            <a:r>
              <a:rPr lang="en-US" dirty="0"/>
              <a:t>This dynamic construction method stops when all the inner traversals of </a:t>
            </a:r>
            <a:r>
              <a:rPr lang="en-US" dirty="0" err="1"/>
              <a:t>ptree</a:t>
            </a:r>
            <a:r>
              <a:rPr lang="en-US" dirty="0"/>
              <a:t> a v2 an all the outer traversals of </a:t>
            </a:r>
            <a:r>
              <a:rPr lang="en-US" dirty="0" err="1"/>
              <a:t>stree</a:t>
            </a:r>
            <a:r>
              <a:rPr lang="en-US" dirty="0"/>
              <a:t> a v3 are finished.</a:t>
            </a:r>
          </a:p>
        </p:txBody>
      </p:sp>
    </p:spTree>
    <p:extLst>
      <p:ext uri="{BB962C8B-B14F-4D97-AF65-F5344CB8AC3E}">
        <p14:creationId xmlns:p14="http://schemas.microsoft.com/office/powerpoint/2010/main" val="3023265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We integrate the forementioned two methods into an overall </a:t>
            </a:r>
            <a:r>
              <a:rPr lang="en-US" dirty="0" err="1"/>
              <a:t>cfl</a:t>
            </a:r>
            <a:r>
              <a:rPr lang="en-US" dirty="0"/>
              <a:t>-reachability solver, as algorithm 4 in the paper.</a:t>
            </a:r>
          </a:p>
          <a:p>
            <a:r>
              <a:rPr lang="en-US" dirty="0"/>
              <a:t>The </a:t>
            </a:r>
            <a:r>
              <a:rPr lang="en-US" altLang="zh-CN" sz="2400" dirty="0">
                <a:latin typeface="Calibri" panose="020F0502020204030204" pitchFamily="34" charset="0"/>
                <a:cs typeface="Calibri" panose="020F0502020204030204" pitchFamily="34" charset="0"/>
              </a:rPr>
              <a:t>only difference of our algorithm from the standard one is the scheme for </a:t>
            </a:r>
            <a:r>
              <a:rPr lang="en-US" altLang="zh-CN" sz="2400" b="1" dirty="0">
                <a:solidFill>
                  <a:srgbClr val="CC9900"/>
                </a:solidFill>
                <a:latin typeface="Calibri" panose="020F0502020204030204" pitchFamily="34" charset="0"/>
                <a:cs typeface="Calibri" panose="020F0502020204030204" pitchFamily="34" charset="0"/>
              </a:rPr>
              <a:t>processing an edge</a:t>
            </a:r>
            <a:r>
              <a:rPr lang="en-US" altLang="zh-CN" sz="2400" dirty="0">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3447599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Specifically, while processing an edge, we use the two spanning-tree-based methods to handle the production rules </a:t>
            </a:r>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rules such as x = a x, x = x a and a = a </a:t>
            </a:r>
            <a:r>
              <a:rPr lang="en-US" altLang="zh-CN" dirty="0" err="1"/>
              <a:t>a</a:t>
            </a:r>
            <a:r>
              <a:rPr lang="en-US" altLang="zh-CN" dirty="0"/>
              <a:t>,</a:t>
            </a:r>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And handle the other productions in the same way of the standard algorithm.</a:t>
            </a:r>
          </a:p>
        </p:txBody>
      </p:sp>
    </p:spTree>
    <p:extLst>
      <p:ext uri="{BB962C8B-B14F-4D97-AF65-F5344CB8AC3E}">
        <p14:creationId xmlns:p14="http://schemas.microsoft.com/office/powerpoint/2010/main" val="4800919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04323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65742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17265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8170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22739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6442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1839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812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4009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just" defTabSz="457200" eaLnBrk="1" fontAlgn="auto" latinLnBrk="0" hangingPunct="1">
                  <a:lnSpc>
                    <a:spcPct val="117999"/>
                  </a:lnSpc>
                  <a:spcBef>
                    <a:spcPts val="0"/>
                  </a:spcBef>
                  <a:spcAft>
                    <a:spcPts val="0"/>
                  </a:spcAft>
                  <a:buClrTx/>
                  <a:buSzTx/>
                  <a:buFontTx/>
                  <a:buNone/>
                  <a:tabLst/>
                  <a:defRPr/>
                </a:pPr>
                <a:endParaRPr lang="en-US" dirty="0"/>
              </a:p>
            </p:txBody>
          </p:sp>
        </mc:Choice>
        <mc:Fallback xmlns="">
          <p:sp>
            <p:nvSpPr>
              <p:cNvPr id="3" name="备注占位符 2"/>
              <p:cNvSpPr>
                <a:spLocks noGrp="1"/>
              </p:cNvSpPr>
              <p:nvPr>
                <p:ph type="body" idx="1"/>
              </p:nvPr>
            </p:nvSpPr>
            <p:spPr/>
            <p:txBody>
              <a:bodyPr/>
              <a:lstStyle/>
              <a:p>
                <a:pPr marL="0" marR="0" lvl="0" indent="0" algn="just" defTabSz="457200" eaLnBrk="1" fontAlgn="auto" latinLnBrk="0" hangingPunct="1">
                  <a:lnSpc>
                    <a:spcPct val="117999"/>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CFL-reachability determines the reachability relations by </a:t>
                </a:r>
                <a:r>
                  <a:rPr lang="en-US" altLang="zh-CN" sz="2400" i="1" dirty="0">
                    <a:latin typeface="Calibri" panose="020F0502020204030204" pitchFamily="34" charset="0"/>
                    <a:cs typeface="Calibri" panose="020F0502020204030204" pitchFamily="34" charset="0"/>
                  </a:rPr>
                  <a:t>deriving</a:t>
                </a:r>
                <a:r>
                  <a:rPr lang="en-US" altLang="zh-CN" sz="2400" dirty="0">
                    <a:latin typeface="Calibri" panose="020F0502020204030204" pitchFamily="34" charset="0"/>
                    <a:cs typeface="Calibri" panose="020F0502020204030204" pitchFamily="34" charset="0"/>
                  </a:rPr>
                  <a:t> and </a:t>
                </a:r>
                <a:r>
                  <a:rPr lang="en-US" altLang="zh-CN" sz="2400" i="1" dirty="0">
                    <a:latin typeface="Calibri" panose="020F0502020204030204" pitchFamily="34" charset="0"/>
                    <a:cs typeface="Calibri" panose="020F0502020204030204" pitchFamily="34" charset="0"/>
                  </a:rPr>
                  <a:t>inserting</a:t>
                </a:r>
                <a:r>
                  <a:rPr lang="en-US" altLang="zh-CN" sz="2400" dirty="0">
                    <a:latin typeface="Calibri" panose="020F0502020204030204" pitchFamily="34" charset="0"/>
                    <a:cs typeface="Calibri" panose="020F0502020204030204" pitchFamily="34" charset="0"/>
                  </a:rPr>
                  <a:t> new edges under the guidance of the context-free grammar.</a:t>
                </a:r>
              </a:p>
              <a:p>
                <a:r>
                  <a:rPr lang="en-US" dirty="0"/>
                  <a:t>Specifically,</a:t>
                </a:r>
              </a:p>
              <a:p>
                <a:r>
                  <a:rPr lang="en-US" dirty="0"/>
                  <a:t>For edge derivation, an edge </a:t>
                </a:r>
                <a:r>
                  <a:rPr lang="en-US" dirty="0" err="1"/>
                  <a:t>v_i</a:t>
                </a:r>
                <a:r>
                  <a:rPr lang="en-US" dirty="0"/>
                  <a:t> x </a:t>
                </a:r>
                <a:r>
                  <a:rPr lang="en-US" dirty="0" err="1"/>
                  <a:t>v_j</a:t>
                </a:r>
                <a:r>
                  <a:rPr lang="en-US" dirty="0"/>
                  <a:t> can be derived from a path </a:t>
                </a:r>
                <a:r>
                  <a:rPr lang="en-US" dirty="0" err="1"/>
                  <a:t>v_i</a:t>
                </a:r>
                <a:r>
                  <a:rPr lang="en-US" dirty="0"/>
                  <a:t> Y1 … </a:t>
                </a:r>
                <a:r>
                  <a:rPr lang="en-US" dirty="0" err="1"/>
                  <a:t>Yk</a:t>
                </a:r>
                <a:r>
                  <a:rPr lang="en-US" dirty="0"/>
                  <a:t> </a:t>
                </a:r>
                <a:r>
                  <a:rPr lang="en-US" dirty="0" err="1"/>
                  <a:t>vj</a:t>
                </a:r>
                <a:r>
                  <a:rPr lang="en-US" dirty="0"/>
                  <a:t>, if there exists a path x = y1…</a:t>
                </a:r>
                <a:r>
                  <a:rPr lang="en-US" dirty="0" err="1"/>
                  <a:t>yk</a:t>
                </a:r>
                <a:endParaRPr lang="en-US" dirty="0"/>
              </a:p>
              <a:p>
                <a:r>
                  <a:rPr lang="en-US" dirty="0"/>
                  <a:t>And for edge insertion, the edge </a:t>
                </a:r>
                <a:r>
                  <a:rPr lang="en-US" altLang="zh-CN" dirty="0" err="1"/>
                  <a:t>v_i</a:t>
                </a:r>
                <a:r>
                  <a:rPr lang="en-US" altLang="zh-CN" dirty="0"/>
                  <a:t> x </a:t>
                </a:r>
                <a:r>
                  <a:rPr lang="en-US" altLang="zh-CN" dirty="0" err="1"/>
                  <a:t>v_j</a:t>
                </a:r>
                <a:r>
                  <a:rPr lang="en-US" altLang="zh-CN" dirty="0"/>
                  <a:t>  is added to the graph to make </a:t>
                </a:r>
                <a:r>
                  <a:rPr lang="en-US" altLang="zh-CN" sz="2400" dirty="0">
                    <a:latin typeface="Calibri" panose="020F0502020204030204" pitchFamily="34" charset="0"/>
                    <a:cs typeface="Calibri" panose="020F0502020204030204" pitchFamily="34" charset="0"/>
                  </a:rPr>
                  <a:t>the </a:t>
                </a:r>
                <a:r>
                  <a:rPr lang="en-US" altLang="zh-CN" sz="2400" b="0" i="0">
                    <a:latin typeface="Cambria Math" panose="02040503050406030204" pitchFamily="18" charset="0"/>
                    <a:cs typeface="Calibri" panose="020F0502020204030204" pitchFamily="34" charset="0"/>
                  </a:rPr>
                  <a:t>𝑋</a:t>
                </a:r>
                <a:r>
                  <a:rPr lang="en-US" altLang="zh-CN" sz="2400" dirty="0">
                    <a:latin typeface="Calibri" panose="020F0502020204030204" pitchFamily="34" charset="0"/>
                    <a:cs typeface="Calibri" panose="020F0502020204030204" pitchFamily="34" charset="0"/>
                  </a:rPr>
                  <a:t>-reachability relation from </a:t>
                </a:r>
                <a:r>
                  <a:rPr lang="en-US" altLang="zh-CN" sz="2400" b="0" i="0">
                    <a:latin typeface="Cambria Math" panose="02040503050406030204" pitchFamily="18" charset="0"/>
                    <a:cs typeface="Calibri" panose="020F0502020204030204" pitchFamily="34" charset="0"/>
                  </a:rPr>
                  <a:t>𝑣_𝑖</a:t>
                </a:r>
                <a:r>
                  <a:rPr lang="en-US" altLang="zh-CN" sz="2400" dirty="0">
                    <a:latin typeface="Calibri" panose="020F0502020204030204" pitchFamily="34" charset="0"/>
                    <a:cs typeface="Calibri" panose="020F0502020204030204" pitchFamily="34" charset="0"/>
                  </a:rPr>
                  <a:t> to </a:t>
                </a:r>
                <a:r>
                  <a:rPr lang="en-US" altLang="zh-CN" sz="2400" b="0" i="0">
                    <a:latin typeface="Cambria Math" panose="02040503050406030204" pitchFamily="18" charset="0"/>
                    <a:cs typeface="Calibri" panose="020F0502020204030204" pitchFamily="34" charset="0"/>
                  </a:rPr>
                  <a:t>𝑣_𝑗</a:t>
                </a:r>
                <a:r>
                  <a:rPr lang="en-US" altLang="zh-CN" sz="2400" dirty="0">
                    <a:latin typeface="Calibri" panose="020F0502020204030204" pitchFamily="34" charset="0"/>
                    <a:cs typeface="Calibri" panose="020F0502020204030204" pitchFamily="34" charset="0"/>
                  </a:rPr>
                  <a:t> explicit,</a:t>
                </a:r>
                <a:r>
                  <a:rPr lang="en-US" altLang="zh-CN" dirty="0"/>
                  <a:t> if it is not already in the graph.</a:t>
                </a:r>
                <a:endParaRPr lang="en-US" dirty="0"/>
              </a:p>
            </p:txBody>
          </p:sp>
        </mc:Fallback>
      </mc:AlternateContent>
    </p:spTree>
    <p:extLst>
      <p:ext uri="{BB962C8B-B14F-4D97-AF65-F5344CB8AC3E}">
        <p14:creationId xmlns:p14="http://schemas.microsoft.com/office/powerpoint/2010/main" val="36635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167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037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81"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sp>
        <p:nvSpPr>
          <p:cNvPr id="182" name="Rectangle"/>
          <p:cNvSpPr/>
          <p:nvPr/>
        </p:nvSpPr>
        <p:spPr>
          <a:xfrm>
            <a:off x="8166847" y="211931"/>
            <a:ext cx="685801" cy="226664"/>
          </a:xfrm>
          <a:prstGeom prst="rect">
            <a:avLst/>
          </a:prstGeom>
          <a:solidFill>
            <a:srgbClr val="94C600"/>
          </a:solidFill>
          <a:ln w="12700">
            <a:miter lim="400000"/>
          </a:ln>
        </p:spPr>
        <p:txBody>
          <a:bodyPr lIns="45719" rIns="45719" anchor="ctr"/>
          <a:lstStyle/>
          <a:p>
            <a:pPr algn="ctr" defTabSz="914400">
              <a:defRPr sz="1300">
                <a:solidFill>
                  <a:srgbClr val="FFFFFF"/>
                </a:solidFill>
                <a:latin typeface="Arial"/>
                <a:ea typeface="Arial"/>
                <a:cs typeface="Arial"/>
                <a:sym typeface="Arial"/>
              </a:defRPr>
            </a:pPr>
            <a:endParaRPr/>
          </a:p>
        </p:txBody>
      </p:sp>
      <p:sp>
        <p:nvSpPr>
          <p:cNvPr id="183" name="Title Text"/>
          <p:cNvSpPr txBox="1">
            <a:spLocks noGrp="1"/>
          </p:cNvSpPr>
          <p:nvPr>
            <p:ph type="title"/>
          </p:nvPr>
        </p:nvSpPr>
        <p:spPr>
          <a:xfrm>
            <a:off x="7958946" y="716057"/>
            <a:ext cx="718146" cy="4427443"/>
          </a:xfrm>
          <a:prstGeom prst="rect">
            <a:avLst/>
          </a:prstGeom>
        </p:spPr>
        <p:txBody>
          <a:bodyPr lIns="0" tIns="0" rIns="0" bIns="0" anchor="t">
            <a:noAutofit/>
          </a:bodyPr>
          <a:lstStyle>
            <a:lvl1pPr defTabSz="914400">
              <a:lnSpc>
                <a:spcPts val="2800"/>
              </a:lnSpc>
              <a:defRPr sz="2600" b="1" cap="all">
                <a:solidFill>
                  <a:srgbClr val="000000"/>
                </a:solidFill>
                <a:latin typeface="Arial"/>
                <a:ea typeface="Arial"/>
                <a:cs typeface="Arial"/>
                <a:sym typeface="Arial"/>
              </a:defRPr>
            </a:lvl1pPr>
          </a:lstStyle>
          <a:p>
            <a:r>
              <a:t>Title Text</a:t>
            </a:r>
          </a:p>
        </p:txBody>
      </p:sp>
      <p:sp>
        <p:nvSpPr>
          <p:cNvPr id="184" name="Body Level One…"/>
          <p:cNvSpPr txBox="1">
            <a:spLocks noGrp="1"/>
          </p:cNvSpPr>
          <p:nvPr>
            <p:ph type="body" idx="1"/>
          </p:nvPr>
        </p:nvSpPr>
        <p:spPr>
          <a:xfrm>
            <a:off x="457200" y="719067"/>
            <a:ext cx="6858000" cy="4424434"/>
          </a:xfrm>
          <a:prstGeom prst="rect">
            <a:avLst/>
          </a:prstGeom>
        </p:spPr>
        <p:txBody>
          <a:bodyPr lIns="0" tIns="0" rIns="0" bIns="0">
            <a:noAutofit/>
          </a:bodyPr>
          <a:lstStyle>
            <a:lvl1pPr marL="0" indent="0" defTabSz="914400">
              <a:lnSpc>
                <a:spcPts val="2000"/>
              </a:lnSpc>
              <a:spcBef>
                <a:spcPts val="800"/>
              </a:spcBef>
              <a:buSzTx/>
              <a:buFontTx/>
              <a:buNone/>
              <a:defRPr sz="1800">
                <a:solidFill>
                  <a:srgbClr val="000000"/>
                </a:solidFill>
                <a:latin typeface="Arial"/>
                <a:ea typeface="Arial"/>
                <a:cs typeface="Arial"/>
                <a:sym typeface="Arial"/>
              </a:defRPr>
            </a:lvl1pPr>
            <a:lvl2pPr marL="0" indent="0" defTabSz="914400">
              <a:lnSpc>
                <a:spcPts val="2000"/>
              </a:lnSpc>
              <a:spcBef>
                <a:spcPts val="800"/>
              </a:spcBef>
              <a:buSzTx/>
              <a:buFontTx/>
              <a:buNone/>
              <a:defRPr sz="1800">
                <a:solidFill>
                  <a:srgbClr val="000000"/>
                </a:solidFill>
                <a:latin typeface="Arial"/>
                <a:ea typeface="Arial"/>
                <a:cs typeface="Arial"/>
                <a:sym typeface="Arial"/>
              </a:defRPr>
            </a:lvl2pPr>
            <a:lvl3pPr marL="215999" indent="-215999" defTabSz="914400">
              <a:lnSpc>
                <a:spcPts val="2000"/>
              </a:lnSpc>
              <a:spcBef>
                <a:spcPts val="800"/>
              </a:spcBef>
              <a:buFontTx/>
              <a:buChar char="&gt;"/>
              <a:defRPr sz="1800">
                <a:solidFill>
                  <a:srgbClr val="000000"/>
                </a:solidFill>
                <a:latin typeface="Arial"/>
                <a:ea typeface="Arial"/>
                <a:cs typeface="Arial"/>
                <a:sym typeface="Arial"/>
              </a:defRPr>
            </a:lvl3pPr>
            <a:lvl4pPr marL="431999" indent="-215900" defTabSz="914400">
              <a:lnSpc>
                <a:spcPts val="2000"/>
              </a:lnSpc>
              <a:spcBef>
                <a:spcPts val="800"/>
              </a:spcBef>
              <a:buFontTx/>
              <a:buChar char="&gt;"/>
              <a:defRPr sz="1800">
                <a:solidFill>
                  <a:srgbClr val="000000"/>
                </a:solidFill>
                <a:latin typeface="Arial"/>
                <a:ea typeface="Arial"/>
                <a:cs typeface="Arial"/>
                <a:sym typeface="Arial"/>
              </a:defRPr>
            </a:lvl4pPr>
            <a:lvl5pPr marL="647999" indent="-215999" defTabSz="914400">
              <a:lnSpc>
                <a:spcPts val="2000"/>
              </a:lnSpc>
              <a:spcBef>
                <a:spcPts val="800"/>
              </a:spcBef>
              <a:buFontTx/>
              <a:buChar char="&gt;"/>
              <a:defRPr sz="1800">
                <a:solidFill>
                  <a:srgbClr val="000000"/>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85" name="Slide Number"/>
          <p:cNvSpPr txBox="1">
            <a:spLocks noGrp="1"/>
          </p:cNvSpPr>
          <p:nvPr>
            <p:ph type="sldNum" sz="quarter" idx="2"/>
          </p:nvPr>
        </p:nvSpPr>
        <p:spPr>
          <a:xfrm>
            <a:off x="8305800" y="181677"/>
            <a:ext cx="554038" cy="350662"/>
          </a:xfrm>
          <a:prstGeom prst="rect">
            <a:avLst/>
          </a:prstGeom>
        </p:spPr>
        <p:txBody>
          <a:bodyPr lIns="45719" tIns="45719" rIns="45719" bIns="45719" anchor="t"/>
          <a:lstStyle>
            <a:lvl1pPr algn="l" defTabSz="914400">
              <a:defRPr sz="1800">
                <a:solidFill>
                  <a:srgbClr val="000000"/>
                </a:solidFill>
                <a:latin typeface="Arial"/>
                <a:ea typeface="Arial"/>
                <a:cs typeface="Arial"/>
                <a:sym typeface="Arial"/>
              </a:defRPr>
            </a:lvl1pPr>
          </a:lstStyle>
          <a:p>
            <a:fld id="{86CB4B4D-7CA3-9044-876B-883B54F8677D}" type="slidenum">
              <a:t>‹#›</a:t>
            </a:fld>
            <a:endParaRPr/>
          </a:p>
        </p:txBody>
      </p:sp>
      <p:sp>
        <p:nvSpPr>
          <p:cNvPr id="186" name="+"/>
          <p:cNvSpPr txBox="1"/>
          <p:nvPr/>
        </p:nvSpPr>
        <p:spPr>
          <a:xfrm rot="16200000">
            <a:off x="8609217" y="437758"/>
            <a:ext cx="195683" cy="38248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914400">
              <a:defRPr sz="2700" b="1">
                <a:solidFill>
                  <a:srgbClr val="D0FF44"/>
                </a:solidFill>
                <a:latin typeface="Arial"/>
                <a:ea typeface="Arial"/>
                <a:cs typeface="Arial"/>
                <a:sym typeface="Arial"/>
              </a:defRPr>
            </a:lvl1pPr>
          </a:lstStyle>
          <a:p>
            <a:pPr>
              <a:defRPr sz="1800" b="0">
                <a:solidFill>
                  <a:srgbClr val="000000"/>
                </a:solidFill>
              </a:defRPr>
            </a:pPr>
            <a:r>
              <a:rPr sz="2700" b="1">
                <a:solidFill>
                  <a:srgbClr val="D0FF44"/>
                </a:solidFill>
              </a:rPr>
              <a: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標題投影片">
    <p:spTree>
      <p:nvGrpSpPr>
        <p:cNvPr id="1" name=""/>
        <p:cNvGrpSpPr/>
        <p:nvPr/>
      </p:nvGrpSpPr>
      <p:grpSpPr>
        <a:xfrm>
          <a:off x="0" y="0"/>
          <a:ext cx="0" cy="0"/>
          <a:chOff x="0" y="0"/>
          <a:chExt cx="0" cy="0"/>
        </a:xfrm>
      </p:grpSpPr>
      <p:pic>
        <p:nvPicPr>
          <p:cNvPr id="193"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sp>
        <p:nvSpPr>
          <p:cNvPr id="194" name="Title Text"/>
          <p:cNvSpPr txBox="1">
            <a:spLocks noGrp="1"/>
          </p:cNvSpPr>
          <p:nvPr>
            <p:ph type="title"/>
          </p:nvPr>
        </p:nvSpPr>
        <p:spPr>
          <a:xfrm>
            <a:off x="1143000" y="0"/>
            <a:ext cx="6858000" cy="2634099"/>
          </a:xfrm>
          <a:prstGeom prst="rect">
            <a:avLst/>
          </a:prstGeom>
        </p:spPr>
        <p:txBody>
          <a:bodyPr lIns="0" tIns="0" rIns="0" bIns="0" anchor="b"/>
          <a:lstStyle>
            <a:lvl1pPr algn="ctr" defTabSz="914400">
              <a:lnSpc>
                <a:spcPts val="2800"/>
              </a:lnSpc>
              <a:defRPr sz="4500" b="1" cap="all">
                <a:solidFill>
                  <a:srgbClr val="000000"/>
                </a:solidFill>
                <a:latin typeface="Arial"/>
                <a:ea typeface="Arial"/>
                <a:cs typeface="Arial"/>
                <a:sym typeface="Arial"/>
              </a:defRPr>
            </a:lvl1pPr>
          </a:lstStyle>
          <a:p>
            <a:r>
              <a:t>Title Text</a:t>
            </a:r>
          </a:p>
        </p:txBody>
      </p:sp>
      <p:sp>
        <p:nvSpPr>
          <p:cNvPr id="195" name="Body Level One…"/>
          <p:cNvSpPr txBox="1">
            <a:spLocks noGrp="1"/>
          </p:cNvSpPr>
          <p:nvPr>
            <p:ph type="body" sz="half" idx="1"/>
          </p:nvPr>
        </p:nvSpPr>
        <p:spPr>
          <a:xfrm>
            <a:off x="1143000" y="2701527"/>
            <a:ext cx="6858000" cy="2441973"/>
          </a:xfrm>
          <a:prstGeom prst="rect">
            <a:avLst/>
          </a:prstGeom>
        </p:spPr>
        <p:txBody>
          <a:bodyPr lIns="0" tIns="0" rIns="0" bIns="0"/>
          <a:lstStyle>
            <a:lvl1pPr marL="0" indent="0" algn="ctr" defTabSz="914400">
              <a:lnSpc>
                <a:spcPts val="2000"/>
              </a:lnSpc>
              <a:spcBef>
                <a:spcPts val="800"/>
              </a:spcBef>
              <a:buSzTx/>
              <a:buFontTx/>
              <a:buNone/>
              <a:defRPr sz="1800">
                <a:solidFill>
                  <a:srgbClr val="404040"/>
                </a:solidFill>
                <a:latin typeface="Arial"/>
                <a:ea typeface="Arial"/>
                <a:cs typeface="Arial"/>
                <a:sym typeface="Arial"/>
              </a:defRPr>
            </a:lvl1pPr>
            <a:lvl2pPr marL="0" indent="342900" algn="ctr" defTabSz="914400">
              <a:lnSpc>
                <a:spcPts val="2000"/>
              </a:lnSpc>
              <a:spcBef>
                <a:spcPts val="800"/>
              </a:spcBef>
              <a:buSzTx/>
              <a:buFontTx/>
              <a:buNone/>
              <a:defRPr sz="1800">
                <a:solidFill>
                  <a:srgbClr val="404040"/>
                </a:solidFill>
                <a:latin typeface="Arial"/>
                <a:ea typeface="Arial"/>
                <a:cs typeface="Arial"/>
                <a:sym typeface="Arial"/>
              </a:defRPr>
            </a:lvl2pPr>
            <a:lvl3pPr marL="0" indent="685800" algn="ctr" defTabSz="914400">
              <a:lnSpc>
                <a:spcPts val="2000"/>
              </a:lnSpc>
              <a:spcBef>
                <a:spcPts val="800"/>
              </a:spcBef>
              <a:buSzTx/>
              <a:buFontTx/>
              <a:buNone/>
              <a:defRPr sz="1800">
                <a:solidFill>
                  <a:srgbClr val="404040"/>
                </a:solidFill>
                <a:latin typeface="Arial"/>
                <a:ea typeface="Arial"/>
                <a:cs typeface="Arial"/>
                <a:sym typeface="Arial"/>
              </a:defRPr>
            </a:lvl3pPr>
            <a:lvl4pPr marL="0" indent="1028700" algn="ctr" defTabSz="914400">
              <a:lnSpc>
                <a:spcPts val="2000"/>
              </a:lnSpc>
              <a:spcBef>
                <a:spcPts val="800"/>
              </a:spcBef>
              <a:buSzTx/>
              <a:buFontTx/>
              <a:buNone/>
              <a:defRPr sz="1800">
                <a:solidFill>
                  <a:srgbClr val="404040"/>
                </a:solidFill>
                <a:latin typeface="Arial"/>
                <a:ea typeface="Arial"/>
                <a:cs typeface="Arial"/>
                <a:sym typeface="Arial"/>
              </a:defRPr>
            </a:lvl4pPr>
            <a:lvl5pPr marL="0" indent="1371600" algn="ctr" defTabSz="914400">
              <a:lnSpc>
                <a:spcPts val="2000"/>
              </a:lnSpc>
              <a:spcBef>
                <a:spcPts val="800"/>
              </a:spcBef>
              <a:buSzTx/>
              <a:buFontTx/>
              <a:buNone/>
              <a:defRPr sz="1800">
                <a:solidFill>
                  <a:srgbClr val="404040"/>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96" name="Slide Number"/>
          <p:cNvSpPr txBox="1">
            <a:spLocks noGrp="1"/>
          </p:cNvSpPr>
          <p:nvPr>
            <p:ph type="sldNum" sz="quarter" idx="2"/>
          </p:nvPr>
        </p:nvSpPr>
        <p:spPr>
          <a:xfrm>
            <a:off x="6463145" y="4767262"/>
            <a:ext cx="2057401" cy="350663"/>
          </a:xfrm>
          <a:prstGeom prst="rect">
            <a:avLst/>
          </a:prstGeom>
        </p:spPr>
        <p:txBody>
          <a:bodyPr lIns="45719" tIns="45719" rIns="45719" bIns="45719"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203"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sp>
        <p:nvSpPr>
          <p:cNvPr id="204" name="Slide Number"/>
          <p:cNvSpPr txBox="1">
            <a:spLocks noGrp="1"/>
          </p:cNvSpPr>
          <p:nvPr>
            <p:ph type="sldNum" sz="quarter" idx="2"/>
          </p:nvPr>
        </p:nvSpPr>
        <p:spPr>
          <a:xfrm>
            <a:off x="65532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11" name="Title Text"/>
          <p:cNvSpPr txBox="1">
            <a:spLocks noGrp="1"/>
          </p:cNvSpPr>
          <p:nvPr>
            <p:ph type="title"/>
          </p:nvPr>
        </p:nvSpPr>
        <p:spPr>
          <a:xfrm>
            <a:off x="1143000" y="0"/>
            <a:ext cx="6858000" cy="2632075"/>
          </a:xfrm>
          <a:prstGeom prst="rect">
            <a:avLst/>
          </a:prstGeom>
        </p:spPr>
        <p:txBody>
          <a:bodyPr lIns="45719" tIns="45719" rIns="45719" bIns="45719" anchor="b"/>
          <a:lstStyle>
            <a:lvl1pPr algn="ctr" defTabSz="914400">
              <a:defRPr sz="6000">
                <a:solidFill>
                  <a:srgbClr val="000000"/>
                </a:solidFill>
              </a:defRPr>
            </a:lvl1pPr>
          </a:lstStyle>
          <a:p>
            <a:r>
              <a:t>Title Text</a:t>
            </a:r>
          </a:p>
        </p:txBody>
      </p:sp>
      <p:sp>
        <p:nvSpPr>
          <p:cNvPr id="212" name="Body Level One…"/>
          <p:cNvSpPr txBox="1">
            <a:spLocks noGrp="1"/>
          </p:cNvSpPr>
          <p:nvPr>
            <p:ph type="body" sz="half" idx="1"/>
          </p:nvPr>
        </p:nvSpPr>
        <p:spPr>
          <a:xfrm>
            <a:off x="1143000" y="2701925"/>
            <a:ext cx="6858000" cy="2441575"/>
          </a:xfrm>
          <a:prstGeom prst="rect">
            <a:avLst/>
          </a:prstGeom>
        </p:spPr>
        <p:txBody>
          <a:bodyPr lIns="45719" tIns="45719" rIns="45719" bIns="45719"/>
          <a:lstStyle>
            <a:lvl1pPr marL="0" indent="0" algn="ctr" defTabSz="914400">
              <a:spcBef>
                <a:spcPts val="1000"/>
              </a:spcBef>
              <a:buSzTx/>
              <a:buFontTx/>
              <a:buNone/>
              <a:defRPr sz="2400">
                <a:solidFill>
                  <a:srgbClr val="000000"/>
                </a:solidFill>
              </a:defRPr>
            </a:lvl1pPr>
            <a:lvl2pPr marL="0" indent="457200" algn="ctr" defTabSz="914400">
              <a:spcBef>
                <a:spcPts val="1000"/>
              </a:spcBef>
              <a:buSzTx/>
              <a:buFontTx/>
              <a:buNone/>
              <a:defRPr sz="2400">
                <a:solidFill>
                  <a:srgbClr val="000000"/>
                </a:solidFill>
              </a:defRPr>
            </a:lvl2pPr>
            <a:lvl3pPr marL="0" indent="914400" algn="ctr" defTabSz="914400">
              <a:spcBef>
                <a:spcPts val="1000"/>
              </a:spcBef>
              <a:buSzTx/>
              <a:buFontTx/>
              <a:buNone/>
              <a:defRPr sz="2400">
                <a:solidFill>
                  <a:srgbClr val="000000"/>
                </a:solidFill>
              </a:defRPr>
            </a:lvl3pPr>
            <a:lvl4pPr marL="0" indent="1371600" algn="ctr" defTabSz="914400">
              <a:spcBef>
                <a:spcPts val="1000"/>
              </a:spcBef>
              <a:buSzTx/>
              <a:buFontTx/>
              <a:buNone/>
              <a:defRPr sz="2400">
                <a:solidFill>
                  <a:srgbClr val="000000"/>
                </a:solidFill>
              </a:defRPr>
            </a:lvl4pPr>
            <a:lvl5pPr marL="0" indent="1828800" algn="ctr" defTabSz="914400">
              <a:spcBef>
                <a:spcPts val="1000"/>
              </a:spcBef>
              <a:buSzTx/>
              <a:buFont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13"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0" name="Title Text"/>
          <p:cNvSpPr txBox="1">
            <a:spLocks noGrp="1"/>
          </p:cNvSpPr>
          <p:nvPr>
            <p:ph type="title"/>
          </p:nvPr>
        </p:nvSpPr>
        <p:spPr>
          <a:xfrm>
            <a:off x="628650" y="173038"/>
            <a:ext cx="7886700" cy="11969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21" name="Body Level One…"/>
          <p:cNvSpPr txBox="1">
            <a:spLocks noGrp="1"/>
          </p:cNvSpPr>
          <p:nvPr>
            <p:ph type="body" idx="1"/>
          </p:nvPr>
        </p:nvSpPr>
        <p:spPr>
          <a:xfrm>
            <a:off x="628650" y="1370012"/>
            <a:ext cx="7886700" cy="3773489"/>
          </a:xfrm>
          <a:prstGeom prst="rect">
            <a:avLst/>
          </a:prstGeom>
        </p:spPr>
        <p:txBody>
          <a:bodyPr lIns="45719" tIns="45719" rIns="45719" bIns="45719"/>
          <a:lstStyle>
            <a:lvl1pPr marL="228600" indent="-228600" defTabSz="914400">
              <a:spcBef>
                <a:spcPts val="1000"/>
              </a:spcBef>
              <a:defRPr sz="2800">
                <a:solidFill>
                  <a:srgbClr val="000000"/>
                </a:solidFill>
              </a:defRPr>
            </a:lvl1pPr>
            <a:lvl2pPr marL="723900" indent="-266700" defTabSz="914400">
              <a:spcBef>
                <a:spcPts val="1000"/>
              </a:spcBef>
              <a:defRPr sz="2800">
                <a:solidFill>
                  <a:srgbClr val="000000"/>
                </a:solidFill>
              </a:defRPr>
            </a:lvl2pPr>
            <a:lvl3pPr marL="1234439" indent="-320039" defTabSz="914400">
              <a:spcBef>
                <a:spcPts val="1000"/>
              </a:spcBef>
              <a:defRPr sz="2800">
                <a:solidFill>
                  <a:srgbClr val="000000"/>
                </a:solidFill>
              </a:defRPr>
            </a:lvl3pPr>
            <a:lvl4pPr marL="1727200" indent="-355600" defTabSz="914400">
              <a:spcBef>
                <a:spcPts val="1000"/>
              </a:spcBef>
              <a:defRPr sz="2800">
                <a:solidFill>
                  <a:srgbClr val="000000"/>
                </a:solidFill>
              </a:defRPr>
            </a:lvl4pPr>
            <a:lvl5pPr marL="2184400" indent="-355600" defTabSz="914400">
              <a:spcBef>
                <a:spcPts val="1000"/>
              </a:spcBef>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22"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229" name="Title Text"/>
          <p:cNvSpPr txBox="1">
            <a:spLocks noGrp="1"/>
          </p:cNvSpPr>
          <p:nvPr>
            <p:ph type="title"/>
          </p:nvPr>
        </p:nvSpPr>
        <p:spPr>
          <a:xfrm>
            <a:off x="623887" y="0"/>
            <a:ext cx="7886701" cy="3422650"/>
          </a:xfrm>
          <a:prstGeom prst="rect">
            <a:avLst/>
          </a:prstGeom>
        </p:spPr>
        <p:txBody>
          <a:bodyPr lIns="45719" tIns="45719" rIns="45719" bIns="45719" anchor="b"/>
          <a:lstStyle>
            <a:lvl1pPr defTabSz="914400">
              <a:defRPr sz="6000">
                <a:solidFill>
                  <a:srgbClr val="000000"/>
                </a:solidFill>
              </a:defRPr>
            </a:lvl1pPr>
          </a:lstStyle>
          <a:p>
            <a:r>
              <a:t>Title Text</a:t>
            </a:r>
          </a:p>
        </p:txBody>
      </p:sp>
      <p:sp>
        <p:nvSpPr>
          <p:cNvPr id="230" name="Body Level One…"/>
          <p:cNvSpPr txBox="1">
            <a:spLocks noGrp="1"/>
          </p:cNvSpPr>
          <p:nvPr>
            <p:ph type="body" sz="half" idx="1"/>
          </p:nvPr>
        </p:nvSpPr>
        <p:spPr>
          <a:xfrm>
            <a:off x="623887" y="3441700"/>
            <a:ext cx="7886701" cy="1701800"/>
          </a:xfrm>
          <a:prstGeom prst="rect">
            <a:avLst/>
          </a:prstGeom>
        </p:spPr>
        <p:txBody>
          <a:bodyPr lIns="45719" tIns="45719" rIns="45719" bIns="45719"/>
          <a:lstStyle>
            <a:lvl1pPr marL="0" indent="0" defTabSz="914400">
              <a:spcBef>
                <a:spcPts val="1000"/>
              </a:spcBef>
              <a:buSzTx/>
              <a:buFontTx/>
              <a:buNone/>
              <a:defRPr sz="2400">
                <a:solidFill>
                  <a:srgbClr val="888888"/>
                </a:solidFill>
              </a:defRPr>
            </a:lvl1pPr>
            <a:lvl2pPr marL="0" indent="457200" defTabSz="914400">
              <a:spcBef>
                <a:spcPts val="1000"/>
              </a:spcBef>
              <a:buSzTx/>
              <a:buFontTx/>
              <a:buNone/>
              <a:defRPr sz="2400">
                <a:solidFill>
                  <a:srgbClr val="888888"/>
                </a:solidFill>
              </a:defRPr>
            </a:lvl2pPr>
            <a:lvl3pPr marL="0" indent="914400" defTabSz="914400">
              <a:spcBef>
                <a:spcPts val="1000"/>
              </a:spcBef>
              <a:buSzTx/>
              <a:buFontTx/>
              <a:buNone/>
              <a:defRPr sz="2400">
                <a:solidFill>
                  <a:srgbClr val="888888"/>
                </a:solidFill>
              </a:defRPr>
            </a:lvl3pPr>
            <a:lvl4pPr marL="0" indent="1371600" defTabSz="914400">
              <a:spcBef>
                <a:spcPts val="1000"/>
              </a:spcBef>
              <a:buSzTx/>
              <a:buFontTx/>
              <a:buNone/>
              <a:defRPr sz="2400">
                <a:solidFill>
                  <a:srgbClr val="888888"/>
                </a:solidFill>
              </a:defRPr>
            </a:lvl4pPr>
            <a:lvl5pPr marL="0" indent="1828800" defTabSz="914400">
              <a:spcBef>
                <a:spcPts val="1000"/>
              </a:spcBef>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31"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238" name="Title Text"/>
          <p:cNvSpPr txBox="1">
            <a:spLocks noGrp="1"/>
          </p:cNvSpPr>
          <p:nvPr>
            <p:ph type="title"/>
          </p:nvPr>
        </p:nvSpPr>
        <p:spPr>
          <a:xfrm>
            <a:off x="628650" y="173038"/>
            <a:ext cx="7886700" cy="11969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39" name="Body Level One…"/>
          <p:cNvSpPr txBox="1">
            <a:spLocks noGrp="1"/>
          </p:cNvSpPr>
          <p:nvPr>
            <p:ph type="body" sz="half" idx="1"/>
          </p:nvPr>
        </p:nvSpPr>
        <p:spPr>
          <a:xfrm>
            <a:off x="628650" y="1370012"/>
            <a:ext cx="3867150" cy="3773489"/>
          </a:xfrm>
          <a:prstGeom prst="rect">
            <a:avLst/>
          </a:prstGeom>
        </p:spPr>
        <p:txBody>
          <a:bodyPr lIns="45719" tIns="45719" rIns="45719" bIns="45719"/>
          <a:lstStyle>
            <a:lvl1pPr marL="228600" indent="-228600" defTabSz="914400">
              <a:spcBef>
                <a:spcPts val="1000"/>
              </a:spcBef>
              <a:defRPr sz="2800">
                <a:solidFill>
                  <a:srgbClr val="000000"/>
                </a:solidFill>
              </a:defRPr>
            </a:lvl1pPr>
            <a:lvl2pPr marL="723900" indent="-266700" defTabSz="914400">
              <a:spcBef>
                <a:spcPts val="1000"/>
              </a:spcBef>
              <a:defRPr sz="2800">
                <a:solidFill>
                  <a:srgbClr val="000000"/>
                </a:solidFill>
              </a:defRPr>
            </a:lvl2pPr>
            <a:lvl3pPr marL="1234439" indent="-320039" defTabSz="914400">
              <a:spcBef>
                <a:spcPts val="1000"/>
              </a:spcBef>
              <a:defRPr sz="2800">
                <a:solidFill>
                  <a:srgbClr val="000000"/>
                </a:solidFill>
              </a:defRPr>
            </a:lvl3pPr>
            <a:lvl4pPr marL="1727200" indent="-355600" defTabSz="914400">
              <a:spcBef>
                <a:spcPts val="1000"/>
              </a:spcBef>
              <a:defRPr sz="2800">
                <a:solidFill>
                  <a:srgbClr val="000000"/>
                </a:solidFill>
              </a:defRPr>
            </a:lvl4pPr>
            <a:lvl5pPr marL="2184400" indent="-355600" defTabSz="914400">
              <a:spcBef>
                <a:spcPts val="1000"/>
              </a:spcBef>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630237" y="274638"/>
            <a:ext cx="7886701" cy="9937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48" name="Body Level One…"/>
          <p:cNvSpPr txBox="1">
            <a:spLocks noGrp="1"/>
          </p:cNvSpPr>
          <p:nvPr>
            <p:ph type="body" sz="quarter" idx="1"/>
          </p:nvPr>
        </p:nvSpPr>
        <p:spPr>
          <a:xfrm>
            <a:off x="630237" y="1260475"/>
            <a:ext cx="3868739" cy="619125"/>
          </a:xfrm>
          <a:prstGeom prst="rect">
            <a:avLst/>
          </a:prstGeom>
        </p:spPr>
        <p:txBody>
          <a:bodyPr lIns="45719" tIns="45719" rIns="45719" bIns="45719" anchor="b"/>
          <a:lstStyle>
            <a:lvl1pPr marL="0" indent="0" defTabSz="914400">
              <a:spcBef>
                <a:spcPts val="1000"/>
              </a:spcBef>
              <a:buSzTx/>
              <a:buFontTx/>
              <a:buNone/>
              <a:defRPr sz="2400" b="1">
                <a:solidFill>
                  <a:srgbClr val="000000"/>
                </a:solidFill>
              </a:defRPr>
            </a:lvl1pPr>
            <a:lvl2pPr marL="0" indent="457200" defTabSz="914400">
              <a:spcBef>
                <a:spcPts val="1000"/>
              </a:spcBef>
              <a:buSzTx/>
              <a:buFontTx/>
              <a:buNone/>
              <a:defRPr sz="2400" b="1">
                <a:solidFill>
                  <a:srgbClr val="000000"/>
                </a:solidFill>
              </a:defRPr>
            </a:lvl2pPr>
            <a:lvl3pPr marL="0" indent="914400" defTabSz="914400">
              <a:spcBef>
                <a:spcPts val="1000"/>
              </a:spcBef>
              <a:buSzTx/>
              <a:buFontTx/>
              <a:buNone/>
              <a:defRPr sz="2400" b="1">
                <a:solidFill>
                  <a:srgbClr val="000000"/>
                </a:solidFill>
              </a:defRPr>
            </a:lvl3pPr>
            <a:lvl4pPr marL="0" indent="1371600" defTabSz="914400">
              <a:spcBef>
                <a:spcPts val="1000"/>
              </a:spcBef>
              <a:buSzTx/>
              <a:buFontTx/>
              <a:buNone/>
              <a:defRPr sz="2400" b="1">
                <a:solidFill>
                  <a:srgbClr val="000000"/>
                </a:solidFill>
              </a:defRPr>
            </a:lvl4pPr>
            <a:lvl5pPr marL="0" indent="1828800" defTabSz="914400">
              <a:spcBef>
                <a:spcPts val="1000"/>
              </a:spcBef>
              <a:buSzTx/>
              <a:buFontTx/>
              <a:buNone/>
              <a:defRPr sz="24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49"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6" name="Title Text"/>
          <p:cNvSpPr txBox="1">
            <a:spLocks noGrp="1"/>
          </p:cNvSpPr>
          <p:nvPr>
            <p:ph type="title"/>
          </p:nvPr>
        </p:nvSpPr>
        <p:spPr>
          <a:xfrm>
            <a:off x="628650" y="274638"/>
            <a:ext cx="7886700" cy="9937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57"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64"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23887" y="0"/>
            <a:ext cx="7886701" cy="3421859"/>
          </a:xfrm>
          <a:prstGeom prst="rect">
            <a:avLst/>
          </a:prstGeom>
        </p:spPr>
        <p:txBody>
          <a:bodyPr anchor="b"/>
          <a:lstStyle>
            <a:lvl1pPr>
              <a:defRPr sz="4500"/>
            </a:lvl1pPr>
          </a:lstStyle>
          <a:p>
            <a:r>
              <a:t>Title Text</a:t>
            </a:r>
          </a:p>
        </p:txBody>
      </p:sp>
      <p:sp>
        <p:nvSpPr>
          <p:cNvPr id="30" name="Body Level One…"/>
          <p:cNvSpPr txBox="1">
            <a:spLocks noGrp="1"/>
          </p:cNvSpPr>
          <p:nvPr>
            <p:ph type="body" sz="half" idx="1"/>
          </p:nvPr>
        </p:nvSpPr>
        <p:spPr>
          <a:xfrm>
            <a:off x="623887" y="3442098"/>
            <a:ext cx="7886701" cy="1701402"/>
          </a:xfrm>
          <a:prstGeom prst="rect">
            <a:avLst/>
          </a:prstGeom>
        </p:spPr>
        <p:txBody>
          <a:bodyPr/>
          <a:lstStyle>
            <a:lvl1pPr marL="0" indent="0">
              <a:buSzTx/>
              <a:buFontTx/>
              <a:buNone/>
              <a:defRPr sz="1800"/>
            </a:lvl1pPr>
            <a:lvl2pPr marL="0" indent="342883">
              <a:buSzTx/>
              <a:buFontTx/>
              <a:buNone/>
              <a:defRPr sz="1800"/>
            </a:lvl2pPr>
            <a:lvl3pPr marL="0" indent="685765">
              <a:buSzTx/>
              <a:buFontTx/>
              <a:buNone/>
              <a:defRPr sz="1800"/>
            </a:lvl3pPr>
            <a:lvl4pPr marL="0" indent="1028649">
              <a:buSzTx/>
              <a:buFontTx/>
              <a:buNone/>
              <a:defRPr sz="1800"/>
            </a:lvl4pPr>
            <a:lvl5pPr marL="0" indent="1371531">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271" name="Title Text"/>
          <p:cNvSpPr txBox="1">
            <a:spLocks noGrp="1"/>
          </p:cNvSpPr>
          <p:nvPr>
            <p:ph type="title"/>
          </p:nvPr>
        </p:nvSpPr>
        <p:spPr>
          <a:xfrm>
            <a:off x="630237" y="0"/>
            <a:ext cx="2949576" cy="1543050"/>
          </a:xfrm>
          <a:prstGeom prst="rect">
            <a:avLst/>
          </a:prstGeom>
        </p:spPr>
        <p:txBody>
          <a:bodyPr lIns="45719" tIns="45719" rIns="45719" bIns="45719" anchor="b"/>
          <a:lstStyle>
            <a:lvl1pPr defTabSz="914400">
              <a:defRPr sz="3200">
                <a:solidFill>
                  <a:srgbClr val="000000"/>
                </a:solidFill>
              </a:defRPr>
            </a:lvl1pPr>
          </a:lstStyle>
          <a:p>
            <a:r>
              <a:t>Title Text</a:t>
            </a:r>
          </a:p>
        </p:txBody>
      </p:sp>
      <p:sp>
        <p:nvSpPr>
          <p:cNvPr id="272" name="Body Level One…"/>
          <p:cNvSpPr txBox="1">
            <a:spLocks noGrp="1"/>
          </p:cNvSpPr>
          <p:nvPr>
            <p:ph type="body" idx="1"/>
          </p:nvPr>
        </p:nvSpPr>
        <p:spPr>
          <a:xfrm>
            <a:off x="3887787" y="741362"/>
            <a:ext cx="4629151" cy="4402139"/>
          </a:xfrm>
          <a:prstGeom prst="rect">
            <a:avLst/>
          </a:prstGeom>
        </p:spPr>
        <p:txBody>
          <a:bodyPr lIns="45719" tIns="45719" rIns="45719" bIns="45719"/>
          <a:lstStyle>
            <a:lvl1pPr marL="228600" indent="-228600" defTabSz="914400">
              <a:spcBef>
                <a:spcPts val="1000"/>
              </a:spcBef>
              <a:defRPr sz="3200">
                <a:solidFill>
                  <a:srgbClr val="000000"/>
                </a:solidFill>
              </a:defRPr>
            </a:lvl1pPr>
            <a:lvl2pPr marL="718457" indent="-261257" defTabSz="914400">
              <a:spcBef>
                <a:spcPts val="1000"/>
              </a:spcBef>
              <a:defRPr sz="3200">
                <a:solidFill>
                  <a:srgbClr val="000000"/>
                </a:solidFill>
              </a:defRPr>
            </a:lvl2pPr>
            <a:lvl3pPr marL="1219200" indent="-304800" defTabSz="914400">
              <a:spcBef>
                <a:spcPts val="1000"/>
              </a:spcBef>
              <a:defRPr sz="3200">
                <a:solidFill>
                  <a:srgbClr val="000000"/>
                </a:solidFill>
              </a:defRPr>
            </a:lvl3pPr>
            <a:lvl4pPr marL="1737360" indent="-365760" defTabSz="914400">
              <a:spcBef>
                <a:spcPts val="1000"/>
              </a:spcBef>
              <a:defRPr sz="3200">
                <a:solidFill>
                  <a:srgbClr val="000000"/>
                </a:solidFill>
              </a:defRPr>
            </a:lvl4pPr>
            <a:lvl5pPr marL="2194560" indent="-365760" defTabSz="914400">
              <a:spcBef>
                <a:spcPts val="1000"/>
              </a:spcBef>
              <a:defRPr sz="3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73"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280" name="Title Text"/>
          <p:cNvSpPr txBox="1">
            <a:spLocks noGrp="1"/>
          </p:cNvSpPr>
          <p:nvPr>
            <p:ph type="title"/>
          </p:nvPr>
        </p:nvSpPr>
        <p:spPr>
          <a:xfrm>
            <a:off x="630237" y="0"/>
            <a:ext cx="2949576" cy="1543050"/>
          </a:xfrm>
          <a:prstGeom prst="rect">
            <a:avLst/>
          </a:prstGeom>
        </p:spPr>
        <p:txBody>
          <a:bodyPr lIns="45719" tIns="45719" rIns="45719" bIns="45719" anchor="b"/>
          <a:lstStyle>
            <a:lvl1pPr defTabSz="914400">
              <a:defRPr sz="3200">
                <a:solidFill>
                  <a:srgbClr val="000000"/>
                </a:solidFill>
              </a:defRPr>
            </a:lvl1pPr>
          </a:lstStyle>
          <a:p>
            <a:r>
              <a:t>Title Text</a:t>
            </a:r>
          </a:p>
        </p:txBody>
      </p:sp>
      <p:sp>
        <p:nvSpPr>
          <p:cNvPr id="281" name="Body Level One…"/>
          <p:cNvSpPr txBox="1">
            <a:spLocks noGrp="1"/>
          </p:cNvSpPr>
          <p:nvPr>
            <p:ph type="body" sz="half" idx="1"/>
          </p:nvPr>
        </p:nvSpPr>
        <p:spPr>
          <a:xfrm>
            <a:off x="630237" y="1543050"/>
            <a:ext cx="2949576" cy="3600450"/>
          </a:xfrm>
          <a:prstGeom prst="rect">
            <a:avLst/>
          </a:prstGeom>
        </p:spPr>
        <p:txBody>
          <a:bodyPr lIns="45719" tIns="45719" rIns="45719" bIns="45719"/>
          <a:lstStyle>
            <a:lvl1pPr marL="0" indent="0" defTabSz="914400">
              <a:spcBef>
                <a:spcPts val="1000"/>
              </a:spcBef>
              <a:buSzTx/>
              <a:buFontTx/>
              <a:buNone/>
              <a:defRPr sz="1600">
                <a:solidFill>
                  <a:srgbClr val="000000"/>
                </a:solidFill>
              </a:defRPr>
            </a:lvl1pPr>
            <a:lvl2pPr marL="0" indent="457200" defTabSz="914400">
              <a:spcBef>
                <a:spcPts val="1000"/>
              </a:spcBef>
              <a:buSzTx/>
              <a:buFontTx/>
              <a:buNone/>
              <a:defRPr sz="1600">
                <a:solidFill>
                  <a:srgbClr val="000000"/>
                </a:solidFill>
              </a:defRPr>
            </a:lvl2pPr>
            <a:lvl3pPr marL="0" indent="914400" defTabSz="914400">
              <a:spcBef>
                <a:spcPts val="1000"/>
              </a:spcBef>
              <a:buSzTx/>
              <a:buFontTx/>
              <a:buNone/>
              <a:defRPr sz="1600">
                <a:solidFill>
                  <a:srgbClr val="000000"/>
                </a:solidFill>
              </a:defRPr>
            </a:lvl3pPr>
            <a:lvl4pPr marL="0" indent="1371600" defTabSz="914400">
              <a:spcBef>
                <a:spcPts val="1000"/>
              </a:spcBef>
              <a:buSzTx/>
              <a:buFontTx/>
              <a:buNone/>
              <a:defRPr sz="1600">
                <a:solidFill>
                  <a:srgbClr val="000000"/>
                </a:solidFill>
              </a:defRPr>
            </a:lvl4pPr>
            <a:lvl5pPr marL="0" indent="1828800" defTabSz="914400">
              <a:spcBef>
                <a:spcPts val="1000"/>
              </a:spcBef>
              <a:buSzTx/>
              <a:buFontTx/>
              <a:buNone/>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82"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289" name="Title Text"/>
          <p:cNvSpPr txBox="1">
            <a:spLocks noGrp="1"/>
          </p:cNvSpPr>
          <p:nvPr>
            <p:ph type="title"/>
          </p:nvPr>
        </p:nvSpPr>
        <p:spPr>
          <a:xfrm>
            <a:off x="628650" y="173038"/>
            <a:ext cx="7886700" cy="11969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90" name="Body Level One…"/>
          <p:cNvSpPr txBox="1">
            <a:spLocks noGrp="1"/>
          </p:cNvSpPr>
          <p:nvPr>
            <p:ph type="body" idx="1"/>
          </p:nvPr>
        </p:nvSpPr>
        <p:spPr>
          <a:xfrm>
            <a:off x="628650" y="1370012"/>
            <a:ext cx="7886700" cy="3773489"/>
          </a:xfrm>
          <a:prstGeom prst="rect">
            <a:avLst/>
          </a:prstGeom>
        </p:spPr>
        <p:txBody>
          <a:bodyPr lIns="45719" tIns="45719" rIns="45719" bIns="45719"/>
          <a:lstStyle>
            <a:lvl1pPr marL="228600" indent="-228600" defTabSz="914400">
              <a:spcBef>
                <a:spcPts val="1000"/>
              </a:spcBef>
              <a:defRPr sz="2800">
                <a:solidFill>
                  <a:srgbClr val="000000"/>
                </a:solidFill>
              </a:defRPr>
            </a:lvl1pPr>
            <a:lvl2pPr marL="723900" indent="-266700" defTabSz="914400">
              <a:spcBef>
                <a:spcPts val="1000"/>
              </a:spcBef>
              <a:defRPr sz="2800">
                <a:solidFill>
                  <a:srgbClr val="000000"/>
                </a:solidFill>
              </a:defRPr>
            </a:lvl2pPr>
            <a:lvl3pPr marL="1234439" indent="-320039" defTabSz="914400">
              <a:spcBef>
                <a:spcPts val="1000"/>
              </a:spcBef>
              <a:defRPr sz="2800">
                <a:solidFill>
                  <a:srgbClr val="000000"/>
                </a:solidFill>
              </a:defRPr>
            </a:lvl3pPr>
            <a:lvl4pPr marL="1727200" indent="-355600" defTabSz="914400">
              <a:spcBef>
                <a:spcPts val="1000"/>
              </a:spcBef>
              <a:defRPr sz="2800">
                <a:solidFill>
                  <a:srgbClr val="000000"/>
                </a:solidFill>
              </a:defRPr>
            </a:lvl4pPr>
            <a:lvl5pPr marL="2184400" indent="-355600" defTabSz="914400">
              <a:spcBef>
                <a:spcPts val="1000"/>
              </a:spcBef>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91"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6543675" y="0"/>
            <a:ext cx="1971675" cy="4906964"/>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99" name="Body Level One…"/>
          <p:cNvSpPr txBox="1">
            <a:spLocks noGrp="1"/>
          </p:cNvSpPr>
          <p:nvPr>
            <p:ph type="body" idx="1"/>
          </p:nvPr>
        </p:nvSpPr>
        <p:spPr>
          <a:xfrm>
            <a:off x="628650" y="274638"/>
            <a:ext cx="5762625" cy="4868863"/>
          </a:xfrm>
          <a:prstGeom prst="rect">
            <a:avLst/>
          </a:prstGeom>
        </p:spPr>
        <p:txBody>
          <a:bodyPr lIns="45719" tIns="45719" rIns="45719" bIns="45719"/>
          <a:lstStyle>
            <a:lvl1pPr marL="228600" indent="-228600" defTabSz="914400">
              <a:spcBef>
                <a:spcPts val="1000"/>
              </a:spcBef>
              <a:defRPr sz="2800">
                <a:solidFill>
                  <a:srgbClr val="000000"/>
                </a:solidFill>
              </a:defRPr>
            </a:lvl1pPr>
            <a:lvl2pPr marL="723900" indent="-266700" defTabSz="914400">
              <a:spcBef>
                <a:spcPts val="1000"/>
              </a:spcBef>
              <a:defRPr sz="2800">
                <a:solidFill>
                  <a:srgbClr val="000000"/>
                </a:solidFill>
              </a:defRPr>
            </a:lvl2pPr>
            <a:lvl3pPr marL="1234439" indent="-320039" defTabSz="914400">
              <a:spcBef>
                <a:spcPts val="1000"/>
              </a:spcBef>
              <a:defRPr sz="2800">
                <a:solidFill>
                  <a:srgbClr val="000000"/>
                </a:solidFill>
              </a:defRPr>
            </a:lvl3pPr>
            <a:lvl4pPr marL="1727200" indent="-355600" defTabSz="914400">
              <a:spcBef>
                <a:spcPts val="1000"/>
              </a:spcBef>
              <a:defRPr sz="2800">
                <a:solidFill>
                  <a:srgbClr val="000000"/>
                </a:solidFill>
              </a:defRPr>
            </a:lvl4pPr>
            <a:lvl5pPr marL="2184400" indent="-355600" defTabSz="914400">
              <a:spcBef>
                <a:spcPts val="1000"/>
              </a:spcBef>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00"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28650" y="1369219"/>
            <a:ext cx="3886200" cy="37742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629841" y="0"/>
            <a:ext cx="2949178" cy="1543050"/>
          </a:xfrm>
          <a:prstGeom prst="rect">
            <a:avLst/>
          </a:prstGeom>
        </p:spPr>
        <p:txBody>
          <a:bodyPr anchor="b"/>
          <a:lstStyle>
            <a:lvl1pPr>
              <a:defRPr sz="2400"/>
            </a:lvl1pPr>
          </a:lstStyle>
          <a:p>
            <a:r>
              <a:t>Title Text</a:t>
            </a:r>
          </a:p>
        </p:txBody>
      </p:sp>
      <p:sp>
        <p:nvSpPr>
          <p:cNvPr id="79" name="Body Level One…"/>
          <p:cNvSpPr txBox="1">
            <a:spLocks noGrp="1"/>
          </p:cNvSpPr>
          <p:nvPr>
            <p:ph type="body" idx="1"/>
          </p:nvPr>
        </p:nvSpPr>
        <p:spPr>
          <a:xfrm>
            <a:off x="3887391" y="740570"/>
            <a:ext cx="4629151" cy="4402931"/>
          </a:xfrm>
          <a:prstGeom prst="rect">
            <a:avLst/>
          </a:prstGeom>
        </p:spPr>
        <p:txBody>
          <a:bodyPr/>
          <a:lstStyle>
            <a:lvl1pPr marL="171441" indent="-171441">
              <a:defRPr sz="2400"/>
            </a:lvl1pPr>
            <a:lvl2pPr marL="538816" indent="-195933">
              <a:defRPr sz="2400"/>
            </a:lvl2pPr>
            <a:lvl3pPr marL="914354" indent="-228589">
              <a:defRPr sz="2400"/>
            </a:lvl3pPr>
            <a:lvl4pPr marL="1302955" indent="-274307">
              <a:defRPr sz="2400"/>
            </a:lvl4pPr>
            <a:lvl5pPr marL="1645839" indent="-274307">
              <a:defRPr sz="2400"/>
            </a:lvl5pPr>
          </a:lstStyle>
          <a:p>
            <a:r>
              <a:t>Body Level One</a:t>
            </a:r>
          </a:p>
          <a:p>
            <a:pPr lvl="1"/>
            <a:r>
              <a:t>Body Level Two</a:t>
            </a:r>
          </a:p>
          <a:p>
            <a:pPr lvl="2"/>
            <a:r>
              <a:t>Body Level Three</a:t>
            </a:r>
          </a:p>
          <a:p>
            <a:pPr lvl="3"/>
            <a:r>
              <a:t>Body Level Four</a:t>
            </a:r>
          </a:p>
          <a:p>
            <a:pPr lvl="4"/>
            <a:r>
              <a:t>Body Level Five</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629841" y="0"/>
            <a:ext cx="2949178" cy="1543050"/>
          </a:xfrm>
          <a:prstGeom prst="rect">
            <a:avLst/>
          </a:prstGeom>
        </p:spPr>
        <p:txBody>
          <a:bodyPr anchor="b"/>
          <a:lstStyle>
            <a:lvl1pPr>
              <a:defRPr sz="2400"/>
            </a:lvl1pPr>
          </a:lstStyle>
          <a:p>
            <a:r>
              <a:t>Title Text</a:t>
            </a:r>
          </a:p>
        </p:txBody>
      </p:sp>
      <p:sp>
        <p:nvSpPr>
          <p:cNvPr id="88" name="Body Level One…"/>
          <p:cNvSpPr txBox="1">
            <a:spLocks noGrp="1"/>
          </p:cNvSpPr>
          <p:nvPr>
            <p:ph type="body" sz="half" idx="1"/>
          </p:nvPr>
        </p:nvSpPr>
        <p:spPr>
          <a:xfrm>
            <a:off x="629841" y="1543050"/>
            <a:ext cx="2949178" cy="3600450"/>
          </a:xfrm>
          <a:prstGeom prst="rect">
            <a:avLst/>
          </a:prstGeom>
        </p:spPr>
        <p:txBody>
          <a:bodyPr/>
          <a:lstStyle>
            <a:lvl1pPr marL="0" indent="0">
              <a:buSzTx/>
              <a:buFontTx/>
              <a:buNone/>
              <a:defRPr sz="1200"/>
            </a:lvl1pPr>
            <a:lvl2pPr marL="0" indent="342883">
              <a:buSzTx/>
              <a:buFontTx/>
              <a:buNone/>
              <a:defRPr sz="1200"/>
            </a:lvl2pPr>
            <a:lvl3pPr marL="0" indent="685765">
              <a:buSzTx/>
              <a:buFontTx/>
              <a:buNone/>
              <a:defRPr sz="1200"/>
            </a:lvl3pPr>
            <a:lvl4pPr marL="0" indent="1028649">
              <a:buSzTx/>
              <a:buFontTx/>
              <a:buNone/>
              <a:defRPr sz="1200"/>
            </a:lvl4pPr>
            <a:lvl5pPr marL="0" indent="1371531">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6543675" y="0"/>
            <a:ext cx="1971676" cy="4906572"/>
          </a:xfrm>
          <a:prstGeom prst="rect">
            <a:avLst/>
          </a:prstGeom>
        </p:spPr>
        <p:txBody>
          <a:bodyPr/>
          <a:lstStyle/>
          <a:p>
            <a:r>
              <a:t>Title Text</a:t>
            </a:r>
          </a:p>
        </p:txBody>
      </p:sp>
      <p:sp>
        <p:nvSpPr>
          <p:cNvPr id="106" name="Body Level One…"/>
          <p:cNvSpPr txBox="1">
            <a:spLocks noGrp="1"/>
          </p:cNvSpPr>
          <p:nvPr>
            <p:ph type="body" idx="1"/>
          </p:nvPr>
        </p:nvSpPr>
        <p:spPr>
          <a:xfrm>
            <a:off x="628651" y="273846"/>
            <a:ext cx="5800726" cy="486965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Slide_with image">
    <p:spTree>
      <p:nvGrpSpPr>
        <p:cNvPr id="1" name=""/>
        <p:cNvGrpSpPr/>
        <p:nvPr/>
      </p:nvGrpSpPr>
      <p:grpSpPr>
        <a:xfrm>
          <a:off x="0" y="0"/>
          <a:ext cx="0" cy="0"/>
          <a:chOff x="0" y="0"/>
          <a:chExt cx="0" cy="0"/>
        </a:xfrm>
      </p:grpSpPr>
      <p:pic>
        <p:nvPicPr>
          <p:cNvPr id="134"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pic>
        <p:nvPicPr>
          <p:cNvPr id="135" name="PPT_16x9_Title image.jpg" descr="PPT_16x9_Title image.jpg"/>
          <p:cNvPicPr>
            <a:picLocks noChangeAspect="1"/>
          </p:cNvPicPr>
          <p:nvPr/>
        </p:nvPicPr>
        <p:blipFill>
          <a:blip r:embed="rId3"/>
          <a:stretch>
            <a:fillRect/>
          </a:stretch>
        </p:blipFill>
        <p:spPr>
          <a:xfrm>
            <a:off x="-2" y="0"/>
            <a:ext cx="9180002" cy="5168340"/>
          </a:xfrm>
          <a:prstGeom prst="rect">
            <a:avLst/>
          </a:prstGeom>
          <a:ln w="12700">
            <a:miter lim="400000"/>
          </a:ln>
        </p:spPr>
      </p:pic>
      <p:sp>
        <p:nvSpPr>
          <p:cNvPr id="136" name="Title Text"/>
          <p:cNvSpPr txBox="1">
            <a:spLocks noGrp="1"/>
          </p:cNvSpPr>
          <p:nvPr>
            <p:ph type="title"/>
          </p:nvPr>
        </p:nvSpPr>
        <p:spPr>
          <a:xfrm>
            <a:off x="568172" y="1253055"/>
            <a:ext cx="5578629" cy="923331"/>
          </a:xfrm>
          <a:prstGeom prst="rect">
            <a:avLst/>
          </a:prstGeom>
        </p:spPr>
        <p:txBody>
          <a:bodyPr lIns="0" tIns="0" rIns="0" bIns="0" anchor="t">
            <a:noAutofit/>
          </a:bodyPr>
          <a:lstStyle>
            <a:lvl1pPr defTabSz="914400">
              <a:lnSpc>
                <a:spcPts val="3600"/>
              </a:lnSpc>
              <a:defRPr sz="3600" b="1" cap="all">
                <a:latin typeface="Arial"/>
                <a:ea typeface="Arial"/>
                <a:cs typeface="Arial"/>
                <a:sym typeface="Arial"/>
              </a:defRPr>
            </a:lvl1pPr>
          </a:lstStyle>
          <a:p>
            <a:r>
              <a:t>Title Text</a:t>
            </a:r>
          </a:p>
        </p:txBody>
      </p:sp>
      <p:sp>
        <p:nvSpPr>
          <p:cNvPr id="137" name="Slide Number"/>
          <p:cNvSpPr txBox="1">
            <a:spLocks noGrp="1"/>
          </p:cNvSpPr>
          <p:nvPr>
            <p:ph type="sldNum" sz="quarter" idx="2"/>
          </p:nvPr>
        </p:nvSpPr>
        <p:spPr>
          <a:xfrm>
            <a:off x="65532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nd Content, Alt.">
    <p:spTree>
      <p:nvGrpSpPr>
        <p:cNvPr id="1" name=""/>
        <p:cNvGrpSpPr/>
        <p:nvPr/>
      </p:nvGrpSpPr>
      <p:grpSpPr>
        <a:xfrm>
          <a:off x="0" y="0"/>
          <a:ext cx="0" cy="0"/>
          <a:chOff x="0" y="0"/>
          <a:chExt cx="0" cy="0"/>
        </a:xfrm>
      </p:grpSpPr>
      <p:pic>
        <p:nvPicPr>
          <p:cNvPr id="157"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sp>
        <p:nvSpPr>
          <p:cNvPr id="158" name="Rectangle"/>
          <p:cNvSpPr/>
          <p:nvPr/>
        </p:nvSpPr>
        <p:spPr>
          <a:xfrm>
            <a:off x="8166847" y="211932"/>
            <a:ext cx="685801" cy="496548"/>
          </a:xfrm>
          <a:prstGeom prst="rect">
            <a:avLst/>
          </a:prstGeom>
          <a:solidFill>
            <a:srgbClr val="94C600"/>
          </a:solidFill>
          <a:ln w="12700">
            <a:miter lim="400000"/>
          </a:ln>
        </p:spPr>
        <p:txBody>
          <a:bodyPr lIns="45719" rIns="45719" anchor="ctr"/>
          <a:lstStyle/>
          <a:p>
            <a:pPr algn="ctr" defTabSz="914400">
              <a:defRPr sz="1300">
                <a:solidFill>
                  <a:srgbClr val="FFFFFF"/>
                </a:solidFill>
                <a:latin typeface="Arial"/>
                <a:ea typeface="Arial"/>
                <a:cs typeface="Arial"/>
                <a:sym typeface="Arial"/>
              </a:defRPr>
            </a:pPr>
            <a:endParaRPr/>
          </a:p>
        </p:txBody>
      </p:sp>
      <p:sp>
        <p:nvSpPr>
          <p:cNvPr id="159" name="Title Text"/>
          <p:cNvSpPr txBox="1">
            <a:spLocks noGrp="1"/>
          </p:cNvSpPr>
          <p:nvPr>
            <p:ph type="title"/>
          </p:nvPr>
        </p:nvSpPr>
        <p:spPr>
          <a:xfrm>
            <a:off x="498476" y="0"/>
            <a:ext cx="7556315" cy="847166"/>
          </a:xfrm>
          <a:prstGeom prst="rect">
            <a:avLst/>
          </a:prstGeom>
        </p:spPr>
        <p:txBody>
          <a:bodyPr lIns="0" tIns="0" rIns="0" bIns="0" anchor="b">
            <a:noAutofit/>
          </a:bodyPr>
          <a:lstStyle>
            <a:lvl1pPr defTabSz="914400">
              <a:lnSpc>
                <a:spcPts val="2800"/>
              </a:lnSpc>
              <a:defRPr sz="2600" b="1" cap="all">
                <a:solidFill>
                  <a:srgbClr val="000000"/>
                </a:solidFill>
                <a:latin typeface="Arial"/>
                <a:ea typeface="Arial"/>
                <a:cs typeface="Arial"/>
                <a:sym typeface="Arial"/>
              </a:defRPr>
            </a:lvl1pPr>
          </a:lstStyle>
          <a:p>
            <a:r>
              <a:rPr dirty="0"/>
              <a:t>Title Text</a:t>
            </a:r>
          </a:p>
        </p:txBody>
      </p:sp>
      <p:sp>
        <p:nvSpPr>
          <p:cNvPr id="160" name="Body Level One…"/>
          <p:cNvSpPr txBox="1">
            <a:spLocks noGrp="1"/>
          </p:cNvSpPr>
          <p:nvPr>
            <p:ph type="body" idx="1"/>
          </p:nvPr>
        </p:nvSpPr>
        <p:spPr>
          <a:xfrm>
            <a:off x="539745" y="1251477"/>
            <a:ext cx="8130123" cy="3892024"/>
          </a:xfrm>
          <a:prstGeom prst="rect">
            <a:avLst/>
          </a:prstGeom>
        </p:spPr>
        <p:txBody>
          <a:bodyPr lIns="0" tIns="0" rIns="0" bIns="0">
            <a:noAutofit/>
          </a:bodyPr>
          <a:lstStyle>
            <a:lvl1pPr marL="0" indent="0" defTabSz="914400">
              <a:lnSpc>
                <a:spcPts val="2000"/>
              </a:lnSpc>
              <a:spcBef>
                <a:spcPts val="800"/>
              </a:spcBef>
              <a:buSzTx/>
              <a:buFontTx/>
              <a:buNone/>
              <a:defRPr sz="1800">
                <a:solidFill>
                  <a:srgbClr val="000000"/>
                </a:solidFill>
                <a:latin typeface="Arial"/>
                <a:ea typeface="Arial"/>
                <a:cs typeface="Arial"/>
                <a:sym typeface="Arial"/>
              </a:defRPr>
            </a:lvl1pPr>
            <a:lvl2pPr marL="0" indent="0" defTabSz="914400">
              <a:lnSpc>
                <a:spcPts val="2000"/>
              </a:lnSpc>
              <a:spcBef>
                <a:spcPts val="800"/>
              </a:spcBef>
              <a:buSzTx/>
              <a:buFontTx/>
              <a:buNone/>
              <a:defRPr sz="1800">
                <a:solidFill>
                  <a:srgbClr val="000000"/>
                </a:solidFill>
                <a:latin typeface="Arial"/>
                <a:ea typeface="Arial"/>
                <a:cs typeface="Arial"/>
                <a:sym typeface="Arial"/>
              </a:defRPr>
            </a:lvl2pPr>
            <a:lvl3pPr marL="215999" indent="-215999" defTabSz="914400">
              <a:lnSpc>
                <a:spcPts val="2000"/>
              </a:lnSpc>
              <a:spcBef>
                <a:spcPts val="800"/>
              </a:spcBef>
              <a:buFontTx/>
              <a:buChar char="&gt;"/>
              <a:defRPr sz="1800">
                <a:solidFill>
                  <a:srgbClr val="000000"/>
                </a:solidFill>
                <a:latin typeface="Arial"/>
                <a:ea typeface="Arial"/>
                <a:cs typeface="Arial"/>
                <a:sym typeface="Arial"/>
              </a:defRPr>
            </a:lvl3pPr>
            <a:lvl4pPr marL="431999" indent="-215900" defTabSz="914400">
              <a:lnSpc>
                <a:spcPts val="2000"/>
              </a:lnSpc>
              <a:spcBef>
                <a:spcPts val="800"/>
              </a:spcBef>
              <a:buFontTx/>
              <a:buChar char="&gt;"/>
              <a:defRPr sz="1800">
                <a:solidFill>
                  <a:srgbClr val="000000"/>
                </a:solidFill>
                <a:latin typeface="Arial"/>
                <a:ea typeface="Arial"/>
                <a:cs typeface="Arial"/>
                <a:sym typeface="Arial"/>
              </a:defRPr>
            </a:lvl4pPr>
            <a:lvl5pPr marL="647999" indent="-215999" defTabSz="914400">
              <a:lnSpc>
                <a:spcPts val="2000"/>
              </a:lnSpc>
              <a:spcBef>
                <a:spcPts val="800"/>
              </a:spcBef>
              <a:buFontTx/>
              <a:buChar char="&gt;"/>
              <a:defRPr sz="1800">
                <a:solidFill>
                  <a:srgbClr val="000000"/>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1" name="Slide Number"/>
          <p:cNvSpPr txBox="1">
            <a:spLocks noGrp="1"/>
          </p:cNvSpPr>
          <p:nvPr>
            <p:ph type="sldNum" sz="quarter" idx="2"/>
          </p:nvPr>
        </p:nvSpPr>
        <p:spPr>
          <a:xfrm>
            <a:off x="8305800" y="181677"/>
            <a:ext cx="554038" cy="350662"/>
          </a:xfrm>
          <a:prstGeom prst="rect">
            <a:avLst/>
          </a:prstGeom>
        </p:spPr>
        <p:txBody>
          <a:bodyPr lIns="45719" tIns="45719" rIns="45719" bIns="45719" anchor="t"/>
          <a:lstStyle>
            <a:lvl1pPr algn="l" defTabSz="914400">
              <a:defRPr sz="1800">
                <a:solidFill>
                  <a:srgbClr val="000000"/>
                </a:solidFill>
                <a:latin typeface="Arial"/>
                <a:ea typeface="Arial"/>
                <a:cs typeface="Arial"/>
                <a:sym typeface="Arial"/>
              </a:defRPr>
            </a:lvl1pPr>
          </a:lstStyle>
          <a:p>
            <a:fld id="{86CB4B4D-7CA3-9044-876B-883B54F8677D}" type="slidenum">
              <a:t>‹#›</a:t>
            </a:fld>
            <a:endParaRPr dirty="0"/>
          </a:p>
        </p:txBody>
      </p:sp>
      <p:sp>
        <p:nvSpPr>
          <p:cNvPr id="162" name="+"/>
          <p:cNvSpPr txBox="1"/>
          <p:nvPr/>
        </p:nvSpPr>
        <p:spPr>
          <a:xfrm>
            <a:off x="223187" y="171450"/>
            <a:ext cx="260911" cy="38248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914400">
              <a:defRPr sz="2700" b="1">
                <a:solidFill>
                  <a:srgbClr val="D0FF44"/>
                </a:solidFill>
                <a:latin typeface="Arial"/>
                <a:ea typeface="Arial"/>
                <a:cs typeface="Arial"/>
                <a:sym typeface="Arial"/>
              </a:defRPr>
            </a:lvl1pPr>
          </a:lstStyle>
          <a:p>
            <a:pPr>
              <a:defRPr sz="1800" b="0">
                <a:solidFill>
                  <a:srgbClr val="000000"/>
                </a:solidFill>
              </a:defRPr>
            </a:pPr>
            <a:r>
              <a:rPr sz="2700" b="1">
                <a:solidFill>
                  <a:srgbClr val="D0FF44"/>
                </a:solidFill>
              </a:rPr>
              <a: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0" y="172640"/>
            <a:ext cx="7886700" cy="119657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628650" y="1369219"/>
            <a:ext cx="7886700" cy="377428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457950" y="4794967"/>
            <a:ext cx="2057400" cy="218437"/>
          </a:xfrm>
          <a:prstGeom prst="rect">
            <a:avLst/>
          </a:prstGeom>
          <a:ln w="12700">
            <a:miter lim="400000"/>
          </a:ln>
        </p:spPr>
        <p:txBody>
          <a:bodyPr lIns="45718" tIns="45718" rIns="45718" bIns="45718"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7" r:id="rId4"/>
    <p:sldLayoutId id="2147483658" r:id="rId5"/>
    <p:sldLayoutId id="2147483659" r:id="rId6"/>
    <p:sldLayoutId id="2147483660" r:id="rId7"/>
    <p:sldLayoutId id="2147483663" r:id="rId8"/>
    <p:sldLayoutId id="2147483665"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Lst>
  <p:transition spd="med"/>
  <p:hf hdr="0" ftr="0" dt="0"/>
  <p:txStyles>
    <p:titleStyle>
      <a:lvl1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p:titleStyle>
    <p:bodyStyle>
      <a:lvl1pPr marL="171442" marR="0" indent="-17144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1pPr>
      <a:lvl2pPr marL="542898" marR="0" indent="-200015"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2pPr>
      <a:lvl3pPr marL="925783" marR="0" indent="-240018"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3pPr>
      <a:lvl4pPr marL="1285811"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4pPr>
      <a:lvl5pPr marL="1628694"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p:bodyStyle>
    <p:otherStyle>
      <a:lvl1pPr marL="0" marR="0" indent="0"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457178"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914355"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371531"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828708"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2285886"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743063"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3200239"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3657417"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810.png"/></Relationships>
</file>

<file path=ppt/slides/_rels/slide11.xml.rels><?xml version="1.0" encoding="UTF-8" standalone="yes"?>
<Relationships xmlns="http://schemas.openxmlformats.org/package/2006/relationships"><Relationship Id="rId3" Type="http://schemas.openxmlformats.org/officeDocument/2006/relationships/image" Target="../media/image910.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10.png"/></Relationships>
</file>

<file path=ppt/slides/_rels/slide12.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810.png"/></Relationships>
</file>

<file path=ppt/slides/_rels/slide13.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810.png"/></Relationships>
</file>

<file path=ppt/slides/_rels/slide14.xml.rels><?xml version="1.0" encoding="UTF-8" standalone="yes"?>
<Relationships xmlns="http://schemas.openxmlformats.org/package/2006/relationships"><Relationship Id="rId3" Type="http://schemas.openxmlformats.org/officeDocument/2006/relationships/image" Target="../media/image910.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810.png"/></Relationships>
</file>

<file path=ppt/slides/_rels/slide15.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810.png"/></Relationships>
</file>

<file path=ppt/slides/_rels/slide16.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8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810.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30.png"/><Relationship Id="rId11" Type="http://schemas.openxmlformats.org/officeDocument/2006/relationships/image" Target="../media/image37.png"/><Relationship Id="rId5" Type="http://schemas.openxmlformats.org/officeDocument/2006/relationships/image" Target="../media/image29.png"/><Relationship Id="rId10" Type="http://schemas.openxmlformats.org/officeDocument/2006/relationships/image" Target="../media/image36.png"/><Relationship Id="rId4" Type="http://schemas.openxmlformats.org/officeDocument/2006/relationships/image" Target="../media/image28.pn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 Type="http://schemas.openxmlformats.org/officeDocument/2006/relationships/notesSlide" Target="../notesSlides/notesSlide29.xml"/><Relationship Id="rId16" Type="http://schemas.openxmlformats.org/officeDocument/2006/relationships/image" Target="../media/image65.png"/><Relationship Id="rId1" Type="http://schemas.openxmlformats.org/officeDocument/2006/relationships/slideLayout" Target="../slideLayouts/slideLayout9.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74.png"/><Relationship Id="rId11" Type="http://schemas.openxmlformats.org/officeDocument/2006/relationships/image" Target="../media/image70.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48.png"/><Relationship Id="rId9" Type="http://schemas.openxmlformats.org/officeDocument/2006/relationships/image" Target="../media/image77.png"/></Relationships>
</file>

<file path=ppt/slides/_rels/slide3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9.png"/><Relationship Id="rId12"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74.png"/><Relationship Id="rId11" Type="http://schemas.openxmlformats.org/officeDocument/2006/relationships/image" Target="../media/image75.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48.png"/><Relationship Id="rId9" Type="http://schemas.openxmlformats.org/officeDocument/2006/relationships/image" Target="../media/image77.png"/></Relationships>
</file>

<file path=ppt/slides/_rels/slide33.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1.png"/><Relationship Id="rId7" Type="http://schemas.openxmlformats.org/officeDocument/2006/relationships/image" Target="../media/image80.png"/><Relationship Id="rId12" Type="http://schemas.openxmlformats.org/officeDocument/2006/relationships/image" Target="../media/image70.png"/><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74.png"/><Relationship Id="rId11" Type="http://schemas.openxmlformats.org/officeDocument/2006/relationships/image" Target="../media/image75.png"/><Relationship Id="rId5" Type="http://schemas.openxmlformats.org/officeDocument/2006/relationships/image" Target="../media/image73.png"/><Relationship Id="rId10" Type="http://schemas.openxmlformats.org/officeDocument/2006/relationships/image" Target="../media/image83.png"/><Relationship Id="rId4" Type="http://schemas.openxmlformats.org/officeDocument/2006/relationships/image" Target="../media/image48.png"/><Relationship Id="rId9" Type="http://schemas.openxmlformats.org/officeDocument/2006/relationships/image" Target="../media/image82.png"/></Relationships>
</file>

<file path=ppt/slides/_rels/slide34.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70.png"/><Relationship Id="rId3" Type="http://schemas.openxmlformats.org/officeDocument/2006/relationships/image" Target="../media/image71.png"/><Relationship Id="rId7" Type="http://schemas.openxmlformats.org/officeDocument/2006/relationships/image" Target="../media/image80.png"/><Relationship Id="rId12" Type="http://schemas.openxmlformats.org/officeDocument/2006/relationships/image" Target="../media/image75.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74.png"/><Relationship Id="rId11" Type="http://schemas.openxmlformats.org/officeDocument/2006/relationships/image" Target="../media/image84.png"/><Relationship Id="rId5" Type="http://schemas.openxmlformats.org/officeDocument/2006/relationships/image" Target="../media/image73.png"/><Relationship Id="rId10" Type="http://schemas.openxmlformats.org/officeDocument/2006/relationships/image" Target="../media/image83.png"/><Relationship Id="rId4" Type="http://schemas.openxmlformats.org/officeDocument/2006/relationships/image" Target="../media/image48.png"/><Relationship Id="rId9" Type="http://schemas.openxmlformats.org/officeDocument/2006/relationships/image" Target="../media/image82.png"/></Relationships>
</file>

<file path=ppt/slides/_rels/slide35.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82.png"/><Relationship Id="rId3" Type="http://schemas.openxmlformats.org/officeDocument/2006/relationships/image" Target="../media/image85.png"/><Relationship Id="rId7" Type="http://schemas.openxmlformats.org/officeDocument/2006/relationships/image" Target="../media/image80.png"/><Relationship Id="rId12" Type="http://schemas.openxmlformats.org/officeDocument/2006/relationships/image" Target="../media/image90.png"/><Relationship Id="rId2" Type="http://schemas.openxmlformats.org/officeDocument/2006/relationships/notesSlide" Target="../notesSlides/notesSlide35.xml"/><Relationship Id="rId16" Type="http://schemas.openxmlformats.org/officeDocument/2006/relationships/image" Target="../media/image70.png"/><Relationship Id="rId1" Type="http://schemas.openxmlformats.org/officeDocument/2006/relationships/slideLayout" Target="../slideLayouts/slideLayout9.xml"/><Relationship Id="rId6" Type="http://schemas.openxmlformats.org/officeDocument/2006/relationships/image" Target="../media/image74.png"/><Relationship Id="rId11" Type="http://schemas.openxmlformats.org/officeDocument/2006/relationships/image" Target="../media/image89.png"/><Relationship Id="rId5" Type="http://schemas.openxmlformats.org/officeDocument/2006/relationships/image" Target="../media/image73.png"/><Relationship Id="rId15" Type="http://schemas.openxmlformats.org/officeDocument/2006/relationships/image" Target="../media/image92.png"/><Relationship Id="rId10" Type="http://schemas.openxmlformats.org/officeDocument/2006/relationships/image" Target="../media/image88.png"/><Relationship Id="rId4" Type="http://schemas.openxmlformats.org/officeDocument/2006/relationships/image" Target="../media/image48.png"/><Relationship Id="rId9" Type="http://schemas.openxmlformats.org/officeDocument/2006/relationships/image" Target="../media/image87.png"/><Relationship Id="rId14" Type="http://schemas.openxmlformats.org/officeDocument/2006/relationships/image" Target="../media/image91.png"/></Relationships>
</file>

<file path=ppt/slides/_rels/slide36.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82.png"/><Relationship Id="rId3" Type="http://schemas.openxmlformats.org/officeDocument/2006/relationships/image" Target="../media/image85.png"/><Relationship Id="rId7" Type="http://schemas.openxmlformats.org/officeDocument/2006/relationships/image" Target="../media/image80.png"/><Relationship Id="rId12" Type="http://schemas.openxmlformats.org/officeDocument/2006/relationships/image" Target="../media/image90.png"/><Relationship Id="rId17" Type="http://schemas.openxmlformats.org/officeDocument/2006/relationships/image" Target="../media/image70.png"/><Relationship Id="rId2" Type="http://schemas.openxmlformats.org/officeDocument/2006/relationships/notesSlide" Target="../notesSlides/notesSlide36.xml"/><Relationship Id="rId16" Type="http://schemas.openxmlformats.org/officeDocument/2006/relationships/image" Target="../media/image93.png"/><Relationship Id="rId1" Type="http://schemas.openxmlformats.org/officeDocument/2006/relationships/slideLayout" Target="../slideLayouts/slideLayout9.xml"/><Relationship Id="rId6" Type="http://schemas.openxmlformats.org/officeDocument/2006/relationships/image" Target="../media/image74.png"/><Relationship Id="rId11" Type="http://schemas.openxmlformats.org/officeDocument/2006/relationships/image" Target="../media/image89.png"/><Relationship Id="rId5" Type="http://schemas.openxmlformats.org/officeDocument/2006/relationships/image" Target="../media/image73.png"/><Relationship Id="rId15" Type="http://schemas.openxmlformats.org/officeDocument/2006/relationships/image" Target="../media/image92.png"/><Relationship Id="rId10" Type="http://schemas.openxmlformats.org/officeDocument/2006/relationships/image" Target="../media/image88.png"/><Relationship Id="rId4" Type="http://schemas.openxmlformats.org/officeDocument/2006/relationships/image" Target="../media/image48.png"/><Relationship Id="rId9" Type="http://schemas.openxmlformats.org/officeDocument/2006/relationships/image" Target="../media/image87.png"/><Relationship Id="rId14" Type="http://schemas.openxmlformats.org/officeDocument/2006/relationships/image" Target="../media/image91.png"/></Relationships>
</file>

<file path=ppt/slides/_rels/slide37.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82.png"/><Relationship Id="rId18" Type="http://schemas.openxmlformats.org/officeDocument/2006/relationships/image" Target="../media/image70.png"/><Relationship Id="rId3" Type="http://schemas.openxmlformats.org/officeDocument/2006/relationships/image" Target="../media/image85.png"/><Relationship Id="rId7" Type="http://schemas.openxmlformats.org/officeDocument/2006/relationships/image" Target="../media/image80.png"/><Relationship Id="rId12" Type="http://schemas.openxmlformats.org/officeDocument/2006/relationships/image" Target="../media/image90.png"/><Relationship Id="rId17" Type="http://schemas.openxmlformats.org/officeDocument/2006/relationships/image" Target="../media/image97.png"/><Relationship Id="rId2" Type="http://schemas.openxmlformats.org/officeDocument/2006/relationships/notesSlide" Target="../notesSlides/notesSlide37.xml"/><Relationship Id="rId16" Type="http://schemas.openxmlformats.org/officeDocument/2006/relationships/image" Target="../media/image96.png"/><Relationship Id="rId1" Type="http://schemas.openxmlformats.org/officeDocument/2006/relationships/slideLayout" Target="../slideLayouts/slideLayout9.xml"/><Relationship Id="rId6" Type="http://schemas.openxmlformats.org/officeDocument/2006/relationships/image" Target="../media/image74.png"/><Relationship Id="rId11" Type="http://schemas.openxmlformats.org/officeDocument/2006/relationships/image" Target="../media/image89.png"/><Relationship Id="rId5" Type="http://schemas.openxmlformats.org/officeDocument/2006/relationships/image" Target="../media/image73.png"/><Relationship Id="rId15" Type="http://schemas.openxmlformats.org/officeDocument/2006/relationships/image" Target="../media/image92.png"/><Relationship Id="rId10" Type="http://schemas.openxmlformats.org/officeDocument/2006/relationships/image" Target="../media/image95.png"/><Relationship Id="rId19"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94.png"/><Relationship Id="rId14" Type="http://schemas.openxmlformats.org/officeDocument/2006/relationships/image" Target="../media/image91.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18" Type="http://schemas.openxmlformats.org/officeDocument/2006/relationships/image" Target="../media/image110.png"/><Relationship Id="rId3" Type="http://schemas.openxmlformats.org/officeDocument/2006/relationships/image" Target="../media/image51.png"/><Relationship Id="rId21" Type="http://schemas.openxmlformats.org/officeDocument/2006/relationships/image" Target="../media/image114.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112.png"/><Relationship Id="rId2" Type="http://schemas.openxmlformats.org/officeDocument/2006/relationships/notesSlide" Target="../notesSlides/notesSlide39.xml"/><Relationship Id="rId16" Type="http://schemas.openxmlformats.org/officeDocument/2006/relationships/image" Target="../media/image109.png"/><Relationship Id="rId20" Type="http://schemas.openxmlformats.org/officeDocument/2006/relationships/image" Target="../media/image111.png"/><Relationship Id="rId1" Type="http://schemas.openxmlformats.org/officeDocument/2006/relationships/slideLayout" Target="../slideLayouts/slideLayout9.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0.png"/><Relationship Id="rId15" Type="http://schemas.openxmlformats.org/officeDocument/2006/relationships/image" Target="../media/image108.png"/><Relationship Id="rId10" Type="http://schemas.openxmlformats.org/officeDocument/2006/relationships/image" Target="../media/image103.png"/><Relationship Id="rId19" Type="http://schemas.openxmlformats.org/officeDocument/2006/relationships/image" Target="../media/image113.png"/><Relationship Id="rId9" Type="http://schemas.openxmlformats.org/officeDocument/2006/relationships/image" Target="../media/image102.png"/><Relationship Id="rId14" Type="http://schemas.openxmlformats.org/officeDocument/2006/relationships/image" Target="../media/image10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99.png"/><Relationship Id="rId18" Type="http://schemas.openxmlformats.org/officeDocument/2006/relationships/image" Target="../media/image111.png"/><Relationship Id="rId3" Type="http://schemas.openxmlformats.org/officeDocument/2006/relationships/image" Target="../media/image51.png"/><Relationship Id="rId21" Type="http://schemas.openxmlformats.org/officeDocument/2006/relationships/image" Target="../media/image119.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110.png"/><Relationship Id="rId2" Type="http://schemas.openxmlformats.org/officeDocument/2006/relationships/notesSlide" Target="../notesSlides/notesSlide40.xml"/><Relationship Id="rId16" Type="http://schemas.openxmlformats.org/officeDocument/2006/relationships/image" Target="../media/image108.png"/><Relationship Id="rId20" Type="http://schemas.openxmlformats.org/officeDocument/2006/relationships/image" Target="../media/image118.png"/><Relationship Id="rId1" Type="http://schemas.openxmlformats.org/officeDocument/2006/relationships/slideLayout" Target="../slideLayouts/slideLayout9.xml"/><Relationship Id="rId6" Type="http://schemas.openxmlformats.org/officeDocument/2006/relationships/image" Target="../media/image115.png"/><Relationship Id="rId11" Type="http://schemas.openxmlformats.org/officeDocument/2006/relationships/image" Target="../media/image104.png"/><Relationship Id="rId5" Type="http://schemas.openxmlformats.org/officeDocument/2006/relationships/image" Target="../media/image1140.png"/><Relationship Id="rId15" Type="http://schemas.openxmlformats.org/officeDocument/2006/relationships/image" Target="../media/image116.png"/><Relationship Id="rId10" Type="http://schemas.openxmlformats.org/officeDocument/2006/relationships/image" Target="../media/image103.png"/><Relationship Id="rId19" Type="http://schemas.openxmlformats.org/officeDocument/2006/relationships/image" Target="../media/image117.png"/><Relationship Id="rId9" Type="http://schemas.openxmlformats.org/officeDocument/2006/relationships/image" Target="../media/image102.png"/><Relationship Id="rId14" Type="http://schemas.openxmlformats.org/officeDocument/2006/relationships/image" Target="../media/image106.png"/><Relationship Id="rId22" Type="http://schemas.openxmlformats.org/officeDocument/2006/relationships/image" Target="../media/image120.png"/></Relationships>
</file>

<file path=ppt/slides/_rels/slide41.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0.png"/><Relationship Id="rId18" Type="http://schemas.openxmlformats.org/officeDocument/2006/relationships/image" Target="../media/image111.png"/><Relationship Id="rId3" Type="http://schemas.openxmlformats.org/officeDocument/2006/relationships/image" Target="../media/image51.png"/><Relationship Id="rId21" Type="http://schemas.openxmlformats.org/officeDocument/2006/relationships/image" Target="../media/image125.png"/><Relationship Id="rId7" Type="http://schemas.openxmlformats.org/officeDocument/2006/relationships/image" Target="../media/image121.png"/><Relationship Id="rId12" Type="http://schemas.openxmlformats.org/officeDocument/2006/relationships/image" Target="../media/image105.png"/><Relationship Id="rId17" Type="http://schemas.openxmlformats.org/officeDocument/2006/relationships/image" Target="../media/image110.png"/><Relationship Id="rId2" Type="http://schemas.openxmlformats.org/officeDocument/2006/relationships/notesSlide" Target="../notesSlides/notesSlide41.xml"/><Relationship Id="rId16" Type="http://schemas.openxmlformats.org/officeDocument/2006/relationships/image" Target="../media/image108.png"/><Relationship Id="rId20" Type="http://schemas.openxmlformats.org/officeDocument/2006/relationships/image" Target="../media/image124.png"/><Relationship Id="rId1" Type="http://schemas.openxmlformats.org/officeDocument/2006/relationships/slideLayout" Target="../slideLayouts/slideLayout9.xml"/><Relationship Id="rId6" Type="http://schemas.openxmlformats.org/officeDocument/2006/relationships/image" Target="../media/image99.png"/><Relationship Id="rId11" Type="http://schemas.openxmlformats.org/officeDocument/2006/relationships/image" Target="../media/image104.png"/><Relationship Id="rId24" Type="http://schemas.openxmlformats.org/officeDocument/2006/relationships/image" Target="../media/image128.png"/><Relationship Id="rId5" Type="http://schemas.openxmlformats.org/officeDocument/2006/relationships/image" Target="../media/image1140.png"/><Relationship Id="rId15" Type="http://schemas.openxmlformats.org/officeDocument/2006/relationships/image" Target="../media/image122.png"/><Relationship Id="rId23" Type="http://schemas.openxmlformats.org/officeDocument/2006/relationships/image" Target="../media/image127.png"/><Relationship Id="rId10" Type="http://schemas.openxmlformats.org/officeDocument/2006/relationships/image" Target="../media/image103.png"/><Relationship Id="rId19" Type="http://schemas.openxmlformats.org/officeDocument/2006/relationships/image" Target="../media/image123.png"/><Relationship Id="rId9" Type="http://schemas.openxmlformats.org/officeDocument/2006/relationships/image" Target="../media/image102.png"/><Relationship Id="rId14" Type="http://schemas.openxmlformats.org/officeDocument/2006/relationships/image" Target="../media/image106.png"/><Relationship Id="rId22" Type="http://schemas.openxmlformats.org/officeDocument/2006/relationships/image" Target="../media/image126.png"/></Relationships>
</file>

<file path=ppt/slides/_rels/slide42.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06.png"/><Relationship Id="rId18" Type="http://schemas.openxmlformats.org/officeDocument/2006/relationships/image" Target="../media/image123.png"/><Relationship Id="rId3" Type="http://schemas.openxmlformats.org/officeDocument/2006/relationships/image" Target="../media/image51.png"/><Relationship Id="rId21" Type="http://schemas.openxmlformats.org/officeDocument/2006/relationships/image" Target="../media/image126.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111.png"/><Relationship Id="rId2" Type="http://schemas.openxmlformats.org/officeDocument/2006/relationships/notesSlide" Target="../notesSlides/notesSlide42.xml"/><Relationship Id="rId16" Type="http://schemas.openxmlformats.org/officeDocument/2006/relationships/image" Target="../media/image110.png"/><Relationship Id="rId20" Type="http://schemas.openxmlformats.org/officeDocument/2006/relationships/image" Target="../media/image125.png"/><Relationship Id="rId1" Type="http://schemas.openxmlformats.org/officeDocument/2006/relationships/slideLayout" Target="../slideLayouts/slideLayout9.xml"/><Relationship Id="rId6" Type="http://schemas.openxmlformats.org/officeDocument/2006/relationships/image" Target="../media/image99.png"/><Relationship Id="rId11" Type="http://schemas.openxmlformats.org/officeDocument/2006/relationships/image" Target="../media/image104.png"/><Relationship Id="rId24" Type="http://schemas.openxmlformats.org/officeDocument/2006/relationships/image" Target="../media/image132.png"/><Relationship Id="rId5" Type="http://schemas.openxmlformats.org/officeDocument/2006/relationships/image" Target="../media/image1140.png"/><Relationship Id="rId15" Type="http://schemas.openxmlformats.org/officeDocument/2006/relationships/image" Target="../media/image108.png"/><Relationship Id="rId23" Type="http://schemas.openxmlformats.org/officeDocument/2006/relationships/image" Target="../media/image131.png"/><Relationship Id="rId10" Type="http://schemas.openxmlformats.org/officeDocument/2006/relationships/image" Target="../media/image103.png"/><Relationship Id="rId19" Type="http://schemas.openxmlformats.org/officeDocument/2006/relationships/image" Target="../media/image124.png"/><Relationship Id="rId9" Type="http://schemas.openxmlformats.org/officeDocument/2006/relationships/image" Target="../media/image102.png"/><Relationship Id="rId14" Type="http://schemas.openxmlformats.org/officeDocument/2006/relationships/image" Target="../media/image122.png"/><Relationship Id="rId22" Type="http://schemas.openxmlformats.org/officeDocument/2006/relationships/image" Target="../media/image130.png"/></Relationships>
</file>

<file path=ppt/slides/_rels/slide43.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21.png"/><Relationship Id="rId18" Type="http://schemas.openxmlformats.org/officeDocument/2006/relationships/image" Target="../media/image130.png"/><Relationship Id="rId3" Type="http://schemas.openxmlformats.org/officeDocument/2006/relationships/image" Target="../media/image51.png"/><Relationship Id="rId21" Type="http://schemas.openxmlformats.org/officeDocument/2006/relationships/image" Target="../media/image137.png"/><Relationship Id="rId7" Type="http://schemas.openxmlformats.org/officeDocument/2006/relationships/image" Target="../media/image100.png"/><Relationship Id="rId12" Type="http://schemas.openxmlformats.org/officeDocument/2006/relationships/image" Target="../media/image133.png"/><Relationship Id="rId17" Type="http://schemas.openxmlformats.org/officeDocument/2006/relationships/image" Target="../media/image135.png"/><Relationship Id="rId2" Type="http://schemas.openxmlformats.org/officeDocument/2006/relationships/notesSlide" Target="../notesSlides/notesSlide43.xml"/><Relationship Id="rId16" Type="http://schemas.openxmlformats.org/officeDocument/2006/relationships/image" Target="../media/image134.png"/><Relationship Id="rId20" Type="http://schemas.openxmlformats.org/officeDocument/2006/relationships/image" Target="../media/image136.png"/><Relationship Id="rId1" Type="http://schemas.openxmlformats.org/officeDocument/2006/relationships/slideLayout" Target="../slideLayouts/slideLayout9.xml"/><Relationship Id="rId6" Type="http://schemas.openxmlformats.org/officeDocument/2006/relationships/image" Target="../media/image99.png"/><Relationship Id="rId11" Type="http://schemas.openxmlformats.org/officeDocument/2006/relationships/image" Target="../media/image104.png"/><Relationship Id="rId24" Type="http://schemas.openxmlformats.org/officeDocument/2006/relationships/image" Target="../media/image114.png"/><Relationship Id="rId5" Type="http://schemas.openxmlformats.org/officeDocument/2006/relationships/image" Target="../media/image980.png"/><Relationship Id="rId15" Type="http://schemas.openxmlformats.org/officeDocument/2006/relationships/image" Target="../media/image107.png"/><Relationship Id="rId23" Type="http://schemas.openxmlformats.org/officeDocument/2006/relationships/image" Target="../media/image113.png"/><Relationship Id="rId10" Type="http://schemas.openxmlformats.org/officeDocument/2006/relationships/image" Target="../media/image103.png"/><Relationship Id="rId19" Type="http://schemas.openxmlformats.org/officeDocument/2006/relationships/image" Target="../media/image111.png"/><Relationship Id="rId9" Type="http://schemas.openxmlformats.org/officeDocument/2006/relationships/image" Target="../media/image102.png"/><Relationship Id="rId14" Type="http://schemas.openxmlformats.org/officeDocument/2006/relationships/image" Target="../media/image106.png"/><Relationship Id="rId22" Type="http://schemas.openxmlformats.org/officeDocument/2006/relationships/image" Target="../media/image138.png"/></Relationships>
</file>

<file path=ppt/slides/_rels/slide4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44.xml"/><Relationship Id="rId1" Type="http://schemas.openxmlformats.org/officeDocument/2006/relationships/slideLayout" Target="../slideLayouts/slideLayout9.xml"/><Relationship Id="rId5" Type="http://schemas.openxmlformats.org/officeDocument/2006/relationships/image" Target="../media/image141.png"/><Relationship Id="rId4" Type="http://schemas.openxmlformats.org/officeDocument/2006/relationships/image" Target="../media/image140.png"/></Relationships>
</file>

<file path=ppt/slides/_rels/slide45.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45.xml"/><Relationship Id="rId1" Type="http://schemas.openxmlformats.org/officeDocument/2006/relationships/slideLayout" Target="../slideLayouts/slideLayout9.xml"/><Relationship Id="rId6" Type="http://schemas.openxmlformats.org/officeDocument/2006/relationships/image" Target="../media/image142.png"/><Relationship Id="rId5" Type="http://schemas.openxmlformats.org/officeDocument/2006/relationships/image" Target="../media/image14.png"/><Relationship Id="rId4" Type="http://schemas.openxmlformats.org/officeDocument/2006/relationships/image" Target="../media/image8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kisslune/POCR" TargetMode="External"/><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10.png"/></Relationships>
</file>

<file path=ppt/slides/_rels/slide9.xml.rels><?xml version="1.0" encoding="UTF-8" standalone="yes"?>
<Relationships xmlns="http://schemas.openxmlformats.org/package/2006/relationships"><Relationship Id="rId3" Type="http://schemas.openxmlformats.org/officeDocument/2006/relationships/image" Target="../media/image910.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2691" y="1535982"/>
            <a:ext cx="8018617" cy="923331"/>
          </a:xfrm>
        </p:spPr>
        <p:txBody>
          <a:bodyPr/>
          <a:lstStyle/>
          <a:p>
            <a:r>
              <a:rPr lang="en-US" sz="2400" dirty="0">
                <a:solidFill>
                  <a:schemeClr val="bg1"/>
                </a:solidFill>
              </a:rPr>
              <a:t>Taming Transitive Redundancy For Context-Free Language Reachability</a:t>
            </a:r>
            <a:endParaRPr lang="en-AU" sz="2400" dirty="0">
              <a:solidFill>
                <a:schemeClr val="bg1"/>
              </a:solidFill>
            </a:endParaRPr>
          </a:p>
        </p:txBody>
      </p:sp>
      <p:sp>
        <p:nvSpPr>
          <p:cNvPr id="3" name="Rectangle 2"/>
          <p:cNvSpPr/>
          <p:nvPr/>
        </p:nvSpPr>
        <p:spPr>
          <a:xfrm>
            <a:off x="4464295" y="3739094"/>
            <a:ext cx="4121452" cy="646331"/>
          </a:xfrm>
          <a:prstGeom prst="rect">
            <a:avLst/>
          </a:prstGeom>
        </p:spPr>
        <p:txBody>
          <a:bodyPr wrap="square">
            <a:spAutoFit/>
          </a:bodyPr>
          <a:lstStyle/>
          <a:p>
            <a:pPr lvl="1" algn="r"/>
            <a:r>
              <a:rPr lang="en-US" dirty="0">
                <a:solidFill>
                  <a:schemeClr val="bg1"/>
                </a:solidFill>
                <a:latin typeface="Calibri" panose="020F0502020204030204" pitchFamily="34" charset="0"/>
                <a:cs typeface="Calibri" panose="020F0502020204030204" pitchFamily="34" charset="0"/>
              </a:rPr>
              <a:t>Reported by </a:t>
            </a:r>
            <a:r>
              <a:rPr lang="en-US" dirty="0" err="1">
                <a:solidFill>
                  <a:schemeClr val="bg1"/>
                </a:solidFill>
                <a:latin typeface="Calibri" panose="020F0502020204030204" pitchFamily="34" charset="0"/>
                <a:cs typeface="Calibri" panose="020F0502020204030204" pitchFamily="34" charset="0"/>
              </a:rPr>
              <a:t>Yuxiang</a:t>
            </a:r>
            <a:r>
              <a:rPr lang="en-US" dirty="0">
                <a:solidFill>
                  <a:schemeClr val="bg1"/>
                </a:solidFill>
                <a:latin typeface="Calibri" panose="020F0502020204030204" pitchFamily="34" charset="0"/>
                <a:cs typeface="Calibri" panose="020F0502020204030204" pitchFamily="34" charset="0"/>
              </a:rPr>
              <a:t> Lei</a:t>
            </a:r>
          </a:p>
          <a:p>
            <a:pPr lvl="1" algn="r"/>
            <a:r>
              <a:rPr lang="en-US" dirty="0">
                <a:solidFill>
                  <a:schemeClr val="bg1"/>
                </a:solidFill>
                <a:latin typeface="Calibri" panose="020F0502020204030204" pitchFamily="34" charset="0"/>
                <a:cs typeface="Calibri" panose="020F0502020204030204" pitchFamily="34" charset="0"/>
              </a:rPr>
              <a:t>Yuxiang.Lei@student.uts.edu.au </a:t>
            </a:r>
          </a:p>
        </p:txBody>
      </p:sp>
      <p:sp>
        <p:nvSpPr>
          <p:cNvPr id="5" name="Title 1">
            <a:extLst>
              <a:ext uri="{FF2B5EF4-FFF2-40B4-BE49-F238E27FC236}">
                <a16:creationId xmlns:a16="http://schemas.microsoft.com/office/drawing/2014/main" id="{7DB00E67-8DAD-A46A-F1A7-B7437B4458DC}"/>
              </a:ext>
            </a:extLst>
          </p:cNvPr>
          <p:cNvSpPr txBox="1">
            <a:spLocks/>
          </p:cNvSpPr>
          <p:nvPr/>
        </p:nvSpPr>
        <p:spPr>
          <a:xfrm>
            <a:off x="6159612" y="853180"/>
            <a:ext cx="2492580" cy="55122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914400" rtl="0" latinLnBrk="0">
              <a:lnSpc>
                <a:spcPts val="3600"/>
              </a:lnSpc>
              <a:spcBef>
                <a:spcPts val="0"/>
              </a:spcBef>
              <a:spcAft>
                <a:spcPts val="0"/>
              </a:spcAft>
              <a:buClrTx/>
              <a:buSzTx/>
              <a:buFontTx/>
              <a:buNone/>
              <a:tabLst/>
              <a:defRPr sz="3600" b="1" i="0" u="none" strike="noStrike" cap="all" spc="0" baseline="0">
                <a:ln>
                  <a:noFill/>
                </a:ln>
                <a:solidFill>
                  <a:srgbClr val="FFFFFF"/>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US" sz="2400" dirty="0">
                <a:solidFill>
                  <a:schemeClr val="bg1"/>
                </a:solidFill>
              </a:rPr>
              <a:t>OOPSLA 2022</a:t>
            </a:r>
            <a:endParaRPr lang="en-AU" sz="2400" dirty="0">
              <a:solidFill>
                <a:schemeClr val="bg1"/>
              </a:solidFill>
            </a:endParaRPr>
          </a:p>
        </p:txBody>
      </p:sp>
      <p:sp>
        <p:nvSpPr>
          <p:cNvPr id="6" name="文本框 5">
            <a:extLst>
              <a:ext uri="{FF2B5EF4-FFF2-40B4-BE49-F238E27FC236}">
                <a16:creationId xmlns:a16="http://schemas.microsoft.com/office/drawing/2014/main" id="{DA5F2741-A3FF-5053-3B30-97660CCF80FE}"/>
              </a:ext>
            </a:extLst>
          </p:cNvPr>
          <p:cNvSpPr txBox="1"/>
          <p:nvPr/>
        </p:nvSpPr>
        <p:spPr>
          <a:xfrm>
            <a:off x="562691" y="2650642"/>
            <a:ext cx="4008468"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altLang="zh-CN" sz="1600" dirty="0" err="1">
                <a:solidFill>
                  <a:schemeClr val="bg1"/>
                </a:solidFill>
                <a:latin typeface="Calibri" panose="020F0502020204030204" pitchFamily="34" charset="0"/>
                <a:cs typeface="Calibri" panose="020F0502020204030204" pitchFamily="34" charset="0"/>
              </a:rPr>
              <a:t>Yuxiang</a:t>
            </a:r>
            <a:r>
              <a:rPr lang="en-US" altLang="zh-CN" sz="1600" dirty="0">
                <a:solidFill>
                  <a:schemeClr val="bg1"/>
                </a:solidFill>
                <a:latin typeface="Calibri" panose="020F0502020204030204" pitchFamily="34" charset="0"/>
                <a:cs typeface="Calibri" panose="020F0502020204030204" pitchFamily="34" charset="0"/>
              </a:rPr>
              <a:t> Lei,    University of Technology Sydney </a:t>
            </a:r>
          </a:p>
          <a:p>
            <a:pPr marL="0" marR="0" indent="0" algn="l" defTabSz="914355"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err="1">
                <a:ln>
                  <a:noFill/>
                </a:ln>
                <a:solidFill>
                  <a:srgbClr val="000000"/>
                </a:solidFill>
                <a:effectLst/>
                <a:uFillTx/>
                <a:latin typeface="Calibri"/>
                <a:ea typeface="Calibri"/>
                <a:cs typeface="Calibri"/>
                <a:sym typeface="Calibri"/>
              </a:rPr>
              <a:t>Yulei</a:t>
            </a:r>
            <a:r>
              <a:rPr kumimoji="0" lang="en-US" altLang="zh-CN" sz="1600" b="0" i="0" u="none" strike="noStrike" cap="none" spc="0" normalizeH="0" baseline="0" dirty="0">
                <a:ln>
                  <a:noFill/>
                </a:ln>
                <a:solidFill>
                  <a:srgbClr val="000000"/>
                </a:solidFill>
                <a:effectLst/>
                <a:uFillTx/>
                <a:latin typeface="Calibri"/>
                <a:ea typeface="Calibri"/>
                <a:cs typeface="Calibri"/>
                <a:sym typeface="Calibri"/>
              </a:rPr>
              <a:t> Sui, 	     University of Technology Sydney</a:t>
            </a:r>
          </a:p>
          <a:p>
            <a:pPr marL="0" marR="0" indent="0" algn="l" defTabSz="914355"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err="1">
                <a:ln>
                  <a:noFill/>
                </a:ln>
                <a:solidFill>
                  <a:srgbClr val="000000"/>
                </a:solidFill>
                <a:effectLst/>
                <a:uFillTx/>
                <a:latin typeface="Calibri"/>
                <a:ea typeface="Calibri"/>
                <a:cs typeface="Calibri"/>
                <a:sym typeface="Calibri"/>
              </a:rPr>
              <a:t>Shuo</a:t>
            </a:r>
            <a:r>
              <a:rPr kumimoji="0" lang="en-US" altLang="zh-CN" sz="1600" b="0" i="0" u="none" strike="noStrike" cap="none" spc="0" normalizeH="0" baseline="0" dirty="0">
                <a:ln>
                  <a:noFill/>
                </a:ln>
                <a:solidFill>
                  <a:srgbClr val="000000"/>
                </a:solidFill>
                <a:effectLst/>
                <a:uFillTx/>
                <a:latin typeface="Calibri"/>
                <a:ea typeface="Calibri"/>
                <a:cs typeface="Calibri"/>
                <a:sym typeface="Calibri"/>
              </a:rPr>
              <a:t> Ding,      </a:t>
            </a:r>
            <a:r>
              <a:rPr lang="en-US" altLang="zh-CN" sz="1600" b="0" i="0" u="none" strike="noStrike" baseline="0" dirty="0">
                <a:latin typeface="LinLibertineT"/>
              </a:rPr>
              <a:t>Georgia Institute of Technology</a:t>
            </a:r>
            <a:endParaRPr lang="en-US" altLang="zh-CN" sz="1600" dirty="0">
              <a:latin typeface="LinLibertineT"/>
            </a:endParaRPr>
          </a:p>
          <a:p>
            <a:pPr marL="0" marR="0" indent="0" algn="l" defTabSz="914355"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err="1">
                <a:ln>
                  <a:noFill/>
                </a:ln>
                <a:solidFill>
                  <a:srgbClr val="000000"/>
                </a:solidFill>
                <a:effectLst/>
                <a:uFillTx/>
                <a:latin typeface="LinLibertineT"/>
                <a:ea typeface="Calibri"/>
                <a:cs typeface="Calibri"/>
                <a:sym typeface="Calibri"/>
              </a:rPr>
              <a:t>Qirun</a:t>
            </a:r>
            <a:r>
              <a:rPr kumimoji="0" lang="en-US" altLang="zh-CN" sz="1600" b="0" i="0" u="none" strike="noStrike" cap="none" spc="0" normalizeH="0" baseline="0" dirty="0">
                <a:ln>
                  <a:noFill/>
                </a:ln>
                <a:solidFill>
                  <a:srgbClr val="000000"/>
                </a:solidFill>
                <a:effectLst/>
                <a:uFillTx/>
                <a:latin typeface="LinLibertineT"/>
                <a:ea typeface="Calibri"/>
                <a:cs typeface="Calibri"/>
                <a:sym typeface="Calibri"/>
              </a:rPr>
              <a:t> </a:t>
            </a:r>
            <a:r>
              <a:rPr lang="en-US" altLang="zh-CN" sz="1600" dirty="0">
                <a:latin typeface="LinLibertineT"/>
              </a:rPr>
              <a:t>Zhang,  </a:t>
            </a:r>
            <a:r>
              <a:rPr lang="en-US" altLang="zh-CN" sz="1600" b="0" i="0" u="none" strike="noStrike" baseline="0" dirty="0">
                <a:latin typeface="LinLibertineT"/>
              </a:rPr>
              <a:t>Georgia Institute of Technology</a:t>
            </a:r>
            <a:endParaRPr kumimoji="0" lang="zh-CN" altLang="en-US" sz="16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6868767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9</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4"/>
            <a:ext cx="8138792"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altLang="zh-CN" sz="1600" dirty="0">
                <a:latin typeface="Calibri" panose="020F0502020204030204" pitchFamily="34" charset="0"/>
                <a:cs typeface="Calibri" panose="020F0502020204030204" pitchFamily="34" charset="0"/>
              </a:rPr>
              <a:t>Standard CFL-reachability algorithm (Algorithm 1).</a:t>
            </a:r>
          </a:p>
          <a:p>
            <a:pPr algn="just">
              <a:lnSpc>
                <a:spcPts val="2400"/>
              </a:lnSpc>
              <a:spcBef>
                <a:spcPts val="1200"/>
              </a:spcBef>
            </a:pPr>
            <a:endParaRPr lang="en-US" sz="1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圆柱体 3">
                <a:extLst>
                  <a:ext uri="{FF2B5EF4-FFF2-40B4-BE49-F238E27FC236}">
                    <a16:creationId xmlns:a16="http://schemas.microsoft.com/office/drawing/2014/main" id="{4C6C71E8-751A-DACE-EF71-430CA9D5C3C7}"/>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4" name="圆柱体 3">
                <a:extLst>
                  <a:ext uri="{FF2B5EF4-FFF2-40B4-BE49-F238E27FC236}">
                    <a16:creationId xmlns:a16="http://schemas.microsoft.com/office/drawing/2014/main" id="{4C6C71E8-751A-DACE-EF71-430CA9D5C3C7}"/>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8" name="箭头: 下弧形 7">
            <a:extLst>
              <a:ext uri="{FF2B5EF4-FFF2-40B4-BE49-F238E27FC236}">
                <a16:creationId xmlns:a16="http://schemas.microsoft.com/office/drawing/2014/main" id="{5029D08A-4307-9CAF-0042-C9583D1F7D22}"/>
              </a:ext>
            </a:extLst>
          </p:cNvPr>
          <p:cNvSpPr/>
          <p:nvPr/>
        </p:nvSpPr>
        <p:spPr>
          <a:xfrm flipH="1">
            <a:off x="3768089" y="3811403"/>
            <a:ext cx="3428997" cy="519348"/>
          </a:xfrm>
          <a:prstGeom prst="curvedUpArrow">
            <a:avLst>
              <a:gd name="adj1" fmla="val 12527"/>
              <a:gd name="adj2" fmla="val 31024"/>
              <a:gd name="adj3" fmla="val 19153"/>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6" name="Text Placeholder 2">
            <a:extLst>
              <a:ext uri="{FF2B5EF4-FFF2-40B4-BE49-F238E27FC236}">
                <a16:creationId xmlns:a16="http://schemas.microsoft.com/office/drawing/2014/main" id="{684D1A59-F3CD-BA90-6EF9-B553767134E6}"/>
              </a:ext>
            </a:extLst>
          </p:cNvPr>
          <p:cNvSpPr txBox="1">
            <a:spLocks/>
          </p:cNvSpPr>
          <p:nvPr/>
        </p:nvSpPr>
        <p:spPr>
          <a:xfrm>
            <a:off x="5615308" y="113386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Solving</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4E97CD4-CEE0-086A-4DD7-B4663473D2A0}"/>
                  </a:ext>
                </a:extLst>
              </p:cNvPr>
              <p:cNvSpPr txBox="1"/>
              <p:nvPr/>
            </p:nvSpPr>
            <p:spPr>
              <a:xfrm>
                <a:off x="3432760" y="3211946"/>
                <a:ext cx="732057" cy="448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𝑖</m:t>
                          </m:r>
                        </m:sub>
                      </m:sSub>
                      <m:groupChr>
                        <m:groupChrPr>
                          <m:chr m:val="→"/>
                          <m:vertJc m:val="bot"/>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groupChrPr>
                        <m:e>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𝑌</m:t>
                          </m:r>
                        </m:e>
                      </m:groupChr>
                      <m:sSub>
                        <m:sSub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𝑗</m:t>
                          </m:r>
                        </m:sub>
                      </m:sSub>
                    </m:oMath>
                  </m:oMathPara>
                </a14:m>
                <a:endParaRPr kumimoji="0" lang="zh-CN" altLang="en-US" sz="1600" b="0" i="0" u="none" strike="noStrike" cap="none" spc="0" normalizeH="0" baseline="0" dirty="0">
                  <a:ln>
                    <a:noFill/>
                  </a:ln>
                  <a:solidFill>
                    <a:srgbClr val="000000"/>
                  </a:solidFill>
                  <a:effectLst/>
                  <a:uFillTx/>
                  <a:cs typeface="Calibri"/>
                  <a:sym typeface="Calibri"/>
                </a:endParaRPr>
              </a:p>
            </p:txBody>
          </p:sp>
        </mc:Choice>
        <mc:Fallback xmlns="">
          <p:sp>
            <p:nvSpPr>
              <p:cNvPr id="7" name="文本框 6">
                <a:extLst>
                  <a:ext uri="{FF2B5EF4-FFF2-40B4-BE49-F238E27FC236}">
                    <a16:creationId xmlns:a16="http://schemas.microsoft.com/office/drawing/2014/main" id="{E4E97CD4-CEE0-086A-4DD7-B4663473D2A0}"/>
                  </a:ext>
                </a:extLst>
              </p:cNvPr>
              <p:cNvSpPr txBox="1">
                <a:spLocks noRot="1" noChangeAspect="1" noMove="1" noResize="1" noEditPoints="1" noAdjustHandles="1" noChangeArrowheads="1" noChangeShapeType="1" noTextEdit="1"/>
              </p:cNvSpPr>
              <p:nvPr/>
            </p:nvSpPr>
            <p:spPr>
              <a:xfrm>
                <a:off x="3432760" y="3211946"/>
                <a:ext cx="732057" cy="448582"/>
              </a:xfrm>
              <a:prstGeom prst="rect">
                <a:avLst/>
              </a:prstGeom>
              <a:blipFill>
                <a:blip r:embed="rId5"/>
                <a:stretch>
                  <a:fillRect r="-45833" b="-38356"/>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8315887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10</a:t>
            </a:fld>
            <a:endParaRPr lang="zh-CN" altLang="en-US" dirty="0"/>
          </a:p>
        </p:txBody>
      </p:sp>
      <mc:AlternateContent xmlns:mc="http://schemas.openxmlformats.org/markup-compatibility/2006" xmlns:a14="http://schemas.microsoft.com/office/drawing/2010/main">
        <mc:Choice Requires="a14">
          <p:sp>
            <p:nvSpPr>
              <p:cNvPr id="4" name="圆柱体 3">
                <a:extLst>
                  <a:ext uri="{FF2B5EF4-FFF2-40B4-BE49-F238E27FC236}">
                    <a16:creationId xmlns:a16="http://schemas.microsoft.com/office/drawing/2014/main" id="{4C6C71E8-751A-DACE-EF71-430CA9D5C3C7}"/>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4" name="圆柱体 3">
                <a:extLst>
                  <a:ext uri="{FF2B5EF4-FFF2-40B4-BE49-F238E27FC236}">
                    <a16:creationId xmlns:a16="http://schemas.microsoft.com/office/drawing/2014/main" id="{4C6C71E8-751A-DACE-EF71-430CA9D5C3C7}"/>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6" name="Text Placeholder 2">
            <a:extLst>
              <a:ext uri="{FF2B5EF4-FFF2-40B4-BE49-F238E27FC236}">
                <a16:creationId xmlns:a16="http://schemas.microsoft.com/office/drawing/2014/main" id="{684D1A59-F3CD-BA90-6EF9-B553767134E6}"/>
              </a:ext>
            </a:extLst>
          </p:cNvPr>
          <p:cNvSpPr txBox="1">
            <a:spLocks/>
          </p:cNvSpPr>
          <p:nvPr/>
        </p:nvSpPr>
        <p:spPr>
          <a:xfrm>
            <a:off x="5615308" y="113386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Solving</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4E97CD4-CEE0-086A-4DD7-B4663473D2A0}"/>
                  </a:ext>
                </a:extLst>
              </p:cNvPr>
              <p:cNvSpPr txBox="1"/>
              <p:nvPr/>
            </p:nvSpPr>
            <p:spPr>
              <a:xfrm>
                <a:off x="3459162" y="3227186"/>
                <a:ext cx="650112" cy="4040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𝑖</m:t>
                          </m:r>
                        </m:sub>
                      </m:sSub>
                      <m:groupChr>
                        <m:groupChrPr>
                          <m:chr m:val="→"/>
                          <m:vertJc m:val="bot"/>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groupChr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𝑌</m:t>
                          </m:r>
                        </m:e>
                      </m:groupCh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𝑗</m:t>
                          </m:r>
                        </m:sub>
                      </m:sSub>
                    </m:oMath>
                  </m:oMathPara>
                </a14:m>
                <a:endParaRPr kumimoji="0" lang="zh-CN" altLang="en-US" sz="1400" b="0" i="0" u="none" strike="noStrike" cap="none" spc="0" normalizeH="0" baseline="0" dirty="0">
                  <a:ln>
                    <a:noFill/>
                  </a:ln>
                  <a:solidFill>
                    <a:srgbClr val="000000"/>
                  </a:solidFill>
                  <a:effectLst/>
                  <a:uFillTx/>
                  <a:cs typeface="Calibri"/>
                  <a:sym typeface="Calibri"/>
                </a:endParaRPr>
              </a:p>
            </p:txBody>
          </p:sp>
        </mc:Choice>
        <mc:Fallback xmlns="">
          <p:sp>
            <p:nvSpPr>
              <p:cNvPr id="7" name="文本框 6">
                <a:extLst>
                  <a:ext uri="{FF2B5EF4-FFF2-40B4-BE49-F238E27FC236}">
                    <a16:creationId xmlns:a16="http://schemas.microsoft.com/office/drawing/2014/main" id="{E4E97CD4-CEE0-086A-4DD7-B4663473D2A0}"/>
                  </a:ext>
                </a:extLst>
              </p:cNvPr>
              <p:cNvSpPr txBox="1">
                <a:spLocks noRot="1" noChangeAspect="1" noMove="1" noResize="1" noEditPoints="1" noAdjustHandles="1" noChangeArrowheads="1" noChangeShapeType="1" noTextEdit="1"/>
              </p:cNvSpPr>
              <p:nvPr/>
            </p:nvSpPr>
            <p:spPr>
              <a:xfrm>
                <a:off x="3459162" y="3227186"/>
                <a:ext cx="650112" cy="404019"/>
              </a:xfrm>
              <a:prstGeom prst="rect">
                <a:avLst/>
              </a:prstGeom>
              <a:blipFill>
                <a:blip r:embed="rId5"/>
                <a:stretch>
                  <a:fillRect r="-43925" b="-32836"/>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F5396E9-C7F0-F560-60F3-3269B23A35AF}"/>
                  </a:ext>
                </a:extLst>
              </p:cNvPr>
              <p:cNvSpPr txBox="1"/>
              <p:nvPr/>
            </p:nvSpPr>
            <p:spPr>
              <a:xfrm>
                <a:off x="3047592" y="2473994"/>
                <a:ext cx="1557027" cy="6194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m:t>
                      </m: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𝑖</m:t>
                          </m:r>
                        </m:sub>
                      </m:sSub>
                      <m:groupChr>
                        <m:groupChrPr>
                          <m:chr m:val="→"/>
                          <m:vertJc m:val="bot"/>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ctrlPr>
                        </m:groupChr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𝑌</m:t>
                          </m:r>
                        </m:e>
                      </m:groupCh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𝑗</m:t>
                          </m:r>
                        </m:sub>
                      </m:sSub>
                      <m:groupChr>
                        <m:groupChrPr>
                          <m:chr m:val="→"/>
                          <m:vertJc m:val="bot"/>
                          <m:ctrlPr>
                            <a:rPr lang="en-US" altLang="zh-CN" sz="1400" i="1">
                              <a:latin typeface="Cambria Math" panose="02040503050406030204" pitchFamily="18" charset="0"/>
                            </a:rPr>
                          </m:ctrlPr>
                        </m:groupChrPr>
                        <m:e>
                          <m:r>
                            <a:rPr lang="en-US" altLang="zh-CN" sz="1400" b="0" i="1" smtClean="0">
                              <a:latin typeface="Cambria Math" panose="02040503050406030204" pitchFamily="18" charset="0"/>
                            </a:rPr>
                            <m:t>𝑍</m:t>
                          </m:r>
                        </m:e>
                      </m:groupCh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𝑘</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 </m:t>
                      </m:r>
                    </m:oMath>
                  </m:oMathPara>
                </a14:m>
                <a:endParaRPr lang="en-US" altLang="zh-CN"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𝑌</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𝑍</m:t>
                      </m:r>
                      <m:r>
                        <a:rPr lang="en-US" altLang="zh-CN" sz="1400" b="0" i="1" smtClean="0">
                          <a:latin typeface="Cambria Math" panose="02040503050406030204" pitchFamily="18" charset="0"/>
                        </a:rPr>
                        <m:t> </m:t>
                      </m:r>
                      <m:r>
                        <m:rPr>
                          <m:lit/>
                        </m:rP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𝑃</m:t>
                      </m:r>
                    </m:oMath>
                  </m:oMathPara>
                </a14:m>
                <a:endParaRPr kumimoji="0" lang="zh-CN" altLang="en-US" sz="1400" b="0" i="0" u="none" strike="noStrike" cap="none" spc="0" normalizeH="0" baseline="0" dirty="0">
                  <a:ln>
                    <a:noFill/>
                  </a:ln>
                  <a:solidFill>
                    <a:srgbClr val="000000"/>
                  </a:solidFill>
                  <a:effectLst/>
                  <a:uFillTx/>
                  <a:sym typeface="Calibri"/>
                </a:endParaRPr>
              </a:p>
            </p:txBody>
          </p:sp>
        </mc:Choice>
        <mc:Fallback xmlns="">
          <p:sp>
            <p:nvSpPr>
              <p:cNvPr id="9" name="文本框 8">
                <a:extLst>
                  <a:ext uri="{FF2B5EF4-FFF2-40B4-BE49-F238E27FC236}">
                    <a16:creationId xmlns:a16="http://schemas.microsoft.com/office/drawing/2014/main" id="{AF5396E9-C7F0-F560-60F3-3269B23A35AF}"/>
                  </a:ext>
                </a:extLst>
              </p:cNvPr>
              <p:cNvSpPr txBox="1">
                <a:spLocks noRot="1" noChangeAspect="1" noMove="1" noResize="1" noEditPoints="1" noAdjustHandles="1" noChangeArrowheads="1" noChangeShapeType="1" noTextEdit="1"/>
              </p:cNvSpPr>
              <p:nvPr/>
            </p:nvSpPr>
            <p:spPr>
              <a:xfrm>
                <a:off x="3047592" y="2473994"/>
                <a:ext cx="1557027" cy="619463"/>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C5F6BB-EB80-510B-F338-02D3175D1FC7}"/>
                  </a:ext>
                </a:extLst>
              </p:cNvPr>
              <p:cNvSpPr txBox="1"/>
              <p:nvPr/>
            </p:nvSpPr>
            <p:spPr>
              <a:xfrm>
                <a:off x="3489265" y="3102747"/>
                <a:ext cx="711923" cy="597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ctr"/>
                <a:r>
                  <a:rPr kumimoji="0" lang="en-US" altLang="zh-CN" sz="1400" b="0" i="1" u="none" strike="noStrike" cap="none" spc="0" normalizeH="0" baseline="0" dirty="0">
                    <a:ln>
                      <a:noFill/>
                    </a:ln>
                    <a:solidFill>
                      <a:srgbClr val="000000"/>
                    </a:solidFill>
                    <a:effectLst/>
                    <a:uFillTx/>
                    <a:latin typeface="Cambria Math" panose="02040503050406030204" pitchFamily="18" charset="0"/>
                    <a:sym typeface="Calibri"/>
                  </a:rPr>
                  <a:t>derive</a:t>
                </a:r>
              </a:p>
              <a:p>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𝑖</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 </m:t>
                          </m:r>
                        </m:sub>
                      </m:sSub>
                      <m:groupChr>
                        <m:groupChrPr>
                          <m:chr m:val="→"/>
                          <m:vertJc m:val="bot"/>
                          <m:ctrlPr>
                            <a:rPr lang="en-US" altLang="zh-CN" sz="1400" i="1">
                              <a:latin typeface="Cambria Math" panose="02040503050406030204" pitchFamily="18" charset="0"/>
                            </a:rPr>
                          </m:ctrlPr>
                        </m:groupChrPr>
                        <m:e>
                          <m:r>
                            <a:rPr lang="en-US" altLang="zh-CN" sz="1400" b="0" i="1" smtClean="0">
                              <a:latin typeface="Cambria Math" panose="02040503050406030204" pitchFamily="18" charset="0"/>
                            </a:rPr>
                            <m:t>𝑋</m:t>
                          </m:r>
                        </m:e>
                      </m:groupCh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𝑘</m:t>
                          </m:r>
                        </m:sub>
                      </m:sSub>
                    </m:oMath>
                  </m:oMathPara>
                </a14:m>
                <a:endParaRPr kumimoji="0" lang="zh-CN" altLang="en-US" sz="1400" b="0" i="0" u="none" strike="noStrike" cap="none" spc="0" normalizeH="0" baseline="0" dirty="0">
                  <a:ln>
                    <a:noFill/>
                  </a:ln>
                  <a:solidFill>
                    <a:srgbClr val="000000"/>
                  </a:solidFill>
                  <a:effectLst/>
                  <a:uFillTx/>
                  <a:sym typeface="Calibri"/>
                </a:endParaRPr>
              </a:p>
            </p:txBody>
          </p:sp>
        </mc:Choice>
        <mc:Fallback xmlns="">
          <p:sp>
            <p:nvSpPr>
              <p:cNvPr id="10" name="文本框 9">
                <a:extLst>
                  <a:ext uri="{FF2B5EF4-FFF2-40B4-BE49-F238E27FC236}">
                    <a16:creationId xmlns:a16="http://schemas.microsoft.com/office/drawing/2014/main" id="{94C5F6BB-EB80-510B-F338-02D3175D1FC7}"/>
                  </a:ext>
                </a:extLst>
              </p:cNvPr>
              <p:cNvSpPr txBox="1">
                <a:spLocks noRot="1" noChangeAspect="1" noMove="1" noResize="1" noEditPoints="1" noAdjustHandles="1" noChangeArrowheads="1" noChangeShapeType="1" noTextEdit="1"/>
              </p:cNvSpPr>
              <p:nvPr/>
            </p:nvSpPr>
            <p:spPr>
              <a:xfrm>
                <a:off x="3489265" y="3102747"/>
                <a:ext cx="711923" cy="597213"/>
              </a:xfrm>
              <a:prstGeom prst="rect">
                <a:avLst/>
              </a:prstGeom>
              <a:blipFill>
                <a:blip r:embed="rId7"/>
                <a:stretch>
                  <a:fillRect t="-3061" r="-35043" b="-25510"/>
                </a:stretch>
              </a:blipFill>
              <a:ln w="12700" cap="flat">
                <a:noFill/>
                <a:miter lim="400000"/>
              </a:ln>
              <a:effectLst/>
            </p:spPr>
            <p:txBody>
              <a:bodyPr/>
              <a:lstStyle/>
              <a:p>
                <a:r>
                  <a:rPr lang="zh-CN" altLang="en-US">
                    <a:noFill/>
                  </a:rPr>
                  <a:t> </a:t>
                </a:r>
              </a:p>
            </p:txBody>
          </p:sp>
        </mc:Fallback>
      </mc:AlternateContent>
      <p:sp>
        <p:nvSpPr>
          <p:cNvPr id="11" name="Text Placeholder 2">
            <a:extLst>
              <a:ext uri="{FF2B5EF4-FFF2-40B4-BE49-F238E27FC236}">
                <a16:creationId xmlns:a16="http://schemas.microsoft.com/office/drawing/2014/main" id="{CE52E33F-14DE-AE56-380D-8E7BA44D57EF}"/>
              </a:ext>
            </a:extLst>
          </p:cNvPr>
          <p:cNvSpPr txBox="1">
            <a:spLocks/>
          </p:cNvSpPr>
          <p:nvPr/>
        </p:nvSpPr>
        <p:spPr>
          <a:xfrm>
            <a:off x="707620" y="286031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Check successors:</a:t>
            </a:r>
          </a:p>
        </p:txBody>
      </p:sp>
      <p:sp>
        <p:nvSpPr>
          <p:cNvPr id="8" name="Text Placeholder 2">
            <a:extLst>
              <a:ext uri="{FF2B5EF4-FFF2-40B4-BE49-F238E27FC236}">
                <a16:creationId xmlns:a16="http://schemas.microsoft.com/office/drawing/2014/main" id="{F3EDD9C9-3824-3F24-025E-DEC94C2C9C7E}"/>
              </a:ext>
            </a:extLst>
          </p:cNvPr>
          <p:cNvSpPr txBox="1">
            <a:spLocks/>
          </p:cNvSpPr>
          <p:nvPr/>
        </p:nvSpPr>
        <p:spPr>
          <a:xfrm>
            <a:off x="628018" y="1133864"/>
            <a:ext cx="8138792"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altLang="zh-CN" sz="1600" dirty="0">
                <a:latin typeface="Calibri" panose="020F0502020204030204" pitchFamily="34" charset="0"/>
                <a:cs typeface="Calibri" panose="020F0502020204030204" pitchFamily="34" charset="0"/>
              </a:rPr>
              <a:t>Standard CFL-reachability algorithm (Algorithm 1).</a:t>
            </a:r>
          </a:p>
          <a:p>
            <a:pPr algn="just">
              <a:lnSpc>
                <a:spcPts val="2400"/>
              </a:lnSpc>
              <a:spcBef>
                <a:spcPts val="1200"/>
              </a:spcBef>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82531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11111E-6 3.33333E-6 L 1.11111E-6 -0.23889 " pathEditMode="relative" rAng="0" ptsTypes="AA">
                                      <p:cBhvr>
                                        <p:cTn id="6" dur="500" fill="hold"/>
                                        <p:tgtEl>
                                          <p:spTgt spid="7"/>
                                        </p:tgtEl>
                                        <p:attrNameLst>
                                          <p:attrName>ppt_x</p:attrName>
                                          <p:attrName>ppt_y</p:attrName>
                                        </p:attrNameLst>
                                      </p:cBhvr>
                                      <p:rCtr x="0" y="-11944"/>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11</a:t>
            </a:fld>
            <a:endParaRPr lang="zh-CN" altLang="en-US" dirty="0"/>
          </a:p>
        </p:txBody>
      </p:sp>
      <mc:AlternateContent xmlns:mc="http://schemas.openxmlformats.org/markup-compatibility/2006" xmlns:a14="http://schemas.microsoft.com/office/drawing/2010/main">
        <mc:Choice Requires="a14">
          <p:sp>
            <p:nvSpPr>
              <p:cNvPr id="4" name="圆柱体 3">
                <a:extLst>
                  <a:ext uri="{FF2B5EF4-FFF2-40B4-BE49-F238E27FC236}">
                    <a16:creationId xmlns:a16="http://schemas.microsoft.com/office/drawing/2014/main" id="{4C6C71E8-751A-DACE-EF71-430CA9D5C3C7}"/>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4" name="圆柱体 3">
                <a:extLst>
                  <a:ext uri="{FF2B5EF4-FFF2-40B4-BE49-F238E27FC236}">
                    <a16:creationId xmlns:a16="http://schemas.microsoft.com/office/drawing/2014/main" id="{4C6C71E8-751A-DACE-EF71-430CA9D5C3C7}"/>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6" name="Text Placeholder 2">
            <a:extLst>
              <a:ext uri="{FF2B5EF4-FFF2-40B4-BE49-F238E27FC236}">
                <a16:creationId xmlns:a16="http://schemas.microsoft.com/office/drawing/2014/main" id="{684D1A59-F3CD-BA90-6EF9-B553767134E6}"/>
              </a:ext>
            </a:extLst>
          </p:cNvPr>
          <p:cNvSpPr txBox="1">
            <a:spLocks/>
          </p:cNvSpPr>
          <p:nvPr/>
        </p:nvSpPr>
        <p:spPr>
          <a:xfrm>
            <a:off x="5615308" y="113386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Solving</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C5F6BB-EB80-510B-F338-02D3175D1FC7}"/>
                  </a:ext>
                </a:extLst>
              </p:cNvPr>
              <p:cNvSpPr txBox="1"/>
              <p:nvPr/>
            </p:nvSpPr>
            <p:spPr>
              <a:xfrm>
                <a:off x="3327939" y="2694469"/>
                <a:ext cx="1185707" cy="423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cap="none" spc="0" normalizeH="0" baseline="0" smtClean="0">
                              <a:ln>
                                <a:noFill/>
                              </a:ln>
                              <a:solidFill>
                                <a:srgbClr val="0000FF"/>
                              </a:solidFill>
                              <a:effectLst/>
                              <a:uFillTx/>
                              <a:latin typeface="Cambria Math" panose="02040503050406030204" pitchFamily="18" charset="0"/>
                              <a:cs typeface="Calibri"/>
                              <a:sym typeface="Calibri"/>
                            </a:rPr>
                          </m:ctrlPr>
                        </m:sSubPr>
                        <m:e>
                          <m:r>
                            <a:rPr kumimoji="0" lang="en-US" altLang="zh-CN" sz="1600" b="0" i="1" u="none" strike="noStrike" cap="none" spc="0" normalizeH="0" baseline="0" smtClean="0">
                              <a:ln>
                                <a:noFill/>
                              </a:ln>
                              <a:solidFill>
                                <a:srgbClr val="0000FF"/>
                              </a:solidFill>
                              <a:effectLst/>
                              <a:uFillTx/>
                              <a:latin typeface="Cambria Math" panose="02040503050406030204" pitchFamily="18" charset="0"/>
                              <a:cs typeface="Calibri"/>
                              <a:sym typeface="Calibri"/>
                            </a:rPr>
                            <m:t>𝑣</m:t>
                          </m:r>
                        </m:e>
                        <m:sub>
                          <m:r>
                            <a:rPr kumimoji="0" lang="en-US" altLang="zh-CN" sz="1600" b="0" i="1" u="none" strike="noStrike" cap="none" spc="0" normalizeH="0" baseline="0" smtClean="0">
                              <a:ln>
                                <a:noFill/>
                              </a:ln>
                              <a:solidFill>
                                <a:srgbClr val="0000FF"/>
                              </a:solidFill>
                              <a:effectLst/>
                              <a:uFillTx/>
                              <a:latin typeface="Cambria Math" panose="02040503050406030204" pitchFamily="18" charset="0"/>
                              <a:cs typeface="Calibri"/>
                              <a:sym typeface="Calibri"/>
                            </a:rPr>
                            <m:t>𝑖</m:t>
                          </m:r>
                          <m:r>
                            <a:rPr kumimoji="0" lang="en-US" altLang="zh-CN" sz="1600" b="0" i="1" u="none" strike="noStrike" cap="none" spc="0" normalizeH="0" baseline="0" smtClean="0">
                              <a:ln>
                                <a:noFill/>
                              </a:ln>
                              <a:solidFill>
                                <a:srgbClr val="0000FF"/>
                              </a:solidFill>
                              <a:effectLst/>
                              <a:uFillTx/>
                              <a:latin typeface="Cambria Math" panose="02040503050406030204" pitchFamily="18" charset="0"/>
                              <a:cs typeface="Calibri"/>
                              <a:sym typeface="Calibri"/>
                            </a:rPr>
                            <m:t> </m:t>
                          </m:r>
                        </m:sub>
                      </m:sSub>
                      <m:groupChr>
                        <m:groupChrPr>
                          <m:chr m:val="→"/>
                          <m:vertJc m:val="bot"/>
                          <m:ctrlPr>
                            <a:rPr lang="en-US" altLang="zh-CN" sz="1600" i="1">
                              <a:solidFill>
                                <a:srgbClr val="0000FF"/>
                              </a:solidFill>
                              <a:latin typeface="Cambria Math" panose="02040503050406030204" pitchFamily="18" charset="0"/>
                            </a:rPr>
                          </m:ctrlPr>
                        </m:groupChrPr>
                        <m:e>
                          <m:r>
                            <a:rPr lang="en-US" altLang="zh-CN" sz="1600" b="0" i="1" smtClean="0">
                              <a:solidFill>
                                <a:srgbClr val="0000FF"/>
                              </a:solidFill>
                              <a:latin typeface="Cambria Math" panose="02040503050406030204" pitchFamily="18" charset="0"/>
                            </a:rPr>
                            <m:t>𝑋</m:t>
                          </m:r>
                        </m:e>
                      </m:groupChr>
                      <m:sSub>
                        <m:sSubPr>
                          <m:ctrlPr>
                            <a:rPr lang="en-US" altLang="zh-CN" sz="1600" b="0" i="1" smtClean="0">
                              <a:solidFill>
                                <a:srgbClr val="0000FF"/>
                              </a:solidFill>
                              <a:latin typeface="Cambria Math" panose="02040503050406030204" pitchFamily="18" charset="0"/>
                            </a:rPr>
                          </m:ctrlPr>
                        </m:sSubPr>
                        <m:e>
                          <m:r>
                            <a:rPr lang="en-US" altLang="zh-CN" sz="1600" b="0" i="1" smtClean="0">
                              <a:solidFill>
                                <a:srgbClr val="0000FF"/>
                              </a:solidFill>
                              <a:latin typeface="Cambria Math" panose="02040503050406030204" pitchFamily="18" charset="0"/>
                            </a:rPr>
                            <m:t>𝑣</m:t>
                          </m:r>
                        </m:e>
                        <m:sub>
                          <m:r>
                            <a:rPr lang="en-US" altLang="zh-CN" sz="1600" b="0" i="1" smtClean="0">
                              <a:solidFill>
                                <a:srgbClr val="0000FF"/>
                              </a:solidFill>
                              <a:latin typeface="Cambria Math" panose="02040503050406030204" pitchFamily="18" charset="0"/>
                            </a:rPr>
                            <m:t>𝑘</m:t>
                          </m:r>
                        </m:sub>
                      </m:sSub>
                      <m:r>
                        <a:rPr lang="en-US" altLang="zh-CN" sz="1600" b="0" i="1" smtClean="0">
                          <a:solidFill>
                            <a:srgbClr val="0000FF"/>
                          </a:solidFill>
                          <a:latin typeface="Cambria Math" panose="02040503050406030204" pitchFamily="18" charset="0"/>
                        </a:rPr>
                        <m:t>∉</m:t>
                      </m:r>
                      <m:r>
                        <a:rPr lang="en-US" altLang="zh-CN" sz="1600" b="0" i="1" smtClean="0">
                          <a:solidFill>
                            <a:srgbClr val="0000FF"/>
                          </a:solidFill>
                          <a:latin typeface="Cambria Math" panose="02040503050406030204" pitchFamily="18" charset="0"/>
                        </a:rPr>
                        <m:t>𝐸</m:t>
                      </m:r>
                    </m:oMath>
                  </m:oMathPara>
                </a14:m>
                <a:endParaRPr kumimoji="0" lang="zh-CN" altLang="en-US" sz="1600" b="0" i="0" u="none" strike="noStrike" cap="none" spc="0" normalizeH="0" baseline="0" dirty="0">
                  <a:ln>
                    <a:noFill/>
                  </a:ln>
                  <a:solidFill>
                    <a:srgbClr val="0000FF"/>
                  </a:solidFill>
                  <a:effectLst/>
                  <a:uFillTx/>
                  <a:cs typeface="Calibri"/>
                  <a:sym typeface="Calibri"/>
                </a:endParaRPr>
              </a:p>
            </p:txBody>
          </p:sp>
        </mc:Choice>
        <mc:Fallback xmlns="">
          <p:sp>
            <p:nvSpPr>
              <p:cNvPr id="10" name="文本框 9">
                <a:extLst>
                  <a:ext uri="{FF2B5EF4-FFF2-40B4-BE49-F238E27FC236}">
                    <a16:creationId xmlns:a16="http://schemas.microsoft.com/office/drawing/2014/main" id="{94C5F6BB-EB80-510B-F338-02D3175D1FC7}"/>
                  </a:ext>
                </a:extLst>
              </p:cNvPr>
              <p:cNvSpPr txBox="1">
                <a:spLocks noRot="1" noChangeAspect="1" noMove="1" noResize="1" noEditPoints="1" noAdjustHandles="1" noChangeArrowheads="1" noChangeShapeType="1" noTextEdit="1"/>
              </p:cNvSpPr>
              <p:nvPr/>
            </p:nvSpPr>
            <p:spPr>
              <a:xfrm>
                <a:off x="3327939" y="2694469"/>
                <a:ext cx="1185707" cy="423127"/>
              </a:xfrm>
              <a:prstGeom prst="rect">
                <a:avLst/>
              </a:prstGeom>
              <a:blipFill>
                <a:blip r:embed="rId5"/>
                <a:stretch>
                  <a:fillRect b="-44928"/>
                </a:stretch>
              </a:blipFill>
              <a:ln w="12700" cap="flat">
                <a:noFill/>
                <a:miter lim="400000"/>
              </a:ln>
              <a:effectLst/>
            </p:spPr>
            <p:txBody>
              <a:bodyPr/>
              <a:lstStyle/>
              <a:p>
                <a:r>
                  <a:rPr lang="zh-CN" altLang="en-US">
                    <a:noFill/>
                  </a:rPr>
                  <a:t> </a:t>
                </a:r>
              </a:p>
            </p:txBody>
          </p:sp>
        </mc:Fallback>
      </mc:AlternateContent>
      <p:sp>
        <p:nvSpPr>
          <p:cNvPr id="11" name="Text Placeholder 2">
            <a:extLst>
              <a:ext uri="{FF2B5EF4-FFF2-40B4-BE49-F238E27FC236}">
                <a16:creationId xmlns:a16="http://schemas.microsoft.com/office/drawing/2014/main" id="{CE52E33F-14DE-AE56-380D-8E7BA44D57EF}"/>
              </a:ext>
            </a:extLst>
          </p:cNvPr>
          <p:cNvSpPr txBox="1">
            <a:spLocks/>
          </p:cNvSpPr>
          <p:nvPr/>
        </p:nvSpPr>
        <p:spPr>
          <a:xfrm>
            <a:off x="707620" y="286031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Check successors:</a:t>
            </a:r>
          </a:p>
        </p:txBody>
      </p:sp>
      <p:sp>
        <p:nvSpPr>
          <p:cNvPr id="12" name="箭头: 右 32">
            <a:extLst>
              <a:ext uri="{FF2B5EF4-FFF2-40B4-BE49-F238E27FC236}">
                <a16:creationId xmlns:a16="http://schemas.microsoft.com/office/drawing/2014/main" id="{97306A57-166D-0CD6-9C4B-DCD28E231DED}"/>
              </a:ext>
            </a:extLst>
          </p:cNvPr>
          <p:cNvSpPr/>
          <p:nvPr/>
        </p:nvSpPr>
        <p:spPr>
          <a:xfrm rot="597720">
            <a:off x="5037564" y="3157685"/>
            <a:ext cx="1467570" cy="171836"/>
          </a:xfrm>
          <a:custGeom>
            <a:avLst/>
            <a:gdLst>
              <a:gd name="connsiteX0" fmla="*/ 0 w 883920"/>
              <a:gd name="connsiteY0" fmla="*/ 38479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7" fmla="*/ 0 w 883920"/>
              <a:gd name="connsiteY7" fmla="*/ 38479 h 153917"/>
              <a:gd name="connsiteX0" fmla="*/ 0 w 883920"/>
              <a:gd name="connsiteY0" fmla="*/ 1154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0" fmla="*/ 0 w 883920"/>
              <a:gd name="connsiteY0" fmla="*/ 900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90038 h 153917"/>
              <a:gd name="connsiteX0" fmla="*/ 0 w 879157"/>
              <a:gd name="connsiteY0" fmla="*/ 67813 h 153917"/>
              <a:gd name="connsiteX1" fmla="*/ 775212 w 879157"/>
              <a:gd name="connsiteY1" fmla="*/ 38479 h 153917"/>
              <a:gd name="connsiteX2" fmla="*/ 775212 w 879157"/>
              <a:gd name="connsiteY2" fmla="*/ 0 h 153917"/>
              <a:gd name="connsiteX3" fmla="*/ 879157 w 879157"/>
              <a:gd name="connsiteY3" fmla="*/ 76959 h 153917"/>
              <a:gd name="connsiteX4" fmla="*/ 775212 w 879157"/>
              <a:gd name="connsiteY4" fmla="*/ 153917 h 153917"/>
              <a:gd name="connsiteX5" fmla="*/ 775212 w 879157"/>
              <a:gd name="connsiteY5" fmla="*/ 115438 h 153917"/>
              <a:gd name="connsiteX6" fmla="*/ 0 w 879157"/>
              <a:gd name="connsiteY6" fmla="*/ 67813 h 15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157" h="153917">
                <a:moveTo>
                  <a:pt x="0" y="67813"/>
                </a:moveTo>
                <a:lnTo>
                  <a:pt x="775212" y="38479"/>
                </a:lnTo>
                <a:lnTo>
                  <a:pt x="775212" y="0"/>
                </a:lnTo>
                <a:lnTo>
                  <a:pt x="879157" y="76959"/>
                </a:lnTo>
                <a:lnTo>
                  <a:pt x="775212" y="153917"/>
                </a:lnTo>
                <a:lnTo>
                  <a:pt x="775212" y="115438"/>
                </a:lnTo>
                <a:lnTo>
                  <a:pt x="0" y="67813"/>
                </a:lnTo>
                <a:close/>
              </a:path>
            </a:pathLst>
          </a:cu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4" name="箭头: 右 32">
            <a:extLst>
              <a:ext uri="{FF2B5EF4-FFF2-40B4-BE49-F238E27FC236}">
                <a16:creationId xmlns:a16="http://schemas.microsoft.com/office/drawing/2014/main" id="{B66F400A-A280-F71F-9424-D6600898E009}"/>
              </a:ext>
            </a:extLst>
          </p:cNvPr>
          <p:cNvSpPr/>
          <p:nvPr/>
        </p:nvSpPr>
        <p:spPr>
          <a:xfrm rot="19675021">
            <a:off x="4710900" y="2431088"/>
            <a:ext cx="1021938" cy="128230"/>
          </a:xfrm>
          <a:custGeom>
            <a:avLst/>
            <a:gdLst>
              <a:gd name="connsiteX0" fmla="*/ 0 w 883920"/>
              <a:gd name="connsiteY0" fmla="*/ 38479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7" fmla="*/ 0 w 883920"/>
              <a:gd name="connsiteY7" fmla="*/ 38479 h 153917"/>
              <a:gd name="connsiteX0" fmla="*/ 0 w 883920"/>
              <a:gd name="connsiteY0" fmla="*/ 1154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0" fmla="*/ 0 w 883920"/>
              <a:gd name="connsiteY0" fmla="*/ 900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90038 h 153917"/>
              <a:gd name="connsiteX0" fmla="*/ 0 w 879157"/>
              <a:gd name="connsiteY0" fmla="*/ 67813 h 153917"/>
              <a:gd name="connsiteX1" fmla="*/ 775212 w 879157"/>
              <a:gd name="connsiteY1" fmla="*/ 38479 h 153917"/>
              <a:gd name="connsiteX2" fmla="*/ 775212 w 879157"/>
              <a:gd name="connsiteY2" fmla="*/ 0 h 153917"/>
              <a:gd name="connsiteX3" fmla="*/ 879157 w 879157"/>
              <a:gd name="connsiteY3" fmla="*/ 76959 h 153917"/>
              <a:gd name="connsiteX4" fmla="*/ 775212 w 879157"/>
              <a:gd name="connsiteY4" fmla="*/ 153917 h 153917"/>
              <a:gd name="connsiteX5" fmla="*/ 775212 w 879157"/>
              <a:gd name="connsiteY5" fmla="*/ 115438 h 153917"/>
              <a:gd name="connsiteX6" fmla="*/ 0 w 879157"/>
              <a:gd name="connsiteY6" fmla="*/ 67813 h 15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157" h="153917">
                <a:moveTo>
                  <a:pt x="0" y="67813"/>
                </a:moveTo>
                <a:lnTo>
                  <a:pt x="775212" y="38479"/>
                </a:lnTo>
                <a:lnTo>
                  <a:pt x="775212" y="0"/>
                </a:lnTo>
                <a:lnTo>
                  <a:pt x="879157" y="76959"/>
                </a:lnTo>
                <a:lnTo>
                  <a:pt x="775212" y="153917"/>
                </a:lnTo>
                <a:lnTo>
                  <a:pt x="775212" y="115438"/>
                </a:lnTo>
                <a:lnTo>
                  <a:pt x="0" y="67813"/>
                </a:lnTo>
                <a:close/>
              </a:path>
            </a:pathLst>
          </a:cu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7" name="Text Placeholder 2">
            <a:extLst>
              <a:ext uri="{FF2B5EF4-FFF2-40B4-BE49-F238E27FC236}">
                <a16:creationId xmlns:a16="http://schemas.microsoft.com/office/drawing/2014/main" id="{0B392370-A64B-7408-1FA2-0ED199D688D1}"/>
              </a:ext>
            </a:extLst>
          </p:cNvPr>
          <p:cNvSpPr txBox="1">
            <a:spLocks/>
          </p:cNvSpPr>
          <p:nvPr/>
        </p:nvSpPr>
        <p:spPr>
          <a:xfrm>
            <a:off x="628018" y="1133864"/>
            <a:ext cx="8138792"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altLang="zh-CN" sz="1600" dirty="0">
                <a:latin typeface="Calibri" panose="020F0502020204030204" pitchFamily="34" charset="0"/>
                <a:cs typeface="Calibri" panose="020F0502020204030204" pitchFamily="34" charset="0"/>
              </a:rPr>
              <a:t>Standard CFL-reachability algorithm (Algorithm 1).</a:t>
            </a:r>
          </a:p>
          <a:p>
            <a:pPr algn="just">
              <a:lnSpc>
                <a:spcPts val="2400"/>
              </a:lnSpc>
              <a:spcBef>
                <a:spcPts val="1200"/>
              </a:spcBef>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08288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12</a:t>
            </a:fld>
            <a:endParaRPr lang="zh-CN" altLang="en-US" dirty="0"/>
          </a:p>
        </p:txBody>
      </p:sp>
      <mc:AlternateContent xmlns:mc="http://schemas.openxmlformats.org/markup-compatibility/2006" xmlns:a14="http://schemas.microsoft.com/office/drawing/2010/main">
        <mc:Choice Requires="a14">
          <p:sp>
            <p:nvSpPr>
              <p:cNvPr id="4" name="圆柱体 3">
                <a:extLst>
                  <a:ext uri="{FF2B5EF4-FFF2-40B4-BE49-F238E27FC236}">
                    <a16:creationId xmlns:a16="http://schemas.microsoft.com/office/drawing/2014/main" id="{4C6C71E8-751A-DACE-EF71-430CA9D5C3C7}"/>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4" name="圆柱体 3">
                <a:extLst>
                  <a:ext uri="{FF2B5EF4-FFF2-40B4-BE49-F238E27FC236}">
                    <a16:creationId xmlns:a16="http://schemas.microsoft.com/office/drawing/2014/main" id="{4C6C71E8-751A-DACE-EF71-430CA9D5C3C7}"/>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6" name="Text Placeholder 2">
            <a:extLst>
              <a:ext uri="{FF2B5EF4-FFF2-40B4-BE49-F238E27FC236}">
                <a16:creationId xmlns:a16="http://schemas.microsoft.com/office/drawing/2014/main" id="{684D1A59-F3CD-BA90-6EF9-B553767134E6}"/>
              </a:ext>
            </a:extLst>
          </p:cNvPr>
          <p:cNvSpPr txBox="1">
            <a:spLocks/>
          </p:cNvSpPr>
          <p:nvPr/>
        </p:nvSpPr>
        <p:spPr>
          <a:xfrm>
            <a:off x="5615308" y="113386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Solving</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C5F6BB-EB80-510B-F338-02D3175D1FC7}"/>
                  </a:ext>
                </a:extLst>
              </p:cNvPr>
              <p:cNvSpPr txBox="1"/>
              <p:nvPr/>
            </p:nvSpPr>
            <p:spPr>
              <a:xfrm>
                <a:off x="3327939" y="2694469"/>
                <a:ext cx="1212766" cy="423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cap="none" spc="0" normalizeH="0" baseline="0" smtClean="0">
                              <a:ln>
                                <a:noFill/>
                              </a:ln>
                              <a:solidFill>
                                <a:srgbClr val="FF0000"/>
                              </a:solidFill>
                              <a:effectLst/>
                              <a:uFillTx/>
                              <a:latin typeface="Cambria Math" panose="02040503050406030204" pitchFamily="18" charset="0"/>
                              <a:cs typeface="Calibri"/>
                              <a:sym typeface="Calibri"/>
                            </a:rPr>
                          </m:ctrlPr>
                        </m:sSubPr>
                        <m:e>
                          <m:r>
                            <a:rPr kumimoji="0" lang="en-US" altLang="zh-CN" sz="1600" b="0" i="1" u="none" strike="noStrike" cap="none" spc="0" normalizeH="0" baseline="0" smtClean="0">
                              <a:ln>
                                <a:noFill/>
                              </a:ln>
                              <a:solidFill>
                                <a:srgbClr val="FF0000"/>
                              </a:solidFill>
                              <a:effectLst/>
                              <a:uFillTx/>
                              <a:latin typeface="Cambria Math" panose="02040503050406030204" pitchFamily="18" charset="0"/>
                              <a:cs typeface="Calibri"/>
                              <a:sym typeface="Calibri"/>
                            </a:rPr>
                            <m:t>𝑣</m:t>
                          </m:r>
                        </m:e>
                        <m:sub>
                          <m:r>
                            <a:rPr kumimoji="0" lang="en-US" altLang="zh-CN" sz="1600" b="0" i="1" u="none" strike="noStrike" cap="none" spc="0" normalizeH="0" baseline="0" smtClean="0">
                              <a:ln>
                                <a:noFill/>
                              </a:ln>
                              <a:solidFill>
                                <a:srgbClr val="FF0000"/>
                              </a:solidFill>
                              <a:effectLst/>
                              <a:uFillTx/>
                              <a:latin typeface="Cambria Math" panose="02040503050406030204" pitchFamily="18" charset="0"/>
                              <a:cs typeface="Calibri"/>
                              <a:sym typeface="Calibri"/>
                            </a:rPr>
                            <m:t>𝑖</m:t>
                          </m:r>
                          <m:r>
                            <a:rPr kumimoji="0" lang="en-US" altLang="zh-CN" sz="1600" b="0" i="1" u="none" strike="noStrike" cap="none" spc="0" normalizeH="0" baseline="0" smtClean="0">
                              <a:ln>
                                <a:noFill/>
                              </a:ln>
                              <a:solidFill>
                                <a:srgbClr val="FF0000"/>
                              </a:solidFill>
                              <a:effectLst/>
                              <a:uFillTx/>
                              <a:latin typeface="Cambria Math" panose="02040503050406030204" pitchFamily="18" charset="0"/>
                              <a:cs typeface="Calibri"/>
                              <a:sym typeface="Calibri"/>
                            </a:rPr>
                            <m:t> </m:t>
                          </m:r>
                        </m:sub>
                      </m:sSub>
                      <m:groupChr>
                        <m:groupChrPr>
                          <m:chr m:val="→"/>
                          <m:vertJc m:val="bot"/>
                          <m:ctrlPr>
                            <a:rPr lang="en-US" altLang="zh-CN" sz="1600" i="1">
                              <a:solidFill>
                                <a:srgbClr val="FF0000"/>
                              </a:solidFill>
                              <a:latin typeface="Cambria Math" panose="02040503050406030204" pitchFamily="18" charset="0"/>
                            </a:rPr>
                          </m:ctrlPr>
                        </m:groupChrPr>
                        <m:e>
                          <m:r>
                            <a:rPr lang="en-US" altLang="zh-CN" sz="1600" b="0" i="1" smtClean="0">
                              <a:solidFill>
                                <a:srgbClr val="FF0000"/>
                              </a:solidFill>
                              <a:latin typeface="Cambria Math" panose="02040503050406030204" pitchFamily="18" charset="0"/>
                            </a:rPr>
                            <m:t>𝑋</m:t>
                          </m:r>
                        </m:e>
                      </m:groupCh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𝑣</m:t>
                          </m:r>
                        </m:e>
                        <m:sub>
                          <m:r>
                            <a:rPr lang="en-US" altLang="zh-CN" sz="1600" b="0" i="1" smtClean="0">
                              <a:solidFill>
                                <a:srgbClr val="FF0000"/>
                              </a:solidFill>
                              <a:latin typeface="Cambria Math" panose="02040503050406030204" pitchFamily="18" charset="0"/>
                            </a:rPr>
                            <m:t>𝑘</m:t>
                          </m:r>
                        </m:sub>
                      </m:sSub>
                      <m:r>
                        <a:rPr lang="en-US" altLang="zh-CN" sz="1600" b="0" i="1" smtClean="0">
                          <a:solidFill>
                            <a:srgbClr val="FF0000"/>
                          </a:solidFill>
                          <a:latin typeface="Cambria Math" panose="02040503050406030204" pitchFamily="18" charset="0"/>
                        </a:rPr>
                        <m:t>∈</m:t>
                      </m:r>
                      <m:r>
                        <a:rPr lang="en-US" altLang="zh-CN" sz="1600" b="0" i="1" smtClean="0">
                          <a:solidFill>
                            <a:srgbClr val="FF0000"/>
                          </a:solidFill>
                          <a:latin typeface="Cambria Math" panose="02040503050406030204" pitchFamily="18" charset="0"/>
                        </a:rPr>
                        <m:t>𝐸</m:t>
                      </m:r>
                    </m:oMath>
                  </m:oMathPara>
                </a14:m>
                <a:endParaRPr kumimoji="0" lang="zh-CN" altLang="en-US" sz="1600" b="0" i="0" u="none" strike="noStrike" cap="none" spc="0" normalizeH="0" baseline="0" dirty="0">
                  <a:ln>
                    <a:noFill/>
                  </a:ln>
                  <a:solidFill>
                    <a:srgbClr val="FF0000"/>
                  </a:solidFill>
                  <a:effectLst/>
                  <a:uFillTx/>
                  <a:cs typeface="Calibri"/>
                  <a:sym typeface="Calibri"/>
                </a:endParaRPr>
              </a:p>
            </p:txBody>
          </p:sp>
        </mc:Choice>
        <mc:Fallback xmlns="">
          <p:sp>
            <p:nvSpPr>
              <p:cNvPr id="10" name="文本框 9">
                <a:extLst>
                  <a:ext uri="{FF2B5EF4-FFF2-40B4-BE49-F238E27FC236}">
                    <a16:creationId xmlns:a16="http://schemas.microsoft.com/office/drawing/2014/main" id="{94C5F6BB-EB80-510B-F338-02D3175D1FC7}"/>
                  </a:ext>
                </a:extLst>
              </p:cNvPr>
              <p:cNvSpPr txBox="1">
                <a:spLocks noRot="1" noChangeAspect="1" noMove="1" noResize="1" noEditPoints="1" noAdjustHandles="1" noChangeArrowheads="1" noChangeShapeType="1" noTextEdit="1"/>
              </p:cNvSpPr>
              <p:nvPr/>
            </p:nvSpPr>
            <p:spPr>
              <a:xfrm>
                <a:off x="3327939" y="2694469"/>
                <a:ext cx="1212766" cy="423127"/>
              </a:xfrm>
              <a:prstGeom prst="rect">
                <a:avLst/>
              </a:prstGeom>
              <a:blipFill>
                <a:blip r:embed="rId5"/>
                <a:stretch>
                  <a:fillRect b="-44928"/>
                </a:stretch>
              </a:blipFill>
              <a:ln w="12700" cap="flat">
                <a:noFill/>
                <a:miter lim="400000"/>
              </a:ln>
              <a:effectLst/>
            </p:spPr>
            <p:txBody>
              <a:bodyPr/>
              <a:lstStyle/>
              <a:p>
                <a:r>
                  <a:rPr lang="zh-CN" altLang="en-US">
                    <a:noFill/>
                  </a:rPr>
                  <a:t> </a:t>
                </a:r>
              </a:p>
            </p:txBody>
          </p:sp>
        </mc:Fallback>
      </mc:AlternateContent>
      <p:sp>
        <p:nvSpPr>
          <p:cNvPr id="11" name="Text Placeholder 2">
            <a:extLst>
              <a:ext uri="{FF2B5EF4-FFF2-40B4-BE49-F238E27FC236}">
                <a16:creationId xmlns:a16="http://schemas.microsoft.com/office/drawing/2014/main" id="{CE52E33F-14DE-AE56-380D-8E7BA44D57EF}"/>
              </a:ext>
            </a:extLst>
          </p:cNvPr>
          <p:cNvSpPr txBox="1">
            <a:spLocks/>
          </p:cNvSpPr>
          <p:nvPr/>
        </p:nvSpPr>
        <p:spPr>
          <a:xfrm>
            <a:off x="707620" y="286031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Check successors:</a:t>
            </a:r>
          </a:p>
        </p:txBody>
      </p:sp>
      <p:sp>
        <p:nvSpPr>
          <p:cNvPr id="7" name="文本框 6">
            <a:extLst>
              <a:ext uri="{FF2B5EF4-FFF2-40B4-BE49-F238E27FC236}">
                <a16:creationId xmlns:a16="http://schemas.microsoft.com/office/drawing/2014/main" id="{10249F94-0B1A-58AE-3461-D4EC5D13E0A1}"/>
              </a:ext>
            </a:extLst>
          </p:cNvPr>
          <p:cNvSpPr txBox="1"/>
          <p:nvPr/>
        </p:nvSpPr>
        <p:spPr>
          <a:xfrm>
            <a:off x="3465444" y="3117596"/>
            <a:ext cx="70948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kumimoji="0" lang="en-US" altLang="zh-CN" sz="1600" b="0" i="0" u="none" strike="noStrike" cap="none" spc="0" normalizeH="0" baseline="0" dirty="0">
                <a:ln>
                  <a:noFill/>
                </a:ln>
                <a:solidFill>
                  <a:srgbClr val="FF0000"/>
                </a:solidFill>
                <a:effectLst/>
                <a:uFillTx/>
                <a:cs typeface="Calibri"/>
                <a:sym typeface="Calibri"/>
              </a:rPr>
              <a:t>Discard</a:t>
            </a:r>
            <a:endParaRPr kumimoji="0" lang="zh-CN" altLang="en-US" sz="1600" b="0" i="0" u="none" strike="noStrike" cap="none" spc="0" normalizeH="0" baseline="0" dirty="0">
              <a:ln>
                <a:noFill/>
              </a:ln>
              <a:solidFill>
                <a:srgbClr val="FF0000"/>
              </a:solidFill>
              <a:effectLst/>
              <a:uFillTx/>
              <a:cs typeface="Calibri"/>
              <a:sym typeface="Calibri"/>
            </a:endParaRPr>
          </a:p>
        </p:txBody>
      </p:sp>
      <p:sp>
        <p:nvSpPr>
          <p:cNvPr id="8" name="Text Placeholder 2">
            <a:extLst>
              <a:ext uri="{FF2B5EF4-FFF2-40B4-BE49-F238E27FC236}">
                <a16:creationId xmlns:a16="http://schemas.microsoft.com/office/drawing/2014/main" id="{A2D2C5FE-B65D-8B1F-FE12-4FD198463CF2}"/>
              </a:ext>
            </a:extLst>
          </p:cNvPr>
          <p:cNvSpPr txBox="1">
            <a:spLocks/>
          </p:cNvSpPr>
          <p:nvPr/>
        </p:nvSpPr>
        <p:spPr>
          <a:xfrm>
            <a:off x="628018" y="1133864"/>
            <a:ext cx="8138792"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altLang="zh-CN" sz="1600" dirty="0">
                <a:latin typeface="Calibri" panose="020F0502020204030204" pitchFamily="34" charset="0"/>
                <a:cs typeface="Calibri" panose="020F0502020204030204" pitchFamily="34" charset="0"/>
              </a:rPr>
              <a:t>Standard CFL-reachability algorithm (Algorithm 1).</a:t>
            </a:r>
          </a:p>
          <a:p>
            <a:pPr algn="just">
              <a:lnSpc>
                <a:spcPts val="2400"/>
              </a:lnSpc>
              <a:spcBef>
                <a:spcPts val="1200"/>
              </a:spcBef>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17922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13</a:t>
            </a:fld>
            <a:endParaRPr lang="zh-CN" altLang="en-US" dirty="0"/>
          </a:p>
        </p:txBody>
      </p:sp>
      <mc:AlternateContent xmlns:mc="http://schemas.openxmlformats.org/markup-compatibility/2006" xmlns:a14="http://schemas.microsoft.com/office/drawing/2010/main">
        <mc:Choice Requires="a14">
          <p:sp>
            <p:nvSpPr>
              <p:cNvPr id="4" name="圆柱体 3">
                <a:extLst>
                  <a:ext uri="{FF2B5EF4-FFF2-40B4-BE49-F238E27FC236}">
                    <a16:creationId xmlns:a16="http://schemas.microsoft.com/office/drawing/2014/main" id="{4C6C71E8-751A-DACE-EF71-430CA9D5C3C7}"/>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4" name="圆柱体 3">
                <a:extLst>
                  <a:ext uri="{FF2B5EF4-FFF2-40B4-BE49-F238E27FC236}">
                    <a16:creationId xmlns:a16="http://schemas.microsoft.com/office/drawing/2014/main" id="{4C6C71E8-751A-DACE-EF71-430CA9D5C3C7}"/>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6" name="Text Placeholder 2">
            <a:extLst>
              <a:ext uri="{FF2B5EF4-FFF2-40B4-BE49-F238E27FC236}">
                <a16:creationId xmlns:a16="http://schemas.microsoft.com/office/drawing/2014/main" id="{684D1A59-F3CD-BA90-6EF9-B553767134E6}"/>
              </a:ext>
            </a:extLst>
          </p:cNvPr>
          <p:cNvSpPr txBox="1">
            <a:spLocks/>
          </p:cNvSpPr>
          <p:nvPr/>
        </p:nvSpPr>
        <p:spPr>
          <a:xfrm>
            <a:off x="5615308" y="113386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Solving</a:t>
            </a:r>
          </a:p>
        </p:txBody>
      </p:sp>
      <p:sp>
        <p:nvSpPr>
          <p:cNvPr id="11" name="Text Placeholder 2">
            <a:extLst>
              <a:ext uri="{FF2B5EF4-FFF2-40B4-BE49-F238E27FC236}">
                <a16:creationId xmlns:a16="http://schemas.microsoft.com/office/drawing/2014/main" id="{CE52E33F-14DE-AE56-380D-8E7BA44D57EF}"/>
              </a:ext>
            </a:extLst>
          </p:cNvPr>
          <p:cNvSpPr txBox="1">
            <a:spLocks/>
          </p:cNvSpPr>
          <p:nvPr/>
        </p:nvSpPr>
        <p:spPr>
          <a:xfrm>
            <a:off x="707619" y="2860313"/>
            <a:ext cx="1767661"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Check predecessors:</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DD02FE5-2E73-548C-8FAD-43D79FC57B71}"/>
                  </a:ext>
                </a:extLst>
              </p:cNvPr>
              <p:cNvSpPr txBox="1"/>
              <p:nvPr/>
            </p:nvSpPr>
            <p:spPr>
              <a:xfrm>
                <a:off x="3459162" y="2004176"/>
                <a:ext cx="650112" cy="4040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𝑖</m:t>
                          </m:r>
                        </m:sub>
                      </m:sSub>
                      <m:groupChr>
                        <m:groupChrPr>
                          <m:chr m:val="→"/>
                          <m:vertJc m:val="bot"/>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groupChr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𝑌</m:t>
                          </m:r>
                        </m:e>
                      </m:groupCh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𝑗</m:t>
                          </m:r>
                        </m:sub>
                      </m:sSub>
                    </m:oMath>
                  </m:oMathPara>
                </a14:m>
                <a:endParaRPr kumimoji="0" lang="zh-CN" altLang="en-US" sz="1400" b="0" i="0" u="none" strike="noStrike" cap="none" spc="0" normalizeH="0" baseline="0" dirty="0">
                  <a:ln>
                    <a:noFill/>
                  </a:ln>
                  <a:solidFill>
                    <a:srgbClr val="000000"/>
                  </a:solidFill>
                  <a:effectLst/>
                  <a:uFillTx/>
                  <a:cs typeface="Calibri"/>
                  <a:sym typeface="Calibri"/>
                </a:endParaRPr>
              </a:p>
            </p:txBody>
          </p:sp>
        </mc:Choice>
        <mc:Fallback xmlns="">
          <p:sp>
            <p:nvSpPr>
              <p:cNvPr id="8" name="文本框 7">
                <a:extLst>
                  <a:ext uri="{FF2B5EF4-FFF2-40B4-BE49-F238E27FC236}">
                    <a16:creationId xmlns:a16="http://schemas.microsoft.com/office/drawing/2014/main" id="{EDD02FE5-2E73-548C-8FAD-43D79FC57B71}"/>
                  </a:ext>
                </a:extLst>
              </p:cNvPr>
              <p:cNvSpPr txBox="1">
                <a:spLocks noRot="1" noChangeAspect="1" noMove="1" noResize="1" noEditPoints="1" noAdjustHandles="1" noChangeArrowheads="1" noChangeShapeType="1" noTextEdit="1"/>
              </p:cNvSpPr>
              <p:nvPr/>
            </p:nvSpPr>
            <p:spPr>
              <a:xfrm>
                <a:off x="3459162" y="2004176"/>
                <a:ext cx="650112" cy="404019"/>
              </a:xfrm>
              <a:prstGeom prst="rect">
                <a:avLst/>
              </a:prstGeom>
              <a:blipFill>
                <a:blip r:embed="rId5"/>
                <a:stretch>
                  <a:fillRect r="-43925" b="-34848"/>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A34D616-E0F9-A4F4-8F41-3780B463A449}"/>
                  </a:ext>
                </a:extLst>
              </p:cNvPr>
              <p:cNvSpPr txBox="1"/>
              <p:nvPr/>
            </p:nvSpPr>
            <p:spPr>
              <a:xfrm>
                <a:off x="3047592" y="2473994"/>
                <a:ext cx="1532276" cy="6194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m:t>
                      </m: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𝑘</m:t>
                          </m:r>
                        </m:sub>
                      </m:sSub>
                      <m:groupChr>
                        <m:groupChrPr>
                          <m:chr m:val="→"/>
                          <m:vertJc m:val="bot"/>
                          <m:ctrlPr>
                            <a:rPr lang="en-US" altLang="zh-CN" sz="1400" i="1">
                              <a:latin typeface="Cambria Math" panose="02040503050406030204" pitchFamily="18" charset="0"/>
                            </a:rPr>
                          </m:ctrlPr>
                        </m:groupChrPr>
                        <m:e>
                          <m:r>
                            <a:rPr lang="en-US" altLang="zh-CN" sz="1400" i="1">
                              <a:latin typeface="Cambria Math" panose="02040503050406030204" pitchFamily="18" charset="0"/>
                            </a:rPr>
                            <m:t>𝑍</m:t>
                          </m:r>
                        </m:e>
                      </m:groupCh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𝑖</m:t>
                          </m:r>
                        </m:sub>
                      </m:sSub>
                      <m:groupChr>
                        <m:groupChrPr>
                          <m:chr m:val="→"/>
                          <m:vertJc m:val="bot"/>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ctrlPr>
                        </m:groupChr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𝑌</m:t>
                          </m:r>
                        </m:e>
                      </m:groupCh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𝑗</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 </m:t>
                      </m:r>
                    </m:oMath>
                  </m:oMathPara>
                </a14:m>
                <a:endParaRPr lang="en-US" altLang="zh-CN"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𝑍</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𝑌</m:t>
                      </m:r>
                      <m:r>
                        <m:rPr>
                          <m:lit/>
                        </m:rP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𝑃</m:t>
                      </m:r>
                    </m:oMath>
                  </m:oMathPara>
                </a14:m>
                <a:endParaRPr kumimoji="0" lang="zh-CN" altLang="en-US" sz="1400" b="0" i="0" u="none" strike="noStrike" cap="none" spc="0" normalizeH="0" baseline="0" dirty="0">
                  <a:ln>
                    <a:noFill/>
                  </a:ln>
                  <a:solidFill>
                    <a:srgbClr val="000000"/>
                  </a:solidFill>
                  <a:effectLst/>
                  <a:uFillTx/>
                  <a:sym typeface="Calibri"/>
                </a:endParaRPr>
              </a:p>
            </p:txBody>
          </p:sp>
        </mc:Choice>
        <mc:Fallback xmlns="">
          <p:sp>
            <p:nvSpPr>
              <p:cNvPr id="12" name="文本框 11">
                <a:extLst>
                  <a:ext uri="{FF2B5EF4-FFF2-40B4-BE49-F238E27FC236}">
                    <a16:creationId xmlns:a16="http://schemas.microsoft.com/office/drawing/2014/main" id="{3A34D616-E0F9-A4F4-8F41-3780B463A449}"/>
                  </a:ext>
                </a:extLst>
              </p:cNvPr>
              <p:cNvSpPr txBox="1">
                <a:spLocks noRot="1" noChangeAspect="1" noMove="1" noResize="1" noEditPoints="1" noAdjustHandles="1" noChangeArrowheads="1" noChangeShapeType="1" noTextEdit="1"/>
              </p:cNvSpPr>
              <p:nvPr/>
            </p:nvSpPr>
            <p:spPr>
              <a:xfrm>
                <a:off x="3047592" y="2473994"/>
                <a:ext cx="1532276" cy="619463"/>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5CEE419-58A2-F21B-2418-8D402AF54A25}"/>
                  </a:ext>
                </a:extLst>
              </p:cNvPr>
              <p:cNvSpPr txBox="1"/>
              <p:nvPr/>
            </p:nvSpPr>
            <p:spPr>
              <a:xfrm>
                <a:off x="3490034" y="3102747"/>
                <a:ext cx="710384" cy="6194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ctr"/>
                <a:r>
                  <a:rPr kumimoji="0" lang="en-US" altLang="zh-CN" sz="1400" b="0" i="1" u="none" strike="noStrike" cap="none" spc="0" normalizeH="0" baseline="0" dirty="0">
                    <a:ln>
                      <a:noFill/>
                    </a:ln>
                    <a:solidFill>
                      <a:srgbClr val="000000"/>
                    </a:solidFill>
                    <a:effectLst/>
                    <a:uFillTx/>
                    <a:latin typeface="Cambria Math" panose="02040503050406030204" pitchFamily="18" charset="0"/>
                    <a:sym typeface="Calibri"/>
                  </a:rPr>
                  <a:t>derive</a:t>
                </a:r>
              </a:p>
              <a:p>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𝑘</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 </m:t>
                          </m:r>
                        </m:sub>
                      </m:sSub>
                      <m:groupChr>
                        <m:groupChrPr>
                          <m:chr m:val="→"/>
                          <m:vertJc m:val="bot"/>
                          <m:ctrlPr>
                            <a:rPr lang="en-US" altLang="zh-CN" sz="1400" i="1">
                              <a:latin typeface="Cambria Math" panose="02040503050406030204" pitchFamily="18" charset="0"/>
                            </a:rPr>
                          </m:ctrlPr>
                        </m:groupChrPr>
                        <m:e>
                          <m:r>
                            <a:rPr lang="en-US" altLang="zh-CN" sz="1400" b="0" i="1" smtClean="0">
                              <a:latin typeface="Cambria Math" panose="02040503050406030204" pitchFamily="18" charset="0"/>
                            </a:rPr>
                            <m:t>𝑋</m:t>
                          </m:r>
                        </m:e>
                      </m:groupCh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𝑗</m:t>
                          </m:r>
                        </m:sub>
                      </m:sSub>
                    </m:oMath>
                  </m:oMathPara>
                </a14:m>
                <a:endParaRPr kumimoji="0" lang="zh-CN" altLang="en-US" sz="1400" b="0" i="0" u="none" strike="noStrike" cap="none" spc="0" normalizeH="0" baseline="0" dirty="0">
                  <a:ln>
                    <a:noFill/>
                  </a:ln>
                  <a:solidFill>
                    <a:srgbClr val="000000"/>
                  </a:solidFill>
                  <a:effectLst/>
                  <a:uFillTx/>
                  <a:sym typeface="Calibri"/>
                </a:endParaRPr>
              </a:p>
            </p:txBody>
          </p:sp>
        </mc:Choice>
        <mc:Fallback xmlns="">
          <p:sp>
            <p:nvSpPr>
              <p:cNvPr id="14" name="文本框 13">
                <a:extLst>
                  <a:ext uri="{FF2B5EF4-FFF2-40B4-BE49-F238E27FC236}">
                    <a16:creationId xmlns:a16="http://schemas.microsoft.com/office/drawing/2014/main" id="{95CEE419-58A2-F21B-2418-8D402AF54A25}"/>
                  </a:ext>
                </a:extLst>
              </p:cNvPr>
              <p:cNvSpPr txBox="1">
                <a:spLocks noRot="1" noChangeAspect="1" noMove="1" noResize="1" noEditPoints="1" noAdjustHandles="1" noChangeArrowheads="1" noChangeShapeType="1" noTextEdit="1"/>
              </p:cNvSpPr>
              <p:nvPr/>
            </p:nvSpPr>
            <p:spPr>
              <a:xfrm>
                <a:off x="3490034" y="3102747"/>
                <a:ext cx="710384" cy="619463"/>
              </a:xfrm>
              <a:prstGeom prst="rect">
                <a:avLst/>
              </a:prstGeom>
              <a:blipFill>
                <a:blip r:embed="rId7"/>
                <a:stretch>
                  <a:fillRect t="-2941" r="-40517" b="-21569"/>
                </a:stretch>
              </a:blipFill>
              <a:ln w="12700" cap="flat">
                <a:noFill/>
                <a:miter lim="400000"/>
              </a:ln>
              <a:effectLst/>
            </p:spPr>
            <p:txBody>
              <a:bodyPr/>
              <a:lstStyle/>
              <a:p>
                <a:r>
                  <a:rPr lang="zh-CN" altLang="en-US">
                    <a:noFill/>
                  </a:rPr>
                  <a:t> </a:t>
                </a:r>
              </a:p>
            </p:txBody>
          </p:sp>
        </mc:Fallback>
      </mc:AlternateContent>
      <p:sp>
        <p:nvSpPr>
          <p:cNvPr id="7" name="Text Placeholder 2">
            <a:extLst>
              <a:ext uri="{FF2B5EF4-FFF2-40B4-BE49-F238E27FC236}">
                <a16:creationId xmlns:a16="http://schemas.microsoft.com/office/drawing/2014/main" id="{8C3EE3BA-31E9-CD46-F4CA-4435C6A79C54}"/>
              </a:ext>
            </a:extLst>
          </p:cNvPr>
          <p:cNvSpPr txBox="1">
            <a:spLocks/>
          </p:cNvSpPr>
          <p:nvPr/>
        </p:nvSpPr>
        <p:spPr>
          <a:xfrm>
            <a:off x="628018" y="1133864"/>
            <a:ext cx="8138792"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altLang="zh-CN" sz="1600" dirty="0">
                <a:latin typeface="Calibri" panose="020F0502020204030204" pitchFamily="34" charset="0"/>
                <a:cs typeface="Calibri" panose="020F0502020204030204" pitchFamily="34" charset="0"/>
              </a:rPr>
              <a:t>Standard CFL-reachability algorithm (Algorithm 1).</a:t>
            </a:r>
          </a:p>
          <a:p>
            <a:pPr algn="just">
              <a:lnSpc>
                <a:spcPts val="2400"/>
              </a:lnSpc>
              <a:spcBef>
                <a:spcPts val="1200"/>
              </a:spcBef>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31492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14</a:t>
            </a:fld>
            <a:endParaRPr lang="zh-CN" altLang="en-US" dirty="0"/>
          </a:p>
        </p:txBody>
      </p:sp>
      <mc:AlternateContent xmlns:mc="http://schemas.openxmlformats.org/markup-compatibility/2006" xmlns:a14="http://schemas.microsoft.com/office/drawing/2010/main">
        <mc:Choice Requires="a14">
          <p:sp>
            <p:nvSpPr>
              <p:cNvPr id="4" name="圆柱体 3">
                <a:extLst>
                  <a:ext uri="{FF2B5EF4-FFF2-40B4-BE49-F238E27FC236}">
                    <a16:creationId xmlns:a16="http://schemas.microsoft.com/office/drawing/2014/main" id="{4C6C71E8-751A-DACE-EF71-430CA9D5C3C7}"/>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4" name="圆柱体 3">
                <a:extLst>
                  <a:ext uri="{FF2B5EF4-FFF2-40B4-BE49-F238E27FC236}">
                    <a16:creationId xmlns:a16="http://schemas.microsoft.com/office/drawing/2014/main" id="{4C6C71E8-751A-DACE-EF71-430CA9D5C3C7}"/>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6" name="Text Placeholder 2">
            <a:extLst>
              <a:ext uri="{FF2B5EF4-FFF2-40B4-BE49-F238E27FC236}">
                <a16:creationId xmlns:a16="http://schemas.microsoft.com/office/drawing/2014/main" id="{684D1A59-F3CD-BA90-6EF9-B553767134E6}"/>
              </a:ext>
            </a:extLst>
          </p:cNvPr>
          <p:cNvSpPr txBox="1">
            <a:spLocks/>
          </p:cNvSpPr>
          <p:nvPr/>
        </p:nvSpPr>
        <p:spPr>
          <a:xfrm>
            <a:off x="5615308" y="113386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Solving</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C5F6BB-EB80-510B-F338-02D3175D1FC7}"/>
                  </a:ext>
                </a:extLst>
              </p:cNvPr>
              <p:cNvSpPr txBox="1"/>
              <p:nvPr/>
            </p:nvSpPr>
            <p:spPr>
              <a:xfrm>
                <a:off x="3327939" y="2694469"/>
                <a:ext cx="1185130" cy="448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cap="none" spc="0" normalizeH="0" baseline="0" smtClean="0">
                              <a:ln>
                                <a:noFill/>
                              </a:ln>
                              <a:solidFill>
                                <a:srgbClr val="0000FF"/>
                              </a:solidFill>
                              <a:effectLst/>
                              <a:uFillTx/>
                              <a:latin typeface="Cambria Math" panose="02040503050406030204" pitchFamily="18" charset="0"/>
                              <a:cs typeface="Calibri"/>
                              <a:sym typeface="Calibri"/>
                            </a:rPr>
                          </m:ctrlPr>
                        </m:sSubPr>
                        <m:e>
                          <m:r>
                            <a:rPr kumimoji="0" lang="en-US" altLang="zh-CN" sz="1600" b="0" i="1" u="none" strike="noStrike" cap="none" spc="0" normalizeH="0" baseline="0" smtClean="0">
                              <a:ln>
                                <a:noFill/>
                              </a:ln>
                              <a:solidFill>
                                <a:srgbClr val="0000FF"/>
                              </a:solidFill>
                              <a:effectLst/>
                              <a:uFillTx/>
                              <a:latin typeface="Cambria Math" panose="02040503050406030204" pitchFamily="18" charset="0"/>
                              <a:cs typeface="Calibri"/>
                              <a:sym typeface="Calibri"/>
                            </a:rPr>
                            <m:t>𝑣</m:t>
                          </m:r>
                        </m:e>
                        <m:sub>
                          <m:r>
                            <a:rPr kumimoji="0" lang="en-US" altLang="zh-CN" sz="1600" b="0" i="1" u="none" strike="noStrike" cap="none" spc="0" normalizeH="0" baseline="0" smtClean="0">
                              <a:ln>
                                <a:noFill/>
                              </a:ln>
                              <a:solidFill>
                                <a:srgbClr val="0000FF"/>
                              </a:solidFill>
                              <a:effectLst/>
                              <a:uFillTx/>
                              <a:latin typeface="Cambria Math" panose="02040503050406030204" pitchFamily="18" charset="0"/>
                              <a:cs typeface="Calibri"/>
                              <a:sym typeface="Calibri"/>
                            </a:rPr>
                            <m:t>𝑘</m:t>
                          </m:r>
                          <m:r>
                            <a:rPr kumimoji="0" lang="en-US" altLang="zh-CN" sz="1600" b="0" i="1" u="none" strike="noStrike" cap="none" spc="0" normalizeH="0" baseline="0" smtClean="0">
                              <a:ln>
                                <a:noFill/>
                              </a:ln>
                              <a:solidFill>
                                <a:srgbClr val="0000FF"/>
                              </a:solidFill>
                              <a:effectLst/>
                              <a:uFillTx/>
                              <a:latin typeface="Cambria Math" panose="02040503050406030204" pitchFamily="18" charset="0"/>
                              <a:cs typeface="Calibri"/>
                              <a:sym typeface="Calibri"/>
                            </a:rPr>
                            <m:t> </m:t>
                          </m:r>
                        </m:sub>
                      </m:sSub>
                      <m:groupChr>
                        <m:groupChrPr>
                          <m:chr m:val="→"/>
                          <m:vertJc m:val="bot"/>
                          <m:ctrlPr>
                            <a:rPr lang="en-US" altLang="zh-CN" sz="1600" i="1">
                              <a:solidFill>
                                <a:srgbClr val="0000FF"/>
                              </a:solidFill>
                              <a:latin typeface="Cambria Math" panose="02040503050406030204" pitchFamily="18" charset="0"/>
                            </a:rPr>
                          </m:ctrlPr>
                        </m:groupChrPr>
                        <m:e>
                          <m:r>
                            <a:rPr lang="en-US" altLang="zh-CN" sz="1600" b="0" i="1" smtClean="0">
                              <a:solidFill>
                                <a:srgbClr val="0000FF"/>
                              </a:solidFill>
                              <a:latin typeface="Cambria Math" panose="02040503050406030204" pitchFamily="18" charset="0"/>
                            </a:rPr>
                            <m:t>𝑋</m:t>
                          </m:r>
                        </m:e>
                      </m:groupChr>
                      <m:sSub>
                        <m:sSubPr>
                          <m:ctrlPr>
                            <a:rPr lang="en-US" altLang="zh-CN" sz="1600" b="0" i="1" smtClean="0">
                              <a:solidFill>
                                <a:srgbClr val="0000FF"/>
                              </a:solidFill>
                              <a:latin typeface="Cambria Math" panose="02040503050406030204" pitchFamily="18" charset="0"/>
                            </a:rPr>
                          </m:ctrlPr>
                        </m:sSubPr>
                        <m:e>
                          <m:r>
                            <a:rPr lang="en-US" altLang="zh-CN" sz="1600" b="0" i="1" smtClean="0">
                              <a:solidFill>
                                <a:srgbClr val="0000FF"/>
                              </a:solidFill>
                              <a:latin typeface="Cambria Math" panose="02040503050406030204" pitchFamily="18" charset="0"/>
                            </a:rPr>
                            <m:t>𝑣</m:t>
                          </m:r>
                        </m:e>
                        <m:sub>
                          <m:r>
                            <a:rPr lang="en-US" altLang="zh-CN" sz="1600" b="0" i="1" smtClean="0">
                              <a:solidFill>
                                <a:srgbClr val="0000FF"/>
                              </a:solidFill>
                              <a:latin typeface="Cambria Math" panose="02040503050406030204" pitchFamily="18" charset="0"/>
                            </a:rPr>
                            <m:t>𝑗</m:t>
                          </m:r>
                        </m:sub>
                      </m:sSub>
                      <m:r>
                        <a:rPr lang="en-US" altLang="zh-CN" sz="1600" b="0" i="1" smtClean="0">
                          <a:solidFill>
                            <a:srgbClr val="0000FF"/>
                          </a:solidFill>
                          <a:latin typeface="Cambria Math" panose="02040503050406030204" pitchFamily="18" charset="0"/>
                        </a:rPr>
                        <m:t>∉</m:t>
                      </m:r>
                      <m:r>
                        <a:rPr lang="en-US" altLang="zh-CN" sz="1600" b="0" i="1" smtClean="0">
                          <a:solidFill>
                            <a:srgbClr val="0000FF"/>
                          </a:solidFill>
                          <a:latin typeface="Cambria Math" panose="02040503050406030204" pitchFamily="18" charset="0"/>
                        </a:rPr>
                        <m:t>𝐸</m:t>
                      </m:r>
                    </m:oMath>
                  </m:oMathPara>
                </a14:m>
                <a:endParaRPr kumimoji="0" lang="zh-CN" altLang="en-US" sz="1600" b="0" i="0" u="none" strike="noStrike" cap="none" spc="0" normalizeH="0" baseline="0" dirty="0">
                  <a:ln>
                    <a:noFill/>
                  </a:ln>
                  <a:solidFill>
                    <a:srgbClr val="0000FF"/>
                  </a:solidFill>
                  <a:effectLst/>
                  <a:uFillTx/>
                  <a:cs typeface="Calibri"/>
                  <a:sym typeface="Calibri"/>
                </a:endParaRPr>
              </a:p>
            </p:txBody>
          </p:sp>
        </mc:Choice>
        <mc:Fallback xmlns="">
          <p:sp>
            <p:nvSpPr>
              <p:cNvPr id="10" name="文本框 9">
                <a:extLst>
                  <a:ext uri="{FF2B5EF4-FFF2-40B4-BE49-F238E27FC236}">
                    <a16:creationId xmlns:a16="http://schemas.microsoft.com/office/drawing/2014/main" id="{94C5F6BB-EB80-510B-F338-02D3175D1FC7}"/>
                  </a:ext>
                </a:extLst>
              </p:cNvPr>
              <p:cNvSpPr txBox="1">
                <a:spLocks noRot="1" noChangeAspect="1" noMove="1" noResize="1" noEditPoints="1" noAdjustHandles="1" noChangeArrowheads="1" noChangeShapeType="1" noTextEdit="1"/>
              </p:cNvSpPr>
              <p:nvPr/>
            </p:nvSpPr>
            <p:spPr>
              <a:xfrm>
                <a:off x="3327939" y="2694469"/>
                <a:ext cx="1185130" cy="448582"/>
              </a:xfrm>
              <a:prstGeom prst="rect">
                <a:avLst/>
              </a:prstGeom>
              <a:blipFill>
                <a:blip r:embed="rId5"/>
                <a:stretch>
                  <a:fillRect b="-36486"/>
                </a:stretch>
              </a:blipFill>
              <a:ln w="12700" cap="flat">
                <a:noFill/>
                <a:miter lim="400000"/>
              </a:ln>
              <a:effectLst/>
            </p:spPr>
            <p:txBody>
              <a:bodyPr/>
              <a:lstStyle/>
              <a:p>
                <a:r>
                  <a:rPr lang="zh-CN" altLang="en-US">
                    <a:noFill/>
                  </a:rPr>
                  <a:t> </a:t>
                </a:r>
              </a:p>
            </p:txBody>
          </p:sp>
        </mc:Fallback>
      </mc:AlternateContent>
      <p:sp>
        <p:nvSpPr>
          <p:cNvPr id="12" name="箭头: 右 32">
            <a:extLst>
              <a:ext uri="{FF2B5EF4-FFF2-40B4-BE49-F238E27FC236}">
                <a16:creationId xmlns:a16="http://schemas.microsoft.com/office/drawing/2014/main" id="{97306A57-166D-0CD6-9C4B-DCD28E231DED}"/>
              </a:ext>
            </a:extLst>
          </p:cNvPr>
          <p:cNvSpPr/>
          <p:nvPr/>
        </p:nvSpPr>
        <p:spPr>
          <a:xfrm rot="597720">
            <a:off x="5037564" y="3157685"/>
            <a:ext cx="1467570" cy="171836"/>
          </a:xfrm>
          <a:custGeom>
            <a:avLst/>
            <a:gdLst>
              <a:gd name="connsiteX0" fmla="*/ 0 w 883920"/>
              <a:gd name="connsiteY0" fmla="*/ 38479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7" fmla="*/ 0 w 883920"/>
              <a:gd name="connsiteY7" fmla="*/ 38479 h 153917"/>
              <a:gd name="connsiteX0" fmla="*/ 0 w 883920"/>
              <a:gd name="connsiteY0" fmla="*/ 1154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0" fmla="*/ 0 w 883920"/>
              <a:gd name="connsiteY0" fmla="*/ 900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90038 h 153917"/>
              <a:gd name="connsiteX0" fmla="*/ 0 w 879157"/>
              <a:gd name="connsiteY0" fmla="*/ 67813 h 153917"/>
              <a:gd name="connsiteX1" fmla="*/ 775212 w 879157"/>
              <a:gd name="connsiteY1" fmla="*/ 38479 h 153917"/>
              <a:gd name="connsiteX2" fmla="*/ 775212 w 879157"/>
              <a:gd name="connsiteY2" fmla="*/ 0 h 153917"/>
              <a:gd name="connsiteX3" fmla="*/ 879157 w 879157"/>
              <a:gd name="connsiteY3" fmla="*/ 76959 h 153917"/>
              <a:gd name="connsiteX4" fmla="*/ 775212 w 879157"/>
              <a:gd name="connsiteY4" fmla="*/ 153917 h 153917"/>
              <a:gd name="connsiteX5" fmla="*/ 775212 w 879157"/>
              <a:gd name="connsiteY5" fmla="*/ 115438 h 153917"/>
              <a:gd name="connsiteX6" fmla="*/ 0 w 879157"/>
              <a:gd name="connsiteY6" fmla="*/ 67813 h 15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157" h="153917">
                <a:moveTo>
                  <a:pt x="0" y="67813"/>
                </a:moveTo>
                <a:lnTo>
                  <a:pt x="775212" y="38479"/>
                </a:lnTo>
                <a:lnTo>
                  <a:pt x="775212" y="0"/>
                </a:lnTo>
                <a:lnTo>
                  <a:pt x="879157" y="76959"/>
                </a:lnTo>
                <a:lnTo>
                  <a:pt x="775212" y="153917"/>
                </a:lnTo>
                <a:lnTo>
                  <a:pt x="775212" y="115438"/>
                </a:lnTo>
                <a:lnTo>
                  <a:pt x="0" y="67813"/>
                </a:lnTo>
                <a:close/>
              </a:path>
            </a:pathLst>
          </a:cu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4" name="箭头: 右 32">
            <a:extLst>
              <a:ext uri="{FF2B5EF4-FFF2-40B4-BE49-F238E27FC236}">
                <a16:creationId xmlns:a16="http://schemas.microsoft.com/office/drawing/2014/main" id="{B66F400A-A280-F71F-9424-D6600898E009}"/>
              </a:ext>
            </a:extLst>
          </p:cNvPr>
          <p:cNvSpPr/>
          <p:nvPr/>
        </p:nvSpPr>
        <p:spPr>
          <a:xfrm rot="19675021">
            <a:off x="4710900" y="2431088"/>
            <a:ext cx="1021938" cy="128230"/>
          </a:xfrm>
          <a:custGeom>
            <a:avLst/>
            <a:gdLst>
              <a:gd name="connsiteX0" fmla="*/ 0 w 883920"/>
              <a:gd name="connsiteY0" fmla="*/ 38479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7" fmla="*/ 0 w 883920"/>
              <a:gd name="connsiteY7" fmla="*/ 38479 h 153917"/>
              <a:gd name="connsiteX0" fmla="*/ 0 w 883920"/>
              <a:gd name="connsiteY0" fmla="*/ 1154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0" fmla="*/ 0 w 883920"/>
              <a:gd name="connsiteY0" fmla="*/ 900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90038 h 153917"/>
              <a:gd name="connsiteX0" fmla="*/ 0 w 879157"/>
              <a:gd name="connsiteY0" fmla="*/ 67813 h 153917"/>
              <a:gd name="connsiteX1" fmla="*/ 775212 w 879157"/>
              <a:gd name="connsiteY1" fmla="*/ 38479 h 153917"/>
              <a:gd name="connsiteX2" fmla="*/ 775212 w 879157"/>
              <a:gd name="connsiteY2" fmla="*/ 0 h 153917"/>
              <a:gd name="connsiteX3" fmla="*/ 879157 w 879157"/>
              <a:gd name="connsiteY3" fmla="*/ 76959 h 153917"/>
              <a:gd name="connsiteX4" fmla="*/ 775212 w 879157"/>
              <a:gd name="connsiteY4" fmla="*/ 153917 h 153917"/>
              <a:gd name="connsiteX5" fmla="*/ 775212 w 879157"/>
              <a:gd name="connsiteY5" fmla="*/ 115438 h 153917"/>
              <a:gd name="connsiteX6" fmla="*/ 0 w 879157"/>
              <a:gd name="connsiteY6" fmla="*/ 67813 h 15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157" h="153917">
                <a:moveTo>
                  <a:pt x="0" y="67813"/>
                </a:moveTo>
                <a:lnTo>
                  <a:pt x="775212" y="38479"/>
                </a:lnTo>
                <a:lnTo>
                  <a:pt x="775212" y="0"/>
                </a:lnTo>
                <a:lnTo>
                  <a:pt x="879157" y="76959"/>
                </a:lnTo>
                <a:lnTo>
                  <a:pt x="775212" y="153917"/>
                </a:lnTo>
                <a:lnTo>
                  <a:pt x="775212" y="115438"/>
                </a:lnTo>
                <a:lnTo>
                  <a:pt x="0" y="67813"/>
                </a:lnTo>
                <a:close/>
              </a:path>
            </a:pathLst>
          </a:cu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7" name="Text Placeholder 2">
            <a:extLst>
              <a:ext uri="{FF2B5EF4-FFF2-40B4-BE49-F238E27FC236}">
                <a16:creationId xmlns:a16="http://schemas.microsoft.com/office/drawing/2014/main" id="{4F4E6B8B-0BEE-FA0D-2BFB-E5B778C24AEE}"/>
              </a:ext>
            </a:extLst>
          </p:cNvPr>
          <p:cNvSpPr txBox="1">
            <a:spLocks/>
          </p:cNvSpPr>
          <p:nvPr/>
        </p:nvSpPr>
        <p:spPr>
          <a:xfrm>
            <a:off x="707619" y="2860313"/>
            <a:ext cx="1767661"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Check predecessors:</a:t>
            </a:r>
          </a:p>
        </p:txBody>
      </p:sp>
      <p:sp>
        <p:nvSpPr>
          <p:cNvPr id="8" name="Text Placeholder 2">
            <a:extLst>
              <a:ext uri="{FF2B5EF4-FFF2-40B4-BE49-F238E27FC236}">
                <a16:creationId xmlns:a16="http://schemas.microsoft.com/office/drawing/2014/main" id="{E31BEA29-0941-00F7-DFFE-A03FE228376C}"/>
              </a:ext>
            </a:extLst>
          </p:cNvPr>
          <p:cNvSpPr txBox="1">
            <a:spLocks/>
          </p:cNvSpPr>
          <p:nvPr/>
        </p:nvSpPr>
        <p:spPr>
          <a:xfrm>
            <a:off x="628018" y="1133864"/>
            <a:ext cx="8138792"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altLang="zh-CN" sz="1600" dirty="0">
                <a:latin typeface="Calibri" panose="020F0502020204030204" pitchFamily="34" charset="0"/>
                <a:cs typeface="Calibri" panose="020F0502020204030204" pitchFamily="34" charset="0"/>
              </a:rPr>
              <a:t>Standard CFL-reachability algorithm (Algorithm 1).</a:t>
            </a:r>
          </a:p>
          <a:p>
            <a:pPr algn="just">
              <a:lnSpc>
                <a:spcPts val="2400"/>
              </a:lnSpc>
              <a:spcBef>
                <a:spcPts val="1200"/>
              </a:spcBef>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48540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15</a:t>
            </a:fld>
            <a:endParaRPr lang="zh-CN" altLang="en-US" dirty="0"/>
          </a:p>
        </p:txBody>
      </p:sp>
      <mc:AlternateContent xmlns:mc="http://schemas.openxmlformats.org/markup-compatibility/2006" xmlns:a14="http://schemas.microsoft.com/office/drawing/2010/main">
        <mc:Choice Requires="a14">
          <p:sp>
            <p:nvSpPr>
              <p:cNvPr id="4" name="圆柱体 3">
                <a:extLst>
                  <a:ext uri="{FF2B5EF4-FFF2-40B4-BE49-F238E27FC236}">
                    <a16:creationId xmlns:a16="http://schemas.microsoft.com/office/drawing/2014/main" id="{4C6C71E8-751A-DACE-EF71-430CA9D5C3C7}"/>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4" name="圆柱体 3">
                <a:extLst>
                  <a:ext uri="{FF2B5EF4-FFF2-40B4-BE49-F238E27FC236}">
                    <a16:creationId xmlns:a16="http://schemas.microsoft.com/office/drawing/2014/main" id="{4C6C71E8-751A-DACE-EF71-430CA9D5C3C7}"/>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6" name="Text Placeholder 2">
            <a:extLst>
              <a:ext uri="{FF2B5EF4-FFF2-40B4-BE49-F238E27FC236}">
                <a16:creationId xmlns:a16="http://schemas.microsoft.com/office/drawing/2014/main" id="{684D1A59-F3CD-BA90-6EF9-B553767134E6}"/>
              </a:ext>
            </a:extLst>
          </p:cNvPr>
          <p:cNvSpPr txBox="1">
            <a:spLocks/>
          </p:cNvSpPr>
          <p:nvPr/>
        </p:nvSpPr>
        <p:spPr>
          <a:xfrm>
            <a:off x="5615308" y="113386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Solving</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C5F6BB-EB80-510B-F338-02D3175D1FC7}"/>
                  </a:ext>
                </a:extLst>
              </p:cNvPr>
              <p:cNvSpPr txBox="1"/>
              <p:nvPr/>
            </p:nvSpPr>
            <p:spPr>
              <a:xfrm>
                <a:off x="3327939" y="2694469"/>
                <a:ext cx="1181924" cy="448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cap="none" spc="0" normalizeH="0" baseline="0" smtClean="0">
                              <a:ln>
                                <a:noFill/>
                              </a:ln>
                              <a:solidFill>
                                <a:srgbClr val="FF0000"/>
                              </a:solidFill>
                              <a:effectLst/>
                              <a:uFillTx/>
                              <a:latin typeface="Cambria Math" panose="02040503050406030204" pitchFamily="18" charset="0"/>
                              <a:cs typeface="Calibri"/>
                              <a:sym typeface="Calibri"/>
                            </a:rPr>
                          </m:ctrlPr>
                        </m:sSubPr>
                        <m:e>
                          <m:r>
                            <a:rPr kumimoji="0" lang="en-US" altLang="zh-CN" sz="1600" b="0" i="1" u="none" strike="noStrike" cap="none" spc="0" normalizeH="0" baseline="0" smtClean="0">
                              <a:ln>
                                <a:noFill/>
                              </a:ln>
                              <a:solidFill>
                                <a:srgbClr val="FF0000"/>
                              </a:solidFill>
                              <a:effectLst/>
                              <a:uFillTx/>
                              <a:latin typeface="Cambria Math" panose="02040503050406030204" pitchFamily="18" charset="0"/>
                              <a:cs typeface="Calibri"/>
                              <a:sym typeface="Calibri"/>
                            </a:rPr>
                            <m:t>𝑣</m:t>
                          </m:r>
                        </m:e>
                        <m:sub>
                          <m:r>
                            <a:rPr kumimoji="0" lang="en-US" altLang="zh-CN" sz="1600" b="0" i="1" u="none" strike="noStrike" cap="none" spc="0" normalizeH="0" baseline="0" smtClean="0">
                              <a:ln>
                                <a:noFill/>
                              </a:ln>
                              <a:solidFill>
                                <a:srgbClr val="FF0000"/>
                              </a:solidFill>
                              <a:effectLst/>
                              <a:uFillTx/>
                              <a:latin typeface="Cambria Math" panose="02040503050406030204" pitchFamily="18" charset="0"/>
                              <a:cs typeface="Calibri"/>
                              <a:sym typeface="Calibri"/>
                            </a:rPr>
                            <m:t>𝑘</m:t>
                          </m:r>
                          <m:r>
                            <a:rPr kumimoji="0" lang="en-US" altLang="zh-CN" sz="1600" b="0" i="1" u="none" strike="noStrike" cap="none" spc="0" normalizeH="0" baseline="0" smtClean="0">
                              <a:ln>
                                <a:noFill/>
                              </a:ln>
                              <a:solidFill>
                                <a:srgbClr val="FF0000"/>
                              </a:solidFill>
                              <a:effectLst/>
                              <a:uFillTx/>
                              <a:latin typeface="Cambria Math" panose="02040503050406030204" pitchFamily="18" charset="0"/>
                              <a:cs typeface="Calibri"/>
                              <a:sym typeface="Calibri"/>
                            </a:rPr>
                            <m:t> </m:t>
                          </m:r>
                        </m:sub>
                      </m:sSub>
                      <m:groupChr>
                        <m:groupChrPr>
                          <m:chr m:val="→"/>
                          <m:vertJc m:val="bot"/>
                          <m:ctrlPr>
                            <a:rPr lang="en-US" altLang="zh-CN" sz="1600" i="1">
                              <a:solidFill>
                                <a:srgbClr val="FF0000"/>
                              </a:solidFill>
                              <a:latin typeface="Cambria Math" panose="02040503050406030204" pitchFamily="18" charset="0"/>
                            </a:rPr>
                          </m:ctrlPr>
                        </m:groupChrPr>
                        <m:e>
                          <m:r>
                            <a:rPr lang="en-US" altLang="zh-CN" sz="1600" b="0" i="1" smtClean="0">
                              <a:solidFill>
                                <a:srgbClr val="FF0000"/>
                              </a:solidFill>
                              <a:latin typeface="Cambria Math" panose="02040503050406030204" pitchFamily="18" charset="0"/>
                            </a:rPr>
                            <m:t>𝑋</m:t>
                          </m:r>
                        </m:e>
                      </m:groupCh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𝑣</m:t>
                          </m:r>
                        </m:e>
                        <m:sub>
                          <m:r>
                            <a:rPr lang="en-US" altLang="zh-CN" sz="1600" b="0" i="1" smtClean="0">
                              <a:solidFill>
                                <a:srgbClr val="FF0000"/>
                              </a:solidFill>
                              <a:latin typeface="Cambria Math" panose="02040503050406030204" pitchFamily="18" charset="0"/>
                            </a:rPr>
                            <m:t>𝑗</m:t>
                          </m:r>
                        </m:sub>
                      </m:sSub>
                      <m:r>
                        <a:rPr lang="en-US" altLang="zh-CN" sz="1600" b="0" i="1" smtClean="0">
                          <a:solidFill>
                            <a:srgbClr val="FF0000"/>
                          </a:solidFill>
                          <a:latin typeface="Cambria Math" panose="02040503050406030204" pitchFamily="18" charset="0"/>
                        </a:rPr>
                        <m:t>∈</m:t>
                      </m:r>
                      <m:r>
                        <a:rPr lang="en-US" altLang="zh-CN" sz="1600" b="0" i="1" smtClean="0">
                          <a:solidFill>
                            <a:srgbClr val="FF0000"/>
                          </a:solidFill>
                          <a:latin typeface="Cambria Math" panose="02040503050406030204" pitchFamily="18" charset="0"/>
                        </a:rPr>
                        <m:t>𝐸</m:t>
                      </m:r>
                    </m:oMath>
                  </m:oMathPara>
                </a14:m>
                <a:endParaRPr kumimoji="0" lang="zh-CN" altLang="en-US" sz="1600" b="0" i="0" u="none" strike="noStrike" cap="none" spc="0" normalizeH="0" baseline="0" dirty="0">
                  <a:ln>
                    <a:noFill/>
                  </a:ln>
                  <a:solidFill>
                    <a:srgbClr val="FF0000"/>
                  </a:solidFill>
                  <a:effectLst/>
                  <a:uFillTx/>
                  <a:cs typeface="Calibri"/>
                  <a:sym typeface="Calibri"/>
                </a:endParaRPr>
              </a:p>
            </p:txBody>
          </p:sp>
        </mc:Choice>
        <mc:Fallback xmlns="">
          <p:sp>
            <p:nvSpPr>
              <p:cNvPr id="10" name="文本框 9">
                <a:extLst>
                  <a:ext uri="{FF2B5EF4-FFF2-40B4-BE49-F238E27FC236}">
                    <a16:creationId xmlns:a16="http://schemas.microsoft.com/office/drawing/2014/main" id="{94C5F6BB-EB80-510B-F338-02D3175D1FC7}"/>
                  </a:ext>
                </a:extLst>
              </p:cNvPr>
              <p:cNvSpPr txBox="1">
                <a:spLocks noRot="1" noChangeAspect="1" noMove="1" noResize="1" noEditPoints="1" noAdjustHandles="1" noChangeArrowheads="1" noChangeShapeType="1" noTextEdit="1"/>
              </p:cNvSpPr>
              <p:nvPr/>
            </p:nvSpPr>
            <p:spPr>
              <a:xfrm>
                <a:off x="3327939" y="2694469"/>
                <a:ext cx="1181924" cy="448582"/>
              </a:xfrm>
              <a:prstGeom prst="rect">
                <a:avLst/>
              </a:prstGeom>
              <a:blipFill>
                <a:blip r:embed="rId5"/>
                <a:stretch>
                  <a:fillRect b="-36486"/>
                </a:stretch>
              </a:blipFill>
              <a:ln w="12700" cap="flat">
                <a:noFill/>
                <a:miter lim="400000"/>
              </a:ln>
              <a:effectLst/>
            </p:spPr>
            <p:txBody>
              <a:bodyPr/>
              <a:lstStyle/>
              <a:p>
                <a:r>
                  <a:rPr lang="zh-CN" altLang="en-US">
                    <a:noFill/>
                  </a:rPr>
                  <a:t> </a:t>
                </a:r>
              </a:p>
            </p:txBody>
          </p:sp>
        </mc:Fallback>
      </mc:AlternateContent>
      <p:sp>
        <p:nvSpPr>
          <p:cNvPr id="7" name="Text Placeholder 2">
            <a:extLst>
              <a:ext uri="{FF2B5EF4-FFF2-40B4-BE49-F238E27FC236}">
                <a16:creationId xmlns:a16="http://schemas.microsoft.com/office/drawing/2014/main" id="{049CA6EB-78FF-E757-D797-ED85E42F96CE}"/>
              </a:ext>
            </a:extLst>
          </p:cNvPr>
          <p:cNvSpPr txBox="1">
            <a:spLocks/>
          </p:cNvSpPr>
          <p:nvPr/>
        </p:nvSpPr>
        <p:spPr>
          <a:xfrm>
            <a:off x="707619" y="2860313"/>
            <a:ext cx="1767661"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Check predecessors:</a:t>
            </a:r>
          </a:p>
        </p:txBody>
      </p:sp>
      <p:sp>
        <p:nvSpPr>
          <p:cNvPr id="8" name="文本框 7">
            <a:extLst>
              <a:ext uri="{FF2B5EF4-FFF2-40B4-BE49-F238E27FC236}">
                <a16:creationId xmlns:a16="http://schemas.microsoft.com/office/drawing/2014/main" id="{457E55E8-453F-79C2-F413-EC79911D1E6A}"/>
              </a:ext>
            </a:extLst>
          </p:cNvPr>
          <p:cNvSpPr txBox="1"/>
          <p:nvPr/>
        </p:nvSpPr>
        <p:spPr>
          <a:xfrm>
            <a:off x="3465444" y="3117596"/>
            <a:ext cx="70948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kumimoji="0" lang="en-US" altLang="zh-CN" sz="1600" b="0" i="0" u="none" strike="noStrike" cap="none" spc="0" normalizeH="0" baseline="0" dirty="0">
                <a:ln>
                  <a:noFill/>
                </a:ln>
                <a:solidFill>
                  <a:srgbClr val="FF0000"/>
                </a:solidFill>
                <a:effectLst/>
                <a:uFillTx/>
                <a:cs typeface="Calibri"/>
                <a:sym typeface="Calibri"/>
              </a:rPr>
              <a:t>Discard</a:t>
            </a:r>
            <a:endParaRPr kumimoji="0" lang="zh-CN" altLang="en-US" sz="1600" b="0" i="0" u="none" strike="noStrike" cap="none" spc="0" normalizeH="0" baseline="0" dirty="0">
              <a:ln>
                <a:noFill/>
              </a:ln>
              <a:solidFill>
                <a:srgbClr val="FF0000"/>
              </a:solidFill>
              <a:effectLst/>
              <a:uFillTx/>
              <a:cs typeface="Calibri"/>
              <a:sym typeface="Calibri"/>
            </a:endParaRPr>
          </a:p>
        </p:txBody>
      </p:sp>
      <p:sp>
        <p:nvSpPr>
          <p:cNvPr id="9" name="Text Placeholder 2">
            <a:extLst>
              <a:ext uri="{FF2B5EF4-FFF2-40B4-BE49-F238E27FC236}">
                <a16:creationId xmlns:a16="http://schemas.microsoft.com/office/drawing/2014/main" id="{B55F34C1-BB8E-82F5-58B9-3F545010D727}"/>
              </a:ext>
            </a:extLst>
          </p:cNvPr>
          <p:cNvSpPr txBox="1">
            <a:spLocks/>
          </p:cNvSpPr>
          <p:nvPr/>
        </p:nvSpPr>
        <p:spPr>
          <a:xfrm>
            <a:off x="628018" y="1133864"/>
            <a:ext cx="8138792"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altLang="zh-CN" sz="1600" dirty="0">
                <a:latin typeface="Calibri" panose="020F0502020204030204" pitchFamily="34" charset="0"/>
                <a:cs typeface="Calibri" panose="020F0502020204030204" pitchFamily="34" charset="0"/>
              </a:rPr>
              <a:t>Standard CFL-reachability algorithm (Algorithm 1).</a:t>
            </a:r>
          </a:p>
          <a:p>
            <a:pPr algn="just">
              <a:lnSpc>
                <a:spcPts val="2400"/>
              </a:lnSpc>
              <a:spcBef>
                <a:spcPts val="1200"/>
              </a:spcBef>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573710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16</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4"/>
            <a:ext cx="4321172" cy="5573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Limitation</a:t>
            </a:r>
          </a:p>
        </p:txBody>
      </p:sp>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7" name="Text Placeholder 2">
            <a:extLst>
              <a:ext uri="{FF2B5EF4-FFF2-40B4-BE49-F238E27FC236}">
                <a16:creationId xmlns:a16="http://schemas.microsoft.com/office/drawing/2014/main" id="{049CA6EB-78FF-E757-D797-ED85E42F96CE}"/>
              </a:ext>
            </a:extLst>
          </p:cNvPr>
          <p:cNvSpPr txBox="1">
            <a:spLocks/>
          </p:cNvSpPr>
          <p:nvPr/>
        </p:nvSpPr>
        <p:spPr>
          <a:xfrm>
            <a:off x="863830" y="1736363"/>
            <a:ext cx="3964844" cy="23936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i="1" dirty="0">
                <a:latin typeface="Calibri" panose="020F0502020204030204" pitchFamily="34" charset="0"/>
                <a:cs typeface="Calibri" panose="020F0502020204030204" pitchFamily="34" charset="0"/>
              </a:rPr>
              <a:t>The order of CFL-reachability solving, i.e., edge processing, depends only on the order of the elements in the worklist, rather than the features of the graph. </a:t>
            </a:r>
          </a:p>
          <a:p>
            <a:pPr algn="just">
              <a:lnSpc>
                <a:spcPts val="2200"/>
              </a:lnSpc>
              <a:spcBef>
                <a:spcPts val="1200"/>
              </a:spcBef>
            </a:pPr>
            <a:r>
              <a:rPr lang="en-US" sz="1600" i="1" dirty="0">
                <a:latin typeface="Calibri" panose="020F0502020204030204" pitchFamily="34" charset="0"/>
                <a:cs typeface="Calibri" panose="020F0502020204030204" pitchFamily="34" charset="0"/>
              </a:rPr>
              <a:t>This causes inefficiency, which is mainly brought by </a:t>
            </a:r>
            <a:r>
              <a:rPr lang="en-US" sz="1600" b="1" i="1" dirty="0">
                <a:solidFill>
                  <a:srgbClr val="CC9900"/>
                </a:solidFill>
                <a:latin typeface="Calibri" panose="020F0502020204030204" pitchFamily="34" charset="0"/>
                <a:cs typeface="Calibri" panose="020F0502020204030204" pitchFamily="34" charset="0"/>
              </a:rPr>
              <a:t>transitive redundancy</a:t>
            </a:r>
            <a:r>
              <a:rPr lang="en-US" sz="1600" i="1"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8" name="圆柱体 7">
                <a:extLst>
                  <a:ext uri="{FF2B5EF4-FFF2-40B4-BE49-F238E27FC236}">
                    <a16:creationId xmlns:a16="http://schemas.microsoft.com/office/drawing/2014/main" id="{A48F314D-17EC-6954-2B0F-F7BB380C3CB6}"/>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8" name="圆柱体 7">
                <a:extLst>
                  <a:ext uri="{FF2B5EF4-FFF2-40B4-BE49-F238E27FC236}">
                    <a16:creationId xmlns:a16="http://schemas.microsoft.com/office/drawing/2014/main" id="{A48F314D-17EC-6954-2B0F-F7BB380C3CB6}"/>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115623268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17</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3"/>
                <a:ext cx="7811132" cy="286663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What is </a:t>
                </a:r>
                <a:r>
                  <a:rPr lang="en-US" sz="1600" b="1" dirty="0">
                    <a:solidFill>
                      <a:srgbClr val="CC9900"/>
                    </a:solidFill>
                    <a:latin typeface="Calibri" panose="020F0502020204030204" pitchFamily="34" charset="0"/>
                    <a:cs typeface="Calibri" panose="020F0502020204030204" pitchFamily="34" charset="0"/>
                  </a:rPr>
                  <a:t>transitive redundancy</a:t>
                </a:r>
                <a:r>
                  <a:rPr lang="en-US" sz="1600" b="1" dirty="0">
                    <a:latin typeface="Calibri" panose="020F0502020204030204" pitchFamily="34" charset="0"/>
                    <a:cs typeface="Calibri" panose="020F0502020204030204" pitchFamily="34" charset="0"/>
                  </a:rPr>
                  <a:t>?</a:t>
                </a:r>
              </a:p>
              <a:p>
                <a:pPr algn="just">
                  <a:lnSpc>
                    <a:spcPts val="2400"/>
                  </a:lnSpc>
                  <a:spcBef>
                    <a:spcPts val="1200"/>
                  </a:spcBef>
                </a:pPr>
                <a:r>
                  <a:rPr lang="en-US" sz="1600" b="1" dirty="0">
                    <a:latin typeface="Calibri" panose="020F0502020204030204" pitchFamily="34" charset="0"/>
                    <a:cs typeface="Calibri" panose="020F0502020204030204" pitchFamily="34" charset="0"/>
                  </a:rPr>
                  <a:t>Transitive relation</a:t>
                </a:r>
                <a:r>
                  <a:rPr lang="en-US" sz="1600" dirty="0">
                    <a:latin typeface="Calibri" panose="020F0502020204030204" pitchFamily="34" charset="0"/>
                    <a:cs typeface="Calibri" panose="020F0502020204030204" pitchFamily="34" charset="0"/>
                  </a:rPr>
                  <a:t>: for a non-terminal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its transitivity manifests in productions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𝐴</m:t>
                        </m:r>
                      </m:e>
                      <m:sup>
                        <m:r>
                          <a:rPr lang="en-US" sz="1600" b="0" i="1" smtClean="0">
                            <a:latin typeface="Cambria Math" panose="02040503050406030204" pitchFamily="18" charset="0"/>
                            <a:cs typeface="Calibri" panose="020F0502020204030204" pitchFamily="34" charset="0"/>
                          </a:rPr>
                          <m:t>∗</m:t>
                        </m:r>
                      </m:sup>
                    </m:sSup>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𝐴</m:t>
                        </m:r>
                      </m:e>
                      <m:sup>
                        <m:r>
                          <a:rPr lang="en-US" sz="1600" b="0" i="1" smtClean="0">
                            <a:latin typeface="Cambria Math" panose="02040503050406030204" pitchFamily="18" charset="0"/>
                            <a:cs typeface="Calibri" panose="020F0502020204030204" pitchFamily="34" charset="0"/>
                          </a:rPr>
                          <m:t>+</m:t>
                        </m:r>
                      </m:sup>
                    </m:sSup>
                  </m:oMath>
                </a14:m>
                <a:r>
                  <a:rPr lang="en-US" sz="1600" dirty="0">
                    <a:latin typeface="Calibri" panose="020F0502020204030204" pitchFamily="34" charset="0"/>
                    <a:cs typeface="Calibri" panose="020F0502020204030204" pitchFamily="34" charset="0"/>
                  </a:rPr>
                  <a:t>, etc.</a:t>
                </a:r>
              </a:p>
              <a:p>
                <a:pPr algn="just">
                  <a:lnSpc>
                    <a:spcPts val="2400"/>
                  </a:lnSpc>
                  <a:spcBef>
                    <a:spcPts val="1200"/>
                  </a:spcBef>
                </a:pPr>
                <a:r>
                  <a:rPr lang="en-US" sz="1600" dirty="0">
                    <a:latin typeface="Calibri" panose="020F0502020204030204" pitchFamily="34" charset="0"/>
                    <a:cs typeface="Calibri" panose="020F0502020204030204" pitchFamily="34" charset="0"/>
                  </a:rPr>
                  <a:t>Property: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r>
                      <a:rPr lang="en-US" altLang="zh-CN"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𝑗</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𝑘</m:t>
                        </m:r>
                      </m:sub>
                    </m:sSub>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𝑖</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𝑘</m:t>
                        </m:r>
                      </m:sub>
                    </m:sSub>
                  </m:oMath>
                </a14:m>
                <a:r>
                  <a:rPr lang="en-US" sz="1600" dirty="0">
                    <a:latin typeface="Calibri" panose="020F0502020204030204" pitchFamily="34" charset="0"/>
                    <a:cs typeface="Calibri" panose="020F0502020204030204" pitchFamily="34" charset="0"/>
                  </a:rPr>
                  <a:t>.</a:t>
                </a:r>
              </a:p>
              <a:p>
                <a:pPr algn="just">
                  <a:lnSpc>
                    <a:spcPts val="2400"/>
                  </a:lnSpc>
                  <a:spcBef>
                    <a:spcPts val="1200"/>
                  </a:spcBef>
                </a:pPr>
                <a:r>
                  <a:rPr lang="en-US" sz="1600" dirty="0">
                    <a:latin typeface="Calibri" panose="020F0502020204030204" pitchFamily="34" charset="0"/>
                    <a:cs typeface="Calibri" panose="020F0502020204030204" pitchFamily="34" charset="0"/>
                  </a:rPr>
                  <a:t>Transitive relations are ubiquitous in program analysis. For example, the assignment instructions, like “a = b”, are modeled as transitive relations.</a:t>
                </a: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8" y="1133863"/>
                <a:ext cx="7811132" cy="2866637"/>
              </a:xfrm>
              <a:prstGeom prst="rect">
                <a:avLst/>
              </a:prstGeom>
              <a:blipFill>
                <a:blip r:embed="rId3"/>
                <a:stretch>
                  <a:fillRect l="-1561" t="-1489" r="-1639"/>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75619090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18</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3"/>
                <a:ext cx="7811132" cy="131215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What is </a:t>
                </a:r>
                <a:r>
                  <a:rPr lang="en-US" sz="1600" b="1" dirty="0">
                    <a:solidFill>
                      <a:srgbClr val="CC9900"/>
                    </a:solidFill>
                    <a:latin typeface="Calibri" panose="020F0502020204030204" pitchFamily="34" charset="0"/>
                    <a:cs typeface="Calibri" panose="020F0502020204030204" pitchFamily="34" charset="0"/>
                  </a:rPr>
                  <a:t>transitive redundancy</a:t>
                </a:r>
                <a:r>
                  <a:rPr lang="en-US" sz="1600" b="1" dirty="0">
                    <a:latin typeface="Calibri" panose="020F0502020204030204" pitchFamily="34" charset="0"/>
                    <a:cs typeface="Calibri" panose="020F0502020204030204" pitchFamily="34" charset="0"/>
                  </a:rPr>
                  <a:t>?</a:t>
                </a:r>
              </a:p>
              <a:p>
                <a:pPr algn="just">
                  <a:lnSpc>
                    <a:spcPts val="2400"/>
                  </a:lnSpc>
                  <a:spcBef>
                    <a:spcPts val="1200"/>
                  </a:spcBef>
                </a:pPr>
                <a:r>
                  <a:rPr lang="en-US" sz="1600" dirty="0">
                    <a:latin typeface="Calibri" panose="020F0502020204030204" pitchFamily="34" charset="0"/>
                    <a:cs typeface="Calibri" panose="020F0502020204030204" pitchFamily="34" charset="0"/>
                  </a:rPr>
                  <a:t>The property of transitive relations allows multiple ways to derive the same edge.</a:t>
                </a:r>
              </a:p>
              <a:p>
                <a:pPr algn="just">
                  <a:lnSpc>
                    <a:spcPts val="2400"/>
                  </a:lnSpc>
                  <a:spcBef>
                    <a:spcPts val="1200"/>
                  </a:spcBef>
                </a:pPr>
                <a:r>
                  <a:rPr lang="en-US" sz="1600" b="1" dirty="0">
                    <a:latin typeface="Calibri" panose="020F0502020204030204" pitchFamily="34" charset="0"/>
                    <a:cs typeface="Calibri" panose="020F0502020204030204" pitchFamily="34" charset="0"/>
                  </a:rPr>
                  <a:t>Example 1</a:t>
                </a:r>
                <a:r>
                  <a:rPr lang="en-US" sz="1600" dirty="0">
                    <a:latin typeface="Calibri" panose="020F0502020204030204" pitchFamily="34" charset="0"/>
                    <a:cs typeface="Calibri" panose="020F0502020204030204" pitchFamily="34" charset="0"/>
                  </a:rPr>
                  <a:t>: deriving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1</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4</m:t>
                        </m:r>
                      </m:sub>
                    </m:sSub>
                  </m:oMath>
                </a14:m>
                <a:r>
                  <a:rPr lang="en-US" sz="1600" dirty="0">
                    <a:latin typeface="Calibri" panose="020F0502020204030204" pitchFamily="34" charset="0"/>
                    <a:cs typeface="Calibri" panose="020F0502020204030204" pitchFamily="34" charset="0"/>
                  </a:rPr>
                  <a:t> from </a:t>
                </a:r>
                <a14:m>
                  <m:oMath xmlns:m="http://schemas.openxmlformats.org/officeDocument/2006/math">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1</m:t>
                        </m:r>
                      </m:sub>
                    </m:sSub>
                    <m:groupChr>
                      <m:groupChrPr>
                        <m:chr m:val="→"/>
                        <m:vertJc m:val="bot"/>
                        <m:ctrlPr>
                          <a:rPr lang="en-US" altLang="zh-CN" sz="1600" i="1">
                            <a:latin typeface="Cambria Math" panose="02040503050406030204" pitchFamily="18" charset="0"/>
                            <a:cs typeface="Calibri" panose="020F0502020204030204" pitchFamily="34" charset="0"/>
                          </a:rPr>
                        </m:ctrlPr>
                      </m:groupChrPr>
                      <m:e>
                        <m:r>
                          <m:rPr>
                            <m:brk m:alnAt="2"/>
                          </m:rPr>
                          <a:rPr lang="en-US" altLang="zh-CN" sz="1600" i="1">
                            <a:latin typeface="Cambria Math" panose="02040503050406030204" pitchFamily="18" charset="0"/>
                            <a:cs typeface="Calibri" panose="020F0502020204030204" pitchFamily="34" charset="0"/>
                          </a:rPr>
                          <m:t>𝐴</m:t>
                        </m:r>
                      </m:e>
                    </m:groupCh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2</m:t>
                        </m:r>
                      </m:sub>
                    </m:sSub>
                    <m:groupChr>
                      <m:groupChrPr>
                        <m:chr m:val="→"/>
                        <m:vertJc m:val="bot"/>
                        <m:ctrlPr>
                          <a:rPr lang="en-US" altLang="zh-CN" sz="1600" i="1">
                            <a:latin typeface="Cambria Math" panose="02040503050406030204" pitchFamily="18" charset="0"/>
                            <a:cs typeface="Calibri" panose="020F0502020204030204" pitchFamily="34" charset="0"/>
                          </a:rPr>
                        </m:ctrlPr>
                      </m:groupChrPr>
                      <m:e>
                        <m:r>
                          <m:rPr>
                            <m:brk m:alnAt="2"/>
                          </m:rPr>
                          <a:rPr lang="en-US" altLang="zh-CN" sz="1600" i="1">
                            <a:latin typeface="Cambria Math" panose="02040503050406030204" pitchFamily="18" charset="0"/>
                            <a:cs typeface="Calibri" panose="020F0502020204030204" pitchFamily="34" charset="0"/>
                          </a:rPr>
                          <m:t>𝐴</m:t>
                        </m:r>
                      </m:e>
                    </m:groupCh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3</m:t>
                        </m:r>
                      </m:sub>
                    </m:sSub>
                  </m:oMath>
                </a14:m>
                <a:r>
                  <a:rPr lang="en-US" altLang="zh-CN" sz="1600" dirty="0">
                    <a:cs typeface="Calibri" panose="020F0502020204030204" pitchFamily="34" charset="0"/>
                  </a:rPr>
                  <a:t> </a:t>
                </a:r>
                <a14:m>
                  <m:oMath xmlns:m="http://schemas.openxmlformats.org/officeDocument/2006/math">
                    <m:groupChr>
                      <m:groupChrPr>
                        <m:chr m:val="→"/>
                        <m:vertJc m:val="bot"/>
                        <m:ctrlPr>
                          <a:rPr lang="en-US" altLang="zh-CN" sz="1600" i="1">
                            <a:latin typeface="Cambria Math" panose="02040503050406030204" pitchFamily="18" charset="0"/>
                            <a:cs typeface="Calibri" panose="020F0502020204030204" pitchFamily="34" charset="0"/>
                          </a:rPr>
                        </m:ctrlPr>
                      </m:groupChrPr>
                      <m:e>
                        <m:r>
                          <m:rPr>
                            <m:brk m:alnAt="2"/>
                          </m:rPr>
                          <a:rPr lang="en-US" altLang="zh-CN" sz="1600" i="1">
                            <a:latin typeface="Cambria Math" panose="02040503050406030204" pitchFamily="18" charset="0"/>
                            <a:cs typeface="Calibri" panose="020F0502020204030204" pitchFamily="34" charset="0"/>
                          </a:rPr>
                          <m:t>𝐴</m:t>
                        </m:r>
                      </m:e>
                    </m:groupCh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4</m:t>
                        </m:r>
                      </m:sub>
                    </m:sSub>
                  </m:oMath>
                </a14:m>
                <a:r>
                  <a:rPr lang="en-US" sz="1600" dirty="0">
                    <a:latin typeface="Calibri" panose="020F0502020204030204" pitchFamily="34" charset="0"/>
                    <a:cs typeface="Calibri" panose="020F0502020204030204" pitchFamily="34" charset="0"/>
                  </a:rPr>
                  <a:t>.</a:t>
                </a: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8" y="1133863"/>
                <a:ext cx="7811132" cy="1312157"/>
              </a:xfrm>
              <a:prstGeom prst="rect">
                <a:avLst/>
              </a:prstGeom>
              <a:blipFill>
                <a:blip r:embed="rId3"/>
                <a:stretch>
                  <a:fillRect l="-1561" t="-3256" b="-9302"/>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E27CCB5B-2341-6E26-ABA6-42D97F1DD88F}"/>
              </a:ext>
            </a:extLst>
          </p:cNvPr>
          <p:cNvGrpSpPr/>
          <p:nvPr/>
        </p:nvGrpSpPr>
        <p:grpSpPr>
          <a:xfrm>
            <a:off x="1823391" y="2667721"/>
            <a:ext cx="5204144" cy="1400793"/>
            <a:chOff x="1823391" y="3279097"/>
            <a:chExt cx="5204144" cy="1400793"/>
          </a:xfrm>
        </p:grpSpPr>
        <p:pic>
          <p:nvPicPr>
            <p:cNvPr id="6" name="图片 5">
              <a:extLst>
                <a:ext uri="{FF2B5EF4-FFF2-40B4-BE49-F238E27FC236}">
                  <a16:creationId xmlns:a16="http://schemas.microsoft.com/office/drawing/2014/main" id="{A5F1E534-9322-4754-91D4-09A526AD35A4}"/>
                </a:ext>
              </a:extLst>
            </p:cNvPr>
            <p:cNvPicPr>
              <a:picLocks noChangeAspect="1"/>
            </p:cNvPicPr>
            <p:nvPr/>
          </p:nvPicPr>
          <p:blipFill rotWithShape="1">
            <a:blip r:embed="rId4"/>
            <a:srcRect b="21141"/>
            <a:stretch/>
          </p:blipFill>
          <p:spPr>
            <a:xfrm>
              <a:off x="1823391" y="3279097"/>
              <a:ext cx="5204144" cy="1037777"/>
            </a:xfrm>
            <a:prstGeom prst="rect">
              <a:avLst/>
            </a:prstGeom>
          </p:spPr>
        </p:pic>
        <p:sp>
          <p:nvSpPr>
            <p:cNvPr id="8" name="Text Placeholder 2">
              <a:extLst>
                <a:ext uri="{FF2B5EF4-FFF2-40B4-BE49-F238E27FC236}">
                  <a16:creationId xmlns:a16="http://schemas.microsoft.com/office/drawing/2014/main" id="{21F912EA-19AA-C331-E374-EE173A26BCDC}"/>
                </a:ext>
              </a:extLst>
            </p:cNvPr>
            <p:cNvSpPr txBox="1">
              <a:spLocks/>
            </p:cNvSpPr>
            <p:nvPr/>
          </p:nvSpPr>
          <p:spPr>
            <a:xfrm>
              <a:off x="1919319" y="4344181"/>
              <a:ext cx="1921161" cy="334134"/>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altLang="zh-CN" sz="1400" dirty="0">
                  <a:latin typeface="Calibri" panose="020F0502020204030204" pitchFamily="34" charset="0"/>
                  <a:cs typeface="Calibri" panose="020F0502020204030204" pitchFamily="34" charset="0"/>
                </a:rPr>
                <a:t>From the head to the tail.</a:t>
              </a:r>
              <a:endParaRPr lang="en-US" sz="1400" dirty="0">
                <a:latin typeface="Calibri" panose="020F0502020204030204" pitchFamily="34" charset="0"/>
                <a:cs typeface="Calibri" panose="020F0502020204030204" pitchFamily="34" charset="0"/>
              </a:endParaRPr>
            </a:p>
          </p:txBody>
        </p:sp>
        <p:sp>
          <p:nvSpPr>
            <p:cNvPr id="9" name="Text Placeholder 2">
              <a:extLst>
                <a:ext uri="{FF2B5EF4-FFF2-40B4-BE49-F238E27FC236}">
                  <a16:creationId xmlns:a16="http://schemas.microsoft.com/office/drawing/2014/main" id="{EE81E03C-F307-2CFB-F65C-D0885A212FD2}"/>
                </a:ext>
              </a:extLst>
            </p:cNvPr>
            <p:cNvSpPr txBox="1">
              <a:spLocks/>
            </p:cNvSpPr>
            <p:nvPr/>
          </p:nvSpPr>
          <p:spPr>
            <a:xfrm>
              <a:off x="5057924" y="4345756"/>
              <a:ext cx="1921161" cy="334134"/>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altLang="zh-CN" sz="1400" dirty="0">
                  <a:latin typeface="Calibri" panose="020F0502020204030204" pitchFamily="34" charset="0"/>
                  <a:cs typeface="Calibri" panose="020F0502020204030204" pitchFamily="34" charset="0"/>
                </a:rPr>
                <a:t>From the tail to the head.</a:t>
              </a:r>
              <a:endParaRPr lang="en-US" sz="1400" dirty="0">
                <a:latin typeface="Calibri" panose="020F0502020204030204" pitchFamily="34" charset="0"/>
                <a:cs typeface="Calibri" panose="020F0502020204030204" pitchFamily="34" charset="0"/>
              </a:endParaRPr>
            </a:p>
          </p:txBody>
        </p:sp>
      </p:grpSp>
      <p:sp>
        <p:nvSpPr>
          <p:cNvPr id="4" name="椭圆 3">
            <a:extLst>
              <a:ext uri="{FF2B5EF4-FFF2-40B4-BE49-F238E27FC236}">
                <a16:creationId xmlns:a16="http://schemas.microsoft.com/office/drawing/2014/main" id="{895B8527-E25D-CF2E-B91A-40D669D81AA6}"/>
              </a:ext>
            </a:extLst>
          </p:cNvPr>
          <p:cNvSpPr/>
          <p:nvPr/>
        </p:nvSpPr>
        <p:spPr>
          <a:xfrm>
            <a:off x="1919319" y="3027872"/>
            <a:ext cx="1013662" cy="379562"/>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7" name="椭圆 6">
            <a:extLst>
              <a:ext uri="{FF2B5EF4-FFF2-40B4-BE49-F238E27FC236}">
                <a16:creationId xmlns:a16="http://schemas.microsoft.com/office/drawing/2014/main" id="{4E84123A-D820-27D0-42E8-874E242572E8}"/>
              </a:ext>
            </a:extLst>
          </p:cNvPr>
          <p:cNvSpPr/>
          <p:nvPr/>
        </p:nvSpPr>
        <p:spPr>
          <a:xfrm>
            <a:off x="6029866" y="3047544"/>
            <a:ext cx="793630" cy="379562"/>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4166002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Overview</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12777" y="1133864"/>
            <a:ext cx="7770441" cy="28757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600"/>
              </a:spcBef>
            </a:pPr>
            <a:endParaRPr lang="en-US" sz="1600" dirty="0">
              <a:latin typeface="Calibri" panose="020F0502020204030204" pitchFamily="34" charset="0"/>
              <a:cs typeface="Calibri" panose="020F0502020204030204" pitchFamily="34" charset="0"/>
            </a:endParaRPr>
          </a:p>
          <a:p>
            <a:pPr algn="just">
              <a:lnSpc>
                <a:spcPts val="2200"/>
              </a:lnSpc>
              <a:spcBef>
                <a:spcPts val="600"/>
              </a:spcBef>
            </a:pPr>
            <a:r>
              <a:rPr lang="en-US" sz="1600" dirty="0">
                <a:latin typeface="Calibri" panose="020F0502020204030204" pitchFamily="34" charset="0"/>
                <a:cs typeface="Calibri" panose="020F0502020204030204" pitchFamily="34" charset="0"/>
              </a:rPr>
              <a:t>This paper improves the efficiency of context-free language reachability by reducing the computational redundancy caused by transitive relations, using a partially ordered algorithm running on a hybrid data structure.</a:t>
            </a:r>
          </a:p>
        </p:txBody>
      </p:sp>
    </p:spTree>
    <p:extLst>
      <p:ext uri="{BB962C8B-B14F-4D97-AF65-F5344CB8AC3E}">
        <p14:creationId xmlns:p14="http://schemas.microsoft.com/office/powerpoint/2010/main" val="428299544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19</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3"/>
            <a:ext cx="3795392" cy="438905"/>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What is </a:t>
            </a:r>
            <a:r>
              <a:rPr lang="en-US" sz="1600" b="1" dirty="0">
                <a:solidFill>
                  <a:srgbClr val="CC9900"/>
                </a:solidFill>
                <a:latin typeface="Calibri" panose="020F0502020204030204" pitchFamily="34" charset="0"/>
                <a:cs typeface="Calibri" panose="020F0502020204030204" pitchFamily="34" charset="0"/>
              </a:rPr>
              <a:t>transitive redundancy</a:t>
            </a:r>
            <a:r>
              <a:rPr lang="en-US" sz="1600" b="1"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085868E-BBDB-FC29-C951-06EB07718110}"/>
                  </a:ext>
                </a:extLst>
              </p:cNvPr>
              <p:cNvSpPr txBox="1">
                <a:spLocks/>
              </p:cNvSpPr>
              <p:nvPr/>
            </p:nvSpPr>
            <p:spPr>
              <a:xfrm>
                <a:off x="6019800" y="1447960"/>
                <a:ext cx="1417320" cy="8130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400" i="1" dirty="0">
                    <a:latin typeface="Calibri" panose="020F0502020204030204" pitchFamily="34" charset="0"/>
                    <a:cs typeface="Calibri" panose="020F0502020204030204" pitchFamily="34" charset="0"/>
                  </a:rPr>
                  <a:t>CFG:</a:t>
                </a:r>
              </a:p>
              <a:p>
                <a:pPr algn="just">
                  <a:lnSpc>
                    <a:spcPts val="2200"/>
                  </a:lnSpc>
                  <a:spcBef>
                    <a:spcPts val="1200"/>
                  </a:spcBef>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 </m:t>
                      </m:r>
                      <m:r>
                        <a:rPr lang="en-US" sz="1400" b="0" i="1" smtClean="0">
                          <a:latin typeface="Cambria Math" panose="02040503050406030204" pitchFamily="18" charset="0"/>
                          <a:cs typeface="Calibri" panose="020F0502020204030204" pitchFamily="34" charset="0"/>
                        </a:rPr>
                        <m:t>𝐴</m:t>
                      </m:r>
                    </m:oMath>
                  </m:oMathPara>
                </a14:m>
                <a:endParaRPr lang="en-US" sz="1400" dirty="0">
                  <a:latin typeface="Calibri" panose="020F0502020204030204" pitchFamily="34" charset="0"/>
                  <a:cs typeface="Calibri" panose="020F0502020204030204" pitchFamily="34" charset="0"/>
                </a:endParaRPr>
              </a:p>
              <a:p>
                <a:pPr algn="just">
                  <a:lnSpc>
                    <a:spcPts val="2200"/>
                  </a:lnSpc>
                  <a:spcBef>
                    <a:spcPts val="1200"/>
                  </a:spcBef>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𝐹</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𝐹</m:t>
                      </m:r>
                      <m:r>
                        <a:rPr lang="en-US" sz="1400" b="0" i="1" smtClean="0">
                          <a:latin typeface="Cambria Math" panose="02040503050406030204" pitchFamily="18" charset="0"/>
                          <a:cs typeface="Calibri" panose="020F0502020204030204" pitchFamily="34" charset="0"/>
                        </a:rPr>
                        <m:t> </m:t>
                      </m:r>
                      <m:r>
                        <a:rPr lang="en-US" sz="1400" b="0" i="1" smtClean="0">
                          <a:latin typeface="Cambria Math" panose="02040503050406030204" pitchFamily="18" charset="0"/>
                          <a:cs typeface="Calibri" panose="020F0502020204030204" pitchFamily="34" charset="0"/>
                        </a:rPr>
                        <m:t>𝐴</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3" name="Text Placeholder 2">
                <a:extLst>
                  <a:ext uri="{FF2B5EF4-FFF2-40B4-BE49-F238E27FC236}">
                    <a16:creationId xmlns:a16="http://schemas.microsoft.com/office/drawing/2014/main" id="{7085868E-BBDB-FC29-C951-06EB07718110}"/>
                  </a:ext>
                </a:extLst>
              </p:cNvPr>
              <p:cNvSpPr txBox="1">
                <a:spLocks noRot="1" noChangeAspect="1" noMove="1" noResize="1" noEditPoints="1" noAdjustHandles="1" noChangeArrowheads="1" noChangeShapeType="1" noTextEdit="1"/>
              </p:cNvSpPr>
              <p:nvPr/>
            </p:nvSpPr>
            <p:spPr>
              <a:xfrm>
                <a:off x="6019800" y="1447960"/>
                <a:ext cx="1417320" cy="813047"/>
              </a:xfrm>
              <a:prstGeom prst="rect">
                <a:avLst/>
              </a:prstGeom>
              <a:blipFill>
                <a:blip r:embed="rId3"/>
                <a:stretch>
                  <a:fillRect l="-7759" t="-2256" b="-22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3D17A376-EB9D-4F6D-AE9C-14D80E1951F3}"/>
              </a:ext>
            </a:extLst>
          </p:cNvPr>
          <p:cNvPicPr>
            <a:picLocks noChangeAspect="1"/>
          </p:cNvPicPr>
          <p:nvPr/>
        </p:nvPicPr>
        <p:blipFill>
          <a:blip r:embed="rId4"/>
          <a:stretch>
            <a:fillRect/>
          </a:stretch>
        </p:blipFill>
        <p:spPr>
          <a:xfrm>
            <a:off x="5449227" y="2814524"/>
            <a:ext cx="2686050" cy="740613"/>
          </a:xfrm>
          <a:prstGeom prst="rect">
            <a:avLst/>
          </a:prstGeom>
        </p:spPr>
      </p:pic>
      <p:pic>
        <p:nvPicPr>
          <p:cNvPr id="9" name="图片 8">
            <a:extLst>
              <a:ext uri="{FF2B5EF4-FFF2-40B4-BE49-F238E27FC236}">
                <a16:creationId xmlns:a16="http://schemas.microsoft.com/office/drawing/2014/main" id="{5B9CDA26-2F92-E3F6-0180-5032E6DED2A6}"/>
              </a:ext>
            </a:extLst>
          </p:cNvPr>
          <p:cNvPicPr>
            <a:picLocks noChangeAspect="1"/>
          </p:cNvPicPr>
          <p:nvPr/>
        </p:nvPicPr>
        <p:blipFill>
          <a:blip r:embed="rId5"/>
          <a:stretch>
            <a:fillRect/>
          </a:stretch>
        </p:blipFill>
        <p:spPr>
          <a:xfrm>
            <a:off x="2910535" y="2283237"/>
            <a:ext cx="2103121" cy="1555516"/>
          </a:xfrm>
          <a:prstGeom prst="rect">
            <a:avLst/>
          </a:prstGeom>
        </p:spPr>
      </p:pic>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914AE662-BEC7-4200-E75C-DC4DF0C87F2B}"/>
                  </a:ext>
                </a:extLst>
              </p:cNvPr>
              <p:cNvSpPr txBox="1">
                <a:spLocks/>
              </p:cNvSpPr>
              <p:nvPr/>
            </p:nvSpPr>
            <p:spPr>
              <a:xfrm>
                <a:off x="628018" y="1492419"/>
                <a:ext cx="4280866" cy="3341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Example  2</a:t>
                </a:r>
                <a:r>
                  <a:rPr lang="en-US" sz="1600" dirty="0">
                    <a:latin typeface="Calibri" panose="020F0502020204030204" pitchFamily="34" charset="0"/>
                    <a:cs typeface="Calibri" panose="020F0502020204030204" pitchFamily="34" charset="0"/>
                  </a:rPr>
                  <a:t>: There are four ways to derive </a:t>
                </a:r>
                <a14:m>
                  <m:oMath xmlns:m="http://schemas.openxmlformats.org/officeDocument/2006/math">
                    <m:r>
                      <a:rPr lang="en-US" sz="1600" b="0" i="1" smtClean="0">
                        <a:latin typeface="Cambria Math" panose="02040503050406030204" pitchFamily="18" charset="0"/>
                        <a:cs typeface="Calibri" panose="020F0502020204030204" pitchFamily="34" charset="0"/>
                      </a:rPr>
                      <m:t>𝑜</m:t>
                    </m:r>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𝐹</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5</m:t>
                        </m:r>
                      </m:sub>
                    </m:sSub>
                  </m:oMath>
                </a14:m>
                <a:r>
                  <a:rPr lang="en-US" sz="1600" dirty="0">
                    <a:latin typeface="Calibri" panose="020F0502020204030204" pitchFamily="34" charset="0"/>
                    <a:cs typeface="Calibri" panose="020F0502020204030204" pitchFamily="34" charset="0"/>
                  </a:rPr>
                  <a:t>.</a:t>
                </a:r>
              </a:p>
            </p:txBody>
          </p:sp>
        </mc:Choice>
        <mc:Fallback xmlns="">
          <p:sp>
            <p:nvSpPr>
              <p:cNvPr id="10" name="Text Placeholder 2">
                <a:extLst>
                  <a:ext uri="{FF2B5EF4-FFF2-40B4-BE49-F238E27FC236}">
                    <a16:creationId xmlns:a16="http://schemas.microsoft.com/office/drawing/2014/main" id="{914AE662-BEC7-4200-E75C-DC4DF0C87F2B}"/>
                  </a:ext>
                </a:extLst>
              </p:cNvPr>
              <p:cNvSpPr txBox="1">
                <a:spLocks noRot="1" noChangeAspect="1" noMove="1" noResize="1" noEditPoints="1" noAdjustHandles="1" noChangeArrowheads="1" noChangeShapeType="1" noTextEdit="1"/>
              </p:cNvSpPr>
              <p:nvPr/>
            </p:nvSpPr>
            <p:spPr>
              <a:xfrm>
                <a:off x="628018" y="1492419"/>
                <a:ext cx="4280866" cy="334134"/>
              </a:xfrm>
              <a:prstGeom prst="rect">
                <a:avLst/>
              </a:prstGeom>
              <a:blipFill>
                <a:blip r:embed="rId6"/>
                <a:stretch>
                  <a:fillRect l="-2849" t="-27273" r="-3419" b="-52727"/>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 Placeholder 2">
                <a:extLst>
                  <a:ext uri="{FF2B5EF4-FFF2-40B4-BE49-F238E27FC236}">
                    <a16:creationId xmlns:a16="http://schemas.microsoft.com/office/drawing/2014/main" id="{969DE2D5-3143-F5F3-C787-19C69D5F75F9}"/>
                  </a:ext>
                </a:extLst>
              </p:cNvPr>
              <p:cNvSpPr txBox="1">
                <a:spLocks/>
              </p:cNvSpPr>
              <p:nvPr/>
            </p:nvSpPr>
            <p:spPr>
              <a:xfrm>
                <a:off x="3006788" y="3929047"/>
                <a:ext cx="2278361" cy="6787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400" dirty="0">
                    <a:latin typeface="Calibri" panose="020F0502020204030204" pitchFamily="34" charset="0"/>
                    <a:cs typeface="Calibri" panose="020F0502020204030204" pitchFamily="34" charset="0"/>
                  </a:rPr>
                  <a:t>However, </a:t>
                </a:r>
                <a14:m>
                  <m:oMath xmlns:m="http://schemas.openxmlformats.org/officeDocument/2006/math">
                    <m:r>
                      <a:rPr lang="en-US" sz="1400" b="0" i="1" smtClean="0">
                        <a:latin typeface="Cambria Math" panose="02040503050406030204" pitchFamily="18" charset="0"/>
                        <a:cs typeface="Calibri" panose="020F0502020204030204" pitchFamily="34" charset="0"/>
                      </a:rPr>
                      <m:t>𝑜</m:t>
                    </m:r>
                    <m:groupChr>
                      <m:groupChrPr>
                        <m:chr m:val="→"/>
                        <m:vertJc m:val="bot"/>
                        <m:ctrlPr>
                          <a:rPr lang="en-US" altLang="zh-CN" sz="1400" b="0" i="1" smtClean="0">
                            <a:latin typeface="Cambria Math" panose="02040503050406030204" pitchFamily="18" charset="0"/>
                            <a:cs typeface="Calibri" panose="020F0502020204030204" pitchFamily="34" charset="0"/>
                          </a:rPr>
                        </m:ctrlPr>
                      </m:groupChrPr>
                      <m:e>
                        <m:r>
                          <m:rPr>
                            <m:brk m:alnAt="2"/>
                          </m:rPr>
                          <a:rPr lang="en-US" altLang="zh-CN" sz="1400" b="0" i="1" smtClean="0">
                            <a:latin typeface="Cambria Math" panose="02040503050406030204" pitchFamily="18" charset="0"/>
                            <a:cs typeface="Calibri" panose="020F0502020204030204" pitchFamily="34" charset="0"/>
                          </a:rPr>
                          <m:t>𝐹</m:t>
                        </m:r>
                      </m:e>
                    </m:groupCh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oMath>
                </a14:m>
                <a:r>
                  <a:rPr lang="en-US" sz="1400" dirty="0">
                    <a:latin typeface="Calibri" panose="020F0502020204030204" pitchFamily="34" charset="0"/>
                    <a:cs typeface="Calibri" panose="020F0502020204030204" pitchFamily="34" charset="0"/>
                  </a:rPr>
                  <a:t> needs to be added to the graph </a:t>
                </a:r>
                <a:r>
                  <a:rPr lang="en-US" sz="1400" b="1" dirty="0">
                    <a:solidFill>
                      <a:srgbClr val="FF0000"/>
                    </a:solidFill>
                    <a:latin typeface="Calibri" panose="020F0502020204030204" pitchFamily="34" charset="0"/>
                    <a:cs typeface="Calibri" panose="020F0502020204030204" pitchFamily="34" charset="0"/>
                  </a:rPr>
                  <a:t>only once</a:t>
                </a:r>
                <a:r>
                  <a:rPr lang="en-US" sz="1400" dirty="0">
                    <a:latin typeface="Calibri" panose="020F0502020204030204" pitchFamily="34" charset="0"/>
                    <a:cs typeface="Calibri" panose="020F0502020204030204" pitchFamily="34" charset="0"/>
                  </a:rPr>
                  <a:t>!</a:t>
                </a:r>
              </a:p>
            </p:txBody>
          </p:sp>
        </mc:Choice>
        <mc:Fallback xmlns="">
          <p:sp>
            <p:nvSpPr>
              <p:cNvPr id="11" name="Text Placeholder 2">
                <a:extLst>
                  <a:ext uri="{FF2B5EF4-FFF2-40B4-BE49-F238E27FC236}">
                    <a16:creationId xmlns:a16="http://schemas.microsoft.com/office/drawing/2014/main" id="{969DE2D5-3143-F5F3-C787-19C69D5F75F9}"/>
                  </a:ext>
                </a:extLst>
              </p:cNvPr>
              <p:cNvSpPr txBox="1">
                <a:spLocks noRot="1" noChangeAspect="1" noMove="1" noResize="1" noEditPoints="1" noAdjustHandles="1" noChangeArrowheads="1" noChangeShapeType="1" noTextEdit="1"/>
              </p:cNvSpPr>
              <p:nvPr/>
            </p:nvSpPr>
            <p:spPr>
              <a:xfrm>
                <a:off x="3006788" y="3929047"/>
                <a:ext cx="2278361" cy="678743"/>
              </a:xfrm>
              <a:prstGeom prst="rect">
                <a:avLst/>
              </a:prstGeom>
              <a:blipFill>
                <a:blip r:embed="rId7"/>
                <a:stretch>
                  <a:fillRect l="-4813" t="-6306" r="-481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44FCA9DA-E3CB-60A4-68C2-62429B5A6345}"/>
              </a:ext>
            </a:extLst>
          </p:cNvPr>
          <p:cNvGrpSpPr/>
          <p:nvPr/>
        </p:nvGrpSpPr>
        <p:grpSpPr>
          <a:xfrm>
            <a:off x="644848" y="1924559"/>
            <a:ext cx="1093470" cy="2020530"/>
            <a:chOff x="644848" y="1844349"/>
            <a:chExt cx="1093470" cy="2020530"/>
          </a:xfrm>
        </p:grpSpPr>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F13033C0-3F20-DAD0-DCCD-DA57F92BE158}"/>
                    </a:ext>
                  </a:extLst>
                </p:cNvPr>
                <p:cNvSpPr txBox="1">
                  <a:spLocks/>
                </p:cNvSpPr>
                <p:nvPr/>
              </p:nvSpPr>
              <p:spPr>
                <a:xfrm>
                  <a:off x="644848" y="2170458"/>
                  <a:ext cx="1093470" cy="16944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3000"/>
                    </a:lnSpc>
                    <a:spcBef>
                      <a:spcPts val="1200"/>
                    </a:spcBef>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cs typeface="Calibri" panose="020F0502020204030204" pitchFamily="34" charset="0"/>
                              </a:rPr>
                            </m:ctrlPr>
                          </m:sSubPr>
                          <m:e>
                            <m:r>
                              <a:rPr lang="en-US" altLang="zh-CN" sz="1400" i="1">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1</m:t>
                            </m:r>
                          </m:sub>
                        </m:sSub>
                        <m:groupChr>
                          <m:groupChrPr>
                            <m:chr m:val="→"/>
                            <m:vertJc m:val="bot"/>
                            <m:ctrlPr>
                              <a:rPr lang="en-US" altLang="zh-CN" sz="1400" i="1">
                                <a:latin typeface="Cambria Math" panose="02040503050406030204" pitchFamily="18" charset="0"/>
                                <a:cs typeface="Calibri" panose="020F0502020204030204" pitchFamily="34" charset="0"/>
                              </a:rPr>
                            </m:ctrlPr>
                          </m:groupChrPr>
                          <m:e>
                            <m:r>
                              <m:rPr>
                                <m:brk m:alnAt="2"/>
                              </m:rPr>
                              <a:rPr lang="en-US" altLang="zh-CN" sz="1400" i="1">
                                <a:latin typeface="Cambria Math" panose="02040503050406030204" pitchFamily="18" charset="0"/>
                                <a:cs typeface="Calibri" panose="020F0502020204030204" pitchFamily="34" charset="0"/>
                              </a:rPr>
                              <m:t>𝐴</m:t>
                            </m:r>
                          </m:e>
                        </m:groupChr>
                        <m:sSub>
                          <m:sSubPr>
                            <m:ctrlPr>
                              <a:rPr lang="en-US" altLang="zh-CN" sz="1400" i="1">
                                <a:latin typeface="Cambria Math" panose="02040503050406030204" pitchFamily="18" charset="0"/>
                                <a:cs typeface="Calibri" panose="020F0502020204030204" pitchFamily="34" charset="0"/>
                              </a:rPr>
                            </m:ctrlPr>
                          </m:sSubPr>
                          <m:e>
                            <m:r>
                              <a:rPr lang="en-US" altLang="zh-CN" sz="1400" i="1">
                                <a:latin typeface="Cambria Math" panose="02040503050406030204" pitchFamily="18" charset="0"/>
                                <a:cs typeface="Calibri" panose="020F0502020204030204" pitchFamily="34" charset="0"/>
                              </a:rPr>
                              <m:t>𝑣</m:t>
                            </m:r>
                          </m:e>
                          <m:sub>
                            <m:r>
                              <a:rPr lang="en-US" altLang="zh-CN" sz="1400" i="1">
                                <a:latin typeface="Cambria Math" panose="02040503050406030204" pitchFamily="18" charset="0"/>
                                <a:cs typeface="Calibri" panose="020F0502020204030204" pitchFamily="34" charset="0"/>
                              </a:rPr>
                              <m:t>5</m:t>
                            </m:r>
                          </m:sub>
                        </m:sSub>
                      </m:oMath>
                    </m:oMathPara>
                  </a14:m>
                  <a:endParaRPr lang="en-US" altLang="zh-CN" sz="1400" dirty="0">
                    <a:cs typeface="Calibri" panose="020F0502020204030204" pitchFamily="34" charset="0"/>
                  </a:endParaRPr>
                </a:p>
                <a:p>
                  <a:pPr algn="just">
                    <a:lnSpc>
                      <a:spcPts val="3000"/>
                    </a:lnSpc>
                    <a:spcBef>
                      <a:spcPts val="1200"/>
                    </a:spcBef>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groupChr>
                          <m:groupChrPr>
                            <m:chr m:val="→"/>
                            <m:vertJc m:val="bot"/>
                            <m:ctrlPr>
                              <a:rPr lang="en-US" altLang="zh-CN" sz="1400" b="0" i="1" smtClean="0">
                                <a:latin typeface="Cambria Math" panose="02040503050406030204" pitchFamily="18" charset="0"/>
                                <a:cs typeface="Calibri" panose="020F0502020204030204" pitchFamily="34" charset="0"/>
                              </a:rPr>
                            </m:ctrlPr>
                          </m:groupChrPr>
                          <m:e>
                            <m:r>
                              <m:rPr>
                                <m:brk m:alnAt="2"/>
                              </m:rPr>
                              <a:rPr lang="en-US" altLang="zh-CN" sz="1400" b="0" i="1" smtClean="0">
                                <a:latin typeface="Cambria Math" panose="02040503050406030204" pitchFamily="18" charset="0"/>
                                <a:cs typeface="Calibri" panose="020F0502020204030204" pitchFamily="34" charset="0"/>
                              </a:rPr>
                              <m:t>𝐴</m:t>
                            </m:r>
                          </m:e>
                        </m:groupCh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oMath>
                    </m:oMathPara>
                  </a14:m>
                  <a:endParaRPr lang="en-US" altLang="zh-CN" sz="1400" dirty="0">
                    <a:cs typeface="Calibri" panose="020F0502020204030204" pitchFamily="34" charset="0"/>
                  </a:endParaRPr>
                </a:p>
                <a:p>
                  <a:pPr algn="just">
                    <a:lnSpc>
                      <a:spcPts val="3000"/>
                    </a:lnSpc>
                    <a:spcBef>
                      <a:spcPts val="1200"/>
                    </a:spcBef>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groupChr>
                          <m:groupChrPr>
                            <m:chr m:val="→"/>
                            <m:vertJc m:val="bot"/>
                            <m:ctrlPr>
                              <a:rPr lang="en-US" altLang="zh-CN" sz="1400" b="0" i="1" smtClean="0">
                                <a:latin typeface="Cambria Math" panose="02040503050406030204" pitchFamily="18" charset="0"/>
                                <a:cs typeface="Calibri" panose="020F0502020204030204" pitchFamily="34" charset="0"/>
                              </a:rPr>
                            </m:ctrlPr>
                          </m:groupChrPr>
                          <m:e>
                            <m:r>
                              <m:rPr>
                                <m:brk m:alnAt="2"/>
                              </m:rPr>
                              <a:rPr lang="en-US" altLang="zh-CN" sz="1400" b="0" i="1" smtClean="0">
                                <a:latin typeface="Cambria Math" panose="02040503050406030204" pitchFamily="18" charset="0"/>
                                <a:cs typeface="Calibri" panose="020F0502020204030204" pitchFamily="34" charset="0"/>
                              </a:rPr>
                              <m:t>𝐴</m:t>
                            </m:r>
                          </m:e>
                        </m:groupCh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oMath>
                    </m:oMathPara>
                  </a14:m>
                  <a:endParaRPr lang="en-US" altLang="zh-CN" sz="1400" dirty="0">
                    <a:cs typeface="Calibri" panose="020F0502020204030204" pitchFamily="34" charset="0"/>
                  </a:endParaRPr>
                </a:p>
                <a:p>
                  <a:pPr algn="just">
                    <a:lnSpc>
                      <a:spcPts val="3000"/>
                    </a:lnSpc>
                    <a:spcBef>
                      <a:spcPts val="1200"/>
                    </a:spcBef>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4</m:t>
                            </m:r>
                          </m:sub>
                        </m:sSub>
                        <m:groupChr>
                          <m:groupChrPr>
                            <m:chr m:val="→"/>
                            <m:vertJc m:val="bot"/>
                            <m:ctrlPr>
                              <a:rPr lang="en-US" altLang="zh-CN" sz="1400" b="0" i="1" smtClean="0">
                                <a:latin typeface="Cambria Math" panose="02040503050406030204" pitchFamily="18" charset="0"/>
                                <a:cs typeface="Calibri" panose="020F0502020204030204" pitchFamily="34" charset="0"/>
                              </a:rPr>
                            </m:ctrlPr>
                          </m:groupChrPr>
                          <m:e>
                            <m:r>
                              <m:rPr>
                                <m:brk m:alnAt="2"/>
                              </m:rPr>
                              <a:rPr lang="en-US" altLang="zh-CN" sz="1400" b="0" i="1" smtClean="0">
                                <a:latin typeface="Cambria Math" panose="02040503050406030204" pitchFamily="18" charset="0"/>
                                <a:cs typeface="Calibri" panose="020F0502020204030204" pitchFamily="34" charset="0"/>
                              </a:rPr>
                              <m:t>𝐴</m:t>
                            </m:r>
                          </m:e>
                        </m:groupCh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oMath>
                    </m:oMathPara>
                  </a14:m>
                  <a:endParaRPr lang="en-US" altLang="zh-CN" sz="1400" dirty="0">
                    <a:cs typeface="Calibri" panose="020F0502020204030204" pitchFamily="34" charset="0"/>
                  </a:endParaRPr>
                </a:p>
              </p:txBody>
            </p:sp>
          </mc:Choice>
          <mc:Fallback xmlns="">
            <p:sp>
              <p:nvSpPr>
                <p:cNvPr id="4" name="Text Placeholder 2">
                  <a:extLst>
                    <a:ext uri="{FF2B5EF4-FFF2-40B4-BE49-F238E27FC236}">
                      <a16:creationId xmlns:a16="http://schemas.microsoft.com/office/drawing/2014/main" id="{F13033C0-3F20-DAD0-DCCD-DA57F92BE158}"/>
                    </a:ext>
                  </a:extLst>
                </p:cNvPr>
                <p:cNvSpPr txBox="1">
                  <a:spLocks noRot="1" noChangeAspect="1" noMove="1" noResize="1" noEditPoints="1" noAdjustHandles="1" noChangeArrowheads="1" noChangeShapeType="1" noTextEdit="1"/>
                </p:cNvSpPr>
                <p:nvPr/>
              </p:nvSpPr>
              <p:spPr>
                <a:xfrm>
                  <a:off x="644848" y="2170458"/>
                  <a:ext cx="1093470" cy="1694421"/>
                </a:xfrm>
                <a:prstGeom prst="rect">
                  <a:avLst/>
                </a:prstGeom>
                <a:blipFill>
                  <a:blip r:embed="rId8"/>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5AE19408-66F2-944A-88A6-551C9D042C4A}"/>
                    </a:ext>
                  </a:extLst>
                </p:cNvPr>
                <p:cNvSpPr txBox="1">
                  <a:spLocks/>
                </p:cNvSpPr>
                <p:nvPr/>
              </p:nvSpPr>
              <p:spPr>
                <a:xfrm>
                  <a:off x="721474" y="1844349"/>
                  <a:ext cx="852754" cy="3341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14:m>
                    <m:oMath xmlns:m="http://schemas.openxmlformats.org/officeDocument/2006/math">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 </m:t>
                      </m:r>
                      <m:r>
                        <a:rPr lang="en-US" sz="1400" b="0" i="1" smtClean="0">
                          <a:latin typeface="Cambria Math" panose="02040503050406030204" pitchFamily="18" charset="0"/>
                          <a:cs typeface="Calibri" panose="020F0502020204030204" pitchFamily="34" charset="0"/>
                        </a:rPr>
                        <m:t>𝐴</m:t>
                      </m:r>
                    </m:oMath>
                  </a14:m>
                  <a:r>
                    <a:rPr lang="en-US" sz="1400" dirty="0">
                      <a:latin typeface="Calibri" panose="020F0502020204030204" pitchFamily="34" charset="0"/>
                      <a:cs typeface="Calibri" panose="020F0502020204030204" pitchFamily="34" charset="0"/>
                    </a:rPr>
                    <a:t> </a:t>
                  </a:r>
                </a:p>
              </p:txBody>
            </p:sp>
          </mc:Choice>
          <mc:Fallback xmlns="">
            <p:sp>
              <p:nvSpPr>
                <p:cNvPr id="7" name="Text Placeholder 2">
                  <a:extLst>
                    <a:ext uri="{FF2B5EF4-FFF2-40B4-BE49-F238E27FC236}">
                      <a16:creationId xmlns:a16="http://schemas.microsoft.com/office/drawing/2014/main" id="{5AE19408-66F2-944A-88A6-551C9D042C4A}"/>
                    </a:ext>
                  </a:extLst>
                </p:cNvPr>
                <p:cNvSpPr txBox="1">
                  <a:spLocks noRot="1" noChangeAspect="1" noMove="1" noResize="1" noEditPoints="1" noAdjustHandles="1" noChangeArrowheads="1" noChangeShapeType="1" noTextEdit="1"/>
                </p:cNvSpPr>
                <p:nvPr/>
              </p:nvSpPr>
              <p:spPr>
                <a:xfrm>
                  <a:off x="721474" y="1844349"/>
                  <a:ext cx="852754" cy="334134"/>
                </a:xfrm>
                <a:prstGeom prst="rect">
                  <a:avLst/>
                </a:prstGeom>
                <a:blipFill>
                  <a:blip r:embed="rId9"/>
                  <a:stretch>
                    <a:fillRect l="-714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grpSp>
      <p:grpSp>
        <p:nvGrpSpPr>
          <p:cNvPr id="14" name="组合 13">
            <a:extLst>
              <a:ext uri="{FF2B5EF4-FFF2-40B4-BE49-F238E27FC236}">
                <a16:creationId xmlns:a16="http://schemas.microsoft.com/office/drawing/2014/main" id="{E4D5AA85-7A27-0F78-0422-00D73406A91E}"/>
              </a:ext>
            </a:extLst>
          </p:cNvPr>
          <p:cNvGrpSpPr/>
          <p:nvPr/>
        </p:nvGrpSpPr>
        <p:grpSpPr>
          <a:xfrm>
            <a:off x="1695271" y="1922324"/>
            <a:ext cx="1119687" cy="1997124"/>
            <a:chOff x="1695271" y="1842114"/>
            <a:chExt cx="1119687" cy="1997124"/>
          </a:xfrm>
        </p:grpSpPr>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AA5407FE-9F44-8628-77BC-067DBBF45EA4}"/>
                    </a:ext>
                  </a:extLst>
                </p:cNvPr>
                <p:cNvSpPr txBox="1">
                  <a:spLocks/>
                </p:cNvSpPr>
                <p:nvPr/>
              </p:nvSpPr>
              <p:spPr>
                <a:xfrm>
                  <a:off x="1721488" y="2170458"/>
                  <a:ext cx="1093470" cy="166878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3000"/>
                    </a:lnSpc>
                    <a:spcBef>
                      <a:spcPts val="1200"/>
                    </a:spcBef>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Calibri" panose="020F0502020204030204" pitchFamily="34" charset="0"/>
                          </a:rPr>
                          <m:t>𝑜</m:t>
                        </m:r>
                        <m:groupChr>
                          <m:groupChrPr>
                            <m:chr m:val="→"/>
                            <m:vertJc m:val="bot"/>
                            <m:ctrlPr>
                              <a:rPr lang="en-US" altLang="zh-CN" sz="1400" i="1">
                                <a:latin typeface="Cambria Math" panose="02040503050406030204" pitchFamily="18" charset="0"/>
                                <a:cs typeface="Calibri" panose="020F0502020204030204" pitchFamily="34" charset="0"/>
                              </a:rPr>
                            </m:ctrlPr>
                          </m:groupChrPr>
                          <m:e>
                            <m:r>
                              <m:rPr>
                                <m:brk m:alnAt="2"/>
                              </m:rPr>
                              <a:rPr lang="en-US" altLang="zh-CN" sz="1400" i="1">
                                <a:latin typeface="Cambria Math" panose="02040503050406030204" pitchFamily="18" charset="0"/>
                                <a:cs typeface="Calibri" panose="020F0502020204030204" pitchFamily="34" charset="0"/>
                              </a:rPr>
                              <m:t>𝐴</m:t>
                            </m:r>
                          </m:e>
                        </m:groupChr>
                        <m:sSub>
                          <m:sSubPr>
                            <m:ctrlPr>
                              <a:rPr lang="en-US" altLang="zh-CN" sz="1400" i="1">
                                <a:latin typeface="Cambria Math" panose="02040503050406030204" pitchFamily="18" charset="0"/>
                                <a:cs typeface="Calibri" panose="020F0502020204030204" pitchFamily="34" charset="0"/>
                              </a:rPr>
                            </m:ctrlPr>
                          </m:sSubPr>
                          <m:e>
                            <m:r>
                              <a:rPr lang="en-US" altLang="zh-CN" sz="1400" i="1">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1</m:t>
                            </m:r>
                          </m:sub>
                        </m:sSub>
                      </m:oMath>
                    </m:oMathPara>
                  </a14:m>
                  <a:endParaRPr lang="en-US" altLang="zh-CN" sz="1400" dirty="0">
                    <a:cs typeface="Calibri" panose="020F0502020204030204" pitchFamily="34" charset="0"/>
                  </a:endParaRPr>
                </a:p>
                <a:p>
                  <a:pPr algn="just">
                    <a:lnSpc>
                      <a:spcPts val="3000"/>
                    </a:lnSpc>
                    <a:spcBef>
                      <a:spcPts val="1200"/>
                    </a:spcBef>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Calibri" panose="020F0502020204030204" pitchFamily="34" charset="0"/>
                          </a:rPr>
                          <m:t>𝑜</m:t>
                        </m:r>
                        <m:groupChr>
                          <m:groupChrPr>
                            <m:chr m:val="→"/>
                            <m:vertJc m:val="bot"/>
                            <m:ctrlPr>
                              <a:rPr lang="en-US" altLang="zh-CN" sz="1400" b="0" i="1" smtClean="0">
                                <a:latin typeface="Cambria Math" panose="02040503050406030204" pitchFamily="18" charset="0"/>
                                <a:cs typeface="Calibri" panose="020F0502020204030204" pitchFamily="34" charset="0"/>
                              </a:rPr>
                            </m:ctrlPr>
                          </m:groupChrPr>
                          <m:e>
                            <m:r>
                              <m:rPr>
                                <m:brk m:alnAt="2"/>
                              </m:rPr>
                              <a:rPr lang="en-US" altLang="zh-CN" sz="1400" b="0" i="1" smtClean="0">
                                <a:latin typeface="Cambria Math" panose="02040503050406030204" pitchFamily="18" charset="0"/>
                                <a:cs typeface="Calibri" panose="020F0502020204030204" pitchFamily="34" charset="0"/>
                              </a:rPr>
                              <m:t>𝐴</m:t>
                            </m:r>
                          </m:e>
                        </m:groupCh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oMath>
                    </m:oMathPara>
                  </a14:m>
                  <a:endParaRPr lang="en-US" altLang="zh-CN" sz="1400" dirty="0">
                    <a:cs typeface="Calibri" panose="020F0502020204030204" pitchFamily="34" charset="0"/>
                  </a:endParaRPr>
                </a:p>
                <a:p>
                  <a:pPr algn="just">
                    <a:lnSpc>
                      <a:spcPts val="3000"/>
                    </a:lnSpc>
                    <a:spcBef>
                      <a:spcPts val="1200"/>
                    </a:spcBef>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Calibri" panose="020F0502020204030204" pitchFamily="34" charset="0"/>
                          </a:rPr>
                          <m:t>𝑜</m:t>
                        </m:r>
                        <m:groupChr>
                          <m:groupChrPr>
                            <m:chr m:val="→"/>
                            <m:vertJc m:val="bot"/>
                            <m:ctrlPr>
                              <a:rPr lang="en-US" altLang="zh-CN" sz="1400" b="0" i="1" smtClean="0">
                                <a:latin typeface="Cambria Math" panose="02040503050406030204" pitchFamily="18" charset="0"/>
                                <a:cs typeface="Calibri" panose="020F0502020204030204" pitchFamily="34" charset="0"/>
                              </a:rPr>
                            </m:ctrlPr>
                          </m:groupChrPr>
                          <m:e>
                            <m:r>
                              <m:rPr>
                                <m:brk m:alnAt="2"/>
                              </m:rPr>
                              <a:rPr lang="en-US" altLang="zh-CN" sz="1400" b="0" i="1" smtClean="0">
                                <a:latin typeface="Cambria Math" panose="02040503050406030204" pitchFamily="18" charset="0"/>
                                <a:cs typeface="Calibri" panose="020F0502020204030204" pitchFamily="34" charset="0"/>
                              </a:rPr>
                              <m:t>𝐴</m:t>
                            </m:r>
                          </m:e>
                        </m:groupCh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oMath>
                    </m:oMathPara>
                  </a14:m>
                  <a:endParaRPr lang="en-US" altLang="zh-CN" sz="1400" dirty="0">
                    <a:cs typeface="Calibri" panose="020F0502020204030204" pitchFamily="34" charset="0"/>
                  </a:endParaRPr>
                </a:p>
                <a:p>
                  <a:pPr algn="just">
                    <a:lnSpc>
                      <a:spcPts val="3000"/>
                    </a:lnSpc>
                    <a:spcBef>
                      <a:spcPts val="1200"/>
                    </a:spcBef>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Calibri" panose="020F0502020204030204" pitchFamily="34" charset="0"/>
                          </a:rPr>
                          <m:t>𝑜</m:t>
                        </m:r>
                        <m:groupChr>
                          <m:groupChrPr>
                            <m:chr m:val="→"/>
                            <m:vertJc m:val="bot"/>
                            <m:ctrlPr>
                              <a:rPr lang="en-US" altLang="zh-CN" sz="1400" b="0" i="1" smtClean="0">
                                <a:latin typeface="Cambria Math" panose="02040503050406030204" pitchFamily="18" charset="0"/>
                                <a:cs typeface="Calibri" panose="020F0502020204030204" pitchFamily="34" charset="0"/>
                              </a:rPr>
                            </m:ctrlPr>
                          </m:groupChrPr>
                          <m:e>
                            <m:r>
                              <m:rPr>
                                <m:brk m:alnAt="2"/>
                              </m:rPr>
                              <a:rPr lang="en-US" altLang="zh-CN" sz="1400" b="0" i="1" smtClean="0">
                                <a:latin typeface="Cambria Math" panose="02040503050406030204" pitchFamily="18" charset="0"/>
                                <a:cs typeface="Calibri" panose="020F0502020204030204" pitchFamily="34" charset="0"/>
                              </a:rPr>
                              <m:t>𝐴</m:t>
                            </m:r>
                          </m:e>
                        </m:groupCh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4</m:t>
                            </m:r>
                          </m:sub>
                        </m:sSub>
                      </m:oMath>
                    </m:oMathPara>
                  </a14:m>
                  <a:endParaRPr lang="en-US" altLang="zh-CN" sz="1400" dirty="0">
                    <a:cs typeface="Calibri" panose="020F0502020204030204" pitchFamily="34" charset="0"/>
                  </a:endParaRPr>
                </a:p>
              </p:txBody>
            </p:sp>
          </mc:Choice>
          <mc:Fallback xmlns="">
            <p:sp>
              <p:nvSpPr>
                <p:cNvPr id="6" name="Text Placeholder 2">
                  <a:extLst>
                    <a:ext uri="{FF2B5EF4-FFF2-40B4-BE49-F238E27FC236}">
                      <a16:creationId xmlns:a16="http://schemas.microsoft.com/office/drawing/2014/main" id="{AA5407FE-9F44-8628-77BC-067DBBF45EA4}"/>
                    </a:ext>
                  </a:extLst>
                </p:cNvPr>
                <p:cNvSpPr txBox="1">
                  <a:spLocks noRot="1" noChangeAspect="1" noMove="1" noResize="1" noEditPoints="1" noAdjustHandles="1" noChangeArrowheads="1" noChangeShapeType="1" noTextEdit="1"/>
                </p:cNvSpPr>
                <p:nvPr/>
              </p:nvSpPr>
              <p:spPr>
                <a:xfrm>
                  <a:off x="1721488" y="2170458"/>
                  <a:ext cx="1093470" cy="1668780"/>
                </a:xfrm>
                <a:prstGeom prst="rect">
                  <a:avLst/>
                </a:prstGeom>
                <a:blipFill>
                  <a:blip r:embed="rId10"/>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A10222CF-B6C5-AFDD-0223-EE33B59893E8}"/>
                    </a:ext>
                  </a:extLst>
                </p:cNvPr>
                <p:cNvSpPr txBox="1">
                  <a:spLocks/>
                </p:cNvSpPr>
                <p:nvPr/>
              </p:nvSpPr>
              <p:spPr>
                <a:xfrm>
                  <a:off x="1695271" y="1842114"/>
                  <a:ext cx="1000277" cy="2884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𝐹</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𝐹</m:t>
                        </m:r>
                        <m:r>
                          <a:rPr lang="en-US" sz="1400" b="0" i="1" smtClean="0">
                            <a:latin typeface="Cambria Math" panose="02040503050406030204" pitchFamily="18" charset="0"/>
                            <a:cs typeface="Calibri" panose="020F0502020204030204" pitchFamily="34" charset="0"/>
                          </a:rPr>
                          <m:t> </m:t>
                        </m:r>
                        <m:r>
                          <a:rPr lang="en-US" sz="1400" b="0" i="1" smtClean="0">
                            <a:latin typeface="Cambria Math" panose="02040503050406030204" pitchFamily="18" charset="0"/>
                            <a:cs typeface="Calibri" panose="020F0502020204030204" pitchFamily="34" charset="0"/>
                          </a:rPr>
                          <m:t>𝐴</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8" name="Text Placeholder 2">
                  <a:extLst>
                    <a:ext uri="{FF2B5EF4-FFF2-40B4-BE49-F238E27FC236}">
                      <a16:creationId xmlns:a16="http://schemas.microsoft.com/office/drawing/2014/main" id="{A10222CF-B6C5-AFDD-0223-EE33B59893E8}"/>
                    </a:ext>
                  </a:extLst>
                </p:cNvPr>
                <p:cNvSpPr txBox="1">
                  <a:spLocks noRot="1" noChangeAspect="1" noMove="1" noResize="1" noEditPoints="1" noAdjustHandles="1" noChangeArrowheads="1" noChangeShapeType="1" noTextEdit="1"/>
                </p:cNvSpPr>
                <p:nvPr/>
              </p:nvSpPr>
              <p:spPr>
                <a:xfrm>
                  <a:off x="1695271" y="1842114"/>
                  <a:ext cx="1000277" cy="288428"/>
                </a:xfrm>
                <a:prstGeom prst="rect">
                  <a:avLst/>
                </a:prstGeom>
                <a:blipFill>
                  <a:blip r:embed="rId11"/>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1812629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20</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7610129" cy="1437887"/>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What is </a:t>
            </a:r>
            <a:r>
              <a:rPr lang="en-US" sz="1600" b="1" dirty="0">
                <a:solidFill>
                  <a:srgbClr val="CC9900"/>
                </a:solidFill>
                <a:latin typeface="Calibri" panose="020F0502020204030204" pitchFamily="34" charset="0"/>
                <a:cs typeface="Calibri" panose="020F0502020204030204" pitchFamily="34" charset="0"/>
              </a:rPr>
              <a:t>transitive redundancy</a:t>
            </a:r>
            <a:r>
              <a:rPr lang="en-US" sz="1600" b="1" dirty="0">
                <a:latin typeface="Calibri" panose="020F0502020204030204" pitchFamily="34" charset="0"/>
                <a:cs typeface="Calibri" panose="020F0502020204030204" pitchFamily="34" charset="0"/>
              </a:rPr>
              <a:t>?</a:t>
            </a:r>
          </a:p>
          <a:p>
            <a:pPr algn="just">
              <a:lnSpc>
                <a:spcPts val="2200"/>
              </a:lnSpc>
              <a:spcBef>
                <a:spcPts val="1200"/>
              </a:spcBef>
            </a:pPr>
            <a:r>
              <a:rPr lang="en-US" sz="1600" dirty="0">
                <a:solidFill>
                  <a:schemeClr val="bg1"/>
                </a:solidFill>
                <a:latin typeface="Calibri" panose="020F0502020204030204" pitchFamily="34" charset="0"/>
                <a:cs typeface="Calibri" panose="020F0502020204030204" pitchFamily="34" charset="0"/>
              </a:rPr>
              <a:t>According to our empirical results from two </a:t>
            </a:r>
            <a:r>
              <a:rPr lang="en-US" altLang="zh-CN" sz="1600" dirty="0">
                <a:solidFill>
                  <a:schemeClr val="bg1"/>
                </a:solidFill>
                <a:latin typeface="Calibri" panose="020F0502020204030204" pitchFamily="34" charset="0"/>
                <a:cs typeface="Calibri" panose="020F0502020204030204" pitchFamily="34" charset="0"/>
              </a:rPr>
              <a:t>popular clients, i.e., value-flow analysis and alias analysis,</a:t>
            </a:r>
            <a:r>
              <a:rPr lang="en-US" sz="1600" dirty="0">
                <a:solidFill>
                  <a:schemeClr val="bg1"/>
                </a:solidFill>
                <a:latin typeface="Calibri" panose="020F0502020204030204" pitchFamily="34" charset="0"/>
                <a:cs typeface="Calibri" panose="020F0502020204030204" pitchFamily="34" charset="0"/>
              </a:rPr>
              <a:t> redundant derivations occupy over 95% of all derivations.</a:t>
            </a:r>
          </a:p>
        </p:txBody>
      </p:sp>
    </p:spTree>
    <p:extLst>
      <p:ext uri="{BB962C8B-B14F-4D97-AF65-F5344CB8AC3E}">
        <p14:creationId xmlns:p14="http://schemas.microsoft.com/office/powerpoint/2010/main" val="273677077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1A9AD628-DD64-7330-A0DE-CBD1327D0DD7}"/>
              </a:ext>
            </a:extLst>
          </p:cNvPr>
          <p:cNvGrpSpPr/>
          <p:nvPr/>
        </p:nvGrpSpPr>
        <p:grpSpPr>
          <a:xfrm>
            <a:off x="1775427" y="3340694"/>
            <a:ext cx="5300072" cy="1320583"/>
            <a:chOff x="1823391" y="3279097"/>
            <a:chExt cx="5300072" cy="1320583"/>
          </a:xfrm>
        </p:grpSpPr>
        <p:pic>
          <p:nvPicPr>
            <p:cNvPr id="10" name="图片 9">
              <a:extLst>
                <a:ext uri="{FF2B5EF4-FFF2-40B4-BE49-F238E27FC236}">
                  <a16:creationId xmlns:a16="http://schemas.microsoft.com/office/drawing/2014/main" id="{407E9A63-2585-91A6-886C-0F1FB6ED5523}"/>
                </a:ext>
              </a:extLst>
            </p:cNvPr>
            <p:cNvPicPr>
              <a:picLocks noChangeAspect="1"/>
            </p:cNvPicPr>
            <p:nvPr/>
          </p:nvPicPr>
          <p:blipFill rotWithShape="1">
            <a:blip r:embed="rId3"/>
            <a:srcRect b="21141"/>
            <a:stretch/>
          </p:blipFill>
          <p:spPr>
            <a:xfrm>
              <a:off x="1823391" y="3279097"/>
              <a:ext cx="5204144" cy="1037777"/>
            </a:xfrm>
            <a:prstGeom prst="rect">
              <a:avLst/>
            </a:prstGeom>
          </p:spPr>
        </p:pic>
        <p:sp>
          <p:nvSpPr>
            <p:cNvPr id="11" name="Text Placeholder 2">
              <a:extLst>
                <a:ext uri="{FF2B5EF4-FFF2-40B4-BE49-F238E27FC236}">
                  <a16:creationId xmlns:a16="http://schemas.microsoft.com/office/drawing/2014/main" id="{DC2A6468-951B-4A06-074C-F45807C1699D}"/>
                </a:ext>
              </a:extLst>
            </p:cNvPr>
            <p:cNvSpPr txBox="1">
              <a:spLocks/>
            </p:cNvSpPr>
            <p:nvPr/>
          </p:nvSpPr>
          <p:spPr>
            <a:xfrm>
              <a:off x="2513186" y="4263971"/>
              <a:ext cx="1327294" cy="334134"/>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altLang="zh-CN" sz="1400" dirty="0">
                  <a:latin typeface="Calibri" panose="020F0502020204030204" pitchFamily="34" charset="0"/>
                  <a:cs typeface="Calibri" panose="020F0502020204030204" pitchFamily="34" charset="0"/>
                </a:rPr>
                <a:t>Preserved</a:t>
              </a:r>
              <a:endParaRPr lang="en-US" sz="1400" dirty="0">
                <a:latin typeface="Calibri" panose="020F0502020204030204" pitchFamily="34" charset="0"/>
                <a:cs typeface="Calibri" panose="020F0502020204030204" pitchFamily="34" charset="0"/>
              </a:endParaRPr>
            </a:p>
          </p:txBody>
        </p:sp>
        <p:sp>
          <p:nvSpPr>
            <p:cNvPr id="12" name="Text Placeholder 2">
              <a:extLst>
                <a:ext uri="{FF2B5EF4-FFF2-40B4-BE49-F238E27FC236}">
                  <a16:creationId xmlns:a16="http://schemas.microsoft.com/office/drawing/2014/main" id="{CB66BD8E-7712-682E-AEEA-D8C058B6684C}"/>
                </a:ext>
              </a:extLst>
            </p:cNvPr>
            <p:cNvSpPr txBox="1">
              <a:spLocks/>
            </p:cNvSpPr>
            <p:nvPr/>
          </p:nvSpPr>
          <p:spPr>
            <a:xfrm>
              <a:off x="5796169" y="4265546"/>
              <a:ext cx="1327294" cy="334134"/>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400" dirty="0">
                  <a:solidFill>
                    <a:srgbClr val="FF0000"/>
                  </a:solidFill>
                  <a:latin typeface="Calibri" panose="020F0502020204030204" pitchFamily="34" charset="0"/>
                  <a:cs typeface="Calibri" panose="020F0502020204030204" pitchFamily="34" charset="0"/>
                </a:rPr>
                <a:t>Discarded</a:t>
              </a:r>
            </a:p>
          </p:txBody>
        </p:sp>
      </p:grpSp>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21</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2"/>
                <a:ext cx="7677782" cy="190194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Insight</a:t>
                </a:r>
              </a:p>
              <a:p>
                <a:pPr algn="just">
                  <a:lnSpc>
                    <a:spcPts val="2200"/>
                  </a:lnSpc>
                  <a:spcBef>
                    <a:spcPts val="1200"/>
                  </a:spcBef>
                </a:pPr>
                <a:r>
                  <a:rPr lang="en-US" sz="1600" dirty="0">
                    <a:latin typeface="Calibri" panose="020F0502020204030204" pitchFamily="34" charset="0"/>
                    <a:cs typeface="Calibri" panose="020F0502020204030204" pitchFamily="34" charset="0"/>
                  </a:rPr>
                  <a:t>If we keep track of the order of nodes and edges in transitive relations, we can determine an order so that each summary edge can be derived </a:t>
                </a:r>
                <a:r>
                  <a:rPr lang="en-US" altLang="zh-CN" sz="1600" dirty="0">
                    <a:latin typeface="Calibri" panose="020F0502020204030204" pitchFamily="34" charset="0"/>
                    <a:cs typeface="Calibri" panose="020F0502020204030204" pitchFamily="34" charset="0"/>
                  </a:rPr>
                  <a:t>from a path</a:t>
                </a:r>
                <a:r>
                  <a:rPr lang="en-US" sz="1600" dirty="0">
                    <a:latin typeface="Calibri" panose="020F0502020204030204" pitchFamily="34" charset="0"/>
                    <a:cs typeface="Calibri" panose="020F0502020204030204" pitchFamily="34" charset="0"/>
                  </a:rPr>
                  <a:t> in </a:t>
                </a:r>
                <a:r>
                  <a:rPr lang="en-US" altLang="zh-CN" sz="1600" b="1" dirty="0">
                    <a:solidFill>
                      <a:srgbClr val="CC9900"/>
                    </a:solidFill>
                    <a:latin typeface="Calibri" panose="020F0502020204030204" pitchFamily="34" charset="0"/>
                    <a:cs typeface="Calibri" panose="020F0502020204030204" pitchFamily="34" charset="0"/>
                  </a:rPr>
                  <a:t>only</a:t>
                </a:r>
                <a:r>
                  <a:rPr lang="en-US" sz="1600" dirty="0">
                    <a:latin typeface="Calibri" panose="020F0502020204030204" pitchFamily="34" charset="0"/>
                    <a:cs typeface="Calibri" panose="020F0502020204030204" pitchFamily="34" charset="0"/>
                  </a:rPr>
                  <a:t> </a:t>
                </a:r>
                <a:r>
                  <a:rPr lang="en-US" sz="1600" b="1" dirty="0">
                    <a:solidFill>
                      <a:srgbClr val="CC9900"/>
                    </a:solidFill>
                    <a:latin typeface="Calibri" panose="020F0502020204030204" pitchFamily="34" charset="0"/>
                    <a:cs typeface="Calibri" panose="020F0502020204030204" pitchFamily="34" charset="0"/>
                  </a:rPr>
                  <a:t>one way</a:t>
                </a:r>
                <a:r>
                  <a:rPr lang="en-US" sz="1600" dirty="0">
                    <a:latin typeface="Calibri" panose="020F0502020204030204" pitchFamily="34" charset="0"/>
                    <a:cs typeface="Calibri" panose="020F0502020204030204" pitchFamily="34" charset="0"/>
                  </a:rPr>
                  <a:t>, thereby the transitive redundancy is eliminated.</a:t>
                </a:r>
              </a:p>
              <a:p>
                <a:pPr algn="just">
                  <a:lnSpc>
                    <a:spcPts val="2200"/>
                  </a:lnSpc>
                  <a:spcBef>
                    <a:spcPts val="1200"/>
                  </a:spcBef>
                </a:pPr>
                <a:r>
                  <a:rPr lang="en-US" sz="1600" b="1" dirty="0">
                    <a:latin typeface="Calibri" panose="020F0502020204030204" pitchFamily="34" charset="0"/>
                    <a:cs typeface="Calibri" panose="020F0502020204030204" pitchFamily="34" charset="0"/>
                  </a:rPr>
                  <a:t>Example 1</a:t>
                </a:r>
                <a:r>
                  <a:rPr lang="en-US" sz="1600" dirty="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deriving </a:t>
                </a:r>
                <a14:m>
                  <m:oMath xmlns:m="http://schemas.openxmlformats.org/officeDocument/2006/math">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1</m:t>
                        </m:r>
                      </m:sub>
                    </m:sSub>
                    <m:groupChr>
                      <m:groupChrPr>
                        <m:chr m:val="→"/>
                        <m:vertJc m:val="bot"/>
                        <m:ctrlPr>
                          <a:rPr lang="en-US" altLang="zh-CN" sz="1600" i="1">
                            <a:latin typeface="Cambria Math" panose="02040503050406030204" pitchFamily="18" charset="0"/>
                            <a:cs typeface="Calibri" panose="020F0502020204030204" pitchFamily="34" charset="0"/>
                          </a:rPr>
                        </m:ctrlPr>
                      </m:groupChrPr>
                      <m:e>
                        <m:r>
                          <m:rPr>
                            <m:brk m:alnAt="2"/>
                          </m:rPr>
                          <a:rPr lang="en-US" altLang="zh-CN" sz="1600" i="1">
                            <a:latin typeface="Cambria Math" panose="02040503050406030204" pitchFamily="18" charset="0"/>
                            <a:cs typeface="Calibri" panose="020F0502020204030204" pitchFamily="34" charset="0"/>
                          </a:rPr>
                          <m:t>𝐴</m:t>
                        </m:r>
                      </m:e>
                    </m:groupCh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4</m:t>
                        </m:r>
                      </m:sub>
                    </m:sSub>
                  </m:oMath>
                </a14:m>
                <a:r>
                  <a:rPr lang="en-US" altLang="zh-CN" sz="1600" dirty="0">
                    <a:latin typeface="Calibri" panose="020F0502020204030204" pitchFamily="34" charset="0"/>
                    <a:cs typeface="Calibri" panose="020F0502020204030204" pitchFamily="34" charset="0"/>
                  </a:rPr>
                  <a:t> from </a:t>
                </a:r>
                <a14:m>
                  <m:oMath xmlns:m="http://schemas.openxmlformats.org/officeDocument/2006/math">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1</m:t>
                        </m:r>
                      </m:sub>
                    </m:sSub>
                    <m:groupChr>
                      <m:groupChrPr>
                        <m:chr m:val="→"/>
                        <m:vertJc m:val="bot"/>
                        <m:ctrlPr>
                          <a:rPr lang="en-US" altLang="zh-CN" sz="1600" i="1">
                            <a:latin typeface="Cambria Math" panose="02040503050406030204" pitchFamily="18" charset="0"/>
                            <a:cs typeface="Calibri" panose="020F0502020204030204" pitchFamily="34" charset="0"/>
                          </a:rPr>
                        </m:ctrlPr>
                      </m:groupChrPr>
                      <m:e>
                        <m:r>
                          <m:rPr>
                            <m:brk m:alnAt="2"/>
                          </m:rPr>
                          <a:rPr lang="en-US" altLang="zh-CN" sz="1600" i="1">
                            <a:latin typeface="Cambria Math" panose="02040503050406030204" pitchFamily="18" charset="0"/>
                            <a:cs typeface="Calibri" panose="020F0502020204030204" pitchFamily="34" charset="0"/>
                          </a:rPr>
                          <m:t>𝐴</m:t>
                        </m:r>
                      </m:e>
                    </m:groupCh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2</m:t>
                        </m:r>
                      </m:sub>
                    </m:sSub>
                    <m:groupChr>
                      <m:groupChrPr>
                        <m:chr m:val="→"/>
                        <m:vertJc m:val="bot"/>
                        <m:ctrlPr>
                          <a:rPr lang="en-US" altLang="zh-CN" sz="1600" i="1">
                            <a:latin typeface="Cambria Math" panose="02040503050406030204" pitchFamily="18" charset="0"/>
                            <a:cs typeface="Calibri" panose="020F0502020204030204" pitchFamily="34" charset="0"/>
                          </a:rPr>
                        </m:ctrlPr>
                      </m:groupChrPr>
                      <m:e>
                        <m:r>
                          <m:rPr>
                            <m:brk m:alnAt="2"/>
                          </m:rPr>
                          <a:rPr lang="en-US" altLang="zh-CN" sz="1600" i="1">
                            <a:latin typeface="Cambria Math" panose="02040503050406030204" pitchFamily="18" charset="0"/>
                            <a:cs typeface="Calibri" panose="020F0502020204030204" pitchFamily="34" charset="0"/>
                          </a:rPr>
                          <m:t>𝐴</m:t>
                        </m:r>
                      </m:e>
                    </m:groupCh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3</m:t>
                        </m:r>
                      </m:sub>
                    </m:sSub>
                  </m:oMath>
                </a14:m>
                <a:r>
                  <a:rPr lang="en-US" altLang="zh-CN" sz="1600" dirty="0">
                    <a:cs typeface="Calibri" panose="020F0502020204030204" pitchFamily="34" charset="0"/>
                  </a:rPr>
                  <a:t> </a:t>
                </a:r>
                <a14:m>
                  <m:oMath xmlns:m="http://schemas.openxmlformats.org/officeDocument/2006/math">
                    <m:groupChr>
                      <m:groupChrPr>
                        <m:chr m:val="→"/>
                        <m:vertJc m:val="bot"/>
                        <m:ctrlPr>
                          <a:rPr lang="en-US" altLang="zh-CN" sz="1600" i="1">
                            <a:latin typeface="Cambria Math" panose="02040503050406030204" pitchFamily="18" charset="0"/>
                            <a:cs typeface="Calibri" panose="020F0502020204030204" pitchFamily="34" charset="0"/>
                          </a:rPr>
                        </m:ctrlPr>
                      </m:groupChrPr>
                      <m:e>
                        <m:r>
                          <m:rPr>
                            <m:brk m:alnAt="2"/>
                          </m:rPr>
                          <a:rPr lang="en-US" altLang="zh-CN" sz="1600" i="1">
                            <a:latin typeface="Cambria Math" panose="02040503050406030204" pitchFamily="18" charset="0"/>
                            <a:cs typeface="Calibri" panose="020F0502020204030204" pitchFamily="34" charset="0"/>
                          </a:rPr>
                          <m:t>𝐴</m:t>
                        </m:r>
                      </m:e>
                    </m:groupCh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4</m:t>
                        </m:r>
                      </m:sub>
                    </m:sSub>
                  </m:oMath>
                </a14:m>
                <a:r>
                  <a:rPr lang="en-US" sz="1600" dirty="0">
                    <a:latin typeface="Calibri" panose="020F0502020204030204" pitchFamily="34" charset="0"/>
                    <a:cs typeface="Calibri" panose="020F0502020204030204" pitchFamily="34" charset="0"/>
                  </a:rPr>
                  <a:t>. </a:t>
                </a:r>
              </a:p>
              <a:p>
                <a:pPr algn="just">
                  <a:lnSpc>
                    <a:spcPts val="2200"/>
                  </a:lnSpc>
                  <a:spcBef>
                    <a:spcPts val="600"/>
                  </a:spcBef>
                </a:pPr>
                <a:r>
                  <a:rPr lang="en-US" sz="1600" dirty="0">
                    <a:latin typeface="Calibri" panose="020F0502020204030204" pitchFamily="34" charset="0"/>
                    <a:cs typeface="Calibri" panose="020F0502020204030204" pitchFamily="34" charset="0"/>
                  </a:rPr>
                  <a:t>Only consider inducing edges from the head to the tail:</a:t>
                </a: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8" y="1133862"/>
                <a:ext cx="7677782" cy="1901945"/>
              </a:xfrm>
              <a:prstGeom prst="rect">
                <a:avLst/>
              </a:prstGeom>
              <a:blipFill>
                <a:blip r:embed="rId4"/>
                <a:stretch>
                  <a:fillRect l="-1587" t="-2244" r="-1587" b="-1410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sp>
        <p:nvSpPr>
          <p:cNvPr id="14" name="十字形 13">
            <a:extLst>
              <a:ext uri="{FF2B5EF4-FFF2-40B4-BE49-F238E27FC236}">
                <a16:creationId xmlns:a16="http://schemas.microsoft.com/office/drawing/2014/main" id="{87765444-D2FB-B729-54A5-B1298839E15D}"/>
              </a:ext>
            </a:extLst>
          </p:cNvPr>
          <p:cNvSpPr/>
          <p:nvPr/>
        </p:nvSpPr>
        <p:spPr>
          <a:xfrm rot="2700000">
            <a:off x="5289974" y="3147882"/>
            <a:ext cx="1439442" cy="1439442"/>
          </a:xfrm>
          <a:prstGeom prst="plus">
            <a:avLst>
              <a:gd name="adj" fmla="val 49320"/>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2753943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22</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2"/>
                <a:ext cx="7677782" cy="8130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Insight</a:t>
                </a:r>
              </a:p>
              <a:p>
                <a:pPr algn="just">
                  <a:lnSpc>
                    <a:spcPts val="2200"/>
                  </a:lnSpc>
                  <a:spcBef>
                    <a:spcPts val="1200"/>
                  </a:spcBef>
                </a:pPr>
                <a:r>
                  <a:rPr lang="en-US" sz="1600" b="1" dirty="0">
                    <a:latin typeface="Calibri" panose="020F0502020204030204" pitchFamily="34" charset="0"/>
                    <a:cs typeface="Calibri" panose="020F0502020204030204" pitchFamily="34" charset="0"/>
                  </a:rPr>
                  <a:t>Example 2</a:t>
                </a:r>
                <a:r>
                  <a:rPr lang="en-US" sz="1600" dirty="0">
                    <a:latin typeface="Calibri" panose="020F0502020204030204" pitchFamily="34" charset="0"/>
                    <a:cs typeface="Calibri" panose="020F0502020204030204" pitchFamily="34" charset="0"/>
                  </a:rPr>
                  <a:t>: only one way to derive </a:t>
                </a:r>
                <a14:m>
                  <m:oMath xmlns:m="http://schemas.openxmlformats.org/officeDocument/2006/math">
                    <m:r>
                      <a:rPr lang="en-US" sz="1600" b="0" i="1" smtClean="0">
                        <a:latin typeface="Cambria Math" panose="02040503050406030204" pitchFamily="18" charset="0"/>
                        <a:cs typeface="Calibri" panose="020F0502020204030204" pitchFamily="34" charset="0"/>
                      </a:rPr>
                      <m:t>𝑜</m:t>
                    </m:r>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𝐹</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5</m:t>
                        </m:r>
                      </m:sub>
                    </m:sSub>
                  </m:oMath>
                </a14:m>
                <a:r>
                  <a:rPr lang="en-US" sz="1600" dirty="0">
                    <a:latin typeface="Calibri" panose="020F0502020204030204" pitchFamily="34" charset="0"/>
                    <a:cs typeface="Calibri" panose="020F0502020204030204" pitchFamily="34" charset="0"/>
                  </a:rPr>
                  <a:t> is preserved.</a:t>
                </a: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8" y="1133862"/>
                <a:ext cx="7677782" cy="813047"/>
              </a:xfrm>
              <a:prstGeom prst="rect">
                <a:avLst/>
              </a:prstGeom>
              <a:blipFill>
                <a:blip r:embed="rId3"/>
                <a:stretch>
                  <a:fillRect l="-1587" t="-5263" b="-1729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EA4F26C-FA57-1FC5-2B18-87B890889B77}"/>
                  </a:ext>
                </a:extLst>
              </p:cNvPr>
              <p:cNvSpPr txBox="1">
                <a:spLocks/>
              </p:cNvSpPr>
              <p:nvPr/>
            </p:nvSpPr>
            <p:spPr>
              <a:xfrm>
                <a:off x="6019800" y="1447960"/>
                <a:ext cx="1417320" cy="8130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400" i="1" dirty="0">
                    <a:latin typeface="Calibri" panose="020F0502020204030204" pitchFamily="34" charset="0"/>
                    <a:cs typeface="Calibri" panose="020F0502020204030204" pitchFamily="34" charset="0"/>
                  </a:rPr>
                  <a:t>CFG:</a:t>
                </a:r>
              </a:p>
              <a:p>
                <a:pPr algn="just">
                  <a:lnSpc>
                    <a:spcPts val="2200"/>
                  </a:lnSpc>
                  <a:spcBef>
                    <a:spcPts val="1200"/>
                  </a:spcBef>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 </m:t>
                      </m:r>
                      <m:r>
                        <a:rPr lang="en-US" sz="1400" b="0" i="1" smtClean="0">
                          <a:latin typeface="Cambria Math" panose="02040503050406030204" pitchFamily="18" charset="0"/>
                          <a:cs typeface="Calibri" panose="020F0502020204030204" pitchFamily="34" charset="0"/>
                        </a:rPr>
                        <m:t>𝐴</m:t>
                      </m:r>
                    </m:oMath>
                  </m:oMathPara>
                </a14:m>
                <a:endParaRPr lang="en-US" sz="1400" dirty="0">
                  <a:latin typeface="Calibri" panose="020F0502020204030204" pitchFamily="34" charset="0"/>
                  <a:cs typeface="Calibri" panose="020F0502020204030204" pitchFamily="34" charset="0"/>
                </a:endParaRPr>
              </a:p>
              <a:p>
                <a:pPr algn="just">
                  <a:lnSpc>
                    <a:spcPts val="2200"/>
                  </a:lnSpc>
                  <a:spcBef>
                    <a:spcPts val="1200"/>
                  </a:spcBef>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𝐹</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𝐹</m:t>
                      </m:r>
                      <m:r>
                        <a:rPr lang="en-US" sz="1400" b="0" i="1" smtClean="0">
                          <a:latin typeface="Cambria Math" panose="02040503050406030204" pitchFamily="18" charset="0"/>
                          <a:cs typeface="Calibri" panose="020F0502020204030204" pitchFamily="34" charset="0"/>
                        </a:rPr>
                        <m:t> </m:t>
                      </m:r>
                      <m:r>
                        <a:rPr lang="en-US" sz="1400" b="0" i="1" smtClean="0">
                          <a:latin typeface="Cambria Math" panose="02040503050406030204" pitchFamily="18" charset="0"/>
                          <a:cs typeface="Calibri" panose="020F0502020204030204" pitchFamily="34" charset="0"/>
                        </a:rPr>
                        <m:t>𝐴</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3" name="Text Placeholder 2">
                <a:extLst>
                  <a:ext uri="{FF2B5EF4-FFF2-40B4-BE49-F238E27FC236}">
                    <a16:creationId xmlns:a16="http://schemas.microsoft.com/office/drawing/2014/main" id="{5EA4F26C-FA57-1FC5-2B18-87B890889B77}"/>
                  </a:ext>
                </a:extLst>
              </p:cNvPr>
              <p:cNvSpPr txBox="1">
                <a:spLocks noRot="1" noChangeAspect="1" noMove="1" noResize="1" noEditPoints="1" noAdjustHandles="1" noChangeArrowheads="1" noChangeShapeType="1" noTextEdit="1"/>
              </p:cNvSpPr>
              <p:nvPr/>
            </p:nvSpPr>
            <p:spPr>
              <a:xfrm>
                <a:off x="6019800" y="1447960"/>
                <a:ext cx="1417320" cy="813047"/>
              </a:xfrm>
              <a:prstGeom prst="rect">
                <a:avLst/>
              </a:prstGeom>
              <a:blipFill>
                <a:blip r:embed="rId4"/>
                <a:stretch>
                  <a:fillRect l="-7759" t="-2256" b="-2256"/>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97F9122-09CD-8D1E-569C-852805BACEAB}"/>
              </a:ext>
            </a:extLst>
          </p:cNvPr>
          <p:cNvPicPr>
            <a:picLocks noChangeAspect="1"/>
          </p:cNvPicPr>
          <p:nvPr/>
        </p:nvPicPr>
        <p:blipFill>
          <a:blip r:embed="rId5"/>
          <a:stretch>
            <a:fillRect/>
          </a:stretch>
        </p:blipFill>
        <p:spPr>
          <a:xfrm>
            <a:off x="5449227" y="2770631"/>
            <a:ext cx="2686050" cy="740613"/>
          </a:xfrm>
          <a:prstGeom prst="rect">
            <a:avLst/>
          </a:prstGeom>
        </p:spPr>
      </p:pic>
      <p:pic>
        <p:nvPicPr>
          <p:cNvPr id="6" name="图片 5">
            <a:extLst>
              <a:ext uri="{FF2B5EF4-FFF2-40B4-BE49-F238E27FC236}">
                <a16:creationId xmlns:a16="http://schemas.microsoft.com/office/drawing/2014/main" id="{0433981C-A153-A50F-9D2C-3E4B481A6B14}"/>
              </a:ext>
            </a:extLst>
          </p:cNvPr>
          <p:cNvPicPr>
            <a:picLocks noChangeAspect="1"/>
          </p:cNvPicPr>
          <p:nvPr/>
        </p:nvPicPr>
        <p:blipFill>
          <a:blip r:embed="rId6"/>
          <a:stretch>
            <a:fillRect/>
          </a:stretch>
        </p:blipFill>
        <p:spPr>
          <a:xfrm>
            <a:off x="2190906" y="1991504"/>
            <a:ext cx="2103121" cy="1555516"/>
          </a:xfrm>
          <a:prstGeom prst="rect">
            <a:avLst/>
          </a:prstGeom>
        </p:spPr>
      </p:pic>
      <p:sp>
        <p:nvSpPr>
          <p:cNvPr id="7" name="左大括号 6">
            <a:extLst>
              <a:ext uri="{FF2B5EF4-FFF2-40B4-BE49-F238E27FC236}">
                <a16:creationId xmlns:a16="http://schemas.microsoft.com/office/drawing/2014/main" id="{59E9B1D4-C0F0-8B49-180C-98E44C4B8843}"/>
              </a:ext>
            </a:extLst>
          </p:cNvPr>
          <p:cNvSpPr/>
          <p:nvPr/>
        </p:nvSpPr>
        <p:spPr>
          <a:xfrm>
            <a:off x="1953163" y="2238453"/>
            <a:ext cx="237743" cy="773583"/>
          </a:xfrm>
          <a:prstGeom prst="leftBrac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8" name="Text Placeholder 2">
            <a:extLst>
              <a:ext uri="{FF2B5EF4-FFF2-40B4-BE49-F238E27FC236}">
                <a16:creationId xmlns:a16="http://schemas.microsoft.com/office/drawing/2014/main" id="{1BD53100-C474-2B6E-A655-CBB3EA3EE447}"/>
              </a:ext>
            </a:extLst>
          </p:cNvPr>
          <p:cNvSpPr txBox="1">
            <a:spLocks/>
          </p:cNvSpPr>
          <p:nvPr/>
        </p:nvSpPr>
        <p:spPr>
          <a:xfrm>
            <a:off x="1080208" y="2467663"/>
            <a:ext cx="872953" cy="315162"/>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400" i="1" dirty="0">
                <a:solidFill>
                  <a:srgbClr val="FF0000"/>
                </a:solidFill>
                <a:latin typeface="Calibri" panose="020F0502020204030204" pitchFamily="34" charset="0"/>
                <a:cs typeface="Calibri" panose="020F0502020204030204" pitchFamily="34" charset="0"/>
              </a:rPr>
              <a:t>Discarded</a:t>
            </a:r>
            <a:endParaRPr lang="en-US" sz="1400" dirty="0">
              <a:solidFill>
                <a:srgbClr val="FF0000"/>
              </a:solidFill>
              <a:latin typeface="Calibri" panose="020F0502020204030204" pitchFamily="34" charset="0"/>
              <a:cs typeface="Calibri" panose="020F0502020204030204" pitchFamily="34" charset="0"/>
            </a:endParaRPr>
          </a:p>
        </p:txBody>
      </p:sp>
      <p:sp>
        <p:nvSpPr>
          <p:cNvPr id="15" name="Text Placeholder 2">
            <a:extLst>
              <a:ext uri="{FF2B5EF4-FFF2-40B4-BE49-F238E27FC236}">
                <a16:creationId xmlns:a16="http://schemas.microsoft.com/office/drawing/2014/main" id="{6E9189DB-FA4A-176B-F92E-C9E8DA963367}"/>
              </a:ext>
            </a:extLst>
          </p:cNvPr>
          <p:cNvSpPr txBox="1">
            <a:spLocks/>
          </p:cNvSpPr>
          <p:nvPr/>
        </p:nvSpPr>
        <p:spPr>
          <a:xfrm>
            <a:off x="1080208" y="3187782"/>
            <a:ext cx="872953" cy="315162"/>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400" i="1" dirty="0">
                <a:solidFill>
                  <a:srgbClr val="0000FF"/>
                </a:solidFill>
                <a:latin typeface="Calibri" panose="020F0502020204030204" pitchFamily="34" charset="0"/>
                <a:cs typeface="Calibri" panose="020F0502020204030204" pitchFamily="34" charset="0"/>
              </a:rPr>
              <a:t>Preserved</a:t>
            </a:r>
            <a:endParaRPr lang="en-US" sz="1400" dirty="0">
              <a:solidFill>
                <a:srgbClr val="0000FF"/>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04E554D-903D-7D41-9FE9-64C09B221DD3}"/>
              </a:ext>
            </a:extLst>
          </p:cNvPr>
          <p:cNvPicPr>
            <a:picLocks noChangeAspect="1"/>
          </p:cNvPicPr>
          <p:nvPr/>
        </p:nvPicPr>
        <p:blipFill>
          <a:blip r:embed="rId7"/>
          <a:stretch>
            <a:fillRect/>
          </a:stretch>
        </p:blipFill>
        <p:spPr>
          <a:xfrm>
            <a:off x="1080208" y="3907901"/>
            <a:ext cx="5877053" cy="664522"/>
          </a:xfrm>
          <a:prstGeom prst="rect">
            <a:avLst/>
          </a:prstGeom>
        </p:spPr>
      </p:pic>
    </p:spTree>
    <p:extLst>
      <p:ext uri="{BB962C8B-B14F-4D97-AF65-F5344CB8AC3E}">
        <p14:creationId xmlns:p14="http://schemas.microsoft.com/office/powerpoint/2010/main" val="39147013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23</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3"/>
            <a:ext cx="7677782" cy="1746584"/>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Insight</a:t>
            </a:r>
          </a:p>
          <a:p>
            <a:pPr algn="just">
              <a:lnSpc>
                <a:spcPts val="2200"/>
              </a:lnSpc>
              <a:spcBef>
                <a:spcPts val="1200"/>
              </a:spcBef>
            </a:pPr>
            <a:r>
              <a:rPr lang="en-US" sz="1600" i="1" dirty="0">
                <a:latin typeface="Calibri" panose="020F0502020204030204" pitchFamily="34" charset="0"/>
                <a:cs typeface="Calibri" panose="020F0502020204030204" pitchFamily="34" charset="0"/>
              </a:rPr>
              <a:t>Challenge</a:t>
            </a:r>
            <a:r>
              <a:rPr lang="en-US" sz="1600" dirty="0">
                <a:latin typeface="Calibri" panose="020F0502020204030204" pitchFamily="34" charset="0"/>
                <a:cs typeface="Calibri" panose="020F0502020204030204" pitchFamily="34" charset="0"/>
              </a:rPr>
              <a:t>: as in the graphs of real problems, a node/edge can reside in multiple paths, there is not a universal order that can cover all edge derivations in a graph while excluding all the redundant ones.</a:t>
            </a:r>
          </a:p>
          <a:p>
            <a:pPr algn="just">
              <a:lnSpc>
                <a:spcPts val="2200"/>
              </a:lnSpc>
              <a:spcBef>
                <a:spcPts val="1200"/>
              </a:spcBef>
            </a:pPr>
            <a:r>
              <a:rPr lang="en-US" sz="1600" dirty="0">
                <a:latin typeface="Calibri" panose="020F0502020204030204" pitchFamily="34" charset="0"/>
                <a:cs typeface="Calibri" panose="020F0502020204030204" pitchFamily="34" charset="0"/>
              </a:rPr>
              <a:t>E.g.,</a:t>
            </a:r>
          </a:p>
        </p:txBody>
      </p:sp>
      <p:pic>
        <p:nvPicPr>
          <p:cNvPr id="4" name="图片 3">
            <a:extLst>
              <a:ext uri="{FF2B5EF4-FFF2-40B4-BE49-F238E27FC236}">
                <a16:creationId xmlns:a16="http://schemas.microsoft.com/office/drawing/2014/main" id="{8817C307-1DFB-EC1B-11A7-8D72B1BABC7A}"/>
              </a:ext>
            </a:extLst>
          </p:cNvPr>
          <p:cNvPicPr>
            <a:picLocks noChangeAspect="1"/>
          </p:cNvPicPr>
          <p:nvPr/>
        </p:nvPicPr>
        <p:blipFill>
          <a:blip r:embed="rId3"/>
          <a:stretch>
            <a:fillRect/>
          </a:stretch>
        </p:blipFill>
        <p:spPr>
          <a:xfrm>
            <a:off x="5762592" y="2619876"/>
            <a:ext cx="1571276" cy="1746584"/>
          </a:xfrm>
          <a:prstGeom prst="rect">
            <a:avLst/>
          </a:prstGeom>
        </p:spPr>
      </p:pic>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EA8F90F4-01B4-8AD9-76FF-2420BC52B21E}"/>
                  </a:ext>
                </a:extLst>
              </p:cNvPr>
              <p:cNvSpPr txBox="1">
                <a:spLocks/>
              </p:cNvSpPr>
              <p:nvPr/>
            </p:nvSpPr>
            <p:spPr>
              <a:xfrm>
                <a:off x="2523132" y="2631995"/>
                <a:ext cx="1417320" cy="8130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400" i="1" dirty="0">
                    <a:latin typeface="Calibri" panose="020F0502020204030204" pitchFamily="34" charset="0"/>
                    <a:cs typeface="Calibri" panose="020F0502020204030204" pitchFamily="34" charset="0"/>
                  </a:rPr>
                  <a:t>CFG:</a:t>
                </a:r>
              </a:p>
              <a:p>
                <a:pPr algn="just">
                  <a:lnSpc>
                    <a:spcPts val="2200"/>
                  </a:lnSpc>
                  <a:spcBef>
                    <a:spcPts val="1200"/>
                  </a:spcBef>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 </m:t>
                      </m:r>
                      <m:r>
                        <a:rPr lang="en-US" sz="1400" b="0" i="1" smtClean="0">
                          <a:latin typeface="Cambria Math" panose="02040503050406030204" pitchFamily="18" charset="0"/>
                          <a:cs typeface="Calibri" panose="020F0502020204030204" pitchFamily="34" charset="0"/>
                        </a:rPr>
                        <m:t>𝐴</m:t>
                      </m:r>
                    </m:oMath>
                  </m:oMathPara>
                </a14:m>
                <a:endParaRPr lang="en-US" sz="1400" dirty="0">
                  <a:latin typeface="Calibri" panose="020F0502020204030204" pitchFamily="34" charset="0"/>
                  <a:cs typeface="Calibri" panose="020F0502020204030204" pitchFamily="34" charset="0"/>
                </a:endParaRPr>
              </a:p>
              <a:p>
                <a:pPr algn="just">
                  <a:lnSpc>
                    <a:spcPts val="2200"/>
                  </a:lnSpc>
                  <a:spcBef>
                    <a:spcPts val="1200"/>
                  </a:spcBef>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𝑋</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 </m:t>
                      </m:r>
                      <m:r>
                        <a:rPr lang="en-US" sz="1400" b="0" i="1" smtClean="0">
                          <a:latin typeface="Cambria Math" panose="02040503050406030204" pitchFamily="18" charset="0"/>
                          <a:cs typeface="Calibri" panose="020F0502020204030204" pitchFamily="34" charset="0"/>
                        </a:rPr>
                        <m:t>𝑋</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6" name="Text Placeholder 2">
                <a:extLst>
                  <a:ext uri="{FF2B5EF4-FFF2-40B4-BE49-F238E27FC236}">
                    <a16:creationId xmlns:a16="http://schemas.microsoft.com/office/drawing/2014/main" id="{EA8F90F4-01B4-8AD9-76FF-2420BC52B21E}"/>
                  </a:ext>
                </a:extLst>
              </p:cNvPr>
              <p:cNvSpPr txBox="1">
                <a:spLocks noRot="1" noChangeAspect="1" noMove="1" noResize="1" noEditPoints="1" noAdjustHandles="1" noChangeArrowheads="1" noChangeShapeType="1" noTextEdit="1"/>
              </p:cNvSpPr>
              <p:nvPr/>
            </p:nvSpPr>
            <p:spPr>
              <a:xfrm>
                <a:off x="2523132" y="2631995"/>
                <a:ext cx="1417320" cy="813047"/>
              </a:xfrm>
              <a:prstGeom prst="rect">
                <a:avLst/>
              </a:prstGeom>
              <a:blipFill>
                <a:blip r:embed="rId4"/>
                <a:stretch>
                  <a:fillRect l="-7759" t="-1504" b="-22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sp>
        <p:nvSpPr>
          <p:cNvPr id="7" name="Text Placeholder 2">
            <a:extLst>
              <a:ext uri="{FF2B5EF4-FFF2-40B4-BE49-F238E27FC236}">
                <a16:creationId xmlns:a16="http://schemas.microsoft.com/office/drawing/2014/main" id="{C2F8F5C4-EE86-68AF-09F3-32347E1D4DB7}"/>
              </a:ext>
            </a:extLst>
          </p:cNvPr>
          <p:cNvSpPr txBox="1">
            <a:spLocks/>
          </p:cNvSpPr>
          <p:nvPr/>
        </p:nvSpPr>
        <p:spPr>
          <a:xfrm>
            <a:off x="5258832" y="2631995"/>
            <a:ext cx="381187" cy="487408"/>
          </a:xfrm>
          <a:prstGeom prst="rect">
            <a:avLst/>
          </a:prstGeom>
          <a:ln w="12700">
            <a:miter lim="400000"/>
          </a:ln>
          <a:extLst>
            <a:ext uri="{C572A759-6A51-4108-AA02-DFA0A04FC94B}">
              <ma14:wrappingTextBoxFlag xmlns:mc="http://schemas.openxmlformats.org/markup-compatibility/2006" xmlns:a14="http://schemas.microsoft.com/office/drawing/2010/main"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400" i="1" dirty="0">
                <a:latin typeface="Calibri" panose="020F0502020204030204" pitchFamily="34" charset="0"/>
                <a:cs typeface="Calibri" panose="020F0502020204030204" pitchFamily="34" charset="0"/>
              </a:rPr>
              <a:t>G:</a:t>
            </a:r>
          </a:p>
        </p:txBody>
      </p:sp>
    </p:spTree>
    <p:extLst>
      <p:ext uri="{BB962C8B-B14F-4D97-AF65-F5344CB8AC3E}">
        <p14:creationId xmlns:p14="http://schemas.microsoft.com/office/powerpoint/2010/main" val="38103997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24</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2"/>
            <a:ext cx="7677782" cy="2867551"/>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Insight</a:t>
            </a:r>
          </a:p>
          <a:p>
            <a:pPr algn="just">
              <a:lnSpc>
                <a:spcPts val="2200"/>
              </a:lnSpc>
              <a:spcBef>
                <a:spcPts val="1200"/>
              </a:spcBef>
            </a:pPr>
            <a:r>
              <a:rPr lang="en-US" altLang="zh-CN" sz="1600" i="1" dirty="0">
                <a:latin typeface="Calibri" panose="020F0502020204030204" pitchFamily="34" charset="0"/>
                <a:cs typeface="Calibri" panose="020F0502020204030204" pitchFamily="34" charset="0"/>
              </a:rPr>
              <a:t>Challenge</a:t>
            </a:r>
            <a:r>
              <a:rPr lang="en-US" altLang="zh-CN" sz="1600" dirty="0">
                <a:latin typeface="Calibri" panose="020F0502020204030204" pitchFamily="34" charset="0"/>
                <a:cs typeface="Calibri" panose="020F0502020204030204" pitchFamily="34" charset="0"/>
              </a:rPr>
              <a:t>: as in the graphs of real problems, a node/edge can reside in multiple paths, there is not a universal order that can cover all derivations in a graph as well as excluding all the redundant ones.</a:t>
            </a:r>
          </a:p>
          <a:p>
            <a:pPr algn="just">
              <a:lnSpc>
                <a:spcPts val="2200"/>
              </a:lnSpc>
              <a:spcBef>
                <a:spcPts val="1200"/>
              </a:spcBef>
            </a:pPr>
            <a:endParaRPr lang="en-US" sz="1600" dirty="0">
              <a:latin typeface="Calibri" panose="020F0502020204030204" pitchFamily="34" charset="0"/>
              <a:cs typeface="Calibri" panose="020F0502020204030204" pitchFamily="34" charset="0"/>
            </a:endParaRPr>
          </a:p>
          <a:p>
            <a:pPr algn="just">
              <a:lnSpc>
                <a:spcPts val="2200"/>
              </a:lnSpc>
              <a:spcBef>
                <a:spcPts val="1200"/>
              </a:spcBef>
            </a:pPr>
            <a:r>
              <a:rPr lang="en-US" altLang="zh-CN" sz="1600" dirty="0">
                <a:latin typeface="Calibri" panose="020F0502020204030204" pitchFamily="34" charset="0"/>
                <a:cs typeface="Calibri" panose="020F0502020204030204" pitchFamily="34" charset="0"/>
              </a:rPr>
              <a:t>Our solution is to let the derivations of different paths follow different orders, including a </a:t>
            </a:r>
            <a:r>
              <a:rPr lang="en-US" altLang="zh-CN" sz="1600" b="1" dirty="0">
                <a:solidFill>
                  <a:srgbClr val="CC9900"/>
                </a:solidFill>
                <a:latin typeface="Calibri" panose="020F0502020204030204" pitchFamily="34" charset="0"/>
                <a:cs typeface="Calibri" panose="020F0502020204030204" pitchFamily="34" charset="0"/>
              </a:rPr>
              <a:t>hybrid data structure </a:t>
            </a:r>
            <a:r>
              <a:rPr lang="en-US" altLang="zh-CN" sz="1600" dirty="0">
                <a:latin typeface="Calibri" panose="020F0502020204030204" pitchFamily="34" charset="0"/>
                <a:cs typeface="Calibri" panose="020F0502020204030204" pitchFamily="34" charset="0"/>
              </a:rPr>
              <a:t>and a </a:t>
            </a:r>
            <a:r>
              <a:rPr lang="en-US" altLang="zh-CN" sz="1600" b="1" dirty="0">
                <a:solidFill>
                  <a:srgbClr val="CC9900"/>
                </a:solidFill>
                <a:latin typeface="Calibri" panose="020F0502020204030204" pitchFamily="34" charset="0"/>
                <a:cs typeface="Calibri" panose="020F0502020204030204" pitchFamily="34" charset="0"/>
              </a:rPr>
              <a:t>partially ordered CFL-reachability algorithm</a:t>
            </a:r>
            <a:r>
              <a:rPr lang="en-US" altLang="zh-CN"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99670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25</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7739606" cy="114847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altLang="zh-CN" sz="1600" b="1" dirty="0">
                    <a:latin typeface="Calibri" panose="020F0502020204030204" pitchFamily="34" charset="0"/>
                    <a:cs typeface="Calibri" panose="020F0502020204030204" pitchFamily="34" charset="0"/>
                  </a:rPr>
                  <a:t>Hybrid data structure</a:t>
                </a:r>
              </a:p>
              <a:p>
                <a:pPr algn="just">
                  <a:lnSpc>
                    <a:spcPts val="2200"/>
                  </a:lnSpc>
                  <a:spcBef>
                    <a:spcPts val="1200"/>
                  </a:spcBef>
                </a:pPr>
                <a:r>
                  <a:rPr lang="en-US" altLang="zh-CN" sz="1600" dirty="0">
                    <a:latin typeface="Calibri" panose="020F0502020204030204" pitchFamily="34" charset="0"/>
                    <a:cs typeface="Calibri" panose="020F0502020204030204" pitchFamily="34" charset="0"/>
                  </a:rPr>
                  <a:t>Our hybrid data structure is a </a:t>
                </a:r>
                <a:r>
                  <a:rPr lang="en-US" altLang="zh-CN" sz="1600" b="1" dirty="0">
                    <a:solidFill>
                      <a:srgbClr val="CC9900"/>
                    </a:solidFill>
                    <a:latin typeface="Calibri" panose="020F0502020204030204" pitchFamily="34" charset="0"/>
                    <a:cs typeface="Calibri" panose="020F0502020204030204" pitchFamily="34" charset="0"/>
                  </a:rPr>
                  <a:t>spanning-tree</a:t>
                </a:r>
                <a:r>
                  <a:rPr lang="en-US" altLang="zh-CN" sz="1600" dirty="0">
                    <a:solidFill>
                      <a:srgbClr val="CC9900"/>
                    </a:solidFill>
                    <a:latin typeface="Calibri" panose="020F0502020204030204" pitchFamily="34" charset="0"/>
                    <a:cs typeface="Calibri" panose="020F0502020204030204" pitchFamily="34" charset="0"/>
                  </a:rPr>
                  <a:t>-</a:t>
                </a:r>
                <a:r>
                  <a:rPr lang="en-US" altLang="zh-CN" sz="1600" b="1" dirty="0">
                    <a:solidFill>
                      <a:srgbClr val="CC9900"/>
                    </a:solidFill>
                    <a:latin typeface="Calibri" panose="020F0502020204030204" pitchFamily="34" charset="0"/>
                    <a:cs typeface="Calibri" panose="020F0502020204030204" pitchFamily="34" charset="0"/>
                  </a:rPr>
                  <a:t>augmented</a:t>
                </a:r>
                <a:r>
                  <a:rPr lang="en-US" altLang="zh-CN" sz="1600" dirty="0">
                    <a:latin typeface="Calibri" panose="020F0502020204030204" pitchFamily="34" charset="0"/>
                    <a:cs typeface="Calibri" panose="020F0502020204030204" pitchFamily="34" charset="0"/>
                  </a:rPr>
                  <a:t> adjacency-list graph representation.</a:t>
                </a:r>
              </a:p>
              <a:p>
                <a:pPr algn="just">
                  <a:lnSpc>
                    <a:spcPts val="2200"/>
                  </a:lnSpc>
                  <a:spcBef>
                    <a:spcPts val="1200"/>
                  </a:spcBef>
                </a:pPr>
                <a:r>
                  <a:rPr lang="en-US" sz="1600" i="1" dirty="0">
                    <a:latin typeface="Calibri" panose="020F0502020204030204" pitchFamily="34" charset="0"/>
                    <a:cs typeface="Calibri" panose="020F0502020204030204" pitchFamily="34" charset="0"/>
                  </a:rPr>
                  <a:t>Adjacency lists</a:t>
                </a:r>
                <a:r>
                  <a:rPr lang="en-US" sz="1600" dirty="0">
                    <a:latin typeface="Calibri" panose="020F0502020204030204" pitchFamily="34" charset="0"/>
                    <a:cs typeface="Calibri" panose="020F0502020204030204" pitchFamily="34" charset="0"/>
                  </a:rPr>
                  <a:t>: for a node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𝑉</m:t>
                    </m:r>
                  </m:oMath>
                </a14:m>
                <a:r>
                  <a:rPr lang="en-US" sz="1600" dirty="0">
                    <a:latin typeface="Calibri" panose="020F0502020204030204" pitchFamily="34" charset="0"/>
                    <a:cs typeface="Calibri" panose="020F0502020204030204" pitchFamily="34" charset="0"/>
                  </a:rPr>
                  <a:t> and a symbol </a:t>
                </a:r>
                <a14:m>
                  <m:oMath xmlns:m="http://schemas.openxmlformats.org/officeDocument/2006/math">
                    <m:r>
                      <a:rPr lang="en-US" sz="1600" b="0" i="1" smtClean="0">
                        <a:latin typeface="Cambria Math" panose="02040503050406030204" pitchFamily="18" charset="0"/>
                        <a:cs typeface="Calibri" panose="020F0502020204030204" pitchFamily="34" charset="0"/>
                      </a:rPr>
                      <m:t>𝑋</m:t>
                    </m:r>
                    <m:r>
                      <a:rPr lang="en-US" sz="1600" b="0" i="1" smtClean="0">
                        <a:latin typeface="Cambria Math" panose="02040503050406030204" pitchFamily="18" charset="0"/>
                        <a:cs typeface="Calibri" panose="020F0502020204030204" pitchFamily="34" charset="0"/>
                      </a:rPr>
                      <m:t>∈</m:t>
                    </m:r>
                    <m:r>
                      <m:rPr>
                        <m:sty m:val="p"/>
                      </m:rPr>
                      <a:rPr lang="en-US" sz="1600" b="0" i="0" smtClean="0">
                        <a:latin typeface="Cambria Math" panose="02040503050406030204" pitchFamily="18" charset="0"/>
                        <a:cs typeface="Calibri" panose="020F0502020204030204" pitchFamily="34" charset="0"/>
                      </a:rPr>
                      <m:t>Σ</m:t>
                    </m:r>
                  </m:oMath>
                </a14:m>
                <a:r>
                  <a:rPr lang="en-US" sz="1600" dirty="0">
                    <a:latin typeface="Calibri" panose="020F0502020204030204" pitchFamily="34" charset="0"/>
                    <a:cs typeface="Calibri" panose="020F0502020204030204" pitchFamily="34" charset="0"/>
                  </a:rPr>
                  <a:t>, the predecessors and successors of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 with respect to edges labeled by </a:t>
                </a:r>
                <a14:m>
                  <m:oMath xmlns:m="http://schemas.openxmlformats.org/officeDocument/2006/math">
                    <m:r>
                      <a:rPr lang="en-US" sz="1600" b="0" i="1" smtClean="0">
                        <a:latin typeface="Cambria Math" panose="02040503050406030204" pitchFamily="18" charset="0"/>
                        <a:cs typeface="Calibri" panose="020F0502020204030204" pitchFamily="34" charset="0"/>
                      </a:rPr>
                      <m:t>𝑋</m:t>
                    </m:r>
                  </m:oMath>
                </a14:m>
                <a:r>
                  <a:rPr lang="en-US" sz="1600" dirty="0">
                    <a:latin typeface="Calibri" panose="020F0502020204030204" pitchFamily="34" charset="0"/>
                    <a:cs typeface="Calibri" panose="020F0502020204030204" pitchFamily="34" charset="0"/>
                  </a:rPr>
                  <a:t> are stored in the following two lists:</a:t>
                </a:r>
              </a:p>
              <a:p>
                <a:pPr algn="just">
                  <a:lnSpc>
                    <a:spcPts val="2200"/>
                  </a:lnSpc>
                  <a:spcBef>
                    <a:spcPts val="1200"/>
                  </a:spcBef>
                </a:pPr>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7739606" cy="1148479"/>
              </a:xfrm>
              <a:prstGeom prst="rect">
                <a:avLst/>
              </a:prstGeom>
              <a:blipFill>
                <a:blip r:embed="rId3"/>
                <a:stretch>
                  <a:fillRect l="-1575" t="-3723" r="-630" b="-3404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DF281D1-905E-5B64-419D-7C9844AF99D2}"/>
              </a:ext>
            </a:extLst>
          </p:cNvPr>
          <p:cNvPicPr>
            <a:picLocks noChangeAspect="1"/>
          </p:cNvPicPr>
          <p:nvPr/>
        </p:nvPicPr>
        <p:blipFill>
          <a:blip r:embed="rId4"/>
          <a:stretch>
            <a:fillRect/>
          </a:stretch>
        </p:blipFill>
        <p:spPr>
          <a:xfrm>
            <a:off x="3151346" y="2884569"/>
            <a:ext cx="2841307" cy="699103"/>
          </a:xfrm>
          <a:prstGeom prst="rect">
            <a:avLst/>
          </a:prstGeom>
        </p:spPr>
      </p:pic>
      <p:cxnSp>
        <p:nvCxnSpPr>
          <p:cNvPr id="6" name="直接连接符 5">
            <a:extLst>
              <a:ext uri="{FF2B5EF4-FFF2-40B4-BE49-F238E27FC236}">
                <a16:creationId xmlns:a16="http://schemas.microsoft.com/office/drawing/2014/main" id="{AF5E8A5C-2AA0-7C81-7135-A8EE6BA0DE72}"/>
              </a:ext>
            </a:extLst>
          </p:cNvPr>
          <p:cNvCxnSpPr/>
          <p:nvPr/>
        </p:nvCxnSpPr>
        <p:spPr>
          <a:xfrm>
            <a:off x="3364302" y="3260785"/>
            <a:ext cx="897147"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7" name="直接连接符 6">
            <a:extLst>
              <a:ext uri="{FF2B5EF4-FFF2-40B4-BE49-F238E27FC236}">
                <a16:creationId xmlns:a16="http://schemas.microsoft.com/office/drawing/2014/main" id="{E8D1BD4B-A414-99CF-1580-7E0981BB5DE1}"/>
              </a:ext>
            </a:extLst>
          </p:cNvPr>
          <p:cNvCxnSpPr/>
          <p:nvPr/>
        </p:nvCxnSpPr>
        <p:spPr>
          <a:xfrm>
            <a:off x="3364302" y="3563544"/>
            <a:ext cx="897147"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732188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26</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2"/>
                <a:ext cx="7994614" cy="30130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Hybrid data structure</a:t>
                </a:r>
              </a:p>
              <a:p>
                <a:pPr algn="just">
                  <a:lnSpc>
                    <a:spcPts val="2200"/>
                  </a:lnSpc>
                  <a:spcBef>
                    <a:spcPts val="1200"/>
                  </a:spcBef>
                </a:pPr>
                <a:r>
                  <a:rPr lang="en-US" altLang="zh-CN" sz="1600" dirty="0">
                    <a:latin typeface="Calibri" panose="020F0502020204030204" pitchFamily="34" charset="0"/>
                    <a:cs typeface="Calibri" panose="020F0502020204030204" pitchFamily="34" charset="0"/>
                  </a:rPr>
                  <a:t>To construct spanning trees, we classify the transitive edges, e.g., labeled by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𝐴</m:t>
                    </m:r>
                  </m:oMath>
                </a14:m>
                <a:r>
                  <a:rPr lang="en-US" altLang="zh-CN" sz="1600" dirty="0">
                    <a:latin typeface="Calibri" panose="020F0502020204030204" pitchFamily="34" charset="0"/>
                    <a:cs typeface="Calibri" panose="020F0502020204030204" pitchFamily="34" charset="0"/>
                  </a:rPr>
                  <a:t>, into two classes:</a:t>
                </a:r>
              </a:p>
              <a:p>
                <a:pPr algn="just">
                  <a:lnSpc>
                    <a:spcPts val="2200"/>
                  </a:lnSpc>
                  <a:spcBef>
                    <a:spcPts val="1200"/>
                  </a:spcBef>
                </a:pPr>
                <a:r>
                  <a:rPr lang="en-US" altLang="zh-CN" sz="1600" b="1" i="1" dirty="0">
                    <a:latin typeface="Calibri" panose="020F0502020204030204" pitchFamily="34" charset="0"/>
                    <a:cs typeface="Calibri" panose="020F0502020204030204" pitchFamily="34" charset="0"/>
                  </a:rPr>
                  <a:t>Primary edges</a:t>
                </a:r>
                <a:r>
                  <a:rPr lang="en-US" altLang="zh-CN" sz="1600" dirty="0">
                    <a:latin typeface="Calibri" panose="020F0502020204030204" pitchFamily="34" charset="0"/>
                    <a:cs typeface="Calibri" panose="020F0502020204030204" pitchFamily="34" charset="0"/>
                  </a:rPr>
                  <a:t>: an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𝐴</m:t>
                    </m:r>
                  </m:oMath>
                </a14:m>
                <a:r>
                  <a:rPr lang="en-US" altLang="zh-CN" sz="1600" dirty="0">
                    <a:latin typeface="Calibri" panose="020F0502020204030204" pitchFamily="34" charset="0"/>
                    <a:cs typeface="Calibri" panose="020F0502020204030204" pitchFamily="34" charset="0"/>
                  </a:rPr>
                  <a:t>-edge </a:t>
                </a:r>
                <a14:m>
                  <m:oMath xmlns:m="http://schemas.openxmlformats.org/officeDocument/2006/math">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𝑖</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𝐸</m:t>
                    </m:r>
                  </m:oMath>
                </a14:m>
                <a:r>
                  <a:rPr lang="en-US" altLang="zh-CN" sz="1600" dirty="0">
                    <a:latin typeface="Calibri" panose="020F0502020204030204" pitchFamily="34" charset="0"/>
                    <a:cs typeface="Calibri" panose="020F0502020204030204" pitchFamily="34" charset="0"/>
                  </a:rPr>
                  <a:t> is a primary edge if it is </a:t>
                </a:r>
                <a:r>
                  <a:rPr lang="en-US" altLang="zh-CN" sz="1600" b="1" dirty="0">
                    <a:latin typeface="Calibri" panose="020F0502020204030204" pitchFamily="34" charset="0"/>
                    <a:cs typeface="Calibri" panose="020F0502020204030204" pitchFamily="34" charset="0"/>
                  </a:rPr>
                  <a:t>not</a:t>
                </a:r>
                <a:r>
                  <a:rPr lang="en-US" altLang="zh-CN" sz="1600" dirty="0">
                    <a:latin typeface="Calibri" panose="020F0502020204030204" pitchFamily="34" charset="0"/>
                    <a:cs typeface="Calibri" panose="020F0502020204030204" pitchFamily="34" charset="0"/>
                  </a:rPr>
                  <a:t> derived via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𝐴</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𝐴</m:t>
                    </m:r>
                    <m:r>
                      <a:rPr lang="en-US" altLang="zh-CN" sz="1600" b="0" i="1" smtClean="0">
                        <a:latin typeface="Cambria Math" panose="02040503050406030204" pitchFamily="18" charset="0"/>
                        <a:cs typeface="Calibri" panose="020F0502020204030204" pitchFamily="34" charset="0"/>
                      </a:rPr>
                      <m:t> </m:t>
                    </m:r>
                    <m:r>
                      <a:rPr lang="en-US" altLang="zh-CN" sz="1600" b="0" i="1" smtClean="0">
                        <a:latin typeface="Cambria Math" panose="02040503050406030204" pitchFamily="18" charset="0"/>
                        <a:cs typeface="Calibri" panose="020F0502020204030204" pitchFamily="34" charset="0"/>
                      </a:rPr>
                      <m:t>𝐴</m:t>
                    </m:r>
                  </m:oMath>
                </a14:m>
                <a:r>
                  <a:rPr lang="en-US" altLang="zh-CN" sz="1600" dirty="0">
                    <a:latin typeface="Calibri" panose="020F0502020204030204" pitchFamily="34" charset="0"/>
                    <a:cs typeface="Calibri" panose="020F0502020204030204" pitchFamily="34" charset="0"/>
                  </a:rPr>
                  <a:t>.</a:t>
                </a:r>
              </a:p>
              <a:p>
                <a:pPr algn="just">
                  <a:lnSpc>
                    <a:spcPts val="2200"/>
                  </a:lnSpc>
                  <a:spcBef>
                    <a:spcPts val="1200"/>
                  </a:spcBef>
                </a:pPr>
                <a:r>
                  <a:rPr lang="en-US" altLang="zh-CN" sz="1600" b="1" i="1" dirty="0">
                    <a:latin typeface="Calibri" panose="020F0502020204030204" pitchFamily="34" charset="0"/>
                    <a:cs typeface="Calibri" panose="020F0502020204030204" pitchFamily="34" charset="0"/>
                  </a:rPr>
                  <a:t>Secondary edges</a:t>
                </a:r>
                <a:r>
                  <a:rPr lang="en-US" altLang="zh-CN" sz="1600" dirty="0">
                    <a:latin typeface="Calibri" panose="020F0502020204030204" pitchFamily="34" charset="0"/>
                    <a:cs typeface="Calibri" panose="020F0502020204030204" pitchFamily="34" charset="0"/>
                  </a:rPr>
                  <a:t>: an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𝐴</m:t>
                    </m:r>
                  </m:oMath>
                </a14:m>
                <a:r>
                  <a:rPr lang="en-US" altLang="zh-CN" sz="1600" dirty="0">
                    <a:latin typeface="Calibri" panose="020F0502020204030204" pitchFamily="34" charset="0"/>
                    <a:cs typeface="Calibri" panose="020F0502020204030204" pitchFamily="34" charset="0"/>
                  </a:rPr>
                  <a:t>-edge </a:t>
                </a:r>
                <a14:m>
                  <m:oMath xmlns:m="http://schemas.openxmlformats.org/officeDocument/2006/math">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𝑖</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𝐸</m:t>
                    </m:r>
                  </m:oMath>
                </a14:m>
                <a:r>
                  <a:rPr lang="en-US" altLang="zh-CN" sz="1600" dirty="0">
                    <a:latin typeface="Calibri" panose="020F0502020204030204" pitchFamily="34" charset="0"/>
                    <a:cs typeface="Calibri" panose="020F0502020204030204" pitchFamily="34" charset="0"/>
                  </a:rPr>
                  <a:t> is a secondary edge if it is derived via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𝐴</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𝐴</m:t>
                    </m:r>
                    <m:r>
                      <a:rPr lang="en-US" altLang="zh-CN" sz="1600" b="0" i="1" smtClean="0">
                        <a:latin typeface="Cambria Math" panose="02040503050406030204" pitchFamily="18" charset="0"/>
                        <a:cs typeface="Calibri" panose="020F0502020204030204" pitchFamily="34" charset="0"/>
                      </a:rPr>
                      <m:t> </m:t>
                    </m:r>
                    <m:r>
                      <a:rPr lang="en-US" altLang="zh-CN" sz="1600" b="0" i="1" smtClean="0">
                        <a:latin typeface="Cambria Math" panose="02040503050406030204" pitchFamily="18" charset="0"/>
                        <a:cs typeface="Calibri" panose="020F0502020204030204" pitchFamily="34" charset="0"/>
                      </a:rPr>
                      <m:t>𝐴</m:t>
                    </m:r>
                  </m:oMath>
                </a14:m>
                <a:r>
                  <a:rPr lang="en-US" altLang="zh-CN" sz="1600" dirty="0">
                    <a:latin typeface="Calibri" panose="020F0502020204030204" pitchFamily="34" charset="0"/>
                    <a:cs typeface="Calibri" panose="020F0502020204030204" pitchFamily="34" charset="0"/>
                  </a:rPr>
                  <a:t>.</a:t>
                </a:r>
              </a:p>
              <a:p>
                <a:pPr algn="just">
                  <a:lnSpc>
                    <a:spcPts val="2200"/>
                  </a:lnSpc>
                  <a:spcBef>
                    <a:spcPts val="1200"/>
                  </a:spcBef>
                </a:pPr>
                <a:endParaRPr lang="en-US" altLang="zh-CN" sz="1600" dirty="0">
                  <a:latin typeface="Calibri" panose="020F0502020204030204" pitchFamily="34" charset="0"/>
                  <a:cs typeface="Calibri" panose="020F0502020204030204" pitchFamily="34" charset="0"/>
                </a:endParaRPr>
              </a:p>
              <a:p>
                <a:pPr algn="just">
                  <a:lnSpc>
                    <a:spcPts val="2200"/>
                  </a:lnSpc>
                  <a:spcBef>
                    <a:spcPts val="1200"/>
                  </a:spcBef>
                </a:pPr>
                <a:r>
                  <a:rPr lang="en-US" sz="1600" dirty="0">
                    <a:latin typeface="Calibri" panose="020F0502020204030204" pitchFamily="34" charset="0"/>
                    <a:cs typeface="Calibri" panose="020F0502020204030204" pitchFamily="34" charset="0"/>
                  </a:rPr>
                  <a:t>For each node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 and each transitive relation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we assign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 a </a:t>
                </a:r>
                <a:r>
                  <a:rPr lang="en-US" sz="1600" b="1" i="1" dirty="0">
                    <a:solidFill>
                      <a:srgbClr val="CC9900"/>
                    </a:solidFill>
                    <a:latin typeface="Calibri" panose="020F0502020204030204" pitchFamily="34" charset="0"/>
                    <a:cs typeface="Calibri" panose="020F0502020204030204" pitchFamily="34" charset="0"/>
                  </a:rPr>
                  <a:t>predecessor tree </a:t>
                </a:r>
                <a14:m>
                  <m:oMath xmlns:m="http://schemas.openxmlformats.org/officeDocument/2006/math">
                    <m:r>
                      <a:rPr lang="en-US" sz="1600" b="0" i="1" smtClean="0">
                        <a:latin typeface="Cambria Math" panose="02040503050406030204" pitchFamily="18" charset="0"/>
                        <a:cs typeface="Calibri" panose="020F0502020204030204" pitchFamily="34" charset="0"/>
                      </a:rPr>
                      <m:t>𝑝𝑡𝑟𝑒𝑒</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and a </a:t>
                </a:r>
                <a:r>
                  <a:rPr lang="en-US" sz="1600" b="1" i="1" dirty="0">
                    <a:solidFill>
                      <a:srgbClr val="CC9900"/>
                    </a:solidFill>
                    <a:latin typeface="Calibri" panose="020F0502020204030204" pitchFamily="34" charset="0"/>
                    <a:cs typeface="Calibri" panose="020F0502020204030204" pitchFamily="34" charset="0"/>
                  </a:rPr>
                  <a:t>successor tree</a:t>
                </a:r>
                <a:r>
                  <a:rPr lang="en-US" sz="1600" b="1" dirty="0">
                    <a:solidFill>
                      <a:srgbClr val="CC9900"/>
                    </a:solidFill>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𝑠𝑡𝑟𝑒𝑒</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Both trees are rooted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 and are comprised of only </a:t>
                </a:r>
                <a:r>
                  <a:rPr lang="en-US" sz="1600" b="1" dirty="0">
                    <a:latin typeface="Calibri" panose="020F0502020204030204" pitchFamily="34" charset="0"/>
                    <a:cs typeface="Calibri" panose="020F0502020204030204" pitchFamily="34" charset="0"/>
                  </a:rPr>
                  <a:t>primary</a:t>
                </a: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-edges.</a:t>
                </a: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8" y="1133862"/>
                <a:ext cx="7994614" cy="3013021"/>
              </a:xfrm>
              <a:prstGeom prst="rect">
                <a:avLst/>
              </a:prstGeom>
              <a:blipFill>
                <a:blip r:embed="rId3"/>
                <a:stretch>
                  <a:fillRect l="-1526" t="-1417" r="-1602" b="-3239"/>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12287777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101288-06A7-2382-C68B-4599957E3CD0}"/>
              </a:ext>
            </a:extLst>
          </p:cNvPr>
          <p:cNvPicPr>
            <a:picLocks noChangeAspect="1"/>
          </p:cNvPicPr>
          <p:nvPr/>
        </p:nvPicPr>
        <p:blipFill>
          <a:blip r:embed="rId3"/>
          <a:stretch>
            <a:fillRect/>
          </a:stretch>
        </p:blipFill>
        <p:spPr>
          <a:xfrm>
            <a:off x="3175588" y="1133863"/>
            <a:ext cx="5159216" cy="3464427"/>
          </a:xfrm>
          <a:prstGeom prst="rect">
            <a:avLst/>
          </a:prstGeom>
        </p:spPr>
      </p:pic>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27</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2555129" cy="2808409"/>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Hybrid data structure</a:t>
            </a:r>
          </a:p>
          <a:p>
            <a:pPr algn="just">
              <a:lnSpc>
                <a:spcPts val="2200"/>
              </a:lnSpc>
              <a:spcBef>
                <a:spcPts val="1200"/>
              </a:spcBef>
            </a:pPr>
            <a:r>
              <a:rPr lang="en-US" sz="1600" dirty="0">
                <a:latin typeface="Calibri" panose="020F0502020204030204" pitchFamily="34" charset="0"/>
                <a:cs typeface="Calibri" panose="020F0502020204030204" pitchFamily="34" charset="0"/>
              </a:rPr>
              <a:t>Example of predecessor trees and successor trees.</a:t>
            </a:r>
          </a:p>
          <a:p>
            <a:pPr algn="just">
              <a:lnSpc>
                <a:spcPts val="2200"/>
              </a:lnSpc>
              <a:spcBef>
                <a:spcPts val="1200"/>
              </a:spcBef>
            </a:pPr>
            <a:r>
              <a:rPr lang="en-US" sz="1600" dirty="0">
                <a:latin typeface="Calibri" panose="020F0502020204030204" pitchFamily="34" charset="0"/>
                <a:cs typeface="Calibri" panose="020F0502020204030204" pitchFamily="34" charset="0"/>
              </a:rPr>
              <a:t>No secondary edge is included in the spanning trees.</a:t>
            </a:r>
          </a:p>
          <a:p>
            <a:pPr algn="just">
              <a:lnSpc>
                <a:spcPts val="2200"/>
              </a:lnSpc>
              <a:spcBef>
                <a:spcPts val="1200"/>
              </a:spcBef>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278711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28</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7677783" cy="16971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Hybrid data structure</a:t>
                </a:r>
                <a:endParaRPr lang="en-US" sz="1600" dirty="0">
                  <a:latin typeface="Calibri" panose="020F0502020204030204" pitchFamily="34" charset="0"/>
                  <a:cs typeface="Calibri" panose="020F0502020204030204" pitchFamily="34" charset="0"/>
                </a:endParaRPr>
              </a:p>
              <a:p>
                <a:pPr algn="just">
                  <a:spcBef>
                    <a:spcPts val="1200"/>
                  </a:spcBef>
                </a:pPr>
                <a:r>
                  <a:rPr lang="en-US" sz="1400" dirty="0">
                    <a:latin typeface="Calibri" panose="020F0502020204030204" pitchFamily="34" charset="0"/>
                    <a:cs typeface="Calibri" panose="020F0502020204030204" pitchFamily="34" charset="0"/>
                  </a:rPr>
                  <a:t>Combining spanning trees with adjacency lists:</a:t>
                </a:r>
              </a:p>
              <a:p>
                <a:pPr marL="285750" indent="-285750" algn="just">
                  <a:spcBef>
                    <a:spcPts val="600"/>
                  </a:spcBef>
                  <a:buFont typeface="Arial" panose="020B0604020202020204" pitchFamily="34" charset="0"/>
                  <a:buChar char="•"/>
                </a:pPr>
                <a:r>
                  <a:rPr lang="en-US" sz="1400" dirty="0">
                    <a:latin typeface="Calibri" panose="020F0502020204030204" pitchFamily="34" charset="0"/>
                    <a:cs typeface="Calibri" panose="020F0502020204030204" pitchFamily="34" charset="0"/>
                  </a:rPr>
                  <a:t>Each </a:t>
                </a:r>
                <a14:m>
                  <m:oMath xmlns:m="http://schemas.openxmlformats.org/officeDocument/2006/math">
                    <m:sSub>
                      <m:sSubPr>
                        <m:ctrlPr>
                          <a:rPr lang="en-US" sz="1400" b="0" i="1" smtClean="0">
                            <a:latin typeface="Cambria Math" panose="02040503050406030204" pitchFamily="18" charset="0"/>
                            <a:cs typeface="Calibri" panose="020F0502020204030204" pitchFamily="34" charset="0"/>
                          </a:rPr>
                        </m:ctrlPr>
                      </m:sSubPr>
                      <m:e>
                        <m:r>
                          <a:rPr lang="en-US" sz="1400" b="0" i="1" smtClean="0">
                            <a:latin typeface="Cambria Math" panose="02040503050406030204" pitchFamily="18" charset="0"/>
                            <a:cs typeface="Calibri" panose="020F0502020204030204" pitchFamily="34" charset="0"/>
                          </a:rPr>
                          <m:t>𝑣</m:t>
                        </m:r>
                      </m:e>
                      <m:sub>
                        <m:r>
                          <a:rPr lang="en-US" sz="1400" b="0" i="1" smtClean="0">
                            <a:latin typeface="Cambria Math" panose="02040503050406030204" pitchFamily="18" charset="0"/>
                            <a:cs typeface="Calibri" panose="020F0502020204030204" pitchFamily="34" charset="0"/>
                          </a:rPr>
                          <m:t>𝑗</m:t>
                        </m:r>
                      </m:sub>
                    </m:sSub>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𝑝𝑟𝑒𝑑</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𝐴</m:t>
                    </m:r>
                    <m:r>
                      <a:rPr lang="en-US" sz="1400" b="0" i="1" smtClean="0">
                        <a:latin typeface="Cambria Math" panose="02040503050406030204" pitchFamily="18" charset="0"/>
                        <a:cs typeface="Calibri" panose="020F0502020204030204" pitchFamily="34" charset="0"/>
                      </a:rPr>
                      <m:t>,</m:t>
                    </m:r>
                    <m:sSub>
                      <m:sSubPr>
                        <m:ctrlPr>
                          <a:rPr lang="en-US" sz="1400" b="0" i="1" smtClean="0">
                            <a:latin typeface="Cambria Math" panose="02040503050406030204" pitchFamily="18" charset="0"/>
                            <a:cs typeface="Calibri" panose="020F0502020204030204" pitchFamily="34" charset="0"/>
                          </a:rPr>
                        </m:ctrlPr>
                      </m:sSubPr>
                      <m:e>
                        <m:r>
                          <a:rPr lang="en-US" sz="1400" b="0" i="1" smtClean="0">
                            <a:latin typeface="Cambria Math" panose="02040503050406030204" pitchFamily="18" charset="0"/>
                            <a:cs typeface="Calibri" panose="020F0502020204030204" pitchFamily="34" charset="0"/>
                          </a:rPr>
                          <m:t>𝑣</m:t>
                        </m:r>
                      </m:e>
                      <m:sub>
                        <m:r>
                          <a:rPr lang="en-US" sz="1400" b="0" i="1" smtClean="0">
                            <a:latin typeface="Cambria Math" panose="02040503050406030204" pitchFamily="18" charset="0"/>
                            <a:cs typeface="Calibri" panose="020F0502020204030204" pitchFamily="34" charset="0"/>
                          </a:rPr>
                          <m:t>𝑖</m:t>
                        </m:r>
                      </m:sub>
                    </m:sSub>
                    <m:r>
                      <a:rPr lang="en-US" sz="1400" b="0" i="1" smtClean="0">
                        <a:latin typeface="Cambria Math" panose="02040503050406030204" pitchFamily="18" charset="0"/>
                        <a:cs typeface="Calibri" panose="020F0502020204030204" pitchFamily="34" charset="0"/>
                      </a:rPr>
                      <m:t>)</m:t>
                    </m:r>
                  </m:oMath>
                </a14:m>
                <a:r>
                  <a:rPr lang="en-US" sz="1400" dirty="0">
                    <a:latin typeface="Calibri" panose="020F0502020204030204" pitchFamily="34" charset="0"/>
                    <a:cs typeface="Calibri" panose="020F0502020204030204" pitchFamily="34" charset="0"/>
                  </a:rPr>
                  <a:t> is a pointer pointing to </a:t>
                </a:r>
                <a14:m>
                  <m:oMath xmlns:m="http://schemas.openxmlformats.org/officeDocument/2006/math">
                    <m:sSub>
                      <m:sSubPr>
                        <m:ctrlPr>
                          <a:rPr lang="en-US" altLang="zh-CN" sz="1400" i="1">
                            <a:latin typeface="Cambria Math" panose="02040503050406030204" pitchFamily="18" charset="0"/>
                            <a:cs typeface="Calibri" panose="020F0502020204030204" pitchFamily="34" charset="0"/>
                          </a:rPr>
                        </m:ctrlPr>
                      </m:sSubPr>
                      <m:e>
                        <m:r>
                          <a:rPr lang="en-US" altLang="zh-CN" sz="1400" i="1">
                            <a:latin typeface="Cambria Math" panose="02040503050406030204" pitchFamily="18" charset="0"/>
                            <a:cs typeface="Calibri" panose="020F0502020204030204" pitchFamily="34" charset="0"/>
                          </a:rPr>
                          <m:t>𝑣</m:t>
                        </m:r>
                      </m:e>
                      <m:sub>
                        <m:r>
                          <a:rPr lang="en-US" altLang="zh-CN" sz="1400" i="1">
                            <a:latin typeface="Cambria Math" panose="02040503050406030204" pitchFamily="18" charset="0"/>
                            <a:cs typeface="Calibri" panose="020F0502020204030204" pitchFamily="34" charset="0"/>
                          </a:rPr>
                          <m:t>𝑗</m:t>
                        </m:r>
                      </m:sub>
                    </m:sSub>
                    <m:r>
                      <a:rPr lang="en-US" altLang="zh-CN" sz="1400" i="1">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𝑝𝑡𝑟𝑒𝑒</m:t>
                    </m:r>
                    <m:r>
                      <a:rPr lang="en-US" altLang="zh-CN" sz="1400" i="1">
                        <a:latin typeface="Cambria Math" panose="02040503050406030204" pitchFamily="18" charset="0"/>
                        <a:cs typeface="Calibri" panose="020F0502020204030204" pitchFamily="34" charset="0"/>
                      </a:rPr>
                      <m:t>(</m:t>
                    </m:r>
                    <m:r>
                      <a:rPr lang="en-US" altLang="zh-CN" sz="1400" i="1">
                        <a:latin typeface="Cambria Math" panose="02040503050406030204" pitchFamily="18" charset="0"/>
                        <a:cs typeface="Calibri" panose="020F0502020204030204" pitchFamily="34" charset="0"/>
                      </a:rPr>
                      <m:t>𝐴</m:t>
                    </m:r>
                    <m:r>
                      <a:rPr lang="en-US" altLang="zh-CN" sz="1400" i="1">
                        <a:latin typeface="Cambria Math" panose="02040503050406030204" pitchFamily="18" charset="0"/>
                        <a:cs typeface="Calibri" panose="020F0502020204030204" pitchFamily="34" charset="0"/>
                      </a:rPr>
                      <m:t>,</m:t>
                    </m:r>
                    <m:sSub>
                      <m:sSubPr>
                        <m:ctrlPr>
                          <a:rPr lang="en-US" altLang="zh-CN" sz="1400" i="1">
                            <a:latin typeface="Cambria Math" panose="02040503050406030204" pitchFamily="18" charset="0"/>
                            <a:cs typeface="Calibri" panose="020F0502020204030204" pitchFamily="34" charset="0"/>
                          </a:rPr>
                        </m:ctrlPr>
                      </m:sSubPr>
                      <m:e>
                        <m:r>
                          <a:rPr lang="en-US" altLang="zh-CN" sz="1400" i="1">
                            <a:latin typeface="Cambria Math" panose="02040503050406030204" pitchFamily="18" charset="0"/>
                            <a:cs typeface="Calibri" panose="020F0502020204030204" pitchFamily="34" charset="0"/>
                          </a:rPr>
                          <m:t>𝑣</m:t>
                        </m:r>
                      </m:e>
                      <m:sub>
                        <m:r>
                          <a:rPr lang="en-US" altLang="zh-CN" sz="1400" i="1">
                            <a:latin typeface="Cambria Math" panose="02040503050406030204" pitchFamily="18" charset="0"/>
                            <a:cs typeface="Calibri" panose="020F0502020204030204" pitchFamily="34" charset="0"/>
                          </a:rPr>
                          <m:t>𝑖</m:t>
                        </m:r>
                      </m:sub>
                    </m:sSub>
                    <m:r>
                      <a:rPr lang="en-US" altLang="zh-CN" sz="1400" i="1">
                        <a:latin typeface="Cambria Math" panose="02040503050406030204" pitchFamily="18" charset="0"/>
                        <a:cs typeface="Calibri" panose="020F0502020204030204" pitchFamily="34" charset="0"/>
                      </a:rPr>
                      <m:t>)</m:t>
                    </m:r>
                  </m:oMath>
                </a14:m>
                <a:r>
                  <a:rPr lang="en-US" sz="1400" dirty="0">
                    <a:latin typeface="Calibri" panose="020F0502020204030204" pitchFamily="34" charset="0"/>
                    <a:cs typeface="Calibri" panose="020F0502020204030204" pitchFamily="34" charset="0"/>
                  </a:rPr>
                  <a:t>.</a:t>
                </a:r>
              </a:p>
              <a:p>
                <a:pPr marL="285750" indent="-285750" algn="just">
                  <a:spcBef>
                    <a:spcPts val="0"/>
                  </a:spcBef>
                  <a:buFont typeface="Arial" panose="020B0604020202020204" pitchFamily="34" charset="0"/>
                  <a:buChar char="•"/>
                </a:pPr>
                <a:r>
                  <a:rPr lang="en-US" altLang="zh-CN" sz="1400" dirty="0">
                    <a:latin typeface="Calibri" panose="020F0502020204030204" pitchFamily="34" charset="0"/>
                    <a:cs typeface="Calibri" panose="020F0502020204030204" pitchFamily="34" charset="0"/>
                  </a:rPr>
                  <a:t>Each </a:t>
                </a:r>
                <a14:m>
                  <m:oMath xmlns:m="http://schemas.openxmlformats.org/officeDocument/2006/math">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𝑗</m:t>
                        </m:r>
                      </m:sub>
                    </m:sSub>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𝑠𝑢𝑐𝑐</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𝑖</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is a pointer pointing to </a:t>
                </a:r>
                <a14:m>
                  <m:oMath xmlns:m="http://schemas.openxmlformats.org/officeDocument/2006/math">
                    <m:sSub>
                      <m:sSubPr>
                        <m:ctrlPr>
                          <a:rPr lang="en-US" altLang="zh-CN" sz="1400" i="1">
                            <a:latin typeface="Cambria Math" panose="02040503050406030204" pitchFamily="18" charset="0"/>
                            <a:cs typeface="Calibri" panose="020F0502020204030204" pitchFamily="34" charset="0"/>
                          </a:rPr>
                        </m:ctrlPr>
                      </m:sSubPr>
                      <m:e>
                        <m:r>
                          <a:rPr lang="en-US" altLang="zh-CN" sz="1400" i="1">
                            <a:latin typeface="Cambria Math" panose="02040503050406030204" pitchFamily="18" charset="0"/>
                            <a:cs typeface="Calibri" panose="020F0502020204030204" pitchFamily="34" charset="0"/>
                          </a:rPr>
                          <m:t>𝑣</m:t>
                        </m:r>
                      </m:e>
                      <m:sub>
                        <m:r>
                          <a:rPr lang="en-US" altLang="zh-CN" sz="1400" i="1">
                            <a:latin typeface="Cambria Math" panose="02040503050406030204" pitchFamily="18" charset="0"/>
                            <a:cs typeface="Calibri" panose="020F0502020204030204" pitchFamily="34" charset="0"/>
                          </a:rPr>
                          <m:t>𝑗</m:t>
                        </m:r>
                      </m:sub>
                    </m:sSub>
                    <m:r>
                      <a:rPr lang="en-US" altLang="zh-CN" sz="1400" i="1">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𝑠𝑡𝑟𝑒𝑒</m:t>
                    </m:r>
                    <m:r>
                      <a:rPr lang="en-US" altLang="zh-CN" sz="1400" i="1">
                        <a:latin typeface="Cambria Math" panose="02040503050406030204" pitchFamily="18" charset="0"/>
                        <a:cs typeface="Calibri" panose="020F0502020204030204" pitchFamily="34" charset="0"/>
                      </a:rPr>
                      <m:t>(</m:t>
                    </m:r>
                    <m:r>
                      <a:rPr lang="en-US" altLang="zh-CN" sz="1400" i="1">
                        <a:latin typeface="Cambria Math" panose="02040503050406030204" pitchFamily="18" charset="0"/>
                        <a:cs typeface="Calibri" panose="020F0502020204030204" pitchFamily="34" charset="0"/>
                      </a:rPr>
                      <m:t>𝐴</m:t>
                    </m:r>
                    <m:r>
                      <a:rPr lang="en-US" altLang="zh-CN" sz="1400" i="1">
                        <a:latin typeface="Cambria Math" panose="02040503050406030204" pitchFamily="18" charset="0"/>
                        <a:cs typeface="Calibri" panose="020F0502020204030204" pitchFamily="34" charset="0"/>
                      </a:rPr>
                      <m:t>,</m:t>
                    </m:r>
                    <m:sSub>
                      <m:sSubPr>
                        <m:ctrlPr>
                          <a:rPr lang="en-US" altLang="zh-CN" sz="1400" i="1">
                            <a:latin typeface="Cambria Math" panose="02040503050406030204" pitchFamily="18" charset="0"/>
                            <a:cs typeface="Calibri" panose="020F0502020204030204" pitchFamily="34" charset="0"/>
                          </a:rPr>
                        </m:ctrlPr>
                      </m:sSubPr>
                      <m:e>
                        <m:r>
                          <a:rPr lang="en-US" altLang="zh-CN" sz="1400" i="1">
                            <a:latin typeface="Cambria Math" panose="02040503050406030204" pitchFamily="18" charset="0"/>
                            <a:cs typeface="Calibri" panose="020F0502020204030204" pitchFamily="34" charset="0"/>
                          </a:rPr>
                          <m:t>𝑣</m:t>
                        </m:r>
                      </m:e>
                      <m:sub>
                        <m:r>
                          <a:rPr lang="en-US" altLang="zh-CN" sz="1400" i="1">
                            <a:latin typeface="Cambria Math" panose="02040503050406030204" pitchFamily="18" charset="0"/>
                            <a:cs typeface="Calibri" panose="020F0502020204030204" pitchFamily="34" charset="0"/>
                          </a:rPr>
                          <m:t>𝑖</m:t>
                        </m:r>
                      </m:sub>
                    </m:sSub>
                    <m:r>
                      <a:rPr lang="en-US" altLang="zh-CN" sz="1400" i="1">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a:t>
                </a: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7677783" cy="1697119"/>
              </a:xfrm>
              <a:prstGeom prst="rect">
                <a:avLst/>
              </a:prstGeom>
              <a:blipFill>
                <a:blip r:embed="rId3"/>
                <a:stretch>
                  <a:fillRect l="-1587" t="-2518"/>
                </a:stretch>
              </a:blipFill>
              <a:ln w="12700">
                <a:miter lim="400000"/>
              </a:ln>
              <a:extLst>
                <a:ext uri="{C572A759-6A51-4108-AA02-DFA0A04FC94B}">
                  <ma14:wrappingTextBoxFlag xmlns:a14="http://schemas.microsoft.com/office/drawing/2010/main" xmlns=""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9B7065B-9963-94EF-F76C-C6B715E5BBDD}"/>
                  </a:ext>
                </a:extLst>
              </p:cNvPr>
              <p:cNvSpPr txBox="1"/>
              <p:nvPr/>
            </p:nvSpPr>
            <p:spPr>
              <a:xfrm>
                <a:off x="705371" y="2590235"/>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𝑝𝑟𝑒𝑑</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𝑖</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10" name="文本框 9">
                <a:extLst>
                  <a:ext uri="{FF2B5EF4-FFF2-40B4-BE49-F238E27FC236}">
                    <a16:creationId xmlns:a16="http://schemas.microsoft.com/office/drawing/2014/main" id="{C9B7065B-9963-94EF-F76C-C6B715E5BBDD}"/>
                  </a:ext>
                </a:extLst>
              </p:cNvPr>
              <p:cNvSpPr txBox="1">
                <a:spLocks noRot="1" noChangeAspect="1" noMove="1" noResize="1" noEditPoints="1" noAdjustHandles="1" noChangeArrowheads="1" noChangeShapeType="1" noTextEdit="1"/>
              </p:cNvSpPr>
              <p:nvPr/>
            </p:nvSpPr>
            <p:spPr>
              <a:xfrm>
                <a:off x="705371" y="2590235"/>
                <a:ext cx="1003273" cy="307777"/>
              </a:xfrm>
              <a:prstGeom prst="rect">
                <a:avLst/>
              </a:prstGeom>
              <a:blipFill>
                <a:blip r:embed="rId4"/>
                <a:stretch>
                  <a:fillRect r="-3049" b="-8000"/>
                </a:stretch>
              </a:blipFill>
              <a:ln w="12700" cap="flat">
                <a:noFill/>
                <a:miter lim="400000"/>
              </a:ln>
              <a:effectLst/>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4891274F-4D75-5026-7BAD-D0DB396A22C4}"/>
              </a:ext>
            </a:extLst>
          </p:cNvPr>
          <p:cNvGrpSpPr/>
          <p:nvPr/>
        </p:nvGrpSpPr>
        <p:grpSpPr>
          <a:xfrm>
            <a:off x="768096" y="2967519"/>
            <a:ext cx="877824" cy="308480"/>
            <a:chOff x="965606" y="3212363"/>
            <a:chExt cx="877824" cy="308480"/>
          </a:xfrm>
          <a:solidFill>
            <a:srgbClr val="CCECFF"/>
          </a:solidFill>
        </p:grpSpPr>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0617D17-15E8-C340-1141-B7C62A02D2AA}"/>
                    </a:ext>
                  </a:extLst>
                </p:cNvPr>
                <p:cNvSpPr/>
                <p:nvPr/>
              </p:nvSpPr>
              <p:spPr>
                <a:xfrm>
                  <a:off x="965606" y="3212363"/>
                  <a:ext cx="438912" cy="308480"/>
                </a:xfrm>
                <a:prstGeom prst="rect">
                  <a:avLst/>
                </a:prstGeom>
                <a:grp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11" name="矩形 10">
                  <a:extLst>
                    <a:ext uri="{FF2B5EF4-FFF2-40B4-BE49-F238E27FC236}">
                      <a16:creationId xmlns:a16="http://schemas.microsoft.com/office/drawing/2014/main" id="{70617D17-15E8-C340-1141-B7C62A02D2AA}"/>
                    </a:ext>
                  </a:extLst>
                </p:cNvPr>
                <p:cNvSpPr>
                  <a:spLocks noRot="1" noChangeAspect="1" noMove="1" noResize="1" noEditPoints="1" noAdjustHandles="1" noChangeArrowheads="1" noChangeShapeType="1" noTextEdit="1"/>
                </p:cNvSpPr>
                <p:nvPr/>
              </p:nvSpPr>
              <p:spPr>
                <a:xfrm>
                  <a:off x="965606" y="3212363"/>
                  <a:ext cx="438912" cy="308480"/>
                </a:xfrm>
                <a:prstGeom prst="rect">
                  <a:avLst/>
                </a:prstGeom>
                <a:blipFill>
                  <a:blip r:embed="rId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EE09138-2D64-2FD1-C878-084678724686}"/>
                    </a:ext>
                  </a:extLst>
                </p:cNvPr>
                <p:cNvSpPr/>
                <p:nvPr/>
              </p:nvSpPr>
              <p:spPr>
                <a:xfrm>
                  <a:off x="1404518" y="3212363"/>
                  <a:ext cx="438912" cy="308480"/>
                </a:xfrm>
                <a:prstGeom prst="rect">
                  <a:avLst/>
                </a:prstGeom>
                <a:grp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12" name="矩形 11">
                  <a:extLst>
                    <a:ext uri="{FF2B5EF4-FFF2-40B4-BE49-F238E27FC236}">
                      <a16:creationId xmlns:a16="http://schemas.microsoft.com/office/drawing/2014/main" id="{EEE09138-2D64-2FD1-C878-084678724686}"/>
                    </a:ext>
                  </a:extLst>
                </p:cNvPr>
                <p:cNvSpPr>
                  <a:spLocks noRot="1" noChangeAspect="1" noMove="1" noResize="1" noEditPoints="1" noAdjustHandles="1" noChangeArrowheads="1" noChangeShapeType="1" noTextEdit="1"/>
                </p:cNvSpPr>
                <p:nvPr/>
              </p:nvSpPr>
              <p:spPr>
                <a:xfrm>
                  <a:off x="1404518" y="3212363"/>
                  <a:ext cx="438912" cy="308480"/>
                </a:xfrm>
                <a:prstGeom prst="rect">
                  <a:avLst/>
                </a:prstGeom>
                <a:blipFill>
                  <a:blip r:embed="rId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787C5EC-474F-BFB1-A4DB-DB7F69929DC3}"/>
                  </a:ext>
                </a:extLst>
              </p:cNvPr>
              <p:cNvSpPr txBox="1"/>
              <p:nvPr/>
            </p:nvSpPr>
            <p:spPr>
              <a:xfrm>
                <a:off x="1977001" y="2571750"/>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𝑖</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15" name="文本框 14">
                <a:extLst>
                  <a:ext uri="{FF2B5EF4-FFF2-40B4-BE49-F238E27FC236}">
                    <a16:creationId xmlns:a16="http://schemas.microsoft.com/office/drawing/2014/main" id="{1787C5EC-474F-BFB1-A4DB-DB7F69929DC3}"/>
                  </a:ext>
                </a:extLst>
              </p:cNvPr>
              <p:cNvSpPr txBox="1">
                <a:spLocks noRot="1" noChangeAspect="1" noMove="1" noResize="1" noEditPoints="1" noAdjustHandles="1" noChangeArrowheads="1" noChangeShapeType="1" noTextEdit="1"/>
              </p:cNvSpPr>
              <p:nvPr/>
            </p:nvSpPr>
            <p:spPr>
              <a:xfrm>
                <a:off x="1977001" y="2571750"/>
                <a:ext cx="1003273" cy="307777"/>
              </a:xfrm>
              <a:prstGeom prst="rect">
                <a:avLst/>
              </a:prstGeom>
              <a:blipFill>
                <a:blip r:embed="rId7"/>
                <a:stretch>
                  <a:fillRect r="-8485"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流程图: 接点 15">
                <a:extLst>
                  <a:ext uri="{FF2B5EF4-FFF2-40B4-BE49-F238E27FC236}">
                    <a16:creationId xmlns:a16="http://schemas.microsoft.com/office/drawing/2014/main" id="{8A8C484A-CDD7-78D9-3C84-5D101B368346}"/>
                  </a:ext>
                </a:extLst>
              </p:cNvPr>
              <p:cNvSpPr/>
              <p:nvPr/>
            </p:nvSpPr>
            <p:spPr>
              <a:xfrm>
                <a:off x="2361323" y="2949227"/>
                <a:ext cx="307777" cy="30295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6" name="流程图: 接点 15">
                <a:extLst>
                  <a:ext uri="{FF2B5EF4-FFF2-40B4-BE49-F238E27FC236}">
                    <a16:creationId xmlns:a16="http://schemas.microsoft.com/office/drawing/2014/main" id="{8A8C484A-CDD7-78D9-3C84-5D101B368346}"/>
                  </a:ext>
                </a:extLst>
              </p:cNvPr>
              <p:cNvSpPr>
                <a:spLocks noRot="1" noChangeAspect="1" noMove="1" noResize="1" noEditPoints="1" noAdjustHandles="1" noChangeArrowheads="1" noChangeShapeType="1" noTextEdit="1"/>
              </p:cNvSpPr>
              <p:nvPr/>
            </p:nvSpPr>
            <p:spPr>
              <a:xfrm>
                <a:off x="2361323" y="2949227"/>
                <a:ext cx="307777" cy="302955"/>
              </a:xfrm>
              <a:prstGeom prst="flowChartConnector">
                <a:avLst/>
              </a:prstGeom>
              <a:blipFill>
                <a:blip r:embed="rId8"/>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流程图: 接点 16">
                <a:extLst>
                  <a:ext uri="{FF2B5EF4-FFF2-40B4-BE49-F238E27FC236}">
                    <a16:creationId xmlns:a16="http://schemas.microsoft.com/office/drawing/2014/main" id="{D1EE1AE4-08AB-F988-B9E6-8EC4AEC1B212}"/>
                  </a:ext>
                </a:extLst>
              </p:cNvPr>
              <p:cNvSpPr/>
              <p:nvPr/>
            </p:nvSpPr>
            <p:spPr>
              <a:xfrm>
                <a:off x="2359834" y="3503963"/>
                <a:ext cx="307777" cy="302955"/>
              </a:xfrm>
              <a:prstGeom prst="flowChartConnector">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7" name="流程图: 接点 16">
                <a:extLst>
                  <a:ext uri="{FF2B5EF4-FFF2-40B4-BE49-F238E27FC236}">
                    <a16:creationId xmlns:a16="http://schemas.microsoft.com/office/drawing/2014/main" id="{D1EE1AE4-08AB-F988-B9E6-8EC4AEC1B212}"/>
                  </a:ext>
                </a:extLst>
              </p:cNvPr>
              <p:cNvSpPr>
                <a:spLocks noRot="1" noChangeAspect="1" noMove="1" noResize="1" noEditPoints="1" noAdjustHandles="1" noChangeArrowheads="1" noChangeShapeType="1" noTextEdit="1"/>
              </p:cNvSpPr>
              <p:nvPr/>
            </p:nvSpPr>
            <p:spPr>
              <a:xfrm>
                <a:off x="2359834" y="3503963"/>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流程图: 接点 17">
                <a:extLst>
                  <a:ext uri="{FF2B5EF4-FFF2-40B4-BE49-F238E27FC236}">
                    <a16:creationId xmlns:a16="http://schemas.microsoft.com/office/drawing/2014/main" id="{F7565A08-4CF2-FE86-C4B6-40E5E44A60EE}"/>
                  </a:ext>
                </a:extLst>
              </p:cNvPr>
              <p:cNvSpPr/>
              <p:nvPr/>
            </p:nvSpPr>
            <p:spPr>
              <a:xfrm>
                <a:off x="2361323" y="4060494"/>
                <a:ext cx="307777" cy="302955"/>
              </a:xfrm>
              <a:prstGeom prst="flowChartConnector">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8" name="流程图: 接点 17">
                <a:extLst>
                  <a:ext uri="{FF2B5EF4-FFF2-40B4-BE49-F238E27FC236}">
                    <a16:creationId xmlns:a16="http://schemas.microsoft.com/office/drawing/2014/main" id="{F7565A08-4CF2-FE86-C4B6-40E5E44A60EE}"/>
                  </a:ext>
                </a:extLst>
              </p:cNvPr>
              <p:cNvSpPr>
                <a:spLocks noRot="1" noChangeAspect="1" noMove="1" noResize="1" noEditPoints="1" noAdjustHandles="1" noChangeArrowheads="1" noChangeShapeType="1" noTextEdit="1"/>
              </p:cNvSpPr>
              <p:nvPr/>
            </p:nvSpPr>
            <p:spPr>
              <a:xfrm>
                <a:off x="2361323" y="4060494"/>
                <a:ext cx="307777" cy="302955"/>
              </a:xfrm>
              <a:prstGeom prst="flowChartConnector">
                <a:avLst/>
              </a:prstGeom>
              <a:blipFill>
                <a:blip r:embed="rId10"/>
                <a:stretch>
                  <a:fillRect/>
                </a:stretch>
              </a:blipFill>
              <a:ln w="12700" cap="flat">
                <a:noFill/>
                <a:prstDash val="solid"/>
                <a:miter lim="800000"/>
              </a:ln>
              <a:effectLst/>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E12BF066-65CA-DA09-2CB8-CED6057BDA27}"/>
              </a:ext>
            </a:extLst>
          </p:cNvPr>
          <p:cNvCxnSpPr>
            <a:stCxn id="16" idx="4"/>
            <a:endCxn id="17" idx="0"/>
          </p:cNvCxnSpPr>
          <p:nvPr/>
        </p:nvCxnSpPr>
        <p:spPr>
          <a:xfrm flipH="1">
            <a:off x="2513723" y="3252182"/>
            <a:ext cx="1489" cy="251781"/>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21" name="直接连接符 20">
            <a:extLst>
              <a:ext uri="{FF2B5EF4-FFF2-40B4-BE49-F238E27FC236}">
                <a16:creationId xmlns:a16="http://schemas.microsoft.com/office/drawing/2014/main" id="{8A91AE03-EBEF-EB34-29E5-F63DB2F5A3A1}"/>
              </a:ext>
            </a:extLst>
          </p:cNvPr>
          <p:cNvCxnSpPr>
            <a:cxnSpLocks/>
            <a:stCxn id="17" idx="4"/>
            <a:endCxn id="18" idx="0"/>
          </p:cNvCxnSpPr>
          <p:nvPr/>
        </p:nvCxnSpPr>
        <p:spPr>
          <a:xfrm>
            <a:off x="2513723" y="3806918"/>
            <a:ext cx="1489" cy="253576"/>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28" name="直接箭头连接符 27">
            <a:extLst>
              <a:ext uri="{FF2B5EF4-FFF2-40B4-BE49-F238E27FC236}">
                <a16:creationId xmlns:a16="http://schemas.microsoft.com/office/drawing/2014/main" id="{C3924F25-68AC-59F7-B93C-E5744FE44B6A}"/>
              </a:ext>
            </a:extLst>
          </p:cNvPr>
          <p:cNvCxnSpPr>
            <a:cxnSpLocks/>
            <a:stCxn id="11" idx="2"/>
            <a:endCxn id="17" idx="2"/>
          </p:cNvCxnSpPr>
          <p:nvPr/>
        </p:nvCxnSpPr>
        <p:spPr>
          <a:xfrm rot="16200000" flipH="1">
            <a:off x="1483972" y="2779579"/>
            <a:ext cx="379442" cy="1372282"/>
          </a:xfrm>
          <a:prstGeom prst="bentConnector2">
            <a:avLst/>
          </a:prstGeom>
          <a:ln w="12700">
            <a:solidFill>
              <a:srgbClr val="6666FF"/>
            </a:solidFill>
            <a:prstDash val="dash"/>
            <a:tailEnd type="stealth"/>
          </a:ln>
        </p:spPr>
        <p:style>
          <a:lnRef idx="1">
            <a:schemeClr val="accent4"/>
          </a:lnRef>
          <a:fillRef idx="0">
            <a:schemeClr val="accent4"/>
          </a:fillRef>
          <a:effectRef idx="0">
            <a:schemeClr val="accent4"/>
          </a:effectRef>
          <a:fontRef idx="minor">
            <a:schemeClr val="tx1"/>
          </a:fontRef>
        </p:style>
      </p:cxnSp>
      <p:cxnSp>
        <p:nvCxnSpPr>
          <p:cNvPr id="32" name="直接箭头连接符 27">
            <a:extLst>
              <a:ext uri="{FF2B5EF4-FFF2-40B4-BE49-F238E27FC236}">
                <a16:creationId xmlns:a16="http://schemas.microsoft.com/office/drawing/2014/main" id="{5D5A4246-FA86-23EE-33F4-0003F205C87C}"/>
              </a:ext>
            </a:extLst>
          </p:cNvPr>
          <p:cNvCxnSpPr>
            <a:cxnSpLocks/>
            <a:stCxn id="12" idx="2"/>
            <a:endCxn id="18" idx="2"/>
          </p:cNvCxnSpPr>
          <p:nvPr/>
        </p:nvCxnSpPr>
        <p:spPr>
          <a:xfrm rot="16200000" flipH="1">
            <a:off x="1425907" y="3276555"/>
            <a:ext cx="935973" cy="934859"/>
          </a:xfrm>
          <a:prstGeom prst="bentConnector2">
            <a:avLst/>
          </a:prstGeom>
          <a:ln w="12700">
            <a:solidFill>
              <a:srgbClr val="6666FF"/>
            </a:solidFill>
            <a:prstDash val="dash"/>
            <a:tailEnd type="stealth"/>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D086B35-49A0-E3C8-A6E0-3CF48882BE44}"/>
                  </a:ext>
                </a:extLst>
              </p:cNvPr>
              <p:cNvSpPr txBox="1"/>
              <p:nvPr/>
            </p:nvSpPr>
            <p:spPr>
              <a:xfrm>
                <a:off x="3602464" y="2556320"/>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𝑠𝑢𝑐𝑐</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𝑖</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5" name="文本框 34">
                <a:extLst>
                  <a:ext uri="{FF2B5EF4-FFF2-40B4-BE49-F238E27FC236}">
                    <a16:creationId xmlns:a16="http://schemas.microsoft.com/office/drawing/2014/main" id="{1D086B35-49A0-E3C8-A6E0-3CF48882BE44}"/>
                  </a:ext>
                </a:extLst>
              </p:cNvPr>
              <p:cNvSpPr txBox="1">
                <a:spLocks noRot="1" noChangeAspect="1" noMove="1" noResize="1" noEditPoints="1" noAdjustHandles="1" noChangeArrowheads="1" noChangeShapeType="1" noTextEdit="1"/>
              </p:cNvSpPr>
              <p:nvPr/>
            </p:nvSpPr>
            <p:spPr>
              <a:xfrm>
                <a:off x="3602464" y="2556320"/>
                <a:ext cx="1003273" cy="307777"/>
              </a:xfrm>
              <a:prstGeom prst="rect">
                <a:avLst/>
              </a:prstGeom>
              <a:blipFill>
                <a:blip r:embed="rId11"/>
                <a:stretch>
                  <a:fillRect b="-5882"/>
                </a:stretch>
              </a:blipFill>
              <a:ln w="12700" cap="flat">
                <a:noFill/>
                <a:miter lim="400000"/>
              </a:ln>
              <a:effectLst/>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7FC94DA1-AC36-7888-6C76-F9F87B89F7AE}"/>
              </a:ext>
            </a:extLst>
          </p:cNvPr>
          <p:cNvGrpSpPr/>
          <p:nvPr/>
        </p:nvGrpSpPr>
        <p:grpSpPr>
          <a:xfrm>
            <a:off x="3665189" y="2933604"/>
            <a:ext cx="877824" cy="308480"/>
            <a:chOff x="965606" y="3212363"/>
            <a:chExt cx="877824" cy="308480"/>
          </a:xfrm>
          <a:solidFill>
            <a:srgbClr val="CCECFF"/>
          </a:solidFill>
        </p:grpSpPr>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A6E70D2B-26E5-C59B-68BC-CFD27276601F}"/>
                    </a:ext>
                  </a:extLst>
                </p:cNvPr>
                <p:cNvSpPr/>
                <p:nvPr/>
              </p:nvSpPr>
              <p:spPr>
                <a:xfrm>
                  <a:off x="965606" y="3212363"/>
                  <a:ext cx="438912" cy="308480"/>
                </a:xfrm>
                <a:prstGeom prst="rect">
                  <a:avLst/>
                </a:prstGeom>
                <a:grp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37" name="矩形 36">
                  <a:extLst>
                    <a:ext uri="{FF2B5EF4-FFF2-40B4-BE49-F238E27FC236}">
                      <a16:creationId xmlns:a16="http://schemas.microsoft.com/office/drawing/2014/main" id="{A6E70D2B-26E5-C59B-68BC-CFD27276601F}"/>
                    </a:ext>
                  </a:extLst>
                </p:cNvPr>
                <p:cNvSpPr>
                  <a:spLocks noRot="1" noChangeAspect="1" noMove="1" noResize="1" noEditPoints="1" noAdjustHandles="1" noChangeArrowheads="1" noChangeShapeType="1" noTextEdit="1"/>
                </p:cNvSpPr>
                <p:nvPr/>
              </p:nvSpPr>
              <p:spPr>
                <a:xfrm>
                  <a:off x="965606" y="3212363"/>
                  <a:ext cx="438912" cy="308480"/>
                </a:xfrm>
                <a:prstGeom prst="rect">
                  <a:avLst/>
                </a:prstGeom>
                <a:blipFill>
                  <a:blip r:embed="rId12"/>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3BBDCB5F-11AB-57EA-5F85-2295269D6167}"/>
                    </a:ext>
                  </a:extLst>
                </p:cNvPr>
                <p:cNvSpPr/>
                <p:nvPr/>
              </p:nvSpPr>
              <p:spPr>
                <a:xfrm>
                  <a:off x="1404518" y="3212363"/>
                  <a:ext cx="438912" cy="308480"/>
                </a:xfrm>
                <a:prstGeom prst="rect">
                  <a:avLst/>
                </a:prstGeom>
                <a:grp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38" name="矩形 37">
                  <a:extLst>
                    <a:ext uri="{FF2B5EF4-FFF2-40B4-BE49-F238E27FC236}">
                      <a16:creationId xmlns:a16="http://schemas.microsoft.com/office/drawing/2014/main" id="{3BBDCB5F-11AB-57EA-5F85-2295269D6167}"/>
                    </a:ext>
                  </a:extLst>
                </p:cNvPr>
                <p:cNvSpPr>
                  <a:spLocks noRot="1" noChangeAspect="1" noMove="1" noResize="1" noEditPoints="1" noAdjustHandles="1" noChangeArrowheads="1" noChangeShapeType="1" noTextEdit="1"/>
                </p:cNvSpPr>
                <p:nvPr/>
              </p:nvSpPr>
              <p:spPr>
                <a:xfrm>
                  <a:off x="1404518" y="3212363"/>
                  <a:ext cx="438912" cy="308480"/>
                </a:xfrm>
                <a:prstGeom prst="rect">
                  <a:avLst/>
                </a:prstGeom>
                <a:blipFill>
                  <a:blip r:embed="rId1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06A32AFB-454B-25D6-3E99-026B8A03C9C5}"/>
                  </a:ext>
                </a:extLst>
              </p:cNvPr>
              <p:cNvSpPr txBox="1"/>
              <p:nvPr/>
            </p:nvSpPr>
            <p:spPr>
              <a:xfrm>
                <a:off x="4852149" y="2537835"/>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𝑖</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9" name="文本框 38">
                <a:extLst>
                  <a:ext uri="{FF2B5EF4-FFF2-40B4-BE49-F238E27FC236}">
                    <a16:creationId xmlns:a16="http://schemas.microsoft.com/office/drawing/2014/main" id="{06A32AFB-454B-25D6-3E99-026B8A03C9C5}"/>
                  </a:ext>
                </a:extLst>
              </p:cNvPr>
              <p:cNvSpPr txBox="1">
                <a:spLocks noRot="1" noChangeAspect="1" noMove="1" noResize="1" noEditPoints="1" noAdjustHandles="1" noChangeArrowheads="1" noChangeShapeType="1" noTextEdit="1"/>
              </p:cNvSpPr>
              <p:nvPr/>
            </p:nvSpPr>
            <p:spPr>
              <a:xfrm>
                <a:off x="4852149" y="2537835"/>
                <a:ext cx="1003273" cy="307777"/>
              </a:xfrm>
              <a:prstGeom prst="rect">
                <a:avLst/>
              </a:prstGeom>
              <a:blipFill>
                <a:blip r:embed="rId14"/>
                <a:stretch>
                  <a:fillRect r="-6061"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流程图: 接点 39">
                <a:extLst>
                  <a:ext uri="{FF2B5EF4-FFF2-40B4-BE49-F238E27FC236}">
                    <a16:creationId xmlns:a16="http://schemas.microsoft.com/office/drawing/2014/main" id="{5E92E231-285D-12F1-A5FE-EEBA48D8E589}"/>
                  </a:ext>
                </a:extLst>
              </p:cNvPr>
              <p:cNvSpPr/>
              <p:nvPr/>
            </p:nvSpPr>
            <p:spPr>
              <a:xfrm>
                <a:off x="5236471" y="2915312"/>
                <a:ext cx="307777" cy="30295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0" name="流程图: 接点 39">
                <a:extLst>
                  <a:ext uri="{FF2B5EF4-FFF2-40B4-BE49-F238E27FC236}">
                    <a16:creationId xmlns:a16="http://schemas.microsoft.com/office/drawing/2014/main" id="{5E92E231-285D-12F1-A5FE-EEBA48D8E589}"/>
                  </a:ext>
                </a:extLst>
              </p:cNvPr>
              <p:cNvSpPr>
                <a:spLocks noRot="1" noChangeAspect="1" noMove="1" noResize="1" noEditPoints="1" noAdjustHandles="1" noChangeArrowheads="1" noChangeShapeType="1" noTextEdit="1"/>
              </p:cNvSpPr>
              <p:nvPr/>
            </p:nvSpPr>
            <p:spPr>
              <a:xfrm>
                <a:off x="5236471" y="2915312"/>
                <a:ext cx="307777" cy="302955"/>
              </a:xfrm>
              <a:prstGeom prst="flowChartConnector">
                <a:avLst/>
              </a:prstGeom>
              <a:blipFill>
                <a:blip r:embed="rId1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流程图: 接点 40">
                <a:extLst>
                  <a:ext uri="{FF2B5EF4-FFF2-40B4-BE49-F238E27FC236}">
                    <a16:creationId xmlns:a16="http://schemas.microsoft.com/office/drawing/2014/main" id="{EFF9839D-F53B-6C8D-DB12-7518B061F2D5}"/>
                  </a:ext>
                </a:extLst>
              </p:cNvPr>
              <p:cNvSpPr/>
              <p:nvPr/>
            </p:nvSpPr>
            <p:spPr>
              <a:xfrm>
                <a:off x="5234982" y="3470048"/>
                <a:ext cx="307777" cy="302955"/>
              </a:xfrm>
              <a:prstGeom prst="flowChartConnector">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1" name="流程图: 接点 40">
                <a:extLst>
                  <a:ext uri="{FF2B5EF4-FFF2-40B4-BE49-F238E27FC236}">
                    <a16:creationId xmlns:a16="http://schemas.microsoft.com/office/drawing/2014/main" id="{EFF9839D-F53B-6C8D-DB12-7518B061F2D5}"/>
                  </a:ext>
                </a:extLst>
              </p:cNvPr>
              <p:cNvSpPr>
                <a:spLocks noRot="1" noChangeAspect="1" noMove="1" noResize="1" noEditPoints="1" noAdjustHandles="1" noChangeArrowheads="1" noChangeShapeType="1" noTextEdit="1"/>
              </p:cNvSpPr>
              <p:nvPr/>
            </p:nvSpPr>
            <p:spPr>
              <a:xfrm>
                <a:off x="5234982" y="3470048"/>
                <a:ext cx="307777" cy="302955"/>
              </a:xfrm>
              <a:prstGeom prst="flowChartConnector">
                <a:avLst/>
              </a:prstGeom>
              <a:blipFill>
                <a:blip r:embed="rId16"/>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流程图: 接点 41">
                <a:extLst>
                  <a:ext uri="{FF2B5EF4-FFF2-40B4-BE49-F238E27FC236}">
                    <a16:creationId xmlns:a16="http://schemas.microsoft.com/office/drawing/2014/main" id="{56BDE079-737B-776E-33C3-67104DE5C8E1}"/>
                  </a:ext>
                </a:extLst>
              </p:cNvPr>
              <p:cNvSpPr/>
              <p:nvPr/>
            </p:nvSpPr>
            <p:spPr>
              <a:xfrm>
                <a:off x="5236471" y="4026579"/>
                <a:ext cx="307777" cy="302955"/>
              </a:xfrm>
              <a:prstGeom prst="flowChartConnector">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2" name="流程图: 接点 41">
                <a:extLst>
                  <a:ext uri="{FF2B5EF4-FFF2-40B4-BE49-F238E27FC236}">
                    <a16:creationId xmlns:a16="http://schemas.microsoft.com/office/drawing/2014/main" id="{56BDE079-737B-776E-33C3-67104DE5C8E1}"/>
                  </a:ext>
                </a:extLst>
              </p:cNvPr>
              <p:cNvSpPr>
                <a:spLocks noRot="1" noChangeAspect="1" noMove="1" noResize="1" noEditPoints="1" noAdjustHandles="1" noChangeArrowheads="1" noChangeShapeType="1" noTextEdit="1"/>
              </p:cNvSpPr>
              <p:nvPr/>
            </p:nvSpPr>
            <p:spPr>
              <a:xfrm>
                <a:off x="5236471" y="4026579"/>
                <a:ext cx="307777" cy="302955"/>
              </a:xfrm>
              <a:prstGeom prst="flowChartConnector">
                <a:avLst/>
              </a:prstGeom>
              <a:blipFill>
                <a:blip r:embed="rId17"/>
                <a:stretch>
                  <a:fillRect/>
                </a:stretch>
              </a:blipFill>
              <a:ln w="12700" cap="flat">
                <a:noFill/>
                <a:prstDash val="solid"/>
                <a:miter lim="800000"/>
              </a:ln>
              <a:effectLst/>
            </p:spPr>
            <p:txBody>
              <a:bodyPr/>
              <a:lstStyle/>
              <a:p>
                <a:r>
                  <a:rPr lang="zh-CN" altLang="en-US">
                    <a:noFill/>
                  </a:rPr>
                  <a:t> </a:t>
                </a:r>
              </a:p>
            </p:txBody>
          </p:sp>
        </mc:Fallback>
      </mc:AlternateContent>
      <p:cxnSp>
        <p:nvCxnSpPr>
          <p:cNvPr id="43" name="直接连接符 42">
            <a:extLst>
              <a:ext uri="{FF2B5EF4-FFF2-40B4-BE49-F238E27FC236}">
                <a16:creationId xmlns:a16="http://schemas.microsoft.com/office/drawing/2014/main" id="{06E7FBAD-EFD8-5665-8205-3EAAC03EAC87}"/>
              </a:ext>
            </a:extLst>
          </p:cNvPr>
          <p:cNvCxnSpPr>
            <a:stCxn id="40" idx="4"/>
            <a:endCxn id="41" idx="0"/>
          </p:cNvCxnSpPr>
          <p:nvPr/>
        </p:nvCxnSpPr>
        <p:spPr>
          <a:xfrm flipH="1">
            <a:off x="5388871" y="3218267"/>
            <a:ext cx="1489" cy="251781"/>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44" name="直接连接符 43">
            <a:extLst>
              <a:ext uri="{FF2B5EF4-FFF2-40B4-BE49-F238E27FC236}">
                <a16:creationId xmlns:a16="http://schemas.microsoft.com/office/drawing/2014/main" id="{43C17043-3F34-0897-BD50-1D3C3DC1FE4B}"/>
              </a:ext>
            </a:extLst>
          </p:cNvPr>
          <p:cNvCxnSpPr>
            <a:cxnSpLocks/>
            <a:stCxn id="41" idx="4"/>
            <a:endCxn id="42" idx="0"/>
          </p:cNvCxnSpPr>
          <p:nvPr/>
        </p:nvCxnSpPr>
        <p:spPr>
          <a:xfrm>
            <a:off x="5388871" y="3773003"/>
            <a:ext cx="1489" cy="253576"/>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45" name="直接箭头连接符 27">
            <a:extLst>
              <a:ext uri="{FF2B5EF4-FFF2-40B4-BE49-F238E27FC236}">
                <a16:creationId xmlns:a16="http://schemas.microsoft.com/office/drawing/2014/main" id="{0784E1B3-3092-BE77-B25A-E15805242584}"/>
              </a:ext>
            </a:extLst>
          </p:cNvPr>
          <p:cNvCxnSpPr>
            <a:cxnSpLocks/>
            <a:stCxn id="37" idx="2"/>
            <a:endCxn id="41" idx="2"/>
          </p:cNvCxnSpPr>
          <p:nvPr/>
        </p:nvCxnSpPr>
        <p:spPr>
          <a:xfrm rot="16200000" flipH="1">
            <a:off x="4370092" y="2756636"/>
            <a:ext cx="379442" cy="1350337"/>
          </a:xfrm>
          <a:prstGeom prst="bentConnector2">
            <a:avLst/>
          </a:prstGeom>
          <a:ln w="12700">
            <a:solidFill>
              <a:srgbClr val="6666FF"/>
            </a:solidFill>
            <a:prstDash val="dash"/>
            <a:tailEnd type="stealth"/>
          </a:ln>
        </p:spPr>
        <p:style>
          <a:lnRef idx="1">
            <a:schemeClr val="accent4"/>
          </a:lnRef>
          <a:fillRef idx="0">
            <a:schemeClr val="accent4"/>
          </a:fillRef>
          <a:effectRef idx="0">
            <a:schemeClr val="accent4"/>
          </a:effectRef>
          <a:fontRef idx="minor">
            <a:schemeClr val="tx1"/>
          </a:fontRef>
        </p:style>
      </p:cxnSp>
      <p:cxnSp>
        <p:nvCxnSpPr>
          <p:cNvPr id="46" name="直接箭头连接符 27">
            <a:extLst>
              <a:ext uri="{FF2B5EF4-FFF2-40B4-BE49-F238E27FC236}">
                <a16:creationId xmlns:a16="http://schemas.microsoft.com/office/drawing/2014/main" id="{11A68080-C93E-245C-45F2-273221E87376}"/>
              </a:ext>
            </a:extLst>
          </p:cNvPr>
          <p:cNvCxnSpPr>
            <a:cxnSpLocks/>
            <a:stCxn id="38" idx="2"/>
            <a:endCxn id="42" idx="2"/>
          </p:cNvCxnSpPr>
          <p:nvPr/>
        </p:nvCxnSpPr>
        <p:spPr>
          <a:xfrm rot="16200000" flipH="1">
            <a:off x="4312028" y="3253613"/>
            <a:ext cx="935973" cy="912914"/>
          </a:xfrm>
          <a:prstGeom prst="bentConnector2">
            <a:avLst/>
          </a:prstGeom>
          <a:ln w="12700">
            <a:solidFill>
              <a:srgbClr val="6666FF"/>
            </a:solidFill>
            <a:prstDash val="dash"/>
            <a:tailEnd type="stealth"/>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47" name="Text Placeholder 2">
                <a:extLst>
                  <a:ext uri="{FF2B5EF4-FFF2-40B4-BE49-F238E27FC236}">
                    <a16:creationId xmlns:a16="http://schemas.microsoft.com/office/drawing/2014/main" id="{DB69388D-74C0-B4F4-2EA6-24B5A3214B5F}"/>
                  </a:ext>
                </a:extLst>
              </p:cNvPr>
              <p:cNvSpPr txBox="1">
                <a:spLocks/>
              </p:cNvSpPr>
              <p:nvPr/>
            </p:nvSpPr>
            <p:spPr>
              <a:xfrm>
                <a:off x="6348301" y="2537835"/>
                <a:ext cx="2027603" cy="148270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400" b="1" dirty="0">
                    <a:solidFill>
                      <a:srgbClr val="CC9900"/>
                    </a:solidFill>
                    <a:latin typeface="Calibri" panose="020F0502020204030204" pitchFamily="34" charset="0"/>
                    <a:cs typeface="Calibri" panose="020F0502020204030204" pitchFamily="34" charset="0"/>
                  </a:rPr>
                  <a:t>Note</a:t>
                </a:r>
                <a:r>
                  <a:rPr lang="en-US" sz="1400" dirty="0">
                    <a:latin typeface="Calibri" panose="020F0502020204030204" pitchFamily="34" charset="0"/>
                    <a:cs typeface="Calibri" panose="020F0502020204030204" pitchFamily="34" charset="0"/>
                  </a:rPr>
                  <a:t>: when the adjacency lists are implemented by hash tables, lookups can be done in </a:t>
                </a:r>
                <a14:m>
                  <m:oMath xmlns:m="http://schemas.openxmlformats.org/officeDocument/2006/math">
                    <m:r>
                      <a:rPr lang="en-US" sz="1400" b="0" i="1" smtClean="0">
                        <a:latin typeface="Cambria Math" panose="02040503050406030204" pitchFamily="18" charset="0"/>
                        <a:cs typeface="Calibri" panose="020F0502020204030204" pitchFamily="34" charset="0"/>
                      </a:rPr>
                      <m:t>𝑂</m:t>
                    </m:r>
                    <m:r>
                      <a:rPr lang="en-US" sz="1400" b="0" i="1" smtClean="0">
                        <a:latin typeface="Cambria Math" panose="02040503050406030204" pitchFamily="18" charset="0"/>
                        <a:cs typeface="Calibri" panose="020F0502020204030204" pitchFamily="34" charset="0"/>
                      </a:rPr>
                      <m:t>(1)</m:t>
                    </m:r>
                  </m:oMath>
                </a14:m>
                <a:r>
                  <a:rPr lang="en-US" sz="1400" dirty="0">
                    <a:latin typeface="Calibri" panose="020F0502020204030204" pitchFamily="34" charset="0"/>
                    <a:cs typeface="Calibri" panose="020F0502020204030204" pitchFamily="34" charset="0"/>
                  </a:rPr>
                  <a:t> time.</a:t>
                </a:r>
              </a:p>
            </p:txBody>
          </p:sp>
        </mc:Choice>
        <mc:Fallback xmlns="">
          <p:sp>
            <p:nvSpPr>
              <p:cNvPr id="47" name="Text Placeholder 2">
                <a:extLst>
                  <a:ext uri="{FF2B5EF4-FFF2-40B4-BE49-F238E27FC236}">
                    <a16:creationId xmlns:a16="http://schemas.microsoft.com/office/drawing/2014/main" id="{DB69388D-74C0-B4F4-2EA6-24B5A3214B5F}"/>
                  </a:ext>
                </a:extLst>
              </p:cNvPr>
              <p:cNvSpPr txBox="1">
                <a:spLocks noRot="1" noChangeAspect="1" noMove="1" noResize="1" noEditPoints="1" noAdjustHandles="1" noChangeArrowheads="1" noChangeShapeType="1" noTextEdit="1"/>
              </p:cNvSpPr>
              <p:nvPr/>
            </p:nvSpPr>
            <p:spPr>
              <a:xfrm>
                <a:off x="6348301" y="2537835"/>
                <a:ext cx="2027603" cy="1482709"/>
              </a:xfrm>
              <a:prstGeom prst="rect">
                <a:avLst/>
              </a:prstGeom>
              <a:blipFill>
                <a:blip r:embed="rId18"/>
                <a:stretch>
                  <a:fillRect l="-5405" t="-820" r="-5405"/>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4288504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30030" y="1133864"/>
            <a:ext cx="7883522" cy="29718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nSpc>
                <a:spcPts val="2200"/>
              </a:lnSpc>
              <a:spcBef>
                <a:spcPts val="600"/>
              </a:spcBef>
            </a:pPr>
            <a:r>
              <a:rPr lang="en-US" altLang="zh-CN" sz="1600" b="1" dirty="0">
                <a:latin typeface="Calibri" panose="020F0502020204030204" pitchFamily="34" charset="0"/>
                <a:cs typeface="Calibri" panose="020F0502020204030204" pitchFamily="34" charset="0"/>
              </a:rPr>
              <a:t>What is CFL-reachability?</a:t>
            </a:r>
          </a:p>
          <a:p>
            <a:pPr>
              <a:lnSpc>
                <a:spcPts val="2200"/>
              </a:lnSpc>
              <a:spcBef>
                <a:spcPts val="600"/>
              </a:spcBef>
            </a:pPr>
            <a:r>
              <a:rPr lang="en-US" altLang="zh-CN" sz="1600" b="1" dirty="0">
                <a:latin typeface="Calibri" panose="020F0502020204030204" pitchFamily="34" charset="0"/>
                <a:cs typeface="Calibri" panose="020F0502020204030204" pitchFamily="34" charset="0"/>
              </a:rPr>
              <a:t>C</a:t>
            </a:r>
            <a:r>
              <a:rPr lang="en-US" altLang="zh-CN" sz="1600" dirty="0">
                <a:latin typeface="Calibri" panose="020F0502020204030204" pitchFamily="34" charset="0"/>
                <a:cs typeface="Calibri" panose="020F0502020204030204" pitchFamily="34" charset="0"/>
              </a:rPr>
              <a:t>ontext-</a:t>
            </a:r>
            <a:r>
              <a:rPr lang="en-US" altLang="zh-CN" sz="1600" b="1" dirty="0">
                <a:latin typeface="Calibri" panose="020F0502020204030204" pitchFamily="34" charset="0"/>
                <a:cs typeface="Calibri" panose="020F0502020204030204" pitchFamily="34" charset="0"/>
              </a:rPr>
              <a:t>f</a:t>
            </a:r>
            <a:r>
              <a:rPr lang="en-US" altLang="zh-CN" sz="1600" dirty="0">
                <a:latin typeface="Calibri" panose="020F0502020204030204" pitchFamily="34" charset="0"/>
                <a:cs typeface="Calibri" panose="020F0502020204030204" pitchFamily="34" charset="0"/>
              </a:rPr>
              <a:t>ree </a:t>
            </a:r>
            <a:r>
              <a:rPr lang="en-US" altLang="zh-CN" sz="1600" b="1" dirty="0">
                <a:latin typeface="Calibri" panose="020F0502020204030204" pitchFamily="34" charset="0"/>
                <a:cs typeface="Calibri" panose="020F0502020204030204" pitchFamily="34" charset="0"/>
              </a:rPr>
              <a:t>l</a:t>
            </a:r>
            <a:r>
              <a:rPr lang="en-US" altLang="zh-CN" sz="1600" dirty="0">
                <a:latin typeface="Calibri" panose="020F0502020204030204" pitchFamily="34" charset="0"/>
                <a:cs typeface="Calibri" panose="020F0502020204030204" pitchFamily="34" charset="0"/>
              </a:rPr>
              <a:t>anguage reachability (i.e., CFL-reachability) is a fundamental framework for program analysis:</a:t>
            </a:r>
          </a:p>
          <a:p>
            <a:pPr marL="285750" indent="-285750">
              <a:lnSpc>
                <a:spcPts val="2200"/>
              </a:lnSpc>
              <a:spcBef>
                <a:spcPts val="600"/>
              </a:spcBef>
              <a:buFont typeface="Arial" panose="020B0604020202020204" pitchFamily="34" charset="0"/>
              <a:buChar char="•"/>
            </a:pPr>
            <a:r>
              <a:rPr lang="en-US" altLang="zh-CN" sz="1600" dirty="0">
                <a:latin typeface="Calibri" panose="020F0502020204030204" pitchFamily="34" charset="0"/>
                <a:cs typeface="Calibri" panose="020F0502020204030204" pitchFamily="34" charset="0"/>
              </a:rPr>
              <a:t>shape analysis</a:t>
            </a:r>
          </a:p>
          <a:p>
            <a:pPr marL="285750" indent="-285750">
              <a:lnSpc>
                <a:spcPts val="2200"/>
              </a:lnSpc>
              <a:spcBef>
                <a:spcPts val="600"/>
              </a:spcBef>
              <a:buFont typeface="Arial" panose="020B0604020202020204" pitchFamily="34" charset="0"/>
              <a:buChar char="•"/>
            </a:pPr>
            <a:r>
              <a:rPr lang="en-US" altLang="zh-CN" sz="1600" b="0" i="0" u="none" strike="noStrike" baseline="0" dirty="0">
                <a:latin typeface="LinLibertineT"/>
              </a:rPr>
              <a:t>data flow analysis</a:t>
            </a:r>
          </a:p>
          <a:p>
            <a:pPr marL="285750" indent="-285750">
              <a:lnSpc>
                <a:spcPts val="2200"/>
              </a:lnSpc>
              <a:spcBef>
                <a:spcPts val="600"/>
              </a:spcBef>
              <a:buFont typeface="Arial" panose="020B0604020202020204" pitchFamily="34" charset="0"/>
              <a:buChar char="•"/>
            </a:pPr>
            <a:r>
              <a:rPr lang="en-US" altLang="zh-CN" sz="1600" b="0" i="0" u="none" strike="noStrike" baseline="0" dirty="0" err="1">
                <a:latin typeface="LinLibertineT"/>
              </a:rPr>
              <a:t>typestate</a:t>
            </a:r>
            <a:r>
              <a:rPr lang="en-US" altLang="zh-CN" sz="1600" b="0" i="0" u="none" strike="noStrike" baseline="0" dirty="0">
                <a:latin typeface="LinLibertineT"/>
              </a:rPr>
              <a:t> analysis</a:t>
            </a:r>
          </a:p>
          <a:p>
            <a:pPr marL="285750" indent="-285750">
              <a:lnSpc>
                <a:spcPts val="2200"/>
              </a:lnSpc>
              <a:spcBef>
                <a:spcPts val="600"/>
              </a:spcBef>
              <a:buFont typeface="Arial" panose="020B0604020202020204" pitchFamily="34" charset="0"/>
              <a:buChar char="•"/>
            </a:pPr>
            <a:r>
              <a:rPr lang="en-US" altLang="zh-CN" sz="1600" b="0" i="0" u="none" strike="noStrike" baseline="0" dirty="0">
                <a:latin typeface="LinLibertineT"/>
              </a:rPr>
              <a:t>pointer analysis</a:t>
            </a:r>
            <a:endParaRPr lang="en-US" altLang="zh-C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864048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29</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7677783" cy="242748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Deriving edges via spanning trees (</a:t>
                </a:r>
                <a:r>
                  <a:rPr lang="en-US" sz="1600" b="1" dirty="0">
                    <a:solidFill>
                      <a:srgbClr val="CC9900"/>
                    </a:solidFill>
                    <a:latin typeface="Calibri" panose="020F0502020204030204" pitchFamily="34" charset="0"/>
                    <a:cs typeface="Calibri" panose="020F0502020204030204" pitchFamily="34" charset="0"/>
                  </a:rPr>
                  <a:t>Algorithm 2</a:t>
                </a:r>
                <a:r>
                  <a:rPr lang="en-US" sz="1600" dirty="0">
                    <a:latin typeface="Calibri" panose="020F0502020204030204" pitchFamily="34" charset="0"/>
                    <a:cs typeface="Calibri" panose="020F0502020204030204" pitchFamily="34" charset="0"/>
                  </a:rPr>
                  <a:t>).</a:t>
                </a:r>
              </a:p>
              <a:p>
                <a:pPr algn="just">
                  <a:spcBef>
                    <a:spcPts val="1200"/>
                  </a:spcBef>
                </a:pPr>
                <a:r>
                  <a:rPr lang="en-US" sz="1600" dirty="0">
                    <a:latin typeface="Calibri" panose="020F0502020204030204" pitchFamily="34" charset="0"/>
                    <a:cs typeface="Calibri" panose="020F0502020204030204" pitchFamily="34" charset="0"/>
                  </a:rPr>
                  <a:t>While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oMath>
                </a14:m>
                <a:r>
                  <a:rPr lang="en-US" sz="1600" dirty="0">
                    <a:latin typeface="Calibri" panose="020F0502020204030204" pitchFamily="34" charset="0"/>
                    <a:cs typeface="Calibri" panose="020F0502020204030204" pitchFamily="34" charset="0"/>
                  </a:rPr>
                  <a:t>,</a:t>
                </a:r>
              </a:p>
              <a:p>
                <a:pPr marL="285750" indent="-285750" algn="just">
                  <a:spcBef>
                    <a:spcPts val="1200"/>
                  </a:spcBef>
                  <a:buFont typeface="Arial" panose="020B0604020202020204" pitchFamily="34" charset="0"/>
                  <a:buChar char="•"/>
                </a:pPr>
                <a:r>
                  <a:rPr lang="en-US" sz="1600" dirty="0">
                    <a:latin typeface="Calibri" panose="020F0502020204030204" pitchFamily="34" charset="0"/>
                    <a:cs typeface="Calibri" panose="020F0502020204030204" pitchFamily="34" charset="0"/>
                  </a:rPr>
                  <a:t>for each </a:t>
                </a:r>
                <a14:m>
                  <m:oMath xmlns:m="http://schemas.openxmlformats.org/officeDocument/2006/math">
                    <m:r>
                      <a:rPr lang="en-US" sz="1600" b="0" i="1" smtClean="0">
                        <a:latin typeface="Cambria Math" panose="02040503050406030204" pitchFamily="18" charset="0"/>
                        <a:cs typeface="Calibri" panose="020F0502020204030204" pitchFamily="34" charset="0"/>
                      </a:rPr>
                      <m:t>𝑋</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𝑋</m:t>
                    </m:r>
                  </m:oMath>
                </a14:m>
                <a:r>
                  <a:rPr lang="en-US" sz="1600" dirty="0">
                    <a:latin typeface="Calibri" panose="020F0502020204030204" pitchFamily="34" charset="0"/>
                    <a:cs typeface="Calibri" panose="020F0502020204030204" pitchFamily="34" charset="0"/>
                  </a:rPr>
                  <a:t>, update </a:t>
                </a:r>
                <a14:m>
                  <m:oMath xmlns:m="http://schemas.openxmlformats.org/officeDocument/2006/math">
                    <m:r>
                      <a:rPr lang="en-US" sz="1600" b="0" i="1" smtClean="0">
                        <a:latin typeface="Cambria Math" panose="02040503050406030204" pitchFamily="18" charset="0"/>
                        <a:cs typeface="Calibri" panose="020F0502020204030204" pitchFamily="34" charset="0"/>
                      </a:rPr>
                      <m:t>𝑝𝑟𝑒𝑑</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𝑋</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𝑗</m:t>
                        </m:r>
                      </m:sub>
                    </m:sSub>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using</a:t>
                </a: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𝑝𝑡𝑟𝑒𝑒</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a:t>
                </a:r>
              </a:p>
              <a:p>
                <a:pPr marL="285750" indent="-285750" algn="just">
                  <a:spcBef>
                    <a:spcPts val="1200"/>
                  </a:spcBef>
                  <a:buFont typeface="Arial" panose="020B0604020202020204" pitchFamily="34" charset="0"/>
                  <a:buChar char="•"/>
                </a:pPr>
                <a:r>
                  <a:rPr lang="en-US" sz="1600" dirty="0">
                    <a:latin typeface="Calibri" panose="020F0502020204030204" pitchFamily="34" charset="0"/>
                    <a:cs typeface="Calibri" panose="020F0502020204030204" pitchFamily="34" charset="0"/>
                  </a:rPr>
                  <a:t>for each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𝑋</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𝑋</m:t>
                    </m:r>
                    <m:r>
                      <a:rPr lang="en-US" altLang="zh-CN" sz="1600" b="0" i="1" smtClean="0">
                        <a:latin typeface="Cambria Math" panose="02040503050406030204" pitchFamily="18" charset="0"/>
                        <a:cs typeface="Calibri" panose="020F0502020204030204" pitchFamily="34" charset="0"/>
                      </a:rPr>
                      <m:t> </m:t>
                    </m:r>
                    <m:r>
                      <a:rPr lang="en-US" altLang="zh-CN" sz="1600" b="0" i="1" smtClean="0">
                        <a:latin typeface="Cambria Math" panose="02040503050406030204" pitchFamily="18" charset="0"/>
                        <a:cs typeface="Calibri" panose="020F0502020204030204" pitchFamily="34" charset="0"/>
                      </a:rPr>
                      <m:t>𝐴</m:t>
                    </m:r>
                  </m:oMath>
                </a14:m>
                <a:r>
                  <a:rPr lang="en-US" altLang="zh-CN" sz="1600" dirty="0">
                    <a:latin typeface="Calibri" panose="020F0502020204030204" pitchFamily="34" charset="0"/>
                    <a:cs typeface="Calibri" panose="020F0502020204030204" pitchFamily="34" charset="0"/>
                  </a:rPr>
                  <a:t>, update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𝑠𝑢𝑐𝑐</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𝑋</m:t>
                    </m:r>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𝑖</m:t>
                        </m:r>
                      </m:sub>
                    </m:sSub>
                    <m:r>
                      <a:rPr lang="en-US" altLang="zh-CN" sz="1600" b="0" i="1" smtClean="0">
                        <a:latin typeface="Cambria Math" panose="02040503050406030204" pitchFamily="18" charset="0"/>
                        <a:cs typeface="Calibri" panose="020F0502020204030204" pitchFamily="34" charset="0"/>
                      </a:rPr>
                      <m:t>)</m:t>
                    </m:r>
                  </m:oMath>
                </a14:m>
                <a:r>
                  <a:rPr lang="en-US" altLang="zh-CN" sz="1600" dirty="0">
                    <a:latin typeface="Calibri" panose="020F0502020204030204" pitchFamily="34" charset="0"/>
                    <a:cs typeface="Calibri" panose="020F0502020204030204" pitchFamily="34" charset="0"/>
                  </a:rPr>
                  <a:t> using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𝑠𝑡𝑟𝑒𝑒</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𝐴</m:t>
                    </m:r>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r>
                      <a:rPr lang="en-US" altLang="zh-CN"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a:t>
                </a:r>
              </a:p>
              <a:p>
                <a:pPr algn="just">
                  <a:spcBef>
                    <a:spcPts val="1200"/>
                  </a:spcBef>
                </a:pPr>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7677783" cy="2427484"/>
              </a:xfrm>
              <a:prstGeom prst="rect">
                <a:avLst/>
              </a:prstGeom>
              <a:blipFill>
                <a:blip r:embed="rId3"/>
                <a:stretch>
                  <a:fillRect l="-1587" t="-1759"/>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235314535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30</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4163439" cy="8192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0</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5</m:t>
                        </m:r>
                      </m:sub>
                    </m:sSub>
                  </m:oMath>
                </a14:m>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4163439" cy="819295"/>
              </a:xfrm>
              <a:prstGeom prst="rect">
                <a:avLst/>
              </a:prstGeom>
              <a:blipFill>
                <a:blip r:embed="rId3"/>
                <a:stretch>
                  <a:fillRect l="-2928" t="-5224" b="-1343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583F7E5-DC9A-2DFB-AF35-7EEB19411E7A}"/>
              </a:ext>
            </a:extLst>
          </p:cNvPr>
          <p:cNvPicPr>
            <a:picLocks noChangeAspect="1"/>
          </p:cNvPicPr>
          <p:nvPr/>
        </p:nvPicPr>
        <p:blipFill>
          <a:blip r:embed="rId4"/>
          <a:stretch>
            <a:fillRect/>
          </a:stretch>
        </p:blipFill>
        <p:spPr>
          <a:xfrm>
            <a:off x="6372415" y="1678976"/>
            <a:ext cx="1596885" cy="1785547"/>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410474-A831-D5BD-1FB1-BAAFF1EBDADE}"/>
                  </a:ext>
                </a:extLst>
              </p:cNvPr>
              <p:cNvSpPr txBox="1"/>
              <p:nvPr/>
            </p:nvSpPr>
            <p:spPr>
              <a:xfrm>
                <a:off x="722448" y="2039455"/>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𝑝𝑟𝑒𝑑</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𝑋</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 name="文本框 2">
                <a:extLst>
                  <a:ext uri="{FF2B5EF4-FFF2-40B4-BE49-F238E27FC236}">
                    <a16:creationId xmlns:a16="http://schemas.microsoft.com/office/drawing/2014/main" id="{D9410474-A831-D5BD-1FB1-BAAFF1EBDADE}"/>
                  </a:ext>
                </a:extLst>
              </p:cNvPr>
              <p:cNvSpPr txBox="1">
                <a:spLocks noRot="1" noChangeAspect="1" noMove="1" noResize="1" noEditPoints="1" noAdjustHandles="1" noChangeArrowheads="1" noChangeShapeType="1" noTextEdit="1"/>
              </p:cNvSpPr>
              <p:nvPr/>
            </p:nvSpPr>
            <p:spPr>
              <a:xfrm>
                <a:off x="722448" y="2039455"/>
                <a:ext cx="1003273" cy="307777"/>
              </a:xfrm>
              <a:prstGeom prst="rect">
                <a:avLst/>
              </a:prstGeom>
              <a:blipFill>
                <a:blip r:embed="rId5"/>
                <a:stretch>
                  <a:fillRect r="-6098"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F93D953-8684-E629-7C52-30C2B22B26E4}"/>
                  </a:ext>
                </a:extLst>
              </p:cNvPr>
              <p:cNvSpPr/>
              <p:nvPr/>
            </p:nvSpPr>
            <p:spPr>
              <a:xfrm>
                <a:off x="785173"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7" name="矩形 6">
                <a:extLst>
                  <a:ext uri="{FF2B5EF4-FFF2-40B4-BE49-F238E27FC236}">
                    <a16:creationId xmlns:a16="http://schemas.microsoft.com/office/drawing/2014/main" id="{8F93D953-8684-E629-7C52-30C2B22B26E4}"/>
                  </a:ext>
                </a:extLst>
              </p:cNvPr>
              <p:cNvSpPr>
                <a:spLocks noRot="1" noChangeAspect="1" noMove="1" noResize="1" noEditPoints="1" noAdjustHandles="1" noChangeArrowheads="1" noChangeShapeType="1" noTextEdit="1"/>
              </p:cNvSpPr>
              <p:nvPr/>
            </p:nvSpPr>
            <p:spPr>
              <a:xfrm>
                <a:off x="785173" y="2416739"/>
                <a:ext cx="438912" cy="308480"/>
              </a:xfrm>
              <a:prstGeom prst="rect">
                <a:avLst/>
              </a:prstGeom>
              <a:blipFill>
                <a:blip r:embed="rId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B9AE285-D83E-56DB-C3D7-6E19DDBBB907}"/>
                  </a:ext>
                </a:extLst>
              </p:cNvPr>
              <p:cNvSpPr txBox="1"/>
              <p:nvPr/>
            </p:nvSpPr>
            <p:spPr>
              <a:xfrm>
                <a:off x="3888715" y="2020970"/>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0</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9" name="文本框 8">
                <a:extLst>
                  <a:ext uri="{FF2B5EF4-FFF2-40B4-BE49-F238E27FC236}">
                    <a16:creationId xmlns:a16="http://schemas.microsoft.com/office/drawing/2014/main" id="{BB9AE285-D83E-56DB-C3D7-6E19DDBBB907}"/>
                  </a:ext>
                </a:extLst>
              </p:cNvPr>
              <p:cNvSpPr txBox="1">
                <a:spLocks noRot="1" noChangeAspect="1" noMove="1" noResize="1" noEditPoints="1" noAdjustHandles="1" noChangeArrowheads="1" noChangeShapeType="1" noTextEdit="1"/>
              </p:cNvSpPr>
              <p:nvPr/>
            </p:nvSpPr>
            <p:spPr>
              <a:xfrm>
                <a:off x="3888715" y="2020970"/>
                <a:ext cx="1003273" cy="307777"/>
              </a:xfrm>
              <a:prstGeom prst="rect">
                <a:avLst/>
              </a:prstGeom>
              <a:blipFill>
                <a:blip r:embed="rId7"/>
                <a:stretch>
                  <a:fillRect r="-10976"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流程图: 接点 9">
                <a:extLst>
                  <a:ext uri="{FF2B5EF4-FFF2-40B4-BE49-F238E27FC236}">
                    <a16:creationId xmlns:a16="http://schemas.microsoft.com/office/drawing/2014/main" id="{AACCFF3A-F190-2213-5075-2FE7956B596F}"/>
                  </a:ext>
                </a:extLst>
              </p:cNvPr>
              <p:cNvSpPr/>
              <p:nvPr/>
            </p:nvSpPr>
            <p:spPr>
              <a:xfrm>
                <a:off x="4273037" y="2398447"/>
                <a:ext cx="307777" cy="30295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0" name="流程图: 接点 9">
                <a:extLst>
                  <a:ext uri="{FF2B5EF4-FFF2-40B4-BE49-F238E27FC236}">
                    <a16:creationId xmlns:a16="http://schemas.microsoft.com/office/drawing/2014/main" id="{AACCFF3A-F190-2213-5075-2FE7956B596F}"/>
                  </a:ext>
                </a:extLst>
              </p:cNvPr>
              <p:cNvSpPr>
                <a:spLocks noRot="1" noChangeAspect="1" noMove="1" noResize="1" noEditPoints="1" noAdjustHandles="1" noChangeArrowheads="1" noChangeShapeType="1" noTextEdit="1"/>
              </p:cNvSpPr>
              <p:nvPr/>
            </p:nvSpPr>
            <p:spPr>
              <a:xfrm>
                <a:off x="4273037" y="2398447"/>
                <a:ext cx="307777" cy="302955"/>
              </a:xfrm>
              <a:prstGeom prst="flowChartConnector">
                <a:avLst/>
              </a:prstGeom>
              <a:blipFill>
                <a:blip r:embed="rId8"/>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流程图: 接点 10">
                <a:extLst>
                  <a:ext uri="{FF2B5EF4-FFF2-40B4-BE49-F238E27FC236}">
                    <a16:creationId xmlns:a16="http://schemas.microsoft.com/office/drawing/2014/main" id="{EB4A0538-1329-72B8-9EEA-415CCA895DCF}"/>
                  </a:ext>
                </a:extLst>
              </p:cNvPr>
              <p:cNvSpPr/>
              <p:nvPr/>
            </p:nvSpPr>
            <p:spPr>
              <a:xfrm>
                <a:off x="4271548" y="2953183"/>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11" name="流程图: 接点 10">
                <a:extLst>
                  <a:ext uri="{FF2B5EF4-FFF2-40B4-BE49-F238E27FC236}">
                    <a16:creationId xmlns:a16="http://schemas.microsoft.com/office/drawing/2014/main" id="{EB4A0538-1329-72B8-9EEA-415CCA895DCF}"/>
                  </a:ext>
                </a:extLst>
              </p:cNvPr>
              <p:cNvSpPr>
                <a:spLocks noRot="1" noChangeAspect="1" noMove="1" noResize="1" noEditPoints="1" noAdjustHandles="1" noChangeArrowheads="1" noChangeShapeType="1" noTextEdit="1"/>
              </p:cNvSpPr>
              <p:nvPr/>
            </p:nvSpPr>
            <p:spPr>
              <a:xfrm>
                <a:off x="4271548" y="2953183"/>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15E2D7D7-114C-ABBE-84A6-34166757427B}"/>
                  </a:ext>
                </a:extLst>
              </p:cNvPr>
              <p:cNvSpPr/>
              <p:nvPr/>
            </p:nvSpPr>
            <p:spPr>
              <a:xfrm>
                <a:off x="4273037" y="3509714"/>
                <a:ext cx="307777" cy="302955"/>
              </a:xfrm>
              <a:prstGeom prst="flowChartConnector">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15E2D7D7-114C-ABBE-84A6-34166757427B}"/>
                  </a:ext>
                </a:extLst>
              </p:cNvPr>
              <p:cNvSpPr>
                <a:spLocks noRot="1" noChangeAspect="1" noMove="1" noResize="1" noEditPoints="1" noAdjustHandles="1" noChangeArrowheads="1" noChangeShapeType="1" noTextEdit="1"/>
              </p:cNvSpPr>
              <p:nvPr/>
            </p:nvSpPr>
            <p:spPr>
              <a:xfrm>
                <a:off x="4273037" y="3509714"/>
                <a:ext cx="307777" cy="302955"/>
              </a:xfrm>
              <a:prstGeom prst="flowChartConnector">
                <a:avLst/>
              </a:prstGeom>
              <a:blipFill>
                <a:blip r:embed="rId10"/>
                <a:stretch>
                  <a:fillRect/>
                </a:stretch>
              </a:blipFill>
              <a:ln w="12700" cap="flat">
                <a:noFill/>
                <a:prstDash val="solid"/>
                <a:miter lim="800000"/>
              </a:ln>
              <a:effectLst/>
            </p:spPr>
            <p:txBody>
              <a:bodyPr/>
              <a:lstStyle/>
              <a:p>
                <a:r>
                  <a:rPr lang="zh-CN" altLang="en-US">
                    <a:noFill/>
                  </a:rPr>
                  <a:t> </a:t>
                </a:r>
              </a:p>
            </p:txBody>
          </p:sp>
        </mc:Fallback>
      </mc:AlternateContent>
      <p:cxnSp>
        <p:nvCxnSpPr>
          <p:cNvPr id="14" name="直接连接符 13">
            <a:extLst>
              <a:ext uri="{FF2B5EF4-FFF2-40B4-BE49-F238E27FC236}">
                <a16:creationId xmlns:a16="http://schemas.microsoft.com/office/drawing/2014/main" id="{6C539BCF-CB44-CD24-E732-6DAA3D20D032}"/>
              </a:ext>
            </a:extLst>
          </p:cNvPr>
          <p:cNvCxnSpPr>
            <a:stCxn id="10" idx="4"/>
            <a:endCxn id="11" idx="0"/>
          </p:cNvCxnSpPr>
          <p:nvPr/>
        </p:nvCxnSpPr>
        <p:spPr>
          <a:xfrm flipH="1">
            <a:off x="4425437" y="2701402"/>
            <a:ext cx="1489" cy="251781"/>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5" name="直接连接符 14">
            <a:extLst>
              <a:ext uri="{FF2B5EF4-FFF2-40B4-BE49-F238E27FC236}">
                <a16:creationId xmlns:a16="http://schemas.microsoft.com/office/drawing/2014/main" id="{ED1583F3-B2CC-0ABD-13BA-0FAE7B76B920}"/>
              </a:ext>
            </a:extLst>
          </p:cNvPr>
          <p:cNvCxnSpPr>
            <a:cxnSpLocks/>
            <a:stCxn id="11" idx="4"/>
            <a:endCxn id="12" idx="0"/>
          </p:cNvCxnSpPr>
          <p:nvPr/>
        </p:nvCxnSpPr>
        <p:spPr>
          <a:xfrm>
            <a:off x="4425437" y="3256138"/>
            <a:ext cx="1489" cy="253576"/>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CD882E-9432-24DE-422C-C7AE519D8997}"/>
                  </a:ext>
                </a:extLst>
              </p:cNvPr>
              <p:cNvSpPr txBox="1"/>
              <p:nvPr/>
            </p:nvSpPr>
            <p:spPr>
              <a:xfrm>
                <a:off x="5080299" y="1524735"/>
                <a:ext cx="1003273" cy="308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oMath>
                  </m:oMathPara>
                </a14:m>
                <a:endParaRPr lang="zh-CN" altLang="en-US" sz="1400" dirty="0"/>
              </a:p>
            </p:txBody>
          </p:sp>
        </mc:Choice>
        <mc:Fallback xmlns="">
          <p:sp>
            <p:nvSpPr>
              <p:cNvPr id="4" name="文本框 3">
                <a:extLst>
                  <a:ext uri="{FF2B5EF4-FFF2-40B4-BE49-F238E27FC236}">
                    <a16:creationId xmlns:a16="http://schemas.microsoft.com/office/drawing/2014/main" id="{C0CD882E-9432-24DE-422C-C7AE519D8997}"/>
                  </a:ext>
                </a:extLst>
              </p:cNvPr>
              <p:cNvSpPr txBox="1">
                <a:spLocks noRot="1" noChangeAspect="1" noMove="1" noResize="1" noEditPoints="1" noAdjustHandles="1" noChangeArrowheads="1" noChangeShapeType="1" noTextEdit="1"/>
              </p:cNvSpPr>
              <p:nvPr/>
            </p:nvSpPr>
            <p:spPr>
              <a:xfrm>
                <a:off x="5080299" y="1524735"/>
                <a:ext cx="1003273" cy="308482"/>
              </a:xfrm>
              <a:prstGeom prst="rect">
                <a:avLst/>
              </a:prstGeom>
              <a:blipFill>
                <a:blip r:embed="rId11"/>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78992667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31</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4163439" cy="8192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0</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5</m:t>
                        </m:r>
                      </m:sub>
                    </m:sSub>
                  </m:oMath>
                </a14:m>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4163439" cy="819295"/>
              </a:xfrm>
              <a:prstGeom prst="rect">
                <a:avLst/>
              </a:prstGeom>
              <a:blipFill>
                <a:blip r:embed="rId3"/>
                <a:stretch>
                  <a:fillRect l="-2928" t="-5224" b="-1343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583F7E5-DC9A-2DFB-AF35-7EEB19411E7A}"/>
              </a:ext>
            </a:extLst>
          </p:cNvPr>
          <p:cNvPicPr>
            <a:picLocks noChangeAspect="1"/>
          </p:cNvPicPr>
          <p:nvPr/>
        </p:nvPicPr>
        <p:blipFill>
          <a:blip r:embed="rId4"/>
          <a:stretch>
            <a:fillRect/>
          </a:stretch>
        </p:blipFill>
        <p:spPr>
          <a:xfrm>
            <a:off x="6372415" y="1678976"/>
            <a:ext cx="1596885" cy="1785547"/>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410474-A831-D5BD-1FB1-BAAFF1EBDADE}"/>
                  </a:ext>
                </a:extLst>
              </p:cNvPr>
              <p:cNvSpPr txBox="1"/>
              <p:nvPr/>
            </p:nvSpPr>
            <p:spPr>
              <a:xfrm>
                <a:off x="722448" y="2039455"/>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𝑝𝑟𝑒𝑑</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𝑋</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 name="文本框 2">
                <a:extLst>
                  <a:ext uri="{FF2B5EF4-FFF2-40B4-BE49-F238E27FC236}">
                    <a16:creationId xmlns:a16="http://schemas.microsoft.com/office/drawing/2014/main" id="{D9410474-A831-D5BD-1FB1-BAAFF1EBDADE}"/>
                  </a:ext>
                </a:extLst>
              </p:cNvPr>
              <p:cNvSpPr txBox="1">
                <a:spLocks noRot="1" noChangeAspect="1" noMove="1" noResize="1" noEditPoints="1" noAdjustHandles="1" noChangeArrowheads="1" noChangeShapeType="1" noTextEdit="1"/>
              </p:cNvSpPr>
              <p:nvPr/>
            </p:nvSpPr>
            <p:spPr>
              <a:xfrm>
                <a:off x="722448" y="2039455"/>
                <a:ext cx="1003273" cy="307777"/>
              </a:xfrm>
              <a:prstGeom prst="rect">
                <a:avLst/>
              </a:prstGeom>
              <a:blipFill>
                <a:blip r:embed="rId5"/>
                <a:stretch>
                  <a:fillRect r="-6098" b="-8000"/>
                </a:stretch>
              </a:blipFill>
              <a:ln w="12700" cap="flat">
                <a:noFill/>
                <a:miter lim="400000"/>
              </a:ln>
              <a:effectLst/>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E361AB33-783A-DBD7-6AED-1356C4DEA682}"/>
              </a:ext>
            </a:extLst>
          </p:cNvPr>
          <p:cNvGrpSpPr/>
          <p:nvPr/>
        </p:nvGrpSpPr>
        <p:grpSpPr>
          <a:xfrm>
            <a:off x="785173" y="2416739"/>
            <a:ext cx="877824" cy="308480"/>
            <a:chOff x="965606" y="3212363"/>
            <a:chExt cx="877824" cy="308480"/>
          </a:xfrm>
          <a:solidFill>
            <a:srgbClr val="CCECFF"/>
          </a:solidFill>
        </p:grpSpPr>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F93D953-8684-E629-7C52-30C2B22B26E4}"/>
                    </a:ext>
                  </a:extLst>
                </p:cNvPr>
                <p:cNvSpPr/>
                <p:nvPr/>
              </p:nvSpPr>
              <p:spPr>
                <a:xfrm>
                  <a:off x="965606" y="3212363"/>
                  <a:ext cx="438912" cy="308480"/>
                </a:xfrm>
                <a:prstGeom prst="rect">
                  <a:avLst/>
                </a:prstGeom>
                <a:grp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7" name="矩形 6">
                  <a:extLst>
                    <a:ext uri="{FF2B5EF4-FFF2-40B4-BE49-F238E27FC236}">
                      <a16:creationId xmlns:a16="http://schemas.microsoft.com/office/drawing/2014/main" id="{8F93D953-8684-E629-7C52-30C2B22B26E4}"/>
                    </a:ext>
                  </a:extLst>
                </p:cNvPr>
                <p:cNvSpPr>
                  <a:spLocks noRot="1" noChangeAspect="1" noMove="1" noResize="1" noEditPoints="1" noAdjustHandles="1" noChangeArrowheads="1" noChangeShapeType="1" noTextEdit="1"/>
                </p:cNvSpPr>
                <p:nvPr/>
              </p:nvSpPr>
              <p:spPr>
                <a:xfrm>
                  <a:off x="965606" y="3212363"/>
                  <a:ext cx="438912" cy="308480"/>
                </a:xfrm>
                <a:prstGeom prst="rect">
                  <a:avLst/>
                </a:prstGeom>
                <a:blipFill>
                  <a:blip r:embed="rId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8050B7C-4D13-9C3B-4439-2C55BCB67D87}"/>
                    </a:ext>
                  </a:extLst>
                </p:cNvPr>
                <p:cNvSpPr/>
                <p:nvPr/>
              </p:nvSpPr>
              <p:spPr>
                <a:xfrm>
                  <a:off x="1404518" y="3212363"/>
                  <a:ext cx="438912" cy="308480"/>
                </a:xfrm>
                <a:prstGeom prst="rect">
                  <a:avLst/>
                </a:prstGeom>
                <a:solidFill>
                  <a:srgbClr val="CCFFCC"/>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8" name="矩形 7">
                  <a:extLst>
                    <a:ext uri="{FF2B5EF4-FFF2-40B4-BE49-F238E27FC236}">
                      <a16:creationId xmlns:a16="http://schemas.microsoft.com/office/drawing/2014/main" id="{A8050B7C-4D13-9C3B-4439-2C55BCB67D87}"/>
                    </a:ext>
                  </a:extLst>
                </p:cNvPr>
                <p:cNvSpPr>
                  <a:spLocks noRot="1" noChangeAspect="1" noMove="1" noResize="1" noEditPoints="1" noAdjustHandles="1" noChangeArrowheads="1" noChangeShapeType="1" noTextEdit="1"/>
                </p:cNvSpPr>
                <p:nvPr/>
              </p:nvSpPr>
              <p:spPr>
                <a:xfrm>
                  <a:off x="1404518" y="3212363"/>
                  <a:ext cx="438912" cy="308480"/>
                </a:xfrm>
                <a:prstGeom prst="rect">
                  <a:avLst/>
                </a:prstGeom>
                <a:blipFill>
                  <a:blip r:embed="rId7"/>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流程图: 接点 9">
                <a:extLst>
                  <a:ext uri="{FF2B5EF4-FFF2-40B4-BE49-F238E27FC236}">
                    <a16:creationId xmlns:a16="http://schemas.microsoft.com/office/drawing/2014/main" id="{AACCFF3A-F190-2213-5075-2FE7956B596F}"/>
                  </a:ext>
                </a:extLst>
              </p:cNvPr>
              <p:cNvSpPr/>
              <p:nvPr/>
            </p:nvSpPr>
            <p:spPr>
              <a:xfrm>
                <a:off x="4273037" y="2398447"/>
                <a:ext cx="307777" cy="30295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0" name="流程图: 接点 9">
                <a:extLst>
                  <a:ext uri="{FF2B5EF4-FFF2-40B4-BE49-F238E27FC236}">
                    <a16:creationId xmlns:a16="http://schemas.microsoft.com/office/drawing/2014/main" id="{AACCFF3A-F190-2213-5075-2FE7956B596F}"/>
                  </a:ext>
                </a:extLst>
              </p:cNvPr>
              <p:cNvSpPr>
                <a:spLocks noRot="1" noChangeAspect="1" noMove="1" noResize="1" noEditPoints="1" noAdjustHandles="1" noChangeArrowheads="1" noChangeShapeType="1" noTextEdit="1"/>
              </p:cNvSpPr>
              <p:nvPr/>
            </p:nvSpPr>
            <p:spPr>
              <a:xfrm>
                <a:off x="4273037" y="2398447"/>
                <a:ext cx="307777" cy="302955"/>
              </a:xfrm>
              <a:prstGeom prst="flowChartConnector">
                <a:avLst/>
              </a:prstGeom>
              <a:blipFill>
                <a:blip r:embed="rId8"/>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流程图: 接点 10">
                <a:extLst>
                  <a:ext uri="{FF2B5EF4-FFF2-40B4-BE49-F238E27FC236}">
                    <a16:creationId xmlns:a16="http://schemas.microsoft.com/office/drawing/2014/main" id="{EB4A0538-1329-72B8-9EEA-415CCA895DCF}"/>
                  </a:ext>
                </a:extLst>
              </p:cNvPr>
              <p:cNvSpPr/>
              <p:nvPr/>
            </p:nvSpPr>
            <p:spPr>
              <a:xfrm>
                <a:off x="4271548" y="2953183"/>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11" name="流程图: 接点 10">
                <a:extLst>
                  <a:ext uri="{FF2B5EF4-FFF2-40B4-BE49-F238E27FC236}">
                    <a16:creationId xmlns:a16="http://schemas.microsoft.com/office/drawing/2014/main" id="{EB4A0538-1329-72B8-9EEA-415CCA895DCF}"/>
                  </a:ext>
                </a:extLst>
              </p:cNvPr>
              <p:cNvSpPr>
                <a:spLocks noRot="1" noChangeAspect="1" noMove="1" noResize="1" noEditPoints="1" noAdjustHandles="1" noChangeArrowheads="1" noChangeShapeType="1" noTextEdit="1"/>
              </p:cNvSpPr>
              <p:nvPr/>
            </p:nvSpPr>
            <p:spPr>
              <a:xfrm>
                <a:off x="4271548" y="2953183"/>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15E2D7D7-114C-ABBE-84A6-34166757427B}"/>
                  </a:ext>
                </a:extLst>
              </p:cNvPr>
              <p:cNvSpPr/>
              <p:nvPr/>
            </p:nvSpPr>
            <p:spPr>
              <a:xfrm>
                <a:off x="4273037" y="3509714"/>
                <a:ext cx="307777" cy="302955"/>
              </a:xfrm>
              <a:prstGeom prst="flowChartConnector">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15E2D7D7-114C-ABBE-84A6-34166757427B}"/>
                  </a:ext>
                </a:extLst>
              </p:cNvPr>
              <p:cNvSpPr>
                <a:spLocks noRot="1" noChangeAspect="1" noMove="1" noResize="1" noEditPoints="1" noAdjustHandles="1" noChangeArrowheads="1" noChangeShapeType="1" noTextEdit="1"/>
              </p:cNvSpPr>
              <p:nvPr/>
            </p:nvSpPr>
            <p:spPr>
              <a:xfrm>
                <a:off x="4273037" y="3509714"/>
                <a:ext cx="307777" cy="302955"/>
              </a:xfrm>
              <a:prstGeom prst="flowChartConnector">
                <a:avLst/>
              </a:prstGeom>
              <a:blipFill>
                <a:blip r:embed="rId10"/>
                <a:stretch>
                  <a:fillRect/>
                </a:stretch>
              </a:blipFill>
              <a:ln w="12700" cap="flat">
                <a:noFill/>
                <a:prstDash val="solid"/>
                <a:miter lim="800000"/>
              </a:ln>
              <a:effectLst/>
            </p:spPr>
            <p:txBody>
              <a:bodyPr/>
              <a:lstStyle/>
              <a:p>
                <a:r>
                  <a:rPr lang="zh-CN" altLang="en-US">
                    <a:noFill/>
                  </a:rPr>
                  <a:t> </a:t>
                </a:r>
              </a:p>
            </p:txBody>
          </p:sp>
        </mc:Fallback>
      </mc:AlternateContent>
      <p:cxnSp>
        <p:nvCxnSpPr>
          <p:cNvPr id="14" name="直接连接符 13">
            <a:extLst>
              <a:ext uri="{FF2B5EF4-FFF2-40B4-BE49-F238E27FC236}">
                <a16:creationId xmlns:a16="http://schemas.microsoft.com/office/drawing/2014/main" id="{6C539BCF-CB44-CD24-E732-6DAA3D20D032}"/>
              </a:ext>
            </a:extLst>
          </p:cNvPr>
          <p:cNvCxnSpPr>
            <a:stCxn id="10" idx="4"/>
            <a:endCxn id="11" idx="0"/>
          </p:cNvCxnSpPr>
          <p:nvPr/>
        </p:nvCxnSpPr>
        <p:spPr>
          <a:xfrm flipH="1">
            <a:off x="4425437" y="2701402"/>
            <a:ext cx="1489" cy="251781"/>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5" name="直接连接符 14">
            <a:extLst>
              <a:ext uri="{FF2B5EF4-FFF2-40B4-BE49-F238E27FC236}">
                <a16:creationId xmlns:a16="http://schemas.microsoft.com/office/drawing/2014/main" id="{ED1583F3-B2CC-0ABD-13BA-0FAE7B76B920}"/>
              </a:ext>
            </a:extLst>
          </p:cNvPr>
          <p:cNvCxnSpPr>
            <a:cxnSpLocks/>
            <a:stCxn id="11" idx="4"/>
            <a:endCxn id="12" idx="0"/>
          </p:cNvCxnSpPr>
          <p:nvPr/>
        </p:nvCxnSpPr>
        <p:spPr>
          <a:xfrm>
            <a:off x="4425437" y="3256138"/>
            <a:ext cx="1489" cy="253576"/>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E3225EE-B145-C164-AB28-FDF190DB8523}"/>
                  </a:ext>
                </a:extLst>
              </p:cNvPr>
              <p:cNvSpPr txBox="1"/>
              <p:nvPr/>
            </p:nvSpPr>
            <p:spPr>
              <a:xfrm>
                <a:off x="3888715" y="2020970"/>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0</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16" name="文本框 15">
                <a:extLst>
                  <a:ext uri="{FF2B5EF4-FFF2-40B4-BE49-F238E27FC236}">
                    <a16:creationId xmlns:a16="http://schemas.microsoft.com/office/drawing/2014/main" id="{4E3225EE-B145-C164-AB28-FDF190DB8523}"/>
                  </a:ext>
                </a:extLst>
              </p:cNvPr>
              <p:cNvSpPr txBox="1">
                <a:spLocks noRot="1" noChangeAspect="1" noMove="1" noResize="1" noEditPoints="1" noAdjustHandles="1" noChangeArrowheads="1" noChangeShapeType="1" noTextEdit="1"/>
              </p:cNvSpPr>
              <p:nvPr/>
            </p:nvSpPr>
            <p:spPr>
              <a:xfrm>
                <a:off x="3888715" y="2020970"/>
                <a:ext cx="1003273" cy="307777"/>
              </a:xfrm>
              <a:prstGeom prst="rect">
                <a:avLst/>
              </a:prstGeom>
              <a:blipFill>
                <a:blip r:embed="rId11"/>
                <a:stretch>
                  <a:fillRect r="-10976"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BAC142D-4E8D-66E2-57ED-7D627D7B2F32}"/>
                  </a:ext>
                </a:extLst>
              </p:cNvPr>
              <p:cNvSpPr txBox="1"/>
              <p:nvPr/>
            </p:nvSpPr>
            <p:spPr>
              <a:xfrm>
                <a:off x="5080299" y="1524735"/>
                <a:ext cx="1003273" cy="308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oMath>
                  </m:oMathPara>
                </a14:m>
                <a:endParaRPr lang="zh-CN" altLang="en-US" sz="1400" dirty="0"/>
              </a:p>
            </p:txBody>
          </p:sp>
        </mc:Choice>
        <mc:Fallback xmlns="">
          <p:sp>
            <p:nvSpPr>
              <p:cNvPr id="9" name="文本框 8">
                <a:extLst>
                  <a:ext uri="{FF2B5EF4-FFF2-40B4-BE49-F238E27FC236}">
                    <a16:creationId xmlns:a16="http://schemas.microsoft.com/office/drawing/2014/main" id="{DBAC142D-4E8D-66E2-57ED-7D627D7B2F32}"/>
                  </a:ext>
                </a:extLst>
              </p:cNvPr>
              <p:cNvSpPr txBox="1">
                <a:spLocks noRot="1" noChangeAspect="1" noMove="1" noResize="1" noEditPoints="1" noAdjustHandles="1" noChangeArrowheads="1" noChangeShapeType="1" noTextEdit="1"/>
              </p:cNvSpPr>
              <p:nvPr/>
            </p:nvSpPr>
            <p:spPr>
              <a:xfrm>
                <a:off x="5080299" y="1524735"/>
                <a:ext cx="1003273" cy="308482"/>
              </a:xfrm>
              <a:prstGeom prst="rect">
                <a:avLst/>
              </a:prstGeom>
              <a:blipFill>
                <a:blip r:embed="rId12"/>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78264715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32</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4163439" cy="8192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0</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5</m:t>
                        </m:r>
                      </m:sub>
                    </m:sSub>
                  </m:oMath>
                </a14:m>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4163439" cy="819295"/>
              </a:xfrm>
              <a:prstGeom prst="rect">
                <a:avLst/>
              </a:prstGeom>
              <a:blipFill>
                <a:blip r:embed="rId3"/>
                <a:stretch>
                  <a:fillRect l="-2928" t="-5224" b="-1343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583F7E5-DC9A-2DFB-AF35-7EEB19411E7A}"/>
              </a:ext>
            </a:extLst>
          </p:cNvPr>
          <p:cNvPicPr>
            <a:picLocks noChangeAspect="1"/>
          </p:cNvPicPr>
          <p:nvPr/>
        </p:nvPicPr>
        <p:blipFill>
          <a:blip r:embed="rId4"/>
          <a:stretch>
            <a:fillRect/>
          </a:stretch>
        </p:blipFill>
        <p:spPr>
          <a:xfrm>
            <a:off x="6372415" y="1678976"/>
            <a:ext cx="1596885" cy="1785547"/>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410474-A831-D5BD-1FB1-BAAFF1EBDADE}"/>
                  </a:ext>
                </a:extLst>
              </p:cNvPr>
              <p:cNvSpPr txBox="1"/>
              <p:nvPr/>
            </p:nvSpPr>
            <p:spPr>
              <a:xfrm>
                <a:off x="722448" y="2039455"/>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𝑝𝑟𝑒𝑑</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𝑋</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 name="文本框 2">
                <a:extLst>
                  <a:ext uri="{FF2B5EF4-FFF2-40B4-BE49-F238E27FC236}">
                    <a16:creationId xmlns:a16="http://schemas.microsoft.com/office/drawing/2014/main" id="{D9410474-A831-D5BD-1FB1-BAAFF1EBDADE}"/>
                  </a:ext>
                </a:extLst>
              </p:cNvPr>
              <p:cNvSpPr txBox="1">
                <a:spLocks noRot="1" noChangeAspect="1" noMove="1" noResize="1" noEditPoints="1" noAdjustHandles="1" noChangeArrowheads="1" noChangeShapeType="1" noTextEdit="1"/>
              </p:cNvSpPr>
              <p:nvPr/>
            </p:nvSpPr>
            <p:spPr>
              <a:xfrm>
                <a:off x="722448" y="2039455"/>
                <a:ext cx="1003273" cy="307777"/>
              </a:xfrm>
              <a:prstGeom prst="rect">
                <a:avLst/>
              </a:prstGeom>
              <a:blipFill>
                <a:blip r:embed="rId5"/>
                <a:stretch>
                  <a:fillRect r="-6098" b="-8000"/>
                </a:stretch>
              </a:blipFill>
              <a:ln w="12700" cap="flat">
                <a:noFill/>
                <a:miter lim="400000"/>
              </a:ln>
              <a:effectLst/>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E361AB33-783A-DBD7-6AED-1356C4DEA682}"/>
              </a:ext>
            </a:extLst>
          </p:cNvPr>
          <p:cNvGrpSpPr/>
          <p:nvPr/>
        </p:nvGrpSpPr>
        <p:grpSpPr>
          <a:xfrm>
            <a:off x="785173" y="2416739"/>
            <a:ext cx="877824" cy="308480"/>
            <a:chOff x="965606" y="3212363"/>
            <a:chExt cx="877824" cy="308480"/>
          </a:xfrm>
          <a:solidFill>
            <a:srgbClr val="CCECFF"/>
          </a:solidFill>
        </p:grpSpPr>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F93D953-8684-E629-7C52-30C2B22B26E4}"/>
                    </a:ext>
                  </a:extLst>
                </p:cNvPr>
                <p:cNvSpPr/>
                <p:nvPr/>
              </p:nvSpPr>
              <p:spPr>
                <a:xfrm>
                  <a:off x="965606" y="3212363"/>
                  <a:ext cx="438912" cy="308480"/>
                </a:xfrm>
                <a:prstGeom prst="rect">
                  <a:avLst/>
                </a:prstGeom>
                <a:grp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7" name="矩形 6">
                  <a:extLst>
                    <a:ext uri="{FF2B5EF4-FFF2-40B4-BE49-F238E27FC236}">
                      <a16:creationId xmlns:a16="http://schemas.microsoft.com/office/drawing/2014/main" id="{8F93D953-8684-E629-7C52-30C2B22B26E4}"/>
                    </a:ext>
                  </a:extLst>
                </p:cNvPr>
                <p:cNvSpPr>
                  <a:spLocks noRot="1" noChangeAspect="1" noMove="1" noResize="1" noEditPoints="1" noAdjustHandles="1" noChangeArrowheads="1" noChangeShapeType="1" noTextEdit="1"/>
                </p:cNvSpPr>
                <p:nvPr/>
              </p:nvSpPr>
              <p:spPr>
                <a:xfrm>
                  <a:off x="965606" y="3212363"/>
                  <a:ext cx="438912" cy="308480"/>
                </a:xfrm>
                <a:prstGeom prst="rect">
                  <a:avLst/>
                </a:prstGeom>
                <a:blipFill>
                  <a:blip r:embed="rId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8050B7C-4D13-9C3B-4439-2C55BCB67D87}"/>
                    </a:ext>
                  </a:extLst>
                </p:cNvPr>
                <p:cNvSpPr/>
                <p:nvPr/>
              </p:nvSpPr>
              <p:spPr>
                <a:xfrm>
                  <a:off x="1404518" y="3212363"/>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8" name="矩形 7">
                  <a:extLst>
                    <a:ext uri="{FF2B5EF4-FFF2-40B4-BE49-F238E27FC236}">
                      <a16:creationId xmlns:a16="http://schemas.microsoft.com/office/drawing/2014/main" id="{A8050B7C-4D13-9C3B-4439-2C55BCB67D87}"/>
                    </a:ext>
                  </a:extLst>
                </p:cNvPr>
                <p:cNvSpPr>
                  <a:spLocks noRot="1" noChangeAspect="1" noMove="1" noResize="1" noEditPoints="1" noAdjustHandles="1" noChangeArrowheads="1" noChangeShapeType="1" noTextEdit="1"/>
                </p:cNvSpPr>
                <p:nvPr/>
              </p:nvSpPr>
              <p:spPr>
                <a:xfrm>
                  <a:off x="1404518" y="3212363"/>
                  <a:ext cx="438912" cy="308480"/>
                </a:xfrm>
                <a:prstGeom prst="rect">
                  <a:avLst/>
                </a:prstGeom>
                <a:blipFill>
                  <a:blip r:embed="rId7"/>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流程图: 接点 9">
                <a:extLst>
                  <a:ext uri="{FF2B5EF4-FFF2-40B4-BE49-F238E27FC236}">
                    <a16:creationId xmlns:a16="http://schemas.microsoft.com/office/drawing/2014/main" id="{AACCFF3A-F190-2213-5075-2FE7956B596F}"/>
                  </a:ext>
                </a:extLst>
              </p:cNvPr>
              <p:cNvSpPr/>
              <p:nvPr/>
            </p:nvSpPr>
            <p:spPr>
              <a:xfrm>
                <a:off x="4273037" y="2393684"/>
                <a:ext cx="307777" cy="30295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0" name="流程图: 接点 9">
                <a:extLst>
                  <a:ext uri="{FF2B5EF4-FFF2-40B4-BE49-F238E27FC236}">
                    <a16:creationId xmlns:a16="http://schemas.microsoft.com/office/drawing/2014/main" id="{AACCFF3A-F190-2213-5075-2FE7956B596F}"/>
                  </a:ext>
                </a:extLst>
              </p:cNvPr>
              <p:cNvSpPr>
                <a:spLocks noRot="1" noChangeAspect="1" noMove="1" noResize="1" noEditPoints="1" noAdjustHandles="1" noChangeArrowheads="1" noChangeShapeType="1" noTextEdit="1"/>
              </p:cNvSpPr>
              <p:nvPr/>
            </p:nvSpPr>
            <p:spPr>
              <a:xfrm>
                <a:off x="4273037" y="2393684"/>
                <a:ext cx="307777" cy="302955"/>
              </a:xfrm>
              <a:prstGeom prst="flowChartConnector">
                <a:avLst/>
              </a:prstGeom>
              <a:blipFill>
                <a:blip r:embed="rId8"/>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流程图: 接点 10">
                <a:extLst>
                  <a:ext uri="{FF2B5EF4-FFF2-40B4-BE49-F238E27FC236}">
                    <a16:creationId xmlns:a16="http://schemas.microsoft.com/office/drawing/2014/main" id="{EB4A0538-1329-72B8-9EEA-415CCA895DCF}"/>
                  </a:ext>
                </a:extLst>
              </p:cNvPr>
              <p:cNvSpPr/>
              <p:nvPr/>
            </p:nvSpPr>
            <p:spPr>
              <a:xfrm>
                <a:off x="4271548" y="29531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11" name="流程图: 接点 10">
                <a:extLst>
                  <a:ext uri="{FF2B5EF4-FFF2-40B4-BE49-F238E27FC236}">
                    <a16:creationId xmlns:a16="http://schemas.microsoft.com/office/drawing/2014/main" id="{EB4A0538-1329-72B8-9EEA-415CCA895DCF}"/>
                  </a:ext>
                </a:extLst>
              </p:cNvPr>
              <p:cNvSpPr>
                <a:spLocks noRot="1" noChangeAspect="1" noMove="1" noResize="1" noEditPoints="1" noAdjustHandles="1" noChangeArrowheads="1" noChangeShapeType="1" noTextEdit="1"/>
              </p:cNvSpPr>
              <p:nvPr/>
            </p:nvSpPr>
            <p:spPr>
              <a:xfrm>
                <a:off x="4271548" y="2953183"/>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15E2D7D7-114C-ABBE-84A6-34166757427B}"/>
                  </a:ext>
                </a:extLst>
              </p:cNvPr>
              <p:cNvSpPr/>
              <p:nvPr/>
            </p:nvSpPr>
            <p:spPr>
              <a:xfrm>
                <a:off x="4273037" y="3509714"/>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15E2D7D7-114C-ABBE-84A6-34166757427B}"/>
                  </a:ext>
                </a:extLst>
              </p:cNvPr>
              <p:cNvSpPr>
                <a:spLocks noRot="1" noChangeAspect="1" noMove="1" noResize="1" noEditPoints="1" noAdjustHandles="1" noChangeArrowheads="1" noChangeShapeType="1" noTextEdit="1"/>
              </p:cNvSpPr>
              <p:nvPr/>
            </p:nvSpPr>
            <p:spPr>
              <a:xfrm>
                <a:off x="4273037" y="3509714"/>
                <a:ext cx="307777" cy="302955"/>
              </a:xfrm>
              <a:prstGeom prst="flowChartConnector">
                <a:avLst/>
              </a:prstGeom>
              <a:blipFill>
                <a:blip r:embed="rId10"/>
                <a:stretch>
                  <a:fillRect/>
                </a:stretch>
              </a:blipFill>
              <a:ln w="12700" cap="flat">
                <a:noFill/>
                <a:prstDash val="solid"/>
                <a:miter lim="800000"/>
              </a:ln>
              <a:effectLst/>
            </p:spPr>
            <p:txBody>
              <a:bodyPr/>
              <a:lstStyle/>
              <a:p>
                <a:r>
                  <a:rPr lang="zh-CN" altLang="en-US">
                    <a:noFill/>
                  </a:rPr>
                  <a:t> </a:t>
                </a:r>
              </a:p>
            </p:txBody>
          </p:sp>
        </mc:Fallback>
      </mc:AlternateContent>
      <p:cxnSp>
        <p:nvCxnSpPr>
          <p:cNvPr id="14" name="直接连接符 13">
            <a:extLst>
              <a:ext uri="{FF2B5EF4-FFF2-40B4-BE49-F238E27FC236}">
                <a16:creationId xmlns:a16="http://schemas.microsoft.com/office/drawing/2014/main" id="{6C539BCF-CB44-CD24-E732-6DAA3D20D032}"/>
              </a:ext>
            </a:extLst>
          </p:cNvPr>
          <p:cNvCxnSpPr>
            <a:stCxn id="10" idx="4"/>
            <a:endCxn id="11" idx="0"/>
          </p:cNvCxnSpPr>
          <p:nvPr/>
        </p:nvCxnSpPr>
        <p:spPr>
          <a:xfrm flipH="1">
            <a:off x="4425437" y="2696639"/>
            <a:ext cx="1489" cy="25654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5" name="直接连接符 14">
            <a:extLst>
              <a:ext uri="{FF2B5EF4-FFF2-40B4-BE49-F238E27FC236}">
                <a16:creationId xmlns:a16="http://schemas.microsoft.com/office/drawing/2014/main" id="{ED1583F3-B2CC-0ABD-13BA-0FAE7B76B920}"/>
              </a:ext>
            </a:extLst>
          </p:cNvPr>
          <p:cNvCxnSpPr>
            <a:cxnSpLocks/>
            <a:stCxn id="11" idx="4"/>
            <a:endCxn id="12" idx="0"/>
          </p:cNvCxnSpPr>
          <p:nvPr/>
        </p:nvCxnSpPr>
        <p:spPr>
          <a:xfrm>
            <a:off x="4425437" y="3256138"/>
            <a:ext cx="1489" cy="253576"/>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32EA30F-2EF8-E1EC-AB7F-1E889EA55115}"/>
                  </a:ext>
                </a:extLst>
              </p:cNvPr>
              <p:cNvSpPr txBox="1"/>
              <p:nvPr/>
            </p:nvSpPr>
            <p:spPr>
              <a:xfrm>
                <a:off x="3888715" y="2020970"/>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0</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16" name="文本框 15">
                <a:extLst>
                  <a:ext uri="{FF2B5EF4-FFF2-40B4-BE49-F238E27FC236}">
                    <a16:creationId xmlns:a16="http://schemas.microsoft.com/office/drawing/2014/main" id="{032EA30F-2EF8-E1EC-AB7F-1E889EA55115}"/>
                  </a:ext>
                </a:extLst>
              </p:cNvPr>
              <p:cNvSpPr txBox="1">
                <a:spLocks noRot="1" noChangeAspect="1" noMove="1" noResize="1" noEditPoints="1" noAdjustHandles="1" noChangeArrowheads="1" noChangeShapeType="1" noTextEdit="1"/>
              </p:cNvSpPr>
              <p:nvPr/>
            </p:nvSpPr>
            <p:spPr>
              <a:xfrm>
                <a:off x="3888715" y="2020970"/>
                <a:ext cx="1003273" cy="307777"/>
              </a:xfrm>
              <a:prstGeom prst="rect">
                <a:avLst/>
              </a:prstGeom>
              <a:blipFill>
                <a:blip r:embed="rId11"/>
                <a:stretch>
                  <a:fillRect r="-10976"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0954056-81D7-BFE5-8A2E-61C260BEAD66}"/>
                  </a:ext>
                </a:extLst>
              </p:cNvPr>
              <p:cNvSpPr txBox="1"/>
              <p:nvPr/>
            </p:nvSpPr>
            <p:spPr>
              <a:xfrm>
                <a:off x="5080299" y="1524735"/>
                <a:ext cx="1003273" cy="308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oMath>
                  </m:oMathPara>
                </a14:m>
                <a:endParaRPr lang="zh-CN" altLang="en-US" sz="1400" dirty="0"/>
              </a:p>
            </p:txBody>
          </p:sp>
        </mc:Choice>
        <mc:Fallback xmlns="">
          <p:sp>
            <p:nvSpPr>
              <p:cNvPr id="9" name="文本框 8">
                <a:extLst>
                  <a:ext uri="{FF2B5EF4-FFF2-40B4-BE49-F238E27FC236}">
                    <a16:creationId xmlns:a16="http://schemas.microsoft.com/office/drawing/2014/main" id="{D0954056-81D7-BFE5-8A2E-61C260BEAD66}"/>
                  </a:ext>
                </a:extLst>
              </p:cNvPr>
              <p:cNvSpPr txBox="1">
                <a:spLocks noRot="1" noChangeAspect="1" noMove="1" noResize="1" noEditPoints="1" noAdjustHandles="1" noChangeArrowheads="1" noChangeShapeType="1" noTextEdit="1"/>
              </p:cNvSpPr>
              <p:nvPr/>
            </p:nvSpPr>
            <p:spPr>
              <a:xfrm>
                <a:off x="5080299" y="1524735"/>
                <a:ext cx="1003273" cy="308482"/>
              </a:xfrm>
              <a:prstGeom prst="rect">
                <a:avLst/>
              </a:prstGeom>
              <a:blipFill>
                <a:blip r:embed="rId12"/>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89722794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33</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4163439" cy="8192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0</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5</m:t>
                        </m:r>
                      </m:sub>
                    </m:sSub>
                  </m:oMath>
                </a14:m>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4163439" cy="819295"/>
              </a:xfrm>
              <a:prstGeom prst="rect">
                <a:avLst/>
              </a:prstGeom>
              <a:blipFill>
                <a:blip r:embed="rId3"/>
                <a:stretch>
                  <a:fillRect l="-2928" t="-5224" b="-1343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583F7E5-DC9A-2DFB-AF35-7EEB19411E7A}"/>
              </a:ext>
            </a:extLst>
          </p:cNvPr>
          <p:cNvPicPr>
            <a:picLocks noChangeAspect="1"/>
          </p:cNvPicPr>
          <p:nvPr/>
        </p:nvPicPr>
        <p:blipFill>
          <a:blip r:embed="rId4"/>
          <a:stretch>
            <a:fillRect/>
          </a:stretch>
        </p:blipFill>
        <p:spPr>
          <a:xfrm>
            <a:off x="6372415" y="1678976"/>
            <a:ext cx="1596885" cy="1785547"/>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410474-A831-D5BD-1FB1-BAAFF1EBDADE}"/>
                  </a:ext>
                </a:extLst>
              </p:cNvPr>
              <p:cNvSpPr txBox="1"/>
              <p:nvPr/>
            </p:nvSpPr>
            <p:spPr>
              <a:xfrm>
                <a:off x="722448" y="2039455"/>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𝑝𝑟𝑒𝑑</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𝑋</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 name="文本框 2">
                <a:extLst>
                  <a:ext uri="{FF2B5EF4-FFF2-40B4-BE49-F238E27FC236}">
                    <a16:creationId xmlns:a16="http://schemas.microsoft.com/office/drawing/2014/main" id="{D9410474-A831-D5BD-1FB1-BAAFF1EBDADE}"/>
                  </a:ext>
                </a:extLst>
              </p:cNvPr>
              <p:cNvSpPr txBox="1">
                <a:spLocks noRot="1" noChangeAspect="1" noMove="1" noResize="1" noEditPoints="1" noAdjustHandles="1" noChangeArrowheads="1" noChangeShapeType="1" noTextEdit="1"/>
              </p:cNvSpPr>
              <p:nvPr/>
            </p:nvSpPr>
            <p:spPr>
              <a:xfrm>
                <a:off x="722448" y="2039455"/>
                <a:ext cx="1003273" cy="307777"/>
              </a:xfrm>
              <a:prstGeom prst="rect">
                <a:avLst/>
              </a:prstGeom>
              <a:blipFill>
                <a:blip r:embed="rId5"/>
                <a:stretch>
                  <a:fillRect r="-6098"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F93D953-8684-E629-7C52-30C2B22B26E4}"/>
                  </a:ext>
                </a:extLst>
              </p:cNvPr>
              <p:cNvSpPr/>
              <p:nvPr/>
            </p:nvSpPr>
            <p:spPr>
              <a:xfrm>
                <a:off x="785173"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7" name="矩形 6">
                <a:extLst>
                  <a:ext uri="{FF2B5EF4-FFF2-40B4-BE49-F238E27FC236}">
                    <a16:creationId xmlns:a16="http://schemas.microsoft.com/office/drawing/2014/main" id="{8F93D953-8684-E629-7C52-30C2B22B26E4}"/>
                  </a:ext>
                </a:extLst>
              </p:cNvPr>
              <p:cNvSpPr>
                <a:spLocks noRot="1" noChangeAspect="1" noMove="1" noResize="1" noEditPoints="1" noAdjustHandles="1" noChangeArrowheads="1" noChangeShapeType="1" noTextEdit="1"/>
              </p:cNvSpPr>
              <p:nvPr/>
            </p:nvSpPr>
            <p:spPr>
              <a:xfrm>
                <a:off x="785173" y="2416739"/>
                <a:ext cx="438912" cy="308480"/>
              </a:xfrm>
              <a:prstGeom prst="rect">
                <a:avLst/>
              </a:prstGeom>
              <a:blipFill>
                <a:blip r:embed="rId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8050B7C-4D13-9C3B-4439-2C55BCB67D87}"/>
                  </a:ext>
                </a:extLst>
              </p:cNvPr>
              <p:cNvSpPr/>
              <p:nvPr/>
            </p:nvSpPr>
            <p:spPr>
              <a:xfrm>
                <a:off x="1224085"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8" name="矩形 7">
                <a:extLst>
                  <a:ext uri="{FF2B5EF4-FFF2-40B4-BE49-F238E27FC236}">
                    <a16:creationId xmlns:a16="http://schemas.microsoft.com/office/drawing/2014/main" id="{A8050B7C-4D13-9C3B-4439-2C55BCB67D87}"/>
                  </a:ext>
                </a:extLst>
              </p:cNvPr>
              <p:cNvSpPr>
                <a:spLocks noRot="1" noChangeAspect="1" noMove="1" noResize="1" noEditPoints="1" noAdjustHandles="1" noChangeArrowheads="1" noChangeShapeType="1" noTextEdit="1"/>
              </p:cNvSpPr>
              <p:nvPr/>
            </p:nvSpPr>
            <p:spPr>
              <a:xfrm>
                <a:off x="1224085" y="2416739"/>
                <a:ext cx="438912" cy="308480"/>
              </a:xfrm>
              <a:prstGeom prst="rect">
                <a:avLst/>
              </a:prstGeom>
              <a:blipFill>
                <a:blip r:embed="rId7"/>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流程图: 接点 9">
                <a:extLst>
                  <a:ext uri="{FF2B5EF4-FFF2-40B4-BE49-F238E27FC236}">
                    <a16:creationId xmlns:a16="http://schemas.microsoft.com/office/drawing/2014/main" id="{AACCFF3A-F190-2213-5075-2FE7956B596F}"/>
                  </a:ext>
                </a:extLst>
              </p:cNvPr>
              <p:cNvSpPr/>
              <p:nvPr/>
            </p:nvSpPr>
            <p:spPr>
              <a:xfrm>
                <a:off x="4273037" y="2393684"/>
                <a:ext cx="307777" cy="30295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0" name="流程图: 接点 9">
                <a:extLst>
                  <a:ext uri="{FF2B5EF4-FFF2-40B4-BE49-F238E27FC236}">
                    <a16:creationId xmlns:a16="http://schemas.microsoft.com/office/drawing/2014/main" id="{AACCFF3A-F190-2213-5075-2FE7956B596F}"/>
                  </a:ext>
                </a:extLst>
              </p:cNvPr>
              <p:cNvSpPr>
                <a:spLocks noRot="1" noChangeAspect="1" noMove="1" noResize="1" noEditPoints="1" noAdjustHandles="1" noChangeArrowheads="1" noChangeShapeType="1" noTextEdit="1"/>
              </p:cNvSpPr>
              <p:nvPr/>
            </p:nvSpPr>
            <p:spPr>
              <a:xfrm>
                <a:off x="4273037" y="2393684"/>
                <a:ext cx="307777" cy="302955"/>
              </a:xfrm>
              <a:prstGeom prst="flowChartConnector">
                <a:avLst/>
              </a:prstGeom>
              <a:blipFill>
                <a:blip r:embed="rId8"/>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流程图: 接点 10">
                <a:extLst>
                  <a:ext uri="{FF2B5EF4-FFF2-40B4-BE49-F238E27FC236}">
                    <a16:creationId xmlns:a16="http://schemas.microsoft.com/office/drawing/2014/main" id="{EB4A0538-1329-72B8-9EEA-415CCA895DCF}"/>
                  </a:ext>
                </a:extLst>
              </p:cNvPr>
              <p:cNvSpPr/>
              <p:nvPr/>
            </p:nvSpPr>
            <p:spPr>
              <a:xfrm>
                <a:off x="4271548" y="29531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11" name="流程图: 接点 10">
                <a:extLst>
                  <a:ext uri="{FF2B5EF4-FFF2-40B4-BE49-F238E27FC236}">
                    <a16:creationId xmlns:a16="http://schemas.microsoft.com/office/drawing/2014/main" id="{EB4A0538-1329-72B8-9EEA-415CCA895DCF}"/>
                  </a:ext>
                </a:extLst>
              </p:cNvPr>
              <p:cNvSpPr>
                <a:spLocks noRot="1" noChangeAspect="1" noMove="1" noResize="1" noEditPoints="1" noAdjustHandles="1" noChangeArrowheads="1" noChangeShapeType="1" noTextEdit="1"/>
              </p:cNvSpPr>
              <p:nvPr/>
            </p:nvSpPr>
            <p:spPr>
              <a:xfrm>
                <a:off x="4271548" y="2953183"/>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15E2D7D7-114C-ABBE-84A6-34166757427B}"/>
                  </a:ext>
                </a:extLst>
              </p:cNvPr>
              <p:cNvSpPr/>
              <p:nvPr/>
            </p:nvSpPr>
            <p:spPr>
              <a:xfrm>
                <a:off x="4273037" y="3509714"/>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15E2D7D7-114C-ABBE-84A6-34166757427B}"/>
                  </a:ext>
                </a:extLst>
              </p:cNvPr>
              <p:cNvSpPr>
                <a:spLocks noRot="1" noChangeAspect="1" noMove="1" noResize="1" noEditPoints="1" noAdjustHandles="1" noChangeArrowheads="1" noChangeShapeType="1" noTextEdit="1"/>
              </p:cNvSpPr>
              <p:nvPr/>
            </p:nvSpPr>
            <p:spPr>
              <a:xfrm>
                <a:off x="4273037" y="3509714"/>
                <a:ext cx="307777" cy="302955"/>
              </a:xfrm>
              <a:prstGeom prst="flowChartConnector">
                <a:avLst/>
              </a:prstGeom>
              <a:blipFill>
                <a:blip r:embed="rId10"/>
                <a:stretch>
                  <a:fillRect/>
                </a:stretch>
              </a:blipFill>
              <a:ln w="12700" cap="flat">
                <a:noFill/>
                <a:prstDash val="solid"/>
                <a:miter lim="800000"/>
              </a:ln>
              <a:effectLst/>
            </p:spPr>
            <p:txBody>
              <a:bodyPr/>
              <a:lstStyle/>
              <a:p>
                <a:r>
                  <a:rPr lang="zh-CN" altLang="en-US">
                    <a:noFill/>
                  </a:rPr>
                  <a:t> </a:t>
                </a:r>
              </a:p>
            </p:txBody>
          </p:sp>
        </mc:Fallback>
      </mc:AlternateContent>
      <p:cxnSp>
        <p:nvCxnSpPr>
          <p:cNvPr id="14" name="直接连接符 13">
            <a:extLst>
              <a:ext uri="{FF2B5EF4-FFF2-40B4-BE49-F238E27FC236}">
                <a16:creationId xmlns:a16="http://schemas.microsoft.com/office/drawing/2014/main" id="{6C539BCF-CB44-CD24-E732-6DAA3D20D032}"/>
              </a:ext>
            </a:extLst>
          </p:cNvPr>
          <p:cNvCxnSpPr>
            <a:stCxn id="10" idx="4"/>
            <a:endCxn id="11" idx="0"/>
          </p:cNvCxnSpPr>
          <p:nvPr/>
        </p:nvCxnSpPr>
        <p:spPr>
          <a:xfrm flipH="1">
            <a:off x="4425437" y="2696639"/>
            <a:ext cx="1489" cy="25654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5" name="直接连接符 14">
            <a:extLst>
              <a:ext uri="{FF2B5EF4-FFF2-40B4-BE49-F238E27FC236}">
                <a16:creationId xmlns:a16="http://schemas.microsoft.com/office/drawing/2014/main" id="{ED1583F3-B2CC-0ABD-13BA-0FAE7B76B920}"/>
              </a:ext>
            </a:extLst>
          </p:cNvPr>
          <p:cNvCxnSpPr>
            <a:cxnSpLocks/>
            <a:stCxn id="11" idx="4"/>
            <a:endCxn id="12" idx="0"/>
          </p:cNvCxnSpPr>
          <p:nvPr/>
        </p:nvCxnSpPr>
        <p:spPr>
          <a:xfrm>
            <a:off x="4425437" y="3256138"/>
            <a:ext cx="1489" cy="253576"/>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5A6A709-7A70-60BE-801A-D5A5F1946621}"/>
                  </a:ext>
                </a:extLst>
              </p:cNvPr>
              <p:cNvSpPr/>
              <p:nvPr/>
            </p:nvSpPr>
            <p:spPr>
              <a:xfrm>
                <a:off x="1661925" y="2416509"/>
                <a:ext cx="438912" cy="308480"/>
              </a:xfrm>
              <a:prstGeom prst="rect">
                <a:avLst/>
              </a:prstGeom>
              <a:solidFill>
                <a:srgbClr val="CCFFCC"/>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16" name="矩形 15">
                <a:extLst>
                  <a:ext uri="{FF2B5EF4-FFF2-40B4-BE49-F238E27FC236}">
                    <a16:creationId xmlns:a16="http://schemas.microsoft.com/office/drawing/2014/main" id="{15A6A709-7A70-60BE-801A-D5A5F1946621}"/>
                  </a:ext>
                </a:extLst>
              </p:cNvPr>
              <p:cNvSpPr>
                <a:spLocks noRot="1" noChangeAspect="1" noMove="1" noResize="1" noEditPoints="1" noAdjustHandles="1" noChangeArrowheads="1" noChangeShapeType="1" noTextEdit="1"/>
              </p:cNvSpPr>
              <p:nvPr/>
            </p:nvSpPr>
            <p:spPr>
              <a:xfrm>
                <a:off x="1661925" y="2416509"/>
                <a:ext cx="438912" cy="308480"/>
              </a:xfrm>
              <a:prstGeom prst="rect">
                <a:avLst/>
              </a:prstGeom>
              <a:blipFill>
                <a:blip r:embed="rId11"/>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F7B53D1-8CCC-DA36-081C-09D7B9D6272D}"/>
                  </a:ext>
                </a:extLst>
              </p:cNvPr>
              <p:cNvSpPr txBox="1"/>
              <p:nvPr/>
            </p:nvSpPr>
            <p:spPr>
              <a:xfrm>
                <a:off x="3888715" y="2020970"/>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0</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17" name="文本框 16">
                <a:extLst>
                  <a:ext uri="{FF2B5EF4-FFF2-40B4-BE49-F238E27FC236}">
                    <a16:creationId xmlns:a16="http://schemas.microsoft.com/office/drawing/2014/main" id="{7F7B53D1-8CCC-DA36-081C-09D7B9D6272D}"/>
                  </a:ext>
                </a:extLst>
              </p:cNvPr>
              <p:cNvSpPr txBox="1">
                <a:spLocks noRot="1" noChangeAspect="1" noMove="1" noResize="1" noEditPoints="1" noAdjustHandles="1" noChangeArrowheads="1" noChangeShapeType="1" noTextEdit="1"/>
              </p:cNvSpPr>
              <p:nvPr/>
            </p:nvSpPr>
            <p:spPr>
              <a:xfrm>
                <a:off x="3888715" y="2020970"/>
                <a:ext cx="1003273" cy="307777"/>
              </a:xfrm>
              <a:prstGeom prst="rect">
                <a:avLst/>
              </a:prstGeom>
              <a:blipFill>
                <a:blip r:embed="rId12"/>
                <a:stretch>
                  <a:fillRect r="-10976"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0F15AB8-F888-1569-87EE-A9506C783BE6}"/>
                  </a:ext>
                </a:extLst>
              </p:cNvPr>
              <p:cNvSpPr txBox="1"/>
              <p:nvPr/>
            </p:nvSpPr>
            <p:spPr>
              <a:xfrm>
                <a:off x="5080299" y="1524735"/>
                <a:ext cx="1003273" cy="308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oMath>
                  </m:oMathPara>
                </a14:m>
                <a:endParaRPr lang="zh-CN" altLang="en-US" sz="1400" dirty="0"/>
              </a:p>
            </p:txBody>
          </p:sp>
        </mc:Choice>
        <mc:Fallback xmlns="">
          <p:sp>
            <p:nvSpPr>
              <p:cNvPr id="4" name="文本框 3">
                <a:extLst>
                  <a:ext uri="{FF2B5EF4-FFF2-40B4-BE49-F238E27FC236}">
                    <a16:creationId xmlns:a16="http://schemas.microsoft.com/office/drawing/2014/main" id="{30F15AB8-F888-1569-87EE-A9506C783BE6}"/>
                  </a:ext>
                </a:extLst>
              </p:cNvPr>
              <p:cNvSpPr txBox="1">
                <a:spLocks noRot="1" noChangeAspect="1" noMove="1" noResize="1" noEditPoints="1" noAdjustHandles="1" noChangeArrowheads="1" noChangeShapeType="1" noTextEdit="1"/>
              </p:cNvSpPr>
              <p:nvPr/>
            </p:nvSpPr>
            <p:spPr>
              <a:xfrm>
                <a:off x="5080299" y="1524735"/>
                <a:ext cx="1003273" cy="308482"/>
              </a:xfrm>
              <a:prstGeom prst="rect">
                <a:avLst/>
              </a:prstGeom>
              <a:blipFill>
                <a:blip r:embed="rId13"/>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19471327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34</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4163439" cy="8192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2</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5</m:t>
                        </m:r>
                      </m:sub>
                    </m:sSub>
                  </m:oMath>
                </a14:m>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4163439" cy="819295"/>
              </a:xfrm>
              <a:prstGeom prst="rect">
                <a:avLst/>
              </a:prstGeom>
              <a:blipFill>
                <a:blip r:embed="rId3"/>
                <a:stretch>
                  <a:fillRect l="-2928" t="-5224" b="-1343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583F7E5-DC9A-2DFB-AF35-7EEB19411E7A}"/>
              </a:ext>
            </a:extLst>
          </p:cNvPr>
          <p:cNvPicPr>
            <a:picLocks noChangeAspect="1"/>
          </p:cNvPicPr>
          <p:nvPr/>
        </p:nvPicPr>
        <p:blipFill>
          <a:blip r:embed="rId4"/>
          <a:stretch>
            <a:fillRect/>
          </a:stretch>
        </p:blipFill>
        <p:spPr>
          <a:xfrm>
            <a:off x="6372415" y="1678976"/>
            <a:ext cx="1596885" cy="1785547"/>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410474-A831-D5BD-1FB1-BAAFF1EBDADE}"/>
                  </a:ext>
                </a:extLst>
              </p:cNvPr>
              <p:cNvSpPr txBox="1"/>
              <p:nvPr/>
            </p:nvSpPr>
            <p:spPr>
              <a:xfrm>
                <a:off x="722448" y="2039455"/>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𝑝𝑟𝑒𝑑</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𝑋</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 name="文本框 2">
                <a:extLst>
                  <a:ext uri="{FF2B5EF4-FFF2-40B4-BE49-F238E27FC236}">
                    <a16:creationId xmlns:a16="http://schemas.microsoft.com/office/drawing/2014/main" id="{D9410474-A831-D5BD-1FB1-BAAFF1EBDADE}"/>
                  </a:ext>
                </a:extLst>
              </p:cNvPr>
              <p:cNvSpPr txBox="1">
                <a:spLocks noRot="1" noChangeAspect="1" noMove="1" noResize="1" noEditPoints="1" noAdjustHandles="1" noChangeArrowheads="1" noChangeShapeType="1" noTextEdit="1"/>
              </p:cNvSpPr>
              <p:nvPr/>
            </p:nvSpPr>
            <p:spPr>
              <a:xfrm>
                <a:off x="722448" y="2039455"/>
                <a:ext cx="1003273" cy="307777"/>
              </a:xfrm>
              <a:prstGeom prst="rect">
                <a:avLst/>
              </a:prstGeom>
              <a:blipFill>
                <a:blip r:embed="rId5"/>
                <a:stretch>
                  <a:fillRect r="-6098"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F93D953-8684-E629-7C52-30C2B22B26E4}"/>
                  </a:ext>
                </a:extLst>
              </p:cNvPr>
              <p:cNvSpPr/>
              <p:nvPr/>
            </p:nvSpPr>
            <p:spPr>
              <a:xfrm>
                <a:off x="785173"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7" name="矩形 6">
                <a:extLst>
                  <a:ext uri="{FF2B5EF4-FFF2-40B4-BE49-F238E27FC236}">
                    <a16:creationId xmlns:a16="http://schemas.microsoft.com/office/drawing/2014/main" id="{8F93D953-8684-E629-7C52-30C2B22B26E4}"/>
                  </a:ext>
                </a:extLst>
              </p:cNvPr>
              <p:cNvSpPr>
                <a:spLocks noRot="1" noChangeAspect="1" noMove="1" noResize="1" noEditPoints="1" noAdjustHandles="1" noChangeArrowheads="1" noChangeShapeType="1" noTextEdit="1"/>
              </p:cNvSpPr>
              <p:nvPr/>
            </p:nvSpPr>
            <p:spPr>
              <a:xfrm>
                <a:off x="785173" y="2416739"/>
                <a:ext cx="438912" cy="308480"/>
              </a:xfrm>
              <a:prstGeom prst="rect">
                <a:avLst/>
              </a:prstGeom>
              <a:blipFill>
                <a:blip r:embed="rId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8050B7C-4D13-9C3B-4439-2C55BCB67D87}"/>
                  </a:ext>
                </a:extLst>
              </p:cNvPr>
              <p:cNvSpPr/>
              <p:nvPr/>
            </p:nvSpPr>
            <p:spPr>
              <a:xfrm>
                <a:off x="1224085"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8" name="矩形 7">
                <a:extLst>
                  <a:ext uri="{FF2B5EF4-FFF2-40B4-BE49-F238E27FC236}">
                    <a16:creationId xmlns:a16="http://schemas.microsoft.com/office/drawing/2014/main" id="{A8050B7C-4D13-9C3B-4439-2C55BCB67D87}"/>
                  </a:ext>
                </a:extLst>
              </p:cNvPr>
              <p:cNvSpPr>
                <a:spLocks noRot="1" noChangeAspect="1" noMove="1" noResize="1" noEditPoints="1" noAdjustHandles="1" noChangeArrowheads="1" noChangeShapeType="1" noTextEdit="1"/>
              </p:cNvSpPr>
              <p:nvPr/>
            </p:nvSpPr>
            <p:spPr>
              <a:xfrm>
                <a:off x="1224085" y="2416739"/>
                <a:ext cx="438912" cy="308480"/>
              </a:xfrm>
              <a:prstGeom prst="rect">
                <a:avLst/>
              </a:prstGeom>
              <a:blipFill>
                <a:blip r:embed="rId7"/>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流程图: 接点 9">
                <a:extLst>
                  <a:ext uri="{FF2B5EF4-FFF2-40B4-BE49-F238E27FC236}">
                    <a16:creationId xmlns:a16="http://schemas.microsoft.com/office/drawing/2014/main" id="{AACCFF3A-F190-2213-5075-2FE7956B596F}"/>
                  </a:ext>
                </a:extLst>
              </p:cNvPr>
              <p:cNvSpPr/>
              <p:nvPr/>
            </p:nvSpPr>
            <p:spPr>
              <a:xfrm>
                <a:off x="4273037" y="2393684"/>
                <a:ext cx="307777" cy="30295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0" name="流程图: 接点 9">
                <a:extLst>
                  <a:ext uri="{FF2B5EF4-FFF2-40B4-BE49-F238E27FC236}">
                    <a16:creationId xmlns:a16="http://schemas.microsoft.com/office/drawing/2014/main" id="{AACCFF3A-F190-2213-5075-2FE7956B596F}"/>
                  </a:ext>
                </a:extLst>
              </p:cNvPr>
              <p:cNvSpPr>
                <a:spLocks noRot="1" noChangeAspect="1" noMove="1" noResize="1" noEditPoints="1" noAdjustHandles="1" noChangeArrowheads="1" noChangeShapeType="1" noTextEdit="1"/>
              </p:cNvSpPr>
              <p:nvPr/>
            </p:nvSpPr>
            <p:spPr>
              <a:xfrm>
                <a:off x="4273037" y="2393684"/>
                <a:ext cx="307777" cy="302955"/>
              </a:xfrm>
              <a:prstGeom prst="flowChartConnector">
                <a:avLst/>
              </a:prstGeom>
              <a:blipFill>
                <a:blip r:embed="rId8"/>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流程图: 接点 10">
                <a:extLst>
                  <a:ext uri="{FF2B5EF4-FFF2-40B4-BE49-F238E27FC236}">
                    <a16:creationId xmlns:a16="http://schemas.microsoft.com/office/drawing/2014/main" id="{EB4A0538-1329-72B8-9EEA-415CCA895DCF}"/>
                  </a:ext>
                </a:extLst>
              </p:cNvPr>
              <p:cNvSpPr/>
              <p:nvPr/>
            </p:nvSpPr>
            <p:spPr>
              <a:xfrm>
                <a:off x="3834558" y="2785075"/>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11" name="流程图: 接点 10">
                <a:extLst>
                  <a:ext uri="{FF2B5EF4-FFF2-40B4-BE49-F238E27FC236}">
                    <a16:creationId xmlns:a16="http://schemas.microsoft.com/office/drawing/2014/main" id="{EB4A0538-1329-72B8-9EEA-415CCA895DCF}"/>
                  </a:ext>
                </a:extLst>
              </p:cNvPr>
              <p:cNvSpPr>
                <a:spLocks noRot="1" noChangeAspect="1" noMove="1" noResize="1" noEditPoints="1" noAdjustHandles="1" noChangeArrowheads="1" noChangeShapeType="1" noTextEdit="1"/>
              </p:cNvSpPr>
              <p:nvPr/>
            </p:nvSpPr>
            <p:spPr>
              <a:xfrm>
                <a:off x="3834558" y="2785075"/>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15E2D7D7-114C-ABBE-84A6-34166757427B}"/>
                  </a:ext>
                </a:extLst>
              </p:cNvPr>
              <p:cNvSpPr/>
              <p:nvPr/>
            </p:nvSpPr>
            <p:spPr>
              <a:xfrm>
                <a:off x="4273037" y="315110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15E2D7D7-114C-ABBE-84A6-34166757427B}"/>
                  </a:ext>
                </a:extLst>
              </p:cNvPr>
              <p:cNvSpPr>
                <a:spLocks noRot="1" noChangeAspect="1" noMove="1" noResize="1" noEditPoints="1" noAdjustHandles="1" noChangeArrowheads="1" noChangeShapeType="1" noTextEdit="1"/>
              </p:cNvSpPr>
              <p:nvPr/>
            </p:nvSpPr>
            <p:spPr>
              <a:xfrm>
                <a:off x="4273037" y="3151103"/>
                <a:ext cx="307777" cy="302955"/>
              </a:xfrm>
              <a:prstGeom prst="flowChartConnector">
                <a:avLst/>
              </a:prstGeom>
              <a:blipFill>
                <a:blip r:embed="rId10"/>
                <a:stretch>
                  <a:fillRect/>
                </a:stretch>
              </a:blipFill>
              <a:ln w="12700" cap="flat">
                <a:noFill/>
                <a:prstDash val="solid"/>
                <a:miter lim="800000"/>
              </a:ln>
              <a:effectLst/>
            </p:spPr>
            <p:txBody>
              <a:bodyPr/>
              <a:lstStyle/>
              <a:p>
                <a:r>
                  <a:rPr lang="zh-CN" altLang="en-US">
                    <a:noFill/>
                  </a:rPr>
                  <a:t> </a:t>
                </a:r>
              </a:p>
            </p:txBody>
          </p:sp>
        </mc:Fallback>
      </mc:AlternateContent>
      <p:cxnSp>
        <p:nvCxnSpPr>
          <p:cNvPr id="14" name="直接连接符 13">
            <a:extLst>
              <a:ext uri="{FF2B5EF4-FFF2-40B4-BE49-F238E27FC236}">
                <a16:creationId xmlns:a16="http://schemas.microsoft.com/office/drawing/2014/main" id="{6C539BCF-CB44-CD24-E732-6DAA3D20D032}"/>
              </a:ext>
            </a:extLst>
          </p:cNvPr>
          <p:cNvCxnSpPr>
            <a:cxnSpLocks/>
            <a:stCxn id="10" idx="3"/>
            <a:endCxn id="11" idx="7"/>
          </p:cNvCxnSpPr>
          <p:nvPr/>
        </p:nvCxnSpPr>
        <p:spPr>
          <a:xfrm flipH="1">
            <a:off x="4097262" y="2652272"/>
            <a:ext cx="220848" cy="17717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5" name="直接连接符 14">
            <a:extLst>
              <a:ext uri="{FF2B5EF4-FFF2-40B4-BE49-F238E27FC236}">
                <a16:creationId xmlns:a16="http://schemas.microsoft.com/office/drawing/2014/main" id="{ED1583F3-B2CC-0ABD-13BA-0FAE7B76B920}"/>
              </a:ext>
            </a:extLst>
          </p:cNvPr>
          <p:cNvCxnSpPr>
            <a:cxnSpLocks/>
            <a:stCxn id="11" idx="5"/>
            <a:endCxn id="12" idx="1"/>
          </p:cNvCxnSpPr>
          <p:nvPr/>
        </p:nvCxnSpPr>
        <p:spPr>
          <a:xfrm>
            <a:off x="4097262" y="3043663"/>
            <a:ext cx="22084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5A6A709-7A70-60BE-801A-D5A5F1946621}"/>
                  </a:ext>
                </a:extLst>
              </p:cNvPr>
              <p:cNvSpPr/>
              <p:nvPr/>
            </p:nvSpPr>
            <p:spPr>
              <a:xfrm>
                <a:off x="1661925" y="241650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16" name="矩形 15">
                <a:extLst>
                  <a:ext uri="{FF2B5EF4-FFF2-40B4-BE49-F238E27FC236}">
                    <a16:creationId xmlns:a16="http://schemas.microsoft.com/office/drawing/2014/main" id="{15A6A709-7A70-60BE-801A-D5A5F1946621}"/>
                  </a:ext>
                </a:extLst>
              </p:cNvPr>
              <p:cNvSpPr>
                <a:spLocks noRot="1" noChangeAspect="1" noMove="1" noResize="1" noEditPoints="1" noAdjustHandles="1" noChangeArrowheads="1" noChangeShapeType="1" noTextEdit="1"/>
              </p:cNvSpPr>
              <p:nvPr/>
            </p:nvSpPr>
            <p:spPr>
              <a:xfrm>
                <a:off x="1661925" y="2416509"/>
                <a:ext cx="438912" cy="308480"/>
              </a:xfrm>
              <a:prstGeom prst="rect">
                <a:avLst/>
              </a:prstGeom>
              <a:blipFill>
                <a:blip r:embed="rId11"/>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4FA8BBF-92ED-4E08-79D6-9549FADA91B0}"/>
                  </a:ext>
                </a:extLst>
              </p:cNvPr>
              <p:cNvSpPr txBox="1"/>
              <p:nvPr/>
            </p:nvSpPr>
            <p:spPr>
              <a:xfrm>
                <a:off x="3888715" y="2020970"/>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 name="文本框 3">
                <a:extLst>
                  <a:ext uri="{FF2B5EF4-FFF2-40B4-BE49-F238E27FC236}">
                    <a16:creationId xmlns:a16="http://schemas.microsoft.com/office/drawing/2014/main" id="{C4FA8BBF-92ED-4E08-79D6-9549FADA91B0}"/>
                  </a:ext>
                </a:extLst>
              </p:cNvPr>
              <p:cNvSpPr txBox="1">
                <a:spLocks noRot="1" noChangeAspect="1" noMove="1" noResize="1" noEditPoints="1" noAdjustHandles="1" noChangeArrowheads="1" noChangeShapeType="1" noTextEdit="1"/>
              </p:cNvSpPr>
              <p:nvPr/>
            </p:nvSpPr>
            <p:spPr>
              <a:xfrm>
                <a:off x="3888715" y="2020970"/>
                <a:ext cx="1003273" cy="307777"/>
              </a:xfrm>
              <a:prstGeom prst="rect">
                <a:avLst/>
              </a:prstGeom>
              <a:blipFill>
                <a:blip r:embed="rId12"/>
                <a:stretch>
                  <a:fillRect r="-10976"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流程图: 接点 28">
                <a:extLst>
                  <a:ext uri="{FF2B5EF4-FFF2-40B4-BE49-F238E27FC236}">
                    <a16:creationId xmlns:a16="http://schemas.microsoft.com/office/drawing/2014/main" id="{B2D85383-918A-2C5A-E723-F8ABE65FD509}"/>
                  </a:ext>
                </a:extLst>
              </p:cNvPr>
              <p:cNvSpPr/>
              <p:nvPr/>
            </p:nvSpPr>
            <p:spPr>
              <a:xfrm>
                <a:off x="4716154" y="352551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9" name="流程图: 接点 28">
                <a:extLst>
                  <a:ext uri="{FF2B5EF4-FFF2-40B4-BE49-F238E27FC236}">
                    <a16:creationId xmlns:a16="http://schemas.microsoft.com/office/drawing/2014/main" id="{B2D85383-918A-2C5A-E723-F8ABE65FD509}"/>
                  </a:ext>
                </a:extLst>
              </p:cNvPr>
              <p:cNvSpPr>
                <a:spLocks noRot="1" noChangeAspect="1" noMove="1" noResize="1" noEditPoints="1" noAdjustHandles="1" noChangeArrowheads="1" noChangeShapeType="1" noTextEdit="1"/>
              </p:cNvSpPr>
              <p:nvPr/>
            </p:nvSpPr>
            <p:spPr>
              <a:xfrm>
                <a:off x="4716154" y="3525515"/>
                <a:ext cx="307777" cy="302955"/>
              </a:xfrm>
              <a:prstGeom prst="flowChartConnector">
                <a:avLst/>
              </a:prstGeom>
              <a:blipFill>
                <a:blip r:embed="rId13"/>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流程图: 接点 29">
                <a:extLst>
                  <a:ext uri="{FF2B5EF4-FFF2-40B4-BE49-F238E27FC236}">
                    <a16:creationId xmlns:a16="http://schemas.microsoft.com/office/drawing/2014/main" id="{99B74D00-1160-0558-164A-5A1D354EB074}"/>
                  </a:ext>
                </a:extLst>
              </p:cNvPr>
              <p:cNvSpPr/>
              <p:nvPr/>
            </p:nvSpPr>
            <p:spPr>
              <a:xfrm>
                <a:off x="4273037" y="3926201"/>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0" name="流程图: 接点 29">
                <a:extLst>
                  <a:ext uri="{FF2B5EF4-FFF2-40B4-BE49-F238E27FC236}">
                    <a16:creationId xmlns:a16="http://schemas.microsoft.com/office/drawing/2014/main" id="{99B74D00-1160-0558-164A-5A1D354EB074}"/>
                  </a:ext>
                </a:extLst>
              </p:cNvPr>
              <p:cNvSpPr>
                <a:spLocks noRot="1" noChangeAspect="1" noMove="1" noResize="1" noEditPoints="1" noAdjustHandles="1" noChangeArrowheads="1" noChangeShapeType="1" noTextEdit="1"/>
              </p:cNvSpPr>
              <p:nvPr/>
            </p:nvSpPr>
            <p:spPr>
              <a:xfrm>
                <a:off x="4273037" y="3926201"/>
                <a:ext cx="307777" cy="302955"/>
              </a:xfrm>
              <a:prstGeom prst="flowChartConnector">
                <a:avLst/>
              </a:prstGeom>
              <a:blipFill>
                <a:blip r:embed="rId14"/>
                <a:stretch>
                  <a:fillRect/>
                </a:stretch>
              </a:blipFill>
              <a:ln w="12700" cap="flat">
                <a:noFill/>
                <a:prstDash val="solid"/>
                <a:miter lim="800000"/>
              </a:ln>
              <a:effectLst/>
            </p:spPr>
            <p:txBody>
              <a:bodyPr/>
              <a:lstStyle/>
              <a:p>
                <a:r>
                  <a:rPr lang="zh-CN" altLang="en-US">
                    <a:noFill/>
                  </a:rPr>
                  <a:t> </a:t>
                </a:r>
              </a:p>
            </p:txBody>
          </p:sp>
        </mc:Fallback>
      </mc:AlternateContent>
      <p:cxnSp>
        <p:nvCxnSpPr>
          <p:cNvPr id="31" name="直接连接符 30">
            <a:extLst>
              <a:ext uri="{FF2B5EF4-FFF2-40B4-BE49-F238E27FC236}">
                <a16:creationId xmlns:a16="http://schemas.microsoft.com/office/drawing/2014/main" id="{BC68288B-8301-E97B-5A87-1EAB194EA070}"/>
              </a:ext>
            </a:extLst>
          </p:cNvPr>
          <p:cNvCxnSpPr>
            <a:cxnSpLocks/>
            <a:stCxn id="12" idx="5"/>
            <a:endCxn id="29" idx="1"/>
          </p:cNvCxnSpPr>
          <p:nvPr/>
        </p:nvCxnSpPr>
        <p:spPr>
          <a:xfrm>
            <a:off x="4535741" y="3409691"/>
            <a:ext cx="225486" cy="160191"/>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35" name="直接连接符 34">
            <a:extLst>
              <a:ext uri="{FF2B5EF4-FFF2-40B4-BE49-F238E27FC236}">
                <a16:creationId xmlns:a16="http://schemas.microsoft.com/office/drawing/2014/main" id="{566167F8-1FF4-51A9-0A68-4450A5EEE324}"/>
              </a:ext>
            </a:extLst>
          </p:cNvPr>
          <p:cNvCxnSpPr>
            <a:cxnSpLocks/>
            <a:stCxn id="30" idx="7"/>
            <a:endCxn id="29" idx="3"/>
          </p:cNvCxnSpPr>
          <p:nvPr/>
        </p:nvCxnSpPr>
        <p:spPr>
          <a:xfrm flipV="1">
            <a:off x="4535741" y="3784103"/>
            <a:ext cx="225486" cy="186465"/>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DAAC3402-262B-C04F-1714-8C4A7C2141FC}"/>
                  </a:ext>
                </a:extLst>
              </p:cNvPr>
              <p:cNvSpPr/>
              <p:nvPr/>
            </p:nvSpPr>
            <p:spPr>
              <a:xfrm>
                <a:off x="2095730"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41" name="矩形 40">
                <a:extLst>
                  <a:ext uri="{FF2B5EF4-FFF2-40B4-BE49-F238E27FC236}">
                    <a16:creationId xmlns:a16="http://schemas.microsoft.com/office/drawing/2014/main" id="{DAAC3402-262B-C04F-1714-8C4A7C2141FC}"/>
                  </a:ext>
                </a:extLst>
              </p:cNvPr>
              <p:cNvSpPr>
                <a:spLocks noRot="1" noChangeAspect="1" noMove="1" noResize="1" noEditPoints="1" noAdjustHandles="1" noChangeArrowheads="1" noChangeShapeType="1" noTextEdit="1"/>
              </p:cNvSpPr>
              <p:nvPr/>
            </p:nvSpPr>
            <p:spPr>
              <a:xfrm>
                <a:off x="2095730" y="2416739"/>
                <a:ext cx="438912" cy="308480"/>
              </a:xfrm>
              <a:prstGeom prst="rect">
                <a:avLst/>
              </a:prstGeom>
              <a:blipFill>
                <a:blip r:embed="rId1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ADCD66D-D546-619E-5382-BA12685B84AD}"/>
                  </a:ext>
                </a:extLst>
              </p:cNvPr>
              <p:cNvSpPr txBox="1"/>
              <p:nvPr/>
            </p:nvSpPr>
            <p:spPr>
              <a:xfrm>
                <a:off x="5080299" y="1524735"/>
                <a:ext cx="1003273" cy="308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oMath>
                  </m:oMathPara>
                </a14:m>
                <a:endParaRPr lang="zh-CN" altLang="en-US" sz="1400" dirty="0"/>
              </a:p>
            </p:txBody>
          </p:sp>
        </mc:Choice>
        <mc:Fallback xmlns="">
          <p:sp>
            <p:nvSpPr>
              <p:cNvPr id="9" name="文本框 8">
                <a:extLst>
                  <a:ext uri="{FF2B5EF4-FFF2-40B4-BE49-F238E27FC236}">
                    <a16:creationId xmlns:a16="http://schemas.microsoft.com/office/drawing/2014/main" id="{4ADCD66D-D546-619E-5382-BA12685B84AD}"/>
                  </a:ext>
                </a:extLst>
              </p:cNvPr>
              <p:cNvSpPr txBox="1">
                <a:spLocks noRot="1" noChangeAspect="1" noMove="1" noResize="1" noEditPoints="1" noAdjustHandles="1" noChangeArrowheads="1" noChangeShapeType="1" noTextEdit="1"/>
              </p:cNvSpPr>
              <p:nvPr/>
            </p:nvSpPr>
            <p:spPr>
              <a:xfrm>
                <a:off x="5080299" y="1524735"/>
                <a:ext cx="1003273" cy="308482"/>
              </a:xfrm>
              <a:prstGeom prst="rect">
                <a:avLst/>
              </a:prstGeom>
              <a:blipFill>
                <a:blip r:embed="rId16"/>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194162290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35</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4163439" cy="8192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2</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5</m:t>
                        </m:r>
                      </m:sub>
                    </m:sSub>
                  </m:oMath>
                </a14:m>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4163439" cy="819295"/>
              </a:xfrm>
              <a:prstGeom prst="rect">
                <a:avLst/>
              </a:prstGeom>
              <a:blipFill>
                <a:blip r:embed="rId3"/>
                <a:stretch>
                  <a:fillRect l="-2928" t="-5224" b="-1343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583F7E5-DC9A-2DFB-AF35-7EEB19411E7A}"/>
              </a:ext>
            </a:extLst>
          </p:cNvPr>
          <p:cNvPicPr>
            <a:picLocks noChangeAspect="1"/>
          </p:cNvPicPr>
          <p:nvPr/>
        </p:nvPicPr>
        <p:blipFill>
          <a:blip r:embed="rId4"/>
          <a:stretch>
            <a:fillRect/>
          </a:stretch>
        </p:blipFill>
        <p:spPr>
          <a:xfrm>
            <a:off x="6372415" y="1678976"/>
            <a:ext cx="1596885" cy="1785547"/>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410474-A831-D5BD-1FB1-BAAFF1EBDADE}"/>
                  </a:ext>
                </a:extLst>
              </p:cNvPr>
              <p:cNvSpPr txBox="1"/>
              <p:nvPr/>
            </p:nvSpPr>
            <p:spPr>
              <a:xfrm>
                <a:off x="722448" y="2039455"/>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𝑝𝑟𝑒𝑑</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𝑋</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 name="文本框 2">
                <a:extLst>
                  <a:ext uri="{FF2B5EF4-FFF2-40B4-BE49-F238E27FC236}">
                    <a16:creationId xmlns:a16="http://schemas.microsoft.com/office/drawing/2014/main" id="{D9410474-A831-D5BD-1FB1-BAAFF1EBDADE}"/>
                  </a:ext>
                </a:extLst>
              </p:cNvPr>
              <p:cNvSpPr txBox="1">
                <a:spLocks noRot="1" noChangeAspect="1" noMove="1" noResize="1" noEditPoints="1" noAdjustHandles="1" noChangeArrowheads="1" noChangeShapeType="1" noTextEdit="1"/>
              </p:cNvSpPr>
              <p:nvPr/>
            </p:nvSpPr>
            <p:spPr>
              <a:xfrm>
                <a:off x="722448" y="2039455"/>
                <a:ext cx="1003273" cy="307777"/>
              </a:xfrm>
              <a:prstGeom prst="rect">
                <a:avLst/>
              </a:prstGeom>
              <a:blipFill>
                <a:blip r:embed="rId5"/>
                <a:stretch>
                  <a:fillRect r="-6098"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F93D953-8684-E629-7C52-30C2B22B26E4}"/>
                  </a:ext>
                </a:extLst>
              </p:cNvPr>
              <p:cNvSpPr/>
              <p:nvPr/>
            </p:nvSpPr>
            <p:spPr>
              <a:xfrm>
                <a:off x="785173"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7" name="矩形 6">
                <a:extLst>
                  <a:ext uri="{FF2B5EF4-FFF2-40B4-BE49-F238E27FC236}">
                    <a16:creationId xmlns:a16="http://schemas.microsoft.com/office/drawing/2014/main" id="{8F93D953-8684-E629-7C52-30C2B22B26E4}"/>
                  </a:ext>
                </a:extLst>
              </p:cNvPr>
              <p:cNvSpPr>
                <a:spLocks noRot="1" noChangeAspect="1" noMove="1" noResize="1" noEditPoints="1" noAdjustHandles="1" noChangeArrowheads="1" noChangeShapeType="1" noTextEdit="1"/>
              </p:cNvSpPr>
              <p:nvPr/>
            </p:nvSpPr>
            <p:spPr>
              <a:xfrm>
                <a:off x="785173" y="2416739"/>
                <a:ext cx="438912" cy="308480"/>
              </a:xfrm>
              <a:prstGeom prst="rect">
                <a:avLst/>
              </a:prstGeom>
              <a:blipFill>
                <a:blip r:embed="rId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8050B7C-4D13-9C3B-4439-2C55BCB67D87}"/>
                  </a:ext>
                </a:extLst>
              </p:cNvPr>
              <p:cNvSpPr/>
              <p:nvPr/>
            </p:nvSpPr>
            <p:spPr>
              <a:xfrm>
                <a:off x="1224085"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8" name="矩形 7">
                <a:extLst>
                  <a:ext uri="{FF2B5EF4-FFF2-40B4-BE49-F238E27FC236}">
                    <a16:creationId xmlns:a16="http://schemas.microsoft.com/office/drawing/2014/main" id="{A8050B7C-4D13-9C3B-4439-2C55BCB67D87}"/>
                  </a:ext>
                </a:extLst>
              </p:cNvPr>
              <p:cNvSpPr>
                <a:spLocks noRot="1" noChangeAspect="1" noMove="1" noResize="1" noEditPoints="1" noAdjustHandles="1" noChangeArrowheads="1" noChangeShapeType="1" noTextEdit="1"/>
              </p:cNvSpPr>
              <p:nvPr/>
            </p:nvSpPr>
            <p:spPr>
              <a:xfrm>
                <a:off x="1224085" y="2416739"/>
                <a:ext cx="438912" cy="308480"/>
              </a:xfrm>
              <a:prstGeom prst="rect">
                <a:avLst/>
              </a:prstGeom>
              <a:blipFill>
                <a:blip r:embed="rId7"/>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流程图: 接点 9">
                <a:extLst>
                  <a:ext uri="{FF2B5EF4-FFF2-40B4-BE49-F238E27FC236}">
                    <a16:creationId xmlns:a16="http://schemas.microsoft.com/office/drawing/2014/main" id="{AACCFF3A-F190-2213-5075-2FE7956B596F}"/>
                  </a:ext>
                </a:extLst>
              </p:cNvPr>
              <p:cNvSpPr/>
              <p:nvPr/>
            </p:nvSpPr>
            <p:spPr>
              <a:xfrm>
                <a:off x="4273037" y="2393684"/>
                <a:ext cx="307777" cy="30295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0" name="流程图: 接点 9">
                <a:extLst>
                  <a:ext uri="{FF2B5EF4-FFF2-40B4-BE49-F238E27FC236}">
                    <a16:creationId xmlns:a16="http://schemas.microsoft.com/office/drawing/2014/main" id="{AACCFF3A-F190-2213-5075-2FE7956B596F}"/>
                  </a:ext>
                </a:extLst>
              </p:cNvPr>
              <p:cNvSpPr>
                <a:spLocks noRot="1" noChangeAspect="1" noMove="1" noResize="1" noEditPoints="1" noAdjustHandles="1" noChangeArrowheads="1" noChangeShapeType="1" noTextEdit="1"/>
              </p:cNvSpPr>
              <p:nvPr/>
            </p:nvSpPr>
            <p:spPr>
              <a:xfrm>
                <a:off x="4273037" y="2393684"/>
                <a:ext cx="307777" cy="302955"/>
              </a:xfrm>
              <a:prstGeom prst="flowChartConnector">
                <a:avLst/>
              </a:prstGeom>
              <a:blipFill>
                <a:blip r:embed="rId8"/>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流程图: 接点 10">
                <a:extLst>
                  <a:ext uri="{FF2B5EF4-FFF2-40B4-BE49-F238E27FC236}">
                    <a16:creationId xmlns:a16="http://schemas.microsoft.com/office/drawing/2014/main" id="{EB4A0538-1329-72B8-9EEA-415CCA895DCF}"/>
                  </a:ext>
                </a:extLst>
              </p:cNvPr>
              <p:cNvSpPr/>
              <p:nvPr/>
            </p:nvSpPr>
            <p:spPr>
              <a:xfrm>
                <a:off x="3834558" y="2785075"/>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11" name="流程图: 接点 10">
                <a:extLst>
                  <a:ext uri="{FF2B5EF4-FFF2-40B4-BE49-F238E27FC236}">
                    <a16:creationId xmlns:a16="http://schemas.microsoft.com/office/drawing/2014/main" id="{EB4A0538-1329-72B8-9EEA-415CCA895DCF}"/>
                  </a:ext>
                </a:extLst>
              </p:cNvPr>
              <p:cNvSpPr>
                <a:spLocks noRot="1" noChangeAspect="1" noMove="1" noResize="1" noEditPoints="1" noAdjustHandles="1" noChangeArrowheads="1" noChangeShapeType="1" noTextEdit="1"/>
              </p:cNvSpPr>
              <p:nvPr/>
            </p:nvSpPr>
            <p:spPr>
              <a:xfrm>
                <a:off x="3834558" y="2785075"/>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15E2D7D7-114C-ABBE-84A6-34166757427B}"/>
                  </a:ext>
                </a:extLst>
              </p:cNvPr>
              <p:cNvSpPr/>
              <p:nvPr/>
            </p:nvSpPr>
            <p:spPr>
              <a:xfrm>
                <a:off x="4273037" y="315110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15E2D7D7-114C-ABBE-84A6-34166757427B}"/>
                  </a:ext>
                </a:extLst>
              </p:cNvPr>
              <p:cNvSpPr>
                <a:spLocks noRot="1" noChangeAspect="1" noMove="1" noResize="1" noEditPoints="1" noAdjustHandles="1" noChangeArrowheads="1" noChangeShapeType="1" noTextEdit="1"/>
              </p:cNvSpPr>
              <p:nvPr/>
            </p:nvSpPr>
            <p:spPr>
              <a:xfrm>
                <a:off x="4273037" y="3151103"/>
                <a:ext cx="307777" cy="302955"/>
              </a:xfrm>
              <a:prstGeom prst="flowChartConnector">
                <a:avLst/>
              </a:prstGeom>
              <a:blipFill>
                <a:blip r:embed="rId10"/>
                <a:stretch>
                  <a:fillRect/>
                </a:stretch>
              </a:blipFill>
              <a:ln w="12700" cap="flat">
                <a:noFill/>
                <a:prstDash val="solid"/>
                <a:miter lim="800000"/>
              </a:ln>
              <a:effectLst/>
            </p:spPr>
            <p:txBody>
              <a:bodyPr/>
              <a:lstStyle/>
              <a:p>
                <a:r>
                  <a:rPr lang="zh-CN" altLang="en-US">
                    <a:noFill/>
                  </a:rPr>
                  <a:t> </a:t>
                </a:r>
              </a:p>
            </p:txBody>
          </p:sp>
        </mc:Fallback>
      </mc:AlternateContent>
      <p:cxnSp>
        <p:nvCxnSpPr>
          <p:cNvPr id="14" name="直接连接符 13">
            <a:extLst>
              <a:ext uri="{FF2B5EF4-FFF2-40B4-BE49-F238E27FC236}">
                <a16:creationId xmlns:a16="http://schemas.microsoft.com/office/drawing/2014/main" id="{6C539BCF-CB44-CD24-E732-6DAA3D20D032}"/>
              </a:ext>
            </a:extLst>
          </p:cNvPr>
          <p:cNvCxnSpPr>
            <a:cxnSpLocks/>
            <a:stCxn id="10" idx="3"/>
            <a:endCxn id="11" idx="7"/>
          </p:cNvCxnSpPr>
          <p:nvPr/>
        </p:nvCxnSpPr>
        <p:spPr>
          <a:xfrm flipH="1">
            <a:off x="4097262" y="2652272"/>
            <a:ext cx="220848" cy="17717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5" name="直接连接符 14">
            <a:extLst>
              <a:ext uri="{FF2B5EF4-FFF2-40B4-BE49-F238E27FC236}">
                <a16:creationId xmlns:a16="http://schemas.microsoft.com/office/drawing/2014/main" id="{ED1583F3-B2CC-0ABD-13BA-0FAE7B76B920}"/>
              </a:ext>
            </a:extLst>
          </p:cNvPr>
          <p:cNvCxnSpPr>
            <a:cxnSpLocks/>
            <a:stCxn id="11" idx="5"/>
            <a:endCxn id="12" idx="1"/>
          </p:cNvCxnSpPr>
          <p:nvPr/>
        </p:nvCxnSpPr>
        <p:spPr>
          <a:xfrm>
            <a:off x="4097262" y="3043663"/>
            <a:ext cx="22084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5A6A709-7A70-60BE-801A-D5A5F1946621}"/>
                  </a:ext>
                </a:extLst>
              </p:cNvPr>
              <p:cNvSpPr/>
              <p:nvPr/>
            </p:nvSpPr>
            <p:spPr>
              <a:xfrm>
                <a:off x="1661925" y="241650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16" name="矩形 15">
                <a:extLst>
                  <a:ext uri="{FF2B5EF4-FFF2-40B4-BE49-F238E27FC236}">
                    <a16:creationId xmlns:a16="http://schemas.microsoft.com/office/drawing/2014/main" id="{15A6A709-7A70-60BE-801A-D5A5F1946621}"/>
                  </a:ext>
                </a:extLst>
              </p:cNvPr>
              <p:cNvSpPr>
                <a:spLocks noRot="1" noChangeAspect="1" noMove="1" noResize="1" noEditPoints="1" noAdjustHandles="1" noChangeArrowheads="1" noChangeShapeType="1" noTextEdit="1"/>
              </p:cNvSpPr>
              <p:nvPr/>
            </p:nvSpPr>
            <p:spPr>
              <a:xfrm>
                <a:off x="1661925" y="2416509"/>
                <a:ext cx="438912" cy="308480"/>
              </a:xfrm>
              <a:prstGeom prst="rect">
                <a:avLst/>
              </a:prstGeom>
              <a:blipFill>
                <a:blip r:embed="rId11"/>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4FA8BBF-92ED-4E08-79D6-9549FADA91B0}"/>
                  </a:ext>
                </a:extLst>
              </p:cNvPr>
              <p:cNvSpPr txBox="1"/>
              <p:nvPr/>
            </p:nvSpPr>
            <p:spPr>
              <a:xfrm>
                <a:off x="3888715" y="2020970"/>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 name="文本框 3">
                <a:extLst>
                  <a:ext uri="{FF2B5EF4-FFF2-40B4-BE49-F238E27FC236}">
                    <a16:creationId xmlns:a16="http://schemas.microsoft.com/office/drawing/2014/main" id="{C4FA8BBF-92ED-4E08-79D6-9549FADA91B0}"/>
                  </a:ext>
                </a:extLst>
              </p:cNvPr>
              <p:cNvSpPr txBox="1">
                <a:spLocks noRot="1" noChangeAspect="1" noMove="1" noResize="1" noEditPoints="1" noAdjustHandles="1" noChangeArrowheads="1" noChangeShapeType="1" noTextEdit="1"/>
              </p:cNvSpPr>
              <p:nvPr/>
            </p:nvSpPr>
            <p:spPr>
              <a:xfrm>
                <a:off x="3888715" y="2020970"/>
                <a:ext cx="1003273" cy="307777"/>
              </a:xfrm>
              <a:prstGeom prst="rect">
                <a:avLst/>
              </a:prstGeom>
              <a:blipFill>
                <a:blip r:embed="rId12"/>
                <a:stretch>
                  <a:fillRect r="-10976"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流程图: 接点 28">
                <a:extLst>
                  <a:ext uri="{FF2B5EF4-FFF2-40B4-BE49-F238E27FC236}">
                    <a16:creationId xmlns:a16="http://schemas.microsoft.com/office/drawing/2014/main" id="{B2D85383-918A-2C5A-E723-F8ABE65FD509}"/>
                  </a:ext>
                </a:extLst>
              </p:cNvPr>
              <p:cNvSpPr/>
              <p:nvPr/>
            </p:nvSpPr>
            <p:spPr>
              <a:xfrm>
                <a:off x="4716154" y="352551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9" name="流程图: 接点 28">
                <a:extLst>
                  <a:ext uri="{FF2B5EF4-FFF2-40B4-BE49-F238E27FC236}">
                    <a16:creationId xmlns:a16="http://schemas.microsoft.com/office/drawing/2014/main" id="{B2D85383-918A-2C5A-E723-F8ABE65FD509}"/>
                  </a:ext>
                </a:extLst>
              </p:cNvPr>
              <p:cNvSpPr>
                <a:spLocks noRot="1" noChangeAspect="1" noMove="1" noResize="1" noEditPoints="1" noAdjustHandles="1" noChangeArrowheads="1" noChangeShapeType="1" noTextEdit="1"/>
              </p:cNvSpPr>
              <p:nvPr/>
            </p:nvSpPr>
            <p:spPr>
              <a:xfrm>
                <a:off x="4716154" y="3525515"/>
                <a:ext cx="307777" cy="302955"/>
              </a:xfrm>
              <a:prstGeom prst="flowChartConnector">
                <a:avLst/>
              </a:prstGeom>
              <a:blipFill>
                <a:blip r:embed="rId13"/>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流程图: 接点 29">
                <a:extLst>
                  <a:ext uri="{FF2B5EF4-FFF2-40B4-BE49-F238E27FC236}">
                    <a16:creationId xmlns:a16="http://schemas.microsoft.com/office/drawing/2014/main" id="{99B74D00-1160-0558-164A-5A1D354EB074}"/>
                  </a:ext>
                </a:extLst>
              </p:cNvPr>
              <p:cNvSpPr/>
              <p:nvPr/>
            </p:nvSpPr>
            <p:spPr>
              <a:xfrm>
                <a:off x="4273037" y="3926201"/>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0" name="流程图: 接点 29">
                <a:extLst>
                  <a:ext uri="{FF2B5EF4-FFF2-40B4-BE49-F238E27FC236}">
                    <a16:creationId xmlns:a16="http://schemas.microsoft.com/office/drawing/2014/main" id="{99B74D00-1160-0558-164A-5A1D354EB074}"/>
                  </a:ext>
                </a:extLst>
              </p:cNvPr>
              <p:cNvSpPr>
                <a:spLocks noRot="1" noChangeAspect="1" noMove="1" noResize="1" noEditPoints="1" noAdjustHandles="1" noChangeArrowheads="1" noChangeShapeType="1" noTextEdit="1"/>
              </p:cNvSpPr>
              <p:nvPr/>
            </p:nvSpPr>
            <p:spPr>
              <a:xfrm>
                <a:off x="4273037" y="3926201"/>
                <a:ext cx="307777" cy="302955"/>
              </a:xfrm>
              <a:prstGeom prst="flowChartConnector">
                <a:avLst/>
              </a:prstGeom>
              <a:blipFill>
                <a:blip r:embed="rId14"/>
                <a:stretch>
                  <a:fillRect/>
                </a:stretch>
              </a:blipFill>
              <a:ln w="12700" cap="flat">
                <a:noFill/>
                <a:prstDash val="solid"/>
                <a:miter lim="800000"/>
              </a:ln>
              <a:effectLst/>
            </p:spPr>
            <p:txBody>
              <a:bodyPr/>
              <a:lstStyle/>
              <a:p>
                <a:r>
                  <a:rPr lang="zh-CN" altLang="en-US">
                    <a:noFill/>
                  </a:rPr>
                  <a:t> </a:t>
                </a:r>
              </a:p>
            </p:txBody>
          </p:sp>
        </mc:Fallback>
      </mc:AlternateContent>
      <p:cxnSp>
        <p:nvCxnSpPr>
          <p:cNvPr id="31" name="直接连接符 30">
            <a:extLst>
              <a:ext uri="{FF2B5EF4-FFF2-40B4-BE49-F238E27FC236}">
                <a16:creationId xmlns:a16="http://schemas.microsoft.com/office/drawing/2014/main" id="{BC68288B-8301-E97B-5A87-1EAB194EA070}"/>
              </a:ext>
            </a:extLst>
          </p:cNvPr>
          <p:cNvCxnSpPr>
            <a:cxnSpLocks/>
            <a:stCxn id="12" idx="5"/>
            <a:endCxn id="29" idx="1"/>
          </p:cNvCxnSpPr>
          <p:nvPr/>
        </p:nvCxnSpPr>
        <p:spPr>
          <a:xfrm>
            <a:off x="4535741" y="3409691"/>
            <a:ext cx="225486" cy="160191"/>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35" name="直接连接符 34">
            <a:extLst>
              <a:ext uri="{FF2B5EF4-FFF2-40B4-BE49-F238E27FC236}">
                <a16:creationId xmlns:a16="http://schemas.microsoft.com/office/drawing/2014/main" id="{566167F8-1FF4-51A9-0A68-4450A5EEE324}"/>
              </a:ext>
            </a:extLst>
          </p:cNvPr>
          <p:cNvCxnSpPr>
            <a:cxnSpLocks/>
            <a:stCxn id="30" idx="7"/>
            <a:endCxn id="29" idx="3"/>
          </p:cNvCxnSpPr>
          <p:nvPr/>
        </p:nvCxnSpPr>
        <p:spPr>
          <a:xfrm flipV="1">
            <a:off x="4535741" y="3784103"/>
            <a:ext cx="225486" cy="186465"/>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3FC03C6D-F66C-071C-E122-A75276567B1A}"/>
                  </a:ext>
                </a:extLst>
              </p:cNvPr>
              <p:cNvSpPr/>
              <p:nvPr/>
            </p:nvSpPr>
            <p:spPr>
              <a:xfrm>
                <a:off x="2100837" y="241650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40" name="矩形 39">
                <a:extLst>
                  <a:ext uri="{FF2B5EF4-FFF2-40B4-BE49-F238E27FC236}">
                    <a16:creationId xmlns:a16="http://schemas.microsoft.com/office/drawing/2014/main" id="{3FC03C6D-F66C-071C-E122-A75276567B1A}"/>
                  </a:ext>
                </a:extLst>
              </p:cNvPr>
              <p:cNvSpPr>
                <a:spLocks noRot="1" noChangeAspect="1" noMove="1" noResize="1" noEditPoints="1" noAdjustHandles="1" noChangeArrowheads="1" noChangeShapeType="1" noTextEdit="1"/>
              </p:cNvSpPr>
              <p:nvPr/>
            </p:nvSpPr>
            <p:spPr>
              <a:xfrm>
                <a:off x="2100837" y="2416509"/>
                <a:ext cx="438912" cy="308480"/>
              </a:xfrm>
              <a:prstGeom prst="rect">
                <a:avLst/>
              </a:prstGeom>
              <a:blipFill>
                <a:blip r:embed="rId1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3D3DA6E-4130-7BF7-AA02-27F2FE6C7A33}"/>
                  </a:ext>
                </a:extLst>
              </p:cNvPr>
              <p:cNvSpPr/>
              <p:nvPr/>
            </p:nvSpPr>
            <p:spPr>
              <a:xfrm>
                <a:off x="2537512" y="2416739"/>
                <a:ext cx="438912" cy="308480"/>
              </a:xfrm>
              <a:prstGeom prst="rect">
                <a:avLst/>
              </a:prstGeom>
              <a:solidFill>
                <a:srgbClr val="CCFFCC"/>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9" name="矩形 8">
                <a:extLst>
                  <a:ext uri="{FF2B5EF4-FFF2-40B4-BE49-F238E27FC236}">
                    <a16:creationId xmlns:a16="http://schemas.microsoft.com/office/drawing/2014/main" id="{43D3DA6E-4130-7BF7-AA02-27F2FE6C7A33}"/>
                  </a:ext>
                </a:extLst>
              </p:cNvPr>
              <p:cNvSpPr>
                <a:spLocks noRot="1" noChangeAspect="1" noMove="1" noResize="1" noEditPoints="1" noAdjustHandles="1" noChangeArrowheads="1" noChangeShapeType="1" noTextEdit="1"/>
              </p:cNvSpPr>
              <p:nvPr/>
            </p:nvSpPr>
            <p:spPr>
              <a:xfrm>
                <a:off x="2537512" y="2416739"/>
                <a:ext cx="438912" cy="308480"/>
              </a:xfrm>
              <a:prstGeom prst="rect">
                <a:avLst/>
              </a:prstGeom>
              <a:blipFill>
                <a:blip r:embed="rId1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D15FD1-9F2F-906A-1521-7D979C2D09D8}"/>
                  </a:ext>
                </a:extLst>
              </p:cNvPr>
              <p:cNvSpPr txBox="1"/>
              <p:nvPr/>
            </p:nvSpPr>
            <p:spPr>
              <a:xfrm>
                <a:off x="5080299" y="1524735"/>
                <a:ext cx="1003273" cy="308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oMath>
                  </m:oMathPara>
                </a14:m>
                <a:endParaRPr lang="zh-CN" altLang="en-US" sz="1400" dirty="0"/>
              </a:p>
            </p:txBody>
          </p:sp>
        </mc:Choice>
        <mc:Fallback xmlns="">
          <p:sp>
            <p:nvSpPr>
              <p:cNvPr id="17" name="文本框 16">
                <a:extLst>
                  <a:ext uri="{FF2B5EF4-FFF2-40B4-BE49-F238E27FC236}">
                    <a16:creationId xmlns:a16="http://schemas.microsoft.com/office/drawing/2014/main" id="{BED15FD1-9F2F-906A-1521-7D979C2D09D8}"/>
                  </a:ext>
                </a:extLst>
              </p:cNvPr>
              <p:cNvSpPr txBox="1">
                <a:spLocks noRot="1" noChangeAspect="1" noMove="1" noResize="1" noEditPoints="1" noAdjustHandles="1" noChangeArrowheads="1" noChangeShapeType="1" noTextEdit="1"/>
              </p:cNvSpPr>
              <p:nvPr/>
            </p:nvSpPr>
            <p:spPr>
              <a:xfrm>
                <a:off x="5080299" y="1524735"/>
                <a:ext cx="1003273" cy="308482"/>
              </a:xfrm>
              <a:prstGeom prst="rect">
                <a:avLst/>
              </a:prstGeom>
              <a:blipFill>
                <a:blip r:embed="rId17"/>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410790672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36</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4163439" cy="8192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2</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5</m:t>
                        </m:r>
                      </m:sub>
                    </m:sSub>
                  </m:oMath>
                </a14:m>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4163439" cy="819295"/>
              </a:xfrm>
              <a:prstGeom prst="rect">
                <a:avLst/>
              </a:prstGeom>
              <a:blipFill>
                <a:blip r:embed="rId3"/>
                <a:stretch>
                  <a:fillRect l="-2928" t="-5224" b="-13433"/>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583F7E5-DC9A-2DFB-AF35-7EEB19411E7A}"/>
              </a:ext>
            </a:extLst>
          </p:cNvPr>
          <p:cNvPicPr>
            <a:picLocks noChangeAspect="1"/>
          </p:cNvPicPr>
          <p:nvPr/>
        </p:nvPicPr>
        <p:blipFill>
          <a:blip r:embed="rId4"/>
          <a:stretch>
            <a:fillRect/>
          </a:stretch>
        </p:blipFill>
        <p:spPr>
          <a:xfrm>
            <a:off x="6372415" y="1678976"/>
            <a:ext cx="1596885" cy="1785547"/>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410474-A831-D5BD-1FB1-BAAFF1EBDADE}"/>
                  </a:ext>
                </a:extLst>
              </p:cNvPr>
              <p:cNvSpPr txBox="1"/>
              <p:nvPr/>
            </p:nvSpPr>
            <p:spPr>
              <a:xfrm>
                <a:off x="722448" y="2039455"/>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𝑝𝑟𝑒𝑑</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𝑋</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5</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 name="文本框 2">
                <a:extLst>
                  <a:ext uri="{FF2B5EF4-FFF2-40B4-BE49-F238E27FC236}">
                    <a16:creationId xmlns:a16="http://schemas.microsoft.com/office/drawing/2014/main" id="{D9410474-A831-D5BD-1FB1-BAAFF1EBDADE}"/>
                  </a:ext>
                </a:extLst>
              </p:cNvPr>
              <p:cNvSpPr txBox="1">
                <a:spLocks noRot="1" noChangeAspect="1" noMove="1" noResize="1" noEditPoints="1" noAdjustHandles="1" noChangeArrowheads="1" noChangeShapeType="1" noTextEdit="1"/>
              </p:cNvSpPr>
              <p:nvPr/>
            </p:nvSpPr>
            <p:spPr>
              <a:xfrm>
                <a:off x="722448" y="2039455"/>
                <a:ext cx="1003273" cy="307777"/>
              </a:xfrm>
              <a:prstGeom prst="rect">
                <a:avLst/>
              </a:prstGeom>
              <a:blipFill>
                <a:blip r:embed="rId5"/>
                <a:stretch>
                  <a:fillRect r="-6098"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F93D953-8684-E629-7C52-30C2B22B26E4}"/>
                  </a:ext>
                </a:extLst>
              </p:cNvPr>
              <p:cNvSpPr/>
              <p:nvPr/>
            </p:nvSpPr>
            <p:spPr>
              <a:xfrm>
                <a:off x="785173"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mc:Choice>
        <mc:Fallback xmlns="">
          <p:sp>
            <p:nvSpPr>
              <p:cNvPr id="7" name="矩形 6">
                <a:extLst>
                  <a:ext uri="{FF2B5EF4-FFF2-40B4-BE49-F238E27FC236}">
                    <a16:creationId xmlns:a16="http://schemas.microsoft.com/office/drawing/2014/main" id="{8F93D953-8684-E629-7C52-30C2B22B26E4}"/>
                  </a:ext>
                </a:extLst>
              </p:cNvPr>
              <p:cNvSpPr>
                <a:spLocks noRot="1" noChangeAspect="1" noMove="1" noResize="1" noEditPoints="1" noAdjustHandles="1" noChangeArrowheads="1" noChangeShapeType="1" noTextEdit="1"/>
              </p:cNvSpPr>
              <p:nvPr/>
            </p:nvSpPr>
            <p:spPr>
              <a:xfrm>
                <a:off x="785173" y="2416739"/>
                <a:ext cx="438912" cy="308480"/>
              </a:xfrm>
              <a:prstGeom prst="rect">
                <a:avLst/>
              </a:prstGeom>
              <a:blipFill>
                <a:blip r:embed="rId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8050B7C-4D13-9C3B-4439-2C55BCB67D87}"/>
                  </a:ext>
                </a:extLst>
              </p:cNvPr>
              <p:cNvSpPr/>
              <p:nvPr/>
            </p:nvSpPr>
            <p:spPr>
              <a:xfrm>
                <a:off x="1224085"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8" name="矩形 7">
                <a:extLst>
                  <a:ext uri="{FF2B5EF4-FFF2-40B4-BE49-F238E27FC236}">
                    <a16:creationId xmlns:a16="http://schemas.microsoft.com/office/drawing/2014/main" id="{A8050B7C-4D13-9C3B-4439-2C55BCB67D87}"/>
                  </a:ext>
                </a:extLst>
              </p:cNvPr>
              <p:cNvSpPr>
                <a:spLocks noRot="1" noChangeAspect="1" noMove="1" noResize="1" noEditPoints="1" noAdjustHandles="1" noChangeArrowheads="1" noChangeShapeType="1" noTextEdit="1"/>
              </p:cNvSpPr>
              <p:nvPr/>
            </p:nvSpPr>
            <p:spPr>
              <a:xfrm>
                <a:off x="1224085" y="2416739"/>
                <a:ext cx="438912" cy="308480"/>
              </a:xfrm>
              <a:prstGeom prst="rect">
                <a:avLst/>
              </a:prstGeom>
              <a:blipFill>
                <a:blip r:embed="rId7"/>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流程图: 接点 9">
                <a:extLst>
                  <a:ext uri="{FF2B5EF4-FFF2-40B4-BE49-F238E27FC236}">
                    <a16:creationId xmlns:a16="http://schemas.microsoft.com/office/drawing/2014/main" id="{AACCFF3A-F190-2213-5075-2FE7956B596F}"/>
                  </a:ext>
                </a:extLst>
              </p:cNvPr>
              <p:cNvSpPr/>
              <p:nvPr/>
            </p:nvSpPr>
            <p:spPr>
              <a:xfrm>
                <a:off x="4273037" y="2393684"/>
                <a:ext cx="307777" cy="30295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0" name="流程图: 接点 9">
                <a:extLst>
                  <a:ext uri="{FF2B5EF4-FFF2-40B4-BE49-F238E27FC236}">
                    <a16:creationId xmlns:a16="http://schemas.microsoft.com/office/drawing/2014/main" id="{AACCFF3A-F190-2213-5075-2FE7956B596F}"/>
                  </a:ext>
                </a:extLst>
              </p:cNvPr>
              <p:cNvSpPr>
                <a:spLocks noRot="1" noChangeAspect="1" noMove="1" noResize="1" noEditPoints="1" noAdjustHandles="1" noChangeArrowheads="1" noChangeShapeType="1" noTextEdit="1"/>
              </p:cNvSpPr>
              <p:nvPr/>
            </p:nvSpPr>
            <p:spPr>
              <a:xfrm>
                <a:off x="4273037" y="2393684"/>
                <a:ext cx="307777" cy="302955"/>
              </a:xfrm>
              <a:prstGeom prst="flowChartConnector">
                <a:avLst/>
              </a:prstGeom>
              <a:blipFill>
                <a:blip r:embed="rId8"/>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流程图: 接点 10">
                <a:extLst>
                  <a:ext uri="{FF2B5EF4-FFF2-40B4-BE49-F238E27FC236}">
                    <a16:creationId xmlns:a16="http://schemas.microsoft.com/office/drawing/2014/main" id="{EB4A0538-1329-72B8-9EEA-415CCA895DCF}"/>
                  </a:ext>
                </a:extLst>
              </p:cNvPr>
              <p:cNvSpPr/>
              <p:nvPr/>
            </p:nvSpPr>
            <p:spPr>
              <a:xfrm>
                <a:off x="3834558" y="278507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11" name="流程图: 接点 10">
                <a:extLst>
                  <a:ext uri="{FF2B5EF4-FFF2-40B4-BE49-F238E27FC236}">
                    <a16:creationId xmlns:a16="http://schemas.microsoft.com/office/drawing/2014/main" id="{EB4A0538-1329-72B8-9EEA-415CCA895DCF}"/>
                  </a:ext>
                </a:extLst>
              </p:cNvPr>
              <p:cNvSpPr>
                <a:spLocks noRot="1" noChangeAspect="1" noMove="1" noResize="1" noEditPoints="1" noAdjustHandles="1" noChangeArrowheads="1" noChangeShapeType="1" noTextEdit="1"/>
              </p:cNvSpPr>
              <p:nvPr/>
            </p:nvSpPr>
            <p:spPr>
              <a:xfrm>
                <a:off x="3834558" y="2785075"/>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15E2D7D7-114C-ABBE-84A6-34166757427B}"/>
                  </a:ext>
                </a:extLst>
              </p:cNvPr>
              <p:cNvSpPr/>
              <p:nvPr/>
            </p:nvSpPr>
            <p:spPr>
              <a:xfrm>
                <a:off x="4273037" y="3151103"/>
                <a:ext cx="307777" cy="302955"/>
              </a:xfrm>
              <a:prstGeom prst="flowChartConnector">
                <a:avLst/>
              </a:prstGeom>
              <a:solidFill>
                <a:srgbClr val="FFCC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15E2D7D7-114C-ABBE-84A6-34166757427B}"/>
                  </a:ext>
                </a:extLst>
              </p:cNvPr>
              <p:cNvSpPr>
                <a:spLocks noRot="1" noChangeAspect="1" noMove="1" noResize="1" noEditPoints="1" noAdjustHandles="1" noChangeArrowheads="1" noChangeShapeType="1" noTextEdit="1"/>
              </p:cNvSpPr>
              <p:nvPr/>
            </p:nvSpPr>
            <p:spPr>
              <a:xfrm>
                <a:off x="4273037" y="3151103"/>
                <a:ext cx="307777" cy="302955"/>
              </a:xfrm>
              <a:prstGeom prst="flowChartConnector">
                <a:avLst/>
              </a:prstGeom>
              <a:blipFill>
                <a:blip r:embed="rId10"/>
                <a:stretch>
                  <a:fillRect/>
                </a:stretch>
              </a:blipFill>
              <a:ln w="12700" cap="flat">
                <a:noFill/>
                <a:prstDash val="solid"/>
                <a:miter lim="800000"/>
              </a:ln>
              <a:effectLst/>
            </p:spPr>
            <p:txBody>
              <a:bodyPr/>
              <a:lstStyle/>
              <a:p>
                <a:r>
                  <a:rPr lang="zh-CN" altLang="en-US">
                    <a:noFill/>
                  </a:rPr>
                  <a:t> </a:t>
                </a:r>
              </a:p>
            </p:txBody>
          </p:sp>
        </mc:Fallback>
      </mc:AlternateContent>
      <p:cxnSp>
        <p:nvCxnSpPr>
          <p:cNvPr id="14" name="直接连接符 13">
            <a:extLst>
              <a:ext uri="{FF2B5EF4-FFF2-40B4-BE49-F238E27FC236}">
                <a16:creationId xmlns:a16="http://schemas.microsoft.com/office/drawing/2014/main" id="{6C539BCF-CB44-CD24-E732-6DAA3D20D032}"/>
              </a:ext>
            </a:extLst>
          </p:cNvPr>
          <p:cNvCxnSpPr>
            <a:cxnSpLocks/>
            <a:stCxn id="10" idx="3"/>
            <a:endCxn id="11" idx="7"/>
          </p:cNvCxnSpPr>
          <p:nvPr/>
        </p:nvCxnSpPr>
        <p:spPr>
          <a:xfrm flipH="1">
            <a:off x="4097262" y="2652272"/>
            <a:ext cx="220848" cy="17717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5" name="直接连接符 14">
            <a:extLst>
              <a:ext uri="{FF2B5EF4-FFF2-40B4-BE49-F238E27FC236}">
                <a16:creationId xmlns:a16="http://schemas.microsoft.com/office/drawing/2014/main" id="{ED1583F3-B2CC-0ABD-13BA-0FAE7B76B920}"/>
              </a:ext>
            </a:extLst>
          </p:cNvPr>
          <p:cNvCxnSpPr>
            <a:cxnSpLocks/>
            <a:stCxn id="11" idx="5"/>
            <a:endCxn id="12" idx="1"/>
          </p:cNvCxnSpPr>
          <p:nvPr/>
        </p:nvCxnSpPr>
        <p:spPr>
          <a:xfrm>
            <a:off x="4097262" y="3043663"/>
            <a:ext cx="22084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5A6A709-7A70-60BE-801A-D5A5F1946621}"/>
                  </a:ext>
                </a:extLst>
              </p:cNvPr>
              <p:cNvSpPr/>
              <p:nvPr/>
            </p:nvSpPr>
            <p:spPr>
              <a:xfrm>
                <a:off x="1661925" y="241650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16" name="矩形 15">
                <a:extLst>
                  <a:ext uri="{FF2B5EF4-FFF2-40B4-BE49-F238E27FC236}">
                    <a16:creationId xmlns:a16="http://schemas.microsoft.com/office/drawing/2014/main" id="{15A6A709-7A70-60BE-801A-D5A5F1946621}"/>
                  </a:ext>
                </a:extLst>
              </p:cNvPr>
              <p:cNvSpPr>
                <a:spLocks noRot="1" noChangeAspect="1" noMove="1" noResize="1" noEditPoints="1" noAdjustHandles="1" noChangeArrowheads="1" noChangeShapeType="1" noTextEdit="1"/>
              </p:cNvSpPr>
              <p:nvPr/>
            </p:nvSpPr>
            <p:spPr>
              <a:xfrm>
                <a:off x="1661925" y="2416509"/>
                <a:ext cx="438912" cy="308480"/>
              </a:xfrm>
              <a:prstGeom prst="rect">
                <a:avLst/>
              </a:prstGeom>
              <a:blipFill>
                <a:blip r:embed="rId11"/>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4FA8BBF-92ED-4E08-79D6-9549FADA91B0}"/>
                  </a:ext>
                </a:extLst>
              </p:cNvPr>
              <p:cNvSpPr txBox="1"/>
              <p:nvPr/>
            </p:nvSpPr>
            <p:spPr>
              <a:xfrm>
                <a:off x="3888715" y="2020970"/>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 name="文本框 3">
                <a:extLst>
                  <a:ext uri="{FF2B5EF4-FFF2-40B4-BE49-F238E27FC236}">
                    <a16:creationId xmlns:a16="http://schemas.microsoft.com/office/drawing/2014/main" id="{C4FA8BBF-92ED-4E08-79D6-9549FADA91B0}"/>
                  </a:ext>
                </a:extLst>
              </p:cNvPr>
              <p:cNvSpPr txBox="1">
                <a:spLocks noRot="1" noChangeAspect="1" noMove="1" noResize="1" noEditPoints="1" noAdjustHandles="1" noChangeArrowheads="1" noChangeShapeType="1" noTextEdit="1"/>
              </p:cNvSpPr>
              <p:nvPr/>
            </p:nvSpPr>
            <p:spPr>
              <a:xfrm>
                <a:off x="3888715" y="2020970"/>
                <a:ext cx="1003273" cy="307777"/>
              </a:xfrm>
              <a:prstGeom prst="rect">
                <a:avLst/>
              </a:prstGeom>
              <a:blipFill>
                <a:blip r:embed="rId12"/>
                <a:stretch>
                  <a:fillRect r="-10976" b="-8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流程图: 接点 28">
                <a:extLst>
                  <a:ext uri="{FF2B5EF4-FFF2-40B4-BE49-F238E27FC236}">
                    <a16:creationId xmlns:a16="http://schemas.microsoft.com/office/drawing/2014/main" id="{B2D85383-918A-2C5A-E723-F8ABE65FD509}"/>
                  </a:ext>
                </a:extLst>
              </p:cNvPr>
              <p:cNvSpPr/>
              <p:nvPr/>
            </p:nvSpPr>
            <p:spPr>
              <a:xfrm>
                <a:off x="4716154" y="352551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9" name="流程图: 接点 28">
                <a:extLst>
                  <a:ext uri="{FF2B5EF4-FFF2-40B4-BE49-F238E27FC236}">
                    <a16:creationId xmlns:a16="http://schemas.microsoft.com/office/drawing/2014/main" id="{B2D85383-918A-2C5A-E723-F8ABE65FD509}"/>
                  </a:ext>
                </a:extLst>
              </p:cNvPr>
              <p:cNvSpPr>
                <a:spLocks noRot="1" noChangeAspect="1" noMove="1" noResize="1" noEditPoints="1" noAdjustHandles="1" noChangeArrowheads="1" noChangeShapeType="1" noTextEdit="1"/>
              </p:cNvSpPr>
              <p:nvPr/>
            </p:nvSpPr>
            <p:spPr>
              <a:xfrm>
                <a:off x="4716154" y="3525515"/>
                <a:ext cx="307777" cy="302955"/>
              </a:xfrm>
              <a:prstGeom prst="flowChartConnector">
                <a:avLst/>
              </a:prstGeom>
              <a:blipFill>
                <a:blip r:embed="rId13"/>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流程图: 接点 29">
                <a:extLst>
                  <a:ext uri="{FF2B5EF4-FFF2-40B4-BE49-F238E27FC236}">
                    <a16:creationId xmlns:a16="http://schemas.microsoft.com/office/drawing/2014/main" id="{99B74D00-1160-0558-164A-5A1D354EB074}"/>
                  </a:ext>
                </a:extLst>
              </p:cNvPr>
              <p:cNvSpPr/>
              <p:nvPr/>
            </p:nvSpPr>
            <p:spPr>
              <a:xfrm>
                <a:off x="4273037" y="3926201"/>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0" name="流程图: 接点 29">
                <a:extLst>
                  <a:ext uri="{FF2B5EF4-FFF2-40B4-BE49-F238E27FC236}">
                    <a16:creationId xmlns:a16="http://schemas.microsoft.com/office/drawing/2014/main" id="{99B74D00-1160-0558-164A-5A1D354EB074}"/>
                  </a:ext>
                </a:extLst>
              </p:cNvPr>
              <p:cNvSpPr>
                <a:spLocks noRot="1" noChangeAspect="1" noMove="1" noResize="1" noEditPoints="1" noAdjustHandles="1" noChangeArrowheads="1" noChangeShapeType="1" noTextEdit="1"/>
              </p:cNvSpPr>
              <p:nvPr/>
            </p:nvSpPr>
            <p:spPr>
              <a:xfrm>
                <a:off x="4273037" y="3926201"/>
                <a:ext cx="307777" cy="302955"/>
              </a:xfrm>
              <a:prstGeom prst="flowChartConnector">
                <a:avLst/>
              </a:prstGeom>
              <a:blipFill>
                <a:blip r:embed="rId14"/>
                <a:stretch>
                  <a:fillRect/>
                </a:stretch>
              </a:blipFill>
              <a:ln w="12700" cap="flat">
                <a:noFill/>
                <a:prstDash val="solid"/>
                <a:miter lim="800000"/>
              </a:ln>
              <a:effectLst/>
            </p:spPr>
            <p:txBody>
              <a:bodyPr/>
              <a:lstStyle/>
              <a:p>
                <a:r>
                  <a:rPr lang="zh-CN" altLang="en-US">
                    <a:noFill/>
                  </a:rPr>
                  <a:t> </a:t>
                </a:r>
              </a:p>
            </p:txBody>
          </p:sp>
        </mc:Fallback>
      </mc:AlternateContent>
      <p:cxnSp>
        <p:nvCxnSpPr>
          <p:cNvPr id="31" name="直接连接符 30">
            <a:extLst>
              <a:ext uri="{FF2B5EF4-FFF2-40B4-BE49-F238E27FC236}">
                <a16:creationId xmlns:a16="http://schemas.microsoft.com/office/drawing/2014/main" id="{BC68288B-8301-E97B-5A87-1EAB194EA070}"/>
              </a:ext>
            </a:extLst>
          </p:cNvPr>
          <p:cNvCxnSpPr>
            <a:cxnSpLocks/>
            <a:stCxn id="12" idx="5"/>
            <a:endCxn id="29" idx="1"/>
          </p:cNvCxnSpPr>
          <p:nvPr/>
        </p:nvCxnSpPr>
        <p:spPr>
          <a:xfrm>
            <a:off x="4535741" y="3409691"/>
            <a:ext cx="225486" cy="160191"/>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35" name="直接连接符 34">
            <a:extLst>
              <a:ext uri="{FF2B5EF4-FFF2-40B4-BE49-F238E27FC236}">
                <a16:creationId xmlns:a16="http://schemas.microsoft.com/office/drawing/2014/main" id="{566167F8-1FF4-51A9-0A68-4450A5EEE324}"/>
              </a:ext>
            </a:extLst>
          </p:cNvPr>
          <p:cNvCxnSpPr>
            <a:cxnSpLocks/>
            <a:stCxn id="30" idx="7"/>
            <a:endCxn id="29" idx="3"/>
          </p:cNvCxnSpPr>
          <p:nvPr/>
        </p:nvCxnSpPr>
        <p:spPr>
          <a:xfrm flipV="1">
            <a:off x="4535741" y="3784103"/>
            <a:ext cx="225486" cy="186465"/>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3FC03C6D-F66C-071C-E122-A75276567B1A}"/>
                  </a:ext>
                </a:extLst>
              </p:cNvPr>
              <p:cNvSpPr/>
              <p:nvPr/>
            </p:nvSpPr>
            <p:spPr>
              <a:xfrm>
                <a:off x="2100837" y="241650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40" name="矩形 39">
                <a:extLst>
                  <a:ext uri="{FF2B5EF4-FFF2-40B4-BE49-F238E27FC236}">
                    <a16:creationId xmlns:a16="http://schemas.microsoft.com/office/drawing/2014/main" id="{3FC03C6D-F66C-071C-E122-A75276567B1A}"/>
                  </a:ext>
                </a:extLst>
              </p:cNvPr>
              <p:cNvSpPr>
                <a:spLocks noRot="1" noChangeAspect="1" noMove="1" noResize="1" noEditPoints="1" noAdjustHandles="1" noChangeArrowheads="1" noChangeShapeType="1" noTextEdit="1"/>
              </p:cNvSpPr>
              <p:nvPr/>
            </p:nvSpPr>
            <p:spPr>
              <a:xfrm>
                <a:off x="2100837" y="2416509"/>
                <a:ext cx="438912" cy="308480"/>
              </a:xfrm>
              <a:prstGeom prst="rect">
                <a:avLst/>
              </a:prstGeom>
              <a:blipFill>
                <a:blip r:embed="rId1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3D3DA6E-4130-7BF7-AA02-27F2FE6C7A33}"/>
                  </a:ext>
                </a:extLst>
              </p:cNvPr>
              <p:cNvSpPr/>
              <p:nvPr/>
            </p:nvSpPr>
            <p:spPr>
              <a:xfrm>
                <a:off x="2537512" y="2416739"/>
                <a:ext cx="438912" cy="308480"/>
              </a:xfrm>
              <a:prstGeom prst="rect">
                <a:avLst/>
              </a:prstGeom>
              <a:solidFill>
                <a:srgbClr val="CCEC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latin typeface="Calibri"/>
                  <a:ea typeface="Calibri"/>
                  <a:cs typeface="Calibri"/>
                  <a:sym typeface="Calibri"/>
                </a:endParaRPr>
              </a:p>
            </p:txBody>
          </p:sp>
        </mc:Choice>
        <mc:Fallback xmlns="">
          <p:sp>
            <p:nvSpPr>
              <p:cNvPr id="9" name="矩形 8">
                <a:extLst>
                  <a:ext uri="{FF2B5EF4-FFF2-40B4-BE49-F238E27FC236}">
                    <a16:creationId xmlns:a16="http://schemas.microsoft.com/office/drawing/2014/main" id="{43D3DA6E-4130-7BF7-AA02-27F2FE6C7A33}"/>
                  </a:ext>
                </a:extLst>
              </p:cNvPr>
              <p:cNvSpPr>
                <a:spLocks noRot="1" noChangeAspect="1" noMove="1" noResize="1" noEditPoints="1" noAdjustHandles="1" noChangeArrowheads="1" noChangeShapeType="1" noTextEdit="1"/>
              </p:cNvSpPr>
              <p:nvPr/>
            </p:nvSpPr>
            <p:spPr>
              <a:xfrm>
                <a:off x="2537512" y="2416739"/>
                <a:ext cx="438912" cy="308480"/>
              </a:xfrm>
              <a:prstGeom prst="rect">
                <a:avLst/>
              </a:prstGeom>
              <a:blipFill>
                <a:blip r:embed="rId1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94F6310-69BC-550E-199F-C50B9CAEBF32}"/>
                  </a:ext>
                </a:extLst>
              </p:cNvPr>
              <p:cNvSpPr txBox="1"/>
              <p:nvPr/>
            </p:nvSpPr>
            <p:spPr>
              <a:xfrm>
                <a:off x="2744017" y="3257032"/>
                <a:ext cx="1475283"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14:m>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a14:m>
                <a:r>
                  <a:rPr kumimoji="0" lang="zh-CN" altLang="en-US" sz="1400" b="0" i="0" u="none" strike="noStrike" cap="none" spc="0" normalizeH="0" baseline="0" dirty="0">
                    <a:ln>
                      <a:noFill/>
                    </a:ln>
                    <a:solidFill>
                      <a:srgbClr val="000000"/>
                    </a:solidFill>
                    <a:effectLst/>
                    <a:uFillTx/>
                    <a:ea typeface="Calibri"/>
                    <a:cs typeface="Calibri"/>
                    <a:sym typeface="Calibri"/>
                  </a:rPr>
                  <a:t> </a:t>
                </a:r>
                <a:r>
                  <a:rPr kumimoji="0" lang="en-US" altLang="zh-CN" sz="1400" b="0" i="0" u="none" strike="noStrike" cap="none" spc="0" normalizeH="0" baseline="0" dirty="0">
                    <a:ln>
                      <a:noFill/>
                    </a:ln>
                    <a:solidFill>
                      <a:srgbClr val="000000"/>
                    </a:solidFill>
                    <a:effectLst/>
                    <a:uFillTx/>
                    <a:ea typeface="Calibri"/>
                    <a:cs typeface="Calibri"/>
                    <a:sym typeface="Calibri"/>
                  </a:rPr>
                  <a:t>already exists in </a:t>
                </a:r>
                <a14:m>
                  <m:oMath xmlns:m="http://schemas.openxmlformats.org/officeDocument/2006/math">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𝑝𝑟𝑒𝑑</m:t>
                    </m:r>
                    <m:d>
                      <m:d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d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𝑋</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5</m:t>
                            </m:r>
                          </m:sub>
                        </m:sSub>
                      </m:e>
                    </m:d>
                  </m:oMath>
                </a14:m>
                <a:r>
                  <a:rPr kumimoji="0" lang="en-US" altLang="zh-CN" sz="1400" b="0" i="0" u="none" strike="noStrike" cap="none" spc="0" normalizeH="0" baseline="0" dirty="0">
                    <a:ln>
                      <a:noFill/>
                    </a:ln>
                    <a:solidFill>
                      <a:srgbClr val="000000"/>
                    </a:solidFill>
                    <a:effectLst/>
                    <a:uFillTx/>
                    <a:ea typeface="Calibri"/>
                    <a:cs typeface="Calibri"/>
                    <a:sym typeface="Calibri"/>
                  </a:rPr>
                  <a:t>, stop.</a:t>
                </a:r>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7" name="文本框 16">
                <a:extLst>
                  <a:ext uri="{FF2B5EF4-FFF2-40B4-BE49-F238E27FC236}">
                    <a16:creationId xmlns:a16="http://schemas.microsoft.com/office/drawing/2014/main" id="{A94F6310-69BC-550E-199F-C50B9CAEBF32}"/>
                  </a:ext>
                </a:extLst>
              </p:cNvPr>
              <p:cNvSpPr txBox="1">
                <a:spLocks noRot="1" noChangeAspect="1" noMove="1" noResize="1" noEditPoints="1" noAdjustHandles="1" noChangeArrowheads="1" noChangeShapeType="1" noTextEdit="1"/>
              </p:cNvSpPr>
              <p:nvPr/>
            </p:nvSpPr>
            <p:spPr>
              <a:xfrm>
                <a:off x="2744017" y="3257032"/>
                <a:ext cx="1475283" cy="523218"/>
              </a:xfrm>
              <a:prstGeom prst="rect">
                <a:avLst/>
              </a:prstGeom>
              <a:blipFill>
                <a:blip r:embed="rId17"/>
                <a:stretch>
                  <a:fillRect l="-2479" t="-1163" r="-6612" b="-11628"/>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1279DFF-515D-C31D-828B-EDA41DC27434}"/>
                  </a:ext>
                </a:extLst>
              </p:cNvPr>
              <p:cNvSpPr txBox="1"/>
              <p:nvPr/>
            </p:nvSpPr>
            <p:spPr>
              <a:xfrm>
                <a:off x="5080299" y="1524735"/>
                <a:ext cx="1003273" cy="308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oMath>
                  </m:oMathPara>
                </a14:m>
                <a:endParaRPr lang="zh-CN" altLang="en-US" sz="1400" dirty="0"/>
              </a:p>
            </p:txBody>
          </p:sp>
        </mc:Choice>
        <mc:Fallback xmlns="">
          <p:sp>
            <p:nvSpPr>
              <p:cNvPr id="18" name="文本框 17">
                <a:extLst>
                  <a:ext uri="{FF2B5EF4-FFF2-40B4-BE49-F238E27FC236}">
                    <a16:creationId xmlns:a16="http://schemas.microsoft.com/office/drawing/2014/main" id="{61279DFF-515D-C31D-828B-EDA41DC27434}"/>
                  </a:ext>
                </a:extLst>
              </p:cNvPr>
              <p:cNvSpPr txBox="1">
                <a:spLocks noRot="1" noChangeAspect="1" noMove="1" noResize="1" noEditPoints="1" noAdjustHandles="1" noChangeArrowheads="1" noChangeShapeType="1" noTextEdit="1"/>
              </p:cNvSpPr>
              <p:nvPr/>
            </p:nvSpPr>
            <p:spPr>
              <a:xfrm>
                <a:off x="5080299" y="1524735"/>
                <a:ext cx="1003273" cy="308482"/>
              </a:xfrm>
              <a:prstGeom prst="rect">
                <a:avLst/>
              </a:prstGeom>
              <a:blipFill>
                <a:blip r:embed="rId18"/>
                <a:stretch>
                  <a:fillRect/>
                </a:stretch>
              </a:blipFill>
              <a:ln w="12700" cap="flat">
                <a:noFill/>
                <a:miter lim="400000"/>
              </a:ln>
              <a:effectLst/>
            </p:spPr>
            <p:txBody>
              <a:bodyPr/>
              <a:lstStyle/>
              <a:p>
                <a:r>
                  <a:rPr lang="zh-CN" altLang="en-US">
                    <a:noFill/>
                  </a:rPr>
                  <a:t> </a:t>
                </a:r>
              </a:p>
            </p:txBody>
          </p:sp>
        </mc:Fallback>
      </mc:AlternateContent>
      <p:sp>
        <p:nvSpPr>
          <p:cNvPr id="19" name="椭圆 18">
            <a:extLst>
              <a:ext uri="{FF2B5EF4-FFF2-40B4-BE49-F238E27FC236}">
                <a16:creationId xmlns:a16="http://schemas.microsoft.com/office/drawing/2014/main" id="{F9D4AC78-0B98-5D64-48D0-07410E3A189B}"/>
              </a:ext>
            </a:extLst>
          </p:cNvPr>
          <p:cNvSpPr/>
          <p:nvPr/>
        </p:nvSpPr>
        <p:spPr>
          <a:xfrm rot="19488908">
            <a:off x="4206853" y="3647340"/>
            <a:ext cx="871268" cy="523218"/>
          </a:xfrm>
          <a:prstGeom prst="ellipse">
            <a:avLst/>
          </a:prstGeom>
          <a:noFill/>
          <a:ln w="12700" cap="flat">
            <a:solidFill>
              <a:srgbClr val="FF0000"/>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A66419E-E09E-7FB0-EBA5-9EB1090B281D}"/>
                  </a:ext>
                </a:extLst>
              </p:cNvPr>
              <p:cNvSpPr txBox="1"/>
              <p:nvPr/>
            </p:nvSpPr>
            <p:spPr>
              <a:xfrm>
                <a:off x="5037169" y="3970568"/>
                <a:ext cx="350298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14:m>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a14:m>
                <a:r>
                  <a:rPr kumimoji="0" lang="zh-CN" altLang="en-US" sz="1400" b="0" i="0" u="none" strike="noStrike" cap="none" spc="0" normalizeH="0" baseline="0" dirty="0">
                    <a:ln>
                      <a:noFill/>
                    </a:ln>
                    <a:solidFill>
                      <a:srgbClr val="000000"/>
                    </a:solidFill>
                    <a:effectLst/>
                    <a:uFillTx/>
                    <a:ea typeface="Calibri"/>
                    <a:cs typeface="Calibri"/>
                    <a:sym typeface="Calibri"/>
                  </a:rPr>
                  <a:t> </a:t>
                </a:r>
                <a:r>
                  <a:rPr kumimoji="0" lang="en-US" altLang="zh-CN" sz="1400" b="0" i="0" u="none" strike="noStrike" cap="none" spc="0" normalizeH="0" baseline="0" dirty="0">
                    <a:ln>
                      <a:noFill/>
                    </a:ln>
                    <a:solidFill>
                      <a:srgbClr val="000000"/>
                    </a:solidFill>
                    <a:effectLst/>
                    <a:uFillTx/>
                    <a:ea typeface="Calibri"/>
                    <a:cs typeface="Calibri"/>
                    <a:sym typeface="Calibri"/>
                  </a:rPr>
                  <a:t>and </a:t>
                </a:r>
                <a14:m>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a14:m>
                <a:r>
                  <a:rPr kumimoji="0" lang="zh-CN" altLang="en-US" sz="1400" b="0" i="0" u="none" strike="noStrike" cap="none" spc="0" normalizeH="0" baseline="0" dirty="0">
                    <a:ln>
                      <a:noFill/>
                    </a:ln>
                    <a:solidFill>
                      <a:srgbClr val="000000"/>
                    </a:solidFill>
                    <a:effectLst/>
                    <a:uFillTx/>
                    <a:ea typeface="Calibri"/>
                    <a:cs typeface="Calibri"/>
                    <a:sym typeface="Calibri"/>
                  </a:rPr>
                  <a:t> </a:t>
                </a:r>
                <a:r>
                  <a:rPr kumimoji="0" lang="en-US" altLang="zh-CN" sz="1400" b="0" i="0" u="none" strike="noStrike" cap="none" spc="0" normalizeH="0" baseline="0" dirty="0">
                    <a:ln>
                      <a:noFill/>
                    </a:ln>
                    <a:solidFill>
                      <a:srgbClr val="000000"/>
                    </a:solidFill>
                    <a:effectLst/>
                    <a:uFillTx/>
                    <a:ea typeface="Calibri"/>
                    <a:cs typeface="Calibri"/>
                    <a:sym typeface="Calibri"/>
                  </a:rPr>
                  <a:t>must be added to </a:t>
                </a:r>
                <a14:m>
                  <m:oMath xmlns:m="http://schemas.openxmlformats.org/officeDocument/2006/math">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𝑝𝑟𝑒𝑑</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𝑋</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5</m:t>
                        </m:r>
                      </m:sub>
                    </m:s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oMath>
                </a14:m>
                <a:r>
                  <a:rPr kumimoji="0" lang="zh-CN" altLang="en-US" sz="1400" b="0" i="0" u="none" strike="noStrike" cap="none" spc="0" normalizeH="0" baseline="0" dirty="0">
                    <a:ln>
                      <a:noFill/>
                    </a:ln>
                    <a:solidFill>
                      <a:srgbClr val="000000"/>
                    </a:solidFill>
                    <a:effectLst/>
                    <a:uFillTx/>
                    <a:ea typeface="Calibri"/>
                    <a:cs typeface="Calibri"/>
                    <a:sym typeface="Calibri"/>
                  </a:rPr>
                  <a:t> </a:t>
                </a:r>
                <a:r>
                  <a:rPr kumimoji="0" lang="en-US" altLang="zh-CN" sz="1400" b="0" i="0" u="none" strike="noStrike" cap="none" spc="0" normalizeH="0" baseline="0" dirty="0">
                    <a:ln>
                      <a:noFill/>
                    </a:ln>
                    <a:solidFill>
                      <a:srgbClr val="000000"/>
                    </a:solidFill>
                    <a:effectLst/>
                    <a:uFillTx/>
                    <a:ea typeface="Calibri"/>
                    <a:cs typeface="Calibri"/>
                    <a:sym typeface="Calibri"/>
                  </a:rPr>
                  <a:t>by another traversal which does not stop at </a:t>
                </a:r>
                <a14:m>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a14:m>
                <a:r>
                  <a:rPr kumimoji="0" lang="en-US" altLang="zh-CN" sz="1400" b="0" i="0" u="none" strike="noStrike" cap="none" spc="0" normalizeH="0" baseline="0" dirty="0">
                    <a:ln>
                      <a:noFill/>
                    </a:ln>
                    <a:solidFill>
                      <a:srgbClr val="000000"/>
                    </a:solidFill>
                    <a:effectLst/>
                    <a:uFillTx/>
                    <a:ea typeface="Calibri"/>
                    <a:cs typeface="Calibri"/>
                    <a:sym typeface="Calibri"/>
                  </a:rPr>
                  <a:t>.</a:t>
                </a:r>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0" name="文本框 19">
                <a:extLst>
                  <a:ext uri="{FF2B5EF4-FFF2-40B4-BE49-F238E27FC236}">
                    <a16:creationId xmlns:a16="http://schemas.microsoft.com/office/drawing/2014/main" id="{EA66419E-E09E-7FB0-EBA5-9EB1090B281D}"/>
                  </a:ext>
                </a:extLst>
              </p:cNvPr>
              <p:cNvSpPr txBox="1">
                <a:spLocks noRot="1" noChangeAspect="1" noMove="1" noResize="1" noEditPoints="1" noAdjustHandles="1" noChangeArrowheads="1" noChangeShapeType="1" noTextEdit="1"/>
              </p:cNvSpPr>
              <p:nvPr/>
            </p:nvSpPr>
            <p:spPr>
              <a:xfrm>
                <a:off x="5037169" y="3970568"/>
                <a:ext cx="3502984" cy="523218"/>
              </a:xfrm>
              <a:prstGeom prst="rect">
                <a:avLst/>
              </a:prstGeom>
              <a:blipFill>
                <a:blip r:embed="rId19"/>
                <a:stretch>
                  <a:fillRect l="-1739" t="-1163" b="-11628"/>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545806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37</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7782738" cy="298093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Dynamically constructing spanning trees (</a:t>
                </a:r>
                <a:r>
                  <a:rPr lang="en-US" sz="1600" b="1" dirty="0">
                    <a:solidFill>
                      <a:srgbClr val="CC9900"/>
                    </a:solidFill>
                    <a:latin typeface="Calibri" panose="020F0502020204030204" pitchFamily="34" charset="0"/>
                    <a:cs typeface="Calibri" panose="020F0502020204030204" pitchFamily="34" charset="0"/>
                  </a:rPr>
                  <a:t>Algorithm 3</a:t>
                </a:r>
                <a:r>
                  <a:rPr lang="en-US" sz="1600" dirty="0">
                    <a:latin typeface="Calibri" panose="020F0502020204030204" pitchFamily="34" charset="0"/>
                    <a:cs typeface="Calibri" panose="020F0502020204030204" pitchFamily="34" charset="0"/>
                  </a:rPr>
                  <a:t>).</a:t>
                </a:r>
              </a:p>
              <a:p>
                <a:pPr algn="just">
                  <a:spcBef>
                    <a:spcPts val="1200"/>
                  </a:spcBef>
                </a:pPr>
                <a:r>
                  <a:rPr lang="en-US" altLang="zh-CN" sz="1600" dirty="0">
                    <a:latin typeface="Calibri" panose="020F0502020204030204" pitchFamily="34" charset="0"/>
                    <a:cs typeface="Calibri" panose="020F0502020204030204" pitchFamily="34" charset="0"/>
                  </a:rPr>
                  <a:t>While processing </a:t>
                </a:r>
                <a14:m>
                  <m:oMath xmlns:m="http://schemas.openxmlformats.org/officeDocument/2006/math">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𝑖</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oMath>
                </a14:m>
                <a:r>
                  <a:rPr lang="en-US" altLang="zh-CN" sz="1600" dirty="0">
                    <a:latin typeface="Calibri" panose="020F0502020204030204" pitchFamily="34" charset="0"/>
                    <a:cs typeface="Calibri" panose="020F0502020204030204" pitchFamily="34" charset="0"/>
                  </a:rPr>
                  <a:t> where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𝐴</m:t>
                    </m:r>
                  </m:oMath>
                </a14:m>
                <a:r>
                  <a:rPr lang="en-US" altLang="zh-CN" sz="1600" dirty="0">
                    <a:latin typeface="Calibri" panose="020F0502020204030204" pitchFamily="34" charset="0"/>
                    <a:cs typeface="Calibri" panose="020F0502020204030204" pitchFamily="34" charset="0"/>
                  </a:rPr>
                  <a:t> is transitive, we traverse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𝑝𝑡𝑟𝑒𝑒</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𝐴</m:t>
                    </m:r>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𝑖</m:t>
                        </m:r>
                      </m:sub>
                    </m:sSub>
                    <m:r>
                      <a:rPr lang="en-US" altLang="zh-CN" sz="1600" b="0" i="1" smtClean="0">
                        <a:latin typeface="Cambria Math" panose="02040503050406030204" pitchFamily="18" charset="0"/>
                        <a:cs typeface="Calibri" panose="020F0502020204030204" pitchFamily="34" charset="0"/>
                      </a:rPr>
                      <m:t>)</m:t>
                    </m:r>
                  </m:oMath>
                </a14:m>
                <a:r>
                  <a:rPr lang="en-US" altLang="zh-CN" sz="1600" dirty="0">
                    <a:latin typeface="Calibri" panose="020F0502020204030204" pitchFamily="34" charset="0"/>
                    <a:cs typeface="Calibri" panose="020F0502020204030204" pitchFamily="34" charset="0"/>
                  </a:rPr>
                  <a:t> and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𝑠𝑡𝑟𝑒𝑒</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𝐴</m:t>
                    </m:r>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r>
                      <a:rPr lang="en-US" altLang="zh-CN" sz="1600" b="0" i="1" smtClean="0">
                        <a:latin typeface="Cambria Math" panose="02040503050406030204" pitchFamily="18" charset="0"/>
                        <a:cs typeface="Calibri" panose="020F0502020204030204" pitchFamily="34" charset="0"/>
                      </a:rPr>
                      <m:t>)</m:t>
                    </m:r>
                  </m:oMath>
                </a14:m>
                <a:r>
                  <a:rPr lang="en-US" altLang="zh-CN" sz="1600" dirty="0">
                    <a:latin typeface="Calibri" panose="020F0502020204030204" pitchFamily="34" charset="0"/>
                    <a:cs typeface="Calibri" panose="020F0502020204030204" pitchFamily="34" charset="0"/>
                  </a:rPr>
                  <a:t>, and update the </a:t>
                </a:r>
                <a:r>
                  <a:rPr lang="en-US" altLang="zh-CN" sz="1600" b="1" dirty="0">
                    <a:latin typeface="Calibri" panose="020F0502020204030204" pitchFamily="34" charset="0"/>
                    <a:cs typeface="Calibri" panose="020F0502020204030204" pitchFamily="34" charset="0"/>
                  </a:rPr>
                  <a:t>successor trees</a:t>
                </a:r>
                <a:r>
                  <a:rPr lang="en-US" altLang="zh-CN" sz="1600" dirty="0">
                    <a:latin typeface="Calibri" panose="020F0502020204030204" pitchFamily="34" charset="0"/>
                    <a:cs typeface="Calibri" panose="020F0502020204030204" pitchFamily="34" charset="0"/>
                  </a:rPr>
                  <a:t> of the nodes in </a:t>
                </a:r>
                <a14:m>
                  <m:oMath xmlns:m="http://schemas.openxmlformats.org/officeDocument/2006/math">
                    <m:r>
                      <a:rPr lang="en-US" altLang="zh-CN" sz="1600" i="1">
                        <a:latin typeface="Cambria Math" panose="02040503050406030204" pitchFamily="18" charset="0"/>
                        <a:cs typeface="Calibri" panose="020F0502020204030204" pitchFamily="34" charset="0"/>
                      </a:rPr>
                      <m:t>𝑝𝑡𝑟𝑒𝑒</m:t>
                    </m:r>
                    <m:r>
                      <a:rPr lang="en-US" altLang="zh-CN" sz="1600" i="1">
                        <a:latin typeface="Cambria Math" panose="02040503050406030204" pitchFamily="18" charset="0"/>
                        <a:cs typeface="Calibri" panose="020F0502020204030204" pitchFamily="34" charset="0"/>
                      </a:rPr>
                      <m:t>(</m:t>
                    </m:r>
                    <m:r>
                      <a:rPr lang="en-US" altLang="zh-CN" sz="1600" i="1">
                        <a:latin typeface="Cambria Math" panose="02040503050406030204" pitchFamily="18" charset="0"/>
                        <a:cs typeface="Calibri" panose="020F0502020204030204" pitchFamily="34" charset="0"/>
                      </a:rPr>
                      <m:t>𝐴</m:t>
                    </m:r>
                    <m:r>
                      <a:rPr lang="en-US" altLang="zh-CN" sz="1600" i="1">
                        <a:latin typeface="Cambria Math" panose="02040503050406030204" pitchFamily="18" charset="0"/>
                        <a:cs typeface="Calibri" panose="020F0502020204030204" pitchFamily="34" charset="0"/>
                      </a:rPr>
                      <m:t>,</m:t>
                    </m: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𝑖</m:t>
                        </m:r>
                      </m:sub>
                    </m:sSub>
                    <m:r>
                      <a:rPr lang="en-US" altLang="zh-CN" sz="1600" i="1">
                        <a:latin typeface="Cambria Math" panose="02040503050406030204" pitchFamily="18" charset="0"/>
                        <a:cs typeface="Calibri" panose="020F0502020204030204" pitchFamily="34" charset="0"/>
                      </a:rPr>
                      <m:t>)</m:t>
                    </m:r>
                  </m:oMath>
                </a14:m>
                <a:r>
                  <a:rPr lang="en-US" altLang="zh-CN" sz="1600" dirty="0">
                    <a:latin typeface="Calibri" panose="020F0502020204030204" pitchFamily="34" charset="0"/>
                    <a:cs typeface="Calibri" panose="020F0502020204030204" pitchFamily="34" charset="0"/>
                  </a:rPr>
                  <a:t> and the </a:t>
                </a:r>
                <a:r>
                  <a:rPr lang="en-US" altLang="zh-CN" sz="1600" b="1" dirty="0">
                    <a:latin typeface="Calibri" panose="020F0502020204030204" pitchFamily="34" charset="0"/>
                    <a:cs typeface="Calibri" panose="020F0502020204030204" pitchFamily="34" charset="0"/>
                  </a:rPr>
                  <a:t>predecessor trees</a:t>
                </a:r>
                <a:r>
                  <a:rPr lang="en-US" altLang="zh-CN" sz="1600" dirty="0">
                    <a:latin typeface="Calibri" panose="020F0502020204030204" pitchFamily="34" charset="0"/>
                    <a:cs typeface="Calibri" panose="020F0502020204030204" pitchFamily="34" charset="0"/>
                  </a:rPr>
                  <a:t> of the nodes in </a:t>
                </a:r>
                <a14:m>
                  <m:oMath xmlns:m="http://schemas.openxmlformats.org/officeDocument/2006/math">
                    <m:r>
                      <m:rPr>
                        <m:sty m:val="p"/>
                      </m:rPr>
                      <a:rPr lang="en-US" altLang="zh-CN" sz="1600" b="0" i="0" smtClean="0">
                        <a:latin typeface="Cambria Math" panose="02040503050406030204" pitchFamily="18" charset="0"/>
                        <a:cs typeface="Calibri" panose="020F0502020204030204" pitchFamily="34" charset="0"/>
                      </a:rPr>
                      <m:t>s</m:t>
                    </m:r>
                    <m:r>
                      <a:rPr lang="en-US" altLang="zh-CN" sz="1600" i="1">
                        <a:latin typeface="Cambria Math" panose="02040503050406030204" pitchFamily="18" charset="0"/>
                        <a:cs typeface="Calibri" panose="020F0502020204030204" pitchFamily="34" charset="0"/>
                      </a:rPr>
                      <m:t>𝑡𝑟𝑒𝑒</m:t>
                    </m:r>
                    <m:r>
                      <a:rPr lang="en-US" altLang="zh-CN" sz="1600" i="1">
                        <a:latin typeface="Cambria Math" panose="02040503050406030204" pitchFamily="18" charset="0"/>
                        <a:cs typeface="Calibri" panose="020F0502020204030204" pitchFamily="34" charset="0"/>
                      </a:rPr>
                      <m:t>(</m:t>
                    </m:r>
                    <m:r>
                      <a:rPr lang="en-US" altLang="zh-CN" sz="1600" i="1">
                        <a:latin typeface="Cambria Math" panose="02040503050406030204" pitchFamily="18" charset="0"/>
                        <a:cs typeface="Calibri" panose="020F0502020204030204" pitchFamily="34" charset="0"/>
                      </a:rPr>
                      <m:t>𝐴</m:t>
                    </m:r>
                    <m:r>
                      <a:rPr lang="en-US" altLang="zh-CN" sz="1600" i="1">
                        <a:latin typeface="Cambria Math" panose="02040503050406030204" pitchFamily="18" charset="0"/>
                        <a:cs typeface="Calibri" panose="020F0502020204030204" pitchFamily="34" charset="0"/>
                      </a:rPr>
                      <m:t>,</m:t>
                    </m: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r>
                      <a:rPr lang="en-US" altLang="zh-CN" sz="1600" i="1">
                        <a:latin typeface="Cambria Math" panose="02040503050406030204" pitchFamily="18" charset="0"/>
                        <a:cs typeface="Calibri" panose="020F0502020204030204" pitchFamily="34" charset="0"/>
                      </a:rPr>
                      <m:t>)</m:t>
                    </m:r>
                  </m:oMath>
                </a14:m>
                <a:r>
                  <a:rPr lang="en-US" altLang="zh-CN" sz="1600" dirty="0">
                    <a:latin typeface="Calibri" panose="020F0502020204030204" pitchFamily="34" charset="0"/>
                    <a:cs typeface="Calibri" panose="020F0502020204030204" pitchFamily="34" charset="0"/>
                  </a:rPr>
                  <a:t>.</a:t>
                </a:r>
              </a:p>
              <a:p>
                <a:pPr algn="just">
                  <a:spcBef>
                    <a:spcPts val="1200"/>
                  </a:spcBef>
                </a:pPr>
                <a:r>
                  <a:rPr lang="en-US" altLang="zh-CN" sz="1600" dirty="0">
                    <a:latin typeface="Calibri" panose="020F0502020204030204" pitchFamily="34" charset="0"/>
                    <a:cs typeface="Calibri" panose="020F0502020204030204" pitchFamily="34" charset="0"/>
                  </a:rPr>
                  <a:t>While updating a spanning tree, the corresponding adjacency list is also updated.</a:t>
                </a:r>
              </a:p>
              <a:p>
                <a:pPr algn="just">
                  <a:spcBef>
                    <a:spcPts val="1200"/>
                  </a:spcBef>
                </a:pPr>
                <a:r>
                  <a:rPr lang="en-US" altLang="zh-CN" sz="1600" dirty="0">
                    <a:latin typeface="Calibri" panose="020F0502020204030204" pitchFamily="34" charset="0"/>
                    <a:cs typeface="Calibri" panose="020F0502020204030204" pitchFamily="34" charset="0"/>
                  </a:rPr>
                  <a:t>The traversal of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𝑝𝑡𝑟𝑒𝑒</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𝐴</m:t>
                    </m:r>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𝑖</m:t>
                        </m:r>
                      </m:sub>
                    </m:sSub>
                    <m:r>
                      <a:rPr lang="en-US" altLang="zh-CN" sz="1600" b="0" i="1" smtClean="0">
                        <a:latin typeface="Cambria Math" panose="02040503050406030204" pitchFamily="18" charset="0"/>
                        <a:cs typeface="Calibri" panose="020F0502020204030204" pitchFamily="34" charset="0"/>
                      </a:rPr>
                      <m:t>)</m:t>
                    </m:r>
                  </m:oMath>
                </a14:m>
                <a:r>
                  <a:rPr lang="en-US" altLang="zh-CN" sz="1600" dirty="0">
                    <a:latin typeface="Calibri" panose="020F0502020204030204" pitchFamily="34" charset="0"/>
                    <a:cs typeface="Calibri" panose="020F0502020204030204" pitchFamily="34" charset="0"/>
                  </a:rPr>
                  <a:t> is nested in the traversal of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𝑠𝑡𝑟𝑒𝑒</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𝐴</m:t>
                    </m:r>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r>
                      <a:rPr lang="en-US" altLang="zh-CN" sz="1600" b="0" i="1" smtClean="0">
                        <a:latin typeface="Cambria Math" panose="02040503050406030204" pitchFamily="18" charset="0"/>
                        <a:cs typeface="Calibri" panose="020F0502020204030204" pitchFamily="34" charset="0"/>
                      </a:rPr>
                      <m:t>)</m:t>
                    </m:r>
                  </m:oMath>
                </a14:m>
                <a:r>
                  <a:rPr lang="en-US" altLang="zh-CN" sz="1600" dirty="0">
                    <a:latin typeface="Calibri" panose="020F0502020204030204" pitchFamily="34" charset="0"/>
                    <a:cs typeface="Calibri" panose="020F0502020204030204" pitchFamily="34" charset="0"/>
                  </a:rPr>
                  <a:t>.</a:t>
                </a:r>
              </a:p>
              <a:p>
                <a:pPr algn="just">
                  <a:spcBef>
                    <a:spcPts val="1200"/>
                  </a:spcBef>
                </a:pPr>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7782738" cy="2980937"/>
              </a:xfrm>
              <a:prstGeom prst="rect">
                <a:avLst/>
              </a:prstGeom>
              <a:blipFill>
                <a:blip r:embed="rId3"/>
                <a:stretch>
                  <a:fillRect l="-1566" t="-1431" r="-164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13931626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38</a:t>
            </a:fld>
            <a:endParaRPr lang="zh-CN" altLang="en-US" dirty="0"/>
          </a:p>
        </p:txBody>
      </p:sp>
      <p:pic>
        <p:nvPicPr>
          <p:cNvPr id="3" name="图片 2">
            <a:extLst>
              <a:ext uri="{FF2B5EF4-FFF2-40B4-BE49-F238E27FC236}">
                <a16:creationId xmlns:a16="http://schemas.microsoft.com/office/drawing/2014/main" id="{2CFBAA62-1D75-A0E5-CB48-591B7F74F8EB}"/>
              </a:ext>
            </a:extLst>
          </p:cNvPr>
          <p:cNvPicPr>
            <a:picLocks noChangeAspect="1"/>
          </p:cNvPicPr>
          <p:nvPr/>
        </p:nvPicPr>
        <p:blipFill>
          <a:blip r:embed="rId3"/>
          <a:stretch>
            <a:fillRect/>
          </a:stretch>
        </p:blipFill>
        <p:spPr>
          <a:xfrm>
            <a:off x="6593645" y="1625047"/>
            <a:ext cx="1712155" cy="1893405"/>
          </a:xfrm>
          <a:prstGeom prst="rect">
            <a:avLst/>
          </a:prstGeom>
        </p:spPr>
      </p:pic>
      <mc:AlternateContent xmlns:mc="http://schemas.openxmlformats.org/markup-compatibility/2006" xmlns:a14="http://schemas.microsoft.com/office/drawing/2010/main">
        <mc:Choice Requires="a14">
          <p:sp>
            <p:nvSpPr>
              <p:cNvPr id="7" name="流程图: 接点 6">
                <a:extLst>
                  <a:ext uri="{FF2B5EF4-FFF2-40B4-BE49-F238E27FC236}">
                    <a16:creationId xmlns:a16="http://schemas.microsoft.com/office/drawing/2014/main" id="{549A6689-55DA-C33E-CBF8-4F1F3BF3088A}"/>
                  </a:ext>
                </a:extLst>
              </p:cNvPr>
              <p:cNvSpPr/>
              <p:nvPr/>
            </p:nvSpPr>
            <p:spPr>
              <a:xfrm>
                <a:off x="1178180" y="2626012"/>
                <a:ext cx="307777" cy="302955"/>
              </a:xfrm>
              <a:prstGeom prst="flowChartConnector">
                <a:avLst/>
              </a:prstGeom>
              <a:solidFill>
                <a:srgbClr val="CCFFCC"/>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7" name="流程图: 接点 6">
                <a:extLst>
                  <a:ext uri="{FF2B5EF4-FFF2-40B4-BE49-F238E27FC236}">
                    <a16:creationId xmlns:a16="http://schemas.microsoft.com/office/drawing/2014/main" id="{549A6689-55DA-C33E-CBF8-4F1F3BF3088A}"/>
                  </a:ext>
                </a:extLst>
              </p:cNvPr>
              <p:cNvSpPr>
                <a:spLocks noRot="1" noChangeAspect="1" noMove="1" noResize="1" noEditPoints="1" noAdjustHandles="1" noChangeArrowheads="1" noChangeShapeType="1" noTextEdit="1"/>
              </p:cNvSpPr>
              <p:nvPr/>
            </p:nvSpPr>
            <p:spPr>
              <a:xfrm>
                <a:off x="1178180" y="2626012"/>
                <a:ext cx="307777" cy="302955"/>
              </a:xfrm>
              <a:prstGeom prst="flowChartConnector">
                <a:avLst/>
              </a:prstGeom>
              <a:blipFill>
                <a:blip r:embed="rId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流程图: 接点 7">
                <a:extLst>
                  <a:ext uri="{FF2B5EF4-FFF2-40B4-BE49-F238E27FC236}">
                    <a16:creationId xmlns:a16="http://schemas.microsoft.com/office/drawing/2014/main" id="{B73DD35E-2434-2DCD-C7EB-893F683F0B10}"/>
                  </a:ext>
                </a:extLst>
              </p:cNvPr>
              <p:cNvSpPr/>
              <p:nvPr/>
            </p:nvSpPr>
            <p:spPr>
              <a:xfrm>
                <a:off x="766371" y="299073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8" name="流程图: 接点 7">
                <a:extLst>
                  <a:ext uri="{FF2B5EF4-FFF2-40B4-BE49-F238E27FC236}">
                    <a16:creationId xmlns:a16="http://schemas.microsoft.com/office/drawing/2014/main" id="{B73DD35E-2434-2DCD-C7EB-893F683F0B10}"/>
                  </a:ext>
                </a:extLst>
              </p:cNvPr>
              <p:cNvSpPr>
                <a:spLocks noRot="1" noChangeAspect="1" noMove="1" noResize="1" noEditPoints="1" noAdjustHandles="1" noChangeArrowheads="1" noChangeShapeType="1" noTextEdit="1"/>
              </p:cNvSpPr>
              <p:nvPr/>
            </p:nvSpPr>
            <p:spPr>
              <a:xfrm>
                <a:off x="766371" y="2990733"/>
                <a:ext cx="307777" cy="302955"/>
              </a:xfrm>
              <a:prstGeom prst="flowChartConnector">
                <a:avLst/>
              </a:prstGeom>
              <a:blipFill>
                <a:blip r:embed="rId6"/>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流程图: 接点 8">
                <a:extLst>
                  <a:ext uri="{FF2B5EF4-FFF2-40B4-BE49-F238E27FC236}">
                    <a16:creationId xmlns:a16="http://schemas.microsoft.com/office/drawing/2014/main" id="{64B14701-42CF-0E44-CD01-AE8FFA7E857B}"/>
                  </a:ext>
                </a:extLst>
              </p:cNvPr>
              <p:cNvSpPr/>
              <p:nvPr/>
            </p:nvSpPr>
            <p:spPr>
              <a:xfrm>
                <a:off x="1178180" y="3356761"/>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9" name="流程图: 接点 8">
                <a:extLst>
                  <a:ext uri="{FF2B5EF4-FFF2-40B4-BE49-F238E27FC236}">
                    <a16:creationId xmlns:a16="http://schemas.microsoft.com/office/drawing/2014/main" id="{64B14701-42CF-0E44-CD01-AE8FFA7E857B}"/>
                  </a:ext>
                </a:extLst>
              </p:cNvPr>
              <p:cNvSpPr>
                <a:spLocks noRot="1" noChangeAspect="1" noMove="1" noResize="1" noEditPoints="1" noAdjustHandles="1" noChangeArrowheads="1" noChangeShapeType="1" noTextEdit="1"/>
              </p:cNvSpPr>
              <p:nvPr/>
            </p:nvSpPr>
            <p:spPr>
              <a:xfrm>
                <a:off x="1178180" y="3356761"/>
                <a:ext cx="307777" cy="302955"/>
              </a:xfrm>
              <a:prstGeom prst="flowChartConnector">
                <a:avLst/>
              </a:prstGeom>
              <a:blipFill>
                <a:blip r:embed="rId7"/>
                <a:stretch>
                  <a:fillRect/>
                </a:stretch>
              </a:blipFill>
              <a:ln w="12700" cap="flat">
                <a:noFill/>
                <a:prstDash val="solid"/>
                <a:miter lim="800000"/>
              </a:ln>
              <a:effectLst/>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E8A8009A-2C2C-F4BD-B655-86A56919D2CF}"/>
              </a:ext>
            </a:extLst>
          </p:cNvPr>
          <p:cNvCxnSpPr>
            <a:cxnSpLocks/>
            <a:stCxn id="7" idx="3"/>
            <a:endCxn id="8" idx="7"/>
          </p:cNvCxnSpPr>
          <p:nvPr/>
        </p:nvCxnSpPr>
        <p:spPr>
          <a:xfrm flipH="1">
            <a:off x="1029075" y="2884600"/>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1" name="直接连接符 10">
            <a:extLst>
              <a:ext uri="{FF2B5EF4-FFF2-40B4-BE49-F238E27FC236}">
                <a16:creationId xmlns:a16="http://schemas.microsoft.com/office/drawing/2014/main" id="{EA9E173D-FF2D-1724-4EC5-1866A8E7EEE4}"/>
              </a:ext>
            </a:extLst>
          </p:cNvPr>
          <p:cNvCxnSpPr>
            <a:cxnSpLocks/>
            <a:stCxn id="8" idx="5"/>
            <a:endCxn id="9" idx="1"/>
          </p:cNvCxnSpPr>
          <p:nvPr/>
        </p:nvCxnSpPr>
        <p:spPr>
          <a:xfrm>
            <a:off x="1029075" y="3249321"/>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DCDB7F5F-DE3B-C27B-BD0F-B91B1DF58BD3}"/>
                  </a:ext>
                </a:extLst>
              </p:cNvPr>
              <p:cNvSpPr/>
              <p:nvPr/>
            </p:nvSpPr>
            <p:spPr>
              <a:xfrm>
                <a:off x="766371" y="3725506"/>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DCDB7F5F-DE3B-C27B-BD0F-B91B1DF58BD3}"/>
                  </a:ext>
                </a:extLst>
              </p:cNvPr>
              <p:cNvSpPr>
                <a:spLocks noRot="1" noChangeAspect="1" noMove="1" noResize="1" noEditPoints="1" noAdjustHandles="1" noChangeArrowheads="1" noChangeShapeType="1" noTextEdit="1"/>
              </p:cNvSpPr>
              <p:nvPr/>
            </p:nvSpPr>
            <p:spPr>
              <a:xfrm>
                <a:off x="766371" y="3725506"/>
                <a:ext cx="307777" cy="302955"/>
              </a:xfrm>
              <a:prstGeom prst="flowChartConnector">
                <a:avLst/>
              </a:prstGeom>
              <a:blipFill>
                <a:blip r:embed="rId8"/>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流程图: 接点 13">
                <a:extLst>
                  <a:ext uri="{FF2B5EF4-FFF2-40B4-BE49-F238E27FC236}">
                    <a16:creationId xmlns:a16="http://schemas.microsoft.com/office/drawing/2014/main" id="{25F10ADE-3FDF-3D02-7473-EB9B97D9A68A}"/>
                  </a:ext>
                </a:extLst>
              </p:cNvPr>
              <p:cNvSpPr/>
              <p:nvPr/>
            </p:nvSpPr>
            <p:spPr>
              <a:xfrm>
                <a:off x="1178180" y="4082329"/>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4" name="流程图: 接点 13">
                <a:extLst>
                  <a:ext uri="{FF2B5EF4-FFF2-40B4-BE49-F238E27FC236}">
                    <a16:creationId xmlns:a16="http://schemas.microsoft.com/office/drawing/2014/main" id="{25F10ADE-3FDF-3D02-7473-EB9B97D9A68A}"/>
                  </a:ext>
                </a:extLst>
              </p:cNvPr>
              <p:cNvSpPr>
                <a:spLocks noRot="1" noChangeAspect="1" noMove="1" noResize="1" noEditPoints="1" noAdjustHandles="1" noChangeArrowheads="1" noChangeShapeType="1" noTextEdit="1"/>
              </p:cNvSpPr>
              <p:nvPr/>
            </p:nvSpPr>
            <p:spPr>
              <a:xfrm>
                <a:off x="1178180" y="4082329"/>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4647ADDC-6F2F-8295-B0E4-139661FC9D23}"/>
              </a:ext>
            </a:extLst>
          </p:cNvPr>
          <p:cNvCxnSpPr>
            <a:cxnSpLocks/>
            <a:stCxn id="9" idx="3"/>
            <a:endCxn id="12" idx="7"/>
          </p:cNvCxnSpPr>
          <p:nvPr/>
        </p:nvCxnSpPr>
        <p:spPr>
          <a:xfrm flipH="1">
            <a:off x="1029075" y="3615349"/>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6" name="直接连接符 15">
            <a:extLst>
              <a:ext uri="{FF2B5EF4-FFF2-40B4-BE49-F238E27FC236}">
                <a16:creationId xmlns:a16="http://schemas.microsoft.com/office/drawing/2014/main" id="{89DAA33C-4270-1C61-CD42-C25863B79B0F}"/>
              </a:ext>
            </a:extLst>
          </p:cNvPr>
          <p:cNvCxnSpPr>
            <a:cxnSpLocks/>
            <a:stCxn id="14" idx="1"/>
            <a:endCxn id="12" idx="5"/>
          </p:cNvCxnSpPr>
          <p:nvPr/>
        </p:nvCxnSpPr>
        <p:spPr>
          <a:xfrm flipH="1" flipV="1">
            <a:off x="1029075" y="3984094"/>
            <a:ext cx="194178" cy="142602"/>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CFA1667-9A8D-02B2-5B7C-CC07A66992C0}"/>
                  </a:ext>
                </a:extLst>
              </p:cNvPr>
              <p:cNvSpPr txBox="1"/>
              <p:nvPr/>
            </p:nvSpPr>
            <p:spPr>
              <a:xfrm>
                <a:off x="62801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2" name="文本框 31">
                <a:extLst>
                  <a:ext uri="{FF2B5EF4-FFF2-40B4-BE49-F238E27FC236}">
                    <a16:creationId xmlns:a16="http://schemas.microsoft.com/office/drawing/2014/main" id="{ACFA1667-9A8D-02B2-5B7C-CC07A66992C0}"/>
                  </a:ext>
                </a:extLst>
              </p:cNvPr>
              <p:cNvSpPr txBox="1">
                <a:spLocks noRot="1" noChangeAspect="1" noMove="1" noResize="1" noEditPoints="1" noAdjustHandles="1" noChangeArrowheads="1" noChangeShapeType="1" noTextEdit="1"/>
              </p:cNvSpPr>
              <p:nvPr/>
            </p:nvSpPr>
            <p:spPr>
              <a:xfrm>
                <a:off x="628017" y="2257566"/>
                <a:ext cx="1003273" cy="307777"/>
              </a:xfrm>
              <a:prstGeom prst="rect">
                <a:avLst/>
              </a:prstGeom>
              <a:blipFill>
                <a:blip r:embed="rId10"/>
                <a:stretch>
                  <a:fillRect r="-10909"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3A57C165-9C0D-2420-7A8B-C327F34D4B86}"/>
                  </a:ext>
                </a:extLst>
              </p:cNvPr>
              <p:cNvSpPr txBox="1"/>
              <p:nvPr/>
            </p:nvSpPr>
            <p:spPr>
              <a:xfrm>
                <a:off x="190110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5" name="文本框 34">
                <a:extLst>
                  <a:ext uri="{FF2B5EF4-FFF2-40B4-BE49-F238E27FC236}">
                    <a16:creationId xmlns:a16="http://schemas.microsoft.com/office/drawing/2014/main" id="{3A57C165-9C0D-2420-7A8B-C327F34D4B86}"/>
                  </a:ext>
                </a:extLst>
              </p:cNvPr>
              <p:cNvSpPr txBox="1">
                <a:spLocks noRot="1" noChangeAspect="1" noMove="1" noResize="1" noEditPoints="1" noAdjustHandles="1" noChangeArrowheads="1" noChangeShapeType="1" noTextEdit="1"/>
              </p:cNvSpPr>
              <p:nvPr/>
            </p:nvSpPr>
            <p:spPr>
              <a:xfrm>
                <a:off x="1901108" y="2257566"/>
                <a:ext cx="1003273" cy="307777"/>
              </a:xfrm>
              <a:prstGeom prst="rect">
                <a:avLst/>
              </a:prstGeom>
              <a:blipFill>
                <a:blip r:embed="rId11"/>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流程图: 接点 35">
                <a:extLst>
                  <a:ext uri="{FF2B5EF4-FFF2-40B4-BE49-F238E27FC236}">
                    <a16:creationId xmlns:a16="http://schemas.microsoft.com/office/drawing/2014/main" id="{044D5080-B6DF-B984-EB3A-ECB45890A482}"/>
                  </a:ext>
                </a:extLst>
              </p:cNvPr>
              <p:cNvSpPr/>
              <p:nvPr/>
            </p:nvSpPr>
            <p:spPr>
              <a:xfrm>
                <a:off x="2523686" y="2626934"/>
                <a:ext cx="307777" cy="302955"/>
              </a:xfrm>
              <a:prstGeom prst="flowChartConnector">
                <a:avLst/>
              </a:prstGeom>
              <a:solidFill>
                <a:srgbClr val="CCFFCC"/>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6" name="流程图: 接点 35">
                <a:extLst>
                  <a:ext uri="{FF2B5EF4-FFF2-40B4-BE49-F238E27FC236}">
                    <a16:creationId xmlns:a16="http://schemas.microsoft.com/office/drawing/2014/main" id="{044D5080-B6DF-B984-EB3A-ECB45890A482}"/>
                  </a:ext>
                </a:extLst>
              </p:cNvPr>
              <p:cNvSpPr>
                <a:spLocks noRot="1" noChangeAspect="1" noMove="1" noResize="1" noEditPoints="1" noAdjustHandles="1" noChangeArrowheads="1" noChangeShapeType="1" noTextEdit="1"/>
              </p:cNvSpPr>
              <p:nvPr/>
            </p:nvSpPr>
            <p:spPr>
              <a:xfrm>
                <a:off x="2523686" y="2626934"/>
                <a:ext cx="307777" cy="302955"/>
              </a:xfrm>
              <a:prstGeom prst="flowChartConnector">
                <a:avLst/>
              </a:prstGeom>
              <a:blipFill>
                <a:blip r:embed="rId12"/>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流程图: 接点 36">
                <a:extLst>
                  <a:ext uri="{FF2B5EF4-FFF2-40B4-BE49-F238E27FC236}">
                    <a16:creationId xmlns:a16="http://schemas.microsoft.com/office/drawing/2014/main" id="{D4907908-70B8-0C2A-81E3-9830D4D0434B}"/>
                  </a:ext>
                </a:extLst>
              </p:cNvPr>
              <p:cNvSpPr/>
              <p:nvPr/>
            </p:nvSpPr>
            <p:spPr>
              <a:xfrm>
                <a:off x="2111877" y="29916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37" name="流程图: 接点 36">
                <a:extLst>
                  <a:ext uri="{FF2B5EF4-FFF2-40B4-BE49-F238E27FC236}">
                    <a16:creationId xmlns:a16="http://schemas.microsoft.com/office/drawing/2014/main" id="{D4907908-70B8-0C2A-81E3-9830D4D0434B}"/>
                  </a:ext>
                </a:extLst>
              </p:cNvPr>
              <p:cNvSpPr>
                <a:spLocks noRot="1" noChangeAspect="1" noMove="1" noResize="1" noEditPoints="1" noAdjustHandles="1" noChangeArrowheads="1" noChangeShapeType="1" noTextEdit="1"/>
              </p:cNvSpPr>
              <p:nvPr/>
            </p:nvSpPr>
            <p:spPr>
              <a:xfrm>
                <a:off x="2111877" y="2991655"/>
                <a:ext cx="307777" cy="302955"/>
              </a:xfrm>
              <a:prstGeom prst="flowChartConnector">
                <a:avLst/>
              </a:prstGeom>
              <a:blipFill>
                <a:blip r:embed="rId7"/>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流程图: 接点 37">
                <a:extLst>
                  <a:ext uri="{FF2B5EF4-FFF2-40B4-BE49-F238E27FC236}">
                    <a16:creationId xmlns:a16="http://schemas.microsoft.com/office/drawing/2014/main" id="{A71DB7D3-4034-11E7-7E34-BD08117759EE}"/>
                  </a:ext>
                </a:extLst>
              </p:cNvPr>
              <p:cNvSpPr/>
              <p:nvPr/>
            </p:nvSpPr>
            <p:spPr>
              <a:xfrm>
                <a:off x="2523686" y="33576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8" name="流程图: 接点 37">
                <a:extLst>
                  <a:ext uri="{FF2B5EF4-FFF2-40B4-BE49-F238E27FC236}">
                    <a16:creationId xmlns:a16="http://schemas.microsoft.com/office/drawing/2014/main" id="{A71DB7D3-4034-11E7-7E34-BD08117759EE}"/>
                  </a:ext>
                </a:extLst>
              </p:cNvPr>
              <p:cNvSpPr>
                <a:spLocks noRot="1" noChangeAspect="1" noMove="1" noResize="1" noEditPoints="1" noAdjustHandles="1" noChangeArrowheads="1" noChangeShapeType="1" noTextEdit="1"/>
              </p:cNvSpPr>
              <p:nvPr/>
            </p:nvSpPr>
            <p:spPr>
              <a:xfrm>
                <a:off x="2523686" y="3357683"/>
                <a:ext cx="307777" cy="302955"/>
              </a:xfrm>
              <a:prstGeom prst="flowChartConnector">
                <a:avLst/>
              </a:prstGeom>
              <a:blipFill>
                <a:blip r:embed="rId6"/>
                <a:stretch>
                  <a:fillRect/>
                </a:stretch>
              </a:blipFill>
              <a:ln w="12700" cap="flat">
                <a:noFill/>
                <a:prstDash val="solid"/>
                <a:miter lim="800000"/>
              </a:ln>
              <a:effectLst/>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639103BD-80E9-9743-1FD1-CEE31AECBF74}"/>
              </a:ext>
            </a:extLst>
          </p:cNvPr>
          <p:cNvCxnSpPr>
            <a:cxnSpLocks/>
            <a:stCxn id="36" idx="3"/>
            <a:endCxn id="37" idx="7"/>
          </p:cNvCxnSpPr>
          <p:nvPr/>
        </p:nvCxnSpPr>
        <p:spPr>
          <a:xfrm flipH="1">
            <a:off x="2374581" y="2885522"/>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40" name="直接连接符 39">
            <a:extLst>
              <a:ext uri="{FF2B5EF4-FFF2-40B4-BE49-F238E27FC236}">
                <a16:creationId xmlns:a16="http://schemas.microsoft.com/office/drawing/2014/main" id="{E46B4DC4-679B-7A96-26CB-3543DE4CA6C7}"/>
              </a:ext>
            </a:extLst>
          </p:cNvPr>
          <p:cNvCxnSpPr>
            <a:cxnSpLocks/>
            <a:stCxn id="37" idx="5"/>
            <a:endCxn id="38" idx="1"/>
          </p:cNvCxnSpPr>
          <p:nvPr/>
        </p:nvCxnSpPr>
        <p:spPr>
          <a:xfrm>
            <a:off x="2374581" y="3250243"/>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1" name="流程图: 接点 40">
                <a:extLst>
                  <a:ext uri="{FF2B5EF4-FFF2-40B4-BE49-F238E27FC236}">
                    <a16:creationId xmlns:a16="http://schemas.microsoft.com/office/drawing/2014/main" id="{1CDE3AEB-3288-0276-ADF5-5977223DBC0C}"/>
                  </a:ext>
                </a:extLst>
              </p:cNvPr>
              <p:cNvSpPr/>
              <p:nvPr/>
            </p:nvSpPr>
            <p:spPr>
              <a:xfrm>
                <a:off x="2111877" y="3726428"/>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1" name="流程图: 接点 40">
                <a:extLst>
                  <a:ext uri="{FF2B5EF4-FFF2-40B4-BE49-F238E27FC236}">
                    <a16:creationId xmlns:a16="http://schemas.microsoft.com/office/drawing/2014/main" id="{1CDE3AEB-3288-0276-ADF5-5977223DBC0C}"/>
                  </a:ext>
                </a:extLst>
              </p:cNvPr>
              <p:cNvSpPr>
                <a:spLocks noRot="1" noChangeAspect="1" noMove="1" noResize="1" noEditPoints="1" noAdjustHandles="1" noChangeArrowheads="1" noChangeShapeType="1" noTextEdit="1"/>
              </p:cNvSpPr>
              <p:nvPr/>
            </p:nvSpPr>
            <p:spPr>
              <a:xfrm>
                <a:off x="2111877" y="3726428"/>
                <a:ext cx="307777" cy="302955"/>
              </a:xfrm>
              <a:prstGeom prst="flowChartConnector">
                <a:avLst/>
              </a:prstGeom>
              <a:blipFill>
                <a:blip r:embed="rId13"/>
                <a:stretch>
                  <a:fillRect/>
                </a:stretch>
              </a:blipFill>
              <a:ln w="12700" cap="flat">
                <a:noFill/>
                <a:prstDash val="solid"/>
                <a:miter lim="800000"/>
              </a:ln>
              <a:effectLst/>
            </p:spPr>
            <p:txBody>
              <a:bodyPr/>
              <a:lstStyle/>
              <a:p>
                <a:r>
                  <a:rPr lang="zh-CN" altLang="en-US">
                    <a:noFill/>
                  </a:rPr>
                  <a:t> </a:t>
                </a:r>
              </a:p>
            </p:txBody>
          </p:sp>
        </mc:Fallback>
      </mc:AlternateContent>
      <p:cxnSp>
        <p:nvCxnSpPr>
          <p:cNvPr id="43" name="直接连接符 42">
            <a:extLst>
              <a:ext uri="{FF2B5EF4-FFF2-40B4-BE49-F238E27FC236}">
                <a16:creationId xmlns:a16="http://schemas.microsoft.com/office/drawing/2014/main" id="{3DBB796E-EB04-757C-3E91-D042CB892E2F}"/>
              </a:ext>
            </a:extLst>
          </p:cNvPr>
          <p:cNvCxnSpPr>
            <a:cxnSpLocks/>
            <a:stCxn id="38" idx="3"/>
            <a:endCxn id="41" idx="7"/>
          </p:cNvCxnSpPr>
          <p:nvPr/>
        </p:nvCxnSpPr>
        <p:spPr>
          <a:xfrm flipH="1">
            <a:off x="2374581" y="3616271"/>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0D7CCD59-E52A-74AA-657E-7175732784A5}"/>
                  </a:ext>
                </a:extLst>
              </p:cNvPr>
              <p:cNvSpPr txBox="1"/>
              <p:nvPr/>
            </p:nvSpPr>
            <p:spPr>
              <a:xfrm>
                <a:off x="355939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5" name="文本框 44">
                <a:extLst>
                  <a:ext uri="{FF2B5EF4-FFF2-40B4-BE49-F238E27FC236}">
                    <a16:creationId xmlns:a16="http://schemas.microsoft.com/office/drawing/2014/main" id="{0D7CCD59-E52A-74AA-657E-7175732784A5}"/>
                  </a:ext>
                </a:extLst>
              </p:cNvPr>
              <p:cNvSpPr txBox="1">
                <a:spLocks noRot="1" noChangeAspect="1" noMove="1" noResize="1" noEditPoints="1" noAdjustHandles="1" noChangeArrowheads="1" noChangeShapeType="1" noTextEdit="1"/>
              </p:cNvSpPr>
              <p:nvPr/>
            </p:nvSpPr>
            <p:spPr>
              <a:xfrm>
                <a:off x="3559397" y="2257566"/>
                <a:ext cx="1003273" cy="307777"/>
              </a:xfrm>
              <a:prstGeom prst="rect">
                <a:avLst/>
              </a:prstGeom>
              <a:blipFill>
                <a:blip r:embed="rId14"/>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67871EB-7778-2DD5-7849-76E12ABAFFC7}"/>
                  </a:ext>
                </a:extLst>
              </p:cNvPr>
              <p:cNvSpPr txBox="1"/>
              <p:nvPr/>
            </p:nvSpPr>
            <p:spPr>
              <a:xfrm>
                <a:off x="483248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6" name="文本框 45">
                <a:extLst>
                  <a:ext uri="{FF2B5EF4-FFF2-40B4-BE49-F238E27FC236}">
                    <a16:creationId xmlns:a16="http://schemas.microsoft.com/office/drawing/2014/main" id="{667871EB-7778-2DD5-7849-76E12ABAFFC7}"/>
                  </a:ext>
                </a:extLst>
              </p:cNvPr>
              <p:cNvSpPr txBox="1">
                <a:spLocks noRot="1" noChangeAspect="1" noMove="1" noResize="1" noEditPoints="1" noAdjustHandles="1" noChangeArrowheads="1" noChangeShapeType="1" noTextEdit="1"/>
              </p:cNvSpPr>
              <p:nvPr/>
            </p:nvSpPr>
            <p:spPr>
              <a:xfrm>
                <a:off x="4832488" y="2257566"/>
                <a:ext cx="1003273" cy="307777"/>
              </a:xfrm>
              <a:prstGeom prst="rect">
                <a:avLst/>
              </a:prstGeom>
              <a:blipFill>
                <a:blip r:embed="rId15"/>
                <a:stretch>
                  <a:fillRect r="-10976" b="-5882"/>
                </a:stretch>
              </a:blipFill>
              <a:ln w="12700" cap="flat">
                <a:noFill/>
                <a:miter lim="400000"/>
              </a:ln>
              <a:effectLst/>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A13C4C38-A72F-C8BC-A043-583554261090}"/>
              </a:ext>
            </a:extLst>
          </p:cNvPr>
          <p:cNvSpPr txBox="1"/>
          <p:nvPr/>
        </p:nvSpPr>
        <p:spPr>
          <a:xfrm>
            <a:off x="3522955" y="2009540"/>
            <a:ext cx="206631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Update:</a:t>
            </a:r>
          </a:p>
        </p:txBody>
      </p:sp>
      <mc:AlternateContent xmlns:mc="http://schemas.openxmlformats.org/markup-compatibility/2006" xmlns:a14="http://schemas.microsoft.com/office/drawing/2010/main">
        <mc:Choice Requires="a14">
          <p:sp>
            <p:nvSpPr>
              <p:cNvPr id="48" name="流程图: 接点 47">
                <a:extLst>
                  <a:ext uri="{FF2B5EF4-FFF2-40B4-BE49-F238E27FC236}">
                    <a16:creationId xmlns:a16="http://schemas.microsoft.com/office/drawing/2014/main" id="{AD200A32-ECDF-3372-0E00-63451923A8AE}"/>
                  </a:ext>
                </a:extLst>
              </p:cNvPr>
              <p:cNvSpPr/>
              <p:nvPr/>
            </p:nvSpPr>
            <p:spPr>
              <a:xfrm>
                <a:off x="4118487" y="2626012"/>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8" name="流程图: 接点 47">
                <a:extLst>
                  <a:ext uri="{FF2B5EF4-FFF2-40B4-BE49-F238E27FC236}">
                    <a16:creationId xmlns:a16="http://schemas.microsoft.com/office/drawing/2014/main" id="{AD200A32-ECDF-3372-0E00-63451923A8AE}"/>
                  </a:ext>
                </a:extLst>
              </p:cNvPr>
              <p:cNvSpPr>
                <a:spLocks noRot="1" noChangeAspect="1" noMove="1" noResize="1" noEditPoints="1" noAdjustHandles="1" noChangeArrowheads="1" noChangeShapeType="1" noTextEdit="1"/>
              </p:cNvSpPr>
              <p:nvPr/>
            </p:nvSpPr>
            <p:spPr>
              <a:xfrm>
                <a:off x="4118487" y="2626012"/>
                <a:ext cx="307777" cy="302955"/>
              </a:xfrm>
              <a:prstGeom prst="flowChartConnector">
                <a:avLst/>
              </a:prstGeom>
              <a:blipFill>
                <a:blip r:embed="rId1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流程图: 接点 48">
                <a:extLst>
                  <a:ext uri="{FF2B5EF4-FFF2-40B4-BE49-F238E27FC236}">
                    <a16:creationId xmlns:a16="http://schemas.microsoft.com/office/drawing/2014/main" id="{4D238D76-5F7C-CD60-9C90-3FFD4D55FB89}"/>
                  </a:ext>
                </a:extLst>
              </p:cNvPr>
              <p:cNvSpPr/>
              <p:nvPr/>
            </p:nvSpPr>
            <p:spPr>
              <a:xfrm>
                <a:off x="3706678" y="2990733"/>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49" name="流程图: 接点 48">
                <a:extLst>
                  <a:ext uri="{FF2B5EF4-FFF2-40B4-BE49-F238E27FC236}">
                    <a16:creationId xmlns:a16="http://schemas.microsoft.com/office/drawing/2014/main" id="{4D238D76-5F7C-CD60-9C90-3FFD4D55FB89}"/>
                  </a:ext>
                </a:extLst>
              </p:cNvPr>
              <p:cNvSpPr>
                <a:spLocks noRot="1" noChangeAspect="1" noMove="1" noResize="1" noEditPoints="1" noAdjustHandles="1" noChangeArrowheads="1" noChangeShapeType="1" noTextEdit="1"/>
              </p:cNvSpPr>
              <p:nvPr/>
            </p:nvSpPr>
            <p:spPr>
              <a:xfrm>
                <a:off x="3706678" y="2990733"/>
                <a:ext cx="307777" cy="302955"/>
              </a:xfrm>
              <a:prstGeom prst="flowChartConnector">
                <a:avLst/>
              </a:prstGeom>
              <a:blipFill>
                <a:blip r:embed="rId17"/>
                <a:stretch>
                  <a:fillRect/>
                </a:stretch>
              </a:blipFill>
              <a:ln w="12700" cap="flat">
                <a:noFill/>
                <a:prstDash val="solid"/>
                <a:miter lim="800000"/>
              </a:ln>
              <a:effectLst/>
            </p:spPr>
            <p:txBody>
              <a:bodyPr/>
              <a:lstStyle/>
              <a:p>
                <a:r>
                  <a:rPr lang="zh-CN" altLang="en-US">
                    <a:noFill/>
                  </a:rPr>
                  <a:t> </a:t>
                </a:r>
              </a:p>
            </p:txBody>
          </p:sp>
        </mc:Fallback>
      </mc:AlternateContent>
      <p:cxnSp>
        <p:nvCxnSpPr>
          <p:cNvPr id="51" name="直接连接符 50">
            <a:extLst>
              <a:ext uri="{FF2B5EF4-FFF2-40B4-BE49-F238E27FC236}">
                <a16:creationId xmlns:a16="http://schemas.microsoft.com/office/drawing/2014/main" id="{DB8A375D-853E-8BC2-2671-6526ACF7D548}"/>
              </a:ext>
            </a:extLst>
          </p:cNvPr>
          <p:cNvCxnSpPr>
            <a:cxnSpLocks/>
            <a:stCxn id="48" idx="3"/>
            <a:endCxn id="49" idx="7"/>
          </p:cNvCxnSpPr>
          <p:nvPr/>
        </p:nvCxnSpPr>
        <p:spPr>
          <a:xfrm flipH="1">
            <a:off x="3969382" y="2884600"/>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0" name="流程图: 接点 59">
                <a:extLst>
                  <a:ext uri="{FF2B5EF4-FFF2-40B4-BE49-F238E27FC236}">
                    <a16:creationId xmlns:a16="http://schemas.microsoft.com/office/drawing/2014/main" id="{AB07B46A-8F56-7193-8AF1-BE1F91E45AB8}"/>
                  </a:ext>
                </a:extLst>
              </p:cNvPr>
              <p:cNvSpPr/>
              <p:nvPr/>
            </p:nvSpPr>
            <p:spPr>
              <a:xfrm>
                <a:off x="5342034" y="2623554"/>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60" name="流程图: 接点 59">
                <a:extLst>
                  <a:ext uri="{FF2B5EF4-FFF2-40B4-BE49-F238E27FC236}">
                    <a16:creationId xmlns:a16="http://schemas.microsoft.com/office/drawing/2014/main" id="{AB07B46A-8F56-7193-8AF1-BE1F91E45AB8}"/>
                  </a:ext>
                </a:extLst>
              </p:cNvPr>
              <p:cNvSpPr>
                <a:spLocks noRot="1" noChangeAspect="1" noMove="1" noResize="1" noEditPoints="1" noAdjustHandles="1" noChangeArrowheads="1" noChangeShapeType="1" noTextEdit="1"/>
              </p:cNvSpPr>
              <p:nvPr/>
            </p:nvSpPr>
            <p:spPr>
              <a:xfrm>
                <a:off x="5342034" y="2623554"/>
                <a:ext cx="307777" cy="302955"/>
              </a:xfrm>
              <a:prstGeom prst="flowChartConnector">
                <a:avLst/>
              </a:prstGeom>
              <a:blipFill>
                <a:blip r:embed="rId18"/>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流程图: 接点 60">
                <a:extLst>
                  <a:ext uri="{FF2B5EF4-FFF2-40B4-BE49-F238E27FC236}">
                    <a16:creationId xmlns:a16="http://schemas.microsoft.com/office/drawing/2014/main" id="{A8837188-AA43-6B23-BE51-5FBE0A162E22}"/>
                  </a:ext>
                </a:extLst>
              </p:cNvPr>
              <p:cNvSpPr/>
              <p:nvPr/>
            </p:nvSpPr>
            <p:spPr>
              <a:xfrm>
                <a:off x="4930225" y="2988275"/>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61" name="流程图: 接点 60">
                <a:extLst>
                  <a:ext uri="{FF2B5EF4-FFF2-40B4-BE49-F238E27FC236}">
                    <a16:creationId xmlns:a16="http://schemas.microsoft.com/office/drawing/2014/main" id="{A8837188-AA43-6B23-BE51-5FBE0A162E22}"/>
                  </a:ext>
                </a:extLst>
              </p:cNvPr>
              <p:cNvSpPr>
                <a:spLocks noRot="1" noChangeAspect="1" noMove="1" noResize="1" noEditPoints="1" noAdjustHandles="1" noChangeArrowheads="1" noChangeShapeType="1" noTextEdit="1"/>
              </p:cNvSpPr>
              <p:nvPr/>
            </p:nvSpPr>
            <p:spPr>
              <a:xfrm>
                <a:off x="4930225" y="2988275"/>
                <a:ext cx="307777" cy="302955"/>
              </a:xfrm>
              <a:prstGeom prst="flowChartConnector">
                <a:avLst/>
              </a:prstGeom>
              <a:blipFill>
                <a:blip r:embed="rId19"/>
                <a:stretch>
                  <a:fillRect/>
                </a:stretch>
              </a:blipFill>
              <a:ln w="12700" cap="flat">
                <a:noFill/>
                <a:prstDash val="solid"/>
                <a:miter lim="800000"/>
              </a:ln>
              <a:effectLst/>
            </p:spPr>
            <p:txBody>
              <a:bodyPr/>
              <a:lstStyle/>
              <a:p>
                <a:r>
                  <a:rPr lang="zh-CN" altLang="en-US">
                    <a:noFill/>
                  </a:rPr>
                  <a:t> </a:t>
                </a:r>
              </a:p>
            </p:txBody>
          </p:sp>
        </mc:Fallback>
      </mc:AlternateContent>
      <p:cxnSp>
        <p:nvCxnSpPr>
          <p:cNvPr id="63" name="直接连接符 62">
            <a:extLst>
              <a:ext uri="{FF2B5EF4-FFF2-40B4-BE49-F238E27FC236}">
                <a16:creationId xmlns:a16="http://schemas.microsoft.com/office/drawing/2014/main" id="{1A3344AB-7EFF-4C49-D8D8-0635DB02675E}"/>
              </a:ext>
            </a:extLst>
          </p:cNvPr>
          <p:cNvCxnSpPr>
            <a:cxnSpLocks/>
            <a:stCxn id="60" idx="3"/>
            <a:endCxn id="61" idx="7"/>
          </p:cNvCxnSpPr>
          <p:nvPr/>
        </p:nvCxnSpPr>
        <p:spPr>
          <a:xfrm flipH="1">
            <a:off x="5192929" y="2882142"/>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7" name="流程图: 接点 66">
                <a:extLst>
                  <a:ext uri="{FF2B5EF4-FFF2-40B4-BE49-F238E27FC236}">
                    <a16:creationId xmlns:a16="http://schemas.microsoft.com/office/drawing/2014/main" id="{175F0EAF-D60D-D78E-D569-EB08C35132CC}"/>
                  </a:ext>
                </a:extLst>
              </p:cNvPr>
              <p:cNvSpPr/>
              <p:nvPr/>
            </p:nvSpPr>
            <p:spPr>
              <a:xfrm>
                <a:off x="5764630" y="29948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67" name="流程图: 接点 66">
                <a:extLst>
                  <a:ext uri="{FF2B5EF4-FFF2-40B4-BE49-F238E27FC236}">
                    <a16:creationId xmlns:a16="http://schemas.microsoft.com/office/drawing/2014/main" id="{175F0EAF-D60D-D78E-D569-EB08C35132CC}"/>
                  </a:ext>
                </a:extLst>
              </p:cNvPr>
              <p:cNvSpPr>
                <a:spLocks noRot="1" noChangeAspect="1" noMove="1" noResize="1" noEditPoints="1" noAdjustHandles="1" noChangeArrowheads="1" noChangeShapeType="1" noTextEdit="1"/>
              </p:cNvSpPr>
              <p:nvPr/>
            </p:nvSpPr>
            <p:spPr>
              <a:xfrm>
                <a:off x="5764630" y="2994855"/>
                <a:ext cx="307777" cy="302955"/>
              </a:xfrm>
              <a:prstGeom prst="flowChartConnector">
                <a:avLst/>
              </a:prstGeom>
              <a:blipFill>
                <a:blip r:embed="rId20"/>
                <a:stretch>
                  <a:fillRect/>
                </a:stretch>
              </a:blipFill>
              <a:ln w="12700" cap="flat">
                <a:noFill/>
                <a:prstDash val="solid"/>
                <a:miter lim="800000"/>
              </a:ln>
              <a:effectLst/>
            </p:spPr>
            <p:txBody>
              <a:bodyPr/>
              <a:lstStyle/>
              <a:p>
                <a:r>
                  <a:rPr lang="zh-CN" altLang="en-US">
                    <a:noFill/>
                  </a:rPr>
                  <a:t> </a:t>
                </a:r>
              </a:p>
            </p:txBody>
          </p:sp>
        </mc:Fallback>
      </mc:AlternateContent>
      <p:cxnSp>
        <p:nvCxnSpPr>
          <p:cNvPr id="68" name="直接连接符 67">
            <a:extLst>
              <a:ext uri="{FF2B5EF4-FFF2-40B4-BE49-F238E27FC236}">
                <a16:creationId xmlns:a16="http://schemas.microsoft.com/office/drawing/2014/main" id="{EEA2A829-6542-F782-6B17-CE0E417F383F}"/>
              </a:ext>
            </a:extLst>
          </p:cNvPr>
          <p:cNvCxnSpPr>
            <a:cxnSpLocks/>
            <a:stCxn id="60" idx="5"/>
            <a:endCxn id="67" idx="1"/>
          </p:cNvCxnSpPr>
          <p:nvPr/>
        </p:nvCxnSpPr>
        <p:spPr>
          <a:xfrm>
            <a:off x="5604738" y="2882142"/>
            <a:ext cx="204965" cy="15708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
        <p:nvSpPr>
          <p:cNvPr id="6" name="文本框 5">
            <a:extLst>
              <a:ext uri="{FF2B5EF4-FFF2-40B4-BE49-F238E27FC236}">
                <a16:creationId xmlns:a16="http://schemas.microsoft.com/office/drawing/2014/main" id="{A63115E9-0534-ECDB-619B-2E18D80CBD3F}"/>
              </a:ext>
            </a:extLst>
          </p:cNvPr>
          <p:cNvSpPr txBox="1"/>
          <p:nvPr/>
        </p:nvSpPr>
        <p:spPr>
          <a:xfrm>
            <a:off x="604338" y="2028025"/>
            <a:ext cx="2439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Traverse:</a:t>
            </a:r>
          </a:p>
        </p:txBody>
      </p:sp>
      <mc:AlternateContent xmlns:mc="http://schemas.openxmlformats.org/markup-compatibility/2006" xmlns:a14="http://schemas.microsoft.com/office/drawing/2010/main">
        <mc:Choice Requires="a14">
          <p:sp>
            <p:nvSpPr>
              <p:cNvPr id="17" name="Text Placeholder 2">
                <a:extLst>
                  <a:ext uri="{FF2B5EF4-FFF2-40B4-BE49-F238E27FC236}">
                    <a16:creationId xmlns:a16="http://schemas.microsoft.com/office/drawing/2014/main" id="{DC223C87-2877-A32B-70F6-AA5499AD8481}"/>
                  </a:ext>
                </a:extLst>
              </p:cNvPr>
              <p:cNvSpPr txBox="1">
                <a:spLocks/>
              </p:cNvSpPr>
              <p:nvPr/>
            </p:nvSpPr>
            <p:spPr>
              <a:xfrm>
                <a:off x="628017" y="1133863"/>
                <a:ext cx="3943983" cy="8244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2</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3</m:t>
                        </m:r>
                      </m:sub>
                    </m:sSub>
                  </m:oMath>
                </a14:m>
                <a:r>
                  <a:rPr lang="en-US" sz="1600" dirty="0">
                    <a:latin typeface="Calibri" panose="020F0502020204030204" pitchFamily="34" charset="0"/>
                    <a:cs typeface="Calibri" panose="020F0502020204030204" pitchFamily="34" charset="0"/>
                  </a:rPr>
                  <a:t>.</a:t>
                </a:r>
              </a:p>
            </p:txBody>
          </p:sp>
        </mc:Choice>
        <mc:Fallback xmlns="">
          <p:sp>
            <p:nvSpPr>
              <p:cNvPr id="17" name="Text Placeholder 2">
                <a:extLst>
                  <a:ext uri="{FF2B5EF4-FFF2-40B4-BE49-F238E27FC236}">
                    <a16:creationId xmlns:a16="http://schemas.microsoft.com/office/drawing/2014/main" id="{DC223C87-2877-A32B-70F6-AA5499AD8481}"/>
                  </a:ext>
                </a:extLst>
              </p:cNvPr>
              <p:cNvSpPr txBox="1">
                <a:spLocks noRot="1" noChangeAspect="1" noMove="1" noResize="1" noEditPoints="1" noAdjustHandles="1" noChangeArrowheads="1" noChangeShapeType="1" noTextEdit="1"/>
              </p:cNvSpPr>
              <p:nvPr/>
            </p:nvSpPr>
            <p:spPr>
              <a:xfrm>
                <a:off x="628017" y="1133863"/>
                <a:ext cx="3943983" cy="824477"/>
              </a:xfrm>
              <a:prstGeom prst="rect">
                <a:avLst/>
              </a:prstGeom>
              <a:blipFill>
                <a:blip r:embed="rId21"/>
                <a:stretch>
                  <a:fillRect l="-3091" t="-5185" b="-1259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27028715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30030" y="1133864"/>
            <a:ext cx="7883522" cy="29718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nSpc>
                <a:spcPts val="2200"/>
              </a:lnSpc>
              <a:spcBef>
                <a:spcPts val="1200"/>
              </a:spcBef>
            </a:pPr>
            <a:r>
              <a:rPr lang="en-US" sz="1600" b="1" dirty="0">
                <a:latin typeface="Calibri" panose="020F0502020204030204" pitchFamily="34" charset="0"/>
                <a:cs typeface="Calibri" panose="020F0502020204030204" pitchFamily="34" charset="0"/>
              </a:rPr>
              <a:t>What is CFL-reachability?</a:t>
            </a:r>
          </a:p>
          <a:p>
            <a:pPr>
              <a:lnSpc>
                <a:spcPts val="2200"/>
              </a:lnSpc>
              <a:spcBef>
                <a:spcPts val="1200"/>
              </a:spcBef>
            </a:pPr>
            <a:r>
              <a:rPr lang="en-US" sz="1600" dirty="0">
                <a:latin typeface="Calibri" panose="020F0502020204030204" pitchFamily="34" charset="0"/>
                <a:cs typeface="Calibri" panose="020F0502020204030204" pitchFamily="34" charset="0"/>
              </a:rPr>
              <a:t>A CFL-reachability problem is to determine whether </a:t>
            </a:r>
            <a:r>
              <a:rPr lang="en-US" altLang="zh-CN" sz="1600" dirty="0">
                <a:latin typeface="Calibri" panose="020F0502020204030204" pitchFamily="34" charset="0"/>
                <a:cs typeface="Calibri" panose="020F0502020204030204" pitchFamily="34" charset="0"/>
              </a:rPr>
              <a:t>specific source-sink pairs in a given </a:t>
            </a:r>
            <a:r>
              <a:rPr lang="en-US" altLang="zh-CN" sz="1600" i="1" dirty="0">
                <a:latin typeface="Calibri" panose="020F0502020204030204" pitchFamily="34" charset="0"/>
                <a:cs typeface="Calibri" panose="020F0502020204030204" pitchFamily="34" charset="0"/>
              </a:rPr>
              <a:t>edge-labeled directed </a:t>
            </a:r>
            <a:r>
              <a:rPr lang="en-US" altLang="zh-CN" sz="1600" dirty="0">
                <a:latin typeface="Calibri" panose="020F0502020204030204" pitchFamily="34" charset="0"/>
                <a:cs typeface="Calibri" panose="020F0502020204030204" pitchFamily="34" charset="0"/>
              </a:rPr>
              <a:t>graph are connected by a </a:t>
            </a:r>
            <a:r>
              <a:rPr lang="en-US" altLang="zh-CN" sz="1600" i="1" dirty="0">
                <a:latin typeface="Calibri" panose="020F0502020204030204" pitchFamily="34" charset="0"/>
                <a:cs typeface="Calibri" panose="020F0502020204030204" pitchFamily="34" charset="0"/>
              </a:rPr>
              <a:t>reachable path</a:t>
            </a:r>
            <a:r>
              <a:rPr lang="en-US" altLang="zh-CN"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a:lnSpc>
                <a:spcPts val="2200"/>
              </a:lnSpc>
              <a:spcBef>
                <a:spcPts val="1200"/>
              </a:spcBef>
            </a:pPr>
            <a:r>
              <a:rPr lang="en-US" sz="1600" b="1" dirty="0">
                <a:latin typeface="Calibri" panose="020F0502020204030204" pitchFamily="34" charset="0"/>
                <a:cs typeface="Calibri" panose="020F0502020204030204" pitchFamily="34" charset="0"/>
              </a:rPr>
              <a:t>Reachable path</a:t>
            </a:r>
            <a:r>
              <a:rPr lang="en-US" sz="1600" dirty="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a path whose edge labels form a string accepted by the given CFL.</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46723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39</a:t>
            </a:fld>
            <a:endParaRPr lang="zh-CN" altLang="en-US" dirty="0"/>
          </a:p>
        </p:txBody>
      </p:sp>
      <p:pic>
        <p:nvPicPr>
          <p:cNvPr id="3" name="图片 2">
            <a:extLst>
              <a:ext uri="{FF2B5EF4-FFF2-40B4-BE49-F238E27FC236}">
                <a16:creationId xmlns:a16="http://schemas.microsoft.com/office/drawing/2014/main" id="{2CFBAA62-1D75-A0E5-CB48-591B7F74F8EB}"/>
              </a:ext>
            </a:extLst>
          </p:cNvPr>
          <p:cNvPicPr>
            <a:picLocks noChangeAspect="1"/>
          </p:cNvPicPr>
          <p:nvPr/>
        </p:nvPicPr>
        <p:blipFill>
          <a:blip r:embed="rId3"/>
          <a:stretch>
            <a:fillRect/>
          </a:stretch>
        </p:blipFill>
        <p:spPr>
          <a:xfrm>
            <a:off x="6593645" y="1625047"/>
            <a:ext cx="1712155" cy="1893405"/>
          </a:xfrm>
          <a:prstGeom prst="rect">
            <a:avLst/>
          </a:prstGeom>
        </p:spPr>
      </p:pic>
      <mc:AlternateContent xmlns:mc="http://schemas.openxmlformats.org/markup-compatibility/2006" xmlns:a14="http://schemas.microsoft.com/office/drawing/2010/main">
        <mc:Choice Requires="a14">
          <p:sp>
            <p:nvSpPr>
              <p:cNvPr id="7" name="流程图: 接点 6">
                <a:extLst>
                  <a:ext uri="{FF2B5EF4-FFF2-40B4-BE49-F238E27FC236}">
                    <a16:creationId xmlns:a16="http://schemas.microsoft.com/office/drawing/2014/main" id="{549A6689-55DA-C33E-CBF8-4F1F3BF3088A}"/>
                  </a:ext>
                </a:extLst>
              </p:cNvPr>
              <p:cNvSpPr/>
              <p:nvPr/>
            </p:nvSpPr>
            <p:spPr>
              <a:xfrm>
                <a:off x="1178180" y="2626012"/>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7" name="流程图: 接点 6">
                <a:extLst>
                  <a:ext uri="{FF2B5EF4-FFF2-40B4-BE49-F238E27FC236}">
                    <a16:creationId xmlns:a16="http://schemas.microsoft.com/office/drawing/2014/main" id="{549A6689-55DA-C33E-CBF8-4F1F3BF3088A}"/>
                  </a:ext>
                </a:extLst>
              </p:cNvPr>
              <p:cNvSpPr>
                <a:spLocks noRot="1" noChangeAspect="1" noMove="1" noResize="1" noEditPoints="1" noAdjustHandles="1" noChangeArrowheads="1" noChangeShapeType="1" noTextEdit="1"/>
              </p:cNvSpPr>
              <p:nvPr/>
            </p:nvSpPr>
            <p:spPr>
              <a:xfrm>
                <a:off x="1178180" y="2626012"/>
                <a:ext cx="307777" cy="302955"/>
              </a:xfrm>
              <a:prstGeom prst="flowChartConnector">
                <a:avLst/>
              </a:prstGeom>
              <a:blipFill>
                <a:blip r:embed="rId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流程图: 接点 7">
                <a:extLst>
                  <a:ext uri="{FF2B5EF4-FFF2-40B4-BE49-F238E27FC236}">
                    <a16:creationId xmlns:a16="http://schemas.microsoft.com/office/drawing/2014/main" id="{B73DD35E-2434-2DCD-C7EB-893F683F0B10}"/>
                  </a:ext>
                </a:extLst>
              </p:cNvPr>
              <p:cNvSpPr/>
              <p:nvPr/>
            </p:nvSpPr>
            <p:spPr>
              <a:xfrm>
                <a:off x="766371" y="2990733"/>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8" name="流程图: 接点 7">
                <a:extLst>
                  <a:ext uri="{FF2B5EF4-FFF2-40B4-BE49-F238E27FC236}">
                    <a16:creationId xmlns:a16="http://schemas.microsoft.com/office/drawing/2014/main" id="{B73DD35E-2434-2DCD-C7EB-893F683F0B10}"/>
                  </a:ext>
                </a:extLst>
              </p:cNvPr>
              <p:cNvSpPr>
                <a:spLocks noRot="1" noChangeAspect="1" noMove="1" noResize="1" noEditPoints="1" noAdjustHandles="1" noChangeArrowheads="1" noChangeShapeType="1" noTextEdit="1"/>
              </p:cNvSpPr>
              <p:nvPr/>
            </p:nvSpPr>
            <p:spPr>
              <a:xfrm>
                <a:off x="766371" y="2990733"/>
                <a:ext cx="307777" cy="302955"/>
              </a:xfrm>
              <a:prstGeom prst="flowChartConnector">
                <a:avLst/>
              </a:prstGeom>
              <a:blipFill>
                <a:blip r:embed="rId6"/>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流程图: 接点 8">
                <a:extLst>
                  <a:ext uri="{FF2B5EF4-FFF2-40B4-BE49-F238E27FC236}">
                    <a16:creationId xmlns:a16="http://schemas.microsoft.com/office/drawing/2014/main" id="{64B14701-42CF-0E44-CD01-AE8FFA7E857B}"/>
                  </a:ext>
                </a:extLst>
              </p:cNvPr>
              <p:cNvSpPr/>
              <p:nvPr/>
            </p:nvSpPr>
            <p:spPr>
              <a:xfrm>
                <a:off x="1178180" y="3356761"/>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9" name="流程图: 接点 8">
                <a:extLst>
                  <a:ext uri="{FF2B5EF4-FFF2-40B4-BE49-F238E27FC236}">
                    <a16:creationId xmlns:a16="http://schemas.microsoft.com/office/drawing/2014/main" id="{64B14701-42CF-0E44-CD01-AE8FFA7E857B}"/>
                  </a:ext>
                </a:extLst>
              </p:cNvPr>
              <p:cNvSpPr>
                <a:spLocks noRot="1" noChangeAspect="1" noMove="1" noResize="1" noEditPoints="1" noAdjustHandles="1" noChangeArrowheads="1" noChangeShapeType="1" noTextEdit="1"/>
              </p:cNvSpPr>
              <p:nvPr/>
            </p:nvSpPr>
            <p:spPr>
              <a:xfrm>
                <a:off x="1178180" y="3356761"/>
                <a:ext cx="307777" cy="302955"/>
              </a:xfrm>
              <a:prstGeom prst="flowChartConnector">
                <a:avLst/>
              </a:prstGeom>
              <a:blipFill>
                <a:blip r:embed="rId7"/>
                <a:stretch>
                  <a:fillRect/>
                </a:stretch>
              </a:blipFill>
              <a:ln w="12700" cap="flat">
                <a:noFill/>
                <a:prstDash val="solid"/>
                <a:miter lim="800000"/>
              </a:ln>
              <a:effectLst/>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E8A8009A-2C2C-F4BD-B655-86A56919D2CF}"/>
              </a:ext>
            </a:extLst>
          </p:cNvPr>
          <p:cNvCxnSpPr>
            <a:cxnSpLocks/>
            <a:stCxn id="7" idx="3"/>
            <a:endCxn id="8" idx="7"/>
          </p:cNvCxnSpPr>
          <p:nvPr/>
        </p:nvCxnSpPr>
        <p:spPr>
          <a:xfrm flipH="1">
            <a:off x="1029075" y="2884600"/>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1" name="直接连接符 10">
            <a:extLst>
              <a:ext uri="{FF2B5EF4-FFF2-40B4-BE49-F238E27FC236}">
                <a16:creationId xmlns:a16="http://schemas.microsoft.com/office/drawing/2014/main" id="{EA9E173D-FF2D-1724-4EC5-1866A8E7EEE4}"/>
              </a:ext>
            </a:extLst>
          </p:cNvPr>
          <p:cNvCxnSpPr>
            <a:cxnSpLocks/>
            <a:stCxn id="8" idx="5"/>
            <a:endCxn id="9" idx="1"/>
          </p:cNvCxnSpPr>
          <p:nvPr/>
        </p:nvCxnSpPr>
        <p:spPr>
          <a:xfrm>
            <a:off x="1029075" y="3249321"/>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DCDB7F5F-DE3B-C27B-BD0F-B91B1DF58BD3}"/>
                  </a:ext>
                </a:extLst>
              </p:cNvPr>
              <p:cNvSpPr/>
              <p:nvPr/>
            </p:nvSpPr>
            <p:spPr>
              <a:xfrm>
                <a:off x="766371" y="3725506"/>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DCDB7F5F-DE3B-C27B-BD0F-B91B1DF58BD3}"/>
                  </a:ext>
                </a:extLst>
              </p:cNvPr>
              <p:cNvSpPr>
                <a:spLocks noRot="1" noChangeAspect="1" noMove="1" noResize="1" noEditPoints="1" noAdjustHandles="1" noChangeArrowheads="1" noChangeShapeType="1" noTextEdit="1"/>
              </p:cNvSpPr>
              <p:nvPr/>
            </p:nvSpPr>
            <p:spPr>
              <a:xfrm>
                <a:off x="766371" y="3725506"/>
                <a:ext cx="307777" cy="302955"/>
              </a:xfrm>
              <a:prstGeom prst="flowChartConnector">
                <a:avLst/>
              </a:prstGeom>
              <a:blipFill>
                <a:blip r:embed="rId8"/>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流程图: 接点 13">
                <a:extLst>
                  <a:ext uri="{FF2B5EF4-FFF2-40B4-BE49-F238E27FC236}">
                    <a16:creationId xmlns:a16="http://schemas.microsoft.com/office/drawing/2014/main" id="{25F10ADE-3FDF-3D02-7473-EB9B97D9A68A}"/>
                  </a:ext>
                </a:extLst>
              </p:cNvPr>
              <p:cNvSpPr/>
              <p:nvPr/>
            </p:nvSpPr>
            <p:spPr>
              <a:xfrm>
                <a:off x="1178180" y="4082329"/>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4" name="流程图: 接点 13">
                <a:extLst>
                  <a:ext uri="{FF2B5EF4-FFF2-40B4-BE49-F238E27FC236}">
                    <a16:creationId xmlns:a16="http://schemas.microsoft.com/office/drawing/2014/main" id="{25F10ADE-3FDF-3D02-7473-EB9B97D9A68A}"/>
                  </a:ext>
                </a:extLst>
              </p:cNvPr>
              <p:cNvSpPr>
                <a:spLocks noRot="1" noChangeAspect="1" noMove="1" noResize="1" noEditPoints="1" noAdjustHandles="1" noChangeArrowheads="1" noChangeShapeType="1" noTextEdit="1"/>
              </p:cNvSpPr>
              <p:nvPr/>
            </p:nvSpPr>
            <p:spPr>
              <a:xfrm>
                <a:off x="1178180" y="4082329"/>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4647ADDC-6F2F-8295-B0E4-139661FC9D23}"/>
              </a:ext>
            </a:extLst>
          </p:cNvPr>
          <p:cNvCxnSpPr>
            <a:cxnSpLocks/>
            <a:stCxn id="9" idx="3"/>
            <a:endCxn id="12" idx="7"/>
          </p:cNvCxnSpPr>
          <p:nvPr/>
        </p:nvCxnSpPr>
        <p:spPr>
          <a:xfrm flipH="1">
            <a:off x="1029075" y="3615349"/>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6" name="直接连接符 15">
            <a:extLst>
              <a:ext uri="{FF2B5EF4-FFF2-40B4-BE49-F238E27FC236}">
                <a16:creationId xmlns:a16="http://schemas.microsoft.com/office/drawing/2014/main" id="{89DAA33C-4270-1C61-CD42-C25863B79B0F}"/>
              </a:ext>
            </a:extLst>
          </p:cNvPr>
          <p:cNvCxnSpPr>
            <a:cxnSpLocks/>
            <a:stCxn id="14" idx="1"/>
            <a:endCxn id="12" idx="5"/>
          </p:cNvCxnSpPr>
          <p:nvPr/>
        </p:nvCxnSpPr>
        <p:spPr>
          <a:xfrm flipH="1" flipV="1">
            <a:off x="1029075" y="3984094"/>
            <a:ext cx="194178" cy="142602"/>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CFA1667-9A8D-02B2-5B7C-CC07A66992C0}"/>
                  </a:ext>
                </a:extLst>
              </p:cNvPr>
              <p:cNvSpPr txBox="1"/>
              <p:nvPr/>
            </p:nvSpPr>
            <p:spPr>
              <a:xfrm>
                <a:off x="62801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2" name="文本框 31">
                <a:extLst>
                  <a:ext uri="{FF2B5EF4-FFF2-40B4-BE49-F238E27FC236}">
                    <a16:creationId xmlns:a16="http://schemas.microsoft.com/office/drawing/2014/main" id="{ACFA1667-9A8D-02B2-5B7C-CC07A66992C0}"/>
                  </a:ext>
                </a:extLst>
              </p:cNvPr>
              <p:cNvSpPr txBox="1">
                <a:spLocks noRot="1" noChangeAspect="1" noMove="1" noResize="1" noEditPoints="1" noAdjustHandles="1" noChangeArrowheads="1" noChangeShapeType="1" noTextEdit="1"/>
              </p:cNvSpPr>
              <p:nvPr/>
            </p:nvSpPr>
            <p:spPr>
              <a:xfrm>
                <a:off x="628017" y="2257566"/>
                <a:ext cx="1003273" cy="307777"/>
              </a:xfrm>
              <a:prstGeom prst="rect">
                <a:avLst/>
              </a:prstGeom>
              <a:blipFill>
                <a:blip r:embed="rId10"/>
                <a:stretch>
                  <a:fillRect r="-10909"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3A57C165-9C0D-2420-7A8B-C327F34D4B86}"/>
                  </a:ext>
                </a:extLst>
              </p:cNvPr>
              <p:cNvSpPr txBox="1"/>
              <p:nvPr/>
            </p:nvSpPr>
            <p:spPr>
              <a:xfrm>
                <a:off x="190110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5" name="文本框 34">
                <a:extLst>
                  <a:ext uri="{FF2B5EF4-FFF2-40B4-BE49-F238E27FC236}">
                    <a16:creationId xmlns:a16="http://schemas.microsoft.com/office/drawing/2014/main" id="{3A57C165-9C0D-2420-7A8B-C327F34D4B86}"/>
                  </a:ext>
                </a:extLst>
              </p:cNvPr>
              <p:cNvSpPr txBox="1">
                <a:spLocks noRot="1" noChangeAspect="1" noMove="1" noResize="1" noEditPoints="1" noAdjustHandles="1" noChangeArrowheads="1" noChangeShapeType="1" noTextEdit="1"/>
              </p:cNvSpPr>
              <p:nvPr/>
            </p:nvSpPr>
            <p:spPr>
              <a:xfrm>
                <a:off x="1901108" y="2257566"/>
                <a:ext cx="1003273" cy="307777"/>
              </a:xfrm>
              <a:prstGeom prst="rect">
                <a:avLst/>
              </a:prstGeom>
              <a:blipFill>
                <a:blip r:embed="rId11"/>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流程图: 接点 35">
                <a:extLst>
                  <a:ext uri="{FF2B5EF4-FFF2-40B4-BE49-F238E27FC236}">
                    <a16:creationId xmlns:a16="http://schemas.microsoft.com/office/drawing/2014/main" id="{044D5080-B6DF-B984-EB3A-ECB45890A482}"/>
                  </a:ext>
                </a:extLst>
              </p:cNvPr>
              <p:cNvSpPr/>
              <p:nvPr/>
            </p:nvSpPr>
            <p:spPr>
              <a:xfrm>
                <a:off x="2523686" y="2626934"/>
                <a:ext cx="307777" cy="302955"/>
              </a:xfrm>
              <a:prstGeom prst="flowChartConnector">
                <a:avLst/>
              </a:prstGeom>
              <a:solidFill>
                <a:srgbClr val="CCFFCC"/>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6" name="流程图: 接点 35">
                <a:extLst>
                  <a:ext uri="{FF2B5EF4-FFF2-40B4-BE49-F238E27FC236}">
                    <a16:creationId xmlns:a16="http://schemas.microsoft.com/office/drawing/2014/main" id="{044D5080-B6DF-B984-EB3A-ECB45890A482}"/>
                  </a:ext>
                </a:extLst>
              </p:cNvPr>
              <p:cNvSpPr>
                <a:spLocks noRot="1" noChangeAspect="1" noMove="1" noResize="1" noEditPoints="1" noAdjustHandles="1" noChangeArrowheads="1" noChangeShapeType="1" noTextEdit="1"/>
              </p:cNvSpPr>
              <p:nvPr/>
            </p:nvSpPr>
            <p:spPr>
              <a:xfrm>
                <a:off x="2523686" y="2626934"/>
                <a:ext cx="307777" cy="302955"/>
              </a:xfrm>
              <a:prstGeom prst="flowChartConnector">
                <a:avLst/>
              </a:prstGeom>
              <a:blipFill>
                <a:blip r:embed="rId12"/>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流程图: 接点 36">
                <a:extLst>
                  <a:ext uri="{FF2B5EF4-FFF2-40B4-BE49-F238E27FC236}">
                    <a16:creationId xmlns:a16="http://schemas.microsoft.com/office/drawing/2014/main" id="{D4907908-70B8-0C2A-81E3-9830D4D0434B}"/>
                  </a:ext>
                </a:extLst>
              </p:cNvPr>
              <p:cNvSpPr/>
              <p:nvPr/>
            </p:nvSpPr>
            <p:spPr>
              <a:xfrm>
                <a:off x="2111877" y="29916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37" name="流程图: 接点 36">
                <a:extLst>
                  <a:ext uri="{FF2B5EF4-FFF2-40B4-BE49-F238E27FC236}">
                    <a16:creationId xmlns:a16="http://schemas.microsoft.com/office/drawing/2014/main" id="{D4907908-70B8-0C2A-81E3-9830D4D0434B}"/>
                  </a:ext>
                </a:extLst>
              </p:cNvPr>
              <p:cNvSpPr>
                <a:spLocks noRot="1" noChangeAspect="1" noMove="1" noResize="1" noEditPoints="1" noAdjustHandles="1" noChangeArrowheads="1" noChangeShapeType="1" noTextEdit="1"/>
              </p:cNvSpPr>
              <p:nvPr/>
            </p:nvSpPr>
            <p:spPr>
              <a:xfrm>
                <a:off x="2111877" y="2991655"/>
                <a:ext cx="307777" cy="302955"/>
              </a:xfrm>
              <a:prstGeom prst="flowChartConnector">
                <a:avLst/>
              </a:prstGeom>
              <a:blipFill>
                <a:blip r:embed="rId7"/>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流程图: 接点 37">
                <a:extLst>
                  <a:ext uri="{FF2B5EF4-FFF2-40B4-BE49-F238E27FC236}">
                    <a16:creationId xmlns:a16="http://schemas.microsoft.com/office/drawing/2014/main" id="{A71DB7D3-4034-11E7-7E34-BD08117759EE}"/>
                  </a:ext>
                </a:extLst>
              </p:cNvPr>
              <p:cNvSpPr/>
              <p:nvPr/>
            </p:nvSpPr>
            <p:spPr>
              <a:xfrm>
                <a:off x="2523686" y="33576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8" name="流程图: 接点 37">
                <a:extLst>
                  <a:ext uri="{FF2B5EF4-FFF2-40B4-BE49-F238E27FC236}">
                    <a16:creationId xmlns:a16="http://schemas.microsoft.com/office/drawing/2014/main" id="{A71DB7D3-4034-11E7-7E34-BD08117759EE}"/>
                  </a:ext>
                </a:extLst>
              </p:cNvPr>
              <p:cNvSpPr>
                <a:spLocks noRot="1" noChangeAspect="1" noMove="1" noResize="1" noEditPoints="1" noAdjustHandles="1" noChangeArrowheads="1" noChangeShapeType="1" noTextEdit="1"/>
              </p:cNvSpPr>
              <p:nvPr/>
            </p:nvSpPr>
            <p:spPr>
              <a:xfrm>
                <a:off x="2523686" y="3357683"/>
                <a:ext cx="307777" cy="302955"/>
              </a:xfrm>
              <a:prstGeom prst="flowChartConnector">
                <a:avLst/>
              </a:prstGeom>
              <a:blipFill>
                <a:blip r:embed="rId13"/>
                <a:stretch>
                  <a:fillRect/>
                </a:stretch>
              </a:blipFill>
              <a:ln w="12700" cap="flat">
                <a:noFill/>
                <a:prstDash val="solid"/>
                <a:miter lim="800000"/>
              </a:ln>
              <a:effectLst/>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639103BD-80E9-9743-1FD1-CEE31AECBF74}"/>
              </a:ext>
            </a:extLst>
          </p:cNvPr>
          <p:cNvCxnSpPr>
            <a:cxnSpLocks/>
            <a:stCxn id="36" idx="3"/>
            <a:endCxn id="37" idx="7"/>
          </p:cNvCxnSpPr>
          <p:nvPr/>
        </p:nvCxnSpPr>
        <p:spPr>
          <a:xfrm flipH="1">
            <a:off x="2374581" y="2885522"/>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40" name="直接连接符 39">
            <a:extLst>
              <a:ext uri="{FF2B5EF4-FFF2-40B4-BE49-F238E27FC236}">
                <a16:creationId xmlns:a16="http://schemas.microsoft.com/office/drawing/2014/main" id="{E46B4DC4-679B-7A96-26CB-3543DE4CA6C7}"/>
              </a:ext>
            </a:extLst>
          </p:cNvPr>
          <p:cNvCxnSpPr>
            <a:cxnSpLocks/>
            <a:stCxn id="37" idx="5"/>
            <a:endCxn id="38" idx="1"/>
          </p:cNvCxnSpPr>
          <p:nvPr/>
        </p:nvCxnSpPr>
        <p:spPr>
          <a:xfrm>
            <a:off x="2374581" y="3250243"/>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1" name="流程图: 接点 40">
                <a:extLst>
                  <a:ext uri="{FF2B5EF4-FFF2-40B4-BE49-F238E27FC236}">
                    <a16:creationId xmlns:a16="http://schemas.microsoft.com/office/drawing/2014/main" id="{1CDE3AEB-3288-0276-ADF5-5977223DBC0C}"/>
                  </a:ext>
                </a:extLst>
              </p:cNvPr>
              <p:cNvSpPr/>
              <p:nvPr/>
            </p:nvSpPr>
            <p:spPr>
              <a:xfrm>
                <a:off x="2111877" y="3726428"/>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1" name="流程图: 接点 40">
                <a:extLst>
                  <a:ext uri="{FF2B5EF4-FFF2-40B4-BE49-F238E27FC236}">
                    <a16:creationId xmlns:a16="http://schemas.microsoft.com/office/drawing/2014/main" id="{1CDE3AEB-3288-0276-ADF5-5977223DBC0C}"/>
                  </a:ext>
                </a:extLst>
              </p:cNvPr>
              <p:cNvSpPr>
                <a:spLocks noRot="1" noChangeAspect="1" noMove="1" noResize="1" noEditPoints="1" noAdjustHandles="1" noChangeArrowheads="1" noChangeShapeType="1" noTextEdit="1"/>
              </p:cNvSpPr>
              <p:nvPr/>
            </p:nvSpPr>
            <p:spPr>
              <a:xfrm>
                <a:off x="2111877" y="3726428"/>
                <a:ext cx="307777" cy="302955"/>
              </a:xfrm>
              <a:prstGeom prst="flowChartConnector">
                <a:avLst/>
              </a:prstGeom>
              <a:blipFill>
                <a:blip r:embed="rId14"/>
                <a:stretch>
                  <a:fillRect/>
                </a:stretch>
              </a:blipFill>
              <a:ln w="12700" cap="flat">
                <a:noFill/>
                <a:prstDash val="solid"/>
                <a:miter lim="800000"/>
              </a:ln>
              <a:effectLst/>
            </p:spPr>
            <p:txBody>
              <a:bodyPr/>
              <a:lstStyle/>
              <a:p>
                <a:r>
                  <a:rPr lang="zh-CN" altLang="en-US">
                    <a:noFill/>
                  </a:rPr>
                  <a:t> </a:t>
                </a:r>
              </a:p>
            </p:txBody>
          </p:sp>
        </mc:Fallback>
      </mc:AlternateContent>
      <p:cxnSp>
        <p:nvCxnSpPr>
          <p:cNvPr id="43" name="直接连接符 42">
            <a:extLst>
              <a:ext uri="{FF2B5EF4-FFF2-40B4-BE49-F238E27FC236}">
                <a16:creationId xmlns:a16="http://schemas.microsoft.com/office/drawing/2014/main" id="{3DBB796E-EB04-757C-3E91-D042CB892E2F}"/>
              </a:ext>
            </a:extLst>
          </p:cNvPr>
          <p:cNvCxnSpPr>
            <a:cxnSpLocks/>
            <a:stCxn id="38" idx="3"/>
            <a:endCxn id="41" idx="7"/>
          </p:cNvCxnSpPr>
          <p:nvPr/>
        </p:nvCxnSpPr>
        <p:spPr>
          <a:xfrm flipH="1">
            <a:off x="2374581" y="3616271"/>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0D7CCD59-E52A-74AA-657E-7175732784A5}"/>
                  </a:ext>
                </a:extLst>
              </p:cNvPr>
              <p:cNvSpPr txBox="1"/>
              <p:nvPr/>
            </p:nvSpPr>
            <p:spPr>
              <a:xfrm>
                <a:off x="355939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1</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5" name="文本框 44">
                <a:extLst>
                  <a:ext uri="{FF2B5EF4-FFF2-40B4-BE49-F238E27FC236}">
                    <a16:creationId xmlns:a16="http://schemas.microsoft.com/office/drawing/2014/main" id="{0D7CCD59-E52A-74AA-657E-7175732784A5}"/>
                  </a:ext>
                </a:extLst>
              </p:cNvPr>
              <p:cNvSpPr txBox="1">
                <a:spLocks noRot="1" noChangeAspect="1" noMove="1" noResize="1" noEditPoints="1" noAdjustHandles="1" noChangeArrowheads="1" noChangeShapeType="1" noTextEdit="1"/>
              </p:cNvSpPr>
              <p:nvPr/>
            </p:nvSpPr>
            <p:spPr>
              <a:xfrm>
                <a:off x="3559397" y="2257566"/>
                <a:ext cx="1003273" cy="307777"/>
              </a:xfrm>
              <a:prstGeom prst="rect">
                <a:avLst/>
              </a:prstGeom>
              <a:blipFill>
                <a:blip r:embed="rId15"/>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67871EB-7778-2DD5-7849-76E12ABAFFC7}"/>
                  </a:ext>
                </a:extLst>
              </p:cNvPr>
              <p:cNvSpPr txBox="1"/>
              <p:nvPr/>
            </p:nvSpPr>
            <p:spPr>
              <a:xfrm>
                <a:off x="483248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6" name="文本框 45">
                <a:extLst>
                  <a:ext uri="{FF2B5EF4-FFF2-40B4-BE49-F238E27FC236}">
                    <a16:creationId xmlns:a16="http://schemas.microsoft.com/office/drawing/2014/main" id="{667871EB-7778-2DD5-7849-76E12ABAFFC7}"/>
                  </a:ext>
                </a:extLst>
              </p:cNvPr>
              <p:cNvSpPr txBox="1">
                <a:spLocks noRot="1" noChangeAspect="1" noMove="1" noResize="1" noEditPoints="1" noAdjustHandles="1" noChangeArrowheads="1" noChangeShapeType="1" noTextEdit="1"/>
              </p:cNvSpPr>
              <p:nvPr/>
            </p:nvSpPr>
            <p:spPr>
              <a:xfrm>
                <a:off x="4832488" y="2257566"/>
                <a:ext cx="1003273" cy="307777"/>
              </a:xfrm>
              <a:prstGeom prst="rect">
                <a:avLst/>
              </a:prstGeom>
              <a:blipFill>
                <a:blip r:embed="rId16"/>
                <a:stretch>
                  <a:fillRect r="-10976" b="-5882"/>
                </a:stretch>
              </a:blipFill>
              <a:ln w="12700" cap="flat">
                <a:noFill/>
                <a:miter lim="400000"/>
              </a:ln>
              <a:effectLst/>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A13C4C38-A72F-C8BC-A043-583554261090}"/>
              </a:ext>
            </a:extLst>
          </p:cNvPr>
          <p:cNvSpPr txBox="1"/>
          <p:nvPr/>
        </p:nvSpPr>
        <p:spPr>
          <a:xfrm>
            <a:off x="3522955" y="2009540"/>
            <a:ext cx="206631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Update:</a:t>
            </a:r>
          </a:p>
        </p:txBody>
      </p:sp>
      <mc:AlternateContent xmlns:mc="http://schemas.openxmlformats.org/markup-compatibility/2006" xmlns:a14="http://schemas.microsoft.com/office/drawing/2010/main">
        <mc:Choice Requires="a14">
          <p:sp>
            <p:nvSpPr>
              <p:cNvPr id="60" name="流程图: 接点 59">
                <a:extLst>
                  <a:ext uri="{FF2B5EF4-FFF2-40B4-BE49-F238E27FC236}">
                    <a16:creationId xmlns:a16="http://schemas.microsoft.com/office/drawing/2014/main" id="{AB07B46A-8F56-7193-8AF1-BE1F91E45AB8}"/>
                  </a:ext>
                </a:extLst>
              </p:cNvPr>
              <p:cNvSpPr/>
              <p:nvPr/>
            </p:nvSpPr>
            <p:spPr>
              <a:xfrm>
                <a:off x="5342034" y="2623554"/>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60" name="流程图: 接点 59">
                <a:extLst>
                  <a:ext uri="{FF2B5EF4-FFF2-40B4-BE49-F238E27FC236}">
                    <a16:creationId xmlns:a16="http://schemas.microsoft.com/office/drawing/2014/main" id="{AB07B46A-8F56-7193-8AF1-BE1F91E45AB8}"/>
                  </a:ext>
                </a:extLst>
              </p:cNvPr>
              <p:cNvSpPr>
                <a:spLocks noRot="1" noChangeAspect="1" noMove="1" noResize="1" noEditPoints="1" noAdjustHandles="1" noChangeArrowheads="1" noChangeShapeType="1" noTextEdit="1"/>
              </p:cNvSpPr>
              <p:nvPr/>
            </p:nvSpPr>
            <p:spPr>
              <a:xfrm>
                <a:off x="5342034" y="2623554"/>
                <a:ext cx="307777" cy="302955"/>
              </a:xfrm>
              <a:prstGeom prst="flowChartConnector">
                <a:avLst/>
              </a:prstGeom>
              <a:blipFill>
                <a:blip r:embed="rId17"/>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cxnSp>
        <p:nvCxnSpPr>
          <p:cNvPr id="63" name="直接连接符 62">
            <a:extLst>
              <a:ext uri="{FF2B5EF4-FFF2-40B4-BE49-F238E27FC236}">
                <a16:creationId xmlns:a16="http://schemas.microsoft.com/office/drawing/2014/main" id="{1A3344AB-7EFF-4C49-D8D8-0635DB02675E}"/>
              </a:ext>
            </a:extLst>
          </p:cNvPr>
          <p:cNvCxnSpPr>
            <a:cxnSpLocks/>
            <a:stCxn id="60" idx="3"/>
            <a:endCxn id="22" idx="7"/>
          </p:cNvCxnSpPr>
          <p:nvPr/>
        </p:nvCxnSpPr>
        <p:spPr>
          <a:xfrm flipH="1">
            <a:off x="5195624" y="2882142"/>
            <a:ext cx="191483" cy="15708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7" name="流程图: 接点 66">
                <a:extLst>
                  <a:ext uri="{FF2B5EF4-FFF2-40B4-BE49-F238E27FC236}">
                    <a16:creationId xmlns:a16="http://schemas.microsoft.com/office/drawing/2014/main" id="{175F0EAF-D60D-D78E-D569-EB08C35132CC}"/>
                  </a:ext>
                </a:extLst>
              </p:cNvPr>
              <p:cNvSpPr/>
              <p:nvPr/>
            </p:nvSpPr>
            <p:spPr>
              <a:xfrm>
                <a:off x="5764630" y="29948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67" name="流程图: 接点 66">
                <a:extLst>
                  <a:ext uri="{FF2B5EF4-FFF2-40B4-BE49-F238E27FC236}">
                    <a16:creationId xmlns:a16="http://schemas.microsoft.com/office/drawing/2014/main" id="{175F0EAF-D60D-D78E-D569-EB08C35132CC}"/>
                  </a:ext>
                </a:extLst>
              </p:cNvPr>
              <p:cNvSpPr>
                <a:spLocks noRot="1" noChangeAspect="1" noMove="1" noResize="1" noEditPoints="1" noAdjustHandles="1" noChangeArrowheads="1" noChangeShapeType="1" noTextEdit="1"/>
              </p:cNvSpPr>
              <p:nvPr/>
            </p:nvSpPr>
            <p:spPr>
              <a:xfrm>
                <a:off x="5764630" y="2994855"/>
                <a:ext cx="307777" cy="302955"/>
              </a:xfrm>
              <a:prstGeom prst="flowChartConnector">
                <a:avLst/>
              </a:prstGeom>
              <a:blipFill>
                <a:blip r:embed="rId18"/>
                <a:stretch>
                  <a:fillRect/>
                </a:stretch>
              </a:blipFill>
              <a:ln w="12700" cap="flat">
                <a:noFill/>
                <a:prstDash val="solid"/>
                <a:miter lim="800000"/>
              </a:ln>
              <a:effectLst/>
            </p:spPr>
            <p:txBody>
              <a:bodyPr/>
              <a:lstStyle/>
              <a:p>
                <a:r>
                  <a:rPr lang="zh-CN" altLang="en-US">
                    <a:noFill/>
                  </a:rPr>
                  <a:t> </a:t>
                </a:r>
              </a:p>
            </p:txBody>
          </p:sp>
        </mc:Fallback>
      </mc:AlternateContent>
      <p:cxnSp>
        <p:nvCxnSpPr>
          <p:cNvPr id="68" name="直接连接符 67">
            <a:extLst>
              <a:ext uri="{FF2B5EF4-FFF2-40B4-BE49-F238E27FC236}">
                <a16:creationId xmlns:a16="http://schemas.microsoft.com/office/drawing/2014/main" id="{EEA2A829-6542-F782-6B17-CE0E417F383F}"/>
              </a:ext>
            </a:extLst>
          </p:cNvPr>
          <p:cNvCxnSpPr>
            <a:cxnSpLocks/>
            <a:stCxn id="60" idx="5"/>
            <a:endCxn id="67" idx="1"/>
          </p:cNvCxnSpPr>
          <p:nvPr/>
        </p:nvCxnSpPr>
        <p:spPr>
          <a:xfrm>
            <a:off x="5604738" y="2882142"/>
            <a:ext cx="204965" cy="15708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 name="流程图: 接点 3">
                <a:extLst>
                  <a:ext uri="{FF2B5EF4-FFF2-40B4-BE49-F238E27FC236}">
                    <a16:creationId xmlns:a16="http://schemas.microsoft.com/office/drawing/2014/main" id="{B5FADA36-0742-517D-6F91-1EBEC84B9CD3}"/>
                  </a:ext>
                </a:extLst>
              </p:cNvPr>
              <p:cNvSpPr/>
              <p:nvPr/>
            </p:nvSpPr>
            <p:spPr>
              <a:xfrm>
                <a:off x="4165645" y="2622352"/>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 name="流程图: 接点 3">
                <a:extLst>
                  <a:ext uri="{FF2B5EF4-FFF2-40B4-BE49-F238E27FC236}">
                    <a16:creationId xmlns:a16="http://schemas.microsoft.com/office/drawing/2014/main" id="{B5FADA36-0742-517D-6F91-1EBEC84B9CD3}"/>
                  </a:ext>
                </a:extLst>
              </p:cNvPr>
              <p:cNvSpPr>
                <a:spLocks noRot="1" noChangeAspect="1" noMove="1" noResize="1" noEditPoints="1" noAdjustHandles="1" noChangeArrowheads="1" noChangeShapeType="1" noTextEdit="1"/>
              </p:cNvSpPr>
              <p:nvPr/>
            </p:nvSpPr>
            <p:spPr>
              <a:xfrm>
                <a:off x="4165645" y="2622352"/>
                <a:ext cx="307777" cy="302955"/>
              </a:xfrm>
              <a:prstGeom prst="flowChartConnector">
                <a:avLst/>
              </a:prstGeom>
              <a:blipFill>
                <a:blip r:embed="rId19"/>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流程图: 接点 5">
                <a:extLst>
                  <a:ext uri="{FF2B5EF4-FFF2-40B4-BE49-F238E27FC236}">
                    <a16:creationId xmlns:a16="http://schemas.microsoft.com/office/drawing/2014/main" id="{B17B0638-2BF4-F99B-7DCF-161AE374782B}"/>
                  </a:ext>
                </a:extLst>
              </p:cNvPr>
              <p:cNvSpPr/>
              <p:nvPr/>
            </p:nvSpPr>
            <p:spPr>
              <a:xfrm>
                <a:off x="3753836" y="298707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6" name="流程图: 接点 5">
                <a:extLst>
                  <a:ext uri="{FF2B5EF4-FFF2-40B4-BE49-F238E27FC236}">
                    <a16:creationId xmlns:a16="http://schemas.microsoft.com/office/drawing/2014/main" id="{B17B0638-2BF4-F99B-7DCF-161AE374782B}"/>
                  </a:ext>
                </a:extLst>
              </p:cNvPr>
              <p:cNvSpPr>
                <a:spLocks noRot="1" noChangeAspect="1" noMove="1" noResize="1" noEditPoints="1" noAdjustHandles="1" noChangeArrowheads="1" noChangeShapeType="1" noTextEdit="1"/>
              </p:cNvSpPr>
              <p:nvPr/>
            </p:nvSpPr>
            <p:spPr>
              <a:xfrm>
                <a:off x="3753836" y="2987073"/>
                <a:ext cx="307777" cy="302955"/>
              </a:xfrm>
              <a:prstGeom prst="flowChartConnector">
                <a:avLst/>
              </a:prstGeom>
              <a:blipFill>
                <a:blip r:embed="rId20"/>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流程图: 接点 16">
                <a:extLst>
                  <a:ext uri="{FF2B5EF4-FFF2-40B4-BE49-F238E27FC236}">
                    <a16:creationId xmlns:a16="http://schemas.microsoft.com/office/drawing/2014/main" id="{ECAC2DC2-0B12-C65F-2274-E0683F950E6F}"/>
                  </a:ext>
                </a:extLst>
              </p:cNvPr>
              <p:cNvSpPr/>
              <p:nvPr/>
            </p:nvSpPr>
            <p:spPr>
              <a:xfrm>
                <a:off x="4165645" y="3353101"/>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7" name="流程图: 接点 16">
                <a:extLst>
                  <a:ext uri="{FF2B5EF4-FFF2-40B4-BE49-F238E27FC236}">
                    <a16:creationId xmlns:a16="http://schemas.microsoft.com/office/drawing/2014/main" id="{ECAC2DC2-0B12-C65F-2274-E0683F950E6F}"/>
                  </a:ext>
                </a:extLst>
              </p:cNvPr>
              <p:cNvSpPr>
                <a:spLocks noRot="1" noChangeAspect="1" noMove="1" noResize="1" noEditPoints="1" noAdjustHandles="1" noChangeArrowheads="1" noChangeShapeType="1" noTextEdit="1"/>
              </p:cNvSpPr>
              <p:nvPr/>
            </p:nvSpPr>
            <p:spPr>
              <a:xfrm>
                <a:off x="4165645" y="3353101"/>
                <a:ext cx="307777" cy="302955"/>
              </a:xfrm>
              <a:prstGeom prst="flowChartConnector">
                <a:avLst/>
              </a:prstGeom>
              <a:blipFill>
                <a:blip r:embed="rId21"/>
                <a:stretch>
                  <a:fillRect/>
                </a:stretch>
              </a:blipFill>
              <a:ln w="12700" cap="flat">
                <a:noFill/>
                <a:prstDash val="solid"/>
                <a:miter lim="800000"/>
              </a:ln>
              <a:effectLst/>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514A73A5-CBAE-6B61-57F1-A722A0D04F85}"/>
              </a:ext>
            </a:extLst>
          </p:cNvPr>
          <p:cNvCxnSpPr>
            <a:cxnSpLocks/>
            <a:stCxn id="4" idx="3"/>
            <a:endCxn id="6" idx="7"/>
          </p:cNvCxnSpPr>
          <p:nvPr/>
        </p:nvCxnSpPr>
        <p:spPr>
          <a:xfrm flipH="1">
            <a:off x="4016540" y="2880940"/>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9" name="直接连接符 18">
            <a:extLst>
              <a:ext uri="{FF2B5EF4-FFF2-40B4-BE49-F238E27FC236}">
                <a16:creationId xmlns:a16="http://schemas.microsoft.com/office/drawing/2014/main" id="{C85E8CE7-409B-C159-822E-D9F7F7F125AF}"/>
              </a:ext>
            </a:extLst>
          </p:cNvPr>
          <p:cNvCxnSpPr>
            <a:cxnSpLocks/>
            <a:stCxn id="6" idx="5"/>
            <a:endCxn id="17" idx="1"/>
          </p:cNvCxnSpPr>
          <p:nvPr/>
        </p:nvCxnSpPr>
        <p:spPr>
          <a:xfrm>
            <a:off x="4016540" y="3245661"/>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2" name="流程图: 接点 21">
                <a:extLst>
                  <a:ext uri="{FF2B5EF4-FFF2-40B4-BE49-F238E27FC236}">
                    <a16:creationId xmlns:a16="http://schemas.microsoft.com/office/drawing/2014/main" id="{9B7C36D3-3825-9993-E4EB-DE70B43C3790}"/>
                  </a:ext>
                </a:extLst>
              </p:cNvPr>
              <p:cNvSpPr/>
              <p:nvPr/>
            </p:nvSpPr>
            <p:spPr>
              <a:xfrm>
                <a:off x="4932920" y="29948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22" name="流程图: 接点 21">
                <a:extLst>
                  <a:ext uri="{FF2B5EF4-FFF2-40B4-BE49-F238E27FC236}">
                    <a16:creationId xmlns:a16="http://schemas.microsoft.com/office/drawing/2014/main" id="{9B7C36D3-3825-9993-E4EB-DE70B43C3790}"/>
                  </a:ext>
                </a:extLst>
              </p:cNvPr>
              <p:cNvSpPr>
                <a:spLocks noRot="1" noChangeAspect="1" noMove="1" noResize="1" noEditPoints="1" noAdjustHandles="1" noChangeArrowheads="1" noChangeShapeType="1" noTextEdit="1"/>
              </p:cNvSpPr>
              <p:nvPr/>
            </p:nvSpPr>
            <p:spPr>
              <a:xfrm>
                <a:off x="4932920" y="2994855"/>
                <a:ext cx="307777" cy="302955"/>
              </a:xfrm>
              <a:prstGeom prst="flowChartConnector">
                <a:avLst/>
              </a:prstGeom>
              <a:blipFill>
                <a:blip r:embed="rId14"/>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流程图: 接点 22">
                <a:extLst>
                  <a:ext uri="{FF2B5EF4-FFF2-40B4-BE49-F238E27FC236}">
                    <a16:creationId xmlns:a16="http://schemas.microsoft.com/office/drawing/2014/main" id="{81032BC0-B354-2700-12BA-40B59194C0CE}"/>
                  </a:ext>
                </a:extLst>
              </p:cNvPr>
              <p:cNvSpPr/>
              <p:nvPr/>
            </p:nvSpPr>
            <p:spPr>
              <a:xfrm>
                <a:off x="5344729" y="3360883"/>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3" name="流程图: 接点 22">
                <a:extLst>
                  <a:ext uri="{FF2B5EF4-FFF2-40B4-BE49-F238E27FC236}">
                    <a16:creationId xmlns:a16="http://schemas.microsoft.com/office/drawing/2014/main" id="{81032BC0-B354-2700-12BA-40B59194C0CE}"/>
                  </a:ext>
                </a:extLst>
              </p:cNvPr>
              <p:cNvSpPr>
                <a:spLocks noRot="1" noChangeAspect="1" noMove="1" noResize="1" noEditPoints="1" noAdjustHandles="1" noChangeArrowheads="1" noChangeShapeType="1" noTextEdit="1"/>
              </p:cNvSpPr>
              <p:nvPr/>
            </p:nvSpPr>
            <p:spPr>
              <a:xfrm>
                <a:off x="5344729" y="3360883"/>
                <a:ext cx="307777" cy="302955"/>
              </a:xfrm>
              <a:prstGeom prst="flowChartConnector">
                <a:avLst/>
              </a:prstGeom>
              <a:blipFill>
                <a:blip r:embed="rId22"/>
                <a:stretch>
                  <a:fillRect/>
                </a:stretch>
              </a:blipFill>
              <a:ln w="12700" cap="flat">
                <a:noFill/>
                <a:prstDash val="solid"/>
                <a:miter lim="800000"/>
              </a:ln>
              <a:effectLst/>
            </p:spPr>
            <p:txBody>
              <a:bodyPr/>
              <a:lstStyle/>
              <a:p>
                <a:r>
                  <a:rPr lang="zh-CN" altLang="en-US">
                    <a:noFill/>
                  </a:rPr>
                  <a:t> </a:t>
                </a:r>
              </a:p>
            </p:txBody>
          </p:sp>
        </mc:Fallback>
      </mc:AlternateContent>
      <p:cxnSp>
        <p:nvCxnSpPr>
          <p:cNvPr id="24" name="直接连接符 23">
            <a:extLst>
              <a:ext uri="{FF2B5EF4-FFF2-40B4-BE49-F238E27FC236}">
                <a16:creationId xmlns:a16="http://schemas.microsoft.com/office/drawing/2014/main" id="{7AC461A0-15AF-97C2-8ACE-67B7D743A27D}"/>
              </a:ext>
            </a:extLst>
          </p:cNvPr>
          <p:cNvCxnSpPr>
            <a:cxnSpLocks/>
            <a:stCxn id="22" idx="5"/>
            <a:endCxn id="23" idx="1"/>
          </p:cNvCxnSpPr>
          <p:nvPr/>
        </p:nvCxnSpPr>
        <p:spPr>
          <a:xfrm>
            <a:off x="5195624" y="3253443"/>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
        <p:nvSpPr>
          <p:cNvPr id="20" name="文本框 19">
            <a:extLst>
              <a:ext uri="{FF2B5EF4-FFF2-40B4-BE49-F238E27FC236}">
                <a16:creationId xmlns:a16="http://schemas.microsoft.com/office/drawing/2014/main" id="{87DCC971-F60B-0900-1C8E-1480F7D8CA08}"/>
              </a:ext>
            </a:extLst>
          </p:cNvPr>
          <p:cNvSpPr txBox="1"/>
          <p:nvPr/>
        </p:nvSpPr>
        <p:spPr>
          <a:xfrm>
            <a:off x="604338" y="2028025"/>
            <a:ext cx="2439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Traverse:</a:t>
            </a:r>
          </a:p>
        </p:txBody>
      </p:sp>
      <mc:AlternateContent xmlns:mc="http://schemas.openxmlformats.org/markup-compatibility/2006" xmlns:a14="http://schemas.microsoft.com/office/drawing/2010/main">
        <mc:Choice Requires="a14">
          <p:sp>
            <p:nvSpPr>
              <p:cNvPr id="21" name="Text Placeholder 2">
                <a:extLst>
                  <a:ext uri="{FF2B5EF4-FFF2-40B4-BE49-F238E27FC236}">
                    <a16:creationId xmlns:a16="http://schemas.microsoft.com/office/drawing/2014/main" id="{CC9A6088-1CD6-E4A8-28D1-AA6985496DFC}"/>
                  </a:ext>
                </a:extLst>
              </p:cNvPr>
              <p:cNvSpPr txBox="1">
                <a:spLocks/>
              </p:cNvSpPr>
              <p:nvPr/>
            </p:nvSpPr>
            <p:spPr>
              <a:xfrm>
                <a:off x="628017" y="1133863"/>
                <a:ext cx="3943983" cy="8244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2</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3</m:t>
                        </m:r>
                      </m:sub>
                    </m:sSub>
                  </m:oMath>
                </a14:m>
                <a:r>
                  <a:rPr lang="en-US" sz="1600" dirty="0">
                    <a:latin typeface="Calibri" panose="020F0502020204030204" pitchFamily="34" charset="0"/>
                    <a:cs typeface="Calibri" panose="020F0502020204030204" pitchFamily="34" charset="0"/>
                  </a:rPr>
                  <a:t>.</a:t>
                </a:r>
              </a:p>
            </p:txBody>
          </p:sp>
        </mc:Choice>
        <mc:Fallback xmlns="">
          <p:sp>
            <p:nvSpPr>
              <p:cNvPr id="21" name="Text Placeholder 2">
                <a:extLst>
                  <a:ext uri="{FF2B5EF4-FFF2-40B4-BE49-F238E27FC236}">
                    <a16:creationId xmlns:a16="http://schemas.microsoft.com/office/drawing/2014/main" id="{CC9A6088-1CD6-E4A8-28D1-AA6985496DFC}"/>
                  </a:ext>
                </a:extLst>
              </p:cNvPr>
              <p:cNvSpPr txBox="1">
                <a:spLocks noRot="1" noChangeAspect="1" noMove="1" noResize="1" noEditPoints="1" noAdjustHandles="1" noChangeArrowheads="1" noChangeShapeType="1" noTextEdit="1"/>
              </p:cNvSpPr>
              <p:nvPr/>
            </p:nvSpPr>
            <p:spPr>
              <a:xfrm>
                <a:off x="628017" y="1133863"/>
                <a:ext cx="3943983" cy="824477"/>
              </a:xfrm>
              <a:prstGeom prst="rect">
                <a:avLst/>
              </a:prstGeom>
              <a:blipFill>
                <a:blip r:embed="rId5"/>
                <a:stretch>
                  <a:fillRect l="-3091" t="-5185" b="-1259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123019321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40</a:t>
            </a:fld>
            <a:endParaRPr lang="zh-CN" altLang="en-US" dirty="0"/>
          </a:p>
        </p:txBody>
      </p:sp>
      <p:pic>
        <p:nvPicPr>
          <p:cNvPr id="3" name="图片 2">
            <a:extLst>
              <a:ext uri="{FF2B5EF4-FFF2-40B4-BE49-F238E27FC236}">
                <a16:creationId xmlns:a16="http://schemas.microsoft.com/office/drawing/2014/main" id="{2CFBAA62-1D75-A0E5-CB48-591B7F74F8EB}"/>
              </a:ext>
            </a:extLst>
          </p:cNvPr>
          <p:cNvPicPr>
            <a:picLocks noChangeAspect="1"/>
          </p:cNvPicPr>
          <p:nvPr/>
        </p:nvPicPr>
        <p:blipFill>
          <a:blip r:embed="rId3"/>
          <a:stretch>
            <a:fillRect/>
          </a:stretch>
        </p:blipFill>
        <p:spPr>
          <a:xfrm>
            <a:off x="6593645" y="1625047"/>
            <a:ext cx="1712155" cy="1893405"/>
          </a:xfrm>
          <a:prstGeom prst="rect">
            <a:avLst/>
          </a:prstGeom>
        </p:spPr>
      </p:pic>
      <mc:AlternateContent xmlns:mc="http://schemas.openxmlformats.org/markup-compatibility/2006" xmlns:a14="http://schemas.microsoft.com/office/drawing/2010/main">
        <mc:Choice Requires="a14">
          <p:sp>
            <p:nvSpPr>
              <p:cNvPr id="7" name="流程图: 接点 6">
                <a:extLst>
                  <a:ext uri="{FF2B5EF4-FFF2-40B4-BE49-F238E27FC236}">
                    <a16:creationId xmlns:a16="http://schemas.microsoft.com/office/drawing/2014/main" id="{549A6689-55DA-C33E-CBF8-4F1F3BF3088A}"/>
                  </a:ext>
                </a:extLst>
              </p:cNvPr>
              <p:cNvSpPr/>
              <p:nvPr/>
            </p:nvSpPr>
            <p:spPr>
              <a:xfrm>
                <a:off x="1178180" y="2626012"/>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7" name="流程图: 接点 6">
                <a:extLst>
                  <a:ext uri="{FF2B5EF4-FFF2-40B4-BE49-F238E27FC236}">
                    <a16:creationId xmlns:a16="http://schemas.microsoft.com/office/drawing/2014/main" id="{549A6689-55DA-C33E-CBF8-4F1F3BF3088A}"/>
                  </a:ext>
                </a:extLst>
              </p:cNvPr>
              <p:cNvSpPr>
                <a:spLocks noRot="1" noChangeAspect="1" noMove="1" noResize="1" noEditPoints="1" noAdjustHandles="1" noChangeArrowheads="1" noChangeShapeType="1" noTextEdit="1"/>
              </p:cNvSpPr>
              <p:nvPr/>
            </p:nvSpPr>
            <p:spPr>
              <a:xfrm>
                <a:off x="1178180" y="2626012"/>
                <a:ext cx="307777" cy="302955"/>
              </a:xfrm>
              <a:prstGeom prst="flowChartConnector">
                <a:avLst/>
              </a:prstGeom>
              <a:blipFill>
                <a:blip r:embed="rId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流程图: 接点 7">
                <a:extLst>
                  <a:ext uri="{FF2B5EF4-FFF2-40B4-BE49-F238E27FC236}">
                    <a16:creationId xmlns:a16="http://schemas.microsoft.com/office/drawing/2014/main" id="{B73DD35E-2434-2DCD-C7EB-893F683F0B10}"/>
                  </a:ext>
                </a:extLst>
              </p:cNvPr>
              <p:cNvSpPr/>
              <p:nvPr/>
            </p:nvSpPr>
            <p:spPr>
              <a:xfrm>
                <a:off x="766371" y="299073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8" name="流程图: 接点 7">
                <a:extLst>
                  <a:ext uri="{FF2B5EF4-FFF2-40B4-BE49-F238E27FC236}">
                    <a16:creationId xmlns:a16="http://schemas.microsoft.com/office/drawing/2014/main" id="{B73DD35E-2434-2DCD-C7EB-893F683F0B10}"/>
                  </a:ext>
                </a:extLst>
              </p:cNvPr>
              <p:cNvSpPr>
                <a:spLocks noRot="1" noChangeAspect="1" noMove="1" noResize="1" noEditPoints="1" noAdjustHandles="1" noChangeArrowheads="1" noChangeShapeType="1" noTextEdit="1"/>
              </p:cNvSpPr>
              <p:nvPr/>
            </p:nvSpPr>
            <p:spPr>
              <a:xfrm>
                <a:off x="766371" y="2990733"/>
                <a:ext cx="307777" cy="302955"/>
              </a:xfrm>
              <a:prstGeom prst="flowChartConnector">
                <a:avLst/>
              </a:prstGeom>
              <a:blipFill>
                <a:blip r:embed="rId6"/>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流程图: 接点 8">
                <a:extLst>
                  <a:ext uri="{FF2B5EF4-FFF2-40B4-BE49-F238E27FC236}">
                    <a16:creationId xmlns:a16="http://schemas.microsoft.com/office/drawing/2014/main" id="{64B14701-42CF-0E44-CD01-AE8FFA7E857B}"/>
                  </a:ext>
                </a:extLst>
              </p:cNvPr>
              <p:cNvSpPr/>
              <p:nvPr/>
            </p:nvSpPr>
            <p:spPr>
              <a:xfrm>
                <a:off x="1178180" y="3356761"/>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9" name="流程图: 接点 8">
                <a:extLst>
                  <a:ext uri="{FF2B5EF4-FFF2-40B4-BE49-F238E27FC236}">
                    <a16:creationId xmlns:a16="http://schemas.microsoft.com/office/drawing/2014/main" id="{64B14701-42CF-0E44-CD01-AE8FFA7E857B}"/>
                  </a:ext>
                </a:extLst>
              </p:cNvPr>
              <p:cNvSpPr>
                <a:spLocks noRot="1" noChangeAspect="1" noMove="1" noResize="1" noEditPoints="1" noAdjustHandles="1" noChangeArrowheads="1" noChangeShapeType="1" noTextEdit="1"/>
              </p:cNvSpPr>
              <p:nvPr/>
            </p:nvSpPr>
            <p:spPr>
              <a:xfrm>
                <a:off x="1178180" y="3356761"/>
                <a:ext cx="307777" cy="302955"/>
              </a:xfrm>
              <a:prstGeom prst="flowChartConnector">
                <a:avLst/>
              </a:prstGeom>
              <a:blipFill>
                <a:blip r:embed="rId7"/>
                <a:stretch>
                  <a:fillRect/>
                </a:stretch>
              </a:blipFill>
              <a:ln w="12700" cap="flat">
                <a:noFill/>
                <a:prstDash val="solid"/>
                <a:miter lim="800000"/>
              </a:ln>
              <a:effectLst/>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E8A8009A-2C2C-F4BD-B655-86A56919D2CF}"/>
              </a:ext>
            </a:extLst>
          </p:cNvPr>
          <p:cNvCxnSpPr>
            <a:cxnSpLocks/>
            <a:stCxn id="7" idx="3"/>
            <a:endCxn id="8" idx="7"/>
          </p:cNvCxnSpPr>
          <p:nvPr/>
        </p:nvCxnSpPr>
        <p:spPr>
          <a:xfrm flipH="1">
            <a:off x="1029075" y="2884600"/>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1" name="直接连接符 10">
            <a:extLst>
              <a:ext uri="{FF2B5EF4-FFF2-40B4-BE49-F238E27FC236}">
                <a16:creationId xmlns:a16="http://schemas.microsoft.com/office/drawing/2014/main" id="{EA9E173D-FF2D-1724-4EC5-1866A8E7EEE4}"/>
              </a:ext>
            </a:extLst>
          </p:cNvPr>
          <p:cNvCxnSpPr>
            <a:cxnSpLocks/>
            <a:stCxn id="8" idx="5"/>
            <a:endCxn id="9" idx="1"/>
          </p:cNvCxnSpPr>
          <p:nvPr/>
        </p:nvCxnSpPr>
        <p:spPr>
          <a:xfrm>
            <a:off x="1029075" y="3249321"/>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DCDB7F5F-DE3B-C27B-BD0F-B91B1DF58BD3}"/>
                  </a:ext>
                </a:extLst>
              </p:cNvPr>
              <p:cNvSpPr/>
              <p:nvPr/>
            </p:nvSpPr>
            <p:spPr>
              <a:xfrm>
                <a:off x="766371" y="3725506"/>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DCDB7F5F-DE3B-C27B-BD0F-B91B1DF58BD3}"/>
                  </a:ext>
                </a:extLst>
              </p:cNvPr>
              <p:cNvSpPr>
                <a:spLocks noRot="1" noChangeAspect="1" noMove="1" noResize="1" noEditPoints="1" noAdjustHandles="1" noChangeArrowheads="1" noChangeShapeType="1" noTextEdit="1"/>
              </p:cNvSpPr>
              <p:nvPr/>
            </p:nvSpPr>
            <p:spPr>
              <a:xfrm>
                <a:off x="766371" y="3725506"/>
                <a:ext cx="307777" cy="302955"/>
              </a:xfrm>
              <a:prstGeom prst="flowChartConnector">
                <a:avLst/>
              </a:prstGeom>
              <a:blipFill>
                <a:blip r:embed="rId8"/>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流程图: 接点 13">
                <a:extLst>
                  <a:ext uri="{FF2B5EF4-FFF2-40B4-BE49-F238E27FC236}">
                    <a16:creationId xmlns:a16="http://schemas.microsoft.com/office/drawing/2014/main" id="{25F10ADE-3FDF-3D02-7473-EB9B97D9A68A}"/>
                  </a:ext>
                </a:extLst>
              </p:cNvPr>
              <p:cNvSpPr/>
              <p:nvPr/>
            </p:nvSpPr>
            <p:spPr>
              <a:xfrm>
                <a:off x="1178180" y="4082329"/>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4" name="流程图: 接点 13">
                <a:extLst>
                  <a:ext uri="{FF2B5EF4-FFF2-40B4-BE49-F238E27FC236}">
                    <a16:creationId xmlns:a16="http://schemas.microsoft.com/office/drawing/2014/main" id="{25F10ADE-3FDF-3D02-7473-EB9B97D9A68A}"/>
                  </a:ext>
                </a:extLst>
              </p:cNvPr>
              <p:cNvSpPr>
                <a:spLocks noRot="1" noChangeAspect="1" noMove="1" noResize="1" noEditPoints="1" noAdjustHandles="1" noChangeArrowheads="1" noChangeShapeType="1" noTextEdit="1"/>
              </p:cNvSpPr>
              <p:nvPr/>
            </p:nvSpPr>
            <p:spPr>
              <a:xfrm>
                <a:off x="1178180" y="4082329"/>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4647ADDC-6F2F-8295-B0E4-139661FC9D23}"/>
              </a:ext>
            </a:extLst>
          </p:cNvPr>
          <p:cNvCxnSpPr>
            <a:cxnSpLocks/>
            <a:stCxn id="9" idx="3"/>
            <a:endCxn id="12" idx="7"/>
          </p:cNvCxnSpPr>
          <p:nvPr/>
        </p:nvCxnSpPr>
        <p:spPr>
          <a:xfrm flipH="1">
            <a:off x="1029075" y="3615349"/>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6" name="直接连接符 15">
            <a:extLst>
              <a:ext uri="{FF2B5EF4-FFF2-40B4-BE49-F238E27FC236}">
                <a16:creationId xmlns:a16="http://schemas.microsoft.com/office/drawing/2014/main" id="{89DAA33C-4270-1C61-CD42-C25863B79B0F}"/>
              </a:ext>
            </a:extLst>
          </p:cNvPr>
          <p:cNvCxnSpPr>
            <a:cxnSpLocks/>
            <a:stCxn id="14" idx="1"/>
            <a:endCxn id="12" idx="5"/>
          </p:cNvCxnSpPr>
          <p:nvPr/>
        </p:nvCxnSpPr>
        <p:spPr>
          <a:xfrm flipH="1" flipV="1">
            <a:off x="1029075" y="3984094"/>
            <a:ext cx="194178" cy="142602"/>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CFA1667-9A8D-02B2-5B7C-CC07A66992C0}"/>
                  </a:ext>
                </a:extLst>
              </p:cNvPr>
              <p:cNvSpPr txBox="1"/>
              <p:nvPr/>
            </p:nvSpPr>
            <p:spPr>
              <a:xfrm>
                <a:off x="62801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2" name="文本框 31">
                <a:extLst>
                  <a:ext uri="{FF2B5EF4-FFF2-40B4-BE49-F238E27FC236}">
                    <a16:creationId xmlns:a16="http://schemas.microsoft.com/office/drawing/2014/main" id="{ACFA1667-9A8D-02B2-5B7C-CC07A66992C0}"/>
                  </a:ext>
                </a:extLst>
              </p:cNvPr>
              <p:cNvSpPr txBox="1">
                <a:spLocks noRot="1" noChangeAspect="1" noMove="1" noResize="1" noEditPoints="1" noAdjustHandles="1" noChangeArrowheads="1" noChangeShapeType="1" noTextEdit="1"/>
              </p:cNvSpPr>
              <p:nvPr/>
            </p:nvSpPr>
            <p:spPr>
              <a:xfrm>
                <a:off x="628017" y="2257566"/>
                <a:ext cx="1003273" cy="307777"/>
              </a:xfrm>
              <a:prstGeom prst="rect">
                <a:avLst/>
              </a:prstGeom>
              <a:blipFill>
                <a:blip r:embed="rId10"/>
                <a:stretch>
                  <a:fillRect r="-10909"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3A57C165-9C0D-2420-7A8B-C327F34D4B86}"/>
                  </a:ext>
                </a:extLst>
              </p:cNvPr>
              <p:cNvSpPr txBox="1"/>
              <p:nvPr/>
            </p:nvSpPr>
            <p:spPr>
              <a:xfrm>
                <a:off x="190110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5" name="文本框 34">
                <a:extLst>
                  <a:ext uri="{FF2B5EF4-FFF2-40B4-BE49-F238E27FC236}">
                    <a16:creationId xmlns:a16="http://schemas.microsoft.com/office/drawing/2014/main" id="{3A57C165-9C0D-2420-7A8B-C327F34D4B86}"/>
                  </a:ext>
                </a:extLst>
              </p:cNvPr>
              <p:cNvSpPr txBox="1">
                <a:spLocks noRot="1" noChangeAspect="1" noMove="1" noResize="1" noEditPoints="1" noAdjustHandles="1" noChangeArrowheads="1" noChangeShapeType="1" noTextEdit="1"/>
              </p:cNvSpPr>
              <p:nvPr/>
            </p:nvSpPr>
            <p:spPr>
              <a:xfrm>
                <a:off x="1901108" y="2257566"/>
                <a:ext cx="1003273" cy="307777"/>
              </a:xfrm>
              <a:prstGeom prst="rect">
                <a:avLst/>
              </a:prstGeom>
              <a:blipFill>
                <a:blip r:embed="rId11"/>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流程图: 接点 35">
                <a:extLst>
                  <a:ext uri="{FF2B5EF4-FFF2-40B4-BE49-F238E27FC236}">
                    <a16:creationId xmlns:a16="http://schemas.microsoft.com/office/drawing/2014/main" id="{044D5080-B6DF-B984-EB3A-ECB45890A482}"/>
                  </a:ext>
                </a:extLst>
              </p:cNvPr>
              <p:cNvSpPr/>
              <p:nvPr/>
            </p:nvSpPr>
            <p:spPr>
              <a:xfrm>
                <a:off x="2523686" y="2626934"/>
                <a:ext cx="307777" cy="302955"/>
              </a:xfrm>
              <a:prstGeom prst="flowChartConnector">
                <a:avLst/>
              </a:prstGeom>
              <a:solidFill>
                <a:srgbClr val="CCFFCC"/>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6" name="流程图: 接点 35">
                <a:extLst>
                  <a:ext uri="{FF2B5EF4-FFF2-40B4-BE49-F238E27FC236}">
                    <a16:creationId xmlns:a16="http://schemas.microsoft.com/office/drawing/2014/main" id="{044D5080-B6DF-B984-EB3A-ECB45890A482}"/>
                  </a:ext>
                </a:extLst>
              </p:cNvPr>
              <p:cNvSpPr>
                <a:spLocks noRot="1" noChangeAspect="1" noMove="1" noResize="1" noEditPoints="1" noAdjustHandles="1" noChangeArrowheads="1" noChangeShapeType="1" noTextEdit="1"/>
              </p:cNvSpPr>
              <p:nvPr/>
            </p:nvSpPr>
            <p:spPr>
              <a:xfrm>
                <a:off x="2523686" y="2626934"/>
                <a:ext cx="307777" cy="302955"/>
              </a:xfrm>
              <a:prstGeom prst="flowChartConnector">
                <a:avLst/>
              </a:prstGeom>
              <a:blipFill>
                <a:blip r:embed="rId12"/>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流程图: 接点 36">
                <a:extLst>
                  <a:ext uri="{FF2B5EF4-FFF2-40B4-BE49-F238E27FC236}">
                    <a16:creationId xmlns:a16="http://schemas.microsoft.com/office/drawing/2014/main" id="{D4907908-70B8-0C2A-81E3-9830D4D0434B}"/>
                  </a:ext>
                </a:extLst>
              </p:cNvPr>
              <p:cNvSpPr/>
              <p:nvPr/>
            </p:nvSpPr>
            <p:spPr>
              <a:xfrm>
                <a:off x="2111877" y="29916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37" name="流程图: 接点 36">
                <a:extLst>
                  <a:ext uri="{FF2B5EF4-FFF2-40B4-BE49-F238E27FC236}">
                    <a16:creationId xmlns:a16="http://schemas.microsoft.com/office/drawing/2014/main" id="{D4907908-70B8-0C2A-81E3-9830D4D0434B}"/>
                  </a:ext>
                </a:extLst>
              </p:cNvPr>
              <p:cNvSpPr>
                <a:spLocks noRot="1" noChangeAspect="1" noMove="1" noResize="1" noEditPoints="1" noAdjustHandles="1" noChangeArrowheads="1" noChangeShapeType="1" noTextEdit="1"/>
              </p:cNvSpPr>
              <p:nvPr/>
            </p:nvSpPr>
            <p:spPr>
              <a:xfrm>
                <a:off x="2111877" y="2991655"/>
                <a:ext cx="307777" cy="302955"/>
              </a:xfrm>
              <a:prstGeom prst="flowChartConnector">
                <a:avLst/>
              </a:prstGeom>
              <a:blipFill>
                <a:blip r:embed="rId13"/>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流程图: 接点 37">
                <a:extLst>
                  <a:ext uri="{FF2B5EF4-FFF2-40B4-BE49-F238E27FC236}">
                    <a16:creationId xmlns:a16="http://schemas.microsoft.com/office/drawing/2014/main" id="{A71DB7D3-4034-11E7-7E34-BD08117759EE}"/>
                  </a:ext>
                </a:extLst>
              </p:cNvPr>
              <p:cNvSpPr/>
              <p:nvPr/>
            </p:nvSpPr>
            <p:spPr>
              <a:xfrm>
                <a:off x="2523686" y="33576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8" name="流程图: 接点 37">
                <a:extLst>
                  <a:ext uri="{FF2B5EF4-FFF2-40B4-BE49-F238E27FC236}">
                    <a16:creationId xmlns:a16="http://schemas.microsoft.com/office/drawing/2014/main" id="{A71DB7D3-4034-11E7-7E34-BD08117759EE}"/>
                  </a:ext>
                </a:extLst>
              </p:cNvPr>
              <p:cNvSpPr>
                <a:spLocks noRot="1" noChangeAspect="1" noMove="1" noResize="1" noEditPoints="1" noAdjustHandles="1" noChangeArrowheads="1" noChangeShapeType="1" noTextEdit="1"/>
              </p:cNvSpPr>
              <p:nvPr/>
            </p:nvSpPr>
            <p:spPr>
              <a:xfrm>
                <a:off x="2523686" y="3357683"/>
                <a:ext cx="307777" cy="302955"/>
              </a:xfrm>
              <a:prstGeom prst="flowChartConnector">
                <a:avLst/>
              </a:prstGeom>
              <a:blipFill>
                <a:blip r:embed="rId6"/>
                <a:stretch>
                  <a:fillRect/>
                </a:stretch>
              </a:blipFill>
              <a:ln w="12700" cap="flat">
                <a:noFill/>
                <a:prstDash val="solid"/>
                <a:miter lim="800000"/>
              </a:ln>
              <a:effectLst/>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639103BD-80E9-9743-1FD1-CEE31AECBF74}"/>
              </a:ext>
            </a:extLst>
          </p:cNvPr>
          <p:cNvCxnSpPr>
            <a:cxnSpLocks/>
            <a:stCxn id="36" idx="3"/>
            <a:endCxn id="37" idx="7"/>
          </p:cNvCxnSpPr>
          <p:nvPr/>
        </p:nvCxnSpPr>
        <p:spPr>
          <a:xfrm flipH="1">
            <a:off x="2374581" y="2885522"/>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40" name="直接连接符 39">
            <a:extLst>
              <a:ext uri="{FF2B5EF4-FFF2-40B4-BE49-F238E27FC236}">
                <a16:creationId xmlns:a16="http://schemas.microsoft.com/office/drawing/2014/main" id="{E46B4DC4-679B-7A96-26CB-3543DE4CA6C7}"/>
              </a:ext>
            </a:extLst>
          </p:cNvPr>
          <p:cNvCxnSpPr>
            <a:cxnSpLocks/>
            <a:stCxn id="37" idx="5"/>
            <a:endCxn id="38" idx="1"/>
          </p:cNvCxnSpPr>
          <p:nvPr/>
        </p:nvCxnSpPr>
        <p:spPr>
          <a:xfrm>
            <a:off x="2374581" y="3250243"/>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1" name="流程图: 接点 40">
                <a:extLst>
                  <a:ext uri="{FF2B5EF4-FFF2-40B4-BE49-F238E27FC236}">
                    <a16:creationId xmlns:a16="http://schemas.microsoft.com/office/drawing/2014/main" id="{1CDE3AEB-3288-0276-ADF5-5977223DBC0C}"/>
                  </a:ext>
                </a:extLst>
              </p:cNvPr>
              <p:cNvSpPr/>
              <p:nvPr/>
            </p:nvSpPr>
            <p:spPr>
              <a:xfrm>
                <a:off x="2111877" y="3726428"/>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1" name="流程图: 接点 40">
                <a:extLst>
                  <a:ext uri="{FF2B5EF4-FFF2-40B4-BE49-F238E27FC236}">
                    <a16:creationId xmlns:a16="http://schemas.microsoft.com/office/drawing/2014/main" id="{1CDE3AEB-3288-0276-ADF5-5977223DBC0C}"/>
                  </a:ext>
                </a:extLst>
              </p:cNvPr>
              <p:cNvSpPr>
                <a:spLocks noRot="1" noChangeAspect="1" noMove="1" noResize="1" noEditPoints="1" noAdjustHandles="1" noChangeArrowheads="1" noChangeShapeType="1" noTextEdit="1"/>
              </p:cNvSpPr>
              <p:nvPr/>
            </p:nvSpPr>
            <p:spPr>
              <a:xfrm>
                <a:off x="2111877" y="3726428"/>
                <a:ext cx="307777" cy="302955"/>
              </a:xfrm>
              <a:prstGeom prst="flowChartConnector">
                <a:avLst/>
              </a:prstGeom>
              <a:blipFill>
                <a:blip r:embed="rId14"/>
                <a:stretch>
                  <a:fillRect/>
                </a:stretch>
              </a:blipFill>
              <a:ln w="12700" cap="flat">
                <a:noFill/>
                <a:prstDash val="solid"/>
                <a:miter lim="800000"/>
              </a:ln>
              <a:effectLst/>
            </p:spPr>
            <p:txBody>
              <a:bodyPr/>
              <a:lstStyle/>
              <a:p>
                <a:r>
                  <a:rPr lang="zh-CN" altLang="en-US">
                    <a:noFill/>
                  </a:rPr>
                  <a:t> </a:t>
                </a:r>
              </a:p>
            </p:txBody>
          </p:sp>
        </mc:Fallback>
      </mc:AlternateContent>
      <p:cxnSp>
        <p:nvCxnSpPr>
          <p:cNvPr id="43" name="直接连接符 42">
            <a:extLst>
              <a:ext uri="{FF2B5EF4-FFF2-40B4-BE49-F238E27FC236}">
                <a16:creationId xmlns:a16="http://schemas.microsoft.com/office/drawing/2014/main" id="{3DBB796E-EB04-757C-3E91-D042CB892E2F}"/>
              </a:ext>
            </a:extLst>
          </p:cNvPr>
          <p:cNvCxnSpPr>
            <a:cxnSpLocks/>
            <a:stCxn id="38" idx="3"/>
            <a:endCxn id="41" idx="7"/>
          </p:cNvCxnSpPr>
          <p:nvPr/>
        </p:nvCxnSpPr>
        <p:spPr>
          <a:xfrm flipH="1">
            <a:off x="2374581" y="3616271"/>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0D7CCD59-E52A-74AA-657E-7175732784A5}"/>
                  </a:ext>
                </a:extLst>
              </p:cNvPr>
              <p:cNvSpPr txBox="1"/>
              <p:nvPr/>
            </p:nvSpPr>
            <p:spPr>
              <a:xfrm>
                <a:off x="355939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0</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5" name="文本框 44">
                <a:extLst>
                  <a:ext uri="{FF2B5EF4-FFF2-40B4-BE49-F238E27FC236}">
                    <a16:creationId xmlns:a16="http://schemas.microsoft.com/office/drawing/2014/main" id="{0D7CCD59-E52A-74AA-657E-7175732784A5}"/>
                  </a:ext>
                </a:extLst>
              </p:cNvPr>
              <p:cNvSpPr txBox="1">
                <a:spLocks noRot="1" noChangeAspect="1" noMove="1" noResize="1" noEditPoints="1" noAdjustHandles="1" noChangeArrowheads="1" noChangeShapeType="1" noTextEdit="1"/>
              </p:cNvSpPr>
              <p:nvPr/>
            </p:nvSpPr>
            <p:spPr>
              <a:xfrm>
                <a:off x="3559397" y="2257566"/>
                <a:ext cx="1003273" cy="307777"/>
              </a:xfrm>
              <a:prstGeom prst="rect">
                <a:avLst/>
              </a:prstGeom>
              <a:blipFill>
                <a:blip r:embed="rId15"/>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67871EB-7778-2DD5-7849-76E12ABAFFC7}"/>
                  </a:ext>
                </a:extLst>
              </p:cNvPr>
              <p:cNvSpPr txBox="1"/>
              <p:nvPr/>
            </p:nvSpPr>
            <p:spPr>
              <a:xfrm>
                <a:off x="483248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6" name="文本框 45">
                <a:extLst>
                  <a:ext uri="{FF2B5EF4-FFF2-40B4-BE49-F238E27FC236}">
                    <a16:creationId xmlns:a16="http://schemas.microsoft.com/office/drawing/2014/main" id="{667871EB-7778-2DD5-7849-76E12ABAFFC7}"/>
                  </a:ext>
                </a:extLst>
              </p:cNvPr>
              <p:cNvSpPr txBox="1">
                <a:spLocks noRot="1" noChangeAspect="1" noMove="1" noResize="1" noEditPoints="1" noAdjustHandles="1" noChangeArrowheads="1" noChangeShapeType="1" noTextEdit="1"/>
              </p:cNvSpPr>
              <p:nvPr/>
            </p:nvSpPr>
            <p:spPr>
              <a:xfrm>
                <a:off x="4832488" y="2257566"/>
                <a:ext cx="1003273" cy="307777"/>
              </a:xfrm>
              <a:prstGeom prst="rect">
                <a:avLst/>
              </a:prstGeom>
              <a:blipFill>
                <a:blip r:embed="rId16"/>
                <a:stretch>
                  <a:fillRect r="-10976" b="-5882"/>
                </a:stretch>
              </a:blipFill>
              <a:ln w="12700" cap="flat">
                <a:noFill/>
                <a:miter lim="400000"/>
              </a:ln>
              <a:effectLst/>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A13C4C38-A72F-C8BC-A043-583554261090}"/>
              </a:ext>
            </a:extLst>
          </p:cNvPr>
          <p:cNvSpPr txBox="1"/>
          <p:nvPr/>
        </p:nvSpPr>
        <p:spPr>
          <a:xfrm>
            <a:off x="3522955" y="2009540"/>
            <a:ext cx="206631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Update:</a:t>
            </a:r>
          </a:p>
        </p:txBody>
      </p:sp>
      <mc:AlternateContent xmlns:mc="http://schemas.openxmlformats.org/markup-compatibility/2006" xmlns:a14="http://schemas.microsoft.com/office/drawing/2010/main">
        <mc:Choice Requires="a14">
          <p:sp>
            <p:nvSpPr>
              <p:cNvPr id="60" name="流程图: 接点 59">
                <a:extLst>
                  <a:ext uri="{FF2B5EF4-FFF2-40B4-BE49-F238E27FC236}">
                    <a16:creationId xmlns:a16="http://schemas.microsoft.com/office/drawing/2014/main" id="{AB07B46A-8F56-7193-8AF1-BE1F91E45AB8}"/>
                  </a:ext>
                </a:extLst>
              </p:cNvPr>
              <p:cNvSpPr/>
              <p:nvPr/>
            </p:nvSpPr>
            <p:spPr>
              <a:xfrm>
                <a:off x="5342034" y="2623554"/>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60" name="流程图: 接点 59">
                <a:extLst>
                  <a:ext uri="{FF2B5EF4-FFF2-40B4-BE49-F238E27FC236}">
                    <a16:creationId xmlns:a16="http://schemas.microsoft.com/office/drawing/2014/main" id="{AB07B46A-8F56-7193-8AF1-BE1F91E45AB8}"/>
                  </a:ext>
                </a:extLst>
              </p:cNvPr>
              <p:cNvSpPr>
                <a:spLocks noRot="1" noChangeAspect="1" noMove="1" noResize="1" noEditPoints="1" noAdjustHandles="1" noChangeArrowheads="1" noChangeShapeType="1" noTextEdit="1"/>
              </p:cNvSpPr>
              <p:nvPr/>
            </p:nvSpPr>
            <p:spPr>
              <a:xfrm>
                <a:off x="5342034" y="2623554"/>
                <a:ext cx="307777" cy="302955"/>
              </a:xfrm>
              <a:prstGeom prst="flowChartConnector">
                <a:avLst/>
              </a:prstGeom>
              <a:blipFill>
                <a:blip r:embed="rId17"/>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cxnSp>
        <p:nvCxnSpPr>
          <p:cNvPr id="63" name="直接连接符 62">
            <a:extLst>
              <a:ext uri="{FF2B5EF4-FFF2-40B4-BE49-F238E27FC236}">
                <a16:creationId xmlns:a16="http://schemas.microsoft.com/office/drawing/2014/main" id="{1A3344AB-7EFF-4C49-D8D8-0635DB02675E}"/>
              </a:ext>
            </a:extLst>
          </p:cNvPr>
          <p:cNvCxnSpPr>
            <a:cxnSpLocks/>
            <a:stCxn id="60" idx="3"/>
            <a:endCxn id="22" idx="7"/>
          </p:cNvCxnSpPr>
          <p:nvPr/>
        </p:nvCxnSpPr>
        <p:spPr>
          <a:xfrm flipH="1">
            <a:off x="5195624" y="2882142"/>
            <a:ext cx="191483" cy="15708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7" name="流程图: 接点 66">
                <a:extLst>
                  <a:ext uri="{FF2B5EF4-FFF2-40B4-BE49-F238E27FC236}">
                    <a16:creationId xmlns:a16="http://schemas.microsoft.com/office/drawing/2014/main" id="{175F0EAF-D60D-D78E-D569-EB08C35132CC}"/>
                  </a:ext>
                </a:extLst>
              </p:cNvPr>
              <p:cNvSpPr/>
              <p:nvPr/>
            </p:nvSpPr>
            <p:spPr>
              <a:xfrm>
                <a:off x="5764630" y="29948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67" name="流程图: 接点 66">
                <a:extLst>
                  <a:ext uri="{FF2B5EF4-FFF2-40B4-BE49-F238E27FC236}">
                    <a16:creationId xmlns:a16="http://schemas.microsoft.com/office/drawing/2014/main" id="{175F0EAF-D60D-D78E-D569-EB08C35132CC}"/>
                  </a:ext>
                </a:extLst>
              </p:cNvPr>
              <p:cNvSpPr>
                <a:spLocks noRot="1" noChangeAspect="1" noMove="1" noResize="1" noEditPoints="1" noAdjustHandles="1" noChangeArrowheads="1" noChangeShapeType="1" noTextEdit="1"/>
              </p:cNvSpPr>
              <p:nvPr/>
            </p:nvSpPr>
            <p:spPr>
              <a:xfrm>
                <a:off x="5764630" y="2994855"/>
                <a:ext cx="307777" cy="302955"/>
              </a:xfrm>
              <a:prstGeom prst="flowChartConnector">
                <a:avLst/>
              </a:prstGeom>
              <a:blipFill>
                <a:blip r:embed="rId18"/>
                <a:stretch>
                  <a:fillRect/>
                </a:stretch>
              </a:blipFill>
              <a:ln w="12700" cap="flat">
                <a:noFill/>
                <a:prstDash val="solid"/>
                <a:miter lim="800000"/>
              </a:ln>
              <a:effectLst/>
            </p:spPr>
            <p:txBody>
              <a:bodyPr/>
              <a:lstStyle/>
              <a:p>
                <a:r>
                  <a:rPr lang="zh-CN" altLang="en-US">
                    <a:noFill/>
                  </a:rPr>
                  <a:t> </a:t>
                </a:r>
              </a:p>
            </p:txBody>
          </p:sp>
        </mc:Fallback>
      </mc:AlternateContent>
      <p:cxnSp>
        <p:nvCxnSpPr>
          <p:cNvPr id="68" name="直接连接符 67">
            <a:extLst>
              <a:ext uri="{FF2B5EF4-FFF2-40B4-BE49-F238E27FC236}">
                <a16:creationId xmlns:a16="http://schemas.microsoft.com/office/drawing/2014/main" id="{EEA2A829-6542-F782-6B17-CE0E417F383F}"/>
              </a:ext>
            </a:extLst>
          </p:cNvPr>
          <p:cNvCxnSpPr>
            <a:cxnSpLocks/>
            <a:stCxn id="60" idx="5"/>
            <a:endCxn id="67" idx="1"/>
          </p:cNvCxnSpPr>
          <p:nvPr/>
        </p:nvCxnSpPr>
        <p:spPr>
          <a:xfrm>
            <a:off x="5604738" y="2882142"/>
            <a:ext cx="204965" cy="15708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2" name="流程图: 接点 21">
                <a:extLst>
                  <a:ext uri="{FF2B5EF4-FFF2-40B4-BE49-F238E27FC236}">
                    <a16:creationId xmlns:a16="http://schemas.microsoft.com/office/drawing/2014/main" id="{9B7C36D3-3825-9993-E4EB-DE70B43C3790}"/>
                  </a:ext>
                </a:extLst>
              </p:cNvPr>
              <p:cNvSpPr/>
              <p:nvPr/>
            </p:nvSpPr>
            <p:spPr>
              <a:xfrm>
                <a:off x="4932920" y="29948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22" name="流程图: 接点 21">
                <a:extLst>
                  <a:ext uri="{FF2B5EF4-FFF2-40B4-BE49-F238E27FC236}">
                    <a16:creationId xmlns:a16="http://schemas.microsoft.com/office/drawing/2014/main" id="{9B7C36D3-3825-9993-E4EB-DE70B43C3790}"/>
                  </a:ext>
                </a:extLst>
              </p:cNvPr>
              <p:cNvSpPr>
                <a:spLocks noRot="1" noChangeAspect="1" noMove="1" noResize="1" noEditPoints="1" noAdjustHandles="1" noChangeArrowheads="1" noChangeShapeType="1" noTextEdit="1"/>
              </p:cNvSpPr>
              <p:nvPr/>
            </p:nvSpPr>
            <p:spPr>
              <a:xfrm>
                <a:off x="4932920" y="2994855"/>
                <a:ext cx="307777" cy="302955"/>
              </a:xfrm>
              <a:prstGeom prst="flowChartConnector">
                <a:avLst/>
              </a:prstGeom>
              <a:blipFill>
                <a:blip r:embed="rId14"/>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流程图: 接点 22">
                <a:extLst>
                  <a:ext uri="{FF2B5EF4-FFF2-40B4-BE49-F238E27FC236}">
                    <a16:creationId xmlns:a16="http://schemas.microsoft.com/office/drawing/2014/main" id="{81032BC0-B354-2700-12BA-40B59194C0CE}"/>
                  </a:ext>
                </a:extLst>
              </p:cNvPr>
              <p:cNvSpPr/>
              <p:nvPr/>
            </p:nvSpPr>
            <p:spPr>
              <a:xfrm>
                <a:off x="5344729" y="33608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3" name="流程图: 接点 22">
                <a:extLst>
                  <a:ext uri="{FF2B5EF4-FFF2-40B4-BE49-F238E27FC236}">
                    <a16:creationId xmlns:a16="http://schemas.microsoft.com/office/drawing/2014/main" id="{81032BC0-B354-2700-12BA-40B59194C0CE}"/>
                  </a:ext>
                </a:extLst>
              </p:cNvPr>
              <p:cNvSpPr>
                <a:spLocks noRot="1" noChangeAspect="1" noMove="1" noResize="1" noEditPoints="1" noAdjustHandles="1" noChangeArrowheads="1" noChangeShapeType="1" noTextEdit="1"/>
              </p:cNvSpPr>
              <p:nvPr/>
            </p:nvSpPr>
            <p:spPr>
              <a:xfrm>
                <a:off x="5344729" y="3360883"/>
                <a:ext cx="307777" cy="302955"/>
              </a:xfrm>
              <a:prstGeom prst="flowChartConnector">
                <a:avLst/>
              </a:prstGeom>
              <a:blipFill>
                <a:blip r:embed="rId19"/>
                <a:stretch>
                  <a:fillRect/>
                </a:stretch>
              </a:blipFill>
              <a:ln w="12700" cap="flat">
                <a:noFill/>
                <a:prstDash val="solid"/>
                <a:miter lim="800000"/>
              </a:ln>
              <a:effectLst/>
            </p:spPr>
            <p:txBody>
              <a:bodyPr/>
              <a:lstStyle/>
              <a:p>
                <a:r>
                  <a:rPr lang="zh-CN" altLang="en-US">
                    <a:noFill/>
                  </a:rPr>
                  <a:t> </a:t>
                </a:r>
              </a:p>
            </p:txBody>
          </p:sp>
        </mc:Fallback>
      </mc:AlternateContent>
      <p:cxnSp>
        <p:nvCxnSpPr>
          <p:cNvPr id="24" name="直接连接符 23">
            <a:extLst>
              <a:ext uri="{FF2B5EF4-FFF2-40B4-BE49-F238E27FC236}">
                <a16:creationId xmlns:a16="http://schemas.microsoft.com/office/drawing/2014/main" id="{7AC461A0-15AF-97C2-8ACE-67B7D743A27D}"/>
              </a:ext>
            </a:extLst>
          </p:cNvPr>
          <p:cNvCxnSpPr>
            <a:cxnSpLocks/>
            <a:stCxn id="22" idx="5"/>
            <a:endCxn id="23" idx="1"/>
          </p:cNvCxnSpPr>
          <p:nvPr/>
        </p:nvCxnSpPr>
        <p:spPr>
          <a:xfrm>
            <a:off x="5195624" y="3253443"/>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0" name="流程图: 接点 19">
                <a:extLst>
                  <a:ext uri="{FF2B5EF4-FFF2-40B4-BE49-F238E27FC236}">
                    <a16:creationId xmlns:a16="http://schemas.microsoft.com/office/drawing/2014/main" id="{5D49D8ED-72B6-C8B4-97F5-5446491E3EC7}"/>
                  </a:ext>
                </a:extLst>
              </p:cNvPr>
              <p:cNvSpPr/>
              <p:nvPr/>
            </p:nvSpPr>
            <p:spPr>
              <a:xfrm>
                <a:off x="4194185" y="2627856"/>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0" name="流程图: 接点 19">
                <a:extLst>
                  <a:ext uri="{FF2B5EF4-FFF2-40B4-BE49-F238E27FC236}">
                    <a16:creationId xmlns:a16="http://schemas.microsoft.com/office/drawing/2014/main" id="{5D49D8ED-72B6-C8B4-97F5-5446491E3EC7}"/>
                  </a:ext>
                </a:extLst>
              </p:cNvPr>
              <p:cNvSpPr>
                <a:spLocks noRot="1" noChangeAspect="1" noMove="1" noResize="1" noEditPoints="1" noAdjustHandles="1" noChangeArrowheads="1" noChangeShapeType="1" noTextEdit="1"/>
              </p:cNvSpPr>
              <p:nvPr/>
            </p:nvSpPr>
            <p:spPr>
              <a:xfrm>
                <a:off x="4194185" y="2627856"/>
                <a:ext cx="307777" cy="302955"/>
              </a:xfrm>
              <a:prstGeom prst="flowChartConnector">
                <a:avLst/>
              </a:prstGeom>
              <a:blipFill>
                <a:blip r:embed="rId20"/>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流程图: 接点 20">
                <a:extLst>
                  <a:ext uri="{FF2B5EF4-FFF2-40B4-BE49-F238E27FC236}">
                    <a16:creationId xmlns:a16="http://schemas.microsoft.com/office/drawing/2014/main" id="{4B06156E-C28B-C08A-84A8-AA01F46466D5}"/>
                  </a:ext>
                </a:extLst>
              </p:cNvPr>
              <p:cNvSpPr/>
              <p:nvPr/>
            </p:nvSpPr>
            <p:spPr>
              <a:xfrm>
                <a:off x="3782376" y="2992577"/>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21" name="流程图: 接点 20">
                <a:extLst>
                  <a:ext uri="{FF2B5EF4-FFF2-40B4-BE49-F238E27FC236}">
                    <a16:creationId xmlns:a16="http://schemas.microsoft.com/office/drawing/2014/main" id="{4B06156E-C28B-C08A-84A8-AA01F46466D5}"/>
                  </a:ext>
                </a:extLst>
              </p:cNvPr>
              <p:cNvSpPr>
                <a:spLocks noRot="1" noChangeAspect="1" noMove="1" noResize="1" noEditPoints="1" noAdjustHandles="1" noChangeArrowheads="1" noChangeShapeType="1" noTextEdit="1"/>
              </p:cNvSpPr>
              <p:nvPr/>
            </p:nvSpPr>
            <p:spPr>
              <a:xfrm>
                <a:off x="3782376" y="2992577"/>
                <a:ext cx="307777" cy="302955"/>
              </a:xfrm>
              <a:prstGeom prst="flowChartConnector">
                <a:avLst/>
              </a:prstGeom>
              <a:blipFill>
                <a:blip r:embed="rId21"/>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流程图: 接点 24">
                <a:extLst>
                  <a:ext uri="{FF2B5EF4-FFF2-40B4-BE49-F238E27FC236}">
                    <a16:creationId xmlns:a16="http://schemas.microsoft.com/office/drawing/2014/main" id="{6FA21CA8-9A1C-876A-643A-F3C07A12A6D1}"/>
                  </a:ext>
                </a:extLst>
              </p:cNvPr>
              <p:cNvSpPr/>
              <p:nvPr/>
            </p:nvSpPr>
            <p:spPr>
              <a:xfrm>
                <a:off x="4194185" y="335860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5" name="流程图: 接点 24">
                <a:extLst>
                  <a:ext uri="{FF2B5EF4-FFF2-40B4-BE49-F238E27FC236}">
                    <a16:creationId xmlns:a16="http://schemas.microsoft.com/office/drawing/2014/main" id="{6FA21CA8-9A1C-876A-643A-F3C07A12A6D1}"/>
                  </a:ext>
                </a:extLst>
              </p:cNvPr>
              <p:cNvSpPr>
                <a:spLocks noRot="1" noChangeAspect="1" noMove="1" noResize="1" noEditPoints="1" noAdjustHandles="1" noChangeArrowheads="1" noChangeShapeType="1" noTextEdit="1"/>
              </p:cNvSpPr>
              <p:nvPr/>
            </p:nvSpPr>
            <p:spPr>
              <a:xfrm>
                <a:off x="4194185" y="3358605"/>
                <a:ext cx="307777" cy="302955"/>
              </a:xfrm>
              <a:prstGeom prst="flowChartConnector">
                <a:avLst/>
              </a:prstGeom>
              <a:blipFill>
                <a:blip r:embed="rId22"/>
                <a:stretch>
                  <a:fillRect/>
                </a:stretch>
              </a:blipFill>
              <a:ln w="12700" cap="flat">
                <a:noFill/>
                <a:prstDash val="solid"/>
                <a:miter lim="800000"/>
              </a:ln>
              <a:effectLst/>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4ACAAE49-D34F-F964-89A3-FA756A56B110}"/>
              </a:ext>
            </a:extLst>
          </p:cNvPr>
          <p:cNvCxnSpPr>
            <a:cxnSpLocks/>
            <a:stCxn id="20" idx="3"/>
            <a:endCxn id="21" idx="7"/>
          </p:cNvCxnSpPr>
          <p:nvPr/>
        </p:nvCxnSpPr>
        <p:spPr>
          <a:xfrm flipH="1">
            <a:off x="4045080" y="2886444"/>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27" name="直接连接符 26">
            <a:extLst>
              <a:ext uri="{FF2B5EF4-FFF2-40B4-BE49-F238E27FC236}">
                <a16:creationId xmlns:a16="http://schemas.microsoft.com/office/drawing/2014/main" id="{19313427-CBD2-4515-162E-4AFEF1C7004A}"/>
              </a:ext>
            </a:extLst>
          </p:cNvPr>
          <p:cNvCxnSpPr>
            <a:cxnSpLocks/>
            <a:stCxn id="21" idx="5"/>
            <a:endCxn id="25" idx="1"/>
          </p:cNvCxnSpPr>
          <p:nvPr/>
        </p:nvCxnSpPr>
        <p:spPr>
          <a:xfrm>
            <a:off x="4045080" y="3251165"/>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8" name="流程图: 接点 27">
                <a:extLst>
                  <a:ext uri="{FF2B5EF4-FFF2-40B4-BE49-F238E27FC236}">
                    <a16:creationId xmlns:a16="http://schemas.microsoft.com/office/drawing/2014/main" id="{8D27A0F8-F930-ECA7-2899-D31B5BC18248}"/>
                  </a:ext>
                </a:extLst>
              </p:cNvPr>
              <p:cNvSpPr/>
              <p:nvPr/>
            </p:nvSpPr>
            <p:spPr>
              <a:xfrm>
                <a:off x="3782376" y="3727350"/>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8" name="流程图: 接点 27">
                <a:extLst>
                  <a:ext uri="{FF2B5EF4-FFF2-40B4-BE49-F238E27FC236}">
                    <a16:creationId xmlns:a16="http://schemas.microsoft.com/office/drawing/2014/main" id="{8D27A0F8-F930-ECA7-2899-D31B5BC18248}"/>
                  </a:ext>
                </a:extLst>
              </p:cNvPr>
              <p:cNvSpPr>
                <a:spLocks noRot="1" noChangeAspect="1" noMove="1" noResize="1" noEditPoints="1" noAdjustHandles="1" noChangeArrowheads="1" noChangeShapeType="1" noTextEdit="1"/>
              </p:cNvSpPr>
              <p:nvPr/>
            </p:nvSpPr>
            <p:spPr>
              <a:xfrm>
                <a:off x="3782376" y="3727350"/>
                <a:ext cx="307777" cy="302955"/>
              </a:xfrm>
              <a:prstGeom prst="flowChartConnector">
                <a:avLst/>
              </a:prstGeom>
              <a:blipFill>
                <a:blip r:embed="rId23"/>
                <a:stretch>
                  <a:fillRect/>
                </a:stretch>
              </a:blipFill>
              <a:ln w="12700" cap="flat">
                <a:noFill/>
                <a:prstDash val="solid"/>
                <a:miter lim="800000"/>
              </a:ln>
              <a:effectLst/>
            </p:spPr>
            <p:txBody>
              <a:bodyPr/>
              <a:lstStyle/>
              <a:p>
                <a:r>
                  <a:rPr lang="zh-CN" altLang="en-US">
                    <a:noFill/>
                  </a:rPr>
                  <a:t> </a:t>
                </a:r>
              </a:p>
            </p:txBody>
          </p:sp>
        </mc:Fallback>
      </mc:AlternateContent>
      <p:cxnSp>
        <p:nvCxnSpPr>
          <p:cNvPr id="29" name="直接连接符 28">
            <a:extLst>
              <a:ext uri="{FF2B5EF4-FFF2-40B4-BE49-F238E27FC236}">
                <a16:creationId xmlns:a16="http://schemas.microsoft.com/office/drawing/2014/main" id="{7609B72C-28C4-7115-1707-C6A034BE680C}"/>
              </a:ext>
            </a:extLst>
          </p:cNvPr>
          <p:cNvCxnSpPr>
            <a:cxnSpLocks/>
            <a:stCxn id="25" idx="3"/>
            <a:endCxn id="28" idx="7"/>
          </p:cNvCxnSpPr>
          <p:nvPr/>
        </p:nvCxnSpPr>
        <p:spPr>
          <a:xfrm flipH="1">
            <a:off x="4045080" y="3617193"/>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30" name="流程图: 接点 29">
                <a:extLst>
                  <a:ext uri="{FF2B5EF4-FFF2-40B4-BE49-F238E27FC236}">
                    <a16:creationId xmlns:a16="http://schemas.microsoft.com/office/drawing/2014/main" id="{C6A7CD6E-935A-7345-82EC-FBFFCD5233B5}"/>
                  </a:ext>
                </a:extLst>
              </p:cNvPr>
              <p:cNvSpPr/>
              <p:nvPr/>
            </p:nvSpPr>
            <p:spPr>
              <a:xfrm>
                <a:off x="4932920" y="3725505"/>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0" name="流程图: 接点 29">
                <a:extLst>
                  <a:ext uri="{FF2B5EF4-FFF2-40B4-BE49-F238E27FC236}">
                    <a16:creationId xmlns:a16="http://schemas.microsoft.com/office/drawing/2014/main" id="{C6A7CD6E-935A-7345-82EC-FBFFCD5233B5}"/>
                  </a:ext>
                </a:extLst>
              </p:cNvPr>
              <p:cNvSpPr>
                <a:spLocks noRot="1" noChangeAspect="1" noMove="1" noResize="1" noEditPoints="1" noAdjustHandles="1" noChangeArrowheads="1" noChangeShapeType="1" noTextEdit="1"/>
              </p:cNvSpPr>
              <p:nvPr/>
            </p:nvSpPr>
            <p:spPr>
              <a:xfrm>
                <a:off x="4932920" y="3725505"/>
                <a:ext cx="307777" cy="302955"/>
              </a:xfrm>
              <a:prstGeom prst="flowChartConnector">
                <a:avLst/>
              </a:prstGeom>
              <a:blipFill>
                <a:blip r:embed="rId24"/>
                <a:stretch>
                  <a:fillRect/>
                </a:stretch>
              </a:blipFill>
              <a:ln w="12700" cap="flat">
                <a:noFill/>
                <a:prstDash val="solid"/>
                <a:miter lim="800000"/>
              </a:ln>
              <a:effectLst/>
            </p:spPr>
            <p:txBody>
              <a:bodyPr/>
              <a:lstStyle/>
              <a:p>
                <a:r>
                  <a:rPr lang="zh-CN" altLang="en-US">
                    <a:noFill/>
                  </a:rPr>
                  <a:t> </a:t>
                </a:r>
              </a:p>
            </p:txBody>
          </p:sp>
        </mc:Fallback>
      </mc:AlternateContent>
      <p:cxnSp>
        <p:nvCxnSpPr>
          <p:cNvPr id="31" name="直接连接符 30">
            <a:extLst>
              <a:ext uri="{FF2B5EF4-FFF2-40B4-BE49-F238E27FC236}">
                <a16:creationId xmlns:a16="http://schemas.microsoft.com/office/drawing/2014/main" id="{1920A022-E97A-9AB0-8B41-4681BD0A082F}"/>
              </a:ext>
            </a:extLst>
          </p:cNvPr>
          <p:cNvCxnSpPr>
            <a:cxnSpLocks/>
            <a:stCxn id="30" idx="7"/>
            <a:endCxn id="23" idx="3"/>
          </p:cNvCxnSpPr>
          <p:nvPr/>
        </p:nvCxnSpPr>
        <p:spPr>
          <a:xfrm flipV="1">
            <a:off x="5195624" y="3619471"/>
            <a:ext cx="194178" cy="150401"/>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
        <p:nvSpPr>
          <p:cNvPr id="4" name="文本框 3">
            <a:extLst>
              <a:ext uri="{FF2B5EF4-FFF2-40B4-BE49-F238E27FC236}">
                <a16:creationId xmlns:a16="http://schemas.microsoft.com/office/drawing/2014/main" id="{F2AA0B36-6E81-2E71-B02E-4439F88E0496}"/>
              </a:ext>
            </a:extLst>
          </p:cNvPr>
          <p:cNvSpPr txBox="1"/>
          <p:nvPr/>
        </p:nvSpPr>
        <p:spPr>
          <a:xfrm>
            <a:off x="604338" y="2028025"/>
            <a:ext cx="2439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Traverse:</a:t>
            </a: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2A32EB9E-580C-7B58-3B09-038B59612DB6}"/>
                  </a:ext>
                </a:extLst>
              </p:cNvPr>
              <p:cNvSpPr txBox="1">
                <a:spLocks/>
              </p:cNvSpPr>
              <p:nvPr/>
            </p:nvSpPr>
            <p:spPr>
              <a:xfrm>
                <a:off x="628017" y="1133863"/>
                <a:ext cx="3943983" cy="8244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2</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3</m:t>
                        </m:r>
                      </m:sub>
                    </m:sSub>
                  </m:oMath>
                </a14:m>
                <a:r>
                  <a:rPr lang="en-US" sz="1600" dirty="0">
                    <a:latin typeface="Calibri" panose="020F0502020204030204" pitchFamily="34" charset="0"/>
                    <a:cs typeface="Calibri" panose="020F0502020204030204" pitchFamily="34" charset="0"/>
                  </a:rPr>
                  <a:t>.</a:t>
                </a:r>
              </a:p>
            </p:txBody>
          </p:sp>
        </mc:Choice>
        <mc:Fallback xmlns="">
          <p:sp>
            <p:nvSpPr>
              <p:cNvPr id="6" name="Text Placeholder 2">
                <a:extLst>
                  <a:ext uri="{FF2B5EF4-FFF2-40B4-BE49-F238E27FC236}">
                    <a16:creationId xmlns:a16="http://schemas.microsoft.com/office/drawing/2014/main" id="{2A32EB9E-580C-7B58-3B09-038B59612DB6}"/>
                  </a:ext>
                </a:extLst>
              </p:cNvPr>
              <p:cNvSpPr txBox="1">
                <a:spLocks noRot="1" noChangeAspect="1" noMove="1" noResize="1" noEditPoints="1" noAdjustHandles="1" noChangeArrowheads="1" noChangeShapeType="1" noTextEdit="1"/>
              </p:cNvSpPr>
              <p:nvPr/>
            </p:nvSpPr>
            <p:spPr>
              <a:xfrm>
                <a:off x="628017" y="1133863"/>
                <a:ext cx="3943983" cy="824477"/>
              </a:xfrm>
              <a:prstGeom prst="rect">
                <a:avLst/>
              </a:prstGeom>
              <a:blipFill>
                <a:blip r:embed="rId5"/>
                <a:stretch>
                  <a:fillRect l="-3091" t="-5185" b="-1259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30063299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41</a:t>
            </a:fld>
            <a:endParaRPr lang="zh-CN" altLang="en-US" dirty="0"/>
          </a:p>
        </p:txBody>
      </p:sp>
      <p:pic>
        <p:nvPicPr>
          <p:cNvPr id="3" name="图片 2">
            <a:extLst>
              <a:ext uri="{FF2B5EF4-FFF2-40B4-BE49-F238E27FC236}">
                <a16:creationId xmlns:a16="http://schemas.microsoft.com/office/drawing/2014/main" id="{2CFBAA62-1D75-A0E5-CB48-591B7F74F8EB}"/>
              </a:ext>
            </a:extLst>
          </p:cNvPr>
          <p:cNvPicPr>
            <a:picLocks noChangeAspect="1"/>
          </p:cNvPicPr>
          <p:nvPr/>
        </p:nvPicPr>
        <p:blipFill>
          <a:blip r:embed="rId3"/>
          <a:stretch>
            <a:fillRect/>
          </a:stretch>
        </p:blipFill>
        <p:spPr>
          <a:xfrm>
            <a:off x="6593645" y="1625047"/>
            <a:ext cx="1712155" cy="1893405"/>
          </a:xfrm>
          <a:prstGeom prst="rect">
            <a:avLst/>
          </a:prstGeom>
        </p:spPr>
      </p:pic>
      <mc:AlternateContent xmlns:mc="http://schemas.openxmlformats.org/markup-compatibility/2006" xmlns:a14="http://schemas.microsoft.com/office/drawing/2010/main">
        <mc:Choice Requires="a14">
          <p:sp>
            <p:nvSpPr>
              <p:cNvPr id="7" name="流程图: 接点 6">
                <a:extLst>
                  <a:ext uri="{FF2B5EF4-FFF2-40B4-BE49-F238E27FC236}">
                    <a16:creationId xmlns:a16="http://schemas.microsoft.com/office/drawing/2014/main" id="{549A6689-55DA-C33E-CBF8-4F1F3BF3088A}"/>
                  </a:ext>
                </a:extLst>
              </p:cNvPr>
              <p:cNvSpPr/>
              <p:nvPr/>
            </p:nvSpPr>
            <p:spPr>
              <a:xfrm>
                <a:off x="1178180" y="2626012"/>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7" name="流程图: 接点 6">
                <a:extLst>
                  <a:ext uri="{FF2B5EF4-FFF2-40B4-BE49-F238E27FC236}">
                    <a16:creationId xmlns:a16="http://schemas.microsoft.com/office/drawing/2014/main" id="{549A6689-55DA-C33E-CBF8-4F1F3BF3088A}"/>
                  </a:ext>
                </a:extLst>
              </p:cNvPr>
              <p:cNvSpPr>
                <a:spLocks noRot="1" noChangeAspect="1" noMove="1" noResize="1" noEditPoints="1" noAdjustHandles="1" noChangeArrowheads="1" noChangeShapeType="1" noTextEdit="1"/>
              </p:cNvSpPr>
              <p:nvPr/>
            </p:nvSpPr>
            <p:spPr>
              <a:xfrm>
                <a:off x="1178180" y="2626012"/>
                <a:ext cx="307777" cy="302955"/>
              </a:xfrm>
              <a:prstGeom prst="flowChartConnector">
                <a:avLst/>
              </a:prstGeom>
              <a:blipFill>
                <a:blip r:embed="rId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流程图: 接点 7">
                <a:extLst>
                  <a:ext uri="{FF2B5EF4-FFF2-40B4-BE49-F238E27FC236}">
                    <a16:creationId xmlns:a16="http://schemas.microsoft.com/office/drawing/2014/main" id="{B73DD35E-2434-2DCD-C7EB-893F683F0B10}"/>
                  </a:ext>
                </a:extLst>
              </p:cNvPr>
              <p:cNvSpPr/>
              <p:nvPr/>
            </p:nvSpPr>
            <p:spPr>
              <a:xfrm>
                <a:off x="766371" y="299073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8" name="流程图: 接点 7">
                <a:extLst>
                  <a:ext uri="{FF2B5EF4-FFF2-40B4-BE49-F238E27FC236}">
                    <a16:creationId xmlns:a16="http://schemas.microsoft.com/office/drawing/2014/main" id="{B73DD35E-2434-2DCD-C7EB-893F683F0B10}"/>
                  </a:ext>
                </a:extLst>
              </p:cNvPr>
              <p:cNvSpPr>
                <a:spLocks noRot="1" noChangeAspect="1" noMove="1" noResize="1" noEditPoints="1" noAdjustHandles="1" noChangeArrowheads="1" noChangeShapeType="1" noTextEdit="1"/>
              </p:cNvSpPr>
              <p:nvPr/>
            </p:nvSpPr>
            <p:spPr>
              <a:xfrm>
                <a:off x="766371" y="2990733"/>
                <a:ext cx="307777" cy="302955"/>
              </a:xfrm>
              <a:prstGeom prst="flowChartConnector">
                <a:avLst/>
              </a:prstGeom>
              <a:blipFill>
                <a:blip r:embed="rId6"/>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流程图: 接点 8">
                <a:extLst>
                  <a:ext uri="{FF2B5EF4-FFF2-40B4-BE49-F238E27FC236}">
                    <a16:creationId xmlns:a16="http://schemas.microsoft.com/office/drawing/2014/main" id="{64B14701-42CF-0E44-CD01-AE8FFA7E857B}"/>
                  </a:ext>
                </a:extLst>
              </p:cNvPr>
              <p:cNvSpPr/>
              <p:nvPr/>
            </p:nvSpPr>
            <p:spPr>
              <a:xfrm>
                <a:off x="1178180" y="3356761"/>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9" name="流程图: 接点 8">
                <a:extLst>
                  <a:ext uri="{FF2B5EF4-FFF2-40B4-BE49-F238E27FC236}">
                    <a16:creationId xmlns:a16="http://schemas.microsoft.com/office/drawing/2014/main" id="{64B14701-42CF-0E44-CD01-AE8FFA7E857B}"/>
                  </a:ext>
                </a:extLst>
              </p:cNvPr>
              <p:cNvSpPr>
                <a:spLocks noRot="1" noChangeAspect="1" noMove="1" noResize="1" noEditPoints="1" noAdjustHandles="1" noChangeArrowheads="1" noChangeShapeType="1" noTextEdit="1"/>
              </p:cNvSpPr>
              <p:nvPr/>
            </p:nvSpPr>
            <p:spPr>
              <a:xfrm>
                <a:off x="1178180" y="3356761"/>
                <a:ext cx="307777" cy="302955"/>
              </a:xfrm>
              <a:prstGeom prst="flowChartConnector">
                <a:avLst/>
              </a:prstGeom>
              <a:blipFill>
                <a:blip r:embed="rId7"/>
                <a:stretch>
                  <a:fillRect/>
                </a:stretch>
              </a:blipFill>
              <a:ln w="12700" cap="flat">
                <a:noFill/>
                <a:prstDash val="solid"/>
                <a:miter lim="800000"/>
              </a:ln>
              <a:effectLst/>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E8A8009A-2C2C-F4BD-B655-86A56919D2CF}"/>
              </a:ext>
            </a:extLst>
          </p:cNvPr>
          <p:cNvCxnSpPr>
            <a:cxnSpLocks/>
            <a:stCxn id="7" idx="3"/>
            <a:endCxn id="8" idx="7"/>
          </p:cNvCxnSpPr>
          <p:nvPr/>
        </p:nvCxnSpPr>
        <p:spPr>
          <a:xfrm flipH="1">
            <a:off x="1029075" y="2884600"/>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1" name="直接连接符 10">
            <a:extLst>
              <a:ext uri="{FF2B5EF4-FFF2-40B4-BE49-F238E27FC236}">
                <a16:creationId xmlns:a16="http://schemas.microsoft.com/office/drawing/2014/main" id="{EA9E173D-FF2D-1724-4EC5-1866A8E7EEE4}"/>
              </a:ext>
            </a:extLst>
          </p:cNvPr>
          <p:cNvCxnSpPr>
            <a:cxnSpLocks/>
            <a:stCxn id="8" idx="5"/>
            <a:endCxn id="9" idx="1"/>
          </p:cNvCxnSpPr>
          <p:nvPr/>
        </p:nvCxnSpPr>
        <p:spPr>
          <a:xfrm>
            <a:off x="1029075" y="3249321"/>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DCDB7F5F-DE3B-C27B-BD0F-B91B1DF58BD3}"/>
                  </a:ext>
                </a:extLst>
              </p:cNvPr>
              <p:cNvSpPr/>
              <p:nvPr/>
            </p:nvSpPr>
            <p:spPr>
              <a:xfrm>
                <a:off x="766371" y="3725506"/>
                <a:ext cx="307777" cy="302955"/>
              </a:xfrm>
              <a:prstGeom prst="flowChartConnector">
                <a:avLst/>
              </a:prstGeom>
              <a:solidFill>
                <a:srgbClr val="FFCC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DCDB7F5F-DE3B-C27B-BD0F-B91B1DF58BD3}"/>
                  </a:ext>
                </a:extLst>
              </p:cNvPr>
              <p:cNvSpPr>
                <a:spLocks noRot="1" noChangeAspect="1" noMove="1" noResize="1" noEditPoints="1" noAdjustHandles="1" noChangeArrowheads="1" noChangeShapeType="1" noTextEdit="1"/>
              </p:cNvSpPr>
              <p:nvPr/>
            </p:nvSpPr>
            <p:spPr>
              <a:xfrm>
                <a:off x="766371" y="3725506"/>
                <a:ext cx="307777" cy="302955"/>
              </a:xfrm>
              <a:prstGeom prst="flowChartConnector">
                <a:avLst/>
              </a:prstGeom>
              <a:blipFill>
                <a:blip r:embed="rId8"/>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流程图: 接点 13">
                <a:extLst>
                  <a:ext uri="{FF2B5EF4-FFF2-40B4-BE49-F238E27FC236}">
                    <a16:creationId xmlns:a16="http://schemas.microsoft.com/office/drawing/2014/main" id="{25F10ADE-3FDF-3D02-7473-EB9B97D9A68A}"/>
                  </a:ext>
                </a:extLst>
              </p:cNvPr>
              <p:cNvSpPr/>
              <p:nvPr/>
            </p:nvSpPr>
            <p:spPr>
              <a:xfrm>
                <a:off x="1178180" y="4082329"/>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4" name="流程图: 接点 13">
                <a:extLst>
                  <a:ext uri="{FF2B5EF4-FFF2-40B4-BE49-F238E27FC236}">
                    <a16:creationId xmlns:a16="http://schemas.microsoft.com/office/drawing/2014/main" id="{25F10ADE-3FDF-3D02-7473-EB9B97D9A68A}"/>
                  </a:ext>
                </a:extLst>
              </p:cNvPr>
              <p:cNvSpPr>
                <a:spLocks noRot="1" noChangeAspect="1" noMove="1" noResize="1" noEditPoints="1" noAdjustHandles="1" noChangeArrowheads="1" noChangeShapeType="1" noTextEdit="1"/>
              </p:cNvSpPr>
              <p:nvPr/>
            </p:nvSpPr>
            <p:spPr>
              <a:xfrm>
                <a:off x="1178180" y="4082329"/>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4647ADDC-6F2F-8295-B0E4-139661FC9D23}"/>
              </a:ext>
            </a:extLst>
          </p:cNvPr>
          <p:cNvCxnSpPr>
            <a:cxnSpLocks/>
            <a:stCxn id="9" idx="3"/>
            <a:endCxn id="12" idx="7"/>
          </p:cNvCxnSpPr>
          <p:nvPr/>
        </p:nvCxnSpPr>
        <p:spPr>
          <a:xfrm flipH="1">
            <a:off x="1029075" y="3615349"/>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6" name="直接连接符 15">
            <a:extLst>
              <a:ext uri="{FF2B5EF4-FFF2-40B4-BE49-F238E27FC236}">
                <a16:creationId xmlns:a16="http://schemas.microsoft.com/office/drawing/2014/main" id="{89DAA33C-4270-1C61-CD42-C25863B79B0F}"/>
              </a:ext>
            </a:extLst>
          </p:cNvPr>
          <p:cNvCxnSpPr>
            <a:cxnSpLocks/>
            <a:stCxn id="14" idx="1"/>
            <a:endCxn id="12" idx="5"/>
          </p:cNvCxnSpPr>
          <p:nvPr/>
        </p:nvCxnSpPr>
        <p:spPr>
          <a:xfrm flipH="1" flipV="1">
            <a:off x="1029075" y="3984094"/>
            <a:ext cx="194178" cy="142602"/>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CFA1667-9A8D-02B2-5B7C-CC07A66992C0}"/>
                  </a:ext>
                </a:extLst>
              </p:cNvPr>
              <p:cNvSpPr txBox="1"/>
              <p:nvPr/>
            </p:nvSpPr>
            <p:spPr>
              <a:xfrm>
                <a:off x="62801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2" name="文本框 31">
                <a:extLst>
                  <a:ext uri="{FF2B5EF4-FFF2-40B4-BE49-F238E27FC236}">
                    <a16:creationId xmlns:a16="http://schemas.microsoft.com/office/drawing/2014/main" id="{ACFA1667-9A8D-02B2-5B7C-CC07A66992C0}"/>
                  </a:ext>
                </a:extLst>
              </p:cNvPr>
              <p:cNvSpPr txBox="1">
                <a:spLocks noRot="1" noChangeAspect="1" noMove="1" noResize="1" noEditPoints="1" noAdjustHandles="1" noChangeArrowheads="1" noChangeShapeType="1" noTextEdit="1"/>
              </p:cNvSpPr>
              <p:nvPr/>
            </p:nvSpPr>
            <p:spPr>
              <a:xfrm>
                <a:off x="628017" y="2257566"/>
                <a:ext cx="1003273" cy="307777"/>
              </a:xfrm>
              <a:prstGeom prst="rect">
                <a:avLst/>
              </a:prstGeom>
              <a:blipFill>
                <a:blip r:embed="rId10"/>
                <a:stretch>
                  <a:fillRect r="-10909"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3A57C165-9C0D-2420-7A8B-C327F34D4B86}"/>
                  </a:ext>
                </a:extLst>
              </p:cNvPr>
              <p:cNvSpPr txBox="1"/>
              <p:nvPr/>
            </p:nvSpPr>
            <p:spPr>
              <a:xfrm>
                <a:off x="190110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5" name="文本框 34">
                <a:extLst>
                  <a:ext uri="{FF2B5EF4-FFF2-40B4-BE49-F238E27FC236}">
                    <a16:creationId xmlns:a16="http://schemas.microsoft.com/office/drawing/2014/main" id="{3A57C165-9C0D-2420-7A8B-C327F34D4B86}"/>
                  </a:ext>
                </a:extLst>
              </p:cNvPr>
              <p:cNvSpPr txBox="1">
                <a:spLocks noRot="1" noChangeAspect="1" noMove="1" noResize="1" noEditPoints="1" noAdjustHandles="1" noChangeArrowheads="1" noChangeShapeType="1" noTextEdit="1"/>
              </p:cNvSpPr>
              <p:nvPr/>
            </p:nvSpPr>
            <p:spPr>
              <a:xfrm>
                <a:off x="1901108" y="2257566"/>
                <a:ext cx="1003273" cy="307777"/>
              </a:xfrm>
              <a:prstGeom prst="rect">
                <a:avLst/>
              </a:prstGeom>
              <a:blipFill>
                <a:blip r:embed="rId11"/>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流程图: 接点 35">
                <a:extLst>
                  <a:ext uri="{FF2B5EF4-FFF2-40B4-BE49-F238E27FC236}">
                    <a16:creationId xmlns:a16="http://schemas.microsoft.com/office/drawing/2014/main" id="{044D5080-B6DF-B984-EB3A-ECB45890A482}"/>
                  </a:ext>
                </a:extLst>
              </p:cNvPr>
              <p:cNvSpPr/>
              <p:nvPr/>
            </p:nvSpPr>
            <p:spPr>
              <a:xfrm>
                <a:off x="2523686" y="2626934"/>
                <a:ext cx="307777" cy="302955"/>
              </a:xfrm>
              <a:prstGeom prst="flowChartConnector">
                <a:avLst/>
              </a:prstGeom>
              <a:solidFill>
                <a:srgbClr val="CCFFCC"/>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6" name="流程图: 接点 35">
                <a:extLst>
                  <a:ext uri="{FF2B5EF4-FFF2-40B4-BE49-F238E27FC236}">
                    <a16:creationId xmlns:a16="http://schemas.microsoft.com/office/drawing/2014/main" id="{044D5080-B6DF-B984-EB3A-ECB45890A482}"/>
                  </a:ext>
                </a:extLst>
              </p:cNvPr>
              <p:cNvSpPr>
                <a:spLocks noRot="1" noChangeAspect="1" noMove="1" noResize="1" noEditPoints="1" noAdjustHandles="1" noChangeArrowheads="1" noChangeShapeType="1" noTextEdit="1"/>
              </p:cNvSpPr>
              <p:nvPr/>
            </p:nvSpPr>
            <p:spPr>
              <a:xfrm>
                <a:off x="2523686" y="2626934"/>
                <a:ext cx="307777" cy="302955"/>
              </a:xfrm>
              <a:prstGeom prst="flowChartConnector">
                <a:avLst/>
              </a:prstGeom>
              <a:blipFill>
                <a:blip r:embed="rId12"/>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流程图: 接点 36">
                <a:extLst>
                  <a:ext uri="{FF2B5EF4-FFF2-40B4-BE49-F238E27FC236}">
                    <a16:creationId xmlns:a16="http://schemas.microsoft.com/office/drawing/2014/main" id="{D4907908-70B8-0C2A-81E3-9830D4D0434B}"/>
                  </a:ext>
                </a:extLst>
              </p:cNvPr>
              <p:cNvSpPr/>
              <p:nvPr/>
            </p:nvSpPr>
            <p:spPr>
              <a:xfrm>
                <a:off x="2111877" y="29916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37" name="流程图: 接点 36">
                <a:extLst>
                  <a:ext uri="{FF2B5EF4-FFF2-40B4-BE49-F238E27FC236}">
                    <a16:creationId xmlns:a16="http://schemas.microsoft.com/office/drawing/2014/main" id="{D4907908-70B8-0C2A-81E3-9830D4D0434B}"/>
                  </a:ext>
                </a:extLst>
              </p:cNvPr>
              <p:cNvSpPr>
                <a:spLocks noRot="1" noChangeAspect="1" noMove="1" noResize="1" noEditPoints="1" noAdjustHandles="1" noChangeArrowheads="1" noChangeShapeType="1" noTextEdit="1"/>
              </p:cNvSpPr>
              <p:nvPr/>
            </p:nvSpPr>
            <p:spPr>
              <a:xfrm>
                <a:off x="2111877" y="2991655"/>
                <a:ext cx="307777" cy="302955"/>
              </a:xfrm>
              <a:prstGeom prst="flowChartConnector">
                <a:avLst/>
              </a:prstGeom>
              <a:blipFill>
                <a:blip r:embed="rId7"/>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流程图: 接点 37">
                <a:extLst>
                  <a:ext uri="{FF2B5EF4-FFF2-40B4-BE49-F238E27FC236}">
                    <a16:creationId xmlns:a16="http://schemas.microsoft.com/office/drawing/2014/main" id="{A71DB7D3-4034-11E7-7E34-BD08117759EE}"/>
                  </a:ext>
                </a:extLst>
              </p:cNvPr>
              <p:cNvSpPr/>
              <p:nvPr/>
            </p:nvSpPr>
            <p:spPr>
              <a:xfrm>
                <a:off x="2523686" y="33576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8" name="流程图: 接点 37">
                <a:extLst>
                  <a:ext uri="{FF2B5EF4-FFF2-40B4-BE49-F238E27FC236}">
                    <a16:creationId xmlns:a16="http://schemas.microsoft.com/office/drawing/2014/main" id="{A71DB7D3-4034-11E7-7E34-BD08117759EE}"/>
                  </a:ext>
                </a:extLst>
              </p:cNvPr>
              <p:cNvSpPr>
                <a:spLocks noRot="1" noChangeAspect="1" noMove="1" noResize="1" noEditPoints="1" noAdjustHandles="1" noChangeArrowheads="1" noChangeShapeType="1" noTextEdit="1"/>
              </p:cNvSpPr>
              <p:nvPr/>
            </p:nvSpPr>
            <p:spPr>
              <a:xfrm>
                <a:off x="2523686" y="3357683"/>
                <a:ext cx="307777" cy="302955"/>
              </a:xfrm>
              <a:prstGeom prst="flowChartConnector">
                <a:avLst/>
              </a:prstGeom>
              <a:blipFill>
                <a:blip r:embed="rId6"/>
                <a:stretch>
                  <a:fillRect/>
                </a:stretch>
              </a:blipFill>
              <a:ln w="12700" cap="flat">
                <a:noFill/>
                <a:prstDash val="solid"/>
                <a:miter lim="800000"/>
              </a:ln>
              <a:effectLst/>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639103BD-80E9-9743-1FD1-CEE31AECBF74}"/>
              </a:ext>
            </a:extLst>
          </p:cNvPr>
          <p:cNvCxnSpPr>
            <a:cxnSpLocks/>
            <a:stCxn id="36" idx="3"/>
            <a:endCxn id="37" idx="7"/>
          </p:cNvCxnSpPr>
          <p:nvPr/>
        </p:nvCxnSpPr>
        <p:spPr>
          <a:xfrm flipH="1">
            <a:off x="2374581" y="2885522"/>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40" name="直接连接符 39">
            <a:extLst>
              <a:ext uri="{FF2B5EF4-FFF2-40B4-BE49-F238E27FC236}">
                <a16:creationId xmlns:a16="http://schemas.microsoft.com/office/drawing/2014/main" id="{E46B4DC4-679B-7A96-26CB-3543DE4CA6C7}"/>
              </a:ext>
            </a:extLst>
          </p:cNvPr>
          <p:cNvCxnSpPr>
            <a:cxnSpLocks/>
            <a:stCxn id="37" idx="5"/>
            <a:endCxn id="38" idx="1"/>
          </p:cNvCxnSpPr>
          <p:nvPr/>
        </p:nvCxnSpPr>
        <p:spPr>
          <a:xfrm>
            <a:off x="2374581" y="3250243"/>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1" name="流程图: 接点 40">
                <a:extLst>
                  <a:ext uri="{FF2B5EF4-FFF2-40B4-BE49-F238E27FC236}">
                    <a16:creationId xmlns:a16="http://schemas.microsoft.com/office/drawing/2014/main" id="{1CDE3AEB-3288-0276-ADF5-5977223DBC0C}"/>
                  </a:ext>
                </a:extLst>
              </p:cNvPr>
              <p:cNvSpPr/>
              <p:nvPr/>
            </p:nvSpPr>
            <p:spPr>
              <a:xfrm>
                <a:off x="2111877" y="3726428"/>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1" name="流程图: 接点 40">
                <a:extLst>
                  <a:ext uri="{FF2B5EF4-FFF2-40B4-BE49-F238E27FC236}">
                    <a16:creationId xmlns:a16="http://schemas.microsoft.com/office/drawing/2014/main" id="{1CDE3AEB-3288-0276-ADF5-5977223DBC0C}"/>
                  </a:ext>
                </a:extLst>
              </p:cNvPr>
              <p:cNvSpPr>
                <a:spLocks noRot="1" noChangeAspect="1" noMove="1" noResize="1" noEditPoints="1" noAdjustHandles="1" noChangeArrowheads="1" noChangeShapeType="1" noTextEdit="1"/>
              </p:cNvSpPr>
              <p:nvPr/>
            </p:nvSpPr>
            <p:spPr>
              <a:xfrm>
                <a:off x="2111877" y="3726428"/>
                <a:ext cx="307777" cy="302955"/>
              </a:xfrm>
              <a:prstGeom prst="flowChartConnector">
                <a:avLst/>
              </a:prstGeom>
              <a:blipFill>
                <a:blip r:embed="rId13"/>
                <a:stretch>
                  <a:fillRect/>
                </a:stretch>
              </a:blipFill>
              <a:ln w="12700" cap="flat">
                <a:noFill/>
                <a:prstDash val="solid"/>
                <a:miter lim="800000"/>
              </a:ln>
              <a:effectLst/>
            </p:spPr>
            <p:txBody>
              <a:bodyPr/>
              <a:lstStyle/>
              <a:p>
                <a:r>
                  <a:rPr lang="zh-CN" altLang="en-US">
                    <a:noFill/>
                  </a:rPr>
                  <a:t> </a:t>
                </a:r>
              </a:p>
            </p:txBody>
          </p:sp>
        </mc:Fallback>
      </mc:AlternateContent>
      <p:cxnSp>
        <p:nvCxnSpPr>
          <p:cNvPr id="43" name="直接连接符 42">
            <a:extLst>
              <a:ext uri="{FF2B5EF4-FFF2-40B4-BE49-F238E27FC236}">
                <a16:creationId xmlns:a16="http://schemas.microsoft.com/office/drawing/2014/main" id="{3DBB796E-EB04-757C-3E91-D042CB892E2F}"/>
              </a:ext>
            </a:extLst>
          </p:cNvPr>
          <p:cNvCxnSpPr>
            <a:cxnSpLocks/>
            <a:stCxn id="38" idx="3"/>
            <a:endCxn id="41" idx="7"/>
          </p:cNvCxnSpPr>
          <p:nvPr/>
        </p:nvCxnSpPr>
        <p:spPr>
          <a:xfrm flipH="1">
            <a:off x="2374581" y="3616271"/>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0D7CCD59-E52A-74AA-657E-7175732784A5}"/>
                  </a:ext>
                </a:extLst>
              </p:cNvPr>
              <p:cNvSpPr txBox="1"/>
              <p:nvPr/>
            </p:nvSpPr>
            <p:spPr>
              <a:xfrm>
                <a:off x="355939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0</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5" name="文本框 44">
                <a:extLst>
                  <a:ext uri="{FF2B5EF4-FFF2-40B4-BE49-F238E27FC236}">
                    <a16:creationId xmlns:a16="http://schemas.microsoft.com/office/drawing/2014/main" id="{0D7CCD59-E52A-74AA-657E-7175732784A5}"/>
                  </a:ext>
                </a:extLst>
              </p:cNvPr>
              <p:cNvSpPr txBox="1">
                <a:spLocks noRot="1" noChangeAspect="1" noMove="1" noResize="1" noEditPoints="1" noAdjustHandles="1" noChangeArrowheads="1" noChangeShapeType="1" noTextEdit="1"/>
              </p:cNvSpPr>
              <p:nvPr/>
            </p:nvSpPr>
            <p:spPr>
              <a:xfrm>
                <a:off x="3559397" y="2257566"/>
                <a:ext cx="1003273" cy="307777"/>
              </a:xfrm>
              <a:prstGeom prst="rect">
                <a:avLst/>
              </a:prstGeom>
              <a:blipFill>
                <a:blip r:embed="rId14"/>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67871EB-7778-2DD5-7849-76E12ABAFFC7}"/>
                  </a:ext>
                </a:extLst>
              </p:cNvPr>
              <p:cNvSpPr txBox="1"/>
              <p:nvPr/>
            </p:nvSpPr>
            <p:spPr>
              <a:xfrm>
                <a:off x="483248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6" name="文本框 45">
                <a:extLst>
                  <a:ext uri="{FF2B5EF4-FFF2-40B4-BE49-F238E27FC236}">
                    <a16:creationId xmlns:a16="http://schemas.microsoft.com/office/drawing/2014/main" id="{667871EB-7778-2DD5-7849-76E12ABAFFC7}"/>
                  </a:ext>
                </a:extLst>
              </p:cNvPr>
              <p:cNvSpPr txBox="1">
                <a:spLocks noRot="1" noChangeAspect="1" noMove="1" noResize="1" noEditPoints="1" noAdjustHandles="1" noChangeArrowheads="1" noChangeShapeType="1" noTextEdit="1"/>
              </p:cNvSpPr>
              <p:nvPr/>
            </p:nvSpPr>
            <p:spPr>
              <a:xfrm>
                <a:off x="4832488" y="2257566"/>
                <a:ext cx="1003273" cy="307777"/>
              </a:xfrm>
              <a:prstGeom prst="rect">
                <a:avLst/>
              </a:prstGeom>
              <a:blipFill>
                <a:blip r:embed="rId15"/>
                <a:stretch>
                  <a:fillRect r="-10976" b="-5882"/>
                </a:stretch>
              </a:blipFill>
              <a:ln w="12700" cap="flat">
                <a:noFill/>
                <a:miter lim="400000"/>
              </a:ln>
              <a:effectLst/>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A13C4C38-A72F-C8BC-A043-583554261090}"/>
              </a:ext>
            </a:extLst>
          </p:cNvPr>
          <p:cNvSpPr txBox="1"/>
          <p:nvPr/>
        </p:nvSpPr>
        <p:spPr>
          <a:xfrm>
            <a:off x="3522955" y="2009540"/>
            <a:ext cx="206631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Update:</a:t>
            </a:r>
          </a:p>
        </p:txBody>
      </p:sp>
      <mc:AlternateContent xmlns:mc="http://schemas.openxmlformats.org/markup-compatibility/2006" xmlns:a14="http://schemas.microsoft.com/office/drawing/2010/main">
        <mc:Choice Requires="a14">
          <p:sp>
            <p:nvSpPr>
              <p:cNvPr id="60" name="流程图: 接点 59">
                <a:extLst>
                  <a:ext uri="{FF2B5EF4-FFF2-40B4-BE49-F238E27FC236}">
                    <a16:creationId xmlns:a16="http://schemas.microsoft.com/office/drawing/2014/main" id="{AB07B46A-8F56-7193-8AF1-BE1F91E45AB8}"/>
                  </a:ext>
                </a:extLst>
              </p:cNvPr>
              <p:cNvSpPr/>
              <p:nvPr/>
            </p:nvSpPr>
            <p:spPr>
              <a:xfrm>
                <a:off x="5342034" y="2623554"/>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60" name="流程图: 接点 59">
                <a:extLst>
                  <a:ext uri="{FF2B5EF4-FFF2-40B4-BE49-F238E27FC236}">
                    <a16:creationId xmlns:a16="http://schemas.microsoft.com/office/drawing/2014/main" id="{AB07B46A-8F56-7193-8AF1-BE1F91E45AB8}"/>
                  </a:ext>
                </a:extLst>
              </p:cNvPr>
              <p:cNvSpPr>
                <a:spLocks noRot="1" noChangeAspect="1" noMove="1" noResize="1" noEditPoints="1" noAdjustHandles="1" noChangeArrowheads="1" noChangeShapeType="1" noTextEdit="1"/>
              </p:cNvSpPr>
              <p:nvPr/>
            </p:nvSpPr>
            <p:spPr>
              <a:xfrm>
                <a:off x="5342034" y="2623554"/>
                <a:ext cx="307777" cy="302955"/>
              </a:xfrm>
              <a:prstGeom prst="flowChartConnector">
                <a:avLst/>
              </a:prstGeom>
              <a:blipFill>
                <a:blip r:embed="rId16"/>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cxnSp>
        <p:nvCxnSpPr>
          <p:cNvPr id="63" name="直接连接符 62">
            <a:extLst>
              <a:ext uri="{FF2B5EF4-FFF2-40B4-BE49-F238E27FC236}">
                <a16:creationId xmlns:a16="http://schemas.microsoft.com/office/drawing/2014/main" id="{1A3344AB-7EFF-4C49-D8D8-0635DB02675E}"/>
              </a:ext>
            </a:extLst>
          </p:cNvPr>
          <p:cNvCxnSpPr>
            <a:cxnSpLocks/>
            <a:stCxn id="60" idx="3"/>
            <a:endCxn id="22" idx="7"/>
          </p:cNvCxnSpPr>
          <p:nvPr/>
        </p:nvCxnSpPr>
        <p:spPr>
          <a:xfrm flipH="1">
            <a:off x="5195624" y="2882142"/>
            <a:ext cx="191483" cy="15708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7" name="流程图: 接点 66">
                <a:extLst>
                  <a:ext uri="{FF2B5EF4-FFF2-40B4-BE49-F238E27FC236}">
                    <a16:creationId xmlns:a16="http://schemas.microsoft.com/office/drawing/2014/main" id="{175F0EAF-D60D-D78E-D569-EB08C35132CC}"/>
                  </a:ext>
                </a:extLst>
              </p:cNvPr>
              <p:cNvSpPr/>
              <p:nvPr/>
            </p:nvSpPr>
            <p:spPr>
              <a:xfrm>
                <a:off x="5764630" y="29948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67" name="流程图: 接点 66">
                <a:extLst>
                  <a:ext uri="{FF2B5EF4-FFF2-40B4-BE49-F238E27FC236}">
                    <a16:creationId xmlns:a16="http://schemas.microsoft.com/office/drawing/2014/main" id="{175F0EAF-D60D-D78E-D569-EB08C35132CC}"/>
                  </a:ext>
                </a:extLst>
              </p:cNvPr>
              <p:cNvSpPr>
                <a:spLocks noRot="1" noChangeAspect="1" noMove="1" noResize="1" noEditPoints="1" noAdjustHandles="1" noChangeArrowheads="1" noChangeShapeType="1" noTextEdit="1"/>
              </p:cNvSpPr>
              <p:nvPr/>
            </p:nvSpPr>
            <p:spPr>
              <a:xfrm>
                <a:off x="5764630" y="2994855"/>
                <a:ext cx="307777" cy="302955"/>
              </a:xfrm>
              <a:prstGeom prst="flowChartConnector">
                <a:avLst/>
              </a:prstGeom>
              <a:blipFill>
                <a:blip r:embed="rId17"/>
                <a:stretch>
                  <a:fillRect/>
                </a:stretch>
              </a:blipFill>
              <a:ln w="12700" cap="flat">
                <a:noFill/>
                <a:prstDash val="solid"/>
                <a:miter lim="800000"/>
              </a:ln>
              <a:effectLst/>
            </p:spPr>
            <p:txBody>
              <a:bodyPr/>
              <a:lstStyle/>
              <a:p>
                <a:r>
                  <a:rPr lang="zh-CN" altLang="en-US">
                    <a:noFill/>
                  </a:rPr>
                  <a:t> </a:t>
                </a:r>
              </a:p>
            </p:txBody>
          </p:sp>
        </mc:Fallback>
      </mc:AlternateContent>
      <p:cxnSp>
        <p:nvCxnSpPr>
          <p:cNvPr id="68" name="直接连接符 67">
            <a:extLst>
              <a:ext uri="{FF2B5EF4-FFF2-40B4-BE49-F238E27FC236}">
                <a16:creationId xmlns:a16="http://schemas.microsoft.com/office/drawing/2014/main" id="{EEA2A829-6542-F782-6B17-CE0E417F383F}"/>
              </a:ext>
            </a:extLst>
          </p:cNvPr>
          <p:cNvCxnSpPr>
            <a:cxnSpLocks/>
            <a:stCxn id="60" idx="5"/>
            <a:endCxn id="67" idx="1"/>
          </p:cNvCxnSpPr>
          <p:nvPr/>
        </p:nvCxnSpPr>
        <p:spPr>
          <a:xfrm>
            <a:off x="5604738" y="2882142"/>
            <a:ext cx="204965" cy="15708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2" name="流程图: 接点 21">
                <a:extLst>
                  <a:ext uri="{FF2B5EF4-FFF2-40B4-BE49-F238E27FC236}">
                    <a16:creationId xmlns:a16="http://schemas.microsoft.com/office/drawing/2014/main" id="{9B7C36D3-3825-9993-E4EB-DE70B43C3790}"/>
                  </a:ext>
                </a:extLst>
              </p:cNvPr>
              <p:cNvSpPr/>
              <p:nvPr/>
            </p:nvSpPr>
            <p:spPr>
              <a:xfrm>
                <a:off x="4932920" y="29948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22" name="流程图: 接点 21">
                <a:extLst>
                  <a:ext uri="{FF2B5EF4-FFF2-40B4-BE49-F238E27FC236}">
                    <a16:creationId xmlns:a16="http://schemas.microsoft.com/office/drawing/2014/main" id="{9B7C36D3-3825-9993-E4EB-DE70B43C3790}"/>
                  </a:ext>
                </a:extLst>
              </p:cNvPr>
              <p:cNvSpPr>
                <a:spLocks noRot="1" noChangeAspect="1" noMove="1" noResize="1" noEditPoints="1" noAdjustHandles="1" noChangeArrowheads="1" noChangeShapeType="1" noTextEdit="1"/>
              </p:cNvSpPr>
              <p:nvPr/>
            </p:nvSpPr>
            <p:spPr>
              <a:xfrm>
                <a:off x="4932920" y="2994855"/>
                <a:ext cx="307777" cy="302955"/>
              </a:xfrm>
              <a:prstGeom prst="flowChartConnector">
                <a:avLst/>
              </a:prstGeom>
              <a:blipFill>
                <a:blip r:embed="rId13"/>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流程图: 接点 22">
                <a:extLst>
                  <a:ext uri="{FF2B5EF4-FFF2-40B4-BE49-F238E27FC236}">
                    <a16:creationId xmlns:a16="http://schemas.microsoft.com/office/drawing/2014/main" id="{81032BC0-B354-2700-12BA-40B59194C0CE}"/>
                  </a:ext>
                </a:extLst>
              </p:cNvPr>
              <p:cNvSpPr/>
              <p:nvPr/>
            </p:nvSpPr>
            <p:spPr>
              <a:xfrm>
                <a:off x="5344729" y="33608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3" name="流程图: 接点 22">
                <a:extLst>
                  <a:ext uri="{FF2B5EF4-FFF2-40B4-BE49-F238E27FC236}">
                    <a16:creationId xmlns:a16="http://schemas.microsoft.com/office/drawing/2014/main" id="{81032BC0-B354-2700-12BA-40B59194C0CE}"/>
                  </a:ext>
                </a:extLst>
              </p:cNvPr>
              <p:cNvSpPr>
                <a:spLocks noRot="1" noChangeAspect="1" noMove="1" noResize="1" noEditPoints="1" noAdjustHandles="1" noChangeArrowheads="1" noChangeShapeType="1" noTextEdit="1"/>
              </p:cNvSpPr>
              <p:nvPr/>
            </p:nvSpPr>
            <p:spPr>
              <a:xfrm>
                <a:off x="5344729" y="3360883"/>
                <a:ext cx="307777" cy="302955"/>
              </a:xfrm>
              <a:prstGeom prst="flowChartConnector">
                <a:avLst/>
              </a:prstGeom>
              <a:blipFill>
                <a:blip r:embed="rId18"/>
                <a:stretch>
                  <a:fillRect/>
                </a:stretch>
              </a:blipFill>
              <a:ln w="12700" cap="flat">
                <a:noFill/>
                <a:prstDash val="solid"/>
                <a:miter lim="800000"/>
              </a:ln>
              <a:effectLst/>
            </p:spPr>
            <p:txBody>
              <a:bodyPr/>
              <a:lstStyle/>
              <a:p>
                <a:r>
                  <a:rPr lang="zh-CN" altLang="en-US">
                    <a:noFill/>
                  </a:rPr>
                  <a:t> </a:t>
                </a:r>
              </a:p>
            </p:txBody>
          </p:sp>
        </mc:Fallback>
      </mc:AlternateContent>
      <p:cxnSp>
        <p:nvCxnSpPr>
          <p:cNvPr id="24" name="直接连接符 23">
            <a:extLst>
              <a:ext uri="{FF2B5EF4-FFF2-40B4-BE49-F238E27FC236}">
                <a16:creationId xmlns:a16="http://schemas.microsoft.com/office/drawing/2014/main" id="{7AC461A0-15AF-97C2-8ACE-67B7D743A27D}"/>
              </a:ext>
            </a:extLst>
          </p:cNvPr>
          <p:cNvCxnSpPr>
            <a:cxnSpLocks/>
            <a:stCxn id="22" idx="5"/>
            <a:endCxn id="23" idx="1"/>
          </p:cNvCxnSpPr>
          <p:nvPr/>
        </p:nvCxnSpPr>
        <p:spPr>
          <a:xfrm>
            <a:off x="5195624" y="3253443"/>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0" name="流程图: 接点 19">
                <a:extLst>
                  <a:ext uri="{FF2B5EF4-FFF2-40B4-BE49-F238E27FC236}">
                    <a16:creationId xmlns:a16="http://schemas.microsoft.com/office/drawing/2014/main" id="{5D49D8ED-72B6-C8B4-97F5-5446491E3EC7}"/>
                  </a:ext>
                </a:extLst>
              </p:cNvPr>
              <p:cNvSpPr/>
              <p:nvPr/>
            </p:nvSpPr>
            <p:spPr>
              <a:xfrm>
                <a:off x="4194185" y="2627856"/>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0" name="流程图: 接点 19">
                <a:extLst>
                  <a:ext uri="{FF2B5EF4-FFF2-40B4-BE49-F238E27FC236}">
                    <a16:creationId xmlns:a16="http://schemas.microsoft.com/office/drawing/2014/main" id="{5D49D8ED-72B6-C8B4-97F5-5446491E3EC7}"/>
                  </a:ext>
                </a:extLst>
              </p:cNvPr>
              <p:cNvSpPr>
                <a:spLocks noRot="1" noChangeAspect="1" noMove="1" noResize="1" noEditPoints="1" noAdjustHandles="1" noChangeArrowheads="1" noChangeShapeType="1" noTextEdit="1"/>
              </p:cNvSpPr>
              <p:nvPr/>
            </p:nvSpPr>
            <p:spPr>
              <a:xfrm>
                <a:off x="4194185" y="2627856"/>
                <a:ext cx="307777" cy="302955"/>
              </a:xfrm>
              <a:prstGeom prst="flowChartConnector">
                <a:avLst/>
              </a:prstGeom>
              <a:blipFill>
                <a:blip r:embed="rId19"/>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流程图: 接点 20">
                <a:extLst>
                  <a:ext uri="{FF2B5EF4-FFF2-40B4-BE49-F238E27FC236}">
                    <a16:creationId xmlns:a16="http://schemas.microsoft.com/office/drawing/2014/main" id="{4B06156E-C28B-C08A-84A8-AA01F46466D5}"/>
                  </a:ext>
                </a:extLst>
              </p:cNvPr>
              <p:cNvSpPr/>
              <p:nvPr/>
            </p:nvSpPr>
            <p:spPr>
              <a:xfrm>
                <a:off x="3782376" y="2992577"/>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21" name="流程图: 接点 20">
                <a:extLst>
                  <a:ext uri="{FF2B5EF4-FFF2-40B4-BE49-F238E27FC236}">
                    <a16:creationId xmlns:a16="http://schemas.microsoft.com/office/drawing/2014/main" id="{4B06156E-C28B-C08A-84A8-AA01F46466D5}"/>
                  </a:ext>
                </a:extLst>
              </p:cNvPr>
              <p:cNvSpPr>
                <a:spLocks noRot="1" noChangeAspect="1" noMove="1" noResize="1" noEditPoints="1" noAdjustHandles="1" noChangeArrowheads="1" noChangeShapeType="1" noTextEdit="1"/>
              </p:cNvSpPr>
              <p:nvPr/>
            </p:nvSpPr>
            <p:spPr>
              <a:xfrm>
                <a:off x="3782376" y="2992577"/>
                <a:ext cx="307777" cy="302955"/>
              </a:xfrm>
              <a:prstGeom prst="flowChartConnector">
                <a:avLst/>
              </a:prstGeom>
              <a:blipFill>
                <a:blip r:embed="rId20"/>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流程图: 接点 24">
                <a:extLst>
                  <a:ext uri="{FF2B5EF4-FFF2-40B4-BE49-F238E27FC236}">
                    <a16:creationId xmlns:a16="http://schemas.microsoft.com/office/drawing/2014/main" id="{6FA21CA8-9A1C-876A-643A-F3C07A12A6D1}"/>
                  </a:ext>
                </a:extLst>
              </p:cNvPr>
              <p:cNvSpPr/>
              <p:nvPr/>
            </p:nvSpPr>
            <p:spPr>
              <a:xfrm>
                <a:off x="4194185" y="335860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5" name="流程图: 接点 24">
                <a:extLst>
                  <a:ext uri="{FF2B5EF4-FFF2-40B4-BE49-F238E27FC236}">
                    <a16:creationId xmlns:a16="http://schemas.microsoft.com/office/drawing/2014/main" id="{6FA21CA8-9A1C-876A-643A-F3C07A12A6D1}"/>
                  </a:ext>
                </a:extLst>
              </p:cNvPr>
              <p:cNvSpPr>
                <a:spLocks noRot="1" noChangeAspect="1" noMove="1" noResize="1" noEditPoints="1" noAdjustHandles="1" noChangeArrowheads="1" noChangeShapeType="1" noTextEdit="1"/>
              </p:cNvSpPr>
              <p:nvPr/>
            </p:nvSpPr>
            <p:spPr>
              <a:xfrm>
                <a:off x="4194185" y="3358605"/>
                <a:ext cx="307777" cy="302955"/>
              </a:xfrm>
              <a:prstGeom prst="flowChartConnector">
                <a:avLst/>
              </a:prstGeom>
              <a:blipFill>
                <a:blip r:embed="rId21"/>
                <a:stretch>
                  <a:fillRect/>
                </a:stretch>
              </a:blipFill>
              <a:ln w="12700" cap="flat">
                <a:noFill/>
                <a:prstDash val="solid"/>
                <a:miter lim="800000"/>
              </a:ln>
              <a:effectLst/>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4ACAAE49-D34F-F964-89A3-FA756A56B110}"/>
              </a:ext>
            </a:extLst>
          </p:cNvPr>
          <p:cNvCxnSpPr>
            <a:cxnSpLocks/>
            <a:stCxn id="20" idx="3"/>
            <a:endCxn id="21" idx="7"/>
          </p:cNvCxnSpPr>
          <p:nvPr/>
        </p:nvCxnSpPr>
        <p:spPr>
          <a:xfrm flipH="1">
            <a:off x="4045080" y="2886444"/>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27" name="直接连接符 26">
            <a:extLst>
              <a:ext uri="{FF2B5EF4-FFF2-40B4-BE49-F238E27FC236}">
                <a16:creationId xmlns:a16="http://schemas.microsoft.com/office/drawing/2014/main" id="{19313427-CBD2-4515-162E-4AFEF1C7004A}"/>
              </a:ext>
            </a:extLst>
          </p:cNvPr>
          <p:cNvCxnSpPr>
            <a:cxnSpLocks/>
            <a:stCxn id="21" idx="5"/>
            <a:endCxn id="25" idx="1"/>
          </p:cNvCxnSpPr>
          <p:nvPr/>
        </p:nvCxnSpPr>
        <p:spPr>
          <a:xfrm>
            <a:off x="4045080" y="3251165"/>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8" name="流程图: 接点 27">
                <a:extLst>
                  <a:ext uri="{FF2B5EF4-FFF2-40B4-BE49-F238E27FC236}">
                    <a16:creationId xmlns:a16="http://schemas.microsoft.com/office/drawing/2014/main" id="{8D27A0F8-F930-ECA7-2899-D31B5BC18248}"/>
                  </a:ext>
                </a:extLst>
              </p:cNvPr>
              <p:cNvSpPr/>
              <p:nvPr/>
            </p:nvSpPr>
            <p:spPr>
              <a:xfrm>
                <a:off x="3782376" y="3727350"/>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8" name="流程图: 接点 27">
                <a:extLst>
                  <a:ext uri="{FF2B5EF4-FFF2-40B4-BE49-F238E27FC236}">
                    <a16:creationId xmlns:a16="http://schemas.microsoft.com/office/drawing/2014/main" id="{8D27A0F8-F930-ECA7-2899-D31B5BC18248}"/>
                  </a:ext>
                </a:extLst>
              </p:cNvPr>
              <p:cNvSpPr>
                <a:spLocks noRot="1" noChangeAspect="1" noMove="1" noResize="1" noEditPoints="1" noAdjustHandles="1" noChangeArrowheads="1" noChangeShapeType="1" noTextEdit="1"/>
              </p:cNvSpPr>
              <p:nvPr/>
            </p:nvSpPr>
            <p:spPr>
              <a:xfrm>
                <a:off x="3782376" y="3727350"/>
                <a:ext cx="307777" cy="302955"/>
              </a:xfrm>
              <a:prstGeom prst="flowChartConnector">
                <a:avLst/>
              </a:prstGeom>
              <a:blipFill>
                <a:blip r:embed="rId22"/>
                <a:stretch>
                  <a:fillRect/>
                </a:stretch>
              </a:blipFill>
              <a:ln w="12700" cap="flat">
                <a:noFill/>
                <a:prstDash val="solid"/>
                <a:miter lim="800000"/>
              </a:ln>
              <a:effectLst/>
            </p:spPr>
            <p:txBody>
              <a:bodyPr/>
              <a:lstStyle/>
              <a:p>
                <a:r>
                  <a:rPr lang="zh-CN" altLang="en-US">
                    <a:noFill/>
                  </a:rPr>
                  <a:t> </a:t>
                </a:r>
              </a:p>
            </p:txBody>
          </p:sp>
        </mc:Fallback>
      </mc:AlternateContent>
      <p:cxnSp>
        <p:nvCxnSpPr>
          <p:cNvPr id="29" name="直接连接符 28">
            <a:extLst>
              <a:ext uri="{FF2B5EF4-FFF2-40B4-BE49-F238E27FC236}">
                <a16:creationId xmlns:a16="http://schemas.microsoft.com/office/drawing/2014/main" id="{7609B72C-28C4-7115-1707-C6A034BE680C}"/>
              </a:ext>
            </a:extLst>
          </p:cNvPr>
          <p:cNvCxnSpPr>
            <a:cxnSpLocks/>
            <a:stCxn id="25" idx="3"/>
            <a:endCxn id="28" idx="7"/>
          </p:cNvCxnSpPr>
          <p:nvPr/>
        </p:nvCxnSpPr>
        <p:spPr>
          <a:xfrm flipH="1">
            <a:off x="4045080" y="3617193"/>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30" name="流程图: 接点 29">
                <a:extLst>
                  <a:ext uri="{FF2B5EF4-FFF2-40B4-BE49-F238E27FC236}">
                    <a16:creationId xmlns:a16="http://schemas.microsoft.com/office/drawing/2014/main" id="{C6A7CD6E-935A-7345-82EC-FBFFCD5233B5}"/>
                  </a:ext>
                </a:extLst>
              </p:cNvPr>
              <p:cNvSpPr/>
              <p:nvPr/>
            </p:nvSpPr>
            <p:spPr>
              <a:xfrm>
                <a:off x="4932920" y="372550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0" name="流程图: 接点 29">
                <a:extLst>
                  <a:ext uri="{FF2B5EF4-FFF2-40B4-BE49-F238E27FC236}">
                    <a16:creationId xmlns:a16="http://schemas.microsoft.com/office/drawing/2014/main" id="{C6A7CD6E-935A-7345-82EC-FBFFCD5233B5}"/>
                  </a:ext>
                </a:extLst>
              </p:cNvPr>
              <p:cNvSpPr>
                <a:spLocks noRot="1" noChangeAspect="1" noMove="1" noResize="1" noEditPoints="1" noAdjustHandles="1" noChangeArrowheads="1" noChangeShapeType="1" noTextEdit="1"/>
              </p:cNvSpPr>
              <p:nvPr/>
            </p:nvSpPr>
            <p:spPr>
              <a:xfrm>
                <a:off x="4932920" y="3725505"/>
                <a:ext cx="307777" cy="302955"/>
              </a:xfrm>
              <a:prstGeom prst="flowChartConnector">
                <a:avLst/>
              </a:prstGeom>
              <a:blipFill>
                <a:blip r:embed="rId23"/>
                <a:stretch>
                  <a:fillRect/>
                </a:stretch>
              </a:blipFill>
              <a:ln w="12700" cap="flat">
                <a:noFill/>
                <a:prstDash val="solid"/>
                <a:miter lim="800000"/>
              </a:ln>
              <a:effectLst/>
            </p:spPr>
            <p:txBody>
              <a:bodyPr/>
              <a:lstStyle/>
              <a:p>
                <a:r>
                  <a:rPr lang="zh-CN" altLang="en-US">
                    <a:noFill/>
                  </a:rPr>
                  <a:t> </a:t>
                </a:r>
              </a:p>
            </p:txBody>
          </p:sp>
        </mc:Fallback>
      </mc:AlternateContent>
      <p:cxnSp>
        <p:nvCxnSpPr>
          <p:cNvPr id="31" name="直接连接符 30">
            <a:extLst>
              <a:ext uri="{FF2B5EF4-FFF2-40B4-BE49-F238E27FC236}">
                <a16:creationId xmlns:a16="http://schemas.microsoft.com/office/drawing/2014/main" id="{1920A022-E97A-9AB0-8B41-4681BD0A082F}"/>
              </a:ext>
            </a:extLst>
          </p:cNvPr>
          <p:cNvCxnSpPr>
            <a:cxnSpLocks/>
            <a:stCxn id="30" idx="7"/>
            <a:endCxn id="23" idx="3"/>
          </p:cNvCxnSpPr>
          <p:nvPr/>
        </p:nvCxnSpPr>
        <p:spPr>
          <a:xfrm flipV="1">
            <a:off x="5195624" y="3619471"/>
            <a:ext cx="194178" cy="150401"/>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 name="对话气泡: 圆角矩形 5">
                <a:extLst>
                  <a:ext uri="{FF2B5EF4-FFF2-40B4-BE49-F238E27FC236}">
                    <a16:creationId xmlns:a16="http://schemas.microsoft.com/office/drawing/2014/main" id="{07DC5BDD-5D6D-11A2-1A9C-4A085719D81D}"/>
                  </a:ext>
                </a:extLst>
              </p:cNvPr>
              <p:cNvSpPr/>
              <p:nvPr/>
            </p:nvSpPr>
            <p:spPr>
              <a:xfrm>
                <a:off x="1802992" y="4180972"/>
                <a:ext cx="1308766" cy="408623"/>
              </a:xfrm>
              <a:prstGeom prst="wedgeRoundRectCallout">
                <a:avLst>
                  <a:gd name="adj1" fmla="val -94879"/>
                  <a:gd name="adj2" fmla="val -102746"/>
                  <a:gd name="adj3" fmla="val 16667"/>
                </a:avLst>
              </a:prstGeom>
              <a:noFill/>
              <a:ln w="9525"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 xmlns:m="http://schemas.openxmlformats.org/officeDocument/2006/math">
                    <m:sSub>
                      <m:sSubPr>
                        <m:ctrlP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a14:m>
                <a:r>
                  <a:rPr kumimoji="0" lang="zh-CN" altLang="en-US" sz="1200" b="0" i="0" u="none" strike="noStrike" cap="none" spc="0" normalizeH="0" baseline="0" dirty="0">
                    <a:ln>
                      <a:noFill/>
                    </a:ln>
                    <a:solidFill>
                      <a:srgbClr val="000000"/>
                    </a:solidFill>
                    <a:effectLst/>
                    <a:uFillTx/>
                    <a:ea typeface="Calibri"/>
                    <a:cs typeface="Calibri"/>
                    <a:sym typeface="Calibri"/>
                  </a:rPr>
                  <a:t> </a:t>
                </a:r>
                <a:r>
                  <a:rPr kumimoji="0" lang="en-US" altLang="zh-CN" sz="1200" b="0" i="0" u="none" strike="noStrike" cap="none" spc="0" normalizeH="0" baseline="0" dirty="0">
                    <a:ln>
                      <a:noFill/>
                    </a:ln>
                    <a:solidFill>
                      <a:srgbClr val="000000"/>
                    </a:solidFill>
                    <a:effectLst/>
                    <a:uFillTx/>
                    <a:ea typeface="Calibri"/>
                    <a:cs typeface="Calibri"/>
                    <a:sym typeface="Calibri"/>
                  </a:rPr>
                  <a:t>is already in </a:t>
                </a:r>
                <a14:m>
                  <m:oMath xmlns:m="http://schemas.openxmlformats.org/officeDocument/2006/math">
                    <m: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𝑝𝑡𝑟𝑒𝑒</m:t>
                    </m:r>
                    <m:d>
                      <m:dPr>
                        <m:ctrlP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dPr>
                      <m:e>
                        <m: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𝐴</m:t>
                        </m:r>
                        <m: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sSub>
                          <m:sSubPr>
                            <m:ctrlP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2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e>
                    </m:d>
                  </m:oMath>
                </a14:m>
                <a:r>
                  <a:rPr kumimoji="0" lang="en-US" altLang="zh-CN" sz="1200" b="0" i="0" u="none" strike="noStrike" cap="none" spc="0" normalizeH="0" baseline="0" dirty="0">
                    <a:ln>
                      <a:noFill/>
                    </a:ln>
                    <a:solidFill>
                      <a:srgbClr val="000000"/>
                    </a:solidFill>
                    <a:effectLst/>
                    <a:uFillTx/>
                    <a:ea typeface="Calibri"/>
                    <a:cs typeface="Calibri"/>
                    <a:sym typeface="Calibri"/>
                  </a:rPr>
                  <a:t>, stop.</a:t>
                </a:r>
                <a:endParaRPr kumimoji="0" lang="zh-CN" altLang="en-US" sz="12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6" name="对话气泡: 圆角矩形 5">
                <a:extLst>
                  <a:ext uri="{FF2B5EF4-FFF2-40B4-BE49-F238E27FC236}">
                    <a16:creationId xmlns:a16="http://schemas.microsoft.com/office/drawing/2014/main" id="{07DC5BDD-5D6D-11A2-1A9C-4A085719D81D}"/>
                  </a:ext>
                </a:extLst>
              </p:cNvPr>
              <p:cNvSpPr>
                <a:spLocks noRot="1" noChangeAspect="1" noMove="1" noResize="1" noEditPoints="1" noAdjustHandles="1" noChangeArrowheads="1" noChangeShapeType="1" noTextEdit="1"/>
              </p:cNvSpPr>
              <p:nvPr/>
            </p:nvSpPr>
            <p:spPr>
              <a:xfrm>
                <a:off x="1802992" y="4180972"/>
                <a:ext cx="1308766" cy="408623"/>
              </a:xfrm>
              <a:prstGeom prst="wedgeRoundRectCallout">
                <a:avLst>
                  <a:gd name="adj1" fmla="val -94879"/>
                  <a:gd name="adj2" fmla="val -102746"/>
                  <a:gd name="adj3" fmla="val 16667"/>
                </a:avLst>
              </a:prstGeom>
              <a:blipFill>
                <a:blip r:embed="rId24"/>
                <a:stretch>
                  <a:fillRect r="-1254" b="-10377"/>
                </a:stretch>
              </a:blipFill>
              <a:ln w="9525" cap="flat">
                <a:solidFill>
                  <a:schemeClr val="tx1">
                    <a:lumMod val="50000"/>
                    <a:lumOff val="50000"/>
                  </a:schemeClr>
                </a:solidFill>
                <a:prstDash val="solid"/>
                <a:miter lim="800000"/>
              </a:ln>
              <a:effectLst/>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46217BE-E470-256E-36B1-DAC39098B312}"/>
              </a:ext>
            </a:extLst>
          </p:cNvPr>
          <p:cNvSpPr txBox="1"/>
          <p:nvPr/>
        </p:nvSpPr>
        <p:spPr>
          <a:xfrm>
            <a:off x="604338" y="2028025"/>
            <a:ext cx="2439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Traverse:</a:t>
            </a:r>
          </a:p>
        </p:txBody>
      </p:sp>
      <mc:AlternateContent xmlns:mc="http://schemas.openxmlformats.org/markup-compatibility/2006" xmlns:a14="http://schemas.microsoft.com/office/drawing/2010/main">
        <mc:Choice Requires="a14">
          <p:sp>
            <p:nvSpPr>
              <p:cNvPr id="17" name="Text Placeholder 2">
                <a:extLst>
                  <a:ext uri="{FF2B5EF4-FFF2-40B4-BE49-F238E27FC236}">
                    <a16:creationId xmlns:a16="http://schemas.microsoft.com/office/drawing/2014/main" id="{0FE66CC2-1216-3FC3-A8F3-D9D77D416F30}"/>
                  </a:ext>
                </a:extLst>
              </p:cNvPr>
              <p:cNvSpPr txBox="1">
                <a:spLocks/>
              </p:cNvSpPr>
              <p:nvPr/>
            </p:nvSpPr>
            <p:spPr>
              <a:xfrm>
                <a:off x="628017" y="1133863"/>
                <a:ext cx="3943983" cy="8244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2</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3</m:t>
                        </m:r>
                      </m:sub>
                    </m:sSub>
                  </m:oMath>
                </a14:m>
                <a:r>
                  <a:rPr lang="en-US" sz="1600" dirty="0">
                    <a:latin typeface="Calibri" panose="020F0502020204030204" pitchFamily="34" charset="0"/>
                    <a:cs typeface="Calibri" panose="020F0502020204030204" pitchFamily="34" charset="0"/>
                  </a:rPr>
                  <a:t>.</a:t>
                </a:r>
              </a:p>
            </p:txBody>
          </p:sp>
        </mc:Choice>
        <mc:Fallback xmlns="">
          <p:sp>
            <p:nvSpPr>
              <p:cNvPr id="17" name="Text Placeholder 2">
                <a:extLst>
                  <a:ext uri="{FF2B5EF4-FFF2-40B4-BE49-F238E27FC236}">
                    <a16:creationId xmlns:a16="http://schemas.microsoft.com/office/drawing/2014/main" id="{0FE66CC2-1216-3FC3-A8F3-D9D77D416F30}"/>
                  </a:ext>
                </a:extLst>
              </p:cNvPr>
              <p:cNvSpPr txBox="1">
                <a:spLocks noRot="1" noChangeAspect="1" noMove="1" noResize="1" noEditPoints="1" noAdjustHandles="1" noChangeArrowheads="1" noChangeShapeType="1" noTextEdit="1"/>
              </p:cNvSpPr>
              <p:nvPr/>
            </p:nvSpPr>
            <p:spPr>
              <a:xfrm>
                <a:off x="628017" y="1133863"/>
                <a:ext cx="3943983" cy="824477"/>
              </a:xfrm>
              <a:prstGeom prst="rect">
                <a:avLst/>
              </a:prstGeom>
              <a:blipFill>
                <a:blip r:embed="rId5"/>
                <a:stretch>
                  <a:fillRect l="-3091" t="-5185" b="-1259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287628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42</a:t>
            </a:fld>
            <a:endParaRPr lang="zh-CN" altLang="en-US" dirty="0"/>
          </a:p>
        </p:txBody>
      </p:sp>
      <p:pic>
        <p:nvPicPr>
          <p:cNvPr id="3" name="图片 2">
            <a:extLst>
              <a:ext uri="{FF2B5EF4-FFF2-40B4-BE49-F238E27FC236}">
                <a16:creationId xmlns:a16="http://schemas.microsoft.com/office/drawing/2014/main" id="{2CFBAA62-1D75-A0E5-CB48-591B7F74F8EB}"/>
              </a:ext>
            </a:extLst>
          </p:cNvPr>
          <p:cNvPicPr>
            <a:picLocks noChangeAspect="1"/>
          </p:cNvPicPr>
          <p:nvPr/>
        </p:nvPicPr>
        <p:blipFill>
          <a:blip r:embed="rId3"/>
          <a:stretch>
            <a:fillRect/>
          </a:stretch>
        </p:blipFill>
        <p:spPr>
          <a:xfrm>
            <a:off x="6593645" y="1625047"/>
            <a:ext cx="1712155" cy="1893405"/>
          </a:xfrm>
          <a:prstGeom prst="rect">
            <a:avLst/>
          </a:prstGeom>
        </p:spPr>
      </p:pic>
      <mc:AlternateContent xmlns:mc="http://schemas.openxmlformats.org/markup-compatibility/2006" xmlns:a14="http://schemas.microsoft.com/office/drawing/2010/main">
        <mc:Choice Requires="a14">
          <p:sp>
            <p:nvSpPr>
              <p:cNvPr id="7" name="流程图: 接点 6">
                <a:extLst>
                  <a:ext uri="{FF2B5EF4-FFF2-40B4-BE49-F238E27FC236}">
                    <a16:creationId xmlns:a16="http://schemas.microsoft.com/office/drawing/2014/main" id="{549A6689-55DA-C33E-CBF8-4F1F3BF3088A}"/>
                  </a:ext>
                </a:extLst>
              </p:cNvPr>
              <p:cNvSpPr/>
              <p:nvPr/>
            </p:nvSpPr>
            <p:spPr>
              <a:xfrm>
                <a:off x="1178180" y="2626012"/>
                <a:ext cx="307777" cy="302955"/>
              </a:xfrm>
              <a:prstGeom prst="flowChartConnector">
                <a:avLst/>
              </a:prstGeom>
              <a:solidFill>
                <a:srgbClr val="CCFFCC"/>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7" name="流程图: 接点 6">
                <a:extLst>
                  <a:ext uri="{FF2B5EF4-FFF2-40B4-BE49-F238E27FC236}">
                    <a16:creationId xmlns:a16="http://schemas.microsoft.com/office/drawing/2014/main" id="{549A6689-55DA-C33E-CBF8-4F1F3BF3088A}"/>
                  </a:ext>
                </a:extLst>
              </p:cNvPr>
              <p:cNvSpPr>
                <a:spLocks noRot="1" noChangeAspect="1" noMove="1" noResize="1" noEditPoints="1" noAdjustHandles="1" noChangeArrowheads="1" noChangeShapeType="1" noTextEdit="1"/>
              </p:cNvSpPr>
              <p:nvPr/>
            </p:nvSpPr>
            <p:spPr>
              <a:xfrm>
                <a:off x="1178180" y="2626012"/>
                <a:ext cx="307777" cy="302955"/>
              </a:xfrm>
              <a:prstGeom prst="flowChartConnector">
                <a:avLst/>
              </a:prstGeom>
              <a:blipFill>
                <a:blip r:embed="rId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流程图: 接点 7">
                <a:extLst>
                  <a:ext uri="{FF2B5EF4-FFF2-40B4-BE49-F238E27FC236}">
                    <a16:creationId xmlns:a16="http://schemas.microsoft.com/office/drawing/2014/main" id="{B73DD35E-2434-2DCD-C7EB-893F683F0B10}"/>
                  </a:ext>
                </a:extLst>
              </p:cNvPr>
              <p:cNvSpPr/>
              <p:nvPr/>
            </p:nvSpPr>
            <p:spPr>
              <a:xfrm>
                <a:off x="766371" y="299073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8" name="流程图: 接点 7">
                <a:extLst>
                  <a:ext uri="{FF2B5EF4-FFF2-40B4-BE49-F238E27FC236}">
                    <a16:creationId xmlns:a16="http://schemas.microsoft.com/office/drawing/2014/main" id="{B73DD35E-2434-2DCD-C7EB-893F683F0B10}"/>
                  </a:ext>
                </a:extLst>
              </p:cNvPr>
              <p:cNvSpPr>
                <a:spLocks noRot="1" noChangeAspect="1" noMove="1" noResize="1" noEditPoints="1" noAdjustHandles="1" noChangeArrowheads="1" noChangeShapeType="1" noTextEdit="1"/>
              </p:cNvSpPr>
              <p:nvPr/>
            </p:nvSpPr>
            <p:spPr>
              <a:xfrm>
                <a:off x="766371" y="2990733"/>
                <a:ext cx="307777" cy="302955"/>
              </a:xfrm>
              <a:prstGeom prst="flowChartConnector">
                <a:avLst/>
              </a:prstGeom>
              <a:blipFill>
                <a:blip r:embed="rId6"/>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流程图: 接点 8">
                <a:extLst>
                  <a:ext uri="{FF2B5EF4-FFF2-40B4-BE49-F238E27FC236}">
                    <a16:creationId xmlns:a16="http://schemas.microsoft.com/office/drawing/2014/main" id="{64B14701-42CF-0E44-CD01-AE8FFA7E857B}"/>
                  </a:ext>
                </a:extLst>
              </p:cNvPr>
              <p:cNvSpPr/>
              <p:nvPr/>
            </p:nvSpPr>
            <p:spPr>
              <a:xfrm>
                <a:off x="1178180" y="3356761"/>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9" name="流程图: 接点 8">
                <a:extLst>
                  <a:ext uri="{FF2B5EF4-FFF2-40B4-BE49-F238E27FC236}">
                    <a16:creationId xmlns:a16="http://schemas.microsoft.com/office/drawing/2014/main" id="{64B14701-42CF-0E44-CD01-AE8FFA7E857B}"/>
                  </a:ext>
                </a:extLst>
              </p:cNvPr>
              <p:cNvSpPr>
                <a:spLocks noRot="1" noChangeAspect="1" noMove="1" noResize="1" noEditPoints="1" noAdjustHandles="1" noChangeArrowheads="1" noChangeShapeType="1" noTextEdit="1"/>
              </p:cNvSpPr>
              <p:nvPr/>
            </p:nvSpPr>
            <p:spPr>
              <a:xfrm>
                <a:off x="1178180" y="3356761"/>
                <a:ext cx="307777" cy="302955"/>
              </a:xfrm>
              <a:prstGeom prst="flowChartConnector">
                <a:avLst/>
              </a:prstGeom>
              <a:blipFill>
                <a:blip r:embed="rId7"/>
                <a:stretch>
                  <a:fillRect/>
                </a:stretch>
              </a:blipFill>
              <a:ln w="12700" cap="flat">
                <a:noFill/>
                <a:prstDash val="solid"/>
                <a:miter lim="800000"/>
              </a:ln>
              <a:effectLst/>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E8A8009A-2C2C-F4BD-B655-86A56919D2CF}"/>
              </a:ext>
            </a:extLst>
          </p:cNvPr>
          <p:cNvCxnSpPr>
            <a:cxnSpLocks/>
            <a:stCxn id="7" idx="3"/>
            <a:endCxn id="8" idx="7"/>
          </p:cNvCxnSpPr>
          <p:nvPr/>
        </p:nvCxnSpPr>
        <p:spPr>
          <a:xfrm flipH="1">
            <a:off x="1029075" y="2884600"/>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1" name="直接连接符 10">
            <a:extLst>
              <a:ext uri="{FF2B5EF4-FFF2-40B4-BE49-F238E27FC236}">
                <a16:creationId xmlns:a16="http://schemas.microsoft.com/office/drawing/2014/main" id="{EA9E173D-FF2D-1724-4EC5-1866A8E7EEE4}"/>
              </a:ext>
            </a:extLst>
          </p:cNvPr>
          <p:cNvCxnSpPr>
            <a:cxnSpLocks/>
            <a:stCxn id="8" idx="5"/>
            <a:endCxn id="9" idx="1"/>
          </p:cNvCxnSpPr>
          <p:nvPr/>
        </p:nvCxnSpPr>
        <p:spPr>
          <a:xfrm>
            <a:off x="1029075" y="3249321"/>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2" name="流程图: 接点 11">
                <a:extLst>
                  <a:ext uri="{FF2B5EF4-FFF2-40B4-BE49-F238E27FC236}">
                    <a16:creationId xmlns:a16="http://schemas.microsoft.com/office/drawing/2014/main" id="{DCDB7F5F-DE3B-C27B-BD0F-B91B1DF58BD3}"/>
                  </a:ext>
                </a:extLst>
              </p:cNvPr>
              <p:cNvSpPr/>
              <p:nvPr/>
            </p:nvSpPr>
            <p:spPr>
              <a:xfrm>
                <a:off x="766371" y="3725506"/>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2" name="流程图: 接点 11">
                <a:extLst>
                  <a:ext uri="{FF2B5EF4-FFF2-40B4-BE49-F238E27FC236}">
                    <a16:creationId xmlns:a16="http://schemas.microsoft.com/office/drawing/2014/main" id="{DCDB7F5F-DE3B-C27B-BD0F-B91B1DF58BD3}"/>
                  </a:ext>
                </a:extLst>
              </p:cNvPr>
              <p:cNvSpPr>
                <a:spLocks noRot="1" noChangeAspect="1" noMove="1" noResize="1" noEditPoints="1" noAdjustHandles="1" noChangeArrowheads="1" noChangeShapeType="1" noTextEdit="1"/>
              </p:cNvSpPr>
              <p:nvPr/>
            </p:nvSpPr>
            <p:spPr>
              <a:xfrm>
                <a:off x="766371" y="3725506"/>
                <a:ext cx="307777" cy="302955"/>
              </a:xfrm>
              <a:prstGeom prst="flowChartConnector">
                <a:avLst/>
              </a:prstGeom>
              <a:blipFill>
                <a:blip r:embed="rId8"/>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流程图: 接点 13">
                <a:extLst>
                  <a:ext uri="{FF2B5EF4-FFF2-40B4-BE49-F238E27FC236}">
                    <a16:creationId xmlns:a16="http://schemas.microsoft.com/office/drawing/2014/main" id="{25F10ADE-3FDF-3D02-7473-EB9B97D9A68A}"/>
                  </a:ext>
                </a:extLst>
              </p:cNvPr>
              <p:cNvSpPr/>
              <p:nvPr/>
            </p:nvSpPr>
            <p:spPr>
              <a:xfrm>
                <a:off x="1178180" y="4082329"/>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14" name="流程图: 接点 13">
                <a:extLst>
                  <a:ext uri="{FF2B5EF4-FFF2-40B4-BE49-F238E27FC236}">
                    <a16:creationId xmlns:a16="http://schemas.microsoft.com/office/drawing/2014/main" id="{25F10ADE-3FDF-3D02-7473-EB9B97D9A68A}"/>
                  </a:ext>
                </a:extLst>
              </p:cNvPr>
              <p:cNvSpPr>
                <a:spLocks noRot="1" noChangeAspect="1" noMove="1" noResize="1" noEditPoints="1" noAdjustHandles="1" noChangeArrowheads="1" noChangeShapeType="1" noTextEdit="1"/>
              </p:cNvSpPr>
              <p:nvPr/>
            </p:nvSpPr>
            <p:spPr>
              <a:xfrm>
                <a:off x="1178180" y="4082329"/>
                <a:ext cx="307777" cy="302955"/>
              </a:xfrm>
              <a:prstGeom prst="flowChartConnector">
                <a:avLst/>
              </a:prstGeom>
              <a:blipFill>
                <a:blip r:embed="rId9"/>
                <a:stretch>
                  <a:fillRect/>
                </a:stretch>
              </a:blipFill>
              <a:ln w="12700" cap="flat">
                <a:noFill/>
                <a:prstDash val="solid"/>
                <a:miter lim="800000"/>
              </a:ln>
              <a:effectLst/>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4647ADDC-6F2F-8295-B0E4-139661FC9D23}"/>
              </a:ext>
            </a:extLst>
          </p:cNvPr>
          <p:cNvCxnSpPr>
            <a:cxnSpLocks/>
            <a:stCxn id="9" idx="3"/>
            <a:endCxn id="12" idx="7"/>
          </p:cNvCxnSpPr>
          <p:nvPr/>
        </p:nvCxnSpPr>
        <p:spPr>
          <a:xfrm flipH="1">
            <a:off x="1029075" y="3615349"/>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6" name="直接连接符 15">
            <a:extLst>
              <a:ext uri="{FF2B5EF4-FFF2-40B4-BE49-F238E27FC236}">
                <a16:creationId xmlns:a16="http://schemas.microsoft.com/office/drawing/2014/main" id="{89DAA33C-4270-1C61-CD42-C25863B79B0F}"/>
              </a:ext>
            </a:extLst>
          </p:cNvPr>
          <p:cNvCxnSpPr>
            <a:cxnSpLocks/>
            <a:stCxn id="14" idx="1"/>
            <a:endCxn id="12" idx="5"/>
          </p:cNvCxnSpPr>
          <p:nvPr/>
        </p:nvCxnSpPr>
        <p:spPr>
          <a:xfrm flipH="1" flipV="1">
            <a:off x="1029075" y="3984094"/>
            <a:ext cx="194178" cy="142602"/>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CFA1667-9A8D-02B2-5B7C-CC07A66992C0}"/>
                  </a:ext>
                </a:extLst>
              </p:cNvPr>
              <p:cNvSpPr txBox="1"/>
              <p:nvPr/>
            </p:nvSpPr>
            <p:spPr>
              <a:xfrm>
                <a:off x="62801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2" name="文本框 31">
                <a:extLst>
                  <a:ext uri="{FF2B5EF4-FFF2-40B4-BE49-F238E27FC236}">
                    <a16:creationId xmlns:a16="http://schemas.microsoft.com/office/drawing/2014/main" id="{ACFA1667-9A8D-02B2-5B7C-CC07A66992C0}"/>
                  </a:ext>
                </a:extLst>
              </p:cNvPr>
              <p:cNvSpPr txBox="1">
                <a:spLocks noRot="1" noChangeAspect="1" noMove="1" noResize="1" noEditPoints="1" noAdjustHandles="1" noChangeArrowheads="1" noChangeShapeType="1" noTextEdit="1"/>
              </p:cNvSpPr>
              <p:nvPr/>
            </p:nvSpPr>
            <p:spPr>
              <a:xfrm>
                <a:off x="628017" y="2257566"/>
                <a:ext cx="1003273" cy="307777"/>
              </a:xfrm>
              <a:prstGeom prst="rect">
                <a:avLst/>
              </a:prstGeom>
              <a:blipFill>
                <a:blip r:embed="rId10"/>
                <a:stretch>
                  <a:fillRect r="-10909"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3A57C165-9C0D-2420-7A8B-C327F34D4B86}"/>
                  </a:ext>
                </a:extLst>
              </p:cNvPr>
              <p:cNvSpPr txBox="1"/>
              <p:nvPr/>
            </p:nvSpPr>
            <p:spPr>
              <a:xfrm>
                <a:off x="190110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3</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35" name="文本框 34">
                <a:extLst>
                  <a:ext uri="{FF2B5EF4-FFF2-40B4-BE49-F238E27FC236}">
                    <a16:creationId xmlns:a16="http://schemas.microsoft.com/office/drawing/2014/main" id="{3A57C165-9C0D-2420-7A8B-C327F34D4B86}"/>
                  </a:ext>
                </a:extLst>
              </p:cNvPr>
              <p:cNvSpPr txBox="1">
                <a:spLocks noRot="1" noChangeAspect="1" noMove="1" noResize="1" noEditPoints="1" noAdjustHandles="1" noChangeArrowheads="1" noChangeShapeType="1" noTextEdit="1"/>
              </p:cNvSpPr>
              <p:nvPr/>
            </p:nvSpPr>
            <p:spPr>
              <a:xfrm>
                <a:off x="1901108" y="2257566"/>
                <a:ext cx="1003273" cy="307777"/>
              </a:xfrm>
              <a:prstGeom prst="rect">
                <a:avLst/>
              </a:prstGeom>
              <a:blipFill>
                <a:blip r:embed="rId11"/>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流程图: 接点 35">
                <a:extLst>
                  <a:ext uri="{FF2B5EF4-FFF2-40B4-BE49-F238E27FC236}">
                    <a16:creationId xmlns:a16="http://schemas.microsoft.com/office/drawing/2014/main" id="{044D5080-B6DF-B984-EB3A-ECB45890A482}"/>
                  </a:ext>
                </a:extLst>
              </p:cNvPr>
              <p:cNvSpPr/>
              <p:nvPr/>
            </p:nvSpPr>
            <p:spPr>
              <a:xfrm>
                <a:off x="2523686" y="2626934"/>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6" name="流程图: 接点 35">
                <a:extLst>
                  <a:ext uri="{FF2B5EF4-FFF2-40B4-BE49-F238E27FC236}">
                    <a16:creationId xmlns:a16="http://schemas.microsoft.com/office/drawing/2014/main" id="{044D5080-B6DF-B984-EB3A-ECB45890A482}"/>
                  </a:ext>
                </a:extLst>
              </p:cNvPr>
              <p:cNvSpPr>
                <a:spLocks noRot="1" noChangeAspect="1" noMove="1" noResize="1" noEditPoints="1" noAdjustHandles="1" noChangeArrowheads="1" noChangeShapeType="1" noTextEdit="1"/>
              </p:cNvSpPr>
              <p:nvPr/>
            </p:nvSpPr>
            <p:spPr>
              <a:xfrm>
                <a:off x="2523686" y="2626934"/>
                <a:ext cx="307777" cy="302955"/>
              </a:xfrm>
              <a:prstGeom prst="flowChartConnector">
                <a:avLst/>
              </a:prstGeom>
              <a:blipFill>
                <a:blip r:embed="rId12"/>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流程图: 接点 36">
                <a:extLst>
                  <a:ext uri="{FF2B5EF4-FFF2-40B4-BE49-F238E27FC236}">
                    <a16:creationId xmlns:a16="http://schemas.microsoft.com/office/drawing/2014/main" id="{D4907908-70B8-0C2A-81E3-9830D4D0434B}"/>
                  </a:ext>
                </a:extLst>
              </p:cNvPr>
              <p:cNvSpPr/>
              <p:nvPr/>
            </p:nvSpPr>
            <p:spPr>
              <a:xfrm>
                <a:off x="2111877" y="2991655"/>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37" name="流程图: 接点 36">
                <a:extLst>
                  <a:ext uri="{FF2B5EF4-FFF2-40B4-BE49-F238E27FC236}">
                    <a16:creationId xmlns:a16="http://schemas.microsoft.com/office/drawing/2014/main" id="{D4907908-70B8-0C2A-81E3-9830D4D0434B}"/>
                  </a:ext>
                </a:extLst>
              </p:cNvPr>
              <p:cNvSpPr>
                <a:spLocks noRot="1" noChangeAspect="1" noMove="1" noResize="1" noEditPoints="1" noAdjustHandles="1" noChangeArrowheads="1" noChangeShapeType="1" noTextEdit="1"/>
              </p:cNvSpPr>
              <p:nvPr/>
            </p:nvSpPr>
            <p:spPr>
              <a:xfrm>
                <a:off x="2111877" y="2991655"/>
                <a:ext cx="307777" cy="302955"/>
              </a:xfrm>
              <a:prstGeom prst="flowChartConnector">
                <a:avLst/>
              </a:prstGeom>
              <a:blipFill>
                <a:blip r:embed="rId13"/>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流程图: 接点 37">
                <a:extLst>
                  <a:ext uri="{FF2B5EF4-FFF2-40B4-BE49-F238E27FC236}">
                    <a16:creationId xmlns:a16="http://schemas.microsoft.com/office/drawing/2014/main" id="{A71DB7D3-4034-11E7-7E34-BD08117759EE}"/>
                  </a:ext>
                </a:extLst>
              </p:cNvPr>
              <p:cNvSpPr/>
              <p:nvPr/>
            </p:nvSpPr>
            <p:spPr>
              <a:xfrm>
                <a:off x="2523686" y="33576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1</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38" name="流程图: 接点 37">
                <a:extLst>
                  <a:ext uri="{FF2B5EF4-FFF2-40B4-BE49-F238E27FC236}">
                    <a16:creationId xmlns:a16="http://schemas.microsoft.com/office/drawing/2014/main" id="{A71DB7D3-4034-11E7-7E34-BD08117759EE}"/>
                  </a:ext>
                </a:extLst>
              </p:cNvPr>
              <p:cNvSpPr>
                <a:spLocks noRot="1" noChangeAspect="1" noMove="1" noResize="1" noEditPoints="1" noAdjustHandles="1" noChangeArrowheads="1" noChangeShapeType="1" noTextEdit="1"/>
              </p:cNvSpPr>
              <p:nvPr/>
            </p:nvSpPr>
            <p:spPr>
              <a:xfrm>
                <a:off x="2523686" y="3357683"/>
                <a:ext cx="307777" cy="302955"/>
              </a:xfrm>
              <a:prstGeom prst="flowChartConnector">
                <a:avLst/>
              </a:prstGeom>
              <a:blipFill>
                <a:blip r:embed="rId6"/>
                <a:stretch>
                  <a:fillRect/>
                </a:stretch>
              </a:blipFill>
              <a:ln w="12700" cap="flat">
                <a:noFill/>
                <a:prstDash val="solid"/>
                <a:miter lim="800000"/>
              </a:ln>
              <a:effectLst/>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639103BD-80E9-9743-1FD1-CEE31AECBF74}"/>
              </a:ext>
            </a:extLst>
          </p:cNvPr>
          <p:cNvCxnSpPr>
            <a:cxnSpLocks/>
            <a:stCxn id="36" idx="3"/>
            <a:endCxn id="37" idx="7"/>
          </p:cNvCxnSpPr>
          <p:nvPr/>
        </p:nvCxnSpPr>
        <p:spPr>
          <a:xfrm flipH="1">
            <a:off x="2374581" y="2885522"/>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40" name="直接连接符 39">
            <a:extLst>
              <a:ext uri="{FF2B5EF4-FFF2-40B4-BE49-F238E27FC236}">
                <a16:creationId xmlns:a16="http://schemas.microsoft.com/office/drawing/2014/main" id="{E46B4DC4-679B-7A96-26CB-3543DE4CA6C7}"/>
              </a:ext>
            </a:extLst>
          </p:cNvPr>
          <p:cNvCxnSpPr>
            <a:cxnSpLocks/>
            <a:stCxn id="37" idx="5"/>
            <a:endCxn id="38" idx="1"/>
          </p:cNvCxnSpPr>
          <p:nvPr/>
        </p:nvCxnSpPr>
        <p:spPr>
          <a:xfrm>
            <a:off x="2374581" y="3250243"/>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1" name="流程图: 接点 40">
                <a:extLst>
                  <a:ext uri="{FF2B5EF4-FFF2-40B4-BE49-F238E27FC236}">
                    <a16:creationId xmlns:a16="http://schemas.microsoft.com/office/drawing/2014/main" id="{1CDE3AEB-3288-0276-ADF5-5977223DBC0C}"/>
                  </a:ext>
                </a:extLst>
              </p:cNvPr>
              <p:cNvSpPr/>
              <p:nvPr/>
            </p:nvSpPr>
            <p:spPr>
              <a:xfrm>
                <a:off x="2111877" y="3726428"/>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41" name="流程图: 接点 40">
                <a:extLst>
                  <a:ext uri="{FF2B5EF4-FFF2-40B4-BE49-F238E27FC236}">
                    <a16:creationId xmlns:a16="http://schemas.microsoft.com/office/drawing/2014/main" id="{1CDE3AEB-3288-0276-ADF5-5977223DBC0C}"/>
                  </a:ext>
                </a:extLst>
              </p:cNvPr>
              <p:cNvSpPr>
                <a:spLocks noRot="1" noChangeAspect="1" noMove="1" noResize="1" noEditPoints="1" noAdjustHandles="1" noChangeArrowheads="1" noChangeShapeType="1" noTextEdit="1"/>
              </p:cNvSpPr>
              <p:nvPr/>
            </p:nvSpPr>
            <p:spPr>
              <a:xfrm>
                <a:off x="2111877" y="3726428"/>
                <a:ext cx="307777" cy="302955"/>
              </a:xfrm>
              <a:prstGeom prst="flowChartConnector">
                <a:avLst/>
              </a:prstGeom>
              <a:blipFill>
                <a:blip r:embed="rId14"/>
                <a:stretch>
                  <a:fillRect/>
                </a:stretch>
              </a:blipFill>
              <a:ln w="12700" cap="flat">
                <a:noFill/>
                <a:prstDash val="solid"/>
                <a:miter lim="800000"/>
              </a:ln>
              <a:effectLst/>
            </p:spPr>
            <p:txBody>
              <a:bodyPr/>
              <a:lstStyle/>
              <a:p>
                <a:r>
                  <a:rPr lang="zh-CN" altLang="en-US">
                    <a:noFill/>
                  </a:rPr>
                  <a:t> </a:t>
                </a:r>
              </a:p>
            </p:txBody>
          </p:sp>
        </mc:Fallback>
      </mc:AlternateContent>
      <p:cxnSp>
        <p:nvCxnSpPr>
          <p:cNvPr id="43" name="直接连接符 42">
            <a:extLst>
              <a:ext uri="{FF2B5EF4-FFF2-40B4-BE49-F238E27FC236}">
                <a16:creationId xmlns:a16="http://schemas.microsoft.com/office/drawing/2014/main" id="{3DBB796E-EB04-757C-3E91-D042CB892E2F}"/>
              </a:ext>
            </a:extLst>
          </p:cNvPr>
          <p:cNvCxnSpPr>
            <a:cxnSpLocks/>
            <a:stCxn id="38" idx="3"/>
            <a:endCxn id="41" idx="7"/>
          </p:cNvCxnSpPr>
          <p:nvPr/>
        </p:nvCxnSpPr>
        <p:spPr>
          <a:xfrm flipH="1">
            <a:off x="2374581" y="3616271"/>
            <a:ext cx="194178" cy="154524"/>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0D7CCD59-E52A-74AA-657E-7175732784A5}"/>
                  </a:ext>
                </a:extLst>
              </p:cNvPr>
              <p:cNvSpPr txBox="1"/>
              <p:nvPr/>
            </p:nvSpPr>
            <p:spPr>
              <a:xfrm>
                <a:off x="3559397"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𝑠𝑡𝑟𝑒𝑒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2</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5" name="文本框 44">
                <a:extLst>
                  <a:ext uri="{FF2B5EF4-FFF2-40B4-BE49-F238E27FC236}">
                    <a16:creationId xmlns:a16="http://schemas.microsoft.com/office/drawing/2014/main" id="{0D7CCD59-E52A-74AA-657E-7175732784A5}"/>
                  </a:ext>
                </a:extLst>
              </p:cNvPr>
              <p:cNvSpPr txBox="1">
                <a:spLocks noRot="1" noChangeAspect="1" noMove="1" noResize="1" noEditPoints="1" noAdjustHandles="1" noChangeArrowheads="1" noChangeShapeType="1" noTextEdit="1"/>
              </p:cNvSpPr>
              <p:nvPr/>
            </p:nvSpPr>
            <p:spPr>
              <a:xfrm>
                <a:off x="3559397" y="2257566"/>
                <a:ext cx="1003273" cy="307777"/>
              </a:xfrm>
              <a:prstGeom prst="rect">
                <a:avLst/>
              </a:prstGeom>
              <a:blipFill>
                <a:blip r:embed="rId15"/>
                <a:stretch>
                  <a:fillRect r="-9146" b="-588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67871EB-7778-2DD5-7849-76E12ABAFFC7}"/>
                  </a:ext>
                </a:extLst>
              </p:cNvPr>
              <p:cNvSpPr txBox="1"/>
              <p:nvPr/>
            </p:nvSpPr>
            <p:spPr>
              <a:xfrm>
                <a:off x="4832488" y="2257566"/>
                <a:ext cx="100327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altLang="zh-CN" sz="1400" b="0" i="1" smtClean="0">
                        <a:latin typeface="Cambria Math" panose="02040503050406030204" pitchFamily="18" charset="0"/>
                        <a:cs typeface="Calibri" panose="020F0502020204030204" pitchFamily="34" charset="0"/>
                      </a:rPr>
                      <m:t>𝑝𝑡𝑟𝑒𝑒</m:t>
                    </m:r>
                    <m:r>
                      <a:rPr lang="en-US" altLang="zh-CN" sz="1400" b="0" i="1" smtClean="0">
                        <a:latin typeface="Cambria Math" panose="02040503050406030204" pitchFamily="18" charset="0"/>
                        <a:cs typeface="Calibri" panose="020F0502020204030204" pitchFamily="34" charset="0"/>
                      </a:rPr>
                      <m:t>(</m:t>
                    </m:r>
                    <m:r>
                      <a:rPr lang="en-US" altLang="zh-CN" sz="1400" b="0" i="1" smtClean="0">
                        <a:latin typeface="Cambria Math" panose="02040503050406030204" pitchFamily="18" charset="0"/>
                        <a:cs typeface="Calibri" panose="020F0502020204030204" pitchFamily="34" charset="0"/>
                      </a:rPr>
                      <m:t>𝐴</m:t>
                    </m:r>
                    <m:r>
                      <a:rPr lang="en-US" altLang="zh-CN" sz="1400" b="0" i="1" smtClean="0">
                        <a:latin typeface="Cambria Math" panose="02040503050406030204" pitchFamily="18" charset="0"/>
                        <a:cs typeface="Calibri" panose="020F0502020204030204" pitchFamily="34" charset="0"/>
                      </a:rPr>
                      <m:t>,</m:t>
                    </m:r>
                    <m:sSub>
                      <m:sSubPr>
                        <m:ctrlPr>
                          <a:rPr lang="en-US" altLang="zh-CN" sz="1400" b="0" i="1" smtClean="0">
                            <a:latin typeface="Cambria Math" panose="02040503050406030204" pitchFamily="18" charset="0"/>
                            <a:cs typeface="Calibri" panose="020F0502020204030204" pitchFamily="34" charset="0"/>
                          </a:rPr>
                        </m:ctrlPr>
                      </m:sSubPr>
                      <m:e>
                        <m:r>
                          <a:rPr lang="en-US" altLang="zh-CN" sz="1400" b="0" i="1" smtClean="0">
                            <a:latin typeface="Cambria Math" panose="02040503050406030204" pitchFamily="18" charset="0"/>
                            <a:cs typeface="Calibri" panose="020F0502020204030204" pitchFamily="34" charset="0"/>
                          </a:rPr>
                          <m:t>𝑣</m:t>
                        </m:r>
                      </m:e>
                      <m:sub>
                        <m:r>
                          <a:rPr lang="en-US" altLang="zh-CN" sz="1400" b="0" i="1" smtClean="0">
                            <a:latin typeface="Cambria Math" panose="02040503050406030204" pitchFamily="18" charset="0"/>
                            <a:cs typeface="Calibri" panose="020F0502020204030204" pitchFamily="34" charset="0"/>
                          </a:rPr>
                          <m:t>0</m:t>
                        </m:r>
                      </m:sub>
                    </m:sSub>
                    <m:r>
                      <a:rPr lang="en-US" altLang="zh-CN" sz="1400" b="0" i="1" smtClean="0">
                        <a:latin typeface="Cambria Math" panose="02040503050406030204" pitchFamily="18" charset="0"/>
                        <a:cs typeface="Calibri" panose="020F0502020204030204" pitchFamily="34" charset="0"/>
                      </a:rPr>
                      <m:t>)</m:t>
                    </m:r>
                  </m:oMath>
                </a14:m>
                <a:r>
                  <a:rPr lang="en-US" altLang="zh-CN" sz="1400" dirty="0">
                    <a:latin typeface="Calibri" panose="020F0502020204030204" pitchFamily="34" charset="0"/>
                    <a:cs typeface="Calibri" panose="020F0502020204030204" pitchFamily="34" charset="0"/>
                  </a:rPr>
                  <a:t> </a:t>
                </a:r>
                <a:endParaRPr lang="zh-CN" altLang="en-US" sz="1400" dirty="0"/>
              </a:p>
            </p:txBody>
          </p:sp>
        </mc:Choice>
        <mc:Fallback xmlns="">
          <p:sp>
            <p:nvSpPr>
              <p:cNvPr id="46" name="文本框 45">
                <a:extLst>
                  <a:ext uri="{FF2B5EF4-FFF2-40B4-BE49-F238E27FC236}">
                    <a16:creationId xmlns:a16="http://schemas.microsoft.com/office/drawing/2014/main" id="{667871EB-7778-2DD5-7849-76E12ABAFFC7}"/>
                  </a:ext>
                </a:extLst>
              </p:cNvPr>
              <p:cNvSpPr txBox="1">
                <a:spLocks noRot="1" noChangeAspect="1" noMove="1" noResize="1" noEditPoints="1" noAdjustHandles="1" noChangeArrowheads="1" noChangeShapeType="1" noTextEdit="1"/>
              </p:cNvSpPr>
              <p:nvPr/>
            </p:nvSpPr>
            <p:spPr>
              <a:xfrm>
                <a:off x="4832488" y="2257566"/>
                <a:ext cx="1003273" cy="307777"/>
              </a:xfrm>
              <a:prstGeom prst="rect">
                <a:avLst/>
              </a:prstGeom>
              <a:blipFill>
                <a:blip r:embed="rId16"/>
                <a:stretch>
                  <a:fillRect r="-10976" b="-5882"/>
                </a:stretch>
              </a:blipFill>
              <a:ln w="12700" cap="flat">
                <a:noFill/>
                <a:miter lim="400000"/>
              </a:ln>
              <a:effectLst/>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A13C4C38-A72F-C8BC-A043-583554261090}"/>
              </a:ext>
            </a:extLst>
          </p:cNvPr>
          <p:cNvSpPr txBox="1"/>
          <p:nvPr/>
        </p:nvSpPr>
        <p:spPr>
          <a:xfrm>
            <a:off x="3522955" y="2009540"/>
            <a:ext cx="206631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Update:</a:t>
            </a:r>
          </a:p>
        </p:txBody>
      </p:sp>
      <mc:AlternateContent xmlns:mc="http://schemas.openxmlformats.org/markup-compatibility/2006" xmlns:a14="http://schemas.microsoft.com/office/drawing/2010/main">
        <mc:Choice Requires="a14">
          <p:sp>
            <p:nvSpPr>
              <p:cNvPr id="60" name="流程图: 接点 59">
                <a:extLst>
                  <a:ext uri="{FF2B5EF4-FFF2-40B4-BE49-F238E27FC236}">
                    <a16:creationId xmlns:a16="http://schemas.microsoft.com/office/drawing/2014/main" id="{AB07B46A-8F56-7193-8AF1-BE1F91E45AB8}"/>
                  </a:ext>
                </a:extLst>
              </p:cNvPr>
              <p:cNvSpPr/>
              <p:nvPr/>
            </p:nvSpPr>
            <p:spPr>
              <a:xfrm>
                <a:off x="5566824" y="2623554"/>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60" name="流程图: 接点 59">
                <a:extLst>
                  <a:ext uri="{FF2B5EF4-FFF2-40B4-BE49-F238E27FC236}">
                    <a16:creationId xmlns:a16="http://schemas.microsoft.com/office/drawing/2014/main" id="{AB07B46A-8F56-7193-8AF1-BE1F91E45AB8}"/>
                  </a:ext>
                </a:extLst>
              </p:cNvPr>
              <p:cNvSpPr>
                <a:spLocks noRot="1" noChangeAspect="1" noMove="1" noResize="1" noEditPoints="1" noAdjustHandles="1" noChangeArrowheads="1" noChangeShapeType="1" noTextEdit="1"/>
              </p:cNvSpPr>
              <p:nvPr/>
            </p:nvSpPr>
            <p:spPr>
              <a:xfrm>
                <a:off x="5566824" y="2623554"/>
                <a:ext cx="307777" cy="302955"/>
              </a:xfrm>
              <a:prstGeom prst="flowChartConnector">
                <a:avLst/>
              </a:prstGeom>
              <a:blipFill>
                <a:blip r:embed="rId17"/>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cxnSp>
        <p:nvCxnSpPr>
          <p:cNvPr id="63" name="直接连接符 62">
            <a:extLst>
              <a:ext uri="{FF2B5EF4-FFF2-40B4-BE49-F238E27FC236}">
                <a16:creationId xmlns:a16="http://schemas.microsoft.com/office/drawing/2014/main" id="{1A3344AB-7EFF-4C49-D8D8-0635DB02675E}"/>
              </a:ext>
            </a:extLst>
          </p:cNvPr>
          <p:cNvCxnSpPr>
            <a:cxnSpLocks/>
            <a:stCxn id="60" idx="3"/>
            <a:endCxn id="22" idx="7"/>
          </p:cNvCxnSpPr>
          <p:nvPr/>
        </p:nvCxnSpPr>
        <p:spPr>
          <a:xfrm flipH="1">
            <a:off x="5450894" y="2882142"/>
            <a:ext cx="161003" cy="15708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2" name="流程图: 接点 21">
                <a:extLst>
                  <a:ext uri="{FF2B5EF4-FFF2-40B4-BE49-F238E27FC236}">
                    <a16:creationId xmlns:a16="http://schemas.microsoft.com/office/drawing/2014/main" id="{9B7C36D3-3825-9993-E4EB-DE70B43C3790}"/>
                  </a:ext>
                </a:extLst>
              </p:cNvPr>
              <p:cNvSpPr/>
              <p:nvPr/>
            </p:nvSpPr>
            <p:spPr>
              <a:xfrm>
                <a:off x="5188190" y="2994855"/>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22" name="流程图: 接点 21">
                <a:extLst>
                  <a:ext uri="{FF2B5EF4-FFF2-40B4-BE49-F238E27FC236}">
                    <a16:creationId xmlns:a16="http://schemas.microsoft.com/office/drawing/2014/main" id="{9B7C36D3-3825-9993-E4EB-DE70B43C3790}"/>
                  </a:ext>
                </a:extLst>
              </p:cNvPr>
              <p:cNvSpPr>
                <a:spLocks noRot="1" noChangeAspect="1" noMove="1" noResize="1" noEditPoints="1" noAdjustHandles="1" noChangeArrowheads="1" noChangeShapeType="1" noTextEdit="1"/>
              </p:cNvSpPr>
              <p:nvPr/>
            </p:nvSpPr>
            <p:spPr>
              <a:xfrm>
                <a:off x="5188190" y="2994855"/>
                <a:ext cx="307777" cy="302955"/>
              </a:xfrm>
              <a:prstGeom prst="flowChartConnector">
                <a:avLst/>
              </a:prstGeom>
              <a:blipFill>
                <a:blip r:embed="rId18"/>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流程图: 接点 22">
                <a:extLst>
                  <a:ext uri="{FF2B5EF4-FFF2-40B4-BE49-F238E27FC236}">
                    <a16:creationId xmlns:a16="http://schemas.microsoft.com/office/drawing/2014/main" id="{81032BC0-B354-2700-12BA-40B59194C0CE}"/>
                  </a:ext>
                </a:extLst>
              </p:cNvPr>
              <p:cNvSpPr/>
              <p:nvPr/>
            </p:nvSpPr>
            <p:spPr>
              <a:xfrm>
                <a:off x="5577139" y="3360883"/>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4</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3" name="流程图: 接点 22">
                <a:extLst>
                  <a:ext uri="{FF2B5EF4-FFF2-40B4-BE49-F238E27FC236}">
                    <a16:creationId xmlns:a16="http://schemas.microsoft.com/office/drawing/2014/main" id="{81032BC0-B354-2700-12BA-40B59194C0CE}"/>
                  </a:ext>
                </a:extLst>
              </p:cNvPr>
              <p:cNvSpPr>
                <a:spLocks noRot="1" noChangeAspect="1" noMove="1" noResize="1" noEditPoints="1" noAdjustHandles="1" noChangeArrowheads="1" noChangeShapeType="1" noTextEdit="1"/>
              </p:cNvSpPr>
              <p:nvPr/>
            </p:nvSpPr>
            <p:spPr>
              <a:xfrm>
                <a:off x="5577139" y="3360883"/>
                <a:ext cx="307777" cy="302955"/>
              </a:xfrm>
              <a:prstGeom prst="flowChartConnector">
                <a:avLst/>
              </a:prstGeom>
              <a:blipFill>
                <a:blip r:embed="rId19"/>
                <a:stretch>
                  <a:fillRect/>
                </a:stretch>
              </a:blipFill>
              <a:ln w="12700" cap="flat">
                <a:noFill/>
                <a:prstDash val="solid"/>
                <a:miter lim="800000"/>
              </a:ln>
              <a:effectLst/>
            </p:spPr>
            <p:txBody>
              <a:bodyPr/>
              <a:lstStyle/>
              <a:p>
                <a:r>
                  <a:rPr lang="zh-CN" altLang="en-US">
                    <a:noFill/>
                  </a:rPr>
                  <a:t> </a:t>
                </a:r>
              </a:p>
            </p:txBody>
          </p:sp>
        </mc:Fallback>
      </mc:AlternateContent>
      <p:cxnSp>
        <p:nvCxnSpPr>
          <p:cNvPr id="24" name="直接连接符 23">
            <a:extLst>
              <a:ext uri="{FF2B5EF4-FFF2-40B4-BE49-F238E27FC236}">
                <a16:creationId xmlns:a16="http://schemas.microsoft.com/office/drawing/2014/main" id="{7AC461A0-15AF-97C2-8ACE-67B7D743A27D}"/>
              </a:ext>
            </a:extLst>
          </p:cNvPr>
          <p:cNvCxnSpPr>
            <a:cxnSpLocks/>
            <a:stCxn id="22" idx="5"/>
            <a:endCxn id="23" idx="1"/>
          </p:cNvCxnSpPr>
          <p:nvPr/>
        </p:nvCxnSpPr>
        <p:spPr>
          <a:xfrm>
            <a:off x="5450894" y="3253443"/>
            <a:ext cx="17131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0" name="流程图: 接点 19">
                <a:extLst>
                  <a:ext uri="{FF2B5EF4-FFF2-40B4-BE49-F238E27FC236}">
                    <a16:creationId xmlns:a16="http://schemas.microsoft.com/office/drawing/2014/main" id="{5D49D8ED-72B6-C8B4-97F5-5446491E3EC7}"/>
                  </a:ext>
                </a:extLst>
              </p:cNvPr>
              <p:cNvSpPr/>
              <p:nvPr/>
            </p:nvSpPr>
            <p:spPr>
              <a:xfrm>
                <a:off x="4163705" y="2627856"/>
                <a:ext cx="307777" cy="302955"/>
              </a:xfrm>
              <a:prstGeom prst="flowChartConnector">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0" name="流程图: 接点 19">
                <a:extLst>
                  <a:ext uri="{FF2B5EF4-FFF2-40B4-BE49-F238E27FC236}">
                    <a16:creationId xmlns:a16="http://schemas.microsoft.com/office/drawing/2014/main" id="{5D49D8ED-72B6-C8B4-97F5-5446491E3EC7}"/>
                  </a:ext>
                </a:extLst>
              </p:cNvPr>
              <p:cNvSpPr>
                <a:spLocks noRot="1" noChangeAspect="1" noMove="1" noResize="1" noEditPoints="1" noAdjustHandles="1" noChangeArrowheads="1" noChangeShapeType="1" noTextEdit="1"/>
              </p:cNvSpPr>
              <p:nvPr/>
            </p:nvSpPr>
            <p:spPr>
              <a:xfrm>
                <a:off x="4163705" y="2627856"/>
                <a:ext cx="307777" cy="302955"/>
              </a:xfrm>
              <a:prstGeom prst="flowChartConnector">
                <a:avLst/>
              </a:prstGeom>
              <a:blipFill>
                <a:blip r:embed="rId20"/>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流程图: 接点 20">
                <a:extLst>
                  <a:ext uri="{FF2B5EF4-FFF2-40B4-BE49-F238E27FC236}">
                    <a16:creationId xmlns:a16="http://schemas.microsoft.com/office/drawing/2014/main" id="{4B06156E-C28B-C08A-84A8-AA01F46466D5}"/>
                  </a:ext>
                </a:extLst>
              </p:cNvPr>
              <p:cNvSpPr/>
              <p:nvPr/>
            </p:nvSpPr>
            <p:spPr>
              <a:xfrm>
                <a:off x="3751896" y="2992577"/>
                <a:ext cx="307777" cy="302955"/>
              </a:xfrm>
              <a:prstGeom prst="flowChartConnector">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3</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21" name="流程图: 接点 20">
                <a:extLst>
                  <a:ext uri="{FF2B5EF4-FFF2-40B4-BE49-F238E27FC236}">
                    <a16:creationId xmlns:a16="http://schemas.microsoft.com/office/drawing/2014/main" id="{4B06156E-C28B-C08A-84A8-AA01F46466D5}"/>
                  </a:ext>
                </a:extLst>
              </p:cNvPr>
              <p:cNvSpPr>
                <a:spLocks noRot="1" noChangeAspect="1" noMove="1" noResize="1" noEditPoints="1" noAdjustHandles="1" noChangeArrowheads="1" noChangeShapeType="1" noTextEdit="1"/>
              </p:cNvSpPr>
              <p:nvPr/>
            </p:nvSpPr>
            <p:spPr>
              <a:xfrm>
                <a:off x="3751896" y="2992577"/>
                <a:ext cx="307777" cy="302955"/>
              </a:xfrm>
              <a:prstGeom prst="flowChartConnector">
                <a:avLst/>
              </a:prstGeom>
              <a:blipFill>
                <a:blip r:embed="rId21"/>
                <a:stretch>
                  <a:fillRect/>
                </a:stretch>
              </a:blipFill>
              <a:ln w="12700" cap="flat">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流程图: 接点 24">
                <a:extLst>
                  <a:ext uri="{FF2B5EF4-FFF2-40B4-BE49-F238E27FC236}">
                    <a16:creationId xmlns:a16="http://schemas.microsoft.com/office/drawing/2014/main" id="{6FA21CA8-9A1C-876A-643A-F3C07A12A6D1}"/>
                  </a:ext>
                </a:extLst>
              </p:cNvPr>
              <p:cNvSpPr/>
              <p:nvPr/>
            </p:nvSpPr>
            <p:spPr>
              <a:xfrm>
                <a:off x="4163705" y="3358605"/>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0</m:t>
                          </m:r>
                        </m:sub>
                      </m:sSub>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5" name="流程图: 接点 24">
                <a:extLst>
                  <a:ext uri="{FF2B5EF4-FFF2-40B4-BE49-F238E27FC236}">
                    <a16:creationId xmlns:a16="http://schemas.microsoft.com/office/drawing/2014/main" id="{6FA21CA8-9A1C-876A-643A-F3C07A12A6D1}"/>
                  </a:ext>
                </a:extLst>
              </p:cNvPr>
              <p:cNvSpPr>
                <a:spLocks noRot="1" noChangeAspect="1" noMove="1" noResize="1" noEditPoints="1" noAdjustHandles="1" noChangeArrowheads="1" noChangeShapeType="1" noTextEdit="1"/>
              </p:cNvSpPr>
              <p:nvPr/>
            </p:nvSpPr>
            <p:spPr>
              <a:xfrm>
                <a:off x="4163705" y="3358605"/>
                <a:ext cx="307777" cy="302955"/>
              </a:xfrm>
              <a:prstGeom prst="flowChartConnector">
                <a:avLst/>
              </a:prstGeom>
              <a:blipFill>
                <a:blip r:embed="rId22"/>
                <a:stretch>
                  <a:fillRect/>
                </a:stretch>
              </a:blipFill>
              <a:ln w="12700" cap="flat">
                <a:noFill/>
                <a:prstDash val="solid"/>
                <a:miter lim="800000"/>
              </a:ln>
              <a:effectLst/>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4ACAAE49-D34F-F964-89A3-FA756A56B110}"/>
              </a:ext>
            </a:extLst>
          </p:cNvPr>
          <p:cNvCxnSpPr>
            <a:cxnSpLocks/>
            <a:stCxn id="20" idx="3"/>
            <a:endCxn id="21" idx="7"/>
          </p:cNvCxnSpPr>
          <p:nvPr/>
        </p:nvCxnSpPr>
        <p:spPr>
          <a:xfrm flipH="1">
            <a:off x="4014600" y="2886444"/>
            <a:ext cx="194178" cy="15050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27" name="直接连接符 26">
            <a:extLst>
              <a:ext uri="{FF2B5EF4-FFF2-40B4-BE49-F238E27FC236}">
                <a16:creationId xmlns:a16="http://schemas.microsoft.com/office/drawing/2014/main" id="{19313427-CBD2-4515-162E-4AFEF1C7004A}"/>
              </a:ext>
            </a:extLst>
          </p:cNvPr>
          <p:cNvCxnSpPr>
            <a:cxnSpLocks/>
            <a:stCxn id="21" idx="5"/>
            <a:endCxn id="25" idx="1"/>
          </p:cNvCxnSpPr>
          <p:nvPr/>
        </p:nvCxnSpPr>
        <p:spPr>
          <a:xfrm>
            <a:off x="4014600" y="3251165"/>
            <a:ext cx="194178" cy="151807"/>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31" name="直接连接符 30">
            <a:extLst>
              <a:ext uri="{FF2B5EF4-FFF2-40B4-BE49-F238E27FC236}">
                <a16:creationId xmlns:a16="http://schemas.microsoft.com/office/drawing/2014/main" id="{1920A022-E97A-9AB0-8B41-4681BD0A082F}"/>
              </a:ext>
            </a:extLst>
          </p:cNvPr>
          <p:cNvCxnSpPr>
            <a:cxnSpLocks/>
            <a:stCxn id="4" idx="7"/>
            <a:endCxn id="22" idx="3"/>
          </p:cNvCxnSpPr>
          <p:nvPr/>
        </p:nvCxnSpPr>
        <p:spPr>
          <a:xfrm flipV="1">
            <a:off x="5088431" y="3253443"/>
            <a:ext cx="144832" cy="157898"/>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 name="流程图: 接点 3">
                <a:extLst>
                  <a:ext uri="{FF2B5EF4-FFF2-40B4-BE49-F238E27FC236}">
                    <a16:creationId xmlns:a16="http://schemas.microsoft.com/office/drawing/2014/main" id="{80530A9D-DC30-E614-5555-8CACEFEFC116}"/>
                  </a:ext>
                </a:extLst>
              </p:cNvPr>
              <p:cNvSpPr/>
              <p:nvPr/>
            </p:nvSpPr>
            <p:spPr>
              <a:xfrm>
                <a:off x="4825727" y="3366974"/>
                <a:ext cx="307777" cy="302955"/>
              </a:xfrm>
              <a:prstGeom prst="flowChartConnector">
                <a:avLst/>
              </a:prstGeom>
              <a:solidFill>
                <a:srgbClr val="CCFFC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
                    </m:oMathParaPr>
                    <m:oMath xmlns:m="http://schemas.openxmlformats.org/officeDocument/2006/math">
                      <m:sSub>
                        <m:sSubPr>
                          <m:ctrlP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ctrlPr>
                        </m:sSubPr>
                        <m:e>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𝑣</m:t>
                          </m:r>
                        </m:e>
                        <m:sub>
                          <m:r>
                            <a:rPr kumimoji="0" lang="en-US" altLang="zh-CN" sz="1400" b="0" i="1" u="none" strike="noStrike" cap="none" spc="0" normalizeH="0" baseline="0" smtClean="0">
                              <a:ln>
                                <a:noFill/>
                              </a:ln>
                              <a:solidFill>
                                <a:schemeClr val="bg1"/>
                              </a:solidFill>
                              <a:effectLst/>
                              <a:uFillTx/>
                              <a:latin typeface="Cambria Math" panose="02040503050406030204" pitchFamily="18" charset="0"/>
                              <a:ea typeface="Calibri"/>
                              <a:cs typeface="Calibri"/>
                              <a:sym typeface="Calibri"/>
                            </a:rPr>
                            <m:t>2</m:t>
                          </m:r>
                        </m:sub>
                      </m:sSub>
                    </m:oMath>
                  </m:oMathPara>
                </a14:m>
                <a:endParaRPr kumimoji="0" lang="zh-CN" altLang="en-US" sz="1400" b="0" i="0" u="none" strike="noStrike" cap="none" spc="0" normalizeH="0" baseline="0" dirty="0">
                  <a:ln>
                    <a:noFill/>
                  </a:ln>
                  <a:solidFill>
                    <a:schemeClr val="bg1"/>
                  </a:solidFill>
                  <a:effectLst/>
                  <a:uFillTx/>
                  <a:ea typeface="Calibri"/>
                  <a:cs typeface="Calibri"/>
                  <a:sym typeface="Calibri"/>
                </a:endParaRPr>
              </a:p>
            </p:txBody>
          </p:sp>
        </mc:Choice>
        <mc:Fallback xmlns="">
          <p:sp>
            <p:nvSpPr>
              <p:cNvPr id="4" name="流程图: 接点 3">
                <a:extLst>
                  <a:ext uri="{FF2B5EF4-FFF2-40B4-BE49-F238E27FC236}">
                    <a16:creationId xmlns:a16="http://schemas.microsoft.com/office/drawing/2014/main" id="{80530A9D-DC30-E614-5555-8CACEFEFC116}"/>
                  </a:ext>
                </a:extLst>
              </p:cNvPr>
              <p:cNvSpPr>
                <a:spLocks noRot="1" noChangeAspect="1" noMove="1" noResize="1" noEditPoints="1" noAdjustHandles="1" noChangeArrowheads="1" noChangeShapeType="1" noTextEdit="1"/>
              </p:cNvSpPr>
              <p:nvPr/>
            </p:nvSpPr>
            <p:spPr>
              <a:xfrm>
                <a:off x="4825727" y="3366974"/>
                <a:ext cx="307777" cy="302955"/>
              </a:xfrm>
              <a:prstGeom prst="flowChartConnector">
                <a:avLst/>
              </a:prstGeom>
              <a:blipFill>
                <a:blip r:embed="rId23"/>
                <a:stretch>
                  <a:fillRect/>
                </a:stretch>
              </a:blipFill>
              <a:ln w="12700" cap="flat">
                <a:noFill/>
                <a:prstDash val="solid"/>
                <a:miter lim="800000"/>
              </a:ln>
              <a:effectLst/>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B3836FB-9DCD-2F2E-0110-B2AD4502BB54}"/>
              </a:ext>
            </a:extLst>
          </p:cNvPr>
          <p:cNvSpPr txBox="1"/>
          <p:nvPr/>
        </p:nvSpPr>
        <p:spPr>
          <a:xfrm>
            <a:off x="604338" y="2028025"/>
            <a:ext cx="2439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400" dirty="0"/>
              <a:t>Traverse:</a:t>
            </a:r>
          </a:p>
        </p:txBody>
      </p:sp>
      <mc:AlternateContent xmlns:mc="http://schemas.openxmlformats.org/markup-compatibility/2006" xmlns:a14="http://schemas.microsoft.com/office/drawing/2010/main">
        <mc:Choice Requires="a14">
          <p:sp>
            <p:nvSpPr>
              <p:cNvPr id="17" name="Text Placeholder 2">
                <a:extLst>
                  <a:ext uri="{FF2B5EF4-FFF2-40B4-BE49-F238E27FC236}">
                    <a16:creationId xmlns:a16="http://schemas.microsoft.com/office/drawing/2014/main" id="{CF39A685-051D-227C-FF4C-69E813B93282}"/>
                  </a:ext>
                </a:extLst>
              </p:cNvPr>
              <p:cNvSpPr txBox="1">
                <a:spLocks/>
              </p:cNvSpPr>
              <p:nvPr/>
            </p:nvSpPr>
            <p:spPr>
              <a:xfrm>
                <a:off x="628017" y="1133863"/>
                <a:ext cx="3943983" cy="8244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E.g., processing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2</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𝐴</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3</m:t>
                        </m:r>
                      </m:sub>
                    </m:sSub>
                  </m:oMath>
                </a14:m>
                <a:r>
                  <a:rPr lang="en-US" sz="1600" dirty="0">
                    <a:latin typeface="Calibri" panose="020F0502020204030204" pitchFamily="34" charset="0"/>
                    <a:cs typeface="Calibri" panose="020F0502020204030204" pitchFamily="34" charset="0"/>
                  </a:rPr>
                  <a:t>.</a:t>
                </a:r>
              </a:p>
            </p:txBody>
          </p:sp>
        </mc:Choice>
        <mc:Fallback xmlns="">
          <p:sp>
            <p:nvSpPr>
              <p:cNvPr id="17" name="Text Placeholder 2">
                <a:extLst>
                  <a:ext uri="{FF2B5EF4-FFF2-40B4-BE49-F238E27FC236}">
                    <a16:creationId xmlns:a16="http://schemas.microsoft.com/office/drawing/2014/main" id="{CF39A685-051D-227C-FF4C-69E813B93282}"/>
                  </a:ext>
                </a:extLst>
              </p:cNvPr>
              <p:cNvSpPr txBox="1">
                <a:spLocks noRot="1" noChangeAspect="1" noMove="1" noResize="1" noEditPoints="1" noAdjustHandles="1" noChangeArrowheads="1" noChangeShapeType="1" noTextEdit="1"/>
              </p:cNvSpPr>
              <p:nvPr/>
            </p:nvSpPr>
            <p:spPr>
              <a:xfrm>
                <a:off x="628017" y="1133863"/>
                <a:ext cx="3943983" cy="824477"/>
              </a:xfrm>
              <a:prstGeom prst="rect">
                <a:avLst/>
              </a:prstGeom>
              <a:blipFill>
                <a:blip r:embed="rId24"/>
                <a:stretch>
                  <a:fillRect l="-3091" t="-5185" b="-1259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148985005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43</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4738067" cy="1304537"/>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 (POCR)</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Overall </a:t>
            </a:r>
            <a:r>
              <a:rPr lang="en-US" altLang="zh-CN" sz="1600" dirty="0">
                <a:latin typeface="Calibri" panose="020F0502020204030204" pitchFamily="34" charset="0"/>
                <a:cs typeface="Calibri" panose="020F0502020204030204" pitchFamily="34" charset="0"/>
              </a:rPr>
              <a:t>CFL-reachability solver (</a:t>
            </a:r>
            <a:r>
              <a:rPr lang="en-US" altLang="zh-CN" sz="1600" b="1" dirty="0">
                <a:solidFill>
                  <a:srgbClr val="CC9900"/>
                </a:solidFill>
                <a:latin typeface="Calibri" panose="020F0502020204030204" pitchFamily="34" charset="0"/>
                <a:cs typeface="Calibri" panose="020F0502020204030204" pitchFamily="34" charset="0"/>
              </a:rPr>
              <a:t>Algorithm 4</a:t>
            </a:r>
            <a:r>
              <a:rPr lang="en-US" altLang="zh-CN" sz="1600" dirty="0">
                <a:latin typeface="Calibri" panose="020F0502020204030204" pitchFamily="34" charset="0"/>
                <a:cs typeface="Calibri" panose="020F0502020204030204" pitchFamily="34" charset="0"/>
              </a:rPr>
              <a:t>).</a:t>
            </a:r>
          </a:p>
          <a:p>
            <a:pPr algn="just">
              <a:spcBef>
                <a:spcPts val="1200"/>
              </a:spcBef>
            </a:pPr>
            <a:r>
              <a:rPr lang="en-US" sz="1600" dirty="0">
                <a:latin typeface="Calibri" panose="020F0502020204030204" pitchFamily="34" charset="0"/>
                <a:cs typeface="Calibri" panose="020F0502020204030204" pitchFamily="34" charset="0"/>
              </a:rPr>
              <a:t>The only difference of POCR from the standard algorithm is the scheme for </a:t>
            </a:r>
            <a:r>
              <a:rPr lang="en-US" sz="1600" b="1" dirty="0">
                <a:solidFill>
                  <a:srgbClr val="CC9900"/>
                </a:solidFill>
                <a:latin typeface="Calibri" panose="020F0502020204030204" pitchFamily="34" charset="0"/>
                <a:cs typeface="Calibri" panose="020F0502020204030204" pitchFamily="34" charset="0"/>
              </a:rPr>
              <a:t>processing an edge</a:t>
            </a:r>
            <a:r>
              <a:rPr lang="en-US" sz="1600"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6" name="圆柱体 5">
                <a:extLst>
                  <a:ext uri="{FF2B5EF4-FFF2-40B4-BE49-F238E27FC236}">
                    <a16:creationId xmlns:a16="http://schemas.microsoft.com/office/drawing/2014/main" id="{5D8A9143-F04F-85DC-5421-E860BB5DAA20}"/>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6" name="圆柱体 5">
                <a:extLst>
                  <a:ext uri="{FF2B5EF4-FFF2-40B4-BE49-F238E27FC236}">
                    <a16:creationId xmlns:a16="http://schemas.microsoft.com/office/drawing/2014/main" id="{5D8A9143-F04F-85DC-5421-E860BB5DAA20}"/>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0A4ACE95-A705-082B-3B48-EF8390903EB6}"/>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17" name="椭圆 16">
                <a:extLst>
                  <a:ext uri="{FF2B5EF4-FFF2-40B4-BE49-F238E27FC236}">
                    <a16:creationId xmlns:a16="http://schemas.microsoft.com/office/drawing/2014/main" id="{0A4ACE95-A705-082B-3B48-EF8390903EB6}"/>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18" name="箭头: 下弧形 17">
            <a:extLst>
              <a:ext uri="{FF2B5EF4-FFF2-40B4-BE49-F238E27FC236}">
                <a16:creationId xmlns:a16="http://schemas.microsoft.com/office/drawing/2014/main" id="{1A4B4585-AC4B-3887-0A85-8D9EA819C157}"/>
              </a:ext>
            </a:extLst>
          </p:cNvPr>
          <p:cNvSpPr/>
          <p:nvPr/>
        </p:nvSpPr>
        <p:spPr>
          <a:xfrm flipH="1">
            <a:off x="3768089" y="3811403"/>
            <a:ext cx="3428997" cy="519348"/>
          </a:xfrm>
          <a:prstGeom prst="curvedUpArrow">
            <a:avLst>
              <a:gd name="adj1" fmla="val 12527"/>
              <a:gd name="adj2" fmla="val 31024"/>
              <a:gd name="adj3" fmla="val 19153"/>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92D6945-694D-1FCC-4299-02E6389E1779}"/>
                  </a:ext>
                </a:extLst>
              </p:cNvPr>
              <p:cNvSpPr txBox="1"/>
              <p:nvPr/>
            </p:nvSpPr>
            <p:spPr>
              <a:xfrm>
                <a:off x="3432760" y="3211946"/>
                <a:ext cx="732057" cy="448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𝑖</m:t>
                          </m:r>
                        </m:sub>
                      </m:sSub>
                      <m:groupChr>
                        <m:groupChrPr>
                          <m:chr m:val="→"/>
                          <m:vertJc m:val="bot"/>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groupChrPr>
                        <m:e>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𝑌</m:t>
                          </m:r>
                        </m:e>
                      </m:groupChr>
                      <m:sSub>
                        <m:sSub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𝑗</m:t>
                          </m:r>
                        </m:sub>
                      </m:sSub>
                    </m:oMath>
                  </m:oMathPara>
                </a14:m>
                <a:endParaRPr kumimoji="0" lang="zh-CN" altLang="en-US" sz="1600" b="0" i="0" u="none" strike="noStrike" cap="none" spc="0" normalizeH="0" baseline="0" dirty="0">
                  <a:ln>
                    <a:noFill/>
                  </a:ln>
                  <a:solidFill>
                    <a:srgbClr val="000000"/>
                  </a:solidFill>
                  <a:effectLst/>
                  <a:uFillTx/>
                  <a:cs typeface="Calibri"/>
                  <a:sym typeface="Calibri"/>
                </a:endParaRPr>
              </a:p>
            </p:txBody>
          </p:sp>
        </mc:Choice>
        <mc:Fallback xmlns="">
          <p:sp>
            <p:nvSpPr>
              <p:cNvPr id="19" name="文本框 18">
                <a:extLst>
                  <a:ext uri="{FF2B5EF4-FFF2-40B4-BE49-F238E27FC236}">
                    <a16:creationId xmlns:a16="http://schemas.microsoft.com/office/drawing/2014/main" id="{892D6945-694D-1FCC-4299-02E6389E1779}"/>
                  </a:ext>
                </a:extLst>
              </p:cNvPr>
              <p:cNvSpPr txBox="1">
                <a:spLocks noRot="1" noChangeAspect="1" noMove="1" noResize="1" noEditPoints="1" noAdjustHandles="1" noChangeArrowheads="1" noChangeShapeType="1" noTextEdit="1"/>
              </p:cNvSpPr>
              <p:nvPr/>
            </p:nvSpPr>
            <p:spPr>
              <a:xfrm>
                <a:off x="3432760" y="3211946"/>
                <a:ext cx="732057" cy="448582"/>
              </a:xfrm>
              <a:prstGeom prst="rect">
                <a:avLst/>
              </a:prstGeom>
              <a:blipFill>
                <a:blip r:embed="rId5"/>
                <a:stretch>
                  <a:fillRect r="-45833" b="-38356"/>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3118812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44</a:t>
            </a:fld>
            <a:endParaRPr lang="zh-CN" altLang="en-US" dirty="0"/>
          </a:p>
        </p:txBody>
      </p:sp>
      <mc:AlternateContent xmlns:mc="http://schemas.openxmlformats.org/markup-compatibility/2006" xmlns:a14="http://schemas.microsoft.com/office/drawing/2010/main">
        <mc:Choice Requires="a14">
          <p:sp>
            <p:nvSpPr>
              <p:cNvPr id="4" name="圆柱体 3">
                <a:extLst>
                  <a:ext uri="{FF2B5EF4-FFF2-40B4-BE49-F238E27FC236}">
                    <a16:creationId xmlns:a16="http://schemas.microsoft.com/office/drawing/2014/main" id="{4C6C71E8-751A-DACE-EF71-430CA9D5C3C7}"/>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4" name="圆柱体 3">
                <a:extLst>
                  <a:ext uri="{FF2B5EF4-FFF2-40B4-BE49-F238E27FC236}">
                    <a16:creationId xmlns:a16="http://schemas.microsoft.com/office/drawing/2014/main" id="{4C6C71E8-751A-DACE-EF71-430CA9D5C3C7}"/>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4E97CD4-CEE0-086A-4DD7-B4663473D2A0}"/>
                  </a:ext>
                </a:extLst>
              </p:cNvPr>
              <p:cNvSpPr txBox="1"/>
              <p:nvPr/>
            </p:nvSpPr>
            <p:spPr>
              <a:xfrm>
                <a:off x="3459162" y="3227186"/>
                <a:ext cx="650112" cy="4040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𝑖</m:t>
                          </m:r>
                        </m:sub>
                      </m:sSub>
                      <m:groupChr>
                        <m:groupChrPr>
                          <m:chr m:val="→"/>
                          <m:vertJc m:val="bot"/>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groupChr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𝑌</m:t>
                          </m:r>
                        </m:e>
                      </m:groupCh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𝑗</m:t>
                          </m:r>
                        </m:sub>
                      </m:sSub>
                    </m:oMath>
                  </m:oMathPara>
                </a14:m>
                <a:endParaRPr kumimoji="0" lang="zh-CN" altLang="en-US" sz="1400" b="0" i="0" u="none" strike="noStrike" cap="none" spc="0" normalizeH="0" baseline="0" dirty="0">
                  <a:ln>
                    <a:noFill/>
                  </a:ln>
                  <a:solidFill>
                    <a:srgbClr val="000000"/>
                  </a:solidFill>
                  <a:effectLst/>
                  <a:uFillTx/>
                  <a:cs typeface="Calibri"/>
                  <a:sym typeface="Calibri"/>
                </a:endParaRPr>
              </a:p>
            </p:txBody>
          </p:sp>
        </mc:Choice>
        <mc:Fallback xmlns="">
          <p:sp>
            <p:nvSpPr>
              <p:cNvPr id="7" name="文本框 6">
                <a:extLst>
                  <a:ext uri="{FF2B5EF4-FFF2-40B4-BE49-F238E27FC236}">
                    <a16:creationId xmlns:a16="http://schemas.microsoft.com/office/drawing/2014/main" id="{E4E97CD4-CEE0-086A-4DD7-B4663473D2A0}"/>
                  </a:ext>
                </a:extLst>
              </p:cNvPr>
              <p:cNvSpPr txBox="1">
                <a:spLocks noRot="1" noChangeAspect="1" noMove="1" noResize="1" noEditPoints="1" noAdjustHandles="1" noChangeArrowheads="1" noChangeShapeType="1" noTextEdit="1"/>
              </p:cNvSpPr>
              <p:nvPr/>
            </p:nvSpPr>
            <p:spPr>
              <a:xfrm>
                <a:off x="3459162" y="3227186"/>
                <a:ext cx="650112" cy="404019"/>
              </a:xfrm>
              <a:prstGeom prst="rect">
                <a:avLst/>
              </a:prstGeom>
              <a:blipFill>
                <a:blip r:embed="rId5"/>
                <a:stretch>
                  <a:fillRect r="-43925" b="-32836"/>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F5396E9-C7F0-F560-60F3-3269B23A35AF}"/>
                  </a:ext>
                </a:extLst>
              </p:cNvPr>
              <p:cNvSpPr txBox="1"/>
              <p:nvPr/>
            </p:nvSpPr>
            <p:spPr>
              <a:xfrm>
                <a:off x="2133600" y="2473994"/>
                <a:ext cx="3433007"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spcBef>
                    <a:spcPts val="1200"/>
                  </a:spcBef>
                </a:pPr>
                <a:r>
                  <a:rPr lang="en-US" altLang="zh-CN" sz="1400" dirty="0">
                    <a:latin typeface="Cambria Math" panose="02040503050406030204" pitchFamily="18" charset="0"/>
                  </a:rPr>
                  <a:t>For </a:t>
                </a:r>
                <a14:m>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𝑋</m:t>
                    </m:r>
                  </m:oMath>
                </a14:m>
                <a:r>
                  <a:rPr lang="en-US" altLang="zh-CN" sz="1400" dirty="0">
                    <a:latin typeface="Cambria Math" panose="02040503050406030204" pitchFamily="18" charset="0"/>
                  </a:rPr>
                  <a:t> or </a:t>
                </a:r>
                <a14:m>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𝐴</m:t>
                    </m:r>
                  </m:oMath>
                </a14:m>
                <a:r>
                  <a:rPr lang="en-US" altLang="zh-CN" sz="1400" dirty="0">
                    <a:latin typeface="Cambria Math" panose="02040503050406030204" pitchFamily="18" charset="0"/>
                  </a:rPr>
                  <a:t>, use Algorithm 2.</a:t>
                </a:r>
              </a:p>
              <a:p>
                <a:pPr>
                  <a:spcBef>
                    <a:spcPts val="1200"/>
                  </a:spcBef>
                </a:pPr>
                <a:r>
                  <a:rPr lang="en-US" altLang="zh-CN" sz="1400" dirty="0">
                    <a:latin typeface="Cambria Math" panose="02040503050406030204" pitchFamily="18" charset="0"/>
                  </a:rPr>
                  <a:t>For </a:t>
                </a:r>
                <a14:m>
                  <m:oMath xmlns:m="http://schemas.openxmlformats.org/officeDocument/2006/math">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 </m:t>
                    </m:r>
                    <m:r>
                      <a:rPr lang="en-US" altLang="zh-CN" sz="1400" i="1">
                        <a:latin typeface="Cambria Math" panose="02040503050406030204" pitchFamily="18" charset="0"/>
                      </a:rPr>
                      <m:t>𝐴</m:t>
                    </m:r>
                  </m:oMath>
                </a14:m>
                <a:r>
                  <a:rPr lang="en-US" altLang="zh-CN" sz="1400" dirty="0">
                    <a:latin typeface="Cambria Math" panose="02040503050406030204" pitchFamily="18" charset="0"/>
                  </a:rPr>
                  <a:t>, use Algorithm 3.</a:t>
                </a:r>
              </a:p>
              <a:p>
                <a:pPr>
                  <a:spcBef>
                    <a:spcPts val="1200"/>
                  </a:spcBef>
                </a:pPr>
                <a:r>
                  <a:rPr lang="en-US" altLang="zh-CN" sz="1400" dirty="0">
                    <a:latin typeface="Cambria Math" panose="02040503050406030204" pitchFamily="18" charset="0"/>
                  </a:rPr>
                  <a:t>Otherwise, use the standard algorithm.</a:t>
                </a:r>
              </a:p>
            </p:txBody>
          </p:sp>
        </mc:Choice>
        <mc:Fallback xmlns="">
          <p:sp>
            <p:nvSpPr>
              <p:cNvPr id="9" name="文本框 8">
                <a:extLst>
                  <a:ext uri="{FF2B5EF4-FFF2-40B4-BE49-F238E27FC236}">
                    <a16:creationId xmlns:a16="http://schemas.microsoft.com/office/drawing/2014/main" id="{AF5396E9-C7F0-F560-60F3-3269B23A35AF}"/>
                  </a:ext>
                </a:extLst>
              </p:cNvPr>
              <p:cNvSpPr txBox="1">
                <a:spLocks noRot="1" noChangeAspect="1" noMove="1" noResize="1" noEditPoints="1" noAdjustHandles="1" noChangeArrowheads="1" noChangeShapeType="1" noTextEdit="1"/>
              </p:cNvSpPr>
              <p:nvPr/>
            </p:nvSpPr>
            <p:spPr>
              <a:xfrm>
                <a:off x="2133600" y="2473994"/>
                <a:ext cx="3433007" cy="1200327"/>
              </a:xfrm>
              <a:prstGeom prst="rect">
                <a:avLst/>
              </a:prstGeom>
              <a:blipFill>
                <a:blip r:embed="rId6"/>
                <a:stretch>
                  <a:fillRect l="-1776" r="-1066" b="-3553"/>
                </a:stretch>
              </a:blipFill>
              <a:ln w="12700" cap="flat">
                <a:noFill/>
                <a:miter lim="400000"/>
              </a:ln>
              <a:effectLst/>
            </p:spPr>
            <p:txBody>
              <a:bodyPr/>
              <a:lstStyle/>
              <a:p>
                <a:r>
                  <a:rPr lang="zh-CN" altLang="en-US">
                    <a:noFill/>
                  </a:rPr>
                  <a:t> </a:t>
                </a:r>
              </a:p>
            </p:txBody>
          </p:sp>
        </mc:Fallback>
      </mc:AlternateContent>
      <p:sp>
        <p:nvSpPr>
          <p:cNvPr id="8" name="Title 1">
            <a:extLst>
              <a:ext uri="{FF2B5EF4-FFF2-40B4-BE49-F238E27FC236}">
                <a16:creationId xmlns:a16="http://schemas.microsoft.com/office/drawing/2014/main" id="{EA4200B6-8B97-2268-F456-40D57E2219BF}"/>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12" name="Text Placeholder 2">
            <a:extLst>
              <a:ext uri="{FF2B5EF4-FFF2-40B4-BE49-F238E27FC236}">
                <a16:creationId xmlns:a16="http://schemas.microsoft.com/office/drawing/2014/main" id="{EADC62D4-4F89-A207-0E9F-7B36AB8D37CB}"/>
              </a:ext>
            </a:extLst>
          </p:cNvPr>
          <p:cNvSpPr txBox="1">
            <a:spLocks/>
          </p:cNvSpPr>
          <p:nvPr/>
        </p:nvSpPr>
        <p:spPr>
          <a:xfrm>
            <a:off x="628017" y="1133863"/>
            <a:ext cx="4353057" cy="824477"/>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Partially ordered CFL-reachability algorithm (POCR)</a:t>
            </a:r>
            <a:endParaRPr lang="en-US" sz="1600" dirty="0">
              <a:latin typeface="Calibri" panose="020F0502020204030204" pitchFamily="34" charset="0"/>
              <a:cs typeface="Calibri" panose="020F0502020204030204" pitchFamily="34" charset="0"/>
            </a:endParaRPr>
          </a:p>
          <a:p>
            <a:pPr algn="just">
              <a:spcBef>
                <a:spcPts val="1200"/>
              </a:spcBef>
            </a:pPr>
            <a:r>
              <a:rPr lang="en-US" sz="1600" dirty="0">
                <a:latin typeface="Calibri" panose="020F0502020204030204" pitchFamily="34" charset="0"/>
                <a:cs typeface="Calibri" panose="020F0502020204030204" pitchFamily="34" charset="0"/>
              </a:rPr>
              <a:t>Overall </a:t>
            </a:r>
            <a:r>
              <a:rPr lang="en-US" altLang="zh-CN" sz="1600" dirty="0">
                <a:latin typeface="Calibri" panose="020F0502020204030204" pitchFamily="34" charset="0"/>
                <a:cs typeface="Calibri" panose="020F0502020204030204" pitchFamily="34" charset="0"/>
              </a:rPr>
              <a:t>CFL-reachability solver (</a:t>
            </a:r>
            <a:r>
              <a:rPr lang="en-US" altLang="zh-CN" sz="1600" b="1" dirty="0">
                <a:solidFill>
                  <a:srgbClr val="CC9900"/>
                </a:solidFill>
                <a:latin typeface="Calibri" panose="020F0502020204030204" pitchFamily="34" charset="0"/>
                <a:cs typeface="Calibri" panose="020F0502020204030204" pitchFamily="34" charset="0"/>
              </a:rPr>
              <a:t>Algorithm 4</a:t>
            </a:r>
            <a:r>
              <a:rPr lang="en-US" altLang="zh-CN"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36729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11111E-6 3.33333E-6 L 1.11111E-6 -0.21698 " pathEditMode="relative" rAng="0" ptsTypes="AA">
                                      <p:cBhvr>
                                        <p:cTn id="6" dur="500" fill="hold"/>
                                        <p:tgtEl>
                                          <p:spTgt spid="7"/>
                                        </p:tgtEl>
                                        <p:attrNameLst>
                                          <p:attrName>ppt_x</p:attrName>
                                          <p:attrName>ppt_y</p:attrName>
                                        </p:attrNameLst>
                                      </p:cBhvr>
                                      <p:rCtr x="0" y="-10864"/>
                                    </p:animMotion>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45</a:t>
            </a:fld>
            <a:endParaRPr lang="zh-CN" altLang="en-US" dirty="0"/>
          </a:p>
        </p:txBody>
      </p:sp>
      <p:sp>
        <p:nvSpPr>
          <p:cNvPr id="8" name="Title 1">
            <a:extLst>
              <a:ext uri="{FF2B5EF4-FFF2-40B4-BE49-F238E27FC236}">
                <a16:creationId xmlns:a16="http://schemas.microsoft.com/office/drawing/2014/main" id="{EA4200B6-8B97-2268-F456-40D57E2219BF}"/>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Our Solution</a:t>
            </a:r>
          </a:p>
        </p:txBody>
      </p:sp>
      <p:sp>
        <p:nvSpPr>
          <p:cNvPr id="12" name="Text Placeholder 2">
            <a:extLst>
              <a:ext uri="{FF2B5EF4-FFF2-40B4-BE49-F238E27FC236}">
                <a16:creationId xmlns:a16="http://schemas.microsoft.com/office/drawing/2014/main" id="{EADC62D4-4F89-A207-0E9F-7B36AB8D37CB}"/>
              </a:ext>
            </a:extLst>
          </p:cNvPr>
          <p:cNvSpPr txBox="1">
            <a:spLocks/>
          </p:cNvSpPr>
          <p:nvPr/>
        </p:nvSpPr>
        <p:spPr>
          <a:xfrm>
            <a:off x="628017" y="1133863"/>
            <a:ext cx="7625368" cy="824477"/>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Grammar-based optimization</a:t>
            </a:r>
          </a:p>
          <a:p>
            <a:pPr algn="just">
              <a:lnSpc>
                <a:spcPts val="2200"/>
              </a:lnSpc>
              <a:spcBef>
                <a:spcPts val="1200"/>
              </a:spcBef>
            </a:pPr>
            <a:r>
              <a:rPr lang="en-US" sz="1600" b="1" dirty="0">
                <a:latin typeface="Calibri" panose="020F0502020204030204" pitchFamily="34" charset="0"/>
                <a:cs typeface="Calibri" panose="020F0502020204030204" pitchFamily="34" charset="0"/>
              </a:rPr>
              <a:t>Key idea: </a:t>
            </a:r>
            <a:r>
              <a:rPr lang="en-US" altLang="zh-CN" sz="1600" dirty="0">
                <a:latin typeface="Calibri" panose="020F0502020204030204" pitchFamily="34" charset="0"/>
                <a:cs typeface="Calibri" panose="020F0502020204030204" pitchFamily="34" charset="0"/>
              </a:rPr>
              <a:t>use spanning trees to reduce redundant derivations to the largest extent. </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072387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46</a:t>
            </a:fld>
            <a:endParaRPr lang="zh-CN" altLang="en-US" dirty="0"/>
          </a:p>
        </p:txBody>
      </p:sp>
      <p:sp>
        <p:nvSpPr>
          <p:cNvPr id="8" name="Title 1">
            <a:extLst>
              <a:ext uri="{FF2B5EF4-FFF2-40B4-BE49-F238E27FC236}">
                <a16:creationId xmlns:a16="http://schemas.microsoft.com/office/drawing/2014/main" id="{EA4200B6-8B97-2268-F456-40D57E2219BF}"/>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Evaluation</a:t>
            </a:r>
          </a:p>
        </p:txBody>
      </p:sp>
      <p:sp>
        <p:nvSpPr>
          <p:cNvPr id="12" name="Text Placeholder 2">
            <a:extLst>
              <a:ext uri="{FF2B5EF4-FFF2-40B4-BE49-F238E27FC236}">
                <a16:creationId xmlns:a16="http://schemas.microsoft.com/office/drawing/2014/main" id="{EADC62D4-4F89-A207-0E9F-7B36AB8D37CB}"/>
              </a:ext>
            </a:extLst>
          </p:cNvPr>
          <p:cNvSpPr txBox="1">
            <a:spLocks/>
          </p:cNvSpPr>
          <p:nvPr/>
        </p:nvSpPr>
        <p:spPr>
          <a:xfrm>
            <a:off x="628017" y="1133863"/>
            <a:ext cx="7128341" cy="401567"/>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Clients</a:t>
            </a:r>
          </a:p>
          <a:p>
            <a:pPr algn="just">
              <a:lnSpc>
                <a:spcPts val="2200"/>
              </a:lnSpc>
              <a:spcBef>
                <a:spcPts val="600"/>
              </a:spcBef>
            </a:pPr>
            <a:r>
              <a:rPr lang="en-US" sz="1600" dirty="0">
                <a:latin typeface="Calibri" panose="020F0502020204030204" pitchFamily="34" charset="0"/>
                <a:cs typeface="Calibri" panose="020F0502020204030204" pitchFamily="34" charset="0"/>
              </a:rPr>
              <a:t>Context-sensitive value-flow analysis and field-sensitive alias analysis.</a:t>
            </a:r>
          </a:p>
          <a:p>
            <a:pPr algn="just">
              <a:lnSpc>
                <a:spcPts val="2200"/>
              </a:lnSpc>
              <a:spcBef>
                <a:spcPts val="1200"/>
              </a:spcBef>
            </a:pPr>
            <a:r>
              <a:rPr lang="en-US" sz="1600" b="1" dirty="0">
                <a:latin typeface="Calibri" panose="020F0502020204030204" pitchFamily="34" charset="0"/>
                <a:cs typeface="Calibri" panose="020F0502020204030204" pitchFamily="34" charset="0"/>
              </a:rPr>
              <a:t>Benchmarks</a:t>
            </a:r>
          </a:p>
        </p:txBody>
      </p:sp>
      <p:pic>
        <p:nvPicPr>
          <p:cNvPr id="6" name="图片 5">
            <a:extLst>
              <a:ext uri="{FF2B5EF4-FFF2-40B4-BE49-F238E27FC236}">
                <a16:creationId xmlns:a16="http://schemas.microsoft.com/office/drawing/2014/main" id="{ACA07F1F-2E32-9672-F8C1-A7DB66294E05}"/>
              </a:ext>
            </a:extLst>
          </p:cNvPr>
          <p:cNvPicPr>
            <a:picLocks noChangeAspect="1"/>
          </p:cNvPicPr>
          <p:nvPr/>
        </p:nvPicPr>
        <p:blipFill>
          <a:blip r:embed="rId3"/>
          <a:stretch>
            <a:fillRect/>
          </a:stretch>
        </p:blipFill>
        <p:spPr>
          <a:xfrm>
            <a:off x="1666875" y="2201173"/>
            <a:ext cx="5810250" cy="2383780"/>
          </a:xfrm>
          <a:prstGeom prst="rect">
            <a:avLst/>
          </a:prstGeom>
        </p:spPr>
      </p:pic>
    </p:spTree>
    <p:extLst>
      <p:ext uri="{BB962C8B-B14F-4D97-AF65-F5344CB8AC3E}">
        <p14:creationId xmlns:p14="http://schemas.microsoft.com/office/powerpoint/2010/main" val="348082949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47</a:t>
            </a:fld>
            <a:endParaRPr lang="zh-CN" altLang="en-US" dirty="0"/>
          </a:p>
        </p:txBody>
      </p:sp>
      <p:sp>
        <p:nvSpPr>
          <p:cNvPr id="8" name="Title 1">
            <a:extLst>
              <a:ext uri="{FF2B5EF4-FFF2-40B4-BE49-F238E27FC236}">
                <a16:creationId xmlns:a16="http://schemas.microsoft.com/office/drawing/2014/main" id="{EA4200B6-8B97-2268-F456-40D57E2219BF}"/>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Evaluation</a:t>
            </a:r>
          </a:p>
        </p:txBody>
      </p:sp>
      <p:sp>
        <p:nvSpPr>
          <p:cNvPr id="12" name="Text Placeholder 2">
            <a:extLst>
              <a:ext uri="{FF2B5EF4-FFF2-40B4-BE49-F238E27FC236}">
                <a16:creationId xmlns:a16="http://schemas.microsoft.com/office/drawing/2014/main" id="{EADC62D4-4F89-A207-0E9F-7B36AB8D37CB}"/>
              </a:ext>
            </a:extLst>
          </p:cNvPr>
          <p:cNvSpPr txBox="1">
            <a:spLocks/>
          </p:cNvSpPr>
          <p:nvPr/>
        </p:nvSpPr>
        <p:spPr>
          <a:xfrm>
            <a:off x="628017" y="1133863"/>
            <a:ext cx="3943983" cy="733037"/>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Reduction of redundancy and speedup</a:t>
            </a:r>
          </a:p>
          <a:p>
            <a:pPr algn="just">
              <a:lnSpc>
                <a:spcPts val="2200"/>
              </a:lnSpc>
              <a:spcBef>
                <a:spcPts val="1200"/>
              </a:spcBef>
            </a:pPr>
            <a:r>
              <a:rPr lang="en-US" sz="1600" dirty="0">
                <a:latin typeface="Calibri" panose="020F0502020204030204" pitchFamily="34" charset="0"/>
                <a:cs typeface="Calibri" panose="020F0502020204030204" pitchFamily="34" charset="0"/>
              </a:rPr>
              <a:t>Context-sensitive value-flow analysis.</a:t>
            </a:r>
          </a:p>
        </p:txBody>
      </p:sp>
      <p:pic>
        <p:nvPicPr>
          <p:cNvPr id="4" name="图片 3">
            <a:extLst>
              <a:ext uri="{FF2B5EF4-FFF2-40B4-BE49-F238E27FC236}">
                <a16:creationId xmlns:a16="http://schemas.microsoft.com/office/drawing/2014/main" id="{56AF8AF7-AD0B-0547-BD2D-9311D99A82E2}"/>
              </a:ext>
            </a:extLst>
          </p:cNvPr>
          <p:cNvPicPr>
            <a:picLocks noChangeAspect="1"/>
          </p:cNvPicPr>
          <p:nvPr/>
        </p:nvPicPr>
        <p:blipFill>
          <a:blip r:embed="rId3"/>
          <a:stretch>
            <a:fillRect/>
          </a:stretch>
        </p:blipFill>
        <p:spPr>
          <a:xfrm>
            <a:off x="1488281" y="1859281"/>
            <a:ext cx="6167438" cy="2559231"/>
          </a:xfrm>
          <a:prstGeom prst="rect">
            <a:avLst/>
          </a:prstGeom>
        </p:spPr>
      </p:pic>
      <p:sp>
        <p:nvSpPr>
          <p:cNvPr id="5" name="椭圆 4">
            <a:extLst>
              <a:ext uri="{FF2B5EF4-FFF2-40B4-BE49-F238E27FC236}">
                <a16:creationId xmlns:a16="http://schemas.microsoft.com/office/drawing/2014/main" id="{0E41B46C-A145-10DA-BF24-901D6A4BAC7A}"/>
              </a:ext>
            </a:extLst>
          </p:cNvPr>
          <p:cNvSpPr/>
          <p:nvPr/>
        </p:nvSpPr>
        <p:spPr>
          <a:xfrm>
            <a:off x="5105400" y="4099560"/>
            <a:ext cx="373380" cy="24384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7" name="椭圆 6">
            <a:extLst>
              <a:ext uri="{FF2B5EF4-FFF2-40B4-BE49-F238E27FC236}">
                <a16:creationId xmlns:a16="http://schemas.microsoft.com/office/drawing/2014/main" id="{289BB611-A600-D424-940D-E3BA4097C3D4}"/>
              </a:ext>
            </a:extLst>
          </p:cNvPr>
          <p:cNvSpPr/>
          <p:nvPr/>
        </p:nvSpPr>
        <p:spPr>
          <a:xfrm>
            <a:off x="7158990" y="4099560"/>
            <a:ext cx="373380" cy="24384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 name="文本框 2">
            <a:extLst>
              <a:ext uri="{FF2B5EF4-FFF2-40B4-BE49-F238E27FC236}">
                <a16:creationId xmlns:a16="http://schemas.microsoft.com/office/drawing/2014/main" id="{DBFFC24F-BFB8-0A7C-8DC6-8074809876AC}"/>
              </a:ext>
            </a:extLst>
          </p:cNvPr>
          <p:cNvSpPr txBox="1"/>
          <p:nvPr/>
        </p:nvSpPr>
        <p:spPr>
          <a:xfrm>
            <a:off x="6117349" y="4280013"/>
            <a:ext cx="443389"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rgbClr val="FF0000"/>
                </a:solidFill>
                <a:effectLst/>
                <a:uFillTx/>
                <a:latin typeface="Calibri"/>
                <a:ea typeface="Calibri"/>
                <a:cs typeface="Calibri"/>
                <a:sym typeface="Calibri"/>
              </a:rPr>
              <a:t>3.67×</a:t>
            </a:r>
            <a:endParaRPr kumimoji="0" lang="zh-CN" altLang="en-US" sz="1200" b="0" i="0" u="none" strike="noStrike" cap="none" spc="0" normalizeH="0" baseline="0" dirty="0">
              <a:ln>
                <a:noFill/>
              </a:ln>
              <a:solidFill>
                <a:srgbClr val="FF0000"/>
              </a:solidFill>
              <a:effectLst/>
              <a:uFillTx/>
              <a:latin typeface="Calibri"/>
              <a:ea typeface="Calibri"/>
              <a:cs typeface="Calibri"/>
              <a:sym typeface="Calibri"/>
            </a:endParaRPr>
          </a:p>
        </p:txBody>
      </p:sp>
      <p:sp>
        <p:nvSpPr>
          <p:cNvPr id="6" name="文本框 5">
            <a:extLst>
              <a:ext uri="{FF2B5EF4-FFF2-40B4-BE49-F238E27FC236}">
                <a16:creationId xmlns:a16="http://schemas.microsoft.com/office/drawing/2014/main" id="{E7365EB0-F0F2-F65D-158D-CD59FF3E7E0A}"/>
              </a:ext>
            </a:extLst>
          </p:cNvPr>
          <p:cNvSpPr txBox="1"/>
          <p:nvPr/>
        </p:nvSpPr>
        <p:spPr>
          <a:xfrm>
            <a:off x="6605032" y="4280013"/>
            <a:ext cx="443389"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sz="1200" dirty="0">
                <a:solidFill>
                  <a:srgbClr val="FF0000"/>
                </a:solidFill>
              </a:rPr>
              <a:t>4.10</a:t>
            </a:r>
            <a:r>
              <a:rPr kumimoji="0" lang="en-US" altLang="zh-CN" sz="1200" b="0" i="0" u="none" strike="noStrike" cap="none" spc="0" normalizeH="0" baseline="0" dirty="0">
                <a:ln>
                  <a:noFill/>
                </a:ln>
                <a:solidFill>
                  <a:srgbClr val="FF0000"/>
                </a:solidFill>
                <a:effectLst/>
                <a:uFillTx/>
                <a:latin typeface="Calibri"/>
                <a:ea typeface="Calibri"/>
                <a:cs typeface="Calibri"/>
                <a:sym typeface="Calibri"/>
              </a:rPr>
              <a:t>×</a:t>
            </a:r>
            <a:endParaRPr kumimoji="0" lang="zh-CN" altLang="en-US" sz="1200" b="0" i="0" u="none" strike="noStrike" cap="none" spc="0" normalizeH="0" baseline="0" dirty="0">
              <a:ln>
                <a:noFill/>
              </a:ln>
              <a:solidFill>
                <a:srgbClr val="FF0000"/>
              </a:solidFill>
              <a:effectLst/>
              <a:uFillTx/>
              <a:latin typeface="Calibri"/>
              <a:ea typeface="Calibri"/>
              <a:cs typeface="Calibri"/>
              <a:sym typeface="Calibri"/>
            </a:endParaRPr>
          </a:p>
        </p:txBody>
      </p:sp>
    </p:spTree>
    <p:extLst>
      <p:ext uri="{BB962C8B-B14F-4D97-AF65-F5344CB8AC3E}">
        <p14:creationId xmlns:p14="http://schemas.microsoft.com/office/powerpoint/2010/main" val="3639506456"/>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48</a:t>
            </a:fld>
            <a:endParaRPr lang="zh-CN" altLang="en-US" dirty="0"/>
          </a:p>
        </p:txBody>
      </p:sp>
      <p:sp>
        <p:nvSpPr>
          <p:cNvPr id="8" name="Title 1">
            <a:extLst>
              <a:ext uri="{FF2B5EF4-FFF2-40B4-BE49-F238E27FC236}">
                <a16:creationId xmlns:a16="http://schemas.microsoft.com/office/drawing/2014/main" id="{EA4200B6-8B97-2268-F456-40D57E2219BF}"/>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Evaluation</a:t>
            </a:r>
          </a:p>
        </p:txBody>
      </p:sp>
      <p:sp>
        <p:nvSpPr>
          <p:cNvPr id="12" name="Text Placeholder 2">
            <a:extLst>
              <a:ext uri="{FF2B5EF4-FFF2-40B4-BE49-F238E27FC236}">
                <a16:creationId xmlns:a16="http://schemas.microsoft.com/office/drawing/2014/main" id="{EADC62D4-4F89-A207-0E9F-7B36AB8D37CB}"/>
              </a:ext>
            </a:extLst>
          </p:cNvPr>
          <p:cNvSpPr txBox="1">
            <a:spLocks/>
          </p:cNvSpPr>
          <p:nvPr/>
        </p:nvSpPr>
        <p:spPr>
          <a:xfrm>
            <a:off x="628017" y="1133863"/>
            <a:ext cx="3943983" cy="733037"/>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Reduction of redundancy and speedup</a:t>
            </a:r>
          </a:p>
          <a:p>
            <a:pPr algn="just">
              <a:lnSpc>
                <a:spcPts val="2200"/>
              </a:lnSpc>
              <a:spcBef>
                <a:spcPts val="1200"/>
              </a:spcBef>
            </a:pPr>
            <a:r>
              <a:rPr lang="en-US" sz="1600" dirty="0">
                <a:latin typeface="Calibri" panose="020F0502020204030204" pitchFamily="34" charset="0"/>
                <a:cs typeface="Calibri" panose="020F0502020204030204" pitchFamily="34" charset="0"/>
              </a:rPr>
              <a:t>Field-sensitive alias analysis.</a:t>
            </a:r>
          </a:p>
        </p:txBody>
      </p:sp>
      <p:pic>
        <p:nvPicPr>
          <p:cNvPr id="5" name="图片 4">
            <a:extLst>
              <a:ext uri="{FF2B5EF4-FFF2-40B4-BE49-F238E27FC236}">
                <a16:creationId xmlns:a16="http://schemas.microsoft.com/office/drawing/2014/main" id="{AAD5809E-0C27-C992-99C6-E90BBE614D47}"/>
              </a:ext>
            </a:extLst>
          </p:cNvPr>
          <p:cNvPicPr>
            <a:picLocks noChangeAspect="1"/>
          </p:cNvPicPr>
          <p:nvPr/>
        </p:nvPicPr>
        <p:blipFill>
          <a:blip r:embed="rId3"/>
          <a:stretch>
            <a:fillRect/>
          </a:stretch>
        </p:blipFill>
        <p:spPr>
          <a:xfrm>
            <a:off x="1426845" y="1868417"/>
            <a:ext cx="6290310" cy="2572527"/>
          </a:xfrm>
          <a:prstGeom prst="rect">
            <a:avLst/>
          </a:prstGeom>
        </p:spPr>
      </p:pic>
      <p:sp>
        <p:nvSpPr>
          <p:cNvPr id="6" name="椭圆 5">
            <a:extLst>
              <a:ext uri="{FF2B5EF4-FFF2-40B4-BE49-F238E27FC236}">
                <a16:creationId xmlns:a16="http://schemas.microsoft.com/office/drawing/2014/main" id="{EFFE2422-7E0A-CB17-3602-2846833B7CD1}"/>
              </a:ext>
            </a:extLst>
          </p:cNvPr>
          <p:cNvSpPr/>
          <p:nvPr/>
        </p:nvSpPr>
        <p:spPr>
          <a:xfrm>
            <a:off x="5135880" y="4122420"/>
            <a:ext cx="373380" cy="24384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7" name="椭圆 6">
            <a:extLst>
              <a:ext uri="{FF2B5EF4-FFF2-40B4-BE49-F238E27FC236}">
                <a16:creationId xmlns:a16="http://schemas.microsoft.com/office/drawing/2014/main" id="{BAA02E16-997E-1FDA-6DC1-8199934082BC}"/>
              </a:ext>
            </a:extLst>
          </p:cNvPr>
          <p:cNvSpPr/>
          <p:nvPr/>
        </p:nvSpPr>
        <p:spPr>
          <a:xfrm>
            <a:off x="7197090" y="4122420"/>
            <a:ext cx="373380" cy="24384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 name="文本框 2">
            <a:extLst>
              <a:ext uri="{FF2B5EF4-FFF2-40B4-BE49-F238E27FC236}">
                <a16:creationId xmlns:a16="http://schemas.microsoft.com/office/drawing/2014/main" id="{0A6CF258-19B2-CA82-084C-7555E928CA21}"/>
              </a:ext>
            </a:extLst>
          </p:cNvPr>
          <p:cNvSpPr txBox="1"/>
          <p:nvPr/>
        </p:nvSpPr>
        <p:spPr>
          <a:xfrm>
            <a:off x="6117349" y="4304076"/>
            <a:ext cx="443389"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rgbClr val="FF0000"/>
                </a:solidFill>
                <a:effectLst/>
                <a:uFillTx/>
                <a:latin typeface="Calibri"/>
                <a:ea typeface="Calibri"/>
                <a:cs typeface="Calibri"/>
                <a:sym typeface="Calibri"/>
              </a:rPr>
              <a:t>3.73×</a:t>
            </a:r>
            <a:endParaRPr kumimoji="0" lang="zh-CN" altLang="en-US" sz="1200" b="0" i="0" u="none" strike="noStrike" cap="none" spc="0" normalizeH="0" baseline="0" dirty="0">
              <a:ln>
                <a:noFill/>
              </a:ln>
              <a:solidFill>
                <a:srgbClr val="FF0000"/>
              </a:solidFill>
              <a:effectLst/>
              <a:uFillTx/>
              <a:latin typeface="Calibri"/>
              <a:ea typeface="Calibri"/>
              <a:cs typeface="Calibri"/>
              <a:sym typeface="Calibri"/>
            </a:endParaRPr>
          </a:p>
        </p:txBody>
      </p:sp>
      <p:sp>
        <p:nvSpPr>
          <p:cNvPr id="4" name="文本框 3">
            <a:extLst>
              <a:ext uri="{FF2B5EF4-FFF2-40B4-BE49-F238E27FC236}">
                <a16:creationId xmlns:a16="http://schemas.microsoft.com/office/drawing/2014/main" id="{359CEEE8-B7E9-5B6F-DA03-295C1410F31D}"/>
              </a:ext>
            </a:extLst>
          </p:cNvPr>
          <p:cNvSpPr txBox="1"/>
          <p:nvPr/>
        </p:nvSpPr>
        <p:spPr>
          <a:xfrm>
            <a:off x="6605032" y="4304076"/>
            <a:ext cx="443389"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sz="1200" dirty="0">
                <a:solidFill>
                  <a:srgbClr val="FF0000"/>
                </a:solidFill>
              </a:rPr>
              <a:t>4.19</a:t>
            </a:r>
            <a:r>
              <a:rPr kumimoji="0" lang="en-US" altLang="zh-CN" sz="1200" b="0" i="0" u="none" strike="noStrike" cap="none" spc="0" normalizeH="0" baseline="0" dirty="0">
                <a:ln>
                  <a:noFill/>
                </a:ln>
                <a:solidFill>
                  <a:srgbClr val="FF0000"/>
                </a:solidFill>
                <a:effectLst/>
                <a:uFillTx/>
                <a:latin typeface="Calibri"/>
                <a:ea typeface="Calibri"/>
                <a:cs typeface="Calibri"/>
                <a:sym typeface="Calibri"/>
              </a:rPr>
              <a:t>×</a:t>
            </a:r>
            <a:endParaRPr kumimoji="0" lang="zh-CN" altLang="en-US" sz="1200" b="0" i="0" u="none" strike="noStrike" cap="none" spc="0" normalizeH="0" baseline="0" dirty="0">
              <a:ln>
                <a:noFill/>
              </a:ln>
              <a:solidFill>
                <a:srgbClr val="FF0000"/>
              </a:solidFill>
              <a:effectLst/>
              <a:uFillTx/>
              <a:latin typeface="Calibri"/>
              <a:ea typeface="Calibri"/>
              <a:cs typeface="Calibri"/>
              <a:sym typeface="Calibri"/>
            </a:endParaRPr>
          </a:p>
        </p:txBody>
      </p:sp>
    </p:spTree>
    <p:extLst>
      <p:ext uri="{BB962C8B-B14F-4D97-AF65-F5344CB8AC3E}">
        <p14:creationId xmlns:p14="http://schemas.microsoft.com/office/powerpoint/2010/main" val="17544536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3"/>
                <a:ext cx="7982582" cy="35829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nSpc>
                    <a:spcPts val="2200"/>
                  </a:lnSpc>
                  <a:spcBef>
                    <a:spcPts val="1200"/>
                  </a:spcBef>
                </a:pPr>
                <a:r>
                  <a:rPr lang="en-US" sz="1600" b="1" dirty="0">
                    <a:latin typeface="Calibri" panose="020F0502020204030204" pitchFamily="34" charset="0"/>
                    <a:cs typeface="Calibri" panose="020F0502020204030204" pitchFamily="34" charset="0"/>
                  </a:rPr>
                  <a:t>What is CFL-reachability?</a:t>
                </a:r>
              </a:p>
              <a:p>
                <a:pPr>
                  <a:lnSpc>
                    <a:spcPts val="2200"/>
                  </a:lnSpc>
                  <a:spcBef>
                    <a:spcPts val="1200"/>
                  </a:spcBef>
                </a:pPr>
                <a:r>
                  <a:rPr lang="en-US" sz="1600" dirty="0">
                    <a:latin typeface="Calibri" panose="020F0502020204030204" pitchFamily="34" charset="0"/>
                    <a:cs typeface="Calibri" panose="020F0502020204030204" pitchFamily="34" charset="0"/>
                  </a:rPr>
                  <a:t>Formally, a CFL-reachability instance </a:t>
                </a:r>
                <a14:m>
                  <m:oMath xmlns:m="http://schemas.openxmlformats.org/officeDocument/2006/math">
                    <m:r>
                      <a:rPr lang="en-US" sz="1600" b="0" i="1" smtClean="0">
                        <a:latin typeface="Cambria Math" panose="02040503050406030204" pitchFamily="18" charset="0"/>
                        <a:cs typeface="Calibri" panose="020F0502020204030204" pitchFamily="34" charset="0"/>
                      </a:rPr>
                      <m:t>𝑅𝑒𝑎𝑐h</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𝐶𝐹𝐺</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𝐺</m:t>
                    </m:r>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is comprised of: </a:t>
                </a:r>
              </a:p>
              <a:p>
                <a:pPr marL="285750" indent="-285750">
                  <a:lnSpc>
                    <a:spcPts val="2200"/>
                  </a:lnSpc>
                  <a:spcBef>
                    <a:spcPts val="1200"/>
                  </a:spcBef>
                  <a:buFont typeface="Arial" panose="020B0604020202020204" pitchFamily="34" charset="0"/>
                  <a:buChar char="•"/>
                </a:pPr>
                <a:r>
                  <a:rPr lang="en-US" sz="1600" dirty="0">
                    <a:latin typeface="Calibri" panose="020F0502020204030204" pitchFamily="34" charset="0"/>
                    <a:cs typeface="Calibri" panose="020F0502020204030204" pitchFamily="34" charset="0"/>
                  </a:rPr>
                  <a:t>a context-free grammar </a:t>
                </a:r>
                <a14:m>
                  <m:oMath xmlns:m="http://schemas.openxmlformats.org/officeDocument/2006/math">
                    <m:r>
                      <a:rPr lang="en-US" sz="1600" b="0" i="1" smtClean="0">
                        <a:latin typeface="Cambria Math" panose="02040503050406030204" pitchFamily="18" charset="0"/>
                        <a:cs typeface="Calibri" panose="020F0502020204030204" pitchFamily="34" charset="0"/>
                      </a:rPr>
                      <m:t>𝐶𝐹𝐺</m:t>
                    </m:r>
                    <m:r>
                      <a:rPr lang="en-US" sz="1600" b="0" i="1" smtClean="0">
                        <a:latin typeface="Cambria Math" panose="02040503050406030204" pitchFamily="18" charset="0"/>
                        <a:cs typeface="Calibri" panose="020F0502020204030204" pitchFamily="34" charset="0"/>
                      </a:rPr>
                      <m:t>=⟨</m:t>
                    </m:r>
                    <m:r>
                      <m:rPr>
                        <m:sty m:val="p"/>
                      </m:rPr>
                      <a:rPr lang="en-US" sz="1600" b="0" i="0" smtClean="0">
                        <a:latin typeface="Cambria Math" panose="02040503050406030204" pitchFamily="18" charset="0"/>
                        <a:cs typeface="Calibri" panose="020F0502020204030204" pitchFamily="34" charset="0"/>
                      </a:rPr>
                      <m:t>Σ</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𝑃</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𝑆</m:t>
                    </m:r>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where</a:t>
                </a:r>
              </a:p>
              <a:p>
                <a:pPr>
                  <a:lnSpc>
                    <a:spcPts val="2200"/>
                  </a:lnSpc>
                  <a:spcBef>
                    <a:spcPts val="600"/>
                  </a:spcBef>
                </a:pPr>
                <a:r>
                  <a:rPr lang="en-US" altLang="zh-CN" sz="1600" dirty="0">
                    <a:latin typeface="Calibri" panose="020F0502020204030204" pitchFamily="34" charset="0"/>
                    <a:cs typeface="Calibri" panose="020F0502020204030204" pitchFamily="34" charset="0"/>
                  </a:rPr>
                  <a:t>	</a:t>
                </a:r>
                <a14:m>
                  <m:oMath xmlns:m="http://schemas.openxmlformats.org/officeDocument/2006/math">
                    <m:r>
                      <m:rPr>
                        <m:sty m:val="p"/>
                      </m:rPr>
                      <a:rPr lang="en-US" altLang="zh-CN" sz="1600" b="0" i="0" smtClean="0">
                        <a:latin typeface="Cambria Math" panose="02040503050406030204" pitchFamily="18" charset="0"/>
                        <a:cs typeface="Calibri" panose="020F0502020204030204" pitchFamily="34" charset="0"/>
                      </a:rPr>
                      <m:t>Σ</m:t>
                    </m:r>
                    <m:r>
                      <a:rPr lang="en-US" altLang="zh-CN" sz="1600" b="0" i="0"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𝑁</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𝑇</m:t>
                    </m:r>
                  </m:oMath>
                </a14:m>
                <a:r>
                  <a:rPr lang="en-US" sz="1600" dirty="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a finite alphabet where </a:t>
                </a:r>
                <a14:m>
                  <m:oMath xmlns:m="http://schemas.openxmlformats.org/officeDocument/2006/math">
                    <m:r>
                      <a:rPr lang="en-US" altLang="zh-CN" sz="1600" i="1">
                        <a:latin typeface="Cambria Math" panose="02040503050406030204" pitchFamily="18" charset="0"/>
                        <a:cs typeface="Calibri" panose="020F0502020204030204" pitchFamily="34" charset="0"/>
                      </a:rPr>
                      <m:t>𝑁</m:t>
                    </m:r>
                  </m:oMath>
                </a14:m>
                <a:r>
                  <a:rPr lang="en-US" sz="1600" dirty="0">
                    <a:latin typeface="Calibri" panose="020F0502020204030204" pitchFamily="34" charset="0"/>
                    <a:cs typeface="Calibri" panose="020F0502020204030204" pitchFamily="34" charset="0"/>
                  </a:rPr>
                  <a:t> holds non-terminals and </a:t>
                </a:r>
                <a14:m>
                  <m:oMath xmlns:m="http://schemas.openxmlformats.org/officeDocument/2006/math">
                    <m:r>
                      <a:rPr lang="en-US" altLang="zh-CN" sz="1600" i="1">
                        <a:latin typeface="Cambria Math" panose="02040503050406030204" pitchFamily="18" charset="0"/>
                        <a:cs typeface="Calibri" panose="020F0502020204030204" pitchFamily="34" charset="0"/>
                      </a:rPr>
                      <m:t>𝑇</m:t>
                    </m:r>
                  </m:oMath>
                </a14:m>
                <a:r>
                  <a:rPr lang="en-US" sz="1600" dirty="0">
                    <a:latin typeface="Calibri" panose="020F0502020204030204" pitchFamily="34" charset="0"/>
                    <a:cs typeface="Calibri" panose="020F0502020204030204" pitchFamily="34" charset="0"/>
                  </a:rPr>
                  <a:t> holds terminals </a:t>
                </a:r>
              </a:p>
              <a:p>
                <a:pPr>
                  <a:lnSpc>
                    <a:spcPts val="2200"/>
                  </a:lnSpc>
                  <a:spcBef>
                    <a:spcPts val="600"/>
                  </a:spcBef>
                </a:pPr>
                <a:r>
                  <a:rPr lang="en-US" sz="1600" dirty="0">
                    <a:latin typeface="Calibri" panose="020F0502020204030204" pitchFamily="34" charset="0"/>
                    <a:cs typeface="Calibri" panose="020F0502020204030204" pitchFamily="34" charset="0"/>
                  </a:rPr>
                  <a:t>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𝑃</m:t>
                    </m:r>
                  </m:oMath>
                </a14:m>
                <a:r>
                  <a:rPr lang="en-US" sz="1600" dirty="0">
                    <a:latin typeface="Calibri" panose="020F0502020204030204" pitchFamily="34" charset="0"/>
                    <a:cs typeface="Calibri" panose="020F0502020204030204" pitchFamily="34" charset="0"/>
                  </a:rPr>
                  <a:t> – a set of production rules, e.g.,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𝑋</m:t>
                    </m:r>
                    <m:r>
                      <a:rPr lang="en-US" altLang="zh-CN" sz="1600" b="0" i="1" smtClean="0">
                        <a:latin typeface="Cambria Math" panose="02040503050406030204" pitchFamily="18" charset="0"/>
                        <a:cs typeface="Calibri" panose="020F0502020204030204" pitchFamily="34" charset="0"/>
                      </a:rPr>
                      <m:t> ∷=</m:t>
                    </m:r>
                    <m:r>
                      <a:rPr lang="en-US" altLang="zh-CN" sz="1600" b="0" i="1" smtClean="0">
                        <a:latin typeface="Cambria Math" panose="02040503050406030204" pitchFamily="18" charset="0"/>
                        <a:cs typeface="Calibri" panose="020F0502020204030204" pitchFamily="34" charset="0"/>
                      </a:rPr>
                      <m:t>𝑌</m:t>
                    </m:r>
                    <m:r>
                      <a:rPr lang="en-US" altLang="zh-CN" sz="1600" b="0" i="1" smtClean="0">
                        <a:latin typeface="Cambria Math" panose="02040503050406030204" pitchFamily="18" charset="0"/>
                        <a:cs typeface="Calibri" panose="020F0502020204030204" pitchFamily="34" charset="0"/>
                      </a:rPr>
                      <m:t> </m:t>
                    </m:r>
                    <m:r>
                      <a:rPr lang="en-US" altLang="zh-CN" sz="1600" b="0" i="1" smtClean="0">
                        <a:latin typeface="Cambria Math" panose="02040503050406030204" pitchFamily="18" charset="0"/>
                        <a:cs typeface="Calibri" panose="020F0502020204030204" pitchFamily="34" charset="0"/>
                      </a:rPr>
                      <m:t>𝑍</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𝑋</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𝑁</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𝑌</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𝑍</m:t>
                    </m:r>
                    <m:r>
                      <a:rPr lang="en-US" altLang="zh-CN" sz="1600" b="0" i="1" smtClean="0">
                        <a:latin typeface="Cambria Math" panose="02040503050406030204" pitchFamily="18" charset="0"/>
                        <a:cs typeface="Calibri" panose="020F0502020204030204" pitchFamily="34" charset="0"/>
                      </a:rPr>
                      <m:t>∈</m:t>
                    </m:r>
                    <m:r>
                      <m:rPr>
                        <m:sty m:val="p"/>
                      </m:rPr>
                      <a:rPr lang="en-US" altLang="zh-CN" sz="1600" b="0" i="0" smtClean="0">
                        <a:latin typeface="Cambria Math" panose="02040503050406030204" pitchFamily="18" charset="0"/>
                        <a:cs typeface="Calibri" panose="020F0502020204030204" pitchFamily="34" charset="0"/>
                      </a:rPr>
                      <m:t>Σ</m:t>
                    </m:r>
                  </m:oMath>
                </a14:m>
                <a:r>
                  <a:rPr lang="en-US" sz="1600" dirty="0">
                    <a:latin typeface="Calibri" panose="020F0502020204030204" pitchFamily="34" charset="0"/>
                    <a:cs typeface="Calibri" panose="020F0502020204030204" pitchFamily="34" charset="0"/>
                  </a:rPr>
                  <a:t> </a:t>
                </a:r>
              </a:p>
              <a:p>
                <a:pPr>
                  <a:lnSpc>
                    <a:spcPts val="2200"/>
                  </a:lnSpc>
                  <a:spcBef>
                    <a:spcPts val="600"/>
                  </a:spcBef>
                </a:pPr>
                <a:r>
                  <a:rPr lang="en-US" sz="1600" dirty="0">
                    <a:latin typeface="Calibri" panose="020F0502020204030204" pitchFamily="34" charset="0"/>
                    <a:cs typeface="Calibri" panose="020F0502020204030204" pitchFamily="34" charset="0"/>
                  </a:rPr>
                  <a:t>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𝑆</m:t>
                    </m:r>
                  </m:oMath>
                </a14:m>
                <a:r>
                  <a:rPr lang="en-US" sz="1600" dirty="0">
                    <a:latin typeface="Calibri" panose="020F0502020204030204" pitchFamily="34" charset="0"/>
                    <a:cs typeface="Calibri" panose="020F0502020204030204" pitchFamily="34" charset="0"/>
                  </a:rPr>
                  <a:t> – the start symbol of the CFL,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𝑆</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𝑁</m:t>
                    </m:r>
                  </m:oMath>
                </a14:m>
                <a:endParaRPr lang="en-US" sz="1600" dirty="0">
                  <a:latin typeface="Calibri" panose="020F0502020204030204" pitchFamily="34" charset="0"/>
                  <a:cs typeface="Calibri" panose="020F0502020204030204" pitchFamily="34" charset="0"/>
                </a:endParaRPr>
              </a:p>
              <a:p>
                <a:pPr marL="285750" indent="-285750">
                  <a:lnSpc>
                    <a:spcPts val="2200"/>
                  </a:lnSpc>
                  <a:spcBef>
                    <a:spcPts val="1200"/>
                  </a:spcBef>
                  <a:buFont typeface="Arial" panose="020B0604020202020204" pitchFamily="34" charset="0"/>
                  <a:buChar char="•"/>
                </a:pPr>
                <a:r>
                  <a:rPr lang="en-US" sz="1600" dirty="0">
                    <a:latin typeface="Calibri" panose="020F0502020204030204" pitchFamily="34" charset="0"/>
                    <a:cs typeface="Calibri" panose="020F0502020204030204" pitchFamily="34" charset="0"/>
                  </a:rPr>
                  <a:t>an edge-labeled directed graph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𝐺</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𝑉</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𝐸</m:t>
                    </m:r>
                    <m:r>
                      <a:rPr lang="en-US" altLang="zh-CN"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where</a:t>
                </a:r>
              </a:p>
              <a:p>
                <a:pPr lvl="1">
                  <a:lnSpc>
                    <a:spcPts val="2200"/>
                  </a:lnSpc>
                  <a:spcBef>
                    <a:spcPts val="600"/>
                  </a:spcBef>
                </a:pPr>
                <a:r>
                  <a:rPr lang="en-US" sz="1600" dirty="0">
                    <a:latin typeface="Calibri" panose="020F0502020204030204" pitchFamily="34" charset="0"/>
                    <a:cs typeface="Calibri" panose="020F0502020204030204" pitchFamily="34" charset="0"/>
                  </a:rPr>
                  <a:t>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𝑉</m:t>
                    </m:r>
                  </m:oMath>
                </a14:m>
                <a:r>
                  <a:rPr lang="en-US" sz="1600" dirty="0">
                    <a:latin typeface="Calibri" panose="020F0502020204030204" pitchFamily="34" charset="0"/>
                    <a:cs typeface="Calibri" panose="020F0502020204030204" pitchFamily="34" charset="0"/>
                  </a:rPr>
                  <a:t> – the set of nodes</a:t>
                </a:r>
              </a:p>
              <a:p>
                <a:pPr lvl="1">
                  <a:lnSpc>
                    <a:spcPts val="2200"/>
                  </a:lnSpc>
                  <a:spcBef>
                    <a:spcPts val="600"/>
                  </a:spcBef>
                </a:pPr>
                <a:r>
                  <a:rPr lang="en-US" sz="1600" dirty="0">
                    <a:latin typeface="Calibri" panose="020F0502020204030204" pitchFamily="34" charset="0"/>
                    <a:cs typeface="Calibri" panose="020F0502020204030204" pitchFamily="34" charset="0"/>
                  </a:rPr>
                  <a:t>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𝐸</m:t>
                    </m:r>
                  </m:oMath>
                </a14:m>
                <a:r>
                  <a:rPr lang="en-US" sz="1600" dirty="0">
                    <a:latin typeface="Calibri" panose="020F0502020204030204" pitchFamily="34" charset="0"/>
                    <a:cs typeface="Calibri" panose="020F0502020204030204" pitchFamily="34" charset="0"/>
                  </a:rPr>
                  <a:t> – the set of edges</a:t>
                </a: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8" y="1133863"/>
                <a:ext cx="7982582" cy="3582917"/>
              </a:xfrm>
              <a:prstGeom prst="rect">
                <a:avLst/>
              </a:prstGeom>
              <a:blipFill>
                <a:blip r:embed="rId3"/>
                <a:stretch>
                  <a:fillRect l="-1527" t="-1190"/>
                </a:stretch>
              </a:blipFill>
              <a:ln w="12700">
                <a:miter lim="400000"/>
              </a:ln>
              <a:extLst>
                <a:ext uri="{C572A759-6A51-4108-AA02-DFA0A04FC94B}">
                  <ma14:wrappingTextBoxFlag xmlns="" xmlns:ma14="http://schemas.microsoft.com/office/mac/drawingml/2011/main" val="1"/>
                </a:ext>
              </a:extLst>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8C2E230D-619E-68EE-E799-92E5C549AA14}"/>
              </a:ext>
            </a:extLst>
          </p:cNvPr>
          <p:cNvCxnSpPr/>
          <p:nvPr/>
        </p:nvCxnSpPr>
        <p:spPr>
          <a:xfrm>
            <a:off x="4373592" y="2967487"/>
            <a:ext cx="2907102"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952041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49</a:t>
            </a:fld>
            <a:endParaRPr lang="zh-CN" altLang="en-US" dirty="0"/>
          </a:p>
        </p:txBody>
      </p:sp>
      <p:sp>
        <p:nvSpPr>
          <p:cNvPr id="8" name="Title 1">
            <a:extLst>
              <a:ext uri="{FF2B5EF4-FFF2-40B4-BE49-F238E27FC236}">
                <a16:creationId xmlns:a16="http://schemas.microsoft.com/office/drawing/2014/main" id="{EA4200B6-8B97-2268-F456-40D57E2219BF}"/>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Evaluation</a:t>
            </a:r>
          </a:p>
        </p:txBody>
      </p:sp>
      <p:sp>
        <p:nvSpPr>
          <p:cNvPr id="12" name="Text Placeholder 2">
            <a:extLst>
              <a:ext uri="{FF2B5EF4-FFF2-40B4-BE49-F238E27FC236}">
                <a16:creationId xmlns:a16="http://schemas.microsoft.com/office/drawing/2014/main" id="{EADC62D4-4F89-A207-0E9F-7B36AB8D37CB}"/>
              </a:ext>
            </a:extLst>
          </p:cNvPr>
          <p:cNvSpPr txBox="1">
            <a:spLocks/>
          </p:cNvSpPr>
          <p:nvPr/>
        </p:nvSpPr>
        <p:spPr>
          <a:xfrm>
            <a:off x="628017" y="1133863"/>
            <a:ext cx="3943983" cy="733037"/>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Reduction of redundancy and speedup</a:t>
            </a:r>
          </a:p>
          <a:p>
            <a:pPr algn="just">
              <a:lnSpc>
                <a:spcPts val="2200"/>
              </a:lnSpc>
              <a:spcBef>
                <a:spcPts val="1200"/>
              </a:spcBef>
            </a:pPr>
            <a:r>
              <a:rPr lang="en-US" sz="1600" dirty="0">
                <a:latin typeface="Calibri" panose="020F0502020204030204" pitchFamily="34" charset="0"/>
                <a:cs typeface="Calibri" panose="020F0502020204030204" pitchFamily="34" charset="0"/>
              </a:rPr>
              <a:t>Statistics of computational redundancy.</a:t>
            </a:r>
          </a:p>
        </p:txBody>
      </p:sp>
      <p:pic>
        <p:nvPicPr>
          <p:cNvPr id="4" name="图片 3">
            <a:extLst>
              <a:ext uri="{FF2B5EF4-FFF2-40B4-BE49-F238E27FC236}">
                <a16:creationId xmlns:a16="http://schemas.microsoft.com/office/drawing/2014/main" id="{5B5B970D-EBF1-9F7C-1084-1D3C0B61F88C}"/>
              </a:ext>
            </a:extLst>
          </p:cNvPr>
          <p:cNvPicPr>
            <a:picLocks noChangeAspect="1"/>
          </p:cNvPicPr>
          <p:nvPr/>
        </p:nvPicPr>
        <p:blipFill>
          <a:blip r:embed="rId3"/>
          <a:stretch>
            <a:fillRect/>
          </a:stretch>
        </p:blipFill>
        <p:spPr>
          <a:xfrm>
            <a:off x="1042729" y="2088601"/>
            <a:ext cx="7058541" cy="2103722"/>
          </a:xfrm>
          <a:prstGeom prst="rect">
            <a:avLst/>
          </a:prstGeom>
        </p:spPr>
      </p:pic>
    </p:spTree>
    <p:extLst>
      <p:ext uri="{BB962C8B-B14F-4D97-AF65-F5344CB8AC3E}">
        <p14:creationId xmlns:p14="http://schemas.microsoft.com/office/powerpoint/2010/main" val="168928283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50</a:t>
            </a:fld>
            <a:endParaRPr lang="zh-CN" altLang="en-US" dirty="0"/>
          </a:p>
        </p:txBody>
      </p:sp>
      <p:sp>
        <p:nvSpPr>
          <p:cNvPr id="8" name="Title 1">
            <a:extLst>
              <a:ext uri="{FF2B5EF4-FFF2-40B4-BE49-F238E27FC236}">
                <a16:creationId xmlns:a16="http://schemas.microsoft.com/office/drawing/2014/main" id="{EA4200B6-8B97-2268-F456-40D57E2219BF}"/>
              </a:ext>
            </a:extLst>
          </p:cNvPr>
          <p:cNvSpPr txBox="1">
            <a:spLocks/>
          </p:cNvSpPr>
          <p:nvPr/>
        </p:nvSpPr>
        <p:spPr>
          <a:xfrm>
            <a:off x="612779" y="365760"/>
            <a:ext cx="7625368" cy="5464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Availability</a:t>
            </a:r>
          </a:p>
        </p:txBody>
      </p:sp>
      <p:sp>
        <p:nvSpPr>
          <p:cNvPr id="12" name="Text Placeholder 2">
            <a:extLst>
              <a:ext uri="{FF2B5EF4-FFF2-40B4-BE49-F238E27FC236}">
                <a16:creationId xmlns:a16="http://schemas.microsoft.com/office/drawing/2014/main" id="{EADC62D4-4F89-A207-0E9F-7B36AB8D37CB}"/>
              </a:ext>
            </a:extLst>
          </p:cNvPr>
          <p:cNvSpPr txBox="1">
            <a:spLocks/>
          </p:cNvSpPr>
          <p:nvPr/>
        </p:nvSpPr>
        <p:spPr>
          <a:xfrm>
            <a:off x="628017" y="1133863"/>
            <a:ext cx="7677783" cy="2234177"/>
          </a:xfrm>
          <a:prstGeom prst="rect">
            <a:avLst/>
          </a:prstGeom>
          <a:ln w="12700">
            <a:miter lim="400000"/>
          </a:ln>
          <a:extLst>
            <a:ext uri="{C572A759-6A51-4108-AA02-DFA0A04FC94B}">
              <ma14:wrappingTextBoxFlag xmlns:ma14="http://schemas.microsoft.com/office/mac/drawingml/2011/main" xmlns="" xmlns:a14="http://schemas.microsoft.com/office/drawing/2010/main" xmlns:mc="http://schemas.openxmlformats.org/markup-compatibility/2006"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endParaRPr lang="en-US" sz="1600" dirty="0">
              <a:latin typeface="Calibri" panose="020F0502020204030204" pitchFamily="34" charset="0"/>
              <a:cs typeface="Calibri" panose="020F0502020204030204" pitchFamily="34" charset="0"/>
            </a:endParaRPr>
          </a:p>
          <a:p>
            <a:pPr marL="285750" indent="-285750" algn="just">
              <a:lnSpc>
                <a:spcPts val="2200"/>
              </a:lnSpc>
              <a:spcBef>
                <a:spcPts val="1200"/>
              </a:spcBef>
              <a:buFont typeface="Arial" panose="020B0604020202020204" pitchFamily="34" charset="0"/>
              <a:buChar char="•"/>
            </a:pPr>
            <a:r>
              <a:rPr lang="en-US" sz="1600" dirty="0">
                <a:latin typeface="Calibri" panose="020F0502020204030204" pitchFamily="34" charset="0"/>
                <a:cs typeface="Calibri" panose="020F0502020204030204" pitchFamily="34" charset="0"/>
              </a:rPr>
              <a:t>The paper contains the details of our partially ordered CFL-reachability solver (i.e., POCR), including the design of data structure and pseudo-codes of the algorithm. You can implement your version according to the paper.</a:t>
            </a:r>
          </a:p>
          <a:p>
            <a:pPr marL="285750" indent="-285750" algn="just">
              <a:lnSpc>
                <a:spcPts val="2200"/>
              </a:lnSpc>
              <a:spcBef>
                <a:spcPts val="1200"/>
              </a:spcBef>
              <a:buFont typeface="Arial" panose="020B0604020202020204" pitchFamily="34" charset="0"/>
              <a:buChar char="•"/>
            </a:pPr>
            <a:r>
              <a:rPr lang="en-US" sz="1600" dirty="0">
                <a:latin typeface="Calibri" panose="020F0502020204030204" pitchFamily="34" charset="0"/>
                <a:cs typeface="Calibri" panose="020F0502020204030204" pitchFamily="34" charset="0"/>
              </a:rPr>
              <a:t> Our implementation is released on GitHub (</a:t>
            </a:r>
            <a:r>
              <a:rPr lang="en-US" sz="1600" dirty="0">
                <a:latin typeface="Calibri" panose="020F0502020204030204" pitchFamily="34" charset="0"/>
                <a:cs typeface="Calibri" panose="020F0502020204030204" pitchFamily="34" charset="0"/>
                <a:hlinkClick r:id="rId3"/>
              </a:rPr>
              <a:t>https://github.com/kisslune/POCR</a:t>
            </a:r>
            <a:r>
              <a:rPr lang="en-US" sz="1600" dirty="0">
                <a:latin typeface="Calibri" panose="020F0502020204030204" pitchFamily="34" charset="0"/>
                <a:cs typeface="Calibri" panose="020F0502020204030204" pitchFamily="34" charset="0"/>
              </a:rPr>
              <a:t>). Further updates will also be released in the same repository. </a:t>
            </a:r>
          </a:p>
        </p:txBody>
      </p:sp>
    </p:spTree>
    <p:extLst>
      <p:ext uri="{BB962C8B-B14F-4D97-AF65-F5344CB8AC3E}">
        <p14:creationId xmlns:p14="http://schemas.microsoft.com/office/powerpoint/2010/main" val="82576638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06625" y="2266565"/>
            <a:ext cx="2384576" cy="305186"/>
          </a:xfrm>
        </p:spPr>
        <p:txBody>
          <a:bodyPr/>
          <a:lstStyle/>
          <a:p>
            <a:r>
              <a:rPr lang="en-AU" sz="2800" dirty="0">
                <a:solidFill>
                  <a:schemeClr val="bg1"/>
                </a:solidFill>
              </a:rPr>
              <a:t>Thank you!</a:t>
            </a:r>
          </a:p>
        </p:txBody>
      </p:sp>
      <p:sp>
        <p:nvSpPr>
          <p:cNvPr id="4" name="Rectangle 3"/>
          <p:cNvSpPr/>
          <p:nvPr/>
        </p:nvSpPr>
        <p:spPr>
          <a:xfrm>
            <a:off x="783493" y="3353101"/>
            <a:ext cx="184731" cy="369332"/>
          </a:xfrm>
          <a:prstGeom prst="rect">
            <a:avLst/>
          </a:prstGeom>
        </p:spPr>
        <p:txBody>
          <a:bodyPr wrap="square">
            <a:spAutoFit/>
          </a:bodyPr>
          <a:lstStyle/>
          <a:p>
            <a:endParaRPr lang="en-US" dirty="0"/>
          </a:p>
        </p:txBody>
      </p:sp>
      <p:sp>
        <p:nvSpPr>
          <p:cNvPr id="6" name="Rectangle 2">
            <a:extLst>
              <a:ext uri="{FF2B5EF4-FFF2-40B4-BE49-F238E27FC236}">
                <a16:creationId xmlns:a16="http://schemas.microsoft.com/office/drawing/2014/main" id="{091BC4F0-3422-B3B6-A6FB-223045640865}"/>
              </a:ext>
            </a:extLst>
          </p:cNvPr>
          <p:cNvSpPr/>
          <p:nvPr/>
        </p:nvSpPr>
        <p:spPr>
          <a:xfrm>
            <a:off x="4504551" y="3071137"/>
            <a:ext cx="4076757" cy="1015663"/>
          </a:xfrm>
          <a:prstGeom prst="rect">
            <a:avLst/>
          </a:prstGeom>
        </p:spPr>
        <p:txBody>
          <a:bodyPr wrap="none">
            <a:spAutoFit/>
          </a:bodyPr>
          <a:lstStyle/>
          <a:p>
            <a:pPr lvl="1" algn="r"/>
            <a:r>
              <a:rPr lang="en-US" sz="2000" dirty="0" err="1">
                <a:solidFill>
                  <a:schemeClr val="bg1"/>
                </a:solidFill>
                <a:latin typeface="Calibri" panose="020F0502020204030204" pitchFamily="34" charset="0"/>
                <a:cs typeface="Calibri" panose="020F0502020204030204" pitchFamily="34" charset="0"/>
              </a:rPr>
              <a:t>Yuxiang</a:t>
            </a:r>
            <a:r>
              <a:rPr lang="en-US" sz="2000" dirty="0">
                <a:solidFill>
                  <a:schemeClr val="bg1"/>
                </a:solidFill>
                <a:latin typeface="Calibri" panose="020F0502020204030204" pitchFamily="34" charset="0"/>
                <a:cs typeface="Calibri" panose="020F0502020204030204" pitchFamily="34" charset="0"/>
              </a:rPr>
              <a:t> Lei</a:t>
            </a:r>
          </a:p>
          <a:p>
            <a:pPr lvl="1" algn="r"/>
            <a:endParaRPr lang="en-US" sz="2000" dirty="0">
              <a:solidFill>
                <a:schemeClr val="bg1"/>
              </a:solidFill>
              <a:latin typeface="Calibri" panose="020F0502020204030204" pitchFamily="34" charset="0"/>
              <a:cs typeface="Calibri" panose="020F0502020204030204" pitchFamily="34" charset="0"/>
            </a:endParaRPr>
          </a:p>
          <a:p>
            <a:pPr lvl="1" algn="r"/>
            <a:r>
              <a:rPr lang="en-US" sz="2000" dirty="0">
                <a:solidFill>
                  <a:schemeClr val="bg1"/>
                </a:solidFill>
                <a:latin typeface="Calibri" panose="020F0502020204030204" pitchFamily="34" charset="0"/>
                <a:cs typeface="Calibri" panose="020F0502020204030204" pitchFamily="34" charset="0"/>
              </a:rPr>
              <a:t>Yuxiang.Lei@student.uts.edu.au </a:t>
            </a:r>
          </a:p>
        </p:txBody>
      </p:sp>
    </p:spTree>
    <p:extLst>
      <p:ext uri="{BB962C8B-B14F-4D97-AF65-F5344CB8AC3E}">
        <p14:creationId xmlns:p14="http://schemas.microsoft.com/office/powerpoint/2010/main" val="14829228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5</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3"/>
                <a:ext cx="7922424" cy="355243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nSpc>
                    <a:spcPts val="2200"/>
                  </a:lnSpc>
                  <a:spcBef>
                    <a:spcPts val="1200"/>
                  </a:spcBef>
                </a:pPr>
                <a:r>
                  <a:rPr lang="en-US" altLang="zh-CN" sz="1600" b="1" dirty="0">
                    <a:latin typeface="Calibri" panose="020F0502020204030204" pitchFamily="34" charset="0"/>
                    <a:cs typeface="Calibri" panose="020F0502020204030204" pitchFamily="34" charset="0"/>
                  </a:rPr>
                  <a:t>What is CFL-reachability?</a:t>
                </a:r>
              </a:p>
              <a:p>
                <a:pPr algn="just">
                  <a:lnSpc>
                    <a:spcPts val="2400"/>
                  </a:lnSpc>
                  <a:spcBef>
                    <a:spcPts val="1200"/>
                  </a:spcBef>
                </a:pPr>
                <a:r>
                  <a:rPr lang="en-US" sz="1600" dirty="0">
                    <a:latin typeface="Calibri" panose="020F0502020204030204" pitchFamily="34" charset="0"/>
                    <a:cs typeface="Calibri" panose="020F0502020204030204" pitchFamily="34" charset="0"/>
                  </a:rPr>
                  <a:t>In the graph, a path from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0</m:t>
                        </m:r>
                      </m:sub>
                    </m:sSub>
                  </m:oMath>
                </a14:m>
                <a:r>
                  <a:rPr lang="en-US" sz="1600" dirty="0">
                    <a:latin typeface="Calibri" panose="020F0502020204030204" pitchFamily="34" charset="0"/>
                    <a:cs typeface="Calibri" panose="020F0502020204030204" pitchFamily="34" charset="0"/>
                  </a:rPr>
                  <a:t> to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 indicates an </a:t>
                </a:r>
                <a14:m>
                  <m:oMath xmlns:m="http://schemas.openxmlformats.org/officeDocument/2006/math">
                    <m:r>
                      <a:rPr lang="en-US" sz="1600" b="0" i="1" smtClean="0">
                        <a:latin typeface="Cambria Math" panose="02040503050406030204" pitchFamily="18" charset="0"/>
                        <a:cs typeface="Calibri" panose="020F0502020204030204" pitchFamily="34" charset="0"/>
                      </a:rPr>
                      <m:t>𝑋</m:t>
                    </m:r>
                  </m:oMath>
                </a14:m>
                <a:r>
                  <a:rPr lang="en-US" sz="1600" dirty="0">
                    <a:latin typeface="Calibri" panose="020F0502020204030204" pitchFamily="34" charset="0"/>
                    <a:cs typeface="Calibri" panose="020F0502020204030204" pitchFamily="34" charset="0"/>
                  </a:rPr>
                  <a:t>-reachability relation </a:t>
                </a:r>
                <a:r>
                  <a:rPr lang="en-US" altLang="zh-CN" sz="1600" dirty="0">
                    <a:latin typeface="Calibri" panose="020F0502020204030204" pitchFamily="34" charset="0"/>
                    <a:cs typeface="Calibri" panose="020F0502020204030204" pitchFamily="34" charset="0"/>
                  </a:rPr>
                  <a:t>from </a:t>
                </a:r>
                <a14:m>
                  <m:oMath xmlns:m="http://schemas.openxmlformats.org/officeDocument/2006/math">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0</m:t>
                        </m:r>
                      </m:sub>
                    </m:sSub>
                  </m:oMath>
                </a14:m>
                <a:r>
                  <a:rPr lang="en-US" altLang="zh-CN" sz="1600" dirty="0">
                    <a:latin typeface="Calibri" panose="020F0502020204030204" pitchFamily="34" charset="0"/>
                    <a:cs typeface="Calibri" panose="020F0502020204030204" pitchFamily="34" charset="0"/>
                  </a:rPr>
                  <a:t> to </a:t>
                </a:r>
                <a14:m>
                  <m:oMath xmlns:m="http://schemas.openxmlformats.org/officeDocument/2006/math">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 if the </a:t>
                </a:r>
                <a:r>
                  <a:rPr lang="en-US" altLang="zh-CN" sz="1600" dirty="0">
                    <a:latin typeface="Calibri" panose="020F0502020204030204" pitchFamily="34" charset="0"/>
                    <a:cs typeface="Calibri" panose="020F0502020204030204" pitchFamily="34" charset="0"/>
                  </a:rPr>
                  <a:t>edge labels form a string from which the non-terminal </a:t>
                </a:r>
                <a14:m>
                  <m:oMath xmlns:m="http://schemas.openxmlformats.org/officeDocument/2006/math">
                    <m:r>
                      <a:rPr lang="en-US" altLang="zh-CN" sz="1600" b="0" i="1" smtClean="0">
                        <a:latin typeface="Cambria Math" panose="02040503050406030204" pitchFamily="18" charset="0"/>
                      </a:rPr>
                      <m:t>𝑋</m:t>
                    </m:r>
                  </m:oMath>
                </a14:m>
                <a:r>
                  <a:rPr lang="en-US" altLang="zh-CN" sz="1600" dirty="0"/>
                  <a:t> </a:t>
                </a:r>
                <a:r>
                  <a:rPr lang="en-US" altLang="zh-CN" sz="1600" dirty="0">
                    <a:latin typeface="Calibri" panose="020F0502020204030204" pitchFamily="34" charset="0"/>
                    <a:cs typeface="Calibri" panose="020F0502020204030204" pitchFamily="34" charset="0"/>
                  </a:rPr>
                  <a:t>can be induced.</a:t>
                </a:r>
                <a:endParaRPr lang="en-US" sz="1600" dirty="0">
                  <a:latin typeface="Calibri" panose="020F0502020204030204" pitchFamily="34" charset="0"/>
                  <a:cs typeface="Calibri" panose="020F0502020204030204" pitchFamily="34" charset="0"/>
                </a:endParaRPr>
              </a:p>
              <a:p>
                <a:pPr algn="just">
                  <a:lnSpc>
                    <a:spcPts val="2400"/>
                  </a:lnSpc>
                  <a:spcBef>
                    <a:spcPts val="1200"/>
                  </a:spcBef>
                </a:pPr>
                <a:r>
                  <a:rPr lang="en-US" sz="1600" dirty="0">
                    <a:latin typeface="Calibri" panose="020F0502020204030204" pitchFamily="34" charset="0"/>
                    <a:cs typeface="Calibri" panose="020F0502020204030204" pitchFamily="34" charset="0"/>
                  </a:rPr>
                  <a:t>In another word, if there is a non-terminal </a:t>
                </a:r>
                <a14:m>
                  <m:oMath xmlns:m="http://schemas.openxmlformats.org/officeDocument/2006/math">
                    <m:r>
                      <a:rPr lang="en-US" sz="1600" b="0" i="1" smtClean="0">
                        <a:latin typeface="Cambria Math" panose="02040503050406030204" pitchFamily="18" charset="0"/>
                        <a:cs typeface="Calibri" panose="020F0502020204030204" pitchFamily="34" charset="0"/>
                      </a:rPr>
                      <m:t>𝑋</m:t>
                    </m:r>
                  </m:oMath>
                </a14:m>
                <a:r>
                  <a:rPr lang="en-US" sz="1600" dirty="0">
                    <a:latin typeface="Calibri" panose="020F0502020204030204" pitchFamily="34" charset="0"/>
                    <a:cs typeface="Calibri" panose="020F0502020204030204" pitchFamily="34" charset="0"/>
                  </a:rPr>
                  <a:t> that can be induced from a string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𝑌</m:t>
                        </m:r>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𝑌</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𝑌</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m:rPr>
                            <m:sty m:val="p"/>
                          </m:rPr>
                          <a:rPr lang="en-US" sz="1600" b="0" i="0" smtClean="0">
                            <a:latin typeface="Cambria Math" panose="02040503050406030204" pitchFamily="18" charset="0"/>
                            <a:cs typeface="Calibri" panose="020F0502020204030204" pitchFamily="34" charset="0"/>
                          </a:rPr>
                          <m:t>Σ</m:t>
                        </m:r>
                      </m:e>
                      <m:sup>
                        <m:r>
                          <a:rPr lang="en-US" sz="1600" b="0" i="1" smtClean="0">
                            <a:latin typeface="Cambria Math" panose="02040503050406030204" pitchFamily="18" charset="0"/>
                            <a:cs typeface="Calibri" panose="020F0502020204030204" pitchFamily="34" charset="0"/>
                          </a:rPr>
                          <m:t>𝑛</m:t>
                        </m:r>
                      </m:sup>
                    </m:sSup>
                  </m:oMath>
                </a14:m>
                <a:r>
                  <a:rPr lang="en-US" sz="1600" dirty="0">
                    <a:latin typeface="Calibri" panose="020F0502020204030204" pitchFamily="34" charset="0"/>
                    <a:cs typeface="Calibri" panose="020F0502020204030204" pitchFamily="34" charset="0"/>
                  </a:rPr>
                  <a:t> by one or more production rules, a path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0</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sSub>
                          <m:sSubPr>
                            <m:ctrlPr>
                              <a:rPr lang="en-US" altLang="zh-CN" sz="1600" b="0" i="1" smtClean="0">
                                <a:latin typeface="Cambria Math" panose="02040503050406030204" pitchFamily="18" charset="0"/>
                                <a:cs typeface="Calibri" panose="020F0502020204030204" pitchFamily="34" charset="0"/>
                              </a:rPr>
                            </m:ctrlPr>
                          </m:sSubPr>
                          <m:e>
                            <m:r>
                              <m:rPr>
                                <m:brk m:alnAt="2"/>
                              </m:rPr>
                              <a:rPr lang="en-US" altLang="zh-CN" sz="1600" b="0" i="1" smtClean="0">
                                <a:latin typeface="Cambria Math" panose="02040503050406030204" pitchFamily="18" charset="0"/>
                                <a:cs typeface="Calibri" panose="020F0502020204030204" pitchFamily="34" charset="0"/>
                              </a:rPr>
                              <m:t>𝑌</m:t>
                            </m:r>
                          </m:e>
                          <m:sub>
                            <m:r>
                              <m:rPr>
                                <m:brk m:alnAt="2"/>
                              </m:rPr>
                              <a:rPr lang="en-US" altLang="zh-CN" sz="1600" b="0" i="1" smtClean="0">
                                <a:latin typeface="Cambria Math" panose="02040503050406030204" pitchFamily="18" charset="0"/>
                                <a:cs typeface="Calibri" panose="020F0502020204030204" pitchFamily="34" charset="0"/>
                              </a:rPr>
                              <m:t>1</m:t>
                            </m:r>
                          </m:sub>
                        </m:sSub>
                      </m:e>
                    </m:groupCh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1</m:t>
                        </m:r>
                      </m:sub>
                    </m:sSub>
                    <m:groupChr>
                      <m:groupChrPr>
                        <m:chr m:val="→"/>
                        <m:vertJc m:val="bot"/>
                        <m:ctrlPr>
                          <a:rPr lang="en-US" altLang="zh-CN" sz="1600" i="1">
                            <a:latin typeface="Cambria Math" panose="02040503050406030204" pitchFamily="18" charset="0"/>
                            <a:cs typeface="Calibri" panose="020F0502020204030204" pitchFamily="34" charset="0"/>
                          </a:rPr>
                        </m:ctrlPr>
                      </m:groupChrPr>
                      <m:e>
                        <m:sSub>
                          <m:sSubPr>
                            <m:ctrlPr>
                              <a:rPr lang="en-US" altLang="zh-CN" sz="1600" i="1">
                                <a:latin typeface="Cambria Math" panose="02040503050406030204" pitchFamily="18" charset="0"/>
                                <a:cs typeface="Calibri" panose="020F0502020204030204" pitchFamily="34" charset="0"/>
                              </a:rPr>
                            </m:ctrlPr>
                          </m:sSubPr>
                          <m:e>
                            <m:r>
                              <m:rPr>
                                <m:brk m:alnAt="2"/>
                              </m:rPr>
                              <a:rPr lang="en-US" altLang="zh-CN" sz="1600" i="1">
                                <a:latin typeface="Cambria Math" panose="02040503050406030204" pitchFamily="18" charset="0"/>
                                <a:cs typeface="Calibri" panose="020F0502020204030204" pitchFamily="34" charset="0"/>
                              </a:rPr>
                              <m:t>𝑌</m:t>
                            </m:r>
                          </m:e>
                          <m:sub>
                            <m:r>
                              <a:rPr lang="en-US" altLang="zh-CN" sz="1600" b="0" i="1" smtClean="0">
                                <a:latin typeface="Cambria Math" panose="02040503050406030204" pitchFamily="18" charset="0"/>
                                <a:cs typeface="Calibri" panose="020F0502020204030204" pitchFamily="34" charset="0"/>
                              </a:rPr>
                              <m:t>2</m:t>
                            </m:r>
                          </m:sub>
                        </m:sSub>
                      </m:e>
                    </m:groupChr>
                  </m:oMath>
                </a14:m>
                <a:r>
                  <a:rPr lang="en-US" altLang="zh-CN" sz="1600" dirty="0">
                    <a:cs typeface="Calibri" panose="020F0502020204030204" pitchFamily="34" charset="0"/>
                  </a:rPr>
                  <a:t>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m:t>
                    </m:r>
                    <m:groupChr>
                      <m:groupChrPr>
                        <m:chr m:val="→"/>
                        <m:vertJc m:val="bot"/>
                        <m:ctrlPr>
                          <a:rPr lang="en-US" altLang="zh-CN" sz="1600" i="1">
                            <a:latin typeface="Cambria Math" panose="02040503050406030204" pitchFamily="18" charset="0"/>
                            <a:cs typeface="Calibri" panose="020F0502020204030204" pitchFamily="34" charset="0"/>
                          </a:rPr>
                        </m:ctrlPr>
                      </m:groupChrPr>
                      <m:e>
                        <m:sSub>
                          <m:sSubPr>
                            <m:ctrlPr>
                              <a:rPr lang="en-US" altLang="zh-CN" sz="1600" i="1">
                                <a:latin typeface="Cambria Math" panose="02040503050406030204" pitchFamily="18" charset="0"/>
                                <a:cs typeface="Calibri" panose="020F0502020204030204" pitchFamily="34" charset="0"/>
                              </a:rPr>
                            </m:ctrlPr>
                          </m:sSubPr>
                          <m:e>
                            <m:r>
                              <m:rPr>
                                <m:brk m:alnAt="2"/>
                              </m:rPr>
                              <a:rPr lang="en-US" altLang="zh-CN" sz="1600" i="1">
                                <a:latin typeface="Cambria Math" panose="02040503050406030204" pitchFamily="18" charset="0"/>
                                <a:cs typeface="Calibri" panose="020F0502020204030204" pitchFamily="34" charset="0"/>
                              </a:rPr>
                              <m:t>𝑌</m:t>
                            </m:r>
                          </m:e>
                          <m:sub>
                            <m:r>
                              <a:rPr lang="en-US" altLang="zh-CN" sz="1600" b="0" i="1" smtClean="0">
                                <a:latin typeface="Cambria Math" panose="02040503050406030204" pitchFamily="18" charset="0"/>
                                <a:cs typeface="Calibri" panose="020F0502020204030204" pitchFamily="34" charset="0"/>
                              </a:rPr>
                              <m:t>𝑛</m:t>
                            </m:r>
                          </m:sub>
                        </m:sSub>
                      </m:e>
                    </m:groupChr>
                  </m:oMath>
                </a14:m>
                <a:r>
                  <a:rPr lang="en-US" altLang="zh-CN" sz="1600" dirty="0">
                    <a:cs typeface="Calibri" panose="020F0502020204030204" pitchFamily="34" charset="0"/>
                  </a:rPr>
                  <a:t> </a:t>
                </a:r>
                <a14:m>
                  <m:oMath xmlns:m="http://schemas.openxmlformats.org/officeDocument/2006/math">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𝑛</m:t>
                        </m:r>
                      </m:sub>
                    </m:sSub>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𝐺</m:t>
                    </m:r>
                  </m:oMath>
                </a14:m>
                <a:r>
                  <a:rPr lang="en-US" sz="1600" dirty="0">
                    <a:latin typeface="Calibri" panose="020F0502020204030204" pitchFamily="34" charset="0"/>
                    <a:cs typeface="Calibri" panose="020F0502020204030204" pitchFamily="34" charset="0"/>
                  </a:rPr>
                  <a:t> indicates an </a:t>
                </a:r>
                <a14:m>
                  <m:oMath xmlns:m="http://schemas.openxmlformats.org/officeDocument/2006/math">
                    <m:r>
                      <a:rPr lang="en-US" sz="1600" b="0" i="1" smtClean="0">
                        <a:latin typeface="Cambria Math" panose="02040503050406030204" pitchFamily="18" charset="0"/>
                        <a:cs typeface="Calibri" panose="020F0502020204030204" pitchFamily="34" charset="0"/>
                      </a:rPr>
                      <m:t>𝑋</m:t>
                    </m:r>
                  </m:oMath>
                </a14:m>
                <a:r>
                  <a:rPr lang="en-US" sz="1600" dirty="0">
                    <a:latin typeface="Calibri" panose="020F0502020204030204" pitchFamily="34" charset="0"/>
                    <a:cs typeface="Calibri" panose="020F0502020204030204" pitchFamily="34" charset="0"/>
                  </a:rPr>
                  <a:t>-</a:t>
                </a:r>
                <a:r>
                  <a:rPr lang="en-US" sz="1600" i="1" dirty="0">
                    <a:latin typeface="Calibri" panose="020F0502020204030204" pitchFamily="34" charset="0"/>
                    <a:cs typeface="Calibri" panose="020F0502020204030204" pitchFamily="34" charset="0"/>
                  </a:rPr>
                  <a:t>reachability relation </a:t>
                </a:r>
                <a:r>
                  <a:rPr lang="en-US" sz="1600" dirty="0">
                    <a:latin typeface="Calibri" panose="020F0502020204030204" pitchFamily="34" charset="0"/>
                    <a:cs typeface="Calibri" panose="020F0502020204030204" pitchFamily="34" charset="0"/>
                  </a:rPr>
                  <a:t>from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0</m:t>
                        </m:r>
                      </m:sub>
                    </m:sSub>
                  </m:oMath>
                </a14:m>
                <a:r>
                  <a:rPr lang="en-US" sz="1600" dirty="0">
                    <a:latin typeface="Calibri" panose="020F0502020204030204" pitchFamily="34" charset="0"/>
                    <a:cs typeface="Calibri" panose="020F0502020204030204" pitchFamily="34" charset="0"/>
                  </a:rPr>
                  <a:t> to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a:t>
                </a:r>
              </a:p>
              <a:p>
                <a:pPr algn="just">
                  <a:lnSpc>
                    <a:spcPts val="2400"/>
                  </a:lnSpc>
                  <a:spcBef>
                    <a:spcPts val="1200"/>
                  </a:spcBef>
                </a:pPr>
                <a:r>
                  <a:rPr lang="en-US" sz="1600" dirty="0">
                    <a:latin typeface="Calibri" panose="020F0502020204030204" pitchFamily="34" charset="0"/>
                    <a:cs typeface="Calibri" panose="020F0502020204030204" pitchFamily="34" charset="0"/>
                  </a:rPr>
                  <a:t>Also called: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 is </a:t>
                </a:r>
                <a14:m>
                  <m:oMath xmlns:m="http://schemas.openxmlformats.org/officeDocument/2006/math">
                    <m:r>
                      <a:rPr lang="en-US" sz="1600" b="0" i="1" smtClean="0">
                        <a:latin typeface="Cambria Math" panose="02040503050406030204" pitchFamily="18" charset="0"/>
                        <a:cs typeface="Calibri" panose="020F0502020204030204" pitchFamily="34" charset="0"/>
                      </a:rPr>
                      <m:t>𝑋</m:t>
                    </m:r>
                  </m:oMath>
                </a14:m>
                <a:r>
                  <a:rPr lang="en-US" sz="1600" dirty="0">
                    <a:latin typeface="Calibri" panose="020F0502020204030204" pitchFamily="34" charset="0"/>
                    <a:cs typeface="Calibri" panose="020F0502020204030204" pitchFamily="34" charset="0"/>
                  </a:rPr>
                  <a:t>-</a:t>
                </a:r>
                <a:r>
                  <a:rPr lang="en-US" sz="1600" i="1" dirty="0">
                    <a:latin typeface="Calibri" panose="020F0502020204030204" pitchFamily="34" charset="0"/>
                    <a:cs typeface="Calibri" panose="020F0502020204030204" pitchFamily="34" charset="0"/>
                  </a:rPr>
                  <a:t>reachable</a:t>
                </a:r>
                <a:r>
                  <a:rPr lang="en-US" sz="1600" dirty="0">
                    <a:latin typeface="Calibri" panose="020F0502020204030204" pitchFamily="34" charset="0"/>
                    <a:cs typeface="Calibri" panose="020F0502020204030204" pitchFamily="34" charset="0"/>
                  </a:rPr>
                  <a:t> from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0</m:t>
                        </m:r>
                      </m:sub>
                    </m:sSub>
                  </m:oMath>
                </a14:m>
                <a:r>
                  <a:rPr lang="en-US" sz="1600" dirty="0">
                    <a:latin typeface="Calibri" panose="020F0502020204030204" pitchFamily="34" charset="0"/>
                    <a:cs typeface="Calibri" panose="020F0502020204030204" pitchFamily="34" charset="0"/>
                  </a:rPr>
                  <a:t>.</a:t>
                </a:r>
              </a:p>
              <a:p>
                <a:pPr algn="just">
                  <a:lnSpc>
                    <a:spcPts val="2200"/>
                  </a:lnSpc>
                  <a:spcBef>
                    <a:spcPts val="1200"/>
                  </a:spcBef>
                </a:pPr>
                <a:endParaRPr lang="en-US" sz="1600" dirty="0">
                  <a:latin typeface="Calibri" panose="020F0502020204030204" pitchFamily="34" charset="0"/>
                  <a:cs typeface="Calibri" panose="020F0502020204030204" pitchFamily="34" charset="0"/>
                </a:endParaRPr>
              </a:p>
              <a:p>
                <a:pPr algn="just">
                  <a:lnSpc>
                    <a:spcPts val="2200"/>
                  </a:lnSpc>
                  <a:spcBef>
                    <a:spcPts val="1200"/>
                  </a:spcBef>
                </a:pPr>
                <a:r>
                  <a:rPr lang="en-US" sz="1600" dirty="0">
                    <a:latin typeface="Calibri" panose="020F0502020204030204" pitchFamily="34" charset="0"/>
                    <a:cs typeface="Calibri" panose="020F0502020204030204" pitchFamily="34" charset="0"/>
                  </a:rPr>
                  <a:t>  </a:t>
                </a: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8" y="1133863"/>
                <a:ext cx="7922424" cy="3552437"/>
              </a:xfrm>
              <a:prstGeom prst="rect">
                <a:avLst/>
              </a:prstGeom>
              <a:blipFill>
                <a:blip r:embed="rId3"/>
                <a:stretch>
                  <a:fillRect l="-1538" t="-1201" r="-1538"/>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19137664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6</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3"/>
                <a:ext cx="8231820" cy="31638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sz="1600" dirty="0">
                    <a:latin typeface="Calibri" panose="020F0502020204030204" pitchFamily="34" charset="0"/>
                    <a:cs typeface="Calibri" panose="020F0502020204030204" pitchFamily="34" charset="0"/>
                  </a:rPr>
                  <a:t>CFL-reachability determines the reachability relations by </a:t>
                </a:r>
                <a:r>
                  <a:rPr lang="en-US" sz="1600" i="1" dirty="0">
                    <a:latin typeface="Calibri" panose="020F0502020204030204" pitchFamily="34" charset="0"/>
                    <a:cs typeface="Calibri" panose="020F0502020204030204" pitchFamily="34" charset="0"/>
                  </a:rPr>
                  <a:t>deriving</a:t>
                </a:r>
                <a:r>
                  <a:rPr lang="en-US" sz="1600" dirty="0">
                    <a:latin typeface="Calibri" panose="020F0502020204030204" pitchFamily="34" charset="0"/>
                    <a:cs typeface="Calibri" panose="020F0502020204030204" pitchFamily="34" charset="0"/>
                  </a:rPr>
                  <a:t> and </a:t>
                </a:r>
                <a:r>
                  <a:rPr lang="en-US" sz="1600" i="1" dirty="0">
                    <a:latin typeface="Calibri" panose="020F0502020204030204" pitchFamily="34" charset="0"/>
                    <a:cs typeface="Calibri" panose="020F0502020204030204" pitchFamily="34" charset="0"/>
                  </a:rPr>
                  <a:t>inserting</a:t>
                </a:r>
                <a:r>
                  <a:rPr lang="en-US" sz="1600" dirty="0">
                    <a:latin typeface="Calibri" panose="020F0502020204030204" pitchFamily="34" charset="0"/>
                    <a:cs typeface="Calibri" panose="020F0502020204030204" pitchFamily="34" charset="0"/>
                  </a:rPr>
                  <a:t> new edges under the guidance of the context-free grammar.</a:t>
                </a:r>
              </a:p>
              <a:p>
                <a:pPr algn="just">
                  <a:lnSpc>
                    <a:spcPts val="2400"/>
                  </a:lnSpc>
                  <a:spcBef>
                    <a:spcPts val="1200"/>
                  </a:spcBef>
                </a:pPr>
                <a:r>
                  <a:rPr lang="en-US" sz="1600" dirty="0">
                    <a:latin typeface="Calibri" panose="020F0502020204030204" pitchFamily="34" charset="0"/>
                    <a:cs typeface="Calibri" panose="020F0502020204030204" pitchFamily="34" charset="0"/>
                  </a:rPr>
                  <a:t>Specifically:</a:t>
                </a:r>
              </a:p>
              <a:p>
                <a:pPr marL="285750" indent="-285750" algn="just">
                  <a:lnSpc>
                    <a:spcPts val="2400"/>
                  </a:lnSpc>
                  <a:spcBef>
                    <a:spcPts val="1200"/>
                  </a:spcBef>
                  <a:buFont typeface="Arial" panose="020B0604020202020204" pitchFamily="34" charset="0"/>
                  <a:buChar char="•"/>
                </a:pPr>
                <a:r>
                  <a:rPr lang="en-US" sz="1600" b="1" dirty="0">
                    <a:latin typeface="Calibri" panose="020F0502020204030204" pitchFamily="34" charset="0"/>
                    <a:cs typeface="Calibri" panose="020F0502020204030204" pitchFamily="34" charset="0"/>
                  </a:rPr>
                  <a:t>Edge derivation</a:t>
                </a:r>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oMath>
                </a14:m>
                <a:r>
                  <a:rPr lang="en-US" sz="1600" dirty="0">
                    <a:latin typeface="Calibri" panose="020F0502020204030204" pitchFamily="34" charset="0"/>
                    <a:cs typeface="Calibri" panose="020F0502020204030204" pitchFamily="34" charset="0"/>
                  </a:rPr>
                  <a:t> can be derived from </a:t>
                </a:r>
                <a14:m>
                  <m:oMath xmlns:m="http://schemas.openxmlformats.org/officeDocument/2006/math">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𝑖</m:t>
                        </m:r>
                      </m:sub>
                    </m:sSub>
                    <m:groupChr>
                      <m:groupChrPr>
                        <m:chr m:val="→"/>
                        <m:vertJc m:val="bot"/>
                        <m:ctrlPr>
                          <a:rPr lang="en-US" altLang="zh-CN" sz="1600" i="1">
                            <a:latin typeface="Cambria Math" panose="02040503050406030204" pitchFamily="18" charset="0"/>
                            <a:cs typeface="Calibri" panose="020F0502020204030204" pitchFamily="34" charset="0"/>
                          </a:rPr>
                        </m:ctrlPr>
                      </m:groupChrPr>
                      <m:e>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𝑌</m:t>
                            </m:r>
                          </m:e>
                          <m:sub>
                            <m:r>
                              <a:rPr lang="en-US" altLang="zh-CN" sz="1600" b="0" i="1" smtClean="0">
                                <a:latin typeface="Cambria Math" panose="02040503050406030204" pitchFamily="18" charset="0"/>
                                <a:cs typeface="Calibri" panose="020F0502020204030204" pitchFamily="34" charset="0"/>
                              </a:rPr>
                              <m:t>1</m:t>
                            </m:r>
                          </m:sub>
                        </m:sSub>
                      </m:e>
                    </m:groupChr>
                    <m:r>
                      <a:rPr lang="en-US" altLang="zh-CN" sz="1600" b="0" i="1" smtClean="0">
                        <a:latin typeface="Cambria Math" panose="02040503050406030204" pitchFamily="18" charset="0"/>
                        <a:cs typeface="Calibri" panose="020F0502020204030204" pitchFamily="34" charset="0"/>
                      </a:rPr>
                      <m:t>⋯</m:t>
                    </m:r>
                    <m:groupChr>
                      <m:groupChrPr>
                        <m:chr m:val="→"/>
                        <m:vertJc m:val="bot"/>
                        <m:ctrlPr>
                          <a:rPr lang="en-US" altLang="zh-CN" sz="1600" i="1">
                            <a:latin typeface="Cambria Math" panose="02040503050406030204" pitchFamily="18" charset="0"/>
                            <a:cs typeface="Calibri" panose="020F0502020204030204" pitchFamily="34" charset="0"/>
                          </a:rPr>
                        </m:ctrlPr>
                      </m:groupChrPr>
                      <m:e>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𝑌</m:t>
                            </m:r>
                          </m:e>
                          <m:sub>
                            <m:r>
                              <a:rPr lang="en-US" altLang="zh-CN" sz="1600" b="0" i="1" smtClean="0">
                                <a:latin typeface="Cambria Math" panose="02040503050406030204" pitchFamily="18" charset="0"/>
                                <a:cs typeface="Calibri" panose="020F0502020204030204" pitchFamily="34" charset="0"/>
                              </a:rPr>
                              <m:t>𝑘</m:t>
                            </m:r>
                          </m:sub>
                        </m:sSub>
                      </m:e>
                    </m:groupChr>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𝑣</m:t>
                        </m:r>
                      </m:e>
                      <m:sub>
                        <m:r>
                          <a:rPr lang="en-US" altLang="zh-CN" sz="1600" i="1">
                            <a:latin typeface="Cambria Math" panose="02040503050406030204" pitchFamily="18" charset="0"/>
                            <a:cs typeface="Calibri" panose="020F0502020204030204" pitchFamily="34" charset="0"/>
                          </a:rPr>
                          <m:t>𝑗</m:t>
                        </m:r>
                      </m:sub>
                    </m:sSub>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𝐺</m:t>
                    </m:r>
                  </m:oMath>
                </a14:m>
                <a:r>
                  <a:rPr lang="en-US" sz="1600" dirty="0">
                    <a:latin typeface="Calibri" panose="020F0502020204030204" pitchFamily="34" charset="0"/>
                    <a:cs typeface="Calibri" panose="020F0502020204030204" pitchFamily="34" charset="0"/>
                  </a:rPr>
                  <a:t> if there exists </a:t>
                </a:r>
                <a14:m>
                  <m:oMath xmlns:m="http://schemas.openxmlformats.org/officeDocument/2006/math">
                    <m:r>
                      <a:rPr lang="en-US" sz="1600" b="0" i="1" smtClean="0">
                        <a:latin typeface="Cambria Math" panose="02040503050406030204" pitchFamily="18" charset="0"/>
                        <a:cs typeface="Calibri" panose="020F0502020204030204" pitchFamily="34" charset="0"/>
                      </a:rPr>
                      <m:t>𝑋</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𝑌</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𝑌</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𝑃</m:t>
                    </m:r>
                  </m:oMath>
                </a14:m>
                <a:r>
                  <a:rPr lang="en-US" sz="1600" dirty="0">
                    <a:latin typeface="Calibri" panose="020F0502020204030204" pitchFamily="34" charset="0"/>
                    <a:cs typeface="Calibri" panose="020F0502020204030204" pitchFamily="34" charset="0"/>
                  </a:rPr>
                  <a:t>.</a:t>
                </a:r>
              </a:p>
              <a:p>
                <a:pPr marL="285750" indent="-285750" algn="just">
                  <a:lnSpc>
                    <a:spcPts val="2400"/>
                  </a:lnSpc>
                  <a:spcBef>
                    <a:spcPts val="1200"/>
                  </a:spcBef>
                  <a:buFont typeface="Arial" panose="020B0604020202020204" pitchFamily="34" charset="0"/>
                  <a:buChar char="•"/>
                </a:pPr>
                <a:r>
                  <a:rPr lang="en-US" sz="1600" b="1" dirty="0">
                    <a:latin typeface="Calibri" panose="020F0502020204030204" pitchFamily="34" charset="0"/>
                    <a:cs typeface="Calibri" panose="020F0502020204030204" pitchFamily="34" charset="0"/>
                  </a:rPr>
                  <a:t>Edge addition (insertion)</a:t>
                </a:r>
                <a:r>
                  <a:rPr lang="en-US" sz="1600" dirty="0">
                    <a:latin typeface="Calibri" panose="020F0502020204030204" pitchFamily="34" charset="0"/>
                    <a:cs typeface="Calibri" panose="020F0502020204030204" pitchFamily="34" charset="0"/>
                  </a:rPr>
                  <a:t>: the newly derived </a:t>
                </a:r>
                <a14:m>
                  <m:oMath xmlns:m="http://schemas.openxmlformats.org/officeDocument/2006/math">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𝑖</m:t>
                        </m:r>
                      </m:sub>
                    </m:sSub>
                    <m:groupChr>
                      <m:groupChrPr>
                        <m:chr m:val="→"/>
                        <m:vertJc m:val="bot"/>
                        <m:ctrlPr>
                          <a:rPr lang="en-US" altLang="zh-CN" sz="1600" b="0" i="1" smtClean="0">
                            <a:latin typeface="Cambria Math" panose="02040503050406030204" pitchFamily="18" charset="0"/>
                            <a:cs typeface="Calibri" panose="020F0502020204030204" pitchFamily="34" charset="0"/>
                          </a:rPr>
                        </m:ctrlPr>
                      </m:groupChrPr>
                      <m:e>
                        <m:r>
                          <m:rPr>
                            <m:brk m:alnAt="2"/>
                          </m:rPr>
                          <a:rPr lang="en-US" altLang="zh-CN" sz="1600" b="0" i="1" smtClean="0">
                            <a:latin typeface="Cambria Math" panose="02040503050406030204" pitchFamily="18" charset="0"/>
                            <a:cs typeface="Calibri" panose="020F0502020204030204" pitchFamily="34" charset="0"/>
                          </a:rPr>
                          <m:t>𝑋</m:t>
                        </m:r>
                      </m:e>
                    </m:groupCh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𝑣</m:t>
                        </m:r>
                      </m:e>
                      <m:sub>
                        <m:r>
                          <a:rPr lang="en-US" altLang="zh-CN" sz="1600" b="0" i="1" smtClean="0">
                            <a:latin typeface="Cambria Math" panose="02040503050406030204" pitchFamily="18" charset="0"/>
                            <a:cs typeface="Calibri" panose="020F0502020204030204" pitchFamily="34" charset="0"/>
                          </a:rPr>
                          <m:t>𝑗</m:t>
                        </m:r>
                      </m:sub>
                    </m:sSub>
                  </m:oMath>
                </a14:m>
                <a:r>
                  <a:rPr lang="en-US" altLang="zh-CN" sz="1600" dirty="0">
                    <a:latin typeface="Calibri" panose="020F0502020204030204" pitchFamily="34" charset="0"/>
                    <a:cs typeface="Calibri" panose="020F0502020204030204" pitchFamily="34" charset="0"/>
                  </a:rPr>
                  <a:t> is added to the graph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𝐺</m:t>
                    </m:r>
                  </m:oMath>
                </a14:m>
                <a:r>
                  <a:rPr lang="en-US" sz="1600" dirty="0">
                    <a:latin typeface="Calibri" panose="020F0502020204030204" pitchFamily="34" charset="0"/>
                    <a:cs typeface="Calibri" panose="020F0502020204030204" pitchFamily="34" charset="0"/>
                  </a:rPr>
                  <a:t> if it is not already in the graph, which makes the </a:t>
                </a:r>
                <a14:m>
                  <m:oMath xmlns:m="http://schemas.openxmlformats.org/officeDocument/2006/math">
                    <m:r>
                      <a:rPr lang="en-US" sz="1600" b="0" i="1" smtClean="0">
                        <a:latin typeface="Cambria Math" panose="02040503050406030204" pitchFamily="18" charset="0"/>
                        <a:cs typeface="Calibri" panose="020F0502020204030204" pitchFamily="34" charset="0"/>
                      </a:rPr>
                      <m:t>𝑋</m:t>
                    </m:r>
                  </m:oMath>
                </a14:m>
                <a:r>
                  <a:rPr lang="en-US" sz="1600" dirty="0">
                    <a:latin typeface="Calibri" panose="020F0502020204030204" pitchFamily="34" charset="0"/>
                    <a:cs typeface="Calibri" panose="020F0502020204030204" pitchFamily="34" charset="0"/>
                  </a:rPr>
                  <a:t>-reachability relation from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 to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𝑣</m:t>
                        </m:r>
                      </m:e>
                      <m:sub>
                        <m:r>
                          <a:rPr lang="en-US" sz="1600" b="0" i="1" smtClean="0">
                            <a:latin typeface="Cambria Math" panose="02040503050406030204" pitchFamily="18" charset="0"/>
                            <a:cs typeface="Calibri" panose="020F0502020204030204" pitchFamily="34" charset="0"/>
                          </a:rPr>
                          <m:t>𝑗</m:t>
                        </m:r>
                      </m:sub>
                    </m:sSub>
                  </m:oMath>
                </a14:m>
                <a:r>
                  <a:rPr lang="en-US" sz="1600" dirty="0">
                    <a:latin typeface="Calibri" panose="020F0502020204030204" pitchFamily="34" charset="0"/>
                    <a:cs typeface="Calibri" panose="020F0502020204030204" pitchFamily="34" charset="0"/>
                  </a:rPr>
                  <a:t> explicit.</a:t>
                </a:r>
              </a:p>
              <a:p>
                <a:pPr algn="just">
                  <a:lnSpc>
                    <a:spcPts val="2200"/>
                  </a:lnSpc>
                  <a:spcBef>
                    <a:spcPts val="1200"/>
                  </a:spcBef>
                </a:pPr>
                <a:r>
                  <a:rPr lang="en-US" sz="1600" dirty="0">
                    <a:latin typeface="Calibri" panose="020F0502020204030204" pitchFamily="34" charset="0"/>
                    <a:cs typeface="Calibri" panose="020F0502020204030204" pitchFamily="34" charset="0"/>
                  </a:rPr>
                  <a:t> </a:t>
                </a: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8" y="1133863"/>
                <a:ext cx="8231820" cy="3163817"/>
              </a:xfrm>
              <a:prstGeom prst="rect">
                <a:avLst/>
              </a:prstGeom>
              <a:blipFill>
                <a:blip r:embed="rId3"/>
                <a:stretch>
                  <a:fillRect l="-1481" t="-1349" r="-1556"/>
                </a:stretch>
              </a:blipFill>
              <a:ln w="12700">
                <a:miter lim="400000"/>
              </a:ln>
              <a:extLst>
                <a:ext uri="{C572A759-6A51-4108-AA02-DFA0A04FC94B}">
                  <ma14:wrappingTextBoxFlag xmlns="" xmlns:ma14="http://schemas.microsoft.com/office/mac/drawingml/2011/main" val="1"/>
                </a:ext>
              </a:extLst>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E76A28FA-A0B0-1B0E-D83A-41C84FF67465}"/>
              </a:ext>
            </a:extLst>
          </p:cNvPr>
          <p:cNvCxnSpPr/>
          <p:nvPr/>
        </p:nvCxnSpPr>
        <p:spPr>
          <a:xfrm>
            <a:off x="4666891" y="3079630"/>
            <a:ext cx="1397479"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7" name="直接连接符 6">
            <a:extLst>
              <a:ext uri="{FF2B5EF4-FFF2-40B4-BE49-F238E27FC236}">
                <a16:creationId xmlns:a16="http://schemas.microsoft.com/office/drawing/2014/main" id="{146115ED-57EA-6042-D143-1F29E116471A}"/>
              </a:ext>
            </a:extLst>
          </p:cNvPr>
          <p:cNvCxnSpPr/>
          <p:nvPr/>
        </p:nvCxnSpPr>
        <p:spPr>
          <a:xfrm>
            <a:off x="2363638" y="3079630"/>
            <a:ext cx="569343"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076976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7</a:t>
            </a:fld>
            <a:endParaRPr lang="zh-CN" alt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7" y="1133863"/>
                <a:ext cx="4577646" cy="173767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sz="1600" dirty="0">
                    <a:latin typeface="Calibri" panose="020F0502020204030204" pitchFamily="34" charset="0"/>
                    <a:cs typeface="Calibri" panose="020F0502020204030204" pitchFamily="34" charset="0"/>
                  </a:rPr>
                  <a:t>Standard CFL-reachability algorithm (Algorithm 1).</a:t>
                </a:r>
              </a:p>
              <a:p>
                <a:pPr algn="just">
                  <a:lnSpc>
                    <a:spcPts val="2400"/>
                  </a:lnSpc>
                  <a:spcBef>
                    <a:spcPts val="1200"/>
                  </a:spcBef>
                </a:pPr>
                <a14:m>
                  <m:oMath xmlns:m="http://schemas.openxmlformats.org/officeDocument/2006/math">
                    <m:r>
                      <a:rPr lang="en-US" sz="1600" b="0" i="1" smtClean="0">
                        <a:latin typeface="Cambria Math" panose="02040503050406030204" pitchFamily="18" charset="0"/>
                        <a:cs typeface="Calibri" panose="020F0502020204030204" pitchFamily="34" charset="0"/>
                      </a:rPr>
                      <m:t>𝑊</m:t>
                    </m:r>
                  </m:oMath>
                </a14:m>
                <a:r>
                  <a:rPr lang="en-US" sz="1600" dirty="0">
                    <a:latin typeface="Calibri" panose="020F0502020204030204" pitchFamily="34" charset="0"/>
                    <a:cs typeface="Calibri" panose="020F0502020204030204" pitchFamily="34" charset="0"/>
                  </a:rPr>
                  <a:t>: a worklist holding the unprocessed edges.</a:t>
                </a:r>
              </a:p>
              <a:p>
                <a:pPr algn="just">
                  <a:lnSpc>
                    <a:spcPts val="2400"/>
                  </a:lnSpc>
                  <a:spcBef>
                    <a:spcPts val="1200"/>
                  </a:spcBef>
                </a:pPr>
                <a:endParaRPr lang="en-US" sz="1600" dirty="0">
                  <a:latin typeface="Calibri" panose="020F0502020204030204" pitchFamily="34" charset="0"/>
                  <a:cs typeface="Calibri" panose="020F0502020204030204" pitchFamily="34" charset="0"/>
                </a:endParaRPr>
              </a:p>
            </p:txBody>
          </p:sp>
        </mc:Choice>
        <mc:Fallback xmlns="">
          <p:sp>
            <p:nvSpPr>
              <p:cNvPr id="5" name="Text Placeholder 2">
                <a:extLst>
                  <a:ext uri="{FF2B5EF4-FFF2-40B4-BE49-F238E27FC236}">
                    <a16:creationId xmlns:a16="http://schemas.microsoft.com/office/drawing/2014/main" id="{E371E339-47D2-4F84-8137-EA2C8CF526BA}"/>
                  </a:ext>
                </a:extLst>
              </p:cNvPr>
              <p:cNvSpPr txBox="1">
                <a:spLocks noRot="1" noChangeAspect="1" noMove="1" noResize="1" noEditPoints="1" noAdjustHandles="1" noChangeArrowheads="1" noChangeShapeType="1" noTextEdit="1"/>
              </p:cNvSpPr>
              <p:nvPr/>
            </p:nvSpPr>
            <p:spPr>
              <a:xfrm>
                <a:off x="628017" y="1133863"/>
                <a:ext cx="4577646" cy="1737674"/>
              </a:xfrm>
              <a:prstGeom prst="rect">
                <a:avLst/>
              </a:prstGeom>
              <a:blipFill>
                <a:blip r:embed="rId3"/>
                <a:stretch>
                  <a:fillRect l="-2663" t="-2456"/>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
        <p:nvSpPr>
          <p:cNvPr id="6" name="Text Placeholder 2">
            <a:extLst>
              <a:ext uri="{FF2B5EF4-FFF2-40B4-BE49-F238E27FC236}">
                <a16:creationId xmlns:a16="http://schemas.microsoft.com/office/drawing/2014/main" id="{76466AA9-4D9C-B808-350E-FC1BAE2EEE77}"/>
              </a:ext>
            </a:extLst>
          </p:cNvPr>
          <p:cNvSpPr txBox="1">
            <a:spLocks/>
          </p:cNvSpPr>
          <p:nvPr/>
        </p:nvSpPr>
        <p:spPr>
          <a:xfrm>
            <a:off x="5615308" y="113386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Initialization</a:t>
            </a:r>
          </a:p>
        </p:txBody>
      </p:sp>
      <p:sp>
        <p:nvSpPr>
          <p:cNvPr id="7" name="Text Placeholder 2">
            <a:extLst>
              <a:ext uri="{FF2B5EF4-FFF2-40B4-BE49-F238E27FC236}">
                <a16:creationId xmlns:a16="http://schemas.microsoft.com/office/drawing/2014/main" id="{DDE4E748-C4F2-E4D7-5CA5-D13BD62B37FF}"/>
              </a:ext>
            </a:extLst>
          </p:cNvPr>
          <p:cNvSpPr txBox="1">
            <a:spLocks/>
          </p:cNvSpPr>
          <p:nvPr/>
        </p:nvSpPr>
        <p:spPr>
          <a:xfrm>
            <a:off x="6872820" y="3791727"/>
            <a:ext cx="861692" cy="2840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worklist</a:t>
            </a:r>
          </a:p>
        </p:txBody>
      </p:sp>
      <mc:AlternateContent xmlns:mc="http://schemas.openxmlformats.org/markup-compatibility/2006" xmlns:a14="http://schemas.microsoft.com/office/drawing/2010/main">
        <mc:Choice Requires="a14">
          <p:sp>
            <p:nvSpPr>
              <p:cNvPr id="8" name="圆柱体 7">
                <a:extLst>
                  <a:ext uri="{FF2B5EF4-FFF2-40B4-BE49-F238E27FC236}">
                    <a16:creationId xmlns:a16="http://schemas.microsoft.com/office/drawing/2014/main" id="{B8492928-F313-478E-B2D6-7BB3D97BCF08}"/>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8" name="圆柱体 7">
                <a:extLst>
                  <a:ext uri="{FF2B5EF4-FFF2-40B4-BE49-F238E27FC236}">
                    <a16:creationId xmlns:a16="http://schemas.microsoft.com/office/drawing/2014/main" id="{B8492928-F313-478E-B2D6-7BB3D97BCF08}"/>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5"/>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12620665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64996"/>
            <a:ext cx="7625368" cy="8471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Background</a:t>
            </a:r>
          </a:p>
        </p:txBody>
      </p:sp>
      <p:sp>
        <p:nvSpPr>
          <p:cNvPr id="2" name="灯片编号占位符 1">
            <a:extLst>
              <a:ext uri="{FF2B5EF4-FFF2-40B4-BE49-F238E27FC236}">
                <a16:creationId xmlns:a16="http://schemas.microsoft.com/office/drawing/2014/main" id="{1CAF9B0E-72FF-4FA9-883D-ED2C11A0BB0E}"/>
              </a:ext>
            </a:extLst>
          </p:cNvPr>
          <p:cNvSpPr>
            <a:spLocks noGrp="1"/>
          </p:cNvSpPr>
          <p:nvPr>
            <p:ph type="sldNum" sz="quarter" idx="2"/>
          </p:nvPr>
        </p:nvSpPr>
        <p:spPr/>
        <p:txBody>
          <a:bodyPr/>
          <a:lstStyle/>
          <a:p>
            <a:fld id="{86CB4B4D-7CA3-9044-876B-883B54F8677D}" type="slidenum">
              <a:rPr lang="en-US" altLang="zh-CN" smtClean="0"/>
              <a:t>8</a:t>
            </a:fld>
            <a:endParaRPr lang="zh-CN" altLang="en-US" dirty="0"/>
          </a:p>
        </p:txBody>
      </p:sp>
      <p:sp>
        <p:nvSpPr>
          <p:cNvPr id="5" name="Text Placeholder 2">
            <a:extLst>
              <a:ext uri="{FF2B5EF4-FFF2-40B4-BE49-F238E27FC236}">
                <a16:creationId xmlns:a16="http://schemas.microsoft.com/office/drawing/2014/main" id="{E371E339-47D2-4F84-8137-EA2C8CF526BA}"/>
              </a:ext>
            </a:extLst>
          </p:cNvPr>
          <p:cNvSpPr txBox="1">
            <a:spLocks/>
          </p:cNvSpPr>
          <p:nvPr/>
        </p:nvSpPr>
        <p:spPr>
          <a:xfrm>
            <a:off x="628018" y="1133864"/>
            <a:ext cx="8138792" cy="9342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b="1" dirty="0">
                <a:latin typeface="Calibri" panose="020F0502020204030204" pitchFamily="34" charset="0"/>
                <a:cs typeface="Calibri" panose="020F0502020204030204" pitchFamily="34" charset="0"/>
              </a:rPr>
              <a:t>How does CFL-reachability work?</a:t>
            </a:r>
          </a:p>
          <a:p>
            <a:pPr algn="just">
              <a:lnSpc>
                <a:spcPts val="2400"/>
              </a:lnSpc>
              <a:spcBef>
                <a:spcPts val="1200"/>
              </a:spcBef>
            </a:pPr>
            <a:r>
              <a:rPr lang="en-US" altLang="zh-CN" sz="1600" dirty="0">
                <a:latin typeface="Calibri" panose="020F0502020204030204" pitchFamily="34" charset="0"/>
                <a:cs typeface="Calibri" panose="020F0502020204030204" pitchFamily="34" charset="0"/>
              </a:rPr>
              <a:t>Standard CFL-reachability algorithm (Algorithm 1).</a:t>
            </a:r>
          </a:p>
          <a:p>
            <a:pPr algn="just">
              <a:lnSpc>
                <a:spcPts val="2400"/>
              </a:lnSpc>
              <a:spcBef>
                <a:spcPts val="1200"/>
              </a:spcBef>
            </a:pPr>
            <a:endParaRPr lang="en-US" sz="1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圆柱体 3">
                <a:extLst>
                  <a:ext uri="{FF2B5EF4-FFF2-40B4-BE49-F238E27FC236}">
                    <a16:creationId xmlns:a16="http://schemas.microsoft.com/office/drawing/2014/main" id="{4C6C71E8-751A-DACE-EF71-430CA9D5C3C7}"/>
                  </a:ext>
                </a:extLst>
              </p:cNvPr>
              <p:cNvSpPr/>
              <p:nvPr/>
            </p:nvSpPr>
            <p:spPr>
              <a:xfrm>
                <a:off x="6872820" y="3049407"/>
                <a:ext cx="615672" cy="680081"/>
              </a:xfrm>
              <a:prstGeom prst="can">
                <a:avLst>
                  <a:gd name="adj" fmla="val 33995"/>
                </a:avLst>
              </a:prstGeom>
              <a:solidFill>
                <a:srgbClr val="0070C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𝑾</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4" name="圆柱体 3">
                <a:extLst>
                  <a:ext uri="{FF2B5EF4-FFF2-40B4-BE49-F238E27FC236}">
                    <a16:creationId xmlns:a16="http://schemas.microsoft.com/office/drawing/2014/main" id="{4C6C71E8-751A-DACE-EF71-430CA9D5C3C7}"/>
                  </a:ext>
                </a:extLst>
              </p:cNvPr>
              <p:cNvSpPr>
                <a:spLocks noRot="1" noChangeAspect="1" noMove="1" noResize="1" noEditPoints="1" noAdjustHandles="1" noChangeArrowheads="1" noChangeShapeType="1" noTextEdit="1"/>
              </p:cNvSpPr>
              <p:nvPr/>
            </p:nvSpPr>
            <p:spPr>
              <a:xfrm>
                <a:off x="6872820" y="3049407"/>
                <a:ext cx="615672" cy="680081"/>
              </a:xfrm>
              <a:prstGeom prst="can">
                <a:avLst>
                  <a:gd name="adj" fmla="val 33995"/>
                </a:avLst>
              </a:prstGeom>
              <a:blipFill>
                <a:blip r:embed="rId3"/>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9E9D273-256F-9CA4-08E1-4332F58BEC5F}"/>
                  </a:ext>
                </a:extLst>
              </p:cNvPr>
              <p:cNvSpPr/>
              <p:nvPr/>
            </p:nvSpPr>
            <p:spPr>
              <a:xfrm>
                <a:off x="5646693" y="1691168"/>
                <a:ext cx="990904" cy="519348"/>
              </a:xfrm>
              <a:prstGeom prst="ellipse">
                <a:avLst/>
              </a:prstGeom>
              <a:solidFill>
                <a:srgbClr val="CC9900"/>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1" i="1" u="none" strike="noStrike" cap="none" spc="0" normalizeH="0" baseline="0" dirty="0" smtClean="0">
                          <a:ln>
                            <a:noFill/>
                          </a:ln>
                          <a:solidFill>
                            <a:srgbClr val="FFFFFF"/>
                          </a:solidFill>
                          <a:effectLst/>
                          <a:uFillTx/>
                          <a:latin typeface="Cambria Math" panose="02040503050406030204" pitchFamily="18" charset="0"/>
                          <a:cs typeface="Times New Roman" panose="02020603050405020304" pitchFamily="18" charset="0"/>
                          <a:sym typeface="Calibri"/>
                        </a:rPr>
                        <m:t>𝑬</m:t>
                      </m:r>
                    </m:oMath>
                  </m:oMathPara>
                </a14:m>
                <a:endParaRPr kumimoji="0" lang="zh-CN" altLang="en-US" sz="1800" b="1"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alibri"/>
                </a:endParaRPr>
              </a:p>
            </p:txBody>
          </p:sp>
        </mc:Choice>
        <mc:Fallback xmlns="">
          <p:sp>
            <p:nvSpPr>
              <p:cNvPr id="3" name="椭圆 2">
                <a:extLst>
                  <a:ext uri="{FF2B5EF4-FFF2-40B4-BE49-F238E27FC236}">
                    <a16:creationId xmlns:a16="http://schemas.microsoft.com/office/drawing/2014/main" id="{E9E9D273-256F-9CA4-08E1-4332F58BEC5F}"/>
                  </a:ext>
                </a:extLst>
              </p:cNvPr>
              <p:cNvSpPr>
                <a:spLocks noRot="1" noChangeAspect="1" noMove="1" noResize="1" noEditPoints="1" noAdjustHandles="1" noChangeArrowheads="1" noChangeShapeType="1" noTextEdit="1"/>
              </p:cNvSpPr>
              <p:nvPr/>
            </p:nvSpPr>
            <p:spPr>
              <a:xfrm>
                <a:off x="5646693" y="1691168"/>
                <a:ext cx="990904" cy="519348"/>
              </a:xfrm>
              <a:prstGeom prst="ellipse">
                <a:avLst/>
              </a:prstGeom>
              <a:blipFill>
                <a:blip r:embed="rId4"/>
                <a:stretch>
                  <a:fillRect/>
                </a:stretch>
              </a:blipFill>
              <a:ln w="12700" cap="flat">
                <a:solidFill>
                  <a:schemeClr val="bg1"/>
                </a:solidFill>
                <a:prstDash val="solid"/>
                <a:miter lim="800000"/>
              </a:ln>
              <a:effectLst/>
            </p:spPr>
            <p:txBody>
              <a:bodyPr/>
              <a:lstStyle/>
              <a:p>
                <a:r>
                  <a:rPr lang="zh-CN" altLang="en-US">
                    <a:noFill/>
                  </a:rPr>
                  <a:t> </a:t>
                </a:r>
              </a:p>
            </p:txBody>
          </p:sp>
        </mc:Fallback>
      </mc:AlternateContent>
      <p:grpSp>
        <p:nvGrpSpPr>
          <p:cNvPr id="35" name="组合 34">
            <a:extLst>
              <a:ext uri="{FF2B5EF4-FFF2-40B4-BE49-F238E27FC236}">
                <a16:creationId xmlns:a16="http://schemas.microsoft.com/office/drawing/2014/main" id="{ACCFBA13-528C-C033-8B2A-BEF458DFFC5B}"/>
              </a:ext>
            </a:extLst>
          </p:cNvPr>
          <p:cNvGrpSpPr/>
          <p:nvPr/>
        </p:nvGrpSpPr>
        <p:grpSpPr>
          <a:xfrm>
            <a:off x="6683376" y="2214563"/>
            <a:ext cx="1122765" cy="688414"/>
            <a:chOff x="6683376" y="2214563"/>
            <a:chExt cx="1122765" cy="688414"/>
          </a:xfrm>
        </p:grpSpPr>
        <p:sp>
          <p:nvSpPr>
            <p:cNvPr id="24" name="箭头: 下 23">
              <a:extLst>
                <a:ext uri="{FF2B5EF4-FFF2-40B4-BE49-F238E27FC236}">
                  <a16:creationId xmlns:a16="http://schemas.microsoft.com/office/drawing/2014/main" id="{5CFD6B8B-D8C0-1927-8499-A3057A30D4B3}"/>
                </a:ext>
              </a:extLst>
            </p:cNvPr>
            <p:cNvSpPr/>
            <p:nvPr/>
          </p:nvSpPr>
          <p:spPr>
            <a:xfrm>
              <a:off x="6683376" y="2214563"/>
              <a:ext cx="533400" cy="688414"/>
            </a:xfrm>
            <a:custGeom>
              <a:avLst/>
              <a:gdLst>
                <a:gd name="connsiteX0" fmla="*/ 0 w 206375"/>
                <a:gd name="connsiteY0" fmla="*/ 576894 h 680081"/>
                <a:gd name="connsiteX1" fmla="*/ 51594 w 206375"/>
                <a:gd name="connsiteY1" fmla="*/ 576894 h 680081"/>
                <a:gd name="connsiteX2" fmla="*/ 51594 w 206375"/>
                <a:gd name="connsiteY2" fmla="*/ 0 h 680081"/>
                <a:gd name="connsiteX3" fmla="*/ 154781 w 206375"/>
                <a:gd name="connsiteY3" fmla="*/ 0 h 680081"/>
                <a:gd name="connsiteX4" fmla="*/ 154781 w 206375"/>
                <a:gd name="connsiteY4" fmla="*/ 576894 h 680081"/>
                <a:gd name="connsiteX5" fmla="*/ 206375 w 206375"/>
                <a:gd name="connsiteY5" fmla="*/ 576894 h 680081"/>
                <a:gd name="connsiteX6" fmla="*/ 103188 w 206375"/>
                <a:gd name="connsiteY6" fmla="*/ 680081 h 680081"/>
                <a:gd name="connsiteX7" fmla="*/ 0 w 206375"/>
                <a:gd name="connsiteY7" fmla="*/ 576894 h 680081"/>
                <a:gd name="connsiteX0" fmla="*/ 0 w 206375"/>
                <a:gd name="connsiteY0" fmla="*/ 576894 h 680081"/>
                <a:gd name="connsiteX1" fmla="*/ 51594 w 206375"/>
                <a:gd name="connsiteY1" fmla="*/ 576894 h 680081"/>
                <a:gd name="connsiteX2" fmla="*/ 51594 w 206375"/>
                <a:gd name="connsiteY2" fmla="*/ 0 h 680081"/>
                <a:gd name="connsiteX3" fmla="*/ 154781 w 206375"/>
                <a:gd name="connsiteY3" fmla="*/ 576894 h 680081"/>
                <a:gd name="connsiteX4" fmla="*/ 206375 w 206375"/>
                <a:gd name="connsiteY4" fmla="*/ 576894 h 680081"/>
                <a:gd name="connsiteX5" fmla="*/ 103188 w 206375"/>
                <a:gd name="connsiteY5" fmla="*/ 680081 h 680081"/>
                <a:gd name="connsiteX6" fmla="*/ 0 w 206375"/>
                <a:gd name="connsiteY6" fmla="*/ 576894 h 680081"/>
                <a:gd name="connsiteX0" fmla="*/ 229394 w 435769"/>
                <a:gd name="connsiteY0" fmla="*/ 534032 h 637219"/>
                <a:gd name="connsiteX1" fmla="*/ 280988 w 435769"/>
                <a:gd name="connsiteY1" fmla="*/ 534032 h 637219"/>
                <a:gd name="connsiteX2" fmla="*/ 0 w 435769"/>
                <a:gd name="connsiteY2" fmla="*/ 0 h 637219"/>
                <a:gd name="connsiteX3" fmla="*/ 384175 w 435769"/>
                <a:gd name="connsiteY3" fmla="*/ 534032 h 637219"/>
                <a:gd name="connsiteX4" fmla="*/ 435769 w 435769"/>
                <a:gd name="connsiteY4" fmla="*/ 534032 h 637219"/>
                <a:gd name="connsiteX5" fmla="*/ 332582 w 435769"/>
                <a:gd name="connsiteY5" fmla="*/ 637219 h 637219"/>
                <a:gd name="connsiteX6" fmla="*/ 229394 w 435769"/>
                <a:gd name="connsiteY6" fmla="*/ 534032 h 637219"/>
                <a:gd name="connsiteX0" fmla="*/ 246856 w 453231"/>
                <a:gd name="connsiteY0" fmla="*/ 543557 h 646744"/>
                <a:gd name="connsiteX1" fmla="*/ 298450 w 453231"/>
                <a:gd name="connsiteY1" fmla="*/ 543557 h 646744"/>
                <a:gd name="connsiteX2" fmla="*/ 0 w 453231"/>
                <a:gd name="connsiteY2" fmla="*/ 0 h 646744"/>
                <a:gd name="connsiteX3" fmla="*/ 401637 w 453231"/>
                <a:gd name="connsiteY3" fmla="*/ 543557 h 646744"/>
                <a:gd name="connsiteX4" fmla="*/ 453231 w 453231"/>
                <a:gd name="connsiteY4" fmla="*/ 543557 h 646744"/>
                <a:gd name="connsiteX5" fmla="*/ 350044 w 453231"/>
                <a:gd name="connsiteY5" fmla="*/ 646744 h 646744"/>
                <a:gd name="connsiteX6" fmla="*/ 246856 w 453231"/>
                <a:gd name="connsiteY6" fmla="*/ 543557 h 646744"/>
                <a:gd name="connsiteX0" fmla="*/ 246856 w 453231"/>
                <a:gd name="connsiteY0" fmla="*/ 543557 h 686432"/>
                <a:gd name="connsiteX1" fmla="*/ 298450 w 453231"/>
                <a:gd name="connsiteY1" fmla="*/ 543557 h 686432"/>
                <a:gd name="connsiteX2" fmla="*/ 0 w 453231"/>
                <a:gd name="connsiteY2" fmla="*/ 0 h 686432"/>
                <a:gd name="connsiteX3" fmla="*/ 401637 w 453231"/>
                <a:gd name="connsiteY3" fmla="*/ 543557 h 686432"/>
                <a:gd name="connsiteX4" fmla="*/ 453231 w 453231"/>
                <a:gd name="connsiteY4" fmla="*/ 543557 h 686432"/>
                <a:gd name="connsiteX5" fmla="*/ 437356 w 453231"/>
                <a:gd name="connsiteY5" fmla="*/ 686432 h 686432"/>
                <a:gd name="connsiteX6" fmla="*/ 246856 w 453231"/>
                <a:gd name="connsiteY6" fmla="*/ 543557 h 686432"/>
                <a:gd name="connsiteX0" fmla="*/ 246856 w 453231"/>
                <a:gd name="connsiteY0" fmla="*/ 543557 h 686432"/>
                <a:gd name="connsiteX1" fmla="*/ 298450 w 453231"/>
                <a:gd name="connsiteY1" fmla="*/ 543557 h 686432"/>
                <a:gd name="connsiteX2" fmla="*/ 0 w 453231"/>
                <a:gd name="connsiteY2" fmla="*/ 0 h 686432"/>
                <a:gd name="connsiteX3" fmla="*/ 401637 w 453231"/>
                <a:gd name="connsiteY3" fmla="*/ 543557 h 686432"/>
                <a:gd name="connsiteX4" fmla="*/ 453231 w 453231"/>
                <a:gd name="connsiteY4" fmla="*/ 543557 h 686432"/>
                <a:gd name="connsiteX5" fmla="*/ 437356 w 453231"/>
                <a:gd name="connsiteY5" fmla="*/ 686432 h 686432"/>
                <a:gd name="connsiteX6" fmla="*/ 246856 w 453231"/>
                <a:gd name="connsiteY6" fmla="*/ 543557 h 686432"/>
                <a:gd name="connsiteX0" fmla="*/ 246856 w 453231"/>
                <a:gd name="connsiteY0" fmla="*/ 543557 h 686432"/>
                <a:gd name="connsiteX1" fmla="*/ 298450 w 453231"/>
                <a:gd name="connsiteY1" fmla="*/ 543557 h 686432"/>
                <a:gd name="connsiteX2" fmla="*/ 0 w 453231"/>
                <a:gd name="connsiteY2" fmla="*/ 0 h 686432"/>
                <a:gd name="connsiteX3" fmla="*/ 401637 w 453231"/>
                <a:gd name="connsiteY3" fmla="*/ 543557 h 686432"/>
                <a:gd name="connsiteX4" fmla="*/ 453231 w 453231"/>
                <a:gd name="connsiteY4" fmla="*/ 543557 h 686432"/>
                <a:gd name="connsiteX5" fmla="*/ 437356 w 453231"/>
                <a:gd name="connsiteY5" fmla="*/ 686432 h 686432"/>
                <a:gd name="connsiteX6" fmla="*/ 246856 w 453231"/>
                <a:gd name="connsiteY6" fmla="*/ 543557 h 686432"/>
                <a:gd name="connsiteX0" fmla="*/ 246856 w 453231"/>
                <a:gd name="connsiteY0" fmla="*/ 543557 h 699132"/>
                <a:gd name="connsiteX1" fmla="*/ 298450 w 453231"/>
                <a:gd name="connsiteY1" fmla="*/ 543557 h 699132"/>
                <a:gd name="connsiteX2" fmla="*/ 0 w 453231"/>
                <a:gd name="connsiteY2" fmla="*/ 0 h 699132"/>
                <a:gd name="connsiteX3" fmla="*/ 401637 w 453231"/>
                <a:gd name="connsiteY3" fmla="*/ 543557 h 699132"/>
                <a:gd name="connsiteX4" fmla="*/ 453231 w 453231"/>
                <a:gd name="connsiteY4" fmla="*/ 543557 h 699132"/>
                <a:gd name="connsiteX5" fmla="*/ 418306 w 453231"/>
                <a:gd name="connsiteY5" fmla="*/ 699132 h 699132"/>
                <a:gd name="connsiteX6" fmla="*/ 246856 w 453231"/>
                <a:gd name="connsiteY6" fmla="*/ 543557 h 699132"/>
                <a:gd name="connsiteX0" fmla="*/ 246856 w 453231"/>
                <a:gd name="connsiteY0" fmla="*/ 543557 h 699132"/>
                <a:gd name="connsiteX1" fmla="*/ 298450 w 453231"/>
                <a:gd name="connsiteY1" fmla="*/ 543557 h 699132"/>
                <a:gd name="connsiteX2" fmla="*/ 0 w 453231"/>
                <a:gd name="connsiteY2" fmla="*/ 0 h 699132"/>
                <a:gd name="connsiteX3" fmla="*/ 401637 w 453231"/>
                <a:gd name="connsiteY3" fmla="*/ 543557 h 699132"/>
                <a:gd name="connsiteX4" fmla="*/ 453231 w 453231"/>
                <a:gd name="connsiteY4" fmla="*/ 543557 h 699132"/>
                <a:gd name="connsiteX5" fmla="*/ 418306 w 453231"/>
                <a:gd name="connsiteY5" fmla="*/ 699132 h 699132"/>
                <a:gd name="connsiteX6" fmla="*/ 246856 w 453231"/>
                <a:gd name="connsiteY6" fmla="*/ 543557 h 699132"/>
                <a:gd name="connsiteX0" fmla="*/ 246856 w 453231"/>
                <a:gd name="connsiteY0" fmla="*/ 543557 h 699132"/>
                <a:gd name="connsiteX1" fmla="*/ 298450 w 453231"/>
                <a:gd name="connsiteY1" fmla="*/ 543557 h 699132"/>
                <a:gd name="connsiteX2" fmla="*/ 0 w 453231"/>
                <a:gd name="connsiteY2" fmla="*/ 0 h 699132"/>
                <a:gd name="connsiteX3" fmla="*/ 401637 w 453231"/>
                <a:gd name="connsiteY3" fmla="*/ 543557 h 699132"/>
                <a:gd name="connsiteX4" fmla="*/ 453231 w 453231"/>
                <a:gd name="connsiteY4" fmla="*/ 543557 h 699132"/>
                <a:gd name="connsiteX5" fmla="*/ 418306 w 453231"/>
                <a:gd name="connsiteY5" fmla="*/ 699132 h 699132"/>
                <a:gd name="connsiteX6" fmla="*/ 246856 w 453231"/>
                <a:gd name="connsiteY6" fmla="*/ 543557 h 699132"/>
                <a:gd name="connsiteX0" fmla="*/ 268288 w 453231"/>
                <a:gd name="connsiteY0" fmla="*/ 592373 h 699132"/>
                <a:gd name="connsiteX1" fmla="*/ 298450 w 453231"/>
                <a:gd name="connsiteY1" fmla="*/ 543557 h 699132"/>
                <a:gd name="connsiteX2" fmla="*/ 0 w 453231"/>
                <a:gd name="connsiteY2" fmla="*/ 0 h 699132"/>
                <a:gd name="connsiteX3" fmla="*/ 401637 w 453231"/>
                <a:gd name="connsiteY3" fmla="*/ 543557 h 699132"/>
                <a:gd name="connsiteX4" fmla="*/ 453231 w 453231"/>
                <a:gd name="connsiteY4" fmla="*/ 543557 h 699132"/>
                <a:gd name="connsiteX5" fmla="*/ 418306 w 453231"/>
                <a:gd name="connsiteY5" fmla="*/ 699132 h 699132"/>
                <a:gd name="connsiteX6" fmla="*/ 268288 w 453231"/>
                <a:gd name="connsiteY6" fmla="*/ 592373 h 699132"/>
                <a:gd name="connsiteX0" fmla="*/ 268288 w 453231"/>
                <a:gd name="connsiteY0" fmla="*/ 592373 h 699132"/>
                <a:gd name="connsiteX1" fmla="*/ 322263 w 453231"/>
                <a:gd name="connsiteY1" fmla="*/ 554272 h 699132"/>
                <a:gd name="connsiteX2" fmla="*/ 0 w 453231"/>
                <a:gd name="connsiteY2" fmla="*/ 0 h 699132"/>
                <a:gd name="connsiteX3" fmla="*/ 401637 w 453231"/>
                <a:gd name="connsiteY3" fmla="*/ 543557 h 699132"/>
                <a:gd name="connsiteX4" fmla="*/ 453231 w 453231"/>
                <a:gd name="connsiteY4" fmla="*/ 543557 h 699132"/>
                <a:gd name="connsiteX5" fmla="*/ 418306 w 453231"/>
                <a:gd name="connsiteY5" fmla="*/ 699132 h 699132"/>
                <a:gd name="connsiteX6" fmla="*/ 268288 w 453231"/>
                <a:gd name="connsiteY6" fmla="*/ 592373 h 699132"/>
                <a:gd name="connsiteX0" fmla="*/ 268288 w 453231"/>
                <a:gd name="connsiteY0" fmla="*/ 592373 h 700323"/>
                <a:gd name="connsiteX1" fmla="*/ 322263 w 453231"/>
                <a:gd name="connsiteY1" fmla="*/ 554272 h 700323"/>
                <a:gd name="connsiteX2" fmla="*/ 0 w 453231"/>
                <a:gd name="connsiteY2" fmla="*/ 0 h 700323"/>
                <a:gd name="connsiteX3" fmla="*/ 401637 w 453231"/>
                <a:gd name="connsiteY3" fmla="*/ 543557 h 700323"/>
                <a:gd name="connsiteX4" fmla="*/ 453231 w 453231"/>
                <a:gd name="connsiteY4" fmla="*/ 543557 h 700323"/>
                <a:gd name="connsiteX5" fmla="*/ 413543 w 453231"/>
                <a:gd name="connsiteY5" fmla="*/ 700323 h 700323"/>
                <a:gd name="connsiteX6" fmla="*/ 268288 w 453231"/>
                <a:gd name="connsiteY6" fmla="*/ 592373 h 700323"/>
                <a:gd name="connsiteX0" fmla="*/ 268288 w 453231"/>
                <a:gd name="connsiteY0" fmla="*/ 592373 h 701513"/>
                <a:gd name="connsiteX1" fmla="*/ 322263 w 453231"/>
                <a:gd name="connsiteY1" fmla="*/ 554272 h 701513"/>
                <a:gd name="connsiteX2" fmla="*/ 0 w 453231"/>
                <a:gd name="connsiteY2" fmla="*/ 0 h 701513"/>
                <a:gd name="connsiteX3" fmla="*/ 401637 w 453231"/>
                <a:gd name="connsiteY3" fmla="*/ 543557 h 701513"/>
                <a:gd name="connsiteX4" fmla="*/ 453231 w 453231"/>
                <a:gd name="connsiteY4" fmla="*/ 543557 h 701513"/>
                <a:gd name="connsiteX5" fmla="*/ 408781 w 453231"/>
                <a:gd name="connsiteY5" fmla="*/ 701513 h 701513"/>
                <a:gd name="connsiteX6" fmla="*/ 268288 w 453231"/>
                <a:gd name="connsiteY6" fmla="*/ 592373 h 701513"/>
                <a:gd name="connsiteX0" fmla="*/ 268288 w 453231"/>
                <a:gd name="connsiteY0" fmla="*/ 592373 h 701513"/>
                <a:gd name="connsiteX1" fmla="*/ 330597 w 453231"/>
                <a:gd name="connsiteY1" fmla="*/ 574512 h 701513"/>
                <a:gd name="connsiteX2" fmla="*/ 0 w 453231"/>
                <a:gd name="connsiteY2" fmla="*/ 0 h 701513"/>
                <a:gd name="connsiteX3" fmla="*/ 401637 w 453231"/>
                <a:gd name="connsiteY3" fmla="*/ 543557 h 701513"/>
                <a:gd name="connsiteX4" fmla="*/ 453231 w 453231"/>
                <a:gd name="connsiteY4" fmla="*/ 543557 h 701513"/>
                <a:gd name="connsiteX5" fmla="*/ 408781 w 453231"/>
                <a:gd name="connsiteY5" fmla="*/ 701513 h 701513"/>
                <a:gd name="connsiteX6" fmla="*/ 268288 w 453231"/>
                <a:gd name="connsiteY6" fmla="*/ 592373 h 701513"/>
                <a:gd name="connsiteX0" fmla="*/ 268288 w 453231"/>
                <a:gd name="connsiteY0" fmla="*/ 592373 h 701513"/>
                <a:gd name="connsiteX1" fmla="*/ 330597 w 453231"/>
                <a:gd name="connsiteY1" fmla="*/ 574512 h 701513"/>
                <a:gd name="connsiteX2" fmla="*/ 0 w 453231"/>
                <a:gd name="connsiteY2" fmla="*/ 0 h 701513"/>
                <a:gd name="connsiteX3" fmla="*/ 413543 w 453231"/>
                <a:gd name="connsiteY3" fmla="*/ 557845 h 701513"/>
                <a:gd name="connsiteX4" fmla="*/ 453231 w 453231"/>
                <a:gd name="connsiteY4" fmla="*/ 543557 h 701513"/>
                <a:gd name="connsiteX5" fmla="*/ 408781 w 453231"/>
                <a:gd name="connsiteY5" fmla="*/ 701513 h 701513"/>
                <a:gd name="connsiteX6" fmla="*/ 268288 w 453231"/>
                <a:gd name="connsiteY6" fmla="*/ 592373 h 701513"/>
                <a:gd name="connsiteX0" fmla="*/ 268288 w 453231"/>
                <a:gd name="connsiteY0" fmla="*/ 592373 h 706275"/>
                <a:gd name="connsiteX1" fmla="*/ 330597 w 453231"/>
                <a:gd name="connsiteY1" fmla="*/ 574512 h 706275"/>
                <a:gd name="connsiteX2" fmla="*/ 0 w 453231"/>
                <a:gd name="connsiteY2" fmla="*/ 0 h 706275"/>
                <a:gd name="connsiteX3" fmla="*/ 413543 w 453231"/>
                <a:gd name="connsiteY3" fmla="*/ 557845 h 706275"/>
                <a:gd name="connsiteX4" fmla="*/ 453231 w 453231"/>
                <a:gd name="connsiteY4" fmla="*/ 543557 h 706275"/>
                <a:gd name="connsiteX5" fmla="*/ 401278 w 453231"/>
                <a:gd name="connsiteY5" fmla="*/ 706275 h 706275"/>
                <a:gd name="connsiteX6" fmla="*/ 268288 w 453231"/>
                <a:gd name="connsiteY6" fmla="*/ 592373 h 706275"/>
                <a:gd name="connsiteX0" fmla="*/ 298303 w 483246"/>
                <a:gd name="connsiteY0" fmla="*/ 579673 h 693575"/>
                <a:gd name="connsiteX1" fmla="*/ 360612 w 483246"/>
                <a:gd name="connsiteY1" fmla="*/ 561812 h 693575"/>
                <a:gd name="connsiteX2" fmla="*/ 0 w 483246"/>
                <a:gd name="connsiteY2" fmla="*/ 0 h 693575"/>
                <a:gd name="connsiteX3" fmla="*/ 443558 w 483246"/>
                <a:gd name="connsiteY3" fmla="*/ 545145 h 693575"/>
                <a:gd name="connsiteX4" fmla="*/ 483246 w 483246"/>
                <a:gd name="connsiteY4" fmla="*/ 530857 h 693575"/>
                <a:gd name="connsiteX5" fmla="*/ 431293 w 483246"/>
                <a:gd name="connsiteY5" fmla="*/ 693575 h 693575"/>
                <a:gd name="connsiteX6" fmla="*/ 298303 w 483246"/>
                <a:gd name="connsiteY6" fmla="*/ 579673 h 693575"/>
                <a:gd name="connsiteX0" fmla="*/ 298303 w 504257"/>
                <a:gd name="connsiteY0" fmla="*/ 579673 h 693575"/>
                <a:gd name="connsiteX1" fmla="*/ 360612 w 504257"/>
                <a:gd name="connsiteY1" fmla="*/ 561812 h 693575"/>
                <a:gd name="connsiteX2" fmla="*/ 0 w 504257"/>
                <a:gd name="connsiteY2" fmla="*/ 0 h 693575"/>
                <a:gd name="connsiteX3" fmla="*/ 443558 w 504257"/>
                <a:gd name="connsiteY3" fmla="*/ 545145 h 693575"/>
                <a:gd name="connsiteX4" fmla="*/ 504257 w 504257"/>
                <a:gd name="connsiteY4" fmla="*/ 522920 h 693575"/>
                <a:gd name="connsiteX5" fmla="*/ 431293 w 504257"/>
                <a:gd name="connsiteY5" fmla="*/ 693575 h 693575"/>
                <a:gd name="connsiteX6" fmla="*/ 298303 w 504257"/>
                <a:gd name="connsiteY6" fmla="*/ 579673 h 693575"/>
                <a:gd name="connsiteX0" fmla="*/ 298303 w 504257"/>
                <a:gd name="connsiteY0" fmla="*/ 579673 h 693575"/>
                <a:gd name="connsiteX1" fmla="*/ 360612 w 504257"/>
                <a:gd name="connsiteY1" fmla="*/ 561812 h 693575"/>
                <a:gd name="connsiteX2" fmla="*/ 0 w 504257"/>
                <a:gd name="connsiteY2" fmla="*/ 0 h 693575"/>
                <a:gd name="connsiteX3" fmla="*/ 443558 w 504257"/>
                <a:gd name="connsiteY3" fmla="*/ 545145 h 693575"/>
                <a:gd name="connsiteX4" fmla="*/ 504257 w 504257"/>
                <a:gd name="connsiteY4" fmla="*/ 522920 h 693575"/>
                <a:gd name="connsiteX5" fmla="*/ 431293 w 504257"/>
                <a:gd name="connsiteY5" fmla="*/ 693575 h 693575"/>
                <a:gd name="connsiteX6" fmla="*/ 298303 w 504257"/>
                <a:gd name="connsiteY6" fmla="*/ 579673 h 693575"/>
                <a:gd name="connsiteX0" fmla="*/ 298303 w 504257"/>
                <a:gd name="connsiteY0" fmla="*/ 579673 h 693575"/>
                <a:gd name="connsiteX1" fmla="*/ 365115 w 504257"/>
                <a:gd name="connsiteY1" fmla="*/ 563399 h 693575"/>
                <a:gd name="connsiteX2" fmla="*/ 0 w 504257"/>
                <a:gd name="connsiteY2" fmla="*/ 0 h 693575"/>
                <a:gd name="connsiteX3" fmla="*/ 443558 w 504257"/>
                <a:gd name="connsiteY3" fmla="*/ 545145 h 693575"/>
                <a:gd name="connsiteX4" fmla="*/ 504257 w 504257"/>
                <a:gd name="connsiteY4" fmla="*/ 522920 h 693575"/>
                <a:gd name="connsiteX5" fmla="*/ 431293 w 504257"/>
                <a:gd name="connsiteY5" fmla="*/ 693575 h 693575"/>
                <a:gd name="connsiteX6" fmla="*/ 298303 w 504257"/>
                <a:gd name="connsiteY6" fmla="*/ 579673 h 693575"/>
                <a:gd name="connsiteX0" fmla="*/ 298303 w 504257"/>
                <a:gd name="connsiteY0" fmla="*/ 579673 h 693575"/>
                <a:gd name="connsiteX1" fmla="*/ 359112 w 504257"/>
                <a:gd name="connsiteY1" fmla="*/ 569749 h 693575"/>
                <a:gd name="connsiteX2" fmla="*/ 0 w 504257"/>
                <a:gd name="connsiteY2" fmla="*/ 0 h 693575"/>
                <a:gd name="connsiteX3" fmla="*/ 443558 w 504257"/>
                <a:gd name="connsiteY3" fmla="*/ 545145 h 693575"/>
                <a:gd name="connsiteX4" fmla="*/ 504257 w 504257"/>
                <a:gd name="connsiteY4" fmla="*/ 522920 h 693575"/>
                <a:gd name="connsiteX5" fmla="*/ 431293 w 504257"/>
                <a:gd name="connsiteY5" fmla="*/ 693575 h 693575"/>
                <a:gd name="connsiteX6" fmla="*/ 298303 w 504257"/>
                <a:gd name="connsiteY6" fmla="*/ 579673 h 693575"/>
                <a:gd name="connsiteX0" fmla="*/ 298303 w 504257"/>
                <a:gd name="connsiteY0" fmla="*/ 579673 h 687225"/>
                <a:gd name="connsiteX1" fmla="*/ 359112 w 504257"/>
                <a:gd name="connsiteY1" fmla="*/ 569749 h 687225"/>
                <a:gd name="connsiteX2" fmla="*/ 0 w 504257"/>
                <a:gd name="connsiteY2" fmla="*/ 0 h 687225"/>
                <a:gd name="connsiteX3" fmla="*/ 443558 w 504257"/>
                <a:gd name="connsiteY3" fmla="*/ 545145 h 687225"/>
                <a:gd name="connsiteX4" fmla="*/ 504257 w 504257"/>
                <a:gd name="connsiteY4" fmla="*/ 522920 h 687225"/>
                <a:gd name="connsiteX5" fmla="*/ 444800 w 504257"/>
                <a:gd name="connsiteY5" fmla="*/ 687225 h 687225"/>
                <a:gd name="connsiteX6" fmla="*/ 298303 w 504257"/>
                <a:gd name="connsiteY6" fmla="*/ 579673 h 687225"/>
                <a:gd name="connsiteX0" fmla="*/ 298303 w 504257"/>
                <a:gd name="connsiteY0" fmla="*/ 579673 h 690796"/>
                <a:gd name="connsiteX1" fmla="*/ 359112 w 504257"/>
                <a:gd name="connsiteY1" fmla="*/ 569749 h 690796"/>
                <a:gd name="connsiteX2" fmla="*/ 0 w 504257"/>
                <a:gd name="connsiteY2" fmla="*/ 0 h 690796"/>
                <a:gd name="connsiteX3" fmla="*/ 443558 w 504257"/>
                <a:gd name="connsiteY3" fmla="*/ 545145 h 690796"/>
                <a:gd name="connsiteX4" fmla="*/ 504257 w 504257"/>
                <a:gd name="connsiteY4" fmla="*/ 522920 h 690796"/>
                <a:gd name="connsiteX5" fmla="*/ 430168 w 504257"/>
                <a:gd name="connsiteY5" fmla="*/ 690796 h 690796"/>
                <a:gd name="connsiteX6" fmla="*/ 298303 w 504257"/>
                <a:gd name="connsiteY6" fmla="*/ 579673 h 690796"/>
                <a:gd name="connsiteX0" fmla="*/ 298303 w 504257"/>
                <a:gd name="connsiteY0" fmla="*/ 579673 h 688414"/>
                <a:gd name="connsiteX1" fmla="*/ 359112 w 504257"/>
                <a:gd name="connsiteY1" fmla="*/ 569749 h 688414"/>
                <a:gd name="connsiteX2" fmla="*/ 0 w 504257"/>
                <a:gd name="connsiteY2" fmla="*/ 0 h 688414"/>
                <a:gd name="connsiteX3" fmla="*/ 443558 w 504257"/>
                <a:gd name="connsiteY3" fmla="*/ 545145 h 688414"/>
                <a:gd name="connsiteX4" fmla="*/ 504257 w 504257"/>
                <a:gd name="connsiteY4" fmla="*/ 522920 h 688414"/>
                <a:gd name="connsiteX5" fmla="*/ 436921 w 504257"/>
                <a:gd name="connsiteY5" fmla="*/ 688414 h 688414"/>
                <a:gd name="connsiteX6" fmla="*/ 298303 w 504257"/>
                <a:gd name="connsiteY6" fmla="*/ 579673 h 688414"/>
                <a:gd name="connsiteX0" fmla="*/ 298303 w 504257"/>
                <a:gd name="connsiteY0" fmla="*/ 579673 h 688414"/>
                <a:gd name="connsiteX1" fmla="*/ 359112 w 504257"/>
                <a:gd name="connsiteY1" fmla="*/ 569749 h 688414"/>
                <a:gd name="connsiteX2" fmla="*/ 0 w 504257"/>
                <a:gd name="connsiteY2" fmla="*/ 0 h 688414"/>
                <a:gd name="connsiteX3" fmla="*/ 443558 w 504257"/>
                <a:gd name="connsiteY3" fmla="*/ 545145 h 688414"/>
                <a:gd name="connsiteX4" fmla="*/ 504257 w 504257"/>
                <a:gd name="connsiteY4" fmla="*/ 522920 h 688414"/>
                <a:gd name="connsiteX5" fmla="*/ 436921 w 504257"/>
                <a:gd name="connsiteY5" fmla="*/ 688414 h 688414"/>
                <a:gd name="connsiteX6" fmla="*/ 298303 w 504257"/>
                <a:gd name="connsiteY6" fmla="*/ 579673 h 688414"/>
                <a:gd name="connsiteX0" fmla="*/ 298303 w 504257"/>
                <a:gd name="connsiteY0" fmla="*/ 579673 h 688414"/>
                <a:gd name="connsiteX1" fmla="*/ 359112 w 504257"/>
                <a:gd name="connsiteY1" fmla="*/ 569749 h 688414"/>
                <a:gd name="connsiteX2" fmla="*/ 0 w 504257"/>
                <a:gd name="connsiteY2" fmla="*/ 0 h 688414"/>
                <a:gd name="connsiteX3" fmla="*/ 443558 w 504257"/>
                <a:gd name="connsiteY3" fmla="*/ 545145 h 688414"/>
                <a:gd name="connsiteX4" fmla="*/ 504257 w 504257"/>
                <a:gd name="connsiteY4" fmla="*/ 522920 h 688414"/>
                <a:gd name="connsiteX5" fmla="*/ 436921 w 504257"/>
                <a:gd name="connsiteY5" fmla="*/ 688414 h 688414"/>
                <a:gd name="connsiteX6" fmla="*/ 298303 w 504257"/>
                <a:gd name="connsiteY6" fmla="*/ 579673 h 688414"/>
                <a:gd name="connsiteX0" fmla="*/ 298303 w 504257"/>
                <a:gd name="connsiteY0" fmla="*/ 579673 h 688414"/>
                <a:gd name="connsiteX1" fmla="*/ 359112 w 504257"/>
                <a:gd name="connsiteY1" fmla="*/ 569749 h 688414"/>
                <a:gd name="connsiteX2" fmla="*/ 0 w 504257"/>
                <a:gd name="connsiteY2" fmla="*/ 0 h 688414"/>
                <a:gd name="connsiteX3" fmla="*/ 443558 w 504257"/>
                <a:gd name="connsiteY3" fmla="*/ 545145 h 688414"/>
                <a:gd name="connsiteX4" fmla="*/ 504257 w 504257"/>
                <a:gd name="connsiteY4" fmla="*/ 522920 h 688414"/>
                <a:gd name="connsiteX5" fmla="*/ 436921 w 504257"/>
                <a:gd name="connsiteY5" fmla="*/ 688414 h 688414"/>
                <a:gd name="connsiteX6" fmla="*/ 298303 w 504257"/>
                <a:gd name="connsiteY6" fmla="*/ 579673 h 68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257" h="688414">
                  <a:moveTo>
                    <a:pt x="298303" y="579673"/>
                  </a:moveTo>
                  <a:lnTo>
                    <a:pt x="359112" y="569749"/>
                  </a:lnTo>
                  <a:cubicBezTo>
                    <a:pt x="299316" y="355225"/>
                    <a:pt x="174208" y="164518"/>
                    <a:pt x="0" y="0"/>
                  </a:cubicBezTo>
                  <a:cubicBezTo>
                    <a:pt x="214782" y="128799"/>
                    <a:pt x="379330" y="311571"/>
                    <a:pt x="443558" y="545145"/>
                  </a:cubicBezTo>
                  <a:lnTo>
                    <a:pt x="504257" y="522920"/>
                  </a:lnTo>
                  <a:lnTo>
                    <a:pt x="436921" y="688414"/>
                  </a:lnTo>
                  <a:lnTo>
                    <a:pt x="298303" y="579673"/>
                  </a:lnTo>
                  <a:close/>
                </a:path>
              </a:pathLst>
            </a:cu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2D1C324-531B-313C-26CD-179BD02E8CED}"/>
                    </a:ext>
                  </a:extLst>
                </p:cNvPr>
                <p:cNvSpPr txBox="1"/>
                <p:nvPr/>
              </p:nvSpPr>
              <p:spPr>
                <a:xfrm>
                  <a:off x="7136601" y="2369061"/>
                  <a:ext cx="66954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𝑒</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ea typeface="Calibri"/>
                            <a:cs typeface="Calibri"/>
                            <a:sym typeface="Calibri"/>
                          </a:rPr>
                          <m:t>𝐸</m:t>
                        </m:r>
                      </m:oMath>
                    </m:oMathPara>
                  </a14:m>
                  <a:endParaRPr kumimoji="0" lang="zh-CN" altLang="en-US" sz="1400" b="0" i="0" u="none" strike="noStrike" cap="none" spc="0" normalizeH="0" baseline="0" dirty="0">
                    <a:ln>
                      <a:noFill/>
                    </a:ln>
                    <a:solidFill>
                      <a:srgbClr val="000000"/>
                    </a:solidFill>
                    <a:effectLst/>
                    <a:uFillTx/>
                    <a:ea typeface="Calibri"/>
                    <a:cs typeface="Calibri"/>
                    <a:sym typeface="Calibri"/>
                  </a:endParaRPr>
                </a:p>
              </p:txBody>
            </p:sp>
          </mc:Choice>
          <mc:Fallback xmlns="">
            <p:sp>
              <p:nvSpPr>
                <p:cNvPr id="29" name="文本框 28">
                  <a:extLst>
                    <a:ext uri="{FF2B5EF4-FFF2-40B4-BE49-F238E27FC236}">
                      <a16:creationId xmlns:a16="http://schemas.microsoft.com/office/drawing/2014/main" id="{B2D1C324-531B-313C-26CD-179BD02E8CED}"/>
                    </a:ext>
                  </a:extLst>
                </p:cNvPr>
                <p:cNvSpPr txBox="1">
                  <a:spLocks noRot="1" noChangeAspect="1" noMove="1" noResize="1" noEditPoints="1" noAdjustHandles="1" noChangeArrowheads="1" noChangeShapeType="1" noTextEdit="1"/>
                </p:cNvSpPr>
                <p:nvPr/>
              </p:nvSpPr>
              <p:spPr>
                <a:xfrm>
                  <a:off x="7136601" y="2369061"/>
                  <a:ext cx="669540" cy="307775"/>
                </a:xfrm>
                <a:prstGeom prst="rect">
                  <a:avLst/>
                </a:prstGeom>
                <a:blipFill>
                  <a:blip r:embed="rId5"/>
                  <a:stretch>
                    <a:fillRect/>
                  </a:stretch>
                </a:blipFill>
                <a:ln w="12700" cap="flat">
                  <a:noFill/>
                  <a:miter lim="400000"/>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37124D6-6ACC-7FA4-B6F6-475BC1609462}"/>
                  </a:ext>
                </a:extLst>
              </p:cNvPr>
              <p:cNvSpPr txBox="1"/>
              <p:nvPr/>
            </p:nvSpPr>
            <p:spPr>
              <a:xfrm>
                <a:off x="2403269" y="2847313"/>
                <a:ext cx="1111713"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𝑣</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en-US" altLang="zh-CN" sz="1400" i="1">
                          <a:latin typeface="Cambria Math" panose="02040503050406030204" pitchFamily="18" charset="0"/>
                        </a:rPr>
                        <m:t>𝑉</m:t>
                      </m:r>
                    </m:oMath>
                  </m:oMathPara>
                </a14:m>
                <a:endParaRPr lang="zh-CN" altLang="en-US" sz="1400" dirty="0"/>
              </a:p>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𝑋</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m:t>
                      </m:r>
                      <m:r>
                        <m:rPr>
                          <m:sty m:val="p"/>
                        </m:rP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ε</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sym typeface="Calibri"/>
                        </a:rPr>
                        <m:t>𝑃</m:t>
                      </m:r>
                    </m:oMath>
                  </m:oMathPara>
                </a14:m>
                <a:endParaRPr kumimoji="0" lang="en-US" altLang="zh-CN" sz="1400" b="0" i="0" u="none" strike="noStrike" cap="none" spc="0" normalizeH="0" baseline="0" dirty="0">
                  <a:ln>
                    <a:noFill/>
                  </a:ln>
                  <a:solidFill>
                    <a:srgbClr val="000000"/>
                  </a:solidFill>
                  <a:effectLst/>
                  <a:uFillTx/>
                  <a:sym typeface="Calibri"/>
                </a:endParaRPr>
              </a:p>
            </p:txBody>
          </p:sp>
        </mc:Choice>
        <mc:Fallback xmlns="">
          <p:sp>
            <p:nvSpPr>
              <p:cNvPr id="30" name="文本框 29">
                <a:extLst>
                  <a:ext uri="{FF2B5EF4-FFF2-40B4-BE49-F238E27FC236}">
                    <a16:creationId xmlns:a16="http://schemas.microsoft.com/office/drawing/2014/main" id="{637124D6-6ACC-7FA4-B6F6-475BC1609462}"/>
                  </a:ext>
                </a:extLst>
              </p:cNvPr>
              <p:cNvSpPr txBox="1">
                <a:spLocks noRot="1" noChangeAspect="1" noMove="1" noResize="1" noEditPoints="1" noAdjustHandles="1" noChangeArrowheads="1" noChangeShapeType="1" noTextEdit="1"/>
              </p:cNvSpPr>
              <p:nvPr/>
            </p:nvSpPr>
            <p:spPr>
              <a:xfrm>
                <a:off x="2403269" y="2847313"/>
                <a:ext cx="1111713" cy="523218"/>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D38ABA5-8791-CB83-8329-5DF120CAB8C9}"/>
                  </a:ext>
                </a:extLst>
              </p:cNvPr>
              <p:cNvSpPr txBox="1"/>
              <p:nvPr/>
            </p:nvSpPr>
            <p:spPr>
              <a:xfrm>
                <a:off x="3683952" y="2923839"/>
                <a:ext cx="1139220" cy="3892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groupChr>
                        <m:groupChrPr>
                          <m:chr m:val="⇒"/>
                          <m:vertJc m:val="bot"/>
                          <m:ctrlPr>
                            <a:rPr kumimoji="0" lang="zh-CN" altLang="en-US"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groupChrPr>
                        <m:e>
                          <m:r>
                            <m:rPr>
                              <m:brk m:alnAt="2"/>
                            </m:r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𝑑</m:t>
                          </m:r>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𝑒𝑟𝑖𝑣𝑒</m:t>
                          </m:r>
                        </m:e>
                      </m:groupChr>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 </m:t>
                      </m: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𝑖</m:t>
                          </m:r>
                        </m:sub>
                      </m:sSub>
                      <m:groupChr>
                        <m:groupChrPr>
                          <m:chr m:val="→"/>
                          <m:vertJc m:val="bot"/>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groupChrPr>
                        <m:e>
                          <m:r>
                            <m:rPr>
                              <m:brk m:alnAt="2"/>
                            </m:r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𝑋</m:t>
                          </m:r>
                        </m:e>
                      </m:groupChr>
                      <m:sSub>
                        <m:sSubPr>
                          <m:ctrlP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ctrlPr>
                        </m:sSubPr>
                        <m:e>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𝑣</m:t>
                          </m:r>
                        </m:e>
                        <m:sub>
                          <m:r>
                            <a:rPr kumimoji="0" lang="en-US" altLang="zh-CN" sz="1400" b="0" i="1" u="none" strike="noStrike" cap="none" spc="0" normalizeH="0" baseline="0" smtClean="0">
                              <a:ln>
                                <a:noFill/>
                              </a:ln>
                              <a:solidFill>
                                <a:srgbClr val="000000"/>
                              </a:solidFill>
                              <a:effectLst/>
                              <a:uFillTx/>
                              <a:latin typeface="Cambria Math" panose="02040503050406030204" pitchFamily="18" charset="0"/>
                              <a:cs typeface="Calibri"/>
                              <a:sym typeface="Calibri"/>
                            </a:rPr>
                            <m:t>𝑖</m:t>
                          </m:r>
                        </m:sub>
                      </m:sSub>
                    </m:oMath>
                  </m:oMathPara>
                </a14:m>
                <a:endParaRPr kumimoji="0" lang="zh-CN" altLang="en-US" sz="1400" b="0" i="0" u="none" strike="noStrike" cap="none" spc="0" normalizeH="0" baseline="0" dirty="0">
                  <a:ln>
                    <a:noFill/>
                  </a:ln>
                  <a:solidFill>
                    <a:srgbClr val="000000"/>
                  </a:solidFill>
                  <a:effectLst/>
                  <a:uFillTx/>
                  <a:cs typeface="Calibri"/>
                  <a:sym typeface="Calibri"/>
                </a:endParaRPr>
              </a:p>
            </p:txBody>
          </p:sp>
        </mc:Choice>
        <mc:Fallback xmlns="">
          <p:sp>
            <p:nvSpPr>
              <p:cNvPr id="31" name="文本框 30">
                <a:extLst>
                  <a:ext uri="{FF2B5EF4-FFF2-40B4-BE49-F238E27FC236}">
                    <a16:creationId xmlns:a16="http://schemas.microsoft.com/office/drawing/2014/main" id="{4D38ABA5-8791-CB83-8329-5DF120CAB8C9}"/>
                  </a:ext>
                </a:extLst>
              </p:cNvPr>
              <p:cNvSpPr txBox="1">
                <a:spLocks noRot="1" noChangeAspect="1" noMove="1" noResize="1" noEditPoints="1" noAdjustHandles="1" noChangeArrowheads="1" noChangeShapeType="1" noTextEdit="1"/>
              </p:cNvSpPr>
              <p:nvPr/>
            </p:nvSpPr>
            <p:spPr>
              <a:xfrm>
                <a:off x="3683952" y="2923839"/>
                <a:ext cx="1139220" cy="389272"/>
              </a:xfrm>
              <a:prstGeom prst="rect">
                <a:avLst/>
              </a:prstGeom>
              <a:blipFill>
                <a:blip r:embed="rId7"/>
                <a:stretch>
                  <a:fillRect r="-24599" b="-41270"/>
                </a:stretch>
              </a:blipFill>
              <a:ln w="12700" cap="flat">
                <a:noFill/>
                <a:miter lim="400000"/>
              </a:ln>
              <a:effectLst/>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861F2134-1FE7-4DB5-BD92-59811A117498}"/>
              </a:ext>
            </a:extLst>
          </p:cNvPr>
          <p:cNvGrpSpPr/>
          <p:nvPr/>
        </p:nvGrpSpPr>
        <p:grpSpPr>
          <a:xfrm>
            <a:off x="4930071" y="2499351"/>
            <a:ext cx="1572546" cy="895206"/>
            <a:chOff x="4930071" y="2499351"/>
            <a:chExt cx="1572546" cy="895206"/>
          </a:xfrm>
        </p:grpSpPr>
        <p:sp>
          <p:nvSpPr>
            <p:cNvPr id="33" name="箭头: 右 32">
              <a:extLst>
                <a:ext uri="{FF2B5EF4-FFF2-40B4-BE49-F238E27FC236}">
                  <a16:creationId xmlns:a16="http://schemas.microsoft.com/office/drawing/2014/main" id="{237C6D02-E43C-3ABE-BBBD-A2E84C14DE36}"/>
                </a:ext>
              </a:extLst>
            </p:cNvPr>
            <p:cNvSpPr/>
            <p:nvPr/>
          </p:nvSpPr>
          <p:spPr>
            <a:xfrm rot="329382">
              <a:off x="5256826" y="3240640"/>
              <a:ext cx="1245791" cy="153917"/>
            </a:xfrm>
            <a:custGeom>
              <a:avLst/>
              <a:gdLst>
                <a:gd name="connsiteX0" fmla="*/ 0 w 883920"/>
                <a:gd name="connsiteY0" fmla="*/ 38479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7" fmla="*/ 0 w 883920"/>
                <a:gd name="connsiteY7" fmla="*/ 38479 h 153917"/>
                <a:gd name="connsiteX0" fmla="*/ 0 w 883920"/>
                <a:gd name="connsiteY0" fmla="*/ 1154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0" fmla="*/ 0 w 883920"/>
                <a:gd name="connsiteY0" fmla="*/ 900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90038 h 153917"/>
                <a:gd name="connsiteX0" fmla="*/ 0 w 879157"/>
                <a:gd name="connsiteY0" fmla="*/ 67813 h 153917"/>
                <a:gd name="connsiteX1" fmla="*/ 775212 w 879157"/>
                <a:gd name="connsiteY1" fmla="*/ 38479 h 153917"/>
                <a:gd name="connsiteX2" fmla="*/ 775212 w 879157"/>
                <a:gd name="connsiteY2" fmla="*/ 0 h 153917"/>
                <a:gd name="connsiteX3" fmla="*/ 879157 w 879157"/>
                <a:gd name="connsiteY3" fmla="*/ 76959 h 153917"/>
                <a:gd name="connsiteX4" fmla="*/ 775212 w 879157"/>
                <a:gd name="connsiteY4" fmla="*/ 153917 h 153917"/>
                <a:gd name="connsiteX5" fmla="*/ 775212 w 879157"/>
                <a:gd name="connsiteY5" fmla="*/ 115438 h 153917"/>
                <a:gd name="connsiteX6" fmla="*/ 0 w 879157"/>
                <a:gd name="connsiteY6" fmla="*/ 67813 h 15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157" h="153917">
                  <a:moveTo>
                    <a:pt x="0" y="67813"/>
                  </a:moveTo>
                  <a:lnTo>
                    <a:pt x="775212" y="38479"/>
                  </a:lnTo>
                  <a:lnTo>
                    <a:pt x="775212" y="0"/>
                  </a:lnTo>
                  <a:lnTo>
                    <a:pt x="879157" y="76959"/>
                  </a:lnTo>
                  <a:lnTo>
                    <a:pt x="775212" y="153917"/>
                  </a:lnTo>
                  <a:lnTo>
                    <a:pt x="775212" y="115438"/>
                  </a:lnTo>
                  <a:lnTo>
                    <a:pt x="0" y="67813"/>
                  </a:lnTo>
                  <a:close/>
                </a:path>
              </a:pathLst>
            </a:cu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4" name="箭头: 右 32">
              <a:extLst>
                <a:ext uri="{FF2B5EF4-FFF2-40B4-BE49-F238E27FC236}">
                  <a16:creationId xmlns:a16="http://schemas.microsoft.com/office/drawing/2014/main" id="{BDE76926-465D-07F2-D44D-2D2C26BD7228}"/>
                </a:ext>
              </a:extLst>
            </p:cNvPr>
            <p:cNvSpPr/>
            <p:nvPr/>
          </p:nvSpPr>
          <p:spPr>
            <a:xfrm rot="19017033">
              <a:off x="4930071" y="2499351"/>
              <a:ext cx="880238" cy="153917"/>
            </a:xfrm>
            <a:custGeom>
              <a:avLst/>
              <a:gdLst>
                <a:gd name="connsiteX0" fmla="*/ 0 w 883920"/>
                <a:gd name="connsiteY0" fmla="*/ 38479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7" fmla="*/ 0 w 883920"/>
                <a:gd name="connsiteY7" fmla="*/ 38479 h 153917"/>
                <a:gd name="connsiteX0" fmla="*/ 0 w 883920"/>
                <a:gd name="connsiteY0" fmla="*/ 1154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115438 h 153917"/>
                <a:gd name="connsiteX0" fmla="*/ 0 w 883920"/>
                <a:gd name="connsiteY0" fmla="*/ 90038 h 153917"/>
                <a:gd name="connsiteX1" fmla="*/ 779975 w 883920"/>
                <a:gd name="connsiteY1" fmla="*/ 38479 h 153917"/>
                <a:gd name="connsiteX2" fmla="*/ 779975 w 883920"/>
                <a:gd name="connsiteY2" fmla="*/ 0 h 153917"/>
                <a:gd name="connsiteX3" fmla="*/ 883920 w 883920"/>
                <a:gd name="connsiteY3" fmla="*/ 76959 h 153917"/>
                <a:gd name="connsiteX4" fmla="*/ 779975 w 883920"/>
                <a:gd name="connsiteY4" fmla="*/ 153917 h 153917"/>
                <a:gd name="connsiteX5" fmla="*/ 779975 w 883920"/>
                <a:gd name="connsiteY5" fmla="*/ 115438 h 153917"/>
                <a:gd name="connsiteX6" fmla="*/ 0 w 883920"/>
                <a:gd name="connsiteY6" fmla="*/ 90038 h 153917"/>
                <a:gd name="connsiteX0" fmla="*/ 0 w 879157"/>
                <a:gd name="connsiteY0" fmla="*/ 67813 h 153917"/>
                <a:gd name="connsiteX1" fmla="*/ 775212 w 879157"/>
                <a:gd name="connsiteY1" fmla="*/ 38479 h 153917"/>
                <a:gd name="connsiteX2" fmla="*/ 775212 w 879157"/>
                <a:gd name="connsiteY2" fmla="*/ 0 h 153917"/>
                <a:gd name="connsiteX3" fmla="*/ 879157 w 879157"/>
                <a:gd name="connsiteY3" fmla="*/ 76959 h 153917"/>
                <a:gd name="connsiteX4" fmla="*/ 775212 w 879157"/>
                <a:gd name="connsiteY4" fmla="*/ 153917 h 153917"/>
                <a:gd name="connsiteX5" fmla="*/ 775212 w 879157"/>
                <a:gd name="connsiteY5" fmla="*/ 115438 h 153917"/>
                <a:gd name="connsiteX6" fmla="*/ 0 w 879157"/>
                <a:gd name="connsiteY6" fmla="*/ 67813 h 15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157" h="153917">
                  <a:moveTo>
                    <a:pt x="0" y="67813"/>
                  </a:moveTo>
                  <a:lnTo>
                    <a:pt x="775212" y="38479"/>
                  </a:lnTo>
                  <a:lnTo>
                    <a:pt x="775212" y="0"/>
                  </a:lnTo>
                  <a:lnTo>
                    <a:pt x="879157" y="76959"/>
                  </a:lnTo>
                  <a:lnTo>
                    <a:pt x="775212" y="153917"/>
                  </a:lnTo>
                  <a:lnTo>
                    <a:pt x="775212" y="115438"/>
                  </a:lnTo>
                  <a:lnTo>
                    <a:pt x="0" y="67813"/>
                  </a:lnTo>
                  <a:close/>
                </a:path>
              </a:pathLst>
            </a:cu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grpSp>
      <p:sp>
        <p:nvSpPr>
          <p:cNvPr id="7" name="Text Placeholder 2">
            <a:extLst>
              <a:ext uri="{FF2B5EF4-FFF2-40B4-BE49-F238E27FC236}">
                <a16:creationId xmlns:a16="http://schemas.microsoft.com/office/drawing/2014/main" id="{51D04B22-5956-F0E7-D195-731F5735FC95}"/>
              </a:ext>
            </a:extLst>
          </p:cNvPr>
          <p:cNvSpPr txBox="1">
            <a:spLocks/>
          </p:cNvSpPr>
          <p:nvPr/>
        </p:nvSpPr>
        <p:spPr>
          <a:xfrm>
            <a:off x="5615308" y="1133863"/>
            <a:ext cx="1478912" cy="3825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ts val="2000"/>
              </a:lnSpc>
              <a:spcBef>
                <a:spcPts val="80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215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3pPr>
            <a:lvl4pPr marL="431999" marR="0" indent="-215900"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4pPr>
            <a:lvl5pPr marL="647999" marR="0" indent="-215999" algn="l" defTabSz="914400" rtl="0" latinLnBrk="0">
              <a:lnSpc>
                <a:spcPts val="2000"/>
              </a:lnSpc>
              <a:spcBef>
                <a:spcPts val="800"/>
              </a:spcBef>
              <a:spcAft>
                <a:spcPts val="0"/>
              </a:spcAft>
              <a:buClrTx/>
              <a:buSzPct val="100000"/>
              <a:buFontTx/>
              <a:buChar char="&gt;"/>
              <a:tabLst/>
              <a:defRPr sz="1800" b="0" i="0" u="none" strike="noStrike" cap="none" spc="0" baseline="0">
                <a:ln>
                  <a:noFill/>
                </a:ln>
                <a:solidFill>
                  <a:srgbClr val="000000"/>
                </a:solidFill>
                <a:uFillTx/>
                <a:latin typeface="Arial"/>
                <a:ea typeface="Arial"/>
                <a:cs typeface="Arial"/>
                <a:sym typeface="Arial"/>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a:lstStyle>
          <a:p>
            <a:pPr algn="just">
              <a:lnSpc>
                <a:spcPts val="2200"/>
              </a:lnSpc>
              <a:spcBef>
                <a:spcPts val="1200"/>
              </a:spcBef>
            </a:pPr>
            <a:r>
              <a:rPr lang="en-US" sz="1600" dirty="0">
                <a:latin typeface="Calibri" panose="020F0502020204030204" pitchFamily="34" charset="0"/>
                <a:cs typeface="Calibri" panose="020F0502020204030204" pitchFamily="34" charset="0"/>
              </a:rPr>
              <a:t>Initialization</a:t>
            </a:r>
          </a:p>
        </p:txBody>
      </p:sp>
    </p:spTree>
    <p:extLst>
      <p:ext uri="{BB962C8B-B14F-4D97-AF65-F5344CB8AC3E}">
        <p14:creationId xmlns:p14="http://schemas.microsoft.com/office/powerpoint/2010/main" val="3713008023"/>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000000"/>
      </a:lt1>
      <a:dk2>
        <a:srgbClr val="A7A7A7"/>
      </a:dk2>
      <a:lt2>
        <a:srgbClr val="535353"/>
      </a:lt2>
      <a:accent1>
        <a:srgbClr val="DDDDDD"/>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DDDDDD"/>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21058</TotalTime>
  <Words>3668</Words>
  <Application>Microsoft Office PowerPoint</Application>
  <PresentationFormat>全屏显示(16:9)</PresentationFormat>
  <Paragraphs>595</Paragraphs>
  <Slides>52</Slides>
  <Notes>52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Helvetica Neue</vt:lpstr>
      <vt:lpstr>LinLibertineT</vt:lpstr>
      <vt:lpstr>Arial</vt:lpstr>
      <vt:lpstr>Calibri</vt:lpstr>
      <vt:lpstr>Calibri Light</vt:lpstr>
      <vt:lpstr>Cambria Math</vt:lpstr>
      <vt:lpstr>Times New Roman</vt:lpstr>
      <vt:lpstr>Default</vt:lpstr>
      <vt:lpstr>Taming Transitive Redundancy For Context-Free Language Reachability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 Lei</dc:creator>
  <cp:lastModifiedBy>Young Lei</cp:lastModifiedBy>
  <cp:revision>1266</cp:revision>
  <dcterms:modified xsi:type="dcterms:W3CDTF">2022-12-06T14:47:21Z</dcterms:modified>
</cp:coreProperties>
</file>