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ink/ink1.xml" ContentType="application/inkml+xml"/>
  <Override PartName="/ppt/notesSlides/notesSlide27.xml" ContentType="application/vnd.openxmlformats-officedocument.presentationml.notesSlide+xml"/>
  <Override PartName="/ppt/ink/ink2.xml" ContentType="application/inkml+xml"/>
  <Override PartName="/ppt/notesSlides/notesSlide28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29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64" r:id="rId2"/>
    <p:sldId id="284" r:id="rId3"/>
    <p:sldId id="295" r:id="rId4"/>
    <p:sldId id="296" r:id="rId5"/>
    <p:sldId id="298" r:id="rId6"/>
    <p:sldId id="299" r:id="rId7"/>
    <p:sldId id="300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9" r:id="rId24"/>
    <p:sldId id="317" r:id="rId25"/>
    <p:sldId id="318" r:id="rId26"/>
    <p:sldId id="320" r:id="rId27"/>
    <p:sldId id="324" r:id="rId28"/>
    <p:sldId id="323" r:id="rId29"/>
    <p:sldId id="321" r:id="rId30"/>
    <p:sldId id="322" r:id="rId31"/>
    <p:sldId id="325" r:id="rId32"/>
    <p:sldId id="326" r:id="rId33"/>
    <p:sldId id="297" r:id="rId34"/>
    <p:sldId id="327" r:id="rId35"/>
    <p:sldId id="328" r:id="rId36"/>
    <p:sldId id="330" r:id="rId37"/>
    <p:sldId id="329" r:id="rId38"/>
    <p:sldId id="331" r:id="rId39"/>
    <p:sldId id="332" r:id="rId40"/>
    <p:sldId id="333" r:id="rId41"/>
    <p:sldId id="335" r:id="rId42"/>
    <p:sldId id="336" r:id="rId43"/>
    <p:sldId id="334" r:id="rId44"/>
    <p:sldId id="337" r:id="rId45"/>
    <p:sldId id="340" r:id="rId46"/>
    <p:sldId id="338" r:id="rId47"/>
    <p:sldId id="341" r:id="rId48"/>
    <p:sldId id="342" r:id="rId49"/>
    <p:sldId id="343" r:id="rId50"/>
    <p:sldId id="344" r:id="rId51"/>
    <p:sldId id="345" r:id="rId52"/>
    <p:sldId id="346" r:id="rId53"/>
    <p:sldId id="347" r:id="rId54"/>
    <p:sldId id="348" r:id="rId55"/>
    <p:sldId id="349" r:id="rId56"/>
    <p:sldId id="350" r:id="rId5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C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395AE7-8431-48DC-B3C8-3562FAEB158E}" v="12" dt="2023-08-18T03:28:36.3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6182" autoAdjust="0"/>
  </p:normalViewPr>
  <p:slideViewPr>
    <p:cSldViewPr snapToGrid="0">
      <p:cViewPr varScale="1">
        <p:scale>
          <a:sx n="104" d="100"/>
          <a:sy n="104" d="100"/>
        </p:scale>
        <p:origin x="1157" y="6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75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mormt Cheng" userId="5eb19ddd-4b6c-4064-8c9b-a23cf48917fc" providerId="ADAL" clId="{9A395AE7-8431-48DC-B3C8-3562FAEB158E}"/>
    <pc:docChg chg="undo custSel addSld modSld">
      <pc:chgData name="Jumormt Cheng" userId="5eb19ddd-4b6c-4064-8c9b-a23cf48917fc" providerId="ADAL" clId="{9A395AE7-8431-48DC-B3C8-3562FAEB158E}" dt="2024-01-14T03:00:02.715" v="30" actId="20577"/>
      <pc:docMkLst>
        <pc:docMk/>
      </pc:docMkLst>
      <pc:sldChg chg="modSp">
        <pc:chgData name="Jumormt Cheng" userId="5eb19ddd-4b6c-4064-8c9b-a23cf48917fc" providerId="ADAL" clId="{9A395AE7-8431-48DC-B3C8-3562FAEB158E}" dt="2023-08-18T03:28:36.307" v="26" actId="207"/>
        <pc:sldMkLst>
          <pc:docMk/>
          <pc:sldMk cId="1906007491" sldId="297"/>
        </pc:sldMkLst>
        <pc:spChg chg="mod">
          <ac:chgData name="Jumormt Cheng" userId="5eb19ddd-4b6c-4064-8c9b-a23cf48917fc" providerId="ADAL" clId="{9A395AE7-8431-48DC-B3C8-3562FAEB158E}" dt="2023-08-18T03:28:36.307" v="26" actId="207"/>
          <ac:spMkLst>
            <pc:docMk/>
            <pc:sldMk cId="1906007491" sldId="297"/>
            <ac:spMk id="3" creationId="{33FFFB8D-D5EE-8A70-323B-6604785E1D52}"/>
          </ac:spMkLst>
        </pc:spChg>
      </pc:sldChg>
      <pc:sldChg chg="modNotesTx">
        <pc:chgData name="Jumormt Cheng" userId="5eb19ddd-4b6c-4064-8c9b-a23cf48917fc" providerId="ADAL" clId="{9A395AE7-8431-48DC-B3C8-3562FAEB158E}" dt="2024-01-14T02:59:40.731" v="27" actId="20577"/>
        <pc:sldMkLst>
          <pc:docMk/>
          <pc:sldMk cId="2747668410" sldId="306"/>
        </pc:sldMkLst>
      </pc:sldChg>
      <pc:sldChg chg="modNotesTx">
        <pc:chgData name="Jumormt Cheng" userId="5eb19ddd-4b6c-4064-8c9b-a23cf48917fc" providerId="ADAL" clId="{9A395AE7-8431-48DC-B3C8-3562FAEB158E}" dt="2024-01-14T02:59:48.241" v="28" actId="20577"/>
        <pc:sldMkLst>
          <pc:docMk/>
          <pc:sldMk cId="2395100134" sldId="312"/>
        </pc:sldMkLst>
      </pc:sldChg>
      <pc:sldChg chg="modNotesTx">
        <pc:chgData name="Jumormt Cheng" userId="5eb19ddd-4b6c-4064-8c9b-a23cf48917fc" providerId="ADAL" clId="{9A395AE7-8431-48DC-B3C8-3562FAEB158E}" dt="2024-01-14T02:59:58.988" v="29" actId="20577"/>
        <pc:sldMkLst>
          <pc:docMk/>
          <pc:sldMk cId="1542304600" sldId="326"/>
        </pc:sldMkLst>
      </pc:sldChg>
      <pc:sldChg chg="modSp modNotesTx">
        <pc:chgData name="Jumormt Cheng" userId="5eb19ddd-4b6c-4064-8c9b-a23cf48917fc" providerId="ADAL" clId="{9A395AE7-8431-48DC-B3C8-3562FAEB158E}" dt="2024-01-14T03:00:02.715" v="30" actId="20577"/>
        <pc:sldMkLst>
          <pc:docMk/>
          <pc:sldMk cId="2208822010" sldId="327"/>
        </pc:sldMkLst>
        <pc:spChg chg="mod">
          <ac:chgData name="Jumormt Cheng" userId="5eb19ddd-4b6c-4064-8c9b-a23cf48917fc" providerId="ADAL" clId="{9A395AE7-8431-48DC-B3C8-3562FAEB158E}" dt="2023-08-18T03:28:30.890" v="25" actId="207"/>
          <ac:spMkLst>
            <pc:docMk/>
            <pc:sldMk cId="2208822010" sldId="327"/>
            <ac:spMk id="3" creationId="{33FFFB8D-D5EE-8A70-323B-6604785E1D52}"/>
          </ac:spMkLst>
        </pc:spChg>
      </pc:sldChg>
      <pc:sldChg chg="modSp">
        <pc:chgData name="Jumormt Cheng" userId="5eb19ddd-4b6c-4064-8c9b-a23cf48917fc" providerId="ADAL" clId="{9A395AE7-8431-48DC-B3C8-3562FAEB158E}" dt="2023-08-18T02:49:27.782" v="2" actId="113"/>
        <pc:sldMkLst>
          <pc:docMk/>
          <pc:sldMk cId="1594628324" sldId="331"/>
        </pc:sldMkLst>
        <pc:spChg chg="mod">
          <ac:chgData name="Jumormt Cheng" userId="5eb19ddd-4b6c-4064-8c9b-a23cf48917fc" providerId="ADAL" clId="{9A395AE7-8431-48DC-B3C8-3562FAEB158E}" dt="2023-08-18T02:49:27.782" v="2" actId="113"/>
          <ac:spMkLst>
            <pc:docMk/>
            <pc:sldMk cId="1594628324" sldId="331"/>
            <ac:spMk id="2" creationId="{FBA5EE22-FB5B-96FA-2A94-F17A8AD54D6C}"/>
          </ac:spMkLst>
        </pc:spChg>
      </pc:sldChg>
      <pc:sldChg chg="addSp delSp mod">
        <pc:chgData name="Jumormt Cheng" userId="5eb19ddd-4b6c-4064-8c9b-a23cf48917fc" providerId="ADAL" clId="{9A395AE7-8431-48DC-B3C8-3562FAEB158E}" dt="2023-08-18T03:24:10.648" v="4" actId="22"/>
        <pc:sldMkLst>
          <pc:docMk/>
          <pc:sldMk cId="1372138739" sldId="349"/>
        </pc:sldMkLst>
        <pc:spChg chg="add del">
          <ac:chgData name="Jumormt Cheng" userId="5eb19ddd-4b6c-4064-8c9b-a23cf48917fc" providerId="ADAL" clId="{9A395AE7-8431-48DC-B3C8-3562FAEB158E}" dt="2023-08-18T03:24:10.648" v="4" actId="22"/>
          <ac:spMkLst>
            <pc:docMk/>
            <pc:sldMk cId="1372138739" sldId="349"/>
            <ac:spMk id="6" creationId="{4B5CF29A-7E71-612E-A81C-C703BB23613F}"/>
          </ac:spMkLst>
        </pc:spChg>
      </pc:sldChg>
      <pc:sldChg chg="delSp modSp add mod">
        <pc:chgData name="Jumormt Cheng" userId="5eb19ddd-4b6c-4064-8c9b-a23cf48917fc" providerId="ADAL" clId="{9A395AE7-8431-48DC-B3C8-3562FAEB158E}" dt="2023-08-18T03:24:36.027" v="18" actId="1076"/>
        <pc:sldMkLst>
          <pc:docMk/>
          <pc:sldMk cId="1980915383" sldId="350"/>
        </pc:sldMkLst>
        <pc:spChg chg="del">
          <ac:chgData name="Jumormt Cheng" userId="5eb19ddd-4b6c-4064-8c9b-a23cf48917fc" providerId="ADAL" clId="{9A395AE7-8431-48DC-B3C8-3562FAEB158E}" dt="2023-08-18T03:24:23.610" v="14" actId="478"/>
          <ac:spMkLst>
            <pc:docMk/>
            <pc:sldMk cId="1980915383" sldId="350"/>
            <ac:spMk id="5" creationId="{D3CC70EB-4ABA-506D-8A81-62D7DE9D1C1C}"/>
          </ac:spMkLst>
        </pc:spChg>
        <pc:spChg chg="mod">
          <ac:chgData name="Jumormt Cheng" userId="5eb19ddd-4b6c-4064-8c9b-a23cf48917fc" providerId="ADAL" clId="{9A395AE7-8431-48DC-B3C8-3562FAEB158E}" dt="2023-08-18T03:24:36.027" v="18" actId="1076"/>
          <ac:spMkLst>
            <pc:docMk/>
            <pc:sldMk cId="1980915383" sldId="350"/>
            <ac:spMk id="10" creationId="{03358992-5CB1-4512-9634-4DC20CAE7DB1}"/>
          </ac:spMkLst>
        </pc:spChg>
        <pc:picChg chg="del">
          <ac:chgData name="Jumormt Cheng" userId="5eb19ddd-4b6c-4064-8c9b-a23cf48917fc" providerId="ADAL" clId="{9A395AE7-8431-48DC-B3C8-3562FAEB158E}" dt="2023-08-18T03:24:24.356" v="15" actId="478"/>
          <ac:picMkLst>
            <pc:docMk/>
            <pc:sldMk cId="1980915383" sldId="350"/>
            <ac:picMk id="3" creationId="{C9B5B1D0-9E94-15DF-DBEA-E84672F8D7C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25E73B1-4A21-4C84-BA1E-F595AC5B02F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D91BB9-0CE6-4A0B-B14D-537B7F362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26317-CE47-4AA3-BCE5-F60C22016556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BBE719-58CD-48BC-A599-E8464FD1AE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D6FC11-37A3-418E-ACFB-4B636FF16D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C22DB-3E6F-4A69-BF7B-4CD7C6C7E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245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7T07:27:57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1096 24575,'-1'0'0,"-1"-1"0,0 1 0,0-1 0,1 1 0,-1-1 0,1 0 0,-1 0 0,1 0 0,-1 0 0,1 0 0,-1 0 0,1-1 0,0 1 0,-1 0 0,1-1 0,0 1 0,-1-3 0,-20-31 0,17 27 0,-5-13 0,1 1 0,0-2 0,1 1 0,2-1 0,0 0 0,-3-25 0,-8-138 0,16 161 0,2-244 0,1 253 0,1 0 0,1 0 0,0 1 0,1-1 0,1 1 0,0 0 0,1 1 0,0-1 0,10-11 0,-5 7 0,1 1 0,0 0 0,2 2 0,0-1 0,32-24 0,-33 31 0,-1 1 0,2 1 0,-1 0 0,1 1 0,0 0 0,25-5 0,99-13 0,-119 21 0,166-14 0,309 12 0,-265 8 0,-180 0 0,-1 2 0,0 2 0,57 16 0,-19-4 0,-63-13 0,-1 1 0,-1 1 0,1 1 0,-1 1 0,-1 0 0,0 2 0,-1 1 0,0 0 0,0 2 0,-2 0 0,0 1 0,-1 0 0,0 2 0,-2 0 0,0 1 0,19 31 0,-16-20 0,-1 1 0,-1 1 0,-2 1 0,-1 0 0,-1 1 0,-2 0 0,-2 0 0,-1 1 0,-1 0 0,0 53 0,-5-52 0,-1 1 0,-2-1 0,-10 48 0,9-70 0,-1 0 0,0 0 0,-1-1 0,-1 1 0,0-1 0,-1 0 0,-1-1 0,0 1 0,0-2 0,-1 1 0,-12 11 0,-53 42 702,54-51-1771,-2 0-1,0-2 1,0 0-1,-1-1 1,0-1 0,-45 11-1,-20 5 961,-29 8 1877,36-23 3357,-356-10-5125,205-4 0,190 3 0,0-2 0,0-2 0,0-1 0,0-3 0,1-1 0,0-2 0,-51-21 0,67 23 37,-1 1-1,-27-4 1,29 7-529,1-1 0,-41-16 1,46 13-6335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7T07:26:29.90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522 41 24575,'489'0'0,"-473"0"0,1 1 0,-1 0 0,0 1 0,0 1 0,0 1 0,0 0 0,0 1 0,22 11 0,-28-11 0,0 1 0,0 0 0,-1 0 0,0 1 0,0 0 0,-1 1 0,0 0 0,0 0 0,-1 1 0,0 0 0,0 0 0,-1 1 0,5 11 0,-1-1 0,-1 0 0,-1 1 0,0 0 0,-2 0 0,-1 1 0,0 0 0,-2 0 0,1 30 0,-4-42 0,0 1 0,-1 0 0,0-1 0,-1 1 0,0-1 0,0 1 0,-1-1 0,-1 0 0,0 0 0,0 0 0,-1-1 0,0 1 0,-1-1 0,0-1 0,0 1 0,-1-1 0,0 0 0,0 0 0,-13 10 0,5-6 0,0-1 0,-1 0 0,0-1 0,-1-1 0,0-1 0,0 0 0,-1-1 0,0-1 0,0 0 0,0-2 0,-1 0 0,0-1 0,1-1 0,-31 0 0,-3-1 0,0-3 0,0-2 0,0-2 0,0-2 0,1-3 0,1-2 0,0-2 0,-58-27 0,89 33 0,-49-22 0,-69-46 0,117 64 0,0-2 0,0 0 0,2-1 0,0-1 0,1 0 0,0-1 0,-19-30 0,27 34 0,1 0 0,0-1 0,1 0 0,1 0 0,1-1 0,0 1 0,0-1 0,2 0 0,0-1 0,1 1 0,1-1 0,0 1 0,1-1 0,1 1 0,3-21 0,-3 34 0,-1-1 0,1 1 0,0 0 0,0-1 0,0 1 0,1 0 0,-1 0 0,1 0 0,0 0 0,0 0 0,0 0 0,0 1 0,0-1 0,0 1 0,1-1 0,-1 1 0,1 0 0,0 0 0,0 0 0,0 0 0,0 0 0,0 1 0,0 0 0,0-1 0,0 1 0,1 0 0,-1 0 0,0 1 0,5-1 0,11-2 0,1 2 0,0 0 0,-1 2 0,22 2 0,-6-1 0,-3 0-1365,-3-2-5461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7T07:30:04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1 132 24575,'0'1050'0,"2"-1006"0,12 68 0,-7-66 0,2 49 0,-6-50 0,11 52 0,-7-54 0,2 67 0,-10-22 0,-1-45 0,2-1 0,2 1 0,11 63 0,-9-82 0,2 0 0,1 0 0,0-1 0,2 0 0,1 0 0,1-1 0,1 0 0,17 25 0,-12-24 0,0-1 0,1 0 0,2-1 0,0-1 0,1-1 0,1-1 0,0-1 0,45 26 0,-50-35 0,0-1 0,1 0 0,0-1 0,0-1 0,0-1 0,0 0 0,1-2 0,0 0 0,-1-1 0,29-2 0,551-1-3021,-1 2 3785,-241 0 1493,-300 3-2257,-1 2 0,78 19 0,-70-12 0,82 6 0,295-14 0,173 13 0,-291-6 0,-108-8 0,-47 13 0,31 0 0,435-16 0,-608-1 0,-1-1 0,0 0 0,0-2 0,0-1 0,-1-1 0,25-9 0,-32 9 0,0-1 0,0 0 0,-1-1 0,0-1 0,-1-1 0,0 0 0,-1 0 0,0-1 0,17-18 0,-14 8 0,-1-1 0,-1 0 0,0 0 0,-2-2 0,17-43 0,32-130 0,-57 184 0,5-26 0,-2 0 0,-1-1 0,0-48 0,-8-125 0,-1 79 0,-8-222 0,5 296 0,-3 1 0,-2 0 0,-36-109 0,34 133 0,-76-189 0,75 195 0,-2 1 0,0 1 0,-2 1 0,0 1 0,-37-39 0,44 55 0,0-1 0,0 1 0,-1 1 0,0 0 0,-1 0 0,0 2 0,0-1 0,-1 2 0,-14-5 0,-17-2 0,-69-10 0,12 3 0,8 2 0,-116-6 0,-25-4 0,27-19 0,51 22 0,-88-18 0,127 15 0,-2 4 0,-227-11 0,21 2 0,26 1 0,-559 29 0,423 4 0,288-3 0,-171 3 0,188 14 0,-25 1 0,105-13 0,1 1 0,0 3 0,-87 26 0,106-28-39,-1-1 0,1-1 1,-1-3-1,-58-2 0,34-1-1132,28 2-5655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7T07:30:15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453 485 24575,'0'1971'0,"-2"-1913"0,-12 64 0,-2 39 0,13-123 0,-9 51 0,-3 27 0,10-66 0,-2-1 0,-14 53 0,10-58 0,2 1 0,-5 83 0,14-80 0,0 14 0,-3 0 0,-12 69 0,9-89 0,-1 65 0,6-66 0,-11 72 0,-13 93 0,11-60 0,2-18 0,9 208 0,6-168 0,-4 1028 0,8-1061 0,33 194 0,6 58 0,-38-94 0,9 136 0,15-94 0,-13 15 0,-6-57 0,1 451 0,-16-473 0,2-237 0,-25 592 0,-39-27 0,-16 135 0,56-250 0,21-299 0,-31 312 0,-20-19 0,38-318 1168,-12 79-3885,-19 181-2518,29-246 4546,-9 202 8162,25-197-7473,7 207 0,0-338 0,2 0 0,3 0 0,1-1 0,3 0 0,1-1 0,3-1 0,1-1 0,49 80 0,215 311 0,-244-389 0,82 74 0,10 10 0,62 68 0,-26-28 0,-73-50 0,-75-91 0,2-1 0,1-1 0,2-1 0,48 43 0,-42-48 0,1-1 0,1-1 0,0-2 0,2-1 0,0-2 0,0-1 0,1-2 0,61 12 0,21-6 0,162 4 0,-128-12 0,59 4 0,0-9 0,0-10 0,283-43 0,259-45-567,90 79 1034,-534 18-367,543 62-100,-131-2 0,360 13 0,-845-55 0,-16-1 0,442 25 0,-55-29 0,231 1 0,-83-67 0,-88 2 0,456 67 0,-1119-19 0,346 12 0,-301-15 0,0-1 0,0-2 0,0-2 0,-1-3 0,55-19 0,-22-2 0,-2-3 0,-1-3 0,-2-4 0,-2-3 0,-2-3 0,88-77 0,-58 32 0,-5-3 0,-5-5 0,102-144 0,-173 218 0,60-83 0,78-140 0,-137 210 0,-1 0 0,-3-1 0,-1-1 0,-2 0 0,-2-1 0,-2 0 0,8-80 0,-17-511 0,-1 620 0,-9-115 0,-6 0 0,-5 1 0,-50-173 0,-149-364 0,173 535 0,-183-443 0,26 69 0,32 51 0,-103-285 0,9 114 483,136 363-3384,72 146-334,-108-210 1163,-255-421 9797,208 426-13030,-55-95 3826,85 110 8017,-107-139-6308,38 60-214,36 9-16,-72-116 0,124 226 0,-693-1026 0,573 886 0,243 346 0,-188-281 0,159 226 0,-57-128 0,-10-78 0,114 256 0,3-1 0,2 0 0,-9-77 0,-90-461 0,85 487 0,-6 1 0,-5 1 0,-74-143 0,63 171 0,-4 1 0,-3 4 0,-78-82 0,95 112 0,-21-18 0,-2 2 0,-123-95 0,-169-92 0,120 90 0,132 88 0,-3 4 0,-3 5 0,-182-79 0,245 126 0,-188-77 0,-329-88 0,277 126 0,-402-29 0,193 62 0,164 12 0,-715 0 0,658 17 0,237 4 0,-268 48 0,344-42 0,-181 14 0,27-5 0,-85 17 0,292-35 0,1 1 0,0 1 0,-29 12 0,-38 10 0,60-23 0,1 2 0,1 1 0,0 2 0,0 1 0,-40 20 0,43-17 0,-1-2 0,-33 11 0,-23 10 0,75-29 0,-142 73 0,141-73 4,0 0 0,0 0 0,-1-1 0,1 0-1,-15 2 1,-6 3-1392,4-1-5438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7T07:27:13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194 329 24575,'18'-14'0,"1"0"0,0 1 0,1 0 0,35-15 0,158-60 0,-176 74 0,1 2 0,0 2 0,65-9 0,-63 11 0,195-18 0,-45 7 0,11-13 0,-132 23 0,-1 3 0,1 3 0,79 6 0,-20 0 0,1096-3 0,-1167 3 0,1 3 0,71 16 0,51 6 0,-81-18 0,-2 5 0,125 34 0,-208-44 0,0 0 0,0 0 0,-1 2 0,0 0 0,0 0 0,0 1 0,-1 1 0,0 0 0,0 0 0,-1 1 0,-1 1 0,0 0 0,0 0 0,-1 1 0,0 0 0,-1 1 0,-1 0 0,0 0 0,0 0 0,-2 1 0,0 0 0,0 1 0,-1-1 0,-1 1 0,0-1 0,0 18 0,-1 194 0,-4-122 0,1-87 0,-1 0 0,0-1 0,-2 0 0,0 1 0,0-1 0,-2-1 0,0 1 0,0-1 0,-2 0 0,0 0 0,-1-1 0,0 0 0,-1-1 0,0 0 0,-1 0 0,-1-1 0,0-1 0,0 0 0,-1-1 0,-1 0 0,0 0 0,0-2 0,0 0 0,-1 0 0,-29 9 0,-404 125 0,118-60 0,258-66 0,17-5 0,-1-2 0,-81 1 0,-116-12 0,99-1 0,-268 5 0,-344-5 0,607-6 0,0-7 0,-204-48 0,260 38 0,-190-74 0,282 96 0,1-2 0,-1 0 0,1 0 0,1 0 0,-1-2 0,1 1 0,0-1 0,0 0 0,1-1 0,1 0 0,-1 0 0,1-1 0,1 0 0,0 0 0,0 0 0,1-1 0,0 0 0,1 0 0,0 0 0,-3-20 0,-1-15 0,2-1 0,2 0 0,4-88 0,1 85 0,-1 40 0,0-1 0,2 0 0,-1 0 0,1 1 0,0-1 0,1 1 0,1 0 0,-1-1 0,2 2 0,-1-1 0,1 0 0,10-14 0,-6 14 0,0 0 0,1 0 0,0 0 0,0 1 0,1 1 0,0 0 0,0 0 0,1 1 0,20-8 0,-15 5-88,-1 1-1,0-2 1,-1 0-1,17-16 1,-16 14-835,0-1-5903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7T07:25:24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24575,'1'0'0,"1"0"0,-1 1 0,0-1 0,0 1 0,1 0 0,-1-1 0,0 1 0,0 0 0,0-1 0,0 1 0,0 0 0,0 0 0,0 0 0,0 0 0,0 0 0,0 0 0,-1 0 0,1 1 0,0-1 0,-1 0 0,1 0 0,-1 0 0,1 1 0,-1-1 0,1 0 0,-1 1 0,0 1 0,8 47 0,-7-35 0,6 22 0,17 48 0,-15-59 0,-2 1 0,-1-1 0,0 1 0,1 39 0,-5-37 0,11 55 0,-7-55 0,4 54 0,-10-49 0,1 21 0,2 1 0,12 57 0,-2-52 0,3-1 0,31 76 0,-39-111 0,2-1 0,1-1 0,1 0 0,1 0 0,1-1 0,0-1 0,2 0 0,1-1 0,30 29 0,-27-33 0,1 0 0,0-2 0,1 0 0,1-2 0,0 0 0,0-2 0,1 0 0,1-1 0,-1-2 0,44 7 0,-36-8 0,119 25 0,-135-24 0,-1 0 0,0 2 0,0-1 0,0 2 0,-1 0 0,22 21 0,6 3 0,-24-20 0,0 2 0,0 0 0,-2 0 0,0 2 0,-1 0 0,-1 1 0,0 0 0,-2 1 0,20 41 0,-22-34 0,0 0 0,-2 1 0,-1 0 0,-1 1 0,-2 0 0,0 0 0,-2 48 0,-2-50 0,1-3 0,-2 0 0,-7 45 0,6-60 0,0-1 0,0 0 0,-1 0 0,-1 0 0,1 0 0,-1 0 0,-1-1 0,1 0 0,-1 0 0,0 0 0,-12 11 0,-16 16 0,-2-1 0,-1-3 0,-74 50 0,-26-15 0,8-1 0,89-38 0,1 2 0,2 1 0,1 2 0,-46 53 0,5-7 0,54-53 0,1 1 0,-34 54 0,41-57 0,4-7 0,2 0 0,-1 1 0,2 1 0,0-1 0,1 1 0,-8 34 0,9-20 0,1 1 0,2-1 0,1 35 0,1-52 0,0 10 0,0 1 0,2 0 0,0 0 0,2 0 0,0-1 0,17 47 0,11 13 0,29 112 0,-52-161 0,1-1 0,27 62 0,-31-84 0,0 0 0,1 0 0,1-1 0,0 0 0,0 0 0,1 0 0,1-1 0,0-1 0,0 0 0,17 12 0,190 107 0,-42-26 0,-163-95 0,24 16 0,1-1 0,2-2 0,62 24 0,-93-41-227,1 0-1,-1 0 1,0 1-1,0 0 1,15 10-1,-8-1-6598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7T07:25:25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0 481 24575,'46'2'0,"69"13"0,-79-9 0,1-1 0,0-2 0,49-2 0,-83-1 0,0-1 0,0 1 0,0-1 0,0 0 0,0 0 0,0 0 0,0 0 0,0-1 0,0 1 0,0-1 0,-1 0 0,1 1 0,0-1 0,-1 0 0,0-1 0,1 1 0,-1 0 0,0-1 0,0 1 0,0-1 0,-1 1 0,1-1 0,-1 0 0,1 0 0,-1 0 0,0 0 0,0 0 0,0 0 0,-1 0 0,1 0 0,0-4 0,1-12 0,-1-1 0,-1 1 0,0-1 0,-4-21 0,1 4 0,0-221-1365,3 229-5461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7T07:26:3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101 553 24575,'-2'-6'0,"1"1"0,-1-1 0,0 1 0,0 0 0,0 0 0,-7-10 0,-2-6 0,-10-26 0,13 33 0,1-1 0,1 0 0,0 0 0,1 0 0,1-1 0,0 0 0,-2-22 0,5 32 0,0-1 0,1 1 0,0-1 0,0 1 0,0-1 0,1 1 0,0-1 0,0 1 0,1-1 0,-1 1 0,1 0 0,1-1 0,-1 1 0,1 0 0,0 1 0,1-1 0,-1 1 0,1-1 0,0 1 0,1 0 0,-1 0 0,1 1 0,0-1 0,0 1 0,0 0 0,9-4 0,16-11 0,1 1 0,1 2 0,1 1 0,0 1 0,1 2 0,0 2 0,1 1 0,0 1 0,0 2 0,1 2 0,0 1 0,0 2 0,65 5 0,-96-3 0,1 0 0,-1 0 0,0 0 0,0 0 0,0 1 0,0 0 0,0 0 0,0 0 0,0 1 0,-1-1 0,1 1 0,-1 0 0,0 1 0,0-1 0,6 6 0,-5-2 0,0-1 0,-1 1 0,0 0 0,0 0 0,0 1 0,-1-1 0,0 1 0,-1-1 0,3 11 0,0 15 0,-1 0 0,-2-1 0,-1 1 0,-4 35 0,2-35 0,1-24 0,0-1 0,-1 1 0,0-1 0,0 1 0,-1-1 0,0 0 0,0 0 0,-1 0 0,0 0 0,0 0 0,-1-1 0,0 1 0,-1-1 0,1 0 0,-1 0 0,-1-1 0,1 1 0,-1-1 0,0 0 0,-1-1 0,1 1 0,-1-1 0,0-1 0,-1 1 0,1-1 0,-15 6 0,-4-1-170,0-2-1,-1 0 0,1-2 1,-1 0-1,0-2 0,0-1 1,-49-3-1,48 1-6655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7T07:26:39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110 583 24575,'1'-21'0,"0"0"0,1 1 0,1-1 0,1 1 0,1 0 0,1 0 0,0 0 0,2 1 0,0 0 0,1 0 0,1 1 0,1 0 0,0 1 0,1 0 0,1 1 0,1 0 0,0 1 0,1 1 0,1 0 0,32-22 0,-12 12 0,1 2 0,1 2 0,0 2 0,2 1 0,0 1 0,1 3 0,0 1 0,1 2 0,54-5 0,-12 6 0,1 3 0,160 11 0,-217-4 0,-1 2 0,-1 1 0,1 1 0,-1 2 0,45 16 0,-63-19 0,0-1 0,0 1 0,-1 1 0,1 0 0,-1 0 0,0 0 0,-1 1 0,1 0 0,-1 0 0,0 0 0,0 1 0,-1 0 0,0 0 0,0 1 0,-1-1 0,0 1 0,0 0 0,-1 0 0,0 1 0,0-1 0,1 13 0,0-3 0,-2 0 0,0 0 0,-2 0 0,0 0 0,0 0 0,-2 0 0,0 0 0,-1 0 0,-10 31 0,8-36 0,0-1 0,-1 0 0,0 0 0,-1 0 0,-1-1 0,0 0 0,0 0 0,-1-1 0,0 0 0,-1-1 0,0 0 0,0 0 0,-21 12 0,-201 110 0,212-121 0,-1 0 0,0-1 0,0-1 0,0-1 0,-1 0 0,0-2 0,-40 4 0,-43 12 0,42 0 0,49-15 0,0-1 0,-1 0 0,0-1 0,0-1 0,-21 3 0,-17-4-167,-1-2 0,1-3 0,-82-13 0,11-13-5949,121 28 6192,-38-11-139,-75-31-1,55 7 4403,45 24-10034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7T07:26:20.54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420 1 24575,'-2'7'0,"0"0"0,-1 0 0,0 0 0,-1 0 0,1 0 0,-1-1 0,0 1 0,-1-1 0,-7 8 0,7-7 0,-11 17 0,0 0 0,2 1 0,1 1 0,1 0 0,2 1 0,0 0 0,2 1 0,-7 38 0,-14 37 0,20-79 0,2-1 0,1 1 0,1 0 0,-4 33 0,-11 110 0,7-76 0,-1-13 0,8-52 0,1 1 0,-1 35 0,6 25 0,2-50 0,-3 0 0,0 0 0,-11 55 0,4-44 0,2 0 0,3 0 0,2 65 0,-2 48 0,-12-60 0,9-66 0,-4 55 0,-6 63 0,8-98 0,0 58 0,6-79 0,-13 64 0,9-62 0,-4 53 0,10 224 0,1-143 0,0-145 0,1-1 0,1 1 0,2 0 0,0-1 0,12 33 0,54 117 0,-38-99 0,-13-33 0,1-2 0,2 0 0,2-2 0,40 49 0,116 111 0,-138-146 0,-36-41 0,1-2 0,0 1 0,0-1 0,1 0 0,16 13 0,-7-8 0,-1 1 0,-1 2 0,0-1 0,18 26 0,13 14 0,7 15 0,-40-51 0,1 0 0,23 24 0,-30-37 0,33 33 0,79 61 0,-85-74 0,-25-19 0,0 0 0,1 0 0,0-1 0,0-1 0,15 7 0,81 36 0,-76-33 0,1-1 0,1-2 0,0-1 0,53 12 0,-83-24 0,0 1 0,0 0 0,1-1 0,-1 0 0,0 0 0,0 0 0,1 0 0,-1 0 0,0-1 0,0 1 0,0-1 0,0 0 0,1 0 0,-1 0 0,0 0 0,-1-1 0,1 1 0,0-1 0,0 0 0,4-4 0,-4 3 0,0-1 0,0 0 0,-1 0 0,0-1 0,0 1 0,0 0 0,0-1 0,-1 1 0,0-1 0,0 0 0,0 1 0,0-1 0,0-9 0,0-2-80,-1 1 0,-1-1-1,0 1 1,-1-1 0,0 1-1,-2-1 1,0 1 0,0 0-1,-1 0 1,-1 1 0,-1 0 0,0 0-1,0 0 1,-2 1 0,1 0-1,-14-15 1,4 12-6746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7T07:26:21.54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479 0 24575,'0'6'0,"-5"1"0,-8 0 0,-7 4 0,-5 0 0,-5-1 0,-1-3 0,-3-3 0,1-2 0,-1 0 0,1 3 0,-6 8 0,0 1 0,-1-2 0,2-3 0,2-3 0,7-3-8191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7T07:26:28.0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70 679 24575,'-2'-1'0,"0"1"0,0-1 0,1 1 0,-1-1 0,0 0 0,1 0 0,-1 0 0,0 0 0,1 0 0,-1 0 0,1 0 0,0 0 0,-1-1 0,1 1 0,0 0 0,0-1 0,0 1 0,0-1 0,0 0 0,-1-1 0,-16-37 0,13 21 0,0 1 0,2-1 0,0 0 0,1 0 0,0 0 0,2-1 0,0 1 0,2 0 0,5-31 0,-5 39 0,1 0 0,0 1 0,1-1 0,0 1 0,0 0 0,1 0 0,0 1 0,1-1 0,0 1 0,1 0 0,-1 0 0,2 1 0,-1 0 0,1 1 0,1-1 0,-1 1 0,1 1 0,12-7 0,50-20 0,1 3 0,124-33 0,51 13 0,-159 36 0,-11 1 0,1 5 0,-1 2 0,136 9 0,-204-3 0,0 1 0,0 0 0,0 1 0,-1 0 0,1 1 0,0 0 0,-1 0 0,0 0 0,1 1 0,-2 1 0,1-1 0,0 1 0,8 8 0,-6-4 0,-1 1 0,-1 1 0,0-1 0,0 2 0,-1-1 0,0 1 0,-1 0 0,6 16 0,1 4 0,-1 0 0,-2 1 0,-1 0 0,-2 0 0,-1 1 0,-2 0 0,-1 0 0,-1 1 0,-2-1 0,-8 61 0,5-84 0,0 1 0,0-1 0,-1 0 0,0 0 0,-1 0 0,0 0 0,-1-1 0,0 0 0,-1 0 0,-15 17 0,10-14 0,-1-1 0,-1 0 0,0-1 0,-1-1 0,0 0 0,-26 12 0,5-6 0,-1-2 0,-1-1 0,0-2 0,-1-2 0,-74 8 0,45-11 0,-1-4 0,0-2 0,0-3 0,1-4 0,-91-19 0,137 20 0,1-1 0,-1-1 0,1-1 0,1 0 0,0-2 0,0 0 0,1-2 0,0 0 0,1-1 0,1 0 0,-19-21 0,32 30 10,0 0 0,1-1 0,-1 1 0,1-1 0,0 0 0,0 0 0,1 0 0,0 0 0,0-1 0,0 1 0,-1-9 0,-1-71-1495,5 54-5341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95816-EDF8-4950-93C6-31098ECC7A51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124DA-0405-4B3C-A13C-7D709B138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70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731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650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724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773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1812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924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5073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2514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8770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7579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422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5811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5222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6818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5815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8684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7786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7525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2976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4313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3165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64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2135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7882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8164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5298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4652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5124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1850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902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8556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2675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584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8144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22161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06025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3913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2583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57647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89827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75927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27011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00274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808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14817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07900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99724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19016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62044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87344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892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803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124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392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124DA-0405-4B3C-A13C-7D709B138F7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51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8D3E78EA-EEC2-4A1C-AE1E-611A83B36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ED6DD6BF-EA63-329B-205D-83148EECD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1385708-B29D-C255-AA4E-C22276DA21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159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38372-1D28-49DF-8192-DEB76EAE0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2458A3-54B1-4836-AF3F-DC10DC81E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A11AB9-78FB-CAEF-804B-AC9712EC4F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05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4A8AE4-68FC-4C25-8187-9F1CBDF96F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53685A-8732-45A1-91FA-2FB36FA8B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6F2EBD-A3DB-4EE7-8F07-FEC2BF7458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793A1197-ABE5-4F46-9A7C-0504124E882E}" type="datetime1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1EEF36-6572-4D98-9584-4C48D266D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49287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085637-644C-40A1-8392-4E5B21158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08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937F2-7DB3-41F5-B4DF-7F1EE82C9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A05D88-9583-47D0-BA0E-8D36F83AE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5D2DFE-F954-BA91-2304-B903091D7E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76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D6AE0-AC21-42DD-BEB5-F14FEFD5A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FD05C6-02E2-4C63-ABF9-F7A59E29C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D3D70D-529A-4716-86E6-13E42F61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942D3725-EA0E-414D-AA26-95699E610FC9}" type="datetime1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70A34B-B0AF-4881-B43A-F5323A7DD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49287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0C8023-636C-4841-B929-AE32ABB8A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092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4E7CD-5406-4D8A-9CF0-2FAF559B9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2FA71B-40BE-41E0-947B-90D6B4AF20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C5F1D6-A78B-418F-94AA-1E6A859C6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DB727F-F190-4627-82A0-B4C3064E03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F4B6231B-92A9-45FB-8175-3E7796AE80D5}" type="datetime1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4D421F-5136-4181-BADD-C549B6E0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49287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1275D0-832C-4DD7-B142-38684636E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66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FA255-A808-4EC0-AFB0-5CE1CC94D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C4BB8B-5766-4256-848D-7D6113ADA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FCE688-03E0-448C-84E1-2D9B677A5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886C29-6BC8-4626-93E4-E4DFE27D67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BE96F2-A3CC-4397-9F33-81F25D0A1A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D3D363-0258-44D1-AE3B-3A95E22B93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3AE931E3-9A15-46C0-BB6C-C89129D70553}" type="datetime1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5FC04B8-6E62-4B20-BA0B-33B5E7E26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49287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AF554B-D064-47F0-98DC-8C36332F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88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11475-1490-4CF1-A613-84691E29D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67E361-588B-4AF9-8829-0657C0E6E2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116D3B78-6E7E-4238-808D-FB1B6C555A56}" type="datetime1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47015E-289C-424D-9020-BA2E2D10A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49287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696664-6CEA-4186-86E2-2D50C156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841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EC28BD-54DE-4300-894A-2AC4DCB15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F25799EC-6E8E-4B3E-BA38-7B987755941E}" type="datetime1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1B2D641-0C0D-4FFB-836B-29F3C1EEA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49287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A10234-388B-44BE-8AB6-6684B5ABC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908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006840-748B-49CA-A22C-D886D5BFB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F926A6-7A2F-4BA3-A146-14C3804F1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6D87-9964-4554-A200-DEBBA0E65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F08D17-B427-48BF-9B23-558912D8C1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3E6F1B4F-43D2-4DE7-9AA1-3456CB6CE941}" type="datetime1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29CA2D-D50A-4E66-A0D5-E7951AC5C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49287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77F535-0CDC-464A-BF2B-C8EF38661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867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7935D-DD91-4DAA-B194-432A5588E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B8FC4D-460B-4D65-89D8-0FFC2506A9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D12AC9-70AB-4736-8940-379D940B6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C1A582-3B65-4C90-9090-5E5C9E97DD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28E5043E-96CD-4B78-A49B-8DAABB673E3B}" type="datetime1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90FBD4-B5EE-4010-95F4-8BD8DEB4B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49287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913132-ABD3-4A55-9EAB-E3FA61487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D6DF-CD79-4E21-ADD3-AAE3490F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950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C52192-8638-479D-8E85-3C736EC40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03F2B5-663D-4B80-BBDA-474359E51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12CCCA-A067-42BC-9537-402FCF124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798" y="649287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8D6DF-CD79-4E21-ADD3-AAE3490F523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5" name="图片 14" descr="徽标&#10;&#10;低可信度描述已自动生成">
            <a:extLst>
              <a:ext uri="{FF2B5EF4-FFF2-40B4-BE49-F238E27FC236}">
                <a16:creationId xmlns:a16="http://schemas.microsoft.com/office/drawing/2014/main" id="{2D4DC793-8BAB-CFC0-1E86-2FF17985C88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981" y="91065"/>
            <a:ext cx="1049979" cy="445446"/>
          </a:xfrm>
          <a:prstGeom prst="rect">
            <a:avLst/>
          </a:prstGeom>
          <a:noFill/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2F918C71-AB7E-4C7B-7009-003D93C9BE1B}"/>
              </a:ext>
            </a:extLst>
          </p:cNvPr>
          <p:cNvSpPr/>
          <p:nvPr userDrawn="1"/>
        </p:nvSpPr>
        <p:spPr>
          <a:xfrm>
            <a:off x="0" y="6474251"/>
            <a:ext cx="9448798" cy="129749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00E371E-1783-E9E9-7F67-7CB6139FEFAD}"/>
              </a:ext>
            </a:extLst>
          </p:cNvPr>
          <p:cNvSpPr txBox="1"/>
          <p:nvPr userDrawn="1"/>
        </p:nvSpPr>
        <p:spPr>
          <a:xfrm>
            <a:off x="0" y="6546333"/>
            <a:ext cx="1237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Xiao Cheng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154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customXml" Target="../ink/ink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customXml" Target="../ink/ink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0" Type="http://schemas.openxmlformats.org/officeDocument/2006/relationships/customXml" Target="../ink/ink6.xml"/><Relationship Id="rId4" Type="http://schemas.openxmlformats.org/officeDocument/2006/relationships/customXml" Target="../ink/ink3.xml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18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5" Type="http://schemas.openxmlformats.org/officeDocument/2006/relationships/image" Target="../media/image30.png"/><Relationship Id="rId4" Type="http://schemas.openxmlformats.org/officeDocument/2006/relationships/customXml" Target="../ink/ink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02874-466F-4022-8EF8-A3C9B4A38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9426" y="1041400"/>
            <a:ext cx="10453147" cy="2387600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dirty="0">
                <a:latin typeface="Calibri" panose="020F0502020204030204" pitchFamily="34" charset="0"/>
                <a:cs typeface="Calibri" panose="020F0502020204030204" pitchFamily="34" charset="0"/>
              </a:rPr>
              <a:t>Path-Sensitive </a:t>
            </a:r>
            <a:r>
              <a:rPr lang="en-US" altLang="zh-CN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Typestate</a:t>
            </a:r>
            <a:r>
              <a:rPr lang="en-US" altLang="zh-CN" sz="4800" dirty="0">
                <a:latin typeface="Calibri" panose="020F0502020204030204" pitchFamily="34" charset="0"/>
                <a:cs typeface="Calibri" panose="020F0502020204030204" pitchFamily="34" charset="0"/>
              </a:rPr>
              <a:t> Analysis through Tempo-Spatial Multi-Point Slicing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C92581-3264-4103-9393-3BA003556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2023-08-18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3F50FD-E096-4BAD-B26B-D201985837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33B8D6DF-CD79-4E21-ADD3-AAE3490F523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637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Path-Sensitive </a:t>
            </a:r>
            <a:r>
              <a:rPr lang="en-US" altLang="zh-CN" sz="3600" b="1" dirty="0" err="1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Typestate</a:t>
            </a:r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 Analysis (PSTA)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798" y="6492873"/>
            <a:ext cx="2743200" cy="365125"/>
          </a:xfrm>
        </p:spPr>
        <p:txBody>
          <a:bodyPr/>
          <a:lstStyle/>
          <a:p>
            <a:fld id="{33B8D6DF-CD79-4E21-ADD3-AAE3490F5231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462E091-A71E-4F88-A582-78E782EC2138}"/>
              </a:ext>
            </a:extLst>
          </p:cNvPr>
          <p:cNvSpPr/>
          <p:nvPr/>
        </p:nvSpPr>
        <p:spPr>
          <a:xfrm>
            <a:off x="632691" y="99561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Graph Simplification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BC0FCF3-4665-FADE-03C1-52AEEA9F8448}"/>
              </a:ext>
            </a:extLst>
          </p:cNvPr>
          <p:cNvSpPr txBox="1">
            <a:spLocks/>
          </p:cNvSpPr>
          <p:nvPr/>
        </p:nvSpPr>
        <p:spPr>
          <a:xfrm>
            <a:off x="785092" y="1611454"/>
            <a:ext cx="10721108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preserve the multi-point temporal information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while 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harnessing the benefits of sparse analysis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lvl="1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we focus on a more practical perspective--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reducing the size of the control flow graph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(graph simplification), rendering it a 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sparser structure with unnecessary control flows eliminated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Our insight comes from slicing techniques, which can narrow the analysis by selectively considering the code fragment related to specific program points of interest.</a:t>
            </a: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These techniques are all 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path-insensitive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and are mainly designed for different purposes, e.g., program debugging and comprehension. 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No prior works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have explored 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multi-point slicing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to improve the scalability of the PSTA problem.</a:t>
            </a:r>
          </a:p>
        </p:txBody>
      </p:sp>
    </p:spTree>
    <p:extLst>
      <p:ext uri="{BB962C8B-B14F-4D97-AF65-F5344CB8AC3E}">
        <p14:creationId xmlns:p14="http://schemas.microsoft.com/office/powerpoint/2010/main" val="370022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Path-Sensitive </a:t>
            </a:r>
            <a:r>
              <a:rPr lang="en-US" altLang="zh-CN" sz="3600" b="1" dirty="0" err="1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Typestate</a:t>
            </a:r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 Analysis (PSTA)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798" y="6492873"/>
            <a:ext cx="2743200" cy="365125"/>
          </a:xfrm>
        </p:spPr>
        <p:txBody>
          <a:bodyPr/>
          <a:lstStyle/>
          <a:p>
            <a:fld id="{33B8D6DF-CD79-4E21-ADD3-AAE3490F5231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462E091-A71E-4F88-A582-78E782EC2138}"/>
              </a:ext>
            </a:extLst>
          </p:cNvPr>
          <p:cNvSpPr/>
          <p:nvPr/>
        </p:nvSpPr>
        <p:spPr>
          <a:xfrm>
            <a:off x="632691" y="99561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Graph Simplification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BC0FCF3-4665-FADE-03C1-52AEEA9F8448}"/>
              </a:ext>
            </a:extLst>
          </p:cNvPr>
          <p:cNvSpPr txBox="1">
            <a:spLocks/>
          </p:cNvSpPr>
          <p:nvPr/>
        </p:nvSpPr>
        <p:spPr>
          <a:xfrm>
            <a:off x="785092" y="1611454"/>
            <a:ext cx="10721108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The primary technical challenge lies in devising an effective and efficient multi-point slicing algorithm.</a:t>
            </a:r>
          </a:p>
          <a:p>
            <a:pPr lvl="1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Effectiveness refers to the ability of the algorithm to 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eliminate as many irrelevant nodes as possible,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maximizing the extraction of pertinent information.</a:t>
            </a:r>
          </a:p>
          <a:p>
            <a:pPr lvl="1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Simultaneously, the algorithm should 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operate efficiently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, serving as a pre-processing step that executes significantly faster than the PSTA algorithm itself.</a:t>
            </a:r>
          </a:p>
          <a:p>
            <a:pPr lvl="1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It is also crucial to ensure that 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the precision of PSTA is not compromised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after applying the slicing technique.</a:t>
            </a:r>
          </a:p>
        </p:txBody>
      </p:sp>
    </p:spTree>
    <p:extLst>
      <p:ext uri="{BB962C8B-B14F-4D97-AF65-F5344CB8AC3E}">
        <p14:creationId xmlns:p14="http://schemas.microsoft.com/office/powerpoint/2010/main" val="135765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Framework Overview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798" y="6492873"/>
            <a:ext cx="2743200" cy="365125"/>
          </a:xfrm>
        </p:spPr>
        <p:txBody>
          <a:bodyPr/>
          <a:lstStyle/>
          <a:p>
            <a:fld id="{33B8D6DF-CD79-4E21-ADD3-AAE3490F5231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462E091-A71E-4F88-A582-78E782EC2138}"/>
              </a:ext>
            </a:extLst>
          </p:cNvPr>
          <p:cNvSpPr/>
          <p:nvPr/>
        </p:nvSpPr>
        <p:spPr>
          <a:xfrm>
            <a:off x="632691" y="99561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Graph Simplification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E7A029-CE7F-A214-F4A3-3C0C91988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06" y="1700361"/>
            <a:ext cx="10581787" cy="3457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668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Preliminaries and Problem Formulation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798" y="6492873"/>
            <a:ext cx="2743200" cy="365125"/>
          </a:xfrm>
        </p:spPr>
        <p:txBody>
          <a:bodyPr/>
          <a:lstStyle/>
          <a:p>
            <a:fld id="{33B8D6DF-CD79-4E21-ADD3-AAE3490F5231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462E091-A71E-4F88-A582-78E782EC2138}"/>
              </a:ext>
            </a:extLst>
          </p:cNvPr>
          <p:cNvSpPr/>
          <p:nvPr/>
        </p:nvSpPr>
        <p:spPr>
          <a:xfrm>
            <a:off x="632691" y="99561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Typestate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finite-state automaton (TFSA)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BC23551-A4AC-2942-4E04-8B05081A7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78" y="2396606"/>
            <a:ext cx="10978644" cy="230050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8364982-D7A2-E8DD-D10B-721DE414E8D4}"/>
              </a:ext>
            </a:extLst>
          </p:cNvPr>
          <p:cNvSpPr/>
          <p:nvPr/>
        </p:nvSpPr>
        <p:spPr>
          <a:xfrm>
            <a:off x="4178461" y="2685326"/>
            <a:ext cx="2650602" cy="3935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035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Preliminaries and Problem Formulation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798" y="6492873"/>
            <a:ext cx="2743200" cy="365125"/>
          </a:xfrm>
        </p:spPr>
        <p:txBody>
          <a:bodyPr/>
          <a:lstStyle/>
          <a:p>
            <a:fld id="{33B8D6DF-CD79-4E21-ADD3-AAE3490F5231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462E091-A71E-4F88-A582-78E782EC2138}"/>
              </a:ext>
            </a:extLst>
          </p:cNvPr>
          <p:cNvSpPr/>
          <p:nvPr/>
        </p:nvSpPr>
        <p:spPr>
          <a:xfrm>
            <a:off x="632691" y="99561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TFSA for detecting use-after-frees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EC3F31D-FF8C-E562-014E-7012CBCDC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198" y="2094478"/>
            <a:ext cx="6319633" cy="131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AD25F64-B281-54D1-5F50-665DEF848C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7013" y="3751180"/>
            <a:ext cx="7793134" cy="3651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63200B3-1F3D-0734-84AB-32A37F82B9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5544" y="3751181"/>
            <a:ext cx="262434" cy="27384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E38DCF2-4F64-5CAA-C807-BA83E73D13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9769" y="4199629"/>
            <a:ext cx="20880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084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Preliminaries and Problem Formulation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798" y="6492873"/>
            <a:ext cx="2743200" cy="365125"/>
          </a:xfrm>
        </p:spPr>
        <p:txBody>
          <a:bodyPr/>
          <a:lstStyle/>
          <a:p>
            <a:fld id="{33B8D6DF-CD79-4E21-ADD3-AAE3490F5231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462E091-A71E-4F88-A582-78E782EC2138}"/>
              </a:ext>
            </a:extLst>
          </p:cNvPr>
          <p:cNvSpPr/>
          <p:nvPr/>
        </p:nvSpPr>
        <p:spPr>
          <a:xfrm>
            <a:off x="632691" y="99561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Vulnerable Operation Sequence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A36A0C-2D75-D943-463A-D1E153F0F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809" y="2278835"/>
            <a:ext cx="9152381" cy="11428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66B290B-23D7-8244-BF08-F09EE4B2D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9809" y="3710397"/>
            <a:ext cx="9152381" cy="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661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Preliminaries and Problem Formulation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798" y="6492873"/>
            <a:ext cx="2743200" cy="365125"/>
          </a:xfrm>
        </p:spPr>
        <p:txBody>
          <a:bodyPr/>
          <a:lstStyle/>
          <a:p>
            <a:fld id="{33B8D6DF-CD79-4E21-ADD3-AAE3490F5231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462E091-A71E-4F88-A582-78E782EC2138}"/>
              </a:ext>
            </a:extLst>
          </p:cNvPr>
          <p:cNvSpPr/>
          <p:nvPr/>
        </p:nvSpPr>
        <p:spPr>
          <a:xfrm>
            <a:off x="632691" y="99561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Vulnerable operation sequence for UAF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BB6933B-0007-9D67-46A7-2C7E01101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448" y="2780706"/>
            <a:ext cx="5999104" cy="4275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8589039-E787-530D-A018-356244451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6447" y="3644391"/>
            <a:ext cx="2064323" cy="42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938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Preliminaries and Problem Formulation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798" y="6492873"/>
            <a:ext cx="2743200" cy="365125"/>
          </a:xfrm>
        </p:spPr>
        <p:txBody>
          <a:bodyPr/>
          <a:lstStyle/>
          <a:p>
            <a:fld id="{33B8D6DF-CD79-4E21-ADD3-AAE3490F5231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462E091-A71E-4F88-A582-78E782EC2138}"/>
              </a:ext>
            </a:extLst>
          </p:cNvPr>
          <p:cNvSpPr/>
          <p:nvPr/>
        </p:nvSpPr>
        <p:spPr>
          <a:xfrm>
            <a:off x="632691" y="99561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Execution States and Symbolic States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F87923-1F65-34F8-C60F-27CD6B976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762" y="1852176"/>
            <a:ext cx="9190476" cy="16952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FAF1B25-BC56-8DAF-818A-8D48E12AD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333" y="3910476"/>
            <a:ext cx="9133333" cy="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11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Preliminaries and Problem Formulation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798" y="6492873"/>
            <a:ext cx="2743200" cy="365125"/>
          </a:xfrm>
        </p:spPr>
        <p:txBody>
          <a:bodyPr/>
          <a:lstStyle/>
          <a:p>
            <a:fld id="{33B8D6DF-CD79-4E21-ADD3-AAE3490F5231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462E091-A71E-4F88-A582-78E782EC2138}"/>
              </a:ext>
            </a:extLst>
          </p:cNvPr>
          <p:cNvSpPr/>
          <p:nvPr/>
        </p:nvSpPr>
        <p:spPr>
          <a:xfrm>
            <a:off x="632691" y="99561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Flow functions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70455AF-F3DC-C018-1648-78EC6077F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476" y="2548047"/>
            <a:ext cx="6019048" cy="1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100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Preliminaries and Problem Formulation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798" y="6492873"/>
            <a:ext cx="2743200" cy="365125"/>
          </a:xfrm>
        </p:spPr>
        <p:txBody>
          <a:bodyPr/>
          <a:lstStyle/>
          <a:p>
            <a:fld id="{33B8D6DF-CD79-4E21-ADD3-AAE3490F5231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462E091-A71E-4F88-A582-78E782EC2138}"/>
              </a:ext>
            </a:extLst>
          </p:cNvPr>
          <p:cNvSpPr/>
          <p:nvPr/>
        </p:nvSpPr>
        <p:spPr>
          <a:xfrm>
            <a:off x="632691" y="99561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Intraprocedural PSTA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53DC26-0CEA-EDBA-C059-6C31DB5B9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826" y="1457284"/>
            <a:ext cx="8538347" cy="496374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5A04955-A7D1-4972-0082-94AF9E81FDBB}"/>
              </a:ext>
            </a:extLst>
          </p:cNvPr>
          <p:cNvSpPr/>
          <p:nvPr/>
        </p:nvSpPr>
        <p:spPr>
          <a:xfrm>
            <a:off x="1956122" y="2558004"/>
            <a:ext cx="2650602" cy="24538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379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Typestate</a:t>
            </a:r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 Analysis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798" y="6492873"/>
            <a:ext cx="2743200" cy="365125"/>
          </a:xfrm>
        </p:spPr>
        <p:txBody>
          <a:bodyPr/>
          <a:lstStyle/>
          <a:p>
            <a:fld id="{33B8D6DF-CD79-4E21-ADD3-AAE3490F5231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0CA62BD3-CD39-4110-9960-3FB248789020}"/>
              </a:ext>
            </a:extLst>
          </p:cNvPr>
          <p:cNvSpPr txBox="1">
            <a:spLocks/>
          </p:cNvSpPr>
          <p:nvPr/>
        </p:nvSpPr>
        <p:spPr>
          <a:xfrm>
            <a:off x="632692" y="1459054"/>
            <a:ext cx="10721108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Typestate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analysis aims to determine whether a sequence of program operations violates safety specifications established by a 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finite state automaton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(FSA).</a:t>
            </a: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This analytical method is highly valuable for detecting a range of vulnerabilities, including 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incorrect file library usage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use-after-frees/double frees, memory/resource leakages, access controls, and concurrency bugs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2483656-138D-48A2-9098-BDCF2F1EE93A}"/>
              </a:ext>
            </a:extLst>
          </p:cNvPr>
          <p:cNvSpPr txBox="1">
            <a:spLocks/>
          </p:cNvSpPr>
          <p:nvPr/>
        </p:nvSpPr>
        <p:spPr>
          <a:xfrm>
            <a:off x="838200" y="1394690"/>
            <a:ext cx="10515600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D2CC361-EBDA-B46F-6BF9-BB5288BCC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0051" y="3429000"/>
            <a:ext cx="5486389" cy="268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78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Preliminaries and Problem Formulation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798" y="6492873"/>
            <a:ext cx="2743200" cy="365125"/>
          </a:xfrm>
        </p:spPr>
        <p:txBody>
          <a:bodyPr/>
          <a:lstStyle/>
          <a:p>
            <a:fld id="{33B8D6DF-CD79-4E21-ADD3-AAE3490F5231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462E091-A71E-4F88-A582-78E782EC2138}"/>
              </a:ext>
            </a:extLst>
          </p:cNvPr>
          <p:cNvSpPr/>
          <p:nvPr/>
        </p:nvSpPr>
        <p:spPr>
          <a:xfrm>
            <a:off x="632691" y="99561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Intraprocedural PSTA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53DC26-0CEA-EDBA-C059-6C31DB5B9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826" y="1457284"/>
            <a:ext cx="8538347" cy="496374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773C00A-CB87-17EF-4153-9BE6D14A29EF}"/>
              </a:ext>
            </a:extLst>
          </p:cNvPr>
          <p:cNvSpPr/>
          <p:nvPr/>
        </p:nvSpPr>
        <p:spPr>
          <a:xfrm>
            <a:off x="2339957" y="4651094"/>
            <a:ext cx="1340734" cy="2797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EDAB0CA-CE19-612D-BAF8-27DBEB5691EE}"/>
              </a:ext>
            </a:extLst>
          </p:cNvPr>
          <p:cNvSpPr/>
          <p:nvPr/>
        </p:nvSpPr>
        <p:spPr>
          <a:xfrm>
            <a:off x="2527081" y="2326017"/>
            <a:ext cx="1524058" cy="2797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497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Preliminaries and Problem Formulation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798" y="6492873"/>
            <a:ext cx="2743200" cy="365125"/>
          </a:xfrm>
        </p:spPr>
        <p:txBody>
          <a:bodyPr/>
          <a:lstStyle/>
          <a:p>
            <a:fld id="{33B8D6DF-CD79-4E21-ADD3-AAE3490F5231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462E091-A71E-4F88-A582-78E782EC2138}"/>
              </a:ext>
            </a:extLst>
          </p:cNvPr>
          <p:cNvSpPr/>
          <p:nvPr/>
        </p:nvSpPr>
        <p:spPr>
          <a:xfrm>
            <a:off x="632691" y="99561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Intraprocedural PSTA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53DC26-0CEA-EDBA-C059-6C31DB5B9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826" y="1457284"/>
            <a:ext cx="8538347" cy="496374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773C00A-CB87-17EF-4153-9BE6D14A29EF}"/>
              </a:ext>
            </a:extLst>
          </p:cNvPr>
          <p:cNvSpPr/>
          <p:nvPr/>
        </p:nvSpPr>
        <p:spPr>
          <a:xfrm>
            <a:off x="1907789" y="4928887"/>
            <a:ext cx="2571613" cy="13561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304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Preliminaries and Problem Formulation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798" y="6492873"/>
            <a:ext cx="2743200" cy="365125"/>
          </a:xfrm>
        </p:spPr>
        <p:txBody>
          <a:bodyPr/>
          <a:lstStyle/>
          <a:p>
            <a:fld id="{33B8D6DF-CD79-4E21-ADD3-AAE3490F5231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462E091-A71E-4F88-A582-78E782EC2138}"/>
              </a:ext>
            </a:extLst>
          </p:cNvPr>
          <p:cNvSpPr/>
          <p:nvPr/>
        </p:nvSpPr>
        <p:spPr>
          <a:xfrm>
            <a:off x="632691" y="99561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Intraprocedural PSTA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53DC26-0CEA-EDBA-C059-6C31DB5B9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826" y="1457284"/>
            <a:ext cx="8538347" cy="496374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773C00A-CB87-17EF-4153-9BE6D14A29EF}"/>
              </a:ext>
            </a:extLst>
          </p:cNvPr>
          <p:cNvSpPr/>
          <p:nvPr/>
        </p:nvSpPr>
        <p:spPr>
          <a:xfrm>
            <a:off x="6005227" y="1904907"/>
            <a:ext cx="2571613" cy="10929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023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Preliminaries and Problem Formulation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798" y="6492873"/>
            <a:ext cx="2743200" cy="365125"/>
          </a:xfrm>
        </p:spPr>
        <p:txBody>
          <a:bodyPr/>
          <a:lstStyle/>
          <a:p>
            <a:fld id="{33B8D6DF-CD79-4E21-ADD3-AAE3490F5231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462E091-A71E-4F88-A582-78E782EC2138}"/>
              </a:ext>
            </a:extLst>
          </p:cNvPr>
          <p:cNvSpPr/>
          <p:nvPr/>
        </p:nvSpPr>
        <p:spPr>
          <a:xfrm>
            <a:off x="632691" y="99561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Intraprocedural PSTA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53DC26-0CEA-EDBA-C059-6C31DB5B9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826" y="1457284"/>
            <a:ext cx="8538347" cy="496374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773C00A-CB87-17EF-4153-9BE6D14A29EF}"/>
              </a:ext>
            </a:extLst>
          </p:cNvPr>
          <p:cNvSpPr/>
          <p:nvPr/>
        </p:nvSpPr>
        <p:spPr>
          <a:xfrm>
            <a:off x="5958928" y="4949049"/>
            <a:ext cx="2779958" cy="10929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708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Preliminaries and Problem Formulation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798" y="6492873"/>
            <a:ext cx="2743200" cy="365125"/>
          </a:xfrm>
        </p:spPr>
        <p:txBody>
          <a:bodyPr/>
          <a:lstStyle/>
          <a:p>
            <a:fld id="{33B8D6DF-CD79-4E21-ADD3-AAE3490F5231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462E091-A71E-4F88-A582-78E782EC2138}"/>
              </a:ext>
            </a:extLst>
          </p:cNvPr>
          <p:cNvSpPr/>
          <p:nvPr/>
        </p:nvSpPr>
        <p:spPr>
          <a:xfrm>
            <a:off x="632691" y="99561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Intraprocedural PSTA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53DC26-0CEA-EDBA-C059-6C31DB5B9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826" y="1457284"/>
            <a:ext cx="8538347" cy="496374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773C00A-CB87-17EF-4153-9BE6D14A29EF}"/>
              </a:ext>
            </a:extLst>
          </p:cNvPr>
          <p:cNvSpPr/>
          <p:nvPr/>
        </p:nvSpPr>
        <p:spPr>
          <a:xfrm>
            <a:off x="5993653" y="2944238"/>
            <a:ext cx="2664210" cy="13499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194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Preliminaries and Problem Formulation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798" y="6492873"/>
            <a:ext cx="2743200" cy="365125"/>
          </a:xfrm>
        </p:spPr>
        <p:txBody>
          <a:bodyPr/>
          <a:lstStyle/>
          <a:p>
            <a:fld id="{33B8D6DF-CD79-4E21-ADD3-AAE3490F5231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462E091-A71E-4F88-A582-78E782EC2138}"/>
              </a:ext>
            </a:extLst>
          </p:cNvPr>
          <p:cNvSpPr/>
          <p:nvPr/>
        </p:nvSpPr>
        <p:spPr>
          <a:xfrm>
            <a:off x="632691" y="99561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Intraprocedural PSTA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53DC26-0CEA-EDBA-C059-6C31DB5B9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826" y="1457284"/>
            <a:ext cx="8538347" cy="496374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773C00A-CB87-17EF-4153-9BE6D14A29EF}"/>
              </a:ext>
            </a:extLst>
          </p:cNvPr>
          <p:cNvSpPr/>
          <p:nvPr/>
        </p:nvSpPr>
        <p:spPr>
          <a:xfrm>
            <a:off x="5995687" y="4282632"/>
            <a:ext cx="2787672" cy="6944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305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Preliminaries and Problem Formulation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798" y="6492873"/>
            <a:ext cx="2743200" cy="365125"/>
          </a:xfrm>
        </p:spPr>
        <p:txBody>
          <a:bodyPr/>
          <a:lstStyle/>
          <a:p>
            <a:fld id="{33B8D6DF-CD79-4E21-ADD3-AAE3490F5231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462E091-A71E-4F88-A582-78E782EC2138}"/>
              </a:ext>
            </a:extLst>
          </p:cNvPr>
          <p:cNvSpPr/>
          <p:nvPr/>
        </p:nvSpPr>
        <p:spPr>
          <a:xfrm>
            <a:off x="632691" y="99561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Intraprocedural PSTA - example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2CEF9F0-6EE3-DF5B-8F7D-6D018A01D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313" y="1614960"/>
            <a:ext cx="5301374" cy="3628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065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Preliminaries and Problem Formulation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798" y="6492873"/>
            <a:ext cx="2743200" cy="365125"/>
          </a:xfrm>
        </p:spPr>
        <p:txBody>
          <a:bodyPr/>
          <a:lstStyle/>
          <a:p>
            <a:fld id="{33B8D6DF-CD79-4E21-ADD3-AAE3490F5231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462E091-A71E-4F88-A582-78E782EC2138}"/>
              </a:ext>
            </a:extLst>
          </p:cNvPr>
          <p:cNvSpPr/>
          <p:nvPr/>
        </p:nvSpPr>
        <p:spPr>
          <a:xfrm>
            <a:off x="632691" y="99561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Intraprocedural PSTA - example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2CEF9F0-6EE3-DF5B-8F7D-6D018A01D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313" y="1614960"/>
            <a:ext cx="5301374" cy="3628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65527B1-9F45-467C-3FDC-12F3E1C0B578}"/>
                  </a:ext>
                </a:extLst>
              </p14:cNvPr>
              <p14:cNvContentPartPr/>
              <p14:nvPr/>
            </p14:nvContentPartPr>
            <p14:xfrm>
              <a:off x="6921273" y="1827533"/>
              <a:ext cx="789480" cy="477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65527B1-9F45-467C-3FDC-12F3E1C0B5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12273" y="1818893"/>
                <a:ext cx="807120" cy="49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95477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Preliminaries and Problem Formulation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798" y="6492873"/>
            <a:ext cx="2743200" cy="365125"/>
          </a:xfrm>
        </p:spPr>
        <p:txBody>
          <a:bodyPr/>
          <a:lstStyle/>
          <a:p>
            <a:fld id="{33B8D6DF-CD79-4E21-ADD3-AAE3490F5231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462E091-A71E-4F88-A582-78E782EC2138}"/>
              </a:ext>
            </a:extLst>
          </p:cNvPr>
          <p:cNvSpPr/>
          <p:nvPr/>
        </p:nvSpPr>
        <p:spPr>
          <a:xfrm>
            <a:off x="632691" y="99561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Intraprocedural PSTA - example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2CEF9F0-6EE3-DF5B-8F7D-6D018A01D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313" y="1614960"/>
            <a:ext cx="5301374" cy="3628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AFD0E00F-5D70-8A27-EA61-16788C0CED4F}"/>
                  </a:ext>
                </a:extLst>
              </p14:cNvPr>
              <p14:cNvContentPartPr/>
              <p14:nvPr/>
            </p14:nvContentPartPr>
            <p14:xfrm>
              <a:off x="3541233" y="3353933"/>
              <a:ext cx="1517760" cy="50220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AFD0E00F-5D70-8A27-EA61-16788C0CED4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32593" y="3345293"/>
                <a:ext cx="1535400" cy="51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43342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Preliminaries and Problem Formulation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798" y="6492873"/>
            <a:ext cx="2743200" cy="365125"/>
          </a:xfrm>
        </p:spPr>
        <p:txBody>
          <a:bodyPr/>
          <a:lstStyle/>
          <a:p>
            <a:fld id="{33B8D6DF-CD79-4E21-ADD3-AAE3490F5231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462E091-A71E-4F88-A582-78E782EC2138}"/>
              </a:ext>
            </a:extLst>
          </p:cNvPr>
          <p:cNvSpPr/>
          <p:nvPr/>
        </p:nvSpPr>
        <p:spPr>
          <a:xfrm>
            <a:off x="632691" y="99561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Intraprocedural PSTA - example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2CEF9F0-6EE3-DF5B-8F7D-6D018A01D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313" y="1614960"/>
            <a:ext cx="5301374" cy="3628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590884CD-4B32-CE0E-23DC-A5FEAAD59C9D}"/>
              </a:ext>
            </a:extLst>
          </p:cNvPr>
          <p:cNvGrpSpPr/>
          <p:nvPr/>
        </p:nvGrpSpPr>
        <p:grpSpPr>
          <a:xfrm>
            <a:off x="5793753" y="2395613"/>
            <a:ext cx="550080" cy="1713600"/>
            <a:chOff x="5793753" y="2395613"/>
            <a:chExt cx="550080" cy="171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" name="墨迹 1">
                  <a:extLst>
                    <a:ext uri="{FF2B5EF4-FFF2-40B4-BE49-F238E27FC236}">
                      <a16:creationId xmlns:a16="http://schemas.microsoft.com/office/drawing/2014/main" id="{5D248D00-2C73-C643-08A4-D6870CA54F19}"/>
                    </a:ext>
                  </a:extLst>
                </p14:cNvPr>
                <p14:cNvContentPartPr/>
                <p14:nvPr/>
              </p14:nvContentPartPr>
              <p14:xfrm>
                <a:off x="5810313" y="2395613"/>
                <a:ext cx="452880" cy="1670040"/>
              </p14:xfrm>
            </p:contentPart>
          </mc:Choice>
          <mc:Fallback xmlns="">
            <p:pic>
              <p:nvPicPr>
                <p:cNvPr id="2" name="墨迹 1">
                  <a:extLst>
                    <a:ext uri="{FF2B5EF4-FFF2-40B4-BE49-F238E27FC236}">
                      <a16:creationId xmlns:a16="http://schemas.microsoft.com/office/drawing/2014/main" id="{5D248D00-2C73-C643-08A4-D6870CA54F1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801313" y="2386973"/>
                  <a:ext cx="470520" cy="168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43DD9EF0-83EB-7168-6D1C-5F25A3749765}"/>
                    </a:ext>
                  </a:extLst>
                </p14:cNvPr>
                <p14:cNvContentPartPr/>
                <p14:nvPr/>
              </p14:nvContentPartPr>
              <p14:xfrm>
                <a:off x="6134313" y="3924533"/>
                <a:ext cx="154440" cy="184680"/>
              </p14:xfrm>
            </p:contentPart>
          </mc:Choice>
          <mc:Fallback xmlns=""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43DD9EF0-83EB-7168-6D1C-5F25A374976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125313" y="3915893"/>
                  <a:ext cx="1720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E0EC2579-592C-C4CF-9D16-2CDB76A8998C}"/>
                    </a:ext>
                  </a:extLst>
                </p14:cNvPr>
                <p14:cNvContentPartPr/>
                <p14:nvPr/>
              </p14:nvContentPartPr>
              <p14:xfrm>
                <a:off x="5901393" y="2729333"/>
                <a:ext cx="270720" cy="21168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E0EC2579-592C-C4CF-9D16-2CDB76A8998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892753" y="2720693"/>
                  <a:ext cx="2883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193D1B4F-528B-2990-1ADA-19959586C460}"/>
                    </a:ext>
                  </a:extLst>
                </p14:cNvPr>
                <p14:cNvContentPartPr/>
                <p14:nvPr/>
              </p14:nvContentPartPr>
              <p14:xfrm>
                <a:off x="5793753" y="3667853"/>
                <a:ext cx="550080" cy="30384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193D1B4F-528B-2990-1ADA-19959586C46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784753" y="3658853"/>
                  <a:ext cx="567720" cy="321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20986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Path-Sensitive </a:t>
            </a:r>
            <a:r>
              <a:rPr lang="en-US" altLang="zh-CN" sz="3600" b="1" dirty="0" err="1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Typestate</a:t>
            </a:r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 Analysis (PSTA)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798" y="6492873"/>
            <a:ext cx="2743200" cy="365125"/>
          </a:xfrm>
        </p:spPr>
        <p:txBody>
          <a:bodyPr/>
          <a:lstStyle/>
          <a:p>
            <a:fld id="{33B8D6DF-CD79-4E21-ADD3-AAE3490F5231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0CA62BD3-CD39-4110-9960-3FB248789020}"/>
              </a:ext>
            </a:extLst>
          </p:cNvPr>
          <p:cNvSpPr txBox="1">
            <a:spLocks/>
          </p:cNvSpPr>
          <p:nvPr/>
        </p:nvSpPr>
        <p:spPr>
          <a:xfrm>
            <a:off x="632692" y="1459054"/>
            <a:ext cx="10721108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Path-sensitive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typestate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analysis (PSTA) enhances the precision of its path-insensitive counterpart by 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capturing correlations between different branches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eliminating false alerts stemming from infeasible paths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In PSTA, the maintenance of an 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execution state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that captures program variable values and path constraints is crucial, and it evaluates the feasibility of paths when encountering branching points.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2483656-138D-48A2-9098-BDCF2F1EE93A}"/>
              </a:ext>
            </a:extLst>
          </p:cNvPr>
          <p:cNvSpPr txBox="1">
            <a:spLocks/>
          </p:cNvSpPr>
          <p:nvPr/>
        </p:nvSpPr>
        <p:spPr>
          <a:xfrm>
            <a:off x="838200" y="1394690"/>
            <a:ext cx="10515600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64C302D3-1C87-936B-C917-C899F6677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696909"/>
              </p:ext>
            </p:extLst>
          </p:nvPr>
        </p:nvGraphicFramePr>
        <p:xfrm>
          <a:off x="4524375" y="3979950"/>
          <a:ext cx="393065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5325">
                  <a:extLst>
                    <a:ext uri="{9D8B030D-6E8A-4147-A177-3AD203B41FA5}">
                      <a16:colId xmlns:a16="http://schemas.microsoft.com/office/drawing/2014/main" val="3463474544"/>
                    </a:ext>
                  </a:extLst>
                </a:gridCol>
                <a:gridCol w="1965325">
                  <a:extLst>
                    <a:ext uri="{9D8B030D-6E8A-4147-A177-3AD203B41FA5}">
                      <a16:colId xmlns:a16="http://schemas.microsoft.com/office/drawing/2014/main" val="2322082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Variable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Value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086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Var0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370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Var1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412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6625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C68F4C2A-FCA2-986A-D3D2-F5C3196391D5}"/>
              </a:ext>
            </a:extLst>
          </p:cNvPr>
          <p:cNvSpPr txBox="1"/>
          <p:nvPr/>
        </p:nvSpPr>
        <p:spPr>
          <a:xfrm>
            <a:off x="2652714" y="3979950"/>
            <a:ext cx="20669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if(Var0 &lt; Var1) {</a:t>
            </a:r>
          </a:p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altLang="zh-CN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 else {</a:t>
            </a:r>
          </a:p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DCEABEC-4E29-E24B-6C37-737C06884F30}"/>
              </a:ext>
            </a:extLst>
          </p:cNvPr>
          <p:cNvSpPr txBox="1"/>
          <p:nvPr/>
        </p:nvSpPr>
        <p:spPr>
          <a:xfrm>
            <a:off x="5637213" y="5457278"/>
            <a:ext cx="1704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latin typeface="Calibri" panose="020F0502020204030204" pitchFamily="34" charset="0"/>
                <a:cs typeface="Calibri" panose="020F0502020204030204" pitchFamily="34" charset="0"/>
              </a:rPr>
              <a:t>execution state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396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Preliminaries and Problem Formulation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798" y="6492873"/>
            <a:ext cx="2743200" cy="365125"/>
          </a:xfrm>
        </p:spPr>
        <p:txBody>
          <a:bodyPr/>
          <a:lstStyle/>
          <a:p>
            <a:fld id="{33B8D6DF-CD79-4E21-ADD3-AAE3490F5231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462E091-A71E-4F88-A582-78E782EC2138}"/>
              </a:ext>
            </a:extLst>
          </p:cNvPr>
          <p:cNvSpPr/>
          <p:nvPr/>
        </p:nvSpPr>
        <p:spPr>
          <a:xfrm>
            <a:off x="632691" y="99561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Intraprocedural PSTA - example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2CEF9F0-6EE3-DF5B-8F7D-6D018A01D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313" y="1614960"/>
            <a:ext cx="5301374" cy="3628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C50B2594-FC2D-D478-FC1D-FCF6601A5283}"/>
              </a:ext>
            </a:extLst>
          </p:cNvPr>
          <p:cNvGrpSpPr/>
          <p:nvPr/>
        </p:nvGrpSpPr>
        <p:grpSpPr>
          <a:xfrm>
            <a:off x="5310993" y="2407493"/>
            <a:ext cx="926640" cy="1759680"/>
            <a:chOff x="5310993" y="2407493"/>
            <a:chExt cx="926640" cy="175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0B0C1F4B-0444-D5C7-F977-B335AAC7439A}"/>
                    </a:ext>
                  </a:extLst>
                </p14:cNvPr>
                <p14:cNvContentPartPr/>
                <p14:nvPr/>
              </p14:nvContentPartPr>
              <p14:xfrm>
                <a:off x="5624553" y="2407493"/>
                <a:ext cx="558360" cy="170100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0B0C1F4B-0444-D5C7-F977-B335AAC7439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615913" y="2398853"/>
                  <a:ext cx="576000" cy="171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2B40A83B-7CEB-56C3-4A61-1847EDB45D5E}"/>
                    </a:ext>
                  </a:extLst>
                </p14:cNvPr>
                <p14:cNvContentPartPr/>
                <p14:nvPr/>
              </p14:nvContentPartPr>
              <p14:xfrm>
                <a:off x="6020193" y="4120373"/>
                <a:ext cx="172800" cy="4680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2B40A83B-7CEB-56C3-4A61-1847EDB45D5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11193" y="4111373"/>
                  <a:ext cx="190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05292C8C-CD52-3BCA-3A93-0FF6E87B6AF2}"/>
                    </a:ext>
                  </a:extLst>
                </p14:cNvPr>
                <p14:cNvContentPartPr/>
                <p14:nvPr/>
              </p14:nvContentPartPr>
              <p14:xfrm>
                <a:off x="5310993" y="2869373"/>
                <a:ext cx="547560" cy="32760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05292C8C-CD52-3BCA-3A93-0FF6E87B6AF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02353" y="2860373"/>
                  <a:ext cx="56520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A2FB9692-3755-4D79-A12A-4D7A4CBA4679}"/>
                    </a:ext>
                  </a:extLst>
                </p14:cNvPr>
                <p14:cNvContentPartPr/>
                <p14:nvPr/>
              </p14:nvContentPartPr>
              <p14:xfrm>
                <a:off x="5749833" y="3700613"/>
                <a:ext cx="487800" cy="25992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A2FB9692-3755-4D79-A12A-4D7A4CBA467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741193" y="3691613"/>
                  <a:ext cx="505440" cy="277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063866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Preliminaries and Problem Formulation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798" y="6492873"/>
            <a:ext cx="2743200" cy="365125"/>
          </a:xfrm>
        </p:spPr>
        <p:txBody>
          <a:bodyPr/>
          <a:lstStyle/>
          <a:p>
            <a:fld id="{33B8D6DF-CD79-4E21-ADD3-AAE3490F5231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462E091-A71E-4F88-A582-78E782EC2138}"/>
              </a:ext>
            </a:extLst>
          </p:cNvPr>
          <p:cNvSpPr/>
          <p:nvPr/>
        </p:nvSpPr>
        <p:spPr>
          <a:xfrm>
            <a:off x="632691" y="99561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Interprocedural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PSTA</a:t>
            </a:r>
          </a:p>
        </p:txBody>
      </p:sp>
    </p:spTree>
    <p:extLst>
      <p:ext uri="{BB962C8B-B14F-4D97-AF65-F5344CB8AC3E}">
        <p14:creationId xmlns:p14="http://schemas.microsoft.com/office/powerpoint/2010/main" val="5656121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Preliminaries and Problem Formulation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798" y="6492873"/>
            <a:ext cx="2743200" cy="365125"/>
          </a:xfrm>
        </p:spPr>
        <p:txBody>
          <a:bodyPr/>
          <a:lstStyle/>
          <a:p>
            <a:fld id="{33B8D6DF-CD79-4E21-ADD3-AAE3490F5231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462E091-A71E-4F88-A582-78E782EC2138}"/>
              </a:ext>
            </a:extLst>
          </p:cNvPr>
          <p:cNvSpPr/>
          <p:nvPr/>
        </p:nvSpPr>
        <p:spPr>
          <a:xfrm>
            <a:off x="632691" y="99561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Interprocedural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PSTA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E452BB3-2550-B547-DC91-76CDE901B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628" y="0"/>
            <a:ext cx="8936744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0D32663A-978B-20AF-BA68-9AC57C1491F9}"/>
                  </a:ext>
                </a:extLst>
              </p14:cNvPr>
              <p14:cNvContentPartPr/>
              <p14:nvPr/>
            </p14:nvContentPartPr>
            <p14:xfrm>
              <a:off x="2523112" y="2221013"/>
              <a:ext cx="2073960" cy="9741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0D32663A-978B-20AF-BA68-9AC57C1491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14472" y="2212373"/>
                <a:ext cx="2091600" cy="9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143C950F-F5A0-1D3C-45F4-18EBC52C8619}"/>
                  </a:ext>
                </a:extLst>
              </p14:cNvPr>
              <p14:cNvContentPartPr/>
              <p14:nvPr/>
            </p14:nvContentPartPr>
            <p14:xfrm>
              <a:off x="5508232" y="323093"/>
              <a:ext cx="5477040" cy="635616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143C950F-F5A0-1D3C-45F4-18EBC52C861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99232" y="314093"/>
                <a:ext cx="5494680" cy="637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23046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Preliminaries and Problem Formulation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798" y="6492873"/>
            <a:ext cx="2743200" cy="365125"/>
          </a:xfrm>
        </p:spPr>
        <p:txBody>
          <a:bodyPr/>
          <a:lstStyle/>
          <a:p>
            <a:fld id="{33B8D6DF-CD79-4E21-ADD3-AAE3490F5231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0CA62BD3-CD39-4110-9960-3FB248789020}"/>
              </a:ext>
            </a:extLst>
          </p:cNvPr>
          <p:cNvSpPr txBox="1">
            <a:spLocks/>
          </p:cNvSpPr>
          <p:nvPr/>
        </p:nvSpPr>
        <p:spPr>
          <a:xfrm>
            <a:off x="632692" y="1459054"/>
            <a:ext cx="10721108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2483656-138D-48A2-9098-BDCF2F1EE93A}"/>
              </a:ext>
            </a:extLst>
          </p:cNvPr>
          <p:cNvSpPr txBox="1">
            <a:spLocks/>
          </p:cNvSpPr>
          <p:nvPr/>
        </p:nvSpPr>
        <p:spPr>
          <a:xfrm>
            <a:off x="838200" y="1394690"/>
            <a:ext cx="10515600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FBA5EE22-FB5B-96FA-2A94-F17A8AD54D6C}"/>
              </a:ext>
            </a:extLst>
          </p:cNvPr>
          <p:cNvSpPr txBox="1">
            <a:spLocks/>
          </p:cNvSpPr>
          <p:nvPr/>
        </p:nvSpPr>
        <p:spPr>
          <a:xfrm>
            <a:off x="785092" y="1611454"/>
            <a:ext cx="10721108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ESP time complexity.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9EA5A3A-ED86-2A64-5339-D97AD184276D}"/>
              </a:ext>
            </a:extLst>
          </p:cNvPr>
          <p:cNvSpPr/>
          <p:nvPr/>
        </p:nvSpPr>
        <p:spPr>
          <a:xfrm>
            <a:off x="632691" y="995619"/>
            <a:ext cx="84827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ESP: Path-Sensitive Program Verification in Polynomial Time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3FFFB8D-D5EE-8A70-323B-6604785E1D52}"/>
                  </a:ext>
                </a:extLst>
              </p:cNvPr>
              <p:cNvSpPr/>
              <p:nvPr/>
            </p:nvSpPr>
            <p:spPr>
              <a:xfrm>
                <a:off x="2379303" y="2288659"/>
                <a:ext cx="57308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zh-CN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)|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|(|</m:t>
                      </m:r>
                      <m:r>
                        <a:rPr lang="en-US" altLang="zh-CN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| + </m:t>
                      </m:r>
                      <m:r>
                        <a:rPr lang="en-US" altLang="zh-CN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𝐶𝑎𝑙𝑙𝑠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zh-CN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3FFFB8D-D5EE-8A70-323B-6604785E1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303" y="2288659"/>
                <a:ext cx="5730800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72BBBAF2-3FCB-E6EF-4BE0-4316F0B6383C}"/>
              </a:ext>
            </a:extLst>
          </p:cNvPr>
          <p:cNvSpPr txBox="1"/>
          <p:nvPr/>
        </p:nvSpPr>
        <p:spPr>
          <a:xfrm>
            <a:off x="1645878" y="2750324"/>
            <a:ext cx="772672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Here, each element can become less precise at most </a:t>
            </a:r>
            <a:r>
              <a:rPr lang="en-US" altLang="zh-CN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 </a:t>
            </a:r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times, </a:t>
            </a:r>
          </a:p>
          <a:p>
            <a:pPr marL="342900" indent="-342900">
              <a:buFontTx/>
              <a:buChar char="-"/>
            </a:pPr>
            <a:r>
              <a:rPr lang="en-US" altLang="zh-CN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corresponds to a </a:t>
            </a:r>
            <a:r>
              <a:rPr lang="en-US" altLang="zh-C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highly complex function for SMT solving</a:t>
            </a:r>
            <a:endParaRPr lang="en-US" altLang="zh-C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altLang="zh-CN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zh-CN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are the cost of the </a:t>
            </a:r>
            <a:r>
              <a:rPr lang="en-US" altLang="zh-C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 operation and the equality operation on execution states</a:t>
            </a:r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respectively. </a:t>
            </a:r>
          </a:p>
          <a:p>
            <a:pPr marL="342900" indent="-342900">
              <a:buFontTx/>
              <a:buChar char="-"/>
            </a:pPr>
            <a:r>
              <a:rPr lang="en-US" altLang="zh-CN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signifies the domain of </a:t>
            </a:r>
            <a:r>
              <a:rPr lang="en-US" altLang="zh-CN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typestate</a:t>
            </a:r>
            <a:endParaRPr lang="en-US" altLang="zh-C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altLang="zh-CN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stands for ICFG edges, </a:t>
            </a:r>
          </a:p>
          <a:p>
            <a:pPr marL="342900" indent="-342900">
              <a:buFontTx/>
              <a:buChar char="-"/>
            </a:pPr>
            <a:r>
              <a:rPr lang="en-US" altLang="zh-CN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Calls </a:t>
            </a:r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indicates the number of call sites in the program.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00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Preliminaries and Problem Formulation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798" y="6492873"/>
            <a:ext cx="2743200" cy="365125"/>
          </a:xfrm>
        </p:spPr>
        <p:txBody>
          <a:bodyPr/>
          <a:lstStyle/>
          <a:p>
            <a:fld id="{33B8D6DF-CD79-4E21-ADD3-AAE3490F5231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0CA62BD3-CD39-4110-9960-3FB248789020}"/>
              </a:ext>
            </a:extLst>
          </p:cNvPr>
          <p:cNvSpPr txBox="1">
            <a:spLocks/>
          </p:cNvSpPr>
          <p:nvPr/>
        </p:nvSpPr>
        <p:spPr>
          <a:xfrm>
            <a:off x="632692" y="1459054"/>
            <a:ext cx="10721108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2483656-138D-48A2-9098-BDCF2F1EE93A}"/>
              </a:ext>
            </a:extLst>
          </p:cNvPr>
          <p:cNvSpPr txBox="1">
            <a:spLocks/>
          </p:cNvSpPr>
          <p:nvPr/>
        </p:nvSpPr>
        <p:spPr>
          <a:xfrm>
            <a:off x="838200" y="1394690"/>
            <a:ext cx="10515600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FBA5EE22-FB5B-96FA-2A94-F17A8AD54D6C}"/>
              </a:ext>
            </a:extLst>
          </p:cNvPr>
          <p:cNvSpPr txBox="1">
            <a:spLocks/>
          </p:cNvSpPr>
          <p:nvPr/>
        </p:nvSpPr>
        <p:spPr>
          <a:xfrm>
            <a:off x="785092" y="1611454"/>
            <a:ext cx="10721108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ESP time complexity.</a:t>
            </a:r>
          </a:p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9EA5A3A-ED86-2A64-5339-D97AD184276D}"/>
              </a:ext>
            </a:extLst>
          </p:cNvPr>
          <p:cNvSpPr/>
          <p:nvPr/>
        </p:nvSpPr>
        <p:spPr>
          <a:xfrm>
            <a:off x="632691" y="995619"/>
            <a:ext cx="84827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Problem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3FFFB8D-D5EE-8A70-323B-6604785E1D52}"/>
                  </a:ext>
                </a:extLst>
              </p:cNvPr>
              <p:cNvSpPr/>
              <p:nvPr/>
            </p:nvSpPr>
            <p:spPr>
              <a:xfrm>
                <a:off x="2379303" y="2288659"/>
                <a:ext cx="57308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zh-CN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)|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|(|</m:t>
                      </m:r>
                      <m:r>
                        <a:rPr lang="en-US" altLang="zh-CN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| + </m:t>
                      </m:r>
                      <m:r>
                        <a:rPr lang="en-US" altLang="zh-CN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𝐶𝑎𝑙𝑙𝑠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zh-CN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3FFFB8D-D5EE-8A70-323B-6604785E1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303" y="2288659"/>
                <a:ext cx="5730800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6F0B53EF-F03F-A1D5-613E-CB5F65903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010" y="3427529"/>
            <a:ext cx="11779980" cy="111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82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Motivating Example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798" y="6492873"/>
            <a:ext cx="2743200" cy="365125"/>
          </a:xfrm>
        </p:spPr>
        <p:txBody>
          <a:bodyPr/>
          <a:lstStyle/>
          <a:p>
            <a:fld id="{33B8D6DF-CD79-4E21-ADD3-AAE3490F5231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0CA62BD3-CD39-4110-9960-3FB248789020}"/>
              </a:ext>
            </a:extLst>
          </p:cNvPr>
          <p:cNvSpPr txBox="1">
            <a:spLocks/>
          </p:cNvSpPr>
          <p:nvPr/>
        </p:nvSpPr>
        <p:spPr>
          <a:xfrm>
            <a:off x="632692" y="1459054"/>
            <a:ext cx="10721108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2483656-138D-48A2-9098-BDCF2F1EE93A}"/>
              </a:ext>
            </a:extLst>
          </p:cNvPr>
          <p:cNvSpPr txBox="1">
            <a:spLocks/>
          </p:cNvSpPr>
          <p:nvPr/>
        </p:nvSpPr>
        <p:spPr>
          <a:xfrm>
            <a:off x="838200" y="1394690"/>
            <a:ext cx="10515600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364" name="Picture 4">
            <a:extLst>
              <a:ext uri="{FF2B5EF4-FFF2-40B4-BE49-F238E27FC236}">
                <a16:creationId xmlns:a16="http://schemas.microsoft.com/office/drawing/2014/main" id="{91B63FD5-55FF-C719-9ADA-1546EE84D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00" y="1206000"/>
            <a:ext cx="3431145" cy="44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69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Motivating Example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798" y="6492873"/>
            <a:ext cx="2743200" cy="365125"/>
          </a:xfrm>
        </p:spPr>
        <p:txBody>
          <a:bodyPr/>
          <a:lstStyle/>
          <a:p>
            <a:fld id="{33B8D6DF-CD79-4E21-ADD3-AAE3490F5231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0CA62BD3-CD39-4110-9960-3FB248789020}"/>
              </a:ext>
            </a:extLst>
          </p:cNvPr>
          <p:cNvSpPr txBox="1">
            <a:spLocks/>
          </p:cNvSpPr>
          <p:nvPr/>
        </p:nvSpPr>
        <p:spPr>
          <a:xfrm>
            <a:off x="632692" y="1459054"/>
            <a:ext cx="10721108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2483656-138D-48A2-9098-BDCF2F1EE93A}"/>
              </a:ext>
            </a:extLst>
          </p:cNvPr>
          <p:cNvSpPr txBox="1">
            <a:spLocks/>
          </p:cNvSpPr>
          <p:nvPr/>
        </p:nvSpPr>
        <p:spPr>
          <a:xfrm>
            <a:off x="838200" y="1394690"/>
            <a:ext cx="10515600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6ECAFF6D-1323-9E77-6EEB-4465A5EF6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00" y="1206000"/>
            <a:ext cx="7831627" cy="44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04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Motivating Example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798" y="6492873"/>
            <a:ext cx="2743200" cy="365125"/>
          </a:xfrm>
        </p:spPr>
        <p:txBody>
          <a:bodyPr/>
          <a:lstStyle/>
          <a:p>
            <a:fld id="{33B8D6DF-CD79-4E21-ADD3-AAE3490F5231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0CA62BD3-CD39-4110-9960-3FB248789020}"/>
              </a:ext>
            </a:extLst>
          </p:cNvPr>
          <p:cNvSpPr txBox="1">
            <a:spLocks/>
          </p:cNvSpPr>
          <p:nvPr/>
        </p:nvSpPr>
        <p:spPr>
          <a:xfrm>
            <a:off x="632692" y="1459054"/>
            <a:ext cx="10721108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2483656-138D-48A2-9098-BDCF2F1EE93A}"/>
              </a:ext>
            </a:extLst>
          </p:cNvPr>
          <p:cNvSpPr txBox="1">
            <a:spLocks/>
          </p:cNvSpPr>
          <p:nvPr/>
        </p:nvSpPr>
        <p:spPr>
          <a:xfrm>
            <a:off x="838200" y="1394690"/>
            <a:ext cx="10515600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5B6C6473-E462-1327-1407-ACF7AE5DE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91" y="1204054"/>
            <a:ext cx="11034590" cy="449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92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Vulnerable Operation Sequences Extraction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798" y="6492873"/>
            <a:ext cx="2743200" cy="365125"/>
          </a:xfrm>
        </p:spPr>
        <p:txBody>
          <a:bodyPr/>
          <a:lstStyle/>
          <a:p>
            <a:fld id="{33B8D6DF-CD79-4E21-ADD3-AAE3490F5231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0CA62BD3-CD39-4110-9960-3FB248789020}"/>
              </a:ext>
            </a:extLst>
          </p:cNvPr>
          <p:cNvSpPr txBox="1">
            <a:spLocks/>
          </p:cNvSpPr>
          <p:nvPr/>
        </p:nvSpPr>
        <p:spPr>
          <a:xfrm>
            <a:off x="632692" y="1459054"/>
            <a:ext cx="10721108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2483656-138D-48A2-9098-BDCF2F1EE93A}"/>
              </a:ext>
            </a:extLst>
          </p:cNvPr>
          <p:cNvSpPr txBox="1">
            <a:spLocks/>
          </p:cNvSpPr>
          <p:nvPr/>
        </p:nvSpPr>
        <p:spPr>
          <a:xfrm>
            <a:off x="838200" y="1394690"/>
            <a:ext cx="10515600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2">
                <a:extLst>
                  <a:ext uri="{FF2B5EF4-FFF2-40B4-BE49-F238E27FC236}">
                    <a16:creationId xmlns:a16="http://schemas.microsoft.com/office/drawing/2014/main" id="{FBA5EE22-FB5B-96FA-2A94-F17A8AD54D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5092" y="1611454"/>
                <a:ext cx="10721108" cy="50338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Intuitively, we can employ either a Cartesian product of the instructions from the </a:t>
                </a:r>
                <a:r>
                  <a:rPr lang="en-US" altLang="zh-CN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typestate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language or utilize depth/bread-first search on ICFG to extract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Π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  <a:p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Cartesian product may yield </a:t>
                </a:r>
                <a:r>
                  <a:rPr lang="en-US" altLang="zh-CN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unrealizable sequences 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that do not exist on ICFG, while depth/bread-first search may result in an </a:t>
                </a:r>
                <a:r>
                  <a:rPr lang="en-US" altLang="zh-CN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exponential blowup of program paths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 propose to extract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Π</m:t>
                        </m:r>
                      </m:e>
                    </m:acc>
                    <m:r>
                      <a:rPr lang="en-US" altLang="zh-CN" sz="24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a </a:t>
                </a:r>
                <a:r>
                  <a:rPr lang="en-US" altLang="zh-CN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context-sensitive but path-insensitive 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manner based on the ESP framework.</a:t>
                </a:r>
              </a:p>
            </p:txBody>
          </p:sp>
        </mc:Choice>
        <mc:Fallback xmlns="">
          <p:sp>
            <p:nvSpPr>
              <p:cNvPr id="2" name="内容占位符 2">
                <a:extLst>
                  <a:ext uri="{FF2B5EF4-FFF2-40B4-BE49-F238E27FC236}">
                    <a16:creationId xmlns:a16="http://schemas.microsoft.com/office/drawing/2014/main" id="{FBA5EE22-FB5B-96FA-2A94-F17A8AD54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92" y="1611454"/>
                <a:ext cx="10721108" cy="5033819"/>
              </a:xfrm>
              <a:prstGeom prst="rect">
                <a:avLst/>
              </a:prstGeom>
              <a:blipFill>
                <a:blip r:embed="rId3"/>
                <a:stretch>
                  <a:fillRect l="-796" t="-1695" r="-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462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Vulnerable Operation Sequences Extraction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798" y="6492873"/>
            <a:ext cx="2743200" cy="365125"/>
          </a:xfrm>
        </p:spPr>
        <p:txBody>
          <a:bodyPr/>
          <a:lstStyle/>
          <a:p>
            <a:fld id="{33B8D6DF-CD79-4E21-ADD3-AAE3490F5231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0CA62BD3-CD39-4110-9960-3FB248789020}"/>
              </a:ext>
            </a:extLst>
          </p:cNvPr>
          <p:cNvSpPr txBox="1">
            <a:spLocks/>
          </p:cNvSpPr>
          <p:nvPr/>
        </p:nvSpPr>
        <p:spPr>
          <a:xfrm>
            <a:off x="632692" y="1459054"/>
            <a:ext cx="10721108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2483656-138D-48A2-9098-BDCF2F1EE93A}"/>
              </a:ext>
            </a:extLst>
          </p:cNvPr>
          <p:cNvSpPr txBox="1">
            <a:spLocks/>
          </p:cNvSpPr>
          <p:nvPr/>
        </p:nvSpPr>
        <p:spPr>
          <a:xfrm>
            <a:off x="838200" y="1394690"/>
            <a:ext cx="10515600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0DBB4BB-BF59-0F66-81B4-D24BBCB6B7EE}"/>
              </a:ext>
            </a:extLst>
          </p:cNvPr>
          <p:cNvSpPr/>
          <p:nvPr/>
        </p:nvSpPr>
        <p:spPr>
          <a:xfrm>
            <a:off x="632691" y="995619"/>
            <a:ext cx="84827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Symbolic Sequence and Flow Functions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251841D-DE14-A1C9-7483-EBCC38CB9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92" y="1677816"/>
            <a:ext cx="11132226" cy="141892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458E11C-6B2C-62AF-8AE7-B669D3B6F4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8628" y="3725433"/>
            <a:ext cx="4501592" cy="56713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3D8CD9E-BE09-D48A-64BD-57635E0944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0916" y="4423627"/>
            <a:ext cx="5498362" cy="75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16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Path-Sensitive </a:t>
            </a:r>
            <a:r>
              <a:rPr lang="en-US" altLang="zh-CN" sz="3600" b="1" dirty="0" err="1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Typestate</a:t>
            </a:r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 Analysis (PSTA)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798" y="6492873"/>
            <a:ext cx="2743200" cy="365125"/>
          </a:xfrm>
        </p:spPr>
        <p:txBody>
          <a:bodyPr/>
          <a:lstStyle/>
          <a:p>
            <a:fld id="{33B8D6DF-CD79-4E21-ADD3-AAE3490F5231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0CA62BD3-CD39-4110-9960-3FB248789020}"/>
              </a:ext>
            </a:extLst>
          </p:cNvPr>
          <p:cNvSpPr txBox="1">
            <a:spLocks/>
          </p:cNvSpPr>
          <p:nvPr/>
        </p:nvSpPr>
        <p:spPr>
          <a:xfrm>
            <a:off x="632692" y="1459054"/>
            <a:ext cx="10721108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2483656-138D-48A2-9098-BDCF2F1EE93A}"/>
              </a:ext>
            </a:extLst>
          </p:cNvPr>
          <p:cNvSpPr txBox="1">
            <a:spLocks/>
          </p:cNvSpPr>
          <p:nvPr/>
        </p:nvSpPr>
        <p:spPr>
          <a:xfrm>
            <a:off x="838200" y="1394690"/>
            <a:ext cx="10515600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FBA5EE22-FB5B-96FA-2A94-F17A8AD54D6C}"/>
              </a:ext>
            </a:extLst>
          </p:cNvPr>
          <p:cNvSpPr txBox="1">
            <a:spLocks/>
          </p:cNvSpPr>
          <p:nvPr/>
        </p:nvSpPr>
        <p:spPr>
          <a:xfrm>
            <a:off x="785092" y="1611454"/>
            <a:ext cx="10721108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Full path-sensitive analysis: meet-over-path (MOP) solution.</a:t>
            </a:r>
          </a:p>
          <a:p>
            <a:pPr lvl="1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Analyzing each path individually and merge the analysis results at the validation point.</a:t>
            </a:r>
          </a:p>
          <a:p>
            <a:pPr lvl="1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Unbounded number of paths -&gt; too much computational overhead</a:t>
            </a: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Unlike full path-sensitive analyses that compute a solution through a meet-over-all-path (MOP) approach, ESP takes a 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partially path-sensitive approach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to avoid examining a potentially unbounded number of program paths.</a:t>
            </a: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At a control-flow joint point, ESP 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merges execution states with identical </a:t>
            </a:r>
            <a:r>
              <a:rPr lang="en-US" altLang="zh-C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typestates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 yielding a single symbolic state and thus achieving a 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maximal-fixed-point (MFP)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solution 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with program paths sensitive to </a:t>
            </a:r>
            <a:r>
              <a:rPr lang="en-US" altLang="zh-C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typestate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preserved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9EA5A3A-ED86-2A64-5339-D97AD184276D}"/>
              </a:ext>
            </a:extLst>
          </p:cNvPr>
          <p:cNvSpPr/>
          <p:nvPr/>
        </p:nvSpPr>
        <p:spPr>
          <a:xfrm>
            <a:off x="632691" y="995619"/>
            <a:ext cx="84827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ESP: Path-Sensitive Program Verification in Polynomial Time </a:t>
            </a:r>
          </a:p>
        </p:txBody>
      </p:sp>
    </p:spTree>
    <p:extLst>
      <p:ext uri="{BB962C8B-B14F-4D97-AF65-F5344CB8AC3E}">
        <p14:creationId xmlns:p14="http://schemas.microsoft.com/office/powerpoint/2010/main" val="256265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Vulnerable Operation Sequences Extraction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798" y="6492873"/>
            <a:ext cx="2743200" cy="365125"/>
          </a:xfrm>
        </p:spPr>
        <p:txBody>
          <a:bodyPr/>
          <a:lstStyle/>
          <a:p>
            <a:fld id="{33B8D6DF-CD79-4E21-ADD3-AAE3490F5231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0CA62BD3-CD39-4110-9960-3FB248789020}"/>
              </a:ext>
            </a:extLst>
          </p:cNvPr>
          <p:cNvSpPr txBox="1">
            <a:spLocks/>
          </p:cNvSpPr>
          <p:nvPr/>
        </p:nvSpPr>
        <p:spPr>
          <a:xfrm>
            <a:off x="632692" y="1459054"/>
            <a:ext cx="10721108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2483656-138D-48A2-9098-BDCF2F1EE93A}"/>
              </a:ext>
            </a:extLst>
          </p:cNvPr>
          <p:cNvSpPr txBox="1">
            <a:spLocks/>
          </p:cNvSpPr>
          <p:nvPr/>
        </p:nvSpPr>
        <p:spPr>
          <a:xfrm>
            <a:off x="838200" y="1394690"/>
            <a:ext cx="10515600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0DBB4BB-BF59-0F66-81B4-D24BBCB6B7EE}"/>
              </a:ext>
            </a:extLst>
          </p:cNvPr>
          <p:cNvSpPr/>
          <p:nvPr/>
        </p:nvSpPr>
        <p:spPr>
          <a:xfrm>
            <a:off x="632691" y="995619"/>
            <a:ext cx="84827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An Example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4AFCAC-8141-A0BF-F3F5-DDA9F19FC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899" y="3035408"/>
            <a:ext cx="3266667" cy="1752381"/>
          </a:xfrm>
          <a:prstGeom prst="rect">
            <a:avLst/>
          </a:prstGeom>
        </p:spPr>
      </p:pic>
      <p:pic>
        <p:nvPicPr>
          <p:cNvPr id="25602" name="Picture 2">
            <a:extLst>
              <a:ext uri="{FF2B5EF4-FFF2-40B4-BE49-F238E27FC236}">
                <a16:creationId xmlns:a16="http://schemas.microsoft.com/office/drawing/2014/main" id="{FBA6F9D5-FFBA-D70D-5E26-D9B8A4BF7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561" y="2364419"/>
            <a:ext cx="3961978" cy="322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01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Vulnerable Operation Sequences Extraction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798" y="6492873"/>
            <a:ext cx="2743200" cy="365125"/>
          </a:xfrm>
        </p:spPr>
        <p:txBody>
          <a:bodyPr/>
          <a:lstStyle/>
          <a:p>
            <a:fld id="{33B8D6DF-CD79-4E21-ADD3-AAE3490F5231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0CA62BD3-CD39-4110-9960-3FB248789020}"/>
              </a:ext>
            </a:extLst>
          </p:cNvPr>
          <p:cNvSpPr txBox="1">
            <a:spLocks/>
          </p:cNvSpPr>
          <p:nvPr/>
        </p:nvSpPr>
        <p:spPr>
          <a:xfrm>
            <a:off x="632692" y="1459054"/>
            <a:ext cx="10721108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2483656-138D-48A2-9098-BDCF2F1EE93A}"/>
              </a:ext>
            </a:extLst>
          </p:cNvPr>
          <p:cNvSpPr txBox="1">
            <a:spLocks/>
          </p:cNvSpPr>
          <p:nvPr/>
        </p:nvSpPr>
        <p:spPr>
          <a:xfrm>
            <a:off x="838200" y="1394690"/>
            <a:ext cx="10515600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0DBB4BB-BF59-0F66-81B4-D24BBCB6B7EE}"/>
              </a:ext>
            </a:extLst>
          </p:cNvPr>
          <p:cNvSpPr/>
          <p:nvPr/>
        </p:nvSpPr>
        <p:spPr>
          <a:xfrm>
            <a:off x="632691" y="995619"/>
            <a:ext cx="84827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Correctness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6FBA904-9625-E40C-E930-7740C62CE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896" y="2513175"/>
            <a:ext cx="10110700" cy="183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5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Vulnerable Operation Sequences Extraction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798" y="6492873"/>
            <a:ext cx="2743200" cy="365125"/>
          </a:xfrm>
        </p:spPr>
        <p:txBody>
          <a:bodyPr/>
          <a:lstStyle/>
          <a:p>
            <a:fld id="{33B8D6DF-CD79-4E21-ADD3-AAE3490F5231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0CA62BD3-CD39-4110-9960-3FB248789020}"/>
              </a:ext>
            </a:extLst>
          </p:cNvPr>
          <p:cNvSpPr txBox="1">
            <a:spLocks/>
          </p:cNvSpPr>
          <p:nvPr/>
        </p:nvSpPr>
        <p:spPr>
          <a:xfrm>
            <a:off x="632692" y="1459054"/>
            <a:ext cx="10721108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2483656-138D-48A2-9098-BDCF2F1EE93A}"/>
              </a:ext>
            </a:extLst>
          </p:cNvPr>
          <p:cNvSpPr txBox="1">
            <a:spLocks/>
          </p:cNvSpPr>
          <p:nvPr/>
        </p:nvSpPr>
        <p:spPr>
          <a:xfrm>
            <a:off x="838200" y="1394690"/>
            <a:ext cx="10515600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0DBB4BB-BF59-0F66-81B4-D24BBCB6B7EE}"/>
              </a:ext>
            </a:extLst>
          </p:cNvPr>
          <p:cNvSpPr/>
          <p:nvPr/>
        </p:nvSpPr>
        <p:spPr>
          <a:xfrm>
            <a:off x="632691" y="995619"/>
            <a:ext cx="84827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Complexity</a:t>
            </a: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BA9C1820-E0C8-D4B9-212E-913A057D1F97}"/>
              </a:ext>
            </a:extLst>
          </p:cNvPr>
          <p:cNvSpPr txBox="1">
            <a:spLocks/>
          </p:cNvSpPr>
          <p:nvPr/>
        </p:nvSpPr>
        <p:spPr>
          <a:xfrm>
            <a:off x="785092" y="1611454"/>
            <a:ext cx="10721108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The computational complexity scales linearly with the quantity of the ICFG nodes and edges because it avoids expensive constraint solving and refrains from storing variable values throughout ICFG.</a:t>
            </a:r>
          </a:p>
        </p:txBody>
      </p:sp>
    </p:spTree>
    <p:extLst>
      <p:ext uri="{BB962C8B-B14F-4D97-AF65-F5344CB8AC3E}">
        <p14:creationId xmlns:p14="http://schemas.microsoft.com/office/powerpoint/2010/main" val="321842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Temporal Multi-Point Slicing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798" y="6492873"/>
            <a:ext cx="2743200" cy="365125"/>
          </a:xfrm>
        </p:spPr>
        <p:txBody>
          <a:bodyPr/>
          <a:lstStyle/>
          <a:p>
            <a:fld id="{33B8D6DF-CD79-4E21-ADD3-AAE3490F5231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0CA62BD3-CD39-4110-9960-3FB248789020}"/>
              </a:ext>
            </a:extLst>
          </p:cNvPr>
          <p:cNvSpPr txBox="1">
            <a:spLocks/>
          </p:cNvSpPr>
          <p:nvPr/>
        </p:nvSpPr>
        <p:spPr>
          <a:xfrm>
            <a:off x="632692" y="1459054"/>
            <a:ext cx="10721108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2483656-138D-48A2-9098-BDCF2F1EE93A}"/>
              </a:ext>
            </a:extLst>
          </p:cNvPr>
          <p:cNvSpPr txBox="1">
            <a:spLocks/>
          </p:cNvSpPr>
          <p:nvPr/>
        </p:nvSpPr>
        <p:spPr>
          <a:xfrm>
            <a:off x="838200" y="1394690"/>
            <a:ext cx="10515600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F257276-4340-985E-A4E4-286E3AF89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04" y="1854507"/>
            <a:ext cx="10619683" cy="314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0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Temporal Multi-Point Slicing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798" y="6492873"/>
            <a:ext cx="2743200" cy="365125"/>
          </a:xfrm>
        </p:spPr>
        <p:txBody>
          <a:bodyPr/>
          <a:lstStyle/>
          <a:p>
            <a:fld id="{33B8D6DF-CD79-4E21-ADD3-AAE3490F5231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0CA62BD3-CD39-4110-9960-3FB248789020}"/>
              </a:ext>
            </a:extLst>
          </p:cNvPr>
          <p:cNvSpPr txBox="1">
            <a:spLocks/>
          </p:cNvSpPr>
          <p:nvPr/>
        </p:nvSpPr>
        <p:spPr>
          <a:xfrm>
            <a:off x="632692" y="1459054"/>
            <a:ext cx="10721108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2483656-138D-48A2-9098-BDCF2F1EE93A}"/>
              </a:ext>
            </a:extLst>
          </p:cNvPr>
          <p:cNvSpPr txBox="1">
            <a:spLocks/>
          </p:cNvSpPr>
          <p:nvPr/>
        </p:nvSpPr>
        <p:spPr>
          <a:xfrm>
            <a:off x="838200" y="1394690"/>
            <a:ext cx="10515600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EBB9CAB-07AF-CB52-12FB-D51F0C5C7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992" y="2251629"/>
            <a:ext cx="8614015" cy="335566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3CC70EB-4ABA-506D-8A81-62D7DE9D1C1C}"/>
              </a:ext>
            </a:extLst>
          </p:cNvPr>
          <p:cNvSpPr/>
          <p:nvPr/>
        </p:nvSpPr>
        <p:spPr>
          <a:xfrm>
            <a:off x="632691" y="995619"/>
            <a:ext cx="84827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An Example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CCA958F-6534-E351-126E-DBC826B71789}"/>
              </a:ext>
            </a:extLst>
          </p:cNvPr>
          <p:cNvSpPr/>
          <p:nvPr/>
        </p:nvSpPr>
        <p:spPr>
          <a:xfrm>
            <a:off x="5706319" y="2251629"/>
            <a:ext cx="4696688" cy="33556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61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Temporal Multi-Point Slicing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798" y="6492873"/>
            <a:ext cx="2743200" cy="365125"/>
          </a:xfrm>
        </p:spPr>
        <p:txBody>
          <a:bodyPr/>
          <a:lstStyle/>
          <a:p>
            <a:fld id="{33B8D6DF-CD79-4E21-ADD3-AAE3490F5231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0CA62BD3-CD39-4110-9960-3FB248789020}"/>
              </a:ext>
            </a:extLst>
          </p:cNvPr>
          <p:cNvSpPr txBox="1">
            <a:spLocks/>
          </p:cNvSpPr>
          <p:nvPr/>
        </p:nvSpPr>
        <p:spPr>
          <a:xfrm>
            <a:off x="632692" y="1459054"/>
            <a:ext cx="10721108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2483656-138D-48A2-9098-BDCF2F1EE93A}"/>
              </a:ext>
            </a:extLst>
          </p:cNvPr>
          <p:cNvSpPr txBox="1">
            <a:spLocks/>
          </p:cNvSpPr>
          <p:nvPr/>
        </p:nvSpPr>
        <p:spPr>
          <a:xfrm>
            <a:off x="838200" y="1394690"/>
            <a:ext cx="10515600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EBB9CAB-07AF-CB52-12FB-D51F0C5C7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992" y="2251629"/>
            <a:ext cx="8614015" cy="335566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3CC70EB-4ABA-506D-8A81-62D7DE9D1C1C}"/>
              </a:ext>
            </a:extLst>
          </p:cNvPr>
          <p:cNvSpPr/>
          <p:nvPr/>
        </p:nvSpPr>
        <p:spPr>
          <a:xfrm>
            <a:off x="632691" y="995619"/>
            <a:ext cx="84827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An Example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CCA958F-6534-E351-126E-DBC826B71789}"/>
              </a:ext>
            </a:extLst>
          </p:cNvPr>
          <p:cNvSpPr/>
          <p:nvPr/>
        </p:nvSpPr>
        <p:spPr>
          <a:xfrm>
            <a:off x="8877781" y="2251629"/>
            <a:ext cx="1525225" cy="33556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22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Temporal Multi-Point Slicing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798" y="6492873"/>
            <a:ext cx="2743200" cy="365125"/>
          </a:xfrm>
        </p:spPr>
        <p:txBody>
          <a:bodyPr/>
          <a:lstStyle/>
          <a:p>
            <a:fld id="{33B8D6DF-CD79-4E21-ADD3-AAE3490F5231}" type="slidenum">
              <a:rPr lang="zh-CN" altLang="en-US" smtClean="0"/>
              <a:t>46</a:t>
            </a:fld>
            <a:endParaRPr lang="zh-CN" altLang="en-US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0CA62BD3-CD39-4110-9960-3FB248789020}"/>
              </a:ext>
            </a:extLst>
          </p:cNvPr>
          <p:cNvSpPr txBox="1">
            <a:spLocks/>
          </p:cNvSpPr>
          <p:nvPr/>
        </p:nvSpPr>
        <p:spPr>
          <a:xfrm>
            <a:off x="632692" y="1459054"/>
            <a:ext cx="10721108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2483656-138D-48A2-9098-BDCF2F1EE93A}"/>
              </a:ext>
            </a:extLst>
          </p:cNvPr>
          <p:cNvSpPr txBox="1">
            <a:spLocks/>
          </p:cNvSpPr>
          <p:nvPr/>
        </p:nvSpPr>
        <p:spPr>
          <a:xfrm>
            <a:off x="838200" y="1394690"/>
            <a:ext cx="10515600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EBB9CAB-07AF-CB52-12FB-D51F0C5C7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992" y="2251629"/>
            <a:ext cx="8614015" cy="335566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3CC70EB-4ABA-506D-8A81-62D7DE9D1C1C}"/>
              </a:ext>
            </a:extLst>
          </p:cNvPr>
          <p:cNvSpPr/>
          <p:nvPr/>
        </p:nvSpPr>
        <p:spPr>
          <a:xfrm>
            <a:off x="632691" y="995619"/>
            <a:ext cx="84827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An Example</a:t>
            </a:r>
          </a:p>
        </p:txBody>
      </p:sp>
    </p:spTree>
    <p:extLst>
      <p:ext uri="{BB962C8B-B14F-4D97-AF65-F5344CB8AC3E}">
        <p14:creationId xmlns:p14="http://schemas.microsoft.com/office/powerpoint/2010/main" val="364503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Temporal Multi-Point Slicing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798" y="6492873"/>
            <a:ext cx="2743200" cy="365125"/>
          </a:xfrm>
        </p:spPr>
        <p:txBody>
          <a:bodyPr/>
          <a:lstStyle/>
          <a:p>
            <a:fld id="{33B8D6DF-CD79-4E21-ADD3-AAE3490F5231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0CA62BD3-CD39-4110-9960-3FB248789020}"/>
              </a:ext>
            </a:extLst>
          </p:cNvPr>
          <p:cNvSpPr txBox="1">
            <a:spLocks/>
          </p:cNvSpPr>
          <p:nvPr/>
        </p:nvSpPr>
        <p:spPr>
          <a:xfrm>
            <a:off x="632692" y="1459054"/>
            <a:ext cx="10721108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2483656-138D-48A2-9098-BDCF2F1EE93A}"/>
              </a:ext>
            </a:extLst>
          </p:cNvPr>
          <p:cNvSpPr txBox="1">
            <a:spLocks/>
          </p:cNvSpPr>
          <p:nvPr/>
        </p:nvSpPr>
        <p:spPr>
          <a:xfrm>
            <a:off x="838200" y="1394690"/>
            <a:ext cx="10515600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3CC70EB-4ABA-506D-8A81-62D7DE9D1C1C}"/>
              </a:ext>
            </a:extLst>
          </p:cNvPr>
          <p:cNvSpPr/>
          <p:nvPr/>
        </p:nvSpPr>
        <p:spPr>
          <a:xfrm>
            <a:off x="632691" y="995619"/>
            <a:ext cx="84827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Correctness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53D7A74-E5F9-BCB7-EF41-2CF7F4861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47761"/>
            <a:ext cx="10007709" cy="64633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9EE0636-CAA4-3AF5-74FF-3E898E37B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523" y="2796333"/>
            <a:ext cx="9986861" cy="75057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ED75DD5-E918-173B-80E6-67F4B0AFA889}"/>
              </a:ext>
            </a:extLst>
          </p:cNvPr>
          <p:cNvSpPr txBox="1"/>
          <p:nvPr/>
        </p:nvSpPr>
        <p:spPr>
          <a:xfrm>
            <a:off x="838200" y="5888764"/>
            <a:ext cx="101348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[34] Yue Li, Tian Tan, </a:t>
            </a:r>
            <a:r>
              <a:rPr lang="en-US" altLang="zh-CN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Yifei</a:t>
            </a:r>
            <a:r>
              <a:rPr lang="en-US" altLang="zh-C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Zhang, and Jingling Xue. 2016. Program Tailoring: Slicing by Se-</a:t>
            </a:r>
            <a:r>
              <a:rPr lang="en-US" altLang="zh-CN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quential</a:t>
            </a:r>
            <a:r>
              <a:rPr lang="en-US" altLang="zh-C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Criteria. ECOOP2016.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C56007B-FDC3-C3F0-FBDF-5D83F42341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707943"/>
            <a:ext cx="9719978" cy="75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8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Temporal Multi-Point Slicing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798" y="6492873"/>
            <a:ext cx="2743200" cy="365125"/>
          </a:xfrm>
        </p:spPr>
        <p:txBody>
          <a:bodyPr/>
          <a:lstStyle/>
          <a:p>
            <a:fld id="{33B8D6DF-CD79-4E21-ADD3-AAE3490F5231}" type="slidenum">
              <a:rPr lang="zh-CN" altLang="en-US" smtClean="0"/>
              <a:t>48</a:t>
            </a:fld>
            <a:endParaRPr lang="zh-CN" altLang="en-US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0CA62BD3-CD39-4110-9960-3FB248789020}"/>
              </a:ext>
            </a:extLst>
          </p:cNvPr>
          <p:cNvSpPr txBox="1">
            <a:spLocks/>
          </p:cNvSpPr>
          <p:nvPr/>
        </p:nvSpPr>
        <p:spPr>
          <a:xfrm>
            <a:off x="632692" y="1459054"/>
            <a:ext cx="10721108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2483656-138D-48A2-9098-BDCF2F1EE93A}"/>
              </a:ext>
            </a:extLst>
          </p:cNvPr>
          <p:cNvSpPr txBox="1">
            <a:spLocks/>
          </p:cNvSpPr>
          <p:nvPr/>
        </p:nvSpPr>
        <p:spPr>
          <a:xfrm>
            <a:off x="838200" y="1394690"/>
            <a:ext cx="10515600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3CC70EB-4ABA-506D-8A81-62D7DE9D1C1C}"/>
              </a:ext>
            </a:extLst>
          </p:cNvPr>
          <p:cNvSpPr/>
          <p:nvPr/>
        </p:nvSpPr>
        <p:spPr>
          <a:xfrm>
            <a:off x="632691" y="995619"/>
            <a:ext cx="84827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Complexity</a:t>
            </a: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C1B2D090-F68E-B3E8-60E9-AE1E9B2BE71C}"/>
              </a:ext>
            </a:extLst>
          </p:cNvPr>
          <p:cNvSpPr txBox="1">
            <a:spLocks/>
          </p:cNvSpPr>
          <p:nvPr/>
        </p:nvSpPr>
        <p:spPr>
          <a:xfrm>
            <a:off x="785092" y="1611454"/>
            <a:ext cx="10721108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The complexity of TMS can be indicated by the complexity of the IFDS framework, which is linear to the number of ICFG edges.</a:t>
            </a:r>
          </a:p>
        </p:txBody>
      </p:sp>
    </p:spTree>
    <p:extLst>
      <p:ext uri="{BB962C8B-B14F-4D97-AF65-F5344CB8AC3E}">
        <p14:creationId xmlns:p14="http://schemas.microsoft.com/office/powerpoint/2010/main" val="165676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Spatial Multi-Point Slicing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798" y="6492873"/>
            <a:ext cx="2743200" cy="365125"/>
          </a:xfrm>
        </p:spPr>
        <p:txBody>
          <a:bodyPr/>
          <a:lstStyle/>
          <a:p>
            <a:fld id="{33B8D6DF-CD79-4E21-ADD3-AAE3490F5231}" type="slidenum">
              <a:rPr lang="zh-CN" altLang="en-US" smtClean="0"/>
              <a:t>49</a:t>
            </a:fld>
            <a:endParaRPr lang="zh-CN" altLang="en-US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0CA62BD3-CD39-4110-9960-3FB248789020}"/>
              </a:ext>
            </a:extLst>
          </p:cNvPr>
          <p:cNvSpPr txBox="1">
            <a:spLocks/>
          </p:cNvSpPr>
          <p:nvPr/>
        </p:nvSpPr>
        <p:spPr>
          <a:xfrm>
            <a:off x="632692" y="1459054"/>
            <a:ext cx="10721108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2483656-138D-48A2-9098-BDCF2F1EE93A}"/>
              </a:ext>
            </a:extLst>
          </p:cNvPr>
          <p:cNvSpPr txBox="1">
            <a:spLocks/>
          </p:cNvSpPr>
          <p:nvPr/>
        </p:nvSpPr>
        <p:spPr>
          <a:xfrm>
            <a:off x="838200" y="1394690"/>
            <a:ext cx="10515600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3CC70EB-4ABA-506D-8A81-62D7DE9D1C1C}"/>
              </a:ext>
            </a:extLst>
          </p:cNvPr>
          <p:cNvSpPr/>
          <p:nvPr/>
        </p:nvSpPr>
        <p:spPr>
          <a:xfrm>
            <a:off x="632691" y="995619"/>
            <a:ext cx="84827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Program Dependence Graph (PDG)</a:t>
            </a: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C1B2D090-F68E-B3E8-60E9-AE1E9B2BE71C}"/>
              </a:ext>
            </a:extLst>
          </p:cNvPr>
          <p:cNvSpPr txBox="1">
            <a:spLocks/>
          </p:cNvSpPr>
          <p:nvPr/>
        </p:nvSpPr>
        <p:spPr>
          <a:xfrm>
            <a:off x="785092" y="1611454"/>
            <a:ext cx="10721108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3FBA45F-C538-B0B8-AD0D-B8F8088AB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354" y="2093530"/>
            <a:ext cx="10041784" cy="315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0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Path-Sensitive </a:t>
            </a:r>
            <a:r>
              <a:rPr lang="en-US" altLang="zh-CN" sz="3600" b="1" dirty="0" err="1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Typestate</a:t>
            </a:r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 Analysis (PSTA)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798" y="6492873"/>
            <a:ext cx="2743200" cy="365125"/>
          </a:xfrm>
        </p:spPr>
        <p:txBody>
          <a:bodyPr/>
          <a:lstStyle/>
          <a:p>
            <a:fld id="{33B8D6DF-CD79-4E21-ADD3-AAE3490F5231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0CA62BD3-CD39-4110-9960-3FB248789020}"/>
              </a:ext>
            </a:extLst>
          </p:cNvPr>
          <p:cNvSpPr txBox="1">
            <a:spLocks/>
          </p:cNvSpPr>
          <p:nvPr/>
        </p:nvSpPr>
        <p:spPr>
          <a:xfrm>
            <a:off x="632692" y="1459054"/>
            <a:ext cx="10721108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2483656-138D-48A2-9098-BDCF2F1EE93A}"/>
              </a:ext>
            </a:extLst>
          </p:cNvPr>
          <p:cNvSpPr txBox="1">
            <a:spLocks/>
          </p:cNvSpPr>
          <p:nvPr/>
        </p:nvSpPr>
        <p:spPr>
          <a:xfrm>
            <a:off x="838200" y="1394690"/>
            <a:ext cx="10515600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FBA5EE22-FB5B-96FA-2A94-F17A8AD54D6C}"/>
              </a:ext>
            </a:extLst>
          </p:cNvPr>
          <p:cNvSpPr txBox="1">
            <a:spLocks/>
          </p:cNvSpPr>
          <p:nvPr/>
        </p:nvSpPr>
        <p:spPr>
          <a:xfrm>
            <a:off x="785092" y="1611454"/>
            <a:ext cx="10721108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Subsequently, several approaches [1-4] propose more effective analysis based on optimizing and speeding up the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typestate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transitions.</a:t>
            </a:r>
          </a:p>
          <a:p>
            <a:pPr lvl="1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Their main focus is 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improving the precision of alias analysis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, eliminating spurious and duplicated 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typestate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transitions on non-aliased objects.</a:t>
            </a: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There are hybrid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typestate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analysis approaches attempting to combine static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typestate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analysis with the dynamic residual runtime monitor [5-7] or fuzzing [8].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9EA5A3A-ED86-2A64-5339-D97AD184276D}"/>
              </a:ext>
            </a:extLst>
          </p:cNvPr>
          <p:cNvSpPr/>
          <p:nvPr/>
        </p:nvSpPr>
        <p:spPr>
          <a:xfrm>
            <a:off x="632691" y="995619"/>
            <a:ext cx="84827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ESP: Path-Sensitive Program Verification in Polynomial Time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1606ABF-39ED-54AF-FB7C-C132B847C773}"/>
              </a:ext>
            </a:extLst>
          </p:cNvPr>
          <p:cNvSpPr txBox="1"/>
          <p:nvPr/>
        </p:nvSpPr>
        <p:spPr>
          <a:xfrm>
            <a:off x="632690" y="3975963"/>
            <a:ext cx="1142595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[1] Stephen J. Fink, Eran </a:t>
            </a:r>
            <a:r>
              <a:rPr lang="en-US" altLang="zh-CN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Yahav</a:t>
            </a:r>
            <a:r>
              <a:rPr lang="en-US" altLang="zh-C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Nurit</a:t>
            </a:r>
            <a:r>
              <a:rPr lang="en-US" altLang="zh-C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Dor, G. Ramalingam, and Emmanuel </a:t>
            </a:r>
            <a:r>
              <a:rPr lang="en-US" altLang="zh-CN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Geay</a:t>
            </a:r>
            <a:r>
              <a:rPr lang="en-US" altLang="zh-C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2006. Effective </a:t>
            </a:r>
            <a:r>
              <a:rPr lang="en-US" altLang="zh-CN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typestate</a:t>
            </a:r>
            <a:r>
              <a:rPr lang="en-US" altLang="zh-C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verification in the presence of aliasing. ISSTA 2006.</a:t>
            </a:r>
          </a:p>
          <a:p>
            <a:r>
              <a:rPr lang="en-US" altLang="zh-C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[2] Mathias Jakobsen, Alice </a:t>
            </a:r>
            <a:r>
              <a:rPr lang="en-US" altLang="zh-CN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Ravier</a:t>
            </a:r>
            <a:r>
              <a:rPr lang="en-US" altLang="zh-C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altLang="zh-CN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Ornela</a:t>
            </a:r>
            <a:r>
              <a:rPr lang="en-US" altLang="zh-C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Dardha</a:t>
            </a:r>
            <a:r>
              <a:rPr lang="en-US" altLang="zh-C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2021. Papaya: Global </a:t>
            </a:r>
            <a:r>
              <a:rPr lang="en-US" altLang="zh-CN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Typestate</a:t>
            </a:r>
            <a:r>
              <a:rPr lang="en-US" altLang="zh-C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Analysis of Aliased Objects. PPDP 2021.</a:t>
            </a:r>
          </a:p>
          <a:p>
            <a:r>
              <a:rPr lang="en-US" altLang="zh-C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[3] </a:t>
            </a:r>
            <a:r>
              <a:rPr lang="en-US" altLang="zh-CN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Tuo</a:t>
            </a:r>
            <a:r>
              <a:rPr lang="en-US" altLang="zh-C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Li, Jia-Ju Bai, </a:t>
            </a:r>
            <a:r>
              <a:rPr lang="en-US" altLang="zh-CN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Yulei</a:t>
            </a:r>
            <a:r>
              <a:rPr lang="en-US" altLang="zh-C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Sui, and Shi-Min Hu. 2022. Path-Sensitive and Alias-Aware </a:t>
            </a:r>
            <a:r>
              <a:rPr lang="en-US" altLang="zh-CN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Typestate</a:t>
            </a:r>
            <a:r>
              <a:rPr lang="en-US" altLang="zh-C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Analysis for Detecting OS Bugs. ASPLOS 2022.</a:t>
            </a:r>
          </a:p>
          <a:p>
            <a:r>
              <a:rPr lang="en-US" altLang="zh-C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[4] </a:t>
            </a:r>
            <a:r>
              <a:rPr lang="en-US" altLang="zh-CN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Zhiqiang</a:t>
            </a:r>
            <a:r>
              <a:rPr lang="en-US" altLang="zh-C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Zuo</a:t>
            </a:r>
            <a:r>
              <a:rPr lang="en-US" altLang="zh-C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John Thorpe, </a:t>
            </a:r>
            <a:r>
              <a:rPr lang="en-US" altLang="zh-CN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Yifei</a:t>
            </a:r>
            <a:r>
              <a:rPr lang="en-US" altLang="zh-C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Wang, </a:t>
            </a:r>
            <a:r>
              <a:rPr lang="en-US" altLang="zh-CN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Qiuhong</a:t>
            </a:r>
            <a:r>
              <a:rPr lang="en-US" altLang="zh-C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Pan, </a:t>
            </a:r>
            <a:r>
              <a:rPr lang="en-US" altLang="zh-CN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Shenming</a:t>
            </a:r>
            <a:r>
              <a:rPr lang="en-US" altLang="zh-C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Lu, Kai Wang, </a:t>
            </a:r>
            <a:r>
              <a:rPr lang="en-US" altLang="zh-CN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Guoqing</a:t>
            </a:r>
            <a:r>
              <a:rPr lang="en-US" altLang="zh-C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Harry Xu, </a:t>
            </a:r>
            <a:r>
              <a:rPr lang="en-US" altLang="zh-CN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Linzhang</a:t>
            </a:r>
            <a:r>
              <a:rPr lang="en-US" altLang="zh-C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Wang, and </a:t>
            </a:r>
            <a:r>
              <a:rPr lang="en-US" altLang="zh-CN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Xuandong</a:t>
            </a:r>
            <a:r>
              <a:rPr lang="en-US" altLang="zh-C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Li. 2019. </a:t>
            </a:r>
          </a:p>
          <a:p>
            <a:r>
              <a:rPr lang="en-US" altLang="zh-C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Grapple: A Graph System for Static Finite-State Property Checking of Large-Scale Systems Code. </a:t>
            </a:r>
            <a:r>
              <a:rPr lang="en-US" altLang="zh-CN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Eurosys</a:t>
            </a:r>
            <a:r>
              <a:rPr lang="en-US" altLang="zh-C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2019.</a:t>
            </a:r>
          </a:p>
          <a:p>
            <a:r>
              <a:rPr lang="en-US" altLang="zh-C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[5] Eric </a:t>
            </a:r>
            <a:r>
              <a:rPr lang="en-US" altLang="zh-CN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Bodden</a:t>
            </a:r>
            <a:r>
              <a:rPr lang="en-US" altLang="zh-C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2010. Efficient hybrid </a:t>
            </a:r>
            <a:r>
              <a:rPr lang="en-US" altLang="zh-CN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typestate</a:t>
            </a:r>
            <a:r>
              <a:rPr lang="en-US" altLang="zh-C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analysis by determining continuation-equivalent states. ICSE 2010.</a:t>
            </a:r>
          </a:p>
          <a:p>
            <a:r>
              <a:rPr lang="en-US" altLang="zh-C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[6] Eric </a:t>
            </a:r>
            <a:r>
              <a:rPr lang="en-US" altLang="zh-CN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Bodden</a:t>
            </a:r>
            <a:r>
              <a:rPr lang="en-US" altLang="zh-C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Patrick Lam, and Laurie Hendren. 2012. Partially Evaluating Finite-State Runtime Monitors Ahead of Time. TOPLAS.</a:t>
            </a:r>
          </a:p>
          <a:p>
            <a:r>
              <a:rPr lang="en-US" altLang="zh-C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[7] Matthew B. Dwyer and Rahul </a:t>
            </a:r>
            <a:r>
              <a:rPr lang="en-US" altLang="zh-CN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Purandare</a:t>
            </a:r>
            <a:r>
              <a:rPr lang="en-US" altLang="zh-C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2007. Residual Dynamic </a:t>
            </a:r>
            <a:r>
              <a:rPr lang="en-US" altLang="zh-CN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Typestate</a:t>
            </a:r>
            <a:r>
              <a:rPr lang="en-US" altLang="zh-C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Analysis Exploiting Static Analysis: Results to Reformulate and Reduce the Cost of Dynamic Analysis. ASE 2007.</a:t>
            </a:r>
          </a:p>
          <a:p>
            <a:r>
              <a:rPr lang="en-US" altLang="zh-C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[8] </a:t>
            </a:r>
            <a:r>
              <a:rPr lang="en-US" altLang="zh-CN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Haijun</a:t>
            </a:r>
            <a:r>
              <a:rPr lang="en-US" altLang="zh-C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Wang, </a:t>
            </a:r>
            <a:r>
              <a:rPr lang="en-US" altLang="zh-CN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Xiaofei</a:t>
            </a:r>
            <a:r>
              <a:rPr lang="en-US" altLang="zh-C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Xie, Yi Li, Cheng Wen, </a:t>
            </a:r>
            <a:r>
              <a:rPr lang="en-US" altLang="zh-CN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Yuekang</a:t>
            </a:r>
            <a:r>
              <a:rPr lang="en-US" altLang="zh-C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Li, Yang Liu, </a:t>
            </a:r>
            <a:r>
              <a:rPr lang="en-US" altLang="zh-CN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Shengchao</a:t>
            </a:r>
            <a:r>
              <a:rPr lang="en-US" altLang="zh-C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Qin, </a:t>
            </a:r>
            <a:r>
              <a:rPr lang="en-US" altLang="zh-CN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Hongxu</a:t>
            </a:r>
            <a:r>
              <a:rPr lang="en-US" altLang="zh-C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Chen, and </a:t>
            </a:r>
            <a:r>
              <a:rPr lang="en-US" altLang="zh-CN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Yulei</a:t>
            </a:r>
            <a:r>
              <a:rPr lang="en-US" altLang="zh-C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Sui.2020. </a:t>
            </a:r>
            <a:r>
              <a:rPr lang="en-US" altLang="zh-CN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Typestate</a:t>
            </a:r>
            <a:r>
              <a:rPr lang="en-US" altLang="zh-C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-Guided </a:t>
            </a:r>
            <a:r>
              <a:rPr lang="en-US" altLang="zh-CN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Fuzzer</a:t>
            </a:r>
            <a:r>
              <a:rPr lang="en-US" altLang="zh-C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Discovering Use-after-Free Vulnerabilities. ICSE2020.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32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Spatial Multi-Point Slicing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798" y="6492873"/>
            <a:ext cx="2743200" cy="365125"/>
          </a:xfrm>
        </p:spPr>
        <p:txBody>
          <a:bodyPr/>
          <a:lstStyle/>
          <a:p>
            <a:fld id="{33B8D6DF-CD79-4E21-ADD3-AAE3490F5231}" type="slidenum">
              <a:rPr lang="zh-CN" altLang="en-US" smtClean="0"/>
              <a:t>50</a:t>
            </a:fld>
            <a:endParaRPr lang="zh-CN" altLang="en-US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0CA62BD3-CD39-4110-9960-3FB248789020}"/>
              </a:ext>
            </a:extLst>
          </p:cNvPr>
          <p:cNvSpPr txBox="1">
            <a:spLocks/>
          </p:cNvSpPr>
          <p:nvPr/>
        </p:nvSpPr>
        <p:spPr>
          <a:xfrm>
            <a:off x="632692" y="1459054"/>
            <a:ext cx="10721108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2483656-138D-48A2-9098-BDCF2F1EE93A}"/>
              </a:ext>
            </a:extLst>
          </p:cNvPr>
          <p:cNvSpPr txBox="1">
            <a:spLocks/>
          </p:cNvSpPr>
          <p:nvPr/>
        </p:nvSpPr>
        <p:spPr>
          <a:xfrm>
            <a:off x="838200" y="1394690"/>
            <a:ext cx="10515600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3CC70EB-4ABA-506D-8A81-62D7DE9D1C1C}"/>
              </a:ext>
            </a:extLst>
          </p:cNvPr>
          <p:cNvSpPr/>
          <p:nvPr/>
        </p:nvSpPr>
        <p:spPr>
          <a:xfrm>
            <a:off x="632691" y="995619"/>
            <a:ext cx="84827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Inference Rules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F4D551D-6DB1-390B-6EBA-3BD900EB9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474" y="2660499"/>
            <a:ext cx="8573051" cy="153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99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Spatial Multi-Point Slicing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798" y="6492873"/>
            <a:ext cx="2743200" cy="365125"/>
          </a:xfrm>
        </p:spPr>
        <p:txBody>
          <a:bodyPr/>
          <a:lstStyle/>
          <a:p>
            <a:fld id="{33B8D6DF-CD79-4E21-ADD3-AAE3490F5231}" type="slidenum">
              <a:rPr lang="zh-CN" altLang="en-US" smtClean="0"/>
              <a:t>51</a:t>
            </a:fld>
            <a:endParaRPr lang="zh-CN" altLang="en-US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0CA62BD3-CD39-4110-9960-3FB248789020}"/>
              </a:ext>
            </a:extLst>
          </p:cNvPr>
          <p:cNvSpPr txBox="1">
            <a:spLocks/>
          </p:cNvSpPr>
          <p:nvPr/>
        </p:nvSpPr>
        <p:spPr>
          <a:xfrm>
            <a:off x="632692" y="1459054"/>
            <a:ext cx="10721108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2483656-138D-48A2-9098-BDCF2F1EE93A}"/>
              </a:ext>
            </a:extLst>
          </p:cNvPr>
          <p:cNvSpPr txBox="1">
            <a:spLocks/>
          </p:cNvSpPr>
          <p:nvPr/>
        </p:nvSpPr>
        <p:spPr>
          <a:xfrm>
            <a:off x="838200" y="1394690"/>
            <a:ext cx="10515600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3CC70EB-4ABA-506D-8A81-62D7DE9D1C1C}"/>
              </a:ext>
            </a:extLst>
          </p:cNvPr>
          <p:cNvSpPr/>
          <p:nvPr/>
        </p:nvSpPr>
        <p:spPr>
          <a:xfrm>
            <a:off x="632691" y="995619"/>
            <a:ext cx="84827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An Example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EEB83C9-C66C-102E-CE40-906270616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178" y="2617520"/>
            <a:ext cx="2942857" cy="2266667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5FCAA258-E5D4-8FD8-3B9B-1854C2383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366" y="2139309"/>
            <a:ext cx="3961978" cy="322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2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Spatial Multi-Point Slicing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798" y="6492873"/>
            <a:ext cx="2743200" cy="365125"/>
          </a:xfrm>
        </p:spPr>
        <p:txBody>
          <a:bodyPr/>
          <a:lstStyle/>
          <a:p>
            <a:fld id="{33B8D6DF-CD79-4E21-ADD3-AAE3490F5231}" type="slidenum">
              <a:rPr lang="zh-CN" altLang="en-US" smtClean="0"/>
              <a:t>52</a:t>
            </a:fld>
            <a:endParaRPr lang="zh-CN" altLang="en-US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0CA62BD3-CD39-4110-9960-3FB248789020}"/>
              </a:ext>
            </a:extLst>
          </p:cNvPr>
          <p:cNvSpPr txBox="1">
            <a:spLocks/>
          </p:cNvSpPr>
          <p:nvPr/>
        </p:nvSpPr>
        <p:spPr>
          <a:xfrm>
            <a:off x="632692" y="1459054"/>
            <a:ext cx="10721108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2483656-138D-48A2-9098-BDCF2F1EE93A}"/>
              </a:ext>
            </a:extLst>
          </p:cNvPr>
          <p:cNvSpPr txBox="1">
            <a:spLocks/>
          </p:cNvSpPr>
          <p:nvPr/>
        </p:nvSpPr>
        <p:spPr>
          <a:xfrm>
            <a:off x="838200" y="1394690"/>
            <a:ext cx="10515600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3CC70EB-4ABA-506D-8A81-62D7DE9D1C1C}"/>
              </a:ext>
            </a:extLst>
          </p:cNvPr>
          <p:cNvSpPr/>
          <p:nvPr/>
        </p:nvSpPr>
        <p:spPr>
          <a:xfrm>
            <a:off x="632691" y="995619"/>
            <a:ext cx="84827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Correctness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9333D8E-77A6-9F7D-E697-8C40CC52D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000" y="2090400"/>
            <a:ext cx="9200000" cy="77142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51ED483-BC42-03B9-4095-B1AF02800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9333" y="2921879"/>
            <a:ext cx="9333333" cy="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55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Spatial Multi-Point Slicing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798" y="6492873"/>
            <a:ext cx="2743200" cy="365125"/>
          </a:xfrm>
        </p:spPr>
        <p:txBody>
          <a:bodyPr/>
          <a:lstStyle/>
          <a:p>
            <a:fld id="{33B8D6DF-CD79-4E21-ADD3-AAE3490F5231}" type="slidenum">
              <a:rPr lang="zh-CN" altLang="en-US" smtClean="0"/>
              <a:t>53</a:t>
            </a:fld>
            <a:endParaRPr lang="zh-CN" altLang="en-US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0CA62BD3-CD39-4110-9960-3FB248789020}"/>
              </a:ext>
            </a:extLst>
          </p:cNvPr>
          <p:cNvSpPr txBox="1">
            <a:spLocks/>
          </p:cNvSpPr>
          <p:nvPr/>
        </p:nvSpPr>
        <p:spPr>
          <a:xfrm>
            <a:off x="632692" y="1459054"/>
            <a:ext cx="10721108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2483656-138D-48A2-9098-BDCF2F1EE93A}"/>
              </a:ext>
            </a:extLst>
          </p:cNvPr>
          <p:cNvSpPr txBox="1">
            <a:spLocks/>
          </p:cNvSpPr>
          <p:nvPr/>
        </p:nvSpPr>
        <p:spPr>
          <a:xfrm>
            <a:off x="838200" y="1394690"/>
            <a:ext cx="10515600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3CC70EB-4ABA-506D-8A81-62D7DE9D1C1C}"/>
              </a:ext>
            </a:extLst>
          </p:cNvPr>
          <p:cNvSpPr/>
          <p:nvPr/>
        </p:nvSpPr>
        <p:spPr>
          <a:xfrm>
            <a:off x="632691" y="995619"/>
            <a:ext cx="84827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Complexity</a:t>
            </a: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42D13679-BC6E-7325-B3E9-221BD03B834B}"/>
              </a:ext>
            </a:extLst>
          </p:cNvPr>
          <p:cNvSpPr txBox="1">
            <a:spLocks/>
          </p:cNvSpPr>
          <p:nvPr/>
        </p:nvSpPr>
        <p:spPr>
          <a:xfrm>
            <a:off x="785092" y="1611454"/>
            <a:ext cx="10721108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The complexity of SMS is linear to the number of ICFG nodes and edges because it is a depth-first search algorithm.</a:t>
            </a:r>
          </a:p>
        </p:txBody>
      </p:sp>
    </p:spTree>
    <p:extLst>
      <p:ext uri="{BB962C8B-B14F-4D97-AF65-F5344CB8AC3E}">
        <p14:creationId xmlns:p14="http://schemas.microsoft.com/office/powerpoint/2010/main" val="207973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Putting It All Together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798" y="6492873"/>
            <a:ext cx="2743200" cy="365125"/>
          </a:xfrm>
        </p:spPr>
        <p:txBody>
          <a:bodyPr/>
          <a:lstStyle/>
          <a:p>
            <a:fld id="{33B8D6DF-CD79-4E21-ADD3-AAE3490F5231}" type="slidenum">
              <a:rPr lang="zh-CN" altLang="en-US" smtClean="0"/>
              <a:t>54</a:t>
            </a:fld>
            <a:endParaRPr lang="zh-CN" altLang="en-US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0CA62BD3-CD39-4110-9960-3FB248789020}"/>
              </a:ext>
            </a:extLst>
          </p:cNvPr>
          <p:cNvSpPr txBox="1">
            <a:spLocks/>
          </p:cNvSpPr>
          <p:nvPr/>
        </p:nvSpPr>
        <p:spPr>
          <a:xfrm>
            <a:off x="632692" y="1459054"/>
            <a:ext cx="10721108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2483656-138D-48A2-9098-BDCF2F1EE93A}"/>
              </a:ext>
            </a:extLst>
          </p:cNvPr>
          <p:cNvSpPr txBox="1">
            <a:spLocks/>
          </p:cNvSpPr>
          <p:nvPr/>
        </p:nvSpPr>
        <p:spPr>
          <a:xfrm>
            <a:off x="838200" y="1394690"/>
            <a:ext cx="10515600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3CC70EB-4ABA-506D-8A81-62D7DE9D1C1C}"/>
              </a:ext>
            </a:extLst>
          </p:cNvPr>
          <p:cNvSpPr/>
          <p:nvPr/>
        </p:nvSpPr>
        <p:spPr>
          <a:xfrm>
            <a:off x="632691" y="995619"/>
            <a:ext cx="84827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Soundness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06FB32B-C628-2598-C01E-4CEE7FAF9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047" y="2686143"/>
            <a:ext cx="9161905" cy="1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83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Putting It All Together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798" y="6492873"/>
            <a:ext cx="2743200" cy="365125"/>
          </a:xfrm>
        </p:spPr>
        <p:txBody>
          <a:bodyPr/>
          <a:lstStyle/>
          <a:p>
            <a:fld id="{33B8D6DF-CD79-4E21-ADD3-AAE3490F5231}" type="slidenum">
              <a:rPr lang="zh-CN" altLang="en-US" smtClean="0"/>
              <a:t>55</a:t>
            </a:fld>
            <a:endParaRPr lang="zh-CN" altLang="en-US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0CA62BD3-CD39-4110-9960-3FB248789020}"/>
              </a:ext>
            </a:extLst>
          </p:cNvPr>
          <p:cNvSpPr txBox="1">
            <a:spLocks/>
          </p:cNvSpPr>
          <p:nvPr/>
        </p:nvSpPr>
        <p:spPr>
          <a:xfrm>
            <a:off x="632692" y="1459054"/>
            <a:ext cx="10721108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2483656-138D-48A2-9098-BDCF2F1EE93A}"/>
              </a:ext>
            </a:extLst>
          </p:cNvPr>
          <p:cNvSpPr txBox="1">
            <a:spLocks/>
          </p:cNvSpPr>
          <p:nvPr/>
        </p:nvSpPr>
        <p:spPr>
          <a:xfrm>
            <a:off x="838200" y="1394690"/>
            <a:ext cx="10515600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3CC70EB-4ABA-506D-8A81-62D7DE9D1C1C}"/>
              </a:ext>
            </a:extLst>
          </p:cNvPr>
          <p:cNvSpPr/>
          <p:nvPr/>
        </p:nvSpPr>
        <p:spPr>
          <a:xfrm>
            <a:off x="632691" y="995619"/>
            <a:ext cx="84827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Precision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9B5B1D0-9E94-15DF-DBEA-E84672F8D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857" y="2338524"/>
            <a:ext cx="9114286" cy="2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13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5218813" y="3105834"/>
            <a:ext cx="1754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Thanks!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798" y="6492873"/>
            <a:ext cx="2743200" cy="365125"/>
          </a:xfrm>
        </p:spPr>
        <p:txBody>
          <a:bodyPr/>
          <a:lstStyle/>
          <a:p>
            <a:fld id="{33B8D6DF-CD79-4E21-ADD3-AAE3490F5231}" type="slidenum">
              <a:rPr lang="zh-CN" altLang="en-US" smtClean="0"/>
              <a:t>56</a:t>
            </a:fld>
            <a:endParaRPr lang="zh-CN" altLang="en-US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0CA62BD3-CD39-4110-9960-3FB248789020}"/>
              </a:ext>
            </a:extLst>
          </p:cNvPr>
          <p:cNvSpPr txBox="1">
            <a:spLocks/>
          </p:cNvSpPr>
          <p:nvPr/>
        </p:nvSpPr>
        <p:spPr>
          <a:xfrm>
            <a:off x="632692" y="1459054"/>
            <a:ext cx="10721108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2483656-138D-48A2-9098-BDCF2F1EE93A}"/>
              </a:ext>
            </a:extLst>
          </p:cNvPr>
          <p:cNvSpPr txBox="1">
            <a:spLocks/>
          </p:cNvSpPr>
          <p:nvPr/>
        </p:nvSpPr>
        <p:spPr>
          <a:xfrm>
            <a:off x="838200" y="1394690"/>
            <a:ext cx="10515600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91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Path-Sensitive </a:t>
            </a:r>
            <a:r>
              <a:rPr lang="en-US" altLang="zh-CN" sz="3600" b="1" dirty="0" err="1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Typestate</a:t>
            </a:r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 Analysis (PSTA)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798" y="6492873"/>
            <a:ext cx="2743200" cy="365125"/>
          </a:xfrm>
        </p:spPr>
        <p:txBody>
          <a:bodyPr/>
          <a:lstStyle/>
          <a:p>
            <a:fld id="{33B8D6DF-CD79-4E21-ADD3-AAE3490F5231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0CA62BD3-CD39-4110-9960-3FB248789020}"/>
              </a:ext>
            </a:extLst>
          </p:cNvPr>
          <p:cNvSpPr txBox="1">
            <a:spLocks/>
          </p:cNvSpPr>
          <p:nvPr/>
        </p:nvSpPr>
        <p:spPr>
          <a:xfrm>
            <a:off x="632692" y="1459054"/>
            <a:ext cx="10721108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2483656-138D-48A2-9098-BDCF2F1EE93A}"/>
              </a:ext>
            </a:extLst>
          </p:cNvPr>
          <p:cNvSpPr txBox="1">
            <a:spLocks/>
          </p:cNvSpPr>
          <p:nvPr/>
        </p:nvSpPr>
        <p:spPr>
          <a:xfrm>
            <a:off x="838200" y="1394690"/>
            <a:ext cx="10515600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FBA5EE22-FB5B-96FA-2A94-F17A8AD54D6C}"/>
              </a:ext>
            </a:extLst>
          </p:cNvPr>
          <p:cNvSpPr txBox="1">
            <a:spLocks/>
          </p:cNvSpPr>
          <p:nvPr/>
        </p:nvSpPr>
        <p:spPr>
          <a:xfrm>
            <a:off x="785092" y="1611454"/>
            <a:ext cx="10721108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To the best of our knowledge, all previous endeavors in PSTA primarily focused on 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enhancing the precision of </a:t>
            </a:r>
            <a:r>
              <a:rPr lang="en-US" altLang="zh-C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typestate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transitions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through alias analysis or exploring new opportunities for 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integrating dynamic analysis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techniques.</a:t>
            </a: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We focus on a new and orthogonal perspective, 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improving the efficiency of the path-sensitive algorithm.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9EA5A3A-ED86-2A64-5339-D97AD184276D}"/>
              </a:ext>
            </a:extLst>
          </p:cNvPr>
          <p:cNvSpPr/>
          <p:nvPr/>
        </p:nvSpPr>
        <p:spPr>
          <a:xfrm>
            <a:off x="632691" y="995619"/>
            <a:ext cx="84827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ESP: Path-Sensitive Program Verification in Polynomial Time </a:t>
            </a:r>
          </a:p>
        </p:txBody>
      </p:sp>
    </p:spTree>
    <p:extLst>
      <p:ext uri="{BB962C8B-B14F-4D97-AF65-F5344CB8AC3E}">
        <p14:creationId xmlns:p14="http://schemas.microsoft.com/office/powerpoint/2010/main" val="241367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Path-Sensitive </a:t>
            </a:r>
            <a:r>
              <a:rPr lang="en-US" altLang="zh-CN" sz="3600" b="1" dirty="0" err="1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Typestate</a:t>
            </a:r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 Analysis (PSTA)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798" y="6492873"/>
            <a:ext cx="2743200" cy="365125"/>
          </a:xfrm>
        </p:spPr>
        <p:txBody>
          <a:bodyPr/>
          <a:lstStyle/>
          <a:p>
            <a:fld id="{33B8D6DF-CD79-4E21-ADD3-AAE3490F5231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0CA62BD3-CD39-4110-9960-3FB248789020}"/>
              </a:ext>
            </a:extLst>
          </p:cNvPr>
          <p:cNvSpPr txBox="1">
            <a:spLocks/>
          </p:cNvSpPr>
          <p:nvPr/>
        </p:nvSpPr>
        <p:spPr>
          <a:xfrm>
            <a:off x="632692" y="1459054"/>
            <a:ext cx="10721108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2483656-138D-48A2-9098-BDCF2F1EE93A}"/>
              </a:ext>
            </a:extLst>
          </p:cNvPr>
          <p:cNvSpPr txBox="1">
            <a:spLocks/>
          </p:cNvSpPr>
          <p:nvPr/>
        </p:nvSpPr>
        <p:spPr>
          <a:xfrm>
            <a:off x="838200" y="1394690"/>
            <a:ext cx="10515600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FBA5EE22-FB5B-96FA-2A94-F17A8AD54D6C}"/>
              </a:ext>
            </a:extLst>
          </p:cNvPr>
          <p:cNvSpPr txBox="1">
            <a:spLocks/>
          </p:cNvSpPr>
          <p:nvPr/>
        </p:nvSpPr>
        <p:spPr>
          <a:xfrm>
            <a:off x="785092" y="1611454"/>
            <a:ext cx="10721108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Recently, several approaches propose 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sparse path-sensitive analyses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[1-3] to scale path-sensitive analysis to large programs.</a:t>
            </a: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The key idea is to propagate data flow facts along def-use chains and skip unnecessary control flows.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9EA5A3A-ED86-2A64-5339-D97AD184276D}"/>
              </a:ext>
            </a:extLst>
          </p:cNvPr>
          <p:cNvSpPr/>
          <p:nvPr/>
        </p:nvSpPr>
        <p:spPr>
          <a:xfrm>
            <a:off x="632691" y="995619"/>
            <a:ext cx="84827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Improving the efficiency of the path-sensitive algorithm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D484E7F-F907-C076-BE29-3F1CC18F8198}"/>
              </a:ext>
            </a:extLst>
          </p:cNvPr>
          <p:cNvSpPr txBox="1"/>
          <p:nvPr/>
        </p:nvSpPr>
        <p:spPr>
          <a:xfrm>
            <a:off x="785092" y="5516109"/>
            <a:ext cx="113420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[1] </a:t>
            </a:r>
            <a:r>
              <a:rPr lang="en-US" altLang="zh-CN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Yulei</a:t>
            </a:r>
            <a:r>
              <a:rPr lang="en-US" altLang="zh-C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Sui, Ding Ye, and Jingling Xue. 2012. Static memory leak detection using full-sparse value-flow analysis. ISSTA 2012.</a:t>
            </a:r>
          </a:p>
          <a:p>
            <a:r>
              <a:rPr lang="en-US" altLang="zh-C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[2] </a:t>
            </a:r>
            <a:r>
              <a:rPr lang="en-US" altLang="zh-CN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Qingkai</a:t>
            </a:r>
            <a:r>
              <a:rPr lang="en-US" altLang="zh-C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Shi, Xiao </a:t>
            </a:r>
            <a:r>
              <a:rPr lang="en-US" altLang="zh-CN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Xiao</a:t>
            </a:r>
            <a:r>
              <a:rPr lang="en-US" altLang="zh-C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Rongxin</a:t>
            </a:r>
            <a:r>
              <a:rPr lang="en-US" altLang="zh-C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Wu, </a:t>
            </a:r>
            <a:r>
              <a:rPr lang="en-US" altLang="zh-CN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Jinguo</a:t>
            </a:r>
            <a:r>
              <a:rPr lang="en-US" altLang="zh-C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Zhou, Gang Fan, and Charles Zhang. 2018. Pinpoint: Fast and Precise Sparse Value Flow Analysis for Million Lines of Code. PLDI 2018.</a:t>
            </a:r>
          </a:p>
          <a:p>
            <a:r>
              <a:rPr lang="en-US" altLang="zh-C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[3] </a:t>
            </a:r>
            <a:r>
              <a:rPr lang="en-US" altLang="zh-CN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Qingkai</a:t>
            </a:r>
            <a:r>
              <a:rPr lang="en-US" altLang="zh-C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Shi, </a:t>
            </a:r>
            <a:r>
              <a:rPr lang="en-US" altLang="zh-CN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Peisen</a:t>
            </a:r>
            <a:r>
              <a:rPr lang="en-US" altLang="zh-C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Yao, </a:t>
            </a:r>
            <a:r>
              <a:rPr lang="en-US" altLang="zh-CN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Rongxin</a:t>
            </a:r>
            <a:r>
              <a:rPr lang="en-US" altLang="zh-C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Wu, and Charles Zhang. 2021. Path-Sensitive Sparse Analysis without Path Conditions. PLDI 2021.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32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Path-Sensitive </a:t>
            </a:r>
            <a:r>
              <a:rPr lang="en-US" altLang="zh-CN" sz="3600" b="1" dirty="0" err="1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Typestate</a:t>
            </a:r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 Analysis (PSTA)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798" y="6492873"/>
            <a:ext cx="2743200" cy="365125"/>
          </a:xfrm>
        </p:spPr>
        <p:txBody>
          <a:bodyPr/>
          <a:lstStyle/>
          <a:p>
            <a:fld id="{33B8D6DF-CD79-4E21-ADD3-AAE3490F5231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462E091-A71E-4F88-A582-78E782EC2138}"/>
              </a:ext>
            </a:extLst>
          </p:cNvPr>
          <p:cNvSpPr/>
          <p:nvPr/>
        </p:nvSpPr>
        <p:spPr>
          <a:xfrm>
            <a:off x="632691" y="99561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Path-Sensitive Sparse Analysis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C18F0E2-24B6-49F8-B37F-D79A16BB9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91" y="2086758"/>
            <a:ext cx="4562508" cy="2862283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97AA658-360E-4165-999F-3E2843D62CF6}"/>
              </a:ext>
            </a:extLst>
          </p:cNvPr>
          <p:cNvSpPr txBox="1">
            <a:spLocks/>
          </p:cNvSpPr>
          <p:nvPr/>
        </p:nvSpPr>
        <p:spPr>
          <a:xfrm>
            <a:off x="5889996" y="1857830"/>
            <a:ext cx="5463803" cy="3786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Conventional analysis</a:t>
            </a:r>
          </a:p>
          <a:p>
            <a:pPr lvl="1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Propagates 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all data flow facts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along the control flows and find a taint issue at the final statement where a password may be sent to a sensitive site.</a:t>
            </a: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Sparse analysis</a:t>
            </a:r>
          </a:p>
          <a:p>
            <a:pPr lvl="1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Spatial sparsity: Only stores the 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data flow facts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used at each statement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Temporal sparsity: propagates the data flow facts 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along the data dependence edges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, thus skipping unnecessary control flows.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560C17D-2869-9EAD-C7FE-2BF21D7F49EA}"/>
              </a:ext>
            </a:extLst>
          </p:cNvPr>
          <p:cNvSpPr txBox="1"/>
          <p:nvPr/>
        </p:nvSpPr>
        <p:spPr>
          <a:xfrm>
            <a:off x="632691" y="6185095"/>
            <a:ext cx="11342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altLang="zh-CN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Qingkai</a:t>
            </a:r>
            <a:r>
              <a:rPr lang="en-US" altLang="zh-C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Shi, </a:t>
            </a:r>
            <a:r>
              <a:rPr lang="en-US" altLang="zh-CN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Peisen</a:t>
            </a:r>
            <a:r>
              <a:rPr lang="en-US" altLang="zh-C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Yao, </a:t>
            </a:r>
            <a:r>
              <a:rPr lang="en-US" altLang="zh-CN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Rongxin</a:t>
            </a:r>
            <a:r>
              <a:rPr lang="en-US" altLang="zh-C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Wu, and Charles Zhang. 2021. Path-Sensitive Sparse Analysis without Path Conditions. PLDI 2021.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02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3358992-5CB1-4512-9634-4DC20CAE7DB1}"/>
              </a:ext>
            </a:extLst>
          </p:cNvPr>
          <p:cNvSpPr txBox="1"/>
          <p:nvPr/>
        </p:nvSpPr>
        <p:spPr>
          <a:xfrm>
            <a:off x="632691" y="362503"/>
            <a:ext cx="1123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Path-Sensitive </a:t>
            </a:r>
            <a:r>
              <a:rPr lang="en-US" altLang="zh-CN" sz="3600" b="1" dirty="0" err="1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Typestate</a:t>
            </a:r>
            <a:r>
              <a:rPr lang="en-US" altLang="zh-CN" sz="3600" b="1" dirty="0">
                <a:latin typeface="Calibri" panose="020F0502020204030204" pitchFamily="34" charset="0"/>
                <a:ea typeface="Fira Code" panose="020B0809050000020004" pitchFamily="49" charset="0"/>
                <a:cs typeface="Calibri" panose="020F0502020204030204" pitchFamily="34" charset="0"/>
              </a:rPr>
              <a:t> Analysis (PSTA)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559C-06DC-40EA-8B5B-2BECD0CC4D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798" y="6492873"/>
            <a:ext cx="2743200" cy="365125"/>
          </a:xfrm>
        </p:spPr>
        <p:txBody>
          <a:bodyPr/>
          <a:lstStyle/>
          <a:p>
            <a:fld id="{33B8D6DF-CD79-4E21-ADD3-AAE3490F5231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462E091-A71E-4F88-A582-78E782EC2138}"/>
              </a:ext>
            </a:extLst>
          </p:cNvPr>
          <p:cNvSpPr/>
          <p:nvPr/>
        </p:nvSpPr>
        <p:spPr>
          <a:xfrm>
            <a:off x="632691" y="99561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Path-Sensitive Sparse Analysis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BC0FCF3-4665-FADE-03C1-52AEEA9F8448}"/>
              </a:ext>
            </a:extLst>
          </p:cNvPr>
          <p:cNvSpPr txBox="1">
            <a:spLocks/>
          </p:cNvSpPr>
          <p:nvPr/>
        </p:nvSpPr>
        <p:spPr>
          <a:xfrm>
            <a:off x="785092" y="1611454"/>
            <a:ext cx="10721108" cy="503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However, the def-use chains lack information on the temporal execution order on the control flow graph, e.g., 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use-to-use information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The sparse analysis is primarily designed to solve source-sink problems such as taint issues. </a:t>
            </a: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While the sparse approach does offer the advantage of mitigating the computational burden associated with path-sensitive analysis, it 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falls short in detecting vulnerabilities associated with </a:t>
            </a:r>
            <a:r>
              <a:rPr lang="en-US" altLang="zh-C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typestate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concerns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 which require a chronological progression of objects within the control flows.</a:t>
            </a: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Moreover, in contrast to the focus of the sparse analysis on 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solving a reachability problem from sources to sinks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 PSTA may 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necessitate tracking multiple sequential program points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to identify potential error states, e.g., detecting use-after-frees. </a:t>
            </a:r>
          </a:p>
        </p:txBody>
      </p:sp>
    </p:spTree>
    <p:extLst>
      <p:ext uri="{BB962C8B-B14F-4D97-AF65-F5344CB8AC3E}">
        <p14:creationId xmlns:p14="http://schemas.microsoft.com/office/powerpoint/2010/main" val="11153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2529</TotalTime>
  <Words>1949</Words>
  <Application>Microsoft Office PowerPoint</Application>
  <PresentationFormat>Widescreen</PresentationFormat>
  <Paragraphs>292</Paragraphs>
  <Slides>56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等线</vt:lpstr>
      <vt:lpstr>等线 Light</vt:lpstr>
      <vt:lpstr>Arial</vt:lpstr>
      <vt:lpstr>Calibri</vt:lpstr>
      <vt:lpstr>Cambria Math</vt:lpstr>
      <vt:lpstr>Office 主题​​</vt:lpstr>
      <vt:lpstr>Path-Sensitive Typestate Analysis through Tempo-Spatial Multi-Point Slicing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枭 程</dc:creator>
  <cp:lastModifiedBy>Jumormt Cheng</cp:lastModifiedBy>
  <cp:revision>174</cp:revision>
  <dcterms:created xsi:type="dcterms:W3CDTF">2020-11-19T14:29:04Z</dcterms:created>
  <dcterms:modified xsi:type="dcterms:W3CDTF">2024-01-14T03:00:03Z</dcterms:modified>
</cp:coreProperties>
</file>