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94" r:id="rId3"/>
    <p:sldId id="293" r:id="rId4"/>
    <p:sldId id="258" r:id="rId5"/>
    <p:sldId id="276" r:id="rId6"/>
    <p:sldId id="275" r:id="rId7"/>
    <p:sldId id="273" r:id="rId8"/>
    <p:sldId id="295" r:id="rId9"/>
    <p:sldId id="277" r:id="rId10"/>
    <p:sldId id="288" r:id="rId11"/>
    <p:sldId id="296" r:id="rId12"/>
    <p:sldId id="289" r:id="rId13"/>
    <p:sldId id="259" r:id="rId14"/>
    <p:sldId id="279" r:id="rId15"/>
    <p:sldId id="291" r:id="rId16"/>
    <p:sldId id="297" r:id="rId17"/>
    <p:sldId id="298" r:id="rId18"/>
    <p:sldId id="299" r:id="rId19"/>
    <p:sldId id="2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43375-1602-95E4-31E6-B2091686AF7C}" v="14" dt="2022-10-18T03:32:51.976"/>
    <p1510:client id="{7C724715-A8D2-402A-B3C1-A32657813C13}" v="321" dt="2022-12-02T03:57:47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42"/>
    <p:restoredTop sz="95748"/>
  </p:normalViewPr>
  <p:slideViewPr>
    <p:cSldViewPr snapToGrid="0" snapToObjects="1">
      <p:cViewPr varScale="1">
        <p:scale>
          <a:sx n="80" d="100"/>
          <a:sy n="80" d="100"/>
        </p:scale>
        <p:origin x="224" y="10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0ED95-025F-794F-AD27-0F9CFCB49147}" type="datetimeFigureOut">
              <a:rPr lang="en-AU" smtClean="0"/>
              <a:t>6/12/2022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9291A-942C-8A48-BAB4-799670FCAB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472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9291A-942C-8A48-BAB4-799670FCAB6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452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2B2B-CB8E-0A4E-B31C-2325B4F7EB61}" type="datetime1">
              <a:rPr lang="en-AU" smtClean="0"/>
              <a:t>6/12/2022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74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97D2-CC1D-2B4B-AA50-2651D1A4EB66}" type="datetime1">
              <a:rPr lang="en-AU" smtClean="0"/>
              <a:t>6/12/2022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03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D16B-BF90-F04E-A11D-25E80FC9515E}" type="datetime1">
              <a:rPr lang="en-AU" smtClean="0"/>
              <a:t>6/12/2022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91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C127-CA24-2C48-B3B1-B7934C19026C}" type="datetime1">
              <a:rPr lang="en-AU" smtClean="0"/>
              <a:t>6/12/2022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753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FB6C-D9DE-844D-A1E9-E472CB375C62}" type="datetime1">
              <a:rPr lang="en-AU" smtClean="0"/>
              <a:t>6/12/2022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36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DC7E-6060-1E44-B1AD-95E64429D4C6}" type="datetime1">
              <a:rPr lang="en-AU" smtClean="0"/>
              <a:t>6/12/2022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12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E024-4D20-C446-AA4A-87FFC60DD6FD}" type="datetime1">
              <a:rPr lang="en-AU" smtClean="0"/>
              <a:t>6/12/2022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0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4810-D8AD-2940-BDD7-EE80C40F50B1}" type="datetime1">
              <a:rPr lang="en-AU" smtClean="0"/>
              <a:t>6/12/2022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480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0F95-7044-1B47-B33C-9726402D648E}" type="datetime1">
              <a:rPr lang="en-AU" smtClean="0"/>
              <a:t>6/12/2022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611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12A4-16A5-1848-9124-254444D69297}" type="datetime1">
              <a:rPr lang="en-AU" smtClean="0"/>
              <a:t>6/12/2022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08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E511-06AB-F849-A075-93F548B11B15}" type="datetime1">
              <a:rPr lang="en-AU" smtClean="0"/>
              <a:t>6/12/2022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480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1B78A-40E9-BD4D-8144-7BA5DA18745F}" type="datetime1">
              <a:rPr lang="en-AU" smtClean="0"/>
              <a:t>6/12/2022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653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S0950-5849(98)00093-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89982"/>
            <a:ext cx="9144000" cy="1765980"/>
          </a:xfrm>
        </p:spPr>
        <p:txBody>
          <a:bodyPr>
            <a:normAutofit fontScale="90000"/>
          </a:bodyPr>
          <a:lstStyle/>
          <a:p>
            <a:r>
              <a:rPr lang="en-US" dirty="0"/>
              <a:t>Reduce</a:t>
            </a:r>
            <a:r>
              <a:rPr lang="en-US" dirty="0">
                <a:ea typeface="+mj-lt"/>
                <a:cs typeface="+mj-lt"/>
              </a:rPr>
              <a:t> Transitive Redundancy in CFL Reachability</a:t>
            </a:r>
            <a:endParaRPr lang="en-AU" dirty="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Pei Xu 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Supervised By Yulei Sui</a:t>
            </a:r>
          </a:p>
          <a:p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</a:p>
          <a:p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Technology</a:t>
            </a:r>
            <a:r>
              <a:rPr lang="zh-CN" altLang="en-US" dirty="0"/>
              <a:t> </a:t>
            </a:r>
            <a:r>
              <a:rPr lang="en-US" altLang="zh-CN" dirty="0"/>
              <a:t>Sydney</a:t>
            </a:r>
            <a:r>
              <a:rPr lang="zh-CN" altLang="en-US" dirty="0"/>
              <a:t> </a:t>
            </a:r>
            <a:r>
              <a:rPr lang="en-US" altLang="zh-CN" dirty="0"/>
              <a:t>(UTS)</a:t>
            </a:r>
          </a:p>
          <a:p>
            <a:endParaRPr lang="en-AU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98DB6-DE11-4049-82ED-F46EC307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0520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92A48-F424-E1AE-C193-4E74CFD4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10</a:t>
            </a:fld>
            <a:endParaRPr lang="en-A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3600655-652A-87C5-DEB5-7BC8F748438E}"/>
              </a:ext>
            </a:extLst>
          </p:cNvPr>
          <p:cNvSpPr txBox="1">
            <a:spLocks/>
          </p:cNvSpPr>
          <p:nvPr/>
        </p:nvSpPr>
        <p:spPr>
          <a:xfrm>
            <a:off x="838200" y="3206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+mj-lt"/>
                <a:cs typeface="+mj-lt"/>
              </a:rPr>
              <a:t>PARTIALLY ORDERED CFL-REACHABILITY (POCR)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973B2F-B1AE-993E-9608-B7740685C9CC}"/>
              </a:ext>
            </a:extLst>
          </p:cNvPr>
          <p:cNvSpPr txBox="1">
            <a:spLocks/>
          </p:cNvSpPr>
          <p:nvPr/>
        </p:nvSpPr>
        <p:spPr>
          <a:xfrm>
            <a:off x="5388428" y="1646238"/>
            <a:ext cx="615042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90391-6BFE-E1D5-3852-7D3154916D9F}"/>
              </a:ext>
            </a:extLst>
          </p:cNvPr>
          <p:cNvSpPr txBox="1"/>
          <p:nvPr/>
        </p:nvSpPr>
        <p:spPr>
          <a:xfrm>
            <a:off x="924757" y="1597981"/>
            <a:ext cx="92509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Hybrid Graph Representation</a:t>
            </a: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993EB28-590B-D3CD-1B74-6DACD1F04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750" y="3753717"/>
            <a:ext cx="5080986" cy="1540393"/>
          </a:xfrm>
          <a:prstGeom prst="rect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1B89B886-AA83-94E4-FB6B-7F553C691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071" y="2639788"/>
            <a:ext cx="9379258" cy="79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27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20276-084C-693C-1693-8B60C6B6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78974A9-F349-1412-64C4-315158EAF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813" y="1596305"/>
            <a:ext cx="10641366" cy="241300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6DD7A-6A1A-E8EF-333B-1EC515E8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11</a:t>
            </a:fld>
            <a:endParaRPr lang="en-AU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FC796D1-C60D-B902-0CBE-05541C0FC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53" y="3922489"/>
            <a:ext cx="10733101" cy="140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00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3D040B25-47FB-568D-A52F-C1659A148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511" y="1034033"/>
            <a:ext cx="10395833" cy="46916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636E0-2623-A4EA-DECD-7F9FDBA8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3010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FDC2F9-F21B-3D49-A0FD-35D56ADA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13</a:t>
            </a:fld>
            <a:endParaRPr lang="en-A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84A9BE-FEAD-EA4C-AA22-89C09C3B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BA5D630C-C8F6-9790-6869-83BB1D0F1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938" y="767703"/>
            <a:ext cx="9562472" cy="5327880"/>
          </a:xfrm>
        </p:spPr>
      </p:pic>
    </p:spTree>
    <p:extLst>
      <p:ext uri="{BB962C8B-B14F-4D97-AF65-F5344CB8AC3E}">
        <p14:creationId xmlns:p14="http://schemas.microsoft.com/office/powerpoint/2010/main" val="1250076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CE969D-D3CE-75C1-10A1-F8BBCB0E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9">
            <a:extLst>
              <a:ext uri="{FF2B5EF4-FFF2-40B4-BE49-F238E27FC236}">
                <a16:creationId xmlns:a16="http://schemas.microsoft.com/office/drawing/2014/main" id="{E331B8AD-6DED-7746-8AC4-93CFF4D32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5" y="766004"/>
            <a:ext cx="9380676" cy="1903774"/>
          </a:xfrm>
          <a:prstGeom prst="rect">
            <a:avLst/>
          </a:prstGeom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90F20B44-E9BA-6B63-3D77-26EC588BB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915" y="2564010"/>
            <a:ext cx="9726966" cy="34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9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185D9-D1EF-8479-B76F-EC9E0E43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15</a:t>
            </a:fld>
            <a:endParaRPr lang="en-AU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B0CC569-7D7C-8176-8441-0FA132A38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11" y="2665477"/>
            <a:ext cx="10392791" cy="3509724"/>
          </a:xfrm>
          <a:prstGeom prst="rect">
            <a:avLst/>
          </a:prstGeom>
        </p:spPr>
      </p:pic>
      <p:pic>
        <p:nvPicPr>
          <p:cNvPr id="5" name="Picture 19">
            <a:extLst>
              <a:ext uri="{FF2B5EF4-FFF2-40B4-BE49-F238E27FC236}">
                <a16:creationId xmlns:a16="http://schemas.microsoft.com/office/drawing/2014/main" id="{26954C7F-621A-0353-BA45-C794C8A2B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5" y="766004"/>
            <a:ext cx="9380676" cy="190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0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AFBD-3E6B-015E-EA87-FE325D62D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77032A2-0DC7-4728-1B84-F1D0523EA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69223"/>
            <a:ext cx="10515600" cy="390701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CFF19-E2BD-781B-BD89-CA2D394F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16</a:t>
            </a:fld>
            <a:endParaRPr lang="en-AU"/>
          </a:p>
        </p:txBody>
      </p:sp>
      <p:pic>
        <p:nvPicPr>
          <p:cNvPr id="7" name="Picture 19">
            <a:extLst>
              <a:ext uri="{FF2B5EF4-FFF2-40B4-BE49-F238E27FC236}">
                <a16:creationId xmlns:a16="http://schemas.microsoft.com/office/drawing/2014/main" id="{F70B5426-197F-EDBD-0934-5D0C481BC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5" y="766004"/>
            <a:ext cx="9380676" cy="190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44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45704-2D83-C253-D334-2B3A95C2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E1B2716-0296-22F6-8FF9-669540EF6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8220"/>
            <a:ext cx="10515600" cy="269041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05B6F-85FE-49F2-A9B3-3E3396D7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969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D4B25C37-110C-F292-A553-E01C0FA74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168" y="1337353"/>
            <a:ext cx="7923120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3A6D2-04B5-BBA5-3CB9-4FF5B5C3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4328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F958-C86A-4EEF-0428-35222F83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371" y="2556783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CC295-31E1-263D-BEC7-847B782B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445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8F85-58B2-59FD-9D71-4C2F07F8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97F18-15BF-25BB-29AC-4FC9623B8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AU" dirty="0">
                <a:ea typeface="+mn-lt"/>
                <a:cs typeface="+mn-lt"/>
              </a:rPr>
              <a:t> Reps. (1998). Program analysis via graph reachability. Information and Software Technology, 40(11), 701–726. </a:t>
            </a:r>
            <a:r>
              <a:rPr lang="en-AU" dirty="0">
                <a:ea typeface="+mn-lt"/>
                <a:cs typeface="+mn-lt"/>
                <a:hlinkClick r:id="rId2"/>
              </a:rPr>
              <a:t>https://doi.org/10.1016/S0950-5849(98)00093-7</a:t>
            </a:r>
            <a:endParaRPr lang="en-US" dirty="0">
              <a:ea typeface="+mn-lt"/>
              <a:cs typeface="+mn-lt"/>
            </a:endParaRPr>
          </a:p>
          <a:p>
            <a:endParaRPr lang="en-AU" dirty="0">
              <a:ea typeface="+mn-lt"/>
              <a:cs typeface="+mn-lt"/>
            </a:endParaRPr>
          </a:p>
          <a:p>
            <a:r>
              <a:rPr lang="en-AU" dirty="0">
                <a:ea typeface="+mn-lt"/>
                <a:cs typeface="+mn-lt"/>
              </a:rPr>
              <a:t>YUXIANG LEI, YULEI SUI, SHUO DING, and QIRUN ZHANG Taming Transitive Redundancy for Context-Free Language</a:t>
            </a:r>
            <a:br>
              <a:rPr lang="en-AU" dirty="0">
                <a:ea typeface="+mn-lt"/>
                <a:cs typeface="+mn-lt"/>
              </a:rPr>
            </a:br>
            <a:r>
              <a:rPr lang="en-AU" dirty="0">
                <a:ea typeface="+mn-lt"/>
                <a:cs typeface="+mn-lt"/>
              </a:rPr>
              <a:t>Reachability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32DE4-C24E-2A40-FCFD-03F9075E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537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3249-7985-CE6C-500B-BAD10898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F597-18B2-48AE-B08C-EEDC13D1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836" y="200458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Basic CFL Solving</a:t>
            </a:r>
            <a:endParaRPr lang="en-US"/>
          </a:p>
          <a:p>
            <a:r>
              <a:rPr lang="en-US" dirty="0">
                <a:cs typeface="Calibri"/>
              </a:rPr>
              <a:t>Transitive Relation</a:t>
            </a:r>
          </a:p>
          <a:p>
            <a:r>
              <a:rPr lang="en-US" dirty="0">
                <a:cs typeface="Calibri"/>
              </a:rPr>
              <a:t>Partial Order CFL </a:t>
            </a:r>
            <a:r>
              <a:rPr lang="en-US" dirty="0" err="1">
                <a:cs typeface="Calibri"/>
              </a:rPr>
              <a:t>Reachabilty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Online Cycle Collapse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82491-19F5-FCB2-7D50-D0A8F2C5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945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CFL Reachability Framework 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i="1" dirty="0"/>
              <a:t>CFL Reachability is a fundamental framework in Static Analysis.</a:t>
            </a:r>
          </a:p>
          <a:p>
            <a:pPr marL="0" indent="0">
              <a:buNone/>
            </a:pPr>
            <a:endParaRPr lang="en-AU" i="1" dirty="0"/>
          </a:p>
          <a:p>
            <a:pPr marL="0" indent="0">
              <a:buNone/>
            </a:pPr>
            <a:r>
              <a:rPr lang="en-AU" i="1" dirty="0"/>
              <a:t>  By a set of production rules:</a:t>
            </a:r>
          </a:p>
          <a:p>
            <a:pPr marL="0" indent="0">
              <a:buNone/>
            </a:pPr>
            <a:r>
              <a:rPr lang="en-AU" i="1" dirty="0"/>
              <a:t> 		 A -&gt; b c</a:t>
            </a:r>
          </a:p>
          <a:p>
            <a:pPr marL="0" indent="0">
              <a:buNone/>
            </a:pPr>
            <a:r>
              <a:rPr lang="en-AU" i="1" dirty="0"/>
              <a:t> When there are paths contains “b” label  and “c” label edge, a additional edge labelled “A” where be added to the graph. </a:t>
            </a:r>
          </a:p>
          <a:p>
            <a:pPr marL="0" indent="0">
              <a:buNone/>
            </a:pPr>
            <a:endParaRPr lang="en-AU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53CDB-DA7F-E542-8321-E732CB5B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504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3208-35F6-A143-A451-CE5BDDE6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B68690-B3D9-2E48-84C3-D94F6B816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D598F5-6B61-4E45-B5BD-A9EFB35950E7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Edge Derivation Example:</a:t>
            </a:r>
          </a:p>
        </p:txBody>
      </p:sp>
      <p:pic>
        <p:nvPicPr>
          <p:cNvPr id="15" name="Content Placeholder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42F4A8-3542-F661-30F6-17B36CA8D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540" y="1652331"/>
            <a:ext cx="1519155" cy="4319166"/>
          </a:xfr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D4B70B2-47B2-D642-B65F-CE96B9698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id="{1FA4034B-DCA9-694E-8D66-52D7C931C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D855C7-800C-A84C-B4A3-7A8908AF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62DF28-40F4-C34F-B5B1-7343DD805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4DF470-58E4-4A4E-A1BC-4191A0C01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8">
              <a:extLst>
                <a:ext uri="{FF2B5EF4-FFF2-40B4-BE49-F238E27FC236}">
                  <a16:creationId xmlns:a16="http://schemas.microsoft.com/office/drawing/2014/main" id="{E76DD459-89E0-8E40-8510-957B5538E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C2D0198-FDBD-F34B-B45B-0788E77E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5</a:t>
            </a:fld>
            <a:endParaRPr lang="en-AU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E0073041-902C-FD5E-D6D7-862718C05EB0}"/>
              </a:ext>
            </a:extLst>
          </p:cNvPr>
          <p:cNvSpPr/>
          <p:nvPr/>
        </p:nvSpPr>
        <p:spPr>
          <a:xfrm>
            <a:off x="4937606" y="3343913"/>
            <a:ext cx="1824135" cy="877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18827BAA-8859-C69A-852C-4E9B0E5A9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947" y="1652331"/>
            <a:ext cx="2500085" cy="421525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069661E-EDCD-DDDE-495A-13DE69A00050}"/>
              </a:ext>
            </a:extLst>
          </p:cNvPr>
          <p:cNvSpPr txBox="1"/>
          <p:nvPr/>
        </p:nvSpPr>
        <p:spPr>
          <a:xfrm>
            <a:off x="4937606" y="2620488"/>
            <a:ext cx="2500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/>
              <a:t> </a:t>
            </a:r>
            <a:r>
              <a:rPr lang="en-AU" sz="3200" i="1" dirty="0"/>
              <a:t>A -&gt; b c</a:t>
            </a:r>
          </a:p>
        </p:txBody>
      </p:sp>
    </p:spTree>
    <p:extLst>
      <p:ext uri="{BB962C8B-B14F-4D97-AF65-F5344CB8AC3E}">
        <p14:creationId xmlns:p14="http://schemas.microsoft.com/office/powerpoint/2010/main" val="215633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66F28-8DE1-9141-9828-09F9C35B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Formal Definition: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1ED312-77BB-DF87-CF8C-4696CC32C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801" y="1567543"/>
            <a:ext cx="10106731" cy="42091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dirty="0"/>
              <a:t>A CFL-reachability instance: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	 </a:t>
            </a:r>
            <a:r>
              <a:rPr lang="en-AU" dirty="0" err="1"/>
              <a:t>Reach⟨CFG</a:t>
            </a:r>
            <a:r>
              <a:rPr lang="en-AU" dirty="0"/>
              <a:t>, 𝐺⟩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Context Free Grammar:	</a:t>
            </a:r>
          </a:p>
          <a:p>
            <a:pPr marL="0" indent="0">
              <a:buNone/>
            </a:pPr>
            <a:r>
              <a:rPr lang="en-AU" dirty="0"/>
              <a:t>	</a:t>
            </a:r>
          </a:p>
          <a:p>
            <a:pPr marL="0" indent="0">
              <a:buNone/>
            </a:pPr>
            <a:r>
              <a:rPr lang="en-AU" dirty="0"/>
              <a:t>	CFG = ⟨</a:t>
            </a:r>
            <a:r>
              <a:rPr lang="el-GR" dirty="0"/>
              <a:t>Σ</a:t>
            </a:r>
            <a:r>
              <a:rPr lang="en-US" dirty="0"/>
              <a:t> </a:t>
            </a:r>
            <a:r>
              <a:rPr lang="el-GR" dirty="0"/>
              <a:t>, 𝑁 , 𝑃, 𝑆⟩ </a:t>
            </a:r>
            <a:r>
              <a:rPr lang="en-US" dirty="0"/>
              <a:t> ( </a:t>
            </a:r>
            <a:r>
              <a:rPr lang="el-GR" dirty="0"/>
              <a:t>Σ = 𝑁 ∪ 𝑇 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AU" dirty="0"/>
              <a:t>Edge</a:t>
            </a:r>
            <a:r>
              <a:rPr lang="en-AU" sz="2000" dirty="0"/>
              <a:t> </a:t>
            </a:r>
            <a:r>
              <a:rPr lang="en-AU" dirty="0" err="1"/>
              <a:t>labeled</a:t>
            </a:r>
            <a:r>
              <a:rPr lang="en-AU" dirty="0"/>
              <a:t> graph: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	𝐺 = ⟨𝑉 , 𝐸⟩.  Initially, 𝐺 contains only edges </a:t>
            </a:r>
            <a:r>
              <a:rPr lang="en-AU" dirty="0" err="1"/>
              <a:t>labeled</a:t>
            </a:r>
            <a:r>
              <a:rPr lang="en-AU" dirty="0"/>
              <a:t> by terminals.</a:t>
            </a: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EFC9C0-EAB0-624B-BEB0-7434F599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089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82F1-4DD6-1C49-B590-1D57677E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660" y="609261"/>
            <a:ext cx="10515600" cy="889881"/>
          </a:xfrm>
        </p:spPr>
        <p:txBody>
          <a:bodyPr>
            <a:normAutofit fontScale="90000"/>
          </a:bodyPr>
          <a:lstStyle/>
          <a:p>
            <a:r>
              <a:rPr lang="en-AU" dirty="0"/>
              <a:t>Transitive Relation:</a:t>
            </a:r>
            <a:br>
              <a:rPr lang="en-AU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D4C0B-7172-C14F-8A0D-1BB7900C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79594" y="2065476"/>
            <a:ext cx="2743200" cy="365125"/>
          </a:xfrm>
        </p:spPr>
        <p:txBody>
          <a:bodyPr/>
          <a:lstStyle/>
          <a:p>
            <a:fld id="{CA1438F8-2648-0D41-9643-061897A988D3}" type="slidenum">
              <a:rPr lang="en-AU" smtClean="0"/>
              <a:t>7</a:t>
            </a:fld>
            <a:endParaRPr lang="en-AU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3E6C4D9-E303-FE93-6D04-5E7D6B335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064" y="195879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cs typeface="Calibri"/>
              </a:rPr>
              <a:t>A := A </a:t>
            </a:r>
            <a:r>
              <a:rPr lang="en-US" sz="4000" dirty="0" err="1">
                <a:cs typeface="Calibri"/>
              </a:rPr>
              <a:t>A</a:t>
            </a:r>
            <a:endParaRPr lang="en-US" sz="400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453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F2F8-E38C-14F5-06D2-B432ADB5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FBCCCE1-E55E-7E1F-A0A7-DCAB12B9A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201" y="1263373"/>
            <a:ext cx="11077540" cy="481001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71D15-CCD0-F08A-C680-6DCD7070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8</a:t>
            </a:fld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81BCD5-B5C1-E4C8-2D2C-303703D40BB0}"/>
              </a:ext>
            </a:extLst>
          </p:cNvPr>
          <p:cNvSpPr/>
          <p:nvPr/>
        </p:nvSpPr>
        <p:spPr>
          <a:xfrm>
            <a:off x="162757" y="725009"/>
            <a:ext cx="7102135" cy="1908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2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66F28-8DE1-9141-9828-09F9C35B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Redundancy Example: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291551-AC4F-D448-9AFB-69C9C40D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9</a:t>
            </a:fld>
            <a:endParaRPr lang="en-AU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B5C7D175-DFF6-F34D-BF51-C39C01F34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41" y="2126357"/>
            <a:ext cx="11236170" cy="282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2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4676</TotalTime>
  <Words>972</Words>
  <Application>Microsoft Office PowerPoint</Application>
  <PresentationFormat>Widescreen</PresentationFormat>
  <Paragraphs>184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Reduce Transitive Redundancy in CFL Reachability</vt:lpstr>
      <vt:lpstr>Reference</vt:lpstr>
      <vt:lpstr>Overview</vt:lpstr>
      <vt:lpstr>CFL Reachability Framework  </vt:lpstr>
      <vt:lpstr>PowerPoint Presentation</vt:lpstr>
      <vt:lpstr>Formal Definition:</vt:lpstr>
      <vt:lpstr>Transitive Relation: </vt:lpstr>
      <vt:lpstr>PowerPoint Presentation</vt:lpstr>
      <vt:lpstr>Redundancy Example: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 your title here</dc:title>
  <dc:creator>Yulei Sui</dc:creator>
  <cp:lastModifiedBy>Pei Xu</cp:lastModifiedBy>
  <cp:revision>209</cp:revision>
  <dcterms:created xsi:type="dcterms:W3CDTF">2020-05-29T04:19:42Z</dcterms:created>
  <dcterms:modified xsi:type="dcterms:W3CDTF">2022-12-06T13:41:17Z</dcterms:modified>
</cp:coreProperties>
</file>