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3" r:id="rId3"/>
    <p:sldId id="400" r:id="rId4"/>
    <p:sldId id="409" r:id="rId5"/>
    <p:sldId id="414" r:id="rId6"/>
    <p:sldId id="403" r:id="rId7"/>
    <p:sldId id="373" r:id="rId8"/>
    <p:sldId id="402" r:id="rId9"/>
    <p:sldId id="374" r:id="rId10"/>
    <p:sldId id="404" r:id="rId11"/>
    <p:sldId id="345" r:id="rId12"/>
    <p:sldId id="415" r:id="rId13"/>
    <p:sldId id="405" r:id="rId14"/>
    <p:sldId id="376" r:id="rId15"/>
    <p:sldId id="377" r:id="rId16"/>
    <p:sldId id="378" r:id="rId17"/>
    <p:sldId id="406" r:id="rId18"/>
    <p:sldId id="380" r:id="rId19"/>
    <p:sldId id="385" r:id="rId20"/>
    <p:sldId id="381" r:id="rId21"/>
    <p:sldId id="382" r:id="rId22"/>
    <p:sldId id="383" r:id="rId23"/>
    <p:sldId id="416" r:id="rId24"/>
    <p:sldId id="386" r:id="rId25"/>
    <p:sldId id="417" r:id="rId26"/>
    <p:sldId id="423" r:id="rId27"/>
    <p:sldId id="425" r:id="rId28"/>
    <p:sldId id="424" r:id="rId29"/>
    <p:sldId id="407" r:id="rId30"/>
    <p:sldId id="395" r:id="rId31"/>
    <p:sldId id="396" r:id="rId32"/>
    <p:sldId id="411" r:id="rId33"/>
    <p:sldId id="410" r:id="rId34"/>
    <p:sldId id="398" r:id="rId35"/>
    <p:sldId id="397" r:id="rId36"/>
    <p:sldId id="412" r:id="rId37"/>
    <p:sldId id="408" r:id="rId38"/>
    <p:sldId id="388" r:id="rId39"/>
    <p:sldId id="344" r:id="rId40"/>
    <p:sldId id="351" r:id="rId41"/>
    <p:sldId id="33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u Myat Win" initials="HMW" lastIdx="1" clrIdx="0">
    <p:extLst>
      <p:ext uri="{19B8F6BF-5375-455C-9EA6-DF929625EA0E}">
        <p15:presenceInfo xmlns="" xmlns:p15="http://schemas.microsoft.com/office/powerpoint/2012/main" userId="S-1-5-21-3588706629-3798168970-822321252-6254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30BED"/>
    <a:srgbClr val="BF1FA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06FE7-9209-543F-A46F-66A76206C994}" v="15" dt="2020-02-23T07:39:41.221"/>
    <p1510:client id="{4E1C9344-D66D-9374-2AD2-F23BD6D4EBED}" v="264" dt="2020-02-23T07:45:59.821"/>
    <p1510:client id="{681B330B-295B-DEC6-F279-97745072BC13}" v="73" dt="2020-02-23T06:58:18.044"/>
    <p1510:client id="{6EB096D7-4FD2-82C1-37A8-4174579C0CA7}" v="757" dt="2020-02-23T07:28:50.293"/>
    <p1510:client id="{C888AA97-9F7B-7D9C-EF8D-5ADF90F02535}" v="274" dt="2020-02-24T05:24:22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1" autoAdjust="0"/>
  </p:normalViewPr>
  <p:slideViewPr>
    <p:cSldViewPr>
      <p:cViewPr varScale="1">
        <p:scale>
          <a:sx n="81" d="100"/>
          <a:sy n="81" d="100"/>
        </p:scale>
        <p:origin x="-14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 Myat Win" userId="S::13365818@student.uts.edu.au::1f176ea8-7581-4a78-9a28-6c390cb5ec23" providerId="AD" clId="Web-{4E1C9344-D66D-9374-2AD2-F23BD6D4EBED}"/>
    <pc:docChg chg="addSld modSld">
      <pc:chgData name="Hsu Myat Win" userId="S::13365818@student.uts.edu.au::1f176ea8-7581-4a78-9a28-6c390cb5ec23" providerId="AD" clId="Web-{4E1C9344-D66D-9374-2AD2-F23BD6D4EBED}" dt="2020-02-23T07:45:57.508" v="254" actId="20577"/>
      <pc:docMkLst>
        <pc:docMk/>
      </pc:docMkLst>
      <pc:sldChg chg="modSp new">
        <pc:chgData name="Hsu Myat Win" userId="S::13365818@student.uts.edu.au::1f176ea8-7581-4a78-9a28-6c390cb5ec23" providerId="AD" clId="Web-{4E1C9344-D66D-9374-2AD2-F23BD6D4EBED}" dt="2020-02-23T07:44:07.836" v="163" actId="20577"/>
        <pc:sldMkLst>
          <pc:docMk/>
          <pc:sldMk cId="618205333" sldId="341"/>
        </pc:sldMkLst>
        <pc:spChg chg="mod">
          <ac:chgData name="Hsu Myat Win" userId="S::13365818@student.uts.edu.au::1f176ea8-7581-4a78-9a28-6c390cb5ec23" providerId="AD" clId="Web-{4E1C9344-D66D-9374-2AD2-F23BD6D4EBED}" dt="2020-02-23T07:44:07.836" v="163" actId="20577"/>
          <ac:spMkLst>
            <pc:docMk/>
            <pc:sldMk cId="618205333" sldId="341"/>
            <ac:spMk id="2" creationId="{8DBC7B10-A4AE-431F-B5A5-92E60D220E2A}"/>
          </ac:spMkLst>
        </pc:spChg>
        <pc:spChg chg="mod">
          <ac:chgData name="Hsu Myat Win" userId="S::13365818@student.uts.edu.au::1f176ea8-7581-4a78-9a28-6c390cb5ec23" providerId="AD" clId="Web-{4E1C9344-D66D-9374-2AD2-F23BD6D4EBED}" dt="2020-02-23T07:44:03.242" v="161" actId="20577"/>
          <ac:spMkLst>
            <pc:docMk/>
            <pc:sldMk cId="618205333" sldId="341"/>
            <ac:spMk id="3" creationId="{230A25BA-06E1-4985-B13B-6380100A6410}"/>
          </ac:spMkLst>
        </pc:spChg>
      </pc:sldChg>
      <pc:sldChg chg="modSp new">
        <pc:chgData name="Hsu Myat Win" userId="S::13365818@student.uts.edu.au::1f176ea8-7581-4a78-9a28-6c390cb5ec23" providerId="AD" clId="Web-{4E1C9344-D66D-9374-2AD2-F23BD6D4EBED}" dt="2020-02-23T07:45:48.102" v="246" actId="20577"/>
        <pc:sldMkLst>
          <pc:docMk/>
          <pc:sldMk cId="1618254046" sldId="342"/>
        </pc:sldMkLst>
        <pc:spChg chg="mod">
          <ac:chgData name="Hsu Myat Win" userId="S::13365818@student.uts.edu.au::1f176ea8-7581-4a78-9a28-6c390cb5ec23" providerId="AD" clId="Web-{4E1C9344-D66D-9374-2AD2-F23BD6D4EBED}" dt="2020-02-23T07:45:48.102" v="246" actId="20577"/>
          <ac:spMkLst>
            <pc:docMk/>
            <pc:sldMk cId="1618254046" sldId="342"/>
            <ac:spMk id="2" creationId="{59F65182-561B-41A1-B329-69FEC0143840}"/>
          </ac:spMkLst>
        </pc:spChg>
        <pc:spChg chg="mod">
          <ac:chgData name="Hsu Myat Win" userId="S::13365818@student.uts.edu.au::1f176ea8-7581-4a78-9a28-6c390cb5ec23" providerId="AD" clId="Web-{4E1C9344-D66D-9374-2AD2-F23BD6D4EBED}" dt="2020-02-23T07:45:26.977" v="213" actId="20577"/>
          <ac:spMkLst>
            <pc:docMk/>
            <pc:sldMk cId="1618254046" sldId="342"/>
            <ac:spMk id="3" creationId="{AE9C4443-710D-427D-83D8-CD06FBFE65BE}"/>
          </ac:spMkLst>
        </pc:spChg>
      </pc:sldChg>
      <pc:sldChg chg="modSp new">
        <pc:chgData name="Hsu Myat Win" userId="S::13365818@student.uts.edu.au::1f176ea8-7581-4a78-9a28-6c390cb5ec23" providerId="AD" clId="Web-{4E1C9344-D66D-9374-2AD2-F23BD6D4EBED}" dt="2020-02-23T07:45:57.508" v="253" actId="20577"/>
        <pc:sldMkLst>
          <pc:docMk/>
          <pc:sldMk cId="981416935" sldId="343"/>
        </pc:sldMkLst>
        <pc:spChg chg="mod">
          <ac:chgData name="Hsu Myat Win" userId="S::13365818@student.uts.edu.au::1f176ea8-7581-4a78-9a28-6c390cb5ec23" providerId="AD" clId="Web-{4E1C9344-D66D-9374-2AD2-F23BD6D4EBED}" dt="2020-02-23T07:45:57.508" v="253" actId="20577"/>
          <ac:spMkLst>
            <pc:docMk/>
            <pc:sldMk cId="981416935" sldId="343"/>
            <ac:spMk id="2" creationId="{7E6E0215-8FF7-47B1-BF3D-17D58303F93E}"/>
          </ac:spMkLst>
        </pc:spChg>
      </pc:sldChg>
    </pc:docChg>
  </pc:docChgLst>
  <pc:docChgLst>
    <pc:chgData name="Hsu Myat Win" userId="S::13365818@student.uts.edu.au::1f176ea8-7581-4a78-9a28-6c390cb5ec23" providerId="AD" clId="Web-{6EB096D7-4FD2-82C1-37A8-4174579C0CA7}"/>
    <pc:docChg chg="addSld delSld modSld sldOrd">
      <pc:chgData name="Hsu Myat Win" userId="S::13365818@student.uts.edu.au::1f176ea8-7581-4a78-9a28-6c390cb5ec23" providerId="AD" clId="Web-{6EB096D7-4FD2-82C1-37A8-4174579C0CA7}" dt="2020-02-23T07:28:49.262" v="752" actId="20577"/>
      <pc:docMkLst>
        <pc:docMk/>
      </pc:docMkLst>
      <pc:sldChg chg="modSp">
        <pc:chgData name="Hsu Myat Win" userId="S::13365818@student.uts.edu.au::1f176ea8-7581-4a78-9a28-6c390cb5ec23" providerId="AD" clId="Web-{6EB096D7-4FD2-82C1-37A8-4174579C0CA7}" dt="2020-02-23T07:27:45.152" v="738" actId="20577"/>
        <pc:sldMkLst>
          <pc:docMk/>
          <pc:sldMk cId="0" sldId="258"/>
        </pc:sldMkLst>
        <pc:spChg chg="mod">
          <ac:chgData name="Hsu Myat Win" userId="S::13365818@student.uts.edu.au::1f176ea8-7581-4a78-9a28-6c390cb5ec23" providerId="AD" clId="Web-{6EB096D7-4FD2-82C1-37A8-4174579C0CA7}" dt="2020-02-23T07:27:45.152" v="738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Hsu Myat Win" userId="S::13365818@student.uts.edu.au::1f176ea8-7581-4a78-9a28-6c390cb5ec23" providerId="AD" clId="Web-{6EB096D7-4FD2-82C1-37A8-4174579C0CA7}" dt="2020-02-23T07:28:43.496" v="745" actId="20577"/>
        <pc:sldMkLst>
          <pc:docMk/>
          <pc:sldMk cId="1893945603" sldId="303"/>
        </pc:sldMkLst>
        <pc:spChg chg="mod">
          <ac:chgData name="Hsu Myat Win" userId="S::13365818@student.uts.edu.au::1f176ea8-7581-4a78-9a28-6c390cb5ec23" providerId="AD" clId="Web-{6EB096D7-4FD2-82C1-37A8-4174579C0CA7}" dt="2020-02-23T07:28:43.496" v="745" actId="20577"/>
          <ac:spMkLst>
            <pc:docMk/>
            <pc:sldMk cId="1893945603" sldId="303"/>
            <ac:spMk id="3" creationId="{00000000-0000-0000-0000-000000000000}"/>
          </ac:spMkLst>
        </pc:spChg>
      </pc:sldChg>
      <pc:sldChg chg="modSp">
        <pc:chgData name="Hsu Myat Win" userId="S::13365818@student.uts.edu.au::1f176ea8-7581-4a78-9a28-6c390cb5ec23" providerId="AD" clId="Web-{6EB096D7-4FD2-82C1-37A8-4174579C0CA7}" dt="2020-02-23T07:28:47.934" v="751" actId="20577"/>
        <pc:sldMkLst>
          <pc:docMk/>
          <pc:sldMk cId="4215949590" sldId="339"/>
        </pc:sldMkLst>
        <pc:spChg chg="mod">
          <ac:chgData name="Hsu Myat Win" userId="S::13365818@student.uts.edu.au::1f176ea8-7581-4a78-9a28-6c390cb5ec23" providerId="AD" clId="Web-{6EB096D7-4FD2-82C1-37A8-4174579C0CA7}" dt="2020-02-23T07:28:47.934" v="751" actId="20577"/>
          <ac:spMkLst>
            <pc:docMk/>
            <pc:sldMk cId="4215949590" sldId="339"/>
            <ac:spMk id="2" creationId="{00000000-0000-0000-0000-000000000000}"/>
          </ac:spMkLst>
        </pc:spChg>
      </pc:sldChg>
      <pc:sldChg chg="modSp new">
        <pc:chgData name="Hsu Myat Win" userId="S::13365818@student.uts.edu.au::1f176ea8-7581-4a78-9a28-6c390cb5ec23" providerId="AD" clId="Web-{6EB096D7-4FD2-82C1-37A8-4174579C0CA7}" dt="2020-02-23T07:27:12.465" v="727" actId="20577"/>
        <pc:sldMkLst>
          <pc:docMk/>
          <pc:sldMk cId="1569799769" sldId="340"/>
        </pc:sldMkLst>
        <pc:spChg chg="mod">
          <ac:chgData name="Hsu Myat Win" userId="S::13365818@student.uts.edu.au::1f176ea8-7581-4a78-9a28-6c390cb5ec23" providerId="AD" clId="Web-{6EB096D7-4FD2-82C1-37A8-4174579C0CA7}" dt="2020-02-23T07:27:12.465" v="727" actId="20577"/>
          <ac:spMkLst>
            <pc:docMk/>
            <pc:sldMk cId="1569799769" sldId="340"/>
            <ac:spMk id="2" creationId="{CF755D49-6F75-4809-A2FC-59BC4744836E}"/>
          </ac:spMkLst>
        </pc:spChg>
      </pc:sldChg>
      <pc:sldChg chg="del">
        <pc:chgData name="Hsu Myat Win" userId="S::13365818@student.uts.edu.au::1f176ea8-7581-4a78-9a28-6c390cb5ec23" providerId="AD" clId="Web-{6EB096D7-4FD2-82C1-37A8-4174579C0CA7}" dt="2020-02-23T07:25:49.730" v="628"/>
        <pc:sldMkLst>
          <pc:docMk/>
          <pc:sldMk cId="3014074332" sldId="384"/>
        </pc:sldMkLst>
      </pc:sldChg>
      <pc:sldChg chg="del">
        <pc:chgData name="Hsu Myat Win" userId="S::13365818@student.uts.edu.au::1f176ea8-7581-4a78-9a28-6c390cb5ec23" providerId="AD" clId="Web-{6EB096D7-4FD2-82C1-37A8-4174579C0CA7}" dt="2020-02-23T07:25:49.746" v="629"/>
        <pc:sldMkLst>
          <pc:docMk/>
          <pc:sldMk cId="2369402561" sldId="388"/>
        </pc:sldMkLst>
      </pc:sldChg>
      <pc:sldChg chg="del">
        <pc:chgData name="Hsu Myat Win" userId="S::13365818@student.uts.edu.au::1f176ea8-7581-4a78-9a28-6c390cb5ec23" providerId="AD" clId="Web-{6EB096D7-4FD2-82C1-37A8-4174579C0CA7}" dt="2020-02-23T07:25:49.746" v="630"/>
        <pc:sldMkLst>
          <pc:docMk/>
          <pc:sldMk cId="840723678" sldId="390"/>
        </pc:sldMkLst>
      </pc:sldChg>
      <pc:sldChg chg="del">
        <pc:chgData name="Hsu Myat Win" userId="S::13365818@student.uts.edu.au::1f176ea8-7581-4a78-9a28-6c390cb5ec23" providerId="AD" clId="Web-{6EB096D7-4FD2-82C1-37A8-4174579C0CA7}" dt="2020-02-23T07:25:49.730" v="627"/>
        <pc:sldMkLst>
          <pc:docMk/>
          <pc:sldMk cId="21500919" sldId="391"/>
        </pc:sldMkLst>
      </pc:sldChg>
      <pc:sldChg chg="del">
        <pc:chgData name="Hsu Myat Win" userId="S::13365818@student.uts.edu.au::1f176ea8-7581-4a78-9a28-6c390cb5ec23" providerId="AD" clId="Web-{6EB096D7-4FD2-82C1-37A8-4174579C0CA7}" dt="2020-02-23T07:25:49.746" v="631"/>
        <pc:sldMkLst>
          <pc:docMk/>
          <pc:sldMk cId="2403183415" sldId="393"/>
        </pc:sldMkLst>
      </pc:sldChg>
      <pc:sldChg chg="del">
        <pc:chgData name="Hsu Myat Win" userId="S::13365818@student.uts.edu.au::1f176ea8-7581-4a78-9a28-6c390cb5ec23" providerId="AD" clId="Web-{6EB096D7-4FD2-82C1-37A8-4174579C0CA7}" dt="2020-02-23T07:26:06.262" v="636"/>
        <pc:sldMkLst>
          <pc:docMk/>
          <pc:sldMk cId="148849846" sldId="394"/>
        </pc:sldMkLst>
      </pc:sldChg>
      <pc:sldChg chg="del">
        <pc:chgData name="Hsu Myat Win" userId="S::13365818@student.uts.edu.au::1f176ea8-7581-4a78-9a28-6c390cb5ec23" providerId="AD" clId="Web-{6EB096D7-4FD2-82C1-37A8-4174579C0CA7}" dt="2020-02-23T07:26:06.262" v="634"/>
        <pc:sldMkLst>
          <pc:docMk/>
          <pc:sldMk cId="523229839" sldId="395"/>
        </pc:sldMkLst>
      </pc:sldChg>
      <pc:sldChg chg="del">
        <pc:chgData name="Hsu Myat Win" userId="S::13365818@student.uts.edu.au::1f176ea8-7581-4a78-9a28-6c390cb5ec23" providerId="AD" clId="Web-{6EB096D7-4FD2-82C1-37A8-4174579C0CA7}" dt="2020-02-23T07:26:06.262" v="637"/>
        <pc:sldMkLst>
          <pc:docMk/>
          <pc:sldMk cId="875686197" sldId="397"/>
        </pc:sldMkLst>
      </pc:sldChg>
      <pc:sldChg chg="del">
        <pc:chgData name="Hsu Myat Win" userId="S::13365818@student.uts.edu.au::1f176ea8-7581-4a78-9a28-6c390cb5ec23" providerId="AD" clId="Web-{6EB096D7-4FD2-82C1-37A8-4174579C0CA7}" dt="2020-02-23T07:26:06.012" v="632"/>
        <pc:sldMkLst>
          <pc:docMk/>
          <pc:sldMk cId="301723979" sldId="398"/>
        </pc:sldMkLst>
      </pc:sldChg>
      <pc:sldChg chg="del">
        <pc:chgData name="Hsu Myat Win" userId="S::13365818@student.uts.edu.au::1f176ea8-7581-4a78-9a28-6c390cb5ec23" providerId="AD" clId="Web-{6EB096D7-4FD2-82C1-37A8-4174579C0CA7}" dt="2020-02-23T07:26:06.137" v="633"/>
        <pc:sldMkLst>
          <pc:docMk/>
          <pc:sldMk cId="1006836342" sldId="401"/>
        </pc:sldMkLst>
      </pc:sldChg>
      <pc:sldChg chg="del ord">
        <pc:chgData name="Hsu Myat Win" userId="S::13365818@student.uts.edu.au::1f176ea8-7581-4a78-9a28-6c390cb5ec23" providerId="AD" clId="Web-{6EB096D7-4FD2-82C1-37A8-4174579C0CA7}" dt="2020-02-23T07:26:06.449" v="639"/>
        <pc:sldMkLst>
          <pc:docMk/>
          <pc:sldMk cId="3264182007" sldId="402"/>
        </pc:sldMkLst>
      </pc:sldChg>
      <pc:sldChg chg="del">
        <pc:chgData name="Hsu Myat Win" userId="S::13365818@student.uts.edu.au::1f176ea8-7581-4a78-9a28-6c390cb5ec23" providerId="AD" clId="Web-{6EB096D7-4FD2-82C1-37A8-4174579C0CA7}" dt="2020-02-23T07:25:49.730" v="626"/>
        <pc:sldMkLst>
          <pc:docMk/>
          <pc:sldMk cId="1442304593" sldId="403"/>
        </pc:sldMkLst>
      </pc:sldChg>
      <pc:sldChg chg="del">
        <pc:chgData name="Hsu Myat Win" userId="S::13365818@student.uts.edu.au::1f176ea8-7581-4a78-9a28-6c390cb5ec23" providerId="AD" clId="Web-{6EB096D7-4FD2-82C1-37A8-4174579C0CA7}" dt="2020-02-23T07:26:06.262" v="635"/>
        <pc:sldMkLst>
          <pc:docMk/>
          <pc:sldMk cId="157963703" sldId="404"/>
        </pc:sldMkLst>
      </pc:sldChg>
      <pc:sldChg chg="del">
        <pc:chgData name="Hsu Myat Win" userId="S::13365818@student.uts.edu.au::1f176ea8-7581-4a78-9a28-6c390cb5ec23" providerId="AD" clId="Web-{6EB096D7-4FD2-82C1-37A8-4174579C0CA7}" dt="2020-02-23T07:26:06.262" v="638"/>
        <pc:sldMkLst>
          <pc:docMk/>
          <pc:sldMk cId="2509985145" sldId="405"/>
        </pc:sldMkLst>
      </pc:sldChg>
    </pc:docChg>
  </pc:docChgLst>
  <pc:docChgLst>
    <pc:chgData name="Hsu Myat Win" userId="S::13365818@student.uts.edu.au::1f176ea8-7581-4a78-9a28-6c390cb5ec23" providerId="AD" clId="Web-{C888AA97-9F7B-7D9C-EF8D-5ADF90F02535}"/>
    <pc:docChg chg="modSld">
      <pc:chgData name="Hsu Myat Win" userId="S::13365818@student.uts.edu.au::1f176ea8-7581-4a78-9a28-6c390cb5ec23" providerId="AD" clId="Web-{C888AA97-9F7B-7D9C-EF8D-5ADF90F02535}" dt="2020-02-24T05:24:22.101" v="270" actId="20577"/>
      <pc:docMkLst>
        <pc:docMk/>
      </pc:docMkLst>
      <pc:sldChg chg="modSp">
        <pc:chgData name="Hsu Myat Win" userId="S::13365818@student.uts.edu.au::1f176ea8-7581-4a78-9a28-6c390cb5ec23" providerId="AD" clId="Web-{C888AA97-9F7B-7D9C-EF8D-5ADF90F02535}" dt="2020-02-24T05:22:50.319" v="214" actId="20577"/>
        <pc:sldMkLst>
          <pc:docMk/>
          <pc:sldMk cId="0" sldId="258"/>
        </pc:sldMkLst>
        <pc:spChg chg="mod">
          <ac:chgData name="Hsu Myat Win" userId="S::13365818@student.uts.edu.au::1f176ea8-7581-4a78-9a28-6c390cb5ec23" providerId="AD" clId="Web-{C888AA97-9F7B-7D9C-EF8D-5ADF90F02535}" dt="2020-02-24T05:22:50.319" v="214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Hsu Myat Win" userId="S::13365818@student.uts.edu.au::1f176ea8-7581-4a78-9a28-6c390cb5ec23" providerId="AD" clId="Web-{C888AA97-9F7B-7D9C-EF8D-5ADF90F02535}" dt="2020-02-24T05:24:20.257" v="269" actId="20577"/>
        <pc:sldMkLst>
          <pc:docMk/>
          <pc:sldMk cId="1618254046" sldId="342"/>
        </pc:sldMkLst>
        <pc:spChg chg="mod">
          <ac:chgData name="Hsu Myat Win" userId="S::13365818@student.uts.edu.au::1f176ea8-7581-4a78-9a28-6c390cb5ec23" providerId="AD" clId="Web-{C888AA97-9F7B-7D9C-EF8D-5ADF90F02535}" dt="2020-02-24T05:23:54.632" v="243" actId="20577"/>
          <ac:spMkLst>
            <pc:docMk/>
            <pc:sldMk cId="1618254046" sldId="342"/>
            <ac:spMk id="3" creationId="{AE9C4443-710D-427D-83D8-CD06FBFE65BE}"/>
          </ac:spMkLst>
        </pc:spChg>
        <pc:spChg chg="add mod">
          <ac:chgData name="Hsu Myat Win" userId="S::13365818@student.uts.edu.au::1f176ea8-7581-4a78-9a28-6c390cb5ec23" providerId="AD" clId="Web-{C888AA97-9F7B-7D9C-EF8D-5ADF90F02535}" dt="2020-02-24T05:24:20.257" v="269" actId="20577"/>
          <ac:spMkLst>
            <pc:docMk/>
            <pc:sldMk cId="1618254046" sldId="342"/>
            <ac:spMk id="5" creationId="{AD8E9D33-E2E3-4AB9-B955-D7DC10279B0A}"/>
          </ac:spMkLst>
        </pc:spChg>
      </pc:sldChg>
    </pc:docChg>
  </pc:docChgLst>
  <pc:docChgLst>
    <pc:chgData name="Hsu Myat Win" userId="1f176ea8-7581-4a78-9a28-6c390cb5ec23" providerId="ADAL" clId="{61765263-5A26-9D4A-92BE-41EC3256DC99}"/>
    <pc:docChg chg="custSel modSld">
      <pc:chgData name="Hsu Myat Win" userId="1f176ea8-7581-4a78-9a28-6c390cb5ec23" providerId="ADAL" clId="{61765263-5A26-9D4A-92BE-41EC3256DC99}" dt="2020-02-24T05:28:27.849" v="156" actId="20577"/>
      <pc:docMkLst>
        <pc:docMk/>
      </pc:docMkLst>
      <pc:sldChg chg="modSp">
        <pc:chgData name="Hsu Myat Win" userId="1f176ea8-7581-4a78-9a28-6c390cb5ec23" providerId="ADAL" clId="{61765263-5A26-9D4A-92BE-41EC3256DC99}" dt="2020-02-23T10:01:41.656" v="80" actId="20577"/>
        <pc:sldMkLst>
          <pc:docMk/>
          <pc:sldMk cId="0" sldId="258"/>
        </pc:sldMkLst>
        <pc:spChg chg="mod">
          <ac:chgData name="Hsu Myat Win" userId="1f176ea8-7581-4a78-9a28-6c390cb5ec23" providerId="ADAL" clId="{61765263-5A26-9D4A-92BE-41EC3256DC99}" dt="2020-02-23T10:01:41.656" v="80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Hsu Myat Win" userId="1f176ea8-7581-4a78-9a28-6c390cb5ec23" providerId="ADAL" clId="{61765263-5A26-9D4A-92BE-41EC3256DC99}" dt="2020-02-24T05:28:27.849" v="156" actId="20577"/>
        <pc:sldMkLst>
          <pc:docMk/>
          <pc:sldMk cId="981416935" sldId="343"/>
        </pc:sldMkLst>
        <pc:spChg chg="mod">
          <ac:chgData name="Hsu Myat Win" userId="1f176ea8-7581-4a78-9a28-6c390cb5ec23" providerId="ADAL" clId="{61765263-5A26-9D4A-92BE-41EC3256DC99}" dt="2020-02-24T05:27:54.354" v="86" actId="1076"/>
          <ac:spMkLst>
            <pc:docMk/>
            <pc:sldMk cId="981416935" sldId="343"/>
            <ac:spMk id="3" creationId="{6923BED9-8232-4BC7-8382-2539332380A6}"/>
          </ac:spMkLst>
        </pc:spChg>
        <pc:spChg chg="add mod">
          <ac:chgData name="Hsu Myat Win" userId="1f176ea8-7581-4a78-9a28-6c390cb5ec23" providerId="ADAL" clId="{61765263-5A26-9D4A-92BE-41EC3256DC99}" dt="2020-02-24T05:28:27.849" v="156" actId="20577"/>
          <ac:spMkLst>
            <pc:docMk/>
            <pc:sldMk cId="981416935" sldId="343"/>
            <ac:spMk id="5" creationId="{308DA2BC-0F50-6748-95A6-4BA7C80ADCA1}"/>
          </ac:spMkLst>
        </pc:spChg>
      </pc:sldChg>
    </pc:docChg>
  </pc:docChgLst>
  <pc:docChgLst>
    <pc:chgData name="Hsu Myat Win" userId="S::13365818@student.uts.edu.au::1f176ea8-7581-4a78-9a28-6c390cb5ec23" providerId="AD" clId="Web-{48C06FE7-9209-543F-A46F-66A76206C994}"/>
    <pc:docChg chg="modSld">
      <pc:chgData name="Hsu Myat Win" userId="S::13365818@student.uts.edu.au::1f176ea8-7581-4a78-9a28-6c390cb5ec23" providerId="AD" clId="Web-{48C06FE7-9209-543F-A46F-66A76206C994}" dt="2020-02-23T07:39:41.221" v="12" actId="14100"/>
      <pc:docMkLst>
        <pc:docMk/>
      </pc:docMkLst>
      <pc:sldChg chg="addSp modSp">
        <pc:chgData name="Hsu Myat Win" userId="S::13365818@student.uts.edu.au::1f176ea8-7581-4a78-9a28-6c390cb5ec23" providerId="AD" clId="Web-{48C06FE7-9209-543F-A46F-66A76206C994}" dt="2020-02-23T07:39:41.221" v="12" actId="14100"/>
        <pc:sldMkLst>
          <pc:docMk/>
          <pc:sldMk cId="1569799769" sldId="340"/>
        </pc:sldMkLst>
        <pc:spChg chg="mod">
          <ac:chgData name="Hsu Myat Win" userId="S::13365818@student.uts.edu.au::1f176ea8-7581-4a78-9a28-6c390cb5ec23" providerId="AD" clId="Web-{48C06FE7-9209-543F-A46F-66A76206C994}" dt="2020-02-23T07:38:49.269" v="4" actId="20577"/>
          <ac:spMkLst>
            <pc:docMk/>
            <pc:sldMk cId="1569799769" sldId="340"/>
            <ac:spMk id="3" creationId="{ADF1CA54-3522-43BD-BF85-26F0FB1BA705}"/>
          </ac:spMkLst>
        </pc:spChg>
        <pc:picChg chg="add mod">
          <ac:chgData name="Hsu Myat Win" userId="S::13365818@student.uts.edu.au::1f176ea8-7581-4a78-9a28-6c390cb5ec23" providerId="AD" clId="Web-{48C06FE7-9209-543F-A46F-66A76206C994}" dt="2020-02-23T07:39:15.722" v="9" actId="1076"/>
          <ac:picMkLst>
            <pc:docMk/>
            <pc:sldMk cId="1569799769" sldId="340"/>
            <ac:picMk id="5" creationId="{82612830-3C76-433B-9458-6524EB5E1D07}"/>
          </ac:picMkLst>
        </pc:picChg>
        <pc:picChg chg="add mod">
          <ac:chgData name="Hsu Myat Win" userId="S::13365818@student.uts.edu.au::1f176ea8-7581-4a78-9a28-6c390cb5ec23" providerId="AD" clId="Web-{48C06FE7-9209-543F-A46F-66A76206C994}" dt="2020-02-23T07:39:41.221" v="12" actId="14100"/>
          <ac:picMkLst>
            <pc:docMk/>
            <pc:sldMk cId="1569799769" sldId="340"/>
            <ac:picMk id="7" creationId="{8251A22C-078A-4223-8981-2F03708343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34371-92A9-4D43-80E8-C1E8BB292782}" type="datetimeFigureOut">
              <a:rPr lang="en-SG" smtClean="0"/>
              <a:pPr/>
              <a:t>6/3/2020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84CC9-F847-4DA5-B032-E33AE5C13B5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java/lang/Thread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 smtClean="0"/>
              <a:t>To reduce sequence of events, we use Delta Debugging method</a:t>
            </a:r>
          </a:p>
          <a:p>
            <a:r>
              <a:rPr lang="en-AU" baseline="0" dirty="0" smtClean="0"/>
              <a:t>To extract related program statements, we use slicing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11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47056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15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15960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</a:t>
            </a:r>
            <a:r>
              <a:rPr lang="en-AU" i="1" dirty="0" smtClean="0"/>
              <a:t>backtrace</a:t>
            </a:r>
            <a:r>
              <a:rPr lang="en-AU" dirty="0" smtClean="0"/>
              <a:t> is a summary of how your program got where it is. In computing, a </a:t>
            </a:r>
            <a:r>
              <a:rPr lang="en-AU" b="1" dirty="0" smtClean="0"/>
              <a:t>stack trace</a:t>
            </a:r>
            <a:r>
              <a:rPr lang="en-AU" dirty="0" smtClean="0"/>
              <a:t> (also called stack </a:t>
            </a:r>
            <a:r>
              <a:rPr lang="en-AU" b="1" dirty="0" smtClean="0"/>
              <a:t>backtrace</a:t>
            </a:r>
            <a:r>
              <a:rPr lang="en-AU" dirty="0" smtClean="0"/>
              <a:t> or stack </a:t>
            </a:r>
            <a:r>
              <a:rPr lang="en-AU" dirty="0" err="1" smtClean="0"/>
              <a:t>traceback</a:t>
            </a:r>
            <a:r>
              <a:rPr lang="en-AU" dirty="0" smtClean="0"/>
              <a:t>) </a:t>
            </a:r>
            <a:r>
              <a:rPr lang="en-AU" b="1" dirty="0" smtClean="0"/>
              <a:t>is</a:t>
            </a:r>
            <a:r>
              <a:rPr lang="en-AU" dirty="0" smtClean="0"/>
              <a:t> a report of the active stack frames at a certain point in time during the execution of a program.</a:t>
            </a:r>
          </a:p>
          <a:p>
            <a:r>
              <a:rPr lang="en-AU" dirty="0" smtClean="0"/>
              <a:t>A stack trace shows a list of method calls that lead to the exception being thrown, together with the filenames and line numbers where the calls happened.</a:t>
            </a:r>
          </a:p>
          <a:p>
            <a:r>
              <a:rPr lang="en-AU" dirty="0" smtClean="0"/>
              <a:t>While your app is running in debug mode on a connected device, Android Studio prints and highlights stack traces in the </a:t>
            </a:r>
            <a:r>
              <a:rPr lang="en-AU" b="1" dirty="0" smtClean="0"/>
              <a:t>logcat</a:t>
            </a:r>
            <a:r>
              <a:rPr lang="en-AU" dirty="0" smtClean="0"/>
              <a:t> view, </a:t>
            </a:r>
          </a:p>
          <a:p>
            <a:endParaRPr lang="en-AU" dirty="0" smtClean="0"/>
          </a:p>
          <a:p>
            <a:r>
              <a:rPr lang="en-AU" dirty="0" smtClean="0"/>
              <a:t>Debugging an app often requires working with stack traces. A stack trace is generated whenever your app crashes because of an error or an exception. You can also print a stack trace at any point in your app code using methods such as </a:t>
            </a:r>
            <a:r>
              <a:rPr lang="en-AU" dirty="0" err="1" smtClean="0">
                <a:hlinkClick r:id="rId3"/>
              </a:rPr>
              <a:t>Thread.dumpStack</a:t>
            </a:r>
            <a:r>
              <a:rPr lang="en-AU" dirty="0" smtClean="0">
                <a:hlinkClick r:id="rId3"/>
              </a:rPr>
              <a:t>()</a:t>
            </a:r>
            <a:r>
              <a:rPr lang="en-AU" dirty="0" smtClean="0"/>
              <a:t>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16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51353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18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91261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9061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26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47797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AAC2-C657-401A-8155-46CDBBA5912B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3B50-EEA3-4A9C-882F-ED47454563F7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C426-D0C6-4FCC-A4BA-19179E6DB6E9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0CD2-334D-40F4-99E3-C230EFA0BA0B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035E-0DDD-4F23-9F3F-E8B05422C557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1E6-A04A-4129-8C03-7D0199C26299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036C-0BFE-4C45-8925-D56129FABB01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FACF-081A-4D02-B451-66AFA938918F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C0BD-2057-4E7B-88A1-1B3C305F3A1D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C0F8-519B-4CCB-ACA8-1777886EFDE1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2FF5-1731-48BF-B982-15BC34D10314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2D43C-DFEE-4686-9801-61FAF3830F7F}" type="datetime1">
              <a:rPr lang="en-SG" smtClean="0"/>
              <a:pPr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helloworld1/AnyMemo/issues/44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893064"/>
            <a:ext cx="6248400" cy="2404872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Fault Localization in Android </a:t>
            </a:r>
            <a:br>
              <a:rPr lang="en-US" sz="4000" dirty="0" smtClean="0"/>
            </a:br>
            <a:r>
              <a:rPr lang="en-US" sz="4000" dirty="0" smtClean="0"/>
              <a:t>using Failure-Inducing Event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b="1" dirty="0" smtClean="0"/>
              <a:t>FLiAD</a:t>
            </a:r>
            <a:r>
              <a:rPr lang="en-US" sz="4000" dirty="0" smtClean="0"/>
              <a:t>)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191000"/>
            <a:ext cx="6400800" cy="609600"/>
          </a:xfrm>
        </p:spPr>
        <p:txBody>
          <a:bodyPr/>
          <a:lstStyle/>
          <a:p>
            <a:pPr algn="r"/>
            <a:r>
              <a:rPr lang="en-US" sz="1800" dirty="0" smtClean="0"/>
              <a:t>Hsu Myat Win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</a:t>
            </a:fld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0"/>
            <a:ext cx="2352964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10</a:t>
            </a:fld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2524626" y="741146"/>
            <a:ext cx="4866774" cy="990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cs typeface="Calibri"/>
              </a:rPr>
              <a:t>Our Approach</a:t>
            </a:r>
            <a:endParaRPr lang="en-AU" sz="4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3269287" y="2106505"/>
            <a:ext cx="518891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cs typeface="Calibri"/>
              </a:rPr>
              <a:t>Failure-Inducing Code Block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3269287" y="2758751"/>
            <a:ext cx="518891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Event-based Delta Debugging</a:t>
            </a:r>
            <a:endParaRPr lang="en-US" sz="24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3269287" y="3429000"/>
            <a:ext cx="518891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Dynamic Slicing (Ds)</a:t>
            </a:r>
            <a:endParaRPr lang="en-US" sz="24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0"/>
            <a:ext cx="2352964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57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37"/>
          <p:cNvSpPr/>
          <p:nvPr/>
        </p:nvSpPr>
        <p:spPr>
          <a:xfrm rot="16200000" flipV="1">
            <a:off x="5545442" y="3522356"/>
            <a:ext cx="1221509" cy="1339595"/>
          </a:xfrm>
          <a:prstGeom prst="triangle">
            <a:avLst>
              <a:gd name="adj" fmla="val 18061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857" y="2209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Failure-Inducing Code Block – </a:t>
            </a:r>
            <a:r>
              <a:rPr lang="en-AU" sz="3200" dirty="0" smtClean="0"/>
              <a:t>Compute </a:t>
            </a:r>
            <a:r>
              <a:rPr lang="en-AU" sz="3200" dirty="0"/>
              <a:t>faulty </a:t>
            </a:r>
            <a:r>
              <a:rPr lang="en-AU" sz="3200" dirty="0" smtClean="0"/>
              <a:t>code</a:t>
            </a:r>
            <a:br>
              <a:rPr lang="en-AU" sz="3200" dirty="0" smtClean="0"/>
            </a:br>
            <a:r>
              <a:rPr lang="en-AU" sz="3200" dirty="0" smtClean="0"/>
              <a:t>(</a:t>
            </a:r>
            <a:r>
              <a:rPr lang="en-AU" sz="3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Intersection </a:t>
            </a:r>
            <a:r>
              <a:rPr lang="en-AU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</a:t>
            </a:r>
            <a:r>
              <a:rPr lang="en-AU" sz="3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forward </a:t>
            </a:r>
            <a:r>
              <a:rPr lang="en-AU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</a:t>
            </a:r>
            <a:r>
              <a:rPr lang="en-AU" sz="3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backward slicing)</a:t>
            </a:r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68750" y="6386775"/>
            <a:ext cx="2133600" cy="365125"/>
          </a:xfrm>
        </p:spPr>
        <p:txBody>
          <a:bodyPr/>
          <a:lstStyle/>
          <a:p>
            <a:fld id="{66454E0A-EE2B-4D02-93C8-B2AC78824CC0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54" name="TextBox 53"/>
          <p:cNvSpPr txBox="1"/>
          <p:nvPr/>
        </p:nvSpPr>
        <p:spPr>
          <a:xfrm>
            <a:off x="4133119" y="1749596"/>
            <a:ext cx="154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 smtClean="0"/>
              <a:t>Minimum</a:t>
            </a:r>
            <a:r>
              <a:rPr lang="en-AU" sz="1200" dirty="0" smtClean="0"/>
              <a:t> failed test case (seq: of events)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078644" y="4093563"/>
            <a:ext cx="594837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b="1" i="1" dirty="0" smtClean="0"/>
              <a:t>Failure-inducing event</a:t>
            </a:r>
            <a:endParaRPr lang="en-AU" sz="9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68234" y="1659915"/>
            <a:ext cx="127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Failed test case (seq: of events)</a:t>
            </a:r>
            <a:endParaRPr lang="en-A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2343999" y="4458424"/>
            <a:ext cx="950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b="1" i="1" dirty="0" smtClean="0"/>
              <a:t>Error/exception</a:t>
            </a:r>
            <a:endParaRPr lang="en-AU" sz="900" b="1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1076041" y="314901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App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330941" y="5502372"/>
            <a:ext cx="12585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Faulty code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59289" y="3582257"/>
            <a:ext cx="567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BWDs</a:t>
            </a:r>
            <a:endParaRPr lang="en-AU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680704" y="2095367"/>
            <a:ext cx="1352046" cy="291420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1000" y="2286000"/>
            <a:ext cx="29970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1000" y="2514600"/>
            <a:ext cx="360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81000" y="2743200"/>
            <a:ext cx="396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81000" y="2971800"/>
            <a:ext cx="432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81000" y="3200400"/>
            <a:ext cx="468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1000" y="3429000"/>
            <a:ext cx="504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1000" y="3657600"/>
            <a:ext cx="540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1000" y="3886200"/>
            <a:ext cx="576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81000" y="4114800"/>
            <a:ext cx="612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81000" y="4343400"/>
            <a:ext cx="648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81000" y="4572000"/>
            <a:ext cx="684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048960" y="4573840"/>
            <a:ext cx="2997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38518" y="4458424"/>
            <a:ext cx="950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b="1" i="1" dirty="0" smtClean="0"/>
              <a:t>Error/exception</a:t>
            </a:r>
            <a:endParaRPr lang="en-AU" sz="900" b="1" i="1" dirty="0"/>
          </a:p>
        </p:txBody>
      </p:sp>
      <p:sp>
        <p:nvSpPr>
          <p:cNvPr id="108" name="Rectangle 107"/>
          <p:cNvSpPr/>
          <p:nvPr/>
        </p:nvSpPr>
        <p:spPr>
          <a:xfrm>
            <a:off x="5486400" y="2083977"/>
            <a:ext cx="1352046" cy="291420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842206" y="4562186"/>
            <a:ext cx="374602" cy="10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 rot="16200000" flipV="1">
            <a:off x="5722233" y="3523365"/>
            <a:ext cx="891233" cy="1362902"/>
          </a:xfrm>
          <a:prstGeom prst="triangle">
            <a:avLst>
              <a:gd name="adj" fmla="val 8480"/>
            </a:avLst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Isosceles Triangle 83"/>
          <p:cNvSpPr/>
          <p:nvPr/>
        </p:nvSpPr>
        <p:spPr>
          <a:xfrm rot="16200000">
            <a:off x="6134671" y="3964605"/>
            <a:ext cx="307034" cy="1064622"/>
          </a:xfrm>
          <a:prstGeom prst="triangle">
            <a:avLst>
              <a:gd name="adj" fmla="val 100000"/>
            </a:avLst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149372" y="3886200"/>
            <a:ext cx="576000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149372" y="4114800"/>
            <a:ext cx="612000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3"/>
          </p:cNvCxnSpPr>
          <p:nvPr/>
        </p:nvCxnSpPr>
        <p:spPr>
          <a:xfrm flipV="1">
            <a:off x="4673481" y="4343400"/>
            <a:ext cx="1123891" cy="40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49372" y="4572000"/>
            <a:ext cx="684000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89581" y="427763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FWDs</a:t>
            </a:r>
            <a:endParaRPr lang="en-AU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454040" y="387859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AdrSl</a:t>
            </a:r>
            <a:endParaRPr lang="en-AU" sz="1200" b="1" dirty="0"/>
          </a:p>
        </p:txBody>
      </p:sp>
      <p:sp>
        <p:nvSpPr>
          <p:cNvPr id="91" name="Freeform 90"/>
          <p:cNvSpPr/>
          <p:nvPr/>
        </p:nvSpPr>
        <p:spPr>
          <a:xfrm rot="16200000" flipV="1">
            <a:off x="6165004" y="3934272"/>
            <a:ext cx="246369" cy="1064622"/>
          </a:xfrm>
          <a:custGeom>
            <a:avLst/>
            <a:gdLst>
              <a:gd name="connsiteX0" fmla="*/ 246369 w 246369"/>
              <a:gd name="connsiteY0" fmla="*/ 1064622 h 1064622"/>
              <a:gd name="connsiteX1" fmla="*/ 246369 w 246369"/>
              <a:gd name="connsiteY1" fmla="*/ 371911 h 1064622"/>
              <a:gd name="connsiteX2" fmla="*/ 93800 w 246369"/>
              <a:gd name="connsiteY2" fmla="*/ 110039 h 1064622"/>
              <a:gd name="connsiteX3" fmla="*/ 11583 w 246369"/>
              <a:gd name="connsiteY3" fmla="*/ 0 h 1064622"/>
              <a:gd name="connsiteX4" fmla="*/ 11355 w 246369"/>
              <a:gd name="connsiteY4" fmla="*/ 0 h 1064622"/>
              <a:gd name="connsiteX5" fmla="*/ 0 w 246369"/>
              <a:gd name="connsiteY5" fmla="*/ 210350 h 106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69" h="1064622">
                <a:moveTo>
                  <a:pt x="246369" y="1064622"/>
                </a:moveTo>
                <a:lnTo>
                  <a:pt x="246369" y="371911"/>
                </a:lnTo>
                <a:lnTo>
                  <a:pt x="93800" y="110039"/>
                </a:lnTo>
                <a:lnTo>
                  <a:pt x="11583" y="0"/>
                </a:lnTo>
                <a:lnTo>
                  <a:pt x="11355" y="0"/>
                </a:lnTo>
                <a:lnTo>
                  <a:pt x="0" y="2103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>
            <a:stCxn id="3" idx="1"/>
          </p:cNvCxnSpPr>
          <p:nvPr/>
        </p:nvCxnSpPr>
        <p:spPr>
          <a:xfrm flipH="1" flipV="1">
            <a:off x="6428509" y="4488873"/>
            <a:ext cx="902432" cy="11981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30440" y="3161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App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742344" y="6136241"/>
            <a:ext cx="22917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dirty="0" smtClean="0"/>
              <a:t>BWDs – backward dynamic slicing</a:t>
            </a:r>
          </a:p>
          <a:p>
            <a:r>
              <a:rPr lang="en-AU" sz="1200" dirty="0" smtClean="0"/>
              <a:t>AdrSl – AndroidSlicer</a:t>
            </a:r>
          </a:p>
          <a:p>
            <a:r>
              <a:rPr lang="en-AU" sz="1200" dirty="0" smtClean="0"/>
              <a:t>FWDs – forward dynamic slicing</a:t>
            </a:r>
            <a:endParaRPr lang="en-AU" sz="1200" dirty="0"/>
          </a:p>
        </p:txBody>
      </p:sp>
    </p:spTree>
    <p:extLst>
      <p:ext uri="{BB962C8B-B14F-4D97-AF65-F5344CB8AC3E}">
        <p14:creationId xmlns="" xmlns:p14="http://schemas.microsoft.com/office/powerpoint/2010/main" val="31340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4" grpId="0"/>
      <p:bldP spid="57" grpId="0" animBg="1"/>
      <p:bldP spid="75" grpId="0"/>
      <p:bldP spid="77" grpId="0"/>
      <p:bldP spid="96" grpId="0"/>
      <p:bldP spid="3" grpId="0" animBg="1"/>
      <p:bldP spid="49" grpId="0"/>
      <p:bldP spid="5" grpId="0" animBg="1"/>
      <p:bldP spid="106" grpId="0"/>
      <p:bldP spid="108" grpId="0" animBg="1"/>
      <p:bldP spid="83" grpId="0" animBg="1"/>
      <p:bldP spid="84" grpId="0" animBg="1"/>
      <p:bldP spid="94" grpId="0"/>
      <p:bldP spid="88" grpId="0"/>
      <p:bldP spid="91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Failure-Inducing Code Block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reduce sequence of events and to produce “</a:t>
            </a:r>
            <a:r>
              <a:rPr lang="en-AU" b="1" dirty="0" smtClean="0"/>
              <a:t>Failure-Inducing Event</a:t>
            </a:r>
            <a:r>
              <a:rPr lang="en-AU" dirty="0" smtClean="0"/>
              <a:t>”, we use “</a:t>
            </a:r>
            <a:r>
              <a:rPr lang="en-AU" b="1" dirty="0" smtClean="0">
                <a:solidFill>
                  <a:srgbClr val="0070C0"/>
                </a:solidFill>
              </a:rPr>
              <a:t>Event-Based Delta Debugging</a:t>
            </a:r>
            <a:r>
              <a:rPr lang="en-AU" dirty="0" smtClean="0"/>
              <a:t>”</a:t>
            </a:r>
          </a:p>
          <a:p>
            <a:r>
              <a:rPr lang="en-AU" dirty="0" smtClean="0"/>
              <a:t>To collect related program statements, we use “</a:t>
            </a:r>
            <a:r>
              <a:rPr lang="en-AU" b="1" dirty="0" smtClean="0">
                <a:solidFill>
                  <a:srgbClr val="0070C0"/>
                </a:solidFill>
              </a:rPr>
              <a:t>Dynamic Slicing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12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119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13</a:t>
            </a:fld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2524626" y="741146"/>
            <a:ext cx="4866774" cy="990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cs typeface="Calibri"/>
              </a:rPr>
              <a:t>Our Approach</a:t>
            </a:r>
            <a:endParaRPr lang="en-AU" sz="4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3269287" y="2106505"/>
            <a:ext cx="518891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Failure-Inducing Code Block</a:t>
            </a:r>
            <a:endParaRPr lang="en-AU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3269287" y="2758751"/>
            <a:ext cx="518891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cs typeface="Calibri"/>
              </a:rPr>
              <a:t>Event-based Delta Debugging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3269287" y="3429000"/>
            <a:ext cx="518891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Dynamic Slicing (Ds)</a:t>
            </a:r>
            <a:endParaRPr lang="en-US" sz="24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0"/>
            <a:ext cx="2352964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36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09" y="76200"/>
            <a:ext cx="8229600" cy="1143000"/>
          </a:xfrm>
        </p:spPr>
        <p:txBody>
          <a:bodyPr/>
          <a:lstStyle/>
          <a:p>
            <a:r>
              <a:rPr lang="en-AU" dirty="0" smtClean="0"/>
              <a:t>Delta Debugging (DelD)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14</a:t>
            </a:fld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815411"/>
            <a:ext cx="6629400" cy="1314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AU" dirty="0" smtClean="0"/>
              <a:t>DelD – minimizing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DelD – </a:t>
            </a:r>
            <a:r>
              <a:rPr lang="en-AU" dirty="0" smtClean="0"/>
              <a:t>isolating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9585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742"/>
            <a:ext cx="8229600" cy="64694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Event-based DelD - Min</a:t>
            </a:r>
            <a:endParaRPr lang="en-A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-18473" y="-76200"/>
            <a:ext cx="1233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Hsu’s research</a:t>
            </a:r>
            <a:endParaRPr lang="en-AU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14621" y="4953000"/>
            <a:ext cx="4724400" cy="17756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u="sng" dirty="0" smtClean="0"/>
              <a:t>How to evaluate?</a:t>
            </a:r>
          </a:p>
          <a:p>
            <a:pPr marL="571500" indent="-514350">
              <a:buFont typeface="+mj-lt"/>
              <a:buAutoNum type="arabicPeriod"/>
            </a:pPr>
            <a:r>
              <a:rPr lang="en-AU" sz="1200" dirty="0" smtClean="0"/>
              <a:t>Passed test case (</a:t>
            </a:r>
            <a:r>
              <a:rPr lang="en-AU" sz="1200" dirty="0" smtClean="0">
                <a:sym typeface="Wingdings" panose="05000000000000000000" pitchFamily="2" charset="2"/>
              </a:rPr>
              <a:t>)</a:t>
            </a:r>
            <a:endParaRPr lang="en-AU" sz="1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200" dirty="0" smtClean="0"/>
              <a:t>No exception/error/crash</a:t>
            </a:r>
          </a:p>
          <a:p>
            <a:pPr marL="571500" indent="-514350">
              <a:buFont typeface="+mj-lt"/>
              <a:buAutoNum type="arabicPeriod"/>
            </a:pPr>
            <a:r>
              <a:rPr lang="en-AU" sz="1200" dirty="0" smtClean="0"/>
              <a:t>Failed test case (</a:t>
            </a:r>
            <a:r>
              <a:rPr lang="en-AU" sz="12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</a:t>
            </a:r>
            <a:r>
              <a:rPr lang="en-AU" sz="1200" dirty="0" smtClean="0">
                <a:sym typeface="Wingdings 2" panose="05020102010507070707" pitchFamily="18" charset="2"/>
              </a:rPr>
              <a:t>)</a:t>
            </a:r>
            <a:endParaRPr lang="en-AU" sz="1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200" dirty="0"/>
              <a:t>Same exception/error and same backtrace (stack traces)</a:t>
            </a:r>
          </a:p>
          <a:p>
            <a:pPr marL="571500" indent="-514350">
              <a:buFont typeface="+mj-lt"/>
              <a:buAutoNum type="arabicPeriod"/>
            </a:pPr>
            <a:r>
              <a:rPr lang="en-AU" sz="1200" dirty="0" smtClean="0"/>
              <a:t>Unresolved test case (</a:t>
            </a:r>
            <a:r>
              <a:rPr lang="en-AU" sz="1200" dirty="0" smtClean="0">
                <a:sym typeface="Symbol" panose="05050102010706020507" pitchFamily="18" charset="2"/>
              </a:rPr>
              <a:t>)</a:t>
            </a:r>
            <a:endParaRPr lang="en-AU" sz="1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200" dirty="0"/>
              <a:t>Same exception/error and different backtrace (stack traces)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200" dirty="0"/>
              <a:t>Different exception/error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520379"/>
            <a:ext cx="7543800" cy="3212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291" y="674708"/>
            <a:ext cx="8229600" cy="712117"/>
          </a:xfrm>
        </p:spPr>
        <p:txBody>
          <a:bodyPr>
            <a:normAutofit fontScale="92500"/>
          </a:bodyPr>
          <a:lstStyle/>
          <a:p>
            <a:r>
              <a:rPr lang="en-AU" sz="1800" b="1" u="sng" dirty="0" smtClean="0"/>
              <a:t>DelD-Min</a:t>
            </a:r>
            <a:r>
              <a:rPr lang="en-AU" sz="1800" dirty="0" smtClean="0"/>
              <a:t> - Systematically </a:t>
            </a:r>
            <a:r>
              <a:rPr lang="en-AU" sz="1800" dirty="0"/>
              <a:t>narrowing down failure-inducing </a:t>
            </a:r>
            <a:r>
              <a:rPr lang="en-AU" sz="1800" dirty="0" smtClean="0"/>
              <a:t>circumstances (Inputs/ test cases/ events) </a:t>
            </a:r>
            <a:r>
              <a:rPr lang="en-AU" sz="1800" dirty="0"/>
              <a:t>until a minimal set </a:t>
            </a:r>
            <a:r>
              <a:rPr lang="en-AU" sz="1800" dirty="0" smtClean="0"/>
              <a:t>remains. In our case, sequence of events (SoE).</a:t>
            </a:r>
            <a:endParaRPr lang="en-AU" sz="1400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8472FFF7-AC83-4811-9A90-108FD63E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6454E0A-EE2B-4D02-93C8-B2AC78824CC0}" type="slidenum">
              <a:rPr lang="en-SG" smtClean="0"/>
              <a:pPr/>
              <a:t>15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30480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31242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5056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909"/>
            <a:ext cx="8363576" cy="979010"/>
          </a:xfrm>
        </p:spPr>
        <p:txBody>
          <a:bodyPr>
            <a:normAutofit fontScale="92500"/>
          </a:bodyPr>
          <a:lstStyle/>
          <a:p>
            <a:r>
              <a:rPr lang="en-AU" sz="2000" b="1" u="sng" dirty="0" smtClean="0"/>
              <a:t>DelD-Iso</a:t>
            </a:r>
            <a:r>
              <a:rPr lang="en-AU" sz="2000" dirty="0" smtClean="0"/>
              <a:t> - Finding failure-inducing event by finding difference between minimum failure test case (min failure-making SoE) and maximum successful test case (max success-making SoE) within min failure-making SoE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16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-18473" y="-76200"/>
            <a:ext cx="1233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Hsu’s research</a:t>
            </a:r>
            <a:endParaRPr lang="en-AU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878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Event-based DelD - Iso</a:t>
            </a:r>
            <a:endParaRPr lang="en-AU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7473" y="5071395"/>
            <a:ext cx="20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 smtClean="0"/>
              <a:t>Events for Failed Test Case</a:t>
            </a:r>
            <a:endParaRPr lang="en-AU" sz="14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5105498"/>
            <a:ext cx="241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 smtClean="0"/>
              <a:t>Events for Successful Test Case</a:t>
            </a:r>
            <a:endParaRPr lang="en-AU" sz="14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6317671"/>
            <a:ext cx="1803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Failure-Inducing Event</a:t>
            </a:r>
            <a:endParaRPr lang="en-AU" sz="1400" dirty="0"/>
          </a:p>
        </p:txBody>
      </p:sp>
      <p:cxnSp>
        <p:nvCxnSpPr>
          <p:cNvPr id="21" name="Straight Arrow Connector 20"/>
          <p:cNvCxnSpPr>
            <a:stCxn id="20" idx="1"/>
            <a:endCxn id="23" idx="5"/>
          </p:cNvCxnSpPr>
          <p:nvPr/>
        </p:nvCxnSpPr>
        <p:spPr>
          <a:xfrm flipH="1" flipV="1">
            <a:off x="2336578" y="5891271"/>
            <a:ext cx="711422" cy="58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175" y="2581275"/>
            <a:ext cx="7105650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0391" y="5529236"/>
            <a:ext cx="1790700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0200" y="5486400"/>
            <a:ext cx="178117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Oval 22"/>
          <p:cNvSpPr/>
          <p:nvPr/>
        </p:nvSpPr>
        <p:spPr>
          <a:xfrm>
            <a:off x="2050035" y="5419658"/>
            <a:ext cx="335706" cy="552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4551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17</a:t>
            </a:fld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2524626" y="741146"/>
            <a:ext cx="4866774" cy="990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cs typeface="Calibri"/>
              </a:rPr>
              <a:t>Our Approach</a:t>
            </a:r>
            <a:endParaRPr lang="en-AU" sz="4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3269287" y="2106505"/>
            <a:ext cx="518891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Failure-Inducing Code Block</a:t>
            </a:r>
            <a:endParaRPr lang="en-AU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3269287" y="2758751"/>
            <a:ext cx="518891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Event-based Delta Debugging</a:t>
            </a:r>
            <a:endParaRPr lang="en-US" sz="24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3269287" y="3429000"/>
            <a:ext cx="518891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 smtClean="0">
                <a:solidFill>
                  <a:schemeClr val="tx1"/>
                </a:solidFill>
                <a:cs typeface="Calibri"/>
              </a:rPr>
              <a:t>Dynamic Slicing (Ds)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0"/>
            <a:ext cx="2352964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09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sz="5100" dirty="0" smtClean="0"/>
              <a:t>A </a:t>
            </a:r>
            <a:r>
              <a:rPr lang="en-AU" sz="5100" dirty="0"/>
              <a:t>technique to slice a group of program statements in the </a:t>
            </a:r>
            <a:r>
              <a:rPr lang="en-AU" sz="5100" dirty="0" smtClean="0"/>
              <a:t>program</a:t>
            </a:r>
          </a:p>
          <a:p>
            <a:r>
              <a:rPr lang="en-US" sz="5100" dirty="0" smtClean="0"/>
              <a:t>Basic Criteria </a:t>
            </a:r>
          </a:p>
          <a:p>
            <a:pPr lvl="1"/>
            <a:r>
              <a:rPr lang="en-US" sz="5100" dirty="0" smtClean="0"/>
              <a:t> </a:t>
            </a:r>
            <a:r>
              <a:rPr lang="en-SG" sz="5100" dirty="0" smtClean="0"/>
              <a:t>a variable “</a:t>
            </a:r>
            <a:r>
              <a:rPr lang="en-SG" sz="5100" i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SG" sz="5100" i="1" dirty="0" smtClean="0"/>
              <a:t>”</a:t>
            </a:r>
            <a:endParaRPr lang="en-SG" sz="5100" dirty="0" smtClean="0"/>
          </a:p>
          <a:p>
            <a:pPr lvl="1"/>
            <a:r>
              <a:rPr lang="en-SG" sz="5100" i="1" dirty="0" smtClean="0"/>
              <a:t>at</a:t>
            </a:r>
            <a:r>
              <a:rPr lang="en-SG" sz="5100" dirty="0" smtClean="0"/>
              <a:t> a point “</a:t>
            </a:r>
            <a:r>
              <a:rPr lang="en-SG" sz="5100" i="1" dirty="0" smtClean="0">
                <a:solidFill>
                  <a:srgbClr val="00B0F0"/>
                </a:solidFill>
              </a:rPr>
              <a:t>p</a:t>
            </a:r>
            <a:r>
              <a:rPr lang="en-SG" sz="5100" i="1" dirty="0" smtClean="0"/>
              <a:t>”</a:t>
            </a:r>
            <a:endParaRPr lang="en-SG" sz="5100" dirty="0" smtClean="0"/>
          </a:p>
          <a:p>
            <a:pPr marL="457200" lvl="1" indent="0">
              <a:buNone/>
            </a:pPr>
            <a:r>
              <a:rPr lang="en-SG" sz="5100" i="1" dirty="0" smtClean="0"/>
              <a:t>(</a:t>
            </a:r>
            <a:r>
              <a:rPr lang="en-SG" sz="5100" i="1" dirty="0" err="1" smtClean="0"/>
              <a:t>eg</a:t>
            </a:r>
            <a:r>
              <a:rPr lang="en-SG" sz="5100" i="1" dirty="0" smtClean="0"/>
              <a:t>; </a:t>
            </a:r>
            <a:r>
              <a:rPr lang="en-SG" sz="5100" i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SG" sz="5100" i="1" dirty="0" smtClean="0"/>
              <a:t> = a+1; )</a:t>
            </a:r>
            <a:endParaRPr lang="en-US" sz="5100" dirty="0" smtClean="0"/>
          </a:p>
          <a:p>
            <a:endParaRPr lang="en-SG" sz="5100" i="1" dirty="0" smtClean="0"/>
          </a:p>
          <a:p>
            <a:r>
              <a:rPr lang="en-SG" sz="5100" i="1" dirty="0" smtClean="0"/>
              <a:t>Other Criteria </a:t>
            </a:r>
          </a:p>
          <a:p>
            <a:pPr lvl="1"/>
            <a:r>
              <a:rPr lang="en-SG" sz="5100" dirty="0" smtClean="0"/>
              <a:t>an </a:t>
            </a:r>
            <a:r>
              <a:rPr lang="en-SG" sz="5100" dirty="0"/>
              <a:t>input “</a:t>
            </a:r>
            <a:r>
              <a:rPr lang="en-SG" sz="5100" i="1" dirty="0" err="1"/>
              <a:t>i</a:t>
            </a:r>
            <a:r>
              <a:rPr lang="en-SG" sz="5100" i="1" dirty="0" smtClean="0"/>
              <a:t>”* </a:t>
            </a:r>
            <a:r>
              <a:rPr lang="en-SG" sz="5100" dirty="0" smtClean="0"/>
              <a:t>such as data, time, test cases and so on.</a:t>
            </a:r>
            <a:endParaRPr lang="en-SG" sz="5100" i="1" dirty="0" smtClean="0"/>
          </a:p>
          <a:p>
            <a:r>
              <a:rPr lang="en-US" sz="5100" dirty="0"/>
              <a:t>Useful for </a:t>
            </a:r>
            <a:r>
              <a:rPr lang="en-SG" sz="5100" dirty="0"/>
              <a:t>testing to debugging to </a:t>
            </a:r>
            <a:r>
              <a:rPr lang="en-SG" sz="5100" dirty="0" smtClean="0"/>
              <a:t>security</a:t>
            </a:r>
            <a:endParaRPr lang="en-SG" sz="51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18</a:t>
            </a:fld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485900" y="3429000"/>
            <a:ext cx="2286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1447800" y="3352800"/>
            <a:ext cx="1143000" cy="36250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6976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Slicing – Program Dependence Graph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0609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b="1" u="sng" dirty="0" smtClean="0"/>
              <a:t>Data Dependence</a:t>
            </a:r>
          </a:p>
          <a:p>
            <a:pPr lvl="1"/>
            <a:r>
              <a:rPr lang="en-AU" dirty="0" smtClean="0"/>
              <a:t>Define &amp; Use</a:t>
            </a:r>
          </a:p>
          <a:p>
            <a:pPr marL="457200" lvl="1" indent="0">
              <a:buNone/>
            </a:pPr>
            <a:r>
              <a:rPr lang="en-AU" dirty="0" smtClean="0"/>
              <a:t>Eg; 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marL="514350" lvl="1" indent="-514350">
              <a:buFont typeface="+mj-lt"/>
              <a:buAutoNum type="arabicPeriod" startAt="2"/>
            </a:pPr>
            <a:r>
              <a:rPr lang="en-AU" sz="3200" b="1" u="sng" dirty="0"/>
              <a:t>Control Dependence </a:t>
            </a:r>
          </a:p>
          <a:p>
            <a:pPr lvl="1"/>
            <a:r>
              <a:rPr lang="en-AU" dirty="0" smtClean="0"/>
              <a:t>Initiator &amp; Follower</a:t>
            </a:r>
          </a:p>
          <a:p>
            <a:pPr marL="457200" lvl="1" indent="0">
              <a:buNone/>
            </a:pPr>
            <a:r>
              <a:rPr lang="en-AU" dirty="0" smtClean="0"/>
              <a:t>Eg;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19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943337" y="2592558"/>
            <a:ext cx="123572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int a=0;</a:t>
            </a:r>
          </a:p>
          <a:p>
            <a:r>
              <a:rPr lang="en-AU" dirty="0"/>
              <a:t>i</a:t>
            </a:r>
            <a:r>
              <a:rPr lang="en-AU" dirty="0" smtClean="0"/>
              <a:t>nt b=a + 1;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165205" y="2592558"/>
            <a:ext cx="104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i="1" dirty="0" smtClean="0">
                <a:solidFill>
                  <a:srgbClr val="0070C0"/>
                </a:solidFill>
              </a:rPr>
              <a:t>defined</a:t>
            </a:r>
            <a:r>
              <a:rPr lang="en-AU" dirty="0" smtClean="0"/>
              <a:t>)</a:t>
            </a:r>
          </a:p>
          <a:p>
            <a:r>
              <a:rPr lang="en-AU" dirty="0" smtClean="0"/>
              <a:t>(</a:t>
            </a:r>
            <a:r>
              <a:rPr lang="en-AU" i="1" dirty="0" smtClean="0">
                <a:solidFill>
                  <a:schemeClr val="accent6">
                    <a:lumMod val="50000"/>
                  </a:schemeClr>
                </a:solidFill>
              </a:rPr>
              <a:t>used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4678895" y="2381859"/>
            <a:ext cx="373912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78895" y="3002790"/>
            <a:ext cx="373912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57047" y="2592558"/>
            <a:ext cx="36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1:</a:t>
            </a:r>
          </a:p>
          <a:p>
            <a:r>
              <a:rPr lang="en-AU" dirty="0" smtClean="0"/>
              <a:t>2:</a:t>
            </a:r>
            <a:endParaRPr lang="en-AU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865851" y="2762859"/>
            <a:ext cx="0" cy="23993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5121" y="2692565"/>
            <a:ext cx="18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data dependence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1927867" y="5209055"/>
            <a:ext cx="293798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If(found)</a:t>
            </a:r>
          </a:p>
          <a:p>
            <a:r>
              <a:rPr lang="en-AU" dirty="0"/>
              <a:t> </a:t>
            </a:r>
            <a:r>
              <a:rPr lang="en-AU" dirty="0" smtClean="0"/>
              <a:t>  </a:t>
            </a:r>
            <a:r>
              <a:rPr lang="en-AU" dirty="0"/>
              <a:t>S</a:t>
            </a:r>
            <a:r>
              <a:rPr lang="en-AU" dirty="0" smtClean="0"/>
              <a:t>ystem.out.println(“Hello”);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865851" y="5209558"/>
            <a:ext cx="11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i="1" dirty="0" smtClean="0">
                <a:solidFill>
                  <a:srgbClr val="0070C0"/>
                </a:solidFill>
              </a:rPr>
              <a:t>Initiator</a:t>
            </a:r>
            <a:r>
              <a:rPr lang="en-AU" dirty="0" smtClean="0"/>
              <a:t>)</a:t>
            </a:r>
          </a:p>
          <a:p>
            <a:r>
              <a:rPr lang="en-AU" dirty="0" smtClean="0"/>
              <a:t>(</a:t>
            </a:r>
            <a:r>
              <a:rPr lang="en-AU" i="1" dirty="0" smtClean="0">
                <a:solidFill>
                  <a:schemeClr val="accent6">
                    <a:lumMod val="50000"/>
                  </a:schemeClr>
                </a:solidFill>
              </a:rPr>
              <a:t>Follower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15" name="Oval 14"/>
          <p:cNvSpPr/>
          <p:nvPr/>
        </p:nvSpPr>
        <p:spPr>
          <a:xfrm>
            <a:off x="6413599" y="5161954"/>
            <a:ext cx="373912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13599" y="5782885"/>
            <a:ext cx="373912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2935" y="5209056"/>
            <a:ext cx="36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1:</a:t>
            </a:r>
          </a:p>
          <a:p>
            <a:r>
              <a:rPr lang="en-AU" dirty="0" smtClean="0"/>
              <a:t>2:</a:t>
            </a:r>
            <a:endParaRPr lang="en-AU" dirty="0"/>
          </a:p>
        </p:txBody>
      </p:sp>
      <p:cxnSp>
        <p:nvCxnSpPr>
          <p:cNvPr id="18" name="Straight Connector 17"/>
          <p:cNvCxnSpPr>
            <a:stCxn id="16" idx="0"/>
            <a:endCxn id="15" idx="4"/>
          </p:cNvCxnSpPr>
          <p:nvPr/>
        </p:nvCxnSpPr>
        <p:spPr>
          <a:xfrm flipV="1">
            <a:off x="6600555" y="5542954"/>
            <a:ext cx="0" cy="239931"/>
          </a:xfrm>
          <a:prstGeom prst="line">
            <a:avLst/>
          </a:prstGeom>
          <a:ln>
            <a:solidFill>
              <a:srgbClr val="F30BE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89825" y="5472660"/>
            <a:ext cx="207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control dependence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95182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2" grpId="0"/>
      <p:bldP spid="13" grpId="0" animBg="1"/>
      <p:bldP spid="14" grpId="0"/>
      <p:bldP spid="15" grpId="0" animBg="1"/>
      <p:bldP spid="16" grpId="0" animBg="1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2399593" y="308082"/>
            <a:ext cx="2819400" cy="990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chemeClr val="tx1"/>
                </a:solidFill>
              </a:rPr>
              <a:t>Content</a:t>
            </a:r>
            <a:endParaRPr lang="en-AU" sz="4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3239207" y="1696015"/>
            <a:ext cx="4343400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Background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3239207" y="2348261"/>
            <a:ext cx="4343400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Related Work and </a:t>
            </a:r>
            <a:r>
              <a:rPr lang="en-US" sz="2400" dirty="0" smtClean="0">
                <a:solidFill>
                  <a:schemeClr val="tx1"/>
                </a:solidFill>
                <a:cs typeface="Calibri"/>
              </a:rPr>
              <a:t>Limitation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3239207" y="3018510"/>
            <a:ext cx="4343400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Problem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chemeClr val="tx1"/>
                </a:solidFill>
              </a:rPr>
              <a:t>Contribution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3236896" y="3710390"/>
            <a:ext cx="4346535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Our </a:t>
            </a:r>
            <a:r>
              <a:rPr lang="en-US" sz="2400" dirty="0" smtClean="0">
                <a:solidFill>
                  <a:schemeClr val="tx1"/>
                </a:solidFill>
              </a:rPr>
              <a:t>Approach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3239207" y="4380639"/>
            <a:ext cx="4343400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cs typeface="Calibri"/>
              </a:rPr>
              <a:t>Motivation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3236896" y="5065592"/>
            <a:ext cx="4346535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FLiAD</a:t>
            </a:r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0"/>
            <a:ext cx="2352964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39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Ways of Slicing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Forward </a:t>
            </a:r>
            <a:r>
              <a:rPr lang="en-US" dirty="0"/>
              <a:t>Slicing – starting from criteria point </a:t>
            </a:r>
            <a:r>
              <a:rPr lang="en-US" dirty="0" smtClean="0"/>
              <a:t>onwards </a:t>
            </a:r>
          </a:p>
          <a:p>
            <a:pPr marL="457200" lvl="1" indent="0">
              <a:buNone/>
            </a:pPr>
            <a:r>
              <a:rPr lang="en-US" dirty="0"/>
              <a:t>(the </a:t>
            </a:r>
            <a:r>
              <a:rPr lang="en-AU" dirty="0"/>
              <a:t>statements of the program </a:t>
            </a:r>
            <a:r>
              <a:rPr lang="en-AU" dirty="0">
                <a:solidFill>
                  <a:srgbClr val="0070C0"/>
                </a:solidFill>
              </a:rPr>
              <a:t>which are </a:t>
            </a:r>
            <a:r>
              <a:rPr lang="en-AU" i="1" dirty="0">
                <a:solidFill>
                  <a:srgbClr val="0070C0"/>
                </a:solidFill>
              </a:rPr>
              <a:t>affected </a:t>
            </a:r>
            <a:r>
              <a:rPr lang="en-AU" i="1" dirty="0"/>
              <a:t>by</a:t>
            </a:r>
            <a:r>
              <a:rPr lang="en-AU" dirty="0"/>
              <a:t> the slicing criterion)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arenR" startAt="2"/>
            </a:pPr>
            <a:r>
              <a:rPr lang="en-US" dirty="0"/>
              <a:t>Backward Slicing – starting from criteria point </a:t>
            </a:r>
            <a:r>
              <a:rPr lang="en-US" dirty="0" smtClean="0"/>
              <a:t>backwards 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AU" dirty="0"/>
              <a:t>the statements of the program </a:t>
            </a:r>
            <a:r>
              <a:rPr lang="en-AU" dirty="0">
                <a:solidFill>
                  <a:srgbClr val="0070C0"/>
                </a:solidFill>
              </a:rPr>
              <a:t>which can have some </a:t>
            </a:r>
            <a:r>
              <a:rPr lang="en-AU" i="1" dirty="0">
                <a:solidFill>
                  <a:srgbClr val="0070C0"/>
                </a:solidFill>
              </a:rPr>
              <a:t>effect</a:t>
            </a:r>
            <a:r>
              <a:rPr lang="en-AU" i="1" dirty="0"/>
              <a:t> on</a:t>
            </a:r>
            <a:r>
              <a:rPr lang="en-AU" dirty="0"/>
              <a:t> the slicing criterion)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20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6886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Example for Slicing</a:t>
            </a:r>
            <a:br>
              <a:rPr lang="en-AU" dirty="0" smtClean="0"/>
            </a:br>
            <a:r>
              <a:rPr lang="en-AU" dirty="0" smtClean="0"/>
              <a:t>(Forward Vs Backward)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21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3355941" y="1551493"/>
            <a:ext cx="984565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x </a:t>
            </a:r>
            <a:r>
              <a:rPr lang="en-AU" dirty="0"/>
              <a:t>= 1;</a:t>
            </a:r>
          </a:p>
          <a:p>
            <a:r>
              <a:rPr lang="en-AU" dirty="0" smtClean="0"/>
              <a:t>y </a:t>
            </a:r>
            <a:r>
              <a:rPr lang="en-AU" dirty="0"/>
              <a:t>= 2;</a:t>
            </a:r>
          </a:p>
          <a:p>
            <a:r>
              <a:rPr lang="en-AU" dirty="0" smtClean="0"/>
              <a:t>z </a:t>
            </a:r>
            <a:r>
              <a:rPr lang="en-AU" dirty="0"/>
              <a:t>= y-2;</a:t>
            </a:r>
          </a:p>
          <a:p>
            <a:r>
              <a:rPr lang="en-AU" dirty="0" smtClean="0"/>
              <a:t>r </a:t>
            </a:r>
            <a:r>
              <a:rPr lang="en-AU" dirty="0"/>
              <a:t>= x;</a:t>
            </a:r>
          </a:p>
          <a:p>
            <a:r>
              <a:rPr lang="en-AU" dirty="0" smtClean="0"/>
              <a:t>z </a:t>
            </a:r>
            <a:r>
              <a:rPr lang="en-AU" dirty="0"/>
              <a:t>= </a:t>
            </a:r>
            <a:r>
              <a:rPr lang="en-AU" dirty="0" smtClean="0"/>
              <a:t>x + y</a:t>
            </a:r>
            <a:r>
              <a:rPr lang="en-AU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3119669"/>
            <a:ext cx="337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Figure 1</a:t>
            </a:r>
            <a:r>
              <a:rPr lang="en-AU" sz="1400" dirty="0" smtClean="0"/>
              <a:t>: A </a:t>
            </a:r>
            <a:r>
              <a:rPr lang="en-AU" sz="1400" dirty="0"/>
              <a:t>program fragment to be </a:t>
            </a:r>
            <a:r>
              <a:rPr lang="en-AU" sz="1400" dirty="0" smtClean="0"/>
              <a:t>sliced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28" y="4639270"/>
            <a:ext cx="984565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x = 1;</a:t>
            </a:r>
          </a:p>
          <a:p>
            <a:r>
              <a:rPr lang="es-ES" dirty="0"/>
              <a:t>y = 2;</a:t>
            </a:r>
          </a:p>
          <a:p>
            <a:r>
              <a:rPr lang="es-ES" dirty="0"/>
              <a:t>z = </a:t>
            </a:r>
            <a:r>
              <a:rPr lang="es-ES" dirty="0" smtClean="0"/>
              <a:t>x + y</a:t>
            </a:r>
            <a:r>
              <a:rPr lang="es-ES" dirty="0"/>
              <a:t>;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046159" y="5795489"/>
            <a:ext cx="291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Figure </a:t>
            </a:r>
            <a:r>
              <a:rPr lang="en-AU" u="sng" dirty="0" smtClean="0"/>
              <a:t>3</a:t>
            </a:r>
            <a:r>
              <a:rPr lang="en-AU" dirty="0" smtClean="0"/>
              <a:t>: </a:t>
            </a:r>
            <a:r>
              <a:rPr lang="en-AU" sz="1400" dirty="0"/>
              <a:t>The </a:t>
            </a:r>
            <a:r>
              <a:rPr lang="en-AU" sz="1400" b="1" i="1" dirty="0"/>
              <a:t>backward</a:t>
            </a:r>
            <a:r>
              <a:rPr lang="en-AU" sz="1400" dirty="0"/>
              <a:t> slice result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159" y="4067827"/>
            <a:ext cx="3133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i="1" dirty="0" smtClean="0"/>
              <a:t>Criteria</a:t>
            </a:r>
            <a:r>
              <a:rPr lang="en-AU" sz="1600" dirty="0" smtClean="0"/>
              <a:t> :  </a:t>
            </a:r>
            <a:r>
              <a:rPr lang="en-AU" sz="1600" dirty="0"/>
              <a:t>variable z at point "Line5"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12521" y="1551493"/>
            <a:ext cx="3642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1:</a:t>
            </a:r>
          </a:p>
          <a:p>
            <a:r>
              <a:rPr lang="en-AU" dirty="0" smtClean="0"/>
              <a:t>2:</a:t>
            </a:r>
          </a:p>
          <a:p>
            <a:r>
              <a:rPr lang="en-AU" dirty="0" smtClean="0"/>
              <a:t>3:</a:t>
            </a:r>
          </a:p>
          <a:p>
            <a:r>
              <a:rPr lang="en-AU" dirty="0" smtClean="0"/>
              <a:t>4:</a:t>
            </a:r>
          </a:p>
          <a:p>
            <a:r>
              <a:rPr lang="en-AU" dirty="0" smtClean="0"/>
              <a:t>5: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5065449" y="4639270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1:</a:t>
            </a:r>
          </a:p>
          <a:p>
            <a:r>
              <a:rPr lang="en-AU" dirty="0" smtClean="0"/>
              <a:t>2:</a:t>
            </a:r>
          </a:p>
          <a:p>
            <a:r>
              <a:rPr lang="en-AU" dirty="0" smtClean="0"/>
              <a:t>5: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543764"/>
            <a:ext cx="984565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x = 1;</a:t>
            </a:r>
          </a:p>
          <a:p>
            <a:r>
              <a:rPr lang="es-ES" dirty="0" smtClean="0"/>
              <a:t>r </a:t>
            </a:r>
            <a:r>
              <a:rPr lang="es-ES" dirty="0"/>
              <a:t>= </a:t>
            </a:r>
            <a:r>
              <a:rPr lang="es-ES" dirty="0" smtClean="0"/>
              <a:t>x;</a:t>
            </a:r>
            <a:endParaRPr lang="es-ES" dirty="0"/>
          </a:p>
          <a:p>
            <a:r>
              <a:rPr lang="es-ES" dirty="0"/>
              <a:t>z = </a:t>
            </a:r>
            <a:r>
              <a:rPr lang="es-ES" dirty="0" smtClean="0"/>
              <a:t>x + y</a:t>
            </a:r>
            <a:r>
              <a:rPr lang="es-ES" dirty="0"/>
              <a:t>;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795489"/>
            <a:ext cx="27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Figure 2</a:t>
            </a:r>
            <a:r>
              <a:rPr lang="en-AU" dirty="0" smtClean="0"/>
              <a:t>: </a:t>
            </a:r>
            <a:r>
              <a:rPr lang="en-AU" sz="1400" dirty="0"/>
              <a:t>The </a:t>
            </a:r>
            <a:r>
              <a:rPr lang="en-AU" sz="1400" b="1" i="1" dirty="0" smtClean="0"/>
              <a:t>forward</a:t>
            </a:r>
            <a:r>
              <a:rPr lang="en-AU" sz="1400" dirty="0" smtClean="0"/>
              <a:t> </a:t>
            </a:r>
            <a:r>
              <a:rPr lang="en-AU" sz="1400" dirty="0"/>
              <a:t>slice result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4067827"/>
            <a:ext cx="3133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i="1" dirty="0" smtClean="0"/>
              <a:t>Criteria</a:t>
            </a:r>
            <a:r>
              <a:rPr lang="en-AU" sz="1600" dirty="0" smtClean="0"/>
              <a:t> :  </a:t>
            </a:r>
            <a:r>
              <a:rPr lang="en-AU" sz="1600" dirty="0"/>
              <a:t>variable </a:t>
            </a:r>
            <a:r>
              <a:rPr lang="en-AU" sz="1600" dirty="0" smtClean="0"/>
              <a:t>x </a:t>
            </a:r>
            <a:r>
              <a:rPr lang="en-AU" sz="1600" dirty="0"/>
              <a:t>at point "</a:t>
            </a:r>
            <a:r>
              <a:rPr lang="en-AU" sz="1600" dirty="0" smtClean="0"/>
              <a:t>Line1"</a:t>
            </a:r>
            <a:endParaRPr lang="en-A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198" y="4543764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1:</a:t>
            </a:r>
          </a:p>
          <a:p>
            <a:r>
              <a:rPr lang="en-AU" dirty="0" smtClean="0"/>
              <a:t>4:</a:t>
            </a:r>
          </a:p>
          <a:p>
            <a:r>
              <a:rPr lang="en-AU" dirty="0" smtClean="0"/>
              <a:t>5:</a:t>
            </a:r>
            <a:endParaRPr lang="en-AU" dirty="0"/>
          </a:p>
        </p:txBody>
      </p:sp>
      <p:sp>
        <p:nvSpPr>
          <p:cNvPr id="3" name="Oval 2"/>
          <p:cNvSpPr/>
          <p:nvPr/>
        </p:nvSpPr>
        <p:spPr>
          <a:xfrm>
            <a:off x="5257800" y="1800727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85663" y="1800727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30692" y="2590800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19859" y="1808186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71291" y="2585212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5203" y="1007381"/>
            <a:ext cx="1851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rgbClr val="0070C0"/>
                </a:solidFill>
              </a:rPr>
              <a:t>Blue</a:t>
            </a:r>
            <a:r>
              <a:rPr lang="en-AU" sz="1200" dirty="0" smtClean="0"/>
              <a:t> – data dependence</a:t>
            </a:r>
          </a:p>
          <a:p>
            <a:r>
              <a:rPr lang="en-AU" sz="1200" dirty="0" smtClean="0">
                <a:solidFill>
                  <a:srgbClr val="F30BED"/>
                </a:solidFill>
              </a:rPr>
              <a:t>Pink</a:t>
            </a:r>
            <a:r>
              <a:rPr lang="en-AU" sz="1200" dirty="0" smtClean="0"/>
              <a:t> – control dependence</a:t>
            </a:r>
            <a:endParaRPr lang="en-AU" sz="1200" dirty="0"/>
          </a:p>
        </p:txBody>
      </p:sp>
      <p:cxnSp>
        <p:nvCxnSpPr>
          <p:cNvPr id="22" name="Straight Connector 21"/>
          <p:cNvCxnSpPr>
            <a:stCxn id="19" idx="2"/>
            <a:endCxn id="17" idx="6"/>
          </p:cNvCxnSpPr>
          <p:nvPr/>
        </p:nvCxnSpPr>
        <p:spPr>
          <a:xfrm flipH="1" flipV="1">
            <a:off x="6659575" y="1991227"/>
            <a:ext cx="660284" cy="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1"/>
            <a:endCxn id="3" idx="5"/>
          </p:cNvCxnSpPr>
          <p:nvPr/>
        </p:nvCxnSpPr>
        <p:spPr>
          <a:xfrm flipH="1" flipV="1">
            <a:off x="5576954" y="2125931"/>
            <a:ext cx="308496" cy="52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1"/>
            <a:endCxn id="17" idx="5"/>
          </p:cNvCxnSpPr>
          <p:nvPr/>
        </p:nvCxnSpPr>
        <p:spPr>
          <a:xfrm flipH="1" flipV="1">
            <a:off x="6604817" y="2125931"/>
            <a:ext cx="321232" cy="51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1"/>
            <a:endCxn id="3" idx="6"/>
          </p:cNvCxnSpPr>
          <p:nvPr/>
        </p:nvCxnSpPr>
        <p:spPr>
          <a:xfrm flipH="1" flipV="1">
            <a:off x="5631712" y="1991227"/>
            <a:ext cx="1294337" cy="64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6767" y="4497109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59659" y="5287182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00258" y="5281594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0" idx="1"/>
            <a:endCxn id="29" idx="5"/>
          </p:cNvCxnSpPr>
          <p:nvPr/>
        </p:nvCxnSpPr>
        <p:spPr>
          <a:xfrm flipH="1" flipV="1">
            <a:off x="2105921" y="4822313"/>
            <a:ext cx="308496" cy="52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1"/>
            <a:endCxn id="29" idx="6"/>
          </p:cNvCxnSpPr>
          <p:nvPr/>
        </p:nvCxnSpPr>
        <p:spPr>
          <a:xfrm flipH="1" flipV="1">
            <a:off x="2160679" y="4687609"/>
            <a:ext cx="1294337" cy="64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07609" y="4654353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635472" y="4654353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221100" y="5438838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7" idx="1"/>
            <a:endCxn id="36" idx="5"/>
          </p:cNvCxnSpPr>
          <p:nvPr/>
        </p:nvCxnSpPr>
        <p:spPr>
          <a:xfrm flipH="1" flipV="1">
            <a:off x="7954626" y="4979557"/>
            <a:ext cx="321232" cy="51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1"/>
            <a:endCxn id="35" idx="6"/>
          </p:cNvCxnSpPr>
          <p:nvPr/>
        </p:nvCxnSpPr>
        <p:spPr>
          <a:xfrm flipH="1" flipV="1">
            <a:off x="6981521" y="4844853"/>
            <a:ext cx="1294337" cy="64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1120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3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Slicing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 Slicing</a:t>
            </a:r>
          </a:p>
          <a:p>
            <a:pPr lvl="1"/>
            <a:r>
              <a:rPr lang="en-SG" dirty="0" smtClean="0"/>
              <a:t>Program line/ code for every</a:t>
            </a:r>
            <a:r>
              <a:rPr lang="en-SG" i="1" dirty="0" smtClean="0"/>
              <a:t> </a:t>
            </a:r>
            <a:r>
              <a:rPr lang="en-SG" dirty="0" smtClean="0"/>
              <a:t>possible execution 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Dynamic Slicing</a:t>
            </a:r>
          </a:p>
          <a:p>
            <a:pPr lvl="1"/>
            <a:r>
              <a:rPr lang="en-US" dirty="0" smtClean="0"/>
              <a:t>All run-time effective program lines/code</a:t>
            </a:r>
          </a:p>
          <a:p>
            <a:pPr lvl="2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6217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Example for Slicing</a:t>
            </a:r>
            <a:br>
              <a:rPr lang="en-AU" dirty="0" smtClean="0"/>
            </a:br>
            <a:r>
              <a:rPr lang="en-AU" dirty="0" smtClean="0"/>
              <a:t>(Static Vs Dynamic)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23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19619" y="1295400"/>
            <a:ext cx="5239071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int n = Integer.parseInt(System.console().readLine</a:t>
            </a:r>
            <a:r>
              <a:rPr lang="en-AU" dirty="0" smtClean="0"/>
              <a:t>());</a:t>
            </a:r>
          </a:p>
          <a:p>
            <a:r>
              <a:rPr lang="en-AU" dirty="0" smtClean="0"/>
              <a:t>int x = 0;</a:t>
            </a:r>
          </a:p>
          <a:p>
            <a:r>
              <a:rPr lang="en-AU" dirty="0" smtClean="0"/>
              <a:t> if(n&gt;0)</a:t>
            </a:r>
          </a:p>
          <a:p>
            <a:r>
              <a:rPr lang="en-AU" dirty="0"/>
              <a:t> </a:t>
            </a:r>
            <a:r>
              <a:rPr lang="en-AU" dirty="0" smtClean="0"/>
              <a:t>  {x = n - 1 ; }</a:t>
            </a:r>
          </a:p>
          <a:p>
            <a:r>
              <a:rPr lang="en-AU" dirty="0" smtClean="0"/>
              <a:t>else if(n&lt;0)</a:t>
            </a:r>
          </a:p>
          <a:p>
            <a:r>
              <a:rPr lang="en-AU" dirty="0"/>
              <a:t> </a:t>
            </a:r>
            <a:r>
              <a:rPr lang="en-AU" dirty="0" smtClean="0"/>
              <a:t>  {x = n + 1;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0306" y="3006586"/>
            <a:ext cx="337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Figure 1</a:t>
            </a:r>
            <a:r>
              <a:rPr lang="en-AU" sz="1400" dirty="0" smtClean="0"/>
              <a:t>: A </a:t>
            </a:r>
            <a:r>
              <a:rPr lang="en-AU" sz="1400" dirty="0"/>
              <a:t>program fragment to be </a:t>
            </a:r>
            <a:r>
              <a:rPr lang="en-AU" sz="1400" dirty="0" smtClean="0"/>
              <a:t>sliced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417" y="1295400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1:</a:t>
            </a:r>
          </a:p>
          <a:p>
            <a:r>
              <a:rPr lang="en-AU" dirty="0" smtClean="0"/>
              <a:t>2:</a:t>
            </a:r>
          </a:p>
          <a:p>
            <a:r>
              <a:rPr lang="en-AU" dirty="0" smtClean="0"/>
              <a:t>3:</a:t>
            </a:r>
          </a:p>
          <a:p>
            <a:r>
              <a:rPr lang="en-AU" dirty="0" smtClean="0"/>
              <a:t>4:</a:t>
            </a:r>
          </a:p>
          <a:p>
            <a:r>
              <a:rPr lang="en-AU" dirty="0" smtClean="0"/>
              <a:t>5:</a:t>
            </a:r>
          </a:p>
          <a:p>
            <a:r>
              <a:rPr lang="en-AU" dirty="0" smtClean="0"/>
              <a:t>6: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7434" y="609105"/>
            <a:ext cx="1851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smtClean="0">
                <a:solidFill>
                  <a:srgbClr val="0070C0"/>
                </a:solidFill>
              </a:rPr>
              <a:t>Blue</a:t>
            </a:r>
            <a:r>
              <a:rPr lang="en-AU" sz="1200" smtClean="0"/>
              <a:t> – data dependence</a:t>
            </a:r>
            <a:endParaRPr lang="en-AU" sz="1200" dirty="0" smtClean="0"/>
          </a:p>
          <a:p>
            <a:r>
              <a:rPr lang="en-AU" sz="1200" dirty="0" smtClean="0">
                <a:solidFill>
                  <a:srgbClr val="F30BED"/>
                </a:solidFill>
              </a:rPr>
              <a:t>Pink</a:t>
            </a:r>
            <a:r>
              <a:rPr lang="en-AU" sz="1200" dirty="0" smtClean="0"/>
              <a:t> – control dependence</a:t>
            </a:r>
            <a:endParaRPr lang="en-AU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40547" y="6336268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Figure </a:t>
            </a:r>
            <a:r>
              <a:rPr lang="en-AU" u="sng" dirty="0" smtClean="0"/>
              <a:t>3(a)</a:t>
            </a:r>
            <a:r>
              <a:rPr lang="en-AU" sz="1400" dirty="0" smtClean="0"/>
              <a:t>: Dynamic Slicing</a:t>
            </a:r>
            <a:endParaRPr lang="en-AU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4383434" y="6336268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Figure </a:t>
            </a:r>
            <a:r>
              <a:rPr lang="en-AU" u="sng" dirty="0" smtClean="0"/>
              <a:t>3(b)</a:t>
            </a:r>
            <a:r>
              <a:rPr lang="en-AU" sz="1400" dirty="0" smtClean="0"/>
              <a:t>: Dynamic Slicing</a:t>
            </a:r>
            <a:endParaRPr lang="en-AU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48268" y="4004801"/>
            <a:ext cx="186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If input value “</a:t>
            </a:r>
            <a:r>
              <a:rPr lang="en-AU" sz="2000" b="1" dirty="0" smtClean="0">
                <a:solidFill>
                  <a:schemeClr val="accent6">
                    <a:lumMod val="50000"/>
                  </a:schemeClr>
                </a:solidFill>
              </a:rPr>
              <a:t>-5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87" name="TextBox 86"/>
          <p:cNvSpPr txBox="1"/>
          <p:nvPr/>
        </p:nvSpPr>
        <p:spPr>
          <a:xfrm>
            <a:off x="4763348" y="4019490"/>
            <a:ext cx="179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If input value “</a:t>
            </a:r>
            <a:r>
              <a:rPr lang="en-AU" sz="2000" b="1" dirty="0" smtClean="0">
                <a:solidFill>
                  <a:srgbClr val="00B050"/>
                </a:solidFill>
              </a:rPr>
              <a:t>5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88" name="Oval 87"/>
          <p:cNvSpPr/>
          <p:nvPr/>
        </p:nvSpPr>
        <p:spPr>
          <a:xfrm>
            <a:off x="990600" y="4731030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990600" y="5578194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839861" y="5324365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80142" y="3005169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Figure </a:t>
            </a:r>
            <a:r>
              <a:rPr lang="en-AU" u="sng" dirty="0" smtClean="0"/>
              <a:t>2</a:t>
            </a:r>
            <a:r>
              <a:rPr lang="en-AU" sz="1400" dirty="0" smtClean="0"/>
              <a:t>: Static Slicing</a:t>
            </a:r>
            <a:endParaRPr lang="en-AU" sz="1400" dirty="0"/>
          </a:p>
        </p:txBody>
      </p:sp>
      <p:sp>
        <p:nvSpPr>
          <p:cNvPr id="98" name="Oval 97"/>
          <p:cNvSpPr/>
          <p:nvPr/>
        </p:nvSpPr>
        <p:spPr>
          <a:xfrm>
            <a:off x="1839861" y="5910554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92" idx="1"/>
            <a:endCxn id="88" idx="5"/>
          </p:cNvCxnSpPr>
          <p:nvPr/>
        </p:nvCxnSpPr>
        <p:spPr>
          <a:xfrm flipH="1" flipV="1">
            <a:off x="1309754" y="5056234"/>
            <a:ext cx="584865" cy="32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8" idx="1"/>
            <a:endCxn id="88" idx="4"/>
          </p:cNvCxnSpPr>
          <p:nvPr/>
        </p:nvCxnSpPr>
        <p:spPr>
          <a:xfrm flipH="1" flipV="1">
            <a:off x="1177556" y="5112030"/>
            <a:ext cx="717063" cy="85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8" idx="0"/>
            <a:endCxn id="92" idx="4"/>
          </p:cNvCxnSpPr>
          <p:nvPr/>
        </p:nvCxnSpPr>
        <p:spPr>
          <a:xfrm flipV="1">
            <a:off x="2026817" y="5705365"/>
            <a:ext cx="0" cy="205189"/>
          </a:xfrm>
          <a:prstGeom prst="line">
            <a:avLst/>
          </a:prstGeom>
          <a:ln>
            <a:solidFill>
              <a:srgbClr val="F30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4552999" y="5096436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4552999" y="5943600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5390308" y="4528298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5390308" y="5111077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83" name="Straight Connector 182"/>
          <p:cNvCxnSpPr>
            <a:stCxn id="179" idx="2"/>
            <a:endCxn id="177" idx="7"/>
          </p:cNvCxnSpPr>
          <p:nvPr/>
        </p:nvCxnSpPr>
        <p:spPr>
          <a:xfrm flipH="1">
            <a:off x="4872153" y="4718798"/>
            <a:ext cx="518155" cy="4334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0" idx="0"/>
            <a:endCxn id="179" idx="4"/>
          </p:cNvCxnSpPr>
          <p:nvPr/>
        </p:nvCxnSpPr>
        <p:spPr>
          <a:xfrm flipV="1">
            <a:off x="5577264" y="4909298"/>
            <a:ext cx="0" cy="201779"/>
          </a:xfrm>
          <a:prstGeom prst="line">
            <a:avLst/>
          </a:prstGeom>
          <a:ln>
            <a:solidFill>
              <a:srgbClr val="F30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80" idx="2"/>
            <a:endCxn id="177" idx="6"/>
          </p:cNvCxnSpPr>
          <p:nvPr/>
        </p:nvCxnSpPr>
        <p:spPr>
          <a:xfrm flipH="1" flipV="1">
            <a:off x="4926911" y="5286936"/>
            <a:ext cx="463397" cy="1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6659533" y="1379676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6659533" y="2226840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7496842" y="811538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7496842" y="1394317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7508794" y="1973011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508794" y="2559200"/>
            <a:ext cx="37391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21" name="Straight Connector 220"/>
          <p:cNvCxnSpPr>
            <a:stCxn id="217" idx="2"/>
            <a:endCxn id="215" idx="7"/>
          </p:cNvCxnSpPr>
          <p:nvPr/>
        </p:nvCxnSpPr>
        <p:spPr>
          <a:xfrm flipH="1">
            <a:off x="6978687" y="1002038"/>
            <a:ext cx="518155" cy="4334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8" idx="0"/>
            <a:endCxn id="217" idx="4"/>
          </p:cNvCxnSpPr>
          <p:nvPr/>
        </p:nvCxnSpPr>
        <p:spPr>
          <a:xfrm flipV="1">
            <a:off x="7683798" y="1192538"/>
            <a:ext cx="0" cy="201779"/>
          </a:xfrm>
          <a:prstGeom prst="line">
            <a:avLst/>
          </a:prstGeom>
          <a:ln>
            <a:solidFill>
              <a:srgbClr val="F30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18" idx="2"/>
            <a:endCxn id="215" idx="6"/>
          </p:cNvCxnSpPr>
          <p:nvPr/>
        </p:nvCxnSpPr>
        <p:spPr>
          <a:xfrm flipH="1" flipV="1">
            <a:off x="7033445" y="1570176"/>
            <a:ext cx="463397" cy="1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9" idx="1"/>
            <a:endCxn id="215" idx="5"/>
          </p:cNvCxnSpPr>
          <p:nvPr/>
        </p:nvCxnSpPr>
        <p:spPr>
          <a:xfrm flipH="1" flipV="1">
            <a:off x="6978687" y="1704880"/>
            <a:ext cx="584865" cy="32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20" idx="1"/>
            <a:endCxn id="215" idx="4"/>
          </p:cNvCxnSpPr>
          <p:nvPr/>
        </p:nvCxnSpPr>
        <p:spPr>
          <a:xfrm flipH="1" flipV="1">
            <a:off x="6846489" y="1760676"/>
            <a:ext cx="717063" cy="85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20" idx="0"/>
            <a:endCxn id="219" idx="4"/>
          </p:cNvCxnSpPr>
          <p:nvPr/>
        </p:nvCxnSpPr>
        <p:spPr>
          <a:xfrm flipV="1">
            <a:off x="7695750" y="2354011"/>
            <a:ext cx="0" cy="205189"/>
          </a:xfrm>
          <a:prstGeom prst="line">
            <a:avLst/>
          </a:prstGeom>
          <a:ln>
            <a:solidFill>
              <a:srgbClr val="F30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171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  <p:bldP spid="75" grpId="0"/>
      <p:bldP spid="85" grpId="0"/>
      <p:bldP spid="86" grpId="0"/>
      <p:bldP spid="87" grpId="0"/>
      <p:bldP spid="88" grpId="0" animBg="1"/>
      <p:bldP spid="89" grpId="0" animBg="1"/>
      <p:bldP spid="92" grpId="0" animBg="1"/>
      <p:bldP spid="97" grpId="0"/>
      <p:bldP spid="98" grpId="0" animBg="1"/>
      <p:bldP spid="177" grpId="0" animBg="1"/>
      <p:bldP spid="178" grpId="0" animBg="1"/>
      <p:bldP spid="179" grpId="0" animBg="1"/>
      <p:bldP spid="180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 - Data Dependence (DD)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8602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Data Dependence among events</a:t>
            </a:r>
          </a:p>
          <a:p>
            <a:pPr lvl="1"/>
            <a:r>
              <a:rPr lang="en-AU" dirty="0" smtClean="0"/>
              <a:t>Eg; </a:t>
            </a:r>
            <a:r>
              <a:rPr lang="en-AU" dirty="0" smtClean="0">
                <a:solidFill>
                  <a:srgbClr val="FF0000"/>
                </a:solidFill>
              </a:rPr>
              <a:t>Event 2</a:t>
            </a:r>
            <a:r>
              <a:rPr lang="en-AU" dirty="0" smtClean="0"/>
              <a:t> (</a:t>
            </a:r>
            <a:r>
              <a:rPr lang="en-AU" dirty="0" smtClean="0">
                <a:solidFill>
                  <a:srgbClr val="FF0000"/>
                </a:solidFill>
              </a:rPr>
              <a:t>E2</a:t>
            </a:r>
            <a:r>
              <a:rPr lang="en-AU" dirty="0" smtClean="0"/>
              <a:t>) is data-dependence on </a:t>
            </a:r>
            <a:r>
              <a:rPr lang="en-AU" dirty="0" smtClean="0">
                <a:solidFill>
                  <a:srgbClr val="0070C0"/>
                </a:solidFill>
              </a:rPr>
              <a:t>Event 1</a:t>
            </a:r>
            <a:r>
              <a:rPr lang="en-AU" dirty="0" smtClean="0"/>
              <a:t> (</a:t>
            </a:r>
            <a:r>
              <a:rPr lang="en-AU" dirty="0" smtClean="0">
                <a:solidFill>
                  <a:srgbClr val="0070C0"/>
                </a:solidFill>
              </a:rPr>
              <a:t>E1</a:t>
            </a:r>
            <a:r>
              <a:rPr lang="en-AU" dirty="0" smtClean="0"/>
              <a:t>) when node (instance of instruction)</a:t>
            </a:r>
            <a:r>
              <a:rPr lang="en-SG" dirty="0" smtClean="0"/>
              <a:t> 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sz="4000" baseline="-25000" dirty="0">
                <a:solidFill>
                  <a:srgbClr val="FF0000"/>
                </a:solidFill>
              </a:rPr>
              <a:t>2t</a:t>
            </a:r>
            <a:r>
              <a:rPr lang="en-SG" dirty="0">
                <a:solidFill>
                  <a:srgbClr val="FF0000"/>
                </a:solidFill>
              </a:rPr>
              <a:t> </a:t>
            </a:r>
            <a:r>
              <a:rPr lang="en-SG" dirty="0" smtClean="0"/>
              <a:t>in</a:t>
            </a:r>
            <a:r>
              <a:rPr lang="en-SG" dirty="0" smtClean="0">
                <a:solidFill>
                  <a:srgbClr val="FF0000"/>
                </a:solidFill>
              </a:rPr>
              <a:t> E2 </a:t>
            </a:r>
            <a:r>
              <a:rPr lang="en-SG" dirty="0" smtClean="0"/>
              <a:t>is </a:t>
            </a:r>
            <a:r>
              <a:rPr lang="en-SG" dirty="0"/>
              <a:t>data-dependent  on  </a:t>
            </a:r>
            <a:r>
              <a:rPr lang="en-SG" dirty="0" smtClean="0"/>
              <a:t>node (instance of instruction) </a:t>
            </a:r>
            <a:r>
              <a:rPr lang="en-SG" dirty="0" smtClean="0">
                <a:solidFill>
                  <a:srgbClr val="0070C0"/>
                </a:solidFill>
              </a:rPr>
              <a:t>S</a:t>
            </a:r>
            <a:r>
              <a:rPr lang="en-SG" baseline="-25000" dirty="0" smtClean="0">
                <a:solidFill>
                  <a:srgbClr val="0070C0"/>
                </a:solidFill>
              </a:rPr>
              <a:t>1t</a:t>
            </a:r>
            <a:r>
              <a:rPr lang="en-SG" dirty="0" smtClean="0">
                <a:solidFill>
                  <a:srgbClr val="0070C0"/>
                </a:solidFill>
              </a:rPr>
              <a:t> </a:t>
            </a:r>
            <a:r>
              <a:rPr lang="en-SG" dirty="0" smtClean="0"/>
              <a:t>in</a:t>
            </a:r>
            <a:r>
              <a:rPr lang="en-SG" dirty="0" smtClean="0">
                <a:solidFill>
                  <a:srgbClr val="0070C0"/>
                </a:solidFill>
              </a:rPr>
              <a:t> E1 </a:t>
            </a:r>
            <a:r>
              <a:rPr lang="en-SG" dirty="0" smtClean="0"/>
              <a:t>if registered object  </a:t>
            </a:r>
            <a:r>
              <a:rPr lang="en-SG" dirty="0">
                <a:solidFill>
                  <a:srgbClr val="FF0000"/>
                </a:solidFill>
              </a:rPr>
              <a:t>o</a:t>
            </a:r>
            <a:r>
              <a:rPr lang="en-SG" sz="3600" baseline="-25000" dirty="0" smtClean="0">
                <a:solidFill>
                  <a:srgbClr val="FF0000"/>
                </a:solidFill>
              </a:rPr>
              <a:t>2</a:t>
            </a:r>
            <a:r>
              <a:rPr lang="en-SG" dirty="0" smtClean="0"/>
              <a:t> </a:t>
            </a:r>
            <a:r>
              <a:rPr lang="en-SG" dirty="0"/>
              <a:t>in 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baseline="-25000" dirty="0">
                <a:solidFill>
                  <a:srgbClr val="FF0000"/>
                </a:solidFill>
              </a:rPr>
              <a:t>2t </a:t>
            </a:r>
            <a:r>
              <a:rPr lang="en-SG" dirty="0"/>
              <a:t>depend on </a:t>
            </a:r>
            <a:r>
              <a:rPr lang="en-SG" dirty="0" smtClean="0"/>
              <a:t>registered object </a:t>
            </a:r>
            <a:r>
              <a:rPr lang="en-SG" dirty="0">
                <a:solidFill>
                  <a:srgbClr val="0070C0"/>
                </a:solidFill>
              </a:rPr>
              <a:t>o</a:t>
            </a:r>
            <a:r>
              <a:rPr lang="en-SG" sz="3600" baseline="-25000" dirty="0" smtClean="0">
                <a:solidFill>
                  <a:srgbClr val="0070C0"/>
                </a:solidFill>
              </a:rPr>
              <a:t>1</a:t>
            </a:r>
            <a:r>
              <a:rPr lang="en-SG" dirty="0" smtClean="0"/>
              <a:t> </a:t>
            </a:r>
            <a:r>
              <a:rPr lang="en-SG" dirty="0"/>
              <a:t>defined in </a:t>
            </a:r>
            <a:r>
              <a:rPr lang="en-SG" dirty="0">
                <a:solidFill>
                  <a:srgbClr val="0070C0"/>
                </a:solidFill>
              </a:rPr>
              <a:t>S</a:t>
            </a:r>
            <a:r>
              <a:rPr lang="en-SG" baseline="-25000" dirty="0">
                <a:solidFill>
                  <a:srgbClr val="0070C0"/>
                </a:solidFill>
              </a:rPr>
              <a:t>1t </a:t>
            </a:r>
            <a:r>
              <a:rPr lang="en-SG" dirty="0"/>
              <a:t>at time t. </a:t>
            </a:r>
            <a:endParaRPr lang="en-AU" dirty="0"/>
          </a:p>
          <a:p>
            <a:pPr lvl="1"/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24</a:t>
            </a:fld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25508" y="5057001"/>
            <a:ext cx="85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25508" y="5057001"/>
                <a:ext cx="711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508" y="5057001"/>
                <a:ext cx="711669" cy="276999"/>
              </a:xfrm>
              <a:prstGeom prst="rect">
                <a:avLst/>
              </a:prstGeom>
              <a:blipFill>
                <a:blip r:embed="rId2" cstate="print"/>
                <a:stretch>
                  <a:fillRect l="-7692" r="-2564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505200" y="480942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baseline="-25000" dirty="0">
                <a:solidFill>
                  <a:srgbClr val="FF0000"/>
                </a:solidFill>
              </a:rPr>
              <a:t>2t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815353" y="48261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S</a:t>
            </a:r>
            <a:r>
              <a:rPr lang="en-SG" baseline="-25000" dirty="0">
                <a:solidFill>
                  <a:srgbClr val="0070C0"/>
                </a:solidFill>
              </a:rPr>
              <a:t>1t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025822" y="4495800"/>
            <a:ext cx="1051378" cy="14773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i="1" u="sng" dirty="0" smtClean="0">
                <a:solidFill>
                  <a:srgbClr val="00B0F0"/>
                </a:solidFill>
              </a:rPr>
              <a:t>E1</a:t>
            </a:r>
          </a:p>
          <a:p>
            <a:r>
              <a:rPr lang="en-AU" dirty="0" smtClean="0"/>
              <a:t>Int a = 1; </a:t>
            </a:r>
          </a:p>
          <a:p>
            <a:endParaRPr lang="en-AU" dirty="0"/>
          </a:p>
          <a:p>
            <a:r>
              <a:rPr lang="en-AU" b="1" i="1" u="sng" dirty="0" smtClean="0">
                <a:solidFill>
                  <a:srgbClr val="FF0000"/>
                </a:solidFill>
              </a:rPr>
              <a:t>E2</a:t>
            </a:r>
          </a:p>
          <a:p>
            <a:r>
              <a:rPr lang="en-AU" dirty="0" smtClean="0"/>
              <a:t>b = a;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605514" y="4780113"/>
            <a:ext cx="420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S</a:t>
            </a:r>
            <a:r>
              <a:rPr lang="en-SG" baseline="-25000" dirty="0" smtClean="0">
                <a:solidFill>
                  <a:srgbClr val="0070C0"/>
                </a:solidFill>
              </a:rPr>
              <a:t>1t</a:t>
            </a:r>
            <a:endParaRPr lang="en-SG" dirty="0">
              <a:solidFill>
                <a:srgbClr val="FF0000"/>
              </a:solidFill>
            </a:endParaRPr>
          </a:p>
          <a:p>
            <a:endParaRPr lang="en-SG" dirty="0" smtClean="0">
              <a:solidFill>
                <a:srgbClr val="FF0000"/>
              </a:solidFill>
            </a:endParaRPr>
          </a:p>
          <a:p>
            <a:endParaRPr lang="en-SG" dirty="0" smtClean="0">
              <a:solidFill>
                <a:srgbClr val="FF0000"/>
              </a:solidFill>
            </a:endParaRPr>
          </a:p>
          <a:p>
            <a:r>
              <a:rPr lang="en-SG" dirty="0" smtClean="0">
                <a:solidFill>
                  <a:srgbClr val="FF0000"/>
                </a:solidFill>
              </a:rPr>
              <a:t>S</a:t>
            </a:r>
            <a:r>
              <a:rPr lang="en-SG" baseline="-25000" dirty="0" smtClean="0">
                <a:solidFill>
                  <a:srgbClr val="FF0000"/>
                </a:solidFill>
              </a:rPr>
              <a:t>2t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902425" y="4724400"/>
            <a:ext cx="1447799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902425" y="473038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E2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07225" y="506658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36329" y="4724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E1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9331" y="5040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/>
              <a:t>d</a:t>
            </a:r>
            <a:endParaRPr lang="en-AU" i="1" dirty="0"/>
          </a:p>
        </p:txBody>
      </p:sp>
      <p:sp>
        <p:nvSpPr>
          <p:cNvPr id="19" name="Rounded Rectangle 18"/>
          <p:cNvSpPr/>
          <p:nvPr/>
        </p:nvSpPr>
        <p:spPr>
          <a:xfrm>
            <a:off x="3415278" y="4826168"/>
            <a:ext cx="1820383" cy="584032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16798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/>
      <p:bldP spid="17" grpId="0"/>
      <p:bldP spid="18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Event - Control Dependence (CD)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8602"/>
          </a:xfrm>
        </p:spPr>
        <p:txBody>
          <a:bodyPr>
            <a:normAutofit/>
          </a:bodyPr>
          <a:lstStyle/>
          <a:p>
            <a:r>
              <a:rPr lang="en-AU" dirty="0" smtClean="0"/>
              <a:t>Control Dependence among events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Direct-initiate or Indirect-initiate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Direct- control (Lifecycle </a:t>
            </a:r>
            <a:r>
              <a:rPr lang="en-AU" i="1" dirty="0" smtClean="0">
                <a:solidFill>
                  <a:srgbClr val="0070C0"/>
                </a:solidFill>
              </a:rPr>
              <a:t>awareness</a:t>
            </a:r>
            <a:r>
              <a:rPr lang="en-AU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Data-aware control (while component is running)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25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4892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 Direct-initiate or Indirect-initiate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395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dirty="0" smtClean="0"/>
              <a:t>Eg; </a:t>
            </a:r>
            <a:r>
              <a:rPr lang="en-AU" dirty="0" smtClean="0">
                <a:solidFill>
                  <a:srgbClr val="FF0000"/>
                </a:solidFill>
              </a:rPr>
              <a:t>Event 2</a:t>
            </a:r>
            <a:r>
              <a:rPr lang="en-AU" dirty="0" smtClean="0"/>
              <a:t> (</a:t>
            </a:r>
            <a:r>
              <a:rPr lang="en-AU" dirty="0" smtClean="0">
                <a:solidFill>
                  <a:srgbClr val="FF0000"/>
                </a:solidFill>
              </a:rPr>
              <a:t>E2</a:t>
            </a:r>
            <a:r>
              <a:rPr lang="en-AU" dirty="0" smtClean="0"/>
              <a:t>) is control-dependence on </a:t>
            </a:r>
            <a:r>
              <a:rPr lang="en-AU" dirty="0" smtClean="0">
                <a:solidFill>
                  <a:srgbClr val="0070C0"/>
                </a:solidFill>
              </a:rPr>
              <a:t>Event 1</a:t>
            </a:r>
            <a:r>
              <a:rPr lang="en-AU" dirty="0" smtClean="0"/>
              <a:t> (</a:t>
            </a:r>
            <a:r>
              <a:rPr lang="en-AU" dirty="0" smtClean="0">
                <a:solidFill>
                  <a:srgbClr val="0070C0"/>
                </a:solidFill>
              </a:rPr>
              <a:t>E1</a:t>
            </a:r>
            <a:r>
              <a:rPr lang="en-AU" dirty="0" smtClean="0"/>
              <a:t>) </a:t>
            </a:r>
            <a:r>
              <a:rPr lang="en-AU" sz="2600" dirty="0" smtClean="0"/>
              <a:t>when </a:t>
            </a:r>
            <a:r>
              <a:rPr lang="en-AU" sz="2600" dirty="0" smtClean="0">
                <a:solidFill>
                  <a:srgbClr val="0070C0"/>
                </a:solidFill>
              </a:rPr>
              <a:t>Event 1</a:t>
            </a:r>
            <a:r>
              <a:rPr lang="en-AU" sz="2600" dirty="0" smtClean="0"/>
              <a:t> (</a:t>
            </a:r>
            <a:r>
              <a:rPr lang="en-AU" sz="2600" dirty="0" smtClean="0">
                <a:solidFill>
                  <a:srgbClr val="0070C0"/>
                </a:solidFill>
              </a:rPr>
              <a:t>E1</a:t>
            </a:r>
            <a:r>
              <a:rPr lang="en-AU" sz="2600" dirty="0" smtClean="0"/>
              <a:t>) directly or indirectly initiates </a:t>
            </a:r>
            <a:r>
              <a:rPr lang="en-AU" sz="2600" dirty="0" smtClean="0">
                <a:solidFill>
                  <a:srgbClr val="FF0000"/>
                </a:solidFill>
              </a:rPr>
              <a:t>Event 2</a:t>
            </a:r>
            <a:r>
              <a:rPr lang="en-AU" sz="2600" dirty="0" smtClean="0"/>
              <a:t> (</a:t>
            </a:r>
            <a:r>
              <a:rPr lang="en-AU" sz="2600" dirty="0" smtClean="0">
                <a:solidFill>
                  <a:srgbClr val="FF0000"/>
                </a:solidFill>
              </a:rPr>
              <a:t>E2</a:t>
            </a:r>
            <a:r>
              <a:rPr lang="en-AU" sz="2600" dirty="0" smtClean="0"/>
              <a:t>) . </a:t>
            </a:r>
            <a:endParaRPr lang="en-AU" sz="1900" i="1" dirty="0" smtClean="0"/>
          </a:p>
          <a:p>
            <a:pPr marL="457200" lvl="1" indent="0">
              <a:buNone/>
            </a:pPr>
            <a:r>
              <a:rPr lang="en-AU" sz="1900" i="1" dirty="0" smtClean="0"/>
              <a:t>[startActivity (directly initiate) , startActivityForResult (indirectly initiate)]</a:t>
            </a:r>
            <a:endParaRPr lang="en-AU" sz="2600" i="1" dirty="0" smtClean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26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17620" y="4410413"/>
            <a:ext cx="4386970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i="1" u="sng" dirty="0" smtClean="0">
                <a:solidFill>
                  <a:srgbClr val="00B0F0"/>
                </a:solidFill>
              </a:rPr>
              <a:t>E1</a:t>
            </a:r>
          </a:p>
          <a:p>
            <a:r>
              <a:rPr lang="en-AU" dirty="0" smtClean="0"/>
              <a:t>Intent </a:t>
            </a:r>
            <a:r>
              <a:rPr lang="en-AU" dirty="0" err="1" smtClean="0"/>
              <a:t>i</a:t>
            </a:r>
            <a:r>
              <a:rPr lang="en-AU" dirty="0" smtClean="0"/>
              <a:t> = new Intent (this, ActivityTwo.class);</a:t>
            </a:r>
          </a:p>
          <a:p>
            <a:r>
              <a:rPr lang="en-AU" dirty="0" smtClean="0"/>
              <a:t>startActivity(</a:t>
            </a:r>
            <a:r>
              <a:rPr lang="en-AU" dirty="0" err="1" smtClean="0"/>
              <a:t>i</a:t>
            </a:r>
            <a:r>
              <a:rPr lang="en-AU" dirty="0" smtClean="0"/>
              <a:t>);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02425" y="4724400"/>
            <a:ext cx="1447799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902425" y="473038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E2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07225" y="506658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36329" y="4724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E1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9331" y="504086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/>
              <a:t>c</a:t>
            </a:r>
            <a:endParaRPr lang="en-A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01912" y="4043487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ActivityOne.java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4359714" y="5617961"/>
            <a:ext cx="4344875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i="1" u="sng" dirty="0" smtClean="0">
                <a:solidFill>
                  <a:srgbClr val="FF0000"/>
                </a:solidFill>
              </a:rPr>
              <a:t>E2</a:t>
            </a:r>
          </a:p>
          <a:p>
            <a:r>
              <a:rPr lang="en-AU" dirty="0" smtClean="0"/>
              <a:t>….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45385" y="5291186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ActivityTwo.java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57386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7" grpId="0"/>
      <p:bldP spid="18" grpId="0"/>
      <p:bldP spid="13" grpId="0"/>
      <p:bldP spid="20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2. Direct-Control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91" y="1351111"/>
            <a:ext cx="8229600" cy="16471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dirty="0" smtClean="0"/>
              <a:t>Eg; </a:t>
            </a:r>
            <a:r>
              <a:rPr lang="en-AU" dirty="0" smtClean="0">
                <a:solidFill>
                  <a:srgbClr val="FF0000"/>
                </a:solidFill>
              </a:rPr>
              <a:t>Event 2</a:t>
            </a:r>
            <a:r>
              <a:rPr lang="en-AU" dirty="0" smtClean="0"/>
              <a:t> (</a:t>
            </a:r>
            <a:r>
              <a:rPr lang="en-AU" dirty="0" smtClean="0">
                <a:solidFill>
                  <a:srgbClr val="FF0000"/>
                </a:solidFill>
              </a:rPr>
              <a:t>E2</a:t>
            </a:r>
            <a:r>
              <a:rPr lang="en-AU" dirty="0" smtClean="0"/>
              <a:t>) is control-dependence on </a:t>
            </a:r>
            <a:r>
              <a:rPr lang="en-AU" dirty="0" smtClean="0">
                <a:solidFill>
                  <a:srgbClr val="0070C0"/>
                </a:solidFill>
              </a:rPr>
              <a:t>Event 1</a:t>
            </a:r>
            <a:r>
              <a:rPr lang="en-AU" dirty="0" smtClean="0"/>
              <a:t> (</a:t>
            </a:r>
            <a:r>
              <a:rPr lang="en-AU" dirty="0" smtClean="0">
                <a:solidFill>
                  <a:srgbClr val="0070C0"/>
                </a:solidFill>
              </a:rPr>
              <a:t>E1</a:t>
            </a:r>
            <a:r>
              <a:rPr lang="en-AU" dirty="0" smtClean="0"/>
              <a:t>) </a:t>
            </a:r>
            <a:r>
              <a:rPr lang="en-AU" sz="2600" dirty="0" smtClean="0"/>
              <a:t>when  </a:t>
            </a:r>
            <a:r>
              <a:rPr lang="en-AU" sz="2600" dirty="0" smtClean="0">
                <a:solidFill>
                  <a:srgbClr val="0070C0"/>
                </a:solidFill>
              </a:rPr>
              <a:t>Event 1</a:t>
            </a:r>
            <a:r>
              <a:rPr lang="en-AU" sz="2600" dirty="0" smtClean="0"/>
              <a:t> (</a:t>
            </a:r>
            <a:r>
              <a:rPr lang="en-AU" sz="2600" dirty="0" smtClean="0">
                <a:solidFill>
                  <a:srgbClr val="0070C0"/>
                </a:solidFill>
              </a:rPr>
              <a:t>E1</a:t>
            </a:r>
            <a:r>
              <a:rPr lang="en-AU" sz="2600" dirty="0" smtClean="0"/>
              <a:t>) let </a:t>
            </a:r>
            <a:r>
              <a:rPr lang="en-AU" sz="2600" dirty="0" smtClean="0">
                <a:solidFill>
                  <a:srgbClr val="FF0000"/>
                </a:solidFill>
              </a:rPr>
              <a:t>Event 2</a:t>
            </a:r>
            <a:r>
              <a:rPr lang="en-AU" sz="2600" dirty="0" smtClean="0"/>
              <a:t> (</a:t>
            </a:r>
            <a:r>
              <a:rPr lang="en-AU" sz="2600" dirty="0" smtClean="0">
                <a:solidFill>
                  <a:srgbClr val="FF0000"/>
                </a:solidFill>
              </a:rPr>
              <a:t>E2</a:t>
            </a:r>
            <a:r>
              <a:rPr lang="en-AU" sz="2600" dirty="0" smtClean="0"/>
              <a:t>) start by finishing itself. </a:t>
            </a:r>
            <a:r>
              <a:rPr lang="en-AU" sz="1900" i="1" dirty="0" smtClean="0"/>
              <a:t>[onPause , onDestroy, …]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27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22521" y="3365187"/>
            <a:ext cx="4386970" cy="17543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onCreate(){</a:t>
            </a:r>
          </a:p>
          <a:p>
            <a:r>
              <a:rPr lang="en-AU" dirty="0" smtClean="0"/>
              <a:t>Intent </a:t>
            </a:r>
            <a:r>
              <a:rPr lang="en-AU" dirty="0" err="1" smtClean="0"/>
              <a:t>i</a:t>
            </a:r>
            <a:r>
              <a:rPr lang="en-AU" dirty="0" smtClean="0"/>
              <a:t> = new Intent (this, ActivityTwo.class);</a:t>
            </a:r>
          </a:p>
          <a:p>
            <a:r>
              <a:rPr lang="en-AU" dirty="0" smtClean="0"/>
              <a:t>startActivity(</a:t>
            </a:r>
            <a:r>
              <a:rPr lang="en-AU" dirty="0" err="1" smtClean="0"/>
              <a:t>i</a:t>
            </a:r>
            <a:r>
              <a:rPr lang="en-AU" dirty="0" smtClean="0"/>
              <a:t>); }</a:t>
            </a:r>
          </a:p>
          <a:p>
            <a:endParaRPr lang="en-AU" dirty="0"/>
          </a:p>
          <a:p>
            <a:r>
              <a:rPr lang="en-AU" b="1" i="1" u="sng" dirty="0">
                <a:solidFill>
                  <a:srgbClr val="00B0F0"/>
                </a:solidFill>
              </a:rPr>
              <a:t>E1</a:t>
            </a:r>
          </a:p>
          <a:p>
            <a:r>
              <a:rPr lang="en-AU" dirty="0" smtClean="0"/>
              <a:t>onPause(){</a:t>
            </a:r>
            <a:r>
              <a:rPr lang="en-AU" dirty="0"/>
              <a:t>}</a:t>
            </a:r>
            <a:endParaRPr lang="en-AU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295400" y="3450229"/>
            <a:ext cx="1447799" cy="685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295400" y="345621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E2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00200" y="3792417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9304" y="345022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E1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2306" y="3766697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/>
              <a:t>c</a:t>
            </a:r>
            <a:endParaRPr lang="en-A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06813" y="2998261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ActivityOne.java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4359714" y="5617961"/>
            <a:ext cx="4344875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i="1" u="sng" dirty="0" smtClean="0">
                <a:solidFill>
                  <a:srgbClr val="FF0000"/>
                </a:solidFill>
              </a:rPr>
              <a:t>E2</a:t>
            </a:r>
          </a:p>
          <a:p>
            <a:r>
              <a:rPr lang="en-AU" dirty="0" smtClean="0"/>
              <a:t>….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45385" y="5291186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ActivityTwo.java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260711" y="4800600"/>
            <a:ext cx="3517176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i="1" dirty="0">
                <a:solidFill>
                  <a:srgbClr val="00B050"/>
                </a:solidFill>
              </a:rPr>
              <a:t>“When activity B is launched in front of activity A, </a:t>
            </a:r>
            <a:r>
              <a:rPr lang="en-AU" sz="1600" i="1" dirty="0" smtClean="0">
                <a:solidFill>
                  <a:srgbClr val="00B050"/>
                </a:solidFill>
              </a:rPr>
              <a:t>onPause </a:t>
            </a:r>
            <a:r>
              <a:rPr lang="en-AU" sz="1600" i="1" dirty="0">
                <a:solidFill>
                  <a:srgbClr val="00B050"/>
                </a:solidFill>
              </a:rPr>
              <a:t>callback will be invoked on A. B will not be created until A's onPause() returns, so be sure to not do anything lengthy here</a:t>
            </a:r>
            <a:r>
              <a:rPr lang="en-AU" sz="1600" i="1" dirty="0" smtClean="0">
                <a:solidFill>
                  <a:srgbClr val="00B050"/>
                </a:solidFill>
              </a:rPr>
              <a:t>.”</a:t>
            </a:r>
          </a:p>
          <a:p>
            <a:r>
              <a:rPr lang="en-AU" sz="1600" dirty="0" smtClean="0">
                <a:hlinkClick r:id="rId2"/>
              </a:rPr>
              <a:t>https</a:t>
            </a:r>
            <a:r>
              <a:rPr lang="en-AU" sz="1600" dirty="0">
                <a:hlinkClick r:id="rId2"/>
              </a:rPr>
              <a:t>://developer.android.com/reference/android/app/Activity#onPause</a:t>
            </a:r>
            <a:r>
              <a:rPr lang="en-AU" sz="1600" dirty="0" smtClean="0">
                <a:hlinkClick r:id="rId2"/>
              </a:rPr>
              <a:t>()</a:t>
            </a:r>
            <a:endParaRPr lang="en-A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866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7" grpId="0"/>
      <p:bldP spid="18" grpId="0"/>
      <p:bldP spid="13" grpId="0"/>
      <p:bldP spid="20" grpId="0" animBg="1"/>
      <p:bldP spid="21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3. Data-aware </a:t>
            </a:r>
            <a:r>
              <a:rPr lang="en-AU" dirty="0"/>
              <a:t>control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860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dirty="0" smtClean="0"/>
              <a:t>While component is in running state, all non-lifecycles events can be invoked asynchronously.</a:t>
            </a:r>
          </a:p>
          <a:p>
            <a:pPr marL="457200" lvl="1" indent="0">
              <a:buNone/>
            </a:pPr>
            <a:r>
              <a:rPr lang="en-AU" dirty="0" smtClean="0"/>
              <a:t>Eg</a:t>
            </a:r>
            <a:r>
              <a:rPr lang="en-AU" dirty="0"/>
              <a:t>; </a:t>
            </a:r>
            <a:r>
              <a:rPr lang="en-AU" dirty="0">
                <a:solidFill>
                  <a:srgbClr val="FF0000"/>
                </a:solidFill>
              </a:rPr>
              <a:t>Event 2</a:t>
            </a:r>
            <a:r>
              <a:rPr lang="en-AU" dirty="0"/>
              <a:t> (</a:t>
            </a:r>
            <a:r>
              <a:rPr lang="en-AU" dirty="0">
                <a:solidFill>
                  <a:srgbClr val="FF0000"/>
                </a:solidFill>
              </a:rPr>
              <a:t>E2</a:t>
            </a:r>
            <a:r>
              <a:rPr lang="en-AU" dirty="0"/>
              <a:t>) is control-dependence on </a:t>
            </a:r>
            <a:r>
              <a:rPr lang="en-AU" dirty="0">
                <a:solidFill>
                  <a:srgbClr val="0070C0"/>
                </a:solidFill>
              </a:rPr>
              <a:t>Event 1</a:t>
            </a:r>
            <a:r>
              <a:rPr lang="en-AU" dirty="0"/>
              <a:t> (</a:t>
            </a:r>
            <a:r>
              <a:rPr lang="en-AU" dirty="0">
                <a:solidFill>
                  <a:srgbClr val="0070C0"/>
                </a:solidFill>
              </a:rPr>
              <a:t>E1</a:t>
            </a:r>
            <a:r>
              <a:rPr lang="en-AU" dirty="0"/>
              <a:t>) </a:t>
            </a:r>
            <a:r>
              <a:rPr lang="en-AU" sz="2600" dirty="0" smtClean="0"/>
              <a:t>if </a:t>
            </a:r>
            <a:r>
              <a:rPr lang="en-AU" sz="2600" dirty="0" smtClean="0">
                <a:solidFill>
                  <a:srgbClr val="FF0000"/>
                </a:solidFill>
              </a:rPr>
              <a:t>Event </a:t>
            </a:r>
            <a:r>
              <a:rPr lang="en-AU" sz="2600" dirty="0">
                <a:solidFill>
                  <a:srgbClr val="FF0000"/>
                </a:solidFill>
              </a:rPr>
              <a:t>2</a:t>
            </a:r>
            <a:r>
              <a:rPr lang="en-AU" sz="2600" dirty="0"/>
              <a:t> (</a:t>
            </a:r>
            <a:r>
              <a:rPr lang="en-AU" sz="2600" dirty="0">
                <a:solidFill>
                  <a:srgbClr val="FF0000"/>
                </a:solidFill>
              </a:rPr>
              <a:t>E2</a:t>
            </a:r>
            <a:r>
              <a:rPr lang="en-AU" sz="2600" dirty="0" smtClean="0"/>
              <a:t>) is data-dependence on </a:t>
            </a:r>
            <a:r>
              <a:rPr lang="en-AU" dirty="0"/>
              <a:t> </a:t>
            </a:r>
            <a:r>
              <a:rPr lang="en-AU" dirty="0">
                <a:solidFill>
                  <a:srgbClr val="0070C0"/>
                </a:solidFill>
              </a:rPr>
              <a:t>Event 1</a:t>
            </a:r>
            <a:r>
              <a:rPr lang="en-AU" dirty="0"/>
              <a:t> (</a:t>
            </a:r>
            <a:r>
              <a:rPr lang="en-AU" dirty="0">
                <a:solidFill>
                  <a:srgbClr val="0070C0"/>
                </a:solidFill>
              </a:rPr>
              <a:t>E1</a:t>
            </a:r>
            <a:r>
              <a:rPr lang="en-AU" dirty="0"/>
              <a:t>) </a:t>
            </a: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2697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29</a:t>
            </a:fld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3352800" cy="11509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cs typeface="Calibri"/>
              </a:rPr>
              <a:t>Motivation</a:t>
            </a:r>
            <a:endParaRPr lang="en-AU" sz="3600" b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0"/>
            <a:ext cx="2352964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</a:t>
            </a:fld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2524626" y="741146"/>
            <a:ext cx="3992479" cy="990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cs typeface="Calibri"/>
              </a:rPr>
              <a:t>Background</a:t>
            </a:r>
            <a:endParaRPr lang="en-AU" sz="4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3269287" y="2106505"/>
            <a:ext cx="518891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Fault </a:t>
            </a:r>
            <a:r>
              <a:rPr lang="en-US" sz="2400" dirty="0" smtClean="0">
                <a:solidFill>
                  <a:schemeClr val="tx1"/>
                </a:solidFill>
                <a:cs typeface="Calibri"/>
              </a:rPr>
              <a:t>Localization (FL)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3269287" y="2819400"/>
            <a:ext cx="518891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  <a:cs typeface="Calibri"/>
              </a:rPr>
              <a:t>Android Nature – Why is FL difficult?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0"/>
            <a:ext cx="2352964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62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755D49-6F75-4809-A2FC-59BC4744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F1CA54-3522-43BD-BF85-26F0FB1B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https://github.com/helloworld1/AnyMemo/issues/440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36037C-A378-4334-BC22-6BD19A5D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30</a:t>
            </a:fld>
            <a:endParaRPr lang="en-SG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2612830-3C76-433B-9458-6524EB5E1D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230" y="3060482"/>
            <a:ext cx="4091940" cy="17428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49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F65182-561B-41A1-B329-69FEC014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Example - AnyMemo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9C4443-710D-427D-83D8-CD06FBFE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b="1" dirty="0">
                <a:cs typeface="Calibri"/>
              </a:rPr>
              <a:t>Video</a:t>
            </a:r>
            <a:endParaRPr lang="en-US" dirty="0"/>
          </a:p>
          <a:p>
            <a:endParaRPr lang="en-AU" b="1" dirty="0">
              <a:solidFill>
                <a:srgbClr val="0070C0"/>
              </a:solidFill>
              <a:cs typeface="Calibri"/>
            </a:endParaRPr>
          </a:p>
          <a:p>
            <a:endParaRPr lang="en-AU" b="1" dirty="0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endParaRPr lang="en-AU" b="1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72FFF7-AC83-4811-9A90-108FD63E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31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7462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8229600" cy="58673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SG" dirty="0" smtClean="0"/>
              <a:t>2020-02-23 23:31:15.843 9231-9247/</a:t>
            </a:r>
            <a:r>
              <a:rPr lang="en-SG" dirty="0" err="1" smtClean="0"/>
              <a:t>org.liberty.android.fantastischmemodev</a:t>
            </a:r>
            <a:r>
              <a:rPr lang="en-SG" dirty="0" smtClean="0"/>
              <a:t> E/</a:t>
            </a:r>
            <a:r>
              <a:rPr lang="en-SG" dirty="0" err="1" smtClean="0"/>
              <a:t>eglCodecCommon</a:t>
            </a:r>
            <a:r>
              <a:rPr lang="en-SG" dirty="0" smtClean="0"/>
              <a:t>: </a:t>
            </a:r>
            <a:r>
              <a:rPr lang="en-SG" dirty="0" err="1" smtClean="0"/>
              <a:t>glUtilsParamSize</a:t>
            </a:r>
            <a:r>
              <a:rPr lang="en-SG" dirty="0" smtClean="0"/>
              <a:t>: </a:t>
            </a:r>
            <a:r>
              <a:rPr lang="en-SG" dirty="0" err="1" smtClean="0"/>
              <a:t>unknow</a:t>
            </a:r>
            <a:r>
              <a:rPr lang="en-SG" dirty="0" smtClean="0"/>
              <a:t> </a:t>
            </a:r>
            <a:r>
              <a:rPr lang="en-SG" dirty="0" err="1" smtClean="0"/>
              <a:t>param</a:t>
            </a:r>
            <a:r>
              <a:rPr lang="en-SG" dirty="0" smtClean="0"/>
              <a:t> 0x00008cdf</a:t>
            </a:r>
          </a:p>
          <a:p>
            <a:pPr>
              <a:buNone/>
            </a:pPr>
            <a:r>
              <a:rPr lang="en-SG" dirty="0" smtClean="0"/>
              <a:t>2020-02-23 23:31:15.843 9231-9247/</a:t>
            </a:r>
            <a:r>
              <a:rPr lang="en-SG" dirty="0" err="1" smtClean="0"/>
              <a:t>org.liberty.android.fantastischmemodev</a:t>
            </a:r>
            <a:r>
              <a:rPr lang="en-SG" dirty="0" smtClean="0"/>
              <a:t> E/</a:t>
            </a:r>
            <a:r>
              <a:rPr lang="en-SG" dirty="0" err="1" smtClean="0"/>
              <a:t>eglCodecCommon</a:t>
            </a:r>
            <a:r>
              <a:rPr lang="en-SG" dirty="0" smtClean="0"/>
              <a:t>: </a:t>
            </a:r>
            <a:r>
              <a:rPr lang="en-SG" dirty="0" err="1" smtClean="0"/>
              <a:t>glUtilsParamSize</a:t>
            </a:r>
            <a:r>
              <a:rPr lang="en-SG" dirty="0" smtClean="0"/>
              <a:t>: </a:t>
            </a:r>
            <a:r>
              <a:rPr lang="en-SG" dirty="0" err="1" smtClean="0"/>
              <a:t>unknow</a:t>
            </a:r>
            <a:r>
              <a:rPr lang="en-SG" dirty="0" smtClean="0"/>
              <a:t> </a:t>
            </a:r>
            <a:r>
              <a:rPr lang="en-SG" dirty="0" err="1" smtClean="0"/>
              <a:t>param</a:t>
            </a:r>
            <a:r>
              <a:rPr lang="en-SG" dirty="0" smtClean="0"/>
              <a:t> 0x00008824</a:t>
            </a:r>
          </a:p>
          <a:p>
            <a:pPr>
              <a:buNone/>
            </a:pPr>
            <a:r>
              <a:rPr lang="en-SG" dirty="0" smtClean="0"/>
              <a:t>2020-02-23 23:31:27.174 9231-9231/</a:t>
            </a:r>
            <a:r>
              <a:rPr lang="en-SG" dirty="0" err="1" smtClean="0"/>
              <a:t>org.liberty.android.fantastischmemodev</a:t>
            </a:r>
            <a:r>
              <a:rPr lang="en-SG" dirty="0" smtClean="0"/>
              <a:t> E/</a:t>
            </a:r>
            <a:r>
              <a:rPr lang="en-SG" dirty="0" err="1" smtClean="0"/>
              <a:t>AndroidRuntime</a:t>
            </a:r>
            <a:r>
              <a:rPr lang="en-SG" dirty="0" smtClean="0"/>
              <a:t>: FATAL EXCEPTION: main</a:t>
            </a:r>
          </a:p>
          <a:p>
            <a:pPr>
              <a:buNone/>
            </a:pPr>
            <a:r>
              <a:rPr lang="en-SG" dirty="0" smtClean="0"/>
              <a:t>    Process: </a:t>
            </a:r>
            <a:r>
              <a:rPr lang="en-SG" dirty="0" err="1" smtClean="0"/>
              <a:t>org.liberty.android.fantastischmemodev</a:t>
            </a:r>
            <a:r>
              <a:rPr lang="en-SG" dirty="0" smtClean="0"/>
              <a:t>, PID: 9231</a:t>
            </a:r>
          </a:p>
          <a:p>
            <a:pPr>
              <a:buNone/>
            </a:pPr>
            <a:r>
              <a:rPr lang="en-SG" dirty="0" smtClean="0"/>
              <a:t>    </a:t>
            </a:r>
            <a:r>
              <a:rPr lang="en-SG" dirty="0" err="1" smtClean="0"/>
              <a:t>java.lang.RuntimeException</a:t>
            </a:r>
            <a:r>
              <a:rPr lang="en-SG" dirty="0" smtClean="0"/>
              <a:t>: Unable to start activity </a:t>
            </a:r>
            <a:r>
              <a:rPr lang="en-SG" dirty="0" err="1" smtClean="0"/>
              <a:t>ComponentInfo</a:t>
            </a:r>
            <a:r>
              <a:rPr lang="en-SG" dirty="0" smtClean="0"/>
              <a:t>{</a:t>
            </a:r>
            <a:r>
              <a:rPr lang="en-SG" dirty="0" err="1" smtClean="0"/>
              <a:t>org.liberty.android.fantastischmemodev</a:t>
            </a:r>
            <a:r>
              <a:rPr lang="en-SG" dirty="0" smtClean="0"/>
              <a:t>/</a:t>
            </a:r>
            <a:r>
              <a:rPr lang="en-SG" dirty="0" err="1" smtClean="0"/>
              <a:t>org.liberty.android.fantastischmemo.ui.</a:t>
            </a:r>
            <a:r>
              <a:rPr lang="en-SG" sz="4400" b="1" dirty="0" err="1" smtClean="0">
                <a:solidFill>
                  <a:srgbClr val="FF0000"/>
                </a:solidFill>
              </a:rPr>
              <a:t>StudyActivity</a:t>
            </a:r>
            <a:r>
              <a:rPr lang="en-SG" dirty="0" smtClean="0"/>
              <a:t>}: </a:t>
            </a:r>
            <a:r>
              <a:rPr lang="en-SG" dirty="0" err="1" smtClean="0"/>
              <a:t>java.lang.NullPointerException</a:t>
            </a:r>
            <a:r>
              <a:rPr lang="en-SG" dirty="0" smtClean="0"/>
              <a:t>: Attempt to invoke virtual method 'int </a:t>
            </a:r>
            <a:r>
              <a:rPr lang="en-SG" dirty="0" err="1" smtClean="0"/>
              <a:t>java.lang.String.</a:t>
            </a:r>
            <a:r>
              <a:rPr lang="en-SG" sz="4400" b="1" dirty="0" err="1" smtClean="0">
                <a:solidFill>
                  <a:srgbClr val="FF0000"/>
                </a:solidFill>
              </a:rPr>
              <a:t>compareTo</a:t>
            </a:r>
            <a:r>
              <a:rPr lang="en-SG" dirty="0" smtClean="0"/>
              <a:t>(</a:t>
            </a:r>
            <a:r>
              <a:rPr lang="en-SG" dirty="0" err="1" smtClean="0"/>
              <a:t>java.lang.String</a:t>
            </a:r>
            <a:r>
              <a:rPr lang="en-SG" dirty="0" smtClean="0"/>
              <a:t>)' on a null object reference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android.app.ActivityThread.performLaunchActivity</a:t>
            </a:r>
            <a:r>
              <a:rPr lang="en-SG" dirty="0" smtClean="0"/>
              <a:t>(ActivityThread.java:2665)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android.app.ActivityThread.handleLaunchActivity</a:t>
            </a:r>
            <a:r>
              <a:rPr lang="en-SG" dirty="0" smtClean="0"/>
              <a:t>(ActivityThread.java:2726)</a:t>
            </a:r>
          </a:p>
          <a:p>
            <a:pPr>
              <a:buNone/>
            </a:pPr>
            <a:r>
              <a:rPr lang="en-SG" dirty="0" smtClean="0"/>
              <a:t>        at android.app.ActivityThread.-wrap12(ActivityThread.java)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android.app.ActivityThread$H.handleMessage</a:t>
            </a:r>
            <a:r>
              <a:rPr lang="en-SG" dirty="0" smtClean="0"/>
              <a:t>(ActivityThread.java:1477)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android.os.Handler.dispatchMessage</a:t>
            </a:r>
            <a:r>
              <a:rPr lang="en-SG" dirty="0" smtClean="0"/>
              <a:t>(Handler.java:102)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android.os.Looper.loop</a:t>
            </a:r>
            <a:r>
              <a:rPr lang="en-SG" dirty="0" smtClean="0"/>
              <a:t>(Looper.java:154)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android.app.ActivityThread.main</a:t>
            </a:r>
            <a:r>
              <a:rPr lang="en-SG" dirty="0" smtClean="0"/>
              <a:t>(ActivityThread.java:6119)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java.lang.reflect.Method.invoke</a:t>
            </a:r>
            <a:r>
              <a:rPr lang="en-SG" dirty="0" smtClean="0"/>
              <a:t>(Native Method)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com.android.internal.os.ZygoteInit$MethodAndArgsCaller.run</a:t>
            </a:r>
            <a:r>
              <a:rPr lang="en-SG" dirty="0" smtClean="0"/>
              <a:t>(ZygoteInit.java:886)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com.android.internal.os.ZygoteInit.main</a:t>
            </a:r>
            <a:r>
              <a:rPr lang="en-SG" dirty="0" smtClean="0"/>
              <a:t>(ZygoteInit.java:776)</a:t>
            </a:r>
          </a:p>
          <a:p>
            <a:pPr>
              <a:buNone/>
            </a:pPr>
            <a:r>
              <a:rPr lang="en-SG" dirty="0" smtClean="0"/>
              <a:t>     Caused by: </a:t>
            </a:r>
            <a:r>
              <a:rPr lang="en-SG" dirty="0" err="1" smtClean="0"/>
              <a:t>java.lang.NullPointerException</a:t>
            </a:r>
            <a:r>
              <a:rPr lang="en-SG" dirty="0" smtClean="0"/>
              <a:t>: Attempt to invoke virtual method 'int </a:t>
            </a:r>
            <a:r>
              <a:rPr lang="en-SG" dirty="0" err="1" smtClean="0"/>
              <a:t>java.lang.String.compareTo</a:t>
            </a:r>
            <a:r>
              <a:rPr lang="en-SG" dirty="0" smtClean="0"/>
              <a:t>(</a:t>
            </a:r>
            <a:r>
              <a:rPr lang="en-SG" dirty="0" err="1" smtClean="0"/>
              <a:t>java.lang.String</a:t>
            </a:r>
            <a:r>
              <a:rPr lang="en-SG" dirty="0" smtClean="0"/>
              <a:t>)' on a null object reference</a:t>
            </a:r>
          </a:p>
          <a:p>
            <a:pPr>
              <a:buNone/>
            </a:pPr>
            <a:r>
              <a:rPr lang="en-SG" dirty="0" smtClean="0"/>
              <a:t>        at org.liberty.android.fantastischmemo.common.AnyMemoDBOpenHelperManager$1.compare(AnyMemoDBOpenHelperManager.java)</a:t>
            </a:r>
          </a:p>
          <a:p>
            <a:pPr>
              <a:buNone/>
            </a:pPr>
            <a:r>
              <a:rPr lang="en-SG" dirty="0" smtClean="0"/>
              <a:t>        at org.liberty.android.fantastischmemo.common.AnyMemoDBOpenHelperManager$1.compare(AnyMemoDBOpenHelperManager.java)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java.util.TreeMap.getEntryUsingComparator</a:t>
            </a:r>
            <a:r>
              <a:rPr lang="en-SG" dirty="0" smtClean="0"/>
              <a:t>(TreeMap.java:377)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java.util.TreeMap.getEntry</a:t>
            </a:r>
            <a:r>
              <a:rPr lang="en-SG" dirty="0" smtClean="0"/>
              <a:t>(TreeMap.java:346)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java.util.TreeMap.containsKey</a:t>
            </a:r>
            <a:r>
              <a:rPr lang="en-SG" dirty="0" smtClean="0"/>
              <a:t>(TreeMap.java:233)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java.util.Collections$SynchronizedMap.containsKey</a:t>
            </a:r>
            <a:r>
              <a:rPr lang="en-SG" dirty="0" smtClean="0"/>
              <a:t>(Collections.java:2308)</a:t>
            </a:r>
          </a:p>
          <a:p>
            <a:pPr>
              <a:buNone/>
            </a:pPr>
            <a:r>
              <a:rPr lang="en-SG" dirty="0" smtClean="0"/>
              <a:t>        at org.liberty.android.fantastischmemo.common.AnyMemoDBOpenHelperManager.getHelper(AnyMemoDBOpenHelperManager.java)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org.liberty.android.fantastischmemo.ui.QACardActivity.startInit</a:t>
            </a:r>
            <a:r>
              <a:rPr lang="en-SG" dirty="0" smtClean="0"/>
              <a:t>(QACardActivity.java)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org.liberty.android.fantastischmemo.ui.StudyActivity.onCreate</a:t>
            </a:r>
            <a:r>
              <a:rPr lang="en-SG" dirty="0" smtClean="0"/>
              <a:t>(StudyActivity.java)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android.app.Activity.performCreate</a:t>
            </a:r>
            <a:r>
              <a:rPr lang="en-SG" dirty="0" smtClean="0"/>
              <a:t>(Activity.java:6679)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android.app.Instrumentation.callActivityOnCreate</a:t>
            </a:r>
            <a:r>
              <a:rPr lang="en-SG" dirty="0" smtClean="0"/>
              <a:t>(Instrumentation.java:1118)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android.app.ActivityThread.performLaunchActivity</a:t>
            </a:r>
            <a:r>
              <a:rPr lang="en-SG" dirty="0" smtClean="0"/>
              <a:t>(ActivityThread.java:2618)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android.app.ActivityThread.handleLaunchActivity</a:t>
            </a:r>
            <a:r>
              <a:rPr lang="en-SG" dirty="0" smtClean="0"/>
              <a:t>(ActivityThread.java:2726) </a:t>
            </a:r>
          </a:p>
          <a:p>
            <a:pPr>
              <a:buNone/>
            </a:pPr>
            <a:r>
              <a:rPr lang="en-SG" dirty="0" smtClean="0"/>
              <a:t>        at android.app.ActivityThread.-wrap12(ActivityThread.java) 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android.app.ActivityThread$H.handleMessage</a:t>
            </a:r>
            <a:r>
              <a:rPr lang="en-SG" dirty="0" smtClean="0"/>
              <a:t>(ActivityThread.java:1477) 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android.os.Handler.dispatchMessage</a:t>
            </a:r>
            <a:r>
              <a:rPr lang="en-SG" dirty="0" smtClean="0"/>
              <a:t>(Handler.java:102) 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android.os.Looper.loop</a:t>
            </a:r>
            <a:r>
              <a:rPr lang="en-SG" dirty="0" smtClean="0"/>
              <a:t>(Looper.java:154) 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android.app.ActivityThread.main</a:t>
            </a:r>
            <a:r>
              <a:rPr lang="en-SG" dirty="0" smtClean="0"/>
              <a:t>(ActivityThread.java:6119) 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java.lang.reflect.Method.invoke</a:t>
            </a:r>
            <a:r>
              <a:rPr lang="en-SG" dirty="0" smtClean="0"/>
              <a:t>(Native Method) 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com.android.internal.os.ZygoteInit$MethodAndArgsCaller.run</a:t>
            </a:r>
            <a:r>
              <a:rPr lang="en-SG" dirty="0" smtClean="0"/>
              <a:t>(ZygoteInit.java:886) </a:t>
            </a:r>
          </a:p>
          <a:p>
            <a:pPr>
              <a:buNone/>
            </a:pPr>
            <a:r>
              <a:rPr lang="en-SG" dirty="0" smtClean="0"/>
              <a:t>        at </a:t>
            </a:r>
            <a:r>
              <a:rPr lang="en-SG" dirty="0" err="1" smtClean="0"/>
              <a:t>com.android.internal.os.ZygoteInit.main</a:t>
            </a:r>
            <a:r>
              <a:rPr lang="en-SG" dirty="0" smtClean="0"/>
              <a:t>(ZygoteInit.java:776) </a:t>
            </a:r>
          </a:p>
          <a:p>
            <a:pPr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33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67200" y="5007999"/>
            <a:ext cx="406173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public </a:t>
            </a:r>
            <a:r>
              <a:rPr lang="en-AU" dirty="0"/>
              <a:t>boolean </a:t>
            </a:r>
            <a:r>
              <a:rPr lang="en-AU" dirty="0" smtClean="0"/>
              <a:t>onCreate(..) {</a:t>
            </a:r>
            <a:endParaRPr lang="en-AU" dirty="0"/>
          </a:p>
          <a:p>
            <a:r>
              <a:rPr lang="en-AU" dirty="0"/>
              <a:t>            return lhs.compareTo(rhs);   </a:t>
            </a:r>
            <a:r>
              <a:rPr lang="en-AU" dirty="0" smtClean="0"/>
              <a:t> }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383758" y="4692851"/>
            <a:ext cx="1882247" cy="369332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StudyActivity.java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2944505"/>
            <a:ext cx="6157776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public </a:t>
            </a:r>
            <a:r>
              <a:rPr lang="en-AU" dirty="0"/>
              <a:t>boolean onOptionsItemSelected(MenuItem item) </a:t>
            </a:r>
            <a:r>
              <a:rPr lang="en-AU" dirty="0" smtClean="0"/>
              <a:t>{</a:t>
            </a:r>
            <a:endParaRPr lang="en-AU" dirty="0"/>
          </a:p>
          <a:p>
            <a:r>
              <a:rPr lang="en-AU" dirty="0"/>
              <a:t>            case R.id.menu_paint:</a:t>
            </a:r>
          </a:p>
          <a:p>
            <a:r>
              <a:rPr lang="en-AU" dirty="0"/>
              <a:t>            {</a:t>
            </a:r>
          </a:p>
          <a:p>
            <a:r>
              <a:rPr lang="en-AU" dirty="0"/>
              <a:t>                Intent myIntent = new Intent(this, </a:t>
            </a:r>
            <a:r>
              <a:rPr lang="en-AU" b="1" dirty="0">
                <a:solidFill>
                  <a:srgbClr val="FF0000"/>
                </a:solidFill>
              </a:rPr>
              <a:t>StudyActivity.class</a:t>
            </a:r>
            <a:r>
              <a:rPr lang="en-AU" dirty="0"/>
              <a:t>);</a:t>
            </a:r>
          </a:p>
          <a:p>
            <a:r>
              <a:rPr lang="en-AU" dirty="0"/>
              <a:t>               </a:t>
            </a:r>
            <a:r>
              <a:rPr lang="en-AU" dirty="0" smtClean="0"/>
              <a:t> </a:t>
            </a:r>
            <a:r>
              <a:rPr lang="en-AU" dirty="0"/>
              <a:t>startActivity(myIntent);</a:t>
            </a:r>
          </a:p>
          <a:p>
            <a:r>
              <a:rPr lang="en-AU" dirty="0"/>
              <a:t>            </a:t>
            </a:r>
            <a:r>
              <a:rPr lang="en-AU" dirty="0" smtClean="0"/>
              <a:t>}   </a:t>
            </a:r>
            <a:r>
              <a:rPr lang="en-AU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379" y="2605255"/>
            <a:ext cx="1773242" cy="369332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AU" dirty="0"/>
              <a:t>QuizActivity.java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34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133600" y="838200"/>
            <a:ext cx="154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 smtClean="0"/>
              <a:t>Minimum</a:t>
            </a:r>
            <a:r>
              <a:rPr lang="en-AU" sz="1200" dirty="0" smtClean="0"/>
              <a:t> failed test case (seq: of events)</a:t>
            </a:r>
            <a:endParaRPr lang="en-A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79125" y="3182167"/>
            <a:ext cx="594837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b="1" i="1" dirty="0" smtClean="0"/>
              <a:t>Failure-inducing event</a:t>
            </a:r>
            <a:endParaRPr lang="en-AU" sz="9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8999" y="3547028"/>
            <a:ext cx="950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b="1" i="1" dirty="0" smtClean="0"/>
              <a:t>Error/exception</a:t>
            </a:r>
            <a:endParaRPr lang="en-AU" sz="900" b="1" i="1" dirty="0"/>
          </a:p>
        </p:txBody>
      </p:sp>
      <p:sp>
        <p:nvSpPr>
          <p:cNvPr id="11" name="Rectangle 10"/>
          <p:cNvSpPr/>
          <p:nvPr/>
        </p:nvSpPr>
        <p:spPr>
          <a:xfrm>
            <a:off x="3486881" y="1172581"/>
            <a:ext cx="1352046" cy="291420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42687" y="3650790"/>
            <a:ext cx="374602" cy="10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49853" y="2974804"/>
            <a:ext cx="576000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49853" y="3203404"/>
            <a:ext cx="612000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 flipV="1">
            <a:off x="2673962" y="3432004"/>
            <a:ext cx="1123891" cy="40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49853" y="3660604"/>
            <a:ext cx="684000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95641" y="2222164"/>
            <a:ext cx="11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AnyMemo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152400" y="5331107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/>
              <a:t>Maximum successful test case</a:t>
            </a:r>
            <a:r>
              <a:rPr lang="en-AU" dirty="0" smtClean="0"/>
              <a:t> (seq: of events) </a:t>
            </a:r>
            <a:r>
              <a:rPr lang="en-AU" b="1" dirty="0" smtClean="0">
                <a:ea typeface="+mn-lt"/>
                <a:cs typeface="+mn-lt"/>
              </a:rPr>
              <a:t>– </a:t>
            </a:r>
            <a:r>
              <a:rPr lang="en-AU" b="1" dirty="0" smtClean="0">
                <a:solidFill>
                  <a:srgbClr val="00B0F0"/>
                </a:solidFill>
                <a:ea typeface="+mn-lt"/>
                <a:cs typeface="+mn-lt"/>
              </a:rPr>
              <a:t>46 </a:t>
            </a:r>
            <a:r>
              <a:rPr lang="en-AU" b="1" dirty="0">
                <a:solidFill>
                  <a:srgbClr val="00B0F0"/>
                </a:solidFill>
                <a:ea typeface="+mn-lt"/>
                <a:cs typeface="+mn-lt"/>
              </a:rPr>
              <a:t>events</a:t>
            </a:r>
            <a:r>
              <a:rPr lang="en-AU" b="1" dirty="0" smtClean="0">
                <a:solidFill>
                  <a:srgbClr val="00B0F0"/>
                </a:solidFill>
                <a:ea typeface="+mn-lt"/>
                <a:cs typeface="+mn-lt"/>
              </a:rPr>
              <a:t>*</a:t>
            </a:r>
            <a:endParaRPr lang="en-AU" b="1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59F65182-561B-41A1-B329-69FEC014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3992"/>
          </a:xfrm>
        </p:spPr>
        <p:txBody>
          <a:bodyPr>
            <a:noAutofit/>
          </a:bodyPr>
          <a:lstStyle/>
          <a:p>
            <a:r>
              <a:rPr lang="en-US" sz="2800" dirty="0" smtClean="0">
                <a:cs typeface="Calibri"/>
              </a:rPr>
              <a:t>AnyMemo – Reducing SoE by using Event-Based DelD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152400" y="4929979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/>
              <a:t>Minimum </a:t>
            </a:r>
            <a:r>
              <a:rPr lang="en-AU" b="1" dirty="0"/>
              <a:t>failed test case </a:t>
            </a:r>
            <a:r>
              <a:rPr lang="en-AU" dirty="0"/>
              <a:t>(seq: of events</a:t>
            </a:r>
            <a:r>
              <a:rPr lang="en-AU" dirty="0" smtClean="0"/>
              <a:t>)</a:t>
            </a:r>
            <a:r>
              <a:rPr lang="en-AU" b="1" dirty="0">
                <a:ea typeface="+mn-lt"/>
                <a:cs typeface="+mn-lt"/>
              </a:rPr>
              <a:t> – </a:t>
            </a:r>
            <a:r>
              <a:rPr lang="en-AU" b="1" dirty="0" smtClean="0">
                <a:ea typeface="+mn-lt"/>
                <a:cs typeface="+mn-lt"/>
              </a:rPr>
              <a:t>51 </a:t>
            </a:r>
            <a:r>
              <a:rPr lang="en-AU" b="1" dirty="0">
                <a:ea typeface="+mn-lt"/>
                <a:cs typeface="+mn-lt"/>
              </a:rPr>
              <a:t>events</a:t>
            </a:r>
            <a:r>
              <a:rPr lang="en-AU" b="1" dirty="0" smtClean="0">
                <a:ea typeface="+mn-lt"/>
                <a:cs typeface="+mn-lt"/>
              </a:rPr>
              <a:t>*</a:t>
            </a:r>
            <a:endParaRPr lang="en-AU" dirty="0">
              <a:ea typeface="+mn-lt"/>
              <a:cs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5463488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b="1" dirty="0">
              <a:solidFill>
                <a:srgbClr val="F30BED"/>
              </a:solidFill>
              <a:ea typeface="+mn-lt"/>
              <a:cs typeface="+mn-lt"/>
            </a:endParaRPr>
          </a:p>
          <a:p>
            <a:r>
              <a:rPr lang="en-AU" b="1" i="1" dirty="0"/>
              <a:t>Failure-inducing event</a:t>
            </a:r>
            <a:r>
              <a:rPr lang="en-AU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AU" b="1" dirty="0">
                <a:ea typeface="+mn-lt"/>
                <a:cs typeface="+mn-lt"/>
              </a:rPr>
              <a:t>– </a:t>
            </a:r>
            <a:r>
              <a:rPr lang="en-AU" b="1" dirty="0" smtClean="0">
                <a:solidFill>
                  <a:srgbClr val="FF0000"/>
                </a:solidFill>
                <a:ea typeface="+mn-lt"/>
                <a:cs typeface="+mn-lt"/>
              </a:rPr>
              <a:t>5 </a:t>
            </a:r>
            <a:r>
              <a:rPr lang="en-AU" b="1" dirty="0">
                <a:solidFill>
                  <a:srgbClr val="FF0000"/>
                </a:solidFill>
                <a:ea typeface="+mn-lt"/>
                <a:cs typeface="+mn-lt"/>
              </a:rPr>
              <a:t>events </a:t>
            </a:r>
            <a:endParaRPr lang="en-AU" b="1" dirty="0" smtClean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AU" b="1" dirty="0" smtClean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AU" dirty="0" smtClean="0">
                <a:ea typeface="+mn-lt"/>
                <a:cs typeface="+mn-lt"/>
              </a:rPr>
              <a:t>(QuizActivity.onOptionsItemSelected,…,</a:t>
            </a:r>
            <a:r>
              <a:rPr lang="en-AU" dirty="0"/>
              <a:t> </a:t>
            </a:r>
            <a:r>
              <a:rPr lang="en-AU" dirty="0" smtClean="0"/>
              <a:t>StudyActivity.onCreate</a:t>
            </a:r>
            <a:r>
              <a:rPr lang="en-AU" dirty="0" smtClean="0">
                <a:ea typeface="+mn-lt"/>
                <a:cs typeface="+mn-lt"/>
              </a:rPr>
              <a:t> </a:t>
            </a:r>
            <a:r>
              <a:rPr lang="en-AU" dirty="0">
                <a:ea typeface="+mn-lt"/>
                <a:cs typeface="+mn-lt"/>
              </a:rPr>
              <a:t>)</a:t>
            </a:r>
          </a:p>
          <a:p>
            <a:endParaRPr lang="en-AU" b="1" dirty="0">
              <a:solidFill>
                <a:srgbClr val="7030A0"/>
              </a:solidFill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85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24" grpId="0"/>
      <p:bldP spid="25" grpId="0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6E0215-8FF7-47B1-BF3D-17D58303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912" y="3962400"/>
            <a:ext cx="2161960" cy="12191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cs typeface="Calibri"/>
              </a:rPr>
              <a:t>AndroidSlicer </a:t>
            </a:r>
            <a:r>
              <a:rPr lang="en-US" sz="2400" b="1" dirty="0">
                <a:cs typeface="Calibri"/>
              </a:rPr>
              <a:t>Vs</a:t>
            </a:r>
            <a:r>
              <a:rPr lang="en-US" sz="2400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cs typeface="Calibri"/>
              </a:rPr>
              <a:t/>
            </a:r>
            <a:br>
              <a:rPr lang="en-US" sz="2400" b="1" dirty="0" smtClean="0">
                <a:solidFill>
                  <a:srgbClr val="FFC000"/>
                </a:solidFill>
                <a:cs typeface="Calibri"/>
              </a:rPr>
            </a:br>
            <a:r>
              <a:rPr lang="en-US" sz="2400" b="1" dirty="0" smtClean="0">
                <a:solidFill>
                  <a:srgbClr val="92D050"/>
                </a:solidFill>
                <a:cs typeface="Calibri"/>
              </a:rPr>
              <a:t>FLiAD</a:t>
            </a:r>
            <a:endParaRPr lang="en-US" sz="2400" b="1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1F23C4-3B56-4C1A-90DF-0CA01403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35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563555" y="1014662"/>
            <a:ext cx="4123245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none" rtlCol="0">
            <a:spAutoFit/>
          </a:bodyPr>
          <a:lstStyle/>
          <a:p>
            <a:r>
              <a:rPr lang="en-AU" sz="1200" dirty="0" smtClean="0"/>
              <a:t>public </a:t>
            </a:r>
            <a:r>
              <a:rPr lang="en-AU" sz="1200" dirty="0"/>
              <a:t>boolean onOptionsItemSelected(MenuItem item) </a:t>
            </a:r>
            <a:r>
              <a:rPr lang="en-AU" sz="1200" dirty="0" smtClean="0"/>
              <a:t>{</a:t>
            </a:r>
            <a:endParaRPr lang="en-AU" sz="1200" dirty="0"/>
          </a:p>
          <a:p>
            <a:r>
              <a:rPr lang="en-AU" sz="1200" dirty="0"/>
              <a:t>            case R.id.menu_paint:</a:t>
            </a:r>
          </a:p>
          <a:p>
            <a:r>
              <a:rPr lang="en-AU" sz="1200" dirty="0"/>
              <a:t>            {</a:t>
            </a:r>
          </a:p>
          <a:p>
            <a:r>
              <a:rPr lang="en-AU" sz="1200" dirty="0"/>
              <a:t>                Intent myIntent = new Intent(this, </a:t>
            </a:r>
            <a:r>
              <a:rPr lang="en-AU" sz="1200" b="1" dirty="0">
                <a:solidFill>
                  <a:srgbClr val="FF0000"/>
                </a:solidFill>
              </a:rPr>
              <a:t>StudyActivity.class</a:t>
            </a:r>
            <a:r>
              <a:rPr lang="en-AU" sz="1200" dirty="0"/>
              <a:t>);</a:t>
            </a:r>
          </a:p>
          <a:p>
            <a:r>
              <a:rPr lang="en-AU" sz="1200" dirty="0"/>
              <a:t>               </a:t>
            </a:r>
            <a:r>
              <a:rPr lang="en-AU" sz="1200" dirty="0" smtClean="0"/>
              <a:t> </a:t>
            </a:r>
            <a:r>
              <a:rPr lang="en-AU" sz="1200" dirty="0"/>
              <a:t>startActivity(myIntent);</a:t>
            </a:r>
          </a:p>
          <a:p>
            <a:r>
              <a:rPr lang="en-AU" sz="1200" dirty="0"/>
              <a:t>            </a:t>
            </a:r>
            <a:r>
              <a:rPr lang="en-AU" sz="1200" dirty="0" smtClean="0"/>
              <a:t>}   </a:t>
            </a:r>
            <a:r>
              <a:rPr lang="en-AU" sz="1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6243" y="1154290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AU" sz="1200" dirty="0" smtClean="0">
              <a:sym typeface="Symbol" panose="05050102010706020507" pitchFamily="18" charset="2"/>
            </a:endParaRPr>
          </a:p>
          <a:p>
            <a:pPr algn="r"/>
            <a:endParaRPr lang="en-AU" sz="1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1143000" y="4547988"/>
                <a:ext cx="6858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</m:t>
                          </m:r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−∗)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547988"/>
                <a:ext cx="685800" cy="609600"/>
              </a:xfrm>
              <a:prstGeom prst="ellipse">
                <a:avLst/>
              </a:prstGeom>
              <a:blipFill>
                <a:blip r:embed="rId2" cstate="print"/>
                <a:stretch>
                  <a:fillRect l="-4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1143000" y="3709788"/>
                <a:ext cx="6858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−∗∗)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709788"/>
                <a:ext cx="685800" cy="609600"/>
              </a:xfrm>
              <a:prstGeom prst="ellipse">
                <a:avLst/>
              </a:prstGeom>
              <a:blipFill>
                <a:blip r:embed="rId3" cstate="print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821347" y="1443448"/>
                <a:ext cx="918585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</m:t>
                          </m:r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−∗∗)</m:t>
                          </m:r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47" y="1443448"/>
                <a:ext cx="918585" cy="396006"/>
              </a:xfrm>
              <a:prstGeom prst="rect">
                <a:avLst/>
              </a:prstGeom>
              <a:blipFill>
                <a:blip r:embed="rId4" cstate="print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168790" y="5784457"/>
            <a:ext cx="1983929" cy="5078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* , ** - any number</a:t>
            </a:r>
          </a:p>
          <a:p>
            <a:r>
              <a:rPr lang="en-AU" sz="900" dirty="0" smtClean="0"/>
              <a:t>Data dependence – blue doted line</a:t>
            </a:r>
          </a:p>
          <a:p>
            <a:r>
              <a:rPr lang="en-AU" sz="900" dirty="0" smtClean="0"/>
              <a:t>Control dependence – solid pink line</a:t>
            </a:r>
            <a:endParaRPr lang="en-AU" sz="900" dirty="0"/>
          </a:p>
        </p:txBody>
      </p:sp>
      <p:cxnSp>
        <p:nvCxnSpPr>
          <p:cNvPr id="19" name="Straight Arrow Connector 18"/>
          <p:cNvCxnSpPr>
            <a:stCxn id="9" idx="0"/>
          </p:cNvCxnSpPr>
          <p:nvPr/>
        </p:nvCxnSpPr>
        <p:spPr>
          <a:xfrm flipV="1">
            <a:off x="1485900" y="4319388"/>
            <a:ext cx="0" cy="2286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4400" y="3394816"/>
            <a:ext cx="1447800" cy="1786784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914400" y="3471016"/>
            <a:ext cx="1531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/>
              <a:t>onOptionsItemSelected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77698" y="737663"/>
            <a:ext cx="1243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QuizActivity.java 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-148732" y="3467844"/>
            <a:ext cx="966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QuizActivity </a:t>
            </a:r>
            <a:endParaRPr lang="en-AU" sz="1200" dirty="0"/>
          </a:p>
        </p:txBody>
      </p:sp>
      <p:sp>
        <p:nvSpPr>
          <p:cNvPr id="26" name="Rectangle 25"/>
          <p:cNvSpPr/>
          <p:nvPr/>
        </p:nvSpPr>
        <p:spPr>
          <a:xfrm>
            <a:off x="889536" y="2028306"/>
            <a:ext cx="1497526" cy="261610"/>
          </a:xfrm>
          <a:prstGeom prst="rect">
            <a:avLst/>
          </a:prstGeom>
          <a:ln>
            <a:solidFill>
              <a:srgbClr val="0070C0"/>
            </a:solidFill>
            <a:prstDash val="lgDashDotDot"/>
          </a:ln>
        </p:spPr>
        <p:txBody>
          <a:bodyPr wrap="none">
            <a:spAutoFit/>
          </a:bodyPr>
          <a:lstStyle/>
          <a:p>
            <a:r>
              <a:rPr lang="en-AU" sz="1100" dirty="0"/>
              <a:t>onCreateOptionsMenu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55021" y="2942706"/>
            <a:ext cx="766557" cy="261610"/>
          </a:xfrm>
          <a:prstGeom prst="rect">
            <a:avLst/>
          </a:prstGeom>
          <a:ln>
            <a:solidFill>
              <a:srgbClr val="0070C0"/>
            </a:solidFill>
            <a:prstDash val="lgDashDotDot"/>
          </a:ln>
        </p:spPr>
        <p:txBody>
          <a:bodyPr wrap="none">
            <a:spAutoFit/>
          </a:bodyPr>
          <a:lstStyle/>
          <a:p>
            <a:r>
              <a:rPr lang="en-AU" sz="1100" dirty="0"/>
              <a:t>onPostInit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97926" y="2507101"/>
            <a:ext cx="1080745" cy="261610"/>
          </a:xfrm>
          <a:prstGeom prst="rect">
            <a:avLst/>
          </a:prstGeom>
          <a:ln>
            <a:solidFill>
              <a:srgbClr val="0070C0"/>
            </a:solidFill>
            <a:prstDash val="lgDashDotDot"/>
          </a:ln>
        </p:spPr>
        <p:txBody>
          <a:bodyPr wrap="none">
            <a:spAutoFit/>
          </a:bodyPr>
          <a:lstStyle/>
          <a:p>
            <a:r>
              <a:rPr lang="en-AU" sz="1100" dirty="0"/>
              <a:t>onLoadFinished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490254" y="2082597"/>
            <a:ext cx="211579" cy="3061081"/>
          </a:xfrm>
          <a:prstGeom prst="leftBrace">
            <a:avLst>
              <a:gd name="adj1" fmla="val 0"/>
              <a:gd name="adj2" fmla="val 506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/>
          <p:cNvSpPr/>
          <p:nvPr/>
        </p:nvSpPr>
        <p:spPr>
          <a:xfrm>
            <a:off x="1269146" y="651616"/>
            <a:ext cx="712054" cy="261610"/>
          </a:xfrm>
          <a:prstGeom prst="rect">
            <a:avLst/>
          </a:prstGeom>
          <a:ln>
            <a:solidFill>
              <a:srgbClr val="0070C0"/>
            </a:solidFill>
            <a:prstDash val="lgDashDotDot"/>
          </a:ln>
        </p:spPr>
        <p:txBody>
          <a:bodyPr wrap="none">
            <a:spAutoFit/>
          </a:bodyPr>
          <a:lstStyle/>
          <a:p>
            <a:r>
              <a:rPr lang="en-AU" sz="1100" dirty="0"/>
              <a:t>onCreate</a:t>
            </a:r>
          </a:p>
        </p:txBody>
      </p:sp>
      <p:sp>
        <p:nvSpPr>
          <p:cNvPr id="33" name="Rectangle 32"/>
          <p:cNvSpPr/>
          <p:nvPr/>
        </p:nvSpPr>
        <p:spPr>
          <a:xfrm rot="16200000">
            <a:off x="-220699" y="989036"/>
            <a:ext cx="1111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AMApplication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533400" y="651616"/>
            <a:ext cx="135372" cy="914401"/>
          </a:xfrm>
          <a:prstGeom prst="leftBrace">
            <a:avLst>
              <a:gd name="adj1" fmla="val 0"/>
              <a:gd name="adj2" fmla="val 506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 rot="16200000">
            <a:off x="1441469" y="139872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…..</a:t>
            </a:r>
            <a:endParaRPr lang="en-AU" sz="1200" dirty="0"/>
          </a:p>
        </p:txBody>
      </p:sp>
      <p:cxnSp>
        <p:nvCxnSpPr>
          <p:cNvPr id="38" name="Straight Arrow Connector 37"/>
          <p:cNvCxnSpPr>
            <a:stCxn id="20" idx="0"/>
            <a:endCxn id="27" idx="2"/>
          </p:cNvCxnSpPr>
          <p:nvPr/>
        </p:nvCxnSpPr>
        <p:spPr>
          <a:xfrm flipV="1">
            <a:off x="1638300" y="3204316"/>
            <a:ext cx="0" cy="190500"/>
          </a:xfrm>
          <a:prstGeom prst="straightConnector1">
            <a:avLst/>
          </a:prstGeom>
          <a:ln>
            <a:solidFill>
              <a:srgbClr val="F30B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28" idx="2"/>
          </p:cNvCxnSpPr>
          <p:nvPr/>
        </p:nvCxnSpPr>
        <p:spPr>
          <a:xfrm flipH="1" flipV="1">
            <a:off x="1638299" y="2768711"/>
            <a:ext cx="1" cy="173995"/>
          </a:xfrm>
          <a:prstGeom prst="straightConnector1">
            <a:avLst/>
          </a:prstGeom>
          <a:ln>
            <a:solidFill>
              <a:srgbClr val="F30B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0"/>
            <a:endCxn id="26" idx="2"/>
          </p:cNvCxnSpPr>
          <p:nvPr/>
        </p:nvCxnSpPr>
        <p:spPr>
          <a:xfrm flipV="1">
            <a:off x="1638299" y="2289916"/>
            <a:ext cx="0" cy="217185"/>
          </a:xfrm>
          <a:prstGeom prst="straightConnector1">
            <a:avLst/>
          </a:prstGeom>
          <a:ln>
            <a:solidFill>
              <a:srgbClr val="F30B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</p:cNvCxnSpPr>
          <p:nvPr/>
        </p:nvCxnSpPr>
        <p:spPr>
          <a:xfrm flipV="1">
            <a:off x="1638299" y="1733533"/>
            <a:ext cx="0" cy="294773"/>
          </a:xfrm>
          <a:prstGeom prst="straightConnector1">
            <a:avLst/>
          </a:prstGeom>
          <a:ln>
            <a:solidFill>
              <a:srgbClr val="F30B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2" idx="2"/>
          </p:cNvCxnSpPr>
          <p:nvPr/>
        </p:nvCxnSpPr>
        <p:spPr>
          <a:xfrm flipV="1">
            <a:off x="1625173" y="913226"/>
            <a:ext cx="0" cy="214717"/>
          </a:xfrm>
          <a:prstGeom prst="straightConnector1">
            <a:avLst/>
          </a:prstGeom>
          <a:ln>
            <a:solidFill>
              <a:srgbClr val="F30B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0215" y="6469470"/>
            <a:ext cx="138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/>
              <a:t>(1) Backward Ds</a:t>
            </a:r>
            <a:endParaRPr lang="en-AU" sz="1400" b="1" u="sng" dirty="0"/>
          </a:p>
        </p:txBody>
      </p:sp>
      <p:sp>
        <p:nvSpPr>
          <p:cNvPr id="73" name="TextBox 72"/>
          <p:cNvSpPr txBox="1"/>
          <p:nvPr/>
        </p:nvSpPr>
        <p:spPr>
          <a:xfrm>
            <a:off x="3066560" y="6477759"/>
            <a:ext cx="1272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/>
              <a:t>(2) Forward Ds</a:t>
            </a:r>
            <a:endParaRPr lang="en-AU" sz="1400" b="1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5105400" y="6477760"/>
            <a:ext cx="185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/>
              <a:t>(3)Intersection (FLiAD)</a:t>
            </a:r>
            <a:endParaRPr lang="en-AU" sz="1400" b="1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3871526" y="1649724"/>
                <a:ext cx="852862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</m:t>
                          </m:r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−∗)</m:t>
                          </m:r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26" y="1649724"/>
                <a:ext cx="852862" cy="396006"/>
              </a:xfrm>
              <a:prstGeom prst="rect">
                <a:avLst/>
              </a:prstGeom>
              <a:blipFill>
                <a:blip r:embed="rId5" cstate="print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98" idx="0"/>
          </p:cNvCxnSpPr>
          <p:nvPr/>
        </p:nvCxnSpPr>
        <p:spPr>
          <a:xfrm flipV="1">
            <a:off x="1485900" y="5409658"/>
            <a:ext cx="0" cy="25512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eft Brace 86"/>
          <p:cNvSpPr/>
          <p:nvPr/>
        </p:nvSpPr>
        <p:spPr>
          <a:xfrm>
            <a:off x="530827" y="5409659"/>
            <a:ext cx="154973" cy="8647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ectangle 87"/>
          <p:cNvSpPr/>
          <p:nvPr/>
        </p:nvSpPr>
        <p:spPr>
          <a:xfrm rot="16200000">
            <a:off x="-184575" y="556293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StudyActivity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25062" y="2551720"/>
            <a:ext cx="4061738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public </a:t>
            </a:r>
            <a:r>
              <a:rPr lang="en-AU" sz="1200" dirty="0"/>
              <a:t>boolean </a:t>
            </a:r>
            <a:r>
              <a:rPr lang="en-AU" sz="1200" dirty="0" smtClean="0"/>
              <a:t>onCreate(..) {</a:t>
            </a:r>
            <a:endParaRPr lang="en-AU" sz="1200" dirty="0"/>
          </a:p>
          <a:p>
            <a:r>
              <a:rPr lang="en-AU" sz="1200" dirty="0"/>
              <a:t>            return lhs.compareTo(rhs);   </a:t>
            </a:r>
            <a:r>
              <a:rPr lang="en-AU" sz="1200" dirty="0" smtClean="0"/>
              <a:t> }</a:t>
            </a:r>
            <a:endParaRPr lang="en-AU" sz="1200" dirty="0"/>
          </a:p>
        </p:txBody>
      </p:sp>
      <p:sp>
        <p:nvSpPr>
          <p:cNvPr id="91" name="Rectangle 90"/>
          <p:cNvSpPr/>
          <p:nvPr/>
        </p:nvSpPr>
        <p:spPr>
          <a:xfrm>
            <a:off x="7503620" y="2281648"/>
            <a:ext cx="1314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StudyActivity.java </a:t>
            </a:r>
            <a:endParaRPr lang="en-AU" sz="1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4265098" y="2678668"/>
                <a:ext cx="4864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98" y="2678668"/>
                <a:ext cx="486415" cy="36933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8" name="Oval 97"/>
              <p:cNvSpPr/>
              <p:nvPr/>
            </p:nvSpPr>
            <p:spPr>
              <a:xfrm>
                <a:off x="1143000" y="5664782"/>
                <a:ext cx="6858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Oval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664782"/>
                <a:ext cx="685800" cy="609600"/>
              </a:xfrm>
              <a:prstGeom prst="ellipse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914400" y="5410200"/>
            <a:ext cx="1447800" cy="926989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Rectangle 99"/>
          <p:cNvSpPr/>
          <p:nvPr/>
        </p:nvSpPr>
        <p:spPr>
          <a:xfrm>
            <a:off x="1478270" y="5409658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/>
              <a:t>onCreate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1" name="Oval 110"/>
              <p:cNvSpPr/>
              <p:nvPr/>
            </p:nvSpPr>
            <p:spPr>
              <a:xfrm>
                <a:off x="3200400" y="4547988"/>
                <a:ext cx="6858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</m:t>
                          </m:r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−∗)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Oval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47988"/>
                <a:ext cx="685800" cy="609600"/>
              </a:xfrm>
              <a:prstGeom prst="ellipse">
                <a:avLst/>
              </a:prstGeom>
              <a:blipFill>
                <a:blip r:embed="rId8" cstate="print"/>
                <a:stretch>
                  <a:fillRect l="-42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2" name="Oval 111"/>
              <p:cNvSpPr/>
              <p:nvPr/>
            </p:nvSpPr>
            <p:spPr>
              <a:xfrm>
                <a:off x="3200400" y="3709788"/>
                <a:ext cx="6858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−∗∗)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2" name="Oval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709788"/>
                <a:ext cx="685800" cy="609600"/>
              </a:xfrm>
              <a:prstGeom prst="ellipse">
                <a:avLst/>
              </a:prstGeom>
              <a:blipFill>
                <a:blip r:embed="rId9" cstate="print"/>
                <a:stretch>
                  <a:fillRect l="-94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/>
          <p:cNvSpPr/>
          <p:nvPr/>
        </p:nvSpPr>
        <p:spPr>
          <a:xfrm>
            <a:off x="2971800" y="3394816"/>
            <a:ext cx="1447800" cy="1786784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2971800" y="3471016"/>
            <a:ext cx="1531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/>
              <a:t>onOptionsItemSelected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7" name="Oval 116"/>
              <p:cNvSpPr/>
              <p:nvPr/>
            </p:nvSpPr>
            <p:spPr>
              <a:xfrm>
                <a:off x="3200400" y="5664782"/>
                <a:ext cx="6858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Oval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664782"/>
                <a:ext cx="685800" cy="609600"/>
              </a:xfrm>
              <a:prstGeom prst="ellipse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/>
          <p:cNvSpPr/>
          <p:nvPr/>
        </p:nvSpPr>
        <p:spPr>
          <a:xfrm>
            <a:off x="2978988" y="5410200"/>
            <a:ext cx="1447800" cy="926989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3535670" y="5409658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/>
              <a:t>onCreate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0" name="Oval 119"/>
              <p:cNvSpPr/>
              <p:nvPr/>
            </p:nvSpPr>
            <p:spPr>
              <a:xfrm>
                <a:off x="5480112" y="4547988"/>
                <a:ext cx="6858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</m:t>
                          </m:r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−∗)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Oval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12" y="4547988"/>
                <a:ext cx="685800" cy="609600"/>
              </a:xfrm>
              <a:prstGeom prst="ellipse">
                <a:avLst/>
              </a:prstGeom>
              <a:blipFill>
                <a:blip r:embed="rId11" cstate="print"/>
                <a:stretch>
                  <a:fillRect l="-4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1" name="Oval 120"/>
              <p:cNvSpPr/>
              <p:nvPr/>
            </p:nvSpPr>
            <p:spPr>
              <a:xfrm>
                <a:off x="5480112" y="3709788"/>
                <a:ext cx="6858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−∗∗)</m:t>
                          </m:r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1" name="Oval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12" y="3709788"/>
                <a:ext cx="685800" cy="609600"/>
              </a:xfrm>
              <a:prstGeom prst="ellipse">
                <a:avLst/>
              </a:prstGeom>
              <a:blipFill>
                <a:blip r:embed="rId12" cstate="print"/>
                <a:stretch>
                  <a:fillRect l="-9483" r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5251512" y="3394816"/>
            <a:ext cx="1447800" cy="1786784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Rectangle 123"/>
          <p:cNvSpPr/>
          <p:nvPr/>
        </p:nvSpPr>
        <p:spPr>
          <a:xfrm>
            <a:off x="5251512" y="3471016"/>
            <a:ext cx="1531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/>
              <a:t>onOptionsItemSelected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6" name="Oval 125"/>
              <p:cNvSpPr/>
              <p:nvPr/>
            </p:nvSpPr>
            <p:spPr>
              <a:xfrm>
                <a:off x="5480112" y="5664782"/>
                <a:ext cx="6858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AU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𝑙𝑡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12" y="5664782"/>
                <a:ext cx="685800" cy="609600"/>
              </a:xfrm>
              <a:prstGeom prst="ellipse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/>
          <p:cNvSpPr/>
          <p:nvPr/>
        </p:nvSpPr>
        <p:spPr>
          <a:xfrm>
            <a:off x="5216318" y="5410200"/>
            <a:ext cx="1447800" cy="926989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5815382" y="5409658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/>
              <a:t>onCreate</a:t>
            </a:r>
          </a:p>
        </p:txBody>
      </p:sp>
      <p:cxnSp>
        <p:nvCxnSpPr>
          <p:cNvPr id="130" name="Straight Arrow Connector 129"/>
          <p:cNvCxnSpPr>
            <a:stCxn id="112" idx="4"/>
            <a:endCxn id="111" idx="0"/>
          </p:cNvCxnSpPr>
          <p:nvPr/>
        </p:nvCxnSpPr>
        <p:spPr>
          <a:xfrm>
            <a:off x="3543300" y="4319388"/>
            <a:ext cx="0" cy="2286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17" idx="0"/>
          </p:cNvCxnSpPr>
          <p:nvPr/>
        </p:nvCxnSpPr>
        <p:spPr>
          <a:xfrm>
            <a:off x="3535670" y="5409658"/>
            <a:ext cx="7630" cy="25512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9" idx="0"/>
            <a:endCxn id="20" idx="2"/>
          </p:cNvCxnSpPr>
          <p:nvPr/>
        </p:nvCxnSpPr>
        <p:spPr>
          <a:xfrm flipV="1">
            <a:off x="1638300" y="5181600"/>
            <a:ext cx="0" cy="228600"/>
          </a:xfrm>
          <a:prstGeom prst="straightConnector1">
            <a:avLst/>
          </a:prstGeom>
          <a:ln>
            <a:solidFill>
              <a:srgbClr val="F30B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4" idx="2"/>
            <a:endCxn id="118" idx="0"/>
          </p:cNvCxnSpPr>
          <p:nvPr/>
        </p:nvCxnSpPr>
        <p:spPr>
          <a:xfrm>
            <a:off x="3695700" y="5181600"/>
            <a:ext cx="7188" cy="228600"/>
          </a:xfrm>
          <a:prstGeom prst="straightConnector1">
            <a:avLst/>
          </a:prstGeom>
          <a:ln>
            <a:solidFill>
              <a:srgbClr val="F30B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>
            <a:extLst>
              <a:ext uri="{FF2B5EF4-FFF2-40B4-BE49-F238E27FC236}">
                <a16:creationId xmlns="" xmlns:a16="http://schemas.microsoft.com/office/drawing/2014/main" id="{7E6E0215-8FF7-47B1-BF3D-17D58303F93E}"/>
              </a:ext>
            </a:extLst>
          </p:cNvPr>
          <p:cNvSpPr txBox="1">
            <a:spLocks/>
          </p:cNvSpPr>
          <p:nvPr/>
        </p:nvSpPr>
        <p:spPr>
          <a:xfrm>
            <a:off x="-198892" y="0"/>
            <a:ext cx="9524893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cs typeface="Calibri"/>
              </a:rPr>
              <a:t>AnyMemo–Collecting related statements using Ds and Finding faulty code </a:t>
            </a:r>
            <a:endParaRPr lang="en-US" sz="2400" dirty="0"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2656" y="395482"/>
            <a:ext cx="2232444" cy="603737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5104500" y="3204316"/>
            <a:ext cx="1677300" cy="315203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/>
          <p:cNvCxnSpPr>
            <a:endCxn id="7" idx="6"/>
          </p:cNvCxnSpPr>
          <p:nvPr/>
        </p:nvCxnSpPr>
        <p:spPr>
          <a:xfrm flipH="1" flipV="1">
            <a:off x="2705100" y="3414171"/>
            <a:ext cx="4463690" cy="8263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1" idx="6"/>
          </p:cNvCxnSpPr>
          <p:nvPr/>
        </p:nvCxnSpPr>
        <p:spPr>
          <a:xfrm flipH="1" flipV="1">
            <a:off x="6781800" y="4780333"/>
            <a:ext cx="838200" cy="15547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605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0" grpId="0" animBg="1"/>
      <p:bldP spid="16" grpId="0" animBg="1"/>
      <p:bldP spid="20" grpId="0" animBg="1"/>
      <p:bldP spid="21" grpId="0"/>
      <p:bldP spid="22" grpId="0"/>
      <p:bldP spid="23" grpId="0"/>
      <p:bldP spid="26" grpId="0" animBg="1"/>
      <p:bldP spid="27" grpId="0" animBg="1"/>
      <p:bldP spid="28" grpId="0" animBg="1"/>
      <p:bldP spid="29" grpId="0" animBg="1"/>
      <p:bldP spid="32" grpId="0" animBg="1"/>
      <p:bldP spid="33" grpId="0"/>
      <p:bldP spid="34" grpId="0" animBg="1"/>
      <p:bldP spid="36" grpId="0"/>
      <p:bldP spid="72" grpId="0"/>
      <p:bldP spid="73" grpId="0"/>
      <p:bldP spid="74" grpId="0"/>
      <p:bldP spid="81" grpId="0" animBg="1"/>
      <p:bldP spid="87" grpId="0" animBg="1"/>
      <p:bldP spid="88" grpId="0"/>
      <p:bldP spid="89" grpId="0" animBg="1"/>
      <p:bldP spid="91" grpId="0"/>
      <p:bldP spid="92" grpId="0" animBg="1"/>
      <p:bldP spid="98" grpId="0" animBg="1"/>
      <p:bldP spid="99" grpId="0" animBg="1"/>
      <p:bldP spid="100" grpId="0"/>
      <p:bldP spid="111" grpId="0" animBg="1"/>
      <p:bldP spid="112" grpId="0" animBg="1"/>
      <p:bldP spid="114" grpId="0" animBg="1"/>
      <p:bldP spid="115" grpId="0"/>
      <p:bldP spid="117" grpId="0" animBg="1"/>
      <p:bldP spid="118" grpId="0" animBg="1"/>
      <p:bldP spid="119" grpId="0"/>
      <p:bldP spid="120" grpId="0" animBg="1"/>
      <p:bldP spid="121" grpId="0" animBg="1"/>
      <p:bldP spid="123" grpId="0" animBg="1"/>
      <p:bldP spid="124" grpId="0"/>
      <p:bldP spid="126" grpId="0" animBg="1"/>
      <p:bldP spid="127" grpId="0" animBg="1"/>
      <p:bldP spid="128" grpId="0"/>
      <p:bldP spid="7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74525137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683701356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67649152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367461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FLiAD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AndroidSlicer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Stack Trace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454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Reduced slices</a:t>
                      </a:r>
                      <a:r>
                        <a:rPr lang="en-AU" baseline="0" dirty="0" smtClean="0"/>
                        <a:t> including bug location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More slices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Not</a:t>
                      </a:r>
                      <a:r>
                        <a:rPr lang="en-AU" baseline="0" dirty="0" smtClean="0"/>
                        <a:t> shown class and function holding bug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843894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36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7637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37</a:t>
            </a:fld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2399593" y="308082"/>
            <a:ext cx="2819400" cy="990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chemeClr val="tx1"/>
                </a:solidFill>
              </a:rPr>
              <a:t>FLiAD</a:t>
            </a:r>
            <a:endParaRPr lang="en-AU" sz="4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3239206" y="1696015"/>
            <a:ext cx="476179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cs typeface="Calibri"/>
              </a:rPr>
              <a:t>Overall Algorithm &amp; Architecture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3239206" y="2348261"/>
            <a:ext cx="476179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DelDmin - Algorithm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3239206" y="3018510"/>
            <a:ext cx="476179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DelDiso - Algorithm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3236896" y="3710390"/>
            <a:ext cx="4765230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BWDs - Algorithm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3239206" y="4380639"/>
            <a:ext cx="476179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FWDs - Algorithm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0"/>
            <a:ext cx="2352964" cy="6857999"/>
          </a:xfrm>
          <a:prstGeom prst="rect">
            <a:avLst/>
          </a:prstGeom>
        </p:spPr>
      </p:pic>
      <p:sp>
        <p:nvSpPr>
          <p:cNvPr id="13" name="Flowchart: Terminator 12"/>
          <p:cNvSpPr/>
          <p:nvPr/>
        </p:nvSpPr>
        <p:spPr>
          <a:xfrm>
            <a:off x="3239206" y="5072519"/>
            <a:ext cx="4761793" cy="6096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cs typeface="Calibri"/>
              </a:rPr>
              <a:t>Experiment</a:t>
            </a:r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31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Overall - 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50593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Step 1</a:t>
            </a:r>
            <a:r>
              <a:rPr lang="en-AU" dirty="0" smtClean="0"/>
              <a:t>: </a:t>
            </a:r>
            <a:r>
              <a:rPr lang="en-AU" sz="3600" dirty="0" smtClean="0"/>
              <a:t>Generate a seq: of events </a:t>
            </a:r>
            <a:r>
              <a:rPr lang="en-AU" sz="3600" b="1" dirty="0" smtClean="0">
                <a:solidFill>
                  <a:srgbClr val="0070C0"/>
                </a:solidFill>
              </a:rPr>
              <a:t>FSoE </a:t>
            </a:r>
            <a:r>
              <a:rPr lang="en-AU" sz="3600" dirty="0" smtClean="0"/>
              <a:t>which makes program failed</a:t>
            </a:r>
            <a:endParaRPr lang="en-AU" sz="3600" dirty="0"/>
          </a:p>
          <a:p>
            <a:pPr marL="0" indent="0">
              <a:buNone/>
            </a:pPr>
            <a:r>
              <a:rPr lang="en-AU" sz="1400" dirty="0"/>
              <a:t>	</a:t>
            </a:r>
            <a:r>
              <a:rPr lang="en-AU" sz="1400" dirty="0" smtClean="0"/>
              <a:t>	</a:t>
            </a:r>
            <a:r>
              <a:rPr lang="en-AU" sz="1400" dirty="0"/>
              <a:t> </a:t>
            </a:r>
            <a:r>
              <a:rPr lang="en-AU" sz="3600" dirty="0" smtClean="0"/>
              <a:t>FSoE</a:t>
            </a:r>
            <a:r>
              <a:rPr lang="en-AU" sz="2200" dirty="0" smtClean="0"/>
              <a:t>(E1,E2,E3</a:t>
            </a:r>
            <a:r>
              <a:rPr lang="en-AU" sz="2200" dirty="0"/>
              <a:t>…,En</a:t>
            </a:r>
            <a:r>
              <a:rPr lang="en-AU" sz="2200" dirty="0" smtClean="0"/>
              <a:t>)</a:t>
            </a:r>
          </a:p>
          <a:p>
            <a:pPr marL="0" indent="0">
              <a:buNone/>
            </a:pPr>
            <a:endParaRPr lang="en-AU" sz="2500" dirty="0" smtClean="0"/>
          </a:p>
          <a:p>
            <a:pPr marL="0" indent="0">
              <a:buNone/>
            </a:pPr>
            <a:r>
              <a:rPr lang="en-AU" b="1" dirty="0" smtClean="0"/>
              <a:t>Step 2:</a:t>
            </a:r>
            <a:r>
              <a:rPr lang="en-AU" sz="1400" dirty="0" smtClean="0"/>
              <a:t> </a:t>
            </a:r>
            <a:r>
              <a:rPr lang="en-AU" dirty="0" smtClean="0"/>
              <a:t> </a:t>
            </a:r>
            <a:r>
              <a:rPr lang="en-AU" sz="3600" dirty="0"/>
              <a:t>Generate </a:t>
            </a:r>
            <a:r>
              <a:rPr lang="en-AU" sz="3600" dirty="0" smtClean="0"/>
              <a:t>a minimum seq: of events </a:t>
            </a:r>
            <a:r>
              <a:rPr lang="en-AU" sz="3600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FSoE</a:t>
            </a:r>
            <a:r>
              <a:rPr lang="en-AU" sz="3600" dirty="0" smtClean="0"/>
              <a:t> which makes program failed</a:t>
            </a:r>
            <a:endParaRPr lang="en-AU" sz="3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AU" dirty="0" smtClean="0">
                <a:sym typeface="Symbol" panose="05050102010706020507" pitchFamily="18" charset="2"/>
              </a:rPr>
              <a:t>		</a:t>
            </a:r>
            <a:r>
              <a:rPr lang="en-AU" sz="3600" dirty="0" smtClean="0">
                <a:sym typeface="Symbol" panose="05050102010706020507" pitchFamily="18" charset="2"/>
              </a:rPr>
              <a:t>FSoE</a:t>
            </a:r>
            <a:r>
              <a:rPr lang="en-AU" sz="2200" dirty="0" smtClean="0"/>
              <a:t>(E1,E2,E3…,En-)</a:t>
            </a:r>
            <a:r>
              <a:rPr lang="en-AU" sz="1400" dirty="0" smtClean="0"/>
              <a:t> </a:t>
            </a:r>
            <a:r>
              <a:rPr lang="en-AU" dirty="0" smtClean="0"/>
              <a:t>= </a:t>
            </a:r>
            <a:r>
              <a:rPr lang="en-AU" sz="3600" dirty="0" smtClean="0"/>
              <a:t>DelDmin (</a:t>
            </a:r>
            <a:r>
              <a:rPr lang="en-AU" sz="3600" b="1" dirty="0" smtClean="0">
                <a:solidFill>
                  <a:srgbClr val="0070C0"/>
                </a:solidFill>
              </a:rPr>
              <a:t>FSoE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sz="2500" dirty="0" smtClean="0"/>
          </a:p>
          <a:p>
            <a:pPr marL="0" indent="0">
              <a:buNone/>
            </a:pPr>
            <a:r>
              <a:rPr lang="en-AU" b="1" dirty="0" smtClean="0"/>
              <a:t>Step 3:</a:t>
            </a:r>
            <a:r>
              <a:rPr lang="en-AU" sz="1400" dirty="0" smtClean="0"/>
              <a:t> </a:t>
            </a:r>
            <a:r>
              <a:rPr lang="en-AU" dirty="0" smtClean="0"/>
              <a:t> </a:t>
            </a:r>
            <a:r>
              <a:rPr lang="en-AU" sz="3600" dirty="0"/>
              <a:t>Compute failure-inducing </a:t>
            </a:r>
            <a:r>
              <a:rPr lang="en-AU" sz="3600" dirty="0" smtClean="0"/>
              <a:t>event/s </a:t>
            </a:r>
            <a:r>
              <a:rPr lang="en-AU" sz="3600" b="1" dirty="0" smtClean="0">
                <a:solidFill>
                  <a:srgbClr val="7030A0"/>
                </a:solidFill>
                <a:sym typeface="Symbol" panose="05050102010706020507" pitchFamily="18" charset="2"/>
              </a:rPr>
              <a:t>FiE</a:t>
            </a:r>
            <a:endParaRPr lang="en-AU" sz="3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ym typeface="Symbol" panose="05050102010706020507" pitchFamily="18" charset="2"/>
              </a:rPr>
              <a:t>	</a:t>
            </a:r>
            <a:r>
              <a:rPr lang="en-AU" dirty="0" smtClean="0">
                <a:sym typeface="Symbol" panose="05050102010706020507" pitchFamily="18" charset="2"/>
              </a:rPr>
              <a:t>	</a:t>
            </a:r>
            <a:r>
              <a:rPr lang="en-AU" sz="3600" dirty="0" smtClean="0">
                <a:sym typeface="Symbol" panose="05050102010706020507" pitchFamily="18" charset="2"/>
              </a:rPr>
              <a:t>FiE</a:t>
            </a:r>
            <a:r>
              <a:rPr lang="en-AU" dirty="0" smtClean="0">
                <a:sym typeface="Symbol" panose="05050102010706020507" pitchFamily="18" charset="2"/>
              </a:rPr>
              <a:t> </a:t>
            </a:r>
            <a:r>
              <a:rPr lang="en-AU" dirty="0"/>
              <a:t>= </a:t>
            </a:r>
            <a:r>
              <a:rPr lang="en-AU" sz="3600" dirty="0" smtClean="0"/>
              <a:t>DelDiso (</a:t>
            </a:r>
            <a:r>
              <a:rPr lang="en-AU" sz="3600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FSoE</a:t>
            </a:r>
            <a:r>
              <a:rPr lang="en-AU" sz="3600" dirty="0" smtClean="0"/>
              <a:t>)</a:t>
            </a:r>
          </a:p>
          <a:p>
            <a:pPr marL="0" indent="0">
              <a:buNone/>
            </a:pPr>
            <a:endParaRPr lang="en-AU" sz="2500" dirty="0" smtClean="0"/>
          </a:p>
          <a:p>
            <a:pPr marL="0" indent="0">
              <a:buNone/>
            </a:pPr>
            <a:r>
              <a:rPr lang="en-AU" b="1" dirty="0" smtClean="0"/>
              <a:t>Step 4:</a:t>
            </a:r>
            <a:r>
              <a:rPr lang="en-AU" sz="1400" dirty="0" smtClean="0"/>
              <a:t> </a:t>
            </a:r>
            <a:r>
              <a:rPr lang="en-AU" dirty="0" smtClean="0"/>
              <a:t> </a:t>
            </a:r>
            <a:r>
              <a:rPr lang="en-AU" sz="3600" dirty="0"/>
              <a:t>Generate backward dynamic slice </a:t>
            </a:r>
            <a:r>
              <a:rPr lang="en-AU" sz="3600" b="1" dirty="0" smtClean="0">
                <a:solidFill>
                  <a:srgbClr val="C00000"/>
                </a:solidFill>
              </a:rPr>
              <a:t>SL</a:t>
            </a:r>
            <a:r>
              <a:rPr lang="en-AU" sz="2200" b="1" dirty="0" smtClean="0"/>
              <a:t>B</a:t>
            </a:r>
            <a:r>
              <a:rPr lang="en-AU" sz="2200" b="1" dirty="0" smtClean="0">
                <a:solidFill>
                  <a:srgbClr val="C00000"/>
                </a:solidFill>
              </a:rPr>
              <a:t>W</a:t>
            </a:r>
            <a:endParaRPr lang="en-AU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AU" sz="1400" dirty="0"/>
              <a:t>	</a:t>
            </a:r>
            <a:r>
              <a:rPr lang="en-AU" sz="1400" dirty="0" smtClean="0"/>
              <a:t>	</a:t>
            </a:r>
            <a:r>
              <a:rPr lang="en-AU" sz="3600" dirty="0" smtClean="0"/>
              <a:t>SL</a:t>
            </a:r>
            <a:r>
              <a:rPr lang="en-AU" sz="2200" dirty="0" smtClean="0"/>
              <a:t>BW</a:t>
            </a:r>
            <a:r>
              <a:rPr lang="en-AU" sz="1600" dirty="0" smtClean="0"/>
              <a:t>  </a:t>
            </a:r>
            <a:r>
              <a:rPr lang="en-AU" sz="3100" dirty="0" smtClean="0"/>
              <a:t>= </a:t>
            </a:r>
            <a:r>
              <a:rPr lang="en-AU" sz="3600" dirty="0"/>
              <a:t>SliceBWD </a:t>
            </a:r>
            <a:r>
              <a:rPr lang="en-AU" sz="3600" dirty="0" smtClean="0"/>
              <a:t>(</a:t>
            </a:r>
            <a:r>
              <a:rPr lang="en-AU" sz="3600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FSoE</a:t>
            </a:r>
            <a:r>
              <a:rPr lang="en-AU" sz="3600" dirty="0" smtClean="0">
                <a:sym typeface="Symbol" panose="05050102010706020507" pitchFamily="18" charset="2"/>
              </a:rPr>
              <a:t>, Criterion</a:t>
            </a:r>
            <a:r>
              <a:rPr lang="en-AU" sz="2200" dirty="0" smtClean="0">
                <a:sym typeface="Symbol" panose="05050102010706020507" pitchFamily="18" charset="2"/>
              </a:rPr>
              <a:t>BW</a:t>
            </a:r>
            <a:r>
              <a:rPr lang="en-AU" sz="3600" dirty="0" smtClean="0"/>
              <a:t>)</a:t>
            </a:r>
          </a:p>
          <a:p>
            <a:pPr marL="0" indent="0">
              <a:buNone/>
            </a:pPr>
            <a:endParaRPr lang="en-AU" sz="2500" dirty="0" smtClean="0"/>
          </a:p>
          <a:p>
            <a:pPr marL="0" indent="0">
              <a:buNone/>
            </a:pPr>
            <a:r>
              <a:rPr lang="en-AU" b="1" dirty="0" smtClean="0"/>
              <a:t>Step 5</a:t>
            </a:r>
            <a:r>
              <a:rPr lang="en-AU" dirty="0" smtClean="0"/>
              <a:t>:  </a:t>
            </a:r>
            <a:r>
              <a:rPr lang="en-AU" sz="3600" dirty="0" smtClean="0"/>
              <a:t>Generate forward dynamic slice </a:t>
            </a:r>
            <a:r>
              <a:rPr lang="en-AU" sz="3600" b="1" dirty="0" smtClean="0">
                <a:solidFill>
                  <a:srgbClr val="C00000"/>
                </a:solidFill>
              </a:rPr>
              <a:t>SL</a:t>
            </a:r>
            <a:r>
              <a:rPr lang="en-AU" sz="2200" b="1" dirty="0" smtClean="0"/>
              <a:t>F</a:t>
            </a:r>
            <a:r>
              <a:rPr lang="en-AU" sz="2200" b="1" dirty="0" smtClean="0">
                <a:solidFill>
                  <a:srgbClr val="C00000"/>
                </a:solidFill>
              </a:rPr>
              <a:t>W</a:t>
            </a:r>
          </a:p>
          <a:p>
            <a:pPr marL="0" indent="0">
              <a:buNone/>
            </a:pPr>
            <a:r>
              <a:rPr lang="en-AU" sz="1500" dirty="0" smtClean="0"/>
              <a:t>, </a:t>
            </a:r>
            <a:r>
              <a:rPr lang="en-AU" sz="1500" dirty="0"/>
              <a:t>	</a:t>
            </a:r>
            <a:r>
              <a:rPr lang="en-AU" sz="1500" dirty="0" smtClean="0"/>
              <a:t>	</a:t>
            </a:r>
            <a:r>
              <a:rPr lang="en-AU" sz="3600" dirty="0" smtClean="0"/>
              <a:t>SL</a:t>
            </a:r>
            <a:r>
              <a:rPr lang="en-AU" sz="2200" dirty="0" smtClean="0"/>
              <a:t>FW</a:t>
            </a:r>
            <a:r>
              <a:rPr lang="en-AU" sz="1800" dirty="0" smtClean="0"/>
              <a:t> </a:t>
            </a:r>
            <a:r>
              <a:rPr lang="en-AU" sz="3100" dirty="0"/>
              <a:t>= </a:t>
            </a:r>
            <a:r>
              <a:rPr lang="en-AU" sz="3600" dirty="0"/>
              <a:t>SliceFWD </a:t>
            </a:r>
            <a:r>
              <a:rPr lang="en-AU" sz="3600" dirty="0" smtClean="0"/>
              <a:t>(</a:t>
            </a:r>
            <a:r>
              <a:rPr lang="en-AU" sz="3600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FSoE</a:t>
            </a:r>
            <a:r>
              <a:rPr lang="en-AU" sz="3600" dirty="0" smtClean="0"/>
              <a:t>,</a:t>
            </a:r>
            <a:r>
              <a:rPr lang="en-AU" sz="3600" dirty="0" smtClean="0">
                <a:sym typeface="Symbol" panose="05050102010706020507" pitchFamily="18" charset="2"/>
              </a:rPr>
              <a:t> </a:t>
            </a:r>
            <a:r>
              <a:rPr lang="en-AU" sz="3600" b="1" dirty="0" smtClean="0">
                <a:solidFill>
                  <a:srgbClr val="7030A0"/>
                </a:solidFill>
                <a:sym typeface="Symbol" panose="05050102010706020507" pitchFamily="18" charset="2"/>
              </a:rPr>
              <a:t>FiE</a:t>
            </a:r>
            <a:r>
              <a:rPr lang="en-AU" sz="3600" dirty="0" smtClean="0">
                <a:sym typeface="Symbol" panose="05050102010706020507" pitchFamily="18" charset="2"/>
              </a:rPr>
              <a:t>, Criterion</a:t>
            </a:r>
            <a:r>
              <a:rPr lang="en-AU" sz="2200" dirty="0" smtClean="0">
                <a:sym typeface="Symbol" panose="05050102010706020507" pitchFamily="18" charset="2"/>
              </a:rPr>
              <a:t>FW</a:t>
            </a:r>
            <a:r>
              <a:rPr lang="en-AU" sz="3600" dirty="0" smtClean="0"/>
              <a:t>)</a:t>
            </a:r>
          </a:p>
          <a:p>
            <a:pPr marL="0" indent="0">
              <a:buNone/>
            </a:pPr>
            <a:endParaRPr lang="en-AU" sz="2500" dirty="0" smtClean="0"/>
          </a:p>
          <a:p>
            <a:pPr marL="0" indent="0">
              <a:buNone/>
            </a:pPr>
            <a:r>
              <a:rPr lang="en-AU" b="1" dirty="0" smtClean="0"/>
              <a:t>Step </a:t>
            </a:r>
            <a:r>
              <a:rPr lang="en-AU" b="1" dirty="0"/>
              <a:t>6</a:t>
            </a:r>
            <a:r>
              <a:rPr lang="en-AU" dirty="0"/>
              <a:t>:  </a:t>
            </a:r>
            <a:r>
              <a:rPr lang="en-AU" sz="3600" dirty="0"/>
              <a:t>Compute intersection</a:t>
            </a:r>
          </a:p>
          <a:p>
            <a:pPr marL="0" indent="0">
              <a:buNone/>
            </a:pPr>
            <a:r>
              <a:rPr lang="en-AU" dirty="0"/>
              <a:t>		</a:t>
            </a:r>
            <a:r>
              <a:rPr lang="en-AU" sz="3600" b="1" dirty="0" smtClean="0">
                <a:solidFill>
                  <a:srgbClr val="FF0000"/>
                </a:solidFill>
              </a:rPr>
              <a:t>F</a:t>
            </a:r>
            <a:r>
              <a:rPr lang="en-AU" sz="2200" b="1" dirty="0" smtClean="0">
                <a:solidFill>
                  <a:srgbClr val="FF0000"/>
                </a:solidFill>
              </a:rPr>
              <a:t>CHOP</a:t>
            </a:r>
            <a:r>
              <a:rPr lang="en-AU" dirty="0" smtClean="0"/>
              <a:t> = </a:t>
            </a:r>
            <a:r>
              <a:rPr lang="en-AU" sz="3600" b="1" dirty="0" smtClean="0">
                <a:solidFill>
                  <a:srgbClr val="C00000"/>
                </a:solidFill>
              </a:rPr>
              <a:t>SL</a:t>
            </a:r>
            <a:r>
              <a:rPr lang="en-AU" sz="2500" b="1" dirty="0" smtClean="0"/>
              <a:t>B</a:t>
            </a:r>
            <a:r>
              <a:rPr lang="en-AU" sz="2500" b="1" dirty="0" smtClean="0">
                <a:solidFill>
                  <a:srgbClr val="C00000"/>
                </a:solidFill>
              </a:rPr>
              <a:t>W</a:t>
            </a:r>
            <a:r>
              <a:rPr lang="en-AU" sz="1400" dirty="0" smtClean="0"/>
              <a:t>  </a:t>
            </a:r>
            <a:r>
              <a:rPr lang="en-AU" sz="3600" dirty="0" smtClean="0"/>
              <a:t> </a:t>
            </a:r>
            <a:r>
              <a:rPr lang="en-AU" sz="3600" dirty="0" smtClean="0">
                <a:sym typeface="Symbol" panose="05050102010706020507" pitchFamily="18" charset="2"/>
              </a:rPr>
              <a:t> </a:t>
            </a:r>
            <a:r>
              <a:rPr lang="en-AU" sz="3600" b="1" dirty="0" smtClean="0">
                <a:solidFill>
                  <a:srgbClr val="C00000"/>
                </a:solidFill>
              </a:rPr>
              <a:t>SL</a:t>
            </a:r>
            <a:r>
              <a:rPr lang="en-AU" sz="2200" b="1" dirty="0" smtClean="0"/>
              <a:t>F</a:t>
            </a:r>
            <a:r>
              <a:rPr lang="en-AU" sz="2200" b="1" dirty="0" smtClean="0">
                <a:solidFill>
                  <a:srgbClr val="C00000"/>
                </a:solidFill>
              </a:rPr>
              <a:t>W</a:t>
            </a:r>
            <a:endParaRPr lang="en-AU" sz="22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38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64674" y="1371600"/>
            <a:ext cx="533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1:</a:t>
            </a:r>
          </a:p>
          <a:p>
            <a:r>
              <a:rPr lang="en-AU" sz="2000" dirty="0"/>
              <a:t>2</a:t>
            </a:r>
            <a:r>
              <a:rPr lang="en-AU" sz="2000" dirty="0" smtClean="0"/>
              <a:t>:</a:t>
            </a:r>
          </a:p>
          <a:p>
            <a:endParaRPr lang="en-AU" sz="1400" dirty="0"/>
          </a:p>
          <a:p>
            <a:r>
              <a:rPr lang="en-AU" sz="2000" dirty="0" smtClean="0"/>
              <a:t>3</a:t>
            </a:r>
            <a:r>
              <a:rPr lang="en-AU" sz="2000" dirty="0"/>
              <a:t>:</a:t>
            </a:r>
          </a:p>
          <a:p>
            <a:r>
              <a:rPr lang="en-AU" sz="2000" dirty="0"/>
              <a:t>4:</a:t>
            </a:r>
          </a:p>
          <a:p>
            <a:endParaRPr lang="en-AU" sz="1400" dirty="0"/>
          </a:p>
          <a:p>
            <a:r>
              <a:rPr lang="en-AU" sz="2000" dirty="0"/>
              <a:t>5:</a:t>
            </a:r>
          </a:p>
          <a:p>
            <a:r>
              <a:rPr lang="en-AU" sz="2000" dirty="0"/>
              <a:t>6:</a:t>
            </a:r>
          </a:p>
          <a:p>
            <a:endParaRPr lang="en-AU" sz="1400" dirty="0" smtClean="0"/>
          </a:p>
          <a:p>
            <a:r>
              <a:rPr lang="en-AU" sz="2000" dirty="0" smtClean="0"/>
              <a:t>7</a:t>
            </a:r>
            <a:r>
              <a:rPr lang="en-AU" sz="2000" dirty="0"/>
              <a:t>:</a:t>
            </a:r>
          </a:p>
          <a:p>
            <a:r>
              <a:rPr lang="en-AU" sz="2000" dirty="0"/>
              <a:t>8:</a:t>
            </a:r>
          </a:p>
          <a:p>
            <a:endParaRPr lang="en-AU" sz="1400" dirty="0"/>
          </a:p>
          <a:p>
            <a:r>
              <a:rPr lang="en-AU" sz="2000" dirty="0"/>
              <a:t>9:</a:t>
            </a:r>
          </a:p>
          <a:p>
            <a:r>
              <a:rPr lang="en-AU" sz="2000" dirty="0"/>
              <a:t>10:</a:t>
            </a:r>
          </a:p>
          <a:p>
            <a:endParaRPr lang="en-AU" sz="1400" dirty="0"/>
          </a:p>
          <a:p>
            <a:r>
              <a:rPr lang="en-AU" sz="2000" dirty="0"/>
              <a:t>11:</a:t>
            </a:r>
          </a:p>
          <a:p>
            <a:r>
              <a:rPr lang="en-AU" sz="2000" dirty="0"/>
              <a:t>12:</a:t>
            </a:r>
          </a:p>
        </p:txBody>
      </p:sp>
    </p:spTree>
    <p:extLst>
      <p:ext uri="{BB962C8B-B14F-4D97-AF65-F5344CB8AC3E}">
        <p14:creationId xmlns="" xmlns:p14="http://schemas.microsoft.com/office/powerpoint/2010/main" val="10339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60273"/>
            <a:ext cx="8229600" cy="62424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FLiAD - Architecture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1524000"/>
            <a:ext cx="8229600" cy="18198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39</a:t>
            </a:fld>
            <a:endParaRPr lang="en-SG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476500" y="1066800"/>
            <a:ext cx="0" cy="3124200"/>
          </a:xfrm>
          <a:prstGeom prst="line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33950" y="1085273"/>
            <a:ext cx="0" cy="3124200"/>
          </a:xfrm>
          <a:prstGeom prst="line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21419" y="1085273"/>
            <a:ext cx="0" cy="3124200"/>
          </a:xfrm>
          <a:prstGeom prst="line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7917" y="3853743"/>
            <a:ext cx="211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AU" sz="1200" dirty="0" smtClean="0"/>
              <a:t>Producing Failure-Making SoE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70932" y="3861955"/>
            <a:ext cx="150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AU" sz="1200" dirty="0" smtClean="0"/>
              <a:t>Simplifying Failure-Making SoE and Isolating Failure-Inducing Event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64552" y="3858063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AU" sz="1200" dirty="0" smtClean="0"/>
              <a:t>Dynamic Slicing</a:t>
            </a:r>
            <a:endParaRPr lang="en-AU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543800" y="3853743"/>
            <a:ext cx="143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AU" sz="1200" dirty="0" smtClean="0"/>
              <a:t>Calculating Intersection code block</a:t>
            </a:r>
            <a:endParaRPr lang="en-A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80525" y="5477083"/>
            <a:ext cx="206819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rgbClr val="0070C0"/>
                </a:solidFill>
              </a:rPr>
              <a:t>FSoE </a:t>
            </a:r>
            <a:r>
              <a:rPr lang="en-AU" sz="1100" dirty="0" smtClean="0"/>
              <a:t>- Failure-Making </a:t>
            </a:r>
            <a:r>
              <a:rPr lang="en-AU" sz="1100" dirty="0"/>
              <a:t>sequence of </a:t>
            </a:r>
            <a:r>
              <a:rPr lang="en-AU" sz="1100" dirty="0" smtClean="0"/>
              <a:t>events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182915" y="5477083"/>
                <a:ext cx="297048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 smtClean="0"/>
                  <a:t>SL</a:t>
                </a:r>
                <a:r>
                  <a:rPr lang="en-AU" sz="800" dirty="0" smtClean="0"/>
                  <a:t>FW</a:t>
                </a:r>
                <a:r>
                  <a:rPr lang="en-AU" sz="1100" dirty="0" smtClean="0"/>
                  <a:t> </a:t>
                </a:r>
                <a:r>
                  <a:rPr lang="en-AU" sz="1100" dirty="0"/>
                  <a:t>– </a:t>
                </a:r>
                <a:r>
                  <a:rPr lang="en-AU" sz="1100" dirty="0" smtClean="0"/>
                  <a:t>forward dynamic  program slices</a:t>
                </a:r>
              </a:p>
              <a:p>
                <a:r>
                  <a:rPr lang="en-AU" sz="1600" dirty="0"/>
                  <a:t>SL</a:t>
                </a:r>
                <a:r>
                  <a:rPr lang="en-AU" sz="800" dirty="0"/>
                  <a:t>BW</a:t>
                </a:r>
                <a:r>
                  <a:rPr lang="en-AU" sz="1100" dirty="0"/>
                  <a:t> – backward dynamic </a:t>
                </a:r>
                <a:r>
                  <a:rPr lang="en-AU" sz="1100" dirty="0" smtClean="0"/>
                  <a:t>program slices</a:t>
                </a:r>
                <a:endParaRPr lang="en-AU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𝑃𝐷𝐺</m:t>
                        </m:r>
                      </m:e>
                      <m:sub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</m:oMath>
                </a14:m>
                <a:r>
                  <a:rPr lang="en-AU" sz="1100" dirty="0" smtClean="0"/>
                  <a:t> - backward program dependence graph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100" i="1">
                            <a:latin typeface="Cambria Math" panose="02040503050406030204" pitchFamily="18" charset="0"/>
                          </a:rPr>
                          <m:t>𝑃𝐷𝐺</m:t>
                        </m:r>
                      </m:e>
                      <m:sub>
                        <m:r>
                          <a:rPr lang="en-AU" sz="1100" i="1">
                            <a:latin typeface="Cambria Math" panose="02040503050406030204" pitchFamily="18" charset="0"/>
                          </a:rPr>
                          <m:t>𝐹𝑊</m:t>
                        </m:r>
                      </m:sub>
                    </m:sSub>
                  </m:oMath>
                </a14:m>
                <a:r>
                  <a:rPr lang="en-AU" sz="1100" dirty="0"/>
                  <a:t> - forward program dependence </a:t>
                </a:r>
                <a:r>
                  <a:rPr lang="en-AU" sz="1100" dirty="0" smtClean="0"/>
                  <a:t>graph</a:t>
                </a:r>
                <a:endParaRPr lang="en-AU" sz="11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915" y="5477083"/>
                <a:ext cx="2970485" cy="923330"/>
              </a:xfrm>
              <a:prstGeom prst="rect">
                <a:avLst/>
              </a:prstGeom>
              <a:blipFill>
                <a:blip r:embed="rId3" cstate="print"/>
                <a:stretch>
                  <a:fillRect l="-816" t="-1299" b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421126" y="5469388"/>
            <a:ext cx="258938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DelDmin – Delta Debugging minimum</a:t>
            </a:r>
          </a:p>
          <a:p>
            <a:r>
              <a:rPr lang="en-AU" sz="1100" dirty="0" smtClean="0"/>
              <a:t>DelDiso – Delta Debugging isolation</a:t>
            </a:r>
            <a:endParaRPr lang="en-AU" sz="1100" dirty="0"/>
          </a:p>
          <a:p>
            <a:r>
              <a:rPr lang="en-AU" sz="1100" b="1" dirty="0">
                <a:solidFill>
                  <a:srgbClr val="00B050"/>
                </a:solidFill>
                <a:sym typeface="Symbol" panose="05050102010706020507" pitchFamily="18" charset="2"/>
              </a:rPr>
              <a:t>FSoE </a:t>
            </a:r>
            <a:r>
              <a:rPr lang="en-AU" sz="1100" dirty="0" smtClean="0"/>
              <a:t>- Minimum </a:t>
            </a:r>
            <a:r>
              <a:rPr lang="en-AU" sz="1100" dirty="0"/>
              <a:t>failure-making sequence of </a:t>
            </a:r>
            <a:r>
              <a:rPr lang="en-AU" sz="1100" dirty="0" smtClean="0"/>
              <a:t>events</a:t>
            </a:r>
          </a:p>
          <a:p>
            <a:r>
              <a:rPr lang="en-AU" sz="1100" b="1" dirty="0">
                <a:solidFill>
                  <a:srgbClr val="7030A0"/>
                </a:solidFill>
                <a:sym typeface="Symbol" panose="05050102010706020507" pitchFamily="18" charset="2"/>
              </a:rPr>
              <a:t>FiE </a:t>
            </a:r>
            <a:r>
              <a:rPr lang="en-AU" sz="1100" dirty="0"/>
              <a:t>- Failure-Inducing event</a:t>
            </a:r>
            <a:endParaRPr lang="en-AU" sz="1600" dirty="0"/>
          </a:p>
          <a:p>
            <a:endParaRPr lang="en-AU" sz="1100" dirty="0" smtClean="0"/>
          </a:p>
          <a:p>
            <a:r>
              <a:rPr lang="en-AU" sz="1100" dirty="0" smtClean="0"/>
              <a:t>Maximum </a:t>
            </a:r>
            <a:r>
              <a:rPr lang="en-AU" sz="1100" dirty="0"/>
              <a:t>success-making Sequence of </a:t>
            </a:r>
            <a:r>
              <a:rPr lang="en-AU" sz="1100" dirty="0" smtClean="0"/>
              <a:t>Events</a:t>
            </a:r>
            <a:endParaRPr lang="en-AU" sz="1100" dirty="0"/>
          </a:p>
        </p:txBody>
      </p:sp>
    </p:spTree>
    <p:extLst>
      <p:ext uri="{BB962C8B-B14F-4D97-AF65-F5344CB8AC3E}">
        <p14:creationId xmlns="" xmlns:p14="http://schemas.microsoft.com/office/powerpoint/2010/main" val="140679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Fault Localization (FL)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AU" dirty="0"/>
              <a:t>Identifying the locations of faults in a </a:t>
            </a:r>
            <a:r>
              <a:rPr lang="en-AU" dirty="0" smtClean="0"/>
              <a:t>program</a:t>
            </a:r>
          </a:p>
          <a:p>
            <a:pPr algn="just"/>
            <a:r>
              <a:rPr lang="en-AU" dirty="0" smtClean="0"/>
              <a:t>Manually fault localization is time-consuming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4967287" cy="2710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33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Experiment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much “FLiAD” reduce size of suspicious block compared to other tools (AndroidSlicer,..)?</a:t>
            </a:r>
          </a:p>
          <a:p>
            <a:r>
              <a:rPr lang="en-AU" dirty="0" smtClean="0"/>
              <a:t>How much reliable </a:t>
            </a:r>
            <a:r>
              <a:rPr lang="en-AU" smtClean="0"/>
              <a:t>“FLiAD” </a:t>
            </a:r>
            <a:r>
              <a:rPr lang="en-AU" dirty="0" smtClean="0"/>
              <a:t>regarding accuracy?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40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4941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41</a:t>
            </a:fld>
            <a:endParaRPr lang="en-SG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636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32212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cs typeface="Calibri"/>
              </a:rPr>
              <a:t>Android Nature – Why is FL difficult</a:t>
            </a:r>
            <a:r>
              <a:rPr lang="en-AU" dirty="0" smtClean="0">
                <a:cs typeface="Calibri"/>
              </a:rPr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S</a:t>
            </a:r>
            <a:r>
              <a:rPr lang="en-AU" dirty="0" smtClean="0"/>
              <a:t>everal </a:t>
            </a:r>
            <a:r>
              <a:rPr lang="en-AU" dirty="0"/>
              <a:t>entry points via </a:t>
            </a:r>
            <a:r>
              <a:rPr lang="en-AU" dirty="0" smtClean="0"/>
              <a:t>various channels using </a:t>
            </a:r>
            <a:r>
              <a:rPr lang="en-AU" dirty="0" smtClean="0">
                <a:solidFill>
                  <a:srgbClr val="0070C0"/>
                </a:solidFill>
              </a:rPr>
              <a:t>Intent</a:t>
            </a:r>
            <a:r>
              <a:rPr lang="en-AU" dirty="0" smtClean="0"/>
              <a:t> messaging object</a:t>
            </a:r>
          </a:p>
          <a:p>
            <a:r>
              <a:rPr lang="en-AU" dirty="0"/>
              <a:t>A</a:t>
            </a:r>
            <a:r>
              <a:rPr lang="en-AU" dirty="0" smtClean="0"/>
              <a:t>n asynchronous </a:t>
            </a:r>
            <a:r>
              <a:rPr lang="en-AU" dirty="0" smtClean="0">
                <a:solidFill>
                  <a:srgbClr val="0070C0"/>
                </a:solidFill>
              </a:rPr>
              <a:t>event-driven</a:t>
            </a:r>
            <a:r>
              <a:rPr lang="en-AU" dirty="0" smtClean="0"/>
              <a:t> </a:t>
            </a:r>
            <a:r>
              <a:rPr lang="en-AU" dirty="0"/>
              <a:t>feature that allows </a:t>
            </a:r>
            <a:r>
              <a:rPr lang="en-AU" dirty="0" smtClean="0"/>
              <a:t>foreground and </a:t>
            </a:r>
            <a:r>
              <a:rPr lang="en-AU" dirty="0"/>
              <a:t>background processes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r>
              <a:rPr lang="en-AU" b="1" u="sng" dirty="0" smtClean="0"/>
              <a:t>Intent entry</a:t>
            </a:r>
            <a:r>
              <a:rPr lang="en-AU" dirty="0" smtClean="0"/>
              <a:t>  </a:t>
            </a:r>
            <a:r>
              <a:rPr lang="en-AU" dirty="0"/>
              <a:t>-not </a:t>
            </a:r>
            <a:r>
              <a:rPr lang="en-AU" dirty="0" smtClean="0"/>
              <a:t>only from same apps but also from other apps</a:t>
            </a:r>
          </a:p>
          <a:p>
            <a:r>
              <a:rPr lang="en-AU" b="1" u="sng" dirty="0" smtClean="0"/>
              <a:t>Events</a:t>
            </a:r>
            <a:r>
              <a:rPr lang="en-AU" dirty="0" smtClean="0"/>
              <a:t> </a:t>
            </a:r>
            <a:r>
              <a:rPr lang="en-AU" dirty="0"/>
              <a:t> </a:t>
            </a:r>
            <a:r>
              <a:rPr lang="en-AU" dirty="0" smtClean="0"/>
              <a:t>-not only UI event, but also component’s lifecycle callback event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6813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2971800" y="1676400"/>
            <a:ext cx="5257800" cy="20653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cs typeface="Calibri"/>
              </a:rPr>
              <a:t>Related Works 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cs typeface="Calibri"/>
              </a:rPr>
              <a:t>&amp; 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cs typeface="Calibri"/>
              </a:rPr>
              <a:t>Limitation</a:t>
            </a:r>
            <a:endParaRPr lang="en-AU" sz="3600" b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0"/>
            <a:ext cx="2352964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86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Related Works in Android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13499991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3810986044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91227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Paper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Limitation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985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AU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AndroidSlicer</a:t>
                      </a:r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finds fault using backward dynamic slicing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More suspicious</a:t>
                      </a:r>
                      <a:r>
                        <a:rPr lang="en-AU" baseline="0" dirty="0" smtClean="0"/>
                        <a:t> space</a:t>
                      </a:r>
                    </a:p>
                    <a:p>
                      <a:r>
                        <a:rPr lang="en-AU" baseline="0" dirty="0" smtClean="0"/>
                        <a:t>No lifecycle awareness model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79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AU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MZoltar</a:t>
                      </a:r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helps to produce bug analysis</a:t>
                      </a:r>
                    </a:p>
                    <a:p>
                      <a:pPr algn="just"/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automatically based on spectrum-based fault localization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Not</a:t>
                      </a:r>
                      <a:r>
                        <a:rPr lang="en-AU" baseline="0" dirty="0" smtClean="0"/>
                        <a:t> finding fault directly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345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AU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FUSION</a:t>
                      </a:r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fills the gap between developers and reporters by improving bug reporting</a:t>
                      </a:r>
                    </a:p>
                    <a:p>
                      <a:pPr algn="just"/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in Android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Not</a:t>
                      </a:r>
                      <a:r>
                        <a:rPr lang="en-AU" baseline="0" dirty="0" smtClean="0"/>
                        <a:t> finding fault directly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008634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7295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2971800" y="1676400"/>
            <a:ext cx="5257800" cy="20653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cs typeface="Calibri"/>
              </a:rPr>
              <a:t>Problem 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cs typeface="Calibri"/>
              </a:rPr>
              <a:t>&amp; 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cs typeface="Calibri"/>
              </a:rPr>
              <a:t>Contribution</a:t>
            </a:r>
            <a:endParaRPr lang="en-AU" sz="3600" b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0"/>
            <a:ext cx="2352964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34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8336086"/>
              </p:ext>
            </p:extLst>
          </p:nvPr>
        </p:nvGraphicFramePr>
        <p:xfrm>
          <a:off x="304799" y="304800"/>
          <a:ext cx="8354292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146">
                  <a:extLst>
                    <a:ext uri="{9D8B030D-6E8A-4147-A177-3AD203B41FA5}">
                      <a16:colId xmlns="" xmlns:a16="http://schemas.microsoft.com/office/drawing/2014/main" val="3074945432"/>
                    </a:ext>
                  </a:extLst>
                </a:gridCol>
                <a:gridCol w="4177146">
                  <a:extLst>
                    <a:ext uri="{9D8B030D-6E8A-4147-A177-3AD203B41FA5}">
                      <a16:colId xmlns="" xmlns:a16="http://schemas.microsoft.com/office/drawing/2014/main" val="38776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Problem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Contribution</a:t>
                      </a:r>
                      <a:endParaRPr lang="en-AU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28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suspicious space</a:t>
                      </a:r>
                    </a:p>
                    <a:p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Lifecycle awareness</a:t>
                      </a:r>
                    </a:p>
                    <a:p>
                      <a:endParaRPr lang="en-A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FLiAD – </a:t>
                      </a:r>
                      <a:r>
                        <a:rPr lang="en-AU" sz="1800" b="0" i="1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 lifecycle-awareness tool which provides more direct and sensitive faulty code in Android using “Failure-Inducing Event”</a:t>
                      </a:r>
                      <a:endParaRPr lang="en-AU" sz="1800" b="0" i="1" u="none" strike="noStrike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43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events nature</a:t>
                      </a:r>
                    </a:p>
                    <a:p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800" b="0" i="1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Several events which either related or not related to the root cause, can be triggered before the program failed</a:t>
                      </a:r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Event-based test case - </a:t>
                      </a:r>
                      <a:r>
                        <a:rPr lang="en-AU" sz="1800" b="0" i="1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 re-usable practice on the instrumented apps by allowing testers to focus specific events on</a:t>
                      </a:r>
                    </a:p>
                    <a:p>
                      <a:r>
                        <a:rPr lang="en-AU" sz="1800" b="0" i="1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  <a:p>
                      <a:endParaRPr lang="en-A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Event-based delta debugging - </a:t>
                      </a:r>
                      <a:r>
                        <a:rPr lang="en-AU" sz="1800" b="0" i="1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 re-usable comprehensive technique by advising developers to know event, which can</a:t>
                      </a:r>
                    </a:p>
                    <a:p>
                      <a:r>
                        <a:rPr lang="en-AU" sz="1800" b="0" i="1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switch the program’s failure, is coming from their own application or the external application.</a:t>
                      </a:r>
                      <a:endParaRPr lang="en-AU" sz="1800" b="0" i="1" u="none" strike="noStrike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03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Multiple-entry</a:t>
                      </a:r>
                      <a:r>
                        <a:rPr lang="en-AU" baseline="0" dirty="0" smtClean="0"/>
                        <a:t> point via Intent</a:t>
                      </a:r>
                    </a:p>
                    <a:p>
                      <a:r>
                        <a:rPr lang="en-AU" baseline="0" dirty="0" smtClean="0"/>
                        <a:t>(</a:t>
                      </a:r>
                      <a:r>
                        <a:rPr lang="en-AU" sz="1800" b="0" i="1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when, how and what data transferred via intent is depending not on event registered, but also life-cycle callback triggered</a:t>
                      </a:r>
                      <a:r>
                        <a:rPr lang="en-AU" baseline="0" dirty="0" smtClean="0"/>
                        <a:t>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Failure-inducing events </a:t>
                      </a:r>
                      <a:r>
                        <a:rPr lang="en-AU" sz="1800" b="0" i="1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 the essence of time to detect real-time context</a:t>
                      </a:r>
                      <a:endParaRPr lang="en-AU" sz="1800" b="0" i="1" u="none" strike="noStrike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26516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9059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9625</TotalTime>
  <Words>2108</Words>
  <Application>Microsoft Office PowerPoint</Application>
  <PresentationFormat>On-screen Show (4:3)</PresentationFormat>
  <Paragraphs>513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Fault Localization in Android  using Failure-Inducing Event (FLiAD)</vt:lpstr>
      <vt:lpstr>Slide 2</vt:lpstr>
      <vt:lpstr>Slide 3</vt:lpstr>
      <vt:lpstr>Fault Localization (FL)</vt:lpstr>
      <vt:lpstr>Android Nature – Why is FL difficult?</vt:lpstr>
      <vt:lpstr>Slide 6</vt:lpstr>
      <vt:lpstr>Related Works in Android</vt:lpstr>
      <vt:lpstr>Slide 8</vt:lpstr>
      <vt:lpstr>Slide 9</vt:lpstr>
      <vt:lpstr>Slide 10</vt:lpstr>
      <vt:lpstr>Failure-Inducing Code Block – Compute faulty code (Intersection of forward and backward slicing)</vt:lpstr>
      <vt:lpstr>Failure-Inducing Code Block</vt:lpstr>
      <vt:lpstr>Slide 13</vt:lpstr>
      <vt:lpstr>Delta Debugging (DelD)</vt:lpstr>
      <vt:lpstr>Event-based DelD - Min</vt:lpstr>
      <vt:lpstr>Slide 16</vt:lpstr>
      <vt:lpstr>Slide 17</vt:lpstr>
      <vt:lpstr>Slicing</vt:lpstr>
      <vt:lpstr>Slicing – Program Dependence Graph</vt:lpstr>
      <vt:lpstr>Ways of Slicing</vt:lpstr>
      <vt:lpstr>Example for Slicing (Forward Vs Backward)</vt:lpstr>
      <vt:lpstr>Types of Slicing</vt:lpstr>
      <vt:lpstr>Example for Slicing (Static Vs Dynamic)</vt:lpstr>
      <vt:lpstr>Event - Data Dependence (DD)</vt:lpstr>
      <vt:lpstr>Event - Control Dependence (CD)</vt:lpstr>
      <vt:lpstr>1. Direct-initiate or Indirect-initiate</vt:lpstr>
      <vt:lpstr>2. Direct-Control</vt:lpstr>
      <vt:lpstr>3. Data-aware control</vt:lpstr>
      <vt:lpstr>Slide 29</vt:lpstr>
      <vt:lpstr>Example</vt:lpstr>
      <vt:lpstr>Example - AnyMemo</vt:lpstr>
      <vt:lpstr>Slide 32</vt:lpstr>
      <vt:lpstr>Stack Trace</vt:lpstr>
      <vt:lpstr>AnyMemo – Reducing SoE by using Event-Based DelD</vt:lpstr>
      <vt:lpstr>AndroidSlicer Vs  FLiAD</vt:lpstr>
      <vt:lpstr>Slide 36</vt:lpstr>
      <vt:lpstr>Slide 37</vt:lpstr>
      <vt:lpstr>Overall - Algorithm</vt:lpstr>
      <vt:lpstr>FLiAD - Architecture</vt:lpstr>
      <vt:lpstr>Experiment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Localization in Android</dc:title>
  <dc:creator>Heather</dc:creator>
  <cp:lastModifiedBy>Heather</cp:lastModifiedBy>
  <cp:revision>1714</cp:revision>
  <dcterms:created xsi:type="dcterms:W3CDTF">2019-12-08T00:14:07Z</dcterms:created>
  <dcterms:modified xsi:type="dcterms:W3CDTF">2020-03-06T11:19:55Z</dcterms:modified>
</cp:coreProperties>
</file>