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9.xml" ContentType="application/inkml+xml"/>
  <Override PartName="/ppt/notesSlides/notesSlide16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303" r:id="rId4"/>
    <p:sldId id="267" r:id="rId5"/>
    <p:sldId id="284" r:id="rId6"/>
    <p:sldId id="272" r:id="rId7"/>
    <p:sldId id="268" r:id="rId8"/>
    <p:sldId id="340" r:id="rId9"/>
    <p:sldId id="342" r:id="rId10"/>
    <p:sldId id="341" r:id="rId11"/>
    <p:sldId id="343" r:id="rId12"/>
    <p:sldId id="292" r:id="rId13"/>
    <p:sldId id="304" r:id="rId14"/>
    <p:sldId id="286" r:id="rId15"/>
    <p:sldId id="335" r:id="rId16"/>
    <p:sldId id="294" r:id="rId17"/>
    <p:sldId id="285" r:id="rId18"/>
    <p:sldId id="293" r:id="rId19"/>
    <p:sldId id="299" r:id="rId20"/>
    <p:sldId id="344" r:id="rId21"/>
    <p:sldId id="345" r:id="rId22"/>
    <p:sldId id="302" r:id="rId23"/>
    <p:sldId id="259" r:id="rId24"/>
    <p:sldId id="260" r:id="rId25"/>
    <p:sldId id="289" r:id="rId26"/>
    <p:sldId id="309" r:id="rId27"/>
    <p:sldId id="310" r:id="rId28"/>
    <p:sldId id="315" r:id="rId29"/>
    <p:sldId id="346" r:id="rId30"/>
    <p:sldId id="339" r:id="rId31"/>
    <p:sldId id="320" r:id="rId32"/>
    <p:sldId id="331" r:id="rId33"/>
    <p:sldId id="323" r:id="rId34"/>
    <p:sldId id="322" r:id="rId35"/>
    <p:sldId id="317" r:id="rId36"/>
    <p:sldId id="347" r:id="rId37"/>
    <p:sldId id="330" r:id="rId38"/>
    <p:sldId id="348" r:id="rId39"/>
    <p:sldId id="349" r:id="rId40"/>
    <p:sldId id="311" r:id="rId41"/>
    <p:sldId id="295" r:id="rId42"/>
    <p:sldId id="324" r:id="rId43"/>
    <p:sldId id="327" r:id="rId44"/>
    <p:sldId id="326" r:id="rId45"/>
    <p:sldId id="334" r:id="rId46"/>
    <p:sldId id="333" r:id="rId47"/>
    <p:sldId id="307" r:id="rId48"/>
    <p:sldId id="325" r:id="rId49"/>
    <p:sldId id="275" r:id="rId50"/>
    <p:sldId id="336" r:id="rId51"/>
    <p:sldId id="337" r:id="rId52"/>
    <p:sldId id="29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829" autoAdjust="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3:24.7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0,'31'0'203,"31"0"-187,31 0 0,31 0-16,-93 0 0,93 0 15,-62 31-15,-31-31 16,0 0 531,0 0-266,31 0-281,-31 31 16,-1-31-16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38.89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0,'31'0'219,"31"0"-204,0 0-15,31 0 16,-31 0-16,31 0 16,-62 0-16,0 0 15,0 0 48,0 0-48,-1 0 1,1 0 0,31 31-1,0-31 1,31 0-16,-31 31 15,0-31-15,0 0 16,-31 0 47,0 0-17,0 0 17,0 0-63,0 0 16,0 0 62,0 0-78,0 0 15,0 0 1,0 0-16,31 0 16,-31 0-1,0 0 16,0 0-15,0 0-16,0 0 16,0 0-1,0 0 1,0 0 15,0 0-31,31 0 0,-31 0 16,0 0-1,0 0 17,30 0-17,1-31 1,31 31-16,0-31 16,-62 31-1,0 0-15,0 0 94,0-31-63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44.18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0,'31'0'250,"124"0"-234,-62 0-16,-31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9:10.2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0,'31'0'250,"124"0"-234,-62 0-16,-31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3:24.7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0,'31'0'203,"31"0"-187,31 0 0,31 0-16,-93 0 0,93 0 15,-62 31-15,-31-31 16,0 0 531,0 0-266,31 0-281,-31 31 16,-1-31-16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35.4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0,'31'0'187,"0"0"-171,31 0 0,-31 0-16,0 0 15,0 0-15,0 0 16,0 0-16,0 0 15,0 0 1,0 0 15,0 0 16,0 0-31,31 0-16,-31 0 15,0 0-15,0 0 250,0 0-250,30 0 16,32 62 0,0-62-16,-31 0 15,0 0-15,-31 0 16,0 0 15,31 0-15,0 0-16,-31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47.43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0,'31'0'250,"0"0"-78,31 0-172,-31 0 15,0 0 32,0 0-31,0 0-1,0 0 17,0 0-17,0 0 1,0 0-16,0 0 15,0 0 17,0 0-1,0 0-15,62 31-16,-62-31 15,31 0-15,-31 0 63,0 0-32,0 0-31,0 0 16,0 0 46,-31 31-46,31-31-16,0 0 31,0 0-15,0 0-1,-1 0 1,1 0-1,0 0-15,0 0 79,0 0-79,31 0 15,0 0-15,-31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6.81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0,'31'0'219,"30"0"-203,1 0-16,0 31 15,-31-31-15,0 0 94,0 0-78,0 0-1,0 0 142,0 0 358,0 0-499,0 0 281,0 0-282,0 0 782,0 0-797,0 0 250,0 0-31,0-31-203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9.5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0,'31'0'140,"93"0"-124,62 0-16,61 0 16,-61 0-16,-124 0 15,-31 0-15,0 0 78,31 0-78,31 0 0,-62 0 16,31 0 0,-31 0-16,0 0 31,0 0-16,31 0-15,-31 0 16,31 0-16,-31 0 94,0 0 62,0 0-156,0 0 16,0 0-16,0 0 15,0 0-15,0 0 16,0 31-16,0-31 16,-1 0 46,1 0-46,0 0-16,0 0 15,0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25.18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0,'93'0'203,"0"0"-203,31 0 0,-62 31 16,0-31 0,-31 0 31,-1 0-32,1 0-15,62 0 16,-31 0-16,-31 0 15,0 0 17,31 0-17,31 0 1,31 0-16,-31 0 16,-62 0 202,0 0-218,31 0 16,0 0-16,62 0 0,-62 0 16,-31 0 452,0 0-436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37.236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0,'31'0'219,"62"0"-204,-31 0 1,0 0-16,-31 0 15,0 0-15,0 0 16,0 0-16,31 0 16,-32 0-16,32 0 15,0 0-15,0 0 0,0 0 16,-31 0 78,0 0-79,0 0-15,0 0 0,0 0 32,0 0-32,31 0 15,-31 0-15,0 0 16,0 0 15,62 0-15,0 0-16,31 0 15,-31 0-15,0 0 16,-31 0-16,-31 0 16,0 0-16,0 0 46,-1 0-30,1 0 0,0 0-16,0 0 172,0 0 62,0 0-218,0 0-16,0 0 62,0 0-46,62 0-16,-62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35.4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0,'31'0'187,"0"0"-171,31 0 0,-31 0-16,0 0 15,0 0-15,0 0 16,0 0-16,0 0 15,0 0 1,0 0 15,0 0 16,0 0-31,31 0-16,-31 0 15,0 0-15,0 0 250,0 0-250,30 0 16,32 62 0,0-62-16,-31 0 15,0 0-15,-31 0 16,0 0 15,31 0-15,0 0-16,-31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38.89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0,'31'0'219,"31"0"-204,0 0-15,31 0 16,-31 0-16,31 0 16,-62 0-16,0 0 15,0 0 48,0 0-48,-1 0 1,1 0 0,31 31-1,0-31 1,31 0-16,-31 31 15,0-31-15,0 0 16,-31 0 47,0 0-17,0 0 17,0 0-63,0 0 16,0 0 62,0 0-78,0 0 15,0 0 1,0 0-16,31 0 16,-31 0-1,0 0 16,0 0-15,0 0-16,0 0 16,0 0-1,0 0 1,0 0 15,0 0-31,31 0 0,-31 0 16,0 0-1,0 0 17,30 0-17,1-31 1,31 31-16,0-31 16,-62 31-1,0 0-15,0 0 94,0-31-63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3:24.7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0,'31'0'203,"31"0"-187,31 0 0,31 0-16,-93 0 0,93 0 15,-62 31-15,-31-31 16,0 0 531,0 0-266,31 0-281,-31 31 16,-1-31-16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35.4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0,'31'0'187,"0"0"-171,31 0 0,-31 0-16,0 0 15,0 0-15,0 0 16,0 0-16,0 0 15,0 0 1,0 0 15,0 0 16,0 0-31,31 0-16,-31 0 15,0 0-15,0 0 250,0 0-250,30 0 16,32 62 0,0-62-16,-31 0 15,0 0-15,-31 0 16,0 0 15,31 0-15,0 0-16,-31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47.43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0,'31'0'250,"0"0"-78,31 0-172,-31 0 15,0 0 32,0 0-31,0 0-1,0 0 17,0 0-17,0 0 1,0 0-16,0 0 15,0 0 17,0 0-1,0 0-15,62 31-16,-62-31 15,31 0-15,-31 0 63,0 0-32,0 0-31,0 0 16,0 0 46,-31 31-46,31-31-16,0 0 31,0 0-15,0 0-1,-1 0 1,1 0-1,0 0-15,0 0 79,0 0-79,31 0 15,0 0-15,-31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6.81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0,'31'0'219,"30"0"-203,1 0-16,0 31 15,-31-31-15,0 0 94,0 0-78,0 0-1,0 0 142,0 0 358,0 0-499,0 0 281,0 0-282,0 0 782,0 0-797,0 0 250,0 0-31,0-31-203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9.5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0,'31'0'140,"93"0"-124,62 0-16,61 0 16,-61 0-16,-124 0 15,-31 0-15,0 0 78,31 0-78,31 0 0,-62 0 16,31 0 0,-31 0-16,0 0 31,0 0-16,31 0-15,-31 0 16,31 0-16,-31 0 94,0 0 62,0 0-156,0 0 16,0 0-16,0 0 15,0 0-15,0 0 16,0 31-16,0-31 16,-1 0 46,1 0-46,0 0-16,0 0 15,0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25.18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0,'93'0'203,"0"0"-203,31 0 0,-62 31 16,0-31 0,-31 0 31,-1 0-32,1 0-15,62 0 16,-31 0-16,-31 0 15,0 0 17,31 0-17,31 0 1,31 0-16,-31 0 16,-62 0 202,0 0-218,31 0 16,0 0-16,62 0 0,-62 0 16,-31 0 452,0 0-436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37.236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0,'31'0'219,"62"0"-204,-31 0 1,0 0-16,-31 0 15,0 0-15,0 0 16,0 0-16,31 0 16,-32 0-16,32 0 15,0 0-15,0 0 0,0 0 16,-31 0 78,0 0-79,0 0-15,0 0 0,0 0 32,0 0-32,31 0 15,-31 0-15,0 0 16,0 0 15,62 0-15,0 0-16,31 0 15,-31 0-15,0 0 16,-31 0-16,-31 0 16,0 0-16,0 0 46,-1 0-30,1 0 0,0 0-16,0 0 172,0 0 62,0 0-218,0 0-16,0 0 62,0 0-46,62 0-16,-62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38.89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0,'31'0'219,"31"0"-204,0 0-15,31 0 16,-31 0-16,31 0 16,-62 0-16,0 0 15,0 0 48,0 0-48,-1 0 1,1 0 0,31 31-1,0-31 1,31 0-16,-31 31 15,0-31-15,0 0 16,-31 0 47,0 0-17,0 0 17,0 0-63,0 0 16,0 0 62,0 0-78,0 0 15,0 0 1,0 0-16,31 0 16,-31 0-1,0 0 16,0 0-15,0 0-16,0 0 16,0 0-1,0 0 1,0 0 15,0 0-31,31 0 0,-31 0 16,0 0-1,0 0 17,30 0-17,1-31 1,31 31-16,0-31 16,-62 31-1,0 0-15,0 0 94,0-31-63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5:39:32.05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0,'47'0'187,"1"0"-171,46 0 0,-47 0-16,1 0 15,-1 0-15,0 0 16,1 0-16,-1 0 15,0 0 1,0 0 15,1 0 16,-1 0-31,48 0-16,-48 0 15,0 0-15,0 0 250,1 0-250,45 0 16,49 104 0,-1-104-16,-46 0 15,0 0-15,-48 0 16,0 0 15,48 0-15,-1 0-16,-47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47.43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0,'31'0'250,"0"0"-78,31 0-172,-31 0 15,0 0 32,0 0-31,0 0-1,0 0 17,0 0-17,0 0 1,0 0-16,0 0 15,0 0 17,0 0-1,0 0-15,62 31-16,-62-31 15,31 0-15,-31 0 63,0 0-32,0 0-31,0 0 16,0 0 46,-31 31-46,31-31-16,0 0 31,0 0-15,0 0-1,-1 0 1,1 0-1,0 0-15,0 0 79,0 0-79,31 0 15,0 0-15,-31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3:24.7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0,'31'0'203,"31"0"-187,31 0 0,31 0-16,-93 0 0,93 0 15,-62 31-15,-31-31 16,0 0 531,0 0-266,31 0-281,-31 31 16,-1-31-16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35.4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0,'31'0'187,"0"0"-171,31 0 0,-31 0-16,0 0 15,0 0-15,0 0 16,0 0-16,0 0 15,0 0 1,0 0 15,0 0 16,0 0-31,31 0-16,-31 0 15,0 0-15,0 0 250,0 0-250,30 0 16,32 62 0,0-62-16,-31 0 15,0 0-15,-31 0 16,0 0 15,31 0-15,0 0-16,-31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47.43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0,'31'0'250,"0"0"-78,31 0-172,-31 0 15,0 0 32,0 0-31,0 0-1,0 0 17,0 0-17,0 0 1,0 0-16,0 0 15,0 0 17,0 0-1,0 0-15,62 31-16,-62-31 15,31 0-15,-31 0 63,0 0-32,0 0-31,0 0 16,0 0 46,-31 31-46,31-31-16,0 0 31,0 0-15,0 0-1,-1 0 1,1 0-1,0 0-15,0 0 79,0 0-79,31 0 15,0 0-15,-31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6.81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0,'31'0'219,"30"0"-203,1 0-16,0 31 15,-31-31-15,0 0 94,0 0-78,0 0-1,0 0 142,0 0 358,0 0-499,0 0 281,0 0-282,0 0 782,0 0-797,0 0 250,0 0-31,0-31-203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9.5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0,'31'0'140,"93"0"-124,62 0-16,61 0 16,-61 0-16,-124 0 15,-31 0-15,0 0 78,31 0-78,31 0 0,-62 0 16,31 0 0,-31 0-16,0 0 31,0 0-16,31 0-15,-31 0 16,31 0-16,-31 0 94,0 0 62,0 0-156,0 0 16,0 0-16,0 0 15,0 0-15,0 0 16,0 31-16,0-31 16,-1 0 46,1 0-46,0 0-16,0 0 15,0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25.18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0,'93'0'203,"0"0"-203,31 0 0,-62 31 16,0-31 0,-31 0 31,-1 0-32,1 0-15,62 0 16,-31 0-16,-31 0 15,0 0 17,31 0-17,31 0 1,31 0-16,-31 0 16,-62 0 202,0 0-218,31 0 16,0 0-16,62 0 0,-62 0 16,-31 0 452,0 0-436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37.236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0,'31'0'219,"62"0"-204,-31 0 1,0 0-16,-31 0 15,0 0-15,0 0 16,0 0-16,31 0 16,-32 0-16,32 0 15,0 0-15,0 0 0,0 0 16,-31 0 78,0 0-79,0 0-15,0 0 0,0 0 32,0 0-32,31 0 15,-31 0-15,0 0 16,0 0 15,62 0-15,0 0-16,31 0 15,-31 0-15,0 0 16,-31 0-16,-31 0 16,0 0-16,0 0 46,-1 0-30,1 0 0,0 0-16,0 0 172,0 0 62,0 0-218,0 0-16,0 0 62,0 0-46,62 0-16,-62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38.89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0,'31'0'219,"31"0"-204,0 0-15,31 0 16,-31 0-16,31 0 16,-62 0-16,0 0 15,0 0 48,0 0-48,-1 0 1,1 0 0,31 31-1,0-31 1,31 0-16,-31 31 15,0-31-15,0 0 16,-31 0 47,0 0-17,0 0 17,0 0-63,0 0 16,0 0 62,0 0-78,0 0 15,0 0 1,0 0-16,31 0 16,-31 0-1,0 0 16,0 0-15,0 0-16,0 0 16,0 0-1,0 0 1,0 0 15,0 0-31,31 0 0,-31 0 16,0 0-1,0 0 17,30 0-17,1-31 1,31 31-16,0-31 16,-62 31-1,0 0-15,0 0 94,0-31-63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5:33:35.15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0,'46'0'188,"2"0"-173,-1 0-15,-1 0 16,2 0 15,-2 101-31,1-101 16,1 0-16,-2 0 15,-46 102 48,46-102-47,0 0-16,3 0 15,-3 0 1,0 0 31,49 0-32,-1 0-15,-48 0 32,-46 106 30,46-106-62,3 0 47,-3 0-31,0 0-1,-46 101-15,46-101 63,3 0-48,-3 0 1,0 0-16,2 0 0,-2 0 16,1 0 15,1 0-16,-2 0 1,0 0-16,1 0 16,1 0 46,-2 0-46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1-02T14:10:33.703"/>
    </inkml:context>
    <inkml:brush xml:id="br0">
      <inkml:brushProperty name="width" value="0.35" units="cm"/>
      <inkml:brushProperty name="height" value="0.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0,'80'0'235,"2"0"-220,0 0-15,-2 0 16,2 0-16,-42 0 16,0 0 15,2 0 0,-2 0-15,0 0-1,2 0 64,38 0-64,2 0 1,-1 0-16,41 0 0,-40 0 15,122 0-15,-124 0 16,42 0-16,0 0 16,-82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52.76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0,'123'0'172,"-30"0"-172,-31 0 15,0 0-15,-31 0 16,0 0-16,0 0 47,0 0-32,31 31-15,-31-31 16,0 0 15,0 0 16,0 0-47,0 0 16,0 0-1,0 0 32,0 0-31,0 0-16,31 0 16,-31 0-1,0 0 48,31 0-48,-31 0 1,31 0-16,0 0 78,-31 0-78,0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1-02T14:10:46.45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0 378 0,'0'-73'218,"121"73"-202,-42-73 0,-38 73-16,39 0 15,-39 0-15,-1 0 16,-1-76 156,43 76-157,-3 0-15,2 0 16,-41-73-16,1 73 16,-1 0-16,-1 0 15,3 0-15,-3 0 16,41 0-16,1 0 15,0 0 1,-2 0-16,42 0 16,-40 0-16,-2 0 0,-37 0 359,-3 0-359,1-73 0,1 73 16,-1 0-16,0 0 15,-1 0 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3:24.7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0,'31'0'203,"31"0"-187,31 0 0,31 0-16,-93 0 0,93 0 15,-62 31-15,-31-31 16,0 0 531,0 0-266,31 0-281,-31 31 16,-1-31-16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35.4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0,'31'0'187,"0"0"-171,31 0 0,-31 0-16,0 0 15,0 0-15,0 0 16,0 0-16,0 0 15,0 0 1,0 0 15,0 0 16,0 0-31,31 0-16,-31 0 15,0 0-15,0 0 250,0 0-250,30 0 16,32 62 0,0-62-16,-31 0 15,0 0-15,-31 0 16,0 0 15,31 0-15,0 0-16,-31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4:47.438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0,'31'0'250,"0"0"-78,31 0-172,-31 0 15,0 0 32,0 0-31,0 0-1,0 0 17,0 0-17,0 0 1,0 0-16,0 0 15,0 0 17,0 0-1,0 0-15,62 31-16,-62-31 15,31 0-15,-31 0 63,0 0-32,0 0-31,0 0 16,0 0 46,-31 31-46,31-31-16,0 0 31,0 0-15,0 0-1,-1 0 1,1 0-1,0 0-15,0 0 79,0 0-79,31 0 15,0 0-15,-31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6.81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0,'31'0'219,"30"0"-203,1 0-16,0 31 15,-31-31-15,0 0 94,0 0-78,0 0-1,0 0 142,0 0 358,0 0-499,0 0 281,0 0-282,0 0 782,0 0-797,0 0 250,0 0-31,0-31-203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9.5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0,'31'0'140,"93"0"-124,62 0-16,61 0 16,-61 0-16,-124 0 15,-31 0-15,0 0 78,31 0-78,31 0 0,-62 0 16,31 0 0,-31 0-16,0 0 31,0 0-16,31 0-15,-31 0 16,31 0-16,-31 0 94,0 0 62,0 0-156,0 0 16,0 0-16,0 0 15,0 0-15,0 0 16,0 31-16,0-31 16,-1 0 46,1 0-46,0 0-16,0 0 15,0 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25.18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0,'93'0'203,"0"0"-203,31 0 0,-62 31 16,0-31 0,-31 0 31,-1 0-32,1 0-15,62 0 16,-31 0-16,-31 0 15,0 0 17,31 0-17,31 0 1,31 0-16,-31 0 16,-62 0 202,0 0-218,31 0 16,0 0-16,62 0 0,-62 0 16,-31 0 452,0 0-436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37.236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0,'31'0'219,"62"0"-204,-31 0 1,0 0-16,-31 0 15,0 0-15,0 0 16,0 0-16,31 0 16,-32 0-16,32 0 15,0 0-15,0 0 0,0 0 16,-31 0 78,0 0-79,0 0-15,0 0 0,0 0 32,0 0-32,31 0 15,-31 0-15,0 0 16,0 0 15,62 0-15,0 0-16,31 0 15,-31 0-15,0 0 16,-31 0-16,-31 0 16,0 0-16,0 0 46,-1 0-30,1 0 0,0 0-16,0 0 172,0 0 62,0 0-218,0 0-16,0 0 62,0 0-46,62 0-16,-62 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38.894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0,'31'0'219,"31"0"-204,0 0-15,31 0 16,-31 0-16,31 0 16,-62 0-16,0 0 15,0 0 48,0 0-48,-1 0 1,1 0 0,31 31-1,0-31 1,31 0-16,-31 31 15,0-31-15,0 0 16,-31 0 47,0 0-17,0 0 17,0 0-63,0 0 16,0 0 62,0 0-78,0 0 15,0 0 1,0 0-16,31 0 16,-31 0-1,0 0 16,0 0-15,0 0-16,0 0 16,0 0-1,0 0 1,0 0 15,0 0-31,31 0 0,-31 0 16,0 0-1,0 0 17,30 0-17,1-31 1,31 31-16,0-31 16,-62 31-1,0 0-15,0 0 94,0-31-63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9:10.213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0,'31'0'250,"124"0"-234,-62 0-16,-31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6.81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0,'31'0'219,"30"0"-203,1 0-16,0 31 15,-31-31-15,0 0 94,0 0-78,0 0-1,0 0 142,0 0 358,0 0-499,0 0 281,0 0-282,0 0 782,0 0-797,0 0 250,0 0-31,0-31-203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5:59:33.136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0,'46'0'172,"-22"0"-172,22 0 47,-22 0-31,22 0-16,1 0 0,-24 0 15,0 0 251,47 0-266,-23 0 0,0 0 16,23 0-16,-24 23 15,-23-23-15,24 0 16,-24 0 0,1 0 234,-1 0-235,24 0-15,-1 0 16,-23 0-1,1 0-15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5:59:37.565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0,'47'0'157,"93"0"-142,-94 0-15,71-23 16,-24 23-16,24 0 0,-24 0 16,47 0-1,-24 0-15,-46-24 16,-23 24-16,-1 0 15,-22 0-15,-1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19.5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0,'31'0'140,"93"0"-124,62 0-16,61 0 16,-61 0-16,-124 0 15,-31 0-15,0 0 78,31 0-78,31 0 0,-62 0 16,31 0 0,-31 0-16,0 0 31,0 0-16,31 0-15,-31 0 16,31 0-16,-31 0 94,0 0 62,0 0-156,0 0 16,0 0-16,0 0 15,0 0-15,0 0 16,0 31-16,0-31 16,-1 0 46,1 0-46,0 0-16,0 0 15,0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25.18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0,'93'0'203,"0"0"-203,31 0 0,-62 31 16,0-31 0,-31 0 31,-1 0-32,1 0-15,62 0 16,-31 0-16,-31 0 15,0 0 17,31 0-17,31 0 1,31 0-16,-31 0 16,-62 0 202,0 0-218,31 0 16,0 0-16,62 0 0,-62 0 16,-31 0 452,0 0-436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5:37.236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0,'31'0'219,"62"0"-204,-31 0 1,0 0-16,-31 0 15,0 0-15,0 0 16,0 0-16,31 0 16,-32 0-16,32 0 15,0 0-15,0 0 0,0 0 16,-31 0 78,0 0-79,0 0-15,0 0 0,0 0 32,0 0-32,31 0 15,-31 0-15,0 0 16,0 0 15,62 0-15,0 0-16,31 0 15,-31 0-15,0 0 16,-31 0-16,-31 0 16,0 0-16,0 0 46,-1 0-30,1 0 0,0 0-16,0 0 172,0 0 62,0 0-218,0 0-16,0 0 62,0 0-46,62 0-16,-62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12-23T04:27:18.832"/>
    </inkml:context>
    <inkml:brush xml:id="br0">
      <inkml:brushProperty name="width" value="0.4" units="cm"/>
      <inkml:brushProperty name="height" value="0.8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0,'31'0'250,"0"0"-234,0 0-16,0 0 16,0 0 30,0 0-30,0 0 15,0 0 204,0 0-235,0 0 15,0 0 48,0 0 124,0 0-187,0 0 16,0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34371-92A9-4D43-80E8-C1E8BB292782}" type="datetimeFigureOut">
              <a:rPr lang="en-SG" smtClean="0"/>
              <a:pPr/>
              <a:t>3/1/2020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84CC9-F847-4DA5-B032-E33AE5C13B5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65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3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8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35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70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4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53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2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68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56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9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84CC9-F847-4DA5-B032-E33AE5C13B53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06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AC2-C657-401A-8155-46CDBBA5912B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3B50-EEA3-4A9C-882F-ED47454563F7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C426-D0C6-4FCC-A4BA-19179E6DB6E9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0CD2-334D-40F4-99E3-C230EFA0BA0B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035E-0DDD-4F23-9F3F-E8B05422C557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1E6-A04A-4129-8C03-7D0199C26299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036C-0BFE-4C45-8925-D56129FABB01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FACF-081A-4D02-B451-66AFA938918F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C0BD-2057-4E7B-88A1-1B3C305F3A1D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C0F8-519B-4CCB-ACA8-1777886EFDE1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2FF5-1731-48BF-B982-15BC34D10314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D43C-DFEE-4686-9801-61FAF3830F7F}" type="datetime1">
              <a:rPr lang="en-SG" smtClean="0"/>
              <a:pPr/>
              <a:t>3/1/2020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E0A-EE2B-4D02-93C8-B2AC78824CC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emf"/><Relationship Id="rId18" Type="http://schemas.openxmlformats.org/officeDocument/2006/relationships/customXml" Target="../ink/ink20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17.xml"/><Relationship Id="rId17" Type="http://schemas.openxmlformats.org/officeDocument/2006/relationships/image" Target="../media/image8.emf"/><Relationship Id="rId2" Type="http://schemas.openxmlformats.org/officeDocument/2006/relationships/customXml" Target="../ink/ink13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4" Type="http://schemas.openxmlformats.org/officeDocument/2006/relationships/customXml" Target="../ink/ink14.xml"/><Relationship Id="rId14" Type="http://schemas.openxmlformats.org/officeDocument/2006/relationships/customXml" Target="../ink/ink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6.emf"/><Relationship Id="rId18" Type="http://schemas.openxmlformats.org/officeDocument/2006/relationships/customXml" Target="../ink/ink28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customXml" Target="../ink/ink25.xml"/><Relationship Id="rId17" Type="http://schemas.openxmlformats.org/officeDocument/2006/relationships/image" Target="../media/image8.emf"/><Relationship Id="rId2" Type="http://schemas.openxmlformats.org/officeDocument/2006/relationships/customXml" Target="../ink/ink21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3.emf"/><Relationship Id="rId4" Type="http://schemas.openxmlformats.org/officeDocument/2006/relationships/customXml" Target="../ink/ink22.xml"/><Relationship Id="rId14" Type="http://schemas.openxmlformats.org/officeDocument/2006/relationships/customXml" Target="../ink/ink26.xml"/><Relationship Id="rId22" Type="http://schemas.openxmlformats.org/officeDocument/2006/relationships/customXml" Target="../ink/ink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6.emf"/><Relationship Id="rId18" Type="http://schemas.openxmlformats.org/officeDocument/2006/relationships/customXml" Target="../ink/ink37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34.xml"/><Relationship Id="rId17" Type="http://schemas.openxmlformats.org/officeDocument/2006/relationships/image" Target="../media/image8.emf"/><Relationship Id="rId2" Type="http://schemas.openxmlformats.org/officeDocument/2006/relationships/customXml" Target="../ink/ink30.xml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emf"/><Relationship Id="rId4" Type="http://schemas.openxmlformats.org/officeDocument/2006/relationships/customXml" Target="../ink/ink31.xml"/><Relationship Id="rId14" Type="http://schemas.openxmlformats.org/officeDocument/2006/relationships/customXml" Target="../ink/ink35.xml"/><Relationship Id="rId22" Type="http://schemas.openxmlformats.org/officeDocument/2006/relationships/customXml" Target="../ink/ink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.emf"/><Relationship Id="rId18" Type="http://schemas.openxmlformats.org/officeDocument/2006/relationships/customXml" Target="../ink/ink48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45.xml"/><Relationship Id="rId17" Type="http://schemas.openxmlformats.org/officeDocument/2006/relationships/image" Target="../media/image8.emf"/><Relationship Id="rId2" Type="http://schemas.openxmlformats.org/officeDocument/2006/relationships/customXml" Target="../ink/ink41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4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emf"/><Relationship Id="rId4" Type="http://schemas.openxmlformats.org/officeDocument/2006/relationships/customXml" Target="../ink/ink5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Localization in Android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 smtClean="0"/>
              <a:t>Hsu </a:t>
            </a:r>
            <a:r>
              <a:rPr lang="en-US" sz="1800" dirty="0" err="1" smtClean="0"/>
              <a:t>Myat</a:t>
            </a:r>
            <a:r>
              <a:rPr lang="en-US" sz="1800" dirty="0" smtClean="0"/>
              <a:t> Win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 of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Passing among Components</a:t>
            </a:r>
          </a:p>
          <a:p>
            <a:pPr lvl="1"/>
            <a:r>
              <a:rPr lang="en-AU" dirty="0"/>
              <a:t>IPC : inter-process communication</a:t>
            </a:r>
            <a:endParaRPr lang="en-AU" dirty="0" smtClean="0"/>
          </a:p>
          <a:p>
            <a:pPr lvl="1"/>
            <a:r>
              <a:rPr lang="en-AU" dirty="0"/>
              <a:t>RPC : remote procedure calls </a:t>
            </a:r>
            <a:r>
              <a:rPr lang="en-AU" dirty="0" smtClean="0"/>
              <a:t>/ invokes methods</a:t>
            </a:r>
          </a:p>
          <a:p>
            <a:pPr lvl="1"/>
            <a:r>
              <a:rPr lang="en-AU" dirty="0" smtClean="0"/>
              <a:t>Static calls / static fields</a:t>
            </a:r>
          </a:p>
          <a:p>
            <a:r>
              <a:rPr lang="en-AU" dirty="0" smtClean="0"/>
              <a:t>IPC </a:t>
            </a:r>
          </a:p>
          <a:p>
            <a:pPr lvl="1"/>
            <a:r>
              <a:rPr lang="en-US" b="1" u="sng" dirty="0"/>
              <a:t>Intent</a:t>
            </a:r>
            <a:r>
              <a:rPr lang="en-US" dirty="0"/>
              <a:t> : </a:t>
            </a:r>
            <a:r>
              <a:rPr lang="en-AU" dirty="0"/>
              <a:t>a messaging object among diff: </a:t>
            </a:r>
            <a:r>
              <a:rPr lang="en-AU" dirty="0" smtClean="0"/>
              <a:t>components</a:t>
            </a:r>
            <a:endParaRPr lang="en-US" dirty="0" smtClean="0"/>
          </a:p>
          <a:p>
            <a:r>
              <a:rPr lang="en-US" dirty="0" smtClean="0"/>
              <a:t>Multiple Entry Points </a:t>
            </a:r>
          </a:p>
          <a:p>
            <a:r>
              <a:rPr lang="en-US" dirty="0" smtClean="0"/>
              <a:t>Concurrent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Why is FL difficult in Android?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Due </a:t>
            </a:r>
            <a:r>
              <a:rPr lang="en-SG" dirty="0"/>
              <a:t>to </a:t>
            </a:r>
            <a:r>
              <a:rPr lang="en-SG" u="sng" dirty="0"/>
              <a:t>unpredictable </a:t>
            </a:r>
            <a:r>
              <a:rPr lang="en-SG" u="sng" dirty="0" smtClean="0"/>
              <a:t>IPC/RPC </a:t>
            </a:r>
            <a:r>
              <a:rPr lang="en-SG" u="sng" dirty="0"/>
              <a:t>nature</a:t>
            </a:r>
            <a:r>
              <a:rPr lang="en-SG" dirty="0"/>
              <a:t> and </a:t>
            </a:r>
            <a:r>
              <a:rPr lang="en-SG" u="sng" dirty="0"/>
              <a:t>several entry points</a:t>
            </a:r>
            <a:r>
              <a:rPr lang="en-SG" dirty="0"/>
              <a:t>, it is impossible to get the precise standardized figure to track down with the traditional Java tool</a:t>
            </a:r>
            <a:r>
              <a:rPr lang="en-SG" dirty="0" smtClean="0"/>
              <a:t>.</a:t>
            </a:r>
          </a:p>
          <a:p>
            <a:r>
              <a:rPr lang="en-US" dirty="0" smtClean="0"/>
              <a:t>It is difficult to tell which statement hold exception/error/fault when different components are working together </a:t>
            </a:r>
            <a:r>
              <a:rPr lang="en-US" u="sng" dirty="0" smtClean="0"/>
              <a:t>concurrently</a:t>
            </a:r>
            <a:r>
              <a:rPr lang="en-US" dirty="0" smtClean="0"/>
              <a:t>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smtClean="0"/>
              <a:t>Limitation of Existing Work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12</a:t>
            </a:fld>
            <a:endParaRPr lang="en-SG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731315"/>
              </p:ext>
            </p:extLst>
          </p:nvPr>
        </p:nvGraphicFramePr>
        <p:xfrm>
          <a:off x="457200" y="869315"/>
          <a:ext cx="836240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424">
                  <a:extLst>
                    <a:ext uri="{9D8B030D-6E8A-4147-A177-3AD203B41FA5}">
                      <a16:colId xmlns:a16="http://schemas.microsoft.com/office/drawing/2014/main" val="261180170"/>
                    </a:ext>
                  </a:extLst>
                </a:gridCol>
                <a:gridCol w="502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Technique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RunDroid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information stated about the fault localization process because </a:t>
                      </a:r>
                      <a:r>
                        <a:rPr lang="en-A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RunDroid</a:t>
                      </a:r>
                      <a:r>
                        <a:rPr lang="en-A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targets to help to improve fault localization 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71540"/>
                  </a:ext>
                </a:extLst>
              </a:tr>
              <a:tr h="1686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AndroidSlicer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aseline="0" dirty="0" smtClean="0"/>
                        <a:t>Dynamic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baseline="0" dirty="0" smtClean="0"/>
                        <a:t>Extra suspicious spaces / extra slices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(Example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 checking 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0" u="sng" baseline="0" dirty="0" err="1" smtClean="0">
                          <a:solidFill>
                            <a:schemeClr val="tx1"/>
                          </a:solidFill>
                        </a:rPr>
                        <a:t>lifecyle</a:t>
                      </a:r>
                      <a:r>
                        <a:rPr lang="en-US" i="1" u="sn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0" u="none" baseline="0" dirty="0" smtClean="0">
                          <a:solidFill>
                            <a:schemeClr val="tx1"/>
                          </a:solidFill>
                        </a:rPr>
                        <a:t>and no boundary to trace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i="0" u="none" baseline="0" dirty="0" smtClean="0">
                          <a:solidFill>
                            <a:schemeClr val="tx1"/>
                          </a:solidFill>
                        </a:rPr>
                        <a:t>(Example 2)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no checking for </a:t>
                      </a:r>
                      <a:r>
                        <a:rPr lang="en-US" u="sng" baseline="0" dirty="0" smtClean="0">
                          <a:solidFill>
                            <a:schemeClr val="tx1"/>
                          </a:solidFill>
                        </a:rPr>
                        <a:t>order violation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bcoz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(Example 3)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 static tracking and limitation of slicing technique which cannot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 identify `missing initialisation of variable’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A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baseline="0" dirty="0" smtClean="0"/>
                        <a:t>no </a:t>
                      </a:r>
                      <a:r>
                        <a:rPr lang="en-US" u="sng" baseline="0" dirty="0" smtClean="0"/>
                        <a:t>flow/context</a:t>
                      </a:r>
                      <a:r>
                        <a:rPr lang="en-US" baseline="0" dirty="0" smtClean="0"/>
                        <a:t> sensitive analysis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(Example 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no checking for </a:t>
                      </a:r>
                      <a:r>
                        <a:rPr lang="en-US" u="sng" baseline="0" dirty="0" smtClean="0">
                          <a:solidFill>
                            <a:srgbClr val="FF0000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parameter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886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4500" u="sng" dirty="0"/>
              <a:t>Part </a:t>
            </a:r>
            <a:r>
              <a:rPr lang="en-US" sz="4500" u="sng" dirty="0" smtClean="0"/>
              <a:t>2 </a:t>
            </a:r>
            <a:r>
              <a:rPr lang="en-US" sz="4500" dirty="0" smtClean="0"/>
              <a:t>: </a:t>
            </a:r>
            <a:r>
              <a:rPr lang="en-US" sz="4500" dirty="0"/>
              <a:t>Background – Formal Method</a:t>
            </a:r>
          </a:p>
          <a:p>
            <a:pPr lvl="1"/>
            <a:r>
              <a:rPr lang="en-US" dirty="0" smtClean="0"/>
              <a:t>What is Slicing?</a:t>
            </a:r>
          </a:p>
          <a:p>
            <a:pPr lvl="1"/>
            <a:r>
              <a:rPr lang="en-US" dirty="0" smtClean="0"/>
              <a:t>Ways of Slicing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Types of Slicing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Dynamic Vs D&amp;C (Conditioned Slicing)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AndroidSicer</a:t>
            </a:r>
            <a:r>
              <a:rPr lang="en-US" dirty="0" smtClean="0"/>
              <a:t>” Architecture Vs “FL in Android (Hsu)” Architecture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3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5100" dirty="0" smtClean="0"/>
              <a:t>A </a:t>
            </a:r>
            <a:r>
              <a:rPr lang="en-AU" sz="5100" dirty="0"/>
              <a:t>technique to slice a group of program statements in the </a:t>
            </a:r>
            <a:r>
              <a:rPr lang="en-AU" sz="5100" dirty="0" smtClean="0"/>
              <a:t>program</a:t>
            </a:r>
          </a:p>
          <a:p>
            <a:r>
              <a:rPr lang="en-US" sz="5100" dirty="0" smtClean="0"/>
              <a:t>Basic Criteria </a:t>
            </a:r>
          </a:p>
          <a:p>
            <a:pPr lvl="1"/>
            <a:r>
              <a:rPr lang="en-US" sz="5100" dirty="0" smtClean="0"/>
              <a:t> </a:t>
            </a:r>
            <a:r>
              <a:rPr lang="en-SG" sz="5100" dirty="0" smtClean="0"/>
              <a:t>a variable “</a:t>
            </a:r>
            <a:r>
              <a:rPr lang="en-SG" sz="5100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sz="5100" i="1" dirty="0" smtClean="0"/>
              <a:t>”</a:t>
            </a:r>
            <a:endParaRPr lang="en-SG" sz="5100" dirty="0" smtClean="0"/>
          </a:p>
          <a:p>
            <a:pPr lvl="1"/>
            <a:r>
              <a:rPr lang="en-SG" sz="5100" i="1" dirty="0" smtClean="0"/>
              <a:t>at</a:t>
            </a:r>
            <a:r>
              <a:rPr lang="en-SG" sz="5100" dirty="0" smtClean="0"/>
              <a:t> a point “</a:t>
            </a:r>
            <a:r>
              <a:rPr lang="en-SG" sz="5100" i="1" dirty="0" smtClean="0">
                <a:solidFill>
                  <a:srgbClr val="00B0F0"/>
                </a:solidFill>
              </a:rPr>
              <a:t>p</a:t>
            </a:r>
            <a:r>
              <a:rPr lang="en-SG" sz="5100" i="1" dirty="0" smtClean="0"/>
              <a:t>”</a:t>
            </a:r>
            <a:endParaRPr lang="en-SG" sz="5100" dirty="0" smtClean="0"/>
          </a:p>
          <a:p>
            <a:pPr marL="457200" lvl="1" indent="0">
              <a:buNone/>
            </a:pPr>
            <a:r>
              <a:rPr lang="en-SG" sz="5100" i="1" dirty="0" smtClean="0"/>
              <a:t>(</a:t>
            </a:r>
            <a:r>
              <a:rPr lang="en-SG" sz="5100" i="1" dirty="0" err="1" smtClean="0"/>
              <a:t>eg</a:t>
            </a:r>
            <a:r>
              <a:rPr lang="en-SG" sz="5100" i="1" dirty="0" smtClean="0"/>
              <a:t>; </a:t>
            </a:r>
            <a:r>
              <a:rPr lang="en-SG" sz="5100" i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sz="5100" i="1" dirty="0" smtClean="0"/>
              <a:t> = a+1; )</a:t>
            </a:r>
            <a:endParaRPr lang="en-US" sz="5100" dirty="0" smtClean="0"/>
          </a:p>
          <a:p>
            <a:endParaRPr lang="en-SG" sz="5100" i="1" dirty="0" smtClean="0"/>
          </a:p>
          <a:p>
            <a:r>
              <a:rPr lang="en-SG" sz="5100" i="1" dirty="0" smtClean="0"/>
              <a:t>Other Criteria </a:t>
            </a:r>
          </a:p>
          <a:p>
            <a:pPr lvl="1"/>
            <a:r>
              <a:rPr lang="en-SG" sz="5100" dirty="0" smtClean="0"/>
              <a:t>an </a:t>
            </a:r>
            <a:r>
              <a:rPr lang="en-SG" sz="5100" dirty="0"/>
              <a:t>input “</a:t>
            </a:r>
            <a:r>
              <a:rPr lang="en-SG" sz="5100" i="1" dirty="0" err="1"/>
              <a:t>i</a:t>
            </a:r>
            <a:r>
              <a:rPr lang="en-SG" sz="5100" i="1" dirty="0" smtClean="0"/>
              <a:t>”* </a:t>
            </a:r>
            <a:r>
              <a:rPr lang="en-SG" sz="5100" dirty="0" smtClean="0"/>
              <a:t>such as data, time, test cases and so on.</a:t>
            </a:r>
            <a:endParaRPr lang="en-SG" sz="5100" i="1" dirty="0" smtClean="0"/>
          </a:p>
          <a:p>
            <a:r>
              <a:rPr lang="en-US" sz="5100" dirty="0"/>
              <a:t>Useful for </a:t>
            </a:r>
            <a:r>
              <a:rPr lang="en-SG" sz="5100" dirty="0"/>
              <a:t>testing to debugging to </a:t>
            </a:r>
            <a:r>
              <a:rPr lang="en-SG" sz="5100" dirty="0" smtClean="0"/>
              <a:t>security</a:t>
            </a:r>
            <a:endParaRPr lang="en-SG" sz="5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5900" y="3429000"/>
            <a:ext cx="2286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1447800" y="3352800"/>
            <a:ext cx="1143000" cy="3625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Ways of Slicing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Forward </a:t>
            </a:r>
            <a:r>
              <a:rPr lang="en-US" dirty="0"/>
              <a:t>Slicing – starting from criteria point </a:t>
            </a:r>
            <a:r>
              <a:rPr lang="en-US" dirty="0" smtClean="0"/>
              <a:t>onwards </a:t>
            </a:r>
          </a:p>
          <a:p>
            <a:pPr marL="457200" lvl="1" indent="0">
              <a:buNone/>
            </a:pPr>
            <a:r>
              <a:rPr lang="en-US" dirty="0"/>
              <a:t>(the </a:t>
            </a:r>
            <a:r>
              <a:rPr lang="en-AU" dirty="0"/>
              <a:t>statements of the program which are </a:t>
            </a:r>
            <a:r>
              <a:rPr lang="en-AU" i="1" dirty="0"/>
              <a:t>affected by</a:t>
            </a:r>
            <a:r>
              <a:rPr lang="en-AU" dirty="0"/>
              <a:t> the slicing criterion)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arenR" startAt="2"/>
            </a:pPr>
            <a:r>
              <a:rPr lang="en-US" dirty="0"/>
              <a:t>Backward Slicing – starting from criteria point </a:t>
            </a:r>
            <a:r>
              <a:rPr lang="en-US" dirty="0" smtClean="0"/>
              <a:t>backwards 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AU" dirty="0"/>
              <a:t>the statements of the program which can have some </a:t>
            </a:r>
            <a:r>
              <a:rPr lang="en-AU" i="1" dirty="0"/>
              <a:t>effect on</a:t>
            </a:r>
            <a:r>
              <a:rPr lang="en-AU" dirty="0"/>
              <a:t> the slicing criterion)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for Slicing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40004"/>
            <a:ext cx="87876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x </a:t>
            </a:r>
            <a:r>
              <a:rPr lang="en-AU" dirty="0"/>
              <a:t>= 1;</a:t>
            </a:r>
          </a:p>
          <a:p>
            <a:r>
              <a:rPr lang="en-AU" dirty="0" smtClean="0"/>
              <a:t>y </a:t>
            </a:r>
            <a:r>
              <a:rPr lang="en-AU" dirty="0"/>
              <a:t>= 2;</a:t>
            </a:r>
          </a:p>
          <a:p>
            <a:r>
              <a:rPr lang="en-AU" dirty="0" smtClean="0"/>
              <a:t>z </a:t>
            </a:r>
            <a:r>
              <a:rPr lang="en-AU" dirty="0"/>
              <a:t>= y-2;</a:t>
            </a:r>
          </a:p>
          <a:p>
            <a:r>
              <a:rPr lang="en-AU" dirty="0" smtClean="0"/>
              <a:t>r </a:t>
            </a:r>
            <a:r>
              <a:rPr lang="en-AU" dirty="0"/>
              <a:t>= x;</a:t>
            </a:r>
          </a:p>
          <a:p>
            <a:r>
              <a:rPr lang="en-AU" dirty="0" smtClean="0"/>
              <a:t>z </a:t>
            </a:r>
            <a:r>
              <a:rPr lang="en-AU" dirty="0"/>
              <a:t>= </a:t>
            </a:r>
            <a:r>
              <a:rPr lang="en-AU" dirty="0" err="1"/>
              <a:t>x+y</a:t>
            </a:r>
            <a:r>
              <a:rPr lang="en-AU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4468" y="3733800"/>
            <a:ext cx="414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1</a:t>
            </a:r>
            <a:r>
              <a:rPr lang="en-AU" dirty="0"/>
              <a:t>: </a:t>
            </a:r>
            <a:r>
              <a:rPr lang="en-AU" sz="1400" dirty="0"/>
              <a:t>A program fragment to be backward sliced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7007" y="2078388"/>
            <a:ext cx="878767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x = 1;</a:t>
            </a:r>
          </a:p>
          <a:p>
            <a:r>
              <a:rPr lang="es-ES" dirty="0"/>
              <a:t>y = 2;</a:t>
            </a:r>
          </a:p>
          <a:p>
            <a:r>
              <a:rPr lang="es-ES" dirty="0"/>
              <a:t>z = </a:t>
            </a:r>
            <a:r>
              <a:rPr lang="es-ES" dirty="0" err="1"/>
              <a:t>x+y</a:t>
            </a:r>
            <a:r>
              <a:rPr lang="es-ES" dirty="0"/>
              <a:t>;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733800"/>
            <a:ext cx="291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2</a:t>
            </a:r>
            <a:r>
              <a:rPr lang="en-AU" dirty="0"/>
              <a:t>: </a:t>
            </a:r>
            <a:r>
              <a:rPr lang="en-AU" sz="1400" dirty="0"/>
              <a:t>The </a:t>
            </a:r>
            <a:r>
              <a:rPr lang="en-AU" sz="1400" b="1" i="1" dirty="0"/>
              <a:t>backward</a:t>
            </a:r>
            <a:r>
              <a:rPr lang="en-AU" sz="1400" dirty="0"/>
              <a:t> slice result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5833" y="4967665"/>
            <a:ext cx="35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Criteria :  </a:t>
            </a:r>
            <a:r>
              <a:rPr lang="en-AU" dirty="0"/>
              <a:t>variable z at point "Line5"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821" y="1940004"/>
            <a:ext cx="752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Line1:</a:t>
            </a:r>
          </a:p>
          <a:p>
            <a:r>
              <a:rPr lang="en-AU" dirty="0" smtClean="0"/>
              <a:t>Line2:</a:t>
            </a:r>
          </a:p>
          <a:p>
            <a:r>
              <a:rPr lang="en-AU" dirty="0" smtClean="0"/>
              <a:t>Line3:</a:t>
            </a:r>
          </a:p>
          <a:p>
            <a:r>
              <a:rPr lang="en-AU" dirty="0" smtClean="0"/>
              <a:t>Line4:</a:t>
            </a:r>
          </a:p>
          <a:p>
            <a:r>
              <a:rPr lang="en-AU" dirty="0" smtClean="0"/>
              <a:t>Line5: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078388"/>
            <a:ext cx="7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Line1:</a:t>
            </a:r>
          </a:p>
          <a:p>
            <a:r>
              <a:rPr lang="en-AU" dirty="0" smtClean="0"/>
              <a:t>Line2:</a:t>
            </a:r>
          </a:p>
          <a:p>
            <a:r>
              <a:rPr lang="en-AU" dirty="0" smtClean="0"/>
              <a:t>Line5: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2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Slicing</a:t>
            </a:r>
          </a:p>
          <a:p>
            <a:pPr lvl="1"/>
            <a:r>
              <a:rPr lang="en-SG" dirty="0" smtClean="0"/>
              <a:t>Program line/ code for every</a:t>
            </a:r>
            <a:r>
              <a:rPr lang="en-SG" i="1" dirty="0" smtClean="0"/>
              <a:t> </a:t>
            </a:r>
            <a:r>
              <a:rPr lang="en-SG" dirty="0" smtClean="0"/>
              <a:t>possible execution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Dynamic Slicing</a:t>
            </a:r>
          </a:p>
          <a:p>
            <a:pPr lvl="1"/>
            <a:r>
              <a:rPr lang="en-US" dirty="0" smtClean="0"/>
              <a:t>All run-time effective program lines/code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Multi-Slicing</a:t>
            </a:r>
          </a:p>
          <a:p>
            <a:pPr lvl="1"/>
            <a:r>
              <a:rPr lang="en-US" sz="2900" dirty="0"/>
              <a:t>Parallel Running after decoupling as much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Conditioned Slicing**</a:t>
            </a:r>
            <a:endParaRPr lang="en-SG" sz="3200" b="1" i="1" dirty="0"/>
          </a:p>
          <a:p>
            <a:pPr lvl="1"/>
            <a:r>
              <a:rPr lang="en-SG" dirty="0" smtClean="0"/>
              <a:t>Based on condition (</a:t>
            </a:r>
            <a:r>
              <a:rPr lang="en-SG" dirty="0" err="1" smtClean="0"/>
              <a:t>eg</a:t>
            </a:r>
            <a:r>
              <a:rPr lang="en-SG" dirty="0" smtClean="0"/>
              <a:t>; “if”)</a:t>
            </a:r>
          </a:p>
          <a:p>
            <a:pPr lvl="1"/>
            <a:r>
              <a:rPr lang="en-SG" dirty="0" smtClean="0"/>
              <a:t>Similar </a:t>
            </a:r>
            <a:r>
              <a:rPr lang="en-SG" dirty="0"/>
              <a:t>to “</a:t>
            </a:r>
            <a:r>
              <a:rPr lang="en-SG" u="sng" dirty="0"/>
              <a:t>Divide and Conquer</a:t>
            </a:r>
            <a:r>
              <a:rPr lang="en-SG" dirty="0"/>
              <a:t>”</a:t>
            </a:r>
          </a:p>
          <a:p>
            <a:pPr lvl="1"/>
            <a:r>
              <a:rPr lang="en-SG" dirty="0"/>
              <a:t>Useful to reduce Dynamic Slices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one is the best?</a:t>
            </a:r>
          </a:p>
          <a:p>
            <a:pPr lvl="1"/>
            <a:r>
              <a:rPr lang="en-US" dirty="0" smtClean="0"/>
              <a:t>It is depending on goal/ objective</a:t>
            </a:r>
          </a:p>
          <a:p>
            <a:pPr lvl="1"/>
            <a:r>
              <a:rPr lang="en-US" dirty="0" smtClean="0"/>
              <a:t>Can combined more than one types</a:t>
            </a:r>
          </a:p>
          <a:p>
            <a:pPr lvl="2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1199" y="4325025"/>
            <a:ext cx="5312801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0070C0"/>
                </a:solidFill>
              </a:rPr>
              <a:t>In my opinion, </a:t>
            </a:r>
          </a:p>
          <a:p>
            <a:pPr marL="285750" indent="-285750">
              <a:buFontTx/>
              <a:buChar char="-"/>
            </a:pPr>
            <a:r>
              <a:rPr lang="en-AU" i="1" dirty="0">
                <a:solidFill>
                  <a:srgbClr val="0070C0"/>
                </a:solidFill>
              </a:rPr>
              <a:t>S</a:t>
            </a:r>
            <a:r>
              <a:rPr lang="en-AU" i="1" dirty="0" smtClean="0">
                <a:solidFill>
                  <a:srgbClr val="0070C0"/>
                </a:solidFill>
              </a:rPr>
              <a:t>tatic is for security analysis</a:t>
            </a:r>
          </a:p>
          <a:p>
            <a:pPr marL="285750" indent="-285750">
              <a:buFontTx/>
              <a:buChar char="-"/>
            </a:pPr>
            <a:r>
              <a:rPr lang="en-AU" i="1" dirty="0" smtClean="0">
                <a:solidFill>
                  <a:srgbClr val="0070C0"/>
                </a:solidFill>
              </a:rPr>
              <a:t>Dynamic is for asynchronous nature</a:t>
            </a:r>
          </a:p>
          <a:p>
            <a:pPr marL="285750" indent="-285750">
              <a:buFontTx/>
              <a:buChar char="-"/>
            </a:pPr>
            <a:r>
              <a:rPr lang="en-AU" i="1" dirty="0" smtClean="0">
                <a:solidFill>
                  <a:srgbClr val="0070C0"/>
                </a:solidFill>
              </a:rPr>
              <a:t>Multi-Slicing is to improve performance</a:t>
            </a:r>
          </a:p>
          <a:p>
            <a:pPr marL="285750" indent="-285750">
              <a:buFontTx/>
              <a:buChar char="-"/>
            </a:pPr>
            <a:r>
              <a:rPr lang="en-AU" i="1" dirty="0" smtClean="0">
                <a:solidFill>
                  <a:srgbClr val="0070C0"/>
                </a:solidFill>
              </a:rPr>
              <a:t>Conditioned Slicing is for reducing suspicious space </a:t>
            </a:r>
          </a:p>
          <a:p>
            <a:r>
              <a:rPr lang="en-AU" i="1" dirty="0" smtClean="0">
                <a:solidFill>
                  <a:srgbClr val="0070C0"/>
                </a:solidFill>
              </a:rPr>
              <a:t>and give handful amount to handle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Divide &amp; Conquer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Three steps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AU" u="sng" dirty="0" smtClean="0"/>
              <a:t>Divide</a:t>
            </a:r>
            <a:r>
              <a:rPr lang="en-AU" dirty="0" smtClean="0"/>
              <a:t> problem into sub-problems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AU" u="sng" dirty="0" smtClean="0"/>
              <a:t>Find</a:t>
            </a:r>
            <a:r>
              <a:rPr lang="en-AU" dirty="0" smtClean="0"/>
              <a:t> the solution / sub-solution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AU" b="1" i="1" u="sng" dirty="0" smtClean="0"/>
              <a:t>Combine</a:t>
            </a:r>
            <a:r>
              <a:rPr lang="en-AU" i="1" dirty="0" smtClean="0"/>
              <a:t> the reasons</a:t>
            </a:r>
          </a:p>
          <a:p>
            <a:pPr marL="971550" lvl="1" indent="-514350">
              <a:buFont typeface="+mj-lt"/>
              <a:buAutoNum type="arabicParenR"/>
            </a:pPr>
            <a:endParaRPr lang="en-AU" i="1" dirty="0"/>
          </a:p>
          <a:p>
            <a:pPr marL="457200" lvl="1" indent="0">
              <a:buNone/>
            </a:pPr>
            <a:r>
              <a:rPr lang="en-AU" u="sng" dirty="0" smtClean="0"/>
              <a:t>Recursion</a:t>
            </a:r>
            <a:r>
              <a:rPr lang="en-AU" i="1" dirty="0"/>
              <a:t>*</a:t>
            </a:r>
            <a:endParaRPr lang="en-AU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700" dirty="0"/>
              <a:t>Dynamic </a:t>
            </a:r>
            <a:r>
              <a:rPr lang="en-AU" sz="2700" dirty="0" smtClean="0"/>
              <a:t>Slicing</a:t>
            </a:r>
            <a:br>
              <a:rPr lang="en-AU" sz="2700" dirty="0" smtClean="0"/>
            </a:br>
            <a:r>
              <a:rPr lang="en-AU" sz="2700" dirty="0" smtClean="0"/>
              <a:t>Vs</a:t>
            </a:r>
            <a:br>
              <a:rPr lang="en-AU" sz="2700" dirty="0" smtClean="0"/>
            </a:br>
            <a:r>
              <a:rPr lang="en-AU" sz="2700" dirty="0" smtClean="0"/>
              <a:t>Conditioned Slicing @ Divide &amp; Conquer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19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14640"/>
              </p:ext>
            </p:extLst>
          </p:nvPr>
        </p:nvGraphicFramePr>
        <p:xfrm>
          <a:off x="762000" y="1689894"/>
          <a:ext cx="73152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6589596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9164597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27822053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641545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6285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baseline="0" dirty="0" smtClean="0"/>
                        <a:t>if (</a:t>
                      </a:r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  || y)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if (x</a:t>
                      </a:r>
                      <a:r>
                        <a:rPr lang="en-AU" baseline="0" dirty="0" smtClean="0"/>
                        <a:t>  &amp;&amp; y)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4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Dyn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ConS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Dyn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ConS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9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 is true</a:t>
                      </a:r>
                    </a:p>
                    <a:p>
                      <a:r>
                        <a:rPr lang="en-AU" baseline="0" dirty="0" smtClean="0"/>
                        <a:t>y is true</a:t>
                      </a:r>
                    </a:p>
                    <a:p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S(x and y)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0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 is true</a:t>
                      </a:r>
                    </a:p>
                    <a:p>
                      <a:r>
                        <a:rPr lang="en-AU" baseline="0" dirty="0" smtClean="0"/>
                        <a:t>y is false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</a:t>
                      </a:r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)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S(y)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4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 is false</a:t>
                      </a:r>
                    </a:p>
                    <a:p>
                      <a:r>
                        <a:rPr lang="en-AU" baseline="0" dirty="0" smtClean="0"/>
                        <a:t>y is true</a:t>
                      </a:r>
                    </a:p>
                    <a:p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</a:t>
                      </a:r>
                      <a:r>
                        <a:rPr lang="en-AU" dirty="0" smtClean="0"/>
                        <a:t>y</a:t>
                      </a:r>
                      <a:r>
                        <a:rPr lang="en-AU" baseline="0" dirty="0" smtClean="0"/>
                        <a:t>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</a:t>
                      </a:r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)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0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x</a:t>
                      </a:r>
                      <a:r>
                        <a:rPr lang="en-AU" baseline="0" dirty="0" smtClean="0"/>
                        <a:t> is false</a:t>
                      </a:r>
                    </a:p>
                    <a:p>
                      <a:r>
                        <a:rPr lang="en-AU" baseline="0" dirty="0" smtClean="0"/>
                        <a:t>y is false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S(x and y)</a:t>
                      </a:r>
                      <a:endParaRPr lang="en-A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80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6180282"/>
            <a:ext cx="556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S(*) means </a:t>
            </a:r>
            <a:r>
              <a:rPr lang="en-AU" sz="1400" dirty="0" smtClean="0"/>
              <a:t>“Slices of” . </a:t>
            </a:r>
            <a:r>
              <a:rPr lang="en-AU" sz="1400" i="1" dirty="0" smtClean="0">
                <a:solidFill>
                  <a:srgbClr val="FF0000"/>
                </a:solidFill>
              </a:rPr>
              <a:t>Conditioned Slicing cannot handle if use same variable twice (</a:t>
            </a:r>
            <a:r>
              <a:rPr lang="en-AU" sz="1400" i="1" dirty="0" err="1" smtClean="0">
                <a:solidFill>
                  <a:srgbClr val="FF0000"/>
                </a:solidFill>
              </a:rPr>
              <a:t>eg</a:t>
            </a:r>
            <a:r>
              <a:rPr lang="en-AU" sz="1400" i="1" dirty="0" smtClean="0">
                <a:solidFill>
                  <a:srgbClr val="FF0000"/>
                </a:solidFill>
              </a:rPr>
              <a:t>; </a:t>
            </a:r>
            <a:r>
              <a:rPr lang="es-ES" sz="1400" i="1" dirty="0" err="1">
                <a:solidFill>
                  <a:srgbClr val="FF0000"/>
                </a:solidFill>
              </a:rPr>
              <a:t>if</a:t>
            </a:r>
            <a:r>
              <a:rPr lang="es-ES" sz="1400" i="1" dirty="0">
                <a:solidFill>
                  <a:srgbClr val="FF0000"/>
                </a:solidFill>
              </a:rPr>
              <a:t> (x &amp; ((</a:t>
            </a:r>
            <a:r>
              <a:rPr lang="es-ES" sz="1400" b="1" i="1" dirty="0">
                <a:solidFill>
                  <a:srgbClr val="FF0000"/>
                </a:solidFill>
              </a:rPr>
              <a:t>y</a:t>
            </a:r>
            <a:r>
              <a:rPr lang="es-ES" sz="1400" i="1" dirty="0">
                <a:solidFill>
                  <a:srgbClr val="FF0000"/>
                </a:solidFill>
              </a:rPr>
              <a:t> &amp; z) | !</a:t>
            </a:r>
            <a:r>
              <a:rPr lang="es-ES" sz="1400" b="1" i="1" dirty="0">
                <a:solidFill>
                  <a:srgbClr val="FF0000"/>
                </a:solidFill>
              </a:rPr>
              <a:t>y</a:t>
            </a:r>
            <a:r>
              <a:rPr lang="es-ES" sz="1400" i="1" dirty="0" smtClean="0">
                <a:solidFill>
                  <a:srgbClr val="FF0000"/>
                </a:solidFill>
              </a:rPr>
              <a:t>))) .  </a:t>
            </a:r>
            <a:r>
              <a:rPr lang="es-ES" sz="1400" i="1" dirty="0" err="1" smtClean="0">
                <a:solidFill>
                  <a:srgbClr val="FF0000"/>
                </a:solidFill>
              </a:rPr>
              <a:t>It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might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need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basic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domain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knowledge</a:t>
            </a:r>
            <a:r>
              <a:rPr lang="es-ES" sz="1400" i="1" dirty="0" smtClean="0">
                <a:solidFill>
                  <a:srgbClr val="FF0000"/>
                </a:solidFill>
              </a:rPr>
              <a:t>.</a:t>
            </a:r>
            <a:endParaRPr lang="en-AU" sz="14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3800" y="3505200"/>
            <a:ext cx="762000" cy="1676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6629400" y="3505200"/>
            <a:ext cx="762000" cy="1676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u="sng" dirty="0" smtClean="0"/>
              <a:t>Part 1 </a:t>
            </a:r>
            <a:r>
              <a:rPr lang="en-US" sz="4500" dirty="0" smtClean="0"/>
              <a:t>: Background - General</a:t>
            </a:r>
          </a:p>
          <a:p>
            <a:pPr lvl="1"/>
            <a:r>
              <a:rPr lang="en-US" dirty="0" smtClean="0"/>
              <a:t>What is fault localization (FL)?</a:t>
            </a:r>
          </a:p>
          <a:p>
            <a:pPr lvl="1"/>
            <a:r>
              <a:rPr lang="en-US" dirty="0" smtClean="0"/>
              <a:t>Why does FL occur? Why/When is  FL important?</a:t>
            </a:r>
          </a:p>
          <a:p>
            <a:pPr lvl="1"/>
            <a:r>
              <a:rPr lang="en-US" dirty="0" smtClean="0"/>
              <a:t>Techniques  and Approaches of FL</a:t>
            </a:r>
          </a:p>
          <a:p>
            <a:pPr lvl="1"/>
            <a:r>
              <a:rPr lang="en-US" dirty="0" smtClean="0"/>
              <a:t>Overall Architecture of Android</a:t>
            </a:r>
          </a:p>
          <a:p>
            <a:pPr lvl="1"/>
            <a:r>
              <a:rPr lang="en-US" dirty="0" smtClean="0"/>
              <a:t>Why is FL difficult in Android?</a:t>
            </a:r>
          </a:p>
          <a:p>
            <a:pPr lvl="1"/>
            <a:r>
              <a:rPr lang="en-US" dirty="0" smtClean="0"/>
              <a:t> </a:t>
            </a:r>
            <a:r>
              <a:rPr lang="en-SG" dirty="0" smtClean="0"/>
              <a:t>Limitation of existing works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4500" u="sng" dirty="0"/>
              <a:t>Part </a:t>
            </a:r>
            <a:r>
              <a:rPr lang="en-US" sz="4500" u="sng" dirty="0" smtClean="0"/>
              <a:t>2 </a:t>
            </a:r>
            <a:r>
              <a:rPr lang="en-US" sz="4500" dirty="0" smtClean="0"/>
              <a:t>: </a:t>
            </a:r>
            <a:r>
              <a:rPr lang="en-US" sz="4500" dirty="0"/>
              <a:t>Background – Formal Method</a:t>
            </a:r>
          </a:p>
          <a:p>
            <a:pPr lvl="1"/>
            <a:r>
              <a:rPr lang="en-US" dirty="0" smtClean="0"/>
              <a:t>What is Slicing?</a:t>
            </a:r>
          </a:p>
          <a:p>
            <a:pPr lvl="1"/>
            <a:r>
              <a:rPr lang="en-US" dirty="0" smtClean="0"/>
              <a:t>Ways of Slicing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Types of Slicing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Dynamic Vs D&amp;C (Conditioned Slicing)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sz="4500" u="sng" dirty="0"/>
              <a:t>Part 3 </a:t>
            </a:r>
            <a:r>
              <a:rPr lang="en-US" sz="4500" dirty="0"/>
              <a:t>: Hsu’s research – Fault Localization in Android (FL </a:t>
            </a:r>
            <a:r>
              <a:rPr lang="en-US" sz="4500" dirty="0" smtClean="0"/>
              <a:t>in </a:t>
            </a:r>
            <a:r>
              <a:rPr lang="en-US" sz="4500" dirty="0"/>
              <a:t>Android)</a:t>
            </a:r>
          </a:p>
          <a:p>
            <a:pPr lvl="1"/>
            <a:r>
              <a:rPr lang="en-US" dirty="0" smtClean="0"/>
              <a:t>Problems to be addressed</a:t>
            </a:r>
          </a:p>
          <a:p>
            <a:pPr lvl="1"/>
            <a:r>
              <a:rPr lang="en-US" sz="2700" dirty="0" smtClean="0"/>
              <a:t>Ideas to solve Problems</a:t>
            </a:r>
          </a:p>
          <a:p>
            <a:pPr lvl="1"/>
            <a:r>
              <a:rPr lang="en-US" sz="2700" dirty="0" smtClean="0"/>
              <a:t>Model</a:t>
            </a:r>
          </a:p>
          <a:p>
            <a:pPr lvl="1"/>
            <a:r>
              <a:rPr lang="en-US" sz="2700" dirty="0" smtClean="0"/>
              <a:t>Example 1 – Calculator App (Extra Slices)</a:t>
            </a:r>
          </a:p>
          <a:p>
            <a:pPr lvl="1"/>
            <a:r>
              <a:rPr lang="en-US" sz="2700" dirty="0" smtClean="0"/>
              <a:t>Example 2 – </a:t>
            </a:r>
            <a:r>
              <a:rPr lang="en-US" sz="2700" dirty="0" err="1" smtClean="0"/>
              <a:t>SimpleNote</a:t>
            </a:r>
            <a:r>
              <a:rPr lang="en-US" sz="2700" dirty="0" smtClean="0"/>
              <a:t> App (</a:t>
            </a:r>
            <a:r>
              <a:rPr lang="en-US" sz="2700" dirty="0" err="1" smtClean="0"/>
              <a:t>LifeCycle</a:t>
            </a:r>
            <a:r>
              <a:rPr lang="en-US" sz="2700" dirty="0" smtClean="0"/>
              <a:t> Awareness)</a:t>
            </a:r>
          </a:p>
          <a:p>
            <a:pPr lvl="1"/>
            <a:r>
              <a:rPr lang="en-US" sz="2700" dirty="0" smtClean="0"/>
              <a:t>Example 3 – Activity Diary App (Order Violation)</a:t>
            </a:r>
          </a:p>
          <a:p>
            <a:pPr lvl="1"/>
            <a:r>
              <a:rPr lang="en-US" dirty="0" smtClean="0"/>
              <a:t>Example  4–  *App (Context Sensitivity)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2A85-1C8E-4EE5-BB65-D1CB9340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AndroidSlicer - Architecture</a:t>
            </a:r>
            <a:endParaRPr lang="en-US" sz="135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2E747-43D8-4197-8643-1978EB6E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5420D-D98C-4A98-A7B9-C841B54012B4}"/>
              </a:ext>
            </a:extLst>
          </p:cNvPr>
          <p:cNvSpPr txBox="1"/>
          <p:nvPr/>
        </p:nvSpPr>
        <p:spPr>
          <a:xfrm>
            <a:off x="5747658" y="2277835"/>
            <a:ext cx="30881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Wingdings"/>
              <a:buChar char="§"/>
            </a:pPr>
            <a:endParaRPr lang="en-US" sz="1350">
              <a:cs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848" y="1370013"/>
            <a:ext cx="6606303" cy="451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47800" y="4343400"/>
            <a:ext cx="2209800" cy="914400"/>
          </a:xfrm>
          <a:prstGeom prst="ellipse">
            <a:avLst/>
          </a:prstGeom>
          <a:noFill/>
          <a:ln w="85725" cmpd="tri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275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Enhanced </a:t>
            </a:r>
            <a:r>
              <a:rPr lang="en-AU" dirty="0" err="1" smtClean="0"/>
              <a:t>AndroidSlicer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@</a:t>
            </a:r>
            <a:br>
              <a:rPr lang="en-AU" dirty="0" smtClean="0"/>
            </a:br>
            <a:r>
              <a:rPr lang="en-AU" dirty="0" smtClean="0"/>
              <a:t>FL in Android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21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26818"/>
              </p:ext>
            </p:extLst>
          </p:nvPr>
        </p:nvGraphicFramePr>
        <p:xfrm>
          <a:off x="371576" y="2775129"/>
          <a:ext cx="8229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691477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987287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AndroidSlicer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FL in Android (Hsu’s research)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Dynamic Slicing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Conditioned Slicing @ Divide</a:t>
                      </a:r>
                      <a:r>
                        <a:rPr lang="en-AU" baseline="0" dirty="0" smtClean="0"/>
                        <a:t> &amp; Conquer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Slicing Criteria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 smtClean="0"/>
                        <a:t>time, statement,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Slicing Criteria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 smtClean="0"/>
                        <a:t>event, statement, variable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 smtClean="0"/>
                        <a:t>Variable dependent</a:t>
                      </a:r>
                      <a:r>
                        <a:rPr lang="en-AU" baseline="0" dirty="0" smtClean="0"/>
                        <a:t>, statement, variable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5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Data</a:t>
                      </a:r>
                      <a:r>
                        <a:rPr lang="en-AU" baseline="0" dirty="0" smtClean="0"/>
                        <a:t> Dependence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baseline="0" dirty="0" smtClean="0"/>
                        <a:t>Intent Level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baseline="0" dirty="0" smtClean="0"/>
                        <a:t>     </a:t>
                      </a:r>
                      <a:r>
                        <a:rPr lang="en-AU" baseline="0" dirty="0" err="1" smtClean="0"/>
                        <a:t>eg</a:t>
                      </a:r>
                      <a:r>
                        <a:rPr lang="en-AU" baseline="0" dirty="0" smtClean="0"/>
                        <a:t>; Intent I = new Intent();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 Dependence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 smtClean="0"/>
                        <a:t>Extra</a:t>
                      </a:r>
                      <a:r>
                        <a:rPr lang="en-AU" baseline="0" dirty="0" smtClean="0"/>
                        <a:t> Level (*)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baseline="0" dirty="0" smtClean="0"/>
                        <a:t>      </a:t>
                      </a:r>
                      <a:r>
                        <a:rPr lang="en-AU" baseline="0" dirty="0" err="1" smtClean="0"/>
                        <a:t>eg</a:t>
                      </a:r>
                      <a:r>
                        <a:rPr lang="en-AU" baseline="0" dirty="0" smtClean="0"/>
                        <a:t>; Intent I = new Intent();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baseline="0" dirty="0" smtClean="0"/>
                        <a:t>             </a:t>
                      </a:r>
                      <a:r>
                        <a:rPr lang="en-AU" baseline="0" dirty="0" err="1" smtClean="0"/>
                        <a:t>I.putExtra</a:t>
                      </a:r>
                      <a:r>
                        <a:rPr lang="en-AU" baseline="0" dirty="0" smtClean="0"/>
                        <a:t>(“Var1”,1);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baseline="0" dirty="0" smtClean="0"/>
                        <a:t>             </a:t>
                      </a:r>
                      <a:r>
                        <a:rPr lang="en-AU" baseline="0" dirty="0" err="1" smtClean="0"/>
                        <a:t>I.putExtra</a:t>
                      </a:r>
                      <a:r>
                        <a:rPr lang="en-AU" baseline="0" dirty="0" smtClean="0"/>
                        <a:t>(“Var2”,2);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613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7892" y="1935381"/>
            <a:ext cx="1369286" cy="646331"/>
          </a:xfrm>
          <a:prstGeom prst="rect">
            <a:avLst/>
          </a:prstGeom>
          <a:noFill/>
          <a:ln w="85725" cmpd="tri">
            <a:solidFill>
              <a:srgbClr val="00B0F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AU" sz="3600" dirty="0" smtClean="0"/>
              <a:t>Slicing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822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500" u="sng" dirty="0" smtClean="0"/>
              <a:t>Part </a:t>
            </a:r>
            <a:r>
              <a:rPr lang="en-US" sz="4500" u="sng" dirty="0"/>
              <a:t>3 </a:t>
            </a:r>
            <a:r>
              <a:rPr lang="en-US" sz="4500" dirty="0"/>
              <a:t>: Hsu’s research – Fault Localization in Android (FL </a:t>
            </a:r>
            <a:r>
              <a:rPr lang="en-US" sz="4500" dirty="0" smtClean="0"/>
              <a:t>in </a:t>
            </a:r>
            <a:r>
              <a:rPr lang="en-US" sz="4500" dirty="0"/>
              <a:t>Android)</a:t>
            </a:r>
          </a:p>
          <a:p>
            <a:pPr lvl="1"/>
            <a:r>
              <a:rPr lang="en-US" dirty="0" smtClean="0"/>
              <a:t>Problems to be addressed</a:t>
            </a:r>
          </a:p>
          <a:p>
            <a:pPr lvl="1"/>
            <a:r>
              <a:rPr lang="en-US" sz="2700" dirty="0" smtClean="0"/>
              <a:t>Ideas to solve Problems</a:t>
            </a:r>
          </a:p>
          <a:p>
            <a:pPr lvl="1"/>
            <a:r>
              <a:rPr lang="en-US" sz="2700" dirty="0" smtClean="0"/>
              <a:t>Model</a:t>
            </a:r>
          </a:p>
          <a:p>
            <a:pPr lvl="1"/>
            <a:r>
              <a:rPr lang="en-US" sz="2700" dirty="0" smtClean="0"/>
              <a:t>Example 1 – Calculator App (Extra Slices)</a:t>
            </a:r>
          </a:p>
          <a:p>
            <a:pPr lvl="2"/>
            <a:r>
              <a:rPr lang="en-US" dirty="0" err="1"/>
              <a:t>AndroidSlicer</a:t>
            </a:r>
            <a:r>
              <a:rPr lang="en-US" dirty="0"/>
              <a:t> Vs “</a:t>
            </a:r>
            <a:r>
              <a:rPr lang="en-US" sz="2000" dirty="0"/>
              <a:t>FL in Android</a:t>
            </a:r>
            <a:r>
              <a:rPr lang="en-US" sz="2000" dirty="0" smtClean="0"/>
              <a:t>”</a:t>
            </a:r>
            <a:endParaRPr lang="en-US" sz="2300" dirty="0" smtClean="0"/>
          </a:p>
          <a:p>
            <a:pPr lvl="1"/>
            <a:r>
              <a:rPr lang="en-US" sz="2700" dirty="0" smtClean="0"/>
              <a:t>Example 2– </a:t>
            </a:r>
            <a:r>
              <a:rPr lang="en-US" sz="2700" dirty="0" err="1" smtClean="0"/>
              <a:t>SimpleNote</a:t>
            </a:r>
            <a:r>
              <a:rPr lang="en-US" sz="2700" dirty="0" smtClean="0"/>
              <a:t> App (</a:t>
            </a:r>
            <a:r>
              <a:rPr lang="en-US" sz="2700" dirty="0" err="1" smtClean="0"/>
              <a:t>LifeCycle</a:t>
            </a:r>
            <a:r>
              <a:rPr lang="en-US" sz="2700" dirty="0" smtClean="0"/>
              <a:t> Awareness)</a:t>
            </a:r>
          </a:p>
          <a:p>
            <a:pPr lvl="2"/>
            <a:r>
              <a:rPr lang="en-US" dirty="0" err="1"/>
              <a:t>AndroidSlicer</a:t>
            </a:r>
            <a:r>
              <a:rPr lang="en-US" dirty="0"/>
              <a:t> Vs “</a:t>
            </a:r>
            <a:r>
              <a:rPr lang="en-US" sz="2000" dirty="0"/>
              <a:t>FL in Android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700" dirty="0"/>
              <a:t>Example </a:t>
            </a:r>
            <a:r>
              <a:rPr lang="en-US" sz="2700" dirty="0" smtClean="0"/>
              <a:t>3– </a:t>
            </a:r>
            <a:r>
              <a:rPr lang="en-US" sz="2700" dirty="0" err="1"/>
              <a:t>ActivityDiary</a:t>
            </a:r>
            <a:r>
              <a:rPr lang="en-US" sz="2700" dirty="0" smtClean="0"/>
              <a:t> </a:t>
            </a:r>
            <a:r>
              <a:rPr lang="en-US" sz="2700" dirty="0"/>
              <a:t>App </a:t>
            </a:r>
            <a:r>
              <a:rPr lang="en-US" sz="2700" dirty="0" smtClean="0"/>
              <a:t>(Order Violation)</a:t>
            </a:r>
            <a:endParaRPr lang="en-US" sz="2700" dirty="0"/>
          </a:p>
          <a:p>
            <a:pPr lvl="2"/>
            <a:r>
              <a:rPr lang="en-US" dirty="0" smtClean="0"/>
              <a:t>?</a:t>
            </a:r>
            <a:endParaRPr lang="en-US" sz="2300" dirty="0" smtClean="0"/>
          </a:p>
          <a:p>
            <a:pPr lvl="1"/>
            <a:r>
              <a:rPr lang="en-US" sz="2700" dirty="0"/>
              <a:t>Example 4– </a:t>
            </a:r>
            <a:r>
              <a:rPr lang="en-US" sz="2700" dirty="0" smtClean="0"/>
              <a:t>* Apps </a:t>
            </a:r>
            <a:r>
              <a:rPr lang="en-US" sz="2700" dirty="0"/>
              <a:t>(Context Sensitivity)</a:t>
            </a:r>
          </a:p>
          <a:p>
            <a:pPr lvl="2"/>
            <a:r>
              <a:rPr lang="en-US" dirty="0" err="1"/>
              <a:t>AndroidSlicer</a:t>
            </a:r>
            <a:r>
              <a:rPr lang="en-US" dirty="0"/>
              <a:t> Vs “FL in Android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7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to be Addressed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Manual Fault Localization is </a:t>
            </a:r>
            <a:r>
              <a:rPr lang="en-US" u="sng" dirty="0" smtClean="0"/>
              <a:t>time consuming</a:t>
            </a:r>
          </a:p>
          <a:p>
            <a:r>
              <a:rPr lang="en-US" dirty="0" smtClean="0"/>
              <a:t>Prior researches for fault localization have targeted </a:t>
            </a:r>
          </a:p>
          <a:p>
            <a:pPr lvl="1"/>
            <a:r>
              <a:rPr lang="en-US" dirty="0" smtClean="0"/>
              <a:t>Each component level</a:t>
            </a:r>
          </a:p>
          <a:p>
            <a:pPr lvl="1"/>
            <a:r>
              <a:rPr lang="en-US" dirty="0" smtClean="0"/>
              <a:t>Extra suspicious space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LifeCycle</a:t>
            </a:r>
            <a:r>
              <a:rPr lang="en-US" dirty="0" smtClean="0"/>
              <a:t> awareness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Missing of handling ICC related issue (order violation)</a:t>
            </a:r>
          </a:p>
          <a:p>
            <a:pPr lvl="1"/>
            <a:r>
              <a:rPr lang="en-US" dirty="0"/>
              <a:t>No context </a:t>
            </a:r>
            <a:r>
              <a:rPr lang="en-US" dirty="0" smtClean="0"/>
              <a:t>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Ideas to solve Problems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24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87898"/>
              </p:ext>
            </p:extLst>
          </p:nvPr>
        </p:nvGraphicFramePr>
        <p:xfrm>
          <a:off x="228600" y="609600"/>
          <a:ext cx="868680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Technique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Why?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Manual Fault Localization 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00" dirty="0" smtClean="0"/>
                        <a:t>Localizing fault will be done automatically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800" dirty="0" smtClean="0"/>
                        <a:t>To reduce time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 local</a:t>
                      </a:r>
                      <a:r>
                        <a:rPr lang="en-US" sz="1800" baseline="0" dirty="0" smtClean="0"/>
                        <a:t>ize fault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00" i="0" u="none" baseline="0" dirty="0" smtClean="0">
                          <a:solidFill>
                            <a:schemeClr val="tx1"/>
                          </a:solidFill>
                        </a:rPr>
                        <a:t>Divide and Conquer</a:t>
                      </a:r>
                      <a:r>
                        <a:rPr lang="en-US" sz="1800" i="0" u="none" strike="noStrik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i="1" u="none" strike="noStrike" baseline="0" dirty="0" smtClean="0">
                          <a:solidFill>
                            <a:srgbClr val="7030A0"/>
                          </a:solidFill>
                        </a:rPr>
                        <a:t>Conditioned Slicing</a:t>
                      </a:r>
                      <a:r>
                        <a:rPr lang="en-US" sz="1800" i="0" u="none" strike="noStrik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sz="1800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800" i="0" u="none" baseline="0" dirty="0" smtClean="0">
                          <a:solidFill>
                            <a:schemeClr val="tx1"/>
                          </a:solidFill>
                        </a:rPr>
                        <a:t>Divide based 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i="0" u="none" baseline="0" dirty="0" smtClean="0">
                          <a:solidFill>
                            <a:schemeClr val="tx1"/>
                          </a:solidFill>
                        </a:rPr>
                        <a:t>Variable dependent at the point of interest**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i="0" u="none" baseline="0" dirty="0" smtClean="0">
                          <a:solidFill>
                            <a:schemeClr val="tx1"/>
                          </a:solidFill>
                        </a:rPr>
                        <a:t>Events which affect the point of interest**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i="0" u="none" baseline="0" dirty="0" smtClean="0">
                          <a:solidFill>
                            <a:schemeClr val="tx1"/>
                          </a:solidFill>
                        </a:rPr>
                        <a:t>Conquer*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sz="1800" i="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reduce suspicious space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To detect context sensitive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To improve accuracy/efficiency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find ICC 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(Future</a:t>
                      </a:r>
                      <a:r>
                        <a:rPr lang="en-US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work – maybe)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Comparing Static Vs Dynamic flow using “Happen-Before” (HB)  after Multi-Slicing</a:t>
                      </a:r>
                      <a:endParaRPr lang="en-SG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To check the order violation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SG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SG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6334780"/>
            <a:ext cx="5029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 </a:t>
            </a:r>
            <a:r>
              <a:rPr lang="en-US" sz="1400" i="1" dirty="0" smtClean="0"/>
              <a:t>**I </a:t>
            </a:r>
            <a:r>
              <a:rPr lang="en-US" sz="1400" i="1" dirty="0" err="1" smtClean="0"/>
              <a:t>gonna</a:t>
            </a:r>
            <a:r>
              <a:rPr lang="en-US" sz="1400" i="1" dirty="0" smtClean="0"/>
              <a:t> do </a:t>
            </a:r>
            <a:r>
              <a:rPr lang="en-US" sz="1400" b="1" i="1" u="sng" dirty="0" smtClean="0"/>
              <a:t>static</a:t>
            </a:r>
            <a:r>
              <a:rPr lang="en-US" sz="1400" i="1" dirty="0" smtClean="0"/>
              <a:t> analysis </a:t>
            </a:r>
            <a:r>
              <a:rPr lang="en-US" sz="1400" i="1" smtClean="0"/>
              <a:t>first *before </a:t>
            </a:r>
            <a:r>
              <a:rPr lang="en-US" sz="1400" i="1" dirty="0" smtClean="0"/>
              <a:t>running dynamic</a:t>
            </a:r>
          </a:p>
          <a:p>
            <a:r>
              <a:rPr lang="en-US" sz="1400" i="1" dirty="0" smtClean="0"/>
              <a:t>*I </a:t>
            </a:r>
            <a:r>
              <a:rPr lang="en-US" sz="1400" i="1" dirty="0" err="1" smtClean="0"/>
              <a:t>gonna</a:t>
            </a:r>
            <a:r>
              <a:rPr lang="en-US" sz="1400" i="1" dirty="0" smtClean="0"/>
              <a:t> use same </a:t>
            </a:r>
            <a:r>
              <a:rPr lang="en-US" sz="1400" b="1" i="1" u="sng" dirty="0" smtClean="0"/>
              <a:t>registered based</a:t>
            </a:r>
            <a:r>
              <a:rPr lang="en-US" sz="1400" i="1" dirty="0" smtClean="0"/>
              <a:t> tracking like </a:t>
            </a:r>
            <a:r>
              <a:rPr lang="en-US" sz="1400" i="1" dirty="0" err="1" smtClean="0"/>
              <a:t>AndroidSlicer</a:t>
            </a:r>
            <a:r>
              <a:rPr lang="en-US" sz="1400" i="1" dirty="0" smtClean="0"/>
              <a:t> &amp;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 smtClean="0"/>
              <a:t>Div</a:t>
            </a:r>
            <a:r>
              <a:rPr lang="en-SG" dirty="0" smtClean="0"/>
              <a:t> (</a:t>
            </a:r>
            <a:r>
              <a:rPr lang="en-SG" dirty="0" err="1" smtClean="0"/>
              <a:t>i</a:t>
            </a:r>
            <a:r>
              <a:rPr lang="en-SG" dirty="0" smtClean="0"/>
              <a:t> , s, v)</a:t>
            </a:r>
          </a:p>
          <a:p>
            <a:pPr marL="0" indent="0">
              <a:buNone/>
            </a:pPr>
            <a:endParaRPr lang="en-SG" dirty="0" smtClean="0"/>
          </a:p>
          <a:p>
            <a:pPr marL="457200" lvl="1" indent="0">
              <a:buNone/>
            </a:pPr>
            <a:r>
              <a:rPr lang="en-SG" dirty="0" smtClean="0"/>
              <a:t>“</a:t>
            </a:r>
            <a:r>
              <a:rPr lang="en-SG" dirty="0" err="1" smtClean="0"/>
              <a:t>i</a:t>
            </a:r>
            <a:r>
              <a:rPr lang="en-SG" dirty="0" smtClean="0"/>
              <a:t>” – </a:t>
            </a:r>
            <a:r>
              <a:rPr lang="en-US" dirty="0" smtClean="0"/>
              <a:t>Variable dependent</a:t>
            </a:r>
            <a:endParaRPr lang="en-SG" dirty="0" smtClean="0"/>
          </a:p>
          <a:p>
            <a:pPr marL="457200" lvl="1" indent="0">
              <a:buNone/>
            </a:pPr>
            <a:r>
              <a:rPr lang="en-SG" dirty="0"/>
              <a:t>	</a:t>
            </a:r>
            <a:r>
              <a:rPr lang="en-SG" dirty="0" smtClean="0"/>
              <a:t>  </a:t>
            </a:r>
            <a:r>
              <a:rPr lang="en-SG" sz="2000" dirty="0" smtClean="0"/>
              <a:t>(at the point of condition branch or at the point of interest)</a:t>
            </a:r>
          </a:p>
          <a:p>
            <a:pPr marL="457200" lvl="1" indent="0">
              <a:buNone/>
            </a:pPr>
            <a:r>
              <a:rPr lang="en-SG" dirty="0" smtClean="0"/>
              <a:t>	- input </a:t>
            </a:r>
            <a:r>
              <a:rPr lang="en-SG" dirty="0"/>
              <a:t>event @ </a:t>
            </a:r>
            <a:r>
              <a:rPr lang="en-SG" dirty="0" err="1"/>
              <a:t>callback</a:t>
            </a:r>
            <a:r>
              <a:rPr lang="en-SG" dirty="0"/>
              <a:t> </a:t>
            </a:r>
            <a:endParaRPr lang="en-SG" sz="2000" dirty="0" smtClean="0"/>
          </a:p>
          <a:p>
            <a:pPr marL="457200" lvl="1" indent="0">
              <a:buNone/>
            </a:pPr>
            <a:r>
              <a:rPr lang="en-SG" dirty="0" smtClean="0"/>
              <a:t>“s” – statement which is point of interest</a:t>
            </a:r>
          </a:p>
          <a:p>
            <a:pPr marL="457200" lvl="1" indent="0">
              <a:buNone/>
            </a:pPr>
            <a:r>
              <a:rPr lang="en-SG" dirty="0" smtClean="0"/>
              <a:t>“v” – variable holding fault value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25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 : Calculator App</a:t>
            </a:r>
            <a:br>
              <a:rPr lang="en-US" dirty="0" smtClean="0"/>
            </a:br>
            <a:r>
              <a:rPr lang="en-US" dirty="0" smtClean="0"/>
              <a:t>(Extra Slices)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Source Code</a:t>
            </a:r>
          </a:p>
          <a:p>
            <a:r>
              <a:rPr lang="en-SG" dirty="0" smtClean="0"/>
              <a:t>Video</a:t>
            </a:r>
          </a:p>
          <a:p>
            <a:r>
              <a:rPr lang="en-SG" dirty="0" smtClean="0"/>
              <a:t>How working at backend for above video</a:t>
            </a:r>
          </a:p>
          <a:p>
            <a:r>
              <a:rPr lang="en-SG" dirty="0" smtClean="0"/>
              <a:t>“</a:t>
            </a:r>
            <a:r>
              <a:rPr lang="en-SG" dirty="0" err="1" smtClean="0"/>
              <a:t>AndroidSlicer</a:t>
            </a:r>
            <a:r>
              <a:rPr lang="en-SG" dirty="0" smtClean="0"/>
              <a:t>” Vs “FL in Android”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Based on </a:t>
            </a:r>
            <a:r>
              <a:rPr lang="en-US" dirty="0" smtClean="0"/>
              <a:t>Variable dependent</a:t>
            </a:r>
            <a:endParaRPr lang="en-SG" dirty="0" smtClean="0"/>
          </a:p>
          <a:p>
            <a:pPr lvl="1"/>
            <a:r>
              <a:rPr lang="en-SG" dirty="0"/>
              <a:t>Based on </a:t>
            </a:r>
            <a:r>
              <a:rPr lang="en-SG" dirty="0" smtClean="0"/>
              <a:t>Event</a:t>
            </a:r>
          </a:p>
          <a:p>
            <a:r>
              <a:rPr lang="en-SG" dirty="0" smtClean="0"/>
              <a:t>Fix</a:t>
            </a:r>
          </a:p>
          <a:p>
            <a:r>
              <a:rPr lang="en-SG" dirty="0" smtClean="0"/>
              <a:t>“</a:t>
            </a:r>
            <a:r>
              <a:rPr lang="en-SG" dirty="0" err="1" smtClean="0"/>
              <a:t>AndroidSlicer</a:t>
            </a:r>
            <a:r>
              <a:rPr lang="en-SG" dirty="0" smtClean="0"/>
              <a:t>” Vs “FL in Android” </a:t>
            </a:r>
          </a:p>
          <a:p>
            <a:pPr lvl="1"/>
            <a:r>
              <a:rPr lang="en-SG" dirty="0" smtClean="0"/>
              <a:t>(%) of reducing suspicious space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4692"/>
            <a:ext cx="640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public class </a:t>
            </a:r>
            <a:r>
              <a:rPr lang="en-AU" sz="2000" dirty="0" err="1"/>
              <a:t>MainActivity</a:t>
            </a:r>
            <a:r>
              <a:rPr lang="en-AU" sz="2000" dirty="0"/>
              <a:t> extends </a:t>
            </a:r>
            <a:r>
              <a:rPr lang="en-AU" sz="2000" dirty="0" smtClean="0"/>
              <a:t>Activity </a:t>
            </a:r>
            <a:r>
              <a:rPr lang="en-AU" sz="2000" dirty="0"/>
              <a:t>{   </a:t>
            </a:r>
            <a:endParaRPr lang="en-AU" sz="2000" dirty="0" smtClean="0"/>
          </a:p>
          <a:p>
            <a:r>
              <a:rPr lang="en-AU" sz="2000" dirty="0"/>
              <a:t>protected void </a:t>
            </a:r>
            <a:r>
              <a:rPr lang="en-AU" sz="2000" b="1" dirty="0" err="1"/>
              <a:t>onCreate</a:t>
            </a:r>
            <a:r>
              <a:rPr lang="en-AU" sz="2000" dirty="0"/>
              <a:t>(Bundle </a:t>
            </a:r>
            <a:r>
              <a:rPr lang="en-AU" sz="2000" dirty="0" err="1"/>
              <a:t>savedInstanceState</a:t>
            </a:r>
            <a:r>
              <a:rPr lang="en-AU" sz="2000" dirty="0"/>
              <a:t>) {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initControlListener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00B050"/>
                </a:solidFill>
              </a:rPr>
              <a:t>onNumberButtonClicked</a:t>
            </a:r>
            <a:r>
              <a:rPr lang="en-AU" sz="2000" dirty="0"/>
              <a:t>(String </a:t>
            </a:r>
            <a:r>
              <a:rPr lang="en-AU" sz="2000" dirty="0" err="1"/>
              <a:t>pos</a:t>
            </a:r>
            <a:r>
              <a:rPr lang="en-AU" sz="2000" dirty="0"/>
              <a:t>) {</a:t>
            </a:r>
          </a:p>
          <a:p>
            <a:r>
              <a:rPr lang="en-AU" sz="2000" dirty="0"/>
              <a:t>        result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C00000"/>
                </a:solidFill>
              </a:rPr>
              <a:t>onOperatorButtonClicked</a:t>
            </a:r>
            <a:r>
              <a:rPr lang="en-AU" sz="2000" dirty="0"/>
              <a:t>(String operator)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tmp</a:t>
            </a:r>
            <a:r>
              <a:rPr lang="en-AU" sz="2000" dirty="0"/>
              <a:t>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>
                <a:solidFill>
                  <a:srgbClr val="7030A0"/>
                </a:solidFill>
              </a:rPr>
              <a:t>onEqualButtonClicked</a:t>
            </a:r>
            <a:r>
              <a:rPr lang="en-AU" sz="2000" dirty="0"/>
              <a:t>()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int</a:t>
            </a:r>
            <a:r>
              <a:rPr lang="en-AU" sz="2000" dirty="0"/>
              <a:t> res = 0</a:t>
            </a:r>
            <a:r>
              <a:rPr lang="en-AU" sz="2000" dirty="0" smtClean="0"/>
              <a:t>;</a:t>
            </a:r>
            <a:endParaRPr lang="en-AU" sz="2000" dirty="0"/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 = </a:t>
            </a:r>
            <a:r>
              <a:rPr lang="en-AU" sz="2000" dirty="0" err="1"/>
              <a:t>Integer.valueOf</a:t>
            </a:r>
            <a:r>
              <a:rPr lang="en-AU" sz="2000" dirty="0"/>
              <a:t>(</a:t>
            </a:r>
            <a:r>
              <a:rPr lang="en-AU" sz="2000" dirty="0" err="1"/>
              <a:t>tmp</a:t>
            </a:r>
            <a:r>
              <a:rPr lang="en-AU" sz="2000" dirty="0"/>
              <a:t>);</a:t>
            </a:r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number2 = </a:t>
            </a:r>
            <a:r>
              <a:rPr lang="en-AU" sz="2000" dirty="0" err="1" smtClean="0"/>
              <a:t>Integer.valueOf</a:t>
            </a:r>
            <a:r>
              <a:rPr lang="en-AU" sz="2000" dirty="0" smtClean="0"/>
              <a:t>(result);</a:t>
            </a:r>
            <a:endParaRPr lang="en-AU" sz="2000" dirty="0"/>
          </a:p>
          <a:p>
            <a:r>
              <a:rPr lang="en-AU" sz="2000" dirty="0"/>
              <a:t>            switch (operator) {</a:t>
            </a:r>
          </a:p>
          <a:p>
            <a:r>
              <a:rPr lang="en-AU" sz="2000" dirty="0"/>
              <a:t>                case </a:t>
            </a:r>
            <a:r>
              <a:rPr lang="en-AU" sz="2000" dirty="0" smtClean="0"/>
              <a:t>"+":  </a:t>
            </a:r>
            <a:r>
              <a:rPr lang="en-AU" sz="2000" dirty="0"/>
              <a:t>res = number + number2</a:t>
            </a:r>
            <a:r>
              <a:rPr lang="en-AU" sz="2000" dirty="0" smtClean="0"/>
              <a:t>; break</a:t>
            </a:r>
            <a:r>
              <a:rPr lang="en-AU" sz="2000" dirty="0"/>
              <a:t>;</a:t>
            </a:r>
          </a:p>
          <a:p>
            <a:r>
              <a:rPr lang="en-AU" sz="2000" dirty="0"/>
              <a:t>            </a:t>
            </a:r>
            <a:r>
              <a:rPr lang="en-AU" sz="2000" dirty="0" smtClean="0"/>
              <a:t>}</a:t>
            </a:r>
          </a:p>
          <a:p>
            <a:endParaRPr lang="en-AU" sz="2000" dirty="0" smtClean="0"/>
          </a:p>
          <a:p>
            <a:r>
              <a:rPr lang="en-AU" sz="2000" dirty="0" smtClean="0"/>
              <a:t>          </a:t>
            </a:r>
            <a:r>
              <a:rPr lang="en-AU" sz="2000" dirty="0"/>
              <a:t>result = </a:t>
            </a:r>
            <a:r>
              <a:rPr lang="en-AU" sz="2000" dirty="0" err="1"/>
              <a:t>String.valueOf</a:t>
            </a:r>
            <a:r>
              <a:rPr lang="en-AU" sz="2000" dirty="0"/>
              <a:t>(res</a:t>
            </a:r>
            <a:r>
              <a:rPr lang="en-AU" sz="2000" dirty="0" smtClean="0"/>
              <a:t>);</a:t>
            </a:r>
          </a:p>
          <a:p>
            <a:r>
              <a:rPr lang="en-AU" sz="2000" dirty="0" smtClean="0"/>
              <a:t> </a:t>
            </a:r>
            <a:r>
              <a:rPr lang="en-AU" sz="2000" dirty="0"/>
              <a:t>}   </a:t>
            </a:r>
            <a:r>
              <a:rPr lang="en-AU" sz="2000" dirty="0" smtClean="0"/>
              <a:t>    </a:t>
            </a:r>
            <a:endParaRPr lang="en-AU" sz="2000" dirty="0"/>
          </a:p>
          <a:p>
            <a:r>
              <a:rPr lang="en-AU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77046" y="3039309"/>
              <a:ext cx="267840" cy="22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046" y="2895309"/>
                <a:ext cx="411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727266" y="2111538"/>
              <a:ext cx="435240" cy="2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266" y="1967538"/>
                <a:ext cx="579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4902780" y="4553109"/>
              <a:ext cx="45756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0780" y="4409109"/>
                <a:ext cx="60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1775100" y="6091044"/>
              <a:ext cx="435240" cy="19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3100" y="5947044"/>
                <a:ext cx="5792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4885952" y="4223762"/>
              <a:ext cx="234360" cy="1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952" y="4079762"/>
                <a:ext cx="37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9896" y="4217102"/>
              <a:ext cx="669240" cy="30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896" y="4073102"/>
                <a:ext cx="81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753840" y="5137919"/>
              <a:ext cx="558000" cy="20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1840" y="4993919"/>
                <a:ext cx="702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89896" y="4576869"/>
              <a:ext cx="75852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896" y="4432869"/>
                <a:ext cx="90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4144080" y="6079560"/>
              <a:ext cx="1677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2080" y="5935560"/>
                <a:ext cx="311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4729980" y="5111099"/>
              <a:ext cx="803160" cy="37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980" y="4967099"/>
                <a:ext cx="947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3190260" y="5148179"/>
              <a:ext cx="14544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8260" y="5004179"/>
                <a:ext cx="289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/>
              <p14:cNvContentPartPr/>
              <p14:nvPr/>
            </p14:nvContentPartPr>
            <p14:xfrm>
              <a:off x="2019966" y="3962400"/>
              <a:ext cx="14544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7966" y="3818400"/>
                <a:ext cx="289440" cy="2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2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Calculator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Video – scenario (1+2 =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28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Calculator App</a:t>
            </a:r>
            <a:br>
              <a:rPr lang="en-US" dirty="0"/>
            </a:br>
            <a:r>
              <a:rPr lang="en-US" sz="3100" dirty="0"/>
              <a:t>(scenario – backend work)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30355"/>
              </p:ext>
            </p:extLst>
          </p:nvPr>
        </p:nvGraphicFramePr>
        <p:xfrm>
          <a:off x="152400" y="1632592"/>
          <a:ext cx="8839200" cy="42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14">
                  <a:extLst>
                    <a:ext uri="{9D8B030D-6E8A-4147-A177-3AD203B41FA5}">
                      <a16:colId xmlns:a16="http://schemas.microsoft.com/office/drawing/2014/main" val="808528671"/>
                    </a:ext>
                  </a:extLst>
                </a:gridCol>
                <a:gridCol w="2613329">
                  <a:extLst>
                    <a:ext uri="{9D8B030D-6E8A-4147-A177-3AD203B41FA5}">
                      <a16:colId xmlns:a16="http://schemas.microsoft.com/office/drawing/2014/main" val="106483825"/>
                    </a:ext>
                  </a:extLst>
                </a:gridCol>
                <a:gridCol w="614901">
                  <a:extLst>
                    <a:ext uri="{9D8B030D-6E8A-4147-A177-3AD203B41FA5}">
                      <a16:colId xmlns:a16="http://schemas.microsoft.com/office/drawing/2014/main" val="342491687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936653292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83702643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3144620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09987786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3836339043"/>
                    </a:ext>
                  </a:extLst>
                </a:gridCol>
              </a:tblGrid>
              <a:tr h="759863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 Triggered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operand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39241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8615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6264"/>
                  </a:ext>
                </a:extLst>
              </a:tr>
              <a:tr h="77483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4729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85479"/>
                  </a:ext>
                </a:extLst>
              </a:tr>
              <a:tr h="75986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567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29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533900" y="2478341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533900" y="3842530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251514" y="3124313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302904" y="4636289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082684" y="4647349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89314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533900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5339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244442" y="389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515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244442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362946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720" y="3893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718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718" y="5421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900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889314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082684" y="5401192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8292703" y="5401232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252450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"1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2862" y="31242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"+"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172862" y="38978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"2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72862" y="46598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54022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179340" y="252626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9341" y="389302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7877" y="3124330"/>
            <a:ext cx="25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onOperatorButtonClicked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1179340" y="4636289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85071" y="5338423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cxnSp>
        <p:nvCxnSpPr>
          <p:cNvPr id="36" name="Curved Connector 35"/>
          <p:cNvCxnSpPr>
            <a:stCxn id="6" idx="3"/>
            <a:endCxn id="8" idx="0"/>
          </p:cNvCxnSpPr>
          <p:nvPr/>
        </p:nvCxnSpPr>
        <p:spPr>
          <a:xfrm>
            <a:off x="4835586" y="2663007"/>
            <a:ext cx="1566771" cy="461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3"/>
            <a:endCxn id="10" idx="0"/>
          </p:cNvCxnSpPr>
          <p:nvPr/>
        </p:nvCxnSpPr>
        <p:spPr>
          <a:xfrm>
            <a:off x="4835586" y="4027196"/>
            <a:ext cx="2397941" cy="6201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4" idx="3"/>
            <a:endCxn id="9" idx="0"/>
          </p:cNvCxnSpPr>
          <p:nvPr/>
        </p:nvCxnSpPr>
        <p:spPr>
          <a:xfrm>
            <a:off x="6546128" y="4078311"/>
            <a:ext cx="1907619" cy="5579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9" idx="1"/>
          </p:cNvCxnSpPr>
          <p:nvPr/>
        </p:nvCxnSpPr>
        <p:spPr>
          <a:xfrm flipV="1">
            <a:off x="7384370" y="4820955"/>
            <a:ext cx="918534" cy="110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11" idx="0"/>
          </p:cNvCxnSpPr>
          <p:nvPr/>
        </p:nvCxnSpPr>
        <p:spPr>
          <a:xfrm rot="10800000">
            <a:off x="4040158" y="4659868"/>
            <a:ext cx="3951941" cy="492270"/>
          </a:xfrm>
          <a:prstGeom prst="curvedConnector4">
            <a:avLst>
              <a:gd name="adj1" fmla="val 48092"/>
              <a:gd name="adj2" fmla="val 14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955887" y="4832015"/>
            <a:ext cx="36210" cy="32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3"/>
            <a:endCxn id="23" idx="0"/>
          </p:cNvCxnSpPr>
          <p:nvPr/>
        </p:nvCxnSpPr>
        <p:spPr>
          <a:xfrm>
            <a:off x="4835586" y="4844534"/>
            <a:ext cx="2397941" cy="5566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5" idx="3"/>
            <a:endCxn id="24" idx="0"/>
          </p:cNvCxnSpPr>
          <p:nvPr/>
        </p:nvCxnSpPr>
        <p:spPr>
          <a:xfrm>
            <a:off x="6553200" y="4844534"/>
            <a:ext cx="1890346" cy="556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flipV="1">
            <a:off x="7412539" y="5615754"/>
            <a:ext cx="918534" cy="110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endCxn id="22" idx="0"/>
          </p:cNvCxnSpPr>
          <p:nvPr/>
        </p:nvCxnSpPr>
        <p:spPr>
          <a:xfrm rot="10800000">
            <a:off x="4040157" y="5391297"/>
            <a:ext cx="3980110" cy="555640"/>
          </a:xfrm>
          <a:prstGeom prst="curvedConnector4">
            <a:avLst>
              <a:gd name="adj1" fmla="val 48105"/>
              <a:gd name="adj2" fmla="val 141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984056" y="5626814"/>
            <a:ext cx="36210" cy="32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703916" y="6069852"/>
            <a:ext cx="51678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Point of interest is “</a:t>
            </a:r>
            <a:r>
              <a:rPr lang="en-AU" b="1" i="1" dirty="0" smtClean="0"/>
              <a:t>res </a:t>
            </a:r>
            <a:r>
              <a:rPr lang="en-AU" b="1" i="1" dirty="0"/>
              <a:t>= number + number2; break</a:t>
            </a:r>
            <a:r>
              <a:rPr lang="en-AU" b="1" i="1" dirty="0" smtClean="0"/>
              <a:t>;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Variable is “</a:t>
            </a:r>
            <a:r>
              <a:rPr lang="en-AU" b="1" i="1" dirty="0" smtClean="0"/>
              <a:t>res</a:t>
            </a:r>
            <a:r>
              <a:rPr lang="en-AU" dirty="0" smtClean="0"/>
              <a:t>” 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1" name="Straight Arrow Connector 120"/>
          <p:cNvCxnSpPr>
            <a:stCxn id="11" idx="3"/>
          </p:cNvCxnSpPr>
          <p:nvPr/>
        </p:nvCxnSpPr>
        <p:spPr>
          <a:xfrm>
            <a:off x="4191000" y="4844534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2" idx="3"/>
            <a:endCxn id="21" idx="1"/>
          </p:cNvCxnSpPr>
          <p:nvPr/>
        </p:nvCxnSpPr>
        <p:spPr>
          <a:xfrm>
            <a:off x="4191000" y="5575963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500" u="sng" dirty="0" smtClean="0"/>
              <a:t>Part 1 </a:t>
            </a:r>
            <a:r>
              <a:rPr lang="en-US" sz="4500" dirty="0" smtClean="0"/>
              <a:t>: Background - General</a:t>
            </a:r>
          </a:p>
          <a:p>
            <a:pPr lvl="1"/>
            <a:r>
              <a:rPr lang="en-US" dirty="0" smtClean="0"/>
              <a:t>What is fault localization (FL)?</a:t>
            </a:r>
          </a:p>
          <a:p>
            <a:pPr lvl="1"/>
            <a:r>
              <a:rPr lang="en-US" dirty="0" smtClean="0"/>
              <a:t>Why does FL occur? Why/When is FL important?</a:t>
            </a:r>
          </a:p>
          <a:p>
            <a:pPr lvl="1"/>
            <a:r>
              <a:rPr lang="en-US" dirty="0" smtClean="0"/>
              <a:t>Techniques and Approaches of FL</a:t>
            </a:r>
          </a:p>
          <a:p>
            <a:pPr lvl="1"/>
            <a:r>
              <a:rPr lang="en-US" dirty="0" smtClean="0"/>
              <a:t>Overall Architecture of Android</a:t>
            </a:r>
          </a:p>
          <a:p>
            <a:pPr lvl="1"/>
            <a:r>
              <a:rPr lang="en-US" dirty="0" smtClean="0"/>
              <a:t>Why is FL difficult in Android?</a:t>
            </a:r>
          </a:p>
          <a:p>
            <a:pPr lvl="1"/>
            <a:r>
              <a:rPr lang="en-SG" dirty="0" smtClean="0"/>
              <a:t>Limitation </a:t>
            </a:r>
            <a:r>
              <a:rPr lang="en-SG" dirty="0"/>
              <a:t>of existing works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9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“</a:t>
            </a:r>
            <a:r>
              <a:rPr lang="en-AU" dirty="0" err="1"/>
              <a:t>AndroidSlicer</a:t>
            </a:r>
            <a:r>
              <a:rPr lang="en-AU" dirty="0"/>
              <a:t>” Vs “FL in Android”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err="1" smtClean="0"/>
              <a:t>AndroidSlicer</a:t>
            </a:r>
            <a:r>
              <a:rPr lang="en-AU" dirty="0" smtClean="0"/>
              <a:t> uses “Dynamic Slicing”</a:t>
            </a:r>
          </a:p>
          <a:p>
            <a:pPr lvl="1"/>
            <a:r>
              <a:rPr lang="en-AU" dirty="0" smtClean="0"/>
              <a:t>FL uses “D&amp;C based on “</a:t>
            </a:r>
            <a:r>
              <a:rPr lang="en-US" dirty="0" smtClean="0"/>
              <a:t>Variable dependent</a:t>
            </a:r>
            <a:r>
              <a:rPr lang="en-AU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905000" y="4572000"/>
            <a:ext cx="51678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Point of interest is “</a:t>
            </a:r>
            <a:r>
              <a:rPr lang="en-AU" b="1" i="1" dirty="0" smtClean="0"/>
              <a:t>res </a:t>
            </a:r>
            <a:r>
              <a:rPr lang="en-AU" b="1" i="1" dirty="0"/>
              <a:t>= number + number2; break</a:t>
            </a:r>
            <a:r>
              <a:rPr lang="en-AU" b="1" i="1" dirty="0" smtClean="0"/>
              <a:t>;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Variable is “</a:t>
            </a:r>
            <a:r>
              <a:rPr lang="en-AU" b="1" i="1" dirty="0" smtClean="0"/>
              <a:t>res</a:t>
            </a:r>
            <a:r>
              <a:rPr lang="en-AU" dirty="0" smtClean="0"/>
              <a:t>”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36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4692"/>
            <a:ext cx="640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public class </a:t>
            </a:r>
            <a:r>
              <a:rPr lang="en-AU" sz="2000" dirty="0" err="1"/>
              <a:t>MainActivity</a:t>
            </a:r>
            <a:r>
              <a:rPr lang="en-AU" sz="2000" dirty="0"/>
              <a:t> extends </a:t>
            </a:r>
            <a:r>
              <a:rPr lang="en-AU" sz="2000" dirty="0" smtClean="0"/>
              <a:t>Activity </a:t>
            </a:r>
            <a:r>
              <a:rPr lang="en-AU" sz="2000" dirty="0"/>
              <a:t>{   </a:t>
            </a:r>
            <a:endParaRPr lang="en-AU" sz="2000" dirty="0" smtClean="0"/>
          </a:p>
          <a:p>
            <a:r>
              <a:rPr lang="en-AU" sz="2000" dirty="0"/>
              <a:t>protected void </a:t>
            </a:r>
            <a:r>
              <a:rPr lang="en-AU" sz="2000" b="1" dirty="0" err="1"/>
              <a:t>onCreate</a:t>
            </a:r>
            <a:r>
              <a:rPr lang="en-AU" sz="2000" dirty="0"/>
              <a:t>(Bundle </a:t>
            </a:r>
            <a:r>
              <a:rPr lang="en-AU" sz="2000" dirty="0" err="1"/>
              <a:t>savedInstanceState</a:t>
            </a:r>
            <a:r>
              <a:rPr lang="en-AU" sz="2000" dirty="0"/>
              <a:t>) {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initControlListener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00B050"/>
                </a:solidFill>
              </a:rPr>
              <a:t>onNumberButtonClicked</a:t>
            </a:r>
            <a:r>
              <a:rPr lang="en-AU" sz="2000" dirty="0"/>
              <a:t>(String </a:t>
            </a:r>
            <a:r>
              <a:rPr lang="en-AU" sz="2000" dirty="0" err="1"/>
              <a:t>pos</a:t>
            </a:r>
            <a:r>
              <a:rPr lang="en-AU" sz="2000" dirty="0"/>
              <a:t>) {</a:t>
            </a:r>
          </a:p>
          <a:p>
            <a:r>
              <a:rPr lang="en-AU" sz="2000" dirty="0"/>
              <a:t>        result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C00000"/>
                </a:solidFill>
              </a:rPr>
              <a:t>onOperatorButtonClicked</a:t>
            </a:r>
            <a:r>
              <a:rPr lang="en-AU" sz="2000" dirty="0"/>
              <a:t>(String operator)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tmp</a:t>
            </a:r>
            <a:r>
              <a:rPr lang="en-AU" sz="2000" dirty="0"/>
              <a:t>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>
                <a:solidFill>
                  <a:srgbClr val="7030A0"/>
                </a:solidFill>
              </a:rPr>
              <a:t>onEqualButtonClicked</a:t>
            </a:r>
            <a:r>
              <a:rPr lang="en-AU" sz="2000" dirty="0"/>
              <a:t>()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int</a:t>
            </a:r>
            <a:r>
              <a:rPr lang="en-AU" sz="2000" dirty="0"/>
              <a:t> res = 0</a:t>
            </a:r>
            <a:r>
              <a:rPr lang="en-AU" sz="2000" dirty="0" smtClean="0"/>
              <a:t>;</a:t>
            </a:r>
            <a:endParaRPr lang="en-AU" sz="2000" dirty="0"/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 = </a:t>
            </a:r>
            <a:r>
              <a:rPr lang="en-AU" sz="2000" dirty="0" err="1"/>
              <a:t>Integer.valueOf</a:t>
            </a:r>
            <a:r>
              <a:rPr lang="en-AU" sz="2000" dirty="0"/>
              <a:t>(</a:t>
            </a:r>
            <a:r>
              <a:rPr lang="en-AU" sz="2000" dirty="0" err="1"/>
              <a:t>tmp</a:t>
            </a:r>
            <a:r>
              <a:rPr lang="en-AU" sz="2000" dirty="0"/>
              <a:t>);</a:t>
            </a:r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number2 = </a:t>
            </a:r>
            <a:r>
              <a:rPr lang="en-AU" sz="2000" dirty="0" err="1" smtClean="0"/>
              <a:t>Integer.valueOf</a:t>
            </a:r>
            <a:r>
              <a:rPr lang="en-AU" sz="2000" dirty="0" smtClean="0"/>
              <a:t>(result);</a:t>
            </a:r>
            <a:endParaRPr lang="en-AU" sz="2000" dirty="0"/>
          </a:p>
          <a:p>
            <a:r>
              <a:rPr lang="en-AU" sz="2000" dirty="0"/>
              <a:t>            switch (operator) {</a:t>
            </a:r>
          </a:p>
          <a:p>
            <a:r>
              <a:rPr lang="en-AU" sz="2000" dirty="0"/>
              <a:t>                case </a:t>
            </a:r>
            <a:r>
              <a:rPr lang="en-AU" sz="2000" dirty="0" smtClean="0"/>
              <a:t>"+":  </a:t>
            </a:r>
            <a:r>
              <a:rPr lang="en-AU" sz="2000" dirty="0"/>
              <a:t>res = number + number2</a:t>
            </a:r>
            <a:r>
              <a:rPr lang="en-AU" sz="2000" dirty="0" smtClean="0"/>
              <a:t>; break</a:t>
            </a:r>
            <a:r>
              <a:rPr lang="en-AU" sz="2000" dirty="0"/>
              <a:t>;</a:t>
            </a:r>
          </a:p>
          <a:p>
            <a:r>
              <a:rPr lang="en-AU" sz="2000" dirty="0"/>
              <a:t>            </a:t>
            </a:r>
            <a:r>
              <a:rPr lang="en-AU" sz="2000" dirty="0" smtClean="0"/>
              <a:t>}</a:t>
            </a:r>
          </a:p>
          <a:p>
            <a:endParaRPr lang="en-AU" sz="2000" dirty="0" smtClean="0"/>
          </a:p>
          <a:p>
            <a:r>
              <a:rPr lang="en-AU" sz="2000" dirty="0" smtClean="0"/>
              <a:t>          </a:t>
            </a:r>
            <a:r>
              <a:rPr lang="en-AU" sz="2000" dirty="0"/>
              <a:t>result = </a:t>
            </a:r>
            <a:r>
              <a:rPr lang="en-AU" sz="2000" dirty="0" err="1"/>
              <a:t>String.valueOf</a:t>
            </a:r>
            <a:r>
              <a:rPr lang="en-AU" sz="2000" dirty="0"/>
              <a:t>(res</a:t>
            </a:r>
            <a:r>
              <a:rPr lang="en-AU" sz="2000" dirty="0" smtClean="0"/>
              <a:t>);</a:t>
            </a:r>
          </a:p>
          <a:p>
            <a:r>
              <a:rPr lang="en-AU" sz="2000" dirty="0" smtClean="0"/>
              <a:t> </a:t>
            </a:r>
            <a:r>
              <a:rPr lang="en-AU" sz="2000" dirty="0"/>
              <a:t>}   </a:t>
            </a:r>
            <a:r>
              <a:rPr lang="en-AU" sz="2000" dirty="0" smtClean="0"/>
              <a:t>    </a:t>
            </a:r>
            <a:endParaRPr lang="en-AU" sz="2000" dirty="0"/>
          </a:p>
          <a:p>
            <a:r>
              <a:rPr lang="en-AU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77046" y="3039309"/>
              <a:ext cx="267840" cy="22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046" y="2895309"/>
                <a:ext cx="411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727266" y="2111538"/>
              <a:ext cx="435240" cy="2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266" y="1967538"/>
                <a:ext cx="579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4902780" y="4553109"/>
              <a:ext cx="45756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0780" y="4409109"/>
                <a:ext cx="60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4885952" y="4223762"/>
              <a:ext cx="234360" cy="1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952" y="4079762"/>
                <a:ext cx="37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9896" y="4217102"/>
              <a:ext cx="669240" cy="30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896" y="4073102"/>
                <a:ext cx="81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753840" y="5137919"/>
              <a:ext cx="558000" cy="20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1840" y="4993919"/>
                <a:ext cx="702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89896" y="4576869"/>
              <a:ext cx="75852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896" y="4432869"/>
                <a:ext cx="90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4729980" y="5111099"/>
              <a:ext cx="803160" cy="37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980" y="4967099"/>
                <a:ext cx="94716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7676547" y="-16079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err="1" smtClean="0"/>
              <a:t>AndroidSlicer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238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 in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Div</a:t>
            </a:r>
            <a:r>
              <a:rPr lang="en-SG" dirty="0"/>
              <a:t> (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 , </a:t>
            </a:r>
            <a:r>
              <a:rPr lang="en-SG" dirty="0">
                <a:solidFill>
                  <a:srgbClr val="00B0F0"/>
                </a:solidFill>
              </a:rPr>
              <a:t>s</a:t>
            </a:r>
            <a:r>
              <a:rPr lang="en-SG" dirty="0"/>
              <a:t>,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/>
              <a:t>“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” is </a:t>
            </a:r>
            <a:r>
              <a:rPr lang="en-SG" dirty="0" smtClean="0"/>
              <a:t>“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Variable dependent</a:t>
            </a:r>
            <a:r>
              <a:rPr lang="en-SG" dirty="0" smtClean="0"/>
              <a:t>”</a:t>
            </a:r>
            <a:endParaRPr lang="en-SG" dirty="0"/>
          </a:p>
          <a:p>
            <a:r>
              <a:rPr lang="en-SG" dirty="0" smtClean="0"/>
              <a:t>“</a:t>
            </a:r>
            <a:r>
              <a:rPr lang="en-SG" dirty="0" smtClean="0">
                <a:solidFill>
                  <a:srgbClr val="00B0F0"/>
                </a:solidFill>
              </a:rPr>
              <a:t>s</a:t>
            </a:r>
            <a:r>
              <a:rPr lang="en-SG" dirty="0" smtClean="0"/>
              <a:t>” is Point of interest which is </a:t>
            </a:r>
          </a:p>
          <a:p>
            <a:pPr marL="457200" lvl="1" indent="0">
              <a:buNone/>
            </a:pPr>
            <a:r>
              <a:rPr lang="en-SG" i="1" dirty="0" smtClean="0">
                <a:solidFill>
                  <a:srgbClr val="00B0F0"/>
                </a:solidFill>
              </a:rPr>
              <a:t>res </a:t>
            </a:r>
            <a:r>
              <a:rPr lang="en-SG" i="1" dirty="0">
                <a:solidFill>
                  <a:srgbClr val="00B0F0"/>
                </a:solidFill>
              </a:rPr>
              <a:t>= number + number 2</a:t>
            </a:r>
            <a:r>
              <a:rPr lang="en-SG" i="1" dirty="0" smtClean="0">
                <a:solidFill>
                  <a:srgbClr val="00B0F0"/>
                </a:solidFill>
              </a:rPr>
              <a:t>;</a:t>
            </a:r>
            <a:endParaRPr lang="en-SG" dirty="0" smtClean="0"/>
          </a:p>
          <a:p>
            <a:r>
              <a:rPr lang="en-SG" dirty="0" smtClean="0"/>
              <a:t>“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 smtClean="0"/>
              <a:t>” is “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res</a:t>
            </a:r>
            <a:r>
              <a:rPr lang="en-SG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53200" y="5734624"/>
            <a:ext cx="1662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Variable dependent</a:t>
            </a:r>
            <a:r>
              <a:rPr lang="en-AU" sz="1400" dirty="0" smtClean="0"/>
              <a:t> </a:t>
            </a:r>
            <a:endParaRPr lang="en-AU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 smtClean="0"/>
              <a:t>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 smtClean="0"/>
              <a:t>number2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30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4692"/>
            <a:ext cx="640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public class </a:t>
            </a:r>
            <a:r>
              <a:rPr lang="en-AU" sz="2000" dirty="0" err="1"/>
              <a:t>MainActivity</a:t>
            </a:r>
            <a:r>
              <a:rPr lang="en-AU" sz="2000" dirty="0"/>
              <a:t> extends </a:t>
            </a:r>
            <a:r>
              <a:rPr lang="en-AU" sz="2000" dirty="0" smtClean="0"/>
              <a:t>Activity </a:t>
            </a:r>
            <a:r>
              <a:rPr lang="en-AU" sz="2000" dirty="0"/>
              <a:t>{   </a:t>
            </a:r>
            <a:endParaRPr lang="en-AU" sz="2000" dirty="0" smtClean="0"/>
          </a:p>
          <a:p>
            <a:r>
              <a:rPr lang="en-AU" sz="2000" dirty="0"/>
              <a:t>protected void </a:t>
            </a:r>
            <a:r>
              <a:rPr lang="en-AU" sz="2000" b="1" dirty="0" err="1"/>
              <a:t>onCreate</a:t>
            </a:r>
            <a:r>
              <a:rPr lang="en-AU" sz="2000" dirty="0"/>
              <a:t>(Bundle </a:t>
            </a:r>
            <a:r>
              <a:rPr lang="en-AU" sz="2000" dirty="0" err="1"/>
              <a:t>savedInstanceState</a:t>
            </a:r>
            <a:r>
              <a:rPr lang="en-AU" sz="2000" dirty="0"/>
              <a:t>) {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initControlListener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00B050"/>
                </a:solidFill>
              </a:rPr>
              <a:t>onNumberButtonClicked</a:t>
            </a:r>
            <a:r>
              <a:rPr lang="en-AU" sz="2000" dirty="0"/>
              <a:t>(String </a:t>
            </a:r>
            <a:r>
              <a:rPr lang="en-AU" sz="2000" dirty="0" err="1"/>
              <a:t>pos</a:t>
            </a:r>
            <a:r>
              <a:rPr lang="en-AU" sz="2000" dirty="0"/>
              <a:t>) {</a:t>
            </a:r>
          </a:p>
          <a:p>
            <a:r>
              <a:rPr lang="en-AU" sz="2000" dirty="0"/>
              <a:t>        result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strike="sngStrike" dirty="0" smtClean="0">
                <a:solidFill>
                  <a:schemeClr val="bg1">
                    <a:lumMod val="85000"/>
                  </a:schemeClr>
                </a:solidFill>
              </a:rPr>
              <a:t>private 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void </a:t>
            </a:r>
            <a:r>
              <a:rPr lang="en-AU" sz="2000" b="1" strike="sngStrike" dirty="0" err="1">
                <a:solidFill>
                  <a:schemeClr val="bg1">
                    <a:lumMod val="85000"/>
                  </a:schemeClr>
                </a:solidFill>
              </a:rPr>
              <a:t>onOperatorButtonClicked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(String operator) {</a:t>
            </a:r>
          </a:p>
          <a:p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tmp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resultTextView.getText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().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toString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>
                <a:solidFill>
                  <a:srgbClr val="7030A0"/>
                </a:solidFill>
              </a:rPr>
              <a:t>onEqualButtonClicked</a:t>
            </a:r>
            <a:r>
              <a:rPr lang="en-AU" sz="2000" dirty="0"/>
              <a:t>() {</a:t>
            </a:r>
          </a:p>
          <a:p>
            <a:r>
              <a:rPr lang="en-AU" sz="2000" dirty="0"/>
              <a:t>       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res = 0;</a:t>
            </a:r>
          </a:p>
          <a:p>
            <a:r>
              <a:rPr lang="en-AU" sz="2000" dirty="0"/>
              <a:t>           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number =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Integer.valueOf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tmp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number2 = </a:t>
            </a:r>
            <a:r>
              <a:rPr lang="en-AU" sz="2000" dirty="0" err="1" smtClean="0"/>
              <a:t>Integer.valueOf</a:t>
            </a:r>
            <a:r>
              <a:rPr lang="en-AU" sz="2000" dirty="0" smtClean="0"/>
              <a:t>(result);</a:t>
            </a:r>
            <a:endParaRPr lang="en-AU" sz="2000" dirty="0"/>
          </a:p>
          <a:p>
            <a:r>
              <a:rPr lang="en-AU" sz="2000" dirty="0"/>
              <a:t>            switch (operator) {</a:t>
            </a:r>
          </a:p>
          <a:p>
            <a:r>
              <a:rPr lang="en-AU" sz="2000" dirty="0"/>
              <a:t>                case </a:t>
            </a:r>
            <a:r>
              <a:rPr lang="en-AU" sz="2000" dirty="0" smtClean="0"/>
              <a:t>"+":  </a:t>
            </a:r>
            <a:r>
              <a:rPr lang="en-AU" sz="2000" dirty="0"/>
              <a:t>res = number + number2</a:t>
            </a:r>
            <a:r>
              <a:rPr lang="en-AU" sz="2000" dirty="0" smtClean="0"/>
              <a:t>; break</a:t>
            </a:r>
            <a:r>
              <a:rPr lang="en-AU" sz="2000" dirty="0"/>
              <a:t>;</a:t>
            </a:r>
          </a:p>
          <a:p>
            <a:r>
              <a:rPr lang="en-AU" sz="2000" dirty="0"/>
              <a:t>            </a:t>
            </a:r>
            <a:r>
              <a:rPr lang="en-AU" sz="2000" dirty="0" smtClean="0"/>
              <a:t>}</a:t>
            </a:r>
          </a:p>
          <a:p>
            <a:endParaRPr lang="en-AU" sz="2000" dirty="0" smtClean="0"/>
          </a:p>
          <a:p>
            <a:r>
              <a:rPr lang="en-AU" sz="2000" dirty="0" smtClean="0"/>
              <a:t>          </a:t>
            </a:r>
            <a:r>
              <a:rPr lang="en-AU" sz="2000" dirty="0"/>
              <a:t>result = </a:t>
            </a:r>
            <a:r>
              <a:rPr lang="en-AU" sz="2000" dirty="0" err="1"/>
              <a:t>String.valueOf</a:t>
            </a:r>
            <a:r>
              <a:rPr lang="en-AU" sz="2000" dirty="0"/>
              <a:t>(res</a:t>
            </a:r>
            <a:r>
              <a:rPr lang="en-AU" sz="2000" dirty="0" smtClean="0"/>
              <a:t>);</a:t>
            </a:r>
          </a:p>
          <a:p>
            <a:r>
              <a:rPr lang="en-AU" sz="2000" dirty="0" smtClean="0"/>
              <a:t> </a:t>
            </a:r>
            <a:r>
              <a:rPr lang="en-AU" sz="2000" dirty="0"/>
              <a:t>}   </a:t>
            </a:r>
            <a:r>
              <a:rPr lang="en-AU" sz="2000" dirty="0" smtClean="0"/>
              <a:t>    </a:t>
            </a:r>
            <a:endParaRPr lang="en-AU" sz="2000" dirty="0"/>
          </a:p>
          <a:p>
            <a:r>
              <a:rPr lang="en-AU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77046" y="3039309"/>
              <a:ext cx="267840" cy="22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046" y="2895309"/>
                <a:ext cx="411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727266" y="2111538"/>
              <a:ext cx="435240" cy="2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266" y="1967538"/>
                <a:ext cx="579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5075580" y="4576869"/>
              <a:ext cx="45756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3580" y="4432869"/>
                <a:ext cx="60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4885952" y="4223762"/>
              <a:ext cx="234360" cy="1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952" y="4079762"/>
                <a:ext cx="37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9896" y="4217102"/>
              <a:ext cx="669240" cy="30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896" y="4073102"/>
                <a:ext cx="81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753840" y="5137919"/>
              <a:ext cx="558000" cy="20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1840" y="4993919"/>
                <a:ext cx="702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89896" y="4576869"/>
              <a:ext cx="75852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896" y="4432869"/>
                <a:ext cx="90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4729980" y="5111099"/>
              <a:ext cx="803160" cy="37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980" y="4967099"/>
                <a:ext cx="94716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3770595" y="25360"/>
            <a:ext cx="536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FL in Android – based on variable dependent number2</a:t>
            </a:r>
            <a:endParaRPr lang="en-AU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/>
              <p14:cNvContentPartPr/>
              <p14:nvPr/>
            </p14:nvContentPartPr>
            <p14:xfrm>
              <a:off x="8251560" y="210025"/>
              <a:ext cx="663840" cy="45719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79521" y="64885"/>
                <a:ext cx="807918" cy="3359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2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4692"/>
            <a:ext cx="640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public class </a:t>
            </a:r>
            <a:r>
              <a:rPr lang="en-AU" sz="2000" dirty="0" err="1"/>
              <a:t>MainActivity</a:t>
            </a:r>
            <a:r>
              <a:rPr lang="en-AU" sz="2000" dirty="0"/>
              <a:t> extends </a:t>
            </a:r>
            <a:r>
              <a:rPr lang="en-AU" sz="2000" dirty="0" smtClean="0"/>
              <a:t>Activity </a:t>
            </a:r>
            <a:r>
              <a:rPr lang="en-AU" sz="2000" dirty="0"/>
              <a:t>{   </a:t>
            </a:r>
            <a:endParaRPr lang="en-AU" sz="2000" dirty="0" smtClean="0"/>
          </a:p>
          <a:p>
            <a:r>
              <a:rPr lang="en-AU" sz="2000" dirty="0"/>
              <a:t>protected void </a:t>
            </a:r>
            <a:r>
              <a:rPr lang="en-AU" sz="2000" b="1" dirty="0" err="1"/>
              <a:t>onCreate</a:t>
            </a:r>
            <a:r>
              <a:rPr lang="en-AU" sz="2000" dirty="0"/>
              <a:t>(Bundle </a:t>
            </a:r>
            <a:r>
              <a:rPr lang="en-AU" sz="2000" dirty="0" err="1"/>
              <a:t>savedInstanceState</a:t>
            </a:r>
            <a:r>
              <a:rPr lang="en-AU" sz="2000" dirty="0"/>
              <a:t>) {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initControlListener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strike="sngStrike" dirty="0" smtClean="0">
                <a:solidFill>
                  <a:schemeClr val="bg1">
                    <a:lumMod val="85000"/>
                  </a:schemeClr>
                </a:solidFill>
              </a:rPr>
              <a:t>private 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void </a:t>
            </a:r>
            <a:r>
              <a:rPr lang="en-AU" sz="2000" b="1" strike="sngStrike" dirty="0" err="1">
                <a:solidFill>
                  <a:schemeClr val="bg1">
                    <a:lumMod val="85000"/>
                  </a:schemeClr>
                </a:solidFill>
              </a:rPr>
              <a:t>onNumberButtonClicked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(String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pos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) {</a:t>
            </a:r>
          </a:p>
          <a:p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       result =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resultTextView.getText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().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toString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C00000"/>
                </a:solidFill>
              </a:rPr>
              <a:t>onOperatorButtonClicked</a:t>
            </a:r>
            <a:r>
              <a:rPr lang="en-AU" sz="2000" dirty="0"/>
              <a:t>(String operator)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tmp</a:t>
            </a:r>
            <a:r>
              <a:rPr lang="en-AU" sz="2000" dirty="0"/>
              <a:t>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>
                <a:solidFill>
                  <a:srgbClr val="7030A0"/>
                </a:solidFill>
              </a:rPr>
              <a:t>onEqualButtonClicked</a:t>
            </a:r>
            <a:r>
              <a:rPr lang="en-AU" sz="2000" dirty="0"/>
              <a:t>() {</a:t>
            </a:r>
          </a:p>
          <a:p>
            <a:r>
              <a:rPr lang="en-AU" sz="2000" dirty="0"/>
              <a:t>       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res = 0</a:t>
            </a:r>
            <a:r>
              <a:rPr lang="en-AU" sz="2000" strike="sngStrike" dirty="0" smtClean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AU" sz="2000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 = </a:t>
            </a:r>
            <a:r>
              <a:rPr lang="en-AU" sz="2000" dirty="0" err="1"/>
              <a:t>Integer.valueOf</a:t>
            </a:r>
            <a:r>
              <a:rPr lang="en-AU" sz="2000" dirty="0"/>
              <a:t>(</a:t>
            </a:r>
            <a:r>
              <a:rPr lang="en-AU" sz="2000" dirty="0" err="1"/>
              <a:t>tmp</a:t>
            </a:r>
            <a:r>
              <a:rPr lang="en-AU" sz="2000" dirty="0"/>
              <a:t>);</a:t>
            </a:r>
          </a:p>
          <a:p>
            <a:r>
              <a:rPr lang="en-AU" sz="2000" dirty="0"/>
              <a:t>           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 number2 = </a:t>
            </a:r>
            <a:r>
              <a:rPr lang="en-AU" sz="2000" strike="sngStrike" dirty="0" err="1" smtClean="0">
                <a:solidFill>
                  <a:schemeClr val="bg1">
                    <a:lumMod val="85000"/>
                  </a:schemeClr>
                </a:solidFill>
              </a:rPr>
              <a:t>Integer.valueOf</a:t>
            </a:r>
            <a:r>
              <a:rPr lang="en-AU" sz="2000" strike="sngStrike" dirty="0" smtClean="0">
                <a:solidFill>
                  <a:schemeClr val="bg1">
                    <a:lumMod val="85000"/>
                  </a:schemeClr>
                </a:solidFill>
              </a:rPr>
              <a:t>(result);</a:t>
            </a:r>
            <a:endParaRPr lang="en-AU" sz="2000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000" dirty="0"/>
              <a:t>            switch (operator) {</a:t>
            </a:r>
          </a:p>
          <a:p>
            <a:r>
              <a:rPr lang="en-AU" sz="2000" dirty="0"/>
              <a:t>                case </a:t>
            </a:r>
            <a:r>
              <a:rPr lang="en-AU" sz="2000" dirty="0" smtClean="0"/>
              <a:t>"+":  </a:t>
            </a:r>
            <a:r>
              <a:rPr lang="en-AU" sz="2000" dirty="0"/>
              <a:t>res = number + number2</a:t>
            </a:r>
            <a:r>
              <a:rPr lang="en-AU" sz="2000" dirty="0" smtClean="0"/>
              <a:t>; break</a:t>
            </a:r>
            <a:r>
              <a:rPr lang="en-AU" sz="2000" dirty="0"/>
              <a:t>;</a:t>
            </a:r>
          </a:p>
          <a:p>
            <a:r>
              <a:rPr lang="en-AU" sz="2000" dirty="0"/>
              <a:t>            </a:t>
            </a:r>
            <a:r>
              <a:rPr lang="en-AU" sz="2000" dirty="0" smtClean="0"/>
              <a:t>}</a:t>
            </a:r>
          </a:p>
          <a:p>
            <a:endParaRPr lang="en-AU" sz="2000" dirty="0" smtClean="0"/>
          </a:p>
          <a:p>
            <a:r>
              <a:rPr lang="en-AU" sz="2000" dirty="0" smtClean="0"/>
              <a:t>          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result = </a:t>
            </a:r>
            <a:r>
              <a:rPr lang="en-AU" sz="2000" strike="sngStrike" dirty="0" err="1">
                <a:solidFill>
                  <a:schemeClr val="bg1">
                    <a:lumMod val="85000"/>
                  </a:schemeClr>
                </a:solidFill>
              </a:rPr>
              <a:t>String.valueOf</a:t>
            </a:r>
            <a:r>
              <a:rPr lang="en-AU" sz="2000" strike="sngStrike" dirty="0">
                <a:solidFill>
                  <a:schemeClr val="bg1">
                    <a:lumMod val="85000"/>
                  </a:schemeClr>
                </a:solidFill>
              </a:rPr>
              <a:t>(res</a:t>
            </a:r>
            <a:r>
              <a:rPr lang="en-AU" sz="2000" strike="sngStrike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r>
              <a:rPr lang="en-AU" sz="2000" dirty="0" smtClean="0"/>
              <a:t> </a:t>
            </a:r>
            <a:r>
              <a:rPr lang="en-AU" sz="2000" dirty="0"/>
              <a:t>}   </a:t>
            </a:r>
            <a:r>
              <a:rPr lang="en-AU" sz="2000" dirty="0" smtClean="0"/>
              <a:t>    </a:t>
            </a:r>
            <a:endParaRPr lang="en-AU" sz="2000" dirty="0"/>
          </a:p>
          <a:p>
            <a:r>
              <a:rPr lang="en-AU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77046" y="3039309"/>
              <a:ext cx="267840" cy="22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046" y="2895309"/>
                <a:ext cx="411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727266" y="2111538"/>
              <a:ext cx="435240" cy="2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266" y="1967538"/>
                <a:ext cx="579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4902780" y="4553109"/>
              <a:ext cx="45756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0780" y="4409109"/>
                <a:ext cx="60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4885952" y="4223762"/>
              <a:ext cx="234360" cy="1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952" y="4079762"/>
                <a:ext cx="37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9896" y="4217102"/>
              <a:ext cx="669240" cy="30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896" y="4073102"/>
                <a:ext cx="81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753840" y="5137919"/>
              <a:ext cx="558000" cy="20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1840" y="4993919"/>
                <a:ext cx="702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89896" y="4576869"/>
              <a:ext cx="75852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896" y="4432869"/>
                <a:ext cx="90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4729980" y="5111099"/>
              <a:ext cx="803160" cy="37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980" y="4967099"/>
                <a:ext cx="94716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3927481" y="77893"/>
            <a:ext cx="525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FL in Android – based on variable dependent number</a:t>
            </a:r>
            <a:endParaRPr lang="en-AU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8384400" y="245278"/>
              <a:ext cx="607200" cy="149413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2414" y="101265"/>
                <a:ext cx="751172" cy="437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“</a:t>
            </a:r>
            <a:r>
              <a:rPr lang="en-AU" dirty="0" err="1"/>
              <a:t>AndroidSlicer</a:t>
            </a:r>
            <a:r>
              <a:rPr lang="en-AU" dirty="0"/>
              <a:t>” Vs “FL in Android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err="1" smtClean="0"/>
              <a:t>AndroidSlicer</a:t>
            </a:r>
            <a:r>
              <a:rPr lang="en-AU" dirty="0" smtClean="0"/>
              <a:t> uses “Dynamic Slicing”</a:t>
            </a:r>
          </a:p>
          <a:p>
            <a:pPr lvl="1"/>
            <a:r>
              <a:rPr lang="en-AU" dirty="0" smtClean="0"/>
              <a:t>FL uses “D&amp;C based on </a:t>
            </a:r>
            <a:r>
              <a:rPr lang="en-AU" u="sng" dirty="0" smtClean="0"/>
              <a:t>Event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0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AndroidSlicer</a:t>
            </a:r>
            <a:r>
              <a:rPr lang="en-US" dirty="0"/>
              <a:t>” 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30355"/>
              </p:ext>
            </p:extLst>
          </p:nvPr>
        </p:nvGraphicFramePr>
        <p:xfrm>
          <a:off x="152400" y="1632592"/>
          <a:ext cx="8839200" cy="42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14">
                  <a:extLst>
                    <a:ext uri="{9D8B030D-6E8A-4147-A177-3AD203B41FA5}">
                      <a16:colId xmlns:a16="http://schemas.microsoft.com/office/drawing/2014/main" val="808528671"/>
                    </a:ext>
                  </a:extLst>
                </a:gridCol>
                <a:gridCol w="2613329">
                  <a:extLst>
                    <a:ext uri="{9D8B030D-6E8A-4147-A177-3AD203B41FA5}">
                      <a16:colId xmlns:a16="http://schemas.microsoft.com/office/drawing/2014/main" val="106483825"/>
                    </a:ext>
                  </a:extLst>
                </a:gridCol>
                <a:gridCol w="614901">
                  <a:extLst>
                    <a:ext uri="{9D8B030D-6E8A-4147-A177-3AD203B41FA5}">
                      <a16:colId xmlns:a16="http://schemas.microsoft.com/office/drawing/2014/main" val="342491687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936653292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83702643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3144620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09987786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3836339043"/>
                    </a:ext>
                  </a:extLst>
                </a:gridCol>
              </a:tblGrid>
              <a:tr h="759863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 Triggered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operand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39241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8615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6264"/>
                  </a:ext>
                </a:extLst>
              </a:tr>
              <a:tr h="77483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4729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85479"/>
                  </a:ext>
                </a:extLst>
              </a:tr>
              <a:tr h="75986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567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533900" y="2478341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533900" y="3842530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251514" y="3124313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302904" y="4636289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082684" y="4647349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89314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533900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5339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244442" y="389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515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244442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362946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720" y="3893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718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718" y="5421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900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889314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082684" y="5401192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8292703" y="5401232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252450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"1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2862" y="31242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"+"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172862" y="38978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"2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72862" y="46598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54022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179340" y="252626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9341" y="389302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7877" y="3124330"/>
            <a:ext cx="25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onOperatorButtonClicked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1179340" y="4636289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85071" y="5338423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9404" y="6225511"/>
            <a:ext cx="509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Control Dependence – “Sequential” or “Initiated by”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8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 in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Div</a:t>
            </a:r>
            <a:r>
              <a:rPr lang="en-SG" dirty="0"/>
              <a:t> (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 , </a:t>
            </a:r>
            <a:r>
              <a:rPr lang="en-SG" dirty="0">
                <a:solidFill>
                  <a:srgbClr val="00B0F0"/>
                </a:solidFill>
              </a:rPr>
              <a:t>s</a:t>
            </a:r>
            <a:r>
              <a:rPr lang="en-SG" dirty="0"/>
              <a:t>,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/>
              <a:t>“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” is “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SG" dirty="0" smtClean="0"/>
              <a:t>”</a:t>
            </a:r>
            <a:endParaRPr lang="en-SG" dirty="0"/>
          </a:p>
          <a:p>
            <a:r>
              <a:rPr lang="en-SG" dirty="0" smtClean="0"/>
              <a:t>“</a:t>
            </a:r>
            <a:r>
              <a:rPr lang="en-SG" dirty="0" smtClean="0">
                <a:solidFill>
                  <a:srgbClr val="00B0F0"/>
                </a:solidFill>
              </a:rPr>
              <a:t>s</a:t>
            </a:r>
            <a:r>
              <a:rPr lang="en-SG" dirty="0" smtClean="0"/>
              <a:t>” is Point of interest which is </a:t>
            </a:r>
          </a:p>
          <a:p>
            <a:pPr marL="457200" lvl="1" indent="0">
              <a:buNone/>
            </a:pPr>
            <a:r>
              <a:rPr lang="en-SG" i="1" dirty="0" smtClean="0">
                <a:solidFill>
                  <a:srgbClr val="00B0F0"/>
                </a:solidFill>
              </a:rPr>
              <a:t>res </a:t>
            </a:r>
            <a:r>
              <a:rPr lang="en-SG" i="1" dirty="0">
                <a:solidFill>
                  <a:srgbClr val="00B0F0"/>
                </a:solidFill>
              </a:rPr>
              <a:t>= number + number 2</a:t>
            </a:r>
            <a:r>
              <a:rPr lang="en-SG" i="1" dirty="0" smtClean="0">
                <a:solidFill>
                  <a:srgbClr val="00B0F0"/>
                </a:solidFill>
              </a:rPr>
              <a:t>;</a:t>
            </a:r>
            <a:endParaRPr lang="en-SG" dirty="0" smtClean="0"/>
          </a:p>
          <a:p>
            <a:r>
              <a:rPr lang="en-SG" dirty="0"/>
              <a:t>“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/>
              <a:t>” is </a:t>
            </a:r>
            <a:r>
              <a:rPr lang="en-SG" dirty="0" smtClean="0"/>
              <a:t>“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res</a:t>
            </a:r>
            <a:r>
              <a:rPr lang="en-SG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867400" y="5649109"/>
            <a:ext cx="2339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AU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 smtClean="0"/>
              <a:t>onNumberButtonClicked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 smtClean="0"/>
              <a:t>onOperatorButtonClicked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onEqualButtonClicked</a:t>
            </a:r>
          </a:p>
        </p:txBody>
      </p:sp>
    </p:spTree>
    <p:extLst>
      <p:ext uri="{BB962C8B-B14F-4D97-AF65-F5344CB8AC3E}">
        <p14:creationId xmlns:p14="http://schemas.microsoft.com/office/powerpoint/2010/main" val="28772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“FL in Android based on Event” 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30355"/>
              </p:ext>
            </p:extLst>
          </p:nvPr>
        </p:nvGraphicFramePr>
        <p:xfrm>
          <a:off x="152400" y="1632592"/>
          <a:ext cx="8839200" cy="42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14">
                  <a:extLst>
                    <a:ext uri="{9D8B030D-6E8A-4147-A177-3AD203B41FA5}">
                      <a16:colId xmlns:a16="http://schemas.microsoft.com/office/drawing/2014/main" val="808528671"/>
                    </a:ext>
                  </a:extLst>
                </a:gridCol>
                <a:gridCol w="2613329">
                  <a:extLst>
                    <a:ext uri="{9D8B030D-6E8A-4147-A177-3AD203B41FA5}">
                      <a16:colId xmlns:a16="http://schemas.microsoft.com/office/drawing/2014/main" val="106483825"/>
                    </a:ext>
                  </a:extLst>
                </a:gridCol>
                <a:gridCol w="614901">
                  <a:extLst>
                    <a:ext uri="{9D8B030D-6E8A-4147-A177-3AD203B41FA5}">
                      <a16:colId xmlns:a16="http://schemas.microsoft.com/office/drawing/2014/main" val="342491687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936653292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83702643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3144620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09987786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3836339043"/>
                    </a:ext>
                  </a:extLst>
                </a:gridCol>
              </a:tblGrid>
              <a:tr h="759863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 Triggered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operand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39241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8615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6264"/>
                  </a:ext>
                </a:extLst>
              </a:tr>
              <a:tr h="77483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4729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85479"/>
                  </a:ext>
                </a:extLst>
              </a:tr>
              <a:tr h="75986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567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38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251514" y="3124313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302904" y="4636289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082684" y="4647349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89314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533900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5339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515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244442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362946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718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718" y="5421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900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889314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082684" y="5401192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8292703" y="5401232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72862" y="31242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"+"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72862" y="46598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54022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1177877" y="3124330"/>
            <a:ext cx="25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onOperatorButtonClicked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1179340" y="4636289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85071" y="5338423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1158292"/>
            <a:ext cx="515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FL in Android – for variable dependent number/</a:t>
            </a:r>
            <a:r>
              <a:rPr lang="en-AU" b="1" u="sng" dirty="0" err="1" smtClean="0"/>
              <a:t>tmp</a:t>
            </a:r>
            <a:endParaRPr lang="en-AU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/>
              <p14:cNvContentPartPr/>
              <p14:nvPr/>
            </p14:nvContentPartPr>
            <p14:xfrm>
              <a:off x="3889314" y="1289967"/>
              <a:ext cx="599645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326" y="1163967"/>
                <a:ext cx="725621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5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“FL in Android based on Event” 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30355"/>
              </p:ext>
            </p:extLst>
          </p:nvPr>
        </p:nvGraphicFramePr>
        <p:xfrm>
          <a:off x="152400" y="1632592"/>
          <a:ext cx="8839200" cy="42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14">
                  <a:extLst>
                    <a:ext uri="{9D8B030D-6E8A-4147-A177-3AD203B41FA5}">
                      <a16:colId xmlns:a16="http://schemas.microsoft.com/office/drawing/2014/main" val="808528671"/>
                    </a:ext>
                  </a:extLst>
                </a:gridCol>
                <a:gridCol w="2613329">
                  <a:extLst>
                    <a:ext uri="{9D8B030D-6E8A-4147-A177-3AD203B41FA5}">
                      <a16:colId xmlns:a16="http://schemas.microsoft.com/office/drawing/2014/main" val="106483825"/>
                    </a:ext>
                  </a:extLst>
                </a:gridCol>
                <a:gridCol w="614901">
                  <a:extLst>
                    <a:ext uri="{9D8B030D-6E8A-4147-A177-3AD203B41FA5}">
                      <a16:colId xmlns:a16="http://schemas.microsoft.com/office/drawing/2014/main" val="342491687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936653292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83702643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3144620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09987786"/>
                    </a:ext>
                  </a:extLst>
                </a:gridCol>
                <a:gridCol w="999214">
                  <a:extLst>
                    <a:ext uri="{9D8B030D-6E8A-4147-A177-3AD203B41FA5}">
                      <a16:colId xmlns:a16="http://schemas.microsoft.com/office/drawing/2014/main" val="3836339043"/>
                    </a:ext>
                  </a:extLst>
                </a:gridCol>
              </a:tblGrid>
              <a:tr h="759863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 Triggered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operand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tmp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number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39241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8615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6264"/>
                  </a:ext>
                </a:extLst>
              </a:tr>
              <a:tr h="77483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4729"/>
                  </a:ext>
                </a:extLst>
              </a:tr>
              <a:tr h="66144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85479"/>
                  </a:ext>
                </a:extLst>
              </a:tr>
              <a:tr h="75986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567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39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533900" y="2478341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533900" y="3842530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302904" y="4636289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082684" y="4647349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89314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533900" y="4659868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244442" y="389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515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244442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364720" y="3893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718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718" y="5421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900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889314" y="5391297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082684" y="5401192"/>
            <a:ext cx="301686" cy="369332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8292703" y="5401232"/>
            <a:ext cx="301686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252450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"1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172862" y="38978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"2</a:t>
            </a:r>
            <a:r>
              <a:rPr lang="en-AU" dirty="0" smtClean="0"/>
              <a:t>"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72862" y="46598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54022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Click </a:t>
            </a:r>
            <a:r>
              <a:rPr lang="en-AU" dirty="0" smtClean="0"/>
              <a:t>"="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179340" y="252626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9341" y="3893028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onNumberButtonClicked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9340" y="4636289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85071" y="5338423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onEqualButtonClicked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1186809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FL in Android – for variable dependent number2/result</a:t>
            </a:r>
            <a:endParaRPr lang="en-AU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/>
              <p14:cNvContentPartPr/>
              <p14:nvPr/>
            </p14:nvContentPartPr>
            <p14:xfrm>
              <a:off x="3920944" y="1303687"/>
              <a:ext cx="651056" cy="135575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925" y="1159458"/>
                <a:ext cx="795095" cy="424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1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 Localization (FL)?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Finding </a:t>
            </a:r>
            <a:r>
              <a:rPr lang="en-SG" dirty="0"/>
              <a:t>a defect or mistake in the system </a:t>
            </a:r>
            <a:endParaRPr lang="en-SG" dirty="0" smtClean="0"/>
          </a:p>
          <a:p>
            <a:r>
              <a:rPr lang="en-SG" dirty="0" smtClean="0"/>
              <a:t>Essential </a:t>
            </a:r>
            <a:r>
              <a:rPr lang="en-SG" dirty="0"/>
              <a:t>in the correction and prevention process in </a:t>
            </a:r>
            <a:r>
              <a:rPr lang="en-SG" dirty="0" smtClean="0"/>
              <a:t>SDLC.</a:t>
            </a:r>
          </a:p>
          <a:p>
            <a:r>
              <a:rPr lang="en-SG" dirty="0" smtClean="0"/>
              <a:t>It </a:t>
            </a:r>
            <a:r>
              <a:rPr lang="en-SG" dirty="0"/>
              <a:t>can be conducted </a:t>
            </a:r>
            <a:endParaRPr lang="en-SG" dirty="0" smtClean="0"/>
          </a:p>
          <a:p>
            <a:pPr lvl="1"/>
            <a:r>
              <a:rPr lang="en-SG" dirty="0" smtClean="0"/>
              <a:t>during </a:t>
            </a:r>
            <a:r>
              <a:rPr lang="en-SG" dirty="0"/>
              <a:t>the testing stage </a:t>
            </a:r>
            <a:r>
              <a:rPr lang="en-SG" dirty="0" smtClean="0"/>
              <a:t>before system roll-out</a:t>
            </a:r>
          </a:p>
          <a:p>
            <a:pPr lvl="1"/>
            <a:r>
              <a:rPr lang="en-SG" dirty="0" smtClean="0"/>
              <a:t>monitoring </a:t>
            </a:r>
            <a:r>
              <a:rPr lang="en-SG" dirty="0"/>
              <a:t>process while </a:t>
            </a:r>
            <a:r>
              <a:rPr lang="en-SG" dirty="0" smtClean="0"/>
              <a:t>system </a:t>
            </a:r>
            <a:r>
              <a:rPr lang="en-SG" dirty="0"/>
              <a:t>is on-live</a:t>
            </a:r>
            <a:r>
              <a:rPr lang="en-SG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4692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public class </a:t>
            </a:r>
            <a:r>
              <a:rPr lang="en-AU" sz="2000" dirty="0" err="1"/>
              <a:t>MainActivity</a:t>
            </a:r>
            <a:r>
              <a:rPr lang="en-AU" sz="2000" dirty="0"/>
              <a:t> extends </a:t>
            </a:r>
            <a:r>
              <a:rPr lang="en-AU" sz="2000" dirty="0" smtClean="0"/>
              <a:t>Activity </a:t>
            </a:r>
            <a:r>
              <a:rPr lang="en-AU" sz="2000" dirty="0"/>
              <a:t>{   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00B050"/>
                </a:solidFill>
              </a:rPr>
              <a:t>onNumberButtonClicked</a:t>
            </a:r>
            <a:r>
              <a:rPr lang="en-AU" sz="2000" dirty="0"/>
              <a:t>(String </a:t>
            </a:r>
            <a:r>
              <a:rPr lang="en-AU" sz="2000" dirty="0" err="1"/>
              <a:t>pos</a:t>
            </a:r>
            <a:r>
              <a:rPr lang="en-AU" sz="2000" dirty="0"/>
              <a:t>) {</a:t>
            </a:r>
          </a:p>
          <a:p>
            <a:r>
              <a:rPr lang="en-AU" sz="2000" dirty="0"/>
              <a:t>        result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 err="1">
                <a:solidFill>
                  <a:srgbClr val="C00000"/>
                </a:solidFill>
              </a:rPr>
              <a:t>onOperatorButtonClicked</a:t>
            </a:r>
            <a:r>
              <a:rPr lang="en-AU" sz="2000" dirty="0"/>
              <a:t>(String operator)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tmp</a:t>
            </a:r>
            <a:r>
              <a:rPr lang="en-AU" sz="2000" dirty="0"/>
              <a:t> = </a:t>
            </a:r>
            <a:r>
              <a:rPr lang="en-AU" sz="2000" dirty="0" err="1"/>
              <a:t>resultTextView.getText</a:t>
            </a:r>
            <a:r>
              <a:rPr lang="en-AU" sz="2000" dirty="0"/>
              <a:t>().</a:t>
            </a:r>
            <a:r>
              <a:rPr lang="en-AU" sz="2000" dirty="0" err="1"/>
              <a:t>toString</a:t>
            </a:r>
            <a:r>
              <a:rPr lang="en-AU" sz="2000" dirty="0"/>
              <a:t>();</a:t>
            </a:r>
          </a:p>
          <a:p>
            <a:r>
              <a:rPr lang="en-AU" sz="2000" dirty="0"/>
              <a:t>    }</a:t>
            </a:r>
          </a:p>
          <a:p>
            <a:r>
              <a:rPr lang="en-AU" sz="2000" dirty="0" smtClean="0"/>
              <a:t>private </a:t>
            </a:r>
            <a:r>
              <a:rPr lang="en-AU" sz="2000" dirty="0"/>
              <a:t>void </a:t>
            </a:r>
            <a:r>
              <a:rPr lang="en-AU" sz="2000" b="1" dirty="0">
                <a:solidFill>
                  <a:srgbClr val="7030A0"/>
                </a:solidFill>
              </a:rPr>
              <a:t>onEqualButtonClicked</a:t>
            </a:r>
            <a:r>
              <a:rPr lang="en-AU" sz="2000" dirty="0"/>
              <a:t>() {</a:t>
            </a:r>
          </a:p>
          <a:p>
            <a:r>
              <a:rPr lang="en-AU" sz="2000" dirty="0"/>
              <a:t>        </a:t>
            </a:r>
            <a:r>
              <a:rPr lang="en-AU" sz="2000" dirty="0" err="1"/>
              <a:t>int</a:t>
            </a:r>
            <a:r>
              <a:rPr lang="en-AU" sz="2000" dirty="0"/>
              <a:t> res = 0</a:t>
            </a:r>
            <a:r>
              <a:rPr lang="en-AU" sz="2000" dirty="0" smtClean="0"/>
              <a:t>;</a:t>
            </a:r>
            <a:endParaRPr lang="en-AU" sz="2000" dirty="0"/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 = </a:t>
            </a:r>
            <a:r>
              <a:rPr lang="en-AU" sz="2000" dirty="0" err="1"/>
              <a:t>Integer.valueOf</a:t>
            </a:r>
            <a:r>
              <a:rPr lang="en-AU" sz="2000" dirty="0"/>
              <a:t>(</a:t>
            </a:r>
            <a:r>
              <a:rPr lang="en-AU" sz="2000" dirty="0" err="1"/>
              <a:t>tmp</a:t>
            </a:r>
            <a:r>
              <a:rPr lang="en-AU" sz="2000" dirty="0"/>
              <a:t>);</a:t>
            </a:r>
          </a:p>
          <a:p>
            <a:r>
              <a:rPr lang="en-AU" sz="2000" dirty="0"/>
              <a:t>            </a:t>
            </a:r>
            <a:r>
              <a:rPr lang="en-AU" sz="2000" dirty="0" err="1"/>
              <a:t>int</a:t>
            </a:r>
            <a:r>
              <a:rPr lang="en-AU" sz="2000" dirty="0"/>
              <a:t> number2 = </a:t>
            </a:r>
            <a:r>
              <a:rPr lang="en-AU" sz="2000" dirty="0" err="1" smtClean="0"/>
              <a:t>Integer.valueOf</a:t>
            </a:r>
            <a:r>
              <a:rPr lang="en-AU" sz="2000" dirty="0" smtClean="0"/>
              <a:t>(result);</a:t>
            </a:r>
            <a:endParaRPr lang="en-AU" sz="2000" dirty="0"/>
          </a:p>
          <a:p>
            <a:r>
              <a:rPr lang="en-AU" sz="2000" dirty="0"/>
              <a:t>            switch (operator) {</a:t>
            </a:r>
          </a:p>
          <a:p>
            <a:r>
              <a:rPr lang="en-AU" sz="2000" dirty="0"/>
              <a:t>                case </a:t>
            </a:r>
            <a:r>
              <a:rPr lang="en-AU" sz="2000" dirty="0" smtClean="0"/>
              <a:t>"+":  </a:t>
            </a:r>
            <a:r>
              <a:rPr lang="en-AU" sz="2000" dirty="0"/>
              <a:t>res = number + number2</a:t>
            </a:r>
            <a:r>
              <a:rPr lang="en-AU" sz="2000" dirty="0" smtClean="0"/>
              <a:t>; break</a:t>
            </a:r>
            <a:r>
              <a:rPr lang="en-AU" sz="2000" dirty="0"/>
              <a:t>;</a:t>
            </a:r>
          </a:p>
          <a:p>
            <a:r>
              <a:rPr lang="en-AU" sz="2000" dirty="0"/>
              <a:t>            </a:t>
            </a:r>
            <a:r>
              <a:rPr lang="en-AU" sz="2000" dirty="0" smtClean="0"/>
              <a:t>}</a:t>
            </a:r>
          </a:p>
          <a:p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           result </a:t>
            </a:r>
            <a:r>
              <a:rPr lang="en-AU" sz="2000" dirty="0"/>
              <a:t>= </a:t>
            </a:r>
            <a:r>
              <a:rPr lang="en-AU" sz="2000" dirty="0" err="1"/>
              <a:t>String.valueOf</a:t>
            </a:r>
            <a:r>
              <a:rPr lang="en-AU" sz="2000" dirty="0"/>
              <a:t>(res</a:t>
            </a:r>
            <a:r>
              <a:rPr lang="en-AU" sz="2000" dirty="0" smtClean="0"/>
              <a:t>);</a:t>
            </a:r>
          </a:p>
          <a:p>
            <a:r>
              <a:rPr lang="en-AU" sz="2000" dirty="0" smtClean="0"/>
              <a:t> </a:t>
            </a:r>
            <a:r>
              <a:rPr lang="en-AU" sz="2000" dirty="0"/>
              <a:t>}   </a:t>
            </a:r>
            <a:r>
              <a:rPr lang="en-AU" sz="2000" dirty="0" smtClean="0"/>
              <a:t>    </a:t>
            </a:r>
            <a:endParaRPr lang="en-AU" sz="2000" dirty="0"/>
          </a:p>
          <a:p>
            <a:r>
              <a:rPr lang="en-AU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718830" y="2126970"/>
              <a:ext cx="267840" cy="22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830" y="1982970"/>
                <a:ext cx="411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639220" y="1137301"/>
              <a:ext cx="435240" cy="27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7220" y="993301"/>
                <a:ext cx="579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5018000" y="3633010"/>
              <a:ext cx="45756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6000" y="3489010"/>
                <a:ext cx="601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5001172" y="3303663"/>
              <a:ext cx="234360" cy="1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9172" y="3159663"/>
                <a:ext cx="37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305116" y="3297003"/>
              <a:ext cx="669240" cy="30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3116" y="3153003"/>
                <a:ext cx="813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869060" y="4217820"/>
              <a:ext cx="558000" cy="20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7060" y="4073820"/>
                <a:ext cx="702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305116" y="3656770"/>
              <a:ext cx="75852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3116" y="3512770"/>
                <a:ext cx="90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4845200" y="4191000"/>
              <a:ext cx="803160" cy="37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200" y="4047000"/>
                <a:ext cx="947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/>
              <p14:cNvContentPartPr/>
              <p14:nvPr/>
            </p14:nvContentPartPr>
            <p14:xfrm>
              <a:off x="2014780" y="3008363"/>
              <a:ext cx="14544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2780" y="2864363"/>
                <a:ext cx="28944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840402" y="4763321"/>
            <a:ext cx="15860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b="1" i="1" dirty="0" err="1" smtClean="0">
                <a:solidFill>
                  <a:srgbClr val="00B050"/>
                </a:solidFill>
              </a:rPr>
              <a:t>tmp</a:t>
            </a:r>
            <a:r>
              <a:rPr lang="en-AU" b="1" i="1" smtClean="0">
                <a:solidFill>
                  <a:srgbClr val="00B050"/>
                </a:solidFill>
              </a:rPr>
              <a:t>=""</a:t>
            </a:r>
            <a:r>
              <a:rPr lang="en-AU" smtClean="0"/>
              <a:t>;//</a:t>
            </a:r>
            <a:r>
              <a:rPr lang="en-AU" dirty="0" smtClean="0"/>
              <a:t>fixed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0200" y="210026"/>
            <a:ext cx="129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u="sng" dirty="0" smtClean="0"/>
              <a:t>Fix</a:t>
            </a:r>
            <a:endParaRPr lang="en-AU" sz="2800" b="1" u="sng" dirty="0"/>
          </a:p>
        </p:txBody>
      </p:sp>
    </p:spTree>
    <p:extLst>
      <p:ext uri="{BB962C8B-B14F-4D97-AF65-F5344CB8AC3E}">
        <p14:creationId xmlns:p14="http://schemas.microsoft.com/office/powerpoint/2010/main" val="8557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AndroidSlicer</a:t>
            </a:r>
            <a:r>
              <a:rPr lang="en-US" dirty="0" smtClean="0"/>
              <a:t>” Vs “FL in Android”</a:t>
            </a:r>
            <a:br>
              <a:rPr lang="en-US" dirty="0" smtClean="0"/>
            </a:br>
            <a:r>
              <a:rPr lang="en-US" dirty="0" smtClean="0"/>
              <a:t>(%) reducing suspicious space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268"/>
              </p:ext>
            </p:extLst>
          </p:nvPr>
        </p:nvGraphicFramePr>
        <p:xfrm>
          <a:off x="457197" y="1717040"/>
          <a:ext cx="784860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577">
                  <a:extLst>
                    <a:ext uri="{9D8B030D-6E8A-4147-A177-3AD203B41FA5}">
                      <a16:colId xmlns:a16="http://schemas.microsoft.com/office/drawing/2014/main" val="740831489"/>
                    </a:ext>
                  </a:extLst>
                </a:gridCol>
                <a:gridCol w="2297153">
                  <a:extLst>
                    <a:ext uri="{9D8B030D-6E8A-4147-A177-3AD203B41FA5}">
                      <a16:colId xmlns:a16="http://schemas.microsoft.com/office/drawing/2014/main" val="3053359856"/>
                    </a:ext>
                  </a:extLst>
                </a:gridCol>
                <a:gridCol w="2067436">
                  <a:extLst>
                    <a:ext uri="{9D8B030D-6E8A-4147-A177-3AD203B41FA5}">
                      <a16:colId xmlns:a16="http://schemas.microsoft.com/office/drawing/2014/main" val="3567844973"/>
                    </a:ext>
                  </a:extLst>
                </a:gridCol>
                <a:gridCol w="2067436">
                  <a:extLst>
                    <a:ext uri="{9D8B030D-6E8A-4147-A177-3AD203B41FA5}">
                      <a16:colId xmlns:a16="http://schemas.microsoft.com/office/drawing/2014/main" val="4065979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Total no: of Events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Suspicious space</a:t>
                      </a:r>
                      <a:r>
                        <a:rPr lang="en-AU" baseline="0" dirty="0" smtClean="0"/>
                        <a:t> @ no: of Events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Efficiency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Accuracy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Performance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54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AndroidSlicer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</a:t>
                      </a:r>
                      <a:r>
                        <a:rPr lang="en-AU" baseline="0" dirty="0" smtClean="0"/>
                        <a:t> based D&amp;C</a:t>
                      </a:r>
                    </a:p>
                    <a:p>
                      <a:r>
                        <a:rPr lang="en-AU" baseline="0" dirty="0" smtClean="0"/>
                        <a:t>(FL in Android)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 @ 100%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 @ 60%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208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54522"/>
              </p:ext>
            </p:extLst>
          </p:nvPr>
        </p:nvGraphicFramePr>
        <p:xfrm>
          <a:off x="533400" y="4199653"/>
          <a:ext cx="815339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54">
                  <a:extLst>
                    <a:ext uri="{9D8B030D-6E8A-4147-A177-3AD203B41FA5}">
                      <a16:colId xmlns:a16="http://schemas.microsoft.com/office/drawing/2014/main" val="1162151385"/>
                    </a:ext>
                  </a:extLst>
                </a:gridCol>
                <a:gridCol w="1554167">
                  <a:extLst>
                    <a:ext uri="{9D8B030D-6E8A-4147-A177-3AD203B41FA5}">
                      <a16:colId xmlns:a16="http://schemas.microsoft.com/office/drawing/2014/main" val="698115891"/>
                    </a:ext>
                  </a:extLst>
                </a:gridCol>
                <a:gridCol w="1434616">
                  <a:extLst>
                    <a:ext uri="{9D8B030D-6E8A-4147-A177-3AD203B41FA5}">
                      <a16:colId xmlns:a16="http://schemas.microsoft.com/office/drawing/2014/main" val="557344448"/>
                    </a:ext>
                  </a:extLst>
                </a:gridCol>
                <a:gridCol w="1291154">
                  <a:extLst>
                    <a:ext uri="{9D8B030D-6E8A-4147-A177-3AD203B41FA5}">
                      <a16:colId xmlns:a16="http://schemas.microsoft.com/office/drawing/2014/main" val="3161884676"/>
                    </a:ext>
                  </a:extLst>
                </a:gridCol>
                <a:gridCol w="1291154">
                  <a:extLst>
                    <a:ext uri="{9D8B030D-6E8A-4147-A177-3AD203B41FA5}">
                      <a16:colId xmlns:a16="http://schemas.microsoft.com/office/drawing/2014/main" val="1741960517"/>
                    </a:ext>
                  </a:extLst>
                </a:gridCol>
                <a:gridCol w="1291154">
                  <a:extLst>
                    <a:ext uri="{9D8B030D-6E8A-4147-A177-3AD203B41FA5}">
                      <a16:colId xmlns:a16="http://schemas.microsoft.com/office/drawing/2014/main" val="1349592775"/>
                    </a:ext>
                  </a:extLst>
                </a:gridCol>
              </a:tblGrid>
              <a:tr h="447040"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no: of program lines</a:t>
                      </a:r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No: of variable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dependent</a:t>
                      </a:r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Suspicious space</a:t>
                      </a:r>
                      <a:r>
                        <a:rPr lang="en-AU" baseline="0" dirty="0" smtClean="0"/>
                        <a:t> @ no: of Lines</a:t>
                      </a:r>
                      <a:endParaRPr lang="en-A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Efficiency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Accuracy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Performance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61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AndroidSlicer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</a:t>
                      </a:r>
                      <a:r>
                        <a:rPr lang="en-AU" baseline="0" dirty="0" smtClean="0"/>
                        <a:t>  based D&amp;C – </a:t>
                      </a:r>
                      <a:r>
                        <a:rPr lang="en-AU" u="none" baseline="0" dirty="0" err="1" smtClean="0"/>
                        <a:t>tmp</a:t>
                      </a:r>
                      <a:endParaRPr lang="en-AU" u="none" baseline="0" dirty="0" smtClean="0"/>
                    </a:p>
                    <a:p>
                      <a:r>
                        <a:rPr lang="en-AU" baseline="0" dirty="0" smtClean="0"/>
                        <a:t>(FL in Android)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 based D&amp;C </a:t>
                      </a:r>
                      <a:r>
                        <a:rPr lang="en-AU" u="none" dirty="0" smtClean="0"/>
                        <a:t>– result</a:t>
                      </a:r>
                    </a:p>
                    <a:p>
                      <a:r>
                        <a:rPr lang="en-AU" baseline="0" dirty="0" smtClean="0"/>
                        <a:t>(FL in Android)</a:t>
                      </a:r>
                      <a:endParaRPr lang="en-AU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 @ 6%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 @ 4.6%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 @ 2.6%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721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3008" y="1254760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Event based (?)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85045" y="3733800"/>
            <a:ext cx="26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Variable dependent based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5029200" y="5394408"/>
              <a:ext cx="302400" cy="12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00" y="5250408"/>
                <a:ext cx="4464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6446205" y="5391528"/>
              <a:ext cx="403200" cy="18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4205" y="5247528"/>
                <a:ext cx="54720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9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r>
              <a:rPr lang="en-US" dirty="0" err="1" smtClean="0"/>
              <a:t>SimpleNote</a:t>
            </a:r>
            <a:r>
              <a:rPr lang="en-US" dirty="0" smtClean="0"/>
              <a:t> App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LifeCycle</a:t>
            </a:r>
            <a:r>
              <a:rPr lang="en-US" dirty="0" smtClean="0"/>
              <a:t> Awareness)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</a:p>
          <a:p>
            <a:r>
              <a:rPr lang="en-SG" dirty="0" smtClean="0"/>
              <a:t>Error Log</a:t>
            </a:r>
          </a:p>
          <a:p>
            <a:r>
              <a:rPr lang="en-SG" dirty="0" smtClean="0"/>
              <a:t>Backend Log</a:t>
            </a:r>
          </a:p>
          <a:p>
            <a:r>
              <a:rPr lang="en-SG" dirty="0" smtClean="0"/>
              <a:t>“</a:t>
            </a:r>
            <a:r>
              <a:rPr lang="en-SG" dirty="0" err="1" smtClean="0"/>
              <a:t>AndroidSlicer</a:t>
            </a:r>
            <a:r>
              <a:rPr lang="en-SG" dirty="0" smtClean="0"/>
              <a:t>” Vs “FL in Android”</a:t>
            </a:r>
          </a:p>
          <a:p>
            <a:pPr lvl="1"/>
            <a:r>
              <a:rPr lang="en-SG" dirty="0" smtClean="0"/>
              <a:t>(%) of reducing suspicious space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err="1" smtClean="0"/>
              <a:t>SimpleNote</a:t>
            </a:r>
            <a:r>
              <a:rPr lang="en-US" dirty="0" smtClean="0"/>
              <a:t>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Caused by: </a:t>
            </a:r>
            <a:r>
              <a:rPr lang="en-SG" sz="2000" dirty="0" err="1"/>
              <a:t>java.lang.NullPointerException</a:t>
            </a:r>
            <a:r>
              <a:rPr lang="en-SG" sz="2000" dirty="0"/>
              <a:t>: Attempt to read from field 'long com.automattic.simplenote.utils.TagsAdapter$TagMenuItem.id' on a null object reference</a:t>
            </a:r>
          </a:p>
          <a:p>
            <a:r>
              <a:rPr lang="en-SG" sz="2000" dirty="0"/>
              <a:t>        at </a:t>
            </a:r>
            <a:r>
              <a:rPr lang="en-SG" sz="2000" dirty="0" err="1"/>
              <a:t>com.automattic.simplenote.NotesActivity.</a:t>
            </a:r>
            <a:r>
              <a:rPr lang="en-SG" sz="2000" b="1" i="1" dirty="0" err="1"/>
              <a:t>filterListBySelectedTag</a:t>
            </a:r>
            <a:r>
              <a:rPr lang="en-SG" sz="2000" dirty="0"/>
              <a:t>(NotesActivity.java:414)</a:t>
            </a:r>
          </a:p>
          <a:p>
            <a:r>
              <a:rPr lang="en-SG" sz="2000" dirty="0"/>
              <a:t>        at </a:t>
            </a:r>
            <a:r>
              <a:rPr lang="en-SG" sz="2000" dirty="0" err="1"/>
              <a:t>com.automattic.simplenote.NotesActivity.</a:t>
            </a:r>
            <a:r>
              <a:rPr lang="en-SG" sz="2000" b="1" i="1" dirty="0" err="1"/>
              <a:t>onResume</a:t>
            </a:r>
            <a:r>
              <a:rPr lang="en-SG" sz="2000" dirty="0"/>
              <a:t>(NotesActivity.java:244)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r>
              <a:rPr lang="en-US" dirty="0" smtClean="0"/>
              <a:t> Log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onCreate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 set </a:t>
            </a:r>
            <a:r>
              <a:rPr lang="en-SG" sz="2000" dirty="0" err="1">
                <a:solidFill>
                  <a:srgbClr val="FF0000"/>
                </a:solidFill>
              </a:rPr>
              <a:t>mSelectedTag</a:t>
            </a:r>
            <a:r>
              <a:rPr lang="en-SG" sz="2000" dirty="0"/>
              <a:t> with default value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onResume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 err="1">
                <a:solidFill>
                  <a:srgbClr val="FF0000"/>
                </a:solidFill>
              </a:rPr>
              <a:t>filterListBySelectedTag</a:t>
            </a:r>
            <a:endParaRPr lang="en-SG" sz="2000" dirty="0">
              <a:solidFill>
                <a:srgbClr val="FF0000"/>
              </a:solidFill>
            </a:endParaRP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onPause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onResume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 err="1"/>
              <a:t>filterListBySelectedTag</a:t>
            </a:r>
            <a:endParaRPr lang="en-SG" sz="2000" dirty="0"/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onPause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onResume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 err="1"/>
              <a:t>filterListBySelectedTag</a:t>
            </a:r>
            <a:endParaRPr lang="en-SG" sz="2000" dirty="0"/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 err="1"/>
              <a:t>filterListBySelectedTag</a:t>
            </a:r>
            <a:endParaRPr lang="en-SG" sz="2000" dirty="0"/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 err="1"/>
              <a:t>ClickingSetting</a:t>
            </a:r>
            <a:endParaRPr lang="en-SG" sz="2000" dirty="0"/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000" dirty="0">
                <a:solidFill>
                  <a:srgbClr val="FF0000"/>
                </a:solidFill>
              </a:rPr>
              <a:t>onPause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100" dirty="0">
                <a:solidFill>
                  <a:srgbClr val="FF0000"/>
                </a:solidFill>
              </a:rPr>
              <a:t>onResume</a:t>
            </a:r>
          </a:p>
          <a:p>
            <a:r>
              <a:rPr lang="en-SG" sz="2000" dirty="0" err="1"/>
              <a:t>Cf</a:t>
            </a:r>
            <a:r>
              <a:rPr lang="en-SG" sz="2000" dirty="0"/>
              <a:t> </a:t>
            </a:r>
            <a:r>
              <a:rPr lang="en-SG" sz="2000" dirty="0" err="1"/>
              <a:t>Excep</a:t>
            </a:r>
            <a:r>
              <a:rPr lang="en-SG" sz="2000" dirty="0"/>
              <a:t> In: </a:t>
            </a:r>
            <a:r>
              <a:rPr lang="en-SG" sz="2100" dirty="0" err="1">
                <a:solidFill>
                  <a:srgbClr val="FF0000"/>
                </a:solidFill>
              </a:rPr>
              <a:t>filterListBySelectedTag</a:t>
            </a:r>
            <a:endParaRPr lang="en-SG" sz="21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45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 in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Div</a:t>
            </a:r>
            <a:r>
              <a:rPr lang="en-SG" dirty="0"/>
              <a:t> (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 , </a:t>
            </a:r>
            <a:r>
              <a:rPr lang="en-SG" dirty="0">
                <a:solidFill>
                  <a:srgbClr val="00B0F0"/>
                </a:solidFill>
              </a:rPr>
              <a:t>s</a:t>
            </a:r>
            <a:r>
              <a:rPr lang="en-SG" dirty="0"/>
              <a:t>,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/>
              <a:t>“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SG" dirty="0"/>
              <a:t>” is </a:t>
            </a:r>
            <a:r>
              <a:rPr lang="en-SG" dirty="0" smtClean="0"/>
              <a:t>“</a:t>
            </a:r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SG" dirty="0" smtClean="0"/>
              <a:t>”</a:t>
            </a:r>
            <a:endParaRPr lang="en-SG" dirty="0"/>
          </a:p>
          <a:p>
            <a:r>
              <a:rPr lang="en-SG" dirty="0" smtClean="0"/>
              <a:t>“</a:t>
            </a:r>
            <a:r>
              <a:rPr lang="en-SG" dirty="0" smtClean="0">
                <a:solidFill>
                  <a:srgbClr val="00B0F0"/>
                </a:solidFill>
              </a:rPr>
              <a:t>s</a:t>
            </a:r>
            <a:r>
              <a:rPr lang="en-SG" dirty="0" smtClean="0"/>
              <a:t>” is Point of interest which is </a:t>
            </a:r>
          </a:p>
          <a:p>
            <a:pPr marL="457200" lvl="1" indent="0">
              <a:buNone/>
            </a:pPr>
            <a:r>
              <a:rPr lang="en-SG" i="1" dirty="0" smtClean="0">
                <a:solidFill>
                  <a:srgbClr val="00B0F0"/>
                </a:solidFill>
              </a:rPr>
              <a:t>Statement holding “</a:t>
            </a:r>
            <a:r>
              <a:rPr lang="en-SG" i="1" dirty="0" err="1" smtClean="0">
                <a:solidFill>
                  <a:srgbClr val="00B0F0"/>
                </a:solidFill>
              </a:rPr>
              <a:t>NullPointerException</a:t>
            </a:r>
            <a:r>
              <a:rPr lang="en-SG" i="1" dirty="0" smtClean="0">
                <a:solidFill>
                  <a:srgbClr val="00B0F0"/>
                </a:solidFill>
              </a:rPr>
              <a:t>”</a:t>
            </a:r>
            <a:endParaRPr lang="en-SG" dirty="0" smtClean="0"/>
          </a:p>
          <a:p>
            <a:r>
              <a:rPr lang="en-SG" dirty="0"/>
              <a:t>“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SG" dirty="0"/>
              <a:t>” is </a:t>
            </a:r>
            <a:r>
              <a:rPr lang="en-SG" dirty="0" smtClean="0"/>
              <a:t>“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</a:rPr>
              <a:t>mSelectedTag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holding null value</a:t>
            </a:r>
            <a:r>
              <a:rPr lang="en-SG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6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AndroidSlicer</a:t>
            </a:r>
            <a:r>
              <a:rPr lang="en-US" dirty="0"/>
              <a:t>” Vs “FL </a:t>
            </a:r>
            <a:r>
              <a:rPr lang="en-US" dirty="0" smtClean="0"/>
              <a:t>in </a:t>
            </a:r>
            <a:r>
              <a:rPr lang="en-US" dirty="0"/>
              <a:t>Android”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2" y="2200553"/>
            <a:ext cx="3371178" cy="3505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04483"/>
            <a:ext cx="3276600" cy="1883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15240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err="1" smtClean="0"/>
              <a:t>AndroidSlicer</a:t>
            </a:r>
            <a:endParaRPr lang="en-A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086952" y="3048000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FL in Android</a:t>
            </a:r>
            <a:endParaRPr lang="en-AU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6044162"/>
            <a:ext cx="1649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i="1" dirty="0" smtClean="0">
                <a:solidFill>
                  <a:srgbClr val="0070C0"/>
                </a:solidFill>
              </a:rPr>
              <a:t>Lifecycle awareness</a:t>
            </a:r>
            <a:endParaRPr lang="en-AU" sz="1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AndroidSlicer</a:t>
            </a:r>
            <a:r>
              <a:rPr lang="en-US" dirty="0" smtClean="0"/>
              <a:t>” </a:t>
            </a:r>
            <a:r>
              <a:rPr lang="en-US" dirty="0"/>
              <a:t>Vs “FL in Android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(%) of reducing suspicious space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454651"/>
              </p:ext>
            </p:extLst>
          </p:nvPr>
        </p:nvGraphicFramePr>
        <p:xfrm>
          <a:off x="371576" y="2514600"/>
          <a:ext cx="784860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577">
                  <a:extLst>
                    <a:ext uri="{9D8B030D-6E8A-4147-A177-3AD203B41FA5}">
                      <a16:colId xmlns:a16="http://schemas.microsoft.com/office/drawing/2014/main" val="740831489"/>
                    </a:ext>
                  </a:extLst>
                </a:gridCol>
                <a:gridCol w="2297153">
                  <a:extLst>
                    <a:ext uri="{9D8B030D-6E8A-4147-A177-3AD203B41FA5}">
                      <a16:colId xmlns:a16="http://schemas.microsoft.com/office/drawing/2014/main" val="3053359856"/>
                    </a:ext>
                  </a:extLst>
                </a:gridCol>
                <a:gridCol w="2067436">
                  <a:extLst>
                    <a:ext uri="{9D8B030D-6E8A-4147-A177-3AD203B41FA5}">
                      <a16:colId xmlns:a16="http://schemas.microsoft.com/office/drawing/2014/main" val="3567844973"/>
                    </a:ext>
                  </a:extLst>
                </a:gridCol>
                <a:gridCol w="2067436">
                  <a:extLst>
                    <a:ext uri="{9D8B030D-6E8A-4147-A177-3AD203B41FA5}">
                      <a16:colId xmlns:a16="http://schemas.microsoft.com/office/drawing/2014/main" val="4065979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Total no: of Events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Suspicious space</a:t>
                      </a:r>
                      <a:r>
                        <a:rPr lang="en-AU" baseline="0" dirty="0" smtClean="0"/>
                        <a:t> @ no: of Events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Efficiency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Accuracy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Performance (%)</a:t>
                      </a:r>
                    </a:p>
                    <a:p>
                      <a:pPr algn="ctr"/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54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AndroidSlicer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Event</a:t>
                      </a:r>
                      <a:r>
                        <a:rPr lang="en-AU" baseline="0" dirty="0" smtClean="0"/>
                        <a:t> based D&amp;C</a:t>
                      </a:r>
                    </a:p>
                    <a:p>
                      <a:r>
                        <a:rPr lang="en-AU" baseline="0" dirty="0" smtClean="0"/>
                        <a:t>(FL in Android)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 @ 100%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 @ 60%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208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48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209" y="1781453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Event based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67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3 – </a:t>
            </a:r>
            <a:r>
              <a:rPr lang="en-US" sz="3200" dirty="0" err="1" smtClean="0"/>
              <a:t>ActivityDiary</a:t>
            </a:r>
            <a:r>
              <a:rPr lang="en-US" sz="3200" dirty="0" smtClean="0"/>
              <a:t> App </a:t>
            </a:r>
            <a:br>
              <a:rPr lang="en-US" sz="3200" dirty="0" smtClean="0"/>
            </a:br>
            <a:r>
              <a:rPr lang="en-US" sz="3200" dirty="0" smtClean="0"/>
              <a:t>(Order Violation)</a:t>
            </a:r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49</a:t>
            </a:fld>
            <a:endParaRPr lang="en-SG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FD3A60-7D47-4FA7-9F33-D2CAA378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7635240" cy="2324100"/>
          </a:xfr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4219CC-7872-4637-B991-DB5145F5E2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657600"/>
            <a:ext cx="6934200" cy="2771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086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457200" y="3733800"/>
            <a:ext cx="7086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7762788" y="2209800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Flow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7620634" y="4572000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Violation Flow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Why does FL occur?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905000"/>
          </a:xfrm>
        </p:spPr>
        <p:txBody>
          <a:bodyPr/>
          <a:lstStyle/>
          <a:p>
            <a:r>
              <a:rPr lang="en-SG" dirty="0" smtClean="0"/>
              <a:t>It can happen because of </a:t>
            </a:r>
          </a:p>
          <a:p>
            <a:pPr lvl="1"/>
            <a:r>
              <a:rPr lang="en-SG" dirty="0" smtClean="0"/>
              <a:t>incomplete data, or</a:t>
            </a:r>
          </a:p>
          <a:p>
            <a:pPr lvl="1"/>
            <a:r>
              <a:rPr lang="en-SG" dirty="0" smtClean="0"/>
              <a:t>misbehaving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657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Why/When is FL important?</a:t>
            </a:r>
            <a:endParaRPr kumimoji="0" lang="en-SG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953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SG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- Reliability and Quality of system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SG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- If a system has integrated sub-systems or external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4 - *App </a:t>
            </a:r>
            <a:br>
              <a:rPr lang="en-AU" dirty="0" smtClean="0"/>
            </a:br>
            <a:r>
              <a:rPr lang="en-AU" dirty="0" smtClean="0"/>
              <a:t>(Context Sensitivity)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Source Code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50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3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 descr="E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787309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51</a:t>
            </a:fld>
            <a:endParaRPr lang="en-SG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0" y="762000"/>
            <a:ext cx="533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0" y="4114800"/>
            <a:ext cx="533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kumimoji="0" lang="en-US" sz="11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8229600" y="3657600"/>
            <a:ext cx="533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sz="1100" baseline="-25000" dirty="0" smtClean="0">
                <a:latin typeface="Arial Unicode MS" pitchFamily="34" charset="-128"/>
                <a:ea typeface="Arial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8229600" y="914400"/>
            <a:ext cx="533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sz="1100" baseline="-25000" dirty="0" smtClean="0">
                <a:latin typeface="Arial Unicode MS" pitchFamily="34" charset="-128"/>
                <a:ea typeface="Arial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0" y="1752600"/>
            <a:ext cx="6858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sz="1100" baseline="-25000" dirty="0" smtClean="0">
                <a:solidFill>
                  <a:srgbClr val="FF0000"/>
                </a:solidFill>
                <a:latin typeface="Arial Unicode MS" pitchFamily="34" charset="-128"/>
                <a:ea typeface="Arial" pitchFamily="34" charset="0"/>
                <a:cs typeface="Arial" pitchFamily="34" charset="0"/>
              </a:rPr>
              <a:t>0a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0" y="2971800"/>
            <a:ext cx="6858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sz="1100" baseline="-25000" dirty="0" smtClean="0">
                <a:solidFill>
                  <a:srgbClr val="FF0000"/>
                </a:solidFill>
                <a:latin typeface="Arial Unicode MS" pitchFamily="34" charset="-128"/>
                <a:ea typeface="Arial" pitchFamily="34" charset="0"/>
                <a:cs typeface="Arial" pitchFamily="34" charset="0"/>
              </a:rPr>
              <a:t>0b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0" y="685800"/>
            <a:ext cx="2362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3124200"/>
            <a:ext cx="2362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76600" y="1676400"/>
            <a:ext cx="2209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86200" y="4114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800" y="1143000"/>
            <a:ext cx="4122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1a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22860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3200400"/>
            <a:ext cx="4235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1b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05400"/>
            <a:ext cx="3962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867400"/>
            <a:ext cx="3971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0" y="6488668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2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Q &amp; 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0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Techniques/Approaches of FL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SG" b="1" i="1" dirty="0" smtClean="0"/>
          </a:p>
          <a:p>
            <a:r>
              <a:rPr lang="en-SG" u="sng" dirty="0" smtClean="0"/>
              <a:t>Techniques</a:t>
            </a:r>
            <a:r>
              <a:rPr lang="en-SG" dirty="0" smtClean="0"/>
              <a:t> in Java</a:t>
            </a:r>
          </a:p>
          <a:p>
            <a:pPr lvl="1"/>
            <a:r>
              <a:rPr lang="en-SG" dirty="0" smtClean="0"/>
              <a:t>Methodology </a:t>
            </a:r>
          </a:p>
          <a:p>
            <a:pPr lvl="1"/>
            <a:r>
              <a:rPr lang="en-SG" dirty="0"/>
              <a:t>C</a:t>
            </a:r>
            <a:r>
              <a:rPr lang="en-SG" dirty="0" smtClean="0"/>
              <a:t>alculations/ </a:t>
            </a:r>
            <a:r>
              <a:rPr lang="en-SG" dirty="0"/>
              <a:t>P</a:t>
            </a:r>
            <a:r>
              <a:rPr lang="en-SG" dirty="0" smtClean="0"/>
              <a:t>robability</a:t>
            </a:r>
          </a:p>
          <a:p>
            <a:pPr marL="457200" lvl="1" indent="0">
              <a:buNone/>
            </a:pPr>
            <a:endParaRPr lang="en-SG" dirty="0" smtClean="0"/>
          </a:p>
          <a:p>
            <a:r>
              <a:rPr lang="en-SG" u="sng" dirty="0" smtClean="0"/>
              <a:t>Approaches</a:t>
            </a:r>
            <a:r>
              <a:rPr lang="en-SG" dirty="0" smtClean="0"/>
              <a:t> in Java</a:t>
            </a:r>
          </a:p>
          <a:p>
            <a:pPr lvl="1"/>
            <a:r>
              <a:rPr lang="en-SG" dirty="0" smtClean="0"/>
              <a:t>starting </a:t>
            </a:r>
            <a:r>
              <a:rPr lang="en-SG" dirty="0"/>
              <a:t>from logging detail information and </a:t>
            </a:r>
            <a:r>
              <a:rPr lang="en-SG" u="sng" dirty="0"/>
              <a:t>tracking back</a:t>
            </a:r>
            <a:r>
              <a:rPr lang="en-SG" dirty="0"/>
              <a:t> until the suspicious code line is found </a:t>
            </a:r>
            <a:endParaRPr lang="en-SG" dirty="0" smtClean="0"/>
          </a:p>
          <a:p>
            <a:pPr lvl="1"/>
            <a:r>
              <a:rPr lang="en-SG" dirty="0" smtClean="0"/>
              <a:t>gathering </a:t>
            </a:r>
            <a:r>
              <a:rPr lang="en-SG" dirty="0"/>
              <a:t>the required information to reach a wrong place. For instance, it is </a:t>
            </a:r>
            <a:r>
              <a:rPr lang="en-SG" u="sng" dirty="0"/>
              <a:t>template or model or </a:t>
            </a:r>
            <a:r>
              <a:rPr lang="en-SG" u="sng" dirty="0" smtClean="0"/>
              <a:t>pattern-based</a:t>
            </a:r>
            <a:endParaRPr lang="en-SG" dirty="0" smtClean="0"/>
          </a:p>
          <a:p>
            <a:endParaRPr lang="en-SG" dirty="0" smtClean="0"/>
          </a:p>
          <a:p>
            <a:r>
              <a:rPr lang="en-SG" b="1" i="1" dirty="0" smtClean="0"/>
              <a:t>However</a:t>
            </a:r>
            <a:r>
              <a:rPr lang="en-SG" dirty="0" smtClean="0"/>
              <a:t>, </a:t>
            </a:r>
            <a:r>
              <a:rPr lang="en-SG" dirty="0"/>
              <a:t>it is controversial to define which method is the best to use because the effectiveness of using the technique depends on the nature of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 of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Basic Components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u="sng" dirty="0" smtClean="0"/>
              <a:t>Activities</a:t>
            </a:r>
            <a:r>
              <a:rPr lang="en-AU" dirty="0" smtClean="0"/>
              <a:t> : user interface </a:t>
            </a:r>
            <a:r>
              <a:rPr lang="en-AU" dirty="0"/>
              <a:t>helping to accept and show information to the user 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u="sng" dirty="0" smtClean="0"/>
              <a:t>Services</a:t>
            </a:r>
            <a:r>
              <a:rPr lang="en-AU" dirty="0" smtClean="0"/>
              <a:t> : to run </a:t>
            </a:r>
            <a:r>
              <a:rPr lang="en-AU" dirty="0"/>
              <a:t>long-running operations either background or foreground 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u="sng" dirty="0" smtClean="0"/>
              <a:t>Content Providers </a:t>
            </a:r>
            <a:r>
              <a:rPr lang="en-AU" dirty="0" smtClean="0"/>
              <a:t>: to hold </a:t>
            </a:r>
            <a:r>
              <a:rPr lang="en-AU" dirty="0"/>
              <a:t>data for create</a:t>
            </a:r>
            <a:r>
              <a:rPr lang="en-AU" dirty="0" smtClean="0"/>
              <a:t>, update</a:t>
            </a:r>
            <a:r>
              <a:rPr lang="en-AU" dirty="0"/>
              <a:t>, delete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u="sng" dirty="0" smtClean="0"/>
              <a:t>Broadcast </a:t>
            </a:r>
            <a:r>
              <a:rPr lang="en-AU" u="sng" dirty="0"/>
              <a:t>Receiver</a:t>
            </a:r>
            <a:r>
              <a:rPr lang="en-AU" dirty="0"/>
              <a:t> </a:t>
            </a:r>
            <a:r>
              <a:rPr lang="en-AU" dirty="0" smtClean="0"/>
              <a:t>: </a:t>
            </a:r>
            <a:r>
              <a:rPr lang="en-AU" dirty="0"/>
              <a:t>to receive data upon triggering notification </a:t>
            </a:r>
            <a:r>
              <a:rPr lang="en-AU" dirty="0" smtClean="0"/>
              <a:t>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 of Android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 smtClean="0"/>
              <a:t>CallBacks</a:t>
            </a:r>
            <a:r>
              <a:rPr lang="en-US" dirty="0" smtClean="0"/>
              <a:t> : </a:t>
            </a:r>
            <a:r>
              <a:rPr lang="en-AU" dirty="0"/>
              <a:t>to inform a class synchronous / asynchronous if some work in another class is </a:t>
            </a:r>
            <a:r>
              <a:rPr lang="en-AU" dirty="0" smtClean="0"/>
              <a:t>done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; onCreate, </a:t>
            </a:r>
            <a:r>
              <a:rPr lang="en-AU" dirty="0" err="1" smtClean="0"/>
              <a:t>onStop</a:t>
            </a:r>
            <a:r>
              <a:rPr lang="en-AU" dirty="0"/>
              <a:t> </a:t>
            </a:r>
            <a:r>
              <a:rPr lang="en-AU" dirty="0" smtClean="0"/>
              <a:t>and so 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Part 1</a:t>
            </a:r>
            <a:endParaRPr lang="en-SG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 descr="activity_lifecycle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533400"/>
            <a:ext cx="4265594" cy="5592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5562600"/>
            <a:ext cx="24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Figure</a:t>
            </a:r>
            <a:r>
              <a:rPr lang="en-AU" dirty="0" smtClean="0"/>
              <a:t>: Activity </a:t>
            </a:r>
            <a:r>
              <a:rPr lang="en-AU" dirty="0" err="1" smtClean="0"/>
              <a:t>LifeCycle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2852</Words>
  <Application>Microsoft Office PowerPoint</Application>
  <PresentationFormat>On-screen Show (4:3)</PresentationFormat>
  <Paragraphs>789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Unicode MS</vt:lpstr>
      <vt:lpstr>Calibri</vt:lpstr>
      <vt:lpstr>Calibri Light</vt:lpstr>
      <vt:lpstr>Wingdings</vt:lpstr>
      <vt:lpstr>Office Theme</vt:lpstr>
      <vt:lpstr>Fault Localization in Android</vt:lpstr>
      <vt:lpstr>Content</vt:lpstr>
      <vt:lpstr>PowerPoint Presentation</vt:lpstr>
      <vt:lpstr>What is Fault Localization (FL)?</vt:lpstr>
      <vt:lpstr>Why does FL occur?</vt:lpstr>
      <vt:lpstr>Techniques/Approaches of FL</vt:lpstr>
      <vt:lpstr>Overall Architecture of Android</vt:lpstr>
      <vt:lpstr>Overall Architecture of Android</vt:lpstr>
      <vt:lpstr>PowerPoint Presentation</vt:lpstr>
      <vt:lpstr>Overall Architecture of Android</vt:lpstr>
      <vt:lpstr>Why is FL difficult in Android?</vt:lpstr>
      <vt:lpstr>Limitation of Existing Work</vt:lpstr>
      <vt:lpstr>PowerPoint Presentation</vt:lpstr>
      <vt:lpstr>Slicing</vt:lpstr>
      <vt:lpstr>Ways of Slicing</vt:lpstr>
      <vt:lpstr>Example for Slicing</vt:lpstr>
      <vt:lpstr>Types of Slicing</vt:lpstr>
      <vt:lpstr>Divide &amp; Conquer</vt:lpstr>
      <vt:lpstr>Dynamic Slicing Vs Conditioned Slicing @ Divide &amp; Conquer</vt:lpstr>
      <vt:lpstr>AndroidSlicer - Architecture</vt:lpstr>
      <vt:lpstr>Enhanced AndroidSlicer  @ FL in Android</vt:lpstr>
      <vt:lpstr>Content</vt:lpstr>
      <vt:lpstr>Problems to be Addressed</vt:lpstr>
      <vt:lpstr>Ideas to solve Problems</vt:lpstr>
      <vt:lpstr>Model</vt:lpstr>
      <vt:lpstr>Example 1 : Calculator App (Extra Slices)</vt:lpstr>
      <vt:lpstr>PowerPoint Presentation</vt:lpstr>
      <vt:lpstr>Example : Calculator App</vt:lpstr>
      <vt:lpstr>Example : Calculator App (scenario – backend work)</vt:lpstr>
      <vt:lpstr>“AndroidSlicer” Vs “FL in Android” </vt:lpstr>
      <vt:lpstr>PowerPoint Presentation</vt:lpstr>
      <vt:lpstr>FL in Android</vt:lpstr>
      <vt:lpstr>PowerPoint Presentation</vt:lpstr>
      <vt:lpstr>PowerPoint Presentation</vt:lpstr>
      <vt:lpstr>“AndroidSlicer” Vs “FL in Android”</vt:lpstr>
      <vt:lpstr>“AndroidSlicer” </vt:lpstr>
      <vt:lpstr>FL in Android</vt:lpstr>
      <vt:lpstr>“FL in Android based on Event” </vt:lpstr>
      <vt:lpstr>“FL in Android based on Event” </vt:lpstr>
      <vt:lpstr>PowerPoint Presentation</vt:lpstr>
      <vt:lpstr>“AndroidSlicer” Vs “FL in Android” (%) reducing suspicious space</vt:lpstr>
      <vt:lpstr>Example 2: SimpleNote App (LifeCycle Awareness)</vt:lpstr>
      <vt:lpstr>Example : SimpleNote App</vt:lpstr>
      <vt:lpstr>Error Log</vt:lpstr>
      <vt:lpstr>BackEnd Log</vt:lpstr>
      <vt:lpstr>FL in Android</vt:lpstr>
      <vt:lpstr>“AndroidSlicer” Vs “FL in Android”</vt:lpstr>
      <vt:lpstr>“AndroidSlicer” Vs “FL in Android” (%) of reducing suspicious space</vt:lpstr>
      <vt:lpstr>Example 3 – ActivityDiary App  (Order Violation)</vt:lpstr>
      <vt:lpstr>Example 4 - *App  (Context Sensitivity)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Localization in Android</dc:title>
  <dc:creator>Heather</dc:creator>
  <cp:lastModifiedBy>Hsu Myat Win</cp:lastModifiedBy>
  <cp:revision>497</cp:revision>
  <dcterms:created xsi:type="dcterms:W3CDTF">2019-12-08T00:14:07Z</dcterms:created>
  <dcterms:modified xsi:type="dcterms:W3CDTF">2020-01-03T09:55:12Z</dcterms:modified>
</cp:coreProperties>
</file>