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26" r:id="rId5"/>
  </p:sldMasterIdLst>
  <p:notesMasterIdLst>
    <p:notesMasterId r:id="rId33"/>
  </p:notesMasterIdLst>
  <p:sldIdLst>
    <p:sldId id="256" r:id="rId6"/>
    <p:sldId id="314" r:id="rId7"/>
    <p:sldId id="315" r:id="rId8"/>
    <p:sldId id="316" r:id="rId9"/>
    <p:sldId id="317" r:id="rId10"/>
    <p:sldId id="310" r:id="rId11"/>
    <p:sldId id="304" r:id="rId12"/>
    <p:sldId id="313" r:id="rId13"/>
    <p:sldId id="318" r:id="rId14"/>
    <p:sldId id="283" r:id="rId15"/>
    <p:sldId id="306" r:id="rId16"/>
    <p:sldId id="307" r:id="rId17"/>
    <p:sldId id="309" r:id="rId18"/>
    <p:sldId id="286" r:id="rId19"/>
    <p:sldId id="261" r:id="rId20"/>
    <p:sldId id="311" r:id="rId21"/>
    <p:sldId id="312" r:id="rId22"/>
    <p:sldId id="321" r:id="rId23"/>
    <p:sldId id="319" r:id="rId24"/>
    <p:sldId id="327" r:id="rId25"/>
    <p:sldId id="320" r:id="rId26"/>
    <p:sldId id="322" r:id="rId27"/>
    <p:sldId id="323" r:id="rId28"/>
    <p:sldId id="324" r:id="rId29"/>
    <p:sldId id="325" r:id="rId30"/>
    <p:sldId id="328" r:id="rId31"/>
    <p:sldId id="280" r:id="rId3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piggyback\piggybac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obfusc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obfusc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obfusc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obfusc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3114285\Desktop\obfusc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Virustotal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Virustotal!$B$1</c:f>
              <c:strCache>
                <c:ptCount val="1"/>
                <c:pt idx="0">
                  <c:v>Obfuscated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Virustotal!$A$2:$A$14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Virustotal!$B$2:$B$14</c:f>
              <c:numCache>
                <c:formatCode>General</c:formatCode>
                <c:ptCount val="13"/>
                <c:pt idx="0">
                  <c:v>17533</c:v>
                </c:pt>
                <c:pt idx="1">
                  <c:v>15280</c:v>
                </c:pt>
                <c:pt idx="2">
                  <c:v>15632</c:v>
                </c:pt>
                <c:pt idx="3">
                  <c:v>2793</c:v>
                </c:pt>
                <c:pt idx="4">
                  <c:v>18917</c:v>
                </c:pt>
                <c:pt idx="5">
                  <c:v>13589</c:v>
                </c:pt>
                <c:pt idx="6">
                  <c:v>16160</c:v>
                </c:pt>
                <c:pt idx="7">
                  <c:v>10191</c:v>
                </c:pt>
                <c:pt idx="8">
                  <c:v>15802</c:v>
                </c:pt>
                <c:pt idx="9">
                  <c:v>10934</c:v>
                </c:pt>
                <c:pt idx="10">
                  <c:v>16805</c:v>
                </c:pt>
                <c:pt idx="11">
                  <c:v>16439</c:v>
                </c:pt>
                <c:pt idx="12">
                  <c:v>16067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2-470D-B1C6-253CA328AFB8}"/>
            </c:ext>
          </c:extLst>
        </c:ser>
        <c:ser>
          <c:idx val="1"/>
          <c:order val="1"/>
          <c:tx>
            <c:strRef>
              <c:f>Virustotal!$C$1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Virustotal!$A$2:$A$14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Virustotal!$C$2:$C$14</c:f>
              <c:numCache>
                <c:formatCode>General</c:formatCode>
                <c:ptCount val="13"/>
                <c:pt idx="0">
                  <c:v>17238</c:v>
                </c:pt>
                <c:pt idx="1">
                  <c:v>17264</c:v>
                </c:pt>
                <c:pt idx="2">
                  <c:v>20220</c:v>
                </c:pt>
                <c:pt idx="3">
                  <c:v>5383</c:v>
                </c:pt>
                <c:pt idx="4">
                  <c:v>21169</c:v>
                </c:pt>
                <c:pt idx="5">
                  <c:v>21165</c:v>
                </c:pt>
                <c:pt idx="6">
                  <c:v>21194</c:v>
                </c:pt>
                <c:pt idx="7">
                  <c:v>14375</c:v>
                </c:pt>
                <c:pt idx="8">
                  <c:v>21193</c:v>
                </c:pt>
                <c:pt idx="9">
                  <c:v>19985</c:v>
                </c:pt>
                <c:pt idx="10">
                  <c:v>21194</c:v>
                </c:pt>
                <c:pt idx="11">
                  <c:v>21186</c:v>
                </c:pt>
                <c:pt idx="12">
                  <c:v>21030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82-470D-B1C6-253CA328A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485912"/>
        <c:axId val="302486896"/>
      </c:barChart>
      <c:catAx>
        <c:axId val="302485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486896"/>
        <c:crosses val="autoZero"/>
        <c:auto val="1"/>
        <c:lblAlgn val="ctr"/>
        <c:lblOffset val="100"/>
        <c:noMultiLvlLbl val="0"/>
      </c:catAx>
      <c:valAx>
        <c:axId val="30248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485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Drebin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drebin!$B$1</c:f>
              <c:strCache>
                <c:ptCount val="1"/>
                <c:pt idx="0">
                  <c:v>Accuarcy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drebin!$A$2:$A$14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drebin!$B$2:$B$14</c:f>
              <c:numCache>
                <c:formatCode>General</c:formatCode>
                <c:ptCount val="13"/>
                <c:pt idx="0">
                  <c:v>0.77600000000000002</c:v>
                </c:pt>
                <c:pt idx="1">
                  <c:v>0.75600000000000001</c:v>
                </c:pt>
                <c:pt idx="2">
                  <c:v>0.78600000000000003</c:v>
                </c:pt>
                <c:pt idx="3">
                  <c:v>0.33300000000000002</c:v>
                </c:pt>
                <c:pt idx="4">
                  <c:v>0.72299999999999998</c:v>
                </c:pt>
                <c:pt idx="5">
                  <c:v>0.78400000000000003</c:v>
                </c:pt>
                <c:pt idx="6">
                  <c:v>0.78400000000000003</c:v>
                </c:pt>
                <c:pt idx="7">
                  <c:v>0.77490000000000003</c:v>
                </c:pt>
                <c:pt idx="8">
                  <c:v>0.81</c:v>
                </c:pt>
                <c:pt idx="9">
                  <c:v>0.82799999999999996</c:v>
                </c:pt>
                <c:pt idx="10">
                  <c:v>0.78300000000000003</c:v>
                </c:pt>
                <c:pt idx="11">
                  <c:v>0.78400000000000003</c:v>
                </c:pt>
                <c:pt idx="12">
                  <c:v>0.78400000000000003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8A-473D-A61E-3DD8A2DBC2C0}"/>
            </c:ext>
          </c:extLst>
        </c:ser>
        <c:ser>
          <c:idx val="1"/>
          <c:order val="1"/>
          <c:tx>
            <c:strRef>
              <c:f>drebin!$C$1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drebin!$A$2:$A$14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drebin!$C$2:$C$14</c:f>
              <c:numCache>
                <c:formatCode>General</c:formatCode>
                <c:ptCount val="13"/>
                <c:pt idx="0">
                  <c:v>0.78</c:v>
                </c:pt>
                <c:pt idx="1">
                  <c:v>0.76</c:v>
                </c:pt>
                <c:pt idx="2">
                  <c:v>0.79</c:v>
                </c:pt>
                <c:pt idx="3">
                  <c:v>0.36</c:v>
                </c:pt>
                <c:pt idx="4">
                  <c:v>0.72</c:v>
                </c:pt>
                <c:pt idx="5">
                  <c:v>0.78</c:v>
                </c:pt>
                <c:pt idx="6">
                  <c:v>0.78</c:v>
                </c:pt>
                <c:pt idx="7">
                  <c:v>0.78</c:v>
                </c:pt>
                <c:pt idx="8">
                  <c:v>0.81</c:v>
                </c:pt>
                <c:pt idx="9">
                  <c:v>0.83</c:v>
                </c:pt>
                <c:pt idx="10">
                  <c:v>0.78</c:v>
                </c:pt>
                <c:pt idx="11">
                  <c:v>0.78</c:v>
                </c:pt>
                <c:pt idx="12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8A-473D-A61E-3DD8A2DBC2C0}"/>
            </c:ext>
          </c:extLst>
        </c:ser>
        <c:ser>
          <c:idx val="2"/>
          <c:order val="2"/>
          <c:tx>
            <c:strRef>
              <c:f>drebin!$D$1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drebin!$A$2:$A$14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drebin!$D$2:$D$14</c:f>
              <c:numCache>
                <c:formatCode>General</c:formatCode>
                <c:ptCount val="13"/>
                <c:pt idx="0">
                  <c:v>0.87</c:v>
                </c:pt>
                <c:pt idx="1">
                  <c:v>0.86</c:v>
                </c:pt>
                <c:pt idx="2">
                  <c:v>0.88</c:v>
                </c:pt>
                <c:pt idx="3">
                  <c:v>0.5</c:v>
                </c:pt>
                <c:pt idx="4">
                  <c:v>0.84</c:v>
                </c:pt>
                <c:pt idx="5">
                  <c:v>0.88</c:v>
                </c:pt>
                <c:pt idx="6">
                  <c:v>0.88</c:v>
                </c:pt>
                <c:pt idx="7">
                  <c:v>0.87</c:v>
                </c:pt>
                <c:pt idx="8">
                  <c:v>0.9</c:v>
                </c:pt>
                <c:pt idx="9">
                  <c:v>0.91</c:v>
                </c:pt>
                <c:pt idx="10">
                  <c:v>0.88</c:v>
                </c:pt>
                <c:pt idx="11">
                  <c:v>0.88</c:v>
                </c:pt>
                <c:pt idx="12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8A-473D-A61E-3DD8A2DBC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5490128"/>
        <c:axId val="335491112"/>
      </c:barChart>
      <c:catAx>
        <c:axId val="33549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491112"/>
        <c:crosses val="autoZero"/>
        <c:auto val="1"/>
        <c:lblAlgn val="ctr"/>
        <c:lblOffset val="100"/>
        <c:noMultiLvlLbl val="0"/>
      </c:catAx>
      <c:valAx>
        <c:axId val="33549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49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CSBD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csbd!$B$1</c:f>
              <c:strCache>
                <c:ptCount val="1"/>
                <c:pt idx="0">
                  <c:v>Accuarcy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csbd!$A$2:$A$14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csbd!$B$2:$B$14</c:f>
              <c:numCache>
                <c:formatCode>General</c:formatCode>
                <c:ptCount val="13"/>
                <c:pt idx="0">
                  <c:v>0.51600000000000001</c:v>
                </c:pt>
                <c:pt idx="1">
                  <c:v>0.81499999999999995</c:v>
                </c:pt>
                <c:pt idx="2">
                  <c:v>0.82</c:v>
                </c:pt>
                <c:pt idx="3">
                  <c:v>0.13</c:v>
                </c:pt>
                <c:pt idx="4">
                  <c:v>0.34100000000000003</c:v>
                </c:pt>
                <c:pt idx="5">
                  <c:v>0.73</c:v>
                </c:pt>
                <c:pt idx="6">
                  <c:v>0.77900000000000003</c:v>
                </c:pt>
                <c:pt idx="7">
                  <c:v>0.44900000000000001</c:v>
                </c:pt>
                <c:pt idx="8">
                  <c:v>0.79</c:v>
                </c:pt>
                <c:pt idx="9">
                  <c:v>0.376</c:v>
                </c:pt>
                <c:pt idx="10">
                  <c:v>0.73</c:v>
                </c:pt>
                <c:pt idx="11">
                  <c:v>0.73399999999999999</c:v>
                </c:pt>
                <c:pt idx="12">
                  <c:v>0.78800000000000003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AB-42F3-B4A9-DF796C0E336A}"/>
            </c:ext>
          </c:extLst>
        </c:ser>
        <c:ser>
          <c:idx val="1"/>
          <c:order val="1"/>
          <c:tx>
            <c:strRef>
              <c:f>csbd!$C$1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csbd!$A$2:$A$14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csbd!$C$2:$C$14</c:f>
              <c:numCache>
                <c:formatCode>General</c:formatCode>
                <c:ptCount val="13"/>
                <c:pt idx="0">
                  <c:v>0.52</c:v>
                </c:pt>
                <c:pt idx="1">
                  <c:v>0.81</c:v>
                </c:pt>
                <c:pt idx="2">
                  <c:v>0.82</c:v>
                </c:pt>
                <c:pt idx="3">
                  <c:v>0.14000000000000001</c:v>
                </c:pt>
                <c:pt idx="4">
                  <c:v>0.34</c:v>
                </c:pt>
                <c:pt idx="5">
                  <c:v>0.73</c:v>
                </c:pt>
                <c:pt idx="6">
                  <c:v>0.78</c:v>
                </c:pt>
                <c:pt idx="7">
                  <c:v>0.45</c:v>
                </c:pt>
                <c:pt idx="8">
                  <c:v>0.8</c:v>
                </c:pt>
                <c:pt idx="9">
                  <c:v>0.38</c:v>
                </c:pt>
                <c:pt idx="10">
                  <c:v>0.73</c:v>
                </c:pt>
                <c:pt idx="11">
                  <c:v>0.74</c:v>
                </c:pt>
                <c:pt idx="12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AB-42F3-B4A9-DF796C0E336A}"/>
            </c:ext>
          </c:extLst>
        </c:ser>
        <c:ser>
          <c:idx val="2"/>
          <c:order val="2"/>
          <c:tx>
            <c:strRef>
              <c:f>csbd!$D$1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csbd!$A$2:$A$14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csbd!$D$2:$D$14</c:f>
              <c:numCache>
                <c:formatCode>General</c:formatCode>
                <c:ptCount val="13"/>
                <c:pt idx="0">
                  <c:v>0.68</c:v>
                </c:pt>
                <c:pt idx="1">
                  <c:v>0.9</c:v>
                </c:pt>
                <c:pt idx="2">
                  <c:v>0.9</c:v>
                </c:pt>
                <c:pt idx="3">
                  <c:v>0.24</c:v>
                </c:pt>
                <c:pt idx="4">
                  <c:v>0.51</c:v>
                </c:pt>
                <c:pt idx="5">
                  <c:v>0.84</c:v>
                </c:pt>
                <c:pt idx="6">
                  <c:v>0.88</c:v>
                </c:pt>
                <c:pt idx="7">
                  <c:v>0.62</c:v>
                </c:pt>
                <c:pt idx="8">
                  <c:v>0.89</c:v>
                </c:pt>
                <c:pt idx="9">
                  <c:v>0.55000000000000004</c:v>
                </c:pt>
                <c:pt idx="10">
                  <c:v>0.85</c:v>
                </c:pt>
                <c:pt idx="11">
                  <c:v>0.85</c:v>
                </c:pt>
                <c:pt idx="12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AB-42F3-B4A9-DF796C0E3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335920"/>
        <c:axId val="438335264"/>
      </c:barChart>
      <c:catAx>
        <c:axId val="4383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35264"/>
        <c:crosses val="autoZero"/>
        <c:auto val="1"/>
        <c:lblAlgn val="ctr"/>
        <c:lblOffset val="100"/>
        <c:noMultiLvlLbl val="0"/>
      </c:catAx>
      <c:valAx>
        <c:axId val="43833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3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Androguard!$B$1</c:f>
              <c:strCache>
                <c:ptCount val="1"/>
                <c:pt idx="0">
                  <c:v>Similarity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Androguard!$A$2:$A$14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Androguard!$B$2:$B$14</c:f>
              <c:numCache>
                <c:formatCode>General</c:formatCode>
                <c:ptCount val="13"/>
                <c:pt idx="0">
                  <c:v>0.3513</c:v>
                </c:pt>
                <c:pt idx="1">
                  <c:v>0.99</c:v>
                </c:pt>
                <c:pt idx="2">
                  <c:v>0.98680000000000001</c:v>
                </c:pt>
                <c:pt idx="3">
                  <c:v>0.61819999999999997</c:v>
                </c:pt>
                <c:pt idx="4">
                  <c:v>0.5897</c:v>
                </c:pt>
                <c:pt idx="5">
                  <c:v>0.99</c:v>
                </c:pt>
                <c:pt idx="6">
                  <c:v>0.99</c:v>
                </c:pt>
                <c:pt idx="7">
                  <c:v>0.3569</c:v>
                </c:pt>
                <c:pt idx="8">
                  <c:v>0.99</c:v>
                </c:pt>
                <c:pt idx="9">
                  <c:v>0.2823</c:v>
                </c:pt>
                <c:pt idx="10">
                  <c:v>0.99</c:v>
                </c:pt>
                <c:pt idx="11">
                  <c:v>0.99</c:v>
                </c:pt>
                <c:pt idx="12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A-48D6-9BE7-21AB4A545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505728"/>
        <c:axId val="327504416"/>
      </c:barChart>
      <c:catAx>
        <c:axId val="32750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04416"/>
        <c:crosses val="autoZero"/>
        <c:auto val="1"/>
        <c:lblAlgn val="ctr"/>
        <c:lblOffset val="100"/>
        <c:noMultiLvlLbl val="0"/>
      </c:catAx>
      <c:valAx>
        <c:axId val="32750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50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Simicom!$B$1</c:f>
              <c:strCache>
                <c:ptCount val="1"/>
                <c:pt idx="0">
                  <c:v>Similarity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Simicom!$A$2:$A$14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Simicom!$B$2:$B$14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3.5999999999999997E-2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0D-45E2-8588-1C3565075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528536"/>
        <c:axId val="418529192"/>
      </c:barChart>
      <c:catAx>
        <c:axId val="41852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29192"/>
        <c:crosses val="autoZero"/>
        <c:auto val="1"/>
        <c:lblAlgn val="ctr"/>
        <c:lblOffset val="100"/>
        <c:noMultiLvlLbl val="0"/>
      </c:catAx>
      <c:valAx>
        <c:axId val="41852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28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Simiresource!$B$1</c:f>
              <c:strCache>
                <c:ptCount val="1"/>
                <c:pt idx="0">
                  <c:v>Similarity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Simiresource!$A$2:$A$14</c:f>
              <c:strCache>
                <c:ptCount val="13"/>
                <c:pt idx="0">
                  <c:v>ob1</c:v>
                </c:pt>
                <c:pt idx="1">
                  <c:v>ob2</c:v>
                </c:pt>
                <c:pt idx="2">
                  <c:v>ob3</c:v>
                </c:pt>
                <c:pt idx="3">
                  <c:v>ob4</c:v>
                </c:pt>
                <c:pt idx="4">
                  <c:v>ob5</c:v>
                </c:pt>
                <c:pt idx="5">
                  <c:v>ob6</c:v>
                </c:pt>
                <c:pt idx="6">
                  <c:v>ob7</c:v>
                </c:pt>
                <c:pt idx="7">
                  <c:v>ob8</c:v>
                </c:pt>
                <c:pt idx="8">
                  <c:v>ob9</c:v>
                </c:pt>
                <c:pt idx="9">
                  <c:v>ob10</c:v>
                </c:pt>
                <c:pt idx="10">
                  <c:v>ob11</c:v>
                </c:pt>
                <c:pt idx="11">
                  <c:v>ob12</c:v>
                </c:pt>
                <c:pt idx="12">
                  <c:v>ob13</c:v>
                </c:pt>
              </c:strCache>
            </c:strRef>
          </c:cat>
          <c:val>
            <c:numRef>
              <c:f>Simiresource!$B$2:$B$14</c:f>
              <c:numCache>
                <c:formatCode>General</c:formatCode>
                <c:ptCount val="13"/>
                <c:pt idx="0">
                  <c:v>0.57240000000000002</c:v>
                </c:pt>
                <c:pt idx="1">
                  <c:v>0.55500000000000005</c:v>
                </c:pt>
                <c:pt idx="2">
                  <c:v>0.56379999999999997</c:v>
                </c:pt>
                <c:pt idx="3">
                  <c:v>0.38969999999999999</c:v>
                </c:pt>
                <c:pt idx="4">
                  <c:v>0.56999999999999995</c:v>
                </c:pt>
                <c:pt idx="5">
                  <c:v>0.56999999999999995</c:v>
                </c:pt>
                <c:pt idx="6">
                  <c:v>0.56999999999999995</c:v>
                </c:pt>
                <c:pt idx="7">
                  <c:v>0.58650000000000002</c:v>
                </c:pt>
                <c:pt idx="8">
                  <c:v>0.56999999999999995</c:v>
                </c:pt>
                <c:pt idx="9">
                  <c:v>0.57850000000000001</c:v>
                </c:pt>
                <c:pt idx="10">
                  <c:v>0.57010000000000005</c:v>
                </c:pt>
                <c:pt idx="11">
                  <c:v>0.57010000000000005</c:v>
                </c:pt>
                <c:pt idx="12">
                  <c:v>0.57010000000000005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5-435D-AFE1-9A72E61C7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5397152"/>
        <c:axId val="445393216"/>
      </c:barChart>
      <c:catAx>
        <c:axId val="44539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393216"/>
        <c:crosses val="autoZero"/>
        <c:auto val="1"/>
        <c:lblAlgn val="ctr"/>
        <c:lblOffset val="100"/>
        <c:noMultiLvlLbl val="0"/>
      </c:catAx>
      <c:valAx>
        <c:axId val="44539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39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19-07-11T04:27:41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9537 15206 0</inkml:trace>
  <inkml:trace contextRef="#ctx0" brushRef="#br0" timeOffset="4463.3563">11559 14656 0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2400" b="0" strike="noStrike" spc="-1">
                <a:solidFill>
                  <a:srgbClr val="1F497D"/>
                </a:solidFill>
                <a:latin typeface="Arial"/>
              </a:rPr>
              <a:t>单击鼠标移动幻灯片</a:t>
            </a: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4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AB670F1-E1A9-4D6C-A6C3-5FEB975EC71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3337" cy="383540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792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4021200" y="9721800"/>
            <a:ext cx="3074400" cy="50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TextShape 4"/>
          <p:cNvSpPr txBox="1"/>
          <p:nvPr/>
        </p:nvSpPr>
        <p:spPr>
          <a:xfrm>
            <a:off x="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9000" tIns="49680" rIns="99000" bIns="49680" anchor="b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微软雅黑"/>
              </a:rPr>
              <a:t> </a:t>
            </a:r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081160" y="2679840"/>
            <a:ext cx="550188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2400" b="0" strike="noStrike" spc="-1">
                <a:solidFill>
                  <a:srgbClr val="1F497D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081160" y="2679840"/>
            <a:ext cx="550188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0" name="Group 2"/>
          <p:cNvGrpSpPr/>
          <p:nvPr/>
        </p:nvGrpSpPr>
        <p:grpSpPr>
          <a:xfrm>
            <a:off x="0" y="6126480"/>
            <a:ext cx="9143640" cy="731160"/>
            <a:chOff x="0" y="6126480"/>
            <a:chExt cx="9143640" cy="731160"/>
          </a:xfrm>
        </p:grpSpPr>
        <p:sp>
          <p:nvSpPr>
            <p:cNvPr id="41" name="CustomShape 3"/>
            <p:cNvSpPr/>
            <p:nvPr/>
          </p:nvSpPr>
          <p:spPr>
            <a:xfrm>
              <a:off x="0" y="6126480"/>
              <a:ext cx="9143640" cy="5940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4"/>
            <p:cNvSpPr/>
            <p:nvPr/>
          </p:nvSpPr>
          <p:spPr>
            <a:xfrm>
              <a:off x="0" y="6284880"/>
              <a:ext cx="9143640" cy="57276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26000">
                  <a:schemeClr val="bg1"/>
                </a:gs>
                <a:gs pos="100000">
                  <a:srgbClr val="EEEEEE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" name="Group 5"/>
          <p:cNvGrpSpPr/>
          <p:nvPr/>
        </p:nvGrpSpPr>
        <p:grpSpPr>
          <a:xfrm>
            <a:off x="360" y="360"/>
            <a:ext cx="9143640" cy="1881720"/>
            <a:chOff x="360" y="360"/>
            <a:chExt cx="9143640" cy="1881720"/>
          </a:xfrm>
        </p:grpSpPr>
        <p:sp>
          <p:nvSpPr>
            <p:cNvPr id="44" name="CustomShape 6"/>
            <p:cNvSpPr/>
            <p:nvPr/>
          </p:nvSpPr>
          <p:spPr>
            <a:xfrm rot="10800000">
              <a:off x="360" y="600480"/>
              <a:ext cx="9143640" cy="12816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7"/>
            <p:cNvSpPr/>
            <p:nvPr/>
          </p:nvSpPr>
          <p:spPr>
            <a:xfrm rot="10800000">
              <a:off x="360" y="360"/>
              <a:ext cx="9143640" cy="159624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17000">
                  <a:schemeClr val="bg1"/>
                </a:gs>
                <a:gs pos="81000">
                  <a:srgbClr val="EEEEEE"/>
                </a:gs>
                <a:gs pos="100000">
                  <a:srgbClr val="E8E8E8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" name="CustomShape 8"/>
          <p:cNvSpPr/>
          <p:nvPr/>
        </p:nvSpPr>
        <p:spPr>
          <a:xfrm>
            <a:off x="8703000" y="6511320"/>
            <a:ext cx="210960" cy="2149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ctr"/>
          <a:lstStyle/>
          <a:p>
            <a:pPr algn="ctr">
              <a:lnSpc>
                <a:spcPct val="100000"/>
              </a:lnSpc>
            </a:pPr>
            <a:fld id="{99B41BBF-AB03-4128-A301-86D63053AD18}" type="slidenum"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47" name="PlaceHolder 9"/>
          <p:cNvSpPr>
            <a:spLocks noGrp="1"/>
          </p:cNvSpPr>
          <p:nvPr>
            <p:ph type="title"/>
          </p:nvPr>
        </p:nvSpPr>
        <p:spPr>
          <a:xfrm>
            <a:off x="361800" y="371520"/>
            <a:ext cx="8229240" cy="533160"/>
          </a:xfrm>
          <a:prstGeom prst="rect">
            <a:avLst/>
          </a:prstGeom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262626"/>
                </a:solidFill>
                <a:latin typeface="微软雅黑"/>
                <a:ea typeface="微软雅黑"/>
              </a:rPr>
              <a:t>单击此处编辑母版标题样式</a:t>
            </a:r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477720" y="6511320"/>
            <a:ext cx="172620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45000" rIns="90000" bIns="45000"/>
          <a:lstStyle/>
          <a:p>
            <a:pPr>
              <a:lnSpc>
                <a:spcPct val="100000"/>
              </a:lnSpc>
            </a:pPr>
            <a:r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University of Technology Sydney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49" name="图片 12"/>
          <p:cNvPicPr/>
          <p:nvPr/>
        </p:nvPicPr>
        <p:blipFill>
          <a:blip r:embed="rId14"/>
          <a:stretch/>
        </p:blipFill>
        <p:spPr>
          <a:xfrm>
            <a:off x="8353440" y="343080"/>
            <a:ext cx="358560" cy="536040"/>
          </a:xfrm>
          <a:prstGeom prst="rect">
            <a:avLst/>
          </a:prstGeom>
          <a:ln>
            <a:noFill/>
          </a:ln>
        </p:spPr>
      </p:pic>
      <p:sp>
        <p:nvSpPr>
          <p:cNvPr id="5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081160" y="2679840"/>
            <a:ext cx="550188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8" name="Group 2"/>
          <p:cNvGrpSpPr/>
          <p:nvPr/>
        </p:nvGrpSpPr>
        <p:grpSpPr>
          <a:xfrm>
            <a:off x="0" y="6126480"/>
            <a:ext cx="9143640" cy="731160"/>
            <a:chOff x="0" y="6126480"/>
            <a:chExt cx="9143640" cy="731160"/>
          </a:xfrm>
        </p:grpSpPr>
        <p:sp>
          <p:nvSpPr>
            <p:cNvPr id="89" name="CustomShape 3"/>
            <p:cNvSpPr/>
            <p:nvPr/>
          </p:nvSpPr>
          <p:spPr>
            <a:xfrm>
              <a:off x="0" y="6126480"/>
              <a:ext cx="9143640" cy="5940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0" y="6284880"/>
              <a:ext cx="9143640" cy="57276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26000">
                  <a:schemeClr val="bg1"/>
                </a:gs>
                <a:gs pos="100000">
                  <a:srgbClr val="EEEEEE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1" name="Group 5"/>
          <p:cNvGrpSpPr/>
          <p:nvPr/>
        </p:nvGrpSpPr>
        <p:grpSpPr>
          <a:xfrm>
            <a:off x="360" y="360"/>
            <a:ext cx="9143640" cy="1881720"/>
            <a:chOff x="360" y="360"/>
            <a:chExt cx="9143640" cy="1881720"/>
          </a:xfrm>
        </p:grpSpPr>
        <p:sp>
          <p:nvSpPr>
            <p:cNvPr id="92" name="CustomShape 6"/>
            <p:cNvSpPr/>
            <p:nvPr/>
          </p:nvSpPr>
          <p:spPr>
            <a:xfrm rot="10800000">
              <a:off x="360" y="600480"/>
              <a:ext cx="9143640" cy="12816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7"/>
            <p:cNvSpPr/>
            <p:nvPr/>
          </p:nvSpPr>
          <p:spPr>
            <a:xfrm rot="10800000">
              <a:off x="360" y="360"/>
              <a:ext cx="9143640" cy="159624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17000">
                  <a:schemeClr val="bg1"/>
                </a:gs>
                <a:gs pos="81000">
                  <a:srgbClr val="EEEEEE"/>
                </a:gs>
                <a:gs pos="100000">
                  <a:srgbClr val="E8E8E8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4" name="CustomShape 8"/>
          <p:cNvSpPr/>
          <p:nvPr/>
        </p:nvSpPr>
        <p:spPr>
          <a:xfrm>
            <a:off x="8703000" y="6511320"/>
            <a:ext cx="210960" cy="2149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ctr"/>
          <a:lstStyle/>
          <a:p>
            <a:pPr algn="ctr">
              <a:lnSpc>
                <a:spcPct val="100000"/>
              </a:lnSpc>
            </a:pPr>
            <a:fld id="{E2916861-FA76-4EDD-BFEF-24DC27E19482}" type="slidenum"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95" name="PlaceHolder 9"/>
          <p:cNvSpPr>
            <a:spLocks noGrp="1"/>
          </p:cNvSpPr>
          <p:nvPr>
            <p:ph type="title"/>
          </p:nvPr>
        </p:nvSpPr>
        <p:spPr>
          <a:xfrm>
            <a:off x="361800" y="371520"/>
            <a:ext cx="8229240" cy="533160"/>
          </a:xfrm>
          <a:prstGeom prst="rect">
            <a:avLst/>
          </a:prstGeom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262626"/>
                </a:solidFill>
                <a:latin typeface="微软雅黑"/>
                <a:ea typeface="微软雅黑"/>
              </a:rPr>
              <a:t>单击此处编辑母版标题样式</a:t>
            </a:r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477720" y="6511320"/>
            <a:ext cx="172620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45000" rIns="90000" bIns="45000"/>
          <a:lstStyle/>
          <a:p>
            <a:pPr>
              <a:lnSpc>
                <a:spcPct val="100000"/>
              </a:lnSpc>
            </a:pPr>
            <a:r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University of Technology Sydney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97" name="图片 12"/>
          <p:cNvPicPr/>
          <p:nvPr/>
        </p:nvPicPr>
        <p:blipFill>
          <a:blip r:embed="rId14"/>
          <a:stretch/>
        </p:blipFill>
        <p:spPr>
          <a:xfrm>
            <a:off x="8353440" y="343080"/>
            <a:ext cx="358560" cy="536040"/>
          </a:xfrm>
          <a:prstGeom prst="rect">
            <a:avLst/>
          </a:prstGeom>
          <a:ln>
            <a:noFill/>
          </a:ln>
        </p:spPr>
      </p:pic>
      <p:sp>
        <p:nvSpPr>
          <p:cNvPr id="98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081160" y="2679840"/>
            <a:ext cx="550188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4" name="Group 2"/>
          <p:cNvGrpSpPr/>
          <p:nvPr/>
        </p:nvGrpSpPr>
        <p:grpSpPr>
          <a:xfrm>
            <a:off x="0" y="6126480"/>
            <a:ext cx="9143640" cy="731160"/>
            <a:chOff x="0" y="6126480"/>
            <a:chExt cx="9143640" cy="731160"/>
          </a:xfrm>
        </p:grpSpPr>
        <p:sp>
          <p:nvSpPr>
            <p:cNvPr id="185" name="CustomShape 3"/>
            <p:cNvSpPr/>
            <p:nvPr/>
          </p:nvSpPr>
          <p:spPr>
            <a:xfrm>
              <a:off x="0" y="6126480"/>
              <a:ext cx="9143640" cy="5940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4"/>
            <p:cNvSpPr/>
            <p:nvPr/>
          </p:nvSpPr>
          <p:spPr>
            <a:xfrm>
              <a:off x="0" y="6284880"/>
              <a:ext cx="9143640" cy="57276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26000">
                  <a:schemeClr val="bg1"/>
                </a:gs>
                <a:gs pos="100000">
                  <a:srgbClr val="EEEEEE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7" name="Group 5"/>
          <p:cNvGrpSpPr/>
          <p:nvPr/>
        </p:nvGrpSpPr>
        <p:grpSpPr>
          <a:xfrm>
            <a:off x="360" y="360"/>
            <a:ext cx="9143640" cy="1881720"/>
            <a:chOff x="360" y="360"/>
            <a:chExt cx="9143640" cy="1881720"/>
          </a:xfrm>
        </p:grpSpPr>
        <p:sp>
          <p:nvSpPr>
            <p:cNvPr id="188" name="CustomShape 6"/>
            <p:cNvSpPr/>
            <p:nvPr/>
          </p:nvSpPr>
          <p:spPr>
            <a:xfrm rot="10800000">
              <a:off x="360" y="600480"/>
              <a:ext cx="9143640" cy="12816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7"/>
            <p:cNvSpPr/>
            <p:nvPr/>
          </p:nvSpPr>
          <p:spPr>
            <a:xfrm rot="10800000">
              <a:off x="360" y="360"/>
              <a:ext cx="9143640" cy="159624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17000">
                  <a:schemeClr val="bg1"/>
                </a:gs>
                <a:gs pos="81000">
                  <a:srgbClr val="EEEEEE"/>
                </a:gs>
                <a:gs pos="100000">
                  <a:srgbClr val="E8E8E8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0" name="CustomShape 8"/>
          <p:cNvSpPr/>
          <p:nvPr/>
        </p:nvSpPr>
        <p:spPr>
          <a:xfrm>
            <a:off x="8703000" y="6511320"/>
            <a:ext cx="210960" cy="2149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ctr"/>
          <a:lstStyle/>
          <a:p>
            <a:pPr algn="ctr">
              <a:lnSpc>
                <a:spcPct val="100000"/>
              </a:lnSpc>
            </a:pPr>
            <a:fld id="{3F984B1E-99CD-4F33-896E-A03D77AB18CA}" type="slidenum"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191" name="PlaceHolder 9"/>
          <p:cNvSpPr>
            <a:spLocks noGrp="1"/>
          </p:cNvSpPr>
          <p:nvPr>
            <p:ph type="title"/>
          </p:nvPr>
        </p:nvSpPr>
        <p:spPr>
          <a:xfrm>
            <a:off x="361800" y="371520"/>
            <a:ext cx="8229240" cy="533160"/>
          </a:xfrm>
          <a:prstGeom prst="rect">
            <a:avLst/>
          </a:prstGeom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262626"/>
                </a:solidFill>
                <a:latin typeface="微软雅黑"/>
                <a:ea typeface="微软雅黑"/>
              </a:rPr>
              <a:t>单击此处编辑母版标题样式</a:t>
            </a:r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477720" y="6511320"/>
            <a:ext cx="172620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45000" rIns="90000" bIns="45000"/>
          <a:lstStyle/>
          <a:p>
            <a:pPr>
              <a:lnSpc>
                <a:spcPct val="100000"/>
              </a:lnSpc>
            </a:pPr>
            <a:r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University of Technology Sydney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93" name="图片 12"/>
          <p:cNvPicPr/>
          <p:nvPr/>
        </p:nvPicPr>
        <p:blipFill>
          <a:blip r:embed="rId14"/>
          <a:stretch/>
        </p:blipFill>
        <p:spPr>
          <a:xfrm>
            <a:off x="8353440" y="343080"/>
            <a:ext cx="358560" cy="536040"/>
          </a:xfrm>
          <a:prstGeom prst="rect">
            <a:avLst/>
          </a:prstGeom>
          <a:ln>
            <a:noFill/>
          </a:ln>
        </p:spPr>
      </p:pic>
      <p:sp>
        <p:nvSpPr>
          <p:cNvPr id="194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081160" y="2679840"/>
            <a:ext cx="550188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0" name="Group 2"/>
          <p:cNvGrpSpPr/>
          <p:nvPr/>
        </p:nvGrpSpPr>
        <p:grpSpPr>
          <a:xfrm>
            <a:off x="0" y="6126480"/>
            <a:ext cx="9143640" cy="731160"/>
            <a:chOff x="0" y="6126480"/>
            <a:chExt cx="9143640" cy="731160"/>
          </a:xfrm>
        </p:grpSpPr>
        <p:sp>
          <p:nvSpPr>
            <p:cNvPr id="281" name="CustomShape 3"/>
            <p:cNvSpPr/>
            <p:nvPr/>
          </p:nvSpPr>
          <p:spPr>
            <a:xfrm>
              <a:off x="0" y="6126480"/>
              <a:ext cx="9143640" cy="5940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CustomShape 4"/>
            <p:cNvSpPr/>
            <p:nvPr/>
          </p:nvSpPr>
          <p:spPr>
            <a:xfrm>
              <a:off x="0" y="6284880"/>
              <a:ext cx="9143640" cy="57276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26000">
                  <a:schemeClr val="bg1"/>
                </a:gs>
                <a:gs pos="100000">
                  <a:srgbClr val="EEEEEE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3" name="Group 5"/>
          <p:cNvGrpSpPr/>
          <p:nvPr/>
        </p:nvGrpSpPr>
        <p:grpSpPr>
          <a:xfrm>
            <a:off x="360" y="360"/>
            <a:ext cx="9143640" cy="1881720"/>
            <a:chOff x="360" y="360"/>
            <a:chExt cx="9143640" cy="1881720"/>
          </a:xfrm>
        </p:grpSpPr>
        <p:sp>
          <p:nvSpPr>
            <p:cNvPr id="284" name="CustomShape 6"/>
            <p:cNvSpPr/>
            <p:nvPr/>
          </p:nvSpPr>
          <p:spPr>
            <a:xfrm rot="10800000">
              <a:off x="360" y="600480"/>
              <a:ext cx="9143640" cy="1281600"/>
            </a:xfrm>
            <a:custGeom>
              <a:avLst/>
              <a:gdLst/>
              <a:ahLst/>
              <a:cxnLst/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alpha val="90000"/>
                  </a:schemeClr>
                </a:gs>
                <a:gs pos="100000">
                  <a:schemeClr val="accent1">
                    <a:alpha val="7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7"/>
            <p:cNvSpPr/>
            <p:nvPr/>
          </p:nvSpPr>
          <p:spPr>
            <a:xfrm rot="10800000">
              <a:off x="360" y="360"/>
              <a:ext cx="9143640" cy="1596240"/>
            </a:xfrm>
            <a:custGeom>
              <a:avLst/>
              <a:gdLst/>
              <a:ahLst/>
              <a:cxnLst/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rotWithShape="0">
              <a:gsLst>
                <a:gs pos="17000">
                  <a:schemeClr val="bg1"/>
                </a:gs>
                <a:gs pos="81000">
                  <a:srgbClr val="EEEEEE"/>
                </a:gs>
                <a:gs pos="100000">
                  <a:srgbClr val="E8E8E8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6" name="CustomShape 8"/>
          <p:cNvSpPr/>
          <p:nvPr/>
        </p:nvSpPr>
        <p:spPr>
          <a:xfrm>
            <a:off x="8703000" y="6511320"/>
            <a:ext cx="210960" cy="2149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ctr"/>
          <a:lstStyle/>
          <a:p>
            <a:pPr algn="ctr">
              <a:lnSpc>
                <a:spcPct val="100000"/>
              </a:lnSpc>
            </a:pPr>
            <a:fld id="{64CDB162-85F5-431C-9D7B-C9185DF909B5}" type="slidenum"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87" name="PlaceHolder 9"/>
          <p:cNvSpPr>
            <a:spLocks noGrp="1"/>
          </p:cNvSpPr>
          <p:nvPr>
            <p:ph type="title"/>
          </p:nvPr>
        </p:nvSpPr>
        <p:spPr>
          <a:xfrm>
            <a:off x="361800" y="371520"/>
            <a:ext cx="8229240" cy="533160"/>
          </a:xfrm>
          <a:prstGeom prst="rect">
            <a:avLst/>
          </a:prstGeom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>
                <a:solidFill>
                  <a:srgbClr val="262626"/>
                </a:solidFill>
                <a:latin typeface="微软雅黑"/>
                <a:ea typeface="微软雅黑"/>
              </a:rPr>
              <a:t>单击此处编辑母版标题样式</a:t>
            </a:r>
            <a:endParaRPr lang="zh-CN" sz="2400" b="0" strike="noStrike" spc="-1">
              <a:solidFill>
                <a:srgbClr val="1F497D"/>
              </a:solidFill>
              <a:latin typeface="Arial"/>
            </a:endParaRPr>
          </a:p>
        </p:txBody>
      </p:sp>
      <p:sp>
        <p:nvSpPr>
          <p:cNvPr id="288" name="CustomShape 10"/>
          <p:cNvSpPr/>
          <p:nvPr/>
        </p:nvSpPr>
        <p:spPr>
          <a:xfrm>
            <a:off x="477720" y="6511320"/>
            <a:ext cx="172620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45000" rIns="90000" bIns="45000"/>
          <a:lstStyle/>
          <a:p>
            <a:pPr>
              <a:lnSpc>
                <a:spcPct val="100000"/>
              </a:lnSpc>
            </a:pPr>
            <a:r>
              <a:rPr lang="en-US" sz="800" b="1" strike="noStrike" spc="-1">
                <a:solidFill>
                  <a:srgbClr val="808080"/>
                </a:solidFill>
                <a:latin typeface="微软雅黑"/>
                <a:ea typeface="微软雅黑"/>
              </a:rPr>
              <a:t>University of Technology Sydney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289" name="图片 12"/>
          <p:cNvPicPr/>
          <p:nvPr/>
        </p:nvPicPr>
        <p:blipFill>
          <a:blip r:embed="rId14"/>
          <a:stretch/>
        </p:blipFill>
        <p:spPr>
          <a:xfrm>
            <a:off x="8353440" y="343080"/>
            <a:ext cx="358560" cy="536040"/>
          </a:xfrm>
          <a:prstGeom prst="rect">
            <a:avLst/>
          </a:prstGeom>
          <a:ln>
            <a:noFill/>
          </a:ln>
        </p:spPr>
      </p:pic>
      <p:sp>
        <p:nvSpPr>
          <p:cNvPr id="29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图片 11"/>
          <p:cNvPicPr/>
          <p:nvPr/>
        </p:nvPicPr>
        <p:blipFill>
          <a:blip r:embed="rId3"/>
          <a:srcRect t="15195"/>
          <a:stretch/>
        </p:blipFill>
        <p:spPr>
          <a:xfrm>
            <a:off x="0" y="0"/>
            <a:ext cx="9141840" cy="5814000"/>
          </a:xfrm>
          <a:prstGeom prst="rect">
            <a:avLst/>
          </a:prstGeom>
          <a:ln>
            <a:noFill/>
          </a:ln>
        </p:spPr>
      </p:pic>
      <p:sp>
        <p:nvSpPr>
          <p:cNvPr id="430" name="CustomShape 1"/>
          <p:cNvSpPr/>
          <p:nvPr/>
        </p:nvSpPr>
        <p:spPr>
          <a:xfrm>
            <a:off x="0" y="2842200"/>
            <a:ext cx="9141840" cy="2049480"/>
          </a:xfrm>
          <a:custGeom>
            <a:avLst/>
            <a:gdLst/>
            <a:ahLst/>
            <a:cxnLst/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9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2"/>
          <p:cNvSpPr/>
          <p:nvPr/>
        </p:nvSpPr>
        <p:spPr>
          <a:xfrm>
            <a:off x="0" y="3380040"/>
            <a:ext cx="9141840" cy="3475800"/>
          </a:xfrm>
          <a:custGeom>
            <a:avLst/>
            <a:gdLst/>
            <a:ahLst/>
            <a:cxnLst/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rotWithShape="0">
            <a:gsLst>
              <a:gs pos="17000">
                <a:schemeClr val="bg1"/>
              </a:gs>
              <a:gs pos="100000">
                <a:srgbClr val="EEEEEE"/>
              </a:gs>
            </a:gsLst>
            <a:lin ang="270000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3"/>
          <p:cNvSpPr/>
          <p:nvPr/>
        </p:nvSpPr>
        <p:spPr>
          <a:xfrm>
            <a:off x="443520" y="5815800"/>
            <a:ext cx="4282920" cy="9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200" b="1" strike="noStrike" spc="-1" dirty="0" smtClean="0">
                <a:solidFill>
                  <a:srgbClr val="808080"/>
                </a:solidFill>
                <a:latin typeface="微软雅黑"/>
                <a:ea typeface="微软雅黑"/>
              </a:rPr>
              <a:t>Yanxin </a:t>
            </a:r>
            <a:r>
              <a:rPr lang="en-US" sz="1200" b="1" strike="noStrike" spc="-1" dirty="0">
                <a:solidFill>
                  <a:srgbClr val="808080"/>
                </a:solidFill>
                <a:latin typeface="微软雅黑"/>
                <a:ea typeface="微软雅黑"/>
              </a:rPr>
              <a:t>Zhang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200" b="1" strike="noStrike" spc="-1" dirty="0">
                <a:solidFill>
                  <a:srgbClr val="808080"/>
                </a:solidFill>
                <a:latin typeface="微软雅黑"/>
                <a:ea typeface="微软雅黑"/>
              </a:rPr>
              <a:t>School of </a:t>
            </a:r>
            <a:r>
              <a:rPr lang="en-US" sz="1200" b="1" strike="noStrike" spc="-1" dirty="0" smtClean="0">
                <a:solidFill>
                  <a:srgbClr val="808080"/>
                </a:solidFill>
                <a:latin typeface="微软雅黑"/>
                <a:ea typeface="微软雅黑"/>
              </a:rPr>
              <a:t>Computer Science</a:t>
            </a:r>
          </a:p>
          <a:p>
            <a:pPr>
              <a:lnSpc>
                <a:spcPct val="150000"/>
              </a:lnSpc>
            </a:pPr>
            <a:r>
              <a:rPr lang="en-US" sz="1200" b="1" strike="noStrike" spc="-1" dirty="0" smtClean="0">
                <a:solidFill>
                  <a:srgbClr val="808080"/>
                </a:solidFill>
                <a:latin typeface="微软雅黑"/>
                <a:ea typeface="微软雅黑"/>
              </a:rPr>
              <a:t>Faculty </a:t>
            </a:r>
            <a:r>
              <a:rPr lang="en-US" sz="1200" b="1" strike="noStrike" spc="-1" dirty="0">
                <a:solidFill>
                  <a:srgbClr val="808080"/>
                </a:solidFill>
                <a:latin typeface="微软雅黑"/>
                <a:ea typeface="微软雅黑"/>
              </a:rPr>
              <a:t>of Engineering and IT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443520" y="4860000"/>
            <a:ext cx="7532280" cy="12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spc="-1" dirty="0" smtClean="0">
                <a:latin typeface="Arial"/>
              </a:rPr>
              <a:t>Effects of code obfuscation and </a:t>
            </a:r>
            <a:r>
              <a:rPr lang="en-US" sz="2200" spc="-1" dirty="0" err="1" smtClean="0">
                <a:latin typeface="Arial"/>
              </a:rPr>
              <a:t>deobfuscation</a:t>
            </a:r>
            <a:r>
              <a:rPr lang="en-US" sz="2200" spc="-1" dirty="0" smtClean="0">
                <a:latin typeface="Arial"/>
              </a:rPr>
              <a:t> on machine-learning guided Android </a:t>
            </a:r>
            <a:r>
              <a:rPr lang="en-US" altLang="zh-CN" sz="2200" spc="-1" dirty="0" smtClean="0">
                <a:latin typeface="Arial"/>
              </a:rPr>
              <a:t>malware</a:t>
            </a:r>
            <a:r>
              <a:rPr lang="en-US" sz="2200" spc="-1" dirty="0" smtClean="0">
                <a:latin typeface="Arial"/>
              </a:rPr>
              <a:t> detection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434" name="图片 7"/>
          <p:cNvPicPr/>
          <p:nvPr/>
        </p:nvPicPr>
        <p:blipFill>
          <a:blip r:embed="rId4"/>
          <a:stretch/>
        </p:blipFill>
        <p:spPr>
          <a:xfrm>
            <a:off x="7975800" y="5398920"/>
            <a:ext cx="734400" cy="10990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433320" y="5276160"/>
              <a:ext cx="728280" cy="19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3960" y="5266800"/>
                <a:ext cx="747000" cy="21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Background - Obfuscation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591120" y="2404080"/>
            <a:ext cx="7517880" cy="191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1F497D"/>
                </a:solidFill>
                <a:latin typeface="Arial"/>
              </a:rPr>
              <a:t>Transforming a code into a form that is more difficult for humans, and possibly machines, to read, understand, and reverse engineer.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1F497D"/>
                </a:solidFill>
                <a:latin typeface="Arial"/>
              </a:rPr>
              <a:t>These transformations change the syntax of code but not their semantics.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440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Background - Obfuscation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7" y="1884874"/>
            <a:ext cx="8045689" cy="30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98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Background - Obfuscation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7" y="2118544"/>
            <a:ext cx="8117805" cy="33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97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Background - </a:t>
            </a:r>
            <a:r>
              <a:rPr lang="en-US" altLang="zh-CN" sz="2400" b="0" strike="noStrike" spc="-1" dirty="0" err="1" smtClean="0">
                <a:solidFill>
                  <a:srgbClr val="262626"/>
                </a:solidFill>
                <a:latin typeface="微软雅黑"/>
                <a:ea typeface="微软雅黑"/>
              </a:rPr>
              <a:t>De</a:t>
            </a:r>
            <a:r>
              <a:rPr lang="en-US" altLang="zh-CN" sz="2400" spc="-1" dirty="0" err="1">
                <a:solidFill>
                  <a:srgbClr val="262626"/>
                </a:solidFill>
                <a:latin typeface="微软雅黑"/>
                <a:ea typeface="微软雅黑"/>
              </a:rPr>
              <a:t>o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b</a:t>
            </a: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fuscation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96" y="1400052"/>
            <a:ext cx="5010407" cy="4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0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Research Questions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7" y="1858117"/>
            <a:ext cx="7630665" cy="42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74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Research Questions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TextShape 3"/>
          <p:cNvSpPr txBox="1"/>
          <p:nvPr/>
        </p:nvSpPr>
        <p:spPr>
          <a:xfrm>
            <a:off x="649119" y="2060450"/>
            <a:ext cx="7810881" cy="423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 smtClean="0">
                <a:latin typeface="Arial"/>
              </a:rPr>
              <a:t>1. How is the accuracy of machine learning detector affected by obfuscation strategy?</a:t>
            </a:r>
            <a:endParaRPr lang="en-US" sz="2000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-1" dirty="0" smtClean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-1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 smtClean="0">
                <a:latin typeface="Arial"/>
              </a:rPr>
              <a:t>2. How is the accuracy of machine learning detector affected by </a:t>
            </a:r>
            <a:r>
              <a:rPr lang="en-US" sz="2000" spc="-1" dirty="0" err="1" smtClean="0">
                <a:latin typeface="Arial"/>
              </a:rPr>
              <a:t>deobfuscation</a:t>
            </a:r>
            <a:r>
              <a:rPr lang="en-US" sz="2000" spc="-1" dirty="0" smtClean="0">
                <a:latin typeface="Arial"/>
              </a:rPr>
              <a:t> strategy? </a:t>
            </a:r>
            <a:endParaRPr lang="en-US" sz="2000" spc="-1" dirty="0">
              <a:latin typeface="Arial"/>
            </a:endParaRPr>
          </a:p>
          <a:p>
            <a:r>
              <a:rPr lang="en-US" sz="2000" b="0" strike="noStrike" spc="-1" dirty="0" smtClean="0">
                <a:latin typeface="Arial"/>
              </a:rPr>
              <a:t>   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Research Questions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712181" y="1661263"/>
            <a:ext cx="77478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 – ICSE(A+) - </a:t>
            </a:r>
            <a:r>
              <a:rPr lang="en-AU" dirty="0" smtClean="0"/>
              <a:t>A </a:t>
            </a:r>
            <a:r>
              <a:rPr lang="en-AU" dirty="0"/>
              <a:t>Large-Scale Empirical Study on the Effects of Code Obfuscations on Android Apps and Anti-Malware </a:t>
            </a:r>
            <a:r>
              <a:rPr lang="en-AU" dirty="0" smtClean="0"/>
              <a:t>Products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RQ1. </a:t>
            </a:r>
            <a:r>
              <a:rPr lang="en-AU" dirty="0" smtClean="0"/>
              <a:t>How </a:t>
            </a:r>
            <a:r>
              <a:rPr lang="en-AU" dirty="0"/>
              <a:t>is the accuracy of anti-malware products affected by obfuscation strategies</a:t>
            </a:r>
            <a:r>
              <a:rPr lang="en-AU" dirty="0" smtClean="0"/>
              <a:t>?</a:t>
            </a:r>
          </a:p>
          <a:p>
            <a:endParaRPr lang="en-US" dirty="0" smtClean="0"/>
          </a:p>
          <a:p>
            <a:r>
              <a:rPr lang="en-AU" dirty="0"/>
              <a:t>RQ2. How is the accuracy of anti-malware products affected by obfuscation tools?</a:t>
            </a:r>
            <a:endParaRPr lang="en-US" dirty="0"/>
          </a:p>
          <a:p>
            <a:endParaRPr lang="en-US" dirty="0"/>
          </a:p>
          <a:p>
            <a:r>
              <a:rPr lang="en-AU" dirty="0" smtClean="0"/>
              <a:t>RQ3. How </a:t>
            </a:r>
            <a:r>
              <a:rPr lang="en-AU" dirty="0"/>
              <a:t>is the accuracy of anti-malware products affected by the year an app is created?</a:t>
            </a:r>
            <a:endParaRPr lang="en-US" dirty="0" smtClean="0"/>
          </a:p>
          <a:p>
            <a:endParaRPr lang="en-US" dirty="0"/>
          </a:p>
          <a:p>
            <a:r>
              <a:rPr lang="en-AU" dirty="0"/>
              <a:t>RQ4. To what extent do obfuscation tools result in valid, installable, and runnable apps?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0226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Research Questions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712181" y="1661263"/>
            <a:ext cx="7747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2018 - ACSAC(A+) - </a:t>
            </a:r>
            <a:r>
              <a:rPr lang="en-AU" dirty="0"/>
              <a:t>A Large Scale Investigation of Obfuscation Use in Google Play</a:t>
            </a:r>
            <a:endParaRPr lang="en-AU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AU" dirty="0"/>
              <a:t>RQ1: How many apps are obfuscated, and what techniques are used</a:t>
            </a:r>
            <a:r>
              <a:rPr lang="en-AU" dirty="0" smtClean="0"/>
              <a:t>?</a:t>
            </a:r>
          </a:p>
          <a:p>
            <a:endParaRPr lang="en-US" dirty="0"/>
          </a:p>
          <a:p>
            <a:r>
              <a:rPr lang="en-AU"/>
              <a:t>RQ2: What are developers’ awareness, threat models, experiences, and attitudes about obfuscation?</a:t>
            </a:r>
            <a:endParaRPr lang="en-US" smtClean="0"/>
          </a:p>
          <a:p>
            <a:endParaRPr lang="en-US" dirty="0" smtClean="0"/>
          </a:p>
          <a:p>
            <a:r>
              <a:rPr lang="en-AU" dirty="0"/>
              <a:t>RQ3: How usable is the leading obfuscation tool?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32675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Research Questions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69380"/>
              </p:ext>
            </p:extLst>
          </p:nvPr>
        </p:nvGraphicFramePr>
        <p:xfrm>
          <a:off x="361800" y="2055890"/>
          <a:ext cx="8377084" cy="384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79">
                  <a:extLst>
                    <a:ext uri="{9D8B030D-6E8A-4147-A177-3AD203B41FA5}">
                      <a16:colId xmlns:a16="http://schemas.microsoft.com/office/drawing/2014/main" val="4046044392"/>
                    </a:ext>
                  </a:extLst>
                </a:gridCol>
                <a:gridCol w="2177716">
                  <a:extLst>
                    <a:ext uri="{9D8B030D-6E8A-4147-A177-3AD203B41FA5}">
                      <a16:colId xmlns:a16="http://schemas.microsoft.com/office/drawing/2014/main" val="1656955697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1123993266"/>
                    </a:ext>
                  </a:extLst>
                </a:gridCol>
                <a:gridCol w="4331368">
                  <a:extLst>
                    <a:ext uri="{9D8B030D-6E8A-4147-A177-3AD203B41FA5}">
                      <a16:colId xmlns:a16="http://schemas.microsoft.com/office/drawing/2014/main" val="3762314812"/>
                    </a:ext>
                  </a:extLst>
                </a:gridCol>
              </a:tblGrid>
              <a:tr h="480449">
                <a:tc>
                  <a:txBody>
                    <a:bodyPr/>
                    <a:lstStyle/>
                    <a:p>
                      <a:r>
                        <a:rPr lang="en-AU" dirty="0" smtClean="0"/>
                        <a:t>No.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Strategy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No.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Strategy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91896"/>
                  </a:ext>
                </a:extLst>
              </a:tr>
              <a:tr h="480449">
                <a:tc>
                  <a:txBody>
                    <a:bodyPr/>
                    <a:lstStyle/>
                    <a:p>
                      <a:r>
                        <a:rPr lang="en-AU" dirty="0" smtClean="0"/>
                        <a:t>Ob1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String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Ob8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API_Inter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855"/>
                  </a:ext>
                </a:extLst>
              </a:tr>
              <a:tr h="480449">
                <a:tc>
                  <a:txBody>
                    <a:bodyPr/>
                    <a:lstStyle/>
                    <a:p>
                      <a:r>
                        <a:rPr lang="en-AU" dirty="0" smtClean="0"/>
                        <a:t>Ob2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Ob9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Ben_Permission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59446"/>
                  </a:ext>
                </a:extLst>
              </a:tr>
              <a:tr h="480449">
                <a:tc>
                  <a:txBody>
                    <a:bodyPr/>
                    <a:lstStyle/>
                    <a:p>
                      <a:r>
                        <a:rPr lang="en-AU" dirty="0" smtClean="0"/>
                        <a:t>Ob3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PCM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Ob10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API_Reflection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5753"/>
                  </a:ext>
                </a:extLst>
              </a:tr>
              <a:tr h="480449">
                <a:tc>
                  <a:txBody>
                    <a:bodyPr/>
                    <a:lstStyle/>
                    <a:p>
                      <a:r>
                        <a:rPr lang="en-AU" dirty="0" smtClean="0"/>
                        <a:t>Ob4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Bytecode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Ob11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RM_Resource_Payload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9787"/>
                  </a:ext>
                </a:extLst>
              </a:tr>
              <a:tr h="480449">
                <a:tc>
                  <a:txBody>
                    <a:bodyPr/>
                    <a:lstStyle/>
                    <a:p>
                      <a:r>
                        <a:rPr lang="en-AU" dirty="0" smtClean="0"/>
                        <a:t>Ob5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Benig_Class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Ob12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RM_APIS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08230"/>
                  </a:ext>
                </a:extLst>
              </a:tr>
              <a:tr h="480449">
                <a:tc>
                  <a:txBody>
                    <a:bodyPr/>
                    <a:lstStyle/>
                    <a:p>
                      <a:r>
                        <a:rPr lang="en-AU" dirty="0" smtClean="0"/>
                        <a:t>Ob6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Resource_Image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Ob13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mtClean="0"/>
                        <a:t>Rm_Permission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7913"/>
                  </a:ext>
                </a:extLst>
              </a:tr>
              <a:tr h="480449">
                <a:tc>
                  <a:txBody>
                    <a:bodyPr/>
                    <a:lstStyle/>
                    <a:p>
                      <a:r>
                        <a:rPr lang="en-AU" dirty="0" smtClean="0"/>
                        <a:t>Ob7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Researce_Xml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8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1920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-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Virustotal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466747"/>
              </p:ext>
            </p:extLst>
          </p:nvPr>
        </p:nvGraphicFramePr>
        <p:xfrm>
          <a:off x="613858" y="1868129"/>
          <a:ext cx="7846142" cy="410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3944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Android OS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1008000" y="1641240"/>
            <a:ext cx="7077960" cy="4606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137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-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Virustotal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/>
          <p:cNvSpPr/>
          <p:nvPr/>
        </p:nvSpPr>
        <p:spPr>
          <a:xfrm>
            <a:off x="361800" y="2210040"/>
            <a:ext cx="8647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Arial" panose="020B0604020202020204" pitchFamily="34" charset="0"/>
              </a:rPr>
              <a:t>Finding 1 : Code obfuscation significantly impacts Android anti-malware products. The </a:t>
            </a:r>
            <a:r>
              <a:rPr lang="en-AU" dirty="0" smtClean="0">
                <a:latin typeface="Arial" panose="020B0604020202020204" pitchFamily="34" charset="0"/>
              </a:rPr>
              <a:t>average detection </a:t>
            </a:r>
            <a:r>
              <a:rPr lang="en-AU" dirty="0">
                <a:latin typeface="Arial" panose="020B0604020202020204" pitchFamily="34" charset="0"/>
              </a:rPr>
              <a:t>rate for the top anti-malware products decreases from 87% to 67%—a 20% decrease</a:t>
            </a:r>
            <a:endParaRPr lang="en-AU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1799" y="3467933"/>
            <a:ext cx="864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latin typeface="Arial" panose="020B0604020202020204" pitchFamily="34" charset="0"/>
              </a:rPr>
              <a:t>Finding 2 :String Encryption make apps look suspicious, increasing the chance of an app </a:t>
            </a:r>
            <a:r>
              <a:rPr lang="en-AU" dirty="0" smtClean="0">
                <a:latin typeface="Arial" panose="020B0604020202020204" pitchFamily="34" charset="0"/>
              </a:rPr>
              <a:t>being </a:t>
            </a:r>
            <a:r>
              <a:rPr lang="en-AU" dirty="0" err="1" smtClean="0">
                <a:latin typeface="Arial" panose="020B0604020202020204" pitchFamily="34" charset="0"/>
              </a:rPr>
              <a:t>labeled</a:t>
            </a:r>
            <a:r>
              <a:rPr lang="en-AU" dirty="0" smtClean="0">
                <a:latin typeface="Arial" panose="020B0604020202020204" pitchFamily="34" charset="0"/>
              </a:rPr>
              <a:t> </a:t>
            </a:r>
            <a:r>
              <a:rPr lang="en-AU" dirty="0">
                <a:latin typeface="Arial" panose="020B0604020202020204" pitchFamily="34" charset="0"/>
              </a:rPr>
              <a:t>as malicious.</a:t>
            </a:r>
            <a:endParaRPr lang="en-AU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298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– Machine Learning Detector -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Drebin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463140"/>
              </p:ext>
            </p:extLst>
          </p:nvPr>
        </p:nvGraphicFramePr>
        <p:xfrm>
          <a:off x="571732" y="1428135"/>
          <a:ext cx="7809376" cy="3891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781664" y="5639491"/>
            <a:ext cx="8123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Finding 3 :For the same type of machine learning detectors of the </a:t>
            </a:r>
            <a:r>
              <a:rPr lang="en-AU" dirty="0" err="1"/>
              <a:t>drebin</a:t>
            </a:r>
            <a:r>
              <a:rPr lang="en-AU" dirty="0"/>
              <a:t>, the effects of </a:t>
            </a:r>
            <a:r>
              <a:rPr lang="en-AU" dirty="0" smtClean="0"/>
              <a:t>various obfuscation </a:t>
            </a:r>
            <a:r>
              <a:rPr lang="en-AU" dirty="0"/>
              <a:t>strategies are similar</a:t>
            </a:r>
          </a:p>
          <a:p>
            <a:endParaRPr lang="en-AU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28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– Machine Learning Detector - CSBD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059704"/>
              </p:ext>
            </p:extLst>
          </p:nvPr>
        </p:nvGraphicFramePr>
        <p:xfrm>
          <a:off x="545690" y="1718984"/>
          <a:ext cx="8045350" cy="3999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467999" y="5609146"/>
            <a:ext cx="8420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Finding 4 : Various obfuscation strategies have a great impact on the control flow graph (CFG) </a:t>
            </a:r>
            <a:r>
              <a:rPr lang="en-AU" dirty="0" smtClean="0"/>
              <a:t>of the </a:t>
            </a:r>
            <a:r>
              <a:rPr lang="en-AU" dirty="0"/>
              <a:t>APK file. Will reduce the accuracy of the detector by 85% - 45%.</a:t>
            </a:r>
          </a:p>
          <a:p>
            <a:endParaRPr lang="en-AU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1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–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Androguard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35147"/>
              </p:ext>
            </p:extLst>
          </p:nvPr>
        </p:nvGraphicFramePr>
        <p:xfrm>
          <a:off x="468000" y="1555955"/>
          <a:ext cx="8223716" cy="394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467999" y="5609146"/>
            <a:ext cx="8420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Finding 5 : Most of the obfuscation strategies start with code obfuscating from the method </a:t>
            </a:r>
            <a:r>
              <a:rPr lang="en-AU" dirty="0" smtClean="0"/>
              <a:t>level of </a:t>
            </a:r>
            <a:r>
              <a:rPr lang="en-AU" dirty="0"/>
              <a:t>the code, so it has a big impact on the similarity calculation of this method.</a:t>
            </a:r>
          </a:p>
          <a:p>
            <a:endParaRPr lang="en-AU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328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–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Simidroid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 – component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327365"/>
              </p:ext>
            </p:extLst>
          </p:nvPr>
        </p:nvGraphicFramePr>
        <p:xfrm>
          <a:off x="545690" y="1459227"/>
          <a:ext cx="8045350" cy="376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467999" y="5609146"/>
            <a:ext cx="84203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Finding 6 : A detector that computes similarity at component level is the most resistant </a:t>
            </a:r>
            <a:r>
              <a:rPr lang="en-AU" dirty="0" smtClean="0"/>
              <a:t>to obfuscation </a:t>
            </a:r>
            <a:r>
              <a:rPr lang="en-AU" dirty="0"/>
              <a:t>strategies.</a:t>
            </a:r>
          </a:p>
          <a:p>
            <a:endParaRPr lang="en-AU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53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– </a:t>
            </a:r>
            <a:r>
              <a:rPr lang="en-US" altLang="zh-CN" sz="2400" spc="-1" dirty="0" err="1" smtClean="0">
                <a:solidFill>
                  <a:srgbClr val="1F497D"/>
                </a:solidFill>
                <a:latin typeface="Arial"/>
              </a:rPr>
              <a:t>Simidroid</a:t>
            </a: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 – Resource 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273053"/>
              </p:ext>
            </p:extLst>
          </p:nvPr>
        </p:nvGraphicFramePr>
        <p:xfrm>
          <a:off x="468000" y="1369141"/>
          <a:ext cx="8123040" cy="4018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468000" y="5467934"/>
            <a:ext cx="8420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Finding 7 : Most of the obfuscation strategies have an impact on detecting the detection </a:t>
            </a:r>
            <a:r>
              <a:rPr lang="en-AU" dirty="0" smtClean="0"/>
              <a:t>mechanism of </a:t>
            </a:r>
            <a:r>
              <a:rPr lang="en-AU" dirty="0"/>
              <a:t>the resource file, even if these policies do not operate on the resource file, and their impact is </a:t>
            </a:r>
            <a:r>
              <a:rPr lang="en-AU" dirty="0" smtClean="0"/>
              <a:t>at the </a:t>
            </a:r>
            <a:r>
              <a:rPr lang="en-AU" dirty="0"/>
              <a:t>same level.</a:t>
            </a:r>
          </a:p>
          <a:p>
            <a:endParaRPr lang="en-AU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906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en-US" altLang="zh-CN" sz="2400" spc="-1" dirty="0" smtClean="0">
                <a:solidFill>
                  <a:srgbClr val="1F497D"/>
                </a:solidFill>
                <a:latin typeface="Arial"/>
              </a:rPr>
              <a:t>Experiments – </a:t>
            </a:r>
            <a:r>
              <a:rPr lang="en-AU" sz="2400" spc="-1" dirty="0">
                <a:solidFill>
                  <a:srgbClr val="1F497D"/>
                </a:solidFill>
                <a:latin typeface="Arial"/>
              </a:rPr>
              <a:t>Obfuscation </a:t>
            </a:r>
            <a:r>
              <a:rPr lang="en-AU" sz="2400" spc="-1" dirty="0">
                <a:solidFill>
                  <a:srgbClr val="1F497D"/>
                </a:solidFill>
                <a:latin typeface="Arial"/>
              </a:rPr>
              <a:t>Strategies Overview</a:t>
            </a:r>
            <a:endParaRPr lang="zh-CN" sz="2400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00" y="2015239"/>
            <a:ext cx="8480630" cy="2822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8000" y="5153302"/>
            <a:ext cx="84203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Finding 8 : If considering the impact on the accuracy of all detectors, the BYTECODE </a:t>
            </a:r>
            <a:r>
              <a:rPr lang="en-AU" dirty="0" smtClean="0"/>
              <a:t>strategy has </a:t>
            </a:r>
            <a:r>
              <a:rPr lang="en-AU" dirty="0"/>
              <a:t>the greatest impact on all detectors in all strategies. In contrast, the VARIABLE </a:t>
            </a:r>
            <a:r>
              <a:rPr lang="en-AU"/>
              <a:t>strategy </a:t>
            </a:r>
            <a:r>
              <a:rPr lang="en-AU" smtClean="0"/>
              <a:t>is the </a:t>
            </a:r>
            <a:r>
              <a:rPr lang="en-AU" dirty="0"/>
              <a:t>one that has the least impact on detector accuracy</a:t>
            </a:r>
          </a:p>
          <a:p>
            <a:endParaRPr lang="en-AU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22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图片 7"/>
          <p:cNvPicPr/>
          <p:nvPr/>
        </p:nvPicPr>
        <p:blipFill>
          <a:blip r:embed="rId2"/>
          <a:srcRect t="15195"/>
          <a:stretch/>
        </p:blipFill>
        <p:spPr>
          <a:xfrm>
            <a:off x="0" y="0"/>
            <a:ext cx="9141840" cy="5814000"/>
          </a:xfrm>
          <a:prstGeom prst="rect">
            <a:avLst/>
          </a:prstGeom>
          <a:ln>
            <a:noFill/>
          </a:ln>
        </p:spPr>
      </p:pic>
      <p:sp>
        <p:nvSpPr>
          <p:cNvPr id="517" name="CustomShape 1"/>
          <p:cNvSpPr/>
          <p:nvPr/>
        </p:nvSpPr>
        <p:spPr>
          <a:xfrm>
            <a:off x="0" y="2842200"/>
            <a:ext cx="9141840" cy="2049480"/>
          </a:xfrm>
          <a:custGeom>
            <a:avLst/>
            <a:gdLst/>
            <a:ahLst/>
            <a:cxnLst/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alpha val="9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2"/>
          <p:cNvSpPr/>
          <p:nvPr/>
        </p:nvSpPr>
        <p:spPr>
          <a:xfrm>
            <a:off x="0" y="3380040"/>
            <a:ext cx="9141840" cy="3475800"/>
          </a:xfrm>
          <a:custGeom>
            <a:avLst/>
            <a:gdLst/>
            <a:ahLst/>
            <a:cxnLst/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rotWithShape="0">
            <a:gsLst>
              <a:gs pos="17000">
                <a:schemeClr val="bg1"/>
              </a:gs>
              <a:gs pos="100000">
                <a:srgbClr val="EEEEEE"/>
              </a:gs>
            </a:gsLst>
            <a:lin ang="270000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3"/>
          <p:cNvSpPr/>
          <p:nvPr/>
        </p:nvSpPr>
        <p:spPr>
          <a:xfrm>
            <a:off x="4895640" y="5247360"/>
            <a:ext cx="3918960" cy="106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4000" b="1" strike="noStrike" spc="-1">
                <a:solidFill>
                  <a:srgbClr val="008A98"/>
                </a:solidFill>
                <a:latin typeface="Arial"/>
                <a:ea typeface="微软雅黑"/>
              </a:rPr>
              <a:t>Thanks</a:t>
            </a:r>
            <a:r>
              <a:rPr lang="en-US" sz="4000" b="1" strike="noStrike" spc="-1">
                <a:solidFill>
                  <a:srgbClr val="C00000"/>
                </a:solidFill>
                <a:latin typeface="Arial"/>
                <a:ea typeface="微软雅黑"/>
              </a:rPr>
              <a:t> </a:t>
            </a:r>
            <a:r>
              <a:t/>
            </a:r>
            <a:br/>
            <a:r>
              <a:rPr lang="en-US" sz="2400" b="1" strike="noStrike" spc="-1">
                <a:solidFill>
                  <a:srgbClr val="808080"/>
                </a:solidFill>
                <a:latin typeface="Arial"/>
                <a:ea typeface="微软雅黑"/>
              </a:rPr>
              <a:t>For Your Listening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520" name="图片 8"/>
          <p:cNvPicPr/>
          <p:nvPr/>
        </p:nvPicPr>
        <p:blipFill>
          <a:blip r:embed="rId3"/>
          <a:stretch/>
        </p:blipFill>
        <p:spPr>
          <a:xfrm>
            <a:off x="714240" y="5806800"/>
            <a:ext cx="320760" cy="48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Android OS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68" y="1651936"/>
            <a:ext cx="6676103" cy="44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632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Android OS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1325340" y="1648606"/>
            <a:ext cx="6302160" cy="3962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960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Android OS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7" y="1818968"/>
            <a:ext cx="7841225" cy="39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806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42136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AU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Android malware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5" y="2917965"/>
            <a:ext cx="8681378" cy="24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25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US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</a:t>
            </a:r>
            <a:r>
              <a:rPr lang="en-US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Android</a:t>
            </a:r>
            <a:r>
              <a:rPr lang="en-US" altLang="zh-CN" sz="2400" spc="-1" dirty="0">
                <a:solidFill>
                  <a:srgbClr val="262626"/>
                </a:solidFill>
                <a:latin typeface="微软雅黑"/>
                <a:ea typeface="微软雅黑"/>
              </a:rPr>
              <a:t> </a:t>
            </a:r>
            <a:r>
              <a:rPr lang="en-US" altLang="zh-CN" sz="2400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Malware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9" y="2336388"/>
            <a:ext cx="8185758" cy="30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95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AU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Machine learning detection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4" y="1573550"/>
            <a:ext cx="5410647" cy="43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20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361800" y="371520"/>
            <a:ext cx="8229240" cy="533160"/>
          </a:xfrm>
          <a:prstGeom prst="rect">
            <a:avLst/>
          </a:prstGeom>
          <a:noFill/>
          <a:ln>
            <a:noFill/>
          </a:ln>
        </p:spPr>
        <p:txBody>
          <a:bodyPr lIns="72000" tIns="72000" rIns="0" bIns="72000"/>
          <a:lstStyle/>
          <a:p>
            <a:pPr>
              <a:lnSpc>
                <a:spcPct val="100000"/>
              </a:lnSpc>
            </a:pPr>
            <a:r>
              <a:rPr lang="zh-CN" sz="2400" b="0" strike="noStrike" spc="-1" dirty="0">
                <a:solidFill>
                  <a:srgbClr val="262626"/>
                </a:solidFill>
                <a:latin typeface="微软雅黑"/>
                <a:ea typeface="微软雅黑"/>
              </a:rPr>
              <a:t>Backgroun</a:t>
            </a:r>
            <a:r>
              <a:rPr 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d</a:t>
            </a:r>
            <a:r>
              <a:rPr lang="en-AU" altLang="zh-CN" sz="2400" b="0" strike="noStrike" spc="-1" dirty="0" smtClean="0">
                <a:solidFill>
                  <a:srgbClr val="262626"/>
                </a:solidFill>
                <a:latin typeface="微软雅黑"/>
                <a:ea typeface="微软雅黑"/>
              </a:rPr>
              <a:t> – Machine learning detection</a:t>
            </a:r>
            <a:endParaRPr lang="zh-CN" sz="2400" b="0" strike="noStrike" spc="-1" dirty="0">
              <a:solidFill>
                <a:srgbClr val="1F497D"/>
              </a:solidFill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468000" y="2210040"/>
            <a:ext cx="7992000" cy="3017160"/>
          </a:xfrm>
          <a:prstGeom prst="rect">
            <a:avLst/>
          </a:prstGeom>
          <a:noFill/>
          <a:ln w="507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4814"/>
            <a:ext cx="9144000" cy="24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32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8A98"/>
      </a:accent1>
      <a:accent2>
        <a:srgbClr val="94D3C2"/>
      </a:accent2>
      <a:accent3>
        <a:srgbClr val="AFEDBE"/>
      </a:accent3>
      <a:accent4>
        <a:srgbClr val="7EABD4"/>
      </a:accent4>
      <a:accent5>
        <a:srgbClr val="7188B4"/>
      </a:accent5>
      <a:accent6>
        <a:srgbClr val="F1F1F1"/>
      </a:accent6>
      <a:hlink>
        <a:srgbClr val="C00000"/>
      </a:hlink>
      <a:folHlink>
        <a:srgbClr val="00B0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9354</TotalTime>
  <Words>767</Words>
  <Application>Microsoft Office PowerPoint</Application>
  <PresentationFormat>On-screen Show (4:3)</PresentationFormat>
  <Paragraphs>106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DejaVu Sans</vt:lpstr>
      <vt:lpstr>微软雅黑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PPTfans网设计</dc:title>
  <dc:subject/>
  <dc:creator>林辉强</dc:creator>
  <cp:keywords>www.pptfans.cn</cp:keywords>
  <dc:description/>
  <cp:lastModifiedBy>Yanxin Zhang</cp:lastModifiedBy>
  <cp:revision>1873</cp:revision>
  <cp:lastPrinted>1601-01-01T00:00:00Z</cp:lastPrinted>
  <dcterms:created xsi:type="dcterms:W3CDTF">1601-01-01T00:00:00Z</dcterms:created>
  <dcterms:modified xsi:type="dcterms:W3CDTF">2019-08-30T00:09:08Z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  <property fmtid="{D5CDD505-2E9C-101B-9397-08002B2CF9AE}" pid="12" name="Version">
    <vt:i4>1</vt:i4>
  </property>
  <property fmtid="{D5CDD505-2E9C-101B-9397-08002B2CF9AE}" pid="13" name="category">
    <vt:lpwstr>ppt模板设计</vt:lpwstr>
  </property>
  <property fmtid="{D5CDD505-2E9C-101B-9397-08002B2CF9AE}" pid="14" name="contentStatus">
    <vt:lpwstr>pptfans网版权所有，www.pptfans.cn</vt:lpwstr>
  </property>
</Properties>
</file>