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256" r:id="rId2"/>
    <p:sldId id="287" r:id="rId3"/>
    <p:sldId id="257" r:id="rId4"/>
    <p:sldId id="258" r:id="rId5"/>
    <p:sldId id="267" r:id="rId6"/>
    <p:sldId id="261" r:id="rId7"/>
    <p:sldId id="262" r:id="rId8"/>
    <p:sldId id="263" r:id="rId9"/>
    <p:sldId id="264" r:id="rId10"/>
    <p:sldId id="301" r:id="rId11"/>
    <p:sldId id="302" r:id="rId12"/>
    <p:sldId id="304" r:id="rId13"/>
    <p:sldId id="315" r:id="rId14"/>
    <p:sldId id="303" r:id="rId15"/>
    <p:sldId id="305" r:id="rId16"/>
    <p:sldId id="306" r:id="rId17"/>
    <p:sldId id="266" r:id="rId18"/>
    <p:sldId id="308" r:id="rId19"/>
    <p:sldId id="309" r:id="rId20"/>
    <p:sldId id="314" r:id="rId21"/>
    <p:sldId id="311" r:id="rId22"/>
    <p:sldId id="316" r:id="rId23"/>
    <p:sldId id="312" r:id="rId24"/>
    <p:sldId id="319" r:id="rId25"/>
    <p:sldId id="318" r:id="rId26"/>
    <p:sldId id="321" r:id="rId27"/>
    <p:sldId id="322" r:id="rId28"/>
    <p:sldId id="320" r:id="rId29"/>
    <p:sldId id="317" r:id="rId30"/>
    <p:sldId id="313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825ED6-BCF9-4C1D-AEDD-C0ACA9E2F341}">
          <p14:sldIdLst>
            <p14:sldId id="256"/>
            <p14:sldId id="287"/>
            <p14:sldId id="257"/>
            <p14:sldId id="258"/>
            <p14:sldId id="267"/>
            <p14:sldId id="261"/>
            <p14:sldId id="262"/>
            <p14:sldId id="263"/>
            <p14:sldId id="264"/>
            <p14:sldId id="301"/>
            <p14:sldId id="302"/>
            <p14:sldId id="304"/>
            <p14:sldId id="315"/>
            <p14:sldId id="303"/>
            <p14:sldId id="305"/>
            <p14:sldId id="306"/>
            <p14:sldId id="266"/>
            <p14:sldId id="308"/>
            <p14:sldId id="309"/>
            <p14:sldId id="314"/>
            <p14:sldId id="311"/>
            <p14:sldId id="316"/>
            <p14:sldId id="312"/>
            <p14:sldId id="319"/>
            <p14:sldId id="318"/>
            <p14:sldId id="321"/>
            <p14:sldId id="322"/>
            <p14:sldId id="320"/>
            <p14:sldId id="317"/>
            <p14:sldId id="313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7" autoAdjust="0"/>
    <p:restoredTop sz="80997" autoAdjust="0"/>
  </p:normalViewPr>
  <p:slideViewPr>
    <p:cSldViewPr snapToGrid="0">
      <p:cViewPr varScale="1">
        <p:scale>
          <a:sx n="119" d="100"/>
          <a:sy n="119" d="100"/>
        </p:scale>
        <p:origin x="114" y="312"/>
      </p:cViewPr>
      <p:guideLst/>
    </p:cSldViewPr>
  </p:slideViewPr>
  <p:notesTextViewPr>
    <p:cViewPr>
      <p:scale>
        <a:sx n="124" d="100"/>
        <a:sy n="124" d="100"/>
      </p:scale>
      <p:origin x="0" y="0"/>
    </p:cViewPr>
  </p:notesTextViewPr>
  <p:sorterViewPr>
    <p:cViewPr>
      <p:scale>
        <a:sx n="100" d="100"/>
        <a:sy n="100" d="100"/>
      </p:scale>
      <p:origin x="0" y="-3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61626-E691-45CE-81A2-DE4D513D7946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A0085-18A0-4C4D-B270-7ED47C476F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34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ld360.com/glossary/neural-network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85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43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Converting Russian sentences into English.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1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AU" dirty="0"/>
              <a:t>NLP is not a Search engine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/>
              <a:t>Don’t have to reply on specific key words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/>
              <a:t>Designed for many things</a:t>
            </a:r>
            <a:r>
              <a:rPr lang="en-AU" baseline="0" dirty="0"/>
              <a:t> but not everything </a:t>
            </a:r>
            <a:r>
              <a:rPr lang="en-AU" baseline="0" dirty="0" err="1"/>
              <a:t>i.e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92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what the customer is trying to 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breaking down sentences into their component parts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identifying parts of speech, otherwise known as part-of-speech tagging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697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the machine knows the intent, 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it categorize that intent in order to create an appropriate response? 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machine turns the human language into binary machine code so it can find the answer using its algorithms, 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as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neural networks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recognize and classify patterns, similar to how the human brain works. 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this is how AI converts text into structured data that the machine understands.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40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 the answer from machine code back into human language 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meaningful words, phrases, and sentences the user will understand. 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NLG is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dialed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the way up, this is where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able to not just offer a response in a human-like way, but write their own answers based on its own autonomous deep learning. 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be a little scary for brands (just ask Microsoft who deployed and killed its Twitter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within 24 hours after it started spitting out offensive content).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264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29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200" b="0" i="0" u="none" strike="noStrike" baseline="0" dirty="0">
                <a:latin typeface="LinLibertineT"/>
              </a:rPr>
              <a:t>Due to intrinsic differences between images and textual data, the adversarial attack methods on images cannot be directly applied to the</a:t>
            </a:r>
          </a:p>
          <a:p>
            <a:pPr algn="l"/>
            <a:r>
              <a:rPr lang="en-AU" sz="1200" b="0" i="0" u="none" strike="noStrike" baseline="0" dirty="0">
                <a:latin typeface="LinLibertineT"/>
              </a:rPr>
              <a:t>latter.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1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Convert bag of</a:t>
            </a:r>
            <a:r>
              <a:rPr lang="en-AU" baseline="0" dirty="0"/>
              <a:t> words into vectors.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Numeric vector that represents a whole document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r>
              <a:rPr lang="en-AU" dirty="0"/>
              <a:t>F1, f2, f3 are</a:t>
            </a:r>
            <a:r>
              <a:rPr lang="en-AU" baseline="0" dirty="0"/>
              <a:t> independent features and output feature will be dependent.</a:t>
            </a:r>
          </a:p>
          <a:p>
            <a:r>
              <a:rPr lang="en-AU" baseline="0" dirty="0"/>
              <a:t>Converted into numerical repartition</a:t>
            </a:r>
          </a:p>
          <a:p>
            <a:r>
              <a:rPr lang="en-AU" baseline="0" dirty="0"/>
              <a:t>Disadvantage of </a:t>
            </a:r>
            <a:r>
              <a:rPr lang="en-AU" baseline="0" dirty="0" err="1"/>
              <a:t>BoW</a:t>
            </a:r>
            <a:r>
              <a:rPr lang="en-AU" baseline="0" dirty="0"/>
              <a:t>:</a:t>
            </a:r>
          </a:p>
          <a:p>
            <a:r>
              <a:rPr lang="en-AU" dirty="0"/>
              <a:t> - not able to derive which word</a:t>
            </a:r>
            <a:r>
              <a:rPr lang="en-AU" baseline="0" dirty="0"/>
              <a:t> is more important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6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9F7F-EA83-4621-BED9-2EF9F8B2F06E}" type="datetime1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65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B10-E212-4BAB-A663-E7D4519BD216}" type="datetime1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94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BC12-82B1-4825-AE65-E6D2DEF4E2CA}" type="datetime1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09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4AE4-46E4-4ED9-8A97-205403FFAF9C}" type="datetime1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45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2049-1E44-43F4-909C-C82EABC88E42}" type="datetime1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5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F818-2447-43FB-B09F-E0F987AFA284}" type="datetime1">
              <a:rPr lang="en-AU" smtClean="0"/>
              <a:t>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161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099A-52D5-4C34-B894-797BFA225141}" type="datetime1">
              <a:rPr lang="en-AU" smtClean="0"/>
              <a:t>4/03/2022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8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6C61-A86B-4671-B2A3-768EE239A4BE}" type="datetime1">
              <a:rPr lang="en-AU" smtClean="0"/>
              <a:t>4/03/2022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1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9AB6-9F0A-4E1C-9B01-560358D368CF}" type="datetime1">
              <a:rPr lang="en-AU" smtClean="0"/>
              <a:t>4/03/2022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90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6A7134-8890-4F8B-A754-CCF3DD4F00BE}" type="datetime1">
              <a:rPr lang="en-AU" smtClean="0"/>
              <a:t>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63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C40-4CB0-4768-AE45-6C75A3C93797}" type="datetime1">
              <a:rPr lang="en-AU" smtClean="0"/>
              <a:t>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81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796602-8C51-4BB7-9719-C74E909A2E4E}" type="datetime1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0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natural_language_process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yticsinsight.net/comprehensive-guide-natural-language-processing/" TargetMode="Externa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old360.com/learn/what-is-natural-language-process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ld360.com/learn/what-is-natural-language-process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ld360.com/learn/what-is-natural-language-process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ld360.com/learn/what-is-natural-language-process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3819"/>
            <a:ext cx="10058400" cy="3151746"/>
          </a:xfrm>
        </p:spPr>
        <p:txBody>
          <a:bodyPr>
            <a:normAutofit/>
          </a:bodyPr>
          <a:lstStyle/>
          <a:p>
            <a:br>
              <a:rPr lang="en-AU" sz="6600" dirty="0"/>
            </a:br>
            <a:r>
              <a:rPr lang="en-AU" sz="6600" dirty="0"/>
              <a:t>Natural Language Processing: Adversarial Perturbations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2797"/>
            <a:ext cx="9144000" cy="2651685"/>
          </a:xfrm>
        </p:spPr>
        <p:txBody>
          <a:bodyPr>
            <a:normAutofit/>
          </a:bodyPr>
          <a:lstStyle/>
          <a:p>
            <a:r>
              <a:rPr lang="en-AU" dirty="0"/>
              <a:t>Group Presentation: Program Analysis Group</a:t>
            </a:r>
          </a:p>
          <a:p>
            <a:r>
              <a:rPr lang="en-AU" dirty="0"/>
              <a:t>Gurparteek Singh | 12027013 | 04/03/2022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1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9072" y="1453243"/>
            <a:ext cx="9380220" cy="314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800" b="1" dirty="0"/>
              <a:t>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39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Adversarial Perturbations: Image Domain</a:t>
            </a:r>
          </a:p>
        </p:txBody>
      </p:sp>
      <p:pic>
        <p:nvPicPr>
          <p:cNvPr id="1028" name="Picture 4" descr="Pin on Big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30"/>
          <a:stretch/>
        </p:blipFill>
        <p:spPr bwMode="auto">
          <a:xfrm>
            <a:off x="1567542" y="1845734"/>
            <a:ext cx="8899071" cy="316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BB045-CC91-45F0-9D8A-F30CD30A5D71}"/>
              </a:ext>
            </a:extLst>
          </p:cNvPr>
          <p:cNvSpPr txBox="1"/>
          <p:nvPr/>
        </p:nvSpPr>
        <p:spPr>
          <a:xfrm>
            <a:off x="1692442" y="5337337"/>
            <a:ext cx="8774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Goal is to manipulate the classifier’s confidence score or the output label</a:t>
            </a:r>
          </a:p>
        </p:txBody>
      </p:sp>
    </p:spTree>
    <p:extLst>
      <p:ext uri="{BB962C8B-B14F-4D97-AF65-F5344CB8AC3E}">
        <p14:creationId xmlns:p14="http://schemas.microsoft.com/office/powerpoint/2010/main" val="115745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89F4-9AC8-468C-A6D7-901F17F0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Adversarial Perturbations: Text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2887B-6652-44AD-937F-7BAAAB3B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D42A1-9521-447E-8541-301774D80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53" r="11635" b="15873"/>
          <a:stretch/>
        </p:blipFill>
        <p:spPr>
          <a:xfrm>
            <a:off x="1243262" y="2370818"/>
            <a:ext cx="3228473" cy="25326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882B52-E081-407D-BA91-5166ABA423DF}"/>
              </a:ext>
            </a:extLst>
          </p:cNvPr>
          <p:cNvSpPr txBox="1"/>
          <p:nvPr/>
        </p:nvSpPr>
        <p:spPr>
          <a:xfrm>
            <a:off x="1010651" y="1889478"/>
            <a:ext cx="3705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Example 1: </a:t>
            </a:r>
            <a:r>
              <a:rPr lang="en-AU" sz="2000" b="1" dirty="0" err="1"/>
              <a:t>HotFlip</a:t>
            </a:r>
            <a:endParaRPr lang="en-AU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F4BE7-62CB-43C5-83E5-8806593693F3}"/>
              </a:ext>
            </a:extLst>
          </p:cNvPr>
          <p:cNvSpPr txBox="1"/>
          <p:nvPr/>
        </p:nvSpPr>
        <p:spPr>
          <a:xfrm>
            <a:off x="1481887" y="5080755"/>
            <a:ext cx="2751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Ebrahimi</a:t>
            </a:r>
            <a:r>
              <a:rPr lang="en-AU" sz="1200" dirty="0"/>
              <a:t>, J., Rao, A., Lowd, D. and Dou, D., 2017. </a:t>
            </a:r>
            <a:r>
              <a:rPr lang="en-AU" sz="1200" b="1" dirty="0" err="1"/>
              <a:t>Hotflip</a:t>
            </a:r>
            <a:r>
              <a:rPr lang="en-AU" sz="1200" b="1" dirty="0"/>
              <a:t>: White-box adversarial examples for text classification</a:t>
            </a:r>
            <a:r>
              <a:rPr lang="en-AU" sz="1200" dirty="0"/>
              <a:t>. </a:t>
            </a:r>
            <a:r>
              <a:rPr lang="en-AU" sz="1200" i="1" dirty="0" err="1"/>
              <a:t>arXiv</a:t>
            </a:r>
            <a:r>
              <a:rPr lang="en-AU" sz="1200" i="1" dirty="0"/>
              <a:t> preprint arXiv:1712.06751</a:t>
            </a:r>
            <a:r>
              <a:rPr lang="en-AU" sz="12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4A95F1-FC58-4499-851C-ABDF963E96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349"/>
          <a:stretch/>
        </p:blipFill>
        <p:spPr>
          <a:xfrm>
            <a:off x="5183948" y="2764001"/>
            <a:ext cx="6266139" cy="873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B0BD91-5500-4120-B097-3D07C89A5C9F}"/>
              </a:ext>
            </a:extLst>
          </p:cNvPr>
          <p:cNvSpPr txBox="1"/>
          <p:nvPr/>
        </p:nvSpPr>
        <p:spPr>
          <a:xfrm>
            <a:off x="6679676" y="1889478"/>
            <a:ext cx="3705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Example 2: </a:t>
            </a:r>
            <a:r>
              <a:rPr lang="en-AU" sz="2000" b="1" dirty="0" err="1"/>
              <a:t>TextBugger</a:t>
            </a:r>
            <a:endParaRPr lang="en-AU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097EA-D91E-4A26-B6F8-7A19D85E87DF}"/>
              </a:ext>
            </a:extLst>
          </p:cNvPr>
          <p:cNvSpPr txBox="1"/>
          <p:nvPr/>
        </p:nvSpPr>
        <p:spPr>
          <a:xfrm>
            <a:off x="5269832" y="3637139"/>
            <a:ext cx="6180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J., Ji, S., Du, T., Li, B. and Wang, T., 2018.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Textbugger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Generating adversarial text against real-world applications. </a:t>
            </a:r>
            <a:r>
              <a:rPr lang="en-GB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arXiv:1812.05271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440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911D-8D63-4C7D-BA63-0C15873C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Categories of Text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314D-30D7-4822-A37A-206A7651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3FCB7-F77B-45F8-ABF2-D86BC3BF7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34" y="1857675"/>
            <a:ext cx="8709931" cy="4344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968AE2-7E49-495C-9FB2-B8ADDD1EF008}"/>
              </a:ext>
            </a:extLst>
          </p:cNvPr>
          <p:cNvSpPr txBox="1"/>
          <p:nvPr/>
        </p:nvSpPr>
        <p:spPr>
          <a:xfrm>
            <a:off x="-1" y="6394178"/>
            <a:ext cx="10892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W.E., Sheng, Q.Z., </a:t>
            </a:r>
            <a:r>
              <a:rPr lang="en-AU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Alhazmi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and Li, C., 2020. </a:t>
            </a:r>
            <a:r>
              <a:rPr lang="en-AU" sz="11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Adversarial attacks on deep-learning models in natural language processing: A survey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Transactions on Intelligent Systems and Technology (TIST)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pp.1-41.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56236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911D-8D63-4C7D-BA63-0C15873C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Categories of Text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314D-30D7-4822-A37A-206A7651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3FCB7-F77B-45F8-ABF2-D86BC3BF7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34" y="1857675"/>
            <a:ext cx="8709931" cy="4344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968AE2-7E49-495C-9FB2-B8ADDD1EF008}"/>
              </a:ext>
            </a:extLst>
          </p:cNvPr>
          <p:cNvSpPr txBox="1"/>
          <p:nvPr/>
        </p:nvSpPr>
        <p:spPr>
          <a:xfrm>
            <a:off x="-1" y="6394178"/>
            <a:ext cx="10892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W.E., Sheng, Q.Z., </a:t>
            </a:r>
            <a:r>
              <a:rPr lang="en-AU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Alhazmi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and Li, C., 2020. </a:t>
            </a:r>
            <a:r>
              <a:rPr lang="en-AU" sz="11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Adversarial attacks on deep-learning models in natural language processing: A survey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Transactions on Intelligent Systems and Technology (TIST)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pp.1-41.</a:t>
            </a:r>
            <a:endParaRPr lang="en-AU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CDEC36-807F-4811-A283-43DC30AD6110}"/>
              </a:ext>
            </a:extLst>
          </p:cNvPr>
          <p:cNvSpPr/>
          <p:nvPr/>
        </p:nvSpPr>
        <p:spPr>
          <a:xfrm>
            <a:off x="6256422" y="1929687"/>
            <a:ext cx="1588168" cy="67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A55CE-B211-4694-BCEA-203E6422D9C1}"/>
              </a:ext>
            </a:extLst>
          </p:cNvPr>
          <p:cNvSpPr/>
          <p:nvPr/>
        </p:nvSpPr>
        <p:spPr>
          <a:xfrm>
            <a:off x="6256422" y="2668825"/>
            <a:ext cx="1588168" cy="260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28F66B-1A05-45F4-B6E4-6BA2B88FAAC8}"/>
              </a:ext>
            </a:extLst>
          </p:cNvPr>
          <p:cNvSpPr/>
          <p:nvPr/>
        </p:nvSpPr>
        <p:spPr>
          <a:xfrm>
            <a:off x="6256422" y="4080586"/>
            <a:ext cx="1588168" cy="828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01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0C2B-5DFA-4592-AB61-834089EC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Image </a:t>
            </a:r>
            <a:r>
              <a:rPr lang="en-AU" dirty="0" err="1"/>
              <a:t>v.s</a:t>
            </a:r>
            <a:r>
              <a:rPr lang="en-AU" dirty="0"/>
              <a:t>. Text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412AF-61F9-4DEB-A379-8D298979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6098B-1735-4A0F-980B-7CDEA471FE47}"/>
              </a:ext>
            </a:extLst>
          </p:cNvPr>
          <p:cNvSpPr txBox="1"/>
          <p:nvPr/>
        </p:nvSpPr>
        <p:spPr>
          <a:xfrm>
            <a:off x="-1" y="6394178"/>
            <a:ext cx="10892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W.E., Sheng, Q.Z., </a:t>
            </a:r>
            <a:r>
              <a:rPr lang="en-AU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Alhazmi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and Li, C., 2020. </a:t>
            </a:r>
            <a:r>
              <a:rPr lang="en-AU" sz="11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Adversarial attacks on deep-learning models in natural language processing: A survey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Transactions on Intelligent Systems and Technology (TIST)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pp.1-41.</a:t>
            </a:r>
            <a:endParaRPr lang="en-AU" sz="11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809EDB2-5AD2-4F3D-A23B-EE18CBCCD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9583"/>
              </p:ext>
            </p:extLst>
          </p:nvPr>
        </p:nvGraphicFramePr>
        <p:xfrm>
          <a:off x="1181768" y="1945640"/>
          <a:ext cx="9973911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611">
                  <a:extLst>
                    <a:ext uri="{9D8B030D-6E8A-4147-A177-3AD203B41FA5}">
                      <a16:colId xmlns:a16="http://schemas.microsoft.com/office/drawing/2014/main" val="3999431105"/>
                    </a:ext>
                  </a:extLst>
                </a:gridCol>
                <a:gridCol w="4515853">
                  <a:extLst>
                    <a:ext uri="{9D8B030D-6E8A-4147-A177-3AD203B41FA5}">
                      <a16:colId xmlns:a16="http://schemas.microsoft.com/office/drawing/2014/main" val="699810924"/>
                    </a:ext>
                  </a:extLst>
                </a:gridCol>
                <a:gridCol w="4971447">
                  <a:extLst>
                    <a:ext uri="{9D8B030D-6E8A-4147-A177-3AD203B41FA5}">
                      <a16:colId xmlns:a16="http://schemas.microsoft.com/office/drawing/2014/main" val="2799395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5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Continuous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dirty="0"/>
                        <a:t>Images are continuous; </a:t>
                      </a:r>
                      <a:r>
                        <a:rPr lang="en-AU" b="0" dirty="0" err="1"/>
                        <a:t>Lp</a:t>
                      </a:r>
                      <a:r>
                        <a:rPr lang="en-AU" b="0" dirty="0"/>
                        <a:t> method is used to measure the distance between clean data point with the perturbed data point.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Discrete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dirty="0"/>
                        <a:t>Difficult to define the perturbations on texts.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4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Perceivable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Humans </a:t>
                      </a:r>
                      <a:r>
                        <a:rPr lang="en-AU" u="sng" dirty="0"/>
                        <a:t>can not easily detect </a:t>
                      </a:r>
                      <a:r>
                        <a:rPr lang="en-AU" dirty="0"/>
                        <a:t>changes in few pixels easily.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Unperceivable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Humans </a:t>
                      </a:r>
                      <a:r>
                        <a:rPr lang="en-AU" u="sng" dirty="0"/>
                        <a:t>can detect changes in text </a:t>
                      </a:r>
                      <a:r>
                        <a:rPr lang="en-AU" dirty="0"/>
                        <a:t>easily.</a:t>
                      </a:r>
                    </a:p>
                    <a:p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1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Semantic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Small Perturbation </a:t>
                      </a:r>
                      <a:r>
                        <a:rPr lang="en-AU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AU" u="sng" dirty="0">
                          <a:sym typeface="Wingdings" panose="05000000000000000000" pitchFamily="2" charset="2"/>
                        </a:rPr>
                        <a:t>Does not change </a:t>
                      </a:r>
                      <a:r>
                        <a:rPr lang="en-AU" dirty="0">
                          <a:sym typeface="Wingdings" panose="05000000000000000000" pitchFamily="2" charset="2"/>
                        </a:rPr>
                        <a:t>the semantic or the “meaning”.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Change in few Individual pixels can not change the overall 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Semantic-less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Small Perturbation </a:t>
                      </a:r>
                      <a:r>
                        <a:rPr lang="en-AU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AU" u="sng" dirty="0">
                          <a:sym typeface="Wingdings" panose="05000000000000000000" pitchFamily="2" charset="2"/>
                        </a:rPr>
                        <a:t>Changes</a:t>
                      </a:r>
                      <a:r>
                        <a:rPr lang="en-AU" dirty="0">
                          <a:sym typeface="Wingdings" panose="05000000000000000000" pitchFamily="2" charset="2"/>
                        </a:rPr>
                        <a:t> the semantic or the “meaning”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Changes in sentence or words can change the sentiment of the sentence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83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84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939D-6BEA-4D19-935B-7648FB76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Vectorising Textual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EACD-15C1-4E03-9D1F-8491067C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3165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sz="2800" dirty="0">
                <a:sym typeface="Wingdings" panose="05000000000000000000" pitchFamily="2" charset="2"/>
              </a:rPr>
              <a:t>DNN models requires vectors as inputs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800" b="1" dirty="0">
                <a:sym typeface="Wingdings" panose="05000000000000000000" pitchFamily="2" charset="2"/>
              </a:rPr>
              <a:t>Images</a:t>
            </a:r>
            <a:r>
              <a:rPr lang="en-AU" sz="2800" dirty="0">
                <a:sym typeface="Wingdings" panose="05000000000000000000" pitchFamily="2" charset="2"/>
              </a:rPr>
              <a:t>: Pixel value to form the vectors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800" b="1" dirty="0">
                <a:sym typeface="Wingdings" panose="05000000000000000000" pitchFamily="2" charset="2"/>
              </a:rPr>
              <a:t>Text</a:t>
            </a:r>
            <a:r>
              <a:rPr lang="en-AU" sz="2800" dirty="0">
                <a:sym typeface="Wingdings" panose="05000000000000000000" pitchFamily="2" charset="2"/>
              </a:rPr>
              <a:t>: special operations are required to transform the text into vectors</a:t>
            </a:r>
          </a:p>
          <a:p>
            <a:pPr marL="201168" lvl="1" indent="0">
              <a:buNone/>
            </a:pPr>
            <a:endParaRPr lang="en-AU" sz="28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AU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EDF4B-D103-4186-BC33-B47ACAE3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16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6DC972-D54F-423C-A100-56C1080C0ADA}"/>
              </a:ext>
            </a:extLst>
          </p:cNvPr>
          <p:cNvSpPr txBox="1">
            <a:spLocks/>
          </p:cNvSpPr>
          <p:nvPr/>
        </p:nvSpPr>
        <p:spPr>
          <a:xfrm>
            <a:off x="1097280" y="3577389"/>
            <a:ext cx="10058400" cy="33848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AU" sz="2800" dirty="0">
                <a:sym typeface="Wingdings" panose="05000000000000000000" pitchFamily="2" charset="2"/>
              </a:rPr>
              <a:t> Three branches of methods:</a:t>
            </a:r>
          </a:p>
          <a:p>
            <a:pPr marL="749808" lvl="1" indent="-457200">
              <a:buAutoNum type="arabicParenR"/>
            </a:pPr>
            <a:r>
              <a:rPr lang="en-AU" sz="2400" dirty="0">
                <a:sym typeface="Wingdings" panose="05000000000000000000" pitchFamily="2" charset="2"/>
              </a:rPr>
              <a:t>Word-Count-based Encoding  Word Level i.e. </a:t>
            </a:r>
            <a:r>
              <a:rPr lang="en-AU" sz="2400" dirty="0">
                <a:solidFill>
                  <a:srgbClr val="00B050"/>
                </a:solidFill>
                <a:sym typeface="Wingdings" panose="05000000000000000000" pitchFamily="2" charset="2"/>
              </a:rPr>
              <a:t>Bag of Word</a:t>
            </a:r>
          </a:p>
          <a:p>
            <a:pPr marL="749808" lvl="1" indent="-457200">
              <a:buAutoNum type="arabicParenR"/>
            </a:pPr>
            <a:r>
              <a:rPr lang="en-AU" sz="2400" dirty="0">
                <a:sym typeface="Wingdings" panose="05000000000000000000" pitchFamily="2" charset="2"/>
              </a:rPr>
              <a:t>One-hot Encoding  Character Level i.e. </a:t>
            </a:r>
            <a:r>
              <a:rPr lang="en-AU" sz="2400" dirty="0">
                <a:solidFill>
                  <a:srgbClr val="00B050"/>
                </a:solidFill>
                <a:sym typeface="Wingdings" panose="05000000000000000000" pitchFamily="2" charset="2"/>
              </a:rPr>
              <a:t>tokens</a:t>
            </a:r>
            <a:r>
              <a:rPr lang="en-AU" sz="2400" dirty="0">
                <a:sym typeface="Wingdings" panose="05000000000000000000" pitchFamily="2" charset="2"/>
              </a:rPr>
              <a:t> </a:t>
            </a:r>
          </a:p>
          <a:p>
            <a:pPr marL="749808" lvl="1" indent="-457200">
              <a:buAutoNum type="arabicParenR"/>
            </a:pPr>
            <a:r>
              <a:rPr lang="en-AU" sz="2400" dirty="0">
                <a:sym typeface="Wingdings" panose="05000000000000000000" pitchFamily="2" charset="2"/>
              </a:rPr>
              <a:t>Dense Encoding  Encoding sentences/paragraphs to dense vectors i.e. </a:t>
            </a:r>
            <a:r>
              <a:rPr lang="en-AU" sz="2400" dirty="0">
                <a:solidFill>
                  <a:srgbClr val="00B050"/>
                </a:solidFill>
                <a:sym typeface="Wingdings" panose="05000000000000000000" pitchFamily="2" charset="2"/>
              </a:rPr>
              <a:t>Word2Vec and  CBOW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91C68-B66F-41AB-97C7-227200EBB1A4}"/>
              </a:ext>
            </a:extLst>
          </p:cNvPr>
          <p:cNvSpPr txBox="1"/>
          <p:nvPr/>
        </p:nvSpPr>
        <p:spPr>
          <a:xfrm>
            <a:off x="48126" y="6526931"/>
            <a:ext cx="1209574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Word2Vec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Mikolov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Sutskever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I., Chen, K.,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Corrado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G.S. and Dean, J., 2013. Distributed representations of words and phrases and their compositionality.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387878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>
                <a:sym typeface="Wingdings" panose="05000000000000000000" pitchFamily="2" charset="2"/>
              </a:rPr>
              <a:t>1. Word-Count-based Encoding</a:t>
            </a:r>
            <a:r>
              <a:rPr lang="en-AU" sz="4000" dirty="0"/>
              <a:t>: Bag of Words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693959"/>
              </p:ext>
            </p:extLst>
          </p:nvPr>
        </p:nvGraphicFramePr>
        <p:xfrm>
          <a:off x="1096963" y="1846263"/>
          <a:ext cx="27159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Sentence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He is a good boy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She is a good girl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Boy and girl</a:t>
                      </a:r>
                      <a:r>
                        <a:rPr lang="en-AU" baseline="0" dirty="0"/>
                        <a:t> are good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354734" y="2056044"/>
            <a:ext cx="3345873" cy="106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Stop Keywords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668091"/>
              </p:ext>
            </p:extLst>
          </p:nvPr>
        </p:nvGraphicFramePr>
        <p:xfrm>
          <a:off x="8242444" y="1846263"/>
          <a:ext cx="27159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Sentence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good boy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good girl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boy girl</a:t>
                      </a:r>
                      <a:r>
                        <a:rPr lang="en-AU" baseline="0" dirty="0"/>
                        <a:t> good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39404"/>
              </p:ext>
            </p:extLst>
          </p:nvPr>
        </p:nvGraphicFramePr>
        <p:xfrm>
          <a:off x="1096963" y="3927762"/>
          <a:ext cx="2715936" cy="178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80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0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0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boy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0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4354734" y="4089199"/>
            <a:ext cx="2451311" cy="1281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Vectors: Bag of Words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081737"/>
              </p:ext>
            </p:extLst>
          </p:nvPr>
        </p:nvGraphicFramePr>
        <p:xfrm>
          <a:off x="7047487" y="3927762"/>
          <a:ext cx="3910893" cy="175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Feature 1: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Feature 2: boy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Feature 3: girl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7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085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dirty="0">
                <a:sym typeface="Wingdings" panose="05000000000000000000" pitchFamily="2" charset="2"/>
              </a:rPr>
              <a:t>2. One-hot Encoding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We can represent character sequence by: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41" y="2367288"/>
            <a:ext cx="5178464" cy="525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57241" y="3725831"/>
                <a:ext cx="7328609" cy="1977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i="1" dirty="0">
                    <a:latin typeface="Cambria Math" panose="02040503050406030204" pitchFamily="18" charset="0"/>
                  </a:rPr>
                  <a:t>w</a:t>
                </a:r>
                <a:r>
                  <a:rPr lang="en-AU" b="0" i="1" dirty="0">
                    <a:latin typeface="Cambria Math" panose="02040503050406030204" pitchFamily="18" charset="0"/>
                  </a:rPr>
                  <a:t>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𝑡𝑒𝑥𝑡</m:t>
                      </m:r>
                    </m:oMath>
                  </m:oMathPara>
                </a14:m>
                <a:endParaRPr lang="en-AU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AU" b="1" i="0" smtClean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m:rPr>
                          <m:nor/>
                        </m:rPr>
                        <a:rPr lang="en-AU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AU" b="1" i="0" smtClean="0">
                          <a:latin typeface="Cambria Math" panose="02040503050406030204" pitchFamily="18" charset="0"/>
                        </a:rPr>
                        <m:t>hot</m:t>
                      </m:r>
                      <m:r>
                        <m:rPr>
                          <m:nor/>
                        </m:rPr>
                        <a:rPr lang="en-AU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1" i="0" smtClean="0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m:rPr>
                          <m:nor/>
                        </m:rPr>
                        <a:rPr lang="en-AU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represeting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character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word</m:t>
                      </m:r>
                    </m:oMath>
                  </m:oMathPara>
                </a14:m>
                <a:endParaRPr lang="en-AU" b="0" dirty="0"/>
              </a:p>
              <a:p>
                <a:r>
                  <a:rPr lang="en-AU" dirty="0"/>
                  <a:t>V = alphabet</a:t>
                </a:r>
              </a:p>
              <a:p>
                <a:r>
                  <a:rPr lang="en-AU" dirty="0"/>
                  <a:t>m = number of words</a:t>
                </a:r>
              </a:p>
              <a:p>
                <a:r>
                  <a:rPr lang="en-AU" dirty="0"/>
                  <a:t>N = number of max characters allowed for a word</a:t>
                </a:r>
              </a:p>
              <a:p>
                <a:r>
                  <a:rPr lang="en-AU" dirty="0"/>
                  <a:t>Semicolon = explicit segmentation between words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41" y="3725831"/>
                <a:ext cx="7328609" cy="1977977"/>
              </a:xfrm>
              <a:prstGeom prst="rect">
                <a:avLst/>
              </a:prstGeom>
              <a:blipFill rotWithShape="0">
                <a:blip r:embed="rId4"/>
                <a:stretch>
                  <a:fillRect l="-1997" t="-4308" b="-61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18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5380" t="4180" r="15073" b="85821"/>
          <a:stretch/>
        </p:blipFill>
        <p:spPr>
          <a:xfrm>
            <a:off x="1157241" y="3019052"/>
            <a:ext cx="5722071" cy="58082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86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864E-5AA5-49BB-A103-E08596CA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</a:t>
            </a:r>
            <a:r>
              <a:rPr lang="en-AU" sz="4800" dirty="0">
                <a:sym typeface="Wingdings" panose="05000000000000000000" pitchFamily="2" charset="2"/>
              </a:rPr>
              <a:t>Dense Encoding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D1AB2-FFEA-4C24-8F3B-632B7F7D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46CF0-F9FA-40EA-855B-834E6343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07" y="1927141"/>
            <a:ext cx="6436914" cy="4021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544909-45FB-4BAF-8313-2D0495D63A00}"/>
              </a:ext>
            </a:extLst>
          </p:cNvPr>
          <p:cNvSpPr txBox="1"/>
          <p:nvPr/>
        </p:nvSpPr>
        <p:spPr>
          <a:xfrm>
            <a:off x="320038" y="6441691"/>
            <a:ext cx="9441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/>
              <a:t>https://thinkinfi.com/continuous-bag-of-words-cbow-single-word-model-how-it-works/</a:t>
            </a:r>
          </a:p>
        </p:txBody>
      </p:sp>
    </p:spTree>
    <p:extLst>
      <p:ext uri="{BB962C8B-B14F-4D97-AF65-F5344CB8AC3E}">
        <p14:creationId xmlns:p14="http://schemas.microsoft.com/office/powerpoint/2010/main" val="91261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9072" y="1453243"/>
            <a:ext cx="9380220" cy="314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800" b="1" dirty="0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853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5864E-5AA5-49BB-A103-E08596CA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780629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White-Box Attacks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D1AB2-FFEA-4C24-8F3B-632B7F7D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86AE4A-92F9-4106-BFB1-C5BE771CC893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D7EF4-2DC7-49ED-83C6-5AC2C8F9E951}"/>
              </a:ext>
            </a:extLst>
          </p:cNvPr>
          <p:cNvSpPr txBox="1"/>
          <p:nvPr/>
        </p:nvSpPr>
        <p:spPr>
          <a:xfrm>
            <a:off x="-1" y="6394178"/>
            <a:ext cx="10892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W.E., Sheng, Q.Z., </a:t>
            </a:r>
            <a:r>
              <a:rPr lang="en-AU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Alhazmi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and Li, C., 2020. </a:t>
            </a:r>
            <a:r>
              <a:rPr lang="en-AU" sz="11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Adversarial attacks on deep-learning models in natural language processing: A survey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Transactions on Intelligent Systems and Technology (TIST)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pp.1-41.</a:t>
            </a:r>
            <a:endParaRPr lang="en-AU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C8C4D6-4AC4-4508-AA0D-885B44B5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0" y="828761"/>
            <a:ext cx="7922040" cy="520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81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5864E-5AA5-49BB-A103-E08596CA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Black-Box Attacks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9B3A8E-90FD-4673-8138-0AD35379E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295" y="284703"/>
            <a:ext cx="5945764" cy="5960668"/>
          </a:xfrm>
          <a:prstGeom prst="rect">
            <a:avLst/>
          </a:prstGeom>
        </p:spPr>
      </p:pic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D1AB2-FFEA-4C24-8F3B-632B7F7D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86AE4A-92F9-4106-BFB1-C5BE771CC893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D7EF4-2DC7-49ED-83C6-5AC2C8F9E951}"/>
              </a:ext>
            </a:extLst>
          </p:cNvPr>
          <p:cNvSpPr txBox="1"/>
          <p:nvPr/>
        </p:nvSpPr>
        <p:spPr>
          <a:xfrm>
            <a:off x="-1" y="6394178"/>
            <a:ext cx="10892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W.E., Sheng, Q.Z., Alhazmi, A. and Li, C., 2020. </a:t>
            </a:r>
            <a:r>
              <a:rPr lang="en-AU" sz="11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Adversarial attacks on deep-learning models in natural language processing: A survey</a:t>
            </a:r>
            <a:r>
              <a:rPr lang="en-AU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sz="11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Transactions on Intelligent Systems and Technology (TIST)</a:t>
            </a:r>
            <a:r>
              <a:rPr lang="en-AU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1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AU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pp.1-41.</a:t>
            </a:r>
            <a:endParaRPr lang="en-AU" sz="1100"/>
          </a:p>
        </p:txBody>
      </p:sp>
    </p:spTree>
    <p:extLst>
      <p:ext uri="{BB962C8B-B14F-4D97-AF65-F5344CB8AC3E}">
        <p14:creationId xmlns:p14="http://schemas.microsoft.com/office/powerpoint/2010/main" val="3809925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9072" y="1453243"/>
            <a:ext cx="9380220" cy="314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600" dirty="0"/>
              <a:t>Black-Box Attack Strategies</a:t>
            </a:r>
            <a:endParaRPr lang="en-AU" sz="8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01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864E-5AA5-49BB-A103-E08596CA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Concatenation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D1AB2-FFEA-4C24-8F3B-632B7F7D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23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9E8FF2-14F4-4004-9C0D-B8198D65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653" y="1876926"/>
            <a:ext cx="3920830" cy="2819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72386E-DA1B-4EEC-B02E-ED9672DC8D09}"/>
              </a:ext>
            </a:extLst>
          </p:cNvPr>
          <p:cNvSpPr txBox="1"/>
          <p:nvPr/>
        </p:nvSpPr>
        <p:spPr>
          <a:xfrm>
            <a:off x="7379885" y="4696614"/>
            <a:ext cx="37052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u="none" strike="noStrike" baseline="0" dirty="0">
                <a:solidFill>
                  <a:srgbClr val="000000"/>
                </a:solidFill>
                <a:latin typeface="LinBiolinumT"/>
              </a:rPr>
              <a:t>Concatenation adversarial attack on reading comprehension DNN. After adding distracting sentences</a:t>
            </a:r>
          </a:p>
          <a:p>
            <a:pPr algn="ctr"/>
            <a:r>
              <a:rPr lang="en-GB" sz="1200" b="0" i="0" u="none" strike="noStrike" baseline="0" dirty="0">
                <a:solidFill>
                  <a:srgbClr val="000000"/>
                </a:solidFill>
                <a:latin typeface="LinBiolinumT"/>
              </a:rPr>
              <a:t>(in blue) the answer changes from correct one (green) to incorrect one (red).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CF4277-DCA1-48CC-9380-9EBFAA001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27157"/>
            <a:ext cx="5472863" cy="18801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A5704D-F4F5-4C20-B84B-83053758FCB7}"/>
              </a:ext>
            </a:extLst>
          </p:cNvPr>
          <p:cNvSpPr txBox="1"/>
          <p:nvPr/>
        </p:nvSpPr>
        <p:spPr>
          <a:xfrm>
            <a:off x="-1" y="6394178"/>
            <a:ext cx="10892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W.E., Sheng, Q.Z., </a:t>
            </a:r>
            <a:r>
              <a:rPr lang="en-AU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Alhazmi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and Li, C., 2020. </a:t>
            </a:r>
            <a:r>
              <a:rPr lang="en-AU" sz="11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Adversarial attacks on deep-learning models in natural language processing: A survey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Transactions on Intelligent Systems and Technology (TIST)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pp.1-41.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3262103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AEF7-0785-4501-A422-78178B80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Paraphrased-Based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A15E-40FF-4166-BCE4-D0555499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2CB53-03F8-42A2-B72B-8986E451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E22E2-9F03-4B1B-9093-501DABA7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2044629"/>
            <a:ext cx="11517332" cy="341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9EFD0E-87AE-4DBE-BD3A-C6920D094490}"/>
              </a:ext>
            </a:extLst>
          </p:cNvPr>
          <p:cNvSpPr txBox="1"/>
          <p:nvPr/>
        </p:nvSpPr>
        <p:spPr>
          <a:xfrm>
            <a:off x="-1" y="6394178"/>
            <a:ext cx="10892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W.E., Sheng, Q.Z., </a:t>
            </a:r>
            <a:r>
              <a:rPr lang="en-AU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Alhazmi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and Li, C., 2020. </a:t>
            </a:r>
            <a:r>
              <a:rPr lang="en-AU" sz="11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Adversarial attacks on deep-learning models in natural language processing: A survey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Transactions on Intelligent Systems and Technology (TIST)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pp.1-41.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1287607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AEF7-0785-4501-A422-78178B80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2CB53-03F8-42A2-B72B-8986E451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F937F-CC30-499B-8C07-ED1F3B41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73" y="1814324"/>
            <a:ext cx="7810813" cy="2695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83A733-F6C3-4F6F-AB3F-F877872FC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279" y="4675116"/>
            <a:ext cx="9073441" cy="1455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F83D35-F67C-46E7-A3E5-DBE7D214ABA7}"/>
              </a:ext>
            </a:extLst>
          </p:cNvPr>
          <p:cNvSpPr txBox="1"/>
          <p:nvPr/>
        </p:nvSpPr>
        <p:spPr>
          <a:xfrm>
            <a:off x="-1" y="6394178"/>
            <a:ext cx="10892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W.E., Sheng, Q.Z., </a:t>
            </a:r>
            <a:r>
              <a:rPr lang="en-AU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Alhazmi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and Li, C., 2020. </a:t>
            </a:r>
            <a:r>
              <a:rPr lang="en-AU" sz="11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Adversarial attacks on deep-learning models in natural language processing: A survey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Transactions on Intelligent Systems and Technology (TIST)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pp.1-41.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2025527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9072" y="1453243"/>
            <a:ext cx="9380220" cy="314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600" dirty="0" err="1"/>
              <a:t>TextBugger</a:t>
            </a:r>
            <a:endParaRPr lang="en-AU" sz="8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771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3421F-C445-40E2-8659-92B729FB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27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91B31-DD1E-44FD-B24A-597EDC95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47" y="2461305"/>
            <a:ext cx="10460639" cy="16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4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2CB53-03F8-42A2-B72B-8986E451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27A63-7EA2-4714-BC68-D1714ABBD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2053"/>
            <a:ext cx="5836118" cy="5042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0C712-B839-4E7F-BB5B-215DCF2E5622}"/>
              </a:ext>
            </a:extLst>
          </p:cNvPr>
          <p:cNvSpPr txBox="1"/>
          <p:nvPr/>
        </p:nvSpPr>
        <p:spPr>
          <a:xfrm>
            <a:off x="101066" y="6503847"/>
            <a:ext cx="114492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J., Ji, S., Du, T., Li, B. and Wang, T., 2018. </a:t>
            </a:r>
            <a:r>
              <a:rPr lang="en-GB" sz="12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Textbugger</a:t>
            </a:r>
            <a:r>
              <a:rPr lang="en-GB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Generating adversarial text against real-world applications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GB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arXiv:1812.05271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1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5392B23-7FFD-433B-BF06-69D1DF45D6F1}"/>
              </a:ext>
            </a:extLst>
          </p:cNvPr>
          <p:cNvSpPr/>
          <p:nvPr/>
        </p:nvSpPr>
        <p:spPr>
          <a:xfrm>
            <a:off x="5710988" y="2117559"/>
            <a:ext cx="513347" cy="962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D24D1D7-99BD-4FC8-BE13-5C13A9AC0153}"/>
              </a:ext>
            </a:extLst>
          </p:cNvPr>
          <p:cNvSpPr/>
          <p:nvPr/>
        </p:nvSpPr>
        <p:spPr>
          <a:xfrm>
            <a:off x="5719010" y="3108104"/>
            <a:ext cx="513347" cy="2225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D20F41-42E9-4E33-AD02-38C06E8A4B07}"/>
              </a:ext>
            </a:extLst>
          </p:cNvPr>
          <p:cNvSpPr/>
          <p:nvPr/>
        </p:nvSpPr>
        <p:spPr>
          <a:xfrm>
            <a:off x="697832" y="753979"/>
            <a:ext cx="5013156" cy="2354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998CD-6794-4C07-AF21-9E1D06F32092}"/>
              </a:ext>
            </a:extLst>
          </p:cNvPr>
          <p:cNvSpPr/>
          <p:nvPr/>
        </p:nvSpPr>
        <p:spPr>
          <a:xfrm>
            <a:off x="697832" y="3253288"/>
            <a:ext cx="5013156" cy="2708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48B7E-CF6C-4480-A611-01E923C687F8}"/>
              </a:ext>
            </a:extLst>
          </p:cNvPr>
          <p:cNvSpPr txBox="1"/>
          <p:nvPr/>
        </p:nvSpPr>
        <p:spPr>
          <a:xfrm>
            <a:off x="697832" y="753979"/>
            <a:ext cx="5013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Line 2-5</a:t>
            </a:r>
            <a:r>
              <a:rPr lang="en-AU" u="sng" dirty="0"/>
              <a:t>: Find Important Words</a:t>
            </a:r>
          </a:p>
          <a:p>
            <a:endParaRPr lang="en-AU" dirty="0"/>
          </a:p>
          <a:p>
            <a:r>
              <a:rPr lang="en-AU" dirty="0"/>
              <a:t>Jacobian Matrix:</a:t>
            </a:r>
          </a:p>
          <a:p>
            <a:endParaRPr lang="en-AU" dirty="0"/>
          </a:p>
          <a:p>
            <a:r>
              <a:rPr lang="en-AU" b="1" dirty="0"/>
              <a:t>Importance</a:t>
            </a:r>
            <a:r>
              <a:rPr lang="en-AU" dirty="0"/>
              <a:t> of word is given by: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BA32E6-B2CF-4509-B7CC-9BB43F55615F}"/>
              </a:ext>
            </a:extLst>
          </p:cNvPr>
          <p:cNvSpPr txBox="1"/>
          <p:nvPr/>
        </p:nvSpPr>
        <p:spPr>
          <a:xfrm>
            <a:off x="657728" y="3259581"/>
            <a:ext cx="50131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Line 6-14</a:t>
            </a:r>
            <a:r>
              <a:rPr lang="en-AU" u="sng" dirty="0"/>
              <a:t>: Generate Bugs (misleading words)</a:t>
            </a:r>
          </a:p>
          <a:p>
            <a:r>
              <a:rPr lang="en-AU" b="1" dirty="0"/>
              <a:t>Character Level: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Use a dictionary to represent  finite set of possible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Replace any character to something “unknown” in dictionary </a:t>
            </a:r>
          </a:p>
          <a:p>
            <a:endParaRPr lang="en-AU" dirty="0"/>
          </a:p>
          <a:p>
            <a:r>
              <a:rPr lang="en-AU" b="1" dirty="0"/>
              <a:t>Word level: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Obtained by nearest neighbour search and replace words using semantic-preserving techniques i.e. “better” and “superior”.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This is to avoid changing meaning of the semantic meaning of the sentence.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A64EDB-6E59-4286-8825-CBABCD25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167" y="1250587"/>
            <a:ext cx="3222931" cy="5461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E84D033-D794-4F5B-A0BD-3E4AFB627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24" y="2175947"/>
            <a:ext cx="2391109" cy="5620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477061-EBF0-40A7-9FED-6F358C6D6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72" y="2782062"/>
            <a:ext cx="4652210" cy="23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14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AEF7-0785-4501-A422-78178B80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TextBugger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A15E-40FF-4166-BCE4-D05554998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8404" cy="4023360"/>
          </a:xfrm>
        </p:spPr>
        <p:txBody>
          <a:bodyPr/>
          <a:lstStyle/>
          <a:p>
            <a:r>
              <a:rPr lang="en-AU" b="1" dirty="0" err="1"/>
              <a:t>TextBugger</a:t>
            </a:r>
            <a:r>
              <a:rPr lang="en-AU" b="1" dirty="0"/>
              <a:t> uses</a:t>
            </a:r>
            <a:r>
              <a:rPr lang="en-AU" sz="2000" dirty="0"/>
              <a:t>:</a:t>
            </a:r>
          </a:p>
          <a:p>
            <a:pPr marL="342900" indent="-342900">
              <a:buAutoNum type="arabicParenBoth"/>
            </a:pPr>
            <a:r>
              <a:rPr lang="en-AU" sz="2000" dirty="0"/>
              <a:t>Insert: insert a space</a:t>
            </a:r>
          </a:p>
          <a:p>
            <a:pPr marL="342900" indent="-342900">
              <a:buAutoNum type="arabicParenBoth"/>
            </a:pPr>
            <a:r>
              <a:rPr lang="en-AU" sz="2000" dirty="0"/>
              <a:t>Delete: delete a random character</a:t>
            </a:r>
          </a:p>
          <a:p>
            <a:pPr marL="342900" indent="-342900">
              <a:buAutoNum type="arabicParenBoth"/>
            </a:pPr>
            <a:r>
              <a:rPr lang="en-AU" sz="2000" dirty="0"/>
              <a:t>Swap: swap to random characters</a:t>
            </a:r>
          </a:p>
          <a:p>
            <a:pPr marL="342900" indent="-342900">
              <a:buAutoNum type="arabicParenBoth"/>
            </a:pPr>
            <a:r>
              <a:rPr lang="en-AU" sz="2000" dirty="0"/>
              <a:t>Substitute-C: replace characters with visually similar characters i.e. “1” and “I” look visually similar</a:t>
            </a:r>
          </a:p>
          <a:p>
            <a:pPr marL="342900" indent="-342900">
              <a:buAutoNum type="arabicParenBoth"/>
            </a:pPr>
            <a:r>
              <a:rPr lang="en-AU" sz="2000" dirty="0"/>
              <a:t>Substitute-W: replace a word with its top ranked nearest neighbours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2CB53-03F8-42A2-B72B-8986E451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702EE-0A11-4918-8BFB-04392733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27" y="5298329"/>
            <a:ext cx="4283241" cy="987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2AD2C-54CA-44B1-AC16-842FA0B2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407" y="2103119"/>
            <a:ext cx="4640455" cy="2240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4CFEF3-0DFD-4B6F-806B-1E1061949BB7}"/>
              </a:ext>
            </a:extLst>
          </p:cNvPr>
          <p:cNvSpPr txBox="1"/>
          <p:nvPr/>
        </p:nvSpPr>
        <p:spPr>
          <a:xfrm>
            <a:off x="6970295" y="4515853"/>
            <a:ext cx="438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After generating five bugs, the optimal bug is selected based on the change of the confidence value i.e. </a:t>
            </a:r>
          </a:p>
        </p:txBody>
      </p:sp>
    </p:spTree>
    <p:extLst>
      <p:ext uri="{BB962C8B-B14F-4D97-AF65-F5344CB8AC3E}">
        <p14:creationId xmlns:p14="http://schemas.microsoft.com/office/powerpoint/2010/main" val="75462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Subfield of Artificial Intelligence. Idea of “Machine Translation”.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Based on </a:t>
            </a:r>
            <a:r>
              <a:rPr lang="en-AU" b="1" dirty="0"/>
              <a:t>Deep Learning </a:t>
            </a:r>
            <a:r>
              <a:rPr lang="en-AU" dirty="0"/>
              <a:t>which enables machines to analyse and interpret human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Research on NLP first published in the 1950’s. Detailed timeline available at: </a:t>
            </a:r>
            <a:r>
              <a:rPr lang="en-AU" dirty="0">
                <a:hlinkClick r:id="rId3"/>
              </a:rPr>
              <a:t>https://en.wikipedia.org/wiki/History_of_natural_language_processing</a:t>
            </a:r>
            <a:endParaRPr lang="en-AU" dirty="0"/>
          </a:p>
          <a:p>
            <a:pPr>
              <a:buFont typeface="Wingdings" panose="05000000000000000000" pitchFamily="2" charset="2"/>
              <a:buChar char="v"/>
            </a:pPr>
            <a:endParaRPr lang="en-AU" dirty="0"/>
          </a:p>
        </p:txBody>
      </p:sp>
      <p:pic>
        <p:nvPicPr>
          <p:cNvPr id="2050" name="Picture 2" descr="Natural Language Process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2" b="11432"/>
          <a:stretch/>
        </p:blipFill>
        <p:spPr bwMode="auto">
          <a:xfrm>
            <a:off x="2977341" y="3620655"/>
            <a:ext cx="6181898" cy="24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4209" y="6494336"/>
            <a:ext cx="1036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Image Source: </a:t>
            </a:r>
            <a:r>
              <a:rPr lang="en-AU" sz="1200" dirty="0">
                <a:hlinkClick r:id="rId5"/>
              </a:rPr>
              <a:t>https://www.analyticsinsight.net/comprehensive-guide-natural-language-processing/</a:t>
            </a:r>
            <a:endParaRPr lang="en-AU" sz="1200" dirty="0"/>
          </a:p>
          <a:p>
            <a:pPr algn="ctr"/>
            <a:endParaRPr lang="en-AU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733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5864E-5AA5-49BB-A103-E08596CA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A8A719-3E34-45E3-8A62-95A978B70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15" y="200817"/>
            <a:ext cx="7253152" cy="607451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D1AB2-FFEA-4C24-8F3B-632B7F7D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86AE4A-92F9-4106-BFB1-C5BE771CC893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20F19-01BA-40EE-8322-423CA36D5F23}"/>
              </a:ext>
            </a:extLst>
          </p:cNvPr>
          <p:cNvSpPr txBox="1"/>
          <p:nvPr/>
        </p:nvSpPr>
        <p:spPr>
          <a:xfrm>
            <a:off x="-1" y="6394178"/>
            <a:ext cx="10892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W.E., Sheng, Q.Z., </a:t>
            </a:r>
            <a:r>
              <a:rPr lang="en-AU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Alhazmi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and Li, C., 2020. </a:t>
            </a:r>
            <a:r>
              <a:rPr lang="en-AU" sz="11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Adversarial attacks on deep-learning models in natural language processing: A survey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Transactions on Intelligent Systems and Technology (TIST)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pp.1-41.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2173235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414" y="286603"/>
            <a:ext cx="10058400" cy="1450757"/>
          </a:xfrm>
        </p:spPr>
        <p:txBody>
          <a:bodyPr/>
          <a:lstStyle/>
          <a:p>
            <a:pPr algn="ctr"/>
            <a:r>
              <a:rPr lang="en-AU" dirty="0"/>
              <a:t>Thanks for listening!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61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Applications</a:t>
            </a:r>
          </a:p>
        </p:txBody>
      </p:sp>
      <p:pic>
        <p:nvPicPr>
          <p:cNvPr id="4098" name="Picture 2" descr="How Machine Translation Can Support Multilingual Sentiment Analysis Projec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2" b="10329"/>
          <a:stretch/>
        </p:blipFill>
        <p:spPr bwMode="auto">
          <a:xfrm>
            <a:off x="1097278" y="2023955"/>
            <a:ext cx="3196637" cy="158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7278" y="3602302"/>
            <a:ext cx="319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Sentimental Analysis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7852" y="5872540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Spam Detection</a:t>
            </a:r>
          </a:p>
        </p:txBody>
      </p:sp>
      <p:pic>
        <p:nvPicPr>
          <p:cNvPr id="4102" name="Picture 6" descr="Antispam Cloud Service - Secure Mailservice - MX Backup | Simplehos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50" y="4132168"/>
            <a:ext cx="1769757" cy="176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 Must-Read NLP Tutorial on Neural Machine Translation — The Technique  Powering Google Translate | by Prateek Joshi | Analytics Vidhya | Mediu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t="10603" r="11747" b="13386"/>
          <a:stretch/>
        </p:blipFill>
        <p:spPr bwMode="auto">
          <a:xfrm>
            <a:off x="4958080" y="1810448"/>
            <a:ext cx="2336800" cy="17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82732" y="3602302"/>
            <a:ext cx="20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Machine Translation</a:t>
            </a:r>
          </a:p>
        </p:txBody>
      </p:sp>
      <p:pic>
        <p:nvPicPr>
          <p:cNvPr id="4106" name="Picture 10" descr="Converting Speech To Text Using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082" y="4424455"/>
            <a:ext cx="3159514" cy="147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88374" y="5872355"/>
            <a:ext cx="207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Speech Recognition</a:t>
            </a:r>
          </a:p>
        </p:txBody>
      </p:sp>
      <p:pic>
        <p:nvPicPr>
          <p:cNvPr id="4108" name="Picture 12" descr="Check spelling in a Gmail message - Using Technology B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972" y="1867505"/>
            <a:ext cx="1734797" cy="17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nformation Extrac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89" y="4285368"/>
            <a:ext cx="2076826" cy="155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592686" y="5872355"/>
            <a:ext cx="229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Information Extraction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2245" y="360230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Spellcheck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3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 Modelling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04" y="1876477"/>
            <a:ext cx="8425300" cy="49815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74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err="1"/>
              <a:t>Chatbot</a:t>
            </a:r>
            <a:endParaRPr lang="en-AU" sz="4000" dirty="0"/>
          </a:p>
        </p:txBody>
      </p:sp>
      <p:pic>
        <p:nvPicPr>
          <p:cNvPr id="4" name="Picture 2" descr="Components of Natural Language Processing (NLP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57" y="1737360"/>
            <a:ext cx="9302865" cy="520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4209" y="6494336"/>
            <a:ext cx="1036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Source: </a:t>
            </a:r>
            <a:r>
              <a:rPr lang="en-AU" sz="1200" dirty="0">
                <a:hlinkClick r:id="rId4"/>
              </a:rPr>
              <a:t>https://www.bold360.com/learn/what-is-natural-language-processing</a:t>
            </a:r>
            <a:endParaRPr lang="en-AU" sz="1200" dirty="0"/>
          </a:p>
          <a:p>
            <a:pPr algn="ctr"/>
            <a:endParaRPr lang="en-AU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10468" y="2509025"/>
            <a:ext cx="139390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50819" y="2509025"/>
            <a:ext cx="11448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12105" y="2509025"/>
            <a:ext cx="8902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84655" y="1781448"/>
            <a:ext cx="390112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2196" y="1774611"/>
            <a:ext cx="390112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22809" y="1781448"/>
            <a:ext cx="390112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62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Natural Language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0194" cy="4023360"/>
          </a:xfrm>
        </p:spPr>
        <p:txBody>
          <a:bodyPr>
            <a:normAutofit fontScale="85000" lnSpcReduction="20000"/>
          </a:bodyPr>
          <a:lstStyle/>
          <a:p>
            <a:r>
              <a:rPr lang="en-AU" b="1" dirty="0"/>
              <a:t>Topic analysis:</a:t>
            </a:r>
            <a:br>
              <a:rPr lang="en-AU" b="1" dirty="0"/>
            </a:br>
            <a:r>
              <a:rPr lang="en-AU" dirty="0"/>
              <a:t>Discovering the meaning or "intent" of what the user has said. </a:t>
            </a:r>
          </a:p>
          <a:p>
            <a:r>
              <a:rPr lang="en-AU" b="1" dirty="0"/>
              <a:t>Contextual extraction:</a:t>
            </a:r>
            <a:br>
              <a:rPr lang="en-AU" b="1" dirty="0"/>
            </a:br>
            <a:r>
              <a:rPr lang="en-AU" dirty="0"/>
              <a:t>Understanding the current context.</a:t>
            </a:r>
          </a:p>
          <a:p>
            <a:r>
              <a:rPr lang="en-AU" b="1" dirty="0"/>
              <a:t>Syntactic analysis:</a:t>
            </a:r>
            <a:br>
              <a:rPr lang="en-AU" b="1" dirty="0"/>
            </a:br>
            <a:r>
              <a:rPr lang="en-AU" dirty="0" err="1"/>
              <a:t>Analyzing</a:t>
            </a:r>
            <a:r>
              <a:rPr lang="en-AU" dirty="0"/>
              <a:t> the syntax, or structure of the sentence, and the roles of the words used.</a:t>
            </a:r>
          </a:p>
          <a:p>
            <a:r>
              <a:rPr lang="en-AU" b="1" dirty="0"/>
              <a:t>Entity extraction:</a:t>
            </a:r>
            <a:br>
              <a:rPr lang="en-AU" b="1" dirty="0"/>
            </a:br>
            <a:r>
              <a:rPr lang="en-AU" dirty="0"/>
              <a:t>Finding entities like a person, place, organization, or event, and determining how important those entities are.</a:t>
            </a:r>
          </a:p>
          <a:p>
            <a:r>
              <a:rPr lang="en-AU" b="1" dirty="0"/>
              <a:t>Semantic analysis:</a:t>
            </a:r>
            <a:br>
              <a:rPr lang="en-AU" b="1" dirty="0"/>
            </a:br>
            <a:r>
              <a:rPr lang="en-AU" dirty="0"/>
              <a:t>Concluding the meaning of words based on context, which is especially important when one word has multiple meanings.</a:t>
            </a:r>
          </a:p>
          <a:p>
            <a:r>
              <a:rPr lang="en-AU" b="1" dirty="0"/>
              <a:t>Sentiment analysis:</a:t>
            </a:r>
            <a:br>
              <a:rPr lang="en-AU" b="1" dirty="0"/>
            </a:br>
            <a:r>
              <a:rPr lang="en-AU" dirty="0"/>
              <a:t>Identifying how the user feels (mood, emotion, opinions).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84209" y="6494336"/>
            <a:ext cx="1036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Source: </a:t>
            </a:r>
            <a:r>
              <a:rPr lang="en-AU" sz="1200" dirty="0">
                <a:hlinkClick r:id="rId3"/>
              </a:rPr>
              <a:t>https://www.bold360.com/learn/what-is-natural-language-processing</a:t>
            </a:r>
            <a:endParaRPr lang="en-AU" sz="1200" dirty="0"/>
          </a:p>
          <a:p>
            <a:pPr algn="ctr"/>
            <a:endParaRPr lang="en-AU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7</a:t>
            </a:fld>
            <a:endParaRPr lang="en-AU"/>
          </a:p>
        </p:txBody>
      </p:sp>
      <p:pic>
        <p:nvPicPr>
          <p:cNvPr id="6" name="Picture 2" descr="Components of Natural Language Processing (NLP)">
            <a:extLst>
              <a:ext uri="{FF2B5EF4-FFF2-40B4-BE49-F238E27FC236}">
                <a16:creationId xmlns:a16="http://schemas.microsoft.com/office/drawing/2014/main" id="{88D6FE0D-B568-46F2-8BC2-5A5E2BB15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61" y="2166915"/>
            <a:ext cx="5627561" cy="314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54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Machine Learning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4846320" cy="4023360"/>
          </a:xfrm>
        </p:spPr>
        <p:txBody>
          <a:bodyPr/>
          <a:lstStyle/>
          <a:p>
            <a:r>
              <a:rPr lang="en-AU" b="1" dirty="0"/>
              <a:t>Content categorization:</a:t>
            </a:r>
            <a:br>
              <a:rPr lang="en-AU" b="1" dirty="0"/>
            </a:br>
            <a:r>
              <a:rPr lang="en-AU" dirty="0"/>
              <a:t>Grouping intents into categories to be used by the machine.</a:t>
            </a:r>
          </a:p>
          <a:p>
            <a:r>
              <a:rPr lang="en-AU" b="1" dirty="0"/>
              <a:t>Machine translation:</a:t>
            </a:r>
            <a:br>
              <a:rPr lang="en-AU" b="1" dirty="0"/>
            </a:br>
            <a:r>
              <a:rPr lang="en-AU" dirty="0"/>
              <a:t>Converting human text or speech into machine language.</a:t>
            </a:r>
          </a:p>
          <a:p>
            <a:r>
              <a:rPr lang="en-AU" b="1" dirty="0"/>
              <a:t>Machine language:</a:t>
            </a:r>
            <a:br>
              <a:rPr lang="en-AU" b="1" dirty="0"/>
            </a:br>
            <a:r>
              <a:rPr lang="en-AU" dirty="0"/>
              <a:t>Binary code that the machine can act on.</a:t>
            </a:r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84209" y="6494336"/>
            <a:ext cx="1036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Source: </a:t>
            </a:r>
            <a:r>
              <a:rPr lang="en-AU" sz="1200" dirty="0">
                <a:hlinkClick r:id="rId3"/>
              </a:rPr>
              <a:t>https://www.bold360.com/learn/what-is-natural-language-processing</a:t>
            </a:r>
            <a:endParaRPr lang="en-AU" sz="1200" dirty="0"/>
          </a:p>
          <a:p>
            <a:pPr algn="ctr"/>
            <a:endParaRPr lang="en-AU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8</a:t>
            </a:fld>
            <a:endParaRPr lang="en-AU"/>
          </a:p>
        </p:txBody>
      </p:sp>
      <p:pic>
        <p:nvPicPr>
          <p:cNvPr id="6" name="Picture 2" descr="Components of Natural Language Processing (NLP)">
            <a:extLst>
              <a:ext uri="{FF2B5EF4-FFF2-40B4-BE49-F238E27FC236}">
                <a16:creationId xmlns:a16="http://schemas.microsoft.com/office/drawing/2014/main" id="{748669D5-58D5-4C95-8F7D-DF324DB2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971614"/>
            <a:ext cx="5627561" cy="314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41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Natural Language Generation (NLG)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Sentence generation:</a:t>
            </a:r>
            <a:br>
              <a:rPr lang="en-AU" b="1" dirty="0"/>
            </a:br>
            <a:r>
              <a:rPr lang="en-AU" dirty="0"/>
              <a:t>Creating sentences from machine code.</a:t>
            </a:r>
          </a:p>
          <a:p>
            <a:r>
              <a:rPr lang="en-AU" b="1" dirty="0"/>
              <a:t>Document creation:</a:t>
            </a:r>
            <a:br>
              <a:rPr lang="en-AU" b="1" dirty="0"/>
            </a:br>
            <a:r>
              <a:rPr lang="en-AU" dirty="0"/>
              <a:t>Structuring sentences into a compelling narrative.</a:t>
            </a:r>
          </a:p>
          <a:p>
            <a:r>
              <a:rPr lang="en-AU" b="1" dirty="0"/>
              <a:t>Document summarization:</a:t>
            </a:r>
            <a:br>
              <a:rPr lang="en-AU" b="1" dirty="0"/>
            </a:br>
            <a:r>
              <a:rPr lang="en-AU" dirty="0"/>
              <a:t>Generating synopses of large bodies of text.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84209" y="6494336"/>
            <a:ext cx="1036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Source: </a:t>
            </a:r>
            <a:r>
              <a:rPr lang="en-AU" sz="1200" dirty="0">
                <a:hlinkClick r:id="rId3"/>
              </a:rPr>
              <a:t>https://www.bold360.com/learn/what-is-natural-language-processing</a:t>
            </a:r>
            <a:endParaRPr lang="en-AU" sz="1200" dirty="0"/>
          </a:p>
          <a:p>
            <a:pPr algn="ctr"/>
            <a:endParaRPr lang="en-AU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9</a:t>
            </a:fld>
            <a:endParaRPr lang="en-AU"/>
          </a:p>
        </p:txBody>
      </p:sp>
      <p:pic>
        <p:nvPicPr>
          <p:cNvPr id="6" name="Picture 2" descr="Components of Natural Language Processing (NLP)">
            <a:extLst>
              <a:ext uri="{FF2B5EF4-FFF2-40B4-BE49-F238E27FC236}">
                <a16:creationId xmlns:a16="http://schemas.microsoft.com/office/drawing/2014/main" id="{483CA606-5249-4352-B987-EE151F8C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61" y="2166915"/>
            <a:ext cx="5627561" cy="314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7654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1306</TotalTime>
  <Words>1923</Words>
  <Application>Microsoft Office PowerPoint</Application>
  <PresentationFormat>Widescreen</PresentationFormat>
  <Paragraphs>242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LinBiolinumT</vt:lpstr>
      <vt:lpstr>LinLibertineT</vt:lpstr>
      <vt:lpstr>Wingdings</vt:lpstr>
      <vt:lpstr>Retrospect</vt:lpstr>
      <vt:lpstr> Natural Language Processing: Adversarial Perturbations</vt:lpstr>
      <vt:lpstr>PowerPoint Presentation</vt:lpstr>
      <vt:lpstr>Overview</vt:lpstr>
      <vt:lpstr>Applications</vt:lpstr>
      <vt:lpstr>Topic Modelling</vt:lpstr>
      <vt:lpstr>Chatbot</vt:lpstr>
      <vt:lpstr>1. Natural Language Understanding</vt:lpstr>
      <vt:lpstr>2. Machine Learning</vt:lpstr>
      <vt:lpstr>3. Natural Language Generation (NLG)</vt:lpstr>
      <vt:lpstr>PowerPoint Presentation</vt:lpstr>
      <vt:lpstr>Adversarial Perturbations: Image Domain</vt:lpstr>
      <vt:lpstr>Adversarial Perturbations: Text Domain</vt:lpstr>
      <vt:lpstr>Categories of Text Attacks</vt:lpstr>
      <vt:lpstr>Categories of Text Attacks</vt:lpstr>
      <vt:lpstr>Image v.s. Text Attacks</vt:lpstr>
      <vt:lpstr>Vectorising Textual Inputs</vt:lpstr>
      <vt:lpstr>1. Word-Count-based Encoding: Bag of Words</vt:lpstr>
      <vt:lpstr>2. One-hot Encoding</vt:lpstr>
      <vt:lpstr>3. Dense Encoding</vt:lpstr>
      <vt:lpstr>White-Box Attacks</vt:lpstr>
      <vt:lpstr>Black-Box Attacks</vt:lpstr>
      <vt:lpstr>PowerPoint Presentation</vt:lpstr>
      <vt:lpstr>Concatenation</vt:lpstr>
      <vt:lpstr>Paraphrased-Based</vt:lpstr>
      <vt:lpstr>Edit</vt:lpstr>
      <vt:lpstr>PowerPoint Presentation</vt:lpstr>
      <vt:lpstr>PowerPoint Presentation</vt:lpstr>
      <vt:lpstr>PowerPoint Presentation</vt:lpstr>
      <vt:lpstr>TextBugger</vt:lpstr>
      <vt:lpstr>Applications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</dc:creator>
  <cp:lastModifiedBy>Gurparteek Singh</cp:lastModifiedBy>
  <cp:revision>59</cp:revision>
  <dcterms:created xsi:type="dcterms:W3CDTF">2021-05-05T05:27:00Z</dcterms:created>
  <dcterms:modified xsi:type="dcterms:W3CDTF">2022-03-04T04:10:00Z</dcterms:modified>
</cp:coreProperties>
</file>