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2" r:id="rId1"/>
  </p:sldMasterIdLst>
  <p:notesMasterIdLst>
    <p:notesMasterId r:id="rId30"/>
  </p:notesMasterIdLst>
  <p:sldIdLst>
    <p:sldId id="256" r:id="rId2"/>
    <p:sldId id="257" r:id="rId3"/>
    <p:sldId id="258" r:id="rId4"/>
    <p:sldId id="261" r:id="rId5"/>
    <p:sldId id="281" r:id="rId6"/>
    <p:sldId id="259" r:id="rId7"/>
    <p:sldId id="262" r:id="rId8"/>
    <p:sldId id="263" r:id="rId9"/>
    <p:sldId id="264" r:id="rId10"/>
    <p:sldId id="282" r:id="rId11"/>
    <p:sldId id="265" r:id="rId12"/>
    <p:sldId id="266" r:id="rId13"/>
    <p:sldId id="278" r:id="rId14"/>
    <p:sldId id="280" r:id="rId15"/>
    <p:sldId id="279" r:id="rId16"/>
    <p:sldId id="268" r:id="rId17"/>
    <p:sldId id="269" r:id="rId18"/>
    <p:sldId id="276" r:id="rId19"/>
    <p:sldId id="270" r:id="rId20"/>
    <p:sldId id="284" r:id="rId21"/>
    <p:sldId id="277" r:id="rId22"/>
    <p:sldId id="271" r:id="rId23"/>
    <p:sldId id="272" r:id="rId24"/>
    <p:sldId id="273" r:id="rId25"/>
    <p:sldId id="275" r:id="rId26"/>
    <p:sldId id="274" r:id="rId27"/>
    <p:sldId id="260"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8298C84-25E9-47FD-9515-16879618F116}">
          <p14:sldIdLst>
            <p14:sldId id="256"/>
            <p14:sldId id="257"/>
            <p14:sldId id="258"/>
            <p14:sldId id="261"/>
            <p14:sldId id="281"/>
            <p14:sldId id="259"/>
            <p14:sldId id="262"/>
            <p14:sldId id="263"/>
            <p14:sldId id="264"/>
            <p14:sldId id="282"/>
            <p14:sldId id="265"/>
            <p14:sldId id="266"/>
            <p14:sldId id="278"/>
            <p14:sldId id="280"/>
            <p14:sldId id="279"/>
            <p14:sldId id="268"/>
            <p14:sldId id="269"/>
            <p14:sldId id="276"/>
            <p14:sldId id="270"/>
            <p14:sldId id="284"/>
            <p14:sldId id="277"/>
            <p14:sldId id="271"/>
            <p14:sldId id="272"/>
            <p14:sldId id="273"/>
            <p14:sldId id="275"/>
            <p14:sldId id="274"/>
            <p14:sldId id="260"/>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NG,Jasmine" initials="A" lastIdx="1" clrIdx="0">
    <p:extLst>
      <p:ext uri="{19B8F6BF-5375-455C-9EA6-DF929625EA0E}">
        <p15:presenceInfo xmlns:p15="http://schemas.microsoft.com/office/powerpoint/2012/main" userId="S-1-5-21-515967899-1965331169-725345543-2057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249" autoAdjust="0"/>
  </p:normalViewPr>
  <p:slideViewPr>
    <p:cSldViewPr snapToGrid="0">
      <p:cViewPr varScale="1">
        <p:scale>
          <a:sx n="68" d="100"/>
          <a:sy n="68"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12708-BE95-45F0-882C-6AE9BDAFFE3E}" type="datetimeFigureOut">
              <a:rPr lang="en-AU" smtClean="0"/>
              <a:t>9/11/2019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19C0F-CD8C-4E05-AD49-DAAE49B9F023}" type="slidenum">
              <a:rPr lang="en-AU" smtClean="0"/>
              <a:t>‹#›</a:t>
            </a:fld>
            <a:endParaRPr lang="en-AU"/>
          </a:p>
        </p:txBody>
      </p:sp>
    </p:spTree>
    <p:extLst>
      <p:ext uri="{BB962C8B-B14F-4D97-AF65-F5344CB8AC3E}">
        <p14:creationId xmlns:p14="http://schemas.microsoft.com/office/powerpoint/2010/main" val="133745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the summarize workflow version of previous studies techniques.</a:t>
            </a:r>
          </a:p>
        </p:txBody>
      </p:sp>
      <p:sp>
        <p:nvSpPr>
          <p:cNvPr id="4" name="Slide Number Placeholder 3"/>
          <p:cNvSpPr>
            <a:spLocks noGrp="1"/>
          </p:cNvSpPr>
          <p:nvPr>
            <p:ph type="sldNum" sz="quarter" idx="5"/>
          </p:nvPr>
        </p:nvSpPr>
        <p:spPr/>
        <p:txBody>
          <a:bodyPr/>
          <a:lstStyle/>
          <a:p>
            <a:fld id="{04E19C0F-CD8C-4E05-AD49-DAAE49B9F023}" type="slidenum">
              <a:rPr lang="en-AU" smtClean="0"/>
              <a:t>7</a:t>
            </a:fld>
            <a:endParaRPr lang="en-AU"/>
          </a:p>
        </p:txBody>
      </p:sp>
    </p:spTree>
    <p:extLst>
      <p:ext uri="{BB962C8B-B14F-4D97-AF65-F5344CB8AC3E}">
        <p14:creationId xmlns:p14="http://schemas.microsoft.com/office/powerpoint/2010/main" val="57553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Word</a:t>
            </a:r>
            <a:r>
              <a:rPr lang="en-AU" baseline="0" dirty="0"/>
              <a:t> Vectors are designed to capture meaning of the words </a:t>
            </a:r>
            <a:endParaRPr lang="en-AU" dirty="0"/>
          </a:p>
        </p:txBody>
      </p:sp>
      <p:sp>
        <p:nvSpPr>
          <p:cNvPr id="4" name="Slide Number Placeholder 3"/>
          <p:cNvSpPr>
            <a:spLocks noGrp="1"/>
          </p:cNvSpPr>
          <p:nvPr>
            <p:ph type="sldNum" sz="quarter" idx="10"/>
          </p:nvPr>
        </p:nvSpPr>
        <p:spPr/>
        <p:txBody>
          <a:bodyPr/>
          <a:lstStyle/>
          <a:p>
            <a:fld id="{04E19C0F-CD8C-4E05-AD49-DAAE49B9F023}" type="slidenum">
              <a:rPr lang="en-AU" smtClean="0"/>
              <a:t>9</a:t>
            </a:fld>
            <a:endParaRPr lang="en-AU"/>
          </a:p>
        </p:txBody>
      </p:sp>
    </p:spTree>
    <p:extLst>
      <p:ext uri="{BB962C8B-B14F-4D97-AF65-F5344CB8AC3E}">
        <p14:creationId xmlns:p14="http://schemas.microsoft.com/office/powerpoint/2010/main" val="415950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Neuron</a:t>
            </a:r>
            <a:r>
              <a:rPr lang="en-AU" baseline="0" dirty="0"/>
              <a:t> – in simple term perform addition and multiplication with the inputs and pass the unit into the activation function. </a:t>
            </a:r>
          </a:p>
          <a:p>
            <a:r>
              <a:rPr lang="en-AU" dirty="0"/>
              <a:t>Bias – is a another constant number like weight, it take into account machine error</a:t>
            </a:r>
          </a:p>
        </p:txBody>
      </p:sp>
      <p:sp>
        <p:nvSpPr>
          <p:cNvPr id="4" name="Slide Number Placeholder 3"/>
          <p:cNvSpPr>
            <a:spLocks noGrp="1"/>
          </p:cNvSpPr>
          <p:nvPr>
            <p:ph type="sldNum" sz="quarter" idx="10"/>
          </p:nvPr>
        </p:nvSpPr>
        <p:spPr/>
        <p:txBody>
          <a:bodyPr/>
          <a:lstStyle/>
          <a:p>
            <a:fld id="{04E19C0F-CD8C-4E05-AD49-DAAE49B9F023}" type="slidenum">
              <a:rPr lang="en-AU" smtClean="0"/>
              <a:t>13</a:t>
            </a:fld>
            <a:endParaRPr lang="en-AU"/>
          </a:p>
        </p:txBody>
      </p:sp>
    </p:spTree>
    <p:extLst>
      <p:ext uri="{BB962C8B-B14F-4D97-AF65-F5344CB8AC3E}">
        <p14:creationId xmlns:p14="http://schemas.microsoft.com/office/powerpoint/2010/main" val="164899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Neturon</a:t>
            </a:r>
            <a:r>
              <a:rPr lang="en-AU" baseline="0" dirty="0"/>
              <a:t> – a neuron takes inputs from the left called X in this diagram, it multiples it with a weight, which is the another number. Then, it added up all the multiplication with bias and passes these result through which is activation function.  There three basic activation function used in neural network (sigmoid, tanh, and </a:t>
            </a:r>
            <a:r>
              <a:rPr lang="en-AU" baseline="0" dirty="0" err="1"/>
              <a:t>ReLU</a:t>
            </a:r>
            <a:r>
              <a:rPr lang="en-AU" baseline="0" dirty="0"/>
              <a:t> Rectified Linear Unit). Sigmoid – is the logistic function which can range the results between -1 and 1. Tanh – is stand for hyperbolic tangent function, which compute the input vectors using cosine and sine function (1,0). Rectified Learn Unit is also known as ramp function (0,1).</a:t>
            </a:r>
          </a:p>
          <a:p>
            <a:endParaRPr lang="en-AU" baseline="0" dirty="0"/>
          </a:p>
          <a:p>
            <a:r>
              <a:rPr lang="en-AU" baseline="0" dirty="0"/>
              <a:t>Dense Layer – also called as fully </a:t>
            </a:r>
            <a:r>
              <a:rPr lang="en-AU" baseline="0" dirty="0" err="1"/>
              <a:t>connext</a:t>
            </a:r>
            <a:endParaRPr lang="en-AU" dirty="0"/>
          </a:p>
          <a:p>
            <a:r>
              <a:rPr lang="en-AU" dirty="0"/>
              <a:t>Word</a:t>
            </a:r>
            <a:r>
              <a:rPr lang="en-AU" baseline="0" dirty="0"/>
              <a:t> Embedding – a method to capture the representations of words in 2D or 3D dimensional vector space by transforming a word into N-dimensional vector. Most popular word </a:t>
            </a:r>
            <a:r>
              <a:rPr lang="en-AU" baseline="0" dirty="0" err="1"/>
              <a:t>embeddings</a:t>
            </a:r>
            <a:r>
              <a:rPr lang="en-AU" baseline="0" dirty="0"/>
              <a:t> methods (skip gram  or continuous bag of word method), which compute the representation of words by using fixed-length window.</a:t>
            </a:r>
            <a:endParaRPr lang="en-AU" dirty="0"/>
          </a:p>
        </p:txBody>
      </p:sp>
      <p:sp>
        <p:nvSpPr>
          <p:cNvPr id="4" name="Slide Number Placeholder 3"/>
          <p:cNvSpPr>
            <a:spLocks noGrp="1"/>
          </p:cNvSpPr>
          <p:nvPr>
            <p:ph type="sldNum" sz="quarter" idx="10"/>
          </p:nvPr>
        </p:nvSpPr>
        <p:spPr/>
        <p:txBody>
          <a:bodyPr/>
          <a:lstStyle/>
          <a:p>
            <a:fld id="{04E19C0F-CD8C-4E05-AD49-DAAE49B9F023}" type="slidenum">
              <a:rPr lang="en-AU" smtClean="0"/>
              <a:t>15</a:t>
            </a:fld>
            <a:endParaRPr lang="en-AU"/>
          </a:p>
        </p:txBody>
      </p:sp>
    </p:spTree>
    <p:extLst>
      <p:ext uri="{BB962C8B-B14F-4D97-AF65-F5344CB8AC3E}">
        <p14:creationId xmlns:p14="http://schemas.microsoft.com/office/powerpoint/2010/main" val="281115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Relative positional encoding can encode with any size of input sequence.</a:t>
            </a:r>
          </a:p>
        </p:txBody>
      </p:sp>
      <p:sp>
        <p:nvSpPr>
          <p:cNvPr id="4" name="Slide Number Placeholder 3"/>
          <p:cNvSpPr>
            <a:spLocks noGrp="1"/>
          </p:cNvSpPr>
          <p:nvPr>
            <p:ph type="sldNum" sz="quarter" idx="5"/>
          </p:nvPr>
        </p:nvSpPr>
        <p:spPr/>
        <p:txBody>
          <a:bodyPr/>
          <a:lstStyle/>
          <a:p>
            <a:fld id="{04E19C0F-CD8C-4E05-AD49-DAAE49B9F023}" type="slidenum">
              <a:rPr lang="en-AU" smtClean="0"/>
              <a:t>17</a:t>
            </a:fld>
            <a:endParaRPr lang="en-AU"/>
          </a:p>
        </p:txBody>
      </p:sp>
    </p:spTree>
    <p:extLst>
      <p:ext uri="{BB962C8B-B14F-4D97-AF65-F5344CB8AC3E}">
        <p14:creationId xmlns:p14="http://schemas.microsoft.com/office/powerpoint/2010/main" val="283249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4E19C0F-CD8C-4E05-AD49-DAAE49B9F023}" type="slidenum">
              <a:rPr lang="en-AU" smtClean="0"/>
              <a:t>18</a:t>
            </a:fld>
            <a:endParaRPr lang="en-AU"/>
          </a:p>
        </p:txBody>
      </p:sp>
    </p:spTree>
    <p:extLst>
      <p:ext uri="{BB962C8B-B14F-4D97-AF65-F5344CB8AC3E}">
        <p14:creationId xmlns:p14="http://schemas.microsoft.com/office/powerpoint/2010/main" val="358228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two most commonly used attention function are additive attention and dot-product (multiplicative) attention. </a:t>
            </a:r>
          </a:p>
          <a:p>
            <a:r>
              <a:rPr lang="en-AU" dirty="0"/>
              <a:t>Try to calculate the vector representation of the all the word in the </a:t>
            </a:r>
            <a:r>
              <a:rPr lang="en-AU" dirty="0" err="1"/>
              <a:t>sequemce</a:t>
            </a:r>
            <a:r>
              <a:rPr lang="en-AU" dirty="0"/>
              <a:t>. </a:t>
            </a:r>
          </a:p>
        </p:txBody>
      </p:sp>
      <p:sp>
        <p:nvSpPr>
          <p:cNvPr id="4" name="Slide Number Placeholder 3"/>
          <p:cNvSpPr>
            <a:spLocks noGrp="1"/>
          </p:cNvSpPr>
          <p:nvPr>
            <p:ph type="sldNum" sz="quarter" idx="10"/>
          </p:nvPr>
        </p:nvSpPr>
        <p:spPr/>
        <p:txBody>
          <a:bodyPr/>
          <a:lstStyle/>
          <a:p>
            <a:fld id="{04E19C0F-CD8C-4E05-AD49-DAAE49B9F023}" type="slidenum">
              <a:rPr lang="en-AU" smtClean="0"/>
              <a:t>19</a:t>
            </a:fld>
            <a:endParaRPr lang="en-AU"/>
          </a:p>
        </p:txBody>
      </p:sp>
    </p:spTree>
    <p:extLst>
      <p:ext uri="{BB962C8B-B14F-4D97-AF65-F5344CB8AC3E}">
        <p14:creationId xmlns:p14="http://schemas.microsoft.com/office/powerpoint/2010/main" val="52203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b="0" dirty="0">
                <a:effectLst/>
              </a:rPr>
            </a:br>
            <a:r>
              <a:rPr lang="en-AU" b="0" dirty="0">
                <a:effectLst/>
              </a:rPr>
              <a:t>real numbers set</a:t>
            </a:r>
            <a:endParaRPr lang="en-AU" dirty="0"/>
          </a:p>
        </p:txBody>
      </p:sp>
      <p:sp>
        <p:nvSpPr>
          <p:cNvPr id="4" name="Slide Number Placeholder 3"/>
          <p:cNvSpPr>
            <a:spLocks noGrp="1"/>
          </p:cNvSpPr>
          <p:nvPr>
            <p:ph type="sldNum" sz="quarter" idx="5"/>
          </p:nvPr>
        </p:nvSpPr>
        <p:spPr/>
        <p:txBody>
          <a:bodyPr/>
          <a:lstStyle/>
          <a:p>
            <a:fld id="{04E19C0F-CD8C-4E05-AD49-DAAE49B9F023}" type="slidenum">
              <a:rPr lang="en-AU" smtClean="0"/>
              <a:t>21</a:t>
            </a:fld>
            <a:endParaRPr lang="en-AU"/>
          </a:p>
        </p:txBody>
      </p:sp>
    </p:spTree>
    <p:extLst>
      <p:ext uri="{BB962C8B-B14F-4D97-AF65-F5344CB8AC3E}">
        <p14:creationId xmlns:p14="http://schemas.microsoft.com/office/powerpoint/2010/main" val="320787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4E19C0F-CD8C-4E05-AD49-DAAE49B9F023}" type="slidenum">
              <a:rPr lang="en-AU" smtClean="0"/>
              <a:t>27</a:t>
            </a:fld>
            <a:endParaRPr lang="en-AU"/>
          </a:p>
        </p:txBody>
      </p:sp>
    </p:spTree>
    <p:extLst>
      <p:ext uri="{BB962C8B-B14F-4D97-AF65-F5344CB8AC3E}">
        <p14:creationId xmlns:p14="http://schemas.microsoft.com/office/powerpoint/2010/main" val="149797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59BE40-1436-4E30-AD9B-82E1570A2F9B}" type="datetime1">
              <a:rPr lang="en-AU" smtClean="0"/>
              <a:t>9/11/2019</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0A73943-211F-4649-A6C2-E322F76FB90A}"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97372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44DA0-14EE-46EA-A7A1-B06843C714E7}" type="datetime1">
              <a:rPr lang="en-AU" smtClean="0"/>
              <a:t>9/11/2019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413946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19D54-88EB-4CE2-AE06-0F199C27358E}" type="datetime1">
              <a:rPr lang="en-AU" smtClean="0"/>
              <a:t>9/11/2019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45747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9890E-0C4B-4715-8E6D-79CD6FA7D1AD}" type="datetime1">
              <a:rPr lang="en-AU" smtClean="0"/>
              <a:t>9/11/2019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0157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F1C596-17AB-436F-A65C-CAD30D68197F}" type="datetime1">
              <a:rPr lang="en-AU" smtClean="0"/>
              <a:t>9/11/2019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053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9A3CD-298D-4D5C-A2DD-84B85E835E0E}" type="datetime1">
              <a:rPr lang="en-AU" smtClean="0"/>
              <a:t>9/11/2019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41234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FA5DC-A76F-46B6-A108-FAE43F371B0A}" type="datetime1">
              <a:rPr lang="en-AU" smtClean="0"/>
              <a:t>9/11/2019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56014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EBC1A-055B-4DAF-8E6D-30AE78853472}" type="datetime1">
              <a:rPr lang="en-AU" smtClean="0"/>
              <a:t>9/11/2019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341080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BE869-F4C4-479A-9E3E-F4377EEE2B0D}" type="datetime1">
              <a:rPr lang="en-AU" smtClean="0"/>
              <a:t>9/11/2019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8460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A3F1F5-F46D-468A-9DAD-83F3CA772978}" type="datetime1">
              <a:rPr lang="en-AU" smtClean="0"/>
              <a:t>9/11/2019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80941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883402-A9EB-416D-942B-6909AA08B819}" type="datetime1">
              <a:rPr lang="en-AU" smtClean="0"/>
              <a:t>9/11/2019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91564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958A3D-485F-4FFE-9249-DC9024507452}" type="datetime1">
              <a:rPr lang="en-AU" smtClean="0"/>
              <a:t>9/11/2019</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0A73943-211F-4649-A6C2-E322F76FB90A}" type="slidenum">
              <a:rPr lang="en-AU" smtClean="0"/>
              <a:t>‹#›</a:t>
            </a:fld>
            <a:endParaRPr lang="en-AU"/>
          </a:p>
        </p:txBody>
      </p:sp>
    </p:spTree>
    <p:extLst>
      <p:ext uri="{BB962C8B-B14F-4D97-AF65-F5344CB8AC3E}">
        <p14:creationId xmlns:p14="http://schemas.microsoft.com/office/powerpoint/2010/main" val="354454650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hazin31086/GitHub_NeturalNetwork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machine-learning/glossary#sigmoid_function" TargetMode="External"/><Relationship Id="rId2" Type="http://schemas.openxmlformats.org/officeDocument/2006/relationships/hyperlink" Target="https://developers.google.com/machine-learning/glossary#ReLU" TargetMode="External"/><Relationship Id="rId1" Type="http://schemas.openxmlformats.org/officeDocument/2006/relationships/slideLayout" Target="../slideLayouts/slideLayout2.xml"/><Relationship Id="rId5" Type="http://schemas.openxmlformats.org/officeDocument/2006/relationships/hyperlink" Target="https://developers.google.com/machine-learning/glossary#multi-class" TargetMode="External"/><Relationship Id="rId4" Type="http://schemas.openxmlformats.org/officeDocument/2006/relationships/hyperlink" Target="https://developers.google.com/machine-learning/glossary#activation_functi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s.google.com/machine-learning/glossary#multi-class"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KcS6nVUT3Gc&amp;t=574s" TargetMode="External"/><Relationship Id="rId3" Type="http://schemas.openxmlformats.org/officeDocument/2006/relationships/hyperlink" Target="https://github.com/dotnet/roslyn/issues/39696" TargetMode="External"/><Relationship Id="rId7" Type="http://schemas.openxmlformats.org/officeDocument/2006/relationships/hyperlink" Target="http://jalammar.github.io/illustrated-transform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medium.com/@bedigunjit/simple-guide-to-text-classification-nlp-using-svm-and-naive-bayes-with-python-421db3a72d34" TargetMode="External"/><Relationship Id="rId5" Type="http://schemas.openxmlformats.org/officeDocument/2006/relationships/hyperlink" Target="https://www.commonlounge.com/discussion/99e86c9c15bb4d23a30b111b23e7b7b1" TargetMode="External"/><Relationship Id="rId10" Type="http://schemas.openxmlformats.org/officeDocument/2006/relationships/hyperlink" Target="https://github.com/thazin31086/GitHub_NeturalNetworks" TargetMode="External"/><Relationship Id="rId4" Type="http://schemas.openxmlformats.org/officeDocument/2006/relationships/hyperlink" Target="https://monkeylearn.com/text-classification/" TargetMode="External"/><Relationship Id="rId9" Type="http://schemas.openxmlformats.org/officeDocument/2006/relationships/hyperlink" Target="https://developers.google.com/machine-learning/glossar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758952"/>
            <a:ext cx="10367633" cy="4041648"/>
          </a:xfrm>
        </p:spPr>
        <p:txBody>
          <a:bodyPr>
            <a:normAutofit/>
          </a:bodyPr>
          <a:lstStyle/>
          <a:p>
            <a:r>
              <a:rPr lang="en-US" sz="2400" dirty="0">
                <a:solidFill>
                  <a:srgbClr val="00B050"/>
                </a:solidFill>
              </a:rPr>
              <a:t>Recommending</a:t>
            </a:r>
            <a:r>
              <a:rPr lang="en-US" sz="2400" dirty="0"/>
              <a:t> </a:t>
            </a:r>
            <a:r>
              <a:rPr lang="en-US" sz="2400" dirty="0">
                <a:solidFill>
                  <a:srgbClr val="00B0F0"/>
                </a:solidFill>
              </a:rPr>
              <a:t>Assignee-label</a:t>
            </a:r>
            <a:r>
              <a:rPr lang="en-US" sz="2400" dirty="0"/>
              <a:t> for </a:t>
            </a:r>
            <a:r>
              <a:rPr lang="en-US" sz="2400" dirty="0" err="1"/>
              <a:t>Github</a:t>
            </a:r>
            <a:r>
              <a:rPr lang="en-US" sz="2400" dirty="0"/>
              <a:t> </a:t>
            </a:r>
            <a:r>
              <a:rPr lang="en-US" sz="2400" dirty="0">
                <a:solidFill>
                  <a:srgbClr val="00B0F0"/>
                </a:solidFill>
              </a:rPr>
              <a:t>Issue</a:t>
            </a:r>
            <a:r>
              <a:rPr lang="en-US" sz="2400" dirty="0"/>
              <a:t> through </a:t>
            </a:r>
            <a:r>
              <a:rPr lang="en-US" sz="2400" dirty="0">
                <a:solidFill>
                  <a:srgbClr val="FFC000"/>
                </a:solidFill>
              </a:rPr>
              <a:t>Deep Neural Networks</a:t>
            </a:r>
            <a:endParaRPr lang="en-AU" sz="2400" dirty="0">
              <a:solidFill>
                <a:srgbClr val="FFC000"/>
              </a:solidFill>
            </a:endParaRPr>
          </a:p>
        </p:txBody>
      </p:sp>
      <p:sp>
        <p:nvSpPr>
          <p:cNvPr id="3" name="Subtitle 2"/>
          <p:cNvSpPr>
            <a:spLocks noGrp="1"/>
          </p:cNvSpPr>
          <p:nvPr>
            <p:ph type="subTitle" idx="1"/>
          </p:nvPr>
        </p:nvSpPr>
        <p:spPr/>
        <p:txBody>
          <a:bodyPr/>
          <a:lstStyle/>
          <a:p>
            <a:pPr algn="r"/>
            <a:r>
              <a:rPr lang="en-AU" dirty="0"/>
              <a:t>Work in Progress Paper….</a:t>
            </a:r>
          </a:p>
        </p:txBody>
      </p:sp>
      <p:sp>
        <p:nvSpPr>
          <p:cNvPr id="6" name="AutoShape 2" descr="Image result for iss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602" y="999778"/>
            <a:ext cx="4746308" cy="2108116"/>
          </a:xfrm>
          <a:prstGeom prst="rect">
            <a:avLst/>
          </a:prstGeom>
        </p:spPr>
      </p:pic>
      <p:sp>
        <p:nvSpPr>
          <p:cNvPr id="4" name="Rectangle 3">
            <a:extLst>
              <a:ext uri="{FF2B5EF4-FFF2-40B4-BE49-F238E27FC236}">
                <a16:creationId xmlns:a16="http://schemas.microsoft.com/office/drawing/2014/main" id="{42C46395-D175-466C-B60E-5F699D683190}"/>
              </a:ext>
            </a:extLst>
          </p:cNvPr>
          <p:cNvSpPr/>
          <p:nvPr/>
        </p:nvSpPr>
        <p:spPr>
          <a:xfrm>
            <a:off x="9537426" y="6122908"/>
            <a:ext cx="2785403" cy="369332"/>
          </a:xfrm>
          <a:prstGeom prst="rect">
            <a:avLst/>
          </a:prstGeom>
        </p:spPr>
        <p:txBody>
          <a:bodyPr wrap="square">
            <a:spAutoFit/>
          </a:bodyPr>
          <a:lstStyle/>
          <a:p>
            <a:r>
              <a:rPr lang="en-AU" dirty="0" err="1">
                <a:hlinkClick r:id="rId3"/>
              </a:rPr>
              <a:t>TestData</a:t>
            </a:r>
            <a:r>
              <a:rPr lang="en-AU" dirty="0">
                <a:hlinkClick r:id="rId3"/>
              </a:rPr>
              <a:t> Project Links</a:t>
            </a:r>
            <a:endParaRPr lang="en-AU" dirty="0"/>
          </a:p>
        </p:txBody>
      </p:sp>
    </p:spTree>
    <p:extLst>
      <p:ext uri="{BB962C8B-B14F-4D97-AF65-F5344CB8AC3E}">
        <p14:creationId xmlns:p14="http://schemas.microsoft.com/office/powerpoint/2010/main" val="184602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53EB-24DF-46F8-8646-40892BB2BAD7}"/>
              </a:ext>
            </a:extLst>
          </p:cNvPr>
          <p:cNvSpPr>
            <a:spLocks noGrp="1"/>
          </p:cNvSpPr>
          <p:nvPr>
            <p:ph type="title"/>
          </p:nvPr>
        </p:nvSpPr>
        <p:spPr>
          <a:xfrm>
            <a:off x="3414229" y="3126545"/>
            <a:ext cx="4111986" cy="1223890"/>
          </a:xfrm>
        </p:spPr>
        <p:txBody>
          <a:bodyPr>
            <a:noAutofit/>
          </a:bodyPr>
          <a:lstStyle/>
          <a:p>
            <a:pPr algn="ctr"/>
            <a:r>
              <a:rPr lang="en-AU" sz="4000" b="1" dirty="0"/>
              <a:t>Our Approach 	</a:t>
            </a:r>
            <a:br>
              <a:rPr lang="en-AU" sz="4000" b="1" dirty="0"/>
            </a:br>
            <a:endParaRPr lang="en-AU" sz="4000" b="1" dirty="0"/>
          </a:p>
        </p:txBody>
      </p:sp>
      <p:sp>
        <p:nvSpPr>
          <p:cNvPr id="3" name="Slide Number Placeholder 2">
            <a:extLst>
              <a:ext uri="{FF2B5EF4-FFF2-40B4-BE49-F238E27FC236}">
                <a16:creationId xmlns:a16="http://schemas.microsoft.com/office/drawing/2014/main" id="{C956FC0A-261D-46F7-BA74-166FF9FD250D}"/>
              </a:ext>
            </a:extLst>
          </p:cNvPr>
          <p:cNvSpPr>
            <a:spLocks noGrp="1"/>
          </p:cNvSpPr>
          <p:nvPr>
            <p:ph type="sldNum" sz="quarter" idx="12"/>
          </p:nvPr>
        </p:nvSpPr>
        <p:spPr/>
        <p:txBody>
          <a:bodyPr>
            <a:normAutofit lnSpcReduction="10000"/>
          </a:bodyPr>
          <a:lstStyle/>
          <a:p>
            <a:fld id="{B0A73943-211F-4649-A6C2-E322F76FB90A}" type="slidenum">
              <a:rPr lang="en-AU" smtClean="0"/>
              <a:t>10</a:t>
            </a:fld>
            <a:endParaRPr lang="en-AU"/>
          </a:p>
        </p:txBody>
      </p:sp>
    </p:spTree>
    <p:extLst>
      <p:ext uri="{BB962C8B-B14F-4D97-AF65-F5344CB8AC3E}">
        <p14:creationId xmlns:p14="http://schemas.microsoft.com/office/powerpoint/2010/main" val="254026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72" y="485833"/>
            <a:ext cx="9692640" cy="456276"/>
          </a:xfrm>
        </p:spPr>
        <p:txBody>
          <a:bodyPr>
            <a:normAutofit fontScale="90000"/>
          </a:bodyPr>
          <a:lstStyle/>
          <a:p>
            <a:r>
              <a:rPr lang="en-AU" dirty="0"/>
              <a:t>Our Approach &amp; Contributions</a:t>
            </a:r>
          </a:p>
        </p:txBody>
      </p:sp>
      <p:sp>
        <p:nvSpPr>
          <p:cNvPr id="3" name="Content Placeholder 2"/>
          <p:cNvSpPr>
            <a:spLocks noGrp="1"/>
          </p:cNvSpPr>
          <p:nvPr>
            <p:ph idx="1"/>
          </p:nvPr>
        </p:nvSpPr>
        <p:spPr>
          <a:xfrm>
            <a:off x="656960" y="1360055"/>
            <a:ext cx="9692639" cy="2068945"/>
          </a:xfrm>
        </p:spPr>
        <p:txBody>
          <a:bodyPr>
            <a:normAutofit/>
          </a:bodyPr>
          <a:lstStyle/>
          <a:p>
            <a:pPr algn="just"/>
            <a:r>
              <a:rPr lang="en-AU" sz="2200" b="1" dirty="0">
                <a:solidFill>
                  <a:srgbClr val="00B050"/>
                </a:solidFill>
              </a:rPr>
              <a:t>Sentence </a:t>
            </a:r>
            <a:r>
              <a:rPr lang="en-AU" sz="2200" b="1" dirty="0" err="1">
                <a:solidFill>
                  <a:srgbClr val="00B050"/>
                </a:solidFill>
              </a:rPr>
              <a:t>Embeddings</a:t>
            </a:r>
            <a:r>
              <a:rPr lang="en-AU" sz="2200" b="1" dirty="0">
                <a:solidFill>
                  <a:srgbClr val="00B050"/>
                </a:solidFill>
              </a:rPr>
              <a:t> </a:t>
            </a:r>
            <a:r>
              <a:rPr lang="en-AU" sz="2200" dirty="0"/>
              <a:t>– based on </a:t>
            </a:r>
            <a:r>
              <a:rPr lang="en-AU" sz="2200" b="1" dirty="0">
                <a:solidFill>
                  <a:srgbClr val="00B050"/>
                </a:solidFill>
              </a:rPr>
              <a:t>transformer</a:t>
            </a:r>
            <a:r>
              <a:rPr lang="en-AU" sz="2200" dirty="0"/>
              <a:t> (</a:t>
            </a:r>
            <a:r>
              <a:rPr lang="en-AU" sz="2200" dirty="0" err="1"/>
              <a:t>Vaswani</a:t>
            </a:r>
            <a:r>
              <a:rPr lang="en-AU" sz="2200" dirty="0"/>
              <a:t> et al. 2017) self-attention mechanisms based </a:t>
            </a:r>
            <a:r>
              <a:rPr lang="en-AU" sz="2200" dirty="0">
                <a:solidFill>
                  <a:srgbClr val="0070C0"/>
                </a:solidFill>
              </a:rPr>
              <a:t>encoder</a:t>
            </a:r>
            <a:r>
              <a:rPr lang="en-AU" sz="2200" dirty="0"/>
              <a:t>. It can compute the context aware representation of words in a sentence. </a:t>
            </a:r>
          </a:p>
          <a:p>
            <a:pPr algn="just"/>
            <a:r>
              <a:rPr lang="en-AU" sz="2200" b="1" dirty="0">
                <a:solidFill>
                  <a:srgbClr val="00B050"/>
                </a:solidFill>
              </a:rPr>
              <a:t>Sequential Neural Networks </a:t>
            </a:r>
            <a:r>
              <a:rPr lang="en-AU" sz="2200" b="1" dirty="0"/>
              <a:t>– use </a:t>
            </a:r>
            <a:r>
              <a:rPr lang="en-AU" sz="2200" dirty="0"/>
              <a:t>deep learning neural networks as a </a:t>
            </a:r>
            <a:r>
              <a:rPr lang="en-AU" sz="2200" dirty="0">
                <a:solidFill>
                  <a:srgbClr val="0070C0"/>
                </a:solidFill>
              </a:rPr>
              <a:t>classifier</a:t>
            </a:r>
            <a:r>
              <a:rPr lang="en-AU" sz="2200" b="1" dirty="0"/>
              <a:t> </a:t>
            </a:r>
            <a:r>
              <a:rPr lang="en-AU" sz="2200" dirty="0"/>
              <a:t>to predict the assignee and label for a new issue report</a:t>
            </a:r>
            <a:endParaRPr lang="en-AU" sz="2200" b="1" dirty="0"/>
          </a:p>
          <a:p>
            <a:endParaRPr lang="en-AU" dirty="0"/>
          </a:p>
          <a:p>
            <a:pPr marL="0" indent="0">
              <a:buNone/>
            </a:pPr>
            <a:endParaRPr lang="en-AU" dirty="0"/>
          </a:p>
        </p:txBody>
      </p:sp>
      <p:sp>
        <p:nvSpPr>
          <p:cNvPr id="5" name="Rectangle 4"/>
          <p:cNvSpPr/>
          <p:nvPr/>
        </p:nvSpPr>
        <p:spPr>
          <a:xfrm>
            <a:off x="550672" y="3846945"/>
            <a:ext cx="9240442" cy="1631216"/>
          </a:xfrm>
          <a:prstGeom prst="rect">
            <a:avLst/>
          </a:prstGeom>
        </p:spPr>
        <p:txBody>
          <a:bodyPr wrap="square">
            <a:spAutoFit/>
          </a:bodyPr>
          <a:lstStyle/>
          <a:p>
            <a:pPr marL="285750" indent="-285750">
              <a:buFont typeface="Wingdings" panose="05000000000000000000" pitchFamily="2" charset="2"/>
              <a:buChar char="ü"/>
            </a:pPr>
            <a:r>
              <a:rPr lang="en-AU" sz="2000" dirty="0"/>
              <a:t>we propose a </a:t>
            </a:r>
            <a:r>
              <a:rPr lang="en-AU" sz="2000" b="1" dirty="0">
                <a:solidFill>
                  <a:srgbClr val="00B050"/>
                </a:solidFill>
              </a:rPr>
              <a:t>neural network-based recommendation system </a:t>
            </a:r>
            <a:r>
              <a:rPr lang="en-AU" sz="2000" dirty="0"/>
              <a:t>to automatically predict assignee-label for a new issue report</a:t>
            </a:r>
          </a:p>
          <a:p>
            <a:pPr marL="285750" indent="-285750">
              <a:buFont typeface="Wingdings" panose="05000000000000000000" pitchFamily="2" charset="2"/>
              <a:buChar char="ü"/>
            </a:pPr>
            <a:endParaRPr lang="en-AU" sz="2000" dirty="0"/>
          </a:p>
          <a:p>
            <a:pPr marL="285750" indent="-285750">
              <a:buFont typeface="Wingdings" panose="05000000000000000000" pitchFamily="2" charset="2"/>
              <a:buChar char="ü"/>
            </a:pPr>
            <a:r>
              <a:rPr lang="en-AU" sz="2000" dirty="0"/>
              <a:t>we present </a:t>
            </a:r>
            <a:r>
              <a:rPr lang="en-AU" sz="2000" b="1" dirty="0">
                <a:solidFill>
                  <a:srgbClr val="00B050"/>
                </a:solidFill>
              </a:rPr>
              <a:t>a transferable issue-label prediction model</a:t>
            </a:r>
            <a:r>
              <a:rPr lang="en-AU" sz="2000" dirty="0"/>
              <a:t> which can reuse in similar issue tracking projects</a:t>
            </a:r>
          </a:p>
        </p:txBody>
      </p:sp>
      <p:sp>
        <p:nvSpPr>
          <p:cNvPr id="6" name="Slide Number Placeholder 5">
            <a:extLst>
              <a:ext uri="{FF2B5EF4-FFF2-40B4-BE49-F238E27FC236}">
                <a16:creationId xmlns:a16="http://schemas.microsoft.com/office/drawing/2014/main" id="{1A933111-89D3-450C-8624-144CE6024CBE}"/>
              </a:ext>
            </a:extLst>
          </p:cNvPr>
          <p:cNvSpPr>
            <a:spLocks noGrp="1"/>
          </p:cNvSpPr>
          <p:nvPr>
            <p:ph type="sldNum" sz="quarter" idx="12"/>
          </p:nvPr>
        </p:nvSpPr>
        <p:spPr/>
        <p:txBody>
          <a:bodyPr>
            <a:normAutofit lnSpcReduction="10000"/>
          </a:bodyPr>
          <a:lstStyle/>
          <a:p>
            <a:fld id="{B0A73943-211F-4649-A6C2-E322F76FB90A}" type="slidenum">
              <a:rPr lang="en-AU" smtClean="0"/>
              <a:t>11</a:t>
            </a:fld>
            <a:endParaRPr lang="en-AU"/>
          </a:p>
        </p:txBody>
      </p:sp>
    </p:spTree>
    <p:extLst>
      <p:ext uri="{BB962C8B-B14F-4D97-AF65-F5344CB8AC3E}">
        <p14:creationId xmlns:p14="http://schemas.microsoft.com/office/powerpoint/2010/main" val="419766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65760"/>
            <a:ext cx="10788257" cy="530167"/>
          </a:xfrm>
        </p:spPr>
        <p:txBody>
          <a:bodyPr>
            <a:normAutofit fontScale="90000"/>
          </a:bodyPr>
          <a:lstStyle/>
          <a:p>
            <a:r>
              <a:rPr lang="en-AU" dirty="0"/>
              <a:t>High Level Process Flow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18036"/>
            <a:ext cx="10732655" cy="3892637"/>
          </a:xfrm>
          <a:prstGeom prst="rect">
            <a:avLst/>
          </a:prstGeom>
        </p:spPr>
      </p:pic>
      <p:sp>
        <p:nvSpPr>
          <p:cNvPr id="6" name="Rounded Rectangle 5"/>
          <p:cNvSpPr/>
          <p:nvPr/>
        </p:nvSpPr>
        <p:spPr>
          <a:xfrm>
            <a:off x="2890982" y="3131128"/>
            <a:ext cx="2059709" cy="1431636"/>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solidFill>
                <a:srgbClr val="C00000"/>
              </a:solidFill>
            </a:endParaRPr>
          </a:p>
        </p:txBody>
      </p:sp>
      <p:sp>
        <p:nvSpPr>
          <p:cNvPr id="7" name="Rectangle 6"/>
          <p:cNvSpPr/>
          <p:nvPr/>
        </p:nvSpPr>
        <p:spPr>
          <a:xfrm>
            <a:off x="2770909" y="4661226"/>
            <a:ext cx="2655456" cy="7715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Sentence Embeddings (Transformer Encoder)</a:t>
            </a:r>
          </a:p>
        </p:txBody>
      </p:sp>
      <p:sp>
        <p:nvSpPr>
          <p:cNvPr id="9" name="Rounded Rectangle 8"/>
          <p:cNvSpPr/>
          <p:nvPr/>
        </p:nvSpPr>
        <p:spPr>
          <a:xfrm>
            <a:off x="6765636" y="2011133"/>
            <a:ext cx="2387600" cy="3218872"/>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solidFill>
                <a:srgbClr val="C00000"/>
              </a:solidFill>
            </a:endParaRPr>
          </a:p>
        </p:txBody>
      </p:sp>
      <p:sp>
        <p:nvSpPr>
          <p:cNvPr id="11" name="Rectangle 10"/>
          <p:cNvSpPr/>
          <p:nvPr/>
        </p:nvSpPr>
        <p:spPr>
          <a:xfrm>
            <a:off x="6331525" y="5349336"/>
            <a:ext cx="3881619" cy="6737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Sequential Neural Networks for Classification</a:t>
            </a:r>
          </a:p>
        </p:txBody>
      </p:sp>
      <p:sp>
        <p:nvSpPr>
          <p:cNvPr id="3" name="Slide Number Placeholder 2">
            <a:extLst>
              <a:ext uri="{FF2B5EF4-FFF2-40B4-BE49-F238E27FC236}">
                <a16:creationId xmlns:a16="http://schemas.microsoft.com/office/drawing/2014/main" id="{49CF1049-670E-4DCC-856D-3F0A7F0025D1}"/>
              </a:ext>
            </a:extLst>
          </p:cNvPr>
          <p:cNvSpPr>
            <a:spLocks noGrp="1"/>
          </p:cNvSpPr>
          <p:nvPr>
            <p:ph type="sldNum" sz="quarter" idx="12"/>
          </p:nvPr>
        </p:nvSpPr>
        <p:spPr/>
        <p:txBody>
          <a:bodyPr>
            <a:normAutofit lnSpcReduction="10000"/>
          </a:bodyPr>
          <a:lstStyle/>
          <a:p>
            <a:fld id="{B0A73943-211F-4649-A6C2-E322F76FB90A}" type="slidenum">
              <a:rPr lang="en-AU" smtClean="0"/>
              <a:t>12</a:t>
            </a:fld>
            <a:endParaRPr lang="en-AU"/>
          </a:p>
        </p:txBody>
      </p:sp>
    </p:spTree>
    <p:extLst>
      <p:ext uri="{BB962C8B-B14F-4D97-AF65-F5344CB8AC3E}">
        <p14:creationId xmlns:p14="http://schemas.microsoft.com/office/powerpoint/2010/main" val="133696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38" y="365760"/>
            <a:ext cx="10655574" cy="337625"/>
          </a:xfrm>
        </p:spPr>
        <p:txBody>
          <a:bodyPr>
            <a:noAutofit/>
          </a:bodyPr>
          <a:lstStyle/>
          <a:p>
            <a:r>
              <a:rPr lang="en-AU" sz="2000" b="1" dirty="0"/>
              <a:t>Prerequisites Terms/Terminology for Deep Learning Neural Networks (Part 1/2)</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734807069"/>
                  </p:ext>
                </p:extLst>
              </p:nvPr>
            </p:nvGraphicFramePr>
            <p:xfrm>
              <a:off x="298938" y="1031653"/>
              <a:ext cx="10765301" cy="5132319"/>
            </p:xfrm>
            <a:graphic>
              <a:graphicData uri="http://schemas.openxmlformats.org/drawingml/2006/table">
                <a:tbl>
                  <a:tblPr firstRow="1" bandRow="1">
                    <a:tableStyleId>{B301B821-A1FF-4177-AEE7-76D212191A09}</a:tableStyleId>
                  </a:tblPr>
                  <a:tblGrid>
                    <a:gridCol w="2117578">
                      <a:extLst>
                        <a:ext uri="{9D8B030D-6E8A-4147-A177-3AD203B41FA5}">
                          <a16:colId xmlns:a16="http://schemas.microsoft.com/office/drawing/2014/main" val="971564920"/>
                        </a:ext>
                      </a:extLst>
                    </a:gridCol>
                    <a:gridCol w="8647723">
                      <a:extLst>
                        <a:ext uri="{9D8B030D-6E8A-4147-A177-3AD203B41FA5}">
                          <a16:colId xmlns:a16="http://schemas.microsoft.com/office/drawing/2014/main" val="3350442586"/>
                        </a:ext>
                      </a:extLst>
                    </a:gridCol>
                  </a:tblGrid>
                  <a:tr h="407919">
                    <a:tc>
                      <a:txBody>
                        <a:bodyPr/>
                        <a:lstStyle/>
                        <a:p>
                          <a:r>
                            <a:rPr lang="en-AU" sz="1800" dirty="0"/>
                            <a:t>Terms</a:t>
                          </a:r>
                        </a:p>
                      </a:txBody>
                      <a:tcPr/>
                    </a:tc>
                    <a:tc>
                      <a:txBody>
                        <a:bodyPr/>
                        <a:lstStyle/>
                        <a:p>
                          <a:r>
                            <a:rPr lang="en-AU" sz="1800" dirty="0"/>
                            <a:t>Meanings</a:t>
                          </a:r>
                        </a:p>
                      </a:txBody>
                      <a:tcPr/>
                    </a:tc>
                    <a:extLst>
                      <a:ext uri="{0D108BD9-81ED-4DB2-BD59-A6C34878D82A}">
                        <a16:rowId xmlns:a16="http://schemas.microsoft.com/office/drawing/2014/main" val="542151912"/>
                      </a:ext>
                    </a:extLst>
                  </a:tr>
                  <a:tr h="604952">
                    <a:tc>
                      <a:txBody>
                        <a:bodyPr/>
                        <a:lstStyle/>
                        <a:p>
                          <a:r>
                            <a:rPr lang="en-AU" sz="1800" dirty="0"/>
                            <a:t>Deep</a:t>
                          </a:r>
                          <a:r>
                            <a:rPr lang="en-AU" sz="1800" baseline="0" dirty="0"/>
                            <a:t> Learning</a:t>
                          </a:r>
                          <a:endParaRPr lang="en-AU" sz="1800" dirty="0"/>
                        </a:p>
                      </a:txBody>
                      <a:tcPr/>
                    </a:tc>
                    <a:tc>
                      <a:txBody>
                        <a:bodyPr/>
                        <a:lstStyle/>
                        <a:p>
                          <a:r>
                            <a:rPr lang="en-AU" sz="1800" baseline="0" dirty="0"/>
                            <a:t>is a subset of machine learning in Artificial Intelligence (AI) that has networks capable of learning unsupervised from data that is unstructured or unlabelled</a:t>
                          </a:r>
                          <a:endParaRPr lang="en-AU" sz="1800" b="1" dirty="0"/>
                        </a:p>
                      </a:txBody>
                      <a:tcPr/>
                    </a:tc>
                    <a:extLst>
                      <a:ext uri="{0D108BD9-81ED-4DB2-BD59-A6C34878D82A}">
                        <a16:rowId xmlns:a16="http://schemas.microsoft.com/office/drawing/2014/main" val="3453152858"/>
                      </a:ext>
                    </a:extLst>
                  </a:tr>
                  <a:tr h="859404">
                    <a:tc>
                      <a:txBody>
                        <a:bodyPr/>
                        <a:lstStyle/>
                        <a:p>
                          <a:r>
                            <a:rPr lang="en-AU" sz="1800" dirty="0"/>
                            <a:t>Dimension (</a:t>
                          </a:r>
                          <a14:m>
                            <m:oMath xmlns:m="http://schemas.openxmlformats.org/officeDocument/2006/math">
                              <m:r>
                                <a:rPr lang="en-AU" sz="1800" dirty="0" smtClean="0">
                                  <a:latin typeface="Cambria Math" panose="02040503050406030204" pitchFamily="18" charset="0"/>
                                </a:rPr>
                                <m:t>𝑑</m:t>
                              </m:r>
                            </m:oMath>
                          </a14:m>
                          <a:r>
                            <a:rPr lang="en-AU" sz="1800" dirty="0"/>
                            <a:t>)</a:t>
                          </a:r>
                        </a:p>
                      </a:txBody>
                      <a:tcPr/>
                    </a:tc>
                    <a:tc>
                      <a:txBody>
                        <a:bodyPr/>
                        <a:lstStyle/>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scalar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zero</a:t>
                          </a:r>
                          <a:r>
                            <a:rPr lang="en-US" sz="1800" b="0" i="0" kern="1200" dirty="0">
                              <a:solidFill>
                                <a:schemeClr val="dk1"/>
                              </a:solidFill>
                              <a:effectLst/>
                              <a:latin typeface="+mn-lt"/>
                              <a:ea typeface="+mn-ea"/>
                              <a:cs typeface="+mn-cs"/>
                            </a:rPr>
                            <a:t> dimensions; for example, ["Hello"].</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vector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one</a:t>
                          </a:r>
                          <a:r>
                            <a:rPr lang="en-US" sz="1800" b="0" i="0" kern="1200" dirty="0">
                              <a:solidFill>
                                <a:schemeClr val="dk1"/>
                              </a:solidFill>
                              <a:effectLst/>
                              <a:latin typeface="+mn-lt"/>
                              <a:ea typeface="+mn-ea"/>
                              <a:cs typeface="+mn-cs"/>
                            </a:rPr>
                            <a:t> dimension; for example,</a:t>
                          </a:r>
                          <a:r>
                            <a:rPr lang="en-US" sz="1800" b="1" i="0" kern="1200" dirty="0">
                              <a:solidFill>
                                <a:schemeClr val="dk1"/>
                              </a:solidFill>
                              <a:effectLst/>
                              <a:latin typeface="+mn-lt"/>
                              <a:ea typeface="+mn-ea"/>
                              <a:cs typeface="+mn-cs"/>
                            </a:rPr>
                            <a:t> [3, 5, 7, 11].</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matrix</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two</a:t>
                          </a:r>
                          <a:r>
                            <a:rPr lang="en-US" sz="1800" b="0" i="0" kern="1200" dirty="0">
                              <a:solidFill>
                                <a:schemeClr val="dk1"/>
                              </a:solidFill>
                              <a:effectLst/>
                              <a:latin typeface="+mn-lt"/>
                              <a:ea typeface="+mn-ea"/>
                              <a:cs typeface="+mn-cs"/>
                            </a:rPr>
                            <a:t> dimensions; for example, </a:t>
                          </a:r>
                          <a:r>
                            <a:rPr lang="en-US" sz="1800" b="1" i="0" kern="1200" dirty="0">
                              <a:solidFill>
                                <a:schemeClr val="dk1"/>
                              </a:solidFill>
                              <a:effectLst/>
                              <a:latin typeface="+mn-lt"/>
                              <a:ea typeface="+mn-ea"/>
                              <a:cs typeface="+mn-cs"/>
                            </a:rPr>
                            <a:t>[[2, 4, 18], [5, 7, 14]].</a:t>
                          </a:r>
                          <a:endParaRPr lang="en-AU" sz="1800" dirty="0"/>
                        </a:p>
                      </a:txBody>
                      <a:tcPr/>
                    </a:tc>
                    <a:extLst>
                      <a:ext uri="{0D108BD9-81ED-4DB2-BD59-A6C34878D82A}">
                        <a16:rowId xmlns:a16="http://schemas.microsoft.com/office/drawing/2014/main" val="3276507358"/>
                      </a:ext>
                    </a:extLst>
                  </a:tr>
                  <a:tr h="1002638">
                    <a:tc>
                      <a:txBody>
                        <a:bodyPr/>
                        <a:lstStyle/>
                        <a:p>
                          <a:r>
                            <a:rPr lang="en-AU" sz="1800" baseline="0" dirty="0"/>
                            <a:t>hidden layer</a:t>
                          </a:r>
                          <a:endParaRPr lang="en-AU" sz="1800" dirty="0"/>
                        </a:p>
                      </a:txBody>
                      <a:tcPr/>
                    </a:tc>
                    <a:tc>
                      <a:txBody>
                        <a:bodyPr/>
                        <a:lstStyle/>
                        <a:p>
                          <a:r>
                            <a:rPr lang="en-US" sz="1600" b="0" i="0" kern="1200" dirty="0">
                              <a:solidFill>
                                <a:schemeClr val="dk1"/>
                              </a:solidFill>
                              <a:effectLst/>
                              <a:latin typeface="+mn-lt"/>
                              <a:ea typeface="+mn-ea"/>
                              <a:cs typeface="+mn-cs"/>
                            </a:rPr>
                            <a:t>A </a:t>
                          </a:r>
                          <a:r>
                            <a:rPr lang="en-US" sz="1600" b="1" i="0" kern="1200" dirty="0">
                              <a:solidFill>
                                <a:schemeClr val="dk1"/>
                              </a:solidFill>
                              <a:effectLst/>
                              <a:latin typeface="+mn-lt"/>
                              <a:ea typeface="+mn-ea"/>
                              <a:cs typeface="+mn-cs"/>
                            </a:rPr>
                            <a:t>synthetic</a:t>
                          </a:r>
                          <a:r>
                            <a:rPr lang="en-US" sz="1600" b="0" i="0" kern="1200" dirty="0">
                              <a:solidFill>
                                <a:schemeClr val="dk1"/>
                              </a:solidFill>
                              <a:effectLst/>
                              <a:latin typeface="+mn-lt"/>
                              <a:ea typeface="+mn-ea"/>
                              <a:cs typeface="+mn-cs"/>
                            </a:rPr>
                            <a:t> layer in a neural network between the </a:t>
                          </a:r>
                          <a:r>
                            <a:rPr lang="en-US" sz="1600" b="1" i="0" kern="1200" dirty="0">
                              <a:solidFill>
                                <a:schemeClr val="dk1"/>
                              </a:solidFill>
                              <a:effectLst/>
                              <a:latin typeface="+mn-lt"/>
                              <a:ea typeface="+mn-ea"/>
                              <a:cs typeface="+mn-cs"/>
                            </a:rPr>
                            <a:t>input</a:t>
                          </a:r>
                          <a:r>
                            <a:rPr lang="en-US" sz="1600" b="0" i="0" kern="1200" dirty="0">
                              <a:solidFill>
                                <a:schemeClr val="dk1"/>
                              </a:solidFill>
                              <a:effectLst/>
                              <a:latin typeface="+mn-lt"/>
                              <a:ea typeface="+mn-ea"/>
                              <a:cs typeface="+mn-cs"/>
                            </a:rPr>
                            <a:t> layer (that is, the features) and the </a:t>
                          </a:r>
                          <a:r>
                            <a:rPr lang="en-US" sz="1600" b="1" i="0" kern="1200" dirty="0">
                              <a:solidFill>
                                <a:schemeClr val="dk1"/>
                              </a:solidFill>
                              <a:effectLst/>
                              <a:latin typeface="+mn-lt"/>
                              <a:ea typeface="+mn-ea"/>
                              <a:cs typeface="+mn-cs"/>
                            </a:rPr>
                            <a:t>output</a:t>
                          </a:r>
                          <a:r>
                            <a:rPr lang="en-US" sz="1600" b="0" i="0" kern="1200" dirty="0">
                              <a:solidFill>
                                <a:schemeClr val="dk1"/>
                              </a:solidFill>
                              <a:effectLst/>
                              <a:latin typeface="+mn-lt"/>
                              <a:ea typeface="+mn-ea"/>
                              <a:cs typeface="+mn-cs"/>
                            </a:rPr>
                            <a:t> layer (the prediction). Hidden layers typically contain an activation function (such as </a:t>
                          </a:r>
                          <a:r>
                            <a:rPr lang="en-US" sz="1600" b="1" i="0" kern="1200" dirty="0" err="1">
                              <a:solidFill>
                                <a:schemeClr val="dk1"/>
                              </a:solidFill>
                              <a:effectLst/>
                              <a:latin typeface="+mn-lt"/>
                              <a:ea typeface="+mn-ea"/>
                              <a:cs typeface="+mn-cs"/>
                            </a:rPr>
                            <a:t>ReLU</a:t>
                          </a:r>
                          <a:r>
                            <a:rPr lang="en-US" sz="1600" b="0" i="0" kern="1200" dirty="0">
                              <a:solidFill>
                                <a:schemeClr val="dk1"/>
                              </a:solidFill>
                              <a:effectLst/>
                              <a:latin typeface="+mn-lt"/>
                              <a:ea typeface="+mn-ea"/>
                              <a:cs typeface="+mn-cs"/>
                            </a:rPr>
                            <a:t>) for training. A deep neural network contains </a:t>
                          </a:r>
                          <a:r>
                            <a:rPr lang="en-US" sz="1600" b="1" i="0" kern="1200" dirty="0">
                              <a:solidFill>
                                <a:srgbClr val="002060"/>
                              </a:solidFill>
                              <a:effectLst/>
                              <a:latin typeface="+mn-lt"/>
                              <a:ea typeface="+mn-ea"/>
                              <a:cs typeface="+mn-cs"/>
                            </a:rPr>
                            <a:t>more than one hidden layer</a:t>
                          </a:r>
                          <a:r>
                            <a:rPr lang="en-US" sz="1600" b="0" i="0" kern="1200" dirty="0">
                              <a:solidFill>
                                <a:schemeClr val="dk1"/>
                              </a:solidFill>
                              <a:effectLst/>
                              <a:latin typeface="+mn-lt"/>
                              <a:ea typeface="+mn-ea"/>
                              <a:cs typeface="+mn-cs"/>
                            </a:rPr>
                            <a:t>.</a:t>
                          </a:r>
                        </a:p>
                      </a:txBody>
                      <a:tcPr/>
                    </a:tc>
                    <a:extLst>
                      <a:ext uri="{0D108BD9-81ED-4DB2-BD59-A6C34878D82A}">
                        <a16:rowId xmlns:a16="http://schemas.microsoft.com/office/drawing/2014/main" val="1004811440"/>
                      </a:ext>
                    </a:extLst>
                  </a:tr>
                  <a:tr h="1117225">
                    <a:tc>
                      <a:txBody>
                        <a:bodyPr/>
                        <a:lstStyle/>
                        <a:p>
                          <a:r>
                            <a:rPr lang="en-AU" sz="1800" dirty="0"/>
                            <a:t>weight (W)</a:t>
                          </a:r>
                        </a:p>
                      </a:txBody>
                      <a:tcPr/>
                    </a:tc>
                    <a:tc>
                      <a:txBody>
                        <a:bodyPr/>
                        <a:lstStyle/>
                        <a:p>
                          <a:r>
                            <a:rPr lang="en-US" sz="1800" dirty="0"/>
                            <a:t>A </a:t>
                          </a:r>
                          <a:r>
                            <a:rPr lang="en-US" sz="1800" b="1" dirty="0">
                              <a:solidFill>
                                <a:srgbClr val="002060"/>
                              </a:solidFill>
                            </a:rPr>
                            <a:t>coefficient</a:t>
                          </a:r>
                          <a:r>
                            <a:rPr lang="en-US" sz="1800" dirty="0"/>
                            <a:t> for a feature in </a:t>
                          </a:r>
                          <a:r>
                            <a:rPr lang="en-US" sz="1800" b="1" dirty="0">
                              <a:solidFill>
                                <a:srgbClr val="002060"/>
                              </a:solidFill>
                            </a:rPr>
                            <a:t>a linear model</a:t>
                          </a:r>
                          <a:r>
                            <a:rPr lang="en-US" sz="1800" dirty="0"/>
                            <a:t>, or an edge in a deep network. The goal of training a linear model is to determine the ideal weight for each feature. If a weight is 0, then its corresponding feature does not contribute to the model.</a:t>
                          </a:r>
                          <a:endParaRPr lang="en-AU" sz="1800" dirty="0"/>
                        </a:p>
                      </a:txBody>
                      <a:tcPr/>
                    </a:tc>
                    <a:extLst>
                      <a:ext uri="{0D108BD9-81ED-4DB2-BD59-A6C34878D82A}">
                        <a16:rowId xmlns:a16="http://schemas.microsoft.com/office/drawing/2014/main" val="817010662"/>
                      </a:ext>
                    </a:extLst>
                  </a:tr>
                  <a:tr h="878154">
                    <a:tc>
                      <a:txBody>
                        <a:bodyPr/>
                        <a:lstStyle/>
                        <a:p>
                          <a:r>
                            <a:rPr lang="en-AU" sz="1800"/>
                            <a:t>bias (b)</a:t>
                          </a:r>
                          <a:endParaRPr lang="en-AU" sz="1800" dirty="0"/>
                        </a:p>
                      </a:txBody>
                      <a:tcPr/>
                    </a:tc>
                    <a:tc>
                      <a:txBody>
                        <a:bodyPr/>
                        <a:lstStyle/>
                        <a:p>
                          <a:r>
                            <a:rPr lang="en-US" sz="1800" b="0" i="0" kern="1200" dirty="0">
                              <a:solidFill>
                                <a:schemeClr val="dk1"/>
                              </a:solidFill>
                              <a:effectLst/>
                              <a:latin typeface="+mn-lt"/>
                              <a:ea typeface="+mn-ea"/>
                              <a:cs typeface="+mn-cs"/>
                            </a:rPr>
                            <a:t>When a human decision maker favors recommendations made by an automated decision-making system over information made without automation, even when the </a:t>
                          </a:r>
                          <a:r>
                            <a:rPr lang="en-US" sz="1800" b="1" i="0" kern="1200" dirty="0">
                              <a:solidFill>
                                <a:schemeClr val="dk1"/>
                              </a:solidFill>
                              <a:effectLst/>
                              <a:latin typeface="+mn-lt"/>
                              <a:ea typeface="+mn-ea"/>
                              <a:cs typeface="+mn-cs"/>
                            </a:rPr>
                            <a:t>automated decision-making system makes errors.</a:t>
                          </a:r>
                          <a:endParaRPr lang="en-AU" sz="1800" b="1" dirty="0"/>
                        </a:p>
                      </a:txBody>
                      <a:tcPr/>
                    </a:tc>
                    <a:extLst>
                      <a:ext uri="{0D108BD9-81ED-4DB2-BD59-A6C34878D82A}">
                        <a16:rowId xmlns:a16="http://schemas.microsoft.com/office/drawing/2014/main" val="28607543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734807069"/>
                  </p:ext>
                </p:extLst>
              </p:nvPr>
            </p:nvGraphicFramePr>
            <p:xfrm>
              <a:off x="298938" y="1031653"/>
              <a:ext cx="10765301" cy="5132319"/>
            </p:xfrm>
            <a:graphic>
              <a:graphicData uri="http://schemas.openxmlformats.org/drawingml/2006/table">
                <a:tbl>
                  <a:tblPr firstRow="1" bandRow="1">
                    <a:tableStyleId>{B301B821-A1FF-4177-AEE7-76D212191A09}</a:tableStyleId>
                  </a:tblPr>
                  <a:tblGrid>
                    <a:gridCol w="2117578">
                      <a:extLst>
                        <a:ext uri="{9D8B030D-6E8A-4147-A177-3AD203B41FA5}">
                          <a16:colId xmlns:a16="http://schemas.microsoft.com/office/drawing/2014/main" val="971564920"/>
                        </a:ext>
                      </a:extLst>
                    </a:gridCol>
                    <a:gridCol w="8647723">
                      <a:extLst>
                        <a:ext uri="{9D8B030D-6E8A-4147-A177-3AD203B41FA5}">
                          <a16:colId xmlns:a16="http://schemas.microsoft.com/office/drawing/2014/main" val="3350442586"/>
                        </a:ext>
                      </a:extLst>
                    </a:gridCol>
                  </a:tblGrid>
                  <a:tr h="407919">
                    <a:tc>
                      <a:txBody>
                        <a:bodyPr/>
                        <a:lstStyle/>
                        <a:p>
                          <a:r>
                            <a:rPr lang="en-AU" sz="1800" dirty="0"/>
                            <a:t>Terms</a:t>
                          </a:r>
                        </a:p>
                      </a:txBody>
                      <a:tcPr/>
                    </a:tc>
                    <a:tc>
                      <a:txBody>
                        <a:bodyPr/>
                        <a:lstStyle/>
                        <a:p>
                          <a:r>
                            <a:rPr lang="en-AU" sz="1800" dirty="0"/>
                            <a:t>Meanings</a:t>
                          </a:r>
                        </a:p>
                      </a:txBody>
                      <a:tcPr/>
                    </a:tc>
                    <a:extLst>
                      <a:ext uri="{0D108BD9-81ED-4DB2-BD59-A6C34878D82A}">
                        <a16:rowId xmlns:a16="http://schemas.microsoft.com/office/drawing/2014/main" val="542151912"/>
                      </a:ext>
                    </a:extLst>
                  </a:tr>
                  <a:tr h="640080">
                    <a:tc>
                      <a:txBody>
                        <a:bodyPr/>
                        <a:lstStyle/>
                        <a:p>
                          <a:r>
                            <a:rPr lang="en-AU" sz="1800" dirty="0"/>
                            <a:t>Deep</a:t>
                          </a:r>
                          <a:r>
                            <a:rPr lang="en-AU" sz="1800" baseline="0" dirty="0"/>
                            <a:t> Learning</a:t>
                          </a:r>
                          <a:endParaRPr lang="en-AU" sz="1800" dirty="0"/>
                        </a:p>
                      </a:txBody>
                      <a:tcPr/>
                    </a:tc>
                    <a:tc>
                      <a:txBody>
                        <a:bodyPr/>
                        <a:lstStyle/>
                        <a:p>
                          <a:r>
                            <a:rPr lang="en-AU" sz="1800" baseline="0" dirty="0"/>
                            <a:t>is a subset of machine learning in Artificial Intelligence (AI) that has networks capable of learning unsupervised from data that is unstructured or unlabelled</a:t>
                          </a:r>
                          <a:endParaRPr lang="en-AU" sz="1800" b="1" dirty="0"/>
                        </a:p>
                      </a:txBody>
                      <a:tcPr/>
                    </a:tc>
                    <a:extLst>
                      <a:ext uri="{0D108BD9-81ED-4DB2-BD59-A6C34878D82A}">
                        <a16:rowId xmlns:a16="http://schemas.microsoft.com/office/drawing/2014/main" val="3453152858"/>
                      </a:ext>
                    </a:extLst>
                  </a:tr>
                  <a:tr h="914400">
                    <a:tc>
                      <a:txBody>
                        <a:bodyPr/>
                        <a:lstStyle/>
                        <a:p>
                          <a:endParaRPr lang="en-US"/>
                        </a:p>
                      </a:txBody>
                      <a:tcPr>
                        <a:blipFill>
                          <a:blip r:embed="rId3"/>
                          <a:stretch>
                            <a:fillRect l="-576" t="-118000" r="-409798" b="-357333"/>
                          </a:stretch>
                        </a:blipFill>
                      </a:tcPr>
                    </a:tc>
                    <a:tc>
                      <a:txBody>
                        <a:bodyPr/>
                        <a:lstStyle/>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scalar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zero</a:t>
                          </a:r>
                          <a:r>
                            <a:rPr lang="en-US" sz="1800" b="0" i="0" kern="1200" dirty="0">
                              <a:solidFill>
                                <a:schemeClr val="dk1"/>
                              </a:solidFill>
                              <a:effectLst/>
                              <a:latin typeface="+mn-lt"/>
                              <a:ea typeface="+mn-ea"/>
                              <a:cs typeface="+mn-cs"/>
                            </a:rPr>
                            <a:t> dimensions; for example, ["Hello"].</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vector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one</a:t>
                          </a:r>
                          <a:r>
                            <a:rPr lang="en-US" sz="1800" b="0" i="0" kern="1200" dirty="0">
                              <a:solidFill>
                                <a:schemeClr val="dk1"/>
                              </a:solidFill>
                              <a:effectLst/>
                              <a:latin typeface="+mn-lt"/>
                              <a:ea typeface="+mn-ea"/>
                              <a:cs typeface="+mn-cs"/>
                            </a:rPr>
                            <a:t> dimension; for example,</a:t>
                          </a:r>
                          <a:r>
                            <a:rPr lang="en-US" sz="1800" b="1" i="0" kern="1200" dirty="0">
                              <a:solidFill>
                                <a:schemeClr val="dk1"/>
                              </a:solidFill>
                              <a:effectLst/>
                              <a:latin typeface="+mn-lt"/>
                              <a:ea typeface="+mn-ea"/>
                              <a:cs typeface="+mn-cs"/>
                            </a:rPr>
                            <a:t> [3, 5, 7, 11].</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matrix</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two</a:t>
                          </a:r>
                          <a:r>
                            <a:rPr lang="en-US" sz="1800" b="0" i="0" kern="1200" dirty="0">
                              <a:solidFill>
                                <a:schemeClr val="dk1"/>
                              </a:solidFill>
                              <a:effectLst/>
                              <a:latin typeface="+mn-lt"/>
                              <a:ea typeface="+mn-ea"/>
                              <a:cs typeface="+mn-cs"/>
                            </a:rPr>
                            <a:t> dimensions; for example, </a:t>
                          </a:r>
                          <a:r>
                            <a:rPr lang="en-US" sz="1800" b="1" i="0" kern="1200" dirty="0">
                              <a:solidFill>
                                <a:schemeClr val="dk1"/>
                              </a:solidFill>
                              <a:effectLst/>
                              <a:latin typeface="+mn-lt"/>
                              <a:ea typeface="+mn-ea"/>
                              <a:cs typeface="+mn-cs"/>
                            </a:rPr>
                            <a:t>[[2, 4, 18], [5, 7, 14]].</a:t>
                          </a:r>
                          <a:endParaRPr lang="en-AU" sz="1800" dirty="0"/>
                        </a:p>
                      </a:txBody>
                      <a:tcPr/>
                    </a:tc>
                    <a:extLst>
                      <a:ext uri="{0D108BD9-81ED-4DB2-BD59-A6C34878D82A}">
                        <a16:rowId xmlns:a16="http://schemas.microsoft.com/office/drawing/2014/main" val="3276507358"/>
                      </a:ext>
                    </a:extLst>
                  </a:tr>
                  <a:tr h="1066800">
                    <a:tc>
                      <a:txBody>
                        <a:bodyPr/>
                        <a:lstStyle/>
                        <a:p>
                          <a:r>
                            <a:rPr lang="en-AU" sz="1800" baseline="0" dirty="0"/>
                            <a:t>hidden layer</a:t>
                          </a:r>
                          <a:endParaRPr lang="en-AU" sz="1800" dirty="0"/>
                        </a:p>
                      </a:txBody>
                      <a:tcPr/>
                    </a:tc>
                    <a:tc>
                      <a:txBody>
                        <a:bodyPr/>
                        <a:lstStyle/>
                        <a:p>
                          <a:r>
                            <a:rPr lang="en-US" sz="1600" b="0" i="0" kern="1200" dirty="0">
                              <a:solidFill>
                                <a:schemeClr val="dk1"/>
                              </a:solidFill>
                              <a:effectLst/>
                              <a:latin typeface="+mn-lt"/>
                              <a:ea typeface="+mn-ea"/>
                              <a:cs typeface="+mn-cs"/>
                            </a:rPr>
                            <a:t>A </a:t>
                          </a:r>
                          <a:r>
                            <a:rPr lang="en-US" sz="1600" b="1" i="0" kern="1200" dirty="0">
                              <a:solidFill>
                                <a:schemeClr val="dk1"/>
                              </a:solidFill>
                              <a:effectLst/>
                              <a:latin typeface="+mn-lt"/>
                              <a:ea typeface="+mn-ea"/>
                              <a:cs typeface="+mn-cs"/>
                            </a:rPr>
                            <a:t>synthetic</a:t>
                          </a:r>
                          <a:r>
                            <a:rPr lang="en-US" sz="1600" b="0" i="0" kern="1200" dirty="0">
                              <a:solidFill>
                                <a:schemeClr val="dk1"/>
                              </a:solidFill>
                              <a:effectLst/>
                              <a:latin typeface="+mn-lt"/>
                              <a:ea typeface="+mn-ea"/>
                              <a:cs typeface="+mn-cs"/>
                            </a:rPr>
                            <a:t> layer in a neural network between the </a:t>
                          </a:r>
                          <a:r>
                            <a:rPr lang="en-US" sz="1600" b="1" i="0" kern="1200" dirty="0">
                              <a:solidFill>
                                <a:schemeClr val="dk1"/>
                              </a:solidFill>
                              <a:effectLst/>
                              <a:latin typeface="+mn-lt"/>
                              <a:ea typeface="+mn-ea"/>
                              <a:cs typeface="+mn-cs"/>
                            </a:rPr>
                            <a:t>input</a:t>
                          </a:r>
                          <a:r>
                            <a:rPr lang="en-US" sz="1600" b="0" i="0" kern="1200" dirty="0">
                              <a:solidFill>
                                <a:schemeClr val="dk1"/>
                              </a:solidFill>
                              <a:effectLst/>
                              <a:latin typeface="+mn-lt"/>
                              <a:ea typeface="+mn-ea"/>
                              <a:cs typeface="+mn-cs"/>
                            </a:rPr>
                            <a:t> layer (that is, the features) and the </a:t>
                          </a:r>
                          <a:r>
                            <a:rPr lang="en-US" sz="1600" b="1" i="0" kern="1200" dirty="0">
                              <a:solidFill>
                                <a:schemeClr val="dk1"/>
                              </a:solidFill>
                              <a:effectLst/>
                              <a:latin typeface="+mn-lt"/>
                              <a:ea typeface="+mn-ea"/>
                              <a:cs typeface="+mn-cs"/>
                            </a:rPr>
                            <a:t>output</a:t>
                          </a:r>
                          <a:r>
                            <a:rPr lang="en-US" sz="1600" b="0" i="0" kern="1200" dirty="0">
                              <a:solidFill>
                                <a:schemeClr val="dk1"/>
                              </a:solidFill>
                              <a:effectLst/>
                              <a:latin typeface="+mn-lt"/>
                              <a:ea typeface="+mn-ea"/>
                              <a:cs typeface="+mn-cs"/>
                            </a:rPr>
                            <a:t> layer (the prediction). Hidden layers typically contain an activation function (such as </a:t>
                          </a:r>
                          <a:r>
                            <a:rPr lang="en-US" sz="1600" b="1" i="0" kern="1200" dirty="0" err="1">
                              <a:solidFill>
                                <a:schemeClr val="dk1"/>
                              </a:solidFill>
                              <a:effectLst/>
                              <a:latin typeface="+mn-lt"/>
                              <a:ea typeface="+mn-ea"/>
                              <a:cs typeface="+mn-cs"/>
                            </a:rPr>
                            <a:t>ReLU</a:t>
                          </a:r>
                          <a:r>
                            <a:rPr lang="en-US" sz="1600" b="0" i="0" kern="1200" dirty="0">
                              <a:solidFill>
                                <a:schemeClr val="dk1"/>
                              </a:solidFill>
                              <a:effectLst/>
                              <a:latin typeface="+mn-lt"/>
                              <a:ea typeface="+mn-ea"/>
                              <a:cs typeface="+mn-cs"/>
                            </a:rPr>
                            <a:t>) for training. A deep neural network contains </a:t>
                          </a:r>
                          <a:r>
                            <a:rPr lang="en-US" sz="1600" b="1" i="0" kern="1200" dirty="0">
                              <a:solidFill>
                                <a:srgbClr val="002060"/>
                              </a:solidFill>
                              <a:effectLst/>
                              <a:latin typeface="+mn-lt"/>
                              <a:ea typeface="+mn-ea"/>
                              <a:cs typeface="+mn-cs"/>
                            </a:rPr>
                            <a:t>more than one hidden layer</a:t>
                          </a:r>
                          <a:r>
                            <a:rPr lang="en-US" sz="1600" b="0" i="0" kern="1200" dirty="0">
                              <a:solidFill>
                                <a:schemeClr val="dk1"/>
                              </a:solidFill>
                              <a:effectLst/>
                              <a:latin typeface="+mn-lt"/>
                              <a:ea typeface="+mn-ea"/>
                              <a:cs typeface="+mn-cs"/>
                            </a:rPr>
                            <a:t>.</a:t>
                          </a:r>
                        </a:p>
                      </a:txBody>
                      <a:tcPr/>
                    </a:tc>
                    <a:extLst>
                      <a:ext uri="{0D108BD9-81ED-4DB2-BD59-A6C34878D82A}">
                        <a16:rowId xmlns:a16="http://schemas.microsoft.com/office/drawing/2014/main" val="1004811440"/>
                      </a:ext>
                    </a:extLst>
                  </a:tr>
                  <a:tr h="1188720">
                    <a:tc>
                      <a:txBody>
                        <a:bodyPr/>
                        <a:lstStyle/>
                        <a:p>
                          <a:r>
                            <a:rPr lang="en-AU" sz="1800" dirty="0"/>
                            <a:t>weight (W)</a:t>
                          </a:r>
                        </a:p>
                      </a:txBody>
                      <a:tcPr/>
                    </a:tc>
                    <a:tc>
                      <a:txBody>
                        <a:bodyPr/>
                        <a:lstStyle/>
                        <a:p>
                          <a:r>
                            <a:rPr lang="en-US" sz="1800" dirty="0"/>
                            <a:t>A </a:t>
                          </a:r>
                          <a:r>
                            <a:rPr lang="en-US" sz="1800" b="1" dirty="0">
                              <a:solidFill>
                                <a:srgbClr val="002060"/>
                              </a:solidFill>
                            </a:rPr>
                            <a:t>coefficient</a:t>
                          </a:r>
                          <a:r>
                            <a:rPr lang="en-US" sz="1800" dirty="0"/>
                            <a:t> for a feature in </a:t>
                          </a:r>
                          <a:r>
                            <a:rPr lang="en-US" sz="1800" b="1" dirty="0">
                              <a:solidFill>
                                <a:srgbClr val="002060"/>
                              </a:solidFill>
                            </a:rPr>
                            <a:t>a linear model</a:t>
                          </a:r>
                          <a:r>
                            <a:rPr lang="en-US" sz="1800" dirty="0"/>
                            <a:t>, or an edge in a deep network. The goal of training a linear model is to determine the ideal weight for each feature. If a weight is 0, then its corresponding feature does not contribute to the model.</a:t>
                          </a:r>
                          <a:endParaRPr lang="en-AU" sz="1800" dirty="0"/>
                        </a:p>
                      </a:txBody>
                      <a:tcPr/>
                    </a:tc>
                    <a:extLst>
                      <a:ext uri="{0D108BD9-81ED-4DB2-BD59-A6C34878D82A}">
                        <a16:rowId xmlns:a16="http://schemas.microsoft.com/office/drawing/2014/main" val="817010662"/>
                      </a:ext>
                    </a:extLst>
                  </a:tr>
                  <a:tr h="914400">
                    <a:tc>
                      <a:txBody>
                        <a:bodyPr/>
                        <a:lstStyle/>
                        <a:p>
                          <a:r>
                            <a:rPr lang="en-AU" sz="1800"/>
                            <a:t>bias (b)</a:t>
                          </a:r>
                          <a:endParaRPr lang="en-AU" sz="1800" dirty="0"/>
                        </a:p>
                      </a:txBody>
                      <a:tcPr/>
                    </a:tc>
                    <a:tc>
                      <a:txBody>
                        <a:bodyPr/>
                        <a:lstStyle/>
                        <a:p>
                          <a:r>
                            <a:rPr lang="en-US" sz="1800" b="0" i="0" kern="1200" dirty="0">
                              <a:solidFill>
                                <a:schemeClr val="dk1"/>
                              </a:solidFill>
                              <a:effectLst/>
                              <a:latin typeface="+mn-lt"/>
                              <a:ea typeface="+mn-ea"/>
                              <a:cs typeface="+mn-cs"/>
                            </a:rPr>
                            <a:t>When a human decision maker favors recommendations made by an automated decision-making system over information made without automation, even when the </a:t>
                          </a:r>
                          <a:r>
                            <a:rPr lang="en-US" sz="1800" b="1" i="0" kern="1200" dirty="0">
                              <a:solidFill>
                                <a:schemeClr val="dk1"/>
                              </a:solidFill>
                              <a:effectLst/>
                              <a:latin typeface="+mn-lt"/>
                              <a:ea typeface="+mn-ea"/>
                              <a:cs typeface="+mn-cs"/>
                            </a:rPr>
                            <a:t>automated decision-making system makes errors.</a:t>
                          </a:r>
                          <a:endParaRPr lang="en-AU" sz="1800" b="1" dirty="0"/>
                        </a:p>
                      </a:txBody>
                      <a:tcPr/>
                    </a:tc>
                    <a:extLst>
                      <a:ext uri="{0D108BD9-81ED-4DB2-BD59-A6C34878D82A}">
                        <a16:rowId xmlns:a16="http://schemas.microsoft.com/office/drawing/2014/main" val="286075430"/>
                      </a:ext>
                    </a:extLst>
                  </a:tr>
                </a:tbl>
              </a:graphicData>
            </a:graphic>
          </p:graphicFrame>
        </mc:Fallback>
      </mc:AlternateContent>
      <p:sp>
        <p:nvSpPr>
          <p:cNvPr id="3" name="TextBox 2">
            <a:extLst>
              <a:ext uri="{FF2B5EF4-FFF2-40B4-BE49-F238E27FC236}">
                <a16:creationId xmlns:a16="http://schemas.microsoft.com/office/drawing/2014/main" id="{565DF726-233A-4B66-B708-D5D6E567C6A3}"/>
              </a:ext>
            </a:extLst>
          </p:cNvPr>
          <p:cNvSpPr txBox="1"/>
          <p:nvPr/>
        </p:nvSpPr>
        <p:spPr>
          <a:xfrm>
            <a:off x="4345010" y="6492240"/>
            <a:ext cx="6609502" cy="369332"/>
          </a:xfrm>
          <a:prstGeom prst="rect">
            <a:avLst/>
          </a:prstGeom>
          <a:noFill/>
        </p:spPr>
        <p:txBody>
          <a:bodyPr wrap="none" rtlCol="0">
            <a:spAutoFit/>
          </a:bodyPr>
          <a:lstStyle/>
          <a:p>
            <a:r>
              <a:rPr lang="en-AU" dirty="0"/>
              <a:t>(Google Machine Learning Glossary, 2019)(Wikipedia, 2019)</a:t>
            </a:r>
          </a:p>
        </p:txBody>
      </p:sp>
      <p:sp>
        <p:nvSpPr>
          <p:cNvPr id="6" name="Slide Number Placeholder 5">
            <a:extLst>
              <a:ext uri="{FF2B5EF4-FFF2-40B4-BE49-F238E27FC236}">
                <a16:creationId xmlns:a16="http://schemas.microsoft.com/office/drawing/2014/main" id="{426AA3FA-F410-412E-B09E-602471735D16}"/>
              </a:ext>
            </a:extLst>
          </p:cNvPr>
          <p:cNvSpPr>
            <a:spLocks noGrp="1"/>
          </p:cNvSpPr>
          <p:nvPr>
            <p:ph type="sldNum" sz="quarter" idx="12"/>
          </p:nvPr>
        </p:nvSpPr>
        <p:spPr/>
        <p:txBody>
          <a:bodyPr>
            <a:normAutofit lnSpcReduction="10000"/>
          </a:bodyPr>
          <a:lstStyle/>
          <a:p>
            <a:fld id="{B0A73943-211F-4649-A6C2-E322F76FB90A}" type="slidenum">
              <a:rPr lang="en-AU" smtClean="0"/>
              <a:t>13</a:t>
            </a:fld>
            <a:endParaRPr lang="en-AU"/>
          </a:p>
        </p:txBody>
      </p:sp>
    </p:spTree>
    <p:extLst>
      <p:ext uri="{BB962C8B-B14F-4D97-AF65-F5344CB8AC3E}">
        <p14:creationId xmlns:p14="http://schemas.microsoft.com/office/powerpoint/2010/main" val="300834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8C59-B250-4DF2-AA4B-F408372E8D4B}"/>
              </a:ext>
            </a:extLst>
          </p:cNvPr>
          <p:cNvSpPr>
            <a:spLocks noGrp="1"/>
          </p:cNvSpPr>
          <p:nvPr>
            <p:ph type="title"/>
          </p:nvPr>
        </p:nvSpPr>
        <p:spPr>
          <a:xfrm>
            <a:off x="407963" y="365760"/>
            <a:ext cx="10546549" cy="312103"/>
          </a:xfrm>
        </p:spPr>
        <p:txBody>
          <a:bodyPr>
            <a:noAutofit/>
          </a:bodyPr>
          <a:lstStyle/>
          <a:p>
            <a:r>
              <a:rPr lang="en-AU" sz="1800" b="1" dirty="0"/>
              <a:t>Prerequisites Terms/Terminology for Deep Learning Neural Networks (Part 2/3)</a:t>
            </a:r>
            <a:endParaRPr lang="en-AU" sz="1800" dirty="0"/>
          </a:p>
        </p:txBody>
      </p:sp>
      <p:graphicFrame>
        <p:nvGraphicFramePr>
          <p:cNvPr id="5" name="Table 4">
            <a:extLst>
              <a:ext uri="{FF2B5EF4-FFF2-40B4-BE49-F238E27FC236}">
                <a16:creationId xmlns:a16="http://schemas.microsoft.com/office/drawing/2014/main" id="{C3CA0D5A-43E1-47CA-9580-73C4C536D8E0}"/>
              </a:ext>
            </a:extLst>
          </p:cNvPr>
          <p:cNvGraphicFramePr>
            <a:graphicFrameLocks noGrp="1"/>
          </p:cNvGraphicFramePr>
          <p:nvPr>
            <p:extLst>
              <p:ext uri="{D42A27DB-BD31-4B8C-83A1-F6EECF244321}">
                <p14:modId xmlns:p14="http://schemas.microsoft.com/office/powerpoint/2010/main" val="2306685760"/>
              </p:ext>
            </p:extLst>
          </p:nvPr>
        </p:nvGraphicFramePr>
        <p:xfrm>
          <a:off x="298586" y="954575"/>
          <a:ext cx="10765301" cy="4702397"/>
        </p:xfrm>
        <a:graphic>
          <a:graphicData uri="http://schemas.openxmlformats.org/drawingml/2006/table">
            <a:tbl>
              <a:tblPr firstRow="1" bandRow="1">
                <a:tableStyleId>{B301B821-A1FF-4177-AEE7-76D212191A09}</a:tableStyleId>
              </a:tblPr>
              <a:tblGrid>
                <a:gridCol w="2529020">
                  <a:extLst>
                    <a:ext uri="{9D8B030D-6E8A-4147-A177-3AD203B41FA5}">
                      <a16:colId xmlns:a16="http://schemas.microsoft.com/office/drawing/2014/main" val="971564920"/>
                    </a:ext>
                  </a:extLst>
                </a:gridCol>
                <a:gridCol w="8236281">
                  <a:extLst>
                    <a:ext uri="{9D8B030D-6E8A-4147-A177-3AD203B41FA5}">
                      <a16:colId xmlns:a16="http://schemas.microsoft.com/office/drawing/2014/main" val="3350442586"/>
                    </a:ext>
                  </a:extLst>
                </a:gridCol>
              </a:tblGrid>
              <a:tr h="407919">
                <a:tc>
                  <a:txBody>
                    <a:bodyPr/>
                    <a:lstStyle/>
                    <a:p>
                      <a:r>
                        <a:rPr lang="en-AU" sz="1800" dirty="0"/>
                        <a:t>Terms</a:t>
                      </a:r>
                    </a:p>
                  </a:txBody>
                  <a:tcPr/>
                </a:tc>
                <a:tc>
                  <a:txBody>
                    <a:bodyPr/>
                    <a:lstStyle/>
                    <a:p>
                      <a:r>
                        <a:rPr lang="en-AU" sz="1800" dirty="0"/>
                        <a:t>Meanings</a:t>
                      </a:r>
                    </a:p>
                  </a:txBody>
                  <a:tcPr/>
                </a:tc>
                <a:extLst>
                  <a:ext uri="{0D108BD9-81ED-4DB2-BD59-A6C34878D82A}">
                    <a16:rowId xmlns:a16="http://schemas.microsoft.com/office/drawing/2014/main" val="542151912"/>
                  </a:ext>
                </a:extLst>
              </a:tr>
              <a:tr h="60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Activation</a:t>
                      </a:r>
                      <a:r>
                        <a:rPr lang="en-AU" sz="1800" baseline="0" dirty="0"/>
                        <a:t> Function</a:t>
                      </a:r>
                      <a:endParaRPr lang="en-AU" sz="1800" dirty="0"/>
                    </a:p>
                  </a:txBody>
                  <a:tcPr/>
                </a:tc>
                <a:tc>
                  <a:txBody>
                    <a:bodyPr/>
                    <a:lstStyle/>
                    <a:p>
                      <a:r>
                        <a:rPr lang="en-US" sz="1800" b="0" i="0" kern="1200" dirty="0">
                          <a:solidFill>
                            <a:schemeClr val="dk1"/>
                          </a:solidFill>
                          <a:effectLst/>
                          <a:latin typeface="+mn-lt"/>
                          <a:ea typeface="+mn-ea"/>
                          <a:cs typeface="+mn-cs"/>
                        </a:rPr>
                        <a:t>A function (for example, </a:t>
                      </a:r>
                      <a:r>
                        <a:rPr lang="en-US" sz="1800" b="1" i="0" u="none" strike="noStrike" kern="1200" dirty="0" err="1">
                          <a:solidFill>
                            <a:schemeClr val="dk1"/>
                          </a:solidFill>
                          <a:effectLst/>
                          <a:latin typeface="+mn-lt"/>
                          <a:ea typeface="+mn-ea"/>
                          <a:cs typeface="+mn-cs"/>
                          <a:hlinkClick r:id="rId2"/>
                        </a:rPr>
                        <a:t>ReLU</a:t>
                      </a:r>
                      <a:r>
                        <a:rPr lang="en-US" sz="1800" b="0" i="0" kern="1200" dirty="0">
                          <a:solidFill>
                            <a:schemeClr val="dk1"/>
                          </a:solidFill>
                          <a:effectLst/>
                          <a:latin typeface="+mn-lt"/>
                          <a:ea typeface="+mn-ea"/>
                          <a:cs typeface="+mn-cs"/>
                        </a:rPr>
                        <a:t> or </a:t>
                      </a:r>
                      <a:r>
                        <a:rPr lang="en-US" sz="1800" b="1" i="0" u="none" strike="noStrike" kern="1200" dirty="0">
                          <a:solidFill>
                            <a:schemeClr val="dk1"/>
                          </a:solidFill>
                          <a:effectLst/>
                          <a:latin typeface="+mn-lt"/>
                          <a:ea typeface="+mn-ea"/>
                          <a:cs typeface="+mn-cs"/>
                          <a:hlinkClick r:id="rId3"/>
                        </a:rPr>
                        <a:t>sigmoid</a:t>
                      </a:r>
                      <a:r>
                        <a:rPr lang="en-US" sz="1800" b="0" i="0" kern="1200" dirty="0">
                          <a:solidFill>
                            <a:schemeClr val="dk1"/>
                          </a:solidFill>
                          <a:effectLst/>
                          <a:latin typeface="+mn-lt"/>
                          <a:ea typeface="+mn-ea"/>
                          <a:cs typeface="+mn-cs"/>
                        </a:rPr>
                        <a:t>) that takes in </a:t>
                      </a:r>
                      <a:r>
                        <a:rPr lang="en-US" sz="1800" b="1" i="0" kern="1200" dirty="0">
                          <a:solidFill>
                            <a:srgbClr val="002060"/>
                          </a:solidFill>
                          <a:effectLst/>
                          <a:latin typeface="+mn-lt"/>
                          <a:ea typeface="+mn-ea"/>
                          <a:cs typeface="+mn-cs"/>
                        </a:rPr>
                        <a:t>the weighted sum of all of the inputs from the previous layer </a:t>
                      </a:r>
                      <a:r>
                        <a:rPr lang="en-US" sz="1800" b="0" i="0" kern="1200" dirty="0">
                          <a:solidFill>
                            <a:schemeClr val="dk1"/>
                          </a:solidFill>
                          <a:effectLst/>
                          <a:latin typeface="+mn-lt"/>
                          <a:ea typeface="+mn-ea"/>
                          <a:cs typeface="+mn-cs"/>
                        </a:rPr>
                        <a:t>and then generates and passes an output value (typically nonlinear) to the next layer.</a:t>
                      </a:r>
                      <a:endParaRPr lang="en-AU" sz="1800" b="1" dirty="0"/>
                    </a:p>
                  </a:txBody>
                  <a:tcPr/>
                </a:tc>
                <a:extLst>
                  <a:ext uri="{0D108BD9-81ED-4DB2-BD59-A6C34878D82A}">
                    <a16:rowId xmlns:a16="http://schemas.microsoft.com/office/drawing/2014/main" val="3453152858"/>
                  </a:ext>
                </a:extLst>
              </a:tr>
              <a:tr h="85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Rectified Linear Unit (</a:t>
                      </a:r>
                      <a:r>
                        <a:rPr lang="en-AU" sz="1800" b="0" kern="1200" dirty="0" err="1">
                          <a:solidFill>
                            <a:schemeClr val="dk1"/>
                          </a:solidFill>
                          <a:effectLst/>
                          <a:latin typeface="+mn-lt"/>
                          <a:ea typeface="+mn-ea"/>
                          <a:cs typeface="+mn-cs"/>
                        </a:rPr>
                        <a:t>ReLU</a:t>
                      </a:r>
                      <a:r>
                        <a:rPr lang="en-AU" sz="1800" b="0" kern="1200" dirty="0">
                          <a:solidFill>
                            <a:schemeClr val="dk1"/>
                          </a:solidFill>
                          <a:effectLst/>
                          <a:latin typeface="+mn-lt"/>
                          <a:ea typeface="+mn-ea"/>
                          <a:cs typeface="+mn-cs"/>
                        </a:rPr>
                        <a:t>)</a:t>
                      </a:r>
                    </a:p>
                    <a:p>
                      <a:endParaRPr lang="en-AU" sz="1800" dirty="0"/>
                    </a:p>
                  </a:txBody>
                  <a:tcPr/>
                </a:tc>
                <a:tc>
                  <a:txBody>
                    <a:bodyPr/>
                    <a:lstStyle/>
                    <a:p>
                      <a:r>
                        <a:rPr lang="en-US" sz="1800" b="0" i="0" kern="1200" dirty="0">
                          <a:solidFill>
                            <a:schemeClr val="dk1"/>
                          </a:solidFill>
                          <a:effectLst/>
                          <a:latin typeface="+mn-lt"/>
                          <a:ea typeface="+mn-ea"/>
                          <a:cs typeface="+mn-cs"/>
                        </a:rPr>
                        <a:t>An </a:t>
                      </a:r>
                      <a:r>
                        <a:rPr lang="en-US" sz="1800" b="1" i="0" u="none" strike="noStrike" kern="1200" dirty="0">
                          <a:solidFill>
                            <a:schemeClr val="dk1"/>
                          </a:solidFill>
                          <a:effectLst/>
                          <a:latin typeface="+mn-lt"/>
                          <a:ea typeface="+mn-ea"/>
                          <a:cs typeface="+mn-cs"/>
                          <a:hlinkClick r:id="rId4"/>
                        </a:rPr>
                        <a:t>activation function</a:t>
                      </a:r>
                      <a:r>
                        <a:rPr lang="en-US" sz="1800" b="0" i="0" kern="1200" dirty="0">
                          <a:solidFill>
                            <a:schemeClr val="dk1"/>
                          </a:solidFill>
                          <a:effectLst/>
                          <a:latin typeface="+mn-lt"/>
                          <a:ea typeface="+mn-ea"/>
                          <a:cs typeface="+mn-cs"/>
                        </a:rPr>
                        <a:t> with the following rules:</a:t>
                      </a:r>
                    </a:p>
                    <a:p>
                      <a:r>
                        <a:rPr lang="en-US" sz="1800" b="0" i="0" kern="1200" dirty="0">
                          <a:solidFill>
                            <a:schemeClr val="dk1"/>
                          </a:solidFill>
                          <a:effectLst/>
                          <a:latin typeface="+mn-lt"/>
                          <a:ea typeface="+mn-ea"/>
                          <a:cs typeface="+mn-cs"/>
                        </a:rPr>
                        <a:t>If input is </a:t>
                      </a:r>
                      <a:r>
                        <a:rPr lang="en-US" sz="1800" b="1" i="0" kern="1200" dirty="0">
                          <a:solidFill>
                            <a:srgbClr val="002060"/>
                          </a:solidFill>
                          <a:effectLst/>
                          <a:latin typeface="+mn-lt"/>
                          <a:ea typeface="+mn-ea"/>
                          <a:cs typeface="+mn-cs"/>
                        </a:rPr>
                        <a:t>negative or zero</a:t>
                      </a:r>
                      <a:r>
                        <a:rPr lang="en-US" sz="1800" b="0" i="0" kern="1200" dirty="0">
                          <a:solidFill>
                            <a:schemeClr val="dk1"/>
                          </a:solidFill>
                          <a:effectLst/>
                          <a:latin typeface="+mn-lt"/>
                          <a:ea typeface="+mn-ea"/>
                          <a:cs typeface="+mn-cs"/>
                        </a:rPr>
                        <a:t>, output is </a:t>
                      </a:r>
                      <a:r>
                        <a:rPr lang="en-US" sz="1800" b="1" i="0" kern="1200" dirty="0">
                          <a:solidFill>
                            <a:schemeClr val="dk1"/>
                          </a:solidFill>
                          <a:effectLst/>
                          <a:latin typeface="+mn-lt"/>
                          <a:ea typeface="+mn-ea"/>
                          <a:cs typeface="+mn-cs"/>
                        </a:rPr>
                        <a:t>0</a:t>
                      </a:r>
                      <a:r>
                        <a:rPr lang="en-US" sz="1800" b="0" i="0" kern="1200" dirty="0">
                          <a:solidFill>
                            <a:schemeClr val="dk1"/>
                          </a:solidFill>
                          <a:effectLst/>
                          <a:latin typeface="+mn-lt"/>
                          <a:ea typeface="+mn-ea"/>
                          <a:cs typeface="+mn-cs"/>
                        </a:rPr>
                        <a:t>.</a:t>
                      </a:r>
                    </a:p>
                    <a:p>
                      <a:r>
                        <a:rPr lang="en-US" sz="1800" b="0" i="0" kern="1200" dirty="0">
                          <a:solidFill>
                            <a:schemeClr val="dk1"/>
                          </a:solidFill>
                          <a:effectLst/>
                          <a:latin typeface="+mn-lt"/>
                          <a:ea typeface="+mn-ea"/>
                          <a:cs typeface="+mn-cs"/>
                        </a:rPr>
                        <a:t>If input is </a:t>
                      </a:r>
                      <a:r>
                        <a:rPr lang="en-US" sz="1800" b="1" i="0" kern="1200" dirty="0">
                          <a:solidFill>
                            <a:srgbClr val="002060"/>
                          </a:solidFill>
                          <a:effectLst/>
                          <a:latin typeface="+mn-lt"/>
                          <a:ea typeface="+mn-ea"/>
                          <a:cs typeface="+mn-cs"/>
                        </a:rPr>
                        <a:t>positive</a:t>
                      </a:r>
                      <a:r>
                        <a:rPr lang="en-US" sz="1800" b="0" i="0" kern="1200" dirty="0">
                          <a:solidFill>
                            <a:srgbClr val="002060"/>
                          </a:solidFill>
                          <a:effectLst/>
                          <a:latin typeface="+mn-lt"/>
                          <a:ea typeface="+mn-ea"/>
                          <a:cs typeface="+mn-cs"/>
                        </a:rPr>
                        <a:t>,</a:t>
                      </a:r>
                      <a:r>
                        <a:rPr lang="en-US" sz="1800" b="0" i="0" kern="1200" dirty="0">
                          <a:solidFill>
                            <a:schemeClr val="dk1"/>
                          </a:solidFill>
                          <a:effectLst/>
                          <a:latin typeface="+mn-lt"/>
                          <a:ea typeface="+mn-ea"/>
                          <a:cs typeface="+mn-cs"/>
                        </a:rPr>
                        <a:t> output is equal to </a:t>
                      </a:r>
                      <a:r>
                        <a:rPr lang="en-US" sz="1800" b="0" i="0" kern="1200" dirty="0">
                          <a:solidFill>
                            <a:srgbClr val="002060"/>
                          </a:solidFill>
                          <a:effectLst/>
                          <a:latin typeface="+mn-lt"/>
                          <a:ea typeface="+mn-ea"/>
                          <a:cs typeface="+mn-cs"/>
                        </a:rPr>
                        <a:t>input</a:t>
                      </a:r>
                      <a:r>
                        <a:rPr lang="en-US" sz="1800" b="0" i="0" kern="1200" dirty="0">
                          <a:solidFill>
                            <a:schemeClr val="dk1"/>
                          </a:solidFill>
                          <a:effectLst/>
                          <a:latin typeface="+mn-lt"/>
                          <a:ea typeface="+mn-ea"/>
                          <a:cs typeface="+mn-cs"/>
                        </a:rPr>
                        <a:t>.</a:t>
                      </a:r>
                    </a:p>
                    <a:p>
                      <a:endParaRPr lang="en-AU" sz="1800" dirty="0"/>
                    </a:p>
                  </a:txBody>
                  <a:tcPr/>
                </a:tc>
                <a:extLst>
                  <a:ext uri="{0D108BD9-81ED-4DB2-BD59-A6C34878D82A}">
                    <a16:rowId xmlns:a16="http://schemas.microsoft.com/office/drawing/2014/main" val="3276507358"/>
                  </a:ext>
                </a:extLst>
              </a:tr>
              <a:tr h="100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sigmoid </a:t>
                      </a:r>
                    </a:p>
                    <a:p>
                      <a:endParaRPr lang="en-AU" sz="1800" dirty="0"/>
                    </a:p>
                  </a:txBody>
                  <a:tcPr/>
                </a:tc>
                <a:tc>
                  <a:txBody>
                    <a:bodyPr/>
                    <a:lstStyle/>
                    <a:p>
                      <a:r>
                        <a:rPr lang="en-US" sz="1800" b="0" i="0" kern="1200" dirty="0">
                          <a:solidFill>
                            <a:schemeClr val="dk1"/>
                          </a:solidFill>
                          <a:effectLst/>
                          <a:latin typeface="+mn-lt"/>
                          <a:ea typeface="+mn-ea"/>
                          <a:cs typeface="+mn-cs"/>
                        </a:rPr>
                        <a:t>An </a:t>
                      </a:r>
                      <a:r>
                        <a:rPr lang="en-US" sz="1800" b="1" i="0" u="none" strike="noStrike" kern="1200" dirty="0">
                          <a:solidFill>
                            <a:schemeClr val="dk1"/>
                          </a:solidFill>
                          <a:effectLst/>
                          <a:latin typeface="+mn-lt"/>
                          <a:ea typeface="+mn-ea"/>
                          <a:cs typeface="+mn-cs"/>
                          <a:hlinkClick r:id="rId4"/>
                        </a:rPr>
                        <a:t>activation function</a:t>
                      </a:r>
                      <a:r>
                        <a:rPr lang="en-US" sz="1800" b="0" i="0" kern="1200" dirty="0">
                          <a:solidFill>
                            <a:schemeClr val="dk1"/>
                          </a:solidFill>
                          <a:effectLst/>
                          <a:latin typeface="+mn-lt"/>
                          <a:ea typeface="+mn-ea"/>
                          <a:cs typeface="+mn-cs"/>
                        </a:rPr>
                        <a:t> that maps logistic or multinomial </a:t>
                      </a:r>
                      <a:r>
                        <a:rPr lang="en-US" sz="1800" b="1" i="0" kern="1200" dirty="0">
                          <a:solidFill>
                            <a:schemeClr val="dk1"/>
                          </a:solidFill>
                          <a:effectLst/>
                          <a:latin typeface="+mn-lt"/>
                          <a:ea typeface="+mn-ea"/>
                          <a:cs typeface="+mn-cs"/>
                        </a:rPr>
                        <a:t>regression</a:t>
                      </a:r>
                      <a:r>
                        <a:rPr lang="en-US" sz="1800" b="0" i="0" kern="1200" dirty="0">
                          <a:solidFill>
                            <a:schemeClr val="dk1"/>
                          </a:solidFill>
                          <a:effectLst/>
                          <a:latin typeface="+mn-lt"/>
                          <a:ea typeface="+mn-ea"/>
                          <a:cs typeface="+mn-cs"/>
                        </a:rPr>
                        <a:t> output (log odds) to </a:t>
                      </a:r>
                      <a:r>
                        <a:rPr lang="en-US" sz="1800" b="1" i="0" kern="1200" dirty="0">
                          <a:solidFill>
                            <a:srgbClr val="002060"/>
                          </a:solidFill>
                          <a:effectLst/>
                          <a:latin typeface="+mn-lt"/>
                          <a:ea typeface="+mn-ea"/>
                          <a:cs typeface="+mn-cs"/>
                        </a:rPr>
                        <a:t>probabilities</a:t>
                      </a:r>
                      <a:r>
                        <a:rPr lang="en-US" sz="1800" b="0" i="0" kern="1200" dirty="0">
                          <a:solidFill>
                            <a:schemeClr val="dk1"/>
                          </a:solidFill>
                          <a:effectLst/>
                          <a:latin typeface="+mn-lt"/>
                          <a:ea typeface="+mn-ea"/>
                          <a:cs typeface="+mn-cs"/>
                        </a:rPr>
                        <a:t>, returning a value between 0 and 1. The sigmoid function has the following formula:</a:t>
                      </a:r>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4811440"/>
                  </a:ext>
                </a:extLst>
              </a:tr>
              <a:tr h="1002638">
                <a:tc>
                  <a:txBody>
                    <a:bodyPr/>
                    <a:lstStyle/>
                    <a:p>
                      <a:r>
                        <a:rPr lang="en-AU" sz="1800" dirty="0" err="1"/>
                        <a:t>softmax</a:t>
                      </a:r>
                      <a:endParaRPr lang="en-AU" sz="1800" dirty="0"/>
                    </a:p>
                  </a:txBody>
                  <a:tcPr/>
                </a:tc>
                <a:tc>
                  <a:txBody>
                    <a:bodyPr/>
                    <a:lstStyle/>
                    <a:p>
                      <a:r>
                        <a:rPr lang="en-US" sz="1800" b="0" i="0" kern="1200" dirty="0">
                          <a:solidFill>
                            <a:schemeClr val="dk1"/>
                          </a:solidFill>
                          <a:effectLst/>
                          <a:latin typeface="+mn-lt"/>
                          <a:ea typeface="+mn-ea"/>
                          <a:cs typeface="+mn-cs"/>
                        </a:rPr>
                        <a:t>A function that provides probabilities for each possible class in a </a:t>
                      </a:r>
                      <a:r>
                        <a:rPr lang="en-US" sz="1800" b="1" i="0" u="none" strike="noStrike" kern="1200" dirty="0">
                          <a:solidFill>
                            <a:schemeClr val="dk1"/>
                          </a:solidFill>
                          <a:effectLst/>
                          <a:latin typeface="+mn-lt"/>
                          <a:ea typeface="+mn-ea"/>
                          <a:cs typeface="+mn-cs"/>
                          <a:hlinkClick r:id="rId5"/>
                        </a:rPr>
                        <a:t>multi-class classification model</a:t>
                      </a:r>
                      <a:r>
                        <a:rPr lang="en-US" sz="1800" b="0" i="0" kern="1200" dirty="0">
                          <a:solidFill>
                            <a:schemeClr val="dk1"/>
                          </a:solidFill>
                          <a:effectLst/>
                          <a:latin typeface="+mn-lt"/>
                          <a:ea typeface="+mn-ea"/>
                          <a:cs typeface="+mn-cs"/>
                        </a:rPr>
                        <a:t>. The probabilities add up to exactly 1.0. For example, </a:t>
                      </a:r>
                      <a:r>
                        <a:rPr lang="en-US" sz="1800" b="0" i="0" kern="1200" dirty="0" err="1">
                          <a:solidFill>
                            <a:schemeClr val="dk1"/>
                          </a:solidFill>
                          <a:effectLst/>
                          <a:latin typeface="+mn-lt"/>
                          <a:ea typeface="+mn-ea"/>
                          <a:cs typeface="+mn-cs"/>
                        </a:rPr>
                        <a:t>softmax</a:t>
                      </a:r>
                      <a:r>
                        <a:rPr lang="en-US" sz="1800" b="0" i="0" kern="1200" dirty="0">
                          <a:solidFill>
                            <a:schemeClr val="dk1"/>
                          </a:solidFill>
                          <a:effectLst/>
                          <a:latin typeface="+mn-lt"/>
                          <a:ea typeface="+mn-ea"/>
                          <a:cs typeface="+mn-cs"/>
                        </a:rPr>
                        <a:t> might determine that the probability of an issue report being a bug at 0.9, a question at 0.08, and a enhancement at 0.02.</a:t>
                      </a:r>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660013597"/>
                  </a:ext>
                </a:extLst>
              </a:tr>
            </a:tbl>
          </a:graphicData>
        </a:graphic>
      </p:graphicFrame>
      <p:sp>
        <p:nvSpPr>
          <p:cNvPr id="6" name="Rectangle 5">
            <a:extLst>
              <a:ext uri="{FF2B5EF4-FFF2-40B4-BE49-F238E27FC236}">
                <a16:creationId xmlns:a16="http://schemas.microsoft.com/office/drawing/2014/main" id="{2B86C749-4AB1-4AFC-932C-DBA37AEEF65C}"/>
              </a:ext>
            </a:extLst>
          </p:cNvPr>
          <p:cNvSpPr/>
          <p:nvPr/>
        </p:nvSpPr>
        <p:spPr>
          <a:xfrm>
            <a:off x="4693921" y="6021922"/>
            <a:ext cx="6813452" cy="369332"/>
          </a:xfrm>
          <a:prstGeom prst="rect">
            <a:avLst/>
          </a:prstGeom>
        </p:spPr>
        <p:txBody>
          <a:bodyPr wrap="square">
            <a:spAutoFit/>
          </a:bodyPr>
          <a:lstStyle/>
          <a:p>
            <a:r>
              <a:rPr lang="en-AU" dirty="0"/>
              <a:t>(Google Machine Learning Glossary, 2019)(Wikipedia, 2019)</a:t>
            </a:r>
          </a:p>
        </p:txBody>
      </p:sp>
      <p:sp>
        <p:nvSpPr>
          <p:cNvPr id="3" name="Slide Number Placeholder 2">
            <a:extLst>
              <a:ext uri="{FF2B5EF4-FFF2-40B4-BE49-F238E27FC236}">
                <a16:creationId xmlns:a16="http://schemas.microsoft.com/office/drawing/2014/main" id="{1A4D4619-4D77-48D2-8DE5-A2307980A5F7}"/>
              </a:ext>
            </a:extLst>
          </p:cNvPr>
          <p:cNvSpPr>
            <a:spLocks noGrp="1"/>
          </p:cNvSpPr>
          <p:nvPr>
            <p:ph type="sldNum" sz="quarter" idx="12"/>
          </p:nvPr>
        </p:nvSpPr>
        <p:spPr/>
        <p:txBody>
          <a:bodyPr>
            <a:normAutofit lnSpcReduction="10000"/>
          </a:bodyPr>
          <a:lstStyle/>
          <a:p>
            <a:fld id="{B0A73943-211F-4649-A6C2-E322F76FB90A}" type="slidenum">
              <a:rPr lang="en-AU" smtClean="0"/>
              <a:t>14</a:t>
            </a:fld>
            <a:endParaRPr lang="en-AU"/>
          </a:p>
        </p:txBody>
      </p:sp>
    </p:spTree>
    <p:extLst>
      <p:ext uri="{BB962C8B-B14F-4D97-AF65-F5344CB8AC3E}">
        <p14:creationId xmlns:p14="http://schemas.microsoft.com/office/powerpoint/2010/main" val="289331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286629"/>
            <a:ext cx="10472343" cy="381586"/>
          </a:xfrm>
        </p:spPr>
        <p:txBody>
          <a:bodyPr>
            <a:noAutofit/>
          </a:bodyPr>
          <a:lstStyle/>
          <a:p>
            <a:r>
              <a:rPr lang="en-AU" sz="2000" b="1" dirty="0"/>
              <a:t>Prerequisites Terms/Terminology for Deep Learning Neural Networks (Part 3/3)</a:t>
            </a:r>
          </a:p>
        </p:txBody>
      </p:sp>
      <p:sp>
        <p:nvSpPr>
          <p:cNvPr id="33" name="Rectangle 32"/>
          <p:cNvSpPr/>
          <p:nvPr/>
        </p:nvSpPr>
        <p:spPr>
          <a:xfrm>
            <a:off x="670508" y="1275692"/>
            <a:ext cx="3038011"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AU" dirty="0"/>
              <a:t>Neural Networks - Neuron</a:t>
            </a:r>
          </a:p>
        </p:txBody>
      </p:sp>
      <p:pic>
        <p:nvPicPr>
          <p:cNvPr id="64" name="Picture 63"/>
          <p:cNvPicPr>
            <a:picLocks noChangeAspect="1"/>
          </p:cNvPicPr>
          <p:nvPr/>
        </p:nvPicPr>
        <p:blipFill>
          <a:blip r:embed="rId3"/>
          <a:stretch>
            <a:fillRect/>
          </a:stretch>
        </p:blipFill>
        <p:spPr>
          <a:xfrm>
            <a:off x="111206" y="1846593"/>
            <a:ext cx="4016781" cy="2427576"/>
          </a:xfrm>
          <a:prstGeom prst="rect">
            <a:avLst/>
          </a:prstGeom>
        </p:spPr>
      </p:pic>
      <p:sp>
        <p:nvSpPr>
          <p:cNvPr id="65" name="Rectangle 64"/>
          <p:cNvSpPr/>
          <p:nvPr/>
        </p:nvSpPr>
        <p:spPr>
          <a:xfrm>
            <a:off x="8089554" y="1264370"/>
            <a:ext cx="2044149"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AU" dirty="0"/>
              <a:t>Word Embedding</a:t>
            </a:r>
          </a:p>
        </p:txBody>
      </p:sp>
      <p:cxnSp>
        <p:nvCxnSpPr>
          <p:cNvPr id="67" name="Straight Connector 66"/>
          <p:cNvCxnSpPr/>
          <p:nvPr/>
        </p:nvCxnSpPr>
        <p:spPr>
          <a:xfrm>
            <a:off x="4097214" y="1107815"/>
            <a:ext cx="26377" cy="393017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Connector 67"/>
          <p:cNvCxnSpPr/>
          <p:nvPr/>
        </p:nvCxnSpPr>
        <p:spPr>
          <a:xfrm>
            <a:off x="7427765" y="1115828"/>
            <a:ext cx="26377" cy="393017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9" name="Rectangle 68"/>
          <p:cNvSpPr/>
          <p:nvPr/>
        </p:nvSpPr>
        <p:spPr>
          <a:xfrm>
            <a:off x="4512286" y="1234282"/>
            <a:ext cx="259777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AU" dirty="0"/>
              <a:t>Full connected layer         </a:t>
            </a:r>
          </a:p>
          <a:p>
            <a:pPr algn="ctr"/>
            <a:r>
              <a:rPr lang="en-AU" dirty="0"/>
              <a:t>(Dense Layer)</a:t>
            </a:r>
          </a:p>
        </p:txBody>
      </p:sp>
      <p:sp>
        <p:nvSpPr>
          <p:cNvPr id="70" name="AutoShape 2" descr="Related image"/>
          <p:cNvSpPr>
            <a:spLocks noChangeAspect="1" noChangeArrowheads="1"/>
          </p:cNvSpPr>
          <p:nvPr/>
        </p:nvSpPr>
        <p:spPr bwMode="auto">
          <a:xfrm>
            <a:off x="155575" y="-1668463"/>
            <a:ext cx="5334000" cy="3486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72" name="Group 71"/>
          <p:cNvGrpSpPr/>
          <p:nvPr/>
        </p:nvGrpSpPr>
        <p:grpSpPr>
          <a:xfrm>
            <a:off x="8342170" y="2106738"/>
            <a:ext cx="2006336" cy="1624638"/>
            <a:chOff x="7384672" y="1897683"/>
            <a:chExt cx="2006336" cy="1624638"/>
          </a:xfrm>
        </p:grpSpPr>
        <p:cxnSp>
          <p:nvCxnSpPr>
            <p:cNvPr id="73" name="Straight Arrow Connector 72"/>
            <p:cNvCxnSpPr/>
            <p:nvPr/>
          </p:nvCxnSpPr>
          <p:spPr>
            <a:xfrm flipV="1">
              <a:off x="8141677" y="1897683"/>
              <a:ext cx="8792" cy="953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403123" y="2851326"/>
              <a:ext cx="738554" cy="67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41677" y="2851326"/>
              <a:ext cx="1249331" cy="6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8273562" y="2082349"/>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7" name="TextBox 76"/>
            <p:cNvSpPr txBox="1"/>
            <p:nvPr/>
          </p:nvSpPr>
          <p:spPr>
            <a:xfrm>
              <a:off x="8312385" y="2001343"/>
              <a:ext cx="816249" cy="246221"/>
            </a:xfrm>
            <a:prstGeom prst="rect">
              <a:avLst/>
            </a:prstGeom>
            <a:noFill/>
          </p:spPr>
          <p:txBody>
            <a:bodyPr wrap="none" rtlCol="0">
              <a:spAutoFit/>
            </a:bodyPr>
            <a:lstStyle/>
            <a:p>
              <a:r>
                <a:rPr lang="en-AU" sz="1000" dirty="0"/>
                <a:t>University</a:t>
              </a:r>
            </a:p>
          </p:txBody>
        </p:sp>
        <p:sp>
          <p:nvSpPr>
            <p:cNvPr id="78" name="TextBox 77"/>
            <p:cNvSpPr txBox="1"/>
            <p:nvPr/>
          </p:nvSpPr>
          <p:spPr>
            <a:xfrm>
              <a:off x="8712459" y="2299002"/>
              <a:ext cx="569387" cy="246221"/>
            </a:xfrm>
            <a:prstGeom prst="rect">
              <a:avLst/>
            </a:prstGeom>
            <a:noFill/>
          </p:spPr>
          <p:txBody>
            <a:bodyPr wrap="none" rtlCol="0">
              <a:spAutoFit/>
            </a:bodyPr>
            <a:lstStyle/>
            <a:p>
              <a:r>
                <a:rPr lang="en-AU" sz="1000" dirty="0"/>
                <a:t>School</a:t>
              </a:r>
            </a:p>
          </p:txBody>
        </p:sp>
        <p:sp>
          <p:nvSpPr>
            <p:cNvPr id="79" name="Oval 78"/>
            <p:cNvSpPr/>
            <p:nvPr/>
          </p:nvSpPr>
          <p:spPr>
            <a:xfrm>
              <a:off x="8689737" y="2393008"/>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0" name="TextBox 79"/>
            <p:cNvSpPr txBox="1"/>
            <p:nvPr/>
          </p:nvSpPr>
          <p:spPr>
            <a:xfrm>
              <a:off x="7397636" y="2204716"/>
              <a:ext cx="659155" cy="246221"/>
            </a:xfrm>
            <a:prstGeom prst="rect">
              <a:avLst/>
            </a:prstGeom>
            <a:noFill/>
          </p:spPr>
          <p:txBody>
            <a:bodyPr wrap="none" rtlCol="0">
              <a:spAutoFit/>
            </a:bodyPr>
            <a:lstStyle/>
            <a:p>
              <a:r>
                <a:rPr lang="en-AU" sz="1000" dirty="0"/>
                <a:t>Student</a:t>
              </a:r>
            </a:p>
          </p:txBody>
        </p:sp>
        <p:sp>
          <p:nvSpPr>
            <p:cNvPr id="81" name="Oval 80"/>
            <p:cNvSpPr/>
            <p:nvPr/>
          </p:nvSpPr>
          <p:spPr>
            <a:xfrm>
              <a:off x="7384672" y="2237910"/>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2" name="TextBox 81"/>
            <p:cNvSpPr txBox="1"/>
            <p:nvPr/>
          </p:nvSpPr>
          <p:spPr>
            <a:xfrm>
              <a:off x="7407394" y="2510134"/>
              <a:ext cx="699230" cy="246221"/>
            </a:xfrm>
            <a:prstGeom prst="rect">
              <a:avLst/>
            </a:prstGeom>
            <a:noFill/>
          </p:spPr>
          <p:txBody>
            <a:bodyPr wrap="none" rtlCol="0">
              <a:spAutoFit/>
            </a:bodyPr>
            <a:lstStyle/>
            <a:p>
              <a:r>
                <a:rPr lang="en-AU" sz="1000" dirty="0"/>
                <a:t>Lecturer</a:t>
              </a:r>
            </a:p>
          </p:txBody>
        </p:sp>
        <p:cxnSp>
          <p:nvCxnSpPr>
            <p:cNvPr id="83" name="Straight Connector 82"/>
            <p:cNvCxnSpPr/>
            <p:nvPr/>
          </p:nvCxnSpPr>
          <p:spPr>
            <a:xfrm flipH="1">
              <a:off x="7415445" y="2119613"/>
              <a:ext cx="858117" cy="1093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4" name="Oval 83"/>
            <p:cNvSpPr/>
            <p:nvPr/>
          </p:nvSpPr>
          <p:spPr>
            <a:xfrm>
              <a:off x="7396397" y="2601326"/>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85" name="Straight Connector 84"/>
            <p:cNvCxnSpPr>
              <a:stCxn id="79" idx="3"/>
            </p:cNvCxnSpPr>
            <p:nvPr/>
          </p:nvCxnSpPr>
          <p:spPr>
            <a:xfrm flipH="1">
              <a:off x="7427171" y="2471819"/>
              <a:ext cx="1271579" cy="13678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1" name="Rectangle 100"/>
          <p:cNvSpPr/>
          <p:nvPr/>
        </p:nvSpPr>
        <p:spPr>
          <a:xfrm>
            <a:off x="347472" y="4570327"/>
            <a:ext cx="3617859" cy="646331"/>
          </a:xfrm>
          <a:prstGeom prst="rect">
            <a:avLst/>
          </a:prstGeom>
        </p:spPr>
        <p:txBody>
          <a:bodyPr wrap="square">
            <a:spAutoFit/>
          </a:bodyPr>
          <a:lstStyle/>
          <a:p>
            <a:r>
              <a:rPr lang="en-US" dirty="0"/>
              <a:t>is a basic “</a:t>
            </a:r>
            <a:r>
              <a:rPr lang="en-US" dirty="0">
                <a:solidFill>
                  <a:srgbClr val="00B050"/>
                </a:solidFill>
              </a:rPr>
              <a:t>computational cell</a:t>
            </a:r>
            <a:r>
              <a:rPr lang="en-US" dirty="0"/>
              <a:t>” of a neural networks. </a:t>
            </a:r>
          </a:p>
        </p:txBody>
      </p:sp>
      <p:sp>
        <p:nvSpPr>
          <p:cNvPr id="102" name="Rectangle 101"/>
          <p:cNvSpPr/>
          <p:nvPr/>
        </p:nvSpPr>
        <p:spPr>
          <a:xfrm>
            <a:off x="7586024" y="4516586"/>
            <a:ext cx="3865075" cy="1477328"/>
          </a:xfrm>
          <a:prstGeom prst="rect">
            <a:avLst/>
          </a:prstGeom>
        </p:spPr>
        <p:txBody>
          <a:bodyPr wrap="square">
            <a:spAutoFit/>
          </a:bodyPr>
          <a:lstStyle/>
          <a:p>
            <a:r>
              <a:rPr lang="en-US" dirty="0"/>
              <a:t>Word feature learning techniques in </a:t>
            </a:r>
            <a:r>
              <a:rPr lang="en-US" dirty="0">
                <a:solidFill>
                  <a:srgbClr val="002060"/>
                </a:solidFill>
              </a:rPr>
              <a:t>natural language processing (NLP) </a:t>
            </a:r>
            <a:r>
              <a:rPr lang="en-US" dirty="0"/>
              <a:t>where words or phrases from the vocabulary are mapped to vectors of real numbers. </a:t>
            </a:r>
          </a:p>
        </p:txBody>
      </p:sp>
      <p:pic>
        <p:nvPicPr>
          <p:cNvPr id="5" name="Picture 4"/>
          <p:cNvPicPr>
            <a:picLocks noChangeAspect="1"/>
          </p:cNvPicPr>
          <p:nvPr/>
        </p:nvPicPr>
        <p:blipFill>
          <a:blip r:embed="rId4"/>
          <a:stretch>
            <a:fillRect/>
          </a:stretch>
        </p:blipFill>
        <p:spPr>
          <a:xfrm>
            <a:off x="4399042" y="2215802"/>
            <a:ext cx="2947765" cy="2092387"/>
          </a:xfrm>
          <a:prstGeom prst="rect">
            <a:avLst/>
          </a:prstGeom>
        </p:spPr>
      </p:pic>
      <p:sp>
        <p:nvSpPr>
          <p:cNvPr id="6" name="TextBox 5"/>
          <p:cNvSpPr txBox="1"/>
          <p:nvPr/>
        </p:nvSpPr>
        <p:spPr>
          <a:xfrm>
            <a:off x="4255474" y="4759308"/>
            <a:ext cx="3330550" cy="1200329"/>
          </a:xfrm>
          <a:prstGeom prst="rect">
            <a:avLst/>
          </a:prstGeom>
          <a:noFill/>
        </p:spPr>
        <p:txBody>
          <a:bodyPr wrap="square" rtlCol="0">
            <a:spAutoFit/>
          </a:bodyPr>
          <a:lstStyle/>
          <a:p>
            <a:r>
              <a:rPr lang="en-US" dirty="0"/>
              <a:t>Neurons in a fully connected layer have connections to all activations in the previous layers.</a:t>
            </a:r>
            <a:endParaRPr lang="en-AU" dirty="0"/>
          </a:p>
        </p:txBody>
      </p:sp>
      <p:sp>
        <p:nvSpPr>
          <p:cNvPr id="3" name="TextBox 2">
            <a:extLst>
              <a:ext uri="{FF2B5EF4-FFF2-40B4-BE49-F238E27FC236}">
                <a16:creationId xmlns:a16="http://schemas.microsoft.com/office/drawing/2014/main" id="{E7632EDB-43A8-45FE-A822-766B31FC418D}"/>
              </a:ext>
            </a:extLst>
          </p:cNvPr>
          <p:cNvSpPr txBox="1"/>
          <p:nvPr/>
        </p:nvSpPr>
        <p:spPr>
          <a:xfrm>
            <a:off x="9317539" y="6261960"/>
            <a:ext cx="1914307" cy="369332"/>
          </a:xfrm>
          <a:prstGeom prst="rect">
            <a:avLst/>
          </a:prstGeom>
          <a:noFill/>
        </p:spPr>
        <p:txBody>
          <a:bodyPr wrap="none" rtlCol="0">
            <a:spAutoFit/>
          </a:bodyPr>
          <a:lstStyle/>
          <a:p>
            <a:r>
              <a:rPr lang="en-AU" dirty="0"/>
              <a:t>Wikipedia, 2019</a:t>
            </a:r>
          </a:p>
        </p:txBody>
      </p:sp>
      <p:sp>
        <p:nvSpPr>
          <p:cNvPr id="7" name="Slide Number Placeholder 6">
            <a:extLst>
              <a:ext uri="{FF2B5EF4-FFF2-40B4-BE49-F238E27FC236}">
                <a16:creationId xmlns:a16="http://schemas.microsoft.com/office/drawing/2014/main" id="{EE1B9524-4791-47D9-9F4B-98422C618AAD}"/>
              </a:ext>
            </a:extLst>
          </p:cNvPr>
          <p:cNvSpPr>
            <a:spLocks noGrp="1"/>
          </p:cNvSpPr>
          <p:nvPr>
            <p:ph type="sldNum" sz="quarter" idx="12"/>
          </p:nvPr>
        </p:nvSpPr>
        <p:spPr/>
        <p:txBody>
          <a:bodyPr>
            <a:normAutofit lnSpcReduction="10000"/>
          </a:bodyPr>
          <a:lstStyle/>
          <a:p>
            <a:fld id="{B0A73943-211F-4649-A6C2-E322F76FB90A}" type="slidenum">
              <a:rPr lang="en-AU" smtClean="0"/>
              <a:t>15</a:t>
            </a:fld>
            <a:endParaRPr lang="en-AU"/>
          </a:p>
        </p:txBody>
      </p:sp>
    </p:spTree>
    <p:extLst>
      <p:ext uri="{BB962C8B-B14F-4D97-AF65-F5344CB8AC3E}">
        <p14:creationId xmlns:p14="http://schemas.microsoft.com/office/powerpoint/2010/main" val="109004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8" y="227214"/>
            <a:ext cx="10649712" cy="373149"/>
          </a:xfrm>
        </p:spPr>
        <p:txBody>
          <a:bodyPr>
            <a:normAutofit fontScale="90000"/>
          </a:bodyPr>
          <a:lstStyle/>
          <a:p>
            <a:r>
              <a:rPr lang="en-AU" sz="3600" dirty="0"/>
              <a:t>Feature Extraction and Classification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25" y="544022"/>
            <a:ext cx="6049162" cy="6086764"/>
          </a:xfrm>
          <a:prstGeom prst="rect">
            <a:avLst/>
          </a:prstGeom>
        </p:spPr>
      </p:pic>
      <p:sp>
        <p:nvSpPr>
          <p:cNvPr id="7" name="Double Brace 6"/>
          <p:cNvSpPr/>
          <p:nvPr/>
        </p:nvSpPr>
        <p:spPr>
          <a:xfrm>
            <a:off x="3168707" y="2807854"/>
            <a:ext cx="3851563" cy="217978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Dodecagon 7"/>
          <p:cNvSpPr/>
          <p:nvPr/>
        </p:nvSpPr>
        <p:spPr>
          <a:xfrm>
            <a:off x="7132487" y="3394363"/>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a:t>
            </a:r>
          </a:p>
        </p:txBody>
      </p:sp>
      <p:sp>
        <p:nvSpPr>
          <p:cNvPr id="9" name="Dodecagon 8"/>
          <p:cNvSpPr/>
          <p:nvPr/>
        </p:nvSpPr>
        <p:spPr>
          <a:xfrm>
            <a:off x="1260855" y="4761345"/>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1</a:t>
            </a:r>
          </a:p>
        </p:txBody>
      </p:sp>
      <p:sp>
        <p:nvSpPr>
          <p:cNvPr id="10" name="Dodecagon 9"/>
          <p:cNvSpPr/>
          <p:nvPr/>
        </p:nvSpPr>
        <p:spPr>
          <a:xfrm>
            <a:off x="139894" y="1108361"/>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3</a:t>
            </a:r>
          </a:p>
        </p:txBody>
      </p:sp>
      <p:sp>
        <p:nvSpPr>
          <p:cNvPr id="11" name="Double Brace 10"/>
          <p:cNvSpPr/>
          <p:nvPr/>
        </p:nvSpPr>
        <p:spPr>
          <a:xfrm>
            <a:off x="971108" y="854362"/>
            <a:ext cx="6604700" cy="127461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Dodecagon 11"/>
          <p:cNvSpPr/>
          <p:nvPr/>
        </p:nvSpPr>
        <p:spPr>
          <a:xfrm>
            <a:off x="6018794" y="4160981"/>
            <a:ext cx="540268" cy="507733"/>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100" dirty="0"/>
              <a:t>2.1</a:t>
            </a:r>
          </a:p>
        </p:txBody>
      </p:sp>
      <p:sp>
        <p:nvSpPr>
          <p:cNvPr id="13" name="Dodecagon 12"/>
          <p:cNvSpPr/>
          <p:nvPr/>
        </p:nvSpPr>
        <p:spPr>
          <a:xfrm>
            <a:off x="6018794" y="3059945"/>
            <a:ext cx="540268" cy="507733"/>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100" dirty="0"/>
              <a:t>2.2</a:t>
            </a:r>
          </a:p>
        </p:txBody>
      </p:sp>
      <p:sp>
        <p:nvSpPr>
          <p:cNvPr id="14" name="Right Bracket 13">
            <a:extLst>
              <a:ext uri="{FF2B5EF4-FFF2-40B4-BE49-F238E27FC236}">
                <a16:creationId xmlns:a16="http://schemas.microsoft.com/office/drawing/2014/main" id="{B894C728-8412-4252-B0D4-3E584DD54FA5}"/>
              </a:ext>
            </a:extLst>
          </p:cNvPr>
          <p:cNvSpPr/>
          <p:nvPr/>
        </p:nvSpPr>
        <p:spPr>
          <a:xfrm>
            <a:off x="2707499" y="2518117"/>
            <a:ext cx="5425185" cy="4112669"/>
          </a:xfrm>
          <a:prstGeom prst="rightBracket">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AU"/>
          </a:p>
        </p:txBody>
      </p:sp>
      <p:sp>
        <p:nvSpPr>
          <p:cNvPr id="15" name="Rectangle 14">
            <a:extLst>
              <a:ext uri="{FF2B5EF4-FFF2-40B4-BE49-F238E27FC236}">
                <a16:creationId xmlns:a16="http://schemas.microsoft.com/office/drawing/2014/main" id="{827E5AAF-2D97-4708-8C98-1C3CD9FBFB17}"/>
              </a:ext>
            </a:extLst>
          </p:cNvPr>
          <p:cNvSpPr/>
          <p:nvPr/>
        </p:nvSpPr>
        <p:spPr>
          <a:xfrm>
            <a:off x="8244901" y="4161414"/>
            <a:ext cx="2737870" cy="6737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Sentence Embeddings (Transformer Encoder)</a:t>
            </a:r>
          </a:p>
        </p:txBody>
      </p:sp>
      <p:sp>
        <p:nvSpPr>
          <p:cNvPr id="16" name="Rectangle 15">
            <a:extLst>
              <a:ext uri="{FF2B5EF4-FFF2-40B4-BE49-F238E27FC236}">
                <a16:creationId xmlns:a16="http://schemas.microsoft.com/office/drawing/2014/main" id="{2A9F91F3-594A-4F88-A322-B4BC660A838E}"/>
              </a:ext>
            </a:extLst>
          </p:cNvPr>
          <p:cNvSpPr/>
          <p:nvPr/>
        </p:nvSpPr>
        <p:spPr>
          <a:xfrm>
            <a:off x="7696246" y="1161499"/>
            <a:ext cx="3412430" cy="6737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Sequential Neural Networks for Classification</a:t>
            </a:r>
          </a:p>
        </p:txBody>
      </p:sp>
      <p:sp>
        <p:nvSpPr>
          <p:cNvPr id="3" name="Slide Number Placeholder 2">
            <a:extLst>
              <a:ext uri="{FF2B5EF4-FFF2-40B4-BE49-F238E27FC236}">
                <a16:creationId xmlns:a16="http://schemas.microsoft.com/office/drawing/2014/main" id="{9AB70D0D-B924-490A-ABAE-62F9977548A3}"/>
              </a:ext>
            </a:extLst>
          </p:cNvPr>
          <p:cNvSpPr>
            <a:spLocks noGrp="1"/>
          </p:cNvSpPr>
          <p:nvPr>
            <p:ph type="sldNum" sz="quarter" idx="12"/>
          </p:nvPr>
        </p:nvSpPr>
        <p:spPr/>
        <p:txBody>
          <a:bodyPr>
            <a:normAutofit lnSpcReduction="10000"/>
          </a:bodyPr>
          <a:lstStyle/>
          <a:p>
            <a:fld id="{B0A73943-211F-4649-A6C2-E322F76FB90A}" type="slidenum">
              <a:rPr lang="en-AU" smtClean="0"/>
              <a:t>16</a:t>
            </a:fld>
            <a:endParaRPr lang="en-AU"/>
          </a:p>
        </p:txBody>
      </p:sp>
    </p:spTree>
    <p:extLst>
      <p:ext uri="{BB962C8B-B14F-4D97-AF65-F5344CB8AC3E}">
        <p14:creationId xmlns:p14="http://schemas.microsoft.com/office/powerpoint/2010/main" val="60845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53" y="-62586"/>
            <a:ext cx="9692640" cy="1325562"/>
          </a:xfrm>
        </p:spPr>
        <p:txBody>
          <a:bodyPr/>
          <a:lstStyle/>
          <a:p>
            <a:r>
              <a:rPr lang="en-AU" dirty="0"/>
              <a:t>Positional Encoding </a:t>
            </a:r>
          </a:p>
        </p:txBody>
      </p:sp>
      <p:sp>
        <p:nvSpPr>
          <p:cNvPr id="6" name="Dodecagon 5"/>
          <p:cNvSpPr/>
          <p:nvPr/>
        </p:nvSpPr>
        <p:spPr>
          <a:xfrm>
            <a:off x="461725" y="439384"/>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1</a:t>
            </a:r>
          </a:p>
        </p:txBody>
      </p:sp>
      <p:pic>
        <p:nvPicPr>
          <p:cNvPr id="7" name="Picture 6"/>
          <p:cNvPicPr>
            <a:picLocks noChangeAspect="1"/>
          </p:cNvPicPr>
          <p:nvPr/>
        </p:nvPicPr>
        <p:blipFill>
          <a:blip r:embed="rId3"/>
          <a:stretch>
            <a:fillRect/>
          </a:stretch>
        </p:blipFill>
        <p:spPr>
          <a:xfrm>
            <a:off x="164592" y="2510630"/>
            <a:ext cx="5347649" cy="1227859"/>
          </a:xfrm>
          <a:prstGeom prst="rect">
            <a:avLst/>
          </a:prstGeom>
        </p:spPr>
      </p:pic>
      <p:graphicFrame>
        <p:nvGraphicFramePr>
          <p:cNvPr id="8" name="Table 7">
            <a:extLst>
              <a:ext uri="{FF2B5EF4-FFF2-40B4-BE49-F238E27FC236}">
                <a16:creationId xmlns:a16="http://schemas.microsoft.com/office/drawing/2014/main" id="{719ADE90-962B-4475-BDAA-EA7829C580C5}"/>
              </a:ext>
            </a:extLst>
          </p:cNvPr>
          <p:cNvGraphicFramePr>
            <a:graphicFrameLocks noGrp="1"/>
          </p:cNvGraphicFramePr>
          <p:nvPr>
            <p:extLst>
              <p:ext uri="{D42A27DB-BD31-4B8C-83A1-F6EECF244321}">
                <p14:modId xmlns:p14="http://schemas.microsoft.com/office/powerpoint/2010/main" val="2619214354"/>
              </p:ext>
            </p:extLst>
          </p:nvPr>
        </p:nvGraphicFramePr>
        <p:xfrm>
          <a:off x="492369" y="4202723"/>
          <a:ext cx="4164031" cy="1371600"/>
        </p:xfrm>
        <a:graphic>
          <a:graphicData uri="http://schemas.openxmlformats.org/drawingml/2006/table">
            <a:tbl>
              <a:tblPr firstRow="1" bandRow="1">
                <a:tableStyleId>{5940675A-B579-460E-94D1-54222C63F5DA}</a:tableStyleId>
              </a:tblPr>
              <a:tblGrid>
                <a:gridCol w="1176792">
                  <a:extLst>
                    <a:ext uri="{9D8B030D-6E8A-4147-A177-3AD203B41FA5}">
                      <a16:colId xmlns:a16="http://schemas.microsoft.com/office/drawing/2014/main" val="62121247"/>
                    </a:ext>
                  </a:extLst>
                </a:gridCol>
                <a:gridCol w="2987239">
                  <a:extLst>
                    <a:ext uri="{9D8B030D-6E8A-4147-A177-3AD203B41FA5}">
                      <a16:colId xmlns:a16="http://schemas.microsoft.com/office/drawing/2014/main" val="3080687186"/>
                    </a:ext>
                  </a:extLst>
                </a:gridCol>
              </a:tblGrid>
              <a:tr h="310037">
                <a:tc>
                  <a:txBody>
                    <a:bodyPr/>
                    <a:lstStyle/>
                    <a:p>
                      <a:r>
                        <a:rPr lang="en-AU" sz="1800" dirty="0"/>
                        <a:t>pos</a:t>
                      </a:r>
                    </a:p>
                  </a:txBody>
                  <a:tcPr/>
                </a:tc>
                <a:tc>
                  <a:txBody>
                    <a:bodyPr/>
                    <a:lstStyle/>
                    <a:p>
                      <a:r>
                        <a:rPr lang="en-AU" sz="1800" dirty="0"/>
                        <a:t>Position </a:t>
                      </a:r>
                    </a:p>
                  </a:txBody>
                  <a:tcPr/>
                </a:tc>
                <a:extLst>
                  <a:ext uri="{0D108BD9-81ED-4DB2-BD59-A6C34878D82A}">
                    <a16:rowId xmlns:a16="http://schemas.microsoft.com/office/drawing/2014/main" val="2669886992"/>
                  </a:ext>
                </a:extLst>
              </a:tr>
              <a:tr h="310037">
                <a:tc>
                  <a:txBody>
                    <a:bodyPr/>
                    <a:lstStyle/>
                    <a:p>
                      <a:r>
                        <a:rPr lang="en-AU" sz="1800" dirty="0"/>
                        <a:t>i</a:t>
                      </a:r>
                    </a:p>
                  </a:txBody>
                  <a:tcPr/>
                </a:tc>
                <a:tc>
                  <a:txBody>
                    <a:bodyPr/>
                    <a:lstStyle/>
                    <a:p>
                      <a:r>
                        <a:rPr lang="en-AU" sz="1800" dirty="0"/>
                        <a:t>Dimension correspond to sinusoid or sine wave</a:t>
                      </a:r>
                    </a:p>
                  </a:txBody>
                  <a:tcPr/>
                </a:tc>
                <a:extLst>
                  <a:ext uri="{0D108BD9-81ED-4DB2-BD59-A6C34878D82A}">
                    <a16:rowId xmlns:a16="http://schemas.microsoft.com/office/drawing/2014/main" val="1453160296"/>
                  </a:ext>
                </a:extLst>
              </a:tr>
              <a:tr h="310037">
                <a:tc>
                  <a:txBody>
                    <a:bodyPr/>
                    <a:lstStyle/>
                    <a:p>
                      <a:r>
                        <a:rPr lang="en-AU" sz="1800" dirty="0" err="1"/>
                        <a:t>d</a:t>
                      </a:r>
                      <a:r>
                        <a:rPr lang="en-AU" sz="1800" baseline="-25000" dirty="0" err="1"/>
                        <a:t>model</a:t>
                      </a:r>
                      <a:endParaRPr lang="en-AU" sz="1800" baseline="-25000" dirty="0"/>
                    </a:p>
                  </a:txBody>
                  <a:tcPr/>
                </a:tc>
                <a:tc>
                  <a:txBody>
                    <a:bodyPr/>
                    <a:lstStyle/>
                    <a:p>
                      <a:r>
                        <a:rPr lang="en-AU" sz="1800" dirty="0"/>
                        <a:t>Dimension of embeddings</a:t>
                      </a:r>
                    </a:p>
                  </a:txBody>
                  <a:tcPr/>
                </a:tc>
                <a:extLst>
                  <a:ext uri="{0D108BD9-81ED-4DB2-BD59-A6C34878D82A}">
                    <a16:rowId xmlns:a16="http://schemas.microsoft.com/office/drawing/2014/main" val="3726482267"/>
                  </a:ext>
                </a:extLst>
              </a:tr>
            </a:tbl>
          </a:graphicData>
        </a:graphic>
      </p:graphicFrame>
      <p:sp>
        <p:nvSpPr>
          <p:cNvPr id="5" name="TextBox 4">
            <a:extLst>
              <a:ext uri="{FF2B5EF4-FFF2-40B4-BE49-F238E27FC236}">
                <a16:creationId xmlns:a16="http://schemas.microsoft.com/office/drawing/2014/main" id="{97D2AB01-F14D-4313-9A22-C05C97102597}"/>
              </a:ext>
            </a:extLst>
          </p:cNvPr>
          <p:cNvSpPr txBox="1"/>
          <p:nvPr/>
        </p:nvSpPr>
        <p:spPr>
          <a:xfrm>
            <a:off x="492369" y="1974570"/>
            <a:ext cx="7935186" cy="369332"/>
          </a:xfrm>
          <a:prstGeom prst="rect">
            <a:avLst/>
          </a:prstGeom>
          <a:noFill/>
        </p:spPr>
        <p:txBody>
          <a:bodyPr wrap="none" rtlCol="0">
            <a:spAutoFit/>
          </a:bodyPr>
          <a:lstStyle/>
          <a:p>
            <a:r>
              <a:rPr lang="en-AU" b="1" dirty="0"/>
              <a:t>Purpose</a:t>
            </a:r>
            <a:r>
              <a:rPr lang="en-AU" dirty="0"/>
              <a:t> – is to keep track of the current input position in the sequence</a:t>
            </a:r>
          </a:p>
        </p:txBody>
      </p:sp>
      <p:cxnSp>
        <p:nvCxnSpPr>
          <p:cNvPr id="13" name="Straight Connector 12">
            <a:extLst>
              <a:ext uri="{FF2B5EF4-FFF2-40B4-BE49-F238E27FC236}">
                <a16:creationId xmlns:a16="http://schemas.microsoft.com/office/drawing/2014/main" id="{77259A6D-3D53-465F-B059-1329DD8FE0B4}"/>
              </a:ext>
            </a:extLst>
          </p:cNvPr>
          <p:cNvCxnSpPr/>
          <p:nvPr/>
        </p:nvCxnSpPr>
        <p:spPr>
          <a:xfrm>
            <a:off x="5190978" y="2658794"/>
            <a:ext cx="0" cy="381234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Picture 13">
            <a:extLst>
              <a:ext uri="{FF2B5EF4-FFF2-40B4-BE49-F238E27FC236}">
                <a16:creationId xmlns:a16="http://schemas.microsoft.com/office/drawing/2014/main" id="{F9539DAE-3006-4F8B-9B50-7009763270D0}"/>
              </a:ext>
            </a:extLst>
          </p:cNvPr>
          <p:cNvPicPr>
            <a:picLocks noChangeAspect="1"/>
          </p:cNvPicPr>
          <p:nvPr/>
        </p:nvPicPr>
        <p:blipFill>
          <a:blip r:embed="rId4"/>
          <a:stretch>
            <a:fillRect/>
          </a:stretch>
        </p:blipFill>
        <p:spPr>
          <a:xfrm>
            <a:off x="6897489" y="218459"/>
            <a:ext cx="4057023" cy="1356342"/>
          </a:xfrm>
          <a:prstGeom prst="rect">
            <a:avLst/>
          </a:prstGeom>
        </p:spPr>
      </p:pic>
      <p:pic>
        <p:nvPicPr>
          <p:cNvPr id="42" name="Picture 41">
            <a:extLst>
              <a:ext uri="{FF2B5EF4-FFF2-40B4-BE49-F238E27FC236}">
                <a16:creationId xmlns:a16="http://schemas.microsoft.com/office/drawing/2014/main" id="{6B1D8334-E07C-4E38-B0C1-A0B9AFA08FA9}"/>
              </a:ext>
            </a:extLst>
          </p:cNvPr>
          <p:cNvPicPr>
            <a:picLocks noChangeAspect="1"/>
          </p:cNvPicPr>
          <p:nvPr/>
        </p:nvPicPr>
        <p:blipFill>
          <a:blip r:embed="rId5"/>
          <a:stretch>
            <a:fillRect/>
          </a:stretch>
        </p:blipFill>
        <p:spPr>
          <a:xfrm>
            <a:off x="5355132" y="2843022"/>
            <a:ext cx="5599361" cy="1831295"/>
          </a:xfrm>
          <a:prstGeom prst="rect">
            <a:avLst/>
          </a:prstGeom>
        </p:spPr>
      </p:pic>
      <p:sp>
        <p:nvSpPr>
          <p:cNvPr id="3" name="Slide Number Placeholder 2">
            <a:extLst>
              <a:ext uri="{FF2B5EF4-FFF2-40B4-BE49-F238E27FC236}">
                <a16:creationId xmlns:a16="http://schemas.microsoft.com/office/drawing/2014/main" id="{D2FC4428-563F-4C7F-8B3C-2713FE92C0B3}"/>
              </a:ext>
            </a:extLst>
          </p:cNvPr>
          <p:cNvSpPr>
            <a:spLocks noGrp="1"/>
          </p:cNvSpPr>
          <p:nvPr>
            <p:ph type="sldNum" sz="quarter" idx="12"/>
          </p:nvPr>
        </p:nvSpPr>
        <p:spPr/>
        <p:txBody>
          <a:bodyPr>
            <a:normAutofit lnSpcReduction="10000"/>
          </a:bodyPr>
          <a:lstStyle/>
          <a:p>
            <a:fld id="{B0A73943-211F-4649-A6C2-E322F76FB90A}" type="slidenum">
              <a:rPr lang="en-AU" smtClean="0"/>
              <a:t>17</a:t>
            </a:fld>
            <a:endParaRPr lang="en-AU"/>
          </a:p>
        </p:txBody>
      </p:sp>
    </p:spTree>
    <p:extLst>
      <p:ext uri="{BB962C8B-B14F-4D97-AF65-F5344CB8AC3E}">
        <p14:creationId xmlns:p14="http://schemas.microsoft.com/office/powerpoint/2010/main" val="152310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59"/>
            <a:ext cx="9692640" cy="890626"/>
          </a:xfrm>
        </p:spPr>
        <p:txBody>
          <a:bodyPr/>
          <a:lstStyle/>
          <a:p>
            <a:r>
              <a:rPr lang="en-AU" dirty="0"/>
              <a:t>Self-Attention Layer </a:t>
            </a:r>
          </a:p>
        </p:txBody>
      </p:sp>
      <p:sp>
        <p:nvSpPr>
          <p:cNvPr id="5" name="Dodecagon 4"/>
          <p:cNvSpPr/>
          <p:nvPr/>
        </p:nvSpPr>
        <p:spPr>
          <a:xfrm>
            <a:off x="352018" y="489766"/>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a:t>
            </a:r>
          </a:p>
        </p:txBody>
      </p:sp>
      <p:sp>
        <p:nvSpPr>
          <p:cNvPr id="3" name="TextBox 2">
            <a:extLst>
              <a:ext uri="{FF2B5EF4-FFF2-40B4-BE49-F238E27FC236}">
                <a16:creationId xmlns:a16="http://schemas.microsoft.com/office/drawing/2014/main" id="{625464AC-25EC-43BF-84CF-3A46155DBEF8}"/>
              </a:ext>
            </a:extLst>
          </p:cNvPr>
          <p:cNvSpPr txBox="1"/>
          <p:nvPr/>
        </p:nvSpPr>
        <p:spPr>
          <a:xfrm>
            <a:off x="1127781" y="1406769"/>
            <a:ext cx="8339776" cy="2585323"/>
          </a:xfrm>
          <a:prstGeom prst="rect">
            <a:avLst/>
          </a:prstGeom>
          <a:noFill/>
        </p:spPr>
        <p:txBody>
          <a:bodyPr wrap="square" rtlCol="0">
            <a:spAutoFit/>
          </a:bodyPr>
          <a:lstStyle/>
          <a:p>
            <a:pPr algn="just"/>
            <a:r>
              <a:rPr lang="en-AU" dirty="0"/>
              <a:t>The key concept of </a:t>
            </a:r>
            <a:r>
              <a:rPr lang="en-AU" b="1" dirty="0">
                <a:solidFill>
                  <a:srgbClr val="00B050"/>
                </a:solidFill>
              </a:rPr>
              <a:t>transformer</a:t>
            </a:r>
            <a:r>
              <a:rPr lang="en-AU" dirty="0"/>
              <a:t> neural networks is </a:t>
            </a:r>
            <a:r>
              <a:rPr lang="en-AU" b="1" dirty="0">
                <a:solidFill>
                  <a:srgbClr val="00B050"/>
                </a:solidFill>
              </a:rPr>
              <a:t>parallelization</a:t>
            </a:r>
            <a:r>
              <a:rPr lang="en-AU" dirty="0"/>
              <a:t>, which make it difference from existing neural networks such as recurrent neural networks (RNN) or Convolutional Neural Networks (CNN). It </a:t>
            </a:r>
            <a:r>
              <a:rPr lang="en-AU" dirty="0">
                <a:solidFill>
                  <a:srgbClr val="FF0000"/>
                </a:solidFill>
              </a:rPr>
              <a:t>avoid</a:t>
            </a:r>
            <a:r>
              <a:rPr lang="en-AU" dirty="0"/>
              <a:t> </a:t>
            </a:r>
            <a:r>
              <a:rPr lang="en-AU" dirty="0">
                <a:solidFill>
                  <a:srgbClr val="FF0000"/>
                </a:solidFill>
              </a:rPr>
              <a:t>recurrence</a:t>
            </a:r>
            <a:r>
              <a:rPr lang="en-AU" dirty="0"/>
              <a:t> process.</a:t>
            </a:r>
          </a:p>
          <a:p>
            <a:pPr algn="just"/>
            <a:endParaRPr lang="en-AU" dirty="0"/>
          </a:p>
          <a:p>
            <a:pPr algn="just"/>
            <a:r>
              <a:rPr lang="en-AU" b="1" dirty="0"/>
              <a:t>Self attention layer </a:t>
            </a:r>
            <a:r>
              <a:rPr lang="en-AU" dirty="0"/>
              <a:t>– all the </a:t>
            </a:r>
            <a:r>
              <a:rPr lang="en-AU" dirty="0">
                <a:solidFill>
                  <a:srgbClr val="0070C0"/>
                </a:solidFill>
              </a:rPr>
              <a:t>keys</a:t>
            </a:r>
            <a:r>
              <a:rPr lang="en-AU" dirty="0"/>
              <a:t>, </a:t>
            </a:r>
            <a:r>
              <a:rPr lang="en-AU" dirty="0">
                <a:solidFill>
                  <a:srgbClr val="0070C0"/>
                </a:solidFill>
              </a:rPr>
              <a:t>values</a:t>
            </a:r>
            <a:r>
              <a:rPr lang="en-AU" dirty="0"/>
              <a:t> and </a:t>
            </a:r>
            <a:r>
              <a:rPr lang="en-AU" dirty="0">
                <a:solidFill>
                  <a:srgbClr val="0070C0"/>
                </a:solidFill>
              </a:rPr>
              <a:t>queries</a:t>
            </a:r>
            <a:r>
              <a:rPr lang="en-AU" dirty="0"/>
              <a:t> come from the same place, in this case, the output of the previous layer in the encoder. Each position in the encoder can attend to all the </a:t>
            </a:r>
            <a:r>
              <a:rPr lang="en-AU" dirty="0">
                <a:solidFill>
                  <a:srgbClr val="0070C0"/>
                </a:solidFill>
              </a:rPr>
              <a:t>positions</a:t>
            </a:r>
            <a:r>
              <a:rPr lang="en-AU" dirty="0"/>
              <a:t> in the previous layers of the encoder. (Vaswani et al. 2017) </a:t>
            </a:r>
          </a:p>
        </p:txBody>
      </p:sp>
      <p:sp>
        <p:nvSpPr>
          <p:cNvPr id="7" name="TextBox 6">
            <a:extLst>
              <a:ext uri="{FF2B5EF4-FFF2-40B4-BE49-F238E27FC236}">
                <a16:creationId xmlns:a16="http://schemas.microsoft.com/office/drawing/2014/main" id="{185B889D-C4E5-4C11-BA91-9DFFBA5B0C40}"/>
              </a:ext>
            </a:extLst>
          </p:cNvPr>
          <p:cNvSpPr txBox="1"/>
          <p:nvPr/>
        </p:nvSpPr>
        <p:spPr>
          <a:xfrm>
            <a:off x="745800" y="4731158"/>
            <a:ext cx="9973782" cy="1477328"/>
          </a:xfrm>
          <a:prstGeom prst="rect">
            <a:avLst/>
          </a:prstGeom>
          <a:noFill/>
        </p:spPr>
        <p:txBody>
          <a:bodyPr wrap="square" rtlCol="0">
            <a:spAutoFit/>
          </a:bodyPr>
          <a:lstStyle/>
          <a:p>
            <a:pPr algn="just"/>
            <a:r>
              <a:rPr lang="en-US" dirty="0"/>
              <a:t>In simple terms, what self-attention try to achieve is relating all the </a:t>
            </a:r>
            <a:r>
              <a:rPr lang="en-US" u="sng" dirty="0">
                <a:solidFill>
                  <a:srgbClr val="002060"/>
                </a:solidFill>
              </a:rPr>
              <a:t>words (positions)</a:t>
            </a:r>
            <a:r>
              <a:rPr lang="en-US" dirty="0"/>
              <a:t>in the </a:t>
            </a:r>
            <a:r>
              <a:rPr lang="en-US" u="sng" dirty="0">
                <a:solidFill>
                  <a:srgbClr val="002060"/>
                </a:solidFill>
              </a:rPr>
              <a:t>sentence (sequence) </a:t>
            </a:r>
            <a:r>
              <a:rPr lang="en-US" dirty="0"/>
              <a:t>to compute a better representation of the current word (position). It tries to interpret the meaning of the word like a human. </a:t>
            </a:r>
          </a:p>
          <a:p>
            <a:pPr algn="just"/>
            <a:endParaRPr lang="en-AU" dirty="0"/>
          </a:p>
          <a:p>
            <a:r>
              <a:rPr lang="en-AU" dirty="0"/>
              <a:t>E.g. I arrived at the </a:t>
            </a:r>
            <a:r>
              <a:rPr lang="en-AU" b="1" dirty="0"/>
              <a:t>bank</a:t>
            </a:r>
            <a:r>
              <a:rPr lang="en-AU" dirty="0"/>
              <a:t> after crossing the </a:t>
            </a:r>
            <a:r>
              <a:rPr lang="en-AU" b="1" u="sng" dirty="0"/>
              <a:t>road.</a:t>
            </a:r>
            <a:endParaRPr lang="en-AU" dirty="0"/>
          </a:p>
        </p:txBody>
      </p:sp>
      <p:pic>
        <p:nvPicPr>
          <p:cNvPr id="8" name="Picture 7">
            <a:extLst>
              <a:ext uri="{FF2B5EF4-FFF2-40B4-BE49-F238E27FC236}">
                <a16:creationId xmlns:a16="http://schemas.microsoft.com/office/drawing/2014/main" id="{3F847A22-903E-4CB7-9E78-4242BD91E230}"/>
              </a:ext>
            </a:extLst>
          </p:cNvPr>
          <p:cNvPicPr>
            <a:picLocks noChangeAspect="1"/>
          </p:cNvPicPr>
          <p:nvPr/>
        </p:nvPicPr>
        <p:blipFill>
          <a:blip r:embed="rId3"/>
          <a:stretch>
            <a:fillRect/>
          </a:stretch>
        </p:blipFill>
        <p:spPr>
          <a:xfrm>
            <a:off x="8856932" y="294286"/>
            <a:ext cx="1962150" cy="742950"/>
          </a:xfrm>
          <a:prstGeom prst="rect">
            <a:avLst/>
          </a:prstGeom>
        </p:spPr>
      </p:pic>
      <p:sp>
        <p:nvSpPr>
          <p:cNvPr id="6" name="Slide Number Placeholder 5">
            <a:extLst>
              <a:ext uri="{FF2B5EF4-FFF2-40B4-BE49-F238E27FC236}">
                <a16:creationId xmlns:a16="http://schemas.microsoft.com/office/drawing/2014/main" id="{94719EFB-45A8-4AF6-B7AD-AC3E22314784}"/>
              </a:ext>
            </a:extLst>
          </p:cNvPr>
          <p:cNvSpPr>
            <a:spLocks noGrp="1"/>
          </p:cNvSpPr>
          <p:nvPr>
            <p:ph type="sldNum" sz="quarter" idx="12"/>
          </p:nvPr>
        </p:nvSpPr>
        <p:spPr/>
        <p:txBody>
          <a:bodyPr>
            <a:normAutofit lnSpcReduction="10000"/>
          </a:bodyPr>
          <a:lstStyle/>
          <a:p>
            <a:fld id="{B0A73943-211F-4649-A6C2-E322F76FB90A}" type="slidenum">
              <a:rPr lang="en-AU" smtClean="0"/>
              <a:t>18</a:t>
            </a:fld>
            <a:endParaRPr lang="en-AU"/>
          </a:p>
        </p:txBody>
      </p:sp>
    </p:spTree>
    <p:extLst>
      <p:ext uri="{BB962C8B-B14F-4D97-AF65-F5344CB8AC3E}">
        <p14:creationId xmlns:p14="http://schemas.microsoft.com/office/powerpoint/2010/main" val="402772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559" y="219045"/>
            <a:ext cx="10546005" cy="816495"/>
          </a:xfrm>
        </p:spPr>
        <p:txBody>
          <a:bodyPr>
            <a:normAutofit/>
          </a:bodyPr>
          <a:lstStyle/>
          <a:p>
            <a:r>
              <a:rPr lang="en-AU" dirty="0"/>
              <a:t>Scale-dot Attention (1/2)</a:t>
            </a:r>
          </a:p>
        </p:txBody>
      </p:sp>
      <p:sp>
        <p:nvSpPr>
          <p:cNvPr id="5" name="Dodecagon 4"/>
          <p:cNvSpPr/>
          <p:nvPr/>
        </p:nvSpPr>
        <p:spPr>
          <a:xfrm>
            <a:off x="149796" y="268921"/>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2.1</a:t>
            </a:r>
          </a:p>
        </p:txBody>
      </p:sp>
      <p:pic>
        <p:nvPicPr>
          <p:cNvPr id="8" name="Picture 7"/>
          <p:cNvPicPr>
            <a:picLocks noChangeAspect="1"/>
          </p:cNvPicPr>
          <p:nvPr/>
        </p:nvPicPr>
        <p:blipFill>
          <a:blip r:embed="rId3"/>
          <a:stretch>
            <a:fillRect/>
          </a:stretch>
        </p:blipFill>
        <p:spPr>
          <a:xfrm>
            <a:off x="378386" y="4094593"/>
            <a:ext cx="3999642" cy="816495"/>
          </a:xfrm>
          <a:prstGeom prst="rect">
            <a:avLst/>
          </a:prstGeom>
        </p:spPr>
      </p:pic>
      <p:pic>
        <p:nvPicPr>
          <p:cNvPr id="3" name="Picture 2"/>
          <p:cNvPicPr>
            <a:picLocks noChangeAspect="1"/>
          </p:cNvPicPr>
          <p:nvPr/>
        </p:nvPicPr>
        <p:blipFill>
          <a:blip r:embed="rId4"/>
          <a:stretch>
            <a:fillRect/>
          </a:stretch>
        </p:blipFill>
        <p:spPr>
          <a:xfrm>
            <a:off x="925559" y="1181927"/>
            <a:ext cx="2314575" cy="294322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77564247"/>
              </p:ext>
            </p:extLst>
          </p:nvPr>
        </p:nvGraphicFramePr>
        <p:xfrm>
          <a:off x="869460" y="5074920"/>
          <a:ext cx="2370674" cy="1240148"/>
        </p:xfrm>
        <a:graphic>
          <a:graphicData uri="http://schemas.openxmlformats.org/drawingml/2006/table">
            <a:tbl>
              <a:tblPr firstRow="1" bandRow="1">
                <a:tableStyleId>{5940675A-B579-460E-94D1-54222C63F5DA}</a:tableStyleId>
              </a:tblPr>
              <a:tblGrid>
                <a:gridCol w="498967">
                  <a:extLst>
                    <a:ext uri="{9D8B030D-6E8A-4147-A177-3AD203B41FA5}">
                      <a16:colId xmlns:a16="http://schemas.microsoft.com/office/drawing/2014/main" val="62121247"/>
                    </a:ext>
                  </a:extLst>
                </a:gridCol>
                <a:gridCol w="1871707">
                  <a:extLst>
                    <a:ext uri="{9D8B030D-6E8A-4147-A177-3AD203B41FA5}">
                      <a16:colId xmlns:a16="http://schemas.microsoft.com/office/drawing/2014/main" val="3080687186"/>
                    </a:ext>
                  </a:extLst>
                </a:gridCol>
              </a:tblGrid>
              <a:tr h="310037">
                <a:tc>
                  <a:txBody>
                    <a:bodyPr/>
                    <a:lstStyle/>
                    <a:p>
                      <a:r>
                        <a:rPr lang="en-AU" sz="1400" dirty="0"/>
                        <a:t>Q</a:t>
                      </a:r>
                    </a:p>
                  </a:txBody>
                  <a:tcPr/>
                </a:tc>
                <a:tc>
                  <a:txBody>
                    <a:bodyPr/>
                    <a:lstStyle/>
                    <a:p>
                      <a:r>
                        <a:rPr lang="en-AU" sz="1400" dirty="0"/>
                        <a:t>Query </a:t>
                      </a:r>
                    </a:p>
                  </a:txBody>
                  <a:tcPr/>
                </a:tc>
                <a:extLst>
                  <a:ext uri="{0D108BD9-81ED-4DB2-BD59-A6C34878D82A}">
                    <a16:rowId xmlns:a16="http://schemas.microsoft.com/office/drawing/2014/main" val="2669886992"/>
                  </a:ext>
                </a:extLst>
              </a:tr>
              <a:tr h="310037">
                <a:tc>
                  <a:txBody>
                    <a:bodyPr/>
                    <a:lstStyle/>
                    <a:p>
                      <a:r>
                        <a:rPr lang="en-AU" sz="1400" dirty="0"/>
                        <a:t>K</a:t>
                      </a:r>
                    </a:p>
                  </a:txBody>
                  <a:tcPr/>
                </a:tc>
                <a:tc>
                  <a:txBody>
                    <a:bodyPr/>
                    <a:lstStyle/>
                    <a:p>
                      <a:r>
                        <a:rPr lang="en-AU" sz="1400" dirty="0"/>
                        <a:t>Key</a:t>
                      </a:r>
                    </a:p>
                  </a:txBody>
                  <a:tcPr/>
                </a:tc>
                <a:extLst>
                  <a:ext uri="{0D108BD9-81ED-4DB2-BD59-A6C34878D82A}">
                    <a16:rowId xmlns:a16="http://schemas.microsoft.com/office/drawing/2014/main" val="1453160296"/>
                  </a:ext>
                </a:extLst>
              </a:tr>
              <a:tr h="310037">
                <a:tc>
                  <a:txBody>
                    <a:bodyPr/>
                    <a:lstStyle/>
                    <a:p>
                      <a:r>
                        <a:rPr lang="en-AU" sz="1400" dirty="0"/>
                        <a:t>V</a:t>
                      </a:r>
                    </a:p>
                  </a:txBody>
                  <a:tcPr/>
                </a:tc>
                <a:tc>
                  <a:txBody>
                    <a:bodyPr/>
                    <a:lstStyle/>
                    <a:p>
                      <a:r>
                        <a:rPr lang="en-AU" sz="1400" dirty="0"/>
                        <a:t>Value</a:t>
                      </a:r>
                    </a:p>
                  </a:txBody>
                  <a:tcPr/>
                </a:tc>
                <a:extLst>
                  <a:ext uri="{0D108BD9-81ED-4DB2-BD59-A6C34878D82A}">
                    <a16:rowId xmlns:a16="http://schemas.microsoft.com/office/drawing/2014/main" val="116882880"/>
                  </a:ext>
                </a:extLst>
              </a:tr>
              <a:tr h="310037">
                <a:tc>
                  <a:txBody>
                    <a:bodyPr/>
                    <a:lstStyle/>
                    <a:p>
                      <a:r>
                        <a:rPr lang="en-AU" sz="1400" dirty="0" err="1"/>
                        <a:t>d</a:t>
                      </a:r>
                      <a:r>
                        <a:rPr lang="en-AU" sz="1400" baseline="-25000" dirty="0" err="1"/>
                        <a:t>k</a:t>
                      </a:r>
                      <a:endParaRPr lang="en-AU" sz="1400" baseline="-25000" dirty="0"/>
                    </a:p>
                  </a:txBody>
                  <a:tcPr/>
                </a:tc>
                <a:tc>
                  <a:txBody>
                    <a:bodyPr/>
                    <a:lstStyle/>
                    <a:p>
                      <a:r>
                        <a:rPr lang="en-AU" sz="1400" dirty="0"/>
                        <a:t>Dimension</a:t>
                      </a:r>
                      <a:r>
                        <a:rPr lang="en-AU" sz="1400" baseline="0" dirty="0"/>
                        <a:t> of key</a:t>
                      </a:r>
                      <a:endParaRPr lang="en-AU" sz="1400" dirty="0"/>
                    </a:p>
                  </a:txBody>
                  <a:tcPr/>
                </a:tc>
                <a:extLst>
                  <a:ext uri="{0D108BD9-81ED-4DB2-BD59-A6C34878D82A}">
                    <a16:rowId xmlns:a16="http://schemas.microsoft.com/office/drawing/2014/main" val="372274777"/>
                  </a:ext>
                </a:extLst>
              </a:tr>
            </a:tbl>
          </a:graphicData>
        </a:graphic>
      </p:graphicFrame>
      <p:sp>
        <p:nvSpPr>
          <p:cNvPr id="7" name="TextBox 6">
            <a:extLst>
              <a:ext uri="{FF2B5EF4-FFF2-40B4-BE49-F238E27FC236}">
                <a16:creationId xmlns:a16="http://schemas.microsoft.com/office/drawing/2014/main" id="{1F8CBCD9-6B9E-4836-91B5-1BE4F322EA6F}"/>
              </a:ext>
            </a:extLst>
          </p:cNvPr>
          <p:cNvSpPr txBox="1"/>
          <p:nvPr/>
        </p:nvSpPr>
        <p:spPr>
          <a:xfrm>
            <a:off x="4486794" y="1717245"/>
            <a:ext cx="6809878" cy="369332"/>
          </a:xfrm>
          <a:prstGeom prst="rect">
            <a:avLst/>
          </a:prstGeom>
          <a:noFill/>
        </p:spPr>
        <p:txBody>
          <a:bodyPr wrap="none" rtlCol="0">
            <a:spAutoFit/>
          </a:bodyPr>
          <a:lstStyle/>
          <a:p>
            <a:r>
              <a:rPr lang="en-AU" b="1" dirty="0"/>
              <a:t>1</a:t>
            </a:r>
            <a:r>
              <a:rPr lang="en-AU" dirty="0"/>
              <a:t>. </a:t>
            </a:r>
            <a:r>
              <a:rPr lang="en-AU" b="1" dirty="0"/>
              <a:t>Generate values for Query (Q), Key (K) and  Value(V)</a:t>
            </a:r>
          </a:p>
        </p:txBody>
      </p:sp>
      <p:pic>
        <p:nvPicPr>
          <p:cNvPr id="10" name="Picture 9">
            <a:extLst>
              <a:ext uri="{FF2B5EF4-FFF2-40B4-BE49-F238E27FC236}">
                <a16:creationId xmlns:a16="http://schemas.microsoft.com/office/drawing/2014/main" id="{D9BEF681-DDD4-4665-A77E-E7DA1488DC97}"/>
              </a:ext>
            </a:extLst>
          </p:cNvPr>
          <p:cNvPicPr>
            <a:picLocks noChangeAspect="1"/>
          </p:cNvPicPr>
          <p:nvPr/>
        </p:nvPicPr>
        <p:blipFill>
          <a:blip r:embed="rId5"/>
          <a:stretch>
            <a:fillRect/>
          </a:stretch>
        </p:blipFill>
        <p:spPr>
          <a:xfrm>
            <a:off x="4378028" y="2179700"/>
            <a:ext cx="6714942" cy="3649746"/>
          </a:xfrm>
          <a:prstGeom prst="rect">
            <a:avLst/>
          </a:prstGeom>
        </p:spPr>
      </p:pic>
      <p:pic>
        <p:nvPicPr>
          <p:cNvPr id="11" name="Picture 10">
            <a:extLst>
              <a:ext uri="{FF2B5EF4-FFF2-40B4-BE49-F238E27FC236}">
                <a16:creationId xmlns:a16="http://schemas.microsoft.com/office/drawing/2014/main" id="{DAD0C19C-9361-4DBA-8619-D4A1101DB2DF}"/>
              </a:ext>
            </a:extLst>
          </p:cNvPr>
          <p:cNvPicPr>
            <a:picLocks noChangeAspect="1"/>
          </p:cNvPicPr>
          <p:nvPr/>
        </p:nvPicPr>
        <p:blipFill>
          <a:blip r:embed="rId6"/>
          <a:stretch>
            <a:fillRect/>
          </a:stretch>
        </p:blipFill>
        <p:spPr>
          <a:xfrm>
            <a:off x="9130820" y="219045"/>
            <a:ext cx="1962150" cy="742950"/>
          </a:xfrm>
          <a:prstGeom prst="rect">
            <a:avLst/>
          </a:prstGeom>
        </p:spPr>
      </p:pic>
      <p:sp>
        <p:nvSpPr>
          <p:cNvPr id="6" name="Slide Number Placeholder 5">
            <a:extLst>
              <a:ext uri="{FF2B5EF4-FFF2-40B4-BE49-F238E27FC236}">
                <a16:creationId xmlns:a16="http://schemas.microsoft.com/office/drawing/2014/main" id="{35946FD4-ACC0-4202-960E-FB2D83F6FCF5}"/>
              </a:ext>
            </a:extLst>
          </p:cNvPr>
          <p:cNvSpPr>
            <a:spLocks noGrp="1"/>
          </p:cNvSpPr>
          <p:nvPr>
            <p:ph type="sldNum" sz="quarter" idx="12"/>
          </p:nvPr>
        </p:nvSpPr>
        <p:spPr/>
        <p:txBody>
          <a:bodyPr>
            <a:normAutofit lnSpcReduction="10000"/>
          </a:bodyPr>
          <a:lstStyle/>
          <a:p>
            <a:fld id="{B0A73943-211F-4649-A6C2-E322F76FB90A}" type="slidenum">
              <a:rPr lang="en-AU" smtClean="0"/>
              <a:t>19</a:t>
            </a:fld>
            <a:endParaRPr lang="en-AU"/>
          </a:p>
        </p:txBody>
      </p:sp>
    </p:spTree>
    <p:extLst>
      <p:ext uri="{BB962C8B-B14F-4D97-AF65-F5344CB8AC3E}">
        <p14:creationId xmlns:p14="http://schemas.microsoft.com/office/powerpoint/2010/main" val="400124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Outlines</a:t>
            </a:r>
          </a:p>
        </p:txBody>
      </p:sp>
      <p:sp>
        <p:nvSpPr>
          <p:cNvPr id="3" name="Content Placeholder 2"/>
          <p:cNvSpPr>
            <a:spLocks noGrp="1"/>
          </p:cNvSpPr>
          <p:nvPr>
            <p:ph idx="1"/>
          </p:nvPr>
        </p:nvSpPr>
        <p:spPr/>
        <p:txBody>
          <a:bodyPr/>
          <a:lstStyle/>
          <a:p>
            <a:r>
              <a:rPr lang="en-AU" dirty="0"/>
              <a:t>Background</a:t>
            </a:r>
          </a:p>
          <a:p>
            <a:r>
              <a:rPr lang="en-AU" dirty="0"/>
              <a:t>Usage</a:t>
            </a:r>
          </a:p>
          <a:p>
            <a:r>
              <a:rPr lang="en-AU" dirty="0"/>
              <a:t>Motivation</a:t>
            </a:r>
          </a:p>
          <a:p>
            <a:r>
              <a:rPr lang="en-AU" dirty="0"/>
              <a:t>Traditional approaches </a:t>
            </a:r>
          </a:p>
          <a:p>
            <a:r>
              <a:rPr lang="en-AU" dirty="0"/>
              <a:t>Our Approach </a:t>
            </a:r>
          </a:p>
          <a:p>
            <a:r>
              <a:rPr lang="en-AU" dirty="0"/>
              <a:t>Evaluation </a:t>
            </a:r>
          </a:p>
          <a:p>
            <a:pPr marL="0" indent="0">
              <a:buNone/>
            </a:pPr>
            <a:endParaRPr lang="en-AU" dirty="0"/>
          </a:p>
        </p:txBody>
      </p:sp>
      <p:sp>
        <p:nvSpPr>
          <p:cNvPr id="5" name="Slide Number Placeholder 4">
            <a:extLst>
              <a:ext uri="{FF2B5EF4-FFF2-40B4-BE49-F238E27FC236}">
                <a16:creationId xmlns:a16="http://schemas.microsoft.com/office/drawing/2014/main" id="{8D8FD54A-4CD7-4E17-B2E0-A2ED9CAD02A8}"/>
              </a:ext>
            </a:extLst>
          </p:cNvPr>
          <p:cNvSpPr>
            <a:spLocks noGrp="1"/>
          </p:cNvSpPr>
          <p:nvPr>
            <p:ph type="sldNum" sz="quarter" idx="12"/>
          </p:nvPr>
        </p:nvSpPr>
        <p:spPr/>
        <p:txBody>
          <a:bodyPr>
            <a:normAutofit lnSpcReduction="10000"/>
          </a:bodyPr>
          <a:lstStyle/>
          <a:p>
            <a:fld id="{B0A73943-211F-4649-A6C2-E322F76FB90A}" type="slidenum">
              <a:rPr lang="en-AU" smtClean="0"/>
              <a:t>2</a:t>
            </a:fld>
            <a:endParaRPr lang="en-AU"/>
          </a:p>
        </p:txBody>
      </p:sp>
    </p:spTree>
    <p:extLst>
      <p:ext uri="{BB962C8B-B14F-4D97-AF65-F5344CB8AC3E}">
        <p14:creationId xmlns:p14="http://schemas.microsoft.com/office/powerpoint/2010/main" val="145135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48E4AF3-2B20-41B7-AFDD-5C44B7A0E543}"/>
              </a:ext>
            </a:extLst>
          </p:cNvPr>
          <p:cNvSpPr txBox="1">
            <a:spLocks/>
          </p:cNvSpPr>
          <p:nvPr/>
        </p:nvSpPr>
        <p:spPr>
          <a:xfrm>
            <a:off x="925559" y="-92681"/>
            <a:ext cx="10546005" cy="8164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dirty="0"/>
              <a:t>Scale-dot Attention (2/2)</a:t>
            </a:r>
          </a:p>
        </p:txBody>
      </p:sp>
      <p:sp>
        <p:nvSpPr>
          <p:cNvPr id="6" name="Dodecagon 5">
            <a:extLst>
              <a:ext uri="{FF2B5EF4-FFF2-40B4-BE49-F238E27FC236}">
                <a16:creationId xmlns:a16="http://schemas.microsoft.com/office/drawing/2014/main" id="{C26948E2-FF2F-47E4-B89D-1A406C2FF569}"/>
              </a:ext>
            </a:extLst>
          </p:cNvPr>
          <p:cNvSpPr/>
          <p:nvPr/>
        </p:nvSpPr>
        <p:spPr>
          <a:xfrm>
            <a:off x="31119" y="28778"/>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2.1</a:t>
            </a:r>
          </a:p>
        </p:txBody>
      </p:sp>
      <mc:AlternateContent xmlns:mc="http://schemas.openxmlformats.org/markup-compatibility/2006" xmlns:a14="http://schemas.microsoft.com/office/drawing/2010/main">
        <mc:Choice Requires="a14">
          <p:graphicFrame>
            <p:nvGraphicFramePr>
              <p:cNvPr id="25" name="Table 25">
                <a:extLst>
                  <a:ext uri="{FF2B5EF4-FFF2-40B4-BE49-F238E27FC236}">
                    <a16:creationId xmlns:a16="http://schemas.microsoft.com/office/drawing/2014/main" id="{B90A0587-520B-4AF0-87B2-80F7B8262F43}"/>
                  </a:ext>
                </a:extLst>
              </p:cNvPr>
              <p:cNvGraphicFramePr>
                <a:graphicFrameLocks noGrp="1"/>
              </p:cNvGraphicFramePr>
              <p:nvPr>
                <p:extLst>
                  <p:ext uri="{D42A27DB-BD31-4B8C-83A1-F6EECF244321}">
                    <p14:modId xmlns:p14="http://schemas.microsoft.com/office/powerpoint/2010/main" val="2565340570"/>
                  </p:ext>
                </p:extLst>
              </p:nvPr>
            </p:nvGraphicFramePr>
            <p:xfrm>
              <a:off x="323557" y="874582"/>
              <a:ext cx="10494497" cy="5905043"/>
            </p:xfrm>
            <a:graphic>
              <a:graphicData uri="http://schemas.openxmlformats.org/drawingml/2006/table">
                <a:tbl>
                  <a:tblPr firstRow="1" bandRow="1">
                    <a:tableStyleId>{5C22544A-7EE6-4342-B048-85BDC9FD1C3A}</a:tableStyleId>
                  </a:tblPr>
                  <a:tblGrid>
                    <a:gridCol w="1353260">
                      <a:extLst>
                        <a:ext uri="{9D8B030D-6E8A-4147-A177-3AD203B41FA5}">
                          <a16:colId xmlns:a16="http://schemas.microsoft.com/office/drawing/2014/main" val="1592288399"/>
                        </a:ext>
                      </a:extLst>
                    </a:gridCol>
                    <a:gridCol w="1731593">
                      <a:extLst>
                        <a:ext uri="{9D8B030D-6E8A-4147-A177-3AD203B41FA5}">
                          <a16:colId xmlns:a16="http://schemas.microsoft.com/office/drawing/2014/main" val="2651620203"/>
                        </a:ext>
                      </a:extLst>
                    </a:gridCol>
                    <a:gridCol w="742554">
                      <a:extLst>
                        <a:ext uri="{9D8B030D-6E8A-4147-A177-3AD203B41FA5}">
                          <a16:colId xmlns:a16="http://schemas.microsoft.com/office/drawing/2014/main" val="480991525"/>
                        </a:ext>
                      </a:extLst>
                    </a:gridCol>
                    <a:gridCol w="1327244">
                      <a:extLst>
                        <a:ext uri="{9D8B030D-6E8A-4147-A177-3AD203B41FA5}">
                          <a16:colId xmlns:a16="http://schemas.microsoft.com/office/drawing/2014/main" val="4244569319"/>
                        </a:ext>
                      </a:extLst>
                    </a:gridCol>
                    <a:gridCol w="1188346">
                      <a:extLst>
                        <a:ext uri="{9D8B030D-6E8A-4147-A177-3AD203B41FA5}">
                          <a16:colId xmlns:a16="http://schemas.microsoft.com/office/drawing/2014/main" val="2829746119"/>
                        </a:ext>
                      </a:extLst>
                    </a:gridCol>
                    <a:gridCol w="4151500">
                      <a:extLst>
                        <a:ext uri="{9D8B030D-6E8A-4147-A177-3AD203B41FA5}">
                          <a16:colId xmlns:a16="http://schemas.microsoft.com/office/drawing/2014/main" val="3928519210"/>
                        </a:ext>
                      </a:extLst>
                    </a:gridCol>
                  </a:tblGrid>
                  <a:tr h="490749">
                    <a:tc rowSpan="5">
                      <a:txBody>
                        <a:bodyPr/>
                        <a:lstStyle/>
                        <a:p>
                          <a:r>
                            <a:rPr lang="en-AU" sz="1800" b="1" dirty="0"/>
                            <a:t>I</a:t>
                          </a:r>
                        </a:p>
                      </a:txBody>
                      <a:tcPr/>
                    </a:tc>
                    <a:tc>
                      <a:txBody>
                        <a:bodyPr/>
                        <a:lstStyle/>
                        <a:p>
                          <a:r>
                            <a:rPr lang="en-AU" sz="1400" b="1" dirty="0"/>
                            <a:t> Query * </a:t>
                          </a:r>
                          <a:r>
                            <a:rPr lang="en-AU" sz="1400" b="1" dirty="0" err="1"/>
                            <a:t>Key</a:t>
                          </a:r>
                          <a:r>
                            <a:rPr lang="en-AU" sz="1400" b="1" baseline="30000" dirty="0" err="1"/>
                            <a:t>T</a:t>
                          </a:r>
                          <a:endParaRPr lang="en-AU" sz="1400" b="1" baseline="30000" dirty="0"/>
                        </a:p>
                      </a:txBody>
                      <a:tcPr/>
                    </a:tc>
                    <a:tc>
                      <a:txBody>
                        <a:bodyPr/>
                        <a:lstStyle/>
                        <a:p>
                          <a:r>
                            <a:rPr lang="en-AU" sz="1400" b="1" dirty="0"/>
                            <a:t> Score</a:t>
                          </a:r>
                        </a:p>
                      </a:txBody>
                      <a:tcPr/>
                    </a:tc>
                    <a:tc>
                      <a:txBody>
                        <a:bodyPr/>
                        <a:lstStyle/>
                        <a:p>
                          <a:r>
                            <a:rPr lang="en-AU" sz="1400" b="1" dirty="0" err="1"/>
                            <a:t>Softmax</a:t>
                          </a:r>
                          <a:endParaRPr lang="en-AU" sz="1400" b="1" dirty="0"/>
                        </a:p>
                      </a:txBody>
                      <a:tcPr/>
                    </a:tc>
                    <a:tc>
                      <a:txBody>
                        <a:bodyPr/>
                        <a:lstStyle/>
                        <a:p>
                          <a:r>
                            <a:rPr lang="en-AU" sz="1400" b="1" dirty="0" err="1"/>
                            <a:t>Softmax</a:t>
                          </a:r>
                          <a:r>
                            <a:rPr lang="en-AU" sz="1400" b="1" dirty="0"/>
                            <a:t> * Value</a:t>
                          </a:r>
                        </a:p>
                      </a:txBody>
                      <a:tcPr/>
                    </a:tc>
                    <a:tc>
                      <a:txBody>
                        <a:bodyPr/>
                        <a:lstStyle/>
                        <a:p>
                          <a:pPr algn="l"/>
                          <a14:m>
                            <m:oMathPara xmlns:m="http://schemas.openxmlformats.org/officeDocument/2006/math">
                              <m:oMathParaPr>
                                <m:jc m:val="centerGroup"/>
                              </m:oMathParaPr>
                              <m:oMath xmlns:m="http://schemas.openxmlformats.org/officeDocument/2006/math">
                                <m:r>
                                  <a:rPr lang="en-AU" sz="1400" b="1" i="1" dirty="0" smtClean="0">
                                    <a:latin typeface="Cambria Math" panose="02040503050406030204" pitchFamily="18" charset="0"/>
                                  </a:rPr>
                                  <m:t>𝜮</m:t>
                                </m:r>
                                <m:r>
                                  <a:rPr lang="en-AU" sz="1400" b="1" i="1" dirty="0" smtClean="0">
                                    <a:latin typeface="Cambria Math" panose="02040503050406030204" pitchFamily="18" charset="0"/>
                                  </a:rPr>
                                  <m:t>𝑺𝒐𝒇𝒕𝒎𝒂𝒙</m:t>
                                </m:r>
                                <m:r>
                                  <a:rPr lang="en-AU" sz="1400" b="1" i="1" dirty="0" smtClean="0">
                                    <a:latin typeface="Cambria Math" panose="02040503050406030204" pitchFamily="18" charset="0"/>
                                  </a:rPr>
                                  <m:t> ∗</m:t>
                                </m:r>
                                <m:r>
                                  <a:rPr lang="en-AU" sz="1400" b="1" i="1" dirty="0" smtClean="0">
                                    <a:latin typeface="Cambria Math" panose="02040503050406030204" pitchFamily="18" charset="0"/>
                                  </a:rPr>
                                  <m:t>𝑽𝒂𝒍𝒖𝒆</m:t>
                                </m:r>
                              </m:oMath>
                            </m:oMathPara>
                          </a14:m>
                          <a:endParaRPr lang="en-AU" sz="1400" b="1"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AU" sz="1400" b="1" i="1" dirty="0" smtClean="0">
                                    <a:latin typeface="Cambria Math" panose="02040503050406030204" pitchFamily="18" charset="0"/>
                                  </a:rPr>
                                  <m:t> (</m:t>
                                </m:r>
                                <m:r>
                                  <a:rPr lang="en-AU" sz="1400" b="1" i="1" dirty="0" smtClean="0">
                                    <a:latin typeface="Cambria Math" panose="02040503050406030204" pitchFamily="18" charset="0"/>
                                  </a:rPr>
                                  <m:t>𝑨𝒕𝒕𝒆𝒏𝒕𝒊𝒐𝒏</m:t>
                                </m:r>
                                <m:r>
                                  <a:rPr lang="en-AU" sz="1400" b="1" i="1" dirty="0" smtClean="0">
                                    <a:latin typeface="Cambria Math" panose="02040503050406030204" pitchFamily="18" charset="0"/>
                                  </a:rPr>
                                  <m:t> </m:t>
                                </m:r>
                                <m:r>
                                  <a:rPr lang="en-AU" sz="1400" b="1" i="1" dirty="0" smtClean="0">
                                    <a:latin typeface="Cambria Math" panose="02040503050406030204" pitchFamily="18" charset="0"/>
                                  </a:rPr>
                                  <m:t>𝑳𝒂𝒖𝒆𝒓</m:t>
                                </m:r>
                                <m:r>
                                  <a:rPr lang="en-AU" sz="1400" b="1" i="1" dirty="0" smtClean="0">
                                    <a:latin typeface="Cambria Math" panose="02040503050406030204" pitchFamily="18" charset="0"/>
                                  </a:rPr>
                                  <m:t> </m:t>
                                </m:r>
                                <m:r>
                                  <a:rPr lang="en-AU" sz="1400" b="1" i="0" dirty="0" smtClean="0">
                                    <a:latin typeface="Cambria Math" panose="02040503050406030204" pitchFamily="18" charset="0"/>
                                  </a:rPr>
                                  <m:t>𝐎𝐮𝐭𝐩𝐮𝐭</m:t>
                                </m:r>
                                <m:r>
                                  <a:rPr lang="en-AU" sz="1400" b="1" i="1" dirty="0" smtClean="0">
                                    <a:latin typeface="Cambria Math" panose="02040503050406030204" pitchFamily="18" charset="0"/>
                                  </a:rPr>
                                  <m:t>)</m:t>
                                </m:r>
                              </m:oMath>
                            </m:oMathPara>
                          </a14:m>
                          <a:endParaRPr lang="en-AU" sz="1400" b="1" dirty="0"/>
                        </a:p>
                      </a:txBody>
                      <a:tcPr/>
                    </a:tc>
                    <a:extLst>
                      <a:ext uri="{0D108BD9-81ED-4DB2-BD59-A6C34878D82A}">
                        <a16:rowId xmlns:a16="http://schemas.microsoft.com/office/drawing/2014/main" val="3891127078"/>
                      </a:ext>
                    </a:extLst>
                  </a:tr>
                  <a:tr h="350802">
                    <a:tc vMerge="1">
                      <a:txBody>
                        <a:bodyPr/>
                        <a:lstStyle/>
                        <a:p>
                          <a:endParaRPr lang="en-AU" dirty="0"/>
                        </a:p>
                      </a:txBody>
                      <a:tcPr/>
                    </a:tc>
                    <a:tc>
                      <a:txBody>
                        <a:bodyPr/>
                        <a:lstStyle/>
                        <a:p>
                          <a:r>
                            <a:rPr lang="en-AU" sz="1400" b="1" dirty="0"/>
                            <a:t>I * I </a:t>
                          </a:r>
                        </a:p>
                      </a:txBody>
                      <a:tcPr/>
                    </a:tc>
                    <a:tc>
                      <a:txBody>
                        <a:bodyPr/>
                        <a:lstStyle/>
                        <a:p>
                          <a:r>
                            <a:rPr lang="en-AU" sz="1400" b="1" dirty="0"/>
                            <a:t>130</a:t>
                          </a:r>
                        </a:p>
                      </a:txBody>
                      <a:tcPr/>
                    </a:tc>
                    <a:tc>
                      <a:txBody>
                        <a:bodyPr/>
                        <a:lstStyle/>
                        <a:p>
                          <a:r>
                            <a:rPr lang="en-AU" sz="1400" b="1" dirty="0"/>
                            <a:t>0.92</a:t>
                          </a:r>
                        </a:p>
                      </a:txBody>
                      <a:tcPr/>
                    </a:tc>
                    <a:tc>
                      <a:txBody>
                        <a:bodyPr/>
                        <a:lstStyle/>
                        <a:p>
                          <a:r>
                            <a:rPr lang="en-AU" sz="1400" b="1" dirty="0"/>
                            <a:t>--</a:t>
                          </a:r>
                        </a:p>
                      </a:txBody>
                      <a:tcPr/>
                    </a:tc>
                    <a:tc>
                      <a:txBody>
                        <a:bodyPr/>
                        <a:lstStyle/>
                        <a:p>
                          <a:pPr algn="l">
                            <a:lnSpc>
                              <a:spcPct val="150000"/>
                            </a:lnSpc>
                          </a:pPr>
                          <a:r>
                            <a:rPr lang="en-AU" sz="1400" b="1" dirty="0"/>
                            <a:t>Attention score for word “I”</a:t>
                          </a:r>
                        </a:p>
                      </a:txBody>
                      <a:tcPr/>
                    </a:tc>
                    <a:extLst>
                      <a:ext uri="{0D108BD9-81ED-4DB2-BD59-A6C34878D82A}">
                        <a16:rowId xmlns:a16="http://schemas.microsoft.com/office/drawing/2014/main" val="2977673165"/>
                      </a:ext>
                    </a:extLst>
                  </a:tr>
                  <a:tr h="288676">
                    <a:tc vMerge="1">
                      <a:txBody>
                        <a:bodyPr/>
                        <a:lstStyle/>
                        <a:p>
                          <a:endParaRPr lang="en-AU" dirty="0"/>
                        </a:p>
                      </a:txBody>
                      <a:tcPr/>
                    </a:tc>
                    <a:tc>
                      <a:txBody>
                        <a:bodyPr/>
                        <a:lstStyle/>
                        <a:p>
                          <a:r>
                            <a:rPr lang="en-AU" sz="1400" b="1" dirty="0"/>
                            <a:t>I * study</a:t>
                          </a:r>
                        </a:p>
                      </a:txBody>
                      <a:tcPr/>
                    </a:tc>
                    <a:tc>
                      <a:txBody>
                        <a:bodyPr/>
                        <a:lstStyle/>
                        <a:p>
                          <a:r>
                            <a:rPr lang="en-AU" sz="1400" b="1" dirty="0"/>
                            <a:t>50</a:t>
                          </a:r>
                        </a:p>
                      </a:txBody>
                      <a:tcPr/>
                    </a:tc>
                    <a:tc>
                      <a:txBody>
                        <a:bodyPr/>
                        <a:lstStyle/>
                        <a:p>
                          <a:r>
                            <a:rPr lang="en-AU" sz="1400" b="1" dirty="0"/>
                            <a:t>0.05</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2803963127"/>
                      </a:ext>
                    </a:extLst>
                  </a:tr>
                  <a:tr h="288676">
                    <a:tc vMerge="1">
                      <a:txBody>
                        <a:bodyPr/>
                        <a:lstStyle/>
                        <a:p>
                          <a:endParaRPr lang="en-AU" dirty="0"/>
                        </a:p>
                      </a:txBody>
                      <a:tcPr/>
                    </a:tc>
                    <a:tc>
                      <a:txBody>
                        <a:bodyPr/>
                        <a:lstStyle/>
                        <a:p>
                          <a:r>
                            <a:rPr lang="en-AU" sz="1400" b="1" dirty="0"/>
                            <a:t>I * at </a:t>
                          </a:r>
                        </a:p>
                      </a:txBody>
                      <a:tcPr/>
                    </a:tc>
                    <a:tc>
                      <a:txBody>
                        <a:bodyPr/>
                        <a:lstStyle/>
                        <a:p>
                          <a:r>
                            <a:rPr lang="en-AU" sz="1400" b="1" dirty="0"/>
                            <a:t>20</a:t>
                          </a:r>
                        </a:p>
                      </a:txBody>
                      <a:tcPr/>
                    </a:tc>
                    <a:tc>
                      <a:txBody>
                        <a:bodyPr/>
                        <a:lstStyle/>
                        <a:p>
                          <a:r>
                            <a:rPr lang="en-AU" sz="1400" b="1" dirty="0"/>
                            <a:t>0.02</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90720673"/>
                      </a:ext>
                    </a:extLst>
                  </a:tr>
                  <a:tr h="288676">
                    <a:tc vMerge="1">
                      <a:txBody>
                        <a:bodyPr/>
                        <a:lstStyle/>
                        <a:p>
                          <a:endParaRPr lang="en-AU" dirty="0"/>
                        </a:p>
                      </a:txBody>
                      <a:tcPr/>
                    </a:tc>
                    <a:tc>
                      <a:txBody>
                        <a:bodyPr/>
                        <a:lstStyle/>
                        <a:p>
                          <a:r>
                            <a:rPr lang="en-AU" sz="1400" b="1" dirty="0"/>
                            <a:t>I * school </a:t>
                          </a:r>
                        </a:p>
                      </a:txBody>
                      <a:tcPr/>
                    </a:tc>
                    <a:tc>
                      <a:txBody>
                        <a:bodyPr/>
                        <a:lstStyle/>
                        <a:p>
                          <a:r>
                            <a:rPr lang="en-AU" sz="1400" b="1" dirty="0"/>
                            <a:t>10</a:t>
                          </a:r>
                        </a:p>
                      </a:txBody>
                      <a:tcPr/>
                    </a:tc>
                    <a:tc>
                      <a:txBody>
                        <a:bodyPr/>
                        <a:lstStyle/>
                        <a:p>
                          <a:r>
                            <a:rPr lang="en-AU" sz="1400" b="1" dirty="0"/>
                            <a:t>0.01</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414040696"/>
                      </a:ext>
                    </a:extLst>
                  </a:tr>
                  <a:tr h="350802">
                    <a:tc rowSpan="4">
                      <a:txBody>
                        <a:bodyPr/>
                        <a:lstStyle/>
                        <a:p>
                          <a:r>
                            <a:rPr lang="en-AU" sz="1800" b="1" dirty="0"/>
                            <a:t>study</a:t>
                          </a:r>
                        </a:p>
                      </a:txBody>
                      <a:tcPr/>
                    </a:tc>
                    <a:tc>
                      <a:txBody>
                        <a:bodyPr/>
                        <a:lstStyle/>
                        <a:p>
                          <a:r>
                            <a:rPr lang="en-AU" sz="1400" b="1" dirty="0"/>
                            <a:t>study * I </a:t>
                          </a:r>
                        </a:p>
                      </a:txBody>
                      <a:tcPr/>
                    </a:tc>
                    <a:tc>
                      <a:txBody>
                        <a:bodyPr/>
                        <a:lstStyle/>
                        <a:p>
                          <a:r>
                            <a:rPr lang="en-AU" sz="1400" b="1" dirty="0"/>
                            <a:t>30</a:t>
                          </a:r>
                        </a:p>
                      </a:txBody>
                      <a:tcPr/>
                    </a:tc>
                    <a:tc>
                      <a:txBody>
                        <a:bodyPr/>
                        <a:lstStyle/>
                        <a:p>
                          <a:r>
                            <a:rPr lang="en-AU" sz="1400" b="1" dirty="0"/>
                            <a:t>0.02</a:t>
                          </a:r>
                        </a:p>
                      </a:txBody>
                      <a:tcPr/>
                    </a:tc>
                    <a:tc>
                      <a:txBody>
                        <a:bodyPr/>
                        <a:lstStyle/>
                        <a:p>
                          <a:r>
                            <a:rPr lang="en-AU" sz="1400" b="1" dirty="0"/>
                            <a:t>--</a:t>
                          </a:r>
                        </a:p>
                      </a:txBody>
                      <a:tcPr/>
                    </a:tc>
                    <a:tc>
                      <a:txBody>
                        <a:bodyPr/>
                        <a:lstStyle/>
                        <a:p>
                          <a:pPr algn="l">
                            <a:lnSpc>
                              <a:spcPct val="150000"/>
                            </a:lnSpc>
                          </a:pPr>
                          <a:r>
                            <a:rPr lang="en-AU" sz="1400" b="1" dirty="0"/>
                            <a:t> Attention score for word “study”</a:t>
                          </a:r>
                        </a:p>
                      </a:txBody>
                      <a:tcPr/>
                    </a:tc>
                    <a:extLst>
                      <a:ext uri="{0D108BD9-81ED-4DB2-BD59-A6C34878D82A}">
                        <a16:rowId xmlns:a16="http://schemas.microsoft.com/office/drawing/2014/main" val="1750455252"/>
                      </a:ext>
                    </a:extLst>
                  </a:tr>
                  <a:tr h="350201">
                    <a:tc vMerge="1">
                      <a:txBody>
                        <a:bodyPr/>
                        <a:lstStyle/>
                        <a:p>
                          <a:endParaRPr lang="en-AU" dirty="0"/>
                        </a:p>
                      </a:txBody>
                      <a:tcPr/>
                    </a:tc>
                    <a:tc>
                      <a:txBody>
                        <a:bodyPr/>
                        <a:lstStyle/>
                        <a:p>
                          <a:r>
                            <a:rPr lang="en-AU" sz="1400" b="1" dirty="0"/>
                            <a:t>study * study</a:t>
                          </a:r>
                        </a:p>
                      </a:txBody>
                      <a:tcPr/>
                    </a:tc>
                    <a:tc>
                      <a:txBody>
                        <a:bodyPr/>
                        <a:lstStyle/>
                        <a:p>
                          <a:r>
                            <a:rPr lang="en-AU" sz="1400" b="1" dirty="0"/>
                            <a:t>110</a:t>
                          </a:r>
                        </a:p>
                      </a:txBody>
                      <a:tcPr/>
                    </a:tc>
                    <a:tc>
                      <a:txBody>
                        <a:bodyPr/>
                        <a:lstStyle/>
                        <a:p>
                          <a:r>
                            <a:rPr lang="en-AU" sz="1400" b="1" dirty="0"/>
                            <a:t>0.70</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1217861333"/>
                      </a:ext>
                    </a:extLst>
                  </a:tr>
                  <a:tr h="350201">
                    <a:tc vMerge="1">
                      <a:txBody>
                        <a:bodyPr/>
                        <a:lstStyle/>
                        <a:p>
                          <a:endParaRPr lang="en-AU" dirty="0"/>
                        </a:p>
                      </a:txBody>
                      <a:tcPr/>
                    </a:tc>
                    <a:tc>
                      <a:txBody>
                        <a:bodyPr/>
                        <a:lstStyle/>
                        <a:p>
                          <a:r>
                            <a:rPr lang="en-AU" sz="1400" b="1" dirty="0"/>
                            <a:t>study * at </a:t>
                          </a:r>
                        </a:p>
                      </a:txBody>
                      <a:tcPr/>
                    </a:tc>
                    <a:tc>
                      <a:txBody>
                        <a:bodyPr/>
                        <a:lstStyle/>
                        <a:p>
                          <a:r>
                            <a:rPr lang="en-AU" sz="1400" b="1" dirty="0"/>
                            <a:t>20</a:t>
                          </a:r>
                        </a:p>
                      </a:txBody>
                      <a:tcPr/>
                    </a:tc>
                    <a:tc>
                      <a:txBody>
                        <a:bodyPr/>
                        <a:lstStyle/>
                        <a:p>
                          <a:r>
                            <a:rPr lang="en-AU" sz="1400" b="1" dirty="0"/>
                            <a:t>0.03</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952638387"/>
                      </a:ext>
                    </a:extLst>
                  </a:tr>
                  <a:tr h="350201">
                    <a:tc vMerge="1">
                      <a:txBody>
                        <a:bodyPr/>
                        <a:lstStyle/>
                        <a:p>
                          <a:endParaRPr lang="en-AU" dirty="0"/>
                        </a:p>
                      </a:txBody>
                      <a:tcPr/>
                    </a:tc>
                    <a:tc>
                      <a:txBody>
                        <a:bodyPr/>
                        <a:lstStyle/>
                        <a:p>
                          <a:r>
                            <a:rPr lang="en-AU" sz="1400" b="1" dirty="0"/>
                            <a:t>study * school </a:t>
                          </a:r>
                        </a:p>
                      </a:txBody>
                      <a:tcPr/>
                    </a:tc>
                    <a:tc>
                      <a:txBody>
                        <a:bodyPr/>
                        <a:lstStyle/>
                        <a:p>
                          <a:r>
                            <a:rPr lang="en-AU" sz="1400" b="1" dirty="0"/>
                            <a:t>70</a:t>
                          </a:r>
                        </a:p>
                      </a:txBody>
                      <a:tcPr/>
                    </a:tc>
                    <a:tc>
                      <a:txBody>
                        <a:bodyPr/>
                        <a:lstStyle/>
                        <a:p>
                          <a:r>
                            <a:rPr lang="en-AU" sz="1400" b="1" dirty="0"/>
                            <a:t>0.25</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70860570"/>
                      </a:ext>
                    </a:extLst>
                  </a:tr>
                  <a:tr h="288676">
                    <a:tc rowSpan="4">
                      <a:txBody>
                        <a:bodyPr/>
                        <a:lstStyle/>
                        <a:p>
                          <a:r>
                            <a:rPr lang="en-AU" sz="1800" b="1" dirty="0"/>
                            <a:t>at</a:t>
                          </a:r>
                        </a:p>
                      </a:txBody>
                      <a:tcPr/>
                    </a:tc>
                    <a:tc>
                      <a:txBody>
                        <a:bodyPr/>
                        <a:lstStyle/>
                        <a:p>
                          <a:r>
                            <a:rPr lang="en-AU" sz="1400" b="1" dirty="0"/>
                            <a:t>at * I </a:t>
                          </a:r>
                        </a:p>
                      </a:txBody>
                      <a:tcPr/>
                    </a:tc>
                    <a:tc>
                      <a:txBody>
                        <a:bodyPr/>
                        <a:lstStyle/>
                        <a:p>
                          <a:r>
                            <a:rPr lang="en-AU" sz="1400" b="1" dirty="0"/>
                            <a:t>30</a:t>
                          </a:r>
                        </a:p>
                      </a:txBody>
                      <a:tcPr/>
                    </a:tc>
                    <a:tc>
                      <a:txBody>
                        <a:bodyPr/>
                        <a:lstStyle/>
                        <a:p>
                          <a:r>
                            <a:rPr lang="en-AU" sz="1400" b="1" dirty="0"/>
                            <a:t>0.03</a:t>
                          </a:r>
                        </a:p>
                      </a:txBody>
                      <a:tcPr/>
                    </a:tc>
                    <a:tc>
                      <a:txBody>
                        <a:bodyPr/>
                        <a:lstStyle/>
                        <a:p>
                          <a:r>
                            <a:rPr lang="en-AU" sz="1400" b="1" dirty="0"/>
                            <a:t>--</a:t>
                          </a:r>
                        </a:p>
                      </a:txBody>
                      <a:tcPr/>
                    </a:tc>
                    <a:tc rowSpan="4">
                      <a:txBody>
                        <a:bodyPr/>
                        <a:lstStyle/>
                        <a:p>
                          <a:pPr algn="l">
                            <a:lnSpc>
                              <a:spcPct val="150000"/>
                            </a:lnSpc>
                          </a:pPr>
                          <a:r>
                            <a:rPr lang="en-AU" sz="1400" b="1" dirty="0"/>
                            <a:t>Attention score for word “at”</a:t>
                          </a:r>
                        </a:p>
                      </a:txBody>
                      <a:tcPr/>
                    </a:tc>
                    <a:extLst>
                      <a:ext uri="{0D108BD9-81ED-4DB2-BD59-A6C34878D82A}">
                        <a16:rowId xmlns:a16="http://schemas.microsoft.com/office/drawing/2014/main" val="3781605353"/>
                      </a:ext>
                    </a:extLst>
                  </a:tr>
                  <a:tr h="288676">
                    <a:tc vMerge="1">
                      <a:txBody>
                        <a:bodyPr/>
                        <a:lstStyle/>
                        <a:p>
                          <a:endParaRPr lang="en-AU" dirty="0"/>
                        </a:p>
                      </a:txBody>
                      <a:tcPr/>
                    </a:tc>
                    <a:tc>
                      <a:txBody>
                        <a:bodyPr/>
                        <a:lstStyle/>
                        <a:p>
                          <a:r>
                            <a:rPr lang="en-AU" sz="1400" b="1" dirty="0"/>
                            <a:t>at * study</a:t>
                          </a:r>
                        </a:p>
                      </a:txBody>
                      <a:tcPr/>
                    </a:tc>
                    <a:tc>
                      <a:txBody>
                        <a:bodyPr/>
                        <a:lstStyle/>
                        <a:p>
                          <a:r>
                            <a:rPr lang="en-AU" sz="1400" b="1" dirty="0"/>
                            <a:t>50</a:t>
                          </a:r>
                        </a:p>
                      </a:txBody>
                      <a:tcPr/>
                    </a:tc>
                    <a:tc>
                      <a:txBody>
                        <a:bodyPr/>
                        <a:lstStyle/>
                        <a:p>
                          <a:r>
                            <a:rPr lang="en-AU" sz="1400" b="1" dirty="0"/>
                            <a:t>0.10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99836080"/>
                      </a:ext>
                    </a:extLst>
                  </a:tr>
                  <a:tr h="288676">
                    <a:tc vMerge="1">
                      <a:txBody>
                        <a:bodyPr/>
                        <a:lstStyle/>
                        <a:p>
                          <a:endParaRPr lang="en-AU" dirty="0"/>
                        </a:p>
                      </a:txBody>
                      <a:tcPr/>
                    </a:tc>
                    <a:tc>
                      <a:txBody>
                        <a:bodyPr/>
                        <a:lstStyle/>
                        <a:p>
                          <a:r>
                            <a:rPr lang="en-AU" sz="1400" b="1" dirty="0"/>
                            <a:t>at * at </a:t>
                          </a:r>
                        </a:p>
                      </a:txBody>
                      <a:tcPr/>
                    </a:tc>
                    <a:tc>
                      <a:txBody>
                        <a:bodyPr/>
                        <a:lstStyle/>
                        <a:p>
                          <a:r>
                            <a:rPr lang="en-AU" sz="1400" b="1" dirty="0"/>
                            <a:t>90</a:t>
                          </a:r>
                        </a:p>
                      </a:txBody>
                      <a:tcPr/>
                    </a:tc>
                    <a:tc>
                      <a:txBody>
                        <a:bodyPr/>
                        <a:lstStyle/>
                        <a:p>
                          <a:r>
                            <a:rPr lang="en-AU" sz="1400" b="1" dirty="0"/>
                            <a:t>0.80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2342657274"/>
                      </a:ext>
                    </a:extLst>
                  </a:tr>
                  <a:tr h="288676">
                    <a:tc vMerge="1">
                      <a:txBody>
                        <a:bodyPr/>
                        <a:lstStyle/>
                        <a:p>
                          <a:endParaRPr lang="en-AU" dirty="0"/>
                        </a:p>
                      </a:txBody>
                      <a:tcPr/>
                    </a:tc>
                    <a:tc>
                      <a:txBody>
                        <a:bodyPr/>
                        <a:lstStyle/>
                        <a:p>
                          <a:r>
                            <a:rPr lang="en-AU" sz="1400" b="1" dirty="0"/>
                            <a:t>at * school </a:t>
                          </a:r>
                        </a:p>
                      </a:txBody>
                      <a:tcPr/>
                    </a:tc>
                    <a:tc>
                      <a:txBody>
                        <a:bodyPr/>
                        <a:lstStyle/>
                        <a:p>
                          <a:r>
                            <a:rPr lang="en-AU" sz="1400" b="1" dirty="0"/>
                            <a:t>40</a:t>
                          </a:r>
                        </a:p>
                      </a:txBody>
                      <a:tcPr/>
                    </a:tc>
                    <a:tc>
                      <a:txBody>
                        <a:bodyPr/>
                        <a:lstStyle/>
                        <a:p>
                          <a:r>
                            <a:rPr lang="en-AU" sz="1400" b="1" dirty="0"/>
                            <a:t>0.07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4048561925"/>
                      </a:ext>
                    </a:extLst>
                  </a:tr>
                  <a:tr h="350802">
                    <a:tc rowSpan="4">
                      <a:txBody>
                        <a:bodyPr/>
                        <a:lstStyle/>
                        <a:p>
                          <a:r>
                            <a:rPr lang="en-AU" sz="1800" b="1" dirty="0"/>
                            <a:t>school</a:t>
                          </a:r>
                        </a:p>
                      </a:txBody>
                      <a:tcPr/>
                    </a:tc>
                    <a:tc>
                      <a:txBody>
                        <a:bodyPr/>
                        <a:lstStyle/>
                        <a:p>
                          <a:r>
                            <a:rPr lang="en-AU" sz="1400" b="1" dirty="0"/>
                            <a:t>school * I </a:t>
                          </a:r>
                        </a:p>
                      </a:txBody>
                      <a:tcPr/>
                    </a:tc>
                    <a:tc>
                      <a:txBody>
                        <a:bodyPr/>
                        <a:lstStyle/>
                        <a:p>
                          <a:r>
                            <a:rPr lang="en-AU" sz="1400" b="1" dirty="0"/>
                            <a:t>30</a:t>
                          </a:r>
                        </a:p>
                      </a:txBody>
                      <a:tcPr/>
                    </a:tc>
                    <a:tc>
                      <a:txBody>
                        <a:bodyPr/>
                        <a:lstStyle/>
                        <a:p>
                          <a:r>
                            <a:rPr lang="en-AU" sz="1400" b="1" dirty="0"/>
                            <a:t>0.01</a:t>
                          </a:r>
                        </a:p>
                      </a:txBody>
                      <a:tcPr/>
                    </a:tc>
                    <a:tc>
                      <a:txBody>
                        <a:bodyPr/>
                        <a:lstStyle/>
                        <a:p>
                          <a:r>
                            <a:rPr lang="en-AU" sz="1400" b="1" dirty="0"/>
                            <a:t>--</a:t>
                          </a:r>
                        </a:p>
                      </a:txBody>
                      <a:tcPr/>
                    </a:tc>
                    <a:tc rowSpan="4">
                      <a:txBody>
                        <a:bodyPr/>
                        <a:lstStyle/>
                        <a:p>
                          <a:pPr algn="l">
                            <a:lnSpc>
                              <a:spcPct val="150000"/>
                            </a:lnSpc>
                          </a:pPr>
                          <a:r>
                            <a:rPr lang="en-AU" sz="1400" b="1" dirty="0"/>
                            <a:t>Attention score for word “school”</a:t>
                          </a:r>
                        </a:p>
                      </a:txBody>
                      <a:tcPr/>
                    </a:tc>
                    <a:extLst>
                      <a:ext uri="{0D108BD9-81ED-4DB2-BD59-A6C34878D82A}">
                        <a16:rowId xmlns:a16="http://schemas.microsoft.com/office/drawing/2014/main" val="1614598636"/>
                      </a:ext>
                    </a:extLst>
                  </a:tr>
                  <a:tr h="350802">
                    <a:tc vMerge="1">
                      <a:txBody>
                        <a:bodyPr/>
                        <a:lstStyle/>
                        <a:p>
                          <a:endParaRPr lang="en-AU" dirty="0"/>
                        </a:p>
                      </a:txBody>
                      <a:tcPr/>
                    </a:tc>
                    <a:tc>
                      <a:txBody>
                        <a:bodyPr/>
                        <a:lstStyle/>
                        <a:p>
                          <a:r>
                            <a:rPr lang="en-AU" sz="1400" b="1" dirty="0"/>
                            <a:t>school * study</a:t>
                          </a:r>
                        </a:p>
                      </a:txBody>
                      <a:tcPr/>
                    </a:tc>
                    <a:tc>
                      <a:txBody>
                        <a:bodyPr/>
                        <a:lstStyle/>
                        <a:p>
                          <a:r>
                            <a:rPr lang="en-AU" sz="1400" b="1" dirty="0"/>
                            <a:t>80</a:t>
                          </a:r>
                        </a:p>
                      </a:txBody>
                      <a:tcPr/>
                    </a:tc>
                    <a:tc>
                      <a:txBody>
                        <a:bodyPr/>
                        <a:lstStyle/>
                        <a:p>
                          <a:r>
                            <a:rPr lang="en-AU" sz="1400" b="1" dirty="0"/>
                            <a:t>0.27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505670755"/>
                      </a:ext>
                    </a:extLst>
                  </a:tr>
                  <a:tr h="350802">
                    <a:tc vMerge="1">
                      <a:txBody>
                        <a:bodyPr/>
                        <a:lstStyle/>
                        <a:p>
                          <a:endParaRPr lang="en-AU" dirty="0"/>
                        </a:p>
                      </a:txBody>
                      <a:tcPr/>
                    </a:tc>
                    <a:tc>
                      <a:txBody>
                        <a:bodyPr/>
                        <a:lstStyle/>
                        <a:p>
                          <a:r>
                            <a:rPr lang="en-AU" sz="1400" b="1" dirty="0"/>
                            <a:t>school * at </a:t>
                          </a:r>
                        </a:p>
                      </a:txBody>
                      <a:tcPr/>
                    </a:tc>
                    <a:tc>
                      <a:txBody>
                        <a:bodyPr/>
                        <a:lstStyle/>
                        <a:p>
                          <a:r>
                            <a:rPr lang="en-AU" sz="1400" b="1" dirty="0"/>
                            <a:t>23</a:t>
                          </a:r>
                        </a:p>
                      </a:txBody>
                      <a:tcPr/>
                    </a:tc>
                    <a:tc>
                      <a:txBody>
                        <a:bodyPr/>
                        <a:lstStyle/>
                        <a:p>
                          <a:r>
                            <a:rPr lang="en-AU" sz="1400" b="1" dirty="0"/>
                            <a:t>0.02</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5927686"/>
                      </a:ext>
                    </a:extLst>
                  </a:tr>
                  <a:tr h="350802">
                    <a:tc vMerge="1">
                      <a:txBody>
                        <a:bodyPr/>
                        <a:lstStyle/>
                        <a:p>
                          <a:endParaRPr lang="en-AU" dirty="0"/>
                        </a:p>
                      </a:txBody>
                      <a:tcPr/>
                    </a:tc>
                    <a:tc>
                      <a:txBody>
                        <a:bodyPr/>
                        <a:lstStyle/>
                        <a:p>
                          <a:r>
                            <a:rPr lang="en-AU" sz="1400" b="1" dirty="0"/>
                            <a:t>school* school </a:t>
                          </a:r>
                        </a:p>
                      </a:txBody>
                      <a:tcPr/>
                    </a:tc>
                    <a:tc>
                      <a:txBody>
                        <a:bodyPr/>
                        <a:lstStyle/>
                        <a:p>
                          <a:r>
                            <a:rPr lang="en-AU" sz="1400" b="1" dirty="0"/>
                            <a:t>100</a:t>
                          </a:r>
                        </a:p>
                      </a:txBody>
                      <a:tcPr/>
                    </a:tc>
                    <a:tc>
                      <a:txBody>
                        <a:bodyPr/>
                        <a:lstStyle/>
                        <a:p>
                          <a:r>
                            <a:rPr lang="en-AU" sz="1400" b="1" dirty="0"/>
                            <a:t>0.70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3640457709"/>
                      </a:ext>
                    </a:extLst>
                  </a:tr>
                </a:tbl>
              </a:graphicData>
            </a:graphic>
          </p:graphicFrame>
        </mc:Choice>
        <mc:Fallback xmlns="">
          <p:graphicFrame>
            <p:nvGraphicFramePr>
              <p:cNvPr id="25" name="Table 25">
                <a:extLst>
                  <a:ext uri="{FF2B5EF4-FFF2-40B4-BE49-F238E27FC236}">
                    <a16:creationId xmlns:a16="http://schemas.microsoft.com/office/drawing/2014/main" id="{B90A0587-520B-4AF0-87B2-80F7B8262F43}"/>
                  </a:ext>
                </a:extLst>
              </p:cNvPr>
              <p:cNvGraphicFramePr>
                <a:graphicFrameLocks noGrp="1"/>
              </p:cNvGraphicFramePr>
              <p:nvPr>
                <p:extLst>
                  <p:ext uri="{D42A27DB-BD31-4B8C-83A1-F6EECF244321}">
                    <p14:modId xmlns:p14="http://schemas.microsoft.com/office/powerpoint/2010/main" val="2565340570"/>
                  </p:ext>
                </p:extLst>
              </p:nvPr>
            </p:nvGraphicFramePr>
            <p:xfrm>
              <a:off x="323557" y="874582"/>
              <a:ext cx="10494497" cy="5905043"/>
            </p:xfrm>
            <a:graphic>
              <a:graphicData uri="http://schemas.openxmlformats.org/drawingml/2006/table">
                <a:tbl>
                  <a:tblPr firstRow="1" bandRow="1">
                    <a:tableStyleId>{5C22544A-7EE6-4342-B048-85BDC9FD1C3A}</a:tableStyleId>
                  </a:tblPr>
                  <a:tblGrid>
                    <a:gridCol w="1353260">
                      <a:extLst>
                        <a:ext uri="{9D8B030D-6E8A-4147-A177-3AD203B41FA5}">
                          <a16:colId xmlns:a16="http://schemas.microsoft.com/office/drawing/2014/main" val="1592288399"/>
                        </a:ext>
                      </a:extLst>
                    </a:gridCol>
                    <a:gridCol w="1731593">
                      <a:extLst>
                        <a:ext uri="{9D8B030D-6E8A-4147-A177-3AD203B41FA5}">
                          <a16:colId xmlns:a16="http://schemas.microsoft.com/office/drawing/2014/main" val="2651620203"/>
                        </a:ext>
                      </a:extLst>
                    </a:gridCol>
                    <a:gridCol w="742554">
                      <a:extLst>
                        <a:ext uri="{9D8B030D-6E8A-4147-A177-3AD203B41FA5}">
                          <a16:colId xmlns:a16="http://schemas.microsoft.com/office/drawing/2014/main" val="480991525"/>
                        </a:ext>
                      </a:extLst>
                    </a:gridCol>
                    <a:gridCol w="1327244">
                      <a:extLst>
                        <a:ext uri="{9D8B030D-6E8A-4147-A177-3AD203B41FA5}">
                          <a16:colId xmlns:a16="http://schemas.microsoft.com/office/drawing/2014/main" val="4244569319"/>
                        </a:ext>
                      </a:extLst>
                    </a:gridCol>
                    <a:gridCol w="1188346">
                      <a:extLst>
                        <a:ext uri="{9D8B030D-6E8A-4147-A177-3AD203B41FA5}">
                          <a16:colId xmlns:a16="http://schemas.microsoft.com/office/drawing/2014/main" val="2829746119"/>
                        </a:ext>
                      </a:extLst>
                    </a:gridCol>
                    <a:gridCol w="4151500">
                      <a:extLst>
                        <a:ext uri="{9D8B030D-6E8A-4147-A177-3AD203B41FA5}">
                          <a16:colId xmlns:a16="http://schemas.microsoft.com/office/drawing/2014/main" val="3928519210"/>
                        </a:ext>
                      </a:extLst>
                    </a:gridCol>
                  </a:tblGrid>
                  <a:tr h="518160">
                    <a:tc rowSpan="5">
                      <a:txBody>
                        <a:bodyPr/>
                        <a:lstStyle/>
                        <a:p>
                          <a:r>
                            <a:rPr lang="en-AU" sz="1800" b="1" dirty="0"/>
                            <a:t>I</a:t>
                          </a:r>
                        </a:p>
                      </a:txBody>
                      <a:tcPr/>
                    </a:tc>
                    <a:tc>
                      <a:txBody>
                        <a:bodyPr/>
                        <a:lstStyle/>
                        <a:p>
                          <a:r>
                            <a:rPr lang="en-AU" sz="1400" b="1" dirty="0"/>
                            <a:t> Query * </a:t>
                          </a:r>
                          <a:r>
                            <a:rPr lang="en-AU" sz="1400" b="1" dirty="0" err="1"/>
                            <a:t>Key</a:t>
                          </a:r>
                          <a:r>
                            <a:rPr lang="en-AU" sz="1400" b="1" baseline="30000" dirty="0" err="1"/>
                            <a:t>T</a:t>
                          </a:r>
                          <a:endParaRPr lang="en-AU" sz="1400" b="1" baseline="30000" dirty="0"/>
                        </a:p>
                      </a:txBody>
                      <a:tcPr/>
                    </a:tc>
                    <a:tc>
                      <a:txBody>
                        <a:bodyPr/>
                        <a:lstStyle/>
                        <a:p>
                          <a:r>
                            <a:rPr lang="en-AU" sz="1400" b="1" dirty="0"/>
                            <a:t> Score</a:t>
                          </a:r>
                        </a:p>
                      </a:txBody>
                      <a:tcPr/>
                    </a:tc>
                    <a:tc>
                      <a:txBody>
                        <a:bodyPr/>
                        <a:lstStyle/>
                        <a:p>
                          <a:r>
                            <a:rPr lang="en-AU" sz="1400" b="1" dirty="0" err="1"/>
                            <a:t>Softmax</a:t>
                          </a:r>
                          <a:endParaRPr lang="en-AU" sz="1400" b="1" dirty="0"/>
                        </a:p>
                      </a:txBody>
                      <a:tcPr/>
                    </a:tc>
                    <a:tc>
                      <a:txBody>
                        <a:bodyPr/>
                        <a:lstStyle/>
                        <a:p>
                          <a:r>
                            <a:rPr lang="en-AU" sz="1400" b="1" dirty="0" err="1"/>
                            <a:t>Softmax</a:t>
                          </a:r>
                          <a:r>
                            <a:rPr lang="en-AU" sz="1400" b="1" dirty="0"/>
                            <a:t> * Value</a:t>
                          </a:r>
                        </a:p>
                      </a:txBody>
                      <a:tcPr/>
                    </a:tc>
                    <a:tc>
                      <a:txBody>
                        <a:bodyPr/>
                        <a:lstStyle/>
                        <a:p>
                          <a:endParaRPr lang="en-US"/>
                        </a:p>
                      </a:txBody>
                      <a:tcPr>
                        <a:blipFill>
                          <a:blip r:embed="rId2"/>
                          <a:stretch>
                            <a:fillRect l="-153010" t="-5882" r="-587" b="-1043529"/>
                          </a:stretch>
                        </a:blipFill>
                      </a:tcPr>
                    </a:tc>
                    <a:extLst>
                      <a:ext uri="{0D108BD9-81ED-4DB2-BD59-A6C34878D82A}">
                        <a16:rowId xmlns:a16="http://schemas.microsoft.com/office/drawing/2014/main" val="3891127078"/>
                      </a:ext>
                    </a:extLst>
                  </a:tr>
                  <a:tr h="370396">
                    <a:tc vMerge="1">
                      <a:txBody>
                        <a:bodyPr/>
                        <a:lstStyle/>
                        <a:p>
                          <a:endParaRPr lang="en-AU" dirty="0"/>
                        </a:p>
                      </a:txBody>
                      <a:tcPr/>
                    </a:tc>
                    <a:tc>
                      <a:txBody>
                        <a:bodyPr/>
                        <a:lstStyle/>
                        <a:p>
                          <a:r>
                            <a:rPr lang="en-AU" sz="1400" b="1" dirty="0"/>
                            <a:t>I * I </a:t>
                          </a:r>
                        </a:p>
                      </a:txBody>
                      <a:tcPr/>
                    </a:tc>
                    <a:tc>
                      <a:txBody>
                        <a:bodyPr/>
                        <a:lstStyle/>
                        <a:p>
                          <a:r>
                            <a:rPr lang="en-AU" sz="1400" b="1" dirty="0"/>
                            <a:t>130</a:t>
                          </a:r>
                        </a:p>
                      </a:txBody>
                      <a:tcPr/>
                    </a:tc>
                    <a:tc>
                      <a:txBody>
                        <a:bodyPr/>
                        <a:lstStyle/>
                        <a:p>
                          <a:r>
                            <a:rPr lang="en-AU" sz="1400" b="1" dirty="0"/>
                            <a:t>0.92</a:t>
                          </a:r>
                        </a:p>
                      </a:txBody>
                      <a:tcPr/>
                    </a:tc>
                    <a:tc>
                      <a:txBody>
                        <a:bodyPr/>
                        <a:lstStyle/>
                        <a:p>
                          <a:r>
                            <a:rPr lang="en-AU" sz="1400" b="1" dirty="0"/>
                            <a:t>--</a:t>
                          </a:r>
                        </a:p>
                      </a:txBody>
                      <a:tcPr/>
                    </a:tc>
                    <a:tc>
                      <a:txBody>
                        <a:bodyPr/>
                        <a:lstStyle/>
                        <a:p>
                          <a:pPr algn="l">
                            <a:lnSpc>
                              <a:spcPct val="150000"/>
                            </a:lnSpc>
                          </a:pPr>
                          <a:r>
                            <a:rPr lang="en-AU" sz="1400" b="1" dirty="0"/>
                            <a:t>Attention score for word “I”</a:t>
                          </a:r>
                        </a:p>
                      </a:txBody>
                      <a:tcPr/>
                    </a:tc>
                    <a:extLst>
                      <a:ext uri="{0D108BD9-81ED-4DB2-BD59-A6C34878D82A}">
                        <a16:rowId xmlns:a16="http://schemas.microsoft.com/office/drawing/2014/main" val="2977673165"/>
                      </a:ext>
                    </a:extLst>
                  </a:tr>
                  <a:tr h="304800">
                    <a:tc vMerge="1">
                      <a:txBody>
                        <a:bodyPr/>
                        <a:lstStyle/>
                        <a:p>
                          <a:endParaRPr lang="en-AU" dirty="0"/>
                        </a:p>
                      </a:txBody>
                      <a:tcPr/>
                    </a:tc>
                    <a:tc>
                      <a:txBody>
                        <a:bodyPr/>
                        <a:lstStyle/>
                        <a:p>
                          <a:r>
                            <a:rPr lang="en-AU" sz="1400" b="1" dirty="0"/>
                            <a:t>I * study</a:t>
                          </a:r>
                        </a:p>
                      </a:txBody>
                      <a:tcPr/>
                    </a:tc>
                    <a:tc>
                      <a:txBody>
                        <a:bodyPr/>
                        <a:lstStyle/>
                        <a:p>
                          <a:r>
                            <a:rPr lang="en-AU" sz="1400" b="1" dirty="0"/>
                            <a:t>50</a:t>
                          </a:r>
                        </a:p>
                      </a:txBody>
                      <a:tcPr/>
                    </a:tc>
                    <a:tc>
                      <a:txBody>
                        <a:bodyPr/>
                        <a:lstStyle/>
                        <a:p>
                          <a:r>
                            <a:rPr lang="en-AU" sz="1400" b="1" dirty="0"/>
                            <a:t>0.05</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2803963127"/>
                      </a:ext>
                    </a:extLst>
                  </a:tr>
                  <a:tr h="304800">
                    <a:tc vMerge="1">
                      <a:txBody>
                        <a:bodyPr/>
                        <a:lstStyle/>
                        <a:p>
                          <a:endParaRPr lang="en-AU" dirty="0"/>
                        </a:p>
                      </a:txBody>
                      <a:tcPr/>
                    </a:tc>
                    <a:tc>
                      <a:txBody>
                        <a:bodyPr/>
                        <a:lstStyle/>
                        <a:p>
                          <a:r>
                            <a:rPr lang="en-AU" sz="1400" b="1" dirty="0"/>
                            <a:t>I * at </a:t>
                          </a:r>
                        </a:p>
                      </a:txBody>
                      <a:tcPr/>
                    </a:tc>
                    <a:tc>
                      <a:txBody>
                        <a:bodyPr/>
                        <a:lstStyle/>
                        <a:p>
                          <a:r>
                            <a:rPr lang="en-AU" sz="1400" b="1" dirty="0"/>
                            <a:t>20</a:t>
                          </a:r>
                        </a:p>
                      </a:txBody>
                      <a:tcPr/>
                    </a:tc>
                    <a:tc>
                      <a:txBody>
                        <a:bodyPr/>
                        <a:lstStyle/>
                        <a:p>
                          <a:r>
                            <a:rPr lang="en-AU" sz="1400" b="1" dirty="0"/>
                            <a:t>0.02</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90720673"/>
                      </a:ext>
                    </a:extLst>
                  </a:tr>
                  <a:tr h="304800">
                    <a:tc vMerge="1">
                      <a:txBody>
                        <a:bodyPr/>
                        <a:lstStyle/>
                        <a:p>
                          <a:endParaRPr lang="en-AU" dirty="0"/>
                        </a:p>
                      </a:txBody>
                      <a:tcPr/>
                    </a:tc>
                    <a:tc>
                      <a:txBody>
                        <a:bodyPr/>
                        <a:lstStyle/>
                        <a:p>
                          <a:r>
                            <a:rPr lang="en-AU" sz="1400" b="1" dirty="0"/>
                            <a:t>I * school </a:t>
                          </a:r>
                        </a:p>
                      </a:txBody>
                      <a:tcPr/>
                    </a:tc>
                    <a:tc>
                      <a:txBody>
                        <a:bodyPr/>
                        <a:lstStyle/>
                        <a:p>
                          <a:r>
                            <a:rPr lang="en-AU" sz="1400" b="1" dirty="0"/>
                            <a:t>10</a:t>
                          </a:r>
                        </a:p>
                      </a:txBody>
                      <a:tcPr/>
                    </a:tc>
                    <a:tc>
                      <a:txBody>
                        <a:bodyPr/>
                        <a:lstStyle/>
                        <a:p>
                          <a:r>
                            <a:rPr lang="en-AU" sz="1400" b="1" dirty="0"/>
                            <a:t>0.01</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414040696"/>
                      </a:ext>
                    </a:extLst>
                  </a:tr>
                  <a:tr h="370396">
                    <a:tc rowSpan="4">
                      <a:txBody>
                        <a:bodyPr/>
                        <a:lstStyle/>
                        <a:p>
                          <a:r>
                            <a:rPr lang="en-AU" sz="1800" b="1" dirty="0"/>
                            <a:t>study</a:t>
                          </a:r>
                        </a:p>
                      </a:txBody>
                      <a:tcPr/>
                    </a:tc>
                    <a:tc>
                      <a:txBody>
                        <a:bodyPr/>
                        <a:lstStyle/>
                        <a:p>
                          <a:r>
                            <a:rPr lang="en-AU" sz="1400" b="1" dirty="0"/>
                            <a:t>study * I </a:t>
                          </a:r>
                        </a:p>
                      </a:txBody>
                      <a:tcPr/>
                    </a:tc>
                    <a:tc>
                      <a:txBody>
                        <a:bodyPr/>
                        <a:lstStyle/>
                        <a:p>
                          <a:r>
                            <a:rPr lang="en-AU" sz="1400" b="1" dirty="0"/>
                            <a:t>30</a:t>
                          </a:r>
                        </a:p>
                      </a:txBody>
                      <a:tcPr/>
                    </a:tc>
                    <a:tc>
                      <a:txBody>
                        <a:bodyPr/>
                        <a:lstStyle/>
                        <a:p>
                          <a:r>
                            <a:rPr lang="en-AU" sz="1400" b="1" dirty="0"/>
                            <a:t>0.02</a:t>
                          </a:r>
                        </a:p>
                      </a:txBody>
                      <a:tcPr/>
                    </a:tc>
                    <a:tc>
                      <a:txBody>
                        <a:bodyPr/>
                        <a:lstStyle/>
                        <a:p>
                          <a:r>
                            <a:rPr lang="en-AU" sz="1400" b="1" dirty="0"/>
                            <a:t>--</a:t>
                          </a:r>
                        </a:p>
                      </a:txBody>
                      <a:tcPr/>
                    </a:tc>
                    <a:tc>
                      <a:txBody>
                        <a:bodyPr/>
                        <a:lstStyle/>
                        <a:p>
                          <a:pPr algn="l">
                            <a:lnSpc>
                              <a:spcPct val="150000"/>
                            </a:lnSpc>
                          </a:pPr>
                          <a:r>
                            <a:rPr lang="en-AU" sz="1400" b="1" dirty="0"/>
                            <a:t> Attention score for word “study”</a:t>
                          </a:r>
                        </a:p>
                      </a:txBody>
                      <a:tcPr/>
                    </a:tc>
                    <a:extLst>
                      <a:ext uri="{0D108BD9-81ED-4DB2-BD59-A6C34878D82A}">
                        <a16:rowId xmlns:a16="http://schemas.microsoft.com/office/drawing/2014/main" val="1750455252"/>
                      </a:ext>
                    </a:extLst>
                  </a:tr>
                  <a:tr h="369761">
                    <a:tc vMerge="1">
                      <a:txBody>
                        <a:bodyPr/>
                        <a:lstStyle/>
                        <a:p>
                          <a:endParaRPr lang="en-AU" dirty="0"/>
                        </a:p>
                      </a:txBody>
                      <a:tcPr/>
                    </a:tc>
                    <a:tc>
                      <a:txBody>
                        <a:bodyPr/>
                        <a:lstStyle/>
                        <a:p>
                          <a:r>
                            <a:rPr lang="en-AU" sz="1400" b="1" dirty="0"/>
                            <a:t>study * study</a:t>
                          </a:r>
                        </a:p>
                      </a:txBody>
                      <a:tcPr/>
                    </a:tc>
                    <a:tc>
                      <a:txBody>
                        <a:bodyPr/>
                        <a:lstStyle/>
                        <a:p>
                          <a:r>
                            <a:rPr lang="en-AU" sz="1400" b="1" dirty="0"/>
                            <a:t>110</a:t>
                          </a:r>
                        </a:p>
                      </a:txBody>
                      <a:tcPr/>
                    </a:tc>
                    <a:tc>
                      <a:txBody>
                        <a:bodyPr/>
                        <a:lstStyle/>
                        <a:p>
                          <a:r>
                            <a:rPr lang="en-AU" sz="1400" b="1" dirty="0"/>
                            <a:t>0.70</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1217861333"/>
                      </a:ext>
                    </a:extLst>
                  </a:tr>
                  <a:tr h="369761">
                    <a:tc vMerge="1">
                      <a:txBody>
                        <a:bodyPr/>
                        <a:lstStyle/>
                        <a:p>
                          <a:endParaRPr lang="en-AU" dirty="0"/>
                        </a:p>
                      </a:txBody>
                      <a:tcPr/>
                    </a:tc>
                    <a:tc>
                      <a:txBody>
                        <a:bodyPr/>
                        <a:lstStyle/>
                        <a:p>
                          <a:r>
                            <a:rPr lang="en-AU" sz="1400" b="1" dirty="0"/>
                            <a:t>study * at </a:t>
                          </a:r>
                        </a:p>
                      </a:txBody>
                      <a:tcPr/>
                    </a:tc>
                    <a:tc>
                      <a:txBody>
                        <a:bodyPr/>
                        <a:lstStyle/>
                        <a:p>
                          <a:r>
                            <a:rPr lang="en-AU" sz="1400" b="1" dirty="0"/>
                            <a:t>20</a:t>
                          </a:r>
                        </a:p>
                      </a:txBody>
                      <a:tcPr/>
                    </a:tc>
                    <a:tc>
                      <a:txBody>
                        <a:bodyPr/>
                        <a:lstStyle/>
                        <a:p>
                          <a:r>
                            <a:rPr lang="en-AU" sz="1400" b="1" dirty="0"/>
                            <a:t>0.03</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952638387"/>
                      </a:ext>
                    </a:extLst>
                  </a:tr>
                  <a:tr h="369761">
                    <a:tc vMerge="1">
                      <a:txBody>
                        <a:bodyPr/>
                        <a:lstStyle/>
                        <a:p>
                          <a:endParaRPr lang="en-AU" dirty="0"/>
                        </a:p>
                      </a:txBody>
                      <a:tcPr/>
                    </a:tc>
                    <a:tc>
                      <a:txBody>
                        <a:bodyPr/>
                        <a:lstStyle/>
                        <a:p>
                          <a:r>
                            <a:rPr lang="en-AU" sz="1400" b="1" dirty="0"/>
                            <a:t>study * school </a:t>
                          </a:r>
                        </a:p>
                      </a:txBody>
                      <a:tcPr/>
                    </a:tc>
                    <a:tc>
                      <a:txBody>
                        <a:bodyPr/>
                        <a:lstStyle/>
                        <a:p>
                          <a:r>
                            <a:rPr lang="en-AU" sz="1400" b="1" dirty="0"/>
                            <a:t>70</a:t>
                          </a:r>
                        </a:p>
                      </a:txBody>
                      <a:tcPr/>
                    </a:tc>
                    <a:tc>
                      <a:txBody>
                        <a:bodyPr/>
                        <a:lstStyle/>
                        <a:p>
                          <a:r>
                            <a:rPr lang="en-AU" sz="1400" b="1" dirty="0"/>
                            <a:t>0.25</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70860570"/>
                      </a:ext>
                    </a:extLst>
                  </a:tr>
                  <a:tr h="304800">
                    <a:tc rowSpan="4">
                      <a:txBody>
                        <a:bodyPr/>
                        <a:lstStyle/>
                        <a:p>
                          <a:r>
                            <a:rPr lang="en-AU" sz="1800" b="1" dirty="0"/>
                            <a:t>at</a:t>
                          </a:r>
                        </a:p>
                      </a:txBody>
                      <a:tcPr/>
                    </a:tc>
                    <a:tc>
                      <a:txBody>
                        <a:bodyPr/>
                        <a:lstStyle/>
                        <a:p>
                          <a:r>
                            <a:rPr lang="en-AU" sz="1400" b="1" dirty="0"/>
                            <a:t>at * I </a:t>
                          </a:r>
                        </a:p>
                      </a:txBody>
                      <a:tcPr/>
                    </a:tc>
                    <a:tc>
                      <a:txBody>
                        <a:bodyPr/>
                        <a:lstStyle/>
                        <a:p>
                          <a:r>
                            <a:rPr lang="en-AU" sz="1400" b="1" dirty="0"/>
                            <a:t>30</a:t>
                          </a:r>
                        </a:p>
                      </a:txBody>
                      <a:tcPr/>
                    </a:tc>
                    <a:tc>
                      <a:txBody>
                        <a:bodyPr/>
                        <a:lstStyle/>
                        <a:p>
                          <a:r>
                            <a:rPr lang="en-AU" sz="1400" b="1" dirty="0"/>
                            <a:t>0.03</a:t>
                          </a:r>
                        </a:p>
                      </a:txBody>
                      <a:tcPr/>
                    </a:tc>
                    <a:tc>
                      <a:txBody>
                        <a:bodyPr/>
                        <a:lstStyle/>
                        <a:p>
                          <a:r>
                            <a:rPr lang="en-AU" sz="1400" b="1" dirty="0"/>
                            <a:t>--</a:t>
                          </a:r>
                        </a:p>
                      </a:txBody>
                      <a:tcPr/>
                    </a:tc>
                    <a:tc rowSpan="4">
                      <a:txBody>
                        <a:bodyPr/>
                        <a:lstStyle/>
                        <a:p>
                          <a:pPr algn="l">
                            <a:lnSpc>
                              <a:spcPct val="150000"/>
                            </a:lnSpc>
                          </a:pPr>
                          <a:r>
                            <a:rPr lang="en-AU" sz="1400" b="1" dirty="0"/>
                            <a:t>Attention score for word “at”</a:t>
                          </a:r>
                        </a:p>
                      </a:txBody>
                      <a:tcPr/>
                    </a:tc>
                    <a:extLst>
                      <a:ext uri="{0D108BD9-81ED-4DB2-BD59-A6C34878D82A}">
                        <a16:rowId xmlns:a16="http://schemas.microsoft.com/office/drawing/2014/main" val="3781605353"/>
                      </a:ext>
                    </a:extLst>
                  </a:tr>
                  <a:tr h="304800">
                    <a:tc vMerge="1">
                      <a:txBody>
                        <a:bodyPr/>
                        <a:lstStyle/>
                        <a:p>
                          <a:endParaRPr lang="en-AU" dirty="0"/>
                        </a:p>
                      </a:txBody>
                      <a:tcPr/>
                    </a:tc>
                    <a:tc>
                      <a:txBody>
                        <a:bodyPr/>
                        <a:lstStyle/>
                        <a:p>
                          <a:r>
                            <a:rPr lang="en-AU" sz="1400" b="1" dirty="0"/>
                            <a:t>at * study</a:t>
                          </a:r>
                        </a:p>
                      </a:txBody>
                      <a:tcPr/>
                    </a:tc>
                    <a:tc>
                      <a:txBody>
                        <a:bodyPr/>
                        <a:lstStyle/>
                        <a:p>
                          <a:r>
                            <a:rPr lang="en-AU" sz="1400" b="1" dirty="0"/>
                            <a:t>50</a:t>
                          </a:r>
                        </a:p>
                      </a:txBody>
                      <a:tcPr/>
                    </a:tc>
                    <a:tc>
                      <a:txBody>
                        <a:bodyPr/>
                        <a:lstStyle/>
                        <a:p>
                          <a:r>
                            <a:rPr lang="en-AU" sz="1400" b="1" dirty="0"/>
                            <a:t>0.10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99836080"/>
                      </a:ext>
                    </a:extLst>
                  </a:tr>
                  <a:tr h="304800">
                    <a:tc vMerge="1">
                      <a:txBody>
                        <a:bodyPr/>
                        <a:lstStyle/>
                        <a:p>
                          <a:endParaRPr lang="en-AU" dirty="0"/>
                        </a:p>
                      </a:txBody>
                      <a:tcPr/>
                    </a:tc>
                    <a:tc>
                      <a:txBody>
                        <a:bodyPr/>
                        <a:lstStyle/>
                        <a:p>
                          <a:r>
                            <a:rPr lang="en-AU" sz="1400" b="1" dirty="0"/>
                            <a:t>at * at </a:t>
                          </a:r>
                        </a:p>
                      </a:txBody>
                      <a:tcPr/>
                    </a:tc>
                    <a:tc>
                      <a:txBody>
                        <a:bodyPr/>
                        <a:lstStyle/>
                        <a:p>
                          <a:r>
                            <a:rPr lang="en-AU" sz="1400" b="1" dirty="0"/>
                            <a:t>90</a:t>
                          </a:r>
                        </a:p>
                      </a:txBody>
                      <a:tcPr/>
                    </a:tc>
                    <a:tc>
                      <a:txBody>
                        <a:bodyPr/>
                        <a:lstStyle/>
                        <a:p>
                          <a:r>
                            <a:rPr lang="en-AU" sz="1400" b="1" dirty="0"/>
                            <a:t>0.80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2342657274"/>
                      </a:ext>
                    </a:extLst>
                  </a:tr>
                  <a:tr h="304800">
                    <a:tc vMerge="1">
                      <a:txBody>
                        <a:bodyPr/>
                        <a:lstStyle/>
                        <a:p>
                          <a:endParaRPr lang="en-AU" dirty="0"/>
                        </a:p>
                      </a:txBody>
                      <a:tcPr/>
                    </a:tc>
                    <a:tc>
                      <a:txBody>
                        <a:bodyPr/>
                        <a:lstStyle/>
                        <a:p>
                          <a:r>
                            <a:rPr lang="en-AU" sz="1400" b="1" dirty="0"/>
                            <a:t>at * school </a:t>
                          </a:r>
                        </a:p>
                      </a:txBody>
                      <a:tcPr/>
                    </a:tc>
                    <a:tc>
                      <a:txBody>
                        <a:bodyPr/>
                        <a:lstStyle/>
                        <a:p>
                          <a:r>
                            <a:rPr lang="en-AU" sz="1400" b="1" dirty="0"/>
                            <a:t>40</a:t>
                          </a:r>
                        </a:p>
                      </a:txBody>
                      <a:tcPr/>
                    </a:tc>
                    <a:tc>
                      <a:txBody>
                        <a:bodyPr/>
                        <a:lstStyle/>
                        <a:p>
                          <a:r>
                            <a:rPr lang="en-AU" sz="1400" b="1" dirty="0"/>
                            <a:t>0.07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4048561925"/>
                      </a:ext>
                    </a:extLst>
                  </a:tr>
                  <a:tr h="350802">
                    <a:tc rowSpan="4">
                      <a:txBody>
                        <a:bodyPr/>
                        <a:lstStyle/>
                        <a:p>
                          <a:r>
                            <a:rPr lang="en-AU" sz="1800" b="1" dirty="0"/>
                            <a:t>school</a:t>
                          </a:r>
                        </a:p>
                      </a:txBody>
                      <a:tcPr/>
                    </a:tc>
                    <a:tc>
                      <a:txBody>
                        <a:bodyPr/>
                        <a:lstStyle/>
                        <a:p>
                          <a:r>
                            <a:rPr lang="en-AU" sz="1400" b="1" dirty="0"/>
                            <a:t>school * I </a:t>
                          </a:r>
                        </a:p>
                      </a:txBody>
                      <a:tcPr/>
                    </a:tc>
                    <a:tc>
                      <a:txBody>
                        <a:bodyPr/>
                        <a:lstStyle/>
                        <a:p>
                          <a:r>
                            <a:rPr lang="en-AU" sz="1400" b="1" dirty="0"/>
                            <a:t>30</a:t>
                          </a:r>
                        </a:p>
                      </a:txBody>
                      <a:tcPr/>
                    </a:tc>
                    <a:tc>
                      <a:txBody>
                        <a:bodyPr/>
                        <a:lstStyle/>
                        <a:p>
                          <a:r>
                            <a:rPr lang="en-AU" sz="1400" b="1" dirty="0"/>
                            <a:t>0.01</a:t>
                          </a:r>
                        </a:p>
                      </a:txBody>
                      <a:tcPr/>
                    </a:tc>
                    <a:tc>
                      <a:txBody>
                        <a:bodyPr/>
                        <a:lstStyle/>
                        <a:p>
                          <a:r>
                            <a:rPr lang="en-AU" sz="1400" b="1" dirty="0"/>
                            <a:t>--</a:t>
                          </a:r>
                        </a:p>
                      </a:txBody>
                      <a:tcPr/>
                    </a:tc>
                    <a:tc rowSpan="4">
                      <a:txBody>
                        <a:bodyPr/>
                        <a:lstStyle/>
                        <a:p>
                          <a:pPr algn="l">
                            <a:lnSpc>
                              <a:spcPct val="150000"/>
                            </a:lnSpc>
                          </a:pPr>
                          <a:r>
                            <a:rPr lang="en-AU" sz="1400" b="1" dirty="0"/>
                            <a:t>Attention score for word “school”</a:t>
                          </a:r>
                        </a:p>
                      </a:txBody>
                      <a:tcPr/>
                    </a:tc>
                    <a:extLst>
                      <a:ext uri="{0D108BD9-81ED-4DB2-BD59-A6C34878D82A}">
                        <a16:rowId xmlns:a16="http://schemas.microsoft.com/office/drawing/2014/main" val="1614598636"/>
                      </a:ext>
                    </a:extLst>
                  </a:tr>
                  <a:tr h="350802">
                    <a:tc vMerge="1">
                      <a:txBody>
                        <a:bodyPr/>
                        <a:lstStyle/>
                        <a:p>
                          <a:endParaRPr lang="en-AU" dirty="0"/>
                        </a:p>
                      </a:txBody>
                      <a:tcPr/>
                    </a:tc>
                    <a:tc>
                      <a:txBody>
                        <a:bodyPr/>
                        <a:lstStyle/>
                        <a:p>
                          <a:r>
                            <a:rPr lang="en-AU" sz="1400" b="1" dirty="0"/>
                            <a:t>school * study</a:t>
                          </a:r>
                        </a:p>
                      </a:txBody>
                      <a:tcPr/>
                    </a:tc>
                    <a:tc>
                      <a:txBody>
                        <a:bodyPr/>
                        <a:lstStyle/>
                        <a:p>
                          <a:r>
                            <a:rPr lang="en-AU" sz="1400" b="1" dirty="0"/>
                            <a:t>80</a:t>
                          </a:r>
                        </a:p>
                      </a:txBody>
                      <a:tcPr/>
                    </a:tc>
                    <a:tc>
                      <a:txBody>
                        <a:bodyPr/>
                        <a:lstStyle/>
                        <a:p>
                          <a:r>
                            <a:rPr lang="en-AU" sz="1400" b="1" dirty="0"/>
                            <a:t>0.27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505670755"/>
                      </a:ext>
                    </a:extLst>
                  </a:tr>
                  <a:tr h="350802">
                    <a:tc vMerge="1">
                      <a:txBody>
                        <a:bodyPr/>
                        <a:lstStyle/>
                        <a:p>
                          <a:endParaRPr lang="en-AU" dirty="0"/>
                        </a:p>
                      </a:txBody>
                      <a:tcPr/>
                    </a:tc>
                    <a:tc>
                      <a:txBody>
                        <a:bodyPr/>
                        <a:lstStyle/>
                        <a:p>
                          <a:r>
                            <a:rPr lang="en-AU" sz="1400" b="1" dirty="0"/>
                            <a:t>school * at </a:t>
                          </a:r>
                        </a:p>
                      </a:txBody>
                      <a:tcPr/>
                    </a:tc>
                    <a:tc>
                      <a:txBody>
                        <a:bodyPr/>
                        <a:lstStyle/>
                        <a:p>
                          <a:r>
                            <a:rPr lang="en-AU" sz="1400" b="1" dirty="0"/>
                            <a:t>23</a:t>
                          </a:r>
                        </a:p>
                      </a:txBody>
                      <a:tcPr/>
                    </a:tc>
                    <a:tc>
                      <a:txBody>
                        <a:bodyPr/>
                        <a:lstStyle/>
                        <a:p>
                          <a:r>
                            <a:rPr lang="en-AU" sz="1400" b="1" dirty="0"/>
                            <a:t>0.02</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5927686"/>
                      </a:ext>
                    </a:extLst>
                  </a:tr>
                  <a:tr h="350802">
                    <a:tc vMerge="1">
                      <a:txBody>
                        <a:bodyPr/>
                        <a:lstStyle/>
                        <a:p>
                          <a:endParaRPr lang="en-AU" dirty="0"/>
                        </a:p>
                      </a:txBody>
                      <a:tcPr/>
                    </a:tc>
                    <a:tc>
                      <a:txBody>
                        <a:bodyPr/>
                        <a:lstStyle/>
                        <a:p>
                          <a:r>
                            <a:rPr lang="en-AU" sz="1400" b="1" dirty="0"/>
                            <a:t>school* school </a:t>
                          </a:r>
                        </a:p>
                      </a:txBody>
                      <a:tcPr/>
                    </a:tc>
                    <a:tc>
                      <a:txBody>
                        <a:bodyPr/>
                        <a:lstStyle/>
                        <a:p>
                          <a:r>
                            <a:rPr lang="en-AU" sz="1400" b="1" dirty="0"/>
                            <a:t>100</a:t>
                          </a:r>
                        </a:p>
                      </a:txBody>
                      <a:tcPr/>
                    </a:tc>
                    <a:tc>
                      <a:txBody>
                        <a:bodyPr/>
                        <a:lstStyle/>
                        <a:p>
                          <a:r>
                            <a:rPr lang="en-AU" sz="1400" b="1" dirty="0"/>
                            <a:t>0.70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3640457709"/>
                      </a:ext>
                    </a:extLst>
                  </a:tr>
                </a:tbl>
              </a:graphicData>
            </a:graphic>
          </p:graphicFrame>
        </mc:Fallback>
      </mc:AlternateContent>
      <p:pic>
        <p:nvPicPr>
          <p:cNvPr id="27" name="Picture 26">
            <a:extLst>
              <a:ext uri="{FF2B5EF4-FFF2-40B4-BE49-F238E27FC236}">
                <a16:creationId xmlns:a16="http://schemas.microsoft.com/office/drawing/2014/main" id="{9400DB1F-4905-4A9E-9350-F0A3941ABCFD}"/>
              </a:ext>
            </a:extLst>
          </p:cNvPr>
          <p:cNvPicPr>
            <a:picLocks noChangeAspect="1"/>
          </p:cNvPicPr>
          <p:nvPr/>
        </p:nvPicPr>
        <p:blipFill>
          <a:blip r:embed="rId3"/>
          <a:stretch>
            <a:fillRect/>
          </a:stretch>
        </p:blipFill>
        <p:spPr>
          <a:xfrm>
            <a:off x="7764045" y="28778"/>
            <a:ext cx="3054010" cy="623452"/>
          </a:xfrm>
          <a:prstGeom prst="rect">
            <a:avLst/>
          </a:prstGeom>
        </p:spPr>
      </p:pic>
      <p:sp>
        <p:nvSpPr>
          <p:cNvPr id="2" name="Slide Number Placeholder 1">
            <a:extLst>
              <a:ext uri="{FF2B5EF4-FFF2-40B4-BE49-F238E27FC236}">
                <a16:creationId xmlns:a16="http://schemas.microsoft.com/office/drawing/2014/main" id="{887EF502-20B4-431C-8B80-9901A3819002}"/>
              </a:ext>
            </a:extLst>
          </p:cNvPr>
          <p:cNvSpPr>
            <a:spLocks noGrp="1"/>
          </p:cNvSpPr>
          <p:nvPr>
            <p:ph type="sldNum" sz="quarter" idx="12"/>
          </p:nvPr>
        </p:nvSpPr>
        <p:spPr/>
        <p:txBody>
          <a:bodyPr>
            <a:normAutofit lnSpcReduction="10000"/>
          </a:bodyPr>
          <a:lstStyle/>
          <a:p>
            <a:fld id="{B0A73943-211F-4649-A6C2-E322F76FB90A}" type="slidenum">
              <a:rPr lang="en-AU" smtClean="0"/>
              <a:t>20</a:t>
            </a:fld>
            <a:endParaRPr lang="en-AU"/>
          </a:p>
        </p:txBody>
      </p:sp>
    </p:spTree>
    <p:extLst>
      <p:ext uri="{BB962C8B-B14F-4D97-AF65-F5344CB8AC3E}">
        <p14:creationId xmlns:p14="http://schemas.microsoft.com/office/powerpoint/2010/main" val="74926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65" y="339383"/>
            <a:ext cx="7793802" cy="636563"/>
          </a:xfrm>
        </p:spPr>
        <p:txBody>
          <a:bodyPr>
            <a:normAutofit/>
          </a:bodyPr>
          <a:lstStyle/>
          <a:p>
            <a:r>
              <a:rPr lang="en-AU" sz="2800" dirty="0"/>
              <a:t>Multi-head Attention – parallel attention layers </a:t>
            </a:r>
          </a:p>
        </p:txBody>
      </p:sp>
      <p:pic>
        <p:nvPicPr>
          <p:cNvPr id="5" name="Picture 4"/>
          <p:cNvPicPr>
            <a:picLocks noChangeAspect="1"/>
          </p:cNvPicPr>
          <p:nvPr/>
        </p:nvPicPr>
        <p:blipFill>
          <a:blip r:embed="rId3"/>
          <a:stretch>
            <a:fillRect/>
          </a:stretch>
        </p:blipFill>
        <p:spPr>
          <a:xfrm>
            <a:off x="292702" y="4305702"/>
            <a:ext cx="6174486" cy="1127760"/>
          </a:xfrm>
          <a:prstGeom prst="rect">
            <a:avLst/>
          </a:prstGeom>
        </p:spPr>
      </p:pic>
      <p:pic>
        <p:nvPicPr>
          <p:cNvPr id="6" name="Picture 5"/>
          <p:cNvPicPr>
            <a:picLocks noChangeAspect="1"/>
          </p:cNvPicPr>
          <p:nvPr/>
        </p:nvPicPr>
        <p:blipFill>
          <a:blip r:embed="rId4"/>
          <a:stretch>
            <a:fillRect/>
          </a:stretch>
        </p:blipFill>
        <p:spPr>
          <a:xfrm>
            <a:off x="552817" y="1147186"/>
            <a:ext cx="2276475" cy="3114675"/>
          </a:xfrm>
          <a:prstGeom prst="rect">
            <a:avLst/>
          </a:prstGeom>
        </p:spPr>
      </p:pic>
      <p:graphicFrame>
        <p:nvGraphicFramePr>
          <p:cNvPr id="11" name="Table 10">
            <a:extLst>
              <a:ext uri="{FF2B5EF4-FFF2-40B4-BE49-F238E27FC236}">
                <a16:creationId xmlns:a16="http://schemas.microsoft.com/office/drawing/2014/main" id="{F63FF4EF-AB1D-4510-AE9B-97C0059CBFBC}"/>
              </a:ext>
            </a:extLst>
          </p:cNvPr>
          <p:cNvGraphicFramePr>
            <a:graphicFrameLocks noGrp="1"/>
          </p:cNvGraphicFramePr>
          <p:nvPr>
            <p:extLst>
              <p:ext uri="{D42A27DB-BD31-4B8C-83A1-F6EECF244321}">
                <p14:modId xmlns:p14="http://schemas.microsoft.com/office/powerpoint/2010/main" val="2217740288"/>
              </p:ext>
            </p:extLst>
          </p:nvPr>
        </p:nvGraphicFramePr>
        <p:xfrm>
          <a:off x="391881" y="5494793"/>
          <a:ext cx="2598345" cy="1097280"/>
        </p:xfrm>
        <a:graphic>
          <a:graphicData uri="http://schemas.openxmlformats.org/drawingml/2006/table">
            <a:tbl>
              <a:tblPr firstRow="1" bandRow="1">
                <a:tableStyleId>{5940675A-B579-460E-94D1-54222C63F5DA}</a:tableStyleId>
              </a:tblPr>
              <a:tblGrid>
                <a:gridCol w="811749">
                  <a:extLst>
                    <a:ext uri="{9D8B030D-6E8A-4147-A177-3AD203B41FA5}">
                      <a16:colId xmlns:a16="http://schemas.microsoft.com/office/drawing/2014/main" val="62121247"/>
                    </a:ext>
                  </a:extLst>
                </a:gridCol>
                <a:gridCol w="1786596">
                  <a:extLst>
                    <a:ext uri="{9D8B030D-6E8A-4147-A177-3AD203B41FA5}">
                      <a16:colId xmlns:a16="http://schemas.microsoft.com/office/drawing/2014/main" val="3080687186"/>
                    </a:ext>
                  </a:extLst>
                </a:gridCol>
              </a:tblGrid>
              <a:tr h="310037">
                <a:tc>
                  <a:txBody>
                    <a:bodyPr/>
                    <a:lstStyle/>
                    <a:p>
                      <a:r>
                        <a:rPr lang="en-AU" sz="1800" dirty="0"/>
                        <a:t>h</a:t>
                      </a:r>
                    </a:p>
                  </a:txBody>
                  <a:tcPr/>
                </a:tc>
                <a:tc>
                  <a:txBody>
                    <a:bodyPr/>
                    <a:lstStyle/>
                    <a:p>
                      <a:r>
                        <a:rPr lang="en-AU" sz="1800" dirty="0"/>
                        <a:t> 8 </a:t>
                      </a:r>
                    </a:p>
                  </a:txBody>
                  <a:tcPr/>
                </a:tc>
                <a:extLst>
                  <a:ext uri="{0D108BD9-81ED-4DB2-BD59-A6C34878D82A}">
                    <a16:rowId xmlns:a16="http://schemas.microsoft.com/office/drawing/2014/main" val="2669886992"/>
                  </a:ext>
                </a:extLst>
              </a:tr>
              <a:tr h="310037">
                <a:tc>
                  <a:txBody>
                    <a:bodyPr/>
                    <a:lstStyle/>
                    <a:p>
                      <a:r>
                        <a:rPr lang="en-AU" sz="1800" dirty="0"/>
                        <a:t>W</a:t>
                      </a:r>
                      <a:r>
                        <a:rPr lang="en-AU" sz="1800" baseline="30000" dirty="0"/>
                        <a:t>o</a:t>
                      </a:r>
                    </a:p>
                  </a:txBody>
                  <a:tcPr/>
                </a:tc>
                <a:tc>
                  <a:txBody>
                    <a:bodyPr/>
                    <a:lstStyle/>
                    <a:p>
                      <a:endParaRPr lang="en-AU" sz="1800" dirty="0"/>
                    </a:p>
                  </a:txBody>
                  <a:tcPr/>
                </a:tc>
                <a:extLst>
                  <a:ext uri="{0D108BD9-81ED-4DB2-BD59-A6C34878D82A}">
                    <a16:rowId xmlns:a16="http://schemas.microsoft.com/office/drawing/2014/main" val="36469348"/>
                  </a:ext>
                </a:extLst>
              </a:tr>
              <a:tr h="310037">
                <a:tc>
                  <a:txBody>
                    <a:bodyPr/>
                    <a:lstStyle/>
                    <a:p>
                      <a:r>
                        <a:rPr lang="en-AU" sz="1400" baseline="0" dirty="0" err="1">
                          <a:latin typeface="Abadi" panose="020B0604020104020204" pitchFamily="34" charset="0"/>
                        </a:rPr>
                        <a:t>d</a:t>
                      </a:r>
                      <a:r>
                        <a:rPr lang="en-AU" sz="1400" baseline="-25000" dirty="0" err="1">
                          <a:latin typeface="Abadi" panose="020B0604020104020204" pitchFamily="34" charset="0"/>
                        </a:rPr>
                        <a:t>model</a:t>
                      </a:r>
                      <a:endParaRPr lang="en-AU" sz="1400" baseline="-25000" dirty="0">
                        <a:latin typeface="Abadi" panose="020B0604020104020204" pitchFamily="34" charset="0"/>
                      </a:endParaRPr>
                    </a:p>
                  </a:txBody>
                  <a:tcPr/>
                </a:tc>
                <a:tc>
                  <a:txBody>
                    <a:bodyPr/>
                    <a:lstStyle/>
                    <a:p>
                      <a:r>
                        <a:rPr lang="en-AU" sz="1800" dirty="0"/>
                        <a:t>512</a:t>
                      </a:r>
                    </a:p>
                  </a:txBody>
                  <a:tcPr/>
                </a:tc>
                <a:extLst>
                  <a:ext uri="{0D108BD9-81ED-4DB2-BD59-A6C34878D82A}">
                    <a16:rowId xmlns:a16="http://schemas.microsoft.com/office/drawing/2014/main" val="1961992529"/>
                  </a:ext>
                </a:extLst>
              </a:tr>
            </a:tbl>
          </a:graphicData>
        </a:graphic>
      </p:graphicFrame>
      <p:sp>
        <p:nvSpPr>
          <p:cNvPr id="12" name="Rectangle 11">
            <a:extLst>
              <a:ext uri="{FF2B5EF4-FFF2-40B4-BE49-F238E27FC236}">
                <a16:creationId xmlns:a16="http://schemas.microsoft.com/office/drawing/2014/main" id="{AF2930AE-81FA-4803-BE27-AEE20DDFD71B}"/>
              </a:ext>
            </a:extLst>
          </p:cNvPr>
          <p:cNvSpPr/>
          <p:nvPr/>
        </p:nvSpPr>
        <p:spPr>
          <a:xfrm>
            <a:off x="8663594" y="6488668"/>
            <a:ext cx="2565126" cy="369332"/>
          </a:xfrm>
          <a:prstGeom prst="rect">
            <a:avLst/>
          </a:prstGeom>
        </p:spPr>
        <p:txBody>
          <a:bodyPr wrap="none">
            <a:spAutoFit/>
          </a:bodyPr>
          <a:lstStyle/>
          <a:p>
            <a:r>
              <a:rPr lang="en-AU" dirty="0"/>
              <a:t> (Vaswani et al. 2017) </a:t>
            </a:r>
          </a:p>
        </p:txBody>
      </p:sp>
      <p:pic>
        <p:nvPicPr>
          <p:cNvPr id="14" name="Picture 13">
            <a:extLst>
              <a:ext uri="{FF2B5EF4-FFF2-40B4-BE49-F238E27FC236}">
                <a16:creationId xmlns:a16="http://schemas.microsoft.com/office/drawing/2014/main" id="{53D60F90-FD91-4450-AE7E-FD2F90BE959E}"/>
              </a:ext>
            </a:extLst>
          </p:cNvPr>
          <p:cNvPicPr>
            <a:picLocks noChangeAspect="1"/>
          </p:cNvPicPr>
          <p:nvPr/>
        </p:nvPicPr>
        <p:blipFill>
          <a:blip r:embed="rId5"/>
          <a:stretch>
            <a:fillRect/>
          </a:stretch>
        </p:blipFill>
        <p:spPr>
          <a:xfrm>
            <a:off x="7094234" y="1822614"/>
            <a:ext cx="1107232" cy="626384"/>
          </a:xfrm>
          <a:prstGeom prst="rect">
            <a:avLst/>
          </a:prstGeom>
        </p:spPr>
      </p:pic>
      <p:pic>
        <p:nvPicPr>
          <p:cNvPr id="18" name="Picture 17">
            <a:extLst>
              <a:ext uri="{FF2B5EF4-FFF2-40B4-BE49-F238E27FC236}">
                <a16:creationId xmlns:a16="http://schemas.microsoft.com/office/drawing/2014/main" id="{7501B8D1-9763-46C8-BAC8-6E53CDD09281}"/>
              </a:ext>
            </a:extLst>
          </p:cNvPr>
          <p:cNvPicPr>
            <a:picLocks noChangeAspect="1"/>
          </p:cNvPicPr>
          <p:nvPr/>
        </p:nvPicPr>
        <p:blipFill>
          <a:blip r:embed="rId5"/>
          <a:stretch>
            <a:fillRect/>
          </a:stretch>
        </p:blipFill>
        <p:spPr>
          <a:xfrm>
            <a:off x="7094234" y="2489395"/>
            <a:ext cx="1107232" cy="626384"/>
          </a:xfrm>
          <a:prstGeom prst="rect">
            <a:avLst/>
          </a:prstGeom>
        </p:spPr>
      </p:pic>
      <p:pic>
        <p:nvPicPr>
          <p:cNvPr id="19" name="Picture 18">
            <a:extLst>
              <a:ext uri="{FF2B5EF4-FFF2-40B4-BE49-F238E27FC236}">
                <a16:creationId xmlns:a16="http://schemas.microsoft.com/office/drawing/2014/main" id="{73E01161-B853-4864-9B5F-608EF9AAFC7C}"/>
              </a:ext>
            </a:extLst>
          </p:cNvPr>
          <p:cNvPicPr>
            <a:picLocks noChangeAspect="1"/>
          </p:cNvPicPr>
          <p:nvPr/>
        </p:nvPicPr>
        <p:blipFill>
          <a:blip r:embed="rId5"/>
          <a:stretch>
            <a:fillRect/>
          </a:stretch>
        </p:blipFill>
        <p:spPr>
          <a:xfrm>
            <a:off x="7094234" y="3170542"/>
            <a:ext cx="1107232" cy="626384"/>
          </a:xfrm>
          <a:prstGeom prst="rect">
            <a:avLst/>
          </a:prstGeom>
        </p:spPr>
      </p:pic>
      <p:pic>
        <p:nvPicPr>
          <p:cNvPr id="20" name="Picture 19">
            <a:extLst>
              <a:ext uri="{FF2B5EF4-FFF2-40B4-BE49-F238E27FC236}">
                <a16:creationId xmlns:a16="http://schemas.microsoft.com/office/drawing/2014/main" id="{27FF3248-4B28-41F4-A6C4-B119F45C614F}"/>
              </a:ext>
            </a:extLst>
          </p:cNvPr>
          <p:cNvPicPr>
            <a:picLocks noChangeAspect="1"/>
          </p:cNvPicPr>
          <p:nvPr/>
        </p:nvPicPr>
        <p:blipFill>
          <a:blip r:embed="rId5"/>
          <a:stretch>
            <a:fillRect/>
          </a:stretch>
        </p:blipFill>
        <p:spPr>
          <a:xfrm>
            <a:off x="7094234" y="3917624"/>
            <a:ext cx="1107232" cy="626384"/>
          </a:xfrm>
          <a:prstGeom prst="rect">
            <a:avLst/>
          </a:prstGeom>
        </p:spPr>
      </p:pic>
      <p:pic>
        <p:nvPicPr>
          <p:cNvPr id="21" name="Picture 20">
            <a:extLst>
              <a:ext uri="{FF2B5EF4-FFF2-40B4-BE49-F238E27FC236}">
                <a16:creationId xmlns:a16="http://schemas.microsoft.com/office/drawing/2014/main" id="{DAC74377-83CC-419D-8644-4042BECB69E7}"/>
              </a:ext>
            </a:extLst>
          </p:cNvPr>
          <p:cNvPicPr>
            <a:picLocks noChangeAspect="1"/>
          </p:cNvPicPr>
          <p:nvPr/>
        </p:nvPicPr>
        <p:blipFill>
          <a:blip r:embed="rId5"/>
          <a:stretch>
            <a:fillRect/>
          </a:stretch>
        </p:blipFill>
        <p:spPr>
          <a:xfrm>
            <a:off x="7094234" y="4664706"/>
            <a:ext cx="1107232" cy="626384"/>
          </a:xfrm>
          <a:prstGeom prst="rect">
            <a:avLst/>
          </a:prstGeom>
        </p:spPr>
      </p:pic>
      <p:pic>
        <p:nvPicPr>
          <p:cNvPr id="22" name="Picture 21">
            <a:extLst>
              <a:ext uri="{FF2B5EF4-FFF2-40B4-BE49-F238E27FC236}">
                <a16:creationId xmlns:a16="http://schemas.microsoft.com/office/drawing/2014/main" id="{1BA8A06C-7B15-45C4-9512-F12A3494B68A}"/>
              </a:ext>
            </a:extLst>
          </p:cNvPr>
          <p:cNvPicPr>
            <a:picLocks noChangeAspect="1"/>
          </p:cNvPicPr>
          <p:nvPr/>
        </p:nvPicPr>
        <p:blipFill>
          <a:blip r:embed="rId5"/>
          <a:stretch>
            <a:fillRect/>
          </a:stretch>
        </p:blipFill>
        <p:spPr>
          <a:xfrm>
            <a:off x="7094234" y="1168849"/>
            <a:ext cx="1107232" cy="626384"/>
          </a:xfrm>
          <a:prstGeom prst="rect">
            <a:avLst/>
          </a:prstGeom>
        </p:spPr>
      </p:pic>
      <p:pic>
        <p:nvPicPr>
          <p:cNvPr id="23" name="Picture 22">
            <a:extLst>
              <a:ext uri="{FF2B5EF4-FFF2-40B4-BE49-F238E27FC236}">
                <a16:creationId xmlns:a16="http://schemas.microsoft.com/office/drawing/2014/main" id="{6786DAEF-D306-44F1-8085-86D81FDC2EA2}"/>
              </a:ext>
            </a:extLst>
          </p:cNvPr>
          <p:cNvPicPr>
            <a:picLocks noChangeAspect="1"/>
          </p:cNvPicPr>
          <p:nvPr/>
        </p:nvPicPr>
        <p:blipFill>
          <a:blip r:embed="rId5"/>
          <a:stretch>
            <a:fillRect/>
          </a:stretch>
        </p:blipFill>
        <p:spPr>
          <a:xfrm>
            <a:off x="7094234" y="5362286"/>
            <a:ext cx="1107232" cy="626384"/>
          </a:xfrm>
          <a:prstGeom prst="rect">
            <a:avLst/>
          </a:prstGeom>
        </p:spPr>
      </p:pic>
      <p:pic>
        <p:nvPicPr>
          <p:cNvPr id="25" name="Picture 24">
            <a:extLst>
              <a:ext uri="{FF2B5EF4-FFF2-40B4-BE49-F238E27FC236}">
                <a16:creationId xmlns:a16="http://schemas.microsoft.com/office/drawing/2014/main" id="{FD5D5A55-9299-445B-8C08-E6CDD1990931}"/>
              </a:ext>
            </a:extLst>
          </p:cNvPr>
          <p:cNvPicPr>
            <a:picLocks noChangeAspect="1"/>
          </p:cNvPicPr>
          <p:nvPr/>
        </p:nvPicPr>
        <p:blipFill>
          <a:blip r:embed="rId5"/>
          <a:stretch>
            <a:fillRect/>
          </a:stretch>
        </p:blipFill>
        <p:spPr>
          <a:xfrm>
            <a:off x="7094234" y="6043433"/>
            <a:ext cx="1107232" cy="626384"/>
          </a:xfrm>
          <a:prstGeom prst="rect">
            <a:avLst/>
          </a:prstGeom>
        </p:spPr>
      </p:pic>
      <p:pic>
        <p:nvPicPr>
          <p:cNvPr id="26" name="Picture 25">
            <a:extLst>
              <a:ext uri="{FF2B5EF4-FFF2-40B4-BE49-F238E27FC236}">
                <a16:creationId xmlns:a16="http://schemas.microsoft.com/office/drawing/2014/main" id="{1DFEA7B8-964D-4228-A290-F7C9EC30D47B}"/>
              </a:ext>
            </a:extLst>
          </p:cNvPr>
          <p:cNvPicPr>
            <a:picLocks noChangeAspect="1"/>
          </p:cNvPicPr>
          <p:nvPr/>
        </p:nvPicPr>
        <p:blipFill>
          <a:blip r:embed="rId6"/>
          <a:stretch>
            <a:fillRect/>
          </a:stretch>
        </p:blipFill>
        <p:spPr>
          <a:xfrm>
            <a:off x="1297853" y="5870224"/>
            <a:ext cx="999280" cy="346417"/>
          </a:xfrm>
          <a:prstGeom prst="rect">
            <a:avLst/>
          </a:prstGeom>
        </p:spPr>
      </p:pic>
      <p:sp>
        <p:nvSpPr>
          <p:cNvPr id="31" name="Right Brace 30">
            <a:extLst>
              <a:ext uri="{FF2B5EF4-FFF2-40B4-BE49-F238E27FC236}">
                <a16:creationId xmlns:a16="http://schemas.microsoft.com/office/drawing/2014/main" id="{79DA69CD-EE29-46AA-85DF-43A498BF0EDB}"/>
              </a:ext>
            </a:extLst>
          </p:cNvPr>
          <p:cNvSpPr/>
          <p:nvPr/>
        </p:nvSpPr>
        <p:spPr>
          <a:xfrm>
            <a:off x="8426548" y="1308295"/>
            <a:ext cx="237046" cy="52103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32" name="Rectangle 31">
            <a:extLst>
              <a:ext uri="{FF2B5EF4-FFF2-40B4-BE49-F238E27FC236}">
                <a16:creationId xmlns:a16="http://schemas.microsoft.com/office/drawing/2014/main" id="{19C26791-ED7D-4D14-B355-9A9D8451BB83}"/>
              </a:ext>
            </a:extLst>
          </p:cNvPr>
          <p:cNvSpPr/>
          <p:nvPr/>
        </p:nvSpPr>
        <p:spPr>
          <a:xfrm>
            <a:off x="8726131" y="3763488"/>
            <a:ext cx="300082" cy="369332"/>
          </a:xfrm>
          <a:prstGeom prst="rect">
            <a:avLst/>
          </a:prstGeom>
        </p:spPr>
        <p:txBody>
          <a:bodyPr wrap="none">
            <a:spAutoFit/>
          </a:bodyPr>
          <a:lstStyle/>
          <a:p>
            <a:r>
              <a:rPr lang="en-AU" dirty="0"/>
              <a:t>*</a:t>
            </a:r>
          </a:p>
        </p:txBody>
      </p:sp>
      <p:sp>
        <p:nvSpPr>
          <p:cNvPr id="33" name="Rectangle 32">
            <a:extLst>
              <a:ext uri="{FF2B5EF4-FFF2-40B4-BE49-F238E27FC236}">
                <a16:creationId xmlns:a16="http://schemas.microsoft.com/office/drawing/2014/main" id="{9A8F98D3-4E8E-44CB-97BF-0C860D7D89BD}"/>
              </a:ext>
            </a:extLst>
          </p:cNvPr>
          <p:cNvSpPr/>
          <p:nvPr/>
        </p:nvSpPr>
        <p:spPr>
          <a:xfrm>
            <a:off x="9003798" y="3728790"/>
            <a:ext cx="487634" cy="369332"/>
          </a:xfrm>
          <a:prstGeom prst="rect">
            <a:avLst/>
          </a:prstGeom>
        </p:spPr>
        <p:txBody>
          <a:bodyPr wrap="none">
            <a:spAutoFit/>
          </a:bodyPr>
          <a:lstStyle/>
          <a:p>
            <a:r>
              <a:rPr lang="en-AU" dirty="0"/>
              <a:t>W</a:t>
            </a:r>
            <a:r>
              <a:rPr lang="en-AU" baseline="30000" dirty="0"/>
              <a:t>o</a:t>
            </a:r>
          </a:p>
        </p:txBody>
      </p:sp>
      <p:pic>
        <p:nvPicPr>
          <p:cNvPr id="48" name="Picture 47">
            <a:extLst>
              <a:ext uri="{FF2B5EF4-FFF2-40B4-BE49-F238E27FC236}">
                <a16:creationId xmlns:a16="http://schemas.microsoft.com/office/drawing/2014/main" id="{5A109758-F0E8-4990-9971-DA8FCC7652D1}"/>
              </a:ext>
            </a:extLst>
          </p:cNvPr>
          <p:cNvPicPr>
            <a:picLocks noChangeAspect="1"/>
          </p:cNvPicPr>
          <p:nvPr/>
        </p:nvPicPr>
        <p:blipFill>
          <a:blip r:embed="rId7"/>
          <a:stretch>
            <a:fillRect/>
          </a:stretch>
        </p:blipFill>
        <p:spPr>
          <a:xfrm>
            <a:off x="10242400" y="3331794"/>
            <a:ext cx="1188823" cy="1127858"/>
          </a:xfrm>
          <a:prstGeom prst="rect">
            <a:avLst/>
          </a:prstGeom>
        </p:spPr>
      </p:pic>
      <p:cxnSp>
        <p:nvCxnSpPr>
          <p:cNvPr id="50" name="Straight Arrow Connector 49">
            <a:extLst>
              <a:ext uri="{FF2B5EF4-FFF2-40B4-BE49-F238E27FC236}">
                <a16:creationId xmlns:a16="http://schemas.microsoft.com/office/drawing/2014/main" id="{113BAB83-C694-4153-A504-07998504810D}"/>
              </a:ext>
            </a:extLst>
          </p:cNvPr>
          <p:cNvCxnSpPr/>
          <p:nvPr/>
        </p:nvCxnSpPr>
        <p:spPr>
          <a:xfrm flipV="1">
            <a:off x="9383805" y="3429000"/>
            <a:ext cx="662058" cy="367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CAF7BE-AF9F-449A-ADA3-34D52F28D057}"/>
              </a:ext>
            </a:extLst>
          </p:cNvPr>
          <p:cNvCxnSpPr>
            <a:stCxn id="33" idx="3"/>
          </p:cNvCxnSpPr>
          <p:nvPr/>
        </p:nvCxnSpPr>
        <p:spPr>
          <a:xfrm flipV="1">
            <a:off x="9491432" y="3728790"/>
            <a:ext cx="55443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4FB4E17-9007-468C-92F7-60792B00AA23}"/>
              </a:ext>
            </a:extLst>
          </p:cNvPr>
          <p:cNvCxnSpPr>
            <a:stCxn id="33" idx="3"/>
          </p:cNvCxnSpPr>
          <p:nvPr/>
        </p:nvCxnSpPr>
        <p:spPr>
          <a:xfrm>
            <a:off x="9491432" y="3913456"/>
            <a:ext cx="720211" cy="10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09CC19C-E2C3-41BF-8CFB-1FFDC68AE4D9}"/>
              </a:ext>
            </a:extLst>
          </p:cNvPr>
          <p:cNvCxnSpPr/>
          <p:nvPr/>
        </p:nvCxnSpPr>
        <p:spPr>
          <a:xfrm>
            <a:off x="9491432" y="4060630"/>
            <a:ext cx="750968" cy="337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2271C8A-D012-4A5D-965F-606538BBAF16}"/>
              </a:ext>
            </a:extLst>
          </p:cNvPr>
          <p:cNvSpPr txBox="1"/>
          <p:nvPr/>
        </p:nvSpPr>
        <p:spPr>
          <a:xfrm>
            <a:off x="9978217" y="2773039"/>
            <a:ext cx="1043876" cy="369332"/>
          </a:xfrm>
          <a:prstGeom prst="rect">
            <a:avLst/>
          </a:prstGeom>
          <a:noFill/>
        </p:spPr>
        <p:txBody>
          <a:bodyPr wrap="none" rtlCol="0">
            <a:spAutoFit/>
          </a:bodyPr>
          <a:lstStyle/>
          <a:p>
            <a:r>
              <a:rPr lang="en-AU" b="1" dirty="0"/>
              <a:t>Output</a:t>
            </a:r>
          </a:p>
        </p:txBody>
      </p:sp>
      <p:sp>
        <p:nvSpPr>
          <p:cNvPr id="58" name="TextBox 57">
            <a:extLst>
              <a:ext uri="{FF2B5EF4-FFF2-40B4-BE49-F238E27FC236}">
                <a16:creationId xmlns:a16="http://schemas.microsoft.com/office/drawing/2014/main" id="{C1A9F63F-9EAA-46BE-8076-E08BCD6660FD}"/>
              </a:ext>
            </a:extLst>
          </p:cNvPr>
          <p:cNvSpPr txBox="1"/>
          <p:nvPr/>
        </p:nvSpPr>
        <p:spPr>
          <a:xfrm>
            <a:off x="10836811" y="3339892"/>
            <a:ext cx="242374" cy="261610"/>
          </a:xfrm>
          <a:prstGeom prst="rect">
            <a:avLst/>
          </a:prstGeom>
          <a:noFill/>
        </p:spPr>
        <p:txBody>
          <a:bodyPr wrap="none" rtlCol="0">
            <a:spAutoFit/>
          </a:bodyPr>
          <a:lstStyle/>
          <a:p>
            <a:r>
              <a:rPr lang="en-AU" sz="1100" dirty="0"/>
              <a:t>I</a:t>
            </a:r>
          </a:p>
        </p:txBody>
      </p:sp>
      <p:pic>
        <p:nvPicPr>
          <p:cNvPr id="59" name="Picture 58">
            <a:extLst>
              <a:ext uri="{FF2B5EF4-FFF2-40B4-BE49-F238E27FC236}">
                <a16:creationId xmlns:a16="http://schemas.microsoft.com/office/drawing/2014/main" id="{266A2B7A-1975-40A4-94D1-43C529DDCF4A}"/>
              </a:ext>
            </a:extLst>
          </p:cNvPr>
          <p:cNvPicPr>
            <a:picLocks noChangeAspect="1"/>
          </p:cNvPicPr>
          <p:nvPr/>
        </p:nvPicPr>
        <p:blipFill>
          <a:blip r:embed="rId8"/>
          <a:stretch>
            <a:fillRect/>
          </a:stretch>
        </p:blipFill>
        <p:spPr>
          <a:xfrm>
            <a:off x="9140365" y="286189"/>
            <a:ext cx="1962150" cy="742950"/>
          </a:xfrm>
          <a:prstGeom prst="rect">
            <a:avLst/>
          </a:prstGeom>
        </p:spPr>
      </p:pic>
      <p:sp>
        <p:nvSpPr>
          <p:cNvPr id="3" name="Slide Number Placeholder 2">
            <a:extLst>
              <a:ext uri="{FF2B5EF4-FFF2-40B4-BE49-F238E27FC236}">
                <a16:creationId xmlns:a16="http://schemas.microsoft.com/office/drawing/2014/main" id="{27EE384E-D5EC-4645-A92B-B0DEC4C1CCCA}"/>
              </a:ext>
            </a:extLst>
          </p:cNvPr>
          <p:cNvSpPr>
            <a:spLocks noGrp="1"/>
          </p:cNvSpPr>
          <p:nvPr>
            <p:ph type="sldNum" sz="quarter" idx="12"/>
          </p:nvPr>
        </p:nvSpPr>
        <p:spPr/>
        <p:txBody>
          <a:bodyPr>
            <a:normAutofit lnSpcReduction="10000"/>
          </a:bodyPr>
          <a:lstStyle/>
          <a:p>
            <a:fld id="{B0A73943-211F-4649-A6C2-E322F76FB90A}" type="slidenum">
              <a:rPr lang="en-AU" smtClean="0"/>
              <a:t>21</a:t>
            </a:fld>
            <a:endParaRPr lang="en-AU"/>
          </a:p>
        </p:txBody>
      </p:sp>
    </p:spTree>
    <p:extLst>
      <p:ext uri="{BB962C8B-B14F-4D97-AF65-F5344CB8AC3E}">
        <p14:creationId xmlns:p14="http://schemas.microsoft.com/office/powerpoint/2010/main" val="249901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82750"/>
          </a:xfrm>
        </p:spPr>
        <p:txBody>
          <a:bodyPr>
            <a:normAutofit/>
          </a:bodyPr>
          <a:lstStyle/>
          <a:p>
            <a:r>
              <a:rPr lang="en-AU" sz="2800" b="1" dirty="0"/>
              <a:t>Position-wise Feed-Forward Networks</a:t>
            </a:r>
            <a:r>
              <a:rPr lang="en-AU" sz="2800" dirty="0"/>
              <a:t> </a:t>
            </a:r>
            <a:br>
              <a:rPr lang="en-AU" sz="2800" dirty="0"/>
            </a:br>
            <a:endParaRPr lang="en-AU" sz="2800" dirty="0"/>
          </a:p>
        </p:txBody>
      </p:sp>
      <p:pic>
        <p:nvPicPr>
          <p:cNvPr id="6" name="Content Placeholder 5"/>
          <p:cNvPicPr>
            <a:picLocks noGrp="1" noChangeAspect="1"/>
          </p:cNvPicPr>
          <p:nvPr>
            <p:ph idx="1"/>
          </p:nvPr>
        </p:nvPicPr>
        <p:blipFill>
          <a:blip r:embed="rId2"/>
          <a:stretch>
            <a:fillRect/>
          </a:stretch>
        </p:blipFill>
        <p:spPr>
          <a:xfrm>
            <a:off x="873990" y="1985399"/>
            <a:ext cx="4010025" cy="609600"/>
          </a:xfrm>
          <a:prstGeom prst="rect">
            <a:avLst/>
          </a:prstGeom>
        </p:spPr>
      </p:pic>
      <p:sp>
        <p:nvSpPr>
          <p:cNvPr id="5" name="Dodecagon 4"/>
          <p:cNvSpPr/>
          <p:nvPr/>
        </p:nvSpPr>
        <p:spPr>
          <a:xfrm>
            <a:off x="486109" y="365760"/>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2.2</a:t>
            </a:r>
          </a:p>
        </p:txBody>
      </p:sp>
      <p:pic>
        <p:nvPicPr>
          <p:cNvPr id="8" name="Picture 7">
            <a:extLst>
              <a:ext uri="{FF2B5EF4-FFF2-40B4-BE49-F238E27FC236}">
                <a16:creationId xmlns:a16="http://schemas.microsoft.com/office/drawing/2014/main" id="{DDBC3481-4FC0-4F06-920A-0094FE369D1A}"/>
              </a:ext>
            </a:extLst>
          </p:cNvPr>
          <p:cNvPicPr>
            <a:picLocks noChangeAspect="1"/>
          </p:cNvPicPr>
          <p:nvPr/>
        </p:nvPicPr>
        <p:blipFill>
          <a:blip r:embed="rId3"/>
          <a:stretch>
            <a:fillRect/>
          </a:stretch>
        </p:blipFill>
        <p:spPr>
          <a:xfrm>
            <a:off x="9234555" y="365760"/>
            <a:ext cx="1676400" cy="571500"/>
          </a:xfrm>
          <a:prstGeom prst="rect">
            <a:avLst/>
          </a:prstGeom>
        </p:spPr>
      </p:pic>
      <p:sp>
        <p:nvSpPr>
          <p:cNvPr id="9" name="Rectangle 8">
            <a:extLst>
              <a:ext uri="{FF2B5EF4-FFF2-40B4-BE49-F238E27FC236}">
                <a16:creationId xmlns:a16="http://schemas.microsoft.com/office/drawing/2014/main" id="{EA13E6AB-1EF0-46C1-BD8D-8CA85CD019C6}"/>
              </a:ext>
            </a:extLst>
          </p:cNvPr>
          <p:cNvSpPr/>
          <p:nvPr/>
        </p:nvSpPr>
        <p:spPr>
          <a:xfrm>
            <a:off x="1130709" y="5248870"/>
            <a:ext cx="8588477" cy="646331"/>
          </a:xfrm>
          <a:prstGeom prst="rect">
            <a:avLst/>
          </a:prstGeom>
        </p:spPr>
        <p:txBody>
          <a:bodyPr wrap="square">
            <a:spAutoFit/>
          </a:bodyPr>
          <a:lstStyle/>
          <a:p>
            <a:r>
              <a:rPr lang="en-US" dirty="0"/>
              <a:t>Add &amp; Norm - Layer normalization is similar batch normalization, but the mean and variances are calculated along the last dimension,</a:t>
            </a:r>
            <a:endParaRPr lang="en-AU" dirty="0"/>
          </a:p>
        </p:txBody>
      </p:sp>
      <p:pic>
        <p:nvPicPr>
          <p:cNvPr id="1028" name="Picture 4">
            <a:extLst>
              <a:ext uri="{FF2B5EF4-FFF2-40B4-BE49-F238E27FC236}">
                <a16:creationId xmlns:a16="http://schemas.microsoft.com/office/drawing/2014/main" id="{C28AF3B9-B735-4CA8-A0AC-291DFA610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709" y="2637541"/>
            <a:ext cx="4829175" cy="22479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A9763C7-0AEB-4913-99BE-9188C793B74F}"/>
              </a:ext>
            </a:extLst>
          </p:cNvPr>
          <p:cNvSpPr>
            <a:spLocks noGrp="1"/>
          </p:cNvSpPr>
          <p:nvPr>
            <p:ph type="sldNum" sz="quarter" idx="12"/>
          </p:nvPr>
        </p:nvSpPr>
        <p:spPr/>
        <p:txBody>
          <a:bodyPr>
            <a:normAutofit lnSpcReduction="10000"/>
          </a:bodyPr>
          <a:lstStyle/>
          <a:p>
            <a:fld id="{B0A73943-211F-4649-A6C2-E322F76FB90A}" type="slidenum">
              <a:rPr lang="en-AU" smtClean="0"/>
              <a:t>22</a:t>
            </a:fld>
            <a:endParaRPr lang="en-AU"/>
          </a:p>
        </p:txBody>
      </p:sp>
    </p:spTree>
    <p:extLst>
      <p:ext uri="{BB962C8B-B14F-4D97-AF65-F5344CB8AC3E}">
        <p14:creationId xmlns:p14="http://schemas.microsoft.com/office/powerpoint/2010/main" val="352275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23576" y="1448972"/>
            <a:ext cx="9659907" cy="2839363"/>
          </a:xfrm>
          <a:prstGeom prst="rect">
            <a:avLst/>
          </a:prstGeom>
        </p:spPr>
      </p:pic>
      <p:graphicFrame>
        <p:nvGraphicFramePr>
          <p:cNvPr id="2" name="Table 1">
            <a:extLst>
              <a:ext uri="{FF2B5EF4-FFF2-40B4-BE49-F238E27FC236}">
                <a16:creationId xmlns:a16="http://schemas.microsoft.com/office/drawing/2014/main" id="{39E96194-C7FD-4555-93B3-E227751BDCBC}"/>
              </a:ext>
            </a:extLst>
          </p:cNvPr>
          <p:cNvGraphicFramePr>
            <a:graphicFrameLocks noGrp="1"/>
          </p:cNvGraphicFramePr>
          <p:nvPr>
            <p:extLst>
              <p:ext uri="{D42A27DB-BD31-4B8C-83A1-F6EECF244321}">
                <p14:modId xmlns:p14="http://schemas.microsoft.com/office/powerpoint/2010/main" val="1117061856"/>
              </p:ext>
            </p:extLst>
          </p:nvPr>
        </p:nvGraphicFramePr>
        <p:xfrm>
          <a:off x="249189" y="5280342"/>
          <a:ext cx="10765301" cy="1188720"/>
        </p:xfrm>
        <a:graphic>
          <a:graphicData uri="http://schemas.openxmlformats.org/drawingml/2006/table">
            <a:tbl>
              <a:tblPr bandRow="1">
                <a:tableStyleId>{793D81CF-94F2-401A-BA57-92F5A7B2D0C5}</a:tableStyleId>
              </a:tblPr>
              <a:tblGrid>
                <a:gridCol w="1354528">
                  <a:extLst>
                    <a:ext uri="{9D8B030D-6E8A-4147-A177-3AD203B41FA5}">
                      <a16:colId xmlns:a16="http://schemas.microsoft.com/office/drawing/2014/main" val="1577609043"/>
                    </a:ext>
                  </a:extLst>
                </a:gridCol>
                <a:gridCol w="9410773">
                  <a:extLst>
                    <a:ext uri="{9D8B030D-6E8A-4147-A177-3AD203B41FA5}">
                      <a16:colId xmlns:a16="http://schemas.microsoft.com/office/drawing/2014/main" val="2227672470"/>
                    </a:ext>
                  </a:extLst>
                </a:gridCol>
              </a:tblGrid>
              <a:tr h="0">
                <a:tc>
                  <a:txBody>
                    <a:bodyPr/>
                    <a:lstStyle/>
                    <a:p>
                      <a:r>
                        <a:rPr lang="en-AU" sz="1800" dirty="0" err="1"/>
                        <a:t>softmax</a:t>
                      </a:r>
                      <a:endParaRPr lang="en-AU" sz="1800" dirty="0"/>
                    </a:p>
                  </a:txBody>
                  <a:tcPr/>
                </a:tc>
                <a:tc>
                  <a:txBody>
                    <a:bodyPr/>
                    <a:lstStyle/>
                    <a:p>
                      <a:r>
                        <a:rPr lang="en-US" sz="1800" kern="1200" dirty="0">
                          <a:effectLst/>
                        </a:rPr>
                        <a:t>A function that provides probabilities for each possible class in a </a:t>
                      </a:r>
                      <a:r>
                        <a:rPr lang="en-US" sz="1800" u="none" strike="noStrike" kern="1200" dirty="0">
                          <a:effectLst/>
                          <a:hlinkClick r:id="rId3"/>
                        </a:rPr>
                        <a:t>multi-class classification model</a:t>
                      </a:r>
                      <a:r>
                        <a:rPr lang="en-US" sz="1800" kern="1200" dirty="0">
                          <a:effectLst/>
                        </a:rPr>
                        <a:t>. The probabilities add up to exactly 1.0. For example, </a:t>
                      </a:r>
                      <a:r>
                        <a:rPr lang="en-US" sz="1800" kern="1200" dirty="0" err="1">
                          <a:effectLst/>
                        </a:rPr>
                        <a:t>softmax</a:t>
                      </a:r>
                      <a:r>
                        <a:rPr lang="en-US" sz="1800" kern="1200" dirty="0">
                          <a:effectLst/>
                        </a:rPr>
                        <a:t> might determine that the probability of an issue report being a bug at 0.9, a question at 0.08, and a enhancement at 0.02.</a:t>
                      </a:r>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677075003"/>
                  </a:ext>
                </a:extLst>
              </a:tr>
            </a:tbl>
          </a:graphicData>
        </a:graphic>
      </p:graphicFrame>
      <p:sp>
        <p:nvSpPr>
          <p:cNvPr id="3" name="Slide Number Placeholder 2">
            <a:extLst>
              <a:ext uri="{FF2B5EF4-FFF2-40B4-BE49-F238E27FC236}">
                <a16:creationId xmlns:a16="http://schemas.microsoft.com/office/drawing/2014/main" id="{1126984C-B46B-4EC5-BF34-126F088A93DA}"/>
              </a:ext>
            </a:extLst>
          </p:cNvPr>
          <p:cNvSpPr>
            <a:spLocks noGrp="1"/>
          </p:cNvSpPr>
          <p:nvPr>
            <p:ph type="sldNum" sz="quarter" idx="12"/>
          </p:nvPr>
        </p:nvSpPr>
        <p:spPr/>
        <p:txBody>
          <a:bodyPr>
            <a:normAutofit lnSpcReduction="10000"/>
          </a:bodyPr>
          <a:lstStyle/>
          <a:p>
            <a:fld id="{B0A73943-211F-4649-A6C2-E322F76FB90A}" type="slidenum">
              <a:rPr lang="en-AU" smtClean="0"/>
              <a:t>23</a:t>
            </a:fld>
            <a:endParaRPr lang="en-AU"/>
          </a:p>
        </p:txBody>
      </p:sp>
    </p:spTree>
    <p:extLst>
      <p:ext uri="{BB962C8B-B14F-4D97-AF65-F5344CB8AC3E}">
        <p14:creationId xmlns:p14="http://schemas.microsoft.com/office/powerpoint/2010/main" val="1548768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508" y="458124"/>
            <a:ext cx="9692640" cy="798022"/>
          </a:xfrm>
        </p:spPr>
        <p:txBody>
          <a:bodyPr/>
          <a:lstStyle/>
          <a:p>
            <a:r>
              <a:rPr lang="en-AU" dirty="0"/>
              <a:t>Evaluation</a:t>
            </a:r>
          </a:p>
        </p:txBody>
      </p:sp>
      <p:graphicFrame>
        <p:nvGraphicFramePr>
          <p:cNvPr id="5" name="Table 4"/>
          <p:cNvGraphicFramePr>
            <a:graphicFrameLocks noGrp="1"/>
          </p:cNvGraphicFramePr>
          <p:nvPr>
            <p:extLst>
              <p:ext uri="{D42A27DB-BD31-4B8C-83A1-F6EECF244321}">
                <p14:modId xmlns:p14="http://schemas.microsoft.com/office/powerpoint/2010/main" val="3888094749"/>
              </p:ext>
            </p:extLst>
          </p:nvPr>
        </p:nvGraphicFramePr>
        <p:xfrm>
          <a:off x="1108890" y="2173996"/>
          <a:ext cx="8820200" cy="1737360"/>
        </p:xfrm>
        <a:graphic>
          <a:graphicData uri="http://schemas.openxmlformats.org/drawingml/2006/table">
            <a:tbl>
              <a:tblPr firstRow="1" bandRow="1">
                <a:tableStyleId>{69012ECD-51FC-41F1-AA8D-1B2483CD663E}</a:tableStyleId>
              </a:tblPr>
              <a:tblGrid>
                <a:gridCol w="1555115">
                  <a:extLst>
                    <a:ext uri="{9D8B030D-6E8A-4147-A177-3AD203B41FA5}">
                      <a16:colId xmlns:a16="http://schemas.microsoft.com/office/drawing/2014/main" val="3085039608"/>
                    </a:ext>
                  </a:extLst>
                </a:gridCol>
                <a:gridCol w="2275459">
                  <a:extLst>
                    <a:ext uri="{9D8B030D-6E8A-4147-A177-3AD203B41FA5}">
                      <a16:colId xmlns:a16="http://schemas.microsoft.com/office/drawing/2014/main" val="370624739"/>
                    </a:ext>
                  </a:extLst>
                </a:gridCol>
                <a:gridCol w="1307354">
                  <a:extLst>
                    <a:ext uri="{9D8B030D-6E8A-4147-A177-3AD203B41FA5}">
                      <a16:colId xmlns:a16="http://schemas.microsoft.com/office/drawing/2014/main" val="95434052"/>
                    </a:ext>
                  </a:extLst>
                </a:gridCol>
                <a:gridCol w="3682272">
                  <a:extLst>
                    <a:ext uri="{9D8B030D-6E8A-4147-A177-3AD203B41FA5}">
                      <a16:colId xmlns:a16="http://schemas.microsoft.com/office/drawing/2014/main" val="1680564992"/>
                    </a:ext>
                  </a:extLst>
                </a:gridCol>
              </a:tblGrid>
              <a:tr h="599087">
                <a:tc>
                  <a:txBody>
                    <a:bodyPr/>
                    <a:lstStyle/>
                    <a:p>
                      <a:endParaRPr lang="en-AU" dirty="0"/>
                    </a:p>
                  </a:txBody>
                  <a:tcPr/>
                </a:tc>
                <a:tc>
                  <a:txBody>
                    <a:bodyPr/>
                    <a:lstStyle/>
                    <a:p>
                      <a:r>
                        <a:rPr lang="en-AU" dirty="0"/>
                        <a:t>Issues(issue</a:t>
                      </a:r>
                      <a:r>
                        <a:rPr lang="en-AU" baseline="0" dirty="0"/>
                        <a:t> + pull request</a:t>
                      </a:r>
                      <a:r>
                        <a:rPr lang="en-AU" dirty="0"/>
                        <a:t>)</a:t>
                      </a:r>
                    </a:p>
                  </a:txBody>
                  <a:tcPr/>
                </a:tc>
                <a:tc>
                  <a:txBody>
                    <a:bodyPr/>
                    <a:lstStyle/>
                    <a:p>
                      <a:r>
                        <a:rPr lang="en-AU" dirty="0"/>
                        <a:t>Label</a:t>
                      </a:r>
                    </a:p>
                  </a:txBody>
                  <a:tcPr/>
                </a:tc>
                <a:tc>
                  <a:txBody>
                    <a:bodyPr/>
                    <a:lstStyle/>
                    <a:p>
                      <a:r>
                        <a:rPr lang="en-AU" dirty="0"/>
                        <a:t>Assignee</a:t>
                      </a:r>
                      <a:r>
                        <a:rPr lang="en-AU" baseline="0" dirty="0"/>
                        <a:t>/Contributor</a:t>
                      </a:r>
                      <a:endParaRPr lang="en-AU" dirty="0"/>
                    </a:p>
                  </a:txBody>
                  <a:tcPr/>
                </a:tc>
                <a:extLst>
                  <a:ext uri="{0D108BD9-81ED-4DB2-BD59-A6C34878D82A}">
                    <a16:rowId xmlns:a16="http://schemas.microsoft.com/office/drawing/2014/main" val="704449034"/>
                  </a:ext>
                </a:extLst>
              </a:tr>
              <a:tr h="347090">
                <a:tc>
                  <a:txBody>
                    <a:bodyPr/>
                    <a:lstStyle/>
                    <a:p>
                      <a:r>
                        <a:rPr lang="en-AU" dirty="0"/>
                        <a:t>SVF</a:t>
                      </a:r>
                    </a:p>
                  </a:txBody>
                  <a:tcPr/>
                </a:tc>
                <a:tc>
                  <a:txBody>
                    <a:bodyPr/>
                    <a:lstStyle/>
                    <a:p>
                      <a:r>
                        <a:rPr lang="en-AU" dirty="0"/>
                        <a:t>92</a:t>
                      </a:r>
                    </a:p>
                  </a:txBody>
                  <a:tcPr/>
                </a:tc>
                <a:tc>
                  <a:txBody>
                    <a:bodyPr/>
                    <a:lstStyle/>
                    <a:p>
                      <a:r>
                        <a:rPr lang="en-AU" dirty="0"/>
                        <a:t>6</a:t>
                      </a:r>
                    </a:p>
                  </a:txBody>
                  <a:tcPr/>
                </a:tc>
                <a:tc>
                  <a:txBody>
                    <a:bodyPr/>
                    <a:lstStyle/>
                    <a:p>
                      <a:r>
                        <a:rPr lang="en-AU" dirty="0"/>
                        <a:t>7</a:t>
                      </a:r>
                    </a:p>
                  </a:txBody>
                  <a:tcPr/>
                </a:tc>
                <a:extLst>
                  <a:ext uri="{0D108BD9-81ED-4DB2-BD59-A6C34878D82A}">
                    <a16:rowId xmlns:a16="http://schemas.microsoft.com/office/drawing/2014/main" val="677563474"/>
                  </a:ext>
                </a:extLst>
              </a:tr>
              <a:tr h="347090">
                <a:tc>
                  <a:txBody>
                    <a:bodyPr/>
                    <a:lstStyle/>
                    <a:p>
                      <a:r>
                        <a:rPr lang="en-AU" dirty="0" err="1"/>
                        <a:t>corefix</a:t>
                      </a:r>
                      <a:endParaRPr lang="en-AU" dirty="0"/>
                    </a:p>
                  </a:txBody>
                  <a:tcPr/>
                </a:tc>
                <a:tc>
                  <a:txBody>
                    <a:bodyPr/>
                    <a:lstStyle/>
                    <a:p>
                      <a:r>
                        <a:rPr lang="en-AU" dirty="0"/>
                        <a:t>15000</a:t>
                      </a:r>
                    </a:p>
                  </a:txBody>
                  <a:tcPr/>
                </a:tc>
                <a:tc>
                  <a:txBody>
                    <a:bodyPr/>
                    <a:lstStyle/>
                    <a:p>
                      <a:r>
                        <a:rPr lang="en-AU" dirty="0"/>
                        <a:t>126</a:t>
                      </a:r>
                    </a:p>
                  </a:txBody>
                  <a:tcPr/>
                </a:tc>
                <a:tc>
                  <a:txBody>
                    <a:bodyPr/>
                    <a:lstStyle/>
                    <a:p>
                      <a:r>
                        <a:rPr lang="en-AU" dirty="0"/>
                        <a:t>40</a:t>
                      </a:r>
                    </a:p>
                  </a:txBody>
                  <a:tcPr/>
                </a:tc>
                <a:extLst>
                  <a:ext uri="{0D108BD9-81ED-4DB2-BD59-A6C34878D82A}">
                    <a16:rowId xmlns:a16="http://schemas.microsoft.com/office/drawing/2014/main" val="1367338487"/>
                  </a:ext>
                </a:extLst>
              </a:tr>
              <a:tr h="347090">
                <a:tc>
                  <a:txBody>
                    <a:bodyPr/>
                    <a:lstStyle/>
                    <a:p>
                      <a:r>
                        <a:rPr lang="en-AU" dirty="0"/>
                        <a:t>Roslyn</a:t>
                      </a:r>
                    </a:p>
                  </a:txBody>
                  <a:tcPr/>
                </a:tc>
                <a:tc>
                  <a:txBody>
                    <a:bodyPr/>
                    <a:lstStyle/>
                    <a:p>
                      <a:r>
                        <a:rPr lang="en-AU" dirty="0"/>
                        <a:t>20000</a:t>
                      </a:r>
                    </a:p>
                  </a:txBody>
                  <a:tcPr/>
                </a:tc>
                <a:tc>
                  <a:txBody>
                    <a:bodyPr/>
                    <a:lstStyle/>
                    <a:p>
                      <a:r>
                        <a:rPr lang="en-AU" sz="1800" dirty="0"/>
                        <a:t>138</a:t>
                      </a:r>
                      <a:endParaRPr lang="en-AU" dirty="0"/>
                    </a:p>
                  </a:txBody>
                  <a:tcPr/>
                </a:tc>
                <a:tc>
                  <a:txBody>
                    <a:bodyPr/>
                    <a:lstStyle/>
                    <a:p>
                      <a:r>
                        <a:rPr lang="en-AU" dirty="0"/>
                        <a:t>56</a:t>
                      </a:r>
                    </a:p>
                  </a:txBody>
                  <a:tcPr/>
                </a:tc>
                <a:extLst>
                  <a:ext uri="{0D108BD9-81ED-4DB2-BD59-A6C34878D82A}">
                    <a16:rowId xmlns:a16="http://schemas.microsoft.com/office/drawing/2014/main" val="1522690702"/>
                  </a:ext>
                </a:extLst>
              </a:tr>
            </a:tbl>
          </a:graphicData>
        </a:graphic>
      </p:graphicFrame>
      <p:sp>
        <p:nvSpPr>
          <p:cNvPr id="3" name="Slide Number Placeholder 2">
            <a:extLst>
              <a:ext uri="{FF2B5EF4-FFF2-40B4-BE49-F238E27FC236}">
                <a16:creationId xmlns:a16="http://schemas.microsoft.com/office/drawing/2014/main" id="{76F56517-BD87-4502-82FA-BA688A15B2F5}"/>
              </a:ext>
            </a:extLst>
          </p:cNvPr>
          <p:cNvSpPr>
            <a:spLocks noGrp="1"/>
          </p:cNvSpPr>
          <p:nvPr>
            <p:ph type="sldNum" sz="quarter" idx="12"/>
          </p:nvPr>
        </p:nvSpPr>
        <p:spPr/>
        <p:txBody>
          <a:bodyPr>
            <a:normAutofit lnSpcReduction="10000"/>
          </a:bodyPr>
          <a:lstStyle/>
          <a:p>
            <a:fld id="{B0A73943-211F-4649-A6C2-E322F76FB90A}" type="slidenum">
              <a:rPr lang="en-AU" smtClean="0"/>
              <a:t>24</a:t>
            </a:fld>
            <a:endParaRPr lang="en-AU"/>
          </a:p>
        </p:txBody>
      </p:sp>
    </p:spTree>
    <p:extLst>
      <p:ext uri="{BB962C8B-B14F-4D97-AF65-F5344CB8AC3E}">
        <p14:creationId xmlns:p14="http://schemas.microsoft.com/office/powerpoint/2010/main" val="777633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382" y="698269"/>
            <a:ext cx="9692640" cy="659476"/>
          </a:xfrm>
        </p:spPr>
        <p:txBody>
          <a:bodyPr>
            <a:normAutofit/>
          </a:bodyPr>
          <a:lstStyle/>
          <a:p>
            <a:r>
              <a:rPr lang="en-AU" sz="2800" dirty="0"/>
              <a:t>Assignee-Issue Prediction Results (In Progress)</a:t>
            </a:r>
          </a:p>
        </p:txBody>
      </p:sp>
      <p:graphicFrame>
        <p:nvGraphicFramePr>
          <p:cNvPr id="9" name="Table 8"/>
          <p:cNvGraphicFramePr>
            <a:graphicFrameLocks noGrp="1"/>
          </p:cNvGraphicFramePr>
          <p:nvPr>
            <p:extLst>
              <p:ext uri="{D42A27DB-BD31-4B8C-83A1-F6EECF244321}">
                <p14:modId xmlns:p14="http://schemas.microsoft.com/office/powerpoint/2010/main" val="644473639"/>
              </p:ext>
            </p:extLst>
          </p:nvPr>
        </p:nvGraphicFramePr>
        <p:xfrm>
          <a:off x="578382" y="1927860"/>
          <a:ext cx="9240867" cy="1674118"/>
        </p:xfrm>
        <a:graphic>
          <a:graphicData uri="http://schemas.openxmlformats.org/drawingml/2006/table">
            <a:tbl>
              <a:tblPr firstRow="1">
                <a:tableStyleId>{69012ECD-51FC-41F1-AA8D-1B2483CD663E}</a:tableStyleId>
              </a:tblPr>
              <a:tblGrid>
                <a:gridCol w="1320632">
                  <a:extLst>
                    <a:ext uri="{9D8B030D-6E8A-4147-A177-3AD203B41FA5}">
                      <a16:colId xmlns:a16="http://schemas.microsoft.com/office/drawing/2014/main" val="879006309"/>
                    </a:ext>
                  </a:extLst>
                </a:gridCol>
                <a:gridCol w="2602734">
                  <a:extLst>
                    <a:ext uri="{9D8B030D-6E8A-4147-A177-3AD203B41FA5}">
                      <a16:colId xmlns:a16="http://schemas.microsoft.com/office/drawing/2014/main" val="1609746285"/>
                    </a:ext>
                  </a:extLst>
                </a:gridCol>
                <a:gridCol w="1481160">
                  <a:extLst>
                    <a:ext uri="{9D8B030D-6E8A-4147-A177-3AD203B41FA5}">
                      <a16:colId xmlns:a16="http://schemas.microsoft.com/office/drawing/2014/main" val="3920208898"/>
                    </a:ext>
                  </a:extLst>
                </a:gridCol>
                <a:gridCol w="1014011">
                  <a:extLst>
                    <a:ext uri="{9D8B030D-6E8A-4147-A177-3AD203B41FA5}">
                      <a16:colId xmlns:a16="http://schemas.microsoft.com/office/drawing/2014/main" val="431079310"/>
                    </a:ext>
                  </a:extLst>
                </a:gridCol>
                <a:gridCol w="1523694">
                  <a:extLst>
                    <a:ext uri="{9D8B030D-6E8A-4147-A177-3AD203B41FA5}">
                      <a16:colId xmlns:a16="http://schemas.microsoft.com/office/drawing/2014/main" val="725658473"/>
                    </a:ext>
                  </a:extLst>
                </a:gridCol>
                <a:gridCol w="1298636">
                  <a:extLst>
                    <a:ext uri="{9D8B030D-6E8A-4147-A177-3AD203B41FA5}">
                      <a16:colId xmlns:a16="http://schemas.microsoft.com/office/drawing/2014/main" val="3407695733"/>
                    </a:ext>
                  </a:extLst>
                </a:gridCol>
              </a:tblGrid>
              <a:tr h="424438">
                <a:tc>
                  <a:txBody>
                    <a:bodyPr/>
                    <a:lstStyle/>
                    <a:p>
                      <a:pPr algn="l" fontAlgn="b"/>
                      <a:r>
                        <a:rPr lang="en-AU" sz="2000" u="none" strike="noStrike" dirty="0">
                          <a:effectLst/>
                        </a:rPr>
                        <a:t>Datasets</a:t>
                      </a:r>
                      <a:endParaRPr lang="en-AU" sz="20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a:effectLst/>
                        </a:rPr>
                        <a:t>Features</a:t>
                      </a:r>
                      <a:endParaRPr lang="en-AU" sz="20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Precision </a:t>
                      </a:r>
                      <a:endParaRPr lang="en-AU" sz="20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a:effectLst/>
                        </a:rPr>
                        <a:t>Recall</a:t>
                      </a:r>
                      <a:endParaRPr lang="en-AU" sz="20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F-Measure </a:t>
                      </a:r>
                      <a:endParaRPr lang="en-AU" sz="20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Accuracy</a:t>
                      </a:r>
                      <a:endParaRPr lang="en-AU" sz="20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4354654"/>
                  </a:ext>
                </a:extLst>
              </a:tr>
              <a:tr h="182880">
                <a:tc>
                  <a:txBody>
                    <a:bodyPr/>
                    <a:lstStyle/>
                    <a:p>
                      <a:pPr algn="l" fontAlgn="b"/>
                      <a:r>
                        <a:rPr lang="en-AU" sz="2000" u="none" strike="noStrike" dirty="0">
                          <a:effectLst/>
                        </a:rPr>
                        <a:t>SVF</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Title </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45</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50</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47</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solidFill>
                            <a:srgbClr val="00B050"/>
                          </a:solidFill>
                          <a:effectLst/>
                        </a:rPr>
                        <a:t>89</a:t>
                      </a:r>
                      <a:endParaRPr lang="en-AU" sz="2000" b="0" i="0" u="none" strike="noStrike" dirty="0">
                        <a:solidFill>
                          <a:srgbClr val="00B05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8607536"/>
                  </a:ext>
                </a:extLst>
              </a:tr>
              <a:tr h="182880">
                <a:tc>
                  <a:txBody>
                    <a:bodyPr/>
                    <a:lstStyle/>
                    <a:p>
                      <a:pPr algn="l" fontAlgn="b"/>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Title + Description</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45</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50</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47</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89</a:t>
                      </a:r>
                      <a:endParaRPr lang="en-AU"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687157"/>
                  </a:ext>
                </a:extLst>
              </a:tr>
              <a:tr h="182880">
                <a:tc>
                  <a:txBody>
                    <a:bodyPr/>
                    <a:lstStyle/>
                    <a:p>
                      <a:pPr algn="l" fontAlgn="b"/>
                      <a:r>
                        <a:rPr lang="en-AU" sz="2000" u="none" strike="noStrike" dirty="0">
                          <a:effectLst/>
                        </a:rPr>
                        <a:t>Roslyn</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Title</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10</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12</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11</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solidFill>
                            <a:srgbClr val="FF0000"/>
                          </a:solidFill>
                          <a:effectLst/>
                        </a:rPr>
                        <a:t>34</a:t>
                      </a:r>
                      <a:endParaRPr lang="en-AU" sz="20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6119422"/>
                  </a:ext>
                </a:extLst>
              </a:tr>
              <a:tr h="182880">
                <a:tc>
                  <a:txBody>
                    <a:bodyPr/>
                    <a:lstStyle/>
                    <a:p>
                      <a:pPr algn="l" fontAlgn="b"/>
                      <a:endParaRPr lang="en-AU"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a:effectLst/>
                        </a:rPr>
                        <a:t>Title + Description</a:t>
                      </a:r>
                      <a:endParaRPr lang="en-AU"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16</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16</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15</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36</a:t>
                      </a:r>
                      <a:endParaRPr lang="en-AU"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4604437"/>
                  </a:ext>
                </a:extLst>
              </a:tr>
            </a:tbl>
          </a:graphicData>
        </a:graphic>
      </p:graphicFrame>
      <p:sp>
        <p:nvSpPr>
          <p:cNvPr id="3" name="Slide Number Placeholder 2">
            <a:extLst>
              <a:ext uri="{FF2B5EF4-FFF2-40B4-BE49-F238E27FC236}">
                <a16:creationId xmlns:a16="http://schemas.microsoft.com/office/drawing/2014/main" id="{889CFCE6-D02E-48FB-81B7-AE223385467B}"/>
              </a:ext>
            </a:extLst>
          </p:cNvPr>
          <p:cNvSpPr>
            <a:spLocks noGrp="1"/>
          </p:cNvSpPr>
          <p:nvPr>
            <p:ph type="sldNum" sz="quarter" idx="12"/>
          </p:nvPr>
        </p:nvSpPr>
        <p:spPr/>
        <p:txBody>
          <a:bodyPr>
            <a:normAutofit lnSpcReduction="10000"/>
          </a:bodyPr>
          <a:lstStyle/>
          <a:p>
            <a:fld id="{B0A73943-211F-4649-A6C2-E322F76FB90A}" type="slidenum">
              <a:rPr lang="en-AU" smtClean="0"/>
              <a:t>25</a:t>
            </a:fld>
            <a:endParaRPr lang="en-AU"/>
          </a:p>
        </p:txBody>
      </p:sp>
    </p:spTree>
    <p:extLst>
      <p:ext uri="{BB962C8B-B14F-4D97-AF65-F5344CB8AC3E}">
        <p14:creationId xmlns:p14="http://schemas.microsoft.com/office/powerpoint/2010/main" val="1984909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563" y="522778"/>
            <a:ext cx="9692640" cy="641004"/>
          </a:xfrm>
        </p:spPr>
        <p:txBody>
          <a:bodyPr>
            <a:normAutofit/>
          </a:bodyPr>
          <a:lstStyle/>
          <a:p>
            <a:r>
              <a:rPr lang="en-AU" sz="3600" dirty="0"/>
              <a:t>Label-Issue Prediction Result (In Progress)</a:t>
            </a:r>
          </a:p>
        </p:txBody>
      </p:sp>
      <p:graphicFrame>
        <p:nvGraphicFramePr>
          <p:cNvPr id="5" name="Table 4"/>
          <p:cNvGraphicFramePr>
            <a:graphicFrameLocks noGrp="1"/>
          </p:cNvGraphicFramePr>
          <p:nvPr>
            <p:extLst>
              <p:ext uri="{D42A27DB-BD31-4B8C-83A1-F6EECF244321}">
                <p14:modId xmlns:p14="http://schemas.microsoft.com/office/powerpoint/2010/main" val="2362733190"/>
              </p:ext>
            </p:extLst>
          </p:nvPr>
        </p:nvGraphicFramePr>
        <p:xfrm>
          <a:off x="505690" y="1783052"/>
          <a:ext cx="9692640" cy="1409700"/>
        </p:xfrm>
        <a:graphic>
          <a:graphicData uri="http://schemas.openxmlformats.org/drawingml/2006/table">
            <a:tbl>
              <a:tblPr firstRow="1">
                <a:tableStyleId>{69012ECD-51FC-41F1-AA8D-1B2483CD663E}</a:tableStyleId>
              </a:tblPr>
              <a:tblGrid>
                <a:gridCol w="1385195">
                  <a:extLst>
                    <a:ext uri="{9D8B030D-6E8A-4147-A177-3AD203B41FA5}">
                      <a16:colId xmlns:a16="http://schemas.microsoft.com/office/drawing/2014/main" val="879006309"/>
                    </a:ext>
                  </a:extLst>
                </a:gridCol>
                <a:gridCol w="2729978">
                  <a:extLst>
                    <a:ext uri="{9D8B030D-6E8A-4147-A177-3AD203B41FA5}">
                      <a16:colId xmlns:a16="http://schemas.microsoft.com/office/drawing/2014/main" val="1609746285"/>
                    </a:ext>
                  </a:extLst>
                </a:gridCol>
                <a:gridCol w="1165076">
                  <a:extLst>
                    <a:ext uri="{9D8B030D-6E8A-4147-A177-3AD203B41FA5}">
                      <a16:colId xmlns:a16="http://schemas.microsoft.com/office/drawing/2014/main" val="3920208898"/>
                    </a:ext>
                  </a:extLst>
                </a:gridCol>
                <a:gridCol w="957426">
                  <a:extLst>
                    <a:ext uri="{9D8B030D-6E8A-4147-A177-3AD203B41FA5}">
                      <a16:colId xmlns:a16="http://schemas.microsoft.com/office/drawing/2014/main" val="431079310"/>
                    </a:ext>
                  </a:extLst>
                </a:gridCol>
                <a:gridCol w="1460594">
                  <a:extLst>
                    <a:ext uri="{9D8B030D-6E8A-4147-A177-3AD203B41FA5}">
                      <a16:colId xmlns:a16="http://schemas.microsoft.com/office/drawing/2014/main" val="725658473"/>
                    </a:ext>
                  </a:extLst>
                </a:gridCol>
                <a:gridCol w="1994371">
                  <a:extLst>
                    <a:ext uri="{9D8B030D-6E8A-4147-A177-3AD203B41FA5}">
                      <a16:colId xmlns:a16="http://schemas.microsoft.com/office/drawing/2014/main" val="3407695733"/>
                    </a:ext>
                  </a:extLst>
                </a:gridCol>
              </a:tblGrid>
              <a:tr h="182880">
                <a:tc>
                  <a:txBody>
                    <a:bodyPr/>
                    <a:lstStyle/>
                    <a:p>
                      <a:pPr algn="l" fontAlgn="b"/>
                      <a:r>
                        <a:rPr lang="en-AU" sz="1800" u="none" strike="noStrike" dirty="0">
                          <a:effectLst/>
                        </a:rPr>
                        <a:t>Datasets</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Features</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Precision </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Recall</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F-Measure </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Accuracy</a:t>
                      </a:r>
                      <a:endParaRPr lang="en-AU" sz="18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4354654"/>
                  </a:ext>
                </a:extLst>
              </a:tr>
              <a:tr h="182880">
                <a:tc>
                  <a:txBody>
                    <a:bodyPr/>
                    <a:lstStyle/>
                    <a:p>
                      <a:pPr algn="l" fontAlgn="b"/>
                      <a:r>
                        <a:rPr lang="en-AU" sz="1800" u="none" strike="noStrike" dirty="0">
                          <a:effectLst/>
                        </a:rPr>
                        <a:t>SVF</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Title </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12</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16</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14</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solidFill>
                            <a:srgbClr val="FF0000"/>
                          </a:solidFill>
                          <a:effectLst/>
                        </a:rPr>
                        <a:t>32</a:t>
                      </a:r>
                      <a:endParaRPr lang="en-AU"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8607536"/>
                  </a:ext>
                </a:extLst>
              </a:tr>
              <a:tr h="182880">
                <a:tc>
                  <a:txBody>
                    <a:bodyPr/>
                    <a:lstStyle/>
                    <a:p>
                      <a:pPr algn="l" fontAlgn="b"/>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Title + Description</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18</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21</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19</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37</a:t>
                      </a:r>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687157"/>
                  </a:ext>
                </a:extLst>
              </a:tr>
              <a:tr h="182880">
                <a:tc>
                  <a:txBody>
                    <a:bodyPr/>
                    <a:lstStyle/>
                    <a:p>
                      <a:pPr algn="l" fontAlgn="b"/>
                      <a:r>
                        <a:rPr lang="en-AU" sz="1800" u="none" strike="noStrike" dirty="0">
                          <a:effectLst/>
                        </a:rPr>
                        <a:t>Roslyn</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a:effectLst/>
                        </a:rPr>
                        <a:t>Title</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17</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19</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18</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66</a:t>
                      </a:r>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6119422"/>
                  </a:ext>
                </a:extLst>
              </a:tr>
              <a:tr h="182880">
                <a:tc>
                  <a:txBody>
                    <a:bodyPr/>
                    <a:lstStyle/>
                    <a:p>
                      <a:pPr algn="l" fontAlgn="b"/>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a:effectLst/>
                        </a:rPr>
                        <a:t>Title + Description</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19</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19</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19</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solidFill>
                            <a:srgbClr val="00B050"/>
                          </a:solidFill>
                          <a:effectLst/>
                        </a:rPr>
                        <a:t>68</a:t>
                      </a:r>
                      <a:endParaRPr lang="en-AU" sz="1800" b="0" i="0" u="none" strike="noStrike" dirty="0">
                        <a:solidFill>
                          <a:srgbClr val="00B05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4604437"/>
                  </a:ext>
                </a:extLst>
              </a:tr>
            </a:tbl>
          </a:graphicData>
        </a:graphic>
      </p:graphicFrame>
      <p:sp>
        <p:nvSpPr>
          <p:cNvPr id="3" name="Slide Number Placeholder 2">
            <a:extLst>
              <a:ext uri="{FF2B5EF4-FFF2-40B4-BE49-F238E27FC236}">
                <a16:creationId xmlns:a16="http://schemas.microsoft.com/office/drawing/2014/main" id="{52A383D2-28F9-4045-AEFF-7D2CAD0E1E03}"/>
              </a:ext>
            </a:extLst>
          </p:cNvPr>
          <p:cNvSpPr>
            <a:spLocks noGrp="1"/>
          </p:cNvSpPr>
          <p:nvPr>
            <p:ph type="sldNum" sz="quarter" idx="12"/>
          </p:nvPr>
        </p:nvSpPr>
        <p:spPr/>
        <p:txBody>
          <a:bodyPr>
            <a:normAutofit lnSpcReduction="10000"/>
          </a:bodyPr>
          <a:lstStyle/>
          <a:p>
            <a:fld id="{B0A73943-211F-4649-A6C2-E322F76FB90A}" type="slidenum">
              <a:rPr lang="en-AU" smtClean="0"/>
              <a:t>26</a:t>
            </a:fld>
            <a:endParaRPr lang="en-AU"/>
          </a:p>
        </p:txBody>
      </p:sp>
    </p:spTree>
    <p:extLst>
      <p:ext uri="{BB962C8B-B14F-4D97-AF65-F5344CB8AC3E}">
        <p14:creationId xmlns:p14="http://schemas.microsoft.com/office/powerpoint/2010/main" val="2295396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04911"/>
          </a:xfrm>
        </p:spPr>
        <p:txBody>
          <a:bodyPr>
            <a:normAutofit fontScale="90000"/>
          </a:bodyPr>
          <a:lstStyle/>
          <a:p>
            <a:r>
              <a:rPr lang="en-AU" dirty="0"/>
              <a:t>References</a:t>
            </a:r>
          </a:p>
        </p:txBody>
      </p:sp>
      <p:sp>
        <p:nvSpPr>
          <p:cNvPr id="6" name="TextBox 5"/>
          <p:cNvSpPr txBox="1"/>
          <p:nvPr/>
        </p:nvSpPr>
        <p:spPr>
          <a:xfrm>
            <a:off x="1237488" y="889843"/>
            <a:ext cx="9302555" cy="5909310"/>
          </a:xfrm>
          <a:prstGeom prst="rect">
            <a:avLst/>
          </a:prstGeom>
          <a:noFill/>
        </p:spPr>
        <p:txBody>
          <a:bodyPr wrap="square" rtlCol="0">
            <a:spAutoFit/>
          </a:bodyPr>
          <a:lstStyle/>
          <a:p>
            <a:endParaRPr lang="en-AU" dirty="0">
              <a:hlinkClick r:id="rId3"/>
            </a:endParaRPr>
          </a:p>
          <a:p>
            <a:r>
              <a:rPr lang="en-AU" u="sng" dirty="0" err="1">
                <a:hlinkClick r:id="rId3"/>
              </a:rPr>
              <a:t>Github</a:t>
            </a:r>
            <a:r>
              <a:rPr lang="en-AU" u="sng" dirty="0">
                <a:hlinkClick r:id="rId3"/>
              </a:rPr>
              <a:t>. (2019). </a:t>
            </a:r>
            <a:r>
              <a:rPr lang="en-AU" u="sng" dirty="0" err="1">
                <a:hlinkClick r:id="rId3"/>
              </a:rPr>
              <a:t>dotnet</a:t>
            </a:r>
            <a:r>
              <a:rPr lang="en-AU" u="sng" dirty="0">
                <a:hlinkClick r:id="rId3"/>
              </a:rPr>
              <a:t>/</a:t>
            </a:r>
            <a:r>
              <a:rPr lang="en-AU" u="sng" dirty="0" err="1">
                <a:hlinkClick r:id="rId3"/>
              </a:rPr>
              <a:t>roslyn</a:t>
            </a:r>
            <a:r>
              <a:rPr lang="en-AU" u="sng" dirty="0">
                <a:hlinkClick r:id="rId3"/>
              </a:rPr>
              <a:t>. [online] Available </a:t>
            </a:r>
            <a:r>
              <a:rPr lang="en-AU" u="sng" dirty="0" err="1">
                <a:hlinkClick r:id="rId3"/>
              </a:rPr>
              <a:t>at:https</a:t>
            </a:r>
            <a:r>
              <a:rPr lang="en-AU" u="sng" dirty="0">
                <a:hlinkClick r:id="rId3"/>
              </a:rPr>
              <a:t>://github.com/</a:t>
            </a:r>
            <a:r>
              <a:rPr lang="en-AU" u="sng" dirty="0" err="1">
                <a:hlinkClick r:id="rId3"/>
              </a:rPr>
              <a:t>dotnet</a:t>
            </a:r>
            <a:r>
              <a:rPr lang="en-AU" u="sng" dirty="0">
                <a:hlinkClick r:id="rId3"/>
              </a:rPr>
              <a:t>/</a:t>
            </a:r>
            <a:r>
              <a:rPr lang="en-AU" u="sng" dirty="0" err="1">
                <a:hlinkClick r:id="rId3"/>
              </a:rPr>
              <a:t>roslyn</a:t>
            </a:r>
            <a:r>
              <a:rPr lang="en-AU" u="sng" dirty="0">
                <a:hlinkClick r:id="rId3"/>
              </a:rPr>
              <a:t>/</a:t>
            </a:r>
          </a:p>
          <a:p>
            <a:r>
              <a:rPr lang="en-AU" u="sng" dirty="0">
                <a:hlinkClick r:id="rId3"/>
              </a:rPr>
              <a:t>https://github.com/dotnet/roslyn/issues/39696</a:t>
            </a:r>
            <a:endParaRPr lang="en-AU" u="sng" dirty="0"/>
          </a:p>
          <a:p>
            <a:endParaRPr lang="en-AU" u="sng" dirty="0"/>
          </a:p>
          <a:p>
            <a:r>
              <a:rPr lang="en-AU" dirty="0">
                <a:hlinkClick r:id="rId4"/>
              </a:rPr>
              <a:t>https://monkeylearn.com/text-classification/</a:t>
            </a:r>
            <a:endParaRPr lang="en-AU" dirty="0"/>
          </a:p>
          <a:p>
            <a:r>
              <a:rPr lang="en-AU" dirty="0">
                <a:hlinkClick r:id="rId5"/>
              </a:rPr>
              <a:t>https://www.commonlounge.com/discussion/99e86c9c15bb4d23a30b111b23e7b7b1</a:t>
            </a:r>
            <a:endParaRPr lang="en-AU" dirty="0"/>
          </a:p>
          <a:p>
            <a:endParaRPr lang="en-AU" u="sng" dirty="0"/>
          </a:p>
          <a:p>
            <a:r>
              <a:rPr lang="en-AU" dirty="0">
                <a:hlinkClick r:id="rId6"/>
              </a:rPr>
              <a:t>https://medium.com/@bedigunjit/simple-guide-to-text-classification-nlp-using-svm-and-naive-bayes-with-python-421db3a72d34</a:t>
            </a:r>
            <a:endParaRPr lang="en-AU" dirty="0"/>
          </a:p>
          <a:p>
            <a:endParaRPr lang="en-AU" u="sng" dirty="0"/>
          </a:p>
          <a:p>
            <a:r>
              <a:rPr lang="en-AU" dirty="0"/>
              <a:t>Transformer</a:t>
            </a:r>
          </a:p>
          <a:p>
            <a:r>
              <a:rPr lang="en-AU" dirty="0">
                <a:hlinkClick r:id="rId7"/>
              </a:rPr>
              <a:t>http://jalammar.github.io/illustrated-transformer/</a:t>
            </a:r>
            <a:endParaRPr lang="en-AU" dirty="0"/>
          </a:p>
          <a:p>
            <a:endParaRPr lang="en-AU" u="sng" dirty="0"/>
          </a:p>
          <a:p>
            <a:r>
              <a:rPr lang="en-AU" dirty="0"/>
              <a:t>Text Classification </a:t>
            </a:r>
          </a:p>
          <a:p>
            <a:r>
              <a:rPr lang="en-AU" dirty="0">
                <a:hlinkClick r:id="rId8"/>
              </a:rPr>
              <a:t>https://www.youtube.com/watch?v=KcS6nVUT3Gc&amp;t=574s</a:t>
            </a:r>
            <a:endParaRPr lang="en-AU" u="sng" dirty="0"/>
          </a:p>
          <a:p>
            <a:endParaRPr lang="en-AU" dirty="0"/>
          </a:p>
          <a:p>
            <a:r>
              <a:rPr lang="en-AU" dirty="0"/>
              <a:t>Terms &amp; Glossary </a:t>
            </a:r>
          </a:p>
          <a:p>
            <a:r>
              <a:rPr lang="en-AU" dirty="0">
                <a:hlinkClick r:id="rId9"/>
              </a:rPr>
              <a:t>https://developers.google.com/machine-learning/glossary</a:t>
            </a:r>
            <a:endParaRPr lang="en-AU" dirty="0"/>
          </a:p>
          <a:p>
            <a:endParaRPr lang="en-AU" dirty="0"/>
          </a:p>
          <a:p>
            <a:r>
              <a:rPr lang="en-AU" dirty="0"/>
              <a:t>My </a:t>
            </a:r>
            <a:r>
              <a:rPr lang="en-AU" dirty="0" err="1"/>
              <a:t>Github</a:t>
            </a:r>
            <a:r>
              <a:rPr lang="en-AU" dirty="0"/>
              <a:t> Project</a:t>
            </a:r>
          </a:p>
          <a:p>
            <a:r>
              <a:rPr lang="en-AU" dirty="0">
                <a:hlinkClick r:id="rId10"/>
              </a:rPr>
              <a:t>https://github.com/thazin31086/GitHub_NeturalNetworks</a:t>
            </a:r>
            <a:endParaRPr lang="en-AU" dirty="0"/>
          </a:p>
        </p:txBody>
      </p:sp>
      <p:sp>
        <p:nvSpPr>
          <p:cNvPr id="3" name="Slide Number Placeholder 2">
            <a:extLst>
              <a:ext uri="{FF2B5EF4-FFF2-40B4-BE49-F238E27FC236}">
                <a16:creationId xmlns:a16="http://schemas.microsoft.com/office/drawing/2014/main" id="{0AC94DCC-1461-43B4-9CA2-0260AFCB6A58}"/>
              </a:ext>
            </a:extLst>
          </p:cNvPr>
          <p:cNvSpPr>
            <a:spLocks noGrp="1"/>
          </p:cNvSpPr>
          <p:nvPr>
            <p:ph type="sldNum" sz="quarter" idx="12"/>
          </p:nvPr>
        </p:nvSpPr>
        <p:spPr/>
        <p:txBody>
          <a:bodyPr>
            <a:normAutofit lnSpcReduction="10000"/>
          </a:bodyPr>
          <a:lstStyle/>
          <a:p>
            <a:fld id="{B0A73943-211F-4649-A6C2-E322F76FB90A}" type="slidenum">
              <a:rPr lang="en-AU" smtClean="0"/>
              <a:t>27</a:t>
            </a:fld>
            <a:endParaRPr lang="en-AU"/>
          </a:p>
        </p:txBody>
      </p:sp>
    </p:spTree>
    <p:extLst>
      <p:ext uri="{BB962C8B-B14F-4D97-AF65-F5344CB8AC3E}">
        <p14:creationId xmlns:p14="http://schemas.microsoft.com/office/powerpoint/2010/main" val="302235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888" y="2572072"/>
            <a:ext cx="2984812" cy="501698"/>
          </a:xfrm>
        </p:spPr>
        <p:txBody>
          <a:bodyPr>
            <a:normAutofit fontScale="90000"/>
          </a:bodyPr>
          <a:lstStyle/>
          <a:p>
            <a:r>
              <a:rPr lang="en-AU" dirty="0"/>
              <a:t>Thank you</a:t>
            </a:r>
          </a:p>
        </p:txBody>
      </p:sp>
      <p:sp>
        <p:nvSpPr>
          <p:cNvPr id="3" name="Slide Number Placeholder 2">
            <a:extLst>
              <a:ext uri="{FF2B5EF4-FFF2-40B4-BE49-F238E27FC236}">
                <a16:creationId xmlns:a16="http://schemas.microsoft.com/office/drawing/2014/main" id="{5367B81F-77A3-4A1F-83DA-F30A0B00F56D}"/>
              </a:ext>
            </a:extLst>
          </p:cNvPr>
          <p:cNvSpPr>
            <a:spLocks noGrp="1"/>
          </p:cNvSpPr>
          <p:nvPr>
            <p:ph type="sldNum" sz="quarter" idx="12"/>
          </p:nvPr>
        </p:nvSpPr>
        <p:spPr/>
        <p:txBody>
          <a:bodyPr>
            <a:normAutofit lnSpcReduction="10000"/>
          </a:bodyPr>
          <a:lstStyle/>
          <a:p>
            <a:fld id="{B0A73943-211F-4649-A6C2-E322F76FB90A}" type="slidenum">
              <a:rPr lang="en-AU" smtClean="0"/>
              <a:t>28</a:t>
            </a:fld>
            <a:endParaRPr lang="en-AU"/>
          </a:p>
        </p:txBody>
      </p:sp>
    </p:spTree>
    <p:extLst>
      <p:ext uri="{BB962C8B-B14F-4D97-AF65-F5344CB8AC3E}">
        <p14:creationId xmlns:p14="http://schemas.microsoft.com/office/powerpoint/2010/main" val="197405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89" y="365760"/>
            <a:ext cx="10478523" cy="536114"/>
          </a:xfrm>
        </p:spPr>
        <p:txBody>
          <a:bodyPr>
            <a:normAutofit fontScale="90000"/>
          </a:bodyPr>
          <a:lstStyle/>
          <a:p>
            <a:r>
              <a:rPr lang="en-AU" sz="4000" dirty="0"/>
              <a:t>Background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25" y="2242359"/>
            <a:ext cx="9984374" cy="4363714"/>
          </a:xfrm>
          <a:prstGeom prst="rect">
            <a:avLst/>
          </a:prstGeom>
        </p:spPr>
      </p:pic>
      <p:sp>
        <p:nvSpPr>
          <p:cNvPr id="7" name="TextBox 6"/>
          <p:cNvSpPr txBox="1"/>
          <p:nvPr/>
        </p:nvSpPr>
        <p:spPr>
          <a:xfrm>
            <a:off x="3006495" y="6273224"/>
            <a:ext cx="6086255" cy="584775"/>
          </a:xfrm>
          <a:prstGeom prst="rect">
            <a:avLst/>
          </a:prstGeom>
          <a:noFill/>
        </p:spPr>
        <p:txBody>
          <a:bodyPr wrap="square" rtlCol="0">
            <a:spAutoFit/>
          </a:bodyPr>
          <a:lstStyle/>
          <a:p>
            <a:r>
              <a:rPr lang="en-AU" sz="1400" dirty="0"/>
              <a:t>Fig. A issue report from Roslyn project (GitHub, 2019)</a:t>
            </a:r>
          </a:p>
          <a:p>
            <a:endParaRPr lang="en-AU" dirty="0"/>
          </a:p>
        </p:txBody>
      </p:sp>
      <p:sp>
        <p:nvSpPr>
          <p:cNvPr id="11" name="TextBox 10"/>
          <p:cNvSpPr txBox="1"/>
          <p:nvPr/>
        </p:nvSpPr>
        <p:spPr>
          <a:xfrm>
            <a:off x="569296" y="1157212"/>
            <a:ext cx="7856247" cy="923330"/>
          </a:xfrm>
          <a:prstGeom prst="rect">
            <a:avLst/>
          </a:prstGeom>
          <a:noFill/>
        </p:spPr>
        <p:txBody>
          <a:bodyPr wrap="square" rtlCol="0">
            <a:spAutoFit/>
          </a:bodyPr>
          <a:lstStyle/>
          <a:p>
            <a:r>
              <a:rPr lang="en-AU" b="1" dirty="0">
                <a:solidFill>
                  <a:srgbClr val="002060"/>
                </a:solidFill>
              </a:rPr>
              <a:t>GitHub</a:t>
            </a:r>
            <a:r>
              <a:rPr lang="en-AU" dirty="0"/>
              <a:t> – is a </a:t>
            </a:r>
            <a:r>
              <a:rPr lang="en-AU" dirty="0">
                <a:solidFill>
                  <a:srgbClr val="00B050"/>
                </a:solidFill>
              </a:rPr>
              <a:t>web-based software development </a:t>
            </a:r>
            <a:r>
              <a:rPr lang="en-AU" dirty="0"/>
              <a:t>version control system </a:t>
            </a:r>
          </a:p>
          <a:p>
            <a:r>
              <a:rPr lang="en-AU" dirty="0"/>
              <a:t>                 which support varying level of software management support </a:t>
            </a:r>
          </a:p>
          <a:p>
            <a:r>
              <a:rPr lang="en-AU" dirty="0"/>
              <a:t>                 (e.g., </a:t>
            </a:r>
            <a:r>
              <a:rPr lang="en-AU" dirty="0">
                <a:solidFill>
                  <a:srgbClr val="00B050"/>
                </a:solidFill>
              </a:rPr>
              <a:t>issue-tracker</a:t>
            </a:r>
            <a:r>
              <a:rPr lang="en-AU" dirty="0"/>
              <a:t>, pull request, version control system) </a:t>
            </a:r>
          </a:p>
        </p:txBody>
      </p:sp>
      <p:sp>
        <p:nvSpPr>
          <p:cNvPr id="3" name="Slide Number Placeholder 2">
            <a:extLst>
              <a:ext uri="{FF2B5EF4-FFF2-40B4-BE49-F238E27FC236}">
                <a16:creationId xmlns:a16="http://schemas.microsoft.com/office/drawing/2014/main" id="{B9194321-C6C3-4C9C-8218-9427C351E509}"/>
              </a:ext>
            </a:extLst>
          </p:cNvPr>
          <p:cNvSpPr>
            <a:spLocks noGrp="1"/>
          </p:cNvSpPr>
          <p:nvPr>
            <p:ph type="sldNum" sz="quarter" idx="12"/>
          </p:nvPr>
        </p:nvSpPr>
        <p:spPr/>
        <p:txBody>
          <a:bodyPr>
            <a:normAutofit lnSpcReduction="10000"/>
          </a:bodyPr>
          <a:lstStyle/>
          <a:p>
            <a:fld id="{B0A73943-211F-4649-A6C2-E322F76FB90A}" type="slidenum">
              <a:rPr lang="en-AU" smtClean="0"/>
              <a:t>3</a:t>
            </a:fld>
            <a:endParaRPr lang="en-AU"/>
          </a:p>
        </p:txBody>
      </p:sp>
    </p:spTree>
    <p:extLst>
      <p:ext uri="{BB962C8B-B14F-4D97-AF65-F5344CB8AC3E}">
        <p14:creationId xmlns:p14="http://schemas.microsoft.com/office/powerpoint/2010/main" val="211108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431" y="496389"/>
            <a:ext cx="9692640" cy="809897"/>
          </a:xfrm>
        </p:spPr>
        <p:txBody>
          <a:bodyPr>
            <a:normAutofit/>
          </a:bodyPr>
          <a:lstStyle/>
          <a:p>
            <a:r>
              <a:rPr lang="en-AU" dirty="0"/>
              <a:t>Usage</a:t>
            </a:r>
          </a:p>
        </p:txBody>
      </p:sp>
      <p:sp>
        <p:nvSpPr>
          <p:cNvPr id="5" name="Content Placeholder 2"/>
          <p:cNvSpPr>
            <a:spLocks noGrp="1"/>
          </p:cNvSpPr>
          <p:nvPr>
            <p:ph idx="1"/>
          </p:nvPr>
        </p:nvSpPr>
        <p:spPr/>
        <p:txBody>
          <a:bodyPr>
            <a:normAutofit/>
          </a:bodyPr>
          <a:lstStyle/>
          <a:p>
            <a:pPr algn="just"/>
            <a:r>
              <a:rPr lang="en-AU" sz="2000" dirty="0"/>
              <a:t>To monitor the </a:t>
            </a:r>
            <a:r>
              <a:rPr lang="en-AU" sz="2000" b="1" dirty="0">
                <a:solidFill>
                  <a:srgbClr val="00B050"/>
                </a:solidFill>
              </a:rPr>
              <a:t>software performance </a:t>
            </a:r>
            <a:endParaRPr lang="en-AU" sz="2000" dirty="0"/>
          </a:p>
          <a:p>
            <a:pPr lvl="1" algn="just"/>
            <a:r>
              <a:rPr lang="en-AU" sz="2000" dirty="0"/>
              <a:t>statistics of </a:t>
            </a:r>
            <a:r>
              <a:rPr lang="en-AU" sz="2000" b="1" dirty="0">
                <a:solidFill>
                  <a:srgbClr val="FF0000"/>
                </a:solidFill>
              </a:rPr>
              <a:t>bug</a:t>
            </a:r>
            <a:r>
              <a:rPr lang="en-AU" sz="2000" dirty="0"/>
              <a:t> labelled issues </a:t>
            </a:r>
          </a:p>
          <a:p>
            <a:pPr lvl="1" algn="just"/>
            <a:r>
              <a:rPr lang="en-AU" sz="2000" dirty="0"/>
              <a:t>detect the </a:t>
            </a:r>
            <a:r>
              <a:rPr lang="en-AU" sz="2000" b="1" dirty="0">
                <a:solidFill>
                  <a:srgbClr val="0070C0"/>
                </a:solidFill>
              </a:rPr>
              <a:t>high-level</a:t>
            </a:r>
            <a:r>
              <a:rPr lang="en-AU" sz="2000" dirty="0"/>
              <a:t> </a:t>
            </a:r>
            <a:r>
              <a:rPr lang="en-AU" sz="2000" b="1" dirty="0">
                <a:solidFill>
                  <a:srgbClr val="FF0000"/>
                </a:solidFill>
              </a:rPr>
              <a:t>code smell </a:t>
            </a:r>
            <a:r>
              <a:rPr lang="en-AU" sz="2000" dirty="0"/>
              <a:t>area of the system</a:t>
            </a:r>
          </a:p>
          <a:p>
            <a:pPr algn="just"/>
            <a:r>
              <a:rPr lang="en-AU" sz="2000" dirty="0"/>
              <a:t>Useful for </a:t>
            </a:r>
            <a:r>
              <a:rPr lang="en-AU" sz="2000" b="1" dirty="0">
                <a:solidFill>
                  <a:srgbClr val="00B050"/>
                </a:solidFill>
              </a:rPr>
              <a:t>resource allocations</a:t>
            </a:r>
          </a:p>
          <a:p>
            <a:pPr lvl="1" algn="just"/>
            <a:r>
              <a:rPr lang="en-AU" sz="2000" dirty="0"/>
              <a:t> finding appropriate </a:t>
            </a:r>
            <a:r>
              <a:rPr lang="en-AU" sz="2000" b="1" dirty="0">
                <a:solidFill>
                  <a:srgbClr val="FFC000"/>
                </a:solidFill>
              </a:rPr>
              <a:t>developer</a:t>
            </a:r>
            <a:r>
              <a:rPr lang="en-AU" sz="2000" dirty="0"/>
              <a:t> for a new issue</a:t>
            </a:r>
          </a:p>
          <a:p>
            <a:pPr lvl="1" algn="just"/>
            <a:r>
              <a:rPr lang="en-AU" sz="2000" dirty="0"/>
              <a:t> </a:t>
            </a:r>
            <a:r>
              <a:rPr lang="en-AU" sz="2000" b="1" dirty="0">
                <a:solidFill>
                  <a:srgbClr val="0070C0"/>
                </a:solidFill>
              </a:rPr>
              <a:t>monitor</a:t>
            </a:r>
            <a:r>
              <a:rPr lang="en-AU" sz="2000" dirty="0"/>
              <a:t> overall performance of </a:t>
            </a:r>
            <a:r>
              <a:rPr lang="en-AU" sz="2000" b="1" dirty="0">
                <a:solidFill>
                  <a:srgbClr val="FFC000"/>
                </a:solidFill>
              </a:rPr>
              <a:t>developers</a:t>
            </a:r>
            <a:r>
              <a:rPr lang="en-AU" sz="2000" dirty="0"/>
              <a:t> by reviewing no of fixed issues</a:t>
            </a:r>
          </a:p>
          <a:p>
            <a:pPr algn="just"/>
            <a:endParaRPr lang="en-AU" dirty="0"/>
          </a:p>
          <a:p>
            <a:endParaRPr lang="en-AU" dirty="0"/>
          </a:p>
        </p:txBody>
      </p:sp>
      <p:sp>
        <p:nvSpPr>
          <p:cNvPr id="3" name="Slide Number Placeholder 2">
            <a:extLst>
              <a:ext uri="{FF2B5EF4-FFF2-40B4-BE49-F238E27FC236}">
                <a16:creationId xmlns:a16="http://schemas.microsoft.com/office/drawing/2014/main" id="{45CADDD0-D3BB-4193-92B9-9C54FBF05179}"/>
              </a:ext>
            </a:extLst>
          </p:cNvPr>
          <p:cNvSpPr>
            <a:spLocks noGrp="1"/>
          </p:cNvSpPr>
          <p:nvPr>
            <p:ph type="sldNum" sz="quarter" idx="12"/>
          </p:nvPr>
        </p:nvSpPr>
        <p:spPr/>
        <p:txBody>
          <a:bodyPr>
            <a:normAutofit lnSpcReduction="10000"/>
          </a:bodyPr>
          <a:lstStyle/>
          <a:p>
            <a:fld id="{B0A73943-211F-4649-A6C2-E322F76FB90A}" type="slidenum">
              <a:rPr lang="en-AU" smtClean="0"/>
              <a:t>4</a:t>
            </a:fld>
            <a:endParaRPr lang="en-AU"/>
          </a:p>
        </p:txBody>
      </p:sp>
    </p:spTree>
    <p:extLst>
      <p:ext uri="{BB962C8B-B14F-4D97-AF65-F5344CB8AC3E}">
        <p14:creationId xmlns:p14="http://schemas.microsoft.com/office/powerpoint/2010/main" val="2646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53EB-24DF-46F8-8646-40892BB2BAD7}"/>
              </a:ext>
            </a:extLst>
          </p:cNvPr>
          <p:cNvSpPr>
            <a:spLocks noGrp="1"/>
          </p:cNvSpPr>
          <p:nvPr>
            <p:ph type="title"/>
          </p:nvPr>
        </p:nvSpPr>
        <p:spPr>
          <a:xfrm>
            <a:off x="3456432" y="2672861"/>
            <a:ext cx="3507076" cy="1223890"/>
          </a:xfrm>
        </p:spPr>
        <p:txBody>
          <a:bodyPr>
            <a:normAutofit fontScale="90000"/>
          </a:bodyPr>
          <a:lstStyle/>
          <a:p>
            <a:pPr algn="ctr"/>
            <a:r>
              <a:rPr lang="en-AU" b="1" dirty="0"/>
              <a:t>Motivation</a:t>
            </a:r>
            <a:br>
              <a:rPr lang="en-AU" b="1" dirty="0"/>
            </a:br>
            <a:endParaRPr lang="en-AU" dirty="0"/>
          </a:p>
        </p:txBody>
      </p:sp>
      <p:sp>
        <p:nvSpPr>
          <p:cNvPr id="3" name="Slide Number Placeholder 2">
            <a:extLst>
              <a:ext uri="{FF2B5EF4-FFF2-40B4-BE49-F238E27FC236}">
                <a16:creationId xmlns:a16="http://schemas.microsoft.com/office/drawing/2014/main" id="{99291900-8BDB-4536-B562-57338E91389D}"/>
              </a:ext>
            </a:extLst>
          </p:cNvPr>
          <p:cNvSpPr>
            <a:spLocks noGrp="1"/>
          </p:cNvSpPr>
          <p:nvPr>
            <p:ph type="sldNum" sz="quarter" idx="12"/>
          </p:nvPr>
        </p:nvSpPr>
        <p:spPr/>
        <p:txBody>
          <a:bodyPr>
            <a:normAutofit lnSpcReduction="10000"/>
          </a:bodyPr>
          <a:lstStyle/>
          <a:p>
            <a:fld id="{B0A73943-211F-4649-A6C2-E322F76FB90A}" type="slidenum">
              <a:rPr lang="en-AU" smtClean="0"/>
              <a:t>5</a:t>
            </a:fld>
            <a:endParaRPr lang="en-AU"/>
          </a:p>
        </p:txBody>
      </p:sp>
    </p:spTree>
    <p:extLst>
      <p:ext uri="{BB962C8B-B14F-4D97-AF65-F5344CB8AC3E}">
        <p14:creationId xmlns:p14="http://schemas.microsoft.com/office/powerpoint/2010/main" val="273384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05" y="269760"/>
            <a:ext cx="9692640" cy="446003"/>
          </a:xfrm>
        </p:spPr>
        <p:txBody>
          <a:bodyPr>
            <a:normAutofit/>
          </a:bodyPr>
          <a:lstStyle/>
          <a:p>
            <a:r>
              <a:rPr lang="en-AU" sz="2400" dirty="0"/>
              <a:t>Issue-Assignee &amp; Issue-Label Links </a:t>
            </a:r>
            <a:r>
              <a:rPr lang="en-AU" sz="2400" dirty="0">
                <a:solidFill>
                  <a:srgbClr val="0070C0"/>
                </a:solidFill>
              </a:rPr>
              <a:t>Maintenance</a:t>
            </a:r>
            <a:r>
              <a:rPr lang="en-AU" sz="2400" dirty="0"/>
              <a:t> </a:t>
            </a:r>
            <a:r>
              <a:rPr lang="en-AU" sz="2400" dirty="0">
                <a:solidFill>
                  <a:srgbClr val="FF0000"/>
                </a:solidFill>
              </a:rPr>
              <a:t>Challenges  </a:t>
            </a:r>
          </a:p>
        </p:txBody>
      </p:sp>
      <p:sp>
        <p:nvSpPr>
          <p:cNvPr id="3" name="Content Placeholder 2"/>
          <p:cNvSpPr>
            <a:spLocks noGrp="1"/>
          </p:cNvSpPr>
          <p:nvPr>
            <p:ph idx="1"/>
          </p:nvPr>
        </p:nvSpPr>
        <p:spPr>
          <a:xfrm>
            <a:off x="784145" y="1406818"/>
            <a:ext cx="8595360" cy="2060672"/>
          </a:xfrm>
        </p:spPr>
        <p:txBody>
          <a:bodyPr>
            <a:normAutofit lnSpcReduction="10000"/>
          </a:bodyPr>
          <a:lstStyle/>
          <a:p>
            <a:r>
              <a:rPr lang="en-AU" sz="2000" b="1" dirty="0">
                <a:solidFill>
                  <a:srgbClr val="FF0000"/>
                </a:solidFill>
              </a:rPr>
              <a:t>Time-consuming</a:t>
            </a:r>
            <a:r>
              <a:rPr lang="en-AU" sz="2000" dirty="0"/>
              <a:t> and </a:t>
            </a:r>
            <a:r>
              <a:rPr lang="en-AU" sz="2000" b="1" dirty="0">
                <a:solidFill>
                  <a:srgbClr val="FF0000"/>
                </a:solidFill>
              </a:rPr>
              <a:t>laborious</a:t>
            </a:r>
          </a:p>
          <a:p>
            <a:r>
              <a:rPr lang="en-AU" sz="2000" b="1" dirty="0">
                <a:solidFill>
                  <a:srgbClr val="FF0000"/>
                </a:solidFill>
              </a:rPr>
              <a:t>Need prior knowledge of the system </a:t>
            </a:r>
          </a:p>
          <a:p>
            <a:r>
              <a:rPr lang="en-AU" sz="2000" b="1" dirty="0">
                <a:solidFill>
                  <a:srgbClr val="FF0000"/>
                </a:solidFill>
              </a:rPr>
              <a:t>Forget to record </a:t>
            </a:r>
          </a:p>
          <a:p>
            <a:pPr lvl="1"/>
            <a:r>
              <a:rPr lang="en-AU" sz="2000" b="1" dirty="0">
                <a:solidFill>
                  <a:srgbClr val="FF0000"/>
                </a:solidFill>
              </a:rPr>
              <a:t>Delay </a:t>
            </a:r>
            <a:r>
              <a:rPr lang="en-AU" sz="2000" b="1" dirty="0">
                <a:solidFill>
                  <a:schemeClr val="tx1">
                    <a:lumMod val="95000"/>
                    <a:lumOff val="5000"/>
                  </a:schemeClr>
                </a:solidFill>
              </a:rPr>
              <a:t>in</a:t>
            </a:r>
            <a:r>
              <a:rPr lang="en-AU" sz="2000" b="1" dirty="0">
                <a:solidFill>
                  <a:srgbClr val="FF0000"/>
                </a:solidFill>
              </a:rPr>
              <a:t> </a:t>
            </a:r>
            <a:r>
              <a:rPr lang="en-AU" sz="2000" b="1" dirty="0">
                <a:solidFill>
                  <a:schemeClr val="tx1"/>
                </a:solidFill>
              </a:rPr>
              <a:t>fixing issues</a:t>
            </a:r>
          </a:p>
          <a:p>
            <a:pPr lvl="1"/>
            <a:r>
              <a:rPr lang="en-AU" sz="2000" b="1" dirty="0">
                <a:solidFill>
                  <a:srgbClr val="FF0000"/>
                </a:solidFill>
              </a:rPr>
              <a:t>Impact </a:t>
            </a:r>
            <a:r>
              <a:rPr lang="en-AU" sz="2000" b="1" dirty="0">
                <a:solidFill>
                  <a:schemeClr val="tx1">
                    <a:lumMod val="95000"/>
                    <a:lumOff val="5000"/>
                  </a:schemeClr>
                </a:solidFill>
              </a:rPr>
              <a:t>on</a:t>
            </a:r>
            <a:r>
              <a:rPr lang="en-AU" sz="2000" b="1" dirty="0">
                <a:solidFill>
                  <a:srgbClr val="FF0000"/>
                </a:solidFill>
              </a:rPr>
              <a:t> </a:t>
            </a:r>
            <a:r>
              <a:rPr lang="en-AU" sz="2000" b="1" dirty="0">
                <a:solidFill>
                  <a:schemeClr val="tx1"/>
                </a:solidFill>
              </a:rPr>
              <a:t>project statistics </a:t>
            </a:r>
          </a:p>
          <a:p>
            <a:pPr lvl="1"/>
            <a:endParaRPr lang="en-AU" b="1" dirty="0">
              <a:solidFill>
                <a:srgbClr val="FF0000"/>
              </a:solidFill>
            </a:endParaRPr>
          </a:p>
          <a:p>
            <a:pPr marL="0" indent="0">
              <a:buNone/>
            </a:pPr>
            <a:endParaRPr lang="en-AU"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76194570"/>
              </p:ext>
            </p:extLst>
          </p:nvPr>
        </p:nvGraphicFramePr>
        <p:xfrm>
          <a:off x="980867" y="4158546"/>
          <a:ext cx="7914434" cy="741680"/>
        </p:xfrm>
        <a:graphic>
          <a:graphicData uri="http://schemas.openxmlformats.org/drawingml/2006/table">
            <a:tbl>
              <a:tblPr firstRow="1" bandRow="1">
                <a:tableStyleId>{5C22544A-7EE6-4342-B048-85BDC9FD1C3A}</a:tableStyleId>
              </a:tblPr>
              <a:tblGrid>
                <a:gridCol w="3957217">
                  <a:extLst>
                    <a:ext uri="{9D8B030D-6E8A-4147-A177-3AD203B41FA5}">
                      <a16:colId xmlns:a16="http://schemas.microsoft.com/office/drawing/2014/main" val="871785115"/>
                    </a:ext>
                  </a:extLst>
                </a:gridCol>
                <a:gridCol w="3957217">
                  <a:extLst>
                    <a:ext uri="{9D8B030D-6E8A-4147-A177-3AD203B41FA5}">
                      <a16:colId xmlns:a16="http://schemas.microsoft.com/office/drawing/2014/main" val="3329969967"/>
                    </a:ext>
                  </a:extLst>
                </a:gridCol>
              </a:tblGrid>
              <a:tr h="370840">
                <a:tc gridSpan="2">
                  <a:txBody>
                    <a:bodyPr/>
                    <a:lstStyle/>
                    <a:p>
                      <a:r>
                        <a:rPr lang="en-AU" dirty="0"/>
                        <a:t>Example</a:t>
                      </a:r>
                      <a:r>
                        <a:rPr lang="en-AU" baseline="0" dirty="0"/>
                        <a:t> Issues Statistics from </a:t>
                      </a:r>
                      <a:r>
                        <a:rPr lang="en-AU" b="1" baseline="0" dirty="0">
                          <a:solidFill>
                            <a:srgbClr val="FFFF00"/>
                          </a:solidFill>
                        </a:rPr>
                        <a:t>Roslyn</a:t>
                      </a:r>
                      <a:r>
                        <a:rPr lang="en-AU" baseline="0" dirty="0"/>
                        <a:t> GitHub Project </a:t>
                      </a:r>
                      <a:endParaRPr lang="en-AU" dirty="0"/>
                    </a:p>
                  </a:txBody>
                  <a:tcPr/>
                </a:tc>
                <a:tc hMerge="1">
                  <a:txBody>
                    <a:bodyPr/>
                    <a:lstStyle/>
                    <a:p>
                      <a:endParaRPr lang="en-AU" dirty="0"/>
                    </a:p>
                  </a:txBody>
                  <a:tcPr/>
                </a:tc>
                <a:extLst>
                  <a:ext uri="{0D108BD9-81ED-4DB2-BD59-A6C34878D82A}">
                    <a16:rowId xmlns:a16="http://schemas.microsoft.com/office/drawing/2014/main" val="2826893355"/>
                  </a:ext>
                </a:extLst>
              </a:tr>
              <a:tr h="370840">
                <a:tc>
                  <a:txBody>
                    <a:bodyPr/>
                    <a:lstStyle/>
                    <a:p>
                      <a:pPr algn="ctr"/>
                      <a:r>
                        <a:rPr lang="en-AU" sz="1600" dirty="0"/>
                        <a:t>No.</a:t>
                      </a:r>
                      <a:r>
                        <a:rPr lang="en-AU" sz="1600" baseline="0" dirty="0"/>
                        <a:t> of Labels = </a:t>
                      </a:r>
                      <a:r>
                        <a:rPr lang="en-AU" sz="1600" b="1" baseline="0" dirty="0"/>
                        <a:t>56</a:t>
                      </a:r>
                      <a:endParaRPr lang="en-AU" sz="1600" b="1" dirty="0"/>
                    </a:p>
                  </a:txBody>
                  <a:tcPr/>
                </a:tc>
                <a:tc>
                  <a:txBody>
                    <a:bodyPr/>
                    <a:lstStyle/>
                    <a:p>
                      <a:pPr algn="ctr"/>
                      <a:r>
                        <a:rPr lang="en-AU" sz="1600" dirty="0"/>
                        <a:t>No.</a:t>
                      </a:r>
                      <a:r>
                        <a:rPr lang="en-AU" sz="1600" baseline="0" dirty="0"/>
                        <a:t> of Contributors = </a:t>
                      </a:r>
                      <a:r>
                        <a:rPr lang="en-AU" sz="1600" dirty="0"/>
                        <a:t>138</a:t>
                      </a:r>
                      <a:endParaRPr lang="en-AU" sz="1600" b="1" dirty="0"/>
                    </a:p>
                  </a:txBody>
                  <a:tcPr/>
                </a:tc>
                <a:extLst>
                  <a:ext uri="{0D108BD9-81ED-4DB2-BD59-A6C34878D82A}">
                    <a16:rowId xmlns:a16="http://schemas.microsoft.com/office/drawing/2014/main" val="348605885"/>
                  </a:ext>
                </a:extLst>
              </a:tr>
            </a:tbl>
          </a:graphicData>
        </a:graphic>
      </p:graphicFrame>
      <p:sp>
        <p:nvSpPr>
          <p:cNvPr id="7" name="Rectangle 6"/>
          <p:cNvSpPr/>
          <p:nvPr/>
        </p:nvSpPr>
        <p:spPr>
          <a:xfrm>
            <a:off x="7646241" y="4861590"/>
            <a:ext cx="1249060" cy="276999"/>
          </a:xfrm>
          <a:prstGeom prst="rect">
            <a:avLst/>
          </a:prstGeom>
        </p:spPr>
        <p:txBody>
          <a:bodyPr wrap="none">
            <a:spAutoFit/>
          </a:bodyPr>
          <a:lstStyle/>
          <a:p>
            <a:r>
              <a:rPr lang="en-AU" sz="1200" dirty="0"/>
              <a:t>(GitHub, 2019)</a:t>
            </a:r>
          </a:p>
        </p:txBody>
      </p:sp>
      <p:sp>
        <p:nvSpPr>
          <p:cNvPr id="5" name="Slide Number Placeholder 4">
            <a:extLst>
              <a:ext uri="{FF2B5EF4-FFF2-40B4-BE49-F238E27FC236}">
                <a16:creationId xmlns:a16="http://schemas.microsoft.com/office/drawing/2014/main" id="{9D1316AA-423E-4DA5-B7EC-5272CD3F907F}"/>
              </a:ext>
            </a:extLst>
          </p:cNvPr>
          <p:cNvSpPr>
            <a:spLocks noGrp="1"/>
          </p:cNvSpPr>
          <p:nvPr>
            <p:ph type="sldNum" sz="quarter" idx="12"/>
          </p:nvPr>
        </p:nvSpPr>
        <p:spPr/>
        <p:txBody>
          <a:bodyPr>
            <a:normAutofit lnSpcReduction="10000"/>
          </a:bodyPr>
          <a:lstStyle/>
          <a:p>
            <a:fld id="{B0A73943-211F-4649-A6C2-E322F76FB90A}" type="slidenum">
              <a:rPr lang="en-AU" smtClean="0"/>
              <a:t>6</a:t>
            </a:fld>
            <a:endParaRPr lang="en-AU"/>
          </a:p>
        </p:txBody>
      </p:sp>
    </p:spTree>
    <p:extLst>
      <p:ext uri="{BB962C8B-B14F-4D97-AF65-F5344CB8AC3E}">
        <p14:creationId xmlns:p14="http://schemas.microsoft.com/office/powerpoint/2010/main" val="168530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20271"/>
            <a:ext cx="9692640" cy="651277"/>
          </a:xfrm>
        </p:spPr>
        <p:txBody>
          <a:bodyPr>
            <a:normAutofit/>
          </a:bodyPr>
          <a:lstStyle/>
          <a:p>
            <a:r>
              <a:rPr lang="en-AU" sz="2800" dirty="0"/>
              <a:t>Traditional approaches </a:t>
            </a:r>
          </a:p>
        </p:txBody>
      </p:sp>
      <p:sp>
        <p:nvSpPr>
          <p:cNvPr id="3" name="Content Placeholder 2"/>
          <p:cNvSpPr>
            <a:spLocks noGrp="1"/>
          </p:cNvSpPr>
          <p:nvPr>
            <p:ph idx="1"/>
          </p:nvPr>
        </p:nvSpPr>
        <p:spPr>
          <a:xfrm>
            <a:off x="1261872" y="1119674"/>
            <a:ext cx="9542116" cy="630749"/>
          </a:xfrm>
        </p:spPr>
        <p:txBody>
          <a:bodyPr>
            <a:normAutofit fontScale="92500" lnSpcReduction="20000"/>
          </a:bodyPr>
          <a:lstStyle/>
          <a:p>
            <a:r>
              <a:rPr lang="en-AU" sz="2200" b="1" dirty="0"/>
              <a:t>Multiclass text classification </a:t>
            </a:r>
            <a:r>
              <a:rPr lang="en-AU" sz="2200" dirty="0"/>
              <a:t>– automated sorting of texts into </a:t>
            </a:r>
            <a:r>
              <a:rPr lang="en-AU" sz="2200" b="1" dirty="0">
                <a:solidFill>
                  <a:srgbClr val="00B050"/>
                </a:solidFill>
              </a:rPr>
              <a:t>categories</a:t>
            </a:r>
            <a:r>
              <a:rPr lang="en-AU" sz="2200" dirty="0"/>
              <a:t> according to its </a:t>
            </a:r>
            <a:r>
              <a:rPr lang="en-AU" sz="2200" b="1" dirty="0">
                <a:solidFill>
                  <a:srgbClr val="00B050"/>
                </a:solidFill>
              </a:rPr>
              <a:t>content</a:t>
            </a:r>
            <a:r>
              <a:rPr lang="en-AU" sz="2200" dirty="0"/>
              <a:t>.</a:t>
            </a:r>
          </a:p>
          <a:p>
            <a:pPr lvl="1"/>
            <a:endParaRPr lang="en-AU" dirty="0"/>
          </a:p>
          <a:p>
            <a:endParaRPr lang="en-AU" dirty="0"/>
          </a:p>
        </p:txBody>
      </p:sp>
      <p:pic>
        <p:nvPicPr>
          <p:cNvPr id="7" name="Picture 6" descr="A close up of a sign&#10;&#10;Description automatically generated">
            <a:extLst>
              <a:ext uri="{FF2B5EF4-FFF2-40B4-BE49-F238E27FC236}">
                <a16:creationId xmlns:a16="http://schemas.microsoft.com/office/drawing/2014/main" id="{6EFFBCDC-52B6-4C19-857B-C74E00DB5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604334"/>
            <a:ext cx="9883559" cy="4805829"/>
          </a:xfrm>
          <a:prstGeom prst="rect">
            <a:avLst/>
          </a:prstGeom>
        </p:spPr>
      </p:pic>
      <p:sp>
        <p:nvSpPr>
          <p:cNvPr id="5" name="Slide Number Placeholder 4">
            <a:extLst>
              <a:ext uri="{FF2B5EF4-FFF2-40B4-BE49-F238E27FC236}">
                <a16:creationId xmlns:a16="http://schemas.microsoft.com/office/drawing/2014/main" id="{05F269FB-104A-4CB5-ABB2-83EDC08CD43D}"/>
              </a:ext>
            </a:extLst>
          </p:cNvPr>
          <p:cNvSpPr>
            <a:spLocks noGrp="1"/>
          </p:cNvSpPr>
          <p:nvPr>
            <p:ph type="sldNum" sz="quarter" idx="12"/>
          </p:nvPr>
        </p:nvSpPr>
        <p:spPr/>
        <p:txBody>
          <a:bodyPr>
            <a:normAutofit lnSpcReduction="10000"/>
          </a:bodyPr>
          <a:lstStyle/>
          <a:p>
            <a:fld id="{B0A73943-211F-4649-A6C2-E322F76FB90A}" type="slidenum">
              <a:rPr lang="en-AU" smtClean="0"/>
              <a:t>7</a:t>
            </a:fld>
            <a:endParaRPr lang="en-AU"/>
          </a:p>
        </p:txBody>
      </p:sp>
    </p:spTree>
    <p:extLst>
      <p:ext uri="{BB962C8B-B14F-4D97-AF65-F5344CB8AC3E}">
        <p14:creationId xmlns:p14="http://schemas.microsoft.com/office/powerpoint/2010/main" val="309895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53143"/>
          </a:xfrm>
        </p:spPr>
        <p:txBody>
          <a:bodyPr>
            <a:normAutofit fontScale="90000"/>
          </a:bodyPr>
          <a:lstStyle/>
          <a:p>
            <a:r>
              <a:rPr lang="en-AU" dirty="0"/>
              <a:t>Features Extraction</a:t>
            </a:r>
          </a:p>
        </p:txBody>
      </p:sp>
      <p:graphicFrame>
        <p:nvGraphicFramePr>
          <p:cNvPr id="5" name="Table 4"/>
          <p:cNvGraphicFramePr>
            <a:graphicFrameLocks noGrp="1"/>
          </p:cNvGraphicFramePr>
          <p:nvPr>
            <p:extLst>
              <p:ext uri="{D42A27DB-BD31-4B8C-83A1-F6EECF244321}">
                <p14:modId xmlns:p14="http://schemas.microsoft.com/office/powerpoint/2010/main" val="3122655086"/>
              </p:ext>
            </p:extLst>
          </p:nvPr>
        </p:nvGraphicFramePr>
        <p:xfrm>
          <a:off x="1192203" y="1259596"/>
          <a:ext cx="9057786" cy="4465955"/>
        </p:xfrm>
        <a:graphic>
          <a:graphicData uri="http://schemas.openxmlformats.org/drawingml/2006/table">
            <a:tbl>
              <a:tblPr bandRow="1">
                <a:tableStyleId>{5C22544A-7EE6-4342-B048-85BDC9FD1C3A}</a:tableStyleId>
              </a:tblPr>
              <a:tblGrid>
                <a:gridCol w="516115">
                  <a:extLst>
                    <a:ext uri="{9D8B030D-6E8A-4147-A177-3AD203B41FA5}">
                      <a16:colId xmlns:a16="http://schemas.microsoft.com/office/drawing/2014/main" val="2504817143"/>
                    </a:ext>
                  </a:extLst>
                </a:gridCol>
                <a:gridCol w="2847225">
                  <a:extLst>
                    <a:ext uri="{9D8B030D-6E8A-4147-A177-3AD203B41FA5}">
                      <a16:colId xmlns:a16="http://schemas.microsoft.com/office/drawing/2014/main" val="4039350187"/>
                    </a:ext>
                  </a:extLst>
                </a:gridCol>
                <a:gridCol w="5694446">
                  <a:extLst>
                    <a:ext uri="{9D8B030D-6E8A-4147-A177-3AD203B41FA5}">
                      <a16:colId xmlns:a16="http://schemas.microsoft.com/office/drawing/2014/main" val="272810856"/>
                    </a:ext>
                  </a:extLst>
                </a:gridCol>
              </a:tblGrid>
              <a:tr h="809277">
                <a:tc>
                  <a:txBody>
                    <a:bodyPr/>
                    <a:lstStyle/>
                    <a:p>
                      <a:r>
                        <a:rPr lang="en-AU" sz="2000" dirty="0">
                          <a:solidFill>
                            <a:schemeClr val="tx1">
                              <a:lumMod val="95000"/>
                              <a:lumOff val="5000"/>
                            </a:schemeClr>
                          </a:solidFill>
                        </a:rPr>
                        <a:t>1</a:t>
                      </a:r>
                    </a:p>
                  </a:txBody>
                  <a:tcPr/>
                </a:tc>
                <a:tc>
                  <a:txBody>
                    <a:bodyPr/>
                    <a:lstStyle/>
                    <a:p>
                      <a:r>
                        <a:rPr lang="en-AU" sz="2000" dirty="0">
                          <a:solidFill>
                            <a:schemeClr val="tx1">
                              <a:lumMod val="95000"/>
                              <a:lumOff val="5000"/>
                            </a:schemeClr>
                          </a:solidFill>
                          <a:latin typeface="Courier New" panose="02070309020205020404" pitchFamily="49" charset="0"/>
                          <a:cs typeface="Courier New" panose="02070309020205020404" pitchFamily="49" charset="0"/>
                        </a:rPr>
                        <a:t>Input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Sentence 1 = ‘</a:t>
                      </a:r>
                      <a:r>
                        <a:rPr lang="en-AU" sz="2000" b="1"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issue</a:t>
                      </a:r>
                      <a:r>
                        <a:rPr lang="en-AU" sz="2000" b="1"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one report</a:t>
                      </a:r>
                      <a:r>
                        <a:rPr lang="en-AU" sz="2000" b="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a:t>
                      </a:r>
                      <a:r>
                        <a:rPr lang="en-AU" sz="2000" b="0"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Sentence 2 = ‘</a:t>
                      </a:r>
                      <a:r>
                        <a:rPr lang="en-AU" sz="2000" b="1"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issue two report</a:t>
                      </a:r>
                      <a:r>
                        <a:rPr lang="en-AU" sz="2000" b="0"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a:t>
                      </a:r>
                      <a:endParaRPr lang="en-AU" sz="2000" dirty="0">
                        <a:solidFill>
                          <a:schemeClr val="tx1">
                            <a:lumMod val="95000"/>
                            <a:lumOff val="5000"/>
                          </a:schemeClr>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690069000"/>
                  </a:ext>
                </a:extLst>
              </a:tr>
              <a:tr h="1313041">
                <a:tc>
                  <a:txBody>
                    <a:bodyPr/>
                    <a:lstStyle/>
                    <a:p>
                      <a:r>
                        <a:rPr lang="en-AU" sz="2000" dirty="0">
                          <a:solidFill>
                            <a:schemeClr val="tx1">
                              <a:lumMod val="95000"/>
                              <a:lumOff val="5000"/>
                            </a:schemeClr>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chemeClr val="tx1">
                              <a:lumMod val="95000"/>
                              <a:lumOff val="5000"/>
                            </a:schemeClr>
                          </a:solidFill>
                          <a:latin typeface="Courier New" panose="02070309020205020404" pitchFamily="49" charset="0"/>
                          <a:cs typeface="Courier New" panose="02070309020205020404" pitchFamily="49" charset="0"/>
                        </a:rPr>
                        <a:t>Feature</a:t>
                      </a:r>
                      <a:r>
                        <a:rPr lang="en-AU" sz="2000" baseline="0" dirty="0">
                          <a:solidFill>
                            <a:schemeClr val="tx1">
                              <a:lumMod val="95000"/>
                              <a:lumOff val="5000"/>
                            </a:schemeClr>
                          </a:solidFill>
                          <a:latin typeface="Courier New" panose="02070309020205020404" pitchFamily="49" charset="0"/>
                          <a:cs typeface="Courier New" panose="02070309020205020404" pitchFamily="49" charset="0"/>
                        </a:rPr>
                        <a:t>s Extraction (Corpus)</a:t>
                      </a:r>
                      <a:endParaRPr lang="en-AU" sz="2000" dirty="0">
                        <a:solidFill>
                          <a:schemeClr val="tx1">
                            <a:lumMod val="95000"/>
                            <a:lumOff val="5000"/>
                          </a:schemeClr>
                        </a:solidFill>
                        <a:latin typeface="Courier New" panose="02070309020205020404" pitchFamily="49" charset="0"/>
                        <a:cs typeface="Courier New" panose="02070309020205020404" pitchFamily="49" charset="0"/>
                      </a:endParaRPr>
                    </a:p>
                  </a:txBody>
                  <a:tcPr/>
                </a:tc>
                <a:tc>
                  <a:txBody>
                    <a:bodyPr/>
                    <a:lstStyle/>
                    <a:p>
                      <a:r>
                        <a:rPr lang="en-AU" sz="2000" dirty="0">
                          <a:solidFill>
                            <a:schemeClr val="tx1">
                              <a:lumMod val="95000"/>
                              <a:lumOff val="5000"/>
                            </a:schemeClr>
                          </a:solidFill>
                          <a:latin typeface="Courier New" panose="02070309020205020404" pitchFamily="49" charset="0"/>
                          <a:cs typeface="Courier New" panose="02070309020205020404" pitchFamily="49" charset="0"/>
                        </a:rPr>
                        <a:t>['issue', 'one', 'report', 'two'] </a:t>
                      </a:r>
                    </a:p>
                    <a:p>
                      <a:r>
                        <a:rPr lang="en-AU" sz="2000" dirty="0">
                          <a:solidFill>
                            <a:schemeClr val="tx1">
                              <a:lumMod val="95000"/>
                              <a:lumOff val="5000"/>
                            </a:schemeClr>
                          </a:solidFill>
                          <a:latin typeface="Courier New" panose="02070309020205020404" pitchFamily="49" charset="0"/>
                          <a:cs typeface="Courier New" panose="02070309020205020404" pitchFamily="49" charset="0"/>
                        </a:rPr>
                        <a:t>{</a:t>
                      </a:r>
                      <a:r>
                        <a:rPr lang="en-AU" sz="2000" b="1" dirty="0">
                          <a:solidFill>
                            <a:srgbClr val="FF0000"/>
                          </a:solidFill>
                          <a:latin typeface="Courier New" panose="02070309020205020404" pitchFamily="49" charset="0"/>
                          <a:cs typeface="Courier New" panose="02070309020205020404" pitchFamily="49" charset="0"/>
                        </a:rPr>
                        <a:t>'issue': </a:t>
                      </a:r>
                      <a:r>
                        <a:rPr lang="en-AU" sz="2000" b="1" i="0" dirty="0">
                          <a:solidFill>
                            <a:srgbClr val="FF0000"/>
                          </a:solidFill>
                          <a:latin typeface="Courier New" panose="02070309020205020404" pitchFamily="49" charset="0"/>
                          <a:cs typeface="Courier New" panose="02070309020205020404" pitchFamily="49" charset="0"/>
                        </a:rPr>
                        <a:t>0</a:t>
                      </a:r>
                      <a:r>
                        <a:rPr lang="en-AU" sz="2000" dirty="0">
                          <a:solidFill>
                            <a:schemeClr val="tx1">
                              <a:lumMod val="95000"/>
                              <a:lumOff val="5000"/>
                            </a:schemeClr>
                          </a:solidFill>
                          <a:latin typeface="Courier New" panose="02070309020205020404" pitchFamily="49" charset="0"/>
                          <a:cs typeface="Courier New" panose="02070309020205020404" pitchFamily="49" charset="0"/>
                        </a:rPr>
                        <a:t>, 'report': </a:t>
                      </a:r>
                      <a:r>
                        <a:rPr lang="en-AU" sz="2000" b="1" dirty="0">
                          <a:solidFill>
                            <a:schemeClr val="tx1">
                              <a:lumMod val="95000"/>
                              <a:lumOff val="5000"/>
                            </a:schemeClr>
                          </a:solidFill>
                          <a:latin typeface="Courier New" panose="02070309020205020404" pitchFamily="49" charset="0"/>
                          <a:cs typeface="Courier New" panose="02070309020205020404" pitchFamily="49" charset="0"/>
                        </a:rPr>
                        <a:t>2</a:t>
                      </a:r>
                      <a:r>
                        <a:rPr lang="en-AU" sz="2000" dirty="0">
                          <a:solidFill>
                            <a:schemeClr val="tx1">
                              <a:lumMod val="95000"/>
                              <a:lumOff val="5000"/>
                            </a:schemeClr>
                          </a:solidFill>
                          <a:latin typeface="Courier New" panose="02070309020205020404" pitchFamily="49" charset="0"/>
                          <a:cs typeface="Courier New" panose="02070309020205020404" pitchFamily="49" charset="0"/>
                        </a:rPr>
                        <a:t>, 'one': </a:t>
                      </a:r>
                      <a:r>
                        <a:rPr lang="en-AU" sz="2000" b="1" dirty="0">
                          <a:solidFill>
                            <a:schemeClr val="tx1">
                              <a:lumMod val="95000"/>
                              <a:lumOff val="5000"/>
                            </a:schemeClr>
                          </a:solidFill>
                          <a:latin typeface="Courier New" panose="02070309020205020404" pitchFamily="49" charset="0"/>
                          <a:cs typeface="Courier New" panose="02070309020205020404" pitchFamily="49" charset="0"/>
                        </a:rPr>
                        <a:t>1</a:t>
                      </a:r>
                      <a:r>
                        <a:rPr lang="en-AU" sz="2000" dirty="0">
                          <a:solidFill>
                            <a:schemeClr val="tx1">
                              <a:lumMod val="95000"/>
                              <a:lumOff val="5000"/>
                            </a:schemeClr>
                          </a:solidFill>
                          <a:latin typeface="Courier New" panose="02070309020205020404" pitchFamily="49" charset="0"/>
                          <a:cs typeface="Courier New" panose="02070309020205020404" pitchFamily="49" charset="0"/>
                        </a:rPr>
                        <a:t>, 'two': </a:t>
                      </a:r>
                      <a:r>
                        <a:rPr lang="en-AU" sz="2000" b="1" dirty="0">
                          <a:solidFill>
                            <a:schemeClr val="tx1">
                              <a:lumMod val="95000"/>
                              <a:lumOff val="5000"/>
                            </a:schemeClr>
                          </a:solidFill>
                          <a:latin typeface="Courier New" panose="02070309020205020404" pitchFamily="49" charset="0"/>
                          <a:cs typeface="Courier New" panose="02070309020205020404" pitchFamily="49" charset="0"/>
                        </a:rPr>
                        <a:t>3</a:t>
                      </a:r>
                      <a:r>
                        <a:rPr lang="en-AU" sz="2000" dirty="0">
                          <a:solidFill>
                            <a:schemeClr val="tx1">
                              <a:lumMod val="95000"/>
                              <a:lumOff val="5000"/>
                            </a:schemeClr>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901687751"/>
                  </a:ext>
                </a:extLst>
              </a:tr>
              <a:tr h="2343637">
                <a:tc>
                  <a:txBody>
                    <a:bodyPr/>
                    <a:lstStyle/>
                    <a:p>
                      <a:r>
                        <a:rPr lang="en-AU" sz="2000" dirty="0">
                          <a:solidFill>
                            <a:schemeClr val="tx1">
                              <a:lumMod val="95000"/>
                              <a:lumOff val="5000"/>
                            </a:schemeClr>
                          </a:solidFill>
                        </a:rPr>
                        <a:t>3</a:t>
                      </a:r>
                    </a:p>
                  </a:txBody>
                  <a:tcPr/>
                </a:tc>
                <a:tc>
                  <a:txBody>
                    <a:bodyPr/>
                    <a:lstStyle/>
                    <a:p>
                      <a:r>
                        <a:rPr lang="en-AU" sz="2000" dirty="0">
                          <a:solidFill>
                            <a:schemeClr val="tx1">
                              <a:lumMod val="95000"/>
                              <a:lumOff val="5000"/>
                            </a:schemeClr>
                          </a:solidFill>
                          <a:latin typeface="Courier New" panose="02070309020205020404" pitchFamily="49" charset="0"/>
                          <a:cs typeface="Courier New" panose="02070309020205020404" pitchFamily="49" charset="0"/>
                        </a:rPr>
                        <a:t>Feature</a:t>
                      </a:r>
                      <a:r>
                        <a:rPr lang="en-AU" sz="2000" baseline="0" dirty="0">
                          <a:solidFill>
                            <a:schemeClr val="tx1">
                              <a:lumMod val="95000"/>
                              <a:lumOff val="5000"/>
                            </a:schemeClr>
                          </a:solidFill>
                          <a:latin typeface="Courier New" panose="02070309020205020404" pitchFamily="49" charset="0"/>
                          <a:cs typeface="Courier New" panose="02070309020205020404" pitchFamily="49" charset="0"/>
                        </a:rPr>
                        <a:t>s – TF/IDF </a:t>
                      </a:r>
                      <a:endParaRPr lang="en-AU" sz="2000" dirty="0">
                        <a:solidFill>
                          <a:schemeClr val="tx1">
                            <a:lumMod val="95000"/>
                            <a:lumOff val="5000"/>
                          </a:schemeClr>
                        </a:solidFill>
                        <a:latin typeface="Courier New" panose="02070309020205020404" pitchFamily="49" charset="0"/>
                        <a:cs typeface="Courier New" panose="02070309020205020404" pitchFamily="49" charset="0"/>
                      </a:endParaRPr>
                    </a:p>
                  </a:txBody>
                  <a:tcPr/>
                </a:tc>
                <a:tc>
                  <a:txBody>
                    <a:bodyPr/>
                    <a:lstStyle/>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(0, 1) 0.7049094889309326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(0, 2) 0.5015489070943787</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(0, 0) </a:t>
                      </a:r>
                      <a:r>
                        <a:rPr lang="en-AU" sz="2000" b="0" i="0" kern="1200" dirty="0">
                          <a:solidFill>
                            <a:srgbClr val="FF0000"/>
                          </a:solidFill>
                          <a:effectLst/>
                          <a:latin typeface="Courier New" panose="02070309020205020404" pitchFamily="49" charset="0"/>
                          <a:ea typeface="+mn-ea"/>
                          <a:cs typeface="Courier New" panose="02070309020205020404" pitchFamily="49" charset="0"/>
                        </a:rPr>
                        <a:t>0.5015489070943787</a:t>
                      </a:r>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a:t>
                      </a:r>
                      <a:r>
                        <a:rPr lang="en-AU" sz="2000" b="1" i="0" kern="1200" dirty="0">
                          <a:solidFill>
                            <a:srgbClr val="FF0000"/>
                          </a:solidFill>
                          <a:effectLst/>
                          <a:latin typeface="Courier New" panose="02070309020205020404" pitchFamily="49" charset="0"/>
                          <a:ea typeface="+mn-ea"/>
                          <a:cs typeface="Courier New" panose="02070309020205020404" pitchFamily="49" charset="0"/>
                        </a:rPr>
                        <a:t>issue</a:t>
                      </a:r>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(1, 3) 0.7049094889309326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(1, 2) 0.5015489070943787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(1, 0) </a:t>
                      </a:r>
                      <a:r>
                        <a:rPr lang="en-AU" sz="2000" b="0" i="0" kern="1200" dirty="0">
                          <a:solidFill>
                            <a:srgbClr val="FF0000"/>
                          </a:solidFill>
                          <a:effectLst/>
                          <a:latin typeface="Courier New" panose="02070309020205020404" pitchFamily="49" charset="0"/>
                          <a:ea typeface="+mn-ea"/>
                          <a:cs typeface="Courier New" panose="02070309020205020404" pitchFamily="49" charset="0"/>
                        </a:rPr>
                        <a:t>0.5015489070943787 –</a:t>
                      </a:r>
                      <a:r>
                        <a:rPr lang="en-AU" sz="2000" b="1" i="0" kern="1200" baseline="0" dirty="0">
                          <a:solidFill>
                            <a:srgbClr val="FF0000"/>
                          </a:solidFill>
                          <a:effectLst/>
                          <a:latin typeface="Courier New" panose="02070309020205020404" pitchFamily="49" charset="0"/>
                          <a:ea typeface="+mn-ea"/>
                          <a:cs typeface="Courier New" panose="02070309020205020404" pitchFamily="49" charset="0"/>
                        </a:rPr>
                        <a:t>issue</a:t>
                      </a:r>
                      <a:endParaRPr lang="en-AU" sz="2000" b="1" dirty="0">
                        <a:solidFill>
                          <a:srgbClr val="FF00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10979817"/>
                  </a:ext>
                </a:extLst>
              </a:tr>
            </a:tbl>
          </a:graphicData>
        </a:graphic>
      </p:graphicFrame>
      <p:sp>
        <p:nvSpPr>
          <p:cNvPr id="3" name="Slide Number Placeholder 2">
            <a:extLst>
              <a:ext uri="{FF2B5EF4-FFF2-40B4-BE49-F238E27FC236}">
                <a16:creationId xmlns:a16="http://schemas.microsoft.com/office/drawing/2014/main" id="{453FC64C-4771-4E1A-A55D-80C1D2110C1D}"/>
              </a:ext>
            </a:extLst>
          </p:cNvPr>
          <p:cNvSpPr>
            <a:spLocks noGrp="1"/>
          </p:cNvSpPr>
          <p:nvPr>
            <p:ph type="sldNum" sz="quarter" idx="12"/>
          </p:nvPr>
        </p:nvSpPr>
        <p:spPr/>
        <p:txBody>
          <a:bodyPr>
            <a:normAutofit lnSpcReduction="10000"/>
          </a:bodyPr>
          <a:lstStyle/>
          <a:p>
            <a:fld id="{B0A73943-211F-4649-A6C2-E322F76FB90A}" type="slidenum">
              <a:rPr lang="en-AU" smtClean="0"/>
              <a:t>8</a:t>
            </a:fld>
            <a:endParaRPr lang="en-AU"/>
          </a:p>
        </p:txBody>
      </p:sp>
      <p:pic>
        <p:nvPicPr>
          <p:cNvPr id="6" name="Picture 5">
            <a:extLst>
              <a:ext uri="{FF2B5EF4-FFF2-40B4-BE49-F238E27FC236}">
                <a16:creationId xmlns:a16="http://schemas.microsoft.com/office/drawing/2014/main" id="{FC914CC2-0588-42DA-B46B-B4E7199C1EC5}"/>
              </a:ext>
            </a:extLst>
          </p:cNvPr>
          <p:cNvPicPr>
            <a:picLocks noChangeAspect="1"/>
          </p:cNvPicPr>
          <p:nvPr/>
        </p:nvPicPr>
        <p:blipFill>
          <a:blip r:embed="rId2"/>
          <a:stretch>
            <a:fillRect/>
          </a:stretch>
        </p:blipFill>
        <p:spPr>
          <a:xfrm>
            <a:off x="9003761" y="140676"/>
            <a:ext cx="1926367" cy="1118920"/>
          </a:xfrm>
          <a:prstGeom prst="rect">
            <a:avLst/>
          </a:prstGeom>
        </p:spPr>
      </p:pic>
    </p:spTree>
    <p:extLst>
      <p:ext uri="{BB962C8B-B14F-4D97-AF65-F5344CB8AC3E}">
        <p14:creationId xmlns:p14="http://schemas.microsoft.com/office/powerpoint/2010/main" val="16767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9" y="365760"/>
            <a:ext cx="10448702" cy="506437"/>
          </a:xfrm>
        </p:spPr>
        <p:txBody>
          <a:bodyPr>
            <a:normAutofit fontScale="90000"/>
          </a:bodyPr>
          <a:lstStyle/>
          <a:p>
            <a:r>
              <a:rPr lang="en-AU" sz="4000" dirty="0"/>
              <a:t>Drawbacks of Current Features Extraction </a:t>
            </a:r>
          </a:p>
        </p:txBody>
      </p:sp>
      <p:sp>
        <p:nvSpPr>
          <p:cNvPr id="3" name="Content Placeholder 2"/>
          <p:cNvSpPr>
            <a:spLocks noGrp="1"/>
          </p:cNvSpPr>
          <p:nvPr>
            <p:ph idx="1"/>
          </p:nvPr>
        </p:nvSpPr>
        <p:spPr>
          <a:xfrm>
            <a:off x="530352" y="1153550"/>
            <a:ext cx="8595360" cy="4351337"/>
          </a:xfrm>
        </p:spPr>
        <p:txBody>
          <a:bodyPr>
            <a:normAutofit/>
          </a:bodyPr>
          <a:lstStyle/>
          <a:p>
            <a:r>
              <a:rPr lang="en-AU" dirty="0"/>
              <a:t>Current features extraction techniques (</a:t>
            </a:r>
            <a:r>
              <a:rPr lang="en-AU" b="1" dirty="0">
                <a:solidFill>
                  <a:srgbClr val="FF0000"/>
                </a:solidFill>
              </a:rPr>
              <a:t>TF-IDF</a:t>
            </a:r>
            <a:r>
              <a:rPr lang="en-AU" dirty="0"/>
              <a:t>) are based on the </a:t>
            </a:r>
            <a:r>
              <a:rPr lang="en-AU" dirty="0">
                <a:solidFill>
                  <a:srgbClr val="FF0000"/>
                </a:solidFill>
              </a:rPr>
              <a:t>mathematical</a:t>
            </a:r>
            <a:r>
              <a:rPr lang="en-AU" dirty="0"/>
              <a:t> and concrete rather than expressive, However, issues report are written in free text format and </a:t>
            </a:r>
            <a:r>
              <a:rPr lang="en-AU" b="1" dirty="0">
                <a:solidFill>
                  <a:schemeClr val="accent6"/>
                </a:solidFill>
              </a:rPr>
              <a:t>ambiguous</a:t>
            </a:r>
          </a:p>
          <a:p>
            <a:r>
              <a:rPr lang="en-AU" dirty="0"/>
              <a:t>Lost of </a:t>
            </a:r>
            <a:r>
              <a:rPr lang="en-AU" b="1" dirty="0">
                <a:solidFill>
                  <a:srgbClr val="FF0000"/>
                </a:solidFill>
              </a:rPr>
              <a:t>context</a:t>
            </a:r>
          </a:p>
          <a:p>
            <a:pPr marL="0" indent="0">
              <a:buNone/>
            </a:pPr>
            <a:r>
              <a:rPr lang="en-AU" dirty="0"/>
              <a:t> 	     </a:t>
            </a:r>
            <a:r>
              <a:rPr lang="en-AU" dirty="0" err="1"/>
              <a:t>Eg.</a:t>
            </a:r>
            <a:r>
              <a:rPr lang="en-AU" dirty="0"/>
              <a:t> “I arrived at the </a:t>
            </a:r>
            <a:r>
              <a:rPr lang="en-AU" b="1" dirty="0"/>
              <a:t>bank</a:t>
            </a:r>
            <a:r>
              <a:rPr lang="en-AU" dirty="0"/>
              <a:t> after crossing the </a:t>
            </a:r>
            <a:r>
              <a:rPr lang="en-AU" b="1" u="sng" dirty="0"/>
              <a:t>road</a:t>
            </a:r>
            <a:r>
              <a:rPr lang="en-AU" dirty="0"/>
              <a:t>.” </a:t>
            </a:r>
          </a:p>
          <a:p>
            <a:pPr marL="0" indent="0" algn="ctr">
              <a:buNone/>
            </a:pPr>
            <a:r>
              <a:rPr lang="en-AU" dirty="0"/>
              <a:t>“I arrived at the </a:t>
            </a:r>
            <a:r>
              <a:rPr lang="en-AU" b="1" dirty="0"/>
              <a:t>bank</a:t>
            </a:r>
            <a:r>
              <a:rPr lang="en-AU" dirty="0"/>
              <a:t> after crossing the </a:t>
            </a:r>
            <a:r>
              <a:rPr lang="en-AU" b="1" u="sng" dirty="0">
                <a:solidFill>
                  <a:srgbClr val="002060"/>
                </a:solidFill>
              </a:rPr>
              <a:t>river</a:t>
            </a:r>
            <a:r>
              <a:rPr lang="en-AU" dirty="0"/>
              <a:t>.”</a:t>
            </a:r>
          </a:p>
          <a:p>
            <a:r>
              <a:rPr lang="en-AU" dirty="0"/>
              <a:t>Sensitive to </a:t>
            </a:r>
            <a:r>
              <a:rPr lang="en-AU" b="1" dirty="0">
                <a:solidFill>
                  <a:srgbClr val="FF0000"/>
                </a:solidFill>
              </a:rPr>
              <a:t>misspelling</a:t>
            </a:r>
          </a:p>
          <a:p>
            <a:r>
              <a:rPr lang="en-AU" b="1" dirty="0">
                <a:solidFill>
                  <a:srgbClr val="FF0000"/>
                </a:solidFill>
              </a:rPr>
              <a:t>Insensitive of words order </a:t>
            </a:r>
            <a:r>
              <a:rPr lang="en-AU" dirty="0"/>
              <a:t>in the sentence </a:t>
            </a:r>
          </a:p>
          <a:p>
            <a:pPr marL="274320" lvl="1" indent="0">
              <a:buNone/>
            </a:pPr>
            <a:r>
              <a:rPr lang="en-AU" dirty="0" err="1"/>
              <a:t>Eg</a:t>
            </a:r>
            <a:r>
              <a:rPr lang="en-AU" dirty="0"/>
              <a:t>, </a:t>
            </a:r>
            <a:r>
              <a:rPr lang="en-AU" dirty="0">
                <a:solidFill>
                  <a:schemeClr val="tx1"/>
                </a:solidFill>
              </a:rPr>
              <a:t>Don’t remove the number from the cell, I want it in here</a:t>
            </a:r>
          </a:p>
          <a:p>
            <a:pPr marL="274320" lvl="1" indent="0">
              <a:buNone/>
            </a:pPr>
            <a:r>
              <a:rPr lang="en-AU" dirty="0"/>
              <a:t>                                                 -VS-</a:t>
            </a:r>
          </a:p>
          <a:p>
            <a:pPr marL="274320" lvl="1" indent="0">
              <a:buNone/>
            </a:pPr>
            <a:r>
              <a:rPr lang="en-AU" dirty="0"/>
              <a:t>       </a:t>
            </a:r>
            <a:r>
              <a:rPr lang="en-AU" dirty="0">
                <a:solidFill>
                  <a:schemeClr val="tx1"/>
                </a:solidFill>
              </a:rPr>
              <a:t>I don’t want the number in the cell, remove it from here</a:t>
            </a:r>
          </a:p>
          <a:p>
            <a:endParaRPr lang="en-AU" dirty="0"/>
          </a:p>
          <a:p>
            <a:endParaRPr lang="en-AU" dirty="0"/>
          </a:p>
          <a:p>
            <a:endParaRPr lang="en-AU" dirty="0"/>
          </a:p>
        </p:txBody>
      </p:sp>
      <p:sp>
        <p:nvSpPr>
          <p:cNvPr id="5" name="Slide Number Placeholder 4">
            <a:extLst>
              <a:ext uri="{FF2B5EF4-FFF2-40B4-BE49-F238E27FC236}">
                <a16:creationId xmlns:a16="http://schemas.microsoft.com/office/drawing/2014/main" id="{8FAF8CCB-94F8-44A0-8724-477D74670019}"/>
              </a:ext>
            </a:extLst>
          </p:cNvPr>
          <p:cNvSpPr>
            <a:spLocks noGrp="1"/>
          </p:cNvSpPr>
          <p:nvPr>
            <p:ph type="sldNum" sz="quarter" idx="12"/>
          </p:nvPr>
        </p:nvSpPr>
        <p:spPr/>
        <p:txBody>
          <a:bodyPr>
            <a:normAutofit lnSpcReduction="10000"/>
          </a:bodyPr>
          <a:lstStyle/>
          <a:p>
            <a:fld id="{B0A73943-211F-4649-A6C2-E322F76FB90A}" type="slidenum">
              <a:rPr lang="en-AU" smtClean="0"/>
              <a:t>9</a:t>
            </a:fld>
            <a:endParaRPr lang="en-AU"/>
          </a:p>
        </p:txBody>
      </p:sp>
    </p:spTree>
    <p:extLst>
      <p:ext uri="{BB962C8B-B14F-4D97-AF65-F5344CB8AC3E}">
        <p14:creationId xmlns:p14="http://schemas.microsoft.com/office/powerpoint/2010/main" val="35151495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1396</TotalTime>
  <Words>2091</Words>
  <Application>Microsoft Office PowerPoint</Application>
  <PresentationFormat>Widescreen</PresentationFormat>
  <Paragraphs>392</Paragraphs>
  <Slides>28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Abadi</vt:lpstr>
      <vt:lpstr>Arial</vt:lpstr>
      <vt:lpstr>Calibri</vt:lpstr>
      <vt:lpstr>Cambria Math</vt:lpstr>
      <vt:lpstr>Century Schoolbook</vt:lpstr>
      <vt:lpstr>Courier New</vt:lpstr>
      <vt:lpstr>Wingdings</vt:lpstr>
      <vt:lpstr>Wingdings 2</vt:lpstr>
      <vt:lpstr>View</vt:lpstr>
      <vt:lpstr>Recommending Assignee-label for Github Issue through Deep Neural Networks</vt:lpstr>
      <vt:lpstr>Outlines</vt:lpstr>
      <vt:lpstr>Background</vt:lpstr>
      <vt:lpstr>Usage</vt:lpstr>
      <vt:lpstr>Motivation </vt:lpstr>
      <vt:lpstr>Issue-Assignee &amp; Issue-Label Links Maintenance Challenges  </vt:lpstr>
      <vt:lpstr>Traditional approaches </vt:lpstr>
      <vt:lpstr>Features Extraction</vt:lpstr>
      <vt:lpstr>Drawbacks of Current Features Extraction </vt:lpstr>
      <vt:lpstr>Our Approach   </vt:lpstr>
      <vt:lpstr>Our Approach &amp; Contributions</vt:lpstr>
      <vt:lpstr>High Level Process Flow</vt:lpstr>
      <vt:lpstr>Prerequisites Terms/Terminology for Deep Learning Neural Networks (Part 1/2)</vt:lpstr>
      <vt:lpstr>Prerequisites Terms/Terminology for Deep Learning Neural Networks (Part 2/3)</vt:lpstr>
      <vt:lpstr>Prerequisites Terms/Terminology for Deep Learning Neural Networks (Part 3/3)</vt:lpstr>
      <vt:lpstr>Feature Extraction and Classification Architecture</vt:lpstr>
      <vt:lpstr>Positional Encoding </vt:lpstr>
      <vt:lpstr>Self-Attention Layer </vt:lpstr>
      <vt:lpstr>Scale-dot Attention (1/2)</vt:lpstr>
      <vt:lpstr>PowerPoint Presentation</vt:lpstr>
      <vt:lpstr>Multi-head Attention – parallel attention layers </vt:lpstr>
      <vt:lpstr>Position-wise Feed-Forward Networks  </vt:lpstr>
      <vt:lpstr>PowerPoint Presentation</vt:lpstr>
      <vt:lpstr>Evaluation</vt:lpstr>
      <vt:lpstr>Assignee-Issue Prediction Results (In Progress)</vt:lpstr>
      <vt:lpstr>Label-Issue Prediction Result (In Progress)</vt:lpstr>
      <vt:lpstr>References</vt:lpstr>
      <vt:lpstr>Thank you</vt:lpstr>
    </vt:vector>
  </TitlesOfParts>
  <Company>Australian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Assignee-Label for Github Issue through Deep Neural Networks</dc:title>
  <dc:creator>AUNG,Jasmine</dc:creator>
  <cp:lastModifiedBy>thazin aung</cp:lastModifiedBy>
  <cp:revision>115</cp:revision>
  <dcterms:created xsi:type="dcterms:W3CDTF">2019-11-05T21:32:29Z</dcterms:created>
  <dcterms:modified xsi:type="dcterms:W3CDTF">2019-11-09T00:02:17Z</dcterms:modified>
</cp:coreProperties>
</file>