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57" r:id="rId4"/>
    <p:sldId id="258" r:id="rId5"/>
    <p:sldId id="259" r:id="rId6"/>
    <p:sldId id="261" r:id="rId7"/>
    <p:sldId id="265" r:id="rId8"/>
    <p:sldId id="268" r:id="rId9"/>
    <p:sldId id="264" r:id="rId10"/>
    <p:sldId id="269"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004" autoAdjust="0"/>
  </p:normalViewPr>
  <p:slideViewPr>
    <p:cSldViewPr snapToGrid="0">
      <p:cViewPr varScale="1">
        <p:scale>
          <a:sx n="55" d="100"/>
          <a:sy n="55" d="100"/>
        </p:scale>
        <p:origin x="-1699"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A6DCA-B863-4A90-BB6D-890DC764ADE0}" type="datetimeFigureOut">
              <a:rPr lang="en-AU" smtClean="0"/>
              <a:pPr/>
              <a:t>4/06/2021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71552-64F4-4108-92D9-6C80832ACFB3}" type="slidenum">
              <a:rPr lang="en-AU" smtClean="0"/>
              <a:pPr/>
              <a:t>‹#›</a:t>
            </a:fld>
            <a:endParaRPr lang="en-AU"/>
          </a:p>
        </p:txBody>
      </p:sp>
    </p:spTree>
    <p:extLst>
      <p:ext uri="{BB962C8B-B14F-4D97-AF65-F5344CB8AC3E}">
        <p14:creationId xmlns:p14="http://schemas.microsoft.com/office/powerpoint/2010/main" xmlns="" val="3427009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android.com/studio/test/monkey?fbclid=IwAR2CJszlnl3j8AnFiNu6Yro8kEPdwY5t0qDi6OQ1RMZ2icT2Br6BlKaOtac"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doi.org/10.1109/ICSE.2019.00042?fbclid=IwAR07gyN1Yf6bfWifZt47i76GQqCUkLA9VbjXAdHKHaXuV_75eBYTsKpVt38" TargetMode="External"/><Relationship Id="rId4" Type="http://schemas.openxmlformats.org/officeDocument/2006/relationships/hyperlink" Target="https://doi.org/10.1109/ASE.2015.89?fbclid=IwAR1VToLaDHjHZADKAqlFHMIg9XoNP9UYl9l5wRl09mVDda39gyySL0GIwrw"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https://conf.researchr.org/program/issta-2021/program-issta-2021/</a:t>
            </a:r>
          </a:p>
          <a:p>
            <a:r>
              <a:rPr lang="en-US" dirty="0" smtClean="0"/>
              <a:t>Lifecycle related issue</a:t>
            </a:r>
          </a:p>
          <a:p>
            <a:r>
              <a:rPr lang="en-US" dirty="0" smtClean="0"/>
              <a:t>https://conf.researchr.org/track/icse-2021/icse-2021-papers?#program</a:t>
            </a:r>
          </a:p>
          <a:p>
            <a:r>
              <a:rPr lang="en-US" dirty="0" smtClean="0"/>
              <a:t>selenium</a:t>
            </a:r>
          </a:p>
          <a:p>
            <a:r>
              <a:rPr lang="en-US" dirty="0" smtClean="0"/>
              <a:t>https://www.softwaretestinghelp.com/behavior-driven-development-bdd-tools/</a:t>
            </a:r>
          </a:p>
          <a:p>
            <a:r>
              <a:rPr lang="en-US" smtClean="0"/>
              <a:t>https://medium.com/gumtree-dev-team/android-bdd-with-cucumber-and-espresso-the-full-guide-9c20cfcb8535</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CE71552-64F4-4108-92D9-6C80832ACFB3}" type="slidenum">
              <a:rPr lang="en-AU" smtClean="0"/>
              <a:pPr/>
              <a:t>1</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CE71552-64F4-4108-92D9-6C80832ACFB3}" type="slidenum">
              <a:rPr lang="en-AU" smtClean="0"/>
              <a:pPr/>
              <a:t>4</a:t>
            </a:fld>
            <a:endParaRPr lang="en-AU"/>
          </a:p>
        </p:txBody>
      </p:sp>
    </p:spTree>
    <p:extLst>
      <p:ext uri="{BB962C8B-B14F-4D97-AF65-F5344CB8AC3E}">
        <p14:creationId xmlns:p14="http://schemas.microsoft.com/office/powerpoint/2010/main" xmlns="" val="148525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kern="1200" dirty="0" smtClean="0">
                <a:solidFill>
                  <a:schemeClr val="tx1"/>
                </a:solidFill>
                <a:effectLst/>
                <a:latin typeface="+mn-lt"/>
                <a:ea typeface="+mn-ea"/>
                <a:cs typeface="+mn-cs"/>
              </a:rPr>
              <a:t>Activities</a:t>
            </a:r>
            <a:r>
              <a:rPr lang="en-AU" sz="1200" b="0" i="0" kern="1200" dirty="0" smtClean="0">
                <a:solidFill>
                  <a:schemeClr val="tx1"/>
                </a:solidFill>
                <a:effectLst/>
                <a:latin typeface="+mn-lt"/>
                <a:ea typeface="+mn-ea"/>
                <a:cs typeface="+mn-cs"/>
              </a:rPr>
              <a:t> : An activity represents a single screen with a user interface just like window or frame of </a:t>
            </a:r>
            <a:r>
              <a:rPr lang="en-AU" sz="1200" b="0" i="0" kern="1200" dirty="0" err="1" smtClean="0">
                <a:solidFill>
                  <a:schemeClr val="tx1"/>
                </a:solidFill>
                <a:effectLst/>
                <a:latin typeface="+mn-lt"/>
                <a:ea typeface="+mn-ea"/>
                <a:cs typeface="+mn-cs"/>
              </a:rPr>
              <a:t>Java.Android</a:t>
            </a:r>
            <a:r>
              <a:rPr lang="en-AU" sz="1200" b="0" i="0" kern="1200" dirty="0" smtClean="0">
                <a:solidFill>
                  <a:schemeClr val="tx1"/>
                </a:solidFill>
                <a:effectLst/>
                <a:latin typeface="+mn-lt"/>
                <a:ea typeface="+mn-ea"/>
                <a:cs typeface="+mn-cs"/>
              </a:rPr>
              <a:t> activity is the subclass of </a:t>
            </a:r>
            <a:r>
              <a:rPr lang="en-AU" sz="1200" b="0" i="0" kern="1200" dirty="0" err="1" smtClean="0">
                <a:solidFill>
                  <a:schemeClr val="tx1"/>
                </a:solidFill>
                <a:effectLst/>
                <a:latin typeface="+mn-lt"/>
                <a:ea typeface="+mn-ea"/>
                <a:cs typeface="+mn-cs"/>
              </a:rPr>
              <a:t>ContextThemeWrapper</a:t>
            </a:r>
            <a:r>
              <a:rPr lang="en-AU" sz="1200" b="0" i="0" kern="1200" dirty="0" smtClean="0">
                <a:solidFill>
                  <a:schemeClr val="tx1"/>
                </a:solidFill>
                <a:effectLst/>
                <a:latin typeface="+mn-lt"/>
                <a:ea typeface="+mn-ea"/>
                <a:cs typeface="+mn-cs"/>
              </a:rPr>
              <a:t> class.</a:t>
            </a:r>
          </a:p>
          <a:p>
            <a:r>
              <a:rPr lang="en-AU" sz="1200" b="0" i="0" kern="1200" dirty="0" smtClean="0">
                <a:solidFill>
                  <a:schemeClr val="tx1"/>
                </a:solidFill>
                <a:effectLst/>
                <a:latin typeface="+mn-lt"/>
                <a:ea typeface="+mn-ea"/>
                <a:cs typeface="+mn-cs"/>
              </a:rPr>
              <a:t>A </a:t>
            </a:r>
            <a:r>
              <a:rPr lang="en-AU" sz="1200" b="1" i="0" kern="1200" dirty="0" smtClean="0">
                <a:solidFill>
                  <a:schemeClr val="tx1"/>
                </a:solidFill>
                <a:effectLst/>
                <a:latin typeface="+mn-lt"/>
                <a:ea typeface="+mn-ea"/>
                <a:cs typeface="+mn-cs"/>
              </a:rPr>
              <a:t>service</a:t>
            </a:r>
            <a:r>
              <a:rPr lang="en-AU" sz="1200" b="0" i="0" kern="1200" dirty="0" smtClean="0">
                <a:solidFill>
                  <a:schemeClr val="tx1"/>
                </a:solidFill>
                <a:effectLst/>
                <a:latin typeface="+mn-lt"/>
                <a:ea typeface="+mn-ea"/>
                <a:cs typeface="+mn-cs"/>
              </a:rPr>
              <a:t> is a component that runs in the background to perform long-running operations without needing to interact with the user and it works even if application is destroyed. A service can essentially take two states −</a:t>
            </a:r>
          </a:p>
          <a:p>
            <a:r>
              <a:rPr lang="en-AU" sz="1200" b="1" i="0" kern="1200" dirty="0" smtClean="0">
                <a:solidFill>
                  <a:schemeClr val="tx1"/>
                </a:solidFill>
                <a:effectLst/>
                <a:latin typeface="+mn-lt"/>
                <a:ea typeface="+mn-ea"/>
                <a:cs typeface="+mn-cs"/>
              </a:rPr>
              <a:t>A content provider</a:t>
            </a:r>
            <a:r>
              <a:rPr lang="en-AU" sz="1200" b="0" i="0" kern="1200" dirty="0" smtClean="0">
                <a:solidFill>
                  <a:schemeClr val="tx1"/>
                </a:solidFill>
                <a:effectLst/>
                <a:latin typeface="+mn-lt"/>
                <a:ea typeface="+mn-ea"/>
                <a:cs typeface="+mn-cs"/>
              </a:rPr>
              <a:t> component supplies data from one application to others on request. Such requests are handled by the methods of the </a:t>
            </a:r>
            <a:r>
              <a:rPr lang="en-AU" sz="1200" b="0" i="0" kern="1200" dirty="0" err="1" smtClean="0">
                <a:solidFill>
                  <a:schemeClr val="tx1"/>
                </a:solidFill>
                <a:effectLst/>
                <a:latin typeface="+mn-lt"/>
                <a:ea typeface="+mn-ea"/>
                <a:cs typeface="+mn-cs"/>
              </a:rPr>
              <a:t>ContentResolver</a:t>
            </a:r>
            <a:r>
              <a:rPr lang="en-AU" sz="1200" b="0" i="0" kern="1200" dirty="0" smtClean="0">
                <a:solidFill>
                  <a:schemeClr val="tx1"/>
                </a:solidFill>
                <a:effectLst/>
                <a:latin typeface="+mn-lt"/>
                <a:ea typeface="+mn-ea"/>
                <a:cs typeface="+mn-cs"/>
              </a:rPr>
              <a:t> class. A content provider can use different ways to store its data and the data can be stored in a database, in files, or even over a network.</a:t>
            </a:r>
          </a:p>
          <a:p>
            <a:r>
              <a:rPr lang="en-AU" sz="1200" b="1" i="0" kern="1200" dirty="0" smtClean="0">
                <a:solidFill>
                  <a:schemeClr val="tx1"/>
                </a:solidFill>
                <a:effectLst/>
                <a:latin typeface="+mn-lt"/>
                <a:ea typeface="+mn-ea"/>
                <a:cs typeface="+mn-cs"/>
              </a:rPr>
              <a:t>Broadcast Receivers </a:t>
            </a:r>
            <a:r>
              <a:rPr lang="en-AU" sz="1200" b="0" i="0" kern="1200" dirty="0" smtClean="0">
                <a:solidFill>
                  <a:schemeClr val="tx1"/>
                </a:solidFill>
                <a:effectLst/>
                <a:latin typeface="+mn-lt"/>
                <a:ea typeface="+mn-ea"/>
                <a:cs typeface="+mn-cs"/>
              </a:rPr>
              <a:t>simply respond to broadcast messages from other applications or from the system itself. These messages are sometime called events or intents. For example, applications can also initiate broadcasts to let other applications know that some data has been downloaded to the device and is available for them to use, so this is broadcast receiver who will intercept this communication and will initiate appropriate action.</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The </a:t>
            </a:r>
            <a:r>
              <a:rPr lang="en-AU" sz="1200" b="0" i="0" kern="1200" dirty="0" err="1" smtClean="0">
                <a:solidFill>
                  <a:schemeClr val="tx1"/>
                </a:solidFill>
                <a:effectLst/>
                <a:latin typeface="+mn-lt"/>
                <a:ea typeface="+mn-ea"/>
                <a:cs typeface="+mn-cs"/>
              </a:rPr>
              <a:t>looper</a:t>
            </a:r>
            <a:r>
              <a:rPr lang="en-AU" sz="1200" b="1" i="0" kern="1200" dirty="0" smtClean="0">
                <a:solidFill>
                  <a:schemeClr val="tx1"/>
                </a:solidFill>
                <a:effectLst/>
                <a:latin typeface="+mn-lt"/>
                <a:ea typeface="+mn-ea"/>
                <a:cs typeface="+mn-cs"/>
              </a:rPr>
              <a:t> </a:t>
            </a:r>
            <a:r>
              <a:rPr lang="en-AU" sz="1200" b="0" i="0" kern="1200" dirty="0" smtClean="0">
                <a:solidFill>
                  <a:schemeClr val="tx1"/>
                </a:solidFill>
                <a:effectLst/>
                <a:latin typeface="+mn-lt"/>
                <a:ea typeface="+mn-ea"/>
                <a:cs typeface="+mn-cs"/>
              </a:rPr>
              <a:t>is responsible for keeping the thread alive. It is a kind of worker that serves a </a:t>
            </a:r>
            <a:r>
              <a:rPr lang="en-AU" sz="1200" b="0" i="0" kern="1200" dirty="0" err="1" smtClean="0">
                <a:solidFill>
                  <a:schemeClr val="tx1"/>
                </a:solidFill>
                <a:effectLst/>
                <a:latin typeface="+mn-lt"/>
                <a:ea typeface="+mn-ea"/>
                <a:cs typeface="+mn-cs"/>
              </a:rPr>
              <a:t>MessageQueue</a:t>
            </a:r>
            <a:r>
              <a:rPr lang="en-AU" sz="1200" b="0" i="0" kern="1200" dirty="0" smtClean="0">
                <a:solidFill>
                  <a:schemeClr val="tx1"/>
                </a:solidFill>
                <a:effectLst/>
                <a:latin typeface="+mn-lt"/>
                <a:ea typeface="+mn-ea"/>
                <a:cs typeface="+mn-cs"/>
              </a:rPr>
              <a:t> for the current thread. The </a:t>
            </a:r>
            <a:r>
              <a:rPr lang="en-AU" sz="1200" b="0" i="0" kern="1200" dirty="0" err="1" smtClean="0">
                <a:solidFill>
                  <a:schemeClr val="tx1"/>
                </a:solidFill>
                <a:effectLst/>
                <a:latin typeface="+mn-lt"/>
                <a:ea typeface="+mn-ea"/>
                <a:cs typeface="+mn-cs"/>
              </a:rPr>
              <a:t>looper</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dequeues</a:t>
            </a:r>
            <a:r>
              <a:rPr lang="en-AU" sz="1200" b="0" i="0" kern="1200" dirty="0" smtClean="0">
                <a:solidFill>
                  <a:schemeClr val="tx1"/>
                </a:solidFill>
                <a:effectLst/>
                <a:latin typeface="+mn-lt"/>
                <a:ea typeface="+mn-ea"/>
                <a:cs typeface="+mn-cs"/>
              </a:rPr>
              <a:t> events in a sequential order and dispatches them to corresponding handlers for processing. Android adopts the single-UI-thread model where only the main thread can access the GUI objects. </a:t>
            </a:r>
          </a:p>
          <a:p>
            <a:endParaRPr lang="en-AU" sz="1200" b="0" i="0" kern="1200" baseline="0" dirty="0" smtClean="0">
              <a:solidFill>
                <a:schemeClr val="tx1"/>
              </a:solidFill>
              <a:effectLst/>
              <a:latin typeface="+mn-lt"/>
              <a:ea typeface="+mn-ea"/>
              <a:cs typeface="+mn-cs"/>
            </a:endParaRPr>
          </a:p>
          <a:p>
            <a:endParaRPr lang="en-AU" sz="1200" b="0" i="0" kern="1200" baseline="0" dirty="0" smtClean="0">
              <a:solidFill>
                <a:schemeClr val="tx1"/>
              </a:solidFill>
              <a:effectLst/>
              <a:latin typeface="+mn-lt"/>
              <a:ea typeface="+mn-ea"/>
              <a:cs typeface="+mn-cs"/>
            </a:endParaRPr>
          </a:p>
          <a:p>
            <a:endParaRPr lang="en-AU" sz="1200" b="0" i="0" kern="1200" baseline="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Figure 1 depicts the Android hybrid event-driven concurrency model as well as the Android GUI testing framework. Every app has a main thread (also called </a:t>
            </a:r>
            <a:r>
              <a:rPr lang="en-AU" sz="1200" b="0" i="0" kern="1200" dirty="0" err="1" smtClean="0">
                <a:solidFill>
                  <a:schemeClr val="tx1"/>
                </a:solidFill>
                <a:effectLst/>
                <a:latin typeface="+mn-lt"/>
                <a:ea typeface="+mn-ea"/>
                <a:cs typeface="+mn-cs"/>
              </a:rPr>
              <a:t>UIthread</a:t>
            </a:r>
            <a:r>
              <a:rPr lang="en-AU" sz="1200" b="0" i="0" kern="1200" dirty="0" smtClean="0">
                <a:solidFill>
                  <a:schemeClr val="tx1"/>
                </a:solidFill>
                <a:effectLst/>
                <a:latin typeface="+mn-lt"/>
                <a:ea typeface="+mn-ea"/>
                <a:cs typeface="+mn-cs"/>
              </a:rPr>
              <a:t>), which maintains an event queue and a </a:t>
            </a:r>
            <a:r>
              <a:rPr lang="en-AU" sz="1200" b="0" i="0" kern="1200" dirty="0" err="1" smtClean="0">
                <a:solidFill>
                  <a:schemeClr val="tx1"/>
                </a:solidFill>
                <a:effectLst/>
                <a:latin typeface="+mn-lt"/>
                <a:ea typeface="+mn-ea"/>
                <a:cs typeface="+mn-cs"/>
              </a:rPr>
              <a:t>looper</a:t>
            </a:r>
            <a:r>
              <a:rPr lang="en-AU" sz="1200" b="0" i="0" kern="1200" dirty="0" smtClean="0">
                <a:solidFill>
                  <a:schemeClr val="tx1"/>
                </a:solidFill>
                <a:effectLst/>
                <a:latin typeface="+mn-lt"/>
                <a:ea typeface="+mn-ea"/>
                <a:cs typeface="+mn-cs"/>
              </a:rPr>
              <a:t> associated with the event queue. UI or system events that are generated by users or the system are added into the event queue. The </a:t>
            </a:r>
            <a:r>
              <a:rPr lang="en-AU" sz="1200" b="0" i="0" kern="1200" dirty="0" err="1" smtClean="0">
                <a:solidFill>
                  <a:schemeClr val="tx1"/>
                </a:solidFill>
                <a:effectLst/>
                <a:latin typeface="+mn-lt"/>
                <a:ea typeface="+mn-ea"/>
                <a:cs typeface="+mn-cs"/>
              </a:rPr>
              <a:t>looper</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dequeues</a:t>
            </a:r>
            <a:r>
              <a:rPr lang="en-AU" sz="1200" b="0" i="0" kern="1200" dirty="0" smtClean="0">
                <a:solidFill>
                  <a:schemeClr val="tx1"/>
                </a:solidFill>
                <a:effectLst/>
                <a:latin typeface="+mn-lt"/>
                <a:ea typeface="+mn-ea"/>
                <a:cs typeface="+mn-cs"/>
              </a:rPr>
              <a:t> events in a sequential order and dispatches them to corresponding handlers for processing. Android adopts the single-UI-thread model where only the main thread can access the GUI objects. To prevent non-responsive threads from blocking the GUI, long-running tasks such as network access are offloaded to </a:t>
            </a:r>
            <a:r>
              <a:rPr lang="en-AU" sz="1200" b="0" i="0" kern="1200" dirty="0" err="1" smtClean="0">
                <a:solidFill>
                  <a:schemeClr val="tx1"/>
                </a:solidFill>
                <a:effectLst/>
                <a:latin typeface="+mn-lt"/>
                <a:ea typeface="+mn-ea"/>
                <a:cs typeface="+mn-cs"/>
              </a:rPr>
              <a:t>async</a:t>
            </a:r>
            <a:r>
              <a:rPr lang="en-AU" sz="1200" b="0" i="0" kern="1200" dirty="0" smtClean="0">
                <a:solidFill>
                  <a:schemeClr val="tx1"/>
                </a:solidFill>
                <a:effectLst/>
                <a:latin typeface="+mn-lt"/>
                <a:ea typeface="+mn-ea"/>
                <a:cs typeface="+mn-cs"/>
              </a:rPr>
              <a:t> threads. Once these tasks are finished, </a:t>
            </a:r>
            <a:r>
              <a:rPr lang="en-AU" sz="1200" b="0" i="0" kern="1200" dirty="0" err="1" smtClean="0">
                <a:solidFill>
                  <a:schemeClr val="tx1"/>
                </a:solidFill>
                <a:effectLst/>
                <a:latin typeface="+mn-lt"/>
                <a:ea typeface="+mn-ea"/>
                <a:cs typeface="+mn-cs"/>
              </a:rPr>
              <a:t>async</a:t>
            </a:r>
            <a:r>
              <a:rPr lang="en-AU" sz="1200" b="0" i="0" kern="1200" dirty="0" smtClean="0">
                <a:solidFill>
                  <a:schemeClr val="tx1"/>
                </a:solidFill>
                <a:effectLst/>
                <a:latin typeface="+mn-lt"/>
                <a:ea typeface="+mn-ea"/>
                <a:cs typeface="+mn-cs"/>
              </a:rPr>
              <a:t> threads post an event marked in blue in Figure 1 to the main thread, which updates results to GUI objects. However, this concurrency model can lead to event racing. As shown in Figure 1, the main thread and </a:t>
            </a:r>
            <a:r>
              <a:rPr lang="en-AU" sz="1200" b="0" i="0" kern="1200" dirty="0" err="1" smtClean="0">
                <a:solidFill>
                  <a:schemeClr val="tx1"/>
                </a:solidFill>
                <a:effectLst/>
                <a:latin typeface="+mn-lt"/>
                <a:ea typeface="+mn-ea"/>
                <a:cs typeface="+mn-cs"/>
              </a:rPr>
              <a:t>async</a:t>
            </a:r>
            <a:r>
              <a:rPr lang="en-AU" sz="1200" b="0" i="0" kern="1200" dirty="0" smtClean="0">
                <a:solidFill>
                  <a:schemeClr val="tx1"/>
                </a:solidFill>
                <a:effectLst/>
                <a:latin typeface="+mn-lt"/>
                <a:ea typeface="+mn-ea"/>
                <a:cs typeface="+mn-cs"/>
              </a:rPr>
              <a:t> threads run concurrently. When an </a:t>
            </a:r>
            <a:r>
              <a:rPr lang="en-AU" sz="1200" b="0" i="0" kern="1200" dirty="0" err="1" smtClean="0">
                <a:solidFill>
                  <a:schemeClr val="tx1"/>
                </a:solidFill>
                <a:effectLst/>
                <a:latin typeface="+mn-lt"/>
                <a:ea typeface="+mn-ea"/>
                <a:cs typeface="+mn-cs"/>
              </a:rPr>
              <a:t>async</a:t>
            </a:r>
            <a:r>
              <a:rPr lang="en-AU" sz="1200" b="0" i="0" kern="1200" dirty="0" smtClean="0">
                <a:solidFill>
                  <a:schemeClr val="tx1"/>
                </a:solidFill>
                <a:effectLst/>
                <a:latin typeface="+mn-lt"/>
                <a:ea typeface="+mn-ea"/>
                <a:cs typeface="+mn-cs"/>
              </a:rPr>
              <a:t> thread finishes a task and posts an </a:t>
            </a:r>
            <a:r>
              <a:rPr lang="en-AU" sz="1200" b="0" i="0" kern="1200" dirty="0" err="1" smtClean="0">
                <a:solidFill>
                  <a:schemeClr val="tx1"/>
                </a:solidFill>
                <a:effectLst/>
                <a:latin typeface="+mn-lt"/>
                <a:ea typeface="+mn-ea"/>
                <a:cs typeface="+mn-cs"/>
              </a:rPr>
              <a:t>async</a:t>
            </a:r>
            <a:r>
              <a:rPr lang="en-AU" sz="1200" b="0" i="0" kern="1200" dirty="0" smtClean="0">
                <a:solidFill>
                  <a:schemeClr val="tx1"/>
                </a:solidFill>
                <a:effectLst/>
                <a:latin typeface="+mn-lt"/>
                <a:ea typeface="+mn-ea"/>
                <a:cs typeface="+mn-cs"/>
              </a:rPr>
              <a:t> event is nondeterministic, depending on the current execution environment. Consequently, the order of events processed by the main thread is non-deterministic as well. In the example shown in Figure 1, there are multiple possible orders which might occur in the execution such as &lt;𝑒1, 𝑒2, 𝑒6, 𝑒3, 𝑒4, 𝑒5, 𝑒7&gt; and &lt;𝑒1, 𝑒2, 𝑒3, 𝑒4, 𝑒5, 𝑒6, 𝑒7&gt;.</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A GUI test often runs in a separated thread maintained by a testing framework such as Espresso.</a:t>
            </a:r>
          </a:p>
          <a:p>
            <a:r>
              <a:rPr lang="en-AU" sz="1200" b="0" i="0" kern="1200" dirty="0" smtClean="0">
                <a:solidFill>
                  <a:schemeClr val="tx1"/>
                </a:solidFill>
                <a:effectLst/>
                <a:latin typeface="+mn-lt"/>
                <a:ea typeface="+mn-ea"/>
                <a:cs typeface="+mn-cs"/>
              </a:rPr>
              <a:t>Android provides testing frameworks for developers to write GUI tests, which simulate user interactions to exercise app functionalities. GUI tests run on physical devices or emulators and interact with UI interface to generate events. To achieve more reliable tests, testing frameworks provide a set of mechanisms to synchronize test automation interactions with the user interface. For instance, when method </a:t>
            </a:r>
            <a:r>
              <a:rPr lang="en-AU" sz="1200" b="0" i="0" kern="1200" dirty="0" err="1" smtClean="0">
                <a:solidFill>
                  <a:schemeClr val="tx1"/>
                </a:solidFill>
                <a:effectLst/>
                <a:latin typeface="+mn-lt"/>
                <a:ea typeface="+mn-ea"/>
                <a:cs typeface="+mn-cs"/>
              </a:rPr>
              <a:t>onView</a:t>
            </a:r>
            <a:r>
              <a:rPr lang="en-AU" sz="1200" b="0" i="0" kern="1200" dirty="0" smtClean="0">
                <a:solidFill>
                  <a:schemeClr val="tx1"/>
                </a:solidFill>
                <a:effectLst/>
                <a:latin typeface="+mn-lt"/>
                <a:ea typeface="+mn-ea"/>
                <a:cs typeface="+mn-cs"/>
              </a:rPr>
              <a:t>() is invoked in a test, Espresso waits to perform the corresponding UI action or assertion until the event queue is empty and some </a:t>
            </a:r>
            <a:r>
              <a:rPr lang="en-AU" sz="1200" b="0" i="0" kern="1200" dirty="0" err="1" smtClean="0">
                <a:solidFill>
                  <a:schemeClr val="tx1"/>
                </a:solidFill>
                <a:effectLst/>
                <a:latin typeface="+mn-lt"/>
                <a:ea typeface="+mn-ea"/>
                <a:cs typeface="+mn-cs"/>
              </a:rPr>
              <a:t>async</a:t>
            </a:r>
            <a:r>
              <a:rPr lang="en-AU" sz="1200" b="0" i="0" kern="1200" dirty="0" smtClean="0">
                <a:solidFill>
                  <a:schemeClr val="tx1"/>
                </a:solidFill>
                <a:effectLst/>
                <a:latin typeface="+mn-lt"/>
                <a:ea typeface="+mn-ea"/>
                <a:cs typeface="+mn-cs"/>
              </a:rPr>
              <a:t> threads (e.g., </a:t>
            </a:r>
            <a:r>
              <a:rPr lang="en-AU" sz="1200" b="0" i="0" kern="1200" dirty="0" err="1" smtClean="0">
                <a:solidFill>
                  <a:schemeClr val="tx1"/>
                </a:solidFill>
                <a:effectLst/>
                <a:latin typeface="+mn-lt"/>
                <a:ea typeface="+mn-ea"/>
                <a:cs typeface="+mn-cs"/>
              </a:rPr>
              <a:t>AsyncTask</a:t>
            </a:r>
            <a:r>
              <a:rPr lang="en-AU" sz="1200" b="0" i="0" kern="1200" dirty="0" smtClean="0">
                <a:solidFill>
                  <a:schemeClr val="tx1"/>
                </a:solidFill>
                <a:effectLst/>
                <a:latin typeface="+mn-lt"/>
                <a:ea typeface="+mn-ea"/>
                <a:cs typeface="+mn-cs"/>
              </a:rPr>
              <a:t> instance) are terminated and user-defined resources are idling.</a:t>
            </a:r>
          </a:p>
          <a:p>
            <a:endParaRPr lang="en-A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The </a:t>
            </a:r>
            <a:r>
              <a:rPr lang="en-AU" sz="1200" b="1" i="0" kern="1200" dirty="0" smtClean="0">
                <a:solidFill>
                  <a:schemeClr val="tx1"/>
                </a:solidFill>
                <a:effectLst/>
                <a:latin typeface="+mn-lt"/>
                <a:ea typeface="+mn-ea"/>
                <a:cs typeface="+mn-cs"/>
              </a:rPr>
              <a:t>difference between GUI and CLI</a:t>
            </a:r>
            <a:r>
              <a:rPr lang="en-AU" sz="1200" b="0" i="0" kern="1200" dirty="0" smtClean="0">
                <a:solidFill>
                  <a:schemeClr val="tx1"/>
                </a:solidFill>
                <a:effectLst/>
                <a:latin typeface="+mn-lt"/>
                <a:ea typeface="+mn-ea"/>
                <a:cs typeface="+mn-cs"/>
              </a:rPr>
              <a:t> is that the </a:t>
            </a:r>
            <a:r>
              <a:rPr lang="en-AU" sz="1200" b="1" i="0" kern="1200" dirty="0" smtClean="0">
                <a:solidFill>
                  <a:schemeClr val="tx1"/>
                </a:solidFill>
                <a:effectLst/>
                <a:latin typeface="+mn-lt"/>
                <a:ea typeface="+mn-ea"/>
                <a:cs typeface="+mn-cs"/>
              </a:rPr>
              <a:t>GUI</a:t>
            </a:r>
            <a:r>
              <a:rPr lang="en-AU" sz="1200" b="0" i="0" kern="1200" dirty="0" smtClean="0">
                <a:solidFill>
                  <a:schemeClr val="tx1"/>
                </a:solidFill>
                <a:effectLst/>
                <a:latin typeface="+mn-lt"/>
                <a:ea typeface="+mn-ea"/>
                <a:cs typeface="+mn-cs"/>
              </a:rPr>
              <a:t> allows the user to interact with the system using graphical elements such as windows, icons, menus while the </a:t>
            </a:r>
            <a:r>
              <a:rPr lang="en-AU" sz="1200" b="1" i="0" kern="1200" dirty="0" smtClean="0">
                <a:solidFill>
                  <a:schemeClr val="tx1"/>
                </a:solidFill>
                <a:effectLst/>
                <a:latin typeface="+mn-lt"/>
                <a:ea typeface="+mn-ea"/>
                <a:cs typeface="+mn-cs"/>
              </a:rPr>
              <a:t>CLI</a:t>
            </a:r>
            <a:r>
              <a:rPr lang="en-AU" sz="1200" b="0" i="0" kern="1200" dirty="0" smtClean="0">
                <a:solidFill>
                  <a:schemeClr val="tx1"/>
                </a:solidFill>
                <a:effectLst/>
                <a:latin typeface="+mn-lt"/>
                <a:ea typeface="+mn-ea"/>
                <a:cs typeface="+mn-cs"/>
              </a:rPr>
              <a:t> allows the user to interact with the system using commands.</a:t>
            </a:r>
          </a:p>
          <a:p>
            <a:endParaRPr lang="en-AU" dirty="0"/>
          </a:p>
        </p:txBody>
      </p:sp>
      <p:sp>
        <p:nvSpPr>
          <p:cNvPr id="4" name="Slide Number Placeholder 3"/>
          <p:cNvSpPr>
            <a:spLocks noGrp="1"/>
          </p:cNvSpPr>
          <p:nvPr>
            <p:ph type="sldNum" sz="quarter" idx="10"/>
          </p:nvPr>
        </p:nvSpPr>
        <p:spPr/>
        <p:txBody>
          <a:bodyPr/>
          <a:lstStyle/>
          <a:p>
            <a:fld id="{7CE71552-64F4-4108-92D9-6C80832ACFB3}" type="slidenum">
              <a:rPr lang="en-AU" smtClean="0"/>
              <a:pPr/>
              <a:t>5</a:t>
            </a:fld>
            <a:endParaRPr lang="en-AU"/>
          </a:p>
        </p:txBody>
      </p:sp>
    </p:spTree>
    <p:extLst>
      <p:ext uri="{BB962C8B-B14F-4D97-AF65-F5344CB8AC3E}">
        <p14:creationId xmlns:p14="http://schemas.microsoft.com/office/powerpoint/2010/main" xmlns="" val="1758261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Model-based : predefined</a:t>
            </a:r>
            <a:r>
              <a:rPr lang="en-AU" baseline="0" dirty="0" smtClean="0"/>
              <a:t> </a:t>
            </a:r>
            <a:endParaRPr lang="en-AU" dirty="0"/>
          </a:p>
        </p:txBody>
      </p:sp>
      <p:sp>
        <p:nvSpPr>
          <p:cNvPr id="4" name="Slide Number Placeholder 3"/>
          <p:cNvSpPr>
            <a:spLocks noGrp="1"/>
          </p:cNvSpPr>
          <p:nvPr>
            <p:ph type="sldNum" sz="quarter" idx="10"/>
          </p:nvPr>
        </p:nvSpPr>
        <p:spPr/>
        <p:txBody>
          <a:bodyPr/>
          <a:lstStyle/>
          <a:p>
            <a:fld id="{7CE71552-64F4-4108-92D9-6C80832ACFB3}" type="slidenum">
              <a:rPr lang="en-AU" smtClean="0"/>
              <a:pPr/>
              <a:t>6</a:t>
            </a:fld>
            <a:endParaRPr lang="en-AU"/>
          </a:p>
        </p:txBody>
      </p:sp>
    </p:spTree>
    <p:extLst>
      <p:ext uri="{BB962C8B-B14F-4D97-AF65-F5344CB8AC3E}">
        <p14:creationId xmlns:p14="http://schemas.microsoft.com/office/powerpoint/2010/main" xmlns="" val="1208601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One possible approach is to generate a single, very long sequence of events in a random fashion [1].</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[1] 2018. Monkey. (2018). </a:t>
            </a:r>
            <a:r>
              <a:rPr lang="en-AU" sz="1200" b="0" i="0" u="sng" kern="1200" dirty="0" smtClean="0">
                <a:solidFill>
                  <a:schemeClr val="tx1"/>
                </a:solidFill>
                <a:effectLst/>
                <a:latin typeface="+mn-lt"/>
                <a:ea typeface="+mn-ea"/>
                <a:cs typeface="+mn-cs"/>
                <a:hlinkClick r:id="rId3"/>
              </a:rPr>
              <a:t>https://developer.android.com/studio/test/monkey</a:t>
            </a:r>
            <a:endParaRPr lang="en-AU" dirty="0" smtClean="0"/>
          </a:p>
          <a:p>
            <a:r>
              <a:rPr lang="en-AU" sz="1200" b="0" i="0" kern="1200" dirty="0" smtClean="0">
                <a:solidFill>
                  <a:schemeClr val="tx1"/>
                </a:solidFill>
                <a:effectLst/>
                <a:latin typeface="+mn-lt"/>
                <a:ea typeface="+mn-ea"/>
                <a:cs typeface="+mn-cs"/>
              </a:rPr>
              <a:t>[2] </a:t>
            </a:r>
            <a:r>
              <a:rPr lang="en-AU" sz="1200" b="0" i="0" kern="1200" dirty="0" err="1" smtClean="0">
                <a:solidFill>
                  <a:schemeClr val="tx1"/>
                </a:solidFill>
                <a:effectLst/>
                <a:latin typeface="+mn-lt"/>
                <a:ea typeface="+mn-ea"/>
                <a:cs typeface="+mn-cs"/>
              </a:rPr>
              <a:t>Shauvik</a:t>
            </a:r>
            <a:r>
              <a:rPr lang="en-AU" sz="1200" b="0" i="0" kern="1200" dirty="0" smtClean="0">
                <a:solidFill>
                  <a:schemeClr val="tx1"/>
                </a:solidFill>
                <a:effectLst/>
                <a:latin typeface="+mn-lt"/>
                <a:ea typeface="+mn-ea"/>
                <a:cs typeface="+mn-cs"/>
              </a:rPr>
              <a:t> Roy </a:t>
            </a:r>
            <a:r>
              <a:rPr lang="en-AU" sz="1200" b="0" i="0" kern="1200" dirty="0" err="1" smtClean="0">
                <a:solidFill>
                  <a:schemeClr val="tx1"/>
                </a:solidFill>
                <a:effectLst/>
                <a:latin typeface="+mn-lt"/>
                <a:ea typeface="+mn-ea"/>
                <a:cs typeface="+mn-cs"/>
              </a:rPr>
              <a:t>Choudhary</a:t>
            </a:r>
            <a:r>
              <a:rPr lang="en-AU" sz="1200" b="0" i="0" kern="1200" dirty="0" smtClean="0">
                <a:solidFill>
                  <a:schemeClr val="tx1"/>
                </a:solidFill>
                <a:effectLst/>
                <a:latin typeface="+mn-lt"/>
                <a:ea typeface="+mn-ea"/>
                <a:cs typeface="+mn-cs"/>
              </a:rPr>
              <a:t>, Alessandra Gorla, and Alessandro </a:t>
            </a:r>
            <a:r>
              <a:rPr lang="en-AU" sz="1200" b="0" i="0" kern="1200" dirty="0" err="1" smtClean="0">
                <a:solidFill>
                  <a:schemeClr val="tx1"/>
                </a:solidFill>
                <a:effectLst/>
                <a:latin typeface="+mn-lt"/>
                <a:ea typeface="+mn-ea"/>
                <a:cs typeface="+mn-cs"/>
              </a:rPr>
              <a:t>Orso</a:t>
            </a:r>
            <a:r>
              <a:rPr lang="en-AU" sz="1200" b="0" i="0" kern="1200" dirty="0" smtClean="0">
                <a:solidFill>
                  <a:schemeClr val="tx1"/>
                </a:solidFill>
                <a:effectLst/>
                <a:latin typeface="+mn-lt"/>
                <a:ea typeface="+mn-ea"/>
                <a:cs typeface="+mn-cs"/>
              </a:rPr>
              <a:t>. 2015. Automated Test Input Generation for Android: Are We There Yet? (E). In Proceedings </a:t>
            </a:r>
            <a:r>
              <a:rPr lang="en-AU" sz="1200" b="0" i="0" kern="1200" dirty="0" err="1" smtClean="0">
                <a:solidFill>
                  <a:schemeClr val="tx1"/>
                </a:solidFill>
                <a:effectLst/>
                <a:latin typeface="+mn-lt"/>
                <a:ea typeface="+mn-ea"/>
                <a:cs typeface="+mn-cs"/>
              </a:rPr>
              <a:t>ofthe</a:t>
            </a:r>
            <a:r>
              <a:rPr lang="en-AU" sz="1200" b="0" i="0" kern="1200" dirty="0" smtClean="0">
                <a:solidFill>
                  <a:schemeClr val="tx1"/>
                </a:solidFill>
                <a:effectLst/>
                <a:latin typeface="+mn-lt"/>
                <a:ea typeface="+mn-ea"/>
                <a:cs typeface="+mn-cs"/>
              </a:rPr>
              <a:t> 2015 30th IEEE/ACM International Conference on Automated Software Engineering (ASE) (ASE ’15). 429–440. </a:t>
            </a:r>
            <a:r>
              <a:rPr lang="en-AU" sz="1200" b="0" i="0" u="sng" kern="1200" dirty="0" smtClean="0">
                <a:solidFill>
                  <a:schemeClr val="tx1"/>
                </a:solidFill>
                <a:effectLst/>
                <a:latin typeface="+mn-lt"/>
                <a:ea typeface="+mn-ea"/>
                <a:cs typeface="+mn-cs"/>
                <a:hlinkClick r:id="rId4"/>
              </a:rPr>
              <a:t>https://doi.org/10.1109/ASE.2015.89</a:t>
            </a:r>
            <a:endParaRPr lang="en-AU" sz="1200" b="0" i="0" u="sng" kern="1200" dirty="0" smtClean="0">
              <a:solidFill>
                <a:schemeClr val="tx1"/>
              </a:solidFill>
              <a:effectLst/>
              <a:latin typeface="+mn-lt"/>
              <a:ea typeface="+mn-ea"/>
              <a:cs typeface="+mn-cs"/>
            </a:endParaRPr>
          </a:p>
          <a:p>
            <a:r>
              <a:rPr lang="en-AU" sz="1200" b="0" i="0" u="none" kern="1200" dirty="0" smtClean="0">
                <a:solidFill>
                  <a:schemeClr val="tx1"/>
                </a:solidFill>
                <a:effectLst/>
                <a:latin typeface="+mn-lt"/>
                <a:ea typeface="+mn-ea"/>
                <a:cs typeface="+mn-cs"/>
              </a:rPr>
              <a:t>[3] </a:t>
            </a:r>
            <a:r>
              <a:rPr lang="en-AU" sz="1200" b="0" i="0" kern="1200" dirty="0" err="1" smtClean="0">
                <a:solidFill>
                  <a:schemeClr val="tx1"/>
                </a:solidFill>
                <a:effectLst/>
                <a:latin typeface="+mn-lt"/>
                <a:ea typeface="+mn-ea"/>
                <a:cs typeface="+mn-cs"/>
              </a:rPr>
              <a:t>Aravind</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Machiry</a:t>
            </a:r>
            <a:r>
              <a:rPr lang="en-AU" sz="1200" b="0" i="0" kern="1200" dirty="0" smtClean="0">
                <a:solidFill>
                  <a:schemeClr val="tx1"/>
                </a:solidFill>
                <a:effectLst/>
                <a:latin typeface="+mn-lt"/>
                <a:ea typeface="+mn-ea"/>
                <a:cs typeface="+mn-cs"/>
              </a:rPr>
              <a:t>, Rohan </a:t>
            </a:r>
            <a:r>
              <a:rPr lang="en-AU" sz="1200" b="0" i="0" kern="1200" dirty="0" err="1" smtClean="0">
                <a:solidFill>
                  <a:schemeClr val="tx1"/>
                </a:solidFill>
                <a:effectLst/>
                <a:latin typeface="+mn-lt"/>
                <a:ea typeface="+mn-ea"/>
                <a:cs typeface="+mn-cs"/>
              </a:rPr>
              <a:t>Tahiliani</a:t>
            </a:r>
            <a:r>
              <a:rPr lang="en-AU" sz="1200" b="0" i="0" kern="1200" dirty="0" smtClean="0">
                <a:solidFill>
                  <a:schemeClr val="tx1"/>
                </a:solidFill>
                <a:effectLst/>
                <a:latin typeface="+mn-lt"/>
                <a:ea typeface="+mn-ea"/>
                <a:cs typeface="+mn-cs"/>
              </a:rPr>
              <a:t>, and </a:t>
            </a:r>
            <a:r>
              <a:rPr lang="en-AU" sz="1200" b="0" i="0" kern="1200" dirty="0" err="1" smtClean="0">
                <a:solidFill>
                  <a:schemeClr val="tx1"/>
                </a:solidFill>
                <a:effectLst/>
                <a:latin typeface="+mn-lt"/>
                <a:ea typeface="+mn-ea"/>
                <a:cs typeface="+mn-cs"/>
              </a:rPr>
              <a:t>Mayur</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Naik</a:t>
            </a:r>
            <a:r>
              <a:rPr lang="en-AU" sz="1200" b="0" i="0" kern="1200" dirty="0" smtClean="0">
                <a:solidFill>
                  <a:schemeClr val="tx1"/>
                </a:solidFill>
                <a:effectLst/>
                <a:latin typeface="+mn-lt"/>
                <a:ea typeface="+mn-ea"/>
                <a:cs typeface="+mn-cs"/>
              </a:rPr>
              <a:t>. 2013. </a:t>
            </a:r>
            <a:r>
              <a:rPr lang="en-AU" sz="1200" b="0" i="0" kern="1200" dirty="0" err="1" smtClean="0">
                <a:solidFill>
                  <a:schemeClr val="tx1"/>
                </a:solidFill>
                <a:effectLst/>
                <a:latin typeface="+mn-lt"/>
                <a:ea typeface="+mn-ea"/>
                <a:cs typeface="+mn-cs"/>
              </a:rPr>
              <a:t>Dynodroid</a:t>
            </a:r>
            <a:r>
              <a:rPr lang="en-AU" sz="1200" b="0" i="0" kern="1200" dirty="0" smtClean="0">
                <a:solidFill>
                  <a:schemeClr val="tx1"/>
                </a:solidFill>
                <a:effectLst/>
                <a:latin typeface="+mn-lt"/>
                <a:ea typeface="+mn-ea"/>
                <a:cs typeface="+mn-cs"/>
              </a:rPr>
              <a:t>: An Input Generation System for Android Apps. In Proceedings </a:t>
            </a:r>
            <a:r>
              <a:rPr lang="en-AU" sz="1200" b="0" i="0" kern="1200" dirty="0" err="1" smtClean="0">
                <a:solidFill>
                  <a:schemeClr val="tx1"/>
                </a:solidFill>
                <a:effectLst/>
                <a:latin typeface="+mn-lt"/>
                <a:ea typeface="+mn-ea"/>
                <a:cs typeface="+mn-cs"/>
              </a:rPr>
              <a:t>ofthe</a:t>
            </a:r>
            <a:r>
              <a:rPr lang="en-AU" sz="1200" b="0" i="0" kern="1200" dirty="0" smtClean="0">
                <a:solidFill>
                  <a:schemeClr val="tx1"/>
                </a:solidFill>
                <a:effectLst/>
                <a:latin typeface="+mn-lt"/>
                <a:ea typeface="+mn-ea"/>
                <a:cs typeface="+mn-cs"/>
              </a:rPr>
              <a:t> 2013 9th Joint Meeting on Foundations </a:t>
            </a:r>
            <a:r>
              <a:rPr lang="en-AU" sz="1200" b="0" i="0" kern="1200" dirty="0" err="1" smtClean="0">
                <a:solidFill>
                  <a:schemeClr val="tx1"/>
                </a:solidFill>
                <a:effectLst/>
                <a:latin typeface="+mn-lt"/>
                <a:ea typeface="+mn-ea"/>
                <a:cs typeface="+mn-cs"/>
              </a:rPr>
              <a:t>ofSoftware</a:t>
            </a:r>
            <a:r>
              <a:rPr lang="en-AU" sz="1200" b="0" i="0" kern="1200" dirty="0" smtClean="0">
                <a:solidFill>
                  <a:schemeClr val="tx1"/>
                </a:solidFill>
                <a:effectLst/>
                <a:latin typeface="+mn-lt"/>
                <a:ea typeface="+mn-ea"/>
                <a:cs typeface="+mn-cs"/>
              </a:rPr>
              <a:t> Engineering (ESEC/FSE 2013). 224–234.</a:t>
            </a:r>
          </a:p>
          <a:p>
            <a:r>
              <a:rPr lang="en-AU" sz="1200" b="0" i="0" u="none" kern="1200" dirty="0" smtClean="0">
                <a:solidFill>
                  <a:schemeClr val="tx1"/>
                </a:solidFill>
                <a:effectLst/>
                <a:latin typeface="+mn-lt"/>
                <a:ea typeface="+mn-ea"/>
                <a:cs typeface="+mn-cs"/>
              </a:rPr>
              <a:t>[4] </a:t>
            </a:r>
            <a:r>
              <a:rPr lang="en-AU" sz="1200" b="0" i="0" kern="1200" dirty="0" err="1" smtClean="0">
                <a:solidFill>
                  <a:schemeClr val="tx1"/>
                </a:solidFill>
                <a:effectLst/>
                <a:latin typeface="+mn-lt"/>
                <a:ea typeface="+mn-ea"/>
                <a:cs typeface="+mn-cs"/>
              </a:rPr>
              <a:t>Tianxiao</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Gu</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Chengnian</a:t>
            </a:r>
            <a:r>
              <a:rPr lang="en-AU" sz="1200" b="0" i="0" kern="1200" dirty="0" smtClean="0">
                <a:solidFill>
                  <a:schemeClr val="tx1"/>
                </a:solidFill>
                <a:effectLst/>
                <a:latin typeface="+mn-lt"/>
                <a:ea typeface="+mn-ea"/>
                <a:cs typeface="+mn-cs"/>
              </a:rPr>
              <a:t> Sun, </a:t>
            </a:r>
            <a:r>
              <a:rPr lang="en-AU" sz="1200" b="0" i="0" kern="1200" dirty="0" err="1" smtClean="0">
                <a:solidFill>
                  <a:schemeClr val="tx1"/>
                </a:solidFill>
                <a:effectLst/>
                <a:latin typeface="+mn-lt"/>
                <a:ea typeface="+mn-ea"/>
                <a:cs typeface="+mn-cs"/>
              </a:rPr>
              <a:t>Xiaoxing</a:t>
            </a:r>
            <a:r>
              <a:rPr lang="en-AU" sz="1200" b="0" i="0" kern="1200" dirty="0" smtClean="0">
                <a:solidFill>
                  <a:schemeClr val="tx1"/>
                </a:solidFill>
                <a:effectLst/>
                <a:latin typeface="+mn-lt"/>
                <a:ea typeface="+mn-ea"/>
                <a:cs typeface="+mn-cs"/>
              </a:rPr>
              <a:t> Ma, Chun Cao, Chang Xu, Yuan Yao, </a:t>
            </a:r>
            <a:r>
              <a:rPr lang="en-AU" sz="1200" b="0" i="0" kern="1200" dirty="0" err="1" smtClean="0">
                <a:solidFill>
                  <a:schemeClr val="tx1"/>
                </a:solidFill>
                <a:effectLst/>
                <a:latin typeface="+mn-lt"/>
                <a:ea typeface="+mn-ea"/>
                <a:cs typeface="+mn-cs"/>
              </a:rPr>
              <a:t>Qirun</a:t>
            </a:r>
            <a:r>
              <a:rPr lang="en-AU" sz="1200" b="0" i="0" kern="1200" dirty="0" smtClean="0">
                <a:solidFill>
                  <a:schemeClr val="tx1"/>
                </a:solidFill>
                <a:effectLst/>
                <a:latin typeface="+mn-lt"/>
                <a:ea typeface="+mn-ea"/>
                <a:cs typeface="+mn-cs"/>
              </a:rPr>
              <a:t> Zhang, Jian Lu, and </a:t>
            </a:r>
            <a:r>
              <a:rPr lang="en-AU" sz="1200" b="0" i="0" kern="1200" dirty="0" err="1" smtClean="0">
                <a:solidFill>
                  <a:schemeClr val="tx1"/>
                </a:solidFill>
                <a:effectLst/>
                <a:latin typeface="+mn-lt"/>
                <a:ea typeface="+mn-ea"/>
                <a:cs typeface="+mn-cs"/>
              </a:rPr>
              <a:t>Zhendong</a:t>
            </a:r>
            <a:r>
              <a:rPr lang="en-AU" sz="1200" b="0" i="0" kern="1200" dirty="0" smtClean="0">
                <a:solidFill>
                  <a:schemeClr val="tx1"/>
                </a:solidFill>
                <a:effectLst/>
                <a:latin typeface="+mn-lt"/>
                <a:ea typeface="+mn-ea"/>
                <a:cs typeface="+mn-cs"/>
              </a:rPr>
              <a:t> Su. 2019. Practical GUI testing of Android applications via model abstraction and refinement. In Proceedings </a:t>
            </a:r>
            <a:r>
              <a:rPr lang="en-AU" sz="1200" b="0" i="0" kern="1200" dirty="0" err="1" smtClean="0">
                <a:solidFill>
                  <a:schemeClr val="tx1"/>
                </a:solidFill>
                <a:effectLst/>
                <a:latin typeface="+mn-lt"/>
                <a:ea typeface="+mn-ea"/>
                <a:cs typeface="+mn-cs"/>
              </a:rPr>
              <a:t>ofthe</a:t>
            </a:r>
            <a:r>
              <a:rPr lang="en-AU" sz="1200" b="0" i="0" kern="1200" dirty="0" smtClean="0">
                <a:solidFill>
                  <a:schemeClr val="tx1"/>
                </a:solidFill>
                <a:effectLst/>
                <a:latin typeface="+mn-lt"/>
                <a:ea typeface="+mn-ea"/>
                <a:cs typeface="+mn-cs"/>
              </a:rPr>
              <a:t> 41stInternational Conference on Software Engineering, ICSE 2019, Montreal, QC, Canada, May 25-31, 2019. IEEE / ACM, 269–280. </a:t>
            </a:r>
            <a:r>
              <a:rPr lang="en-AU" sz="1200" b="0" i="0" u="sng" kern="1200" dirty="0" smtClean="0">
                <a:solidFill>
                  <a:schemeClr val="tx1"/>
                </a:solidFill>
                <a:effectLst/>
                <a:latin typeface="+mn-lt"/>
                <a:ea typeface="+mn-ea"/>
                <a:cs typeface="+mn-cs"/>
                <a:hlinkClick r:id="rId5"/>
              </a:rPr>
              <a:t>https://doi.org/10.1109/ICSE.2019.00042</a:t>
            </a:r>
            <a:endParaRPr lang="en-AU" sz="1200" b="0" i="0" u="sng" kern="1200" dirty="0" smtClean="0">
              <a:solidFill>
                <a:schemeClr val="tx1"/>
              </a:solidFill>
              <a:effectLst/>
              <a:latin typeface="+mn-lt"/>
              <a:ea typeface="+mn-ea"/>
              <a:cs typeface="+mn-cs"/>
            </a:endParaRPr>
          </a:p>
          <a:p>
            <a:r>
              <a:rPr lang="en-AU" sz="1200" b="0" i="0" u="none" kern="1200" dirty="0" smtClean="0">
                <a:solidFill>
                  <a:schemeClr val="tx1"/>
                </a:solidFill>
                <a:effectLst/>
                <a:latin typeface="+mn-lt"/>
                <a:ea typeface="+mn-ea"/>
                <a:cs typeface="+mn-cs"/>
              </a:rPr>
              <a:t>[5]</a:t>
            </a:r>
            <a:r>
              <a:rPr lang="en-AU" sz="1200" b="0" i="0" kern="1200" dirty="0" smtClean="0">
                <a:solidFill>
                  <a:schemeClr val="tx1"/>
                </a:solidFill>
                <a:effectLst/>
                <a:latin typeface="+mn-lt"/>
                <a:ea typeface="+mn-ea"/>
                <a:cs typeface="+mn-cs"/>
              </a:rPr>
              <a:t> Ting Su, </a:t>
            </a:r>
            <a:r>
              <a:rPr lang="en-AU" sz="1200" b="0" i="0" kern="1200" dirty="0" err="1" smtClean="0">
                <a:solidFill>
                  <a:schemeClr val="tx1"/>
                </a:solidFill>
                <a:effectLst/>
                <a:latin typeface="+mn-lt"/>
                <a:ea typeface="+mn-ea"/>
                <a:cs typeface="+mn-cs"/>
              </a:rPr>
              <a:t>Guozhu</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Meng</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Yuting</a:t>
            </a:r>
            <a:r>
              <a:rPr lang="en-AU" sz="1200" b="0" i="0" kern="1200" dirty="0" smtClean="0">
                <a:solidFill>
                  <a:schemeClr val="tx1"/>
                </a:solidFill>
                <a:effectLst/>
                <a:latin typeface="+mn-lt"/>
                <a:ea typeface="+mn-ea"/>
                <a:cs typeface="+mn-cs"/>
              </a:rPr>
              <a:t> Chen, </a:t>
            </a:r>
            <a:r>
              <a:rPr lang="en-AU" sz="1200" b="0" i="0" kern="1200" dirty="0" err="1" smtClean="0">
                <a:solidFill>
                  <a:schemeClr val="tx1"/>
                </a:solidFill>
                <a:effectLst/>
                <a:latin typeface="+mn-lt"/>
                <a:ea typeface="+mn-ea"/>
                <a:cs typeface="+mn-cs"/>
              </a:rPr>
              <a:t>KeWu,Weiming</a:t>
            </a:r>
            <a:r>
              <a:rPr lang="en-AU" sz="1200" b="0" i="0" kern="1200" dirty="0" smtClean="0">
                <a:solidFill>
                  <a:schemeClr val="tx1"/>
                </a:solidFill>
                <a:effectLst/>
                <a:latin typeface="+mn-lt"/>
                <a:ea typeface="+mn-ea"/>
                <a:cs typeface="+mn-cs"/>
              </a:rPr>
              <a:t> Yang, Yao </a:t>
            </a:r>
            <a:r>
              <a:rPr lang="en-AU" sz="1200" b="0" i="0" kern="1200" dirty="0" err="1" smtClean="0">
                <a:solidFill>
                  <a:schemeClr val="tx1"/>
                </a:solidFill>
                <a:effectLst/>
                <a:latin typeface="+mn-lt"/>
                <a:ea typeface="+mn-ea"/>
                <a:cs typeface="+mn-cs"/>
              </a:rPr>
              <a:t>Yao</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Geguang</a:t>
            </a:r>
            <a:r>
              <a:rPr lang="en-AU" sz="1200" b="0" i="0" kern="1200" dirty="0" smtClean="0">
                <a:solidFill>
                  <a:schemeClr val="tx1"/>
                </a:solidFill>
                <a:effectLst/>
                <a:latin typeface="+mn-lt"/>
                <a:ea typeface="+mn-ea"/>
                <a:cs typeface="+mn-cs"/>
              </a:rPr>
              <a:t> Pu, Yang Liu, and </a:t>
            </a:r>
            <a:r>
              <a:rPr lang="en-AU" sz="1200" b="0" i="0" kern="1200" dirty="0" err="1" smtClean="0">
                <a:solidFill>
                  <a:schemeClr val="tx1"/>
                </a:solidFill>
                <a:effectLst/>
                <a:latin typeface="+mn-lt"/>
                <a:ea typeface="+mn-ea"/>
                <a:cs typeface="+mn-cs"/>
              </a:rPr>
              <a:t>Zhendong</a:t>
            </a:r>
            <a:r>
              <a:rPr lang="en-AU" sz="1200" b="0" i="0" kern="1200" dirty="0" smtClean="0">
                <a:solidFill>
                  <a:schemeClr val="tx1"/>
                </a:solidFill>
                <a:effectLst/>
                <a:latin typeface="+mn-lt"/>
                <a:ea typeface="+mn-ea"/>
                <a:cs typeface="+mn-cs"/>
              </a:rPr>
              <a:t> Su. 2017. Guided, Stochastic Model-based GUI Testing of Android Apps. In Proceedings </a:t>
            </a:r>
            <a:r>
              <a:rPr lang="en-AU" sz="1200" b="0" i="0" kern="1200" dirty="0" err="1" smtClean="0">
                <a:solidFill>
                  <a:schemeClr val="tx1"/>
                </a:solidFill>
                <a:effectLst/>
                <a:latin typeface="+mn-lt"/>
                <a:ea typeface="+mn-ea"/>
                <a:cs typeface="+mn-cs"/>
              </a:rPr>
              <a:t>ofthe</a:t>
            </a:r>
            <a:r>
              <a:rPr lang="en-AU" sz="1200" b="0" i="0" kern="1200" dirty="0" smtClean="0">
                <a:solidFill>
                  <a:schemeClr val="tx1"/>
                </a:solidFill>
                <a:effectLst/>
                <a:latin typeface="+mn-lt"/>
                <a:ea typeface="+mn-ea"/>
                <a:cs typeface="+mn-cs"/>
              </a:rPr>
              <a:t> 2017 11th Joint Meeting on Foundations of Software Engineering (ESEC/FSE 2017). ACM, New York, NY, USA, 245–256.</a:t>
            </a:r>
            <a:endParaRPr lang="en-AU" sz="1200" b="0" i="0" u="sng" kern="1200" dirty="0" smtClean="0">
              <a:solidFill>
                <a:schemeClr val="tx1"/>
              </a:solidFill>
              <a:effectLst/>
              <a:latin typeface="+mn-lt"/>
              <a:ea typeface="+mn-ea"/>
              <a:cs typeface="+mn-cs"/>
            </a:endParaRPr>
          </a:p>
          <a:p>
            <a:endParaRPr lang="en-AU" sz="1200" b="0" i="0" u="sng"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7CE71552-64F4-4108-92D9-6C80832ACFB3}" type="slidenum">
              <a:rPr lang="en-AU" smtClean="0"/>
              <a:pPr/>
              <a:t>7</a:t>
            </a:fld>
            <a:endParaRPr lang="en-AU"/>
          </a:p>
        </p:txBody>
      </p:sp>
    </p:spTree>
    <p:extLst>
      <p:ext uri="{BB962C8B-B14F-4D97-AF65-F5344CB8AC3E}">
        <p14:creationId xmlns:p14="http://schemas.microsoft.com/office/powerpoint/2010/main" xmlns="" val="910459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CE71552-64F4-4108-92D9-6C80832ACFB3}" type="slidenum">
              <a:rPr lang="en-AU" smtClean="0"/>
              <a:pPr/>
              <a:t>8</a:t>
            </a:fld>
            <a:endParaRPr lang="en-AU"/>
          </a:p>
        </p:txBody>
      </p:sp>
    </p:spTree>
    <p:extLst>
      <p:ext uri="{BB962C8B-B14F-4D97-AF65-F5344CB8AC3E}">
        <p14:creationId xmlns:p14="http://schemas.microsoft.com/office/powerpoint/2010/main" xmlns="" val="388822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Difficult to get the event sequence to cause the app to crash</a:t>
            </a:r>
          </a:p>
          <a:p>
            <a:r>
              <a:rPr lang="en-AU" dirty="0" smtClean="0"/>
              <a:t>It</a:t>
            </a:r>
            <a:r>
              <a:rPr lang="en-AU" baseline="0" dirty="0" smtClean="0"/>
              <a:t> only means that with many buttons in a single GUI screen, the probability of triggering the crash that requires specific ordering of event sequence is low.</a:t>
            </a:r>
            <a:endParaRPr lang="en-AU" dirty="0"/>
          </a:p>
        </p:txBody>
      </p:sp>
      <p:sp>
        <p:nvSpPr>
          <p:cNvPr id="4" name="Slide Number Placeholder 3"/>
          <p:cNvSpPr>
            <a:spLocks noGrp="1"/>
          </p:cNvSpPr>
          <p:nvPr>
            <p:ph type="sldNum" sz="quarter" idx="10"/>
          </p:nvPr>
        </p:nvSpPr>
        <p:spPr/>
        <p:txBody>
          <a:bodyPr/>
          <a:lstStyle/>
          <a:p>
            <a:fld id="{7CE71552-64F4-4108-92D9-6C80832ACFB3}" type="slidenum">
              <a:rPr lang="en-AU" smtClean="0"/>
              <a:pPr/>
              <a:t>9</a:t>
            </a:fld>
            <a:endParaRPr lang="en-AU"/>
          </a:p>
        </p:txBody>
      </p:sp>
    </p:spTree>
    <p:extLst>
      <p:ext uri="{BB962C8B-B14F-4D97-AF65-F5344CB8AC3E}">
        <p14:creationId xmlns:p14="http://schemas.microsoft.com/office/powerpoint/2010/main" xmlns="" val="16409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7CE71552-64F4-4108-92D9-6C80832ACFB3}" type="slidenum">
              <a:rPr lang="en-AU" smtClean="0"/>
              <a:pPr/>
              <a:t>11</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FC94938E-BE4E-4B52-B1C4-7E3D5A5AB29F}" type="datetime1">
              <a:rPr lang="en-AU" smtClean="0"/>
              <a:t>4/06/2021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65264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103BCB7-1E24-426A-9EE6-8B822B84AEDB}" type="datetime1">
              <a:rPr lang="en-AU" smtClean="0"/>
              <a:t>4/06/2021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45046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96ACAF6-20CA-4029-A2A8-9D7A7E60A02B}" type="datetime1">
              <a:rPr lang="en-AU" smtClean="0"/>
              <a:t>4/06/2021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414104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F1923B27-DD7F-43A7-8765-90A29946A630}" type="datetime1">
              <a:rPr lang="en-AU" smtClean="0"/>
              <a:t>4/06/2021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240991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117FFC-F1CA-4061-8E67-799880CBDF34}" type="datetime1">
              <a:rPr lang="en-AU" smtClean="0"/>
              <a:t>4/06/2021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183036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051FB83-5E0C-4F45-B362-514EEEF64484}" type="datetime1">
              <a:rPr lang="en-AU" smtClean="0"/>
              <a:t>4/06/2021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158483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66C1A35F-5329-49CC-8DFC-E1447DD75B82}" type="datetime1">
              <a:rPr lang="en-AU" smtClean="0"/>
              <a:t>4/06/2021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62359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794572A-4F9A-40F9-8FE7-4161A6AFBF31}" type="datetime1">
              <a:rPr lang="en-AU" smtClean="0"/>
              <a:t>4/06/2021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214529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9F9F5-8249-4A4A-A892-703242B198CE}" type="datetime1">
              <a:rPr lang="en-AU" smtClean="0"/>
              <a:t>4/06/2021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5483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F95E5B-EA33-4AA6-831A-98128340396D}" type="datetime1">
              <a:rPr lang="en-AU" smtClean="0"/>
              <a:t>4/06/2021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132384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BD460D-77C3-45B6-91A4-59D416820638}" type="datetime1">
              <a:rPr lang="en-AU" smtClean="0"/>
              <a:t>4/06/2021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3087817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A2AD2-FC35-40EE-8A04-01B97039FBA0}" type="datetime1">
              <a:rPr lang="en-AU" smtClean="0"/>
              <a:t>4/06/2021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8428F-A9C1-401A-B5B7-1B6B7D8F5352}" type="slidenum">
              <a:rPr lang="en-AU" smtClean="0"/>
              <a:pPr/>
              <a:t>‹#›</a:t>
            </a:fld>
            <a:endParaRPr lang="en-AU"/>
          </a:p>
        </p:txBody>
      </p:sp>
    </p:spTree>
    <p:extLst>
      <p:ext uri="{BB962C8B-B14F-4D97-AF65-F5344CB8AC3E}">
        <p14:creationId xmlns:p14="http://schemas.microsoft.com/office/powerpoint/2010/main" xmlns="" val="1153238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studio/test/monkey?fbclid=IwAR2CJszlnl3j8AnFiNu6Yro8kEPdwY5t0qDi6OQ1RMZ2icT2Br6BlKaOta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oi.org/10.1109/ICSE.2019.00042?fbclid=IwAR07gyN1Yf6bfWifZt47i76GQqCUkLA9VbjXAdHKHaXuV_75eBYTsKpVt38" TargetMode="External"/><Relationship Id="rId4" Type="http://schemas.openxmlformats.org/officeDocument/2006/relationships/hyperlink" Target="https://doi.org/10.1109/ASE.2015.89?fbclid=IwAR1VToLaDHjHZADKAqlFHMIg9XoNP9UYl9l5wRl09mVDda39gyySL0GIwr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How User Interface affects the test generation for Android Apps?</a:t>
            </a:r>
            <a:endParaRPr lang="en-AU" dirty="0"/>
          </a:p>
        </p:txBody>
      </p:sp>
      <p:sp>
        <p:nvSpPr>
          <p:cNvPr id="3" name="Subtitle 2"/>
          <p:cNvSpPr>
            <a:spLocks noGrp="1"/>
          </p:cNvSpPr>
          <p:nvPr>
            <p:ph type="subTitle" idx="1"/>
          </p:nvPr>
        </p:nvSpPr>
        <p:spPr/>
        <p:txBody>
          <a:bodyPr/>
          <a:lstStyle/>
          <a:p>
            <a:pPr algn="r"/>
            <a:r>
              <a:rPr lang="en-AU" dirty="0" smtClean="0"/>
              <a:t>Hsu Myat Win</a:t>
            </a:r>
            <a:endParaRPr lang="en-AU" dirty="0"/>
          </a:p>
        </p:txBody>
      </p:sp>
      <p:sp>
        <p:nvSpPr>
          <p:cNvPr id="4" name="Slide Number Placeholder 3"/>
          <p:cNvSpPr>
            <a:spLocks noGrp="1"/>
          </p:cNvSpPr>
          <p:nvPr>
            <p:ph type="sldNum" sz="quarter" idx="12"/>
          </p:nvPr>
        </p:nvSpPr>
        <p:spPr/>
        <p:txBody>
          <a:bodyPr/>
          <a:lstStyle/>
          <a:p>
            <a:fld id="{B3A8428F-A9C1-401A-B5B7-1B6B7D8F5352}" type="slidenum">
              <a:rPr lang="en-AU" smtClean="0"/>
              <a:pPr/>
              <a:t>1</a:t>
            </a:fld>
            <a:endParaRPr lang="en-AU"/>
          </a:p>
        </p:txBody>
      </p:sp>
    </p:spTree>
    <p:extLst>
      <p:ext uri="{BB962C8B-B14F-4D97-AF65-F5344CB8AC3E}">
        <p14:creationId xmlns:p14="http://schemas.microsoft.com/office/powerpoint/2010/main" xmlns="" val="1590389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30601" y="1163597"/>
            <a:ext cx="2614985" cy="5508000"/>
          </a:xfr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173577" y="1251077"/>
            <a:ext cx="2629994" cy="5508000"/>
          </a:xfrm>
          <a:prstGeom prst="rect">
            <a:avLst/>
          </a:prstGeom>
        </p:spPr>
      </p:pic>
      <p:sp>
        <p:nvSpPr>
          <p:cNvPr id="6" name="TextBox 5"/>
          <p:cNvSpPr txBox="1"/>
          <p:nvPr/>
        </p:nvSpPr>
        <p:spPr>
          <a:xfrm>
            <a:off x="318053" y="172061"/>
            <a:ext cx="3218316" cy="923330"/>
          </a:xfrm>
          <a:prstGeom prst="rect">
            <a:avLst/>
          </a:prstGeom>
          <a:noFill/>
        </p:spPr>
        <p:txBody>
          <a:bodyPr wrap="square" rtlCol="0">
            <a:spAutoFit/>
          </a:bodyPr>
          <a:lstStyle/>
          <a:p>
            <a:r>
              <a:rPr lang="en-AU" b="1" dirty="0" smtClean="0"/>
              <a:t>Calculator App </a:t>
            </a:r>
            <a:r>
              <a:rPr lang="en-AU" dirty="0" smtClean="0"/>
              <a:t>: 18 buttons occupying almost one-third of the whole screen</a:t>
            </a:r>
            <a:endParaRPr lang="en-AU" dirty="0"/>
          </a:p>
        </p:txBody>
      </p:sp>
      <p:sp>
        <p:nvSpPr>
          <p:cNvPr id="7" name="TextBox 6"/>
          <p:cNvSpPr txBox="1"/>
          <p:nvPr/>
        </p:nvSpPr>
        <p:spPr>
          <a:xfrm>
            <a:off x="4058607" y="240266"/>
            <a:ext cx="3012241" cy="646331"/>
          </a:xfrm>
          <a:prstGeom prst="rect">
            <a:avLst/>
          </a:prstGeom>
          <a:noFill/>
        </p:spPr>
        <p:txBody>
          <a:bodyPr wrap="square" rtlCol="0">
            <a:spAutoFit/>
          </a:bodyPr>
          <a:lstStyle/>
          <a:p>
            <a:r>
              <a:rPr lang="en-AU" b="1" dirty="0" smtClean="0"/>
              <a:t>APV PDF Viewer </a:t>
            </a:r>
            <a:r>
              <a:rPr lang="en-AU" dirty="0" smtClean="0"/>
              <a:t>: seven items in </a:t>
            </a:r>
            <a:r>
              <a:rPr lang="en-AU" dirty="0" err="1" smtClean="0"/>
              <a:t>ListView</a:t>
            </a:r>
            <a:endParaRPr lang="en-AU" dirty="0"/>
          </a:p>
        </p:txBody>
      </p:sp>
      <p:pic>
        <p:nvPicPr>
          <p:cNvPr id="12" name="Picture 11"/>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xmlns="" val="0"/>
              </a:ext>
            </a:extLst>
          </a:blip>
          <a:stretch>
            <a:fillRect/>
          </a:stretch>
        </p:blipFill>
        <p:spPr>
          <a:xfrm rot="18841662">
            <a:off x="2439038" y="3174214"/>
            <a:ext cx="607996" cy="732813"/>
          </a:xfrm>
          <a:prstGeom prst="rect">
            <a:avLst/>
          </a:prstGeom>
        </p:spPr>
      </p:pic>
      <p:pic>
        <p:nvPicPr>
          <p:cNvPr id="14" name="Picture 13"/>
          <p:cNvPicPr>
            <a:picLocks noChangeAspect="1"/>
          </p:cNvPicPr>
          <p:nvPr/>
        </p:nvPicPr>
        <p:blipFill>
          <a:blip r:embed="rId4" cstate="print">
            <a:biLevel thresh="50000"/>
            <a:extLst>
              <a:ext uri="{28A0092B-C50C-407E-A947-70E740481C1C}">
                <a14:useLocalDpi xmlns:a14="http://schemas.microsoft.com/office/drawing/2010/main" xmlns="" val="0"/>
              </a:ext>
            </a:extLst>
          </a:blip>
          <a:stretch>
            <a:fillRect/>
          </a:stretch>
        </p:blipFill>
        <p:spPr>
          <a:xfrm rot="3054851">
            <a:off x="3765687" y="2337599"/>
            <a:ext cx="607996" cy="732813"/>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xmlns="" val="1528320317"/>
              </p:ext>
            </p:extLst>
          </p:nvPr>
        </p:nvGraphicFramePr>
        <p:xfrm>
          <a:off x="7500754" y="1340980"/>
          <a:ext cx="4412952" cy="2199640"/>
        </p:xfrm>
        <a:graphic>
          <a:graphicData uri="http://schemas.openxmlformats.org/drawingml/2006/table">
            <a:tbl>
              <a:tblPr firstRow="1" bandRow="1">
                <a:tableStyleId>{5C22544A-7EE6-4342-B048-85BDC9FD1C3A}</a:tableStyleId>
              </a:tblPr>
              <a:tblGrid>
                <a:gridCol w="1285437">
                  <a:extLst>
                    <a:ext uri="{9D8B030D-6E8A-4147-A177-3AD203B41FA5}">
                      <a16:colId xmlns:a16="http://schemas.microsoft.com/office/drawing/2014/main" xmlns="" val="2119099150"/>
                    </a:ext>
                  </a:extLst>
                </a:gridCol>
                <a:gridCol w="1325218">
                  <a:extLst>
                    <a:ext uri="{9D8B030D-6E8A-4147-A177-3AD203B41FA5}">
                      <a16:colId xmlns:a16="http://schemas.microsoft.com/office/drawing/2014/main" xmlns="" val="2116263425"/>
                    </a:ext>
                  </a:extLst>
                </a:gridCol>
                <a:gridCol w="1232452">
                  <a:extLst>
                    <a:ext uri="{9D8B030D-6E8A-4147-A177-3AD203B41FA5}">
                      <a16:colId xmlns:a16="http://schemas.microsoft.com/office/drawing/2014/main" xmlns="" val="3226090116"/>
                    </a:ext>
                  </a:extLst>
                </a:gridCol>
                <a:gridCol w="569845">
                  <a:extLst>
                    <a:ext uri="{9D8B030D-6E8A-4147-A177-3AD203B41FA5}">
                      <a16:colId xmlns:a16="http://schemas.microsoft.com/office/drawing/2014/main" xmlns="" val="2392192358"/>
                    </a:ext>
                  </a:extLst>
                </a:gridCol>
              </a:tblGrid>
              <a:tr h="370840">
                <a:tc>
                  <a:txBody>
                    <a:bodyPr/>
                    <a:lstStyle/>
                    <a:p>
                      <a:r>
                        <a:rPr lang="en-AU" dirty="0" smtClean="0"/>
                        <a:t>Apps</a:t>
                      </a:r>
                      <a:endParaRPr lang="en-AU" dirty="0"/>
                    </a:p>
                  </a:txBody>
                  <a:tcPr/>
                </a:tc>
                <a:tc>
                  <a:txBody>
                    <a:bodyPr/>
                    <a:lstStyle/>
                    <a:p>
                      <a:r>
                        <a:rPr lang="en-AU" dirty="0" smtClean="0"/>
                        <a:t>Original</a:t>
                      </a:r>
                      <a:r>
                        <a:rPr lang="en-AU" baseline="0" dirty="0" smtClean="0"/>
                        <a:t> event sequence</a:t>
                      </a:r>
                      <a:endParaRPr lang="en-AU" dirty="0"/>
                    </a:p>
                  </a:txBody>
                  <a:tcPr/>
                </a:tc>
                <a:tc>
                  <a:txBody>
                    <a:bodyPr/>
                    <a:lstStyle/>
                    <a:p>
                      <a:r>
                        <a:rPr lang="en-AU" dirty="0" smtClean="0"/>
                        <a:t>Failure</a:t>
                      </a:r>
                      <a:r>
                        <a:rPr lang="en-AU" baseline="0" dirty="0" smtClean="0"/>
                        <a:t>-inducing event sequence</a:t>
                      </a:r>
                      <a:endParaRPr lang="en-AU" dirty="0"/>
                    </a:p>
                  </a:txBody>
                  <a:tcPr/>
                </a:tc>
                <a:tc>
                  <a:txBody>
                    <a:bodyPr/>
                    <a:lstStyle/>
                    <a:p>
                      <a:r>
                        <a:rPr lang="en-AU" dirty="0" smtClean="0"/>
                        <a:t>(%)</a:t>
                      </a:r>
                      <a:endParaRPr lang="en-AU" dirty="0"/>
                    </a:p>
                  </a:txBody>
                  <a:tcPr/>
                </a:tc>
                <a:extLst>
                  <a:ext uri="{0D108BD9-81ED-4DB2-BD59-A6C34878D82A}">
                    <a16:rowId xmlns:a16="http://schemas.microsoft.com/office/drawing/2014/main" xmlns="" val="3890137505"/>
                  </a:ext>
                </a:extLst>
              </a:tr>
              <a:tr h="370840">
                <a:tc>
                  <a:txBody>
                    <a:bodyPr/>
                    <a:lstStyle/>
                    <a:p>
                      <a:r>
                        <a:rPr lang="en-AU" dirty="0" smtClean="0"/>
                        <a:t>APV PDF Viewer</a:t>
                      </a:r>
                      <a:endParaRPr lang="en-AU" dirty="0"/>
                    </a:p>
                  </a:txBody>
                  <a:tcPr/>
                </a:tc>
                <a:tc>
                  <a:txBody>
                    <a:bodyPr/>
                    <a:lstStyle/>
                    <a:p>
                      <a:r>
                        <a:rPr lang="en-AU" dirty="0" smtClean="0"/>
                        <a:t>2</a:t>
                      </a:r>
                      <a:endParaRPr lang="en-AU" dirty="0"/>
                    </a:p>
                  </a:txBody>
                  <a:tcPr/>
                </a:tc>
                <a:tc>
                  <a:txBody>
                    <a:bodyPr/>
                    <a:lstStyle/>
                    <a:p>
                      <a:r>
                        <a:rPr lang="en-AU" dirty="0" smtClean="0"/>
                        <a:t>1</a:t>
                      </a:r>
                      <a:endParaRPr lang="en-AU" dirty="0"/>
                    </a:p>
                  </a:txBody>
                  <a:tcPr/>
                </a:tc>
                <a:tc>
                  <a:txBody>
                    <a:bodyPr/>
                    <a:lstStyle/>
                    <a:p>
                      <a:r>
                        <a:rPr lang="en-AU" dirty="0" smtClean="0"/>
                        <a:t>50</a:t>
                      </a:r>
                      <a:endParaRPr lang="en-AU" dirty="0"/>
                    </a:p>
                  </a:txBody>
                  <a:tcPr/>
                </a:tc>
                <a:extLst>
                  <a:ext uri="{0D108BD9-81ED-4DB2-BD59-A6C34878D82A}">
                    <a16:rowId xmlns:a16="http://schemas.microsoft.com/office/drawing/2014/main" xmlns="" val="111658016"/>
                  </a:ext>
                </a:extLst>
              </a:tr>
              <a:tr h="370840">
                <a:tc>
                  <a:txBody>
                    <a:bodyPr/>
                    <a:lstStyle/>
                    <a:p>
                      <a:r>
                        <a:rPr lang="en-AU" dirty="0" smtClean="0"/>
                        <a:t>Calculator</a:t>
                      </a:r>
                      <a:endParaRPr lang="en-AU" dirty="0"/>
                    </a:p>
                  </a:txBody>
                  <a:tcPr/>
                </a:tc>
                <a:tc>
                  <a:txBody>
                    <a:bodyPr/>
                    <a:lstStyle/>
                    <a:p>
                      <a:r>
                        <a:rPr lang="en-AU" dirty="0" smtClean="0"/>
                        <a:t>59</a:t>
                      </a:r>
                      <a:endParaRPr lang="en-AU" dirty="0"/>
                    </a:p>
                  </a:txBody>
                  <a:tcPr/>
                </a:tc>
                <a:tc>
                  <a:txBody>
                    <a:bodyPr/>
                    <a:lstStyle/>
                    <a:p>
                      <a:r>
                        <a:rPr lang="en-AU" dirty="0" smtClean="0"/>
                        <a:t>1</a:t>
                      </a:r>
                      <a:endParaRPr lang="en-AU" dirty="0"/>
                    </a:p>
                  </a:txBody>
                  <a:tcPr/>
                </a:tc>
                <a:tc>
                  <a:txBody>
                    <a:bodyPr/>
                    <a:lstStyle/>
                    <a:p>
                      <a:r>
                        <a:rPr lang="en-AU" dirty="0" smtClean="0"/>
                        <a:t>98</a:t>
                      </a:r>
                      <a:endParaRPr lang="en-AU" dirty="0"/>
                    </a:p>
                  </a:txBody>
                  <a:tcPr/>
                </a:tc>
                <a:extLst>
                  <a:ext uri="{0D108BD9-81ED-4DB2-BD59-A6C34878D82A}">
                    <a16:rowId xmlns:a16="http://schemas.microsoft.com/office/drawing/2014/main" xmlns="" val="2954489788"/>
                  </a:ext>
                </a:extLst>
              </a:tr>
            </a:tbl>
          </a:graphicData>
        </a:graphic>
      </p:graphicFrame>
      <p:sp>
        <p:nvSpPr>
          <p:cNvPr id="9" name="Slide Number Placeholder 8"/>
          <p:cNvSpPr>
            <a:spLocks noGrp="1"/>
          </p:cNvSpPr>
          <p:nvPr>
            <p:ph type="sldNum" sz="quarter" idx="12"/>
          </p:nvPr>
        </p:nvSpPr>
        <p:spPr/>
        <p:txBody>
          <a:bodyPr/>
          <a:lstStyle/>
          <a:p>
            <a:fld id="{B3A8428F-A9C1-401A-B5B7-1B6B7D8F5352}" type="slidenum">
              <a:rPr lang="en-AU" smtClean="0"/>
              <a:pPr/>
              <a:t>10</a:t>
            </a:fld>
            <a:endParaRPr lang="en-AU"/>
          </a:p>
        </p:txBody>
      </p:sp>
    </p:spTree>
    <p:extLst>
      <p:ext uri="{BB962C8B-B14F-4D97-AF65-F5344CB8AC3E}">
        <p14:creationId xmlns:p14="http://schemas.microsoft.com/office/powerpoint/2010/main" xmlns="" val="82976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a:t>
            </a:r>
            <a:endParaRPr lang="en-AU" dirty="0"/>
          </a:p>
        </p:txBody>
      </p:sp>
      <p:sp>
        <p:nvSpPr>
          <p:cNvPr id="3" name="Content Placeholder 2"/>
          <p:cNvSpPr>
            <a:spLocks noGrp="1"/>
          </p:cNvSpPr>
          <p:nvPr>
            <p:ph idx="1"/>
          </p:nvPr>
        </p:nvSpPr>
        <p:spPr/>
        <p:txBody>
          <a:bodyPr>
            <a:normAutofit fontScale="55000" lnSpcReduction="20000"/>
          </a:bodyPr>
          <a:lstStyle/>
          <a:p>
            <a:pPr marL="0" lvl="0" indent="0">
              <a:lnSpc>
                <a:spcPct val="100000"/>
              </a:lnSpc>
              <a:spcBef>
                <a:spcPts val="0"/>
              </a:spcBef>
              <a:buNone/>
              <a:defRPr/>
            </a:pPr>
            <a:r>
              <a:rPr lang="en-AU" dirty="0"/>
              <a:t>[1] 2018. Monkey. (2018). </a:t>
            </a:r>
            <a:r>
              <a:rPr lang="en-AU" u="sng" dirty="0">
                <a:hlinkClick r:id="rId3"/>
              </a:rPr>
              <a:t>https://developer.android.com/studio/test/monkey</a:t>
            </a:r>
            <a:endParaRPr lang="en-AU" dirty="0"/>
          </a:p>
          <a:p>
            <a:pPr>
              <a:buNone/>
            </a:pPr>
            <a:r>
              <a:rPr lang="en-AU" dirty="0"/>
              <a:t>[2] </a:t>
            </a:r>
            <a:r>
              <a:rPr lang="en-AU" dirty="0" err="1"/>
              <a:t>Shauvik</a:t>
            </a:r>
            <a:r>
              <a:rPr lang="en-AU" dirty="0"/>
              <a:t> Roy </a:t>
            </a:r>
            <a:r>
              <a:rPr lang="en-AU" dirty="0" err="1"/>
              <a:t>Choudhary</a:t>
            </a:r>
            <a:r>
              <a:rPr lang="en-AU" dirty="0"/>
              <a:t>, Alessandra Gorla, and Alessandro </a:t>
            </a:r>
            <a:r>
              <a:rPr lang="en-AU" dirty="0" err="1"/>
              <a:t>Orso</a:t>
            </a:r>
            <a:r>
              <a:rPr lang="en-AU" dirty="0"/>
              <a:t>. 2015. Automated Test Input Generation for Android: Are We There Yet? (E). In Proceedings </a:t>
            </a:r>
            <a:r>
              <a:rPr lang="en-AU" dirty="0" err="1"/>
              <a:t>ofthe</a:t>
            </a:r>
            <a:r>
              <a:rPr lang="en-AU" dirty="0"/>
              <a:t> 2015 30th IEEE/ACM International Conference on Automated Software Engineering (ASE) (ASE ’15). 429–440. </a:t>
            </a:r>
            <a:r>
              <a:rPr lang="en-AU" u="sng" dirty="0">
                <a:hlinkClick r:id="rId4"/>
              </a:rPr>
              <a:t>https://doi.org/10.1109/ASE.2015.89</a:t>
            </a:r>
            <a:endParaRPr lang="en-AU" u="sng" dirty="0"/>
          </a:p>
          <a:p>
            <a:pPr>
              <a:buNone/>
            </a:pPr>
            <a:r>
              <a:rPr lang="en-AU" dirty="0"/>
              <a:t>[3] </a:t>
            </a:r>
            <a:r>
              <a:rPr lang="en-AU" dirty="0" err="1"/>
              <a:t>Aravind</a:t>
            </a:r>
            <a:r>
              <a:rPr lang="en-AU" dirty="0"/>
              <a:t> </a:t>
            </a:r>
            <a:r>
              <a:rPr lang="en-AU" dirty="0" err="1"/>
              <a:t>Machiry</a:t>
            </a:r>
            <a:r>
              <a:rPr lang="en-AU" dirty="0"/>
              <a:t>, Rohan </a:t>
            </a:r>
            <a:r>
              <a:rPr lang="en-AU" dirty="0" err="1"/>
              <a:t>Tahiliani</a:t>
            </a:r>
            <a:r>
              <a:rPr lang="en-AU" dirty="0"/>
              <a:t>, and </a:t>
            </a:r>
            <a:r>
              <a:rPr lang="en-AU" dirty="0" err="1"/>
              <a:t>Mayur</a:t>
            </a:r>
            <a:r>
              <a:rPr lang="en-AU" dirty="0"/>
              <a:t> </a:t>
            </a:r>
            <a:r>
              <a:rPr lang="en-AU" dirty="0" err="1"/>
              <a:t>Naik</a:t>
            </a:r>
            <a:r>
              <a:rPr lang="en-AU" dirty="0"/>
              <a:t>. 2013. </a:t>
            </a:r>
            <a:r>
              <a:rPr lang="en-AU" dirty="0" err="1"/>
              <a:t>Dynodroid</a:t>
            </a:r>
            <a:r>
              <a:rPr lang="en-AU" dirty="0"/>
              <a:t>: An Input Generation System for Android Apps. In Proceedings </a:t>
            </a:r>
            <a:r>
              <a:rPr lang="en-AU" dirty="0" err="1"/>
              <a:t>ofthe</a:t>
            </a:r>
            <a:r>
              <a:rPr lang="en-AU" dirty="0"/>
              <a:t> 2013 9th Joint Meeting on Foundations </a:t>
            </a:r>
            <a:r>
              <a:rPr lang="en-AU" dirty="0" err="1"/>
              <a:t>ofSoftware</a:t>
            </a:r>
            <a:r>
              <a:rPr lang="en-AU" dirty="0"/>
              <a:t> Engineering (ESEC/FSE 2013). 224–234.</a:t>
            </a:r>
          </a:p>
          <a:p>
            <a:pPr>
              <a:buNone/>
            </a:pPr>
            <a:r>
              <a:rPr lang="en-AU" dirty="0"/>
              <a:t>[4] </a:t>
            </a:r>
            <a:r>
              <a:rPr lang="en-AU" dirty="0" err="1"/>
              <a:t>Tianxiao</a:t>
            </a:r>
            <a:r>
              <a:rPr lang="en-AU" dirty="0"/>
              <a:t> </a:t>
            </a:r>
            <a:r>
              <a:rPr lang="en-AU" dirty="0" err="1"/>
              <a:t>Gu</a:t>
            </a:r>
            <a:r>
              <a:rPr lang="en-AU" dirty="0"/>
              <a:t>, </a:t>
            </a:r>
            <a:r>
              <a:rPr lang="en-AU" dirty="0" err="1"/>
              <a:t>Chengnian</a:t>
            </a:r>
            <a:r>
              <a:rPr lang="en-AU" dirty="0"/>
              <a:t> Sun, </a:t>
            </a:r>
            <a:r>
              <a:rPr lang="en-AU" dirty="0" err="1"/>
              <a:t>Xiaoxing</a:t>
            </a:r>
            <a:r>
              <a:rPr lang="en-AU" dirty="0"/>
              <a:t> Ma, Chun Cao, Chang Xu, Yuan Yao, </a:t>
            </a:r>
            <a:r>
              <a:rPr lang="en-AU" dirty="0" err="1"/>
              <a:t>Qirun</a:t>
            </a:r>
            <a:r>
              <a:rPr lang="en-AU" dirty="0"/>
              <a:t> Zhang, Jian Lu, and </a:t>
            </a:r>
            <a:r>
              <a:rPr lang="en-AU" dirty="0" err="1"/>
              <a:t>Zhendong</a:t>
            </a:r>
            <a:r>
              <a:rPr lang="en-AU" dirty="0"/>
              <a:t> Su. 2019. Practical GUI testing of Android applications via model abstraction and refinement. In Proceedings </a:t>
            </a:r>
            <a:r>
              <a:rPr lang="en-AU" dirty="0" err="1"/>
              <a:t>ofthe</a:t>
            </a:r>
            <a:r>
              <a:rPr lang="en-AU" dirty="0"/>
              <a:t> 41stInternational Conference on Software Engineering, ICSE 2019, Montreal, QC, Canada, May 25-31, 2019. IEEE / ACM, 269–280. </a:t>
            </a:r>
            <a:r>
              <a:rPr lang="en-AU" u="sng" dirty="0">
                <a:hlinkClick r:id="rId5"/>
              </a:rPr>
              <a:t>https://doi.org/10.1109/ICSE.2019.00042</a:t>
            </a:r>
            <a:endParaRPr lang="en-AU" u="sng" dirty="0"/>
          </a:p>
          <a:p>
            <a:pPr>
              <a:buNone/>
            </a:pPr>
            <a:r>
              <a:rPr lang="en-AU" dirty="0"/>
              <a:t>[5] Ting Su, </a:t>
            </a:r>
            <a:r>
              <a:rPr lang="en-AU" dirty="0" err="1"/>
              <a:t>Guozhu</a:t>
            </a:r>
            <a:r>
              <a:rPr lang="en-AU" dirty="0"/>
              <a:t> </a:t>
            </a:r>
            <a:r>
              <a:rPr lang="en-AU" dirty="0" err="1"/>
              <a:t>Meng</a:t>
            </a:r>
            <a:r>
              <a:rPr lang="en-AU" dirty="0"/>
              <a:t>, </a:t>
            </a:r>
            <a:r>
              <a:rPr lang="en-AU" dirty="0" err="1"/>
              <a:t>Yuting</a:t>
            </a:r>
            <a:r>
              <a:rPr lang="en-AU" dirty="0"/>
              <a:t> Chen, </a:t>
            </a:r>
            <a:r>
              <a:rPr lang="en-AU" dirty="0" err="1"/>
              <a:t>KeWu,Weiming</a:t>
            </a:r>
            <a:r>
              <a:rPr lang="en-AU" dirty="0"/>
              <a:t> Yang, Yao </a:t>
            </a:r>
            <a:r>
              <a:rPr lang="en-AU" dirty="0" err="1"/>
              <a:t>Yao</a:t>
            </a:r>
            <a:r>
              <a:rPr lang="en-AU" dirty="0"/>
              <a:t>, </a:t>
            </a:r>
            <a:r>
              <a:rPr lang="en-AU" dirty="0" err="1"/>
              <a:t>Geguang</a:t>
            </a:r>
            <a:r>
              <a:rPr lang="en-AU" dirty="0"/>
              <a:t> Pu, Yang Liu, and </a:t>
            </a:r>
            <a:r>
              <a:rPr lang="en-AU" dirty="0" err="1"/>
              <a:t>Zhendong</a:t>
            </a:r>
            <a:r>
              <a:rPr lang="en-AU" dirty="0"/>
              <a:t> Su. 2017. Guided, Stochastic Model-based GUI Testing of Android Apps. In Proceedings </a:t>
            </a:r>
            <a:r>
              <a:rPr lang="en-AU" dirty="0" err="1"/>
              <a:t>ofthe</a:t>
            </a:r>
            <a:r>
              <a:rPr lang="en-AU" dirty="0"/>
              <a:t> 2017 11th Joint Meeting on Foundations of Software Engineering (ESEC/FSE 2017). ACM, New York, NY, USA, 245–256</a:t>
            </a:r>
            <a:r>
              <a:rPr lang="en-AU" dirty="0" smtClean="0"/>
              <a:t>.</a:t>
            </a:r>
          </a:p>
          <a:p>
            <a:pPr>
              <a:buNone/>
            </a:pPr>
            <a:r>
              <a:rPr lang="en-SG" dirty="0" smtClean="0"/>
              <a:t>[6] Riyadh </a:t>
            </a:r>
            <a:r>
              <a:rPr lang="en-SG" dirty="0" err="1" smtClean="0"/>
              <a:t>Mahmood</a:t>
            </a:r>
            <a:r>
              <a:rPr lang="en-SG" dirty="0" smtClean="0"/>
              <a:t>, </a:t>
            </a:r>
            <a:r>
              <a:rPr lang="en-SG" dirty="0" err="1" smtClean="0"/>
              <a:t>Nariman</a:t>
            </a:r>
            <a:r>
              <a:rPr lang="en-SG" dirty="0" smtClean="0"/>
              <a:t> </a:t>
            </a:r>
            <a:r>
              <a:rPr lang="en-SG" dirty="0" err="1" smtClean="0"/>
              <a:t>Mirzaei</a:t>
            </a:r>
            <a:r>
              <a:rPr lang="en-SG" dirty="0" smtClean="0"/>
              <a:t>, and Sam </a:t>
            </a:r>
            <a:r>
              <a:rPr lang="en-SG" dirty="0" err="1" smtClean="0"/>
              <a:t>Malek</a:t>
            </a:r>
            <a:r>
              <a:rPr lang="en-SG" dirty="0" smtClean="0"/>
              <a:t>. 2014. </a:t>
            </a:r>
            <a:r>
              <a:rPr lang="en-SG" dirty="0" err="1" smtClean="0"/>
              <a:t>EvoDroid</a:t>
            </a:r>
            <a:r>
              <a:rPr lang="en-SG" dirty="0" smtClean="0"/>
              <a:t>: Segmented Evolutionary Testing of Android Apps. In Proceedings </a:t>
            </a:r>
            <a:r>
              <a:rPr lang="en-SG" dirty="0" err="1" smtClean="0"/>
              <a:t>ofthe</a:t>
            </a:r>
            <a:r>
              <a:rPr lang="en-SG" dirty="0" smtClean="0"/>
              <a:t> 22Nd ACMSIGSOFT International Symposium on Foundations </a:t>
            </a:r>
            <a:r>
              <a:rPr lang="en-SG" dirty="0" err="1" smtClean="0"/>
              <a:t>ofSoftware</a:t>
            </a:r>
            <a:r>
              <a:rPr lang="en-SG" dirty="0" smtClean="0"/>
              <a:t> Engineering (FSE 2014). 599– 609.</a:t>
            </a:r>
          </a:p>
          <a:p>
            <a:pPr>
              <a:buNone/>
            </a:pPr>
            <a:r>
              <a:rPr lang="en-SG" dirty="0" smtClean="0"/>
              <a:t>[7] </a:t>
            </a:r>
            <a:r>
              <a:rPr lang="en-SG" dirty="0" err="1" smtClean="0"/>
              <a:t>Ke</a:t>
            </a:r>
            <a:r>
              <a:rPr lang="en-SG" dirty="0" smtClean="0"/>
              <a:t> Mao, Mark Harman, and </a:t>
            </a:r>
            <a:r>
              <a:rPr lang="en-SG" dirty="0" err="1" smtClean="0"/>
              <a:t>Yue</a:t>
            </a:r>
            <a:r>
              <a:rPr lang="en-SG" dirty="0" smtClean="0"/>
              <a:t> </a:t>
            </a:r>
            <a:r>
              <a:rPr lang="en-SG" dirty="0" err="1" smtClean="0"/>
              <a:t>Jia</a:t>
            </a:r>
            <a:r>
              <a:rPr lang="en-SG" dirty="0" smtClean="0"/>
              <a:t>. 2016. </a:t>
            </a:r>
            <a:r>
              <a:rPr lang="en-SG" dirty="0" err="1" smtClean="0"/>
              <a:t>Sapienz</a:t>
            </a:r>
            <a:r>
              <a:rPr lang="en-SG" dirty="0" smtClean="0"/>
              <a:t>: Multi-objective Automated Testing for Android Applications. In Proceedings </a:t>
            </a:r>
            <a:r>
              <a:rPr lang="en-SG" dirty="0" err="1" smtClean="0"/>
              <a:t>ofthe</a:t>
            </a:r>
            <a:r>
              <a:rPr lang="en-SG" dirty="0" smtClean="0"/>
              <a:t> 25th International Symposium on Software Testing and Analysis (ISSTA 2016). ACM, New York, NY, USA, 94–105</a:t>
            </a:r>
            <a:r>
              <a:rPr lang="en-SG" dirty="0" smtClean="0"/>
              <a:t>.</a:t>
            </a:r>
            <a:endParaRPr lang="en-SG" dirty="0" smtClean="0"/>
          </a:p>
        </p:txBody>
      </p:sp>
      <p:sp>
        <p:nvSpPr>
          <p:cNvPr id="4" name="Slide Number Placeholder 3"/>
          <p:cNvSpPr>
            <a:spLocks noGrp="1"/>
          </p:cNvSpPr>
          <p:nvPr>
            <p:ph type="sldNum" sz="quarter" idx="12"/>
          </p:nvPr>
        </p:nvSpPr>
        <p:spPr/>
        <p:txBody>
          <a:bodyPr/>
          <a:lstStyle/>
          <a:p>
            <a:fld id="{B3A8428F-A9C1-401A-B5B7-1B6B7D8F5352}" type="slidenum">
              <a:rPr lang="en-AU" smtClean="0"/>
              <a:pPr/>
              <a:t>11</a:t>
            </a:fld>
            <a:endParaRPr lang="en-AU"/>
          </a:p>
        </p:txBody>
      </p:sp>
    </p:spTree>
    <p:extLst>
      <p:ext uri="{BB962C8B-B14F-4D97-AF65-F5344CB8AC3E}">
        <p14:creationId xmlns:p14="http://schemas.microsoft.com/office/powerpoint/2010/main" xmlns="" val="3263973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Thank you</a:t>
            </a:r>
            <a:endParaRPr lang="en-AU" dirty="0"/>
          </a:p>
        </p:txBody>
      </p:sp>
      <p:sp>
        <p:nvSpPr>
          <p:cNvPr id="3" name="Content Placeholder 2"/>
          <p:cNvSpPr>
            <a:spLocks noGrp="1"/>
          </p:cNvSpPr>
          <p:nvPr>
            <p:ph idx="1"/>
          </p:nvPr>
        </p:nvSpPr>
        <p:spPr/>
        <p:txBody>
          <a:bodyPr/>
          <a:lstStyle/>
          <a:p>
            <a:endParaRPr lang="en-AU"/>
          </a:p>
        </p:txBody>
      </p:sp>
      <p:sp>
        <p:nvSpPr>
          <p:cNvPr id="4" name="Slide Number Placeholder 3"/>
          <p:cNvSpPr>
            <a:spLocks noGrp="1"/>
          </p:cNvSpPr>
          <p:nvPr>
            <p:ph type="sldNum" sz="quarter" idx="12"/>
          </p:nvPr>
        </p:nvSpPr>
        <p:spPr/>
        <p:txBody>
          <a:bodyPr/>
          <a:lstStyle/>
          <a:p>
            <a:fld id="{B3A8428F-A9C1-401A-B5B7-1B6B7D8F5352}" type="slidenum">
              <a:rPr lang="en-AU" smtClean="0"/>
              <a:pPr/>
              <a:t>12</a:t>
            </a:fld>
            <a:endParaRPr lang="en-AU"/>
          </a:p>
        </p:txBody>
      </p:sp>
    </p:spTree>
    <p:extLst>
      <p:ext uri="{BB962C8B-B14F-4D97-AF65-F5344CB8AC3E}">
        <p14:creationId xmlns:p14="http://schemas.microsoft.com/office/powerpoint/2010/main" xmlns="" val="3520714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a:t>
            </a:r>
            <a:endParaRPr lang="en-AU" dirty="0"/>
          </a:p>
        </p:txBody>
      </p:sp>
      <p:sp>
        <p:nvSpPr>
          <p:cNvPr id="3" name="Content Placeholder 2"/>
          <p:cNvSpPr>
            <a:spLocks noGrp="1"/>
          </p:cNvSpPr>
          <p:nvPr>
            <p:ph idx="1"/>
          </p:nvPr>
        </p:nvSpPr>
        <p:spPr/>
        <p:txBody>
          <a:bodyPr/>
          <a:lstStyle/>
          <a:p>
            <a:r>
              <a:rPr lang="en-AU" dirty="0" smtClean="0"/>
              <a:t>Introduction</a:t>
            </a:r>
          </a:p>
          <a:p>
            <a:pPr lvl="1"/>
            <a:r>
              <a:rPr lang="en-AU" dirty="0" smtClean="0"/>
              <a:t>Software testing</a:t>
            </a:r>
          </a:p>
          <a:p>
            <a:pPr lvl="1"/>
            <a:r>
              <a:rPr lang="en-AU" dirty="0" smtClean="0"/>
              <a:t>Android mobile testing – Why difficult</a:t>
            </a:r>
          </a:p>
          <a:p>
            <a:r>
              <a:rPr lang="en-AU" dirty="0" smtClean="0"/>
              <a:t>Literature Review and Existing Efforts</a:t>
            </a:r>
          </a:p>
          <a:p>
            <a:r>
              <a:rPr lang="en-AU" dirty="0" smtClean="0"/>
              <a:t>Limitation of Existing works</a:t>
            </a:r>
          </a:p>
          <a:p>
            <a:r>
              <a:rPr lang="en-AU" dirty="0" smtClean="0"/>
              <a:t>Motivating Example</a:t>
            </a:r>
            <a:endParaRPr lang="en-AU" dirty="0"/>
          </a:p>
        </p:txBody>
      </p:sp>
      <p:sp>
        <p:nvSpPr>
          <p:cNvPr id="4" name="Slide Number Placeholder 3"/>
          <p:cNvSpPr>
            <a:spLocks noGrp="1"/>
          </p:cNvSpPr>
          <p:nvPr>
            <p:ph type="sldNum" sz="quarter" idx="12"/>
          </p:nvPr>
        </p:nvSpPr>
        <p:spPr/>
        <p:txBody>
          <a:bodyPr/>
          <a:lstStyle/>
          <a:p>
            <a:fld id="{B3A8428F-A9C1-401A-B5B7-1B6B7D8F5352}" type="slidenum">
              <a:rPr lang="en-AU" smtClean="0"/>
              <a:pPr/>
              <a:t>2</a:t>
            </a:fld>
            <a:endParaRPr lang="en-AU"/>
          </a:p>
        </p:txBody>
      </p:sp>
    </p:spTree>
    <p:extLst>
      <p:ext uri="{BB962C8B-B14F-4D97-AF65-F5344CB8AC3E}">
        <p14:creationId xmlns:p14="http://schemas.microsoft.com/office/powerpoint/2010/main" xmlns="" val="2642256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Introduction - Software testing</a:t>
            </a:r>
            <a:endParaRPr lang="en-AU" dirty="0"/>
          </a:p>
        </p:txBody>
      </p:sp>
      <p:sp>
        <p:nvSpPr>
          <p:cNvPr id="3" name="Content Placeholder 2"/>
          <p:cNvSpPr>
            <a:spLocks noGrp="1"/>
          </p:cNvSpPr>
          <p:nvPr>
            <p:ph idx="1"/>
          </p:nvPr>
        </p:nvSpPr>
        <p:spPr>
          <a:xfrm>
            <a:off x="838200" y="1825625"/>
            <a:ext cx="10515600" cy="1241771"/>
          </a:xfrm>
        </p:spPr>
        <p:txBody>
          <a:bodyPr/>
          <a:lstStyle/>
          <a:p>
            <a:r>
              <a:rPr lang="en-AU" dirty="0" smtClean="0"/>
              <a:t>To identify </a:t>
            </a:r>
            <a:r>
              <a:rPr lang="en-AU" dirty="0"/>
              <a:t>any errors, gaps or missing requirement versus the actual requirement. </a:t>
            </a:r>
            <a:endParaRPr lang="en-AU" dirty="0" smtClean="0"/>
          </a:p>
        </p:txBody>
      </p:sp>
      <p:sp>
        <p:nvSpPr>
          <p:cNvPr id="4" name="Title 1"/>
          <p:cNvSpPr txBox="1">
            <a:spLocks/>
          </p:cNvSpPr>
          <p:nvPr/>
        </p:nvSpPr>
        <p:spPr>
          <a:xfrm>
            <a:off x="990600" y="32023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smtClean="0"/>
              <a:t>Introduction - Mobile testing</a:t>
            </a:r>
            <a:endParaRPr lang="en-AU" dirty="0"/>
          </a:p>
        </p:txBody>
      </p:sp>
      <p:sp>
        <p:nvSpPr>
          <p:cNvPr id="5" name="Content Placeholder 2"/>
          <p:cNvSpPr txBox="1">
            <a:spLocks/>
          </p:cNvSpPr>
          <p:nvPr/>
        </p:nvSpPr>
        <p:spPr>
          <a:xfrm>
            <a:off x="990600" y="4662833"/>
            <a:ext cx="10515600" cy="1241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smtClean="0"/>
              <a:t>To ensure the quality of Android applications</a:t>
            </a:r>
          </a:p>
          <a:p>
            <a:r>
              <a:rPr lang="en-AU" dirty="0" smtClean="0"/>
              <a:t>To increase the satisfaction of end-users</a:t>
            </a:r>
          </a:p>
        </p:txBody>
      </p:sp>
      <p:sp>
        <p:nvSpPr>
          <p:cNvPr id="6" name="Slide Number Placeholder 5"/>
          <p:cNvSpPr>
            <a:spLocks noGrp="1"/>
          </p:cNvSpPr>
          <p:nvPr>
            <p:ph type="sldNum" sz="quarter" idx="12"/>
          </p:nvPr>
        </p:nvSpPr>
        <p:spPr/>
        <p:txBody>
          <a:bodyPr/>
          <a:lstStyle/>
          <a:p>
            <a:fld id="{B3A8428F-A9C1-401A-B5B7-1B6B7D8F5352}" type="slidenum">
              <a:rPr lang="en-AU" smtClean="0"/>
              <a:pPr/>
              <a:t>3</a:t>
            </a:fld>
            <a:endParaRPr lang="en-AU"/>
          </a:p>
        </p:txBody>
      </p:sp>
    </p:spTree>
    <p:extLst>
      <p:ext uri="{BB962C8B-B14F-4D97-AF65-F5344CB8AC3E}">
        <p14:creationId xmlns:p14="http://schemas.microsoft.com/office/powerpoint/2010/main" xmlns="" val="1201189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 Android Mobile testing - Why difficult?</a:t>
            </a:r>
            <a:endParaRPr lang="en-AU" dirty="0"/>
          </a:p>
        </p:txBody>
      </p:sp>
      <p:sp>
        <p:nvSpPr>
          <p:cNvPr id="3" name="Content Placeholder 2"/>
          <p:cNvSpPr>
            <a:spLocks noGrp="1"/>
          </p:cNvSpPr>
          <p:nvPr>
            <p:ph idx="1"/>
          </p:nvPr>
        </p:nvSpPr>
        <p:spPr>
          <a:xfrm>
            <a:off x="838200" y="1825625"/>
            <a:ext cx="10515600" cy="2879379"/>
          </a:xfrm>
        </p:spPr>
        <p:txBody>
          <a:bodyPr/>
          <a:lstStyle/>
          <a:p>
            <a:r>
              <a:rPr lang="en-AU" dirty="0" smtClean="0"/>
              <a:t>87% of smart phone market share (as of 2016) and different GUI</a:t>
            </a:r>
          </a:p>
          <a:p>
            <a:pPr marL="0" indent="0">
              <a:buNone/>
            </a:pPr>
            <a:endParaRPr lang="en-AU" dirty="0"/>
          </a:p>
          <a:p>
            <a:r>
              <a:rPr lang="en-AU" dirty="0" smtClean="0"/>
              <a:t>Non-deterministic execution environments</a:t>
            </a:r>
          </a:p>
          <a:p>
            <a:pPr lvl="1"/>
            <a:r>
              <a:rPr lang="en-AU" dirty="0" smtClean="0"/>
              <a:t>A sequence of events (a test) may lead to success or failure in unpredictable ways</a:t>
            </a:r>
          </a:p>
          <a:p>
            <a:pPr lvl="1"/>
            <a:endParaRPr lang="en-AU" dirty="0" smtClean="0"/>
          </a:p>
          <a:p>
            <a:pPr marL="0" indent="0">
              <a:buNone/>
            </a:pPr>
            <a:endParaRPr lang="en-AU" dirty="0" smtClean="0"/>
          </a:p>
          <a:p>
            <a:endParaRPr lang="en-AU" dirty="0" smtClean="0"/>
          </a:p>
        </p:txBody>
      </p:sp>
      <p:sp>
        <p:nvSpPr>
          <p:cNvPr id="4" name="Slide Number Placeholder 3"/>
          <p:cNvSpPr>
            <a:spLocks noGrp="1"/>
          </p:cNvSpPr>
          <p:nvPr>
            <p:ph type="sldNum" sz="quarter" idx="12"/>
          </p:nvPr>
        </p:nvSpPr>
        <p:spPr/>
        <p:txBody>
          <a:bodyPr/>
          <a:lstStyle/>
          <a:p>
            <a:fld id="{B3A8428F-A9C1-401A-B5B7-1B6B7D8F5352}" type="slidenum">
              <a:rPr lang="en-AU" smtClean="0"/>
              <a:pPr/>
              <a:t>4</a:t>
            </a:fld>
            <a:endParaRPr lang="en-AU"/>
          </a:p>
        </p:txBody>
      </p:sp>
    </p:spTree>
    <p:extLst>
      <p:ext uri="{BB962C8B-B14F-4D97-AF65-F5344CB8AC3E}">
        <p14:creationId xmlns:p14="http://schemas.microsoft.com/office/powerpoint/2010/main" xmlns="" val="1330770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AU" dirty="0" smtClean="0"/>
              <a:t>Intro - Android Mobile testing - Why difficult?</a:t>
            </a:r>
            <a:endParaRPr lang="en-AU"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312" y="1799121"/>
            <a:ext cx="6326239" cy="4351338"/>
          </a:xfrm>
        </p:spPr>
      </p:pic>
      <p:sp>
        <p:nvSpPr>
          <p:cNvPr id="6" name="TextBox 5"/>
          <p:cNvSpPr txBox="1"/>
          <p:nvPr/>
        </p:nvSpPr>
        <p:spPr>
          <a:xfrm rot="10800000" flipV="1">
            <a:off x="6329550" y="1020763"/>
            <a:ext cx="4948049" cy="1200329"/>
          </a:xfrm>
          <a:prstGeom prst="rect">
            <a:avLst/>
          </a:prstGeom>
          <a:noFill/>
        </p:spPr>
        <p:txBody>
          <a:bodyPr wrap="square" rtlCol="0">
            <a:spAutoFit/>
          </a:bodyPr>
          <a:lstStyle/>
          <a:p>
            <a:r>
              <a:rPr lang="en-AU" b="1" dirty="0" smtClean="0"/>
              <a:t>𝑒1, 𝑒2,..   </a:t>
            </a:r>
            <a:r>
              <a:rPr lang="en-AU" dirty="0" smtClean="0"/>
              <a:t>are events.</a:t>
            </a:r>
          </a:p>
          <a:p>
            <a:pPr algn="just"/>
            <a:r>
              <a:rPr lang="en-AU" b="1" dirty="0" smtClean="0"/>
              <a:t>Events </a:t>
            </a:r>
            <a:r>
              <a:rPr lang="en-AU" dirty="0" smtClean="0"/>
              <a:t>are a useful way to collect data about a user's interaction with interactive components of Applications. </a:t>
            </a:r>
            <a:endParaRPr lang="en-AU" dirty="0"/>
          </a:p>
        </p:txBody>
      </p:sp>
      <p:sp>
        <p:nvSpPr>
          <p:cNvPr id="7" name="TextBox 6"/>
          <p:cNvSpPr txBox="1"/>
          <p:nvPr/>
        </p:nvSpPr>
        <p:spPr>
          <a:xfrm>
            <a:off x="6329551" y="2305883"/>
            <a:ext cx="5729926" cy="4524315"/>
          </a:xfrm>
          <a:prstGeom prst="rect">
            <a:avLst/>
          </a:prstGeom>
          <a:noFill/>
        </p:spPr>
        <p:txBody>
          <a:bodyPr wrap="square" rtlCol="0">
            <a:spAutoFit/>
          </a:bodyPr>
          <a:lstStyle/>
          <a:p>
            <a:pPr marL="342900" indent="-342900">
              <a:buFont typeface="+mj-lt"/>
              <a:buAutoNum type="arabicPeriod"/>
            </a:pPr>
            <a:r>
              <a:rPr lang="en-AU" b="1" dirty="0" smtClean="0"/>
              <a:t>Main thread (UI Thread) </a:t>
            </a:r>
            <a:r>
              <a:rPr lang="en-AU" dirty="0" smtClean="0"/>
              <a:t>: maintains </a:t>
            </a:r>
            <a:r>
              <a:rPr lang="en-AU" dirty="0"/>
              <a:t>an event queue and a </a:t>
            </a:r>
            <a:r>
              <a:rPr lang="en-AU" dirty="0" err="1"/>
              <a:t>looper</a:t>
            </a:r>
            <a:r>
              <a:rPr lang="en-AU" dirty="0"/>
              <a:t> associated with the event queue</a:t>
            </a:r>
            <a:r>
              <a:rPr lang="en-AU" dirty="0" smtClean="0"/>
              <a:t>. </a:t>
            </a:r>
          </a:p>
          <a:p>
            <a:pPr marL="857250" lvl="1" indent="-400050">
              <a:buFont typeface="+mj-lt"/>
              <a:buAutoNum type="romanLcPeriod"/>
            </a:pPr>
            <a:r>
              <a:rPr lang="en-AU" b="1" dirty="0" smtClean="0"/>
              <a:t>Event queue</a:t>
            </a:r>
            <a:r>
              <a:rPr lang="en-AU" dirty="0" smtClean="0"/>
              <a:t>: adds UI </a:t>
            </a:r>
            <a:r>
              <a:rPr lang="en-AU" dirty="0"/>
              <a:t>or system events that are generated by users or the system </a:t>
            </a:r>
            <a:endParaRPr lang="en-AU" dirty="0" smtClean="0"/>
          </a:p>
          <a:p>
            <a:pPr marL="857250" lvl="1" indent="-400050">
              <a:buFont typeface="+mj-lt"/>
              <a:buAutoNum type="romanLcPeriod"/>
            </a:pPr>
            <a:r>
              <a:rPr lang="en-AU" b="1" dirty="0" err="1" smtClean="0"/>
              <a:t>Looper</a:t>
            </a:r>
            <a:r>
              <a:rPr lang="en-AU" b="1" dirty="0" smtClean="0"/>
              <a:t> </a:t>
            </a:r>
            <a:r>
              <a:rPr lang="en-AU" dirty="0" smtClean="0"/>
              <a:t>: </a:t>
            </a:r>
            <a:r>
              <a:rPr lang="en-AU" dirty="0" err="1" smtClean="0"/>
              <a:t>dequeues</a:t>
            </a:r>
            <a:r>
              <a:rPr lang="en-AU" dirty="0" smtClean="0"/>
              <a:t> </a:t>
            </a:r>
            <a:r>
              <a:rPr lang="en-AU" dirty="0"/>
              <a:t>events in a sequential order and dispatches them to corresponding handlers for processing. </a:t>
            </a:r>
            <a:r>
              <a:rPr lang="en-AU" dirty="0" smtClean="0"/>
              <a:t>(FIFO)</a:t>
            </a:r>
          </a:p>
          <a:p>
            <a:pPr marL="400050" indent="-400050">
              <a:buFont typeface="+mj-lt"/>
              <a:buAutoNum type="arabicPeriod"/>
            </a:pPr>
            <a:r>
              <a:rPr lang="en-AU" b="1" dirty="0" err="1" smtClean="0"/>
              <a:t>Aysnc</a:t>
            </a:r>
            <a:r>
              <a:rPr lang="en-AU" b="1" dirty="0" smtClean="0"/>
              <a:t> thread</a:t>
            </a:r>
            <a:r>
              <a:rPr lang="en-AU" dirty="0" smtClean="0"/>
              <a:t>: prevent </a:t>
            </a:r>
            <a:r>
              <a:rPr lang="en-AU" dirty="0"/>
              <a:t>non-responsive threads from blocking the GUI, long-running tasks such as network access are offloaded to </a:t>
            </a:r>
            <a:r>
              <a:rPr lang="en-AU" dirty="0" err="1"/>
              <a:t>async</a:t>
            </a:r>
            <a:r>
              <a:rPr lang="en-AU" dirty="0"/>
              <a:t> threads. Once these tasks are finished, </a:t>
            </a:r>
            <a:r>
              <a:rPr lang="en-AU" dirty="0" err="1"/>
              <a:t>async</a:t>
            </a:r>
            <a:r>
              <a:rPr lang="en-AU" dirty="0"/>
              <a:t> threads post an event marked in blue in Figure 1 to the main thread, which updates results to GUI objects. </a:t>
            </a:r>
            <a:endParaRPr lang="en-AU" dirty="0" smtClean="0"/>
          </a:p>
          <a:p>
            <a:pPr marL="400050" indent="-400050">
              <a:buFont typeface="+mj-lt"/>
              <a:buAutoNum type="arabicPeriod"/>
            </a:pPr>
            <a:r>
              <a:rPr lang="en-AU" b="1" dirty="0" smtClean="0"/>
              <a:t>Testing thread</a:t>
            </a:r>
            <a:r>
              <a:rPr lang="en-AU" dirty="0" smtClean="0"/>
              <a:t>: </a:t>
            </a:r>
            <a:r>
              <a:rPr lang="en-AU" dirty="0"/>
              <a:t>A GUI test often runs in a separated thread maintained by a testing framework such as Espresso</a:t>
            </a:r>
            <a:r>
              <a:rPr lang="en-AU" dirty="0" smtClean="0"/>
              <a:t>.</a:t>
            </a:r>
            <a:endParaRPr lang="en-AU" dirty="0"/>
          </a:p>
        </p:txBody>
      </p:sp>
      <p:sp>
        <p:nvSpPr>
          <p:cNvPr id="8" name="Slide Number Placeholder 7"/>
          <p:cNvSpPr>
            <a:spLocks noGrp="1"/>
          </p:cNvSpPr>
          <p:nvPr>
            <p:ph type="sldNum" sz="quarter" idx="12"/>
          </p:nvPr>
        </p:nvSpPr>
        <p:spPr/>
        <p:txBody>
          <a:bodyPr/>
          <a:lstStyle/>
          <a:p>
            <a:fld id="{B3A8428F-A9C1-401A-B5B7-1B6B7D8F5352}" type="slidenum">
              <a:rPr lang="en-AU" smtClean="0"/>
              <a:pPr/>
              <a:t>5</a:t>
            </a:fld>
            <a:endParaRPr lang="en-AU"/>
          </a:p>
        </p:txBody>
      </p:sp>
    </p:spTree>
    <p:extLst>
      <p:ext uri="{BB962C8B-B14F-4D97-AF65-F5344CB8AC3E}">
        <p14:creationId xmlns:p14="http://schemas.microsoft.com/office/powerpoint/2010/main" xmlns="" val="1985540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Literature Review</a:t>
            </a:r>
            <a:endParaRPr lang="en-A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AU" dirty="0" smtClean="0"/>
              <a:t>Search-based [6] </a:t>
            </a:r>
            <a:r>
              <a:rPr lang="en-AU" dirty="0" smtClean="0"/>
              <a:t>[7]</a:t>
            </a:r>
            <a:endParaRPr lang="en-AU" dirty="0" smtClean="0"/>
          </a:p>
          <a:p>
            <a:pPr lvl="1">
              <a:buFont typeface="Wingdings" panose="05000000000000000000" pitchFamily="2" charset="2"/>
              <a:buChar char="Ø"/>
            </a:pPr>
            <a:r>
              <a:rPr lang="en-AU" dirty="0" smtClean="0">
                <a:solidFill>
                  <a:srgbClr val="FF0000"/>
                </a:solidFill>
              </a:rPr>
              <a:t>Evolution / Genetic </a:t>
            </a:r>
            <a:r>
              <a:rPr lang="en-AU" dirty="0" smtClean="0">
                <a:solidFill>
                  <a:srgbClr val="FF0000"/>
                </a:solidFill>
              </a:rPr>
              <a:t>Algorithm (inserting mutant) (</a:t>
            </a:r>
            <a:r>
              <a:rPr lang="en-AU" dirty="0" err="1" smtClean="0">
                <a:solidFill>
                  <a:srgbClr val="FF0000"/>
                </a:solidFill>
              </a:rPr>
              <a:t>eg</a:t>
            </a:r>
            <a:r>
              <a:rPr lang="en-AU" dirty="0" smtClean="0">
                <a:solidFill>
                  <a:srgbClr val="FF0000"/>
                </a:solidFill>
              </a:rPr>
              <a:t>; &lt; , &gt; )</a:t>
            </a:r>
            <a:endParaRPr lang="en-AU" dirty="0" smtClean="0"/>
          </a:p>
          <a:p>
            <a:pPr marL="514350" indent="-514350">
              <a:buFont typeface="+mj-lt"/>
              <a:buAutoNum type="arabicPeriod"/>
            </a:pPr>
            <a:r>
              <a:rPr lang="en-AU" dirty="0" smtClean="0"/>
              <a:t>Random </a:t>
            </a:r>
            <a:r>
              <a:rPr lang="en-AU" dirty="0"/>
              <a:t>[1] </a:t>
            </a:r>
            <a:r>
              <a:rPr lang="en-AU" dirty="0" smtClean="0"/>
              <a:t>[2][3]</a:t>
            </a:r>
          </a:p>
          <a:p>
            <a:pPr lvl="1">
              <a:buFont typeface="Wingdings" panose="05000000000000000000" pitchFamily="2" charset="2"/>
              <a:buChar char="Ø"/>
            </a:pPr>
            <a:r>
              <a:rPr lang="en-AU" dirty="0"/>
              <a:t>Apps are exercised by injecting arbitrary or contextual events. </a:t>
            </a:r>
            <a:r>
              <a:rPr lang="en-AU" dirty="0" smtClean="0"/>
              <a:t>(such as clicks, touches, or gestures, as well as a number of system-level events</a:t>
            </a:r>
            <a:r>
              <a:rPr lang="en-AU" dirty="0" smtClean="0"/>
              <a:t>.)</a:t>
            </a:r>
            <a:endParaRPr lang="en-AU" dirty="0" smtClean="0"/>
          </a:p>
          <a:p>
            <a:pPr lvl="1">
              <a:buFont typeface="Wingdings" panose="05000000000000000000" pitchFamily="2" charset="2"/>
              <a:buChar char="Ø"/>
            </a:pPr>
            <a:r>
              <a:rPr lang="en-AU" dirty="0" smtClean="0"/>
              <a:t>Monkey </a:t>
            </a:r>
            <a:r>
              <a:rPr lang="en-AU" dirty="0"/>
              <a:t>[3] is Google’s official testing tool for Android </a:t>
            </a:r>
            <a:r>
              <a:rPr lang="en-AU" dirty="0" smtClean="0"/>
              <a:t>apps. </a:t>
            </a:r>
          </a:p>
          <a:p>
            <a:pPr marL="514350" indent="-514350">
              <a:buFont typeface="+mj-lt"/>
              <a:buAutoNum type="arabicPeriod"/>
            </a:pPr>
            <a:r>
              <a:rPr lang="en-AU" dirty="0" smtClean="0"/>
              <a:t>Model-based[4][5]</a:t>
            </a:r>
          </a:p>
          <a:p>
            <a:pPr lvl="1">
              <a:buFont typeface="Wingdings" panose="05000000000000000000" pitchFamily="2" charset="2"/>
              <a:buChar char="Ø"/>
            </a:pPr>
            <a:r>
              <a:rPr lang="en-AU" dirty="0" smtClean="0"/>
              <a:t>App event sequences are generated according to models which are manually constructed, or extracted from project artefacts such as source code, XML configuration files and UI runtime state.</a:t>
            </a:r>
          </a:p>
        </p:txBody>
      </p:sp>
      <p:sp>
        <p:nvSpPr>
          <p:cNvPr id="4" name="Slide Number Placeholder 3"/>
          <p:cNvSpPr>
            <a:spLocks noGrp="1"/>
          </p:cNvSpPr>
          <p:nvPr>
            <p:ph type="sldNum" sz="quarter" idx="12"/>
          </p:nvPr>
        </p:nvSpPr>
        <p:spPr/>
        <p:txBody>
          <a:bodyPr/>
          <a:lstStyle/>
          <a:p>
            <a:fld id="{B3A8428F-A9C1-401A-B5B7-1B6B7D8F5352}" type="slidenum">
              <a:rPr lang="en-AU" smtClean="0"/>
              <a:pPr/>
              <a:t>6</a:t>
            </a:fld>
            <a:endParaRPr lang="en-AU"/>
          </a:p>
        </p:txBody>
      </p:sp>
    </p:spTree>
    <p:extLst>
      <p:ext uri="{BB962C8B-B14F-4D97-AF65-F5344CB8AC3E}">
        <p14:creationId xmlns:p14="http://schemas.microsoft.com/office/powerpoint/2010/main" xmlns="" val="1079216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986"/>
            <a:ext cx="10515600" cy="1325563"/>
          </a:xfrm>
        </p:spPr>
        <p:txBody>
          <a:bodyPr/>
          <a:lstStyle/>
          <a:p>
            <a:r>
              <a:rPr lang="en-AU" dirty="0" smtClean="0"/>
              <a:t>Literature Review (contd.)</a:t>
            </a:r>
            <a:endParaRPr lang="en-AU" dirty="0"/>
          </a:p>
        </p:txBody>
      </p:sp>
      <p:sp>
        <p:nvSpPr>
          <p:cNvPr id="3" name="Content Placeholder 2"/>
          <p:cNvSpPr>
            <a:spLocks noGrp="1"/>
          </p:cNvSpPr>
          <p:nvPr>
            <p:ph idx="1"/>
          </p:nvPr>
        </p:nvSpPr>
        <p:spPr>
          <a:xfrm>
            <a:off x="838200" y="1136514"/>
            <a:ext cx="10515600" cy="2396573"/>
          </a:xfrm>
        </p:spPr>
        <p:txBody>
          <a:bodyPr>
            <a:normAutofit/>
          </a:bodyPr>
          <a:lstStyle/>
          <a:p>
            <a:pPr marL="514350" indent="-514350">
              <a:buFont typeface="+mj-lt"/>
              <a:buAutoNum type="arabicPeriod" startAt="4"/>
            </a:pPr>
            <a:r>
              <a:rPr lang="en-AU" dirty="0" smtClean="0"/>
              <a:t>Learning-based</a:t>
            </a:r>
          </a:p>
          <a:p>
            <a:pPr lvl="1">
              <a:buFont typeface="Wingdings" panose="05000000000000000000" pitchFamily="2" charset="2"/>
              <a:buChar char="Ø"/>
            </a:pPr>
            <a:r>
              <a:rPr lang="en-AU" dirty="0"/>
              <a:t>machine learning to learn a model of the user interface, and uses this model to discover unexplored states.</a:t>
            </a:r>
            <a:endParaRPr lang="en-AU" dirty="0" smtClean="0"/>
          </a:p>
          <a:p>
            <a:pPr marL="514350" indent="-514350">
              <a:buFont typeface="+mj-lt"/>
              <a:buAutoNum type="arabicPeriod" startAt="4"/>
            </a:pPr>
            <a:r>
              <a:rPr lang="en-AU" dirty="0" smtClean="0">
                <a:solidFill>
                  <a:srgbClr val="FF0000"/>
                </a:solidFill>
              </a:rPr>
              <a:t>Program analysis-based</a:t>
            </a:r>
            <a:endParaRPr lang="en-AU" dirty="0">
              <a:solidFill>
                <a:srgbClr val="FF0000"/>
              </a:solidFill>
            </a:endParaRPr>
          </a:p>
        </p:txBody>
      </p:sp>
      <p:sp>
        <p:nvSpPr>
          <p:cNvPr id="4" name="Slide Number Placeholder 3"/>
          <p:cNvSpPr>
            <a:spLocks noGrp="1"/>
          </p:cNvSpPr>
          <p:nvPr>
            <p:ph type="sldNum" sz="quarter" idx="12"/>
          </p:nvPr>
        </p:nvSpPr>
        <p:spPr/>
        <p:txBody>
          <a:bodyPr/>
          <a:lstStyle/>
          <a:p>
            <a:fld id="{B3A8428F-A9C1-401A-B5B7-1B6B7D8F5352}" type="slidenum">
              <a:rPr lang="en-AU" smtClean="0"/>
              <a:pPr/>
              <a:t>7</a:t>
            </a:fld>
            <a:endParaRPr lang="en-AU"/>
          </a:p>
        </p:txBody>
      </p:sp>
    </p:spTree>
    <p:extLst>
      <p:ext uri="{BB962C8B-B14F-4D97-AF65-F5344CB8AC3E}">
        <p14:creationId xmlns:p14="http://schemas.microsoft.com/office/powerpoint/2010/main" xmlns="" val="258110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56252" y="1272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Limitation of Existing Works</a:t>
            </a:r>
            <a:endParaRPr lang="en-AU" dirty="0"/>
          </a:p>
        </p:txBody>
      </p:sp>
      <p:sp>
        <p:nvSpPr>
          <p:cNvPr id="5" name="Content Placeholder 2"/>
          <p:cNvSpPr txBox="1">
            <a:spLocks/>
          </p:cNvSpPr>
          <p:nvPr/>
        </p:nvSpPr>
        <p:spPr>
          <a:xfrm>
            <a:off x="1020417" y="1760054"/>
            <a:ext cx="10942983" cy="4044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smtClean="0"/>
              <a:t>No testing approach by analysing </a:t>
            </a:r>
            <a:r>
              <a:rPr lang="en-AU" dirty="0" smtClean="0"/>
              <a:t>User Interface for Android apps</a:t>
            </a:r>
            <a:endParaRPr lang="en-AU" dirty="0" smtClean="0"/>
          </a:p>
          <a:p>
            <a:r>
              <a:rPr lang="en-AU" dirty="0" smtClean="0"/>
              <a:t>Android User Interface</a:t>
            </a:r>
          </a:p>
          <a:p>
            <a:pPr lvl="1"/>
            <a:r>
              <a:rPr lang="en-AU" dirty="0" smtClean="0"/>
              <a:t>Android - UI Layouts (</a:t>
            </a:r>
            <a:r>
              <a:rPr lang="en-AU" dirty="0" err="1" smtClean="0"/>
              <a:t>eg</a:t>
            </a:r>
            <a:r>
              <a:rPr lang="en-AU" dirty="0" smtClean="0"/>
              <a:t>; Linear Layout)</a:t>
            </a:r>
          </a:p>
          <a:p>
            <a:pPr lvl="1"/>
            <a:r>
              <a:rPr lang="en-AU" dirty="0" smtClean="0"/>
              <a:t>Android - UI Controls (</a:t>
            </a:r>
            <a:r>
              <a:rPr lang="en-AU" dirty="0" err="1" smtClean="0"/>
              <a:t>eg</a:t>
            </a:r>
            <a:r>
              <a:rPr lang="en-AU" dirty="0" smtClean="0"/>
              <a:t>; Button)</a:t>
            </a:r>
          </a:p>
          <a:p>
            <a:pPr lvl="1"/>
            <a:r>
              <a:rPr lang="en-AU" dirty="0" smtClean="0"/>
              <a:t>…</a:t>
            </a:r>
          </a:p>
        </p:txBody>
      </p:sp>
      <p:sp>
        <p:nvSpPr>
          <p:cNvPr id="6" name="Slide Number Placeholder 5"/>
          <p:cNvSpPr>
            <a:spLocks noGrp="1"/>
          </p:cNvSpPr>
          <p:nvPr>
            <p:ph type="sldNum" sz="quarter" idx="12"/>
          </p:nvPr>
        </p:nvSpPr>
        <p:spPr/>
        <p:txBody>
          <a:bodyPr/>
          <a:lstStyle/>
          <a:p>
            <a:fld id="{B3A8428F-A9C1-401A-B5B7-1B6B7D8F5352}" type="slidenum">
              <a:rPr lang="en-AU" smtClean="0"/>
              <a:pPr/>
              <a:t>8</a:t>
            </a:fld>
            <a:endParaRPr lang="en-AU"/>
          </a:p>
        </p:txBody>
      </p:sp>
    </p:spTree>
    <p:extLst>
      <p:ext uri="{BB962C8B-B14F-4D97-AF65-F5344CB8AC3E}">
        <p14:creationId xmlns:p14="http://schemas.microsoft.com/office/powerpoint/2010/main" xmlns="" val="4085396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Motivation</a:t>
            </a:r>
            <a:endParaRPr lang="en-AU" dirty="0"/>
          </a:p>
        </p:txBody>
      </p:sp>
      <p:sp>
        <p:nvSpPr>
          <p:cNvPr id="5" name="Content Placeholder 4"/>
          <p:cNvSpPr>
            <a:spLocks noGrp="1"/>
          </p:cNvSpPr>
          <p:nvPr>
            <p:ph idx="1"/>
          </p:nvPr>
        </p:nvSpPr>
        <p:spPr/>
        <p:txBody>
          <a:bodyPr/>
          <a:lstStyle/>
          <a:p>
            <a:r>
              <a:rPr lang="en-AU" dirty="0" smtClean="0"/>
              <a:t>The probability of triggering the crash that requires specific ordering events sequence is inversely proportioned to the simplicity of the GUI structure</a:t>
            </a:r>
          </a:p>
          <a:p>
            <a:pPr lvl="1"/>
            <a:r>
              <a:rPr lang="en-AU" dirty="0" smtClean="0"/>
              <a:t> </a:t>
            </a:r>
            <a:r>
              <a:rPr lang="en-AU" baseline="0" dirty="0" smtClean="0"/>
              <a:t>with many buttons in a single GUI screen, the probability of triggering the crash that requires specific ordering of event sequence is low.</a:t>
            </a:r>
            <a:endParaRPr lang="en-AU" dirty="0" smtClean="0"/>
          </a:p>
          <a:p>
            <a:pPr marL="457200" lvl="1" indent="0">
              <a:buNone/>
            </a:pPr>
            <a:endParaRPr lang="en-AU" dirty="0"/>
          </a:p>
        </p:txBody>
      </p:sp>
      <p:sp>
        <p:nvSpPr>
          <p:cNvPr id="6" name="Slide Number Placeholder 5"/>
          <p:cNvSpPr>
            <a:spLocks noGrp="1"/>
          </p:cNvSpPr>
          <p:nvPr>
            <p:ph type="sldNum" sz="quarter" idx="12"/>
          </p:nvPr>
        </p:nvSpPr>
        <p:spPr/>
        <p:txBody>
          <a:bodyPr/>
          <a:lstStyle/>
          <a:p>
            <a:fld id="{B3A8428F-A9C1-401A-B5B7-1B6B7D8F5352}" type="slidenum">
              <a:rPr lang="en-AU" smtClean="0"/>
              <a:pPr/>
              <a:t>9</a:t>
            </a:fld>
            <a:endParaRPr lang="en-AU"/>
          </a:p>
        </p:txBody>
      </p:sp>
    </p:spTree>
    <p:extLst>
      <p:ext uri="{BB962C8B-B14F-4D97-AF65-F5344CB8AC3E}">
        <p14:creationId xmlns:p14="http://schemas.microsoft.com/office/powerpoint/2010/main" xmlns="" val="3662775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1278</Words>
  <Application>Microsoft Office PowerPoint</Application>
  <PresentationFormat>Custom</PresentationFormat>
  <Paragraphs>122</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How User Interface affects the test generation for Android Apps?</vt:lpstr>
      <vt:lpstr>Content</vt:lpstr>
      <vt:lpstr>Introduction - Software testing</vt:lpstr>
      <vt:lpstr>Introduction - Android Mobile testing - Why difficult?</vt:lpstr>
      <vt:lpstr>Intro - Android Mobile testing - Why difficult?</vt:lpstr>
      <vt:lpstr>Literature Review</vt:lpstr>
      <vt:lpstr>Literature Review (contd.)</vt:lpstr>
      <vt:lpstr>Slide 8</vt:lpstr>
      <vt:lpstr>Motivation</vt:lpstr>
      <vt:lpstr>Slide 10</vt:lpstr>
      <vt:lpstr>Reference</vt:lpstr>
      <vt:lpstr>Thank you</vt:lpstr>
    </vt:vector>
  </TitlesOfParts>
  <Company>University of Technology Sydney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UI controls affect the test generation for Android Apps</dc:title>
  <dc:creator>Hsu Myat Win</dc:creator>
  <cp:lastModifiedBy>Heather</cp:lastModifiedBy>
  <cp:revision>56</cp:revision>
  <dcterms:created xsi:type="dcterms:W3CDTF">2021-06-03T19:44:35Z</dcterms:created>
  <dcterms:modified xsi:type="dcterms:W3CDTF">2021-06-04T05:30:08Z</dcterms:modified>
</cp:coreProperties>
</file>