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56" r:id="rId2"/>
    <p:sldId id="257" r:id="rId3"/>
    <p:sldId id="258" r:id="rId4"/>
    <p:sldId id="276" r:id="rId5"/>
    <p:sldId id="275" r:id="rId6"/>
    <p:sldId id="259" r:id="rId7"/>
    <p:sldId id="260" r:id="rId8"/>
    <p:sldId id="261" r:id="rId9"/>
    <p:sldId id="264" r:id="rId10"/>
    <p:sldId id="279" r:id="rId11"/>
    <p:sldId id="292" r:id="rId12"/>
    <p:sldId id="293" r:id="rId13"/>
    <p:sldId id="298" r:id="rId14"/>
    <p:sldId id="266" r:id="rId15"/>
    <p:sldId id="278" r:id="rId16"/>
    <p:sldId id="282" r:id="rId17"/>
    <p:sldId id="283" r:id="rId18"/>
    <p:sldId id="287" r:id="rId19"/>
    <p:sldId id="295" r:id="rId20"/>
    <p:sldId id="271" r:id="rId21"/>
    <p:sldId id="267" r:id="rId22"/>
    <p:sldId id="296" r:id="rId23"/>
    <p:sldId id="297" r:id="rId24"/>
    <p:sldId id="272" r:id="rId25"/>
    <p:sldId id="268" r:id="rId26"/>
    <p:sldId id="28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8" autoAdjust="0"/>
    <p:restoredTop sz="95199" autoAdjust="0"/>
  </p:normalViewPr>
  <p:slideViewPr>
    <p:cSldViewPr snapToGrid="0">
      <p:cViewPr>
        <p:scale>
          <a:sx n="140" d="100"/>
          <a:sy n="140" d="100"/>
        </p:scale>
        <p:origin x="117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7F715-B4FE-4607-B545-B8B20C87ABE3}" type="datetimeFigureOut">
              <a:rPr lang="en-AU" smtClean="0"/>
              <a:t>27/10/2021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2F57C-24A9-4143-BD29-A9B3CF235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13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Hello</a:t>
            </a:r>
            <a:r>
              <a:rPr lang="en-AU" baseline="0" dirty="0" smtClean="0"/>
              <a:t> everyone!</a:t>
            </a:r>
          </a:p>
          <a:p>
            <a:r>
              <a:rPr lang="en-AU" baseline="0" dirty="0" smtClean="0"/>
              <a:t>Thank you for joining today.</a:t>
            </a:r>
          </a:p>
          <a:p>
            <a:r>
              <a:rPr lang="en-AU" baseline="0" dirty="0" smtClean="0"/>
              <a:t>I will be discussing my candidate assessment 1 on the topic of exploiting transferability….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442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studded the transferable</a:t>
            </a:r>
            <a:r>
              <a:rPr lang="en-AU" baseline="0" dirty="0" smtClean="0"/>
              <a:t> attacks and defences using the four scenarios.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671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Optimisation: Uses optimisation algorithms.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Generative: Probability distribution estimation.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Transformation: Transformation techniques applied to input example before processing.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64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Adversarial Training: Use adversarial examples as part of training a model.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Transformation: Pre-process the input example with various transformation techniques.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Decliner: Does not process inputs with adversarial perturbation if detected.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Architecture: Changes to the final layer or the architecture of a model.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95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140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60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 has been a very popular research topic in recent years due to the wide variety of artificial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intelligence applications with the potential to benefit from.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24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baseline="0" dirty="0" smtClean="0"/>
              <a:t>Simple image classification example</a:t>
            </a:r>
          </a:p>
          <a:p>
            <a:pPr marL="228600" indent="-228600">
              <a:buAutoNum type="arabicParenR"/>
            </a:pPr>
            <a:r>
              <a:rPr lang="en-AU" baseline="0" dirty="0" smtClean="0"/>
              <a:t>Complex example: self-driving car making real time decisions to identify objects, cars, pedestrians, stop 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10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2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The 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transferability property of adversarial perturbations poses a large risk for security-critical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as an adversary attack generated to manipulate one model can often manipulate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13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A9EB2-0D09-4C34-944A-26C4A65F2B7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10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u="sng" dirty="0" smtClean="0"/>
              <a:t>Fast Gradient Sign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 smtClean="0"/>
              <a:t>Designed to be very fast instead of producing a very close adversarial example.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 smtClean="0"/>
              <a:t>*read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 smtClean="0"/>
              <a:t>Gradient of the loss function</a:t>
            </a:r>
            <a:r>
              <a:rPr lang="en-AU" baseline="0" dirty="0" smtClean="0"/>
              <a:t> with respect to x to determine in which direction the pixel’s intensity should be changed (increase of decrease) to minimise loss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baseline="0" dirty="0" smtClean="0"/>
              <a:t>Shifts all pixels simultaneously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1200" b="1" dirty="0" smtClean="0"/>
              <a:t>Loss Function: </a:t>
            </a:r>
            <a:r>
              <a:rPr lang="en-AU" sz="1200" dirty="0" smtClean="0"/>
              <a:t>Measure of how accurate the network it. High number is not accurate and low number is accurate.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Each foundation</a:t>
            </a:r>
            <a:r>
              <a:rPr lang="en-AU" sz="1200" baseline="0" dirty="0" smtClean="0"/>
              <a:t> attack algorithm is optimised for a certain distance metric: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aseline="0" dirty="0" smtClean="0"/>
              <a:t>L-BFGS and </a:t>
            </a:r>
            <a:r>
              <a:rPr lang="en-AU" sz="1200" baseline="0" dirty="0" err="1" smtClean="0"/>
              <a:t>Deepfool</a:t>
            </a:r>
            <a:r>
              <a:rPr lang="en-AU" sz="1200" baseline="0" dirty="0" smtClean="0"/>
              <a:t> for L2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aseline="0" dirty="0" smtClean="0"/>
              <a:t>JSMA for L0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aseline="0" dirty="0" smtClean="0"/>
              <a:t>FGSM and DGM for L-Infinity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1200" dirty="0" smtClean="0"/>
              <a:t>FGSM is a one step algorithm, recently iterative algorithms</a:t>
            </a:r>
            <a:r>
              <a:rPr lang="en-AU" sz="1200" baseline="0" dirty="0" smtClean="0"/>
              <a:t> used…</a:t>
            </a:r>
            <a:endParaRPr lang="en-A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6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did</a:t>
            </a:r>
            <a:r>
              <a:rPr lang="en-AU" baseline="0" dirty="0" smtClean="0"/>
              <a:t> we study transferable attacks and defences from a different perspective?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2F57C-24A9-4143-BD29-A9B3CF235FB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4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431D-7C7D-46EA-965C-FABC25705EEA}" type="datetime1">
              <a:rPr lang="en-AU" smtClean="0"/>
              <a:t>27/10/2021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7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186C-FADB-44D6-A8DF-304C23B98FD0}" type="datetime1">
              <a:rPr lang="en-AU" smtClean="0"/>
              <a:t>27/10/2021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55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1C6-A611-46AE-BB7C-88707C4D1EA7}" type="datetime1">
              <a:rPr lang="en-AU" smtClean="0"/>
              <a:t>27/10/2021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7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BBA3-BA4B-4D42-8964-0C802255CB66}" type="datetime1">
              <a:rPr lang="en-AU" smtClean="0"/>
              <a:t>27/10/2021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39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0F41-3FBB-47D4-A4BA-DD1416AF0049}" type="datetime1">
              <a:rPr lang="en-AU" smtClean="0"/>
              <a:t>27/10/2021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5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DCAC-A585-418A-9D73-AEEB143F3423}" type="datetime1">
              <a:rPr lang="en-AU" smtClean="0"/>
              <a:t>27/10/2021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8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F60A-94BD-4D29-A2D3-692E5E6338F9}" type="datetime1">
              <a:rPr lang="en-AU" smtClean="0"/>
              <a:t>27/10/2021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10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EDA-7EEC-46F7-B478-82E9BB33EC20}" type="datetime1">
              <a:rPr lang="en-AU" smtClean="0"/>
              <a:t>27/10/2021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8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8E8-BBDD-4899-9253-233AD1F6AD5D}" type="datetime1">
              <a:rPr lang="en-AU" smtClean="0"/>
              <a:t>27/10/2021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4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7EE247-9B7F-45C5-B0EC-99394EE4AB88}" type="datetime1">
              <a:rPr lang="en-AU" smtClean="0"/>
              <a:t>27/10/2021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63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0973-AC68-4E02-9A0A-59E8640CC622}" type="datetime1">
              <a:rPr lang="en-AU" smtClean="0"/>
              <a:t>27/10/2021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05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89BBEA-66FD-46E2-A3D1-D93A0BF4B962}" type="datetime1">
              <a:rPr lang="en-AU" smtClean="0"/>
              <a:t>27/10/2021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8C45BF-4B5D-4A68-9AF2-56910069B372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1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ecominghuman.ai/building-an-image-classifier-using-deep-learning-in-python-totally-from-a-beginners-perspective-be8dbaf22dd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sec-ml.pluribus-one.it/wild-pattern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b="1" dirty="0"/>
              <a:t>Exploiting </a:t>
            </a:r>
            <a:r>
              <a:rPr lang="en-AU" sz="5400" b="1" dirty="0" smtClean="0"/>
              <a:t>Transferability</a:t>
            </a:r>
            <a:r>
              <a:rPr lang="en-AU" sz="5400" b="1" dirty="0"/>
              <a:t>: </a:t>
            </a:r>
            <a:r>
              <a:rPr lang="en-AU" sz="5400" b="1" dirty="0" smtClean="0"/>
              <a:t/>
            </a:r>
            <a:br>
              <a:rPr lang="en-AU" sz="5400" b="1" dirty="0" smtClean="0"/>
            </a:br>
            <a:r>
              <a:rPr lang="en-AU" sz="5400" b="1" dirty="0" smtClean="0"/>
              <a:t>A </a:t>
            </a:r>
            <a:r>
              <a:rPr lang="en-AU" sz="5400" b="1" dirty="0"/>
              <a:t>New Perspective of Studying the Adversarial Attacks and Defences</a:t>
            </a:r>
            <a:endParaRPr lang="en-A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9295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candidature assessment </a:t>
            </a:r>
            <a:r>
              <a:rPr lang="en-AU" dirty="0" smtClean="0"/>
              <a:t>1</a:t>
            </a:r>
          </a:p>
          <a:p>
            <a:r>
              <a:rPr lang="en-AU" dirty="0" smtClean="0"/>
              <a:t>Gurparteek Singh </a:t>
            </a:r>
          </a:p>
          <a:p>
            <a:r>
              <a:rPr lang="en-AU" dirty="0" smtClean="0"/>
              <a:t>12027013</a:t>
            </a:r>
          </a:p>
          <a:p>
            <a:r>
              <a:rPr lang="en-AU" dirty="0" smtClean="0"/>
              <a:t>27/10/2021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Adversarial 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Goal of the adversarial attack is manipulate </a:t>
            </a:r>
            <a:r>
              <a:rPr lang="en-AU" dirty="0" smtClean="0"/>
              <a:t>the output label using an adversarial examples which looks </a:t>
            </a:r>
            <a:r>
              <a:rPr lang="en-AU" dirty="0" smtClean="0"/>
              <a:t>close as possible to the original example to the human eyes.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10</a:t>
            </a:fld>
            <a:endParaRPr lang="en-AU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7280" y="2560251"/>
            <a:ext cx="7008752" cy="2425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a classification neural network </a:t>
            </a:r>
            <a:r>
              <a:rPr lang="en-US" b="1" dirty="0" smtClean="0"/>
              <a:t>F(x) = 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Given input </a:t>
            </a:r>
            <a:r>
              <a:rPr lang="en-US" b="1" dirty="0" smtClean="0"/>
              <a:t>x</a:t>
            </a:r>
            <a:r>
              <a:rPr lang="en-US" dirty="0" smtClean="0"/>
              <a:t> classified as label </a:t>
            </a:r>
            <a:r>
              <a:rPr lang="en-US" b="1" dirty="0" smtClean="0"/>
              <a:t>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Easy to find an </a:t>
            </a:r>
            <a:r>
              <a:rPr lang="en-US" b="1" dirty="0" smtClean="0"/>
              <a:t>x*</a:t>
            </a:r>
            <a:r>
              <a:rPr lang="en-US" dirty="0" smtClean="0"/>
              <a:t> close to </a:t>
            </a:r>
            <a:r>
              <a:rPr lang="en-US" b="1" dirty="0" smtClean="0"/>
              <a:t>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So that </a:t>
            </a:r>
            <a:r>
              <a:rPr lang="en-US" b="1" dirty="0" smtClean="0"/>
              <a:t>F(x*) = L*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i.e. the network identifies the image on right as a cat.</a:t>
            </a:r>
          </a:p>
        </p:txBody>
      </p:sp>
      <p:pic>
        <p:nvPicPr>
          <p:cNvPr id="6" name="Picture 2" descr="Top 10 Smartest Dog Breeds - Most Intelligent Dog Rankings">
            <a:extLst>
              <a:ext uri="{FF2B5EF4-FFF2-40B4-BE49-F238E27FC236}">
                <a16:creationId xmlns:a16="http://schemas.microsoft.com/office/drawing/2014/main" xmlns="" id="{08BE067D-E72B-9048-BB5D-7F64BDC4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780897" y="2641600"/>
            <a:ext cx="2856986" cy="21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Threat Model</a:t>
            </a:r>
            <a:endParaRPr lang="en-AU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94335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u="sng" dirty="0" smtClean="0"/>
              <a:t>Un-targeted </a:t>
            </a:r>
            <a:r>
              <a:rPr lang="en-AU" u="sng" dirty="0" smtClean="0"/>
              <a:t>Attacks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Instead of classifying the input </a:t>
            </a:r>
            <a:r>
              <a:rPr lang="en-AU" b="1" i="1" dirty="0" smtClean="0"/>
              <a:t>x</a:t>
            </a:r>
            <a:r>
              <a:rPr lang="en-AU" dirty="0" smtClean="0"/>
              <a:t> </a:t>
            </a:r>
            <a:r>
              <a:rPr lang="en-AU" dirty="0"/>
              <a:t>as a given target class, we only search for </a:t>
            </a:r>
            <a:r>
              <a:rPr lang="en-AU" dirty="0" smtClean="0"/>
              <a:t>an input </a:t>
            </a:r>
            <a:r>
              <a:rPr lang="en-AU" b="1" dirty="0" smtClean="0"/>
              <a:t>x*</a:t>
            </a:r>
            <a:r>
              <a:rPr lang="en-AU" dirty="0" smtClean="0"/>
              <a:t> </a:t>
            </a:r>
            <a:r>
              <a:rPr lang="en-AU" dirty="0"/>
              <a:t>so that </a:t>
            </a:r>
            <a:r>
              <a:rPr lang="en-AU" b="1" dirty="0" smtClean="0"/>
              <a:t>C(x*) != C*(x</a:t>
            </a:r>
            <a:r>
              <a:rPr lang="en-AU" b="1" dirty="0"/>
              <a:t>) </a:t>
            </a:r>
            <a:r>
              <a:rPr lang="en-AU" dirty="0"/>
              <a:t>and </a:t>
            </a:r>
            <a:r>
              <a:rPr lang="en-AU" b="1" dirty="0" smtClean="0"/>
              <a:t>x, x* </a:t>
            </a:r>
            <a:r>
              <a:rPr lang="en-AU" dirty="0"/>
              <a:t>are </a:t>
            </a:r>
            <a:r>
              <a:rPr lang="en-AU" dirty="0" smtClean="0"/>
              <a:t>close</a:t>
            </a:r>
            <a:r>
              <a:rPr lang="en-AU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u="sng" dirty="0"/>
              <a:t>Targeted Attacks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Find a similar input </a:t>
            </a:r>
            <a:r>
              <a:rPr lang="en-AU" b="1" dirty="0"/>
              <a:t>x*</a:t>
            </a:r>
            <a:r>
              <a:rPr lang="en-AU" dirty="0"/>
              <a:t> such that </a:t>
            </a:r>
            <a:r>
              <a:rPr lang="en-AU" b="1" dirty="0"/>
              <a:t>C(x*) = target label </a:t>
            </a:r>
            <a:r>
              <a:rPr lang="en-AU" dirty="0"/>
              <a:t>yet </a:t>
            </a:r>
            <a:r>
              <a:rPr lang="en-AU" b="1" dirty="0"/>
              <a:t>x, x* </a:t>
            </a:r>
            <a:r>
              <a:rPr lang="en-AU" dirty="0"/>
              <a:t>are close.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Targeted attacks are not considered in our survey paper as they are difficult to transfer</a:t>
            </a:r>
            <a:r>
              <a:rPr lang="en-AU" dirty="0" smtClean="0"/>
              <a:t>.</a:t>
            </a: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AU" u="sng" dirty="0" smtClean="0"/>
              <a:t>White-Box Attacks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Attacker has full internal knowledge of DNN including training dataset, training parameters, architecture,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u="sng" dirty="0" smtClean="0"/>
              <a:t>Black-Box </a:t>
            </a:r>
            <a:r>
              <a:rPr lang="en-AU" u="sng" dirty="0"/>
              <a:t>Attacks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Attacker has </a:t>
            </a:r>
            <a:r>
              <a:rPr lang="en-AU" dirty="0" smtClean="0"/>
              <a:t>no internal knowledge.</a:t>
            </a:r>
            <a:endParaRPr lang="en-AU" dirty="0"/>
          </a:p>
          <a:p>
            <a:pPr marL="201168" lvl="1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50D1-B1D7-499F-A0FE-28391281AAB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8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Distance </a:t>
            </a:r>
            <a:r>
              <a:rPr lang="en-US" dirty="0" smtClean="0">
                <a:solidFill>
                  <a:schemeClr val="tx1"/>
                </a:solidFill>
              </a:rPr>
              <a:t>Metrics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129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2400" dirty="0" smtClean="0"/>
              <a:t>Distance metrics are used to </a:t>
            </a:r>
            <a:r>
              <a:rPr lang="en-AU" sz="2400" u="sng" dirty="0" smtClean="0"/>
              <a:t>quantify similarity</a:t>
            </a:r>
            <a:r>
              <a:rPr lang="en-AU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 smtClean="0"/>
              <a:t>Below are the three distance metrics and examples in the </a:t>
            </a:r>
            <a:r>
              <a:rPr lang="en-AU" sz="2400" u="sng" dirty="0" smtClean="0"/>
              <a:t>image classification </a:t>
            </a:r>
            <a:r>
              <a:rPr lang="en-AU" sz="2400" u="sng" dirty="0" smtClean="0"/>
              <a:t>domain</a:t>
            </a:r>
            <a:r>
              <a:rPr lang="en-AU" sz="2400" dirty="0" smtClean="0"/>
              <a:t>:</a:t>
            </a:r>
            <a:endParaRPr lang="en-AU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b="1" dirty="0" smtClean="0"/>
              <a:t>L</a:t>
            </a:r>
            <a:r>
              <a:rPr lang="en-AU" sz="1600" b="1" dirty="0" smtClean="0"/>
              <a:t>0</a:t>
            </a:r>
            <a:r>
              <a:rPr lang="en-AU" sz="2000" dirty="0" smtClean="0"/>
              <a:t> Corresponds to the </a:t>
            </a:r>
            <a:r>
              <a:rPr lang="en-AU" sz="2000" u="sng" dirty="0" smtClean="0"/>
              <a:t>number of pixels </a:t>
            </a:r>
            <a:r>
              <a:rPr lang="en-AU" sz="2000" u="sng" dirty="0" smtClean="0"/>
              <a:t>altered</a:t>
            </a:r>
            <a:r>
              <a:rPr lang="en-AU" sz="2000" dirty="0" smtClean="0"/>
              <a:t> </a:t>
            </a:r>
            <a:r>
              <a:rPr lang="en-AU" sz="2000" dirty="0" smtClean="0"/>
              <a:t>in an image.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b="1" dirty="0" smtClean="0"/>
              <a:t>L</a:t>
            </a:r>
            <a:r>
              <a:rPr lang="en-AU" sz="1600" b="1" dirty="0" smtClean="0"/>
              <a:t>2 </a:t>
            </a:r>
            <a:r>
              <a:rPr lang="en-AU" sz="2000" dirty="0" smtClean="0"/>
              <a:t>distance </a:t>
            </a:r>
            <a:r>
              <a:rPr lang="en-AU" sz="2000" u="sng" dirty="0" smtClean="0"/>
              <a:t>measures the standard Euclidean </a:t>
            </a:r>
            <a:r>
              <a:rPr lang="en-AU" sz="2000" u="sng" dirty="0"/>
              <a:t>distance</a:t>
            </a:r>
            <a:r>
              <a:rPr lang="en-AU" sz="2000" dirty="0"/>
              <a:t> (root-mean-square) </a:t>
            </a:r>
            <a:r>
              <a:rPr lang="en-AU" sz="2000" dirty="0" smtClean="0"/>
              <a:t>between </a:t>
            </a:r>
            <a:r>
              <a:rPr lang="en-AU" sz="2000" b="1" dirty="0" smtClean="0"/>
              <a:t>x</a:t>
            </a:r>
            <a:r>
              <a:rPr lang="en-AU" sz="2000" dirty="0" smtClean="0"/>
              <a:t> and </a:t>
            </a:r>
            <a:r>
              <a:rPr lang="en-AU" sz="2000" b="1" dirty="0" smtClean="0"/>
              <a:t>x*</a:t>
            </a:r>
            <a:endParaRPr lang="en-AU" sz="2000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measures the </a:t>
            </a: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change to any of the coordinates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Each pixel is allowed to be changed up to a budgeted limit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01168" lvl="1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AU" sz="2400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97280" y="4149650"/>
            <a:ext cx="10058400" cy="19211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50D1-B1D7-499F-A0FE-28391281AABB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1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Foundation Attack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488523" cy="4023360"/>
          </a:xfrm>
        </p:spPr>
        <p:txBody>
          <a:bodyPr/>
          <a:lstStyle/>
          <a:p>
            <a:r>
              <a:rPr lang="en-AU" dirty="0" smtClean="0"/>
              <a:t>1. L-BFGS</a:t>
            </a:r>
          </a:p>
          <a:p>
            <a:r>
              <a:rPr lang="en-AU" dirty="0" smtClean="0"/>
              <a:t>2. </a:t>
            </a:r>
            <a:r>
              <a:rPr lang="en-AU" b="1" dirty="0" smtClean="0"/>
              <a:t>FGSM</a:t>
            </a:r>
          </a:p>
          <a:p>
            <a:r>
              <a:rPr lang="en-AU" dirty="0" smtClean="0"/>
              <a:t>3. FGM</a:t>
            </a:r>
          </a:p>
          <a:p>
            <a:r>
              <a:rPr lang="en-AU" dirty="0" smtClean="0"/>
              <a:t>4. JSMA</a:t>
            </a:r>
          </a:p>
          <a:p>
            <a:r>
              <a:rPr lang="en-AU" dirty="0" smtClean="0"/>
              <a:t>5. </a:t>
            </a:r>
            <a:r>
              <a:rPr lang="en-AU" dirty="0" err="1" smtClean="0"/>
              <a:t>Deepfool</a:t>
            </a:r>
            <a:endParaRPr lang="en-AU" dirty="0" smtClean="0"/>
          </a:p>
          <a:p>
            <a:r>
              <a:rPr lang="en-AU" dirty="0" smtClean="0"/>
              <a:t>6. C&amp;W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13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2705724" y="1898200"/>
            <a:ext cx="0" cy="422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 txBox="1">
            <a:spLocks/>
          </p:cNvSpPr>
          <p:nvPr/>
        </p:nvSpPr>
        <p:spPr>
          <a:xfrm>
            <a:off x="3068531" y="1845734"/>
            <a:ext cx="7524903" cy="3782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u="sng" dirty="0" smtClean="0"/>
              <a:t>Fast Gradient Sign Method [1]</a:t>
            </a:r>
          </a:p>
          <a:p>
            <a:r>
              <a:rPr lang="en-AU" dirty="0" smtClean="0"/>
              <a:t>                                             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600" b="1" dirty="0" smtClean="0"/>
              <a:t>Where</a:t>
            </a:r>
            <a:r>
              <a:rPr lang="en-AU" sz="1600" dirty="0" smtClean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x* = adversarial example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x = original example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   = perturbation strength, usually small so adversarial example is undetectable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                  = gradient of the </a:t>
            </a:r>
            <a:r>
              <a:rPr lang="en-AU" sz="1600" b="1" dirty="0" smtClean="0"/>
              <a:t>loss function </a:t>
            </a:r>
            <a:r>
              <a:rPr lang="en-AU" sz="1600" dirty="0" smtClean="0"/>
              <a:t>with respect to 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y = true label of input x</a:t>
            </a:r>
            <a:endParaRPr lang="en-AU" sz="1600" dirty="0"/>
          </a:p>
          <a:p>
            <a:pPr marL="0" indent="0">
              <a:buNone/>
            </a:pPr>
            <a:endParaRPr lang="en-AU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" r="1547"/>
          <a:stretch/>
        </p:blipFill>
        <p:spPr>
          <a:xfrm>
            <a:off x="3318158" y="2337090"/>
            <a:ext cx="2482643" cy="316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452" y="3269665"/>
            <a:ext cx="183771" cy="264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091" y="3513395"/>
            <a:ext cx="811319" cy="24188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68531" y="5877261"/>
            <a:ext cx="876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AU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Goodfellow</a:t>
            </a:r>
            <a:r>
              <a:rPr lang="en-AU" sz="1000" dirty="0">
                <a:solidFill>
                  <a:srgbClr val="222222"/>
                </a:solidFill>
                <a:latin typeface="Arial" panose="020B0604020202020204" pitchFamily="34" charset="0"/>
              </a:rPr>
              <a:t>, I.J., </a:t>
            </a:r>
            <a:r>
              <a:rPr lang="en-AU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Shlens</a:t>
            </a:r>
            <a:r>
              <a:rPr lang="en-AU" sz="1000" dirty="0">
                <a:solidFill>
                  <a:srgbClr val="222222"/>
                </a:solidFill>
                <a:latin typeface="Arial" panose="020B0604020202020204" pitchFamily="34" charset="0"/>
              </a:rPr>
              <a:t>, J. and </a:t>
            </a:r>
            <a:r>
              <a:rPr lang="en-AU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Szegedy</a:t>
            </a:r>
            <a:r>
              <a:rPr lang="en-AU" sz="1000" dirty="0">
                <a:solidFill>
                  <a:srgbClr val="222222"/>
                </a:solidFill>
                <a:latin typeface="Arial" panose="020B0604020202020204" pitchFamily="34" charset="0"/>
              </a:rPr>
              <a:t>, C., 2014. Explaining and harnessing adversarial examples. </a:t>
            </a:r>
            <a:r>
              <a:rPr lang="en-AU" sz="1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AU" sz="10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arXiv:1412.6572</a:t>
            </a:r>
            <a:r>
              <a:rPr lang="en-AU" sz="1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AU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91" y="4077212"/>
            <a:ext cx="4220822" cy="16585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9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Transferable Attacks and </a:t>
            </a:r>
            <a:r>
              <a:rPr lang="en-AU" sz="5400" dirty="0" smtClean="0"/>
              <a:t>Defences</a:t>
            </a:r>
            <a:endParaRPr lang="en-AU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Scenarios and Research Questions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8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Four Scenarios</a:t>
            </a:r>
            <a:endParaRPr lang="en-AU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15</a:t>
            </a:fld>
            <a:endParaRPr lang="en-AU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473" y="1814278"/>
            <a:ext cx="7104013" cy="41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086" y="510540"/>
            <a:ext cx="6970812" cy="55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17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64" y="495300"/>
            <a:ext cx="7029689" cy="53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Research Questions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96340" y="1737360"/>
            <a:ext cx="1048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u="sng" dirty="0" smtClean="0"/>
              <a:t>Why </a:t>
            </a:r>
            <a:r>
              <a:rPr lang="en-AU" u="sng" dirty="0"/>
              <a:t>do adversarial perturbations transfer from one model to </a:t>
            </a:r>
            <a:r>
              <a:rPr lang="en-AU" u="sng" dirty="0" smtClean="0"/>
              <a:t>another?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Transferability </a:t>
            </a:r>
            <a:r>
              <a:rPr lang="en-AU" dirty="0"/>
              <a:t>property is present due to a large amount of </a:t>
            </a:r>
            <a:r>
              <a:rPr lang="en-AU" b="1" dirty="0" smtClean="0"/>
              <a:t>shared subspace </a:t>
            </a:r>
            <a:r>
              <a:rPr lang="en-AU" dirty="0" smtClean="0"/>
              <a:t>between </a:t>
            </a:r>
            <a:r>
              <a:rPr lang="en-AU" dirty="0"/>
              <a:t>two models</a:t>
            </a:r>
            <a:r>
              <a:rPr lang="en-AU" dirty="0" smtClean="0"/>
              <a:t>. [1] </a:t>
            </a:r>
            <a:endParaRPr lang="en-AU" dirty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b="1" dirty="0" smtClean="0"/>
              <a:t>High </a:t>
            </a:r>
            <a:r>
              <a:rPr lang="en-AU" b="1" dirty="0"/>
              <a:t>dimensionality </a:t>
            </a:r>
            <a:r>
              <a:rPr lang="en-AU" dirty="0"/>
              <a:t>indicates a high chance of shared </a:t>
            </a:r>
            <a:r>
              <a:rPr lang="en-AU" dirty="0" smtClean="0"/>
              <a:t>subspace </a:t>
            </a:r>
            <a:r>
              <a:rPr lang="en-AU" dirty="0" smtClean="0"/>
              <a:t>between </a:t>
            </a:r>
            <a:r>
              <a:rPr lang="en-AU" dirty="0"/>
              <a:t>two models. </a:t>
            </a:r>
            <a:endParaRPr lang="en-AU" dirty="0" smtClean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Adversarial </a:t>
            </a:r>
            <a:r>
              <a:rPr lang="en-AU" dirty="0"/>
              <a:t>subspace generally occurs in clustered regions rather than random locations. </a:t>
            </a:r>
          </a:p>
          <a:p>
            <a:pPr>
              <a:buClr>
                <a:schemeClr val="accent1"/>
              </a:buClr>
            </a:pPr>
            <a:endParaRPr lang="en-AU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u="sng" dirty="0" smtClean="0"/>
              <a:t>Can </a:t>
            </a:r>
            <a:r>
              <a:rPr lang="en-AU" u="sng" dirty="0"/>
              <a:t>adversarial perturbations transfer from one architecture type to </a:t>
            </a:r>
            <a:r>
              <a:rPr lang="en-AU" u="sng" dirty="0" smtClean="0"/>
              <a:t>another?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Research shows that adversarial </a:t>
            </a:r>
            <a:r>
              <a:rPr lang="en-AU" dirty="0"/>
              <a:t>examples </a:t>
            </a:r>
            <a:r>
              <a:rPr lang="en-AU" dirty="0" smtClean="0"/>
              <a:t>can transfer from </a:t>
            </a:r>
            <a:r>
              <a:rPr lang="en-AU" dirty="0"/>
              <a:t>one architecture to </a:t>
            </a:r>
            <a:r>
              <a:rPr lang="en-AU" dirty="0" smtClean="0"/>
              <a:t>another.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[2] demonstrated this by using five architectures including Deep </a:t>
            </a:r>
            <a:r>
              <a:rPr lang="en-AU" dirty="0"/>
              <a:t>Neural Networks (DNNs), decision trees (DT), logistic regression (LR), </a:t>
            </a:r>
            <a:r>
              <a:rPr lang="en-AU" dirty="0" smtClean="0"/>
              <a:t>support vector </a:t>
            </a:r>
            <a:r>
              <a:rPr lang="en-AU" dirty="0"/>
              <a:t>machines (SVM), ensembles (</a:t>
            </a:r>
            <a:r>
              <a:rPr lang="en-AU" dirty="0" err="1"/>
              <a:t>Ens</a:t>
            </a:r>
            <a:r>
              <a:rPr lang="en-AU" dirty="0"/>
              <a:t>), and nearest </a:t>
            </a:r>
            <a:r>
              <a:rPr lang="en-AU" dirty="0" err="1"/>
              <a:t>neighbors</a:t>
            </a:r>
            <a:r>
              <a:rPr lang="en-AU" dirty="0"/>
              <a:t> (</a:t>
            </a:r>
            <a:r>
              <a:rPr lang="en-AU" dirty="0" err="1"/>
              <a:t>kNN</a:t>
            </a:r>
            <a:r>
              <a:rPr lang="en-AU" dirty="0"/>
              <a:t>). </a:t>
            </a:r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97280" y="5733149"/>
            <a:ext cx="1109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</a:t>
            </a:r>
            <a:r>
              <a:rPr lang="en-AU" sz="1000" dirty="0" smtClean="0">
                <a:solidFill>
                  <a:srgbClr val="222222"/>
                </a:solidFill>
              </a:rPr>
              <a:t>1] </a:t>
            </a:r>
            <a:r>
              <a:rPr lang="en-AU" sz="1000" dirty="0" err="1" smtClean="0">
                <a:solidFill>
                  <a:srgbClr val="222222"/>
                </a:solidFill>
              </a:rPr>
              <a:t>Tramèr</a:t>
            </a:r>
            <a:r>
              <a:rPr lang="en-AU" sz="1000" dirty="0">
                <a:solidFill>
                  <a:srgbClr val="222222"/>
                </a:solidFill>
              </a:rPr>
              <a:t>, F., </a:t>
            </a:r>
            <a:r>
              <a:rPr lang="en-AU" sz="1000" dirty="0" err="1">
                <a:solidFill>
                  <a:srgbClr val="222222"/>
                </a:solidFill>
              </a:rPr>
              <a:t>Papernot</a:t>
            </a:r>
            <a:r>
              <a:rPr lang="en-AU" sz="1000" dirty="0">
                <a:solidFill>
                  <a:srgbClr val="222222"/>
                </a:solidFill>
              </a:rPr>
              <a:t>, N., </a:t>
            </a:r>
            <a:r>
              <a:rPr lang="en-AU" sz="1000" dirty="0" err="1">
                <a:solidFill>
                  <a:srgbClr val="222222"/>
                </a:solidFill>
              </a:rPr>
              <a:t>Goodfellow</a:t>
            </a:r>
            <a:r>
              <a:rPr lang="en-AU" sz="1000" dirty="0">
                <a:solidFill>
                  <a:srgbClr val="222222"/>
                </a:solidFill>
              </a:rPr>
              <a:t>, I., </a:t>
            </a:r>
            <a:r>
              <a:rPr lang="en-AU" sz="1000" dirty="0" err="1">
                <a:solidFill>
                  <a:srgbClr val="222222"/>
                </a:solidFill>
              </a:rPr>
              <a:t>Boneh</a:t>
            </a:r>
            <a:r>
              <a:rPr lang="en-AU" sz="1000" dirty="0">
                <a:solidFill>
                  <a:srgbClr val="222222"/>
                </a:solidFill>
              </a:rPr>
              <a:t>, D. and McDaniel, P., 2017. The space of transferable adversarial examples. </a:t>
            </a:r>
            <a:r>
              <a:rPr lang="en-AU" sz="1000" i="1" dirty="0" err="1">
                <a:solidFill>
                  <a:srgbClr val="222222"/>
                </a:solidFill>
              </a:rPr>
              <a:t>arXiv</a:t>
            </a:r>
            <a:r>
              <a:rPr lang="en-AU" sz="1000" i="1" dirty="0">
                <a:solidFill>
                  <a:srgbClr val="222222"/>
                </a:solidFill>
              </a:rPr>
              <a:t> preprint arXiv:1704.03453</a:t>
            </a:r>
            <a:r>
              <a:rPr lang="en-AU" sz="1000" dirty="0" smtClean="0">
                <a:solidFill>
                  <a:srgbClr val="222222"/>
                </a:solidFill>
              </a:rPr>
              <a:t>.</a:t>
            </a:r>
          </a:p>
          <a:p>
            <a:r>
              <a:rPr lang="en-AU" sz="1000" dirty="0" smtClean="0">
                <a:solidFill>
                  <a:srgbClr val="222222"/>
                </a:solidFill>
              </a:rPr>
              <a:t>[2] </a:t>
            </a:r>
            <a:r>
              <a:rPr lang="en-AU" sz="1000" dirty="0" err="1"/>
              <a:t>Papernot</a:t>
            </a:r>
            <a:r>
              <a:rPr lang="en-AU" sz="1000" dirty="0"/>
              <a:t>, N., McDaniel, P. and </a:t>
            </a:r>
            <a:r>
              <a:rPr lang="en-AU" sz="1000" dirty="0" err="1"/>
              <a:t>Goodfellow</a:t>
            </a:r>
            <a:r>
              <a:rPr lang="en-AU" sz="1000" dirty="0"/>
              <a:t>, I., 2016. Transferability in machine learning: from phenomena to black-box attacks using adversarial samples. </a:t>
            </a:r>
            <a:r>
              <a:rPr lang="en-AU" sz="1000" i="1" dirty="0" err="1"/>
              <a:t>arXiv</a:t>
            </a:r>
            <a:r>
              <a:rPr lang="en-AU" sz="1000" i="1" dirty="0"/>
              <a:t> preprint arXiv:1605.07277</a:t>
            </a:r>
            <a:r>
              <a:rPr lang="en-AU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Research Questions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96340" y="1737360"/>
            <a:ext cx="104927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u="sng" dirty="0" smtClean="0"/>
              <a:t>What </a:t>
            </a:r>
            <a:r>
              <a:rPr lang="en-AU" sz="1600" u="sng" dirty="0"/>
              <a:t>is the best of type of defence will decrease transferability the </a:t>
            </a:r>
            <a:r>
              <a:rPr lang="en-AU" sz="1600" u="sng" dirty="0" smtClean="0"/>
              <a:t>most?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/>
              <a:t>C</a:t>
            </a:r>
            <a:r>
              <a:rPr lang="en-AU" sz="1600" dirty="0" smtClean="0"/>
              <a:t>hallenging </a:t>
            </a:r>
            <a:r>
              <a:rPr lang="en-AU" sz="1600" dirty="0"/>
              <a:t>to compare all the defence methods and classify it as the "</a:t>
            </a:r>
            <a:r>
              <a:rPr lang="en-AU" sz="1600" dirty="0" smtClean="0"/>
              <a:t>best“ defence </a:t>
            </a:r>
            <a:r>
              <a:rPr lang="en-AU" sz="1600" dirty="0"/>
              <a:t>method. </a:t>
            </a:r>
            <a:endParaRPr lang="en-AU" sz="1600" dirty="0" smtClean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 smtClean="0"/>
              <a:t>This </a:t>
            </a:r>
            <a:r>
              <a:rPr lang="en-AU" sz="1600" dirty="0"/>
              <a:t>is due to the fact that there are many different factors involved </a:t>
            </a:r>
            <a:r>
              <a:rPr lang="en-AU" sz="1600" dirty="0" smtClean="0"/>
              <a:t>start from </a:t>
            </a:r>
            <a:r>
              <a:rPr lang="en-AU" sz="1600" dirty="0"/>
              <a:t>training the model initially to the end point of defending against a certain attack. </a:t>
            </a:r>
            <a:endParaRPr lang="en-AU" sz="1600" dirty="0" smtClean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 smtClean="0"/>
              <a:t>Factors include </a:t>
            </a:r>
            <a:r>
              <a:rPr lang="en-AU" sz="1600" dirty="0"/>
              <a:t>the dataset(s) the model was trained on, architecture type, </a:t>
            </a:r>
            <a:r>
              <a:rPr lang="en-AU" sz="1600" dirty="0" smtClean="0"/>
              <a:t>type of </a:t>
            </a:r>
            <a:r>
              <a:rPr lang="en-AU" sz="1600" dirty="0"/>
              <a:t>white-box or </a:t>
            </a:r>
            <a:r>
              <a:rPr lang="en-AU" sz="1600" dirty="0" smtClean="0"/>
              <a:t>black-box attacks.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 smtClean="0"/>
              <a:t>[1] proposed </a:t>
            </a:r>
            <a:r>
              <a:rPr lang="en-AU" sz="1600" dirty="0"/>
              <a:t>that evaluating the robustness of defences can often be </a:t>
            </a:r>
            <a:r>
              <a:rPr lang="en-AU" sz="1600" dirty="0" smtClean="0"/>
              <a:t>extremely difficult </a:t>
            </a:r>
            <a:r>
              <a:rPr lang="en-AU" sz="1600" dirty="0"/>
              <a:t>to evaluate and provides detailed recommendations on how to evaluate </a:t>
            </a:r>
            <a:r>
              <a:rPr lang="en-AU" sz="1600" dirty="0" smtClean="0"/>
              <a:t>defence methods</a:t>
            </a:r>
            <a:r>
              <a:rPr lang="en-AU" sz="1600" dirty="0"/>
              <a:t>. </a:t>
            </a:r>
            <a:endParaRPr lang="en-AU" sz="1600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AU" sz="16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u="sng" dirty="0" smtClean="0"/>
              <a:t>Does </a:t>
            </a:r>
            <a:r>
              <a:rPr lang="en-AU" sz="1600" u="sng" dirty="0"/>
              <a:t>transferability differ between </a:t>
            </a:r>
            <a:r>
              <a:rPr lang="en-AU" sz="1600" u="sng" dirty="0" smtClean="0"/>
              <a:t>targeted </a:t>
            </a:r>
            <a:r>
              <a:rPr lang="en-AU" sz="1600" u="sng" dirty="0"/>
              <a:t>attacks and non-targeted attacks? </a:t>
            </a:r>
            <a:r>
              <a:rPr lang="en-AU" sz="1600" u="sng" dirty="0" smtClean="0"/>
              <a:t>Why?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 smtClean="0"/>
              <a:t>Non-targeted </a:t>
            </a:r>
            <a:r>
              <a:rPr lang="en-AU" sz="1600" dirty="0"/>
              <a:t>attacks are </a:t>
            </a:r>
            <a:r>
              <a:rPr lang="en-AU" sz="1600" dirty="0" smtClean="0"/>
              <a:t>highly transferable</a:t>
            </a:r>
            <a:r>
              <a:rPr lang="en-AU" sz="1600" dirty="0" smtClean="0"/>
              <a:t> </a:t>
            </a:r>
            <a:r>
              <a:rPr lang="en-AU" sz="1600" dirty="0" smtClean="0"/>
              <a:t>from </a:t>
            </a:r>
            <a:r>
              <a:rPr lang="en-AU" sz="1600" dirty="0" smtClean="0"/>
              <a:t>one </a:t>
            </a:r>
            <a:r>
              <a:rPr lang="en-AU" sz="1600" dirty="0"/>
              <a:t>model to another, whilst targeted are difficult to </a:t>
            </a:r>
            <a:r>
              <a:rPr lang="en-AU" sz="1600" dirty="0" smtClean="0"/>
              <a:t>transfer.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 smtClean="0"/>
              <a:t>[</a:t>
            </a:r>
            <a:r>
              <a:rPr lang="en-AU" sz="1600" dirty="0" smtClean="0"/>
              <a:t>2] believed </a:t>
            </a:r>
            <a:r>
              <a:rPr lang="en-AU" sz="1600" dirty="0"/>
              <a:t>this is due </a:t>
            </a:r>
            <a:r>
              <a:rPr lang="en-AU" sz="1600" dirty="0" smtClean="0"/>
              <a:t>to the </a:t>
            </a:r>
            <a:r>
              <a:rPr lang="en-AU" sz="1600" dirty="0"/>
              <a:t>gradient-based approach only searches in the 1-D subspace, which may only contain </a:t>
            </a:r>
            <a:r>
              <a:rPr lang="en-AU" sz="1600" dirty="0" smtClean="0"/>
              <a:t>a small </a:t>
            </a:r>
            <a:r>
              <a:rPr lang="en-AU" sz="1600" dirty="0"/>
              <a:t>portion of all labels, resulting in not </a:t>
            </a:r>
            <a:r>
              <a:rPr lang="en-AU" sz="1600" dirty="0" smtClean="0"/>
              <a:t>able to </a:t>
            </a:r>
            <a:r>
              <a:rPr lang="en-AU" sz="1600" dirty="0"/>
              <a:t>correctly classify the targeted label. </a:t>
            </a:r>
            <a:endParaRPr lang="en-AU" sz="1600" dirty="0" smtClean="0"/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600" dirty="0" smtClean="0"/>
              <a:t>From a logical </a:t>
            </a:r>
            <a:r>
              <a:rPr lang="en-AU" sz="1600" dirty="0"/>
              <a:t>point of view, it is much easier to find a random incorrect </a:t>
            </a:r>
            <a:r>
              <a:rPr lang="en-AU" sz="1600" dirty="0" smtClean="0"/>
              <a:t>output label </a:t>
            </a:r>
            <a:r>
              <a:rPr lang="en-AU" sz="1600" dirty="0"/>
              <a:t>than </a:t>
            </a:r>
            <a:r>
              <a:rPr lang="en-AU" sz="1600" dirty="0" smtClean="0"/>
              <a:t>compared to </a:t>
            </a:r>
            <a:r>
              <a:rPr lang="en-AU" sz="1600" dirty="0"/>
              <a:t>a specific incorrect output label in the decision boundary subspace.</a:t>
            </a:r>
            <a:endParaRPr lang="en-AU" sz="1600" u="sng" dirty="0"/>
          </a:p>
        </p:txBody>
      </p:sp>
      <p:sp>
        <p:nvSpPr>
          <p:cNvPr id="3" name="Rectangle 2"/>
          <p:cNvSpPr/>
          <p:nvPr/>
        </p:nvSpPr>
        <p:spPr>
          <a:xfrm>
            <a:off x="1196340" y="5656876"/>
            <a:ext cx="108356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/>
              <a:t>[1] </a:t>
            </a:r>
            <a:r>
              <a:rPr lang="en-AU" sz="1000" dirty="0" err="1" smtClean="0"/>
              <a:t>Carlini</a:t>
            </a:r>
            <a:r>
              <a:rPr lang="en-AU" sz="1000" dirty="0"/>
              <a:t>, N., </a:t>
            </a:r>
            <a:r>
              <a:rPr lang="en-AU" sz="1000" dirty="0" err="1"/>
              <a:t>Athalye</a:t>
            </a:r>
            <a:r>
              <a:rPr lang="en-AU" sz="1000" dirty="0"/>
              <a:t>, A., </a:t>
            </a:r>
            <a:r>
              <a:rPr lang="en-AU" sz="1000" dirty="0" err="1"/>
              <a:t>Papernot</a:t>
            </a:r>
            <a:r>
              <a:rPr lang="en-AU" sz="1000" dirty="0"/>
              <a:t>, N., </a:t>
            </a:r>
            <a:r>
              <a:rPr lang="en-AU" sz="1000" dirty="0" err="1"/>
              <a:t>Brendel</a:t>
            </a:r>
            <a:r>
              <a:rPr lang="en-AU" sz="1000" dirty="0"/>
              <a:t>, W., </a:t>
            </a:r>
            <a:r>
              <a:rPr lang="en-AU" sz="1000" dirty="0" err="1"/>
              <a:t>Rauber</a:t>
            </a:r>
            <a:r>
              <a:rPr lang="en-AU" sz="1000" dirty="0"/>
              <a:t>, J., Tsipras, D., </a:t>
            </a:r>
            <a:r>
              <a:rPr lang="en-AU" sz="1000" dirty="0" err="1"/>
              <a:t>Goodfellow</a:t>
            </a:r>
            <a:r>
              <a:rPr lang="en-AU" sz="1000" dirty="0"/>
              <a:t>, I., </a:t>
            </a:r>
            <a:r>
              <a:rPr lang="en-AU" sz="1000" dirty="0" err="1"/>
              <a:t>Madry</a:t>
            </a:r>
            <a:r>
              <a:rPr lang="en-AU" sz="1000" dirty="0"/>
              <a:t>, A. and </a:t>
            </a:r>
            <a:r>
              <a:rPr lang="en-AU" sz="1000" dirty="0" err="1"/>
              <a:t>Kurakin</a:t>
            </a:r>
            <a:r>
              <a:rPr lang="en-AU" sz="1000" dirty="0"/>
              <a:t>, A., 2019. On evaluating adversarial robustness. </a:t>
            </a:r>
            <a:r>
              <a:rPr lang="en-AU" sz="1000" i="1" dirty="0" err="1"/>
              <a:t>arXiv</a:t>
            </a:r>
            <a:r>
              <a:rPr lang="en-AU" sz="1000" i="1" dirty="0"/>
              <a:t> preprint arXiv:1902.06705</a:t>
            </a:r>
            <a:r>
              <a:rPr lang="en-AU" sz="1000" dirty="0" smtClean="0"/>
              <a:t>.</a:t>
            </a:r>
          </a:p>
          <a:p>
            <a:r>
              <a:rPr lang="en-AU" sz="1000" dirty="0" smtClean="0"/>
              <a:t>[2] </a:t>
            </a:r>
            <a:r>
              <a:rPr lang="en-AU" sz="1000" dirty="0"/>
              <a:t>Liu, Y., Chen, X., Liu, C. and Song, D., 2016. Delving into transferable adversarial examples and black-box attacks. </a:t>
            </a:r>
            <a:r>
              <a:rPr lang="en-AU" sz="1000" i="1" dirty="0" err="1"/>
              <a:t>arXiv</a:t>
            </a:r>
            <a:r>
              <a:rPr lang="en-AU" sz="1000" i="1" dirty="0"/>
              <a:t> preprint arXiv:1611.02770</a:t>
            </a:r>
            <a:r>
              <a:rPr lang="en-AU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2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of 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 Introduction – Deep Learning and </a:t>
            </a:r>
            <a:r>
              <a:rPr lang="en-AU" dirty="0" smtClean="0"/>
              <a:t>Adversarial Attacks</a:t>
            </a:r>
            <a:endParaRPr lang="en-AU" dirty="0" smtClean="0"/>
          </a:p>
          <a:p>
            <a:r>
              <a:rPr lang="en-AU" dirty="0" smtClean="0"/>
              <a:t>2. Motivation – Transferability Property</a:t>
            </a:r>
          </a:p>
          <a:p>
            <a:r>
              <a:rPr lang="en-AU" dirty="0" smtClean="0"/>
              <a:t>3. Background</a:t>
            </a:r>
          </a:p>
          <a:p>
            <a:r>
              <a:rPr lang="en-AU" dirty="0" smtClean="0"/>
              <a:t>4. Transferable Attacks and Defences</a:t>
            </a:r>
          </a:p>
          <a:p>
            <a:r>
              <a:rPr lang="en-AU" dirty="0" smtClean="0"/>
              <a:t>5. Future Research Opportunities</a:t>
            </a:r>
          </a:p>
          <a:p>
            <a:r>
              <a:rPr lang="en-AU" dirty="0" smtClean="0"/>
              <a:t>6. </a:t>
            </a:r>
            <a:r>
              <a:rPr lang="en-AU" dirty="0"/>
              <a:t>Candidature </a:t>
            </a:r>
            <a:r>
              <a:rPr lang="en-AU" dirty="0" smtClean="0"/>
              <a:t>Assessment 1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000" dirty="0" smtClean="0"/>
              <a:t>Future </a:t>
            </a:r>
            <a:r>
              <a:rPr lang="en-AU" sz="6000" dirty="0"/>
              <a:t>Research Opportunities</a:t>
            </a:r>
            <a:endParaRPr lang="en-AU" sz="60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Future </a:t>
            </a:r>
            <a:r>
              <a:rPr lang="en-AU" sz="4000" dirty="0"/>
              <a:t>Research </a:t>
            </a:r>
            <a:r>
              <a:rPr lang="en-AU" sz="4000" dirty="0" smtClean="0"/>
              <a:t>Opportunities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800" dirty="0"/>
              <a:t> </a:t>
            </a:r>
            <a:r>
              <a:rPr lang="en-AU" sz="1800" dirty="0" smtClean="0"/>
              <a:t>Evaluate adversarial transferability </a:t>
            </a:r>
            <a:r>
              <a:rPr lang="en-AU" sz="1800" dirty="0"/>
              <a:t>in </a:t>
            </a:r>
            <a:r>
              <a:rPr lang="en-AU" sz="1800" u="sng" dirty="0" smtClean="0"/>
              <a:t>Natural Language Processing</a:t>
            </a:r>
            <a:r>
              <a:rPr lang="en-AU" sz="1800" dirty="0"/>
              <a:t> </a:t>
            </a:r>
            <a:r>
              <a:rPr lang="en-AU" sz="1800" dirty="0" smtClean="0"/>
              <a:t>domain.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/>
              <a:t>Majority of the </a:t>
            </a:r>
            <a:r>
              <a:rPr lang="en-AU" sz="1600" dirty="0" smtClean="0"/>
              <a:t>research conducted </a:t>
            </a:r>
            <a:r>
              <a:rPr lang="en-AU" sz="1600" dirty="0"/>
              <a:t>on </a:t>
            </a:r>
            <a:r>
              <a:rPr lang="en-AU" sz="1600" dirty="0" smtClean="0"/>
              <a:t>adversarial transferability is in </a:t>
            </a:r>
            <a:r>
              <a:rPr lang="en-AU" sz="1600" dirty="0"/>
              <a:t>the Image Classification </a:t>
            </a:r>
            <a:r>
              <a:rPr lang="en-AU" sz="1600" dirty="0" smtClean="0"/>
              <a:t>domain.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 smtClean="0"/>
              <a:t> This leave opportunity to conduct experiments in NPL.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 smtClean="0"/>
              <a:t>Applications include spam filtering, fake news detection and other text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800" dirty="0" smtClean="0"/>
              <a:t>Evaluate the studied attack and defence methods </a:t>
            </a:r>
            <a:r>
              <a:rPr lang="en-AU" sz="1800" u="sng" dirty="0" smtClean="0"/>
              <a:t>under the same conditions</a:t>
            </a:r>
            <a:r>
              <a:rPr lang="en-AU" sz="1800" dirty="0" smtClean="0"/>
              <a:t>.</a:t>
            </a:r>
            <a:endParaRPr lang="en-AU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 smtClean="0"/>
              <a:t>Difficult to compare performance of methods if there is variation in training datasets, pre-trained model types, DNN architecture, training parameters, etc</a:t>
            </a:r>
            <a:r>
              <a:rPr lang="en-AU" sz="16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/>
              <a:t>Some studies choose to self-train deep learning models, which makes it harder to compare </a:t>
            </a:r>
            <a:r>
              <a:rPr lang="en-AU" sz="1600" dirty="0" smtClean="0"/>
              <a:t>performance for different </a:t>
            </a:r>
            <a:r>
              <a:rPr lang="en-AU" sz="1600" dirty="0"/>
              <a:t>attack and defence </a:t>
            </a:r>
            <a:r>
              <a:rPr lang="en-AU" sz="1600" dirty="0" smtClean="0"/>
              <a:t>methods.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 smtClean="0"/>
              <a:t>Studies use different</a:t>
            </a:r>
            <a:r>
              <a:rPr lang="en-AU" sz="1600" dirty="0" smtClean="0"/>
              <a:t> perturbation strength </a:t>
            </a:r>
            <a:endParaRPr lang="en-AU" sz="1600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sz="1800" dirty="0"/>
              <a:t>No distance metric is </a:t>
            </a:r>
            <a:r>
              <a:rPr lang="en-AU" sz="1800" dirty="0" smtClean="0"/>
              <a:t>perfect and evaluating a good distance metric is a challenge that needs to be explored [1].</a:t>
            </a:r>
            <a:endParaRPr lang="en-AU" sz="1800" dirty="0"/>
          </a:p>
          <a:p>
            <a:pPr lvl="1">
              <a:buFont typeface="Wingdings" panose="05000000000000000000" pitchFamily="2" charset="2"/>
              <a:buChar char="v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21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097280" y="5795108"/>
            <a:ext cx="107449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AU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Carlini</a:t>
            </a:r>
            <a:r>
              <a:rPr lang="en-AU" sz="1000" dirty="0">
                <a:solidFill>
                  <a:srgbClr val="222222"/>
                </a:solidFill>
                <a:latin typeface="Arial" panose="020B0604020202020204" pitchFamily="34" charset="0"/>
              </a:rPr>
              <a:t>, N. and Wagner, D., 2017, May. Towards evaluating the robustness of neural networks. In </a:t>
            </a:r>
            <a:r>
              <a:rPr lang="en-AU" sz="1000" i="1" dirty="0">
                <a:solidFill>
                  <a:srgbClr val="222222"/>
                </a:solidFill>
                <a:latin typeface="Arial" panose="020B0604020202020204" pitchFamily="34" charset="0"/>
              </a:rPr>
              <a:t>2017 </a:t>
            </a:r>
            <a:r>
              <a:rPr lang="en-AU" sz="1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ieee</a:t>
            </a:r>
            <a:r>
              <a:rPr lang="en-AU" sz="1000" i="1" dirty="0">
                <a:solidFill>
                  <a:srgbClr val="222222"/>
                </a:solidFill>
                <a:latin typeface="Arial" panose="020B0604020202020204" pitchFamily="34" charset="0"/>
              </a:rPr>
              <a:t> symposium on security and privacy (</a:t>
            </a:r>
            <a:r>
              <a:rPr lang="en-AU" sz="1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sp</a:t>
            </a:r>
            <a:r>
              <a:rPr lang="en-AU" sz="1000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en-AU" sz="1000" dirty="0">
                <a:solidFill>
                  <a:srgbClr val="222222"/>
                </a:solidFill>
                <a:latin typeface="Arial" panose="020B0604020202020204" pitchFamily="34" charset="0"/>
              </a:rPr>
              <a:t> (pp. 39-57). IEEE.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6663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51876"/>
            <a:ext cx="5820103" cy="4620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06" y="951876"/>
            <a:ext cx="5968068" cy="45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23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66" y="2139950"/>
            <a:ext cx="7752628" cy="32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Candidature Assessment </a:t>
            </a:r>
            <a:r>
              <a:rPr lang="en-AU" sz="5400" dirty="0" smtClean="0"/>
              <a:t>1 Progress</a:t>
            </a:r>
            <a:endParaRPr lang="en-AU" sz="54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8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u="sng" dirty="0"/>
              <a:t>Submitted Paper</a:t>
            </a:r>
            <a:endParaRPr lang="en-AU" dirty="0"/>
          </a:p>
          <a:p>
            <a:pPr>
              <a:buFont typeface="Wingdings" panose="05000000000000000000" pitchFamily="2" charset="2"/>
              <a:buChar char=""/>
            </a:pP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Gurparteek Singh, Yulei Sui, Ivor Tsang: </a:t>
            </a:r>
            <a:r>
              <a:rPr lang="en-AU" i="1" dirty="0" smtClean="0"/>
              <a:t>Exploiting </a:t>
            </a:r>
            <a:r>
              <a:rPr lang="en-AU" i="1" dirty="0"/>
              <a:t>Transferability: A New Perspective of </a:t>
            </a:r>
            <a:r>
              <a:rPr lang="en-AU" i="1" dirty="0" smtClean="0"/>
              <a:t>Studying the </a:t>
            </a:r>
            <a:r>
              <a:rPr lang="en-AU" i="1" dirty="0"/>
              <a:t>Adversarial Attacks and </a:t>
            </a:r>
            <a:r>
              <a:rPr lang="en-AU" i="1" dirty="0" err="1" smtClean="0"/>
              <a:t>Defenses</a:t>
            </a:r>
            <a:r>
              <a:rPr lang="en-AU" i="1" dirty="0" smtClean="0"/>
              <a:t>. </a:t>
            </a:r>
            <a:r>
              <a:rPr lang="en-AU" dirty="0" smtClean="0"/>
              <a:t>(25 pages including references).</a:t>
            </a:r>
            <a:endParaRPr lang="en-AU" dirty="0" smtClean="0"/>
          </a:p>
          <a:p>
            <a:pPr>
              <a:buFont typeface="Wingdings" panose="05000000000000000000" pitchFamily="2" charset="2"/>
              <a:buChar char=""/>
            </a:pPr>
            <a:r>
              <a:rPr lang="en-AU" dirty="0" smtClean="0"/>
              <a:t>Submitted to: </a:t>
            </a:r>
            <a:r>
              <a:rPr lang="en-AU" dirty="0"/>
              <a:t> Association for Computing </a:t>
            </a:r>
            <a:r>
              <a:rPr lang="en-AU" dirty="0" smtClean="0"/>
              <a:t>Machinery (ACM)</a:t>
            </a:r>
          </a:p>
          <a:p>
            <a:pPr marL="0" indent="0">
              <a:buNone/>
            </a:pPr>
            <a:endParaRPr lang="en-AU" i="1" u="sng" dirty="0" smtClean="0"/>
          </a:p>
          <a:p>
            <a:r>
              <a:rPr lang="en-AU" u="sng" dirty="0" smtClean="0"/>
              <a:t>Requirements Completed</a:t>
            </a:r>
            <a:endParaRPr lang="en-AU" dirty="0" smtClean="0"/>
          </a:p>
          <a:p>
            <a:pPr>
              <a:buFont typeface="Wingdings" panose="05000000000000000000" pitchFamily="2" charset="2"/>
              <a:buChar char=""/>
            </a:pPr>
            <a:r>
              <a:rPr lang="en-AU" dirty="0" smtClean="0"/>
              <a:t> Technology </a:t>
            </a:r>
            <a:r>
              <a:rPr lang="en-AU" dirty="0"/>
              <a:t>Research </a:t>
            </a:r>
            <a:r>
              <a:rPr lang="en-AU" dirty="0" smtClean="0"/>
              <a:t>Preparation (84/100)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AU" dirty="0"/>
              <a:t> </a:t>
            </a:r>
            <a:r>
              <a:rPr lang="en-AU" dirty="0" smtClean="0"/>
              <a:t>Technology Research Methods (84/100)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AU" dirty="0" smtClean="0"/>
              <a:t> Research Integrity Module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AU" dirty="0"/>
              <a:t> </a:t>
            </a:r>
            <a:r>
              <a:rPr lang="en-AU" dirty="0" smtClean="0"/>
              <a:t>Research Data Management Plan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AU" dirty="0" smtClean="0"/>
              <a:t> Research Safety Plan (Not required for this research project)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0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16" y="2006463"/>
            <a:ext cx="7542728" cy="38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 you for listening!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Q&amp;A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4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Deep Learning and Adversary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Deep Learning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4</a:t>
            </a:fld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206708" y="1821305"/>
            <a:ext cx="99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b="1" dirty="0" smtClean="0"/>
              <a:t>A Deep </a:t>
            </a:r>
            <a:r>
              <a:rPr lang="en-AU" b="1" dirty="0" smtClean="0"/>
              <a:t>Neural </a:t>
            </a:r>
            <a:r>
              <a:rPr lang="en-AU" b="1" dirty="0" smtClean="0"/>
              <a:t>Network </a:t>
            </a:r>
            <a:r>
              <a:rPr lang="en-AU" b="1" dirty="0" smtClean="0"/>
              <a:t>(</a:t>
            </a:r>
            <a:r>
              <a:rPr lang="en-AU" b="1" dirty="0" smtClean="0"/>
              <a:t>DNN)</a:t>
            </a:r>
            <a:r>
              <a:rPr lang="en-AU" dirty="0" smtClean="0"/>
              <a:t> is a </a:t>
            </a:r>
            <a:r>
              <a:rPr lang="en-AU" dirty="0" smtClean="0"/>
              <a:t>complex set of algorithms which are designed to detect patterns and mimic how the human brain makes decisions, </a:t>
            </a:r>
            <a:r>
              <a:rPr lang="en-AU" u="sng" dirty="0" smtClean="0"/>
              <a:t>without any explicit programming</a:t>
            </a:r>
            <a:r>
              <a:rPr lang="en-AU" dirty="0" smtClean="0"/>
              <a:t>.</a:t>
            </a:r>
            <a:r>
              <a:rPr lang="en-AU" b="1" dirty="0" smtClean="0"/>
              <a:t>   </a:t>
            </a:r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03948" y="4252633"/>
            <a:ext cx="259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Fake News Detection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03948" y="2625382"/>
            <a:ext cx="259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 smtClean="0"/>
              <a:t>Natural Language Processing</a:t>
            </a:r>
            <a:endParaRPr lang="en-AU" sz="1500" b="1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48" y="4767272"/>
            <a:ext cx="2593300" cy="1183422"/>
          </a:xfrm>
          <a:prstGeom prst="rect">
            <a:avLst/>
          </a:prstGeom>
        </p:spPr>
      </p:pic>
      <p:pic>
        <p:nvPicPr>
          <p:cNvPr id="1040" name="Picture 16" descr="The language gives it away: How an algorithm can help us detect fake new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5"/>
          <a:stretch/>
        </p:blipFill>
        <p:spPr bwMode="auto">
          <a:xfrm>
            <a:off x="1603948" y="2933159"/>
            <a:ext cx="2593300" cy="131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03948" y="5950694"/>
            <a:ext cx="259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Sentimental Analysis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92549" y="2614096"/>
            <a:ext cx="2609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 smtClean="0"/>
              <a:t>Computer Vision</a:t>
            </a:r>
            <a:endParaRPr lang="en-AU" sz="1500" b="1" u="sng" dirty="0"/>
          </a:p>
        </p:txBody>
      </p:sp>
      <p:pic>
        <p:nvPicPr>
          <p:cNvPr id="1042" name="Picture 18" descr="Image Detection, Recognition, And Classification With Machine Learning -  Azati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4001"/>
          <a:stretch/>
        </p:blipFill>
        <p:spPr bwMode="auto">
          <a:xfrm>
            <a:off x="5125249" y="2933159"/>
            <a:ext cx="2369820" cy="13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125249" y="4237244"/>
            <a:ext cx="236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Self-Driving Car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117092" y="5905326"/>
            <a:ext cx="237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Facial Recognition</a:t>
            </a:r>
            <a:endParaRPr lang="en-AU" sz="1200" dirty="0"/>
          </a:p>
        </p:txBody>
      </p:sp>
      <p:pic>
        <p:nvPicPr>
          <p:cNvPr id="1046" name="Picture 22" descr="Facial Recognition Bans: What Do They Mean For AI (Artificial Intelligence)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92" y="4572903"/>
            <a:ext cx="2357740" cy="13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249300" y="2609994"/>
            <a:ext cx="2609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 smtClean="0"/>
              <a:t>Other Domains</a:t>
            </a:r>
            <a:endParaRPr lang="en-AU" sz="1500" b="1" u="sng" dirty="0"/>
          </a:p>
        </p:txBody>
      </p:sp>
      <p:pic>
        <p:nvPicPr>
          <p:cNvPr id="1048" name="Picture 24" descr="US government is working on mysterious malware detection project | TechRada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51" y="2942886"/>
            <a:ext cx="2313695" cy="130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397050" y="4252632"/>
            <a:ext cx="2313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Malware Detection</a:t>
            </a:r>
            <a:endParaRPr lang="en-AU" sz="1200" dirty="0"/>
          </a:p>
        </p:txBody>
      </p:sp>
      <p:pic>
        <p:nvPicPr>
          <p:cNvPr id="1052" name="Picture 28" descr="Speech Recognition Algorithm - Brought to you by ITChronicl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50" y="4613259"/>
            <a:ext cx="2313695" cy="130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8397050" y="5920713"/>
            <a:ext cx="2313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Speech Recognition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73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7405" y="1774930"/>
            <a:ext cx="7378149" cy="4147029"/>
            <a:chOff x="1438399" y="367096"/>
            <a:chExt cx="9463479" cy="5319128"/>
          </a:xfrm>
        </p:grpSpPr>
        <p:grpSp>
          <p:nvGrpSpPr>
            <p:cNvPr id="3" name="Group 2"/>
            <p:cNvGrpSpPr/>
            <p:nvPr/>
          </p:nvGrpSpPr>
          <p:grpSpPr>
            <a:xfrm>
              <a:off x="1438399" y="367096"/>
              <a:ext cx="9463479" cy="5187522"/>
              <a:chOff x="1559008" y="329256"/>
              <a:chExt cx="9463479" cy="5187522"/>
            </a:xfrm>
          </p:grpSpPr>
          <p:pic>
            <p:nvPicPr>
              <p:cNvPr id="7" name="Picture 6" descr="Simple Image Classification using Convolutional Neural Network — Deep  Learning in python. | by Venkatesh Tata | Becoming Human: Artificial  Intelligence Magazine"/>
              <p:cNvPicPr>
                <a:picLocks noChangeAspect="1" noChangeArrowheads="1" noCrop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9008" y="329256"/>
                <a:ext cx="9222261" cy="5187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1800225" y="5067300"/>
                <a:ext cx="3133725" cy="152400"/>
                <a:chOff x="1800225" y="5067300"/>
                <a:chExt cx="3133725" cy="1524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00225" y="5210175"/>
                  <a:ext cx="31337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1809750" y="5067300"/>
                  <a:ext cx="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924425" y="5067300"/>
                  <a:ext cx="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5194692" y="5059267"/>
                <a:ext cx="4264108" cy="172940"/>
                <a:chOff x="1814574" y="5385499"/>
                <a:chExt cx="3133725" cy="17294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814574" y="5545932"/>
                  <a:ext cx="31337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1824940" y="5406039"/>
                  <a:ext cx="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4940775" y="5385499"/>
                  <a:ext cx="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690017" y="5067333"/>
                <a:ext cx="1332470" cy="152400"/>
                <a:chOff x="1800225" y="5067300"/>
                <a:chExt cx="3133725" cy="152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800225" y="5210175"/>
                  <a:ext cx="31337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1809750" y="5067300"/>
                  <a:ext cx="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4924425" y="5067300"/>
                  <a:ext cx="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35"/>
            <p:cNvSpPr txBox="1"/>
            <p:nvPr/>
          </p:nvSpPr>
          <p:spPr>
            <a:xfrm>
              <a:off x="1679617" y="5286114"/>
              <a:ext cx="313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2000" dirty="0" smtClean="0"/>
                <a:t>Input</a:t>
              </a:r>
              <a:endParaRPr lang="en-AU" sz="2000" dirty="0"/>
            </a:p>
          </p:txBody>
        </p:sp>
        <p:sp>
          <p:nvSpPr>
            <p:cNvPr id="5" name="TextBox 38"/>
            <p:cNvSpPr txBox="1"/>
            <p:nvPr/>
          </p:nvSpPr>
          <p:spPr>
            <a:xfrm>
              <a:off x="5074082" y="5273898"/>
              <a:ext cx="4225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2000" dirty="0" smtClean="0"/>
                <a:t>Hidden Layers</a:t>
              </a:r>
              <a:endParaRPr lang="en-AU" sz="2000" dirty="0"/>
            </a:p>
          </p:txBody>
        </p:sp>
        <p:sp>
          <p:nvSpPr>
            <p:cNvPr id="6" name="TextBox 39"/>
            <p:cNvSpPr txBox="1"/>
            <p:nvPr/>
          </p:nvSpPr>
          <p:spPr>
            <a:xfrm>
              <a:off x="9569408" y="5248014"/>
              <a:ext cx="132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2000" dirty="0" smtClean="0"/>
                <a:t>Output</a:t>
              </a:r>
              <a:endParaRPr lang="en-AU" sz="2000" dirty="0"/>
            </a:p>
          </p:txBody>
        </p:sp>
      </p:grpSp>
      <p:sp>
        <p:nvSpPr>
          <p:cNvPr id="20" name="TextBox 13"/>
          <p:cNvSpPr txBox="1"/>
          <p:nvPr/>
        </p:nvSpPr>
        <p:spPr>
          <a:xfrm>
            <a:off x="0" y="59556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200" dirty="0" smtClean="0"/>
              <a:t>Image Source: </a:t>
            </a:r>
            <a:r>
              <a:rPr lang="en-AU" sz="1200" dirty="0" smtClean="0">
                <a:hlinkClick r:id="rId4"/>
              </a:rPr>
              <a:t>https://becominghuman.ai/building-an-image-classifier-using-deep-learning-in-python-totally-from-a-beginners-perspective-be8dbaf22dd8</a:t>
            </a:r>
            <a:endParaRPr lang="en-AU" sz="1200" dirty="0" smtClean="0"/>
          </a:p>
          <a:p>
            <a:pPr algn="ctr"/>
            <a:endParaRPr lang="en-AU" sz="1200" dirty="0" smtClean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sz="4400" dirty="0" smtClean="0"/>
              <a:t>Deep Neural Network (DNN): Computer Vision</a:t>
            </a:r>
            <a:endParaRPr lang="en-AU" sz="4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Adversarial Examples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 descr="Pluribus One - Wild Patter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08" y="2606085"/>
            <a:ext cx="5204460" cy="26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/>
          <p:nvPr/>
        </p:nvSpPr>
        <p:spPr>
          <a:xfrm>
            <a:off x="1151994" y="5220225"/>
            <a:ext cx="53138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dirty="0" smtClean="0"/>
              <a:t>[1] Stop sign adversarial attack</a:t>
            </a:r>
          </a:p>
          <a:p>
            <a:pPr algn="ctr"/>
            <a:r>
              <a:rPr lang="en-AU" sz="1000" dirty="0" err="1"/>
              <a:t>Eykholt</a:t>
            </a:r>
            <a:r>
              <a:rPr lang="en-AU" sz="1000" dirty="0"/>
              <a:t>, K., </a:t>
            </a:r>
            <a:r>
              <a:rPr lang="en-AU" sz="1000" dirty="0" err="1"/>
              <a:t>Evtimov</a:t>
            </a:r>
            <a:r>
              <a:rPr lang="en-AU" sz="1000" dirty="0"/>
              <a:t>, I., </a:t>
            </a:r>
            <a:r>
              <a:rPr lang="en-AU" sz="1000" dirty="0" err="1"/>
              <a:t>Fernandes</a:t>
            </a:r>
            <a:r>
              <a:rPr lang="en-AU" sz="1000" dirty="0"/>
              <a:t>, E., Li, B., Rahmati, A., Xiao, C., Prakash, A., Kohno, T. and Song, D., 2018. Robust physical-world attacks on deep learning visual classification. In </a:t>
            </a:r>
            <a:r>
              <a:rPr lang="en-AU" sz="1000" i="1" dirty="0"/>
              <a:t>Proceedings of the IEEE conference on computer vision and pattern recognition</a:t>
            </a:r>
            <a:r>
              <a:rPr lang="en-AU" sz="1000" dirty="0"/>
              <a:t> (pp. 1625-1634).</a:t>
            </a:r>
            <a:endParaRPr lang="en-AU" sz="1000" dirty="0" smtClean="0"/>
          </a:p>
          <a:p>
            <a:pPr algn="ctr"/>
            <a:r>
              <a:rPr lang="en-AU" sz="1000" dirty="0" smtClean="0"/>
              <a:t>Image Source: </a:t>
            </a:r>
            <a:r>
              <a:rPr lang="en-AU" sz="1000" dirty="0" smtClean="0">
                <a:hlinkClick r:id="rId4"/>
              </a:rPr>
              <a:t>https://sec-ml.pluribus-one.it/wild-patterns/</a:t>
            </a:r>
            <a:endParaRPr lang="en-AU" sz="1000" dirty="0"/>
          </a:p>
          <a:p>
            <a:pPr algn="ctr"/>
            <a:endParaRPr lang="en-AU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06708" y="1821305"/>
            <a:ext cx="99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Despite many benefits, DNNs are vulnerable to </a:t>
            </a:r>
            <a:r>
              <a:rPr lang="en-AU" u="sng" dirty="0" smtClean="0"/>
              <a:t>adversarial attacks </a:t>
            </a:r>
            <a:r>
              <a:rPr lang="en-AU" dirty="0" smtClean="0"/>
              <a:t>where the output can be manipulated by adding a strategically generated noise to the input.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15" y="3366416"/>
            <a:ext cx="3873213" cy="10934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86600" y="4459894"/>
            <a:ext cx="381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dirty="0" smtClean="0">
                <a:solidFill>
                  <a:srgbClr val="222222"/>
                </a:solidFill>
              </a:rPr>
              <a:t>[2] </a:t>
            </a:r>
            <a:r>
              <a:rPr lang="en-AU" sz="1000" dirty="0" err="1" smtClean="0">
                <a:solidFill>
                  <a:srgbClr val="222222"/>
                </a:solidFill>
              </a:rPr>
              <a:t>TextAttack</a:t>
            </a:r>
            <a:endParaRPr lang="en-AU" sz="1000" dirty="0" smtClean="0">
              <a:solidFill>
                <a:srgbClr val="222222"/>
              </a:solidFill>
            </a:endParaRPr>
          </a:p>
          <a:p>
            <a:pPr algn="ctr"/>
            <a:r>
              <a:rPr lang="en-AU" sz="1000" dirty="0" smtClean="0">
                <a:solidFill>
                  <a:srgbClr val="222222"/>
                </a:solidFill>
              </a:rPr>
              <a:t>Morris</a:t>
            </a:r>
            <a:r>
              <a:rPr lang="en-AU" sz="1000" dirty="0">
                <a:solidFill>
                  <a:srgbClr val="222222"/>
                </a:solidFill>
              </a:rPr>
              <a:t>, J.X., </a:t>
            </a:r>
            <a:r>
              <a:rPr lang="en-AU" sz="1000" dirty="0" err="1">
                <a:solidFill>
                  <a:srgbClr val="222222"/>
                </a:solidFill>
              </a:rPr>
              <a:t>Lifland</a:t>
            </a:r>
            <a:r>
              <a:rPr lang="en-AU" sz="1000" dirty="0">
                <a:solidFill>
                  <a:srgbClr val="222222"/>
                </a:solidFill>
              </a:rPr>
              <a:t>, E., </a:t>
            </a:r>
            <a:r>
              <a:rPr lang="en-AU" sz="1000" dirty="0" err="1">
                <a:solidFill>
                  <a:srgbClr val="222222"/>
                </a:solidFill>
              </a:rPr>
              <a:t>Yoo</a:t>
            </a:r>
            <a:r>
              <a:rPr lang="en-AU" sz="1000" dirty="0">
                <a:solidFill>
                  <a:srgbClr val="222222"/>
                </a:solidFill>
              </a:rPr>
              <a:t>, J.Y., Grigsby, J., </a:t>
            </a:r>
            <a:r>
              <a:rPr lang="en-AU" sz="1000" dirty="0" err="1">
                <a:solidFill>
                  <a:srgbClr val="222222"/>
                </a:solidFill>
              </a:rPr>
              <a:t>Jin</a:t>
            </a:r>
            <a:r>
              <a:rPr lang="en-AU" sz="1000" dirty="0">
                <a:solidFill>
                  <a:srgbClr val="222222"/>
                </a:solidFill>
              </a:rPr>
              <a:t>, D. and Qi, Y., 2020. </a:t>
            </a:r>
            <a:r>
              <a:rPr lang="en-AU" sz="1000" dirty="0" err="1">
                <a:solidFill>
                  <a:srgbClr val="222222"/>
                </a:solidFill>
              </a:rPr>
              <a:t>Textattack</a:t>
            </a:r>
            <a:r>
              <a:rPr lang="en-AU" sz="1000" dirty="0">
                <a:solidFill>
                  <a:srgbClr val="222222"/>
                </a:solidFill>
              </a:rPr>
              <a:t>: A framework for adversarial attacks, data augmentation, and adversarial training in </a:t>
            </a:r>
            <a:r>
              <a:rPr lang="en-AU" sz="1000" dirty="0" err="1">
                <a:solidFill>
                  <a:srgbClr val="222222"/>
                </a:solidFill>
              </a:rPr>
              <a:t>nlp</a:t>
            </a:r>
            <a:r>
              <a:rPr lang="en-AU" sz="1000" dirty="0">
                <a:solidFill>
                  <a:srgbClr val="222222"/>
                </a:solidFill>
              </a:rPr>
              <a:t>. </a:t>
            </a:r>
            <a:r>
              <a:rPr lang="en-AU" sz="1000" i="1" dirty="0" err="1">
                <a:solidFill>
                  <a:srgbClr val="222222"/>
                </a:solidFill>
              </a:rPr>
              <a:t>arXiv</a:t>
            </a:r>
            <a:r>
              <a:rPr lang="en-AU" sz="1000" i="1" dirty="0">
                <a:solidFill>
                  <a:srgbClr val="222222"/>
                </a:solidFill>
              </a:rPr>
              <a:t> preprint arXiv:2005.05909</a:t>
            </a:r>
            <a:r>
              <a:rPr lang="en-AU" sz="1000" dirty="0">
                <a:solidFill>
                  <a:srgbClr val="222222"/>
                </a:solidFill>
              </a:rPr>
              <a:t>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720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Transferability Property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Motivation: Transferability Property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8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206708" y="1821305"/>
            <a:ext cx="994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DNNs are </a:t>
            </a:r>
            <a:r>
              <a:rPr lang="en-AU" u="sng" dirty="0" smtClean="0"/>
              <a:t>easy to manipulate </a:t>
            </a:r>
            <a:r>
              <a:rPr lang="en-AU" dirty="0" smtClean="0"/>
              <a:t>with high confidence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Only </a:t>
            </a:r>
            <a:r>
              <a:rPr lang="en-AU" u="sng" dirty="0" smtClean="0"/>
              <a:t>little noise </a:t>
            </a:r>
            <a:r>
              <a:rPr lang="en-AU" dirty="0" smtClean="0"/>
              <a:t>needs to be added to achieve high confidence incorrect labels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b="1" dirty="0" smtClean="0"/>
              <a:t>Transferable</a:t>
            </a:r>
            <a:r>
              <a:rPr lang="en-AU" dirty="0" smtClean="0"/>
              <a:t>: Adversarial </a:t>
            </a:r>
            <a:r>
              <a:rPr lang="en-AU" dirty="0" smtClean="0"/>
              <a:t>examples generated on one model can manipulate multiple target models.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u="sng" dirty="0"/>
              <a:t>Concern for security critical applications </a:t>
            </a:r>
            <a:r>
              <a:rPr lang="en-AU" dirty="0"/>
              <a:t>in many domains</a:t>
            </a:r>
            <a:r>
              <a:rPr lang="en-AU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Vital to </a:t>
            </a:r>
            <a:r>
              <a:rPr lang="en-AU" u="sng" dirty="0" smtClean="0"/>
              <a:t>defend</a:t>
            </a:r>
            <a:r>
              <a:rPr lang="en-AU" dirty="0" smtClean="0"/>
              <a:t> against transferable adversarial attacks.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02" y="3382578"/>
            <a:ext cx="8604355" cy="29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7200" dirty="0" smtClean="0"/>
              <a:t>Background</a:t>
            </a:r>
            <a:endParaRPr lang="en-AU" sz="7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45BF-4B5D-4A68-9AF2-56910069B37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5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</TotalTime>
  <Words>1673</Words>
  <Application>Microsoft Office PowerPoint</Application>
  <PresentationFormat>Widescreen</PresentationFormat>
  <Paragraphs>214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Exploiting Transferability:  A New Perspective of Studying the Adversarial Attacks and Defences</vt:lpstr>
      <vt:lpstr>Table of Content</vt:lpstr>
      <vt:lpstr>Introduction</vt:lpstr>
      <vt:lpstr>Deep Learning</vt:lpstr>
      <vt:lpstr> Deep Neural Network (DNN): Computer Vision</vt:lpstr>
      <vt:lpstr>Adversarial Examples</vt:lpstr>
      <vt:lpstr>Motivation</vt:lpstr>
      <vt:lpstr>Motivation: Transferability Property</vt:lpstr>
      <vt:lpstr>Background</vt:lpstr>
      <vt:lpstr>Adversarial Goal</vt:lpstr>
      <vt:lpstr>Threat Model</vt:lpstr>
      <vt:lpstr>Distance Metrics</vt:lpstr>
      <vt:lpstr>Foundation Attack Algorithms</vt:lpstr>
      <vt:lpstr>Transferable Attacks and Defences</vt:lpstr>
      <vt:lpstr>Four Scenarios</vt:lpstr>
      <vt:lpstr>PowerPoint Presentation</vt:lpstr>
      <vt:lpstr>PowerPoint Presentation</vt:lpstr>
      <vt:lpstr>Research Questions</vt:lpstr>
      <vt:lpstr>Research Questions</vt:lpstr>
      <vt:lpstr>Future Research Opportunities</vt:lpstr>
      <vt:lpstr>Future Research Opportunities</vt:lpstr>
      <vt:lpstr>PowerPoint Presentation</vt:lpstr>
      <vt:lpstr>Datasets</vt:lpstr>
      <vt:lpstr>Candidature Assessment 1 Progress</vt:lpstr>
      <vt:lpstr>Progress</vt:lpstr>
      <vt:lpstr>Timeline</vt:lpstr>
      <vt:lpstr>Thank you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Gurparteek Singh</dc:creator>
  <cp:lastModifiedBy>Lion</cp:lastModifiedBy>
  <cp:revision>55</cp:revision>
  <dcterms:created xsi:type="dcterms:W3CDTF">2021-10-22T01:14:27Z</dcterms:created>
  <dcterms:modified xsi:type="dcterms:W3CDTF">2021-10-26T23:52:38Z</dcterms:modified>
</cp:coreProperties>
</file>