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96835-C265-4D07-A9C1-D14AB8CCCDCE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D64E2291-6A6E-440C-A5FD-B1446C169F00}">
      <dgm:prSet phldrT="[Text]"/>
      <dgm:spPr/>
      <dgm:t>
        <a:bodyPr/>
        <a:lstStyle/>
        <a:p>
          <a:r>
            <a:rPr lang="en-AU" dirty="0"/>
            <a:t>1. Change Request </a:t>
          </a:r>
        </a:p>
      </dgm:t>
    </dgm:pt>
    <dgm:pt modelId="{B71C3E69-642E-4D3D-9747-C0A9EEDC84C2}" type="parTrans" cxnId="{44AA680C-6450-416C-B5B0-9E63D9033EEA}">
      <dgm:prSet/>
      <dgm:spPr/>
      <dgm:t>
        <a:bodyPr/>
        <a:lstStyle/>
        <a:p>
          <a:endParaRPr lang="en-AU"/>
        </a:p>
      </dgm:t>
    </dgm:pt>
    <dgm:pt modelId="{A009825F-82A4-45D1-A15C-EF2E26AA3FE9}" type="sibTrans" cxnId="{44AA680C-6450-416C-B5B0-9E63D9033EEA}">
      <dgm:prSet/>
      <dgm:spPr/>
      <dgm:t>
        <a:bodyPr/>
        <a:lstStyle/>
        <a:p>
          <a:endParaRPr lang="en-AU"/>
        </a:p>
      </dgm:t>
    </dgm:pt>
    <dgm:pt modelId="{B8F3C35A-22ED-4D52-8335-0115D5623FA9}">
      <dgm:prSet phldrT="[Text]"/>
      <dgm:spPr/>
      <dgm:t>
        <a:bodyPr/>
        <a:lstStyle/>
        <a:p>
          <a:r>
            <a:rPr lang="en-AU" dirty="0"/>
            <a:t>2. Understand  Software Change and Determine Impact</a:t>
          </a:r>
        </a:p>
      </dgm:t>
    </dgm:pt>
    <dgm:pt modelId="{C43A30AE-B6A5-4E60-9A0C-273FA98EE2CE}" type="parTrans" cxnId="{FB25CC9E-57BF-4FA5-85D6-631B9D611547}">
      <dgm:prSet/>
      <dgm:spPr/>
      <dgm:t>
        <a:bodyPr/>
        <a:lstStyle/>
        <a:p>
          <a:endParaRPr lang="en-AU"/>
        </a:p>
      </dgm:t>
    </dgm:pt>
    <dgm:pt modelId="{BE3E544A-8B25-4A94-BF70-8D2FCB9217D2}" type="sibTrans" cxnId="{FB25CC9E-57BF-4FA5-85D6-631B9D611547}">
      <dgm:prSet/>
      <dgm:spPr/>
      <dgm:t>
        <a:bodyPr/>
        <a:lstStyle/>
        <a:p>
          <a:endParaRPr lang="en-AU"/>
        </a:p>
      </dgm:t>
    </dgm:pt>
    <dgm:pt modelId="{A8C7A9F8-6F75-42BD-8E2A-6A04041D50BC}">
      <dgm:prSet phldrT="[Text]"/>
      <dgm:spPr/>
      <dgm:t>
        <a:bodyPr/>
        <a:lstStyle/>
        <a:p>
          <a:r>
            <a:rPr lang="en-AU" dirty="0"/>
            <a:t>3. Design the software change</a:t>
          </a:r>
        </a:p>
      </dgm:t>
    </dgm:pt>
    <dgm:pt modelId="{92C1B0BD-2AE8-4526-A3E7-B5C021B23D0A}" type="parTrans" cxnId="{4AE681AB-2534-4881-82A2-23697E41BF7D}">
      <dgm:prSet/>
      <dgm:spPr/>
      <dgm:t>
        <a:bodyPr/>
        <a:lstStyle/>
        <a:p>
          <a:endParaRPr lang="en-AU"/>
        </a:p>
      </dgm:t>
    </dgm:pt>
    <dgm:pt modelId="{14B2ACDA-9B2B-4E77-9C4E-115CE1464AA0}" type="sibTrans" cxnId="{4AE681AB-2534-4881-82A2-23697E41BF7D}">
      <dgm:prSet/>
      <dgm:spPr/>
      <dgm:t>
        <a:bodyPr/>
        <a:lstStyle/>
        <a:p>
          <a:endParaRPr lang="en-AU"/>
        </a:p>
      </dgm:t>
    </dgm:pt>
    <dgm:pt modelId="{3DEC6B37-20C6-46BB-B704-4A4F07FE555B}">
      <dgm:prSet/>
      <dgm:spPr/>
      <dgm:t>
        <a:bodyPr/>
        <a:lstStyle/>
        <a:p>
          <a:r>
            <a:rPr lang="en-AU" dirty="0"/>
            <a:t>4. Implement Software Change</a:t>
          </a:r>
        </a:p>
      </dgm:t>
    </dgm:pt>
    <dgm:pt modelId="{923E21C1-438E-4828-B98B-E3709BC9D242}" type="parTrans" cxnId="{5553C737-A1EF-46AC-9AAD-A26EEAD31E7A}">
      <dgm:prSet/>
      <dgm:spPr/>
      <dgm:t>
        <a:bodyPr/>
        <a:lstStyle/>
        <a:p>
          <a:endParaRPr lang="en-AU"/>
        </a:p>
      </dgm:t>
    </dgm:pt>
    <dgm:pt modelId="{957C23EE-ABEE-4DDB-8767-4591568F1BF5}" type="sibTrans" cxnId="{5553C737-A1EF-46AC-9AAD-A26EEAD31E7A}">
      <dgm:prSet/>
      <dgm:spPr/>
      <dgm:t>
        <a:bodyPr/>
        <a:lstStyle/>
        <a:p>
          <a:endParaRPr lang="en-AU"/>
        </a:p>
      </dgm:t>
    </dgm:pt>
    <dgm:pt modelId="{9D9BEC2C-3AE2-4912-BBDE-715E1CA273F7}">
      <dgm:prSet/>
      <dgm:spPr/>
      <dgm:t>
        <a:bodyPr/>
        <a:lstStyle/>
        <a:p>
          <a:r>
            <a:rPr lang="en-AU" dirty="0"/>
            <a:t>5. (Re) Test Affected Software</a:t>
          </a:r>
        </a:p>
      </dgm:t>
    </dgm:pt>
    <dgm:pt modelId="{3BDA9E24-209C-40CE-A653-1EB10762332E}" type="parTrans" cxnId="{19A986A7-C60C-4A9B-AB78-3BF6986A3A96}">
      <dgm:prSet/>
      <dgm:spPr/>
      <dgm:t>
        <a:bodyPr/>
        <a:lstStyle/>
        <a:p>
          <a:endParaRPr lang="en-AU"/>
        </a:p>
      </dgm:t>
    </dgm:pt>
    <dgm:pt modelId="{58485823-6E5F-4075-8A61-53D190E884F4}" type="sibTrans" cxnId="{19A986A7-C60C-4A9B-AB78-3BF6986A3A96}">
      <dgm:prSet/>
      <dgm:spPr/>
      <dgm:t>
        <a:bodyPr/>
        <a:lstStyle/>
        <a:p>
          <a:endParaRPr lang="en-AU"/>
        </a:p>
      </dgm:t>
    </dgm:pt>
    <dgm:pt modelId="{CF534E4A-AA12-44F5-9111-BA0FDD106D7B}" type="pres">
      <dgm:prSet presAssocID="{4EF96835-C265-4D07-A9C1-D14AB8CCCDCE}" presName="linearFlow" presStyleCnt="0">
        <dgm:presLayoutVars>
          <dgm:resizeHandles val="exact"/>
        </dgm:presLayoutVars>
      </dgm:prSet>
      <dgm:spPr/>
    </dgm:pt>
    <dgm:pt modelId="{AEADEB20-F8FB-44F0-8009-582104A48108}" type="pres">
      <dgm:prSet presAssocID="{D64E2291-6A6E-440C-A5FD-B1446C169F00}" presName="node" presStyleLbl="node1" presStyleIdx="0" presStyleCnt="5">
        <dgm:presLayoutVars>
          <dgm:bulletEnabled val="1"/>
        </dgm:presLayoutVars>
      </dgm:prSet>
      <dgm:spPr/>
    </dgm:pt>
    <dgm:pt modelId="{0075CEAC-AB5A-439D-B2A4-486223627FFC}" type="pres">
      <dgm:prSet presAssocID="{A009825F-82A4-45D1-A15C-EF2E26AA3FE9}" presName="sibTrans" presStyleLbl="sibTrans2D1" presStyleIdx="0" presStyleCnt="4"/>
      <dgm:spPr/>
    </dgm:pt>
    <dgm:pt modelId="{AE210C1B-86CD-486A-B279-9EBB9F80A81F}" type="pres">
      <dgm:prSet presAssocID="{A009825F-82A4-45D1-A15C-EF2E26AA3FE9}" presName="connectorText" presStyleLbl="sibTrans2D1" presStyleIdx="0" presStyleCnt="4"/>
      <dgm:spPr/>
    </dgm:pt>
    <dgm:pt modelId="{E025BEF2-9762-45D9-AAEC-3F9276B0B928}" type="pres">
      <dgm:prSet presAssocID="{B8F3C35A-22ED-4D52-8335-0115D5623FA9}" presName="node" presStyleLbl="node1" presStyleIdx="1" presStyleCnt="5">
        <dgm:presLayoutVars>
          <dgm:bulletEnabled val="1"/>
        </dgm:presLayoutVars>
      </dgm:prSet>
      <dgm:spPr/>
    </dgm:pt>
    <dgm:pt modelId="{5D743712-D4AA-4826-9065-BB9C9C913BAB}" type="pres">
      <dgm:prSet presAssocID="{BE3E544A-8B25-4A94-BF70-8D2FCB9217D2}" presName="sibTrans" presStyleLbl="sibTrans2D1" presStyleIdx="1" presStyleCnt="4"/>
      <dgm:spPr/>
    </dgm:pt>
    <dgm:pt modelId="{51BD975A-2212-44BA-9077-D7BCAE24F462}" type="pres">
      <dgm:prSet presAssocID="{BE3E544A-8B25-4A94-BF70-8D2FCB9217D2}" presName="connectorText" presStyleLbl="sibTrans2D1" presStyleIdx="1" presStyleCnt="4"/>
      <dgm:spPr/>
    </dgm:pt>
    <dgm:pt modelId="{FE0D9E64-9D4D-49FA-BD6F-0AF2B9D56662}" type="pres">
      <dgm:prSet presAssocID="{A8C7A9F8-6F75-42BD-8E2A-6A04041D50BC}" presName="node" presStyleLbl="node1" presStyleIdx="2" presStyleCnt="5">
        <dgm:presLayoutVars>
          <dgm:bulletEnabled val="1"/>
        </dgm:presLayoutVars>
      </dgm:prSet>
      <dgm:spPr/>
    </dgm:pt>
    <dgm:pt modelId="{E3A42FCE-4AB8-4328-9A73-7C735A7BEB75}" type="pres">
      <dgm:prSet presAssocID="{14B2ACDA-9B2B-4E77-9C4E-115CE1464AA0}" presName="sibTrans" presStyleLbl="sibTrans2D1" presStyleIdx="2" presStyleCnt="4"/>
      <dgm:spPr/>
    </dgm:pt>
    <dgm:pt modelId="{0E296476-8C26-44E1-B60B-7005A542425E}" type="pres">
      <dgm:prSet presAssocID="{14B2ACDA-9B2B-4E77-9C4E-115CE1464AA0}" presName="connectorText" presStyleLbl="sibTrans2D1" presStyleIdx="2" presStyleCnt="4"/>
      <dgm:spPr/>
    </dgm:pt>
    <dgm:pt modelId="{DA19B2A1-76F0-40A7-A780-03C49A16D752}" type="pres">
      <dgm:prSet presAssocID="{3DEC6B37-20C6-46BB-B704-4A4F07FE555B}" presName="node" presStyleLbl="node1" presStyleIdx="3" presStyleCnt="5">
        <dgm:presLayoutVars>
          <dgm:bulletEnabled val="1"/>
        </dgm:presLayoutVars>
      </dgm:prSet>
      <dgm:spPr/>
    </dgm:pt>
    <dgm:pt modelId="{0CA22CA5-5090-4801-9B12-68CBCF2E8CD8}" type="pres">
      <dgm:prSet presAssocID="{957C23EE-ABEE-4DDB-8767-4591568F1BF5}" presName="sibTrans" presStyleLbl="sibTrans2D1" presStyleIdx="3" presStyleCnt="4"/>
      <dgm:spPr/>
    </dgm:pt>
    <dgm:pt modelId="{6ECBD1FF-46EE-43CA-9028-CE256AEE465F}" type="pres">
      <dgm:prSet presAssocID="{957C23EE-ABEE-4DDB-8767-4591568F1BF5}" presName="connectorText" presStyleLbl="sibTrans2D1" presStyleIdx="3" presStyleCnt="4"/>
      <dgm:spPr/>
    </dgm:pt>
    <dgm:pt modelId="{DDC789ED-6BE4-4FE9-9215-426311D2EC91}" type="pres">
      <dgm:prSet presAssocID="{9D9BEC2C-3AE2-4912-BBDE-715E1CA273F7}" presName="node" presStyleLbl="node1" presStyleIdx="4" presStyleCnt="5">
        <dgm:presLayoutVars>
          <dgm:bulletEnabled val="1"/>
        </dgm:presLayoutVars>
      </dgm:prSet>
      <dgm:spPr/>
    </dgm:pt>
  </dgm:ptLst>
  <dgm:cxnLst>
    <dgm:cxn modelId="{44AA680C-6450-416C-B5B0-9E63D9033EEA}" srcId="{4EF96835-C265-4D07-A9C1-D14AB8CCCDCE}" destId="{D64E2291-6A6E-440C-A5FD-B1446C169F00}" srcOrd="0" destOrd="0" parTransId="{B71C3E69-642E-4D3D-9747-C0A9EEDC84C2}" sibTransId="{A009825F-82A4-45D1-A15C-EF2E26AA3FE9}"/>
    <dgm:cxn modelId="{2DE4620D-13D3-4029-9B5E-87492E29AFC4}" type="presOf" srcId="{A009825F-82A4-45D1-A15C-EF2E26AA3FE9}" destId="{AE210C1B-86CD-486A-B279-9EBB9F80A81F}" srcOrd="1" destOrd="0" presId="urn:microsoft.com/office/officeart/2005/8/layout/process2"/>
    <dgm:cxn modelId="{DB36D615-D190-44AC-AE98-234EE278D2EC}" type="presOf" srcId="{A009825F-82A4-45D1-A15C-EF2E26AA3FE9}" destId="{0075CEAC-AB5A-439D-B2A4-486223627FFC}" srcOrd="0" destOrd="0" presId="urn:microsoft.com/office/officeart/2005/8/layout/process2"/>
    <dgm:cxn modelId="{0F9FFB2B-EE2B-4EEF-A1F2-050F0A6F01B8}" type="presOf" srcId="{3DEC6B37-20C6-46BB-B704-4A4F07FE555B}" destId="{DA19B2A1-76F0-40A7-A780-03C49A16D752}" srcOrd="0" destOrd="0" presId="urn:microsoft.com/office/officeart/2005/8/layout/process2"/>
    <dgm:cxn modelId="{5553C737-A1EF-46AC-9AAD-A26EEAD31E7A}" srcId="{4EF96835-C265-4D07-A9C1-D14AB8CCCDCE}" destId="{3DEC6B37-20C6-46BB-B704-4A4F07FE555B}" srcOrd="3" destOrd="0" parTransId="{923E21C1-438E-4828-B98B-E3709BC9D242}" sibTransId="{957C23EE-ABEE-4DDB-8767-4591568F1BF5}"/>
    <dgm:cxn modelId="{71D8F137-B7AA-4B7D-99FA-20C766AB6C46}" type="presOf" srcId="{957C23EE-ABEE-4DDB-8767-4591568F1BF5}" destId="{6ECBD1FF-46EE-43CA-9028-CE256AEE465F}" srcOrd="1" destOrd="0" presId="urn:microsoft.com/office/officeart/2005/8/layout/process2"/>
    <dgm:cxn modelId="{24A5B263-6909-47FC-88E4-FC7CD0ABE358}" type="presOf" srcId="{14B2ACDA-9B2B-4E77-9C4E-115CE1464AA0}" destId="{0E296476-8C26-44E1-B60B-7005A542425E}" srcOrd="1" destOrd="0" presId="urn:microsoft.com/office/officeart/2005/8/layout/process2"/>
    <dgm:cxn modelId="{1AAF0871-B13F-47A0-9FD5-D7BD71B0789E}" type="presOf" srcId="{14B2ACDA-9B2B-4E77-9C4E-115CE1464AA0}" destId="{E3A42FCE-4AB8-4328-9A73-7C735A7BEB75}" srcOrd="0" destOrd="0" presId="urn:microsoft.com/office/officeart/2005/8/layout/process2"/>
    <dgm:cxn modelId="{E82CFC81-CB68-4506-BA16-C0D49D459DE8}" type="presOf" srcId="{4EF96835-C265-4D07-A9C1-D14AB8CCCDCE}" destId="{CF534E4A-AA12-44F5-9111-BA0FDD106D7B}" srcOrd="0" destOrd="0" presId="urn:microsoft.com/office/officeart/2005/8/layout/process2"/>
    <dgm:cxn modelId="{C94C5F82-EFC3-4256-843C-B0408B52EEF1}" type="presOf" srcId="{BE3E544A-8B25-4A94-BF70-8D2FCB9217D2}" destId="{5D743712-D4AA-4826-9065-BB9C9C913BAB}" srcOrd="0" destOrd="0" presId="urn:microsoft.com/office/officeart/2005/8/layout/process2"/>
    <dgm:cxn modelId="{9228328D-3AA9-4566-AC0B-A7BD00E7F723}" type="presOf" srcId="{A8C7A9F8-6F75-42BD-8E2A-6A04041D50BC}" destId="{FE0D9E64-9D4D-49FA-BD6F-0AF2B9D56662}" srcOrd="0" destOrd="0" presId="urn:microsoft.com/office/officeart/2005/8/layout/process2"/>
    <dgm:cxn modelId="{43369A9E-5752-479C-AC67-ECF8703BA6E5}" type="presOf" srcId="{957C23EE-ABEE-4DDB-8767-4591568F1BF5}" destId="{0CA22CA5-5090-4801-9B12-68CBCF2E8CD8}" srcOrd="0" destOrd="0" presId="urn:microsoft.com/office/officeart/2005/8/layout/process2"/>
    <dgm:cxn modelId="{FB25CC9E-57BF-4FA5-85D6-631B9D611547}" srcId="{4EF96835-C265-4D07-A9C1-D14AB8CCCDCE}" destId="{B8F3C35A-22ED-4D52-8335-0115D5623FA9}" srcOrd="1" destOrd="0" parTransId="{C43A30AE-B6A5-4E60-9A0C-273FA98EE2CE}" sibTransId="{BE3E544A-8B25-4A94-BF70-8D2FCB9217D2}"/>
    <dgm:cxn modelId="{71AD07A0-BC54-40A7-A7AB-A0FF31A7696D}" type="presOf" srcId="{B8F3C35A-22ED-4D52-8335-0115D5623FA9}" destId="{E025BEF2-9762-45D9-AAEC-3F9276B0B928}" srcOrd="0" destOrd="0" presId="urn:microsoft.com/office/officeart/2005/8/layout/process2"/>
    <dgm:cxn modelId="{19A986A7-C60C-4A9B-AB78-3BF6986A3A96}" srcId="{4EF96835-C265-4D07-A9C1-D14AB8CCCDCE}" destId="{9D9BEC2C-3AE2-4912-BBDE-715E1CA273F7}" srcOrd="4" destOrd="0" parTransId="{3BDA9E24-209C-40CE-A653-1EB10762332E}" sibTransId="{58485823-6E5F-4075-8A61-53D190E884F4}"/>
    <dgm:cxn modelId="{4AE681AB-2534-4881-82A2-23697E41BF7D}" srcId="{4EF96835-C265-4D07-A9C1-D14AB8CCCDCE}" destId="{A8C7A9F8-6F75-42BD-8E2A-6A04041D50BC}" srcOrd="2" destOrd="0" parTransId="{92C1B0BD-2AE8-4526-A3E7-B5C021B23D0A}" sibTransId="{14B2ACDA-9B2B-4E77-9C4E-115CE1464AA0}"/>
    <dgm:cxn modelId="{B64482B7-FA83-401D-902F-F06E8C821453}" type="presOf" srcId="{9D9BEC2C-3AE2-4912-BBDE-715E1CA273F7}" destId="{DDC789ED-6BE4-4FE9-9215-426311D2EC91}" srcOrd="0" destOrd="0" presId="urn:microsoft.com/office/officeart/2005/8/layout/process2"/>
    <dgm:cxn modelId="{77ACB7DF-B3E0-470C-986E-94FA11FDB392}" type="presOf" srcId="{D64E2291-6A6E-440C-A5FD-B1446C169F00}" destId="{AEADEB20-F8FB-44F0-8009-582104A48108}" srcOrd="0" destOrd="0" presId="urn:microsoft.com/office/officeart/2005/8/layout/process2"/>
    <dgm:cxn modelId="{805395F7-77B0-40EA-8C78-E2A7B437CC4A}" type="presOf" srcId="{BE3E544A-8B25-4A94-BF70-8D2FCB9217D2}" destId="{51BD975A-2212-44BA-9077-D7BCAE24F462}" srcOrd="1" destOrd="0" presId="urn:microsoft.com/office/officeart/2005/8/layout/process2"/>
    <dgm:cxn modelId="{6D149656-16AE-4B3B-8B90-B80F004E38CB}" type="presParOf" srcId="{CF534E4A-AA12-44F5-9111-BA0FDD106D7B}" destId="{AEADEB20-F8FB-44F0-8009-582104A48108}" srcOrd="0" destOrd="0" presId="urn:microsoft.com/office/officeart/2005/8/layout/process2"/>
    <dgm:cxn modelId="{DDBCD320-DAB3-47D0-90E1-A4791A9DB025}" type="presParOf" srcId="{CF534E4A-AA12-44F5-9111-BA0FDD106D7B}" destId="{0075CEAC-AB5A-439D-B2A4-486223627FFC}" srcOrd="1" destOrd="0" presId="urn:microsoft.com/office/officeart/2005/8/layout/process2"/>
    <dgm:cxn modelId="{FE9FF09B-AA07-4B37-8B0E-1478E6D226D9}" type="presParOf" srcId="{0075CEAC-AB5A-439D-B2A4-486223627FFC}" destId="{AE210C1B-86CD-486A-B279-9EBB9F80A81F}" srcOrd="0" destOrd="0" presId="urn:microsoft.com/office/officeart/2005/8/layout/process2"/>
    <dgm:cxn modelId="{041A4438-9757-4B6C-99E5-4BEF90A06F65}" type="presParOf" srcId="{CF534E4A-AA12-44F5-9111-BA0FDD106D7B}" destId="{E025BEF2-9762-45D9-AAEC-3F9276B0B928}" srcOrd="2" destOrd="0" presId="urn:microsoft.com/office/officeart/2005/8/layout/process2"/>
    <dgm:cxn modelId="{7EFED0D8-808D-40A6-9150-5D2B876BC413}" type="presParOf" srcId="{CF534E4A-AA12-44F5-9111-BA0FDD106D7B}" destId="{5D743712-D4AA-4826-9065-BB9C9C913BAB}" srcOrd="3" destOrd="0" presId="urn:microsoft.com/office/officeart/2005/8/layout/process2"/>
    <dgm:cxn modelId="{FDF78255-B124-432D-9495-A0C730EDC4F8}" type="presParOf" srcId="{5D743712-D4AA-4826-9065-BB9C9C913BAB}" destId="{51BD975A-2212-44BA-9077-D7BCAE24F462}" srcOrd="0" destOrd="0" presId="urn:microsoft.com/office/officeart/2005/8/layout/process2"/>
    <dgm:cxn modelId="{CC216377-9F42-4870-847E-15CC514C2D8B}" type="presParOf" srcId="{CF534E4A-AA12-44F5-9111-BA0FDD106D7B}" destId="{FE0D9E64-9D4D-49FA-BD6F-0AF2B9D56662}" srcOrd="4" destOrd="0" presId="urn:microsoft.com/office/officeart/2005/8/layout/process2"/>
    <dgm:cxn modelId="{7DC01656-88AF-4B7E-9917-5F28D99E8D72}" type="presParOf" srcId="{CF534E4A-AA12-44F5-9111-BA0FDD106D7B}" destId="{E3A42FCE-4AB8-4328-9A73-7C735A7BEB75}" srcOrd="5" destOrd="0" presId="urn:microsoft.com/office/officeart/2005/8/layout/process2"/>
    <dgm:cxn modelId="{E0183058-AA52-4853-8EC2-39A7DCE08F8D}" type="presParOf" srcId="{E3A42FCE-4AB8-4328-9A73-7C735A7BEB75}" destId="{0E296476-8C26-44E1-B60B-7005A542425E}" srcOrd="0" destOrd="0" presId="urn:microsoft.com/office/officeart/2005/8/layout/process2"/>
    <dgm:cxn modelId="{48B4996E-69DA-42AB-B327-428BC5F8C59D}" type="presParOf" srcId="{CF534E4A-AA12-44F5-9111-BA0FDD106D7B}" destId="{DA19B2A1-76F0-40A7-A780-03C49A16D752}" srcOrd="6" destOrd="0" presId="urn:microsoft.com/office/officeart/2005/8/layout/process2"/>
    <dgm:cxn modelId="{564F44F5-B4C4-48A3-B742-99A42044DF73}" type="presParOf" srcId="{CF534E4A-AA12-44F5-9111-BA0FDD106D7B}" destId="{0CA22CA5-5090-4801-9B12-68CBCF2E8CD8}" srcOrd="7" destOrd="0" presId="urn:microsoft.com/office/officeart/2005/8/layout/process2"/>
    <dgm:cxn modelId="{A442B365-E7E5-4E0F-B1A8-DDC2D439AA37}" type="presParOf" srcId="{0CA22CA5-5090-4801-9B12-68CBCF2E8CD8}" destId="{6ECBD1FF-46EE-43CA-9028-CE256AEE465F}" srcOrd="0" destOrd="0" presId="urn:microsoft.com/office/officeart/2005/8/layout/process2"/>
    <dgm:cxn modelId="{2A62FB15-81E4-4D54-AD46-DFCD8AF030ED}" type="presParOf" srcId="{CF534E4A-AA12-44F5-9111-BA0FDD106D7B}" destId="{DDC789ED-6BE4-4FE9-9215-426311D2EC9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EB20-F8FB-44F0-8009-582104A48108}">
      <dsp:nvSpPr>
        <dsp:cNvPr id="0" name=""/>
        <dsp:cNvSpPr/>
      </dsp:nvSpPr>
      <dsp:spPr>
        <a:xfrm>
          <a:off x="1847975" y="610"/>
          <a:ext cx="2859457" cy="7148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1. Change Request </a:t>
          </a:r>
        </a:p>
      </dsp:txBody>
      <dsp:txXfrm>
        <a:off x="1868913" y="21548"/>
        <a:ext cx="2817581" cy="672988"/>
      </dsp:txXfrm>
    </dsp:sp>
    <dsp:sp modelId="{0075CEAC-AB5A-439D-B2A4-486223627FFC}">
      <dsp:nvSpPr>
        <dsp:cNvPr id="0" name=""/>
        <dsp:cNvSpPr/>
      </dsp:nvSpPr>
      <dsp:spPr>
        <a:xfrm rot="5400000">
          <a:off x="3143667" y="733346"/>
          <a:ext cx="268074" cy="321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-5400000">
        <a:off x="3181198" y="760153"/>
        <a:ext cx="193012" cy="187652"/>
      </dsp:txXfrm>
    </dsp:sp>
    <dsp:sp modelId="{E025BEF2-9762-45D9-AAEC-3F9276B0B928}">
      <dsp:nvSpPr>
        <dsp:cNvPr id="0" name=""/>
        <dsp:cNvSpPr/>
      </dsp:nvSpPr>
      <dsp:spPr>
        <a:xfrm>
          <a:off x="1847975" y="1072907"/>
          <a:ext cx="2859457" cy="714864"/>
        </a:xfrm>
        <a:prstGeom prst="roundRect">
          <a:avLst>
            <a:gd name="adj" fmla="val 10000"/>
          </a:avLst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2. Understand  Software Change and Determine Impact</a:t>
          </a:r>
        </a:p>
      </dsp:txBody>
      <dsp:txXfrm>
        <a:off x="1868913" y="1093845"/>
        <a:ext cx="2817581" cy="672988"/>
      </dsp:txXfrm>
    </dsp:sp>
    <dsp:sp modelId="{5D743712-D4AA-4826-9065-BB9C9C913BAB}">
      <dsp:nvSpPr>
        <dsp:cNvPr id="0" name=""/>
        <dsp:cNvSpPr/>
      </dsp:nvSpPr>
      <dsp:spPr>
        <a:xfrm rot="5400000">
          <a:off x="3143667" y="1805643"/>
          <a:ext cx="268074" cy="321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07678"/>
            <a:satOff val="-7995"/>
            <a:lumOff val="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-5400000">
        <a:off x="3181198" y="1832450"/>
        <a:ext cx="193012" cy="187652"/>
      </dsp:txXfrm>
    </dsp:sp>
    <dsp:sp modelId="{FE0D9E64-9D4D-49FA-BD6F-0AF2B9D56662}">
      <dsp:nvSpPr>
        <dsp:cNvPr id="0" name=""/>
        <dsp:cNvSpPr/>
      </dsp:nvSpPr>
      <dsp:spPr>
        <a:xfrm>
          <a:off x="1847975" y="2145203"/>
          <a:ext cx="2859457" cy="714864"/>
        </a:xfrm>
        <a:prstGeom prst="roundRect">
          <a:avLst>
            <a:gd name="adj" fmla="val 1000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3. Design the software change</a:t>
          </a:r>
        </a:p>
      </dsp:txBody>
      <dsp:txXfrm>
        <a:off x="1868913" y="2166141"/>
        <a:ext cx="2817581" cy="672988"/>
      </dsp:txXfrm>
    </dsp:sp>
    <dsp:sp modelId="{E3A42FCE-4AB8-4328-9A73-7C735A7BEB75}">
      <dsp:nvSpPr>
        <dsp:cNvPr id="0" name=""/>
        <dsp:cNvSpPr/>
      </dsp:nvSpPr>
      <dsp:spPr>
        <a:xfrm rot="5400000">
          <a:off x="3143667" y="2877939"/>
          <a:ext cx="268074" cy="321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15356"/>
            <a:satOff val="-15991"/>
            <a:lumOff val="6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-5400000">
        <a:off x="3181198" y="2904746"/>
        <a:ext cx="193012" cy="187652"/>
      </dsp:txXfrm>
    </dsp:sp>
    <dsp:sp modelId="{DA19B2A1-76F0-40A7-A780-03C49A16D752}">
      <dsp:nvSpPr>
        <dsp:cNvPr id="0" name=""/>
        <dsp:cNvSpPr/>
      </dsp:nvSpPr>
      <dsp:spPr>
        <a:xfrm>
          <a:off x="1847975" y="3217500"/>
          <a:ext cx="2859457" cy="714864"/>
        </a:xfrm>
        <a:prstGeom prst="roundRect">
          <a:avLst>
            <a:gd name="adj" fmla="val 10000"/>
          </a:avLst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4. Implement Software Change</a:t>
          </a:r>
        </a:p>
      </dsp:txBody>
      <dsp:txXfrm>
        <a:off x="1868913" y="3238438"/>
        <a:ext cx="2817581" cy="672988"/>
      </dsp:txXfrm>
    </dsp:sp>
    <dsp:sp modelId="{0CA22CA5-5090-4801-9B12-68CBCF2E8CD8}">
      <dsp:nvSpPr>
        <dsp:cNvPr id="0" name=""/>
        <dsp:cNvSpPr/>
      </dsp:nvSpPr>
      <dsp:spPr>
        <a:xfrm rot="5400000">
          <a:off x="3143667" y="3950236"/>
          <a:ext cx="268074" cy="321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-5400000">
        <a:off x="3181198" y="3977043"/>
        <a:ext cx="193012" cy="187652"/>
      </dsp:txXfrm>
    </dsp:sp>
    <dsp:sp modelId="{DDC789ED-6BE4-4FE9-9215-426311D2EC91}">
      <dsp:nvSpPr>
        <dsp:cNvPr id="0" name=""/>
        <dsp:cNvSpPr/>
      </dsp:nvSpPr>
      <dsp:spPr>
        <a:xfrm>
          <a:off x="1847975" y="4289796"/>
          <a:ext cx="2859457" cy="714864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5. (Re) Test Affected Software</a:t>
          </a:r>
        </a:p>
      </dsp:txBody>
      <dsp:txXfrm>
        <a:off x="1868913" y="4310734"/>
        <a:ext cx="2817581" cy="672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azin31086/WebTrace/blob/master/WebTrace_HTraceMap_Feature%20_Caption_Large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azin31086/WebTrace/blob/master/change-impact-analysis-scenario-highre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FFC3-3EEA-41A9-BC6B-097F143BF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Interactive </a:t>
            </a:r>
            <a:r>
              <a:rPr lang="en-US" sz="4400" dirty="0">
                <a:solidFill>
                  <a:srgbClr val="0070C0"/>
                </a:solidFill>
              </a:rPr>
              <a:t>Traceability</a:t>
            </a:r>
            <a:r>
              <a:rPr lang="en-US" sz="4400" dirty="0"/>
              <a:t> Links </a:t>
            </a:r>
            <a:r>
              <a:rPr lang="en-US" sz="4400" dirty="0">
                <a:solidFill>
                  <a:srgbClr val="7030A0"/>
                </a:solidFill>
              </a:rPr>
              <a:t>Visualization</a:t>
            </a:r>
            <a:r>
              <a:rPr lang="en-US" sz="4400" dirty="0"/>
              <a:t> using </a:t>
            </a:r>
            <a:r>
              <a:rPr lang="en-US" sz="4400" dirty="0">
                <a:solidFill>
                  <a:srgbClr val="FFC000"/>
                </a:solidFill>
              </a:rPr>
              <a:t>Hierarchical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Trace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B050"/>
                </a:solidFill>
              </a:rPr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7F1E-240E-458E-82DD-0A222CE92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/>
              <a:t>Thazin Aung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CBC784-2807-4276-8087-A8256797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094" y="4053987"/>
            <a:ext cx="2756832" cy="14049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952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A5E6-EFB9-4736-9A98-F1EFABD5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the visualization components works? </a:t>
            </a:r>
            <a:br>
              <a:rPr lang="en-AU" dirty="0"/>
            </a:b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A9C9E-DDE8-488F-9B25-D95AEDD3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Hierarchical Trace Map Visualization Demo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0CDBC1-DC7B-4867-82D0-771B5130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755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D9B-0697-4DF4-B5A2-F43C9AA3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D9ED-0650-4E75-8E3F-BC4C65D4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Hierarchical Trace Map Visualization?</a:t>
            </a:r>
          </a:p>
          <a:p>
            <a:r>
              <a:rPr lang="en-AU" dirty="0"/>
              <a:t>What it is for? </a:t>
            </a:r>
          </a:p>
          <a:p>
            <a:pPr lvl="1"/>
            <a:r>
              <a:rPr lang="en-AU" dirty="0"/>
              <a:t>Motivation Scenario</a:t>
            </a:r>
          </a:p>
          <a:p>
            <a:r>
              <a:rPr lang="en-AU" dirty="0"/>
              <a:t>How the visualization components work? </a:t>
            </a:r>
          </a:p>
          <a:p>
            <a:pPr lvl="1"/>
            <a:r>
              <a:rPr lang="en-AU" dirty="0"/>
              <a:t>Processing Steps to Generate Data</a:t>
            </a:r>
          </a:p>
          <a:p>
            <a:pPr lvl="1"/>
            <a:r>
              <a:rPr lang="en-AU" dirty="0"/>
              <a:t>Visualization Demo 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8839B-119E-43B8-8A8C-28393B96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FFB-8E77-441A-9BE4-94BFA303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800" dirty="0"/>
              <a:t>What is Hierarchical Trace Map Visualization</a:t>
            </a:r>
            <a:br>
              <a:rPr lang="en-AU" sz="3800" dirty="0"/>
            </a:br>
            <a:endParaRPr lang="en-AU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B22B-E65F-4C8A-8B9F-71B0CF90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AU" dirty="0"/>
              <a:t>It is a </a:t>
            </a:r>
            <a:r>
              <a:rPr lang="en-AU" b="1" dirty="0">
                <a:solidFill>
                  <a:srgbClr val="0070C0"/>
                </a:solidFill>
              </a:rPr>
              <a:t>visualization technique </a:t>
            </a:r>
            <a:r>
              <a:rPr lang="en-AU" dirty="0"/>
              <a:t>which </a:t>
            </a:r>
            <a:r>
              <a:rPr lang="en-AU" b="1" dirty="0">
                <a:solidFill>
                  <a:srgbClr val="7030A0"/>
                </a:solidFill>
              </a:rPr>
              <a:t>assist</a:t>
            </a:r>
            <a:r>
              <a:rPr lang="en-AU" dirty="0"/>
              <a:t> in visualizing interrelation between </a:t>
            </a:r>
            <a:r>
              <a:rPr lang="en-AU" b="1" dirty="0">
                <a:solidFill>
                  <a:srgbClr val="FFC000"/>
                </a:solidFill>
              </a:rPr>
              <a:t>use case</a:t>
            </a:r>
            <a:r>
              <a:rPr lang="en-AU" dirty="0"/>
              <a:t>, </a:t>
            </a:r>
            <a:r>
              <a:rPr lang="en-AU" b="1" dirty="0">
                <a:solidFill>
                  <a:srgbClr val="FF0000"/>
                </a:solidFill>
              </a:rPr>
              <a:t>source code </a:t>
            </a:r>
            <a:r>
              <a:rPr lang="en-AU" dirty="0"/>
              <a:t>and </a:t>
            </a:r>
            <a:r>
              <a:rPr lang="en-AU" b="1" dirty="0">
                <a:solidFill>
                  <a:srgbClr val="00B050"/>
                </a:solidFill>
              </a:rPr>
              <a:t>test case </a:t>
            </a:r>
            <a:r>
              <a:rPr lang="en-AU" dirty="0"/>
              <a:t>in one area interactively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AU" dirty="0"/>
              <a:t> the </a:t>
            </a:r>
            <a:r>
              <a:rPr lang="en-AU" b="1" dirty="0">
                <a:solidFill>
                  <a:srgbClr val="002060"/>
                </a:solidFill>
              </a:rPr>
              <a:t>current state </a:t>
            </a:r>
            <a:r>
              <a:rPr lang="en-AU" dirty="0"/>
              <a:t>of the system.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1135174D-0FBF-4C48-85F8-C1BA27DC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2470972"/>
            <a:ext cx="4773168" cy="34248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2B1F87-62B1-44E9-9E38-8D546A4D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21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2DE42-02E9-4BD8-8549-24092FB4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AU" sz="4800"/>
              <a:t>What it is for? </a:t>
            </a: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shawn bohner software change impact analysis">
            <a:extLst>
              <a:ext uri="{FF2B5EF4-FFF2-40B4-BE49-F238E27FC236}">
                <a16:creationId xmlns:a16="http://schemas.microsoft.com/office/drawing/2014/main" id="{19E7899E-6E73-42E3-95D3-0CF4C9A0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66" y="107563"/>
            <a:ext cx="3115203" cy="389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298E-5B71-4924-85D3-F124B155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AU" sz="1700" dirty="0"/>
              <a:t>Software Change Impact Analysis </a:t>
            </a:r>
          </a:p>
          <a:p>
            <a:pPr marL="0" indent="0">
              <a:buNone/>
            </a:pPr>
            <a:r>
              <a:rPr lang="en-AU" sz="1700" dirty="0"/>
              <a:t>“the </a:t>
            </a:r>
            <a:r>
              <a:rPr lang="en-AU" sz="1700" b="1" dirty="0">
                <a:solidFill>
                  <a:schemeClr val="accent1"/>
                </a:solidFill>
              </a:rPr>
              <a:t>assessment</a:t>
            </a:r>
            <a:r>
              <a:rPr lang="en-AU" sz="1700" dirty="0"/>
              <a:t> of the </a:t>
            </a:r>
            <a:r>
              <a:rPr lang="en-AU" sz="1700" b="1" dirty="0">
                <a:solidFill>
                  <a:schemeClr val="accent1"/>
                </a:solidFill>
              </a:rPr>
              <a:t>effect</a:t>
            </a:r>
            <a:r>
              <a:rPr lang="en-AU" sz="1700" dirty="0"/>
              <a:t> of changes – provides techniques to address this  problem by </a:t>
            </a:r>
            <a:r>
              <a:rPr lang="en-AU" sz="1700" b="1" dirty="0">
                <a:solidFill>
                  <a:schemeClr val="accent1"/>
                </a:solidFill>
              </a:rPr>
              <a:t>identifying</a:t>
            </a:r>
            <a:r>
              <a:rPr lang="en-AU" sz="1700" dirty="0"/>
              <a:t> the likely </a:t>
            </a:r>
            <a:r>
              <a:rPr lang="en-AU" sz="1700" b="1" dirty="0">
                <a:solidFill>
                  <a:srgbClr val="0070C0"/>
                </a:solidFill>
              </a:rPr>
              <a:t>ripple-effect</a:t>
            </a:r>
            <a:r>
              <a:rPr lang="en-AU" sz="1700" dirty="0"/>
              <a:t> of software changes and using this information to re-engineer the software system design”</a:t>
            </a:r>
          </a:p>
          <a:p>
            <a:pPr marL="0" indent="0">
              <a:buNone/>
            </a:pPr>
            <a:r>
              <a:rPr lang="en-AU" sz="1700" dirty="0"/>
              <a:t>		(Shawn </a:t>
            </a:r>
            <a:r>
              <a:rPr lang="en-AU" sz="1700" dirty="0" err="1"/>
              <a:t>Bohner</a:t>
            </a:r>
            <a:r>
              <a:rPr lang="en-AU" sz="1700" dirty="0"/>
              <a:t> 1996, p.67)</a:t>
            </a:r>
          </a:p>
          <a:p>
            <a:pPr marL="0" indent="0">
              <a:buNone/>
            </a:pPr>
            <a:endParaRPr lang="en-AU" sz="1700" dirty="0"/>
          </a:p>
          <a:p>
            <a:endParaRPr lang="en-AU" sz="1700" dirty="0"/>
          </a:p>
          <a:p>
            <a:endParaRPr lang="en-AU" sz="1700" dirty="0"/>
          </a:p>
          <a:p>
            <a:pPr marL="0" indent="0">
              <a:buNone/>
            </a:pPr>
            <a:r>
              <a:rPr lang="en-AU" sz="1700" dirty="0"/>
              <a:t>    </a:t>
            </a:r>
          </a:p>
        </p:txBody>
      </p:sp>
      <p:grpSp>
        <p:nvGrpSpPr>
          <p:cNvPr id="1030" name="Group 7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3C8252-088D-4CB2-B895-F822F32E7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992448"/>
              </p:ext>
            </p:extLst>
          </p:nvPr>
        </p:nvGraphicFramePr>
        <p:xfrm>
          <a:off x="1421795" y="1652417"/>
          <a:ext cx="6555409" cy="50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C89F2FC7-7959-4AAC-A28A-CE872528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28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2D63-025C-4B09-BE9D-A2DFF048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4" y="511136"/>
            <a:ext cx="11281178" cy="1609344"/>
          </a:xfrm>
        </p:spPr>
        <p:txBody>
          <a:bodyPr/>
          <a:lstStyle/>
          <a:p>
            <a:r>
              <a:rPr lang="en-AU" dirty="0"/>
              <a:t>Change Impact Analysis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B9D58-35A1-4889-81D3-05FAE02A5C7E}"/>
              </a:ext>
            </a:extLst>
          </p:cNvPr>
          <p:cNvSpPr txBox="1"/>
          <p:nvPr/>
        </p:nvSpPr>
        <p:spPr>
          <a:xfrm>
            <a:off x="725290" y="2279374"/>
            <a:ext cx="99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How change impact analysis normally do in software development projects?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5DF8C4-6E6D-4E42-B1F0-242149BF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37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F44B-778F-430C-A491-DB0F4133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4168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visualization components works? </a:t>
            </a:r>
            <a:br>
              <a:rPr lang="en-AU" dirty="0"/>
            </a:b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Processing Part - 1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AEAB-5F87-426C-AC1D-15945880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71079"/>
          </a:xfrm>
        </p:spPr>
        <p:txBody>
          <a:bodyPr/>
          <a:lstStyle/>
          <a:p>
            <a:r>
              <a:rPr lang="en-AU" dirty="0"/>
              <a:t>Vector Space Model (VSM)</a:t>
            </a:r>
          </a:p>
          <a:p>
            <a:pPr lvl="1"/>
            <a:r>
              <a:rPr lang="en-AU" dirty="0"/>
              <a:t>Algebraic Model first proposed by Gerard Salton (PhD Harvard)</a:t>
            </a:r>
          </a:p>
          <a:p>
            <a:pPr lvl="1"/>
            <a:r>
              <a:rPr lang="en-AU" dirty="0"/>
              <a:t>First used in SMART (System for the Mechanical Analysis and Retrieval of Text) Information Retrieval System in Cornell University in 1960</a:t>
            </a:r>
          </a:p>
          <a:p>
            <a:pPr lvl="1"/>
            <a:r>
              <a:rPr lang="en-AU" dirty="0"/>
              <a:t>In Requirement Engineering Context, VSM technique started in popular in early 21</a:t>
            </a:r>
            <a:r>
              <a:rPr lang="en-AU" baseline="30000" dirty="0"/>
              <a:t>st</a:t>
            </a:r>
            <a:r>
              <a:rPr lang="en-AU" dirty="0"/>
              <a:t> Century mainly for automatic trace links recovery</a:t>
            </a:r>
          </a:p>
          <a:p>
            <a:pPr lvl="1"/>
            <a:r>
              <a:rPr lang="en-AU" dirty="0"/>
              <a:t>It is mainly used for document-to-document relationship recovery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739902-8A5B-43E3-B774-702A6322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022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819-1F88-41CB-9FB5-29707E80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the visualization components work? </a:t>
            </a:r>
            <a:br>
              <a:rPr lang="en-AU" dirty="0"/>
            </a:b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Processing Part - 2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9BA4-6F61-40A8-89A6-9CDA5670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VSM, Documents are represented as Vectors </a:t>
            </a:r>
          </a:p>
          <a:p>
            <a:r>
              <a:rPr lang="en-AU" dirty="0"/>
              <a:t>To Implement Vector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First, It presents documents into vector of words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Then, Transform to numeric form as that we can do text mining </a:t>
            </a:r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C08A91-7BCD-46D9-A64D-FCFF4522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691062"/>
            <a:ext cx="2914650" cy="77152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8023-5045-4978-BA86-EB8D0730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53" y="4691062"/>
            <a:ext cx="3314700" cy="7715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938046-7075-4EE0-BF3A-222B4D238FB4}"/>
              </a:ext>
            </a:extLst>
          </p:cNvPr>
          <p:cNvSpPr/>
          <p:nvPr/>
        </p:nvSpPr>
        <p:spPr>
          <a:xfrm>
            <a:off x="6983238" y="4167842"/>
            <a:ext cx="22464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2B988-4D11-42B9-BB0C-448F3EE1024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810125" y="5076825"/>
            <a:ext cx="192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C5DC38-19D0-4DBA-9DCF-3B657769D091}"/>
              </a:ext>
            </a:extLst>
          </p:cNvPr>
          <p:cNvSpPr txBox="1"/>
          <p:nvPr/>
        </p:nvSpPr>
        <p:spPr>
          <a:xfrm>
            <a:off x="5238750" y="507682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Presents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554FA6-4C47-4B0A-8AD2-212F01EC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075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0DD6-CC44-4ED0-B5C9-D5389C39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the visualization components works? </a:t>
            </a:r>
            <a:br>
              <a:rPr lang="en-AU" dirty="0"/>
            </a:b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Processing Part - 3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DE2E-7079-4FEF-B8C7-84B82D31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50263" cy="1838809"/>
          </a:xfrm>
        </p:spPr>
        <p:txBody>
          <a:bodyPr>
            <a:normAutofit/>
          </a:bodyPr>
          <a:lstStyle/>
          <a:p>
            <a:r>
              <a:rPr lang="en-AU" dirty="0"/>
              <a:t>Term Document Matrix</a:t>
            </a:r>
          </a:p>
          <a:p>
            <a:r>
              <a:rPr lang="en-AU" sz="1400" b="1" dirty="0" err="1"/>
              <a:t>Tf-idf</a:t>
            </a:r>
            <a:r>
              <a:rPr lang="en-AU" sz="1400" b="1" dirty="0"/>
              <a:t> = </a:t>
            </a:r>
            <a:r>
              <a:rPr lang="en-AU" sz="1400" b="1" dirty="0" err="1"/>
              <a:t>tf</a:t>
            </a:r>
            <a:r>
              <a:rPr lang="en-AU" sz="1400" b="1" dirty="0"/>
              <a:t> x </a:t>
            </a:r>
            <a:r>
              <a:rPr lang="en-AU" sz="1400" b="1" dirty="0" err="1"/>
              <a:t>idf</a:t>
            </a:r>
            <a:r>
              <a:rPr lang="en-AU" sz="1400" b="1" dirty="0"/>
              <a:t> </a:t>
            </a:r>
            <a:br>
              <a:rPr lang="en-AU" sz="1400" dirty="0"/>
            </a:br>
            <a:r>
              <a:rPr lang="en-AU" sz="1400" i="1" dirty="0" err="1"/>
              <a:t>tf</a:t>
            </a:r>
            <a:r>
              <a:rPr lang="en-AU" sz="1400" i="1" dirty="0"/>
              <a:t> = term frequency is the number of times a term occurs in a document</a:t>
            </a:r>
            <a:br>
              <a:rPr lang="en-AU" sz="1400" dirty="0"/>
            </a:br>
            <a:r>
              <a:rPr lang="en-AU" sz="1400" i="1" dirty="0" err="1"/>
              <a:t>idf</a:t>
            </a:r>
            <a:r>
              <a:rPr lang="en-AU" sz="1400" i="1" dirty="0"/>
              <a:t> = inverse of the document frequency, given as below</a:t>
            </a:r>
            <a:br>
              <a:rPr lang="en-AU" sz="1400" dirty="0"/>
            </a:br>
            <a:r>
              <a:rPr lang="en-AU" sz="1400" i="1" dirty="0" err="1"/>
              <a:t>idf</a:t>
            </a:r>
            <a:r>
              <a:rPr lang="en-AU" sz="1400" i="1" dirty="0"/>
              <a:t> = log(N/df), where df is the document frequency-number of documents containing a term</a:t>
            </a:r>
            <a:endParaRPr lang="en-AU" sz="1400" dirty="0"/>
          </a:p>
          <a:p>
            <a:endParaRPr lang="en-AU" dirty="0"/>
          </a:p>
        </p:txBody>
      </p:sp>
      <p:pic>
        <p:nvPicPr>
          <p:cNvPr id="4" name="Picture 2" descr="https://1.bp.blogspot.com/-mAM6NJ4bEoE/WfgfF2OfLII/AAAAAAAAGAs/axKBhPnJzR8W3QAEqNGf5ymiXpDg3JATgCK4BGAYYCw/s1600/information%2Bretrieval_3.PNG">
            <a:extLst>
              <a:ext uri="{FF2B5EF4-FFF2-40B4-BE49-F238E27FC236}">
                <a16:creationId xmlns:a16="http://schemas.microsoft.com/office/drawing/2014/main" id="{3C1ED74E-F219-4D7E-9839-6201381B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5" y="4200885"/>
            <a:ext cx="942490" cy="9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1.bp.blogspot.com/-crJGbyKFrVE/Wfgfhr3goWI/AAAAAAAAGA4/-s20-N7rNo44P_bTVeQ3idfSDR8byVyBwCK4BGAYYCw/s1600/information%2Bretrieval_term%2Bdocument%2Bmatrix.PNG">
            <a:extLst>
              <a:ext uri="{FF2B5EF4-FFF2-40B4-BE49-F238E27FC236}">
                <a16:creationId xmlns:a16="http://schemas.microsoft.com/office/drawing/2014/main" id="{F2CC0913-A922-48A1-A431-BA2C3897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03" y="4178834"/>
            <a:ext cx="4024985" cy="2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4.bp.blogspot.com/-tFQtMLUhGe4/Wfgf5itrTEI/AAAAAAAAGBA/W6YV8hXsI5QgHjIkwmjhLdQPnQyjh9iuQCK4BGAYYCw/s1600/information%2Bretrieval_inverse_document_frequency.PNG">
            <a:extLst>
              <a:ext uri="{FF2B5EF4-FFF2-40B4-BE49-F238E27FC236}">
                <a16:creationId xmlns:a16="http://schemas.microsoft.com/office/drawing/2014/main" id="{4B36406A-5121-4458-93CD-D88F3EB52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56" y="4178834"/>
            <a:ext cx="1982794" cy="23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3.bp.blogspot.com/-dUNMClK9RkQ/WfggZdjH6dI/AAAAAAAAGBM/rC7SE_3fzLUjBFjwytpaGmPflFns8t3dwCK4BGAYYCw/s1600/tf_idf_term_document_matrix.PNG">
            <a:extLst>
              <a:ext uri="{FF2B5EF4-FFF2-40B4-BE49-F238E27FC236}">
                <a16:creationId xmlns:a16="http://schemas.microsoft.com/office/drawing/2014/main" id="{CCDE5FA7-0BBE-47AF-B323-FCF8AC04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918" y="2496393"/>
            <a:ext cx="4216237" cy="196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6BC62-3109-4C69-B192-5A66FE4BC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745" y="4534559"/>
            <a:ext cx="4508638" cy="23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D5-402B-4230-BB08-6FD5ED51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the visualization components works? </a:t>
            </a:r>
            <a:br>
              <a:rPr lang="en-AU" dirty="0"/>
            </a:b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Processing Part - 3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E80F-77A2-4FD5-86F8-46892CC7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Similarity Measures : Cosine Similarity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32198-6131-4A53-82A0-6DE3FAF4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833687"/>
            <a:ext cx="63531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6DB6A-8BAF-43BB-ADF7-073BF1F0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06" y="3190875"/>
            <a:ext cx="446722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4FCBA-E8FF-41D1-9E7C-863A8C76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2" y="5087493"/>
            <a:ext cx="6886575" cy="12858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3376E4A-7E7F-47BB-8965-A823B754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18" y="5992660"/>
            <a:ext cx="1494037" cy="761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6628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284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Interactive Traceability Links Visualization using Hierarchical Trace Map</vt:lpstr>
      <vt:lpstr>Agenda </vt:lpstr>
      <vt:lpstr>What is Hierarchical Trace Map Visualization </vt:lpstr>
      <vt:lpstr>What it is for? </vt:lpstr>
      <vt:lpstr>Change Impact Analysis Scenario</vt:lpstr>
      <vt:lpstr>How the visualization components works?  Processing Part - 1 </vt:lpstr>
      <vt:lpstr>How the visualization components work?  Processing Part - 2</vt:lpstr>
      <vt:lpstr>How the visualization components works?  Processing Part - 3</vt:lpstr>
      <vt:lpstr>How the visualization components works?  Processing Part - 3</vt:lpstr>
      <vt:lpstr>How the visualization components works? 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Traceability Links Visualization using Hierarchical Trace Map</dc:title>
  <dc:creator>thazin aung</dc:creator>
  <cp:lastModifiedBy>thazin aung</cp:lastModifiedBy>
  <cp:revision>20</cp:revision>
  <cp:lastPrinted>2019-08-15T22:33:23Z</cp:lastPrinted>
  <dcterms:created xsi:type="dcterms:W3CDTF">2019-08-15T13:32:46Z</dcterms:created>
  <dcterms:modified xsi:type="dcterms:W3CDTF">2019-08-16T11:52:00Z</dcterms:modified>
</cp:coreProperties>
</file>