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71" r:id="rId4"/>
    <p:sldId id="272" r:id="rId5"/>
    <p:sldId id="273" r:id="rId6"/>
    <p:sldId id="274" r:id="rId7"/>
    <p:sldId id="275" r:id="rId8"/>
    <p:sldId id="276" r:id="rId9"/>
    <p:sldId id="277" r:id="rId10"/>
    <p:sldId id="929" r:id="rId11"/>
    <p:sldId id="930" r:id="rId12"/>
    <p:sldId id="928" r:id="rId13"/>
    <p:sldId id="898" r:id="rId14"/>
    <p:sldId id="931" r:id="rId15"/>
    <p:sldId id="767" r:id="rId16"/>
    <p:sldId id="933" r:id="rId17"/>
    <p:sldId id="259" r:id="rId18"/>
    <p:sldId id="260" r:id="rId19"/>
    <p:sldId id="261" r:id="rId20"/>
    <p:sldId id="262" r:id="rId21"/>
    <p:sldId id="934" r:id="rId22"/>
    <p:sldId id="263" r:id="rId23"/>
    <p:sldId id="265" r:id="rId24"/>
    <p:sldId id="264" r:id="rId25"/>
    <p:sldId id="266" r:id="rId26"/>
    <p:sldId id="269" r:id="rId27"/>
    <p:sldId id="267" r:id="rId28"/>
    <p:sldId id="936" r:id="rId29"/>
    <p:sldId id="792" r:id="rId30"/>
    <p:sldId id="444" r:id="rId31"/>
    <p:sldId id="927" r:id="rId32"/>
    <p:sldId id="926" r:id="rId33"/>
    <p:sldId id="863" r:id="rId34"/>
    <p:sldId id="935"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63"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802BB-C89B-46B6-B927-6F367860060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54ECA9F-A125-46E4-881D-E41FD1DC57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4FAC8F5-8BF6-47AB-9F9C-B8CE5620D821}"/>
              </a:ext>
            </a:extLst>
          </p:cNvPr>
          <p:cNvSpPr>
            <a:spLocks noGrp="1"/>
          </p:cNvSpPr>
          <p:nvPr>
            <p:ph type="dt" sz="half" idx="10"/>
          </p:nvPr>
        </p:nvSpPr>
        <p:spPr/>
        <p:txBody>
          <a:bodyPr/>
          <a:lstStyle/>
          <a:p>
            <a:fld id="{2DE0CC94-1875-431E-A849-192250829F1C}" type="datetimeFigureOut">
              <a:rPr lang="zh-CN" altLang="en-US" smtClean="0"/>
              <a:t>2021/4/8</a:t>
            </a:fld>
            <a:endParaRPr lang="zh-CN" altLang="en-US"/>
          </a:p>
        </p:txBody>
      </p:sp>
      <p:sp>
        <p:nvSpPr>
          <p:cNvPr id="5" name="页脚占位符 4">
            <a:extLst>
              <a:ext uri="{FF2B5EF4-FFF2-40B4-BE49-F238E27FC236}">
                <a16:creationId xmlns:a16="http://schemas.microsoft.com/office/drawing/2014/main" id="{B3A5F3B4-8A2C-4C5E-981F-35808D7740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E2D99B-A390-46E3-B0D8-C668C58CB1BE}"/>
              </a:ext>
            </a:extLst>
          </p:cNvPr>
          <p:cNvSpPr>
            <a:spLocks noGrp="1"/>
          </p:cNvSpPr>
          <p:nvPr>
            <p:ph type="sldNum" sz="quarter" idx="12"/>
          </p:nvPr>
        </p:nvSpPr>
        <p:spPr/>
        <p:txBody>
          <a:bodyPr/>
          <a:lstStyle/>
          <a:p>
            <a:fld id="{A1DA7142-3108-4EDA-82FF-D6FC870AF442}" type="slidenum">
              <a:rPr lang="zh-CN" altLang="en-US" smtClean="0"/>
              <a:t>‹#›</a:t>
            </a:fld>
            <a:endParaRPr lang="zh-CN" altLang="en-US"/>
          </a:p>
        </p:txBody>
      </p:sp>
    </p:spTree>
    <p:extLst>
      <p:ext uri="{BB962C8B-B14F-4D97-AF65-F5344CB8AC3E}">
        <p14:creationId xmlns:p14="http://schemas.microsoft.com/office/powerpoint/2010/main" val="163935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40DAC-B039-4B01-8746-84784C09029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90FDC92-D980-4823-85AF-017EFF64EBB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DA8EA0-DB76-41AC-84B6-BB72195F1D18}"/>
              </a:ext>
            </a:extLst>
          </p:cNvPr>
          <p:cNvSpPr>
            <a:spLocks noGrp="1"/>
          </p:cNvSpPr>
          <p:nvPr>
            <p:ph type="dt" sz="half" idx="10"/>
          </p:nvPr>
        </p:nvSpPr>
        <p:spPr/>
        <p:txBody>
          <a:bodyPr/>
          <a:lstStyle/>
          <a:p>
            <a:fld id="{2DE0CC94-1875-431E-A849-192250829F1C}" type="datetimeFigureOut">
              <a:rPr lang="zh-CN" altLang="en-US" smtClean="0"/>
              <a:t>2021/4/8</a:t>
            </a:fld>
            <a:endParaRPr lang="zh-CN" altLang="en-US"/>
          </a:p>
        </p:txBody>
      </p:sp>
      <p:sp>
        <p:nvSpPr>
          <p:cNvPr id="5" name="页脚占位符 4">
            <a:extLst>
              <a:ext uri="{FF2B5EF4-FFF2-40B4-BE49-F238E27FC236}">
                <a16:creationId xmlns:a16="http://schemas.microsoft.com/office/drawing/2014/main" id="{21AA355F-865D-450F-8869-EC22FBE916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63EAB8-E638-42F4-8838-A2118AD6D59A}"/>
              </a:ext>
            </a:extLst>
          </p:cNvPr>
          <p:cNvSpPr>
            <a:spLocks noGrp="1"/>
          </p:cNvSpPr>
          <p:nvPr>
            <p:ph type="sldNum" sz="quarter" idx="12"/>
          </p:nvPr>
        </p:nvSpPr>
        <p:spPr/>
        <p:txBody>
          <a:bodyPr/>
          <a:lstStyle/>
          <a:p>
            <a:fld id="{A1DA7142-3108-4EDA-82FF-D6FC870AF442}" type="slidenum">
              <a:rPr lang="zh-CN" altLang="en-US" smtClean="0"/>
              <a:t>‹#›</a:t>
            </a:fld>
            <a:endParaRPr lang="zh-CN" altLang="en-US"/>
          </a:p>
        </p:txBody>
      </p:sp>
    </p:spTree>
    <p:extLst>
      <p:ext uri="{BB962C8B-B14F-4D97-AF65-F5344CB8AC3E}">
        <p14:creationId xmlns:p14="http://schemas.microsoft.com/office/powerpoint/2010/main" val="3343423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A2C048B-EE59-48B6-9025-A623D6D7D1B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8CE16A-D21F-4F94-8CE6-68B93F3B330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D6B087-C5F4-41A1-BC25-C169BCCD5CB9}"/>
              </a:ext>
            </a:extLst>
          </p:cNvPr>
          <p:cNvSpPr>
            <a:spLocks noGrp="1"/>
          </p:cNvSpPr>
          <p:nvPr>
            <p:ph type="dt" sz="half" idx="10"/>
          </p:nvPr>
        </p:nvSpPr>
        <p:spPr/>
        <p:txBody>
          <a:bodyPr/>
          <a:lstStyle/>
          <a:p>
            <a:fld id="{2DE0CC94-1875-431E-A849-192250829F1C}" type="datetimeFigureOut">
              <a:rPr lang="zh-CN" altLang="en-US" smtClean="0"/>
              <a:t>2021/4/8</a:t>
            </a:fld>
            <a:endParaRPr lang="zh-CN" altLang="en-US"/>
          </a:p>
        </p:txBody>
      </p:sp>
      <p:sp>
        <p:nvSpPr>
          <p:cNvPr id="5" name="页脚占位符 4">
            <a:extLst>
              <a:ext uri="{FF2B5EF4-FFF2-40B4-BE49-F238E27FC236}">
                <a16:creationId xmlns:a16="http://schemas.microsoft.com/office/drawing/2014/main" id="{1E53C2D8-C828-4A7A-939D-46FF6AEDDC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AE9E8C-BE3E-4500-A245-D0DDD08D98DD}"/>
              </a:ext>
            </a:extLst>
          </p:cNvPr>
          <p:cNvSpPr>
            <a:spLocks noGrp="1"/>
          </p:cNvSpPr>
          <p:nvPr>
            <p:ph type="sldNum" sz="quarter" idx="12"/>
          </p:nvPr>
        </p:nvSpPr>
        <p:spPr/>
        <p:txBody>
          <a:bodyPr/>
          <a:lstStyle/>
          <a:p>
            <a:fld id="{A1DA7142-3108-4EDA-82FF-D6FC870AF442}" type="slidenum">
              <a:rPr lang="zh-CN" altLang="en-US" smtClean="0"/>
              <a:t>‹#›</a:t>
            </a:fld>
            <a:endParaRPr lang="zh-CN" altLang="en-US"/>
          </a:p>
        </p:txBody>
      </p:sp>
    </p:spTree>
    <p:extLst>
      <p:ext uri="{BB962C8B-B14F-4D97-AF65-F5344CB8AC3E}">
        <p14:creationId xmlns:p14="http://schemas.microsoft.com/office/powerpoint/2010/main" val="89194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06F2F-FD6B-4234-992B-646CF4D6E9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889A7B6-AC6C-4558-830C-D1F088D0881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0F5E9D-F1D1-45A8-9A7E-5D76E574E5C1}"/>
              </a:ext>
            </a:extLst>
          </p:cNvPr>
          <p:cNvSpPr>
            <a:spLocks noGrp="1"/>
          </p:cNvSpPr>
          <p:nvPr>
            <p:ph type="dt" sz="half" idx="10"/>
          </p:nvPr>
        </p:nvSpPr>
        <p:spPr/>
        <p:txBody>
          <a:bodyPr/>
          <a:lstStyle/>
          <a:p>
            <a:fld id="{2DE0CC94-1875-431E-A849-192250829F1C}" type="datetimeFigureOut">
              <a:rPr lang="zh-CN" altLang="en-US" smtClean="0"/>
              <a:t>2021/4/8</a:t>
            </a:fld>
            <a:endParaRPr lang="zh-CN" altLang="en-US"/>
          </a:p>
        </p:txBody>
      </p:sp>
      <p:sp>
        <p:nvSpPr>
          <p:cNvPr id="5" name="页脚占位符 4">
            <a:extLst>
              <a:ext uri="{FF2B5EF4-FFF2-40B4-BE49-F238E27FC236}">
                <a16:creationId xmlns:a16="http://schemas.microsoft.com/office/drawing/2014/main" id="{6FB39CCD-52E7-46AE-AE7D-51A322F354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C4C349-C207-4E8B-BC34-E9F724BABF94}"/>
              </a:ext>
            </a:extLst>
          </p:cNvPr>
          <p:cNvSpPr>
            <a:spLocks noGrp="1"/>
          </p:cNvSpPr>
          <p:nvPr>
            <p:ph type="sldNum" sz="quarter" idx="12"/>
          </p:nvPr>
        </p:nvSpPr>
        <p:spPr/>
        <p:txBody>
          <a:bodyPr/>
          <a:lstStyle/>
          <a:p>
            <a:fld id="{A1DA7142-3108-4EDA-82FF-D6FC870AF442}" type="slidenum">
              <a:rPr lang="zh-CN" altLang="en-US" smtClean="0"/>
              <a:t>‹#›</a:t>
            </a:fld>
            <a:endParaRPr lang="zh-CN" altLang="en-US"/>
          </a:p>
        </p:txBody>
      </p:sp>
    </p:spTree>
    <p:extLst>
      <p:ext uri="{BB962C8B-B14F-4D97-AF65-F5344CB8AC3E}">
        <p14:creationId xmlns:p14="http://schemas.microsoft.com/office/powerpoint/2010/main" val="3145926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1620A-97A8-49AA-94F0-F0A39BD4CBF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BB25C51-15DB-48B9-925B-DE2BAD2F07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ACE9C9D-680C-4B16-9ABD-01734E465335}"/>
              </a:ext>
            </a:extLst>
          </p:cNvPr>
          <p:cNvSpPr>
            <a:spLocks noGrp="1"/>
          </p:cNvSpPr>
          <p:nvPr>
            <p:ph type="dt" sz="half" idx="10"/>
          </p:nvPr>
        </p:nvSpPr>
        <p:spPr/>
        <p:txBody>
          <a:bodyPr/>
          <a:lstStyle/>
          <a:p>
            <a:fld id="{2DE0CC94-1875-431E-A849-192250829F1C}" type="datetimeFigureOut">
              <a:rPr lang="zh-CN" altLang="en-US" smtClean="0"/>
              <a:t>2021/4/8</a:t>
            </a:fld>
            <a:endParaRPr lang="zh-CN" altLang="en-US"/>
          </a:p>
        </p:txBody>
      </p:sp>
      <p:sp>
        <p:nvSpPr>
          <p:cNvPr id="5" name="页脚占位符 4">
            <a:extLst>
              <a:ext uri="{FF2B5EF4-FFF2-40B4-BE49-F238E27FC236}">
                <a16:creationId xmlns:a16="http://schemas.microsoft.com/office/drawing/2014/main" id="{5B5DE4AF-3DC6-4F1C-9513-7ECBF11EF2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45A716-1B12-48FA-BED6-A10835FC1AEA}"/>
              </a:ext>
            </a:extLst>
          </p:cNvPr>
          <p:cNvSpPr>
            <a:spLocks noGrp="1"/>
          </p:cNvSpPr>
          <p:nvPr>
            <p:ph type="sldNum" sz="quarter" idx="12"/>
          </p:nvPr>
        </p:nvSpPr>
        <p:spPr/>
        <p:txBody>
          <a:bodyPr/>
          <a:lstStyle/>
          <a:p>
            <a:fld id="{A1DA7142-3108-4EDA-82FF-D6FC870AF442}" type="slidenum">
              <a:rPr lang="zh-CN" altLang="en-US" smtClean="0"/>
              <a:t>‹#›</a:t>
            </a:fld>
            <a:endParaRPr lang="zh-CN" altLang="en-US"/>
          </a:p>
        </p:txBody>
      </p:sp>
    </p:spTree>
    <p:extLst>
      <p:ext uri="{BB962C8B-B14F-4D97-AF65-F5344CB8AC3E}">
        <p14:creationId xmlns:p14="http://schemas.microsoft.com/office/powerpoint/2010/main" val="1005598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85BCE-1747-4FEA-B917-2910FF4F33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A3134E-9B04-4D99-8DE4-E141EF6BCF6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7D00A7A-B3B2-4677-BD2F-148B0D16852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DCFC60E-7CC7-48D8-AFE0-F407A3CE531C}"/>
              </a:ext>
            </a:extLst>
          </p:cNvPr>
          <p:cNvSpPr>
            <a:spLocks noGrp="1"/>
          </p:cNvSpPr>
          <p:nvPr>
            <p:ph type="dt" sz="half" idx="10"/>
          </p:nvPr>
        </p:nvSpPr>
        <p:spPr/>
        <p:txBody>
          <a:bodyPr/>
          <a:lstStyle/>
          <a:p>
            <a:fld id="{2DE0CC94-1875-431E-A849-192250829F1C}" type="datetimeFigureOut">
              <a:rPr lang="zh-CN" altLang="en-US" smtClean="0"/>
              <a:t>2021/4/8</a:t>
            </a:fld>
            <a:endParaRPr lang="zh-CN" altLang="en-US"/>
          </a:p>
        </p:txBody>
      </p:sp>
      <p:sp>
        <p:nvSpPr>
          <p:cNvPr id="6" name="页脚占位符 5">
            <a:extLst>
              <a:ext uri="{FF2B5EF4-FFF2-40B4-BE49-F238E27FC236}">
                <a16:creationId xmlns:a16="http://schemas.microsoft.com/office/drawing/2014/main" id="{7A21A541-83E5-4D5A-A74F-51C20EA3FC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3FCA1C-A312-45CC-B6CE-A5B3890EA803}"/>
              </a:ext>
            </a:extLst>
          </p:cNvPr>
          <p:cNvSpPr>
            <a:spLocks noGrp="1"/>
          </p:cNvSpPr>
          <p:nvPr>
            <p:ph type="sldNum" sz="quarter" idx="12"/>
          </p:nvPr>
        </p:nvSpPr>
        <p:spPr/>
        <p:txBody>
          <a:bodyPr/>
          <a:lstStyle/>
          <a:p>
            <a:fld id="{A1DA7142-3108-4EDA-82FF-D6FC870AF442}" type="slidenum">
              <a:rPr lang="zh-CN" altLang="en-US" smtClean="0"/>
              <a:t>‹#›</a:t>
            </a:fld>
            <a:endParaRPr lang="zh-CN" altLang="en-US"/>
          </a:p>
        </p:txBody>
      </p:sp>
    </p:spTree>
    <p:extLst>
      <p:ext uri="{BB962C8B-B14F-4D97-AF65-F5344CB8AC3E}">
        <p14:creationId xmlns:p14="http://schemas.microsoft.com/office/powerpoint/2010/main" val="14456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477CC7-C19C-41CD-A9B8-D13C8DA031F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B5B9FFA-65F5-4B55-BBFE-714928044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CC9624C-400A-49D4-A5B7-7E2C3558991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EE16013-AA6F-4217-8334-04EC5CD8FD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B0A07B-CBFF-4A41-BC85-930584ADF2E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BEC346-9A3F-47DE-A6A2-9556DD928229}"/>
              </a:ext>
            </a:extLst>
          </p:cNvPr>
          <p:cNvSpPr>
            <a:spLocks noGrp="1"/>
          </p:cNvSpPr>
          <p:nvPr>
            <p:ph type="dt" sz="half" idx="10"/>
          </p:nvPr>
        </p:nvSpPr>
        <p:spPr/>
        <p:txBody>
          <a:bodyPr/>
          <a:lstStyle/>
          <a:p>
            <a:fld id="{2DE0CC94-1875-431E-A849-192250829F1C}" type="datetimeFigureOut">
              <a:rPr lang="zh-CN" altLang="en-US" smtClean="0"/>
              <a:t>2021/4/8</a:t>
            </a:fld>
            <a:endParaRPr lang="zh-CN" altLang="en-US"/>
          </a:p>
        </p:txBody>
      </p:sp>
      <p:sp>
        <p:nvSpPr>
          <p:cNvPr id="8" name="页脚占位符 7">
            <a:extLst>
              <a:ext uri="{FF2B5EF4-FFF2-40B4-BE49-F238E27FC236}">
                <a16:creationId xmlns:a16="http://schemas.microsoft.com/office/drawing/2014/main" id="{24CF8F30-0CC6-4C69-A577-5D672FBAD19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DDF28AA-B9A7-4508-A2A0-35106C331334}"/>
              </a:ext>
            </a:extLst>
          </p:cNvPr>
          <p:cNvSpPr>
            <a:spLocks noGrp="1"/>
          </p:cNvSpPr>
          <p:nvPr>
            <p:ph type="sldNum" sz="quarter" idx="12"/>
          </p:nvPr>
        </p:nvSpPr>
        <p:spPr/>
        <p:txBody>
          <a:bodyPr/>
          <a:lstStyle/>
          <a:p>
            <a:fld id="{A1DA7142-3108-4EDA-82FF-D6FC870AF442}" type="slidenum">
              <a:rPr lang="zh-CN" altLang="en-US" smtClean="0"/>
              <a:t>‹#›</a:t>
            </a:fld>
            <a:endParaRPr lang="zh-CN" altLang="en-US"/>
          </a:p>
        </p:txBody>
      </p:sp>
    </p:spTree>
    <p:extLst>
      <p:ext uri="{BB962C8B-B14F-4D97-AF65-F5344CB8AC3E}">
        <p14:creationId xmlns:p14="http://schemas.microsoft.com/office/powerpoint/2010/main" val="15505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39350-1D25-4FF8-AC5B-67C97EC557B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F7156DF-E4EB-456E-86D2-14741EBDFB13}"/>
              </a:ext>
            </a:extLst>
          </p:cNvPr>
          <p:cNvSpPr>
            <a:spLocks noGrp="1"/>
          </p:cNvSpPr>
          <p:nvPr>
            <p:ph type="dt" sz="half" idx="10"/>
          </p:nvPr>
        </p:nvSpPr>
        <p:spPr/>
        <p:txBody>
          <a:bodyPr/>
          <a:lstStyle/>
          <a:p>
            <a:fld id="{2DE0CC94-1875-431E-A849-192250829F1C}" type="datetimeFigureOut">
              <a:rPr lang="zh-CN" altLang="en-US" smtClean="0"/>
              <a:t>2021/4/8</a:t>
            </a:fld>
            <a:endParaRPr lang="zh-CN" altLang="en-US"/>
          </a:p>
        </p:txBody>
      </p:sp>
      <p:sp>
        <p:nvSpPr>
          <p:cNvPr id="4" name="页脚占位符 3">
            <a:extLst>
              <a:ext uri="{FF2B5EF4-FFF2-40B4-BE49-F238E27FC236}">
                <a16:creationId xmlns:a16="http://schemas.microsoft.com/office/drawing/2014/main" id="{798D058B-D9B3-450D-832D-ED4A2D0CFA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A184A00-8AF6-4126-B91C-6B2D36D6C723}"/>
              </a:ext>
            </a:extLst>
          </p:cNvPr>
          <p:cNvSpPr>
            <a:spLocks noGrp="1"/>
          </p:cNvSpPr>
          <p:nvPr>
            <p:ph type="sldNum" sz="quarter" idx="12"/>
          </p:nvPr>
        </p:nvSpPr>
        <p:spPr/>
        <p:txBody>
          <a:bodyPr/>
          <a:lstStyle/>
          <a:p>
            <a:fld id="{A1DA7142-3108-4EDA-82FF-D6FC870AF442}" type="slidenum">
              <a:rPr lang="zh-CN" altLang="en-US" smtClean="0"/>
              <a:t>‹#›</a:t>
            </a:fld>
            <a:endParaRPr lang="zh-CN" altLang="en-US"/>
          </a:p>
        </p:txBody>
      </p:sp>
    </p:spTree>
    <p:extLst>
      <p:ext uri="{BB962C8B-B14F-4D97-AF65-F5344CB8AC3E}">
        <p14:creationId xmlns:p14="http://schemas.microsoft.com/office/powerpoint/2010/main" val="206981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91CC9D-2D66-459D-8BAC-4A7DDB2C7912}"/>
              </a:ext>
            </a:extLst>
          </p:cNvPr>
          <p:cNvSpPr>
            <a:spLocks noGrp="1"/>
          </p:cNvSpPr>
          <p:nvPr>
            <p:ph type="dt" sz="half" idx="10"/>
          </p:nvPr>
        </p:nvSpPr>
        <p:spPr/>
        <p:txBody>
          <a:bodyPr/>
          <a:lstStyle/>
          <a:p>
            <a:fld id="{2DE0CC94-1875-431E-A849-192250829F1C}" type="datetimeFigureOut">
              <a:rPr lang="zh-CN" altLang="en-US" smtClean="0"/>
              <a:t>2021/4/8</a:t>
            </a:fld>
            <a:endParaRPr lang="zh-CN" altLang="en-US"/>
          </a:p>
        </p:txBody>
      </p:sp>
      <p:sp>
        <p:nvSpPr>
          <p:cNvPr id="3" name="页脚占位符 2">
            <a:extLst>
              <a:ext uri="{FF2B5EF4-FFF2-40B4-BE49-F238E27FC236}">
                <a16:creationId xmlns:a16="http://schemas.microsoft.com/office/drawing/2014/main" id="{90B2C1D5-F238-4B12-BD5C-542CEC05B93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AA1A694-6574-4240-9595-098470F49E1B}"/>
              </a:ext>
            </a:extLst>
          </p:cNvPr>
          <p:cNvSpPr>
            <a:spLocks noGrp="1"/>
          </p:cNvSpPr>
          <p:nvPr>
            <p:ph type="sldNum" sz="quarter" idx="12"/>
          </p:nvPr>
        </p:nvSpPr>
        <p:spPr/>
        <p:txBody>
          <a:bodyPr/>
          <a:lstStyle/>
          <a:p>
            <a:fld id="{A1DA7142-3108-4EDA-82FF-D6FC870AF442}" type="slidenum">
              <a:rPr lang="zh-CN" altLang="en-US" smtClean="0"/>
              <a:t>‹#›</a:t>
            </a:fld>
            <a:endParaRPr lang="zh-CN" altLang="en-US"/>
          </a:p>
        </p:txBody>
      </p:sp>
    </p:spTree>
    <p:extLst>
      <p:ext uri="{BB962C8B-B14F-4D97-AF65-F5344CB8AC3E}">
        <p14:creationId xmlns:p14="http://schemas.microsoft.com/office/powerpoint/2010/main" val="98302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78063-FCFD-4AD5-BD15-11D00BC537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839FF34-04FC-409A-8813-18D220524C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3E453CB-524D-4F96-ADF7-E41A691F3D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253FEDB-8D51-407B-ABDE-39D05C179B8D}"/>
              </a:ext>
            </a:extLst>
          </p:cNvPr>
          <p:cNvSpPr>
            <a:spLocks noGrp="1"/>
          </p:cNvSpPr>
          <p:nvPr>
            <p:ph type="dt" sz="half" idx="10"/>
          </p:nvPr>
        </p:nvSpPr>
        <p:spPr/>
        <p:txBody>
          <a:bodyPr/>
          <a:lstStyle/>
          <a:p>
            <a:fld id="{2DE0CC94-1875-431E-A849-192250829F1C}" type="datetimeFigureOut">
              <a:rPr lang="zh-CN" altLang="en-US" smtClean="0"/>
              <a:t>2021/4/8</a:t>
            </a:fld>
            <a:endParaRPr lang="zh-CN" altLang="en-US"/>
          </a:p>
        </p:txBody>
      </p:sp>
      <p:sp>
        <p:nvSpPr>
          <p:cNvPr id="6" name="页脚占位符 5">
            <a:extLst>
              <a:ext uri="{FF2B5EF4-FFF2-40B4-BE49-F238E27FC236}">
                <a16:creationId xmlns:a16="http://schemas.microsoft.com/office/drawing/2014/main" id="{2A193D25-239A-4C65-89EA-0262BD5C0C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D7A1CB-D945-46AB-98C9-A4018E27327B}"/>
              </a:ext>
            </a:extLst>
          </p:cNvPr>
          <p:cNvSpPr>
            <a:spLocks noGrp="1"/>
          </p:cNvSpPr>
          <p:nvPr>
            <p:ph type="sldNum" sz="quarter" idx="12"/>
          </p:nvPr>
        </p:nvSpPr>
        <p:spPr/>
        <p:txBody>
          <a:bodyPr/>
          <a:lstStyle/>
          <a:p>
            <a:fld id="{A1DA7142-3108-4EDA-82FF-D6FC870AF442}" type="slidenum">
              <a:rPr lang="zh-CN" altLang="en-US" smtClean="0"/>
              <a:t>‹#›</a:t>
            </a:fld>
            <a:endParaRPr lang="zh-CN" altLang="en-US"/>
          </a:p>
        </p:txBody>
      </p:sp>
    </p:spTree>
    <p:extLst>
      <p:ext uri="{BB962C8B-B14F-4D97-AF65-F5344CB8AC3E}">
        <p14:creationId xmlns:p14="http://schemas.microsoft.com/office/powerpoint/2010/main" val="1229048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5A0F6-4D13-4261-96D9-386D3B20EE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22E9148-49C2-44B1-8A4C-3EFE5E1AFA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23A1D0C-09C6-4EEB-8E8D-CAF95D2A6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337B783-3911-4AD5-98C7-F02A2651A14A}"/>
              </a:ext>
            </a:extLst>
          </p:cNvPr>
          <p:cNvSpPr>
            <a:spLocks noGrp="1"/>
          </p:cNvSpPr>
          <p:nvPr>
            <p:ph type="dt" sz="half" idx="10"/>
          </p:nvPr>
        </p:nvSpPr>
        <p:spPr/>
        <p:txBody>
          <a:bodyPr/>
          <a:lstStyle/>
          <a:p>
            <a:fld id="{2DE0CC94-1875-431E-A849-192250829F1C}" type="datetimeFigureOut">
              <a:rPr lang="zh-CN" altLang="en-US" smtClean="0"/>
              <a:t>2021/4/8</a:t>
            </a:fld>
            <a:endParaRPr lang="zh-CN" altLang="en-US"/>
          </a:p>
        </p:txBody>
      </p:sp>
      <p:sp>
        <p:nvSpPr>
          <p:cNvPr id="6" name="页脚占位符 5">
            <a:extLst>
              <a:ext uri="{FF2B5EF4-FFF2-40B4-BE49-F238E27FC236}">
                <a16:creationId xmlns:a16="http://schemas.microsoft.com/office/drawing/2014/main" id="{042E63A8-C951-443F-A202-6DC6220F1F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7EDF64-3CBB-41F4-8727-712F3763A2FE}"/>
              </a:ext>
            </a:extLst>
          </p:cNvPr>
          <p:cNvSpPr>
            <a:spLocks noGrp="1"/>
          </p:cNvSpPr>
          <p:nvPr>
            <p:ph type="sldNum" sz="quarter" idx="12"/>
          </p:nvPr>
        </p:nvSpPr>
        <p:spPr/>
        <p:txBody>
          <a:bodyPr/>
          <a:lstStyle/>
          <a:p>
            <a:fld id="{A1DA7142-3108-4EDA-82FF-D6FC870AF442}" type="slidenum">
              <a:rPr lang="zh-CN" altLang="en-US" smtClean="0"/>
              <a:t>‹#›</a:t>
            </a:fld>
            <a:endParaRPr lang="zh-CN" altLang="en-US"/>
          </a:p>
        </p:txBody>
      </p:sp>
    </p:spTree>
    <p:extLst>
      <p:ext uri="{BB962C8B-B14F-4D97-AF65-F5344CB8AC3E}">
        <p14:creationId xmlns:p14="http://schemas.microsoft.com/office/powerpoint/2010/main" val="1840194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7D9958F-B11F-4A7C-A609-EFC8F03418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32A909-64A2-4B1C-92D9-0F24A0AD0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9E6CDB-3C3C-43BD-9522-E389AFD10E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0CC94-1875-431E-A849-192250829F1C}" type="datetimeFigureOut">
              <a:rPr lang="zh-CN" altLang="en-US" smtClean="0"/>
              <a:t>2021/4/8</a:t>
            </a:fld>
            <a:endParaRPr lang="zh-CN" altLang="en-US"/>
          </a:p>
        </p:txBody>
      </p:sp>
      <p:sp>
        <p:nvSpPr>
          <p:cNvPr id="5" name="页脚占位符 4">
            <a:extLst>
              <a:ext uri="{FF2B5EF4-FFF2-40B4-BE49-F238E27FC236}">
                <a16:creationId xmlns:a16="http://schemas.microsoft.com/office/drawing/2014/main" id="{A80C1B9D-CED7-4694-8A2C-AC10B0A2C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9E2FCB0-C277-4B19-B8F4-05A849CA22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A7142-3108-4EDA-82FF-D6FC870AF442}" type="slidenum">
              <a:rPr lang="zh-CN" altLang="en-US" smtClean="0"/>
              <a:t>‹#›</a:t>
            </a:fld>
            <a:endParaRPr lang="zh-CN" altLang="en-US"/>
          </a:p>
        </p:txBody>
      </p:sp>
    </p:spTree>
    <p:extLst>
      <p:ext uri="{BB962C8B-B14F-4D97-AF65-F5344CB8AC3E}">
        <p14:creationId xmlns:p14="http://schemas.microsoft.com/office/powerpoint/2010/main" val="2180090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6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28.gif"/><Relationship Id="rId7" Type="http://schemas.openxmlformats.org/officeDocument/2006/relationships/image" Target="../media/image31.jpg"/><Relationship Id="rId2" Type="http://schemas.openxmlformats.org/officeDocument/2006/relationships/image" Target="../media/image27.gif"/><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g"/><Relationship Id="rId4" Type="http://schemas.openxmlformats.org/officeDocument/2006/relationships/image" Target="../media/image38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46.png"/><Relationship Id="rId7" Type="http://schemas.openxmlformats.org/officeDocument/2006/relationships/image" Target="../media/image33.gif"/><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0.png"/><Relationship Id="rId4" Type="http://schemas.openxmlformats.org/officeDocument/2006/relationships/image" Target="../media/image47.png"/><Relationship Id="rId9" Type="http://schemas.openxmlformats.org/officeDocument/2006/relationships/image" Target="../media/image35.gif"/></Relationships>
</file>

<file path=ppt/slides/_rels/slide31.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42.gif"/><Relationship Id="rId3" Type="http://schemas.openxmlformats.org/officeDocument/2006/relationships/image" Target="../media/image36.gif"/><Relationship Id="rId7" Type="http://schemas.openxmlformats.org/officeDocument/2006/relationships/image" Target="../media/image41.gif"/><Relationship Id="rId2" Type="http://schemas.openxmlformats.org/officeDocument/2006/relationships/image" Target="../media/image37.gif"/><Relationship Id="rId1" Type="http://schemas.openxmlformats.org/officeDocument/2006/relationships/slideLayout" Target="../slideLayouts/slideLayout2.xml"/><Relationship Id="rId6" Type="http://schemas.openxmlformats.org/officeDocument/2006/relationships/image" Target="../media/image40.gif"/><Relationship Id="rId5" Type="http://schemas.openxmlformats.org/officeDocument/2006/relationships/image" Target="../media/image39.gif"/><Relationship Id="rId4" Type="http://schemas.openxmlformats.org/officeDocument/2006/relationships/image" Target="../media/image38.gif"/></Relationships>
</file>

<file path=ppt/slides/_rels/slide33.xml.rels><?xml version="1.0" encoding="UTF-8" standalone="yes"?>
<Relationships xmlns="http://schemas.openxmlformats.org/package/2006/relationships"><Relationship Id="rId8" Type="http://schemas.openxmlformats.org/officeDocument/2006/relationships/image" Target="../media/image42.gif"/><Relationship Id="rId3" Type="http://schemas.openxmlformats.org/officeDocument/2006/relationships/image" Target="../media/image36.gif"/><Relationship Id="rId7" Type="http://schemas.openxmlformats.org/officeDocument/2006/relationships/image" Target="../media/image41.gif"/><Relationship Id="rId2" Type="http://schemas.openxmlformats.org/officeDocument/2006/relationships/image" Target="../media/image37.gif"/><Relationship Id="rId1" Type="http://schemas.openxmlformats.org/officeDocument/2006/relationships/slideLayout" Target="../slideLayouts/slideLayout2.xml"/><Relationship Id="rId6" Type="http://schemas.openxmlformats.org/officeDocument/2006/relationships/image" Target="../media/image40.gif"/><Relationship Id="rId5" Type="http://schemas.openxmlformats.org/officeDocument/2006/relationships/image" Target="../media/image39.gif"/><Relationship Id="rId4" Type="http://schemas.openxmlformats.org/officeDocument/2006/relationships/image" Target="../media/image38.gif"/></Relationships>
</file>

<file path=ppt/slides/_rels/slide34.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38962-25EF-4023-80B2-CA04B5DB123B}"/>
              </a:ext>
            </a:extLst>
          </p:cNvPr>
          <p:cNvSpPr>
            <a:spLocks noGrp="1"/>
          </p:cNvSpPr>
          <p:nvPr>
            <p:ph type="title"/>
          </p:nvPr>
        </p:nvSpPr>
        <p:spPr>
          <a:xfrm>
            <a:off x="1226858" y="1427799"/>
            <a:ext cx="9667827" cy="1934192"/>
          </a:xfrm>
        </p:spPr>
        <p:txBody>
          <a:bodyPr/>
          <a:lstStyle/>
          <a:p>
            <a:pPr algn="ctr"/>
            <a:r>
              <a:rPr lang="en-US" altLang="zh-CN" dirty="0">
                <a:latin typeface="Calibri Light" panose="020F0302020204030204" pitchFamily="34" charset="0"/>
                <a:cs typeface="Calibri Light" panose="020F0302020204030204" pitchFamily="34" charset="0"/>
              </a:rPr>
              <a:t>Introduction to quantum Hoare logics</a:t>
            </a:r>
            <a:endParaRPr lang="zh-CN" altLang="en-US" dirty="0">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D549D21E-409E-4835-B1A5-036644233FC1}"/>
              </a:ext>
            </a:extLst>
          </p:cNvPr>
          <p:cNvSpPr txBox="1"/>
          <p:nvPr/>
        </p:nvSpPr>
        <p:spPr>
          <a:xfrm>
            <a:off x="4971763" y="3322948"/>
            <a:ext cx="1386518" cy="369332"/>
          </a:xfrm>
          <a:prstGeom prst="rect">
            <a:avLst/>
          </a:prstGeom>
          <a:noFill/>
        </p:spPr>
        <p:txBody>
          <a:bodyPr wrap="square">
            <a:spAutoFit/>
          </a:bodyPr>
          <a:lstStyle/>
          <a:p>
            <a:pPr algn="r"/>
            <a:r>
              <a:rPr lang="en-US" altLang="zh-CN" dirty="0">
                <a:latin typeface="Calibri" panose="020F0502020204030204" pitchFamily="34" charset="0"/>
                <a:cs typeface="Calibri" panose="020F0502020204030204" pitchFamily="34" charset="0"/>
              </a:rPr>
              <a:t>Nengkun Yu</a:t>
            </a:r>
            <a:endParaRPr lang="zh-CN" alt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45273E9-74BB-4844-85C3-D187885A667E}"/>
              </a:ext>
            </a:extLst>
          </p:cNvPr>
          <p:cNvSpPr txBox="1"/>
          <p:nvPr/>
        </p:nvSpPr>
        <p:spPr>
          <a:xfrm>
            <a:off x="4660462" y="4192052"/>
            <a:ext cx="2186059" cy="369332"/>
          </a:xfrm>
          <a:prstGeom prst="rect">
            <a:avLst/>
          </a:prstGeom>
          <a:noFill/>
        </p:spPr>
        <p:txBody>
          <a:bodyPr wrap="square">
            <a:spAutoFit/>
          </a:bodyPr>
          <a:lstStyle/>
          <a:p>
            <a:r>
              <a:rPr lang="en-US" altLang="zh-CN" dirty="0">
                <a:latin typeface="Calibri" panose="020F0502020204030204" pitchFamily="34" charset="0"/>
                <a:cs typeface="Calibri" panose="020F0502020204030204" pitchFamily="34" charset="0"/>
              </a:rPr>
              <a:t>FEIT, UTS, Australia</a:t>
            </a:r>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9836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8B4F-D5FA-40D7-BA0E-C97042B128F3}"/>
              </a:ext>
            </a:extLst>
          </p:cNvPr>
          <p:cNvSpPr>
            <a:spLocks noGrp="1"/>
          </p:cNvSpPr>
          <p:nvPr>
            <p:ph type="title"/>
          </p:nvPr>
        </p:nvSpPr>
        <p:spPr/>
        <p:txBody>
          <a:bodyPr/>
          <a:lstStyle/>
          <a:p>
            <a:r>
              <a:rPr lang="en-AU" dirty="0">
                <a:effectLst/>
                <a:latin typeface="Calibri Light" panose="020F0302020204030204" pitchFamily="34" charset="0"/>
                <a:cs typeface="Calibri Light" panose="020F0302020204030204" pitchFamily="34" charset="0"/>
              </a:rPr>
              <a:t>C. A. R. (Tony) Hoare</a:t>
            </a:r>
            <a:endParaRPr lang="en-AU"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3D560540-EAD9-4CB0-ACF0-7B3434E08EE2}"/>
              </a:ext>
            </a:extLst>
          </p:cNvPr>
          <p:cNvSpPr>
            <a:spLocks noGrp="1"/>
          </p:cNvSpPr>
          <p:nvPr>
            <p:ph idx="1"/>
          </p:nvPr>
        </p:nvSpPr>
        <p:spPr/>
        <p:txBody>
          <a:bodyPr/>
          <a:lstStyle/>
          <a:p>
            <a:r>
              <a:rPr lang="en-GB" dirty="0">
                <a:effectLst/>
                <a:latin typeface="Calibri" panose="020F0502020204030204" pitchFamily="34" charset="0"/>
                <a:cs typeface="Calibri" panose="020F0502020204030204" pitchFamily="34" charset="0"/>
              </a:rPr>
              <a:t>The inventor of this logic is also famous for inventing the Quick sort algorithm in 1960 - when he was just 26! </a:t>
            </a:r>
            <a:endParaRPr lang="en-GB" dirty="0">
              <a:latin typeface="Calibri" panose="020F0502020204030204" pitchFamily="34" charset="0"/>
              <a:cs typeface="Calibri" panose="020F0502020204030204" pitchFamily="34" charset="0"/>
            </a:endParaRPr>
          </a:p>
          <a:p>
            <a:pPr marL="0" indent="0">
              <a:buNone/>
            </a:pPr>
            <a:r>
              <a:rPr lang="en-GB" sz="2400" i="1" dirty="0">
                <a:effectLst/>
                <a:latin typeface="Calibri" panose="020F0502020204030204" pitchFamily="34" charset="0"/>
                <a:cs typeface="Calibri" panose="020F0502020204030204" pitchFamily="34" charset="0"/>
              </a:rPr>
              <a:t>“Computer programming is an exact science in that all the properties of a program and all the consequences of executing it in any given environment can, in principle, be found out from the text of the program itself by means of purely deductive reasoning.”</a:t>
            </a:r>
            <a:endParaRPr lang="en-AU" sz="2400" i="1" dirty="0">
              <a:latin typeface="Calibri" panose="020F0502020204030204" pitchFamily="34" charset="0"/>
              <a:cs typeface="Calibri" panose="020F0502020204030204" pitchFamily="34" charset="0"/>
            </a:endParaRPr>
          </a:p>
        </p:txBody>
      </p:sp>
      <p:pic>
        <p:nvPicPr>
          <p:cNvPr id="4" name="Picture 3" descr="A picture containing person, wall, person, indoor&#10;&#10;Description automatically generated">
            <a:extLst>
              <a:ext uri="{FF2B5EF4-FFF2-40B4-BE49-F238E27FC236}">
                <a16:creationId xmlns:a16="http://schemas.microsoft.com/office/drawing/2014/main" id="{8DE99ECD-3702-4F44-8168-19286C94C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1365" y="4364556"/>
            <a:ext cx="2318877" cy="2318877"/>
          </a:xfrm>
          <a:prstGeom prst="rect">
            <a:avLst/>
          </a:prstGeom>
        </p:spPr>
      </p:pic>
    </p:spTree>
    <p:extLst>
      <p:ext uri="{BB962C8B-B14F-4D97-AF65-F5344CB8AC3E}">
        <p14:creationId xmlns:p14="http://schemas.microsoft.com/office/powerpoint/2010/main" val="258410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6784-90F1-4CFB-95BA-81B712AF6167}"/>
              </a:ext>
            </a:extLst>
          </p:cNvPr>
          <p:cNvSpPr>
            <a:spLocks noGrp="1"/>
          </p:cNvSpPr>
          <p:nvPr>
            <p:ph type="title"/>
          </p:nvPr>
        </p:nvSpPr>
        <p:spPr>
          <a:xfrm>
            <a:off x="179205" y="365125"/>
            <a:ext cx="11721780" cy="1325563"/>
          </a:xfrm>
        </p:spPr>
        <p:txBody>
          <a:bodyPr/>
          <a:lstStyle/>
          <a:p>
            <a:r>
              <a:rPr lang="en-AU" dirty="0">
                <a:effectLst/>
                <a:latin typeface="Calibri Light" panose="020F0302020204030204" pitchFamily="34" charset="0"/>
                <a:cs typeface="Calibri Light" panose="020F0302020204030204" pitchFamily="34" charset="0"/>
              </a:rPr>
              <a:t>      </a:t>
            </a:r>
            <a:r>
              <a:rPr lang="en-AU" dirty="0">
                <a:latin typeface="Calibri Light" panose="020F0302020204030204" pitchFamily="34" charset="0"/>
                <a:cs typeface="Calibri Light" panose="020F0302020204030204" pitchFamily="34" charset="0"/>
              </a:rPr>
              <a:t>While-</a:t>
            </a:r>
            <a:r>
              <a:rPr lang="en-AU" dirty="0">
                <a:effectLst/>
                <a:latin typeface="Calibri Light" panose="020F0302020204030204" pitchFamily="34" charset="0"/>
                <a:cs typeface="Calibri Light" panose="020F0302020204030204" pitchFamily="34" charset="0"/>
              </a:rPr>
              <a:t>Language</a:t>
            </a:r>
            <a:endParaRPr lang="en-AU" dirty="0">
              <a:latin typeface="Calibri Light" panose="020F0302020204030204" pitchFamily="34" charset="0"/>
              <a:cs typeface="Calibri Light" panose="020F0302020204030204" pitchFamily="34"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B1EF25A-0E63-4CBC-B4CE-9387F43BB2CF}"/>
                  </a:ext>
                </a:extLst>
              </p:cNvPr>
              <p:cNvSpPr>
                <a:spLocks noGrp="1"/>
              </p:cNvSpPr>
              <p:nvPr>
                <p:ph idx="1"/>
              </p:nvPr>
            </p:nvSpPr>
            <p:spPr/>
            <p:txBody>
              <a:bodyPr/>
              <a:lstStyle/>
              <a:p>
                <a:r>
                  <a:rPr lang="en-AU" dirty="0">
                    <a:effectLst/>
                    <a:latin typeface="Calibri" panose="020F0502020204030204" pitchFamily="34" charset="0"/>
                    <a:cs typeface="Calibri" panose="020F0502020204030204" pitchFamily="34" charset="0"/>
                  </a:rPr>
                  <a:t>Assignment: </a:t>
                </a:r>
                <a14:m>
                  <m:oMath xmlns:m="http://schemas.openxmlformats.org/officeDocument/2006/math">
                    <m:r>
                      <m:rPr>
                        <m:sty m:val="p"/>
                      </m:rPr>
                      <a:rPr lang="en-AU" b="0" i="0" smtClean="0">
                        <a:effectLst/>
                        <a:latin typeface="Cambria Math" panose="02040503050406030204" pitchFamily="18" charset="0"/>
                        <a:cs typeface="Calibri" panose="020F0502020204030204" pitchFamily="34" charset="0"/>
                      </a:rPr>
                      <m:t>x</m:t>
                    </m:r>
                    <m:r>
                      <a:rPr lang="en-AU" b="0" i="1" smtClean="0">
                        <a:effectLst/>
                        <a:latin typeface="Cambria Math" panose="02040503050406030204" pitchFamily="18" charset="0"/>
                        <a:cs typeface="Calibri" panose="020F0502020204030204" pitchFamily="34" charset="0"/>
                      </a:rPr>
                      <m:t>≔</m:t>
                    </m:r>
                    <m:r>
                      <a:rPr lang="en-AU" b="0" i="1" smtClean="0">
                        <a:effectLst/>
                        <a:latin typeface="Cambria Math" panose="02040503050406030204" pitchFamily="18" charset="0"/>
                        <a:cs typeface="Calibri" panose="020F0502020204030204" pitchFamily="34" charset="0"/>
                      </a:rPr>
                      <m:t>𝐸</m:t>
                    </m:r>
                  </m:oMath>
                </a14:m>
                <a:endParaRPr lang="en-AU" dirty="0">
                  <a:effectLst/>
                  <a:latin typeface="Calibri" panose="020F0502020204030204" pitchFamily="34" charset="0"/>
                  <a:cs typeface="Calibri" panose="020F0502020204030204" pitchFamily="34" charset="0"/>
                </a:endParaRPr>
              </a:p>
              <a:p>
                <a:pPr marL="0" indent="0">
                  <a:buNone/>
                </a:pPr>
                <a:r>
                  <a:rPr lang="en-GB" dirty="0">
                    <a:latin typeface="Calibri" panose="020F0502020204030204" pitchFamily="34" charset="0"/>
                    <a:cs typeface="Calibri" panose="020F0502020204030204" pitchFamily="34" charset="0"/>
                  </a:rPr>
                  <a:t>w</a:t>
                </a:r>
                <a:r>
                  <a:rPr lang="en-GB" dirty="0">
                    <a:effectLst/>
                    <a:latin typeface="Calibri" panose="020F0502020204030204" pitchFamily="34" charset="0"/>
                    <a:cs typeface="Calibri" panose="020F0502020204030204" pitchFamily="34" charset="0"/>
                  </a:rPr>
                  <a:t>here </a:t>
                </a:r>
                <a14:m>
                  <m:oMath xmlns:m="http://schemas.openxmlformats.org/officeDocument/2006/math">
                    <m:r>
                      <m:rPr>
                        <m:sty m:val="p"/>
                      </m:rPr>
                      <a:rPr lang="en-AU" b="0" i="0" smtClean="0">
                        <a:effectLst/>
                        <a:latin typeface="Cambria Math" panose="02040503050406030204" pitchFamily="18" charset="0"/>
                        <a:cs typeface="Calibri" panose="020F0502020204030204" pitchFamily="34" charset="0"/>
                      </a:rPr>
                      <m:t>x</m:t>
                    </m:r>
                  </m:oMath>
                </a14:m>
                <a:r>
                  <a:rPr lang="en-GB" dirty="0">
                    <a:effectLst/>
                    <a:latin typeface="Calibri" panose="020F0502020204030204" pitchFamily="34" charset="0"/>
                    <a:cs typeface="Calibri" panose="020F0502020204030204" pitchFamily="34" charset="0"/>
                  </a:rPr>
                  <a:t> is a variable, and e is an expression built from variables and arithmetic that returns a number.</a:t>
                </a:r>
                <a:endParaRPr lang="en-AU" dirty="0">
                  <a:effectLst/>
                  <a:latin typeface="Calibri" panose="020F0502020204030204" pitchFamily="34" charset="0"/>
                  <a:cs typeface="Calibri" panose="020F0502020204030204" pitchFamily="34" charset="0"/>
                </a:endParaRPr>
              </a:p>
              <a:p>
                <a:r>
                  <a:rPr lang="en-AU" dirty="0">
                    <a:effectLst/>
                    <a:latin typeface="Calibri" panose="020F0502020204030204" pitchFamily="34" charset="0"/>
                    <a:cs typeface="Calibri" panose="020F0502020204030204" pitchFamily="34" charset="0"/>
                  </a:rPr>
                  <a:t>Sequencing: </a:t>
                </a:r>
                <a14:m>
                  <m:oMath xmlns:m="http://schemas.openxmlformats.org/officeDocument/2006/math">
                    <m:r>
                      <a:rPr lang="en-AU" altLang="zh-CN" i="1">
                        <a:latin typeface="Cambria Math" panose="02040503050406030204" pitchFamily="18" charset="0"/>
                      </a:rPr>
                      <m:t>𝑆</m:t>
                    </m:r>
                    <m:r>
                      <a:rPr lang="en-AU" b="0" i="0" smtClean="0">
                        <a:effectLst/>
                        <a:latin typeface="Cambria Math" panose="02040503050406030204" pitchFamily="18" charset="0"/>
                        <a:cs typeface="Calibri" panose="020F0502020204030204" pitchFamily="34" charset="0"/>
                      </a:rPr>
                      <m:t>;</m:t>
                    </m:r>
                    <m:r>
                      <a:rPr lang="en-AU" altLang="zh-CN" b="0" i="1" smtClean="0">
                        <a:latin typeface="Cambria Math" panose="02040503050406030204" pitchFamily="18" charset="0"/>
                      </a:rPr>
                      <m:t>𝑇</m:t>
                    </m:r>
                  </m:oMath>
                </a14:m>
                <a:endParaRPr lang="en-AU" dirty="0">
                  <a:effectLst/>
                  <a:latin typeface="Calibri" panose="020F0502020204030204" pitchFamily="34" charset="0"/>
                  <a:cs typeface="Calibri" panose="020F0502020204030204" pitchFamily="34" charset="0"/>
                </a:endParaRPr>
              </a:p>
              <a:p>
                <a:r>
                  <a:rPr lang="en-GB" dirty="0">
                    <a:effectLst/>
                    <a:latin typeface="Calibri" panose="020F0502020204030204" pitchFamily="34" charset="0"/>
                    <a:cs typeface="Calibri" panose="020F0502020204030204" pitchFamily="34" charset="0"/>
                  </a:rPr>
                  <a:t>Conditional:  if </a:t>
                </a:r>
                <a14:m>
                  <m:oMath xmlns:m="http://schemas.openxmlformats.org/officeDocument/2006/math">
                    <m:r>
                      <a:rPr lang="en-AU" b="0" i="1" smtClean="0">
                        <a:effectLst/>
                        <a:latin typeface="Cambria Math" panose="02040503050406030204" pitchFamily="18" charset="0"/>
                        <a:cs typeface="Calibri" panose="020F0502020204030204" pitchFamily="34" charset="0"/>
                      </a:rPr>
                      <m:t>𝐵</m:t>
                    </m:r>
                  </m:oMath>
                </a14:m>
                <a:r>
                  <a:rPr lang="en-GB" dirty="0">
                    <a:effectLst/>
                    <a:latin typeface="Calibri" panose="020F0502020204030204" pitchFamily="34" charset="0"/>
                    <a:cs typeface="Calibri" panose="020F0502020204030204" pitchFamily="34" charset="0"/>
                  </a:rPr>
                  <a:t> then </a:t>
                </a:r>
                <a14:m>
                  <m:oMath xmlns:m="http://schemas.openxmlformats.org/officeDocument/2006/math">
                    <m:r>
                      <a:rPr lang="en-AU" altLang="zh-CN" b="0" i="1" smtClean="0">
                        <a:latin typeface="Cambria Math" panose="02040503050406030204" pitchFamily="18" charset="0"/>
                      </a:rPr>
                      <m:t>𝑆</m:t>
                    </m:r>
                  </m:oMath>
                </a14:m>
                <a:r>
                  <a:rPr lang="en-GB" dirty="0">
                    <a:effectLst/>
                    <a:latin typeface="Calibri" panose="020F0502020204030204" pitchFamily="34" charset="0"/>
                    <a:cs typeface="Calibri" panose="020F0502020204030204" pitchFamily="34" charset="0"/>
                  </a:rPr>
                  <a:t> else </a:t>
                </a:r>
                <a14:m>
                  <m:oMath xmlns:m="http://schemas.openxmlformats.org/officeDocument/2006/math">
                    <m:r>
                      <a:rPr lang="en-AU" altLang="zh-CN" b="0" i="1" smtClean="0">
                        <a:latin typeface="Cambria Math" panose="02040503050406030204" pitchFamily="18" charset="0"/>
                      </a:rPr>
                      <m:t>𝑇</m:t>
                    </m:r>
                  </m:oMath>
                </a14:m>
                <a:endParaRPr lang="en-GB" dirty="0">
                  <a:effectLst/>
                  <a:latin typeface="Calibri" panose="020F0502020204030204" pitchFamily="34" charset="0"/>
                  <a:cs typeface="Calibri" panose="020F0502020204030204" pitchFamily="34" charset="0"/>
                </a:endParaRPr>
              </a:p>
              <a:p>
                <a:pPr marL="0" indent="0">
                  <a:buNone/>
                </a:pPr>
                <a:r>
                  <a:rPr lang="en-GB" dirty="0">
                    <a:latin typeface="Calibri" panose="020F0502020204030204" pitchFamily="34" charset="0"/>
                    <a:cs typeface="Calibri" panose="020F0502020204030204" pitchFamily="34" charset="0"/>
                  </a:rPr>
                  <a:t>w</a:t>
                </a:r>
                <a:r>
                  <a:rPr lang="en-GB" dirty="0">
                    <a:effectLst/>
                    <a:latin typeface="Calibri" panose="020F0502020204030204" pitchFamily="34" charset="0"/>
                    <a:cs typeface="Calibri" panose="020F0502020204030204" pitchFamily="34" charset="0"/>
                  </a:rPr>
                  <a:t>here </a:t>
                </a:r>
                <a14:m>
                  <m:oMath xmlns:m="http://schemas.openxmlformats.org/officeDocument/2006/math">
                    <m:r>
                      <a:rPr lang="en-AU" b="0" i="1" smtClean="0">
                        <a:effectLst/>
                        <a:latin typeface="Cambria Math" panose="02040503050406030204" pitchFamily="18" charset="0"/>
                        <a:cs typeface="Calibri" panose="020F0502020204030204" pitchFamily="34" charset="0"/>
                      </a:rPr>
                      <m:t>𝐵</m:t>
                    </m:r>
                  </m:oMath>
                </a14:m>
                <a:r>
                  <a:rPr lang="en-GB" dirty="0">
                    <a:effectLst/>
                    <a:latin typeface="Calibri" panose="020F0502020204030204" pitchFamily="34" charset="0"/>
                    <a:cs typeface="Calibri" panose="020F0502020204030204" pitchFamily="34" charset="0"/>
                  </a:rPr>
                  <a:t> is an expression built from variables, arithmetic and logic that returns a </a:t>
                </a:r>
                <a:r>
                  <a:rPr lang="en-GB" dirty="0">
                    <a:latin typeface="Calibri" panose="020F0502020204030204" pitchFamily="34" charset="0"/>
                    <a:cs typeface="Calibri" panose="020F0502020204030204" pitchFamily="34" charset="0"/>
                  </a:rPr>
                  <a:t>B</a:t>
                </a:r>
                <a:r>
                  <a:rPr lang="en-GB" dirty="0">
                    <a:effectLst/>
                    <a:latin typeface="Calibri" panose="020F0502020204030204" pitchFamily="34" charset="0"/>
                    <a:cs typeface="Calibri" panose="020F0502020204030204" pitchFamily="34" charset="0"/>
                  </a:rPr>
                  <a:t>oolean (true or false)</a:t>
                </a:r>
              </a:p>
              <a:p>
                <a:r>
                  <a:rPr lang="en-GB" dirty="0">
                    <a:effectLst/>
                    <a:latin typeface="Calibri" panose="020F0502020204030204" pitchFamily="34" charset="0"/>
                    <a:cs typeface="Calibri" panose="020F0502020204030204" pitchFamily="34" charset="0"/>
                  </a:rPr>
                  <a:t>While:  while </a:t>
                </a:r>
                <a14:m>
                  <m:oMath xmlns:m="http://schemas.openxmlformats.org/officeDocument/2006/math">
                    <m:r>
                      <a:rPr lang="en-AU" b="0" i="1" smtClean="0">
                        <a:effectLst/>
                        <a:latin typeface="Cambria Math" panose="02040503050406030204" pitchFamily="18" charset="0"/>
                        <a:cs typeface="Calibri" panose="020F0502020204030204" pitchFamily="34" charset="0"/>
                      </a:rPr>
                      <m:t>𝐵</m:t>
                    </m:r>
                  </m:oMath>
                </a14:m>
                <a:r>
                  <a:rPr lang="en-GB" dirty="0">
                    <a:effectLst/>
                    <a:latin typeface="Calibri" panose="020F0502020204030204" pitchFamily="34" charset="0"/>
                    <a:cs typeface="Calibri" panose="020F0502020204030204" pitchFamily="34" charset="0"/>
                  </a:rPr>
                  <a:t> do </a:t>
                </a:r>
                <a14:m>
                  <m:oMath xmlns:m="http://schemas.openxmlformats.org/officeDocument/2006/math">
                    <m:r>
                      <a:rPr lang="en-AU" altLang="zh-CN" i="1">
                        <a:latin typeface="Cambria Math" panose="02040503050406030204" pitchFamily="18" charset="0"/>
                      </a:rPr>
                      <m:t>𝑆</m:t>
                    </m:r>
                  </m:oMath>
                </a14:m>
                <a:endParaRPr lang="en-GB" dirty="0">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3B1EF25A-0E63-4CBC-B4CE-9387F43BB2CF}"/>
                  </a:ext>
                </a:extLst>
              </p:cNvPr>
              <p:cNvSpPr>
                <a:spLocks noGrp="1" noRot="1" noChangeAspect="1" noMove="1" noResize="1" noEditPoints="1" noAdjustHandles="1" noChangeArrowheads="1" noChangeShapeType="1" noTextEdit="1"/>
              </p:cNvSpPr>
              <p:nvPr>
                <p:ph idx="1"/>
              </p:nvPr>
            </p:nvSpPr>
            <p:spPr>
              <a:blipFill>
                <a:blip r:embed="rId2"/>
                <a:stretch>
                  <a:fillRect l="-1217" t="-2241" r="-522"/>
                </a:stretch>
              </a:blipFill>
            </p:spPr>
            <p:txBody>
              <a:bodyPr/>
              <a:lstStyle/>
              <a:p>
                <a:r>
                  <a:rPr lang="en-AU">
                    <a:noFill/>
                  </a:rPr>
                  <a:t> </a:t>
                </a:r>
              </a:p>
            </p:txBody>
          </p:sp>
        </mc:Fallback>
      </mc:AlternateContent>
    </p:spTree>
    <p:extLst>
      <p:ext uri="{BB962C8B-B14F-4D97-AF65-F5344CB8AC3E}">
        <p14:creationId xmlns:p14="http://schemas.microsoft.com/office/powerpoint/2010/main" val="70790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82" y="42954"/>
            <a:ext cx="9347726" cy="795642"/>
          </a:xfrm>
        </p:spPr>
        <p:txBody>
          <a:bodyPr>
            <a:normAutofit/>
          </a:bodyPr>
          <a:lstStyle/>
          <a:p>
            <a:r>
              <a:rPr lang="en-US" altLang="zh-CN" sz="4000" dirty="0"/>
              <a:t>                                  </a:t>
            </a:r>
            <a:r>
              <a:rPr lang="en-AU" altLang="zh-CN" sz="4000" dirty="0">
                <a:latin typeface="Calibri Light" panose="020F0302020204030204" pitchFamily="34" charset="0"/>
                <a:cs typeface="Calibri Light" panose="020F0302020204030204" pitchFamily="34" charset="0"/>
              </a:rPr>
              <a:t>Hoare logic</a:t>
            </a:r>
            <a:endParaRPr lang="en-AU" sz="4000" dirty="0">
              <a:latin typeface="Calibri Light" panose="020F0302020204030204" pitchFamily="34" charset="0"/>
              <a:cs typeface="Calibri Light" panose="020F03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889022"/>
                <a:ext cx="8629650" cy="1693092"/>
              </a:xfrm>
              <a:ln>
                <a:solidFill>
                  <a:schemeClr val="bg1"/>
                </a:solidFill>
              </a:ln>
            </p:spPr>
            <p:txBody>
              <a:bodyPr>
                <a:normAutofit/>
              </a:bodyPr>
              <a:lstStyle/>
              <a:p>
                <a:pPr marL="0" indent="0">
                  <a:buNone/>
                </a:pPr>
                <a:r>
                  <a:rPr lang="en-US" sz="2000" b="0" dirty="0">
                    <a:latin typeface="Calibri" panose="020F0502020204030204" pitchFamily="34" charset="0"/>
                    <a:cs typeface="Calibri" panose="020F0502020204030204" pitchFamily="34" charset="0"/>
                  </a:rPr>
                  <a:t>Hoare triple</a:t>
                </a:r>
              </a:p>
              <a:p>
                <a:pPr marL="0" indent="0">
                  <a:buNone/>
                </a:pPr>
                <a:r>
                  <a:rPr lang="en-US" sz="2000" b="1" dirty="0">
                    <a:latin typeface="Calibri" panose="020F0502020204030204" pitchFamily="34" charset="0"/>
                    <a:cs typeface="Calibri" panose="020F0502020204030204" pitchFamily="34" charset="0"/>
                  </a:rPr>
                  <a:t>                                                       </a:t>
                </a:r>
                <a14:m>
                  <m:oMath xmlns:m="http://schemas.openxmlformats.org/officeDocument/2006/math">
                    <m:d>
                      <m:dPr>
                        <m:begChr m:val="{"/>
                        <m:endChr m:val="}"/>
                        <m:ctrlPr>
                          <a:rPr lang="en-US" sz="2000" b="1" i="1" smtClean="0">
                            <a:latin typeface="Cambria Math" panose="02040503050406030204" pitchFamily="18" charset="0"/>
                          </a:rPr>
                        </m:ctrlPr>
                      </m:dPr>
                      <m:e>
                        <m:r>
                          <a:rPr lang="en-US" sz="2000" b="1" i="1" smtClean="0">
                            <a:latin typeface="Cambria Math" panose="02040503050406030204" pitchFamily="18" charset="0"/>
                          </a:rPr>
                          <m:t>𝑷</m:t>
                        </m:r>
                      </m:e>
                    </m:d>
                    <m:r>
                      <a:rPr lang="en-US" sz="2000" b="1" i="1" smtClean="0">
                        <a:latin typeface="Cambria Math" panose="02040503050406030204" pitchFamily="18" charset="0"/>
                      </a:rPr>
                      <m:t>𝑺</m:t>
                    </m:r>
                    <m:r>
                      <a:rPr lang="en-US" sz="2000" b="1" i="1" smtClean="0">
                        <a:latin typeface="Cambria Math" panose="02040503050406030204" pitchFamily="18" charset="0"/>
                      </a:rPr>
                      <m:t>{</m:t>
                    </m:r>
                    <m:r>
                      <a:rPr lang="en-US" sz="2000" b="1" i="1" smtClean="0">
                        <a:latin typeface="Cambria Math" panose="02040503050406030204" pitchFamily="18" charset="0"/>
                      </a:rPr>
                      <m:t>𝑸</m:t>
                    </m:r>
                    <m:r>
                      <a:rPr lang="en-US" sz="2000" b="1" i="1" smtClean="0">
                        <a:latin typeface="Cambria Math" panose="02040503050406030204" pitchFamily="18" charset="0"/>
                      </a:rPr>
                      <m:t>}</m:t>
                    </m:r>
                  </m:oMath>
                </a14:m>
                <a:r>
                  <a:rPr lang="en-US" altLang="zh-CN" sz="2000" b="1" i="0" dirty="0">
                    <a:latin typeface="Calibri" panose="020F0502020204030204" pitchFamily="34" charset="0"/>
                    <a:cs typeface="Calibri" panose="020F0502020204030204" pitchFamily="34" charset="0"/>
                  </a:rPr>
                  <a:t> </a:t>
                </a:r>
              </a:p>
              <a:p>
                <a:pPr marL="0" indent="0">
                  <a:buNone/>
                </a:pPr>
                <a:r>
                  <a:rPr lang="en-US" altLang="zh-CN" sz="2000" dirty="0">
                    <a:latin typeface="Calibri" panose="020F0502020204030204" pitchFamily="34" charset="0"/>
                    <a:cs typeface="Calibri" panose="020F0502020204030204" pitchFamily="34" charset="0"/>
                  </a:rPr>
                  <a:t>For classical program </a:t>
                </a:r>
                <a14:m>
                  <m:oMath xmlns:m="http://schemas.openxmlformats.org/officeDocument/2006/math">
                    <m:r>
                      <a:rPr lang="en-US" sz="2000" b="1" i="1" smtClean="0">
                        <a:latin typeface="Cambria Math" panose="02040503050406030204" pitchFamily="18" charset="0"/>
                      </a:rPr>
                      <m:t>𝑺</m:t>
                    </m:r>
                    <m:r>
                      <a:rPr lang="en-AU" sz="2000" b="0" i="0" smtClean="0">
                        <a:latin typeface="Cambria Math" panose="02040503050406030204" pitchFamily="18" charset="0"/>
                      </a:rPr>
                      <m:t>,</m:t>
                    </m:r>
                  </m:oMath>
                </a14:m>
                <a:r>
                  <a:rPr lang="en-US" altLang="zh-CN" sz="2000" dirty="0">
                    <a:latin typeface="Calibri" panose="020F0502020204030204" pitchFamily="34" charset="0"/>
                    <a:cs typeface="Calibri" panose="020F0502020204030204" pitchFamily="34" charset="0"/>
                  </a:rPr>
                  <a:t> </a:t>
                </a:r>
                <a14:m>
                  <m:oMath xmlns:m="http://schemas.openxmlformats.org/officeDocument/2006/math">
                    <m:r>
                      <a:rPr lang="en-AU" sz="2000" b="1" i="1" smtClean="0">
                        <a:latin typeface="Cambria Math" panose="02040503050406030204" pitchFamily="18" charset="0"/>
                      </a:rPr>
                      <m:t>𝑷</m:t>
                    </m:r>
                  </m:oMath>
                </a14:m>
                <a:r>
                  <a:rPr lang="en-US" altLang="zh-CN" sz="2000" dirty="0">
                    <a:latin typeface="Calibri" panose="020F0502020204030204" pitchFamily="34" charset="0"/>
                    <a:cs typeface="Calibri" panose="020F0502020204030204" pitchFamily="34" charset="0"/>
                  </a:rPr>
                  <a:t> and </a:t>
                </a:r>
                <a14:m>
                  <m:oMath xmlns:m="http://schemas.openxmlformats.org/officeDocument/2006/math">
                    <m:r>
                      <a:rPr lang="en-US" sz="2000" b="1" i="1">
                        <a:latin typeface="Cambria Math" panose="02040503050406030204" pitchFamily="18" charset="0"/>
                      </a:rPr>
                      <m:t>𝑸</m:t>
                    </m:r>
                  </m:oMath>
                </a14:m>
                <a:r>
                  <a:rPr lang="en-US" altLang="zh-CN" sz="2000" dirty="0">
                    <a:latin typeface="Calibri" panose="020F0502020204030204" pitchFamily="34" charset="0"/>
                    <a:cs typeface="Calibri" panose="020F0502020204030204" pitchFamily="34" charset="0"/>
                  </a:rPr>
                  <a:t> are assertions</a:t>
                </a:r>
                <a:r>
                  <a:rPr lang="en-AU" altLang="zh-CN" sz="2000" dirty="0">
                    <a:latin typeface="Calibri" panose="020F0502020204030204" pitchFamily="34" charset="0"/>
                    <a:cs typeface="Calibri" panose="020F0502020204030204" pitchFamily="34" charset="0"/>
                  </a:rPr>
                  <a:t>, i.e., properties (sets).</a:t>
                </a:r>
                <a:endParaRPr lang="en-US" altLang="zh-CN" sz="2000" dirty="0">
                  <a:latin typeface="Calibri" panose="020F0502020204030204" pitchFamily="34" charset="0"/>
                  <a:cs typeface="Calibri" panose="020F0502020204030204" pitchFamily="34" charset="0"/>
                </a:endParaRPr>
              </a:p>
              <a:p>
                <a:pPr marL="0" indent="0">
                  <a:buNone/>
                </a:pPr>
                <a:r>
                  <a:rPr lang="en-US" altLang="zh-CN" sz="2000" dirty="0">
                    <a:latin typeface="Calibri" panose="020F0502020204030204" pitchFamily="34" charset="0"/>
                    <a:cs typeface="Calibri" panose="020F0502020204030204" pitchFamily="34" charset="0"/>
                  </a:rPr>
                  <a:t>Interpretation (partial/total correctness): if </a:t>
                </a:r>
                <a14:m>
                  <m:oMath xmlns:m="http://schemas.openxmlformats.org/officeDocument/2006/math">
                    <m:r>
                      <a:rPr lang="en-AU" altLang="zh-CN" sz="2000" b="1" i="1" smtClean="0">
                        <a:latin typeface="Cambria Math" panose="02040503050406030204" pitchFamily="18" charset="0"/>
                      </a:rPr>
                      <m:t>𝒙</m:t>
                    </m:r>
                  </m:oMath>
                </a14:m>
                <a:r>
                  <a:rPr lang="en-US" altLang="zh-CN" sz="2000" dirty="0">
                    <a:latin typeface="Calibri" panose="020F0502020204030204" pitchFamily="34" charset="0"/>
                    <a:cs typeface="Calibri" panose="020F0502020204030204" pitchFamily="34" charset="0"/>
                  </a:rPr>
                  <a:t> satisfies </a:t>
                </a:r>
                <a14:m>
                  <m:oMath xmlns:m="http://schemas.openxmlformats.org/officeDocument/2006/math">
                    <m:r>
                      <a:rPr lang="en-AU" sz="2000" b="1" i="1" smtClean="0">
                        <a:latin typeface="Cambria Math" panose="02040503050406030204" pitchFamily="18" charset="0"/>
                      </a:rPr>
                      <m:t>𝑷</m:t>
                    </m:r>
                  </m:oMath>
                </a14:m>
                <a:r>
                  <a:rPr lang="en-US" altLang="zh-CN" sz="2000" dirty="0">
                    <a:latin typeface="Calibri" panose="020F0502020204030204" pitchFamily="34" charset="0"/>
                    <a:cs typeface="Calibri" panose="020F0502020204030204" pitchFamily="34" charset="0"/>
                  </a:rPr>
                  <a:t>, then </a:t>
                </a:r>
                <a14:m>
                  <m:oMath xmlns:m="http://schemas.openxmlformats.org/officeDocument/2006/math">
                    <m:r>
                      <a:rPr lang="en-AU" altLang="zh-CN" sz="2000" b="1" i="0" smtClean="0">
                        <a:latin typeface="Cambria Math" panose="02040503050406030204" pitchFamily="18" charset="0"/>
                      </a:rPr>
                      <m:t>[</m:t>
                    </m:r>
                    <m:r>
                      <a:rPr lang="en-AU" altLang="zh-CN" sz="2000" b="1" i="1" smtClean="0">
                        <a:latin typeface="Cambria Math" panose="02040503050406030204" pitchFamily="18" charset="0"/>
                      </a:rPr>
                      <m:t>𝑺</m:t>
                    </m:r>
                    <m:r>
                      <a:rPr lang="en-AU" altLang="zh-CN" sz="2000" b="1" i="1" smtClean="0">
                        <a:latin typeface="Cambria Math" panose="02040503050406030204" pitchFamily="18" charset="0"/>
                      </a:rPr>
                      <m:t>](</m:t>
                    </m:r>
                    <m:r>
                      <a:rPr lang="en-AU" altLang="zh-CN" sz="2000" b="1" i="1">
                        <a:latin typeface="Cambria Math" panose="02040503050406030204" pitchFamily="18" charset="0"/>
                      </a:rPr>
                      <m:t>𝒙</m:t>
                    </m:r>
                    <m:r>
                      <a:rPr lang="en-AU" altLang="zh-CN" sz="2000" b="1" i="1" smtClean="0">
                        <a:latin typeface="Cambria Math" panose="02040503050406030204" pitchFamily="18" charset="0"/>
                      </a:rPr>
                      <m:t>)</m:t>
                    </m:r>
                  </m:oMath>
                </a14:m>
                <a:r>
                  <a:rPr lang="en-US" altLang="zh-CN" sz="2000" b="1"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satisfies </a:t>
                </a:r>
                <a14:m>
                  <m:oMath xmlns:m="http://schemas.openxmlformats.org/officeDocument/2006/math">
                    <m:r>
                      <a:rPr lang="en-AU" altLang="zh-CN" sz="2000" b="1" i="1" smtClean="0">
                        <a:latin typeface="Cambria Math" panose="02040503050406030204" pitchFamily="18" charset="0"/>
                      </a:rPr>
                      <m:t>𝑸</m:t>
                    </m:r>
                  </m:oMath>
                </a14:m>
                <a:r>
                  <a:rPr lang="en-US" altLang="zh-CN" sz="2000" dirty="0">
                    <a:latin typeface="Calibri" panose="020F0502020204030204" pitchFamily="34" charset="0"/>
                    <a:cs typeface="Calibri" panose="020F0502020204030204" pitchFamily="34" charset="0"/>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889022"/>
                <a:ext cx="8629650" cy="1693092"/>
              </a:xfrm>
              <a:blipFill>
                <a:blip r:embed="rId2"/>
                <a:stretch>
                  <a:fillRect l="-706" t="-3571"/>
                </a:stretch>
              </a:blipFill>
              <a:ln>
                <a:solidFill>
                  <a:schemeClr val="bg1"/>
                </a:solid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749A804B-ECB3-4C16-AE8F-644CB0A2D5A5}"/>
                  </a:ext>
                </a:extLst>
              </p:cNvPr>
              <p:cNvSpPr txBox="1">
                <a:spLocks/>
              </p:cNvSpPr>
              <p:nvPr/>
            </p:nvSpPr>
            <p:spPr>
              <a:xfrm>
                <a:off x="801086" y="2675963"/>
                <a:ext cx="8666764" cy="536281"/>
              </a:xfrm>
              <a:prstGeom prst="rect">
                <a:avLst/>
              </a:prstGeom>
              <a:ln>
                <a:solidFill>
                  <a:srgbClr val="C0000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b="1" dirty="0">
                    <a:solidFill>
                      <a:schemeClr val="accent2"/>
                    </a:solidFill>
                    <a:latin typeface="Calibri" panose="020F0502020204030204" pitchFamily="34" charset="0"/>
                    <a:cs typeface="Calibri" panose="020F0502020204030204" pitchFamily="34" charset="0"/>
                  </a:rPr>
                  <a:t>Formal verification: </a:t>
                </a:r>
                <a:r>
                  <a:rPr lang="en-AU" sz="2400" dirty="0">
                    <a:solidFill>
                      <a:schemeClr val="accent2"/>
                    </a:solidFill>
                    <a:latin typeface="Calibri" panose="020F0502020204030204" pitchFamily="34" charset="0"/>
                    <a:cs typeface="Calibri" panose="020F0502020204030204" pitchFamily="34" charset="0"/>
                  </a:rPr>
                  <a:t>Given  </a:t>
                </a:r>
                <a14:m>
                  <m:oMath xmlns:m="http://schemas.openxmlformats.org/officeDocument/2006/math">
                    <m:r>
                      <a:rPr lang="en-AU" sz="2400" b="1" i="1" smtClean="0">
                        <a:solidFill>
                          <a:schemeClr val="accent2"/>
                        </a:solidFill>
                        <a:latin typeface="Cambria Math" panose="02040503050406030204" pitchFamily="18" charset="0"/>
                      </a:rPr>
                      <m:t>𝑷</m:t>
                    </m:r>
                    <m:r>
                      <a:rPr lang="en-AU" sz="2400" b="1" i="1" smtClean="0">
                        <a:solidFill>
                          <a:schemeClr val="accent2"/>
                        </a:solidFill>
                        <a:latin typeface="Cambria Math" panose="02040503050406030204" pitchFamily="18" charset="0"/>
                      </a:rPr>
                      <m:t>,</m:t>
                    </m:r>
                    <m:r>
                      <a:rPr lang="en-US" sz="2400" b="1" i="1" smtClean="0">
                        <a:solidFill>
                          <a:schemeClr val="accent2"/>
                        </a:solidFill>
                        <a:latin typeface="Cambria Math" panose="02040503050406030204" pitchFamily="18" charset="0"/>
                      </a:rPr>
                      <m:t>𝑺</m:t>
                    </m:r>
                    <m:r>
                      <a:rPr lang="en-AU" sz="2400" b="1" i="1" smtClean="0">
                        <a:solidFill>
                          <a:schemeClr val="accent2"/>
                        </a:solidFill>
                        <a:latin typeface="Cambria Math" panose="02040503050406030204" pitchFamily="18" charset="0"/>
                      </a:rPr>
                      <m:t>,</m:t>
                    </m:r>
                    <m:r>
                      <a:rPr lang="en-US" sz="2400" b="1" i="1" smtClean="0">
                        <a:solidFill>
                          <a:schemeClr val="accent2"/>
                        </a:solidFill>
                        <a:latin typeface="Cambria Math" panose="02040503050406030204" pitchFamily="18" charset="0"/>
                      </a:rPr>
                      <m:t> </m:t>
                    </m:r>
                  </m:oMath>
                </a14:m>
                <a:r>
                  <a:rPr lang="en-US" altLang="zh-CN" sz="2400" b="1" i="0" dirty="0">
                    <a:solidFill>
                      <a:schemeClr val="accent2"/>
                    </a:solidFill>
                    <a:latin typeface="Calibri" panose="020F0502020204030204" pitchFamily="34" charset="0"/>
                    <a:cs typeface="Calibri" panose="020F0502020204030204" pitchFamily="34" charset="0"/>
                  </a:rPr>
                  <a:t> </a:t>
                </a:r>
                <a:r>
                  <a:rPr lang="en-US" altLang="zh-CN" sz="2400" i="0" dirty="0">
                    <a:solidFill>
                      <a:schemeClr val="accent2"/>
                    </a:solidFill>
                    <a:latin typeface="Calibri" panose="020F0502020204030204" pitchFamily="34" charset="0"/>
                    <a:cs typeface="Calibri" panose="020F0502020204030204" pitchFamily="34" charset="0"/>
                  </a:rPr>
                  <a:t>and</a:t>
                </a:r>
                <a:r>
                  <a:rPr lang="en-US" altLang="zh-CN" sz="2400" b="1" i="0" dirty="0">
                    <a:solidFill>
                      <a:schemeClr val="accent2"/>
                    </a:solidFill>
                    <a:latin typeface="Calibri" panose="020F0502020204030204" pitchFamily="34" charset="0"/>
                    <a:cs typeface="Calibri" panose="020F0502020204030204" pitchFamily="34" charset="0"/>
                  </a:rPr>
                  <a:t> </a:t>
                </a:r>
                <a14:m>
                  <m:oMath xmlns:m="http://schemas.openxmlformats.org/officeDocument/2006/math">
                    <m:r>
                      <a:rPr lang="en-US" sz="2400" b="1" i="1">
                        <a:solidFill>
                          <a:schemeClr val="accent2"/>
                        </a:solidFill>
                        <a:latin typeface="Cambria Math" panose="02040503050406030204" pitchFamily="18" charset="0"/>
                      </a:rPr>
                      <m:t>𝑸</m:t>
                    </m:r>
                    <m:r>
                      <a:rPr lang="en-US" sz="2400" b="1" i="1">
                        <a:solidFill>
                          <a:schemeClr val="accent2"/>
                        </a:solidFill>
                        <a:latin typeface="Cambria Math" panose="02040503050406030204" pitchFamily="18" charset="0"/>
                      </a:rPr>
                      <m:t> </m:t>
                    </m:r>
                  </m:oMath>
                </a14:m>
                <a:r>
                  <a:rPr lang="en-US" altLang="zh-CN" sz="2400" b="1" i="0" dirty="0">
                    <a:solidFill>
                      <a:schemeClr val="accent2"/>
                    </a:solidFill>
                    <a:latin typeface="Calibri" panose="020F0502020204030204" pitchFamily="34" charset="0"/>
                    <a:cs typeface="Calibri" panose="020F0502020204030204" pitchFamily="34" charset="0"/>
                  </a:rPr>
                  <a:t>, </a:t>
                </a:r>
                <a:r>
                  <a:rPr lang="en-AU" sz="2400" dirty="0">
                    <a:solidFill>
                      <a:schemeClr val="accent2"/>
                    </a:solidFill>
                    <a:latin typeface="Calibri" panose="020F0502020204030204" pitchFamily="34" charset="0"/>
                    <a:cs typeface="Calibri" panose="020F0502020204030204" pitchFamily="34" charset="0"/>
                  </a:rPr>
                  <a:t>prove or disprove </a:t>
                </a:r>
                <a14:m>
                  <m:oMath xmlns:m="http://schemas.openxmlformats.org/officeDocument/2006/math">
                    <m:d>
                      <m:dPr>
                        <m:begChr m:val="{"/>
                        <m:endChr m:val="}"/>
                        <m:ctrlPr>
                          <a:rPr lang="en-US" sz="2400" b="1" i="1">
                            <a:solidFill>
                              <a:schemeClr val="accent2"/>
                            </a:solidFill>
                            <a:latin typeface="Cambria Math" panose="02040503050406030204" pitchFamily="18" charset="0"/>
                          </a:rPr>
                        </m:ctrlPr>
                      </m:dPr>
                      <m:e>
                        <m:r>
                          <a:rPr lang="en-US" sz="2400" b="1" i="1">
                            <a:solidFill>
                              <a:schemeClr val="accent2"/>
                            </a:solidFill>
                            <a:latin typeface="Cambria Math" panose="02040503050406030204" pitchFamily="18" charset="0"/>
                          </a:rPr>
                          <m:t>𝑷</m:t>
                        </m:r>
                      </m:e>
                    </m:d>
                    <m:r>
                      <a:rPr lang="en-US" sz="2400" b="1" i="1">
                        <a:solidFill>
                          <a:schemeClr val="accent2"/>
                        </a:solidFill>
                        <a:latin typeface="Cambria Math" panose="02040503050406030204" pitchFamily="18" charset="0"/>
                      </a:rPr>
                      <m:t>𝑺</m:t>
                    </m:r>
                    <m:r>
                      <a:rPr lang="en-US" sz="2400" b="1" i="1">
                        <a:solidFill>
                          <a:schemeClr val="accent2"/>
                        </a:solidFill>
                        <a:latin typeface="Cambria Math" panose="02040503050406030204" pitchFamily="18" charset="0"/>
                      </a:rPr>
                      <m:t>{</m:t>
                    </m:r>
                    <m:r>
                      <a:rPr lang="en-US" sz="2400" b="1" i="1">
                        <a:solidFill>
                          <a:schemeClr val="accent2"/>
                        </a:solidFill>
                        <a:latin typeface="Cambria Math" panose="02040503050406030204" pitchFamily="18" charset="0"/>
                      </a:rPr>
                      <m:t>𝑸</m:t>
                    </m:r>
                    <m:r>
                      <a:rPr lang="en-US" sz="2400" b="1" i="1">
                        <a:solidFill>
                          <a:schemeClr val="accent2"/>
                        </a:solidFill>
                        <a:latin typeface="Cambria Math" panose="02040503050406030204" pitchFamily="18" charset="0"/>
                      </a:rPr>
                      <m:t>}</m:t>
                    </m:r>
                  </m:oMath>
                </a14:m>
                <a:r>
                  <a:rPr lang="en-US" altLang="zh-CN" sz="2400" b="1" dirty="0">
                    <a:solidFill>
                      <a:schemeClr val="accent2"/>
                    </a:solidFill>
                    <a:latin typeface="Calibri" panose="020F0502020204030204" pitchFamily="34" charset="0"/>
                    <a:cs typeface="Calibri" panose="020F0502020204030204" pitchFamily="34" charset="0"/>
                  </a:rPr>
                  <a:t>.</a:t>
                </a:r>
              </a:p>
            </p:txBody>
          </p:sp>
        </mc:Choice>
        <mc:Fallback>
          <p:sp>
            <p:nvSpPr>
              <p:cNvPr id="8" name="Content Placeholder 2">
                <a:extLst>
                  <a:ext uri="{FF2B5EF4-FFF2-40B4-BE49-F238E27FC236}">
                    <a16:creationId xmlns:a16="http://schemas.microsoft.com/office/drawing/2014/main" id="{749A804B-ECB3-4C16-AE8F-644CB0A2D5A5}"/>
                  </a:ext>
                </a:extLst>
              </p:cNvPr>
              <p:cNvSpPr txBox="1">
                <a:spLocks noRot="1" noChangeAspect="1" noMove="1" noResize="1" noEditPoints="1" noAdjustHandles="1" noChangeArrowheads="1" noChangeShapeType="1" noTextEdit="1"/>
              </p:cNvSpPr>
              <p:nvPr/>
            </p:nvSpPr>
            <p:spPr>
              <a:xfrm>
                <a:off x="801086" y="2675963"/>
                <a:ext cx="8666764" cy="536281"/>
              </a:xfrm>
              <a:prstGeom prst="rect">
                <a:avLst/>
              </a:prstGeom>
              <a:blipFill>
                <a:blip r:embed="rId3"/>
                <a:stretch>
                  <a:fillRect l="-983" t="-14444" r="-492" b="-3333"/>
                </a:stretch>
              </a:blipFill>
              <a:ln>
                <a:solidFill>
                  <a:srgbClr val="C00000"/>
                </a:solid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DEA08E2-2953-49BE-BF65-39AC62B92A62}"/>
                  </a:ext>
                </a:extLst>
              </p:cNvPr>
              <p:cNvSpPr txBox="1"/>
              <p:nvPr/>
            </p:nvSpPr>
            <p:spPr>
              <a:xfrm>
                <a:off x="795954" y="3534074"/>
                <a:ext cx="6865107" cy="369332"/>
              </a:xfrm>
              <a:prstGeom prst="rect">
                <a:avLst/>
              </a:prstGeom>
              <a:noFill/>
              <a:ln>
                <a:solidFill>
                  <a:schemeClr val="accent1"/>
                </a:solidFill>
              </a:ln>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AU" sz="1800" b="1" i="1" smtClean="0">
                              <a:latin typeface="Cambria Math" panose="02040503050406030204" pitchFamily="18" charset="0"/>
                            </a:rPr>
                          </m:ctrlPr>
                        </m:dPr>
                        <m:e>
                          <m:r>
                            <a:rPr lang="en-AU" sz="1800" b="1" i="1" smtClean="0">
                              <a:latin typeface="Cambria Math" panose="02040503050406030204" pitchFamily="18" charset="0"/>
                            </a:rPr>
                            <m:t>𝒙</m:t>
                          </m:r>
                          <m:r>
                            <a:rPr lang="en-AU" sz="1800" b="1" i="1" smtClean="0">
                              <a:latin typeface="Cambria Math" panose="02040503050406030204" pitchFamily="18" charset="0"/>
                            </a:rPr>
                            <m:t>+</m:t>
                          </m:r>
                          <m:r>
                            <a:rPr lang="en-AU" sz="1800" b="1" i="1" smtClean="0">
                              <a:latin typeface="Cambria Math" panose="02040503050406030204" pitchFamily="18" charset="0"/>
                            </a:rPr>
                            <m:t>𝟏</m:t>
                          </m:r>
                          <m:r>
                            <a:rPr lang="en-AU" sz="1800" b="1" i="1" smtClean="0">
                              <a:latin typeface="Cambria Math" panose="02040503050406030204" pitchFamily="18" charset="0"/>
                            </a:rPr>
                            <m:t>=</m:t>
                          </m:r>
                          <m:r>
                            <a:rPr lang="en-AU" sz="1800" b="1" i="1" smtClean="0">
                              <a:latin typeface="Cambria Math" panose="02040503050406030204" pitchFamily="18" charset="0"/>
                            </a:rPr>
                            <m:t>𝟒𝟑</m:t>
                          </m:r>
                        </m:e>
                      </m:d>
                      <m:r>
                        <a:rPr lang="en-AU" sz="1800" b="1" i="1" smtClean="0">
                          <a:latin typeface="Cambria Math" panose="02040503050406030204" pitchFamily="18" charset="0"/>
                        </a:rPr>
                        <m:t>𝒚</m:t>
                      </m:r>
                      <m:r>
                        <a:rPr lang="en-AU" sz="1800" b="1" i="1" smtClean="0">
                          <a:latin typeface="Cambria Math" panose="02040503050406030204" pitchFamily="18" charset="0"/>
                        </a:rPr>
                        <m:t>≔</m:t>
                      </m:r>
                      <m:r>
                        <a:rPr lang="en-AU" sz="1800" b="1" i="1" smtClean="0">
                          <a:latin typeface="Cambria Math" panose="02040503050406030204" pitchFamily="18" charset="0"/>
                        </a:rPr>
                        <m:t>𝒙</m:t>
                      </m:r>
                      <m:r>
                        <a:rPr lang="en-AU" sz="1800" b="1" i="1" smtClean="0">
                          <a:latin typeface="Cambria Math" panose="02040503050406030204" pitchFamily="18" charset="0"/>
                        </a:rPr>
                        <m:t>+</m:t>
                      </m:r>
                      <m:r>
                        <a:rPr lang="en-AU" sz="1800" b="1" i="1" smtClean="0">
                          <a:latin typeface="Cambria Math" panose="02040503050406030204" pitchFamily="18" charset="0"/>
                        </a:rPr>
                        <m:t>𝟏</m:t>
                      </m:r>
                      <m:r>
                        <a:rPr lang="en-AU" sz="1800" b="1" i="1" smtClean="0">
                          <a:latin typeface="Cambria Math" panose="02040503050406030204" pitchFamily="18" charset="0"/>
                        </a:rPr>
                        <m:t>{</m:t>
                      </m:r>
                      <m:r>
                        <a:rPr lang="en-AU" sz="1800" b="1" i="1" smtClean="0">
                          <a:latin typeface="Cambria Math" panose="02040503050406030204" pitchFamily="18" charset="0"/>
                        </a:rPr>
                        <m:t>𝒚</m:t>
                      </m:r>
                      <m:r>
                        <a:rPr lang="en-AU" sz="1800" b="1" i="1" smtClean="0">
                          <a:latin typeface="Cambria Math" panose="02040503050406030204" pitchFamily="18" charset="0"/>
                        </a:rPr>
                        <m:t>=</m:t>
                      </m:r>
                      <m:r>
                        <a:rPr lang="en-AU" sz="1800" b="1" i="1" smtClean="0">
                          <a:latin typeface="Cambria Math" panose="02040503050406030204" pitchFamily="18" charset="0"/>
                        </a:rPr>
                        <m:t>𝟒𝟑</m:t>
                      </m:r>
                      <m:r>
                        <a:rPr lang="en-AU" sz="1800" b="1" i="1" smtClean="0">
                          <a:latin typeface="Cambria Math" panose="02040503050406030204" pitchFamily="18" charset="0"/>
                        </a:rPr>
                        <m:t>}</m:t>
                      </m:r>
                    </m:oMath>
                  </m:oMathPara>
                </a14:m>
                <a:endParaRPr lang="en-US" altLang="zh-CN" sz="1800" b="1" dirty="0">
                  <a:latin typeface="Calibri" panose="020F0502020204030204" pitchFamily="34" charset="0"/>
                  <a:cs typeface="Calibri" panose="020F0502020204030204" pitchFamily="34" charset="0"/>
                </a:endParaRPr>
              </a:p>
            </p:txBody>
          </p:sp>
        </mc:Choice>
        <mc:Fallback>
          <p:sp>
            <p:nvSpPr>
              <p:cNvPr id="9" name="TextBox 8">
                <a:extLst>
                  <a:ext uri="{FF2B5EF4-FFF2-40B4-BE49-F238E27FC236}">
                    <a16:creationId xmlns:a16="http://schemas.microsoft.com/office/drawing/2014/main" id="{DDEA08E2-2953-49BE-BF65-39AC62B92A62}"/>
                  </a:ext>
                </a:extLst>
              </p:cNvPr>
              <p:cNvSpPr txBox="1">
                <a:spLocks noRot="1" noChangeAspect="1" noMove="1" noResize="1" noEditPoints="1" noAdjustHandles="1" noChangeArrowheads="1" noChangeShapeType="1" noTextEdit="1"/>
              </p:cNvSpPr>
              <p:nvPr/>
            </p:nvSpPr>
            <p:spPr>
              <a:xfrm>
                <a:off x="795954" y="3534074"/>
                <a:ext cx="6865107" cy="369332"/>
              </a:xfrm>
              <a:prstGeom prst="rect">
                <a:avLst/>
              </a:prstGeom>
              <a:blipFill>
                <a:blip r:embed="rId4"/>
                <a:stretch>
                  <a:fillRect b="-14516"/>
                </a:stretch>
              </a:blipFill>
              <a:ln>
                <a:solidFill>
                  <a:schemeClr val="accent1"/>
                </a:solidFill>
              </a:ln>
            </p:spPr>
            <p:txBody>
              <a:bodyPr/>
              <a:lstStyle/>
              <a:p>
                <a:r>
                  <a:rPr lang="en-AU">
                    <a:noFill/>
                  </a:rPr>
                  <a:t> </a:t>
                </a:r>
              </a:p>
            </p:txBody>
          </p:sp>
        </mc:Fallback>
      </mc:AlternateContent>
    </p:spTree>
    <p:extLst>
      <p:ext uri="{BB962C8B-B14F-4D97-AF65-F5344CB8AC3E}">
        <p14:creationId xmlns:p14="http://schemas.microsoft.com/office/powerpoint/2010/main" val="1665796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82" y="42954"/>
            <a:ext cx="9347726" cy="795642"/>
          </a:xfrm>
        </p:spPr>
        <p:txBody>
          <a:bodyPr>
            <a:normAutofit/>
          </a:bodyPr>
          <a:lstStyle/>
          <a:p>
            <a:r>
              <a:rPr lang="en-US" altLang="zh-CN" sz="4000" dirty="0"/>
              <a:t>                                  </a:t>
            </a:r>
            <a:r>
              <a:rPr lang="en-AU" altLang="zh-CN" sz="4000" dirty="0">
                <a:latin typeface="Calibri Light" panose="020F0302020204030204" pitchFamily="34" charset="0"/>
                <a:cs typeface="Calibri Light" panose="020F0302020204030204" pitchFamily="34" charset="0"/>
              </a:rPr>
              <a:t>Hoare logic</a:t>
            </a:r>
            <a:endParaRPr lang="en-AU" sz="4000" dirty="0">
              <a:latin typeface="Calibri Light" panose="020F0302020204030204" pitchFamily="34" charset="0"/>
              <a:cs typeface="Calibri Light" panose="020F03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889022"/>
                <a:ext cx="8629650" cy="1693092"/>
              </a:xfrm>
              <a:ln>
                <a:solidFill>
                  <a:schemeClr val="bg1"/>
                </a:solidFill>
              </a:ln>
            </p:spPr>
            <p:txBody>
              <a:bodyPr>
                <a:normAutofit/>
              </a:bodyPr>
              <a:lstStyle/>
              <a:p>
                <a:pPr marL="0" indent="0">
                  <a:buNone/>
                </a:pPr>
                <a:r>
                  <a:rPr lang="en-US" sz="2000" b="0" dirty="0">
                    <a:latin typeface="Calibri" panose="020F0502020204030204" pitchFamily="34" charset="0"/>
                    <a:cs typeface="Calibri" panose="020F0502020204030204" pitchFamily="34" charset="0"/>
                  </a:rPr>
                  <a:t>Hoare triple</a:t>
                </a:r>
              </a:p>
              <a:p>
                <a:pPr marL="0" indent="0">
                  <a:buNone/>
                </a:pPr>
                <a:r>
                  <a:rPr lang="en-US" sz="2000" b="1" dirty="0">
                    <a:latin typeface="Calibri" panose="020F0502020204030204" pitchFamily="34" charset="0"/>
                    <a:cs typeface="Calibri" panose="020F0502020204030204" pitchFamily="34" charset="0"/>
                  </a:rPr>
                  <a:t>                                                       </a:t>
                </a:r>
                <a14:m>
                  <m:oMath xmlns:m="http://schemas.openxmlformats.org/officeDocument/2006/math">
                    <m:d>
                      <m:dPr>
                        <m:begChr m:val="{"/>
                        <m:endChr m:val="}"/>
                        <m:ctrlPr>
                          <a:rPr lang="en-US" sz="2000" b="1" i="1" smtClean="0">
                            <a:latin typeface="Cambria Math" panose="02040503050406030204" pitchFamily="18" charset="0"/>
                          </a:rPr>
                        </m:ctrlPr>
                      </m:dPr>
                      <m:e>
                        <m:r>
                          <a:rPr lang="en-US" sz="2000" b="1" i="1" smtClean="0">
                            <a:latin typeface="Cambria Math" panose="02040503050406030204" pitchFamily="18" charset="0"/>
                          </a:rPr>
                          <m:t>𝑷</m:t>
                        </m:r>
                      </m:e>
                    </m:d>
                    <m:r>
                      <a:rPr lang="en-US" sz="2000" b="1" i="1" smtClean="0">
                        <a:latin typeface="Cambria Math" panose="02040503050406030204" pitchFamily="18" charset="0"/>
                      </a:rPr>
                      <m:t>𝑺</m:t>
                    </m:r>
                    <m:r>
                      <a:rPr lang="en-US" sz="2000" b="1" i="1" smtClean="0">
                        <a:latin typeface="Cambria Math" panose="02040503050406030204" pitchFamily="18" charset="0"/>
                      </a:rPr>
                      <m:t>{</m:t>
                    </m:r>
                    <m:r>
                      <a:rPr lang="en-US" sz="2000" b="1" i="1" smtClean="0">
                        <a:latin typeface="Cambria Math" panose="02040503050406030204" pitchFamily="18" charset="0"/>
                      </a:rPr>
                      <m:t>𝑸</m:t>
                    </m:r>
                    <m:r>
                      <a:rPr lang="en-US" sz="2000" b="1" i="1" smtClean="0">
                        <a:latin typeface="Cambria Math" panose="02040503050406030204" pitchFamily="18" charset="0"/>
                      </a:rPr>
                      <m:t>}</m:t>
                    </m:r>
                  </m:oMath>
                </a14:m>
                <a:r>
                  <a:rPr lang="en-US" altLang="zh-CN" sz="2000" b="1" i="0" dirty="0">
                    <a:latin typeface="Calibri" panose="020F0502020204030204" pitchFamily="34" charset="0"/>
                    <a:cs typeface="Calibri" panose="020F0502020204030204" pitchFamily="34" charset="0"/>
                  </a:rPr>
                  <a:t> </a:t>
                </a:r>
              </a:p>
              <a:p>
                <a:pPr marL="0" indent="0">
                  <a:buNone/>
                </a:pPr>
                <a:r>
                  <a:rPr lang="en-US" altLang="zh-CN" sz="2000" dirty="0">
                    <a:latin typeface="Calibri" panose="020F0502020204030204" pitchFamily="34" charset="0"/>
                    <a:cs typeface="Calibri" panose="020F0502020204030204" pitchFamily="34" charset="0"/>
                  </a:rPr>
                  <a:t>For classical program </a:t>
                </a:r>
                <a14:m>
                  <m:oMath xmlns:m="http://schemas.openxmlformats.org/officeDocument/2006/math">
                    <m:r>
                      <a:rPr lang="en-US" sz="2000" b="1" i="1" smtClean="0">
                        <a:latin typeface="Cambria Math" panose="02040503050406030204" pitchFamily="18" charset="0"/>
                      </a:rPr>
                      <m:t>𝑺</m:t>
                    </m:r>
                    <m:r>
                      <a:rPr lang="en-AU" sz="2000" b="0" i="0" smtClean="0">
                        <a:latin typeface="Cambria Math" panose="02040503050406030204" pitchFamily="18" charset="0"/>
                      </a:rPr>
                      <m:t>,</m:t>
                    </m:r>
                  </m:oMath>
                </a14:m>
                <a:r>
                  <a:rPr lang="en-US" altLang="zh-CN" sz="2000" dirty="0">
                    <a:latin typeface="Calibri" panose="020F0502020204030204" pitchFamily="34" charset="0"/>
                    <a:cs typeface="Calibri" panose="020F0502020204030204" pitchFamily="34" charset="0"/>
                  </a:rPr>
                  <a:t> </a:t>
                </a:r>
                <a14:m>
                  <m:oMath xmlns:m="http://schemas.openxmlformats.org/officeDocument/2006/math">
                    <m:r>
                      <a:rPr lang="en-AU" sz="2000" b="1" i="1" smtClean="0">
                        <a:latin typeface="Cambria Math" panose="02040503050406030204" pitchFamily="18" charset="0"/>
                      </a:rPr>
                      <m:t>𝑷</m:t>
                    </m:r>
                  </m:oMath>
                </a14:m>
                <a:r>
                  <a:rPr lang="en-US" altLang="zh-CN" sz="2000" dirty="0">
                    <a:latin typeface="Calibri" panose="020F0502020204030204" pitchFamily="34" charset="0"/>
                    <a:cs typeface="Calibri" panose="020F0502020204030204" pitchFamily="34" charset="0"/>
                  </a:rPr>
                  <a:t> and </a:t>
                </a:r>
                <a14:m>
                  <m:oMath xmlns:m="http://schemas.openxmlformats.org/officeDocument/2006/math">
                    <m:r>
                      <a:rPr lang="en-US" sz="2000" b="1" i="1">
                        <a:latin typeface="Cambria Math" panose="02040503050406030204" pitchFamily="18" charset="0"/>
                      </a:rPr>
                      <m:t>𝑸</m:t>
                    </m:r>
                  </m:oMath>
                </a14:m>
                <a:r>
                  <a:rPr lang="en-US" altLang="zh-CN" sz="2000" dirty="0">
                    <a:latin typeface="Calibri" panose="020F0502020204030204" pitchFamily="34" charset="0"/>
                    <a:cs typeface="Calibri" panose="020F0502020204030204" pitchFamily="34" charset="0"/>
                  </a:rPr>
                  <a:t> are assertions</a:t>
                </a:r>
                <a:r>
                  <a:rPr lang="en-AU" altLang="zh-CN" sz="2000" dirty="0">
                    <a:latin typeface="Calibri" panose="020F0502020204030204" pitchFamily="34" charset="0"/>
                    <a:cs typeface="Calibri" panose="020F0502020204030204" pitchFamily="34" charset="0"/>
                  </a:rPr>
                  <a:t>, i.e., properties (sets).</a:t>
                </a:r>
                <a:endParaRPr lang="en-US" altLang="zh-CN" sz="2000" dirty="0">
                  <a:latin typeface="Calibri" panose="020F0502020204030204" pitchFamily="34" charset="0"/>
                  <a:cs typeface="Calibri" panose="020F0502020204030204" pitchFamily="34" charset="0"/>
                </a:endParaRPr>
              </a:p>
              <a:p>
                <a:pPr marL="0" indent="0">
                  <a:buNone/>
                </a:pPr>
                <a:r>
                  <a:rPr lang="en-US" altLang="zh-CN" sz="2000" dirty="0">
                    <a:latin typeface="Calibri" panose="020F0502020204030204" pitchFamily="34" charset="0"/>
                    <a:cs typeface="Calibri" panose="020F0502020204030204" pitchFamily="34" charset="0"/>
                  </a:rPr>
                  <a:t>Interpretation (partial/total correctness): if </a:t>
                </a:r>
                <a14:m>
                  <m:oMath xmlns:m="http://schemas.openxmlformats.org/officeDocument/2006/math">
                    <m:r>
                      <a:rPr lang="en-AU" altLang="zh-CN" sz="2000" b="1" i="1" smtClean="0">
                        <a:latin typeface="Cambria Math" panose="02040503050406030204" pitchFamily="18" charset="0"/>
                      </a:rPr>
                      <m:t>𝒙</m:t>
                    </m:r>
                  </m:oMath>
                </a14:m>
                <a:r>
                  <a:rPr lang="en-US" altLang="zh-CN" sz="2000" dirty="0">
                    <a:latin typeface="Calibri" panose="020F0502020204030204" pitchFamily="34" charset="0"/>
                    <a:cs typeface="Calibri" panose="020F0502020204030204" pitchFamily="34" charset="0"/>
                  </a:rPr>
                  <a:t> satisfies </a:t>
                </a:r>
                <a14:m>
                  <m:oMath xmlns:m="http://schemas.openxmlformats.org/officeDocument/2006/math">
                    <m:r>
                      <a:rPr lang="en-AU" sz="2000" b="1" i="1" smtClean="0">
                        <a:latin typeface="Cambria Math" panose="02040503050406030204" pitchFamily="18" charset="0"/>
                      </a:rPr>
                      <m:t>𝑷</m:t>
                    </m:r>
                  </m:oMath>
                </a14:m>
                <a:r>
                  <a:rPr lang="en-US" altLang="zh-CN" sz="2000" dirty="0">
                    <a:latin typeface="Calibri" panose="020F0502020204030204" pitchFamily="34" charset="0"/>
                    <a:cs typeface="Calibri" panose="020F0502020204030204" pitchFamily="34" charset="0"/>
                  </a:rPr>
                  <a:t>, then </a:t>
                </a:r>
                <a14:m>
                  <m:oMath xmlns:m="http://schemas.openxmlformats.org/officeDocument/2006/math">
                    <m:r>
                      <a:rPr lang="en-AU" altLang="zh-CN" sz="2000" b="1" i="0" smtClean="0">
                        <a:latin typeface="Cambria Math" panose="02040503050406030204" pitchFamily="18" charset="0"/>
                      </a:rPr>
                      <m:t>[</m:t>
                    </m:r>
                    <m:r>
                      <a:rPr lang="en-AU" altLang="zh-CN" sz="2000" b="1" i="1" smtClean="0">
                        <a:latin typeface="Cambria Math" panose="02040503050406030204" pitchFamily="18" charset="0"/>
                      </a:rPr>
                      <m:t>𝑺</m:t>
                    </m:r>
                    <m:r>
                      <a:rPr lang="en-AU" altLang="zh-CN" sz="2000" b="1" i="1" smtClean="0">
                        <a:latin typeface="Cambria Math" panose="02040503050406030204" pitchFamily="18" charset="0"/>
                      </a:rPr>
                      <m:t>](</m:t>
                    </m:r>
                    <m:r>
                      <a:rPr lang="en-AU" altLang="zh-CN" sz="2000" b="1" i="1">
                        <a:latin typeface="Cambria Math" panose="02040503050406030204" pitchFamily="18" charset="0"/>
                      </a:rPr>
                      <m:t>𝒙</m:t>
                    </m:r>
                    <m:r>
                      <a:rPr lang="en-AU" altLang="zh-CN" sz="2000" b="1" i="1" smtClean="0">
                        <a:latin typeface="Cambria Math" panose="02040503050406030204" pitchFamily="18" charset="0"/>
                      </a:rPr>
                      <m:t>)</m:t>
                    </m:r>
                  </m:oMath>
                </a14:m>
                <a:r>
                  <a:rPr lang="en-US" altLang="zh-CN" sz="2000" b="1"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satisfies </a:t>
                </a:r>
                <a14:m>
                  <m:oMath xmlns:m="http://schemas.openxmlformats.org/officeDocument/2006/math">
                    <m:r>
                      <a:rPr lang="en-AU" altLang="zh-CN" sz="2000" b="1" i="1" smtClean="0">
                        <a:latin typeface="Cambria Math" panose="02040503050406030204" pitchFamily="18" charset="0"/>
                      </a:rPr>
                      <m:t>𝑸</m:t>
                    </m:r>
                  </m:oMath>
                </a14:m>
                <a:r>
                  <a:rPr lang="en-US" altLang="zh-CN" sz="2000" dirty="0">
                    <a:latin typeface="Calibri" panose="020F0502020204030204" pitchFamily="34" charset="0"/>
                    <a:cs typeface="Calibri" panose="020F0502020204030204" pitchFamily="34" charset="0"/>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889022"/>
                <a:ext cx="8629650" cy="1693092"/>
              </a:xfrm>
              <a:blipFill>
                <a:blip r:embed="rId2"/>
                <a:stretch>
                  <a:fillRect l="-706" t="-3571"/>
                </a:stretch>
              </a:blipFill>
              <a:ln>
                <a:solidFill>
                  <a:schemeClr val="bg1"/>
                </a:solid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749A804B-ECB3-4C16-AE8F-644CB0A2D5A5}"/>
                  </a:ext>
                </a:extLst>
              </p:cNvPr>
              <p:cNvSpPr txBox="1">
                <a:spLocks/>
              </p:cNvSpPr>
              <p:nvPr/>
            </p:nvSpPr>
            <p:spPr>
              <a:xfrm>
                <a:off x="801086" y="2675963"/>
                <a:ext cx="8666764" cy="536281"/>
              </a:xfrm>
              <a:prstGeom prst="rect">
                <a:avLst/>
              </a:prstGeom>
              <a:ln>
                <a:solidFill>
                  <a:srgbClr val="C0000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b="1" dirty="0">
                    <a:solidFill>
                      <a:schemeClr val="accent2"/>
                    </a:solidFill>
                    <a:latin typeface="Calibri" panose="020F0502020204030204" pitchFamily="34" charset="0"/>
                    <a:cs typeface="Calibri" panose="020F0502020204030204" pitchFamily="34" charset="0"/>
                  </a:rPr>
                  <a:t>Formal verification: </a:t>
                </a:r>
                <a:r>
                  <a:rPr lang="en-AU" sz="2400" dirty="0">
                    <a:solidFill>
                      <a:schemeClr val="accent2"/>
                    </a:solidFill>
                    <a:latin typeface="Calibri" panose="020F0502020204030204" pitchFamily="34" charset="0"/>
                    <a:cs typeface="Calibri" panose="020F0502020204030204" pitchFamily="34" charset="0"/>
                  </a:rPr>
                  <a:t>Given  </a:t>
                </a:r>
                <a14:m>
                  <m:oMath xmlns:m="http://schemas.openxmlformats.org/officeDocument/2006/math">
                    <m:r>
                      <a:rPr lang="en-AU" sz="2400" b="1" i="1" smtClean="0">
                        <a:solidFill>
                          <a:schemeClr val="accent2"/>
                        </a:solidFill>
                        <a:latin typeface="Cambria Math" panose="02040503050406030204" pitchFamily="18" charset="0"/>
                      </a:rPr>
                      <m:t>𝑷</m:t>
                    </m:r>
                    <m:r>
                      <a:rPr lang="en-AU" sz="2400" b="1" i="1" smtClean="0">
                        <a:solidFill>
                          <a:schemeClr val="accent2"/>
                        </a:solidFill>
                        <a:latin typeface="Cambria Math" panose="02040503050406030204" pitchFamily="18" charset="0"/>
                      </a:rPr>
                      <m:t>,</m:t>
                    </m:r>
                    <m:r>
                      <a:rPr lang="en-US" sz="2400" b="1" i="1" smtClean="0">
                        <a:solidFill>
                          <a:schemeClr val="accent2"/>
                        </a:solidFill>
                        <a:latin typeface="Cambria Math" panose="02040503050406030204" pitchFamily="18" charset="0"/>
                      </a:rPr>
                      <m:t>𝑺</m:t>
                    </m:r>
                    <m:r>
                      <a:rPr lang="en-AU" sz="2400" b="1" i="1" smtClean="0">
                        <a:solidFill>
                          <a:schemeClr val="accent2"/>
                        </a:solidFill>
                        <a:latin typeface="Cambria Math" panose="02040503050406030204" pitchFamily="18" charset="0"/>
                      </a:rPr>
                      <m:t>,</m:t>
                    </m:r>
                    <m:r>
                      <a:rPr lang="en-US" sz="2400" b="1" i="1" smtClean="0">
                        <a:solidFill>
                          <a:schemeClr val="accent2"/>
                        </a:solidFill>
                        <a:latin typeface="Cambria Math" panose="02040503050406030204" pitchFamily="18" charset="0"/>
                      </a:rPr>
                      <m:t> </m:t>
                    </m:r>
                  </m:oMath>
                </a14:m>
                <a:r>
                  <a:rPr lang="en-US" altLang="zh-CN" sz="2400" b="1" i="0" dirty="0">
                    <a:solidFill>
                      <a:schemeClr val="accent2"/>
                    </a:solidFill>
                    <a:latin typeface="Calibri" panose="020F0502020204030204" pitchFamily="34" charset="0"/>
                    <a:cs typeface="Calibri" panose="020F0502020204030204" pitchFamily="34" charset="0"/>
                  </a:rPr>
                  <a:t> </a:t>
                </a:r>
                <a:r>
                  <a:rPr lang="en-US" altLang="zh-CN" sz="2400" i="0" dirty="0">
                    <a:solidFill>
                      <a:schemeClr val="accent2"/>
                    </a:solidFill>
                    <a:latin typeface="Calibri" panose="020F0502020204030204" pitchFamily="34" charset="0"/>
                    <a:cs typeface="Calibri" panose="020F0502020204030204" pitchFamily="34" charset="0"/>
                  </a:rPr>
                  <a:t>and</a:t>
                </a:r>
                <a:r>
                  <a:rPr lang="en-US" altLang="zh-CN" sz="2400" b="1" i="0" dirty="0">
                    <a:solidFill>
                      <a:schemeClr val="accent2"/>
                    </a:solidFill>
                    <a:latin typeface="Calibri" panose="020F0502020204030204" pitchFamily="34" charset="0"/>
                    <a:cs typeface="Calibri" panose="020F0502020204030204" pitchFamily="34" charset="0"/>
                  </a:rPr>
                  <a:t> </a:t>
                </a:r>
                <a14:m>
                  <m:oMath xmlns:m="http://schemas.openxmlformats.org/officeDocument/2006/math">
                    <m:r>
                      <a:rPr lang="en-US" sz="2400" b="1" i="1">
                        <a:solidFill>
                          <a:schemeClr val="accent2"/>
                        </a:solidFill>
                        <a:latin typeface="Cambria Math" panose="02040503050406030204" pitchFamily="18" charset="0"/>
                      </a:rPr>
                      <m:t>𝑸</m:t>
                    </m:r>
                    <m:r>
                      <a:rPr lang="en-US" sz="2400" b="1" i="1">
                        <a:solidFill>
                          <a:schemeClr val="accent2"/>
                        </a:solidFill>
                        <a:latin typeface="Cambria Math" panose="02040503050406030204" pitchFamily="18" charset="0"/>
                      </a:rPr>
                      <m:t> </m:t>
                    </m:r>
                  </m:oMath>
                </a14:m>
                <a:r>
                  <a:rPr lang="en-US" altLang="zh-CN" sz="2400" b="1" i="0" dirty="0">
                    <a:solidFill>
                      <a:schemeClr val="accent2"/>
                    </a:solidFill>
                    <a:latin typeface="Calibri" panose="020F0502020204030204" pitchFamily="34" charset="0"/>
                    <a:cs typeface="Calibri" panose="020F0502020204030204" pitchFamily="34" charset="0"/>
                  </a:rPr>
                  <a:t>, </a:t>
                </a:r>
                <a:r>
                  <a:rPr lang="en-AU" sz="2400" dirty="0">
                    <a:solidFill>
                      <a:schemeClr val="accent2"/>
                    </a:solidFill>
                    <a:latin typeface="Calibri" panose="020F0502020204030204" pitchFamily="34" charset="0"/>
                    <a:cs typeface="Calibri" panose="020F0502020204030204" pitchFamily="34" charset="0"/>
                  </a:rPr>
                  <a:t>prove or disprove </a:t>
                </a:r>
                <a14:m>
                  <m:oMath xmlns:m="http://schemas.openxmlformats.org/officeDocument/2006/math">
                    <m:d>
                      <m:dPr>
                        <m:begChr m:val="{"/>
                        <m:endChr m:val="}"/>
                        <m:ctrlPr>
                          <a:rPr lang="en-US" sz="2400" b="1" i="1">
                            <a:solidFill>
                              <a:schemeClr val="accent2"/>
                            </a:solidFill>
                            <a:latin typeface="Cambria Math" panose="02040503050406030204" pitchFamily="18" charset="0"/>
                          </a:rPr>
                        </m:ctrlPr>
                      </m:dPr>
                      <m:e>
                        <m:r>
                          <a:rPr lang="en-US" sz="2400" b="1" i="1">
                            <a:solidFill>
                              <a:schemeClr val="accent2"/>
                            </a:solidFill>
                            <a:latin typeface="Cambria Math" panose="02040503050406030204" pitchFamily="18" charset="0"/>
                          </a:rPr>
                          <m:t>𝑷</m:t>
                        </m:r>
                      </m:e>
                    </m:d>
                    <m:r>
                      <a:rPr lang="en-US" sz="2400" b="1" i="1">
                        <a:solidFill>
                          <a:schemeClr val="accent2"/>
                        </a:solidFill>
                        <a:latin typeface="Cambria Math" panose="02040503050406030204" pitchFamily="18" charset="0"/>
                      </a:rPr>
                      <m:t>𝑺</m:t>
                    </m:r>
                    <m:r>
                      <a:rPr lang="en-US" sz="2400" b="1" i="1">
                        <a:solidFill>
                          <a:schemeClr val="accent2"/>
                        </a:solidFill>
                        <a:latin typeface="Cambria Math" panose="02040503050406030204" pitchFamily="18" charset="0"/>
                      </a:rPr>
                      <m:t>{</m:t>
                    </m:r>
                    <m:r>
                      <a:rPr lang="en-US" sz="2400" b="1" i="1">
                        <a:solidFill>
                          <a:schemeClr val="accent2"/>
                        </a:solidFill>
                        <a:latin typeface="Cambria Math" panose="02040503050406030204" pitchFamily="18" charset="0"/>
                      </a:rPr>
                      <m:t>𝑸</m:t>
                    </m:r>
                    <m:r>
                      <a:rPr lang="en-US" sz="2400" b="1" i="1">
                        <a:solidFill>
                          <a:schemeClr val="accent2"/>
                        </a:solidFill>
                        <a:latin typeface="Cambria Math" panose="02040503050406030204" pitchFamily="18" charset="0"/>
                      </a:rPr>
                      <m:t>}</m:t>
                    </m:r>
                  </m:oMath>
                </a14:m>
                <a:r>
                  <a:rPr lang="en-US" altLang="zh-CN" sz="2400" b="1" dirty="0">
                    <a:solidFill>
                      <a:schemeClr val="accent2"/>
                    </a:solidFill>
                    <a:latin typeface="Calibri" panose="020F0502020204030204" pitchFamily="34" charset="0"/>
                    <a:cs typeface="Calibri" panose="020F0502020204030204" pitchFamily="34" charset="0"/>
                  </a:rPr>
                  <a:t>.</a:t>
                </a:r>
              </a:p>
            </p:txBody>
          </p:sp>
        </mc:Choice>
        <mc:Fallback>
          <p:sp>
            <p:nvSpPr>
              <p:cNvPr id="8" name="Content Placeholder 2">
                <a:extLst>
                  <a:ext uri="{FF2B5EF4-FFF2-40B4-BE49-F238E27FC236}">
                    <a16:creationId xmlns:a16="http://schemas.microsoft.com/office/drawing/2014/main" id="{749A804B-ECB3-4C16-AE8F-644CB0A2D5A5}"/>
                  </a:ext>
                </a:extLst>
              </p:cNvPr>
              <p:cNvSpPr txBox="1">
                <a:spLocks noRot="1" noChangeAspect="1" noMove="1" noResize="1" noEditPoints="1" noAdjustHandles="1" noChangeArrowheads="1" noChangeShapeType="1" noTextEdit="1"/>
              </p:cNvSpPr>
              <p:nvPr/>
            </p:nvSpPr>
            <p:spPr>
              <a:xfrm>
                <a:off x="801086" y="2675963"/>
                <a:ext cx="8666764" cy="536281"/>
              </a:xfrm>
              <a:prstGeom prst="rect">
                <a:avLst/>
              </a:prstGeom>
              <a:blipFill>
                <a:blip r:embed="rId3"/>
                <a:stretch>
                  <a:fillRect l="-983" t="-14444" r="-492" b="-3333"/>
                </a:stretch>
              </a:blipFill>
              <a:ln>
                <a:solidFill>
                  <a:srgbClr val="C00000"/>
                </a:solidFill>
              </a:ln>
            </p:spPr>
            <p:txBody>
              <a:bodyPr/>
              <a:lstStyle/>
              <a:p>
                <a:r>
                  <a:rPr lang="en-AU">
                    <a:noFill/>
                  </a:rPr>
                  <a:t> </a:t>
                </a:r>
              </a:p>
            </p:txBody>
          </p:sp>
        </mc:Fallback>
      </mc:AlternateContent>
      <p:sp>
        <p:nvSpPr>
          <p:cNvPr id="9" name="TextBox 8">
            <a:extLst>
              <a:ext uri="{FF2B5EF4-FFF2-40B4-BE49-F238E27FC236}">
                <a16:creationId xmlns:a16="http://schemas.microsoft.com/office/drawing/2014/main" id="{DDEA08E2-2953-49BE-BF65-39AC62B92A62}"/>
              </a:ext>
            </a:extLst>
          </p:cNvPr>
          <p:cNvSpPr txBox="1"/>
          <p:nvPr/>
        </p:nvSpPr>
        <p:spPr>
          <a:xfrm>
            <a:off x="801087" y="3534074"/>
            <a:ext cx="6945256" cy="2862322"/>
          </a:xfrm>
          <a:prstGeom prst="rect">
            <a:avLst/>
          </a:prstGeom>
          <a:noFill/>
          <a:ln>
            <a:solidFill>
              <a:schemeClr val="accent1"/>
            </a:solidFill>
          </a:ln>
        </p:spPr>
        <p:txBody>
          <a:bodyPr wrap="square">
            <a:spAutoFit/>
          </a:bodyPr>
          <a:lstStyle/>
          <a:p>
            <a:pPr marL="0" indent="0">
              <a:buNone/>
            </a:pPr>
            <a:r>
              <a:rPr lang="en-US" altLang="zh-CN" sz="1800" dirty="0">
                <a:solidFill>
                  <a:srgbClr val="FF0000"/>
                </a:solidFill>
              </a:rPr>
              <a:t>                                   </a:t>
            </a:r>
            <a:r>
              <a:rPr lang="en-GB" sz="1800" b="1" dirty="0">
                <a:latin typeface="Calibri" panose="020F0502020204030204" pitchFamily="34" charset="0"/>
                <a:cs typeface="Calibri" panose="020F0502020204030204" pitchFamily="34" charset="0"/>
              </a:rPr>
              <a:t>the Euclidean algorithm </a:t>
            </a:r>
            <a:r>
              <a:rPr lang="en-GB" b="1" dirty="0">
                <a:latin typeface="Calibri" panose="020F0502020204030204" pitchFamily="34" charset="0"/>
                <a:cs typeface="Calibri" panose="020F0502020204030204" pitchFamily="34" charset="0"/>
              </a:rPr>
              <a:t>for </a:t>
            </a:r>
            <a:r>
              <a:rPr lang="en-GB" b="1" dirty="0" err="1">
                <a:latin typeface="Calibri" panose="020F0502020204030204" pitchFamily="34" charset="0"/>
                <a:cs typeface="Calibri" panose="020F0502020204030204" pitchFamily="34" charset="0"/>
              </a:rPr>
              <a:t>gcd</a:t>
            </a:r>
            <a:endParaRPr lang="en-AU" sz="1800" b="1" dirty="0">
              <a:latin typeface="Calibri" panose="020F0502020204030204" pitchFamily="34" charset="0"/>
              <a:cs typeface="Calibri" panose="020F0502020204030204" pitchFamily="34" charset="0"/>
            </a:endParaRPr>
          </a:p>
          <a:p>
            <a:pPr marL="0" indent="0">
              <a:buNone/>
            </a:pPr>
            <a:r>
              <a:rPr lang="en-AU" sz="1800" dirty="0">
                <a:latin typeface="Calibri" panose="020F0502020204030204" pitchFamily="34" charset="0"/>
                <a:cs typeface="Calibri" panose="020F0502020204030204" pitchFamily="34" charset="0"/>
              </a:rPr>
              <a:t>                                                   {x&gt;0,y&gt;0} </a:t>
            </a:r>
          </a:p>
          <a:p>
            <a:pPr marL="0" indent="0">
              <a:buNone/>
            </a:pPr>
            <a:r>
              <a:rPr lang="en-AU" sz="1800" dirty="0">
                <a:latin typeface="Calibri" panose="020F0502020204030204" pitchFamily="34" charset="0"/>
                <a:cs typeface="Calibri" panose="020F0502020204030204" pitchFamily="34" charset="0"/>
              </a:rPr>
              <a:t>                                                   m:=x; n:=y;</a:t>
            </a:r>
          </a:p>
          <a:p>
            <a:pPr marL="0" indent="0">
              <a:buNone/>
            </a:pPr>
            <a:r>
              <a:rPr lang="en-AU" sz="1800" dirty="0">
                <a:latin typeface="Calibri" panose="020F0502020204030204" pitchFamily="34" charset="0"/>
                <a:cs typeface="Calibri" panose="020F0502020204030204" pitchFamily="34" charset="0"/>
              </a:rPr>
              <a:t>                                                   while (</a:t>
            </a:r>
            <a:r>
              <a:rPr lang="en-AU" sz="1800" dirty="0" err="1">
                <a:latin typeface="Calibri" panose="020F0502020204030204" pitchFamily="34" charset="0"/>
                <a:cs typeface="Calibri" panose="020F0502020204030204" pitchFamily="34" charset="0"/>
              </a:rPr>
              <a:t>m≠n</a:t>
            </a:r>
            <a:r>
              <a:rPr lang="en-AU" sz="1800" dirty="0">
                <a:latin typeface="Calibri" panose="020F0502020204030204" pitchFamily="34" charset="0"/>
                <a:cs typeface="Calibri" panose="020F0502020204030204" pitchFamily="34" charset="0"/>
              </a:rPr>
              <a:t>)  do</a:t>
            </a:r>
          </a:p>
          <a:p>
            <a:pPr marL="0" indent="0">
              <a:buNone/>
            </a:pPr>
            <a:r>
              <a:rPr lang="en-AU" sz="1800" dirty="0">
                <a:latin typeface="Calibri" panose="020F0502020204030204" pitchFamily="34" charset="0"/>
                <a:cs typeface="Calibri" panose="020F0502020204030204" pitchFamily="34" charset="0"/>
              </a:rPr>
              <a:t>                                                    if  (m&lt;n) then</a:t>
            </a:r>
          </a:p>
          <a:p>
            <a:pPr marL="0" indent="0">
              <a:buNone/>
            </a:pPr>
            <a:r>
              <a:rPr lang="en-AU" sz="1800" dirty="0">
                <a:latin typeface="Calibri" panose="020F0502020204030204" pitchFamily="34" charset="0"/>
                <a:cs typeface="Calibri" panose="020F0502020204030204" pitchFamily="34" charset="0"/>
              </a:rPr>
              <a:t>                                                         n:=n-m;</a:t>
            </a:r>
          </a:p>
          <a:p>
            <a:pPr marL="0" indent="0">
              <a:buNone/>
            </a:pPr>
            <a:r>
              <a:rPr lang="en-AU" sz="1800" dirty="0">
                <a:latin typeface="Calibri" panose="020F0502020204030204" pitchFamily="34" charset="0"/>
                <a:cs typeface="Calibri" panose="020F0502020204030204" pitchFamily="34" charset="0"/>
              </a:rPr>
              <a:t>                                                    else</a:t>
            </a:r>
          </a:p>
          <a:p>
            <a:pPr marL="0" indent="0">
              <a:buNone/>
            </a:pPr>
            <a:r>
              <a:rPr lang="en-AU" sz="1800" dirty="0">
                <a:latin typeface="Calibri" panose="020F0502020204030204" pitchFamily="34" charset="0"/>
                <a:cs typeface="Calibri" panose="020F0502020204030204" pitchFamily="34" charset="0"/>
              </a:rPr>
              <a:t>                                                         m:=m-n;</a:t>
            </a:r>
          </a:p>
          <a:p>
            <a:pPr marL="0" indent="0">
              <a:buNone/>
            </a:pPr>
            <a:r>
              <a:rPr lang="en-AU" sz="1800" dirty="0">
                <a:latin typeface="Calibri" panose="020F0502020204030204" pitchFamily="34" charset="0"/>
                <a:cs typeface="Calibri" panose="020F0502020204030204" pitchFamily="34" charset="0"/>
              </a:rPr>
              <a:t>                                                   {m=</a:t>
            </a:r>
            <a:r>
              <a:rPr lang="en-AU" sz="1800" dirty="0" err="1">
                <a:latin typeface="Calibri" panose="020F0502020204030204" pitchFamily="34" charset="0"/>
                <a:cs typeface="Calibri" panose="020F0502020204030204" pitchFamily="34" charset="0"/>
              </a:rPr>
              <a:t>gcd</a:t>
            </a:r>
            <a:r>
              <a:rPr lang="en-AU" sz="1800" dirty="0">
                <a:latin typeface="Calibri" panose="020F0502020204030204" pitchFamily="34" charset="0"/>
                <a:cs typeface="Calibri" panose="020F0502020204030204" pitchFamily="34" charset="0"/>
              </a:rPr>
              <a:t> (</a:t>
            </a:r>
            <a:r>
              <a:rPr lang="en-AU" sz="1800" dirty="0" err="1">
                <a:latin typeface="Calibri" panose="020F0502020204030204" pitchFamily="34" charset="0"/>
                <a:cs typeface="Calibri" panose="020F0502020204030204" pitchFamily="34" charset="0"/>
              </a:rPr>
              <a:t>x,y</a:t>
            </a:r>
            <a:r>
              <a:rPr lang="en-AU" sz="1800" dirty="0">
                <a:latin typeface="Calibri" panose="020F0502020204030204" pitchFamily="34" charset="0"/>
                <a:cs typeface="Calibri" panose="020F0502020204030204" pitchFamily="34" charset="0"/>
              </a:rPr>
              <a:t>)}</a:t>
            </a:r>
          </a:p>
          <a:p>
            <a:pPr marL="0" indent="0">
              <a:buNone/>
            </a:pPr>
            <a:r>
              <a:rPr lang="en-AU" altLang="zh-CN" sz="1800" b="1" dirty="0">
                <a:solidFill>
                  <a:srgbClr val="FF0000"/>
                </a:solidFill>
                <a:latin typeface="Calibri" panose="020F0502020204030204" pitchFamily="34" charset="0"/>
                <a:cs typeface="Calibri" panose="020F0502020204030204" pitchFamily="34" charset="0"/>
              </a:rPr>
              <a:t>       Loop invariant: </a:t>
            </a:r>
            <a:r>
              <a:rPr lang="en-AU" altLang="zh-CN" sz="1800" b="1" dirty="0" err="1">
                <a:solidFill>
                  <a:srgbClr val="FF0000"/>
                </a:solidFill>
                <a:latin typeface="Calibri" panose="020F0502020204030204" pitchFamily="34" charset="0"/>
                <a:cs typeface="Calibri" panose="020F0502020204030204" pitchFamily="34" charset="0"/>
              </a:rPr>
              <a:t>gcd</a:t>
            </a:r>
            <a:r>
              <a:rPr lang="en-AU" altLang="zh-CN" sz="1800" b="1" dirty="0">
                <a:solidFill>
                  <a:srgbClr val="FF0000"/>
                </a:solidFill>
                <a:latin typeface="Calibri" panose="020F0502020204030204" pitchFamily="34" charset="0"/>
                <a:cs typeface="Calibri" panose="020F0502020204030204" pitchFamily="34" charset="0"/>
              </a:rPr>
              <a:t>(</a:t>
            </a:r>
            <a:r>
              <a:rPr lang="en-AU" altLang="zh-CN" sz="1800" b="1" dirty="0" err="1">
                <a:solidFill>
                  <a:srgbClr val="FF0000"/>
                </a:solidFill>
                <a:latin typeface="Calibri" panose="020F0502020204030204" pitchFamily="34" charset="0"/>
                <a:cs typeface="Calibri" panose="020F0502020204030204" pitchFamily="34" charset="0"/>
              </a:rPr>
              <a:t>x,y</a:t>
            </a:r>
            <a:r>
              <a:rPr lang="en-AU" altLang="zh-CN" sz="1800" b="1" dirty="0">
                <a:solidFill>
                  <a:srgbClr val="FF0000"/>
                </a:solidFill>
                <a:latin typeface="Calibri" panose="020F0502020204030204" pitchFamily="34" charset="0"/>
                <a:cs typeface="Calibri" panose="020F0502020204030204" pitchFamily="34" charset="0"/>
              </a:rPr>
              <a:t>)=</a:t>
            </a:r>
            <a:r>
              <a:rPr lang="en-AU" altLang="zh-CN" sz="1800" b="1" dirty="0" err="1">
                <a:solidFill>
                  <a:srgbClr val="FF0000"/>
                </a:solidFill>
                <a:latin typeface="Calibri" panose="020F0502020204030204" pitchFamily="34" charset="0"/>
                <a:cs typeface="Calibri" panose="020F0502020204030204" pitchFamily="34" charset="0"/>
              </a:rPr>
              <a:t>gcd</a:t>
            </a:r>
            <a:r>
              <a:rPr lang="en-AU" altLang="zh-CN" sz="1800" b="1" dirty="0">
                <a:solidFill>
                  <a:srgbClr val="FF0000"/>
                </a:solidFill>
                <a:latin typeface="Calibri" panose="020F0502020204030204" pitchFamily="34" charset="0"/>
                <a:cs typeface="Calibri" panose="020F0502020204030204" pitchFamily="34" charset="0"/>
              </a:rPr>
              <a:t>(</a:t>
            </a:r>
            <a:r>
              <a:rPr lang="en-AU" altLang="zh-CN" sz="1800" b="1" dirty="0" err="1">
                <a:solidFill>
                  <a:srgbClr val="FF0000"/>
                </a:solidFill>
                <a:latin typeface="Calibri" panose="020F0502020204030204" pitchFamily="34" charset="0"/>
                <a:cs typeface="Calibri" panose="020F0502020204030204" pitchFamily="34" charset="0"/>
              </a:rPr>
              <a:t>m,n</a:t>
            </a:r>
            <a:r>
              <a:rPr lang="en-AU" altLang="zh-CN" sz="1800" b="1" dirty="0">
                <a:solidFill>
                  <a:srgbClr val="FF0000"/>
                </a:solidFill>
                <a:latin typeface="Calibri" panose="020F0502020204030204" pitchFamily="34" charset="0"/>
                <a:cs typeface="Calibri" panose="020F0502020204030204" pitchFamily="34" charset="0"/>
              </a:rPr>
              <a:t>).</a:t>
            </a:r>
            <a:endParaRPr lang="en-US" altLang="zh-CN" sz="1800"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13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94C51-B988-4235-A54C-76305CF6E01F}"/>
              </a:ext>
            </a:extLst>
          </p:cNvPr>
          <p:cNvSpPr>
            <a:spLocks noGrp="1"/>
          </p:cNvSpPr>
          <p:nvPr>
            <p:ph type="title"/>
          </p:nvPr>
        </p:nvSpPr>
        <p:spPr/>
        <p:txBody>
          <a:bodyPr/>
          <a:lstStyle/>
          <a:p>
            <a:r>
              <a:rPr lang="en-AU" dirty="0">
                <a:latin typeface="Calibri Light" panose="020F0302020204030204" pitchFamily="34" charset="0"/>
                <a:cs typeface="Calibri Light" panose="020F0302020204030204" pitchFamily="34" charset="0"/>
              </a:rPr>
              <a:t>Proof Rules</a:t>
            </a:r>
          </a:p>
        </p:txBody>
      </p:sp>
      <p:pic>
        <p:nvPicPr>
          <p:cNvPr id="5" name="Content Placeholder 4">
            <a:extLst>
              <a:ext uri="{FF2B5EF4-FFF2-40B4-BE49-F238E27FC236}">
                <a16:creationId xmlns:a16="http://schemas.microsoft.com/office/drawing/2014/main" id="{A79800F9-B65E-4B45-86D7-28EDAEE51FBB}"/>
              </a:ext>
            </a:extLst>
          </p:cNvPr>
          <p:cNvPicPr>
            <a:picLocks noGrp="1" noChangeAspect="1"/>
          </p:cNvPicPr>
          <p:nvPr>
            <p:ph idx="1"/>
          </p:nvPr>
        </p:nvPicPr>
        <p:blipFill>
          <a:blip r:embed="rId2"/>
          <a:stretch>
            <a:fillRect/>
          </a:stretch>
        </p:blipFill>
        <p:spPr>
          <a:xfrm>
            <a:off x="602827" y="1354802"/>
            <a:ext cx="4391025" cy="1066800"/>
          </a:xfrm>
        </p:spPr>
      </p:pic>
      <p:pic>
        <p:nvPicPr>
          <p:cNvPr id="7" name="Picture 6">
            <a:extLst>
              <a:ext uri="{FF2B5EF4-FFF2-40B4-BE49-F238E27FC236}">
                <a16:creationId xmlns:a16="http://schemas.microsoft.com/office/drawing/2014/main" id="{2A0F13DB-B11E-43FB-B423-808A88438825}"/>
              </a:ext>
            </a:extLst>
          </p:cNvPr>
          <p:cNvPicPr>
            <a:picLocks noChangeAspect="1"/>
          </p:cNvPicPr>
          <p:nvPr/>
        </p:nvPicPr>
        <p:blipFill>
          <a:blip r:embed="rId3"/>
          <a:stretch>
            <a:fillRect/>
          </a:stretch>
        </p:blipFill>
        <p:spPr>
          <a:xfrm>
            <a:off x="5692563" y="1371650"/>
            <a:ext cx="4962525" cy="1409700"/>
          </a:xfrm>
          <a:prstGeom prst="rect">
            <a:avLst/>
          </a:prstGeom>
        </p:spPr>
      </p:pic>
      <p:pic>
        <p:nvPicPr>
          <p:cNvPr id="9" name="Picture 8">
            <a:extLst>
              <a:ext uri="{FF2B5EF4-FFF2-40B4-BE49-F238E27FC236}">
                <a16:creationId xmlns:a16="http://schemas.microsoft.com/office/drawing/2014/main" id="{0B07C726-8407-4487-9E65-FDAE39F9BC8E}"/>
              </a:ext>
            </a:extLst>
          </p:cNvPr>
          <p:cNvPicPr>
            <a:picLocks noChangeAspect="1"/>
          </p:cNvPicPr>
          <p:nvPr/>
        </p:nvPicPr>
        <p:blipFill>
          <a:blip r:embed="rId4"/>
          <a:stretch>
            <a:fillRect/>
          </a:stretch>
        </p:blipFill>
        <p:spPr>
          <a:xfrm>
            <a:off x="706062" y="2616300"/>
            <a:ext cx="6800850" cy="1171575"/>
          </a:xfrm>
          <a:prstGeom prst="rect">
            <a:avLst/>
          </a:prstGeom>
        </p:spPr>
      </p:pic>
      <p:pic>
        <p:nvPicPr>
          <p:cNvPr id="11" name="Picture 10">
            <a:extLst>
              <a:ext uri="{FF2B5EF4-FFF2-40B4-BE49-F238E27FC236}">
                <a16:creationId xmlns:a16="http://schemas.microsoft.com/office/drawing/2014/main" id="{421C4E02-D41F-4ECD-8B9E-ADA27FFBB2C2}"/>
              </a:ext>
            </a:extLst>
          </p:cNvPr>
          <p:cNvPicPr>
            <a:picLocks noChangeAspect="1"/>
          </p:cNvPicPr>
          <p:nvPr/>
        </p:nvPicPr>
        <p:blipFill>
          <a:blip r:embed="rId5"/>
          <a:stretch>
            <a:fillRect/>
          </a:stretch>
        </p:blipFill>
        <p:spPr>
          <a:xfrm>
            <a:off x="838200" y="5486350"/>
            <a:ext cx="8134350" cy="1295400"/>
          </a:xfrm>
          <a:prstGeom prst="rect">
            <a:avLst/>
          </a:prstGeom>
        </p:spPr>
      </p:pic>
      <p:pic>
        <p:nvPicPr>
          <p:cNvPr id="13" name="Picture 12">
            <a:extLst>
              <a:ext uri="{FF2B5EF4-FFF2-40B4-BE49-F238E27FC236}">
                <a16:creationId xmlns:a16="http://schemas.microsoft.com/office/drawing/2014/main" id="{DB8927E9-D7F5-4986-A5A6-3B366B013AB4}"/>
              </a:ext>
            </a:extLst>
          </p:cNvPr>
          <p:cNvPicPr>
            <a:picLocks noChangeAspect="1"/>
          </p:cNvPicPr>
          <p:nvPr/>
        </p:nvPicPr>
        <p:blipFill>
          <a:blip r:embed="rId6"/>
          <a:stretch>
            <a:fillRect/>
          </a:stretch>
        </p:blipFill>
        <p:spPr>
          <a:xfrm>
            <a:off x="939424" y="3989412"/>
            <a:ext cx="6334125" cy="1295400"/>
          </a:xfrm>
          <a:prstGeom prst="rect">
            <a:avLst/>
          </a:prstGeom>
        </p:spPr>
      </p:pic>
    </p:spTree>
    <p:extLst>
      <p:ext uri="{BB962C8B-B14F-4D97-AF65-F5344CB8AC3E}">
        <p14:creationId xmlns:p14="http://schemas.microsoft.com/office/powerpoint/2010/main" val="1512469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E3B86-4949-497C-8969-EFCD791A59FC}"/>
              </a:ext>
            </a:extLst>
          </p:cNvPr>
          <p:cNvSpPr>
            <a:spLocks noGrp="1"/>
          </p:cNvSpPr>
          <p:nvPr>
            <p:ph idx="1"/>
          </p:nvPr>
        </p:nvSpPr>
        <p:spPr>
          <a:xfrm>
            <a:off x="838200" y="1133903"/>
            <a:ext cx="10515600" cy="4351338"/>
          </a:xfrm>
        </p:spPr>
        <p:txBody>
          <a:bodyPr>
            <a:normAutofit/>
          </a:bodyPr>
          <a:lstStyle/>
          <a:p>
            <a:pPr marL="0" indent="0">
              <a:buNone/>
            </a:pPr>
            <a:r>
              <a:rPr lang="en-AU" sz="9600" dirty="0">
                <a:solidFill>
                  <a:srgbClr val="FF0000"/>
                </a:solidFill>
                <a:latin typeface="Calibri Light" panose="020F0302020204030204" pitchFamily="34" charset="0"/>
                <a:cs typeface="Calibri Light" panose="020F0302020204030204" pitchFamily="34" charset="0"/>
              </a:rPr>
              <a:t>Hoare Logic</a:t>
            </a:r>
            <a:r>
              <a:rPr lang="en-AU" sz="9600" dirty="0">
                <a:latin typeface="Calibri Light" panose="020F0302020204030204" pitchFamily="34" charset="0"/>
                <a:cs typeface="Calibri Light" panose="020F0302020204030204" pitchFamily="34" charset="0"/>
              </a:rPr>
              <a:t> for quantum programs?</a:t>
            </a:r>
          </a:p>
        </p:txBody>
      </p:sp>
    </p:spTree>
    <p:extLst>
      <p:ext uri="{BB962C8B-B14F-4D97-AF65-F5344CB8AC3E}">
        <p14:creationId xmlns:p14="http://schemas.microsoft.com/office/powerpoint/2010/main" val="198283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48C4C-521A-4384-8B53-D25C2CC14DE4}"/>
              </a:ext>
            </a:extLst>
          </p:cNvPr>
          <p:cNvSpPr>
            <a:spLocks noGrp="1"/>
          </p:cNvSpPr>
          <p:nvPr>
            <p:ph type="title"/>
          </p:nvPr>
        </p:nvSpPr>
        <p:spPr>
          <a:xfrm>
            <a:off x="838200" y="43475"/>
            <a:ext cx="10515600" cy="1325563"/>
          </a:xfrm>
        </p:spPr>
        <p:txBody>
          <a:bodyPr>
            <a:normAutofit/>
          </a:bodyPr>
          <a:lstStyle/>
          <a:p>
            <a:r>
              <a:rPr lang="en-AU" sz="4000" b="1" dirty="0">
                <a:solidFill>
                  <a:srgbClr val="0074B9"/>
                </a:solidFill>
              </a:rPr>
              <a:t>State collapse &amp; Exponential explosion</a:t>
            </a:r>
            <a:endParaRPr lang="en-AU" sz="40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E353C05-E96F-40B1-82B7-C465E249E1BE}"/>
                  </a:ext>
                </a:extLst>
              </p:cNvPr>
              <p:cNvSpPr txBox="1"/>
              <p:nvPr/>
            </p:nvSpPr>
            <p:spPr>
              <a:xfrm>
                <a:off x="1667727" y="6107251"/>
                <a:ext cx="9044493" cy="369332"/>
              </a:xfrm>
              <a:prstGeom prst="rect">
                <a:avLst/>
              </a:prstGeom>
              <a:noFill/>
            </p:spPr>
            <p:txBody>
              <a:bodyPr wrap="square">
                <a:spAutoFit/>
              </a:bodyPr>
              <a:lstStyle/>
              <a:p>
                <a:r>
                  <a:rPr lang="en-AU" b="1" dirty="0">
                    <a:solidFill>
                      <a:srgbClr val="FF0000"/>
                    </a:solidFill>
                  </a:rPr>
                  <a:t>Measurement </a:t>
                </a:r>
                <a:r>
                  <a:rPr lang="en-GB" b="1" dirty="0">
                    <a:solidFill>
                      <a:srgbClr val="FF0000"/>
                    </a:solidFill>
                  </a:rPr>
                  <a:t>collapses</a:t>
                </a:r>
                <a:r>
                  <a:rPr lang="en-AU" b="1" dirty="0">
                    <a:solidFill>
                      <a:srgbClr val="FF0000"/>
                    </a:solidFill>
                  </a:rPr>
                  <a:t> quantum state                       m</a:t>
                </a:r>
                <a:r>
                  <a:rPr lang="en-AU" sz="1800" b="1" i="0" u="none" strike="noStrike" baseline="0" dirty="0">
                    <a:solidFill>
                      <a:srgbClr val="FF0000"/>
                    </a:solidFill>
                  </a:rPr>
                  <a:t>-qubit system = </a:t>
                </a:r>
                <a14:m>
                  <m:oMath xmlns:m="http://schemas.openxmlformats.org/officeDocument/2006/math">
                    <m:sSup>
                      <m:sSupPr>
                        <m:ctrlPr>
                          <a:rPr lang="en-AU" sz="1800" b="1" i="1" smtClean="0">
                            <a:solidFill>
                              <a:srgbClr val="FF0000"/>
                            </a:solidFill>
                            <a:latin typeface="Cambria Math" panose="02040503050406030204" pitchFamily="18" charset="0"/>
                            <a:cs typeface="Chalkboard"/>
                          </a:rPr>
                        </m:ctrlPr>
                      </m:sSupPr>
                      <m:e>
                        <m:r>
                          <a:rPr lang="en-AU" sz="1800" b="1" i="1" smtClean="0">
                            <a:solidFill>
                              <a:srgbClr val="FF0000"/>
                            </a:solidFill>
                            <a:latin typeface="Cambria Math" panose="02040503050406030204" pitchFamily="18" charset="0"/>
                            <a:cs typeface="Chalkboard"/>
                          </a:rPr>
                          <m:t>𝟐</m:t>
                        </m:r>
                      </m:e>
                      <m:sup>
                        <m:r>
                          <a:rPr lang="en-AU" sz="1800" b="1" i="1">
                            <a:solidFill>
                              <a:srgbClr val="FF0000"/>
                            </a:solidFill>
                            <a:latin typeface="Cambria Math" panose="02040503050406030204" pitchFamily="18" charset="0"/>
                            <a:cs typeface="Chalkboard"/>
                          </a:rPr>
                          <m:t>𝒎</m:t>
                        </m:r>
                      </m:sup>
                    </m:sSup>
                  </m:oMath>
                </a14:m>
                <a:r>
                  <a:rPr lang="en-AU" sz="1800" b="1" i="0" u="none" strike="noStrike" baseline="0" dirty="0">
                    <a:solidFill>
                      <a:srgbClr val="FF0000"/>
                    </a:solidFill>
                  </a:rPr>
                  <a:t>-dimensional space</a:t>
                </a:r>
                <a:endParaRPr lang="en-AU" b="1" dirty="0">
                  <a:solidFill>
                    <a:srgbClr val="FF0000"/>
                  </a:solidFill>
                </a:endParaRPr>
              </a:p>
            </p:txBody>
          </p:sp>
        </mc:Choice>
        <mc:Fallback xmlns="">
          <p:sp>
            <p:nvSpPr>
              <p:cNvPr id="5" name="TextBox 4">
                <a:extLst>
                  <a:ext uri="{FF2B5EF4-FFF2-40B4-BE49-F238E27FC236}">
                    <a16:creationId xmlns:a16="http://schemas.microsoft.com/office/drawing/2014/main" id="{2E353C05-E96F-40B1-82B7-C465E249E1BE}"/>
                  </a:ext>
                </a:extLst>
              </p:cNvPr>
              <p:cNvSpPr txBox="1">
                <a:spLocks noRot="1" noChangeAspect="1" noMove="1" noResize="1" noEditPoints="1" noAdjustHandles="1" noChangeArrowheads="1" noChangeShapeType="1" noTextEdit="1"/>
              </p:cNvSpPr>
              <p:nvPr/>
            </p:nvSpPr>
            <p:spPr>
              <a:xfrm>
                <a:off x="1667727" y="6107251"/>
                <a:ext cx="9044493" cy="369332"/>
              </a:xfrm>
              <a:prstGeom prst="rect">
                <a:avLst/>
              </a:prstGeom>
              <a:blipFill>
                <a:blip r:embed="rId2"/>
                <a:stretch>
                  <a:fillRect l="-607" t="-10000" b="-26667"/>
                </a:stretch>
              </a:blipFill>
            </p:spPr>
            <p:txBody>
              <a:bodyPr/>
              <a:lstStyle/>
              <a:p>
                <a:r>
                  <a:rPr lang="en-AU">
                    <a:noFill/>
                  </a:rPr>
                  <a:t> </a:t>
                </a:r>
              </a:p>
            </p:txBody>
          </p:sp>
        </mc:Fallback>
      </mc:AlternateContent>
      <p:pic>
        <p:nvPicPr>
          <p:cNvPr id="6" name="Picture 5">
            <a:extLst>
              <a:ext uri="{FF2B5EF4-FFF2-40B4-BE49-F238E27FC236}">
                <a16:creationId xmlns:a16="http://schemas.microsoft.com/office/drawing/2014/main" id="{96D8E52D-8B82-4B06-ACE3-8EFF7A392564}"/>
              </a:ext>
            </a:extLst>
          </p:cNvPr>
          <p:cNvPicPr>
            <a:picLocks noChangeAspect="1"/>
          </p:cNvPicPr>
          <p:nvPr/>
        </p:nvPicPr>
        <p:blipFill>
          <a:blip r:embed="rId3"/>
          <a:stretch>
            <a:fillRect/>
          </a:stretch>
        </p:blipFill>
        <p:spPr>
          <a:xfrm>
            <a:off x="1480257" y="1105157"/>
            <a:ext cx="8658225" cy="4905375"/>
          </a:xfrm>
          <a:prstGeom prst="rect">
            <a:avLst/>
          </a:prstGeom>
        </p:spPr>
      </p:pic>
    </p:spTree>
    <p:extLst>
      <p:ext uri="{BB962C8B-B14F-4D97-AF65-F5344CB8AC3E}">
        <p14:creationId xmlns:p14="http://schemas.microsoft.com/office/powerpoint/2010/main" val="1309543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B71B1-EA48-475B-9A09-405109800940}"/>
              </a:ext>
            </a:extLst>
          </p:cNvPr>
          <p:cNvSpPr>
            <a:spLocks noGrp="1"/>
          </p:cNvSpPr>
          <p:nvPr>
            <p:ph type="title"/>
          </p:nvPr>
        </p:nvSpPr>
        <p:spPr/>
        <p:txBody>
          <a:bodyPr>
            <a:normAutofit/>
          </a:bodyPr>
          <a:lstStyle/>
          <a:p>
            <a:r>
              <a:rPr lang="en-US" altLang="zh-CN" sz="4000" dirty="0">
                <a:latin typeface="Calibri Light" panose="020F0302020204030204" pitchFamily="34" charset="0"/>
                <a:cs typeface="Calibri Light" panose="020F0302020204030204" pitchFamily="34" charset="0"/>
              </a:rPr>
              <a:t>Q-While Language</a:t>
            </a:r>
            <a:endParaRPr lang="zh-CN" altLang="en-US" sz="4000" dirty="0">
              <a:latin typeface="Calibri Light" panose="020F0302020204030204" pitchFamily="34" charset="0"/>
              <a:cs typeface="Calibri Light" panose="020F0302020204030204" pitchFamily="34" charset="0"/>
            </a:endParaRPr>
          </a:p>
        </p:txBody>
      </p:sp>
      <p:pic>
        <p:nvPicPr>
          <p:cNvPr id="5" name="内容占位符 4">
            <a:extLst>
              <a:ext uri="{FF2B5EF4-FFF2-40B4-BE49-F238E27FC236}">
                <a16:creationId xmlns:a16="http://schemas.microsoft.com/office/drawing/2014/main" id="{87EE5A15-141D-462D-9567-D7BF52662130}"/>
              </a:ext>
            </a:extLst>
          </p:cNvPr>
          <p:cNvPicPr>
            <a:picLocks noGrp="1" noChangeAspect="1"/>
          </p:cNvPicPr>
          <p:nvPr>
            <p:ph idx="1"/>
          </p:nvPr>
        </p:nvPicPr>
        <p:blipFill>
          <a:blip r:embed="rId2"/>
          <a:stretch>
            <a:fillRect/>
          </a:stretch>
        </p:blipFill>
        <p:spPr>
          <a:xfrm>
            <a:off x="2059620" y="1672181"/>
            <a:ext cx="7006354" cy="2655683"/>
          </a:xfr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4FCDAF36-AA90-4CE7-9725-635A3CA7FFB4}"/>
                  </a:ext>
                </a:extLst>
              </p:cNvPr>
              <p:cNvSpPr txBox="1"/>
              <p:nvPr/>
            </p:nvSpPr>
            <p:spPr>
              <a:xfrm>
                <a:off x="838200" y="4537804"/>
                <a:ext cx="10515600" cy="1660198"/>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latin typeface="Calibri" panose="020F0502020204030204" pitchFamily="34" charset="0"/>
                    <a:cs typeface="Calibri" panose="020F0502020204030204" pitchFamily="34" charset="0"/>
                  </a:rPr>
                  <a:t>Two basic types of Hilbert space: </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ℋ</m:t>
                        </m:r>
                      </m:e>
                      <m:sub>
                        <m:r>
                          <m:rPr>
                            <m:sty m:val="p"/>
                          </m:rPr>
                          <a:rPr lang="en-US" altLang="zh-CN" sz="2000" b="0" i="0" smtClean="0">
                            <a:latin typeface="Cambria Math" panose="02040503050406030204" pitchFamily="18" charset="0"/>
                            <a:cs typeface="Times New Roman" panose="02020603050405020304" pitchFamily="18" charset="0"/>
                          </a:rPr>
                          <m:t>Boolean</m:t>
                        </m:r>
                      </m:sub>
                    </m:sSub>
                  </m:oMath>
                </a14:m>
                <a:r>
                  <a:rPr lang="en-US" altLang="zh-CN" sz="2000" dirty="0">
                    <a:latin typeface="Calibri" panose="020F0502020204030204" pitchFamily="34" charset="0"/>
                    <a:cs typeface="Calibri" panose="020F0502020204030204" pitchFamily="34" charset="0"/>
                  </a:rPr>
                  <a:t>,</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ℋ</m:t>
                        </m:r>
                      </m:e>
                      <m:sub>
                        <m:r>
                          <m:rPr>
                            <m:sty m:val="p"/>
                          </m:rPr>
                          <a:rPr lang="en-US" altLang="zh-CN" sz="2000" i="1">
                            <a:latin typeface="Cambria Math" panose="02040503050406030204" pitchFamily="18" charset="0"/>
                            <a:ea typeface="Cambria Math" panose="02040503050406030204" pitchFamily="18" charset="0"/>
                            <a:cs typeface="Times New Roman" panose="02020603050405020304" pitchFamily="18" charset="0"/>
                          </a:rPr>
                          <m:t>i</m:t>
                        </m:r>
                        <m:r>
                          <m:rPr>
                            <m:sty m:val="p"/>
                          </m:rP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n</m:t>
                        </m:r>
                        <m:r>
                          <m:rPr>
                            <m:sty m:val="p"/>
                          </m:rPr>
                          <a:rPr lang="en-US" altLang="zh-CN" sz="2000" i="1">
                            <a:latin typeface="Cambria Math" panose="02040503050406030204" pitchFamily="18" charset="0"/>
                            <a:ea typeface="Cambria Math" panose="02040503050406030204" pitchFamily="18" charset="0"/>
                            <a:cs typeface="Times New Roman" panose="02020603050405020304" pitchFamily="18" charset="0"/>
                          </a:rPr>
                          <m:t>teger</m:t>
                        </m:r>
                      </m:sub>
                    </m:sSub>
                  </m:oMath>
                </a14:m>
                <a:endParaRPr lang="en-US" altLang="zh-CN" sz="20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l"/>
                </a:pPr>
                <a:r>
                  <a:rPr lang="en-US" altLang="zh-CN" sz="2000" dirty="0">
                    <a:latin typeface="Calibri" panose="020F0502020204030204" pitchFamily="34" charset="0"/>
                    <a:cs typeface="Calibri" panose="020F0502020204030204" pitchFamily="34" charset="0"/>
                  </a:rPr>
                  <a:t>Initialization: initializes a qubit </a:t>
                </a:r>
                <a:r>
                  <a:rPr lang="en-US" altLang="zh-CN" sz="2000" i="1" dirty="0">
                    <a:latin typeface="Calibri" panose="020F0502020204030204" pitchFamily="34" charset="0"/>
                    <a:cs typeface="Calibri" panose="020F0502020204030204" pitchFamily="34" charset="0"/>
                  </a:rPr>
                  <a:t>q</a:t>
                </a:r>
                <a:r>
                  <a:rPr lang="en-US" altLang="zh-CN" sz="2000" dirty="0">
                    <a:latin typeface="Calibri" panose="020F0502020204030204" pitchFamily="34" charset="0"/>
                    <a:cs typeface="Calibri" panose="020F0502020204030204" pitchFamily="34" charset="0"/>
                  </a:rPr>
                  <a:t> to quantum state </a:t>
                </a:r>
                <a14:m>
                  <m:oMath xmlns:m="http://schemas.openxmlformats.org/officeDocument/2006/math">
                    <m:d>
                      <m:dPr>
                        <m:begChr m:val="|"/>
                        <m:endChr m:val=""/>
                        <m:ctrlPr>
                          <a:rPr lang="en-US" altLang="zh-CN" sz="2000" i="1" smtClean="0">
                            <a:latin typeface="Cambria Math" panose="02040503050406030204" pitchFamily="18" charset="0"/>
                            <a:cs typeface="Times New Roman" panose="02020603050405020304" pitchFamily="18" charset="0"/>
                          </a:rPr>
                        </m:ctrlPr>
                      </m:dPr>
                      <m:e>
                        <m:d>
                          <m:dPr>
                            <m:begChr m:val=""/>
                            <m:endChr m:val="⟩"/>
                            <m:ctrlPr>
                              <a:rPr lang="en-US" altLang="zh-CN" sz="200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0</m:t>
                            </m:r>
                          </m:e>
                        </m:d>
                      </m:e>
                    </m:d>
                  </m:oMath>
                </a14:m>
                <a:r>
                  <a:rPr lang="en-US" altLang="zh-CN" sz="2000" dirty="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l"/>
                </a:pPr>
                <a:r>
                  <a:rPr lang="en-US" altLang="zh-CN" sz="2000" dirty="0">
                    <a:latin typeface="Calibri" panose="020F0502020204030204" pitchFamily="34" charset="0"/>
                    <a:cs typeface="Calibri" panose="020F0502020204030204" pitchFamily="34" charset="0"/>
                  </a:rPr>
                  <a:t>Unitary: a unitary operator </a:t>
                </a:r>
                <a:r>
                  <a:rPr lang="en-US" altLang="zh-CN" sz="2000" i="1" dirty="0">
                    <a:latin typeface="Calibri" panose="020F0502020204030204" pitchFamily="34" charset="0"/>
                    <a:cs typeface="Calibri" panose="020F0502020204030204" pitchFamily="34" charset="0"/>
                  </a:rPr>
                  <a:t>U</a:t>
                </a:r>
                <a:r>
                  <a:rPr lang="en-US" altLang="zh-CN" sz="2000" dirty="0">
                    <a:latin typeface="Calibri" panose="020F0502020204030204" pitchFamily="34" charset="0"/>
                    <a:cs typeface="Calibri" panose="020F0502020204030204" pitchFamily="34" charset="0"/>
                  </a:rPr>
                  <a:t> on a quantum register </a:t>
                </a:r>
                <a14:m>
                  <m:oMath xmlns:m="http://schemas.openxmlformats.org/officeDocument/2006/math">
                    <m:acc>
                      <m:accPr>
                        <m:chr m:val="̅"/>
                        <m:ctrlPr>
                          <a:rPr lang="en-US" altLang="zh-CN" sz="2000" i="1" smtClean="0">
                            <a:latin typeface="Cambria Math" panose="02040503050406030204" pitchFamily="18" charset="0"/>
                            <a:cs typeface="Times New Roman" panose="02020603050405020304" pitchFamily="18" charset="0"/>
                          </a:rPr>
                        </m:ctrlPr>
                      </m:accPr>
                      <m:e>
                        <m:r>
                          <a:rPr lang="en-US" altLang="zh-CN" sz="2000" b="0" i="1" smtClean="0">
                            <a:latin typeface="Cambria Math" panose="02040503050406030204" pitchFamily="18" charset="0"/>
                            <a:cs typeface="Times New Roman" panose="02020603050405020304" pitchFamily="18" charset="0"/>
                          </a:rPr>
                          <m:t>𝑞</m:t>
                        </m:r>
                      </m:e>
                    </m:acc>
                  </m:oMath>
                </a14:m>
                <a:r>
                  <a:rPr lang="en-US" altLang="zh-CN" sz="2000" dirty="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l"/>
                </a:pPr>
                <a:r>
                  <a:rPr lang="en-US" altLang="zh-CN" sz="2000" dirty="0">
                    <a:latin typeface="Calibri" panose="020F0502020204030204" pitchFamily="34" charset="0"/>
                    <a:cs typeface="Calibri" panose="020F0502020204030204" pitchFamily="34" charset="0"/>
                  </a:rPr>
                  <a:t>Conditional: branches </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𝑆</m:t>
                        </m:r>
                      </m:e>
                      <m:sub>
                        <m:r>
                          <a:rPr lang="en-US" altLang="zh-CN" sz="2000" b="0" i="1" smtClean="0">
                            <a:latin typeface="Cambria Math" panose="02040503050406030204" pitchFamily="18" charset="0"/>
                            <a:cs typeface="Times New Roman" panose="02020603050405020304" pitchFamily="18" charset="0"/>
                          </a:rPr>
                          <m:t>𝑚</m:t>
                        </m:r>
                      </m:sub>
                    </m:sSub>
                    <m:r>
                      <a:rPr lang="en-US" altLang="zh-CN" sz="2000" b="0" i="1" smtClean="0">
                        <a:latin typeface="Cambria Math" panose="02040503050406030204" pitchFamily="18" charset="0"/>
                        <a:cs typeface="Times New Roman" panose="02020603050405020304" pitchFamily="18" charset="0"/>
                      </a:rPr>
                      <m:t> </m:t>
                    </m:r>
                  </m:oMath>
                </a14:m>
                <a:r>
                  <a:rPr lang="en-US" altLang="zh-CN" sz="2000" dirty="0">
                    <a:latin typeface="Calibri" panose="020F0502020204030204" pitchFamily="34" charset="0"/>
                    <a:cs typeface="Calibri" panose="020F0502020204030204" pitchFamily="34" charset="0"/>
                  </a:rPr>
                  <a:t>controlled by the outcome </a:t>
                </a:r>
                <a:r>
                  <a:rPr lang="en-US" altLang="zh-CN" sz="2000" i="1" dirty="0">
                    <a:latin typeface="Calibri" panose="020F0502020204030204" pitchFamily="34" charset="0"/>
                    <a:cs typeface="Calibri" panose="020F0502020204030204" pitchFamily="34" charset="0"/>
                  </a:rPr>
                  <a:t>m</a:t>
                </a:r>
                <a:r>
                  <a:rPr lang="en-US" altLang="zh-CN" sz="2000" dirty="0">
                    <a:latin typeface="Calibri" panose="020F0502020204030204" pitchFamily="34" charset="0"/>
                    <a:cs typeface="Calibri" panose="020F0502020204030204" pitchFamily="34" charset="0"/>
                  </a:rPr>
                  <a:t> of a quantum measurement </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𝑀</m:t>
                    </m:r>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𝑀</m:t>
                        </m:r>
                      </m:e>
                      <m:sub>
                        <m:r>
                          <a:rPr lang="en-US" altLang="zh-CN" sz="2000" b="0" i="1" smtClean="0">
                            <a:latin typeface="Cambria Math" panose="02040503050406030204" pitchFamily="18" charset="0"/>
                            <a:cs typeface="Times New Roman" panose="02020603050405020304" pitchFamily="18" charset="0"/>
                          </a:rPr>
                          <m:t>𝑚</m:t>
                        </m:r>
                      </m:sub>
                    </m:sSub>
                    <m:r>
                      <a:rPr lang="en-US" altLang="zh-CN" sz="2000" b="0" i="1" smtClean="0">
                        <a:latin typeface="Cambria Math" panose="02040503050406030204" pitchFamily="18" charset="0"/>
                        <a:cs typeface="Times New Roman" panose="02020603050405020304" pitchFamily="18" charset="0"/>
                      </a:rPr>
                      <m:t>}</m:t>
                    </m:r>
                  </m:oMath>
                </a14:m>
                <a:r>
                  <a:rPr lang="en-US" altLang="zh-CN" sz="2000" dirty="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l"/>
                </a:pPr>
                <a:r>
                  <a:rPr lang="en-US" altLang="zh-CN" sz="2000" dirty="0">
                    <a:latin typeface="Calibri" panose="020F0502020204030204" pitchFamily="34" charset="0"/>
                    <a:cs typeface="Calibri" panose="020F0502020204030204" pitchFamily="34" charset="0"/>
                  </a:rPr>
                  <a:t>While: boolean expression represented by a yes-no quantum measurement </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𝑀</m:t>
                    </m:r>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𝑀</m:t>
                        </m:r>
                      </m:e>
                      <m:sub>
                        <m:r>
                          <a:rPr lang="en-US" altLang="zh-CN" sz="2000" b="0" i="1" smtClean="0">
                            <a:latin typeface="Cambria Math" panose="02040503050406030204" pitchFamily="18" charset="0"/>
                            <a:cs typeface="Times New Roman" panose="02020603050405020304" pitchFamily="18" charset="0"/>
                          </a:rPr>
                          <m:t>0</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𝑀</m:t>
                        </m:r>
                      </m:e>
                      <m:sub>
                        <m:r>
                          <a:rPr lang="en-US" altLang="zh-CN" sz="2000" b="0" i="1" smtClean="0">
                            <a:latin typeface="Cambria Math" panose="02040503050406030204" pitchFamily="18" charset="0"/>
                            <a:cs typeface="Times New Roman" panose="02020603050405020304" pitchFamily="18" charset="0"/>
                          </a:rPr>
                          <m:t>1</m:t>
                        </m:r>
                      </m:sub>
                    </m:sSub>
                    <m:r>
                      <a:rPr lang="en-US" altLang="zh-CN" sz="2000" b="0" i="1" smtClean="0">
                        <a:latin typeface="Cambria Math" panose="02040503050406030204" pitchFamily="18" charset="0"/>
                        <a:cs typeface="Times New Roman" panose="02020603050405020304" pitchFamily="18" charset="0"/>
                      </a:rPr>
                      <m:t>}</m:t>
                    </m:r>
                  </m:oMath>
                </a14:m>
                <a:r>
                  <a:rPr lang="en-US" altLang="zh-CN" sz="2000" dirty="0">
                    <a:latin typeface="Calibri" panose="020F0502020204030204" pitchFamily="34" charset="0"/>
                    <a:cs typeface="Calibri" panose="020F0502020204030204" pitchFamily="34" charset="0"/>
                  </a:rPr>
                  <a:t>.</a:t>
                </a:r>
                <a:endParaRPr lang="zh-CN" altLang="en-US" sz="2000" dirty="0">
                  <a:latin typeface="Calibri" panose="020F0502020204030204" pitchFamily="34" charset="0"/>
                  <a:cs typeface="Calibri" panose="020F0502020204030204" pitchFamily="34" charset="0"/>
                </a:endParaRPr>
              </a:p>
            </p:txBody>
          </p:sp>
        </mc:Choice>
        <mc:Fallback>
          <p:sp>
            <p:nvSpPr>
              <p:cNvPr id="6" name="文本框 5">
                <a:extLst>
                  <a:ext uri="{FF2B5EF4-FFF2-40B4-BE49-F238E27FC236}">
                    <a16:creationId xmlns:a16="http://schemas.microsoft.com/office/drawing/2014/main" id="{4FCDAF36-AA90-4CE7-9725-635A3CA7FFB4}"/>
                  </a:ext>
                </a:extLst>
              </p:cNvPr>
              <p:cNvSpPr txBox="1">
                <a:spLocks noRot="1" noChangeAspect="1" noMove="1" noResize="1" noEditPoints="1" noAdjustHandles="1" noChangeArrowheads="1" noChangeShapeType="1" noTextEdit="1"/>
              </p:cNvSpPr>
              <p:nvPr/>
            </p:nvSpPr>
            <p:spPr>
              <a:xfrm>
                <a:off x="838200" y="4537804"/>
                <a:ext cx="10515600" cy="1660198"/>
              </a:xfrm>
              <a:prstGeom prst="rect">
                <a:avLst/>
              </a:prstGeom>
              <a:blipFill>
                <a:blip r:embed="rId3"/>
                <a:stretch>
                  <a:fillRect l="-522" t="-9524" b="-5495"/>
                </a:stretch>
              </a:blipFill>
            </p:spPr>
            <p:txBody>
              <a:bodyPr/>
              <a:lstStyle/>
              <a:p>
                <a:r>
                  <a:rPr lang="en-AU">
                    <a:noFill/>
                  </a:rPr>
                  <a:t> </a:t>
                </a:r>
              </a:p>
            </p:txBody>
          </p:sp>
        </mc:Fallback>
      </mc:AlternateContent>
      <p:sp>
        <p:nvSpPr>
          <p:cNvPr id="7" name="文本框 6">
            <a:extLst>
              <a:ext uri="{FF2B5EF4-FFF2-40B4-BE49-F238E27FC236}">
                <a16:creationId xmlns:a16="http://schemas.microsoft.com/office/drawing/2014/main" id="{52E3F6E2-4CCE-4EE7-8652-B044BBE545F7}"/>
              </a:ext>
            </a:extLst>
          </p:cNvPr>
          <p:cNvSpPr txBox="1"/>
          <p:nvPr/>
        </p:nvSpPr>
        <p:spPr>
          <a:xfrm>
            <a:off x="2970518" y="4288465"/>
            <a:ext cx="516680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Figure 1.  Syntax for quantum while programs</a:t>
            </a:r>
            <a:endParaRPr lang="zh-CN" alt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2AE33A6-9BEA-43C3-959D-F964C2C14DF5}"/>
              </a:ext>
            </a:extLst>
          </p:cNvPr>
          <p:cNvSpPr txBox="1"/>
          <p:nvPr/>
        </p:nvSpPr>
        <p:spPr>
          <a:xfrm>
            <a:off x="1084962" y="6424946"/>
            <a:ext cx="9437745" cy="369332"/>
          </a:xfrm>
          <a:prstGeom prst="rect">
            <a:avLst/>
          </a:prstGeom>
          <a:noFill/>
        </p:spPr>
        <p:txBody>
          <a:bodyPr wrap="square">
            <a:spAutoFit/>
          </a:bodyPr>
          <a:lstStyle/>
          <a:p>
            <a:r>
              <a:rPr lang="en-AU" dirty="0">
                <a:latin typeface="Calibri" panose="020F0502020204030204" pitchFamily="34" charset="0"/>
                <a:cs typeface="Calibri" panose="020F0502020204030204" pitchFamily="34" charset="0"/>
              </a:rPr>
              <a:t>Repeat-Until-Success, A. </a:t>
            </a:r>
            <a:r>
              <a:rPr lang="en-AU" dirty="0" err="1">
                <a:latin typeface="Calibri" panose="020F0502020204030204" pitchFamily="34" charset="0"/>
                <a:cs typeface="Calibri" panose="020F0502020204030204" pitchFamily="34" charset="0"/>
              </a:rPr>
              <a:t>Bocharov</a:t>
            </a:r>
            <a:r>
              <a:rPr lang="en-AU" dirty="0">
                <a:latin typeface="Calibri" panose="020F0502020204030204" pitchFamily="34" charset="0"/>
                <a:cs typeface="Calibri" panose="020F0502020204030204" pitchFamily="34" charset="0"/>
              </a:rPr>
              <a:t>, M. </a:t>
            </a:r>
            <a:r>
              <a:rPr lang="en-AU" dirty="0" err="1">
                <a:latin typeface="Calibri" panose="020F0502020204030204" pitchFamily="34" charset="0"/>
                <a:cs typeface="Calibri" panose="020F0502020204030204" pitchFamily="34" charset="0"/>
              </a:rPr>
              <a:t>Roetteler</a:t>
            </a:r>
            <a:r>
              <a:rPr lang="en-AU" dirty="0">
                <a:latin typeface="Calibri" panose="020F0502020204030204" pitchFamily="34" charset="0"/>
                <a:cs typeface="Calibri" panose="020F0502020204030204" pitchFamily="34" charset="0"/>
              </a:rPr>
              <a:t>, K. M. </a:t>
            </a:r>
            <a:r>
              <a:rPr lang="en-AU" dirty="0" err="1">
                <a:latin typeface="Calibri" panose="020F0502020204030204" pitchFamily="34" charset="0"/>
                <a:cs typeface="Calibri" panose="020F0502020204030204" pitchFamily="34" charset="0"/>
              </a:rPr>
              <a:t>Svore</a:t>
            </a:r>
            <a:r>
              <a:rPr lang="en-AU" dirty="0">
                <a:latin typeface="Calibri" panose="020F0502020204030204" pitchFamily="34" charset="0"/>
                <a:cs typeface="Calibri" panose="020F0502020204030204" pitchFamily="34" charset="0"/>
              </a:rPr>
              <a:t>, PRL’15</a:t>
            </a:r>
          </a:p>
        </p:txBody>
      </p:sp>
    </p:spTree>
    <p:extLst>
      <p:ext uri="{BB962C8B-B14F-4D97-AF65-F5344CB8AC3E}">
        <p14:creationId xmlns:p14="http://schemas.microsoft.com/office/powerpoint/2010/main" val="4246144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19774-6578-4B34-9039-111A48577083}"/>
              </a:ext>
            </a:extLst>
          </p:cNvPr>
          <p:cNvSpPr>
            <a:spLocks noGrp="1"/>
          </p:cNvSpPr>
          <p:nvPr>
            <p:ph type="title"/>
          </p:nvPr>
        </p:nvSpPr>
        <p:spPr/>
        <p:txBody>
          <a:bodyPr>
            <a:normAutofit/>
          </a:bodyPr>
          <a:lstStyle/>
          <a:p>
            <a:r>
              <a:rPr lang="en-US" altLang="zh-CN" sz="4000" dirty="0">
                <a:latin typeface="Calibri Light" panose="020F0302020204030204" pitchFamily="34" charset="0"/>
                <a:cs typeface="Calibri Light" panose="020F0302020204030204" pitchFamily="34" charset="0"/>
              </a:rPr>
              <a:t>Operational Semantics</a:t>
            </a:r>
            <a:endParaRPr lang="zh-CN" altLang="en-US" sz="4000" dirty="0">
              <a:latin typeface="Calibri Light" panose="020F0302020204030204" pitchFamily="34" charset="0"/>
              <a:cs typeface="Calibri Light" panose="020F0302020204030204" pitchFamily="34" charset="0"/>
            </a:endParaRPr>
          </a:p>
        </p:txBody>
      </p:sp>
      <p:pic>
        <p:nvPicPr>
          <p:cNvPr id="5" name="图片 4">
            <a:extLst>
              <a:ext uri="{FF2B5EF4-FFF2-40B4-BE49-F238E27FC236}">
                <a16:creationId xmlns:a16="http://schemas.microsoft.com/office/drawing/2014/main" id="{590693D6-4B2F-4AE4-9E22-08FDA1C25B95}"/>
              </a:ext>
            </a:extLst>
          </p:cNvPr>
          <p:cNvPicPr>
            <a:picLocks noChangeAspect="1"/>
          </p:cNvPicPr>
          <p:nvPr/>
        </p:nvPicPr>
        <p:blipFill>
          <a:blip r:embed="rId2"/>
          <a:stretch>
            <a:fillRect/>
          </a:stretch>
        </p:blipFill>
        <p:spPr>
          <a:xfrm>
            <a:off x="651769" y="1599451"/>
            <a:ext cx="5760566" cy="4216630"/>
          </a:xfrm>
          <a:prstGeom prst="rect">
            <a:avLst/>
          </a:prstGeom>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C1314D63-4FA4-4238-BDE4-F73BC28B56A0}"/>
                  </a:ext>
                </a:extLst>
              </p:cNvPr>
              <p:cNvSpPr txBox="1"/>
              <p:nvPr/>
            </p:nvSpPr>
            <p:spPr>
              <a:xfrm>
                <a:off x="6696421" y="1759249"/>
                <a:ext cx="4923709" cy="3754874"/>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latin typeface="Calibri" panose="020F0502020204030204" pitchFamily="34" charset="0"/>
                    <a:cs typeface="Calibri" panose="020F0502020204030204" pitchFamily="34" charset="0"/>
                  </a:rPr>
                  <a:t>configurations and transition: </a:t>
                </a:r>
                <a14:m>
                  <m:oMath xmlns:m="http://schemas.openxmlformats.org/officeDocument/2006/math">
                    <m:d>
                      <m:dPr>
                        <m:begChr m:val="⟨"/>
                        <m:endChr m:val="⟩"/>
                        <m:ctrlPr>
                          <a:rPr lang="en-US" altLang="zh-CN"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𝑆</m:t>
                        </m:r>
                        <m:r>
                          <a:rPr lang="en-US" altLang="zh-CN" b="0" i="1" smtClean="0">
                            <a:latin typeface="Cambria Math" panose="02040503050406030204" pitchFamily="18" charset="0"/>
                            <a:cs typeface="Times New Roman" panose="02020603050405020304" pitchFamily="18" charset="0"/>
                          </a:rPr>
                          <m:t>, </m:t>
                        </m:r>
                        <m:r>
                          <a:rPr lang="zh-CN" altLang="en-US" b="0" i="1" smtClean="0">
                            <a:latin typeface="Cambria Math" panose="02040503050406030204" pitchFamily="18" charset="0"/>
                            <a:cs typeface="Times New Roman" panose="02020603050405020304" pitchFamily="18" charset="0"/>
                          </a:rPr>
                          <m:t>𝜌</m:t>
                        </m:r>
                      </m:e>
                    </m:d>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𝑆</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 </m:t>
                        </m:r>
                        <m:r>
                          <a:rPr lang="zh-CN" altLang="en-US" b="0" i="1" smtClean="0">
                            <a:latin typeface="Cambria Math" panose="02040503050406030204" pitchFamily="18" charset="0"/>
                            <a:ea typeface="Cambria Math" panose="02040503050406030204" pitchFamily="18" charset="0"/>
                            <a:cs typeface="Times New Roman" panose="02020603050405020304" pitchFamily="18" charset="0"/>
                          </a:rPr>
                          <m:t>𝜌</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e>
                    </m:d>
                  </m:oMath>
                </a14:m>
                <a:endParaRPr lang="en-US" altLang="zh-CN" dirty="0">
                  <a:latin typeface="Calibri" panose="020F0502020204030204" pitchFamily="34" charset="0"/>
                  <a:cs typeface="Calibri" panose="020F0502020204030204" pitchFamily="34" charset="0"/>
                </a:endParaRPr>
              </a:p>
              <a:p>
                <a:pPr>
                  <a:lnSpc>
                    <a:spcPct val="150000"/>
                  </a:lnSpc>
                </a:pPr>
                <a:r>
                  <a:rPr lang="zh-CN" altLang="en-US" dirty="0">
                    <a:latin typeface="Calibri" panose="020F0502020204030204" pitchFamily="34" charset="0"/>
                    <a:cs typeface="Calibri" panose="020F0502020204030204" pitchFamily="34" charset="0"/>
                  </a:rPr>
                  <a:t>     </a:t>
                </a:r>
                <a14:m>
                  <m:oMath xmlns:m="http://schemas.openxmlformats.org/officeDocument/2006/math">
                    <m:r>
                      <a:rPr lang="zh-CN" altLang="en-US" i="1" smtClean="0">
                        <a:latin typeface="Cambria Math" panose="02040503050406030204" pitchFamily="18" charset="0"/>
                        <a:cs typeface="Times New Roman" panose="02020603050405020304" pitchFamily="18" charset="0"/>
                      </a:rPr>
                      <m:t>𝜌</m:t>
                    </m:r>
                  </m:oMath>
                </a14:m>
                <a:r>
                  <a:rPr lang="en-US" altLang="zh-CN" dirty="0">
                    <a:latin typeface="Calibri" panose="020F0502020204030204" pitchFamily="34" charset="0"/>
                    <a:cs typeface="Calibri" panose="020F0502020204030204" pitchFamily="34" charset="0"/>
                  </a:rPr>
                  <a:t> is a </a:t>
                </a:r>
                <a:r>
                  <a:rPr lang="en-US" altLang="zh-CN" dirty="0">
                    <a:solidFill>
                      <a:srgbClr val="FF0000"/>
                    </a:solidFill>
                    <a:latin typeface="Calibri" panose="020F0502020204030204" pitchFamily="34" charset="0"/>
                    <a:cs typeface="Calibri" panose="020F0502020204030204" pitchFamily="34" charset="0"/>
                  </a:rPr>
                  <a:t>partial</a:t>
                </a:r>
                <a:r>
                  <a:rPr lang="en-US" altLang="zh-CN" dirty="0">
                    <a:latin typeface="Calibri" panose="020F0502020204030204" pitchFamily="34" charset="0"/>
                    <a:cs typeface="Calibri" panose="020F0502020204030204" pitchFamily="34" charset="0"/>
                  </a:rPr>
                  <a:t> density operator, transition maps a state to a state in a statistical way.</a:t>
                </a:r>
              </a:p>
              <a:p>
                <a:pPr marL="285750" indent="-285750">
                  <a:buFont typeface="Wingdings" panose="05000000000000000000" pitchFamily="2" charset="2"/>
                  <a:buChar char="l"/>
                </a:pPr>
                <a:r>
                  <a:rPr lang="en-US" altLang="zh-CN" dirty="0">
                    <a:latin typeface="Calibri" panose="020F0502020204030204" pitchFamily="34" charset="0"/>
                    <a:cs typeface="Calibri" panose="020F0502020204030204" pitchFamily="34" charset="0"/>
                  </a:rPr>
                  <a:t>Initialization: partial trace over on a qubit </a:t>
                </a:r>
                <a:r>
                  <a:rPr lang="en-US" altLang="zh-CN" i="1" dirty="0">
                    <a:latin typeface="Calibri" panose="020F0502020204030204" pitchFamily="34" charset="0"/>
                    <a:cs typeface="Calibri" panose="020F0502020204030204" pitchFamily="34" charset="0"/>
                  </a:rPr>
                  <a:t>q </a:t>
                </a:r>
                <a:r>
                  <a:rPr lang="en-US" altLang="zh-CN" dirty="0">
                    <a:latin typeface="Calibri" panose="020F0502020204030204" pitchFamily="34" charset="0"/>
                    <a:cs typeface="Calibri" panose="020F0502020204030204" pitchFamily="34" charset="0"/>
                  </a:rPr>
                  <a:t>that sets </a:t>
                </a:r>
                <a:r>
                  <a:rPr lang="en-US" altLang="zh-CN" i="1" dirty="0">
                    <a:latin typeface="Calibri" panose="020F0502020204030204" pitchFamily="34" charset="0"/>
                    <a:cs typeface="Calibri" panose="020F0502020204030204" pitchFamily="34" charset="0"/>
                  </a:rPr>
                  <a:t>q </a:t>
                </a:r>
                <a:r>
                  <a:rPr lang="en-US" altLang="zh-CN" dirty="0">
                    <a:latin typeface="Calibri" panose="020F0502020204030204" pitchFamily="34" charset="0"/>
                    <a:cs typeface="Calibri" panose="020F0502020204030204" pitchFamily="34" charset="0"/>
                  </a:rPr>
                  <a:t>as </a:t>
                </a:r>
                <a14:m>
                  <m:oMath xmlns:m="http://schemas.openxmlformats.org/officeDocument/2006/math">
                    <m:d>
                      <m:dPr>
                        <m:begChr m:val="|"/>
                        <m:endChr m:val=""/>
                        <m:ctrlPr>
                          <a:rPr lang="en-US" altLang="zh-CN" i="1" smtClean="0">
                            <a:latin typeface="Cambria Math" panose="02040503050406030204" pitchFamily="18" charset="0"/>
                            <a:cs typeface="Times New Roman" panose="02020603050405020304" pitchFamily="18" charset="0"/>
                          </a:rPr>
                        </m:ctrlPr>
                      </m:dPr>
                      <m:e>
                        <m:d>
                          <m:dPr>
                            <m:begChr m:val=""/>
                            <m:endChr m:val="⟩"/>
                            <m:ctrlPr>
                              <a:rPr lang="en-US" altLang="zh-CN"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0</m:t>
                            </m:r>
                          </m:e>
                        </m:d>
                      </m:e>
                    </m:d>
                  </m:oMath>
                </a14:m>
                <a:r>
                  <a:rPr lang="en-US" altLang="zh-CN" dirty="0">
                    <a:latin typeface="Calibri" panose="020F0502020204030204" pitchFamily="34" charset="0"/>
                    <a:cs typeface="Calibri" panose="020F0502020204030204" pitchFamily="34" charset="0"/>
                  </a:rPr>
                  <a:t> and keeps other qubits unchanged.</a:t>
                </a:r>
              </a:p>
              <a:p>
                <a:pPr marL="285750" indent="-285750">
                  <a:buFont typeface="Wingdings" panose="05000000000000000000" pitchFamily="2" charset="2"/>
                  <a:buChar char="l"/>
                </a:pPr>
                <a:r>
                  <a:rPr lang="en-US" altLang="zh-CN" dirty="0">
                    <a:latin typeface="Calibri" panose="020F0502020204030204" pitchFamily="34" charset="0"/>
                    <a:cs typeface="Calibri" panose="020F0502020204030204" pitchFamily="34" charset="0"/>
                  </a:rPr>
                  <a:t>Unitary: a unitary operator </a:t>
                </a:r>
                <a:r>
                  <a:rPr lang="en-US" altLang="zh-CN" i="1" dirty="0">
                    <a:latin typeface="Calibri" panose="020F0502020204030204" pitchFamily="34" charset="0"/>
                    <a:cs typeface="Calibri" panose="020F0502020204030204" pitchFamily="34" charset="0"/>
                  </a:rPr>
                  <a:t>U</a:t>
                </a:r>
                <a:r>
                  <a:rPr lang="en-US" altLang="zh-CN" dirty="0">
                    <a:latin typeface="Calibri" panose="020F0502020204030204" pitchFamily="34" charset="0"/>
                    <a:cs typeface="Calibri" panose="020F0502020204030204" pitchFamily="34" charset="0"/>
                  </a:rPr>
                  <a:t> on </a:t>
                </a: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on a quantum register </a:t>
                </a:r>
                <a14:m>
                  <m:oMath xmlns:m="http://schemas.openxmlformats.org/officeDocument/2006/math">
                    <m:acc>
                      <m:accPr>
                        <m:chr m:val="̅"/>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𝑞</m:t>
                        </m:r>
                      </m:e>
                    </m:acc>
                  </m:oMath>
                </a14:m>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in state </a:t>
                </a:r>
                <a14:m>
                  <m:oMath xmlns:m="http://schemas.openxmlformats.org/officeDocument/2006/math">
                    <m:r>
                      <a:rPr lang="zh-CN" altLang="en-US" i="1">
                        <a:latin typeface="Cambria Math" panose="02040503050406030204" pitchFamily="18" charset="0"/>
                        <a:cs typeface="Times New Roman" panose="02020603050405020304" pitchFamily="18" charset="0"/>
                      </a:rPr>
                      <m:t>𝜌</m:t>
                    </m:r>
                  </m:oMath>
                </a14:m>
                <a:r>
                  <a:rPr lang="en-US" altLang="zh-CN" dirty="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l"/>
                </a:pPr>
                <a:r>
                  <a:rPr lang="en-US" altLang="zh-CN" dirty="0">
                    <a:latin typeface="Calibri" panose="020F0502020204030204" pitchFamily="34" charset="0"/>
                    <a:cs typeface="Calibri" panose="020F0502020204030204" pitchFamily="34" charset="0"/>
                  </a:rPr>
                  <a:t>Conditional: encode actual output state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zh-CN" altLang="en-US" i="1">
                            <a:latin typeface="Cambria Math" panose="02040503050406030204" pitchFamily="18" charset="0"/>
                            <a:cs typeface="Times New Roman" panose="02020603050405020304" pitchFamily="18" charset="0"/>
                          </a:rPr>
                          <m:t>𝜌</m:t>
                        </m:r>
                      </m:e>
                      <m:sub>
                        <m:r>
                          <a:rPr lang="en-US" altLang="zh-CN" i="1">
                            <a:latin typeface="Cambria Math" panose="02040503050406030204" pitchFamily="18" charset="0"/>
                            <a:cs typeface="Times New Roman" panose="02020603050405020304" pitchFamily="18" charset="0"/>
                          </a:rPr>
                          <m:t>𝑚</m:t>
                        </m:r>
                      </m:sub>
                    </m:sSub>
                  </m:oMath>
                </a14:m>
                <a:r>
                  <a:rPr lang="en-US" altLang="zh-CN" dirty="0">
                    <a:latin typeface="Calibri" panose="020F0502020204030204" pitchFamily="34" charset="0"/>
                    <a:cs typeface="Calibri" panose="020F0502020204030204" pitchFamily="34" charset="0"/>
                  </a:rPr>
                  <a:t> as a partial density operator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𝑀</m:t>
                        </m:r>
                      </m:e>
                      <m:sub>
                        <m:r>
                          <a:rPr lang="en-US" altLang="zh-CN" b="0" i="1" smtClean="0">
                            <a:latin typeface="Cambria Math" panose="02040503050406030204" pitchFamily="18" charset="0"/>
                            <a:cs typeface="Times New Roman" panose="02020603050405020304" pitchFamily="18" charset="0"/>
                          </a:rPr>
                          <m:t>𝑚</m:t>
                        </m:r>
                      </m:sub>
                    </m:sSub>
                    <m:r>
                      <a:rPr lang="zh-CN" altLang="en-US" i="1" smtClean="0">
                        <a:latin typeface="Cambria Math" panose="02040503050406030204" pitchFamily="18" charset="0"/>
                        <a:cs typeface="Times New Roman" panose="02020603050405020304" pitchFamily="18" charset="0"/>
                      </a:rPr>
                      <m:t>𝜌</m:t>
                    </m:r>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𝑀</m:t>
                        </m:r>
                      </m:e>
                      <m:sub>
                        <m:r>
                          <a:rPr lang="en-US" altLang="zh-CN" b="0" i="1" smtClean="0">
                            <a:latin typeface="Cambria Math" panose="02040503050406030204" pitchFamily="18" charset="0"/>
                            <a:cs typeface="Times New Roman" panose="02020603050405020304" pitchFamily="18" charset="0"/>
                          </a:rPr>
                          <m:t>𝑚</m:t>
                        </m:r>
                      </m:sub>
                    </m:sSub>
                    <m:r>
                      <a:rPr lang="en-US" altLang="zh-CN" b="0" i="1" smtClean="0">
                        <a:latin typeface="Cambria Math" panose="02040503050406030204" pitchFamily="18" charset="0"/>
                        <a:cs typeface="Times New Roman" panose="02020603050405020304" pitchFamily="18" charset="0"/>
                      </a:rPr>
                      <m:t>= </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𝑝</m:t>
                        </m:r>
                      </m:e>
                      <m:sub>
                        <m:r>
                          <a:rPr lang="en-US" altLang="zh-CN" b="0" i="1" smtClean="0">
                            <a:latin typeface="Cambria Math" panose="02040503050406030204" pitchFamily="18" charset="0"/>
                            <a:cs typeface="Times New Roman" panose="02020603050405020304" pitchFamily="18" charset="0"/>
                          </a:rPr>
                          <m:t>𝑚</m:t>
                        </m:r>
                      </m:sub>
                    </m:sSub>
                    <m:sSub>
                      <m:sSubPr>
                        <m:ctrlPr>
                          <a:rPr lang="en-US" altLang="zh-CN" b="0" i="1" smtClean="0">
                            <a:latin typeface="Cambria Math" panose="02040503050406030204" pitchFamily="18" charset="0"/>
                            <a:cs typeface="Times New Roman" panose="02020603050405020304" pitchFamily="18" charset="0"/>
                          </a:rPr>
                        </m:ctrlPr>
                      </m:sSubPr>
                      <m:e>
                        <m:r>
                          <a:rPr lang="zh-CN" altLang="en-US" b="0" i="1" smtClean="0">
                            <a:latin typeface="Cambria Math" panose="02040503050406030204" pitchFamily="18" charset="0"/>
                            <a:cs typeface="Times New Roman" panose="02020603050405020304" pitchFamily="18" charset="0"/>
                          </a:rPr>
                          <m:t>𝜌</m:t>
                        </m:r>
                      </m:e>
                      <m:sub>
                        <m:r>
                          <a:rPr lang="en-US" altLang="zh-CN" b="0" i="1" smtClean="0">
                            <a:latin typeface="Cambria Math" panose="02040503050406030204" pitchFamily="18" charset="0"/>
                            <a:cs typeface="Times New Roman" panose="02020603050405020304" pitchFamily="18" charset="0"/>
                          </a:rPr>
                          <m:t>𝑚</m:t>
                        </m:r>
                      </m:sub>
                    </m:sSub>
                  </m:oMath>
                </a14:m>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suggested by Selinger.</a:t>
                </a:r>
                <a:r>
                  <a:rPr lang="zh-CN" altLang="en-US"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l"/>
                </a:pPr>
                <a:r>
                  <a:rPr lang="en-US" altLang="zh-CN" dirty="0">
                    <a:latin typeface="Calibri" panose="020F0502020204030204" pitchFamily="34" charset="0"/>
                    <a:cs typeface="Calibri" panose="020F0502020204030204" pitchFamily="34" charset="0"/>
                  </a:rPr>
                  <a:t>While: loop guard implemented by yes-no quantum measurement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𝑀</m:t>
                    </m:r>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𝑀</m:t>
                        </m:r>
                      </m:e>
                      <m:sub>
                        <m:r>
                          <a:rPr lang="en-US" altLang="zh-CN" b="0" i="1" smtClean="0">
                            <a:latin typeface="Cambria Math" panose="02040503050406030204" pitchFamily="18" charset="0"/>
                            <a:cs typeface="Times New Roman" panose="02020603050405020304" pitchFamily="18" charset="0"/>
                          </a:rPr>
                          <m:t>0</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𝑀</m:t>
                        </m:r>
                      </m:e>
                      <m:sub>
                        <m:r>
                          <a:rPr lang="en-US" altLang="zh-CN" b="0" i="1" smtClean="0">
                            <a:latin typeface="Cambria Math" panose="02040503050406030204" pitchFamily="18" charset="0"/>
                            <a:cs typeface="Times New Roman" panose="02020603050405020304" pitchFamily="18" charset="0"/>
                          </a:rPr>
                          <m:t>1</m:t>
                        </m:r>
                      </m:sub>
                    </m:sSub>
                    <m:r>
                      <a:rPr lang="en-US" altLang="zh-CN" b="0" i="1" smtClean="0">
                        <a:latin typeface="Cambria Math" panose="02040503050406030204" pitchFamily="18" charset="0"/>
                        <a:cs typeface="Times New Roman" panose="02020603050405020304" pitchFamily="18" charset="0"/>
                      </a:rPr>
                      <m:t>}</m:t>
                    </m:r>
                  </m:oMath>
                </a14:m>
                <a:r>
                  <a:rPr lang="en-US" altLang="zh-CN" dirty="0">
                    <a:latin typeface="Calibri" panose="020F0502020204030204" pitchFamily="34" charset="0"/>
                    <a:cs typeface="Calibri" panose="020F0502020204030204" pitchFamily="34" charset="0"/>
                  </a:rPr>
                  <a:t>.</a:t>
                </a:r>
                <a:endParaRPr lang="zh-CN" altLang="en-US" dirty="0">
                  <a:latin typeface="Calibri" panose="020F0502020204030204" pitchFamily="34" charset="0"/>
                  <a:cs typeface="Calibri" panose="020F0502020204030204" pitchFamily="34" charset="0"/>
                </a:endParaRPr>
              </a:p>
            </p:txBody>
          </p:sp>
        </mc:Choice>
        <mc:Fallback>
          <p:sp>
            <p:nvSpPr>
              <p:cNvPr id="7" name="文本框 6">
                <a:extLst>
                  <a:ext uri="{FF2B5EF4-FFF2-40B4-BE49-F238E27FC236}">
                    <a16:creationId xmlns:a16="http://schemas.microsoft.com/office/drawing/2014/main" id="{C1314D63-4FA4-4238-BDE4-F73BC28B56A0}"/>
                  </a:ext>
                </a:extLst>
              </p:cNvPr>
              <p:cNvSpPr txBox="1">
                <a:spLocks noRot="1" noChangeAspect="1" noMove="1" noResize="1" noEditPoints="1" noAdjustHandles="1" noChangeArrowheads="1" noChangeShapeType="1" noTextEdit="1"/>
              </p:cNvSpPr>
              <p:nvPr/>
            </p:nvSpPr>
            <p:spPr>
              <a:xfrm>
                <a:off x="6696421" y="1759249"/>
                <a:ext cx="4923709" cy="3754874"/>
              </a:xfrm>
              <a:prstGeom prst="rect">
                <a:avLst/>
              </a:prstGeom>
              <a:blipFill>
                <a:blip r:embed="rId3"/>
                <a:stretch>
                  <a:fillRect l="-990" t="-974" r="-1856" b="-1623"/>
                </a:stretch>
              </a:blipFill>
            </p:spPr>
            <p:txBody>
              <a:bodyPr/>
              <a:lstStyle/>
              <a:p>
                <a:r>
                  <a:rPr lang="en-AU">
                    <a:noFill/>
                  </a:rPr>
                  <a:t> </a:t>
                </a:r>
              </a:p>
            </p:txBody>
          </p:sp>
        </mc:Fallback>
      </mc:AlternateContent>
      <p:sp>
        <p:nvSpPr>
          <p:cNvPr id="10" name="文本框 9">
            <a:extLst>
              <a:ext uri="{FF2B5EF4-FFF2-40B4-BE49-F238E27FC236}">
                <a16:creationId xmlns:a16="http://schemas.microsoft.com/office/drawing/2014/main" id="{2AF221F9-BCCA-4EFF-A910-FDDB548A7C37}"/>
              </a:ext>
            </a:extLst>
          </p:cNvPr>
          <p:cNvSpPr txBox="1"/>
          <p:nvPr/>
        </p:nvSpPr>
        <p:spPr>
          <a:xfrm>
            <a:off x="1896821" y="5816081"/>
            <a:ext cx="327046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Figure 2.  Operational Semantics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317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C1075-8003-4B0D-8B2C-31B2DD6E00E4}"/>
              </a:ext>
            </a:extLst>
          </p:cNvPr>
          <p:cNvSpPr>
            <a:spLocks noGrp="1"/>
          </p:cNvSpPr>
          <p:nvPr>
            <p:ph type="title"/>
          </p:nvPr>
        </p:nvSpPr>
        <p:spPr/>
        <p:txBody>
          <a:bodyPr/>
          <a:lstStyle/>
          <a:p>
            <a:r>
              <a:rPr lang="en-US" altLang="zh-CN" dirty="0">
                <a:latin typeface="Calibri Light" panose="020F0302020204030204" pitchFamily="34" charset="0"/>
                <a:cs typeface="Calibri Light" panose="020F0302020204030204" pitchFamily="34" charset="0"/>
              </a:rPr>
              <a:t>Denotational Semantics</a:t>
            </a:r>
            <a:endParaRPr lang="zh-CN" altLang="en-US" dirty="0">
              <a:latin typeface="Calibri Light" panose="020F0302020204030204" pitchFamily="34" charset="0"/>
              <a:cs typeface="Calibri Light" panose="020F0302020204030204" pitchFamily="34"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2F32ABF-26E8-4A16-9A1F-47BC714C3B43}"/>
                  </a:ext>
                </a:extLst>
              </p:cNvPr>
              <p:cNvSpPr>
                <a:spLocks noGrp="1"/>
              </p:cNvSpPr>
              <p:nvPr>
                <p:ph idx="1"/>
              </p:nvPr>
            </p:nvSpPr>
            <p:spPr>
              <a:xfrm>
                <a:off x="838200" y="1544631"/>
                <a:ext cx="10515600" cy="4351338"/>
              </a:xfrm>
            </p:spPr>
            <p:txBody>
              <a:bodyPr>
                <a:normAutofit/>
              </a:bodyPr>
              <a:lstStyle/>
              <a:p>
                <a:pPr marL="0" indent="0">
                  <a:buNone/>
                </a:pPr>
                <a:r>
                  <a:rPr lang="en-US" altLang="zh-CN" sz="2000" dirty="0">
                    <a:latin typeface="Calibri" panose="020F0502020204030204" pitchFamily="34" charset="0"/>
                    <a:cs typeface="Calibri" panose="020F0502020204030204" pitchFamily="34" charset="0"/>
                  </a:rPr>
                  <a:t>The denotational function is the mapping:</a:t>
                </a:r>
              </a:p>
              <a:p>
                <a:endParaRPr lang="en-US" altLang="zh-CN" sz="2000" dirty="0">
                  <a:latin typeface="Calibri" panose="020F0502020204030204" pitchFamily="34" charset="0"/>
                  <a:cs typeface="Calibri" panose="020F0502020204030204" pitchFamily="34" charset="0"/>
                </a:endParaRPr>
              </a:p>
              <a:p>
                <a:pPr marL="0" indent="0">
                  <a:buNone/>
                </a:pPr>
                <a:endParaRPr lang="en-US" altLang="zh-CN" sz="2000" dirty="0">
                  <a:latin typeface="Calibri" panose="020F0502020204030204" pitchFamily="34" charset="0"/>
                  <a:cs typeface="Calibri" panose="020F0502020204030204" pitchFamily="34" charset="0"/>
                </a:endParaRPr>
              </a:p>
              <a:p>
                <a:pPr marL="0" indent="0">
                  <a:buNone/>
                </a:pPr>
                <a:r>
                  <a:rPr lang="en-US" altLang="zh-CN" sz="2000" dirty="0">
                    <a:latin typeface="Calibri" panose="020F0502020204030204" pitchFamily="34" charset="0"/>
                    <a:cs typeface="Calibri" panose="020F0502020204030204" pitchFamily="34" charset="0"/>
                  </a:rPr>
                  <a:t>    </a:t>
                </a:r>
              </a:p>
              <a:p>
                <a:pPr marL="0" indent="0">
                  <a:buNone/>
                </a:pPr>
                <a:r>
                  <a:rPr lang="en-US" altLang="zh-CN" sz="2000" dirty="0">
                    <a:latin typeface="Calibri" panose="020F0502020204030204" pitchFamily="34" charset="0"/>
                    <a:cs typeface="Calibri" panose="020F0502020204030204" pitchFamily="34" charset="0"/>
                  </a:rPr>
                  <a:t>where </a:t>
                </a:r>
                <a14:m>
                  <m:oMath xmlns:m="http://schemas.openxmlformats.org/officeDocument/2006/math">
                    <m:r>
                      <a:rPr lang="zh-CN" altLang="en-US" sz="2000" i="1" smtClean="0">
                        <a:latin typeface="Cambria Math" panose="02040503050406030204" pitchFamily="18" charset="0"/>
                        <a:cs typeface="Times New Roman" panose="02020603050405020304" pitchFamily="18" charset="0"/>
                      </a:rPr>
                      <m:t>𝒟</m:t>
                    </m:r>
                    <m:d>
                      <m:dPr>
                        <m:ctrlPr>
                          <a:rPr lang="en-US" altLang="zh-CN" sz="2000" i="1" smtClean="0">
                            <a:latin typeface="Cambria Math" panose="02040503050406030204" pitchFamily="18" charset="0"/>
                            <a:cs typeface="Times New Roman" panose="02020603050405020304" pitchFamily="18" charset="0"/>
                          </a:rPr>
                        </m:ctrlPr>
                      </m:dPr>
                      <m:e>
                        <m:sSub>
                          <m:sSubPr>
                            <m:ctrlPr>
                              <a:rPr lang="en-US" altLang="zh-CN" sz="2000" i="1" smtClean="0">
                                <a:latin typeface="Cambria Math" panose="02040503050406030204" pitchFamily="18" charset="0"/>
                                <a:cs typeface="Times New Roman" panose="02020603050405020304" pitchFamily="18" charset="0"/>
                              </a:rPr>
                            </m:ctrlPr>
                          </m:sSubPr>
                          <m:e>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ℋ</m:t>
                            </m:r>
                          </m:e>
                          <m:sub>
                            <m:r>
                              <a:rPr lang="en-US" altLang="zh-CN" sz="2000" b="0" i="1" smtClean="0">
                                <a:latin typeface="Cambria Math" panose="02040503050406030204" pitchFamily="18" charset="0"/>
                                <a:cs typeface="Times New Roman" panose="02020603050405020304" pitchFamily="18" charset="0"/>
                              </a:rPr>
                              <m:t>𝑆</m:t>
                            </m:r>
                          </m:sub>
                        </m:sSub>
                      </m:e>
                    </m:d>
                  </m:oMath>
                </a14:m>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is the set of </a:t>
                </a:r>
                <a:r>
                  <a:rPr lang="en-US" altLang="zh-CN" sz="2000" dirty="0">
                    <a:solidFill>
                      <a:srgbClr val="FF0000"/>
                    </a:solidFill>
                    <a:latin typeface="Calibri" panose="020F0502020204030204" pitchFamily="34" charset="0"/>
                    <a:cs typeface="Calibri" panose="020F0502020204030204" pitchFamily="34" charset="0"/>
                  </a:rPr>
                  <a:t>partial</a:t>
                </a:r>
                <a:r>
                  <a:rPr lang="en-US" altLang="zh-CN" sz="2000" dirty="0">
                    <a:latin typeface="Calibri" panose="020F0502020204030204" pitchFamily="34" charset="0"/>
                    <a:cs typeface="Calibri" panose="020F0502020204030204" pitchFamily="34" charset="0"/>
                  </a:rPr>
                  <a:t> density operators, </a:t>
                </a:r>
                <a14:m>
                  <m:oMath xmlns:m="http://schemas.openxmlformats.org/officeDocument/2006/math">
                    <m:sSup>
                      <m:sSupPr>
                        <m:ctrlPr>
                          <a:rPr lang="en-US" altLang="zh-CN" sz="2000" i="1" smtClean="0">
                            <a:latin typeface="Cambria Math" panose="02040503050406030204" pitchFamily="18" charset="0"/>
                            <a:cs typeface="Times New Roman" panose="02020603050405020304" pitchFamily="18" charset="0"/>
                          </a:rPr>
                        </m:ctrlPr>
                      </m:sSupPr>
                      <m:e>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e>
                      <m:sup>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is the reflexive and transitive closure of </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dirty="0">
                    <a:latin typeface="Calibri" panose="020F0502020204030204" pitchFamily="34" charset="0"/>
                    <a:cs typeface="Calibri" panose="020F0502020204030204" pitchFamily="34" charset="0"/>
                  </a:rPr>
                  <a:t>, and </a:t>
                </a:r>
                <a14:m>
                  <m:oMath xmlns:m="http://schemas.openxmlformats.org/officeDocument/2006/math">
                    <m:d>
                      <m:dPr>
                        <m:begChr m:val="{"/>
                        <m:endChr m:val="}"/>
                        <m:ctrlPr>
                          <a:rPr lang="en-US" altLang="zh-CN" sz="2000" i="1" smtClean="0">
                            <a:latin typeface="Cambria Math" panose="02040503050406030204" pitchFamily="18" charset="0"/>
                            <a:cs typeface="Times New Roman" panose="02020603050405020304" pitchFamily="18" charset="0"/>
                          </a:rPr>
                        </m:ctrlPr>
                      </m:dPr>
                      <m:e>
                        <m:d>
                          <m:dPr>
                            <m:begChr m:val="|"/>
                            <m:endChr m:val="|"/>
                            <m:ctrlPr>
                              <a:rPr lang="en-US" altLang="zh-CN" sz="2000" i="1" smtClean="0">
                                <a:latin typeface="Cambria Math" panose="02040503050406030204" pitchFamily="18" charset="0"/>
                                <a:cs typeface="Times New Roman" panose="02020603050405020304" pitchFamily="18" charset="0"/>
                              </a:rPr>
                            </m:ctrlPr>
                          </m:dPr>
                          <m:e>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e>
                        </m:d>
                      </m:e>
                    </m:d>
                  </m:oMath>
                </a14:m>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is a </a:t>
                </a:r>
                <a:r>
                  <a:rPr lang="en-US" altLang="zh-CN" sz="2000" dirty="0">
                    <a:solidFill>
                      <a:srgbClr val="FF0000"/>
                    </a:solidFill>
                    <a:latin typeface="Calibri" panose="020F0502020204030204" pitchFamily="34" charset="0"/>
                    <a:cs typeface="Calibri" panose="020F0502020204030204" pitchFamily="34" charset="0"/>
                  </a:rPr>
                  <a:t>multi-set</a:t>
                </a:r>
                <a:r>
                  <a:rPr lang="en-US" altLang="zh-CN" sz="2000" dirty="0">
                    <a:latin typeface="Calibri" panose="020F0502020204030204" pitchFamily="34" charset="0"/>
                    <a:cs typeface="Calibri" panose="020F0502020204030204" pitchFamily="34" charset="0"/>
                  </a:rPr>
                  <a:t>.</a:t>
                </a:r>
                <a:endParaRPr lang="zh-CN" altLang="en-US" sz="2000" dirty="0">
                  <a:latin typeface="Calibri" panose="020F0502020204030204" pitchFamily="34" charset="0"/>
                  <a:cs typeface="Calibri" panose="020F0502020204030204" pitchFamily="34" charset="0"/>
                </a:endParaRPr>
              </a:p>
            </p:txBody>
          </p:sp>
        </mc:Choice>
        <mc:Fallback>
          <p:sp>
            <p:nvSpPr>
              <p:cNvPr id="3" name="内容占位符 2">
                <a:extLst>
                  <a:ext uri="{FF2B5EF4-FFF2-40B4-BE49-F238E27FC236}">
                    <a16:creationId xmlns:a16="http://schemas.microsoft.com/office/drawing/2014/main" id="{92F32ABF-26E8-4A16-9A1F-47BC714C3B43}"/>
                  </a:ext>
                </a:extLst>
              </p:cNvPr>
              <p:cNvSpPr>
                <a:spLocks noGrp="1" noRot="1" noChangeAspect="1" noMove="1" noResize="1" noEditPoints="1" noAdjustHandles="1" noChangeArrowheads="1" noChangeShapeType="1" noTextEdit="1"/>
              </p:cNvSpPr>
              <p:nvPr>
                <p:ph idx="1"/>
              </p:nvPr>
            </p:nvSpPr>
            <p:spPr>
              <a:xfrm>
                <a:off x="838200" y="1544631"/>
                <a:ext cx="10515600" cy="4351338"/>
              </a:xfrm>
              <a:blipFill>
                <a:blip r:embed="rId2"/>
                <a:stretch>
                  <a:fillRect l="-638" t="-1401" r="-1101"/>
                </a:stretch>
              </a:blipFill>
            </p:spPr>
            <p:txBody>
              <a:bodyPr/>
              <a:lstStyle/>
              <a:p>
                <a:r>
                  <a:rPr lang="en-AU">
                    <a:noFill/>
                  </a:rPr>
                  <a:t> </a:t>
                </a:r>
              </a:p>
            </p:txBody>
          </p:sp>
        </mc:Fallback>
      </mc:AlternateContent>
      <p:pic>
        <p:nvPicPr>
          <p:cNvPr id="9" name="图片 8">
            <a:extLst>
              <a:ext uri="{FF2B5EF4-FFF2-40B4-BE49-F238E27FC236}">
                <a16:creationId xmlns:a16="http://schemas.microsoft.com/office/drawing/2014/main" id="{F1BE703C-94E4-4A1E-B6A7-61B094043309}"/>
              </a:ext>
            </a:extLst>
          </p:cNvPr>
          <p:cNvPicPr>
            <a:picLocks noChangeAspect="1"/>
          </p:cNvPicPr>
          <p:nvPr/>
        </p:nvPicPr>
        <p:blipFill>
          <a:blip r:embed="rId3"/>
          <a:stretch>
            <a:fillRect/>
          </a:stretch>
        </p:blipFill>
        <p:spPr>
          <a:xfrm>
            <a:off x="3893499" y="2080725"/>
            <a:ext cx="4404999" cy="882774"/>
          </a:xfrm>
          <a:prstGeom prst="rect">
            <a:avLst/>
          </a:prstGeom>
        </p:spPr>
      </p:pic>
      <p:pic>
        <p:nvPicPr>
          <p:cNvPr id="11" name="图片 10">
            <a:extLst>
              <a:ext uri="{FF2B5EF4-FFF2-40B4-BE49-F238E27FC236}">
                <a16:creationId xmlns:a16="http://schemas.microsoft.com/office/drawing/2014/main" id="{055F8204-C8FC-43A3-ADBB-604517D572BB}"/>
              </a:ext>
            </a:extLst>
          </p:cNvPr>
          <p:cNvPicPr>
            <a:picLocks noChangeAspect="1"/>
          </p:cNvPicPr>
          <p:nvPr/>
        </p:nvPicPr>
        <p:blipFill>
          <a:blip r:embed="rId4"/>
          <a:stretch>
            <a:fillRect/>
          </a:stretch>
        </p:blipFill>
        <p:spPr>
          <a:xfrm>
            <a:off x="2068497" y="3819454"/>
            <a:ext cx="8286893" cy="2271534"/>
          </a:xfrm>
          <a:prstGeom prst="rect">
            <a:avLst/>
          </a:prstGeom>
        </p:spPr>
      </p:pic>
      <p:sp>
        <p:nvSpPr>
          <p:cNvPr id="12" name="文本框 11">
            <a:extLst>
              <a:ext uri="{FF2B5EF4-FFF2-40B4-BE49-F238E27FC236}">
                <a16:creationId xmlns:a16="http://schemas.microsoft.com/office/drawing/2014/main" id="{952CA581-7AEE-487A-AC23-2E3E24F69CA2}"/>
              </a:ext>
            </a:extLst>
          </p:cNvPr>
          <p:cNvSpPr txBox="1"/>
          <p:nvPr/>
        </p:nvSpPr>
        <p:spPr>
          <a:xfrm>
            <a:off x="4372229" y="6090988"/>
            <a:ext cx="3447537"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Figure 3.  Denotational Semantics</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977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DED3-E36E-457F-9BE1-21FA3F41B842}"/>
              </a:ext>
            </a:extLst>
          </p:cNvPr>
          <p:cNvSpPr>
            <a:spLocks noGrp="1"/>
          </p:cNvSpPr>
          <p:nvPr>
            <p:ph type="title"/>
          </p:nvPr>
        </p:nvSpPr>
        <p:spPr/>
        <p:txBody>
          <a:bodyPr/>
          <a:lstStyle/>
          <a:p>
            <a:r>
              <a:rPr lang="en-AU" dirty="0">
                <a:latin typeface="Calibri Light" panose="020F0302020204030204" pitchFamily="34" charset="0"/>
                <a:cs typeface="Calibri Light" panose="020F0302020204030204" pitchFamily="34" charset="0"/>
              </a:rPr>
              <a:t>Election Software</a:t>
            </a:r>
          </a:p>
        </p:txBody>
      </p:sp>
      <p:sp>
        <p:nvSpPr>
          <p:cNvPr id="3" name="Content Placeholder 2">
            <a:extLst>
              <a:ext uri="{FF2B5EF4-FFF2-40B4-BE49-F238E27FC236}">
                <a16:creationId xmlns:a16="http://schemas.microsoft.com/office/drawing/2014/main" id="{63E4A673-F10D-47E4-9568-E90C177B2DC2}"/>
              </a:ext>
            </a:extLst>
          </p:cNvPr>
          <p:cNvSpPr>
            <a:spLocks noGrp="1"/>
          </p:cNvSpPr>
          <p:nvPr>
            <p:ph idx="1"/>
          </p:nvPr>
        </p:nvSpPr>
        <p:spPr/>
        <p:txBody>
          <a:bodyPr>
            <a:normAutofit/>
          </a:bodyPr>
          <a:lstStyle/>
          <a:p>
            <a:r>
              <a:rPr lang="en-GB" sz="2400" dirty="0">
                <a:effectLst/>
                <a:latin typeface="Calibri" panose="020F0502020204030204" pitchFamily="34" charset="0"/>
                <a:cs typeface="Calibri" panose="020F0502020204030204" pitchFamily="34" charset="0"/>
              </a:rPr>
              <a:t>If we have C candidates for S&lt;C vacancies you rank all candidates in order of your preference: </a:t>
            </a:r>
          </a:p>
          <a:p>
            <a:pPr marL="0" indent="0">
              <a:buNone/>
            </a:pPr>
            <a:r>
              <a:rPr lang="en-GB" sz="2400" dirty="0">
                <a:latin typeface="Calibri" panose="020F0502020204030204" pitchFamily="34" charset="0"/>
                <a:cs typeface="Calibri" panose="020F0502020204030204" pitchFamily="34" charset="0"/>
              </a:rPr>
              <a:t>                          </a:t>
            </a:r>
            <a:r>
              <a:rPr lang="en-GB" sz="2400" dirty="0">
                <a:effectLst/>
                <a:latin typeface="Calibri" panose="020F0502020204030204" pitchFamily="34" charset="0"/>
                <a:cs typeface="Calibri" panose="020F0502020204030204" pitchFamily="34" charset="0"/>
              </a:rPr>
              <a:t>Gough, Vladimir, ... , Tony</a:t>
            </a:r>
          </a:p>
          <a:p>
            <a:r>
              <a:rPr lang="en-GB" sz="2400" dirty="0">
                <a:effectLst/>
                <a:latin typeface="Calibri" panose="020F0502020204030204" pitchFamily="34" charset="0"/>
                <a:cs typeface="Calibri" panose="020F0502020204030204" pitchFamily="34" charset="0"/>
              </a:rPr>
              <a:t>Counting such ballots proceeds in rounds where in each round we count up the votes for each candidate, elect or eliminate one candidate and then transfer the surplus votes to the next preferred candidate</a:t>
            </a:r>
          </a:p>
          <a:p>
            <a:pPr marL="0" indent="0">
              <a:buNone/>
            </a:pPr>
            <a:r>
              <a:rPr lang="en-GB" dirty="0">
                <a:latin typeface="Arial" panose="020B0604020202020204" pitchFamily="34" charset="0"/>
              </a:rPr>
              <a:t>                   </a:t>
            </a:r>
          </a:p>
          <a:p>
            <a:pPr marL="0" indent="0">
              <a:buNone/>
            </a:pPr>
            <a:endParaRPr lang="en-AU" dirty="0"/>
          </a:p>
        </p:txBody>
      </p:sp>
    </p:spTree>
    <p:extLst>
      <p:ext uri="{BB962C8B-B14F-4D97-AF65-F5344CB8AC3E}">
        <p14:creationId xmlns:p14="http://schemas.microsoft.com/office/powerpoint/2010/main" val="1462189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EE06D-921F-46B8-9995-18476FE9519A}"/>
              </a:ext>
            </a:extLst>
          </p:cNvPr>
          <p:cNvSpPr>
            <a:spLocks noGrp="1"/>
          </p:cNvSpPr>
          <p:nvPr>
            <p:ph type="title"/>
          </p:nvPr>
        </p:nvSpPr>
        <p:spPr/>
        <p:txBody>
          <a:bodyPr/>
          <a:lstStyle/>
          <a:p>
            <a:r>
              <a:rPr lang="en-US" altLang="zh-CN" dirty="0">
                <a:latin typeface="Calibri Light" panose="020F0302020204030204" pitchFamily="34" charset="0"/>
                <a:cs typeface="Calibri Light" panose="020F0302020204030204" pitchFamily="34" charset="0"/>
              </a:rPr>
              <a:t>Properties</a:t>
            </a:r>
            <a:endParaRPr lang="zh-CN" altLang="en-US" dirty="0">
              <a:latin typeface="Calibri Light" panose="020F0302020204030204" pitchFamily="34" charset="0"/>
              <a:cs typeface="Calibri Light" panose="020F0302020204030204" pitchFamily="34"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6A342FC-B5E1-4083-B7F3-B624EE6D1BFF}"/>
                  </a:ext>
                </a:extLst>
              </p:cNvPr>
              <p:cNvSpPr>
                <a:spLocks noGrp="1"/>
              </p:cNvSpPr>
              <p:nvPr>
                <p:ph idx="1"/>
              </p:nvPr>
            </p:nvSpPr>
            <p:spPr>
              <a:xfrm>
                <a:off x="838200" y="1790114"/>
                <a:ext cx="10515600" cy="4351338"/>
              </a:xfrm>
            </p:spPr>
            <p:txBody>
              <a:bodyPr/>
              <a:lstStyle/>
              <a:p>
                <a:r>
                  <a:rPr lang="en-US" altLang="zh-CN" dirty="0">
                    <a:latin typeface="Calibri" panose="020F0502020204030204" pitchFamily="34" charset="0"/>
                    <a:cs typeface="Calibri" panose="020F0502020204030204" pitchFamily="34" charset="0"/>
                  </a:rPr>
                  <a:t>Linearity</a:t>
                </a:r>
              </a:p>
              <a:p>
                <a:pPr marL="0" indent="0">
                  <a:lnSpc>
                    <a:spcPct val="150000"/>
                  </a:lnSpc>
                  <a:buNone/>
                </a:pPr>
                <a:r>
                  <a:rPr lang="en-US" altLang="zh-CN"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Let </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𝜆</m:t>
                        </m:r>
                      </m:e>
                      <m:sub>
                        <m:r>
                          <a:rPr lang="en-US" altLang="zh-CN" sz="2400" b="0" i="1" smtClean="0">
                            <a:latin typeface="Cambria Math" panose="02040503050406030204" pitchFamily="18" charset="0"/>
                          </a:rPr>
                          <m:t>1</m:t>
                        </m:r>
                      </m:sub>
                    </m:sSub>
                  </m:oMath>
                </a14:m>
                <a:r>
                  <a:rPr lang="en-US" altLang="zh-CN" sz="2400" dirty="0">
                    <a:latin typeface="Calibri" panose="020F0502020204030204" pitchFamily="34" charset="0"/>
                    <a:cs typeface="Calibri" panose="020F0502020204030204" pitchFamily="34" charset="0"/>
                  </a:rPr>
                  <a:t>, </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𝜆</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m:t>
                    </m:r>
                  </m:oMath>
                </a14:m>
                <a:r>
                  <a:rPr lang="en-US" altLang="zh-CN" sz="2400" dirty="0">
                    <a:latin typeface="Calibri" panose="020F0502020204030204" pitchFamily="34" charset="0"/>
                    <a:cs typeface="Calibri" panose="020F0502020204030204" pitchFamily="34" charset="0"/>
                  </a:rPr>
                  <a:t>, </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𝜌</m:t>
                        </m:r>
                      </m:e>
                      <m:sub>
                        <m:r>
                          <a:rPr lang="en-US" altLang="zh-CN" sz="2400" b="0" i="1" smtClean="0">
                            <a:latin typeface="Cambria Math" panose="02040503050406030204" pitchFamily="18" charset="0"/>
                          </a:rPr>
                          <m:t>1</m:t>
                        </m:r>
                      </m:sub>
                    </m:sSub>
                  </m:oMath>
                </a14:m>
                <a:r>
                  <a:rPr lang="en-US" altLang="zh-CN" sz="2400" dirty="0">
                    <a:latin typeface="Calibri" panose="020F0502020204030204" pitchFamily="34" charset="0"/>
                    <a:cs typeface="Calibri" panose="020F0502020204030204" pitchFamily="34" charset="0"/>
                  </a:rPr>
                  <a:t>, </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𝜌</m:t>
                        </m:r>
                      </m:e>
                      <m:sub>
                        <m:r>
                          <a:rPr lang="en-US" altLang="zh-CN" sz="2400" b="0" i="1" smtClean="0">
                            <a:latin typeface="Cambria Math" panose="02040503050406030204" pitchFamily="18" charset="0"/>
                          </a:rPr>
                          <m:t>2</m:t>
                        </m:r>
                      </m:sub>
                    </m:sSub>
                  </m:oMath>
                </a14:m>
                <a:r>
                  <a:rPr lang="en-US" altLang="zh-CN" sz="2400" dirty="0">
                    <a:latin typeface="Calibri" panose="020F0502020204030204" pitchFamily="34" charset="0"/>
                    <a:cs typeface="Calibri" panose="020F0502020204030204" pitchFamily="34" charset="0"/>
                  </a:rPr>
                  <a:t> and </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𝜌</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 </m:t>
                    </m:r>
                    <m:r>
                      <a:rPr lang="zh-CN" altLang="en-US" sz="2400" b="0" i="1" smtClean="0">
                        <a:latin typeface="Cambria Math" panose="02040503050406030204" pitchFamily="18" charset="0"/>
                        <a:ea typeface="Cambria Math" panose="02040503050406030204" pitchFamily="18" charset="0"/>
                      </a:rPr>
                      <m:t>𝒟</m:t>
                    </m:r>
                    <m:d>
                      <m:dPr>
                        <m:ctrlPr>
                          <a:rPr lang="en-US" altLang="zh-CN" sz="2400" b="0" i="1" smtClean="0">
                            <a:latin typeface="Cambria Math" panose="02040503050406030204" pitchFamily="18" charset="0"/>
                            <a:ea typeface="Cambria Math" panose="02040503050406030204" pitchFamily="18" charset="0"/>
                          </a:rPr>
                        </m:ctrlPr>
                      </m:dPr>
                      <m:e>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ℋ</m:t>
                            </m:r>
                          </m:e>
                          <m:sub>
                            <m:r>
                              <a:rPr lang="en-US" altLang="zh-CN" sz="2400" b="0" i="1" smtClean="0">
                                <a:latin typeface="Cambria Math" panose="02040503050406030204" pitchFamily="18" charset="0"/>
                                <a:ea typeface="Cambria Math" panose="02040503050406030204" pitchFamily="18" charset="0"/>
                              </a:rPr>
                              <m:t>𝑠</m:t>
                            </m:r>
                          </m:sub>
                        </m:sSub>
                      </m:e>
                    </m:d>
                  </m:oMath>
                </a14:m>
                <a:r>
                  <a:rPr lang="en-US" altLang="zh-CN" sz="2400" dirty="0">
                    <a:latin typeface="Calibri" panose="020F0502020204030204" pitchFamily="34" charset="0"/>
                    <a:cs typeface="Calibri" panose="020F0502020204030204" pitchFamily="34" charset="0"/>
                  </a:rPr>
                  <a:t>, for any quantum program </a:t>
                </a:r>
                <a:r>
                  <a:rPr lang="en-US" altLang="zh-CN" sz="2400" i="1" dirty="0">
                    <a:latin typeface="Calibri" panose="020F0502020204030204" pitchFamily="34" charset="0"/>
                    <a:cs typeface="Calibri" panose="020F0502020204030204" pitchFamily="34" charset="0"/>
                  </a:rPr>
                  <a:t>S</a:t>
                </a:r>
                <a:r>
                  <a:rPr lang="en-US" altLang="zh-CN" sz="2400" dirty="0">
                    <a:latin typeface="Calibri" panose="020F0502020204030204" pitchFamily="34" charset="0"/>
                    <a:cs typeface="Calibri" panose="020F0502020204030204" pitchFamily="34" charset="0"/>
                  </a:rPr>
                  <a:t>, we have:</a:t>
                </a:r>
              </a:p>
              <a:p>
                <a:pPr marL="0" indent="0">
                  <a:lnSpc>
                    <a:spcPct val="150000"/>
                  </a:lnSpc>
                  <a:buNone/>
                </a:pPr>
                <a14:m>
                  <m:oMathPara xmlns:m="http://schemas.openxmlformats.org/officeDocument/2006/math">
                    <m:oMathParaPr>
                      <m:jc m:val="centerGroup"/>
                    </m:oMathParaPr>
                    <m:oMath xmlns:m="http://schemas.openxmlformats.org/officeDocument/2006/math">
                      <m:d>
                        <m:dPr>
                          <m:begChr m:val="⟦"/>
                          <m:endChr m:val="⟧"/>
                          <m:ctrlPr>
                            <a:rPr lang="en-US" altLang="zh-CN" sz="240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𝑆</m:t>
                          </m:r>
                        </m:e>
                      </m:d>
                      <m:d>
                        <m:dPr>
                          <m:ctrlPr>
                            <a:rPr lang="en-US" altLang="zh-CN" sz="2400" i="1" smtClean="0">
                              <a:latin typeface="Cambria Math" panose="02040503050406030204" pitchFamily="18" charset="0"/>
                              <a:cs typeface="Times New Roman" panose="02020603050405020304" pitchFamily="18" charset="0"/>
                            </a:rPr>
                          </m:ctrlPr>
                        </m:dPr>
                        <m:e>
                          <m:sSub>
                            <m:sSubPr>
                              <m:ctrlPr>
                                <a:rPr lang="en-US" altLang="zh-CN" sz="2400" b="0" i="1" smtClean="0">
                                  <a:latin typeface="Cambria Math" panose="02040503050406030204" pitchFamily="18" charset="0"/>
                                  <a:cs typeface="Times New Roman" panose="02020603050405020304" pitchFamily="18" charset="0"/>
                                </a:rPr>
                              </m:ctrlPr>
                            </m:sSubPr>
                            <m:e>
                              <m:r>
                                <a:rPr lang="zh-CN" altLang="en-US" sz="2400" b="0" i="1" smtClean="0">
                                  <a:latin typeface="Cambria Math" panose="02040503050406030204" pitchFamily="18" charset="0"/>
                                  <a:cs typeface="Times New Roman" panose="02020603050405020304" pitchFamily="18" charset="0"/>
                                </a:rPr>
                                <m:t>𝜆</m:t>
                              </m:r>
                            </m:e>
                            <m:sub>
                              <m:r>
                                <a:rPr lang="en-US" altLang="zh-CN" sz="2400" b="0" i="1" smtClean="0">
                                  <a:latin typeface="Cambria Math" panose="02040503050406030204" pitchFamily="18" charset="0"/>
                                  <a:cs typeface="Times New Roman" panose="02020603050405020304" pitchFamily="18" charset="0"/>
                                </a:rPr>
                                <m:t>1</m:t>
                              </m:r>
                            </m:sub>
                          </m:sSub>
                          <m:sSub>
                            <m:sSubPr>
                              <m:ctrlPr>
                                <a:rPr lang="en-US" altLang="zh-CN" sz="2400" b="0" i="1" smtClean="0">
                                  <a:latin typeface="Cambria Math" panose="02040503050406030204" pitchFamily="18" charset="0"/>
                                  <a:cs typeface="Times New Roman" panose="02020603050405020304" pitchFamily="18" charset="0"/>
                                </a:rPr>
                              </m:ctrlPr>
                            </m:sSubPr>
                            <m:e>
                              <m:r>
                                <a:rPr lang="zh-CN" altLang="en-US" sz="2400" b="0" i="1" smtClean="0">
                                  <a:latin typeface="Cambria Math" panose="02040503050406030204" pitchFamily="18" charset="0"/>
                                  <a:cs typeface="Times New Roman" panose="02020603050405020304" pitchFamily="18" charset="0"/>
                                </a:rPr>
                                <m:t>𝜌</m:t>
                              </m:r>
                            </m:e>
                            <m:sub>
                              <m:r>
                                <a:rPr lang="en-US" altLang="zh-CN" sz="2400" b="0" i="1" smtClean="0">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zh-CN" altLang="en-US" sz="2400" b="0" i="1" smtClean="0">
                                  <a:latin typeface="Cambria Math" panose="02040503050406030204" pitchFamily="18" charset="0"/>
                                  <a:cs typeface="Times New Roman" panose="02020603050405020304" pitchFamily="18" charset="0"/>
                                </a:rPr>
                                <m:t>𝜆</m:t>
                              </m:r>
                            </m:e>
                            <m:sub>
                              <m:r>
                                <a:rPr lang="en-US" altLang="zh-CN" sz="2400" b="0" i="1" smtClean="0">
                                  <a:latin typeface="Cambria Math" panose="02040503050406030204" pitchFamily="18" charset="0"/>
                                  <a:cs typeface="Times New Roman" panose="02020603050405020304" pitchFamily="18" charset="0"/>
                                </a:rPr>
                                <m:t>2</m:t>
                              </m:r>
                            </m:sub>
                          </m:sSub>
                          <m:sSub>
                            <m:sSubPr>
                              <m:ctrlPr>
                                <a:rPr lang="en-US" altLang="zh-CN" sz="2400" b="0" i="1" smtClean="0">
                                  <a:latin typeface="Cambria Math" panose="02040503050406030204" pitchFamily="18" charset="0"/>
                                  <a:cs typeface="Times New Roman" panose="02020603050405020304" pitchFamily="18" charset="0"/>
                                </a:rPr>
                              </m:ctrlPr>
                            </m:sSubPr>
                            <m:e>
                              <m:r>
                                <a:rPr lang="zh-CN" altLang="en-US" sz="2400" b="0" i="1" smtClean="0">
                                  <a:latin typeface="Cambria Math" panose="02040503050406030204" pitchFamily="18" charset="0"/>
                                  <a:cs typeface="Times New Roman" panose="02020603050405020304" pitchFamily="18" charset="0"/>
                                </a:rPr>
                                <m:t>𝜌</m:t>
                              </m:r>
                            </m:e>
                            <m:sub>
                              <m:r>
                                <a:rPr lang="en-US" altLang="zh-CN" sz="2400" b="0" i="1" smtClean="0">
                                  <a:latin typeface="Cambria Math" panose="02040503050406030204" pitchFamily="18" charset="0"/>
                                  <a:cs typeface="Times New Roman" panose="02020603050405020304" pitchFamily="18" charset="0"/>
                                </a:rPr>
                                <m:t>2</m:t>
                              </m:r>
                            </m:sub>
                          </m:sSub>
                        </m:e>
                      </m:d>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zh-CN" altLang="en-US" sz="2400" b="0" i="1" smtClean="0">
                              <a:latin typeface="Cambria Math" panose="02040503050406030204" pitchFamily="18" charset="0"/>
                              <a:cs typeface="Times New Roman" panose="02020603050405020304" pitchFamily="18" charset="0"/>
                            </a:rPr>
                            <m:t>𝜆</m:t>
                          </m:r>
                        </m:e>
                        <m:sub>
                          <m:r>
                            <a:rPr lang="en-US" altLang="zh-CN" sz="2400" b="0" i="1" smtClean="0">
                              <a:latin typeface="Cambria Math" panose="02040503050406030204" pitchFamily="18" charset="0"/>
                              <a:cs typeface="Times New Roman" panose="02020603050405020304" pitchFamily="18" charset="0"/>
                            </a:rPr>
                            <m:t>1</m:t>
                          </m:r>
                        </m:sub>
                      </m:sSub>
                      <m:d>
                        <m:dPr>
                          <m:begChr m:val="⟦"/>
                          <m:endChr m:val="⟧"/>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𝑆</m:t>
                          </m:r>
                        </m:e>
                      </m:d>
                      <m:d>
                        <m:dPr>
                          <m:ctrlPr>
                            <a:rPr lang="en-US" altLang="zh-CN" sz="2400" b="0" i="1" smtClean="0">
                              <a:latin typeface="Cambria Math" panose="02040503050406030204" pitchFamily="18" charset="0"/>
                              <a:cs typeface="Times New Roman" panose="02020603050405020304" pitchFamily="18" charset="0"/>
                            </a:rPr>
                          </m:ctrlPr>
                        </m:dPr>
                        <m:e>
                          <m:sSub>
                            <m:sSubPr>
                              <m:ctrlPr>
                                <a:rPr lang="en-US" altLang="zh-CN" sz="2400" b="0" i="1" smtClean="0">
                                  <a:latin typeface="Cambria Math" panose="02040503050406030204" pitchFamily="18" charset="0"/>
                                  <a:cs typeface="Times New Roman" panose="02020603050405020304" pitchFamily="18" charset="0"/>
                                </a:rPr>
                              </m:ctrlPr>
                            </m:sSubPr>
                            <m:e>
                              <m:r>
                                <a:rPr lang="zh-CN" altLang="en-US" sz="2400" b="0" i="1" smtClean="0">
                                  <a:latin typeface="Cambria Math" panose="02040503050406030204" pitchFamily="18" charset="0"/>
                                  <a:cs typeface="Times New Roman" panose="02020603050405020304" pitchFamily="18" charset="0"/>
                                </a:rPr>
                                <m:t>𝜌</m:t>
                              </m:r>
                            </m:e>
                            <m:sub>
                              <m:r>
                                <a:rPr lang="en-US" altLang="zh-CN" sz="2400" b="0" i="1" smtClean="0">
                                  <a:latin typeface="Cambria Math" panose="02040503050406030204" pitchFamily="18" charset="0"/>
                                  <a:cs typeface="Times New Roman" panose="02020603050405020304" pitchFamily="18" charset="0"/>
                                </a:rPr>
                                <m:t>1</m:t>
                              </m:r>
                            </m:sub>
                          </m:sSub>
                        </m:e>
                      </m:d>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zh-CN" altLang="en-US" sz="2400" b="0" i="1" smtClean="0">
                              <a:latin typeface="Cambria Math" panose="02040503050406030204" pitchFamily="18" charset="0"/>
                              <a:cs typeface="Times New Roman" panose="02020603050405020304" pitchFamily="18" charset="0"/>
                            </a:rPr>
                            <m:t>𝜆</m:t>
                          </m:r>
                        </m:e>
                        <m:sub>
                          <m:r>
                            <a:rPr lang="en-US" altLang="zh-CN" sz="2400" b="0" i="1" smtClean="0">
                              <a:latin typeface="Cambria Math" panose="02040503050406030204" pitchFamily="18" charset="0"/>
                              <a:cs typeface="Times New Roman" panose="02020603050405020304" pitchFamily="18" charset="0"/>
                            </a:rPr>
                            <m:t>2</m:t>
                          </m:r>
                        </m:sub>
                      </m:sSub>
                      <m:d>
                        <m:dPr>
                          <m:begChr m:val="⟦"/>
                          <m:endChr m:val="⟧"/>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𝑆</m:t>
                          </m:r>
                        </m:e>
                      </m:d>
                      <m:d>
                        <m:dPr>
                          <m:ctrlPr>
                            <a:rPr lang="en-US" altLang="zh-CN" sz="2400" b="0" i="1" smtClean="0">
                              <a:latin typeface="Cambria Math" panose="02040503050406030204" pitchFamily="18" charset="0"/>
                              <a:cs typeface="Times New Roman" panose="02020603050405020304" pitchFamily="18" charset="0"/>
                            </a:rPr>
                          </m:ctrlPr>
                        </m:dPr>
                        <m:e>
                          <m:sSub>
                            <m:sSubPr>
                              <m:ctrlPr>
                                <a:rPr lang="en-US" altLang="zh-CN" sz="2400" b="0" i="1" smtClean="0">
                                  <a:latin typeface="Cambria Math" panose="02040503050406030204" pitchFamily="18" charset="0"/>
                                  <a:cs typeface="Times New Roman" panose="02020603050405020304" pitchFamily="18" charset="0"/>
                                </a:rPr>
                              </m:ctrlPr>
                            </m:sSubPr>
                            <m:e>
                              <m:r>
                                <a:rPr lang="zh-CN" altLang="en-US" sz="2400" b="0" i="1" smtClean="0">
                                  <a:latin typeface="Cambria Math" panose="02040503050406030204" pitchFamily="18" charset="0"/>
                                  <a:cs typeface="Times New Roman" panose="02020603050405020304" pitchFamily="18" charset="0"/>
                                </a:rPr>
                                <m:t>𝜌</m:t>
                              </m:r>
                            </m:e>
                            <m:sub>
                              <m:r>
                                <a:rPr lang="en-US" altLang="zh-CN" sz="2400" b="0" i="1" smtClean="0">
                                  <a:latin typeface="Cambria Math" panose="02040503050406030204" pitchFamily="18" charset="0"/>
                                  <a:cs typeface="Times New Roman" panose="02020603050405020304" pitchFamily="18" charset="0"/>
                                </a:rPr>
                                <m:t>2</m:t>
                              </m:r>
                            </m:sub>
                          </m:sSub>
                        </m:e>
                      </m:d>
                    </m:oMath>
                  </m:oMathPara>
                </a14:m>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Non-increasing trace:</a:t>
                </a:r>
              </a:p>
              <a:p>
                <a:pPr marL="0" indent="0">
                  <a:lnSpc>
                    <a:spcPct val="150000"/>
                  </a:lnSpc>
                  <a:buNone/>
                </a:pPr>
                <a:r>
                  <a:rPr lang="en-US" altLang="zh-CN"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For any quantum program </a:t>
                </a:r>
                <a:r>
                  <a:rPr lang="en-US" altLang="zh-CN" sz="2400" i="1" dirty="0">
                    <a:latin typeface="Calibri" panose="020F0502020204030204" pitchFamily="34" charset="0"/>
                    <a:cs typeface="Calibri" panose="020F0502020204030204" pitchFamily="34" charset="0"/>
                  </a:rPr>
                  <a:t>S</a:t>
                </a:r>
                <a:r>
                  <a:rPr lang="en-US" altLang="zh-CN" sz="2400" dirty="0">
                    <a:latin typeface="Calibri" panose="020F0502020204030204" pitchFamily="34" charset="0"/>
                    <a:cs typeface="Calibri" panose="020F0502020204030204" pitchFamily="34" charset="0"/>
                  </a:rPr>
                  <a:t> and </a:t>
                </a:r>
                <a14:m>
                  <m:oMath xmlns:m="http://schemas.openxmlformats.org/officeDocument/2006/math">
                    <m:r>
                      <m:rPr>
                        <m:sty m:val="p"/>
                      </m:rPr>
                      <a:rPr lang="el-GR" altLang="zh-CN" sz="2400" b="0" i="1" smtClean="0">
                        <a:latin typeface="Cambria Math" panose="02040503050406030204" pitchFamily="18" charset="0"/>
                        <a:ea typeface="Cambria Math" panose="02040503050406030204" pitchFamily="18" charset="0"/>
                      </a:rPr>
                      <m:t>ρ</m:t>
                    </m:r>
                    <m:r>
                      <a:rPr lang="en-US" altLang="zh-CN" sz="2400" b="0" i="1" smtClean="0">
                        <a:latin typeface="Cambria Math" panose="02040503050406030204" pitchFamily="18" charset="0"/>
                        <a:ea typeface="Cambria Math" panose="02040503050406030204" pitchFamily="18" charset="0"/>
                      </a:rPr>
                      <m:t>∈ </m:t>
                    </m:r>
                    <m:r>
                      <a:rPr lang="zh-CN" altLang="en-US" sz="2400" b="0" i="1" smtClean="0">
                        <a:latin typeface="Cambria Math" panose="02040503050406030204" pitchFamily="18" charset="0"/>
                        <a:ea typeface="Cambria Math" panose="02040503050406030204" pitchFamily="18" charset="0"/>
                      </a:rPr>
                      <m:t>𝒟</m:t>
                    </m:r>
                    <m:d>
                      <m:dPr>
                        <m:ctrlPr>
                          <a:rPr lang="en-US" altLang="zh-CN" sz="2400" b="0" i="1" smtClean="0">
                            <a:latin typeface="Cambria Math" panose="02040503050406030204" pitchFamily="18" charset="0"/>
                            <a:ea typeface="Cambria Math" panose="02040503050406030204" pitchFamily="18" charset="0"/>
                          </a:rPr>
                        </m:ctrlPr>
                      </m:dPr>
                      <m:e>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ℋ</m:t>
                            </m:r>
                          </m:e>
                          <m:sub>
                            <m:r>
                              <a:rPr lang="en-US" altLang="zh-CN" sz="2400" b="0" i="1" smtClean="0">
                                <a:latin typeface="Cambria Math" panose="02040503050406030204" pitchFamily="18" charset="0"/>
                                <a:ea typeface="Cambria Math" panose="02040503050406030204" pitchFamily="18" charset="0"/>
                              </a:rPr>
                              <m:t>𝑠</m:t>
                            </m:r>
                          </m:sub>
                        </m:sSub>
                      </m:e>
                    </m:d>
                  </m:oMath>
                </a14:m>
                <a:r>
                  <a:rPr lang="en-US" altLang="zh-CN" sz="2400" dirty="0">
                    <a:latin typeface="Calibri" panose="020F0502020204030204" pitchFamily="34" charset="0"/>
                    <a:cs typeface="Calibri" panose="020F0502020204030204" pitchFamily="34" charset="0"/>
                  </a:rPr>
                  <a:t>, we have</a:t>
                </a:r>
              </a:p>
              <a:p>
                <a:pPr marL="0" indent="0">
                  <a:lnSpc>
                    <a:spcPct val="150000"/>
                  </a:lnSpc>
                  <a:buNone/>
                </a:pPr>
                <a14:m>
                  <m:oMathPara xmlns:m="http://schemas.openxmlformats.org/officeDocument/2006/math">
                    <m:oMathParaPr>
                      <m:jc m:val="centerGroup"/>
                    </m:oMathParaPr>
                    <m:oMath xmlns:m="http://schemas.openxmlformats.org/officeDocument/2006/math">
                      <m:r>
                        <m:rPr>
                          <m:sty m:val="p"/>
                        </m:rPr>
                        <a:rPr lang="en-US" altLang="zh-CN" sz="2400" b="0" i="0" smtClean="0">
                          <a:latin typeface="Cambria Math" panose="02040503050406030204" pitchFamily="18" charset="0"/>
                          <a:cs typeface="Times New Roman" panose="02020603050405020304" pitchFamily="18" charset="0"/>
                        </a:rPr>
                        <m:t>Tr</m:t>
                      </m:r>
                      <m:d>
                        <m:dPr>
                          <m:ctrlPr>
                            <a:rPr lang="en-US" altLang="zh-CN" sz="2400" b="0" i="1" smtClean="0">
                              <a:latin typeface="Cambria Math" panose="02040503050406030204" pitchFamily="18" charset="0"/>
                              <a:cs typeface="Times New Roman" panose="02020603050405020304" pitchFamily="18" charset="0"/>
                            </a:rPr>
                          </m:ctrlPr>
                        </m:dPr>
                        <m:e>
                          <m:d>
                            <m:dPr>
                              <m:begChr m:val="⟦"/>
                              <m:endChr m:val="⟧"/>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𝑆</m:t>
                              </m:r>
                            </m:e>
                          </m:d>
                          <m:d>
                            <m:dPr>
                              <m:ctrlPr>
                                <a:rPr lang="en-US" altLang="zh-CN" sz="2400" b="0" i="1" smtClean="0">
                                  <a:latin typeface="Cambria Math" panose="02040503050406030204" pitchFamily="18" charset="0"/>
                                  <a:cs typeface="Times New Roman" panose="02020603050405020304" pitchFamily="18" charset="0"/>
                                </a:rPr>
                              </m:ctrlPr>
                            </m:dPr>
                            <m:e>
                              <m:r>
                                <a:rPr lang="zh-CN" altLang="en-US" sz="2400" b="0" i="1" smtClean="0">
                                  <a:latin typeface="Cambria Math" panose="02040503050406030204" pitchFamily="18" charset="0"/>
                                  <a:cs typeface="Times New Roman" panose="02020603050405020304" pitchFamily="18" charset="0"/>
                                </a:rPr>
                                <m:t>𝜌</m:t>
                              </m:r>
                            </m:e>
                          </m:d>
                        </m:e>
                      </m:d>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400" b="0" i="0" smtClean="0">
                          <a:latin typeface="Cambria Math" panose="02040503050406030204" pitchFamily="18" charset="0"/>
                          <a:ea typeface="Cambria Math" panose="02040503050406030204" pitchFamily="18" charset="0"/>
                          <a:cs typeface="Times New Roman" panose="02020603050405020304" pitchFamily="18" charset="0"/>
                        </a:rPr>
                        <m:t>Tr</m:t>
                      </m:r>
                      <m:d>
                        <m:d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zh-CN" altLang="en-US" sz="2400" b="0" i="1" smtClean="0">
                              <a:latin typeface="Cambria Math" panose="02040503050406030204" pitchFamily="18" charset="0"/>
                              <a:ea typeface="Cambria Math" panose="02040503050406030204" pitchFamily="18" charset="0"/>
                              <a:cs typeface="Times New Roman" panose="02020603050405020304" pitchFamily="18" charset="0"/>
                            </a:rPr>
                            <m:t>𝜌</m:t>
                          </m:r>
                        </m:e>
                      </m:d>
                    </m:oMath>
                  </m:oMathPara>
                </a14:m>
                <a:endParaRPr lang="zh-CN" altLang="en-US" sz="2400" dirty="0">
                  <a:latin typeface="Calibri" panose="020F0502020204030204" pitchFamily="34" charset="0"/>
                  <a:cs typeface="Calibri" panose="020F0502020204030204" pitchFamily="34" charset="0"/>
                </a:endParaRPr>
              </a:p>
            </p:txBody>
          </p:sp>
        </mc:Choice>
        <mc:Fallback>
          <p:sp>
            <p:nvSpPr>
              <p:cNvPr id="3" name="内容占位符 2">
                <a:extLst>
                  <a:ext uri="{FF2B5EF4-FFF2-40B4-BE49-F238E27FC236}">
                    <a16:creationId xmlns:a16="http://schemas.microsoft.com/office/drawing/2014/main" id="{E6A342FC-B5E1-4083-B7F3-B624EE6D1BFF}"/>
                  </a:ext>
                </a:extLst>
              </p:cNvPr>
              <p:cNvSpPr>
                <a:spLocks noGrp="1" noRot="1" noChangeAspect="1" noMove="1" noResize="1" noEditPoints="1" noAdjustHandles="1" noChangeArrowheads="1" noChangeShapeType="1" noTextEdit="1"/>
              </p:cNvSpPr>
              <p:nvPr>
                <p:ph idx="1"/>
              </p:nvPr>
            </p:nvSpPr>
            <p:spPr>
              <a:xfrm>
                <a:off x="838200" y="1790114"/>
                <a:ext cx="10515600" cy="4351338"/>
              </a:xfrm>
              <a:blipFill>
                <a:blip r:embed="rId2"/>
                <a:stretch>
                  <a:fillRect l="-1043" t="-2384"/>
                </a:stretch>
              </a:blipFill>
            </p:spPr>
            <p:txBody>
              <a:bodyPr/>
              <a:lstStyle/>
              <a:p>
                <a:r>
                  <a:rPr lang="en-AU">
                    <a:noFill/>
                  </a:rPr>
                  <a:t> </a:t>
                </a:r>
              </a:p>
            </p:txBody>
          </p:sp>
        </mc:Fallback>
      </mc:AlternateContent>
    </p:spTree>
    <p:extLst>
      <p:ext uri="{BB962C8B-B14F-4D97-AF65-F5344CB8AC3E}">
        <p14:creationId xmlns:p14="http://schemas.microsoft.com/office/powerpoint/2010/main" val="1051696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E1C1-1483-458C-94C0-E3E1C295FC0A}"/>
              </a:ext>
            </a:extLst>
          </p:cNvPr>
          <p:cNvSpPr>
            <a:spLocks noGrp="1"/>
          </p:cNvSpPr>
          <p:nvPr>
            <p:ph type="title"/>
          </p:nvPr>
        </p:nvSpPr>
        <p:spPr/>
        <p:txBody>
          <a:bodyPr/>
          <a:lstStyle/>
          <a:p>
            <a:r>
              <a:rPr lang="en-AU" dirty="0">
                <a:latin typeface="Calibri Light" panose="020F0302020204030204" pitchFamily="34" charset="0"/>
                <a:cs typeface="Calibri Light" panose="020F0302020204030204" pitchFamily="34" charset="0"/>
              </a:rPr>
              <a:t>Precondition and postcondition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45F45A0-B264-4FD8-A182-15E1B56BEA3E}"/>
                  </a:ext>
                </a:extLst>
              </p:cNvPr>
              <p:cNvSpPr>
                <a:spLocks noGrp="1"/>
              </p:cNvSpPr>
              <p:nvPr>
                <p:ph idx="1"/>
              </p:nvPr>
            </p:nvSpPr>
            <p:spPr/>
            <p:txBody>
              <a:bodyPr/>
              <a:lstStyle/>
              <a:p>
                <a:r>
                  <a:rPr lang="en-US" altLang="zh-CN" dirty="0">
                    <a:latin typeface="Calibri" panose="020F0502020204030204" pitchFamily="34" charset="0"/>
                    <a:cs typeface="Calibri" panose="020F0502020204030204" pitchFamily="34" charset="0"/>
                  </a:rPr>
                  <a:t>In Hoare triple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𝑃</m:t>
                        </m:r>
                      </m:e>
                    </m:d>
                    <m:r>
                      <a:rPr lang="en-US" altLang="zh-CN" i="1">
                        <a:latin typeface="Cambria Math" panose="02040503050406030204" pitchFamily="18" charset="0"/>
                      </a:rPr>
                      <m:t>𝑆</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𝑄</m:t>
                        </m:r>
                      </m:e>
                    </m:d>
                  </m:oMath>
                </a14:m>
                <a:r>
                  <a:rPr lang="zh-CN" altLang="en-US" dirty="0">
                    <a:latin typeface="Calibri" panose="020F0502020204030204" pitchFamily="34" charset="0"/>
                    <a:cs typeface="Calibri" panose="020F0502020204030204" pitchFamily="34" charset="0"/>
                  </a:rPr>
                  <a:t> </a:t>
                </a:r>
                <a:endParaRPr lang="en-AU" altLang="zh-CN" dirty="0">
                  <a:latin typeface="Calibri" panose="020F0502020204030204" pitchFamily="34" charset="0"/>
                  <a:cs typeface="Calibri" panose="020F0502020204030204" pitchFamily="34" charset="0"/>
                </a:endParaRPr>
              </a:p>
              <a:p>
                <a:pPr marL="0" indent="0">
                  <a:buNone/>
                </a:pPr>
                <a14:m>
                  <m:oMath xmlns:m="http://schemas.openxmlformats.org/officeDocument/2006/math">
                    <m:r>
                      <a:rPr lang="en-AU" altLang="zh-CN" sz="2800" b="0" i="1" smtClean="0">
                        <a:latin typeface="Cambria Math" panose="02040503050406030204" pitchFamily="18" charset="0"/>
                      </a:rPr>
                      <m:t>   </m:t>
                    </m:r>
                    <m:r>
                      <a:rPr lang="en-AU" altLang="zh-CN" sz="2800" b="0" i="1" smtClean="0">
                        <a:latin typeface="Cambria Math" panose="02040503050406030204" pitchFamily="18" charset="0"/>
                      </a:rPr>
                      <m:t>𝑃</m:t>
                    </m:r>
                  </m:oMath>
                </a14:m>
                <a:r>
                  <a:rPr lang="en-AU" dirty="0">
                    <a:latin typeface="Calibri" panose="020F0502020204030204" pitchFamily="34" charset="0"/>
                    <a:cs typeface="Calibri" panose="020F0502020204030204" pitchFamily="34" charset="0"/>
                  </a:rPr>
                  <a:t> and </a:t>
                </a:r>
                <a14:m>
                  <m:oMath xmlns:m="http://schemas.openxmlformats.org/officeDocument/2006/math">
                    <m:r>
                      <a:rPr lang="en-AU" b="0" i="1" smtClean="0">
                        <a:latin typeface="Cambria Math" panose="02040503050406030204" pitchFamily="18" charset="0"/>
                      </a:rPr>
                      <m:t>𝑄</m:t>
                    </m:r>
                  </m:oMath>
                </a14:m>
                <a:r>
                  <a:rPr lang="en-AU" dirty="0">
                    <a:latin typeface="Calibri" panose="020F0502020204030204" pitchFamily="34" charset="0"/>
                    <a:cs typeface="Calibri" panose="020F0502020204030204" pitchFamily="34" charset="0"/>
                  </a:rPr>
                  <a:t> are called Precondition and postcondition.</a:t>
                </a:r>
              </a:p>
              <a:p>
                <a:endParaRPr lang="en-AU" altLang="zh-CN" sz="2800" b="0" i="1" dirty="0">
                  <a:latin typeface="Calibri" panose="020F0502020204030204" pitchFamily="34" charset="0"/>
                  <a:cs typeface="Calibri" panose="020F0502020204030204" pitchFamily="34" charset="0"/>
                </a:endParaRPr>
              </a:p>
              <a:p>
                <a:r>
                  <a:rPr lang="en-AU" altLang="zh-CN" i="1" dirty="0">
                    <a:latin typeface="Calibri" panose="020F0502020204030204" pitchFamily="34" charset="0"/>
                    <a:cs typeface="Calibri" panose="020F0502020204030204" pitchFamily="34" charset="0"/>
                  </a:rPr>
                  <a:t>Choose </a:t>
                </a:r>
              </a:p>
              <a:p>
                <a:pPr marL="0" indent="0">
                  <a:buNone/>
                </a:pPr>
                <a14:m>
                  <m:oMathPara xmlns:m="http://schemas.openxmlformats.org/officeDocument/2006/math">
                    <m:oMathParaPr>
                      <m:jc m:val="centerGroup"/>
                    </m:oMathParaPr>
                    <m:oMath xmlns:m="http://schemas.openxmlformats.org/officeDocument/2006/math">
                      <m:r>
                        <a:rPr lang="en-AU" altLang="zh-CN" sz="2800" b="0" i="1" smtClean="0">
                          <a:latin typeface="Cambria Math" panose="02040503050406030204" pitchFamily="18" charset="0"/>
                          <a:ea typeface="Cambria Math" panose="02040503050406030204" pitchFamily="18" charset="0"/>
                          <a:cs typeface="Times New Roman" panose="02020603050405020304" pitchFamily="18" charset="0"/>
                        </a:rPr>
                        <m:t> 0</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AU" altLang="zh-CN" sz="2800" b="0" i="1" smtClean="0">
                          <a:latin typeface="Cambria Math" panose="02040503050406030204" pitchFamily="18" charset="0"/>
                          <a:ea typeface="Cambria Math" panose="02040503050406030204" pitchFamily="18" charset="0"/>
                          <a:cs typeface="Times New Roman" panose="02020603050405020304" pitchFamily="18" charset="0"/>
                        </a:rPr>
                        <m:t>𝑃</m:t>
                      </m:r>
                      <m:r>
                        <a:rPr lang="en-AU" altLang="zh-CN"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AU" altLang="zh-CN" sz="2800" b="0" i="1" smtClean="0">
                          <a:latin typeface="Cambria Math" panose="02040503050406030204" pitchFamily="18" charset="0"/>
                          <a:ea typeface="Cambria Math" panose="02040503050406030204" pitchFamily="18" charset="0"/>
                          <a:cs typeface="Times New Roman" panose="02020603050405020304" pitchFamily="18" charset="0"/>
                        </a:rPr>
                        <m:t>𝑄</m:t>
                      </m:r>
                      <m:r>
                        <a:rPr lang="en-US" altLang="zh-CN" sz="2800" i="1" smtClean="0">
                          <a:latin typeface="Cambria Math" panose="02040503050406030204" pitchFamily="18" charset="0"/>
                          <a:ea typeface="Cambria Math" panose="02040503050406030204" pitchFamily="18" charset="0"/>
                          <a:cs typeface="Times New Roman" panose="02020603050405020304" pitchFamily="18" charset="0"/>
                        </a:rPr>
                        <m:t>≤</m:t>
                      </m:r>
                      <m:r>
                        <a:rPr lang="en-AU" altLang="zh-CN" sz="2800" b="0" i="1" smtClean="0">
                          <a:latin typeface="Cambria Math" panose="02040503050406030204" pitchFamily="18" charset="0"/>
                          <a:ea typeface="Cambria Math" panose="02040503050406030204" pitchFamily="18" charset="0"/>
                          <a:cs typeface="Times New Roman" panose="02020603050405020304" pitchFamily="18" charset="0"/>
                        </a:rPr>
                        <m:t>𝐼</m:t>
                      </m:r>
                    </m:oMath>
                  </m:oMathPara>
                </a14:m>
                <a:endParaRPr lang="en-AU" altLang="zh-CN" sz="2800" b="0" i="1" dirty="0">
                  <a:latin typeface="Calibri" panose="020F0502020204030204" pitchFamily="34" charset="0"/>
                  <a:cs typeface="Calibri" panose="020F0502020204030204" pitchFamily="34" charset="0"/>
                </a:endParaRPr>
              </a:p>
              <a:p>
                <a:pPr marL="0" indent="0">
                  <a:buNone/>
                </a:pPr>
                <a:endParaRPr lang="en-AU" altLang="zh-CN" dirty="0">
                  <a:latin typeface="Calibri" panose="020F0502020204030204" pitchFamily="34" charset="0"/>
                  <a:cs typeface="Calibri" panose="020F0502020204030204" pitchFamily="34" charset="0"/>
                </a:endParaRPr>
              </a:p>
              <a:p>
                <a:pPr marL="0" indent="0">
                  <a:buNone/>
                </a:pPr>
                <a14:m>
                  <m:oMath xmlns:m="http://schemas.openxmlformats.org/officeDocument/2006/math">
                    <m:r>
                      <m:rPr>
                        <m:sty m:val="p"/>
                      </m:rPr>
                      <a:rPr lang="en-US" altLang="zh-CN" sz="2800" smtClean="0">
                        <a:latin typeface="Cambria Math" panose="02040503050406030204" pitchFamily="18" charset="0"/>
                        <a:ea typeface="Cambria Math" panose="02040503050406030204" pitchFamily="18" charset="0"/>
                        <a:cs typeface="Times New Roman" panose="02020603050405020304" pitchFamily="18" charset="0"/>
                      </a:rPr>
                      <m:t>Tr</m:t>
                    </m:r>
                    <m:d>
                      <m:dPr>
                        <m:ctrlPr>
                          <a:rPr lang="en-US" altLang="zh-CN" sz="28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𝑃</m:t>
                        </m:r>
                        <m:r>
                          <a:rPr lang="zh-CN" altLang="en-US" sz="2800" i="1">
                            <a:latin typeface="Cambria Math" panose="02040503050406030204" pitchFamily="18" charset="0"/>
                            <a:ea typeface="Cambria Math" panose="02040503050406030204" pitchFamily="18" charset="0"/>
                            <a:cs typeface="Times New Roman" panose="02020603050405020304" pitchFamily="18" charset="0"/>
                          </a:rPr>
                          <m:t>𝜌</m:t>
                        </m:r>
                      </m:e>
                    </m:d>
                  </m:oMath>
                </a14:m>
                <a:r>
                  <a:rPr lang="en-AU" dirty="0">
                    <a:latin typeface="Calibri" panose="020F0502020204030204" pitchFamily="34" charset="0"/>
                    <a:cs typeface="Calibri" panose="020F0502020204030204" pitchFamily="34" charset="0"/>
                  </a:rPr>
                  <a:t> represents the probability of having outcome </a:t>
                </a:r>
                <a14:m>
                  <m:oMath xmlns:m="http://schemas.openxmlformats.org/officeDocument/2006/math">
                    <m:r>
                      <a:rPr lang="en-AU" altLang="zh-CN" i="1">
                        <a:latin typeface="Cambria Math" panose="02040503050406030204" pitchFamily="18" charset="0"/>
                      </a:rPr>
                      <m:t>𝑃</m:t>
                    </m:r>
                  </m:oMath>
                </a14:m>
                <a:r>
                  <a:rPr lang="en-AU" dirty="0">
                    <a:latin typeface="Calibri" panose="020F0502020204030204" pitchFamily="34" charset="0"/>
                    <a:cs typeface="Calibri" panose="020F0502020204030204" pitchFamily="34" charset="0"/>
                  </a:rPr>
                  <a:t> of measurement </a:t>
                </a:r>
                <a14:m>
                  <m:oMath xmlns:m="http://schemas.openxmlformats.org/officeDocument/2006/math">
                    <m:d>
                      <m:dPr>
                        <m:begChr m:val="{"/>
                        <m:endChr m:val="}"/>
                        <m:ctrlPr>
                          <a:rPr lang="en-AU" altLang="zh-CN" b="0" i="0"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𝑃</m:t>
                        </m:r>
                        <m:r>
                          <a:rPr lang="en-AU"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AU" altLang="zh-CN" b="0" i="1" smtClean="0">
                            <a:latin typeface="Cambria Math" panose="02040503050406030204" pitchFamily="18" charset="0"/>
                            <a:ea typeface="Cambria Math" panose="02040503050406030204" pitchFamily="18" charset="0"/>
                            <a:cs typeface="Times New Roman" panose="02020603050405020304" pitchFamily="18" charset="0"/>
                          </a:rPr>
                          <m:t>𝐼</m:t>
                        </m:r>
                        <m:r>
                          <a:rPr lang="en-AU"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AU" altLang="zh-CN" b="0" i="1" smtClean="0">
                            <a:latin typeface="Cambria Math" panose="02040503050406030204" pitchFamily="18" charset="0"/>
                            <a:ea typeface="Cambria Math" panose="02040503050406030204" pitchFamily="18" charset="0"/>
                            <a:cs typeface="Times New Roman" panose="02020603050405020304" pitchFamily="18" charset="0"/>
                          </a:rPr>
                          <m:t>𝑃</m:t>
                        </m:r>
                      </m:e>
                    </m:d>
                    <m:r>
                      <a:rPr lang="en-AU" altLang="zh-CN"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AU" dirty="0">
                  <a:latin typeface="Calibri" panose="020F0502020204030204" pitchFamily="34" charset="0"/>
                  <a:cs typeface="Calibri" panose="020F0502020204030204" pitchFamily="34" charset="0"/>
                </a:endParaRPr>
              </a:p>
              <a:p>
                <a:pPr marL="0" indent="0">
                  <a:buNone/>
                </a:pPr>
                <a:endParaRPr lang="en-AU" dirty="0"/>
              </a:p>
              <a:p>
                <a:pPr marL="0" indent="0">
                  <a:buNone/>
                </a:pPr>
                <a:endParaRPr lang="en-AU" dirty="0"/>
              </a:p>
            </p:txBody>
          </p:sp>
        </mc:Choice>
        <mc:Fallback>
          <p:sp>
            <p:nvSpPr>
              <p:cNvPr id="3" name="Content Placeholder 2">
                <a:extLst>
                  <a:ext uri="{FF2B5EF4-FFF2-40B4-BE49-F238E27FC236}">
                    <a16:creationId xmlns:a16="http://schemas.microsoft.com/office/drawing/2014/main" id="{345F45A0-B264-4FD8-A182-15E1B56BEA3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AU">
                    <a:noFill/>
                  </a:rPr>
                  <a:t> </a:t>
                </a:r>
              </a:p>
            </p:txBody>
          </p:sp>
        </mc:Fallback>
      </mc:AlternateContent>
    </p:spTree>
    <p:extLst>
      <p:ext uri="{BB962C8B-B14F-4D97-AF65-F5344CB8AC3E}">
        <p14:creationId xmlns:p14="http://schemas.microsoft.com/office/powerpoint/2010/main" val="3348251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F069E-6466-4CC1-897D-EFDC17829262}"/>
              </a:ext>
            </a:extLst>
          </p:cNvPr>
          <p:cNvSpPr>
            <a:spLocks noGrp="1"/>
          </p:cNvSpPr>
          <p:nvPr>
            <p:ph type="title"/>
          </p:nvPr>
        </p:nvSpPr>
        <p:spPr/>
        <p:txBody>
          <a:bodyPr/>
          <a:lstStyle/>
          <a:p>
            <a:r>
              <a:rPr lang="en-US" altLang="zh-CN" dirty="0">
                <a:latin typeface="Calibri Light" panose="020F0302020204030204" pitchFamily="34" charset="0"/>
                <a:cs typeface="Calibri Light" panose="020F0302020204030204" pitchFamily="34" charset="0"/>
              </a:rPr>
              <a:t>Correctness Formula</a:t>
            </a:r>
            <a:endParaRPr lang="zh-CN" altLang="en-US" dirty="0">
              <a:latin typeface="Calibri Light" panose="020F0302020204030204" pitchFamily="34" charset="0"/>
              <a:cs typeface="Calibri Light" panose="020F0302020204030204" pitchFamily="34"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4B71660-68CE-4F30-B9EF-BC6C1A94D00A}"/>
                  </a:ext>
                </a:extLst>
              </p:cNvPr>
              <p:cNvSpPr>
                <a:spLocks noGrp="1"/>
              </p:cNvSpPr>
              <p:nvPr>
                <p:ph idx="1"/>
              </p:nvPr>
            </p:nvSpPr>
            <p:spPr>
              <a:xfrm>
                <a:off x="838200" y="1585928"/>
                <a:ext cx="10515600" cy="3944860"/>
              </a:xfrm>
            </p:spPr>
            <p:txBody>
              <a:bodyPr>
                <a:normAutofit/>
              </a:bodyPr>
              <a:lstStyle/>
              <a:p>
                <a:pPr>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 </a:t>
                </a:r>
                <a:r>
                  <a:rPr lang="en-US" altLang="zh-CN" sz="2400" dirty="0">
                    <a:latin typeface="Calibri" panose="020F0502020204030204" pitchFamily="34" charset="0"/>
                    <a:cs typeface="Calibri" panose="020F0502020204030204" pitchFamily="34" charset="0"/>
                  </a:rPr>
                  <a:t>Total Correctness formula:</a:t>
                </a:r>
              </a:p>
              <a:p>
                <a:pPr marL="457200" lvl="1" indent="0">
                  <a:lnSpc>
                    <a:spcPct val="150000"/>
                  </a:lnSpc>
                  <a:buNone/>
                </a:pPr>
                <a14:m>
                  <m:oMath xmlns:m="http://schemas.openxmlformats.org/officeDocument/2006/math">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𝑃</m:t>
                        </m:r>
                      </m:e>
                    </m:d>
                    <m:r>
                      <a:rPr lang="en-US" altLang="zh-CN" sz="2000" b="0" i="1" smtClean="0">
                        <a:latin typeface="Cambria Math" panose="02040503050406030204" pitchFamily="18" charset="0"/>
                      </a:rPr>
                      <m:t>𝑆</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𝑄</m:t>
                        </m:r>
                      </m:e>
                    </m:d>
                  </m:oMath>
                </a14:m>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is true in the sense of total correctness formula, written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0" smtClean="0">
                            <a:latin typeface="Cambria Math" panose="02040503050406030204" pitchFamily="18" charset="0"/>
                            <a:ea typeface="Cambria Math" panose="02040503050406030204" pitchFamily="18" charset="0"/>
                          </a:rPr>
                          <m:t>⊨</m:t>
                        </m:r>
                      </m:e>
                      <m:sub>
                        <m:r>
                          <m:rPr>
                            <m:sty m:val="p"/>
                          </m:rPr>
                          <a:rPr lang="en-US" altLang="zh-CN" sz="2000" b="0" i="0" smtClean="0">
                            <a:latin typeface="Cambria Math" panose="02040503050406030204" pitchFamily="18" charset="0"/>
                          </a:rPr>
                          <m:t>tot</m:t>
                        </m:r>
                      </m:sub>
                    </m:sSub>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𝑃</m:t>
                        </m:r>
                      </m:e>
                    </m:d>
                    <m:r>
                      <a:rPr lang="en-US" altLang="zh-CN" sz="2000" b="0" i="1" smtClean="0">
                        <a:latin typeface="Cambria Math" panose="02040503050406030204" pitchFamily="18" charset="0"/>
                      </a:rPr>
                      <m:t>𝑆</m:t>
                    </m:r>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𝑄</m:t>
                        </m:r>
                      </m:e>
                    </m:d>
                  </m:oMath>
                </a14:m>
                <a:r>
                  <a:rPr lang="en-US" altLang="zh-CN" sz="2000" dirty="0">
                    <a:latin typeface="Calibri" panose="020F0502020204030204" pitchFamily="34" charset="0"/>
                    <a:cs typeface="Calibri" panose="020F0502020204030204" pitchFamily="34" charset="0"/>
                  </a:rPr>
                  <a:t>, if for all </a:t>
                </a:r>
                <a14:m>
                  <m:oMath xmlns:m="http://schemas.openxmlformats.org/officeDocument/2006/math">
                    <m:r>
                      <m:rPr>
                        <m:sty m:val="p"/>
                      </m:rPr>
                      <a:rPr lang="el-GR" altLang="zh-CN" sz="2000" i="1">
                        <a:latin typeface="Cambria Math" panose="02040503050406030204" pitchFamily="18" charset="0"/>
                        <a:ea typeface="Cambria Math" panose="02040503050406030204" pitchFamily="18" charset="0"/>
                      </a:rPr>
                      <m:t>ρ</m:t>
                    </m:r>
                    <m:r>
                      <a:rPr lang="en-US" altLang="zh-CN" sz="2000" i="1">
                        <a:latin typeface="Cambria Math" panose="02040503050406030204" pitchFamily="18" charset="0"/>
                        <a:ea typeface="Cambria Math" panose="02040503050406030204" pitchFamily="18" charset="0"/>
                      </a:rPr>
                      <m:t>∈ </m:t>
                    </m:r>
                    <m:r>
                      <a:rPr lang="zh-CN" altLang="en-US" sz="2000" i="1">
                        <a:latin typeface="Cambria Math" panose="02040503050406030204" pitchFamily="18" charset="0"/>
                        <a:ea typeface="Cambria Math" panose="02040503050406030204" pitchFamily="18" charset="0"/>
                      </a:rPr>
                      <m:t>𝒟</m:t>
                    </m:r>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ℋ</m:t>
                            </m:r>
                          </m:e>
                          <m:sub>
                            <m:r>
                              <a:rPr lang="en-US" altLang="zh-CN" sz="2000" i="1">
                                <a:latin typeface="Cambria Math" panose="02040503050406030204" pitchFamily="18" charset="0"/>
                                <a:ea typeface="Cambria Math" panose="02040503050406030204" pitchFamily="18" charset="0"/>
                              </a:rPr>
                              <m:t>𝑠</m:t>
                            </m:r>
                          </m:sub>
                        </m:sSub>
                      </m:e>
                    </m:d>
                  </m:oMath>
                </a14:m>
                <a:r>
                  <a:rPr lang="en-US" altLang="zh-CN" sz="2000" dirty="0">
                    <a:latin typeface="Calibri" panose="020F0502020204030204" pitchFamily="34" charset="0"/>
                    <a:cs typeface="Calibri" panose="020F0502020204030204" pitchFamily="34" charset="0"/>
                  </a:rPr>
                  <a:t>, we have</a:t>
                </a:r>
              </a:p>
              <a:p>
                <a:pPr marL="457200" lvl="1" indent="0">
                  <a:lnSpc>
                    <a:spcPct val="150000"/>
                  </a:lnSpc>
                  <a:buNone/>
                </a:pPr>
                <a14:m>
                  <m:oMathPara xmlns:m="http://schemas.openxmlformats.org/officeDocument/2006/math">
                    <m:oMathParaPr>
                      <m:jc m:val="centerGroup"/>
                    </m:oMathParaPr>
                    <m:oMath xmlns:m="http://schemas.openxmlformats.org/officeDocument/2006/math">
                      <m:r>
                        <m:rPr>
                          <m:sty m:val="p"/>
                        </m:rPr>
                        <a:rPr lang="en-US" altLang="zh-CN" sz="2000" smtClean="0">
                          <a:latin typeface="Cambria Math" panose="02040503050406030204" pitchFamily="18" charset="0"/>
                          <a:ea typeface="Cambria Math" panose="02040503050406030204" pitchFamily="18" charset="0"/>
                          <a:cs typeface="Times New Roman" panose="02020603050405020304" pitchFamily="18" charset="0"/>
                        </a:rPr>
                        <m:t>Tr</m:t>
                      </m:r>
                      <m:d>
                        <m:d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𝑃</m:t>
                          </m:r>
                          <m:r>
                            <a:rPr lang="zh-CN" altLang="en-US" sz="2000" i="1">
                              <a:latin typeface="Cambria Math" panose="02040503050406030204" pitchFamily="18" charset="0"/>
                              <a:ea typeface="Cambria Math" panose="02040503050406030204" pitchFamily="18" charset="0"/>
                              <a:cs typeface="Times New Roman" panose="02020603050405020304" pitchFamily="18" charset="0"/>
                            </a:rPr>
                            <m:t>𝜌</m:t>
                          </m:r>
                        </m:e>
                      </m:d>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000" b="0" i="0" smtClean="0">
                          <a:latin typeface="Cambria Math" panose="02040503050406030204" pitchFamily="18" charset="0"/>
                          <a:ea typeface="Cambria Math" panose="02040503050406030204" pitchFamily="18" charset="0"/>
                          <a:cs typeface="Times New Roman" panose="02020603050405020304" pitchFamily="18" charset="0"/>
                        </a:rPr>
                        <m:t>Tr</m:t>
                      </m:r>
                      <m:r>
                        <a:rPr lang="en-US" altLang="zh-CN" sz="2000" b="0" i="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𝑄</m:t>
                      </m:r>
                      <m:d>
                        <m:dPr>
                          <m:begChr m:val="⟦"/>
                          <m:endChr m:val="⟧"/>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𝑆</m:t>
                          </m:r>
                        </m:e>
                      </m:d>
                      <m:d>
                        <m:dPr>
                          <m:ctrlPr>
                            <a:rPr lang="en-US" altLang="zh-CN" sz="2000" i="1">
                              <a:latin typeface="Cambria Math" panose="02040503050406030204" pitchFamily="18" charset="0"/>
                              <a:cs typeface="Times New Roman" panose="02020603050405020304" pitchFamily="18" charset="0"/>
                            </a:rPr>
                          </m:ctrlPr>
                        </m:dPr>
                        <m:e>
                          <m:r>
                            <a:rPr lang="zh-CN" altLang="en-US" sz="2000" i="1">
                              <a:latin typeface="Cambria Math" panose="02040503050406030204" pitchFamily="18" charset="0"/>
                              <a:cs typeface="Times New Roman" panose="02020603050405020304" pitchFamily="18" charset="0"/>
                            </a:rPr>
                            <m:t>𝜌</m:t>
                          </m:r>
                        </m:e>
                      </m:d>
                      <m:r>
                        <a:rPr lang="en-US" altLang="zh-CN" sz="2000" b="0" i="0"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dirty="0">
                  <a:latin typeface="Calibri" panose="020F0502020204030204" pitchFamily="34" charset="0"/>
                  <a:cs typeface="Calibri" panose="020F0502020204030204" pitchFamily="34" charset="0"/>
                </a:endParaRPr>
              </a:p>
              <a:p>
                <a:pPr>
                  <a:buFont typeface="Wingdings" panose="05000000000000000000" pitchFamily="2" charset="2"/>
                  <a:buChar char="l"/>
                </a:pPr>
                <a:r>
                  <a:rPr lang="en-US" altLang="zh-CN" sz="2400" dirty="0">
                    <a:latin typeface="Calibri" panose="020F0502020204030204" pitchFamily="34" charset="0"/>
                    <a:cs typeface="Calibri" panose="020F0502020204030204" pitchFamily="34" charset="0"/>
                  </a:rPr>
                  <a:t> Partial Correctness formula:</a:t>
                </a:r>
              </a:p>
              <a:p>
                <a:pPr marL="457200" lvl="1" indent="0">
                  <a:lnSpc>
                    <a:spcPct val="150000"/>
                  </a:lnSpc>
                  <a:buNone/>
                </a:pPr>
                <a14:m>
                  <m:oMath xmlns:m="http://schemas.openxmlformats.org/officeDocument/2006/math">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𝑃</m:t>
                        </m:r>
                      </m:e>
                    </m:d>
                    <m:r>
                      <a:rPr lang="en-US" altLang="zh-CN" sz="2000" b="0" i="1" smtClean="0">
                        <a:latin typeface="Cambria Math" panose="02040503050406030204" pitchFamily="18" charset="0"/>
                      </a:rPr>
                      <m:t>𝑆</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𝑄</m:t>
                        </m:r>
                      </m:e>
                    </m:d>
                  </m:oMath>
                </a14:m>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is true in the sense of partial correctness formula, written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0" smtClean="0">
                            <a:latin typeface="Cambria Math" panose="02040503050406030204" pitchFamily="18" charset="0"/>
                            <a:ea typeface="Cambria Math" panose="02040503050406030204" pitchFamily="18" charset="0"/>
                          </a:rPr>
                          <m:t>⊨</m:t>
                        </m:r>
                      </m:e>
                      <m:sub>
                        <m:r>
                          <m:rPr>
                            <m:sty m:val="p"/>
                          </m:rPr>
                          <a:rPr lang="en-US" altLang="zh-CN" sz="2000" b="0" i="0" smtClean="0">
                            <a:latin typeface="Cambria Math" panose="02040503050406030204" pitchFamily="18" charset="0"/>
                            <a:ea typeface="Cambria Math" panose="02040503050406030204" pitchFamily="18" charset="0"/>
                          </a:rPr>
                          <m:t>par</m:t>
                        </m:r>
                      </m:sub>
                    </m:sSub>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𝑃</m:t>
                        </m:r>
                      </m:e>
                    </m:d>
                    <m:r>
                      <a:rPr lang="en-US" altLang="zh-CN" sz="2000" b="0" i="1" smtClean="0">
                        <a:latin typeface="Cambria Math" panose="02040503050406030204" pitchFamily="18" charset="0"/>
                      </a:rPr>
                      <m:t>𝑆</m:t>
                    </m:r>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𝑄</m:t>
                        </m:r>
                      </m:e>
                    </m:d>
                  </m:oMath>
                </a14:m>
                <a:r>
                  <a:rPr lang="en-US" altLang="zh-CN" sz="2000" dirty="0">
                    <a:latin typeface="Calibri" panose="020F0502020204030204" pitchFamily="34" charset="0"/>
                    <a:cs typeface="Calibri" panose="020F0502020204030204" pitchFamily="34" charset="0"/>
                  </a:rPr>
                  <a:t>, if for all </a:t>
                </a:r>
                <a14:m>
                  <m:oMath xmlns:m="http://schemas.openxmlformats.org/officeDocument/2006/math">
                    <m:r>
                      <m:rPr>
                        <m:sty m:val="p"/>
                      </m:rPr>
                      <a:rPr lang="el-GR" altLang="zh-CN" sz="2000" i="1">
                        <a:latin typeface="Cambria Math" panose="02040503050406030204" pitchFamily="18" charset="0"/>
                        <a:ea typeface="Cambria Math" panose="02040503050406030204" pitchFamily="18" charset="0"/>
                      </a:rPr>
                      <m:t>ρ</m:t>
                    </m:r>
                    <m:r>
                      <a:rPr lang="en-US" altLang="zh-CN" sz="2000" i="1">
                        <a:latin typeface="Cambria Math" panose="02040503050406030204" pitchFamily="18" charset="0"/>
                        <a:ea typeface="Cambria Math" panose="02040503050406030204" pitchFamily="18" charset="0"/>
                      </a:rPr>
                      <m:t>∈ </m:t>
                    </m:r>
                    <m:r>
                      <a:rPr lang="zh-CN" altLang="en-US" sz="2000" i="1">
                        <a:latin typeface="Cambria Math" panose="02040503050406030204" pitchFamily="18" charset="0"/>
                        <a:ea typeface="Cambria Math" panose="02040503050406030204" pitchFamily="18" charset="0"/>
                      </a:rPr>
                      <m:t>𝒟</m:t>
                    </m:r>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ℋ</m:t>
                            </m:r>
                          </m:e>
                          <m:sub>
                            <m:r>
                              <a:rPr lang="en-US" altLang="zh-CN" sz="2000" i="1">
                                <a:latin typeface="Cambria Math" panose="02040503050406030204" pitchFamily="18" charset="0"/>
                                <a:ea typeface="Cambria Math" panose="02040503050406030204" pitchFamily="18" charset="0"/>
                              </a:rPr>
                              <m:t>𝑠</m:t>
                            </m:r>
                          </m:sub>
                        </m:sSub>
                      </m:e>
                    </m:d>
                  </m:oMath>
                </a14:m>
                <a:r>
                  <a:rPr lang="en-US" altLang="zh-CN" sz="2000" dirty="0">
                    <a:latin typeface="Calibri" panose="020F0502020204030204" pitchFamily="34" charset="0"/>
                    <a:cs typeface="Calibri" panose="020F0502020204030204" pitchFamily="34" charset="0"/>
                  </a:rPr>
                  <a:t>, we have</a:t>
                </a:r>
              </a:p>
              <a:p>
                <a:pPr marL="457200" lvl="1" indent="0">
                  <a:lnSpc>
                    <a:spcPct val="150000"/>
                  </a:lnSpc>
                  <a:buNone/>
                </a:pPr>
                <a14:m>
                  <m:oMathPara xmlns:m="http://schemas.openxmlformats.org/officeDocument/2006/math">
                    <m:oMathParaPr>
                      <m:jc m:val="centerGroup"/>
                    </m:oMathParaPr>
                    <m:oMath xmlns:m="http://schemas.openxmlformats.org/officeDocument/2006/math">
                      <m:r>
                        <m:rPr>
                          <m:sty m:val="p"/>
                        </m:rPr>
                        <a:rPr lang="en-US" altLang="zh-CN" sz="2000" smtClean="0">
                          <a:latin typeface="Cambria Math" panose="02040503050406030204" pitchFamily="18" charset="0"/>
                          <a:ea typeface="Cambria Math" panose="02040503050406030204" pitchFamily="18" charset="0"/>
                          <a:cs typeface="Times New Roman" panose="02020603050405020304" pitchFamily="18" charset="0"/>
                        </a:rPr>
                        <m:t>Tr</m:t>
                      </m:r>
                      <m:d>
                        <m:d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𝑃</m:t>
                          </m:r>
                          <m:r>
                            <a:rPr lang="zh-CN" altLang="en-US" sz="2000" i="1">
                              <a:latin typeface="Cambria Math" panose="02040503050406030204" pitchFamily="18" charset="0"/>
                              <a:ea typeface="Cambria Math" panose="02040503050406030204" pitchFamily="18" charset="0"/>
                              <a:cs typeface="Times New Roman" panose="02020603050405020304" pitchFamily="18" charset="0"/>
                            </a:rPr>
                            <m:t>𝜌</m:t>
                          </m:r>
                        </m:e>
                      </m:d>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000" b="0" i="0" smtClean="0">
                          <a:latin typeface="Cambria Math" panose="02040503050406030204" pitchFamily="18" charset="0"/>
                          <a:ea typeface="Cambria Math" panose="02040503050406030204" pitchFamily="18" charset="0"/>
                          <a:cs typeface="Times New Roman" panose="02020603050405020304" pitchFamily="18" charset="0"/>
                        </a:rPr>
                        <m:t>Tr</m:t>
                      </m:r>
                      <m:d>
                        <m:d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𝑄</m:t>
                          </m:r>
                          <m:d>
                            <m:dPr>
                              <m:begChr m:val="⟦"/>
                              <m:endChr m:val="⟧"/>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𝑆</m:t>
                              </m:r>
                            </m:e>
                          </m:d>
                          <m:d>
                            <m:dPr>
                              <m:ctrlPr>
                                <a:rPr lang="en-US" altLang="zh-CN" sz="2000" i="1">
                                  <a:latin typeface="Cambria Math" panose="02040503050406030204" pitchFamily="18" charset="0"/>
                                  <a:cs typeface="Times New Roman" panose="02020603050405020304" pitchFamily="18" charset="0"/>
                                </a:rPr>
                              </m:ctrlPr>
                            </m:dPr>
                            <m:e>
                              <m:r>
                                <a:rPr lang="zh-CN" altLang="en-US" sz="2000" i="1">
                                  <a:latin typeface="Cambria Math" panose="02040503050406030204" pitchFamily="18" charset="0"/>
                                  <a:cs typeface="Times New Roman" panose="02020603050405020304" pitchFamily="18" charset="0"/>
                                </a:rPr>
                                <m:t>𝜌</m:t>
                              </m:r>
                            </m:e>
                          </m:d>
                        </m:e>
                      </m:d>
                      <m:r>
                        <a:rPr lang="en-US" altLang="zh-CN" sz="2000" b="0" i="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000" b="0" i="0" smtClean="0">
                          <a:latin typeface="Cambria Math" panose="02040503050406030204" pitchFamily="18" charset="0"/>
                          <a:ea typeface="Cambria Math" panose="02040503050406030204" pitchFamily="18" charset="0"/>
                          <a:cs typeface="Times New Roman" panose="02020603050405020304" pitchFamily="18" charset="0"/>
                        </a:rPr>
                        <m:t>Tr</m:t>
                      </m:r>
                      <m:d>
                        <m:d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𝜌</m:t>
                          </m:r>
                        </m:e>
                      </m:d>
                      <m:r>
                        <a:rPr lang="en-US" altLang="zh-CN" sz="2000" b="0" i="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000" b="0" i="0" smtClean="0">
                          <a:latin typeface="Cambria Math" panose="02040503050406030204" pitchFamily="18" charset="0"/>
                          <a:ea typeface="Cambria Math" panose="02040503050406030204" pitchFamily="18" charset="0"/>
                          <a:cs typeface="Times New Roman" panose="02020603050405020304" pitchFamily="18" charset="0"/>
                        </a:rPr>
                        <m:t>Tr</m:t>
                      </m:r>
                      <m:r>
                        <a:rPr lang="en-US" altLang="zh-CN" sz="2000" b="0" i="0"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sz="2000" i="1" smtClean="0">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𝑆</m:t>
                          </m:r>
                        </m:e>
                      </m:d>
                      <m:d>
                        <m:dPr>
                          <m:ctrlPr>
                            <a:rPr lang="en-US" altLang="zh-CN" sz="2000" i="1">
                              <a:latin typeface="Cambria Math" panose="02040503050406030204" pitchFamily="18" charset="0"/>
                              <a:cs typeface="Times New Roman" panose="02020603050405020304" pitchFamily="18" charset="0"/>
                            </a:rPr>
                          </m:ctrlPr>
                        </m:dPr>
                        <m:e>
                          <m:r>
                            <a:rPr lang="zh-CN" altLang="en-US" sz="2000" i="1">
                              <a:latin typeface="Cambria Math" panose="02040503050406030204" pitchFamily="18" charset="0"/>
                              <a:cs typeface="Times New Roman" panose="02020603050405020304" pitchFamily="18" charset="0"/>
                            </a:rPr>
                            <m:t>𝜌</m:t>
                          </m:r>
                        </m:e>
                      </m:d>
                      <m:r>
                        <a:rPr lang="en-US" altLang="zh-CN" sz="2000" b="0" i="0"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sz="2800" dirty="0">
                  <a:latin typeface="Calibri" panose="020F0502020204030204" pitchFamily="34" charset="0"/>
                  <a:cs typeface="Calibri" panose="020F0502020204030204" pitchFamily="34" charset="0"/>
                </a:endParaRPr>
              </a:p>
            </p:txBody>
          </p:sp>
        </mc:Choice>
        <mc:Fallback>
          <p:sp>
            <p:nvSpPr>
              <p:cNvPr id="3" name="内容占位符 2">
                <a:extLst>
                  <a:ext uri="{FF2B5EF4-FFF2-40B4-BE49-F238E27FC236}">
                    <a16:creationId xmlns:a16="http://schemas.microsoft.com/office/drawing/2014/main" id="{A4B71660-68CE-4F30-B9EF-BC6C1A94D00A}"/>
                  </a:ext>
                </a:extLst>
              </p:cNvPr>
              <p:cNvSpPr>
                <a:spLocks noGrp="1" noRot="1" noChangeAspect="1" noMove="1" noResize="1" noEditPoints="1" noAdjustHandles="1" noChangeArrowheads="1" noChangeShapeType="1" noTextEdit="1"/>
              </p:cNvSpPr>
              <p:nvPr>
                <p:ph idx="1"/>
              </p:nvPr>
            </p:nvSpPr>
            <p:spPr>
              <a:xfrm>
                <a:off x="838200" y="1585928"/>
                <a:ext cx="10515600" cy="3944860"/>
              </a:xfrm>
              <a:blipFill>
                <a:blip r:embed="rId2"/>
                <a:stretch>
                  <a:fillRect l="-812" t="-2164"/>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D1952418-8B51-4F60-9F3A-8F9371EDA79D}"/>
                  </a:ext>
                </a:extLst>
              </p:cNvPr>
              <p:cNvSpPr txBox="1"/>
              <p:nvPr/>
            </p:nvSpPr>
            <p:spPr>
              <a:xfrm>
                <a:off x="838200" y="5625191"/>
                <a:ext cx="9339309" cy="707886"/>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m:rPr>
                        <m:sty m:val="p"/>
                      </m:rPr>
                      <a:rPr lang="en-US" altLang="zh-CN" sz="2000" b="0" i="0" smtClean="0">
                        <a:latin typeface="Cambria Math" panose="02040503050406030204" pitchFamily="18" charset="0"/>
                      </a:rPr>
                      <m:t>Tr</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𝑃</m:t>
                    </m:r>
                    <m:r>
                      <a:rPr lang="zh-CN" altLang="en-US" sz="2000" b="0" i="1" smtClean="0">
                        <a:latin typeface="Cambria Math" panose="02040503050406030204" pitchFamily="18" charset="0"/>
                      </a:rPr>
                      <m:t>𝜌</m:t>
                    </m:r>
                    <m:r>
                      <a:rPr lang="en-US" altLang="zh-CN" sz="2000" b="0" i="1" smtClean="0">
                        <a:latin typeface="Cambria Math" panose="02040503050406030204" pitchFamily="18" charset="0"/>
                      </a:rPr>
                      <m:t>)</m:t>
                    </m:r>
                  </m:oMath>
                </a14:m>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denotes the probability that the state </a:t>
                </a:r>
                <a14:m>
                  <m:oMath xmlns:m="http://schemas.openxmlformats.org/officeDocument/2006/math">
                    <m:r>
                      <a:rPr lang="zh-CN" altLang="en-US" sz="2000" i="1" smtClean="0">
                        <a:latin typeface="Cambria Math" panose="02040503050406030204" pitchFamily="18" charset="0"/>
                      </a:rPr>
                      <m:t>𝜌</m:t>
                    </m:r>
                  </m:oMath>
                </a14:m>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satisfies the predicate </a:t>
                </a:r>
                <a:r>
                  <a:rPr lang="en-US" altLang="zh-CN" sz="2000" i="1" dirty="0">
                    <a:latin typeface="Calibri" panose="020F0502020204030204" pitchFamily="34" charset="0"/>
                    <a:cs typeface="Calibri" panose="020F0502020204030204" pitchFamily="34" charset="0"/>
                  </a:rPr>
                  <a:t>P</a:t>
                </a:r>
                <a:r>
                  <a:rPr lang="en-US" altLang="zh-CN" sz="20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14:m>
                  <m:oMath xmlns:m="http://schemas.openxmlformats.org/officeDocument/2006/math">
                    <m:r>
                      <m:rPr>
                        <m:sty m:val="p"/>
                      </m:rPr>
                      <a:rPr lang="en-US" altLang="zh-CN" sz="2000" b="0" i="0" smtClean="0">
                        <a:latin typeface="Cambria Math" panose="02040503050406030204" pitchFamily="18" charset="0"/>
                      </a:rPr>
                      <m:t>Tr</m:t>
                    </m:r>
                    <m:d>
                      <m:dPr>
                        <m:ctrlPr>
                          <a:rPr lang="en-US" altLang="zh-CN" sz="2000" b="0" i="1" smtClean="0">
                            <a:latin typeface="Cambria Math" panose="02040503050406030204" pitchFamily="18" charset="0"/>
                          </a:rPr>
                        </m:ctrlPr>
                      </m:dPr>
                      <m:e>
                        <m:r>
                          <a:rPr lang="zh-CN" altLang="en-US" sz="2000" b="0" i="1" smtClean="0">
                            <a:latin typeface="Cambria Math" panose="02040503050406030204" pitchFamily="18" charset="0"/>
                          </a:rPr>
                          <m:t>𝜌</m:t>
                        </m:r>
                      </m:e>
                    </m:d>
                    <m:r>
                      <a:rPr lang="en-US" altLang="zh-CN" sz="2000" b="0" i="1" smtClean="0">
                        <a:latin typeface="Cambria Math" panose="02040503050406030204" pitchFamily="18" charset="0"/>
                      </a:rPr>
                      <m:t>−</m:t>
                    </m:r>
                    <m:r>
                      <m:rPr>
                        <m:sty m:val="p"/>
                      </m:rPr>
                      <a:rPr lang="en-US" altLang="zh-CN" sz="2000">
                        <a:latin typeface="Cambria Math" panose="02040503050406030204" pitchFamily="18" charset="0"/>
                        <a:ea typeface="Cambria Math" panose="02040503050406030204" pitchFamily="18" charset="0"/>
                        <a:cs typeface="Times New Roman" panose="02020603050405020304" pitchFamily="18" charset="0"/>
                      </a:rPr>
                      <m:t>Tr</m:t>
                    </m:r>
                    <m:r>
                      <a:rPr lang="en-US" altLang="zh-CN" sz="200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𝑆</m:t>
                        </m:r>
                      </m:e>
                    </m:d>
                    <m:d>
                      <m:dPr>
                        <m:ctrlPr>
                          <a:rPr lang="en-US" altLang="zh-CN" sz="2000" i="1">
                            <a:latin typeface="Cambria Math" panose="02040503050406030204" pitchFamily="18" charset="0"/>
                            <a:cs typeface="Times New Roman" panose="02020603050405020304" pitchFamily="18" charset="0"/>
                          </a:rPr>
                        </m:ctrlPr>
                      </m:dPr>
                      <m:e>
                        <m:r>
                          <a:rPr lang="zh-CN" altLang="en-US" sz="2000" i="1">
                            <a:latin typeface="Cambria Math" panose="02040503050406030204" pitchFamily="18" charset="0"/>
                            <a:cs typeface="Times New Roman" panose="02020603050405020304" pitchFamily="18" charset="0"/>
                          </a:rPr>
                          <m:t>𝜌</m:t>
                        </m:r>
                      </m:e>
                    </m:d>
                    <m:r>
                      <a:rPr lang="en-US" altLang="zh-CN" sz="200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is the probability that quantum program </a:t>
                </a:r>
                <a:r>
                  <a:rPr lang="en-US" altLang="zh-CN" sz="2000" i="1" dirty="0">
                    <a:latin typeface="Calibri" panose="020F0502020204030204" pitchFamily="34" charset="0"/>
                    <a:cs typeface="Calibri" panose="020F0502020204030204" pitchFamily="34" charset="0"/>
                  </a:rPr>
                  <a:t>S</a:t>
                </a:r>
                <a:r>
                  <a:rPr lang="en-US" altLang="zh-CN" sz="2000" dirty="0">
                    <a:latin typeface="Calibri" panose="020F0502020204030204" pitchFamily="34" charset="0"/>
                    <a:cs typeface="Calibri" panose="020F0502020204030204" pitchFamily="34" charset="0"/>
                  </a:rPr>
                  <a:t> diverges from input </a:t>
                </a:r>
                <a14:m>
                  <m:oMath xmlns:m="http://schemas.openxmlformats.org/officeDocument/2006/math">
                    <m:r>
                      <a:rPr lang="zh-CN" altLang="en-US" sz="2000" i="1" smtClean="0">
                        <a:latin typeface="Cambria Math" panose="02040503050406030204" pitchFamily="18" charset="0"/>
                      </a:rPr>
                      <m:t>𝜌</m:t>
                    </m:r>
                  </m:oMath>
                </a14:m>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mc:Choice>
        <mc:Fallback>
          <p:sp>
            <p:nvSpPr>
              <p:cNvPr id="4" name="文本框 3">
                <a:extLst>
                  <a:ext uri="{FF2B5EF4-FFF2-40B4-BE49-F238E27FC236}">
                    <a16:creationId xmlns:a16="http://schemas.microsoft.com/office/drawing/2014/main" id="{D1952418-8B51-4F60-9F3A-8F9371EDA79D}"/>
                  </a:ext>
                </a:extLst>
              </p:cNvPr>
              <p:cNvSpPr txBox="1">
                <a:spLocks noRot="1" noChangeAspect="1" noMove="1" noResize="1" noEditPoints="1" noAdjustHandles="1" noChangeArrowheads="1" noChangeShapeType="1" noTextEdit="1"/>
              </p:cNvSpPr>
              <p:nvPr/>
            </p:nvSpPr>
            <p:spPr>
              <a:xfrm>
                <a:off x="838200" y="5625191"/>
                <a:ext cx="9339309" cy="707886"/>
              </a:xfrm>
              <a:prstGeom prst="rect">
                <a:avLst/>
              </a:prstGeom>
              <a:blipFill>
                <a:blip r:embed="rId3"/>
                <a:stretch>
                  <a:fillRect l="-587" t="-5172" r="-261" b="-14655"/>
                </a:stretch>
              </a:blipFill>
            </p:spPr>
            <p:txBody>
              <a:bodyPr/>
              <a:lstStyle/>
              <a:p>
                <a:r>
                  <a:rPr lang="en-AU">
                    <a:noFill/>
                  </a:rPr>
                  <a:t> </a:t>
                </a:r>
              </a:p>
            </p:txBody>
          </p:sp>
        </mc:Fallback>
      </mc:AlternateContent>
    </p:spTree>
    <p:extLst>
      <p:ext uri="{BB962C8B-B14F-4D97-AF65-F5344CB8AC3E}">
        <p14:creationId xmlns:p14="http://schemas.microsoft.com/office/powerpoint/2010/main" val="3524080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F199A-0247-47A1-AE31-B7DB9C548E0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Properties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F8D926A-9DE4-4444-A3AC-EF53F07029B2}"/>
                  </a:ext>
                </a:extLst>
              </p:cNvPr>
              <p:cNvSpPr>
                <a:spLocks noGrp="1"/>
              </p:cNvSpPr>
              <p:nvPr>
                <p:ph idx="1"/>
              </p:nvPr>
            </p:nvSpPr>
            <p:spPr>
              <a:xfrm>
                <a:off x="838200" y="1754604"/>
                <a:ext cx="10515600" cy="4351338"/>
              </a:xfrm>
            </p:spPr>
            <p:txBody>
              <a:bodyPr>
                <a:normAutofit lnSpcReduction="10000"/>
              </a:bodyPr>
              <a:lstStyle/>
              <a:p>
                <a:pPr>
                  <a:lnSpc>
                    <a:spcPct val="150000"/>
                  </a:lnSpc>
                </a:pPr>
                <a:r>
                  <a:rPr lang="en-US" altLang="zh-CN" sz="2400" dirty="0">
                    <a:latin typeface="Times New Roman" panose="02020603050405020304" pitchFamily="18" charset="0"/>
                    <a:cs typeface="Times New Roman" panose="02020603050405020304" pitchFamily="18" charset="0"/>
                  </a:rPr>
                  <a:t> If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0" smtClean="0">
                            <a:latin typeface="Cambria Math" panose="02040503050406030204" pitchFamily="18" charset="0"/>
                            <a:ea typeface="Cambria Math" panose="02040503050406030204" pitchFamily="18" charset="0"/>
                          </a:rPr>
                          <m:t>⊨</m:t>
                        </m:r>
                      </m:e>
                      <m:sub>
                        <m:r>
                          <m:rPr>
                            <m:sty m:val="p"/>
                          </m:rPr>
                          <a:rPr lang="en-US" altLang="zh-CN" sz="2400" b="0" i="0" smtClean="0">
                            <a:latin typeface="Cambria Math" panose="02040503050406030204" pitchFamily="18" charset="0"/>
                          </a:rPr>
                          <m:t>tot</m:t>
                        </m:r>
                      </m:sub>
                    </m:sSub>
                    <m:d>
                      <m:dPr>
                        <m:begChr m:val="{"/>
                        <m:endChr m:val="}"/>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𝑃</m:t>
                        </m:r>
                      </m:e>
                    </m:d>
                    <m:r>
                      <a:rPr lang="en-US" altLang="zh-CN" sz="2400" b="0" i="1" smtClean="0">
                        <a:latin typeface="Cambria Math" panose="02040503050406030204" pitchFamily="18" charset="0"/>
                      </a:rPr>
                      <m:t>𝑆</m:t>
                    </m:r>
                    <m:d>
                      <m:dPr>
                        <m:begChr m:val="{"/>
                        <m:endChr m:val="}"/>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𝑄</m:t>
                        </m:r>
                      </m:e>
                    </m:d>
                  </m:oMath>
                </a14:m>
                <a:r>
                  <a:rPr lang="en-US" altLang="zh-CN" sz="2400" dirty="0">
                    <a:latin typeface="Times New Roman" panose="02020603050405020304" pitchFamily="18" charset="0"/>
                    <a:cs typeface="Times New Roman" panose="02020603050405020304" pitchFamily="18" charset="0"/>
                  </a:rPr>
                  <a:t>, then</a:t>
                </a:r>
                <a14:m>
                  <m:oMath xmlns:m="http://schemas.openxmlformats.org/officeDocument/2006/math">
                    <m:r>
                      <a:rPr lang="en-US" altLang="zh-CN" sz="2400" i="1">
                        <a:latin typeface="Cambria Math" panose="02040503050406030204" pitchFamily="18" charset="0"/>
                        <a:ea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a:latin typeface="Cambria Math" panose="02040503050406030204" pitchFamily="18" charset="0"/>
                            <a:ea typeface="Cambria Math" panose="02040503050406030204" pitchFamily="18" charset="0"/>
                          </a:rPr>
                          <m:t>⊨</m:t>
                        </m:r>
                      </m:e>
                      <m:sub>
                        <m:r>
                          <m:rPr>
                            <m:sty m:val="p"/>
                          </m:rPr>
                          <a:rPr lang="en-US" altLang="zh-CN" sz="2400">
                            <a:latin typeface="Cambria Math" panose="02040503050406030204" pitchFamily="18" charset="0"/>
                            <a:ea typeface="Cambria Math" panose="02040503050406030204" pitchFamily="18" charset="0"/>
                          </a:rPr>
                          <m:t>par</m:t>
                        </m:r>
                      </m:sub>
                    </m:sSub>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𝑃</m:t>
                        </m:r>
                      </m:e>
                    </m:d>
                    <m:r>
                      <a:rPr lang="en-US" altLang="zh-CN" sz="2400" b="0" i="1" smtClean="0">
                        <a:latin typeface="Cambria Math" panose="02040503050406030204" pitchFamily="18" charset="0"/>
                      </a:rPr>
                      <m:t>𝑆</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𝑄</m:t>
                        </m:r>
                      </m:e>
                    </m:d>
                  </m:oMath>
                </a14:m>
                <a:r>
                  <a:rPr lang="en-US" altLang="zh-CN" sz="2400" dirty="0">
                    <a:latin typeface="Times New Roman" panose="02020603050405020304" pitchFamily="18" charset="0"/>
                    <a:cs typeface="Times New Roman" panose="02020603050405020304" pitchFamily="18" charset="0"/>
                  </a:rPr>
                  <a:t>.</a:t>
                </a:r>
              </a:p>
              <a:p>
                <a:pPr>
                  <a:lnSpc>
                    <a:spcPct val="150000"/>
                  </a:lnSpc>
                </a:pPr>
                <a:r>
                  <a:rPr lang="en-US" altLang="zh-CN" sz="2400" dirty="0">
                    <a:latin typeface="Times New Roman" panose="02020603050405020304" pitchFamily="18" charset="0"/>
                    <a:cs typeface="Times New Roman" panose="02020603050405020304" pitchFamily="18" charset="0"/>
                  </a:rPr>
                  <a:t> Trivial cases.</a:t>
                </a:r>
              </a:p>
              <a:p>
                <a:pPr marL="457200" lvl="1" indent="0" algn="ctr">
                  <a:lnSpc>
                    <a:spcPct val="150000"/>
                  </a:lnSpc>
                  <a:buNone/>
                </a:pPr>
                <a14:m>
                  <m:oMath xmlns:m="http://schemas.openxmlformats.org/officeDocument/2006/math">
                    <m:sSub>
                      <m:sSubPr>
                        <m:ctrlPr>
                          <a:rPr lang="en-US" altLang="zh-CN" i="1" smtClean="0">
                            <a:latin typeface="Cambria Math" panose="02040503050406030204" pitchFamily="18" charset="0"/>
                          </a:rPr>
                        </m:ctrlPr>
                      </m:sSubPr>
                      <m:e>
                        <m:r>
                          <a:rPr lang="en-US" altLang="zh-CN" i="0" smtClean="0">
                            <a:latin typeface="Cambria Math" panose="02040503050406030204" pitchFamily="18" charset="0"/>
                            <a:ea typeface="Cambria Math" panose="02040503050406030204" pitchFamily="18" charset="0"/>
                          </a:rPr>
                          <m:t>⊨</m:t>
                        </m:r>
                      </m:e>
                      <m:sub>
                        <m:r>
                          <m:rPr>
                            <m:sty m:val="p"/>
                          </m:rPr>
                          <a:rPr lang="en-US" altLang="zh-CN" b="0" i="0" smtClean="0">
                            <a:latin typeface="Cambria Math" panose="02040503050406030204" pitchFamily="18" charset="0"/>
                          </a:rPr>
                          <m:t>tot</m:t>
                        </m:r>
                      </m:sub>
                    </m:sSub>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𝑆</m:t>
                    </m:r>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𝑄</m:t>
                        </m:r>
                      </m:e>
                    </m:d>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ea typeface="Cambria Math" panose="02040503050406030204" pitchFamily="18" charset="0"/>
                          </a:rPr>
                          <m:t>⊨</m:t>
                        </m:r>
                      </m:e>
                      <m:sub>
                        <m:r>
                          <m:rPr>
                            <m:sty m:val="p"/>
                          </m:rPr>
                          <a:rPr lang="en-US" altLang="zh-CN" b="0" i="0" smtClean="0">
                            <a:latin typeface="Cambria Math" panose="02040503050406030204" pitchFamily="18" charset="0"/>
                            <a:ea typeface="Cambria Math" panose="02040503050406030204" pitchFamily="18" charset="0"/>
                          </a:rPr>
                          <m:t>par</m:t>
                        </m:r>
                      </m:sub>
                    </m:sSub>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𝑃</m:t>
                        </m:r>
                      </m:e>
                    </m:d>
                    <m:r>
                      <a:rPr lang="en-US" altLang="zh-CN" b="0" i="1" smtClean="0">
                        <a:latin typeface="Cambria Math" panose="02040503050406030204" pitchFamily="18" charset="0"/>
                      </a:rPr>
                      <m:t>𝑆</m:t>
                    </m:r>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𝐼</m:t>
                        </m:r>
                      </m:e>
                    </m:d>
                  </m:oMath>
                </a14:m>
                <a:r>
                  <a:rPr lang="en-US" altLang="zh-CN" dirty="0">
                    <a:latin typeface="Times New Roman" panose="02020603050405020304" pitchFamily="18" charset="0"/>
                    <a:cs typeface="Times New Roman" panose="02020603050405020304" pitchFamily="18" charset="0"/>
                  </a:rPr>
                  <a:t> </a:t>
                </a:r>
              </a:p>
              <a:p>
                <a:pPr lvl="0">
                  <a:lnSpc>
                    <a:spcPct val="150000"/>
                  </a:lnSpc>
                  <a:defRPr/>
                </a:pPr>
                <a:r>
                  <a:rPr lang="en-US" altLang="zh-CN" sz="2400" dirty="0">
                    <a:latin typeface="Times New Roman" panose="02020603050405020304" pitchFamily="18" charset="0"/>
                    <a:cs typeface="Times New Roman" panose="02020603050405020304" pitchFamily="18" charset="0"/>
                  </a:rPr>
                  <a:t> Linearity. </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Let </a:t>
                </a:r>
                <a14:m>
                  <m:oMath xmlns:m="http://schemas.openxmlformats.org/officeDocument/2006/math">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zh-CN" altLang="en-US" sz="2400" b="0" i="1" u="none" strike="noStrike" kern="1200" cap="none" spc="0" normalizeH="0" baseline="0" noProof="0" smtClean="0">
                            <a:ln>
                              <a:noFill/>
                            </a:ln>
                            <a:solidFill>
                              <a:prstClr val="black"/>
                            </a:solidFill>
                            <a:effectLst/>
                            <a:uLnTx/>
                            <a:uFillTx/>
                            <a:latin typeface="Cambria Math" panose="02040503050406030204" pitchFamily="18" charset="0"/>
                          </a:rPr>
                          <m:t>𝜆</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rPr>
                          <m:t>1</m:t>
                        </m:r>
                      </m:sub>
                    </m:sSub>
                  </m:oMath>
                </a14:m>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14:m>
                  <m:oMath xmlns:m="http://schemas.openxmlformats.org/officeDocument/2006/math">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zh-CN" altLang="en-US" sz="2400" b="0" i="1" u="none" strike="noStrike" kern="1200" cap="none" spc="0" normalizeH="0" baseline="0" noProof="0" smtClean="0">
                            <a:ln>
                              <a:noFill/>
                            </a:ln>
                            <a:solidFill>
                              <a:prstClr val="black"/>
                            </a:solidFill>
                            <a:effectLst/>
                            <a:uLnTx/>
                            <a:uFillTx/>
                            <a:latin typeface="Cambria Math" panose="02040503050406030204" pitchFamily="18" charset="0"/>
                          </a:rPr>
                          <m:t>𝜆</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rPr>
                          <m:t>2</m:t>
                        </m:r>
                      </m:sub>
                    </m:s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0</m:t>
                    </m:r>
                  </m:oMath>
                </a14:m>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then</a:t>
                </a:r>
                <a:r>
                  <a:rPr kumimoji="0" lang="en-US" altLang="zh-CN" sz="2400" b="0" i="0" u="none" strike="noStrike" kern="1200" cap="none" spc="0" normalizeH="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for any</a:t>
                </a:r>
                <a:r>
                  <a:rPr kumimoji="0" lang="en-US" altLang="zh-CN" sz="2400" b="0" i="0" u="none" strike="noStrike" kern="1200" cap="none" spc="0" normalizeH="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14:m>
                  <m:oMath xmlns:m="http://schemas.openxmlformats.org/officeDocument/2006/math">
                    <m:sSub>
                      <m:sSubPr>
                        <m:ctrlPr>
                          <a:rPr lang="en-US" altLang="zh-CN" sz="2400" i="1">
                            <a:solidFill>
                              <a:prstClr val="black"/>
                            </a:solidFill>
                            <a:latin typeface="Cambria Math" panose="02040503050406030204" pitchFamily="18" charset="0"/>
                          </a:rPr>
                        </m:ctrlPr>
                      </m:sSubPr>
                      <m:e>
                        <m:r>
                          <a:rPr lang="en-US" altLang="zh-CN" sz="2400" b="0" i="1" smtClean="0">
                            <a:solidFill>
                              <a:prstClr val="black"/>
                            </a:solidFill>
                            <a:latin typeface="Cambria Math" panose="02040503050406030204" pitchFamily="18" charset="0"/>
                          </a:rPr>
                          <m:t>𝑃</m:t>
                        </m:r>
                      </m:e>
                      <m:sub>
                        <m:r>
                          <a:rPr lang="en-US" altLang="zh-CN" sz="2400" i="1">
                            <a:solidFill>
                              <a:prstClr val="black"/>
                            </a:solidFill>
                            <a:latin typeface="Cambria Math" panose="02040503050406030204" pitchFamily="18" charset="0"/>
                          </a:rPr>
                          <m:t>1</m:t>
                        </m:r>
                      </m:sub>
                    </m:sSub>
                  </m:oMath>
                </a14:m>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lang="en-US" altLang="zh-CN" sz="2400" dirty="0">
                    <a:solidFill>
                      <a:prstClr val="black"/>
                    </a:solidFill>
                  </a:rPr>
                  <a:t> </a:t>
                </a:r>
                <a14:m>
                  <m:oMath xmlns:m="http://schemas.openxmlformats.org/officeDocument/2006/math">
                    <m:sSub>
                      <m:sSubPr>
                        <m:ctrlPr>
                          <a:rPr lang="en-US" altLang="zh-CN" sz="2400" i="1">
                            <a:solidFill>
                              <a:prstClr val="black"/>
                            </a:solidFill>
                            <a:latin typeface="Cambria Math" panose="02040503050406030204" pitchFamily="18" charset="0"/>
                          </a:rPr>
                        </m:ctrlPr>
                      </m:sSubPr>
                      <m:e>
                        <m:r>
                          <a:rPr lang="en-US" altLang="zh-CN" sz="2400" b="0" i="1" smtClean="0">
                            <a:solidFill>
                              <a:prstClr val="black"/>
                            </a:solidFill>
                            <a:latin typeface="Cambria Math" panose="02040503050406030204" pitchFamily="18" charset="0"/>
                          </a:rPr>
                          <m:t>𝑃</m:t>
                        </m:r>
                      </m:e>
                      <m:sub>
                        <m:r>
                          <a:rPr lang="en-US" altLang="zh-CN" sz="2400" b="0" i="1" smtClean="0">
                            <a:solidFill>
                              <a:prstClr val="black"/>
                            </a:solidFill>
                            <a:latin typeface="Cambria Math" panose="02040503050406030204" pitchFamily="18" charset="0"/>
                          </a:rPr>
                          <m:t>2</m:t>
                        </m:r>
                      </m:sub>
                    </m:sSub>
                  </m:oMath>
                </a14:m>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lang="en-US" altLang="zh-CN" sz="2400" dirty="0">
                    <a:solidFill>
                      <a:prstClr val="black"/>
                    </a:solidFill>
                  </a:rPr>
                  <a:t> </a:t>
                </a:r>
                <a14:m>
                  <m:oMath xmlns:m="http://schemas.openxmlformats.org/officeDocument/2006/math">
                    <m:sSub>
                      <m:sSubPr>
                        <m:ctrlPr>
                          <a:rPr lang="en-US" altLang="zh-CN" sz="2400" i="1">
                            <a:solidFill>
                              <a:prstClr val="black"/>
                            </a:solidFill>
                            <a:latin typeface="Cambria Math" panose="02040503050406030204" pitchFamily="18" charset="0"/>
                          </a:rPr>
                        </m:ctrlPr>
                      </m:sSubPr>
                      <m:e>
                        <m:r>
                          <a:rPr lang="en-US" altLang="zh-CN" sz="2400" b="0" i="1" smtClean="0">
                            <a:solidFill>
                              <a:prstClr val="black"/>
                            </a:solidFill>
                            <a:latin typeface="Cambria Math" panose="02040503050406030204" pitchFamily="18" charset="0"/>
                          </a:rPr>
                          <m:t>𝑄</m:t>
                        </m:r>
                      </m:e>
                      <m:sub>
                        <m:r>
                          <a:rPr lang="en-US" altLang="zh-CN" sz="2400" i="1">
                            <a:solidFill>
                              <a:prstClr val="black"/>
                            </a:solidFill>
                            <a:latin typeface="Cambria Math" panose="02040503050406030204" pitchFamily="18" charset="0"/>
                          </a:rPr>
                          <m:t>1</m:t>
                        </m:r>
                      </m:sub>
                    </m:sSub>
                  </m:oMath>
                </a14:m>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lang="en-US" altLang="zh-CN" sz="2400" dirty="0">
                    <a:solidFill>
                      <a:prstClr val="black"/>
                    </a:solidFill>
                  </a:rPr>
                  <a:t> </a:t>
                </a:r>
                <a14:m>
                  <m:oMath xmlns:m="http://schemas.openxmlformats.org/officeDocument/2006/math">
                    <m:sSub>
                      <m:sSubPr>
                        <m:ctrlPr>
                          <a:rPr lang="en-US" altLang="zh-CN" sz="2400" i="1">
                            <a:solidFill>
                              <a:prstClr val="black"/>
                            </a:solidFill>
                            <a:latin typeface="Cambria Math" panose="02040503050406030204" pitchFamily="18" charset="0"/>
                          </a:rPr>
                        </m:ctrlPr>
                      </m:sSubPr>
                      <m:e>
                        <m:r>
                          <a:rPr lang="en-US" altLang="zh-CN" sz="2400" b="0" i="1" smtClean="0">
                            <a:solidFill>
                              <a:prstClr val="black"/>
                            </a:solidFill>
                            <a:latin typeface="Cambria Math" panose="02040503050406030204" pitchFamily="18" charset="0"/>
                          </a:rPr>
                          <m:t>𝑄</m:t>
                        </m:r>
                      </m:e>
                      <m:sub>
                        <m:r>
                          <a:rPr lang="en-US" altLang="zh-CN" sz="2400" b="0" i="1" smtClean="0">
                            <a:solidFill>
                              <a:prstClr val="black"/>
                            </a:solidFill>
                            <a:latin typeface="Cambria Math" panose="02040503050406030204" pitchFamily="18" charset="0"/>
                          </a:rPr>
                          <m:t>2</m:t>
                        </m:r>
                      </m:sub>
                    </m:sSub>
                  </m:oMath>
                </a14:m>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and quantum program </a:t>
                </a:r>
                <a:r>
                  <a:rPr kumimoji="0"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if</a:t>
                </a:r>
              </a:p>
              <a:p>
                <a:pPr marL="457200" lvl="1" indent="0">
                  <a:lnSpc>
                    <a:spcPct val="150000"/>
                  </a:lnSpc>
                  <a:buNone/>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0" smtClean="0">
                              <a:latin typeface="Cambria Math" panose="02040503050406030204" pitchFamily="18" charset="0"/>
                              <a:ea typeface="Cambria Math" panose="02040503050406030204" pitchFamily="18" charset="0"/>
                            </a:rPr>
                            <m:t>⊨</m:t>
                          </m:r>
                        </m:e>
                        <m:sub>
                          <m:r>
                            <m:rPr>
                              <m:sty m:val="p"/>
                            </m:rPr>
                            <a:rPr lang="en-US" altLang="zh-CN" b="0" i="0" smtClean="0">
                              <a:latin typeface="Cambria Math" panose="02040503050406030204" pitchFamily="18" charset="0"/>
                            </a:rPr>
                            <m:t>tot</m:t>
                          </m:r>
                        </m:sub>
                      </m:sSub>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𝑆</m:t>
                      </m:r>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oMath>
                  </m:oMathPara>
                </a14:m>
                <a:endParaRPr lang="en-US" altLang="zh-CN"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L="457200" lvl="1" indent="0">
                  <a:lnSpc>
                    <a:spcPct val="150000"/>
                  </a:lnSpc>
                  <a:buNone/>
                  <a:defRPr/>
                </a:pPr>
                <a:r>
                  <a:rPr lang="en-US" altLang="zh-CN"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t</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hen we have,</a:t>
                </a:r>
                <a:endParaRPr lang="en-US" altLang="zh-CN"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L="457200" lvl="1" indent="0">
                  <a:lnSpc>
                    <a:spcPct val="150000"/>
                  </a:lnSpc>
                  <a:buNone/>
                  <a:defRPr/>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ea typeface="Cambria Math" panose="02040503050406030204" pitchFamily="18" charset="0"/>
                            </a:rPr>
                            <m:t>⊨</m:t>
                          </m:r>
                        </m:e>
                        <m:sub>
                          <m:r>
                            <m:rPr>
                              <m:sty m:val="p"/>
                            </m:rPr>
                            <a:rPr lang="en-US" altLang="zh-CN">
                              <a:latin typeface="Cambria Math" panose="02040503050406030204" pitchFamily="18" charset="0"/>
                            </a:rPr>
                            <m:t>tot</m:t>
                          </m:r>
                        </m:sub>
                      </m:sSub>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1</m:t>
                                  </m:r>
                                </m:sub>
                              </m:sSub>
                              <m:r>
                                <a:rPr lang="en-US" altLang="zh-CN" i="1">
                                  <a:latin typeface="Cambria Math" panose="02040503050406030204" pitchFamily="18" charset="0"/>
                                </a:rPr>
                                <m:t>𝑃</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b="0" i="1" smtClean="0">
                                      <a:latin typeface="Cambria Math" panose="02040503050406030204" pitchFamily="18" charset="0"/>
                                    </a:rPr>
                                    <m:t>2</m:t>
                                  </m:r>
                                </m:sub>
                              </m:sSub>
                              <m:r>
                                <a:rPr lang="en-US" altLang="zh-CN" i="1">
                                  <a:latin typeface="Cambria Math" panose="02040503050406030204" pitchFamily="18" charset="0"/>
                                </a:rPr>
                                <m:t>𝑃</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𝑆</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1</m:t>
                                  </m:r>
                                </m:sub>
                              </m:sSub>
                              <m:r>
                                <a:rPr lang="en-US" altLang="zh-CN" b="0" i="1" smtClean="0">
                                  <a:latin typeface="Cambria Math" panose="02040503050406030204" pitchFamily="18" charset="0"/>
                                </a:rPr>
                                <m:t>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2</m:t>
                                  </m:r>
                                </m:sub>
                              </m:sSub>
                              <m:r>
                                <a:rPr lang="en-US" altLang="zh-CN" b="0" i="1" smtClean="0">
                                  <a:latin typeface="Cambria Math" panose="02040503050406030204" pitchFamily="18" charset="0"/>
                                </a:rPr>
                                <m:t>𝑄</m:t>
                              </m:r>
                            </m:e>
                            <m:sub>
                              <m:r>
                                <a:rPr lang="en-US" altLang="zh-CN" i="1">
                                  <a:latin typeface="Cambria Math" panose="02040503050406030204" pitchFamily="18" charset="0"/>
                                </a:rPr>
                                <m:t>2</m:t>
                              </m:r>
                            </m:sub>
                          </m:sSub>
                        </m:e>
                      </m:d>
                    </m:oMath>
                  </m:oMathPara>
                </a14:m>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BF8D926A-9DE4-4444-A3AC-EF53F07029B2}"/>
                  </a:ext>
                </a:extLst>
              </p:cNvPr>
              <p:cNvSpPr>
                <a:spLocks noGrp="1" noRot="1" noChangeAspect="1" noMove="1" noResize="1" noEditPoints="1" noAdjustHandles="1" noChangeArrowheads="1" noChangeShapeType="1" noTextEdit="1"/>
              </p:cNvSpPr>
              <p:nvPr>
                <p:ph idx="1"/>
              </p:nvPr>
            </p:nvSpPr>
            <p:spPr>
              <a:xfrm>
                <a:off x="838200" y="1754604"/>
                <a:ext cx="10515600" cy="4351338"/>
              </a:xfrm>
              <a:blipFill>
                <a:blip r:embed="rId2"/>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86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4C4D8-508F-4568-84C5-C59D21F5E7CF}"/>
              </a:ext>
            </a:extLst>
          </p:cNvPr>
          <p:cNvSpPr>
            <a:spLocks noGrp="1"/>
          </p:cNvSpPr>
          <p:nvPr>
            <p:ph type="title"/>
          </p:nvPr>
        </p:nvSpPr>
        <p:spPr/>
        <p:txBody>
          <a:bodyPr/>
          <a:lstStyle/>
          <a:p>
            <a:r>
              <a:rPr lang="en-US" altLang="zh-CN" dirty="0">
                <a:latin typeface="Calibri Light" panose="020F0302020204030204" pitchFamily="34" charset="0"/>
                <a:cs typeface="Calibri Light" panose="020F0302020204030204" pitchFamily="34" charset="0"/>
              </a:rPr>
              <a:t>Weakest Precondition</a:t>
            </a:r>
            <a:endParaRPr lang="zh-CN" altLang="en-US" dirty="0">
              <a:latin typeface="Calibri Light" panose="020F0302020204030204" pitchFamily="34" charset="0"/>
              <a:cs typeface="Calibri Light" panose="020F0302020204030204" pitchFamily="34" charset="0"/>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CE8C3C44-21A0-48DE-863B-CE75283CE0F4}"/>
                  </a:ext>
                </a:extLst>
              </p:cNvPr>
              <p:cNvSpPr txBox="1"/>
              <p:nvPr/>
            </p:nvSpPr>
            <p:spPr>
              <a:xfrm>
                <a:off x="838200" y="1452014"/>
                <a:ext cx="10750858" cy="51207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The weakest precondition of </a:t>
                </a:r>
                <a:r>
                  <a:rPr lang="en-US" altLang="zh-CN" sz="2400" i="1" dirty="0">
                    <a:latin typeface="Calibri" panose="020F0502020204030204" pitchFamily="34" charset="0"/>
                    <a:cs typeface="Calibri" panose="020F0502020204030204" pitchFamily="34" charset="0"/>
                  </a:rPr>
                  <a:t>S</a:t>
                </a:r>
                <a:r>
                  <a:rPr lang="en-US" altLang="zh-CN" sz="2400" dirty="0">
                    <a:latin typeface="Calibri" panose="020F0502020204030204" pitchFamily="34" charset="0"/>
                    <a:cs typeface="Calibri" panose="020F0502020204030204" pitchFamily="34" charset="0"/>
                  </a:rPr>
                  <a:t> with respect to </a:t>
                </a:r>
                <a:r>
                  <a:rPr lang="en-US" altLang="zh-CN" sz="2400" i="1" dirty="0">
                    <a:latin typeface="Calibri" panose="020F0502020204030204" pitchFamily="34" charset="0"/>
                    <a:cs typeface="Calibri" panose="020F0502020204030204" pitchFamily="34" charset="0"/>
                  </a:rPr>
                  <a:t>P</a:t>
                </a:r>
                <a:r>
                  <a:rPr lang="en-US" altLang="zh-CN" sz="2400" dirty="0">
                    <a:latin typeface="Calibri" panose="020F0502020204030204" pitchFamily="34" charset="0"/>
                    <a:cs typeface="Calibri" panose="020F0502020204030204" pitchFamily="34" charset="0"/>
                  </a:rPr>
                  <a:t> is defined to be the quantum predate </a:t>
                </a:r>
                <a:r>
                  <a:rPr lang="en-US" altLang="zh-CN" sz="2400" i="1" dirty="0">
                    <a:latin typeface="Calibri" panose="020F0502020204030204" pitchFamily="34" charset="0"/>
                    <a:cs typeface="Calibri" panose="020F0502020204030204" pitchFamily="34" charset="0"/>
                  </a:rPr>
                  <a:t>wp.S.P</a:t>
                </a:r>
                <a:r>
                  <a:rPr lang="en-US" altLang="zh-CN" sz="2400" dirty="0">
                    <a:latin typeface="Calibri" panose="020F0502020204030204" pitchFamily="34" charset="0"/>
                    <a:cs typeface="Calibri" panose="020F0502020204030204" pitchFamily="34" charset="0"/>
                  </a:rPr>
                  <a:t> such that</a:t>
                </a: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0" smtClean="0">
                              <a:latin typeface="Cambria Math" panose="02040503050406030204" pitchFamily="18" charset="0"/>
                              <a:ea typeface="Cambria Math" panose="02040503050406030204" pitchFamily="18" charset="0"/>
                            </a:rPr>
                            <m:t>⊨</m:t>
                          </m:r>
                        </m:e>
                        <m:sub>
                          <m:r>
                            <m:rPr>
                              <m:sty m:val="p"/>
                            </m:rPr>
                            <a:rPr lang="en-US" altLang="zh-CN" sz="2400" b="0" i="0" smtClean="0">
                              <a:latin typeface="Cambria Math" panose="02040503050406030204" pitchFamily="18" charset="0"/>
                            </a:rPr>
                            <m:t>tot</m:t>
                          </m:r>
                        </m:sub>
                      </m:sSub>
                      <m:d>
                        <m:dPr>
                          <m:begChr m:val="{"/>
                          <m:endChr m:val="}"/>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𝑤𝑝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e>
                      </m:d>
                      <m:r>
                        <a:rPr lang="en-US" altLang="zh-CN" sz="2400" b="0" i="1" smtClean="0">
                          <a:latin typeface="Cambria Math" panose="02040503050406030204" pitchFamily="18" charset="0"/>
                        </a:rPr>
                        <m:t>𝑆</m:t>
                      </m:r>
                      <m:d>
                        <m:dPr>
                          <m:begChr m:val="{"/>
                          <m:endChr m:val="}"/>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𝑃</m:t>
                          </m:r>
                        </m:e>
                      </m:d>
                    </m:oMath>
                  </m:oMathPara>
                </a14:m>
                <a:endParaRPr lang="en-US" altLang="zh-CN" sz="2400" dirty="0">
                  <a:latin typeface="Calibri" panose="020F0502020204030204" pitchFamily="34" charset="0"/>
                  <a:cs typeface="Calibri" panose="020F0502020204030204" pitchFamily="34" charset="0"/>
                </a:endParaRPr>
              </a:p>
              <a:p>
                <a:pPr lvl="1" algn="ctr">
                  <a:lnSpc>
                    <a:spcPct val="150000"/>
                  </a:lnSpc>
                </a:pPr>
                <a14:m>
                  <m:oMath xmlns:m="http://schemas.openxmlformats.org/officeDocument/2006/math">
                    <m:sSub>
                      <m:sSubPr>
                        <m:ctrlPr>
                          <a:rPr lang="en-US" altLang="zh-CN" sz="2400" i="1" smtClean="0">
                            <a:latin typeface="Cambria Math" panose="02040503050406030204" pitchFamily="18" charset="0"/>
                          </a:rPr>
                        </m:ctrlPr>
                      </m:sSubPr>
                      <m:e>
                        <m:r>
                          <a:rPr lang="en-US" altLang="zh-CN" sz="2400" i="0" smtClean="0">
                            <a:latin typeface="Cambria Math" panose="02040503050406030204" pitchFamily="18" charset="0"/>
                            <a:ea typeface="Cambria Math" panose="02040503050406030204" pitchFamily="18" charset="0"/>
                          </a:rPr>
                          <m:t>⊨</m:t>
                        </m:r>
                      </m:e>
                      <m:sub>
                        <m:r>
                          <m:rPr>
                            <m:sty m:val="p"/>
                          </m:rPr>
                          <a:rPr lang="en-US" altLang="zh-CN" sz="2400" b="0" i="0" smtClean="0">
                            <a:latin typeface="Cambria Math" panose="02040503050406030204" pitchFamily="18" charset="0"/>
                          </a:rPr>
                          <m:t>tot</m:t>
                        </m:r>
                      </m:sub>
                    </m:sSub>
                    <m:d>
                      <m:dPr>
                        <m:begChr m:val="{"/>
                        <m:endChr m:val="}"/>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𝑄</m:t>
                        </m:r>
                      </m:e>
                    </m:d>
                    <m:r>
                      <a:rPr lang="en-US" altLang="zh-CN" sz="2400" b="0" i="1" smtClean="0">
                        <a:latin typeface="Cambria Math" panose="02040503050406030204" pitchFamily="18" charset="0"/>
                      </a:rPr>
                      <m:t>𝑆</m:t>
                    </m:r>
                    <m:d>
                      <m:dPr>
                        <m:begChr m:val="{"/>
                        <m:endChr m:val="}"/>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𝑃</m:t>
                        </m:r>
                      </m:e>
                    </m:d>
                  </m:oMath>
                </a14:m>
                <a:r>
                  <a:rPr lang="en-US" altLang="zh-CN" sz="2400" dirty="0">
                    <a:latin typeface="Calibri" panose="020F0502020204030204" pitchFamily="34" charset="0"/>
                    <a:cs typeface="Calibri" panose="020F0502020204030204" pitchFamily="34" charset="0"/>
                  </a:rPr>
                  <a:t> implies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𝑄</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𝑤𝑝</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𝑆</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𝑃</m:t>
                    </m:r>
                  </m:oMath>
                </a14:m>
                <a:endParaRPr lang="en-US" altLang="zh-CN" sz="2400"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The weakest liberal precondition of </a:t>
                </a:r>
                <a:r>
                  <a:rPr lang="en-US" altLang="zh-CN" sz="2400" i="1" dirty="0">
                    <a:latin typeface="Calibri" panose="020F0502020204030204" pitchFamily="34" charset="0"/>
                    <a:cs typeface="Calibri" panose="020F0502020204030204" pitchFamily="34" charset="0"/>
                  </a:rPr>
                  <a:t>S</a:t>
                </a:r>
                <a:r>
                  <a:rPr lang="en-US" altLang="zh-CN" sz="2400" dirty="0">
                    <a:latin typeface="Calibri" panose="020F0502020204030204" pitchFamily="34" charset="0"/>
                    <a:cs typeface="Calibri" panose="020F0502020204030204" pitchFamily="34" charset="0"/>
                  </a:rPr>
                  <a:t> with respect to </a:t>
                </a:r>
                <a:r>
                  <a:rPr lang="en-US" altLang="zh-CN" sz="2400" i="1" dirty="0">
                    <a:latin typeface="Calibri" panose="020F0502020204030204" pitchFamily="34" charset="0"/>
                    <a:cs typeface="Calibri" panose="020F0502020204030204" pitchFamily="34" charset="0"/>
                  </a:rPr>
                  <a:t>P</a:t>
                </a:r>
                <a:r>
                  <a:rPr lang="en-US" altLang="zh-CN" sz="2400" dirty="0">
                    <a:latin typeface="Calibri" panose="020F0502020204030204" pitchFamily="34" charset="0"/>
                    <a:cs typeface="Calibri" panose="020F0502020204030204" pitchFamily="34" charset="0"/>
                  </a:rPr>
                  <a:t> is defined to be the quantum predate </a:t>
                </a:r>
                <a:r>
                  <a:rPr lang="en-US" altLang="zh-CN" sz="2400" i="1" dirty="0" err="1">
                    <a:latin typeface="Calibri" panose="020F0502020204030204" pitchFamily="34" charset="0"/>
                    <a:cs typeface="Calibri" panose="020F0502020204030204" pitchFamily="34" charset="0"/>
                  </a:rPr>
                  <a:t>wlp.S.P</a:t>
                </a:r>
                <a:r>
                  <a:rPr lang="en-US" altLang="zh-CN" sz="2400" dirty="0">
                    <a:latin typeface="Calibri" panose="020F0502020204030204" pitchFamily="34" charset="0"/>
                    <a:cs typeface="Calibri" panose="020F0502020204030204" pitchFamily="34" charset="0"/>
                  </a:rPr>
                  <a:t> such that</a:t>
                </a: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0" smtClean="0">
                              <a:latin typeface="Cambria Math" panose="02040503050406030204" pitchFamily="18" charset="0"/>
                              <a:ea typeface="Cambria Math" panose="02040503050406030204" pitchFamily="18" charset="0"/>
                            </a:rPr>
                            <m:t>⊨</m:t>
                          </m:r>
                        </m:e>
                        <m:sub>
                          <m:r>
                            <m:rPr>
                              <m:sty m:val="p"/>
                            </m:rPr>
                            <a:rPr lang="en-US" altLang="zh-CN" sz="2400" b="0" i="0" smtClean="0">
                              <a:latin typeface="Cambria Math" panose="02040503050406030204" pitchFamily="18" charset="0"/>
                              <a:ea typeface="Cambria Math" panose="02040503050406030204" pitchFamily="18" charset="0"/>
                            </a:rPr>
                            <m:t>par</m:t>
                          </m:r>
                        </m:sub>
                      </m:sSub>
                      <m:d>
                        <m:dPr>
                          <m:begChr m:val="{"/>
                          <m:endChr m:val="}"/>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𝑤𝑙𝑝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e>
                      </m:d>
                      <m:r>
                        <a:rPr lang="en-US" altLang="zh-CN" sz="2400" b="0" i="1" smtClean="0">
                          <a:latin typeface="Cambria Math" panose="02040503050406030204" pitchFamily="18" charset="0"/>
                        </a:rPr>
                        <m:t>𝑆</m:t>
                      </m:r>
                      <m:d>
                        <m:dPr>
                          <m:begChr m:val="{"/>
                          <m:endChr m:val="}"/>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𝑃</m:t>
                          </m:r>
                        </m:e>
                      </m:d>
                    </m:oMath>
                  </m:oMathPara>
                </a14:m>
                <a:endParaRPr lang="en-US" altLang="zh-CN" sz="2400" dirty="0">
                  <a:latin typeface="Calibri" panose="020F0502020204030204" pitchFamily="34" charset="0"/>
                  <a:cs typeface="Calibri" panose="020F0502020204030204" pitchFamily="34" charset="0"/>
                </a:endParaRPr>
              </a:p>
              <a:p>
                <a:pPr algn="ctr">
                  <a:lnSpc>
                    <a:spcPct val="150000"/>
                  </a:lnSpc>
                </a:pPr>
                <a14:m>
                  <m:oMath xmlns:m="http://schemas.openxmlformats.org/officeDocument/2006/math">
                    <m:sSub>
                      <m:sSubPr>
                        <m:ctrlPr>
                          <a:rPr lang="en-US" altLang="zh-CN" sz="2400" i="1" smtClean="0">
                            <a:latin typeface="Cambria Math" panose="02040503050406030204" pitchFamily="18" charset="0"/>
                          </a:rPr>
                        </m:ctrlPr>
                      </m:sSubPr>
                      <m:e>
                        <m:r>
                          <a:rPr lang="en-US" altLang="zh-CN" sz="2400" i="0" smtClean="0">
                            <a:latin typeface="Cambria Math" panose="02040503050406030204" pitchFamily="18" charset="0"/>
                            <a:ea typeface="Cambria Math" panose="02040503050406030204" pitchFamily="18" charset="0"/>
                          </a:rPr>
                          <m:t>⊨</m:t>
                        </m:r>
                      </m:e>
                      <m:sub>
                        <m:r>
                          <m:rPr>
                            <m:sty m:val="p"/>
                          </m:rPr>
                          <a:rPr lang="en-US" altLang="zh-CN" sz="2400" b="0" i="0" smtClean="0">
                            <a:latin typeface="Cambria Math" panose="02040503050406030204" pitchFamily="18" charset="0"/>
                            <a:ea typeface="Cambria Math" panose="02040503050406030204" pitchFamily="18" charset="0"/>
                          </a:rPr>
                          <m:t>par</m:t>
                        </m:r>
                      </m:sub>
                    </m:sSub>
                    <m:d>
                      <m:dPr>
                        <m:begChr m:val="{"/>
                        <m:endChr m:val="}"/>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𝑄</m:t>
                        </m:r>
                      </m:e>
                    </m:d>
                    <m:r>
                      <a:rPr lang="en-US" altLang="zh-CN" sz="2400" b="0" i="1" smtClean="0">
                        <a:latin typeface="Cambria Math" panose="02040503050406030204" pitchFamily="18" charset="0"/>
                      </a:rPr>
                      <m:t>𝑆</m:t>
                    </m:r>
                    <m:d>
                      <m:dPr>
                        <m:begChr m:val="{"/>
                        <m:endChr m:val="}"/>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𝑃</m:t>
                        </m:r>
                      </m:e>
                    </m:d>
                  </m:oMath>
                </a14:m>
                <a:r>
                  <a:rPr lang="en-US" altLang="zh-CN" sz="2400" dirty="0">
                    <a:latin typeface="Calibri" panose="020F0502020204030204" pitchFamily="34" charset="0"/>
                    <a:cs typeface="Calibri" panose="020F0502020204030204" pitchFamily="34" charset="0"/>
                  </a:rPr>
                  <a:t> implies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𝑄</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𝑤𝑙𝑝</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𝑆</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𝑃</m:t>
                    </m:r>
                  </m:oMath>
                </a14:m>
                <a:endParaRPr lang="en-US" altLang="zh-CN" sz="2400"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endParaRPr lang="zh-CN" altLang="en-US" sz="2400" dirty="0"/>
              </a:p>
            </p:txBody>
          </p:sp>
        </mc:Choice>
        <mc:Fallback>
          <p:sp>
            <p:nvSpPr>
              <p:cNvPr id="4" name="文本框 3">
                <a:extLst>
                  <a:ext uri="{FF2B5EF4-FFF2-40B4-BE49-F238E27FC236}">
                    <a16:creationId xmlns:a16="http://schemas.microsoft.com/office/drawing/2014/main" id="{CE8C3C44-21A0-48DE-863B-CE75283CE0F4}"/>
                  </a:ext>
                </a:extLst>
              </p:cNvPr>
              <p:cNvSpPr txBox="1">
                <a:spLocks noRot="1" noChangeAspect="1" noMove="1" noResize="1" noEditPoints="1" noAdjustHandles="1" noChangeArrowheads="1" noChangeShapeType="1" noTextEdit="1"/>
              </p:cNvSpPr>
              <p:nvPr/>
            </p:nvSpPr>
            <p:spPr>
              <a:xfrm>
                <a:off x="838200" y="1452014"/>
                <a:ext cx="10750858" cy="5120761"/>
              </a:xfrm>
              <a:prstGeom prst="rect">
                <a:avLst/>
              </a:prstGeom>
              <a:blipFill>
                <a:blip r:embed="rId2"/>
                <a:stretch>
                  <a:fillRect l="-79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38DE12E-651D-4F3C-8651-82893FBB3ACD}"/>
                  </a:ext>
                </a:extLst>
              </p:cNvPr>
              <p:cNvSpPr txBox="1"/>
              <p:nvPr/>
            </p:nvSpPr>
            <p:spPr>
              <a:xfrm>
                <a:off x="838200" y="6234221"/>
                <a:ext cx="7972147"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 Löwner order: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𝐴</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𝐵</m:t>
                    </m:r>
                  </m:oMath>
                </a14:m>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holds </a:t>
                </a:r>
                <a:r>
                  <a:rPr lang="en-US" altLang="zh-CN" sz="1600" dirty="0" err="1">
                    <a:latin typeface="Times New Roman" panose="02020603050405020304" pitchFamily="18" charset="0"/>
                    <a:cs typeface="Times New Roman" panose="02020603050405020304" pitchFamily="18" charset="0"/>
                  </a:rPr>
                  <a:t>iff</a:t>
                </a:r>
                <a:r>
                  <a:rPr lang="en-US" altLang="zh-CN" sz="16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altLang="zh-CN" sz="1600" b="0" i="0" smtClean="0">
                        <a:latin typeface="Cambria Math" panose="02040503050406030204" pitchFamily="18" charset="0"/>
                        <a:cs typeface="Times New Roman" panose="02020603050405020304" pitchFamily="18" charset="0"/>
                      </a:rPr>
                      <m:t>Tr</m:t>
                    </m:r>
                    <m:r>
                      <a:rPr lang="en-US" altLang="zh-CN" sz="1600" b="0" i="0" smtClean="0">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𝐴</m:t>
                    </m:r>
                    <m:r>
                      <a:rPr lang="zh-CN" altLang="en-US" sz="1600" i="1" smtClean="0">
                        <a:latin typeface="Cambria Math" panose="02040503050406030204" pitchFamily="18" charset="0"/>
                        <a:cs typeface="Times New Roman" panose="02020603050405020304" pitchFamily="18" charset="0"/>
                      </a:rPr>
                      <m:t>𝜌</m:t>
                    </m:r>
                    <m:r>
                      <a:rPr lang="en-US" altLang="zh-CN" sz="1600" b="0" i="1" smtClean="0">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1600" b="0" i="0" smtClean="0">
                        <a:latin typeface="Cambria Math" panose="02040503050406030204" pitchFamily="18" charset="0"/>
                        <a:ea typeface="Cambria Math" panose="02040503050406030204" pitchFamily="18" charset="0"/>
                        <a:cs typeface="Times New Roman" panose="02020603050405020304" pitchFamily="18" charset="0"/>
                      </a:rPr>
                      <m:t>Tr</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𝐵</m:t>
                    </m:r>
                    <m:r>
                      <a:rPr lang="zh-CN" altLang="en-US" sz="1600" i="1" smtClean="0">
                        <a:latin typeface="Cambria Math" panose="02040503050406030204" pitchFamily="18" charset="0"/>
                        <a:ea typeface="Cambria Math" panose="02040503050406030204" pitchFamily="18" charset="0"/>
                        <a:cs typeface="Times New Roman" panose="02020603050405020304" pitchFamily="18" charset="0"/>
                      </a:rPr>
                      <m:t>𝜌</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for all density operators </a:t>
                </a:r>
                <a14:m>
                  <m:oMath xmlns:m="http://schemas.openxmlformats.org/officeDocument/2006/math">
                    <m:r>
                      <a:rPr lang="zh-CN" altLang="en-US" sz="1600" i="1" smtClean="0">
                        <a:latin typeface="Cambria Math" panose="02040503050406030204" pitchFamily="18" charset="0"/>
                        <a:ea typeface="Cambria Math" panose="02040503050406030204" pitchFamily="18" charset="0"/>
                        <a:cs typeface="Times New Roman" panose="02020603050405020304" pitchFamily="18" charset="0"/>
                      </a:rPr>
                      <m:t>𝜌</m:t>
                    </m:r>
                  </m:oMath>
                </a14:m>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638DE12E-651D-4F3C-8651-82893FBB3ACD}"/>
                  </a:ext>
                </a:extLst>
              </p:cNvPr>
              <p:cNvSpPr txBox="1">
                <a:spLocks noRot="1" noChangeAspect="1" noMove="1" noResize="1" noEditPoints="1" noAdjustHandles="1" noChangeArrowheads="1" noChangeShapeType="1" noTextEdit="1"/>
              </p:cNvSpPr>
              <p:nvPr/>
            </p:nvSpPr>
            <p:spPr>
              <a:xfrm>
                <a:off x="838200" y="6234221"/>
                <a:ext cx="7972147" cy="338554"/>
              </a:xfrm>
              <a:prstGeom prst="rect">
                <a:avLst/>
              </a:prstGeom>
              <a:blipFill>
                <a:blip r:embed="rId3"/>
                <a:stretch>
                  <a:fillRect l="-459" t="-5455" b="-2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5935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62194A2-216F-4CE3-8E77-B2E408B6849C}"/>
              </a:ext>
            </a:extLst>
          </p:cNvPr>
          <p:cNvSpPr>
            <a:spLocks noGrp="1"/>
          </p:cNvSpPr>
          <p:nvPr>
            <p:ph type="title"/>
          </p:nvPr>
        </p:nvSpPr>
        <p:spPr>
          <a:xfrm>
            <a:off x="838200" y="365125"/>
            <a:ext cx="10515600" cy="1325563"/>
          </a:xfrm>
        </p:spPr>
        <p:txBody>
          <a:bodyPr/>
          <a:lstStyle/>
          <a:p>
            <a:r>
              <a:rPr lang="en-US" altLang="zh-CN" dirty="0">
                <a:latin typeface="Calibri Light" panose="020F0302020204030204" pitchFamily="34" charset="0"/>
                <a:cs typeface="Calibri Light" panose="020F0302020204030204" pitchFamily="34" charset="0"/>
              </a:rPr>
              <a:t>Weakest Precondition</a:t>
            </a:r>
            <a:endParaRPr lang="zh-CN" altLang="en-US" dirty="0">
              <a:latin typeface="Calibri Light" panose="020F0302020204030204" pitchFamily="34" charset="0"/>
              <a:cs typeface="Calibri Light" panose="020F0302020204030204" pitchFamily="34" charset="0"/>
            </a:endParaRPr>
          </a:p>
        </p:txBody>
      </p:sp>
      <p:pic>
        <p:nvPicPr>
          <p:cNvPr id="6" name="图片 5">
            <a:extLst>
              <a:ext uri="{FF2B5EF4-FFF2-40B4-BE49-F238E27FC236}">
                <a16:creationId xmlns:a16="http://schemas.microsoft.com/office/drawing/2014/main" id="{A910BC62-B2D5-4275-BEE9-7AA12662A014}"/>
              </a:ext>
            </a:extLst>
          </p:cNvPr>
          <p:cNvPicPr>
            <a:picLocks noChangeAspect="1"/>
          </p:cNvPicPr>
          <p:nvPr/>
        </p:nvPicPr>
        <p:blipFill>
          <a:blip r:embed="rId2"/>
          <a:stretch>
            <a:fillRect/>
          </a:stretch>
        </p:blipFill>
        <p:spPr>
          <a:xfrm>
            <a:off x="838200" y="1690688"/>
            <a:ext cx="7440099" cy="4017654"/>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3A40465-55EB-4F16-BF31-5C62EAF6426F}"/>
                  </a:ext>
                </a:extLst>
              </p:cNvPr>
              <p:cNvSpPr txBox="1"/>
              <p:nvPr/>
            </p:nvSpPr>
            <p:spPr>
              <a:xfrm>
                <a:off x="838200" y="5901601"/>
                <a:ext cx="9397754" cy="400110"/>
              </a:xfrm>
              <a:prstGeom prst="rect">
                <a:avLst/>
              </a:prstGeom>
              <a:noFill/>
            </p:spPr>
            <p:txBody>
              <a:bodyPr wrap="square">
                <a:spAutoFit/>
              </a:bodyPr>
              <a:lstStyle/>
              <a:p>
                <a:pPr marL="285750" indent="-285750">
                  <a:buFont typeface="Wingdings" panose="05000000000000000000" pitchFamily="2" charset="2"/>
                  <a:buChar char="u"/>
                </a:pPr>
                <a:r>
                  <a:rPr lang="en-US" altLang="zh-CN" sz="2000" dirty="0">
                    <a:latin typeface="Times New Roman" panose="02020603050405020304" pitchFamily="18" charset="0"/>
                    <a:cs typeface="Times New Roman" panose="02020603050405020304" pitchFamily="18" charset="0"/>
                  </a:rPr>
                  <a:t>Equality for total correctness formula: </a:t>
                </a:r>
                <a14:m>
                  <m:oMath xmlns:m="http://schemas.openxmlformats.org/officeDocument/2006/math">
                    <m:r>
                      <m:rPr>
                        <m:sty m:val="p"/>
                      </m:rPr>
                      <a:rPr lang="en-US" altLang="zh-CN" sz="2000" b="0" i="0" smtClean="0">
                        <a:latin typeface="Cambria Math" panose="02040503050406030204" pitchFamily="18" charset="0"/>
                      </a:rPr>
                      <m:t>Tr</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𝑆</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𝜌</m:t>
                        </m:r>
                      </m:e>
                    </m:d>
                    <m:r>
                      <a:rPr lang="en-US" altLang="zh-CN" sz="2000" b="0" i="1" smtClean="0">
                        <a:latin typeface="Cambria Math" panose="02040503050406030204" pitchFamily="18" charset="0"/>
                      </a:rPr>
                      <m:t>=</m:t>
                    </m:r>
                    <m:r>
                      <m:rPr>
                        <m:sty m:val="p"/>
                      </m:rPr>
                      <a:rPr lang="en-US" altLang="zh-CN" sz="2000">
                        <a:latin typeface="Cambria Math" panose="02040503050406030204" pitchFamily="18" charset="0"/>
                        <a:ea typeface="Cambria Math" panose="02040503050406030204" pitchFamily="18" charset="0"/>
                        <a:cs typeface="Times New Roman" panose="02020603050405020304" pitchFamily="18" charset="0"/>
                      </a:rPr>
                      <m:t>Tr</m:t>
                    </m:r>
                    <m:r>
                      <a:rPr lang="en-US" altLang="zh-CN" sz="200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𝑃</m:t>
                    </m:r>
                    <m:d>
                      <m:dPr>
                        <m:begChr m:val="⟦"/>
                        <m:endChr m:val="⟧"/>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𝑆</m:t>
                        </m:r>
                      </m:e>
                    </m:d>
                    <m:d>
                      <m:dPr>
                        <m:ctrlPr>
                          <a:rPr lang="en-US" altLang="zh-CN" sz="2000" i="1">
                            <a:latin typeface="Cambria Math" panose="02040503050406030204" pitchFamily="18" charset="0"/>
                            <a:cs typeface="Times New Roman" panose="02020603050405020304" pitchFamily="18" charset="0"/>
                          </a:rPr>
                        </m:ctrlPr>
                      </m:dPr>
                      <m:e>
                        <m:r>
                          <a:rPr lang="zh-CN" altLang="en-US" sz="2000" i="1">
                            <a:latin typeface="Cambria Math" panose="02040503050406030204" pitchFamily="18" charset="0"/>
                            <a:cs typeface="Times New Roman" panose="02020603050405020304" pitchFamily="18" charset="0"/>
                          </a:rPr>
                          <m:t>𝜌</m:t>
                        </m:r>
                      </m:e>
                    </m:d>
                    <m:r>
                      <a:rPr lang="en-US" altLang="zh-CN" sz="200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000" dirty="0">
                    <a:latin typeface="Times New Roman" panose="02020603050405020304" pitchFamily="18" charset="0"/>
                    <a:cs typeface="Times New Roman" panose="02020603050405020304" pitchFamily="18" charset="0"/>
                  </a:rPr>
                  <a:t> </a:t>
                </a:r>
              </a:p>
            </p:txBody>
          </p:sp>
        </mc:Choice>
        <mc:Fallback xmlns="">
          <p:sp>
            <p:nvSpPr>
              <p:cNvPr id="11" name="文本框 10">
                <a:extLst>
                  <a:ext uri="{FF2B5EF4-FFF2-40B4-BE49-F238E27FC236}">
                    <a16:creationId xmlns:a16="http://schemas.microsoft.com/office/drawing/2014/main" id="{13A40465-55EB-4F16-BF31-5C62EAF6426F}"/>
                  </a:ext>
                </a:extLst>
              </p:cNvPr>
              <p:cNvSpPr txBox="1">
                <a:spLocks noRot="1" noChangeAspect="1" noMove="1" noResize="1" noEditPoints="1" noAdjustHandles="1" noChangeArrowheads="1" noChangeShapeType="1" noTextEdit="1"/>
              </p:cNvSpPr>
              <p:nvPr/>
            </p:nvSpPr>
            <p:spPr>
              <a:xfrm>
                <a:off x="838200" y="5901601"/>
                <a:ext cx="9397754" cy="400110"/>
              </a:xfrm>
              <a:prstGeom prst="rect">
                <a:avLst/>
              </a:prstGeom>
              <a:blipFill>
                <a:blip r:embed="rId3"/>
                <a:stretch>
                  <a:fillRect l="-584" t="-7576" b="-25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626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62194A2-216F-4CE3-8E77-B2E408B6849C}"/>
              </a:ext>
            </a:extLst>
          </p:cNvPr>
          <p:cNvSpPr>
            <a:spLocks noGrp="1"/>
          </p:cNvSpPr>
          <p:nvPr>
            <p:ph type="title"/>
          </p:nvPr>
        </p:nvSpPr>
        <p:spPr>
          <a:xfrm>
            <a:off x="838200" y="365125"/>
            <a:ext cx="10515600" cy="1325563"/>
          </a:xfrm>
        </p:spPr>
        <p:txBody>
          <a:bodyPr/>
          <a:lstStyle/>
          <a:p>
            <a:r>
              <a:rPr lang="en-US" altLang="zh-CN" dirty="0">
                <a:latin typeface="Calibri Light" panose="020F0302020204030204" pitchFamily="34" charset="0"/>
                <a:cs typeface="Calibri Light" panose="020F0302020204030204" pitchFamily="34" charset="0"/>
              </a:rPr>
              <a:t>Weakest Precondition</a:t>
            </a:r>
            <a:endParaRPr lang="zh-CN" altLang="en-US" dirty="0">
              <a:latin typeface="Calibri Light" panose="020F0302020204030204" pitchFamily="34" charset="0"/>
              <a:cs typeface="Calibri Light" panose="020F0302020204030204" pitchFamily="34" charset="0"/>
            </a:endParaRPr>
          </a:p>
        </p:txBody>
      </p:sp>
      <p:pic>
        <p:nvPicPr>
          <p:cNvPr id="9" name="图片 8">
            <a:extLst>
              <a:ext uri="{FF2B5EF4-FFF2-40B4-BE49-F238E27FC236}">
                <a16:creationId xmlns:a16="http://schemas.microsoft.com/office/drawing/2014/main" id="{033E82F2-65A1-4A9C-B478-FE7567EBB8D8}"/>
              </a:ext>
            </a:extLst>
          </p:cNvPr>
          <p:cNvPicPr>
            <a:picLocks noChangeAspect="1"/>
          </p:cNvPicPr>
          <p:nvPr/>
        </p:nvPicPr>
        <p:blipFill>
          <a:blip r:embed="rId2"/>
          <a:stretch>
            <a:fillRect/>
          </a:stretch>
        </p:blipFill>
        <p:spPr>
          <a:xfrm>
            <a:off x="838200" y="1690688"/>
            <a:ext cx="7614338" cy="4015404"/>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9762C2E-870A-42CE-B3B4-3F18938447A8}"/>
                  </a:ext>
                </a:extLst>
              </p:cNvPr>
              <p:cNvSpPr txBox="1"/>
              <p:nvPr/>
            </p:nvSpPr>
            <p:spPr>
              <a:xfrm>
                <a:off x="838200" y="5866091"/>
                <a:ext cx="10596239" cy="439736"/>
              </a:xfrm>
              <a:prstGeom prst="rect">
                <a:avLst/>
              </a:prstGeom>
              <a:noFill/>
            </p:spPr>
            <p:txBody>
              <a:bodyPr wrap="square">
                <a:spAutoFit/>
              </a:bodyPr>
              <a:lstStyle/>
              <a:p>
                <a:pPr marL="285750" indent="-285750">
                  <a:buFont typeface="Wingdings" panose="05000000000000000000" pitchFamily="2" charset="2"/>
                  <a:buChar char="u"/>
                </a:pPr>
                <a:r>
                  <a:rPr lang="en-US" altLang="zh-CN" sz="2000" dirty="0">
                    <a:latin typeface="Times New Roman" panose="02020603050405020304" pitchFamily="18" charset="0"/>
                    <a:cs typeface="Times New Roman" panose="02020603050405020304" pitchFamily="18" charset="0"/>
                  </a:rPr>
                  <a:t>Equality for partial correctness formula: </a:t>
                </a:r>
                <a14:m>
                  <m:oMath xmlns:m="http://schemas.openxmlformats.org/officeDocument/2006/math">
                    <m:r>
                      <m:rPr>
                        <m:sty m:val="p"/>
                      </m:rPr>
                      <a:rPr lang="en-US" altLang="zh-CN" sz="2000" b="0" i="0" smtClean="0">
                        <a:latin typeface="Cambria Math" panose="02040503050406030204" pitchFamily="18" charset="0"/>
                      </a:rPr>
                      <m:t>Tr</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𝑤𝑙𝑝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𝑆</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𝜌</m:t>
                        </m:r>
                      </m:e>
                    </m:d>
                    <m:r>
                      <a:rPr lang="en-US" altLang="zh-CN" sz="2000" b="0" i="1" smtClean="0">
                        <a:latin typeface="Cambria Math" panose="02040503050406030204" pitchFamily="18" charset="0"/>
                      </a:rPr>
                      <m:t>=</m:t>
                    </m:r>
                    <m:r>
                      <m:rPr>
                        <m:sty m:val="p"/>
                      </m:rPr>
                      <a:rPr lang="en-US" altLang="zh-CN" sz="2000">
                        <a:latin typeface="Cambria Math" panose="02040503050406030204" pitchFamily="18" charset="0"/>
                        <a:ea typeface="Cambria Math" panose="02040503050406030204" pitchFamily="18" charset="0"/>
                        <a:cs typeface="Times New Roman" panose="02020603050405020304" pitchFamily="18" charset="0"/>
                      </a:rPr>
                      <m:t>Tr</m:t>
                    </m:r>
                    <m:d>
                      <m:d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𝑃</m:t>
                        </m:r>
                        <m:d>
                          <m:dPr>
                            <m:begChr m:val="⟦"/>
                            <m:endChr m:val="⟧"/>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𝑆</m:t>
                            </m:r>
                          </m:e>
                        </m:d>
                        <m:d>
                          <m:dPr>
                            <m:ctrlPr>
                              <a:rPr lang="en-US" altLang="zh-CN" sz="2000" i="1">
                                <a:latin typeface="Cambria Math" panose="02040503050406030204" pitchFamily="18" charset="0"/>
                                <a:cs typeface="Times New Roman" panose="02020603050405020304" pitchFamily="18" charset="0"/>
                              </a:rPr>
                            </m:ctrlPr>
                          </m:dPr>
                          <m:e>
                            <m:r>
                              <a:rPr lang="zh-CN" altLang="en-US" sz="2000" i="1">
                                <a:latin typeface="Cambria Math" panose="02040503050406030204" pitchFamily="18" charset="0"/>
                                <a:cs typeface="Times New Roman" panose="02020603050405020304" pitchFamily="18" charset="0"/>
                              </a:rPr>
                              <m:t>𝜌</m:t>
                            </m:r>
                          </m:e>
                        </m:d>
                      </m:e>
                    </m:d>
                    <m:r>
                      <a:rPr lang="en-US" altLang="zh-CN" sz="2000" b="0" i="1" smtClean="0">
                        <a:latin typeface="Cambria Math" panose="02040503050406030204" pitchFamily="18" charset="0"/>
                        <a:cs typeface="Times New Roman" panose="02020603050405020304" pitchFamily="18" charset="0"/>
                      </a:rPr>
                      <m:t>+</m:t>
                    </m:r>
                    <m:r>
                      <m:rPr>
                        <m:sty m:val="p"/>
                      </m:rPr>
                      <a:rPr lang="en-US" altLang="zh-CN" sz="2000" b="0" i="0" smtClean="0">
                        <a:latin typeface="Cambria Math" panose="02040503050406030204" pitchFamily="18" charset="0"/>
                        <a:cs typeface="Times New Roman" panose="02020603050405020304" pitchFamily="18" charset="0"/>
                      </a:rPr>
                      <m:t>Tr</m:t>
                    </m:r>
                    <m:d>
                      <m:dPr>
                        <m:ctrlPr>
                          <a:rPr lang="en-US" altLang="zh-CN" sz="2000" b="0" i="1" smtClean="0">
                            <a:latin typeface="Cambria Math" panose="02040503050406030204" pitchFamily="18" charset="0"/>
                            <a:cs typeface="Times New Roman" panose="02020603050405020304" pitchFamily="18" charset="0"/>
                          </a:rPr>
                        </m:ctrlPr>
                      </m:dPr>
                      <m:e>
                        <m:r>
                          <a:rPr lang="zh-CN" altLang="en-US" sz="2000" b="0" i="1" smtClean="0">
                            <a:latin typeface="Cambria Math" panose="02040503050406030204" pitchFamily="18" charset="0"/>
                            <a:cs typeface="Times New Roman" panose="02020603050405020304" pitchFamily="18" charset="0"/>
                          </a:rPr>
                          <m:t>𝜌</m:t>
                        </m:r>
                      </m:e>
                    </m:d>
                    <m:r>
                      <a:rPr lang="en-US" altLang="zh-CN" sz="2000" b="0" i="1" smtClean="0">
                        <a:latin typeface="Cambria Math" panose="02040503050406030204" pitchFamily="18" charset="0"/>
                        <a:cs typeface="Times New Roman" panose="02020603050405020304" pitchFamily="18" charset="0"/>
                      </a:rPr>
                      <m:t>−</m:t>
                    </m:r>
                    <m:r>
                      <m:rPr>
                        <m:sty m:val="p"/>
                      </m:rPr>
                      <a:rPr lang="en-US" altLang="zh-CN" sz="2000" b="0" i="0" smtClean="0">
                        <a:latin typeface="Cambria Math" panose="02040503050406030204" pitchFamily="18" charset="0"/>
                        <a:cs typeface="Times New Roman" panose="02020603050405020304" pitchFamily="18" charset="0"/>
                      </a:rPr>
                      <m:t>Tr</m:t>
                    </m:r>
                    <m:r>
                      <a:rPr lang="en-US" altLang="zh-CN" sz="2000" b="0" i="1" smtClean="0">
                        <a:latin typeface="Cambria Math" panose="02040503050406030204" pitchFamily="18" charset="0"/>
                        <a:cs typeface="Times New Roman" panose="02020603050405020304" pitchFamily="18" charset="0"/>
                      </a:rPr>
                      <m:t>(</m:t>
                    </m:r>
                    <m:d>
                      <m:dPr>
                        <m:begChr m:val="⟦"/>
                        <m:endChr m:val="⟧"/>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𝑆</m:t>
                        </m:r>
                      </m:e>
                    </m:d>
                    <m:r>
                      <a:rPr lang="en-US" altLang="zh-CN" sz="2000" b="0" i="1" smtClean="0">
                        <a:latin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cs typeface="Times New Roman" panose="02020603050405020304" pitchFamily="18" charset="0"/>
                      </a:rPr>
                      <m:t>𝜌</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Times New Roman" panose="02020603050405020304" pitchFamily="18" charset="0"/>
                    <a:cs typeface="Times New Roman" panose="02020603050405020304" pitchFamily="18" charset="0"/>
                  </a:rPr>
                  <a:t> </a:t>
                </a:r>
              </a:p>
            </p:txBody>
          </p:sp>
        </mc:Choice>
        <mc:Fallback xmlns="">
          <p:sp>
            <p:nvSpPr>
              <p:cNvPr id="10" name="文本框 9">
                <a:extLst>
                  <a:ext uri="{FF2B5EF4-FFF2-40B4-BE49-F238E27FC236}">
                    <a16:creationId xmlns:a16="http://schemas.microsoft.com/office/drawing/2014/main" id="{F9762C2E-870A-42CE-B3B4-3F18938447A8}"/>
                  </a:ext>
                </a:extLst>
              </p:cNvPr>
              <p:cNvSpPr txBox="1">
                <a:spLocks noRot="1" noChangeAspect="1" noMove="1" noResize="1" noEditPoints="1" noAdjustHandles="1" noChangeArrowheads="1" noChangeShapeType="1" noTextEdit="1"/>
              </p:cNvSpPr>
              <p:nvPr/>
            </p:nvSpPr>
            <p:spPr>
              <a:xfrm>
                <a:off x="838200" y="5866091"/>
                <a:ext cx="10596239" cy="439736"/>
              </a:xfrm>
              <a:prstGeom prst="rect">
                <a:avLst/>
              </a:prstGeom>
              <a:blipFill>
                <a:blip r:embed="rId3"/>
                <a:stretch>
                  <a:fillRect l="-518" t="-2778" b="-19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6416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592A5-CAF4-4B80-AE12-BCDE93FB7674}"/>
              </a:ext>
            </a:extLst>
          </p:cNvPr>
          <p:cNvSpPr>
            <a:spLocks noGrp="1"/>
          </p:cNvSpPr>
          <p:nvPr>
            <p:ph type="title"/>
          </p:nvPr>
        </p:nvSpPr>
        <p:spPr/>
        <p:txBody>
          <a:bodyPr/>
          <a:lstStyle/>
          <a:p>
            <a:r>
              <a:rPr lang="en-US" altLang="zh-CN" dirty="0">
                <a:latin typeface="Calibri Light" panose="020F0302020204030204" pitchFamily="34" charset="0"/>
                <a:cs typeface="Calibri Light" panose="020F0302020204030204" pitchFamily="34" charset="0"/>
              </a:rPr>
              <a:t>Proof System of Quantum Hoare Logic</a:t>
            </a:r>
            <a:endParaRPr lang="zh-CN" altLang="en-US" dirty="0">
              <a:latin typeface="Calibri Light" panose="020F0302020204030204" pitchFamily="34" charset="0"/>
              <a:cs typeface="Calibri Light" panose="020F0302020204030204" pitchFamily="34" charset="0"/>
            </a:endParaRPr>
          </a:p>
        </p:txBody>
      </p:sp>
      <p:pic>
        <p:nvPicPr>
          <p:cNvPr id="5" name="图片 4">
            <a:extLst>
              <a:ext uri="{FF2B5EF4-FFF2-40B4-BE49-F238E27FC236}">
                <a16:creationId xmlns:a16="http://schemas.microsoft.com/office/drawing/2014/main" id="{E25867C3-EED6-4642-A0E7-5577523AC3EB}"/>
              </a:ext>
            </a:extLst>
          </p:cNvPr>
          <p:cNvPicPr>
            <a:picLocks noChangeAspect="1"/>
          </p:cNvPicPr>
          <p:nvPr/>
        </p:nvPicPr>
        <p:blipFill>
          <a:blip r:embed="rId2"/>
          <a:stretch>
            <a:fillRect/>
          </a:stretch>
        </p:blipFill>
        <p:spPr>
          <a:xfrm>
            <a:off x="2500912" y="1548645"/>
            <a:ext cx="5945353" cy="4505526"/>
          </a:xfrm>
          <a:prstGeom prst="rect">
            <a:avLst/>
          </a:prstGeom>
        </p:spPr>
      </p:pic>
      <p:sp>
        <p:nvSpPr>
          <p:cNvPr id="6" name="文本框 5">
            <a:extLst>
              <a:ext uri="{FF2B5EF4-FFF2-40B4-BE49-F238E27FC236}">
                <a16:creationId xmlns:a16="http://schemas.microsoft.com/office/drawing/2014/main" id="{9B498B70-E5B1-4FC2-A7EE-942C5794517B}"/>
              </a:ext>
            </a:extLst>
          </p:cNvPr>
          <p:cNvSpPr txBox="1"/>
          <p:nvPr/>
        </p:nvSpPr>
        <p:spPr>
          <a:xfrm>
            <a:off x="2164691" y="6123543"/>
            <a:ext cx="661779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Figure 4. Proof system </a:t>
            </a:r>
            <a:r>
              <a:rPr lang="en-US" altLang="zh-CN" i="1" dirty="0" err="1">
                <a:latin typeface="Times New Roman" panose="02020603050405020304" pitchFamily="18" charset="0"/>
                <a:cs typeface="Times New Roman" panose="02020603050405020304" pitchFamily="18" charset="0"/>
              </a:rPr>
              <a:t>qTD</a:t>
            </a:r>
            <a:r>
              <a:rPr lang="en-US" altLang="zh-CN" dirty="0">
                <a:latin typeface="Times New Roman" panose="02020603050405020304" pitchFamily="18" charset="0"/>
                <a:cs typeface="Times New Roman" panose="02020603050405020304" pitchFamily="18" charset="0"/>
              </a:rPr>
              <a:t> of Total Correctness (sound and complete)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093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E3B86-4949-497C-8969-EFCD791A59FC}"/>
              </a:ext>
            </a:extLst>
          </p:cNvPr>
          <p:cNvSpPr>
            <a:spLocks noGrp="1"/>
          </p:cNvSpPr>
          <p:nvPr>
            <p:ph idx="1"/>
          </p:nvPr>
        </p:nvSpPr>
        <p:spPr>
          <a:xfrm>
            <a:off x="838200" y="1133903"/>
            <a:ext cx="10515600" cy="4351338"/>
          </a:xfrm>
        </p:spPr>
        <p:txBody>
          <a:bodyPr>
            <a:normAutofit/>
          </a:bodyPr>
          <a:lstStyle/>
          <a:p>
            <a:pPr marL="0" indent="0">
              <a:buNone/>
            </a:pPr>
            <a:r>
              <a:rPr lang="en-AU" sz="9600" dirty="0">
                <a:solidFill>
                  <a:srgbClr val="FF0000"/>
                </a:solidFill>
                <a:latin typeface="Calibri Light" panose="020F0302020204030204" pitchFamily="34" charset="0"/>
                <a:cs typeface="Calibri Light" panose="020F0302020204030204" pitchFamily="34" charset="0"/>
              </a:rPr>
              <a:t>Simpler version?</a:t>
            </a:r>
            <a:endParaRPr lang="en-AU" sz="9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21814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F4055-FCD0-4403-BE44-62146936FCB4}"/>
              </a:ext>
            </a:extLst>
          </p:cNvPr>
          <p:cNvSpPr>
            <a:spLocks noGrp="1"/>
          </p:cNvSpPr>
          <p:nvPr>
            <p:ph type="title"/>
          </p:nvPr>
        </p:nvSpPr>
        <p:spPr>
          <a:xfrm>
            <a:off x="33165" y="19262"/>
            <a:ext cx="11915627" cy="1325563"/>
          </a:xfrm>
        </p:spPr>
        <p:txBody>
          <a:bodyPr>
            <a:normAutofit/>
          </a:bodyPr>
          <a:lstStyle/>
          <a:p>
            <a:r>
              <a:rPr lang="en-AU" sz="4000" dirty="0"/>
              <a:t>                 </a:t>
            </a:r>
            <a:r>
              <a:rPr lang="en-AU" sz="4000" dirty="0">
                <a:latin typeface="Calibri Light" panose="020F0302020204030204" pitchFamily="34" charset="0"/>
                <a:cs typeface="Calibri Light" panose="020F0302020204030204" pitchFamily="34" charset="0"/>
              </a:rPr>
              <a:t>Applied Quantum Hoare Logic</a:t>
            </a:r>
          </a:p>
        </p:txBody>
      </p:sp>
      <p:sp>
        <p:nvSpPr>
          <p:cNvPr id="3" name="Content Placeholder 2">
            <a:extLst>
              <a:ext uri="{FF2B5EF4-FFF2-40B4-BE49-F238E27FC236}">
                <a16:creationId xmlns:a16="http://schemas.microsoft.com/office/drawing/2014/main" id="{E2303B32-3B2E-4376-BEAD-12948BB5E2E2}"/>
              </a:ext>
            </a:extLst>
          </p:cNvPr>
          <p:cNvSpPr>
            <a:spLocks noGrp="1"/>
          </p:cNvSpPr>
          <p:nvPr>
            <p:ph idx="1"/>
          </p:nvPr>
        </p:nvSpPr>
        <p:spPr>
          <a:xfrm>
            <a:off x="492734" y="914400"/>
            <a:ext cx="11143361" cy="5230559"/>
          </a:xfrm>
        </p:spPr>
        <p:txBody>
          <a:bodyPr>
            <a:normAutofit/>
          </a:bodyPr>
          <a:lstStyle/>
          <a:p>
            <a:pPr marL="0" indent="0">
              <a:buNone/>
            </a:pPr>
            <a:r>
              <a:rPr lang="en-AU" sz="2400" dirty="0"/>
              <a:t>                                                       </a:t>
            </a:r>
            <a:endParaRPr lang="en-GB" sz="2400" dirty="0"/>
          </a:p>
          <a:p>
            <a:pPr marL="0" indent="0">
              <a:buNone/>
            </a:pPr>
            <a:endParaRPr lang="en-AU" sz="2400" dirty="0"/>
          </a:p>
          <a:p>
            <a:pPr marL="0" indent="0">
              <a:buNone/>
            </a:pPr>
            <a:endParaRPr lang="en-AU" sz="2400" dirty="0"/>
          </a:p>
          <a:p>
            <a:pPr marL="0" indent="0">
              <a:buNone/>
            </a:pPr>
            <a:endParaRPr lang="en-AU" sz="2400" dirty="0"/>
          </a:p>
        </p:txBody>
      </p:sp>
      <p:pic>
        <p:nvPicPr>
          <p:cNvPr id="5" name="Picture 4">
            <a:extLst>
              <a:ext uri="{FF2B5EF4-FFF2-40B4-BE49-F238E27FC236}">
                <a16:creationId xmlns:a16="http://schemas.microsoft.com/office/drawing/2014/main" id="{D05D280A-E7F9-4931-AF0D-B9527C60A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723" y="5461388"/>
            <a:ext cx="1988850" cy="314782"/>
          </a:xfrm>
          <a:prstGeom prst="rect">
            <a:avLst/>
          </a:prstGeom>
        </p:spPr>
      </p:pic>
      <p:pic>
        <p:nvPicPr>
          <p:cNvPr id="7" name="Picture 6" descr="Diagram, schematic&#10;&#10;Description automatically generated">
            <a:extLst>
              <a:ext uri="{FF2B5EF4-FFF2-40B4-BE49-F238E27FC236}">
                <a16:creationId xmlns:a16="http://schemas.microsoft.com/office/drawing/2014/main" id="{99B2015F-2EC6-4DD9-965A-F71A35D47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279" y="5461388"/>
            <a:ext cx="2992227" cy="332470"/>
          </a:xfrm>
          <a:prstGeom prst="rect">
            <a:avLst/>
          </a:prstGeom>
        </p:spPr>
      </p:pic>
      <mc:AlternateContent xmlns:mc="http://schemas.openxmlformats.org/markup-compatibility/2006" xmlns:a14="http://schemas.microsoft.com/office/drawing/2010/main">
        <mc:Choice Requires="a14">
          <p:sp>
            <p:nvSpPr>
              <p:cNvPr id="8" name="Parallelogram 7">
                <a:extLst>
                  <a:ext uri="{FF2B5EF4-FFF2-40B4-BE49-F238E27FC236}">
                    <a16:creationId xmlns:a16="http://schemas.microsoft.com/office/drawing/2014/main" id="{DE39754C-1175-46BC-AF01-D3EBF462B61F}"/>
                  </a:ext>
                </a:extLst>
              </p:cNvPr>
              <p:cNvSpPr/>
              <p:nvPr/>
            </p:nvSpPr>
            <p:spPr>
              <a:xfrm>
                <a:off x="2539061" y="5516210"/>
                <a:ext cx="2131807" cy="813143"/>
              </a:xfrm>
              <a:prstGeom prst="parallelogram">
                <a:avLst>
                  <a:gd name="adj" fmla="val 122273"/>
                </a:avLst>
              </a:prstGeom>
              <a:solidFill>
                <a:schemeClr val="accent6">
                  <a:lumMod val="60000"/>
                  <a:lumOff val="40000"/>
                </a:schemeClr>
              </a:solidFill>
              <a:ln>
                <a:noFill/>
              </a:ln>
              <a:scene3d>
                <a:camera prst="orthographicFront"/>
                <a:lightRig rig="threePt" dir="t"/>
              </a:scene3d>
              <a:sp3d extrusionH="38100" prstMaterial="plastic">
                <a:bevelT w="19050"/>
                <a:bevelB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𝑃</m:t>
                      </m:r>
                    </m:oMath>
                  </m:oMathPara>
                </a14:m>
                <a:endParaRPr lang="en-AU" sz="1800" dirty="0">
                  <a:solidFill>
                    <a:schemeClr val="tx1"/>
                  </a:solidFill>
                </a:endParaRPr>
              </a:p>
            </p:txBody>
          </p:sp>
        </mc:Choice>
        <mc:Fallback xmlns="">
          <p:sp>
            <p:nvSpPr>
              <p:cNvPr id="8" name="Parallelogram 7">
                <a:extLst>
                  <a:ext uri="{FF2B5EF4-FFF2-40B4-BE49-F238E27FC236}">
                    <a16:creationId xmlns:a16="http://schemas.microsoft.com/office/drawing/2014/main" id="{DE39754C-1175-46BC-AF01-D3EBF462B61F}"/>
                  </a:ext>
                </a:extLst>
              </p:cNvPr>
              <p:cNvSpPr>
                <a:spLocks noRot="1" noChangeAspect="1" noMove="1" noResize="1" noEditPoints="1" noAdjustHandles="1" noChangeArrowheads="1" noChangeShapeType="1" noTextEdit="1"/>
              </p:cNvSpPr>
              <p:nvPr/>
            </p:nvSpPr>
            <p:spPr>
              <a:xfrm>
                <a:off x="2539061" y="5516210"/>
                <a:ext cx="2131807" cy="813143"/>
              </a:xfrm>
              <a:prstGeom prst="parallelogram">
                <a:avLst>
                  <a:gd name="adj" fmla="val 122273"/>
                </a:avLst>
              </a:prstGeom>
              <a:blipFill>
                <a:blip r:embed="rId4"/>
                <a:stretch>
                  <a:fillRect/>
                </a:stretch>
              </a:blipFill>
              <a:ln>
                <a:noFill/>
              </a:ln>
            </p:spPr>
            <p:txBody>
              <a:bodyPr/>
              <a:lstStyle/>
              <a:p>
                <a:r>
                  <a:rPr lang="en-AU">
                    <a:noFill/>
                  </a:rPr>
                  <a:t> </a:t>
                </a:r>
              </a:p>
            </p:txBody>
          </p:sp>
        </mc:Fallback>
      </mc:AlternateContent>
      <p:pic>
        <p:nvPicPr>
          <p:cNvPr id="11" name="Picture 10" descr="A person in a suit and tie&#10;&#10;Description automatically generated with medium confidence">
            <a:extLst>
              <a:ext uri="{FF2B5EF4-FFF2-40B4-BE49-F238E27FC236}">
                <a16:creationId xmlns:a16="http://schemas.microsoft.com/office/drawing/2014/main" id="{E1265706-D973-46F4-9518-6EC838C7CB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3748" y="1132165"/>
            <a:ext cx="2790178" cy="3500027"/>
          </a:xfrm>
          <a:prstGeom prst="rect">
            <a:avLst/>
          </a:prstGeom>
        </p:spPr>
      </p:pic>
      <p:pic>
        <p:nvPicPr>
          <p:cNvPr id="13" name="Picture 12">
            <a:extLst>
              <a:ext uri="{FF2B5EF4-FFF2-40B4-BE49-F238E27FC236}">
                <a16:creationId xmlns:a16="http://schemas.microsoft.com/office/drawing/2014/main" id="{23C9E99A-C7C9-4C9C-B572-F2D115D44284}"/>
              </a:ext>
            </a:extLst>
          </p:cNvPr>
          <p:cNvPicPr>
            <a:picLocks noChangeAspect="1"/>
          </p:cNvPicPr>
          <p:nvPr/>
        </p:nvPicPr>
        <p:blipFill>
          <a:blip r:embed="rId6"/>
          <a:stretch>
            <a:fillRect/>
          </a:stretch>
        </p:blipFill>
        <p:spPr>
          <a:xfrm>
            <a:off x="4369310" y="1325037"/>
            <a:ext cx="2672586" cy="3567390"/>
          </a:xfrm>
          <a:prstGeom prst="rect">
            <a:avLst/>
          </a:prstGeom>
        </p:spPr>
      </p:pic>
      <p:pic>
        <p:nvPicPr>
          <p:cNvPr id="16" name="Picture 15" descr="A person in a suit&#10;&#10;Description automatically generated with medium confidence">
            <a:extLst>
              <a:ext uri="{FF2B5EF4-FFF2-40B4-BE49-F238E27FC236}">
                <a16:creationId xmlns:a16="http://schemas.microsoft.com/office/drawing/2014/main" id="{16664EBE-AAEF-46B2-B13B-5D14CE3488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1198" y="1126908"/>
            <a:ext cx="2458930" cy="3505284"/>
          </a:xfrm>
          <a:prstGeom prst="rect">
            <a:avLst/>
          </a:prstGeom>
        </p:spPr>
      </p:pic>
      <mc:AlternateContent xmlns:mc="http://schemas.openxmlformats.org/markup-compatibility/2006" xmlns:a14="http://schemas.microsoft.com/office/drawing/2010/main">
        <mc:Choice Requires="a14">
          <p:sp>
            <p:nvSpPr>
              <p:cNvPr id="15" name="Parallelogram 14">
                <a:extLst>
                  <a:ext uri="{FF2B5EF4-FFF2-40B4-BE49-F238E27FC236}">
                    <a16:creationId xmlns:a16="http://schemas.microsoft.com/office/drawing/2014/main" id="{F3B4BCCD-F294-4C20-9972-4ED419D4B8D4}"/>
                  </a:ext>
                </a:extLst>
              </p:cNvPr>
              <p:cNvSpPr/>
              <p:nvPr/>
            </p:nvSpPr>
            <p:spPr>
              <a:xfrm>
                <a:off x="9258084" y="5221051"/>
                <a:ext cx="2131807" cy="813143"/>
              </a:xfrm>
              <a:prstGeom prst="parallelogram">
                <a:avLst>
                  <a:gd name="adj" fmla="val 122273"/>
                </a:avLst>
              </a:prstGeom>
              <a:solidFill>
                <a:schemeClr val="accent6">
                  <a:lumMod val="60000"/>
                  <a:lumOff val="40000"/>
                </a:schemeClr>
              </a:solidFill>
              <a:ln>
                <a:noFill/>
              </a:ln>
              <a:scene3d>
                <a:camera prst="orthographicFront"/>
                <a:lightRig rig="threePt" dir="t"/>
              </a:scene3d>
              <a:sp3d extrusionH="38100" prstMaterial="plastic">
                <a:bevelT w="19050"/>
                <a:bevelB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1"/>
                  </a:solidFill>
                </a:endParaRPr>
              </a:p>
              <a:p>
                <a:pPr algn="ctr"/>
                <a14:m>
                  <m:oMathPara xmlns:m="http://schemas.openxmlformats.org/officeDocument/2006/math">
                    <m:oMathParaPr>
                      <m:jc m:val="centerGroup"/>
                    </m:oMathParaPr>
                    <m:oMath xmlns:m="http://schemas.openxmlformats.org/officeDocument/2006/math">
                      <m:r>
                        <m:rPr>
                          <m:nor/>
                        </m:rPr>
                        <a:rPr lang="en-US" sz="1800" dirty="0" smtClean="0">
                          <a:solidFill>
                            <a:schemeClr val="tx1"/>
                          </a:solidFill>
                        </a:rPr>
                        <m:t>ρ</m:t>
                      </m:r>
                    </m:oMath>
                  </m:oMathPara>
                </a14:m>
                <a:endParaRPr lang="en-AU" sz="18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𝑃</m:t>
                      </m:r>
                    </m:oMath>
                  </m:oMathPara>
                </a14:m>
                <a:endParaRPr lang="en-AU" sz="1800" dirty="0">
                  <a:solidFill>
                    <a:schemeClr val="tx1"/>
                  </a:solidFill>
                </a:endParaRPr>
              </a:p>
              <a:p>
                <a:pPr algn="ctr"/>
                <a:endParaRPr lang="en-US" dirty="0">
                  <a:solidFill>
                    <a:schemeClr val="tx1"/>
                  </a:solidFill>
                </a:endParaRPr>
              </a:p>
            </p:txBody>
          </p:sp>
        </mc:Choice>
        <mc:Fallback xmlns="">
          <p:sp>
            <p:nvSpPr>
              <p:cNvPr id="15" name="Parallelogram 14">
                <a:extLst>
                  <a:ext uri="{FF2B5EF4-FFF2-40B4-BE49-F238E27FC236}">
                    <a16:creationId xmlns:a16="http://schemas.microsoft.com/office/drawing/2014/main" id="{F3B4BCCD-F294-4C20-9972-4ED419D4B8D4}"/>
                  </a:ext>
                </a:extLst>
              </p:cNvPr>
              <p:cNvSpPr>
                <a:spLocks noRot="1" noChangeAspect="1" noMove="1" noResize="1" noEditPoints="1" noAdjustHandles="1" noChangeArrowheads="1" noChangeShapeType="1" noTextEdit="1"/>
              </p:cNvSpPr>
              <p:nvPr/>
            </p:nvSpPr>
            <p:spPr>
              <a:xfrm>
                <a:off x="9258084" y="5221051"/>
                <a:ext cx="2131807" cy="813143"/>
              </a:xfrm>
              <a:prstGeom prst="parallelogram">
                <a:avLst>
                  <a:gd name="adj" fmla="val 122273"/>
                </a:avLst>
              </a:prstGeom>
              <a:blipFill>
                <a:blip r:embed="rId8"/>
                <a:stretch>
                  <a:fillRect/>
                </a:stretch>
              </a:blipFill>
              <a:ln>
                <a:noFill/>
              </a:ln>
            </p:spPr>
            <p:txBody>
              <a:bodyPr/>
              <a:lstStyle/>
              <a:p>
                <a:r>
                  <a:rPr lang="en-AU">
                    <a:noFill/>
                  </a:rPr>
                  <a:t> </a:t>
                </a:r>
              </a:p>
            </p:txBody>
          </p:sp>
        </mc:Fallback>
      </mc:AlternateContent>
      <p:cxnSp>
        <p:nvCxnSpPr>
          <p:cNvPr id="12" name="Straight Arrow Connector 11">
            <a:extLst>
              <a:ext uri="{FF2B5EF4-FFF2-40B4-BE49-F238E27FC236}">
                <a16:creationId xmlns:a16="http://schemas.microsoft.com/office/drawing/2014/main" id="{82C4AC32-A186-4B04-99F7-5B65B3B78D97}"/>
              </a:ext>
            </a:extLst>
          </p:cNvPr>
          <p:cNvCxnSpPr>
            <a:cxnSpLocks/>
          </p:cNvCxnSpPr>
          <p:nvPr/>
        </p:nvCxnSpPr>
        <p:spPr>
          <a:xfrm flipH="1">
            <a:off x="10044900" y="5388575"/>
            <a:ext cx="1091380" cy="1"/>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593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DED3-E36E-457F-9BE1-21FA3F41B842}"/>
              </a:ext>
            </a:extLst>
          </p:cNvPr>
          <p:cNvSpPr>
            <a:spLocks noGrp="1"/>
          </p:cNvSpPr>
          <p:nvPr>
            <p:ph type="title"/>
          </p:nvPr>
        </p:nvSpPr>
        <p:spPr/>
        <p:txBody>
          <a:bodyPr/>
          <a:lstStyle/>
          <a:p>
            <a:r>
              <a:rPr lang="en-AU" dirty="0">
                <a:latin typeface="Calibri Light" panose="020F0302020204030204" pitchFamily="34" charset="0"/>
                <a:cs typeface="Calibri Light" panose="020F0302020204030204" pitchFamily="34" charset="0"/>
              </a:rPr>
              <a:t>Election Software</a:t>
            </a:r>
          </a:p>
        </p:txBody>
      </p:sp>
      <p:sp>
        <p:nvSpPr>
          <p:cNvPr id="3" name="Content Placeholder 2">
            <a:extLst>
              <a:ext uri="{FF2B5EF4-FFF2-40B4-BE49-F238E27FC236}">
                <a16:creationId xmlns:a16="http://schemas.microsoft.com/office/drawing/2014/main" id="{63E4A673-F10D-47E4-9568-E90C177B2DC2}"/>
              </a:ext>
            </a:extLst>
          </p:cNvPr>
          <p:cNvSpPr>
            <a:spLocks noGrp="1"/>
          </p:cNvSpPr>
          <p:nvPr>
            <p:ph idx="1"/>
          </p:nvPr>
        </p:nvSpPr>
        <p:spPr>
          <a:xfrm>
            <a:off x="838200" y="1825624"/>
            <a:ext cx="10515600" cy="4818709"/>
          </a:xfrm>
        </p:spPr>
        <p:txBody>
          <a:bodyPr>
            <a:normAutofit/>
          </a:bodyPr>
          <a:lstStyle/>
          <a:p>
            <a:r>
              <a:rPr lang="en-GB" sz="2400" dirty="0">
                <a:effectLst/>
                <a:latin typeface="Calibri" panose="020F0502020204030204" pitchFamily="34" charset="0"/>
                <a:cs typeface="Calibri" panose="020F0502020204030204" pitchFamily="34" charset="0"/>
              </a:rPr>
              <a:t>If we have C candidates for S&lt;C vacancies you rank all candidates in order of your preference: </a:t>
            </a:r>
          </a:p>
          <a:p>
            <a:pPr marL="0" indent="0">
              <a:buNone/>
            </a:pPr>
            <a:r>
              <a:rPr lang="en-GB" sz="2400" dirty="0">
                <a:latin typeface="Calibri" panose="020F0502020204030204" pitchFamily="34" charset="0"/>
                <a:cs typeface="Calibri" panose="020F0502020204030204" pitchFamily="34" charset="0"/>
              </a:rPr>
              <a:t>                          </a:t>
            </a:r>
            <a:r>
              <a:rPr lang="en-GB" sz="2400" dirty="0">
                <a:effectLst/>
                <a:latin typeface="Calibri" panose="020F0502020204030204" pitchFamily="34" charset="0"/>
                <a:cs typeface="Calibri" panose="020F0502020204030204" pitchFamily="34" charset="0"/>
              </a:rPr>
              <a:t>Gough, Vladimir, ... , Tony</a:t>
            </a:r>
          </a:p>
          <a:p>
            <a:r>
              <a:rPr lang="en-GB" sz="2400" dirty="0">
                <a:effectLst/>
                <a:latin typeface="Calibri" panose="020F0502020204030204" pitchFamily="34" charset="0"/>
                <a:cs typeface="Calibri" panose="020F0502020204030204" pitchFamily="34" charset="0"/>
              </a:rPr>
              <a:t>Counting such ballots proceeds in rounds where in each round we count up the votes for each candidate, elect or eliminate one candidate and then transfer the surplus votes to the next preferred candidate</a:t>
            </a:r>
          </a:p>
          <a:p>
            <a:r>
              <a:rPr lang="en-GB" sz="2400" dirty="0">
                <a:effectLst/>
                <a:latin typeface="Calibri" panose="020F0502020204030204" pitchFamily="34" charset="0"/>
                <a:cs typeface="Calibri" panose="020F0502020204030204" pitchFamily="34" charset="0"/>
              </a:rPr>
              <a:t>The Electoral Commission uses a computer program to count the votes cast for elections</a:t>
            </a:r>
          </a:p>
          <a:p>
            <a:r>
              <a:rPr lang="en-GB" sz="2400" dirty="0">
                <a:effectLst/>
                <a:latin typeface="Calibri" panose="020F0502020204030204" pitchFamily="34" charset="0"/>
                <a:cs typeface="Calibri" panose="020F0502020204030204" pitchFamily="34" charset="0"/>
              </a:rPr>
              <a:t>Is it safe?</a:t>
            </a:r>
            <a:r>
              <a:rPr lang="en-GB" sz="2400" dirty="0">
                <a:latin typeface="Calibri" panose="020F0502020204030204" pitchFamily="34" charset="0"/>
                <a:cs typeface="Calibri" panose="020F0502020204030204" pitchFamily="34" charset="0"/>
              </a:rPr>
              <a:t>   </a:t>
            </a:r>
          </a:p>
          <a:p>
            <a:pPr marL="0" indent="0">
              <a:buNone/>
            </a:pPr>
            <a:endParaRPr lang="en-AU" dirty="0"/>
          </a:p>
        </p:txBody>
      </p:sp>
    </p:spTree>
    <p:extLst>
      <p:ext uri="{BB962C8B-B14F-4D97-AF65-F5344CB8AC3E}">
        <p14:creationId xmlns:p14="http://schemas.microsoft.com/office/powerpoint/2010/main" val="1610544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81" y="42953"/>
            <a:ext cx="11268519" cy="1325563"/>
          </a:xfrm>
        </p:spPr>
        <p:txBody>
          <a:bodyPr>
            <a:normAutofit/>
          </a:bodyPr>
          <a:lstStyle/>
          <a:p>
            <a:r>
              <a:rPr lang="en-AU" sz="4000" dirty="0"/>
              <a:t>                      </a:t>
            </a:r>
            <a:r>
              <a:rPr lang="en-AU" sz="4000" dirty="0">
                <a:latin typeface="Calibri Light" panose="020F0302020204030204" pitchFamily="34" charset="0"/>
                <a:cs typeface="Calibri Light" panose="020F0302020204030204" pitchFamily="34" charset="0"/>
              </a:rPr>
              <a:t>correctness formula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566530"/>
                <a:ext cx="10515600" cy="2072119"/>
              </a:xfrm>
            </p:spPr>
            <p:txBody>
              <a:bodyPr>
                <a:normAutofit/>
              </a:bodyPr>
              <a:lstStyle/>
              <a:p>
                <a:pPr marL="0" indent="0">
                  <a:buNone/>
                </a:pPr>
                <a:r>
                  <a:rPr lang="en-US" dirty="0"/>
                  <a:t>     </a:t>
                </a:r>
                <a:r>
                  <a:rPr lang="en-US" b="0" dirty="0"/>
                  <a:t>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𝑃</m:t>
                        </m:r>
                      </m:e>
                    </m:d>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oMath>
                </a14:m>
                <a:r>
                  <a:rPr lang="en-US" altLang="zh-CN" i="0" dirty="0">
                    <a:latin typeface="Calibri" panose="020F0502020204030204" pitchFamily="34" charset="0"/>
                    <a:cs typeface="Calibri" panose="020F0502020204030204" pitchFamily="34" charset="0"/>
                  </a:rPr>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566530"/>
                <a:ext cx="10515600" cy="2072119"/>
              </a:xfrm>
              <a:blipFill>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Parallelogram 3">
                <a:extLst>
                  <a:ext uri="{FF2B5EF4-FFF2-40B4-BE49-F238E27FC236}">
                    <a16:creationId xmlns:a16="http://schemas.microsoft.com/office/drawing/2014/main" id="{8A04F111-E936-4552-B3D3-217DB7249EC6}"/>
                  </a:ext>
                </a:extLst>
              </p:cNvPr>
              <p:cNvSpPr/>
              <p:nvPr/>
            </p:nvSpPr>
            <p:spPr>
              <a:xfrm>
                <a:off x="2315726" y="2288016"/>
                <a:ext cx="3052210" cy="1052150"/>
              </a:xfrm>
              <a:prstGeom prst="parallelogram">
                <a:avLst>
                  <a:gd name="adj" fmla="val 122273"/>
                </a:avLst>
              </a:prstGeom>
              <a:solidFill>
                <a:schemeClr val="accent6">
                  <a:lumMod val="60000"/>
                  <a:lumOff val="40000"/>
                </a:schemeClr>
              </a:solidFill>
              <a:ln>
                <a:noFill/>
              </a:ln>
              <a:scene3d>
                <a:camera prst="orthographicFront"/>
                <a:lightRig rig="threePt" dir="t"/>
              </a:scene3d>
              <a:sp3d extrusionH="38100" prstMaterial="plastic">
                <a:bevelT w="19050"/>
                <a:bevelB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sz="1800" dirty="0" smtClean="0">
                          <a:solidFill>
                            <a:schemeClr val="tx1"/>
                          </a:solidFill>
                        </a:rPr>
                        <m:t>ρ</m:t>
                      </m:r>
                    </m:oMath>
                  </m:oMathPara>
                </a14:m>
                <a:endParaRPr lang="en-US" dirty="0">
                  <a:solidFill>
                    <a:schemeClr val="tx1"/>
                  </a:solidFill>
                </a:endParaRPr>
              </a:p>
            </p:txBody>
          </p:sp>
        </mc:Choice>
        <mc:Fallback xmlns="">
          <p:sp>
            <p:nvSpPr>
              <p:cNvPr id="4" name="Parallelogram 3">
                <a:extLst>
                  <a:ext uri="{FF2B5EF4-FFF2-40B4-BE49-F238E27FC236}">
                    <a16:creationId xmlns:a16="http://schemas.microsoft.com/office/drawing/2014/main" id="{8A04F111-E936-4552-B3D3-217DB7249EC6}"/>
                  </a:ext>
                </a:extLst>
              </p:cNvPr>
              <p:cNvSpPr>
                <a:spLocks noRot="1" noChangeAspect="1" noMove="1" noResize="1" noEditPoints="1" noAdjustHandles="1" noChangeArrowheads="1" noChangeShapeType="1" noTextEdit="1"/>
              </p:cNvSpPr>
              <p:nvPr/>
            </p:nvSpPr>
            <p:spPr>
              <a:xfrm>
                <a:off x="2315726" y="2288016"/>
                <a:ext cx="3052210" cy="1052150"/>
              </a:xfrm>
              <a:prstGeom prst="parallelogram">
                <a:avLst>
                  <a:gd name="adj" fmla="val 122273"/>
                </a:avLst>
              </a:prstGeom>
              <a:blipFill>
                <a:blip r:embed="rId3"/>
                <a:stretch>
                  <a:fillRect/>
                </a:stretch>
              </a:blipFill>
              <a:ln>
                <a:noFill/>
              </a:ln>
            </p:spPr>
            <p:txBody>
              <a:bodyPr/>
              <a:lstStyle/>
              <a:p>
                <a:r>
                  <a:rPr lang="en-AU">
                    <a:noFill/>
                  </a:rPr>
                  <a:t> </a:t>
                </a:r>
              </a:p>
            </p:txBody>
          </p:sp>
        </mc:Fallback>
      </mc:AlternateContent>
      <p:cxnSp>
        <p:nvCxnSpPr>
          <p:cNvPr id="5" name="Straight Arrow Connector 4">
            <a:extLst>
              <a:ext uri="{FF2B5EF4-FFF2-40B4-BE49-F238E27FC236}">
                <a16:creationId xmlns:a16="http://schemas.microsoft.com/office/drawing/2014/main" id="{FC7B4BC2-2D0F-482E-8DD5-A19453C7E746}"/>
              </a:ext>
            </a:extLst>
          </p:cNvPr>
          <p:cNvCxnSpPr>
            <a:cxnSpLocks/>
          </p:cNvCxnSpPr>
          <p:nvPr/>
        </p:nvCxnSpPr>
        <p:spPr>
          <a:xfrm flipH="1">
            <a:off x="3392996" y="2620016"/>
            <a:ext cx="1091380" cy="1"/>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EC44D40-DD8C-4F2F-BD59-BBA6EFEF2B03}"/>
                  </a:ext>
                </a:extLst>
              </p:cNvPr>
              <p:cNvSpPr txBox="1"/>
              <p:nvPr/>
            </p:nvSpPr>
            <p:spPr>
              <a:xfrm>
                <a:off x="2948111" y="2875968"/>
                <a:ext cx="130411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oMath>
                  </m:oMathPara>
                </a14:m>
                <a:endParaRPr lang="en-AU" sz="2000" dirty="0"/>
              </a:p>
            </p:txBody>
          </p:sp>
        </mc:Choice>
        <mc:Fallback xmlns="">
          <p:sp>
            <p:nvSpPr>
              <p:cNvPr id="10" name="TextBox 9">
                <a:extLst>
                  <a:ext uri="{FF2B5EF4-FFF2-40B4-BE49-F238E27FC236}">
                    <a16:creationId xmlns:a16="http://schemas.microsoft.com/office/drawing/2014/main" id="{7EC44D40-DD8C-4F2F-BD59-BBA6EFEF2B03}"/>
                  </a:ext>
                </a:extLst>
              </p:cNvPr>
              <p:cNvSpPr txBox="1">
                <a:spLocks noRot="1" noChangeAspect="1" noMove="1" noResize="1" noEditPoints="1" noAdjustHandles="1" noChangeArrowheads="1" noChangeShapeType="1" noTextEdit="1"/>
              </p:cNvSpPr>
              <p:nvPr/>
            </p:nvSpPr>
            <p:spPr>
              <a:xfrm>
                <a:off x="2948111" y="2875968"/>
                <a:ext cx="1304111" cy="400110"/>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Parallelogram 10">
                <a:extLst>
                  <a:ext uri="{FF2B5EF4-FFF2-40B4-BE49-F238E27FC236}">
                    <a16:creationId xmlns:a16="http://schemas.microsoft.com/office/drawing/2014/main" id="{36824C2A-6152-480D-B422-E64116A2708E}"/>
                  </a:ext>
                </a:extLst>
              </p:cNvPr>
              <p:cNvSpPr/>
              <p:nvPr/>
            </p:nvSpPr>
            <p:spPr>
              <a:xfrm>
                <a:off x="7082461" y="2172766"/>
                <a:ext cx="3439940" cy="1227448"/>
              </a:xfrm>
              <a:prstGeom prst="parallelogram">
                <a:avLst>
                  <a:gd name="adj" fmla="val 122273"/>
                </a:avLst>
              </a:prstGeom>
              <a:solidFill>
                <a:schemeClr val="accent6">
                  <a:lumMod val="60000"/>
                  <a:lumOff val="40000"/>
                </a:schemeClr>
              </a:solidFill>
              <a:ln>
                <a:noFill/>
              </a:ln>
              <a:scene3d>
                <a:camera prst="orthographicFront"/>
                <a:lightRig rig="threePt" dir="t"/>
              </a:scene3d>
              <a:sp3d extrusionH="38100" prstMaterial="plastic">
                <a:bevelT w="19050"/>
                <a:bevelB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AU" sz="1800" b="0" i="0" dirty="0" smtClean="0">
                          <a:solidFill>
                            <a:schemeClr val="tx1"/>
                          </a:solidFill>
                        </a:rPr>
                        <m:t>[</m:t>
                      </m:r>
                      <m:r>
                        <m:rPr>
                          <m:nor/>
                        </m:rPr>
                        <a:rPr lang="en-AU" sz="1800" b="0" i="0" dirty="0" smtClean="0">
                          <a:solidFill>
                            <a:schemeClr val="tx1"/>
                          </a:solidFill>
                        </a:rPr>
                        <m:t>S</m:t>
                      </m:r>
                      <m:r>
                        <m:rPr>
                          <m:nor/>
                        </m:rPr>
                        <a:rPr lang="en-AU" sz="1800" b="0" i="0" dirty="0" smtClean="0">
                          <a:solidFill>
                            <a:schemeClr val="tx1"/>
                          </a:solidFill>
                        </a:rPr>
                        <m:t>](</m:t>
                      </m:r>
                      <m:r>
                        <m:rPr>
                          <m:nor/>
                        </m:rPr>
                        <a:rPr lang="en-US" sz="1800" dirty="0" smtClean="0">
                          <a:solidFill>
                            <a:schemeClr val="tx1"/>
                          </a:solidFill>
                        </a:rPr>
                        <m:t>ρ</m:t>
                      </m:r>
                      <m:r>
                        <m:rPr>
                          <m:nor/>
                        </m:rPr>
                        <a:rPr lang="en-AU" sz="1800" b="0" i="0" dirty="0" smtClean="0">
                          <a:solidFill>
                            <a:schemeClr val="tx1"/>
                          </a:solidFill>
                        </a:rPr>
                        <m:t>)</m:t>
                      </m:r>
                    </m:oMath>
                  </m:oMathPara>
                </a14:m>
                <a:endParaRPr lang="en-US" dirty="0">
                  <a:solidFill>
                    <a:schemeClr val="tx1"/>
                  </a:solidFill>
                </a:endParaRPr>
              </a:p>
            </p:txBody>
          </p:sp>
        </mc:Choice>
        <mc:Fallback xmlns="">
          <p:sp>
            <p:nvSpPr>
              <p:cNvPr id="11" name="Parallelogram 10">
                <a:extLst>
                  <a:ext uri="{FF2B5EF4-FFF2-40B4-BE49-F238E27FC236}">
                    <a16:creationId xmlns:a16="http://schemas.microsoft.com/office/drawing/2014/main" id="{36824C2A-6152-480D-B422-E64116A2708E}"/>
                  </a:ext>
                </a:extLst>
              </p:cNvPr>
              <p:cNvSpPr>
                <a:spLocks noRot="1" noChangeAspect="1" noMove="1" noResize="1" noEditPoints="1" noAdjustHandles="1" noChangeArrowheads="1" noChangeShapeType="1" noTextEdit="1"/>
              </p:cNvSpPr>
              <p:nvPr/>
            </p:nvSpPr>
            <p:spPr>
              <a:xfrm>
                <a:off x="7082461" y="2172766"/>
                <a:ext cx="3439940" cy="1227448"/>
              </a:xfrm>
              <a:prstGeom prst="parallelogram">
                <a:avLst>
                  <a:gd name="adj" fmla="val 122273"/>
                </a:avLst>
              </a:prstGeom>
              <a:blipFill>
                <a:blip r:embed="rId5"/>
                <a:stretch>
                  <a:fillRect/>
                </a:stretch>
              </a:blipFill>
              <a:ln>
                <a:noFill/>
              </a:ln>
            </p:spPr>
            <p:txBody>
              <a:bodyPr/>
              <a:lstStyle/>
              <a:p>
                <a:r>
                  <a:rPr lang="en-AU">
                    <a:noFill/>
                  </a:rPr>
                  <a:t> </a:t>
                </a:r>
              </a:p>
            </p:txBody>
          </p:sp>
        </mc:Fallback>
      </mc:AlternateContent>
      <p:cxnSp>
        <p:nvCxnSpPr>
          <p:cNvPr id="12" name="Straight Arrow Connector 11">
            <a:extLst>
              <a:ext uri="{FF2B5EF4-FFF2-40B4-BE49-F238E27FC236}">
                <a16:creationId xmlns:a16="http://schemas.microsoft.com/office/drawing/2014/main" id="{3672978E-4E51-4A19-A74D-84095A798542}"/>
              </a:ext>
            </a:extLst>
          </p:cNvPr>
          <p:cNvCxnSpPr>
            <a:cxnSpLocks/>
          </p:cNvCxnSpPr>
          <p:nvPr/>
        </p:nvCxnSpPr>
        <p:spPr>
          <a:xfrm flipH="1">
            <a:off x="8256741" y="2634794"/>
            <a:ext cx="1091380" cy="1"/>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4A6A5C7-95FC-4F36-A5C9-4A788CF4C035}"/>
                  </a:ext>
                </a:extLst>
              </p:cNvPr>
              <p:cNvSpPr txBox="1"/>
              <p:nvPr/>
            </p:nvSpPr>
            <p:spPr>
              <a:xfrm>
                <a:off x="7964281" y="3063586"/>
                <a:ext cx="10174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oMath>
                  </m:oMathPara>
                </a14:m>
                <a:endParaRPr lang="en-AU" dirty="0"/>
              </a:p>
            </p:txBody>
          </p:sp>
        </mc:Choice>
        <mc:Fallback xmlns="">
          <p:sp>
            <p:nvSpPr>
              <p:cNvPr id="14" name="TextBox 13">
                <a:extLst>
                  <a:ext uri="{FF2B5EF4-FFF2-40B4-BE49-F238E27FC236}">
                    <a16:creationId xmlns:a16="http://schemas.microsoft.com/office/drawing/2014/main" id="{A4A6A5C7-95FC-4F36-A5C9-4A788CF4C035}"/>
                  </a:ext>
                </a:extLst>
              </p:cNvPr>
              <p:cNvSpPr txBox="1">
                <a:spLocks noRot="1" noChangeAspect="1" noMove="1" noResize="1" noEditPoints="1" noAdjustHandles="1" noChangeArrowheads="1" noChangeShapeType="1" noTextEdit="1"/>
              </p:cNvSpPr>
              <p:nvPr/>
            </p:nvSpPr>
            <p:spPr>
              <a:xfrm>
                <a:off x="7964281" y="3063586"/>
                <a:ext cx="1017448" cy="369332"/>
              </a:xfrm>
              <a:prstGeom prst="rect">
                <a:avLst/>
              </a:prstGeom>
              <a:blipFill>
                <a:blip r:embed="rId6"/>
                <a:stretch>
                  <a:fillRect b="-10000"/>
                </a:stretch>
              </a:blipFill>
            </p:spPr>
            <p:txBody>
              <a:bodyPr/>
              <a:lstStyle/>
              <a:p>
                <a:r>
                  <a:rPr lang="en-AU">
                    <a:noFill/>
                  </a:rPr>
                  <a:t> </a:t>
                </a:r>
              </a:p>
            </p:txBody>
          </p:sp>
        </mc:Fallback>
      </mc:AlternateContent>
      <p:pic>
        <p:nvPicPr>
          <p:cNvPr id="16" name="Picture 15">
            <a:extLst>
              <a:ext uri="{FF2B5EF4-FFF2-40B4-BE49-F238E27FC236}">
                <a16:creationId xmlns:a16="http://schemas.microsoft.com/office/drawing/2014/main" id="{7CB3857D-39F5-4138-883A-97A58FAC45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8181" y="2602589"/>
            <a:ext cx="714375" cy="257175"/>
          </a:xfrm>
          <a:prstGeom prst="rect">
            <a:avLst/>
          </a:prstGeom>
        </p:spPr>
      </p:pic>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42C6DA68-5200-40A7-9C8A-F1643E43A3EB}"/>
                  </a:ext>
                </a:extLst>
              </p:cNvPr>
              <p:cNvSpPr txBox="1">
                <a:spLocks/>
              </p:cNvSpPr>
              <p:nvPr/>
            </p:nvSpPr>
            <p:spPr>
              <a:xfrm>
                <a:off x="838200" y="3638649"/>
                <a:ext cx="10515600" cy="2856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Calibri" panose="020F0502020204030204" pitchFamily="34" charset="0"/>
                    <a:cs typeface="Calibri" panose="020F0502020204030204" pitchFamily="34" charset="0"/>
                  </a:rPr>
                  <a:t>Why this solves the question of measurements?</a:t>
                </a:r>
              </a:p>
              <a:p>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𝑃</m:t>
                        </m:r>
                      </m:e>
                    </m:d>
                  </m:oMath>
                </a14:m>
                <a:r>
                  <a:rPr lang="en-US" altLang="zh-CN" dirty="0">
                    <a:latin typeface="Calibri" panose="020F0502020204030204" pitchFamily="34" charset="0"/>
                    <a:cs typeface="Calibri" panose="020F0502020204030204" pitchFamily="34" charset="0"/>
                  </a:rPr>
                  <a:t> can be checked by measurement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𝑃</m:t>
                        </m:r>
                        <m:r>
                          <a:rPr lang="en-AU" b="0" i="1" smtClean="0">
                            <a:latin typeface="Cambria Math" panose="02040503050406030204" pitchFamily="18" charset="0"/>
                          </a:rPr>
                          <m:t>,</m:t>
                        </m:r>
                        <m:r>
                          <a:rPr lang="en-AU" b="0" i="1" smtClean="0">
                            <a:latin typeface="Cambria Math" panose="02040503050406030204" pitchFamily="18" charset="0"/>
                          </a:rPr>
                          <m:t>𝐼</m:t>
                        </m:r>
                        <m:r>
                          <a:rPr lang="en-AU" b="0" i="1" smtClean="0">
                            <a:latin typeface="Cambria Math" panose="02040503050406030204" pitchFamily="18" charset="0"/>
                          </a:rPr>
                          <m:t>−</m:t>
                        </m:r>
                        <m:r>
                          <a:rPr lang="en-AU" b="0" i="1" smtClean="0">
                            <a:latin typeface="Cambria Math" panose="02040503050406030204" pitchFamily="18" charset="0"/>
                          </a:rPr>
                          <m:t>𝑃</m:t>
                        </m:r>
                      </m:e>
                    </m:d>
                  </m:oMath>
                </a14:m>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pPr marL="0" indent="0">
                  <a:buNone/>
                </a:pPr>
                <a:r>
                  <a:rPr lang="en-US" altLang="zh-CN" dirty="0">
                    <a:latin typeface="Calibri" panose="020F0502020204030204" pitchFamily="34" charset="0"/>
                    <a:cs typeface="Calibri" panose="020F0502020204030204" pitchFamily="34" charset="0"/>
                  </a:rPr>
                  <a:t>   Measurement </a:t>
                </a:r>
                <a14:m>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𝑃</m:t>
                        </m:r>
                        <m:r>
                          <a:rPr lang="en-AU" b="0" i="1" smtClean="0">
                            <a:latin typeface="Cambria Math" panose="02040503050406030204" pitchFamily="18" charset="0"/>
                          </a:rPr>
                          <m:t>,</m:t>
                        </m:r>
                        <m:r>
                          <a:rPr lang="en-AU" b="0" i="1" smtClean="0">
                            <a:latin typeface="Cambria Math" panose="02040503050406030204" pitchFamily="18" charset="0"/>
                          </a:rPr>
                          <m:t>𝐼</m:t>
                        </m:r>
                        <m:r>
                          <a:rPr lang="en-AU" b="0" i="1" smtClean="0">
                            <a:latin typeface="Cambria Math" panose="02040503050406030204" pitchFamily="18" charset="0"/>
                          </a:rPr>
                          <m:t>−</m:t>
                        </m:r>
                        <m:r>
                          <a:rPr lang="en-AU" b="0" i="1" smtClean="0">
                            <a:latin typeface="Cambria Math" panose="02040503050406030204" pitchFamily="18" charset="0"/>
                          </a:rPr>
                          <m:t>𝑃</m:t>
                        </m:r>
                      </m:e>
                    </m:d>
                  </m:oMath>
                </a14:m>
                <a:r>
                  <a:rPr lang="en-US" altLang="zh-CN" dirty="0">
                    <a:latin typeface="Calibri" panose="020F0502020204030204" pitchFamily="34" charset="0"/>
                    <a:cs typeface="Calibri" panose="020F0502020204030204" pitchFamily="34" charset="0"/>
                  </a:rPr>
                  <a:t> will not collapse </a:t>
                </a:r>
                <a14:m>
                  <m:oMath xmlns:m="http://schemas.openxmlformats.org/officeDocument/2006/math">
                    <m:r>
                      <m:rPr>
                        <m:nor/>
                      </m:rPr>
                      <a:rPr lang="en-US" dirty="0">
                        <a:latin typeface="Calibri" panose="020F0502020204030204" pitchFamily="34" charset="0"/>
                        <a:cs typeface="Calibri" panose="020F0502020204030204" pitchFamily="34" charset="0"/>
                      </a:rPr>
                      <m:t>ρ</m:t>
                    </m:r>
                  </m:oMath>
                </a14:m>
                <a:r>
                  <a:rPr lang="en-US" dirty="0">
                    <a:latin typeface="Calibri" panose="020F0502020204030204" pitchFamily="34" charset="0"/>
                    <a:cs typeface="Calibri" panose="020F0502020204030204" pitchFamily="34" charset="0"/>
                  </a:rPr>
                  <a:t> if </a:t>
                </a:r>
                <a14:m>
                  <m:oMath xmlns:m="http://schemas.openxmlformats.org/officeDocument/2006/math">
                    <m:r>
                      <m:rPr>
                        <m:nor/>
                      </m:rPr>
                      <a:rPr lang="en-US" dirty="0">
                        <a:latin typeface="Calibri" panose="020F0502020204030204" pitchFamily="34" charset="0"/>
                        <a:cs typeface="Calibri" panose="020F0502020204030204" pitchFamily="34" charset="0"/>
                      </a:rPr>
                      <m:t>ρ</m:t>
                    </m:r>
                  </m:oMath>
                </a14:m>
                <a:r>
                  <a:rPr lang="en-US" dirty="0">
                    <a:latin typeface="Calibri" panose="020F0502020204030204" pitchFamily="34" charset="0"/>
                    <a:cs typeface="Calibri" panose="020F0502020204030204" pitchFamily="34" charset="0"/>
                  </a:rPr>
                  <a:t> satisfies </a:t>
                </a:r>
                <a14:m>
                  <m:oMath xmlns:m="http://schemas.openxmlformats.org/officeDocument/2006/math">
                    <m:r>
                      <a:rPr lang="en-US" i="1">
                        <a:latin typeface="Cambria Math" panose="02040503050406030204" pitchFamily="18" charset="0"/>
                      </a:rPr>
                      <m:t>𝑃</m:t>
                    </m:r>
                  </m:oMath>
                </a14:m>
                <a:r>
                  <a:rPr lang="en-AU" dirty="0"/>
                  <a:t>.</a:t>
                </a:r>
                <a:endParaRPr lang="en-US" altLang="zh-CN" dirty="0"/>
              </a:p>
              <a:p>
                <a:endParaRPr lang="en-US" altLang="zh-CN" dirty="0"/>
              </a:p>
              <a:p>
                <a:endParaRPr lang="en-US" altLang="zh-CN" dirty="0"/>
              </a:p>
              <a:p>
                <a:endParaRPr lang="en-US" altLang="zh-CN" dirty="0"/>
              </a:p>
              <a:p>
                <a:endParaRPr lang="en-US" altLang="zh-CN" dirty="0"/>
              </a:p>
            </p:txBody>
          </p:sp>
        </mc:Choice>
        <mc:Fallback>
          <p:sp>
            <p:nvSpPr>
              <p:cNvPr id="19" name="Content Placeholder 2">
                <a:extLst>
                  <a:ext uri="{FF2B5EF4-FFF2-40B4-BE49-F238E27FC236}">
                    <a16:creationId xmlns:a16="http://schemas.microsoft.com/office/drawing/2014/main" id="{42C6DA68-5200-40A7-9C8A-F1643E43A3EB}"/>
                  </a:ext>
                </a:extLst>
              </p:cNvPr>
              <p:cNvSpPr txBox="1">
                <a:spLocks noRot="1" noChangeAspect="1" noMove="1" noResize="1" noEditPoints="1" noAdjustHandles="1" noChangeArrowheads="1" noChangeShapeType="1" noTextEdit="1"/>
              </p:cNvSpPr>
              <p:nvPr/>
            </p:nvSpPr>
            <p:spPr>
              <a:xfrm>
                <a:off x="838200" y="3638649"/>
                <a:ext cx="10515600" cy="2856908"/>
              </a:xfrm>
              <a:prstGeom prst="rect">
                <a:avLst/>
              </a:prstGeom>
              <a:blipFill>
                <a:blip r:embed="rId8"/>
                <a:stretch>
                  <a:fillRect l="-1043" t="-3625"/>
                </a:stretch>
              </a:blipFill>
            </p:spPr>
            <p:txBody>
              <a:bodyPr/>
              <a:lstStyle/>
              <a:p>
                <a:r>
                  <a:rPr lang="en-AU">
                    <a:noFill/>
                  </a:rPr>
                  <a:t> </a:t>
                </a:r>
              </a:p>
            </p:txBody>
          </p:sp>
        </mc:Fallback>
      </mc:AlternateContent>
      <p:pic>
        <p:nvPicPr>
          <p:cNvPr id="21" name="Picture 20">
            <a:extLst>
              <a:ext uri="{FF2B5EF4-FFF2-40B4-BE49-F238E27FC236}">
                <a16:creationId xmlns:a16="http://schemas.microsoft.com/office/drawing/2014/main" id="{00B8C893-A11D-4609-A528-7E80AE8D294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3097" y="4931883"/>
            <a:ext cx="3593713" cy="403113"/>
          </a:xfrm>
          <a:prstGeom prst="rect">
            <a:avLst/>
          </a:prstGeom>
        </p:spPr>
      </p:pic>
    </p:spTree>
    <p:extLst>
      <p:ext uri="{BB962C8B-B14F-4D97-AF65-F5344CB8AC3E}">
        <p14:creationId xmlns:p14="http://schemas.microsoft.com/office/powerpoint/2010/main" val="2458740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2725D-03E2-4CAC-89A9-9248FAD52BEF}"/>
              </a:ext>
            </a:extLst>
          </p:cNvPr>
          <p:cNvSpPr>
            <a:spLocks noGrp="1"/>
          </p:cNvSpPr>
          <p:nvPr>
            <p:ph type="title"/>
          </p:nvPr>
        </p:nvSpPr>
        <p:spPr>
          <a:xfrm>
            <a:off x="838200" y="28740"/>
            <a:ext cx="10515600" cy="1325563"/>
          </a:xfrm>
        </p:spPr>
        <p:txBody>
          <a:bodyPr>
            <a:normAutofit/>
          </a:bodyPr>
          <a:lstStyle/>
          <a:p>
            <a:r>
              <a:rPr lang="en-AU" sz="4000" dirty="0"/>
              <a:t>                        </a:t>
            </a:r>
            <a:r>
              <a:rPr lang="en-AU" sz="4000" dirty="0" err="1">
                <a:latin typeface="Calibri Light" panose="020F0302020204030204" pitchFamily="34" charset="0"/>
                <a:cs typeface="Calibri Light" panose="020F0302020204030204" pitchFamily="34" charset="0"/>
              </a:rPr>
              <a:t>aQHL</a:t>
            </a:r>
            <a:endParaRPr lang="en-AU" sz="4000"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C23F9476-061D-423D-88FD-CC69E6477F0B}"/>
              </a:ext>
            </a:extLst>
          </p:cNvPr>
          <p:cNvSpPr>
            <a:spLocks noGrp="1"/>
          </p:cNvSpPr>
          <p:nvPr>
            <p:ph idx="1"/>
          </p:nvPr>
        </p:nvSpPr>
        <p:spPr>
          <a:xfrm>
            <a:off x="838200" y="1279212"/>
            <a:ext cx="10835798" cy="5359713"/>
          </a:xfrm>
        </p:spPr>
        <p:txBody>
          <a:bodyPr>
            <a:normAutofit/>
          </a:bodyPr>
          <a:lstStyle/>
          <a:p>
            <a:r>
              <a:rPr lang="en-GB" sz="2400" dirty="0">
                <a:latin typeface="Calibri" panose="020F0502020204030204" pitchFamily="34" charset="0"/>
                <a:cs typeface="Calibri" panose="020F0502020204030204" pitchFamily="34" charset="0"/>
              </a:rPr>
              <a:t>Sound and (relatively) complete proof system (for projective assertions.)</a:t>
            </a:r>
          </a:p>
          <a:p>
            <a:r>
              <a:rPr lang="en-GB" sz="2400" dirty="0">
                <a:latin typeface="Calibri" panose="020F0502020204030204" pitchFamily="34" charset="0"/>
                <a:cs typeface="Calibri" panose="020F0502020204030204" pitchFamily="34" charset="0"/>
              </a:rPr>
              <a:t>For Skip and Unitary</a:t>
            </a:r>
          </a:p>
          <a:p>
            <a:endParaRPr lang="en-GB" sz="2400" dirty="0">
              <a:latin typeface="Arial" panose="020B0604020202020204" pitchFamily="34" charset="0"/>
            </a:endParaRPr>
          </a:p>
          <a:p>
            <a:endParaRPr lang="en-GB" sz="2400" dirty="0">
              <a:latin typeface="Arial" panose="020B0604020202020204" pitchFamily="34" charset="0"/>
            </a:endParaRPr>
          </a:p>
          <a:p>
            <a:endParaRPr lang="en-GB" sz="2400" dirty="0">
              <a:latin typeface="Arial" panose="020B0604020202020204" pitchFamily="34" charset="0"/>
            </a:endParaRPr>
          </a:p>
          <a:p>
            <a:endParaRPr lang="en-GB" sz="2400" dirty="0">
              <a:latin typeface="Arial" panose="020B0604020202020204" pitchFamily="34" charset="0"/>
            </a:endParaRPr>
          </a:p>
          <a:p>
            <a:endParaRPr lang="en-GB" sz="2400" dirty="0">
              <a:latin typeface="Arial" panose="020B0604020202020204" pitchFamily="34" charset="0"/>
            </a:endParaRPr>
          </a:p>
          <a:p>
            <a:endParaRPr lang="en-GB" sz="2400" dirty="0">
              <a:latin typeface="Arial" panose="020B0604020202020204" pitchFamily="34" charset="0"/>
            </a:endParaRPr>
          </a:p>
          <a:p>
            <a:endParaRPr lang="en-GB" sz="2400" dirty="0">
              <a:latin typeface="Arial" panose="020B0604020202020204" pitchFamily="34" charset="0"/>
            </a:endParaRPr>
          </a:p>
          <a:p>
            <a:endParaRPr lang="en-GB" sz="2400" dirty="0">
              <a:latin typeface="Arial" panose="020B0604020202020204" pitchFamily="34" charset="0"/>
            </a:endParaRPr>
          </a:p>
        </p:txBody>
      </p:sp>
      <p:pic>
        <p:nvPicPr>
          <p:cNvPr id="6" name="Picture 5">
            <a:extLst>
              <a:ext uri="{FF2B5EF4-FFF2-40B4-BE49-F238E27FC236}">
                <a16:creationId xmlns:a16="http://schemas.microsoft.com/office/drawing/2014/main" id="{BC699249-4C0E-469E-A98A-6CB3AF878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847" y="2228924"/>
            <a:ext cx="4785080" cy="306116"/>
          </a:xfrm>
          <a:prstGeom prst="rect">
            <a:avLst/>
          </a:prstGeom>
        </p:spPr>
      </p:pic>
    </p:spTree>
    <p:extLst>
      <p:ext uri="{BB962C8B-B14F-4D97-AF65-F5344CB8AC3E}">
        <p14:creationId xmlns:p14="http://schemas.microsoft.com/office/powerpoint/2010/main" val="1592317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2725D-03E2-4CAC-89A9-9248FAD52BEF}"/>
              </a:ext>
            </a:extLst>
          </p:cNvPr>
          <p:cNvSpPr>
            <a:spLocks noGrp="1"/>
          </p:cNvSpPr>
          <p:nvPr>
            <p:ph type="title"/>
          </p:nvPr>
        </p:nvSpPr>
        <p:spPr>
          <a:xfrm>
            <a:off x="838200" y="28740"/>
            <a:ext cx="10515600" cy="1325563"/>
          </a:xfrm>
        </p:spPr>
        <p:txBody>
          <a:bodyPr>
            <a:normAutofit/>
          </a:bodyPr>
          <a:lstStyle/>
          <a:p>
            <a:r>
              <a:rPr lang="en-AU" sz="4000" dirty="0"/>
              <a:t>                        </a:t>
            </a:r>
            <a:r>
              <a:rPr lang="en-AU" sz="4000" dirty="0" err="1">
                <a:latin typeface="Calibri Light" panose="020F0302020204030204" pitchFamily="34" charset="0"/>
                <a:cs typeface="Calibri Light" panose="020F0302020204030204" pitchFamily="34" charset="0"/>
              </a:rPr>
              <a:t>aQHL</a:t>
            </a:r>
            <a:endParaRPr lang="en-AU" sz="4000"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C23F9476-061D-423D-88FD-CC69E6477F0B}"/>
              </a:ext>
            </a:extLst>
          </p:cNvPr>
          <p:cNvSpPr>
            <a:spLocks noGrp="1"/>
          </p:cNvSpPr>
          <p:nvPr>
            <p:ph idx="1"/>
          </p:nvPr>
        </p:nvSpPr>
        <p:spPr>
          <a:xfrm>
            <a:off x="838200" y="1279212"/>
            <a:ext cx="10835798" cy="5359713"/>
          </a:xfrm>
        </p:spPr>
        <p:txBody>
          <a:bodyPr>
            <a:normAutofit/>
          </a:bodyPr>
          <a:lstStyle/>
          <a:p>
            <a:r>
              <a:rPr lang="en-GB" sz="2400" dirty="0">
                <a:latin typeface="Calibri" panose="020F0502020204030204" pitchFamily="34" charset="0"/>
                <a:cs typeface="Calibri" panose="020F0502020204030204" pitchFamily="34" charset="0"/>
              </a:rPr>
              <a:t>Sound and (relatively) complete proof system (for projective assertions.)</a:t>
            </a:r>
          </a:p>
          <a:p>
            <a:r>
              <a:rPr lang="en-GB" sz="2400" dirty="0">
                <a:latin typeface="Calibri" panose="020F0502020204030204" pitchFamily="34" charset="0"/>
                <a:cs typeface="Calibri" panose="020F0502020204030204" pitchFamily="34" charset="0"/>
              </a:rPr>
              <a:t>For Skip and Unitary</a:t>
            </a:r>
          </a:p>
          <a:p>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For if statement,</a:t>
            </a:r>
          </a:p>
          <a:p>
            <a:endParaRPr lang="en-GB" sz="2400" dirty="0">
              <a:latin typeface="Arial" panose="020B0604020202020204" pitchFamily="34" charset="0"/>
            </a:endParaRPr>
          </a:p>
          <a:p>
            <a:endParaRPr lang="en-GB" sz="2400" dirty="0">
              <a:latin typeface="Arial" panose="020B0604020202020204" pitchFamily="34" charset="0"/>
            </a:endParaRPr>
          </a:p>
          <a:p>
            <a:endParaRPr lang="en-GB" sz="2400" dirty="0">
              <a:latin typeface="Arial" panose="020B0604020202020204" pitchFamily="34" charset="0"/>
            </a:endParaRPr>
          </a:p>
          <a:p>
            <a:endParaRPr lang="en-GB" sz="2400" dirty="0">
              <a:latin typeface="Arial" panose="020B0604020202020204" pitchFamily="34" charset="0"/>
            </a:endParaRPr>
          </a:p>
          <a:p>
            <a:endParaRPr lang="en-GB" sz="2400" dirty="0">
              <a:latin typeface="Arial" panose="020B0604020202020204" pitchFamily="34" charset="0"/>
            </a:endParaRPr>
          </a:p>
          <a:p>
            <a:endParaRPr lang="en-GB" sz="2400" dirty="0">
              <a:latin typeface="Arial" panose="020B0604020202020204" pitchFamily="34" charset="0"/>
            </a:endParaRPr>
          </a:p>
          <a:p>
            <a:endParaRPr lang="en-GB" sz="2400" dirty="0">
              <a:latin typeface="Arial" panose="020B0604020202020204" pitchFamily="34" charset="0"/>
            </a:endParaRPr>
          </a:p>
        </p:txBody>
      </p:sp>
      <p:pic>
        <p:nvPicPr>
          <p:cNvPr id="5" name="Picture 4">
            <a:extLst>
              <a:ext uri="{FF2B5EF4-FFF2-40B4-BE49-F238E27FC236}">
                <a16:creationId xmlns:a16="http://schemas.microsoft.com/office/drawing/2014/main" id="{E0D3C61D-9845-4C02-9093-E16B509CD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172" y="3171201"/>
            <a:ext cx="5784611" cy="676751"/>
          </a:xfrm>
          <a:prstGeom prst="rect">
            <a:avLst/>
          </a:prstGeom>
        </p:spPr>
      </p:pic>
      <p:pic>
        <p:nvPicPr>
          <p:cNvPr id="6" name="Picture 5">
            <a:extLst>
              <a:ext uri="{FF2B5EF4-FFF2-40B4-BE49-F238E27FC236}">
                <a16:creationId xmlns:a16="http://schemas.microsoft.com/office/drawing/2014/main" id="{BC699249-4C0E-469E-A98A-6CB3AF878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3847" y="2228924"/>
            <a:ext cx="4785080" cy="306116"/>
          </a:xfrm>
          <a:prstGeom prst="rect">
            <a:avLst/>
          </a:prstGeom>
        </p:spPr>
      </p:pic>
      <p:pic>
        <p:nvPicPr>
          <p:cNvPr id="7" name="Picture 6">
            <a:extLst>
              <a:ext uri="{FF2B5EF4-FFF2-40B4-BE49-F238E27FC236}">
                <a16:creationId xmlns:a16="http://schemas.microsoft.com/office/drawing/2014/main" id="{7936D4DB-BB6C-47B8-AD58-D4C4B4D3D9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3016" y="2885335"/>
            <a:ext cx="3573884" cy="35653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1F2E23A7-C468-49E7-B9FF-7BECEF0778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3350" y="4065658"/>
            <a:ext cx="2640152" cy="34466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53DE2080-C808-439F-A2CC-7572EEA93E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4694" y="4603398"/>
            <a:ext cx="2379571" cy="362108"/>
          </a:xfrm>
          <a:prstGeom prst="rect">
            <a:avLst/>
          </a:prstGeom>
        </p:spPr>
      </p:pic>
      <p:pic>
        <p:nvPicPr>
          <p:cNvPr id="11" name="Picture 10" descr="Text&#10;&#10;Description automatically generated">
            <a:extLst>
              <a:ext uri="{FF2B5EF4-FFF2-40B4-BE49-F238E27FC236}">
                <a16:creationId xmlns:a16="http://schemas.microsoft.com/office/drawing/2014/main" id="{26117925-8ADD-473F-86CC-D1ABCFA904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66793" y="5161150"/>
            <a:ext cx="2818596" cy="364309"/>
          </a:xfrm>
          <a:prstGeom prst="rect">
            <a:avLst/>
          </a:prstGeom>
        </p:spPr>
      </p:pic>
      <p:pic>
        <p:nvPicPr>
          <p:cNvPr id="12" name="Picture 11" descr="Text&#10;&#10;Description automatically generated">
            <a:extLst>
              <a:ext uri="{FF2B5EF4-FFF2-40B4-BE49-F238E27FC236}">
                <a16:creationId xmlns:a16="http://schemas.microsoft.com/office/drawing/2014/main" id="{4D65F83A-73FA-476D-A939-41A8C65A5F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663" y="3241097"/>
            <a:ext cx="1219883" cy="536957"/>
          </a:xfrm>
          <a:prstGeom prst="rect">
            <a:avLst/>
          </a:prstGeom>
        </p:spPr>
      </p:pic>
    </p:spTree>
    <p:extLst>
      <p:ext uri="{BB962C8B-B14F-4D97-AF65-F5344CB8AC3E}">
        <p14:creationId xmlns:p14="http://schemas.microsoft.com/office/powerpoint/2010/main" val="71170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2725D-03E2-4CAC-89A9-9248FAD52BEF}"/>
              </a:ext>
            </a:extLst>
          </p:cNvPr>
          <p:cNvSpPr>
            <a:spLocks noGrp="1"/>
          </p:cNvSpPr>
          <p:nvPr>
            <p:ph type="title"/>
          </p:nvPr>
        </p:nvSpPr>
        <p:spPr>
          <a:xfrm>
            <a:off x="838200" y="28740"/>
            <a:ext cx="10515600" cy="1325563"/>
          </a:xfrm>
        </p:spPr>
        <p:txBody>
          <a:bodyPr>
            <a:normAutofit/>
          </a:bodyPr>
          <a:lstStyle/>
          <a:p>
            <a:r>
              <a:rPr lang="en-AU" sz="4000" dirty="0"/>
              <a:t>                        </a:t>
            </a:r>
            <a:r>
              <a:rPr lang="en-AU" sz="4000" dirty="0" err="1">
                <a:latin typeface="Calibri Light" panose="020F0302020204030204" pitchFamily="34" charset="0"/>
                <a:cs typeface="Calibri Light" panose="020F0302020204030204" pitchFamily="34" charset="0"/>
              </a:rPr>
              <a:t>aQHL</a:t>
            </a:r>
            <a:endParaRPr lang="en-AU" sz="4000"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C23F9476-061D-423D-88FD-CC69E6477F0B}"/>
              </a:ext>
            </a:extLst>
          </p:cNvPr>
          <p:cNvSpPr>
            <a:spLocks noGrp="1"/>
          </p:cNvSpPr>
          <p:nvPr>
            <p:ph idx="1"/>
          </p:nvPr>
        </p:nvSpPr>
        <p:spPr>
          <a:xfrm>
            <a:off x="838200" y="1279212"/>
            <a:ext cx="10835798" cy="5359713"/>
          </a:xfrm>
        </p:spPr>
        <p:txBody>
          <a:bodyPr>
            <a:normAutofit/>
          </a:bodyPr>
          <a:lstStyle/>
          <a:p>
            <a:r>
              <a:rPr lang="en-GB" sz="2400" dirty="0">
                <a:latin typeface="Calibri" panose="020F0502020204030204" pitchFamily="34" charset="0"/>
                <a:cs typeface="Calibri" panose="020F0502020204030204" pitchFamily="34" charset="0"/>
              </a:rPr>
              <a:t>Sound and (relatively) complete proof system (for projective assertions.)</a:t>
            </a:r>
          </a:p>
          <a:p>
            <a:r>
              <a:rPr lang="en-GB" sz="2400" dirty="0">
                <a:latin typeface="Calibri" panose="020F0502020204030204" pitchFamily="34" charset="0"/>
                <a:cs typeface="Calibri" panose="020F0502020204030204" pitchFamily="34" charset="0"/>
              </a:rPr>
              <a:t>For Skip and Unitary</a:t>
            </a:r>
          </a:p>
          <a:p>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For if statement,</a:t>
            </a:r>
          </a:p>
          <a:p>
            <a:endParaRPr lang="en-GB" sz="2400" dirty="0">
              <a:latin typeface="Calibri" panose="020F0502020204030204" pitchFamily="34" charset="0"/>
              <a:cs typeface="Calibri" panose="020F0502020204030204" pitchFamily="34" charset="0"/>
            </a:endParaRPr>
          </a:p>
          <a:p>
            <a:endParaRPr lang="en-GB" sz="2400" dirty="0">
              <a:latin typeface="Calibri" panose="020F0502020204030204" pitchFamily="34" charset="0"/>
              <a:cs typeface="Calibri" panose="020F0502020204030204" pitchFamily="34" charset="0"/>
            </a:endParaRPr>
          </a:p>
          <a:p>
            <a:endParaRPr lang="en-GB" sz="2400" dirty="0">
              <a:latin typeface="Calibri" panose="020F0502020204030204" pitchFamily="34" charset="0"/>
              <a:cs typeface="Calibri" panose="020F0502020204030204" pitchFamily="34" charset="0"/>
            </a:endParaRPr>
          </a:p>
          <a:p>
            <a:endParaRPr lang="en-GB" sz="2400" dirty="0">
              <a:latin typeface="Calibri" panose="020F0502020204030204" pitchFamily="34" charset="0"/>
              <a:cs typeface="Calibri" panose="020F0502020204030204" pitchFamily="34" charset="0"/>
            </a:endParaRPr>
          </a:p>
          <a:p>
            <a:endParaRPr lang="en-GB" sz="2400" dirty="0">
              <a:latin typeface="Calibri" panose="020F0502020204030204" pitchFamily="34" charset="0"/>
              <a:cs typeface="Calibri" panose="020F0502020204030204" pitchFamily="34" charset="0"/>
            </a:endParaRPr>
          </a:p>
          <a:p>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+loop rule-infinite branches</a:t>
            </a:r>
          </a:p>
          <a:p>
            <a:endParaRPr lang="en-GB" sz="2400" dirty="0">
              <a:latin typeface="Arial" panose="020B0604020202020204" pitchFamily="34" charset="0"/>
            </a:endParaRPr>
          </a:p>
        </p:txBody>
      </p:sp>
      <p:pic>
        <p:nvPicPr>
          <p:cNvPr id="5" name="Picture 4">
            <a:extLst>
              <a:ext uri="{FF2B5EF4-FFF2-40B4-BE49-F238E27FC236}">
                <a16:creationId xmlns:a16="http://schemas.microsoft.com/office/drawing/2014/main" id="{E0D3C61D-9845-4C02-9093-E16B509CD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172" y="3171201"/>
            <a:ext cx="5784611" cy="676751"/>
          </a:xfrm>
          <a:prstGeom prst="rect">
            <a:avLst/>
          </a:prstGeom>
        </p:spPr>
      </p:pic>
      <p:pic>
        <p:nvPicPr>
          <p:cNvPr id="6" name="Picture 5">
            <a:extLst>
              <a:ext uri="{FF2B5EF4-FFF2-40B4-BE49-F238E27FC236}">
                <a16:creationId xmlns:a16="http://schemas.microsoft.com/office/drawing/2014/main" id="{BC699249-4C0E-469E-A98A-6CB3AF878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3847" y="2228924"/>
            <a:ext cx="4785080" cy="306116"/>
          </a:xfrm>
          <a:prstGeom prst="rect">
            <a:avLst/>
          </a:prstGeom>
        </p:spPr>
      </p:pic>
      <p:pic>
        <p:nvPicPr>
          <p:cNvPr id="7" name="Picture 6">
            <a:extLst>
              <a:ext uri="{FF2B5EF4-FFF2-40B4-BE49-F238E27FC236}">
                <a16:creationId xmlns:a16="http://schemas.microsoft.com/office/drawing/2014/main" id="{7936D4DB-BB6C-47B8-AD58-D4C4B4D3D9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3016" y="2885335"/>
            <a:ext cx="3573884" cy="35653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1F2E23A7-C468-49E7-B9FF-7BECEF0778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3350" y="4065658"/>
            <a:ext cx="2640152" cy="34466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53DE2080-C808-439F-A2CC-7572EEA93E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4694" y="4603398"/>
            <a:ext cx="2379571" cy="362108"/>
          </a:xfrm>
          <a:prstGeom prst="rect">
            <a:avLst/>
          </a:prstGeom>
        </p:spPr>
      </p:pic>
      <p:pic>
        <p:nvPicPr>
          <p:cNvPr id="11" name="Picture 10" descr="Text&#10;&#10;Description automatically generated">
            <a:extLst>
              <a:ext uri="{FF2B5EF4-FFF2-40B4-BE49-F238E27FC236}">
                <a16:creationId xmlns:a16="http://schemas.microsoft.com/office/drawing/2014/main" id="{26117925-8ADD-473F-86CC-D1ABCFA904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66793" y="5161150"/>
            <a:ext cx="2818596" cy="364309"/>
          </a:xfrm>
          <a:prstGeom prst="rect">
            <a:avLst/>
          </a:prstGeom>
        </p:spPr>
      </p:pic>
      <p:pic>
        <p:nvPicPr>
          <p:cNvPr id="12" name="Picture 11" descr="Text&#10;&#10;Description automatically generated">
            <a:extLst>
              <a:ext uri="{FF2B5EF4-FFF2-40B4-BE49-F238E27FC236}">
                <a16:creationId xmlns:a16="http://schemas.microsoft.com/office/drawing/2014/main" id="{4D65F83A-73FA-476D-A939-41A8C65A5F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663" y="3241097"/>
            <a:ext cx="1219883" cy="536957"/>
          </a:xfrm>
          <a:prstGeom prst="rect">
            <a:avLst/>
          </a:prstGeom>
        </p:spPr>
      </p:pic>
    </p:spTree>
    <p:extLst>
      <p:ext uri="{BB962C8B-B14F-4D97-AF65-F5344CB8AC3E}">
        <p14:creationId xmlns:p14="http://schemas.microsoft.com/office/powerpoint/2010/main" val="963363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3340-F6FC-4794-A8EB-F9B0E03C73A6}"/>
              </a:ext>
            </a:extLst>
          </p:cNvPr>
          <p:cNvSpPr>
            <a:spLocks noGrp="1"/>
          </p:cNvSpPr>
          <p:nvPr>
            <p:ph type="title"/>
          </p:nvPr>
        </p:nvSpPr>
        <p:spPr/>
        <p:txBody>
          <a:bodyPr/>
          <a:lstStyle/>
          <a:p>
            <a:r>
              <a:rPr lang="en-AU" dirty="0">
                <a:latin typeface="Calibri Light" panose="020F0302020204030204" pitchFamily="34" charset="0"/>
                <a:cs typeface="Calibri Light" panose="020F0302020204030204" pitchFamily="34" charset="0"/>
              </a:rPr>
              <a:t>Proof System</a:t>
            </a:r>
          </a:p>
        </p:txBody>
      </p:sp>
      <p:pic>
        <p:nvPicPr>
          <p:cNvPr id="4" name="Content Placeholder 4" descr="A picture containing text&#10;&#10;Description automatically generated">
            <a:extLst>
              <a:ext uri="{FF2B5EF4-FFF2-40B4-BE49-F238E27FC236}">
                <a16:creationId xmlns:a16="http://schemas.microsoft.com/office/drawing/2014/main" id="{30E04C62-B14E-49FB-8300-168B462AB3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4448" y="1825625"/>
            <a:ext cx="8683104" cy="4351338"/>
          </a:xfrm>
          <a:prstGeom prst="rect">
            <a:avLst/>
          </a:prstGeom>
        </p:spPr>
      </p:pic>
    </p:spTree>
    <p:extLst>
      <p:ext uri="{BB962C8B-B14F-4D97-AF65-F5344CB8AC3E}">
        <p14:creationId xmlns:p14="http://schemas.microsoft.com/office/powerpoint/2010/main" val="254128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DED3-E36E-457F-9BE1-21FA3F41B842}"/>
              </a:ext>
            </a:extLst>
          </p:cNvPr>
          <p:cNvSpPr>
            <a:spLocks noGrp="1"/>
          </p:cNvSpPr>
          <p:nvPr>
            <p:ph type="title"/>
          </p:nvPr>
        </p:nvSpPr>
        <p:spPr/>
        <p:txBody>
          <a:bodyPr/>
          <a:lstStyle/>
          <a:p>
            <a:r>
              <a:rPr lang="en-AU" dirty="0">
                <a:latin typeface="Calibri Light" panose="020F0302020204030204" pitchFamily="34" charset="0"/>
                <a:cs typeface="Calibri Light" panose="020F0302020204030204" pitchFamily="34" charset="0"/>
              </a:rPr>
              <a:t>Election Software</a:t>
            </a:r>
          </a:p>
        </p:txBody>
      </p:sp>
      <p:sp>
        <p:nvSpPr>
          <p:cNvPr id="3" name="Content Placeholder 2">
            <a:extLst>
              <a:ext uri="{FF2B5EF4-FFF2-40B4-BE49-F238E27FC236}">
                <a16:creationId xmlns:a16="http://schemas.microsoft.com/office/drawing/2014/main" id="{63E4A673-F10D-47E4-9568-E90C177B2DC2}"/>
              </a:ext>
            </a:extLst>
          </p:cNvPr>
          <p:cNvSpPr>
            <a:spLocks noGrp="1"/>
          </p:cNvSpPr>
          <p:nvPr>
            <p:ph idx="1"/>
          </p:nvPr>
        </p:nvSpPr>
        <p:spPr>
          <a:xfrm>
            <a:off x="838200" y="1825624"/>
            <a:ext cx="10515600" cy="4818709"/>
          </a:xfrm>
        </p:spPr>
        <p:txBody>
          <a:bodyPr>
            <a:normAutofit/>
          </a:bodyPr>
          <a:lstStyle/>
          <a:p>
            <a:r>
              <a:rPr lang="en-GB" sz="2400" dirty="0">
                <a:effectLst/>
                <a:latin typeface="Calibri" panose="020F0502020204030204" pitchFamily="34" charset="0"/>
                <a:cs typeface="Calibri" panose="020F0502020204030204" pitchFamily="34" charset="0"/>
              </a:rPr>
              <a:t>If we have C candidates for S&lt;C vacancies you rank all candidates in order of your preference: </a:t>
            </a:r>
          </a:p>
          <a:p>
            <a:pPr marL="0" indent="0">
              <a:buNone/>
            </a:pPr>
            <a:r>
              <a:rPr lang="en-GB" sz="2400" dirty="0">
                <a:latin typeface="Calibri" panose="020F0502020204030204" pitchFamily="34" charset="0"/>
                <a:cs typeface="Calibri" panose="020F0502020204030204" pitchFamily="34" charset="0"/>
              </a:rPr>
              <a:t>                          </a:t>
            </a:r>
            <a:r>
              <a:rPr lang="en-GB" sz="2400" dirty="0">
                <a:effectLst/>
                <a:latin typeface="Calibri" panose="020F0502020204030204" pitchFamily="34" charset="0"/>
                <a:cs typeface="Calibri" panose="020F0502020204030204" pitchFamily="34" charset="0"/>
              </a:rPr>
              <a:t>Gough, Vladimir, ... , Tony</a:t>
            </a:r>
          </a:p>
          <a:p>
            <a:r>
              <a:rPr lang="en-GB" sz="2400" dirty="0">
                <a:effectLst/>
                <a:latin typeface="Calibri" panose="020F0502020204030204" pitchFamily="34" charset="0"/>
                <a:cs typeface="Calibri" panose="020F0502020204030204" pitchFamily="34" charset="0"/>
              </a:rPr>
              <a:t>Counting such ballots proceeds in rounds where in each round we count up the votes for each candidate, elect or eliminate one candidate and then transfer the surplus votes to the next preferred candidate</a:t>
            </a:r>
          </a:p>
          <a:p>
            <a:r>
              <a:rPr lang="en-GB" sz="2400" dirty="0">
                <a:effectLst/>
                <a:latin typeface="Calibri" panose="020F0502020204030204" pitchFamily="34" charset="0"/>
                <a:cs typeface="Calibri" panose="020F0502020204030204" pitchFamily="34" charset="0"/>
              </a:rPr>
              <a:t>The Electoral Commission uses a computer program to count the votes cast for elections</a:t>
            </a:r>
          </a:p>
          <a:p>
            <a:r>
              <a:rPr lang="en-GB" sz="2400" dirty="0">
                <a:effectLst/>
                <a:latin typeface="Calibri" panose="020F0502020204030204" pitchFamily="34" charset="0"/>
                <a:cs typeface="Calibri" panose="020F0502020204030204" pitchFamily="34" charset="0"/>
              </a:rPr>
              <a:t>Is it safe?</a:t>
            </a:r>
            <a:r>
              <a:rPr lang="en-GB" sz="2400" dirty="0">
                <a:latin typeface="Calibri" panose="020F0502020204030204" pitchFamily="34" charset="0"/>
                <a:cs typeface="Calibri" panose="020F0502020204030204" pitchFamily="34" charset="0"/>
              </a:rPr>
              <a:t>   </a:t>
            </a:r>
          </a:p>
          <a:p>
            <a:r>
              <a:rPr lang="en-GB" sz="2400" dirty="0">
                <a:effectLst/>
                <a:latin typeface="Calibri" panose="020F0502020204030204" pitchFamily="34" charset="0"/>
                <a:cs typeface="Calibri" panose="020F0502020204030204" pitchFamily="34" charset="0"/>
              </a:rPr>
              <a:t>Bugs? We have found three: all could have changed the outcome!</a:t>
            </a:r>
          </a:p>
          <a:p>
            <a:r>
              <a:rPr lang="en-AU" sz="2400" dirty="0">
                <a:effectLst/>
                <a:latin typeface="Calibri" panose="020F0502020204030204" pitchFamily="34" charset="0"/>
                <a:cs typeface="Calibri" panose="020F0502020204030204" pitchFamily="34" charset="0"/>
              </a:rPr>
              <a:t>Verification</a:t>
            </a:r>
            <a:endParaRPr lang="en-GB" sz="2400" dirty="0">
              <a:latin typeface="Calibri" panose="020F0502020204030204" pitchFamily="34" charset="0"/>
              <a:cs typeface="Calibri" panose="020F0502020204030204" pitchFamily="34" charset="0"/>
            </a:endParaRPr>
          </a:p>
          <a:p>
            <a:pPr marL="0" indent="0">
              <a:buNone/>
            </a:pPr>
            <a:endParaRPr lang="en-AU" dirty="0"/>
          </a:p>
        </p:txBody>
      </p:sp>
    </p:spTree>
    <p:extLst>
      <p:ext uri="{BB962C8B-B14F-4D97-AF65-F5344CB8AC3E}">
        <p14:creationId xmlns:p14="http://schemas.microsoft.com/office/powerpoint/2010/main" val="3434911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6D6B-7492-4B25-B300-96BFA544342C}"/>
              </a:ext>
            </a:extLst>
          </p:cNvPr>
          <p:cNvSpPr>
            <a:spLocks noGrp="1"/>
          </p:cNvSpPr>
          <p:nvPr>
            <p:ph type="title"/>
          </p:nvPr>
        </p:nvSpPr>
        <p:spPr/>
        <p:txBody>
          <a:bodyPr/>
          <a:lstStyle/>
          <a:p>
            <a:r>
              <a:rPr lang="en-AU" dirty="0">
                <a:latin typeface="Calibri Light" panose="020F0302020204030204" pitchFamily="34" charset="0"/>
                <a:cs typeface="Calibri Light" panose="020F0302020204030204" pitchFamily="34" charset="0"/>
              </a:rPr>
              <a:t>What gets verified</a:t>
            </a:r>
          </a:p>
        </p:txBody>
      </p:sp>
      <p:sp>
        <p:nvSpPr>
          <p:cNvPr id="3" name="Content Placeholder 2">
            <a:extLst>
              <a:ext uri="{FF2B5EF4-FFF2-40B4-BE49-F238E27FC236}">
                <a16:creationId xmlns:a16="http://schemas.microsoft.com/office/drawing/2014/main" id="{A390893F-8682-467C-8C6E-3662B9A55C75}"/>
              </a:ext>
            </a:extLst>
          </p:cNvPr>
          <p:cNvSpPr>
            <a:spLocks noGrp="1"/>
          </p:cNvSpPr>
          <p:nvPr>
            <p:ph idx="1"/>
          </p:nvPr>
        </p:nvSpPr>
        <p:spPr/>
        <p:txBody>
          <a:bodyPr/>
          <a:lstStyle/>
          <a:p>
            <a:r>
              <a:rPr lang="en-AU" dirty="0">
                <a:effectLst/>
                <a:latin typeface="Calibri" panose="020F0502020204030204" pitchFamily="34" charset="0"/>
                <a:cs typeface="Calibri" panose="020F0502020204030204" pitchFamily="34" charset="0"/>
              </a:rPr>
              <a:t>Hardware</a:t>
            </a:r>
          </a:p>
          <a:p>
            <a:endParaRPr lang="en-AU" dirty="0">
              <a:effectLst/>
              <a:latin typeface="Calibri" panose="020F0502020204030204" pitchFamily="34" charset="0"/>
              <a:cs typeface="Calibri" panose="020F0502020204030204" pitchFamily="34" charset="0"/>
            </a:endParaRPr>
          </a:p>
          <a:p>
            <a:r>
              <a:rPr lang="en-AU" dirty="0">
                <a:effectLst/>
                <a:latin typeface="Calibri" panose="020F0502020204030204" pitchFamily="34" charset="0"/>
                <a:cs typeface="Calibri" panose="020F0502020204030204" pitchFamily="34" charset="0"/>
              </a:rPr>
              <a:t>Compilers</a:t>
            </a:r>
          </a:p>
          <a:p>
            <a:endParaRPr lang="en-AU" dirty="0">
              <a:latin typeface="Calibri" panose="020F0502020204030204" pitchFamily="34" charset="0"/>
              <a:cs typeface="Calibri" panose="020F0502020204030204" pitchFamily="34" charset="0"/>
            </a:endParaRPr>
          </a:p>
          <a:p>
            <a:r>
              <a:rPr lang="en-AU" dirty="0">
                <a:effectLst/>
                <a:latin typeface="Calibri" panose="020F0502020204030204" pitchFamily="34" charset="0"/>
                <a:cs typeface="Calibri" panose="020F0502020204030204" pitchFamily="34" charset="0"/>
              </a:rPr>
              <a:t>Programs</a:t>
            </a:r>
          </a:p>
          <a:p>
            <a:endParaRPr lang="en-AU" dirty="0">
              <a:effectLst/>
              <a:latin typeface="Calibri" panose="020F0502020204030204" pitchFamily="34" charset="0"/>
              <a:cs typeface="Calibri" panose="020F0502020204030204" pitchFamily="34" charset="0"/>
            </a:endParaRPr>
          </a:p>
          <a:p>
            <a:r>
              <a:rPr lang="en-AU"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1825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C52AC-D625-4CEB-9F85-CDB5AFCF0104}"/>
              </a:ext>
            </a:extLst>
          </p:cNvPr>
          <p:cNvSpPr>
            <a:spLocks noGrp="1"/>
          </p:cNvSpPr>
          <p:nvPr>
            <p:ph type="title"/>
          </p:nvPr>
        </p:nvSpPr>
        <p:spPr/>
        <p:txBody>
          <a:bodyPr/>
          <a:lstStyle/>
          <a:p>
            <a:r>
              <a:rPr lang="en-GB" dirty="0">
                <a:effectLst/>
                <a:latin typeface="Calibri Light" panose="020F0302020204030204" pitchFamily="34" charset="0"/>
                <a:cs typeface="Calibri Light" panose="020F0302020204030204" pitchFamily="34" charset="0"/>
              </a:rPr>
              <a:t>How do we do it?</a:t>
            </a:r>
            <a:endParaRPr lang="en-AU"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DE08B086-C874-4EF3-BAD9-8F5993EDC0CD}"/>
              </a:ext>
            </a:extLst>
          </p:cNvPr>
          <p:cNvSpPr>
            <a:spLocks noGrp="1"/>
          </p:cNvSpPr>
          <p:nvPr>
            <p:ph idx="1"/>
          </p:nvPr>
        </p:nvSpPr>
        <p:spPr/>
        <p:txBody>
          <a:bodyPr/>
          <a:lstStyle/>
          <a:p>
            <a:r>
              <a:rPr lang="en-AU" dirty="0">
                <a:effectLst/>
                <a:latin typeface="Calibri" panose="020F0502020204030204" pitchFamily="34" charset="0"/>
                <a:cs typeface="Calibri" panose="020F0502020204030204" pitchFamily="34" charset="0"/>
              </a:rPr>
              <a:t>Informally analysing the code</a:t>
            </a:r>
          </a:p>
          <a:p>
            <a:endParaRPr lang="en-AU" dirty="0">
              <a:latin typeface="Calibri" panose="020F0502020204030204" pitchFamily="34" charset="0"/>
              <a:cs typeface="Calibri" panose="020F0502020204030204" pitchFamily="34" charset="0"/>
            </a:endParaRPr>
          </a:p>
          <a:p>
            <a:r>
              <a:rPr lang="en-GB" dirty="0">
                <a:effectLst/>
                <a:latin typeface="Calibri" panose="020F0502020204030204" pitchFamily="34" charset="0"/>
                <a:cs typeface="Calibri" panose="020F0502020204030204" pitchFamily="34" charset="0"/>
              </a:rPr>
              <a:t>Testing: </a:t>
            </a:r>
          </a:p>
          <a:p>
            <a:pPr marL="0" indent="0">
              <a:buNone/>
            </a:pPr>
            <a:r>
              <a:rPr lang="en-GB" sz="2400" i="1" dirty="0">
                <a:effectLst/>
                <a:latin typeface="Calibri" panose="020F0502020204030204" pitchFamily="34" charset="0"/>
                <a:cs typeface="Calibri" panose="020F0502020204030204" pitchFamily="34" charset="0"/>
              </a:rPr>
              <a:t>“Program testing can be used to show the presence of bugs, but never to show their absence!” </a:t>
            </a:r>
            <a:r>
              <a:rPr lang="en-GB" dirty="0">
                <a:effectLst/>
                <a:latin typeface="Calibri" panose="020F0502020204030204" pitchFamily="34" charset="0"/>
                <a:cs typeface="Calibri" panose="020F0502020204030204" pitchFamily="34" charset="0"/>
              </a:rPr>
              <a:t>- </a:t>
            </a:r>
            <a:r>
              <a:rPr lang="en-GB" dirty="0" err="1">
                <a:effectLst/>
                <a:latin typeface="Calibri" panose="020F0502020204030204" pitchFamily="34" charset="0"/>
                <a:cs typeface="Calibri" panose="020F0502020204030204" pitchFamily="34" charset="0"/>
              </a:rPr>
              <a:t>Edsger</a:t>
            </a:r>
            <a:r>
              <a:rPr lang="en-GB" dirty="0">
                <a:effectLst/>
                <a:latin typeface="Calibri" panose="020F0502020204030204" pitchFamily="34" charset="0"/>
                <a:cs typeface="Calibri" panose="020F0502020204030204" pitchFamily="34" charset="0"/>
              </a:rPr>
              <a:t> Dijkstra</a:t>
            </a:r>
          </a:p>
          <a:p>
            <a:pPr marL="0" indent="0">
              <a:buNone/>
            </a:pPr>
            <a:endParaRPr lang="en-GB" dirty="0">
              <a:latin typeface="Calibri" panose="020F0502020204030204" pitchFamily="34" charset="0"/>
              <a:cs typeface="Calibri" panose="020F0502020204030204" pitchFamily="34" charset="0"/>
            </a:endParaRPr>
          </a:p>
          <a:p>
            <a:r>
              <a:rPr lang="en-AU" dirty="0">
                <a:effectLst/>
                <a:latin typeface="Calibri" panose="020F0502020204030204" pitchFamily="34" charset="0"/>
                <a:cs typeface="Calibri" panose="020F0502020204030204" pitchFamily="34" charset="0"/>
              </a:rPr>
              <a:t>Formal verification</a:t>
            </a:r>
            <a:endParaRPr lang="en-GB" dirty="0">
              <a:effectLst/>
              <a:latin typeface="Calibri" panose="020F0502020204030204" pitchFamily="34" charset="0"/>
              <a:cs typeface="Calibri" panose="020F0502020204030204" pitchFamily="34" charset="0"/>
            </a:endParaRPr>
          </a:p>
          <a:p>
            <a:pPr marL="0" indent="0">
              <a:buNone/>
            </a:pPr>
            <a:endParaRPr lang="en-AU" dirty="0"/>
          </a:p>
        </p:txBody>
      </p:sp>
    </p:spTree>
    <p:extLst>
      <p:ext uri="{BB962C8B-B14F-4D97-AF65-F5344CB8AC3E}">
        <p14:creationId xmlns:p14="http://schemas.microsoft.com/office/powerpoint/2010/main" val="17371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FC6E-F018-4D73-8F2E-4D3452EC348E}"/>
              </a:ext>
            </a:extLst>
          </p:cNvPr>
          <p:cNvSpPr>
            <a:spLocks noGrp="1"/>
          </p:cNvSpPr>
          <p:nvPr>
            <p:ph type="title"/>
          </p:nvPr>
        </p:nvSpPr>
        <p:spPr/>
        <p:txBody>
          <a:bodyPr/>
          <a:lstStyle/>
          <a:p>
            <a:r>
              <a:rPr lang="en-AU" dirty="0">
                <a:effectLst/>
                <a:latin typeface="Calibri Light" panose="020F0302020204030204" pitchFamily="34" charset="0"/>
                <a:cs typeface="Calibri Light" panose="020F0302020204030204" pitchFamily="34" charset="0"/>
              </a:rPr>
              <a:t>Formal Program Verification</a:t>
            </a:r>
            <a:endParaRPr lang="en-AU"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673562EF-80AC-49D8-9E1A-D4B348B68DF0}"/>
              </a:ext>
            </a:extLst>
          </p:cNvPr>
          <p:cNvSpPr>
            <a:spLocks noGrp="1"/>
          </p:cNvSpPr>
          <p:nvPr>
            <p:ph idx="1"/>
          </p:nvPr>
        </p:nvSpPr>
        <p:spPr/>
        <p:txBody>
          <a:bodyPr/>
          <a:lstStyle/>
          <a:p>
            <a:r>
              <a:rPr lang="en-GB" dirty="0">
                <a:effectLst/>
                <a:latin typeface="Calibri" panose="020F0502020204030204" pitchFamily="34" charset="0"/>
                <a:cs typeface="Calibri" panose="020F0502020204030204" pitchFamily="34" charset="0"/>
              </a:rPr>
              <a:t>Formal program verification is about proving properties of programs using logic and mathematics</a:t>
            </a:r>
            <a:r>
              <a:rPr lang="en-GB" dirty="0">
                <a:latin typeface="Calibri" panose="020F0502020204030204" pitchFamily="34" charset="0"/>
                <a:cs typeface="Calibri" panose="020F0502020204030204" pitchFamily="34" charset="0"/>
              </a:rPr>
              <a:t>:</a:t>
            </a:r>
          </a:p>
          <a:p>
            <a:endParaRPr lang="en-GB" dirty="0">
              <a:latin typeface="Calibri" panose="020F0502020204030204" pitchFamily="34" charset="0"/>
              <a:cs typeface="Calibri" panose="020F0502020204030204" pitchFamily="34" charset="0"/>
            </a:endParaRPr>
          </a:p>
          <a:p>
            <a:pPr marL="0" indent="0">
              <a:buNone/>
            </a:pPr>
            <a:r>
              <a:rPr lang="en-GB" dirty="0">
                <a:effectLst/>
                <a:latin typeface="Calibri" panose="020F0502020204030204" pitchFamily="34" charset="0"/>
                <a:cs typeface="Calibri" panose="020F0502020204030204" pitchFamily="34" charset="0"/>
              </a:rPr>
              <a:t>              1. proving they meet their specifications</a:t>
            </a:r>
          </a:p>
          <a:p>
            <a:pPr marL="0" indent="0">
              <a:buNone/>
            </a:pPr>
            <a:r>
              <a:rPr lang="en-GB" dirty="0">
                <a:effectLst/>
                <a:latin typeface="Calibri" panose="020F0502020204030204" pitchFamily="34" charset="0"/>
                <a:cs typeface="Calibri" panose="020F0502020204030204" pitchFamily="34" charset="0"/>
              </a:rPr>
              <a:t>              2. proving that requirements are satisfied</a:t>
            </a:r>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4087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B70E-CAB3-4039-8774-5A96495EC72B}"/>
              </a:ext>
            </a:extLst>
          </p:cNvPr>
          <p:cNvSpPr>
            <a:spLocks noGrp="1"/>
          </p:cNvSpPr>
          <p:nvPr>
            <p:ph type="title"/>
          </p:nvPr>
        </p:nvSpPr>
        <p:spPr/>
        <p:txBody>
          <a:bodyPr/>
          <a:lstStyle/>
          <a:p>
            <a:r>
              <a:rPr lang="en-AU" dirty="0">
                <a:effectLst/>
                <a:latin typeface="Calibri Light" panose="020F0302020204030204" pitchFamily="34" charset="0"/>
                <a:cs typeface="Calibri Light" panose="020F0302020204030204" pitchFamily="34" charset="0"/>
              </a:rPr>
              <a:t>Why verify formally?</a:t>
            </a:r>
            <a:endParaRPr lang="en-AU"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A5CDE70D-804B-4068-8BE6-74B2D4D9FD1F}"/>
              </a:ext>
            </a:extLst>
          </p:cNvPr>
          <p:cNvSpPr>
            <a:spLocks noGrp="1"/>
          </p:cNvSpPr>
          <p:nvPr>
            <p:ph idx="1"/>
          </p:nvPr>
        </p:nvSpPr>
        <p:spPr/>
        <p:txBody>
          <a:bodyPr/>
          <a:lstStyle/>
          <a:p>
            <a:r>
              <a:rPr lang="en-GB" dirty="0">
                <a:effectLst/>
                <a:latin typeface="Calibri" panose="020F0502020204030204" pitchFamily="34" charset="0"/>
                <a:cs typeface="Calibri" panose="020F0502020204030204" pitchFamily="34" charset="0"/>
              </a:rPr>
              <a:t>Proofs guarantee(partial) correctness of program.</a:t>
            </a:r>
          </a:p>
          <a:p>
            <a:endParaRPr lang="en-GB" dirty="0">
              <a:latin typeface="Calibri" panose="020F0502020204030204" pitchFamily="34" charset="0"/>
              <a:cs typeface="Calibri" panose="020F0502020204030204" pitchFamily="34" charset="0"/>
            </a:endParaRPr>
          </a:p>
          <a:p>
            <a:r>
              <a:rPr lang="en-GB" dirty="0">
                <a:effectLst/>
                <a:latin typeface="Calibri" panose="020F0502020204030204" pitchFamily="34" charset="0"/>
                <a:cs typeface="Calibri" panose="020F0502020204030204" pitchFamily="34" charset="0"/>
              </a:rPr>
              <a:t>Formal proofs are mechanically checkable.</a:t>
            </a:r>
          </a:p>
          <a:p>
            <a:endParaRPr lang="en-GB" dirty="0">
              <a:latin typeface="Calibri" panose="020F0502020204030204" pitchFamily="34" charset="0"/>
              <a:cs typeface="Calibri" panose="020F0502020204030204" pitchFamily="34" charset="0"/>
            </a:endParaRPr>
          </a:p>
          <a:p>
            <a:r>
              <a:rPr lang="en-GB" dirty="0">
                <a:effectLst/>
                <a:latin typeface="Calibri" panose="020F0502020204030204" pitchFamily="34" charset="0"/>
                <a:cs typeface="Calibri" panose="020F0502020204030204" pitchFamily="34" charset="0"/>
              </a:rPr>
              <a:t>Good practice for ordinary programming.</a:t>
            </a:r>
          </a:p>
        </p:txBody>
      </p:sp>
    </p:spTree>
    <p:extLst>
      <p:ext uri="{BB962C8B-B14F-4D97-AF65-F5344CB8AC3E}">
        <p14:creationId xmlns:p14="http://schemas.microsoft.com/office/powerpoint/2010/main" val="90590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4C29E-0B21-43BB-A892-05EAB5A5A5C5}"/>
              </a:ext>
            </a:extLst>
          </p:cNvPr>
          <p:cNvSpPr>
            <a:spLocks noGrp="1"/>
          </p:cNvSpPr>
          <p:nvPr>
            <p:ph type="title"/>
          </p:nvPr>
        </p:nvSpPr>
        <p:spPr/>
        <p:txBody>
          <a:bodyPr/>
          <a:lstStyle/>
          <a:p>
            <a:r>
              <a:rPr lang="en-AU" dirty="0">
                <a:effectLst/>
                <a:latin typeface="Calibri Light" panose="020F0302020204030204" pitchFamily="34" charset="0"/>
                <a:cs typeface="Calibri Light" panose="020F0302020204030204" pitchFamily="34" charset="0"/>
              </a:rPr>
              <a:t>Verification for Imperative Languages</a:t>
            </a:r>
            <a:endParaRPr lang="en-AU"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C1CB75C8-44A3-485F-BCA3-A2D44454AE77}"/>
              </a:ext>
            </a:extLst>
          </p:cNvPr>
          <p:cNvSpPr>
            <a:spLocks noGrp="1"/>
          </p:cNvSpPr>
          <p:nvPr>
            <p:ph idx="1"/>
          </p:nvPr>
        </p:nvSpPr>
        <p:spPr>
          <a:xfrm>
            <a:off x="838200" y="1825624"/>
            <a:ext cx="10515600" cy="4924393"/>
          </a:xfrm>
        </p:spPr>
        <p:txBody>
          <a:bodyPr>
            <a:normAutofit/>
          </a:bodyPr>
          <a:lstStyle/>
          <a:p>
            <a:r>
              <a:rPr lang="en-GB" dirty="0">
                <a:effectLst/>
                <a:latin typeface="Calibri" panose="020F0502020204030204" pitchFamily="34" charset="0"/>
                <a:cs typeface="Calibri" panose="020F0502020204030204" pitchFamily="34" charset="0"/>
              </a:rPr>
              <a:t>Imperative languages are built around a program state(data stored in memory).</a:t>
            </a:r>
          </a:p>
          <a:p>
            <a:r>
              <a:rPr lang="en-GB" dirty="0">
                <a:effectLst/>
                <a:latin typeface="Calibri" panose="020F0502020204030204" pitchFamily="34" charset="0"/>
                <a:cs typeface="Calibri" panose="020F0502020204030204" pitchFamily="34" charset="0"/>
              </a:rPr>
              <a:t>Imperative programs are sequences of commands that modify that state.</a:t>
            </a:r>
          </a:p>
          <a:p>
            <a:endParaRPr lang="en-GB" dirty="0">
              <a:effectLst/>
              <a:latin typeface="Calibri" panose="020F0502020204030204" pitchFamily="34" charset="0"/>
              <a:cs typeface="Calibri" panose="020F0502020204030204" pitchFamily="34" charset="0"/>
            </a:endParaRPr>
          </a:p>
          <a:p>
            <a:pPr marL="0" indent="0">
              <a:buNone/>
            </a:pPr>
            <a:r>
              <a:rPr lang="en-GB" dirty="0">
                <a:latin typeface="Calibri" panose="020F0502020204030204" pitchFamily="34" charset="0"/>
                <a:cs typeface="Calibri" panose="020F0502020204030204" pitchFamily="34" charset="0"/>
              </a:rPr>
              <a:t>We need,</a:t>
            </a:r>
          </a:p>
          <a:p>
            <a:r>
              <a:rPr lang="en-GB" dirty="0">
                <a:effectLst/>
                <a:latin typeface="Calibri" panose="020F0502020204030204" pitchFamily="34" charset="0"/>
                <a:cs typeface="Calibri" panose="020F0502020204030204" pitchFamily="34" charset="0"/>
              </a:rPr>
              <a:t>A way of expressing assertions about program states.</a:t>
            </a:r>
          </a:p>
          <a:p>
            <a:r>
              <a:rPr lang="en-GB" dirty="0">
                <a:effectLst/>
                <a:latin typeface="Calibri" panose="020F0502020204030204" pitchFamily="34" charset="0"/>
                <a:cs typeface="Calibri" panose="020F0502020204030204" pitchFamily="34" charset="0"/>
              </a:rPr>
              <a:t>Rules for manipulating and proving those assertions.</a:t>
            </a:r>
          </a:p>
          <a:p>
            <a:endParaRPr lang="en-GB" dirty="0">
              <a:latin typeface="Calibri" panose="020F0502020204030204" pitchFamily="34" charset="0"/>
              <a:cs typeface="Calibri" panose="020F0502020204030204" pitchFamily="34" charset="0"/>
            </a:endParaRPr>
          </a:p>
          <a:p>
            <a:pPr marL="0" indent="0">
              <a:buNone/>
            </a:pPr>
            <a:r>
              <a:rPr lang="en-GB" i="1" dirty="0">
                <a:latin typeface="Calibri" panose="020F0502020204030204" pitchFamily="34" charset="0"/>
                <a:cs typeface="Calibri" panose="020F0502020204030204" pitchFamily="34" charset="0"/>
              </a:rPr>
              <a:t>Hoare logic…</a:t>
            </a:r>
            <a:endParaRPr lang="en-AU"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81874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1499</TotalTime>
  <Words>1686</Words>
  <Application>Microsoft Office PowerPoint</Application>
  <PresentationFormat>Widescreen</PresentationFormat>
  <Paragraphs>219</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等线</vt:lpstr>
      <vt:lpstr>等线 Light</vt:lpstr>
      <vt:lpstr>Arial</vt:lpstr>
      <vt:lpstr>Calibri</vt:lpstr>
      <vt:lpstr>Calibri Light</vt:lpstr>
      <vt:lpstr>Cambria Math</vt:lpstr>
      <vt:lpstr>Times New Roman</vt:lpstr>
      <vt:lpstr>Wingdings</vt:lpstr>
      <vt:lpstr>Office 主题​​</vt:lpstr>
      <vt:lpstr>Introduction to quantum Hoare logics</vt:lpstr>
      <vt:lpstr>Election Software</vt:lpstr>
      <vt:lpstr>Election Software</vt:lpstr>
      <vt:lpstr>Election Software</vt:lpstr>
      <vt:lpstr>What gets verified</vt:lpstr>
      <vt:lpstr>How do we do it?</vt:lpstr>
      <vt:lpstr>Formal Program Verification</vt:lpstr>
      <vt:lpstr>Why verify formally?</vt:lpstr>
      <vt:lpstr>Verification for Imperative Languages</vt:lpstr>
      <vt:lpstr>C. A. R. (Tony) Hoare</vt:lpstr>
      <vt:lpstr>      While-Language</vt:lpstr>
      <vt:lpstr>                                  Hoare logic</vt:lpstr>
      <vt:lpstr>                                  Hoare logic</vt:lpstr>
      <vt:lpstr>Proof Rules</vt:lpstr>
      <vt:lpstr>PowerPoint Presentation</vt:lpstr>
      <vt:lpstr>State collapse &amp; Exponential explosion</vt:lpstr>
      <vt:lpstr>Q-While Language</vt:lpstr>
      <vt:lpstr>Operational Semantics</vt:lpstr>
      <vt:lpstr>Denotational Semantics</vt:lpstr>
      <vt:lpstr>Properties</vt:lpstr>
      <vt:lpstr>Precondition and postcondition</vt:lpstr>
      <vt:lpstr>Correctness Formula</vt:lpstr>
      <vt:lpstr>Properties</vt:lpstr>
      <vt:lpstr>Weakest Precondition</vt:lpstr>
      <vt:lpstr>Weakest Precondition</vt:lpstr>
      <vt:lpstr>Weakest Precondition</vt:lpstr>
      <vt:lpstr>Proof System of Quantum Hoare Logic</vt:lpstr>
      <vt:lpstr>PowerPoint Presentation</vt:lpstr>
      <vt:lpstr>                 Applied Quantum Hoare Logic</vt:lpstr>
      <vt:lpstr>                      correctness formula</vt:lpstr>
      <vt:lpstr>                        aQHL</vt:lpstr>
      <vt:lpstr>                        aQHL</vt:lpstr>
      <vt:lpstr>                        aQHL</vt:lpstr>
      <vt:lpstr>Proof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Hoare logic (QHL)  and Applied QHL</dc:title>
  <dc:creator>Peng Yan</dc:creator>
  <cp:lastModifiedBy>Nengkun Yu</cp:lastModifiedBy>
  <cp:revision>54</cp:revision>
  <dcterms:created xsi:type="dcterms:W3CDTF">2021-04-01T11:00:01Z</dcterms:created>
  <dcterms:modified xsi:type="dcterms:W3CDTF">2021-04-08T22:43:47Z</dcterms:modified>
</cp:coreProperties>
</file>