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4" r:id="rId3"/>
    <p:sldId id="258" r:id="rId4"/>
    <p:sldId id="276" r:id="rId5"/>
    <p:sldId id="275" r:id="rId6"/>
    <p:sldId id="277" r:id="rId7"/>
    <p:sldId id="273" r:id="rId8"/>
    <p:sldId id="278" r:id="rId9"/>
    <p:sldId id="286" r:id="rId10"/>
    <p:sldId id="288" r:id="rId11"/>
    <p:sldId id="289" r:id="rId12"/>
    <p:sldId id="287" r:id="rId13"/>
    <p:sldId id="290" r:id="rId14"/>
    <p:sldId id="259" r:id="rId15"/>
    <p:sldId id="282" r:id="rId16"/>
    <p:sldId id="283" r:id="rId17"/>
    <p:sldId id="260" r:id="rId18"/>
    <p:sldId id="279" r:id="rId19"/>
    <p:sldId id="291" r:id="rId20"/>
    <p:sldId id="280" r:id="rId21"/>
    <p:sldId id="285" r:id="rId22"/>
    <p:sldId id="269"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42"/>
    <p:restoredTop sz="95748"/>
  </p:normalViewPr>
  <p:slideViewPr>
    <p:cSldViewPr snapToGrid="0" snapToObjects="1">
      <p:cViewPr varScale="1">
        <p:scale>
          <a:sx n="80" d="100"/>
          <a:sy n="80" d="100"/>
        </p:scale>
        <p:origin x="224" y="10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0ED95-025F-794F-AD27-0F9CFCB49147}" type="datetimeFigureOut">
              <a:rPr lang="en-AU" smtClean="0"/>
              <a:t>30/6/22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9291A-942C-8A48-BAB4-799670FCAB6E}" type="slidenum">
              <a:rPr lang="en-AU" smtClean="0"/>
              <a:t>‹#›</a:t>
            </a:fld>
            <a:endParaRPr lang="en-AU"/>
          </a:p>
        </p:txBody>
      </p:sp>
    </p:spTree>
    <p:extLst>
      <p:ext uri="{BB962C8B-B14F-4D97-AF65-F5344CB8AC3E}">
        <p14:creationId xmlns:p14="http://schemas.microsoft.com/office/powerpoint/2010/main" val="20947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69291A-942C-8A48-BAB4-799670FCAB6E}" type="slidenum">
              <a:rPr lang="en-AU" smtClean="0"/>
              <a:t>1</a:t>
            </a:fld>
            <a:endParaRPr lang="en-AU"/>
          </a:p>
        </p:txBody>
      </p:sp>
    </p:spTree>
    <p:extLst>
      <p:ext uri="{BB962C8B-B14F-4D97-AF65-F5344CB8AC3E}">
        <p14:creationId xmlns:p14="http://schemas.microsoft.com/office/powerpoint/2010/main" val="420452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0A12B2B-CB8E-0A4E-B31C-2325B4F7EB61}" type="datetime1">
              <a:rPr lang="en-AU" smtClean="0"/>
              <a:t>30/6/22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8974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63297D2-CC1D-2B4B-AA50-2651D1A4EB66}" type="datetime1">
              <a:rPr lang="en-AU" smtClean="0"/>
              <a:t>30/6/22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6903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72ED16B-BF90-F04E-A11D-25E80FC9515E}" type="datetime1">
              <a:rPr lang="en-AU" smtClean="0"/>
              <a:t>30/6/22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509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16CC127-CA24-2C48-B3B1-B7934C19026C}" type="datetime1">
              <a:rPr lang="en-AU" smtClean="0"/>
              <a:t>30/6/22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575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4FB6C-D9DE-844D-A1E9-E472CB375C62}" type="datetime1">
              <a:rPr lang="en-AU" smtClean="0"/>
              <a:t>30/6/22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0523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777DC7E-6060-1E44-B1AD-95E64429D4C6}" type="datetime1">
              <a:rPr lang="en-AU" smtClean="0"/>
              <a:t>30/6/22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14129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950E024-4D20-C446-AA4A-87FFC60DD6FD}" type="datetime1">
              <a:rPr lang="en-AU" smtClean="0"/>
              <a:t>30/6/22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3586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8334810-D8AD-2940-BDD7-EE80C40F50B1}" type="datetime1">
              <a:rPr lang="en-AU" smtClean="0"/>
              <a:t>30/6/22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848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30F95-7044-1B47-B33C-9726402D648E}" type="datetime1">
              <a:rPr lang="en-AU" smtClean="0"/>
              <a:t>30/6/22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361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4312A4-16A5-1848-9124-254444D69297}" type="datetime1">
              <a:rPr lang="en-AU" smtClean="0"/>
              <a:t>30/6/22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9008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BAE511-06AB-F849-A075-93F548B11B15}" type="datetime1">
              <a:rPr lang="en-AU" smtClean="0"/>
              <a:t>30/6/22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0480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1B78A-40E9-BD4D-8144-7BA5DA18745F}" type="datetime1">
              <a:rPr lang="en-AU" smtClean="0"/>
              <a:t>30/6/22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438F8-2648-0D41-9643-061897A988D3}" type="slidenum">
              <a:rPr lang="en-AU" smtClean="0"/>
              <a:t>‹#›</a:t>
            </a:fld>
            <a:endParaRPr lang="en-AU"/>
          </a:p>
        </p:txBody>
      </p:sp>
    </p:spTree>
    <p:extLst>
      <p:ext uri="{BB962C8B-B14F-4D97-AF65-F5344CB8AC3E}">
        <p14:creationId xmlns:p14="http://schemas.microsoft.com/office/powerpoint/2010/main" val="194653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145/1328438.132846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9982"/>
            <a:ext cx="9144000" cy="1765980"/>
          </a:xfrm>
        </p:spPr>
        <p:txBody>
          <a:bodyPr>
            <a:normAutofit fontScale="90000"/>
          </a:bodyPr>
          <a:lstStyle/>
          <a:p>
            <a:r>
              <a:rPr lang="en-US" dirty="0"/>
              <a:t>CFL Reachability on SVF</a:t>
            </a:r>
            <a:br>
              <a:rPr lang="en-US" dirty="0"/>
            </a:br>
            <a:r>
              <a:rPr lang="en-US" dirty="0"/>
              <a:t>&amp; C++ Field Sensitive Alias Analysis Client</a:t>
            </a:r>
            <a:endParaRPr lang="en-AU" dirty="0"/>
          </a:p>
        </p:txBody>
      </p:sp>
      <p:sp>
        <p:nvSpPr>
          <p:cNvPr id="3" name="Subtitle 2"/>
          <p:cNvSpPr>
            <a:spLocks noGrp="1"/>
          </p:cNvSpPr>
          <p:nvPr>
            <p:ph type="subTitle" idx="1"/>
          </p:nvPr>
        </p:nvSpPr>
        <p:spPr/>
        <p:txBody>
          <a:bodyPr>
            <a:normAutofit fontScale="77500" lnSpcReduction="20000"/>
          </a:bodyPr>
          <a:lstStyle/>
          <a:p>
            <a:r>
              <a:rPr lang="en-US" altLang="zh-CN" dirty="0">
                <a:solidFill>
                  <a:schemeClr val="accent1"/>
                </a:solidFill>
              </a:rPr>
              <a:t>Pei Xu </a:t>
            </a:r>
          </a:p>
          <a:p>
            <a:r>
              <a:rPr lang="en-US" altLang="zh-CN" dirty="0">
                <a:solidFill>
                  <a:schemeClr val="accent1"/>
                </a:solidFill>
              </a:rPr>
              <a:t>Supervised By Yulei Sui</a:t>
            </a:r>
          </a:p>
          <a:p>
            <a:r>
              <a:rPr lang="en-US" altLang="zh-CN" dirty="0"/>
              <a:t>Program</a:t>
            </a:r>
            <a:r>
              <a:rPr lang="zh-CN" altLang="en-US" dirty="0"/>
              <a:t> </a:t>
            </a:r>
            <a:r>
              <a:rPr lang="en-US" altLang="zh-CN" dirty="0"/>
              <a:t>Analysis</a:t>
            </a:r>
            <a:r>
              <a:rPr lang="zh-CN" altLang="en-US" dirty="0"/>
              <a:t> </a:t>
            </a:r>
            <a:r>
              <a:rPr lang="en-US" altLang="zh-CN" dirty="0"/>
              <a:t>Group</a:t>
            </a:r>
          </a:p>
          <a:p>
            <a:r>
              <a:rPr lang="en-US" altLang="zh-CN" dirty="0"/>
              <a:t>University</a:t>
            </a:r>
            <a:r>
              <a:rPr lang="zh-CN" altLang="en-US" dirty="0"/>
              <a:t> </a:t>
            </a:r>
            <a:r>
              <a:rPr lang="en-US" altLang="zh-CN" dirty="0"/>
              <a:t>of</a:t>
            </a:r>
            <a:r>
              <a:rPr lang="zh-CN" altLang="en-US" dirty="0"/>
              <a:t> </a:t>
            </a:r>
            <a:r>
              <a:rPr lang="en-US" altLang="zh-CN" dirty="0"/>
              <a:t>Technology</a:t>
            </a:r>
            <a:r>
              <a:rPr lang="zh-CN" altLang="en-US" dirty="0"/>
              <a:t> </a:t>
            </a:r>
            <a:r>
              <a:rPr lang="en-US" altLang="zh-CN" dirty="0"/>
              <a:t>Sydney</a:t>
            </a:r>
            <a:r>
              <a:rPr lang="zh-CN" altLang="en-US" dirty="0"/>
              <a:t> </a:t>
            </a:r>
            <a:r>
              <a:rPr lang="en-US" altLang="zh-CN" dirty="0"/>
              <a:t>(UTS)</a:t>
            </a:r>
          </a:p>
          <a:p>
            <a:r>
              <a:rPr lang="en-AU" dirty="0">
                <a:solidFill>
                  <a:schemeClr val="accent1"/>
                </a:solidFill>
              </a:rPr>
              <a:t>1 July </a:t>
            </a:r>
          </a:p>
        </p:txBody>
      </p:sp>
      <p:sp>
        <p:nvSpPr>
          <p:cNvPr id="5" name="Slide Number Placeholder 4">
            <a:extLst>
              <a:ext uri="{FF2B5EF4-FFF2-40B4-BE49-F238E27FC236}">
                <a16:creationId xmlns:a16="http://schemas.microsoft.com/office/drawing/2014/main" id="{A7198DB6-DE11-4049-82ED-F46EC307BD0B}"/>
              </a:ext>
            </a:extLst>
          </p:cNvPr>
          <p:cNvSpPr>
            <a:spLocks noGrp="1"/>
          </p:cNvSpPr>
          <p:nvPr>
            <p:ph type="sldNum" sz="quarter" idx="12"/>
          </p:nvPr>
        </p:nvSpPr>
        <p:spPr/>
        <p:txBody>
          <a:bodyPr/>
          <a:lstStyle/>
          <a:p>
            <a:fld id="{CA1438F8-2648-0D41-9643-061897A988D3}" type="slidenum">
              <a:rPr lang="en-AU" smtClean="0"/>
              <a:t>1</a:t>
            </a:fld>
            <a:endParaRPr lang="en-AU"/>
          </a:p>
        </p:txBody>
      </p:sp>
    </p:spTree>
    <p:extLst>
      <p:ext uri="{BB962C8B-B14F-4D97-AF65-F5344CB8AC3E}">
        <p14:creationId xmlns:p14="http://schemas.microsoft.com/office/powerpoint/2010/main" val="142052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ECD71-583E-30C3-3A0F-DF887872C1C5}"/>
              </a:ext>
            </a:extLst>
          </p:cNvPr>
          <p:cNvSpPr>
            <a:spLocks noGrp="1"/>
          </p:cNvSpPr>
          <p:nvPr>
            <p:ph idx="1"/>
          </p:nvPr>
        </p:nvSpPr>
        <p:spPr>
          <a:xfrm>
            <a:off x="838200" y="1646238"/>
            <a:ext cx="4996543" cy="4351338"/>
          </a:xfrm>
        </p:spPr>
        <p:txBody>
          <a:bodyPr/>
          <a:lstStyle/>
          <a:p>
            <a:r>
              <a:rPr lang="en-US" dirty="0"/>
              <a:t>F -&gt; epsilon			</a:t>
            </a:r>
          </a:p>
          <a:p>
            <a:r>
              <a:rPr lang="en-US" dirty="0"/>
              <a:t>F -&gt; F Copy</a:t>
            </a:r>
          </a:p>
          <a:p>
            <a:r>
              <a:rPr lang="en-US" dirty="0"/>
              <a:t>F -&gt; F Store V Load</a:t>
            </a:r>
          </a:p>
        </p:txBody>
      </p:sp>
      <p:sp>
        <p:nvSpPr>
          <p:cNvPr id="4" name="Slide Number Placeholder 3">
            <a:extLst>
              <a:ext uri="{FF2B5EF4-FFF2-40B4-BE49-F238E27FC236}">
                <a16:creationId xmlns:a16="http://schemas.microsoft.com/office/drawing/2014/main" id="{49292A48-F424-E1AE-C193-4E74CFD4C0A7}"/>
              </a:ext>
            </a:extLst>
          </p:cNvPr>
          <p:cNvSpPr>
            <a:spLocks noGrp="1"/>
          </p:cNvSpPr>
          <p:nvPr>
            <p:ph type="sldNum" sz="quarter" idx="12"/>
          </p:nvPr>
        </p:nvSpPr>
        <p:spPr/>
        <p:txBody>
          <a:bodyPr/>
          <a:lstStyle/>
          <a:p>
            <a:fld id="{CA1438F8-2648-0D41-9643-061897A988D3}" type="slidenum">
              <a:rPr lang="en-AU" smtClean="0"/>
              <a:t>10</a:t>
            </a:fld>
            <a:endParaRPr lang="en-AU"/>
          </a:p>
        </p:txBody>
      </p:sp>
      <p:sp>
        <p:nvSpPr>
          <p:cNvPr id="5" name="Title 1">
            <a:extLst>
              <a:ext uri="{FF2B5EF4-FFF2-40B4-BE49-F238E27FC236}">
                <a16:creationId xmlns:a16="http://schemas.microsoft.com/office/drawing/2014/main" id="{73600655-652A-87C5-DEB5-7BC8F748438E}"/>
              </a:ext>
            </a:extLst>
          </p:cNvPr>
          <p:cNvSpPr txBox="1">
            <a:spLocks/>
          </p:cNvSpPr>
          <p:nvPr/>
        </p:nvSpPr>
        <p:spPr>
          <a:xfrm>
            <a:off x="838200" y="320675"/>
            <a:ext cx="10515600"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PAG Representation:</a:t>
            </a:r>
            <a:br>
              <a:rPr lang="en-US" dirty="0"/>
            </a:br>
            <a:r>
              <a:rPr lang="en-US" dirty="0"/>
              <a:t>Rules explanation – F (Value Flows to)</a:t>
            </a:r>
            <a:br>
              <a:rPr lang="en-US" dirty="0"/>
            </a:br>
            <a:endParaRPr lang="en-US" dirty="0"/>
          </a:p>
        </p:txBody>
      </p:sp>
      <p:pic>
        <p:nvPicPr>
          <p:cNvPr id="7" name="Picture 6">
            <a:extLst>
              <a:ext uri="{FF2B5EF4-FFF2-40B4-BE49-F238E27FC236}">
                <a16:creationId xmlns:a16="http://schemas.microsoft.com/office/drawing/2014/main" id="{35DCECFB-2230-9AC6-A556-E18994C2FE26}"/>
              </a:ext>
            </a:extLst>
          </p:cNvPr>
          <p:cNvPicPr>
            <a:picLocks noChangeAspect="1"/>
          </p:cNvPicPr>
          <p:nvPr/>
        </p:nvPicPr>
        <p:blipFill>
          <a:blip r:embed="rId2"/>
          <a:stretch>
            <a:fillRect/>
          </a:stretch>
        </p:blipFill>
        <p:spPr>
          <a:xfrm>
            <a:off x="838200" y="3405253"/>
            <a:ext cx="3736521" cy="2592323"/>
          </a:xfrm>
          <a:prstGeom prst="rect">
            <a:avLst/>
          </a:prstGeom>
        </p:spPr>
      </p:pic>
      <p:sp>
        <p:nvSpPr>
          <p:cNvPr id="9" name="Content Placeholder 2">
            <a:extLst>
              <a:ext uri="{FF2B5EF4-FFF2-40B4-BE49-F238E27FC236}">
                <a16:creationId xmlns:a16="http://schemas.microsoft.com/office/drawing/2014/main" id="{29973B2F-B1AE-993E-9608-B7740685C9CC}"/>
              </a:ext>
            </a:extLst>
          </p:cNvPr>
          <p:cNvSpPr txBox="1">
            <a:spLocks/>
          </p:cNvSpPr>
          <p:nvPr/>
        </p:nvSpPr>
        <p:spPr>
          <a:xfrm>
            <a:off x="5388428" y="1646238"/>
            <a:ext cx="61504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Fbar -&gt; epsilon;</a:t>
            </a:r>
          </a:p>
          <a:p>
            <a:r>
              <a:rPr lang="en-US" dirty="0"/>
              <a:t> Fbar -&gt; Copybar Fbar;</a:t>
            </a:r>
          </a:p>
          <a:p>
            <a:r>
              <a:rPr lang="en-US" dirty="0"/>
              <a:t> Fbar -&gt; Loadbar V Storebar Fbar;</a:t>
            </a:r>
          </a:p>
        </p:txBody>
      </p:sp>
      <p:pic>
        <p:nvPicPr>
          <p:cNvPr id="11" name="Picture 10" descr="Diagram&#10;&#10;Description automatically generated">
            <a:extLst>
              <a:ext uri="{FF2B5EF4-FFF2-40B4-BE49-F238E27FC236}">
                <a16:creationId xmlns:a16="http://schemas.microsoft.com/office/drawing/2014/main" id="{0FA47E09-62A2-A345-D234-22AAC489999E}"/>
              </a:ext>
            </a:extLst>
          </p:cNvPr>
          <p:cNvPicPr>
            <a:picLocks noChangeAspect="1"/>
          </p:cNvPicPr>
          <p:nvPr/>
        </p:nvPicPr>
        <p:blipFill>
          <a:blip r:embed="rId3"/>
          <a:stretch>
            <a:fillRect/>
          </a:stretch>
        </p:blipFill>
        <p:spPr>
          <a:xfrm>
            <a:off x="5670550" y="3405252"/>
            <a:ext cx="5202524" cy="2592323"/>
          </a:xfrm>
          <a:prstGeom prst="rect">
            <a:avLst/>
          </a:prstGeom>
        </p:spPr>
      </p:pic>
    </p:spTree>
    <p:extLst>
      <p:ext uri="{BB962C8B-B14F-4D97-AF65-F5344CB8AC3E}">
        <p14:creationId xmlns:p14="http://schemas.microsoft.com/office/powerpoint/2010/main" val="228282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9D34-627B-D119-10E6-39FCE2321A4C}"/>
              </a:ext>
            </a:extLst>
          </p:cNvPr>
          <p:cNvSpPr>
            <a:spLocks noGrp="1"/>
          </p:cNvSpPr>
          <p:nvPr>
            <p:ph type="title"/>
          </p:nvPr>
        </p:nvSpPr>
        <p:spPr/>
        <p:txBody>
          <a:bodyPr/>
          <a:lstStyle/>
          <a:p>
            <a:r>
              <a:rPr lang="en-US" dirty="0"/>
              <a:t>PAG Representation:</a:t>
            </a:r>
            <a:br>
              <a:rPr lang="en-US" dirty="0"/>
            </a:br>
            <a:r>
              <a:rPr lang="en-US" dirty="0"/>
              <a:t>Rules explanation – V</a:t>
            </a:r>
          </a:p>
        </p:txBody>
      </p:sp>
      <p:sp>
        <p:nvSpPr>
          <p:cNvPr id="3" name="Content Placeholder 2">
            <a:extLst>
              <a:ext uri="{FF2B5EF4-FFF2-40B4-BE49-F238E27FC236}">
                <a16:creationId xmlns:a16="http://schemas.microsoft.com/office/drawing/2014/main" id="{B0EE6183-1BED-E518-42C7-9F6632A59B20}"/>
              </a:ext>
            </a:extLst>
          </p:cNvPr>
          <p:cNvSpPr>
            <a:spLocks noGrp="1"/>
          </p:cNvSpPr>
          <p:nvPr>
            <p:ph idx="1"/>
          </p:nvPr>
        </p:nvSpPr>
        <p:spPr/>
        <p:txBody>
          <a:bodyPr/>
          <a:lstStyle/>
          <a:p>
            <a:r>
              <a:rPr lang="en-US" dirty="0"/>
              <a:t>V -&gt; Fbar V F</a:t>
            </a:r>
          </a:p>
          <a:p>
            <a:r>
              <a:rPr lang="en-US" dirty="0"/>
              <a:t>V -&gt; Addrbar Addr</a:t>
            </a:r>
          </a:p>
          <a:p>
            <a:r>
              <a:rPr lang="en-US" dirty="0"/>
              <a:t>V -&gt; Gepbar_i V Gep_i</a:t>
            </a:r>
          </a:p>
        </p:txBody>
      </p:sp>
      <p:sp>
        <p:nvSpPr>
          <p:cNvPr id="4" name="Slide Number Placeholder 3">
            <a:extLst>
              <a:ext uri="{FF2B5EF4-FFF2-40B4-BE49-F238E27FC236}">
                <a16:creationId xmlns:a16="http://schemas.microsoft.com/office/drawing/2014/main" id="{A96636E0-2623-A4EA-DECD-7F9FDBA8AD64}"/>
              </a:ext>
            </a:extLst>
          </p:cNvPr>
          <p:cNvSpPr>
            <a:spLocks noGrp="1"/>
          </p:cNvSpPr>
          <p:nvPr>
            <p:ph type="sldNum" sz="quarter" idx="12"/>
          </p:nvPr>
        </p:nvSpPr>
        <p:spPr/>
        <p:txBody>
          <a:bodyPr/>
          <a:lstStyle/>
          <a:p>
            <a:fld id="{CA1438F8-2648-0D41-9643-061897A988D3}" type="slidenum">
              <a:rPr lang="en-AU" smtClean="0"/>
              <a:t>11</a:t>
            </a:fld>
            <a:endParaRPr lang="en-AU"/>
          </a:p>
        </p:txBody>
      </p:sp>
      <p:pic>
        <p:nvPicPr>
          <p:cNvPr id="6" name="Picture 5">
            <a:extLst>
              <a:ext uri="{FF2B5EF4-FFF2-40B4-BE49-F238E27FC236}">
                <a16:creationId xmlns:a16="http://schemas.microsoft.com/office/drawing/2014/main" id="{96A70E47-9FD0-8C9E-5392-A2D583156219}"/>
              </a:ext>
            </a:extLst>
          </p:cNvPr>
          <p:cNvPicPr>
            <a:picLocks noChangeAspect="1"/>
          </p:cNvPicPr>
          <p:nvPr/>
        </p:nvPicPr>
        <p:blipFill>
          <a:blip r:embed="rId2"/>
          <a:stretch>
            <a:fillRect/>
          </a:stretch>
        </p:blipFill>
        <p:spPr>
          <a:xfrm>
            <a:off x="5626099" y="1646238"/>
            <a:ext cx="5070929" cy="4325204"/>
          </a:xfrm>
          <a:prstGeom prst="rect">
            <a:avLst/>
          </a:prstGeom>
        </p:spPr>
      </p:pic>
    </p:spTree>
    <p:extLst>
      <p:ext uri="{BB962C8B-B14F-4D97-AF65-F5344CB8AC3E}">
        <p14:creationId xmlns:p14="http://schemas.microsoft.com/office/powerpoint/2010/main" val="713010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96E7-AB5F-583F-8C44-7140115C8653}"/>
              </a:ext>
            </a:extLst>
          </p:cNvPr>
          <p:cNvSpPr>
            <a:spLocks noGrp="1"/>
          </p:cNvSpPr>
          <p:nvPr>
            <p:ph type="title"/>
          </p:nvPr>
        </p:nvSpPr>
        <p:spPr/>
        <p:txBody>
          <a:bodyPr>
            <a:normAutofit fontScale="90000"/>
          </a:bodyPr>
          <a:lstStyle/>
          <a:p>
            <a:r>
              <a:rPr lang="en-US" dirty="0"/>
              <a:t>PAG Representation:</a:t>
            </a:r>
            <a:br>
              <a:rPr lang="en-US" dirty="0"/>
            </a:br>
            <a:r>
              <a:rPr lang="en-US" dirty="0"/>
              <a:t>Rules explanation – Vgep</a:t>
            </a:r>
            <a:br>
              <a:rPr lang="en-US" dirty="0"/>
            </a:br>
            <a:endParaRPr lang="en-US" dirty="0"/>
          </a:p>
        </p:txBody>
      </p:sp>
      <p:sp>
        <p:nvSpPr>
          <p:cNvPr id="4" name="Slide Number Placeholder 3">
            <a:extLst>
              <a:ext uri="{FF2B5EF4-FFF2-40B4-BE49-F238E27FC236}">
                <a16:creationId xmlns:a16="http://schemas.microsoft.com/office/drawing/2014/main" id="{F2BD15B0-307A-F7D6-5D7E-F6647FCC78A0}"/>
              </a:ext>
            </a:extLst>
          </p:cNvPr>
          <p:cNvSpPr>
            <a:spLocks noGrp="1"/>
          </p:cNvSpPr>
          <p:nvPr>
            <p:ph type="sldNum" sz="quarter" idx="12"/>
          </p:nvPr>
        </p:nvSpPr>
        <p:spPr/>
        <p:txBody>
          <a:bodyPr/>
          <a:lstStyle/>
          <a:p>
            <a:fld id="{CA1438F8-2648-0D41-9643-061897A988D3}" type="slidenum">
              <a:rPr lang="en-AU" smtClean="0"/>
              <a:t>12</a:t>
            </a:fld>
            <a:endParaRPr lang="en-AU"/>
          </a:p>
        </p:txBody>
      </p:sp>
      <p:pic>
        <p:nvPicPr>
          <p:cNvPr id="7" name="Picture 6" descr="Diagram&#10;&#10;Description automatically generated">
            <a:extLst>
              <a:ext uri="{FF2B5EF4-FFF2-40B4-BE49-F238E27FC236}">
                <a16:creationId xmlns:a16="http://schemas.microsoft.com/office/drawing/2014/main" id="{4B792C94-6560-51EA-B2EB-699D668AC5AD}"/>
              </a:ext>
            </a:extLst>
          </p:cNvPr>
          <p:cNvPicPr>
            <a:picLocks noChangeAspect="1"/>
          </p:cNvPicPr>
          <p:nvPr/>
        </p:nvPicPr>
        <p:blipFill>
          <a:blip r:embed="rId2"/>
          <a:stretch>
            <a:fillRect/>
          </a:stretch>
        </p:blipFill>
        <p:spPr>
          <a:xfrm>
            <a:off x="620486" y="2528091"/>
            <a:ext cx="3022600" cy="1919461"/>
          </a:xfrm>
          <a:prstGeom prst="rect">
            <a:avLst/>
          </a:prstGeom>
        </p:spPr>
      </p:pic>
      <p:sp>
        <p:nvSpPr>
          <p:cNvPr id="11" name="Right Arrow 10">
            <a:extLst>
              <a:ext uri="{FF2B5EF4-FFF2-40B4-BE49-F238E27FC236}">
                <a16:creationId xmlns:a16="http://schemas.microsoft.com/office/drawing/2014/main" id="{9157901E-5A61-55C3-5683-3D3217E85909}"/>
              </a:ext>
            </a:extLst>
          </p:cNvPr>
          <p:cNvSpPr/>
          <p:nvPr/>
        </p:nvSpPr>
        <p:spPr>
          <a:xfrm>
            <a:off x="4528458" y="3380177"/>
            <a:ext cx="1824135" cy="877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AABB56-FB6C-B0CE-30AE-A7CC768ADEE9}"/>
              </a:ext>
            </a:extLst>
          </p:cNvPr>
          <p:cNvSpPr txBox="1"/>
          <p:nvPr/>
        </p:nvSpPr>
        <p:spPr>
          <a:xfrm>
            <a:off x="4145689" y="2795402"/>
            <a:ext cx="3196771" cy="584775"/>
          </a:xfrm>
          <a:prstGeom prst="rect">
            <a:avLst/>
          </a:prstGeom>
          <a:noFill/>
        </p:spPr>
        <p:txBody>
          <a:bodyPr wrap="square" rtlCol="0">
            <a:spAutoFit/>
          </a:bodyPr>
          <a:lstStyle/>
          <a:p>
            <a:r>
              <a:rPr lang="en-AU" i="1" dirty="0"/>
              <a:t> </a:t>
            </a:r>
            <a:r>
              <a:rPr lang="en-AU" sz="3200" i="1" dirty="0"/>
              <a:t>Gep_i -&gt; Vgep</a:t>
            </a:r>
          </a:p>
        </p:txBody>
      </p:sp>
      <p:pic>
        <p:nvPicPr>
          <p:cNvPr id="14" name="Picture 13" descr="Diagram&#10;&#10;Description automatically generated">
            <a:extLst>
              <a:ext uri="{FF2B5EF4-FFF2-40B4-BE49-F238E27FC236}">
                <a16:creationId xmlns:a16="http://schemas.microsoft.com/office/drawing/2014/main" id="{DF199106-3B6F-6BD7-EF98-1357F398CEFC}"/>
              </a:ext>
            </a:extLst>
          </p:cNvPr>
          <p:cNvPicPr>
            <a:picLocks noChangeAspect="1"/>
          </p:cNvPicPr>
          <p:nvPr/>
        </p:nvPicPr>
        <p:blipFill>
          <a:blip r:embed="rId3"/>
          <a:stretch>
            <a:fillRect/>
          </a:stretch>
        </p:blipFill>
        <p:spPr>
          <a:xfrm>
            <a:off x="7415138" y="2449344"/>
            <a:ext cx="3786368" cy="2008622"/>
          </a:xfrm>
          <a:prstGeom prst="rect">
            <a:avLst/>
          </a:prstGeom>
        </p:spPr>
      </p:pic>
    </p:spTree>
    <p:extLst>
      <p:ext uri="{BB962C8B-B14F-4D97-AF65-F5344CB8AC3E}">
        <p14:creationId xmlns:p14="http://schemas.microsoft.com/office/powerpoint/2010/main" val="312513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1D27-9B3E-6D66-C147-27A2B8DDB024}"/>
              </a:ext>
            </a:extLst>
          </p:cNvPr>
          <p:cNvSpPr>
            <a:spLocks noGrp="1"/>
          </p:cNvSpPr>
          <p:nvPr>
            <p:ph type="title"/>
          </p:nvPr>
        </p:nvSpPr>
        <p:spPr/>
        <p:txBody>
          <a:bodyPr/>
          <a:lstStyle/>
          <a:p>
            <a:r>
              <a:rPr lang="en-US" dirty="0"/>
              <a:t>Vgep Nested Structure:</a:t>
            </a:r>
          </a:p>
        </p:txBody>
      </p:sp>
      <p:pic>
        <p:nvPicPr>
          <p:cNvPr id="6" name="Content Placeholder 5" descr="Diagram&#10;&#10;Description automatically generated">
            <a:extLst>
              <a:ext uri="{FF2B5EF4-FFF2-40B4-BE49-F238E27FC236}">
                <a16:creationId xmlns:a16="http://schemas.microsoft.com/office/drawing/2014/main" id="{3C4878F6-FBC9-096B-5551-706FAE70ADEB}"/>
              </a:ext>
            </a:extLst>
          </p:cNvPr>
          <p:cNvPicPr>
            <a:picLocks noGrp="1" noChangeAspect="1"/>
          </p:cNvPicPr>
          <p:nvPr>
            <p:ph idx="1"/>
          </p:nvPr>
        </p:nvPicPr>
        <p:blipFill>
          <a:blip r:embed="rId2"/>
          <a:stretch>
            <a:fillRect/>
          </a:stretch>
        </p:blipFill>
        <p:spPr>
          <a:xfrm>
            <a:off x="1016459" y="1690688"/>
            <a:ext cx="3192685" cy="3106975"/>
          </a:xfrm>
        </p:spPr>
      </p:pic>
      <p:sp>
        <p:nvSpPr>
          <p:cNvPr id="4" name="Slide Number Placeholder 3">
            <a:extLst>
              <a:ext uri="{FF2B5EF4-FFF2-40B4-BE49-F238E27FC236}">
                <a16:creationId xmlns:a16="http://schemas.microsoft.com/office/drawing/2014/main" id="{4392FE2D-C441-5D0A-6728-5E4EACF237A2}"/>
              </a:ext>
            </a:extLst>
          </p:cNvPr>
          <p:cNvSpPr>
            <a:spLocks noGrp="1"/>
          </p:cNvSpPr>
          <p:nvPr>
            <p:ph type="sldNum" sz="quarter" idx="12"/>
          </p:nvPr>
        </p:nvSpPr>
        <p:spPr/>
        <p:txBody>
          <a:bodyPr/>
          <a:lstStyle/>
          <a:p>
            <a:fld id="{CA1438F8-2648-0D41-9643-061897A988D3}" type="slidenum">
              <a:rPr lang="en-AU" smtClean="0"/>
              <a:t>13</a:t>
            </a:fld>
            <a:endParaRPr lang="en-AU"/>
          </a:p>
        </p:txBody>
      </p:sp>
      <p:pic>
        <p:nvPicPr>
          <p:cNvPr id="7" name="Picture 6">
            <a:extLst>
              <a:ext uri="{FF2B5EF4-FFF2-40B4-BE49-F238E27FC236}">
                <a16:creationId xmlns:a16="http://schemas.microsoft.com/office/drawing/2014/main" id="{9458F088-102A-C855-A7BF-2F4562078A4D}"/>
              </a:ext>
            </a:extLst>
          </p:cNvPr>
          <p:cNvPicPr>
            <a:picLocks noChangeAspect="1"/>
          </p:cNvPicPr>
          <p:nvPr/>
        </p:nvPicPr>
        <p:blipFill>
          <a:blip r:embed="rId3"/>
          <a:stretch>
            <a:fillRect/>
          </a:stretch>
        </p:blipFill>
        <p:spPr>
          <a:xfrm>
            <a:off x="2745473" y="5078412"/>
            <a:ext cx="6654800" cy="1460500"/>
          </a:xfrm>
          <a:prstGeom prst="rect">
            <a:avLst/>
          </a:prstGeom>
        </p:spPr>
      </p:pic>
      <p:sp>
        <p:nvSpPr>
          <p:cNvPr id="8" name="Right Arrow 7">
            <a:extLst>
              <a:ext uri="{FF2B5EF4-FFF2-40B4-BE49-F238E27FC236}">
                <a16:creationId xmlns:a16="http://schemas.microsoft.com/office/drawing/2014/main" id="{A5E0EF42-B4A1-6A06-4942-31566C34CB14}"/>
              </a:ext>
            </a:extLst>
          </p:cNvPr>
          <p:cNvSpPr/>
          <p:nvPr/>
        </p:nvSpPr>
        <p:spPr>
          <a:xfrm>
            <a:off x="4601030" y="2998382"/>
            <a:ext cx="1824135" cy="877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707554E-4816-0936-FE3B-AA243580E094}"/>
              </a:ext>
            </a:extLst>
          </p:cNvPr>
          <p:cNvSpPr txBox="1"/>
          <p:nvPr/>
        </p:nvSpPr>
        <p:spPr>
          <a:xfrm>
            <a:off x="3991430" y="2405536"/>
            <a:ext cx="2569028" cy="400110"/>
          </a:xfrm>
          <a:prstGeom prst="rect">
            <a:avLst/>
          </a:prstGeom>
          <a:noFill/>
        </p:spPr>
        <p:txBody>
          <a:bodyPr wrap="square" rtlCol="0">
            <a:spAutoFit/>
          </a:bodyPr>
          <a:lstStyle/>
          <a:p>
            <a:r>
              <a:rPr lang="en-AU" sz="2000" i="1" dirty="0"/>
              <a:t> Gep_j -&gt; Gep_i F Vgep;</a:t>
            </a:r>
          </a:p>
        </p:txBody>
      </p:sp>
      <p:pic>
        <p:nvPicPr>
          <p:cNvPr id="11" name="Picture 10" descr="Diagram&#10;&#10;Description automatically generated">
            <a:extLst>
              <a:ext uri="{FF2B5EF4-FFF2-40B4-BE49-F238E27FC236}">
                <a16:creationId xmlns:a16="http://schemas.microsoft.com/office/drawing/2014/main" id="{B07EEB17-EC64-CD43-F9F0-9EF2A7BB005E}"/>
              </a:ext>
            </a:extLst>
          </p:cNvPr>
          <p:cNvPicPr>
            <a:picLocks noChangeAspect="1"/>
          </p:cNvPicPr>
          <p:nvPr/>
        </p:nvPicPr>
        <p:blipFill>
          <a:blip r:embed="rId4"/>
          <a:stretch>
            <a:fillRect/>
          </a:stretch>
        </p:blipFill>
        <p:spPr>
          <a:xfrm>
            <a:off x="6921499" y="1791637"/>
            <a:ext cx="5153781" cy="2809392"/>
          </a:xfrm>
          <a:prstGeom prst="rect">
            <a:avLst/>
          </a:prstGeom>
        </p:spPr>
      </p:pic>
    </p:spTree>
    <p:extLst>
      <p:ext uri="{BB962C8B-B14F-4D97-AF65-F5344CB8AC3E}">
        <p14:creationId xmlns:p14="http://schemas.microsoft.com/office/powerpoint/2010/main" val="411256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 y="261258"/>
            <a:ext cx="5646058" cy="906688"/>
          </a:xfrm>
        </p:spPr>
        <p:txBody>
          <a:bodyPr>
            <a:normAutofit fontScale="90000"/>
          </a:bodyPr>
          <a:lstStyle/>
          <a:p>
            <a:r>
              <a:rPr lang="en-AU" dirty="0"/>
              <a:t>Implementation on SVF :</a:t>
            </a:r>
            <a:br>
              <a:rPr lang="en-AU" dirty="0"/>
            </a:br>
            <a:endParaRPr lang="en-AU" dirty="0"/>
          </a:p>
        </p:txBody>
      </p:sp>
      <p:sp>
        <p:nvSpPr>
          <p:cNvPr id="8" name="Slide Number Placeholder 7">
            <a:extLst>
              <a:ext uri="{FF2B5EF4-FFF2-40B4-BE49-F238E27FC236}">
                <a16:creationId xmlns:a16="http://schemas.microsoft.com/office/drawing/2014/main" id="{EBFDC2F9-F21B-3D49-A0FD-35D56ADA9AA8}"/>
              </a:ext>
            </a:extLst>
          </p:cNvPr>
          <p:cNvSpPr>
            <a:spLocks noGrp="1"/>
          </p:cNvSpPr>
          <p:nvPr>
            <p:ph type="sldNum" sz="quarter" idx="12"/>
          </p:nvPr>
        </p:nvSpPr>
        <p:spPr/>
        <p:txBody>
          <a:bodyPr/>
          <a:lstStyle/>
          <a:p>
            <a:fld id="{CA1438F8-2648-0D41-9643-061897A988D3}" type="slidenum">
              <a:rPr lang="en-AU" smtClean="0"/>
              <a:t>14</a:t>
            </a:fld>
            <a:endParaRPr lang="en-AU"/>
          </a:p>
        </p:txBody>
      </p:sp>
      <p:sp>
        <p:nvSpPr>
          <p:cNvPr id="9" name="Content Placeholder 5">
            <a:extLst>
              <a:ext uri="{FF2B5EF4-FFF2-40B4-BE49-F238E27FC236}">
                <a16:creationId xmlns:a16="http://schemas.microsoft.com/office/drawing/2014/main" id="{5C9B761B-4794-CF59-D361-753681D30D2E}"/>
              </a:ext>
            </a:extLst>
          </p:cNvPr>
          <p:cNvSpPr>
            <a:spLocks noGrp="1"/>
          </p:cNvSpPr>
          <p:nvPr>
            <p:ph idx="1"/>
          </p:nvPr>
        </p:nvSpPr>
        <p:spPr>
          <a:xfrm>
            <a:off x="1084941" y="1167946"/>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dirty="0"/>
              <a:t>Grammar Text</a:t>
            </a:r>
          </a:p>
        </p:txBody>
      </p:sp>
      <p:pic>
        <p:nvPicPr>
          <p:cNvPr id="3" name="Picture 2">
            <a:extLst>
              <a:ext uri="{FF2B5EF4-FFF2-40B4-BE49-F238E27FC236}">
                <a16:creationId xmlns:a16="http://schemas.microsoft.com/office/drawing/2014/main" id="{D63316B7-3DB0-23C0-840A-EFF465BA4B02}"/>
              </a:ext>
            </a:extLst>
          </p:cNvPr>
          <p:cNvPicPr>
            <a:picLocks noChangeAspect="1"/>
          </p:cNvPicPr>
          <p:nvPr/>
        </p:nvPicPr>
        <p:blipFill>
          <a:blip r:embed="rId2"/>
          <a:stretch>
            <a:fillRect/>
          </a:stretch>
        </p:blipFill>
        <p:spPr>
          <a:xfrm>
            <a:off x="0" y="2662464"/>
            <a:ext cx="5138964" cy="4195536"/>
          </a:xfrm>
          <a:prstGeom prst="rect">
            <a:avLst/>
          </a:prstGeom>
        </p:spPr>
      </p:pic>
      <p:cxnSp>
        <p:nvCxnSpPr>
          <p:cNvPr id="10" name="Straight Arrow Connector 9">
            <a:extLst>
              <a:ext uri="{FF2B5EF4-FFF2-40B4-BE49-F238E27FC236}">
                <a16:creationId xmlns:a16="http://schemas.microsoft.com/office/drawing/2014/main" id="{706A0434-28B8-4C4B-A8FE-735F42C3A348}"/>
              </a:ext>
            </a:extLst>
          </p:cNvPr>
          <p:cNvCxnSpPr>
            <a:cxnSpLocks/>
          </p:cNvCxnSpPr>
          <p:nvPr/>
        </p:nvCxnSpPr>
        <p:spPr>
          <a:xfrm>
            <a:off x="3903615" y="1853746"/>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5">
            <a:extLst>
              <a:ext uri="{FF2B5EF4-FFF2-40B4-BE49-F238E27FC236}">
                <a16:creationId xmlns:a16="http://schemas.microsoft.com/office/drawing/2014/main" id="{871AA907-452D-4071-2643-11EC1438015C}"/>
              </a:ext>
            </a:extLst>
          </p:cNvPr>
          <p:cNvSpPr txBox="1">
            <a:spLocks/>
          </p:cNvSpPr>
          <p:nvPr/>
        </p:nvSpPr>
        <p:spPr>
          <a:xfrm>
            <a:off x="4940301" y="1192665"/>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Grammar Builder</a:t>
            </a:r>
          </a:p>
        </p:txBody>
      </p:sp>
      <p:sp>
        <p:nvSpPr>
          <p:cNvPr id="12" name="Content Placeholder 5">
            <a:extLst>
              <a:ext uri="{FF2B5EF4-FFF2-40B4-BE49-F238E27FC236}">
                <a16:creationId xmlns:a16="http://schemas.microsoft.com/office/drawing/2014/main" id="{0E1A8AA2-72F1-0F71-2641-ABF47F9AD44E}"/>
              </a:ext>
            </a:extLst>
          </p:cNvPr>
          <p:cNvSpPr txBox="1">
            <a:spLocks/>
          </p:cNvSpPr>
          <p:nvPr/>
        </p:nvSpPr>
        <p:spPr>
          <a:xfrm>
            <a:off x="8967283" y="1167946"/>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Grammar Base</a:t>
            </a:r>
          </a:p>
        </p:txBody>
      </p:sp>
      <p:cxnSp>
        <p:nvCxnSpPr>
          <p:cNvPr id="13" name="Straight Arrow Connector 12">
            <a:extLst>
              <a:ext uri="{FF2B5EF4-FFF2-40B4-BE49-F238E27FC236}">
                <a16:creationId xmlns:a16="http://schemas.microsoft.com/office/drawing/2014/main" id="{C3B91500-F976-A9A4-4988-74F4F201AC79}"/>
              </a:ext>
            </a:extLst>
          </p:cNvPr>
          <p:cNvCxnSpPr>
            <a:cxnSpLocks/>
          </p:cNvCxnSpPr>
          <p:nvPr/>
        </p:nvCxnSpPr>
        <p:spPr>
          <a:xfrm>
            <a:off x="7811585" y="1896154"/>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55EF18-96BB-A45E-D667-3456FC14E27B}"/>
              </a:ext>
            </a:extLst>
          </p:cNvPr>
          <p:cNvSpPr txBox="1"/>
          <p:nvPr/>
        </p:nvSpPr>
        <p:spPr>
          <a:xfrm>
            <a:off x="6096000" y="2662464"/>
            <a:ext cx="5897511" cy="4801314"/>
          </a:xfrm>
          <a:prstGeom prst="rect">
            <a:avLst/>
          </a:prstGeom>
          <a:noFill/>
        </p:spPr>
        <p:txBody>
          <a:bodyPr wrap="square" rtlCol="0">
            <a:spAutoFit/>
          </a:bodyPr>
          <a:lstStyle/>
          <a:p>
            <a:r>
              <a:rPr lang="en-US" b="1" dirty="0"/>
              <a:t>Symbol Struct{</a:t>
            </a:r>
          </a:p>
          <a:p>
            <a:r>
              <a:rPr lang="en-US" b="1" dirty="0"/>
              <a:t>	u32_t kind: 8</a:t>
            </a:r>
          </a:p>
          <a:p>
            <a:r>
              <a:rPr lang="en-US" b="1" dirty="0"/>
              <a:t>	u32_t attribute: 16</a:t>
            </a:r>
          </a:p>
          <a:p>
            <a:r>
              <a:rPr lang="en-US" b="1" dirty="0"/>
              <a:t>	u32_t variable attribute: 8</a:t>
            </a:r>
          </a:p>
          <a:p>
            <a:r>
              <a:rPr lang="en-US" b="1" dirty="0"/>
              <a:t>}</a:t>
            </a:r>
          </a:p>
          <a:p>
            <a:endParaRPr lang="en-US" b="1" dirty="0"/>
          </a:p>
          <a:p>
            <a:r>
              <a:rPr lang="en-US" b="1" dirty="0"/>
              <a:t>Terminal to Kind Map:</a:t>
            </a:r>
          </a:p>
          <a:p>
            <a:r>
              <a:rPr lang="en-US" dirty="0"/>
              <a:t> {Addr:0} {Copy:1} {Store:2} {Load:3} {Gep:4} {Vgep: 5}</a:t>
            </a:r>
          </a:p>
          <a:p>
            <a:r>
              <a:rPr lang="en-US" dirty="0"/>
              <a:t> {Addrbar: ..}  … </a:t>
            </a:r>
          </a:p>
          <a:p>
            <a:r>
              <a:rPr lang="en-US" dirty="0"/>
              <a:t>(correct terminal kind map ensure the graph label is matched with grammar)</a:t>
            </a:r>
          </a:p>
          <a:p>
            <a:endParaRPr lang="en-US" dirty="0"/>
          </a:p>
          <a:p>
            <a:r>
              <a:rPr lang="en-US" b="1" dirty="0"/>
              <a:t>Nonterminal to Kind Map:</a:t>
            </a:r>
          </a:p>
          <a:p>
            <a:r>
              <a:rPr lang="en-US" dirty="0"/>
              <a:t>{V: 6} { F: 7} {Fbar: 8}…</a:t>
            </a:r>
          </a:p>
          <a:p>
            <a:r>
              <a:rPr lang="en-US" b="1" dirty="0"/>
              <a:t> </a:t>
            </a:r>
          </a:p>
          <a:p>
            <a:endParaRPr lang="en-US" dirty="0"/>
          </a:p>
          <a:p>
            <a:r>
              <a:rPr lang="en-US" dirty="0"/>
              <a:t>	</a:t>
            </a:r>
          </a:p>
        </p:txBody>
      </p:sp>
    </p:spTree>
    <p:extLst>
      <p:ext uri="{BB962C8B-B14F-4D97-AF65-F5344CB8AC3E}">
        <p14:creationId xmlns:p14="http://schemas.microsoft.com/office/powerpoint/2010/main" val="125007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829A-293B-1D83-06FC-A181A229FF6E}"/>
              </a:ext>
            </a:extLst>
          </p:cNvPr>
          <p:cNvSpPr>
            <a:spLocks noGrp="1"/>
          </p:cNvSpPr>
          <p:nvPr>
            <p:ph type="title"/>
          </p:nvPr>
        </p:nvSpPr>
        <p:spPr>
          <a:xfrm>
            <a:off x="838199" y="365125"/>
            <a:ext cx="10990943" cy="1042761"/>
          </a:xfrm>
        </p:spPr>
        <p:txBody>
          <a:bodyPr/>
          <a:lstStyle/>
          <a:p>
            <a:r>
              <a:rPr lang="en-US" dirty="0"/>
              <a:t>Grammar Normalization:</a:t>
            </a:r>
          </a:p>
        </p:txBody>
      </p:sp>
      <p:sp>
        <p:nvSpPr>
          <p:cNvPr id="4" name="Slide Number Placeholder 3">
            <a:extLst>
              <a:ext uri="{FF2B5EF4-FFF2-40B4-BE49-F238E27FC236}">
                <a16:creationId xmlns:a16="http://schemas.microsoft.com/office/drawing/2014/main" id="{434A0162-FD18-A25E-61D0-9EF2C10A14BC}"/>
              </a:ext>
            </a:extLst>
          </p:cNvPr>
          <p:cNvSpPr>
            <a:spLocks noGrp="1"/>
          </p:cNvSpPr>
          <p:nvPr>
            <p:ph type="sldNum" sz="quarter" idx="12"/>
          </p:nvPr>
        </p:nvSpPr>
        <p:spPr/>
        <p:txBody>
          <a:bodyPr/>
          <a:lstStyle/>
          <a:p>
            <a:fld id="{CA1438F8-2648-0D41-9643-061897A988D3}" type="slidenum">
              <a:rPr lang="en-AU" smtClean="0"/>
              <a:t>15</a:t>
            </a:fld>
            <a:endParaRPr lang="en-AU"/>
          </a:p>
        </p:txBody>
      </p:sp>
      <p:sp>
        <p:nvSpPr>
          <p:cNvPr id="9" name="Content Placeholder 5">
            <a:extLst>
              <a:ext uri="{FF2B5EF4-FFF2-40B4-BE49-F238E27FC236}">
                <a16:creationId xmlns:a16="http://schemas.microsoft.com/office/drawing/2014/main" id="{1BFF9277-7F14-BFC1-59B2-E9C09893D816}"/>
              </a:ext>
            </a:extLst>
          </p:cNvPr>
          <p:cNvSpPr txBox="1">
            <a:spLocks/>
          </p:cNvSpPr>
          <p:nvPr/>
        </p:nvSpPr>
        <p:spPr>
          <a:xfrm>
            <a:off x="1274711" y="1603375"/>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Grammar Base</a:t>
            </a:r>
          </a:p>
        </p:txBody>
      </p:sp>
      <p:cxnSp>
        <p:nvCxnSpPr>
          <p:cNvPr id="10" name="Straight Arrow Connector 9">
            <a:extLst>
              <a:ext uri="{FF2B5EF4-FFF2-40B4-BE49-F238E27FC236}">
                <a16:creationId xmlns:a16="http://schemas.microsoft.com/office/drawing/2014/main" id="{934F6E59-B77D-4F94-B004-2807771517C4}"/>
              </a:ext>
            </a:extLst>
          </p:cNvPr>
          <p:cNvCxnSpPr>
            <a:cxnSpLocks/>
          </p:cNvCxnSpPr>
          <p:nvPr/>
        </p:nvCxnSpPr>
        <p:spPr>
          <a:xfrm>
            <a:off x="4063272" y="2231117"/>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5">
            <a:extLst>
              <a:ext uri="{FF2B5EF4-FFF2-40B4-BE49-F238E27FC236}">
                <a16:creationId xmlns:a16="http://schemas.microsoft.com/office/drawing/2014/main" id="{6E2BBD17-FF74-692B-A917-2A8E6365855C}"/>
              </a:ext>
            </a:extLst>
          </p:cNvPr>
          <p:cNvSpPr txBox="1">
            <a:spLocks/>
          </p:cNvSpPr>
          <p:nvPr/>
        </p:nvSpPr>
        <p:spPr>
          <a:xfrm>
            <a:off x="5136247" y="1603375"/>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Grammar Normalizer</a:t>
            </a:r>
          </a:p>
        </p:txBody>
      </p:sp>
      <p:cxnSp>
        <p:nvCxnSpPr>
          <p:cNvPr id="12" name="Straight Arrow Connector 11">
            <a:extLst>
              <a:ext uri="{FF2B5EF4-FFF2-40B4-BE49-F238E27FC236}">
                <a16:creationId xmlns:a16="http://schemas.microsoft.com/office/drawing/2014/main" id="{732851D1-2912-43DA-54B5-529AD2F67271}"/>
              </a:ext>
            </a:extLst>
          </p:cNvPr>
          <p:cNvCxnSpPr>
            <a:cxnSpLocks/>
          </p:cNvCxnSpPr>
          <p:nvPr/>
        </p:nvCxnSpPr>
        <p:spPr>
          <a:xfrm>
            <a:off x="7934958" y="2205263"/>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5">
            <a:extLst>
              <a:ext uri="{FF2B5EF4-FFF2-40B4-BE49-F238E27FC236}">
                <a16:creationId xmlns:a16="http://schemas.microsoft.com/office/drawing/2014/main" id="{FA5E24FD-81B4-74C4-4D4E-07FAF66E3EFA}"/>
              </a:ext>
            </a:extLst>
          </p:cNvPr>
          <p:cNvSpPr txBox="1">
            <a:spLocks/>
          </p:cNvSpPr>
          <p:nvPr/>
        </p:nvSpPr>
        <p:spPr>
          <a:xfrm>
            <a:off x="9177740" y="1603375"/>
            <a:ext cx="251460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CFL</a:t>
            </a:r>
          </a:p>
          <a:p>
            <a:pPr marL="0" indent="0" algn="ctr">
              <a:buFont typeface="Arial"/>
              <a:buNone/>
            </a:pPr>
            <a:r>
              <a:rPr lang="en-US" dirty="0"/>
              <a:t>Grammar</a:t>
            </a:r>
          </a:p>
        </p:txBody>
      </p:sp>
      <p:sp>
        <p:nvSpPr>
          <p:cNvPr id="14" name="Rectangle 13">
            <a:extLst>
              <a:ext uri="{FF2B5EF4-FFF2-40B4-BE49-F238E27FC236}">
                <a16:creationId xmlns:a16="http://schemas.microsoft.com/office/drawing/2014/main" id="{31D61C2C-0935-2560-9D09-3BD300094FAD}"/>
              </a:ext>
            </a:extLst>
          </p:cNvPr>
          <p:cNvSpPr/>
          <p:nvPr/>
        </p:nvSpPr>
        <p:spPr>
          <a:xfrm>
            <a:off x="711830" y="3059668"/>
            <a:ext cx="3758570" cy="2308324"/>
          </a:xfrm>
          <a:prstGeom prst="rect">
            <a:avLst/>
          </a:prstGeom>
        </p:spPr>
        <p:txBody>
          <a:bodyPr wrap="square">
            <a:spAutoFit/>
          </a:bodyPr>
          <a:lstStyle/>
          <a:p>
            <a:r>
              <a:rPr lang="en-US" b="1" dirty="0"/>
              <a:t>Production :</a:t>
            </a:r>
          </a:p>
          <a:p>
            <a:r>
              <a:rPr lang="en-US" b="1" dirty="0"/>
              <a:t>    Symbol Symbol …</a:t>
            </a:r>
          </a:p>
          <a:p>
            <a:endParaRPr lang="en-US" b="1" dirty="0"/>
          </a:p>
          <a:p>
            <a:endParaRPr lang="en-US" b="1" dirty="0"/>
          </a:p>
          <a:p>
            <a:endParaRPr lang="en-US" b="1" dirty="0"/>
          </a:p>
          <a:p>
            <a:endParaRPr lang="en-US" b="1" dirty="0"/>
          </a:p>
          <a:p>
            <a:endParaRPr lang="en-US" b="1" dirty="0"/>
          </a:p>
          <a:p>
            <a:endParaRPr lang="en-US" b="1" dirty="0"/>
          </a:p>
        </p:txBody>
      </p:sp>
      <p:pic>
        <p:nvPicPr>
          <p:cNvPr id="15" name="Picture 14">
            <a:extLst>
              <a:ext uri="{FF2B5EF4-FFF2-40B4-BE49-F238E27FC236}">
                <a16:creationId xmlns:a16="http://schemas.microsoft.com/office/drawing/2014/main" id="{9EF5DC3B-B468-5FDB-425A-0204BEE7A849}"/>
              </a:ext>
            </a:extLst>
          </p:cNvPr>
          <p:cNvPicPr>
            <a:picLocks noChangeAspect="1"/>
          </p:cNvPicPr>
          <p:nvPr/>
        </p:nvPicPr>
        <p:blipFill>
          <a:blip r:embed="rId2"/>
          <a:stretch>
            <a:fillRect/>
          </a:stretch>
        </p:blipFill>
        <p:spPr>
          <a:xfrm>
            <a:off x="838199" y="3803525"/>
            <a:ext cx="2565400" cy="1917700"/>
          </a:xfrm>
          <a:prstGeom prst="rect">
            <a:avLst/>
          </a:prstGeom>
        </p:spPr>
      </p:pic>
      <p:pic>
        <p:nvPicPr>
          <p:cNvPr id="17" name="Picture 16">
            <a:extLst>
              <a:ext uri="{FF2B5EF4-FFF2-40B4-BE49-F238E27FC236}">
                <a16:creationId xmlns:a16="http://schemas.microsoft.com/office/drawing/2014/main" id="{22C99DCE-47FF-D311-27A4-F1EE8C897D3E}"/>
              </a:ext>
            </a:extLst>
          </p:cNvPr>
          <p:cNvPicPr>
            <a:picLocks noChangeAspect="1"/>
          </p:cNvPicPr>
          <p:nvPr/>
        </p:nvPicPr>
        <p:blipFill>
          <a:blip r:embed="rId3"/>
          <a:stretch>
            <a:fillRect/>
          </a:stretch>
        </p:blipFill>
        <p:spPr>
          <a:xfrm>
            <a:off x="4419236" y="4157662"/>
            <a:ext cx="5105400" cy="1016000"/>
          </a:xfrm>
          <a:prstGeom prst="rect">
            <a:avLst/>
          </a:prstGeom>
        </p:spPr>
      </p:pic>
    </p:spTree>
    <p:extLst>
      <p:ext uri="{BB962C8B-B14F-4D97-AF65-F5344CB8AC3E}">
        <p14:creationId xmlns:p14="http://schemas.microsoft.com/office/powerpoint/2010/main" val="217126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5C81-E579-6F2E-7D8C-6F05C0A9E1D9}"/>
              </a:ext>
            </a:extLst>
          </p:cNvPr>
          <p:cNvSpPr>
            <a:spLocks noGrp="1"/>
          </p:cNvSpPr>
          <p:nvPr>
            <p:ph type="title"/>
          </p:nvPr>
        </p:nvSpPr>
        <p:spPr/>
        <p:txBody>
          <a:bodyPr/>
          <a:lstStyle/>
          <a:p>
            <a:r>
              <a:rPr lang="en-US" dirty="0"/>
              <a:t>CFL Grammar:</a:t>
            </a:r>
          </a:p>
        </p:txBody>
      </p:sp>
      <p:sp>
        <p:nvSpPr>
          <p:cNvPr id="4" name="Slide Number Placeholder 3">
            <a:extLst>
              <a:ext uri="{FF2B5EF4-FFF2-40B4-BE49-F238E27FC236}">
                <a16:creationId xmlns:a16="http://schemas.microsoft.com/office/drawing/2014/main" id="{18697A6C-4F14-C16D-A0CB-C79BAA6DBAFA}"/>
              </a:ext>
            </a:extLst>
          </p:cNvPr>
          <p:cNvSpPr>
            <a:spLocks noGrp="1"/>
          </p:cNvSpPr>
          <p:nvPr>
            <p:ph type="sldNum" sz="quarter" idx="12"/>
          </p:nvPr>
        </p:nvSpPr>
        <p:spPr/>
        <p:txBody>
          <a:bodyPr/>
          <a:lstStyle/>
          <a:p>
            <a:fld id="{CA1438F8-2648-0D41-9643-061897A988D3}" type="slidenum">
              <a:rPr lang="en-AU" smtClean="0"/>
              <a:t>16</a:t>
            </a:fld>
            <a:endParaRPr lang="en-AU"/>
          </a:p>
        </p:txBody>
      </p:sp>
      <p:pic>
        <p:nvPicPr>
          <p:cNvPr id="3" name="Picture 2">
            <a:extLst>
              <a:ext uri="{FF2B5EF4-FFF2-40B4-BE49-F238E27FC236}">
                <a16:creationId xmlns:a16="http://schemas.microsoft.com/office/drawing/2014/main" id="{C83BCB1F-E5A9-7748-A80A-1CB52AAF165A}"/>
              </a:ext>
            </a:extLst>
          </p:cNvPr>
          <p:cNvPicPr>
            <a:picLocks noChangeAspect="1"/>
          </p:cNvPicPr>
          <p:nvPr/>
        </p:nvPicPr>
        <p:blipFill>
          <a:blip r:embed="rId2"/>
          <a:stretch>
            <a:fillRect/>
          </a:stretch>
        </p:blipFill>
        <p:spPr>
          <a:xfrm>
            <a:off x="838200" y="1690687"/>
            <a:ext cx="3606800" cy="4610100"/>
          </a:xfrm>
          <a:prstGeom prst="rect">
            <a:avLst/>
          </a:prstGeom>
        </p:spPr>
      </p:pic>
      <p:cxnSp>
        <p:nvCxnSpPr>
          <p:cNvPr id="9" name="Straight Arrow Connector 8">
            <a:extLst>
              <a:ext uri="{FF2B5EF4-FFF2-40B4-BE49-F238E27FC236}">
                <a16:creationId xmlns:a16="http://schemas.microsoft.com/office/drawing/2014/main" id="{333815C9-3947-26AB-E710-F03E64A7E541}"/>
              </a:ext>
            </a:extLst>
          </p:cNvPr>
          <p:cNvCxnSpPr>
            <a:cxnSpLocks/>
          </p:cNvCxnSpPr>
          <p:nvPr/>
        </p:nvCxnSpPr>
        <p:spPr>
          <a:xfrm>
            <a:off x="5035729" y="1940832"/>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E9BF2DA-0629-E089-F4F8-7FDF26BC7BB9}"/>
              </a:ext>
            </a:extLst>
          </p:cNvPr>
          <p:cNvSpPr txBox="1"/>
          <p:nvPr/>
        </p:nvSpPr>
        <p:spPr>
          <a:xfrm>
            <a:off x="6738259" y="1715634"/>
            <a:ext cx="3407227" cy="646331"/>
          </a:xfrm>
          <a:prstGeom prst="rect">
            <a:avLst/>
          </a:prstGeom>
          <a:noFill/>
        </p:spPr>
        <p:txBody>
          <a:bodyPr wrap="square" rtlCol="0">
            <a:spAutoFit/>
          </a:bodyPr>
          <a:lstStyle/>
          <a:p>
            <a:r>
              <a:rPr lang="en-US" dirty="0"/>
              <a:t>All Production at most two symbol on the right-hand side</a:t>
            </a:r>
          </a:p>
        </p:txBody>
      </p:sp>
      <p:cxnSp>
        <p:nvCxnSpPr>
          <p:cNvPr id="11" name="Straight Arrow Connector 10">
            <a:extLst>
              <a:ext uri="{FF2B5EF4-FFF2-40B4-BE49-F238E27FC236}">
                <a16:creationId xmlns:a16="http://schemas.microsoft.com/office/drawing/2014/main" id="{467D532A-A7EE-9B94-3C08-07AEA4FA1E05}"/>
              </a:ext>
            </a:extLst>
          </p:cNvPr>
          <p:cNvCxnSpPr>
            <a:cxnSpLocks/>
          </p:cNvCxnSpPr>
          <p:nvPr/>
        </p:nvCxnSpPr>
        <p:spPr>
          <a:xfrm>
            <a:off x="5035729" y="2891518"/>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CB45E2-FF60-8750-74FF-2430BCA98B4B}"/>
              </a:ext>
            </a:extLst>
          </p:cNvPr>
          <p:cNvSpPr txBox="1"/>
          <p:nvPr/>
        </p:nvSpPr>
        <p:spPr>
          <a:xfrm>
            <a:off x="6738258" y="2568352"/>
            <a:ext cx="3407227" cy="1200329"/>
          </a:xfrm>
          <a:prstGeom prst="rect">
            <a:avLst/>
          </a:prstGeom>
          <a:noFill/>
        </p:spPr>
        <p:txBody>
          <a:bodyPr wrap="square" rtlCol="0">
            <a:spAutoFit/>
          </a:bodyPr>
          <a:lstStyle/>
          <a:p>
            <a:r>
              <a:rPr lang="en-US" dirty="0"/>
              <a:t>Gep_i, ‘</a:t>
            </a:r>
            <a:r>
              <a:rPr lang="en-US" dirty="0" err="1"/>
              <a:t>i</a:t>
            </a:r>
            <a:r>
              <a:rPr lang="en-US" dirty="0"/>
              <a:t>’ variable attribute has been expanded to every possible attribute in graph in this case,</a:t>
            </a:r>
          </a:p>
          <a:p>
            <a:r>
              <a:rPr lang="en-US" dirty="0"/>
              <a:t>Gep_0, Gep_1, Gep_4, Gep_7</a:t>
            </a:r>
          </a:p>
        </p:txBody>
      </p:sp>
      <p:cxnSp>
        <p:nvCxnSpPr>
          <p:cNvPr id="13" name="Straight Arrow Connector 12">
            <a:extLst>
              <a:ext uri="{FF2B5EF4-FFF2-40B4-BE49-F238E27FC236}">
                <a16:creationId xmlns:a16="http://schemas.microsoft.com/office/drawing/2014/main" id="{C6E65796-0F0F-C1A6-728F-608E6F993D68}"/>
              </a:ext>
            </a:extLst>
          </p:cNvPr>
          <p:cNvCxnSpPr>
            <a:cxnSpLocks/>
          </p:cNvCxnSpPr>
          <p:nvPr/>
        </p:nvCxnSpPr>
        <p:spPr>
          <a:xfrm>
            <a:off x="5035729" y="4437289"/>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6850E4-F3B1-411D-4168-B0EBFAED34E5}"/>
              </a:ext>
            </a:extLst>
          </p:cNvPr>
          <p:cNvSpPr txBox="1"/>
          <p:nvPr/>
        </p:nvSpPr>
        <p:spPr>
          <a:xfrm>
            <a:off x="6738258" y="4172870"/>
            <a:ext cx="3407227" cy="1754326"/>
          </a:xfrm>
          <a:prstGeom prst="rect">
            <a:avLst/>
          </a:prstGeom>
          <a:noFill/>
        </p:spPr>
        <p:txBody>
          <a:bodyPr wrap="square" rtlCol="0">
            <a:spAutoFit/>
          </a:bodyPr>
          <a:lstStyle/>
          <a:p>
            <a:r>
              <a:rPr lang="en-US" dirty="0"/>
              <a:t>Gep_i -&gt; Gep_j X4</a:t>
            </a:r>
          </a:p>
          <a:p>
            <a:endParaRPr lang="en-US" dirty="0"/>
          </a:p>
          <a:p>
            <a:r>
              <a:rPr lang="en-US" dirty="0"/>
              <a:t>One Production with different variable attribute with get cartesian product of all possible attribute.</a:t>
            </a:r>
          </a:p>
        </p:txBody>
      </p:sp>
    </p:spTree>
    <p:extLst>
      <p:ext uri="{BB962C8B-B14F-4D97-AF65-F5344CB8AC3E}">
        <p14:creationId xmlns:p14="http://schemas.microsoft.com/office/powerpoint/2010/main" val="324306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8E61C3B-89CE-764D-4E94-E91872BA8B9B}"/>
              </a:ext>
            </a:extLst>
          </p:cNvPr>
          <p:cNvSpPr/>
          <p:nvPr/>
        </p:nvSpPr>
        <p:spPr>
          <a:xfrm>
            <a:off x="4717143" y="1292605"/>
            <a:ext cx="2743200" cy="54288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B64AAD2-D517-3ABE-83E0-0EC346C31762}"/>
              </a:ext>
            </a:extLst>
          </p:cNvPr>
          <p:cNvSpPr/>
          <p:nvPr/>
        </p:nvSpPr>
        <p:spPr>
          <a:xfrm>
            <a:off x="742012" y="1292605"/>
            <a:ext cx="3031702" cy="54288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F8EC0BD-064E-4740-9EBE-390A59388C24}"/>
              </a:ext>
            </a:extLst>
          </p:cNvPr>
          <p:cNvSpPr>
            <a:spLocks noGrp="1"/>
          </p:cNvSpPr>
          <p:nvPr>
            <p:ph type="sldNum" sz="quarter" idx="12"/>
          </p:nvPr>
        </p:nvSpPr>
        <p:spPr/>
        <p:txBody>
          <a:bodyPr/>
          <a:lstStyle/>
          <a:p>
            <a:fld id="{CA1438F8-2648-0D41-9643-061897A988D3}" type="slidenum">
              <a:rPr lang="en-AU" smtClean="0"/>
              <a:t>17</a:t>
            </a:fld>
            <a:endParaRPr lang="en-AU"/>
          </a:p>
        </p:txBody>
      </p:sp>
      <p:sp>
        <p:nvSpPr>
          <p:cNvPr id="5" name="Title 1">
            <a:extLst>
              <a:ext uri="{FF2B5EF4-FFF2-40B4-BE49-F238E27FC236}">
                <a16:creationId xmlns:a16="http://schemas.microsoft.com/office/drawing/2014/main" id="{97B6EEBD-82C3-DC05-1C9A-7076F47D81B0}"/>
              </a:ext>
            </a:extLst>
          </p:cNvPr>
          <p:cNvSpPr>
            <a:spLocks noGrp="1"/>
          </p:cNvSpPr>
          <p:nvPr>
            <p:ph type="title"/>
          </p:nvPr>
        </p:nvSpPr>
        <p:spPr>
          <a:xfrm>
            <a:off x="10886" y="52285"/>
            <a:ext cx="10990943" cy="1042761"/>
          </a:xfrm>
        </p:spPr>
        <p:txBody>
          <a:bodyPr/>
          <a:lstStyle/>
          <a:p>
            <a:r>
              <a:rPr lang="en-US" dirty="0"/>
              <a:t>Build CFL Graph:</a:t>
            </a:r>
          </a:p>
        </p:txBody>
      </p:sp>
      <p:sp>
        <p:nvSpPr>
          <p:cNvPr id="6" name="Content Placeholder 5">
            <a:extLst>
              <a:ext uri="{FF2B5EF4-FFF2-40B4-BE49-F238E27FC236}">
                <a16:creationId xmlns:a16="http://schemas.microsoft.com/office/drawing/2014/main" id="{1DD06386-4A5D-20CC-F43D-60E36EB5C9F6}"/>
              </a:ext>
            </a:extLst>
          </p:cNvPr>
          <p:cNvSpPr txBox="1">
            <a:spLocks/>
          </p:cNvSpPr>
          <p:nvPr/>
        </p:nvSpPr>
        <p:spPr>
          <a:xfrm>
            <a:off x="1115055" y="3271556"/>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Const</a:t>
            </a:r>
          </a:p>
          <a:p>
            <a:pPr marL="0" indent="0" algn="ctr">
              <a:buFont typeface="Arial"/>
              <a:buNone/>
            </a:pPr>
            <a:r>
              <a:rPr lang="en-US" dirty="0"/>
              <a:t>Graph</a:t>
            </a:r>
          </a:p>
        </p:txBody>
      </p:sp>
      <p:sp>
        <p:nvSpPr>
          <p:cNvPr id="7" name="Content Placeholder 5">
            <a:extLst>
              <a:ext uri="{FF2B5EF4-FFF2-40B4-BE49-F238E27FC236}">
                <a16:creationId xmlns:a16="http://schemas.microsoft.com/office/drawing/2014/main" id="{C4517FE0-B81F-E0C4-BF40-449FB16D91E0}"/>
              </a:ext>
            </a:extLst>
          </p:cNvPr>
          <p:cNvSpPr txBox="1">
            <a:spLocks/>
          </p:cNvSpPr>
          <p:nvPr/>
        </p:nvSpPr>
        <p:spPr>
          <a:xfrm>
            <a:off x="1115055" y="1463339"/>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Dot</a:t>
            </a:r>
          </a:p>
          <a:p>
            <a:pPr marL="0" indent="0" algn="ctr">
              <a:buFont typeface="Arial"/>
              <a:buNone/>
            </a:pPr>
            <a:r>
              <a:rPr lang="en-US" dirty="0"/>
              <a:t>input</a:t>
            </a:r>
          </a:p>
        </p:txBody>
      </p:sp>
      <p:sp>
        <p:nvSpPr>
          <p:cNvPr id="8" name="Content Placeholder 5">
            <a:extLst>
              <a:ext uri="{FF2B5EF4-FFF2-40B4-BE49-F238E27FC236}">
                <a16:creationId xmlns:a16="http://schemas.microsoft.com/office/drawing/2014/main" id="{73596966-6407-4645-6A3A-526A44A2D3F7}"/>
              </a:ext>
            </a:extLst>
          </p:cNvPr>
          <p:cNvSpPr txBox="1">
            <a:spLocks/>
          </p:cNvSpPr>
          <p:nvPr/>
        </p:nvSpPr>
        <p:spPr>
          <a:xfrm>
            <a:off x="1115055" y="5079773"/>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a:t>
            </a:r>
          </a:p>
        </p:txBody>
      </p:sp>
      <p:sp>
        <p:nvSpPr>
          <p:cNvPr id="10" name="Content Placeholder 5">
            <a:extLst>
              <a:ext uri="{FF2B5EF4-FFF2-40B4-BE49-F238E27FC236}">
                <a16:creationId xmlns:a16="http://schemas.microsoft.com/office/drawing/2014/main" id="{E9D09D6F-3ED2-1EDD-FC61-8B72C46F0F50}"/>
              </a:ext>
            </a:extLst>
          </p:cNvPr>
          <p:cNvSpPr txBox="1">
            <a:spLocks/>
          </p:cNvSpPr>
          <p:nvPr/>
        </p:nvSpPr>
        <p:spPr>
          <a:xfrm>
            <a:off x="5020670" y="3290773"/>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sz="1800" dirty="0"/>
              <a:t>Alias CFL Graph Builder</a:t>
            </a:r>
          </a:p>
        </p:txBody>
      </p:sp>
      <p:sp>
        <p:nvSpPr>
          <p:cNvPr id="11" name="Content Placeholder 5">
            <a:extLst>
              <a:ext uri="{FF2B5EF4-FFF2-40B4-BE49-F238E27FC236}">
                <a16:creationId xmlns:a16="http://schemas.microsoft.com/office/drawing/2014/main" id="{7FFBE5E6-A0AC-27A4-091F-03ED16362F12}"/>
              </a:ext>
            </a:extLst>
          </p:cNvPr>
          <p:cNvSpPr txBox="1">
            <a:spLocks/>
          </p:cNvSpPr>
          <p:nvPr/>
        </p:nvSpPr>
        <p:spPr>
          <a:xfrm>
            <a:off x="5020670" y="1463340"/>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sz="1800" dirty="0"/>
              <a:t>CFL Graph Builder</a:t>
            </a:r>
          </a:p>
        </p:txBody>
      </p:sp>
      <p:sp>
        <p:nvSpPr>
          <p:cNvPr id="14" name="Content Placeholder 5">
            <a:extLst>
              <a:ext uri="{FF2B5EF4-FFF2-40B4-BE49-F238E27FC236}">
                <a16:creationId xmlns:a16="http://schemas.microsoft.com/office/drawing/2014/main" id="{CE72A6F9-748D-908B-D0C3-E5B826AB9667}"/>
              </a:ext>
            </a:extLst>
          </p:cNvPr>
          <p:cNvSpPr txBox="1">
            <a:spLocks/>
          </p:cNvSpPr>
          <p:nvPr/>
        </p:nvSpPr>
        <p:spPr>
          <a:xfrm>
            <a:off x="5020670" y="5118206"/>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a:t>
            </a:r>
          </a:p>
        </p:txBody>
      </p:sp>
      <p:cxnSp>
        <p:nvCxnSpPr>
          <p:cNvPr id="15" name="Straight Arrow Connector 14">
            <a:extLst>
              <a:ext uri="{FF2B5EF4-FFF2-40B4-BE49-F238E27FC236}">
                <a16:creationId xmlns:a16="http://schemas.microsoft.com/office/drawing/2014/main" id="{DFC4422D-EDC7-3607-D859-8B8E2FF9DD25}"/>
              </a:ext>
            </a:extLst>
          </p:cNvPr>
          <p:cNvCxnSpPr>
            <a:cxnSpLocks/>
          </p:cNvCxnSpPr>
          <p:nvPr/>
        </p:nvCxnSpPr>
        <p:spPr>
          <a:xfrm>
            <a:off x="3918128" y="3958317"/>
            <a:ext cx="624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127B8CF-1BA0-EE1C-EB25-D940C666BD0F}"/>
              </a:ext>
            </a:extLst>
          </p:cNvPr>
          <p:cNvCxnSpPr>
            <a:cxnSpLocks/>
          </p:cNvCxnSpPr>
          <p:nvPr/>
        </p:nvCxnSpPr>
        <p:spPr>
          <a:xfrm>
            <a:off x="7811585" y="3958317"/>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34974003-E5F4-802C-8E34-2E4B086B6040}"/>
              </a:ext>
            </a:extLst>
          </p:cNvPr>
          <p:cNvSpPr txBox="1">
            <a:spLocks/>
          </p:cNvSpPr>
          <p:nvPr/>
        </p:nvSpPr>
        <p:spPr>
          <a:xfrm>
            <a:off x="9203140" y="3208845"/>
            <a:ext cx="2150660" cy="1459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dirty="0"/>
              <a:t>CFL</a:t>
            </a:r>
          </a:p>
          <a:p>
            <a:pPr marL="0" indent="0" algn="ctr">
              <a:buFont typeface="Arial"/>
              <a:buNone/>
            </a:pPr>
            <a:r>
              <a:rPr lang="en-US" dirty="0"/>
              <a:t>Graph</a:t>
            </a:r>
          </a:p>
        </p:txBody>
      </p:sp>
    </p:spTree>
    <p:extLst>
      <p:ext uri="{BB962C8B-B14F-4D97-AF65-F5344CB8AC3E}">
        <p14:creationId xmlns:p14="http://schemas.microsoft.com/office/powerpoint/2010/main" val="18357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0B33E388-40DC-95F6-612D-F35EEFF2547D}"/>
              </a:ext>
            </a:extLst>
          </p:cNvPr>
          <p:cNvCxnSpPr>
            <a:cxnSpLocks/>
          </p:cNvCxnSpPr>
          <p:nvPr/>
        </p:nvCxnSpPr>
        <p:spPr>
          <a:xfrm>
            <a:off x="7620000" y="3686629"/>
            <a:ext cx="341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0B0BAFA-6924-A315-6761-9915F101EA0E}"/>
              </a:ext>
            </a:extLst>
          </p:cNvPr>
          <p:cNvSpPr/>
          <p:nvPr/>
        </p:nvSpPr>
        <p:spPr>
          <a:xfrm>
            <a:off x="5160711" y="1987659"/>
            <a:ext cx="2267454" cy="39579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7FC27FDF-6F74-A625-FB13-E04B309BC14D}"/>
              </a:ext>
            </a:extLst>
          </p:cNvPr>
          <p:cNvSpPr/>
          <p:nvPr/>
        </p:nvSpPr>
        <p:spPr>
          <a:xfrm>
            <a:off x="5668268" y="2448760"/>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Solver</a:t>
            </a:r>
          </a:p>
        </p:txBody>
      </p:sp>
      <p:sp>
        <p:nvSpPr>
          <p:cNvPr id="18" name="Oval 17">
            <a:extLst>
              <a:ext uri="{FF2B5EF4-FFF2-40B4-BE49-F238E27FC236}">
                <a16:creationId xmlns:a16="http://schemas.microsoft.com/office/drawing/2014/main" id="{6FAAF755-7D29-5585-A1B6-D0D239CCEF66}"/>
              </a:ext>
            </a:extLst>
          </p:cNvPr>
          <p:cNvSpPr/>
          <p:nvPr/>
        </p:nvSpPr>
        <p:spPr>
          <a:xfrm>
            <a:off x="5668123" y="4154265"/>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Slide Number Placeholder 4">
            <a:extLst>
              <a:ext uri="{FF2B5EF4-FFF2-40B4-BE49-F238E27FC236}">
                <a16:creationId xmlns:a16="http://schemas.microsoft.com/office/drawing/2014/main" id="{24C3CA91-C3A9-134B-B7A8-01E00740284F}"/>
              </a:ext>
            </a:extLst>
          </p:cNvPr>
          <p:cNvSpPr>
            <a:spLocks noGrp="1"/>
          </p:cNvSpPr>
          <p:nvPr>
            <p:ph type="sldNum" sz="quarter" idx="12"/>
          </p:nvPr>
        </p:nvSpPr>
        <p:spPr/>
        <p:txBody>
          <a:bodyPr/>
          <a:lstStyle/>
          <a:p>
            <a:fld id="{CA1438F8-2648-0D41-9643-061897A988D3}" type="slidenum">
              <a:rPr lang="en-AU" smtClean="0"/>
              <a:t>18</a:t>
            </a:fld>
            <a:endParaRPr lang="en-AU"/>
          </a:p>
        </p:txBody>
      </p:sp>
      <p:sp>
        <p:nvSpPr>
          <p:cNvPr id="6" name="Title 1">
            <a:extLst>
              <a:ext uri="{FF2B5EF4-FFF2-40B4-BE49-F238E27FC236}">
                <a16:creationId xmlns:a16="http://schemas.microsoft.com/office/drawing/2014/main" id="{E7D5D251-826F-6AE8-F1F5-2D546799402B}"/>
              </a:ext>
            </a:extLst>
          </p:cNvPr>
          <p:cNvSpPr>
            <a:spLocks noGrp="1"/>
          </p:cNvSpPr>
          <p:nvPr>
            <p:ph type="title"/>
          </p:nvPr>
        </p:nvSpPr>
        <p:spPr>
          <a:xfrm>
            <a:off x="10886" y="52285"/>
            <a:ext cx="10990943" cy="1042761"/>
          </a:xfrm>
        </p:spPr>
        <p:txBody>
          <a:bodyPr/>
          <a:lstStyle/>
          <a:p>
            <a:r>
              <a:rPr lang="en-US" dirty="0"/>
              <a:t>CFL Solver:</a:t>
            </a:r>
          </a:p>
        </p:txBody>
      </p:sp>
      <p:sp>
        <p:nvSpPr>
          <p:cNvPr id="7" name="TextBox 6">
            <a:extLst>
              <a:ext uri="{FF2B5EF4-FFF2-40B4-BE49-F238E27FC236}">
                <a16:creationId xmlns:a16="http://schemas.microsoft.com/office/drawing/2014/main" id="{01A9453B-B120-C43C-49DB-4163FEC13361}"/>
              </a:ext>
            </a:extLst>
          </p:cNvPr>
          <p:cNvSpPr txBox="1"/>
          <p:nvPr/>
        </p:nvSpPr>
        <p:spPr>
          <a:xfrm>
            <a:off x="4459111" y="2449689"/>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45700F7C-0FDF-EA7C-5013-CD7C55A607DB}"/>
              </a:ext>
            </a:extLst>
          </p:cNvPr>
          <p:cNvSpPr/>
          <p:nvPr/>
        </p:nvSpPr>
        <p:spPr>
          <a:xfrm>
            <a:off x="2191657" y="1935308"/>
            <a:ext cx="2267454" cy="39579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E599BBF7-503A-15CF-CE0E-09BFC14FF3B9}"/>
              </a:ext>
            </a:extLst>
          </p:cNvPr>
          <p:cNvSpPr/>
          <p:nvPr/>
        </p:nvSpPr>
        <p:spPr>
          <a:xfrm>
            <a:off x="2715340" y="2873537"/>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p>
        </p:txBody>
      </p:sp>
      <p:sp>
        <p:nvSpPr>
          <p:cNvPr id="16" name="TextBox 15">
            <a:extLst>
              <a:ext uri="{FF2B5EF4-FFF2-40B4-BE49-F238E27FC236}">
                <a16:creationId xmlns:a16="http://schemas.microsoft.com/office/drawing/2014/main" id="{8D28ED06-C1D9-779D-1ADD-C7970B82FF9E}"/>
              </a:ext>
            </a:extLst>
          </p:cNvPr>
          <p:cNvSpPr txBox="1"/>
          <p:nvPr/>
        </p:nvSpPr>
        <p:spPr>
          <a:xfrm>
            <a:off x="8708896" y="2387384"/>
            <a:ext cx="1233715" cy="369332"/>
          </a:xfrm>
          <a:prstGeom prst="rect">
            <a:avLst/>
          </a:prstGeom>
          <a:noFill/>
        </p:spPr>
        <p:txBody>
          <a:bodyPr wrap="square" rtlCol="0">
            <a:spAutoFit/>
          </a:bodyPr>
          <a:lstStyle/>
          <a:p>
            <a:pPr algn="ctr"/>
            <a:r>
              <a:rPr lang="en-US" b="1" dirty="0"/>
              <a:t>Output</a:t>
            </a:r>
          </a:p>
        </p:txBody>
      </p:sp>
      <p:sp>
        <p:nvSpPr>
          <p:cNvPr id="10" name="TextBox 9">
            <a:extLst>
              <a:ext uri="{FF2B5EF4-FFF2-40B4-BE49-F238E27FC236}">
                <a16:creationId xmlns:a16="http://schemas.microsoft.com/office/drawing/2014/main" id="{D51FE715-CCEA-1241-DEEE-66D6605C4EA8}"/>
              </a:ext>
            </a:extLst>
          </p:cNvPr>
          <p:cNvSpPr txBox="1"/>
          <p:nvPr/>
        </p:nvSpPr>
        <p:spPr>
          <a:xfrm>
            <a:off x="2716953" y="2264094"/>
            <a:ext cx="1233715" cy="369332"/>
          </a:xfrm>
          <a:prstGeom prst="rect">
            <a:avLst/>
          </a:prstGeom>
          <a:noFill/>
        </p:spPr>
        <p:txBody>
          <a:bodyPr wrap="square" rtlCol="0">
            <a:spAutoFit/>
          </a:bodyPr>
          <a:lstStyle/>
          <a:p>
            <a:pPr algn="ctr"/>
            <a:r>
              <a:rPr lang="en-US" b="1" dirty="0"/>
              <a:t>Input</a:t>
            </a:r>
          </a:p>
        </p:txBody>
      </p:sp>
      <p:sp>
        <p:nvSpPr>
          <p:cNvPr id="11" name="Oval 10">
            <a:extLst>
              <a:ext uri="{FF2B5EF4-FFF2-40B4-BE49-F238E27FC236}">
                <a16:creationId xmlns:a16="http://schemas.microsoft.com/office/drawing/2014/main" id="{E1F1CE3C-2418-4090-B6B5-9B291A3CF129}"/>
              </a:ext>
            </a:extLst>
          </p:cNvPr>
          <p:cNvSpPr/>
          <p:nvPr/>
        </p:nvSpPr>
        <p:spPr>
          <a:xfrm>
            <a:off x="2715340" y="4343943"/>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CFL</a:t>
            </a:r>
          </a:p>
          <a:p>
            <a:pPr algn="ctr"/>
            <a:r>
              <a:rPr lang="en-US" sz="1400" dirty="0"/>
              <a:t>Grammar</a:t>
            </a:r>
          </a:p>
        </p:txBody>
      </p:sp>
      <p:cxnSp>
        <p:nvCxnSpPr>
          <p:cNvPr id="12" name="Straight Arrow Connector 11">
            <a:extLst>
              <a:ext uri="{FF2B5EF4-FFF2-40B4-BE49-F238E27FC236}">
                <a16:creationId xmlns:a16="http://schemas.microsoft.com/office/drawing/2014/main" id="{4FDA8FC6-128E-F90E-B8CB-E45887EEC41F}"/>
              </a:ext>
            </a:extLst>
          </p:cNvPr>
          <p:cNvCxnSpPr>
            <a:cxnSpLocks/>
          </p:cNvCxnSpPr>
          <p:nvPr/>
        </p:nvCxnSpPr>
        <p:spPr>
          <a:xfrm>
            <a:off x="4643842" y="3686629"/>
            <a:ext cx="349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908DCAA-2C53-0DD2-4F9B-9A5C105A6900}"/>
              </a:ext>
            </a:extLst>
          </p:cNvPr>
          <p:cNvSpPr/>
          <p:nvPr/>
        </p:nvSpPr>
        <p:spPr>
          <a:xfrm>
            <a:off x="8195656" y="1987659"/>
            <a:ext cx="2267454" cy="39579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10C1D0B3-1A69-D11E-17B7-C8985E54EAF8}"/>
              </a:ext>
            </a:extLst>
          </p:cNvPr>
          <p:cNvSpPr/>
          <p:nvPr/>
        </p:nvSpPr>
        <p:spPr>
          <a:xfrm>
            <a:off x="8712525" y="3044530"/>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Solved</a:t>
            </a:r>
          </a:p>
          <a:p>
            <a:pPr algn="ctr"/>
            <a:r>
              <a:rPr lang="en-US" dirty="0"/>
              <a:t>Graph</a:t>
            </a:r>
          </a:p>
        </p:txBody>
      </p:sp>
    </p:spTree>
    <p:extLst>
      <p:ext uri="{BB962C8B-B14F-4D97-AF65-F5344CB8AC3E}">
        <p14:creationId xmlns:p14="http://schemas.microsoft.com/office/powerpoint/2010/main" val="5676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5185D9-D1EF-8479-B76F-EC9E0E43407F}"/>
              </a:ext>
            </a:extLst>
          </p:cNvPr>
          <p:cNvSpPr>
            <a:spLocks noGrp="1"/>
          </p:cNvSpPr>
          <p:nvPr>
            <p:ph type="sldNum" sz="quarter" idx="12"/>
          </p:nvPr>
        </p:nvSpPr>
        <p:spPr/>
        <p:txBody>
          <a:bodyPr/>
          <a:lstStyle/>
          <a:p>
            <a:fld id="{CA1438F8-2648-0D41-9643-061897A988D3}" type="slidenum">
              <a:rPr lang="en-AU" smtClean="0"/>
              <a:t>19</a:t>
            </a:fld>
            <a:endParaRPr lang="en-AU"/>
          </a:p>
        </p:txBody>
      </p:sp>
      <p:pic>
        <p:nvPicPr>
          <p:cNvPr id="6" name="Picture 5">
            <a:extLst>
              <a:ext uri="{FF2B5EF4-FFF2-40B4-BE49-F238E27FC236}">
                <a16:creationId xmlns:a16="http://schemas.microsoft.com/office/drawing/2014/main" id="{C0B60FAA-BE69-2C1F-2FC4-B00452F41324}"/>
              </a:ext>
            </a:extLst>
          </p:cNvPr>
          <p:cNvPicPr>
            <a:picLocks noChangeAspect="1"/>
          </p:cNvPicPr>
          <p:nvPr/>
        </p:nvPicPr>
        <p:blipFill>
          <a:blip r:embed="rId2"/>
          <a:stretch>
            <a:fillRect/>
          </a:stretch>
        </p:blipFill>
        <p:spPr>
          <a:xfrm>
            <a:off x="423635" y="1857828"/>
            <a:ext cx="11107547" cy="3504293"/>
          </a:xfrm>
          <a:prstGeom prst="rect">
            <a:avLst/>
          </a:prstGeom>
        </p:spPr>
      </p:pic>
    </p:spTree>
    <p:extLst>
      <p:ext uri="{BB962C8B-B14F-4D97-AF65-F5344CB8AC3E}">
        <p14:creationId xmlns:p14="http://schemas.microsoft.com/office/powerpoint/2010/main" val="7719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A830-0DAD-C471-C5D8-57D641BEB70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03D52EE-3FB8-C81B-478E-186AA7E9D16D}"/>
              </a:ext>
            </a:extLst>
          </p:cNvPr>
          <p:cNvSpPr>
            <a:spLocks noGrp="1"/>
          </p:cNvSpPr>
          <p:nvPr>
            <p:ph idx="1"/>
          </p:nvPr>
        </p:nvSpPr>
        <p:spPr>
          <a:xfrm>
            <a:off x="1157515" y="1690688"/>
            <a:ext cx="10515600" cy="3614959"/>
          </a:xfrm>
        </p:spPr>
        <p:txBody>
          <a:bodyPr>
            <a:normAutofit fontScale="55000" lnSpcReduction="20000"/>
          </a:bodyPr>
          <a:lstStyle/>
          <a:p>
            <a:endParaRPr lang="en-AU" dirty="0"/>
          </a:p>
          <a:p>
            <a:r>
              <a:rPr lang="en-AU" dirty="0"/>
              <a:t> Reps. (1998). Program analysis via graph reachability. Information and Software Technology, 40(11), 701–726. https://</a:t>
            </a:r>
            <a:r>
              <a:rPr lang="en-AU" dirty="0" err="1"/>
              <a:t>doi.org</a:t>
            </a:r>
            <a:r>
              <a:rPr lang="en-AU" dirty="0"/>
              <a:t>/10.1016/S0950-5849(98)00093-7</a:t>
            </a:r>
          </a:p>
          <a:p>
            <a:pPr marL="0" indent="0">
              <a:buNone/>
            </a:pPr>
            <a:endParaRPr lang="en-AU" dirty="0"/>
          </a:p>
          <a:p>
            <a:r>
              <a:rPr lang="en-AU" dirty="0"/>
              <a:t>YUXIANG LEI, YULEI SUI, SHUO DING, and QIRUN ZHANG Taming Transitive Redundancy for Context-Free Language</a:t>
            </a:r>
            <a:br>
              <a:rPr lang="en-AU" dirty="0"/>
            </a:br>
            <a:r>
              <a:rPr lang="en-AU" dirty="0"/>
              <a:t>Reachability</a:t>
            </a:r>
          </a:p>
          <a:p>
            <a:endParaRPr lang="en-US" dirty="0"/>
          </a:p>
          <a:p>
            <a:r>
              <a:rPr lang="en-US" dirty="0"/>
              <a:t>Zheng, &amp; </a:t>
            </a:r>
            <a:r>
              <a:rPr lang="en-US" dirty="0" err="1"/>
              <a:t>Rugina</a:t>
            </a:r>
            <a:r>
              <a:rPr lang="en-US" dirty="0"/>
              <a:t>, R. (2008). Demand-driven alias analysis for C. Conference Record of the Annual ACM Symposium on Principles of Programming Languages, 197–208. </a:t>
            </a:r>
            <a:r>
              <a:rPr lang="en-US" dirty="0">
                <a:hlinkClick r:id="rId2"/>
              </a:rPr>
              <a:t>https://doi.org/10.1145/1328438.1328464</a:t>
            </a:r>
            <a:endParaRPr lang="en-US" dirty="0"/>
          </a:p>
          <a:p>
            <a:endParaRPr lang="en-US" dirty="0"/>
          </a:p>
          <a:p>
            <a:r>
              <a:rPr lang="en-US" dirty="0"/>
              <a:t>  Sui, &amp; </a:t>
            </a:r>
            <a:r>
              <a:rPr lang="en-US" dirty="0" err="1"/>
              <a:t>Xue</a:t>
            </a:r>
            <a:r>
              <a:rPr lang="en-US" dirty="0"/>
              <a:t>, J. (2016). SVF: interprocedural static value-flow analysis in LLVM. Proceedings of CC 2016: The 25th International Conference on Compiler Construction, 265–266. https://doi.org/10.1145/2892208.2892235</a:t>
            </a:r>
          </a:p>
          <a:p>
            <a:endParaRPr lang="en-US" dirty="0"/>
          </a:p>
          <a:p>
            <a:endParaRPr lang="en-US" dirty="0"/>
          </a:p>
        </p:txBody>
      </p:sp>
      <p:sp>
        <p:nvSpPr>
          <p:cNvPr id="4" name="Slide Number Placeholder 3">
            <a:extLst>
              <a:ext uri="{FF2B5EF4-FFF2-40B4-BE49-F238E27FC236}">
                <a16:creationId xmlns:a16="http://schemas.microsoft.com/office/drawing/2014/main" id="{EDD16ED0-809F-6E54-39E8-25D061B6DED1}"/>
              </a:ext>
            </a:extLst>
          </p:cNvPr>
          <p:cNvSpPr>
            <a:spLocks noGrp="1"/>
          </p:cNvSpPr>
          <p:nvPr>
            <p:ph type="sldNum" sz="quarter" idx="12"/>
          </p:nvPr>
        </p:nvSpPr>
        <p:spPr/>
        <p:txBody>
          <a:bodyPr/>
          <a:lstStyle/>
          <a:p>
            <a:fld id="{CA1438F8-2648-0D41-9643-061897A988D3}" type="slidenum">
              <a:rPr lang="en-AU" smtClean="0"/>
              <a:t>2</a:t>
            </a:fld>
            <a:endParaRPr lang="en-AU"/>
          </a:p>
        </p:txBody>
      </p:sp>
    </p:spTree>
    <p:extLst>
      <p:ext uri="{BB962C8B-B14F-4D97-AF65-F5344CB8AC3E}">
        <p14:creationId xmlns:p14="http://schemas.microsoft.com/office/powerpoint/2010/main" val="692060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E1F475-716C-5B42-B77F-003F9F27E315}"/>
              </a:ext>
            </a:extLst>
          </p:cNvPr>
          <p:cNvSpPr>
            <a:spLocks noGrp="1"/>
          </p:cNvSpPr>
          <p:nvPr>
            <p:ph type="sldNum" sz="quarter" idx="12"/>
          </p:nvPr>
        </p:nvSpPr>
        <p:spPr/>
        <p:txBody>
          <a:bodyPr/>
          <a:lstStyle/>
          <a:p>
            <a:fld id="{CA1438F8-2648-0D41-9643-061897A988D3}" type="slidenum">
              <a:rPr lang="en-AU" smtClean="0"/>
              <a:t>20</a:t>
            </a:fld>
            <a:endParaRPr lang="en-AU"/>
          </a:p>
        </p:txBody>
      </p:sp>
      <p:sp>
        <p:nvSpPr>
          <p:cNvPr id="7" name="Title 1">
            <a:extLst>
              <a:ext uri="{FF2B5EF4-FFF2-40B4-BE49-F238E27FC236}">
                <a16:creationId xmlns:a16="http://schemas.microsoft.com/office/drawing/2014/main" id="{06C501DF-215D-17A4-DDFA-F21E92A58BB6}"/>
              </a:ext>
            </a:extLst>
          </p:cNvPr>
          <p:cNvSpPr>
            <a:spLocks noGrp="1"/>
          </p:cNvSpPr>
          <p:nvPr>
            <p:ph type="title"/>
          </p:nvPr>
        </p:nvSpPr>
        <p:spPr>
          <a:xfrm>
            <a:off x="0" y="0"/>
            <a:ext cx="10990943" cy="1042761"/>
          </a:xfrm>
        </p:spPr>
        <p:txBody>
          <a:bodyPr/>
          <a:lstStyle/>
          <a:p>
            <a:r>
              <a:rPr lang="en-US" dirty="0"/>
              <a:t>Indirection Call Reanalyze:</a:t>
            </a:r>
          </a:p>
        </p:txBody>
      </p:sp>
      <p:pic>
        <p:nvPicPr>
          <p:cNvPr id="9" name="Picture 8">
            <a:extLst>
              <a:ext uri="{FF2B5EF4-FFF2-40B4-BE49-F238E27FC236}">
                <a16:creationId xmlns:a16="http://schemas.microsoft.com/office/drawing/2014/main" id="{03AC2EE6-320A-CC40-964A-4539C1692621}"/>
              </a:ext>
            </a:extLst>
          </p:cNvPr>
          <p:cNvPicPr>
            <a:picLocks noChangeAspect="1"/>
          </p:cNvPicPr>
          <p:nvPr/>
        </p:nvPicPr>
        <p:blipFill>
          <a:blip r:embed="rId2"/>
          <a:stretch>
            <a:fillRect/>
          </a:stretch>
        </p:blipFill>
        <p:spPr>
          <a:xfrm>
            <a:off x="2013794" y="1983013"/>
            <a:ext cx="6963354" cy="2891973"/>
          </a:xfrm>
          <a:prstGeom prst="rect">
            <a:avLst/>
          </a:prstGeom>
        </p:spPr>
      </p:pic>
    </p:spTree>
    <p:extLst>
      <p:ext uri="{BB962C8B-B14F-4D97-AF65-F5344CB8AC3E}">
        <p14:creationId xmlns:p14="http://schemas.microsoft.com/office/powerpoint/2010/main" val="207955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512A-821E-0CF3-BF2E-74BE24AA1B36}"/>
              </a:ext>
            </a:extLst>
          </p:cNvPr>
          <p:cNvSpPr>
            <a:spLocks noGrp="1"/>
          </p:cNvSpPr>
          <p:nvPr>
            <p:ph type="title"/>
          </p:nvPr>
        </p:nvSpPr>
        <p:spPr/>
        <p:txBody>
          <a:bodyPr/>
          <a:lstStyle/>
          <a:p>
            <a:r>
              <a:rPr lang="en-US" dirty="0"/>
              <a:t>Continue to:</a:t>
            </a:r>
          </a:p>
        </p:txBody>
      </p:sp>
      <p:sp>
        <p:nvSpPr>
          <p:cNvPr id="3" name="Content Placeholder 2">
            <a:extLst>
              <a:ext uri="{FF2B5EF4-FFF2-40B4-BE49-F238E27FC236}">
                <a16:creationId xmlns:a16="http://schemas.microsoft.com/office/drawing/2014/main" id="{FE05F955-6AE5-E643-8333-51FE505B5226}"/>
              </a:ext>
            </a:extLst>
          </p:cNvPr>
          <p:cNvSpPr>
            <a:spLocks noGrp="1"/>
          </p:cNvSpPr>
          <p:nvPr>
            <p:ph idx="1"/>
          </p:nvPr>
        </p:nvSpPr>
        <p:spPr/>
        <p:txBody>
          <a:bodyPr/>
          <a:lstStyle/>
          <a:p>
            <a:r>
              <a:rPr lang="en-US" dirty="0"/>
              <a:t>Grammar Rewrite</a:t>
            </a:r>
          </a:p>
          <a:p>
            <a:r>
              <a:rPr lang="en-US" dirty="0"/>
              <a:t>Incremental Solver</a:t>
            </a:r>
          </a:p>
        </p:txBody>
      </p:sp>
      <p:sp>
        <p:nvSpPr>
          <p:cNvPr id="4" name="Slide Number Placeholder 3">
            <a:extLst>
              <a:ext uri="{FF2B5EF4-FFF2-40B4-BE49-F238E27FC236}">
                <a16:creationId xmlns:a16="http://schemas.microsoft.com/office/drawing/2014/main" id="{4B296CA9-3678-0494-D46C-0CBB66CCB1CA}"/>
              </a:ext>
            </a:extLst>
          </p:cNvPr>
          <p:cNvSpPr>
            <a:spLocks noGrp="1"/>
          </p:cNvSpPr>
          <p:nvPr>
            <p:ph type="sldNum" sz="quarter" idx="12"/>
          </p:nvPr>
        </p:nvSpPr>
        <p:spPr/>
        <p:txBody>
          <a:bodyPr/>
          <a:lstStyle/>
          <a:p>
            <a:fld id="{CA1438F8-2648-0D41-9643-061897A988D3}" type="slidenum">
              <a:rPr lang="en-AU" smtClean="0"/>
              <a:t>21</a:t>
            </a:fld>
            <a:endParaRPr lang="en-AU"/>
          </a:p>
        </p:txBody>
      </p:sp>
    </p:spTree>
    <p:extLst>
      <p:ext uri="{BB962C8B-B14F-4D97-AF65-F5344CB8AC3E}">
        <p14:creationId xmlns:p14="http://schemas.microsoft.com/office/powerpoint/2010/main" val="244799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AU" dirty="0"/>
          </a:p>
        </p:txBody>
      </p:sp>
      <p:sp>
        <p:nvSpPr>
          <p:cNvPr id="3" name="Content Placeholder 2"/>
          <p:cNvSpPr>
            <a:spLocks noGrp="1"/>
          </p:cNvSpPr>
          <p:nvPr>
            <p:ph idx="1"/>
          </p:nvPr>
        </p:nvSpPr>
        <p:spPr/>
        <p:txBody>
          <a:bodyPr/>
          <a:lstStyle/>
          <a:p>
            <a:pPr marL="0" indent="0">
              <a:buNone/>
            </a:pPr>
            <a:r>
              <a:rPr lang="en-US" altLang="zh-CN" i="1" dirty="0">
                <a:solidFill>
                  <a:schemeClr val="accent1"/>
                </a:solidFill>
              </a:rPr>
              <a:t>Modular Design of CFL Reachability instance on SVF, and Vgep Reanalyze for increasing precision.</a:t>
            </a:r>
          </a:p>
          <a:p>
            <a:endParaRPr lang="en-AU" i="1" dirty="0">
              <a:solidFill>
                <a:schemeClr val="accent1"/>
              </a:solidFill>
            </a:endParaRPr>
          </a:p>
        </p:txBody>
      </p:sp>
      <p:sp>
        <p:nvSpPr>
          <p:cNvPr id="4" name="Slide Number Placeholder 3">
            <a:extLst>
              <a:ext uri="{FF2B5EF4-FFF2-40B4-BE49-F238E27FC236}">
                <a16:creationId xmlns:a16="http://schemas.microsoft.com/office/drawing/2014/main" id="{B92F10BD-63E0-B64D-969C-E3E2878B7BA6}"/>
              </a:ext>
            </a:extLst>
          </p:cNvPr>
          <p:cNvSpPr>
            <a:spLocks noGrp="1"/>
          </p:cNvSpPr>
          <p:nvPr>
            <p:ph type="sldNum" sz="quarter" idx="12"/>
          </p:nvPr>
        </p:nvSpPr>
        <p:spPr/>
        <p:txBody>
          <a:bodyPr/>
          <a:lstStyle/>
          <a:p>
            <a:fld id="{CA1438F8-2648-0D41-9643-061897A988D3}" type="slidenum">
              <a:rPr lang="en-AU" smtClean="0"/>
              <a:t>22</a:t>
            </a:fld>
            <a:endParaRPr lang="en-AU"/>
          </a:p>
        </p:txBody>
      </p:sp>
    </p:spTree>
    <p:extLst>
      <p:ext uri="{BB962C8B-B14F-4D97-AF65-F5344CB8AC3E}">
        <p14:creationId xmlns:p14="http://schemas.microsoft.com/office/powerpoint/2010/main" val="2029332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F958-C86A-4EEF-0428-35222F83EBEE}"/>
              </a:ext>
            </a:extLst>
          </p:cNvPr>
          <p:cNvSpPr>
            <a:spLocks noGrp="1"/>
          </p:cNvSpPr>
          <p:nvPr>
            <p:ph type="title"/>
          </p:nvPr>
        </p:nvSpPr>
        <p:spPr>
          <a:xfrm>
            <a:off x="4568371" y="2556783"/>
            <a:ext cx="10515600" cy="1325563"/>
          </a:xfrm>
        </p:spPr>
        <p:txBody>
          <a:bodyPr/>
          <a:lstStyle/>
          <a:p>
            <a:r>
              <a:rPr lang="en-US" dirty="0"/>
              <a:t>Thank you!</a:t>
            </a:r>
          </a:p>
        </p:txBody>
      </p:sp>
      <p:sp>
        <p:nvSpPr>
          <p:cNvPr id="4" name="Slide Number Placeholder 3">
            <a:extLst>
              <a:ext uri="{FF2B5EF4-FFF2-40B4-BE49-F238E27FC236}">
                <a16:creationId xmlns:a16="http://schemas.microsoft.com/office/drawing/2014/main" id="{7C3CC295-31E1-263D-BEC7-847B782B2244}"/>
              </a:ext>
            </a:extLst>
          </p:cNvPr>
          <p:cNvSpPr>
            <a:spLocks noGrp="1"/>
          </p:cNvSpPr>
          <p:nvPr>
            <p:ph type="sldNum" sz="quarter" idx="12"/>
          </p:nvPr>
        </p:nvSpPr>
        <p:spPr/>
        <p:txBody>
          <a:bodyPr/>
          <a:lstStyle/>
          <a:p>
            <a:fld id="{CA1438F8-2648-0D41-9643-061897A988D3}" type="slidenum">
              <a:rPr lang="en-AU" smtClean="0"/>
              <a:t>23</a:t>
            </a:fld>
            <a:endParaRPr lang="en-AU"/>
          </a:p>
        </p:txBody>
      </p:sp>
    </p:spTree>
    <p:extLst>
      <p:ext uri="{BB962C8B-B14F-4D97-AF65-F5344CB8AC3E}">
        <p14:creationId xmlns:p14="http://schemas.microsoft.com/office/powerpoint/2010/main" val="86445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F187-2D79-B890-09C3-B9DD130E63E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DABC3A62-0C49-5DCA-734C-726DC275ECDA}"/>
              </a:ext>
            </a:extLst>
          </p:cNvPr>
          <p:cNvSpPr>
            <a:spLocks noGrp="1"/>
          </p:cNvSpPr>
          <p:nvPr>
            <p:ph idx="1"/>
          </p:nvPr>
        </p:nvSpPr>
        <p:spPr/>
        <p:txBody>
          <a:bodyPr/>
          <a:lstStyle/>
          <a:p>
            <a:r>
              <a:rPr lang="en-US" dirty="0"/>
              <a:t>1. Bring more context on why we need to use CFL Reachability, provide an through simple example to go through, then introduce the more complex Alias Analysis.</a:t>
            </a:r>
          </a:p>
          <a:p>
            <a:r>
              <a:rPr lang="en-US" dirty="0"/>
              <a:t>2. Similarity on Floyd-</a:t>
            </a:r>
            <a:r>
              <a:rPr lang="en-US" dirty="0" err="1"/>
              <a:t>warshall</a:t>
            </a:r>
            <a:r>
              <a:rPr lang="en-US" dirty="0"/>
              <a:t> algorithm.</a:t>
            </a:r>
          </a:p>
        </p:txBody>
      </p:sp>
      <p:sp>
        <p:nvSpPr>
          <p:cNvPr id="4" name="Slide Number Placeholder 3">
            <a:extLst>
              <a:ext uri="{FF2B5EF4-FFF2-40B4-BE49-F238E27FC236}">
                <a16:creationId xmlns:a16="http://schemas.microsoft.com/office/drawing/2014/main" id="{A04EF3FE-E3D9-5359-E758-3CE55772B7C9}"/>
              </a:ext>
            </a:extLst>
          </p:cNvPr>
          <p:cNvSpPr>
            <a:spLocks noGrp="1"/>
          </p:cNvSpPr>
          <p:nvPr>
            <p:ph type="sldNum" sz="quarter" idx="12"/>
          </p:nvPr>
        </p:nvSpPr>
        <p:spPr/>
        <p:txBody>
          <a:bodyPr/>
          <a:lstStyle/>
          <a:p>
            <a:fld id="{CA1438F8-2648-0D41-9643-061897A988D3}" type="slidenum">
              <a:rPr lang="en-AU" smtClean="0"/>
              <a:t>24</a:t>
            </a:fld>
            <a:endParaRPr lang="en-AU"/>
          </a:p>
        </p:txBody>
      </p:sp>
    </p:spTree>
    <p:extLst>
      <p:ext uri="{BB962C8B-B14F-4D97-AF65-F5344CB8AC3E}">
        <p14:creationId xmlns:p14="http://schemas.microsoft.com/office/powerpoint/2010/main" val="79440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CFL Reachability Framework 	</a:t>
            </a:r>
            <a:endParaRPr lang="en-AU" dirty="0"/>
          </a:p>
        </p:txBody>
      </p:sp>
      <p:sp>
        <p:nvSpPr>
          <p:cNvPr id="3" name="Content Placeholder 2"/>
          <p:cNvSpPr>
            <a:spLocks noGrp="1"/>
          </p:cNvSpPr>
          <p:nvPr>
            <p:ph idx="1"/>
          </p:nvPr>
        </p:nvSpPr>
        <p:spPr/>
        <p:txBody>
          <a:bodyPr/>
          <a:lstStyle/>
          <a:p>
            <a:r>
              <a:rPr lang="en-AU" i="1" dirty="0"/>
              <a:t>CFL Reachability is a fundamental framework in Static Analysis.</a:t>
            </a:r>
          </a:p>
          <a:p>
            <a:pPr marL="0" indent="0">
              <a:buNone/>
            </a:pPr>
            <a:endParaRPr lang="en-AU" i="1" dirty="0"/>
          </a:p>
          <a:p>
            <a:pPr marL="0" indent="0">
              <a:buNone/>
            </a:pPr>
            <a:r>
              <a:rPr lang="en-AU" i="1" dirty="0"/>
              <a:t>  By a set of production rules:</a:t>
            </a:r>
          </a:p>
          <a:p>
            <a:pPr marL="0" indent="0">
              <a:buNone/>
            </a:pPr>
            <a:r>
              <a:rPr lang="en-AU" i="1" dirty="0"/>
              <a:t> 		 A -&gt; b c</a:t>
            </a:r>
          </a:p>
          <a:p>
            <a:pPr marL="0" indent="0">
              <a:buNone/>
            </a:pPr>
            <a:r>
              <a:rPr lang="en-AU" i="1" dirty="0"/>
              <a:t> When there are paths contains “b” label  and “c” label edge, a additional edge labelled “A” where be added to the graph. </a:t>
            </a:r>
          </a:p>
          <a:p>
            <a:pPr marL="0" indent="0">
              <a:buNone/>
            </a:pPr>
            <a:endParaRPr lang="en-AU" i="1" dirty="0"/>
          </a:p>
        </p:txBody>
      </p:sp>
      <p:sp>
        <p:nvSpPr>
          <p:cNvPr id="4" name="Slide Number Placeholder 3">
            <a:extLst>
              <a:ext uri="{FF2B5EF4-FFF2-40B4-BE49-F238E27FC236}">
                <a16:creationId xmlns:a16="http://schemas.microsoft.com/office/drawing/2014/main" id="{A9953CDB-DA7F-E542-8321-E732CB5B9451}"/>
              </a:ext>
            </a:extLst>
          </p:cNvPr>
          <p:cNvSpPr>
            <a:spLocks noGrp="1"/>
          </p:cNvSpPr>
          <p:nvPr>
            <p:ph type="sldNum" sz="quarter" idx="12"/>
          </p:nvPr>
        </p:nvSpPr>
        <p:spPr/>
        <p:txBody>
          <a:bodyPr/>
          <a:lstStyle/>
          <a:p>
            <a:fld id="{CA1438F8-2648-0D41-9643-061897A988D3}" type="slidenum">
              <a:rPr lang="en-AU" smtClean="0"/>
              <a:t>3</a:t>
            </a:fld>
            <a:endParaRPr lang="en-AU"/>
          </a:p>
        </p:txBody>
      </p:sp>
    </p:spTree>
    <p:extLst>
      <p:ext uri="{BB962C8B-B14F-4D97-AF65-F5344CB8AC3E}">
        <p14:creationId xmlns:p14="http://schemas.microsoft.com/office/powerpoint/2010/main" val="87504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3208-35F6-A143-A451-CE5BDDE63E7D}"/>
              </a:ext>
            </a:extLst>
          </p:cNvPr>
          <p:cNvSpPr>
            <a:spLocks noGrp="1"/>
          </p:cNvSpPr>
          <p:nvPr>
            <p:ph type="title"/>
          </p:nvPr>
        </p:nvSpPr>
        <p:spPr/>
        <p:txBody>
          <a:bodyPr/>
          <a:lstStyle/>
          <a:p>
            <a:endParaRPr lang="en-US" dirty="0"/>
          </a:p>
        </p:txBody>
      </p:sp>
      <p:sp>
        <p:nvSpPr>
          <p:cNvPr id="4" name="Rectangle 3">
            <a:extLst>
              <a:ext uri="{FF2B5EF4-FFF2-40B4-BE49-F238E27FC236}">
                <a16:creationId xmlns:a16="http://schemas.microsoft.com/office/drawing/2014/main" id="{6AB68690-B3D9-2E48-84C3-D94F6B816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4D598F5-6B61-4E45-B5BD-A9EFB35950E7}"/>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Edge Derivation Example:</a:t>
            </a:r>
          </a:p>
        </p:txBody>
      </p:sp>
      <p:pic>
        <p:nvPicPr>
          <p:cNvPr id="15" name="Content Placeholder 14" descr="A picture containing text, clipart&#10;&#10;Description automatically generated">
            <a:extLst>
              <a:ext uri="{FF2B5EF4-FFF2-40B4-BE49-F238E27FC236}">
                <a16:creationId xmlns:a16="http://schemas.microsoft.com/office/drawing/2014/main" id="{F942F4A8-3542-F661-30F6-17B36CA8DA1F}"/>
              </a:ext>
            </a:extLst>
          </p:cNvPr>
          <p:cNvPicPr>
            <a:picLocks noGrp="1" noChangeAspect="1"/>
          </p:cNvPicPr>
          <p:nvPr>
            <p:ph idx="1"/>
          </p:nvPr>
        </p:nvPicPr>
        <p:blipFill>
          <a:blip r:embed="rId2"/>
          <a:stretch>
            <a:fillRect/>
          </a:stretch>
        </p:blipFill>
        <p:spPr>
          <a:xfrm>
            <a:off x="2094540" y="1652331"/>
            <a:ext cx="1519155" cy="4319166"/>
          </a:xfrm>
        </p:spPr>
      </p:pic>
      <p:grpSp>
        <p:nvGrpSpPr>
          <p:cNvPr id="7" name="Group 6">
            <a:extLst>
              <a:ext uri="{FF2B5EF4-FFF2-40B4-BE49-F238E27FC236}">
                <a16:creationId xmlns:a16="http://schemas.microsoft.com/office/drawing/2014/main" id="{9D4B70B2-47B2-D642-B65F-CE96B96988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id="{1FA4034B-DCA9-694E-8D66-52D7C931C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D855C7-800C-A84C-B4A3-7A8908AFA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662DF28-40F4-C34F-B5B1-7343DD8054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2" name="Rectangle 11">
              <a:extLst>
                <a:ext uri="{FF2B5EF4-FFF2-40B4-BE49-F238E27FC236}">
                  <a16:creationId xmlns:a16="http://schemas.microsoft.com/office/drawing/2014/main" id="{324DF470-58E4-4A4E-A1BC-4191A0C01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8">
              <a:extLst>
                <a:ext uri="{FF2B5EF4-FFF2-40B4-BE49-F238E27FC236}">
                  <a16:creationId xmlns:a16="http://schemas.microsoft.com/office/drawing/2014/main" id="{E76DD459-89E0-8E40-8510-957B5538E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Slide Number Placeholder 13">
            <a:extLst>
              <a:ext uri="{FF2B5EF4-FFF2-40B4-BE49-F238E27FC236}">
                <a16:creationId xmlns:a16="http://schemas.microsoft.com/office/drawing/2014/main" id="{6C2D0198-FDBD-F34B-B45B-0788E77EC353}"/>
              </a:ext>
            </a:extLst>
          </p:cNvPr>
          <p:cNvSpPr>
            <a:spLocks noGrp="1"/>
          </p:cNvSpPr>
          <p:nvPr>
            <p:ph type="sldNum" sz="quarter" idx="12"/>
          </p:nvPr>
        </p:nvSpPr>
        <p:spPr/>
        <p:txBody>
          <a:bodyPr/>
          <a:lstStyle/>
          <a:p>
            <a:fld id="{CA1438F8-2648-0D41-9643-061897A988D3}" type="slidenum">
              <a:rPr lang="en-AU" smtClean="0"/>
              <a:t>4</a:t>
            </a:fld>
            <a:endParaRPr lang="en-AU"/>
          </a:p>
        </p:txBody>
      </p:sp>
      <p:sp>
        <p:nvSpPr>
          <p:cNvPr id="18" name="Right Arrow 17">
            <a:extLst>
              <a:ext uri="{FF2B5EF4-FFF2-40B4-BE49-F238E27FC236}">
                <a16:creationId xmlns:a16="http://schemas.microsoft.com/office/drawing/2014/main" id="{E0073041-902C-FD5E-D6D7-862718C05EB0}"/>
              </a:ext>
            </a:extLst>
          </p:cNvPr>
          <p:cNvSpPr/>
          <p:nvPr/>
        </p:nvSpPr>
        <p:spPr>
          <a:xfrm>
            <a:off x="4937606" y="3343913"/>
            <a:ext cx="1824135" cy="877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18827BAA-8859-C69A-852C-4E9B0E5A973A}"/>
              </a:ext>
            </a:extLst>
          </p:cNvPr>
          <p:cNvPicPr>
            <a:picLocks noChangeAspect="1"/>
          </p:cNvPicPr>
          <p:nvPr/>
        </p:nvPicPr>
        <p:blipFill>
          <a:blip r:embed="rId3"/>
          <a:stretch>
            <a:fillRect/>
          </a:stretch>
        </p:blipFill>
        <p:spPr>
          <a:xfrm>
            <a:off x="7801947" y="1652331"/>
            <a:ext cx="2500085" cy="4215259"/>
          </a:xfrm>
          <a:prstGeom prst="rect">
            <a:avLst/>
          </a:prstGeom>
        </p:spPr>
      </p:pic>
      <p:sp>
        <p:nvSpPr>
          <p:cNvPr id="21" name="TextBox 20">
            <a:extLst>
              <a:ext uri="{FF2B5EF4-FFF2-40B4-BE49-F238E27FC236}">
                <a16:creationId xmlns:a16="http://schemas.microsoft.com/office/drawing/2014/main" id="{9069661E-EDCD-DDDE-495A-13DE69A00050}"/>
              </a:ext>
            </a:extLst>
          </p:cNvPr>
          <p:cNvSpPr txBox="1"/>
          <p:nvPr/>
        </p:nvSpPr>
        <p:spPr>
          <a:xfrm>
            <a:off x="4937606" y="2620488"/>
            <a:ext cx="2500085" cy="584775"/>
          </a:xfrm>
          <a:prstGeom prst="rect">
            <a:avLst/>
          </a:prstGeom>
          <a:noFill/>
        </p:spPr>
        <p:txBody>
          <a:bodyPr wrap="square" rtlCol="0">
            <a:spAutoFit/>
          </a:bodyPr>
          <a:lstStyle/>
          <a:p>
            <a:r>
              <a:rPr lang="en-AU" i="1" dirty="0"/>
              <a:t> </a:t>
            </a:r>
            <a:r>
              <a:rPr lang="en-AU" sz="3200" i="1" dirty="0"/>
              <a:t>A -&gt; b c</a:t>
            </a:r>
          </a:p>
        </p:txBody>
      </p:sp>
    </p:spTree>
    <p:extLst>
      <p:ext uri="{BB962C8B-B14F-4D97-AF65-F5344CB8AC3E}">
        <p14:creationId xmlns:p14="http://schemas.microsoft.com/office/powerpoint/2010/main" val="215633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066F28-8DE1-9141-9828-09F9C35B668B}"/>
              </a:ext>
            </a:extLst>
          </p:cNvPr>
          <p:cNvSpPr>
            <a:spLocks noGrp="1"/>
          </p:cNvSpPr>
          <p:nvPr>
            <p:ph type="title"/>
          </p:nvPr>
        </p:nvSpPr>
        <p:spPr>
          <a:xfrm>
            <a:off x="643467" y="321734"/>
            <a:ext cx="10905066" cy="1135737"/>
          </a:xfrm>
        </p:spPr>
        <p:txBody>
          <a:bodyPr>
            <a:normAutofit/>
          </a:bodyPr>
          <a:lstStyle/>
          <a:p>
            <a:r>
              <a:rPr lang="en-US" sz="3600" dirty="0"/>
              <a:t>Formal Definition:</a:t>
            </a:r>
          </a:p>
        </p:txBody>
      </p:sp>
      <p:sp>
        <p:nvSpPr>
          <p:cNvPr id="8" name="Content Placeholder 7">
            <a:extLst>
              <a:ext uri="{FF2B5EF4-FFF2-40B4-BE49-F238E27FC236}">
                <a16:creationId xmlns:a16="http://schemas.microsoft.com/office/drawing/2014/main" id="{511ED312-77BB-DF87-CF8C-4696CC32CDD6}"/>
              </a:ext>
            </a:extLst>
          </p:cNvPr>
          <p:cNvSpPr>
            <a:spLocks noGrp="1"/>
          </p:cNvSpPr>
          <p:nvPr>
            <p:ph idx="1"/>
          </p:nvPr>
        </p:nvSpPr>
        <p:spPr>
          <a:xfrm>
            <a:off x="1441801" y="1567543"/>
            <a:ext cx="10106731" cy="4209143"/>
          </a:xfrm>
        </p:spPr>
        <p:txBody>
          <a:bodyPr>
            <a:normAutofit fontScale="85000" lnSpcReduction="20000"/>
          </a:bodyPr>
          <a:lstStyle/>
          <a:p>
            <a:pPr marL="0" indent="0">
              <a:buNone/>
            </a:pPr>
            <a:r>
              <a:rPr lang="en-AU" dirty="0"/>
              <a:t>A CFL-reachability instance:</a:t>
            </a:r>
          </a:p>
          <a:p>
            <a:pPr marL="0" indent="0">
              <a:buNone/>
            </a:pPr>
            <a:endParaRPr lang="en-AU" dirty="0"/>
          </a:p>
          <a:p>
            <a:pPr marL="0" indent="0">
              <a:buNone/>
            </a:pPr>
            <a:r>
              <a:rPr lang="en-AU" dirty="0"/>
              <a:t>	 </a:t>
            </a:r>
            <a:r>
              <a:rPr lang="en-AU" dirty="0" err="1"/>
              <a:t>Reach⟨CFG</a:t>
            </a:r>
            <a:r>
              <a:rPr lang="en-AU" dirty="0"/>
              <a:t>, 𝐺⟩ </a:t>
            </a:r>
          </a:p>
          <a:p>
            <a:pPr marL="0" indent="0">
              <a:buNone/>
            </a:pPr>
            <a:endParaRPr lang="en-AU" dirty="0"/>
          </a:p>
          <a:p>
            <a:pPr marL="0" indent="0">
              <a:buNone/>
            </a:pPr>
            <a:r>
              <a:rPr lang="en-AU" dirty="0"/>
              <a:t>Context Free Grammar:	</a:t>
            </a:r>
          </a:p>
          <a:p>
            <a:pPr marL="0" indent="0">
              <a:buNone/>
            </a:pPr>
            <a:r>
              <a:rPr lang="en-AU" dirty="0"/>
              <a:t>	</a:t>
            </a:r>
          </a:p>
          <a:p>
            <a:pPr marL="0" indent="0">
              <a:buNone/>
            </a:pPr>
            <a:r>
              <a:rPr lang="en-AU" dirty="0"/>
              <a:t>	CFG = ⟨</a:t>
            </a:r>
            <a:r>
              <a:rPr lang="el-GR" dirty="0"/>
              <a:t>Σ</a:t>
            </a:r>
            <a:r>
              <a:rPr lang="en-US" dirty="0"/>
              <a:t> </a:t>
            </a:r>
            <a:r>
              <a:rPr lang="el-GR" dirty="0"/>
              <a:t>, 𝑁 , 𝑃, 𝑆⟩ </a:t>
            </a:r>
            <a:r>
              <a:rPr lang="en-US" dirty="0"/>
              <a:t> ( </a:t>
            </a:r>
            <a:r>
              <a:rPr lang="el-GR" dirty="0"/>
              <a:t>Σ = 𝑁 ∪ 𝑇 </a:t>
            </a:r>
            <a:r>
              <a:rPr lang="en-US" dirty="0"/>
              <a:t>)</a:t>
            </a:r>
          </a:p>
          <a:p>
            <a:pPr marL="0" indent="0">
              <a:buNone/>
            </a:pPr>
            <a:endParaRPr lang="en-US" dirty="0"/>
          </a:p>
          <a:p>
            <a:pPr marL="0" indent="0">
              <a:buNone/>
            </a:pPr>
            <a:r>
              <a:rPr lang="en-AU" dirty="0"/>
              <a:t>Edge</a:t>
            </a:r>
            <a:r>
              <a:rPr lang="en-AU" sz="2000" dirty="0"/>
              <a:t> </a:t>
            </a:r>
            <a:r>
              <a:rPr lang="en-AU" dirty="0" err="1"/>
              <a:t>labeled</a:t>
            </a:r>
            <a:r>
              <a:rPr lang="en-AU" dirty="0"/>
              <a:t> graph:</a:t>
            </a:r>
          </a:p>
          <a:p>
            <a:pPr marL="0" indent="0">
              <a:buNone/>
            </a:pPr>
            <a:endParaRPr lang="en-AU" dirty="0"/>
          </a:p>
          <a:p>
            <a:pPr marL="0" indent="0">
              <a:buNone/>
            </a:pPr>
            <a:r>
              <a:rPr lang="en-AU" dirty="0"/>
              <a:t>	𝐺 = ⟨𝑉 , 𝐸⟩.  Initially, 𝐺 contains only edges </a:t>
            </a:r>
            <a:r>
              <a:rPr lang="en-AU" dirty="0" err="1"/>
              <a:t>labeled</a:t>
            </a:r>
            <a:r>
              <a:rPr lang="en-AU" dirty="0"/>
              <a:t> by terminals.</a:t>
            </a: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56EFC9C0-EAB0-624B-BEB0-7434F599C4BB}"/>
              </a:ext>
            </a:extLst>
          </p:cNvPr>
          <p:cNvSpPr>
            <a:spLocks noGrp="1"/>
          </p:cNvSpPr>
          <p:nvPr>
            <p:ph type="sldNum" sz="quarter" idx="12"/>
          </p:nvPr>
        </p:nvSpPr>
        <p:spPr/>
        <p:txBody>
          <a:bodyPr/>
          <a:lstStyle/>
          <a:p>
            <a:fld id="{CA1438F8-2648-0D41-9643-061897A988D3}" type="slidenum">
              <a:rPr lang="en-AU" smtClean="0"/>
              <a:t>5</a:t>
            </a:fld>
            <a:endParaRPr lang="en-AU"/>
          </a:p>
        </p:txBody>
      </p:sp>
    </p:spTree>
    <p:extLst>
      <p:ext uri="{BB962C8B-B14F-4D97-AF65-F5344CB8AC3E}">
        <p14:creationId xmlns:p14="http://schemas.microsoft.com/office/powerpoint/2010/main" val="214089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066F28-8DE1-9141-9828-09F9C35B668B}"/>
              </a:ext>
            </a:extLst>
          </p:cNvPr>
          <p:cNvSpPr>
            <a:spLocks noGrp="1"/>
          </p:cNvSpPr>
          <p:nvPr>
            <p:ph type="title"/>
          </p:nvPr>
        </p:nvSpPr>
        <p:spPr>
          <a:xfrm>
            <a:off x="643467" y="321734"/>
            <a:ext cx="10905066" cy="1135737"/>
          </a:xfrm>
        </p:spPr>
        <p:txBody>
          <a:bodyPr>
            <a:normAutofit/>
          </a:bodyPr>
          <a:lstStyle/>
          <a:p>
            <a:r>
              <a:rPr lang="en-US" sz="3600" dirty="0"/>
              <a:t>Solver:</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349A3B2-DCC8-0C4B-817D-E7B4E9038975}"/>
              </a:ext>
            </a:extLst>
          </p:cNvPr>
          <p:cNvSpPr txBox="1"/>
          <p:nvPr/>
        </p:nvSpPr>
        <p:spPr>
          <a:xfrm>
            <a:off x="4459111" y="2449689"/>
            <a:ext cx="184731" cy="369332"/>
          </a:xfrm>
          <a:prstGeom prst="rect">
            <a:avLst/>
          </a:prstGeom>
          <a:noFill/>
        </p:spPr>
        <p:txBody>
          <a:bodyPr wrap="none" rtlCol="0">
            <a:spAutoFit/>
          </a:bodyPr>
          <a:lstStyle/>
          <a:p>
            <a:endParaRPr lang="en-US" dirty="0"/>
          </a:p>
        </p:txBody>
      </p:sp>
      <p:sp>
        <p:nvSpPr>
          <p:cNvPr id="12" name="Slide Number Placeholder 11">
            <a:extLst>
              <a:ext uri="{FF2B5EF4-FFF2-40B4-BE49-F238E27FC236}">
                <a16:creationId xmlns:a16="http://schemas.microsoft.com/office/drawing/2014/main" id="{B5291551-AC4F-D448-9AFB-69C9C40D52AF}"/>
              </a:ext>
            </a:extLst>
          </p:cNvPr>
          <p:cNvSpPr>
            <a:spLocks noGrp="1"/>
          </p:cNvSpPr>
          <p:nvPr>
            <p:ph type="sldNum" sz="quarter" idx="12"/>
          </p:nvPr>
        </p:nvSpPr>
        <p:spPr/>
        <p:txBody>
          <a:bodyPr/>
          <a:lstStyle/>
          <a:p>
            <a:fld id="{CA1438F8-2648-0D41-9643-061897A988D3}" type="slidenum">
              <a:rPr lang="en-AU" smtClean="0"/>
              <a:t>6</a:t>
            </a:fld>
            <a:endParaRPr lang="en-AU"/>
          </a:p>
        </p:txBody>
      </p:sp>
      <p:sp>
        <p:nvSpPr>
          <p:cNvPr id="5" name="Rectangle 4">
            <a:extLst>
              <a:ext uri="{FF2B5EF4-FFF2-40B4-BE49-F238E27FC236}">
                <a16:creationId xmlns:a16="http://schemas.microsoft.com/office/drawing/2014/main" id="{8027F871-0DE3-D3D3-9282-A8292C0A9FE8}"/>
              </a:ext>
            </a:extLst>
          </p:cNvPr>
          <p:cNvSpPr/>
          <p:nvPr/>
        </p:nvSpPr>
        <p:spPr>
          <a:xfrm>
            <a:off x="2191657" y="1935308"/>
            <a:ext cx="2267454" cy="39579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B4B5279D-02FF-0706-90FC-9F681288FD6E}"/>
              </a:ext>
            </a:extLst>
          </p:cNvPr>
          <p:cNvSpPr/>
          <p:nvPr/>
        </p:nvSpPr>
        <p:spPr>
          <a:xfrm>
            <a:off x="2715340" y="2873537"/>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a:t>
            </a:r>
          </a:p>
        </p:txBody>
      </p:sp>
      <p:sp>
        <p:nvSpPr>
          <p:cNvPr id="8" name="TextBox 7">
            <a:extLst>
              <a:ext uri="{FF2B5EF4-FFF2-40B4-BE49-F238E27FC236}">
                <a16:creationId xmlns:a16="http://schemas.microsoft.com/office/drawing/2014/main" id="{6DA39902-8D2C-218C-9599-9AFAF29F3357}"/>
              </a:ext>
            </a:extLst>
          </p:cNvPr>
          <p:cNvSpPr txBox="1"/>
          <p:nvPr/>
        </p:nvSpPr>
        <p:spPr>
          <a:xfrm>
            <a:off x="2716953" y="2264094"/>
            <a:ext cx="1233715" cy="369332"/>
          </a:xfrm>
          <a:prstGeom prst="rect">
            <a:avLst/>
          </a:prstGeom>
          <a:noFill/>
        </p:spPr>
        <p:txBody>
          <a:bodyPr wrap="square" rtlCol="0">
            <a:spAutoFit/>
          </a:bodyPr>
          <a:lstStyle/>
          <a:p>
            <a:pPr algn="ctr"/>
            <a:r>
              <a:rPr lang="en-US" b="1" dirty="0"/>
              <a:t>Input</a:t>
            </a:r>
          </a:p>
        </p:txBody>
      </p:sp>
      <p:sp>
        <p:nvSpPr>
          <p:cNvPr id="20" name="Oval 19">
            <a:extLst>
              <a:ext uri="{FF2B5EF4-FFF2-40B4-BE49-F238E27FC236}">
                <a16:creationId xmlns:a16="http://schemas.microsoft.com/office/drawing/2014/main" id="{BA30C1C8-3156-8CB6-38FE-5413DE18720C}"/>
              </a:ext>
            </a:extLst>
          </p:cNvPr>
          <p:cNvSpPr/>
          <p:nvPr/>
        </p:nvSpPr>
        <p:spPr>
          <a:xfrm>
            <a:off x="2715340" y="4343943"/>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CFG</a:t>
            </a:r>
          </a:p>
        </p:txBody>
      </p:sp>
      <p:cxnSp>
        <p:nvCxnSpPr>
          <p:cNvPr id="23" name="Straight Arrow Connector 22">
            <a:extLst>
              <a:ext uri="{FF2B5EF4-FFF2-40B4-BE49-F238E27FC236}">
                <a16:creationId xmlns:a16="http://schemas.microsoft.com/office/drawing/2014/main" id="{86A2F075-0746-1957-152A-44E1D1624A32}"/>
              </a:ext>
            </a:extLst>
          </p:cNvPr>
          <p:cNvCxnSpPr>
            <a:cxnSpLocks/>
          </p:cNvCxnSpPr>
          <p:nvPr/>
        </p:nvCxnSpPr>
        <p:spPr>
          <a:xfrm>
            <a:off x="4643842" y="3686629"/>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5CD94EF-097E-7CE5-FEEA-494406056865}"/>
              </a:ext>
            </a:extLst>
          </p:cNvPr>
          <p:cNvSpPr/>
          <p:nvPr/>
        </p:nvSpPr>
        <p:spPr>
          <a:xfrm>
            <a:off x="5710526" y="3059745"/>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Solver</a:t>
            </a:r>
          </a:p>
        </p:txBody>
      </p:sp>
      <p:cxnSp>
        <p:nvCxnSpPr>
          <p:cNvPr id="28" name="Straight Arrow Connector 27">
            <a:extLst>
              <a:ext uri="{FF2B5EF4-FFF2-40B4-BE49-F238E27FC236}">
                <a16:creationId xmlns:a16="http://schemas.microsoft.com/office/drawing/2014/main" id="{1E44CC90-9C4F-2220-9975-03B36562CE0A}"/>
              </a:ext>
            </a:extLst>
          </p:cNvPr>
          <p:cNvCxnSpPr>
            <a:cxnSpLocks/>
          </p:cNvCxnSpPr>
          <p:nvPr/>
        </p:nvCxnSpPr>
        <p:spPr>
          <a:xfrm>
            <a:off x="7162070" y="3686629"/>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0063ED9-F178-A050-12B2-7B9023119008}"/>
              </a:ext>
            </a:extLst>
          </p:cNvPr>
          <p:cNvSpPr/>
          <p:nvPr/>
        </p:nvSpPr>
        <p:spPr>
          <a:xfrm>
            <a:off x="8195656" y="1987659"/>
            <a:ext cx="2267454" cy="39579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0" name="TextBox 29">
            <a:extLst>
              <a:ext uri="{FF2B5EF4-FFF2-40B4-BE49-F238E27FC236}">
                <a16:creationId xmlns:a16="http://schemas.microsoft.com/office/drawing/2014/main" id="{FD14BE09-6FF6-27B0-8FFC-BA99665BDFD7}"/>
              </a:ext>
            </a:extLst>
          </p:cNvPr>
          <p:cNvSpPr txBox="1"/>
          <p:nvPr/>
        </p:nvSpPr>
        <p:spPr>
          <a:xfrm>
            <a:off x="8708896" y="2387384"/>
            <a:ext cx="1233715" cy="369332"/>
          </a:xfrm>
          <a:prstGeom prst="rect">
            <a:avLst/>
          </a:prstGeom>
          <a:noFill/>
        </p:spPr>
        <p:txBody>
          <a:bodyPr wrap="square" rtlCol="0">
            <a:spAutoFit/>
          </a:bodyPr>
          <a:lstStyle/>
          <a:p>
            <a:pPr algn="ctr"/>
            <a:r>
              <a:rPr lang="en-US" b="1" dirty="0"/>
              <a:t>Output</a:t>
            </a:r>
          </a:p>
        </p:txBody>
      </p:sp>
      <p:sp>
        <p:nvSpPr>
          <p:cNvPr id="31" name="Oval 30">
            <a:extLst>
              <a:ext uri="{FF2B5EF4-FFF2-40B4-BE49-F238E27FC236}">
                <a16:creationId xmlns:a16="http://schemas.microsoft.com/office/drawing/2014/main" id="{FE618A90-3B29-9971-1B72-5D6620A143A7}"/>
              </a:ext>
            </a:extLst>
          </p:cNvPr>
          <p:cNvSpPr/>
          <p:nvPr/>
        </p:nvSpPr>
        <p:spPr>
          <a:xfrm>
            <a:off x="8712525" y="3044530"/>
            <a:ext cx="1233715" cy="128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Solved</a:t>
            </a:r>
          </a:p>
          <a:p>
            <a:pPr algn="ctr"/>
            <a:r>
              <a:rPr lang="en-US" dirty="0"/>
              <a:t>Graph</a:t>
            </a:r>
          </a:p>
        </p:txBody>
      </p:sp>
    </p:spTree>
    <p:extLst>
      <p:ext uri="{BB962C8B-B14F-4D97-AF65-F5344CB8AC3E}">
        <p14:creationId xmlns:p14="http://schemas.microsoft.com/office/powerpoint/2010/main" val="349392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82F1-4DD6-1C49-B590-1D57677E74AD}"/>
              </a:ext>
            </a:extLst>
          </p:cNvPr>
          <p:cNvSpPr>
            <a:spLocks noGrp="1"/>
          </p:cNvSpPr>
          <p:nvPr>
            <p:ph type="title"/>
          </p:nvPr>
        </p:nvSpPr>
        <p:spPr>
          <a:xfrm>
            <a:off x="664029" y="365125"/>
            <a:ext cx="10515600" cy="1141414"/>
          </a:xfrm>
        </p:spPr>
        <p:txBody>
          <a:bodyPr>
            <a:normAutofit fontScale="90000"/>
          </a:bodyPr>
          <a:lstStyle/>
          <a:p>
            <a:r>
              <a:rPr lang="en-AU" dirty="0"/>
              <a:t>Standard CFL Solver (Grammar Normalization):</a:t>
            </a:r>
            <a:br>
              <a:rPr lang="en-AU" dirty="0"/>
            </a:br>
            <a:endParaRPr lang="en-US" dirty="0"/>
          </a:p>
        </p:txBody>
      </p:sp>
      <p:sp>
        <p:nvSpPr>
          <p:cNvPr id="5" name="Slide Number Placeholder 4">
            <a:extLst>
              <a:ext uri="{FF2B5EF4-FFF2-40B4-BE49-F238E27FC236}">
                <a16:creationId xmlns:a16="http://schemas.microsoft.com/office/drawing/2014/main" id="{FB1D4C0B-7172-C14F-8A0D-1BB7900C16EE}"/>
              </a:ext>
            </a:extLst>
          </p:cNvPr>
          <p:cNvSpPr>
            <a:spLocks noGrp="1"/>
          </p:cNvSpPr>
          <p:nvPr>
            <p:ph type="sldNum" sz="quarter" idx="12"/>
          </p:nvPr>
        </p:nvSpPr>
        <p:spPr/>
        <p:txBody>
          <a:bodyPr/>
          <a:lstStyle/>
          <a:p>
            <a:fld id="{CA1438F8-2648-0D41-9643-061897A988D3}" type="slidenum">
              <a:rPr lang="en-AU" smtClean="0"/>
              <a:t>7</a:t>
            </a:fld>
            <a:endParaRPr lang="en-AU"/>
          </a:p>
        </p:txBody>
      </p:sp>
      <p:sp>
        <p:nvSpPr>
          <p:cNvPr id="6" name="Content Placeholder 5">
            <a:extLst>
              <a:ext uri="{FF2B5EF4-FFF2-40B4-BE49-F238E27FC236}">
                <a16:creationId xmlns:a16="http://schemas.microsoft.com/office/drawing/2014/main" id="{2BB1F918-8CB3-86A9-6105-6E722F5D8DE0}"/>
              </a:ext>
            </a:extLst>
          </p:cNvPr>
          <p:cNvSpPr>
            <a:spLocks noGrp="1"/>
          </p:cNvSpPr>
          <p:nvPr>
            <p:ph idx="1"/>
          </p:nvPr>
        </p:nvSpPr>
        <p:spPr>
          <a:xfrm>
            <a:off x="1201057" y="1506539"/>
            <a:ext cx="1774371" cy="1744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t>CFG</a:t>
            </a:r>
          </a:p>
        </p:txBody>
      </p:sp>
      <p:sp>
        <p:nvSpPr>
          <p:cNvPr id="7" name="Content Placeholder 5">
            <a:extLst>
              <a:ext uri="{FF2B5EF4-FFF2-40B4-BE49-F238E27FC236}">
                <a16:creationId xmlns:a16="http://schemas.microsoft.com/office/drawing/2014/main" id="{84EC684F-DC93-35FD-B338-FD534CBED9BF}"/>
              </a:ext>
            </a:extLst>
          </p:cNvPr>
          <p:cNvSpPr txBox="1">
            <a:spLocks/>
          </p:cNvSpPr>
          <p:nvPr/>
        </p:nvSpPr>
        <p:spPr>
          <a:xfrm>
            <a:off x="8799284" y="1506539"/>
            <a:ext cx="1774371" cy="1744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endParaRPr lang="en-US" dirty="0"/>
          </a:p>
          <a:p>
            <a:pPr marL="0" indent="0" algn="ctr">
              <a:buFont typeface="Arial"/>
              <a:buNone/>
            </a:pPr>
            <a:r>
              <a:rPr lang="en-US" dirty="0"/>
              <a:t>BNF</a:t>
            </a:r>
          </a:p>
          <a:p>
            <a:pPr marL="0" indent="0" algn="ctr">
              <a:buFont typeface="Arial"/>
              <a:buNone/>
            </a:pPr>
            <a:r>
              <a:rPr lang="en-US" dirty="0"/>
              <a:t>CFG</a:t>
            </a:r>
          </a:p>
          <a:p>
            <a:pPr marL="0" indent="0" algn="ctr">
              <a:buFont typeface="Arial"/>
              <a:buNone/>
            </a:pPr>
            <a:endParaRPr lang="en-US" dirty="0"/>
          </a:p>
        </p:txBody>
      </p:sp>
      <p:sp>
        <p:nvSpPr>
          <p:cNvPr id="8" name="Rectangle 7">
            <a:extLst>
              <a:ext uri="{FF2B5EF4-FFF2-40B4-BE49-F238E27FC236}">
                <a16:creationId xmlns:a16="http://schemas.microsoft.com/office/drawing/2014/main" id="{470D199B-232E-43B2-7A9F-86AAC9162897}"/>
              </a:ext>
            </a:extLst>
          </p:cNvPr>
          <p:cNvSpPr/>
          <p:nvPr/>
        </p:nvSpPr>
        <p:spPr>
          <a:xfrm>
            <a:off x="350874" y="3919191"/>
            <a:ext cx="3800887" cy="1754326"/>
          </a:xfrm>
          <a:prstGeom prst="rect">
            <a:avLst/>
          </a:prstGeom>
        </p:spPr>
        <p:txBody>
          <a:bodyPr wrap="square">
            <a:spAutoFit/>
          </a:bodyPr>
          <a:lstStyle/>
          <a:p>
            <a:r>
              <a:rPr lang="en-AU" i="1" dirty="0"/>
              <a:t>Extended Backus–Naur form (EBNF):</a:t>
            </a:r>
          </a:p>
          <a:p>
            <a:r>
              <a:rPr lang="en-AU" i="1" dirty="0"/>
              <a:t>1.A -&gt; c *</a:t>
            </a:r>
          </a:p>
          <a:p>
            <a:r>
              <a:rPr lang="en-AU" i="1" dirty="0"/>
              <a:t>2.A</a:t>
            </a:r>
            <a:r>
              <a:rPr lang="en-AU" i="1" dirty="0">
                <a:sym typeface="Wingdings" pitchFamily="2" charset="2"/>
              </a:rPr>
              <a:t> -&gt; d ?</a:t>
            </a:r>
            <a:r>
              <a:rPr lang="en-AU" i="1" dirty="0"/>
              <a:t> </a:t>
            </a:r>
          </a:p>
          <a:p>
            <a:r>
              <a:rPr lang="en-AU" i="1" dirty="0"/>
              <a:t>3.A -&gt; b c d</a:t>
            </a:r>
          </a:p>
          <a:p>
            <a:r>
              <a:rPr lang="en-AU" i="1" dirty="0"/>
              <a:t>…</a:t>
            </a:r>
          </a:p>
          <a:p>
            <a:r>
              <a:rPr lang="en-AU" i="1" dirty="0"/>
              <a:t>4. A -&gt; ( e f d) *</a:t>
            </a:r>
          </a:p>
        </p:txBody>
      </p:sp>
      <p:sp>
        <p:nvSpPr>
          <p:cNvPr id="9" name="Rectangle 8">
            <a:extLst>
              <a:ext uri="{FF2B5EF4-FFF2-40B4-BE49-F238E27FC236}">
                <a16:creationId xmlns:a16="http://schemas.microsoft.com/office/drawing/2014/main" id="{C17664C2-35C6-8068-76AF-90AB4EA61EAE}"/>
              </a:ext>
            </a:extLst>
          </p:cNvPr>
          <p:cNvSpPr/>
          <p:nvPr/>
        </p:nvSpPr>
        <p:spPr>
          <a:xfrm>
            <a:off x="8610600" y="3761532"/>
            <a:ext cx="2304798" cy="2031325"/>
          </a:xfrm>
          <a:prstGeom prst="rect">
            <a:avLst/>
          </a:prstGeom>
        </p:spPr>
        <p:txBody>
          <a:bodyPr wrap="none">
            <a:spAutoFit/>
          </a:bodyPr>
          <a:lstStyle/>
          <a:p>
            <a:r>
              <a:rPr lang="en-AU" i="1" dirty="0"/>
              <a:t>Binary Normal Formal:</a:t>
            </a:r>
          </a:p>
          <a:p>
            <a:r>
              <a:rPr lang="en-AU" i="1" dirty="0"/>
              <a:t>1.A -&gt; X0</a:t>
            </a:r>
          </a:p>
          <a:p>
            <a:r>
              <a:rPr lang="en-AU" i="1" dirty="0"/>
              <a:t>1.X0 -&gt; </a:t>
            </a:r>
            <a:r>
              <a:rPr lang="el-GR" i="1" dirty="0"/>
              <a:t>ε</a:t>
            </a:r>
            <a:r>
              <a:rPr lang="en-US" i="1" dirty="0"/>
              <a:t> | X0 c</a:t>
            </a:r>
          </a:p>
          <a:p>
            <a:r>
              <a:rPr lang="en-AU" i="1" dirty="0"/>
              <a:t>2.A -&gt; X1</a:t>
            </a:r>
          </a:p>
          <a:p>
            <a:r>
              <a:rPr lang="en-AU" i="1" dirty="0"/>
              <a:t>2.</a:t>
            </a:r>
            <a:r>
              <a:rPr lang="en-US" i="1" dirty="0"/>
              <a:t>X1 -&gt; </a:t>
            </a:r>
            <a:r>
              <a:rPr lang="el-GR" i="1" dirty="0"/>
              <a:t>ε</a:t>
            </a:r>
            <a:r>
              <a:rPr lang="en-US" i="1" dirty="0"/>
              <a:t> | d</a:t>
            </a:r>
          </a:p>
          <a:p>
            <a:r>
              <a:rPr lang="en-AU" i="1" dirty="0"/>
              <a:t>3.A -&gt; b X2</a:t>
            </a:r>
          </a:p>
          <a:p>
            <a:r>
              <a:rPr lang="en-AU" i="1" dirty="0"/>
              <a:t>3.X -&gt; c d</a:t>
            </a:r>
          </a:p>
        </p:txBody>
      </p:sp>
      <p:cxnSp>
        <p:nvCxnSpPr>
          <p:cNvPr id="10" name="Straight Arrow Connector 9">
            <a:extLst>
              <a:ext uri="{FF2B5EF4-FFF2-40B4-BE49-F238E27FC236}">
                <a16:creationId xmlns:a16="http://schemas.microsoft.com/office/drawing/2014/main" id="{E9BA6A3A-E398-8C38-82A2-C4B5B0764BAB}"/>
              </a:ext>
            </a:extLst>
          </p:cNvPr>
          <p:cNvCxnSpPr>
            <a:cxnSpLocks/>
          </p:cNvCxnSpPr>
          <p:nvPr/>
        </p:nvCxnSpPr>
        <p:spPr>
          <a:xfrm>
            <a:off x="3584300" y="2438400"/>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72544E-DFC2-43C6-5B08-9F1772C970B8}"/>
              </a:ext>
            </a:extLst>
          </p:cNvPr>
          <p:cNvCxnSpPr>
            <a:cxnSpLocks/>
          </p:cNvCxnSpPr>
          <p:nvPr/>
        </p:nvCxnSpPr>
        <p:spPr>
          <a:xfrm>
            <a:off x="7517671" y="2438400"/>
            <a:ext cx="799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5">
            <a:extLst>
              <a:ext uri="{FF2B5EF4-FFF2-40B4-BE49-F238E27FC236}">
                <a16:creationId xmlns:a16="http://schemas.microsoft.com/office/drawing/2014/main" id="{0AD491A7-EFC3-DF8D-2D56-DB8846D78C88}"/>
              </a:ext>
            </a:extLst>
          </p:cNvPr>
          <p:cNvSpPr txBox="1">
            <a:spLocks/>
          </p:cNvSpPr>
          <p:nvPr/>
        </p:nvSpPr>
        <p:spPr>
          <a:xfrm>
            <a:off x="5063307" y="1506539"/>
            <a:ext cx="1774371" cy="1744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ctr">
              <a:buFont typeface="Arial"/>
              <a:buNone/>
            </a:pPr>
            <a:r>
              <a:rPr lang="en-US" sz="1800" dirty="0"/>
              <a:t>Normalizer</a:t>
            </a:r>
          </a:p>
        </p:txBody>
      </p:sp>
      <p:sp>
        <p:nvSpPr>
          <p:cNvPr id="13" name="Rectangle 12">
            <a:extLst>
              <a:ext uri="{FF2B5EF4-FFF2-40B4-BE49-F238E27FC236}">
                <a16:creationId xmlns:a16="http://schemas.microsoft.com/office/drawing/2014/main" id="{B1A9565E-2ABE-2FF6-D9CB-6214BE42A0D4}"/>
              </a:ext>
            </a:extLst>
          </p:cNvPr>
          <p:cNvSpPr/>
          <p:nvPr/>
        </p:nvSpPr>
        <p:spPr>
          <a:xfrm>
            <a:off x="4899585" y="3919191"/>
            <a:ext cx="2873828" cy="1477328"/>
          </a:xfrm>
          <a:prstGeom prst="rect">
            <a:avLst/>
          </a:prstGeom>
        </p:spPr>
        <p:txBody>
          <a:bodyPr wrap="square">
            <a:spAutoFit/>
          </a:bodyPr>
          <a:lstStyle/>
          <a:p>
            <a:r>
              <a:rPr lang="en-AU" i="1" dirty="0"/>
              <a:t>Introduce temporary production:</a:t>
            </a:r>
          </a:p>
          <a:p>
            <a:r>
              <a:rPr lang="en-AU" i="1" dirty="0"/>
              <a:t>1.X0 -&gt; </a:t>
            </a:r>
            <a:r>
              <a:rPr lang="el-GR" i="1" dirty="0"/>
              <a:t>ε</a:t>
            </a:r>
            <a:r>
              <a:rPr lang="en-US" i="1" dirty="0"/>
              <a:t> | X0 c</a:t>
            </a:r>
          </a:p>
          <a:p>
            <a:r>
              <a:rPr lang="en-US" i="1" dirty="0"/>
              <a:t>2.X1 -&gt; </a:t>
            </a:r>
            <a:r>
              <a:rPr lang="el-GR" i="1" dirty="0"/>
              <a:t>ε</a:t>
            </a:r>
            <a:r>
              <a:rPr lang="en-US" i="1" dirty="0"/>
              <a:t> | d</a:t>
            </a:r>
          </a:p>
          <a:p>
            <a:r>
              <a:rPr lang="en-AU" i="1" dirty="0"/>
              <a:t>3.X2-&gt; c d</a:t>
            </a:r>
          </a:p>
        </p:txBody>
      </p:sp>
      <p:sp>
        <p:nvSpPr>
          <p:cNvPr id="3" name="TextBox 2">
            <a:extLst>
              <a:ext uri="{FF2B5EF4-FFF2-40B4-BE49-F238E27FC236}">
                <a16:creationId xmlns:a16="http://schemas.microsoft.com/office/drawing/2014/main" id="{1E958188-FEB4-B356-464E-A7F9D57462B5}"/>
              </a:ext>
            </a:extLst>
          </p:cNvPr>
          <p:cNvSpPr txBox="1"/>
          <p:nvPr/>
        </p:nvSpPr>
        <p:spPr>
          <a:xfrm>
            <a:off x="664029" y="6171684"/>
            <a:ext cx="6134986" cy="369332"/>
          </a:xfrm>
          <a:prstGeom prst="rect">
            <a:avLst/>
          </a:prstGeom>
          <a:noFill/>
        </p:spPr>
        <p:txBody>
          <a:bodyPr wrap="square" rtlCol="0">
            <a:spAutoFit/>
          </a:bodyPr>
          <a:lstStyle/>
          <a:p>
            <a:r>
              <a:rPr lang="en-US" dirty="0"/>
              <a:t>* The form of grammar will affect the efficiency of solving</a:t>
            </a:r>
          </a:p>
        </p:txBody>
      </p:sp>
    </p:spTree>
    <p:extLst>
      <p:ext uri="{BB962C8B-B14F-4D97-AF65-F5344CB8AC3E}">
        <p14:creationId xmlns:p14="http://schemas.microsoft.com/office/powerpoint/2010/main" val="194453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82F1-4DD6-1C49-B590-1D57677E74AD}"/>
              </a:ext>
            </a:extLst>
          </p:cNvPr>
          <p:cNvSpPr>
            <a:spLocks noGrp="1"/>
          </p:cNvSpPr>
          <p:nvPr>
            <p:ph type="title"/>
          </p:nvPr>
        </p:nvSpPr>
        <p:spPr/>
        <p:txBody>
          <a:bodyPr/>
          <a:lstStyle/>
          <a:p>
            <a:r>
              <a:rPr lang="en-AU" dirty="0"/>
              <a:t>Standard CFL Solver:</a:t>
            </a:r>
            <a:br>
              <a:rPr lang="en-AU" dirty="0"/>
            </a:br>
            <a:endParaRPr lang="en-US" dirty="0"/>
          </a:p>
        </p:txBody>
      </p:sp>
      <p:pic>
        <p:nvPicPr>
          <p:cNvPr id="6" name="Content Placeholder 5">
            <a:extLst>
              <a:ext uri="{FF2B5EF4-FFF2-40B4-BE49-F238E27FC236}">
                <a16:creationId xmlns:a16="http://schemas.microsoft.com/office/drawing/2014/main" id="{5EA6F09B-7FE1-B811-5535-B9E728046F17}"/>
              </a:ext>
            </a:extLst>
          </p:cNvPr>
          <p:cNvPicPr>
            <a:picLocks noGrp="1" noChangeAspect="1"/>
          </p:cNvPicPr>
          <p:nvPr>
            <p:ph idx="1"/>
          </p:nvPr>
        </p:nvPicPr>
        <p:blipFill>
          <a:blip r:embed="rId2"/>
          <a:stretch>
            <a:fillRect/>
          </a:stretch>
        </p:blipFill>
        <p:spPr>
          <a:xfrm>
            <a:off x="838200" y="1027906"/>
            <a:ext cx="6783051" cy="5641878"/>
          </a:xfrm>
          <a:prstGeom prst="rect">
            <a:avLst/>
          </a:prstGeom>
        </p:spPr>
      </p:pic>
      <p:sp>
        <p:nvSpPr>
          <p:cNvPr id="5" name="Slide Number Placeholder 4">
            <a:extLst>
              <a:ext uri="{FF2B5EF4-FFF2-40B4-BE49-F238E27FC236}">
                <a16:creationId xmlns:a16="http://schemas.microsoft.com/office/drawing/2014/main" id="{2C69E8F2-91AD-E64A-8D88-13FA332979DF}"/>
              </a:ext>
            </a:extLst>
          </p:cNvPr>
          <p:cNvSpPr>
            <a:spLocks noGrp="1"/>
          </p:cNvSpPr>
          <p:nvPr>
            <p:ph type="sldNum" sz="quarter" idx="12"/>
          </p:nvPr>
        </p:nvSpPr>
        <p:spPr/>
        <p:txBody>
          <a:bodyPr/>
          <a:lstStyle/>
          <a:p>
            <a:fld id="{CA1438F8-2648-0D41-9643-061897A988D3}" type="slidenum">
              <a:rPr lang="en-AU" smtClean="0"/>
              <a:t>8</a:t>
            </a:fld>
            <a:endParaRPr lang="en-AU"/>
          </a:p>
        </p:txBody>
      </p:sp>
      <p:pic>
        <p:nvPicPr>
          <p:cNvPr id="8" name="Picture 7" descr="Logo&#10;&#10;Description automatically generated">
            <a:extLst>
              <a:ext uri="{FF2B5EF4-FFF2-40B4-BE49-F238E27FC236}">
                <a16:creationId xmlns:a16="http://schemas.microsoft.com/office/drawing/2014/main" id="{A0AE264E-820D-01C6-3455-C750E54D760D}"/>
              </a:ext>
            </a:extLst>
          </p:cNvPr>
          <p:cNvPicPr>
            <a:picLocks noChangeAspect="1"/>
          </p:cNvPicPr>
          <p:nvPr/>
        </p:nvPicPr>
        <p:blipFill>
          <a:blip r:embed="rId3"/>
          <a:stretch>
            <a:fillRect/>
          </a:stretch>
        </p:blipFill>
        <p:spPr>
          <a:xfrm>
            <a:off x="7489227" y="2531039"/>
            <a:ext cx="1165582" cy="662782"/>
          </a:xfrm>
          <a:prstGeom prst="rect">
            <a:avLst/>
          </a:prstGeom>
        </p:spPr>
      </p:pic>
      <p:sp>
        <p:nvSpPr>
          <p:cNvPr id="9" name="Right Arrow 8">
            <a:extLst>
              <a:ext uri="{FF2B5EF4-FFF2-40B4-BE49-F238E27FC236}">
                <a16:creationId xmlns:a16="http://schemas.microsoft.com/office/drawing/2014/main" id="{66463E11-F377-D355-2231-DD372DA47243}"/>
              </a:ext>
            </a:extLst>
          </p:cNvPr>
          <p:cNvSpPr/>
          <p:nvPr/>
        </p:nvSpPr>
        <p:spPr>
          <a:xfrm>
            <a:off x="9401731" y="2807070"/>
            <a:ext cx="461708" cy="22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992C8-A5AB-4174-71E9-7FCBD5C2AB29}"/>
              </a:ext>
            </a:extLst>
          </p:cNvPr>
          <p:cNvSpPr/>
          <p:nvPr/>
        </p:nvSpPr>
        <p:spPr>
          <a:xfrm>
            <a:off x="9282970" y="2507062"/>
            <a:ext cx="699230" cy="369332"/>
          </a:xfrm>
          <a:prstGeom prst="rect">
            <a:avLst/>
          </a:prstGeom>
        </p:spPr>
        <p:txBody>
          <a:bodyPr wrap="none">
            <a:spAutoFit/>
          </a:bodyPr>
          <a:lstStyle/>
          <a:p>
            <a:r>
              <a:rPr lang="en-AU" i="1" dirty="0"/>
              <a:t>X -&gt; </a:t>
            </a:r>
            <a:r>
              <a:rPr lang="el-GR" dirty="0"/>
              <a:t>ε</a:t>
            </a:r>
            <a:endParaRPr lang="en-US" dirty="0"/>
          </a:p>
        </p:txBody>
      </p:sp>
      <p:pic>
        <p:nvPicPr>
          <p:cNvPr id="12" name="Picture 11" descr="Diagram&#10;&#10;Description automatically generated">
            <a:extLst>
              <a:ext uri="{FF2B5EF4-FFF2-40B4-BE49-F238E27FC236}">
                <a16:creationId xmlns:a16="http://schemas.microsoft.com/office/drawing/2014/main" id="{B6DBFCF1-C957-04AF-0E0A-F9D1746F3550}"/>
              </a:ext>
            </a:extLst>
          </p:cNvPr>
          <p:cNvPicPr>
            <a:picLocks noChangeAspect="1"/>
          </p:cNvPicPr>
          <p:nvPr/>
        </p:nvPicPr>
        <p:blipFill>
          <a:blip r:embed="rId4"/>
          <a:stretch>
            <a:fillRect/>
          </a:stretch>
        </p:blipFill>
        <p:spPr>
          <a:xfrm>
            <a:off x="10537746" y="2486488"/>
            <a:ext cx="1591859" cy="641165"/>
          </a:xfrm>
          <a:prstGeom prst="rect">
            <a:avLst/>
          </a:prstGeom>
        </p:spPr>
      </p:pic>
      <p:pic>
        <p:nvPicPr>
          <p:cNvPr id="14" name="Picture 13" descr="Diagram&#10;&#10;Description automatically generated">
            <a:extLst>
              <a:ext uri="{FF2B5EF4-FFF2-40B4-BE49-F238E27FC236}">
                <a16:creationId xmlns:a16="http://schemas.microsoft.com/office/drawing/2014/main" id="{5B7A3661-6AE5-837F-DB49-C04DA32DF96F}"/>
              </a:ext>
            </a:extLst>
          </p:cNvPr>
          <p:cNvPicPr>
            <a:picLocks noChangeAspect="1"/>
          </p:cNvPicPr>
          <p:nvPr/>
        </p:nvPicPr>
        <p:blipFill>
          <a:blip r:embed="rId5"/>
          <a:stretch>
            <a:fillRect/>
          </a:stretch>
        </p:blipFill>
        <p:spPr>
          <a:xfrm>
            <a:off x="7621251" y="280395"/>
            <a:ext cx="1029596" cy="1756370"/>
          </a:xfrm>
          <a:prstGeom prst="rect">
            <a:avLst/>
          </a:prstGeom>
        </p:spPr>
      </p:pic>
      <p:sp>
        <p:nvSpPr>
          <p:cNvPr id="15" name="Right Arrow 14">
            <a:extLst>
              <a:ext uri="{FF2B5EF4-FFF2-40B4-BE49-F238E27FC236}">
                <a16:creationId xmlns:a16="http://schemas.microsoft.com/office/drawing/2014/main" id="{829E4B4B-CEC6-7166-4336-6BDBFA25CEF7}"/>
              </a:ext>
            </a:extLst>
          </p:cNvPr>
          <p:cNvSpPr/>
          <p:nvPr/>
        </p:nvSpPr>
        <p:spPr>
          <a:xfrm>
            <a:off x="9439122" y="1215630"/>
            <a:ext cx="461708" cy="22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458DC6-208D-7BD4-97FA-9DAF44A4FA07}"/>
              </a:ext>
            </a:extLst>
          </p:cNvPr>
          <p:cNvSpPr/>
          <p:nvPr/>
        </p:nvSpPr>
        <p:spPr>
          <a:xfrm>
            <a:off x="9321756" y="727198"/>
            <a:ext cx="708848" cy="369332"/>
          </a:xfrm>
          <a:prstGeom prst="rect">
            <a:avLst/>
          </a:prstGeom>
        </p:spPr>
        <p:txBody>
          <a:bodyPr wrap="none">
            <a:spAutoFit/>
          </a:bodyPr>
          <a:lstStyle/>
          <a:p>
            <a:r>
              <a:rPr lang="en-AU" i="1" dirty="0"/>
              <a:t>X -&gt; </a:t>
            </a:r>
            <a:r>
              <a:rPr lang="en-US" i="1" dirty="0"/>
              <a:t>Y</a:t>
            </a:r>
            <a:endParaRPr lang="en-US" dirty="0"/>
          </a:p>
        </p:txBody>
      </p:sp>
      <p:pic>
        <p:nvPicPr>
          <p:cNvPr id="18" name="Picture 17" descr="Diagram&#10;&#10;Description automatically generated">
            <a:extLst>
              <a:ext uri="{FF2B5EF4-FFF2-40B4-BE49-F238E27FC236}">
                <a16:creationId xmlns:a16="http://schemas.microsoft.com/office/drawing/2014/main" id="{070DFB2E-6F6F-7392-BBBE-C4C8C9A84093}"/>
              </a:ext>
            </a:extLst>
          </p:cNvPr>
          <p:cNvPicPr>
            <a:picLocks noChangeAspect="1"/>
          </p:cNvPicPr>
          <p:nvPr/>
        </p:nvPicPr>
        <p:blipFill>
          <a:blip r:embed="rId6"/>
          <a:stretch>
            <a:fillRect/>
          </a:stretch>
        </p:blipFill>
        <p:spPr>
          <a:xfrm>
            <a:off x="10818879" y="280395"/>
            <a:ext cx="1029595" cy="1756368"/>
          </a:xfrm>
          <a:prstGeom prst="rect">
            <a:avLst/>
          </a:prstGeom>
        </p:spPr>
      </p:pic>
      <p:pic>
        <p:nvPicPr>
          <p:cNvPr id="20" name="Picture 19" descr="Diagram&#10;&#10;Description automatically generated">
            <a:extLst>
              <a:ext uri="{FF2B5EF4-FFF2-40B4-BE49-F238E27FC236}">
                <a16:creationId xmlns:a16="http://schemas.microsoft.com/office/drawing/2014/main" id="{0F7A68C6-D5C1-8160-E49B-D5B5595A62E3}"/>
              </a:ext>
            </a:extLst>
          </p:cNvPr>
          <p:cNvPicPr>
            <a:picLocks noChangeAspect="1"/>
          </p:cNvPicPr>
          <p:nvPr/>
        </p:nvPicPr>
        <p:blipFill>
          <a:blip r:embed="rId7"/>
          <a:stretch>
            <a:fillRect/>
          </a:stretch>
        </p:blipFill>
        <p:spPr>
          <a:xfrm>
            <a:off x="7734418" y="4034172"/>
            <a:ext cx="803261" cy="2293096"/>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12607A88-3396-01FB-9C40-6926774E8349}"/>
              </a:ext>
            </a:extLst>
          </p:cNvPr>
          <p:cNvPicPr>
            <a:picLocks noChangeAspect="1"/>
          </p:cNvPicPr>
          <p:nvPr/>
        </p:nvPicPr>
        <p:blipFill>
          <a:blip r:embed="rId8"/>
          <a:stretch>
            <a:fillRect/>
          </a:stretch>
        </p:blipFill>
        <p:spPr>
          <a:xfrm>
            <a:off x="10371268" y="4020141"/>
            <a:ext cx="1477206" cy="2293096"/>
          </a:xfrm>
          <a:prstGeom prst="rect">
            <a:avLst/>
          </a:prstGeom>
        </p:spPr>
      </p:pic>
      <p:sp>
        <p:nvSpPr>
          <p:cNvPr id="25" name="Right Arrow 24">
            <a:extLst>
              <a:ext uri="{FF2B5EF4-FFF2-40B4-BE49-F238E27FC236}">
                <a16:creationId xmlns:a16="http://schemas.microsoft.com/office/drawing/2014/main" id="{6A883666-1BAB-E3C9-9CAA-BC011CFA6F2B}"/>
              </a:ext>
            </a:extLst>
          </p:cNvPr>
          <p:cNvSpPr/>
          <p:nvPr/>
        </p:nvSpPr>
        <p:spPr>
          <a:xfrm>
            <a:off x="9401731" y="4951235"/>
            <a:ext cx="461708" cy="22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7E052F-A43C-132C-A834-5B9EC1806FFC}"/>
              </a:ext>
            </a:extLst>
          </p:cNvPr>
          <p:cNvSpPr/>
          <p:nvPr/>
        </p:nvSpPr>
        <p:spPr>
          <a:xfrm>
            <a:off x="9211214" y="4590420"/>
            <a:ext cx="869149" cy="369332"/>
          </a:xfrm>
          <a:prstGeom prst="rect">
            <a:avLst/>
          </a:prstGeom>
        </p:spPr>
        <p:txBody>
          <a:bodyPr wrap="none">
            <a:spAutoFit/>
          </a:bodyPr>
          <a:lstStyle/>
          <a:p>
            <a:r>
              <a:rPr lang="en-AU" i="1" dirty="0"/>
              <a:t>X -&gt; </a:t>
            </a:r>
            <a:r>
              <a:rPr lang="en-US" i="1" dirty="0"/>
              <a:t>Y Z</a:t>
            </a:r>
            <a:endParaRPr lang="en-US" dirty="0"/>
          </a:p>
        </p:txBody>
      </p:sp>
    </p:spTree>
    <p:extLst>
      <p:ext uri="{BB962C8B-B14F-4D97-AF65-F5344CB8AC3E}">
        <p14:creationId xmlns:p14="http://schemas.microsoft.com/office/powerpoint/2010/main" val="202713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D754-4857-A9DF-AA30-5C298D649FC3}"/>
              </a:ext>
            </a:extLst>
          </p:cNvPr>
          <p:cNvSpPr>
            <a:spLocks noGrp="1"/>
          </p:cNvSpPr>
          <p:nvPr>
            <p:ph type="title"/>
          </p:nvPr>
        </p:nvSpPr>
        <p:spPr/>
        <p:txBody>
          <a:bodyPr/>
          <a:lstStyle/>
          <a:p>
            <a:r>
              <a:rPr lang="en-US" dirty="0"/>
              <a:t>Alias Analyze C++</a:t>
            </a:r>
          </a:p>
        </p:txBody>
      </p:sp>
      <p:sp>
        <p:nvSpPr>
          <p:cNvPr id="3" name="Content Placeholder 2">
            <a:extLst>
              <a:ext uri="{FF2B5EF4-FFF2-40B4-BE49-F238E27FC236}">
                <a16:creationId xmlns:a16="http://schemas.microsoft.com/office/drawing/2014/main" id="{DE0F1E86-FFE3-231C-10CA-76E464B47661}"/>
              </a:ext>
            </a:extLst>
          </p:cNvPr>
          <p:cNvSpPr>
            <a:spLocks noGrp="1"/>
          </p:cNvSpPr>
          <p:nvPr>
            <p:ph idx="1"/>
          </p:nvPr>
        </p:nvSpPr>
        <p:spPr/>
        <p:txBody>
          <a:bodyPr/>
          <a:lstStyle/>
          <a:p>
            <a:r>
              <a:rPr lang="en-US" dirty="0"/>
              <a:t>All previous CFL Reachability graph representation of C++, are in the form of program expression graph, which only contains copy and reference and dereference, and do not have Gep and Vgep representation for field sensitive and do not share the same precise as Anderson field sensitive analyze.</a:t>
            </a:r>
          </a:p>
          <a:p>
            <a:r>
              <a:rPr lang="en-US" dirty="0"/>
              <a:t>This implementation using directly from PAG, Vgep stands for Gep for variable offset. </a:t>
            </a:r>
          </a:p>
          <a:p>
            <a:r>
              <a:rPr lang="en-US" dirty="0"/>
              <a:t>By add all possible Gep edge from Vgep, field of variable offset will be alias to all other fields. </a:t>
            </a:r>
          </a:p>
        </p:txBody>
      </p:sp>
      <p:sp>
        <p:nvSpPr>
          <p:cNvPr id="4" name="Slide Number Placeholder 3">
            <a:extLst>
              <a:ext uri="{FF2B5EF4-FFF2-40B4-BE49-F238E27FC236}">
                <a16:creationId xmlns:a16="http://schemas.microsoft.com/office/drawing/2014/main" id="{AEDD9DED-49EC-13ED-3DE4-C560EC6E09DC}"/>
              </a:ext>
            </a:extLst>
          </p:cNvPr>
          <p:cNvSpPr>
            <a:spLocks noGrp="1"/>
          </p:cNvSpPr>
          <p:nvPr>
            <p:ph type="sldNum" sz="quarter" idx="12"/>
          </p:nvPr>
        </p:nvSpPr>
        <p:spPr/>
        <p:txBody>
          <a:bodyPr/>
          <a:lstStyle/>
          <a:p>
            <a:fld id="{CA1438F8-2648-0D41-9643-061897A988D3}" type="slidenum">
              <a:rPr lang="en-AU" smtClean="0"/>
              <a:t>9</a:t>
            </a:fld>
            <a:endParaRPr lang="en-AU"/>
          </a:p>
        </p:txBody>
      </p:sp>
    </p:spTree>
    <p:extLst>
      <p:ext uri="{BB962C8B-B14F-4D97-AF65-F5344CB8AC3E}">
        <p14:creationId xmlns:p14="http://schemas.microsoft.com/office/powerpoint/2010/main" val="1279732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4676</TotalTime>
  <Words>972</Words>
  <Application>Microsoft Macintosh PowerPoint</Application>
  <PresentationFormat>Widescreen</PresentationFormat>
  <Paragraphs>184</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CFL Reachability on SVF &amp; C++ Field Sensitive Alias Analysis Client</vt:lpstr>
      <vt:lpstr>Reference</vt:lpstr>
      <vt:lpstr>CFL Reachability Framework  </vt:lpstr>
      <vt:lpstr>PowerPoint Presentation</vt:lpstr>
      <vt:lpstr>Formal Definition:</vt:lpstr>
      <vt:lpstr>Solver:</vt:lpstr>
      <vt:lpstr>Standard CFL Solver (Grammar Normalization): </vt:lpstr>
      <vt:lpstr>Standard CFL Solver: </vt:lpstr>
      <vt:lpstr>Alias Analyze C++</vt:lpstr>
      <vt:lpstr>PowerPoint Presentation</vt:lpstr>
      <vt:lpstr>PAG Representation: Rules explanation – V</vt:lpstr>
      <vt:lpstr>PAG Representation: Rules explanation – Vgep </vt:lpstr>
      <vt:lpstr>Vgep Nested Structure:</vt:lpstr>
      <vt:lpstr>Implementation on SVF : </vt:lpstr>
      <vt:lpstr>Grammar Normalization:</vt:lpstr>
      <vt:lpstr>CFL Grammar:</vt:lpstr>
      <vt:lpstr>Build CFL Graph:</vt:lpstr>
      <vt:lpstr>CFL Solver:</vt:lpstr>
      <vt:lpstr>PowerPoint Presentation</vt:lpstr>
      <vt:lpstr>Indirection Call Reanalyze:</vt:lpstr>
      <vt:lpstr>Continue to:</vt:lpstr>
      <vt:lpstr>Summary</vt:lpstr>
      <vt:lpstr>Thank you!</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your title here</dc:title>
  <dc:creator>Yulei Sui</dc:creator>
  <cp:lastModifiedBy>Pei Xu</cp:lastModifiedBy>
  <cp:revision>73</cp:revision>
  <dcterms:created xsi:type="dcterms:W3CDTF">2020-05-29T04:19:42Z</dcterms:created>
  <dcterms:modified xsi:type="dcterms:W3CDTF">2022-07-01T07:55:05Z</dcterms:modified>
</cp:coreProperties>
</file>