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43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04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10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59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46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48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7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54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8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3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41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7879-8544-4920-A72B-77CFEF822859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0A2F-3819-49DE-BD0C-EC2B8B56F4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4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core.edu.au/conf-ranks/?search=0803&amp;by=for&amp;source=all&amp;sort=arank&amp;pag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citation.cfm?id=307884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79" y="1627460"/>
            <a:ext cx="10476411" cy="23876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One</a:t>
            </a:r>
            <a:r>
              <a:rPr lang="en-AU" dirty="0" smtClean="0"/>
              <a:t> </a:t>
            </a:r>
            <a:r>
              <a:rPr lang="en-AU" dirty="0" smtClean="0"/>
              <a:t>High Ranking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Automatic </a:t>
            </a:r>
            <a:r>
              <a:rPr lang="en-AU" dirty="0" smtClean="0"/>
              <a:t>Traceability </a:t>
            </a:r>
            <a:r>
              <a:rPr lang="en-AU" dirty="0" smtClean="0"/>
              <a:t>Paper </a:t>
            </a:r>
            <a:r>
              <a:rPr lang="en-AU" dirty="0" smtClean="0"/>
              <a:t>Review 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 smtClean="0"/>
              <a:t>Your Name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27756" y="1030288"/>
            <a:ext cx="75364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Replace the below text with corresponding heading of your meeting discussion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70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5"/>
          </a:xfrm>
        </p:spPr>
        <p:txBody>
          <a:bodyPr/>
          <a:lstStyle/>
          <a:p>
            <a:r>
              <a:rPr lang="en-AU" dirty="0" smtClean="0"/>
              <a:t>Recap Last Meetings Outcome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8" y="2367163"/>
            <a:ext cx="10515600" cy="3589754"/>
          </a:xfrm>
        </p:spPr>
        <p:txBody>
          <a:bodyPr/>
          <a:lstStyle/>
          <a:p>
            <a:r>
              <a:rPr lang="en-AU" dirty="0" smtClean="0"/>
              <a:t>Review paper from last presentation is too old, need to find recent contributions </a:t>
            </a:r>
          </a:p>
          <a:p>
            <a:r>
              <a:rPr lang="en-AU" dirty="0" smtClean="0"/>
              <a:t>Find 3 or 4 High Rank Papers and synthesize the following </a:t>
            </a:r>
          </a:p>
          <a:p>
            <a:pPr lvl="2"/>
            <a:r>
              <a:rPr lang="en-AU" dirty="0" smtClean="0"/>
              <a:t>Problem Address</a:t>
            </a:r>
          </a:p>
          <a:p>
            <a:pPr lvl="2"/>
            <a:r>
              <a:rPr lang="en-AU" dirty="0" smtClean="0"/>
              <a:t>Architecture </a:t>
            </a:r>
          </a:p>
          <a:p>
            <a:pPr lvl="2"/>
            <a:r>
              <a:rPr lang="en-AU" dirty="0" smtClean="0"/>
              <a:t>Gap/Weakness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Any Follow Up/</a:t>
            </a:r>
            <a:r>
              <a:rPr lang="en-AU" dirty="0" smtClean="0">
                <a:solidFill>
                  <a:srgbClr val="FF0000"/>
                </a:solidFill>
              </a:rPr>
              <a:t>Waiting/Proceed from Supervisors Mentioned in here</a:t>
            </a:r>
            <a:endParaRPr lang="en-AU" dirty="0" smtClean="0">
              <a:solidFill>
                <a:srgbClr val="FF0000"/>
              </a:solidFill>
            </a:endParaRPr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7848" y="1049885"/>
            <a:ext cx="955668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In this slide, list down what you discussed with Dr </a:t>
            </a:r>
            <a:r>
              <a:rPr lang="en-AU" dirty="0" err="1" smtClean="0"/>
              <a:t>Yulei</a:t>
            </a:r>
            <a:r>
              <a:rPr lang="en-AU" dirty="0" smtClean="0"/>
              <a:t> and co-supervisor last week and explained what actions did you take to address the issues.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Colour the line with Red, if any urgent action need to discuss.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AU" smtClean="0"/>
              <a:t>Review </a:t>
            </a:r>
            <a:r>
              <a:rPr lang="en-AU" dirty="0" smtClean="0"/>
              <a:t>Paper Details</a:t>
            </a:r>
            <a:br>
              <a:rPr lang="en-AU" dirty="0" smtClean="0"/>
            </a:b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00715"/>
              </p:ext>
            </p:extLst>
          </p:nvPr>
        </p:nvGraphicFramePr>
        <p:xfrm>
          <a:off x="838200" y="1904031"/>
          <a:ext cx="10282645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8966">
                  <a:extLst>
                    <a:ext uri="{9D8B030D-6E8A-4147-A177-3AD203B41FA5}">
                      <a16:colId xmlns:a16="http://schemas.microsoft.com/office/drawing/2014/main" val="3647868786"/>
                    </a:ext>
                  </a:extLst>
                </a:gridCol>
                <a:gridCol w="1314995">
                  <a:extLst>
                    <a:ext uri="{9D8B030D-6E8A-4147-A177-3AD203B41FA5}">
                      <a16:colId xmlns:a16="http://schemas.microsoft.com/office/drawing/2014/main" val="1637754972"/>
                    </a:ext>
                  </a:extLst>
                </a:gridCol>
                <a:gridCol w="1130835">
                  <a:extLst>
                    <a:ext uri="{9D8B030D-6E8A-4147-A177-3AD203B41FA5}">
                      <a16:colId xmlns:a16="http://schemas.microsoft.com/office/drawing/2014/main" val="3562024760"/>
                    </a:ext>
                  </a:extLst>
                </a:gridCol>
                <a:gridCol w="1751702">
                  <a:extLst>
                    <a:ext uri="{9D8B030D-6E8A-4147-A177-3AD203B41FA5}">
                      <a16:colId xmlns:a16="http://schemas.microsoft.com/office/drawing/2014/main" val="4202793852"/>
                    </a:ext>
                  </a:extLst>
                </a:gridCol>
                <a:gridCol w="672373">
                  <a:extLst>
                    <a:ext uri="{9D8B030D-6E8A-4147-A177-3AD203B41FA5}">
                      <a16:colId xmlns:a16="http://schemas.microsoft.com/office/drawing/2014/main" val="2667784345"/>
                    </a:ext>
                  </a:extLst>
                </a:gridCol>
                <a:gridCol w="1713774">
                  <a:extLst>
                    <a:ext uri="{9D8B030D-6E8A-4147-A177-3AD203B41FA5}">
                      <a16:colId xmlns:a16="http://schemas.microsoft.com/office/drawing/2014/main" val="153982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Tile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Author</a:t>
                      </a:r>
                      <a:r>
                        <a:rPr lang="en-AU" baseline="0" dirty="0" smtClean="0"/>
                        <a:t>  </a:t>
                      </a:r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Year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Conference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Rank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Paper Access Link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Paper</a:t>
                      </a:r>
                      <a:r>
                        <a:rPr lang="en-AU" baseline="0" dirty="0" smtClean="0"/>
                        <a:t> 1 Title</a:t>
                      </a:r>
                      <a:endParaRPr lang="en-A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ICSME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193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3304" y="1105988"/>
            <a:ext cx="877804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 the below table, filled in the list of papers, which you would like to discuss in the meeting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937" y="3232125"/>
            <a:ext cx="889814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Conference Ranking can check in this link</a:t>
            </a:r>
          </a:p>
          <a:p>
            <a:r>
              <a:rPr lang="en-AU" dirty="0">
                <a:hlinkClick r:id="rId2"/>
              </a:rPr>
              <a:t>http://portal.core.edu.au/conf-ranks/?search=0803&amp;by=for&amp;source=all&amp;sort=arank&amp;page=1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962551" y="4616388"/>
            <a:ext cx="925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 included one review paper in the following slides to give you an idea of how I normally </a:t>
            </a:r>
            <a:endParaRPr lang="en-AU" dirty="0" smtClean="0"/>
          </a:p>
          <a:p>
            <a:r>
              <a:rPr lang="en-AU" dirty="0" smtClean="0"/>
              <a:t>present </a:t>
            </a:r>
            <a:r>
              <a:rPr lang="en-AU" dirty="0"/>
              <a:t>the findings in the meeting. It is an example, feel free to modify with your </a:t>
            </a:r>
            <a:r>
              <a:rPr lang="en-AU" dirty="0" smtClean="0"/>
              <a:t>own format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3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Automatic Traceability Maintenance via Machine Learning Classification </a:t>
            </a:r>
            <a:r>
              <a:rPr lang="en-AU" dirty="0" smtClean="0"/>
              <a:t>(</a:t>
            </a:r>
            <a:r>
              <a:rPr lang="en-AU" b="1" dirty="0" smtClean="0">
                <a:solidFill>
                  <a:srgbClr val="C00000"/>
                </a:solidFill>
              </a:rPr>
              <a:t>Problem Address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Paper proposes a framework call TRAIL (</a:t>
            </a:r>
            <a:r>
              <a:rPr lang="en-AU" dirty="0" err="1" smtClean="0"/>
              <a:t>TRAceability</a:t>
            </a:r>
            <a:r>
              <a:rPr lang="en-AU" dirty="0" smtClean="0"/>
              <a:t> Links Classifiers) to automatically verify the </a:t>
            </a:r>
            <a:r>
              <a:rPr lang="en-AU" b="1" dirty="0" smtClean="0">
                <a:solidFill>
                  <a:srgbClr val="FFC000"/>
                </a:solidFill>
              </a:rPr>
              <a:t>potential</a:t>
            </a:r>
            <a:r>
              <a:rPr lang="en-AU" dirty="0" smtClean="0"/>
              <a:t> trace links (</a:t>
            </a:r>
            <a:r>
              <a:rPr lang="en-AU" dirty="0" err="1" smtClean="0"/>
              <a:t>e.g</a:t>
            </a:r>
            <a:r>
              <a:rPr lang="en-AU" dirty="0" smtClean="0"/>
              <a:t>, </a:t>
            </a:r>
            <a:r>
              <a:rPr lang="en-AU" b="1" dirty="0" smtClean="0">
                <a:solidFill>
                  <a:schemeClr val="accent6"/>
                </a:solidFill>
              </a:rPr>
              <a:t>valid</a:t>
            </a:r>
            <a:r>
              <a:rPr lang="en-AU" dirty="0" smtClean="0"/>
              <a:t>, </a:t>
            </a:r>
            <a:r>
              <a:rPr lang="en-AU" b="1" dirty="0" smtClean="0">
                <a:solidFill>
                  <a:srgbClr val="C00000"/>
                </a:solidFill>
              </a:rPr>
              <a:t>invalid</a:t>
            </a:r>
            <a:r>
              <a:rPr lang="en-AU" dirty="0" smtClean="0"/>
              <a:t>) , which are generated with 7 Information Retrieval (IR) techniques (VSM, LSA,LDA</a:t>
            </a:r>
            <a:r>
              <a:rPr lang="en-AU" dirty="0"/>
              <a:t>, JS, OkapiBM25,LM, </a:t>
            </a:r>
            <a:r>
              <a:rPr lang="en-AU" dirty="0" smtClean="0"/>
              <a:t>JM)</a:t>
            </a:r>
          </a:p>
          <a:p>
            <a:r>
              <a:rPr lang="en-AU" dirty="0" smtClean="0"/>
              <a:t>In standard IR-based traceability  process, an analyst need to manually review  the potential trace link results generated with IR techniques and verify the validity. </a:t>
            </a:r>
          </a:p>
          <a:p>
            <a:r>
              <a:rPr lang="en-AU" dirty="0" smtClean="0"/>
              <a:t>In this paper, it provides a framework to </a:t>
            </a:r>
            <a:r>
              <a:rPr lang="en-AU" b="1" dirty="0" smtClean="0">
                <a:solidFill>
                  <a:schemeClr val="accent6"/>
                </a:solidFill>
              </a:rPr>
              <a:t>learn</a:t>
            </a:r>
            <a:r>
              <a:rPr lang="en-AU" dirty="0" smtClean="0"/>
              <a:t> pattern of pre-existing traceability links to </a:t>
            </a:r>
            <a:r>
              <a:rPr lang="en-AU" b="1" dirty="0" smtClean="0">
                <a:solidFill>
                  <a:schemeClr val="accent6"/>
                </a:solidFill>
              </a:rPr>
              <a:t>train</a:t>
            </a:r>
            <a:r>
              <a:rPr lang="en-AU" dirty="0" smtClean="0"/>
              <a:t> multiple </a:t>
            </a:r>
            <a:r>
              <a:rPr lang="en-AU" b="1" dirty="0" smtClean="0">
                <a:solidFill>
                  <a:schemeClr val="accent6"/>
                </a:solidFill>
              </a:rPr>
              <a:t>machine learning classifier model </a:t>
            </a:r>
            <a:r>
              <a:rPr lang="en-AU" dirty="0" smtClean="0"/>
              <a:t>to </a:t>
            </a:r>
            <a:r>
              <a:rPr lang="en-AU" b="1" dirty="0" smtClean="0">
                <a:solidFill>
                  <a:schemeClr val="accent6"/>
                </a:solidFill>
              </a:rPr>
              <a:t>predict</a:t>
            </a:r>
            <a:r>
              <a:rPr lang="en-AU" dirty="0" smtClean="0"/>
              <a:t> the </a:t>
            </a:r>
            <a:r>
              <a:rPr lang="en-AU" b="1" dirty="0" smtClean="0">
                <a:solidFill>
                  <a:schemeClr val="accent6"/>
                </a:solidFill>
              </a:rPr>
              <a:t>validity</a:t>
            </a:r>
            <a:r>
              <a:rPr lang="en-AU" dirty="0" smtClean="0"/>
              <a:t> of the trace links.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66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07" y="285523"/>
            <a:ext cx="10515600" cy="1325563"/>
          </a:xfrm>
        </p:spPr>
        <p:txBody>
          <a:bodyPr>
            <a:normAutofit/>
          </a:bodyPr>
          <a:lstStyle/>
          <a:p>
            <a:r>
              <a:rPr lang="en-AU" sz="2800" dirty="0" smtClean="0"/>
              <a:t>Automatic Traceability Maintenance via Machine Learning Classification (</a:t>
            </a:r>
            <a:r>
              <a:rPr lang="en-AU" sz="2800" b="1" dirty="0" smtClean="0">
                <a:solidFill>
                  <a:srgbClr val="C00000"/>
                </a:solidFill>
              </a:rPr>
              <a:t>Architecture</a:t>
            </a:r>
            <a:r>
              <a:rPr lang="en-AU" sz="2800" dirty="0" smtClean="0"/>
              <a:t>)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29" y="1611086"/>
            <a:ext cx="4506447" cy="505709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34229"/>
              </p:ext>
            </p:extLst>
          </p:nvPr>
        </p:nvGraphicFramePr>
        <p:xfrm>
          <a:off x="6203407" y="1690688"/>
          <a:ext cx="3829105" cy="514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105">
                  <a:extLst>
                    <a:ext uri="{9D8B030D-6E8A-4147-A177-3AD203B41FA5}">
                      <a16:colId xmlns:a16="http://schemas.microsoft.com/office/drawing/2014/main" val="3581710584"/>
                    </a:ext>
                  </a:extLst>
                </a:gridCol>
              </a:tblGrid>
              <a:tr h="469038">
                <a:tc>
                  <a:txBody>
                    <a:bodyPr/>
                    <a:lstStyle/>
                    <a:p>
                      <a:r>
                        <a:rPr lang="en-AU" dirty="0" smtClean="0"/>
                        <a:t>TRAIL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Four</a:t>
                      </a:r>
                      <a:r>
                        <a:rPr lang="en-AU" baseline="0" dirty="0" smtClean="0"/>
                        <a:t> Components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15107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Define</a:t>
                      </a:r>
                      <a:r>
                        <a:rPr lang="en-AU" sz="1100" b="1" baseline="0" dirty="0" smtClean="0"/>
                        <a:t> Feature Lists (131 Features )</a:t>
                      </a:r>
                    </a:p>
                    <a:p>
                      <a:r>
                        <a:rPr lang="en-AU" sz="1100" baseline="0" dirty="0" smtClean="0"/>
                        <a:t>   - IR similarity scores ( VSM, LSA, LDA, JS, OkapiBM25,LM, JM)</a:t>
                      </a:r>
                    </a:p>
                    <a:p>
                      <a:r>
                        <a:rPr lang="en-AU" sz="1100" baseline="0" dirty="0" smtClean="0"/>
                        <a:t>   - Query Quality Metric (28 metrics)</a:t>
                      </a:r>
                    </a:p>
                    <a:p>
                      <a:r>
                        <a:rPr lang="en-AU" sz="1100" baseline="0" dirty="0" smtClean="0"/>
                        <a:t>   - Document Statistics Features   </a:t>
                      </a:r>
                    </a:p>
                    <a:p>
                      <a:r>
                        <a:rPr lang="en-AU" sz="1100" baseline="0" dirty="0" smtClean="0"/>
                        <a:t>     (no of unique of term in the document, total no of terms in the document, percentages of overlapping the terms in two documents)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36116"/>
                  </a:ext>
                </a:extLst>
              </a:tr>
              <a:tr h="1068977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Feature</a:t>
                      </a:r>
                      <a:r>
                        <a:rPr lang="en-AU" sz="1100" b="1" baseline="0" dirty="0" smtClean="0"/>
                        <a:t> Selection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="1" baseline="0" dirty="0" smtClean="0"/>
                        <a:t>Correlation</a:t>
                      </a:r>
                      <a:r>
                        <a:rPr lang="en-AU" sz="11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smtClean="0"/>
                        <a:t>Correlation Based Feature Selection (CFS)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err="1" smtClean="0"/>
                        <a:t>GainRatio</a:t>
                      </a:r>
                      <a:r>
                        <a:rPr lang="en-AU" sz="11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aseline="0" dirty="0" err="1" smtClean="0"/>
                        <a:t>InfoGain</a:t>
                      </a:r>
                      <a:r>
                        <a:rPr lang="en-AU" sz="1100" baseline="0" dirty="0" smtClean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Symmetrical uncertainty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69071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Data</a:t>
                      </a:r>
                      <a:r>
                        <a:rPr lang="en-AU" sz="1100" b="1" baseline="0" dirty="0" smtClean="0"/>
                        <a:t> Balancing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="0" dirty="0" smtClean="0"/>
                        <a:t>5050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="0" dirty="0" err="1" smtClean="0"/>
                        <a:t>Undersampling</a:t>
                      </a:r>
                      <a:r>
                        <a:rPr lang="en-AU" sz="1100" b="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100" b="0" baseline="0" dirty="0" smtClean="0"/>
                        <a:t>SMOTE</a:t>
                      </a:r>
                      <a:endParaRPr lang="en-AU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3662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Machine Learning Classifiers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b="1" dirty="0" smtClean="0"/>
                        <a:t>Random</a:t>
                      </a:r>
                      <a:r>
                        <a:rPr lang="en-AU" sz="1200" b="1" baseline="0" dirty="0" smtClean="0"/>
                        <a:t> Forest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b="0" baseline="0" dirty="0" err="1" smtClean="0"/>
                        <a:t>kNN</a:t>
                      </a:r>
                      <a:r>
                        <a:rPr lang="en-AU" sz="1200" b="0" baseline="0" dirty="0" smtClean="0"/>
                        <a:t> (k= 5)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 smtClean="0"/>
                        <a:t>Multinomial logistic regression model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b="0" baseline="0" dirty="0" err="1" smtClean="0"/>
                        <a:t>NativeBayes</a:t>
                      </a:r>
                      <a:endParaRPr lang="en-AU" sz="1200" b="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dirty="0" smtClean="0"/>
                        <a:t>Support</a:t>
                      </a:r>
                      <a:r>
                        <a:rPr lang="en-AU" sz="1200" baseline="0" dirty="0" smtClean="0"/>
                        <a:t> Vector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1200" b="0" baseline="0" dirty="0" smtClean="0"/>
                        <a:t>Voted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A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7567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174" y="989444"/>
            <a:ext cx="1300570" cy="13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Automatic Traceability Maintenance via Machine Learning Classification (</a:t>
            </a:r>
            <a:r>
              <a:rPr lang="en-AU" sz="3600" b="1" dirty="0" smtClean="0">
                <a:solidFill>
                  <a:srgbClr val="C00000"/>
                </a:solidFill>
              </a:rPr>
              <a:t>Architecture</a:t>
            </a:r>
            <a:r>
              <a:rPr lang="en-AU" sz="3600" dirty="0" smtClean="0"/>
              <a:t>)</a:t>
            </a:r>
            <a:endParaRPr lang="en-A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00889"/>
            <a:ext cx="26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Query Quality Metrics (28)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0221"/>
            <a:ext cx="4056017" cy="4235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989" y="1985555"/>
            <a:ext cx="5675811" cy="3901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7989" y="5852157"/>
            <a:ext cx="6366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Paper : Predicting </a:t>
            </a:r>
            <a:r>
              <a:rPr lang="en-AU" b="1" dirty="0"/>
              <a:t>Query Quality for Applications of Text Retrieval</a:t>
            </a:r>
            <a:br>
              <a:rPr lang="en-AU" b="1" dirty="0"/>
            </a:br>
            <a:r>
              <a:rPr lang="en-AU" b="1" dirty="0"/>
              <a:t>to Software Engineering Tasks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>
                <a:hlinkClick r:id="rId4"/>
              </a:rPr>
              <a:t>https://dl.acm.org/citation.cfm?id=3078841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67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Automatic Traceability Maintenance via Machine Learning Classification (</a:t>
            </a:r>
            <a:r>
              <a:rPr lang="en-AU" b="1" dirty="0">
                <a:solidFill>
                  <a:srgbClr val="C00000"/>
                </a:solidFill>
              </a:rPr>
              <a:t>Architecture</a:t>
            </a:r>
            <a:r>
              <a:rPr lang="en-AU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8" y="1811383"/>
            <a:ext cx="7446236" cy="44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Automatic Traceability Maintenance via Machine Learning Classification </a:t>
            </a:r>
            <a:r>
              <a:rPr lang="en-AU" dirty="0" smtClean="0"/>
              <a:t>(</a:t>
            </a:r>
            <a:r>
              <a:rPr lang="en-AU" b="1" dirty="0" smtClean="0">
                <a:solidFill>
                  <a:srgbClr val="C00000"/>
                </a:solidFill>
              </a:rPr>
              <a:t>Gap/Weakness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Core IR trace recovery problem </a:t>
            </a:r>
            <a:r>
              <a:rPr lang="en-AU" dirty="0" smtClean="0">
                <a:solidFill>
                  <a:srgbClr val="C00000"/>
                </a:solidFill>
              </a:rPr>
              <a:t>vocabulary mismatch problem </a:t>
            </a:r>
            <a:r>
              <a:rPr lang="en-AU" dirty="0" smtClean="0"/>
              <a:t>is still remaining in this framework. </a:t>
            </a:r>
          </a:p>
          <a:p>
            <a:r>
              <a:rPr lang="en-AU" dirty="0" smtClean="0"/>
              <a:t>Result are imprecise  (can include high false positive links, low precision )</a:t>
            </a:r>
          </a:p>
          <a:p>
            <a:r>
              <a:rPr lang="en-AU" dirty="0" smtClean="0"/>
              <a:t>Understanding semantic relations between terms are not covered in this framework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18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508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One High Ranking  Automatic Traceability Paper Review  </vt:lpstr>
      <vt:lpstr>Recap Last Meetings Outcome </vt:lpstr>
      <vt:lpstr>Review Paper Details </vt:lpstr>
      <vt:lpstr>Automatic Traceability Maintenance via Machine Learning Classification (Problem Address)</vt:lpstr>
      <vt:lpstr>Automatic Traceability Maintenance via Machine Learning Classification (Architecture)</vt:lpstr>
      <vt:lpstr>Automatic Traceability Maintenance via Machine Learning Classification (Architecture)</vt:lpstr>
      <vt:lpstr>Automatic Traceability Maintenance via Machine Learning Classification (Architecture)</vt:lpstr>
      <vt:lpstr>Automatic Traceability Maintenance via Machine Learning Classification (Gap/Weakness)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High Rank Automatic Traceability Papers Review</dc:title>
  <dc:creator>Thazin Win Win AUNG</dc:creator>
  <cp:lastModifiedBy>Thazin Win Win AUNG</cp:lastModifiedBy>
  <cp:revision>62</cp:revision>
  <dcterms:created xsi:type="dcterms:W3CDTF">2019-07-01T10:36:47Z</dcterms:created>
  <dcterms:modified xsi:type="dcterms:W3CDTF">2019-07-09T08:08:31Z</dcterms:modified>
</cp:coreProperties>
</file>