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0" r:id="rId1"/>
    <p:sldMasterId id="2147483723" r:id="rId2"/>
  </p:sldMasterIdLst>
  <p:notesMasterIdLst>
    <p:notesMasterId r:id="rId30"/>
  </p:notesMasterIdLst>
  <p:sldIdLst>
    <p:sldId id="326" r:id="rId3"/>
    <p:sldId id="341" r:id="rId4"/>
    <p:sldId id="281" r:id="rId5"/>
    <p:sldId id="289" r:id="rId6"/>
    <p:sldId id="291" r:id="rId7"/>
    <p:sldId id="342" r:id="rId8"/>
    <p:sldId id="329" r:id="rId9"/>
    <p:sldId id="311" r:id="rId10"/>
    <p:sldId id="313" r:id="rId11"/>
    <p:sldId id="314" r:id="rId12"/>
    <p:sldId id="315" r:id="rId13"/>
    <p:sldId id="331" r:id="rId14"/>
    <p:sldId id="332" r:id="rId15"/>
    <p:sldId id="334" r:id="rId16"/>
    <p:sldId id="333" r:id="rId17"/>
    <p:sldId id="317" r:id="rId18"/>
    <p:sldId id="335" r:id="rId19"/>
    <p:sldId id="336" r:id="rId20"/>
    <p:sldId id="337" r:id="rId21"/>
    <p:sldId id="321" r:id="rId22"/>
    <p:sldId id="338" r:id="rId23"/>
    <p:sldId id="322" r:id="rId24"/>
    <p:sldId id="325" r:id="rId25"/>
    <p:sldId id="339" r:id="rId26"/>
    <p:sldId id="323" r:id="rId27"/>
    <p:sldId id="324" r:id="rId28"/>
    <p:sldId id="327" r:id="rId2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70AD47"/>
    <a:srgbClr val="2C4E8C"/>
    <a:srgbClr val="F0EFF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90" autoAdjust="0"/>
    <p:restoredTop sz="97030" autoAdjust="0"/>
  </p:normalViewPr>
  <p:slideViewPr>
    <p:cSldViewPr snapToGrid="0">
      <p:cViewPr varScale="1">
        <p:scale>
          <a:sx n="128" d="100"/>
          <a:sy n="128" d="100"/>
        </p:scale>
        <p:origin x="432" y="176"/>
      </p:cViewPr>
      <p:guideLst/>
    </p:cSldViewPr>
  </p:slideViewPr>
  <p:notesTextViewPr>
    <p:cViewPr>
      <p:scale>
        <a:sx n="1" d="1"/>
        <a:sy n="1" d="1"/>
      </p:scale>
      <p:origin x="0" y="0"/>
    </p:cViewPr>
  </p:notesTextViewPr>
  <p:sorterViewPr>
    <p:cViewPr>
      <p:scale>
        <a:sx n="50" d="100"/>
        <a:sy n="5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8" Type="http://schemas.openxmlformats.org/officeDocument/2006/relationships/slide" Target="slides/slide6.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8C51E05-747D-634B-AB48-A969A91FF1B5}" type="doc">
      <dgm:prSet loTypeId="urn:microsoft.com/office/officeart/2005/8/layout/hProcess11" loCatId="" qsTypeId="urn:microsoft.com/office/officeart/2005/8/quickstyle/simple1" qsCatId="simple" csTypeId="urn:microsoft.com/office/officeart/2005/8/colors/accent1_2" csCatId="accent1" phldr="1"/>
      <dgm:spPr/>
      <dgm:t>
        <a:bodyPr/>
        <a:lstStyle/>
        <a:p>
          <a:endParaRPr lang="en-GB"/>
        </a:p>
      </dgm:t>
    </dgm:pt>
    <dgm:pt modelId="{F63BD377-18D5-714E-8626-1AC95A07039B}">
      <dgm:prSet phldrT="[Text]"/>
      <dgm:spPr/>
      <dgm:t>
        <a:bodyPr/>
        <a:lstStyle/>
        <a:p>
          <a:r>
            <a:rPr lang="en-GB" dirty="0"/>
            <a:t>Li</a:t>
          </a:r>
          <a:r>
            <a:rPr lang="en-US" altLang="zh-CN" dirty="0" err="1"/>
            <a:t>terature</a:t>
          </a:r>
          <a:r>
            <a:rPr lang="zh-CN" altLang="en-US" dirty="0"/>
            <a:t> </a:t>
          </a:r>
          <a:r>
            <a:rPr lang="en-US" altLang="zh-CN" dirty="0"/>
            <a:t>review</a:t>
          </a:r>
        </a:p>
        <a:p>
          <a:r>
            <a:rPr lang="en-US" altLang="zh-CN" dirty="0"/>
            <a:t>(05/09/2023)</a:t>
          </a:r>
          <a:endParaRPr lang="en-GB" dirty="0"/>
        </a:p>
      </dgm:t>
    </dgm:pt>
    <dgm:pt modelId="{02F05516-B73C-6846-93C5-08AE24F19352}" type="parTrans" cxnId="{6F8AAED8-F279-C643-BB58-3AD386D8B9E1}">
      <dgm:prSet/>
      <dgm:spPr/>
      <dgm:t>
        <a:bodyPr/>
        <a:lstStyle/>
        <a:p>
          <a:endParaRPr lang="en-GB"/>
        </a:p>
      </dgm:t>
    </dgm:pt>
    <dgm:pt modelId="{03C82627-AC3D-8F49-B1D4-00E05FFA26F6}" type="sibTrans" cxnId="{6F8AAED8-F279-C643-BB58-3AD386D8B9E1}">
      <dgm:prSet/>
      <dgm:spPr/>
      <dgm:t>
        <a:bodyPr/>
        <a:lstStyle/>
        <a:p>
          <a:endParaRPr lang="en-GB"/>
        </a:p>
      </dgm:t>
    </dgm:pt>
    <dgm:pt modelId="{B428C534-8077-5548-BF97-59BFA21712C1}">
      <dgm:prSet phldrT="[Text]"/>
      <dgm:spPr/>
      <dgm:t>
        <a:bodyPr/>
        <a:lstStyle/>
        <a:p>
          <a:r>
            <a:rPr lang="en-US" altLang="zh-CN" dirty="0"/>
            <a:t>System</a:t>
          </a:r>
          <a:r>
            <a:rPr lang="zh-CN" altLang="en-US" dirty="0"/>
            <a:t> </a:t>
          </a:r>
          <a:r>
            <a:rPr lang="en-US" altLang="zh-CN" dirty="0"/>
            <a:t>Design</a:t>
          </a:r>
        </a:p>
        <a:p>
          <a:r>
            <a:rPr lang="en-US" altLang="zh-CN" dirty="0"/>
            <a:t>(05/11/2023)</a:t>
          </a:r>
          <a:endParaRPr lang="en-GB" dirty="0"/>
        </a:p>
      </dgm:t>
    </dgm:pt>
    <dgm:pt modelId="{075DD39D-3FFC-E046-A730-6060D7BF5634}" type="parTrans" cxnId="{F4AA4F04-FC75-8548-8BAA-B476CF09EAB5}">
      <dgm:prSet/>
      <dgm:spPr/>
      <dgm:t>
        <a:bodyPr/>
        <a:lstStyle/>
        <a:p>
          <a:endParaRPr lang="en-GB"/>
        </a:p>
      </dgm:t>
    </dgm:pt>
    <dgm:pt modelId="{12BA3ED6-B00C-DF44-A65E-4DEE02428C37}" type="sibTrans" cxnId="{F4AA4F04-FC75-8548-8BAA-B476CF09EAB5}">
      <dgm:prSet/>
      <dgm:spPr/>
      <dgm:t>
        <a:bodyPr/>
        <a:lstStyle/>
        <a:p>
          <a:endParaRPr lang="en-GB"/>
        </a:p>
      </dgm:t>
    </dgm:pt>
    <dgm:pt modelId="{E200F745-1FAD-404E-ACD4-4F53032E7A10}">
      <dgm:prSet phldrT="[Text]"/>
      <dgm:spPr/>
      <dgm:t>
        <a:bodyPr/>
        <a:lstStyle/>
        <a:p>
          <a:r>
            <a:rPr lang="en-US" altLang="zh-CN" dirty="0"/>
            <a:t>Implementation</a:t>
          </a:r>
        </a:p>
        <a:p>
          <a:r>
            <a:rPr lang="en-US" altLang="zh-CN" dirty="0"/>
            <a:t>(05/12/2023)</a:t>
          </a:r>
          <a:endParaRPr lang="en-GB" dirty="0"/>
        </a:p>
      </dgm:t>
    </dgm:pt>
    <dgm:pt modelId="{0023A2A5-0250-EE4F-993C-9715ED2E70EB}" type="parTrans" cxnId="{842CAE2F-EE61-9642-A25C-1452E5A699DB}">
      <dgm:prSet/>
      <dgm:spPr/>
      <dgm:t>
        <a:bodyPr/>
        <a:lstStyle/>
        <a:p>
          <a:endParaRPr lang="en-GB"/>
        </a:p>
      </dgm:t>
    </dgm:pt>
    <dgm:pt modelId="{E9398016-0342-504E-9FA1-C453DCFCD3B2}" type="sibTrans" cxnId="{842CAE2F-EE61-9642-A25C-1452E5A699DB}">
      <dgm:prSet/>
      <dgm:spPr/>
      <dgm:t>
        <a:bodyPr/>
        <a:lstStyle/>
        <a:p>
          <a:endParaRPr lang="en-GB"/>
        </a:p>
      </dgm:t>
    </dgm:pt>
    <dgm:pt modelId="{C9B5E7E5-361B-2E40-B61F-31C6D4DE5D1F}">
      <dgm:prSet/>
      <dgm:spPr/>
      <dgm:t>
        <a:bodyPr/>
        <a:lstStyle/>
        <a:p>
          <a:r>
            <a:rPr lang="en-US" altLang="zh-CN" dirty="0"/>
            <a:t>Paper</a:t>
          </a:r>
          <a:r>
            <a:rPr lang="zh-CN" altLang="en-US" dirty="0"/>
            <a:t> </a:t>
          </a:r>
          <a:r>
            <a:rPr lang="en-US" altLang="zh-CN" dirty="0"/>
            <a:t>Writing</a:t>
          </a:r>
        </a:p>
        <a:p>
          <a:r>
            <a:rPr lang="en-US" altLang="zh-CN" dirty="0"/>
            <a:t>(05/02/2024)</a:t>
          </a:r>
          <a:endParaRPr lang="en-GB" dirty="0"/>
        </a:p>
      </dgm:t>
    </dgm:pt>
    <dgm:pt modelId="{A9600CCA-2C0A-5747-80AD-A107141CCFE9}" type="parTrans" cxnId="{3C4AC6EF-2F77-764A-830D-8F60F3218C93}">
      <dgm:prSet/>
      <dgm:spPr/>
      <dgm:t>
        <a:bodyPr/>
        <a:lstStyle/>
        <a:p>
          <a:endParaRPr lang="en-GB"/>
        </a:p>
      </dgm:t>
    </dgm:pt>
    <dgm:pt modelId="{65E037FE-D47B-7E4E-85F1-760659051116}" type="sibTrans" cxnId="{3C4AC6EF-2F77-764A-830D-8F60F3218C93}">
      <dgm:prSet/>
      <dgm:spPr/>
      <dgm:t>
        <a:bodyPr/>
        <a:lstStyle/>
        <a:p>
          <a:endParaRPr lang="en-GB"/>
        </a:p>
      </dgm:t>
    </dgm:pt>
    <dgm:pt modelId="{92AC31DD-4667-6947-8AC3-CF35108274E1}">
      <dgm:prSet/>
      <dgm:spPr/>
      <dgm:t>
        <a:bodyPr/>
        <a:lstStyle/>
        <a:p>
          <a:r>
            <a:rPr lang="en-US" altLang="zh-CN" dirty="0"/>
            <a:t>Submission</a:t>
          </a:r>
        </a:p>
        <a:p>
          <a:r>
            <a:rPr lang="en-US" altLang="zh-CN" dirty="0"/>
            <a:t>(05/04/2024)</a:t>
          </a:r>
          <a:endParaRPr lang="en-GB" dirty="0"/>
        </a:p>
      </dgm:t>
    </dgm:pt>
    <dgm:pt modelId="{7FB727DF-69D9-0842-AC57-FC4DDA0BC3E0}" type="parTrans" cxnId="{A66E368A-BF79-5146-9BA4-84FBE44ED110}">
      <dgm:prSet/>
      <dgm:spPr/>
      <dgm:t>
        <a:bodyPr/>
        <a:lstStyle/>
        <a:p>
          <a:endParaRPr lang="en-GB"/>
        </a:p>
      </dgm:t>
    </dgm:pt>
    <dgm:pt modelId="{B0279332-7ED2-2849-92B0-4FF2FBE3D07F}" type="sibTrans" cxnId="{A66E368A-BF79-5146-9BA4-84FBE44ED110}">
      <dgm:prSet/>
      <dgm:spPr/>
      <dgm:t>
        <a:bodyPr/>
        <a:lstStyle/>
        <a:p>
          <a:endParaRPr lang="en-GB"/>
        </a:p>
      </dgm:t>
    </dgm:pt>
    <dgm:pt modelId="{BDB33D57-6442-6048-AB7B-A2F745F82A7A}" type="pres">
      <dgm:prSet presAssocID="{38C51E05-747D-634B-AB48-A969A91FF1B5}" presName="Name0" presStyleCnt="0">
        <dgm:presLayoutVars>
          <dgm:dir/>
          <dgm:resizeHandles val="exact"/>
        </dgm:presLayoutVars>
      </dgm:prSet>
      <dgm:spPr/>
    </dgm:pt>
    <dgm:pt modelId="{8425E918-A862-8F40-9F77-A7E3818D1041}" type="pres">
      <dgm:prSet presAssocID="{38C51E05-747D-634B-AB48-A969A91FF1B5}" presName="arrow" presStyleLbl="bgShp" presStyleIdx="0" presStyleCnt="1"/>
      <dgm:spPr/>
    </dgm:pt>
    <dgm:pt modelId="{94253A42-8E96-2649-8F2E-3CDC0202EFBC}" type="pres">
      <dgm:prSet presAssocID="{38C51E05-747D-634B-AB48-A969A91FF1B5}" presName="points" presStyleCnt="0"/>
      <dgm:spPr/>
    </dgm:pt>
    <dgm:pt modelId="{A83B6F80-E88C-454A-95BC-521727EBA80B}" type="pres">
      <dgm:prSet presAssocID="{F63BD377-18D5-714E-8626-1AC95A07039B}" presName="compositeA" presStyleCnt="0"/>
      <dgm:spPr/>
    </dgm:pt>
    <dgm:pt modelId="{3CC08559-00A8-EE45-8F38-4F513B31E1AA}" type="pres">
      <dgm:prSet presAssocID="{F63BD377-18D5-714E-8626-1AC95A07039B}" presName="textA" presStyleLbl="revTx" presStyleIdx="0" presStyleCnt="5" custScaleX="134736">
        <dgm:presLayoutVars>
          <dgm:bulletEnabled val="1"/>
        </dgm:presLayoutVars>
      </dgm:prSet>
      <dgm:spPr/>
    </dgm:pt>
    <dgm:pt modelId="{B8EE7A9B-6BBD-D345-AC10-E7A58D6C4204}" type="pres">
      <dgm:prSet presAssocID="{F63BD377-18D5-714E-8626-1AC95A07039B}" presName="circleA" presStyleLbl="node1" presStyleIdx="0" presStyleCnt="5"/>
      <dgm:spPr/>
    </dgm:pt>
    <dgm:pt modelId="{8BDB3A10-06F8-E549-A9B9-4852F73AD012}" type="pres">
      <dgm:prSet presAssocID="{F63BD377-18D5-714E-8626-1AC95A07039B}" presName="spaceA" presStyleCnt="0"/>
      <dgm:spPr/>
    </dgm:pt>
    <dgm:pt modelId="{6BFBE6B6-421E-6D40-831B-51DEF58C1262}" type="pres">
      <dgm:prSet presAssocID="{03C82627-AC3D-8F49-B1D4-00E05FFA26F6}" presName="space" presStyleCnt="0"/>
      <dgm:spPr/>
    </dgm:pt>
    <dgm:pt modelId="{D62E910A-0CB8-1F4E-BFF7-014E348E2EA5}" type="pres">
      <dgm:prSet presAssocID="{B428C534-8077-5548-BF97-59BFA21712C1}" presName="compositeB" presStyleCnt="0"/>
      <dgm:spPr/>
    </dgm:pt>
    <dgm:pt modelId="{6AD670BE-B6CD-B94F-A309-63B13D94CDA2}" type="pres">
      <dgm:prSet presAssocID="{B428C534-8077-5548-BF97-59BFA21712C1}" presName="textB" presStyleLbl="revTx" presStyleIdx="1" presStyleCnt="5">
        <dgm:presLayoutVars>
          <dgm:bulletEnabled val="1"/>
        </dgm:presLayoutVars>
      </dgm:prSet>
      <dgm:spPr/>
    </dgm:pt>
    <dgm:pt modelId="{ECFCD3C0-18F8-FA48-B33F-9ADCCFDE6F93}" type="pres">
      <dgm:prSet presAssocID="{B428C534-8077-5548-BF97-59BFA21712C1}" presName="circleB" presStyleLbl="node1" presStyleIdx="1" presStyleCnt="5"/>
      <dgm:spPr/>
    </dgm:pt>
    <dgm:pt modelId="{15F0D0F1-0A79-3F46-91B4-1327297DA1BF}" type="pres">
      <dgm:prSet presAssocID="{B428C534-8077-5548-BF97-59BFA21712C1}" presName="spaceB" presStyleCnt="0"/>
      <dgm:spPr/>
    </dgm:pt>
    <dgm:pt modelId="{AF4D797A-149F-0847-8659-D2C1F639470E}" type="pres">
      <dgm:prSet presAssocID="{12BA3ED6-B00C-DF44-A65E-4DEE02428C37}" presName="space" presStyleCnt="0"/>
      <dgm:spPr/>
    </dgm:pt>
    <dgm:pt modelId="{BFF91941-A8F9-4948-B7BB-334D7E4E3D40}" type="pres">
      <dgm:prSet presAssocID="{E200F745-1FAD-404E-ACD4-4F53032E7A10}" presName="compositeA" presStyleCnt="0"/>
      <dgm:spPr/>
    </dgm:pt>
    <dgm:pt modelId="{8C2A36FF-23C8-3048-BC0A-0FDA430F1EFB}" type="pres">
      <dgm:prSet presAssocID="{E200F745-1FAD-404E-ACD4-4F53032E7A10}" presName="textA" presStyleLbl="revTx" presStyleIdx="2" presStyleCnt="5">
        <dgm:presLayoutVars>
          <dgm:bulletEnabled val="1"/>
        </dgm:presLayoutVars>
      </dgm:prSet>
      <dgm:spPr/>
    </dgm:pt>
    <dgm:pt modelId="{C99247AB-AC6A-E945-AC69-84B8A2379FB8}" type="pres">
      <dgm:prSet presAssocID="{E200F745-1FAD-404E-ACD4-4F53032E7A10}" presName="circleA" presStyleLbl="node1" presStyleIdx="2" presStyleCnt="5"/>
      <dgm:spPr/>
    </dgm:pt>
    <dgm:pt modelId="{D68860B2-0B58-1847-AD63-183AFDD6744A}" type="pres">
      <dgm:prSet presAssocID="{E200F745-1FAD-404E-ACD4-4F53032E7A10}" presName="spaceA" presStyleCnt="0"/>
      <dgm:spPr/>
    </dgm:pt>
    <dgm:pt modelId="{8AC7DD89-6B0E-0441-A9FC-CBE7DAC710B9}" type="pres">
      <dgm:prSet presAssocID="{E9398016-0342-504E-9FA1-C453DCFCD3B2}" presName="space" presStyleCnt="0"/>
      <dgm:spPr/>
    </dgm:pt>
    <dgm:pt modelId="{9305BEAF-57DC-3C41-8FA6-D9A92C90E6A1}" type="pres">
      <dgm:prSet presAssocID="{C9B5E7E5-361B-2E40-B61F-31C6D4DE5D1F}" presName="compositeB" presStyleCnt="0"/>
      <dgm:spPr/>
    </dgm:pt>
    <dgm:pt modelId="{CCDD35AB-9921-334F-BAD9-C99D97F1B08D}" type="pres">
      <dgm:prSet presAssocID="{C9B5E7E5-361B-2E40-B61F-31C6D4DE5D1F}" presName="textB" presStyleLbl="revTx" presStyleIdx="3" presStyleCnt="5">
        <dgm:presLayoutVars>
          <dgm:bulletEnabled val="1"/>
        </dgm:presLayoutVars>
      </dgm:prSet>
      <dgm:spPr/>
    </dgm:pt>
    <dgm:pt modelId="{3860B738-757A-7347-8621-14B4B5FAECC1}" type="pres">
      <dgm:prSet presAssocID="{C9B5E7E5-361B-2E40-B61F-31C6D4DE5D1F}" presName="circleB" presStyleLbl="node1" presStyleIdx="3" presStyleCnt="5"/>
      <dgm:spPr/>
    </dgm:pt>
    <dgm:pt modelId="{EF869957-AB60-5E48-AF30-B63B8DF99E25}" type="pres">
      <dgm:prSet presAssocID="{C9B5E7E5-361B-2E40-B61F-31C6D4DE5D1F}" presName="spaceB" presStyleCnt="0"/>
      <dgm:spPr/>
    </dgm:pt>
    <dgm:pt modelId="{1458B884-C67D-1B48-A866-5021E7290361}" type="pres">
      <dgm:prSet presAssocID="{65E037FE-D47B-7E4E-85F1-760659051116}" presName="space" presStyleCnt="0"/>
      <dgm:spPr/>
    </dgm:pt>
    <dgm:pt modelId="{F092870E-2ED4-614D-B7DB-157550BD373B}" type="pres">
      <dgm:prSet presAssocID="{92AC31DD-4667-6947-8AC3-CF35108274E1}" presName="compositeA" presStyleCnt="0"/>
      <dgm:spPr/>
    </dgm:pt>
    <dgm:pt modelId="{5092D293-0197-5942-B7E7-70256FC4802E}" type="pres">
      <dgm:prSet presAssocID="{92AC31DD-4667-6947-8AC3-CF35108274E1}" presName="textA" presStyleLbl="revTx" presStyleIdx="4" presStyleCnt="5" custLinFactNeighborX="-7344">
        <dgm:presLayoutVars>
          <dgm:bulletEnabled val="1"/>
        </dgm:presLayoutVars>
      </dgm:prSet>
      <dgm:spPr/>
    </dgm:pt>
    <dgm:pt modelId="{BE5E1BF6-AF99-C54F-B985-4EFA0AF38FA7}" type="pres">
      <dgm:prSet presAssocID="{92AC31DD-4667-6947-8AC3-CF35108274E1}" presName="circleA" presStyleLbl="node1" presStyleIdx="4" presStyleCnt="5"/>
      <dgm:spPr/>
    </dgm:pt>
    <dgm:pt modelId="{95F9936A-CDD6-2445-B8DA-4F5A6DCEE7B9}" type="pres">
      <dgm:prSet presAssocID="{92AC31DD-4667-6947-8AC3-CF35108274E1}" presName="spaceA" presStyleCnt="0"/>
      <dgm:spPr/>
    </dgm:pt>
  </dgm:ptLst>
  <dgm:cxnLst>
    <dgm:cxn modelId="{F4AA4F04-FC75-8548-8BAA-B476CF09EAB5}" srcId="{38C51E05-747D-634B-AB48-A969A91FF1B5}" destId="{B428C534-8077-5548-BF97-59BFA21712C1}" srcOrd="1" destOrd="0" parTransId="{075DD39D-3FFC-E046-A730-6060D7BF5634}" sibTransId="{12BA3ED6-B00C-DF44-A65E-4DEE02428C37}"/>
    <dgm:cxn modelId="{847C6D12-A333-7A49-8935-1B0B0F4A87CD}" type="presOf" srcId="{E200F745-1FAD-404E-ACD4-4F53032E7A10}" destId="{8C2A36FF-23C8-3048-BC0A-0FDA430F1EFB}" srcOrd="0" destOrd="0" presId="urn:microsoft.com/office/officeart/2005/8/layout/hProcess11"/>
    <dgm:cxn modelId="{842CAE2F-EE61-9642-A25C-1452E5A699DB}" srcId="{38C51E05-747D-634B-AB48-A969A91FF1B5}" destId="{E200F745-1FAD-404E-ACD4-4F53032E7A10}" srcOrd="2" destOrd="0" parTransId="{0023A2A5-0250-EE4F-993C-9715ED2E70EB}" sibTransId="{E9398016-0342-504E-9FA1-C453DCFCD3B2}"/>
    <dgm:cxn modelId="{8AAAC25B-12CC-424B-B3DE-DB345028FD08}" type="presOf" srcId="{F63BD377-18D5-714E-8626-1AC95A07039B}" destId="{3CC08559-00A8-EE45-8F38-4F513B31E1AA}" srcOrd="0" destOrd="0" presId="urn:microsoft.com/office/officeart/2005/8/layout/hProcess11"/>
    <dgm:cxn modelId="{A66E368A-BF79-5146-9BA4-84FBE44ED110}" srcId="{38C51E05-747D-634B-AB48-A969A91FF1B5}" destId="{92AC31DD-4667-6947-8AC3-CF35108274E1}" srcOrd="4" destOrd="0" parTransId="{7FB727DF-69D9-0842-AC57-FC4DDA0BC3E0}" sibTransId="{B0279332-7ED2-2849-92B0-4FF2FBE3D07F}"/>
    <dgm:cxn modelId="{6F8AAED8-F279-C643-BB58-3AD386D8B9E1}" srcId="{38C51E05-747D-634B-AB48-A969A91FF1B5}" destId="{F63BD377-18D5-714E-8626-1AC95A07039B}" srcOrd="0" destOrd="0" parTransId="{02F05516-B73C-6846-93C5-08AE24F19352}" sibTransId="{03C82627-AC3D-8F49-B1D4-00E05FFA26F6}"/>
    <dgm:cxn modelId="{813203E5-731B-6B4B-BDB2-A0BFDFC6FDCE}" type="presOf" srcId="{92AC31DD-4667-6947-8AC3-CF35108274E1}" destId="{5092D293-0197-5942-B7E7-70256FC4802E}" srcOrd="0" destOrd="0" presId="urn:microsoft.com/office/officeart/2005/8/layout/hProcess11"/>
    <dgm:cxn modelId="{A73D3EE6-BA41-7C42-BDC5-81FAB0F56C28}" type="presOf" srcId="{C9B5E7E5-361B-2E40-B61F-31C6D4DE5D1F}" destId="{CCDD35AB-9921-334F-BAD9-C99D97F1B08D}" srcOrd="0" destOrd="0" presId="urn:microsoft.com/office/officeart/2005/8/layout/hProcess11"/>
    <dgm:cxn modelId="{9BDE09ED-C0B4-534B-BCE0-4450D65778C5}" type="presOf" srcId="{38C51E05-747D-634B-AB48-A969A91FF1B5}" destId="{BDB33D57-6442-6048-AB7B-A2F745F82A7A}" srcOrd="0" destOrd="0" presId="urn:microsoft.com/office/officeart/2005/8/layout/hProcess11"/>
    <dgm:cxn modelId="{3C4AC6EF-2F77-764A-830D-8F60F3218C93}" srcId="{38C51E05-747D-634B-AB48-A969A91FF1B5}" destId="{C9B5E7E5-361B-2E40-B61F-31C6D4DE5D1F}" srcOrd="3" destOrd="0" parTransId="{A9600CCA-2C0A-5747-80AD-A107141CCFE9}" sibTransId="{65E037FE-D47B-7E4E-85F1-760659051116}"/>
    <dgm:cxn modelId="{D91401FF-7E4B-0C4E-8F95-4D2FBE9A41A5}" type="presOf" srcId="{B428C534-8077-5548-BF97-59BFA21712C1}" destId="{6AD670BE-B6CD-B94F-A309-63B13D94CDA2}" srcOrd="0" destOrd="0" presId="urn:microsoft.com/office/officeart/2005/8/layout/hProcess11"/>
    <dgm:cxn modelId="{DDEE15DD-88EF-A641-BA64-3BAE4ADC4331}" type="presParOf" srcId="{BDB33D57-6442-6048-AB7B-A2F745F82A7A}" destId="{8425E918-A862-8F40-9F77-A7E3818D1041}" srcOrd="0" destOrd="0" presId="urn:microsoft.com/office/officeart/2005/8/layout/hProcess11"/>
    <dgm:cxn modelId="{D3EFFAAB-A601-1547-9FB6-399F7F51AACC}" type="presParOf" srcId="{BDB33D57-6442-6048-AB7B-A2F745F82A7A}" destId="{94253A42-8E96-2649-8F2E-3CDC0202EFBC}" srcOrd="1" destOrd="0" presId="urn:microsoft.com/office/officeart/2005/8/layout/hProcess11"/>
    <dgm:cxn modelId="{D4447E25-3E11-EC49-AC82-4F338DB98C91}" type="presParOf" srcId="{94253A42-8E96-2649-8F2E-3CDC0202EFBC}" destId="{A83B6F80-E88C-454A-95BC-521727EBA80B}" srcOrd="0" destOrd="0" presId="urn:microsoft.com/office/officeart/2005/8/layout/hProcess11"/>
    <dgm:cxn modelId="{E74E73F8-334B-104D-B6D3-CF57A9685027}" type="presParOf" srcId="{A83B6F80-E88C-454A-95BC-521727EBA80B}" destId="{3CC08559-00A8-EE45-8F38-4F513B31E1AA}" srcOrd="0" destOrd="0" presId="urn:microsoft.com/office/officeart/2005/8/layout/hProcess11"/>
    <dgm:cxn modelId="{7A35E107-7F0A-6447-865B-3B90E56C65EC}" type="presParOf" srcId="{A83B6F80-E88C-454A-95BC-521727EBA80B}" destId="{B8EE7A9B-6BBD-D345-AC10-E7A58D6C4204}" srcOrd="1" destOrd="0" presId="urn:microsoft.com/office/officeart/2005/8/layout/hProcess11"/>
    <dgm:cxn modelId="{058918E2-D494-004F-8BFE-855E5EF4C222}" type="presParOf" srcId="{A83B6F80-E88C-454A-95BC-521727EBA80B}" destId="{8BDB3A10-06F8-E549-A9B9-4852F73AD012}" srcOrd="2" destOrd="0" presId="urn:microsoft.com/office/officeart/2005/8/layout/hProcess11"/>
    <dgm:cxn modelId="{A5143B42-DAA7-E04A-8698-C5E9652433C8}" type="presParOf" srcId="{94253A42-8E96-2649-8F2E-3CDC0202EFBC}" destId="{6BFBE6B6-421E-6D40-831B-51DEF58C1262}" srcOrd="1" destOrd="0" presId="urn:microsoft.com/office/officeart/2005/8/layout/hProcess11"/>
    <dgm:cxn modelId="{57353527-0CC3-8345-A21D-7C05DF198E1C}" type="presParOf" srcId="{94253A42-8E96-2649-8F2E-3CDC0202EFBC}" destId="{D62E910A-0CB8-1F4E-BFF7-014E348E2EA5}" srcOrd="2" destOrd="0" presId="urn:microsoft.com/office/officeart/2005/8/layout/hProcess11"/>
    <dgm:cxn modelId="{793BB42D-B292-A345-9183-8863DDCC2707}" type="presParOf" srcId="{D62E910A-0CB8-1F4E-BFF7-014E348E2EA5}" destId="{6AD670BE-B6CD-B94F-A309-63B13D94CDA2}" srcOrd="0" destOrd="0" presId="urn:microsoft.com/office/officeart/2005/8/layout/hProcess11"/>
    <dgm:cxn modelId="{8B372CAF-DC97-4245-8533-225EC8ACC278}" type="presParOf" srcId="{D62E910A-0CB8-1F4E-BFF7-014E348E2EA5}" destId="{ECFCD3C0-18F8-FA48-B33F-9ADCCFDE6F93}" srcOrd="1" destOrd="0" presId="urn:microsoft.com/office/officeart/2005/8/layout/hProcess11"/>
    <dgm:cxn modelId="{08C19C65-9AEA-4243-B874-4305232AC4B1}" type="presParOf" srcId="{D62E910A-0CB8-1F4E-BFF7-014E348E2EA5}" destId="{15F0D0F1-0A79-3F46-91B4-1327297DA1BF}" srcOrd="2" destOrd="0" presId="urn:microsoft.com/office/officeart/2005/8/layout/hProcess11"/>
    <dgm:cxn modelId="{54DE322D-2E5D-8341-AC92-4C28D9599155}" type="presParOf" srcId="{94253A42-8E96-2649-8F2E-3CDC0202EFBC}" destId="{AF4D797A-149F-0847-8659-D2C1F639470E}" srcOrd="3" destOrd="0" presId="urn:microsoft.com/office/officeart/2005/8/layout/hProcess11"/>
    <dgm:cxn modelId="{B80FD922-BC4D-5B41-9810-D253AB350E0B}" type="presParOf" srcId="{94253A42-8E96-2649-8F2E-3CDC0202EFBC}" destId="{BFF91941-A8F9-4948-B7BB-334D7E4E3D40}" srcOrd="4" destOrd="0" presId="urn:microsoft.com/office/officeart/2005/8/layout/hProcess11"/>
    <dgm:cxn modelId="{892E1781-C018-AB4B-B494-3C236ABD3EA1}" type="presParOf" srcId="{BFF91941-A8F9-4948-B7BB-334D7E4E3D40}" destId="{8C2A36FF-23C8-3048-BC0A-0FDA430F1EFB}" srcOrd="0" destOrd="0" presId="urn:microsoft.com/office/officeart/2005/8/layout/hProcess11"/>
    <dgm:cxn modelId="{0332E834-A319-5940-A858-2C054290C82E}" type="presParOf" srcId="{BFF91941-A8F9-4948-B7BB-334D7E4E3D40}" destId="{C99247AB-AC6A-E945-AC69-84B8A2379FB8}" srcOrd="1" destOrd="0" presId="urn:microsoft.com/office/officeart/2005/8/layout/hProcess11"/>
    <dgm:cxn modelId="{BD0E13A9-AC5E-C845-8F94-EC6DF098D42B}" type="presParOf" srcId="{BFF91941-A8F9-4948-B7BB-334D7E4E3D40}" destId="{D68860B2-0B58-1847-AD63-183AFDD6744A}" srcOrd="2" destOrd="0" presId="urn:microsoft.com/office/officeart/2005/8/layout/hProcess11"/>
    <dgm:cxn modelId="{21BC6663-9ABC-214A-9577-580DE00646F2}" type="presParOf" srcId="{94253A42-8E96-2649-8F2E-3CDC0202EFBC}" destId="{8AC7DD89-6B0E-0441-A9FC-CBE7DAC710B9}" srcOrd="5" destOrd="0" presId="urn:microsoft.com/office/officeart/2005/8/layout/hProcess11"/>
    <dgm:cxn modelId="{CF62CA68-F191-1B42-9589-3BEDF8A9F9EA}" type="presParOf" srcId="{94253A42-8E96-2649-8F2E-3CDC0202EFBC}" destId="{9305BEAF-57DC-3C41-8FA6-D9A92C90E6A1}" srcOrd="6" destOrd="0" presId="urn:microsoft.com/office/officeart/2005/8/layout/hProcess11"/>
    <dgm:cxn modelId="{BD35DBDB-410A-D144-A2CF-6CE37A965412}" type="presParOf" srcId="{9305BEAF-57DC-3C41-8FA6-D9A92C90E6A1}" destId="{CCDD35AB-9921-334F-BAD9-C99D97F1B08D}" srcOrd="0" destOrd="0" presId="urn:microsoft.com/office/officeart/2005/8/layout/hProcess11"/>
    <dgm:cxn modelId="{76C111F6-D590-D84D-A2C7-848C561CC60A}" type="presParOf" srcId="{9305BEAF-57DC-3C41-8FA6-D9A92C90E6A1}" destId="{3860B738-757A-7347-8621-14B4B5FAECC1}" srcOrd="1" destOrd="0" presId="urn:microsoft.com/office/officeart/2005/8/layout/hProcess11"/>
    <dgm:cxn modelId="{F6577014-F34E-9841-B774-FFCA75F00546}" type="presParOf" srcId="{9305BEAF-57DC-3C41-8FA6-D9A92C90E6A1}" destId="{EF869957-AB60-5E48-AF30-B63B8DF99E25}" srcOrd="2" destOrd="0" presId="urn:microsoft.com/office/officeart/2005/8/layout/hProcess11"/>
    <dgm:cxn modelId="{1A33576E-817B-D741-AFB0-26543B7366BA}" type="presParOf" srcId="{94253A42-8E96-2649-8F2E-3CDC0202EFBC}" destId="{1458B884-C67D-1B48-A866-5021E7290361}" srcOrd="7" destOrd="0" presId="urn:microsoft.com/office/officeart/2005/8/layout/hProcess11"/>
    <dgm:cxn modelId="{FD0D763D-4CBF-B545-9B2E-452B0C5B2226}" type="presParOf" srcId="{94253A42-8E96-2649-8F2E-3CDC0202EFBC}" destId="{F092870E-2ED4-614D-B7DB-157550BD373B}" srcOrd="8" destOrd="0" presId="urn:microsoft.com/office/officeart/2005/8/layout/hProcess11"/>
    <dgm:cxn modelId="{3D3EB519-ED13-8F41-9451-40B2972B5F03}" type="presParOf" srcId="{F092870E-2ED4-614D-B7DB-157550BD373B}" destId="{5092D293-0197-5942-B7E7-70256FC4802E}" srcOrd="0" destOrd="0" presId="urn:microsoft.com/office/officeart/2005/8/layout/hProcess11"/>
    <dgm:cxn modelId="{FBE8499F-8DF5-6C43-843E-B8E26CF1CC55}" type="presParOf" srcId="{F092870E-2ED4-614D-B7DB-157550BD373B}" destId="{BE5E1BF6-AF99-C54F-B985-4EFA0AF38FA7}" srcOrd="1" destOrd="0" presId="urn:microsoft.com/office/officeart/2005/8/layout/hProcess11"/>
    <dgm:cxn modelId="{C271672D-AAEE-9940-85E0-713FF9F5A7F9}" type="presParOf" srcId="{F092870E-2ED4-614D-B7DB-157550BD373B}" destId="{95F9936A-CDD6-2445-B8DA-4F5A6DCEE7B9}" srcOrd="2" destOrd="0" presId="urn:microsoft.com/office/officeart/2005/8/layout/hProcess1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25E918-A862-8F40-9F77-A7E3818D1041}">
      <dsp:nvSpPr>
        <dsp:cNvPr id="0" name=""/>
        <dsp:cNvSpPr/>
      </dsp:nvSpPr>
      <dsp:spPr>
        <a:xfrm>
          <a:off x="0" y="1625600"/>
          <a:ext cx="8128000" cy="2167466"/>
        </a:xfrm>
        <a:prstGeom prst="notched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CC08559-00A8-EE45-8F38-4F513B31E1AA}">
      <dsp:nvSpPr>
        <dsp:cNvPr id="0" name=""/>
        <dsp:cNvSpPr/>
      </dsp:nvSpPr>
      <dsp:spPr>
        <a:xfrm>
          <a:off x="1829" y="0"/>
          <a:ext cx="1775849" cy="21674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b" anchorCtr="0">
          <a:noAutofit/>
        </a:bodyPr>
        <a:lstStyle/>
        <a:p>
          <a:pPr marL="0" lvl="0" indent="0" algn="ctr" defTabSz="577850">
            <a:lnSpc>
              <a:spcPct val="90000"/>
            </a:lnSpc>
            <a:spcBef>
              <a:spcPct val="0"/>
            </a:spcBef>
            <a:spcAft>
              <a:spcPct val="35000"/>
            </a:spcAft>
            <a:buNone/>
          </a:pPr>
          <a:r>
            <a:rPr lang="en-GB" sz="1300" kern="1200" dirty="0"/>
            <a:t>Li</a:t>
          </a:r>
          <a:r>
            <a:rPr lang="en-US" altLang="zh-CN" sz="1300" kern="1200" dirty="0" err="1"/>
            <a:t>terature</a:t>
          </a:r>
          <a:r>
            <a:rPr lang="zh-CN" altLang="en-US" sz="1300" kern="1200" dirty="0"/>
            <a:t> </a:t>
          </a:r>
          <a:r>
            <a:rPr lang="en-US" altLang="zh-CN" sz="1300" kern="1200" dirty="0"/>
            <a:t>review</a:t>
          </a:r>
        </a:p>
        <a:p>
          <a:pPr marL="0" lvl="0" indent="0" algn="ctr" defTabSz="577850">
            <a:lnSpc>
              <a:spcPct val="90000"/>
            </a:lnSpc>
            <a:spcBef>
              <a:spcPct val="0"/>
            </a:spcBef>
            <a:spcAft>
              <a:spcPct val="35000"/>
            </a:spcAft>
            <a:buNone/>
          </a:pPr>
          <a:r>
            <a:rPr lang="en-US" altLang="zh-CN" sz="1300" kern="1200" dirty="0"/>
            <a:t>(05/09/2023)</a:t>
          </a:r>
          <a:endParaRPr lang="en-GB" sz="1300" kern="1200" dirty="0"/>
        </a:p>
      </dsp:txBody>
      <dsp:txXfrm>
        <a:off x="1829" y="0"/>
        <a:ext cx="1775849" cy="2167466"/>
      </dsp:txXfrm>
    </dsp:sp>
    <dsp:sp modelId="{B8EE7A9B-6BBD-D345-AC10-E7A58D6C4204}">
      <dsp:nvSpPr>
        <dsp:cNvPr id="0" name=""/>
        <dsp:cNvSpPr/>
      </dsp:nvSpPr>
      <dsp:spPr>
        <a:xfrm>
          <a:off x="618820" y="2438400"/>
          <a:ext cx="541866" cy="541866"/>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AD670BE-B6CD-B94F-A309-63B13D94CDA2}">
      <dsp:nvSpPr>
        <dsp:cNvPr id="0" name=""/>
        <dsp:cNvSpPr/>
      </dsp:nvSpPr>
      <dsp:spPr>
        <a:xfrm>
          <a:off x="1843580" y="3251200"/>
          <a:ext cx="1318021" cy="21674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t" anchorCtr="0">
          <a:noAutofit/>
        </a:bodyPr>
        <a:lstStyle/>
        <a:p>
          <a:pPr marL="0" lvl="0" indent="0" algn="ctr" defTabSz="577850">
            <a:lnSpc>
              <a:spcPct val="90000"/>
            </a:lnSpc>
            <a:spcBef>
              <a:spcPct val="0"/>
            </a:spcBef>
            <a:spcAft>
              <a:spcPct val="35000"/>
            </a:spcAft>
            <a:buNone/>
          </a:pPr>
          <a:r>
            <a:rPr lang="en-US" altLang="zh-CN" sz="1300" kern="1200" dirty="0"/>
            <a:t>System</a:t>
          </a:r>
          <a:r>
            <a:rPr lang="zh-CN" altLang="en-US" sz="1300" kern="1200" dirty="0"/>
            <a:t> </a:t>
          </a:r>
          <a:r>
            <a:rPr lang="en-US" altLang="zh-CN" sz="1300" kern="1200" dirty="0"/>
            <a:t>Design</a:t>
          </a:r>
        </a:p>
        <a:p>
          <a:pPr marL="0" lvl="0" indent="0" algn="ctr" defTabSz="577850">
            <a:lnSpc>
              <a:spcPct val="90000"/>
            </a:lnSpc>
            <a:spcBef>
              <a:spcPct val="0"/>
            </a:spcBef>
            <a:spcAft>
              <a:spcPct val="35000"/>
            </a:spcAft>
            <a:buNone/>
          </a:pPr>
          <a:r>
            <a:rPr lang="en-US" altLang="zh-CN" sz="1300" kern="1200" dirty="0"/>
            <a:t>(05/11/2023)</a:t>
          </a:r>
          <a:endParaRPr lang="en-GB" sz="1300" kern="1200" dirty="0"/>
        </a:p>
      </dsp:txBody>
      <dsp:txXfrm>
        <a:off x="1843580" y="3251200"/>
        <a:ext cx="1318021" cy="2167466"/>
      </dsp:txXfrm>
    </dsp:sp>
    <dsp:sp modelId="{ECFCD3C0-18F8-FA48-B33F-9ADCCFDE6F93}">
      <dsp:nvSpPr>
        <dsp:cNvPr id="0" name=""/>
        <dsp:cNvSpPr/>
      </dsp:nvSpPr>
      <dsp:spPr>
        <a:xfrm>
          <a:off x="2231657" y="2438400"/>
          <a:ext cx="541866" cy="541866"/>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C2A36FF-23C8-3048-BC0A-0FDA430F1EFB}">
      <dsp:nvSpPr>
        <dsp:cNvPr id="0" name=""/>
        <dsp:cNvSpPr/>
      </dsp:nvSpPr>
      <dsp:spPr>
        <a:xfrm>
          <a:off x="3227503" y="0"/>
          <a:ext cx="1318021" cy="21674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b" anchorCtr="0">
          <a:noAutofit/>
        </a:bodyPr>
        <a:lstStyle/>
        <a:p>
          <a:pPr marL="0" lvl="0" indent="0" algn="ctr" defTabSz="577850">
            <a:lnSpc>
              <a:spcPct val="90000"/>
            </a:lnSpc>
            <a:spcBef>
              <a:spcPct val="0"/>
            </a:spcBef>
            <a:spcAft>
              <a:spcPct val="35000"/>
            </a:spcAft>
            <a:buNone/>
          </a:pPr>
          <a:r>
            <a:rPr lang="en-US" altLang="zh-CN" sz="1300" kern="1200" dirty="0"/>
            <a:t>Implementation</a:t>
          </a:r>
        </a:p>
        <a:p>
          <a:pPr marL="0" lvl="0" indent="0" algn="ctr" defTabSz="577850">
            <a:lnSpc>
              <a:spcPct val="90000"/>
            </a:lnSpc>
            <a:spcBef>
              <a:spcPct val="0"/>
            </a:spcBef>
            <a:spcAft>
              <a:spcPct val="35000"/>
            </a:spcAft>
            <a:buNone/>
          </a:pPr>
          <a:r>
            <a:rPr lang="en-US" altLang="zh-CN" sz="1300" kern="1200" dirty="0"/>
            <a:t>(05/12/2023)</a:t>
          </a:r>
          <a:endParaRPr lang="en-GB" sz="1300" kern="1200" dirty="0"/>
        </a:p>
      </dsp:txBody>
      <dsp:txXfrm>
        <a:off x="3227503" y="0"/>
        <a:ext cx="1318021" cy="2167466"/>
      </dsp:txXfrm>
    </dsp:sp>
    <dsp:sp modelId="{C99247AB-AC6A-E945-AC69-84B8A2379FB8}">
      <dsp:nvSpPr>
        <dsp:cNvPr id="0" name=""/>
        <dsp:cNvSpPr/>
      </dsp:nvSpPr>
      <dsp:spPr>
        <a:xfrm>
          <a:off x="3615580" y="2438400"/>
          <a:ext cx="541866" cy="541866"/>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CDD35AB-9921-334F-BAD9-C99D97F1B08D}">
      <dsp:nvSpPr>
        <dsp:cNvPr id="0" name=""/>
        <dsp:cNvSpPr/>
      </dsp:nvSpPr>
      <dsp:spPr>
        <a:xfrm>
          <a:off x="4611426" y="3251200"/>
          <a:ext cx="1318021" cy="21674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t" anchorCtr="0">
          <a:noAutofit/>
        </a:bodyPr>
        <a:lstStyle/>
        <a:p>
          <a:pPr marL="0" lvl="0" indent="0" algn="ctr" defTabSz="577850">
            <a:lnSpc>
              <a:spcPct val="90000"/>
            </a:lnSpc>
            <a:spcBef>
              <a:spcPct val="0"/>
            </a:spcBef>
            <a:spcAft>
              <a:spcPct val="35000"/>
            </a:spcAft>
            <a:buNone/>
          </a:pPr>
          <a:r>
            <a:rPr lang="en-US" altLang="zh-CN" sz="1300" kern="1200" dirty="0"/>
            <a:t>Paper</a:t>
          </a:r>
          <a:r>
            <a:rPr lang="zh-CN" altLang="en-US" sz="1300" kern="1200" dirty="0"/>
            <a:t> </a:t>
          </a:r>
          <a:r>
            <a:rPr lang="en-US" altLang="zh-CN" sz="1300" kern="1200" dirty="0"/>
            <a:t>Writing</a:t>
          </a:r>
        </a:p>
        <a:p>
          <a:pPr marL="0" lvl="0" indent="0" algn="ctr" defTabSz="577850">
            <a:lnSpc>
              <a:spcPct val="90000"/>
            </a:lnSpc>
            <a:spcBef>
              <a:spcPct val="0"/>
            </a:spcBef>
            <a:spcAft>
              <a:spcPct val="35000"/>
            </a:spcAft>
            <a:buNone/>
          </a:pPr>
          <a:r>
            <a:rPr lang="en-US" altLang="zh-CN" sz="1300" kern="1200" dirty="0"/>
            <a:t>(05/02/2024)</a:t>
          </a:r>
          <a:endParaRPr lang="en-GB" sz="1300" kern="1200" dirty="0"/>
        </a:p>
      </dsp:txBody>
      <dsp:txXfrm>
        <a:off x="4611426" y="3251200"/>
        <a:ext cx="1318021" cy="2167466"/>
      </dsp:txXfrm>
    </dsp:sp>
    <dsp:sp modelId="{3860B738-757A-7347-8621-14B4B5FAECC1}">
      <dsp:nvSpPr>
        <dsp:cNvPr id="0" name=""/>
        <dsp:cNvSpPr/>
      </dsp:nvSpPr>
      <dsp:spPr>
        <a:xfrm>
          <a:off x="4999503" y="2438400"/>
          <a:ext cx="541866" cy="541866"/>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092D293-0197-5942-B7E7-70256FC4802E}">
      <dsp:nvSpPr>
        <dsp:cNvPr id="0" name=""/>
        <dsp:cNvSpPr/>
      </dsp:nvSpPr>
      <dsp:spPr>
        <a:xfrm>
          <a:off x="5898553" y="0"/>
          <a:ext cx="1318021" cy="21674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b" anchorCtr="0">
          <a:noAutofit/>
        </a:bodyPr>
        <a:lstStyle/>
        <a:p>
          <a:pPr marL="0" lvl="0" indent="0" algn="ctr" defTabSz="577850">
            <a:lnSpc>
              <a:spcPct val="90000"/>
            </a:lnSpc>
            <a:spcBef>
              <a:spcPct val="0"/>
            </a:spcBef>
            <a:spcAft>
              <a:spcPct val="35000"/>
            </a:spcAft>
            <a:buNone/>
          </a:pPr>
          <a:r>
            <a:rPr lang="en-US" altLang="zh-CN" sz="1300" kern="1200" dirty="0"/>
            <a:t>Submission</a:t>
          </a:r>
        </a:p>
        <a:p>
          <a:pPr marL="0" lvl="0" indent="0" algn="ctr" defTabSz="577850">
            <a:lnSpc>
              <a:spcPct val="90000"/>
            </a:lnSpc>
            <a:spcBef>
              <a:spcPct val="0"/>
            </a:spcBef>
            <a:spcAft>
              <a:spcPct val="35000"/>
            </a:spcAft>
            <a:buNone/>
          </a:pPr>
          <a:r>
            <a:rPr lang="en-US" altLang="zh-CN" sz="1300" kern="1200" dirty="0"/>
            <a:t>(05/04/2024)</a:t>
          </a:r>
          <a:endParaRPr lang="en-GB" sz="1300" kern="1200" dirty="0"/>
        </a:p>
      </dsp:txBody>
      <dsp:txXfrm>
        <a:off x="5898553" y="0"/>
        <a:ext cx="1318021" cy="2167466"/>
      </dsp:txXfrm>
    </dsp:sp>
    <dsp:sp modelId="{BE5E1BF6-AF99-C54F-B985-4EFA0AF38FA7}">
      <dsp:nvSpPr>
        <dsp:cNvPr id="0" name=""/>
        <dsp:cNvSpPr/>
      </dsp:nvSpPr>
      <dsp:spPr>
        <a:xfrm>
          <a:off x="6383426" y="2438400"/>
          <a:ext cx="541866" cy="541866"/>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725275-CA03-46FE-B80C-445395B2C8CD}" type="datetimeFigureOut">
              <a:rPr lang="zh-CN" altLang="en-US" smtClean="0"/>
              <a:t>2023/9/3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2E3C26-C9FA-4C5A-B7DA-41A22523D72B}" type="slidenum">
              <a:rPr lang="zh-CN" altLang="en-US" smtClean="0"/>
              <a:t>‹#›</a:t>
            </a:fld>
            <a:endParaRPr lang="zh-CN" altLang="en-US"/>
          </a:p>
        </p:txBody>
      </p:sp>
    </p:spTree>
    <p:extLst>
      <p:ext uri="{BB962C8B-B14F-4D97-AF65-F5344CB8AC3E}">
        <p14:creationId xmlns:p14="http://schemas.microsoft.com/office/powerpoint/2010/main" val="33559983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fontAlgn="base"/>
            <a:r>
              <a:rPr lang="en-US" altLang="zh-CN" sz="1200" b="0" i="0" u="none" strike="noStrike" dirty="0">
                <a:solidFill>
                  <a:srgbClr val="000000"/>
                </a:solidFill>
                <a:effectLst/>
                <a:latin typeface="Calibri" panose="020F0502020204030204" pitchFamily="34" charset="0"/>
              </a:rPr>
              <a:t>Hello,</a:t>
            </a:r>
            <a:r>
              <a:rPr lang="zh-CN" altLang="en-US" sz="1200" b="0" i="0" u="none" strike="noStrike" dirty="0">
                <a:solidFill>
                  <a:srgbClr val="000000"/>
                </a:solidFill>
                <a:effectLst/>
                <a:latin typeface="Calibri" panose="020F0502020204030204" pitchFamily="34" charset="0"/>
              </a:rPr>
              <a:t> </a:t>
            </a:r>
            <a:r>
              <a:rPr lang="en-US" altLang="zh-CN" sz="1200" b="0" i="0" u="none" strike="noStrike" dirty="0">
                <a:solidFill>
                  <a:srgbClr val="000000"/>
                </a:solidFill>
                <a:effectLst/>
                <a:latin typeface="Calibri" panose="020F0502020204030204" pitchFamily="34" charset="0"/>
              </a:rPr>
              <a:t>everyone</a:t>
            </a:r>
            <a:r>
              <a:rPr lang="en-US" sz="1200" b="0" i="0" u="none" strike="noStrike" dirty="0">
                <a:solidFill>
                  <a:srgbClr val="000000"/>
                </a:solidFill>
                <a:effectLst/>
                <a:latin typeface="Calibri" panose="020F0502020204030204" pitchFamily="34" charset="0"/>
              </a:rPr>
              <a:t>, my name is </a:t>
            </a:r>
            <a:r>
              <a:rPr lang="en-US" altLang="zh-CN" sz="1200" b="0" i="0" u="none" strike="noStrike" dirty="0" err="1">
                <a:solidFill>
                  <a:srgbClr val="000000"/>
                </a:solidFill>
                <a:effectLst/>
                <a:latin typeface="Calibri" panose="020F0502020204030204" pitchFamily="34" charset="0"/>
              </a:rPr>
              <a:t>Shuangxiang</a:t>
            </a:r>
            <a:r>
              <a:rPr lang="zh-CN" altLang="en-US" sz="1200" b="0" i="0" u="none" strike="noStrike" dirty="0">
                <a:solidFill>
                  <a:srgbClr val="000000"/>
                </a:solidFill>
                <a:effectLst/>
                <a:latin typeface="Calibri" panose="020F0502020204030204" pitchFamily="34" charset="0"/>
              </a:rPr>
              <a:t> </a:t>
            </a:r>
            <a:r>
              <a:rPr lang="en-US" altLang="zh-CN" sz="1200" b="0" i="0" u="none" strike="noStrike" dirty="0">
                <a:solidFill>
                  <a:srgbClr val="000000"/>
                </a:solidFill>
                <a:effectLst/>
                <a:latin typeface="Calibri" panose="020F0502020204030204" pitchFamily="34" charset="0"/>
              </a:rPr>
              <a:t>Kan</a:t>
            </a:r>
            <a:r>
              <a:rPr lang="en-US" sz="1200" b="0" i="0" u="none" strike="noStrike" dirty="0">
                <a:solidFill>
                  <a:srgbClr val="000000"/>
                </a:solidFill>
                <a:effectLst/>
                <a:latin typeface="Calibri" panose="020F0502020204030204" pitchFamily="34" charset="0"/>
              </a:rPr>
              <a:t>.</a:t>
            </a:r>
            <a:r>
              <a:rPr lang="en-US" sz="1200" b="0" i="0" dirty="0">
                <a:solidFill>
                  <a:srgbClr val="000000"/>
                </a:solidFill>
                <a:effectLst/>
                <a:latin typeface="Calibri" panose="020F0502020204030204" pitchFamily="34" charset="0"/>
              </a:rPr>
              <a:t>​</a:t>
            </a:r>
            <a:endParaRPr lang="en-US" sz="1800" b="0" i="0" dirty="0">
              <a:solidFill>
                <a:srgbClr val="444444"/>
              </a:solidFill>
              <a:effectLst/>
              <a:latin typeface="Calibri" panose="020F0502020204030204" pitchFamily="34" charset="0"/>
            </a:endParaRPr>
          </a:p>
          <a:p>
            <a:pPr algn="l" rtl="0" fontAlgn="base"/>
            <a:r>
              <a:rPr lang="en-US" sz="1200" b="0" i="0" u="none" strike="noStrike" dirty="0">
                <a:solidFill>
                  <a:srgbClr val="000000"/>
                </a:solidFill>
                <a:effectLst/>
                <a:latin typeface="Calibri" panose="020F0502020204030204" pitchFamily="34" charset="0"/>
              </a:rPr>
              <a:t>I am a </a:t>
            </a:r>
            <a:r>
              <a:rPr lang="en-US" altLang="zh-CN" sz="1200" b="0" i="0" u="none" strike="noStrike" dirty="0">
                <a:solidFill>
                  <a:srgbClr val="000000"/>
                </a:solidFill>
                <a:effectLst/>
                <a:latin typeface="Calibri" panose="020F0502020204030204" pitchFamily="34" charset="0"/>
              </a:rPr>
              <a:t>PhD</a:t>
            </a:r>
            <a:r>
              <a:rPr lang="zh-CN" altLang="en-US" sz="1200" b="0" i="0" u="none" strike="noStrike" dirty="0">
                <a:solidFill>
                  <a:srgbClr val="000000"/>
                </a:solidFill>
                <a:effectLst/>
                <a:latin typeface="Calibri" panose="020F0502020204030204" pitchFamily="34" charset="0"/>
              </a:rPr>
              <a:t> </a:t>
            </a:r>
            <a:r>
              <a:rPr lang="en-US" altLang="zh-CN" sz="1200" b="0" i="0" u="none" strike="noStrike" dirty="0">
                <a:solidFill>
                  <a:srgbClr val="000000"/>
                </a:solidFill>
                <a:effectLst/>
                <a:latin typeface="Calibri" panose="020F0502020204030204" pitchFamily="34" charset="0"/>
              </a:rPr>
              <a:t>student</a:t>
            </a:r>
            <a:r>
              <a:rPr lang="zh-CN" altLang="en-US" sz="1200" b="0" i="0" u="none" strike="noStrike" dirty="0">
                <a:solidFill>
                  <a:srgbClr val="000000"/>
                </a:solidFill>
                <a:effectLst/>
                <a:latin typeface="Calibri" panose="020F0502020204030204" pitchFamily="34" charset="0"/>
              </a:rPr>
              <a:t> </a:t>
            </a:r>
            <a:r>
              <a:rPr lang="en-US" altLang="zh-CN" sz="1200" b="0" i="0" u="none" strike="noStrike" dirty="0">
                <a:solidFill>
                  <a:srgbClr val="000000"/>
                </a:solidFill>
                <a:effectLst/>
                <a:latin typeface="Calibri" panose="020F0502020204030204" pitchFamily="34" charset="0"/>
              </a:rPr>
              <a:t>supervised</a:t>
            </a:r>
            <a:r>
              <a:rPr lang="zh-CN" altLang="en-US" sz="1200" b="0" i="0" u="none" strike="noStrike" dirty="0">
                <a:solidFill>
                  <a:srgbClr val="000000"/>
                </a:solidFill>
                <a:effectLst/>
                <a:latin typeface="Calibri" panose="020F0502020204030204" pitchFamily="34" charset="0"/>
              </a:rPr>
              <a:t> </a:t>
            </a:r>
            <a:r>
              <a:rPr lang="en-US" sz="1200" b="0" i="0" u="none" strike="noStrike" dirty="0">
                <a:solidFill>
                  <a:srgbClr val="000000"/>
                </a:solidFill>
                <a:effectLst/>
                <a:latin typeface="Calibri" panose="020F0502020204030204" pitchFamily="34" charset="0"/>
              </a:rPr>
              <a:t>by</a:t>
            </a:r>
            <a:r>
              <a:rPr lang="zh-CN" altLang="en-US" sz="1200" b="0" i="0" u="none" strike="noStrike" dirty="0">
                <a:solidFill>
                  <a:srgbClr val="000000"/>
                </a:solidFill>
                <a:effectLst/>
                <a:latin typeface="Calibri" panose="020F0502020204030204" pitchFamily="34" charset="0"/>
              </a:rPr>
              <a:t> </a:t>
            </a:r>
            <a:r>
              <a:rPr lang="en-US" altLang="zh-CN" sz="1200" b="0" i="0" u="none" strike="noStrike" dirty="0">
                <a:solidFill>
                  <a:srgbClr val="000000"/>
                </a:solidFill>
                <a:effectLst/>
                <a:latin typeface="Calibri" panose="020F0502020204030204" pitchFamily="34" charset="0"/>
              </a:rPr>
              <a:t>professor</a:t>
            </a:r>
            <a:r>
              <a:rPr lang="zh-CN" altLang="en-US" sz="1200" b="0" i="0" u="none" strike="noStrike" dirty="0">
                <a:solidFill>
                  <a:srgbClr val="000000"/>
                </a:solidFill>
                <a:effectLst/>
                <a:latin typeface="Calibri" panose="020F0502020204030204" pitchFamily="34" charset="0"/>
              </a:rPr>
              <a:t> </a:t>
            </a:r>
            <a:r>
              <a:rPr lang="en-US" altLang="zh-CN" sz="1200" b="0" i="0" u="none" strike="noStrike" dirty="0" err="1">
                <a:solidFill>
                  <a:srgbClr val="000000"/>
                </a:solidFill>
                <a:effectLst/>
                <a:latin typeface="Calibri" panose="020F0502020204030204" pitchFamily="34" charset="0"/>
              </a:rPr>
              <a:t>Yulei</a:t>
            </a:r>
            <a:r>
              <a:rPr lang="zh-CN" altLang="en-US" sz="1200" b="0" i="0" u="none" strike="noStrike" dirty="0">
                <a:solidFill>
                  <a:srgbClr val="000000"/>
                </a:solidFill>
                <a:effectLst/>
                <a:latin typeface="Calibri" panose="020F0502020204030204" pitchFamily="34" charset="0"/>
              </a:rPr>
              <a:t> </a:t>
            </a:r>
            <a:r>
              <a:rPr lang="en-US" altLang="zh-CN" sz="1200" b="0" i="0" u="none" strike="noStrike" dirty="0">
                <a:solidFill>
                  <a:srgbClr val="000000"/>
                </a:solidFill>
                <a:effectLst/>
                <a:latin typeface="Calibri" panose="020F0502020204030204" pitchFamily="34" charset="0"/>
              </a:rPr>
              <a:t>Sui</a:t>
            </a:r>
            <a:r>
              <a:rPr lang="en-US" sz="1200" b="0" i="0" u="none" strike="noStrike" dirty="0">
                <a:solidFill>
                  <a:srgbClr val="000000"/>
                </a:solidFill>
                <a:effectLst/>
                <a:latin typeface="Calibri" panose="020F0502020204030204" pitchFamily="34" charset="0"/>
              </a:rPr>
              <a:t>. </a:t>
            </a:r>
            <a:r>
              <a:rPr lang="en-US" sz="1200" b="0" i="0" dirty="0">
                <a:solidFill>
                  <a:srgbClr val="000000"/>
                </a:solidFill>
                <a:effectLst/>
                <a:latin typeface="Calibri" panose="020F0502020204030204" pitchFamily="34" charset="0"/>
              </a:rPr>
              <a:t>​</a:t>
            </a:r>
          </a:p>
          <a:p>
            <a:pPr algn="l" rtl="0" fontAlgn="base"/>
            <a:r>
              <a:rPr lang="en-US" altLang="zh-CN" sz="1800" b="0" i="0" u="none" strike="noStrike" dirty="0">
                <a:solidFill>
                  <a:srgbClr val="444444"/>
                </a:solidFill>
                <a:effectLst/>
                <a:latin typeface="Calibri" panose="020F0502020204030204" pitchFamily="34" charset="0"/>
              </a:rPr>
              <a:t>The</a:t>
            </a:r>
            <a:r>
              <a:rPr lang="en-US" sz="1200" b="0" i="0" u="none" strike="noStrike" dirty="0">
                <a:solidFill>
                  <a:srgbClr val="000000"/>
                </a:solidFill>
                <a:effectLst/>
                <a:latin typeface="Calibri" panose="020F0502020204030204" pitchFamily="34" charset="0"/>
              </a:rPr>
              <a:t> topic</a:t>
            </a:r>
            <a:r>
              <a:rPr lang="zh-CN" altLang="en-US" sz="1200" b="0" i="0" u="none" strike="noStrike" dirty="0">
                <a:solidFill>
                  <a:srgbClr val="000000"/>
                </a:solidFill>
                <a:effectLst/>
                <a:latin typeface="Calibri" panose="020F0502020204030204" pitchFamily="34" charset="0"/>
              </a:rPr>
              <a:t> </a:t>
            </a:r>
            <a:r>
              <a:rPr lang="en-US" altLang="zh-CN" sz="1200" b="0" i="0" u="none" strike="noStrike" dirty="0">
                <a:solidFill>
                  <a:srgbClr val="000000"/>
                </a:solidFill>
                <a:effectLst/>
                <a:latin typeface="Calibri" panose="020F0502020204030204" pitchFamily="34" charset="0"/>
              </a:rPr>
              <a:t>of</a:t>
            </a:r>
            <a:r>
              <a:rPr lang="zh-CN" altLang="en-US" sz="1200" b="0" i="0" u="none" strike="noStrike" dirty="0">
                <a:solidFill>
                  <a:srgbClr val="000000"/>
                </a:solidFill>
                <a:effectLst/>
                <a:latin typeface="Calibri" panose="020F0502020204030204" pitchFamily="34" charset="0"/>
              </a:rPr>
              <a:t> </a:t>
            </a:r>
            <a:r>
              <a:rPr lang="en-US" altLang="zh-CN" sz="1200" b="0" i="0" u="none" strike="noStrike" dirty="0">
                <a:solidFill>
                  <a:srgbClr val="000000"/>
                </a:solidFill>
                <a:effectLst/>
                <a:latin typeface="Calibri" panose="020F0502020204030204" pitchFamily="34" charset="0"/>
              </a:rPr>
              <a:t>my</a:t>
            </a:r>
            <a:r>
              <a:rPr lang="zh-CN" altLang="en-US" sz="1200" b="0" i="0" u="none" strike="noStrike" dirty="0">
                <a:solidFill>
                  <a:srgbClr val="000000"/>
                </a:solidFill>
                <a:effectLst/>
                <a:latin typeface="Calibri" panose="020F0502020204030204" pitchFamily="34" charset="0"/>
              </a:rPr>
              <a:t> </a:t>
            </a:r>
            <a:r>
              <a:rPr lang="en-US" altLang="zh-CN" sz="1200" b="0" i="0" u="none" strike="noStrike" dirty="0">
                <a:solidFill>
                  <a:srgbClr val="000000"/>
                </a:solidFill>
                <a:effectLst/>
                <a:latin typeface="Calibri" panose="020F0502020204030204" pitchFamily="34" charset="0"/>
              </a:rPr>
              <a:t>Progress</a:t>
            </a:r>
            <a:r>
              <a:rPr lang="zh-CN" altLang="en-US" sz="1200" b="0" i="0" u="none" strike="noStrike" dirty="0">
                <a:solidFill>
                  <a:srgbClr val="000000"/>
                </a:solidFill>
                <a:effectLst/>
                <a:latin typeface="Calibri" panose="020F0502020204030204" pitchFamily="34" charset="0"/>
              </a:rPr>
              <a:t> </a:t>
            </a:r>
            <a:r>
              <a:rPr lang="en-US" altLang="zh-CN" sz="1200" b="0" i="0" u="none" strike="noStrike" dirty="0">
                <a:solidFill>
                  <a:srgbClr val="000000"/>
                </a:solidFill>
                <a:effectLst/>
                <a:latin typeface="Calibri" panose="020F0502020204030204" pitchFamily="34" charset="0"/>
              </a:rPr>
              <a:t>review</a:t>
            </a:r>
            <a:r>
              <a:rPr lang="en-US" sz="1200" b="0" i="0" u="none" strike="noStrike" dirty="0">
                <a:solidFill>
                  <a:srgbClr val="000000"/>
                </a:solidFill>
                <a:effectLst/>
                <a:latin typeface="Calibri" panose="020F0502020204030204" pitchFamily="34" charset="0"/>
              </a:rPr>
              <a:t> is</a:t>
            </a:r>
            <a:r>
              <a:rPr lang="zh-CN" altLang="en-US" sz="1200" b="0" i="0" u="none" strike="noStrike" dirty="0">
                <a:solidFill>
                  <a:srgbClr val="000000"/>
                </a:solidFill>
                <a:effectLst/>
                <a:latin typeface="Calibri" panose="020F0502020204030204" pitchFamily="34" charset="0"/>
              </a:rPr>
              <a:t> </a:t>
            </a:r>
            <a:r>
              <a:rPr lang="en-US" altLang="zh-CN" sz="1200" b="0" i="0" u="none" strike="noStrike" dirty="0">
                <a:solidFill>
                  <a:srgbClr val="000000"/>
                </a:solidFill>
                <a:effectLst/>
                <a:latin typeface="Calibri" panose="020F0502020204030204" pitchFamily="34" charset="0"/>
              </a:rPr>
              <a:t>about</a:t>
            </a:r>
            <a:r>
              <a:rPr lang="zh-CN" altLang="en-US" sz="1200" b="0" i="0" u="none" strike="noStrike" dirty="0">
                <a:solidFill>
                  <a:srgbClr val="000000"/>
                </a:solidFill>
                <a:effectLst/>
                <a:latin typeface="Calibri" panose="020F0502020204030204" pitchFamily="34" charset="0"/>
              </a:rPr>
              <a:t> </a:t>
            </a:r>
            <a:r>
              <a:rPr lang="en-US" altLang="zh-CN" sz="1200" b="0" i="0" u="none" strike="noStrike" dirty="0">
                <a:solidFill>
                  <a:srgbClr val="000000"/>
                </a:solidFill>
                <a:effectLst/>
                <a:latin typeface="Calibri" panose="020F0502020204030204" pitchFamily="34" charset="0"/>
              </a:rPr>
              <a:t>Cross-Language</a:t>
            </a:r>
            <a:r>
              <a:rPr lang="zh-CN" altLang="en-US" sz="1200" b="0" i="0" u="none" strike="noStrike" dirty="0">
                <a:solidFill>
                  <a:srgbClr val="000000"/>
                </a:solidFill>
                <a:effectLst/>
                <a:latin typeface="Calibri" panose="020F0502020204030204" pitchFamily="34" charset="0"/>
              </a:rPr>
              <a:t> </a:t>
            </a:r>
            <a:r>
              <a:rPr lang="en-US" altLang="zh-CN" sz="1200" b="0" i="0" u="none" strike="noStrike" dirty="0">
                <a:solidFill>
                  <a:srgbClr val="000000"/>
                </a:solidFill>
                <a:effectLst/>
                <a:latin typeface="Calibri" panose="020F0502020204030204" pitchFamily="34" charset="0"/>
              </a:rPr>
              <a:t>Static</a:t>
            </a:r>
            <a:r>
              <a:rPr lang="zh-CN" altLang="en-US" sz="1200" b="0" i="0" u="none" strike="noStrike" dirty="0">
                <a:solidFill>
                  <a:srgbClr val="000000"/>
                </a:solidFill>
                <a:effectLst/>
                <a:latin typeface="Calibri" panose="020F0502020204030204" pitchFamily="34" charset="0"/>
              </a:rPr>
              <a:t> </a:t>
            </a:r>
            <a:r>
              <a:rPr lang="en-US" altLang="zh-CN" sz="1200" b="0" i="0" u="none" strike="noStrike" dirty="0">
                <a:solidFill>
                  <a:srgbClr val="000000"/>
                </a:solidFill>
                <a:effectLst/>
                <a:latin typeface="Calibri" panose="020F0502020204030204" pitchFamily="34" charset="0"/>
              </a:rPr>
              <a:t>Program</a:t>
            </a:r>
            <a:r>
              <a:rPr lang="zh-CN" altLang="en-US" sz="1200" b="0" i="0" u="none" strike="noStrike" dirty="0">
                <a:solidFill>
                  <a:srgbClr val="000000"/>
                </a:solidFill>
                <a:effectLst/>
                <a:latin typeface="Calibri" panose="020F0502020204030204" pitchFamily="34" charset="0"/>
              </a:rPr>
              <a:t> </a:t>
            </a:r>
            <a:r>
              <a:rPr lang="en-US" altLang="zh-CN" sz="1200" b="0" i="0" u="none" strike="noStrike" dirty="0">
                <a:solidFill>
                  <a:srgbClr val="000000"/>
                </a:solidFill>
                <a:effectLst/>
                <a:latin typeface="Calibri" panose="020F0502020204030204" pitchFamily="34" charset="0"/>
              </a:rPr>
              <a:t>Analysis</a:t>
            </a:r>
            <a:r>
              <a:rPr lang="en-US" sz="1200" b="0" i="0" u="none" strike="noStrike" dirty="0">
                <a:solidFill>
                  <a:srgbClr val="000000"/>
                </a:solidFill>
                <a:effectLst/>
                <a:latin typeface="Calibri" panose="020F0502020204030204" pitchFamily="34" charset="0"/>
              </a:rPr>
              <a:t>.</a:t>
            </a:r>
            <a:r>
              <a:rPr lang="en-US" sz="1200" b="0" i="0" dirty="0">
                <a:solidFill>
                  <a:srgbClr val="000000"/>
                </a:solidFill>
                <a:effectLst/>
                <a:latin typeface="Calibri" panose="020F0502020204030204" pitchFamily="34" charset="0"/>
              </a:rPr>
              <a:t>​</a:t>
            </a:r>
            <a:endParaRPr lang="en-US" sz="1800" b="0" i="0" dirty="0">
              <a:solidFill>
                <a:srgbClr val="444444"/>
              </a:solidFill>
              <a:effectLst/>
              <a:latin typeface="Calibri" panose="020F0502020204030204" pitchFamily="34" charset="0"/>
            </a:endParaRPr>
          </a:p>
          <a:p>
            <a:endParaRPr lang="en-US" dirty="0"/>
          </a:p>
        </p:txBody>
      </p:sp>
      <p:sp>
        <p:nvSpPr>
          <p:cNvPr id="4" name="Slide Number Placeholder 3"/>
          <p:cNvSpPr>
            <a:spLocks noGrp="1"/>
          </p:cNvSpPr>
          <p:nvPr>
            <p:ph type="sldNum" sz="quarter" idx="5"/>
          </p:nvPr>
        </p:nvSpPr>
        <p:spPr/>
        <p:txBody>
          <a:bodyPr/>
          <a:lstStyle/>
          <a:p>
            <a:fld id="{242E3C26-C9FA-4C5A-B7DA-41A22523D72B}" type="slidenum">
              <a:rPr lang="zh-CN" altLang="en-US" smtClean="0"/>
              <a:t>1</a:t>
            </a:fld>
            <a:endParaRPr lang="zh-CN" altLang="en-US"/>
          </a:p>
        </p:txBody>
      </p:sp>
    </p:spTree>
    <p:extLst>
      <p:ext uri="{BB962C8B-B14F-4D97-AF65-F5344CB8AC3E}">
        <p14:creationId xmlns:p14="http://schemas.microsoft.com/office/powerpoint/2010/main" val="38352703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b="0" i="0" dirty="0">
                <a:solidFill>
                  <a:srgbClr val="374151"/>
                </a:solidFill>
                <a:effectLst/>
                <a:latin typeface="Söhne"/>
              </a:rPr>
              <a:t>The</a:t>
            </a:r>
            <a:r>
              <a:rPr lang="zh-CN" altLang="en-US" b="0" i="0" dirty="0">
                <a:solidFill>
                  <a:srgbClr val="374151"/>
                </a:solidFill>
                <a:effectLst/>
                <a:latin typeface="Söhne"/>
              </a:rPr>
              <a:t> </a:t>
            </a:r>
            <a:r>
              <a:rPr lang="en-AU" b="0" i="0" dirty="0">
                <a:solidFill>
                  <a:srgbClr val="374151"/>
                </a:solidFill>
                <a:effectLst/>
                <a:latin typeface="Söhne"/>
              </a:rPr>
              <a:t>focus </a:t>
            </a:r>
            <a:r>
              <a:rPr lang="en-US" altLang="zh-CN" b="0" i="0" dirty="0">
                <a:solidFill>
                  <a:srgbClr val="374151"/>
                </a:solidFill>
                <a:effectLst/>
                <a:latin typeface="Söhne"/>
              </a:rPr>
              <a:t>of</a:t>
            </a:r>
            <a:r>
              <a:rPr lang="zh-CN" altLang="en-US" b="0" i="0" dirty="0">
                <a:solidFill>
                  <a:srgbClr val="374151"/>
                </a:solidFill>
                <a:effectLst/>
                <a:latin typeface="Söhne"/>
              </a:rPr>
              <a:t> </a:t>
            </a:r>
            <a:r>
              <a:rPr lang="en-US" altLang="zh-CN" b="0" i="0" dirty="0">
                <a:solidFill>
                  <a:srgbClr val="374151"/>
                </a:solidFill>
                <a:effectLst/>
                <a:latin typeface="Söhne"/>
              </a:rPr>
              <a:t>our</a:t>
            </a:r>
            <a:r>
              <a:rPr lang="en-AU" b="0" i="0" dirty="0">
                <a:solidFill>
                  <a:srgbClr val="374151"/>
                </a:solidFill>
                <a:effectLst/>
                <a:latin typeface="Söhne"/>
              </a:rPr>
              <a:t> work is JNI (Java Native Interface).</a:t>
            </a:r>
            <a:r>
              <a:rPr lang="zh-CN" altLang="en-US" b="0" i="0" dirty="0">
                <a:solidFill>
                  <a:srgbClr val="374151"/>
                </a:solidFill>
                <a:effectLst/>
                <a:latin typeface="Söhne"/>
              </a:rPr>
              <a:t> </a:t>
            </a:r>
            <a:r>
              <a:rPr lang="en-US" altLang="zh-CN" b="0" i="0" dirty="0">
                <a:solidFill>
                  <a:srgbClr val="374151"/>
                </a:solidFill>
                <a:effectLst/>
                <a:latin typeface="Söhne"/>
              </a:rPr>
              <a:t>JNI</a:t>
            </a:r>
            <a:r>
              <a:rPr lang="zh-CN" altLang="en-US" b="0" i="0" dirty="0">
                <a:solidFill>
                  <a:srgbClr val="374151"/>
                </a:solidFill>
                <a:effectLst/>
                <a:latin typeface="Söhne"/>
              </a:rPr>
              <a:t> </a:t>
            </a:r>
            <a:r>
              <a:rPr lang="en-AU" b="0" i="0" dirty="0">
                <a:solidFill>
                  <a:srgbClr val="374151"/>
                </a:solidFill>
                <a:effectLst/>
                <a:latin typeface="+mn-ea"/>
                <a:cs typeface="Times New Roman" panose="02020603050405020304" pitchFamily="18" charset="0"/>
              </a:rPr>
              <a:t>is a programming framework</a:t>
            </a:r>
            <a:r>
              <a:rPr lang="zh-CN" altLang="en-US" b="0" i="0" dirty="0">
                <a:solidFill>
                  <a:srgbClr val="374151"/>
                </a:solidFill>
                <a:effectLst/>
                <a:latin typeface="+mn-ea"/>
                <a:cs typeface="Times New Roman" panose="02020603050405020304" pitchFamily="18" charset="0"/>
              </a:rPr>
              <a:t> </a:t>
            </a:r>
            <a:r>
              <a:rPr lang="en-AU" b="0" i="0" dirty="0">
                <a:solidFill>
                  <a:srgbClr val="374151"/>
                </a:solidFill>
                <a:effectLst/>
                <a:latin typeface="+mn-ea"/>
                <a:cs typeface="Times New Roman" panose="02020603050405020304" pitchFamily="18" charset="0"/>
              </a:rPr>
              <a:t>that allows Java code to interact with native applications and libraries written in other languages, such as C</a:t>
            </a:r>
            <a:r>
              <a:rPr lang="en-US" altLang="zh-CN" b="0" i="0" dirty="0">
                <a:solidFill>
                  <a:srgbClr val="374151"/>
                </a:solidFill>
                <a:effectLst/>
                <a:latin typeface="+mn-ea"/>
                <a:cs typeface="Times New Roman" panose="02020603050405020304" pitchFamily="18" charset="0"/>
              </a:rPr>
              <a:t>/</a:t>
            </a:r>
            <a:r>
              <a:rPr lang="en-AU" b="0" i="0" dirty="0">
                <a:solidFill>
                  <a:srgbClr val="374151"/>
                </a:solidFill>
                <a:effectLst/>
                <a:latin typeface="+mn-ea"/>
                <a:cs typeface="Times New Roman" panose="02020603050405020304" pitchFamily="18" charset="0"/>
              </a:rPr>
              <a:t>C++.</a:t>
            </a:r>
          </a:p>
          <a:p>
            <a:endParaRPr lang="en-AU" b="0" i="0" dirty="0">
              <a:solidFill>
                <a:srgbClr val="374151"/>
              </a:solidFill>
              <a:effectLst/>
              <a:latin typeface="Söhne"/>
            </a:endParaRPr>
          </a:p>
          <a:p>
            <a:r>
              <a:rPr lang="en-AU" b="0" i="0" dirty="0">
                <a:solidFill>
                  <a:srgbClr val="374151"/>
                </a:solidFill>
                <a:effectLst/>
                <a:latin typeface="Söhne"/>
              </a:rPr>
              <a:t>In Java, methods</a:t>
            </a:r>
            <a:r>
              <a:rPr lang="zh-CN" altLang="en-US" b="0" i="0" dirty="0">
                <a:solidFill>
                  <a:srgbClr val="374151"/>
                </a:solidFill>
                <a:effectLst/>
                <a:latin typeface="Söhne"/>
              </a:rPr>
              <a:t>‘ </a:t>
            </a:r>
            <a:r>
              <a:rPr lang="en-US" altLang="zh-CN" b="0" i="0" dirty="0">
                <a:solidFill>
                  <a:srgbClr val="374151"/>
                </a:solidFill>
                <a:effectLst/>
                <a:latin typeface="Söhne"/>
              </a:rPr>
              <a:t>declaration</a:t>
            </a:r>
            <a:r>
              <a:rPr lang="zh-CN" altLang="en-US" b="0" i="0" dirty="0">
                <a:solidFill>
                  <a:srgbClr val="374151"/>
                </a:solidFill>
                <a:effectLst/>
                <a:latin typeface="Söhne"/>
              </a:rPr>
              <a:t> </a:t>
            </a:r>
            <a:r>
              <a:rPr lang="en-AU" b="0" i="0" dirty="0">
                <a:solidFill>
                  <a:srgbClr val="374151"/>
                </a:solidFill>
                <a:effectLst/>
                <a:latin typeface="Söhne"/>
              </a:rPr>
              <a:t> with </a:t>
            </a:r>
            <a:r>
              <a:rPr lang="en-US" altLang="zh-CN" b="0" i="0" dirty="0">
                <a:solidFill>
                  <a:srgbClr val="374151"/>
                </a:solidFill>
                <a:effectLst/>
                <a:latin typeface="Söhne"/>
              </a:rPr>
              <a:t>“</a:t>
            </a:r>
            <a:r>
              <a:rPr lang="en-AU" dirty="0"/>
              <a:t>native</a:t>
            </a:r>
            <a:r>
              <a:rPr lang="en-US" altLang="zh-CN" dirty="0"/>
              <a:t>”</a:t>
            </a:r>
            <a:r>
              <a:rPr lang="en-AU" b="0" i="0" dirty="0">
                <a:solidFill>
                  <a:srgbClr val="374151"/>
                </a:solidFill>
                <a:effectLst/>
                <a:latin typeface="Söhne"/>
              </a:rPr>
              <a:t> keyword are used to call C/C++ functions, and the corresponding naming convention for C++ functions typically involves using underscores to connect the Java, </a:t>
            </a:r>
            <a:r>
              <a:rPr lang="en-AU" b="0" i="0" dirty="0" err="1">
                <a:solidFill>
                  <a:srgbClr val="374151"/>
                </a:solidFill>
                <a:effectLst/>
                <a:latin typeface="Söhne"/>
              </a:rPr>
              <a:t>PackageName</a:t>
            </a:r>
            <a:r>
              <a:rPr lang="en-AU" b="0" i="0" dirty="0">
                <a:solidFill>
                  <a:srgbClr val="374151"/>
                </a:solidFill>
                <a:effectLst/>
                <a:latin typeface="Söhne"/>
              </a:rPr>
              <a:t>, </a:t>
            </a:r>
            <a:r>
              <a:rPr lang="en-AU" b="0" i="0" dirty="0" err="1">
                <a:solidFill>
                  <a:srgbClr val="374151"/>
                </a:solidFill>
                <a:effectLst/>
                <a:latin typeface="Söhne"/>
              </a:rPr>
              <a:t>ClassName</a:t>
            </a:r>
            <a:r>
              <a:rPr lang="en-AU" b="0" i="0" dirty="0">
                <a:solidFill>
                  <a:srgbClr val="374151"/>
                </a:solidFill>
                <a:effectLst/>
                <a:latin typeface="Söhne"/>
              </a:rPr>
              <a:t>, and </a:t>
            </a:r>
            <a:r>
              <a:rPr lang="en-AU" b="0" i="0" dirty="0" err="1">
                <a:solidFill>
                  <a:srgbClr val="374151"/>
                </a:solidFill>
                <a:effectLst/>
                <a:latin typeface="Söhne"/>
              </a:rPr>
              <a:t>MethodName</a:t>
            </a:r>
            <a:r>
              <a:rPr lang="en-AU" b="0" i="0" dirty="0">
                <a:solidFill>
                  <a:srgbClr val="374151"/>
                </a:solidFill>
                <a:effectLst/>
                <a:latin typeface="Söhne"/>
              </a:rPr>
              <a:t>.</a:t>
            </a:r>
          </a:p>
          <a:p>
            <a:endParaRPr lang="en-US" dirty="0"/>
          </a:p>
          <a:p>
            <a:r>
              <a:rPr lang="en-US" altLang="zh-CN" b="0" i="0" dirty="0">
                <a:solidFill>
                  <a:srgbClr val="374151"/>
                </a:solidFill>
                <a:effectLst/>
                <a:latin typeface="Söhne"/>
              </a:rPr>
              <a:t>In</a:t>
            </a:r>
            <a:r>
              <a:rPr lang="zh-CN" altLang="en-US" b="0" i="0" dirty="0">
                <a:solidFill>
                  <a:srgbClr val="374151"/>
                </a:solidFill>
                <a:effectLst/>
                <a:latin typeface="Söhne"/>
              </a:rPr>
              <a:t> </a:t>
            </a:r>
            <a:r>
              <a:rPr lang="en-US" altLang="zh-CN" b="0" i="0" dirty="0">
                <a:solidFill>
                  <a:srgbClr val="374151"/>
                </a:solidFill>
                <a:effectLst/>
                <a:latin typeface="Söhne"/>
              </a:rPr>
              <a:t>addition</a:t>
            </a:r>
            <a:r>
              <a:rPr lang="en-AU" b="0" i="0" dirty="0">
                <a:solidFill>
                  <a:srgbClr val="374151"/>
                </a:solidFill>
                <a:effectLst/>
                <a:latin typeface="Söhne"/>
              </a:rPr>
              <a:t>, JNI also provides a set of functions that allow C/C++ functions to </a:t>
            </a:r>
            <a:r>
              <a:rPr lang="en-US" altLang="zh-CN" b="0" i="0" dirty="0">
                <a:solidFill>
                  <a:srgbClr val="374151"/>
                </a:solidFill>
                <a:effectLst/>
                <a:latin typeface="Söhne"/>
              </a:rPr>
              <a:t>callback</a:t>
            </a:r>
            <a:r>
              <a:rPr lang="zh-CN" altLang="en-US" b="0" i="0" dirty="0">
                <a:solidFill>
                  <a:srgbClr val="374151"/>
                </a:solidFill>
                <a:effectLst/>
                <a:latin typeface="Söhne"/>
              </a:rPr>
              <a:t> </a:t>
            </a:r>
            <a:r>
              <a:rPr lang="en-AU" b="0" i="0" dirty="0">
                <a:solidFill>
                  <a:srgbClr val="374151"/>
                </a:solidFill>
                <a:effectLst/>
                <a:latin typeface="Söhne"/>
              </a:rPr>
              <a:t>Java methods and</a:t>
            </a:r>
            <a:r>
              <a:rPr lang="en-US" altLang="zh-CN" b="0" i="0" dirty="0">
                <a:solidFill>
                  <a:srgbClr val="374151"/>
                </a:solidFill>
                <a:effectLst/>
                <a:latin typeface="Söhne"/>
              </a:rPr>
              <a:t>.</a:t>
            </a:r>
            <a:endParaRPr lang="en-US" dirty="0"/>
          </a:p>
        </p:txBody>
      </p:sp>
      <p:sp>
        <p:nvSpPr>
          <p:cNvPr id="4" name="Slide Number Placeholder 3"/>
          <p:cNvSpPr>
            <a:spLocks noGrp="1"/>
          </p:cNvSpPr>
          <p:nvPr>
            <p:ph type="sldNum" sz="quarter" idx="5"/>
          </p:nvPr>
        </p:nvSpPr>
        <p:spPr/>
        <p:txBody>
          <a:bodyPr/>
          <a:lstStyle/>
          <a:p>
            <a:fld id="{242E3C26-C9FA-4C5A-B7DA-41A22523D72B}" type="slidenum">
              <a:rPr lang="zh-CN" altLang="en-US" smtClean="0"/>
              <a:t>11</a:t>
            </a:fld>
            <a:endParaRPr lang="zh-CN" altLang="en-US"/>
          </a:p>
        </p:txBody>
      </p:sp>
    </p:spTree>
    <p:extLst>
      <p:ext uri="{BB962C8B-B14F-4D97-AF65-F5344CB8AC3E}">
        <p14:creationId xmlns:p14="http://schemas.microsoft.com/office/powerpoint/2010/main" val="13457529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b="0" i="0" dirty="0">
                <a:solidFill>
                  <a:srgbClr val="374151"/>
                </a:solidFill>
                <a:effectLst/>
                <a:latin typeface="Söhne"/>
              </a:rPr>
              <a:t>We propose a new type of specification called Caller-sensitive specification</a:t>
            </a:r>
            <a:r>
              <a:rPr lang="en-US" altLang="zh-CN" b="0" i="0" dirty="0">
                <a:solidFill>
                  <a:srgbClr val="374151"/>
                </a:solidFill>
                <a:effectLst/>
                <a:latin typeface="Söhne"/>
              </a:rPr>
              <a:t>,</a:t>
            </a:r>
            <a:r>
              <a:rPr lang="zh-CN" altLang="en-US" b="0" i="0" dirty="0">
                <a:solidFill>
                  <a:srgbClr val="374151"/>
                </a:solidFill>
                <a:effectLst/>
                <a:latin typeface="Söhne"/>
              </a:rPr>
              <a:t> </a:t>
            </a:r>
            <a:r>
              <a:rPr lang="en-US" sz="1200" dirty="0"/>
              <a:t>to enhance static data-flow analysis of Java</a:t>
            </a:r>
            <a:r>
              <a:rPr lang="zh-CN" altLang="en-US" sz="1200" dirty="0"/>
              <a:t> </a:t>
            </a:r>
            <a:r>
              <a:rPr lang="en-US" sz="1200" dirty="0"/>
              <a:t>programs that use JNI to interact with C/C++ code.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The</a:t>
            </a:r>
            <a:r>
              <a:rPr lang="zh-CN" altLang="en-US" dirty="0"/>
              <a:t> </a:t>
            </a:r>
            <a:r>
              <a:rPr lang="en-AU" b="0" i="0" dirty="0">
                <a:solidFill>
                  <a:srgbClr val="374151"/>
                </a:solidFill>
                <a:effectLst/>
                <a:latin typeface="Söhne"/>
              </a:rPr>
              <a:t>Caller-sensitive specification</a:t>
            </a:r>
            <a:r>
              <a:rPr lang="zh-CN" altLang="en-US" b="0" i="0" dirty="0">
                <a:solidFill>
                  <a:srgbClr val="374151"/>
                </a:solidFill>
                <a:effectLst/>
                <a:latin typeface="Söhne"/>
              </a:rPr>
              <a:t> </a:t>
            </a:r>
            <a:r>
              <a:rPr lang="en-US" altLang="zh-CN" b="0" i="0" dirty="0">
                <a:solidFill>
                  <a:srgbClr val="374151"/>
                </a:solidFill>
                <a:effectLst/>
                <a:latin typeface="Söhne"/>
              </a:rPr>
              <a:t>has</a:t>
            </a:r>
            <a:r>
              <a:rPr lang="zh-CN" altLang="en-US" b="0" i="0" dirty="0">
                <a:solidFill>
                  <a:srgbClr val="374151"/>
                </a:solidFill>
                <a:effectLst/>
                <a:latin typeface="Söhne"/>
              </a:rPr>
              <a:t> </a:t>
            </a:r>
            <a:r>
              <a:rPr lang="en-US" altLang="zh-CN" b="0" i="0" dirty="0">
                <a:solidFill>
                  <a:srgbClr val="374151"/>
                </a:solidFill>
                <a:effectLst/>
                <a:latin typeface="Söhne"/>
              </a:rPr>
              <a:t>the</a:t>
            </a:r>
            <a:r>
              <a:rPr lang="zh-CN" altLang="en-US" b="0" i="0" dirty="0">
                <a:solidFill>
                  <a:srgbClr val="374151"/>
                </a:solidFill>
                <a:effectLst/>
                <a:latin typeface="Söhne"/>
              </a:rPr>
              <a:t> </a:t>
            </a:r>
            <a:r>
              <a:rPr lang="en-US" altLang="zh-CN" b="0" i="0" dirty="0">
                <a:solidFill>
                  <a:srgbClr val="374151"/>
                </a:solidFill>
                <a:effectLst/>
                <a:latin typeface="Söhne"/>
              </a:rPr>
              <a:t>following</a:t>
            </a:r>
            <a:r>
              <a:rPr lang="zh-CN" altLang="en-US" b="0" i="0" dirty="0">
                <a:solidFill>
                  <a:srgbClr val="374151"/>
                </a:solidFill>
                <a:effectLst/>
                <a:latin typeface="Söhne"/>
              </a:rPr>
              <a:t> </a:t>
            </a:r>
            <a:r>
              <a:rPr lang="en-US" altLang="zh-CN" b="0" i="0" dirty="0">
                <a:solidFill>
                  <a:srgbClr val="374151"/>
                </a:solidFill>
                <a:effectLst/>
                <a:latin typeface="Söhne"/>
              </a:rPr>
              <a:t>advantages,</a:t>
            </a:r>
            <a:r>
              <a:rPr lang="zh-CN" altLang="en-US" b="0" i="0" dirty="0">
                <a:solidFill>
                  <a:srgbClr val="374151"/>
                </a:solidFill>
                <a:effectLst/>
                <a:latin typeface="Söhne"/>
              </a:rPr>
              <a:t> </a:t>
            </a:r>
            <a:r>
              <a:rPr lang="en-US" altLang="zh-CN" b="0" i="0" dirty="0">
                <a:solidFill>
                  <a:srgbClr val="374151"/>
                </a:solidFill>
                <a:effectLst/>
                <a:latin typeface="Söhne"/>
              </a:rPr>
              <a:t>the</a:t>
            </a:r>
            <a:r>
              <a:rPr lang="zh-CN" altLang="en-US" b="0" i="0" dirty="0">
                <a:solidFill>
                  <a:srgbClr val="374151"/>
                </a:solidFill>
                <a:effectLst/>
                <a:latin typeface="Söhne"/>
              </a:rPr>
              <a:t> </a:t>
            </a:r>
            <a:r>
              <a:rPr lang="en-US" altLang="zh-CN" b="0" i="0" dirty="0">
                <a:solidFill>
                  <a:srgbClr val="374151"/>
                </a:solidFill>
                <a:effectLst/>
                <a:latin typeface="Söhne"/>
              </a:rPr>
              <a:t>first</a:t>
            </a:r>
            <a:r>
              <a:rPr lang="zh-CN" altLang="en-US" b="0" i="0" dirty="0">
                <a:solidFill>
                  <a:srgbClr val="374151"/>
                </a:solidFill>
                <a:effectLst/>
                <a:latin typeface="Söhne"/>
              </a:rPr>
              <a:t> </a:t>
            </a:r>
            <a:r>
              <a:rPr lang="en-US" altLang="zh-CN" b="0" i="0" dirty="0">
                <a:solidFill>
                  <a:srgbClr val="374151"/>
                </a:solidFill>
                <a:effectLst/>
                <a:latin typeface="Söhne"/>
              </a:rPr>
              <a:t>is</a:t>
            </a:r>
            <a:r>
              <a:rPr lang="zh-CN" altLang="en-US" b="0" i="0" dirty="0">
                <a:solidFill>
                  <a:srgbClr val="374151"/>
                </a:solidFill>
                <a:effectLst/>
                <a:latin typeface="Söhne"/>
              </a:rPr>
              <a:t> </a:t>
            </a:r>
            <a:r>
              <a:rPr lang="en-US" altLang="zh-CN" b="0" i="0" dirty="0">
                <a:solidFill>
                  <a:srgbClr val="374151"/>
                </a:solidFill>
                <a:effectLst/>
                <a:latin typeface="Söhne"/>
              </a:rPr>
              <a:t>CSS</a:t>
            </a:r>
            <a:r>
              <a:rPr lang="zh-CN" altLang="en-US" b="0" i="0" dirty="0">
                <a:solidFill>
                  <a:srgbClr val="374151"/>
                </a:solidFill>
                <a:effectLst/>
                <a:latin typeface="Söhne"/>
              </a:rPr>
              <a:t> </a:t>
            </a:r>
            <a:r>
              <a:rPr lang="en-US" altLang="zh-CN" sz="1200" b="0" i="0" dirty="0">
                <a:solidFill>
                  <a:srgbClr val="374151"/>
                </a:solidFill>
                <a:effectLst/>
                <a:latin typeface="Söhne"/>
              </a:rPr>
              <a:t>c</a:t>
            </a:r>
            <a:r>
              <a:rPr lang="en-AU" sz="1200" b="0" i="0" dirty="0" err="1">
                <a:solidFill>
                  <a:srgbClr val="374151"/>
                </a:solidFill>
                <a:effectLst/>
                <a:latin typeface="Söhne"/>
              </a:rPr>
              <a:t>onsider</a:t>
            </a:r>
            <a:r>
              <a:rPr lang="en-US" altLang="zh-CN" sz="1200" b="0" i="0" dirty="0">
                <a:solidFill>
                  <a:srgbClr val="374151"/>
                </a:solidFill>
                <a:effectLst/>
                <a:latin typeface="Söhne"/>
              </a:rPr>
              <a:t>s</a:t>
            </a:r>
            <a:r>
              <a:rPr lang="en-AU" sz="1200" b="0" i="0" dirty="0">
                <a:solidFill>
                  <a:srgbClr val="374151"/>
                </a:solidFill>
                <a:effectLst/>
                <a:latin typeface="Söhne"/>
              </a:rPr>
              <a:t> the calling context of the invoked C/C++ functions, </a:t>
            </a:r>
            <a:endParaRPr lang="en-US" dirty="0"/>
          </a:p>
          <a:p>
            <a:r>
              <a:rPr lang="en-AU" b="0" i="0" dirty="0">
                <a:solidFill>
                  <a:srgbClr val="374151"/>
                </a:solidFill>
                <a:effectLst/>
                <a:latin typeface="Söhne"/>
              </a:rPr>
              <a:t>Because the</a:t>
            </a:r>
            <a:r>
              <a:rPr lang="zh-CN" altLang="en-US" b="0" i="0" dirty="0">
                <a:solidFill>
                  <a:srgbClr val="374151"/>
                </a:solidFill>
                <a:effectLst/>
                <a:latin typeface="Söhne"/>
              </a:rPr>
              <a:t> </a:t>
            </a:r>
            <a:r>
              <a:rPr lang="en-US" altLang="zh-CN" b="0" i="0" dirty="0">
                <a:solidFill>
                  <a:srgbClr val="374151"/>
                </a:solidFill>
                <a:effectLst/>
                <a:latin typeface="Söhne"/>
              </a:rPr>
              <a:t>arguments</a:t>
            </a:r>
            <a:r>
              <a:rPr lang="en-AU" b="0" i="0" dirty="0">
                <a:solidFill>
                  <a:srgbClr val="374151"/>
                </a:solidFill>
                <a:effectLst/>
                <a:latin typeface="Söhne"/>
              </a:rPr>
              <a:t> information passed from the caller to the callee directly influences the </a:t>
            </a:r>
            <a:r>
              <a:rPr lang="en-US" altLang="zh-CN" b="0" i="0" dirty="0" err="1">
                <a:solidFill>
                  <a:srgbClr val="374151"/>
                </a:solidFill>
                <a:effectLst/>
                <a:latin typeface="Söhne"/>
              </a:rPr>
              <a:t>behaviours</a:t>
            </a:r>
            <a:r>
              <a:rPr lang="zh-CN" altLang="en-US" b="0" i="0" dirty="0">
                <a:solidFill>
                  <a:srgbClr val="374151"/>
                </a:solidFill>
                <a:effectLst/>
                <a:latin typeface="Söhne"/>
              </a:rPr>
              <a:t> </a:t>
            </a:r>
            <a:r>
              <a:rPr lang="en-AU" b="0" i="0" dirty="0">
                <a:solidFill>
                  <a:srgbClr val="374151"/>
                </a:solidFill>
                <a:effectLst/>
                <a:latin typeface="Söhne"/>
              </a:rPr>
              <a:t>of the callee, having caller information can help avoid many unnecessary scenarios, leading to accurate and concise specification generation.</a:t>
            </a:r>
            <a:endParaRPr lang="en-US" dirty="0"/>
          </a:p>
          <a:p>
            <a:r>
              <a:rPr lang="en-AU" b="0" i="0" dirty="0">
                <a:solidFill>
                  <a:srgbClr val="374151"/>
                </a:solidFill>
                <a:effectLst/>
                <a:latin typeface="Söhne"/>
              </a:rPr>
              <a:t>The experiments show</a:t>
            </a:r>
            <a:r>
              <a:rPr lang="zh-CN" altLang="en-US" b="0" i="0" dirty="0">
                <a:solidFill>
                  <a:srgbClr val="374151"/>
                </a:solidFill>
                <a:effectLst/>
                <a:latin typeface="Söhne"/>
              </a:rPr>
              <a:t> </a:t>
            </a:r>
            <a:r>
              <a:rPr lang="en-AU" b="0" i="0" dirty="0">
                <a:solidFill>
                  <a:srgbClr val="374151"/>
                </a:solidFill>
                <a:effectLst/>
                <a:latin typeface="Söhne"/>
              </a:rPr>
              <a:t>that CSS can enhance the capabilities of Java monolingual static </a:t>
            </a:r>
            <a:r>
              <a:rPr lang="en-AU" b="0" i="0" dirty="0" err="1">
                <a:solidFill>
                  <a:srgbClr val="374151"/>
                </a:solidFill>
                <a:effectLst/>
                <a:latin typeface="Söhne"/>
              </a:rPr>
              <a:t>analyzers</a:t>
            </a:r>
            <a:r>
              <a:rPr lang="en-AU" b="0" i="0" dirty="0">
                <a:solidFill>
                  <a:srgbClr val="374151"/>
                </a:solidFill>
                <a:effectLst/>
                <a:latin typeface="Söhne"/>
              </a:rPr>
              <a:t> for cross-language analysis.</a:t>
            </a:r>
            <a:endParaRPr lang="en-US" dirty="0"/>
          </a:p>
        </p:txBody>
      </p:sp>
      <p:sp>
        <p:nvSpPr>
          <p:cNvPr id="4" name="Slide Number Placeholder 3"/>
          <p:cNvSpPr>
            <a:spLocks noGrp="1"/>
          </p:cNvSpPr>
          <p:nvPr>
            <p:ph type="sldNum" sz="quarter" idx="5"/>
          </p:nvPr>
        </p:nvSpPr>
        <p:spPr/>
        <p:txBody>
          <a:bodyPr/>
          <a:lstStyle/>
          <a:p>
            <a:fld id="{242E3C26-C9FA-4C5A-B7DA-41A22523D72B}" type="slidenum">
              <a:rPr lang="zh-CN" altLang="en-US" smtClean="0"/>
              <a:t>12</a:t>
            </a:fld>
            <a:endParaRPr lang="zh-CN" altLang="en-US"/>
          </a:p>
        </p:txBody>
      </p:sp>
    </p:spTree>
    <p:extLst>
      <p:ext uri="{BB962C8B-B14F-4D97-AF65-F5344CB8AC3E}">
        <p14:creationId xmlns:p14="http://schemas.microsoft.com/office/powerpoint/2010/main" val="25813361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b="0" i="0" dirty="0">
                <a:solidFill>
                  <a:srgbClr val="374151"/>
                </a:solidFill>
                <a:effectLst/>
                <a:latin typeface="Söhne"/>
              </a:rPr>
              <a:t>Here is a simple example to explain why </a:t>
            </a:r>
            <a:r>
              <a:rPr lang="en-US" altLang="zh-CN" b="0" i="0" dirty="0">
                <a:solidFill>
                  <a:srgbClr val="374151"/>
                </a:solidFill>
                <a:effectLst/>
                <a:latin typeface="Söhne"/>
              </a:rPr>
              <a:t>CSS</a:t>
            </a:r>
            <a:r>
              <a:rPr lang="zh-CN" altLang="en-US" b="0" i="0" dirty="0">
                <a:solidFill>
                  <a:srgbClr val="374151"/>
                </a:solidFill>
                <a:effectLst/>
                <a:latin typeface="Söhne"/>
              </a:rPr>
              <a:t> </a:t>
            </a:r>
            <a:r>
              <a:rPr lang="en-AU" b="0" i="0" dirty="0">
                <a:solidFill>
                  <a:srgbClr val="374151"/>
                </a:solidFill>
                <a:effectLst/>
                <a:latin typeface="Söhne"/>
              </a:rPr>
              <a:t>requires caller</a:t>
            </a:r>
            <a:r>
              <a:rPr lang="zh-CN" altLang="en-US" b="0" i="0" dirty="0">
                <a:solidFill>
                  <a:srgbClr val="374151"/>
                </a:solidFill>
                <a:effectLst/>
                <a:latin typeface="Söhne"/>
              </a:rPr>
              <a:t> </a:t>
            </a:r>
            <a:r>
              <a:rPr lang="en-US" altLang="zh-CN" b="0" i="0" dirty="0">
                <a:solidFill>
                  <a:srgbClr val="374151"/>
                </a:solidFill>
                <a:effectLst/>
                <a:latin typeface="Söhne"/>
              </a:rPr>
              <a:t>information.</a:t>
            </a:r>
          </a:p>
          <a:p>
            <a:r>
              <a:rPr lang="en-US" dirty="0"/>
              <a:t>﻿</a:t>
            </a:r>
            <a:r>
              <a:rPr lang="en-US" altLang="zh-CN" dirty="0"/>
              <a:t>The</a:t>
            </a:r>
            <a:r>
              <a:rPr lang="zh-CN" altLang="en-US" dirty="0"/>
              <a:t> </a:t>
            </a:r>
            <a:r>
              <a:rPr lang="en-US" altLang="zh-CN" dirty="0"/>
              <a:t>source</a:t>
            </a:r>
            <a:r>
              <a:rPr lang="zh-CN" altLang="en-US" dirty="0"/>
              <a:t> </a:t>
            </a:r>
            <a:r>
              <a:rPr lang="en-US" altLang="zh-CN" dirty="0"/>
              <a:t>data</a:t>
            </a:r>
            <a:r>
              <a:rPr lang="zh-CN" altLang="en-US" dirty="0"/>
              <a:t> </a:t>
            </a:r>
            <a:r>
              <a:rPr lang="en-US" altLang="zh-CN" dirty="0"/>
              <a:t>is</a:t>
            </a:r>
            <a:r>
              <a:rPr lang="zh-CN" altLang="en-US" dirty="0"/>
              <a:t> </a:t>
            </a:r>
            <a:r>
              <a:rPr lang="en-US" altLang="zh-CN" dirty="0"/>
              <a:t>store</a:t>
            </a:r>
            <a:r>
              <a:rPr lang="zh-CN" altLang="en-US" dirty="0"/>
              <a:t> </a:t>
            </a:r>
            <a:r>
              <a:rPr lang="en-US" altLang="zh-CN" dirty="0"/>
              <a:t>into</a:t>
            </a:r>
            <a:r>
              <a:rPr lang="zh-CN" altLang="en-US" dirty="0"/>
              <a:t> </a:t>
            </a:r>
            <a:r>
              <a:rPr lang="en-US" altLang="zh-CN" dirty="0"/>
              <a:t>the</a:t>
            </a:r>
            <a:r>
              <a:rPr lang="zh-CN" altLang="en-US" dirty="0"/>
              <a:t> </a:t>
            </a:r>
            <a:r>
              <a:rPr lang="en-US" altLang="zh-CN" dirty="0"/>
              <a:t>field</a:t>
            </a:r>
            <a:r>
              <a:rPr lang="zh-CN" altLang="en-US" dirty="0"/>
              <a:t> </a:t>
            </a:r>
            <a:r>
              <a:rPr lang="en-US" altLang="zh-CN" dirty="0"/>
              <a:t>username</a:t>
            </a:r>
            <a:r>
              <a:rPr lang="zh-CN" altLang="en-US" dirty="0"/>
              <a:t> </a:t>
            </a:r>
            <a:r>
              <a:rPr lang="en-US" altLang="zh-CN" dirty="0"/>
              <a:t>of</a:t>
            </a:r>
            <a:r>
              <a:rPr lang="zh-CN" altLang="en-US" dirty="0"/>
              <a:t> </a:t>
            </a:r>
            <a:r>
              <a:rPr lang="en-US" altLang="zh-CN" dirty="0"/>
              <a:t>object</a:t>
            </a:r>
            <a:r>
              <a:rPr lang="zh-CN" altLang="en-US" dirty="0"/>
              <a:t> </a:t>
            </a:r>
            <a:r>
              <a:rPr lang="en-US" altLang="zh-CN" dirty="0"/>
              <a:t>user,</a:t>
            </a:r>
            <a:r>
              <a:rPr lang="zh-CN" altLang="en-US" dirty="0"/>
              <a:t>  </a:t>
            </a:r>
            <a:r>
              <a:rPr lang="en-US" altLang="zh-CN" dirty="0"/>
              <a:t>and</a:t>
            </a:r>
            <a:r>
              <a:rPr lang="zh-CN" altLang="en-US" dirty="0"/>
              <a:t> </a:t>
            </a:r>
            <a:r>
              <a:rPr lang="en-US" altLang="zh-CN" dirty="0"/>
              <a:t>at</a:t>
            </a:r>
            <a:r>
              <a:rPr lang="zh-CN" altLang="en-US" dirty="0"/>
              <a:t> </a:t>
            </a:r>
            <a:r>
              <a:rPr lang="en-US" altLang="zh-CN" dirty="0"/>
              <a:t>Lin7,</a:t>
            </a:r>
            <a:r>
              <a:rPr lang="zh-CN" altLang="en-US" dirty="0"/>
              <a:t> </a:t>
            </a:r>
            <a:r>
              <a:rPr lang="en-US" altLang="zh-CN" dirty="0"/>
              <a:t>user</a:t>
            </a:r>
            <a:r>
              <a:rPr lang="zh-CN" altLang="en-US" dirty="0"/>
              <a:t> </a:t>
            </a:r>
            <a:r>
              <a:rPr lang="en-US" altLang="zh-CN" dirty="0"/>
              <a:t>and</a:t>
            </a:r>
            <a:r>
              <a:rPr lang="zh-CN" altLang="en-US" dirty="0"/>
              <a:t> </a:t>
            </a:r>
            <a:r>
              <a:rPr lang="en-US" altLang="zh-CN" dirty="0" err="1"/>
              <a:t>loginUser</a:t>
            </a:r>
            <a:r>
              <a:rPr lang="zh-CN" altLang="en-US" dirty="0"/>
              <a:t> </a:t>
            </a:r>
            <a:r>
              <a:rPr lang="en-US" altLang="zh-CN" dirty="0"/>
              <a:t>are</a:t>
            </a:r>
            <a:r>
              <a:rPr lang="zh-CN" altLang="en-US" dirty="0"/>
              <a:t> </a:t>
            </a:r>
            <a:r>
              <a:rPr lang="en-US" altLang="zh-CN" dirty="0"/>
              <a:t>aliased.</a:t>
            </a:r>
            <a:r>
              <a:rPr lang="zh-CN" altLang="en-US" dirty="0"/>
              <a:t> </a:t>
            </a:r>
            <a:r>
              <a:rPr lang="en-US" altLang="zh-CN" dirty="0"/>
              <a:t>Then</a:t>
            </a:r>
            <a:r>
              <a:rPr lang="zh-CN" altLang="en-US" dirty="0"/>
              <a:t> </a:t>
            </a:r>
            <a:r>
              <a:rPr lang="en-US" altLang="zh-CN" dirty="0"/>
              <a:t>at</a:t>
            </a:r>
            <a:r>
              <a:rPr lang="zh-CN" altLang="en-US" dirty="0"/>
              <a:t> </a:t>
            </a:r>
            <a:r>
              <a:rPr lang="en-US" altLang="zh-CN" dirty="0"/>
              <a:t>line</a:t>
            </a:r>
            <a:r>
              <a:rPr lang="zh-CN" altLang="en-US" dirty="0"/>
              <a:t> </a:t>
            </a:r>
            <a:r>
              <a:rPr lang="en-US" altLang="zh-CN" dirty="0"/>
              <a:t>j8,</a:t>
            </a:r>
            <a:r>
              <a:rPr lang="zh-CN" altLang="en-US" dirty="0"/>
              <a:t> </a:t>
            </a:r>
            <a:r>
              <a:rPr lang="en-US" altLang="zh-CN" dirty="0"/>
              <a:t>native</a:t>
            </a:r>
            <a:r>
              <a:rPr lang="zh-CN" altLang="en-US" dirty="0"/>
              <a:t> </a:t>
            </a:r>
            <a:r>
              <a:rPr lang="en-US" altLang="zh-CN" dirty="0"/>
              <a:t>method</a:t>
            </a:r>
            <a:r>
              <a:rPr lang="zh-CN" altLang="en-US" dirty="0"/>
              <a:t> </a:t>
            </a:r>
            <a:r>
              <a:rPr lang="en-US" altLang="zh-CN" dirty="0" err="1"/>
              <a:t>natve_c_callee</a:t>
            </a:r>
            <a:r>
              <a:rPr lang="en-US" altLang="zh-CN" dirty="0"/>
              <a:t>()</a:t>
            </a:r>
            <a:r>
              <a:rPr lang="zh-CN" altLang="en-US" dirty="0"/>
              <a:t> </a:t>
            </a:r>
            <a:r>
              <a:rPr lang="en-US" altLang="zh-CN" dirty="0"/>
              <a:t>are</a:t>
            </a:r>
            <a:r>
              <a:rPr lang="zh-CN" altLang="en-US" dirty="0"/>
              <a:t> </a:t>
            </a:r>
            <a:r>
              <a:rPr lang="en-US" altLang="zh-CN" dirty="0"/>
              <a:t>called</a:t>
            </a:r>
            <a:r>
              <a:rPr lang="zh-CN" altLang="en-US" dirty="0"/>
              <a:t> </a:t>
            </a:r>
            <a:r>
              <a:rPr lang="en-US" altLang="zh-CN" dirty="0"/>
              <a:t>to</a:t>
            </a:r>
            <a:r>
              <a:rPr lang="zh-CN" altLang="en-US" dirty="0"/>
              <a:t> </a:t>
            </a:r>
            <a:r>
              <a:rPr lang="en-US" altLang="zh-CN" dirty="0"/>
              <a:t>invoke</a:t>
            </a:r>
            <a:r>
              <a:rPr lang="zh-CN" altLang="en-US" dirty="0"/>
              <a:t> </a:t>
            </a:r>
            <a:r>
              <a:rPr lang="en-US" altLang="zh-CN" dirty="0"/>
              <a:t>C++</a:t>
            </a:r>
            <a:r>
              <a:rPr lang="zh-CN" altLang="en-US" dirty="0"/>
              <a:t> </a:t>
            </a:r>
            <a:r>
              <a:rPr lang="en-US" altLang="zh-CN" dirty="0"/>
              <a:t>function</a:t>
            </a:r>
            <a:r>
              <a:rPr lang="zh-CN" altLang="en-US" dirty="0"/>
              <a:t> </a:t>
            </a:r>
            <a:r>
              <a:rPr kumimoji="0" lang="en-US" altLang="zh-CN" sz="1200" b="0" i="0" u="none" strike="noStrike" cap="none" normalizeH="0" baseline="0" dirty="0" err="1">
                <a:ln>
                  <a:noFill/>
                </a:ln>
                <a:solidFill>
                  <a:srgbClr val="00B050"/>
                </a:solidFill>
                <a:effectLst/>
                <a:latin typeface="Arial Unicode MS"/>
                <a:ea typeface="JetBrains Mono"/>
              </a:rPr>
              <a:t>Java_JavaCaller</a:t>
            </a:r>
            <a:r>
              <a:rPr lang="en-US" altLang="zh-CN" sz="1200" dirty="0" err="1">
                <a:solidFill>
                  <a:srgbClr val="00B050"/>
                </a:solidFill>
                <a:latin typeface="Arial Unicode MS"/>
                <a:ea typeface="JetBrains Mono"/>
              </a:rPr>
              <a:t>_</a:t>
            </a:r>
            <a:r>
              <a:rPr kumimoji="0" lang="en-US" altLang="zh-CN" sz="1200" b="0" i="0" u="none" strike="noStrike" cap="none" normalizeH="0" baseline="0" dirty="0" err="1">
                <a:ln>
                  <a:noFill/>
                </a:ln>
                <a:solidFill>
                  <a:srgbClr val="00B050"/>
                </a:solidFill>
                <a:effectLst/>
                <a:latin typeface="Arial Unicode MS"/>
                <a:ea typeface="JetBrains Mono"/>
              </a:rPr>
              <a:t>native_c</a:t>
            </a:r>
            <a:r>
              <a:rPr lang="en-US" altLang="zh-CN" sz="1200" dirty="0" err="1">
                <a:solidFill>
                  <a:srgbClr val="00B050"/>
                </a:solidFill>
                <a:latin typeface="Arial Unicode MS"/>
                <a:ea typeface="JetBrains Mono"/>
              </a:rPr>
              <a:t>_</a:t>
            </a:r>
            <a:r>
              <a:rPr kumimoji="0" lang="en-US" altLang="zh-CN" sz="1200" b="0" i="0" u="none" strike="noStrike" cap="none" normalizeH="0" baseline="0" dirty="0" err="1">
                <a:ln>
                  <a:noFill/>
                </a:ln>
                <a:solidFill>
                  <a:srgbClr val="00B050"/>
                </a:solidFill>
                <a:effectLst/>
                <a:latin typeface="Arial Unicode MS"/>
                <a:ea typeface="JetBrains Mono"/>
              </a:rPr>
              <a:t>callee</a:t>
            </a:r>
            <a:r>
              <a:rPr kumimoji="0" lang="en-US" altLang="zh-CN" sz="1200" b="0" i="0" u="none" strike="noStrike" cap="none" normalizeH="0" baseline="0" dirty="0">
                <a:ln>
                  <a:noFill/>
                </a:ln>
                <a:solidFill>
                  <a:srgbClr val="00B050"/>
                </a:solidFill>
                <a:effectLst/>
                <a:latin typeface="Arial Unicode MS"/>
                <a:ea typeface="JetBrains Mono"/>
              </a:rPr>
              <a:t>.</a:t>
            </a:r>
            <a:r>
              <a:rPr kumimoji="0" lang="zh-CN" altLang="en-US" sz="1200" b="0" i="0" u="none" strike="noStrike" cap="none" normalizeH="0" baseline="0" dirty="0">
                <a:ln>
                  <a:noFill/>
                </a:ln>
                <a:solidFill>
                  <a:srgbClr val="00B050"/>
                </a:solidFill>
                <a:effectLst/>
                <a:latin typeface="Arial Unicode MS"/>
                <a:ea typeface="JetBrains Mono"/>
              </a:rPr>
              <a:t> </a:t>
            </a:r>
            <a:r>
              <a:rPr kumimoji="0" lang="en-US" altLang="zh-CN" sz="1200" b="0" i="0" u="none" strike="noStrike" cap="none" normalizeH="0" baseline="0" dirty="0">
                <a:ln>
                  <a:noFill/>
                </a:ln>
                <a:solidFill>
                  <a:srgbClr val="00B050"/>
                </a:solidFill>
                <a:effectLst/>
                <a:latin typeface="Arial Unicode MS"/>
                <a:ea typeface="JetBrains Mono"/>
              </a:rPr>
              <a:t>The</a:t>
            </a:r>
            <a:r>
              <a:rPr kumimoji="0" lang="zh-CN" altLang="en-US" sz="1200" b="0" i="0" u="none" strike="noStrike" cap="none" normalizeH="0" baseline="0" dirty="0">
                <a:ln>
                  <a:noFill/>
                </a:ln>
                <a:solidFill>
                  <a:srgbClr val="00B050"/>
                </a:solidFill>
                <a:effectLst/>
                <a:latin typeface="Arial Unicode MS"/>
                <a:ea typeface="JetBrains Mono"/>
              </a:rPr>
              <a:t> </a:t>
            </a:r>
            <a:r>
              <a:rPr kumimoji="0" lang="en-US" altLang="zh-CN" sz="1200" b="0" i="0" u="none" strike="noStrike" cap="none" normalizeH="0" baseline="0" dirty="0">
                <a:ln>
                  <a:noFill/>
                </a:ln>
                <a:solidFill>
                  <a:srgbClr val="00B050"/>
                </a:solidFill>
                <a:effectLst/>
                <a:latin typeface="Arial Unicode MS"/>
                <a:ea typeface="JetBrains Mono"/>
              </a:rPr>
              <a:t>purpose</a:t>
            </a:r>
            <a:r>
              <a:rPr kumimoji="0" lang="zh-CN" altLang="en-US" sz="1200" b="0" i="0" u="none" strike="noStrike" cap="none" normalizeH="0" baseline="0" dirty="0">
                <a:ln>
                  <a:noFill/>
                </a:ln>
                <a:solidFill>
                  <a:srgbClr val="00B050"/>
                </a:solidFill>
                <a:effectLst/>
                <a:latin typeface="Arial Unicode MS"/>
                <a:ea typeface="JetBrains Mono"/>
              </a:rPr>
              <a:t> </a:t>
            </a:r>
            <a:r>
              <a:rPr kumimoji="0" lang="en-US" altLang="zh-CN" sz="1200" b="0" i="0" u="none" strike="noStrike" cap="none" normalizeH="0" baseline="0" dirty="0">
                <a:ln>
                  <a:noFill/>
                </a:ln>
                <a:solidFill>
                  <a:srgbClr val="00B050"/>
                </a:solidFill>
                <a:effectLst/>
                <a:latin typeface="Arial Unicode MS"/>
                <a:ea typeface="JetBrains Mono"/>
              </a:rPr>
              <a:t>of</a:t>
            </a:r>
            <a:r>
              <a:rPr kumimoji="0" lang="zh-CN" altLang="en-US" sz="1200" b="0" i="0" u="none" strike="noStrike" cap="none" normalizeH="0" baseline="0" dirty="0">
                <a:ln>
                  <a:noFill/>
                </a:ln>
                <a:solidFill>
                  <a:srgbClr val="00B050"/>
                </a:solidFill>
                <a:effectLst/>
                <a:latin typeface="Arial Unicode MS"/>
                <a:ea typeface="JetBrains Mono"/>
              </a:rPr>
              <a:t> </a:t>
            </a:r>
            <a:r>
              <a:rPr kumimoji="0" lang="en-US" altLang="zh-CN" sz="1200" b="0" i="0" u="none" strike="noStrike" cap="none" normalizeH="0" baseline="0" dirty="0">
                <a:ln>
                  <a:noFill/>
                </a:ln>
                <a:solidFill>
                  <a:srgbClr val="00B050"/>
                </a:solidFill>
                <a:effectLst/>
                <a:latin typeface="Arial Unicode MS"/>
                <a:ea typeface="JetBrains Mono"/>
              </a:rPr>
              <a:t>Lines</a:t>
            </a:r>
            <a:r>
              <a:rPr kumimoji="0" lang="zh-CN" altLang="en-US" sz="1200" b="0" i="0" u="none" strike="noStrike" cap="none" normalizeH="0" baseline="0" dirty="0">
                <a:ln>
                  <a:noFill/>
                </a:ln>
                <a:solidFill>
                  <a:srgbClr val="00B050"/>
                </a:solidFill>
                <a:effectLst/>
                <a:latin typeface="Arial Unicode MS"/>
                <a:ea typeface="JetBrains Mono"/>
              </a:rPr>
              <a:t> </a:t>
            </a:r>
            <a:r>
              <a:rPr kumimoji="0" lang="en-US" altLang="zh-CN" sz="1200" b="0" i="0" u="none" strike="noStrike" cap="none" normalizeH="0" baseline="0" dirty="0">
                <a:ln>
                  <a:noFill/>
                </a:ln>
                <a:solidFill>
                  <a:srgbClr val="00B050"/>
                </a:solidFill>
                <a:effectLst/>
                <a:latin typeface="Arial Unicode MS"/>
                <a:ea typeface="JetBrains Mono"/>
              </a:rPr>
              <a:t>C7,</a:t>
            </a:r>
            <a:r>
              <a:rPr kumimoji="0" lang="zh-CN" altLang="en-US" sz="1200" b="0" i="0" u="none" strike="noStrike" cap="none" normalizeH="0" baseline="0" dirty="0">
                <a:ln>
                  <a:noFill/>
                </a:ln>
                <a:solidFill>
                  <a:srgbClr val="00B050"/>
                </a:solidFill>
                <a:effectLst/>
                <a:latin typeface="Arial Unicode MS"/>
                <a:ea typeface="JetBrains Mono"/>
              </a:rPr>
              <a:t> </a:t>
            </a:r>
            <a:r>
              <a:rPr kumimoji="0" lang="en-US" altLang="zh-CN" sz="1200" b="0" i="0" u="none" strike="noStrike" cap="none" normalizeH="0" baseline="0" dirty="0">
                <a:ln>
                  <a:noFill/>
                </a:ln>
                <a:solidFill>
                  <a:srgbClr val="00B050"/>
                </a:solidFill>
                <a:effectLst/>
                <a:latin typeface="Arial Unicode MS"/>
                <a:ea typeface="JetBrains Mono"/>
              </a:rPr>
              <a:t>C8</a:t>
            </a:r>
            <a:r>
              <a:rPr kumimoji="0" lang="zh-CN" altLang="en-US" sz="1200" b="0" i="0" u="none" strike="noStrike" cap="none" normalizeH="0" baseline="0" dirty="0">
                <a:ln>
                  <a:noFill/>
                </a:ln>
                <a:solidFill>
                  <a:srgbClr val="00B050"/>
                </a:solidFill>
                <a:effectLst/>
                <a:latin typeface="Arial Unicode MS"/>
                <a:ea typeface="JetBrains Mono"/>
              </a:rPr>
              <a:t> </a:t>
            </a:r>
            <a:r>
              <a:rPr kumimoji="0" lang="en-US" altLang="zh-CN" sz="1200" b="0" i="0" u="none" strike="noStrike" cap="none" normalizeH="0" baseline="0" dirty="0">
                <a:ln>
                  <a:noFill/>
                </a:ln>
                <a:solidFill>
                  <a:srgbClr val="00B050"/>
                </a:solidFill>
                <a:effectLst/>
                <a:latin typeface="Arial Unicode MS"/>
                <a:ea typeface="JetBrains Mono"/>
              </a:rPr>
              <a:t>and</a:t>
            </a:r>
            <a:r>
              <a:rPr kumimoji="0" lang="zh-CN" altLang="en-US" sz="1200" b="0" i="0" u="none" strike="noStrike" cap="none" normalizeH="0" baseline="0" dirty="0">
                <a:ln>
                  <a:noFill/>
                </a:ln>
                <a:solidFill>
                  <a:srgbClr val="00B050"/>
                </a:solidFill>
                <a:effectLst/>
                <a:latin typeface="Arial Unicode MS"/>
                <a:ea typeface="JetBrains Mono"/>
              </a:rPr>
              <a:t> </a:t>
            </a:r>
            <a:r>
              <a:rPr kumimoji="0" lang="en-US" altLang="zh-CN" sz="1200" b="0" i="0" u="none" strike="noStrike" cap="none" normalizeH="0" baseline="0" dirty="0">
                <a:ln>
                  <a:noFill/>
                </a:ln>
                <a:solidFill>
                  <a:srgbClr val="00B050"/>
                </a:solidFill>
                <a:effectLst/>
                <a:latin typeface="Arial Unicode MS"/>
                <a:ea typeface="JetBrains Mono"/>
              </a:rPr>
              <a:t>C9</a:t>
            </a:r>
            <a:r>
              <a:rPr kumimoji="0" lang="zh-CN" altLang="en-US" sz="1200" b="0" i="0" u="none" strike="noStrike" cap="none" normalizeH="0" baseline="0" dirty="0">
                <a:ln>
                  <a:noFill/>
                </a:ln>
                <a:solidFill>
                  <a:srgbClr val="00B050"/>
                </a:solidFill>
                <a:effectLst/>
                <a:latin typeface="Arial Unicode MS"/>
                <a:ea typeface="JetBrains Mono"/>
              </a:rPr>
              <a:t> </a:t>
            </a:r>
            <a:r>
              <a:rPr kumimoji="0" lang="en-US" altLang="zh-CN" sz="1200" b="0" i="0" u="none" strike="noStrike" cap="none" normalizeH="0" baseline="0" dirty="0">
                <a:ln>
                  <a:noFill/>
                </a:ln>
                <a:solidFill>
                  <a:srgbClr val="00B050"/>
                </a:solidFill>
                <a:effectLst/>
                <a:latin typeface="Arial Unicode MS"/>
                <a:ea typeface="JetBrains Mono"/>
              </a:rPr>
              <a:t>is</a:t>
            </a:r>
            <a:r>
              <a:rPr kumimoji="0" lang="zh-CN" altLang="en-US" sz="1200" b="0" i="0" u="none" strike="noStrike" cap="none" normalizeH="0" baseline="0" dirty="0">
                <a:ln>
                  <a:noFill/>
                </a:ln>
                <a:solidFill>
                  <a:srgbClr val="00B050"/>
                </a:solidFill>
                <a:effectLst/>
                <a:latin typeface="Arial Unicode MS"/>
                <a:ea typeface="JetBrains Mono"/>
              </a:rPr>
              <a:t> </a:t>
            </a:r>
            <a:r>
              <a:rPr kumimoji="0" lang="en-US" altLang="zh-CN" sz="1200" b="0" i="0" u="none" strike="noStrike" cap="none" normalizeH="0" baseline="0" dirty="0">
                <a:ln>
                  <a:noFill/>
                </a:ln>
                <a:solidFill>
                  <a:srgbClr val="00B050"/>
                </a:solidFill>
                <a:effectLst/>
                <a:latin typeface="Arial Unicode MS"/>
                <a:ea typeface="JetBrains Mono"/>
              </a:rPr>
              <a:t>to</a:t>
            </a:r>
            <a:r>
              <a:rPr kumimoji="0" lang="zh-CN" altLang="en-US" sz="1200" b="0" i="0" u="none" strike="noStrike" cap="none" normalizeH="0" baseline="0" dirty="0">
                <a:ln>
                  <a:noFill/>
                </a:ln>
                <a:solidFill>
                  <a:srgbClr val="00B050"/>
                </a:solidFill>
                <a:effectLst/>
                <a:latin typeface="Arial Unicode MS"/>
                <a:ea typeface="JetBrains Mono"/>
              </a:rPr>
              <a:t> </a:t>
            </a:r>
            <a:r>
              <a:rPr kumimoji="0" lang="en-US" altLang="zh-CN" sz="1200" b="0" i="0" u="none" strike="noStrike" cap="none" normalizeH="0" baseline="0" dirty="0">
                <a:ln>
                  <a:noFill/>
                </a:ln>
                <a:solidFill>
                  <a:srgbClr val="00B050"/>
                </a:solidFill>
                <a:effectLst/>
                <a:latin typeface="Arial Unicode MS"/>
                <a:ea typeface="JetBrains Mono"/>
              </a:rPr>
              <a:t>get</a:t>
            </a:r>
            <a:r>
              <a:rPr kumimoji="0" lang="zh-CN" altLang="en-US" sz="1200" b="0" i="0" u="none" strike="noStrike" cap="none" normalizeH="0" baseline="0" dirty="0">
                <a:ln>
                  <a:noFill/>
                </a:ln>
                <a:solidFill>
                  <a:srgbClr val="00B050"/>
                </a:solidFill>
                <a:effectLst/>
                <a:latin typeface="Arial Unicode MS"/>
                <a:ea typeface="JetBrains Mono"/>
              </a:rPr>
              <a:t> </a:t>
            </a:r>
            <a:r>
              <a:rPr kumimoji="0" lang="en-US" altLang="zh-CN" sz="1200" b="0" i="0" u="none" strike="noStrike" cap="none" normalizeH="0" baseline="0" dirty="0">
                <a:ln>
                  <a:noFill/>
                </a:ln>
                <a:solidFill>
                  <a:srgbClr val="00B050"/>
                </a:solidFill>
                <a:effectLst/>
                <a:latin typeface="Arial Unicode MS"/>
                <a:ea typeface="JetBrains Mono"/>
              </a:rPr>
              <a:t>the</a:t>
            </a:r>
            <a:r>
              <a:rPr kumimoji="0" lang="zh-CN" altLang="en-US" sz="1200" b="0" i="0" u="none" strike="noStrike" cap="none" normalizeH="0" baseline="0" dirty="0">
                <a:ln>
                  <a:noFill/>
                </a:ln>
                <a:solidFill>
                  <a:srgbClr val="00B050"/>
                </a:solidFill>
                <a:effectLst/>
                <a:latin typeface="Arial Unicode MS"/>
                <a:ea typeface="JetBrains Mono"/>
              </a:rPr>
              <a:t> </a:t>
            </a:r>
            <a:r>
              <a:rPr kumimoji="0" lang="en-US" altLang="zh-CN" sz="1200" b="0" i="0" u="none" strike="noStrike" cap="none" normalizeH="0" baseline="0" dirty="0">
                <a:ln>
                  <a:noFill/>
                </a:ln>
                <a:solidFill>
                  <a:srgbClr val="00B050"/>
                </a:solidFill>
                <a:effectLst/>
                <a:latin typeface="Arial Unicode MS"/>
                <a:ea typeface="JetBrains Mono"/>
              </a:rPr>
              <a:t>username</a:t>
            </a:r>
            <a:r>
              <a:rPr kumimoji="0" lang="zh-CN" altLang="en-US" sz="1200" b="0" i="0" u="none" strike="noStrike" cap="none" normalizeH="0" baseline="0" dirty="0">
                <a:ln>
                  <a:noFill/>
                </a:ln>
                <a:solidFill>
                  <a:srgbClr val="00B050"/>
                </a:solidFill>
                <a:effectLst/>
                <a:latin typeface="Arial Unicode MS"/>
                <a:ea typeface="JetBrains Mono"/>
              </a:rPr>
              <a:t> </a:t>
            </a:r>
            <a:r>
              <a:rPr kumimoji="0" lang="en-US" altLang="zh-CN" sz="1200" b="0" i="0" u="none" strike="noStrike" cap="none" normalizeH="0" baseline="0" dirty="0">
                <a:ln>
                  <a:noFill/>
                </a:ln>
                <a:solidFill>
                  <a:srgbClr val="00B050"/>
                </a:solidFill>
                <a:effectLst/>
                <a:latin typeface="Arial Unicode MS"/>
                <a:ea typeface="JetBrains Mono"/>
              </a:rPr>
              <a:t>of</a:t>
            </a:r>
            <a:r>
              <a:rPr kumimoji="0" lang="zh-CN" altLang="en-US" sz="1200" b="0" i="0" u="none" strike="noStrike" cap="none" normalizeH="0" baseline="0" dirty="0">
                <a:ln>
                  <a:noFill/>
                </a:ln>
                <a:solidFill>
                  <a:srgbClr val="00B050"/>
                </a:solidFill>
                <a:effectLst/>
                <a:latin typeface="Arial Unicode MS"/>
                <a:ea typeface="JetBrains Mono"/>
              </a:rPr>
              <a:t> </a:t>
            </a:r>
            <a:r>
              <a:rPr kumimoji="0" lang="en-US" altLang="zh-CN" sz="1200" b="0" i="0" u="none" strike="noStrike" cap="none" normalizeH="0" baseline="0" dirty="0">
                <a:ln>
                  <a:noFill/>
                </a:ln>
                <a:solidFill>
                  <a:srgbClr val="00B050"/>
                </a:solidFill>
                <a:effectLst/>
                <a:latin typeface="Arial Unicode MS"/>
                <a:ea typeface="JetBrains Mono"/>
              </a:rPr>
              <a:t>o2,</a:t>
            </a:r>
            <a:r>
              <a:rPr kumimoji="0" lang="zh-CN" altLang="en-US" sz="1200" b="0" i="0" u="none" strike="noStrike" cap="none" normalizeH="0" baseline="0" dirty="0">
                <a:ln>
                  <a:noFill/>
                </a:ln>
                <a:solidFill>
                  <a:srgbClr val="00B050"/>
                </a:solidFill>
                <a:effectLst/>
                <a:latin typeface="Arial Unicode MS"/>
                <a:ea typeface="JetBrains Mono"/>
              </a:rPr>
              <a:t> </a:t>
            </a:r>
            <a:r>
              <a:rPr kumimoji="0" lang="en-US" altLang="zh-CN" sz="1200" b="0" i="0" u="none" strike="noStrike" cap="none" normalizeH="0" baseline="0" dirty="0">
                <a:ln>
                  <a:noFill/>
                </a:ln>
                <a:solidFill>
                  <a:srgbClr val="00B050"/>
                </a:solidFill>
                <a:effectLst/>
                <a:latin typeface="Arial Unicode MS"/>
                <a:ea typeface="JetBrains Mono"/>
              </a:rPr>
              <a:t>and</a:t>
            </a:r>
            <a:r>
              <a:rPr kumimoji="0" lang="zh-CN" altLang="en-US" sz="1200" b="0" i="0" u="none" strike="noStrike" cap="none" normalizeH="0" baseline="0" dirty="0">
                <a:ln>
                  <a:noFill/>
                </a:ln>
                <a:solidFill>
                  <a:srgbClr val="00B050"/>
                </a:solidFill>
                <a:effectLst/>
                <a:latin typeface="Arial Unicode MS"/>
                <a:ea typeface="JetBrains Mono"/>
              </a:rPr>
              <a:t> </a:t>
            </a:r>
            <a:r>
              <a:rPr kumimoji="0" lang="en-US" altLang="zh-CN" sz="1200" b="0" i="0" u="none" strike="noStrike" cap="none" normalizeH="0" baseline="0" dirty="0">
                <a:ln>
                  <a:noFill/>
                </a:ln>
                <a:solidFill>
                  <a:srgbClr val="00B050"/>
                </a:solidFill>
                <a:effectLst/>
                <a:latin typeface="Arial Unicode MS"/>
                <a:ea typeface="JetBrains Mono"/>
              </a:rPr>
              <a:t>o2’s</a:t>
            </a:r>
            <a:r>
              <a:rPr kumimoji="0" lang="zh-CN" altLang="en-US" sz="1200" b="0" i="0" u="none" strike="noStrike" cap="none" normalizeH="0" baseline="0" dirty="0">
                <a:ln>
                  <a:noFill/>
                </a:ln>
                <a:solidFill>
                  <a:srgbClr val="00B050"/>
                </a:solidFill>
                <a:effectLst/>
                <a:latin typeface="Arial Unicode MS"/>
                <a:ea typeface="JetBrains Mono"/>
              </a:rPr>
              <a:t> </a:t>
            </a:r>
            <a:r>
              <a:rPr kumimoji="0" lang="en-US" altLang="zh-CN" sz="1200" b="0" i="0" u="none" strike="noStrike" cap="none" normalizeH="0" baseline="0" dirty="0">
                <a:ln>
                  <a:noFill/>
                </a:ln>
                <a:solidFill>
                  <a:srgbClr val="00B050"/>
                </a:solidFill>
                <a:effectLst/>
                <a:latin typeface="Arial Unicode MS"/>
                <a:ea typeface="JetBrains Mono"/>
              </a:rPr>
              <a:t>username</a:t>
            </a:r>
            <a:r>
              <a:rPr kumimoji="0" lang="zh-CN" altLang="en-US" sz="1200" b="0" i="0" u="none" strike="noStrike" cap="none" normalizeH="0" baseline="0" dirty="0">
                <a:ln>
                  <a:noFill/>
                </a:ln>
                <a:solidFill>
                  <a:srgbClr val="00B050"/>
                </a:solidFill>
                <a:effectLst/>
                <a:latin typeface="Arial Unicode MS"/>
                <a:ea typeface="JetBrains Mono"/>
              </a:rPr>
              <a:t> </a:t>
            </a:r>
            <a:r>
              <a:rPr kumimoji="0" lang="en-US" altLang="zh-CN" sz="1200" b="0" i="0" u="none" strike="noStrike" cap="none" normalizeH="0" baseline="0" dirty="0">
                <a:ln>
                  <a:noFill/>
                </a:ln>
                <a:solidFill>
                  <a:srgbClr val="00B050"/>
                </a:solidFill>
                <a:effectLst/>
                <a:latin typeface="Arial Unicode MS"/>
                <a:ea typeface="JetBrains Mono"/>
              </a:rPr>
              <a:t>will</a:t>
            </a:r>
            <a:r>
              <a:rPr kumimoji="0" lang="zh-CN" altLang="en-US" sz="1200" b="0" i="0" u="none" strike="noStrike" cap="none" normalizeH="0" baseline="0" dirty="0">
                <a:ln>
                  <a:noFill/>
                </a:ln>
                <a:solidFill>
                  <a:srgbClr val="00B050"/>
                </a:solidFill>
                <a:effectLst/>
                <a:latin typeface="Arial Unicode MS"/>
                <a:ea typeface="JetBrains Mono"/>
              </a:rPr>
              <a:t> </a:t>
            </a:r>
            <a:r>
              <a:rPr kumimoji="0" lang="en-US" altLang="zh-CN" sz="1200" b="0" i="0" u="none" strike="noStrike" cap="none" normalizeH="0" baseline="0" dirty="0">
                <a:ln>
                  <a:noFill/>
                </a:ln>
                <a:solidFill>
                  <a:srgbClr val="00B050"/>
                </a:solidFill>
                <a:effectLst/>
                <a:latin typeface="Arial Unicode MS"/>
                <a:ea typeface="JetBrains Mono"/>
              </a:rPr>
              <a:t>finally</a:t>
            </a:r>
            <a:r>
              <a:rPr kumimoji="0" lang="zh-CN" altLang="en-US" sz="1200" b="0" i="0" u="none" strike="noStrike" cap="none" normalizeH="0" baseline="0" dirty="0">
                <a:ln>
                  <a:noFill/>
                </a:ln>
                <a:solidFill>
                  <a:srgbClr val="00B050"/>
                </a:solidFill>
                <a:effectLst/>
                <a:latin typeface="Arial Unicode MS"/>
                <a:ea typeface="JetBrains Mono"/>
              </a:rPr>
              <a:t> </a:t>
            </a:r>
            <a:r>
              <a:rPr kumimoji="0" lang="en-US" altLang="zh-CN" sz="1200" b="0" i="0" u="none" strike="noStrike" cap="none" normalizeH="0" baseline="0" dirty="0">
                <a:ln>
                  <a:noFill/>
                </a:ln>
                <a:solidFill>
                  <a:srgbClr val="00B050"/>
                </a:solidFill>
                <a:effectLst/>
                <a:latin typeface="Arial Unicode MS"/>
                <a:ea typeface="JetBrains Mono"/>
              </a:rPr>
              <a:t>flow</a:t>
            </a:r>
            <a:r>
              <a:rPr kumimoji="0" lang="zh-CN" altLang="en-US" sz="1200" b="0" i="0" u="none" strike="noStrike" cap="none" normalizeH="0" baseline="0" dirty="0">
                <a:ln>
                  <a:noFill/>
                </a:ln>
                <a:solidFill>
                  <a:srgbClr val="00B050"/>
                </a:solidFill>
                <a:effectLst/>
                <a:latin typeface="Arial Unicode MS"/>
                <a:ea typeface="JetBrains Mono"/>
              </a:rPr>
              <a:t> </a:t>
            </a:r>
            <a:r>
              <a:rPr kumimoji="0" lang="en-US" altLang="zh-CN" sz="1200" b="0" i="0" u="none" strike="noStrike" cap="none" normalizeH="0" baseline="0" dirty="0">
                <a:ln>
                  <a:noFill/>
                </a:ln>
                <a:solidFill>
                  <a:srgbClr val="00B050"/>
                </a:solidFill>
                <a:effectLst/>
                <a:latin typeface="Arial Unicode MS"/>
                <a:ea typeface="JetBrains Mono"/>
              </a:rPr>
              <a:t>to</a:t>
            </a:r>
            <a:r>
              <a:rPr kumimoji="0" lang="zh-CN" altLang="en-US" sz="1200" b="0" i="0" u="none" strike="noStrike" cap="none" normalizeH="0" baseline="0" dirty="0">
                <a:ln>
                  <a:noFill/>
                </a:ln>
                <a:solidFill>
                  <a:srgbClr val="00B050"/>
                </a:solidFill>
                <a:effectLst/>
                <a:latin typeface="Arial Unicode MS"/>
                <a:ea typeface="JetBrains Mono"/>
              </a:rPr>
              <a:t> </a:t>
            </a:r>
            <a:r>
              <a:rPr kumimoji="0" lang="en-US" altLang="zh-CN" sz="1200" b="0" i="0" u="none" strike="noStrike" cap="none" normalizeH="0" baseline="0" dirty="0" err="1">
                <a:ln>
                  <a:noFill/>
                </a:ln>
                <a:solidFill>
                  <a:srgbClr val="00B050"/>
                </a:solidFill>
                <a:effectLst/>
                <a:latin typeface="Arial Unicode MS"/>
                <a:ea typeface="JetBrains Mono"/>
              </a:rPr>
              <a:t>Log.print</a:t>
            </a:r>
            <a:r>
              <a:rPr kumimoji="0" lang="en-US" altLang="zh-CN" sz="1200" b="0" i="0" u="none" strike="noStrike" cap="none" normalizeH="0" baseline="0" dirty="0">
                <a:ln>
                  <a:noFill/>
                </a:ln>
                <a:solidFill>
                  <a:srgbClr val="00B050"/>
                </a:solidFill>
                <a:effectLst/>
                <a:latin typeface="Arial Unicode MS"/>
                <a:ea typeface="JetBrains Mono"/>
              </a:rPr>
              <a:t>().</a:t>
            </a:r>
          </a:p>
          <a:p>
            <a:r>
              <a:rPr kumimoji="0" lang="en-US" altLang="zh-CN" sz="1200" b="0" i="0" u="none" strike="noStrike" cap="none" normalizeH="0" baseline="0" dirty="0">
                <a:ln>
                  <a:noFill/>
                </a:ln>
                <a:solidFill>
                  <a:srgbClr val="00B050"/>
                </a:solidFill>
                <a:effectLst/>
                <a:latin typeface="Arial Unicode MS"/>
                <a:ea typeface="JetBrains Mono"/>
              </a:rPr>
              <a:t>If</a:t>
            </a:r>
            <a:r>
              <a:rPr kumimoji="0" lang="zh-CN" altLang="en-US" sz="1200" b="0" i="0" u="none" strike="noStrike" cap="none" normalizeH="0" baseline="0" dirty="0">
                <a:ln>
                  <a:noFill/>
                </a:ln>
                <a:solidFill>
                  <a:srgbClr val="00B050"/>
                </a:solidFill>
                <a:effectLst/>
                <a:latin typeface="Arial Unicode MS"/>
                <a:ea typeface="JetBrains Mono"/>
              </a:rPr>
              <a:t> </a:t>
            </a:r>
            <a:r>
              <a:rPr kumimoji="0" lang="en-US" altLang="zh-CN" sz="1200" b="0" i="0" u="none" strike="noStrike" cap="none" normalizeH="0" baseline="0" dirty="0">
                <a:ln>
                  <a:noFill/>
                </a:ln>
                <a:solidFill>
                  <a:srgbClr val="00B050"/>
                </a:solidFill>
                <a:effectLst/>
                <a:latin typeface="Arial Unicode MS"/>
                <a:ea typeface="JetBrains Mono"/>
              </a:rPr>
              <a:t>we</a:t>
            </a:r>
            <a:r>
              <a:rPr kumimoji="0" lang="zh-CN" altLang="en-US" sz="1200" b="0" i="0" u="none" strike="noStrike" cap="none" normalizeH="0" baseline="0" dirty="0">
                <a:ln>
                  <a:noFill/>
                </a:ln>
                <a:solidFill>
                  <a:srgbClr val="00B050"/>
                </a:solidFill>
                <a:effectLst/>
                <a:latin typeface="Arial Unicode MS"/>
                <a:ea typeface="JetBrains Mono"/>
              </a:rPr>
              <a:t> </a:t>
            </a:r>
            <a:r>
              <a:rPr kumimoji="0" lang="en-US" altLang="zh-CN" sz="1200" b="0" i="0" u="none" strike="noStrike" cap="none" normalizeH="0" baseline="0" dirty="0">
                <a:ln>
                  <a:noFill/>
                </a:ln>
                <a:solidFill>
                  <a:srgbClr val="00B050"/>
                </a:solidFill>
                <a:effectLst/>
                <a:latin typeface="Arial Unicode MS"/>
                <a:ea typeface="JetBrains Mono"/>
              </a:rPr>
              <a:t>know</a:t>
            </a:r>
            <a:r>
              <a:rPr kumimoji="0" lang="zh-CN" altLang="en-US" sz="1200" b="0" i="0" u="none" strike="noStrike" cap="none" normalizeH="0" baseline="0" dirty="0">
                <a:ln>
                  <a:noFill/>
                </a:ln>
                <a:solidFill>
                  <a:srgbClr val="00B050"/>
                </a:solidFill>
                <a:effectLst/>
                <a:latin typeface="Arial Unicode MS"/>
                <a:ea typeface="JetBrains Mono"/>
              </a:rPr>
              <a:t> </a:t>
            </a:r>
            <a:r>
              <a:rPr kumimoji="0" lang="en-US" altLang="zh-CN" sz="1200" b="0" i="0" u="none" strike="noStrike" cap="none" normalizeH="0" baseline="0" dirty="0">
                <a:ln>
                  <a:noFill/>
                </a:ln>
                <a:solidFill>
                  <a:srgbClr val="00B050"/>
                </a:solidFill>
                <a:effectLst/>
                <a:latin typeface="Arial Unicode MS"/>
                <a:ea typeface="JetBrains Mono"/>
              </a:rPr>
              <a:t>the</a:t>
            </a:r>
            <a:r>
              <a:rPr kumimoji="0" lang="zh-CN" altLang="en-US" sz="1200" b="0" i="0" u="none" strike="noStrike" cap="none" normalizeH="0" baseline="0" dirty="0">
                <a:ln>
                  <a:noFill/>
                </a:ln>
                <a:solidFill>
                  <a:srgbClr val="00B050"/>
                </a:solidFill>
                <a:effectLst/>
                <a:latin typeface="Arial Unicode MS"/>
                <a:ea typeface="JetBrains Mono"/>
              </a:rPr>
              <a:t> </a:t>
            </a:r>
            <a:r>
              <a:rPr kumimoji="0" lang="en-US" altLang="zh-CN" sz="1200" b="0" i="0" u="none" strike="noStrike" cap="none" normalizeH="0" baseline="0" dirty="0">
                <a:ln>
                  <a:noFill/>
                </a:ln>
                <a:solidFill>
                  <a:srgbClr val="00B050"/>
                </a:solidFill>
                <a:effectLst/>
                <a:latin typeface="Arial Unicode MS"/>
                <a:ea typeface="JetBrains Mono"/>
              </a:rPr>
              <a:t>caller</a:t>
            </a:r>
            <a:r>
              <a:rPr kumimoji="0" lang="zh-CN" altLang="en-US" sz="1200" b="0" i="0" u="none" strike="noStrike" cap="none" normalizeH="0" baseline="0" dirty="0">
                <a:ln>
                  <a:noFill/>
                </a:ln>
                <a:solidFill>
                  <a:srgbClr val="00B050"/>
                </a:solidFill>
                <a:effectLst/>
                <a:latin typeface="Arial Unicode MS"/>
                <a:ea typeface="JetBrains Mono"/>
              </a:rPr>
              <a:t> </a:t>
            </a:r>
            <a:r>
              <a:rPr kumimoji="0" lang="en-US" altLang="zh-CN" sz="1200" b="0" i="0" u="none" strike="noStrike" cap="none" normalizeH="0" baseline="0" dirty="0">
                <a:ln>
                  <a:noFill/>
                </a:ln>
                <a:solidFill>
                  <a:srgbClr val="00B050"/>
                </a:solidFill>
                <a:effectLst/>
                <a:latin typeface="Arial Unicode MS"/>
                <a:ea typeface="JetBrains Mono"/>
              </a:rPr>
              <a:t>information</a:t>
            </a:r>
            <a:r>
              <a:rPr kumimoji="0" lang="zh-CN" altLang="en-US" sz="1200" b="0" i="0" u="none" strike="noStrike" cap="none" normalizeH="0" baseline="0" dirty="0">
                <a:ln>
                  <a:noFill/>
                </a:ln>
                <a:solidFill>
                  <a:srgbClr val="00B050"/>
                </a:solidFill>
                <a:effectLst/>
                <a:latin typeface="Arial Unicode MS"/>
                <a:ea typeface="JetBrains Mono"/>
              </a:rPr>
              <a:t> </a:t>
            </a:r>
            <a:r>
              <a:rPr kumimoji="0" lang="en-US" altLang="zh-CN" sz="1200" b="0" i="0" u="none" strike="noStrike" cap="none" normalizeH="0" baseline="0" dirty="0">
                <a:ln>
                  <a:noFill/>
                </a:ln>
                <a:solidFill>
                  <a:srgbClr val="00B050"/>
                </a:solidFill>
                <a:effectLst/>
                <a:latin typeface="Arial Unicode MS"/>
                <a:ea typeface="JetBrains Mono"/>
              </a:rPr>
              <a:t>of</a:t>
            </a:r>
            <a:r>
              <a:rPr kumimoji="0" lang="zh-CN" altLang="en-US" sz="1200" b="0" i="0" u="none" strike="noStrike" cap="none" normalizeH="0" baseline="0" dirty="0">
                <a:ln>
                  <a:noFill/>
                </a:ln>
                <a:solidFill>
                  <a:srgbClr val="00B050"/>
                </a:solidFill>
                <a:effectLst/>
                <a:latin typeface="Arial Unicode MS"/>
                <a:ea typeface="JetBrains Mono"/>
              </a:rPr>
              <a:t> </a:t>
            </a:r>
            <a:r>
              <a:rPr kumimoji="0" lang="en-US" altLang="zh-CN" sz="1200" b="0" i="0" u="none" strike="noStrike" cap="none" normalizeH="0" baseline="0" dirty="0" err="1">
                <a:ln>
                  <a:noFill/>
                </a:ln>
                <a:solidFill>
                  <a:srgbClr val="00B050"/>
                </a:solidFill>
                <a:effectLst/>
                <a:latin typeface="Arial Unicode MS"/>
                <a:ea typeface="JetBrains Mono"/>
              </a:rPr>
              <a:t>callsite</a:t>
            </a:r>
            <a:r>
              <a:rPr kumimoji="0" lang="zh-CN" altLang="en-US" sz="1200" b="0" i="0" u="none" strike="noStrike" cap="none" normalizeH="0" baseline="0" dirty="0">
                <a:ln>
                  <a:noFill/>
                </a:ln>
                <a:solidFill>
                  <a:srgbClr val="00B050"/>
                </a:solidFill>
                <a:effectLst/>
                <a:latin typeface="Arial Unicode MS"/>
                <a:ea typeface="JetBrains Mono"/>
              </a:rPr>
              <a:t> </a:t>
            </a:r>
            <a:r>
              <a:rPr kumimoji="0" lang="en-US" altLang="zh-CN" sz="1200" b="0" i="0" u="none" strike="noStrike" cap="none" normalizeH="0" baseline="0" dirty="0" err="1">
                <a:ln>
                  <a:noFill/>
                </a:ln>
                <a:solidFill>
                  <a:srgbClr val="00B050"/>
                </a:solidFill>
                <a:effectLst/>
                <a:latin typeface="Arial Unicode MS"/>
                <a:ea typeface="JetBrains Mono"/>
              </a:rPr>
              <a:t>native_c_callee</a:t>
            </a:r>
            <a:r>
              <a:rPr kumimoji="0" lang="en-US" altLang="zh-CN" sz="1200" b="0" i="0" u="none" strike="noStrike" cap="none" normalizeH="0" baseline="0" dirty="0">
                <a:ln>
                  <a:noFill/>
                </a:ln>
                <a:solidFill>
                  <a:srgbClr val="00B050"/>
                </a:solidFill>
                <a:effectLst/>
                <a:latin typeface="Arial Unicode MS"/>
                <a:ea typeface="JetBrains Mono"/>
              </a:rPr>
              <a:t>(),</a:t>
            </a:r>
            <a:r>
              <a:rPr kumimoji="0" lang="zh-CN" altLang="en-US" sz="1200" b="0" i="0" u="none" strike="noStrike" cap="none" normalizeH="0" baseline="0" dirty="0">
                <a:ln>
                  <a:noFill/>
                </a:ln>
                <a:solidFill>
                  <a:srgbClr val="00B050"/>
                </a:solidFill>
                <a:effectLst/>
                <a:latin typeface="Arial Unicode MS"/>
                <a:ea typeface="JetBrains Mono"/>
              </a:rPr>
              <a:t> </a:t>
            </a:r>
            <a:r>
              <a:rPr kumimoji="0" lang="en-US" altLang="zh-CN" sz="1200" b="0" i="0" u="none" strike="noStrike" cap="none" normalizeH="0" baseline="0" dirty="0">
                <a:ln>
                  <a:noFill/>
                </a:ln>
                <a:solidFill>
                  <a:srgbClr val="00B050"/>
                </a:solidFill>
                <a:effectLst/>
                <a:latin typeface="Arial Unicode MS"/>
                <a:ea typeface="JetBrains Mono"/>
              </a:rPr>
              <a:t>that</a:t>
            </a:r>
            <a:r>
              <a:rPr kumimoji="0" lang="zh-CN" altLang="en-US" sz="1200" b="0" i="0" u="none" strike="noStrike" cap="none" normalizeH="0" baseline="0" dirty="0">
                <a:ln>
                  <a:noFill/>
                </a:ln>
                <a:solidFill>
                  <a:srgbClr val="00B050"/>
                </a:solidFill>
                <a:effectLst/>
                <a:latin typeface="Arial Unicode MS"/>
                <a:ea typeface="JetBrains Mono"/>
              </a:rPr>
              <a:t> </a:t>
            </a:r>
            <a:r>
              <a:rPr kumimoji="0" lang="en-US" altLang="zh-CN" sz="1200" b="0" i="0" u="none" strike="noStrike" cap="none" normalizeH="0" baseline="0" dirty="0">
                <a:ln>
                  <a:noFill/>
                </a:ln>
                <a:solidFill>
                  <a:srgbClr val="00B050"/>
                </a:solidFill>
                <a:effectLst/>
                <a:latin typeface="Arial Unicode MS"/>
                <a:ea typeface="JetBrains Mono"/>
              </a:rPr>
              <a:t>user</a:t>
            </a:r>
            <a:r>
              <a:rPr kumimoji="0" lang="zh-CN" altLang="en-US" sz="1200" b="0" i="0" u="none" strike="noStrike" cap="none" normalizeH="0" baseline="0" dirty="0">
                <a:ln>
                  <a:noFill/>
                </a:ln>
                <a:solidFill>
                  <a:srgbClr val="00B050"/>
                </a:solidFill>
                <a:effectLst/>
                <a:latin typeface="Arial Unicode MS"/>
                <a:ea typeface="JetBrains Mono"/>
              </a:rPr>
              <a:t> </a:t>
            </a:r>
            <a:r>
              <a:rPr kumimoji="0" lang="en-US" altLang="zh-CN" sz="1200" b="0" i="0" u="none" strike="noStrike" cap="none" normalizeH="0" baseline="0" dirty="0">
                <a:ln>
                  <a:noFill/>
                </a:ln>
                <a:solidFill>
                  <a:srgbClr val="00B050"/>
                </a:solidFill>
                <a:effectLst/>
                <a:latin typeface="Arial Unicode MS"/>
                <a:ea typeface="JetBrains Mono"/>
              </a:rPr>
              <a:t>and</a:t>
            </a:r>
            <a:r>
              <a:rPr kumimoji="0" lang="zh-CN" altLang="en-US" sz="1200" b="0" i="0" u="none" strike="noStrike" cap="none" normalizeH="0" baseline="0" dirty="0">
                <a:ln>
                  <a:noFill/>
                </a:ln>
                <a:solidFill>
                  <a:srgbClr val="00B050"/>
                </a:solidFill>
                <a:effectLst/>
                <a:latin typeface="Arial Unicode MS"/>
                <a:ea typeface="JetBrains Mono"/>
              </a:rPr>
              <a:t> </a:t>
            </a:r>
            <a:r>
              <a:rPr kumimoji="0" lang="en-US" altLang="zh-CN" sz="1200" b="0" i="0" u="none" strike="noStrike" cap="none" normalizeH="0" baseline="0" dirty="0" err="1">
                <a:ln>
                  <a:noFill/>
                </a:ln>
                <a:solidFill>
                  <a:srgbClr val="00B050"/>
                </a:solidFill>
                <a:effectLst/>
                <a:latin typeface="Arial Unicode MS"/>
                <a:ea typeface="JetBrains Mono"/>
              </a:rPr>
              <a:t>loginUser</a:t>
            </a:r>
            <a:r>
              <a:rPr kumimoji="0" lang="zh-CN" altLang="en-US" sz="1200" b="0" i="0" u="none" strike="noStrike" cap="none" normalizeH="0" baseline="0" dirty="0">
                <a:ln>
                  <a:noFill/>
                </a:ln>
                <a:solidFill>
                  <a:srgbClr val="00B050"/>
                </a:solidFill>
                <a:effectLst/>
                <a:latin typeface="Arial Unicode MS"/>
                <a:ea typeface="JetBrains Mono"/>
              </a:rPr>
              <a:t> </a:t>
            </a:r>
            <a:r>
              <a:rPr kumimoji="0" lang="en-US" altLang="zh-CN" sz="1200" b="0" i="0" u="none" strike="noStrike" cap="none" normalizeH="0" baseline="0" dirty="0">
                <a:ln>
                  <a:noFill/>
                </a:ln>
                <a:solidFill>
                  <a:srgbClr val="00B050"/>
                </a:solidFill>
                <a:effectLst/>
                <a:latin typeface="Arial Unicode MS"/>
                <a:ea typeface="JetBrains Mono"/>
              </a:rPr>
              <a:t>are</a:t>
            </a:r>
            <a:r>
              <a:rPr kumimoji="0" lang="zh-CN" altLang="en-US" sz="1200" b="0" i="0" u="none" strike="noStrike" cap="none" normalizeH="0" baseline="0" dirty="0">
                <a:ln>
                  <a:noFill/>
                </a:ln>
                <a:solidFill>
                  <a:srgbClr val="00B050"/>
                </a:solidFill>
                <a:effectLst/>
                <a:latin typeface="Arial Unicode MS"/>
                <a:ea typeface="JetBrains Mono"/>
              </a:rPr>
              <a:t> </a:t>
            </a:r>
            <a:r>
              <a:rPr kumimoji="0" lang="en-US" altLang="zh-CN" sz="1200" b="0" i="0" u="none" strike="noStrike" cap="none" normalizeH="0" baseline="0" dirty="0" err="1">
                <a:ln>
                  <a:noFill/>
                </a:ln>
                <a:solidFill>
                  <a:srgbClr val="00B050"/>
                </a:solidFill>
                <a:effectLst/>
                <a:latin typeface="Arial Unicode MS"/>
                <a:ea typeface="JetBrains Mono"/>
              </a:rPr>
              <a:t>alised</a:t>
            </a:r>
            <a:r>
              <a:rPr kumimoji="0" lang="en-US" altLang="zh-CN" sz="1200" b="0" i="0" u="none" strike="noStrike" cap="none" normalizeH="0" baseline="0" dirty="0">
                <a:ln>
                  <a:noFill/>
                </a:ln>
                <a:solidFill>
                  <a:srgbClr val="00B050"/>
                </a:solidFill>
                <a:effectLst/>
                <a:latin typeface="Arial Unicode MS"/>
                <a:ea typeface="JetBrains Mono"/>
              </a:rPr>
              <a:t>,</a:t>
            </a:r>
            <a:r>
              <a:rPr kumimoji="0" lang="zh-CN" altLang="en-US" sz="1200" b="0" i="0" u="none" strike="noStrike" cap="none" normalizeH="0" baseline="0" dirty="0">
                <a:ln>
                  <a:noFill/>
                </a:ln>
                <a:solidFill>
                  <a:srgbClr val="00B050"/>
                </a:solidFill>
                <a:effectLst/>
                <a:latin typeface="Arial Unicode MS"/>
                <a:ea typeface="JetBrains Mono"/>
              </a:rPr>
              <a:t> </a:t>
            </a:r>
            <a:r>
              <a:rPr kumimoji="0" lang="en-US" altLang="zh-CN" sz="1200" b="0" i="0" u="none" strike="noStrike" cap="none" normalizeH="0" baseline="0" dirty="0">
                <a:ln>
                  <a:noFill/>
                </a:ln>
                <a:solidFill>
                  <a:srgbClr val="00B050"/>
                </a:solidFill>
                <a:effectLst/>
                <a:latin typeface="Arial Unicode MS"/>
                <a:ea typeface="JetBrains Mono"/>
              </a:rPr>
              <a:t>since</a:t>
            </a:r>
            <a:r>
              <a:rPr kumimoji="0" lang="zh-CN" altLang="en-US" sz="1200" b="0" i="0" u="none" strike="noStrike" cap="none" normalizeH="0" baseline="0" dirty="0">
                <a:ln>
                  <a:noFill/>
                </a:ln>
                <a:solidFill>
                  <a:srgbClr val="00B050"/>
                </a:solidFill>
                <a:effectLst/>
                <a:latin typeface="Arial Unicode MS"/>
                <a:ea typeface="JetBrains Mono"/>
              </a:rPr>
              <a:t> </a:t>
            </a:r>
            <a:r>
              <a:rPr kumimoji="0" lang="en-US" altLang="zh-CN" sz="1200" b="0" i="0" u="none" strike="noStrike" cap="none" normalizeH="0" baseline="0" dirty="0">
                <a:ln>
                  <a:noFill/>
                </a:ln>
                <a:solidFill>
                  <a:srgbClr val="00B050"/>
                </a:solidFill>
                <a:effectLst/>
                <a:latin typeface="Arial Unicode MS"/>
                <a:ea typeface="JetBrains Mono"/>
              </a:rPr>
              <a:t>o2.username</a:t>
            </a:r>
            <a:r>
              <a:rPr kumimoji="0" lang="zh-CN" altLang="en-US" sz="1200" b="0" i="0" u="none" strike="noStrike" cap="none" normalizeH="0" baseline="0" dirty="0">
                <a:ln>
                  <a:noFill/>
                </a:ln>
                <a:solidFill>
                  <a:srgbClr val="00B050"/>
                </a:solidFill>
                <a:effectLst/>
                <a:latin typeface="Arial Unicode MS"/>
                <a:ea typeface="JetBrains Mono"/>
              </a:rPr>
              <a:t> </a:t>
            </a:r>
            <a:r>
              <a:rPr kumimoji="0" lang="en-US" altLang="zh-CN" sz="1200" b="0" i="0" u="none" strike="noStrike" cap="none" normalizeH="0" baseline="0" dirty="0">
                <a:ln>
                  <a:noFill/>
                </a:ln>
                <a:solidFill>
                  <a:srgbClr val="00B050"/>
                </a:solidFill>
                <a:effectLst/>
                <a:latin typeface="Arial Unicode MS"/>
                <a:ea typeface="JetBrains Mono"/>
              </a:rPr>
              <a:t>flows</a:t>
            </a:r>
            <a:r>
              <a:rPr kumimoji="0" lang="zh-CN" altLang="en-US" sz="1200" b="0" i="0" u="none" strike="noStrike" cap="none" normalizeH="0" baseline="0" dirty="0">
                <a:ln>
                  <a:noFill/>
                </a:ln>
                <a:solidFill>
                  <a:srgbClr val="00B050"/>
                </a:solidFill>
                <a:effectLst/>
                <a:latin typeface="Arial Unicode MS"/>
                <a:ea typeface="JetBrains Mono"/>
              </a:rPr>
              <a:t> </a:t>
            </a:r>
            <a:r>
              <a:rPr kumimoji="0" lang="en-US" altLang="zh-CN" sz="1200" b="0" i="0" u="none" strike="noStrike" cap="none" normalizeH="0" baseline="0" dirty="0">
                <a:ln>
                  <a:noFill/>
                </a:ln>
                <a:solidFill>
                  <a:srgbClr val="00B050"/>
                </a:solidFill>
                <a:effectLst/>
                <a:latin typeface="Arial Unicode MS"/>
                <a:ea typeface="JetBrains Mono"/>
              </a:rPr>
              <a:t>to</a:t>
            </a:r>
            <a:r>
              <a:rPr kumimoji="0" lang="zh-CN" altLang="en-US" sz="1200" b="0" i="0" u="none" strike="noStrike" cap="none" normalizeH="0" baseline="0" dirty="0">
                <a:ln>
                  <a:noFill/>
                </a:ln>
                <a:solidFill>
                  <a:srgbClr val="00B050"/>
                </a:solidFill>
                <a:effectLst/>
                <a:latin typeface="Arial Unicode MS"/>
                <a:ea typeface="JetBrains Mono"/>
              </a:rPr>
              <a:t> </a:t>
            </a:r>
            <a:r>
              <a:rPr kumimoji="0" lang="en-US" altLang="zh-CN" sz="1200" b="0" i="0" u="none" strike="noStrike" cap="none" normalizeH="0" baseline="0" dirty="0">
                <a:ln>
                  <a:noFill/>
                </a:ln>
                <a:solidFill>
                  <a:srgbClr val="00B050"/>
                </a:solidFill>
                <a:effectLst/>
                <a:latin typeface="Arial Unicode MS"/>
                <a:ea typeface="JetBrains Mono"/>
              </a:rPr>
              <a:t>the</a:t>
            </a:r>
            <a:r>
              <a:rPr kumimoji="0" lang="zh-CN" altLang="en-US" sz="1200" b="0" i="0" u="none" strike="noStrike" cap="none" normalizeH="0" baseline="0" dirty="0">
                <a:ln>
                  <a:noFill/>
                </a:ln>
                <a:solidFill>
                  <a:srgbClr val="00B050"/>
                </a:solidFill>
                <a:effectLst/>
                <a:latin typeface="Arial Unicode MS"/>
                <a:ea typeface="JetBrains Mono"/>
              </a:rPr>
              <a:t> </a:t>
            </a:r>
            <a:r>
              <a:rPr kumimoji="0" lang="en-US" altLang="zh-CN" sz="1200" b="0" i="0" u="none" strike="noStrike" cap="none" normalizeH="0" baseline="0" dirty="0" err="1">
                <a:ln>
                  <a:noFill/>
                </a:ln>
                <a:solidFill>
                  <a:srgbClr val="00B050"/>
                </a:solidFill>
                <a:effectLst/>
                <a:latin typeface="Arial Unicode MS"/>
                <a:ea typeface="JetBrains Mono"/>
              </a:rPr>
              <a:t>log,print</a:t>
            </a:r>
            <a:r>
              <a:rPr kumimoji="0" lang="en-US" altLang="zh-CN" sz="1200" b="0" i="0" u="none" strike="noStrike" cap="none" normalizeH="0" baseline="0" dirty="0">
                <a:ln>
                  <a:noFill/>
                </a:ln>
                <a:solidFill>
                  <a:srgbClr val="00B050"/>
                </a:solidFill>
                <a:effectLst/>
                <a:latin typeface="Arial Unicode MS"/>
                <a:ea typeface="JetBrains Mono"/>
              </a:rPr>
              <a:t>(),</a:t>
            </a:r>
            <a:r>
              <a:rPr kumimoji="0" lang="zh-CN" altLang="en-US" sz="1200" b="0" i="0" u="none" strike="noStrike" cap="none" normalizeH="0" baseline="0" dirty="0">
                <a:ln>
                  <a:noFill/>
                </a:ln>
                <a:solidFill>
                  <a:srgbClr val="00B050"/>
                </a:solidFill>
                <a:effectLst/>
                <a:latin typeface="Arial Unicode MS"/>
                <a:ea typeface="JetBrains Mono"/>
              </a:rPr>
              <a:t> </a:t>
            </a:r>
            <a:r>
              <a:rPr kumimoji="0" lang="en-US" altLang="zh-CN" sz="1200" b="0" i="0" u="none" strike="noStrike" cap="none" normalizeH="0" baseline="0" dirty="0">
                <a:ln>
                  <a:noFill/>
                </a:ln>
                <a:solidFill>
                  <a:srgbClr val="00B050"/>
                </a:solidFill>
                <a:effectLst/>
                <a:latin typeface="Arial Unicode MS"/>
                <a:ea typeface="JetBrains Mono"/>
              </a:rPr>
              <a:t>then</a:t>
            </a:r>
            <a:r>
              <a:rPr kumimoji="0" lang="zh-CN" altLang="en-US" sz="1200" b="0" i="0" u="none" strike="noStrike" cap="none" normalizeH="0" baseline="0" dirty="0">
                <a:ln>
                  <a:noFill/>
                </a:ln>
                <a:solidFill>
                  <a:srgbClr val="00B050"/>
                </a:solidFill>
                <a:effectLst/>
                <a:latin typeface="Arial Unicode MS"/>
                <a:ea typeface="JetBrains Mono"/>
              </a:rPr>
              <a:t> </a:t>
            </a:r>
            <a:r>
              <a:rPr kumimoji="0" lang="en-US" altLang="zh-CN" sz="1200" b="0" i="0" u="none" strike="noStrike" cap="none" normalizeH="0" baseline="0" dirty="0">
                <a:ln>
                  <a:noFill/>
                </a:ln>
                <a:solidFill>
                  <a:srgbClr val="00B050"/>
                </a:solidFill>
                <a:effectLst/>
                <a:latin typeface="Arial Unicode MS"/>
                <a:ea typeface="JetBrains Mono"/>
              </a:rPr>
              <a:t>o1.username</a:t>
            </a:r>
            <a:r>
              <a:rPr kumimoji="0" lang="zh-CN" altLang="en-US" sz="1200" b="0" i="0" u="none" strike="noStrike" cap="none" normalizeH="0" baseline="0" dirty="0">
                <a:ln>
                  <a:noFill/>
                </a:ln>
                <a:solidFill>
                  <a:srgbClr val="00B050"/>
                </a:solidFill>
                <a:effectLst/>
                <a:latin typeface="Arial Unicode MS"/>
                <a:ea typeface="JetBrains Mono"/>
              </a:rPr>
              <a:t> </a:t>
            </a:r>
            <a:r>
              <a:rPr kumimoji="0" lang="en-US" altLang="zh-CN" sz="1200" b="0" i="0" u="none" strike="noStrike" cap="none" normalizeH="0" baseline="0" dirty="0">
                <a:ln>
                  <a:noFill/>
                </a:ln>
                <a:solidFill>
                  <a:srgbClr val="00B050"/>
                </a:solidFill>
                <a:effectLst/>
                <a:latin typeface="Arial Unicode MS"/>
                <a:ea typeface="JetBrains Mono"/>
              </a:rPr>
              <a:t>flows</a:t>
            </a:r>
            <a:r>
              <a:rPr kumimoji="0" lang="zh-CN" altLang="en-US" sz="1200" b="0" i="0" u="none" strike="noStrike" cap="none" normalizeH="0" baseline="0" dirty="0">
                <a:ln>
                  <a:noFill/>
                </a:ln>
                <a:solidFill>
                  <a:srgbClr val="00B050"/>
                </a:solidFill>
                <a:effectLst/>
                <a:latin typeface="Arial Unicode MS"/>
                <a:ea typeface="JetBrains Mono"/>
              </a:rPr>
              <a:t> </a:t>
            </a:r>
            <a:r>
              <a:rPr kumimoji="0" lang="en-US" altLang="zh-CN" sz="1200" b="0" i="0" u="none" strike="noStrike" cap="none" normalizeH="0" baseline="0" dirty="0">
                <a:ln>
                  <a:noFill/>
                </a:ln>
                <a:solidFill>
                  <a:srgbClr val="00B050"/>
                </a:solidFill>
                <a:effectLst/>
                <a:latin typeface="Arial Unicode MS"/>
                <a:ea typeface="JetBrains Mono"/>
              </a:rPr>
              <a:t>to</a:t>
            </a:r>
            <a:r>
              <a:rPr kumimoji="0" lang="zh-CN" altLang="en-US" sz="1200" b="0" i="0" u="none" strike="noStrike" cap="none" normalizeH="0" baseline="0" dirty="0">
                <a:ln>
                  <a:noFill/>
                </a:ln>
                <a:solidFill>
                  <a:srgbClr val="00B050"/>
                </a:solidFill>
                <a:effectLst/>
                <a:latin typeface="Arial Unicode MS"/>
                <a:ea typeface="JetBrains Mono"/>
              </a:rPr>
              <a:t> </a:t>
            </a:r>
            <a:r>
              <a:rPr kumimoji="0" lang="en-US" altLang="zh-CN" sz="1200" b="0" i="0" u="none" strike="noStrike" cap="none" normalizeH="0" baseline="0" dirty="0" err="1">
                <a:ln>
                  <a:noFill/>
                </a:ln>
                <a:solidFill>
                  <a:srgbClr val="00B050"/>
                </a:solidFill>
                <a:effectLst/>
                <a:latin typeface="Arial Unicode MS"/>
                <a:ea typeface="JetBrains Mono"/>
              </a:rPr>
              <a:t>Log.print</a:t>
            </a:r>
            <a:r>
              <a:rPr kumimoji="0" lang="en-US" altLang="zh-CN" sz="1200" b="0" i="0" u="none" strike="noStrike" cap="none" normalizeH="0" baseline="0" dirty="0">
                <a:ln>
                  <a:noFill/>
                </a:ln>
                <a:solidFill>
                  <a:srgbClr val="00B050"/>
                </a:solidFill>
                <a:effectLst/>
                <a:latin typeface="Arial Unicode MS"/>
                <a:ea typeface="JetBrains Mono"/>
              </a:rPr>
              <a:t>()</a:t>
            </a:r>
            <a:r>
              <a:rPr kumimoji="0" lang="zh-CN" altLang="en-US" sz="1200" b="0" i="0" u="none" strike="noStrike" cap="none" normalizeH="0" baseline="0" dirty="0">
                <a:ln>
                  <a:noFill/>
                </a:ln>
                <a:solidFill>
                  <a:srgbClr val="00B050"/>
                </a:solidFill>
                <a:effectLst/>
                <a:latin typeface="Arial Unicode MS"/>
                <a:ea typeface="JetBrains Mono"/>
              </a:rPr>
              <a:t> </a:t>
            </a:r>
            <a:r>
              <a:rPr kumimoji="0" lang="en-US" altLang="zh-CN" sz="1200" b="0" i="0" u="none" strike="noStrike" cap="none" normalizeH="0" baseline="0" dirty="0">
                <a:ln>
                  <a:noFill/>
                </a:ln>
                <a:solidFill>
                  <a:srgbClr val="00B050"/>
                </a:solidFill>
                <a:effectLst/>
                <a:latin typeface="Arial Unicode MS"/>
                <a:ea typeface="JetBrains Mono"/>
              </a:rPr>
              <a:t>too.</a:t>
            </a:r>
            <a:r>
              <a:rPr kumimoji="0" lang="zh-CN" altLang="en-US" sz="1200" b="0" i="0" u="none" strike="noStrike" cap="none" normalizeH="0" baseline="0" dirty="0">
                <a:ln>
                  <a:noFill/>
                </a:ln>
                <a:solidFill>
                  <a:srgbClr val="00B050"/>
                </a:solidFill>
                <a:effectLst/>
                <a:latin typeface="Arial Unicode MS"/>
                <a:ea typeface="JetBrains Mono"/>
              </a:rPr>
              <a:t> </a:t>
            </a:r>
            <a:r>
              <a:rPr kumimoji="0" lang="en-US" altLang="zh-CN" sz="1200" b="0" i="0" u="none" strike="noStrike" cap="none" normalizeH="0" baseline="0" dirty="0">
                <a:ln>
                  <a:noFill/>
                </a:ln>
                <a:solidFill>
                  <a:srgbClr val="00B050"/>
                </a:solidFill>
                <a:effectLst/>
                <a:latin typeface="Arial Unicode MS"/>
                <a:ea typeface="JetBrains Mono"/>
              </a:rPr>
              <a:t>We</a:t>
            </a:r>
            <a:r>
              <a:rPr kumimoji="0" lang="zh-CN" altLang="en-US" sz="1200" b="0" i="0" u="none" strike="noStrike" cap="none" normalizeH="0" baseline="0" dirty="0">
                <a:ln>
                  <a:noFill/>
                </a:ln>
                <a:solidFill>
                  <a:srgbClr val="00B050"/>
                </a:solidFill>
                <a:effectLst/>
                <a:latin typeface="Arial Unicode MS"/>
                <a:ea typeface="JetBrains Mono"/>
              </a:rPr>
              <a:t> </a:t>
            </a:r>
            <a:r>
              <a:rPr kumimoji="0" lang="en-US" altLang="zh-CN" sz="1200" b="0" i="0" u="none" strike="noStrike" cap="none" normalizeH="0" baseline="0" dirty="0">
                <a:ln>
                  <a:noFill/>
                </a:ln>
                <a:solidFill>
                  <a:srgbClr val="00B050"/>
                </a:solidFill>
                <a:effectLst/>
                <a:latin typeface="Arial Unicode MS"/>
                <a:ea typeface="JetBrains Mono"/>
              </a:rPr>
              <a:t>can</a:t>
            </a:r>
            <a:r>
              <a:rPr kumimoji="0" lang="zh-CN" altLang="en-US" sz="1200" b="0" i="0" u="none" strike="noStrike" cap="none" normalizeH="0" baseline="0" dirty="0">
                <a:ln>
                  <a:noFill/>
                </a:ln>
                <a:solidFill>
                  <a:srgbClr val="00B050"/>
                </a:solidFill>
                <a:effectLst/>
                <a:latin typeface="Arial Unicode MS"/>
                <a:ea typeface="JetBrains Mono"/>
              </a:rPr>
              <a:t> </a:t>
            </a:r>
            <a:r>
              <a:rPr kumimoji="0" lang="en-US" altLang="zh-CN" sz="1200" b="0" i="0" u="none" strike="noStrike" cap="none" normalizeH="0" baseline="0" dirty="0">
                <a:ln>
                  <a:noFill/>
                </a:ln>
                <a:solidFill>
                  <a:srgbClr val="00B050"/>
                </a:solidFill>
                <a:effectLst/>
                <a:latin typeface="Arial Unicode MS"/>
                <a:ea typeface="JetBrains Mono"/>
              </a:rPr>
              <a:t>get</a:t>
            </a:r>
            <a:r>
              <a:rPr kumimoji="0" lang="zh-CN" altLang="en-US" sz="1200" b="0" i="0" u="none" strike="noStrike" cap="none" normalizeH="0" baseline="0" dirty="0">
                <a:ln>
                  <a:noFill/>
                </a:ln>
                <a:solidFill>
                  <a:srgbClr val="00B050"/>
                </a:solidFill>
                <a:effectLst/>
                <a:latin typeface="Arial Unicode MS"/>
                <a:ea typeface="JetBrains Mono"/>
              </a:rPr>
              <a:t> </a:t>
            </a:r>
            <a:r>
              <a:rPr kumimoji="0" lang="en-US" altLang="zh-CN" sz="1200" b="0" i="0" u="none" strike="noStrike" cap="none" normalizeH="0" baseline="0" dirty="0">
                <a:ln>
                  <a:noFill/>
                </a:ln>
                <a:solidFill>
                  <a:srgbClr val="00B050"/>
                </a:solidFill>
                <a:effectLst/>
                <a:latin typeface="Arial Unicode MS"/>
                <a:ea typeface="JetBrains Mono"/>
              </a:rPr>
              <a:t>the</a:t>
            </a:r>
            <a:r>
              <a:rPr kumimoji="0" lang="zh-CN" altLang="en-US" sz="1200" b="0" i="0" u="none" strike="noStrike" cap="none" normalizeH="0" baseline="0" dirty="0">
                <a:ln>
                  <a:noFill/>
                </a:ln>
                <a:solidFill>
                  <a:srgbClr val="00B050"/>
                </a:solidFill>
                <a:effectLst/>
                <a:latin typeface="Arial Unicode MS"/>
                <a:ea typeface="JetBrains Mono"/>
              </a:rPr>
              <a:t> </a:t>
            </a:r>
            <a:r>
              <a:rPr kumimoji="0" lang="en-US" altLang="zh-CN" sz="1200" b="0" i="0" u="none" strike="noStrike" cap="none" normalizeH="0" baseline="0" dirty="0">
                <a:ln>
                  <a:noFill/>
                </a:ln>
                <a:solidFill>
                  <a:srgbClr val="00B050"/>
                </a:solidFill>
                <a:effectLst/>
                <a:latin typeface="Arial Unicode MS"/>
                <a:ea typeface="JetBrains Mono"/>
              </a:rPr>
              <a:t>right</a:t>
            </a:r>
            <a:r>
              <a:rPr kumimoji="0" lang="zh-CN" altLang="en-US" sz="1200" b="0" i="0" u="none" strike="noStrike" cap="none" normalizeH="0" baseline="0" dirty="0">
                <a:ln>
                  <a:noFill/>
                </a:ln>
                <a:solidFill>
                  <a:srgbClr val="00B050"/>
                </a:solidFill>
                <a:effectLst/>
                <a:latin typeface="Arial Unicode MS"/>
                <a:ea typeface="JetBrains Mono"/>
              </a:rPr>
              <a:t> </a:t>
            </a:r>
            <a:r>
              <a:rPr kumimoji="0" lang="en-US" altLang="zh-CN" sz="1200" b="0" i="0" u="none" strike="noStrike" cap="none" normalizeH="0" baseline="0" dirty="0">
                <a:ln>
                  <a:noFill/>
                </a:ln>
                <a:solidFill>
                  <a:srgbClr val="00B050"/>
                </a:solidFill>
                <a:effectLst/>
                <a:latin typeface="Arial Unicode MS"/>
                <a:ea typeface="JetBrains Mono"/>
              </a:rPr>
              <a:t>source-sink</a:t>
            </a:r>
            <a:r>
              <a:rPr kumimoji="0" lang="zh-CN" altLang="en-US" sz="1200" b="0" i="0" u="none" strike="noStrike" cap="none" normalizeH="0" baseline="0" dirty="0">
                <a:ln>
                  <a:noFill/>
                </a:ln>
                <a:solidFill>
                  <a:srgbClr val="00B050"/>
                </a:solidFill>
                <a:effectLst/>
                <a:latin typeface="Arial Unicode MS"/>
                <a:ea typeface="JetBrains Mono"/>
              </a:rPr>
              <a:t> </a:t>
            </a:r>
            <a:r>
              <a:rPr kumimoji="0" lang="en-US" altLang="zh-CN" sz="1200" b="0" i="0" u="none" strike="noStrike" cap="none" normalizeH="0" baseline="0" dirty="0">
                <a:ln>
                  <a:noFill/>
                </a:ln>
                <a:solidFill>
                  <a:srgbClr val="00B050"/>
                </a:solidFill>
                <a:effectLst/>
                <a:latin typeface="Arial Unicode MS"/>
                <a:ea typeface="JetBrains Mono"/>
              </a:rPr>
              <a:t>path.</a:t>
            </a:r>
          </a:p>
          <a:p>
            <a:endParaRPr kumimoji="0" lang="en-US" altLang="zh-CN" sz="1200" b="0" i="0" u="none" strike="noStrike" cap="none" normalizeH="0" baseline="0" dirty="0">
              <a:ln>
                <a:noFill/>
              </a:ln>
              <a:solidFill>
                <a:srgbClr val="00B050"/>
              </a:solidFill>
              <a:effectLst/>
              <a:latin typeface="Arial Unicode MS"/>
              <a:ea typeface="JetBrains Mono"/>
            </a:endParaRPr>
          </a:p>
          <a:p>
            <a:endParaRPr kumimoji="0" lang="en-US" sz="1200" b="0" i="0" u="none" strike="noStrike" cap="none" normalizeH="0" baseline="0" dirty="0">
              <a:ln>
                <a:noFill/>
              </a:ln>
              <a:solidFill>
                <a:srgbClr val="00B050"/>
              </a:solidFill>
              <a:effectLst/>
              <a:latin typeface="Arial Unicode MS"/>
            </a:endParaRPr>
          </a:p>
          <a:p>
            <a:endParaRPr lang="en-US" dirty="0"/>
          </a:p>
        </p:txBody>
      </p:sp>
      <p:sp>
        <p:nvSpPr>
          <p:cNvPr id="4" name="Slide Number Placeholder 3"/>
          <p:cNvSpPr>
            <a:spLocks noGrp="1"/>
          </p:cNvSpPr>
          <p:nvPr>
            <p:ph type="sldNum" sz="quarter" idx="5"/>
          </p:nvPr>
        </p:nvSpPr>
        <p:spPr/>
        <p:txBody>
          <a:bodyPr/>
          <a:lstStyle/>
          <a:p>
            <a:fld id="{242E3C26-C9FA-4C5A-B7DA-41A22523D72B}" type="slidenum">
              <a:rPr lang="zh-CN" altLang="en-US" smtClean="0"/>
              <a:t>13</a:t>
            </a:fld>
            <a:endParaRPr lang="zh-CN" altLang="en-US"/>
          </a:p>
        </p:txBody>
      </p:sp>
    </p:spTree>
    <p:extLst>
      <p:ext uri="{BB962C8B-B14F-4D97-AF65-F5344CB8AC3E}">
        <p14:creationId xmlns:p14="http://schemas.microsoft.com/office/powerpoint/2010/main" val="11346341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However,</a:t>
            </a:r>
            <a:r>
              <a:rPr lang="zh-CN" altLang="en-US" dirty="0"/>
              <a:t> </a:t>
            </a:r>
            <a:r>
              <a:rPr lang="en-US" altLang="zh-CN" dirty="0"/>
              <a:t>if</a:t>
            </a:r>
            <a:r>
              <a:rPr lang="zh-CN" altLang="en-US" dirty="0"/>
              <a:t> </a:t>
            </a:r>
            <a:r>
              <a:rPr lang="en-US" altLang="zh-CN" dirty="0"/>
              <a:t>we</a:t>
            </a:r>
            <a:r>
              <a:rPr lang="zh-CN" altLang="en-US" dirty="0"/>
              <a:t> </a:t>
            </a:r>
            <a:r>
              <a:rPr lang="en-US" altLang="zh-CN" dirty="0"/>
              <a:t>don’t</a:t>
            </a:r>
            <a:r>
              <a:rPr lang="zh-CN" altLang="en-US" dirty="0"/>
              <a:t> </a:t>
            </a:r>
            <a:r>
              <a:rPr lang="en-US" altLang="zh-CN" dirty="0"/>
              <a:t>know</a:t>
            </a:r>
            <a:r>
              <a:rPr lang="zh-CN" altLang="en-US" dirty="0"/>
              <a:t> </a:t>
            </a:r>
            <a:r>
              <a:rPr lang="en-US" altLang="zh-CN" dirty="0"/>
              <a:t>the</a:t>
            </a:r>
            <a:r>
              <a:rPr lang="zh-CN" altLang="en-US" dirty="0"/>
              <a:t> </a:t>
            </a:r>
            <a:r>
              <a:rPr lang="en-US" altLang="zh-CN" dirty="0"/>
              <a:t>caller</a:t>
            </a:r>
            <a:r>
              <a:rPr lang="zh-CN" altLang="en-US" dirty="0"/>
              <a:t> </a:t>
            </a:r>
            <a:r>
              <a:rPr lang="en-US" altLang="zh-CN" dirty="0"/>
              <a:t>information</a:t>
            </a:r>
            <a:r>
              <a:rPr lang="zh-CN" altLang="en-US" dirty="0"/>
              <a:t> </a:t>
            </a:r>
            <a:r>
              <a:rPr lang="en-US" altLang="zh-CN" dirty="0"/>
              <a:t>and</a:t>
            </a:r>
            <a:r>
              <a:rPr lang="zh-CN" altLang="en-US" dirty="0"/>
              <a:t> </a:t>
            </a:r>
            <a:r>
              <a:rPr lang="en-US" altLang="zh-CN" dirty="0"/>
              <a:t>directly</a:t>
            </a:r>
            <a:r>
              <a:rPr lang="zh-CN" altLang="en-US" dirty="0"/>
              <a:t> </a:t>
            </a:r>
            <a:r>
              <a:rPr lang="en-US" altLang="zh-CN" dirty="0"/>
              <a:t>analyze</a:t>
            </a:r>
            <a:r>
              <a:rPr lang="zh-CN" altLang="en-US" dirty="0"/>
              <a:t> </a:t>
            </a:r>
            <a:r>
              <a:rPr lang="en-US" altLang="zh-CN" dirty="0" err="1"/>
              <a:t>native_c_callee</a:t>
            </a:r>
            <a:r>
              <a:rPr lang="en-US" altLang="zh-CN" dirty="0"/>
              <a:t>()</a:t>
            </a:r>
            <a:r>
              <a:rPr lang="zh-CN" altLang="en-US" dirty="0"/>
              <a:t> </a:t>
            </a:r>
            <a:r>
              <a:rPr lang="en-US" altLang="zh-CN" dirty="0"/>
              <a:t>function,</a:t>
            </a:r>
            <a:r>
              <a:rPr lang="zh-CN" altLang="en-US" dirty="0"/>
              <a:t> </a:t>
            </a:r>
            <a:r>
              <a:rPr lang="en-US" altLang="zh-CN" dirty="0"/>
              <a:t>the</a:t>
            </a:r>
            <a:r>
              <a:rPr lang="zh-CN" altLang="en-US" dirty="0"/>
              <a:t> </a:t>
            </a:r>
            <a:r>
              <a:rPr lang="en-US" altLang="zh-CN" dirty="0"/>
              <a:t>first</a:t>
            </a:r>
            <a:r>
              <a:rPr lang="zh-CN" altLang="en-US" dirty="0"/>
              <a:t> </a:t>
            </a:r>
            <a:r>
              <a:rPr lang="en-US" altLang="zh-CN" dirty="0"/>
              <a:t>challenge</a:t>
            </a:r>
            <a:r>
              <a:rPr lang="zh-CN" altLang="en-US" dirty="0"/>
              <a:t> </a:t>
            </a:r>
            <a:r>
              <a:rPr lang="en-US" altLang="zh-CN" dirty="0"/>
              <a:t>is</a:t>
            </a:r>
            <a:r>
              <a:rPr lang="zh-CN" altLang="en-US" dirty="0"/>
              <a:t> </a:t>
            </a:r>
            <a:r>
              <a:rPr lang="en-US" altLang="zh-CN" dirty="0"/>
              <a:t>JNI</a:t>
            </a:r>
            <a:r>
              <a:rPr lang="zh-CN" altLang="en-US" dirty="0"/>
              <a:t> </a:t>
            </a:r>
            <a:r>
              <a:rPr lang="en-US" altLang="zh-CN" dirty="0"/>
              <a:t>functions.</a:t>
            </a:r>
            <a:r>
              <a:rPr lang="zh-CN" altLang="en-US" dirty="0"/>
              <a:t> </a:t>
            </a:r>
            <a:r>
              <a:rPr lang="en-US" altLang="zh-CN" dirty="0"/>
              <a:t>If</a:t>
            </a:r>
            <a:r>
              <a:rPr lang="zh-CN" altLang="en-US" dirty="0"/>
              <a:t> </a:t>
            </a:r>
            <a:r>
              <a:rPr lang="en-US" altLang="zh-CN" dirty="0"/>
              <a:t>we</a:t>
            </a:r>
            <a:r>
              <a:rPr lang="zh-CN" altLang="en-US" dirty="0"/>
              <a:t> </a:t>
            </a:r>
            <a:r>
              <a:rPr lang="en-US" altLang="zh-CN" dirty="0"/>
              <a:t>want</a:t>
            </a:r>
            <a:r>
              <a:rPr lang="zh-CN" altLang="en-US" dirty="0"/>
              <a:t> </a:t>
            </a:r>
            <a:r>
              <a:rPr lang="en-US" altLang="zh-CN" dirty="0"/>
              <a:t>to</a:t>
            </a:r>
            <a:r>
              <a:rPr lang="zh-CN" altLang="en-US" dirty="0"/>
              <a:t> </a:t>
            </a:r>
            <a:r>
              <a:rPr lang="en-US" altLang="zh-CN" dirty="0"/>
              <a:t>get</a:t>
            </a:r>
            <a:r>
              <a:rPr lang="zh-CN" altLang="en-US" dirty="0"/>
              <a:t> </a:t>
            </a:r>
            <a:r>
              <a:rPr lang="en-US" altLang="zh-CN" dirty="0"/>
              <a:t>the</a:t>
            </a:r>
            <a:r>
              <a:rPr lang="zh-CN" altLang="en-US" dirty="0"/>
              <a:t> </a:t>
            </a:r>
            <a:r>
              <a:rPr lang="en-US" altLang="zh-CN" dirty="0"/>
              <a:t>username</a:t>
            </a:r>
            <a:r>
              <a:rPr lang="zh-CN" altLang="en-US" dirty="0"/>
              <a:t> </a:t>
            </a:r>
            <a:r>
              <a:rPr lang="en-US" altLang="zh-CN" dirty="0"/>
              <a:t>of</a:t>
            </a:r>
            <a:r>
              <a:rPr lang="zh-CN" altLang="en-US" dirty="0"/>
              <a:t> </a:t>
            </a:r>
            <a:r>
              <a:rPr lang="en-US" altLang="zh-CN" dirty="0"/>
              <a:t>b,</a:t>
            </a:r>
            <a:r>
              <a:rPr lang="zh-CN" altLang="en-US" dirty="0"/>
              <a:t> </a:t>
            </a:r>
            <a:r>
              <a:rPr lang="en-US" altLang="zh-CN" dirty="0"/>
              <a:t>we</a:t>
            </a:r>
            <a:r>
              <a:rPr lang="zh-CN" altLang="en-US" dirty="0"/>
              <a:t> </a:t>
            </a:r>
            <a:r>
              <a:rPr lang="en-US" altLang="zh-CN" dirty="0"/>
              <a:t>need</a:t>
            </a:r>
            <a:r>
              <a:rPr lang="zh-CN" altLang="en-US" dirty="0"/>
              <a:t> </a:t>
            </a:r>
            <a:r>
              <a:rPr lang="en-US" altLang="zh-CN" dirty="0"/>
              <a:t>to</a:t>
            </a:r>
            <a:r>
              <a:rPr lang="zh-CN" altLang="en-US" dirty="0"/>
              <a:t> </a:t>
            </a:r>
            <a:r>
              <a:rPr lang="en-US" altLang="zh-CN" dirty="0"/>
              <a:t>know</a:t>
            </a:r>
            <a:r>
              <a:rPr lang="zh-CN" altLang="en-US" dirty="0"/>
              <a:t> </a:t>
            </a:r>
            <a:r>
              <a:rPr lang="en-US" altLang="zh-CN" dirty="0"/>
              <a:t>the</a:t>
            </a:r>
            <a:r>
              <a:rPr lang="zh-CN" altLang="en-US" dirty="0"/>
              <a:t> </a:t>
            </a:r>
            <a:r>
              <a:rPr lang="en-US" altLang="zh-CN" dirty="0"/>
              <a:t>object</a:t>
            </a:r>
            <a:r>
              <a:rPr lang="zh-CN" altLang="en-US" dirty="0"/>
              <a:t> </a:t>
            </a:r>
            <a:r>
              <a:rPr lang="en-US" altLang="zh-CN" dirty="0"/>
              <a:t>type</a:t>
            </a:r>
            <a:r>
              <a:rPr lang="zh-CN" altLang="en-US" dirty="0"/>
              <a:t> </a:t>
            </a:r>
            <a:r>
              <a:rPr lang="en-US" altLang="zh-CN" dirty="0"/>
              <a:t>of</a:t>
            </a:r>
            <a:r>
              <a:rPr lang="zh-CN" altLang="en-US" dirty="0"/>
              <a:t> </a:t>
            </a:r>
            <a:r>
              <a:rPr lang="en-US" altLang="zh-CN" dirty="0"/>
              <a:t>b.</a:t>
            </a:r>
            <a:r>
              <a:rPr lang="zh-CN" altLang="en-US" dirty="0"/>
              <a:t> </a:t>
            </a:r>
            <a:r>
              <a:rPr lang="en-US" altLang="zh-CN" dirty="0"/>
              <a:t>JNI</a:t>
            </a:r>
            <a:r>
              <a:rPr lang="zh-CN" altLang="en-US" dirty="0"/>
              <a:t> </a:t>
            </a:r>
            <a:r>
              <a:rPr lang="en-US" altLang="zh-CN" dirty="0"/>
              <a:t>uses</a:t>
            </a:r>
            <a:r>
              <a:rPr lang="zh-CN" altLang="en-US" dirty="0"/>
              <a:t> </a:t>
            </a:r>
            <a:r>
              <a:rPr lang="en-US" altLang="zh-CN" dirty="0" err="1"/>
              <a:t>jobject</a:t>
            </a:r>
            <a:r>
              <a:rPr lang="zh-CN" altLang="en-US" dirty="0"/>
              <a:t> </a:t>
            </a:r>
            <a:r>
              <a:rPr lang="en-US" altLang="zh-CN" dirty="0"/>
              <a:t>to</a:t>
            </a:r>
            <a:r>
              <a:rPr lang="zh-CN" altLang="en-US" dirty="0"/>
              <a:t> </a:t>
            </a:r>
            <a:r>
              <a:rPr lang="en-US" altLang="zh-CN" dirty="0"/>
              <a:t>represent</a:t>
            </a:r>
            <a:r>
              <a:rPr lang="zh-CN" altLang="en-US" dirty="0"/>
              <a:t> </a:t>
            </a:r>
            <a:r>
              <a:rPr lang="en-US" altLang="zh-CN" dirty="0"/>
              <a:t>all</a:t>
            </a:r>
            <a:r>
              <a:rPr lang="zh-CN" altLang="en-US" dirty="0"/>
              <a:t> </a:t>
            </a:r>
            <a:r>
              <a:rPr lang="en-US" altLang="zh-CN" dirty="0"/>
              <a:t>java</a:t>
            </a:r>
            <a:r>
              <a:rPr lang="zh-CN" altLang="en-US" dirty="0"/>
              <a:t> </a:t>
            </a:r>
            <a:r>
              <a:rPr lang="en-US" altLang="zh-CN" dirty="0"/>
              <a:t>object</a:t>
            </a:r>
            <a:r>
              <a:rPr lang="zh-CN" altLang="en-US" dirty="0"/>
              <a:t> </a:t>
            </a:r>
            <a:r>
              <a:rPr lang="en-US" altLang="zh-CN" dirty="0"/>
              <a:t>in</a:t>
            </a:r>
            <a:r>
              <a:rPr lang="zh-CN" altLang="en-US" dirty="0"/>
              <a:t> </a:t>
            </a:r>
            <a:r>
              <a:rPr lang="en-US" altLang="zh-CN" dirty="0"/>
              <a:t>C++</a:t>
            </a:r>
            <a:r>
              <a:rPr lang="zh-CN" altLang="en-US" dirty="0"/>
              <a:t> </a:t>
            </a:r>
            <a:r>
              <a:rPr lang="en-US" altLang="zh-CN" dirty="0"/>
              <a:t>code,</a:t>
            </a:r>
            <a:r>
              <a:rPr lang="zh-CN" altLang="en-US" dirty="0"/>
              <a:t> </a:t>
            </a:r>
            <a:r>
              <a:rPr lang="en-US" altLang="zh-CN" dirty="0"/>
              <a:t>and</a:t>
            </a:r>
            <a:r>
              <a:rPr lang="zh-CN" altLang="en-US" dirty="0"/>
              <a:t> </a:t>
            </a:r>
            <a:r>
              <a:rPr lang="en-US" altLang="zh-CN" dirty="0"/>
              <a:t>there</a:t>
            </a:r>
            <a:r>
              <a:rPr lang="zh-CN" altLang="en-US" dirty="0"/>
              <a:t> </a:t>
            </a:r>
            <a:r>
              <a:rPr lang="en-US" altLang="zh-CN" dirty="0"/>
              <a:t>is</a:t>
            </a:r>
            <a:r>
              <a:rPr lang="zh-CN" altLang="en-US" dirty="0"/>
              <a:t> </a:t>
            </a:r>
            <a:r>
              <a:rPr lang="en-US" altLang="zh-CN" dirty="0"/>
              <a:t>no</a:t>
            </a:r>
            <a:r>
              <a:rPr lang="zh-CN" altLang="en-US" dirty="0"/>
              <a:t> </a:t>
            </a:r>
            <a:r>
              <a:rPr lang="en-US" altLang="zh-CN" dirty="0"/>
              <a:t>specific</a:t>
            </a:r>
            <a:r>
              <a:rPr lang="zh-CN" altLang="en-US" dirty="0"/>
              <a:t> </a:t>
            </a:r>
            <a:r>
              <a:rPr lang="en-US" altLang="zh-CN" dirty="0"/>
              <a:t>information</a:t>
            </a:r>
            <a:r>
              <a:rPr lang="zh-CN" altLang="en-US" dirty="0"/>
              <a:t> </a:t>
            </a:r>
            <a:r>
              <a:rPr lang="en-US" altLang="zh-CN" dirty="0"/>
              <a:t>about</a:t>
            </a:r>
            <a:r>
              <a:rPr lang="zh-CN" altLang="en-US" dirty="0"/>
              <a:t> </a:t>
            </a:r>
            <a:r>
              <a:rPr lang="en-US" altLang="zh-CN" dirty="0"/>
              <a:t>b.</a:t>
            </a:r>
            <a:r>
              <a:rPr lang="zh-CN" altLang="en-US" dirty="0"/>
              <a:t>  </a:t>
            </a:r>
            <a:r>
              <a:rPr lang="en-US" altLang="zh-CN" dirty="0"/>
              <a:t>but</a:t>
            </a:r>
            <a:r>
              <a:rPr lang="zh-CN" altLang="en-US" dirty="0"/>
              <a:t> </a:t>
            </a:r>
            <a:r>
              <a:rPr lang="en-US" altLang="zh-CN" dirty="0"/>
              <a:t>at</a:t>
            </a:r>
            <a:r>
              <a:rPr lang="zh-CN" altLang="en-US" dirty="0"/>
              <a:t> </a:t>
            </a:r>
            <a:r>
              <a:rPr lang="en-US" altLang="zh-CN" dirty="0"/>
              <a:t>Line</a:t>
            </a:r>
            <a:r>
              <a:rPr lang="zh-CN" altLang="en-US" dirty="0"/>
              <a:t> </a:t>
            </a:r>
            <a:r>
              <a:rPr lang="en-US" altLang="zh-CN" dirty="0"/>
              <a:t>7,</a:t>
            </a:r>
            <a:r>
              <a:rPr lang="zh-CN" altLang="en-US" dirty="0"/>
              <a:t> </a:t>
            </a:r>
            <a:r>
              <a:rPr lang="en-US" altLang="zh-CN" dirty="0"/>
              <a:t>since</a:t>
            </a:r>
            <a:r>
              <a:rPr lang="zh-CN" altLang="en-US" dirty="0"/>
              <a:t> </a:t>
            </a:r>
            <a:r>
              <a:rPr lang="en-US" altLang="zh-CN" dirty="0"/>
              <a:t>we</a:t>
            </a:r>
            <a:r>
              <a:rPr lang="zh-CN" altLang="en-US" dirty="0"/>
              <a:t> </a:t>
            </a:r>
            <a:r>
              <a:rPr lang="en-US" altLang="zh-CN" dirty="0"/>
              <a:t>have</a:t>
            </a:r>
            <a:r>
              <a:rPr lang="zh-CN" altLang="en-US" dirty="0"/>
              <a:t> </a:t>
            </a:r>
            <a:r>
              <a:rPr lang="en-US" altLang="zh-CN" dirty="0"/>
              <a:t>no</a:t>
            </a:r>
            <a:r>
              <a:rPr lang="zh-CN" altLang="en-US" dirty="0"/>
              <a:t> </a:t>
            </a:r>
            <a:r>
              <a:rPr lang="en-US" altLang="zh-CN" dirty="0"/>
              <a:t>idea</a:t>
            </a:r>
            <a:r>
              <a:rPr lang="zh-CN" altLang="en-US" dirty="0"/>
              <a:t> </a:t>
            </a:r>
            <a:r>
              <a:rPr lang="en-US" altLang="zh-CN" dirty="0"/>
              <a:t>about</a:t>
            </a:r>
            <a:r>
              <a:rPr lang="zh-CN" altLang="en-US" dirty="0"/>
              <a:t> </a:t>
            </a:r>
            <a:r>
              <a:rPr lang="en-US" altLang="zh-CN" dirty="0"/>
              <a:t>what</a:t>
            </a:r>
            <a:r>
              <a:rPr lang="zh-CN" altLang="en-US" dirty="0"/>
              <a:t> </a:t>
            </a:r>
            <a:r>
              <a:rPr lang="en-US" altLang="zh-CN" dirty="0"/>
              <a:t>b</a:t>
            </a:r>
            <a:r>
              <a:rPr lang="zh-CN" altLang="en-US" dirty="0"/>
              <a:t> </a:t>
            </a:r>
            <a:r>
              <a:rPr lang="en-US" altLang="zh-CN" dirty="0"/>
              <a:t>is,</a:t>
            </a:r>
            <a:r>
              <a:rPr lang="zh-CN" altLang="en-US" dirty="0"/>
              <a:t> </a:t>
            </a:r>
            <a:r>
              <a:rPr lang="en-US" altLang="zh-CN" dirty="0"/>
              <a:t>the</a:t>
            </a:r>
            <a:r>
              <a:rPr lang="zh-CN" altLang="en-US" dirty="0"/>
              <a:t> </a:t>
            </a:r>
            <a:r>
              <a:rPr lang="en-US" altLang="zh-CN" dirty="0"/>
              <a:t>analysis</a:t>
            </a:r>
            <a:r>
              <a:rPr lang="zh-CN" altLang="en-US" dirty="0"/>
              <a:t> </a:t>
            </a:r>
            <a:r>
              <a:rPr lang="en-US" altLang="zh-CN" dirty="0"/>
              <a:t>is</a:t>
            </a:r>
            <a:r>
              <a:rPr lang="zh-CN" altLang="en-US" dirty="0"/>
              <a:t> </a:t>
            </a:r>
            <a:r>
              <a:rPr lang="en-US" altLang="zh-CN" dirty="0"/>
              <a:t>broken</a:t>
            </a:r>
            <a:r>
              <a:rPr lang="zh-CN" altLang="en-US" dirty="0"/>
              <a:t> </a:t>
            </a:r>
            <a:r>
              <a:rPr lang="en-US" altLang="zh-CN" dirty="0"/>
              <a:t>at</a:t>
            </a:r>
            <a:r>
              <a:rPr lang="zh-CN" altLang="en-US" dirty="0"/>
              <a:t> </a:t>
            </a:r>
            <a:r>
              <a:rPr lang="en-US" altLang="zh-CN" dirty="0"/>
              <a:t>Line</a:t>
            </a:r>
            <a:r>
              <a:rPr lang="zh-CN" altLang="en-US" dirty="0"/>
              <a:t> </a:t>
            </a:r>
            <a:r>
              <a:rPr lang="en-US" altLang="zh-CN" dirty="0"/>
              <a:t>7,</a:t>
            </a:r>
            <a:r>
              <a:rPr lang="zh-CN" altLang="en-US" dirty="0"/>
              <a:t> </a:t>
            </a:r>
            <a:r>
              <a:rPr lang="en-US" altLang="zh-CN" dirty="0"/>
              <a:t>resulting</a:t>
            </a:r>
            <a:r>
              <a:rPr lang="zh-CN" altLang="en-US" dirty="0"/>
              <a:t> </a:t>
            </a:r>
            <a:r>
              <a:rPr lang="en-US" altLang="zh-CN" dirty="0"/>
              <a:t>in</a:t>
            </a:r>
            <a:r>
              <a:rPr lang="zh-CN" altLang="en-US" dirty="0"/>
              <a:t> </a:t>
            </a:r>
            <a:r>
              <a:rPr lang="en-US" altLang="zh-CN" dirty="0"/>
              <a:t>no</a:t>
            </a:r>
            <a:r>
              <a:rPr lang="zh-CN" altLang="en-US" dirty="0"/>
              <a:t> </a:t>
            </a:r>
            <a:r>
              <a:rPr lang="en-US" altLang="zh-CN" dirty="0"/>
              <a:t>data</a:t>
            </a:r>
            <a:r>
              <a:rPr lang="zh-CN" altLang="en-US" dirty="0"/>
              <a:t> </a:t>
            </a:r>
            <a:r>
              <a:rPr lang="en-US" altLang="zh-CN" dirty="0"/>
              <a:t>leak.</a:t>
            </a:r>
            <a:r>
              <a:rPr lang="zh-CN" altLang="en-US" dirty="0"/>
              <a:t> </a:t>
            </a:r>
            <a:r>
              <a:rPr lang="en-AU" sz="1800" dirty="0">
                <a:effectLst/>
                <a:latin typeface="NimbusRomNo9L"/>
              </a:rPr>
              <a:t>This optimistic approach assumes no side effects on unresolved JNI functions, simplifying analysis but </a:t>
            </a:r>
            <a:r>
              <a:rPr lang="en-US" altLang="zh-CN" sz="1800" dirty="0">
                <a:effectLst/>
                <a:latin typeface="NimbusRomNo9L"/>
              </a:rPr>
              <a:t>getting</a:t>
            </a:r>
            <a:r>
              <a:rPr lang="zh-CN" altLang="en-US" sz="1800" dirty="0">
                <a:effectLst/>
                <a:latin typeface="NimbusRomNo9L"/>
              </a:rPr>
              <a:t> </a:t>
            </a:r>
            <a:r>
              <a:rPr lang="en-US" altLang="zh-CN" sz="1800" dirty="0">
                <a:effectLst/>
                <a:latin typeface="NimbusRomNo9L"/>
              </a:rPr>
              <a:t>the</a:t>
            </a:r>
            <a:r>
              <a:rPr lang="zh-CN" altLang="en-US" sz="1800" dirty="0">
                <a:effectLst/>
                <a:latin typeface="NimbusRomNo9L"/>
              </a:rPr>
              <a:t> </a:t>
            </a:r>
            <a:r>
              <a:rPr lang="en-AU" sz="1800" dirty="0">
                <a:effectLst/>
                <a:latin typeface="NimbusRomNo9L"/>
              </a:rPr>
              <a:t>unsound results. </a:t>
            </a:r>
            <a:endParaRPr lang="en-AU" dirty="0"/>
          </a:p>
          <a:p>
            <a:endParaRPr lang="en-US" dirty="0"/>
          </a:p>
        </p:txBody>
      </p:sp>
      <p:sp>
        <p:nvSpPr>
          <p:cNvPr id="4" name="Slide Number Placeholder 3"/>
          <p:cNvSpPr>
            <a:spLocks noGrp="1"/>
          </p:cNvSpPr>
          <p:nvPr>
            <p:ph type="sldNum" sz="quarter" idx="5"/>
          </p:nvPr>
        </p:nvSpPr>
        <p:spPr/>
        <p:txBody>
          <a:bodyPr/>
          <a:lstStyle/>
          <a:p>
            <a:fld id="{242E3C26-C9FA-4C5A-B7DA-41A22523D72B}" type="slidenum">
              <a:rPr lang="zh-CN" altLang="en-US" smtClean="0"/>
              <a:t>14</a:t>
            </a:fld>
            <a:endParaRPr lang="zh-CN" altLang="en-US"/>
          </a:p>
        </p:txBody>
      </p:sp>
    </p:spTree>
    <p:extLst>
      <p:ext uri="{BB962C8B-B14F-4D97-AF65-F5344CB8AC3E}">
        <p14:creationId xmlns:p14="http://schemas.microsoft.com/office/powerpoint/2010/main" val="16382882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AU" b="0" i="0" dirty="0">
                <a:effectLst/>
                <a:latin typeface="Söhne"/>
              </a:rPr>
              <a:t>Even we know the object type represented by ‘</a:t>
            </a:r>
            <a:r>
              <a:rPr lang="en-US" altLang="zh-CN" b="0" i="0" dirty="0">
                <a:effectLst/>
                <a:latin typeface="Söhne"/>
              </a:rPr>
              <a:t>b</a:t>
            </a:r>
            <a:r>
              <a:rPr lang="en-AU" b="0" i="0" dirty="0">
                <a:effectLst/>
                <a:latin typeface="Söhne"/>
              </a:rPr>
              <a:t>,' the second challenge in isolating the analysis of '</a:t>
            </a:r>
            <a:r>
              <a:rPr lang="en-AU" b="0" i="0" dirty="0" err="1">
                <a:effectLst/>
                <a:latin typeface="Söhne"/>
              </a:rPr>
              <a:t>native_c_callee</a:t>
            </a:r>
            <a:r>
              <a:rPr lang="en-AU" b="0" i="0" dirty="0">
                <a:effectLst/>
                <a:latin typeface="Söhne"/>
              </a:rPr>
              <a:t>' is the lack of knowledge about the relationships between the parameters. To ensure the accuracy of the analysis, given that ‘</a:t>
            </a:r>
            <a:r>
              <a:rPr lang="en-US" altLang="zh-CN" b="0" i="0" dirty="0">
                <a:effectLst/>
                <a:latin typeface="Söhne"/>
              </a:rPr>
              <a:t>a</a:t>
            </a:r>
            <a:r>
              <a:rPr lang="en-AU" b="0" i="0" dirty="0">
                <a:effectLst/>
                <a:latin typeface="Söhne"/>
              </a:rPr>
              <a:t>' and ‘</a:t>
            </a:r>
            <a:r>
              <a:rPr lang="en-US" altLang="zh-CN" b="0" i="0" dirty="0">
                <a:effectLst/>
                <a:latin typeface="Söhne"/>
              </a:rPr>
              <a:t>b</a:t>
            </a:r>
            <a:r>
              <a:rPr lang="en-AU" b="0" i="0" dirty="0">
                <a:effectLst/>
                <a:latin typeface="Söhne"/>
              </a:rPr>
              <a:t>' have the same type, we need to consider the alias relationship between ‘</a:t>
            </a:r>
            <a:r>
              <a:rPr lang="en-US" altLang="zh-CN" b="0" i="0" dirty="0">
                <a:effectLst/>
                <a:latin typeface="Söhne"/>
              </a:rPr>
              <a:t>a</a:t>
            </a:r>
            <a:r>
              <a:rPr lang="en-AU" b="0" i="0" dirty="0">
                <a:effectLst/>
                <a:latin typeface="Söhne"/>
              </a:rPr>
              <a:t>' and ‘</a:t>
            </a:r>
            <a:r>
              <a:rPr lang="en-US" altLang="zh-CN" b="0" i="0" dirty="0">
                <a:effectLst/>
                <a:latin typeface="Söhne"/>
              </a:rPr>
              <a:t>b</a:t>
            </a:r>
            <a:r>
              <a:rPr lang="en-AU" b="0" i="0" dirty="0">
                <a:effectLst/>
                <a:latin typeface="Söhne"/>
              </a:rPr>
              <a:t>.' This results in a conservative specification. However, in a real Java calling context, we already know that ‘</a:t>
            </a:r>
            <a:r>
              <a:rPr lang="en-US" altLang="zh-CN" b="0" i="0" dirty="0">
                <a:effectLst/>
                <a:latin typeface="Söhne"/>
              </a:rPr>
              <a:t>a</a:t>
            </a:r>
            <a:r>
              <a:rPr lang="en-AU" b="0" i="0" dirty="0">
                <a:effectLst/>
                <a:latin typeface="Söhne"/>
              </a:rPr>
              <a:t>' and ‘</a:t>
            </a:r>
            <a:r>
              <a:rPr lang="en-US" altLang="zh-CN" b="0" i="0" dirty="0">
                <a:effectLst/>
                <a:latin typeface="Söhne"/>
              </a:rPr>
              <a:t>b</a:t>
            </a:r>
            <a:r>
              <a:rPr lang="en-AU" b="0" i="0" dirty="0">
                <a:effectLst/>
                <a:latin typeface="Söhne"/>
              </a:rPr>
              <a:t>' are aliases. Therefore, the second case in the specification, where ‘</a:t>
            </a:r>
            <a:r>
              <a:rPr lang="en-US" altLang="zh-CN" b="0" i="0" dirty="0">
                <a:effectLst/>
                <a:latin typeface="Söhne"/>
              </a:rPr>
              <a:t>a</a:t>
            </a:r>
            <a:r>
              <a:rPr lang="en-AU" b="0" i="0" dirty="0">
                <a:effectLst/>
                <a:latin typeface="Söhne"/>
              </a:rPr>
              <a:t>' and ‘</a:t>
            </a:r>
            <a:r>
              <a:rPr lang="en-US" altLang="zh-CN" b="0" i="0" dirty="0">
                <a:effectLst/>
                <a:latin typeface="Söhne"/>
              </a:rPr>
              <a:t>b</a:t>
            </a:r>
            <a:r>
              <a:rPr lang="en-AU" b="0" i="0" dirty="0">
                <a:effectLst/>
                <a:latin typeface="Söhne"/>
              </a:rPr>
              <a:t>' are not aliases, becomes redundant.</a:t>
            </a:r>
          </a:p>
          <a:p>
            <a:br>
              <a:rPr lang="en-AU" dirty="0"/>
            </a:br>
            <a:endParaRPr lang="en-US" dirty="0"/>
          </a:p>
        </p:txBody>
      </p:sp>
      <p:sp>
        <p:nvSpPr>
          <p:cNvPr id="4" name="Slide Number Placeholder 3"/>
          <p:cNvSpPr>
            <a:spLocks noGrp="1"/>
          </p:cNvSpPr>
          <p:nvPr>
            <p:ph type="sldNum" sz="quarter" idx="5"/>
          </p:nvPr>
        </p:nvSpPr>
        <p:spPr/>
        <p:txBody>
          <a:bodyPr/>
          <a:lstStyle/>
          <a:p>
            <a:fld id="{242E3C26-C9FA-4C5A-B7DA-41A22523D72B}" type="slidenum">
              <a:rPr lang="zh-CN" altLang="en-US" smtClean="0"/>
              <a:t>15</a:t>
            </a:fld>
            <a:endParaRPr lang="zh-CN" altLang="en-US"/>
          </a:p>
        </p:txBody>
      </p:sp>
    </p:spTree>
    <p:extLst>
      <p:ext uri="{BB962C8B-B14F-4D97-AF65-F5344CB8AC3E}">
        <p14:creationId xmlns:p14="http://schemas.microsoft.com/office/powerpoint/2010/main" val="247941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r>
              <a:rPr lang="en-US" altLang="zh-CN" dirty="0"/>
              <a:t>The</a:t>
            </a:r>
            <a:r>
              <a:rPr lang="zh-CN" altLang="en-US" dirty="0"/>
              <a:t> </a:t>
            </a:r>
            <a:r>
              <a:rPr lang="en-US" altLang="zh-CN" dirty="0"/>
              <a:t>above</a:t>
            </a:r>
            <a:r>
              <a:rPr lang="zh-CN" altLang="en-US" dirty="0"/>
              <a:t> </a:t>
            </a:r>
            <a:r>
              <a:rPr lang="en-US" altLang="zh-CN" dirty="0"/>
              <a:t>f</a:t>
            </a:r>
            <a:r>
              <a:rPr lang="en-US" dirty="0"/>
              <a:t>igure  shows the workflow o</a:t>
            </a:r>
            <a:r>
              <a:rPr lang="en-US" altLang="zh-CN" dirty="0"/>
              <a:t>f</a:t>
            </a:r>
            <a:r>
              <a:rPr lang="zh-CN" altLang="en-US" dirty="0"/>
              <a:t> </a:t>
            </a:r>
            <a:r>
              <a:rPr lang="en-US" altLang="zh-CN" dirty="0"/>
              <a:t>value</a:t>
            </a:r>
            <a:r>
              <a:rPr lang="en-US" dirty="0"/>
              <a:t>-flow analysis with caller</a:t>
            </a:r>
            <a:r>
              <a:rPr lang="zh-CN" altLang="en-US" dirty="0"/>
              <a:t> </a:t>
            </a:r>
            <a:r>
              <a:rPr lang="en-US" dirty="0"/>
              <a:t>sensitive specifications.</a:t>
            </a:r>
            <a:r>
              <a:rPr lang="zh-CN" altLang="en-US" dirty="0"/>
              <a:t> </a:t>
            </a:r>
            <a:r>
              <a:rPr lang="en-US" altLang="zh-CN" dirty="0"/>
              <a:t>First,</a:t>
            </a:r>
            <a:r>
              <a:rPr lang="zh-CN" altLang="en-US" dirty="0"/>
              <a:t> </a:t>
            </a:r>
            <a:r>
              <a:rPr lang="en-US" altLang="zh-CN" dirty="0"/>
              <a:t>we</a:t>
            </a:r>
            <a:r>
              <a:rPr lang="zh-CN" altLang="en-US" dirty="0"/>
              <a:t> </a:t>
            </a:r>
            <a:r>
              <a:rPr lang="en-US" altLang="zh-CN" dirty="0"/>
              <a:t>use</a:t>
            </a:r>
            <a:r>
              <a:rPr lang="zh-CN" altLang="en-US" dirty="0"/>
              <a:t> </a:t>
            </a:r>
            <a:r>
              <a:rPr lang="en-US" altLang="zh-CN" dirty="0"/>
              <a:t>Java</a:t>
            </a:r>
            <a:r>
              <a:rPr lang="zh-CN" altLang="en-US" dirty="0"/>
              <a:t> </a:t>
            </a:r>
            <a:r>
              <a:rPr lang="en-US" altLang="zh-CN" dirty="0"/>
              <a:t>static</a:t>
            </a:r>
            <a:r>
              <a:rPr lang="zh-CN" altLang="en-US" dirty="0"/>
              <a:t> </a:t>
            </a:r>
            <a:r>
              <a:rPr lang="en-US" altLang="zh-CN" dirty="0"/>
              <a:t>analyzer</a:t>
            </a:r>
            <a:r>
              <a:rPr lang="zh-CN" altLang="en-US" dirty="0"/>
              <a:t> </a:t>
            </a:r>
            <a:r>
              <a:rPr lang="en-US" altLang="zh-CN" dirty="0"/>
              <a:t>like,</a:t>
            </a:r>
            <a:r>
              <a:rPr lang="zh-CN" altLang="en-US" dirty="0"/>
              <a:t> </a:t>
            </a:r>
            <a:r>
              <a:rPr lang="en-US" altLang="zh-CN" dirty="0" err="1"/>
              <a:t>Flowdroid</a:t>
            </a:r>
            <a:r>
              <a:rPr lang="zh-CN" altLang="en-US" dirty="0"/>
              <a:t> </a:t>
            </a:r>
            <a:r>
              <a:rPr lang="en-US" altLang="zh-CN" dirty="0"/>
              <a:t>or</a:t>
            </a:r>
            <a:r>
              <a:rPr lang="zh-CN" altLang="en-US" dirty="0"/>
              <a:t> </a:t>
            </a:r>
            <a:r>
              <a:rPr lang="en-US" altLang="zh-CN" dirty="0" err="1"/>
              <a:t>Taie</a:t>
            </a:r>
            <a:r>
              <a:rPr lang="en-US" altLang="zh-CN" dirty="0"/>
              <a:t>-e,</a:t>
            </a:r>
            <a:r>
              <a:rPr lang="zh-CN" altLang="en-US" dirty="0"/>
              <a:t> </a:t>
            </a:r>
            <a:r>
              <a:rPr lang="en-US" altLang="zh-CN" dirty="0"/>
              <a:t>to</a:t>
            </a:r>
            <a:r>
              <a:rPr lang="zh-CN" altLang="en-US" dirty="0"/>
              <a:t> </a:t>
            </a:r>
            <a:r>
              <a:rPr lang="en-US" altLang="zh-CN" dirty="0"/>
              <a:t>identify</a:t>
            </a:r>
            <a:r>
              <a:rPr lang="zh-CN" altLang="en-US" dirty="0"/>
              <a:t> </a:t>
            </a:r>
            <a:r>
              <a:rPr lang="en-AU" sz="1800" dirty="0">
                <a:effectLst/>
                <a:latin typeface="NimbusRomNo9L"/>
              </a:rPr>
              <a:t>native method </a:t>
            </a:r>
            <a:r>
              <a:rPr lang="en-US" altLang="zh-CN" sz="1800" dirty="0">
                <a:effectLst/>
                <a:latin typeface="NimbusRomNo9L"/>
              </a:rPr>
              <a:t>with</a:t>
            </a:r>
            <a:r>
              <a:rPr lang="zh-CN" altLang="en-US" sz="1800" dirty="0">
                <a:effectLst/>
                <a:latin typeface="NimbusRomNo9L"/>
              </a:rPr>
              <a:t> </a:t>
            </a:r>
            <a:r>
              <a:rPr lang="en-US" altLang="zh-CN" sz="1800" dirty="0">
                <a:effectLst/>
                <a:latin typeface="NimbusRomNo9L"/>
              </a:rPr>
              <a:t>tainted</a:t>
            </a:r>
            <a:r>
              <a:rPr lang="zh-CN" altLang="en-US" sz="1800" dirty="0">
                <a:effectLst/>
                <a:latin typeface="NimbusRomNo9L"/>
              </a:rPr>
              <a:t> </a:t>
            </a:r>
            <a:r>
              <a:rPr lang="en-US" altLang="zh-CN" sz="1800" dirty="0">
                <a:effectLst/>
                <a:latin typeface="NimbusRomNo9L"/>
              </a:rPr>
              <a:t>arguments,</a:t>
            </a:r>
            <a:r>
              <a:rPr lang="zh-CN" altLang="en-US" sz="1800" dirty="0">
                <a:effectLst/>
                <a:latin typeface="NimbusRomNo9L"/>
              </a:rPr>
              <a:t> </a:t>
            </a:r>
            <a:r>
              <a:rPr lang="en-AU" sz="1800" dirty="0">
                <a:effectLst/>
                <a:latin typeface="NimbusRomNo9L"/>
              </a:rPr>
              <a:t>it </a:t>
            </a:r>
            <a:r>
              <a:rPr lang="en-US" altLang="zh-CN" sz="1800" dirty="0">
                <a:effectLst/>
                <a:latin typeface="NimbusRomNo9L"/>
              </a:rPr>
              <a:t>also</a:t>
            </a:r>
            <a:r>
              <a:rPr lang="zh-CN" altLang="en-US" sz="1800" dirty="0">
                <a:effectLst/>
                <a:latin typeface="NimbusRomNo9L"/>
              </a:rPr>
              <a:t> </a:t>
            </a:r>
            <a:r>
              <a:rPr lang="en-US" altLang="zh-CN" sz="1800" dirty="0">
                <a:effectLst/>
                <a:latin typeface="NimbusRomNo9L"/>
              </a:rPr>
              <a:t>checked</a:t>
            </a:r>
            <a:r>
              <a:rPr lang="zh-CN" altLang="en-US" sz="1800" dirty="0">
                <a:effectLst/>
                <a:latin typeface="NimbusRomNo9L"/>
              </a:rPr>
              <a:t> </a:t>
            </a:r>
            <a:r>
              <a:rPr lang="en-US" altLang="zh-CN" sz="1800" dirty="0">
                <a:effectLst/>
                <a:latin typeface="NimbusRomNo9L"/>
              </a:rPr>
              <a:t>if</a:t>
            </a:r>
            <a:r>
              <a:rPr lang="zh-CN" altLang="en-US" sz="1800" dirty="0">
                <a:effectLst/>
                <a:latin typeface="NimbusRomNo9L"/>
              </a:rPr>
              <a:t> </a:t>
            </a:r>
            <a:r>
              <a:rPr lang="en-US" altLang="zh-CN" sz="1800" dirty="0">
                <a:effectLst/>
                <a:latin typeface="NimbusRomNo9L"/>
              </a:rPr>
              <a:t>alias</a:t>
            </a:r>
            <a:r>
              <a:rPr lang="zh-CN" altLang="en-US" sz="1800" dirty="0">
                <a:effectLst/>
                <a:latin typeface="NimbusRomNo9L"/>
              </a:rPr>
              <a:t> </a:t>
            </a:r>
            <a:r>
              <a:rPr lang="en-US" altLang="zh-CN" sz="1800" dirty="0">
                <a:effectLst/>
                <a:latin typeface="NimbusRomNo9L"/>
              </a:rPr>
              <a:t>relationships</a:t>
            </a:r>
            <a:r>
              <a:rPr lang="zh-CN" altLang="en-US" sz="1800" dirty="0">
                <a:effectLst/>
                <a:latin typeface="NimbusRomNo9L"/>
              </a:rPr>
              <a:t> </a:t>
            </a:r>
            <a:r>
              <a:rPr lang="en-US" altLang="zh-CN" sz="1800" dirty="0">
                <a:effectLst/>
                <a:latin typeface="NimbusRomNo9L"/>
              </a:rPr>
              <a:t>between</a:t>
            </a:r>
            <a:r>
              <a:rPr lang="zh-CN" altLang="en-US" sz="1800" dirty="0">
                <a:effectLst/>
                <a:latin typeface="NimbusRomNo9L"/>
              </a:rPr>
              <a:t> </a:t>
            </a:r>
            <a:r>
              <a:rPr lang="en-US" altLang="zh-CN" sz="1800" dirty="0">
                <a:effectLst/>
                <a:latin typeface="NimbusRomNo9L"/>
              </a:rPr>
              <a:t>arguments.</a:t>
            </a:r>
            <a:r>
              <a:rPr lang="zh-CN" altLang="en-US" sz="1800" dirty="0">
                <a:effectLst/>
                <a:latin typeface="NimbusRomNo9L"/>
              </a:rPr>
              <a:t> </a:t>
            </a:r>
            <a:r>
              <a:rPr lang="en-US" altLang="zh-CN" sz="1800" dirty="0">
                <a:effectLst/>
                <a:latin typeface="NimbusRomNo9L"/>
              </a:rPr>
              <a:t>Then</a:t>
            </a:r>
            <a:r>
              <a:rPr lang="zh-CN" altLang="en-US" sz="1800" dirty="0">
                <a:effectLst/>
                <a:latin typeface="NimbusRomNo9L"/>
              </a:rPr>
              <a:t> </a:t>
            </a:r>
            <a:r>
              <a:rPr lang="en-US" altLang="zh-CN" sz="1800" dirty="0">
                <a:effectLst/>
                <a:latin typeface="NimbusRomNo9L"/>
              </a:rPr>
              <a:t>a</a:t>
            </a:r>
            <a:r>
              <a:rPr lang="zh-CN" altLang="en-US" sz="1800" dirty="0">
                <a:effectLst/>
                <a:latin typeface="NimbusRomNo9L"/>
              </a:rPr>
              <a:t> </a:t>
            </a:r>
            <a:r>
              <a:rPr lang="en-US" altLang="zh-CN" sz="1800" dirty="0">
                <a:effectLst/>
                <a:latin typeface="NimbusRomNo9L"/>
              </a:rPr>
              <a:t>caller</a:t>
            </a:r>
            <a:r>
              <a:rPr lang="zh-CN" altLang="en-US" sz="1800" dirty="0">
                <a:effectLst/>
                <a:latin typeface="NimbusRomNo9L"/>
              </a:rPr>
              <a:t> </a:t>
            </a:r>
            <a:r>
              <a:rPr lang="en-US" altLang="zh-CN" sz="1800" dirty="0">
                <a:effectLst/>
                <a:latin typeface="NimbusRomNo9L"/>
              </a:rPr>
              <a:t>specification</a:t>
            </a:r>
            <a:r>
              <a:rPr lang="zh-CN" altLang="en-US" sz="1800" dirty="0">
                <a:effectLst/>
                <a:latin typeface="NimbusRomNo9L"/>
              </a:rPr>
              <a:t> </a:t>
            </a:r>
            <a:r>
              <a:rPr lang="en-US" altLang="zh-CN" sz="1800" dirty="0">
                <a:effectLst/>
                <a:latin typeface="NimbusRomNo9L"/>
              </a:rPr>
              <a:t>is</a:t>
            </a:r>
            <a:r>
              <a:rPr lang="zh-CN" altLang="en-US" sz="1800" dirty="0">
                <a:effectLst/>
                <a:latin typeface="NimbusRomNo9L"/>
              </a:rPr>
              <a:t> </a:t>
            </a:r>
            <a:r>
              <a:rPr lang="en-US" altLang="zh-CN" sz="1800" dirty="0">
                <a:effectLst/>
                <a:latin typeface="NimbusRomNo9L"/>
              </a:rPr>
              <a:t>generated</a:t>
            </a:r>
            <a:r>
              <a:rPr lang="zh-CN" altLang="en-US" sz="1800" dirty="0">
                <a:effectLst/>
                <a:latin typeface="NimbusRomNo9L"/>
              </a:rPr>
              <a:t> </a:t>
            </a:r>
            <a:r>
              <a:rPr lang="en-US" altLang="zh-CN" sz="1800" dirty="0">
                <a:effectLst/>
                <a:latin typeface="NimbusRomNo9L"/>
              </a:rPr>
              <a:t>to</a:t>
            </a:r>
            <a:r>
              <a:rPr lang="zh-CN" altLang="en-US" sz="1800" dirty="0">
                <a:effectLst/>
                <a:latin typeface="NimbusRomNo9L"/>
              </a:rPr>
              <a:t> </a:t>
            </a:r>
            <a:r>
              <a:rPr lang="en-US" altLang="zh-CN" sz="1800" dirty="0">
                <a:effectLst/>
                <a:latin typeface="NimbusRomNo9L"/>
              </a:rPr>
              <a:t>record</a:t>
            </a:r>
            <a:r>
              <a:rPr lang="zh-CN" altLang="en-US" sz="1800" dirty="0">
                <a:effectLst/>
                <a:latin typeface="NimbusRomNo9L"/>
              </a:rPr>
              <a:t> </a:t>
            </a:r>
            <a:r>
              <a:rPr lang="en-US" altLang="zh-CN" sz="1800" dirty="0">
                <a:effectLst/>
                <a:latin typeface="NimbusRomNo9L"/>
              </a:rPr>
              <a:t>the</a:t>
            </a:r>
            <a:r>
              <a:rPr lang="zh-CN" altLang="en-US" sz="1800" dirty="0">
                <a:effectLst/>
                <a:latin typeface="NimbusRomNo9L"/>
              </a:rPr>
              <a:t> </a:t>
            </a:r>
            <a:r>
              <a:rPr lang="en-US" altLang="zh-CN" sz="1800" dirty="0">
                <a:effectLst/>
                <a:latin typeface="NimbusRomNo9L"/>
              </a:rPr>
              <a:t>caller</a:t>
            </a:r>
            <a:r>
              <a:rPr lang="zh-CN" altLang="en-US" sz="1800" dirty="0">
                <a:effectLst/>
                <a:latin typeface="NimbusRomNo9L"/>
              </a:rPr>
              <a:t> </a:t>
            </a:r>
            <a:r>
              <a:rPr lang="en-US" altLang="zh-CN" sz="1800" dirty="0">
                <a:effectLst/>
                <a:latin typeface="NimbusRomNo9L"/>
              </a:rPr>
              <a:t>information</a:t>
            </a:r>
            <a:r>
              <a:rPr lang="zh-CN" altLang="en-US" sz="1800" dirty="0">
                <a:effectLst/>
                <a:latin typeface="NimbusRomNo9L"/>
              </a:rPr>
              <a:t> </a:t>
            </a:r>
            <a:r>
              <a:rPr lang="en-US" altLang="zh-CN" sz="1800" dirty="0">
                <a:effectLst/>
                <a:latin typeface="NimbusRomNo9L"/>
              </a:rPr>
              <a:t>and</a:t>
            </a:r>
            <a:r>
              <a:rPr lang="zh-CN" altLang="en-US" sz="1800" dirty="0">
                <a:effectLst/>
                <a:latin typeface="NimbusRomNo9L"/>
              </a:rPr>
              <a:t> </a:t>
            </a:r>
            <a:r>
              <a:rPr lang="en-US" altLang="zh-CN" sz="1800" dirty="0">
                <a:effectLst/>
                <a:latin typeface="NimbusRomNo9L"/>
              </a:rPr>
              <a:t>send</a:t>
            </a:r>
            <a:r>
              <a:rPr lang="zh-CN" altLang="en-US" sz="1800" dirty="0">
                <a:effectLst/>
                <a:latin typeface="NimbusRomNo9L"/>
              </a:rPr>
              <a:t> </a:t>
            </a:r>
            <a:r>
              <a:rPr lang="en-US" altLang="zh-CN" sz="1800" dirty="0">
                <a:effectLst/>
                <a:latin typeface="NimbusRomNo9L"/>
              </a:rPr>
              <a:t>to</a:t>
            </a:r>
            <a:r>
              <a:rPr lang="zh-CN" altLang="en-US" sz="1800" dirty="0">
                <a:effectLst/>
                <a:latin typeface="NimbusRomNo9L"/>
              </a:rPr>
              <a:t> </a:t>
            </a:r>
            <a:r>
              <a:rPr lang="en-US" altLang="zh-CN" sz="1800" dirty="0">
                <a:effectLst/>
                <a:latin typeface="NimbusRomNo9L"/>
              </a:rPr>
              <a:t>C/C++</a:t>
            </a:r>
            <a:r>
              <a:rPr lang="zh-CN" altLang="en-US" sz="1800" dirty="0">
                <a:effectLst/>
                <a:latin typeface="NimbusRomNo9L"/>
              </a:rPr>
              <a:t> </a:t>
            </a:r>
            <a:r>
              <a:rPr lang="en-US" altLang="zh-CN" sz="1800" dirty="0">
                <a:effectLst/>
                <a:latin typeface="NimbusRomNo9L"/>
              </a:rPr>
              <a:t>analyzer</a:t>
            </a:r>
            <a:r>
              <a:rPr lang="zh-CN" altLang="en-US" sz="1800" dirty="0">
                <a:effectLst/>
                <a:latin typeface="NimbusRomNo9L"/>
              </a:rPr>
              <a:t> </a:t>
            </a:r>
            <a:r>
              <a:rPr lang="en-US" altLang="zh-CN" sz="1800" dirty="0">
                <a:effectLst/>
                <a:latin typeface="NimbusRomNo9L"/>
              </a:rPr>
              <a:t>to</a:t>
            </a:r>
            <a:r>
              <a:rPr lang="zh-CN" altLang="en-US" sz="1800" dirty="0">
                <a:effectLst/>
                <a:latin typeface="NimbusRomNo9L"/>
              </a:rPr>
              <a:t> </a:t>
            </a:r>
            <a:r>
              <a:rPr lang="en-US" altLang="zh-CN" sz="1800" dirty="0">
                <a:effectLst/>
                <a:latin typeface="NimbusRomNo9L"/>
              </a:rPr>
              <a:t>continue</a:t>
            </a:r>
            <a:r>
              <a:rPr lang="zh-CN" altLang="en-US" sz="1800" dirty="0">
                <a:effectLst/>
                <a:latin typeface="NimbusRomNo9L"/>
              </a:rPr>
              <a:t> </a:t>
            </a:r>
            <a:r>
              <a:rPr lang="en-US" altLang="zh-CN" sz="1800" dirty="0">
                <a:effectLst/>
                <a:latin typeface="NimbusRomNo9L"/>
              </a:rPr>
              <a:t>the</a:t>
            </a:r>
            <a:r>
              <a:rPr lang="zh-CN" altLang="en-US" sz="1800" dirty="0">
                <a:effectLst/>
                <a:latin typeface="NimbusRomNo9L"/>
              </a:rPr>
              <a:t> </a:t>
            </a:r>
            <a:r>
              <a:rPr lang="en-US" altLang="zh-CN" sz="1800" dirty="0">
                <a:effectLst/>
                <a:latin typeface="NimbusRomNo9L"/>
              </a:rPr>
              <a:t>analysis,</a:t>
            </a:r>
            <a:r>
              <a:rPr lang="zh-CN" altLang="en-US" sz="1800" dirty="0">
                <a:effectLst/>
                <a:latin typeface="NimbusRomNo9L"/>
              </a:rPr>
              <a:t> </a:t>
            </a:r>
            <a:r>
              <a:rPr lang="en-US" altLang="zh-CN" sz="1800" dirty="0">
                <a:effectLst/>
                <a:latin typeface="NimbusRomNo9L"/>
              </a:rPr>
              <a:t>after</a:t>
            </a:r>
            <a:r>
              <a:rPr lang="zh-CN" altLang="en-US" sz="1800" dirty="0">
                <a:effectLst/>
                <a:latin typeface="NimbusRomNo9L"/>
              </a:rPr>
              <a:t> </a:t>
            </a:r>
            <a:r>
              <a:rPr lang="en-US" altLang="zh-CN" sz="1800" dirty="0">
                <a:effectLst/>
                <a:latin typeface="NimbusRomNo9L"/>
              </a:rPr>
              <a:t>getting</a:t>
            </a:r>
            <a:r>
              <a:rPr lang="zh-CN" altLang="en-US" sz="1800" dirty="0">
                <a:effectLst/>
                <a:latin typeface="NimbusRomNo9L"/>
              </a:rPr>
              <a:t> </a:t>
            </a:r>
            <a:r>
              <a:rPr lang="en-US" altLang="zh-CN" sz="1800" dirty="0">
                <a:effectLst/>
                <a:latin typeface="NimbusRomNo9L"/>
              </a:rPr>
              <a:t>the</a:t>
            </a:r>
            <a:r>
              <a:rPr lang="zh-CN" altLang="en-US" sz="1800" dirty="0">
                <a:effectLst/>
                <a:latin typeface="NimbusRomNo9L"/>
              </a:rPr>
              <a:t> </a:t>
            </a:r>
            <a:r>
              <a:rPr lang="en-US" altLang="zh-CN" sz="1800" dirty="0">
                <a:effectLst/>
                <a:latin typeface="NimbusRomNo9L"/>
              </a:rPr>
              <a:t>caller</a:t>
            </a:r>
            <a:r>
              <a:rPr lang="zh-CN" altLang="en-US" sz="1800" dirty="0">
                <a:effectLst/>
                <a:latin typeface="NimbusRomNo9L"/>
              </a:rPr>
              <a:t> </a:t>
            </a:r>
            <a:r>
              <a:rPr lang="en-US" altLang="zh-CN" sz="1800" dirty="0">
                <a:effectLst/>
                <a:latin typeface="NimbusRomNo9L"/>
              </a:rPr>
              <a:t>specification,</a:t>
            </a:r>
            <a:r>
              <a:rPr lang="zh-CN" altLang="en-US" sz="1800" dirty="0">
                <a:effectLst/>
                <a:latin typeface="NimbusRomNo9L"/>
              </a:rPr>
              <a:t> </a:t>
            </a:r>
            <a:r>
              <a:rPr lang="en-US" altLang="zh-CN" sz="1800" dirty="0">
                <a:effectLst/>
                <a:latin typeface="NimbusRomNo9L"/>
              </a:rPr>
              <a:t>it</a:t>
            </a:r>
            <a:r>
              <a:rPr lang="zh-CN" altLang="en-US" sz="1800" dirty="0">
                <a:effectLst/>
                <a:latin typeface="NimbusRomNo9L"/>
              </a:rPr>
              <a:t> </a:t>
            </a:r>
            <a:r>
              <a:rPr lang="en-US" altLang="zh-CN" sz="1800" dirty="0">
                <a:effectLst/>
                <a:latin typeface="NimbusRomNo9L"/>
              </a:rPr>
              <a:t>will</a:t>
            </a:r>
            <a:r>
              <a:rPr lang="zh-CN" altLang="en-US" sz="1800" dirty="0">
                <a:effectLst/>
                <a:latin typeface="NimbusRomNo9L"/>
              </a:rPr>
              <a:t> </a:t>
            </a:r>
            <a:r>
              <a:rPr lang="en-US" altLang="zh-CN" sz="1800" dirty="0">
                <a:effectLst/>
                <a:latin typeface="NimbusRomNo9L"/>
              </a:rPr>
              <a:t>be</a:t>
            </a:r>
            <a:r>
              <a:rPr lang="zh-CN" altLang="en-US" sz="1800" dirty="0">
                <a:effectLst/>
                <a:latin typeface="NimbusRomNo9L"/>
              </a:rPr>
              <a:t> </a:t>
            </a:r>
            <a:r>
              <a:rPr lang="en-US" altLang="zh-CN" sz="1800" dirty="0">
                <a:effectLst/>
                <a:latin typeface="NimbusRomNo9L"/>
              </a:rPr>
              <a:t>with</a:t>
            </a:r>
            <a:r>
              <a:rPr lang="zh-CN" altLang="en-US" sz="1800" dirty="0">
                <a:effectLst/>
                <a:latin typeface="NimbusRomNo9L"/>
              </a:rPr>
              <a:t> </a:t>
            </a:r>
            <a:r>
              <a:rPr lang="en-US" altLang="zh-CN" sz="1800" dirty="0">
                <a:effectLst/>
                <a:latin typeface="NimbusRomNo9L"/>
              </a:rPr>
              <a:t>LLVM</a:t>
            </a:r>
            <a:r>
              <a:rPr lang="zh-CN" altLang="en-US" sz="1800" dirty="0">
                <a:effectLst/>
                <a:latin typeface="NimbusRomNo9L"/>
              </a:rPr>
              <a:t> </a:t>
            </a:r>
            <a:r>
              <a:rPr lang="en-US" altLang="zh-CN" sz="1800" dirty="0">
                <a:effectLst/>
                <a:latin typeface="NimbusRomNo9L"/>
              </a:rPr>
              <a:t>IR</a:t>
            </a:r>
            <a:r>
              <a:rPr lang="zh-CN" altLang="en-US" sz="1800" dirty="0">
                <a:effectLst/>
                <a:latin typeface="NimbusRomNo9L"/>
              </a:rPr>
              <a:t> </a:t>
            </a:r>
            <a:r>
              <a:rPr lang="en-US" altLang="zh-CN" sz="1800" dirty="0">
                <a:effectLst/>
                <a:latin typeface="NimbusRomNo9L"/>
              </a:rPr>
              <a:t>code</a:t>
            </a:r>
            <a:r>
              <a:rPr lang="zh-CN" altLang="en-US" sz="1800" dirty="0">
                <a:effectLst/>
                <a:latin typeface="NimbusRomNo9L"/>
              </a:rPr>
              <a:t> </a:t>
            </a:r>
            <a:r>
              <a:rPr lang="en-US" altLang="zh-CN" sz="1800" dirty="0">
                <a:effectLst/>
                <a:latin typeface="NimbusRomNo9L"/>
              </a:rPr>
              <a:t>compiled</a:t>
            </a:r>
            <a:r>
              <a:rPr lang="zh-CN" altLang="en-US" sz="1800" dirty="0">
                <a:effectLst/>
                <a:latin typeface="NimbusRomNo9L"/>
              </a:rPr>
              <a:t> </a:t>
            </a:r>
            <a:r>
              <a:rPr lang="en-US" altLang="zh-CN" sz="1800" dirty="0">
                <a:effectLst/>
                <a:latin typeface="NimbusRomNo9L"/>
              </a:rPr>
              <a:t>by</a:t>
            </a:r>
            <a:r>
              <a:rPr lang="zh-CN" altLang="en-US" sz="1800" dirty="0">
                <a:effectLst/>
                <a:latin typeface="NimbusRomNo9L"/>
              </a:rPr>
              <a:t> </a:t>
            </a:r>
            <a:r>
              <a:rPr lang="en-US" altLang="zh-CN" sz="1800" dirty="0">
                <a:effectLst/>
                <a:latin typeface="NimbusRomNo9L"/>
              </a:rPr>
              <a:t>c/</a:t>
            </a:r>
            <a:r>
              <a:rPr lang="en-US" altLang="zh-CN" sz="1800" dirty="0" err="1">
                <a:effectLst/>
                <a:latin typeface="NimbusRomNo9L"/>
              </a:rPr>
              <a:t>c++</a:t>
            </a:r>
            <a:r>
              <a:rPr lang="zh-CN" altLang="en-US" sz="1800" dirty="0">
                <a:effectLst/>
                <a:latin typeface="NimbusRomNo9L"/>
              </a:rPr>
              <a:t> </a:t>
            </a:r>
            <a:r>
              <a:rPr lang="en-US" altLang="zh-CN" sz="1800" dirty="0">
                <a:effectLst/>
                <a:latin typeface="NimbusRomNo9L"/>
              </a:rPr>
              <a:t>code</a:t>
            </a:r>
            <a:r>
              <a:rPr lang="zh-CN" altLang="en-US" sz="1800" dirty="0">
                <a:effectLst/>
                <a:latin typeface="NimbusRomNo9L"/>
              </a:rPr>
              <a:t> </a:t>
            </a:r>
            <a:r>
              <a:rPr lang="en-US" altLang="zh-CN" sz="1800" dirty="0">
                <a:effectLst/>
                <a:latin typeface="NimbusRomNo9L"/>
              </a:rPr>
              <a:t>to</a:t>
            </a:r>
            <a:r>
              <a:rPr lang="zh-CN" altLang="en-US" sz="1800" dirty="0">
                <a:effectLst/>
                <a:latin typeface="NimbusRomNo9L"/>
              </a:rPr>
              <a:t> </a:t>
            </a:r>
            <a:r>
              <a:rPr lang="en-US" altLang="zh-CN" sz="1800" dirty="0">
                <a:effectLst/>
                <a:latin typeface="NimbusRomNo9L"/>
              </a:rPr>
              <a:t>conduct</a:t>
            </a:r>
            <a:r>
              <a:rPr lang="zh-CN" altLang="en-US" sz="1800" dirty="0">
                <a:effectLst/>
                <a:latin typeface="NimbusRomNo9L"/>
              </a:rPr>
              <a:t> </a:t>
            </a:r>
            <a:r>
              <a:rPr lang="en-US" altLang="zh-CN" sz="1800" dirty="0">
                <a:effectLst/>
                <a:latin typeface="NimbusRomNo9L"/>
              </a:rPr>
              <a:t>taint</a:t>
            </a:r>
            <a:r>
              <a:rPr lang="zh-CN" altLang="en-US" sz="1800" dirty="0">
                <a:effectLst/>
                <a:latin typeface="NimbusRomNo9L"/>
              </a:rPr>
              <a:t> </a:t>
            </a:r>
            <a:r>
              <a:rPr lang="en-US" altLang="zh-CN" sz="1800" dirty="0">
                <a:effectLst/>
                <a:latin typeface="NimbusRomNo9L"/>
              </a:rPr>
              <a:t>analysis,</a:t>
            </a:r>
            <a:r>
              <a:rPr lang="zh-CN" altLang="en-US" sz="1800" dirty="0">
                <a:effectLst/>
                <a:latin typeface="NimbusRomNo9L"/>
              </a:rPr>
              <a:t> </a:t>
            </a:r>
            <a:r>
              <a:rPr lang="en-US" altLang="zh-CN" sz="1800" dirty="0">
                <a:effectLst/>
                <a:latin typeface="NimbusRomNo9L"/>
              </a:rPr>
              <a:t>this</a:t>
            </a:r>
            <a:r>
              <a:rPr lang="zh-CN" altLang="en-US" sz="1800" dirty="0">
                <a:effectLst/>
                <a:latin typeface="NimbusRomNo9L"/>
              </a:rPr>
              <a:t> </a:t>
            </a:r>
            <a:r>
              <a:rPr lang="en-US" altLang="zh-CN" sz="1800" dirty="0">
                <a:effectLst/>
                <a:latin typeface="NimbusRomNo9L"/>
              </a:rPr>
              <a:t>stage</a:t>
            </a:r>
            <a:r>
              <a:rPr lang="zh-CN" altLang="en-US" sz="1800" dirty="0">
                <a:effectLst/>
                <a:latin typeface="NimbusRomNo9L"/>
              </a:rPr>
              <a:t> </a:t>
            </a:r>
            <a:r>
              <a:rPr lang="en-US" altLang="zh-CN" sz="1800" dirty="0">
                <a:effectLst/>
                <a:latin typeface="NimbusRomNo9L"/>
              </a:rPr>
              <a:t>involves</a:t>
            </a:r>
            <a:r>
              <a:rPr lang="zh-CN" altLang="en-US" sz="1800" dirty="0">
                <a:effectLst/>
                <a:latin typeface="NimbusRomNo9L"/>
              </a:rPr>
              <a:t> </a:t>
            </a:r>
            <a:r>
              <a:rPr lang="en-US" altLang="zh-CN" sz="1800" dirty="0">
                <a:effectLst/>
                <a:latin typeface="NimbusRomNo9L"/>
              </a:rPr>
              <a:t>native</a:t>
            </a:r>
            <a:r>
              <a:rPr lang="zh-CN" altLang="en-US" sz="1800" dirty="0">
                <a:effectLst/>
                <a:latin typeface="NimbusRomNo9L"/>
              </a:rPr>
              <a:t> </a:t>
            </a:r>
            <a:r>
              <a:rPr lang="en-US" altLang="zh-CN" sz="1800" dirty="0">
                <a:effectLst/>
                <a:latin typeface="NimbusRomNo9L"/>
              </a:rPr>
              <a:t>function</a:t>
            </a:r>
            <a:r>
              <a:rPr lang="zh-CN" altLang="en-US" sz="1800" dirty="0">
                <a:effectLst/>
                <a:latin typeface="NimbusRomNo9L"/>
              </a:rPr>
              <a:t> </a:t>
            </a:r>
            <a:r>
              <a:rPr lang="en-US" altLang="zh-CN" sz="1800" dirty="0">
                <a:effectLst/>
                <a:latin typeface="NimbusRomNo9L"/>
              </a:rPr>
              <a:t>identification,</a:t>
            </a:r>
            <a:r>
              <a:rPr lang="zh-CN" altLang="en-US" sz="1800" dirty="0">
                <a:effectLst/>
                <a:latin typeface="NimbusRomNo9L"/>
              </a:rPr>
              <a:t> </a:t>
            </a:r>
            <a:r>
              <a:rPr lang="en-US" altLang="zh-CN" sz="1800" dirty="0">
                <a:effectLst/>
                <a:latin typeface="NimbusRomNo9L"/>
              </a:rPr>
              <a:t>taint</a:t>
            </a:r>
            <a:r>
              <a:rPr lang="zh-CN" altLang="en-US" sz="1800" dirty="0">
                <a:effectLst/>
                <a:latin typeface="NimbusRomNo9L"/>
              </a:rPr>
              <a:t> </a:t>
            </a:r>
            <a:r>
              <a:rPr lang="en-US" altLang="zh-CN" sz="1800" dirty="0">
                <a:effectLst/>
                <a:latin typeface="NimbusRomNo9L"/>
              </a:rPr>
              <a:t>and</a:t>
            </a:r>
            <a:r>
              <a:rPr lang="zh-CN" altLang="en-US" sz="1800" dirty="0">
                <a:effectLst/>
                <a:latin typeface="NimbusRomNo9L"/>
              </a:rPr>
              <a:t> </a:t>
            </a:r>
            <a:r>
              <a:rPr lang="en-US" altLang="zh-CN" sz="1800" dirty="0">
                <a:effectLst/>
                <a:latin typeface="NimbusRomNo9L"/>
              </a:rPr>
              <a:t>alias</a:t>
            </a:r>
            <a:r>
              <a:rPr lang="zh-CN" altLang="en-US" sz="1800" dirty="0">
                <a:effectLst/>
                <a:latin typeface="NimbusRomNo9L"/>
              </a:rPr>
              <a:t> </a:t>
            </a:r>
            <a:r>
              <a:rPr lang="en-US" altLang="zh-CN" sz="1800" dirty="0">
                <a:effectLst/>
                <a:latin typeface="NimbusRomNo9L"/>
              </a:rPr>
              <a:t>arguments</a:t>
            </a:r>
            <a:r>
              <a:rPr lang="zh-CN" altLang="en-US" sz="1800" dirty="0">
                <a:effectLst/>
                <a:latin typeface="NimbusRomNo9L"/>
              </a:rPr>
              <a:t> </a:t>
            </a:r>
            <a:r>
              <a:rPr lang="en-US" altLang="zh-CN" sz="1800" dirty="0">
                <a:effectLst/>
                <a:latin typeface="NimbusRomNo9L"/>
              </a:rPr>
              <a:t>annotation,</a:t>
            </a:r>
            <a:r>
              <a:rPr lang="zh-CN" altLang="en-US" sz="1800" dirty="0">
                <a:effectLst/>
                <a:latin typeface="NimbusRomNo9L"/>
              </a:rPr>
              <a:t> </a:t>
            </a:r>
            <a:r>
              <a:rPr lang="en-US" altLang="zh-CN" sz="1800" dirty="0">
                <a:effectLst/>
                <a:latin typeface="NimbusRomNo9L"/>
              </a:rPr>
              <a:t>native</a:t>
            </a:r>
            <a:r>
              <a:rPr lang="zh-CN" altLang="en-US" sz="1800" dirty="0">
                <a:effectLst/>
                <a:latin typeface="NimbusRomNo9L"/>
              </a:rPr>
              <a:t> </a:t>
            </a:r>
            <a:r>
              <a:rPr lang="en-US" altLang="zh-CN" sz="1800" dirty="0">
                <a:effectLst/>
                <a:latin typeface="NimbusRomNo9L"/>
              </a:rPr>
              <a:t>sources</a:t>
            </a:r>
            <a:r>
              <a:rPr lang="zh-CN" altLang="en-US" sz="1800" dirty="0">
                <a:effectLst/>
                <a:latin typeface="NimbusRomNo9L"/>
              </a:rPr>
              <a:t> </a:t>
            </a:r>
            <a:r>
              <a:rPr lang="en-US" altLang="zh-CN" sz="1800" dirty="0">
                <a:effectLst/>
                <a:latin typeface="NimbusRomNo9L"/>
              </a:rPr>
              <a:t>and</a:t>
            </a:r>
            <a:r>
              <a:rPr lang="zh-CN" altLang="en-US" sz="1800" dirty="0">
                <a:effectLst/>
                <a:latin typeface="NimbusRomNo9L"/>
              </a:rPr>
              <a:t> </a:t>
            </a:r>
            <a:r>
              <a:rPr lang="en-US" altLang="zh-CN" sz="1800" dirty="0">
                <a:effectLst/>
                <a:latin typeface="NimbusRomNo9L"/>
              </a:rPr>
              <a:t>sinks</a:t>
            </a:r>
            <a:r>
              <a:rPr lang="zh-CN" altLang="en-US" sz="1800" dirty="0">
                <a:effectLst/>
                <a:latin typeface="NimbusRomNo9L"/>
              </a:rPr>
              <a:t> </a:t>
            </a:r>
            <a:r>
              <a:rPr lang="en-US" altLang="zh-CN" sz="1800" dirty="0">
                <a:effectLst/>
                <a:latin typeface="NimbusRomNo9L"/>
              </a:rPr>
              <a:t>identifications</a:t>
            </a:r>
            <a:r>
              <a:rPr lang="zh-CN" altLang="en-US" sz="1800" dirty="0">
                <a:effectLst/>
                <a:latin typeface="NimbusRomNo9L"/>
              </a:rPr>
              <a:t> </a:t>
            </a:r>
            <a:r>
              <a:rPr lang="en-US" altLang="zh-CN" sz="1800" dirty="0">
                <a:effectLst/>
                <a:latin typeface="NimbusRomNo9L"/>
              </a:rPr>
              <a:t>and</a:t>
            </a:r>
            <a:r>
              <a:rPr lang="zh-CN" altLang="en-US" sz="1800" dirty="0">
                <a:effectLst/>
                <a:latin typeface="NimbusRomNo9L"/>
              </a:rPr>
              <a:t> </a:t>
            </a:r>
            <a:r>
              <a:rPr lang="en-US" altLang="zh-CN" sz="1800" dirty="0">
                <a:effectLst/>
                <a:latin typeface="NimbusRomNo9L"/>
              </a:rPr>
              <a:t>SVFG</a:t>
            </a:r>
            <a:r>
              <a:rPr lang="zh-CN" altLang="en-US" sz="1800" dirty="0">
                <a:effectLst/>
                <a:latin typeface="NimbusRomNo9L"/>
              </a:rPr>
              <a:t> </a:t>
            </a:r>
            <a:r>
              <a:rPr lang="en-US" altLang="zh-CN" sz="1800" dirty="0">
                <a:effectLst/>
                <a:latin typeface="NimbusRomNo9L"/>
              </a:rPr>
              <a:t>generation,</a:t>
            </a:r>
            <a:r>
              <a:rPr lang="zh-CN" altLang="en-US" sz="1800" dirty="0">
                <a:effectLst/>
                <a:latin typeface="NimbusRomNo9L"/>
              </a:rPr>
              <a:t> </a:t>
            </a:r>
            <a:r>
              <a:rPr lang="en-US" altLang="zh-CN" sz="1800" dirty="0">
                <a:effectLst/>
                <a:latin typeface="NimbusRomNo9L"/>
              </a:rPr>
              <a:t>Finally,</a:t>
            </a:r>
            <a:r>
              <a:rPr lang="zh-CN" altLang="en-US" sz="1800" dirty="0">
                <a:effectLst/>
                <a:latin typeface="NimbusRomNo9L"/>
              </a:rPr>
              <a:t> </a:t>
            </a:r>
            <a:r>
              <a:rPr lang="en-US" altLang="zh-CN" sz="1800" dirty="0">
                <a:effectLst/>
                <a:latin typeface="NimbusRomNo9L"/>
              </a:rPr>
              <a:t>caller-sensitive</a:t>
            </a:r>
            <a:r>
              <a:rPr lang="zh-CN" altLang="en-US" sz="1800" dirty="0">
                <a:effectLst/>
                <a:latin typeface="NimbusRomNo9L"/>
              </a:rPr>
              <a:t> </a:t>
            </a:r>
            <a:r>
              <a:rPr lang="en-US" altLang="zh-CN" sz="1800" dirty="0">
                <a:effectLst/>
                <a:latin typeface="NimbusRomNo9L"/>
              </a:rPr>
              <a:t>callee</a:t>
            </a:r>
            <a:r>
              <a:rPr lang="zh-CN" altLang="en-US" sz="1800" dirty="0">
                <a:effectLst/>
                <a:latin typeface="NimbusRomNo9L"/>
              </a:rPr>
              <a:t> </a:t>
            </a:r>
            <a:r>
              <a:rPr lang="en-US" altLang="zh-CN" sz="1800" dirty="0">
                <a:effectLst/>
                <a:latin typeface="NimbusRomNo9L"/>
              </a:rPr>
              <a:t>specification</a:t>
            </a:r>
            <a:r>
              <a:rPr lang="zh-CN" altLang="en-US" sz="1800" dirty="0">
                <a:effectLst/>
                <a:latin typeface="NimbusRomNo9L"/>
              </a:rPr>
              <a:t> </a:t>
            </a:r>
            <a:r>
              <a:rPr lang="en-US" altLang="zh-CN" sz="1800" dirty="0">
                <a:effectLst/>
                <a:latin typeface="NimbusRomNo9L"/>
              </a:rPr>
              <a:t>with</a:t>
            </a:r>
            <a:r>
              <a:rPr lang="zh-CN" altLang="en-US" sz="1800" dirty="0">
                <a:effectLst/>
                <a:latin typeface="NimbusRomNo9L"/>
              </a:rPr>
              <a:t> </a:t>
            </a:r>
            <a:r>
              <a:rPr lang="en-US" altLang="zh-CN" sz="1800" dirty="0">
                <a:effectLst/>
                <a:latin typeface="NimbusRomNo9L"/>
              </a:rPr>
              <a:t>native</a:t>
            </a:r>
            <a:r>
              <a:rPr lang="zh-CN" altLang="en-US" sz="1800" dirty="0">
                <a:effectLst/>
                <a:latin typeface="NimbusRomNo9L"/>
              </a:rPr>
              <a:t> </a:t>
            </a:r>
            <a:r>
              <a:rPr lang="en-US" altLang="zh-CN" sz="1800" dirty="0">
                <a:effectLst/>
                <a:latin typeface="NimbusRomNo9L"/>
              </a:rPr>
              <a:t>source-sink</a:t>
            </a:r>
            <a:r>
              <a:rPr lang="zh-CN" altLang="en-US" sz="1800" dirty="0">
                <a:effectLst/>
                <a:latin typeface="NimbusRomNo9L"/>
              </a:rPr>
              <a:t> </a:t>
            </a:r>
            <a:r>
              <a:rPr lang="en-US" altLang="zh-CN" sz="1800" dirty="0">
                <a:effectLst/>
                <a:latin typeface="NimbusRomNo9L"/>
              </a:rPr>
              <a:t>paths</a:t>
            </a:r>
            <a:r>
              <a:rPr lang="zh-CN" altLang="en-US" sz="1800" dirty="0">
                <a:effectLst/>
                <a:latin typeface="NimbusRomNo9L"/>
              </a:rPr>
              <a:t> </a:t>
            </a:r>
            <a:r>
              <a:rPr lang="en-US" altLang="zh-CN" sz="1800" dirty="0">
                <a:effectLst/>
                <a:latin typeface="NimbusRomNo9L"/>
              </a:rPr>
              <a:t>is</a:t>
            </a:r>
            <a:r>
              <a:rPr lang="zh-CN" altLang="en-US" sz="1800" dirty="0">
                <a:effectLst/>
                <a:latin typeface="NimbusRomNo9L"/>
              </a:rPr>
              <a:t> </a:t>
            </a:r>
            <a:r>
              <a:rPr lang="en-US" altLang="zh-CN" sz="1800" dirty="0">
                <a:effectLst/>
                <a:latin typeface="NimbusRomNo9L"/>
              </a:rPr>
              <a:t>generated</a:t>
            </a:r>
            <a:r>
              <a:rPr lang="zh-CN" altLang="en-US" sz="1800" dirty="0">
                <a:effectLst/>
                <a:latin typeface="NimbusRomNo9L"/>
              </a:rPr>
              <a:t> </a:t>
            </a:r>
            <a:r>
              <a:rPr lang="en-US" altLang="zh-CN" sz="1800" dirty="0">
                <a:effectLst/>
                <a:latin typeface="NimbusRomNo9L"/>
              </a:rPr>
              <a:t>and</a:t>
            </a:r>
            <a:r>
              <a:rPr lang="zh-CN" altLang="en-US" sz="1800" dirty="0">
                <a:effectLst/>
                <a:latin typeface="NimbusRomNo9L"/>
              </a:rPr>
              <a:t> </a:t>
            </a:r>
            <a:r>
              <a:rPr lang="en-US" altLang="zh-CN" sz="1800" dirty="0">
                <a:effectLst/>
                <a:latin typeface="NimbusRomNo9L"/>
              </a:rPr>
              <a:t>sent</a:t>
            </a:r>
            <a:r>
              <a:rPr lang="zh-CN" altLang="en-US" sz="1800" dirty="0">
                <a:effectLst/>
                <a:latin typeface="NimbusRomNo9L"/>
              </a:rPr>
              <a:t> </a:t>
            </a:r>
            <a:r>
              <a:rPr lang="en-US" altLang="zh-CN" sz="1800" dirty="0">
                <a:effectLst/>
                <a:latin typeface="NimbusRomNo9L"/>
              </a:rPr>
              <a:t>to</a:t>
            </a:r>
            <a:r>
              <a:rPr lang="zh-CN" altLang="en-US" sz="1800" dirty="0">
                <a:effectLst/>
                <a:latin typeface="NimbusRomNo9L"/>
              </a:rPr>
              <a:t> </a:t>
            </a:r>
            <a:r>
              <a:rPr lang="en-US" altLang="zh-CN" sz="1800" dirty="0">
                <a:effectLst/>
                <a:latin typeface="NimbusRomNo9L"/>
              </a:rPr>
              <a:t>Java</a:t>
            </a:r>
            <a:r>
              <a:rPr lang="zh-CN" altLang="en-US" sz="1800" dirty="0">
                <a:effectLst/>
                <a:latin typeface="NimbusRomNo9L"/>
              </a:rPr>
              <a:t> </a:t>
            </a:r>
            <a:r>
              <a:rPr lang="en-US" altLang="zh-CN" sz="1800" dirty="0">
                <a:effectLst/>
                <a:latin typeface="NimbusRomNo9L"/>
              </a:rPr>
              <a:t>static</a:t>
            </a:r>
            <a:r>
              <a:rPr lang="zh-CN" altLang="en-US" sz="1800" dirty="0">
                <a:effectLst/>
                <a:latin typeface="NimbusRomNo9L"/>
              </a:rPr>
              <a:t> </a:t>
            </a:r>
            <a:r>
              <a:rPr lang="en-US" altLang="zh-CN" sz="1800" dirty="0">
                <a:effectLst/>
                <a:latin typeface="NimbusRomNo9L"/>
              </a:rPr>
              <a:t>analysis</a:t>
            </a:r>
            <a:r>
              <a:rPr lang="zh-CN" altLang="en-US" sz="1800" dirty="0">
                <a:effectLst/>
                <a:latin typeface="NimbusRomNo9L"/>
              </a:rPr>
              <a:t> </a:t>
            </a:r>
            <a:r>
              <a:rPr lang="en-US" altLang="zh-CN" sz="1800" dirty="0">
                <a:effectLst/>
                <a:latin typeface="NimbusRomNo9L"/>
              </a:rPr>
              <a:t>to</a:t>
            </a:r>
            <a:r>
              <a:rPr lang="zh-CN" altLang="en-US" sz="1800" dirty="0">
                <a:effectLst/>
                <a:latin typeface="NimbusRomNo9L"/>
              </a:rPr>
              <a:t> </a:t>
            </a:r>
            <a:r>
              <a:rPr lang="en-US" altLang="zh-CN" sz="1800" dirty="0">
                <a:effectLst/>
                <a:latin typeface="NimbusRomNo9L"/>
              </a:rPr>
              <a:t>continue</a:t>
            </a:r>
            <a:r>
              <a:rPr lang="zh-CN" altLang="en-US" sz="1800" dirty="0">
                <a:effectLst/>
                <a:latin typeface="NimbusRomNo9L"/>
              </a:rPr>
              <a:t> </a:t>
            </a:r>
            <a:r>
              <a:rPr lang="en-US" altLang="zh-CN" sz="1800" dirty="0">
                <a:effectLst/>
                <a:latin typeface="NimbusRomNo9L"/>
              </a:rPr>
              <a:t>the</a:t>
            </a:r>
            <a:r>
              <a:rPr lang="zh-CN" altLang="en-US" sz="1800" dirty="0">
                <a:effectLst/>
                <a:latin typeface="NimbusRomNo9L"/>
              </a:rPr>
              <a:t> </a:t>
            </a:r>
            <a:r>
              <a:rPr lang="en-US" altLang="zh-CN" sz="1800" dirty="0">
                <a:effectLst/>
                <a:latin typeface="NimbusRomNo9L"/>
              </a:rPr>
              <a:t>analysis.</a:t>
            </a:r>
            <a:r>
              <a:rPr lang="zh-CN" altLang="en-US" sz="1800" dirty="0">
                <a:effectLst/>
                <a:latin typeface="NimbusRomNo9L"/>
              </a:rPr>
              <a:t> </a:t>
            </a:r>
            <a:r>
              <a:rPr lang="en-US" altLang="zh-CN" sz="1800" dirty="0">
                <a:effectLst/>
                <a:latin typeface="NimbusRomNo9L"/>
              </a:rPr>
              <a:t>This</a:t>
            </a:r>
            <a:r>
              <a:rPr lang="zh-CN" altLang="en-US" sz="1800" dirty="0">
                <a:effectLst/>
                <a:latin typeface="NimbusRomNo9L"/>
              </a:rPr>
              <a:t> </a:t>
            </a:r>
            <a:r>
              <a:rPr lang="en-US" altLang="zh-CN" sz="1800" dirty="0">
                <a:effectLst/>
                <a:latin typeface="NimbusRomNo9L"/>
              </a:rPr>
              <a:t>process</a:t>
            </a:r>
            <a:r>
              <a:rPr lang="zh-CN" altLang="en-US" sz="1800" dirty="0">
                <a:effectLst/>
                <a:latin typeface="NimbusRomNo9L"/>
              </a:rPr>
              <a:t> </a:t>
            </a:r>
            <a:r>
              <a:rPr lang="en-US" altLang="zh-CN" sz="1800" dirty="0">
                <a:effectLst/>
                <a:latin typeface="NimbusRomNo9L"/>
              </a:rPr>
              <a:t>is</a:t>
            </a:r>
            <a:r>
              <a:rPr lang="zh-CN" altLang="en-US" sz="1800" dirty="0">
                <a:effectLst/>
                <a:latin typeface="NimbusRomNo9L"/>
              </a:rPr>
              <a:t> </a:t>
            </a:r>
            <a:r>
              <a:rPr lang="en-US" altLang="zh-CN" sz="1800" dirty="0">
                <a:effectLst/>
                <a:latin typeface="NimbusRomNo9L"/>
              </a:rPr>
              <a:t>conducted</a:t>
            </a:r>
            <a:r>
              <a:rPr lang="zh-CN" altLang="en-US" sz="1800" dirty="0">
                <a:effectLst/>
                <a:latin typeface="NimbusRomNo9L"/>
              </a:rPr>
              <a:t> </a:t>
            </a:r>
            <a:r>
              <a:rPr lang="en-US" altLang="zh-CN" sz="1800" dirty="0">
                <a:effectLst/>
                <a:latin typeface="NimbusRomNo9L"/>
              </a:rPr>
              <a:t>in</a:t>
            </a:r>
            <a:r>
              <a:rPr lang="zh-CN" altLang="en-US" sz="1800" dirty="0">
                <a:effectLst/>
                <a:latin typeface="NimbusRomNo9L"/>
              </a:rPr>
              <a:t> </a:t>
            </a:r>
            <a:r>
              <a:rPr lang="en-US" altLang="zh-CN" sz="1800" dirty="0">
                <a:effectLst/>
                <a:latin typeface="NimbusRomNo9L"/>
              </a:rPr>
              <a:t>an</a:t>
            </a:r>
            <a:r>
              <a:rPr lang="zh-CN" altLang="en-US" sz="1800" dirty="0">
                <a:effectLst/>
                <a:latin typeface="NimbusRomNo9L"/>
              </a:rPr>
              <a:t> </a:t>
            </a:r>
            <a:r>
              <a:rPr lang="en-US" altLang="zh-CN" sz="1800" dirty="0">
                <a:effectLst/>
                <a:latin typeface="NimbusRomNo9L"/>
              </a:rPr>
              <a:t>iterative</a:t>
            </a:r>
            <a:r>
              <a:rPr lang="zh-CN" altLang="en-US" sz="1800" dirty="0">
                <a:effectLst/>
                <a:latin typeface="NimbusRomNo9L"/>
              </a:rPr>
              <a:t> </a:t>
            </a:r>
            <a:r>
              <a:rPr lang="en-US" altLang="zh-CN" sz="1800" dirty="0">
                <a:effectLst/>
                <a:latin typeface="NimbusRomNo9L"/>
              </a:rPr>
              <a:t>way</a:t>
            </a:r>
            <a:r>
              <a:rPr lang="zh-CN" altLang="en-US" sz="1800" dirty="0">
                <a:effectLst/>
                <a:latin typeface="NimbusRomNo9L"/>
              </a:rPr>
              <a:t> </a:t>
            </a:r>
            <a:r>
              <a:rPr lang="en-US" altLang="zh-CN" sz="1800" dirty="0">
                <a:effectLst/>
                <a:latin typeface="NimbusRomNo9L"/>
              </a:rPr>
              <a:t>until</a:t>
            </a:r>
            <a:r>
              <a:rPr lang="zh-CN" altLang="en-US" sz="1800" dirty="0">
                <a:effectLst/>
                <a:latin typeface="NimbusRomNo9L"/>
              </a:rPr>
              <a:t> </a:t>
            </a:r>
            <a:r>
              <a:rPr lang="en-US" altLang="zh-CN" sz="1800" dirty="0">
                <a:effectLst/>
                <a:latin typeface="NimbusRomNo9L"/>
              </a:rPr>
              <a:t>a</a:t>
            </a:r>
            <a:r>
              <a:rPr lang="zh-CN" altLang="en-US" sz="1800" dirty="0">
                <a:effectLst/>
                <a:latin typeface="NimbusRomNo9L"/>
              </a:rPr>
              <a:t> </a:t>
            </a:r>
            <a:r>
              <a:rPr lang="en-US" altLang="zh-CN" sz="1800" dirty="0">
                <a:effectLst/>
                <a:latin typeface="NimbusRomNo9L"/>
              </a:rPr>
              <a:t>fixed</a:t>
            </a:r>
            <a:r>
              <a:rPr lang="zh-CN" altLang="en-US" sz="1800" dirty="0">
                <a:effectLst/>
                <a:latin typeface="NimbusRomNo9L"/>
              </a:rPr>
              <a:t> </a:t>
            </a:r>
            <a:r>
              <a:rPr lang="en-US" altLang="zh-CN" sz="1800" dirty="0">
                <a:effectLst/>
                <a:latin typeface="NimbusRomNo9L"/>
              </a:rPr>
              <a:t>point</a:t>
            </a:r>
            <a:r>
              <a:rPr lang="zh-CN" altLang="en-US" sz="1800" dirty="0">
                <a:effectLst/>
                <a:latin typeface="NimbusRomNo9L"/>
              </a:rPr>
              <a:t> </a:t>
            </a:r>
            <a:r>
              <a:rPr lang="en-US" altLang="zh-CN" sz="1800" dirty="0">
                <a:effectLst/>
                <a:latin typeface="NimbusRomNo9L"/>
              </a:rPr>
              <a:t>is</a:t>
            </a:r>
            <a:r>
              <a:rPr lang="zh-CN" altLang="en-US" sz="1800" dirty="0">
                <a:effectLst/>
                <a:latin typeface="NimbusRomNo9L"/>
              </a:rPr>
              <a:t> </a:t>
            </a:r>
            <a:r>
              <a:rPr lang="en-US" altLang="zh-CN" sz="1800" dirty="0">
                <a:effectLst/>
                <a:latin typeface="NimbusRomNo9L"/>
              </a:rPr>
              <a:t>reached.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AU" dirty="0"/>
          </a:p>
          <a:p>
            <a:endParaRPr lang="en-US" dirty="0"/>
          </a:p>
        </p:txBody>
      </p:sp>
      <p:sp>
        <p:nvSpPr>
          <p:cNvPr id="4" name="Slide Number Placeholder 3"/>
          <p:cNvSpPr>
            <a:spLocks noGrp="1"/>
          </p:cNvSpPr>
          <p:nvPr>
            <p:ph type="sldNum" sz="quarter" idx="5"/>
          </p:nvPr>
        </p:nvSpPr>
        <p:spPr/>
        <p:txBody>
          <a:bodyPr/>
          <a:lstStyle/>
          <a:p>
            <a:fld id="{242E3C26-C9FA-4C5A-B7DA-41A22523D72B}" type="slidenum">
              <a:rPr lang="zh-CN" altLang="en-US" smtClean="0"/>
              <a:t>16</a:t>
            </a:fld>
            <a:endParaRPr lang="zh-CN" altLang="en-US"/>
          </a:p>
        </p:txBody>
      </p:sp>
    </p:spTree>
    <p:extLst>
      <p:ext uri="{BB962C8B-B14F-4D97-AF65-F5344CB8AC3E}">
        <p14:creationId xmlns:p14="http://schemas.microsoft.com/office/powerpoint/2010/main" val="36467490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AU" b="0" i="0" dirty="0">
                <a:solidFill>
                  <a:srgbClr val="374151"/>
                </a:solidFill>
                <a:effectLst/>
                <a:latin typeface="Söhne"/>
              </a:rPr>
              <a:t>More specifically, once we </a:t>
            </a:r>
            <a:r>
              <a:rPr lang="en-US" altLang="zh-CN" b="0" i="0" dirty="0">
                <a:solidFill>
                  <a:srgbClr val="374151"/>
                </a:solidFill>
                <a:effectLst/>
                <a:latin typeface="Söhne"/>
              </a:rPr>
              <a:t>find</a:t>
            </a:r>
            <a:r>
              <a:rPr lang="zh-CN" altLang="en-US" b="0" i="0" dirty="0">
                <a:solidFill>
                  <a:srgbClr val="374151"/>
                </a:solidFill>
                <a:effectLst/>
                <a:latin typeface="Söhne"/>
              </a:rPr>
              <a:t> </a:t>
            </a:r>
            <a:r>
              <a:rPr lang="en-AU" b="0" i="0" dirty="0">
                <a:solidFill>
                  <a:srgbClr val="374151"/>
                </a:solidFill>
                <a:effectLst/>
                <a:latin typeface="Söhne"/>
              </a:rPr>
              <a:t>a native method </a:t>
            </a:r>
            <a:r>
              <a:rPr lang="en-US" altLang="zh-CN" b="0" i="0" dirty="0">
                <a:solidFill>
                  <a:srgbClr val="374151"/>
                </a:solidFill>
                <a:effectLst/>
                <a:latin typeface="Söhne"/>
              </a:rPr>
              <a:t>with</a:t>
            </a:r>
            <a:r>
              <a:rPr lang="zh-CN" altLang="en-US" b="0" i="0" dirty="0">
                <a:solidFill>
                  <a:srgbClr val="374151"/>
                </a:solidFill>
                <a:effectLst/>
                <a:latin typeface="Söhne"/>
              </a:rPr>
              <a:t> </a:t>
            </a:r>
            <a:r>
              <a:rPr lang="en-AU" b="0" i="0" dirty="0">
                <a:solidFill>
                  <a:srgbClr val="374151"/>
                </a:solidFill>
                <a:effectLst/>
                <a:latin typeface="Söhne"/>
              </a:rPr>
              <a:t>tainted data, we use a </a:t>
            </a:r>
            <a:r>
              <a:rPr lang="en-US" altLang="zh-CN" b="0" i="0" dirty="0">
                <a:solidFill>
                  <a:srgbClr val="374151"/>
                </a:solidFill>
                <a:effectLst/>
                <a:latin typeface="Söhne"/>
              </a:rPr>
              <a:t>4-tuple</a:t>
            </a:r>
            <a:r>
              <a:rPr lang="zh-CN" altLang="en-US" b="0" i="0" dirty="0">
                <a:solidFill>
                  <a:srgbClr val="374151"/>
                </a:solidFill>
                <a:effectLst/>
                <a:latin typeface="Söhne"/>
              </a:rPr>
              <a:t> </a:t>
            </a:r>
            <a:r>
              <a:rPr lang="en-AU" b="0" i="0" dirty="0">
                <a:solidFill>
                  <a:srgbClr val="374151"/>
                </a:solidFill>
                <a:effectLst/>
                <a:latin typeface="Söhne"/>
              </a:rPr>
              <a:t>to record caller information</a:t>
            </a:r>
            <a:r>
              <a:rPr lang="en-US" altLang="zh-CN" b="0" i="0" dirty="0">
                <a:solidFill>
                  <a:srgbClr val="374151"/>
                </a:solidFill>
                <a:effectLst/>
                <a:latin typeface="Söhne"/>
              </a:rPr>
              <a:t>,</a:t>
            </a:r>
            <a:r>
              <a:rPr lang="zh-CN" altLang="en-US" b="0" i="0" dirty="0">
                <a:solidFill>
                  <a:srgbClr val="374151"/>
                </a:solidFill>
                <a:effectLst/>
                <a:latin typeface="Söhne"/>
              </a:rPr>
              <a:t> </a:t>
            </a:r>
            <a:r>
              <a:rPr lang="en-US" altLang="zh-CN" b="0" i="0" dirty="0">
                <a:solidFill>
                  <a:srgbClr val="374151"/>
                </a:solidFill>
                <a:effectLst/>
                <a:latin typeface="Söhne"/>
              </a:rPr>
              <a:t>that</a:t>
            </a:r>
            <a:r>
              <a:rPr lang="zh-CN" altLang="en-US" b="0" i="0" dirty="0">
                <a:solidFill>
                  <a:srgbClr val="374151"/>
                </a:solidFill>
                <a:effectLst/>
                <a:latin typeface="Söhne"/>
              </a:rPr>
              <a:t> </a:t>
            </a:r>
            <a:r>
              <a:rPr lang="en-US" altLang="zh-CN" b="0" i="0" dirty="0">
                <a:solidFill>
                  <a:srgbClr val="374151"/>
                </a:solidFill>
                <a:effectLst/>
                <a:latin typeface="Söhne"/>
              </a:rPr>
              <a:t>is</a:t>
            </a:r>
            <a:r>
              <a:rPr lang="zh-CN" altLang="en-US" b="0" i="0" dirty="0">
                <a:solidFill>
                  <a:srgbClr val="374151"/>
                </a:solidFill>
                <a:effectLst/>
                <a:latin typeface="Söhne"/>
              </a:rPr>
              <a:t> </a:t>
            </a:r>
            <a:r>
              <a:rPr lang="en-US" altLang="zh-CN" b="0" i="0" dirty="0">
                <a:solidFill>
                  <a:srgbClr val="374151"/>
                </a:solidFill>
                <a:effectLst/>
                <a:latin typeface="Söhne"/>
              </a:rPr>
              <a:t>(Se,</a:t>
            </a:r>
            <a:r>
              <a:rPr lang="zh-CN" altLang="en-US" b="0" i="0" dirty="0">
                <a:solidFill>
                  <a:srgbClr val="374151"/>
                </a:solidFill>
                <a:effectLst/>
                <a:latin typeface="Söhne"/>
              </a:rPr>
              <a:t> </a:t>
            </a:r>
            <a:r>
              <a:rPr lang="en-US" altLang="zh-CN" b="0" i="0" dirty="0">
                <a:solidFill>
                  <a:srgbClr val="374151"/>
                </a:solidFill>
                <a:effectLst/>
                <a:latin typeface="Söhne"/>
              </a:rPr>
              <a:t>D,</a:t>
            </a:r>
            <a:r>
              <a:rPr lang="zh-CN" altLang="en-US" b="0" i="0" dirty="0">
                <a:solidFill>
                  <a:srgbClr val="374151"/>
                </a:solidFill>
                <a:effectLst/>
                <a:latin typeface="Söhne"/>
              </a:rPr>
              <a:t> </a:t>
            </a:r>
            <a:r>
              <a:rPr lang="en-US" altLang="zh-CN" b="0" i="0" dirty="0">
                <a:solidFill>
                  <a:srgbClr val="374151"/>
                </a:solidFill>
                <a:effectLst/>
                <a:latin typeface="Söhne"/>
              </a:rPr>
              <a:t>A,</a:t>
            </a:r>
            <a:r>
              <a:rPr lang="zh-CN" altLang="en-US" b="0" i="0" dirty="0">
                <a:solidFill>
                  <a:srgbClr val="374151"/>
                </a:solidFill>
                <a:effectLst/>
                <a:latin typeface="Söhne"/>
              </a:rPr>
              <a:t> </a:t>
            </a:r>
            <a:r>
              <a:rPr lang="en-US" altLang="zh-CN" b="0" i="0" dirty="0">
                <a:solidFill>
                  <a:srgbClr val="374151"/>
                </a:solidFill>
                <a:effectLst/>
                <a:latin typeface="Söhne"/>
              </a:rPr>
              <a:t>C)</a:t>
            </a:r>
            <a:endParaRPr lang="en-AU" b="0" i="0" dirty="0">
              <a:solidFill>
                <a:srgbClr val="374151"/>
              </a:solidFill>
              <a:effectLst/>
              <a:latin typeface="Söhne"/>
            </a:endParaRPr>
          </a:p>
          <a:p>
            <a:pPr algn="l">
              <a:buFont typeface="Arial" panose="020B0604020202020204" pitchFamily="34" charset="0"/>
              <a:buChar char="•"/>
            </a:pPr>
            <a:r>
              <a:rPr lang="en-AU" b="0" i="0" dirty="0">
                <a:solidFill>
                  <a:srgbClr val="374151"/>
                </a:solidFill>
                <a:effectLst/>
                <a:latin typeface="Söhne"/>
              </a:rPr>
              <a:t>𝑆_𝑒 (</a:t>
            </a:r>
            <a:r>
              <a:rPr lang="en-AU" b="0" i="0" dirty="0" err="1">
                <a:solidFill>
                  <a:srgbClr val="374151"/>
                </a:solidFill>
                <a:effectLst/>
                <a:latin typeface="Söhne"/>
              </a:rPr>
              <a:t>calleeMethod</a:t>
            </a:r>
            <a:r>
              <a:rPr lang="en-AU" b="0" i="0" dirty="0">
                <a:solidFill>
                  <a:srgbClr val="374151"/>
                </a:solidFill>
                <a:effectLst/>
                <a:latin typeface="Söhne"/>
              </a:rPr>
              <a:t>): the signature of the called native method.</a:t>
            </a:r>
          </a:p>
          <a:p>
            <a:pPr algn="l">
              <a:buFont typeface="Arial" panose="020B0604020202020204" pitchFamily="34" charset="0"/>
              <a:buChar char="•"/>
            </a:pPr>
            <a:r>
              <a:rPr lang="en-AU" b="0" i="0" dirty="0">
                <a:solidFill>
                  <a:srgbClr val="374151"/>
                </a:solidFill>
                <a:effectLst/>
                <a:latin typeface="Söhne"/>
              </a:rPr>
              <a:t>𝐷 (</a:t>
            </a:r>
            <a:r>
              <a:rPr lang="en-AU" b="0" i="0" dirty="0" err="1">
                <a:solidFill>
                  <a:srgbClr val="374151"/>
                </a:solidFill>
                <a:effectLst/>
                <a:latin typeface="Söhne"/>
              </a:rPr>
              <a:t>taintedArgs</a:t>
            </a:r>
            <a:r>
              <a:rPr lang="en-AU" b="0" i="0" dirty="0">
                <a:solidFill>
                  <a:srgbClr val="374151"/>
                </a:solidFill>
                <a:effectLst/>
                <a:latin typeface="Söhne"/>
              </a:rPr>
              <a:t>): tainted arguments.</a:t>
            </a:r>
          </a:p>
          <a:p>
            <a:pPr algn="l">
              <a:buFont typeface="Arial" panose="020B0604020202020204" pitchFamily="34" charset="0"/>
              <a:buChar char="•"/>
            </a:pPr>
            <a:r>
              <a:rPr lang="en-AU" b="0" i="0" dirty="0">
                <a:solidFill>
                  <a:srgbClr val="374151"/>
                </a:solidFill>
                <a:effectLst/>
                <a:latin typeface="Söhne"/>
              </a:rPr>
              <a:t>𝐴 (</a:t>
            </a:r>
            <a:r>
              <a:rPr lang="en-AU" b="0" i="0" dirty="0" err="1">
                <a:solidFill>
                  <a:srgbClr val="374151"/>
                </a:solidFill>
                <a:effectLst/>
                <a:latin typeface="Söhne"/>
              </a:rPr>
              <a:t>aliasArgs</a:t>
            </a:r>
            <a:r>
              <a:rPr lang="en-AU" b="0" i="0" dirty="0">
                <a:solidFill>
                  <a:srgbClr val="374151"/>
                </a:solidFill>
                <a:effectLst/>
                <a:latin typeface="Söhne"/>
              </a:rPr>
              <a:t>): aliased arguments.</a:t>
            </a:r>
          </a:p>
          <a:p>
            <a:pPr algn="l">
              <a:buFont typeface="Arial" panose="020B0604020202020204" pitchFamily="34" charset="0"/>
              <a:buChar char="•"/>
            </a:pPr>
            <a:r>
              <a:rPr lang="en-AU" b="0" i="0" dirty="0">
                <a:solidFill>
                  <a:srgbClr val="374151"/>
                </a:solidFill>
                <a:effectLst/>
                <a:latin typeface="Söhne"/>
              </a:rPr>
              <a:t>𝐶 (</a:t>
            </a:r>
            <a:r>
              <a:rPr lang="en-AU" b="0" i="0" dirty="0" err="1">
                <a:solidFill>
                  <a:srgbClr val="374151"/>
                </a:solidFill>
                <a:effectLst/>
                <a:latin typeface="Söhne"/>
              </a:rPr>
              <a:t>callSite</a:t>
            </a:r>
            <a:r>
              <a:rPr lang="en-AU" b="0" i="0" dirty="0">
                <a:solidFill>
                  <a:srgbClr val="374151"/>
                </a:solidFill>
                <a:effectLst/>
                <a:latin typeface="Söhne"/>
              </a:rPr>
              <a:t>): the caller method and the location of the native call.</a:t>
            </a:r>
          </a:p>
        </p:txBody>
      </p:sp>
      <p:sp>
        <p:nvSpPr>
          <p:cNvPr id="4" name="Slide Number Placeholder 3"/>
          <p:cNvSpPr>
            <a:spLocks noGrp="1"/>
          </p:cNvSpPr>
          <p:nvPr>
            <p:ph type="sldNum" sz="quarter" idx="5"/>
          </p:nvPr>
        </p:nvSpPr>
        <p:spPr/>
        <p:txBody>
          <a:bodyPr/>
          <a:lstStyle/>
          <a:p>
            <a:fld id="{242E3C26-C9FA-4C5A-B7DA-41A22523D72B}" type="slidenum">
              <a:rPr lang="zh-CN" altLang="en-US" smtClean="0"/>
              <a:t>17</a:t>
            </a:fld>
            <a:endParaRPr lang="zh-CN" altLang="en-US"/>
          </a:p>
        </p:txBody>
      </p:sp>
    </p:spTree>
    <p:extLst>
      <p:ext uri="{BB962C8B-B14F-4D97-AF65-F5344CB8AC3E}">
        <p14:creationId xmlns:p14="http://schemas.microsoft.com/office/powerpoint/2010/main" val="42880338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b="0" i="0" dirty="0">
                <a:solidFill>
                  <a:srgbClr val="374151"/>
                </a:solidFill>
                <a:effectLst/>
                <a:latin typeface="Söhne"/>
              </a:rPr>
              <a:t>Once the</a:t>
            </a:r>
            <a:r>
              <a:rPr lang="zh-CN" altLang="en-US" b="0" i="0" dirty="0">
                <a:solidFill>
                  <a:srgbClr val="374151"/>
                </a:solidFill>
                <a:effectLst/>
                <a:latin typeface="Söhne"/>
              </a:rPr>
              <a:t> </a:t>
            </a:r>
            <a:r>
              <a:rPr lang="en-AU" b="0" i="0" dirty="0">
                <a:solidFill>
                  <a:srgbClr val="374151"/>
                </a:solidFill>
                <a:effectLst/>
                <a:latin typeface="Söhne"/>
              </a:rPr>
              <a:t>caller specification</a:t>
            </a:r>
            <a:r>
              <a:rPr lang="zh-CN" altLang="en-US" b="0" i="0" dirty="0">
                <a:solidFill>
                  <a:srgbClr val="374151"/>
                </a:solidFill>
                <a:effectLst/>
                <a:latin typeface="Söhne"/>
              </a:rPr>
              <a:t> </a:t>
            </a:r>
            <a:r>
              <a:rPr lang="en-US" altLang="zh-CN" b="0" i="0" dirty="0">
                <a:solidFill>
                  <a:srgbClr val="374151"/>
                </a:solidFill>
                <a:effectLst/>
                <a:latin typeface="Söhne"/>
              </a:rPr>
              <a:t>is</a:t>
            </a:r>
            <a:r>
              <a:rPr lang="zh-CN" altLang="en-US" b="0" i="0" dirty="0">
                <a:solidFill>
                  <a:srgbClr val="374151"/>
                </a:solidFill>
                <a:effectLst/>
                <a:latin typeface="Söhne"/>
              </a:rPr>
              <a:t> </a:t>
            </a:r>
            <a:r>
              <a:rPr lang="en-US" altLang="zh-CN" b="0" i="0" dirty="0">
                <a:solidFill>
                  <a:srgbClr val="374151"/>
                </a:solidFill>
                <a:effectLst/>
                <a:latin typeface="Söhne"/>
              </a:rPr>
              <a:t>generated</a:t>
            </a:r>
            <a:r>
              <a:rPr lang="en-AU" b="0" i="0" dirty="0">
                <a:solidFill>
                  <a:srgbClr val="374151"/>
                </a:solidFill>
                <a:effectLst/>
                <a:latin typeface="Söhne"/>
              </a:rPr>
              <a:t>, we can </a:t>
            </a:r>
            <a:r>
              <a:rPr lang="en-US" altLang="zh-CN" b="0" i="0" dirty="0">
                <a:solidFill>
                  <a:srgbClr val="374151"/>
                </a:solidFill>
                <a:effectLst/>
                <a:latin typeface="Söhne"/>
              </a:rPr>
              <a:t>use</a:t>
            </a:r>
            <a:r>
              <a:rPr lang="zh-CN" altLang="en-US" b="0" i="0" dirty="0">
                <a:solidFill>
                  <a:srgbClr val="374151"/>
                </a:solidFill>
                <a:effectLst/>
                <a:latin typeface="Söhne"/>
              </a:rPr>
              <a:t> </a:t>
            </a:r>
            <a:r>
              <a:rPr lang="en-AU" b="0" i="0" dirty="0">
                <a:solidFill>
                  <a:srgbClr val="374151"/>
                </a:solidFill>
                <a:effectLst/>
                <a:latin typeface="Söhne"/>
              </a:rPr>
              <a:t>it to </a:t>
            </a:r>
            <a:r>
              <a:rPr lang="en-US" altLang="zh-CN" b="0" i="0" dirty="0">
                <a:solidFill>
                  <a:srgbClr val="374151"/>
                </a:solidFill>
                <a:effectLst/>
                <a:latin typeface="Söhne"/>
              </a:rPr>
              <a:t>do</a:t>
            </a:r>
            <a:r>
              <a:rPr lang="zh-CN" altLang="en-US" b="0" i="0" dirty="0">
                <a:solidFill>
                  <a:srgbClr val="374151"/>
                </a:solidFill>
                <a:effectLst/>
                <a:latin typeface="Söhne"/>
              </a:rPr>
              <a:t> </a:t>
            </a:r>
            <a:r>
              <a:rPr lang="en-US" altLang="zh-CN" b="0" i="0" dirty="0">
                <a:solidFill>
                  <a:srgbClr val="374151"/>
                </a:solidFill>
                <a:effectLst/>
                <a:latin typeface="Söhne"/>
              </a:rPr>
              <a:t>a</a:t>
            </a:r>
            <a:r>
              <a:rPr lang="zh-CN" altLang="en-US" b="0" i="0" dirty="0">
                <a:solidFill>
                  <a:srgbClr val="374151"/>
                </a:solidFill>
                <a:effectLst/>
                <a:latin typeface="Söhne"/>
              </a:rPr>
              <a:t> </a:t>
            </a:r>
            <a:r>
              <a:rPr lang="en-AU" b="0" i="0" dirty="0">
                <a:solidFill>
                  <a:srgbClr val="374151"/>
                </a:solidFill>
                <a:effectLst/>
                <a:latin typeface="Söhne"/>
              </a:rPr>
              <a:t>value flow analysis for the C++ function.</a:t>
            </a:r>
          </a:p>
          <a:p>
            <a:r>
              <a:rPr lang="en-US" altLang="zh-CN" b="0" i="0" dirty="0">
                <a:solidFill>
                  <a:srgbClr val="374151"/>
                </a:solidFill>
                <a:effectLst/>
                <a:latin typeface="Söhne"/>
              </a:rPr>
              <a:t>After</a:t>
            </a:r>
            <a:r>
              <a:rPr lang="zh-CN" altLang="en-US" b="0" i="0" dirty="0">
                <a:solidFill>
                  <a:srgbClr val="374151"/>
                </a:solidFill>
                <a:effectLst/>
                <a:latin typeface="Söhne"/>
              </a:rPr>
              <a:t> </a:t>
            </a:r>
            <a:r>
              <a:rPr lang="en-US" altLang="zh-CN" b="0" i="0" dirty="0">
                <a:solidFill>
                  <a:srgbClr val="374151"/>
                </a:solidFill>
                <a:effectLst/>
                <a:latin typeface="Söhne"/>
              </a:rPr>
              <a:t>constructing</a:t>
            </a:r>
            <a:r>
              <a:rPr lang="zh-CN" altLang="en-US" b="0" i="0" dirty="0">
                <a:solidFill>
                  <a:srgbClr val="374151"/>
                </a:solidFill>
                <a:effectLst/>
                <a:latin typeface="Söhne"/>
              </a:rPr>
              <a:t> </a:t>
            </a:r>
            <a:r>
              <a:rPr lang="en-US" altLang="zh-CN" b="0" i="0" dirty="0">
                <a:solidFill>
                  <a:srgbClr val="374151"/>
                </a:solidFill>
                <a:effectLst/>
                <a:latin typeface="Söhne"/>
              </a:rPr>
              <a:t>the</a:t>
            </a:r>
            <a:r>
              <a:rPr lang="zh-CN" altLang="en-US" b="0" i="0" dirty="0">
                <a:solidFill>
                  <a:srgbClr val="374151"/>
                </a:solidFill>
                <a:effectLst/>
                <a:latin typeface="Söhne"/>
              </a:rPr>
              <a:t> </a:t>
            </a:r>
            <a:r>
              <a:rPr lang="en-US" altLang="zh-CN" b="0" i="0" dirty="0">
                <a:solidFill>
                  <a:srgbClr val="374151"/>
                </a:solidFill>
                <a:effectLst/>
                <a:latin typeface="Söhne"/>
              </a:rPr>
              <a:t>SVFG,</a:t>
            </a:r>
            <a:r>
              <a:rPr lang="zh-CN" altLang="en-US" b="0" i="0" dirty="0">
                <a:solidFill>
                  <a:srgbClr val="374151"/>
                </a:solidFill>
                <a:effectLst/>
                <a:latin typeface="Söhne"/>
              </a:rPr>
              <a:t> </a:t>
            </a:r>
            <a:r>
              <a:rPr lang="en-US" altLang="zh-CN" b="0" i="0" dirty="0">
                <a:solidFill>
                  <a:srgbClr val="374151"/>
                </a:solidFill>
                <a:effectLst/>
                <a:latin typeface="Söhne"/>
              </a:rPr>
              <a:t>we</a:t>
            </a:r>
            <a:r>
              <a:rPr lang="zh-CN" altLang="en-US" b="0" i="0" dirty="0">
                <a:solidFill>
                  <a:srgbClr val="374151"/>
                </a:solidFill>
                <a:effectLst/>
                <a:latin typeface="Söhne"/>
              </a:rPr>
              <a:t> </a:t>
            </a:r>
            <a:r>
              <a:rPr lang="en-US" altLang="zh-CN" b="0" i="0" dirty="0">
                <a:solidFill>
                  <a:srgbClr val="374151"/>
                </a:solidFill>
                <a:effectLst/>
                <a:latin typeface="Söhne"/>
              </a:rPr>
              <a:t>will</a:t>
            </a:r>
            <a:r>
              <a:rPr lang="zh-CN" altLang="en-US" b="0" i="0" dirty="0">
                <a:solidFill>
                  <a:srgbClr val="374151"/>
                </a:solidFill>
                <a:effectLst/>
                <a:latin typeface="Söhne"/>
              </a:rPr>
              <a:t> </a:t>
            </a:r>
            <a:r>
              <a:rPr lang="en-US" altLang="zh-CN" b="0" i="0" dirty="0">
                <a:solidFill>
                  <a:srgbClr val="374151"/>
                </a:solidFill>
                <a:effectLst/>
                <a:latin typeface="Söhne"/>
              </a:rPr>
              <a:t>know</a:t>
            </a:r>
            <a:r>
              <a:rPr lang="zh-CN" altLang="en-US" b="0" i="0" dirty="0">
                <a:solidFill>
                  <a:srgbClr val="374151"/>
                </a:solidFill>
                <a:effectLst/>
                <a:latin typeface="Söhne"/>
              </a:rPr>
              <a:t> </a:t>
            </a:r>
            <a:r>
              <a:rPr lang="en-US" altLang="zh-CN" b="0" i="0" dirty="0">
                <a:solidFill>
                  <a:srgbClr val="374151"/>
                </a:solidFill>
                <a:effectLst/>
                <a:latin typeface="Söhne"/>
              </a:rPr>
              <a:t>the</a:t>
            </a:r>
            <a:r>
              <a:rPr lang="zh-CN" altLang="en-US" b="0" i="0" dirty="0">
                <a:solidFill>
                  <a:srgbClr val="374151"/>
                </a:solidFill>
                <a:effectLst/>
                <a:latin typeface="Söhne"/>
              </a:rPr>
              <a:t> </a:t>
            </a:r>
            <a:r>
              <a:rPr lang="en-US" altLang="zh-CN" b="0" i="0" dirty="0">
                <a:solidFill>
                  <a:srgbClr val="374151"/>
                </a:solidFill>
                <a:effectLst/>
                <a:latin typeface="Söhne"/>
              </a:rPr>
              <a:t>value-flow</a:t>
            </a:r>
            <a:r>
              <a:rPr lang="zh-CN" altLang="en-US" b="0" i="0" dirty="0">
                <a:solidFill>
                  <a:srgbClr val="374151"/>
                </a:solidFill>
                <a:effectLst/>
                <a:latin typeface="Söhne"/>
              </a:rPr>
              <a:t> </a:t>
            </a:r>
            <a:r>
              <a:rPr lang="en-US" altLang="zh-CN" b="0" i="0" dirty="0">
                <a:solidFill>
                  <a:srgbClr val="374151"/>
                </a:solidFill>
                <a:effectLst/>
                <a:latin typeface="Söhne"/>
              </a:rPr>
              <a:t>between</a:t>
            </a:r>
            <a:r>
              <a:rPr lang="zh-CN" altLang="en-US" b="0" i="0" dirty="0">
                <a:solidFill>
                  <a:srgbClr val="374151"/>
                </a:solidFill>
                <a:effectLst/>
                <a:latin typeface="Söhne"/>
              </a:rPr>
              <a:t> </a:t>
            </a:r>
            <a:r>
              <a:rPr lang="en-US" altLang="zh-CN" b="0" i="0" dirty="0">
                <a:solidFill>
                  <a:srgbClr val="374151"/>
                </a:solidFill>
                <a:effectLst/>
                <a:latin typeface="Söhne"/>
              </a:rPr>
              <a:t>the</a:t>
            </a:r>
            <a:r>
              <a:rPr lang="zh-CN" altLang="en-US" b="0" i="0" dirty="0">
                <a:solidFill>
                  <a:srgbClr val="374151"/>
                </a:solidFill>
                <a:effectLst/>
                <a:latin typeface="Söhne"/>
              </a:rPr>
              <a:t> </a:t>
            </a:r>
            <a:r>
              <a:rPr lang="en-US" altLang="zh-CN" b="0" i="0" dirty="0">
                <a:solidFill>
                  <a:srgbClr val="374151"/>
                </a:solidFill>
                <a:effectLst/>
                <a:latin typeface="Söhne"/>
              </a:rPr>
              <a:t>sources</a:t>
            </a:r>
            <a:r>
              <a:rPr lang="zh-CN" altLang="en-US" b="0" i="0" dirty="0">
                <a:solidFill>
                  <a:srgbClr val="374151"/>
                </a:solidFill>
                <a:effectLst/>
                <a:latin typeface="Söhne"/>
              </a:rPr>
              <a:t> </a:t>
            </a:r>
            <a:r>
              <a:rPr lang="en-US" altLang="zh-CN" b="0" i="0" dirty="0">
                <a:solidFill>
                  <a:srgbClr val="374151"/>
                </a:solidFill>
                <a:effectLst/>
                <a:latin typeface="Söhne"/>
              </a:rPr>
              <a:t>and</a:t>
            </a:r>
            <a:r>
              <a:rPr lang="zh-CN" altLang="en-US" b="0" i="0" dirty="0">
                <a:solidFill>
                  <a:srgbClr val="374151"/>
                </a:solidFill>
                <a:effectLst/>
                <a:latin typeface="Söhne"/>
              </a:rPr>
              <a:t> </a:t>
            </a:r>
            <a:r>
              <a:rPr lang="en-US" altLang="zh-CN" b="0" i="0" dirty="0">
                <a:solidFill>
                  <a:srgbClr val="374151"/>
                </a:solidFill>
                <a:effectLst/>
                <a:latin typeface="Söhne"/>
              </a:rPr>
              <a:t>sinks.</a:t>
            </a:r>
            <a:endParaRPr lang="en-US" dirty="0"/>
          </a:p>
        </p:txBody>
      </p:sp>
      <p:sp>
        <p:nvSpPr>
          <p:cNvPr id="4" name="Slide Number Placeholder 3"/>
          <p:cNvSpPr>
            <a:spLocks noGrp="1"/>
          </p:cNvSpPr>
          <p:nvPr>
            <p:ph type="sldNum" sz="quarter" idx="5"/>
          </p:nvPr>
        </p:nvSpPr>
        <p:spPr/>
        <p:txBody>
          <a:bodyPr/>
          <a:lstStyle/>
          <a:p>
            <a:fld id="{242E3C26-C9FA-4C5A-B7DA-41A22523D72B}" type="slidenum">
              <a:rPr lang="zh-CN" altLang="en-US" smtClean="0"/>
              <a:t>18</a:t>
            </a:fld>
            <a:endParaRPr lang="zh-CN" altLang="en-US"/>
          </a:p>
        </p:txBody>
      </p:sp>
    </p:spTree>
    <p:extLst>
      <p:ext uri="{BB962C8B-B14F-4D97-AF65-F5344CB8AC3E}">
        <p14:creationId xmlns:p14="http://schemas.microsoft.com/office/powerpoint/2010/main" val="909116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2E3C26-C9FA-4C5A-B7DA-41A22523D72B}" type="slidenum">
              <a:rPr lang="zh-CN" altLang="en-US" smtClean="0"/>
              <a:t>19</a:t>
            </a:fld>
            <a:endParaRPr lang="zh-CN" altLang="en-US"/>
          </a:p>
        </p:txBody>
      </p:sp>
    </p:spTree>
    <p:extLst>
      <p:ext uri="{BB962C8B-B14F-4D97-AF65-F5344CB8AC3E}">
        <p14:creationId xmlns:p14="http://schemas.microsoft.com/office/powerpoint/2010/main" val="6780089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AU" b="0" i="0" dirty="0">
                <a:effectLst/>
                <a:latin typeface="Söhne"/>
              </a:rPr>
              <a:t>We conducted three experiments to validate the caller-sensitive specifications we proposed. The first experiment involved using a publicly available benchmark called "</a:t>
            </a:r>
            <a:r>
              <a:rPr lang="en-AU" b="0" i="0" dirty="0" err="1">
                <a:effectLst/>
                <a:latin typeface="Söhne"/>
              </a:rPr>
              <a:t>nativeflowbench</a:t>
            </a:r>
            <a:r>
              <a:rPr lang="en-AU" b="0" i="0" dirty="0">
                <a:effectLst/>
                <a:latin typeface="Söhne"/>
              </a:rPr>
              <a:t>.”</a:t>
            </a:r>
          </a:p>
          <a:p>
            <a:pPr algn="l"/>
            <a:r>
              <a:rPr lang="en-US" altLang="zh-CN" b="0" i="0" dirty="0">
                <a:effectLst/>
                <a:latin typeface="Söhne"/>
              </a:rPr>
              <a:t>And</a:t>
            </a:r>
            <a:r>
              <a:rPr lang="zh-CN" altLang="en-US" b="0" i="0" dirty="0">
                <a:effectLst/>
                <a:latin typeface="Söhne"/>
              </a:rPr>
              <a:t> </a:t>
            </a:r>
            <a:r>
              <a:rPr lang="en-US" altLang="zh-CN" b="0" i="0" dirty="0">
                <a:effectLst/>
                <a:latin typeface="Söhne"/>
              </a:rPr>
              <a:t>we</a:t>
            </a:r>
            <a:r>
              <a:rPr lang="zh-CN" altLang="en-US" b="0" i="0" dirty="0">
                <a:effectLst/>
                <a:latin typeface="Söhne"/>
              </a:rPr>
              <a:t> </a:t>
            </a:r>
            <a:r>
              <a:rPr lang="en-US" altLang="zh-CN" b="0" i="0" dirty="0">
                <a:effectLst/>
                <a:latin typeface="Söhne"/>
              </a:rPr>
              <a:t>use</a:t>
            </a:r>
            <a:r>
              <a:rPr lang="zh-CN" altLang="en-US" b="0" i="0" dirty="0">
                <a:effectLst/>
                <a:latin typeface="Söhne"/>
              </a:rPr>
              <a:t> </a:t>
            </a:r>
            <a:r>
              <a:rPr lang="en-US" altLang="zh-CN" b="0" i="0" dirty="0">
                <a:effectLst/>
                <a:latin typeface="Söhne"/>
              </a:rPr>
              <a:t>four</a:t>
            </a:r>
            <a:r>
              <a:rPr lang="zh-CN" altLang="en-US" b="0" i="0" dirty="0">
                <a:effectLst/>
                <a:latin typeface="Söhne"/>
              </a:rPr>
              <a:t> </a:t>
            </a:r>
            <a:r>
              <a:rPr lang="en-US" altLang="zh-CN" b="0" i="0" dirty="0">
                <a:effectLst/>
                <a:latin typeface="Söhne"/>
              </a:rPr>
              <a:t>tools</a:t>
            </a:r>
            <a:r>
              <a:rPr lang="zh-CN" altLang="en-US" b="0" i="0" dirty="0">
                <a:effectLst/>
                <a:latin typeface="Söhne"/>
              </a:rPr>
              <a:t> </a:t>
            </a:r>
            <a:r>
              <a:rPr lang="en-US" altLang="zh-CN" b="0" i="0" dirty="0">
                <a:effectLst/>
                <a:latin typeface="Söhne"/>
              </a:rPr>
              <a:t>to</a:t>
            </a:r>
            <a:r>
              <a:rPr lang="zh-CN" altLang="en-US" b="0" i="0" dirty="0">
                <a:effectLst/>
                <a:latin typeface="Söhne"/>
              </a:rPr>
              <a:t> </a:t>
            </a:r>
            <a:r>
              <a:rPr lang="en-US" altLang="zh-CN" b="0" i="0" dirty="0">
                <a:effectLst/>
                <a:latin typeface="Söhne"/>
              </a:rPr>
              <a:t>do</a:t>
            </a:r>
            <a:r>
              <a:rPr lang="zh-CN" altLang="en-US" b="0" i="0" dirty="0">
                <a:effectLst/>
                <a:latin typeface="Söhne"/>
              </a:rPr>
              <a:t> </a:t>
            </a:r>
            <a:r>
              <a:rPr lang="en-US" altLang="zh-CN" b="0" i="0" dirty="0">
                <a:effectLst/>
                <a:latin typeface="Söhne"/>
              </a:rPr>
              <a:t>this</a:t>
            </a:r>
            <a:r>
              <a:rPr lang="zh-CN" altLang="en-US" b="0" i="0" dirty="0">
                <a:effectLst/>
                <a:latin typeface="Söhne"/>
              </a:rPr>
              <a:t> </a:t>
            </a:r>
            <a:r>
              <a:rPr lang="en-US" altLang="zh-CN" b="0" i="0" dirty="0">
                <a:effectLst/>
                <a:latin typeface="Söhne"/>
              </a:rPr>
              <a:t>experiment.</a:t>
            </a:r>
            <a:r>
              <a:rPr lang="zh-CN" altLang="en-US" b="0" i="0" dirty="0">
                <a:effectLst/>
                <a:latin typeface="Söhne"/>
              </a:rPr>
              <a:t> </a:t>
            </a:r>
            <a:endParaRPr lang="en-AU" altLang="zh-CN" b="0" i="0" dirty="0">
              <a:effectLst/>
              <a:latin typeface="Söhne"/>
            </a:endParaRPr>
          </a:p>
          <a:p>
            <a:pPr algn="l"/>
            <a:r>
              <a:rPr lang="en-US" altLang="zh-CN" b="0" i="0" dirty="0" err="1">
                <a:effectLst/>
                <a:latin typeface="Söhne"/>
              </a:rPr>
              <a:t>FlowDroid</a:t>
            </a:r>
            <a:r>
              <a:rPr lang="zh-CN" altLang="en-US" b="0" i="0" dirty="0">
                <a:effectLst/>
                <a:latin typeface="Söhne"/>
              </a:rPr>
              <a:t> </a:t>
            </a:r>
            <a:r>
              <a:rPr lang="en-US" altLang="zh-CN" b="0" i="0" dirty="0">
                <a:effectLst/>
                <a:latin typeface="Söhne"/>
              </a:rPr>
              <a:t>is</a:t>
            </a:r>
            <a:r>
              <a:rPr lang="zh-CN" altLang="en-US" b="0" i="0" dirty="0">
                <a:effectLst/>
                <a:latin typeface="Söhne"/>
              </a:rPr>
              <a:t> </a:t>
            </a:r>
            <a:r>
              <a:rPr lang="en-US" altLang="zh-CN" b="0" i="0" dirty="0">
                <a:effectLst/>
                <a:latin typeface="Söhne"/>
              </a:rPr>
              <a:t>an</a:t>
            </a:r>
            <a:r>
              <a:rPr lang="zh-CN" altLang="en-US" b="0" i="0" dirty="0">
                <a:effectLst/>
                <a:latin typeface="Söhne"/>
              </a:rPr>
              <a:t> </a:t>
            </a:r>
            <a:r>
              <a:rPr lang="en-US" altLang="zh-CN" b="0" i="0" dirty="0">
                <a:effectLst/>
                <a:latin typeface="Söhne"/>
              </a:rPr>
              <a:t>Android</a:t>
            </a:r>
            <a:r>
              <a:rPr lang="zh-CN" altLang="en-US" b="0" i="0" dirty="0">
                <a:effectLst/>
                <a:latin typeface="Söhne"/>
              </a:rPr>
              <a:t> </a:t>
            </a:r>
            <a:r>
              <a:rPr lang="en-US" altLang="zh-CN" b="0" i="0" dirty="0">
                <a:effectLst/>
                <a:latin typeface="Söhne"/>
              </a:rPr>
              <a:t>static</a:t>
            </a:r>
            <a:r>
              <a:rPr lang="zh-CN" altLang="en-US" b="0" i="0" dirty="0">
                <a:effectLst/>
                <a:latin typeface="Söhne"/>
              </a:rPr>
              <a:t> </a:t>
            </a:r>
            <a:r>
              <a:rPr lang="en-US" altLang="zh-CN" b="0" i="0" dirty="0">
                <a:effectLst/>
                <a:latin typeface="Söhne"/>
              </a:rPr>
              <a:t>analysis</a:t>
            </a:r>
            <a:r>
              <a:rPr lang="zh-CN" altLang="en-US" b="0" i="0" dirty="0">
                <a:effectLst/>
                <a:latin typeface="Söhne"/>
              </a:rPr>
              <a:t> </a:t>
            </a:r>
            <a:r>
              <a:rPr lang="en-US" altLang="zh-CN" b="0" i="0" dirty="0">
                <a:effectLst/>
                <a:latin typeface="Söhne"/>
              </a:rPr>
              <a:t>tool,</a:t>
            </a:r>
            <a:r>
              <a:rPr lang="zh-CN" altLang="en-US" b="0" i="0" dirty="0">
                <a:effectLst/>
                <a:latin typeface="Söhne"/>
              </a:rPr>
              <a:t> </a:t>
            </a:r>
            <a:r>
              <a:rPr lang="en-US" altLang="zh-CN" b="0" i="0" dirty="0">
                <a:effectLst/>
                <a:latin typeface="Söhne"/>
              </a:rPr>
              <a:t>but</a:t>
            </a:r>
            <a:r>
              <a:rPr lang="zh-CN" altLang="en-US" b="0" i="0" dirty="0">
                <a:effectLst/>
                <a:latin typeface="Söhne"/>
              </a:rPr>
              <a:t> </a:t>
            </a:r>
            <a:r>
              <a:rPr lang="en-US" altLang="zh-CN" b="0" i="0" dirty="0">
                <a:effectLst/>
                <a:latin typeface="Söhne"/>
              </a:rPr>
              <a:t>it</a:t>
            </a:r>
            <a:r>
              <a:rPr lang="zh-CN" altLang="en-US" b="0" i="0" dirty="0">
                <a:effectLst/>
                <a:latin typeface="Söhne"/>
              </a:rPr>
              <a:t> </a:t>
            </a:r>
            <a:r>
              <a:rPr lang="en-US" altLang="zh-CN" b="0" i="0" dirty="0">
                <a:effectLst/>
                <a:latin typeface="Söhne"/>
              </a:rPr>
              <a:t>only</a:t>
            </a:r>
            <a:r>
              <a:rPr lang="zh-CN" altLang="en-US" b="0" i="0" dirty="0">
                <a:effectLst/>
                <a:latin typeface="Söhne"/>
              </a:rPr>
              <a:t> </a:t>
            </a:r>
            <a:r>
              <a:rPr lang="en-US" altLang="zh-CN" b="0" i="0" dirty="0">
                <a:effectLst/>
                <a:latin typeface="Söhne"/>
              </a:rPr>
              <a:t>focus</a:t>
            </a:r>
            <a:r>
              <a:rPr lang="zh-CN" altLang="en-US" b="0" i="0" dirty="0">
                <a:effectLst/>
                <a:latin typeface="Söhne"/>
              </a:rPr>
              <a:t> </a:t>
            </a:r>
            <a:r>
              <a:rPr lang="en-US" altLang="zh-CN" b="0" i="0" dirty="0">
                <a:effectLst/>
                <a:latin typeface="Söhne"/>
              </a:rPr>
              <a:t>on</a:t>
            </a:r>
            <a:r>
              <a:rPr lang="zh-CN" altLang="en-US" b="0" i="0" dirty="0">
                <a:effectLst/>
                <a:latin typeface="Söhne"/>
              </a:rPr>
              <a:t> </a:t>
            </a:r>
            <a:r>
              <a:rPr lang="en-US" altLang="zh-CN" b="0" i="0" dirty="0">
                <a:effectLst/>
                <a:latin typeface="Söhne"/>
              </a:rPr>
              <a:t>Java</a:t>
            </a:r>
            <a:r>
              <a:rPr lang="zh-CN" altLang="en-US" b="0" i="0" dirty="0">
                <a:effectLst/>
                <a:latin typeface="Söhne"/>
              </a:rPr>
              <a:t> </a:t>
            </a:r>
            <a:r>
              <a:rPr lang="en-US" altLang="zh-CN" b="0" i="0" dirty="0">
                <a:effectLst/>
                <a:latin typeface="Söhne"/>
              </a:rPr>
              <a:t>code,</a:t>
            </a:r>
            <a:r>
              <a:rPr lang="zh-CN" altLang="en-US" b="0" i="0" dirty="0">
                <a:effectLst/>
                <a:latin typeface="Söhne"/>
              </a:rPr>
              <a:t> </a:t>
            </a:r>
            <a:r>
              <a:rPr lang="en-US" altLang="zh-CN" b="0" i="0" dirty="0">
                <a:effectLst/>
                <a:latin typeface="Söhne"/>
              </a:rPr>
              <a:t>and</a:t>
            </a:r>
            <a:r>
              <a:rPr lang="zh-CN" altLang="en-US" b="0" i="0" dirty="0">
                <a:effectLst/>
                <a:latin typeface="Söhne"/>
              </a:rPr>
              <a:t> </a:t>
            </a:r>
            <a:r>
              <a:rPr lang="en-US" altLang="zh-CN" b="0" i="0" dirty="0">
                <a:effectLst/>
                <a:latin typeface="Söhne"/>
              </a:rPr>
              <a:t>it</a:t>
            </a:r>
            <a:r>
              <a:rPr lang="zh-CN" altLang="en-US" b="0" i="0" dirty="0">
                <a:effectLst/>
                <a:latin typeface="Söhne"/>
              </a:rPr>
              <a:t> </a:t>
            </a:r>
            <a:r>
              <a:rPr lang="en-US" altLang="zh-CN" b="0" i="0" dirty="0">
                <a:effectLst/>
                <a:latin typeface="Söhne"/>
              </a:rPr>
              <a:t>doesn’t</a:t>
            </a:r>
            <a:r>
              <a:rPr lang="zh-CN" altLang="en-US" b="0" i="0" dirty="0">
                <a:effectLst/>
                <a:latin typeface="Söhne"/>
              </a:rPr>
              <a:t> </a:t>
            </a:r>
            <a:r>
              <a:rPr lang="en-US" altLang="zh-CN" b="0" i="0" dirty="0">
                <a:effectLst/>
                <a:latin typeface="Söhne"/>
              </a:rPr>
              <a:t>hand</a:t>
            </a:r>
            <a:r>
              <a:rPr lang="zh-CN" altLang="en-US" b="0" i="0" dirty="0">
                <a:effectLst/>
                <a:latin typeface="Söhne"/>
              </a:rPr>
              <a:t> </a:t>
            </a:r>
            <a:r>
              <a:rPr lang="en-US" altLang="zh-CN" b="0" i="0" dirty="0">
                <a:effectLst/>
                <a:latin typeface="Söhne"/>
              </a:rPr>
              <a:t>native</a:t>
            </a:r>
            <a:r>
              <a:rPr lang="zh-CN" altLang="en-US" b="0" i="0" dirty="0">
                <a:effectLst/>
                <a:latin typeface="Söhne"/>
              </a:rPr>
              <a:t> </a:t>
            </a:r>
            <a:r>
              <a:rPr lang="en-US" altLang="zh-CN" b="0" i="0" dirty="0">
                <a:effectLst/>
                <a:latin typeface="Söhne"/>
              </a:rPr>
              <a:t>code.</a:t>
            </a:r>
            <a:r>
              <a:rPr lang="zh-CN" altLang="en-US" b="0" i="0" dirty="0">
                <a:effectLst/>
                <a:latin typeface="Söhne"/>
              </a:rPr>
              <a:t> </a:t>
            </a:r>
            <a:r>
              <a:rPr lang="en-US" altLang="zh-CN" b="0" i="0" dirty="0">
                <a:effectLst/>
                <a:latin typeface="Söhne"/>
              </a:rPr>
              <a:t>The</a:t>
            </a:r>
            <a:r>
              <a:rPr lang="zh-CN" altLang="en-US" b="0" i="0" dirty="0">
                <a:effectLst/>
                <a:latin typeface="Söhne"/>
              </a:rPr>
              <a:t> </a:t>
            </a:r>
            <a:r>
              <a:rPr lang="en-US" altLang="zh-CN" b="0" i="0" dirty="0">
                <a:effectLst/>
                <a:latin typeface="Söhne"/>
              </a:rPr>
              <a:t>results</a:t>
            </a:r>
            <a:r>
              <a:rPr lang="zh-CN" altLang="en-US" b="0" i="0" dirty="0">
                <a:effectLst/>
                <a:latin typeface="Söhne"/>
              </a:rPr>
              <a:t> </a:t>
            </a:r>
            <a:r>
              <a:rPr lang="en-US" altLang="zh-CN" b="0" i="0" dirty="0">
                <a:effectLst/>
                <a:latin typeface="Söhne"/>
              </a:rPr>
              <a:t>of</a:t>
            </a:r>
            <a:r>
              <a:rPr lang="zh-CN" altLang="en-US" b="0" i="0" dirty="0">
                <a:effectLst/>
                <a:latin typeface="Söhne"/>
              </a:rPr>
              <a:t> </a:t>
            </a:r>
            <a:r>
              <a:rPr lang="en-US" altLang="zh-CN" b="0" i="0" dirty="0" err="1">
                <a:effectLst/>
                <a:latin typeface="Söhne"/>
              </a:rPr>
              <a:t>FlowDroid</a:t>
            </a:r>
            <a:r>
              <a:rPr lang="zh-CN" altLang="en-US" b="0" i="0" dirty="0">
                <a:effectLst/>
                <a:latin typeface="Söhne"/>
              </a:rPr>
              <a:t> </a:t>
            </a:r>
            <a:r>
              <a:rPr lang="en-US" altLang="zh-CN" b="0" i="0" dirty="0">
                <a:effectLst/>
                <a:latin typeface="Söhne"/>
              </a:rPr>
              <a:t>is</a:t>
            </a:r>
            <a:r>
              <a:rPr lang="zh-CN" altLang="en-US" b="0" i="0" dirty="0">
                <a:effectLst/>
                <a:latin typeface="Söhne"/>
              </a:rPr>
              <a:t> </a:t>
            </a:r>
            <a:r>
              <a:rPr lang="en-US" altLang="zh-CN" b="0" i="0" dirty="0">
                <a:effectLst/>
                <a:latin typeface="Söhne"/>
              </a:rPr>
              <a:t>not</a:t>
            </a:r>
            <a:r>
              <a:rPr lang="zh-CN" altLang="en-US" b="0" i="0" dirty="0">
                <a:effectLst/>
                <a:latin typeface="Söhne"/>
              </a:rPr>
              <a:t> </a:t>
            </a:r>
            <a:r>
              <a:rPr lang="en-US" altLang="zh-CN" b="0" i="0" dirty="0">
                <a:effectLst/>
                <a:latin typeface="Söhne"/>
              </a:rPr>
              <a:t>satisfactory.</a:t>
            </a:r>
            <a:r>
              <a:rPr lang="zh-CN" altLang="en-US" b="0" i="0" dirty="0">
                <a:effectLst/>
                <a:latin typeface="Söhne"/>
              </a:rPr>
              <a:t> </a:t>
            </a:r>
            <a:r>
              <a:rPr lang="en-US" altLang="zh-CN" b="0" i="0" dirty="0">
                <a:effectLst/>
                <a:latin typeface="Söhne"/>
              </a:rPr>
              <a:t>Therefore,</a:t>
            </a:r>
            <a:r>
              <a:rPr lang="zh-CN" altLang="en-US" b="0" i="0" dirty="0">
                <a:effectLst/>
                <a:latin typeface="Söhne"/>
              </a:rPr>
              <a:t> </a:t>
            </a:r>
            <a:r>
              <a:rPr lang="en-US" altLang="zh-CN" b="0" i="0" dirty="0">
                <a:effectLst/>
                <a:latin typeface="Söhne"/>
              </a:rPr>
              <a:t>we</a:t>
            </a:r>
            <a:r>
              <a:rPr lang="zh-CN" altLang="en-US" b="0" i="0" dirty="0">
                <a:effectLst/>
                <a:latin typeface="Söhne"/>
              </a:rPr>
              <a:t> </a:t>
            </a:r>
            <a:r>
              <a:rPr lang="en-US" altLang="zh-CN" b="0" i="0" dirty="0">
                <a:effectLst/>
                <a:latin typeface="Söhne"/>
              </a:rPr>
              <a:t>combine</a:t>
            </a:r>
            <a:r>
              <a:rPr lang="zh-CN" altLang="en-US" b="0" i="0" dirty="0">
                <a:effectLst/>
                <a:latin typeface="Söhne"/>
              </a:rPr>
              <a:t> </a:t>
            </a:r>
            <a:r>
              <a:rPr lang="en-US" altLang="zh-CN" b="0" i="0" dirty="0" err="1">
                <a:effectLst/>
                <a:latin typeface="Söhne"/>
              </a:rPr>
              <a:t>Flowdroid</a:t>
            </a:r>
            <a:r>
              <a:rPr lang="zh-CN" altLang="en-US" b="0" i="0" dirty="0">
                <a:effectLst/>
                <a:latin typeface="Söhne"/>
              </a:rPr>
              <a:t> </a:t>
            </a:r>
            <a:r>
              <a:rPr lang="en-US" altLang="zh-CN" b="0" i="0" dirty="0">
                <a:effectLst/>
                <a:latin typeface="Söhne"/>
              </a:rPr>
              <a:t>with</a:t>
            </a:r>
            <a:r>
              <a:rPr lang="zh-CN" altLang="en-US" b="0" i="0" dirty="0">
                <a:effectLst/>
                <a:latin typeface="Söhne"/>
              </a:rPr>
              <a:t> </a:t>
            </a:r>
            <a:r>
              <a:rPr lang="en-US" altLang="zh-CN" b="0" i="0" dirty="0">
                <a:effectLst/>
                <a:latin typeface="Söhne"/>
              </a:rPr>
              <a:t>CSS</a:t>
            </a:r>
            <a:r>
              <a:rPr lang="zh-CN" altLang="en-US" b="0" i="0" dirty="0">
                <a:effectLst/>
                <a:latin typeface="Söhne"/>
              </a:rPr>
              <a:t> </a:t>
            </a:r>
            <a:r>
              <a:rPr lang="en-US" altLang="zh-CN" b="0" i="0" dirty="0">
                <a:effectLst/>
                <a:latin typeface="Söhne"/>
              </a:rPr>
              <a:t>to</a:t>
            </a:r>
            <a:r>
              <a:rPr lang="zh-CN" altLang="en-US" b="0" i="0" dirty="0">
                <a:effectLst/>
                <a:latin typeface="Söhne"/>
              </a:rPr>
              <a:t> </a:t>
            </a:r>
            <a:r>
              <a:rPr lang="en-US" altLang="zh-CN" b="0" i="0" dirty="0">
                <a:effectLst/>
                <a:latin typeface="Söhne"/>
              </a:rPr>
              <a:t>see</a:t>
            </a:r>
            <a:r>
              <a:rPr lang="zh-CN" altLang="en-US" b="0" i="0" dirty="0">
                <a:effectLst/>
                <a:latin typeface="Söhne"/>
              </a:rPr>
              <a:t> </a:t>
            </a:r>
            <a:r>
              <a:rPr lang="en-US" altLang="zh-CN" b="0" i="0" dirty="0">
                <a:effectLst/>
                <a:latin typeface="Söhne"/>
              </a:rPr>
              <a:t>if</a:t>
            </a:r>
            <a:r>
              <a:rPr lang="zh-CN" altLang="en-US" b="0" i="0" dirty="0">
                <a:effectLst/>
                <a:latin typeface="Söhne"/>
              </a:rPr>
              <a:t> </a:t>
            </a:r>
            <a:r>
              <a:rPr lang="en-US" altLang="zh-CN" b="0" i="0" dirty="0">
                <a:effectLst/>
                <a:latin typeface="Söhne"/>
              </a:rPr>
              <a:t>our</a:t>
            </a:r>
            <a:r>
              <a:rPr lang="zh-CN" altLang="en-US" b="0" i="0" dirty="0">
                <a:effectLst/>
                <a:latin typeface="Söhne"/>
              </a:rPr>
              <a:t> </a:t>
            </a:r>
            <a:r>
              <a:rPr lang="en-US" altLang="zh-CN" b="0" i="0" dirty="0">
                <a:effectLst/>
                <a:latin typeface="Söhne"/>
              </a:rPr>
              <a:t>proposed</a:t>
            </a:r>
            <a:r>
              <a:rPr lang="zh-CN" altLang="en-US" b="0" i="0" dirty="0">
                <a:effectLst/>
                <a:latin typeface="Söhne"/>
              </a:rPr>
              <a:t> </a:t>
            </a:r>
            <a:r>
              <a:rPr lang="en-US" altLang="zh-CN" b="0" i="0" dirty="0">
                <a:effectLst/>
                <a:latin typeface="Söhne"/>
              </a:rPr>
              <a:t>approach</a:t>
            </a:r>
            <a:r>
              <a:rPr lang="zh-CN" altLang="en-US" b="0" i="0" dirty="0">
                <a:effectLst/>
                <a:latin typeface="Söhne"/>
              </a:rPr>
              <a:t> </a:t>
            </a:r>
            <a:r>
              <a:rPr lang="en-US" altLang="zh-CN" b="0" i="0" dirty="0">
                <a:effectLst/>
                <a:latin typeface="Söhne"/>
              </a:rPr>
              <a:t>can</a:t>
            </a:r>
            <a:r>
              <a:rPr lang="zh-CN" altLang="en-US" b="0" i="0" dirty="0">
                <a:effectLst/>
                <a:latin typeface="Söhne"/>
              </a:rPr>
              <a:t> </a:t>
            </a:r>
            <a:r>
              <a:rPr lang="en-US" altLang="zh-CN" b="0" i="0" dirty="0">
                <a:effectLst/>
                <a:latin typeface="Söhne"/>
              </a:rPr>
              <a:t>enhance</a:t>
            </a:r>
            <a:r>
              <a:rPr lang="zh-CN" altLang="en-US" b="0" i="0" dirty="0">
                <a:effectLst/>
                <a:latin typeface="Söhne"/>
              </a:rPr>
              <a:t> </a:t>
            </a:r>
            <a:r>
              <a:rPr lang="en-US" altLang="zh-CN" b="0" i="0" dirty="0">
                <a:effectLst/>
                <a:latin typeface="Söhne"/>
              </a:rPr>
              <a:t>the</a:t>
            </a:r>
            <a:r>
              <a:rPr lang="zh-CN" altLang="en-US" b="0" i="0" dirty="0">
                <a:effectLst/>
                <a:latin typeface="Söhne"/>
              </a:rPr>
              <a:t> </a:t>
            </a:r>
            <a:r>
              <a:rPr lang="en-US" altLang="zh-CN" b="0" i="0" dirty="0">
                <a:effectLst/>
                <a:latin typeface="Söhne"/>
              </a:rPr>
              <a:t>ability</a:t>
            </a:r>
            <a:r>
              <a:rPr lang="zh-CN" altLang="en-US" b="0" i="0" dirty="0">
                <a:effectLst/>
                <a:latin typeface="Söhne"/>
              </a:rPr>
              <a:t> </a:t>
            </a:r>
            <a:r>
              <a:rPr lang="en-US" altLang="zh-CN" b="0" i="0" dirty="0">
                <a:effectLst/>
                <a:latin typeface="Söhne"/>
              </a:rPr>
              <a:t>of</a:t>
            </a:r>
            <a:r>
              <a:rPr lang="zh-CN" altLang="en-US" b="0" i="0" dirty="0">
                <a:effectLst/>
                <a:latin typeface="Söhne"/>
              </a:rPr>
              <a:t> </a:t>
            </a:r>
            <a:r>
              <a:rPr lang="en-US" altLang="zh-CN" b="0" i="0" dirty="0" err="1">
                <a:effectLst/>
                <a:latin typeface="Söhne"/>
              </a:rPr>
              <a:t>Flowdroid</a:t>
            </a:r>
            <a:r>
              <a:rPr lang="zh-CN" altLang="en-US" b="0" i="0" dirty="0">
                <a:effectLst/>
                <a:latin typeface="Söhne"/>
              </a:rPr>
              <a:t> </a:t>
            </a:r>
            <a:r>
              <a:rPr lang="en-US" altLang="zh-CN" b="0" i="0" dirty="0">
                <a:effectLst/>
                <a:latin typeface="Söhne"/>
              </a:rPr>
              <a:t>to</a:t>
            </a:r>
            <a:r>
              <a:rPr lang="zh-CN" altLang="en-US" b="0" i="0" dirty="0">
                <a:effectLst/>
                <a:latin typeface="Söhne"/>
              </a:rPr>
              <a:t> </a:t>
            </a:r>
            <a:r>
              <a:rPr lang="en-US" altLang="zh-CN" b="0" i="0" dirty="0">
                <a:effectLst/>
                <a:latin typeface="Söhne"/>
              </a:rPr>
              <a:t>do</a:t>
            </a:r>
            <a:r>
              <a:rPr lang="zh-CN" altLang="en-US" b="0" i="0" dirty="0">
                <a:effectLst/>
                <a:latin typeface="Söhne"/>
              </a:rPr>
              <a:t> </a:t>
            </a:r>
            <a:r>
              <a:rPr lang="en-US" altLang="zh-CN" b="0" i="0" dirty="0">
                <a:effectLst/>
                <a:latin typeface="Söhne"/>
              </a:rPr>
              <a:t>cross-language</a:t>
            </a:r>
            <a:r>
              <a:rPr lang="zh-CN" altLang="en-US" b="0" i="0" dirty="0">
                <a:effectLst/>
                <a:latin typeface="Söhne"/>
              </a:rPr>
              <a:t> </a:t>
            </a:r>
            <a:r>
              <a:rPr lang="en-US" altLang="zh-CN" b="0" i="0" dirty="0">
                <a:effectLst/>
                <a:latin typeface="Söhne"/>
              </a:rPr>
              <a:t>taint</a:t>
            </a:r>
            <a:r>
              <a:rPr lang="zh-CN" altLang="en-US" b="0" i="0" dirty="0">
                <a:effectLst/>
                <a:latin typeface="Söhne"/>
              </a:rPr>
              <a:t> </a:t>
            </a:r>
            <a:r>
              <a:rPr lang="en-US" altLang="zh-CN" b="0" i="0" dirty="0">
                <a:effectLst/>
                <a:latin typeface="Söhne"/>
              </a:rPr>
              <a:t>analysis.</a:t>
            </a:r>
            <a:r>
              <a:rPr lang="zh-CN" altLang="en-US" b="0" i="0" dirty="0">
                <a:effectLst/>
                <a:latin typeface="Söhne"/>
              </a:rPr>
              <a:t> </a:t>
            </a:r>
            <a:r>
              <a:rPr lang="en-AU" b="0" i="0" dirty="0">
                <a:effectLst/>
                <a:latin typeface="Söhne"/>
              </a:rPr>
              <a:t>The results indicate that </a:t>
            </a:r>
            <a:r>
              <a:rPr lang="en-AU" b="0" i="0" dirty="0" err="1">
                <a:effectLst/>
                <a:latin typeface="Söhne"/>
              </a:rPr>
              <a:t>Flowdroid</a:t>
            </a:r>
            <a:r>
              <a:rPr lang="en-AU" b="0" i="0" dirty="0">
                <a:effectLst/>
                <a:latin typeface="Söhne"/>
              </a:rPr>
              <a:t>-CSS has greatly improved the cross-language analysis capabilities of </a:t>
            </a:r>
            <a:r>
              <a:rPr lang="en-AU" b="0" i="0" dirty="0" err="1">
                <a:effectLst/>
                <a:latin typeface="Söhne"/>
              </a:rPr>
              <a:t>Flowdroid</a:t>
            </a:r>
            <a:r>
              <a:rPr lang="en-AU" b="0" i="0" dirty="0">
                <a:effectLst/>
                <a:latin typeface="Söhne"/>
              </a:rPr>
              <a:t>, achieving success in 14 out of 23 cases.</a:t>
            </a:r>
          </a:p>
          <a:p>
            <a:r>
              <a:rPr lang="en-AU" b="0" i="0" dirty="0">
                <a:solidFill>
                  <a:srgbClr val="374151"/>
                </a:solidFill>
                <a:effectLst/>
                <a:latin typeface="Söhne"/>
              </a:rPr>
              <a:t>However, there were still nine cases that failed. The failures can be attributed to two reasons.</a:t>
            </a:r>
          </a:p>
          <a:p>
            <a:pPr algn="l"/>
            <a:r>
              <a:rPr lang="en-AU" b="0" i="0" dirty="0">
                <a:solidFill>
                  <a:srgbClr val="374151"/>
                </a:solidFill>
                <a:effectLst/>
                <a:latin typeface="Söhne"/>
              </a:rPr>
              <a:t>First, in these seven cases, the JNI calls were not initiated from the Java side, making it impossible to generate caller specifications and consequently perform subsequent analysis. Second, the failures were related to string operations. Currently, CSS's value-flow analysis does not consider the specific content within string variables.</a:t>
            </a:r>
          </a:p>
          <a:p>
            <a:br>
              <a:rPr lang="en-AU" dirty="0"/>
            </a:br>
            <a:endParaRPr lang="en-US" dirty="0"/>
          </a:p>
        </p:txBody>
      </p:sp>
      <p:sp>
        <p:nvSpPr>
          <p:cNvPr id="4" name="Slide Number Placeholder 3"/>
          <p:cNvSpPr>
            <a:spLocks noGrp="1"/>
          </p:cNvSpPr>
          <p:nvPr>
            <p:ph type="sldNum" sz="quarter" idx="5"/>
          </p:nvPr>
        </p:nvSpPr>
        <p:spPr/>
        <p:txBody>
          <a:bodyPr/>
          <a:lstStyle/>
          <a:p>
            <a:fld id="{242E3C26-C9FA-4C5A-B7DA-41A22523D72B}" type="slidenum">
              <a:rPr lang="zh-CN" altLang="en-US" smtClean="0"/>
              <a:t>20</a:t>
            </a:fld>
            <a:endParaRPr lang="zh-CN" altLang="en-US"/>
          </a:p>
        </p:txBody>
      </p:sp>
    </p:spTree>
    <p:extLst>
      <p:ext uri="{BB962C8B-B14F-4D97-AF65-F5344CB8AC3E}">
        <p14:creationId xmlns:p14="http://schemas.microsoft.com/office/powerpoint/2010/main" val="3596709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fontAlgn="base"/>
            <a:r>
              <a:rPr lang="en-US" altLang="zh-CN" b="0" i="0" dirty="0">
                <a:solidFill>
                  <a:srgbClr val="374151"/>
                </a:solidFill>
                <a:effectLst/>
                <a:latin typeface="Söhne"/>
              </a:rPr>
              <a:t>Because</a:t>
            </a:r>
            <a:r>
              <a:rPr lang="zh-CN" altLang="en-US" b="0" i="0" dirty="0">
                <a:solidFill>
                  <a:srgbClr val="374151"/>
                </a:solidFill>
                <a:effectLst/>
                <a:latin typeface="Söhne"/>
              </a:rPr>
              <a:t> </a:t>
            </a:r>
            <a:r>
              <a:rPr lang="en-AU" b="0" i="0" dirty="0">
                <a:solidFill>
                  <a:srgbClr val="374151"/>
                </a:solidFill>
                <a:effectLst/>
                <a:latin typeface="Söhne"/>
              </a:rPr>
              <a:t>I transferred from UTS to UNSW, and during my one-year </a:t>
            </a:r>
            <a:r>
              <a:rPr lang="en-US" altLang="zh-CN" b="0" i="0" dirty="0">
                <a:solidFill>
                  <a:srgbClr val="374151"/>
                </a:solidFill>
                <a:effectLst/>
                <a:latin typeface="Söhne"/>
              </a:rPr>
              <a:t>study</a:t>
            </a:r>
            <a:r>
              <a:rPr lang="zh-CN" altLang="en-US" b="0" i="0" dirty="0">
                <a:solidFill>
                  <a:srgbClr val="374151"/>
                </a:solidFill>
                <a:effectLst/>
                <a:latin typeface="Söhne"/>
              </a:rPr>
              <a:t> </a:t>
            </a:r>
            <a:r>
              <a:rPr lang="en-AU" b="0" i="0" dirty="0">
                <a:solidFill>
                  <a:srgbClr val="374151"/>
                </a:solidFill>
                <a:effectLst/>
                <a:latin typeface="Söhne"/>
              </a:rPr>
              <a:t>at UTS, I completed the Research Foundation and Technology Research Methods</a:t>
            </a:r>
            <a:r>
              <a:rPr lang="zh-CN" altLang="en-US" b="0" i="0" dirty="0">
                <a:solidFill>
                  <a:srgbClr val="374151"/>
                </a:solidFill>
                <a:effectLst/>
                <a:latin typeface="Söhne"/>
              </a:rPr>
              <a:t> </a:t>
            </a:r>
            <a:r>
              <a:rPr lang="en-AU" b="0" i="0" dirty="0">
                <a:solidFill>
                  <a:srgbClr val="374151"/>
                </a:solidFill>
                <a:effectLst/>
                <a:latin typeface="Söhne"/>
              </a:rPr>
              <a:t>courses, and also </a:t>
            </a:r>
            <a:r>
              <a:rPr lang="en-US" altLang="zh-CN" b="0" i="0" dirty="0">
                <a:solidFill>
                  <a:srgbClr val="374151"/>
                </a:solidFill>
                <a:effectLst/>
                <a:latin typeface="Söhne"/>
              </a:rPr>
              <a:t>passed</a:t>
            </a:r>
            <a:r>
              <a:rPr lang="zh-CN" altLang="en-US" b="0" i="0" dirty="0">
                <a:solidFill>
                  <a:srgbClr val="374151"/>
                </a:solidFill>
                <a:effectLst/>
                <a:latin typeface="Söhne"/>
              </a:rPr>
              <a:t> </a:t>
            </a:r>
            <a:r>
              <a:rPr lang="en-AU" b="0" i="0" dirty="0">
                <a:solidFill>
                  <a:srgbClr val="374151"/>
                </a:solidFill>
                <a:effectLst/>
                <a:latin typeface="Söhne"/>
              </a:rPr>
              <a:t>the first stage of candidate assessment</a:t>
            </a:r>
            <a:r>
              <a:rPr lang="en-US" altLang="zh-CN" b="0" i="0" dirty="0">
                <a:solidFill>
                  <a:srgbClr val="374151"/>
                </a:solidFill>
                <a:effectLst/>
                <a:latin typeface="Söhne"/>
              </a:rPr>
              <a:t>.</a:t>
            </a:r>
            <a:r>
              <a:rPr lang="zh-CN" altLang="en-US" b="0" i="0" dirty="0">
                <a:solidFill>
                  <a:srgbClr val="374151"/>
                </a:solidFill>
                <a:effectLst/>
                <a:latin typeface="Söhne"/>
              </a:rPr>
              <a:t> </a:t>
            </a:r>
            <a:endParaRPr lang="en-AU" altLang="zh-CN" b="0" i="0" dirty="0">
              <a:solidFill>
                <a:srgbClr val="374151"/>
              </a:solidFill>
              <a:effectLst/>
              <a:latin typeface="Söhne"/>
            </a:endParaRPr>
          </a:p>
          <a:p>
            <a:pPr algn="l" rtl="0" fontAlgn="base"/>
            <a:r>
              <a:rPr lang="en-AU" b="0" i="0" dirty="0">
                <a:solidFill>
                  <a:srgbClr val="374151"/>
                </a:solidFill>
                <a:effectLst/>
                <a:latin typeface="Söhne"/>
              </a:rPr>
              <a:t>After transferring to UNSW, I completed the Research Integrity Module and Research Data Management Plan (RDMP) Module.</a:t>
            </a:r>
            <a:r>
              <a:rPr lang="zh-CN" altLang="en-US" b="0" i="0" dirty="0">
                <a:solidFill>
                  <a:srgbClr val="374151"/>
                </a:solidFill>
                <a:effectLst/>
                <a:latin typeface="Söhne"/>
              </a:rPr>
              <a:t> </a:t>
            </a:r>
            <a:r>
              <a:rPr lang="en-US" altLang="zh-CN" b="0" i="0" dirty="0">
                <a:solidFill>
                  <a:srgbClr val="374151"/>
                </a:solidFill>
                <a:effectLst/>
                <a:latin typeface="Söhne"/>
              </a:rPr>
              <a:t>And</a:t>
            </a:r>
            <a:r>
              <a:rPr lang="zh-CN" altLang="en-US" b="0" i="0" dirty="0">
                <a:solidFill>
                  <a:srgbClr val="374151"/>
                </a:solidFill>
                <a:effectLst/>
                <a:latin typeface="Söhne"/>
              </a:rPr>
              <a:t> </a:t>
            </a:r>
            <a:r>
              <a:rPr lang="en-AU" b="0" i="0" dirty="0">
                <a:solidFill>
                  <a:srgbClr val="374151"/>
                </a:solidFill>
                <a:effectLst/>
                <a:latin typeface="Söhne"/>
              </a:rPr>
              <a:t>I </a:t>
            </a:r>
            <a:r>
              <a:rPr lang="en-US" altLang="zh-CN" b="0" i="0" dirty="0">
                <a:solidFill>
                  <a:srgbClr val="374151"/>
                </a:solidFill>
                <a:effectLst/>
                <a:latin typeface="Söhne"/>
              </a:rPr>
              <a:t>finished</a:t>
            </a:r>
            <a:r>
              <a:rPr lang="zh-CN" altLang="en-US" b="0" i="0" dirty="0">
                <a:solidFill>
                  <a:srgbClr val="374151"/>
                </a:solidFill>
                <a:effectLst/>
                <a:latin typeface="Söhne"/>
              </a:rPr>
              <a:t> </a:t>
            </a:r>
            <a:r>
              <a:rPr lang="en-AU" b="0" i="0" dirty="0">
                <a:solidFill>
                  <a:srgbClr val="374151"/>
                </a:solidFill>
                <a:effectLst/>
                <a:latin typeface="Söhne"/>
              </a:rPr>
              <a:t>my first paper</a:t>
            </a:r>
            <a:r>
              <a:rPr lang="en-US" altLang="zh-CN" b="0" i="0" dirty="0">
                <a:solidFill>
                  <a:srgbClr val="374151"/>
                </a:solidFill>
                <a:effectLst/>
                <a:latin typeface="Söhne"/>
              </a:rPr>
              <a:t>:</a:t>
            </a:r>
            <a:r>
              <a:rPr lang="en-AU" b="0" i="0" dirty="0">
                <a:solidFill>
                  <a:srgbClr val="374151"/>
                </a:solidFill>
                <a:effectLst/>
                <a:latin typeface="Söhne"/>
              </a:rPr>
              <a:t>'Caller-Sensitive Specification Generation for Cross-Language Static Analysis' and submitted it to TSE</a:t>
            </a:r>
            <a:endParaRPr lang="en-US" dirty="0"/>
          </a:p>
        </p:txBody>
      </p:sp>
      <p:sp>
        <p:nvSpPr>
          <p:cNvPr id="4" name="Slide Number Placeholder 3"/>
          <p:cNvSpPr>
            <a:spLocks noGrp="1"/>
          </p:cNvSpPr>
          <p:nvPr>
            <p:ph type="sldNum" sz="quarter" idx="5"/>
          </p:nvPr>
        </p:nvSpPr>
        <p:spPr/>
        <p:txBody>
          <a:bodyPr/>
          <a:lstStyle/>
          <a:p>
            <a:fld id="{242E3C26-C9FA-4C5A-B7DA-41A22523D72B}" type="slidenum">
              <a:rPr lang="zh-CN" altLang="en-US" smtClean="0"/>
              <a:t>2</a:t>
            </a:fld>
            <a:endParaRPr lang="zh-CN" altLang="en-US"/>
          </a:p>
        </p:txBody>
      </p:sp>
    </p:spTree>
    <p:extLst>
      <p:ext uri="{BB962C8B-B14F-4D97-AF65-F5344CB8AC3E}">
        <p14:creationId xmlns:p14="http://schemas.microsoft.com/office/powerpoint/2010/main" val="40484836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AU" b="0" i="0" dirty="0">
                <a:solidFill>
                  <a:srgbClr val="374151"/>
                </a:solidFill>
                <a:effectLst/>
                <a:latin typeface="Söhne"/>
              </a:rPr>
              <a:t>In addition, we designed some Java cases to validate our Caller-Sensitive Specifications (CSS). Similar to </a:t>
            </a:r>
            <a:r>
              <a:rPr lang="en-AU" b="0" i="0" dirty="0" err="1">
                <a:solidFill>
                  <a:srgbClr val="374151"/>
                </a:solidFill>
                <a:effectLst/>
                <a:latin typeface="Söhne"/>
              </a:rPr>
              <a:t>Flowdroid</a:t>
            </a:r>
            <a:r>
              <a:rPr lang="en-AU" b="0" i="0" dirty="0">
                <a:solidFill>
                  <a:srgbClr val="374151"/>
                </a:solidFill>
                <a:effectLst/>
                <a:latin typeface="Söhne"/>
              </a:rPr>
              <a:t>, Tai-e is another Java static analysis tool that focuses only on Java code while ignoring native code. Tai-e's performance was not satisfactory. However, Tai-e-CSS succeeded in all cases.</a:t>
            </a:r>
          </a:p>
          <a:p>
            <a:pPr algn="l"/>
            <a:r>
              <a:rPr lang="en-AU" b="0" i="0" dirty="0">
                <a:solidFill>
                  <a:srgbClr val="374151"/>
                </a:solidFill>
                <a:effectLst/>
                <a:latin typeface="Söhne"/>
              </a:rPr>
              <a:t>Furthermore, we compared it with Caller-Insensitive Specifications (CIS), which involve the isolated analysis of native code without considering alias relationships between parameters. It can be observed that Tai-e-CIS failed in six out of these cases, mainly for the reasons we mentioned earlier. CIS is unable to handle JNI functions, and because it lacks caller information, it misses some source-sink paths.</a:t>
            </a:r>
          </a:p>
        </p:txBody>
      </p:sp>
      <p:sp>
        <p:nvSpPr>
          <p:cNvPr id="4" name="Slide Number Placeholder 3"/>
          <p:cNvSpPr>
            <a:spLocks noGrp="1"/>
          </p:cNvSpPr>
          <p:nvPr>
            <p:ph type="sldNum" sz="quarter" idx="5"/>
          </p:nvPr>
        </p:nvSpPr>
        <p:spPr/>
        <p:txBody>
          <a:bodyPr/>
          <a:lstStyle/>
          <a:p>
            <a:fld id="{242E3C26-C9FA-4C5A-B7DA-41A22523D72B}" type="slidenum">
              <a:rPr lang="zh-CN" altLang="en-US" smtClean="0"/>
              <a:t>21</a:t>
            </a:fld>
            <a:endParaRPr lang="zh-CN" altLang="en-US"/>
          </a:p>
        </p:txBody>
      </p:sp>
    </p:spTree>
    <p:extLst>
      <p:ext uri="{BB962C8B-B14F-4D97-AF65-F5344CB8AC3E}">
        <p14:creationId xmlns:p14="http://schemas.microsoft.com/office/powerpoint/2010/main" val="113779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AU" b="0" i="0" dirty="0">
                <a:solidFill>
                  <a:srgbClr val="374151"/>
                </a:solidFill>
                <a:effectLst/>
                <a:latin typeface="Söhne"/>
              </a:rPr>
              <a:t>Finally, we selected 10 pr</a:t>
            </a:r>
            <a:r>
              <a:rPr lang="en-US" altLang="zh-CN" b="0" i="0" dirty="0" err="1">
                <a:solidFill>
                  <a:srgbClr val="374151"/>
                </a:solidFill>
                <a:effectLst/>
                <a:latin typeface="Söhne"/>
              </a:rPr>
              <a:t>ojects</a:t>
            </a:r>
            <a:r>
              <a:rPr lang="zh-CN" altLang="en-US" b="0" i="0" dirty="0">
                <a:solidFill>
                  <a:srgbClr val="374151"/>
                </a:solidFill>
                <a:effectLst/>
                <a:latin typeface="Söhne"/>
              </a:rPr>
              <a:t> </a:t>
            </a:r>
            <a:r>
              <a:rPr lang="en-AU" b="0" i="0" dirty="0">
                <a:solidFill>
                  <a:srgbClr val="374151"/>
                </a:solidFill>
                <a:effectLst/>
                <a:latin typeface="Söhne"/>
              </a:rPr>
              <a:t>from GitHub to validate our approach. We used both </a:t>
            </a:r>
            <a:r>
              <a:rPr lang="en-AU" b="0" i="0" dirty="0" err="1">
                <a:solidFill>
                  <a:srgbClr val="374151"/>
                </a:solidFill>
                <a:effectLst/>
                <a:latin typeface="Söhne"/>
              </a:rPr>
              <a:t>Flowdroid</a:t>
            </a:r>
            <a:r>
              <a:rPr lang="en-AU" b="0" i="0" dirty="0">
                <a:solidFill>
                  <a:srgbClr val="374151"/>
                </a:solidFill>
                <a:effectLst/>
                <a:latin typeface="Söhne"/>
              </a:rPr>
              <a:t>-CSS and </a:t>
            </a:r>
            <a:r>
              <a:rPr lang="en-AU" b="0" i="0" dirty="0" err="1">
                <a:solidFill>
                  <a:srgbClr val="374151"/>
                </a:solidFill>
                <a:effectLst/>
                <a:latin typeface="Söhne"/>
              </a:rPr>
              <a:t>Jucify</a:t>
            </a:r>
            <a:r>
              <a:rPr lang="en-AU" b="0" i="0" dirty="0">
                <a:solidFill>
                  <a:srgbClr val="374151"/>
                </a:solidFill>
                <a:effectLst/>
                <a:latin typeface="Söhne"/>
              </a:rPr>
              <a:t> to </a:t>
            </a:r>
            <a:r>
              <a:rPr lang="en-AU" b="0" i="0" dirty="0" err="1">
                <a:solidFill>
                  <a:srgbClr val="374151"/>
                </a:solidFill>
                <a:effectLst/>
                <a:latin typeface="Söhne"/>
              </a:rPr>
              <a:t>analyze</a:t>
            </a:r>
            <a:r>
              <a:rPr lang="en-AU" b="0" i="0" dirty="0">
                <a:solidFill>
                  <a:srgbClr val="374151"/>
                </a:solidFill>
                <a:effectLst/>
                <a:latin typeface="Söhne"/>
              </a:rPr>
              <a:t> these projects. From the table, it can be seen that </a:t>
            </a:r>
            <a:r>
              <a:rPr lang="en-AU" b="0" i="0" dirty="0" err="1">
                <a:solidFill>
                  <a:srgbClr val="374151"/>
                </a:solidFill>
                <a:effectLst/>
                <a:latin typeface="Söhne"/>
              </a:rPr>
              <a:t>Jucify</a:t>
            </a:r>
            <a:r>
              <a:rPr lang="en-AU" b="0" i="0" dirty="0">
                <a:solidFill>
                  <a:srgbClr val="374151"/>
                </a:solidFill>
                <a:effectLst/>
                <a:latin typeface="Söhne"/>
              </a:rPr>
              <a:t> succeeded in only two cases, mainly due to its limitations in handling native functions. On the other hand, </a:t>
            </a:r>
            <a:r>
              <a:rPr lang="en-AU" b="0" i="0" dirty="0" err="1">
                <a:solidFill>
                  <a:srgbClr val="374151"/>
                </a:solidFill>
                <a:effectLst/>
                <a:latin typeface="Söhne"/>
              </a:rPr>
              <a:t>Flowdroid</a:t>
            </a:r>
            <a:r>
              <a:rPr lang="en-AU" b="0" i="0" dirty="0">
                <a:solidFill>
                  <a:srgbClr val="374151"/>
                </a:solidFill>
                <a:effectLst/>
                <a:latin typeface="Söhne"/>
              </a:rPr>
              <a:t>-CSS had only one failed case, primarily because that case involved a significant amount of mathematical operations. Currently, SVF has significant limitations in dealing with implicit value-flow of this kind.</a:t>
            </a:r>
          </a:p>
          <a:p>
            <a:pPr algn="l"/>
            <a:r>
              <a:rPr lang="en-AU" b="0" i="0" dirty="0">
                <a:solidFill>
                  <a:srgbClr val="374151"/>
                </a:solidFill>
                <a:effectLst/>
                <a:latin typeface="Söhne"/>
              </a:rPr>
              <a:t>The results of these three experiments demonstrate that CSS can significantly enhance the capabilities of Java static </a:t>
            </a:r>
            <a:r>
              <a:rPr lang="en-AU" b="0" i="0" dirty="0" err="1">
                <a:solidFill>
                  <a:srgbClr val="374151"/>
                </a:solidFill>
                <a:effectLst/>
                <a:latin typeface="Söhne"/>
              </a:rPr>
              <a:t>analyzers</a:t>
            </a:r>
            <a:r>
              <a:rPr lang="en-AU" b="0" i="0" dirty="0">
                <a:solidFill>
                  <a:srgbClr val="374151"/>
                </a:solidFill>
                <a:effectLst/>
                <a:latin typeface="Söhne"/>
              </a:rPr>
              <a:t> for cross-language analysis.</a:t>
            </a:r>
          </a:p>
        </p:txBody>
      </p:sp>
      <p:sp>
        <p:nvSpPr>
          <p:cNvPr id="4" name="Slide Number Placeholder 3"/>
          <p:cNvSpPr>
            <a:spLocks noGrp="1"/>
          </p:cNvSpPr>
          <p:nvPr>
            <p:ph type="sldNum" sz="quarter" idx="5"/>
          </p:nvPr>
        </p:nvSpPr>
        <p:spPr/>
        <p:txBody>
          <a:bodyPr/>
          <a:lstStyle/>
          <a:p>
            <a:fld id="{242E3C26-C9FA-4C5A-B7DA-41A22523D72B}" type="slidenum">
              <a:rPr lang="zh-CN" altLang="en-US" smtClean="0"/>
              <a:t>22</a:t>
            </a:fld>
            <a:endParaRPr lang="zh-CN" altLang="en-US"/>
          </a:p>
        </p:txBody>
      </p:sp>
    </p:spTree>
    <p:extLst>
      <p:ext uri="{BB962C8B-B14F-4D97-AF65-F5344CB8AC3E}">
        <p14:creationId xmlns:p14="http://schemas.microsoft.com/office/powerpoint/2010/main" val="15750812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AU" b="0" i="0" dirty="0">
                <a:solidFill>
                  <a:srgbClr val="374151"/>
                </a:solidFill>
                <a:effectLst/>
                <a:latin typeface="Söhne"/>
              </a:rPr>
              <a:t>Although the CSS we proposed effectively enhances the capabilities of Java monolingual static </a:t>
            </a:r>
            <a:r>
              <a:rPr lang="en-AU" b="0" i="0" dirty="0" err="1">
                <a:solidFill>
                  <a:srgbClr val="374151"/>
                </a:solidFill>
                <a:effectLst/>
                <a:latin typeface="Söhne"/>
              </a:rPr>
              <a:t>analyzers</a:t>
            </a:r>
            <a:r>
              <a:rPr lang="en-AU" b="0" i="0" dirty="0">
                <a:solidFill>
                  <a:srgbClr val="374151"/>
                </a:solidFill>
                <a:effectLst/>
                <a:latin typeface="Söhne"/>
              </a:rPr>
              <a:t> for cross-language analysis,</a:t>
            </a:r>
            <a:endParaRPr lang="en-US" altLang="zh-CN" dirty="0"/>
          </a:p>
          <a:p>
            <a:pPr marL="0" indent="0">
              <a:buFont typeface="Arial" panose="020B0604020202020204" pitchFamily="34" charset="0"/>
              <a:buNone/>
            </a:pPr>
            <a:r>
              <a:rPr lang="en-US" altLang="zh-CN" dirty="0"/>
              <a:t>The</a:t>
            </a:r>
            <a:r>
              <a:rPr lang="zh-CN" altLang="en-US" dirty="0"/>
              <a:t> </a:t>
            </a:r>
            <a:r>
              <a:rPr lang="en-US" altLang="zh-CN" dirty="0"/>
              <a:t>first</a:t>
            </a:r>
            <a:r>
              <a:rPr lang="en-US" dirty="0"/>
              <a:t> limitation is the inadequate handling of implicit value-flow, especially in cases involving mathematical or string operations.</a:t>
            </a:r>
          </a:p>
          <a:p>
            <a:pPr marL="0" indent="0">
              <a:buFont typeface="Arial" panose="020B0604020202020204" pitchFamily="34" charset="0"/>
              <a:buNone/>
            </a:pPr>
            <a:r>
              <a:rPr lang="en-AU" b="0" i="0" dirty="0">
                <a:solidFill>
                  <a:srgbClr val="374151"/>
                </a:solidFill>
                <a:effectLst/>
                <a:latin typeface="Söhne"/>
              </a:rPr>
              <a:t>The second limitation arises when there are changes in the information of the Java caller, resulting in a</a:t>
            </a:r>
            <a:r>
              <a:rPr lang="zh-CN" altLang="en-US" b="0" i="0" dirty="0">
                <a:solidFill>
                  <a:srgbClr val="374151"/>
                </a:solidFill>
                <a:effectLst/>
                <a:latin typeface="Söhne"/>
              </a:rPr>
              <a:t> </a:t>
            </a:r>
            <a:r>
              <a:rPr lang="en-US" altLang="zh-CN" b="0" i="0" dirty="0">
                <a:solidFill>
                  <a:srgbClr val="374151"/>
                </a:solidFill>
                <a:effectLst/>
                <a:latin typeface="Söhne"/>
              </a:rPr>
              <a:t>change</a:t>
            </a:r>
            <a:r>
              <a:rPr lang="zh-CN" altLang="en-US" b="0" i="0" dirty="0">
                <a:solidFill>
                  <a:srgbClr val="374151"/>
                </a:solidFill>
                <a:effectLst/>
                <a:latin typeface="Söhne"/>
              </a:rPr>
              <a:t> </a:t>
            </a:r>
            <a:r>
              <a:rPr lang="en-AU" b="0" i="0" dirty="0">
                <a:solidFill>
                  <a:srgbClr val="374151"/>
                </a:solidFill>
                <a:effectLst/>
                <a:latin typeface="Söhne"/>
              </a:rPr>
              <a:t>in the calling context. In such cases, it becomes necessary to create a new caller-sensitive specification.</a:t>
            </a:r>
          </a:p>
          <a:p>
            <a:pPr marL="0" indent="0">
              <a:buFont typeface="Arial" panose="020B0604020202020204" pitchFamily="34" charset="0"/>
              <a:buNone/>
            </a:pPr>
            <a:r>
              <a:rPr lang="en-AU" b="0" i="0" dirty="0">
                <a:solidFill>
                  <a:srgbClr val="374151"/>
                </a:solidFill>
                <a:effectLst/>
                <a:latin typeface="Söhne"/>
              </a:rPr>
              <a:t>The third limitation is that if JNI calls originate from native code without caller specifications, it becomes impossible to generate subsequent call-sensitive specifications.</a:t>
            </a:r>
            <a:endParaRPr lang="en-US"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242E3C26-C9FA-4C5A-B7DA-41A22523D72B}" type="slidenum">
              <a:rPr lang="zh-CN" altLang="en-US" smtClean="0"/>
              <a:t>23</a:t>
            </a:fld>
            <a:endParaRPr lang="zh-CN" altLang="en-US"/>
          </a:p>
        </p:txBody>
      </p:sp>
    </p:spTree>
    <p:extLst>
      <p:ext uri="{BB962C8B-B14F-4D97-AF65-F5344CB8AC3E}">
        <p14:creationId xmlns:p14="http://schemas.microsoft.com/office/powerpoint/2010/main" val="28699662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altLang="zh-CN" b="0" i="0" dirty="0">
                <a:solidFill>
                  <a:srgbClr val="374151"/>
                </a:solidFill>
                <a:effectLst/>
                <a:latin typeface="Söhne"/>
              </a:rPr>
              <a:t>Here</a:t>
            </a:r>
            <a:r>
              <a:rPr lang="zh-CN" altLang="en-US" b="0" i="0" dirty="0">
                <a:solidFill>
                  <a:srgbClr val="374151"/>
                </a:solidFill>
                <a:effectLst/>
                <a:latin typeface="Söhne"/>
              </a:rPr>
              <a:t> </a:t>
            </a:r>
            <a:r>
              <a:rPr lang="en-US" altLang="zh-CN" b="0" i="0" dirty="0">
                <a:solidFill>
                  <a:srgbClr val="374151"/>
                </a:solidFill>
                <a:effectLst/>
                <a:latin typeface="Söhne"/>
              </a:rPr>
              <a:t>is</a:t>
            </a:r>
            <a:r>
              <a:rPr lang="zh-CN" altLang="en-US" b="0" i="0" dirty="0">
                <a:solidFill>
                  <a:srgbClr val="374151"/>
                </a:solidFill>
                <a:effectLst/>
                <a:latin typeface="Söhne"/>
              </a:rPr>
              <a:t> </a:t>
            </a:r>
            <a:r>
              <a:rPr lang="en-US" altLang="zh-CN" b="0" i="0" dirty="0">
                <a:solidFill>
                  <a:srgbClr val="374151"/>
                </a:solidFill>
                <a:effectLst/>
                <a:latin typeface="Söhne"/>
              </a:rPr>
              <a:t>the</a:t>
            </a:r>
            <a:r>
              <a:rPr lang="zh-CN" altLang="en-US" b="0" i="0" dirty="0">
                <a:solidFill>
                  <a:srgbClr val="374151"/>
                </a:solidFill>
                <a:effectLst/>
                <a:latin typeface="Söhne"/>
              </a:rPr>
              <a:t> </a:t>
            </a:r>
            <a:r>
              <a:rPr lang="en-US" altLang="zh-CN" b="0" i="0" dirty="0">
                <a:solidFill>
                  <a:srgbClr val="374151"/>
                </a:solidFill>
                <a:effectLst/>
                <a:latin typeface="Söhne"/>
              </a:rPr>
              <a:t>summary,</a:t>
            </a:r>
            <a:r>
              <a:rPr lang="zh-CN" altLang="en-US" b="0" i="0" dirty="0">
                <a:solidFill>
                  <a:srgbClr val="374151"/>
                </a:solidFill>
                <a:effectLst/>
                <a:latin typeface="Söhne"/>
              </a:rPr>
              <a:t> </a:t>
            </a:r>
            <a:r>
              <a:rPr lang="en-US" altLang="zh-CN" dirty="0"/>
              <a:t>Caller-sensitive</a:t>
            </a:r>
            <a:r>
              <a:rPr lang="zh-CN" altLang="en-US" dirty="0"/>
              <a:t> </a:t>
            </a:r>
            <a:r>
              <a:rPr lang="en-US" altLang="zh-CN" dirty="0"/>
              <a:t>specification</a:t>
            </a:r>
            <a:r>
              <a:rPr lang="zh-CN" altLang="en-US" dirty="0"/>
              <a:t> </a:t>
            </a:r>
            <a:r>
              <a:rPr lang="en-US" altLang="zh-CN" dirty="0"/>
              <a:t>c</a:t>
            </a:r>
            <a:r>
              <a:rPr lang="en-US" dirty="0"/>
              <a:t>onsider</a:t>
            </a:r>
            <a:r>
              <a:rPr lang="en-US" altLang="zh-CN" dirty="0"/>
              <a:t>s</a:t>
            </a:r>
            <a:r>
              <a:rPr lang="en-US" dirty="0"/>
              <a:t> the calling context across languages, lead</a:t>
            </a:r>
            <a:r>
              <a:rPr lang="en-US" altLang="zh-CN" dirty="0"/>
              <a:t>ing</a:t>
            </a:r>
            <a:r>
              <a:rPr lang="en-US" dirty="0"/>
              <a:t> to more precise and smaller </a:t>
            </a:r>
            <a:r>
              <a:rPr lang="zh-CN" altLang="en-US" dirty="0"/>
              <a:t> </a:t>
            </a:r>
            <a:r>
              <a:rPr lang="en-US" dirty="0"/>
              <a:t>Specifications, reducing spurious</a:t>
            </a:r>
            <a:r>
              <a:rPr lang="zh-CN" altLang="en-US" dirty="0"/>
              <a:t> </a:t>
            </a:r>
            <a:r>
              <a:rPr lang="en-US" dirty="0"/>
              <a:t>results and sizes of the specifications.</a:t>
            </a:r>
            <a:r>
              <a:rPr lang="zh-CN" altLang="en-US" dirty="0"/>
              <a:t> </a:t>
            </a:r>
            <a:r>
              <a:rPr lang="en-US" dirty="0"/>
              <a:t>The caller-sensitive specification approach is compatible</a:t>
            </a:r>
            <a:r>
              <a:rPr lang="zh-CN" altLang="en-US" dirty="0"/>
              <a:t> </a:t>
            </a:r>
            <a:r>
              <a:rPr lang="en-US" dirty="0"/>
              <a:t>with single-language static analysis tools. By adding the</a:t>
            </a:r>
            <a:r>
              <a:rPr lang="zh-CN" altLang="en-US" dirty="0"/>
              <a:t> </a:t>
            </a:r>
            <a:r>
              <a:rPr lang="en-US" dirty="0"/>
              <a:t>proposed specification, static analyzers can perform cross</a:t>
            </a:r>
            <a:r>
              <a:rPr lang="en-US" altLang="zh-CN" dirty="0"/>
              <a:t>-</a:t>
            </a:r>
            <a:r>
              <a:rPr lang="en-US" dirty="0"/>
              <a:t>language analysis with minor code changes. The smaller</a:t>
            </a:r>
            <a:r>
              <a:rPr lang="zh-CN" altLang="en-US" dirty="0"/>
              <a:t> </a:t>
            </a:r>
            <a:r>
              <a:rPr lang="en-US" dirty="0"/>
              <a:t>and more precise caller-sensitive specifications can reduce</a:t>
            </a:r>
            <a:r>
              <a:rPr lang="zh-CN" altLang="en-US" dirty="0"/>
              <a:t> </a:t>
            </a:r>
            <a:r>
              <a:rPr lang="en-US" dirty="0"/>
              <a:t>the complexity of parsing and speed up static analysis.</a:t>
            </a:r>
            <a:r>
              <a:rPr lang="zh-CN" altLang="en-US" dirty="0"/>
              <a:t> </a:t>
            </a:r>
            <a:r>
              <a:rPr lang="en-US" dirty="0"/>
              <a:t>The experimental results</a:t>
            </a:r>
            <a:r>
              <a:rPr lang="zh-CN" altLang="en-US" dirty="0"/>
              <a:t> </a:t>
            </a:r>
            <a:r>
              <a:rPr lang="en-US" altLang="zh-CN" dirty="0"/>
              <a:t>also</a:t>
            </a:r>
            <a:r>
              <a:rPr lang="en-US" dirty="0"/>
              <a:t> show that caller-sensitive specifications</a:t>
            </a:r>
            <a:r>
              <a:rPr lang="zh-CN" altLang="en-US" dirty="0"/>
              <a:t> </a:t>
            </a:r>
            <a:r>
              <a:rPr lang="en-US" dirty="0"/>
              <a:t>approach can more</a:t>
            </a:r>
            <a:r>
              <a:rPr lang="zh-CN" altLang="en-US" dirty="0"/>
              <a:t> </a:t>
            </a:r>
            <a:r>
              <a:rPr lang="en-US" dirty="0"/>
              <a:t>accurately track the flow of data.</a:t>
            </a:r>
          </a:p>
          <a:p>
            <a:endParaRPr lang="en-AU" b="0" i="0" dirty="0">
              <a:solidFill>
                <a:srgbClr val="374151"/>
              </a:solidFill>
              <a:effectLst/>
              <a:latin typeface="Söhne"/>
            </a:endParaRPr>
          </a:p>
          <a:p>
            <a:r>
              <a:rPr lang="en-AU" b="0" i="0" dirty="0">
                <a:solidFill>
                  <a:srgbClr val="374151"/>
                </a:solidFill>
                <a:effectLst/>
                <a:latin typeface="Söhne"/>
              </a:rPr>
              <a:t>Our work on caller-sensitive specification has been submitted to </a:t>
            </a:r>
            <a:r>
              <a:rPr lang="en-US" altLang="zh-CN" b="0" i="0" dirty="0">
                <a:solidFill>
                  <a:srgbClr val="374151"/>
                </a:solidFill>
                <a:effectLst/>
                <a:latin typeface="Söhne"/>
              </a:rPr>
              <a:t>TSE</a:t>
            </a:r>
            <a:r>
              <a:rPr lang="en-AU" b="0" i="0" dirty="0">
                <a:solidFill>
                  <a:srgbClr val="374151"/>
                </a:solidFill>
                <a:effectLst/>
                <a:latin typeface="Söhne"/>
              </a:rPr>
              <a:t> with the title of "Caller-sensitive Specification Generation for Cross-language Static Analysis</a:t>
            </a:r>
            <a:endParaRPr lang="en-US" dirty="0"/>
          </a:p>
        </p:txBody>
      </p:sp>
      <p:sp>
        <p:nvSpPr>
          <p:cNvPr id="4" name="Slide Number Placeholder 3"/>
          <p:cNvSpPr>
            <a:spLocks noGrp="1"/>
          </p:cNvSpPr>
          <p:nvPr>
            <p:ph type="sldNum" sz="quarter" idx="5"/>
          </p:nvPr>
        </p:nvSpPr>
        <p:spPr/>
        <p:txBody>
          <a:bodyPr/>
          <a:lstStyle/>
          <a:p>
            <a:fld id="{242E3C26-C9FA-4C5A-B7DA-41A22523D72B}" type="slidenum">
              <a:rPr lang="zh-CN" altLang="en-US" smtClean="0"/>
              <a:t>24</a:t>
            </a:fld>
            <a:endParaRPr lang="zh-CN" altLang="en-US"/>
          </a:p>
        </p:txBody>
      </p:sp>
    </p:spTree>
    <p:extLst>
      <p:ext uri="{BB962C8B-B14F-4D97-AF65-F5344CB8AC3E}">
        <p14:creationId xmlns:p14="http://schemas.microsoft.com/office/powerpoint/2010/main" val="41773906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b="0" i="0" dirty="0">
                <a:solidFill>
                  <a:srgbClr val="374151"/>
                </a:solidFill>
                <a:effectLst/>
                <a:latin typeface="Söhne"/>
              </a:rPr>
              <a:t>First, I do</a:t>
            </a:r>
            <a:r>
              <a:rPr lang="zh-CN" altLang="en-US" b="0" i="0" dirty="0">
                <a:solidFill>
                  <a:srgbClr val="374151"/>
                </a:solidFill>
                <a:effectLst/>
                <a:latin typeface="Söhne"/>
              </a:rPr>
              <a:t> </a:t>
            </a:r>
            <a:r>
              <a:rPr lang="en-AU" b="0" i="0" dirty="0">
                <a:solidFill>
                  <a:srgbClr val="374151"/>
                </a:solidFill>
                <a:effectLst/>
                <a:latin typeface="Söhne"/>
              </a:rPr>
              <a:t>a literature review, </a:t>
            </a:r>
            <a:r>
              <a:rPr lang="en-US" altLang="zh-CN" b="0" i="0" dirty="0">
                <a:solidFill>
                  <a:srgbClr val="374151"/>
                </a:solidFill>
                <a:effectLst/>
                <a:latin typeface="Söhne"/>
              </a:rPr>
              <a:t>and</a:t>
            </a:r>
            <a:r>
              <a:rPr lang="zh-CN" altLang="en-US" b="0" i="0" dirty="0">
                <a:solidFill>
                  <a:srgbClr val="374151"/>
                </a:solidFill>
                <a:effectLst/>
                <a:latin typeface="Söhne"/>
              </a:rPr>
              <a:t> </a:t>
            </a:r>
            <a:r>
              <a:rPr lang="en-AU" b="0" i="0" dirty="0">
                <a:solidFill>
                  <a:srgbClr val="374151"/>
                </a:solidFill>
                <a:effectLst/>
                <a:latin typeface="Söhne"/>
              </a:rPr>
              <a:t>then </a:t>
            </a:r>
            <a:r>
              <a:rPr lang="en-US" altLang="zh-CN" b="0" i="0" dirty="0">
                <a:solidFill>
                  <a:srgbClr val="374151"/>
                </a:solidFill>
                <a:effectLst/>
                <a:latin typeface="Söhne"/>
              </a:rPr>
              <a:t>conduct</a:t>
            </a:r>
            <a:r>
              <a:rPr lang="zh-CN" altLang="en-US" b="0" i="0" dirty="0">
                <a:solidFill>
                  <a:srgbClr val="374151"/>
                </a:solidFill>
                <a:effectLst/>
                <a:latin typeface="Söhne"/>
              </a:rPr>
              <a:t> </a:t>
            </a:r>
            <a:r>
              <a:rPr lang="en-US" altLang="zh-CN" b="0" i="0" dirty="0">
                <a:solidFill>
                  <a:srgbClr val="374151"/>
                </a:solidFill>
                <a:effectLst/>
                <a:latin typeface="Söhne"/>
              </a:rPr>
              <a:t>a</a:t>
            </a:r>
            <a:r>
              <a:rPr lang="zh-CN" altLang="en-US" b="0" i="0" dirty="0">
                <a:solidFill>
                  <a:srgbClr val="374151"/>
                </a:solidFill>
                <a:effectLst/>
                <a:latin typeface="Söhne"/>
              </a:rPr>
              <a:t> </a:t>
            </a:r>
            <a:r>
              <a:rPr lang="en-US" altLang="zh-CN" b="0" i="0" dirty="0">
                <a:solidFill>
                  <a:srgbClr val="374151"/>
                </a:solidFill>
                <a:effectLst/>
                <a:latin typeface="Söhne"/>
              </a:rPr>
              <a:t>system</a:t>
            </a:r>
            <a:r>
              <a:rPr lang="zh-CN" altLang="en-US" b="0" i="0" dirty="0">
                <a:solidFill>
                  <a:srgbClr val="374151"/>
                </a:solidFill>
                <a:effectLst/>
                <a:latin typeface="Söhne"/>
              </a:rPr>
              <a:t> </a:t>
            </a:r>
            <a:r>
              <a:rPr lang="en-US" altLang="zh-CN" b="0" i="0" dirty="0">
                <a:solidFill>
                  <a:srgbClr val="374151"/>
                </a:solidFill>
                <a:effectLst/>
                <a:latin typeface="Söhne"/>
              </a:rPr>
              <a:t>design</a:t>
            </a:r>
            <a:r>
              <a:rPr lang="zh-CN" altLang="en-US" b="0" i="0" dirty="0">
                <a:solidFill>
                  <a:srgbClr val="374151"/>
                </a:solidFill>
                <a:effectLst/>
                <a:latin typeface="Söhne"/>
              </a:rPr>
              <a:t> </a:t>
            </a:r>
            <a:r>
              <a:rPr lang="en-US" altLang="zh-CN" b="0" i="0" dirty="0">
                <a:solidFill>
                  <a:srgbClr val="374151"/>
                </a:solidFill>
                <a:effectLst/>
                <a:latin typeface="Söhne"/>
              </a:rPr>
              <a:t>with</a:t>
            </a:r>
            <a:r>
              <a:rPr lang="zh-CN" altLang="en-US" b="0" i="0" dirty="0">
                <a:solidFill>
                  <a:srgbClr val="374151"/>
                </a:solidFill>
                <a:effectLst/>
                <a:latin typeface="Söhne"/>
              </a:rPr>
              <a:t> </a:t>
            </a:r>
            <a:r>
              <a:rPr lang="en-US" altLang="zh-CN" b="0" i="0" dirty="0">
                <a:solidFill>
                  <a:srgbClr val="374151"/>
                </a:solidFill>
                <a:effectLst/>
                <a:latin typeface="Söhne"/>
              </a:rPr>
              <a:t>my</a:t>
            </a:r>
            <a:r>
              <a:rPr lang="zh-CN" altLang="en-US" b="0" i="0" dirty="0">
                <a:solidFill>
                  <a:srgbClr val="374151"/>
                </a:solidFill>
                <a:effectLst/>
                <a:latin typeface="Söhne"/>
              </a:rPr>
              <a:t> </a:t>
            </a:r>
            <a:r>
              <a:rPr lang="en-US" altLang="zh-CN" b="0" i="0" dirty="0">
                <a:solidFill>
                  <a:srgbClr val="374151"/>
                </a:solidFill>
                <a:effectLst/>
                <a:latin typeface="Söhne"/>
              </a:rPr>
              <a:t>supervisors</a:t>
            </a:r>
            <a:r>
              <a:rPr lang="en-AU" b="0" i="0" dirty="0">
                <a:solidFill>
                  <a:srgbClr val="374151"/>
                </a:solidFill>
                <a:effectLst/>
                <a:latin typeface="Söhne"/>
              </a:rPr>
              <a:t>. Following that, we </a:t>
            </a:r>
            <a:r>
              <a:rPr lang="en-US" altLang="zh-CN" b="0" i="0" dirty="0">
                <a:solidFill>
                  <a:srgbClr val="374151"/>
                </a:solidFill>
                <a:effectLst/>
                <a:latin typeface="Söhne"/>
              </a:rPr>
              <a:t>do</a:t>
            </a:r>
            <a:r>
              <a:rPr lang="zh-CN" altLang="en-US" b="0" i="0" dirty="0">
                <a:solidFill>
                  <a:srgbClr val="374151"/>
                </a:solidFill>
                <a:effectLst/>
                <a:latin typeface="Söhne"/>
              </a:rPr>
              <a:t> </a:t>
            </a:r>
            <a:r>
              <a:rPr lang="en-US" altLang="zh-CN" b="0" i="0" dirty="0">
                <a:solidFill>
                  <a:srgbClr val="374151"/>
                </a:solidFill>
                <a:effectLst/>
                <a:latin typeface="Söhne"/>
              </a:rPr>
              <a:t>experiments</a:t>
            </a:r>
            <a:r>
              <a:rPr lang="zh-CN" altLang="en-US" b="0" i="0" dirty="0">
                <a:solidFill>
                  <a:srgbClr val="374151"/>
                </a:solidFill>
                <a:effectLst/>
                <a:latin typeface="Söhne"/>
              </a:rPr>
              <a:t> </a:t>
            </a:r>
            <a:r>
              <a:rPr lang="en-US" altLang="zh-CN" b="0" i="0" dirty="0">
                <a:solidFill>
                  <a:srgbClr val="374151"/>
                </a:solidFill>
                <a:effectLst/>
                <a:latin typeface="Söhne"/>
              </a:rPr>
              <a:t>to</a:t>
            </a:r>
            <a:r>
              <a:rPr lang="zh-CN" altLang="en-US" b="0" i="0" dirty="0">
                <a:solidFill>
                  <a:srgbClr val="374151"/>
                </a:solidFill>
                <a:effectLst/>
                <a:latin typeface="Söhne"/>
              </a:rPr>
              <a:t> </a:t>
            </a:r>
            <a:r>
              <a:rPr lang="en-US" altLang="zh-CN" b="0" i="0" dirty="0">
                <a:solidFill>
                  <a:srgbClr val="374151"/>
                </a:solidFill>
                <a:effectLst/>
                <a:latin typeface="Söhne"/>
              </a:rPr>
              <a:t>validate</a:t>
            </a:r>
            <a:r>
              <a:rPr lang="zh-CN" altLang="en-US" b="0" i="0" dirty="0">
                <a:solidFill>
                  <a:srgbClr val="374151"/>
                </a:solidFill>
                <a:effectLst/>
                <a:latin typeface="Söhne"/>
              </a:rPr>
              <a:t> </a:t>
            </a:r>
            <a:r>
              <a:rPr lang="en-AU" b="0" i="0" dirty="0">
                <a:solidFill>
                  <a:srgbClr val="374151"/>
                </a:solidFill>
                <a:effectLst/>
                <a:latin typeface="Söhne"/>
              </a:rPr>
              <a:t>our</a:t>
            </a:r>
            <a:r>
              <a:rPr lang="zh-CN" altLang="en-US" b="0" i="0" dirty="0">
                <a:solidFill>
                  <a:srgbClr val="374151"/>
                </a:solidFill>
                <a:effectLst/>
                <a:latin typeface="Söhne"/>
              </a:rPr>
              <a:t> </a:t>
            </a:r>
            <a:r>
              <a:rPr lang="en-US" altLang="zh-CN" b="0" i="0" dirty="0">
                <a:solidFill>
                  <a:srgbClr val="374151"/>
                </a:solidFill>
                <a:effectLst/>
                <a:latin typeface="Söhne"/>
              </a:rPr>
              <a:t>idea</a:t>
            </a:r>
            <a:r>
              <a:rPr lang="en-AU" b="0" i="0" dirty="0">
                <a:solidFill>
                  <a:srgbClr val="374151"/>
                </a:solidFill>
                <a:effectLst/>
                <a:latin typeface="Söhne"/>
              </a:rPr>
              <a:t>. Finally, I plan to </a:t>
            </a:r>
            <a:r>
              <a:rPr lang="en-US" altLang="zh-CN" b="0" i="0" dirty="0">
                <a:solidFill>
                  <a:srgbClr val="374151"/>
                </a:solidFill>
                <a:effectLst/>
                <a:latin typeface="Söhne"/>
              </a:rPr>
              <a:t>spend</a:t>
            </a:r>
            <a:r>
              <a:rPr lang="zh-CN" altLang="en-US" b="0" i="0" dirty="0">
                <a:solidFill>
                  <a:srgbClr val="374151"/>
                </a:solidFill>
                <a:effectLst/>
                <a:latin typeface="Söhne"/>
              </a:rPr>
              <a:t> </a:t>
            </a:r>
            <a:r>
              <a:rPr lang="en-AU" b="0" i="0" dirty="0">
                <a:solidFill>
                  <a:srgbClr val="374151"/>
                </a:solidFill>
                <a:effectLst/>
                <a:latin typeface="Söhne"/>
              </a:rPr>
              <a:t>two months </a:t>
            </a:r>
            <a:r>
              <a:rPr lang="en-US" altLang="zh-CN" b="0" i="0" dirty="0">
                <a:solidFill>
                  <a:srgbClr val="374151"/>
                </a:solidFill>
                <a:effectLst/>
                <a:latin typeface="Söhne"/>
              </a:rPr>
              <a:t>on</a:t>
            </a:r>
            <a:r>
              <a:rPr lang="zh-CN" altLang="en-US" b="0" i="0" dirty="0">
                <a:solidFill>
                  <a:srgbClr val="374151"/>
                </a:solidFill>
                <a:effectLst/>
                <a:latin typeface="Söhne"/>
              </a:rPr>
              <a:t> </a:t>
            </a:r>
            <a:r>
              <a:rPr lang="en-AU" b="0" i="0" dirty="0">
                <a:solidFill>
                  <a:srgbClr val="374151"/>
                </a:solidFill>
                <a:effectLst/>
                <a:latin typeface="Söhne"/>
              </a:rPr>
              <a:t> writ</a:t>
            </a:r>
            <a:r>
              <a:rPr lang="en-US" altLang="zh-CN" b="0" i="0" dirty="0" err="1">
                <a:solidFill>
                  <a:srgbClr val="374151"/>
                </a:solidFill>
                <a:effectLst/>
                <a:latin typeface="Söhne"/>
              </a:rPr>
              <a:t>ing</a:t>
            </a:r>
            <a:r>
              <a:rPr lang="en-AU" b="0" i="0" dirty="0">
                <a:solidFill>
                  <a:srgbClr val="374151"/>
                </a:solidFill>
                <a:effectLst/>
                <a:latin typeface="Söhne"/>
              </a:rPr>
              <a:t> the paper and submit it.</a:t>
            </a:r>
            <a:endParaRPr lang="en-US" dirty="0"/>
          </a:p>
        </p:txBody>
      </p:sp>
      <p:sp>
        <p:nvSpPr>
          <p:cNvPr id="4" name="Slide Number Placeholder 3"/>
          <p:cNvSpPr>
            <a:spLocks noGrp="1"/>
          </p:cNvSpPr>
          <p:nvPr>
            <p:ph type="sldNum" sz="quarter" idx="5"/>
          </p:nvPr>
        </p:nvSpPr>
        <p:spPr/>
        <p:txBody>
          <a:bodyPr/>
          <a:lstStyle/>
          <a:p>
            <a:fld id="{242E3C26-C9FA-4C5A-B7DA-41A22523D72B}" type="slidenum">
              <a:rPr lang="zh-CN" altLang="en-US" smtClean="0"/>
              <a:t>26</a:t>
            </a:fld>
            <a:endParaRPr lang="zh-CN" altLang="en-US"/>
          </a:p>
        </p:txBody>
      </p:sp>
    </p:spTree>
    <p:extLst>
      <p:ext uri="{BB962C8B-B14F-4D97-AF65-F5344CB8AC3E}">
        <p14:creationId xmlns:p14="http://schemas.microsoft.com/office/powerpoint/2010/main" val="197960360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2E3C26-C9FA-4C5A-B7DA-41A22523D72B}" type="slidenum">
              <a:rPr lang="zh-CN" altLang="en-US" smtClean="0"/>
              <a:t>27</a:t>
            </a:fld>
            <a:endParaRPr lang="zh-CN" altLang="en-US"/>
          </a:p>
        </p:txBody>
      </p:sp>
    </p:spTree>
    <p:extLst>
      <p:ext uri="{BB962C8B-B14F-4D97-AF65-F5344CB8AC3E}">
        <p14:creationId xmlns:p14="http://schemas.microsoft.com/office/powerpoint/2010/main" val="5146947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fontAlgn="base"/>
            <a:r>
              <a:rPr lang="en-US" sz="1800" b="0" i="0" u="none" strike="noStrike" dirty="0">
                <a:solidFill>
                  <a:srgbClr val="000000"/>
                </a:solidFill>
                <a:effectLst/>
                <a:latin typeface="Calibri" panose="020F0502020204030204" pitchFamily="34" charset="0"/>
              </a:rPr>
              <a:t>Today’s presentation is composed of three parts.</a:t>
            </a:r>
            <a:r>
              <a:rPr lang="en-US" sz="1800" b="0" i="0" dirty="0">
                <a:solidFill>
                  <a:srgbClr val="000000"/>
                </a:solidFill>
                <a:effectLst/>
                <a:latin typeface="Calibri" panose="020F0502020204030204" pitchFamily="34" charset="0"/>
              </a:rPr>
              <a:t>​</a:t>
            </a:r>
            <a:endParaRPr lang="en-US" sz="2800" b="0" i="0" dirty="0">
              <a:solidFill>
                <a:srgbClr val="444444"/>
              </a:solidFill>
              <a:effectLst/>
              <a:latin typeface="Calibri" panose="020F0502020204030204" pitchFamily="34" charset="0"/>
            </a:endParaRPr>
          </a:p>
          <a:p>
            <a:pPr algn="l" rtl="0" fontAlgn="base"/>
            <a:r>
              <a:rPr lang="en-US" sz="1800" b="0" i="0" u="none" strike="noStrike" dirty="0">
                <a:solidFill>
                  <a:srgbClr val="000000"/>
                </a:solidFill>
                <a:effectLst/>
                <a:latin typeface="Calibri" panose="020F0502020204030204" pitchFamily="34" charset="0"/>
              </a:rPr>
              <a:t>The first one is the literature review.</a:t>
            </a:r>
            <a:r>
              <a:rPr lang="en-US" sz="1800" b="0" i="0" dirty="0">
                <a:solidFill>
                  <a:srgbClr val="000000"/>
                </a:solidFill>
                <a:effectLst/>
                <a:latin typeface="Calibri" panose="020F0502020204030204" pitchFamily="34" charset="0"/>
              </a:rPr>
              <a:t>​</a:t>
            </a:r>
            <a:endParaRPr lang="en-US" sz="2800" b="0" i="0" dirty="0">
              <a:solidFill>
                <a:srgbClr val="444444"/>
              </a:solidFill>
              <a:effectLst/>
              <a:latin typeface="Calibri" panose="020F0502020204030204" pitchFamily="34" charset="0"/>
            </a:endParaRPr>
          </a:p>
          <a:p>
            <a:pPr algn="l" rtl="0" fontAlgn="base"/>
            <a:r>
              <a:rPr lang="en-AU" sz="2800" b="0" i="0" dirty="0">
                <a:solidFill>
                  <a:srgbClr val="374151"/>
                </a:solidFill>
                <a:effectLst/>
                <a:latin typeface="Söhne"/>
              </a:rPr>
              <a:t>The second part is</a:t>
            </a:r>
            <a:r>
              <a:rPr lang="zh-CN" altLang="en-US" sz="2800" b="0" i="0" dirty="0">
                <a:solidFill>
                  <a:srgbClr val="374151"/>
                </a:solidFill>
                <a:effectLst/>
                <a:latin typeface="Söhne"/>
              </a:rPr>
              <a:t> </a:t>
            </a:r>
            <a:r>
              <a:rPr lang="en-US" altLang="zh-CN" sz="2800" b="0" i="0" dirty="0">
                <a:solidFill>
                  <a:srgbClr val="374151"/>
                </a:solidFill>
                <a:effectLst/>
                <a:latin typeface="Söhne"/>
              </a:rPr>
              <a:t>the</a:t>
            </a:r>
            <a:r>
              <a:rPr lang="zh-CN" altLang="en-US" sz="2800" b="0" i="0" dirty="0">
                <a:solidFill>
                  <a:srgbClr val="374151"/>
                </a:solidFill>
                <a:effectLst/>
                <a:latin typeface="Söhne"/>
              </a:rPr>
              <a:t> </a:t>
            </a:r>
            <a:r>
              <a:rPr lang="en-US" altLang="zh-CN" sz="2800" b="0" i="0" dirty="0">
                <a:solidFill>
                  <a:srgbClr val="374151"/>
                </a:solidFill>
                <a:effectLst/>
                <a:latin typeface="Söhne"/>
              </a:rPr>
              <a:t>work</a:t>
            </a:r>
            <a:r>
              <a:rPr lang="en-AU" sz="2800" b="0" i="0" dirty="0">
                <a:solidFill>
                  <a:srgbClr val="374151"/>
                </a:solidFill>
                <a:effectLst/>
                <a:latin typeface="Söhne"/>
              </a:rPr>
              <a:t> I have </a:t>
            </a:r>
            <a:r>
              <a:rPr lang="en-US" sz="2800" b="0" i="0" dirty="0">
                <a:solidFill>
                  <a:srgbClr val="374151"/>
                </a:solidFill>
                <a:effectLst/>
                <a:latin typeface="Söhne"/>
              </a:rPr>
              <a:t>done</a:t>
            </a:r>
            <a:r>
              <a:rPr lang="zh-CN" altLang="en-US" sz="2800" b="0" i="0" dirty="0">
                <a:solidFill>
                  <a:srgbClr val="374151"/>
                </a:solidFill>
                <a:effectLst/>
                <a:latin typeface="Söhne"/>
              </a:rPr>
              <a:t> </a:t>
            </a:r>
            <a:r>
              <a:rPr lang="en-AU" sz="2800" b="0" i="0" dirty="0">
                <a:solidFill>
                  <a:srgbClr val="374151"/>
                </a:solidFill>
                <a:effectLst/>
                <a:latin typeface="Söhne"/>
              </a:rPr>
              <a:t>about the cross-language static analysis </a:t>
            </a:r>
            <a:r>
              <a:rPr lang="en-US" altLang="zh-CN" sz="2800" b="0" i="0" dirty="0">
                <a:solidFill>
                  <a:srgbClr val="374151"/>
                </a:solidFill>
                <a:effectLst/>
                <a:latin typeface="Söhne"/>
              </a:rPr>
              <a:t>.</a:t>
            </a:r>
            <a:endParaRPr lang="en-US" sz="2800" b="0" i="0" dirty="0">
              <a:solidFill>
                <a:srgbClr val="444444"/>
              </a:solidFill>
              <a:effectLst/>
              <a:latin typeface="Calibri" panose="020F0502020204030204" pitchFamily="34" charset="0"/>
            </a:endParaRPr>
          </a:p>
          <a:p>
            <a:pPr algn="l" rtl="0" fontAlgn="base"/>
            <a:r>
              <a:rPr lang="en-US" sz="1800" b="0" i="0" u="none" strike="noStrike" dirty="0">
                <a:solidFill>
                  <a:srgbClr val="000000"/>
                </a:solidFill>
                <a:effectLst/>
                <a:latin typeface="Calibri" panose="020F0502020204030204" pitchFamily="34" charset="0"/>
              </a:rPr>
              <a:t>The </a:t>
            </a:r>
            <a:r>
              <a:rPr lang="en-US" altLang="zh-CN" sz="1800" b="0" i="0" u="none" strike="noStrike" dirty="0">
                <a:solidFill>
                  <a:srgbClr val="000000"/>
                </a:solidFill>
                <a:effectLst/>
                <a:latin typeface="Calibri" panose="020F0502020204030204" pitchFamily="34" charset="0"/>
              </a:rPr>
              <a:t>last</a:t>
            </a:r>
            <a:r>
              <a:rPr lang="zh-CN" altLang="en-US" sz="1800" b="0" i="0" u="none" strike="noStrike" dirty="0">
                <a:solidFill>
                  <a:srgbClr val="000000"/>
                </a:solidFill>
                <a:effectLst/>
                <a:latin typeface="Calibri" panose="020F0502020204030204" pitchFamily="34" charset="0"/>
              </a:rPr>
              <a:t> </a:t>
            </a:r>
            <a:r>
              <a:rPr lang="en-US" altLang="zh-CN" sz="1800" b="0" i="0" u="none" strike="noStrike" dirty="0">
                <a:solidFill>
                  <a:srgbClr val="000000"/>
                </a:solidFill>
                <a:effectLst/>
                <a:latin typeface="Calibri" panose="020F0502020204030204" pitchFamily="34" charset="0"/>
              </a:rPr>
              <a:t>one</a:t>
            </a:r>
            <a:r>
              <a:rPr lang="zh-CN" altLang="en-US" sz="1800" b="0" i="0" u="none" strike="noStrike" dirty="0">
                <a:solidFill>
                  <a:srgbClr val="000000"/>
                </a:solidFill>
                <a:effectLst/>
                <a:latin typeface="Calibri" panose="020F0502020204030204" pitchFamily="34" charset="0"/>
              </a:rPr>
              <a:t> </a:t>
            </a:r>
            <a:r>
              <a:rPr lang="en-US" sz="1800" b="0" i="0" u="none" strike="noStrike" dirty="0">
                <a:solidFill>
                  <a:srgbClr val="000000"/>
                </a:solidFill>
                <a:effectLst/>
                <a:latin typeface="Calibri" panose="020F0502020204030204" pitchFamily="34" charset="0"/>
              </a:rPr>
              <a:t>part is</a:t>
            </a:r>
            <a:r>
              <a:rPr lang="zh-CN" altLang="en-US" sz="1800" b="0" i="0" u="none" strike="noStrike" dirty="0">
                <a:solidFill>
                  <a:srgbClr val="000000"/>
                </a:solidFill>
                <a:effectLst/>
                <a:latin typeface="Calibri" panose="020F0502020204030204" pitchFamily="34" charset="0"/>
              </a:rPr>
              <a:t> </a:t>
            </a:r>
            <a:r>
              <a:rPr lang="en-US" altLang="zh-CN" sz="1800" b="0" i="0" u="none" strike="noStrike" dirty="0">
                <a:solidFill>
                  <a:srgbClr val="000000"/>
                </a:solidFill>
                <a:effectLst/>
                <a:latin typeface="Calibri" panose="020F0502020204030204" pitchFamily="34" charset="0"/>
              </a:rPr>
              <a:t>future</a:t>
            </a:r>
            <a:r>
              <a:rPr lang="zh-CN" altLang="en-US" sz="1800" b="0" i="0" u="none" strike="noStrike" dirty="0">
                <a:solidFill>
                  <a:srgbClr val="000000"/>
                </a:solidFill>
                <a:effectLst/>
                <a:latin typeface="Calibri" panose="020F0502020204030204" pitchFamily="34" charset="0"/>
              </a:rPr>
              <a:t> </a:t>
            </a:r>
            <a:r>
              <a:rPr lang="en-US" altLang="zh-CN" sz="1800" b="0" i="0" u="none" strike="noStrike" dirty="0">
                <a:solidFill>
                  <a:srgbClr val="000000"/>
                </a:solidFill>
                <a:effectLst/>
                <a:latin typeface="Calibri" panose="020F0502020204030204" pitchFamily="34" charset="0"/>
              </a:rPr>
              <a:t>work.</a:t>
            </a:r>
            <a:endParaRPr lang="en-US" sz="2800" b="0" i="0" dirty="0">
              <a:solidFill>
                <a:srgbClr val="444444"/>
              </a:solidFill>
              <a:effectLst/>
              <a:latin typeface="Calibri" panose="020F0502020204030204" pitchFamily="34" charset="0"/>
            </a:endParaRPr>
          </a:p>
          <a:p>
            <a:pPr algn="l" rtl="0" fontAlgn="base"/>
            <a:r>
              <a:rPr lang="en-US" sz="1800" b="0" i="0" u="none" strike="noStrike" dirty="0">
                <a:solidFill>
                  <a:srgbClr val="000000"/>
                </a:solidFill>
                <a:effectLst/>
                <a:latin typeface="Calibri" panose="020F0502020204030204" pitchFamily="34" charset="0"/>
              </a:rPr>
              <a:t>Now let’s move to the literature review part.</a:t>
            </a:r>
            <a:endParaRPr lang="en-US" sz="2800" b="0" i="0" dirty="0">
              <a:solidFill>
                <a:srgbClr val="444444"/>
              </a:solidFill>
              <a:effectLst/>
              <a:latin typeface="Calibri" panose="020F0502020204030204" pitchFamily="34" charset="0"/>
            </a:endParaRPr>
          </a:p>
        </p:txBody>
      </p:sp>
      <p:sp>
        <p:nvSpPr>
          <p:cNvPr id="4" name="Slide Number Placeholder 3"/>
          <p:cNvSpPr>
            <a:spLocks noGrp="1"/>
          </p:cNvSpPr>
          <p:nvPr>
            <p:ph type="sldNum" sz="quarter" idx="5"/>
          </p:nvPr>
        </p:nvSpPr>
        <p:spPr/>
        <p:txBody>
          <a:bodyPr/>
          <a:lstStyle/>
          <a:p>
            <a:fld id="{242E3C26-C9FA-4C5A-B7DA-41A22523D72B}" type="slidenum">
              <a:rPr lang="zh-CN" altLang="en-US" smtClean="0"/>
              <a:t>3</a:t>
            </a:fld>
            <a:endParaRPr lang="zh-CN" altLang="en-US"/>
          </a:p>
        </p:txBody>
      </p:sp>
    </p:spTree>
    <p:extLst>
      <p:ext uri="{BB962C8B-B14F-4D97-AF65-F5344CB8AC3E}">
        <p14:creationId xmlns:p14="http://schemas.microsoft.com/office/powerpoint/2010/main" val="7214727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2E3C26-C9FA-4C5A-B7DA-41A22523D72B}" type="slidenum">
              <a:rPr lang="zh-CN" altLang="en-US" smtClean="0"/>
              <a:t>4</a:t>
            </a:fld>
            <a:endParaRPr lang="zh-CN" altLang="en-US"/>
          </a:p>
        </p:txBody>
      </p:sp>
    </p:spTree>
    <p:extLst>
      <p:ext uri="{BB962C8B-B14F-4D97-AF65-F5344CB8AC3E}">
        <p14:creationId xmlns:p14="http://schemas.microsoft.com/office/powerpoint/2010/main" val="13618889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b="0" i="0" dirty="0">
                <a:solidFill>
                  <a:srgbClr val="374151"/>
                </a:solidFill>
                <a:effectLst/>
                <a:latin typeface="Söhne"/>
              </a:rPr>
              <a:t>Because my previous work is</a:t>
            </a:r>
            <a:r>
              <a:rPr lang="zh-CN" altLang="en-US" b="0" i="0" dirty="0">
                <a:solidFill>
                  <a:srgbClr val="374151"/>
                </a:solidFill>
                <a:effectLst/>
                <a:latin typeface="Söhne"/>
              </a:rPr>
              <a:t> </a:t>
            </a:r>
            <a:r>
              <a:rPr lang="en-US" altLang="zh-CN" b="0" i="0" dirty="0">
                <a:solidFill>
                  <a:srgbClr val="374151"/>
                </a:solidFill>
                <a:effectLst/>
                <a:latin typeface="Söhne"/>
              </a:rPr>
              <a:t>about</a:t>
            </a:r>
            <a:r>
              <a:rPr lang="zh-CN" altLang="en-US" b="0" i="0" dirty="0">
                <a:solidFill>
                  <a:srgbClr val="374151"/>
                </a:solidFill>
                <a:effectLst/>
                <a:latin typeface="Söhne"/>
              </a:rPr>
              <a:t> </a:t>
            </a:r>
            <a:r>
              <a:rPr lang="en-AU" b="0" i="0" dirty="0">
                <a:solidFill>
                  <a:srgbClr val="374151"/>
                </a:solidFill>
                <a:effectLst/>
                <a:latin typeface="Söhne"/>
              </a:rPr>
              <a:t>cross-language static analysis, </a:t>
            </a:r>
            <a:r>
              <a:rPr lang="en-US" altLang="zh-CN" b="0" i="0" dirty="0">
                <a:solidFill>
                  <a:srgbClr val="374151"/>
                </a:solidFill>
                <a:effectLst/>
                <a:latin typeface="Söhne"/>
              </a:rPr>
              <a:t>so</a:t>
            </a:r>
            <a:r>
              <a:rPr lang="zh-CN" altLang="en-US" b="0" i="0" dirty="0">
                <a:solidFill>
                  <a:srgbClr val="374151"/>
                </a:solidFill>
                <a:effectLst/>
                <a:latin typeface="Söhne"/>
              </a:rPr>
              <a:t> </a:t>
            </a:r>
            <a:r>
              <a:rPr lang="en-US" altLang="zh-CN" b="0" i="0" dirty="0">
                <a:solidFill>
                  <a:srgbClr val="374151"/>
                </a:solidFill>
                <a:effectLst/>
                <a:latin typeface="Söhne"/>
              </a:rPr>
              <a:t>first</a:t>
            </a:r>
            <a:r>
              <a:rPr lang="zh-CN" altLang="en-US" b="0" i="0" dirty="0">
                <a:solidFill>
                  <a:srgbClr val="374151"/>
                </a:solidFill>
                <a:effectLst/>
                <a:latin typeface="Söhne"/>
              </a:rPr>
              <a:t> </a:t>
            </a:r>
            <a:r>
              <a:rPr lang="en-AU" b="0" i="0" dirty="0">
                <a:solidFill>
                  <a:srgbClr val="374151"/>
                </a:solidFill>
                <a:effectLst/>
                <a:latin typeface="Söhne"/>
              </a:rPr>
              <a:t>I will </a:t>
            </a:r>
            <a:r>
              <a:rPr lang="en-US" altLang="zh-CN" b="0" i="0" dirty="0">
                <a:solidFill>
                  <a:srgbClr val="374151"/>
                </a:solidFill>
                <a:effectLst/>
                <a:latin typeface="Söhne"/>
              </a:rPr>
              <a:t>give</a:t>
            </a:r>
            <a:r>
              <a:rPr lang="zh-CN" altLang="en-US" b="0" i="0" dirty="0">
                <a:solidFill>
                  <a:srgbClr val="374151"/>
                </a:solidFill>
                <a:effectLst/>
                <a:latin typeface="Söhne"/>
              </a:rPr>
              <a:t> </a:t>
            </a:r>
            <a:r>
              <a:rPr lang="en-AU" b="0" i="0" dirty="0">
                <a:solidFill>
                  <a:srgbClr val="374151"/>
                </a:solidFill>
                <a:effectLst/>
                <a:latin typeface="Söhne"/>
              </a:rPr>
              <a:t>some background </a:t>
            </a:r>
            <a:r>
              <a:rPr lang="en-US" altLang="zh-CN" b="0" i="0" dirty="0">
                <a:solidFill>
                  <a:srgbClr val="374151"/>
                </a:solidFill>
                <a:effectLst/>
                <a:latin typeface="Söhne"/>
              </a:rPr>
              <a:t>about</a:t>
            </a:r>
            <a:r>
              <a:rPr lang="zh-CN" altLang="en-US" b="0" i="0" dirty="0">
                <a:solidFill>
                  <a:srgbClr val="374151"/>
                </a:solidFill>
                <a:effectLst/>
                <a:latin typeface="Söhne"/>
              </a:rPr>
              <a:t> </a:t>
            </a:r>
            <a:r>
              <a:rPr lang="en-AU" b="0" i="0" dirty="0">
                <a:solidFill>
                  <a:srgbClr val="374151"/>
                </a:solidFill>
                <a:effectLst/>
                <a:latin typeface="Söhne"/>
              </a:rPr>
              <a:t>cross-language programming.</a:t>
            </a:r>
          </a:p>
          <a:p>
            <a:pPr marL="0" marR="0" lvl="0" indent="0" algn="l" defTabSz="914400" rtl="0" eaLnBrk="1" fontAlgn="auto" latinLnBrk="0" hangingPunct="1">
              <a:lnSpc>
                <a:spcPct val="100000"/>
              </a:lnSpc>
              <a:spcBef>
                <a:spcPts val="0"/>
              </a:spcBef>
              <a:spcAft>
                <a:spcPts val="0"/>
              </a:spcAft>
              <a:buClrTx/>
              <a:buSzTx/>
              <a:buFontTx/>
              <a:buNone/>
              <a:tabLst/>
              <a:defRPr/>
            </a:pPr>
            <a:r>
              <a:rPr lang="en-AU" b="0" i="0" dirty="0">
                <a:solidFill>
                  <a:srgbClr val="374151"/>
                </a:solidFill>
                <a:effectLst/>
                <a:latin typeface="Söhne"/>
              </a:rPr>
              <a:t>Cross-language programming is </a:t>
            </a:r>
            <a:r>
              <a:rPr lang="en-US" altLang="zh-CN" b="0" i="0" dirty="0">
                <a:solidFill>
                  <a:srgbClr val="374151"/>
                </a:solidFill>
                <a:effectLst/>
                <a:latin typeface="Söhne"/>
              </a:rPr>
              <a:t>a</a:t>
            </a:r>
            <a:r>
              <a:rPr lang="zh-CN" altLang="en-US" b="0" i="0" dirty="0">
                <a:solidFill>
                  <a:srgbClr val="374151"/>
                </a:solidFill>
                <a:effectLst/>
                <a:latin typeface="Söhne"/>
              </a:rPr>
              <a:t> </a:t>
            </a:r>
            <a:r>
              <a:rPr lang="en-US" altLang="zh-CN" b="0" i="0" dirty="0">
                <a:solidFill>
                  <a:srgbClr val="374151"/>
                </a:solidFill>
                <a:effectLst/>
                <a:latin typeface="Söhne"/>
              </a:rPr>
              <a:t>common</a:t>
            </a:r>
            <a:r>
              <a:rPr lang="en-AU" b="0" i="0" dirty="0">
                <a:solidFill>
                  <a:srgbClr val="374151"/>
                </a:solidFill>
                <a:effectLst/>
                <a:latin typeface="Söhne"/>
              </a:rPr>
              <a:t> practice of using multiple programming languages within a single software application or system. It is essential for various reasons:</a:t>
            </a:r>
            <a:endParaRPr lang="en-US" altLang="zh-CN" b="0" i="0" dirty="0">
              <a:solidFill>
                <a:srgbClr val="374151"/>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1" i="0" dirty="0">
                <a:solidFill>
                  <a:srgbClr val="374151"/>
                </a:solidFill>
                <a:effectLst/>
                <a:latin typeface="Söhne"/>
              </a:rPr>
              <a:t>The</a:t>
            </a:r>
            <a:r>
              <a:rPr lang="zh-CN" altLang="en-US" b="1" i="0" dirty="0">
                <a:solidFill>
                  <a:srgbClr val="374151"/>
                </a:solidFill>
                <a:effectLst/>
                <a:latin typeface="Söhne"/>
              </a:rPr>
              <a:t> </a:t>
            </a:r>
            <a:r>
              <a:rPr lang="en-US" altLang="zh-CN" b="1" i="0" dirty="0">
                <a:solidFill>
                  <a:srgbClr val="374151"/>
                </a:solidFill>
                <a:effectLst/>
                <a:latin typeface="Söhne"/>
              </a:rPr>
              <a:t>first</a:t>
            </a:r>
            <a:r>
              <a:rPr lang="zh-CN" altLang="en-US" b="1" i="0" dirty="0">
                <a:solidFill>
                  <a:srgbClr val="374151"/>
                </a:solidFill>
                <a:effectLst/>
                <a:latin typeface="Söhne"/>
              </a:rPr>
              <a:t> </a:t>
            </a:r>
            <a:r>
              <a:rPr lang="en-US" altLang="zh-CN" b="1" i="0" dirty="0">
                <a:solidFill>
                  <a:srgbClr val="374151"/>
                </a:solidFill>
                <a:effectLst/>
                <a:latin typeface="Söhne"/>
              </a:rPr>
              <a:t>reason</a:t>
            </a:r>
            <a:r>
              <a:rPr lang="zh-CN" altLang="en-US" b="1" i="0" dirty="0">
                <a:solidFill>
                  <a:srgbClr val="374151"/>
                </a:solidFill>
                <a:effectLst/>
                <a:latin typeface="Söhne"/>
              </a:rPr>
              <a:t> </a:t>
            </a:r>
            <a:r>
              <a:rPr lang="en-US" altLang="zh-CN" b="0" i="0" dirty="0">
                <a:solidFill>
                  <a:srgbClr val="374151"/>
                </a:solidFill>
                <a:effectLst/>
                <a:latin typeface="Söhne"/>
              </a:rPr>
              <a:t>is</a:t>
            </a:r>
            <a:r>
              <a:rPr lang="zh-CN" altLang="en-US" b="0" i="0" dirty="0">
                <a:solidFill>
                  <a:srgbClr val="374151"/>
                </a:solidFill>
                <a:effectLst/>
                <a:latin typeface="Söhne"/>
              </a:rPr>
              <a:t> </a:t>
            </a:r>
            <a:r>
              <a:rPr lang="en-US" altLang="zh-CN" b="0" i="0" dirty="0">
                <a:solidFill>
                  <a:srgbClr val="374151"/>
                </a:solidFill>
                <a:effectLst/>
                <a:latin typeface="Söhne"/>
              </a:rPr>
              <a:t>that</a:t>
            </a:r>
            <a:r>
              <a:rPr lang="zh-CN" altLang="en-US" b="0" i="0" dirty="0">
                <a:solidFill>
                  <a:srgbClr val="374151"/>
                </a:solidFill>
                <a:effectLst/>
                <a:latin typeface="Söhne"/>
              </a:rPr>
              <a:t> </a:t>
            </a:r>
            <a:r>
              <a:rPr lang="en-US" altLang="zh-CN" b="0" i="0" dirty="0">
                <a:solidFill>
                  <a:srgbClr val="374151"/>
                </a:solidFill>
                <a:effectLst/>
                <a:latin typeface="Söhne"/>
              </a:rPr>
              <a:t>it</a:t>
            </a:r>
            <a:r>
              <a:rPr lang="zh-CN" altLang="en-US" b="0" i="0" dirty="0">
                <a:solidFill>
                  <a:srgbClr val="374151"/>
                </a:solidFill>
                <a:effectLst/>
                <a:latin typeface="Söhne"/>
              </a:rPr>
              <a:t> </a:t>
            </a:r>
            <a:r>
              <a:rPr lang="en-US" altLang="zh-CN" b="0" i="0" dirty="0">
                <a:solidFill>
                  <a:srgbClr val="374151"/>
                </a:solidFill>
                <a:effectLst/>
                <a:latin typeface="Söhne"/>
              </a:rPr>
              <a:t>can</a:t>
            </a:r>
            <a:r>
              <a:rPr lang="zh-CN" altLang="en-US" b="0" i="0" dirty="0">
                <a:solidFill>
                  <a:srgbClr val="374151"/>
                </a:solidFill>
                <a:effectLst/>
                <a:latin typeface="Söhne"/>
              </a:rPr>
              <a:t> </a:t>
            </a:r>
            <a:r>
              <a:rPr lang="en-US" altLang="zh-CN" b="0" i="0" dirty="0">
                <a:solidFill>
                  <a:srgbClr val="374151"/>
                </a:solidFill>
                <a:effectLst/>
                <a:latin typeface="Söhne"/>
              </a:rPr>
              <a:t>l</a:t>
            </a:r>
            <a:r>
              <a:rPr lang="en-AU" b="0" i="0" dirty="0" err="1">
                <a:solidFill>
                  <a:srgbClr val="374151"/>
                </a:solidFill>
                <a:effectLst/>
                <a:latin typeface="Söhne"/>
              </a:rPr>
              <a:t>everage</a:t>
            </a:r>
            <a:r>
              <a:rPr lang="en-AU" b="0" i="0" dirty="0">
                <a:solidFill>
                  <a:srgbClr val="374151"/>
                </a:solidFill>
                <a:effectLst/>
                <a:latin typeface="Söhne"/>
              </a:rPr>
              <a:t> strengths of different languages: </a:t>
            </a:r>
            <a:r>
              <a:rPr lang="en-US" altLang="zh-CN" b="0" i="0" dirty="0">
                <a:solidFill>
                  <a:srgbClr val="374151"/>
                </a:solidFill>
                <a:effectLst/>
                <a:latin typeface="Söhne"/>
              </a:rPr>
              <a:t>For</a:t>
            </a:r>
            <a:r>
              <a:rPr lang="zh-CN" altLang="en-US" b="0" i="0" dirty="0">
                <a:solidFill>
                  <a:srgbClr val="374151"/>
                </a:solidFill>
                <a:effectLst/>
                <a:latin typeface="Söhne"/>
              </a:rPr>
              <a:t> </a:t>
            </a:r>
            <a:r>
              <a:rPr lang="en-US" altLang="zh-CN" b="0" i="0" dirty="0">
                <a:solidFill>
                  <a:srgbClr val="374151"/>
                </a:solidFill>
                <a:effectLst/>
                <a:latin typeface="Söhne"/>
              </a:rPr>
              <a:t>example,</a:t>
            </a:r>
            <a:r>
              <a:rPr lang="zh-CN" altLang="en-US" b="0" i="0" dirty="0">
                <a:solidFill>
                  <a:srgbClr val="374151"/>
                </a:solidFill>
                <a:effectLst/>
                <a:latin typeface="Söhne"/>
              </a:rPr>
              <a:t> </a:t>
            </a:r>
            <a:r>
              <a:rPr lang="en-US" altLang="zh-CN" b="0" i="0" dirty="0">
                <a:solidFill>
                  <a:srgbClr val="374151"/>
                </a:solidFill>
                <a:effectLst/>
                <a:latin typeface="Söhne"/>
              </a:rPr>
              <a:t>in</a:t>
            </a:r>
            <a:r>
              <a:rPr lang="zh-CN" altLang="en-US" b="0" i="0" dirty="0">
                <a:solidFill>
                  <a:srgbClr val="374151"/>
                </a:solidFill>
                <a:effectLst/>
                <a:latin typeface="Söhne"/>
              </a:rPr>
              <a:t> </a:t>
            </a:r>
            <a:r>
              <a:rPr lang="en-US" altLang="zh-CN" b="0" i="0" dirty="0">
                <a:solidFill>
                  <a:srgbClr val="374151"/>
                </a:solidFill>
                <a:effectLst/>
                <a:latin typeface="Söhne"/>
              </a:rPr>
              <a:t>Android</a:t>
            </a:r>
            <a:r>
              <a:rPr lang="zh-CN" altLang="en-US" b="0" i="0" dirty="0">
                <a:solidFill>
                  <a:srgbClr val="374151"/>
                </a:solidFill>
                <a:effectLst/>
                <a:latin typeface="Söhne"/>
              </a:rPr>
              <a:t> </a:t>
            </a:r>
            <a:r>
              <a:rPr lang="en-US" altLang="zh-CN" b="0" i="0" dirty="0">
                <a:solidFill>
                  <a:srgbClr val="374151"/>
                </a:solidFill>
                <a:effectLst/>
                <a:latin typeface="Söhne"/>
              </a:rPr>
              <a:t>development,</a:t>
            </a:r>
            <a:r>
              <a:rPr lang="zh-CN" altLang="en-US" b="0" i="0" dirty="0">
                <a:solidFill>
                  <a:srgbClr val="374151"/>
                </a:solidFill>
                <a:effectLst/>
                <a:latin typeface="Söhne"/>
              </a:rPr>
              <a:t> </a:t>
            </a:r>
            <a:r>
              <a:rPr lang="en-US" altLang="zh-CN" b="0" i="0" dirty="0">
                <a:solidFill>
                  <a:srgbClr val="374151"/>
                </a:solidFill>
                <a:effectLst/>
                <a:latin typeface="Söhne"/>
              </a:rPr>
              <a:t>developers</a:t>
            </a:r>
            <a:r>
              <a:rPr lang="zh-CN" altLang="en-US" b="0" i="0" dirty="0">
                <a:solidFill>
                  <a:srgbClr val="374151"/>
                </a:solidFill>
                <a:effectLst/>
                <a:latin typeface="Söhne"/>
              </a:rPr>
              <a:t> </a:t>
            </a:r>
            <a:r>
              <a:rPr lang="en-US" altLang="zh-CN" b="0" i="0" dirty="0">
                <a:solidFill>
                  <a:srgbClr val="374151"/>
                </a:solidFill>
                <a:effectLst/>
                <a:latin typeface="Söhne"/>
              </a:rPr>
              <a:t>use</a:t>
            </a:r>
            <a:r>
              <a:rPr lang="zh-CN" altLang="en-US" b="0" i="0" dirty="0">
                <a:solidFill>
                  <a:srgbClr val="374151"/>
                </a:solidFill>
                <a:effectLst/>
                <a:latin typeface="Söhne"/>
              </a:rPr>
              <a:t> </a:t>
            </a:r>
            <a:r>
              <a:rPr lang="en-US" altLang="zh-CN" b="0" i="0" dirty="0">
                <a:solidFill>
                  <a:srgbClr val="374151"/>
                </a:solidFill>
                <a:effectLst/>
                <a:latin typeface="Söhne"/>
              </a:rPr>
              <a:t>Java</a:t>
            </a:r>
            <a:r>
              <a:rPr lang="zh-CN" altLang="en-US" b="0" i="0" dirty="0">
                <a:solidFill>
                  <a:srgbClr val="374151"/>
                </a:solidFill>
                <a:effectLst/>
                <a:latin typeface="Söhne"/>
              </a:rPr>
              <a:t> </a:t>
            </a:r>
            <a:r>
              <a:rPr lang="en-US" altLang="zh-CN" b="0" i="0" dirty="0">
                <a:solidFill>
                  <a:srgbClr val="374151"/>
                </a:solidFill>
                <a:effectLst/>
                <a:latin typeface="Söhne"/>
              </a:rPr>
              <a:t>for</a:t>
            </a:r>
            <a:r>
              <a:rPr lang="zh-CN" altLang="en-US" b="0" i="0" dirty="0">
                <a:solidFill>
                  <a:srgbClr val="374151"/>
                </a:solidFill>
                <a:effectLst/>
                <a:latin typeface="Söhne"/>
              </a:rPr>
              <a:t> </a:t>
            </a:r>
            <a:r>
              <a:rPr lang="en-US" altLang="zh-CN" b="0" i="0" dirty="0">
                <a:solidFill>
                  <a:srgbClr val="374151"/>
                </a:solidFill>
                <a:effectLst/>
                <a:latin typeface="Söhne"/>
              </a:rPr>
              <a:t>user</a:t>
            </a:r>
            <a:r>
              <a:rPr lang="zh-CN" altLang="en-US" b="0" i="0" dirty="0">
                <a:solidFill>
                  <a:srgbClr val="374151"/>
                </a:solidFill>
                <a:effectLst/>
                <a:latin typeface="Söhne"/>
              </a:rPr>
              <a:t> </a:t>
            </a:r>
            <a:r>
              <a:rPr lang="en-US" altLang="zh-CN" b="0" i="0" dirty="0">
                <a:solidFill>
                  <a:srgbClr val="374151"/>
                </a:solidFill>
                <a:effectLst/>
                <a:latin typeface="Söhne"/>
              </a:rPr>
              <a:t>interface</a:t>
            </a:r>
            <a:r>
              <a:rPr lang="zh-CN" altLang="en-US" b="0" i="0" dirty="0">
                <a:solidFill>
                  <a:srgbClr val="374151"/>
                </a:solidFill>
                <a:effectLst/>
                <a:latin typeface="Söhne"/>
              </a:rPr>
              <a:t> </a:t>
            </a:r>
            <a:r>
              <a:rPr lang="en-US" altLang="zh-CN" b="0" i="0" dirty="0">
                <a:solidFill>
                  <a:srgbClr val="374151"/>
                </a:solidFill>
                <a:effectLst/>
                <a:latin typeface="Söhne"/>
              </a:rPr>
              <a:t>development</a:t>
            </a:r>
            <a:r>
              <a:rPr lang="zh-CN" altLang="en-US" b="0" i="0" dirty="0">
                <a:solidFill>
                  <a:srgbClr val="374151"/>
                </a:solidFill>
                <a:effectLst/>
                <a:latin typeface="Söhne"/>
              </a:rPr>
              <a:t> </a:t>
            </a:r>
            <a:r>
              <a:rPr lang="en-US" altLang="zh-CN" b="0" i="0" dirty="0">
                <a:solidFill>
                  <a:srgbClr val="374151"/>
                </a:solidFill>
                <a:effectLst/>
                <a:latin typeface="Söhne"/>
              </a:rPr>
              <a:t>and</a:t>
            </a:r>
            <a:r>
              <a:rPr lang="zh-CN" altLang="en-US" b="0" i="0" dirty="0">
                <a:solidFill>
                  <a:srgbClr val="374151"/>
                </a:solidFill>
                <a:effectLst/>
                <a:latin typeface="Söhne"/>
              </a:rPr>
              <a:t> </a:t>
            </a:r>
            <a:r>
              <a:rPr lang="en-US" altLang="zh-CN" b="0" i="0" dirty="0">
                <a:solidFill>
                  <a:srgbClr val="374151"/>
                </a:solidFill>
                <a:effectLst/>
                <a:latin typeface="Söhne"/>
              </a:rPr>
              <a:t>use</a:t>
            </a:r>
            <a:r>
              <a:rPr lang="zh-CN" altLang="en-US" b="0" i="0" dirty="0">
                <a:solidFill>
                  <a:srgbClr val="374151"/>
                </a:solidFill>
                <a:effectLst/>
                <a:latin typeface="Söhne"/>
              </a:rPr>
              <a:t> </a:t>
            </a:r>
            <a:r>
              <a:rPr lang="en-US" altLang="zh-CN" b="0" i="0" dirty="0">
                <a:solidFill>
                  <a:srgbClr val="374151"/>
                </a:solidFill>
                <a:effectLst/>
                <a:latin typeface="Söhne"/>
              </a:rPr>
              <a:t>C++</a:t>
            </a:r>
            <a:r>
              <a:rPr lang="zh-CN" altLang="en-US" b="0" i="0" dirty="0">
                <a:solidFill>
                  <a:srgbClr val="374151"/>
                </a:solidFill>
                <a:effectLst/>
                <a:latin typeface="Söhne"/>
              </a:rPr>
              <a:t> </a:t>
            </a:r>
            <a:r>
              <a:rPr lang="en-US" altLang="zh-CN" b="0" i="0" dirty="0">
                <a:solidFill>
                  <a:srgbClr val="374151"/>
                </a:solidFill>
                <a:effectLst/>
                <a:latin typeface="Söhne"/>
              </a:rPr>
              <a:t>to</a:t>
            </a:r>
            <a:r>
              <a:rPr lang="zh-CN" altLang="en-US" b="0" i="0" dirty="0">
                <a:solidFill>
                  <a:srgbClr val="374151"/>
                </a:solidFill>
                <a:effectLst/>
                <a:latin typeface="Söhne"/>
              </a:rPr>
              <a:t> </a:t>
            </a:r>
            <a:r>
              <a:rPr lang="en-AU" b="0" i="0" dirty="0">
                <a:solidFill>
                  <a:srgbClr val="374151"/>
                </a:solidFill>
                <a:effectLst/>
                <a:latin typeface="Söhne"/>
              </a:rPr>
              <a:t>develop platform-specific functionality.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1" i="0" dirty="0">
                <a:solidFill>
                  <a:srgbClr val="374151"/>
                </a:solidFill>
                <a:effectLst/>
                <a:latin typeface="Söhne"/>
              </a:rPr>
              <a:t>The</a:t>
            </a:r>
            <a:r>
              <a:rPr lang="zh-CN" altLang="en-US" b="1" i="0" dirty="0">
                <a:solidFill>
                  <a:srgbClr val="374151"/>
                </a:solidFill>
                <a:effectLst/>
                <a:latin typeface="Söhne"/>
              </a:rPr>
              <a:t> </a:t>
            </a:r>
            <a:r>
              <a:rPr lang="en-US" altLang="zh-CN" b="1" i="0" dirty="0">
                <a:solidFill>
                  <a:srgbClr val="374151"/>
                </a:solidFill>
                <a:effectLst/>
                <a:latin typeface="Söhne"/>
              </a:rPr>
              <a:t>second</a:t>
            </a:r>
            <a:r>
              <a:rPr lang="zh-CN" altLang="en-US" b="1" i="0" dirty="0">
                <a:solidFill>
                  <a:srgbClr val="374151"/>
                </a:solidFill>
                <a:effectLst/>
                <a:latin typeface="Söhne"/>
              </a:rPr>
              <a:t> </a:t>
            </a:r>
            <a:r>
              <a:rPr lang="en-US" altLang="zh-CN" b="1" i="0" dirty="0">
                <a:solidFill>
                  <a:srgbClr val="374151"/>
                </a:solidFill>
                <a:effectLst/>
                <a:latin typeface="Söhne"/>
              </a:rPr>
              <a:t>reason</a:t>
            </a:r>
            <a:r>
              <a:rPr lang="zh-CN" altLang="en-US" b="1" i="0" dirty="0">
                <a:solidFill>
                  <a:srgbClr val="374151"/>
                </a:solidFill>
                <a:effectLst/>
                <a:latin typeface="Söhne"/>
              </a:rPr>
              <a:t> </a:t>
            </a:r>
            <a:r>
              <a:rPr lang="en-US" altLang="zh-CN" b="0" i="0" dirty="0">
                <a:solidFill>
                  <a:srgbClr val="374151"/>
                </a:solidFill>
                <a:effectLst/>
                <a:latin typeface="Söhne"/>
              </a:rPr>
              <a:t>is</a:t>
            </a:r>
            <a:r>
              <a:rPr lang="zh-CN" altLang="en-US" b="0" i="0" dirty="0">
                <a:solidFill>
                  <a:srgbClr val="374151"/>
                </a:solidFill>
                <a:effectLst/>
                <a:latin typeface="Söhne"/>
              </a:rPr>
              <a:t> </a:t>
            </a:r>
            <a:r>
              <a:rPr lang="en-AU" b="0" i="0" dirty="0">
                <a:effectLst/>
                <a:latin typeface="Söhne"/>
              </a:rPr>
              <a:t>Code Reusability</a:t>
            </a:r>
            <a:r>
              <a:rPr lang="en-AU" b="0" i="0" dirty="0">
                <a:solidFill>
                  <a:srgbClr val="374151"/>
                </a:solidFill>
                <a:effectLst/>
                <a:latin typeface="Söhne"/>
              </a:rPr>
              <a:t>: </a:t>
            </a:r>
            <a:r>
              <a:rPr lang="en-AU" b="0" i="0" dirty="0">
                <a:solidFill>
                  <a:srgbClr val="343541"/>
                </a:solidFill>
                <a:effectLst/>
                <a:latin typeface="Söhne"/>
              </a:rPr>
              <a:t>Cross-language programming allows </a:t>
            </a:r>
            <a:r>
              <a:rPr lang="en-US" altLang="zh-CN" b="0" i="0" dirty="0">
                <a:solidFill>
                  <a:srgbClr val="343541"/>
                </a:solidFill>
                <a:effectLst/>
                <a:latin typeface="Söhne"/>
              </a:rPr>
              <a:t>users</a:t>
            </a:r>
            <a:r>
              <a:rPr lang="zh-CN" altLang="en-US" b="0" i="0" dirty="0">
                <a:solidFill>
                  <a:srgbClr val="343541"/>
                </a:solidFill>
                <a:effectLst/>
                <a:latin typeface="Söhne"/>
              </a:rPr>
              <a:t> </a:t>
            </a:r>
            <a:r>
              <a:rPr lang="en-US" altLang="zh-CN" b="0" i="0" dirty="0">
                <a:solidFill>
                  <a:srgbClr val="343541"/>
                </a:solidFill>
                <a:effectLst/>
                <a:latin typeface="Söhne"/>
              </a:rPr>
              <a:t>to</a:t>
            </a:r>
            <a:r>
              <a:rPr lang="zh-CN" altLang="en-US" b="0" i="0" dirty="0">
                <a:solidFill>
                  <a:srgbClr val="343541"/>
                </a:solidFill>
                <a:effectLst/>
                <a:latin typeface="Söhne"/>
              </a:rPr>
              <a:t> </a:t>
            </a:r>
            <a:r>
              <a:rPr lang="en-AU" b="0" i="0" dirty="0">
                <a:solidFill>
                  <a:srgbClr val="343541"/>
                </a:solidFill>
                <a:effectLst/>
                <a:latin typeface="Söhne"/>
              </a:rPr>
              <a:t>reuse of existing </a:t>
            </a:r>
            <a:r>
              <a:rPr lang="en-US" altLang="zh-CN" b="0" i="0" dirty="0">
                <a:solidFill>
                  <a:srgbClr val="343541"/>
                </a:solidFill>
                <a:effectLst/>
                <a:latin typeface="Söhne"/>
              </a:rPr>
              <a:t>functions</a:t>
            </a:r>
            <a:r>
              <a:rPr lang="zh-CN" altLang="en-US" b="0" i="0" dirty="0">
                <a:solidFill>
                  <a:srgbClr val="343541"/>
                </a:solidFill>
                <a:effectLst/>
                <a:latin typeface="Söhne"/>
              </a:rPr>
              <a:t> </a:t>
            </a:r>
            <a:r>
              <a:rPr lang="en-AU" b="0" i="0" dirty="0">
                <a:solidFill>
                  <a:srgbClr val="343541"/>
                </a:solidFill>
                <a:effectLst/>
                <a:latin typeface="Söhne"/>
              </a:rPr>
              <a:t>and libraries</a:t>
            </a:r>
            <a:r>
              <a:rPr lang="en-US" altLang="zh-CN" b="0" i="0" dirty="0">
                <a:solidFill>
                  <a:srgbClr val="343541"/>
                </a:solidFill>
                <a:effectLst/>
                <a:latin typeface="Söhne"/>
              </a:rPr>
              <a:t>,</a:t>
            </a:r>
            <a:r>
              <a:rPr lang="zh-CN" altLang="en-US" b="0" i="0" dirty="0">
                <a:solidFill>
                  <a:srgbClr val="343541"/>
                </a:solidFill>
                <a:effectLst/>
                <a:latin typeface="Söhne"/>
              </a:rPr>
              <a:t> </a:t>
            </a:r>
            <a:r>
              <a:rPr lang="en-US" altLang="zh-CN" b="0" i="0" dirty="0">
                <a:solidFill>
                  <a:srgbClr val="343541"/>
                </a:solidFill>
                <a:effectLst/>
                <a:latin typeface="Söhne"/>
              </a:rPr>
              <a:t>which</a:t>
            </a:r>
            <a:r>
              <a:rPr lang="zh-CN" altLang="en-US" b="0" i="0" dirty="0">
                <a:solidFill>
                  <a:srgbClr val="343541"/>
                </a:solidFill>
                <a:effectLst/>
                <a:latin typeface="Söhne"/>
              </a:rPr>
              <a:t> </a:t>
            </a:r>
            <a:r>
              <a:rPr lang="en-US" altLang="zh-CN" b="0" i="0" dirty="0">
                <a:solidFill>
                  <a:srgbClr val="343541"/>
                </a:solidFill>
                <a:effectLst/>
                <a:latin typeface="Söhne"/>
              </a:rPr>
              <a:t>can</a:t>
            </a:r>
            <a:r>
              <a:rPr lang="zh-CN" altLang="en-US" b="0" i="0" dirty="0">
                <a:solidFill>
                  <a:srgbClr val="343541"/>
                </a:solidFill>
                <a:effectLst/>
                <a:latin typeface="Söhne"/>
              </a:rPr>
              <a:t> </a:t>
            </a:r>
            <a:r>
              <a:rPr lang="en-AU" b="0" i="0" dirty="0">
                <a:solidFill>
                  <a:srgbClr val="343541"/>
                </a:solidFill>
                <a:effectLst/>
                <a:latin typeface="Söhne"/>
              </a:rPr>
              <a:t>save</a:t>
            </a:r>
            <a:r>
              <a:rPr lang="zh-CN" altLang="en-US" b="0" i="0" dirty="0">
                <a:solidFill>
                  <a:srgbClr val="343541"/>
                </a:solidFill>
                <a:effectLst/>
                <a:latin typeface="Söhne"/>
              </a:rPr>
              <a:t> </a:t>
            </a:r>
            <a:r>
              <a:rPr lang="en-US" altLang="zh-CN" b="0" i="0" dirty="0">
                <a:solidFill>
                  <a:srgbClr val="343541"/>
                </a:solidFill>
                <a:effectLst/>
                <a:latin typeface="Söhne"/>
              </a:rPr>
              <a:t>a</a:t>
            </a:r>
            <a:r>
              <a:rPr lang="zh-CN" altLang="en-US" b="0" i="0" dirty="0">
                <a:solidFill>
                  <a:srgbClr val="343541"/>
                </a:solidFill>
                <a:effectLst/>
                <a:latin typeface="Söhne"/>
              </a:rPr>
              <a:t> </a:t>
            </a:r>
            <a:r>
              <a:rPr lang="en-US" altLang="zh-CN" b="0" i="0" dirty="0">
                <a:solidFill>
                  <a:srgbClr val="343541"/>
                </a:solidFill>
                <a:effectLst/>
                <a:latin typeface="Söhne"/>
              </a:rPr>
              <a:t>lot</a:t>
            </a:r>
            <a:r>
              <a:rPr lang="zh-CN" altLang="en-US" b="0" i="0" dirty="0">
                <a:solidFill>
                  <a:srgbClr val="343541"/>
                </a:solidFill>
                <a:effectLst/>
                <a:latin typeface="Söhne"/>
              </a:rPr>
              <a:t> </a:t>
            </a:r>
            <a:r>
              <a:rPr lang="en-US" altLang="zh-CN" b="0" i="0" dirty="0">
                <a:solidFill>
                  <a:srgbClr val="343541"/>
                </a:solidFill>
                <a:effectLst/>
                <a:latin typeface="Söhne"/>
              </a:rPr>
              <a:t>of</a:t>
            </a:r>
            <a:r>
              <a:rPr lang="en-AU" b="0" i="0" dirty="0">
                <a:solidFill>
                  <a:srgbClr val="343541"/>
                </a:solidFill>
                <a:effectLst/>
                <a:latin typeface="Söhne"/>
              </a:rPr>
              <a:t> time and effort</a:t>
            </a:r>
            <a:r>
              <a:rPr lang="en-US" altLang="zh-CN" b="0" i="0" dirty="0">
                <a:solidFill>
                  <a:srgbClr val="343541"/>
                </a:solidFill>
                <a:effectLst/>
                <a:latin typeface="Söhne"/>
              </a:rPr>
              <a:t>s</a:t>
            </a:r>
            <a:r>
              <a:rPr lang="en-AU" b="0" i="0" dirty="0">
                <a:solidFill>
                  <a:srgbClr val="343541"/>
                </a:solidFill>
                <a:effectLst/>
                <a:latin typeface="Söhne"/>
              </a:rPr>
              <a:t>.</a:t>
            </a:r>
            <a:endParaRPr lang="en-AU" b="0" i="0" dirty="0">
              <a:solidFill>
                <a:srgbClr val="374151"/>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1" i="0" dirty="0">
                <a:solidFill>
                  <a:srgbClr val="374151"/>
                </a:solidFill>
                <a:effectLst/>
                <a:latin typeface="Söhne"/>
              </a:rPr>
              <a:t>The</a:t>
            </a:r>
            <a:r>
              <a:rPr lang="zh-CN" altLang="en-US" b="1" i="0" dirty="0">
                <a:solidFill>
                  <a:srgbClr val="374151"/>
                </a:solidFill>
                <a:effectLst/>
                <a:latin typeface="Söhne"/>
              </a:rPr>
              <a:t> </a:t>
            </a:r>
            <a:r>
              <a:rPr lang="en-US" altLang="zh-CN" b="1" i="0" dirty="0">
                <a:solidFill>
                  <a:srgbClr val="374151"/>
                </a:solidFill>
                <a:effectLst/>
                <a:latin typeface="Söhne"/>
              </a:rPr>
              <a:t>third</a:t>
            </a:r>
            <a:r>
              <a:rPr lang="zh-CN" altLang="en-US" b="1" i="0" dirty="0">
                <a:solidFill>
                  <a:srgbClr val="374151"/>
                </a:solidFill>
                <a:effectLst/>
                <a:latin typeface="Söhne"/>
              </a:rPr>
              <a:t> </a:t>
            </a:r>
            <a:r>
              <a:rPr lang="en-US" altLang="zh-CN" b="1" i="0" dirty="0">
                <a:solidFill>
                  <a:srgbClr val="374151"/>
                </a:solidFill>
                <a:effectLst/>
                <a:latin typeface="Söhne"/>
              </a:rPr>
              <a:t>reason</a:t>
            </a:r>
            <a:r>
              <a:rPr lang="zh-CN" altLang="en-US" b="1" i="0" dirty="0">
                <a:solidFill>
                  <a:srgbClr val="374151"/>
                </a:solidFill>
                <a:effectLst/>
                <a:latin typeface="Söhne"/>
              </a:rPr>
              <a:t> </a:t>
            </a:r>
            <a:r>
              <a:rPr lang="en-US" altLang="zh-CN" b="0" i="0" dirty="0">
                <a:solidFill>
                  <a:srgbClr val="374151"/>
                </a:solidFill>
                <a:effectLst/>
                <a:latin typeface="Söhne"/>
              </a:rPr>
              <a:t>is</a:t>
            </a:r>
            <a:r>
              <a:rPr lang="zh-CN" altLang="en-US" b="0" i="0" dirty="0">
                <a:solidFill>
                  <a:srgbClr val="374151"/>
                </a:solidFill>
                <a:effectLst/>
                <a:latin typeface="Söhne"/>
              </a:rPr>
              <a:t> </a:t>
            </a:r>
            <a:r>
              <a:rPr lang="en-AU" b="0" i="0" dirty="0">
                <a:effectLst/>
                <a:latin typeface="Söhne"/>
              </a:rPr>
              <a:t>Platform Flexibility</a:t>
            </a:r>
            <a:r>
              <a:rPr lang="en-AU" b="0" i="0" dirty="0">
                <a:solidFill>
                  <a:srgbClr val="374151"/>
                </a:solidFill>
                <a:effectLst/>
                <a:latin typeface="Söhne"/>
              </a:rPr>
              <a:t>: Cross-language programming helps ensure that applications run smoothly on multiple platforms. For instance, an application can be written in Swift for iOS and </a:t>
            </a:r>
            <a:r>
              <a:rPr lang="en-US" altLang="zh-CN" b="0" i="0" dirty="0">
                <a:solidFill>
                  <a:srgbClr val="374151"/>
                </a:solidFill>
                <a:effectLst/>
                <a:latin typeface="Söhne"/>
              </a:rPr>
              <a:t>Java</a:t>
            </a:r>
            <a:r>
              <a:rPr lang="zh-CN" altLang="en-US" b="0" i="0" dirty="0">
                <a:solidFill>
                  <a:srgbClr val="374151"/>
                </a:solidFill>
                <a:effectLst/>
                <a:latin typeface="Söhne"/>
              </a:rPr>
              <a:t> </a:t>
            </a:r>
            <a:r>
              <a:rPr lang="en-AU" b="0" i="0" dirty="0">
                <a:solidFill>
                  <a:srgbClr val="374151"/>
                </a:solidFill>
                <a:effectLst/>
                <a:latin typeface="Söhne"/>
              </a:rPr>
              <a:t>for Android.</a:t>
            </a:r>
          </a:p>
        </p:txBody>
      </p:sp>
      <p:sp>
        <p:nvSpPr>
          <p:cNvPr id="4" name="Slide Number Placeholder 3"/>
          <p:cNvSpPr>
            <a:spLocks noGrp="1"/>
          </p:cNvSpPr>
          <p:nvPr>
            <p:ph type="sldNum" sz="quarter" idx="5"/>
          </p:nvPr>
        </p:nvSpPr>
        <p:spPr/>
        <p:txBody>
          <a:bodyPr/>
          <a:lstStyle/>
          <a:p>
            <a:fld id="{242E3C26-C9FA-4C5A-B7DA-41A22523D72B}" type="slidenum">
              <a:rPr lang="zh-CN" altLang="en-US" smtClean="0"/>
              <a:t>5</a:t>
            </a:fld>
            <a:endParaRPr lang="zh-CN" altLang="en-US"/>
          </a:p>
        </p:txBody>
      </p:sp>
    </p:spTree>
    <p:extLst>
      <p:ext uri="{BB962C8B-B14F-4D97-AF65-F5344CB8AC3E}">
        <p14:creationId xmlns:p14="http://schemas.microsoft.com/office/powerpoint/2010/main" val="9714987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AU" b="0" i="0" dirty="0">
                <a:solidFill>
                  <a:srgbClr val="374151"/>
                </a:solidFill>
                <a:effectLst/>
                <a:latin typeface="Söhne"/>
              </a:rPr>
              <a:t>However, there are</a:t>
            </a:r>
            <a:r>
              <a:rPr lang="zh-CN" altLang="en-US" b="0" i="0" dirty="0">
                <a:solidFill>
                  <a:srgbClr val="374151"/>
                </a:solidFill>
                <a:effectLst/>
                <a:latin typeface="Söhne"/>
              </a:rPr>
              <a:t> </a:t>
            </a:r>
            <a:r>
              <a:rPr lang="en-US" altLang="zh-CN" b="0" i="0" dirty="0">
                <a:solidFill>
                  <a:srgbClr val="374151"/>
                </a:solidFill>
                <a:effectLst/>
                <a:latin typeface="Söhne"/>
              </a:rPr>
              <a:t>also</a:t>
            </a:r>
            <a:r>
              <a:rPr lang="en-AU" b="0" i="0" dirty="0">
                <a:solidFill>
                  <a:srgbClr val="374151"/>
                </a:solidFill>
                <a:effectLst/>
                <a:latin typeface="Söhne"/>
              </a:rPr>
              <a:t> many challenges in using cross-language programming</a:t>
            </a:r>
          </a:p>
          <a:p>
            <a:pPr marL="0" indent="0">
              <a:buNone/>
            </a:pPr>
            <a:r>
              <a:rPr lang="en-US" altLang="zh-CN" b="1" i="0" dirty="0">
                <a:solidFill>
                  <a:srgbClr val="374151"/>
                </a:solidFill>
                <a:effectLst/>
                <a:latin typeface="Söhne"/>
              </a:rPr>
              <a:t>T</a:t>
            </a:r>
            <a:r>
              <a:rPr lang="en-AU" b="1" i="0" dirty="0">
                <a:solidFill>
                  <a:srgbClr val="374151"/>
                </a:solidFill>
                <a:effectLst/>
                <a:latin typeface="Söhne"/>
              </a:rPr>
              <a:t>he first</a:t>
            </a:r>
            <a:r>
              <a:rPr lang="zh-CN" altLang="en-US" b="1" i="0" dirty="0">
                <a:solidFill>
                  <a:srgbClr val="374151"/>
                </a:solidFill>
                <a:effectLst/>
                <a:latin typeface="Söhne"/>
              </a:rPr>
              <a:t> </a:t>
            </a:r>
            <a:r>
              <a:rPr lang="en-US" altLang="zh-CN" b="1" i="0" dirty="0">
                <a:solidFill>
                  <a:srgbClr val="374151"/>
                </a:solidFill>
                <a:effectLst/>
                <a:latin typeface="Söhne"/>
              </a:rPr>
              <a:t>on</a:t>
            </a:r>
            <a:r>
              <a:rPr lang="en-US" altLang="zh-CN" b="0" i="0" dirty="0">
                <a:solidFill>
                  <a:srgbClr val="374151"/>
                </a:solidFill>
                <a:effectLst/>
                <a:latin typeface="Söhne"/>
              </a:rPr>
              <a:t>e</a:t>
            </a:r>
            <a:r>
              <a:rPr lang="en-AU" b="0" i="0" dirty="0">
                <a:solidFill>
                  <a:srgbClr val="374151"/>
                </a:solidFill>
                <a:effectLst/>
                <a:latin typeface="Söhne"/>
              </a:rPr>
              <a:t> is complexity</a:t>
            </a:r>
            <a:r>
              <a:rPr lang="zh-CN" altLang="en-US" b="0" i="0" dirty="0">
                <a:solidFill>
                  <a:srgbClr val="374151"/>
                </a:solidFill>
                <a:effectLst/>
                <a:latin typeface="Söhne"/>
              </a:rPr>
              <a:t>： </a:t>
            </a:r>
            <a:r>
              <a:rPr lang="en-US" altLang="zh-CN" b="0" i="0" dirty="0">
                <a:solidFill>
                  <a:srgbClr val="374151"/>
                </a:solidFill>
                <a:effectLst/>
                <a:latin typeface="Söhne"/>
              </a:rPr>
              <a:t>As</a:t>
            </a:r>
            <a:r>
              <a:rPr lang="zh-CN" altLang="en-US" b="0" i="0" dirty="0">
                <a:solidFill>
                  <a:srgbClr val="374151"/>
                </a:solidFill>
                <a:effectLst/>
                <a:latin typeface="Söhne"/>
              </a:rPr>
              <a:t> </a:t>
            </a:r>
            <a:r>
              <a:rPr lang="en-US" altLang="zh-CN" b="0" i="0" dirty="0">
                <a:solidFill>
                  <a:srgbClr val="374151"/>
                </a:solidFill>
                <a:effectLst/>
                <a:latin typeface="Söhne"/>
              </a:rPr>
              <a:t>different</a:t>
            </a:r>
            <a:r>
              <a:rPr lang="zh-CN" altLang="en-US" b="0" i="0" dirty="0">
                <a:solidFill>
                  <a:srgbClr val="374151"/>
                </a:solidFill>
                <a:effectLst/>
                <a:latin typeface="Söhne"/>
              </a:rPr>
              <a:t> </a:t>
            </a:r>
            <a:r>
              <a:rPr lang="en-US" altLang="zh-CN" b="0" i="0" dirty="0">
                <a:solidFill>
                  <a:srgbClr val="374151"/>
                </a:solidFill>
                <a:effectLst/>
                <a:latin typeface="Söhne"/>
              </a:rPr>
              <a:t>programming</a:t>
            </a:r>
            <a:r>
              <a:rPr lang="zh-CN" altLang="en-US" b="0" i="0" dirty="0">
                <a:solidFill>
                  <a:srgbClr val="374151"/>
                </a:solidFill>
                <a:effectLst/>
                <a:latin typeface="Söhne"/>
              </a:rPr>
              <a:t> </a:t>
            </a:r>
            <a:r>
              <a:rPr lang="en-US" altLang="zh-CN" b="0" i="0" dirty="0">
                <a:solidFill>
                  <a:srgbClr val="374151"/>
                </a:solidFill>
                <a:effectLst/>
                <a:latin typeface="Söhne"/>
              </a:rPr>
              <a:t>languages</a:t>
            </a:r>
            <a:r>
              <a:rPr lang="zh-CN" altLang="en-US" b="0" i="0" dirty="0">
                <a:solidFill>
                  <a:srgbClr val="374151"/>
                </a:solidFill>
                <a:effectLst/>
                <a:latin typeface="Söhne"/>
              </a:rPr>
              <a:t> </a:t>
            </a:r>
            <a:r>
              <a:rPr lang="en-US" altLang="zh-CN" b="0" i="0" dirty="0">
                <a:solidFill>
                  <a:srgbClr val="374151"/>
                </a:solidFill>
                <a:effectLst/>
                <a:latin typeface="Söhne"/>
              </a:rPr>
              <a:t>have</a:t>
            </a:r>
            <a:r>
              <a:rPr lang="zh-CN" altLang="en-US" b="0" i="0" dirty="0">
                <a:solidFill>
                  <a:srgbClr val="374151"/>
                </a:solidFill>
                <a:effectLst/>
                <a:latin typeface="Söhne"/>
              </a:rPr>
              <a:t> </a:t>
            </a:r>
            <a:r>
              <a:rPr lang="en-US" altLang="zh-CN" b="0" i="0" dirty="0">
                <a:solidFill>
                  <a:srgbClr val="374151"/>
                </a:solidFill>
                <a:effectLst/>
                <a:latin typeface="Söhne"/>
              </a:rPr>
              <a:t>different</a:t>
            </a:r>
            <a:r>
              <a:rPr lang="zh-CN" altLang="en-US" b="0" i="0" dirty="0">
                <a:solidFill>
                  <a:srgbClr val="374151"/>
                </a:solidFill>
                <a:effectLst/>
                <a:latin typeface="Söhne"/>
              </a:rPr>
              <a:t> </a:t>
            </a:r>
            <a:r>
              <a:rPr lang="en-US" altLang="zh-CN" b="0" i="0" dirty="0" err="1">
                <a:solidFill>
                  <a:srgbClr val="374151"/>
                </a:solidFill>
                <a:effectLst/>
                <a:latin typeface="Söhne"/>
              </a:rPr>
              <a:t>grammers</a:t>
            </a:r>
            <a:r>
              <a:rPr lang="en-US" altLang="zh-CN" b="0" i="0" dirty="0">
                <a:solidFill>
                  <a:srgbClr val="374151"/>
                </a:solidFill>
                <a:effectLst/>
                <a:latin typeface="Söhne"/>
              </a:rPr>
              <a:t>,</a:t>
            </a:r>
            <a:r>
              <a:rPr lang="en-AU" b="0" i="0" dirty="0">
                <a:solidFill>
                  <a:srgbClr val="374151"/>
                </a:solidFill>
                <a:effectLst/>
                <a:latin typeface="Söhne"/>
              </a:rPr>
              <a:t> </a:t>
            </a:r>
            <a:r>
              <a:rPr lang="en-US" altLang="zh-CN" b="0" i="0" dirty="0">
                <a:solidFill>
                  <a:srgbClr val="374151"/>
                </a:solidFill>
                <a:effectLst/>
                <a:latin typeface="Söhne"/>
              </a:rPr>
              <a:t>which</a:t>
            </a:r>
            <a:r>
              <a:rPr lang="zh-CN" altLang="en-US" b="0" i="0" dirty="0">
                <a:solidFill>
                  <a:srgbClr val="374151"/>
                </a:solidFill>
                <a:effectLst/>
                <a:latin typeface="Söhne"/>
              </a:rPr>
              <a:t> </a:t>
            </a:r>
            <a:r>
              <a:rPr lang="en-US" altLang="zh-CN" b="0" i="0" dirty="0">
                <a:solidFill>
                  <a:srgbClr val="374151"/>
                </a:solidFill>
                <a:effectLst/>
                <a:latin typeface="Söhne"/>
              </a:rPr>
              <a:t>may</a:t>
            </a:r>
            <a:r>
              <a:rPr lang="zh-CN" altLang="en-US" b="0" i="0" dirty="0">
                <a:solidFill>
                  <a:srgbClr val="374151"/>
                </a:solidFill>
                <a:effectLst/>
                <a:latin typeface="Söhne"/>
              </a:rPr>
              <a:t> </a:t>
            </a:r>
            <a:r>
              <a:rPr lang="en-AU" b="0" i="0" dirty="0">
                <a:solidFill>
                  <a:srgbClr val="374151"/>
                </a:solidFill>
                <a:effectLst/>
                <a:latin typeface="Söhne"/>
              </a:rPr>
              <a:t>requires developers to have a deep understanding of</a:t>
            </a:r>
            <a:r>
              <a:rPr lang="zh-CN" altLang="en-US" b="0" i="0" dirty="0">
                <a:solidFill>
                  <a:srgbClr val="374151"/>
                </a:solidFill>
                <a:effectLst/>
                <a:latin typeface="Söhne"/>
              </a:rPr>
              <a:t> </a:t>
            </a:r>
            <a:r>
              <a:rPr lang="en-US" altLang="zh-CN" b="0" i="0" dirty="0">
                <a:solidFill>
                  <a:srgbClr val="374151"/>
                </a:solidFill>
                <a:effectLst/>
                <a:latin typeface="Söhne"/>
              </a:rPr>
              <a:t>each</a:t>
            </a:r>
            <a:r>
              <a:rPr lang="zh-CN" altLang="en-US" b="0" i="0" dirty="0">
                <a:solidFill>
                  <a:srgbClr val="374151"/>
                </a:solidFill>
                <a:effectLst/>
                <a:latin typeface="Söhne"/>
              </a:rPr>
              <a:t> </a:t>
            </a:r>
            <a:r>
              <a:rPr lang="en-US" altLang="zh-CN" b="0" i="0" dirty="0">
                <a:solidFill>
                  <a:srgbClr val="374151"/>
                </a:solidFill>
                <a:effectLst/>
                <a:latin typeface="Söhne"/>
              </a:rPr>
              <a:t>language</a:t>
            </a:r>
            <a:r>
              <a:rPr lang="en-AU" b="0" i="0" dirty="0">
                <a:solidFill>
                  <a:srgbClr val="374151"/>
                </a:solidFill>
                <a:effectLst/>
                <a:latin typeface="Söhne"/>
              </a:rPr>
              <a:t>.</a:t>
            </a:r>
          </a:p>
          <a:p>
            <a:pPr marL="0" indent="0">
              <a:buNone/>
            </a:pPr>
            <a:r>
              <a:rPr lang="en-US" altLang="zh-CN" b="1" i="0" dirty="0">
                <a:solidFill>
                  <a:srgbClr val="FF0000"/>
                </a:solidFill>
                <a:effectLst/>
                <a:latin typeface="Söhne"/>
              </a:rPr>
              <a:t>The</a:t>
            </a:r>
            <a:r>
              <a:rPr lang="zh-CN" altLang="en-US" b="1" i="0" dirty="0">
                <a:solidFill>
                  <a:srgbClr val="FF0000"/>
                </a:solidFill>
                <a:effectLst/>
                <a:latin typeface="Söhne"/>
              </a:rPr>
              <a:t> </a:t>
            </a:r>
            <a:r>
              <a:rPr lang="en-US" altLang="zh-CN" b="1" i="0" dirty="0">
                <a:solidFill>
                  <a:srgbClr val="FF0000"/>
                </a:solidFill>
                <a:effectLst/>
                <a:latin typeface="Söhne"/>
              </a:rPr>
              <a:t>second</a:t>
            </a:r>
            <a:r>
              <a:rPr lang="zh-CN" altLang="en-US" b="1" i="0" dirty="0">
                <a:solidFill>
                  <a:srgbClr val="FF0000"/>
                </a:solidFill>
                <a:effectLst/>
                <a:latin typeface="Söhne"/>
              </a:rPr>
              <a:t> </a:t>
            </a:r>
            <a:r>
              <a:rPr lang="en-AU" b="1" i="0" dirty="0">
                <a:solidFill>
                  <a:srgbClr val="FF0000"/>
                </a:solidFill>
                <a:effectLst/>
                <a:latin typeface="Söhne"/>
              </a:rPr>
              <a:t>challenge</a:t>
            </a:r>
            <a:r>
              <a:rPr lang="zh-CN" altLang="en-US" b="1" i="0" dirty="0">
                <a:solidFill>
                  <a:srgbClr val="FF0000"/>
                </a:solidFill>
                <a:effectLst/>
                <a:latin typeface="Söhne"/>
              </a:rPr>
              <a:t> </a:t>
            </a:r>
            <a:r>
              <a:rPr lang="en-US" altLang="zh-CN" b="0" i="0" dirty="0">
                <a:solidFill>
                  <a:srgbClr val="374151"/>
                </a:solidFill>
                <a:effectLst/>
                <a:latin typeface="Söhne"/>
              </a:rPr>
              <a:t>is</a:t>
            </a:r>
            <a:r>
              <a:rPr lang="zh-CN" altLang="en-US" b="0" i="0" dirty="0">
                <a:solidFill>
                  <a:srgbClr val="374151"/>
                </a:solidFill>
                <a:effectLst/>
                <a:latin typeface="Söhne"/>
              </a:rPr>
              <a:t> </a:t>
            </a:r>
            <a:r>
              <a:rPr lang="en-AU" sz="1200" b="0" i="0" dirty="0">
                <a:solidFill>
                  <a:srgbClr val="374151"/>
                </a:solidFill>
                <a:effectLst/>
                <a:latin typeface="Söhne"/>
              </a:rPr>
              <a:t>maintenance challenges</a:t>
            </a:r>
            <a:r>
              <a:rPr lang="en-US" altLang="zh-CN" sz="1200" b="0" i="0" dirty="0">
                <a:solidFill>
                  <a:srgbClr val="374151"/>
                </a:solidFill>
                <a:effectLst/>
                <a:latin typeface="Söhne"/>
              </a:rPr>
              <a:t>:</a:t>
            </a:r>
            <a:r>
              <a:rPr lang="zh-CN" altLang="en-US" sz="1200" b="0" i="0" dirty="0">
                <a:solidFill>
                  <a:srgbClr val="374151"/>
                </a:solidFill>
                <a:effectLst/>
                <a:latin typeface="Söhne"/>
              </a:rPr>
              <a:t> </a:t>
            </a:r>
            <a:r>
              <a:rPr lang="en-US" altLang="zh-CN" sz="1200" b="0" i="0" dirty="0">
                <a:solidFill>
                  <a:srgbClr val="374151"/>
                </a:solidFill>
                <a:effectLst/>
                <a:latin typeface="Söhne"/>
              </a:rPr>
              <a:t>Because</a:t>
            </a:r>
            <a:r>
              <a:rPr lang="zh-CN" altLang="en-US" sz="1200" b="0" i="0" dirty="0">
                <a:solidFill>
                  <a:srgbClr val="374151"/>
                </a:solidFill>
                <a:effectLst/>
                <a:latin typeface="Söhne"/>
              </a:rPr>
              <a:t> </a:t>
            </a:r>
            <a:r>
              <a:rPr lang="en-US" altLang="zh-CN" sz="1200" b="0" i="0" dirty="0">
                <a:solidFill>
                  <a:srgbClr val="374151"/>
                </a:solidFill>
                <a:effectLst/>
                <a:latin typeface="Söhne"/>
              </a:rPr>
              <a:t>the</a:t>
            </a:r>
            <a:r>
              <a:rPr lang="zh-CN" altLang="en-US" sz="1200" b="0" i="0" dirty="0">
                <a:solidFill>
                  <a:srgbClr val="374151"/>
                </a:solidFill>
                <a:effectLst/>
                <a:latin typeface="Söhne"/>
              </a:rPr>
              <a:t> </a:t>
            </a:r>
            <a:r>
              <a:rPr lang="en-AU" b="0" i="0" dirty="0">
                <a:solidFill>
                  <a:srgbClr val="374151"/>
                </a:solidFill>
                <a:effectLst/>
                <a:latin typeface="Söhne"/>
              </a:rPr>
              <a:t>complexity</a:t>
            </a:r>
            <a:r>
              <a:rPr lang="zh-CN" altLang="en-US" b="0" i="0" dirty="0">
                <a:solidFill>
                  <a:srgbClr val="374151"/>
                </a:solidFill>
                <a:effectLst/>
                <a:latin typeface="Söhne"/>
              </a:rPr>
              <a:t> </a:t>
            </a:r>
            <a:r>
              <a:rPr lang="en-US" altLang="zh-CN" b="0" i="0" dirty="0">
                <a:solidFill>
                  <a:srgbClr val="374151"/>
                </a:solidFill>
                <a:effectLst/>
                <a:latin typeface="Söhne"/>
              </a:rPr>
              <a:t>in</a:t>
            </a:r>
            <a:r>
              <a:rPr lang="zh-CN" altLang="en-US" b="0" i="0" dirty="0">
                <a:solidFill>
                  <a:srgbClr val="374151"/>
                </a:solidFill>
                <a:effectLst/>
                <a:latin typeface="Söhne"/>
              </a:rPr>
              <a:t> </a:t>
            </a:r>
            <a:r>
              <a:rPr lang="en-AU" b="0" i="0" dirty="0">
                <a:solidFill>
                  <a:srgbClr val="374151"/>
                </a:solidFill>
                <a:effectLst/>
                <a:latin typeface="Söhne"/>
              </a:rPr>
              <a:t>cross-language programming</a:t>
            </a:r>
            <a:r>
              <a:rPr lang="en-US" altLang="zh-CN" b="0" i="0" dirty="0">
                <a:solidFill>
                  <a:srgbClr val="374151"/>
                </a:solidFill>
                <a:effectLst/>
                <a:latin typeface="Söhne"/>
              </a:rPr>
              <a:t>,</a:t>
            </a:r>
            <a:r>
              <a:rPr lang="zh-CN" altLang="en-US" b="0" i="0" dirty="0">
                <a:solidFill>
                  <a:srgbClr val="374151"/>
                </a:solidFill>
                <a:effectLst/>
                <a:latin typeface="Söhne"/>
              </a:rPr>
              <a:t> </a:t>
            </a:r>
            <a:r>
              <a:rPr lang="en-US" altLang="zh-CN" b="0" i="0" dirty="0">
                <a:solidFill>
                  <a:srgbClr val="374151"/>
                </a:solidFill>
                <a:effectLst/>
                <a:latin typeface="Söhne"/>
              </a:rPr>
              <a:t>which</a:t>
            </a:r>
            <a:r>
              <a:rPr lang="zh-CN" altLang="en-US" b="0" i="0" dirty="0">
                <a:solidFill>
                  <a:srgbClr val="374151"/>
                </a:solidFill>
                <a:effectLst/>
                <a:latin typeface="Söhne"/>
              </a:rPr>
              <a:t> </a:t>
            </a:r>
            <a:r>
              <a:rPr lang="en-US" altLang="zh-CN" b="0" i="0" dirty="0">
                <a:solidFill>
                  <a:srgbClr val="374151"/>
                </a:solidFill>
                <a:effectLst/>
                <a:latin typeface="Söhne"/>
              </a:rPr>
              <a:t>may</a:t>
            </a:r>
            <a:r>
              <a:rPr lang="zh-CN" altLang="en-US" b="0" i="0" dirty="0">
                <a:solidFill>
                  <a:srgbClr val="374151"/>
                </a:solidFill>
                <a:effectLst/>
                <a:latin typeface="Söhne"/>
              </a:rPr>
              <a:t> </a:t>
            </a:r>
            <a:r>
              <a:rPr lang="en-US" altLang="zh-CN" b="0" i="0" dirty="0">
                <a:solidFill>
                  <a:srgbClr val="374151"/>
                </a:solidFill>
                <a:effectLst/>
                <a:latin typeface="Söhne"/>
              </a:rPr>
              <a:t>introduce</a:t>
            </a:r>
            <a:r>
              <a:rPr lang="zh-CN" altLang="en-US" b="0" i="0" dirty="0">
                <a:solidFill>
                  <a:srgbClr val="374151"/>
                </a:solidFill>
                <a:effectLst/>
                <a:latin typeface="Söhne"/>
              </a:rPr>
              <a:t> </a:t>
            </a:r>
            <a:r>
              <a:rPr lang="en-US" altLang="zh-CN" b="0" i="0" dirty="0">
                <a:solidFill>
                  <a:srgbClr val="374151"/>
                </a:solidFill>
                <a:effectLst/>
                <a:latin typeface="Söhne"/>
              </a:rPr>
              <a:t>new</a:t>
            </a:r>
            <a:r>
              <a:rPr lang="zh-CN" altLang="en-US" b="0" i="0" dirty="0">
                <a:solidFill>
                  <a:srgbClr val="374151"/>
                </a:solidFill>
                <a:effectLst/>
                <a:latin typeface="Söhne"/>
              </a:rPr>
              <a:t> </a:t>
            </a:r>
            <a:r>
              <a:rPr lang="en-US" altLang="zh-CN" b="0" i="0" dirty="0">
                <a:solidFill>
                  <a:srgbClr val="374151"/>
                </a:solidFill>
                <a:effectLst/>
                <a:latin typeface="Söhne"/>
              </a:rPr>
              <a:t>bugs</a:t>
            </a:r>
            <a:r>
              <a:rPr lang="zh-CN" altLang="en-US" b="0" i="0" dirty="0">
                <a:solidFill>
                  <a:srgbClr val="374151"/>
                </a:solidFill>
                <a:effectLst/>
                <a:latin typeface="Söhne"/>
              </a:rPr>
              <a:t> </a:t>
            </a:r>
            <a:r>
              <a:rPr lang="en-US" altLang="zh-CN" b="0" i="0" dirty="0">
                <a:solidFill>
                  <a:srgbClr val="374151"/>
                </a:solidFill>
                <a:effectLst/>
                <a:latin typeface="Söhne"/>
              </a:rPr>
              <a:t>when</a:t>
            </a:r>
            <a:r>
              <a:rPr lang="zh-CN" altLang="en-US" b="0" i="0" dirty="0">
                <a:solidFill>
                  <a:srgbClr val="374151"/>
                </a:solidFill>
                <a:effectLst/>
                <a:latin typeface="Söhne"/>
              </a:rPr>
              <a:t> </a:t>
            </a:r>
            <a:r>
              <a:rPr lang="en-AU" b="0" i="0" dirty="0">
                <a:solidFill>
                  <a:srgbClr val="374151"/>
                </a:solidFill>
                <a:effectLst/>
                <a:latin typeface="Söhne"/>
              </a:rPr>
              <a:t>updating</a:t>
            </a:r>
            <a:r>
              <a:rPr lang="zh-CN" altLang="en-US" b="0" i="0" dirty="0">
                <a:solidFill>
                  <a:srgbClr val="374151"/>
                </a:solidFill>
                <a:effectLst/>
                <a:latin typeface="Söhne"/>
              </a:rPr>
              <a:t> </a:t>
            </a:r>
            <a:r>
              <a:rPr lang="en-US" altLang="zh-CN" b="0" i="0" dirty="0">
                <a:solidFill>
                  <a:srgbClr val="374151"/>
                </a:solidFill>
                <a:effectLst/>
                <a:latin typeface="Söhne"/>
              </a:rPr>
              <a:t>multiple</a:t>
            </a:r>
            <a:r>
              <a:rPr lang="zh-CN" altLang="en-US" b="0" i="0" dirty="0">
                <a:solidFill>
                  <a:srgbClr val="374151"/>
                </a:solidFill>
                <a:effectLst/>
                <a:latin typeface="Söhne"/>
              </a:rPr>
              <a:t> </a:t>
            </a:r>
            <a:r>
              <a:rPr lang="en-US" altLang="zh-CN" b="0" i="0" dirty="0">
                <a:solidFill>
                  <a:srgbClr val="374151"/>
                </a:solidFill>
                <a:effectLst/>
                <a:latin typeface="Söhne"/>
              </a:rPr>
              <a:t>language</a:t>
            </a:r>
            <a:r>
              <a:rPr lang="zh-CN" altLang="en-US" b="0" i="0" dirty="0">
                <a:solidFill>
                  <a:srgbClr val="374151"/>
                </a:solidFill>
                <a:effectLst/>
                <a:latin typeface="Söhne"/>
              </a:rPr>
              <a:t> </a:t>
            </a:r>
            <a:r>
              <a:rPr lang="en-US" altLang="zh-CN" b="0" i="0" dirty="0" err="1">
                <a:solidFill>
                  <a:srgbClr val="374151"/>
                </a:solidFill>
                <a:effectLst/>
                <a:latin typeface="Söhne"/>
              </a:rPr>
              <a:t>softwares</a:t>
            </a:r>
            <a:r>
              <a:rPr lang="en-US" altLang="zh-CN" b="0" i="0" dirty="0">
                <a:solidFill>
                  <a:srgbClr val="374151"/>
                </a:solidFill>
                <a:effectLst/>
                <a:latin typeface="Söhne"/>
              </a:rPr>
              <a:t>.</a:t>
            </a:r>
            <a:endParaRPr lang="en-AU" b="0" i="0" dirty="0">
              <a:solidFill>
                <a:srgbClr val="374151"/>
              </a:solidFill>
              <a:effectLst/>
              <a:latin typeface="Söhne"/>
            </a:endParaRPr>
          </a:p>
          <a:p>
            <a:pPr marL="0" indent="0">
              <a:buNone/>
            </a:pPr>
            <a:r>
              <a:rPr lang="en-US" altLang="zh-CN" b="1" i="0" dirty="0">
                <a:solidFill>
                  <a:srgbClr val="374151"/>
                </a:solidFill>
                <a:effectLst/>
                <a:latin typeface="Söhne"/>
              </a:rPr>
              <a:t>The</a:t>
            </a:r>
            <a:r>
              <a:rPr lang="zh-CN" altLang="en-US" b="1" i="0" dirty="0">
                <a:solidFill>
                  <a:srgbClr val="374151"/>
                </a:solidFill>
                <a:effectLst/>
                <a:latin typeface="Söhne"/>
              </a:rPr>
              <a:t> </a:t>
            </a:r>
            <a:r>
              <a:rPr lang="en-US" altLang="zh-CN" b="1" i="0" dirty="0">
                <a:solidFill>
                  <a:srgbClr val="374151"/>
                </a:solidFill>
                <a:effectLst/>
                <a:latin typeface="Söhne"/>
              </a:rPr>
              <a:t>third</a:t>
            </a:r>
            <a:r>
              <a:rPr lang="zh-CN" altLang="en-US" b="1" i="0" dirty="0">
                <a:solidFill>
                  <a:srgbClr val="374151"/>
                </a:solidFill>
                <a:effectLst/>
                <a:latin typeface="Söhne"/>
              </a:rPr>
              <a:t> </a:t>
            </a:r>
            <a:r>
              <a:rPr lang="en-AU" b="1" i="0" dirty="0">
                <a:solidFill>
                  <a:srgbClr val="374151"/>
                </a:solidFill>
                <a:effectLst/>
                <a:latin typeface="Söhne"/>
              </a:rPr>
              <a:t>challenge</a:t>
            </a:r>
            <a:r>
              <a:rPr lang="zh-CN" altLang="en-US" b="1" i="0" dirty="0">
                <a:solidFill>
                  <a:srgbClr val="374151"/>
                </a:solidFill>
                <a:effectLst/>
                <a:latin typeface="Söhne"/>
              </a:rPr>
              <a:t> </a:t>
            </a:r>
            <a:r>
              <a:rPr lang="en-US" altLang="zh-CN" b="0" i="0" dirty="0">
                <a:solidFill>
                  <a:srgbClr val="374151"/>
                </a:solidFill>
                <a:effectLst/>
                <a:latin typeface="Söhne"/>
              </a:rPr>
              <a:t>is</a:t>
            </a:r>
            <a:r>
              <a:rPr lang="zh-CN" altLang="en-US" b="0" i="0" dirty="0">
                <a:solidFill>
                  <a:srgbClr val="374151"/>
                </a:solidFill>
                <a:effectLst/>
                <a:latin typeface="Söhne"/>
              </a:rPr>
              <a:t> </a:t>
            </a:r>
            <a:r>
              <a:rPr lang="en-US" altLang="zh-CN" sz="1200" b="0" i="0" dirty="0">
                <a:solidFill>
                  <a:srgbClr val="374151"/>
                </a:solidFill>
                <a:effectLst/>
                <a:latin typeface="Söhne"/>
              </a:rPr>
              <a:t>s</a:t>
            </a:r>
            <a:r>
              <a:rPr lang="en-AU" sz="1200" b="0" i="0" dirty="0" err="1">
                <a:solidFill>
                  <a:srgbClr val="374151"/>
                </a:solidFill>
                <a:effectLst/>
                <a:latin typeface="Söhne"/>
              </a:rPr>
              <a:t>ecurity</a:t>
            </a:r>
            <a:r>
              <a:rPr lang="en-AU" sz="1200" b="0" i="0" dirty="0">
                <a:solidFill>
                  <a:srgbClr val="374151"/>
                </a:solidFill>
                <a:effectLst/>
                <a:latin typeface="Söhne"/>
              </a:rPr>
              <a:t> concerns</a:t>
            </a:r>
            <a:r>
              <a:rPr lang="en-AU" b="0" i="0" dirty="0">
                <a:solidFill>
                  <a:srgbClr val="374151"/>
                </a:solidFill>
                <a:effectLst/>
                <a:latin typeface="Söhne"/>
              </a:rPr>
              <a:t>: Using multiple languages can raise the risk of security vulnerabilities.</a:t>
            </a:r>
            <a:r>
              <a:rPr lang="zh-CN" altLang="en-US" b="0" i="0" dirty="0">
                <a:solidFill>
                  <a:srgbClr val="374151"/>
                </a:solidFill>
                <a:effectLst/>
                <a:latin typeface="Söhne"/>
              </a:rPr>
              <a:t> </a:t>
            </a:r>
            <a:r>
              <a:rPr lang="en-US" altLang="zh-CN" b="0" i="0" dirty="0">
                <a:solidFill>
                  <a:srgbClr val="374151"/>
                </a:solidFill>
                <a:effectLst/>
                <a:latin typeface="Söhne"/>
              </a:rPr>
              <a:t>For</a:t>
            </a:r>
            <a:r>
              <a:rPr lang="zh-CN" altLang="en-US" b="0" i="0" dirty="0">
                <a:solidFill>
                  <a:srgbClr val="374151"/>
                </a:solidFill>
                <a:effectLst/>
                <a:latin typeface="Söhne"/>
              </a:rPr>
              <a:t> </a:t>
            </a:r>
            <a:r>
              <a:rPr lang="en-US" altLang="zh-CN" b="0" i="0" dirty="0">
                <a:solidFill>
                  <a:srgbClr val="374151"/>
                </a:solidFill>
                <a:effectLst/>
                <a:latin typeface="Söhne"/>
              </a:rPr>
              <a:t>example,</a:t>
            </a:r>
            <a:r>
              <a:rPr lang="zh-CN" altLang="en-US" b="0" i="0" dirty="0">
                <a:solidFill>
                  <a:srgbClr val="374151"/>
                </a:solidFill>
                <a:effectLst/>
                <a:latin typeface="Söhne"/>
              </a:rPr>
              <a:t> </a:t>
            </a:r>
            <a:r>
              <a:rPr lang="en-AU" b="0" i="0" dirty="0">
                <a:solidFill>
                  <a:srgbClr val="374151"/>
                </a:solidFill>
                <a:effectLst/>
                <a:latin typeface="Söhne"/>
              </a:rPr>
              <a:t>In Android NDK development, malicious developers</a:t>
            </a:r>
            <a:r>
              <a:rPr lang="zh-CN" altLang="en-US" b="0" i="0" dirty="0">
                <a:solidFill>
                  <a:srgbClr val="374151"/>
                </a:solidFill>
                <a:effectLst/>
                <a:latin typeface="Söhne"/>
              </a:rPr>
              <a:t> </a:t>
            </a:r>
            <a:r>
              <a:rPr lang="en-US" altLang="zh-CN" b="0" i="0" dirty="0">
                <a:solidFill>
                  <a:srgbClr val="374151"/>
                </a:solidFill>
                <a:effectLst/>
                <a:latin typeface="Söhne"/>
              </a:rPr>
              <a:t>can</a:t>
            </a:r>
            <a:r>
              <a:rPr lang="zh-CN" altLang="en-US" b="0" i="0" dirty="0">
                <a:solidFill>
                  <a:srgbClr val="374151"/>
                </a:solidFill>
                <a:effectLst/>
                <a:latin typeface="Söhne"/>
              </a:rPr>
              <a:t> </a:t>
            </a:r>
            <a:r>
              <a:rPr lang="en-US" altLang="zh-CN" b="0" i="0" dirty="0">
                <a:solidFill>
                  <a:srgbClr val="374151"/>
                </a:solidFill>
                <a:effectLst/>
                <a:latin typeface="Söhne"/>
              </a:rPr>
              <a:t>hide</a:t>
            </a:r>
            <a:r>
              <a:rPr lang="zh-CN" altLang="en-US" b="0" i="0" dirty="0">
                <a:solidFill>
                  <a:srgbClr val="374151"/>
                </a:solidFill>
                <a:effectLst/>
                <a:latin typeface="Söhne"/>
              </a:rPr>
              <a:t> </a:t>
            </a:r>
            <a:r>
              <a:rPr lang="en-US" altLang="zh-CN" b="0" i="0" dirty="0">
                <a:solidFill>
                  <a:srgbClr val="374151"/>
                </a:solidFill>
                <a:effectLst/>
                <a:latin typeface="Söhne"/>
              </a:rPr>
              <a:t>their</a:t>
            </a:r>
            <a:r>
              <a:rPr lang="en-AU" b="0" i="0" dirty="0">
                <a:solidFill>
                  <a:srgbClr val="374151"/>
                </a:solidFill>
                <a:effectLst/>
                <a:latin typeface="Söhne"/>
              </a:rPr>
              <a:t> data leak code within C/C++ components.</a:t>
            </a:r>
            <a:r>
              <a:rPr lang="zh-CN" altLang="en-US" b="0" i="0" dirty="0">
                <a:solidFill>
                  <a:srgbClr val="374151"/>
                </a:solidFill>
                <a:effectLst/>
                <a:latin typeface="Söhne"/>
              </a:rPr>
              <a:t> </a:t>
            </a:r>
            <a:r>
              <a:rPr lang="en-US" altLang="zh-CN" b="0" i="0" dirty="0">
                <a:solidFill>
                  <a:srgbClr val="374151"/>
                </a:solidFill>
                <a:effectLst/>
                <a:latin typeface="Söhne"/>
              </a:rPr>
              <a:t>This</a:t>
            </a:r>
            <a:r>
              <a:rPr lang="zh-CN" altLang="en-US" b="0" i="0" dirty="0">
                <a:solidFill>
                  <a:srgbClr val="374151"/>
                </a:solidFill>
                <a:effectLst/>
                <a:latin typeface="Söhne"/>
              </a:rPr>
              <a:t> </a:t>
            </a:r>
            <a:r>
              <a:rPr lang="en-US" altLang="zh-CN" b="0" i="0" dirty="0" err="1">
                <a:solidFill>
                  <a:srgbClr val="374151"/>
                </a:solidFill>
                <a:effectLst/>
                <a:latin typeface="Söhne"/>
              </a:rPr>
              <a:t>i</a:t>
            </a:r>
            <a:r>
              <a:rPr lang="en-AU" b="0" i="0" dirty="0">
                <a:solidFill>
                  <a:srgbClr val="374151"/>
                </a:solidFill>
                <a:effectLst/>
                <a:latin typeface="Söhne"/>
              </a:rPr>
              <a:t>s</a:t>
            </a:r>
            <a:r>
              <a:rPr lang="zh-CN" altLang="en-US" b="0" i="0" dirty="0">
                <a:solidFill>
                  <a:srgbClr val="374151"/>
                </a:solidFill>
                <a:effectLst/>
                <a:latin typeface="Söhne"/>
              </a:rPr>
              <a:t> </a:t>
            </a:r>
            <a:r>
              <a:rPr lang="en-US" altLang="zh-CN" b="0" i="0" dirty="0">
                <a:solidFill>
                  <a:srgbClr val="374151"/>
                </a:solidFill>
                <a:effectLst/>
                <a:latin typeface="Söhne"/>
              </a:rPr>
              <a:t>the</a:t>
            </a:r>
            <a:r>
              <a:rPr lang="zh-CN" altLang="en-US" b="0" i="0" dirty="0">
                <a:solidFill>
                  <a:srgbClr val="374151"/>
                </a:solidFill>
                <a:effectLst/>
                <a:latin typeface="Söhne"/>
              </a:rPr>
              <a:t> </a:t>
            </a:r>
            <a:r>
              <a:rPr lang="en-AU" b="0" i="0" dirty="0">
                <a:solidFill>
                  <a:srgbClr val="374151"/>
                </a:solidFill>
                <a:effectLst/>
                <a:latin typeface="Söhne"/>
              </a:rPr>
              <a:t> motivation for our work. We aim to conduct static analysis on cross-language code to </a:t>
            </a:r>
            <a:r>
              <a:rPr lang="en-US" altLang="zh-CN" b="0" i="0" dirty="0">
                <a:solidFill>
                  <a:srgbClr val="374151"/>
                </a:solidFill>
                <a:effectLst/>
                <a:latin typeface="Söhne"/>
              </a:rPr>
              <a:t>find</a:t>
            </a:r>
            <a:r>
              <a:rPr lang="zh-CN" altLang="en-US" b="0" i="0" dirty="0">
                <a:solidFill>
                  <a:srgbClr val="374151"/>
                </a:solidFill>
                <a:effectLst/>
                <a:latin typeface="Söhne"/>
              </a:rPr>
              <a:t> </a:t>
            </a:r>
            <a:r>
              <a:rPr lang="en-AU" b="0" i="0" dirty="0">
                <a:solidFill>
                  <a:srgbClr val="374151"/>
                </a:solidFill>
                <a:effectLst/>
                <a:latin typeface="Söhne"/>
              </a:rPr>
              <a:t>potential risks.</a:t>
            </a:r>
          </a:p>
        </p:txBody>
      </p:sp>
      <p:sp>
        <p:nvSpPr>
          <p:cNvPr id="4" name="Slide Number Placeholder 3"/>
          <p:cNvSpPr>
            <a:spLocks noGrp="1"/>
          </p:cNvSpPr>
          <p:nvPr>
            <p:ph type="sldNum" sz="quarter" idx="5"/>
          </p:nvPr>
        </p:nvSpPr>
        <p:spPr/>
        <p:txBody>
          <a:bodyPr/>
          <a:lstStyle/>
          <a:p>
            <a:fld id="{242E3C26-C9FA-4C5A-B7DA-41A22523D72B}" type="slidenum">
              <a:rPr lang="zh-CN" altLang="en-US" smtClean="0"/>
              <a:t>6</a:t>
            </a:fld>
            <a:endParaRPr lang="zh-CN" altLang="en-US"/>
          </a:p>
        </p:txBody>
      </p:sp>
    </p:spTree>
    <p:extLst>
      <p:ext uri="{BB962C8B-B14F-4D97-AF65-F5344CB8AC3E}">
        <p14:creationId xmlns:p14="http://schemas.microsoft.com/office/powerpoint/2010/main" val="29153675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i="0" dirty="0">
                <a:solidFill>
                  <a:srgbClr val="374151"/>
                </a:solidFill>
                <a:effectLst/>
                <a:latin typeface="Söhne"/>
              </a:rPr>
              <a:t>Here’s</a:t>
            </a:r>
            <a:r>
              <a:rPr lang="zh-CN" altLang="en-US" b="0" i="0" dirty="0">
                <a:solidFill>
                  <a:srgbClr val="374151"/>
                </a:solidFill>
                <a:effectLst/>
                <a:latin typeface="Söhne"/>
              </a:rPr>
              <a:t> </a:t>
            </a:r>
            <a:r>
              <a:rPr lang="en-US" altLang="zh-CN" b="0" i="0" dirty="0">
                <a:solidFill>
                  <a:srgbClr val="374151"/>
                </a:solidFill>
                <a:effectLst/>
                <a:latin typeface="Söhne"/>
              </a:rPr>
              <a:t>the</a:t>
            </a:r>
            <a:r>
              <a:rPr lang="zh-CN" altLang="en-US" b="0" i="0" dirty="0">
                <a:solidFill>
                  <a:srgbClr val="374151"/>
                </a:solidFill>
                <a:effectLst/>
                <a:latin typeface="Söhne"/>
              </a:rPr>
              <a:t> </a:t>
            </a:r>
            <a:r>
              <a:rPr lang="en-US" altLang="zh-CN" b="0" i="0" dirty="0">
                <a:solidFill>
                  <a:srgbClr val="374151"/>
                </a:solidFill>
                <a:effectLst/>
                <a:latin typeface="Söhne"/>
              </a:rPr>
              <a:t>papers</a:t>
            </a:r>
            <a:r>
              <a:rPr lang="zh-CN" altLang="en-US" b="0" i="0" dirty="0">
                <a:solidFill>
                  <a:srgbClr val="374151"/>
                </a:solidFill>
                <a:effectLst/>
                <a:latin typeface="Söhne"/>
              </a:rPr>
              <a:t> </a:t>
            </a:r>
            <a:r>
              <a:rPr lang="en-US" altLang="zh-CN" b="0" i="0" dirty="0">
                <a:solidFill>
                  <a:srgbClr val="374151"/>
                </a:solidFill>
                <a:effectLst/>
                <a:latin typeface="Söhne"/>
              </a:rPr>
              <a:t>related</a:t>
            </a:r>
            <a:r>
              <a:rPr lang="zh-CN" altLang="en-US" b="0" i="0" dirty="0">
                <a:solidFill>
                  <a:srgbClr val="374151"/>
                </a:solidFill>
                <a:effectLst/>
                <a:latin typeface="Söhne"/>
              </a:rPr>
              <a:t> </a:t>
            </a:r>
            <a:r>
              <a:rPr lang="en-US" altLang="zh-CN" b="0" i="0" dirty="0">
                <a:solidFill>
                  <a:srgbClr val="374151"/>
                </a:solidFill>
                <a:effectLst/>
                <a:latin typeface="Söhne"/>
              </a:rPr>
              <a:t>to</a:t>
            </a:r>
            <a:r>
              <a:rPr lang="zh-CN" altLang="en-US" b="0" i="0" dirty="0">
                <a:solidFill>
                  <a:srgbClr val="374151"/>
                </a:solidFill>
                <a:effectLst/>
                <a:latin typeface="Söhne"/>
              </a:rPr>
              <a:t> </a:t>
            </a:r>
            <a:r>
              <a:rPr lang="en-US" altLang="zh-CN" b="0" i="0" dirty="0">
                <a:solidFill>
                  <a:srgbClr val="374151"/>
                </a:solidFill>
                <a:effectLst/>
                <a:latin typeface="Söhne"/>
              </a:rPr>
              <a:t>cross-language</a:t>
            </a:r>
            <a:r>
              <a:rPr lang="zh-CN" altLang="en-US" b="0" i="0" dirty="0">
                <a:solidFill>
                  <a:srgbClr val="374151"/>
                </a:solidFill>
                <a:effectLst/>
                <a:latin typeface="Söhne"/>
              </a:rPr>
              <a:t> </a:t>
            </a:r>
            <a:r>
              <a:rPr lang="en-US" altLang="zh-CN" b="0" i="0" dirty="0">
                <a:solidFill>
                  <a:srgbClr val="374151"/>
                </a:solidFill>
                <a:effectLst/>
                <a:latin typeface="Söhne"/>
              </a:rPr>
              <a:t>static</a:t>
            </a:r>
            <a:r>
              <a:rPr lang="zh-CN" altLang="en-US" b="0" i="0" dirty="0">
                <a:solidFill>
                  <a:srgbClr val="374151"/>
                </a:solidFill>
                <a:effectLst/>
                <a:latin typeface="Söhne"/>
              </a:rPr>
              <a:t> </a:t>
            </a:r>
            <a:r>
              <a:rPr lang="en-US" altLang="zh-CN" b="0" i="0" dirty="0">
                <a:solidFill>
                  <a:srgbClr val="374151"/>
                </a:solidFill>
                <a:effectLst/>
                <a:latin typeface="Söhne"/>
              </a:rPr>
              <a:t>analysis.</a:t>
            </a:r>
          </a:p>
          <a:p>
            <a:pPr algn="l"/>
            <a:r>
              <a:rPr lang="en-AU" b="0" i="0" dirty="0">
                <a:solidFill>
                  <a:srgbClr val="374151"/>
                </a:solidFill>
                <a:effectLst/>
                <a:latin typeface="Söhne"/>
              </a:rPr>
              <a:t>Because our work </a:t>
            </a:r>
            <a:r>
              <a:rPr lang="en-US" altLang="zh-CN" b="0" i="0" dirty="0">
                <a:solidFill>
                  <a:srgbClr val="374151"/>
                </a:solidFill>
                <a:effectLst/>
                <a:latin typeface="Söhne"/>
              </a:rPr>
              <a:t>is</a:t>
            </a:r>
            <a:r>
              <a:rPr lang="zh-CN" altLang="en-US" b="0" i="0" dirty="0">
                <a:solidFill>
                  <a:srgbClr val="374151"/>
                </a:solidFill>
                <a:effectLst/>
                <a:latin typeface="Söhne"/>
              </a:rPr>
              <a:t> </a:t>
            </a:r>
            <a:r>
              <a:rPr lang="en-US" altLang="zh-CN" b="0" i="0" dirty="0">
                <a:solidFill>
                  <a:srgbClr val="374151"/>
                </a:solidFill>
                <a:effectLst/>
                <a:latin typeface="Söhne"/>
              </a:rPr>
              <a:t>about</a:t>
            </a:r>
            <a:r>
              <a:rPr lang="zh-CN" altLang="en-US" b="0" i="0" dirty="0">
                <a:solidFill>
                  <a:srgbClr val="374151"/>
                </a:solidFill>
                <a:effectLst/>
                <a:latin typeface="Söhne"/>
              </a:rPr>
              <a:t> </a:t>
            </a:r>
            <a:r>
              <a:rPr lang="en-AU" b="0" i="0" dirty="0">
                <a:solidFill>
                  <a:srgbClr val="374151"/>
                </a:solidFill>
                <a:effectLst/>
                <a:latin typeface="Söhne"/>
              </a:rPr>
              <a:t> Java and C/C++, ICSE‘22, ASE’20, and CSS‘18 are closely related to our research. However, these papers have some</a:t>
            </a:r>
            <a:r>
              <a:rPr lang="zh-CN" altLang="en-US" b="0" i="0" dirty="0">
                <a:solidFill>
                  <a:srgbClr val="374151"/>
                </a:solidFill>
                <a:effectLst/>
                <a:latin typeface="Söhne"/>
              </a:rPr>
              <a:t> </a:t>
            </a:r>
            <a:r>
              <a:rPr lang="en-US" altLang="zh-CN" b="0" i="0" dirty="0">
                <a:solidFill>
                  <a:srgbClr val="374151"/>
                </a:solidFill>
                <a:effectLst/>
                <a:latin typeface="Söhne"/>
              </a:rPr>
              <a:t>limitations</a:t>
            </a:r>
            <a:r>
              <a:rPr lang="en-AU" b="0" i="0" dirty="0">
                <a:solidFill>
                  <a:srgbClr val="374151"/>
                </a:solidFill>
                <a:effectLst/>
                <a:latin typeface="Söhne"/>
              </a:rPr>
              <a:t>, </a:t>
            </a:r>
            <a:r>
              <a:rPr lang="en-US" altLang="zh-CN" b="0" i="0" dirty="0">
                <a:solidFill>
                  <a:srgbClr val="374151"/>
                </a:solidFill>
                <a:effectLst/>
                <a:latin typeface="Söhne"/>
              </a:rPr>
              <a:t>f</a:t>
            </a:r>
            <a:r>
              <a:rPr lang="en-AU" b="0" i="0" dirty="0">
                <a:effectLst/>
                <a:latin typeface="Söhne"/>
              </a:rPr>
              <a:t>or instance, </a:t>
            </a:r>
            <a:r>
              <a:rPr lang="en-AU" b="0" i="0" dirty="0" err="1">
                <a:effectLst/>
                <a:latin typeface="Söhne"/>
              </a:rPr>
              <a:t>Jucify</a:t>
            </a:r>
            <a:r>
              <a:rPr lang="en-AU" b="0" i="0" dirty="0">
                <a:effectLst/>
                <a:latin typeface="Söhne"/>
              </a:rPr>
              <a:t> </a:t>
            </a:r>
            <a:r>
              <a:rPr lang="en-US" altLang="zh-CN" b="0" i="0" dirty="0">
                <a:effectLst/>
                <a:latin typeface="Söhne"/>
              </a:rPr>
              <a:t>has</a:t>
            </a:r>
            <a:r>
              <a:rPr lang="zh-CN" altLang="en-US" b="0" i="0" dirty="0">
                <a:effectLst/>
                <a:latin typeface="Söhne"/>
              </a:rPr>
              <a:t> </a:t>
            </a:r>
            <a:r>
              <a:rPr lang="en-AU" b="0" i="0" dirty="0">
                <a:effectLst/>
                <a:latin typeface="Söhne"/>
              </a:rPr>
              <a:t>accuracy issue, while JN-SAF </a:t>
            </a:r>
            <a:r>
              <a:rPr lang="en-US" altLang="zh-CN" b="0" i="0" dirty="0">
                <a:effectLst/>
                <a:latin typeface="Söhne"/>
              </a:rPr>
              <a:t>is</a:t>
            </a:r>
            <a:r>
              <a:rPr lang="zh-CN" altLang="en-US" b="0" i="0" dirty="0">
                <a:effectLst/>
                <a:latin typeface="Söhne"/>
              </a:rPr>
              <a:t> </a:t>
            </a:r>
            <a:r>
              <a:rPr lang="en-US" altLang="zh-CN" b="0" i="0" dirty="0">
                <a:effectLst/>
                <a:latin typeface="Söhne"/>
              </a:rPr>
              <a:t>limited</a:t>
            </a:r>
            <a:r>
              <a:rPr lang="zh-CN" altLang="en-US" b="0" i="0" dirty="0">
                <a:effectLst/>
                <a:latin typeface="Söhne"/>
              </a:rPr>
              <a:t> </a:t>
            </a:r>
            <a:r>
              <a:rPr lang="en-US" altLang="zh-CN" b="0" i="0" dirty="0">
                <a:effectLst/>
                <a:latin typeface="Söhne"/>
              </a:rPr>
              <a:t>to</a:t>
            </a:r>
            <a:r>
              <a:rPr lang="zh-CN" altLang="en-US" b="0" i="0" dirty="0">
                <a:effectLst/>
                <a:latin typeface="Söhne"/>
              </a:rPr>
              <a:t> </a:t>
            </a:r>
            <a:r>
              <a:rPr lang="en-US" altLang="zh-CN" b="0" i="0" dirty="0">
                <a:effectLst/>
                <a:latin typeface="Söhne"/>
              </a:rPr>
              <a:t>its</a:t>
            </a:r>
            <a:r>
              <a:rPr lang="zh-CN" altLang="en-US" b="0" i="0" dirty="0">
                <a:effectLst/>
                <a:latin typeface="Söhne"/>
              </a:rPr>
              <a:t> </a:t>
            </a:r>
            <a:r>
              <a:rPr lang="en-AU" b="0" i="0" dirty="0" err="1">
                <a:effectLst/>
                <a:latin typeface="Söhne"/>
              </a:rPr>
              <a:t>scalabilit</a:t>
            </a:r>
            <a:r>
              <a:rPr lang="en-US" altLang="zh-CN" b="0" i="0" dirty="0">
                <a:effectLst/>
                <a:latin typeface="Söhne"/>
              </a:rPr>
              <a:t>y</a:t>
            </a:r>
            <a:r>
              <a:rPr lang="en-AU" b="0" i="0" dirty="0">
                <a:effectLst/>
                <a:latin typeface="Söhne"/>
              </a:rPr>
              <a:t>.</a:t>
            </a:r>
          </a:p>
          <a:p>
            <a:br>
              <a:rPr lang="en-AU" dirty="0"/>
            </a:br>
            <a:endParaRPr lang="en-US" dirty="0"/>
          </a:p>
        </p:txBody>
      </p:sp>
      <p:sp>
        <p:nvSpPr>
          <p:cNvPr id="4" name="Slide Number Placeholder 3"/>
          <p:cNvSpPr>
            <a:spLocks noGrp="1"/>
          </p:cNvSpPr>
          <p:nvPr>
            <p:ph type="sldNum" sz="quarter" idx="5"/>
          </p:nvPr>
        </p:nvSpPr>
        <p:spPr/>
        <p:txBody>
          <a:bodyPr/>
          <a:lstStyle/>
          <a:p>
            <a:fld id="{242E3C26-C9FA-4C5A-B7DA-41A22523D72B}" type="slidenum">
              <a:rPr lang="zh-CN" altLang="en-US" smtClean="0"/>
              <a:t>7</a:t>
            </a:fld>
            <a:endParaRPr lang="zh-CN" altLang="en-US"/>
          </a:p>
        </p:txBody>
      </p:sp>
    </p:spTree>
    <p:extLst>
      <p:ext uri="{BB962C8B-B14F-4D97-AF65-F5344CB8AC3E}">
        <p14:creationId xmlns:p14="http://schemas.microsoft.com/office/powerpoint/2010/main" val="24032891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b="0" i="0" dirty="0">
                <a:solidFill>
                  <a:srgbClr val="374151"/>
                </a:solidFill>
                <a:effectLst/>
                <a:latin typeface="Söhne"/>
              </a:rPr>
              <a:t>Based on the papers mentioned above, a commonly </a:t>
            </a:r>
            <a:r>
              <a:rPr lang="en-US" b="0" i="0" dirty="0">
                <a:solidFill>
                  <a:srgbClr val="374151"/>
                </a:solidFill>
                <a:effectLst/>
                <a:latin typeface="Söhne"/>
              </a:rPr>
              <a:t>use</a:t>
            </a:r>
            <a:r>
              <a:rPr lang="en-US" altLang="zh-CN" b="0" i="0" dirty="0">
                <a:solidFill>
                  <a:srgbClr val="374151"/>
                </a:solidFill>
                <a:effectLst/>
                <a:latin typeface="Söhne"/>
              </a:rPr>
              <a:t>d</a:t>
            </a:r>
            <a:r>
              <a:rPr lang="zh-CN" altLang="en-US" b="0" i="0" dirty="0">
                <a:solidFill>
                  <a:srgbClr val="374151"/>
                </a:solidFill>
                <a:effectLst/>
                <a:latin typeface="Söhne"/>
              </a:rPr>
              <a:t> </a:t>
            </a:r>
            <a:r>
              <a:rPr lang="en-AU" b="0" i="0" dirty="0">
                <a:solidFill>
                  <a:srgbClr val="374151"/>
                </a:solidFill>
                <a:effectLst/>
                <a:latin typeface="Söhne"/>
              </a:rPr>
              <a:t>approach is to compile different programming languages into a common Intermediate Representation (IR). </a:t>
            </a:r>
          </a:p>
          <a:p>
            <a:pPr marL="0" marR="0" lvl="0" indent="0" algn="l" defTabSz="914400" rtl="0" eaLnBrk="1" fontAlgn="auto" latinLnBrk="0" hangingPunct="1">
              <a:lnSpc>
                <a:spcPct val="100000"/>
              </a:lnSpc>
              <a:spcBef>
                <a:spcPts val="0"/>
              </a:spcBef>
              <a:spcAft>
                <a:spcPts val="0"/>
              </a:spcAft>
              <a:buClrTx/>
              <a:buSzTx/>
              <a:buFontTx/>
              <a:buNone/>
              <a:tabLst/>
              <a:defRPr/>
            </a:pPr>
            <a:r>
              <a:rPr lang="en-AU" b="0" i="0" dirty="0">
                <a:solidFill>
                  <a:srgbClr val="374151"/>
                </a:solidFill>
                <a:effectLst/>
                <a:latin typeface="Söhne"/>
              </a:rPr>
              <a:t>This helps eliminate the differences between different languages. For example, languages like C/C++ and Rust can be compiled into LLVM IR.</a:t>
            </a:r>
          </a:p>
          <a:p>
            <a:r>
              <a:rPr lang="en-US" altLang="zh-CN" b="0" i="0" dirty="0">
                <a:solidFill>
                  <a:srgbClr val="374151"/>
                </a:solidFill>
                <a:effectLst/>
                <a:latin typeface="Söhne"/>
              </a:rPr>
              <a:t>However,</a:t>
            </a:r>
            <a:r>
              <a:rPr lang="zh-CN" altLang="en-US" b="0" i="0" dirty="0">
                <a:solidFill>
                  <a:srgbClr val="374151"/>
                </a:solidFill>
                <a:effectLst/>
                <a:latin typeface="Söhne"/>
              </a:rPr>
              <a:t> </a:t>
            </a:r>
            <a:r>
              <a:rPr lang="en-US" altLang="zh-CN" b="0" i="0" dirty="0">
                <a:solidFill>
                  <a:srgbClr val="374151"/>
                </a:solidFill>
                <a:effectLst/>
                <a:latin typeface="Söhne"/>
              </a:rPr>
              <a:t>t</a:t>
            </a:r>
            <a:r>
              <a:rPr lang="en-AU" b="0" i="0" dirty="0">
                <a:solidFill>
                  <a:srgbClr val="374151"/>
                </a:solidFill>
                <a:effectLst/>
                <a:latin typeface="Söhne"/>
              </a:rPr>
              <a:t>he </a:t>
            </a:r>
            <a:r>
              <a:rPr lang="en-US" altLang="zh-CN" b="0" i="0" dirty="0" err="1">
                <a:solidFill>
                  <a:srgbClr val="374151"/>
                </a:solidFill>
                <a:effectLst/>
                <a:latin typeface="Söhne"/>
              </a:rPr>
              <a:t>limitatins</a:t>
            </a:r>
            <a:r>
              <a:rPr lang="zh-CN" altLang="en-US" b="0" i="0" dirty="0">
                <a:solidFill>
                  <a:srgbClr val="374151"/>
                </a:solidFill>
                <a:effectLst/>
                <a:latin typeface="Söhne"/>
              </a:rPr>
              <a:t> </a:t>
            </a:r>
            <a:r>
              <a:rPr lang="en-AU" b="0" i="0" dirty="0">
                <a:solidFill>
                  <a:srgbClr val="374151"/>
                </a:solidFill>
                <a:effectLst/>
                <a:latin typeface="Söhne"/>
              </a:rPr>
              <a:t>of this approach is that not all programming languages can be compiled into a unified IR. For instance, languages like C/C++, Java, Python, and JavaScript, based on my knowledge, </a:t>
            </a:r>
            <a:r>
              <a:rPr lang="en-AU" b="0" i="0" dirty="0" err="1">
                <a:solidFill>
                  <a:srgbClr val="374151"/>
                </a:solidFill>
                <a:effectLst/>
                <a:latin typeface="Söhne"/>
              </a:rPr>
              <a:t>th</a:t>
            </a:r>
            <a:r>
              <a:rPr lang="en-US" altLang="zh-CN" b="0" i="0" dirty="0">
                <a:solidFill>
                  <a:srgbClr val="374151"/>
                </a:solidFill>
                <a:effectLst/>
                <a:latin typeface="Söhne"/>
              </a:rPr>
              <a:t>ere</a:t>
            </a:r>
            <a:r>
              <a:rPr lang="zh-CN" altLang="en-US" b="0" i="0" dirty="0">
                <a:solidFill>
                  <a:srgbClr val="374151"/>
                </a:solidFill>
                <a:effectLst/>
                <a:latin typeface="Söhne"/>
              </a:rPr>
              <a:t> </a:t>
            </a:r>
            <a:r>
              <a:rPr lang="en-US" altLang="zh-CN" b="0" i="0" dirty="0">
                <a:solidFill>
                  <a:srgbClr val="374151"/>
                </a:solidFill>
                <a:effectLst/>
                <a:latin typeface="Söhne"/>
              </a:rPr>
              <a:t>is</a:t>
            </a:r>
            <a:r>
              <a:rPr lang="zh-CN" altLang="en-US" b="0" i="0" dirty="0">
                <a:solidFill>
                  <a:srgbClr val="374151"/>
                </a:solidFill>
                <a:effectLst/>
                <a:latin typeface="Söhne"/>
              </a:rPr>
              <a:t> </a:t>
            </a:r>
            <a:r>
              <a:rPr lang="en-US" altLang="zh-CN" b="0" i="0" dirty="0">
                <a:solidFill>
                  <a:srgbClr val="374151"/>
                </a:solidFill>
                <a:effectLst/>
                <a:latin typeface="Söhne"/>
              </a:rPr>
              <a:t>no</a:t>
            </a:r>
            <a:r>
              <a:rPr lang="en-AU" b="0" i="0" dirty="0">
                <a:solidFill>
                  <a:srgbClr val="374151"/>
                </a:solidFill>
                <a:effectLst/>
                <a:latin typeface="Söhne"/>
              </a:rPr>
              <a:t> w</a:t>
            </a:r>
            <a:r>
              <a:rPr lang="en-US" altLang="zh-CN" b="0" i="0" dirty="0">
                <a:solidFill>
                  <a:srgbClr val="374151"/>
                </a:solidFill>
                <a:effectLst/>
                <a:latin typeface="Söhne"/>
              </a:rPr>
              <a:t>ell-designed</a:t>
            </a:r>
            <a:r>
              <a:rPr lang="zh-CN" altLang="en-US" b="0" i="0" dirty="0">
                <a:solidFill>
                  <a:srgbClr val="374151"/>
                </a:solidFill>
                <a:effectLst/>
                <a:latin typeface="Söhne"/>
              </a:rPr>
              <a:t> </a:t>
            </a:r>
            <a:r>
              <a:rPr lang="en-AU" b="0" i="0" dirty="0">
                <a:solidFill>
                  <a:srgbClr val="374151"/>
                </a:solidFill>
                <a:effectLst/>
                <a:latin typeface="Söhne"/>
              </a:rPr>
              <a:t>IR that can represent them</a:t>
            </a:r>
            <a:r>
              <a:rPr lang="zh-CN" altLang="en-US" b="0" i="0" dirty="0">
                <a:solidFill>
                  <a:srgbClr val="374151"/>
                </a:solidFill>
                <a:effectLst/>
                <a:latin typeface="Söhne"/>
              </a:rPr>
              <a:t> </a:t>
            </a:r>
            <a:r>
              <a:rPr lang="en-AU" b="0" i="0" dirty="0">
                <a:solidFill>
                  <a:srgbClr val="374151"/>
                </a:solidFill>
                <a:effectLst/>
                <a:latin typeface="Söhne"/>
              </a:rPr>
              <a:t>without loss of information.</a:t>
            </a:r>
          </a:p>
          <a:p>
            <a:r>
              <a:rPr lang="en-US" altLang="zh-CN" b="0" i="0" dirty="0">
                <a:solidFill>
                  <a:srgbClr val="374151"/>
                </a:solidFill>
                <a:effectLst/>
                <a:latin typeface="Söhne"/>
              </a:rPr>
              <a:t>In</a:t>
            </a:r>
            <a:r>
              <a:rPr lang="zh-CN" altLang="en-US" b="0" i="0" dirty="0">
                <a:solidFill>
                  <a:srgbClr val="374151"/>
                </a:solidFill>
                <a:effectLst/>
                <a:latin typeface="Söhne"/>
              </a:rPr>
              <a:t> </a:t>
            </a:r>
            <a:r>
              <a:rPr lang="en-US" altLang="zh-CN" b="0" i="0" dirty="0">
                <a:solidFill>
                  <a:srgbClr val="374151"/>
                </a:solidFill>
                <a:effectLst/>
                <a:latin typeface="Söhne"/>
              </a:rPr>
              <a:t>addition</a:t>
            </a:r>
            <a:r>
              <a:rPr lang="en-AU" b="0" i="0" dirty="0">
                <a:solidFill>
                  <a:srgbClr val="374151"/>
                </a:solidFill>
                <a:effectLst/>
                <a:latin typeface="Söhne"/>
              </a:rPr>
              <a:t>, </a:t>
            </a:r>
            <a:r>
              <a:rPr lang="en-US" altLang="zh-CN" b="0" i="0" dirty="0">
                <a:solidFill>
                  <a:srgbClr val="374151"/>
                </a:solidFill>
                <a:effectLst/>
                <a:latin typeface="Söhne"/>
              </a:rPr>
              <a:t>some</a:t>
            </a:r>
            <a:r>
              <a:rPr lang="zh-CN" altLang="en-US" b="0" i="0" dirty="0">
                <a:solidFill>
                  <a:srgbClr val="374151"/>
                </a:solidFill>
                <a:effectLst/>
                <a:latin typeface="Söhne"/>
              </a:rPr>
              <a:t> </a:t>
            </a:r>
            <a:r>
              <a:rPr lang="en-US" altLang="zh-CN" b="0" i="0" dirty="0">
                <a:solidFill>
                  <a:srgbClr val="374151"/>
                </a:solidFill>
                <a:effectLst/>
                <a:latin typeface="Söhne"/>
              </a:rPr>
              <a:t>IR</a:t>
            </a:r>
            <a:r>
              <a:rPr lang="zh-CN" altLang="en-US" b="0" i="0" dirty="0">
                <a:solidFill>
                  <a:srgbClr val="374151"/>
                </a:solidFill>
                <a:effectLst/>
                <a:latin typeface="Söhne"/>
              </a:rPr>
              <a:t> </a:t>
            </a:r>
            <a:r>
              <a:rPr lang="en-AU" b="0" i="0" dirty="0">
                <a:solidFill>
                  <a:srgbClr val="374151"/>
                </a:solidFill>
                <a:effectLst/>
                <a:latin typeface="Söhne"/>
              </a:rPr>
              <a:t>can only be utilized by specific static </a:t>
            </a:r>
            <a:r>
              <a:rPr lang="en-AU" b="0" i="0" dirty="0" err="1">
                <a:solidFill>
                  <a:srgbClr val="374151"/>
                </a:solidFill>
                <a:effectLst/>
                <a:latin typeface="Söhne"/>
              </a:rPr>
              <a:t>analyzers</a:t>
            </a:r>
            <a:r>
              <a:rPr lang="zh-CN" altLang="en-US" b="0" i="0" dirty="0">
                <a:solidFill>
                  <a:srgbClr val="374151"/>
                </a:solidFill>
                <a:effectLst/>
                <a:latin typeface="Söhne"/>
              </a:rPr>
              <a:t> </a:t>
            </a:r>
            <a:r>
              <a:rPr lang="en-AU" b="0" i="0" dirty="0">
                <a:solidFill>
                  <a:srgbClr val="374151"/>
                </a:solidFill>
                <a:effectLst/>
                <a:latin typeface="Söhne"/>
              </a:rPr>
              <a:t>and lack generality.</a:t>
            </a:r>
            <a:endParaRPr lang="en-US" dirty="0"/>
          </a:p>
        </p:txBody>
      </p:sp>
      <p:sp>
        <p:nvSpPr>
          <p:cNvPr id="4" name="Slide Number Placeholder 3"/>
          <p:cNvSpPr>
            <a:spLocks noGrp="1"/>
          </p:cNvSpPr>
          <p:nvPr>
            <p:ph type="sldNum" sz="quarter" idx="5"/>
          </p:nvPr>
        </p:nvSpPr>
        <p:spPr/>
        <p:txBody>
          <a:bodyPr/>
          <a:lstStyle/>
          <a:p>
            <a:fld id="{242E3C26-C9FA-4C5A-B7DA-41A22523D72B}" type="slidenum">
              <a:rPr lang="zh-CN" altLang="en-US" smtClean="0"/>
              <a:t>8</a:t>
            </a:fld>
            <a:endParaRPr lang="zh-CN" altLang="en-US"/>
          </a:p>
        </p:txBody>
      </p:sp>
    </p:spTree>
    <p:extLst>
      <p:ext uri="{BB962C8B-B14F-4D97-AF65-F5344CB8AC3E}">
        <p14:creationId xmlns:p14="http://schemas.microsoft.com/office/powerpoint/2010/main" val="25034091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b="0" i="0" dirty="0">
                <a:solidFill>
                  <a:srgbClr val="374151"/>
                </a:solidFill>
                <a:effectLst/>
                <a:latin typeface="Söhne"/>
              </a:rPr>
              <a:t>The second</a:t>
            </a:r>
            <a:r>
              <a:rPr lang="zh-CN" altLang="en-US" b="0" i="0" dirty="0">
                <a:solidFill>
                  <a:srgbClr val="374151"/>
                </a:solidFill>
                <a:effectLst/>
                <a:latin typeface="Söhne"/>
              </a:rPr>
              <a:t> </a:t>
            </a:r>
            <a:r>
              <a:rPr lang="en-US" altLang="zh-CN" b="0" i="0" dirty="0">
                <a:solidFill>
                  <a:srgbClr val="374151"/>
                </a:solidFill>
                <a:effectLst/>
                <a:latin typeface="Söhne"/>
              </a:rPr>
              <a:t>commonly</a:t>
            </a:r>
            <a:r>
              <a:rPr lang="zh-CN" altLang="en-US" b="0" i="0" dirty="0">
                <a:solidFill>
                  <a:srgbClr val="374151"/>
                </a:solidFill>
                <a:effectLst/>
                <a:latin typeface="Söhne"/>
              </a:rPr>
              <a:t> </a:t>
            </a:r>
            <a:r>
              <a:rPr lang="en-US" altLang="zh-CN" b="0" i="0" dirty="0">
                <a:solidFill>
                  <a:srgbClr val="374151"/>
                </a:solidFill>
                <a:effectLst/>
                <a:latin typeface="Söhne"/>
              </a:rPr>
              <a:t>used</a:t>
            </a:r>
            <a:r>
              <a:rPr lang="en-AU" b="0" i="0" dirty="0">
                <a:solidFill>
                  <a:srgbClr val="374151"/>
                </a:solidFill>
                <a:effectLst/>
                <a:latin typeface="Söhne"/>
              </a:rPr>
              <a:t> approach </a:t>
            </a:r>
            <a:r>
              <a:rPr lang="en-US" altLang="zh-CN" b="0" i="0" dirty="0">
                <a:solidFill>
                  <a:srgbClr val="374151"/>
                </a:solidFill>
                <a:effectLst/>
                <a:latin typeface="Söhne"/>
              </a:rPr>
              <a:t>is</a:t>
            </a:r>
            <a:r>
              <a:rPr lang="zh-CN" altLang="en-US" b="0" i="0" dirty="0">
                <a:solidFill>
                  <a:srgbClr val="374151"/>
                </a:solidFill>
                <a:effectLst/>
                <a:latin typeface="Söhne"/>
              </a:rPr>
              <a:t> </a:t>
            </a:r>
            <a:r>
              <a:rPr lang="en-AU" b="0" i="0" dirty="0">
                <a:solidFill>
                  <a:srgbClr val="374151"/>
                </a:solidFill>
                <a:effectLst/>
                <a:latin typeface="Söhne"/>
              </a:rPr>
              <a:t>specifications.</a:t>
            </a:r>
            <a:r>
              <a:rPr lang="zh-CN" altLang="en-US" b="0" i="0" dirty="0">
                <a:solidFill>
                  <a:srgbClr val="374151"/>
                </a:solidFill>
                <a:effectLst/>
                <a:latin typeface="Söhne"/>
              </a:rPr>
              <a:t> </a:t>
            </a:r>
            <a:r>
              <a:rPr lang="en-AU" altLang="en-US" sz="1200" b="0" dirty="0">
                <a:solidFill>
                  <a:schemeClr val="tx1">
                    <a:lumMod val="85000"/>
                    <a:lumOff val="15000"/>
                  </a:schemeClr>
                </a:solidFill>
                <a:latin typeface="+mn-ea"/>
              </a:rPr>
              <a:t>Specifications</a:t>
            </a:r>
            <a:r>
              <a:rPr lang="zh-CN" altLang="en-US" sz="1200" dirty="0">
                <a:solidFill>
                  <a:schemeClr val="tx1">
                    <a:lumMod val="85000"/>
                    <a:lumOff val="15000"/>
                  </a:schemeClr>
                </a:solidFill>
                <a:latin typeface="+mn-ea"/>
              </a:rPr>
              <a:t> </a:t>
            </a:r>
            <a:r>
              <a:rPr lang="en-AU" altLang="en-US" sz="1200" dirty="0">
                <a:solidFill>
                  <a:schemeClr val="tx1">
                    <a:lumMod val="85000"/>
                    <a:lumOff val="15000"/>
                  </a:schemeClr>
                </a:solidFill>
                <a:latin typeface="+mn-ea"/>
              </a:rPr>
              <a:t>are simplified descriptions or abstractions of a </a:t>
            </a:r>
            <a:r>
              <a:rPr lang="en-US" altLang="zh-CN" sz="1200" dirty="0">
                <a:solidFill>
                  <a:schemeClr val="tx1">
                    <a:lumMod val="85000"/>
                    <a:lumOff val="15000"/>
                  </a:schemeClr>
                </a:solidFill>
                <a:latin typeface="+mn-ea"/>
              </a:rPr>
              <a:t>f</a:t>
            </a:r>
            <a:r>
              <a:rPr lang="en-AU" altLang="en-US" sz="1200" dirty="0">
                <a:solidFill>
                  <a:schemeClr val="tx1">
                    <a:lumMod val="85000"/>
                    <a:lumOff val="15000"/>
                  </a:schemeClr>
                </a:solidFill>
                <a:latin typeface="+mn-ea"/>
              </a:rPr>
              <a:t>unction</a:t>
            </a:r>
            <a:r>
              <a:rPr lang="zh-CN" altLang="en-US" sz="1200" dirty="0">
                <a:solidFill>
                  <a:schemeClr val="tx1">
                    <a:lumMod val="85000"/>
                    <a:lumOff val="15000"/>
                  </a:schemeClr>
                </a:solidFill>
                <a:latin typeface="+mn-ea"/>
              </a:rPr>
              <a:t> </a:t>
            </a:r>
            <a:r>
              <a:rPr lang="en-AU" altLang="en-US" sz="1200" dirty="0">
                <a:solidFill>
                  <a:schemeClr val="tx1">
                    <a:lumMod val="85000"/>
                    <a:lumOff val="15000"/>
                  </a:schemeClr>
                </a:solidFill>
                <a:latin typeface="+mn-ea"/>
              </a:rPr>
              <a:t>or component.</a:t>
            </a:r>
          </a:p>
          <a:p>
            <a:r>
              <a:rPr lang="en-AU" b="0" i="0" dirty="0">
                <a:solidFill>
                  <a:srgbClr val="374151"/>
                </a:solidFill>
                <a:effectLst/>
                <a:latin typeface="Söhne"/>
              </a:rPr>
              <a:t>For example, in the right figure, we can summarize the side effects of C/C++ functions and provide them to the Java static </a:t>
            </a:r>
            <a:r>
              <a:rPr lang="en-AU" b="0" i="0" dirty="0" err="1">
                <a:solidFill>
                  <a:srgbClr val="374151"/>
                </a:solidFill>
                <a:effectLst/>
                <a:latin typeface="Söhne"/>
              </a:rPr>
              <a:t>analyzer</a:t>
            </a:r>
            <a:r>
              <a:rPr lang="en-AU" b="0" i="0" dirty="0">
                <a:solidFill>
                  <a:srgbClr val="374151"/>
                </a:solidFill>
                <a:effectLst/>
                <a:latin typeface="Söhne"/>
              </a:rPr>
              <a:t> in the form of specifications</a:t>
            </a:r>
            <a:r>
              <a:rPr lang="en-US" altLang="zh-CN" b="0" i="0" dirty="0">
                <a:solidFill>
                  <a:srgbClr val="374151"/>
                </a:solidFill>
                <a:effectLst/>
                <a:latin typeface="Söhne"/>
              </a:rPr>
              <a:t>.</a:t>
            </a:r>
            <a:endParaRPr lang="en-AU" b="0" i="0" dirty="0">
              <a:solidFill>
                <a:srgbClr val="374151"/>
              </a:solidFill>
              <a:effectLst/>
              <a:latin typeface="Söhne"/>
            </a:endParaRPr>
          </a:p>
          <a:p>
            <a:r>
              <a:rPr lang="en-US" altLang="zh-CN" b="1" i="0" dirty="0">
                <a:solidFill>
                  <a:srgbClr val="FF0000"/>
                </a:solidFill>
                <a:effectLst/>
                <a:latin typeface="Söhne"/>
              </a:rPr>
              <a:t>T</a:t>
            </a:r>
            <a:r>
              <a:rPr lang="en-AU" altLang="zh-CN" b="1" i="0" dirty="0">
                <a:solidFill>
                  <a:srgbClr val="FF0000"/>
                </a:solidFill>
                <a:effectLst/>
                <a:latin typeface="Söhne"/>
              </a:rPr>
              <a:t>he</a:t>
            </a:r>
            <a:r>
              <a:rPr lang="zh-CN" altLang="en-US" b="1" i="0" dirty="0">
                <a:solidFill>
                  <a:srgbClr val="FF0000"/>
                </a:solidFill>
                <a:effectLst/>
                <a:latin typeface="Söhne"/>
              </a:rPr>
              <a:t> </a:t>
            </a:r>
            <a:r>
              <a:rPr lang="en-US" altLang="zh-CN" b="1" i="0" dirty="0">
                <a:solidFill>
                  <a:srgbClr val="FF0000"/>
                </a:solidFill>
                <a:effectLst/>
                <a:latin typeface="Söhne"/>
              </a:rPr>
              <a:t>first</a:t>
            </a:r>
            <a:r>
              <a:rPr lang="zh-CN" altLang="en-US" b="1" i="0" dirty="0">
                <a:solidFill>
                  <a:srgbClr val="FF0000"/>
                </a:solidFill>
                <a:effectLst/>
                <a:latin typeface="Söhne"/>
              </a:rPr>
              <a:t> </a:t>
            </a:r>
            <a:r>
              <a:rPr lang="en-US" altLang="zh-CN" b="1" i="0" dirty="0">
                <a:solidFill>
                  <a:srgbClr val="FF0000"/>
                </a:solidFill>
                <a:effectLst/>
                <a:latin typeface="Söhne"/>
              </a:rPr>
              <a:t>advantage</a:t>
            </a:r>
            <a:r>
              <a:rPr lang="zh-CN" altLang="en-US" b="1" i="0" dirty="0">
                <a:solidFill>
                  <a:srgbClr val="FF0000"/>
                </a:solidFill>
                <a:effectLst/>
                <a:latin typeface="Söhne"/>
              </a:rPr>
              <a:t> </a:t>
            </a:r>
            <a:r>
              <a:rPr lang="en-US" altLang="zh-CN" b="0" i="0" dirty="0">
                <a:solidFill>
                  <a:srgbClr val="374151"/>
                </a:solidFill>
                <a:effectLst/>
                <a:latin typeface="Söhne"/>
              </a:rPr>
              <a:t>of</a:t>
            </a:r>
            <a:r>
              <a:rPr lang="zh-CN" altLang="en-US" b="0" i="0" dirty="0">
                <a:solidFill>
                  <a:srgbClr val="374151"/>
                </a:solidFill>
                <a:effectLst/>
                <a:latin typeface="Söhne"/>
              </a:rPr>
              <a:t> </a:t>
            </a:r>
            <a:r>
              <a:rPr lang="en-US" altLang="zh-CN" b="0" i="0" dirty="0">
                <a:solidFill>
                  <a:srgbClr val="374151"/>
                </a:solidFill>
                <a:effectLst/>
                <a:latin typeface="Söhne"/>
              </a:rPr>
              <a:t>using</a:t>
            </a:r>
            <a:r>
              <a:rPr lang="zh-CN" altLang="en-US" b="0" i="0" dirty="0">
                <a:solidFill>
                  <a:srgbClr val="374151"/>
                </a:solidFill>
                <a:effectLst/>
                <a:latin typeface="Söhne"/>
              </a:rPr>
              <a:t> </a:t>
            </a:r>
            <a:r>
              <a:rPr lang="en-US" altLang="zh-CN" b="0" i="0" dirty="0">
                <a:solidFill>
                  <a:srgbClr val="374151"/>
                </a:solidFill>
                <a:effectLst/>
                <a:latin typeface="Söhne"/>
              </a:rPr>
              <a:t>specifications</a:t>
            </a:r>
            <a:r>
              <a:rPr lang="zh-CN" altLang="en-US" b="0" i="0" dirty="0">
                <a:solidFill>
                  <a:srgbClr val="374151"/>
                </a:solidFill>
                <a:effectLst/>
                <a:latin typeface="Söhne"/>
              </a:rPr>
              <a:t> </a:t>
            </a:r>
            <a:r>
              <a:rPr lang="en-US" altLang="zh-CN" b="0" i="0" dirty="0">
                <a:solidFill>
                  <a:srgbClr val="374151"/>
                </a:solidFill>
                <a:effectLst/>
                <a:latin typeface="Söhne"/>
              </a:rPr>
              <a:t>is</a:t>
            </a:r>
            <a:r>
              <a:rPr lang="zh-CN" altLang="en-US" b="0" i="0" dirty="0">
                <a:solidFill>
                  <a:srgbClr val="374151"/>
                </a:solidFill>
                <a:effectLst/>
                <a:latin typeface="Söhne"/>
              </a:rPr>
              <a:t> </a:t>
            </a:r>
            <a:r>
              <a:rPr lang="en-US" altLang="zh-CN" b="0" i="0" dirty="0">
                <a:solidFill>
                  <a:srgbClr val="374151"/>
                </a:solidFill>
                <a:effectLst/>
                <a:latin typeface="Söhne"/>
              </a:rPr>
              <a:t>it</a:t>
            </a:r>
            <a:r>
              <a:rPr lang="zh-CN" altLang="en-US" b="0" i="0" dirty="0">
                <a:solidFill>
                  <a:srgbClr val="374151"/>
                </a:solidFill>
                <a:effectLst/>
                <a:latin typeface="Söhne"/>
              </a:rPr>
              <a:t> </a:t>
            </a:r>
            <a:r>
              <a:rPr lang="en-US" altLang="zh-CN" dirty="0"/>
              <a:t>extensive modifications to existing static analyzers,</a:t>
            </a:r>
            <a:r>
              <a:rPr lang="zh-CN" altLang="en-US" dirty="0"/>
              <a:t> </a:t>
            </a:r>
            <a:r>
              <a:rPr lang="en-AU" altLang="zh-CN" dirty="0"/>
              <a:t>﻿Many static analysers</a:t>
            </a:r>
            <a:r>
              <a:rPr lang="zh-CN" altLang="en-US" dirty="0"/>
              <a:t> </a:t>
            </a:r>
            <a:r>
              <a:rPr lang="en-US" altLang="zh-CN" dirty="0" err="1"/>
              <a:t>i</a:t>
            </a:r>
            <a:r>
              <a:rPr lang="en-AU" altLang="zh-CN" dirty="0"/>
              <a:t>﻿</a:t>
            </a:r>
            <a:r>
              <a:rPr lang="en-AU" altLang="zh-CN" dirty="0" err="1"/>
              <a:t>nclude</a:t>
            </a:r>
            <a:r>
              <a:rPr lang="en-AU" altLang="zh-CN" dirty="0"/>
              <a:t> interfaces to manage specifications. </a:t>
            </a:r>
            <a:endParaRPr lang="en-US" altLang="zh-CN" dirty="0"/>
          </a:p>
          <a:p>
            <a:r>
              <a:rPr lang="en-US" altLang="zh-CN" b="1" dirty="0"/>
              <a:t>The</a:t>
            </a:r>
            <a:r>
              <a:rPr lang="zh-CN" altLang="en-US" b="1" dirty="0"/>
              <a:t> </a:t>
            </a:r>
            <a:r>
              <a:rPr lang="en-US" altLang="zh-CN" b="1" dirty="0"/>
              <a:t>second</a:t>
            </a:r>
            <a:r>
              <a:rPr lang="zh-CN" altLang="en-US" b="1" dirty="0"/>
              <a:t> </a:t>
            </a:r>
            <a:r>
              <a:rPr lang="en-US" altLang="zh-CN" b="1" dirty="0"/>
              <a:t>advantage</a:t>
            </a:r>
            <a:r>
              <a:rPr lang="zh-CN" altLang="en-US" b="1" dirty="0"/>
              <a:t> </a:t>
            </a:r>
            <a:r>
              <a:rPr lang="en-US" altLang="zh-CN" dirty="0"/>
              <a:t>is</a:t>
            </a:r>
            <a:r>
              <a:rPr lang="zh-CN" altLang="en-US" dirty="0"/>
              <a:t> </a:t>
            </a:r>
            <a:r>
              <a:rPr lang="en-AU" b="0" i="0" dirty="0">
                <a:solidFill>
                  <a:srgbClr val="374151"/>
                </a:solidFill>
                <a:effectLst/>
                <a:latin typeface="Söhne"/>
              </a:rPr>
              <a:t>Specifications can be easily adapted to changes in different programming code or</a:t>
            </a:r>
            <a:r>
              <a:rPr lang="zh-CN" altLang="en-US" b="0" i="0" dirty="0">
                <a:solidFill>
                  <a:srgbClr val="374151"/>
                </a:solidFill>
                <a:effectLst/>
                <a:latin typeface="Söhne"/>
              </a:rPr>
              <a:t> </a:t>
            </a:r>
            <a:r>
              <a:rPr lang="en-AU" b="0" i="0" dirty="0">
                <a:solidFill>
                  <a:srgbClr val="374151"/>
                </a:solidFill>
                <a:effectLst/>
                <a:latin typeface="Söhne"/>
              </a:rPr>
              <a:t>different requirements</a:t>
            </a:r>
            <a:r>
              <a:rPr lang="en-US" altLang="zh-CN" b="0" i="0" dirty="0">
                <a:solidFill>
                  <a:srgbClr val="374151"/>
                </a:solidFill>
                <a:effectLst/>
                <a:latin typeface="Söhne"/>
              </a:rPr>
              <a:t>.</a:t>
            </a:r>
            <a:endParaRPr lang="en-AU" b="0" i="0" dirty="0">
              <a:solidFill>
                <a:srgbClr val="374151"/>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i="0" dirty="0">
                <a:solidFill>
                  <a:srgbClr val="374151"/>
                </a:solidFill>
                <a:effectLst/>
                <a:latin typeface="Söhne"/>
              </a:rPr>
              <a:t>However,</a:t>
            </a:r>
            <a:r>
              <a:rPr lang="zh-CN" altLang="en-US" b="0" i="0" dirty="0">
                <a:solidFill>
                  <a:srgbClr val="374151"/>
                </a:solidFill>
                <a:effectLst/>
                <a:latin typeface="Söhne"/>
              </a:rPr>
              <a:t> </a:t>
            </a:r>
            <a:r>
              <a:rPr lang="en-US" altLang="zh-CN" b="0" i="0" dirty="0">
                <a:solidFill>
                  <a:srgbClr val="374151"/>
                </a:solidFill>
                <a:effectLst/>
                <a:latin typeface="Söhne"/>
              </a:rPr>
              <a:t>the</a:t>
            </a:r>
            <a:r>
              <a:rPr lang="zh-CN" altLang="en-US" b="0" i="0" dirty="0">
                <a:solidFill>
                  <a:srgbClr val="374151"/>
                </a:solidFill>
                <a:effectLst/>
                <a:latin typeface="Söhne"/>
              </a:rPr>
              <a:t> </a:t>
            </a:r>
            <a:r>
              <a:rPr lang="en-US" altLang="zh-CN" b="0" i="0" dirty="0">
                <a:solidFill>
                  <a:srgbClr val="374151"/>
                </a:solidFill>
                <a:effectLst/>
                <a:latin typeface="Söhne"/>
              </a:rPr>
              <a:t>limitation</a:t>
            </a:r>
            <a:r>
              <a:rPr lang="zh-CN" altLang="en-US" b="0" i="0" dirty="0">
                <a:solidFill>
                  <a:srgbClr val="374151"/>
                </a:solidFill>
                <a:effectLst/>
                <a:latin typeface="Söhne"/>
              </a:rPr>
              <a:t> </a:t>
            </a:r>
            <a:r>
              <a:rPr lang="en-US" altLang="zh-CN" b="0" i="0" dirty="0">
                <a:solidFill>
                  <a:srgbClr val="374151"/>
                </a:solidFill>
                <a:effectLst/>
                <a:latin typeface="Söhne"/>
              </a:rPr>
              <a:t>of</a:t>
            </a:r>
            <a:r>
              <a:rPr lang="zh-CN" altLang="en-US" b="0" i="0" dirty="0">
                <a:solidFill>
                  <a:srgbClr val="374151"/>
                </a:solidFill>
                <a:effectLst/>
                <a:latin typeface="Söhne"/>
              </a:rPr>
              <a:t> </a:t>
            </a:r>
            <a:r>
              <a:rPr lang="en-US" altLang="zh-CN" b="0" i="0" dirty="0">
                <a:solidFill>
                  <a:srgbClr val="374151"/>
                </a:solidFill>
                <a:effectLst/>
                <a:latin typeface="Söhne"/>
              </a:rPr>
              <a:t>using</a:t>
            </a:r>
            <a:r>
              <a:rPr lang="zh-CN" altLang="en-US" b="0" i="0" dirty="0">
                <a:solidFill>
                  <a:srgbClr val="374151"/>
                </a:solidFill>
                <a:effectLst/>
                <a:latin typeface="Söhne"/>
              </a:rPr>
              <a:t> </a:t>
            </a:r>
            <a:r>
              <a:rPr lang="en-US" altLang="zh-CN" b="0" i="0" dirty="0">
                <a:solidFill>
                  <a:srgbClr val="374151"/>
                </a:solidFill>
                <a:effectLst/>
                <a:latin typeface="Söhne"/>
              </a:rPr>
              <a:t>specifications</a:t>
            </a:r>
            <a:r>
              <a:rPr lang="zh-CN" altLang="en-US" b="0" i="0" dirty="0">
                <a:solidFill>
                  <a:srgbClr val="374151"/>
                </a:solidFill>
                <a:effectLst/>
                <a:latin typeface="Söhne"/>
              </a:rPr>
              <a:t> </a:t>
            </a:r>
            <a:r>
              <a:rPr lang="en-US" altLang="zh-CN" b="0" i="0" dirty="0">
                <a:solidFill>
                  <a:srgbClr val="374151"/>
                </a:solidFill>
                <a:effectLst/>
                <a:latin typeface="Söhne"/>
              </a:rPr>
              <a:t>is</a:t>
            </a:r>
            <a:r>
              <a:rPr lang="zh-CN" altLang="en-US" b="0" i="0" dirty="0">
                <a:solidFill>
                  <a:srgbClr val="374151"/>
                </a:solidFill>
                <a:effectLst/>
                <a:latin typeface="Söhne"/>
              </a:rPr>
              <a:t> </a:t>
            </a:r>
            <a:r>
              <a:rPr lang="en-US" altLang="zh-CN" b="0" i="0" dirty="0">
                <a:solidFill>
                  <a:srgbClr val="374151"/>
                </a:solidFill>
                <a:effectLst/>
                <a:latin typeface="Söhne"/>
              </a:rPr>
              <a:t>it</a:t>
            </a:r>
            <a:r>
              <a:rPr lang="zh-CN" altLang="en-US" b="0" i="0" dirty="0">
                <a:solidFill>
                  <a:srgbClr val="374151"/>
                </a:solidFill>
                <a:effectLst/>
                <a:latin typeface="Söhne"/>
              </a:rPr>
              <a:t> </a:t>
            </a:r>
            <a:r>
              <a:rPr lang="en-US" altLang="zh-CN" b="0" i="0" dirty="0">
                <a:solidFill>
                  <a:srgbClr val="374151"/>
                </a:solidFill>
                <a:effectLst/>
                <a:latin typeface="Söhne"/>
              </a:rPr>
              <a:t>is</a:t>
            </a:r>
            <a:r>
              <a:rPr lang="zh-CN" altLang="en-US" b="0" i="0" dirty="0">
                <a:solidFill>
                  <a:srgbClr val="374151"/>
                </a:solidFill>
                <a:effectLst/>
                <a:latin typeface="Söhne"/>
              </a:rPr>
              <a:t> </a:t>
            </a:r>
            <a:r>
              <a:rPr lang="en-US" altLang="zh-CN" b="0" i="0" dirty="0">
                <a:solidFill>
                  <a:srgbClr val="374151"/>
                </a:solidFill>
                <a:effectLst/>
                <a:latin typeface="Söhne"/>
              </a:rPr>
              <a:t>difficult</a:t>
            </a:r>
            <a:r>
              <a:rPr lang="zh-CN" altLang="en-US" b="0" i="0" dirty="0">
                <a:solidFill>
                  <a:srgbClr val="374151"/>
                </a:solidFill>
                <a:effectLst/>
                <a:latin typeface="Söhne"/>
              </a:rPr>
              <a:t> </a:t>
            </a:r>
            <a:r>
              <a:rPr lang="en-US" altLang="zh-CN" b="0" i="0" dirty="0">
                <a:solidFill>
                  <a:srgbClr val="374151"/>
                </a:solidFill>
                <a:effectLst/>
                <a:latin typeface="Söhne"/>
              </a:rPr>
              <a:t>to</a:t>
            </a:r>
            <a:r>
              <a:rPr lang="zh-CN" altLang="en-US" b="0" i="0" dirty="0">
                <a:solidFill>
                  <a:srgbClr val="374151"/>
                </a:solidFill>
                <a:effectLst/>
                <a:latin typeface="Söhne"/>
              </a:rPr>
              <a:t> </a:t>
            </a:r>
            <a:r>
              <a:rPr lang="en-US" altLang="zh-CN" b="0" i="0" dirty="0">
                <a:solidFill>
                  <a:srgbClr val="374151"/>
                </a:solidFill>
                <a:effectLst/>
                <a:latin typeface="Söhne"/>
              </a:rPr>
              <a:t>generate</a:t>
            </a:r>
            <a:r>
              <a:rPr lang="zh-CN" altLang="en-US" b="0" i="0" dirty="0">
                <a:solidFill>
                  <a:srgbClr val="374151"/>
                </a:solidFill>
                <a:effectLst/>
                <a:latin typeface="Söhne"/>
              </a:rPr>
              <a:t> </a:t>
            </a:r>
            <a:r>
              <a:rPr lang="en-AU" b="0" i="0" dirty="0">
                <a:solidFill>
                  <a:srgbClr val="374151"/>
                </a:solidFill>
                <a:effectLst/>
                <a:latin typeface="Söhne"/>
              </a:rPr>
              <a:t>high-precision specifications.</a:t>
            </a:r>
            <a:r>
              <a:rPr lang="zh-CN" altLang="en-US" b="0" i="0" dirty="0">
                <a:solidFill>
                  <a:srgbClr val="374151"/>
                </a:solidFill>
                <a:effectLst/>
                <a:latin typeface="Söhne"/>
              </a:rPr>
              <a:t> </a:t>
            </a:r>
            <a:r>
              <a:rPr lang="en-US" altLang="zh-CN" b="0" i="0" dirty="0">
                <a:solidFill>
                  <a:srgbClr val="374151"/>
                </a:solidFill>
                <a:effectLst/>
                <a:latin typeface="Söhne"/>
              </a:rPr>
              <a:t>C</a:t>
            </a:r>
            <a:r>
              <a:rPr lang="en-AU" b="0" i="0" dirty="0" err="1">
                <a:solidFill>
                  <a:srgbClr val="374151"/>
                </a:solidFill>
                <a:effectLst/>
                <a:latin typeface="Söhne"/>
              </a:rPr>
              <a:t>urrently</a:t>
            </a:r>
            <a:r>
              <a:rPr lang="en-US" altLang="zh-CN" b="0" i="0" dirty="0">
                <a:solidFill>
                  <a:srgbClr val="374151"/>
                </a:solidFill>
                <a:effectLst/>
                <a:latin typeface="Söhne"/>
              </a:rPr>
              <a:t>,</a:t>
            </a:r>
            <a:r>
              <a:rPr lang="zh-CN" altLang="en-US" b="0" i="0" dirty="0">
                <a:solidFill>
                  <a:srgbClr val="374151"/>
                </a:solidFill>
                <a:effectLst/>
                <a:latin typeface="Söhne"/>
              </a:rPr>
              <a:t> </a:t>
            </a:r>
            <a:r>
              <a:rPr lang="en-US" altLang="zh-CN" b="0" i="0" dirty="0">
                <a:solidFill>
                  <a:srgbClr val="374151"/>
                </a:solidFill>
                <a:effectLst/>
                <a:latin typeface="Söhne"/>
              </a:rPr>
              <a:t>m</a:t>
            </a:r>
            <a:r>
              <a:rPr lang="en-AU" b="0" i="0" dirty="0" err="1">
                <a:solidFill>
                  <a:srgbClr val="374151"/>
                </a:solidFill>
                <a:effectLst/>
                <a:latin typeface="Söhne"/>
              </a:rPr>
              <a:t>ost</a:t>
            </a:r>
            <a:r>
              <a:rPr lang="en-AU" b="0" i="0" dirty="0">
                <a:solidFill>
                  <a:srgbClr val="374151"/>
                </a:solidFill>
                <a:effectLst/>
                <a:latin typeface="Söhne"/>
              </a:rPr>
              <a:t> specifications are currently manually crafted, which </a:t>
            </a:r>
            <a:r>
              <a:rPr lang="en-US" altLang="zh-CN" b="0" i="0" dirty="0">
                <a:solidFill>
                  <a:srgbClr val="374151"/>
                </a:solidFill>
                <a:effectLst/>
                <a:latin typeface="Söhne"/>
              </a:rPr>
              <a:t>cost</a:t>
            </a:r>
            <a:r>
              <a:rPr lang="zh-CN" altLang="en-US" b="0" i="0" dirty="0">
                <a:solidFill>
                  <a:srgbClr val="374151"/>
                </a:solidFill>
                <a:effectLst/>
                <a:latin typeface="Söhne"/>
              </a:rPr>
              <a:t> </a:t>
            </a:r>
            <a:r>
              <a:rPr lang="en-US" altLang="zh-CN" b="0" i="0" dirty="0">
                <a:solidFill>
                  <a:srgbClr val="374151"/>
                </a:solidFill>
                <a:effectLst/>
                <a:latin typeface="Söhne"/>
              </a:rPr>
              <a:t>a</a:t>
            </a:r>
            <a:r>
              <a:rPr lang="zh-CN" altLang="en-US" b="0" i="0" dirty="0">
                <a:solidFill>
                  <a:srgbClr val="374151"/>
                </a:solidFill>
                <a:effectLst/>
                <a:latin typeface="Söhne"/>
              </a:rPr>
              <a:t> </a:t>
            </a:r>
            <a:r>
              <a:rPr lang="en-US" altLang="zh-CN" b="0" i="0" dirty="0">
                <a:solidFill>
                  <a:srgbClr val="374151"/>
                </a:solidFill>
                <a:effectLst/>
                <a:latin typeface="Söhne"/>
              </a:rPr>
              <a:t>lot</a:t>
            </a:r>
            <a:r>
              <a:rPr lang="zh-CN" altLang="en-US" b="0" i="0" dirty="0">
                <a:solidFill>
                  <a:srgbClr val="374151"/>
                </a:solidFill>
                <a:effectLst/>
                <a:latin typeface="Söhne"/>
              </a:rPr>
              <a:t> </a:t>
            </a:r>
            <a:r>
              <a:rPr lang="en-US" altLang="zh-CN" b="0" i="0" dirty="0">
                <a:solidFill>
                  <a:srgbClr val="374151"/>
                </a:solidFill>
                <a:effectLst/>
                <a:latin typeface="Söhne"/>
              </a:rPr>
              <a:t>of</a:t>
            </a:r>
            <a:r>
              <a:rPr lang="zh-CN" altLang="en-US" b="0" i="0" dirty="0">
                <a:solidFill>
                  <a:srgbClr val="374151"/>
                </a:solidFill>
                <a:effectLst/>
                <a:latin typeface="Söhne"/>
              </a:rPr>
              <a:t>  </a:t>
            </a:r>
            <a:r>
              <a:rPr lang="en-AU" b="0" i="0" dirty="0">
                <a:solidFill>
                  <a:srgbClr val="374151"/>
                </a:solidFill>
                <a:effectLst/>
                <a:latin typeface="Söhne"/>
              </a:rPr>
              <a:t>and</a:t>
            </a:r>
            <a:r>
              <a:rPr lang="zh-CN" altLang="en-US" b="0" i="0" dirty="0">
                <a:solidFill>
                  <a:srgbClr val="374151"/>
                </a:solidFill>
                <a:effectLst/>
                <a:latin typeface="Söhne"/>
              </a:rPr>
              <a:t> </a:t>
            </a:r>
            <a:r>
              <a:rPr lang="en-US" altLang="zh-CN" b="0" i="0" dirty="0">
                <a:solidFill>
                  <a:srgbClr val="374151"/>
                </a:solidFill>
                <a:effectLst/>
                <a:latin typeface="Söhne"/>
              </a:rPr>
              <a:t>efforts</a:t>
            </a:r>
            <a:r>
              <a:rPr lang="en-AU" b="0" i="0" dirty="0">
                <a:solidFill>
                  <a:srgbClr val="374151"/>
                </a:solidFill>
                <a:effectLst/>
                <a:latin typeface="Söhne"/>
              </a:rPr>
              <a:t>.</a:t>
            </a:r>
            <a:endParaRPr lang="en-AU" altLang="zh-CN" b="0" i="0" dirty="0">
              <a:solidFill>
                <a:srgbClr val="374151"/>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b="0" i="0" dirty="0">
                <a:solidFill>
                  <a:srgbClr val="374151"/>
                </a:solidFill>
                <a:effectLst/>
                <a:latin typeface="Söhne"/>
              </a:rPr>
              <a:t>We t</a:t>
            </a:r>
            <a:r>
              <a:rPr lang="en-US" altLang="zh-CN" b="0" i="0" dirty="0" err="1">
                <a:solidFill>
                  <a:srgbClr val="374151"/>
                </a:solidFill>
                <a:effectLst/>
                <a:latin typeface="Söhne"/>
              </a:rPr>
              <a:t>hink</a:t>
            </a:r>
            <a:r>
              <a:rPr lang="zh-CN" altLang="en-US" b="0" i="0" dirty="0">
                <a:solidFill>
                  <a:srgbClr val="374151"/>
                </a:solidFill>
                <a:effectLst/>
                <a:latin typeface="Söhne"/>
              </a:rPr>
              <a:t> </a:t>
            </a:r>
            <a:r>
              <a:rPr lang="en-AU" b="0" i="0" dirty="0">
                <a:solidFill>
                  <a:srgbClr val="374151"/>
                </a:solidFill>
                <a:effectLst/>
                <a:latin typeface="Söhne"/>
              </a:rPr>
              <a:t>using specifications for cross-language static analysis is a relatively simple and effective approach</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i="0" dirty="0">
                <a:solidFill>
                  <a:srgbClr val="374151"/>
                </a:solidFill>
                <a:effectLst/>
                <a:latin typeface="Söhne"/>
              </a:rPr>
              <a:t>Therefore,</a:t>
            </a:r>
            <a:r>
              <a:rPr lang="zh-CN" altLang="en-US" b="0" i="0" dirty="0">
                <a:solidFill>
                  <a:srgbClr val="374151"/>
                </a:solidFill>
                <a:effectLst/>
                <a:latin typeface="Söhne"/>
              </a:rPr>
              <a:t> </a:t>
            </a:r>
            <a:r>
              <a:rPr lang="en-US" altLang="zh-CN" b="0" i="0" dirty="0">
                <a:solidFill>
                  <a:srgbClr val="374151"/>
                </a:solidFill>
                <a:effectLst/>
                <a:latin typeface="Söhne"/>
              </a:rPr>
              <a:t>we</a:t>
            </a:r>
            <a:r>
              <a:rPr lang="zh-CN" altLang="en-US" b="0" i="0" dirty="0">
                <a:solidFill>
                  <a:srgbClr val="374151"/>
                </a:solidFill>
                <a:effectLst/>
                <a:latin typeface="Söhne"/>
              </a:rPr>
              <a:t> </a:t>
            </a:r>
            <a:r>
              <a:rPr lang="en-US" altLang="zh-CN" b="0" i="0" dirty="0">
                <a:solidFill>
                  <a:srgbClr val="374151"/>
                </a:solidFill>
                <a:effectLst/>
                <a:latin typeface="Söhne"/>
              </a:rPr>
              <a:t>proposes</a:t>
            </a:r>
            <a:r>
              <a:rPr lang="zh-CN" altLang="en-US" b="0" i="0" dirty="0">
                <a:solidFill>
                  <a:srgbClr val="374151"/>
                </a:solidFill>
                <a:effectLst/>
                <a:latin typeface="Söhne"/>
              </a:rPr>
              <a:t> </a:t>
            </a:r>
            <a:r>
              <a:rPr lang="en-AU" b="0" i="0" dirty="0">
                <a:solidFill>
                  <a:srgbClr val="374151"/>
                </a:solidFill>
                <a:effectLst/>
                <a:latin typeface="Söhne"/>
              </a:rPr>
              <a:t>a </a:t>
            </a:r>
            <a:r>
              <a:rPr lang="en-US" altLang="zh-CN" b="0" i="0" dirty="0">
                <a:solidFill>
                  <a:srgbClr val="374151"/>
                </a:solidFill>
                <a:effectLst/>
                <a:latin typeface="Söhne"/>
              </a:rPr>
              <a:t>new</a:t>
            </a:r>
            <a:r>
              <a:rPr lang="zh-CN" altLang="en-US" b="0" i="0" dirty="0">
                <a:solidFill>
                  <a:srgbClr val="374151"/>
                </a:solidFill>
                <a:effectLst/>
                <a:latin typeface="Söhne"/>
              </a:rPr>
              <a:t> </a:t>
            </a:r>
            <a:r>
              <a:rPr lang="en-US" altLang="zh-CN" b="0" i="0" dirty="0">
                <a:solidFill>
                  <a:srgbClr val="374151"/>
                </a:solidFill>
                <a:effectLst/>
                <a:latin typeface="Söhne"/>
              </a:rPr>
              <a:t>approach</a:t>
            </a:r>
            <a:r>
              <a:rPr lang="zh-CN" altLang="en-US" b="0" i="0" dirty="0">
                <a:solidFill>
                  <a:srgbClr val="374151"/>
                </a:solidFill>
                <a:effectLst/>
                <a:latin typeface="Söhne"/>
              </a:rPr>
              <a:t> </a:t>
            </a:r>
            <a:r>
              <a:rPr lang="en-AU" b="0" i="0" dirty="0">
                <a:solidFill>
                  <a:srgbClr val="374151"/>
                </a:solidFill>
                <a:effectLst/>
                <a:latin typeface="Söhne"/>
              </a:rPr>
              <a:t>for automatically generating accurate taint flow specifications</a:t>
            </a:r>
            <a:r>
              <a:rPr lang="zh-CN" altLang="en-US" b="0" i="0" dirty="0">
                <a:solidFill>
                  <a:srgbClr val="374151"/>
                </a:solidFill>
                <a:effectLst/>
                <a:latin typeface="Söhne"/>
              </a:rPr>
              <a:t> </a:t>
            </a:r>
            <a:r>
              <a:rPr lang="en-US" altLang="zh-CN" b="0" i="0" dirty="0">
                <a:solidFill>
                  <a:srgbClr val="374151"/>
                </a:solidFill>
                <a:effectLst/>
                <a:latin typeface="Söhne"/>
              </a:rPr>
              <a:t>in</a:t>
            </a:r>
            <a:r>
              <a:rPr lang="zh-CN" altLang="en-US" b="0" i="0" dirty="0">
                <a:solidFill>
                  <a:srgbClr val="374151"/>
                </a:solidFill>
                <a:effectLst/>
                <a:latin typeface="Söhne"/>
              </a:rPr>
              <a:t> </a:t>
            </a:r>
            <a:r>
              <a:rPr lang="en-US" altLang="zh-CN" b="0" i="0" dirty="0">
                <a:solidFill>
                  <a:srgbClr val="374151"/>
                </a:solidFill>
                <a:effectLst/>
                <a:latin typeface="Söhne"/>
              </a:rPr>
              <a:t>cross-language</a:t>
            </a:r>
            <a:r>
              <a:rPr lang="zh-CN" altLang="en-US" b="0" i="0" dirty="0">
                <a:solidFill>
                  <a:srgbClr val="374151"/>
                </a:solidFill>
                <a:effectLst/>
                <a:latin typeface="Söhne"/>
              </a:rPr>
              <a:t> </a:t>
            </a:r>
            <a:r>
              <a:rPr lang="en-US" altLang="zh-CN" b="0" i="0" dirty="0">
                <a:solidFill>
                  <a:srgbClr val="374151"/>
                </a:solidFill>
                <a:effectLst/>
                <a:latin typeface="Söhne"/>
              </a:rPr>
              <a:t>analysis</a:t>
            </a:r>
            <a:r>
              <a:rPr lang="en-AU" b="0" i="0" dirty="0">
                <a:solidFill>
                  <a:srgbClr val="374151"/>
                </a:solidFill>
                <a:effectLst/>
                <a:latin typeface="Söhne"/>
              </a:rPr>
              <a:t>.</a:t>
            </a:r>
            <a:endParaRPr lang="en-US" dirty="0"/>
          </a:p>
        </p:txBody>
      </p:sp>
      <p:sp>
        <p:nvSpPr>
          <p:cNvPr id="4" name="Slide Number Placeholder 3"/>
          <p:cNvSpPr>
            <a:spLocks noGrp="1"/>
          </p:cNvSpPr>
          <p:nvPr>
            <p:ph type="sldNum" sz="quarter" idx="5"/>
          </p:nvPr>
        </p:nvSpPr>
        <p:spPr/>
        <p:txBody>
          <a:bodyPr/>
          <a:lstStyle/>
          <a:p>
            <a:fld id="{242E3C26-C9FA-4C5A-B7DA-41A22523D72B}" type="slidenum">
              <a:rPr lang="zh-CN" altLang="en-US" smtClean="0"/>
              <a:t>9</a:t>
            </a:fld>
            <a:endParaRPr lang="zh-CN" altLang="en-US"/>
          </a:p>
        </p:txBody>
      </p:sp>
    </p:spTree>
    <p:extLst>
      <p:ext uri="{BB962C8B-B14F-4D97-AF65-F5344CB8AC3E}">
        <p14:creationId xmlns:p14="http://schemas.microsoft.com/office/powerpoint/2010/main" val="33241714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3"/>
            <a:ext cx="103632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E671EF95-8B4C-423F-989A-1CD8376BA3AF}" type="datetimeFigureOut">
              <a:rPr lang="zh-CN" altLang="en-US" smtClean="0"/>
              <a:t>2023/9/3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91222C5-DF54-4BD7-B776-8C19CDAF53BB}" type="slidenum">
              <a:rPr lang="zh-CN" altLang="en-US" smtClean="0"/>
              <a:t>‹#›</a:t>
            </a:fld>
            <a:endParaRPr lang="zh-CN" altLang="en-US"/>
          </a:p>
        </p:txBody>
      </p:sp>
    </p:spTree>
    <p:extLst>
      <p:ext uri="{BB962C8B-B14F-4D97-AF65-F5344CB8AC3E}">
        <p14:creationId xmlns:p14="http://schemas.microsoft.com/office/powerpoint/2010/main" val="8475906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31"/>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E671EF95-8B4C-423F-989A-1CD8376BA3AF}" type="datetimeFigureOut">
              <a:rPr lang="zh-CN" altLang="en-US" smtClean="0"/>
              <a:t>2023/9/3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91222C5-DF54-4BD7-B776-8C19CDAF53BB}" type="slidenum">
              <a:rPr lang="zh-CN" altLang="en-US" smtClean="0"/>
              <a:t>‹#›</a:t>
            </a:fld>
            <a:endParaRPr lang="zh-CN" altLang="en-US"/>
          </a:p>
        </p:txBody>
      </p:sp>
    </p:spTree>
    <p:extLst>
      <p:ext uri="{BB962C8B-B14F-4D97-AF65-F5344CB8AC3E}">
        <p14:creationId xmlns:p14="http://schemas.microsoft.com/office/powerpoint/2010/main" val="23042988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E671EF95-8B4C-423F-989A-1CD8376BA3AF}" type="datetimeFigureOut">
              <a:rPr lang="zh-CN" altLang="en-US" smtClean="0"/>
              <a:t>2023/9/3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91222C5-DF54-4BD7-B776-8C19CDAF53BB}" type="slidenum">
              <a:rPr lang="zh-CN" altLang="en-US" smtClean="0"/>
              <a:t>‹#›</a:t>
            </a:fld>
            <a:endParaRPr lang="zh-CN" altLang="en-US"/>
          </a:p>
        </p:txBody>
      </p:sp>
    </p:spTree>
    <p:extLst>
      <p:ext uri="{BB962C8B-B14F-4D97-AF65-F5344CB8AC3E}">
        <p14:creationId xmlns:p14="http://schemas.microsoft.com/office/powerpoint/2010/main" val="519331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2"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3"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E671EF95-8B4C-423F-989A-1CD8376BA3AF}" type="datetimeFigureOut">
              <a:rPr lang="zh-CN" altLang="en-US" smtClean="0"/>
              <a:t>2023/9/3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91222C5-DF54-4BD7-B776-8C19CDAF53BB}" type="slidenum">
              <a:rPr lang="zh-CN" altLang="en-US" smtClean="0"/>
              <a:t>‹#›</a:t>
            </a:fld>
            <a:endParaRPr lang="zh-CN" altLang="en-US"/>
          </a:p>
        </p:txBody>
      </p:sp>
    </p:spTree>
    <p:extLst>
      <p:ext uri="{BB962C8B-B14F-4D97-AF65-F5344CB8AC3E}">
        <p14:creationId xmlns:p14="http://schemas.microsoft.com/office/powerpoint/2010/main" val="12622724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自定义版式">
    <p:spTree>
      <p:nvGrpSpPr>
        <p:cNvPr id="1" name=""/>
        <p:cNvGrpSpPr/>
        <p:nvPr/>
      </p:nvGrpSpPr>
      <p:grpSpPr>
        <a:xfrm>
          <a:off x="0" y="0"/>
          <a:ext cx="0" cy="0"/>
          <a:chOff x="0" y="0"/>
          <a:chExt cx="0" cy="0"/>
        </a:xfrm>
      </p:grpSpPr>
      <p:sp>
        <p:nvSpPr>
          <p:cNvPr id="22" name="矩形 21"/>
          <p:cNvSpPr/>
          <p:nvPr userDrawn="1"/>
        </p:nvSpPr>
        <p:spPr>
          <a:xfrm>
            <a:off x="1" y="409579"/>
            <a:ext cx="124800" cy="55006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29" name="文本占位符 28"/>
          <p:cNvSpPr>
            <a:spLocks noGrp="1"/>
          </p:cNvSpPr>
          <p:nvPr>
            <p:ph type="body" sz="quarter" idx="10"/>
          </p:nvPr>
        </p:nvSpPr>
        <p:spPr>
          <a:xfrm>
            <a:off x="216000" y="392984"/>
            <a:ext cx="6557333" cy="416571"/>
          </a:xfrm>
        </p:spPr>
        <p:txBody>
          <a:bodyPr>
            <a:normAutofit/>
          </a:bodyPr>
          <a:lstStyle>
            <a:lvl1pPr marL="0" indent="0" algn="l" defTabSz="914400" rtl="0" eaLnBrk="1" latinLnBrk="0" hangingPunct="1">
              <a:buNone/>
              <a:defRPr lang="zh-CN" altLang="en-US" sz="2400" kern="1200" dirty="0" smtClean="0">
                <a:solidFill>
                  <a:schemeClr val="accent1"/>
                </a:solidFill>
                <a:latin typeface="+mj-ea"/>
                <a:ea typeface="+mj-ea"/>
                <a:cs typeface="+mn-cs"/>
              </a:defRPr>
            </a:lvl1pPr>
          </a:lstStyle>
          <a:p>
            <a:pPr lvl="0"/>
            <a:r>
              <a:rPr lang="zh-CN" altLang="en-US" dirty="0"/>
              <a:t>单击此处编辑</a:t>
            </a:r>
          </a:p>
        </p:txBody>
      </p:sp>
      <p:sp>
        <p:nvSpPr>
          <p:cNvPr id="30" name="文本占位符 28"/>
          <p:cNvSpPr>
            <a:spLocks noGrp="1"/>
          </p:cNvSpPr>
          <p:nvPr>
            <p:ph type="body" sz="quarter" idx="11"/>
          </p:nvPr>
        </p:nvSpPr>
        <p:spPr>
          <a:xfrm>
            <a:off x="216000" y="712622"/>
            <a:ext cx="6557333" cy="323301"/>
          </a:xfrm>
        </p:spPr>
        <p:txBody>
          <a:bodyPr>
            <a:normAutofit/>
          </a:bodyPr>
          <a:lstStyle>
            <a:lvl1pPr marL="0" indent="0" algn="l" defTabSz="914400" rtl="0" eaLnBrk="1" latinLnBrk="0" hangingPunct="1">
              <a:buNone/>
              <a:defRPr lang="zh-CN" altLang="en-US" sz="1600" kern="1200" dirty="0" smtClean="0">
                <a:solidFill>
                  <a:schemeClr val="tx1">
                    <a:lumMod val="85000"/>
                    <a:lumOff val="15000"/>
                  </a:schemeClr>
                </a:solidFill>
                <a:latin typeface="+mn-ea"/>
                <a:ea typeface="+mn-ea"/>
                <a:cs typeface="+mn-cs"/>
              </a:defRPr>
            </a:lvl1pPr>
          </a:lstStyle>
          <a:p>
            <a:pPr lvl="0"/>
            <a:r>
              <a:rPr lang="zh-CN" altLang="en-US" dirty="0"/>
              <a:t>单击此处编辑</a:t>
            </a:r>
          </a:p>
        </p:txBody>
      </p:sp>
    </p:spTree>
    <p:extLst>
      <p:ext uri="{BB962C8B-B14F-4D97-AF65-F5344CB8AC3E}">
        <p14:creationId xmlns:p14="http://schemas.microsoft.com/office/powerpoint/2010/main" val="27563514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3"/>
            <a:ext cx="103632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2023/9/3</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0421701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2023/9/3</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2777621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2"/>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1" y="4589467"/>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2023/9/3</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5283795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2023/9/3</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05487446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9"/>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39789"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72202"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2"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2023/9/3</a:t>
            </a:fld>
            <a:endParaRPr lang="zh-CN" alt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zh-CN" alt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23412078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2023/9/3</a:t>
            </a:fld>
            <a:endParaRPr lang="zh-CN" alt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zh-CN" alt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680965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E671EF95-8B4C-423F-989A-1CD8376BA3AF}" type="datetimeFigureOut">
              <a:rPr lang="zh-CN" altLang="en-US" smtClean="0"/>
              <a:t>2023/9/3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91222C5-DF54-4BD7-B776-8C19CDAF53BB}" type="slidenum">
              <a:rPr lang="zh-CN" altLang="en-US" smtClean="0"/>
              <a:t>‹#›</a:t>
            </a:fld>
            <a:endParaRPr lang="zh-CN" altLang="en-US"/>
          </a:p>
        </p:txBody>
      </p:sp>
    </p:spTree>
    <p:extLst>
      <p:ext uri="{BB962C8B-B14F-4D97-AF65-F5344CB8AC3E}">
        <p14:creationId xmlns:p14="http://schemas.microsoft.com/office/powerpoint/2010/main" val="20393315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2023/9/3</a:t>
            </a:fld>
            <a:endParaRPr lang="zh-CN" alt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zh-CN" alt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11043556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9"/>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2023/9/3</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07192923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9"/>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2023/9/3</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55820821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2023/9/3</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87606792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2"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2"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2023/9/3</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4866699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4"/>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1" y="4589469"/>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E671EF95-8B4C-423F-989A-1CD8376BA3AF}" type="datetimeFigureOut">
              <a:rPr lang="zh-CN" altLang="en-US" smtClean="0"/>
              <a:t>2023/9/3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91222C5-DF54-4BD7-B776-8C19CDAF53BB}" type="slidenum">
              <a:rPr lang="zh-CN" altLang="en-US" smtClean="0"/>
              <a:t>‹#›</a:t>
            </a:fld>
            <a:endParaRPr lang="zh-CN" altLang="en-US"/>
          </a:p>
        </p:txBody>
      </p:sp>
    </p:spTree>
    <p:extLst>
      <p:ext uri="{BB962C8B-B14F-4D97-AF65-F5344CB8AC3E}">
        <p14:creationId xmlns:p14="http://schemas.microsoft.com/office/powerpoint/2010/main" val="6428935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E671EF95-8B4C-423F-989A-1CD8376BA3AF}" type="datetimeFigureOut">
              <a:rPr lang="zh-CN" altLang="en-US" smtClean="0"/>
              <a:t>2023/9/3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91222C5-DF54-4BD7-B776-8C19CDAF53BB}" type="slidenum">
              <a:rPr lang="zh-CN" altLang="en-US" smtClean="0"/>
              <a:t>‹#›</a:t>
            </a:fld>
            <a:endParaRPr lang="zh-CN" altLang="en-US"/>
          </a:p>
        </p:txBody>
      </p:sp>
    </p:spTree>
    <p:extLst>
      <p:ext uri="{BB962C8B-B14F-4D97-AF65-F5344CB8AC3E}">
        <p14:creationId xmlns:p14="http://schemas.microsoft.com/office/powerpoint/2010/main" val="27429868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9"/>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39789"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72203"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3"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E671EF95-8B4C-423F-989A-1CD8376BA3AF}" type="datetimeFigureOut">
              <a:rPr lang="zh-CN" altLang="en-US" smtClean="0"/>
              <a:t>2023/9/3</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91222C5-DF54-4BD7-B776-8C19CDAF53BB}" type="slidenum">
              <a:rPr lang="zh-CN" altLang="en-US" smtClean="0"/>
              <a:t>‹#›</a:t>
            </a:fld>
            <a:endParaRPr lang="zh-CN" altLang="en-US"/>
          </a:p>
        </p:txBody>
      </p:sp>
    </p:spTree>
    <p:extLst>
      <p:ext uri="{BB962C8B-B14F-4D97-AF65-F5344CB8AC3E}">
        <p14:creationId xmlns:p14="http://schemas.microsoft.com/office/powerpoint/2010/main" val="36698966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E671EF95-8B4C-423F-989A-1CD8376BA3AF}" type="datetimeFigureOut">
              <a:rPr lang="zh-CN" altLang="en-US" smtClean="0"/>
              <a:t>2023/9/3</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691222C5-DF54-4BD7-B776-8C19CDAF53BB}" type="slidenum">
              <a:rPr lang="zh-CN" altLang="en-US" smtClean="0"/>
              <a:t>‹#›</a:t>
            </a:fld>
            <a:endParaRPr lang="zh-CN" altLang="en-US"/>
          </a:p>
        </p:txBody>
      </p:sp>
    </p:spTree>
    <p:extLst>
      <p:ext uri="{BB962C8B-B14F-4D97-AF65-F5344CB8AC3E}">
        <p14:creationId xmlns:p14="http://schemas.microsoft.com/office/powerpoint/2010/main" val="519481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71EF95-8B4C-423F-989A-1CD8376BA3AF}" type="datetimeFigureOut">
              <a:rPr lang="zh-CN" altLang="en-US" smtClean="0"/>
              <a:t>2023/9/3</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691222C5-DF54-4BD7-B776-8C19CDAF53BB}" type="slidenum">
              <a:rPr lang="zh-CN" altLang="en-US" smtClean="0"/>
              <a:t>‹#›</a:t>
            </a:fld>
            <a:endParaRPr lang="zh-CN" altLang="en-US"/>
          </a:p>
        </p:txBody>
      </p:sp>
    </p:spTree>
    <p:extLst>
      <p:ext uri="{BB962C8B-B14F-4D97-AF65-F5344CB8AC3E}">
        <p14:creationId xmlns:p14="http://schemas.microsoft.com/office/powerpoint/2010/main" val="31691333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2" name="矩形 21"/>
          <p:cNvSpPr/>
          <p:nvPr/>
        </p:nvSpPr>
        <p:spPr>
          <a:xfrm>
            <a:off x="1" y="409579"/>
            <a:ext cx="124800" cy="55006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29" name="文本占位符 28"/>
          <p:cNvSpPr>
            <a:spLocks noGrp="1"/>
          </p:cNvSpPr>
          <p:nvPr>
            <p:ph type="body" sz="quarter" idx="10"/>
          </p:nvPr>
        </p:nvSpPr>
        <p:spPr>
          <a:xfrm>
            <a:off x="216000" y="392984"/>
            <a:ext cx="6557333" cy="416571"/>
          </a:xfrm>
        </p:spPr>
        <p:txBody>
          <a:bodyPr>
            <a:normAutofit/>
          </a:bodyPr>
          <a:lstStyle>
            <a:lvl1pPr marL="0" indent="0" algn="l" defTabSz="914400" rtl="0" eaLnBrk="1" latinLnBrk="0" hangingPunct="1">
              <a:buNone/>
              <a:defRPr lang="zh-CN" altLang="en-US" sz="2400" kern="1200" dirty="0" smtClean="0">
                <a:solidFill>
                  <a:schemeClr val="accent1"/>
                </a:solidFill>
                <a:latin typeface="+mj-ea"/>
                <a:ea typeface="+mj-ea"/>
                <a:cs typeface="+mn-cs"/>
              </a:defRPr>
            </a:lvl1pPr>
          </a:lstStyle>
          <a:p>
            <a:pPr lvl="0"/>
            <a:r>
              <a:rPr lang="zh-CN" altLang="en-US"/>
              <a:t>单击此处编辑母版文本样式</a:t>
            </a:r>
          </a:p>
        </p:txBody>
      </p:sp>
      <p:sp>
        <p:nvSpPr>
          <p:cNvPr id="30" name="文本占位符 28"/>
          <p:cNvSpPr>
            <a:spLocks noGrp="1"/>
          </p:cNvSpPr>
          <p:nvPr>
            <p:ph type="body" sz="quarter" idx="11"/>
          </p:nvPr>
        </p:nvSpPr>
        <p:spPr>
          <a:xfrm>
            <a:off x="216000" y="712622"/>
            <a:ext cx="6557333" cy="323301"/>
          </a:xfrm>
        </p:spPr>
        <p:txBody>
          <a:bodyPr>
            <a:normAutofit/>
          </a:bodyPr>
          <a:lstStyle>
            <a:lvl1pPr marL="0" indent="0" algn="l" defTabSz="914400" rtl="0" eaLnBrk="1" latinLnBrk="0" hangingPunct="1">
              <a:buNone/>
              <a:defRPr lang="zh-CN" altLang="en-US" sz="1600" kern="1200" dirty="0" smtClean="0">
                <a:solidFill>
                  <a:schemeClr val="tx1">
                    <a:lumMod val="85000"/>
                    <a:lumOff val="15000"/>
                  </a:schemeClr>
                </a:solidFill>
                <a:latin typeface="+mn-ea"/>
                <a:ea typeface="+mn-ea"/>
                <a:cs typeface="+mn-cs"/>
              </a:defRPr>
            </a:lvl1pPr>
          </a:lstStyle>
          <a:p>
            <a:pPr lvl="0"/>
            <a:r>
              <a:rPr lang="zh-CN" altLang="en-US"/>
              <a:t>单击此处编辑母版文本样式</a:t>
            </a:r>
          </a:p>
        </p:txBody>
      </p:sp>
      <p:sp>
        <p:nvSpPr>
          <p:cNvPr id="5" name="矩形 4"/>
          <p:cNvSpPr/>
          <p:nvPr userDrawn="1"/>
        </p:nvSpPr>
        <p:spPr>
          <a:xfrm>
            <a:off x="1" y="409579"/>
            <a:ext cx="124800" cy="55006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Tree>
    <p:extLst>
      <p:ext uri="{BB962C8B-B14F-4D97-AF65-F5344CB8AC3E}">
        <p14:creationId xmlns:p14="http://schemas.microsoft.com/office/powerpoint/2010/main" val="20307629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31"/>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E671EF95-8B4C-423F-989A-1CD8376BA3AF}" type="datetimeFigureOut">
              <a:rPr lang="zh-CN" altLang="en-US" smtClean="0"/>
              <a:t>2023/9/3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91222C5-DF54-4BD7-B776-8C19CDAF53BB}" type="slidenum">
              <a:rPr lang="zh-CN" altLang="en-US" smtClean="0"/>
              <a:t>‹#›</a:t>
            </a:fld>
            <a:endParaRPr lang="zh-CN" altLang="en-US"/>
          </a:p>
        </p:txBody>
      </p:sp>
    </p:spTree>
    <p:extLst>
      <p:ext uri="{BB962C8B-B14F-4D97-AF65-F5344CB8AC3E}">
        <p14:creationId xmlns:p14="http://schemas.microsoft.com/office/powerpoint/2010/main" val="34666627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9"/>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38200" y="6356356"/>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71EF95-8B4C-423F-989A-1CD8376BA3AF}" type="datetimeFigureOut">
              <a:rPr lang="zh-CN" altLang="en-US" smtClean="0"/>
              <a:t>2023/9/3</a:t>
            </a:fld>
            <a:endParaRPr lang="zh-CN" altLang="en-US"/>
          </a:p>
        </p:txBody>
      </p:sp>
      <p:sp>
        <p:nvSpPr>
          <p:cNvPr id="5" name="Footer Placeholder 4"/>
          <p:cNvSpPr>
            <a:spLocks noGrp="1"/>
          </p:cNvSpPr>
          <p:nvPr>
            <p:ph type="ftr" sz="quarter" idx="3"/>
          </p:nvPr>
        </p:nvSpPr>
        <p:spPr>
          <a:xfrm>
            <a:off x="4038600" y="6356356"/>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6"/>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1222C5-DF54-4BD7-B776-8C19CDAF53BB}" type="slidenum">
              <a:rPr lang="zh-CN" altLang="en-US" smtClean="0"/>
              <a:t>‹#›</a:t>
            </a:fld>
            <a:endParaRPr lang="zh-CN" altLang="en-US"/>
          </a:p>
        </p:txBody>
      </p:sp>
    </p:spTree>
    <p:extLst>
      <p:ext uri="{BB962C8B-B14F-4D97-AF65-F5344CB8AC3E}">
        <p14:creationId xmlns:p14="http://schemas.microsoft.com/office/powerpoint/2010/main" val="1854026563"/>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 id="2147483722" r:id="rId12"/>
    <p:sldLayoutId id="2147483697"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9"/>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38200" y="6356354"/>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E5758D-A3C3-4E88-8AC0-22500507BD7E}" type="datetimeFigureOut">
              <a:rPr lang="zh-CN" altLang="en-US" smtClean="0">
                <a:solidFill>
                  <a:prstClr val="black">
                    <a:tint val="75000"/>
                  </a:prstClr>
                </a:solidFill>
              </a:rPr>
              <a:pPr/>
              <a:t>2023/9/3</a:t>
            </a:fld>
            <a:endParaRPr lang="zh-CN" altLang="en-US">
              <a:solidFill>
                <a:prstClr val="black">
                  <a:tint val="75000"/>
                </a:prstClr>
              </a:solidFill>
            </a:endParaRPr>
          </a:p>
        </p:txBody>
      </p:sp>
      <p:sp>
        <p:nvSpPr>
          <p:cNvPr id="5" name="Footer Placeholder 4"/>
          <p:cNvSpPr>
            <a:spLocks noGrp="1"/>
          </p:cNvSpPr>
          <p:nvPr>
            <p:ph type="ftr" sz="quarter" idx="3"/>
          </p:nvPr>
        </p:nvSpPr>
        <p:spPr>
          <a:xfrm>
            <a:off x="4038600" y="6356354"/>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Slide Number Placeholder 5"/>
          <p:cNvSpPr>
            <a:spLocks noGrp="1"/>
          </p:cNvSpPr>
          <p:nvPr>
            <p:ph type="sldNum" sz="quarter" idx="4"/>
          </p:nvPr>
        </p:nvSpPr>
        <p:spPr>
          <a:xfrm>
            <a:off x="8610600" y="6356354"/>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906718906"/>
      </p:ext>
    </p:extLst>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8.xml"/><Relationship Id="rId5" Type="http://schemas.openxmlformats.org/officeDocument/2006/relationships/image" Target="../media/image10.png"/><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8.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8.xml"/><Relationship Id="rId5" Type="http://schemas.openxmlformats.org/officeDocument/2006/relationships/image" Target="../media/image20.png"/><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8.xml"/><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4.xml"/><Relationship Id="rId1" Type="http://schemas.openxmlformats.org/officeDocument/2006/relationships/slideLayout" Target="../slideLayouts/slideLayout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8.xml"/><Relationship Id="rId5" Type="http://schemas.openxmlformats.org/officeDocument/2006/relationships/image" Target="../media/image8.jpeg"/><Relationship Id="rId4" Type="http://schemas.openxmlformats.org/officeDocument/2006/relationships/image" Target="../media/image7.sv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Related image">
            <a:extLst>
              <a:ext uri="{FF2B5EF4-FFF2-40B4-BE49-F238E27FC236}">
                <a16:creationId xmlns:a16="http://schemas.microsoft.com/office/drawing/2014/main" id="{D62D347D-02C3-5327-A28C-4760B46D72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18912" y="178904"/>
            <a:ext cx="1440622" cy="144062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F09755DE-3634-5261-0C5D-0370C1154626}"/>
              </a:ext>
            </a:extLst>
          </p:cNvPr>
          <p:cNvSpPr txBox="1"/>
          <p:nvPr/>
        </p:nvSpPr>
        <p:spPr>
          <a:xfrm>
            <a:off x="3048828" y="3244334"/>
            <a:ext cx="6097656" cy="369332"/>
          </a:xfrm>
          <a:prstGeom prst="rect">
            <a:avLst/>
          </a:prstGeom>
          <a:noFill/>
        </p:spPr>
        <p:txBody>
          <a:bodyPr wrap="square">
            <a:spAutoFit/>
          </a:bodyPr>
          <a:lstStyle/>
          <a:p>
            <a:r>
              <a:rPr lang="en-AU" b="0" i="0" dirty="0">
                <a:solidFill>
                  <a:srgbClr val="000000"/>
                </a:solidFill>
                <a:effectLst/>
                <a:latin typeface="Times"/>
              </a:rPr>
              <a:t> </a:t>
            </a:r>
            <a:endParaRPr lang="en-US" dirty="0"/>
          </a:p>
        </p:txBody>
      </p:sp>
      <p:sp>
        <p:nvSpPr>
          <p:cNvPr id="5" name="TextBox 4">
            <a:extLst>
              <a:ext uri="{FF2B5EF4-FFF2-40B4-BE49-F238E27FC236}">
                <a16:creationId xmlns:a16="http://schemas.microsoft.com/office/drawing/2014/main" id="{4BC64CEB-452E-62AE-417A-B48333CE2493}"/>
              </a:ext>
            </a:extLst>
          </p:cNvPr>
          <p:cNvSpPr txBox="1"/>
          <p:nvPr/>
        </p:nvSpPr>
        <p:spPr>
          <a:xfrm>
            <a:off x="1625114" y="2682589"/>
            <a:ext cx="8556853" cy="1200329"/>
          </a:xfrm>
          <a:prstGeom prst="rect">
            <a:avLst/>
          </a:prstGeom>
          <a:noFill/>
        </p:spPr>
        <p:txBody>
          <a:bodyPr wrap="square">
            <a:spAutoFit/>
          </a:bodyPr>
          <a:lstStyle/>
          <a:p>
            <a:r>
              <a:rPr lang="en-AU" sz="3600" b="0" i="0" dirty="0">
                <a:effectLst/>
                <a:latin typeface="Arial" panose="020B0604020202020204" pitchFamily="34" charset="0"/>
              </a:rPr>
              <a:t>Caller-Sensitive Specification Generation </a:t>
            </a:r>
          </a:p>
          <a:p>
            <a:r>
              <a:rPr lang="en-AU" sz="3600" b="0" i="0" dirty="0">
                <a:effectLst/>
                <a:latin typeface="Arial" panose="020B0604020202020204" pitchFamily="34" charset="0"/>
              </a:rPr>
              <a:t>For Cross-Language Static Taint Analysis</a:t>
            </a:r>
            <a:endParaRPr lang="en-US" sz="3600" dirty="0"/>
          </a:p>
        </p:txBody>
      </p:sp>
      <p:cxnSp>
        <p:nvCxnSpPr>
          <p:cNvPr id="6" name="直接连接符 8">
            <a:extLst>
              <a:ext uri="{FF2B5EF4-FFF2-40B4-BE49-F238E27FC236}">
                <a16:creationId xmlns:a16="http://schemas.microsoft.com/office/drawing/2014/main" id="{BDDED320-029A-0403-B341-8BDD14D53233}"/>
              </a:ext>
            </a:extLst>
          </p:cNvPr>
          <p:cNvCxnSpPr>
            <a:cxnSpLocks/>
          </p:cNvCxnSpPr>
          <p:nvPr/>
        </p:nvCxnSpPr>
        <p:spPr>
          <a:xfrm>
            <a:off x="1755696" y="4152170"/>
            <a:ext cx="6819900" cy="0"/>
          </a:xfrm>
          <a:prstGeom prst="line">
            <a:avLst/>
          </a:prstGeom>
          <a:ln w="12700">
            <a:solidFill>
              <a:schemeClr val="tx1">
                <a:alpha val="72000"/>
              </a:schemeClr>
            </a:solidFill>
          </a:ln>
        </p:spPr>
        <p:style>
          <a:lnRef idx="1">
            <a:schemeClr val="accent1"/>
          </a:lnRef>
          <a:fillRef idx="0">
            <a:schemeClr val="accent1"/>
          </a:fillRef>
          <a:effectRef idx="0">
            <a:schemeClr val="accent1"/>
          </a:effectRef>
          <a:fontRef idx="minor">
            <a:schemeClr val="tx1"/>
          </a:fontRef>
        </p:style>
      </p:cxnSp>
      <p:sp>
        <p:nvSpPr>
          <p:cNvPr id="7" name="文本框 12">
            <a:extLst>
              <a:ext uri="{FF2B5EF4-FFF2-40B4-BE49-F238E27FC236}">
                <a16:creationId xmlns:a16="http://schemas.microsoft.com/office/drawing/2014/main" id="{CE665BF0-F708-B49D-1851-51C06D5CF62E}"/>
              </a:ext>
            </a:extLst>
          </p:cNvPr>
          <p:cNvSpPr txBox="1"/>
          <p:nvPr/>
        </p:nvSpPr>
        <p:spPr>
          <a:xfrm>
            <a:off x="1755696" y="4398423"/>
            <a:ext cx="5144342" cy="830997"/>
          </a:xfrm>
          <a:prstGeom prst="rect">
            <a:avLst/>
          </a:prstGeom>
          <a:noFill/>
        </p:spPr>
        <p:txBody>
          <a:bodyPr wrap="square" rtlCol="0">
            <a:spAutoFit/>
          </a:bodyPr>
          <a:lstStyle/>
          <a:p>
            <a:pPr algn="l" rtl="0" fontAlgn="base"/>
            <a:r>
              <a:rPr lang="en-US" altLang="zh-CN" sz="2400" b="0" i="0" u="none" strike="noStrike" dirty="0">
                <a:effectLst/>
                <a:latin typeface="Calibri" panose="020F0502020204030204" pitchFamily="34" charset="0"/>
              </a:rPr>
              <a:t>Presenter</a:t>
            </a:r>
            <a:r>
              <a:rPr lang="zh-CN" altLang="en-US" sz="2400" b="0" i="0" u="none" strike="noStrike" dirty="0">
                <a:effectLst/>
                <a:latin typeface="Calibri" panose="020F0502020204030204" pitchFamily="34" charset="0"/>
              </a:rPr>
              <a:t> </a:t>
            </a:r>
            <a:r>
              <a:rPr lang="en-US" altLang="zh-CN" sz="2400" b="0" i="0" u="none" strike="noStrike" dirty="0">
                <a:effectLst/>
                <a:latin typeface="Calibri" panose="020F0502020204030204" pitchFamily="34" charset="0"/>
              </a:rPr>
              <a:t>:</a:t>
            </a:r>
            <a:r>
              <a:rPr lang="en-US" sz="2400" b="0" i="0" u="none" strike="noStrike" dirty="0">
                <a:effectLst/>
                <a:latin typeface="Calibri" panose="020F0502020204030204" pitchFamily="34" charset="0"/>
              </a:rPr>
              <a:t> </a:t>
            </a:r>
            <a:r>
              <a:rPr lang="en-US" altLang="zh-CN" sz="2400" b="0" i="0" u="none" strike="noStrike" dirty="0" err="1">
                <a:effectLst/>
                <a:latin typeface="Calibri" panose="020F0502020204030204" pitchFamily="34" charset="0"/>
              </a:rPr>
              <a:t>Shuangxiang</a:t>
            </a:r>
            <a:r>
              <a:rPr lang="zh-CN" altLang="en-US" sz="2400" b="0" i="0" u="none" strike="noStrike" dirty="0">
                <a:effectLst/>
                <a:latin typeface="Calibri" panose="020F0502020204030204" pitchFamily="34" charset="0"/>
              </a:rPr>
              <a:t> </a:t>
            </a:r>
            <a:r>
              <a:rPr lang="en-US" altLang="zh-CN" sz="2400" b="0" i="0" u="none" strike="noStrike" dirty="0">
                <a:effectLst/>
                <a:latin typeface="Calibri" panose="020F0502020204030204" pitchFamily="34" charset="0"/>
              </a:rPr>
              <a:t>Kan</a:t>
            </a:r>
          </a:p>
          <a:p>
            <a:pPr algn="l" rtl="0" fontAlgn="base"/>
            <a:r>
              <a:rPr lang="en-US" sz="2400" b="0" i="0" u="none" strike="noStrike" dirty="0">
                <a:effectLst/>
                <a:latin typeface="Calibri" panose="020F0502020204030204" pitchFamily="34" charset="0"/>
              </a:rPr>
              <a:t>Supervisor:</a:t>
            </a:r>
            <a:r>
              <a:rPr lang="zh-CN" sz="2400" b="0" i="0" u="none" strike="noStrike" dirty="0">
                <a:effectLst/>
                <a:latin typeface="Segoe UI" panose="020B0502040204020203" pitchFamily="34" charset="0"/>
                <a:ea typeface="Calibri" panose="020F0502020204030204" pitchFamily="34" charset="0"/>
              </a:rPr>
              <a:t> </a:t>
            </a:r>
            <a:r>
              <a:rPr lang="en-US" sz="2400" b="0" i="0" u="none" strike="noStrike" dirty="0" err="1">
                <a:effectLst/>
                <a:latin typeface="Calibri" panose="020F0502020204030204" pitchFamily="34" charset="0"/>
              </a:rPr>
              <a:t>Yulei</a:t>
            </a:r>
            <a:r>
              <a:rPr lang="zh-CN" sz="2400" b="0" i="0" u="none" strike="noStrike" dirty="0">
                <a:effectLst/>
                <a:latin typeface="Segoe UI" panose="020B0502040204020203" pitchFamily="34" charset="0"/>
                <a:ea typeface="Calibri" panose="020F0502020204030204" pitchFamily="34" charset="0"/>
              </a:rPr>
              <a:t> </a:t>
            </a:r>
            <a:r>
              <a:rPr lang="en-US" sz="2400" b="0" i="0" u="none" strike="noStrike" dirty="0">
                <a:effectLst/>
                <a:latin typeface="Calibri" panose="020F0502020204030204" pitchFamily="34" charset="0"/>
              </a:rPr>
              <a:t>Sui</a:t>
            </a:r>
            <a:r>
              <a:rPr lang="en-US" sz="2400" b="0" i="0" dirty="0">
                <a:effectLst/>
                <a:latin typeface="Calibri" panose="020F0502020204030204" pitchFamily="34" charset="0"/>
              </a:rPr>
              <a:t>​​</a:t>
            </a:r>
            <a:endParaRPr lang="en-US" sz="2400" b="0" i="0" dirty="0">
              <a:effectLst/>
              <a:latin typeface="Segoe UI" panose="020B0502040204020203" pitchFamily="34" charset="0"/>
            </a:endParaRPr>
          </a:p>
        </p:txBody>
      </p:sp>
    </p:spTree>
    <p:extLst>
      <p:ext uri="{BB962C8B-B14F-4D97-AF65-F5344CB8AC3E}">
        <p14:creationId xmlns:p14="http://schemas.microsoft.com/office/powerpoint/2010/main" val="6622354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7078801" y="2568776"/>
            <a:ext cx="3745853" cy="860224"/>
            <a:chOff x="830763" y="2876494"/>
            <a:chExt cx="2835669" cy="860224"/>
          </a:xfrm>
        </p:grpSpPr>
        <p:sp>
          <p:nvSpPr>
            <p:cNvPr id="4" name="矩形 3"/>
            <p:cNvSpPr/>
            <p:nvPr/>
          </p:nvSpPr>
          <p:spPr>
            <a:xfrm>
              <a:off x="830763" y="2876494"/>
              <a:ext cx="2835669" cy="633187"/>
            </a:xfrm>
            <a:prstGeom prst="rect">
              <a:avLst/>
            </a:prstGeom>
          </p:spPr>
          <p:txBody>
            <a:bodyPr wrap="square">
              <a:spAutoFit/>
            </a:bodyPr>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0" lang="en-US" altLang="zh-CN" sz="3200" b="1" i="0" u="none" strike="noStrike" kern="1200" cap="none" spc="0" normalizeH="0" baseline="0" noProof="0" dirty="0">
                  <a:ln>
                    <a:noFill/>
                  </a:ln>
                  <a:solidFill>
                    <a:srgbClr val="365FAA"/>
                  </a:solidFill>
                  <a:effectLst/>
                  <a:uLnTx/>
                  <a:uFillTx/>
                  <a:latin typeface="微软雅黑"/>
                  <a:ea typeface="微软雅黑"/>
                  <a:cs typeface="+mn-cs"/>
                </a:rPr>
                <a:t>Our</a:t>
              </a:r>
              <a:r>
                <a:rPr kumimoji="0" lang="zh-CN" altLang="en-US" sz="3200" b="1" i="0" u="none" strike="noStrike" kern="1200" cap="none" spc="0" normalizeH="0" baseline="0" noProof="0" dirty="0">
                  <a:ln>
                    <a:noFill/>
                  </a:ln>
                  <a:solidFill>
                    <a:srgbClr val="365FAA"/>
                  </a:solidFill>
                  <a:effectLst/>
                  <a:uLnTx/>
                  <a:uFillTx/>
                  <a:latin typeface="微软雅黑"/>
                  <a:ea typeface="微软雅黑"/>
                  <a:cs typeface="+mn-cs"/>
                </a:rPr>
                <a:t> </a:t>
              </a:r>
              <a:r>
                <a:rPr kumimoji="0" lang="en-US" altLang="zh-CN" sz="3200" b="1" i="0" u="none" strike="noStrike" kern="1200" cap="none" spc="0" normalizeH="0" baseline="0" noProof="0" dirty="0">
                  <a:ln>
                    <a:noFill/>
                  </a:ln>
                  <a:solidFill>
                    <a:srgbClr val="365FAA"/>
                  </a:solidFill>
                  <a:effectLst/>
                  <a:uLnTx/>
                  <a:uFillTx/>
                  <a:latin typeface="微软雅黑"/>
                  <a:ea typeface="微软雅黑"/>
                  <a:cs typeface="+mn-cs"/>
                </a:rPr>
                <a:t>work</a:t>
              </a:r>
              <a:endParaRPr kumimoji="0" lang="en-AU" altLang="zh-CN" sz="3200" b="1" i="0" u="none" strike="noStrike" kern="1200" cap="none" spc="0" normalizeH="0" baseline="0" noProof="0" dirty="0">
                <a:ln>
                  <a:noFill/>
                </a:ln>
                <a:solidFill>
                  <a:srgbClr val="365FAA"/>
                </a:solidFill>
                <a:effectLst/>
                <a:uLnTx/>
                <a:uFillTx/>
                <a:latin typeface="微软雅黑"/>
                <a:ea typeface="微软雅黑"/>
                <a:cs typeface="+mn-cs"/>
              </a:endParaRPr>
            </a:p>
          </p:txBody>
        </p:sp>
        <p:cxnSp>
          <p:nvCxnSpPr>
            <p:cNvPr id="9" name="直接连接符 8"/>
            <p:cNvCxnSpPr>
              <a:cxnSpLocks/>
            </p:cNvCxnSpPr>
            <p:nvPr/>
          </p:nvCxnSpPr>
          <p:spPr>
            <a:xfrm>
              <a:off x="917290" y="3736718"/>
              <a:ext cx="2572868" cy="0"/>
            </a:xfrm>
            <a:prstGeom prst="line">
              <a:avLst/>
            </a:prstGeom>
            <a:ln w="6350">
              <a:solidFill>
                <a:schemeClr val="tx1">
                  <a:lumMod val="85000"/>
                  <a:lumOff val="15000"/>
                  <a:alpha val="72000"/>
                </a:schemeClr>
              </a:solidFill>
            </a:ln>
          </p:spPr>
          <p:style>
            <a:lnRef idx="1">
              <a:schemeClr val="accent1"/>
            </a:lnRef>
            <a:fillRef idx="0">
              <a:schemeClr val="accent1"/>
            </a:fillRef>
            <a:effectRef idx="0">
              <a:schemeClr val="accent1"/>
            </a:effectRef>
            <a:fontRef idx="minor">
              <a:schemeClr val="tx1"/>
            </a:fontRef>
          </p:style>
        </p:cxnSp>
      </p:grpSp>
      <p:grpSp>
        <p:nvGrpSpPr>
          <p:cNvPr id="20" name="组合 19"/>
          <p:cNvGrpSpPr/>
          <p:nvPr/>
        </p:nvGrpSpPr>
        <p:grpSpPr>
          <a:xfrm>
            <a:off x="0" y="3702702"/>
            <a:ext cx="12192000" cy="874250"/>
            <a:chOff x="-13448" y="3662361"/>
            <a:chExt cx="9157448" cy="874250"/>
          </a:xfrm>
        </p:grpSpPr>
        <p:sp>
          <p:nvSpPr>
            <p:cNvPr id="14" name="任意多边形 13"/>
            <p:cNvSpPr/>
            <p:nvPr/>
          </p:nvSpPr>
          <p:spPr>
            <a:xfrm>
              <a:off x="-13447" y="3662361"/>
              <a:ext cx="9157447" cy="744225"/>
            </a:xfrm>
            <a:custGeom>
              <a:avLst/>
              <a:gdLst>
                <a:gd name="connsiteX0" fmla="*/ 0 w 9130553"/>
                <a:gd name="connsiteY0" fmla="*/ 336367 h 771245"/>
                <a:gd name="connsiteX1" fmla="*/ 1600200 w 9130553"/>
                <a:gd name="connsiteY1" fmla="*/ 191 h 771245"/>
                <a:gd name="connsiteX2" fmla="*/ 4020671 w 9130553"/>
                <a:gd name="connsiteY2" fmla="*/ 376709 h 771245"/>
                <a:gd name="connsiteX3" fmla="*/ 5472953 w 9130553"/>
                <a:gd name="connsiteY3" fmla="*/ 672544 h 771245"/>
                <a:gd name="connsiteX4" fmla="*/ 6494929 w 9130553"/>
                <a:gd name="connsiteY4" fmla="*/ 766673 h 771245"/>
                <a:gd name="connsiteX5" fmla="*/ 9130553 w 9130553"/>
                <a:gd name="connsiteY5" fmla="*/ 551520 h 771245"/>
                <a:gd name="connsiteX0" fmla="*/ 0 w 9130553"/>
                <a:gd name="connsiteY0" fmla="*/ 336367 h 810090"/>
                <a:gd name="connsiteX1" fmla="*/ 1600200 w 9130553"/>
                <a:gd name="connsiteY1" fmla="*/ 191 h 810090"/>
                <a:gd name="connsiteX2" fmla="*/ 4020671 w 9130553"/>
                <a:gd name="connsiteY2" fmla="*/ 376709 h 810090"/>
                <a:gd name="connsiteX3" fmla="*/ 5472953 w 9130553"/>
                <a:gd name="connsiteY3" fmla="*/ 672544 h 810090"/>
                <a:gd name="connsiteX4" fmla="*/ 6494929 w 9130553"/>
                <a:gd name="connsiteY4" fmla="*/ 807014 h 810090"/>
                <a:gd name="connsiteX5" fmla="*/ 9130553 w 9130553"/>
                <a:gd name="connsiteY5" fmla="*/ 551520 h 810090"/>
                <a:gd name="connsiteX0" fmla="*/ 0 w 9130553"/>
                <a:gd name="connsiteY0" fmla="*/ 336367 h 810090"/>
                <a:gd name="connsiteX1" fmla="*/ 1600200 w 9130553"/>
                <a:gd name="connsiteY1" fmla="*/ 191 h 810090"/>
                <a:gd name="connsiteX2" fmla="*/ 4020671 w 9130553"/>
                <a:gd name="connsiteY2" fmla="*/ 376709 h 810090"/>
                <a:gd name="connsiteX3" fmla="*/ 5472953 w 9130553"/>
                <a:gd name="connsiteY3" fmla="*/ 672544 h 810090"/>
                <a:gd name="connsiteX4" fmla="*/ 6494929 w 9130553"/>
                <a:gd name="connsiteY4" fmla="*/ 807014 h 810090"/>
                <a:gd name="connsiteX5" fmla="*/ 9130553 w 9130553"/>
                <a:gd name="connsiteY5" fmla="*/ 551520 h 810090"/>
                <a:gd name="connsiteX0" fmla="*/ 0 w 9130553"/>
                <a:gd name="connsiteY0" fmla="*/ 336367 h 810090"/>
                <a:gd name="connsiteX1" fmla="*/ 1600200 w 9130553"/>
                <a:gd name="connsiteY1" fmla="*/ 191 h 810090"/>
                <a:gd name="connsiteX2" fmla="*/ 4020671 w 9130553"/>
                <a:gd name="connsiteY2" fmla="*/ 376709 h 810090"/>
                <a:gd name="connsiteX3" fmla="*/ 5472953 w 9130553"/>
                <a:gd name="connsiteY3" fmla="*/ 672544 h 810090"/>
                <a:gd name="connsiteX4" fmla="*/ 6494929 w 9130553"/>
                <a:gd name="connsiteY4" fmla="*/ 807014 h 810090"/>
                <a:gd name="connsiteX5" fmla="*/ 9130553 w 9130553"/>
                <a:gd name="connsiteY5" fmla="*/ 551520 h 810090"/>
                <a:gd name="connsiteX0" fmla="*/ 0 w 9130553"/>
                <a:gd name="connsiteY0" fmla="*/ 336367 h 807014"/>
                <a:gd name="connsiteX1" fmla="*/ 1600200 w 9130553"/>
                <a:gd name="connsiteY1" fmla="*/ 191 h 807014"/>
                <a:gd name="connsiteX2" fmla="*/ 4020671 w 9130553"/>
                <a:gd name="connsiteY2" fmla="*/ 376709 h 807014"/>
                <a:gd name="connsiteX3" fmla="*/ 6494929 w 9130553"/>
                <a:gd name="connsiteY3" fmla="*/ 807014 h 807014"/>
                <a:gd name="connsiteX4" fmla="*/ 9130553 w 9130553"/>
                <a:gd name="connsiteY4" fmla="*/ 551520 h 807014"/>
                <a:gd name="connsiteX0" fmla="*/ 0 w 9130553"/>
                <a:gd name="connsiteY0" fmla="*/ 336367 h 739779"/>
                <a:gd name="connsiteX1" fmla="*/ 1600200 w 9130553"/>
                <a:gd name="connsiteY1" fmla="*/ 191 h 739779"/>
                <a:gd name="connsiteX2" fmla="*/ 4020671 w 9130553"/>
                <a:gd name="connsiteY2" fmla="*/ 376709 h 739779"/>
                <a:gd name="connsiteX3" fmla="*/ 6252882 w 9130553"/>
                <a:gd name="connsiteY3" fmla="*/ 739779 h 739779"/>
                <a:gd name="connsiteX4" fmla="*/ 9130553 w 9130553"/>
                <a:gd name="connsiteY4" fmla="*/ 551520 h 739779"/>
                <a:gd name="connsiteX0" fmla="*/ 0 w 9130553"/>
                <a:gd name="connsiteY0" fmla="*/ 336367 h 744225"/>
                <a:gd name="connsiteX1" fmla="*/ 1600200 w 9130553"/>
                <a:gd name="connsiteY1" fmla="*/ 191 h 744225"/>
                <a:gd name="connsiteX2" fmla="*/ 4020671 w 9130553"/>
                <a:gd name="connsiteY2" fmla="*/ 376709 h 744225"/>
                <a:gd name="connsiteX3" fmla="*/ 6252882 w 9130553"/>
                <a:gd name="connsiteY3" fmla="*/ 739779 h 744225"/>
                <a:gd name="connsiteX4" fmla="*/ 9130553 w 9130553"/>
                <a:gd name="connsiteY4" fmla="*/ 551520 h 7442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30553" h="744225">
                  <a:moveTo>
                    <a:pt x="0" y="336367"/>
                  </a:moveTo>
                  <a:cubicBezTo>
                    <a:pt x="465044" y="164917"/>
                    <a:pt x="930088" y="-6533"/>
                    <a:pt x="1600200" y="191"/>
                  </a:cubicBezTo>
                  <a:cubicBezTo>
                    <a:pt x="2270312" y="6915"/>
                    <a:pt x="3245224" y="253444"/>
                    <a:pt x="4020671" y="376709"/>
                  </a:cubicBezTo>
                  <a:cubicBezTo>
                    <a:pt x="4796118" y="499974"/>
                    <a:pt x="5212977" y="710644"/>
                    <a:pt x="6252882" y="739779"/>
                  </a:cubicBezTo>
                  <a:cubicBezTo>
                    <a:pt x="7292787" y="768914"/>
                    <a:pt x="8117541" y="649011"/>
                    <a:pt x="9130553" y="551520"/>
                  </a:cubicBezTo>
                </a:path>
              </a:pathLst>
            </a:custGeom>
            <a:noFill/>
            <a:ln w="6350">
              <a:solidFill>
                <a:srgbClr val="2C4E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任意多边形 14"/>
            <p:cNvSpPr/>
            <p:nvPr/>
          </p:nvSpPr>
          <p:spPr>
            <a:xfrm>
              <a:off x="-13448" y="3810260"/>
              <a:ext cx="9157447" cy="632221"/>
            </a:xfrm>
            <a:custGeom>
              <a:avLst/>
              <a:gdLst>
                <a:gd name="connsiteX0" fmla="*/ 0 w 9144000"/>
                <a:gd name="connsiteY0" fmla="*/ 430515 h 632221"/>
                <a:gd name="connsiteX1" fmla="*/ 2944906 w 9144000"/>
                <a:gd name="connsiteY1" fmla="*/ 210 h 632221"/>
                <a:gd name="connsiteX2" fmla="*/ 5795682 w 9144000"/>
                <a:gd name="connsiteY2" fmla="*/ 376727 h 632221"/>
                <a:gd name="connsiteX3" fmla="*/ 9144000 w 9144000"/>
                <a:gd name="connsiteY3" fmla="*/ 632221 h 632221"/>
              </a:gdLst>
              <a:ahLst/>
              <a:cxnLst>
                <a:cxn ang="0">
                  <a:pos x="connsiteX0" y="connsiteY0"/>
                </a:cxn>
                <a:cxn ang="0">
                  <a:pos x="connsiteX1" y="connsiteY1"/>
                </a:cxn>
                <a:cxn ang="0">
                  <a:pos x="connsiteX2" y="connsiteY2"/>
                </a:cxn>
                <a:cxn ang="0">
                  <a:pos x="connsiteX3" y="connsiteY3"/>
                </a:cxn>
              </a:cxnLst>
              <a:rect l="l" t="t" r="r" b="b"/>
              <a:pathLst>
                <a:path w="9144000" h="632221">
                  <a:moveTo>
                    <a:pt x="0" y="430515"/>
                  </a:moveTo>
                  <a:cubicBezTo>
                    <a:pt x="989479" y="219845"/>
                    <a:pt x="1978959" y="9175"/>
                    <a:pt x="2944906" y="210"/>
                  </a:cubicBezTo>
                  <a:cubicBezTo>
                    <a:pt x="3910853" y="-8755"/>
                    <a:pt x="4762500" y="271392"/>
                    <a:pt x="5795682" y="376727"/>
                  </a:cubicBezTo>
                  <a:cubicBezTo>
                    <a:pt x="6828864" y="482062"/>
                    <a:pt x="7986432" y="557141"/>
                    <a:pt x="9144000" y="632221"/>
                  </a:cubicBezTo>
                </a:path>
              </a:pathLst>
            </a:custGeom>
            <a:noFill/>
            <a:ln w="6350">
              <a:solidFill>
                <a:srgbClr val="2C4E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任意多边形 15"/>
            <p:cNvSpPr/>
            <p:nvPr/>
          </p:nvSpPr>
          <p:spPr>
            <a:xfrm>
              <a:off x="-13447" y="4116434"/>
              <a:ext cx="9157447" cy="420177"/>
            </a:xfrm>
            <a:custGeom>
              <a:avLst/>
              <a:gdLst>
                <a:gd name="connsiteX0" fmla="*/ 0 w 9157447"/>
                <a:gd name="connsiteY0" fmla="*/ 420177 h 420177"/>
                <a:gd name="connsiteX1" fmla="*/ 5647765 w 9157447"/>
                <a:gd name="connsiteY1" fmla="*/ 3318 h 420177"/>
                <a:gd name="connsiteX2" fmla="*/ 9157447 w 9157447"/>
                <a:gd name="connsiteY2" fmla="*/ 258812 h 420177"/>
              </a:gdLst>
              <a:ahLst/>
              <a:cxnLst>
                <a:cxn ang="0">
                  <a:pos x="connsiteX0" y="connsiteY0"/>
                </a:cxn>
                <a:cxn ang="0">
                  <a:pos x="connsiteX1" y="connsiteY1"/>
                </a:cxn>
                <a:cxn ang="0">
                  <a:pos x="connsiteX2" y="connsiteY2"/>
                </a:cxn>
              </a:cxnLst>
              <a:rect l="l" t="t" r="r" b="b"/>
              <a:pathLst>
                <a:path w="9157447" h="420177">
                  <a:moveTo>
                    <a:pt x="0" y="420177"/>
                  </a:moveTo>
                  <a:cubicBezTo>
                    <a:pt x="2060762" y="225194"/>
                    <a:pt x="4121524" y="30212"/>
                    <a:pt x="5647765" y="3318"/>
                  </a:cubicBezTo>
                  <a:cubicBezTo>
                    <a:pt x="7174006" y="-23576"/>
                    <a:pt x="8165726" y="117618"/>
                    <a:pt x="9157447" y="258812"/>
                  </a:cubicBezTo>
                </a:path>
              </a:pathLst>
            </a:custGeom>
            <a:noFill/>
            <a:ln w="6350">
              <a:solidFill>
                <a:srgbClr val="2C4E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TextBox 1">
            <a:extLst>
              <a:ext uri="{FF2B5EF4-FFF2-40B4-BE49-F238E27FC236}">
                <a16:creationId xmlns:a16="http://schemas.microsoft.com/office/drawing/2014/main" id="{1D189907-87F8-2665-1271-1E2CFA582B85}"/>
              </a:ext>
            </a:extLst>
          </p:cNvPr>
          <p:cNvSpPr txBox="1"/>
          <p:nvPr/>
        </p:nvSpPr>
        <p:spPr>
          <a:xfrm>
            <a:off x="325235" y="5754623"/>
            <a:ext cx="7130991" cy="800219"/>
          </a:xfrm>
          <a:prstGeom prst="rect">
            <a:avLst/>
          </a:prstGeom>
          <a:noFill/>
        </p:spPr>
        <p:txBody>
          <a:bodyPr wrap="none" rtlCol="0">
            <a:spAutoFit/>
          </a:bodyPr>
          <a:lstStyle/>
          <a:p>
            <a:r>
              <a:rPr lang="en-US" altLang="zh-CN" sz="1600" dirty="0"/>
              <a:t>Title:</a:t>
            </a:r>
            <a:r>
              <a:rPr lang="zh-CN" altLang="en-US" sz="1600" dirty="0"/>
              <a:t>  </a:t>
            </a:r>
            <a:r>
              <a:rPr lang="en-AU" altLang="zh-CN" sz="1600" i="1" dirty="0"/>
              <a:t>Caller-</a:t>
            </a:r>
            <a:r>
              <a:rPr lang="en-US" altLang="zh-CN" sz="1600" i="1" dirty="0"/>
              <a:t>S</a:t>
            </a:r>
            <a:r>
              <a:rPr lang="en-AU" altLang="zh-CN" sz="1600" i="1" dirty="0" err="1"/>
              <a:t>ensitive</a:t>
            </a:r>
            <a:r>
              <a:rPr lang="en-AU" altLang="zh-CN" sz="1600" i="1" dirty="0"/>
              <a:t> Specification Generation for Cross-</a:t>
            </a:r>
            <a:r>
              <a:rPr lang="en-US" altLang="zh-CN" sz="1600" i="1" dirty="0"/>
              <a:t>L</a:t>
            </a:r>
            <a:r>
              <a:rPr lang="en-AU" altLang="zh-CN" sz="1600" i="1" dirty="0" err="1"/>
              <a:t>anguage</a:t>
            </a:r>
            <a:r>
              <a:rPr lang="zh-CN" altLang="en-US" sz="1600" i="1" dirty="0"/>
              <a:t> </a:t>
            </a:r>
            <a:r>
              <a:rPr lang="en-AU" altLang="zh-CN" sz="1600" i="1" dirty="0"/>
              <a:t>Static Analysis</a:t>
            </a:r>
          </a:p>
          <a:p>
            <a:r>
              <a:rPr lang="en-US" altLang="zh-CN" sz="1400" dirty="0">
                <a:effectLst/>
                <a:latin typeface="NimbusRomNo9L"/>
              </a:rPr>
              <a:t>Authors:</a:t>
            </a:r>
            <a:r>
              <a:rPr lang="zh-CN" altLang="en-US" sz="1400" dirty="0">
                <a:effectLst/>
                <a:latin typeface="NimbusRomNo9L"/>
              </a:rPr>
              <a:t>  </a:t>
            </a:r>
            <a:r>
              <a:rPr lang="en-AU" sz="1400" dirty="0" err="1">
                <a:effectLst/>
                <a:latin typeface="NimbusRomNo9L"/>
              </a:rPr>
              <a:t>Shuangxiang</a:t>
            </a:r>
            <a:r>
              <a:rPr lang="en-AU" sz="1400" dirty="0">
                <a:effectLst/>
                <a:latin typeface="NimbusRomNo9L"/>
              </a:rPr>
              <a:t> Kan, </a:t>
            </a:r>
            <a:r>
              <a:rPr lang="en-AU" sz="1400" dirty="0" err="1">
                <a:effectLst/>
                <a:latin typeface="NimbusRomNo9L"/>
              </a:rPr>
              <a:t>Yuhao</a:t>
            </a:r>
            <a:r>
              <a:rPr lang="en-AU" sz="1400" dirty="0">
                <a:effectLst/>
                <a:latin typeface="NimbusRomNo9L"/>
              </a:rPr>
              <a:t> Gao, </a:t>
            </a:r>
            <a:r>
              <a:rPr lang="en-AU" sz="1400" dirty="0" err="1">
                <a:effectLst/>
                <a:latin typeface="NimbusRomNo9L"/>
              </a:rPr>
              <a:t>Zexin</a:t>
            </a:r>
            <a:r>
              <a:rPr lang="en-AU" sz="1400" dirty="0">
                <a:effectLst/>
                <a:latin typeface="NimbusRomNo9L"/>
              </a:rPr>
              <a:t> Zhong, </a:t>
            </a:r>
            <a:r>
              <a:rPr lang="en-AU" sz="1400" dirty="0" err="1">
                <a:effectLst/>
                <a:latin typeface="NimbusRomNo9L"/>
              </a:rPr>
              <a:t>Yulei</a:t>
            </a:r>
            <a:r>
              <a:rPr lang="en-AU" sz="1400" dirty="0">
                <a:effectLst/>
                <a:latin typeface="NimbusRomNo9L"/>
              </a:rPr>
              <a:t> Sui </a:t>
            </a:r>
            <a:endParaRPr lang="en-AU" dirty="0">
              <a:latin typeface="NimbusRomNo9L"/>
            </a:endParaRPr>
          </a:p>
          <a:p>
            <a:r>
              <a:rPr lang="en-US" sz="1600" b="0" u="none" strike="noStrike" dirty="0">
                <a:effectLst/>
                <a:latin typeface="+mn-ea"/>
              </a:rPr>
              <a:t>Journal</a:t>
            </a:r>
            <a:r>
              <a:rPr lang="en-US" altLang="zh-CN" sz="1600" i="1" dirty="0">
                <a:latin typeface="+mn-ea"/>
              </a:rPr>
              <a:t>:</a:t>
            </a:r>
            <a:r>
              <a:rPr lang="zh-CN" altLang="en-US" sz="1600" i="1" dirty="0">
                <a:latin typeface="+mn-ea"/>
              </a:rPr>
              <a:t> </a:t>
            </a:r>
            <a:r>
              <a:rPr lang="en-US" sz="1600" b="0" i="1" u="none" strike="noStrike" dirty="0">
                <a:effectLst/>
                <a:latin typeface="+mn-ea"/>
              </a:rPr>
              <a:t> IEEE Transactions on Software Engineering</a:t>
            </a:r>
            <a:r>
              <a:rPr lang="zh-CN" altLang="en-US" sz="1600" b="0" i="1" u="none" strike="noStrike" dirty="0">
                <a:effectLst/>
                <a:latin typeface="+mn-ea"/>
              </a:rPr>
              <a:t> </a:t>
            </a:r>
            <a:r>
              <a:rPr lang="en-US" altLang="zh-CN" sz="1600" b="0" i="1" u="none" strike="noStrike" dirty="0">
                <a:effectLst/>
                <a:latin typeface="+mn-ea"/>
              </a:rPr>
              <a:t>(TSE)</a:t>
            </a:r>
            <a:endParaRPr lang="en-AU" sz="1600" i="1" dirty="0">
              <a:latin typeface="+mn-ea"/>
            </a:endParaRPr>
          </a:p>
        </p:txBody>
      </p:sp>
    </p:spTree>
    <p:extLst>
      <p:ext uri="{BB962C8B-B14F-4D97-AF65-F5344CB8AC3E}">
        <p14:creationId xmlns:p14="http://schemas.microsoft.com/office/powerpoint/2010/main" val="3850210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占位符 1">
            <a:extLst>
              <a:ext uri="{FF2B5EF4-FFF2-40B4-BE49-F238E27FC236}">
                <a16:creationId xmlns:a16="http://schemas.microsoft.com/office/drawing/2014/main" id="{B020B08D-334D-A841-EA36-BB6192515C8B}"/>
              </a:ext>
            </a:extLst>
          </p:cNvPr>
          <p:cNvSpPr>
            <a:spLocks noGrp="1"/>
          </p:cNvSpPr>
          <p:nvPr>
            <p:ph type="body" sz="quarter" idx="10"/>
          </p:nvPr>
        </p:nvSpPr>
        <p:spPr>
          <a:xfrm>
            <a:off x="215999" y="413035"/>
            <a:ext cx="6557333" cy="416571"/>
          </a:xfrm>
        </p:spPr>
        <p:txBody>
          <a:bodyPr>
            <a:normAutofit lnSpcReduction="10000"/>
          </a:bodyPr>
          <a:lstStyle/>
          <a:p>
            <a:r>
              <a:rPr lang="en-US" altLang="zh-CN" dirty="0"/>
              <a:t>Our</a:t>
            </a:r>
            <a:r>
              <a:rPr lang="zh-CN" altLang="en-US" dirty="0"/>
              <a:t> </a:t>
            </a:r>
            <a:r>
              <a:rPr lang="en-US" altLang="zh-CN" dirty="0"/>
              <a:t>work</a:t>
            </a:r>
          </a:p>
          <a:p>
            <a:endParaRPr lang="en-US" altLang="zh-CN" dirty="0"/>
          </a:p>
        </p:txBody>
      </p:sp>
      <p:sp>
        <p:nvSpPr>
          <p:cNvPr id="23" name="文本占位符 2">
            <a:extLst>
              <a:ext uri="{FF2B5EF4-FFF2-40B4-BE49-F238E27FC236}">
                <a16:creationId xmlns:a16="http://schemas.microsoft.com/office/drawing/2014/main" id="{4507D226-DAE3-686B-249F-C560B1029111}"/>
              </a:ext>
            </a:extLst>
          </p:cNvPr>
          <p:cNvSpPr>
            <a:spLocks noGrp="1"/>
          </p:cNvSpPr>
          <p:nvPr>
            <p:ph type="body" sz="quarter" idx="11"/>
          </p:nvPr>
        </p:nvSpPr>
        <p:spPr>
          <a:xfrm>
            <a:off x="216000" y="712622"/>
            <a:ext cx="6557333" cy="323301"/>
          </a:xfrm>
        </p:spPr>
        <p:txBody>
          <a:bodyPr/>
          <a:lstStyle/>
          <a:p>
            <a:r>
              <a:rPr lang="en-US" altLang="zh-CN" dirty="0"/>
              <a:t>JNI</a:t>
            </a:r>
            <a:r>
              <a:rPr lang="zh-CN" altLang="en-US" dirty="0"/>
              <a:t> </a:t>
            </a:r>
            <a:r>
              <a:rPr lang="en-US" altLang="zh-CN" dirty="0"/>
              <a:t>background</a:t>
            </a:r>
            <a:endParaRPr lang="en-US" dirty="0"/>
          </a:p>
        </p:txBody>
      </p:sp>
      <p:sp>
        <p:nvSpPr>
          <p:cNvPr id="33" name="TextBox 32">
            <a:extLst>
              <a:ext uri="{FF2B5EF4-FFF2-40B4-BE49-F238E27FC236}">
                <a16:creationId xmlns:a16="http://schemas.microsoft.com/office/drawing/2014/main" id="{54B55511-0943-DF3E-3C03-CDFC5BF4E3BA}"/>
              </a:ext>
            </a:extLst>
          </p:cNvPr>
          <p:cNvSpPr txBox="1"/>
          <p:nvPr/>
        </p:nvSpPr>
        <p:spPr>
          <a:xfrm>
            <a:off x="448044" y="1841458"/>
            <a:ext cx="5647956" cy="923330"/>
          </a:xfrm>
          <a:prstGeom prst="rect">
            <a:avLst/>
          </a:prstGeom>
          <a:noFill/>
        </p:spPr>
        <p:txBody>
          <a:bodyPr wrap="none" rtlCol="0">
            <a:spAutoFit/>
          </a:bodyPr>
          <a:lstStyle/>
          <a:p>
            <a:r>
              <a:rPr lang="en-AU" b="1" i="0" dirty="0">
                <a:solidFill>
                  <a:srgbClr val="374151"/>
                </a:solidFill>
                <a:effectLst/>
                <a:latin typeface="+mn-ea"/>
                <a:cs typeface="Times New Roman" panose="02020603050405020304" pitchFamily="18" charset="0"/>
              </a:rPr>
              <a:t>Java Native Interface</a:t>
            </a:r>
            <a:r>
              <a:rPr lang="en-US" altLang="zh-CN" b="1" i="0" dirty="0">
                <a:solidFill>
                  <a:srgbClr val="374151"/>
                </a:solidFill>
                <a:effectLst/>
                <a:latin typeface="+mn-ea"/>
                <a:cs typeface="Times New Roman" panose="02020603050405020304" pitchFamily="18" charset="0"/>
              </a:rPr>
              <a:t>(</a:t>
            </a:r>
            <a:r>
              <a:rPr lang="en-AU" b="1" i="0" dirty="0">
                <a:solidFill>
                  <a:srgbClr val="374151"/>
                </a:solidFill>
                <a:effectLst/>
                <a:latin typeface="+mn-ea"/>
                <a:cs typeface="Times New Roman" panose="02020603050405020304" pitchFamily="18" charset="0"/>
              </a:rPr>
              <a:t>JNI</a:t>
            </a:r>
            <a:r>
              <a:rPr lang="en-US" altLang="zh-CN" b="1" i="0" dirty="0">
                <a:solidFill>
                  <a:srgbClr val="374151"/>
                </a:solidFill>
                <a:effectLst/>
                <a:latin typeface="+mn-ea"/>
                <a:cs typeface="Times New Roman" panose="02020603050405020304" pitchFamily="18" charset="0"/>
              </a:rPr>
              <a:t>)</a:t>
            </a:r>
            <a:r>
              <a:rPr lang="en-AU" b="1" i="0" dirty="0">
                <a:solidFill>
                  <a:srgbClr val="374151"/>
                </a:solidFill>
                <a:effectLst/>
                <a:latin typeface="+mn-ea"/>
                <a:cs typeface="Times New Roman" panose="02020603050405020304" pitchFamily="18" charset="0"/>
              </a:rPr>
              <a:t>, is a programming framework</a:t>
            </a:r>
          </a:p>
          <a:p>
            <a:r>
              <a:rPr lang="en-AU" b="1" i="0" dirty="0">
                <a:solidFill>
                  <a:srgbClr val="374151"/>
                </a:solidFill>
                <a:effectLst/>
                <a:latin typeface="+mn-ea"/>
                <a:cs typeface="Times New Roman" panose="02020603050405020304" pitchFamily="18" charset="0"/>
              </a:rPr>
              <a:t>that allows Java code to interact with native applications </a:t>
            </a:r>
          </a:p>
          <a:p>
            <a:r>
              <a:rPr lang="en-AU" b="1" i="0" dirty="0">
                <a:solidFill>
                  <a:srgbClr val="374151"/>
                </a:solidFill>
                <a:effectLst/>
                <a:latin typeface="+mn-ea"/>
                <a:cs typeface="Times New Roman" panose="02020603050405020304" pitchFamily="18" charset="0"/>
              </a:rPr>
              <a:t>and libraries written in other languages, such as C</a:t>
            </a:r>
            <a:r>
              <a:rPr lang="en-US" altLang="zh-CN" b="1" i="0" dirty="0">
                <a:solidFill>
                  <a:srgbClr val="374151"/>
                </a:solidFill>
                <a:effectLst/>
                <a:latin typeface="+mn-ea"/>
                <a:cs typeface="Times New Roman" panose="02020603050405020304" pitchFamily="18" charset="0"/>
              </a:rPr>
              <a:t>/</a:t>
            </a:r>
            <a:r>
              <a:rPr lang="en-AU" b="1" i="0" dirty="0">
                <a:solidFill>
                  <a:srgbClr val="374151"/>
                </a:solidFill>
                <a:effectLst/>
                <a:latin typeface="+mn-ea"/>
                <a:cs typeface="Times New Roman" panose="02020603050405020304" pitchFamily="18" charset="0"/>
              </a:rPr>
              <a:t>C++.</a:t>
            </a:r>
            <a:endParaRPr lang="en-US" b="1" dirty="0">
              <a:latin typeface="+mn-ea"/>
              <a:cs typeface="Times New Roman" panose="02020603050405020304" pitchFamily="18" charset="0"/>
            </a:endParaRPr>
          </a:p>
        </p:txBody>
      </p:sp>
      <p:sp>
        <p:nvSpPr>
          <p:cNvPr id="34" name="TextBox 33">
            <a:extLst>
              <a:ext uri="{FF2B5EF4-FFF2-40B4-BE49-F238E27FC236}">
                <a16:creationId xmlns:a16="http://schemas.microsoft.com/office/drawing/2014/main" id="{D08F8946-346C-70F6-35C4-6B79B104D04A}"/>
              </a:ext>
            </a:extLst>
          </p:cNvPr>
          <p:cNvSpPr txBox="1"/>
          <p:nvPr/>
        </p:nvSpPr>
        <p:spPr>
          <a:xfrm>
            <a:off x="6919630" y="1895859"/>
            <a:ext cx="4612160" cy="1600438"/>
          </a:xfrm>
          <a:prstGeom prst="rect">
            <a:avLst/>
          </a:prstGeom>
          <a:noFill/>
        </p:spPr>
        <p:txBody>
          <a:bodyPr wrap="none" rtlCol="0">
            <a:spAutoFit/>
          </a:bodyPr>
          <a:lstStyle/>
          <a:p>
            <a:pPr eaLnBrk="0" fontAlgn="base" hangingPunct="0">
              <a:spcBef>
                <a:spcPct val="0"/>
              </a:spcBef>
              <a:spcAft>
                <a:spcPct val="0"/>
              </a:spcAft>
              <a:defRPr/>
            </a:pPr>
            <a:r>
              <a:rPr kumimoji="0" lang="zh-CN" altLang="zh-CN" sz="1400" b="0" i="0" u="none" strike="noStrike" cap="none" normalizeH="0" baseline="0" dirty="0">
                <a:ln>
                  <a:noFill/>
                </a:ln>
                <a:effectLst/>
                <a:latin typeface="Arial Unicode MS"/>
                <a:ea typeface="JetBrains Mono"/>
              </a:rPr>
              <a:t>public class</a:t>
            </a:r>
            <a:r>
              <a:rPr kumimoji="0" lang="zh-CN" altLang="zh-CN" sz="1400" b="0" i="0" u="none" strike="noStrike" cap="none" normalizeH="0" baseline="0" dirty="0">
                <a:ln>
                  <a:noFill/>
                </a:ln>
                <a:solidFill>
                  <a:srgbClr val="0033B3"/>
                </a:solidFill>
                <a:effectLst/>
                <a:latin typeface="Arial Unicode MS"/>
                <a:ea typeface="JetBrains Mono"/>
              </a:rPr>
              <a:t> </a:t>
            </a:r>
            <a:r>
              <a:rPr kumimoji="0" lang="en-US" altLang="zh-CN" sz="1400" b="0" i="0" u="none" strike="noStrike" kern="1200" cap="none" spc="0" normalizeH="0" baseline="0" noProof="0" dirty="0" err="1">
                <a:ln>
                  <a:noFill/>
                </a:ln>
                <a:solidFill>
                  <a:srgbClr val="080808"/>
                </a:solidFill>
                <a:effectLst/>
                <a:uLnTx/>
                <a:uFillTx/>
                <a:latin typeface="Arial Unicode MS"/>
                <a:ea typeface="JetBrains Mono"/>
                <a:cs typeface="+mn-cs"/>
              </a:rPr>
              <a:t>JavaCaller</a:t>
            </a:r>
            <a:r>
              <a:rPr kumimoji="0" lang="en-US" altLang="zh-CN" sz="1400" b="0" i="0" u="none" strike="noStrike" kern="1200" cap="none" spc="0" normalizeH="0" baseline="0" noProof="0" dirty="0">
                <a:ln>
                  <a:noFill/>
                </a:ln>
                <a:solidFill>
                  <a:srgbClr val="080808"/>
                </a:solidFill>
                <a:effectLst/>
                <a:uLnTx/>
                <a:uFillTx/>
                <a:latin typeface="Arial Unicode MS"/>
                <a:ea typeface="JetBrains Mono"/>
                <a:cs typeface="+mn-cs"/>
              </a:rPr>
              <a:t> {</a:t>
            </a:r>
          </a:p>
          <a:p>
            <a:pPr eaLnBrk="0" fontAlgn="base" hangingPunct="0">
              <a:spcBef>
                <a:spcPct val="0"/>
              </a:spcBef>
              <a:spcAft>
                <a:spcPct val="0"/>
              </a:spcAft>
              <a:defRPr/>
            </a:pPr>
            <a:r>
              <a:rPr kumimoji="0" lang="zh-CN" altLang="en-US" sz="1400" b="0" i="0" u="none" strike="noStrike" kern="1200" cap="none" spc="0" normalizeH="0" baseline="0" noProof="0" dirty="0">
                <a:ln>
                  <a:noFill/>
                </a:ln>
                <a:effectLst/>
                <a:uLnTx/>
                <a:uFillTx/>
                <a:latin typeface="Arial Unicode MS"/>
                <a:ea typeface="JetBrains Mono"/>
                <a:cs typeface="+mn-cs"/>
              </a:rPr>
              <a:t>    </a:t>
            </a:r>
            <a:r>
              <a:rPr kumimoji="0" lang="zh-CN" altLang="zh-CN" sz="1400" b="0" i="0" u="none" strike="noStrike" kern="1200" cap="none" spc="0" normalizeH="0" baseline="0" noProof="0" dirty="0">
                <a:ln>
                  <a:noFill/>
                </a:ln>
                <a:effectLst/>
                <a:uLnTx/>
                <a:uFillTx/>
                <a:latin typeface="Arial Unicode MS"/>
                <a:ea typeface="JetBrains Mono"/>
                <a:cs typeface="+mn-cs"/>
              </a:rPr>
              <a:t>private </a:t>
            </a:r>
            <a:r>
              <a:rPr kumimoji="0" lang="zh-CN" altLang="zh-CN" sz="1400" b="0" i="0" u="none" strike="noStrike" kern="1200" cap="none" spc="0" normalizeH="0" baseline="0" noProof="0" dirty="0">
                <a:ln>
                  <a:noFill/>
                </a:ln>
                <a:solidFill>
                  <a:srgbClr val="00B050"/>
                </a:solidFill>
                <a:effectLst/>
                <a:uLnTx/>
                <a:uFillTx/>
                <a:latin typeface="Arial Unicode MS"/>
                <a:ea typeface="JetBrains Mono"/>
                <a:cs typeface="+mn-cs"/>
              </a:rPr>
              <a:t>native</a:t>
            </a:r>
            <a:r>
              <a:rPr kumimoji="0" lang="zh-CN" altLang="zh-CN" sz="1400" b="0" i="0" u="none" strike="noStrike" kern="1200" cap="none" spc="0" normalizeH="0" baseline="0" noProof="0" dirty="0">
                <a:ln>
                  <a:noFill/>
                </a:ln>
                <a:effectLst/>
                <a:uLnTx/>
                <a:uFillTx/>
                <a:latin typeface="Arial Unicode MS"/>
                <a:ea typeface="JetBrains Mono"/>
                <a:cs typeface="+mn-cs"/>
              </a:rPr>
              <a:t> void</a:t>
            </a:r>
            <a:r>
              <a:rPr kumimoji="0" lang="zh-CN" altLang="zh-CN" sz="1400" b="0" i="0" u="none" strike="noStrike" kern="1200" cap="none" spc="0" normalizeH="0" baseline="0" noProof="0" dirty="0">
                <a:ln>
                  <a:noFill/>
                </a:ln>
                <a:solidFill>
                  <a:srgbClr val="0033B3"/>
                </a:solidFill>
                <a:effectLst/>
                <a:uLnTx/>
                <a:uFillTx/>
                <a:latin typeface="Arial Unicode MS"/>
                <a:ea typeface="JetBrains Mono"/>
                <a:cs typeface="+mn-cs"/>
              </a:rPr>
              <a:t> </a:t>
            </a:r>
            <a:r>
              <a:rPr kumimoji="0" lang="en-US" altLang="zh-CN" sz="1400" b="0" i="0" u="none" strike="noStrike" kern="1200" cap="none" spc="0" normalizeH="0" baseline="0" noProof="0" dirty="0" err="1">
                <a:ln>
                  <a:noFill/>
                </a:ln>
                <a:solidFill>
                  <a:srgbClr val="00B050"/>
                </a:solidFill>
                <a:effectLst/>
                <a:uLnTx/>
                <a:uFillTx/>
                <a:latin typeface="Arial Unicode MS"/>
                <a:ea typeface="JetBrains Mono"/>
                <a:cs typeface="+mn-cs"/>
              </a:rPr>
              <a:t>native_c_callee</a:t>
            </a:r>
            <a:r>
              <a:rPr kumimoji="0" lang="en-US" altLang="zh-CN" sz="1400" b="0" i="0" u="none" strike="noStrike" kern="1200" cap="none" spc="0" normalizeH="0" baseline="0" noProof="0" dirty="0">
                <a:ln>
                  <a:noFill/>
                </a:ln>
                <a:solidFill>
                  <a:srgbClr val="080808"/>
                </a:solidFill>
                <a:effectLst/>
                <a:uLnTx/>
                <a:uFillTx/>
                <a:latin typeface="Arial Unicode MS"/>
                <a:ea typeface="JetBrains Mono"/>
                <a:cs typeface="+mn-cs"/>
              </a:rPr>
              <a:t>(User u1, User u2);</a:t>
            </a:r>
          </a:p>
          <a:p>
            <a:pPr eaLnBrk="0" fontAlgn="base" hangingPunct="0">
              <a:spcBef>
                <a:spcPct val="0"/>
              </a:spcBef>
              <a:spcAft>
                <a:spcPct val="0"/>
              </a:spcAft>
              <a:defRPr/>
            </a:pPr>
            <a:r>
              <a:rPr kumimoji="0" lang="en-US" altLang="zh-CN" sz="1400" b="0" i="0" u="none" strike="noStrike" kern="1200" cap="none" spc="0" normalizeH="0" baseline="0" noProof="0" dirty="0">
                <a:ln>
                  <a:noFill/>
                </a:ln>
                <a:solidFill>
                  <a:srgbClr val="080808"/>
                </a:solidFill>
                <a:effectLst/>
                <a:uLnTx/>
                <a:uFillTx/>
                <a:latin typeface="Arial Unicode MS"/>
                <a:ea typeface="JetBrains Mono"/>
                <a:cs typeface="+mn-cs"/>
              </a:rPr>
              <a:t>}</a:t>
            </a:r>
          </a:p>
          <a:p>
            <a:pPr eaLnBrk="0" fontAlgn="base" hangingPunct="0">
              <a:spcBef>
                <a:spcPct val="0"/>
              </a:spcBef>
              <a:spcAft>
                <a:spcPct val="0"/>
              </a:spcAft>
              <a:defRPr/>
            </a:pPr>
            <a:endParaRPr lang="en-US" altLang="zh-CN" sz="1400" dirty="0">
              <a:solidFill>
                <a:srgbClr val="080808"/>
              </a:solidFill>
              <a:latin typeface="Arial Unicode MS"/>
              <a:ea typeface="JetBrains Mono"/>
            </a:endParaRPr>
          </a:p>
          <a:p>
            <a:pPr eaLnBrk="0" fontAlgn="base" hangingPunct="0">
              <a:spcBef>
                <a:spcPct val="0"/>
              </a:spcBef>
              <a:spcAft>
                <a:spcPct val="0"/>
              </a:spcAft>
              <a:defRPr/>
            </a:pPr>
            <a:r>
              <a:rPr kumimoji="0" lang="en-US" altLang="zh-CN" sz="1400" b="0" i="0" u="none" strike="noStrike" kern="1200" cap="none" spc="0" normalizeH="0" baseline="0" noProof="0" dirty="0">
                <a:ln>
                  <a:noFill/>
                </a:ln>
                <a:solidFill>
                  <a:srgbClr val="080808"/>
                </a:solidFill>
                <a:effectLst/>
                <a:uLnTx/>
                <a:uFillTx/>
                <a:latin typeface="Arial Unicode MS"/>
                <a:ea typeface="JetBrains Mono"/>
                <a:cs typeface="+mn-cs"/>
              </a:rPr>
              <a:t>Class</a:t>
            </a:r>
            <a:r>
              <a:rPr kumimoji="0" lang="zh-CN" altLang="en-US" sz="1400" b="0" i="0" u="none" strike="noStrike" kern="1200" cap="none" spc="0" normalizeH="0" baseline="0" noProof="0" dirty="0">
                <a:ln>
                  <a:noFill/>
                </a:ln>
                <a:solidFill>
                  <a:srgbClr val="080808"/>
                </a:solidFill>
                <a:effectLst/>
                <a:uLnTx/>
                <a:uFillTx/>
                <a:latin typeface="Arial Unicode MS"/>
                <a:ea typeface="JetBrains Mono"/>
                <a:cs typeface="+mn-cs"/>
              </a:rPr>
              <a:t> </a:t>
            </a:r>
            <a:r>
              <a:rPr kumimoji="0" lang="en-US" altLang="zh-CN" sz="1400" b="0" i="0" u="none" strike="noStrike" kern="1200" cap="none" spc="0" normalizeH="0" baseline="0" noProof="0" dirty="0">
                <a:ln>
                  <a:noFill/>
                </a:ln>
                <a:solidFill>
                  <a:srgbClr val="080808"/>
                </a:solidFill>
                <a:effectLst/>
                <a:uLnTx/>
                <a:uFillTx/>
                <a:latin typeface="Arial Unicode MS"/>
                <a:ea typeface="JetBrains Mono"/>
                <a:cs typeface="+mn-cs"/>
              </a:rPr>
              <a:t>User{</a:t>
            </a:r>
            <a:endParaRPr lang="en-US" altLang="zh-CN" sz="1400" dirty="0">
              <a:solidFill>
                <a:srgbClr val="080808"/>
              </a:solidFill>
              <a:latin typeface="Arial Unicode MS"/>
              <a:ea typeface="JetBrains Mono"/>
            </a:endParaRPr>
          </a:p>
          <a:p>
            <a:pPr eaLnBrk="0" fontAlgn="base" hangingPunct="0">
              <a:spcBef>
                <a:spcPct val="0"/>
              </a:spcBef>
              <a:spcAft>
                <a:spcPct val="0"/>
              </a:spcAft>
              <a:defRPr/>
            </a:pPr>
            <a:r>
              <a:rPr lang="zh-CN" altLang="en-US" sz="1400" dirty="0">
                <a:solidFill>
                  <a:srgbClr val="080808"/>
                </a:solidFill>
                <a:latin typeface="Arial Unicode MS"/>
                <a:ea typeface="JetBrains Mono"/>
              </a:rPr>
              <a:t>    </a:t>
            </a:r>
            <a:r>
              <a:rPr lang="en-US" altLang="zh-CN" sz="1400" dirty="0">
                <a:solidFill>
                  <a:srgbClr val="080808"/>
                </a:solidFill>
                <a:latin typeface="Arial Unicode MS"/>
                <a:ea typeface="JetBrains Mono"/>
              </a:rPr>
              <a:t>public</a:t>
            </a:r>
            <a:r>
              <a:rPr lang="zh-CN" altLang="en-US" sz="1400" dirty="0">
                <a:solidFill>
                  <a:srgbClr val="080808"/>
                </a:solidFill>
                <a:latin typeface="Arial Unicode MS"/>
                <a:ea typeface="JetBrains Mono"/>
              </a:rPr>
              <a:t> </a:t>
            </a:r>
            <a:r>
              <a:rPr lang="en-US" altLang="zh-CN" sz="1400" dirty="0">
                <a:solidFill>
                  <a:srgbClr val="080808"/>
                </a:solidFill>
                <a:latin typeface="Arial Unicode MS"/>
                <a:ea typeface="JetBrains Mono"/>
              </a:rPr>
              <a:t>string</a:t>
            </a:r>
            <a:r>
              <a:rPr lang="zh-CN" altLang="en-US" sz="1400" dirty="0">
                <a:solidFill>
                  <a:srgbClr val="080808"/>
                </a:solidFill>
                <a:latin typeface="Arial Unicode MS"/>
                <a:ea typeface="JetBrains Mono"/>
              </a:rPr>
              <a:t> </a:t>
            </a:r>
            <a:r>
              <a:rPr lang="en-US" altLang="zh-CN" sz="1400" dirty="0">
                <a:solidFill>
                  <a:srgbClr val="FFC000"/>
                </a:solidFill>
                <a:latin typeface="Arial Unicode MS"/>
                <a:ea typeface="JetBrains Mono"/>
              </a:rPr>
              <a:t>username</a:t>
            </a:r>
            <a:r>
              <a:rPr lang="en-US" altLang="zh-CN" sz="1400" dirty="0">
                <a:solidFill>
                  <a:srgbClr val="080808"/>
                </a:solidFill>
                <a:latin typeface="Arial Unicode MS"/>
                <a:ea typeface="JetBrains Mono"/>
              </a:rPr>
              <a:t>.</a:t>
            </a:r>
          </a:p>
          <a:p>
            <a:pPr eaLnBrk="0" fontAlgn="base" hangingPunct="0">
              <a:spcBef>
                <a:spcPct val="0"/>
              </a:spcBef>
              <a:spcAft>
                <a:spcPct val="0"/>
              </a:spcAft>
              <a:defRPr/>
            </a:pPr>
            <a:r>
              <a:rPr kumimoji="0" lang="en-US" altLang="zh-CN" sz="1400" b="0" i="0" u="none" strike="noStrike" kern="1200" cap="none" spc="0" normalizeH="0" baseline="0" noProof="0" dirty="0">
                <a:ln>
                  <a:noFill/>
                </a:ln>
                <a:solidFill>
                  <a:srgbClr val="080808"/>
                </a:solidFill>
                <a:effectLst/>
                <a:uLnTx/>
                <a:uFillTx/>
                <a:latin typeface="Arial Unicode MS"/>
                <a:ea typeface="JetBrains Mono"/>
                <a:cs typeface="+mn-cs"/>
              </a:rPr>
              <a:t>}</a:t>
            </a:r>
          </a:p>
        </p:txBody>
      </p:sp>
      <p:sp>
        <p:nvSpPr>
          <p:cNvPr id="35" name="TextBox 34">
            <a:extLst>
              <a:ext uri="{FF2B5EF4-FFF2-40B4-BE49-F238E27FC236}">
                <a16:creationId xmlns:a16="http://schemas.microsoft.com/office/drawing/2014/main" id="{86DA96A7-EBB6-9838-F623-32F9F4E815ED}"/>
              </a:ext>
            </a:extLst>
          </p:cNvPr>
          <p:cNvSpPr txBox="1"/>
          <p:nvPr/>
        </p:nvSpPr>
        <p:spPr>
          <a:xfrm>
            <a:off x="6842347" y="4280164"/>
            <a:ext cx="5004000" cy="2246769"/>
          </a:xfrm>
          <a:prstGeom prst="rect">
            <a:avLst/>
          </a:prstGeom>
          <a:noFill/>
        </p:spPr>
        <p:txBody>
          <a:bodyPr wrap="square" rtlCol="0">
            <a:spAutoFit/>
          </a:bodyPr>
          <a:lstStyle/>
          <a:p>
            <a:pPr marL="0" marR="0" lvl="0" indent="0" algn="l" defTabSz="914400" rtl="0" eaLnBrk="0" fontAlgn="base" latinLnBrk="0" hangingPunct="0">
              <a:spcBef>
                <a:spcPct val="0"/>
              </a:spcBef>
              <a:spcAft>
                <a:spcPct val="0"/>
              </a:spcAft>
              <a:buClrTx/>
              <a:buSzTx/>
              <a:buFontTx/>
              <a:buNone/>
              <a:tabLst/>
            </a:pPr>
            <a:r>
              <a:rPr kumimoji="0" lang="en-US" altLang="zh-CN" sz="1400" b="0" i="0" u="none" strike="noStrike" cap="none" normalizeH="0" baseline="0" dirty="0">
                <a:ln>
                  <a:noFill/>
                </a:ln>
                <a:solidFill>
                  <a:srgbClr val="080808"/>
                </a:solidFill>
                <a:effectLst/>
                <a:latin typeface="Arial Unicode MS"/>
                <a:ea typeface="JetBrains Mono"/>
              </a:rPr>
              <a:t>JNIEXPORT </a:t>
            </a:r>
            <a:r>
              <a:rPr kumimoji="0" lang="zh-CN" altLang="zh-CN" sz="1400" b="0" i="0" u="none" strike="noStrike" cap="none" normalizeH="0" baseline="0" dirty="0">
                <a:ln>
                  <a:noFill/>
                </a:ln>
                <a:effectLst/>
                <a:latin typeface="Arial Unicode MS"/>
                <a:ea typeface="JetBrains Mono"/>
              </a:rPr>
              <a:t>void</a:t>
            </a:r>
            <a:r>
              <a:rPr kumimoji="0" lang="en-US" altLang="zh-CN" sz="1400" b="0" i="0" u="none" strike="noStrike" cap="none" normalizeH="0" baseline="0" dirty="0">
                <a:ln>
                  <a:noFill/>
                </a:ln>
                <a:solidFill>
                  <a:srgbClr val="080808"/>
                </a:solidFill>
                <a:effectLst/>
                <a:latin typeface="Arial Unicode MS"/>
                <a:ea typeface="JetBrains Mono"/>
              </a:rPr>
              <a:t> JNICALL </a:t>
            </a:r>
            <a:r>
              <a:rPr kumimoji="0" lang="en-US" altLang="zh-CN" sz="1400" b="0" i="0" u="none" strike="noStrike" cap="none" normalizeH="0" baseline="0" dirty="0" err="1">
                <a:ln>
                  <a:noFill/>
                </a:ln>
                <a:solidFill>
                  <a:srgbClr val="0070C0"/>
                </a:solidFill>
                <a:effectLst/>
                <a:latin typeface="Arial Unicode MS"/>
                <a:ea typeface="JetBrains Mono"/>
              </a:rPr>
              <a:t>Java_JavaCaller</a:t>
            </a:r>
            <a:r>
              <a:rPr lang="en-US" altLang="zh-CN" sz="1400" dirty="0" err="1">
                <a:solidFill>
                  <a:srgbClr val="0070C0"/>
                </a:solidFill>
                <a:latin typeface="Arial Unicode MS"/>
                <a:ea typeface="JetBrains Mono"/>
              </a:rPr>
              <a:t>_</a:t>
            </a:r>
            <a:r>
              <a:rPr kumimoji="0" lang="en-US" altLang="zh-CN" sz="1400" b="0" i="0" u="none" strike="noStrike" cap="none" normalizeH="0" baseline="0" dirty="0" err="1">
                <a:ln>
                  <a:noFill/>
                </a:ln>
                <a:solidFill>
                  <a:srgbClr val="0070C0"/>
                </a:solidFill>
                <a:effectLst/>
                <a:latin typeface="Arial Unicode MS"/>
                <a:ea typeface="JetBrains Mono"/>
              </a:rPr>
              <a:t>native_c</a:t>
            </a:r>
            <a:r>
              <a:rPr lang="en-US" altLang="zh-CN" sz="1400" dirty="0" err="1">
                <a:solidFill>
                  <a:srgbClr val="0070C0"/>
                </a:solidFill>
                <a:latin typeface="Arial Unicode MS"/>
                <a:ea typeface="JetBrains Mono"/>
              </a:rPr>
              <a:t>_</a:t>
            </a:r>
            <a:r>
              <a:rPr kumimoji="0" lang="en-US" altLang="zh-CN" sz="1400" b="0" i="0" u="none" strike="noStrike" cap="none" normalizeH="0" baseline="0" dirty="0" err="1">
                <a:ln>
                  <a:noFill/>
                </a:ln>
                <a:solidFill>
                  <a:srgbClr val="0070C0"/>
                </a:solidFill>
                <a:effectLst/>
                <a:latin typeface="Arial Unicode MS"/>
                <a:ea typeface="JetBrains Mono"/>
              </a:rPr>
              <a:t>callee</a:t>
            </a:r>
            <a:endParaRPr kumimoji="0" lang="en-US" altLang="zh-CN" sz="1400" b="0" i="0" u="none" strike="noStrike" cap="none" normalizeH="0" baseline="0" dirty="0">
              <a:ln>
                <a:noFill/>
              </a:ln>
              <a:solidFill>
                <a:srgbClr val="0070C0"/>
              </a:solidFill>
              <a:effectLst/>
              <a:latin typeface="Arial Unicode MS"/>
              <a:ea typeface="JetBrains Mono"/>
            </a:endParaRPr>
          </a:p>
          <a:p>
            <a:pPr marL="0" marR="0" lvl="0" indent="0" algn="l" defTabSz="914400" rtl="0" eaLnBrk="0" fontAlgn="base" latinLnBrk="0" hangingPunct="0">
              <a:spcBef>
                <a:spcPct val="0"/>
              </a:spcBef>
              <a:spcAft>
                <a:spcPct val="0"/>
              </a:spcAft>
              <a:buClrTx/>
              <a:buSzTx/>
              <a:buFontTx/>
              <a:buNone/>
              <a:tabLst/>
            </a:pPr>
            <a:r>
              <a:rPr kumimoji="0" lang="en-US" altLang="zh-CN" sz="1400" b="0" i="0" u="none" strike="noStrike" cap="none" normalizeH="0" baseline="0" dirty="0">
                <a:ln>
                  <a:noFill/>
                </a:ln>
                <a:solidFill>
                  <a:srgbClr val="080808"/>
                </a:solidFill>
                <a:effectLst/>
                <a:latin typeface="Arial Unicode MS"/>
                <a:ea typeface="JetBrains Mono"/>
              </a:rPr>
              <a:t>    </a:t>
            </a:r>
            <a:r>
              <a:rPr kumimoji="0" lang="zh-CN" altLang="en-US" sz="1400" b="0" i="0" u="none" strike="noStrike" cap="none" normalizeH="0" baseline="0" dirty="0">
                <a:ln>
                  <a:noFill/>
                </a:ln>
                <a:solidFill>
                  <a:srgbClr val="080808"/>
                </a:solidFill>
                <a:effectLst/>
                <a:latin typeface="Arial Unicode MS"/>
                <a:ea typeface="JetBrains Mono"/>
              </a:rPr>
              <a:t>          </a:t>
            </a:r>
            <a:r>
              <a:rPr kumimoji="0" lang="en-US" altLang="zh-CN" sz="1400" b="0" i="0" u="none" strike="noStrike" cap="none" normalizeH="0" baseline="0" dirty="0">
                <a:ln>
                  <a:noFill/>
                </a:ln>
                <a:solidFill>
                  <a:srgbClr val="080808"/>
                </a:solidFill>
                <a:effectLst/>
                <a:latin typeface="Arial Unicode MS"/>
                <a:ea typeface="JetBrains Mono"/>
              </a:rPr>
              <a:t>(</a:t>
            </a:r>
            <a:r>
              <a:rPr kumimoji="0" lang="en-US" altLang="zh-CN" sz="1400" b="0" i="0" u="none" strike="noStrike" cap="none" normalizeH="0" baseline="0" dirty="0" err="1">
                <a:ln>
                  <a:noFill/>
                </a:ln>
                <a:solidFill>
                  <a:srgbClr val="080808"/>
                </a:solidFill>
                <a:effectLst/>
                <a:latin typeface="Arial Unicode MS"/>
                <a:ea typeface="JetBrains Mono"/>
              </a:rPr>
              <a:t>JNIEnv</a:t>
            </a:r>
            <a:r>
              <a:rPr kumimoji="0" lang="en-US" altLang="zh-CN" sz="1400" b="0" i="0" u="none" strike="noStrike" cap="none" normalizeH="0" baseline="0" dirty="0">
                <a:ln>
                  <a:noFill/>
                </a:ln>
                <a:solidFill>
                  <a:srgbClr val="080808"/>
                </a:solidFill>
                <a:effectLst/>
                <a:latin typeface="Arial Unicode MS"/>
                <a:ea typeface="JetBrains Mono"/>
              </a:rPr>
              <a:t> *env, </a:t>
            </a:r>
            <a:r>
              <a:rPr kumimoji="0" lang="en-US" altLang="zh-CN" sz="1400" b="0" i="0" u="none" strike="noStrike" cap="none" normalizeH="0" baseline="0" dirty="0" err="1">
                <a:ln>
                  <a:noFill/>
                </a:ln>
                <a:solidFill>
                  <a:srgbClr val="080808"/>
                </a:solidFill>
                <a:effectLst/>
                <a:latin typeface="Arial Unicode MS"/>
                <a:ea typeface="JetBrains Mono"/>
              </a:rPr>
              <a:t>jobject</a:t>
            </a:r>
            <a:r>
              <a:rPr kumimoji="0" lang="en-US" altLang="zh-CN" sz="1400" b="0" i="0" u="none" strike="noStrike" cap="none" normalizeH="0" baseline="0" dirty="0">
                <a:ln>
                  <a:noFill/>
                </a:ln>
                <a:solidFill>
                  <a:srgbClr val="080808"/>
                </a:solidFill>
                <a:effectLst/>
                <a:latin typeface="Arial Unicode MS"/>
                <a:ea typeface="JetBrains Mono"/>
              </a:rPr>
              <a:t> instance, </a:t>
            </a:r>
            <a:r>
              <a:rPr kumimoji="0" lang="en-US" altLang="zh-CN" sz="1400" b="0" i="0" u="none" strike="noStrike" cap="none" normalizeH="0" baseline="0" dirty="0" err="1">
                <a:ln>
                  <a:noFill/>
                </a:ln>
                <a:solidFill>
                  <a:srgbClr val="080808"/>
                </a:solidFill>
                <a:effectLst/>
                <a:latin typeface="Arial Unicode MS"/>
                <a:ea typeface="JetBrains Mono"/>
              </a:rPr>
              <a:t>jobject</a:t>
            </a:r>
            <a:r>
              <a:rPr kumimoji="0" lang="en-US" altLang="zh-CN" sz="1400" b="0" i="0" u="none" strike="noStrike" cap="none" normalizeH="0" baseline="0" dirty="0">
                <a:ln>
                  <a:noFill/>
                </a:ln>
                <a:solidFill>
                  <a:srgbClr val="080808"/>
                </a:solidFill>
                <a:effectLst/>
                <a:latin typeface="Arial Unicode MS"/>
                <a:ea typeface="JetBrains Mono"/>
              </a:rPr>
              <a:t> a, </a:t>
            </a:r>
            <a:r>
              <a:rPr kumimoji="0" lang="en-US" altLang="zh-CN" sz="1400" b="0" i="0" u="none" strike="noStrike" cap="none" normalizeH="0" baseline="0" dirty="0" err="1">
                <a:ln>
                  <a:noFill/>
                </a:ln>
                <a:solidFill>
                  <a:srgbClr val="080808"/>
                </a:solidFill>
                <a:effectLst/>
                <a:latin typeface="Arial Unicode MS"/>
                <a:ea typeface="JetBrains Mono"/>
              </a:rPr>
              <a:t>jobject</a:t>
            </a:r>
            <a:r>
              <a:rPr kumimoji="0" lang="en-US" altLang="zh-CN" sz="1400" b="0" i="0" u="none" strike="noStrike" cap="none" normalizeH="0" baseline="0" dirty="0">
                <a:ln>
                  <a:noFill/>
                </a:ln>
                <a:solidFill>
                  <a:srgbClr val="080808"/>
                </a:solidFill>
                <a:effectLst/>
                <a:latin typeface="Arial Unicode MS"/>
                <a:ea typeface="JetBrains Mono"/>
              </a:rPr>
              <a:t> b)</a:t>
            </a:r>
          </a:p>
          <a:p>
            <a:pPr marL="0" marR="0" lvl="0" indent="0" algn="l" defTabSz="914400" rtl="0" eaLnBrk="0" fontAlgn="base" latinLnBrk="0" hangingPunct="0">
              <a:spcBef>
                <a:spcPct val="0"/>
              </a:spcBef>
              <a:spcAft>
                <a:spcPct val="0"/>
              </a:spcAft>
              <a:buClrTx/>
              <a:buSzTx/>
              <a:buFontTx/>
              <a:buNone/>
              <a:tabLst/>
            </a:pPr>
            <a:r>
              <a:rPr kumimoji="0" lang="en-US" altLang="zh-CN" sz="1400" b="0" i="0" u="none" strike="noStrike" cap="none" normalizeH="0" baseline="0" dirty="0">
                <a:ln>
                  <a:noFill/>
                </a:ln>
                <a:solidFill>
                  <a:srgbClr val="080808"/>
                </a:solidFill>
                <a:effectLst/>
                <a:latin typeface="Arial Unicode MS"/>
                <a:ea typeface="JetBrains Mono"/>
              </a:rPr>
              <a:t>{</a:t>
            </a:r>
          </a:p>
          <a:p>
            <a:pPr marL="0" marR="0" lvl="0" indent="0" algn="l" defTabSz="914400" rtl="0" eaLnBrk="0" fontAlgn="base" latinLnBrk="0" hangingPunct="0">
              <a:spcBef>
                <a:spcPct val="0"/>
              </a:spcBef>
              <a:spcAft>
                <a:spcPct val="0"/>
              </a:spcAft>
              <a:buClrTx/>
              <a:buSzTx/>
              <a:buFontTx/>
              <a:buNone/>
              <a:tabLst/>
            </a:pPr>
            <a:r>
              <a:rPr lang="zh-CN" altLang="en-US" sz="1400" dirty="0">
                <a:latin typeface="Arial Unicode MS"/>
              </a:rPr>
              <a:t>    </a:t>
            </a:r>
            <a:r>
              <a:rPr lang="en-AU" altLang="zh-CN" sz="1400" dirty="0" err="1">
                <a:latin typeface="Arial Unicode MS"/>
              </a:rPr>
              <a:t>jclass</a:t>
            </a:r>
            <a:r>
              <a:rPr lang="en-AU" altLang="zh-CN" sz="1400" dirty="0">
                <a:latin typeface="Arial Unicode MS"/>
              </a:rPr>
              <a:t> </a:t>
            </a:r>
            <a:r>
              <a:rPr lang="en-AU" altLang="zh-CN" sz="1400" dirty="0" err="1">
                <a:latin typeface="Arial Unicode MS"/>
              </a:rPr>
              <a:t>cls</a:t>
            </a:r>
            <a:r>
              <a:rPr lang="en-AU" altLang="zh-CN" sz="1400" dirty="0">
                <a:latin typeface="Arial Unicode MS"/>
              </a:rPr>
              <a:t> = env-&gt;</a:t>
            </a:r>
            <a:r>
              <a:rPr lang="en-AU" altLang="zh-CN" sz="1400" dirty="0" err="1">
                <a:solidFill>
                  <a:srgbClr val="FF0000"/>
                </a:solidFill>
                <a:latin typeface="Arial Unicode MS"/>
              </a:rPr>
              <a:t>GetObjectClass</a:t>
            </a:r>
            <a:r>
              <a:rPr lang="en-AU" altLang="zh-CN" sz="1400" dirty="0">
                <a:latin typeface="Arial Unicode MS"/>
              </a:rPr>
              <a:t>(</a:t>
            </a:r>
            <a:r>
              <a:rPr lang="en-US" altLang="zh-CN" sz="1400" dirty="0">
                <a:latin typeface="Arial Unicode MS"/>
              </a:rPr>
              <a:t>b</a:t>
            </a:r>
            <a:r>
              <a:rPr lang="en-AU" altLang="zh-CN" sz="1400" dirty="0">
                <a:latin typeface="Arial Unicode MS"/>
              </a:rPr>
              <a:t>);</a:t>
            </a:r>
          </a:p>
          <a:p>
            <a:pPr eaLnBrk="0" fontAlgn="base" hangingPunct="0">
              <a:spcBef>
                <a:spcPct val="0"/>
              </a:spcBef>
              <a:spcAft>
                <a:spcPct val="0"/>
              </a:spcAft>
            </a:pPr>
            <a:r>
              <a:rPr lang="zh-CN" altLang="en-US" sz="1400" dirty="0">
                <a:latin typeface="Arial Unicode MS"/>
              </a:rPr>
              <a:t>    </a:t>
            </a:r>
            <a:r>
              <a:rPr lang="en-AU" altLang="zh-CN" sz="1400" dirty="0" err="1">
                <a:latin typeface="Arial Unicode MS"/>
              </a:rPr>
              <a:t>fieldID</a:t>
            </a:r>
            <a:r>
              <a:rPr lang="en-AU" altLang="zh-CN" sz="1400" dirty="0">
                <a:latin typeface="Arial Unicode MS"/>
              </a:rPr>
              <a:t> </a:t>
            </a:r>
            <a:r>
              <a:rPr lang="en-AU" altLang="zh-CN" sz="1400" dirty="0" err="1">
                <a:latin typeface="Arial Unicode MS"/>
              </a:rPr>
              <a:t>fId</a:t>
            </a:r>
            <a:r>
              <a:rPr lang="en-AU" altLang="zh-CN" sz="1400" dirty="0">
                <a:latin typeface="Arial Unicode MS"/>
              </a:rPr>
              <a:t> = env-&gt;</a:t>
            </a:r>
            <a:r>
              <a:rPr lang="en-AU" altLang="zh-CN" sz="1400" dirty="0" err="1">
                <a:solidFill>
                  <a:srgbClr val="FF0000"/>
                </a:solidFill>
                <a:latin typeface="Arial Unicode MS"/>
              </a:rPr>
              <a:t>GetFieldID</a:t>
            </a:r>
            <a:r>
              <a:rPr lang="en-AU" altLang="zh-CN" sz="1400" dirty="0">
                <a:latin typeface="Arial Unicode MS"/>
              </a:rPr>
              <a:t>(</a:t>
            </a:r>
            <a:r>
              <a:rPr lang="en-AU" altLang="zh-CN" sz="1400" dirty="0" err="1">
                <a:latin typeface="Arial Unicode MS"/>
              </a:rPr>
              <a:t>cls</a:t>
            </a:r>
            <a:r>
              <a:rPr lang="en-AU" altLang="zh-CN" sz="1400" dirty="0">
                <a:latin typeface="Arial Unicode MS"/>
              </a:rPr>
              <a:t>, “username”, </a:t>
            </a:r>
            <a:r>
              <a:rPr lang="zh-CN" altLang="en-US" sz="1400" dirty="0">
                <a:latin typeface="Arial Unicode MS"/>
              </a:rPr>
              <a:t>                 </a:t>
            </a:r>
            <a:r>
              <a:rPr lang="en-US" altLang="zh-CN" sz="1400" dirty="0">
                <a:latin typeface="Arial Unicode MS"/>
              </a:rPr>
              <a:t>			</a:t>
            </a:r>
            <a:r>
              <a:rPr lang="en-AU" altLang="zh-CN" sz="1400" dirty="0">
                <a:latin typeface="Arial Unicode MS"/>
              </a:rPr>
              <a:t>"</a:t>
            </a:r>
            <a:r>
              <a:rPr lang="en-AU" altLang="zh-CN" sz="1400" dirty="0" err="1">
                <a:latin typeface="Arial Unicode MS"/>
              </a:rPr>
              <a:t>Ljava</a:t>
            </a:r>
            <a:r>
              <a:rPr lang="en-AU" altLang="zh-CN" sz="1400" dirty="0">
                <a:latin typeface="Arial Unicode MS"/>
              </a:rPr>
              <a:t>/lang/String;"); </a:t>
            </a:r>
          </a:p>
          <a:p>
            <a:pPr eaLnBrk="0" fontAlgn="base" hangingPunct="0">
              <a:spcBef>
                <a:spcPct val="0"/>
              </a:spcBef>
              <a:spcAft>
                <a:spcPct val="0"/>
              </a:spcAft>
            </a:pPr>
            <a:r>
              <a:rPr lang="zh-CN" altLang="en-US" sz="1400" dirty="0">
                <a:latin typeface="Arial Unicode MS"/>
              </a:rPr>
              <a:t>    </a:t>
            </a:r>
            <a:r>
              <a:rPr lang="en-AU" altLang="zh-CN" sz="1400" dirty="0" err="1">
                <a:latin typeface="Arial Unicode MS"/>
              </a:rPr>
              <a:t>jstring</a:t>
            </a:r>
            <a:r>
              <a:rPr lang="en-AU" altLang="zh-CN" sz="1400" dirty="0">
                <a:latin typeface="Arial Unicode MS"/>
              </a:rPr>
              <a:t> name = env-&gt;</a:t>
            </a:r>
            <a:r>
              <a:rPr lang="en-AU" altLang="zh-CN" sz="1400" dirty="0" err="1">
                <a:solidFill>
                  <a:srgbClr val="FF0000"/>
                </a:solidFill>
                <a:latin typeface="Arial Unicode MS"/>
              </a:rPr>
              <a:t>GetObjectField</a:t>
            </a:r>
            <a:r>
              <a:rPr lang="en-AU" altLang="zh-CN" sz="1400" dirty="0">
                <a:latin typeface="Arial Unicode MS"/>
              </a:rPr>
              <a:t>(</a:t>
            </a:r>
            <a:r>
              <a:rPr lang="en-US" altLang="zh-CN" sz="1400" dirty="0">
                <a:latin typeface="Arial Unicode MS"/>
              </a:rPr>
              <a:t>b</a:t>
            </a:r>
            <a:r>
              <a:rPr lang="en-AU" altLang="zh-CN" sz="1400" dirty="0">
                <a:latin typeface="Arial Unicode MS"/>
              </a:rPr>
              <a:t>,fId); </a:t>
            </a:r>
          </a:p>
          <a:p>
            <a:pPr eaLnBrk="0" fontAlgn="base" hangingPunct="0">
              <a:spcBef>
                <a:spcPct val="0"/>
              </a:spcBef>
              <a:spcAft>
                <a:spcPct val="0"/>
              </a:spcAft>
            </a:pPr>
            <a:endParaRPr lang="en-AU" altLang="zh-CN" sz="1400" dirty="0">
              <a:latin typeface="Arial Unicode MS"/>
            </a:endParaRPr>
          </a:p>
          <a:p>
            <a:pPr marL="0" marR="0" lvl="0" indent="0" algn="l" defTabSz="914400" rtl="0" eaLnBrk="0" fontAlgn="base" latinLnBrk="0" hangingPunct="0">
              <a:spcBef>
                <a:spcPct val="0"/>
              </a:spcBef>
              <a:spcAft>
                <a:spcPct val="0"/>
              </a:spcAft>
              <a:buClrTx/>
              <a:buSzTx/>
              <a:buFontTx/>
              <a:buNone/>
              <a:tabLst/>
            </a:pPr>
            <a:r>
              <a:rPr lang="zh-CN" altLang="en-US" sz="1400" dirty="0">
                <a:latin typeface="Arial Unicode MS"/>
              </a:rPr>
              <a:t>    </a:t>
            </a:r>
            <a:r>
              <a:rPr lang="en-US" altLang="zh-CN" sz="1400" dirty="0">
                <a:latin typeface="Arial Unicode MS"/>
              </a:rPr>
              <a:t>…</a:t>
            </a:r>
            <a:endParaRPr lang="en-AU" altLang="zh-CN" sz="1400" dirty="0">
              <a:latin typeface="Arial Unicode MS"/>
            </a:endParaRPr>
          </a:p>
          <a:p>
            <a:pPr marL="0" marR="0" lvl="0" indent="0" algn="l" defTabSz="914400" rtl="0" eaLnBrk="0" fontAlgn="base" latinLnBrk="0" hangingPunct="0">
              <a:spcBef>
                <a:spcPct val="0"/>
              </a:spcBef>
              <a:spcAft>
                <a:spcPct val="0"/>
              </a:spcAft>
              <a:buClrTx/>
              <a:buSzTx/>
              <a:buFontTx/>
              <a:buNone/>
              <a:tabLst/>
            </a:pPr>
            <a:r>
              <a:rPr kumimoji="0" lang="en-US" altLang="zh-CN" sz="1400" b="0" i="0" u="none" strike="noStrike" cap="none" normalizeH="0" baseline="0" dirty="0">
                <a:ln>
                  <a:noFill/>
                </a:ln>
                <a:solidFill>
                  <a:srgbClr val="080808"/>
                </a:solidFill>
                <a:effectLst/>
                <a:latin typeface="Arial Unicode MS"/>
                <a:ea typeface="JetBrains Mono"/>
              </a:rPr>
              <a:t>}</a:t>
            </a:r>
            <a:endParaRPr lang="en-US" altLang="zh-CN" sz="1400" dirty="0">
              <a:solidFill>
                <a:srgbClr val="080808"/>
              </a:solidFill>
              <a:latin typeface="Arial Unicode MS"/>
              <a:ea typeface="JetBrains Mono"/>
            </a:endParaRPr>
          </a:p>
        </p:txBody>
      </p:sp>
      <p:cxnSp>
        <p:nvCxnSpPr>
          <p:cNvPr id="37" name="直接连接符 8">
            <a:extLst>
              <a:ext uri="{FF2B5EF4-FFF2-40B4-BE49-F238E27FC236}">
                <a16:creationId xmlns:a16="http://schemas.microsoft.com/office/drawing/2014/main" id="{C6A92AA4-7535-87C0-14AD-0CF4ADDB2A04}"/>
              </a:ext>
            </a:extLst>
          </p:cNvPr>
          <p:cNvCxnSpPr>
            <a:cxnSpLocks/>
          </p:cNvCxnSpPr>
          <p:nvPr/>
        </p:nvCxnSpPr>
        <p:spPr>
          <a:xfrm>
            <a:off x="6892811" y="1841458"/>
            <a:ext cx="3149936" cy="0"/>
          </a:xfrm>
          <a:prstGeom prst="line">
            <a:avLst/>
          </a:prstGeom>
          <a:ln w="12700">
            <a:solidFill>
              <a:schemeClr val="tx1">
                <a:alpha val="72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 8">
            <a:extLst>
              <a:ext uri="{FF2B5EF4-FFF2-40B4-BE49-F238E27FC236}">
                <a16:creationId xmlns:a16="http://schemas.microsoft.com/office/drawing/2014/main" id="{6CAD6B42-2C01-4E21-030E-F369B1EDDD41}"/>
              </a:ext>
            </a:extLst>
          </p:cNvPr>
          <p:cNvCxnSpPr>
            <a:cxnSpLocks/>
          </p:cNvCxnSpPr>
          <p:nvPr/>
        </p:nvCxnSpPr>
        <p:spPr>
          <a:xfrm>
            <a:off x="6991633" y="4212669"/>
            <a:ext cx="3149936" cy="0"/>
          </a:xfrm>
          <a:prstGeom prst="line">
            <a:avLst/>
          </a:prstGeom>
          <a:ln w="12700">
            <a:solidFill>
              <a:schemeClr val="tx1">
                <a:alpha val="72000"/>
              </a:schemeClr>
            </a:solidFill>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5C800C7B-3200-7449-79C2-433A6A1839E2}"/>
              </a:ext>
            </a:extLst>
          </p:cNvPr>
          <p:cNvSpPr txBox="1"/>
          <p:nvPr/>
        </p:nvSpPr>
        <p:spPr>
          <a:xfrm>
            <a:off x="6888067" y="1507524"/>
            <a:ext cx="1146917" cy="369332"/>
          </a:xfrm>
          <a:prstGeom prst="rect">
            <a:avLst/>
          </a:prstGeom>
          <a:noFill/>
        </p:spPr>
        <p:txBody>
          <a:bodyPr wrap="none" rtlCol="0">
            <a:spAutoFit/>
          </a:bodyPr>
          <a:lstStyle/>
          <a:p>
            <a:r>
              <a:rPr lang="en-US" altLang="zh-CN" dirty="0"/>
              <a:t>Java</a:t>
            </a:r>
            <a:r>
              <a:rPr lang="zh-CN" altLang="en-US" dirty="0"/>
              <a:t> </a:t>
            </a:r>
            <a:r>
              <a:rPr lang="en-US" altLang="zh-CN" dirty="0"/>
              <a:t>code:</a:t>
            </a:r>
            <a:endParaRPr lang="en-US" dirty="0"/>
          </a:p>
        </p:txBody>
      </p:sp>
      <p:sp>
        <p:nvSpPr>
          <p:cNvPr id="42" name="TextBox 41">
            <a:extLst>
              <a:ext uri="{FF2B5EF4-FFF2-40B4-BE49-F238E27FC236}">
                <a16:creationId xmlns:a16="http://schemas.microsoft.com/office/drawing/2014/main" id="{9F6CFBBF-D929-F14C-3D3D-A2667BD01BE5}"/>
              </a:ext>
            </a:extLst>
          </p:cNvPr>
          <p:cNvSpPr txBox="1"/>
          <p:nvPr/>
        </p:nvSpPr>
        <p:spPr>
          <a:xfrm>
            <a:off x="6905134" y="3837039"/>
            <a:ext cx="1110945" cy="369332"/>
          </a:xfrm>
          <a:prstGeom prst="rect">
            <a:avLst/>
          </a:prstGeom>
          <a:noFill/>
        </p:spPr>
        <p:txBody>
          <a:bodyPr wrap="none" rtlCol="0">
            <a:spAutoFit/>
          </a:bodyPr>
          <a:lstStyle/>
          <a:p>
            <a:r>
              <a:rPr lang="en-US" altLang="zh-CN" dirty="0"/>
              <a:t>C++</a:t>
            </a:r>
            <a:r>
              <a:rPr lang="zh-CN" altLang="en-US" dirty="0"/>
              <a:t> </a:t>
            </a:r>
            <a:r>
              <a:rPr lang="en-US" altLang="zh-CN" dirty="0"/>
              <a:t>code:</a:t>
            </a:r>
            <a:endParaRPr lang="en-US" dirty="0"/>
          </a:p>
        </p:txBody>
      </p:sp>
      <p:sp>
        <p:nvSpPr>
          <p:cNvPr id="43" name="TextBox 42">
            <a:extLst>
              <a:ext uri="{FF2B5EF4-FFF2-40B4-BE49-F238E27FC236}">
                <a16:creationId xmlns:a16="http://schemas.microsoft.com/office/drawing/2014/main" id="{157F7038-C449-55CF-C73B-9EB751220FB3}"/>
              </a:ext>
            </a:extLst>
          </p:cNvPr>
          <p:cNvSpPr txBox="1"/>
          <p:nvPr/>
        </p:nvSpPr>
        <p:spPr>
          <a:xfrm>
            <a:off x="273380" y="3429000"/>
            <a:ext cx="6423618" cy="2126864"/>
          </a:xfrm>
          <a:prstGeom prst="rect">
            <a:avLst/>
          </a:prstGeom>
          <a:noFill/>
          <a:ln>
            <a:noFill/>
          </a:ln>
        </p:spPr>
        <p:txBody>
          <a:bodyPr wrap="none" rtlCol="0">
            <a:spAutoFit/>
          </a:bodyPr>
          <a:lstStyle/>
          <a:p>
            <a:pPr marL="285750" indent="-285750">
              <a:lnSpc>
                <a:spcPct val="150000"/>
              </a:lnSpc>
              <a:buFont typeface="Arial" panose="020B0604020202020204" pitchFamily="34" charset="0"/>
              <a:buChar char="•"/>
            </a:pPr>
            <a:r>
              <a:rPr lang="en-US" altLang="zh-CN" dirty="0">
                <a:latin typeface="+mn-ea"/>
              </a:rPr>
              <a:t>Java</a:t>
            </a:r>
            <a:r>
              <a:rPr lang="zh-CN" altLang="en-US" dirty="0">
                <a:latin typeface="+mn-ea"/>
              </a:rPr>
              <a:t> </a:t>
            </a:r>
            <a:r>
              <a:rPr lang="en-US" altLang="zh-CN" dirty="0">
                <a:latin typeface="+mn-ea"/>
              </a:rPr>
              <a:t>method:</a:t>
            </a:r>
            <a:r>
              <a:rPr lang="zh-CN" altLang="en-US" dirty="0">
                <a:latin typeface="+mn-ea"/>
              </a:rPr>
              <a:t>  </a:t>
            </a:r>
            <a:r>
              <a:rPr lang="en-US" altLang="zh-CN" dirty="0">
                <a:latin typeface="+mn-ea"/>
              </a:rPr>
              <a:t>Java</a:t>
            </a:r>
            <a:r>
              <a:rPr lang="zh-CN" altLang="en-US" dirty="0">
                <a:latin typeface="+mn-ea"/>
              </a:rPr>
              <a:t> </a:t>
            </a:r>
            <a:r>
              <a:rPr lang="en-US" altLang="zh-CN" dirty="0">
                <a:latin typeface="+mn-ea"/>
              </a:rPr>
              <a:t>method</a:t>
            </a:r>
            <a:r>
              <a:rPr lang="zh-CN" altLang="en-US" dirty="0">
                <a:latin typeface="+mn-ea"/>
              </a:rPr>
              <a:t> </a:t>
            </a:r>
            <a:r>
              <a:rPr lang="en-US" altLang="zh-CN" dirty="0">
                <a:latin typeface="+mn-ea"/>
              </a:rPr>
              <a:t>with</a:t>
            </a:r>
            <a:r>
              <a:rPr lang="zh-CN" altLang="en-US" dirty="0">
                <a:latin typeface="+mn-ea"/>
              </a:rPr>
              <a:t> </a:t>
            </a:r>
            <a:r>
              <a:rPr lang="en-US" altLang="zh-CN" dirty="0">
                <a:latin typeface="+mn-ea"/>
              </a:rPr>
              <a:t>“</a:t>
            </a:r>
            <a:r>
              <a:rPr lang="en-US" altLang="zh-CN" i="1" dirty="0">
                <a:solidFill>
                  <a:srgbClr val="00B050"/>
                </a:solidFill>
                <a:latin typeface="+mn-ea"/>
              </a:rPr>
              <a:t>native</a:t>
            </a:r>
            <a:r>
              <a:rPr lang="en-US" altLang="zh-CN" dirty="0">
                <a:latin typeface="+mn-ea"/>
              </a:rPr>
              <a:t>”</a:t>
            </a:r>
            <a:r>
              <a:rPr lang="zh-CN" altLang="en-US" dirty="0">
                <a:latin typeface="+mn-ea"/>
              </a:rPr>
              <a:t> </a:t>
            </a:r>
            <a:r>
              <a:rPr lang="en-US" altLang="zh-CN" dirty="0">
                <a:latin typeface="+mn-ea"/>
              </a:rPr>
              <a:t>keyword</a:t>
            </a:r>
          </a:p>
          <a:p>
            <a:pPr marL="285750" indent="-285750">
              <a:lnSpc>
                <a:spcPct val="150000"/>
              </a:lnSpc>
              <a:buFont typeface="Arial" panose="020B0604020202020204" pitchFamily="34" charset="0"/>
              <a:buChar char="•"/>
            </a:pPr>
            <a:r>
              <a:rPr lang="en-US" altLang="zh-CN" dirty="0">
                <a:latin typeface="+mn-ea"/>
              </a:rPr>
              <a:t>C/C++</a:t>
            </a:r>
            <a:r>
              <a:rPr lang="zh-CN" altLang="en-US" dirty="0">
                <a:latin typeface="+mn-ea"/>
              </a:rPr>
              <a:t> </a:t>
            </a:r>
            <a:r>
              <a:rPr lang="en-US" altLang="zh-CN" dirty="0">
                <a:latin typeface="+mn-ea"/>
              </a:rPr>
              <a:t>function</a:t>
            </a:r>
            <a:r>
              <a:rPr lang="en-US" altLang="zh-CN" i="1" dirty="0">
                <a:latin typeface="+mn-ea"/>
              </a:rPr>
              <a:t>:</a:t>
            </a:r>
            <a:r>
              <a:rPr lang="zh-CN" altLang="en-US" i="1" dirty="0">
                <a:latin typeface="+mn-ea"/>
              </a:rPr>
              <a:t> </a:t>
            </a:r>
            <a:r>
              <a:rPr lang="en-AU" i="1" dirty="0">
                <a:solidFill>
                  <a:srgbClr val="0070C0"/>
                </a:solidFill>
                <a:effectLst/>
                <a:latin typeface="+mn-ea"/>
              </a:rPr>
              <a:t>Java</a:t>
            </a:r>
            <a:r>
              <a:rPr lang="en-US" altLang="zh-CN" i="1" dirty="0">
                <a:solidFill>
                  <a:srgbClr val="0070C0"/>
                </a:solidFill>
                <a:effectLst/>
                <a:latin typeface="+mn-ea"/>
              </a:rPr>
              <a:t>_</a:t>
            </a:r>
            <a:r>
              <a:rPr lang="en-AU" i="1" dirty="0" err="1">
                <a:solidFill>
                  <a:srgbClr val="0070C0"/>
                </a:solidFill>
                <a:effectLst/>
                <a:latin typeface="+mn-ea"/>
              </a:rPr>
              <a:t>PackageName</a:t>
            </a:r>
            <a:r>
              <a:rPr lang="en-US" altLang="zh-CN" i="1" dirty="0">
                <a:solidFill>
                  <a:srgbClr val="0070C0"/>
                </a:solidFill>
                <a:latin typeface="+mn-ea"/>
              </a:rPr>
              <a:t>_</a:t>
            </a:r>
            <a:r>
              <a:rPr lang="en-AU" i="1" dirty="0" err="1">
                <a:solidFill>
                  <a:srgbClr val="0070C0"/>
                </a:solidFill>
                <a:effectLst/>
                <a:latin typeface="+mn-ea"/>
              </a:rPr>
              <a:t>ClassName</a:t>
            </a:r>
            <a:r>
              <a:rPr lang="en-US" altLang="zh-CN" i="1" dirty="0">
                <a:solidFill>
                  <a:srgbClr val="0070C0"/>
                </a:solidFill>
                <a:latin typeface="+mn-ea"/>
              </a:rPr>
              <a:t>_</a:t>
            </a:r>
            <a:r>
              <a:rPr lang="en-AU" i="1" dirty="0" err="1">
                <a:solidFill>
                  <a:srgbClr val="0070C0"/>
                </a:solidFill>
                <a:effectLst/>
                <a:latin typeface="+mn-ea"/>
              </a:rPr>
              <a:t>MethodName</a:t>
            </a:r>
            <a:endParaRPr lang="en-US" i="1" dirty="0">
              <a:solidFill>
                <a:srgbClr val="0070C0"/>
              </a:solidFill>
              <a:latin typeface="+mn-ea"/>
            </a:endParaRPr>
          </a:p>
          <a:p>
            <a:pPr marL="285750" indent="-285750">
              <a:lnSpc>
                <a:spcPct val="150000"/>
              </a:lnSpc>
              <a:buFont typeface="Arial" panose="020B0604020202020204" pitchFamily="34" charset="0"/>
              <a:buChar char="•"/>
            </a:pPr>
            <a:r>
              <a:rPr lang="en-AU" i="1" dirty="0">
                <a:effectLst/>
                <a:latin typeface="+mn-ea"/>
              </a:rPr>
              <a:t> </a:t>
            </a:r>
            <a:r>
              <a:rPr lang="en-US" altLang="zh-CN" dirty="0">
                <a:latin typeface="+mn-ea"/>
              </a:rPr>
              <a:t>JNI</a:t>
            </a:r>
            <a:r>
              <a:rPr lang="zh-CN" altLang="en-US" dirty="0">
                <a:latin typeface="+mn-ea"/>
              </a:rPr>
              <a:t> </a:t>
            </a:r>
            <a:r>
              <a:rPr lang="en-US" altLang="zh-CN" dirty="0">
                <a:latin typeface="+mn-ea"/>
              </a:rPr>
              <a:t>functions:</a:t>
            </a:r>
            <a:r>
              <a:rPr lang="zh-CN" altLang="en-US" dirty="0">
                <a:latin typeface="+mn-ea"/>
              </a:rPr>
              <a:t> </a:t>
            </a:r>
            <a:r>
              <a:rPr lang="en-AU" dirty="0">
                <a:effectLst/>
                <a:latin typeface="+mn-ea"/>
              </a:rPr>
              <a:t>JNI provides a set of functions</a:t>
            </a:r>
            <a:r>
              <a:rPr lang="zh-CN" altLang="en-US" dirty="0">
                <a:effectLst/>
                <a:latin typeface="+mn-ea"/>
              </a:rPr>
              <a:t> </a:t>
            </a:r>
            <a:r>
              <a:rPr lang="en-US" altLang="zh-CN" dirty="0">
                <a:effectLst/>
                <a:latin typeface="+mn-ea"/>
              </a:rPr>
              <a:t>t</a:t>
            </a:r>
            <a:r>
              <a:rPr lang="en-US" altLang="zh-CN" dirty="0">
                <a:latin typeface="+mn-ea"/>
              </a:rPr>
              <a:t>o</a:t>
            </a:r>
            <a:r>
              <a:rPr lang="zh-CN" altLang="en-US" dirty="0">
                <a:latin typeface="+mn-ea"/>
              </a:rPr>
              <a:t> </a:t>
            </a:r>
            <a:r>
              <a:rPr lang="en-US" altLang="zh-CN" dirty="0">
                <a:latin typeface="+mn-ea"/>
              </a:rPr>
              <a:t>callback</a:t>
            </a:r>
            <a:r>
              <a:rPr lang="zh-CN" altLang="en-US" dirty="0">
                <a:latin typeface="+mn-ea"/>
              </a:rPr>
              <a:t> </a:t>
            </a:r>
            <a:r>
              <a:rPr lang="en-US" altLang="zh-CN" dirty="0">
                <a:latin typeface="+mn-ea"/>
              </a:rPr>
              <a:t>Java</a:t>
            </a:r>
            <a:r>
              <a:rPr lang="zh-CN" altLang="en-US" dirty="0">
                <a:latin typeface="+mn-ea"/>
              </a:rPr>
              <a:t> </a:t>
            </a:r>
            <a:endParaRPr lang="en-AU" altLang="zh-CN" dirty="0">
              <a:latin typeface="+mn-ea"/>
            </a:endParaRPr>
          </a:p>
          <a:p>
            <a:pPr>
              <a:lnSpc>
                <a:spcPct val="150000"/>
              </a:lnSpc>
            </a:pPr>
            <a:r>
              <a:rPr lang="zh-CN" altLang="en-US" dirty="0">
                <a:effectLst/>
                <a:latin typeface="+mn-ea"/>
              </a:rPr>
              <a:t>       </a:t>
            </a:r>
            <a:r>
              <a:rPr lang="en-AU" dirty="0">
                <a:effectLst/>
                <a:latin typeface="+mn-ea"/>
              </a:rPr>
              <a:t>methods and fields</a:t>
            </a:r>
            <a:r>
              <a:rPr lang="zh-CN" altLang="en-US" dirty="0">
                <a:effectLst/>
                <a:latin typeface="+mn-ea"/>
              </a:rPr>
              <a:t> </a:t>
            </a:r>
            <a:r>
              <a:rPr lang="en-US" altLang="zh-CN" dirty="0">
                <a:effectLst/>
                <a:latin typeface="+mn-ea"/>
              </a:rPr>
              <a:t>(e.g.,</a:t>
            </a:r>
            <a:r>
              <a:rPr lang="zh-CN" altLang="en-US" dirty="0">
                <a:effectLst/>
                <a:latin typeface="+mn-ea"/>
              </a:rPr>
              <a:t> </a:t>
            </a:r>
            <a:r>
              <a:rPr lang="en-AU" altLang="zh-CN" i="1" dirty="0" err="1">
                <a:solidFill>
                  <a:srgbClr val="FF0000"/>
                </a:solidFill>
                <a:effectLst/>
                <a:latin typeface="+mn-ea"/>
              </a:rPr>
              <a:t>GetObjectClass</a:t>
            </a:r>
            <a:r>
              <a:rPr lang="en-US" altLang="zh-CN" i="1" dirty="0">
                <a:effectLst/>
                <a:latin typeface="+mn-ea"/>
              </a:rPr>
              <a:t>()</a:t>
            </a:r>
            <a:r>
              <a:rPr lang="en-US" altLang="zh-CN" dirty="0">
                <a:effectLst/>
                <a:latin typeface="+mn-ea"/>
              </a:rPr>
              <a:t>)</a:t>
            </a:r>
            <a:endParaRPr lang="en-US" dirty="0">
              <a:latin typeface="+mn-ea"/>
            </a:endParaRPr>
          </a:p>
          <a:p>
            <a:pPr>
              <a:lnSpc>
                <a:spcPct val="150000"/>
              </a:lnSpc>
            </a:pPr>
            <a:endParaRPr lang="en-US" b="1" dirty="0"/>
          </a:p>
        </p:txBody>
      </p:sp>
      <p:cxnSp>
        <p:nvCxnSpPr>
          <p:cNvPr id="6" name="Curved Connector 5">
            <a:extLst>
              <a:ext uri="{FF2B5EF4-FFF2-40B4-BE49-F238E27FC236}">
                <a16:creationId xmlns:a16="http://schemas.microsoft.com/office/drawing/2014/main" id="{11646A46-8D08-0E20-0D44-4C1004602B4B}"/>
              </a:ext>
            </a:extLst>
          </p:cNvPr>
          <p:cNvCxnSpPr/>
          <p:nvPr/>
        </p:nvCxnSpPr>
        <p:spPr>
          <a:xfrm rot="16200000" flipH="1">
            <a:off x="9273475" y="2644205"/>
            <a:ext cx="1158371" cy="838200"/>
          </a:xfrm>
          <a:prstGeom prst="curvedConnector3">
            <a:avLst/>
          </a:prstGeom>
          <a:ln w="127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31B97968-8106-C2B8-4B59-7AA85ACF295E}"/>
              </a:ext>
            </a:extLst>
          </p:cNvPr>
          <p:cNvSpPr txBox="1"/>
          <p:nvPr/>
        </p:nvSpPr>
        <p:spPr>
          <a:xfrm>
            <a:off x="10042747" y="2847095"/>
            <a:ext cx="830356" cy="369332"/>
          </a:xfrm>
          <a:prstGeom prst="rect">
            <a:avLst/>
          </a:prstGeom>
          <a:noFill/>
        </p:spPr>
        <p:txBody>
          <a:bodyPr wrap="none" rtlCol="0">
            <a:spAutoFit/>
          </a:bodyPr>
          <a:lstStyle/>
          <a:p>
            <a:r>
              <a:rPr lang="en-US" altLang="zh-CN" dirty="0">
                <a:solidFill>
                  <a:srgbClr val="7030A0"/>
                </a:solidFill>
              </a:rPr>
              <a:t>JNI</a:t>
            </a:r>
            <a:r>
              <a:rPr lang="zh-CN" altLang="en-US" dirty="0">
                <a:solidFill>
                  <a:srgbClr val="7030A0"/>
                </a:solidFill>
              </a:rPr>
              <a:t> </a:t>
            </a:r>
            <a:r>
              <a:rPr lang="en-US" altLang="zh-CN" dirty="0">
                <a:solidFill>
                  <a:srgbClr val="7030A0"/>
                </a:solidFill>
              </a:rPr>
              <a:t>call</a:t>
            </a:r>
            <a:endParaRPr lang="en-US" dirty="0">
              <a:solidFill>
                <a:srgbClr val="7030A0"/>
              </a:solidFill>
            </a:endParaRPr>
          </a:p>
        </p:txBody>
      </p:sp>
      <p:cxnSp>
        <p:nvCxnSpPr>
          <p:cNvPr id="9" name="Curved Connector 8">
            <a:extLst>
              <a:ext uri="{FF2B5EF4-FFF2-40B4-BE49-F238E27FC236}">
                <a16:creationId xmlns:a16="http://schemas.microsoft.com/office/drawing/2014/main" id="{9F90EEEB-83B8-36AA-D861-635773DD1F2C}"/>
              </a:ext>
            </a:extLst>
          </p:cNvPr>
          <p:cNvCxnSpPr>
            <a:cxnSpLocks/>
          </p:cNvCxnSpPr>
          <p:nvPr/>
        </p:nvCxnSpPr>
        <p:spPr>
          <a:xfrm rot="5400000" flipH="1" flipV="1">
            <a:off x="7071471" y="3534070"/>
            <a:ext cx="1812772" cy="1177488"/>
          </a:xfrm>
          <a:prstGeom prst="curvedConnector3">
            <a:avLst/>
          </a:prstGeom>
          <a:ln w="127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71124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占位符 1">
            <a:extLst>
              <a:ext uri="{FF2B5EF4-FFF2-40B4-BE49-F238E27FC236}">
                <a16:creationId xmlns:a16="http://schemas.microsoft.com/office/drawing/2014/main" id="{B020B08D-334D-A841-EA36-BB6192515C8B}"/>
              </a:ext>
            </a:extLst>
          </p:cNvPr>
          <p:cNvSpPr>
            <a:spLocks noGrp="1"/>
          </p:cNvSpPr>
          <p:nvPr>
            <p:ph type="body" sz="quarter" idx="10"/>
          </p:nvPr>
        </p:nvSpPr>
        <p:spPr>
          <a:xfrm>
            <a:off x="215999" y="413035"/>
            <a:ext cx="6557333" cy="416571"/>
          </a:xfrm>
        </p:spPr>
        <p:txBody>
          <a:bodyPr>
            <a:normAutofit lnSpcReduction="10000"/>
          </a:bodyPr>
          <a:lstStyle/>
          <a:p>
            <a:r>
              <a:rPr lang="en-US" altLang="zh-CN" dirty="0"/>
              <a:t>Our</a:t>
            </a:r>
            <a:r>
              <a:rPr lang="zh-CN" altLang="en-US" dirty="0"/>
              <a:t> </a:t>
            </a:r>
            <a:r>
              <a:rPr lang="en-US" altLang="zh-CN" dirty="0"/>
              <a:t>work</a:t>
            </a:r>
          </a:p>
          <a:p>
            <a:endParaRPr lang="en-US" altLang="zh-CN" dirty="0"/>
          </a:p>
        </p:txBody>
      </p:sp>
      <p:sp>
        <p:nvSpPr>
          <p:cNvPr id="23" name="文本占位符 2">
            <a:extLst>
              <a:ext uri="{FF2B5EF4-FFF2-40B4-BE49-F238E27FC236}">
                <a16:creationId xmlns:a16="http://schemas.microsoft.com/office/drawing/2014/main" id="{4507D226-DAE3-686B-249F-C560B1029111}"/>
              </a:ext>
            </a:extLst>
          </p:cNvPr>
          <p:cNvSpPr>
            <a:spLocks noGrp="1"/>
          </p:cNvSpPr>
          <p:nvPr>
            <p:ph type="body" sz="quarter" idx="11"/>
          </p:nvPr>
        </p:nvSpPr>
        <p:spPr>
          <a:xfrm>
            <a:off x="230068" y="712622"/>
            <a:ext cx="6557333" cy="323301"/>
          </a:xfrm>
        </p:spPr>
        <p:txBody>
          <a:bodyPr/>
          <a:lstStyle/>
          <a:p>
            <a:r>
              <a:rPr lang="en-US" altLang="zh-CN" dirty="0"/>
              <a:t>Overview</a:t>
            </a:r>
            <a:endParaRPr lang="en-US" dirty="0"/>
          </a:p>
        </p:txBody>
      </p:sp>
      <p:sp>
        <p:nvSpPr>
          <p:cNvPr id="9" name="TextBox 8">
            <a:extLst>
              <a:ext uri="{FF2B5EF4-FFF2-40B4-BE49-F238E27FC236}">
                <a16:creationId xmlns:a16="http://schemas.microsoft.com/office/drawing/2014/main" id="{A83850F5-39FD-38A0-C162-2954CCA3AE57}"/>
              </a:ext>
            </a:extLst>
          </p:cNvPr>
          <p:cNvSpPr txBox="1"/>
          <p:nvPr/>
        </p:nvSpPr>
        <p:spPr>
          <a:xfrm>
            <a:off x="551760" y="2167116"/>
            <a:ext cx="11088479" cy="3416320"/>
          </a:xfrm>
          <a:prstGeom prst="rect">
            <a:avLst/>
          </a:prstGeom>
          <a:noFill/>
        </p:spPr>
        <p:txBody>
          <a:bodyPr wrap="square">
            <a:spAutoFit/>
          </a:bodyPr>
          <a:lstStyle/>
          <a:p>
            <a:r>
              <a:rPr lang="en-US" sz="2400" dirty="0"/>
              <a:t>We propose </a:t>
            </a:r>
            <a:r>
              <a:rPr lang="en-US" sz="2400" b="1" i="1" dirty="0"/>
              <a:t>Caller-</a:t>
            </a:r>
            <a:r>
              <a:rPr lang="en-US" altLang="zh-CN" sz="2400" b="1" i="1" dirty="0"/>
              <a:t>S</a:t>
            </a:r>
            <a:r>
              <a:rPr lang="en-US" sz="2400" b="1" i="1" dirty="0"/>
              <a:t>ensitive </a:t>
            </a:r>
            <a:r>
              <a:rPr lang="en-US" altLang="zh-CN" sz="2400" b="1" i="1" dirty="0"/>
              <a:t>S</a:t>
            </a:r>
            <a:r>
              <a:rPr lang="en-US" sz="2400" b="1" i="1" dirty="0"/>
              <a:t>pecification</a:t>
            </a:r>
            <a:r>
              <a:rPr lang="zh-CN" altLang="en-US" sz="2400" b="1" i="1" dirty="0"/>
              <a:t> </a:t>
            </a:r>
            <a:r>
              <a:rPr lang="en-US" altLang="zh-CN" sz="2400" b="1" dirty="0"/>
              <a:t>(CSS)</a:t>
            </a:r>
            <a:r>
              <a:rPr lang="en-US" sz="2400" dirty="0"/>
              <a:t> ,</a:t>
            </a:r>
            <a:r>
              <a:rPr lang="en-US" altLang="zh-CN" sz="2400" b="1" i="1" dirty="0"/>
              <a:t> </a:t>
            </a:r>
            <a:r>
              <a:rPr lang="en-US" sz="2400" dirty="0"/>
              <a:t>a new specification,</a:t>
            </a:r>
            <a:r>
              <a:rPr lang="en-US" altLang="zh-CN" sz="2400" b="1" i="1" dirty="0"/>
              <a:t> </a:t>
            </a:r>
            <a:r>
              <a:rPr lang="en-US" sz="2400" dirty="0"/>
              <a:t>to enhance static </a:t>
            </a:r>
            <a:r>
              <a:rPr lang="en-US" altLang="zh-CN" sz="2400" dirty="0"/>
              <a:t>value</a:t>
            </a:r>
            <a:r>
              <a:rPr lang="en-US" sz="2400" dirty="0"/>
              <a:t>-flow analysis of Java</a:t>
            </a:r>
            <a:r>
              <a:rPr lang="zh-CN" altLang="en-US" sz="2400" dirty="0"/>
              <a:t> </a:t>
            </a:r>
            <a:r>
              <a:rPr lang="en-US" sz="2400" dirty="0"/>
              <a:t>programs that use JNI to interact with C/C++ code. </a:t>
            </a:r>
          </a:p>
          <a:p>
            <a:endParaRPr lang="en-US" sz="16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200" b="1" i="0" u="none" strike="noStrike" kern="1200" cap="none" spc="0" normalizeH="0" baseline="0" noProof="0" dirty="0">
                <a:ln>
                  <a:noFill/>
                </a:ln>
                <a:solidFill>
                  <a:srgbClr val="000000"/>
                </a:solidFill>
                <a:effectLst/>
                <a:uLnTx/>
                <a:uFillTx/>
                <a:latin typeface="微软雅黑 Light"/>
                <a:cs typeface="+mn-cs"/>
              </a:rPr>
              <a:t>Advantages</a:t>
            </a:r>
            <a:r>
              <a:rPr kumimoji="0" lang="zh-CN" altLang="en-US" sz="4000" b="1" i="0" u="none" strike="noStrike" kern="1200" cap="none" spc="0" normalizeH="0" baseline="0" noProof="0" dirty="0">
                <a:ln>
                  <a:noFill/>
                </a:ln>
                <a:solidFill>
                  <a:srgbClr val="000000"/>
                </a:solidFill>
                <a:effectLst/>
                <a:uLnTx/>
                <a:uFillTx/>
                <a:latin typeface="微软雅黑 Light"/>
                <a:cs typeface="+mn-cs"/>
              </a:rPr>
              <a:t> </a:t>
            </a:r>
            <a:endParaRPr lang="en-US" sz="2000" dirty="0"/>
          </a:p>
          <a:p>
            <a:r>
              <a:rPr lang="en-AU" sz="1600" b="0" i="0" dirty="0">
                <a:solidFill>
                  <a:srgbClr val="374151"/>
                </a:solidFill>
                <a:effectLst/>
                <a:latin typeface="Söhne"/>
              </a:rPr>
              <a:t> </a:t>
            </a:r>
          </a:p>
          <a:p>
            <a:pPr marL="342900" indent="-342900">
              <a:buFont typeface="Arial" panose="020B0604020202020204" pitchFamily="34" charset="0"/>
              <a:buChar char="•"/>
            </a:pPr>
            <a:r>
              <a:rPr lang="en-AU" sz="2400" dirty="0">
                <a:latin typeface="+mn-ea"/>
              </a:rPr>
              <a:t>Consider the </a:t>
            </a:r>
            <a:r>
              <a:rPr lang="en-US" altLang="zh-CN" sz="2400" dirty="0">
                <a:latin typeface="+mn-ea"/>
              </a:rPr>
              <a:t>caller</a:t>
            </a:r>
            <a:r>
              <a:rPr lang="zh-CN" altLang="en-US" sz="2400" dirty="0">
                <a:latin typeface="+mn-ea"/>
              </a:rPr>
              <a:t> </a:t>
            </a:r>
            <a:r>
              <a:rPr lang="en-US" altLang="zh-CN" sz="2400" dirty="0">
                <a:latin typeface="+mn-ea"/>
              </a:rPr>
              <a:t>information</a:t>
            </a:r>
            <a:r>
              <a:rPr lang="zh-CN" altLang="en-US" sz="2400" dirty="0">
                <a:latin typeface="+mn-ea"/>
              </a:rPr>
              <a:t> </a:t>
            </a:r>
            <a:r>
              <a:rPr lang="en-AU" sz="2400" dirty="0">
                <a:latin typeface="+mn-ea"/>
              </a:rPr>
              <a:t>of invoked C/C++ functions</a:t>
            </a:r>
            <a:r>
              <a:rPr lang="en-US" altLang="zh-CN" sz="2400" dirty="0">
                <a:latin typeface="+mn-ea"/>
              </a:rPr>
              <a:t>.</a:t>
            </a:r>
            <a:endParaRPr lang="en-AU" sz="2400" dirty="0">
              <a:latin typeface="+mn-ea"/>
            </a:endParaRPr>
          </a:p>
          <a:p>
            <a:pPr marL="342900" indent="-342900">
              <a:buFont typeface="Arial" panose="020B0604020202020204" pitchFamily="34" charset="0"/>
              <a:buChar char="•"/>
            </a:pPr>
            <a:r>
              <a:rPr lang="en-US" altLang="zh-CN" sz="2400" dirty="0">
                <a:latin typeface="+mn-ea"/>
              </a:rPr>
              <a:t>S</a:t>
            </a:r>
            <a:r>
              <a:rPr lang="en-AU" sz="2400" dirty="0" err="1">
                <a:latin typeface="+mn-ea"/>
              </a:rPr>
              <a:t>pecifications</a:t>
            </a:r>
            <a:r>
              <a:rPr lang="zh-CN" altLang="en-US" sz="2400" dirty="0">
                <a:latin typeface="+mn-ea"/>
              </a:rPr>
              <a:t> </a:t>
            </a:r>
            <a:r>
              <a:rPr lang="en-US" altLang="zh-CN" sz="2400" dirty="0">
                <a:latin typeface="+mn-ea"/>
              </a:rPr>
              <a:t>are</a:t>
            </a:r>
            <a:r>
              <a:rPr lang="zh-CN" altLang="en-US" sz="2400" dirty="0">
                <a:latin typeface="+mn-ea"/>
              </a:rPr>
              <a:t> </a:t>
            </a:r>
            <a:r>
              <a:rPr lang="en-US" altLang="zh-CN" sz="2400" dirty="0">
                <a:latin typeface="+mn-ea"/>
              </a:rPr>
              <a:t>accurate</a:t>
            </a:r>
            <a:r>
              <a:rPr lang="zh-CN" altLang="en-US" sz="2400" dirty="0">
                <a:latin typeface="+mn-ea"/>
              </a:rPr>
              <a:t> </a:t>
            </a:r>
            <a:r>
              <a:rPr lang="en-US" altLang="zh-CN" sz="2400" dirty="0">
                <a:latin typeface="+mn-ea"/>
              </a:rPr>
              <a:t>and</a:t>
            </a:r>
            <a:r>
              <a:rPr lang="zh-CN" altLang="en-US" sz="2400" dirty="0">
                <a:latin typeface="+mn-ea"/>
              </a:rPr>
              <a:t> </a:t>
            </a:r>
            <a:r>
              <a:rPr lang="en-US" altLang="zh-CN" sz="2400" dirty="0">
                <a:latin typeface="+mn-ea"/>
              </a:rPr>
              <a:t>small.</a:t>
            </a:r>
            <a:endParaRPr lang="en-AU" altLang="zh-CN" sz="2400" dirty="0">
              <a:latin typeface="+mn-ea"/>
            </a:endParaRPr>
          </a:p>
          <a:p>
            <a:pPr marL="342900" indent="-342900">
              <a:buFont typeface="Arial" panose="020B0604020202020204" pitchFamily="34" charset="0"/>
              <a:buChar char="•"/>
            </a:pPr>
            <a:r>
              <a:rPr lang="en-US" altLang="zh-CN" sz="2400" dirty="0">
                <a:latin typeface="+mn-ea"/>
              </a:rPr>
              <a:t>E</a:t>
            </a:r>
            <a:r>
              <a:rPr lang="en-AU" sz="2400" dirty="0" err="1">
                <a:latin typeface="+mn-ea"/>
              </a:rPr>
              <a:t>nhance</a:t>
            </a:r>
            <a:r>
              <a:rPr lang="en-AU" sz="2400" dirty="0">
                <a:latin typeface="+mn-ea"/>
              </a:rPr>
              <a:t> the ability of Java monolingual static </a:t>
            </a:r>
            <a:r>
              <a:rPr lang="en-AU" sz="2400" dirty="0" err="1">
                <a:latin typeface="+mn-ea"/>
              </a:rPr>
              <a:t>analyzers</a:t>
            </a:r>
            <a:r>
              <a:rPr lang="en-AU" sz="2400" dirty="0">
                <a:latin typeface="+mn-ea"/>
              </a:rPr>
              <a:t> for cross-language taint flow tracking </a:t>
            </a:r>
          </a:p>
        </p:txBody>
      </p:sp>
    </p:spTree>
    <p:extLst>
      <p:ext uri="{BB962C8B-B14F-4D97-AF65-F5344CB8AC3E}">
        <p14:creationId xmlns:p14="http://schemas.microsoft.com/office/powerpoint/2010/main" val="31953386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占位符 1">
            <a:extLst>
              <a:ext uri="{FF2B5EF4-FFF2-40B4-BE49-F238E27FC236}">
                <a16:creationId xmlns:a16="http://schemas.microsoft.com/office/drawing/2014/main" id="{B020B08D-334D-A841-EA36-BB6192515C8B}"/>
              </a:ext>
            </a:extLst>
          </p:cNvPr>
          <p:cNvSpPr>
            <a:spLocks noGrp="1"/>
          </p:cNvSpPr>
          <p:nvPr>
            <p:ph type="body" sz="quarter" idx="10"/>
          </p:nvPr>
        </p:nvSpPr>
        <p:spPr>
          <a:xfrm>
            <a:off x="215999" y="413035"/>
            <a:ext cx="6557333" cy="416571"/>
          </a:xfrm>
        </p:spPr>
        <p:txBody>
          <a:bodyPr>
            <a:normAutofit lnSpcReduction="10000"/>
          </a:bodyPr>
          <a:lstStyle/>
          <a:p>
            <a:r>
              <a:rPr lang="en-US" altLang="zh-CN" dirty="0"/>
              <a:t>Our</a:t>
            </a:r>
            <a:r>
              <a:rPr lang="zh-CN" altLang="en-US" dirty="0"/>
              <a:t> </a:t>
            </a:r>
            <a:r>
              <a:rPr lang="en-US" altLang="zh-CN" dirty="0"/>
              <a:t>work</a:t>
            </a:r>
          </a:p>
          <a:p>
            <a:endParaRPr lang="en-US" altLang="zh-CN" dirty="0"/>
          </a:p>
        </p:txBody>
      </p:sp>
      <p:sp>
        <p:nvSpPr>
          <p:cNvPr id="23" name="文本占位符 2">
            <a:extLst>
              <a:ext uri="{FF2B5EF4-FFF2-40B4-BE49-F238E27FC236}">
                <a16:creationId xmlns:a16="http://schemas.microsoft.com/office/drawing/2014/main" id="{4507D226-DAE3-686B-249F-C560B1029111}"/>
              </a:ext>
            </a:extLst>
          </p:cNvPr>
          <p:cNvSpPr>
            <a:spLocks noGrp="1"/>
          </p:cNvSpPr>
          <p:nvPr>
            <p:ph type="body" sz="quarter" idx="11"/>
          </p:nvPr>
        </p:nvSpPr>
        <p:spPr>
          <a:xfrm>
            <a:off x="216000" y="712622"/>
            <a:ext cx="6557333" cy="323301"/>
          </a:xfrm>
        </p:spPr>
        <p:txBody>
          <a:bodyPr/>
          <a:lstStyle/>
          <a:p>
            <a:r>
              <a:rPr lang="en-US" altLang="zh-CN" dirty="0"/>
              <a:t>Example</a:t>
            </a:r>
            <a:endParaRPr lang="en-US" dirty="0"/>
          </a:p>
        </p:txBody>
      </p:sp>
      <p:sp>
        <p:nvSpPr>
          <p:cNvPr id="2" name="Rectangle 2">
            <a:extLst>
              <a:ext uri="{FF2B5EF4-FFF2-40B4-BE49-F238E27FC236}">
                <a16:creationId xmlns:a16="http://schemas.microsoft.com/office/drawing/2014/main" id="{DF7EC376-4B37-C703-CB90-8EE3AFD6E7A8}"/>
              </a:ext>
            </a:extLst>
          </p:cNvPr>
          <p:cNvSpPr>
            <a:spLocks noChangeArrowheads="1"/>
          </p:cNvSpPr>
          <p:nvPr/>
        </p:nvSpPr>
        <p:spPr bwMode="auto">
          <a:xfrm>
            <a:off x="6096000" y="2053508"/>
            <a:ext cx="5720021" cy="3108543"/>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spcBef>
                <a:spcPct val="0"/>
              </a:spcBef>
              <a:spcAft>
                <a:spcPct val="0"/>
              </a:spcAft>
              <a:buClrTx/>
              <a:buSzTx/>
              <a:buFontTx/>
              <a:buNone/>
              <a:tabLst/>
            </a:pPr>
            <a:r>
              <a:rPr kumimoji="0" lang="en-US" altLang="zh-CN" sz="1400" b="0" i="0" u="none" strike="noStrike" cap="none" normalizeH="0" baseline="0" dirty="0">
                <a:ln>
                  <a:noFill/>
                </a:ln>
                <a:solidFill>
                  <a:schemeClr val="bg1">
                    <a:lumMod val="50000"/>
                  </a:schemeClr>
                </a:solidFill>
                <a:effectLst/>
                <a:latin typeface="Arial Unicode MS"/>
                <a:ea typeface="JetBrains Mono"/>
              </a:rPr>
              <a:t>// JNI callee function</a:t>
            </a:r>
          </a:p>
          <a:p>
            <a:pPr marL="0" marR="0" lvl="0" indent="0" algn="l" defTabSz="914400" rtl="0" eaLnBrk="0" fontAlgn="base" latinLnBrk="0" hangingPunct="0">
              <a:spcBef>
                <a:spcPct val="0"/>
              </a:spcBef>
              <a:spcAft>
                <a:spcPct val="0"/>
              </a:spcAft>
              <a:buClrTx/>
              <a:buSzTx/>
              <a:buFontTx/>
              <a:buNone/>
              <a:tabLst/>
            </a:pPr>
            <a:r>
              <a:rPr kumimoji="0" lang="en-US" altLang="zh-CN" sz="1400" b="0" i="0" u="none" strike="noStrike" cap="none" normalizeH="0" baseline="0" dirty="0">
                <a:ln>
                  <a:noFill/>
                </a:ln>
                <a:solidFill>
                  <a:srgbClr val="080808"/>
                </a:solidFill>
                <a:effectLst/>
                <a:latin typeface="Arial Unicode MS"/>
                <a:ea typeface="JetBrains Mono"/>
              </a:rPr>
              <a:t>JNIEXPORT </a:t>
            </a:r>
            <a:r>
              <a:rPr kumimoji="0" lang="zh-CN" altLang="zh-CN" sz="1400" b="0" i="0" u="none" strike="noStrike" cap="none" normalizeH="0" baseline="0" dirty="0">
                <a:ln>
                  <a:noFill/>
                </a:ln>
                <a:effectLst/>
                <a:latin typeface="Arial Unicode MS"/>
                <a:ea typeface="JetBrains Mono"/>
              </a:rPr>
              <a:t>void</a:t>
            </a:r>
            <a:r>
              <a:rPr kumimoji="0" lang="en-US" altLang="zh-CN" sz="1400" b="0" i="0" u="none" strike="noStrike" cap="none" normalizeH="0" baseline="0" dirty="0">
                <a:ln>
                  <a:noFill/>
                </a:ln>
                <a:solidFill>
                  <a:srgbClr val="080808"/>
                </a:solidFill>
                <a:effectLst/>
                <a:latin typeface="Arial Unicode MS"/>
                <a:ea typeface="JetBrains Mono"/>
              </a:rPr>
              <a:t> JNICALL </a:t>
            </a:r>
            <a:r>
              <a:rPr kumimoji="0" lang="en-US" altLang="zh-CN" sz="1400" b="0" i="0" u="none" strike="noStrike" cap="none" normalizeH="0" baseline="0" dirty="0" err="1">
                <a:ln>
                  <a:noFill/>
                </a:ln>
                <a:solidFill>
                  <a:srgbClr val="00B050"/>
                </a:solidFill>
                <a:effectLst/>
                <a:latin typeface="Arial Unicode MS"/>
                <a:ea typeface="JetBrains Mono"/>
              </a:rPr>
              <a:t>Java_JavaCaller</a:t>
            </a:r>
            <a:r>
              <a:rPr lang="en-US" altLang="zh-CN" sz="1400" dirty="0" err="1">
                <a:solidFill>
                  <a:srgbClr val="00B050"/>
                </a:solidFill>
                <a:latin typeface="Arial Unicode MS"/>
                <a:ea typeface="JetBrains Mono"/>
              </a:rPr>
              <a:t>_</a:t>
            </a:r>
            <a:r>
              <a:rPr kumimoji="0" lang="en-US" altLang="zh-CN" sz="1400" b="0" i="0" u="none" strike="noStrike" cap="none" normalizeH="0" baseline="0" dirty="0" err="1">
                <a:ln>
                  <a:noFill/>
                </a:ln>
                <a:solidFill>
                  <a:srgbClr val="00B050"/>
                </a:solidFill>
                <a:effectLst/>
                <a:latin typeface="Arial Unicode MS"/>
                <a:ea typeface="JetBrains Mono"/>
              </a:rPr>
              <a:t>native_c</a:t>
            </a:r>
            <a:r>
              <a:rPr lang="en-US" altLang="zh-CN" sz="1400" dirty="0" err="1">
                <a:solidFill>
                  <a:srgbClr val="00B050"/>
                </a:solidFill>
                <a:latin typeface="Arial Unicode MS"/>
                <a:ea typeface="JetBrains Mono"/>
              </a:rPr>
              <a:t>_</a:t>
            </a:r>
            <a:r>
              <a:rPr kumimoji="0" lang="en-US" altLang="zh-CN" sz="1400" b="0" i="0" u="none" strike="noStrike" cap="none" normalizeH="0" baseline="0" dirty="0" err="1">
                <a:ln>
                  <a:noFill/>
                </a:ln>
                <a:solidFill>
                  <a:srgbClr val="00B050"/>
                </a:solidFill>
                <a:effectLst/>
                <a:latin typeface="Arial Unicode MS"/>
                <a:ea typeface="JetBrains Mono"/>
              </a:rPr>
              <a:t>callee</a:t>
            </a:r>
            <a:endParaRPr kumimoji="0" lang="en-US" altLang="zh-CN" sz="1400" b="0" i="0" u="none" strike="noStrike" cap="none" normalizeH="0" baseline="0" dirty="0">
              <a:ln>
                <a:noFill/>
              </a:ln>
              <a:solidFill>
                <a:srgbClr val="00B050"/>
              </a:solidFill>
              <a:effectLst/>
              <a:latin typeface="Arial Unicode MS"/>
              <a:ea typeface="JetBrains Mono"/>
            </a:endParaRPr>
          </a:p>
          <a:p>
            <a:pPr marL="0" marR="0" lvl="0" indent="0" algn="l" defTabSz="914400" rtl="0" eaLnBrk="0" fontAlgn="base" latinLnBrk="0" hangingPunct="0">
              <a:spcBef>
                <a:spcPct val="0"/>
              </a:spcBef>
              <a:spcAft>
                <a:spcPct val="0"/>
              </a:spcAft>
              <a:buClrTx/>
              <a:buSzTx/>
              <a:buFontTx/>
              <a:buNone/>
              <a:tabLst/>
            </a:pPr>
            <a:r>
              <a:rPr kumimoji="0" lang="en-US" altLang="zh-CN" sz="1400" b="0" i="0" u="none" strike="noStrike" cap="none" normalizeH="0" baseline="0" dirty="0">
                <a:ln>
                  <a:noFill/>
                </a:ln>
                <a:solidFill>
                  <a:srgbClr val="080808"/>
                </a:solidFill>
                <a:effectLst/>
                <a:latin typeface="Arial Unicode MS"/>
                <a:ea typeface="JetBrains Mono"/>
              </a:rPr>
              <a:t>    </a:t>
            </a:r>
            <a:r>
              <a:rPr kumimoji="0" lang="zh-CN" altLang="en-US" sz="1400" b="0" i="0" u="none" strike="noStrike" cap="none" normalizeH="0" baseline="0" dirty="0">
                <a:ln>
                  <a:noFill/>
                </a:ln>
                <a:solidFill>
                  <a:srgbClr val="080808"/>
                </a:solidFill>
                <a:effectLst/>
                <a:latin typeface="Arial Unicode MS"/>
                <a:ea typeface="JetBrains Mono"/>
              </a:rPr>
              <a:t>                     </a:t>
            </a:r>
            <a:r>
              <a:rPr kumimoji="0" lang="en-US" altLang="zh-CN" sz="1400" b="0" i="0" u="none" strike="noStrike" cap="none" normalizeH="0" baseline="0" dirty="0">
                <a:ln>
                  <a:noFill/>
                </a:ln>
                <a:solidFill>
                  <a:srgbClr val="080808"/>
                </a:solidFill>
                <a:effectLst/>
                <a:latin typeface="Arial Unicode MS"/>
                <a:ea typeface="JetBrains Mono"/>
              </a:rPr>
              <a:t>(</a:t>
            </a:r>
            <a:r>
              <a:rPr kumimoji="0" lang="en-US" altLang="zh-CN" sz="1400" b="0" i="0" u="none" strike="noStrike" cap="none" normalizeH="0" baseline="0" dirty="0" err="1">
                <a:ln>
                  <a:noFill/>
                </a:ln>
                <a:solidFill>
                  <a:srgbClr val="080808"/>
                </a:solidFill>
                <a:effectLst/>
                <a:latin typeface="Arial Unicode MS"/>
                <a:ea typeface="JetBrains Mono"/>
              </a:rPr>
              <a:t>JNIEnv</a:t>
            </a:r>
            <a:r>
              <a:rPr kumimoji="0" lang="en-US" altLang="zh-CN" sz="1400" b="0" i="0" u="none" strike="noStrike" cap="none" normalizeH="0" baseline="0" dirty="0">
                <a:ln>
                  <a:noFill/>
                </a:ln>
                <a:solidFill>
                  <a:srgbClr val="080808"/>
                </a:solidFill>
                <a:effectLst/>
                <a:latin typeface="Arial Unicode MS"/>
                <a:ea typeface="JetBrains Mono"/>
              </a:rPr>
              <a:t> *env, </a:t>
            </a:r>
            <a:r>
              <a:rPr kumimoji="0" lang="en-US" altLang="zh-CN" sz="1400" b="0" i="0" u="none" strike="noStrike" cap="none" normalizeH="0" baseline="0" dirty="0" err="1">
                <a:ln>
                  <a:noFill/>
                </a:ln>
                <a:solidFill>
                  <a:srgbClr val="080808"/>
                </a:solidFill>
                <a:effectLst/>
                <a:latin typeface="Arial Unicode MS"/>
                <a:ea typeface="JetBrains Mono"/>
              </a:rPr>
              <a:t>jobject</a:t>
            </a:r>
            <a:r>
              <a:rPr kumimoji="0" lang="en-US" altLang="zh-CN" sz="1400" b="0" i="0" u="none" strike="noStrike" cap="none" normalizeH="0" baseline="0" dirty="0">
                <a:ln>
                  <a:noFill/>
                </a:ln>
                <a:solidFill>
                  <a:srgbClr val="080808"/>
                </a:solidFill>
                <a:effectLst/>
                <a:latin typeface="Arial Unicode MS"/>
                <a:ea typeface="JetBrains Mono"/>
              </a:rPr>
              <a:t> instance, </a:t>
            </a:r>
            <a:r>
              <a:rPr kumimoji="0" lang="en-US" altLang="zh-CN" sz="1400" b="0" i="0" u="none" strike="noStrike" cap="none" normalizeH="0" baseline="0" dirty="0" err="1">
                <a:ln>
                  <a:noFill/>
                </a:ln>
                <a:solidFill>
                  <a:srgbClr val="080808"/>
                </a:solidFill>
                <a:effectLst/>
                <a:latin typeface="Arial Unicode MS"/>
                <a:ea typeface="JetBrains Mono"/>
              </a:rPr>
              <a:t>jobject</a:t>
            </a:r>
            <a:r>
              <a:rPr kumimoji="0" lang="en-US" altLang="zh-CN" sz="1400" b="0" i="0" u="none" strike="noStrike" cap="none" normalizeH="0" baseline="0" dirty="0">
                <a:ln>
                  <a:noFill/>
                </a:ln>
                <a:solidFill>
                  <a:srgbClr val="080808"/>
                </a:solidFill>
                <a:effectLst/>
                <a:latin typeface="Arial Unicode MS"/>
                <a:ea typeface="JetBrains Mono"/>
              </a:rPr>
              <a:t> a, </a:t>
            </a:r>
            <a:r>
              <a:rPr kumimoji="0" lang="en-US" altLang="zh-CN" sz="1400" b="0" i="0" u="none" strike="noStrike" cap="none" normalizeH="0" baseline="0" dirty="0" err="1">
                <a:ln>
                  <a:noFill/>
                </a:ln>
                <a:solidFill>
                  <a:srgbClr val="080808"/>
                </a:solidFill>
                <a:effectLst/>
                <a:latin typeface="Arial Unicode MS"/>
                <a:ea typeface="JetBrains Mono"/>
              </a:rPr>
              <a:t>jobject</a:t>
            </a:r>
            <a:r>
              <a:rPr kumimoji="0" lang="en-US" altLang="zh-CN" sz="1400" b="0" i="0" u="none" strike="noStrike" cap="none" normalizeH="0" baseline="0" dirty="0">
                <a:ln>
                  <a:noFill/>
                </a:ln>
                <a:solidFill>
                  <a:srgbClr val="080808"/>
                </a:solidFill>
                <a:effectLst/>
                <a:latin typeface="Arial Unicode MS"/>
                <a:ea typeface="JetBrains Mono"/>
              </a:rPr>
              <a:t> b)</a:t>
            </a:r>
          </a:p>
          <a:p>
            <a:pPr marL="0" marR="0" lvl="0" indent="0" algn="l" defTabSz="914400" rtl="0" eaLnBrk="0" fontAlgn="base" latinLnBrk="0" hangingPunct="0">
              <a:spcBef>
                <a:spcPct val="0"/>
              </a:spcBef>
              <a:spcAft>
                <a:spcPct val="0"/>
              </a:spcAft>
              <a:buClrTx/>
              <a:buSzTx/>
              <a:buFontTx/>
              <a:buNone/>
              <a:tabLst/>
            </a:pPr>
            <a:r>
              <a:rPr kumimoji="0" lang="en-US" altLang="zh-CN" sz="1400" b="0" i="0" u="none" strike="noStrike" cap="none" normalizeH="0" baseline="0" dirty="0">
                <a:ln>
                  <a:noFill/>
                </a:ln>
                <a:solidFill>
                  <a:srgbClr val="080808"/>
                </a:solidFill>
                <a:effectLst/>
                <a:latin typeface="Arial Unicode MS"/>
                <a:ea typeface="JetBrains Mono"/>
              </a:rPr>
              <a:t>{</a:t>
            </a:r>
          </a:p>
          <a:p>
            <a:pPr marL="0" marR="0" lvl="0" indent="0" algn="l" defTabSz="914400" rtl="0" eaLnBrk="0" fontAlgn="base" latinLnBrk="0" hangingPunct="0">
              <a:spcBef>
                <a:spcPct val="0"/>
              </a:spcBef>
              <a:spcAft>
                <a:spcPct val="0"/>
              </a:spcAft>
              <a:buClrTx/>
              <a:buSzTx/>
              <a:buFontTx/>
              <a:buNone/>
              <a:tabLst/>
            </a:pPr>
            <a:r>
              <a:rPr kumimoji="0" lang="en-US" altLang="zh-CN" sz="1400" b="0" i="0" u="none" strike="noStrike" cap="none" normalizeH="0" baseline="0" dirty="0">
                <a:ln>
                  <a:noFill/>
                </a:ln>
                <a:solidFill>
                  <a:srgbClr val="080808"/>
                </a:solidFill>
                <a:effectLst/>
                <a:latin typeface="Arial Unicode MS"/>
                <a:ea typeface="JetBrains Mono"/>
              </a:rPr>
              <a:t>    Model* model = new Model();</a:t>
            </a:r>
          </a:p>
          <a:p>
            <a:pPr marL="0" marR="0" lvl="0" indent="0" algn="l" defTabSz="914400" rtl="0" eaLnBrk="0" fontAlgn="base" latinLnBrk="0" hangingPunct="0">
              <a:spcBef>
                <a:spcPct val="0"/>
              </a:spcBef>
              <a:spcAft>
                <a:spcPct val="0"/>
              </a:spcAft>
              <a:buClrTx/>
              <a:buSzTx/>
              <a:buFontTx/>
              <a:buNone/>
              <a:tabLst/>
            </a:pPr>
            <a:r>
              <a:rPr lang="zh-CN" altLang="en-US" sz="1400" dirty="0">
                <a:solidFill>
                  <a:srgbClr val="080808"/>
                </a:solidFill>
                <a:latin typeface="Arial Unicode MS"/>
                <a:ea typeface="JetBrains Mono"/>
              </a:rPr>
              <a:t>    </a:t>
            </a:r>
            <a:r>
              <a:rPr kumimoji="0" lang="en-US" altLang="zh-CN" sz="1400" u="none" strike="noStrike" cap="none" normalizeH="0" baseline="0" dirty="0">
                <a:ln>
                  <a:noFill/>
                </a:ln>
                <a:solidFill>
                  <a:schemeClr val="bg2">
                    <a:lumMod val="50000"/>
                  </a:schemeClr>
                </a:solidFill>
                <a:latin typeface="Arial" panose="020B0604020202020204" pitchFamily="34" charset="0"/>
                <a:ea typeface="JetBrains Mono"/>
              </a:rPr>
              <a:t>//</a:t>
            </a:r>
            <a:r>
              <a:rPr kumimoji="0" lang="zh-CN" altLang="en-US" sz="1400" u="none" strike="noStrike" cap="none" normalizeH="0" baseline="0" dirty="0">
                <a:ln>
                  <a:noFill/>
                </a:ln>
                <a:solidFill>
                  <a:schemeClr val="bg2">
                    <a:lumMod val="50000"/>
                  </a:schemeClr>
                </a:solidFill>
                <a:latin typeface="Arial" panose="020B0604020202020204" pitchFamily="34" charset="0"/>
                <a:ea typeface="JetBrains Mono"/>
              </a:rPr>
              <a:t> </a:t>
            </a:r>
            <a:r>
              <a:rPr kumimoji="0" lang="en-AU" altLang="zh-CN" sz="1400" u="none" strike="noStrike" cap="none" normalizeH="0" baseline="0" dirty="0">
                <a:ln>
                  <a:noFill/>
                </a:ln>
                <a:solidFill>
                  <a:schemeClr val="bg2">
                    <a:lumMod val="50000"/>
                  </a:schemeClr>
                </a:solidFill>
                <a:latin typeface="Arial" panose="020B0604020202020204" pitchFamily="34" charset="0"/>
                <a:ea typeface="JetBrains Mono"/>
              </a:rPr>
              <a:t>char *name = </a:t>
            </a:r>
            <a:r>
              <a:rPr kumimoji="0" lang="en-US" altLang="zh-CN" sz="1400" u="none" strike="noStrike" cap="none" normalizeH="0" baseline="0" dirty="0">
                <a:ln>
                  <a:noFill/>
                </a:ln>
                <a:solidFill>
                  <a:schemeClr val="bg2">
                    <a:lumMod val="50000"/>
                  </a:schemeClr>
                </a:solidFill>
                <a:latin typeface="Arial" panose="020B0604020202020204" pitchFamily="34" charset="0"/>
                <a:ea typeface="JetBrains Mono"/>
              </a:rPr>
              <a:t>b</a:t>
            </a:r>
            <a:r>
              <a:rPr kumimoji="0" lang="en-AU" altLang="zh-CN" sz="1400" u="none" strike="noStrike" cap="none" normalizeH="0" baseline="0" dirty="0">
                <a:ln>
                  <a:noFill/>
                </a:ln>
                <a:solidFill>
                  <a:schemeClr val="bg2">
                    <a:lumMod val="50000"/>
                  </a:schemeClr>
                </a:solidFill>
                <a:latin typeface="Arial" panose="020B0604020202020204" pitchFamily="34" charset="0"/>
                <a:ea typeface="JetBrains Mono"/>
              </a:rPr>
              <a:t>.getUsername();</a:t>
            </a:r>
            <a:endParaRPr kumimoji="0" lang="en-US" altLang="zh-CN" sz="1400" b="0" i="0" u="none" strike="noStrike" cap="none" normalizeH="0" baseline="0" dirty="0">
              <a:ln>
                <a:noFill/>
              </a:ln>
              <a:solidFill>
                <a:schemeClr val="bg2">
                  <a:lumMod val="50000"/>
                </a:schemeClr>
              </a:solidFill>
              <a:effectLst/>
              <a:latin typeface="Arial Unicode MS"/>
              <a:ea typeface="JetBrains Mono"/>
            </a:endParaRPr>
          </a:p>
          <a:p>
            <a:pPr eaLnBrk="0" fontAlgn="base" hangingPunct="0">
              <a:spcBef>
                <a:spcPct val="0"/>
              </a:spcBef>
              <a:spcAft>
                <a:spcPct val="0"/>
              </a:spcAft>
            </a:pPr>
            <a:r>
              <a:rPr lang="zh-CN" altLang="en-US" sz="1400" dirty="0">
                <a:latin typeface="Arial Unicode MS"/>
              </a:rPr>
              <a:t>    </a:t>
            </a:r>
            <a:r>
              <a:rPr lang="en-AU" altLang="zh-CN" sz="1400" dirty="0" err="1">
                <a:latin typeface="Arial Unicode MS"/>
              </a:rPr>
              <a:t>jclass</a:t>
            </a:r>
            <a:r>
              <a:rPr lang="en-AU" altLang="zh-CN" sz="1400" dirty="0">
                <a:latin typeface="Arial Unicode MS"/>
              </a:rPr>
              <a:t> </a:t>
            </a:r>
            <a:r>
              <a:rPr lang="en-AU" altLang="zh-CN" sz="1400" dirty="0" err="1">
                <a:latin typeface="Arial Unicode MS"/>
              </a:rPr>
              <a:t>cls</a:t>
            </a:r>
            <a:r>
              <a:rPr lang="en-AU" altLang="zh-CN" sz="1400" dirty="0">
                <a:latin typeface="Arial Unicode MS"/>
              </a:rPr>
              <a:t> = env-&gt;</a:t>
            </a:r>
            <a:r>
              <a:rPr lang="en-AU" altLang="zh-CN" sz="1400" dirty="0" err="1">
                <a:latin typeface="Arial Unicode MS"/>
              </a:rPr>
              <a:t>GetObjectClass</a:t>
            </a:r>
            <a:r>
              <a:rPr lang="en-AU" altLang="zh-CN" sz="1400" dirty="0">
                <a:latin typeface="Arial Unicode MS"/>
              </a:rPr>
              <a:t>(</a:t>
            </a:r>
            <a:r>
              <a:rPr lang="en-US" altLang="zh-CN" sz="1400" dirty="0">
                <a:latin typeface="Arial Unicode MS"/>
              </a:rPr>
              <a:t>b</a:t>
            </a:r>
            <a:r>
              <a:rPr lang="en-AU" altLang="zh-CN" sz="1400" dirty="0">
                <a:latin typeface="Arial Unicode MS"/>
              </a:rPr>
              <a:t>);</a:t>
            </a:r>
          </a:p>
          <a:p>
            <a:pPr eaLnBrk="0" fontAlgn="base" hangingPunct="0">
              <a:spcBef>
                <a:spcPct val="0"/>
              </a:spcBef>
              <a:spcAft>
                <a:spcPct val="0"/>
              </a:spcAft>
            </a:pPr>
            <a:r>
              <a:rPr lang="zh-CN" altLang="en-US" sz="1400" dirty="0">
                <a:latin typeface="Arial Unicode MS"/>
              </a:rPr>
              <a:t>    </a:t>
            </a:r>
            <a:r>
              <a:rPr lang="en-AU" altLang="zh-CN" sz="1400" dirty="0" err="1">
                <a:latin typeface="Arial Unicode MS"/>
              </a:rPr>
              <a:t>jfieldID</a:t>
            </a:r>
            <a:r>
              <a:rPr lang="en-AU" altLang="zh-CN" sz="1400" dirty="0">
                <a:latin typeface="Arial Unicode MS"/>
              </a:rPr>
              <a:t> </a:t>
            </a:r>
            <a:r>
              <a:rPr lang="en-US" altLang="zh-CN" sz="1400" dirty="0">
                <a:latin typeface="Arial Unicode MS"/>
              </a:rPr>
              <a:t>f</a:t>
            </a:r>
            <a:r>
              <a:rPr lang="en-AU" altLang="zh-CN" sz="1400" dirty="0">
                <a:latin typeface="Arial Unicode MS"/>
              </a:rPr>
              <a:t>Id = env-&gt;</a:t>
            </a:r>
            <a:r>
              <a:rPr lang="en-AU" altLang="zh-CN" sz="1400" dirty="0" err="1">
                <a:latin typeface="Arial Unicode MS"/>
              </a:rPr>
              <a:t>GetFieldID</a:t>
            </a:r>
            <a:r>
              <a:rPr lang="en-AU" altLang="zh-CN" sz="1400" dirty="0">
                <a:latin typeface="Arial Unicode MS"/>
              </a:rPr>
              <a:t>(</a:t>
            </a:r>
            <a:r>
              <a:rPr lang="en-AU" altLang="zh-CN" sz="1400" dirty="0" err="1">
                <a:latin typeface="Arial Unicode MS"/>
              </a:rPr>
              <a:t>cls</a:t>
            </a:r>
            <a:r>
              <a:rPr lang="en-AU" altLang="zh-CN" sz="1400" dirty="0">
                <a:latin typeface="Arial Unicode MS"/>
              </a:rPr>
              <a:t>,</a:t>
            </a:r>
            <a:r>
              <a:rPr lang="zh-CN" altLang="en-US" sz="1400" dirty="0">
                <a:latin typeface="Arial Unicode MS"/>
              </a:rPr>
              <a:t> </a:t>
            </a:r>
            <a:r>
              <a:rPr lang="en-AU" altLang="zh-CN" sz="1400" dirty="0">
                <a:latin typeface="Arial Unicode MS"/>
              </a:rPr>
              <a:t>“username”,</a:t>
            </a:r>
            <a:r>
              <a:rPr lang="zh-CN" altLang="en-US" sz="1400" dirty="0">
                <a:latin typeface="Arial Unicode MS"/>
              </a:rPr>
              <a:t> </a:t>
            </a:r>
            <a:r>
              <a:rPr lang="en-AU" altLang="zh-CN" sz="1400" dirty="0">
                <a:latin typeface="Arial Unicode MS"/>
              </a:rPr>
              <a:t>"</a:t>
            </a:r>
            <a:r>
              <a:rPr lang="en-AU" altLang="zh-CN" sz="1400" dirty="0" err="1">
                <a:latin typeface="Arial Unicode MS"/>
              </a:rPr>
              <a:t>Ljava</a:t>
            </a:r>
            <a:r>
              <a:rPr lang="en-AU" altLang="zh-CN" sz="1400" dirty="0">
                <a:latin typeface="Arial Unicode MS"/>
              </a:rPr>
              <a:t>/lang/String;");</a:t>
            </a:r>
          </a:p>
          <a:p>
            <a:pPr eaLnBrk="0" fontAlgn="base" hangingPunct="0">
              <a:spcBef>
                <a:spcPct val="0"/>
              </a:spcBef>
              <a:spcAft>
                <a:spcPct val="0"/>
              </a:spcAft>
            </a:pPr>
            <a:r>
              <a:rPr lang="zh-CN" altLang="en-US" sz="1400" dirty="0">
                <a:latin typeface="Arial Unicode MS"/>
              </a:rPr>
              <a:t>    </a:t>
            </a:r>
            <a:r>
              <a:rPr lang="en-AU" altLang="zh-CN" sz="1400" dirty="0" err="1">
                <a:latin typeface="Arial Unicode MS"/>
              </a:rPr>
              <a:t>jstring</a:t>
            </a:r>
            <a:r>
              <a:rPr lang="en-AU" altLang="zh-CN" sz="1400" dirty="0">
                <a:latin typeface="Arial Unicode MS"/>
              </a:rPr>
              <a:t> name = env-&gt;</a:t>
            </a:r>
            <a:r>
              <a:rPr lang="en-AU" altLang="zh-CN" sz="1400" dirty="0" err="1">
                <a:latin typeface="Arial Unicode MS"/>
              </a:rPr>
              <a:t>GetObjectField</a:t>
            </a:r>
            <a:r>
              <a:rPr lang="en-AU" altLang="zh-CN" sz="1400" dirty="0">
                <a:latin typeface="Arial Unicode MS"/>
              </a:rPr>
              <a:t>(</a:t>
            </a:r>
            <a:r>
              <a:rPr lang="en-US" altLang="zh-CN" sz="1400" dirty="0">
                <a:latin typeface="Arial Unicode MS"/>
              </a:rPr>
              <a:t>b</a:t>
            </a:r>
            <a:r>
              <a:rPr lang="en-AU" altLang="zh-CN" sz="1400" dirty="0">
                <a:latin typeface="Arial Unicode MS"/>
              </a:rPr>
              <a:t>,</a:t>
            </a:r>
            <a:r>
              <a:rPr lang="en-US" altLang="zh-CN" sz="1400" dirty="0">
                <a:latin typeface="Arial Unicode MS"/>
              </a:rPr>
              <a:t>f</a:t>
            </a:r>
            <a:r>
              <a:rPr lang="en-AU" altLang="zh-CN" sz="1400" dirty="0">
                <a:latin typeface="Arial Unicode MS"/>
              </a:rPr>
              <a:t>Id);</a:t>
            </a:r>
            <a:endParaRPr lang="en-US" altLang="zh-CN" sz="1400" dirty="0">
              <a:latin typeface="Arial Unicode MS"/>
            </a:endParaRPr>
          </a:p>
          <a:p>
            <a:pPr marL="0" marR="0" lvl="0" indent="0" algn="l" defTabSz="914400" rtl="0" eaLnBrk="0" fontAlgn="base" latinLnBrk="0" hangingPunct="0">
              <a:spcBef>
                <a:spcPct val="0"/>
              </a:spcBef>
              <a:spcAft>
                <a:spcPct val="0"/>
              </a:spcAft>
              <a:buClrTx/>
              <a:buSzTx/>
              <a:buFontTx/>
              <a:buNone/>
              <a:tabLst/>
            </a:pPr>
            <a:r>
              <a:rPr kumimoji="0" lang="en-US" altLang="zh-CN" sz="1400" b="0" i="0" u="none" strike="noStrike" cap="none" normalizeH="0" baseline="0" dirty="0">
                <a:ln>
                  <a:noFill/>
                </a:ln>
                <a:solidFill>
                  <a:srgbClr val="080808"/>
                </a:solidFill>
                <a:effectLst/>
                <a:latin typeface="Arial Unicode MS"/>
                <a:ea typeface="JetBrains Mono"/>
              </a:rPr>
              <a:t>    model</a:t>
            </a:r>
            <a:r>
              <a:rPr lang="en-US" altLang="zh-CN" sz="1400" dirty="0">
                <a:latin typeface="Arial Unicode MS"/>
              </a:rPr>
              <a:t>−&gt;</a:t>
            </a:r>
            <a:r>
              <a:rPr kumimoji="0" lang="en-US" altLang="zh-CN" sz="1400" b="0" i="0" u="none" strike="noStrike" cap="none" normalizeH="0" baseline="0" dirty="0" err="1">
                <a:ln>
                  <a:noFill/>
                </a:ln>
                <a:solidFill>
                  <a:srgbClr val="080808"/>
                </a:solidFill>
                <a:effectLst/>
                <a:latin typeface="Arial Unicode MS"/>
                <a:ea typeface="JetBrains Mono"/>
              </a:rPr>
              <a:t>setUserInfo</a:t>
            </a:r>
            <a:r>
              <a:rPr kumimoji="0" lang="en-US" altLang="zh-CN" sz="1400" b="0" i="0" u="none" strike="noStrike" cap="none" normalizeH="0" baseline="0" dirty="0">
                <a:ln>
                  <a:noFill/>
                </a:ln>
                <a:solidFill>
                  <a:srgbClr val="080808"/>
                </a:solidFill>
                <a:effectLst/>
                <a:latin typeface="Arial Unicode MS"/>
                <a:ea typeface="JetBrains Mono"/>
              </a:rPr>
              <a:t>(name);</a:t>
            </a:r>
          </a:p>
          <a:p>
            <a:pPr marL="0" marR="0" lvl="0" indent="0" algn="l" defTabSz="914400" rtl="0" eaLnBrk="0" fontAlgn="base" latinLnBrk="0" hangingPunct="0">
              <a:spcBef>
                <a:spcPct val="0"/>
              </a:spcBef>
              <a:spcAft>
                <a:spcPct val="0"/>
              </a:spcAft>
              <a:buClrTx/>
              <a:buSzTx/>
              <a:buFontTx/>
              <a:buNone/>
              <a:tabLst/>
            </a:pPr>
            <a:r>
              <a:rPr kumimoji="0" lang="zh-CN" altLang="en-US" sz="1400" b="0" i="0" u="none" strike="noStrike" cap="none" normalizeH="0" baseline="0" dirty="0">
                <a:ln>
                  <a:noFill/>
                </a:ln>
                <a:solidFill>
                  <a:srgbClr val="080808"/>
                </a:solidFill>
                <a:effectLst/>
                <a:latin typeface="Arial Unicode MS"/>
                <a:ea typeface="JetBrains Mono"/>
              </a:rPr>
              <a:t>    </a:t>
            </a:r>
            <a:r>
              <a:rPr kumimoji="0" lang="en-US" altLang="zh-CN" sz="1400" b="0" i="0" u="none" strike="noStrike" cap="none" normalizeH="0" baseline="0" dirty="0">
                <a:ln>
                  <a:noFill/>
                </a:ln>
                <a:solidFill>
                  <a:srgbClr val="FF0000"/>
                </a:solidFill>
                <a:effectLst/>
                <a:latin typeface="Arial Unicode MS"/>
                <a:ea typeface="JetBrains Mono"/>
              </a:rPr>
              <a:t>Log. print (model</a:t>
            </a:r>
            <a:r>
              <a:rPr lang="en-US" altLang="zh-CN" sz="1400" dirty="0">
                <a:solidFill>
                  <a:srgbClr val="FF0000"/>
                </a:solidFill>
                <a:latin typeface="Arial Unicode MS"/>
              </a:rPr>
              <a:t>−&gt;</a:t>
            </a:r>
            <a:r>
              <a:rPr kumimoji="0" lang="en-US" altLang="zh-CN" sz="1400" b="0" i="0" u="none" strike="noStrike" cap="none" normalizeH="0" baseline="0" dirty="0" err="1">
                <a:ln>
                  <a:noFill/>
                </a:ln>
                <a:solidFill>
                  <a:srgbClr val="FF0000"/>
                </a:solidFill>
                <a:effectLst/>
                <a:latin typeface="Arial Unicode MS"/>
                <a:ea typeface="JetBrains Mono"/>
              </a:rPr>
              <a:t>getUserInfo</a:t>
            </a:r>
            <a:r>
              <a:rPr kumimoji="0" lang="en-US" altLang="zh-CN" sz="1400" b="0" i="0" u="none" strike="noStrike" cap="none" normalizeH="0" baseline="0" dirty="0">
                <a:ln>
                  <a:noFill/>
                </a:ln>
                <a:solidFill>
                  <a:srgbClr val="FF0000"/>
                </a:solidFill>
                <a:effectLst/>
                <a:latin typeface="Arial Unicode MS"/>
                <a:ea typeface="JetBrains Mono"/>
              </a:rPr>
              <a:t>());</a:t>
            </a:r>
            <a:r>
              <a:rPr kumimoji="0" lang="zh-CN" altLang="en-US" sz="1400" b="0" i="0" u="none" strike="noStrike" cap="none" normalizeH="0" baseline="0" dirty="0">
                <a:ln>
                  <a:noFill/>
                </a:ln>
                <a:solidFill>
                  <a:srgbClr val="080808"/>
                </a:solidFill>
                <a:effectLst/>
                <a:latin typeface="Arial Unicode MS"/>
                <a:ea typeface="JetBrains Mono"/>
              </a:rPr>
              <a:t> </a:t>
            </a:r>
            <a:r>
              <a:rPr kumimoji="0" lang="en-US" altLang="zh-CN" sz="1400" b="0" i="0" u="none" strike="noStrike" cap="none" normalizeH="0" baseline="0" dirty="0">
                <a:ln>
                  <a:noFill/>
                </a:ln>
                <a:solidFill>
                  <a:schemeClr val="bg2">
                    <a:lumMod val="50000"/>
                  </a:schemeClr>
                </a:solidFill>
                <a:effectLst/>
                <a:latin typeface="Arial Unicode MS"/>
                <a:ea typeface="JetBrains Mono"/>
              </a:rPr>
              <a:t>//</a:t>
            </a:r>
            <a:r>
              <a:rPr kumimoji="0" lang="zh-CN" altLang="en-US" sz="1400" b="0" i="0" u="none" strike="noStrike" cap="none" normalizeH="0" baseline="0" dirty="0">
                <a:ln>
                  <a:noFill/>
                </a:ln>
                <a:solidFill>
                  <a:srgbClr val="080808"/>
                </a:solidFill>
                <a:effectLst/>
                <a:latin typeface="Arial Unicode MS"/>
                <a:ea typeface="JetBrains Mono"/>
              </a:rPr>
              <a:t> </a:t>
            </a:r>
            <a:r>
              <a:rPr lang="en-US" altLang="zh-CN" sz="1400" dirty="0">
                <a:solidFill>
                  <a:srgbClr val="FF0000"/>
                </a:solidFill>
                <a:latin typeface="Arial Unicode MS"/>
                <a:ea typeface="JetBrains Mono"/>
              </a:rPr>
              <a:t>Sink</a:t>
            </a:r>
            <a:endParaRPr kumimoji="0" lang="en-US" altLang="zh-CN" sz="1400" b="0" i="0" u="none" strike="noStrike" cap="none" normalizeH="0" baseline="0" dirty="0">
              <a:ln>
                <a:noFill/>
              </a:ln>
              <a:solidFill>
                <a:srgbClr val="FF0000"/>
              </a:solidFill>
              <a:effectLst/>
              <a:latin typeface="Arial Unicode MS"/>
              <a:ea typeface="JetBrains Mono"/>
            </a:endParaRPr>
          </a:p>
          <a:p>
            <a:pPr marL="0" marR="0" lvl="0" indent="0" algn="l" defTabSz="914400" rtl="0" eaLnBrk="0" fontAlgn="base" latinLnBrk="0" hangingPunct="0">
              <a:spcBef>
                <a:spcPct val="0"/>
              </a:spcBef>
              <a:spcAft>
                <a:spcPct val="0"/>
              </a:spcAft>
              <a:buClrTx/>
              <a:buSzTx/>
              <a:buFontTx/>
              <a:buNone/>
              <a:tabLst/>
            </a:pPr>
            <a:r>
              <a:rPr kumimoji="0" lang="en-US" altLang="zh-CN" sz="1400" b="0" i="0" u="none" strike="noStrike" cap="none" normalizeH="0" baseline="0" dirty="0">
                <a:ln>
                  <a:noFill/>
                </a:ln>
                <a:solidFill>
                  <a:srgbClr val="080808"/>
                </a:solidFill>
                <a:effectLst/>
                <a:latin typeface="Arial Unicode MS"/>
                <a:ea typeface="JetBrains Mono"/>
              </a:rPr>
              <a:t>}</a:t>
            </a:r>
            <a:endParaRPr lang="en-US" altLang="zh-CN" sz="1400" dirty="0">
              <a:solidFill>
                <a:srgbClr val="080808"/>
              </a:solidFill>
              <a:latin typeface="Arial Unicode MS"/>
              <a:ea typeface="JetBrains Mono"/>
            </a:endParaRPr>
          </a:p>
          <a:p>
            <a:pPr marL="0" marR="0" lvl="0" indent="0" algn="l" defTabSz="914400" rtl="0" eaLnBrk="0" fontAlgn="base" latinLnBrk="0" hangingPunct="0">
              <a:spcBef>
                <a:spcPct val="0"/>
              </a:spcBef>
              <a:spcAft>
                <a:spcPct val="0"/>
              </a:spcAft>
              <a:buClrTx/>
              <a:buSzTx/>
              <a:buFontTx/>
              <a:buNone/>
              <a:tabLst/>
            </a:pPr>
            <a:endParaRPr kumimoji="0" lang="en-US" altLang="zh-CN" sz="1400" b="0" i="0" u="none" strike="noStrike" cap="none" normalizeH="0" baseline="0" dirty="0">
              <a:ln>
                <a:noFill/>
              </a:ln>
              <a:solidFill>
                <a:srgbClr val="080808"/>
              </a:solidFill>
              <a:effectLst/>
              <a:latin typeface="Arial Unicode MS"/>
              <a:ea typeface="JetBrains Mono"/>
            </a:endParaRPr>
          </a:p>
          <a:p>
            <a:pPr marL="0" marR="0" lvl="0" indent="0" algn="l" defTabSz="914400" rtl="0" eaLnBrk="0" fontAlgn="base" latinLnBrk="0" hangingPunct="0">
              <a:spcBef>
                <a:spcPct val="0"/>
              </a:spcBef>
              <a:spcAft>
                <a:spcPct val="0"/>
              </a:spcAft>
              <a:buClrTx/>
              <a:buSzTx/>
              <a:buFontTx/>
              <a:buNone/>
              <a:tabLst/>
            </a:pPr>
            <a:endParaRPr kumimoji="0" lang="en-US" altLang="zh-CN" sz="1400" b="0" i="0" u="none" strike="noStrike" cap="none" normalizeH="0" baseline="0" dirty="0">
              <a:ln>
                <a:noFill/>
              </a:ln>
              <a:solidFill>
                <a:srgbClr val="080808"/>
              </a:solidFill>
              <a:effectLst/>
              <a:latin typeface="Arial Unicode MS"/>
              <a:ea typeface="JetBrains Mono"/>
            </a:endParaRPr>
          </a:p>
        </p:txBody>
      </p:sp>
      <p:sp>
        <p:nvSpPr>
          <p:cNvPr id="3" name="文本框 2">
            <a:extLst>
              <a:ext uri="{FF2B5EF4-FFF2-40B4-BE49-F238E27FC236}">
                <a16:creationId xmlns:a16="http://schemas.microsoft.com/office/drawing/2014/main" id="{C66114AD-5EEC-0874-4F0C-4B376BCF84DE}"/>
              </a:ext>
            </a:extLst>
          </p:cNvPr>
          <p:cNvSpPr txBox="1"/>
          <p:nvPr/>
        </p:nvSpPr>
        <p:spPr>
          <a:xfrm>
            <a:off x="5572773" y="2066471"/>
            <a:ext cx="544662" cy="2677656"/>
          </a:xfrm>
          <a:prstGeom prst="rect">
            <a:avLst/>
          </a:prstGeom>
          <a:noFill/>
        </p:spPr>
        <p:txBody>
          <a:bodyPr wrap="square" rtlCol="0">
            <a:spAutoFit/>
          </a:bodyPr>
          <a:lstStyle/>
          <a:p>
            <a:pPr algn="r"/>
            <a:r>
              <a:rPr lang="en-US" altLang="zh-CN" sz="1400" dirty="0">
                <a:solidFill>
                  <a:srgbClr val="080808"/>
                </a:solidFill>
                <a:latin typeface="Arial Unicode MS"/>
              </a:rPr>
              <a:t>C1.</a:t>
            </a:r>
          </a:p>
          <a:p>
            <a:pPr algn="r"/>
            <a:r>
              <a:rPr lang="en-US" altLang="zh-CN" sz="1400" dirty="0">
                <a:solidFill>
                  <a:srgbClr val="080808"/>
                </a:solidFill>
                <a:latin typeface="Arial Unicode MS"/>
              </a:rPr>
              <a:t>C2.</a:t>
            </a:r>
          </a:p>
          <a:p>
            <a:pPr algn="r"/>
            <a:r>
              <a:rPr lang="en-US" altLang="zh-CN" sz="1400" dirty="0">
                <a:solidFill>
                  <a:srgbClr val="080808"/>
                </a:solidFill>
                <a:latin typeface="Arial Unicode MS"/>
              </a:rPr>
              <a:t>C3.</a:t>
            </a:r>
          </a:p>
          <a:p>
            <a:pPr algn="r"/>
            <a:r>
              <a:rPr lang="en-US" altLang="zh-CN" sz="1400" dirty="0">
                <a:solidFill>
                  <a:srgbClr val="080808"/>
                </a:solidFill>
                <a:latin typeface="Arial Unicode MS"/>
              </a:rPr>
              <a:t>C4.</a:t>
            </a:r>
          </a:p>
          <a:p>
            <a:pPr algn="r"/>
            <a:r>
              <a:rPr lang="en-US" altLang="zh-CN" sz="1400" dirty="0">
                <a:solidFill>
                  <a:srgbClr val="080808"/>
                </a:solidFill>
                <a:latin typeface="Arial Unicode MS"/>
              </a:rPr>
              <a:t>C5.</a:t>
            </a:r>
          </a:p>
          <a:p>
            <a:pPr algn="r"/>
            <a:r>
              <a:rPr lang="en-US" altLang="zh-CN" sz="1400" dirty="0">
                <a:solidFill>
                  <a:srgbClr val="080808"/>
                </a:solidFill>
                <a:latin typeface="Arial Unicode MS"/>
              </a:rPr>
              <a:t>C6.</a:t>
            </a:r>
          </a:p>
          <a:p>
            <a:pPr algn="r"/>
            <a:r>
              <a:rPr lang="en-US" altLang="zh-CN" sz="1400" dirty="0">
                <a:solidFill>
                  <a:srgbClr val="080808"/>
                </a:solidFill>
                <a:latin typeface="Arial Unicode MS"/>
              </a:rPr>
              <a:t>C7.</a:t>
            </a:r>
          </a:p>
          <a:p>
            <a:pPr algn="r"/>
            <a:r>
              <a:rPr lang="en-US" altLang="zh-CN" sz="1400" dirty="0">
                <a:solidFill>
                  <a:srgbClr val="080808"/>
                </a:solidFill>
                <a:latin typeface="Arial Unicode MS"/>
              </a:rPr>
              <a:t>C8.</a:t>
            </a:r>
          </a:p>
          <a:p>
            <a:pPr algn="r"/>
            <a:r>
              <a:rPr lang="en-US" altLang="zh-CN" sz="1400" dirty="0">
                <a:solidFill>
                  <a:srgbClr val="080808"/>
                </a:solidFill>
                <a:latin typeface="Arial Unicode MS"/>
              </a:rPr>
              <a:t>C9.</a:t>
            </a:r>
          </a:p>
          <a:p>
            <a:pPr algn="r"/>
            <a:r>
              <a:rPr lang="en-US" altLang="zh-CN" sz="1400" dirty="0">
                <a:solidFill>
                  <a:srgbClr val="080808"/>
                </a:solidFill>
                <a:latin typeface="Arial Unicode MS"/>
              </a:rPr>
              <a:t>C10.</a:t>
            </a:r>
          </a:p>
          <a:p>
            <a:pPr algn="r"/>
            <a:r>
              <a:rPr lang="en-US" altLang="zh-CN" sz="1400" dirty="0">
                <a:solidFill>
                  <a:srgbClr val="080808"/>
                </a:solidFill>
                <a:latin typeface="Arial Unicode MS"/>
              </a:rPr>
              <a:t>C11.</a:t>
            </a:r>
          </a:p>
          <a:p>
            <a:pPr algn="r"/>
            <a:r>
              <a:rPr lang="en-US" altLang="zh-CN" sz="1400" dirty="0">
                <a:solidFill>
                  <a:srgbClr val="080808"/>
                </a:solidFill>
                <a:latin typeface="Arial Unicode MS"/>
              </a:rPr>
              <a:t>C12.</a:t>
            </a:r>
          </a:p>
        </p:txBody>
      </p:sp>
      <p:sp>
        <p:nvSpPr>
          <p:cNvPr id="4" name="文本框 9">
            <a:extLst>
              <a:ext uri="{FF2B5EF4-FFF2-40B4-BE49-F238E27FC236}">
                <a16:creationId xmlns:a16="http://schemas.microsoft.com/office/drawing/2014/main" id="{559340AC-720E-023E-7138-06AC443447C1}"/>
              </a:ext>
            </a:extLst>
          </p:cNvPr>
          <p:cNvSpPr txBox="1"/>
          <p:nvPr/>
        </p:nvSpPr>
        <p:spPr>
          <a:xfrm>
            <a:off x="6096000" y="1650168"/>
            <a:ext cx="1788905" cy="338554"/>
          </a:xfrm>
          <a:prstGeom prst="rect">
            <a:avLst/>
          </a:prstGeom>
          <a:noFill/>
        </p:spPr>
        <p:txBody>
          <a:bodyPr wrap="square">
            <a:spAutoFit/>
          </a:bodyPr>
          <a:lstStyle/>
          <a:p>
            <a:r>
              <a:rPr lang="en-US" altLang="zh-CN" sz="1600" dirty="0" err="1"/>
              <a:t>native_func.cpp</a:t>
            </a:r>
            <a:endParaRPr lang="zh-CN" altLang="en-US" sz="1600" dirty="0"/>
          </a:p>
        </p:txBody>
      </p:sp>
      <mc:AlternateContent xmlns:mc="http://schemas.openxmlformats.org/markup-compatibility/2006" xmlns:a14="http://schemas.microsoft.com/office/drawing/2010/main">
        <mc:Choice Requires="a14">
          <p:sp>
            <p:nvSpPr>
              <p:cNvPr id="5" name="文本框 11">
                <a:extLst>
                  <a:ext uri="{FF2B5EF4-FFF2-40B4-BE49-F238E27FC236}">
                    <a16:creationId xmlns:a16="http://schemas.microsoft.com/office/drawing/2014/main" id="{8626E6EA-B17C-D590-707D-BD10AA8C9BEB}"/>
                  </a:ext>
                </a:extLst>
              </p:cNvPr>
              <p:cNvSpPr txBox="1"/>
              <p:nvPr/>
            </p:nvSpPr>
            <p:spPr>
              <a:xfrm>
                <a:off x="7633412" y="1627343"/>
                <a:ext cx="826958" cy="33938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groupChr>
                        <m:groupChrPr>
                          <m:chr m:val="→"/>
                          <m:vertJc m:val="bot"/>
                          <m:ctrlPr>
                            <a:rPr lang="zh-CN" altLang="en-US" sz="1600" i="1" smtClean="0">
                              <a:latin typeface="Cambria Math" panose="02040503050406030204" pitchFamily="18" charset="0"/>
                            </a:rPr>
                          </m:ctrlPr>
                        </m:groupChrPr>
                        <m:e>
                          <m:r>
                            <m:rPr>
                              <m:brk m:alnAt="2"/>
                            </m:rPr>
                            <a:rPr lang="en-US" altLang="zh-CN" sz="1600" b="0" i="1" smtClean="0">
                              <a:latin typeface="Cambria Math" panose="02040503050406030204" pitchFamily="18" charset="0"/>
                            </a:rPr>
                            <m:t>𝑐</m:t>
                          </m:r>
                          <m:r>
                            <a:rPr lang="en-US" altLang="zh-CN" sz="1600" b="0" i="1" smtClean="0">
                              <a:latin typeface="Cambria Math" panose="02040503050406030204" pitchFamily="18" charset="0"/>
                            </a:rPr>
                            <m:t>𝑜𝑚𝑝𝑖𝑙𝑒</m:t>
                          </m:r>
                          <m:r>
                            <a:rPr lang="en-US" altLang="zh-CN" sz="1600" b="0" i="1" smtClean="0">
                              <a:latin typeface="Cambria Math" panose="02040503050406030204" pitchFamily="18" charset="0"/>
                            </a:rPr>
                            <m:t> </m:t>
                          </m:r>
                          <m:r>
                            <a:rPr lang="en-US" altLang="zh-CN" sz="1600" b="0" i="1" smtClean="0">
                              <a:latin typeface="Cambria Math" panose="02040503050406030204" pitchFamily="18" charset="0"/>
                            </a:rPr>
                            <m:t>𝑡𝑜</m:t>
                          </m:r>
                        </m:e>
                      </m:groupChr>
                    </m:oMath>
                  </m:oMathPara>
                </a14:m>
                <a:endParaRPr lang="zh-CN" altLang="en-US" sz="1600" dirty="0"/>
              </a:p>
            </p:txBody>
          </p:sp>
        </mc:Choice>
        <mc:Fallback xmlns="">
          <p:sp>
            <p:nvSpPr>
              <p:cNvPr id="5" name="文本框 11">
                <a:extLst>
                  <a:ext uri="{FF2B5EF4-FFF2-40B4-BE49-F238E27FC236}">
                    <a16:creationId xmlns:a16="http://schemas.microsoft.com/office/drawing/2014/main" id="{8626E6EA-B17C-D590-707D-BD10AA8C9BEB}"/>
                  </a:ext>
                </a:extLst>
              </p:cNvPr>
              <p:cNvSpPr txBox="1">
                <a:spLocks noRot="1" noChangeAspect="1" noMove="1" noResize="1" noEditPoints="1" noAdjustHandles="1" noChangeArrowheads="1" noChangeShapeType="1" noTextEdit="1"/>
              </p:cNvSpPr>
              <p:nvPr/>
            </p:nvSpPr>
            <p:spPr>
              <a:xfrm>
                <a:off x="7633412" y="1627343"/>
                <a:ext cx="826958" cy="339388"/>
              </a:xfrm>
              <a:prstGeom prst="rect">
                <a:avLst/>
              </a:prstGeom>
              <a:blipFill>
                <a:blip r:embed="rId3"/>
                <a:stretch>
                  <a:fillRect t="-10714" r="-2985"/>
                </a:stretch>
              </a:blipFill>
            </p:spPr>
            <p:txBody>
              <a:bodyPr/>
              <a:lstStyle/>
              <a:p>
                <a:r>
                  <a:rPr lang="en-US">
                    <a:noFill/>
                  </a:rPr>
                  <a:t> </a:t>
                </a:r>
              </a:p>
            </p:txBody>
          </p:sp>
        </mc:Fallback>
      </mc:AlternateContent>
      <p:sp>
        <p:nvSpPr>
          <p:cNvPr id="6" name="文本框 12">
            <a:extLst>
              <a:ext uri="{FF2B5EF4-FFF2-40B4-BE49-F238E27FC236}">
                <a16:creationId xmlns:a16="http://schemas.microsoft.com/office/drawing/2014/main" id="{3F5C3DB8-2353-ABE5-921C-B39F7A8739C9}"/>
              </a:ext>
            </a:extLst>
          </p:cNvPr>
          <p:cNvSpPr txBox="1"/>
          <p:nvPr/>
        </p:nvSpPr>
        <p:spPr>
          <a:xfrm>
            <a:off x="8487322" y="1670429"/>
            <a:ext cx="1832852" cy="338554"/>
          </a:xfrm>
          <a:prstGeom prst="rect">
            <a:avLst/>
          </a:prstGeom>
          <a:noFill/>
        </p:spPr>
        <p:txBody>
          <a:bodyPr wrap="square">
            <a:spAutoFit/>
          </a:bodyPr>
          <a:lstStyle/>
          <a:p>
            <a:r>
              <a:rPr lang="en-US" altLang="zh-CN" sz="1600" dirty="0" err="1"/>
              <a:t>libnative_func.so</a:t>
            </a:r>
            <a:endParaRPr lang="zh-CN" altLang="en-US" sz="1600" dirty="0"/>
          </a:p>
        </p:txBody>
      </p:sp>
      <p:sp>
        <p:nvSpPr>
          <p:cNvPr id="7" name="Rectangle 6">
            <a:extLst>
              <a:ext uri="{FF2B5EF4-FFF2-40B4-BE49-F238E27FC236}">
                <a16:creationId xmlns:a16="http://schemas.microsoft.com/office/drawing/2014/main" id="{516EABF3-70FE-710A-8EF2-40461D0184C9}"/>
              </a:ext>
            </a:extLst>
          </p:cNvPr>
          <p:cNvSpPr>
            <a:spLocks noChangeArrowheads="1"/>
          </p:cNvSpPr>
          <p:nvPr/>
        </p:nvSpPr>
        <p:spPr bwMode="auto">
          <a:xfrm>
            <a:off x="757047" y="2066471"/>
            <a:ext cx="4815726" cy="3108543"/>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defRPr/>
            </a:pPr>
            <a:r>
              <a:rPr kumimoji="0" lang="zh-CN" altLang="zh-CN" sz="1400" b="0" i="0" u="none" strike="noStrike" cap="none" normalizeH="0" baseline="0" dirty="0">
                <a:ln>
                  <a:noFill/>
                </a:ln>
                <a:effectLst/>
                <a:latin typeface="Arial Unicode MS"/>
                <a:ea typeface="JetBrains Mono"/>
              </a:rPr>
              <a:t>public class</a:t>
            </a:r>
            <a:r>
              <a:rPr kumimoji="0" lang="zh-CN" altLang="zh-CN" sz="1400" b="0" i="0" u="none" strike="noStrike" cap="none" normalizeH="0" baseline="0" dirty="0">
                <a:ln>
                  <a:noFill/>
                </a:ln>
                <a:solidFill>
                  <a:srgbClr val="0033B3"/>
                </a:solidFill>
                <a:effectLst/>
                <a:latin typeface="Arial Unicode MS"/>
                <a:ea typeface="JetBrains Mono"/>
              </a:rPr>
              <a:t> </a:t>
            </a:r>
            <a:r>
              <a:rPr kumimoji="0" lang="en-US" altLang="zh-CN" sz="1400" b="0" i="0" u="none" strike="noStrike" kern="1200" cap="none" spc="0" normalizeH="0" baseline="0" noProof="0" dirty="0" err="1">
                <a:ln>
                  <a:noFill/>
                </a:ln>
                <a:solidFill>
                  <a:srgbClr val="080808"/>
                </a:solidFill>
                <a:effectLst/>
                <a:uLnTx/>
                <a:uFillTx/>
                <a:latin typeface="Arial Unicode MS"/>
                <a:ea typeface="JetBrains Mono"/>
                <a:cs typeface="+mn-cs"/>
              </a:rPr>
              <a:t>JavaCaller</a:t>
            </a:r>
            <a:r>
              <a:rPr kumimoji="0" lang="en-US" altLang="zh-CN" sz="1400" b="0" i="0" u="none" strike="noStrike" kern="1200" cap="none" spc="0" normalizeH="0" baseline="0" noProof="0" dirty="0">
                <a:ln>
                  <a:noFill/>
                </a:ln>
                <a:solidFill>
                  <a:srgbClr val="080808"/>
                </a:solidFill>
                <a:effectLst/>
                <a:uLnTx/>
                <a:uFillTx/>
                <a:latin typeface="Arial Unicode MS"/>
                <a:ea typeface="JetBrains Mono"/>
                <a:cs typeface="+mn-cs"/>
              </a:rPr>
              <a:t> {</a:t>
            </a:r>
          </a:p>
          <a:p>
            <a:pPr eaLnBrk="0" fontAlgn="base" hangingPunct="0">
              <a:spcBef>
                <a:spcPct val="0"/>
              </a:spcBef>
              <a:spcAft>
                <a:spcPct val="0"/>
              </a:spcAft>
              <a:defRPr/>
            </a:pPr>
            <a:r>
              <a:rPr kumimoji="0" lang="zh-CN" altLang="en-US" sz="1400" b="0" i="0" u="none" strike="noStrike" kern="1200" cap="none" spc="0" normalizeH="0" baseline="0" noProof="0" dirty="0">
                <a:ln>
                  <a:noFill/>
                </a:ln>
                <a:effectLst/>
                <a:uLnTx/>
                <a:uFillTx/>
                <a:latin typeface="Arial Unicode MS"/>
                <a:ea typeface="JetBrains Mono"/>
                <a:cs typeface="+mn-cs"/>
              </a:rPr>
              <a:t>    </a:t>
            </a:r>
            <a:r>
              <a:rPr kumimoji="0" lang="zh-CN" altLang="zh-CN" sz="1400" b="0" i="0" u="none" strike="noStrike" kern="1200" cap="none" spc="0" normalizeH="0" baseline="0" noProof="0" dirty="0">
                <a:ln>
                  <a:noFill/>
                </a:ln>
                <a:effectLst/>
                <a:uLnTx/>
                <a:uFillTx/>
                <a:latin typeface="Arial Unicode MS"/>
                <a:ea typeface="JetBrains Mono"/>
                <a:cs typeface="+mn-cs"/>
              </a:rPr>
              <a:t>private </a:t>
            </a:r>
            <a:r>
              <a:rPr kumimoji="0" lang="zh-CN" altLang="zh-CN" sz="1400" b="0" i="0" u="none" strike="noStrike" kern="1200" cap="none" spc="0" normalizeH="0" baseline="0" noProof="0" dirty="0">
                <a:ln>
                  <a:noFill/>
                </a:ln>
                <a:solidFill>
                  <a:srgbClr val="00B050"/>
                </a:solidFill>
                <a:effectLst/>
                <a:uLnTx/>
                <a:uFillTx/>
                <a:latin typeface="Arial Unicode MS"/>
                <a:ea typeface="JetBrains Mono"/>
                <a:cs typeface="+mn-cs"/>
              </a:rPr>
              <a:t>native</a:t>
            </a:r>
            <a:r>
              <a:rPr kumimoji="0" lang="zh-CN" altLang="zh-CN" sz="1400" b="0" i="0" u="none" strike="noStrike" kern="1200" cap="none" spc="0" normalizeH="0" baseline="0" noProof="0" dirty="0">
                <a:ln>
                  <a:noFill/>
                </a:ln>
                <a:effectLst/>
                <a:uLnTx/>
                <a:uFillTx/>
                <a:latin typeface="Arial Unicode MS"/>
                <a:ea typeface="JetBrains Mono"/>
                <a:cs typeface="+mn-cs"/>
              </a:rPr>
              <a:t> void</a:t>
            </a:r>
            <a:r>
              <a:rPr kumimoji="0" lang="zh-CN" altLang="zh-CN" sz="1400" b="0" i="0" u="none" strike="noStrike" kern="1200" cap="none" spc="0" normalizeH="0" baseline="0" noProof="0" dirty="0">
                <a:ln>
                  <a:noFill/>
                </a:ln>
                <a:solidFill>
                  <a:srgbClr val="0033B3"/>
                </a:solidFill>
                <a:effectLst/>
                <a:uLnTx/>
                <a:uFillTx/>
                <a:latin typeface="Arial Unicode MS"/>
                <a:ea typeface="JetBrains Mono"/>
                <a:cs typeface="+mn-cs"/>
              </a:rPr>
              <a:t> </a:t>
            </a:r>
            <a:r>
              <a:rPr kumimoji="0" lang="en-US" altLang="zh-CN" sz="1400" b="0" i="0" u="none" strike="noStrike" kern="1200" cap="none" spc="0" normalizeH="0" baseline="0" noProof="0" dirty="0" err="1">
                <a:ln>
                  <a:noFill/>
                </a:ln>
                <a:solidFill>
                  <a:srgbClr val="00B050"/>
                </a:solidFill>
                <a:effectLst/>
                <a:uLnTx/>
                <a:uFillTx/>
                <a:latin typeface="Arial Unicode MS"/>
                <a:ea typeface="JetBrains Mono"/>
                <a:cs typeface="+mn-cs"/>
              </a:rPr>
              <a:t>native_c_callee</a:t>
            </a:r>
            <a:r>
              <a:rPr kumimoji="0" lang="en-US" altLang="zh-CN" sz="1400" b="0" i="0" u="none" strike="noStrike" kern="1200" cap="none" spc="0" normalizeH="0" baseline="0" noProof="0" dirty="0">
                <a:ln>
                  <a:noFill/>
                </a:ln>
                <a:solidFill>
                  <a:srgbClr val="080808"/>
                </a:solidFill>
                <a:effectLst/>
                <a:uLnTx/>
                <a:uFillTx/>
                <a:latin typeface="Arial Unicode MS"/>
                <a:ea typeface="JetBrains Mono"/>
                <a:cs typeface="+mn-cs"/>
              </a:rPr>
              <a:t>(User u1, User u2);</a:t>
            </a:r>
            <a:endParaRPr lang="en-US" altLang="zh-CN" sz="1400" dirty="0">
              <a:solidFill>
                <a:schemeClr val="bg1">
                  <a:lumMod val="50000"/>
                </a:schemeClr>
              </a:solidFill>
              <a:latin typeface="Arial Unicode MS"/>
            </a:endParaRPr>
          </a:p>
          <a:p>
            <a:pPr eaLnBrk="0" fontAlgn="base" hangingPunct="0">
              <a:spcBef>
                <a:spcPct val="0"/>
              </a:spcBef>
              <a:spcAft>
                <a:spcPct val="0"/>
              </a:spcAft>
              <a:defRPr/>
            </a:pPr>
            <a:r>
              <a:rPr kumimoji="0" lang="en-US" altLang="zh-CN" sz="1400" b="0" i="0" u="none" strike="noStrike" kern="1200" cap="none" spc="0" normalizeH="0" baseline="0" noProof="0" dirty="0">
                <a:ln>
                  <a:noFill/>
                </a:ln>
                <a:solidFill>
                  <a:srgbClr val="0033B3"/>
                </a:solidFill>
                <a:effectLst/>
                <a:uLnTx/>
                <a:uFillTx/>
                <a:latin typeface="Arial Unicode MS"/>
                <a:ea typeface="JetBrains Mono"/>
                <a:cs typeface="+mn-cs"/>
              </a:rPr>
              <a:t>    </a:t>
            </a:r>
            <a:r>
              <a:rPr kumimoji="0" lang="zh-CN" altLang="zh-CN" sz="1400" b="0" i="0" u="none" strike="noStrike" kern="1200" cap="none" spc="0" normalizeH="0" baseline="0" noProof="0" dirty="0">
                <a:ln>
                  <a:noFill/>
                </a:ln>
                <a:effectLst/>
                <a:uLnTx/>
                <a:uFillTx/>
                <a:latin typeface="Arial Unicode MS"/>
                <a:ea typeface="JetBrains Mono"/>
                <a:cs typeface="+mn-cs"/>
              </a:rPr>
              <a:t>private void</a:t>
            </a:r>
            <a:r>
              <a:rPr kumimoji="0" lang="zh-CN" altLang="zh-CN" sz="1400" b="0" i="0" u="none" strike="noStrike" kern="1200" cap="none" spc="0" normalizeH="0" baseline="0" noProof="0" dirty="0">
                <a:ln>
                  <a:noFill/>
                </a:ln>
                <a:solidFill>
                  <a:srgbClr val="0033B3"/>
                </a:solidFill>
                <a:effectLst/>
                <a:uLnTx/>
                <a:uFillTx/>
                <a:latin typeface="Arial Unicode MS"/>
                <a:ea typeface="JetBrains Mono"/>
                <a:cs typeface="+mn-cs"/>
              </a:rPr>
              <a:t> </a:t>
            </a:r>
            <a:r>
              <a:rPr kumimoji="0" lang="en-US" altLang="zh-CN" sz="1400" b="0" i="0" u="none" strike="noStrike" kern="1200" cap="none" spc="0" normalizeH="0" baseline="0" noProof="0" dirty="0">
                <a:ln>
                  <a:noFill/>
                </a:ln>
                <a:solidFill>
                  <a:srgbClr val="080808"/>
                </a:solidFill>
                <a:effectLst/>
                <a:uLnTx/>
                <a:uFillTx/>
                <a:latin typeface="Arial Unicode MS"/>
                <a:ea typeface="JetBrains Mono"/>
                <a:cs typeface="+mn-cs"/>
              </a:rPr>
              <a:t>caller (Request request )</a:t>
            </a:r>
            <a:r>
              <a:rPr kumimoji="0" lang="zh-CN" altLang="en-US" sz="1400" b="0" i="0" u="none" strike="noStrike" kern="1200" cap="none" spc="0" normalizeH="0" baseline="0" noProof="0" dirty="0">
                <a:ln>
                  <a:noFill/>
                </a:ln>
                <a:solidFill>
                  <a:srgbClr val="080808"/>
                </a:solidFill>
                <a:effectLst/>
                <a:uLnTx/>
                <a:uFillTx/>
                <a:latin typeface="Arial Unicode MS"/>
                <a:ea typeface="JetBrains Mono"/>
                <a:cs typeface="+mn-cs"/>
              </a:rPr>
              <a:t> </a:t>
            </a:r>
            <a:r>
              <a:rPr kumimoji="0" lang="en-US" altLang="zh-CN" sz="1400" b="0" i="0" u="none" strike="noStrike" kern="1200" cap="none" spc="0" normalizeH="0" baseline="0" noProof="0" dirty="0">
                <a:ln>
                  <a:noFill/>
                </a:ln>
                <a:solidFill>
                  <a:srgbClr val="080808"/>
                </a:solidFill>
                <a:effectLst/>
                <a:uLnTx/>
                <a:uFillTx/>
                <a:latin typeface="Arial Unicode MS"/>
                <a:ea typeface="JetBrains Mono"/>
                <a:cs typeface="+mn-cs"/>
              </a:rPr>
              <a:t>{</a:t>
            </a:r>
            <a:r>
              <a:rPr kumimoji="0" lang="zh-CN" altLang="en-US" sz="1400" b="0" i="0" u="none" strike="noStrike" kern="1200" cap="none" spc="0" normalizeH="0" baseline="0" noProof="0" dirty="0">
                <a:ln>
                  <a:noFill/>
                </a:ln>
                <a:solidFill>
                  <a:srgbClr val="080808"/>
                </a:solidFill>
                <a:effectLst/>
                <a:uLnTx/>
                <a:uFillTx/>
                <a:latin typeface="Arial Unicode MS"/>
                <a:ea typeface="JetBrains Mono"/>
                <a:cs typeface="+mn-cs"/>
              </a:rPr>
              <a:t>  </a:t>
            </a:r>
            <a:r>
              <a:rPr lang="en-US" altLang="zh-CN" sz="1400" dirty="0">
                <a:solidFill>
                  <a:schemeClr val="bg1">
                    <a:lumMod val="50000"/>
                  </a:schemeClr>
                </a:solidFill>
                <a:latin typeface="Arial Unicode MS"/>
              </a:rPr>
              <a:t>// Caller</a:t>
            </a:r>
            <a:endParaRPr kumimoji="0" lang="en-US" altLang="zh-CN" sz="1400" b="0" i="0" u="none" strike="noStrike" kern="1200" cap="none" spc="0" normalizeH="0" baseline="0" noProof="0" dirty="0">
              <a:ln>
                <a:noFill/>
              </a:ln>
              <a:solidFill>
                <a:srgbClr val="080808"/>
              </a:solidFill>
              <a:effectLst/>
              <a:uLnTx/>
              <a:uFillTx/>
              <a:latin typeface="Arial Unicode MS"/>
              <a:ea typeface="JetBrains Mono"/>
              <a:cs typeface="+mn-cs"/>
            </a:endParaRPr>
          </a:p>
          <a:p>
            <a:pPr eaLnBrk="0" fontAlgn="base" hangingPunct="0">
              <a:spcBef>
                <a:spcPct val="0"/>
              </a:spcBef>
              <a:spcAft>
                <a:spcPct val="0"/>
              </a:spcAft>
              <a:defRPr/>
            </a:pPr>
            <a:r>
              <a:rPr kumimoji="0" lang="zh-CN" altLang="en-US" sz="1400" b="0" i="0" u="none" strike="noStrike" kern="1200" cap="none" spc="0" normalizeH="0" baseline="0" noProof="0" dirty="0">
                <a:ln>
                  <a:noFill/>
                </a:ln>
                <a:solidFill>
                  <a:srgbClr val="080808"/>
                </a:solidFill>
                <a:effectLst/>
                <a:uLnTx/>
                <a:uFillTx/>
                <a:latin typeface="Arial Unicode MS"/>
                <a:ea typeface="JetBrains Mono"/>
                <a:cs typeface="+mn-cs"/>
              </a:rPr>
              <a:t>        </a:t>
            </a:r>
            <a:r>
              <a:rPr kumimoji="0" lang="en-US" altLang="zh-CN" sz="1400" b="0" i="0" u="none" strike="noStrike" kern="1200" cap="none" spc="0" normalizeH="0" baseline="0" noProof="0" dirty="0">
                <a:ln>
                  <a:noFill/>
                </a:ln>
                <a:solidFill>
                  <a:srgbClr val="080808"/>
                </a:solidFill>
                <a:effectLst/>
                <a:uLnTx/>
                <a:uFillTx/>
                <a:latin typeface="Arial Unicode MS"/>
                <a:ea typeface="JetBrains Mono"/>
                <a:cs typeface="+mn-cs"/>
              </a:rPr>
              <a:t>User user = new User();</a:t>
            </a:r>
          </a:p>
          <a:p>
            <a:pPr eaLnBrk="0" fontAlgn="base" hangingPunct="0">
              <a:spcBef>
                <a:spcPct val="0"/>
              </a:spcBef>
              <a:spcAft>
                <a:spcPct val="0"/>
              </a:spcAft>
              <a:defRPr/>
            </a:pPr>
            <a:r>
              <a:rPr kumimoji="0" lang="zh-CN" altLang="en-US" sz="1400" b="0" i="0" u="none" strike="noStrike" kern="1200" cap="none" spc="0" normalizeH="0" baseline="0" noProof="0" dirty="0">
                <a:ln>
                  <a:noFill/>
                </a:ln>
                <a:solidFill>
                  <a:srgbClr val="080808"/>
                </a:solidFill>
                <a:effectLst/>
                <a:uLnTx/>
                <a:uFillTx/>
                <a:latin typeface="Arial Unicode MS"/>
                <a:ea typeface="JetBrains Mono"/>
                <a:cs typeface="+mn-cs"/>
              </a:rPr>
              <a:t>        </a:t>
            </a:r>
            <a:r>
              <a:rPr kumimoji="0" lang="en-US" altLang="zh-CN" sz="1400" b="0" i="0" u="none" strike="noStrike" kern="1200" cap="none" spc="0" normalizeH="0" baseline="0" noProof="0" dirty="0" err="1">
                <a:ln>
                  <a:noFill/>
                </a:ln>
                <a:solidFill>
                  <a:srgbClr val="FF0000"/>
                </a:solidFill>
                <a:effectLst/>
                <a:uLnTx/>
                <a:uFillTx/>
                <a:latin typeface="Arial Unicode MS"/>
                <a:ea typeface="JetBrains Mono"/>
                <a:cs typeface="+mn-cs"/>
              </a:rPr>
              <a:t>user.setUserName</a:t>
            </a:r>
            <a:r>
              <a:rPr kumimoji="0" lang="en-US" altLang="zh-CN" sz="1400" b="0" i="0" u="none" strike="noStrike" kern="1200" cap="none" spc="0" normalizeH="0" baseline="0" noProof="0" dirty="0">
                <a:ln>
                  <a:noFill/>
                </a:ln>
                <a:solidFill>
                  <a:srgbClr val="FF0000"/>
                </a:solidFill>
                <a:effectLst/>
                <a:uLnTx/>
                <a:uFillTx/>
                <a:latin typeface="Arial Unicode MS"/>
                <a:ea typeface="JetBrains Mono"/>
                <a:cs typeface="+mn-cs"/>
              </a:rPr>
              <a:t>(</a:t>
            </a:r>
            <a:r>
              <a:rPr kumimoji="0" lang="en-US" altLang="zh-CN" sz="1400" b="0" i="0" u="none" strike="noStrike" kern="1200" cap="none" spc="0" normalizeH="0" baseline="0" noProof="0" dirty="0" err="1">
                <a:ln>
                  <a:noFill/>
                </a:ln>
                <a:solidFill>
                  <a:srgbClr val="FF0000"/>
                </a:solidFill>
                <a:effectLst/>
                <a:uLnTx/>
                <a:uFillTx/>
                <a:latin typeface="Arial Unicode MS"/>
                <a:ea typeface="JetBrains Mono"/>
                <a:cs typeface="+mn-cs"/>
              </a:rPr>
              <a:t>request.getUsername</a:t>
            </a:r>
            <a:r>
              <a:rPr kumimoji="0" lang="en-US" altLang="zh-CN" sz="1400" b="0" i="0" u="none" strike="noStrike" kern="1200" cap="none" spc="0" normalizeH="0" baseline="0" noProof="0" dirty="0">
                <a:ln>
                  <a:noFill/>
                </a:ln>
                <a:solidFill>
                  <a:srgbClr val="FF0000"/>
                </a:solidFill>
                <a:effectLst/>
                <a:uLnTx/>
                <a:uFillTx/>
                <a:latin typeface="Arial Unicode MS"/>
                <a:ea typeface="JetBrains Mono"/>
                <a:cs typeface="+mn-cs"/>
              </a:rPr>
              <a:t>());</a:t>
            </a:r>
            <a:r>
              <a:rPr kumimoji="0" lang="zh-CN" altLang="en-US" sz="1400" b="0" i="0" u="none" strike="noStrike" kern="1200" cap="none" spc="0" normalizeH="0" baseline="0" noProof="0" dirty="0">
                <a:ln>
                  <a:noFill/>
                </a:ln>
                <a:solidFill>
                  <a:srgbClr val="FF0000"/>
                </a:solidFill>
                <a:effectLst/>
                <a:uLnTx/>
                <a:uFillTx/>
                <a:latin typeface="Arial Unicode MS"/>
                <a:ea typeface="JetBrains Mono"/>
                <a:cs typeface="+mn-cs"/>
              </a:rPr>
              <a:t> </a:t>
            </a:r>
            <a:r>
              <a:rPr kumimoji="0" lang="en-US" altLang="zh-CN" sz="1400" b="0" i="0" u="none" strike="noStrike" kern="1200" cap="none" spc="0" normalizeH="0" baseline="0" noProof="0" dirty="0">
                <a:ln>
                  <a:noFill/>
                </a:ln>
                <a:solidFill>
                  <a:schemeClr val="bg2">
                    <a:lumMod val="50000"/>
                  </a:schemeClr>
                </a:solidFill>
                <a:effectLst/>
                <a:uLnTx/>
                <a:uFillTx/>
                <a:latin typeface="Arial Unicode MS"/>
                <a:ea typeface="JetBrains Mono"/>
                <a:cs typeface="+mn-cs"/>
              </a:rPr>
              <a:t>//</a:t>
            </a:r>
            <a:r>
              <a:rPr kumimoji="0" lang="zh-CN" altLang="en-US" sz="1400" b="0" i="0" u="none" strike="noStrike" kern="1200" cap="none" spc="0" normalizeH="0" baseline="0" noProof="0" dirty="0">
                <a:ln>
                  <a:noFill/>
                </a:ln>
                <a:solidFill>
                  <a:schemeClr val="bg2">
                    <a:lumMod val="50000"/>
                  </a:schemeClr>
                </a:solidFill>
                <a:effectLst/>
                <a:uLnTx/>
                <a:uFillTx/>
                <a:latin typeface="Arial Unicode MS"/>
                <a:ea typeface="JetBrains Mono"/>
                <a:cs typeface="+mn-cs"/>
              </a:rPr>
              <a:t> </a:t>
            </a:r>
            <a:r>
              <a:rPr kumimoji="0" lang="en-US" altLang="zh-CN" sz="1400" b="0" i="0" u="none" strike="noStrike" kern="1200" cap="none" spc="0" normalizeH="0" baseline="0" noProof="0" dirty="0">
                <a:ln>
                  <a:noFill/>
                </a:ln>
                <a:solidFill>
                  <a:srgbClr val="FF0000"/>
                </a:solidFill>
                <a:effectLst/>
                <a:uLnTx/>
                <a:uFillTx/>
                <a:latin typeface="Arial Unicode MS"/>
                <a:ea typeface="JetBrains Mono"/>
                <a:cs typeface="+mn-cs"/>
              </a:rPr>
              <a:t>Source</a:t>
            </a:r>
          </a:p>
          <a:p>
            <a:pPr eaLnBrk="0" fontAlgn="base" hangingPunct="0">
              <a:spcBef>
                <a:spcPct val="0"/>
              </a:spcBef>
              <a:spcAft>
                <a:spcPct val="0"/>
              </a:spcAft>
              <a:defRPr/>
            </a:pPr>
            <a:r>
              <a:rPr kumimoji="0" lang="en-US" altLang="zh-CN" sz="1400" b="0" i="0" u="none" strike="noStrike" kern="1200" cap="none" spc="0" normalizeH="0" baseline="0" noProof="0" dirty="0">
                <a:ln>
                  <a:noFill/>
                </a:ln>
                <a:solidFill>
                  <a:srgbClr val="080808"/>
                </a:solidFill>
                <a:effectLst/>
                <a:uLnTx/>
                <a:uFillTx/>
                <a:latin typeface="Arial Unicode MS"/>
                <a:ea typeface="JetBrains Mono"/>
                <a:cs typeface="+mn-cs"/>
              </a:rPr>
              <a:t>        </a:t>
            </a:r>
            <a:r>
              <a:rPr kumimoji="0" lang="en-US" altLang="zh-CN" sz="1400" b="0" i="0" u="none" strike="noStrike" kern="1200" cap="none" spc="0" normalizeH="0" baseline="0" noProof="0" dirty="0" err="1">
                <a:ln>
                  <a:noFill/>
                </a:ln>
                <a:solidFill>
                  <a:srgbClr val="080808"/>
                </a:solidFill>
                <a:effectLst/>
                <a:uLnTx/>
                <a:uFillTx/>
                <a:latin typeface="Arial Unicode MS"/>
                <a:ea typeface="JetBrains Mono"/>
                <a:cs typeface="+mn-cs"/>
              </a:rPr>
              <a:t>user.setPassword</a:t>
            </a:r>
            <a:r>
              <a:rPr kumimoji="0" lang="en-US" altLang="zh-CN" sz="1400" b="0" i="0" u="none" strike="noStrike" kern="1200" cap="none" spc="0" normalizeH="0" baseline="0" noProof="0" dirty="0">
                <a:ln>
                  <a:noFill/>
                </a:ln>
                <a:solidFill>
                  <a:srgbClr val="080808"/>
                </a:solidFill>
                <a:effectLst/>
                <a:uLnTx/>
                <a:uFillTx/>
                <a:latin typeface="Arial Unicode MS"/>
                <a:ea typeface="JetBrains Mono"/>
                <a:cs typeface="+mn-cs"/>
              </a:rPr>
              <a:t>(</a:t>
            </a:r>
            <a:r>
              <a:rPr kumimoji="0" lang="en-US" altLang="zh-CN" sz="1400" b="0" i="0" u="none" strike="noStrike" kern="1200" cap="none" spc="0" normalizeH="0" baseline="0" noProof="0" dirty="0" err="1">
                <a:ln>
                  <a:noFill/>
                </a:ln>
                <a:solidFill>
                  <a:srgbClr val="080808"/>
                </a:solidFill>
                <a:effectLst/>
                <a:uLnTx/>
                <a:uFillTx/>
                <a:latin typeface="Arial Unicode MS"/>
                <a:ea typeface="JetBrains Mono"/>
                <a:cs typeface="+mn-cs"/>
              </a:rPr>
              <a:t>request.getPassword</a:t>
            </a:r>
            <a:r>
              <a:rPr kumimoji="0" lang="en-US" altLang="zh-CN" sz="1400" b="0" i="0" u="none" strike="noStrike" kern="1200" cap="none" spc="0" normalizeH="0" baseline="0" noProof="0" dirty="0">
                <a:ln>
                  <a:noFill/>
                </a:ln>
                <a:solidFill>
                  <a:srgbClr val="080808"/>
                </a:solidFill>
                <a:effectLst/>
                <a:uLnTx/>
                <a:uFillTx/>
                <a:latin typeface="Arial Unicode MS"/>
                <a:ea typeface="JetBrains Mono"/>
                <a:cs typeface="+mn-cs"/>
              </a:rPr>
              <a:t>());</a:t>
            </a:r>
          </a:p>
          <a:p>
            <a:pPr eaLnBrk="0" fontAlgn="base" hangingPunct="0">
              <a:spcBef>
                <a:spcPct val="0"/>
              </a:spcBef>
              <a:spcAft>
                <a:spcPct val="0"/>
              </a:spcAft>
              <a:defRPr/>
            </a:pPr>
            <a:r>
              <a:rPr kumimoji="0" lang="en-US" altLang="zh-CN" sz="1400" b="0" i="0" u="none" strike="noStrike" kern="1200" cap="none" spc="0" normalizeH="0" baseline="0" noProof="0" dirty="0">
                <a:ln>
                  <a:noFill/>
                </a:ln>
                <a:solidFill>
                  <a:srgbClr val="080808"/>
                </a:solidFill>
                <a:effectLst/>
                <a:uLnTx/>
                <a:uFillTx/>
                <a:latin typeface="Arial Unicode MS"/>
                <a:ea typeface="JetBrains Mono"/>
                <a:cs typeface="+mn-cs"/>
              </a:rPr>
              <a:t>        User </a:t>
            </a:r>
            <a:r>
              <a:rPr kumimoji="0" lang="en-US" altLang="zh-CN" sz="1400" b="0" i="0" u="none" strike="noStrike" kern="1200" cap="none" spc="0" normalizeH="0" baseline="0" noProof="0" dirty="0" err="1">
                <a:ln>
                  <a:noFill/>
                </a:ln>
                <a:solidFill>
                  <a:srgbClr val="080808"/>
                </a:solidFill>
                <a:effectLst/>
                <a:uLnTx/>
                <a:uFillTx/>
                <a:latin typeface="Arial Unicode MS"/>
                <a:ea typeface="JetBrains Mono"/>
                <a:cs typeface="+mn-cs"/>
              </a:rPr>
              <a:t>loginUser</a:t>
            </a:r>
            <a:r>
              <a:rPr kumimoji="0" lang="en-US" altLang="zh-CN" sz="1400" b="0" i="0" u="none" strike="noStrike" kern="1200" cap="none" spc="0" normalizeH="0" baseline="0" noProof="0" dirty="0">
                <a:ln>
                  <a:noFill/>
                </a:ln>
                <a:solidFill>
                  <a:srgbClr val="080808"/>
                </a:solidFill>
                <a:effectLst/>
                <a:uLnTx/>
                <a:uFillTx/>
                <a:latin typeface="Arial Unicode MS"/>
                <a:ea typeface="JetBrains Mono"/>
                <a:cs typeface="+mn-cs"/>
              </a:rPr>
              <a:t> = user;</a:t>
            </a:r>
            <a:endParaRPr lang="en-US" altLang="zh-CN" sz="1400" dirty="0">
              <a:solidFill>
                <a:schemeClr val="bg1">
                  <a:lumMod val="50000"/>
                </a:schemeClr>
              </a:solidFill>
              <a:latin typeface="Arial Unicode MS"/>
            </a:endParaRPr>
          </a:p>
          <a:p>
            <a:pPr eaLnBrk="0" fontAlgn="base" hangingPunct="0">
              <a:spcBef>
                <a:spcPct val="0"/>
              </a:spcBef>
              <a:spcAft>
                <a:spcPct val="0"/>
              </a:spcAft>
              <a:defRPr/>
            </a:pPr>
            <a:r>
              <a:rPr kumimoji="0" lang="en-US" altLang="zh-CN" sz="1400" b="0" i="0" u="none" strike="noStrike" kern="1200" cap="none" spc="0" normalizeH="0" baseline="0" noProof="0" dirty="0">
                <a:ln>
                  <a:noFill/>
                </a:ln>
                <a:solidFill>
                  <a:srgbClr val="080808"/>
                </a:solidFill>
                <a:effectLst/>
                <a:uLnTx/>
                <a:uFillTx/>
                <a:latin typeface="Arial Unicode MS"/>
                <a:ea typeface="JetBrains Mono"/>
                <a:cs typeface="+mn-cs"/>
              </a:rPr>
              <a:t>        </a:t>
            </a:r>
            <a:r>
              <a:rPr kumimoji="0" lang="en-US" altLang="zh-CN" sz="1400" b="0" i="0" u="none" strike="noStrike" kern="1200" cap="none" spc="0" normalizeH="0" baseline="0" noProof="0" dirty="0" err="1">
                <a:ln>
                  <a:noFill/>
                </a:ln>
                <a:solidFill>
                  <a:srgbClr val="00B050"/>
                </a:solidFill>
                <a:effectLst/>
                <a:uLnTx/>
                <a:uFillTx/>
                <a:latin typeface="Arial Unicode MS"/>
                <a:ea typeface="JetBrains Mono"/>
                <a:cs typeface="+mn-cs"/>
              </a:rPr>
              <a:t>native_c</a:t>
            </a:r>
            <a:r>
              <a:rPr lang="en-US" altLang="zh-CN" sz="1400" dirty="0">
                <a:solidFill>
                  <a:srgbClr val="00B050"/>
                </a:solidFill>
                <a:latin typeface="Arial Unicode MS"/>
                <a:ea typeface="JetBrains Mono"/>
              </a:rPr>
              <a:t>_</a:t>
            </a:r>
            <a:r>
              <a:rPr kumimoji="0" lang="en-US" altLang="zh-CN" sz="1400" b="0" i="0" u="none" strike="noStrike" kern="1200" cap="none" spc="0" normalizeH="0" baseline="0" noProof="0" dirty="0">
                <a:ln>
                  <a:noFill/>
                </a:ln>
                <a:solidFill>
                  <a:srgbClr val="00B050"/>
                </a:solidFill>
                <a:effectLst/>
                <a:uLnTx/>
                <a:uFillTx/>
                <a:latin typeface="Arial Unicode MS"/>
                <a:ea typeface="JetBrains Mono"/>
                <a:cs typeface="+mn-cs"/>
              </a:rPr>
              <a:t>callee</a:t>
            </a:r>
            <a:r>
              <a:rPr kumimoji="0" lang="en-US" altLang="zh-CN" sz="1400" b="0" i="0" u="none" strike="noStrike" kern="1200" cap="none" spc="0" normalizeH="0" baseline="0" noProof="0" dirty="0">
                <a:ln>
                  <a:noFill/>
                </a:ln>
                <a:solidFill>
                  <a:srgbClr val="080808"/>
                </a:solidFill>
                <a:effectLst/>
                <a:uLnTx/>
                <a:uFillTx/>
                <a:latin typeface="Arial Unicode MS"/>
                <a:ea typeface="JetBrains Mono"/>
                <a:cs typeface="+mn-cs"/>
              </a:rPr>
              <a:t>(user, </a:t>
            </a:r>
            <a:r>
              <a:rPr kumimoji="0" lang="en-US" altLang="zh-CN" sz="1400" b="0" i="0" u="none" strike="noStrike" kern="1200" cap="none" spc="0" normalizeH="0" baseline="0" noProof="0" dirty="0" err="1">
                <a:ln>
                  <a:noFill/>
                </a:ln>
                <a:solidFill>
                  <a:srgbClr val="080808"/>
                </a:solidFill>
                <a:effectLst/>
                <a:uLnTx/>
                <a:uFillTx/>
                <a:latin typeface="Arial Unicode MS"/>
                <a:ea typeface="JetBrains Mono"/>
                <a:cs typeface="+mn-cs"/>
              </a:rPr>
              <a:t>loginUser</a:t>
            </a:r>
            <a:r>
              <a:rPr kumimoji="0" lang="en-US" altLang="zh-CN" sz="1400" b="0" i="0" u="none" strike="noStrike" kern="1200" cap="none" spc="0" normalizeH="0" baseline="0" noProof="0" dirty="0">
                <a:ln>
                  <a:noFill/>
                </a:ln>
                <a:solidFill>
                  <a:srgbClr val="080808"/>
                </a:solidFill>
                <a:effectLst/>
                <a:uLnTx/>
                <a:uFillTx/>
                <a:latin typeface="Arial Unicode MS"/>
                <a:ea typeface="JetBrains Mono"/>
                <a:cs typeface="+mn-cs"/>
              </a:rPr>
              <a:t>);</a:t>
            </a:r>
            <a:r>
              <a:rPr kumimoji="0" lang="zh-CN" altLang="en-US" sz="1400" b="0" i="0" u="none" strike="noStrike" kern="1200" cap="none" spc="0" normalizeH="0" baseline="0" noProof="0" dirty="0">
                <a:ln>
                  <a:noFill/>
                </a:ln>
                <a:solidFill>
                  <a:srgbClr val="080808"/>
                </a:solidFill>
                <a:effectLst/>
                <a:uLnTx/>
                <a:uFillTx/>
                <a:latin typeface="Arial Unicode MS"/>
                <a:ea typeface="JetBrains Mono"/>
                <a:cs typeface="+mn-cs"/>
              </a:rPr>
              <a:t> </a:t>
            </a:r>
            <a:r>
              <a:rPr lang="en-US" altLang="zh-CN" sz="1400" dirty="0">
                <a:solidFill>
                  <a:schemeClr val="bg1">
                    <a:lumMod val="50000"/>
                  </a:schemeClr>
                </a:solidFill>
                <a:latin typeface="Arial Unicode MS"/>
              </a:rPr>
              <a:t>// Native</a:t>
            </a:r>
            <a:r>
              <a:rPr lang="zh-CN" altLang="en-US" sz="1400" dirty="0">
                <a:solidFill>
                  <a:schemeClr val="bg1">
                    <a:lumMod val="50000"/>
                  </a:schemeClr>
                </a:solidFill>
                <a:latin typeface="Arial Unicode MS"/>
              </a:rPr>
              <a:t> </a:t>
            </a:r>
            <a:r>
              <a:rPr lang="en-US" altLang="zh-CN" sz="1400" dirty="0">
                <a:solidFill>
                  <a:schemeClr val="bg1">
                    <a:lumMod val="50000"/>
                  </a:schemeClr>
                </a:solidFill>
                <a:latin typeface="Arial Unicode MS"/>
              </a:rPr>
              <a:t>call</a:t>
            </a:r>
            <a:endParaRPr kumimoji="0" lang="en-US" altLang="zh-CN" sz="1400" b="0" i="0" u="none" strike="noStrike" kern="1200" cap="none" spc="0" normalizeH="0" baseline="0" noProof="0" dirty="0">
              <a:ln>
                <a:noFill/>
              </a:ln>
              <a:solidFill>
                <a:srgbClr val="080808"/>
              </a:solidFill>
              <a:effectLst/>
              <a:uLnTx/>
              <a:uFillTx/>
              <a:latin typeface="Arial Unicode MS"/>
              <a:ea typeface="JetBrains Mono"/>
              <a:cs typeface="+mn-cs"/>
            </a:endParaRPr>
          </a:p>
          <a:p>
            <a:pPr eaLnBrk="0" fontAlgn="base" hangingPunct="0">
              <a:spcBef>
                <a:spcPct val="0"/>
              </a:spcBef>
              <a:spcAft>
                <a:spcPct val="0"/>
              </a:spcAft>
              <a:defRPr/>
            </a:pPr>
            <a:r>
              <a:rPr kumimoji="0" lang="zh-CN" altLang="en-US" sz="1400" b="0" i="0" u="none" strike="noStrike" kern="1200" cap="none" spc="0" normalizeH="0" baseline="0" noProof="0" dirty="0">
                <a:ln>
                  <a:noFill/>
                </a:ln>
                <a:solidFill>
                  <a:srgbClr val="080808"/>
                </a:solidFill>
                <a:effectLst/>
                <a:uLnTx/>
                <a:uFillTx/>
                <a:latin typeface="Arial Unicode MS"/>
                <a:ea typeface="JetBrains Mono"/>
                <a:cs typeface="+mn-cs"/>
              </a:rPr>
              <a:t>    </a:t>
            </a:r>
            <a:r>
              <a:rPr kumimoji="0" lang="en-US" altLang="zh-CN" sz="1400" b="0" i="0" u="none" strike="noStrike" kern="1200" cap="none" spc="0" normalizeH="0" baseline="0" noProof="0" dirty="0">
                <a:ln>
                  <a:noFill/>
                </a:ln>
                <a:solidFill>
                  <a:srgbClr val="080808"/>
                </a:solidFill>
                <a:effectLst/>
                <a:uLnTx/>
                <a:uFillTx/>
                <a:latin typeface="Arial Unicode MS"/>
                <a:ea typeface="JetBrains Mono"/>
                <a:cs typeface="+mn-cs"/>
              </a:rPr>
              <a:t>}</a:t>
            </a:r>
          </a:p>
          <a:p>
            <a:pPr eaLnBrk="0" fontAlgn="base" hangingPunct="0">
              <a:spcBef>
                <a:spcPct val="0"/>
              </a:spcBef>
              <a:spcAft>
                <a:spcPct val="0"/>
              </a:spcAft>
              <a:defRPr/>
            </a:pPr>
            <a:r>
              <a:rPr kumimoji="0" lang="en-US" altLang="zh-CN" sz="1400" b="0" i="0" u="none" strike="noStrike" kern="1200" cap="none" spc="0" normalizeH="0" baseline="0" noProof="0" dirty="0">
                <a:ln>
                  <a:noFill/>
                </a:ln>
                <a:solidFill>
                  <a:srgbClr val="080808"/>
                </a:solidFill>
                <a:effectLst/>
                <a:uLnTx/>
                <a:uFillTx/>
                <a:latin typeface="Arial Unicode MS"/>
                <a:ea typeface="JetBrains Mono"/>
                <a:cs typeface="+mn-cs"/>
              </a:rPr>
              <a:t>}</a:t>
            </a:r>
          </a:p>
          <a:p>
            <a:pPr eaLnBrk="0" fontAlgn="base" hangingPunct="0">
              <a:spcBef>
                <a:spcPct val="0"/>
              </a:spcBef>
              <a:spcAft>
                <a:spcPct val="0"/>
              </a:spcAft>
              <a:defRPr/>
            </a:pPr>
            <a:r>
              <a:rPr lang="en-US" altLang="zh-CN" sz="1400" dirty="0">
                <a:latin typeface="Arial Unicode MS"/>
                <a:ea typeface="JetBrains Mono"/>
              </a:rPr>
              <a:t>p</a:t>
            </a:r>
            <a:r>
              <a:rPr kumimoji="0" lang="en-US" altLang="zh-CN" sz="1400" b="0" i="0" u="none" strike="noStrike" cap="none" normalizeH="0" baseline="0" dirty="0">
                <a:ln>
                  <a:noFill/>
                </a:ln>
                <a:effectLst/>
                <a:latin typeface="Arial Unicode MS"/>
                <a:ea typeface="JetBrains Mono"/>
              </a:rPr>
              <a:t>ublic</a:t>
            </a:r>
            <a:r>
              <a:rPr kumimoji="0" lang="zh-CN" altLang="en-US" sz="1400" b="0" i="0" u="none" strike="noStrike" cap="none" normalizeH="0" baseline="0" dirty="0">
                <a:ln>
                  <a:noFill/>
                </a:ln>
                <a:effectLst/>
                <a:latin typeface="Arial Unicode MS"/>
                <a:ea typeface="JetBrains Mono"/>
              </a:rPr>
              <a:t> </a:t>
            </a:r>
            <a:r>
              <a:rPr kumimoji="0" lang="en-US" altLang="zh-CN" sz="1400" b="0" i="0" u="none" strike="noStrike" cap="none" normalizeH="0" baseline="0" dirty="0">
                <a:ln>
                  <a:noFill/>
                </a:ln>
                <a:effectLst/>
                <a:latin typeface="Arial Unicode MS"/>
                <a:ea typeface="JetBrains Mono"/>
              </a:rPr>
              <a:t>class</a:t>
            </a:r>
            <a:r>
              <a:rPr kumimoji="0" lang="zh-CN" altLang="en-US" sz="1400" b="0" i="0" u="none" strike="noStrike" cap="none" normalizeH="0" baseline="0" dirty="0">
                <a:ln>
                  <a:noFill/>
                </a:ln>
                <a:solidFill>
                  <a:srgbClr val="0033B3"/>
                </a:solidFill>
                <a:effectLst/>
                <a:latin typeface="Arial Unicode MS"/>
                <a:ea typeface="JetBrains Mono"/>
              </a:rPr>
              <a:t> </a:t>
            </a:r>
            <a:r>
              <a:rPr kumimoji="0" lang="en-US" altLang="zh-CN" sz="1400" b="0" i="0" u="none" strike="noStrike" cap="none" normalizeH="0" baseline="0" dirty="0">
                <a:ln>
                  <a:noFill/>
                </a:ln>
                <a:effectLst/>
                <a:latin typeface="Arial Unicode MS"/>
                <a:ea typeface="JetBrains Mono"/>
              </a:rPr>
              <a:t>User{</a:t>
            </a:r>
          </a:p>
          <a:p>
            <a:pPr eaLnBrk="0" fontAlgn="base" hangingPunct="0">
              <a:spcBef>
                <a:spcPct val="0"/>
              </a:spcBef>
              <a:spcAft>
                <a:spcPct val="0"/>
              </a:spcAft>
              <a:defRPr/>
            </a:pPr>
            <a:r>
              <a:rPr lang="zh-CN" altLang="en-US" sz="1400" dirty="0">
                <a:latin typeface="Arial Unicode MS"/>
                <a:ea typeface="JetBrains Mono"/>
              </a:rPr>
              <a:t>     </a:t>
            </a:r>
            <a:r>
              <a:rPr lang="en-US" altLang="zh-CN" sz="1400" dirty="0">
                <a:latin typeface="Arial Unicode MS"/>
                <a:ea typeface="JetBrains Mono"/>
              </a:rPr>
              <a:t>private</a:t>
            </a:r>
            <a:r>
              <a:rPr lang="zh-CN" altLang="en-US" sz="1400" dirty="0">
                <a:latin typeface="Arial Unicode MS"/>
                <a:ea typeface="JetBrains Mono"/>
              </a:rPr>
              <a:t> </a:t>
            </a:r>
            <a:r>
              <a:rPr lang="en-US" altLang="zh-CN" sz="1400" dirty="0">
                <a:latin typeface="Arial Unicode MS"/>
                <a:ea typeface="JetBrains Mono"/>
              </a:rPr>
              <a:t>string</a:t>
            </a:r>
            <a:r>
              <a:rPr lang="zh-CN" altLang="en-US" sz="1400" dirty="0">
                <a:latin typeface="Arial Unicode MS"/>
                <a:ea typeface="JetBrains Mono"/>
              </a:rPr>
              <a:t> </a:t>
            </a:r>
            <a:r>
              <a:rPr lang="en-US" altLang="zh-CN" sz="1400" dirty="0">
                <a:latin typeface="Arial Unicode MS"/>
                <a:ea typeface="JetBrains Mono"/>
              </a:rPr>
              <a:t>username,</a:t>
            </a:r>
            <a:r>
              <a:rPr lang="zh-CN" altLang="en-US" sz="1400" dirty="0">
                <a:latin typeface="Arial Unicode MS"/>
                <a:ea typeface="JetBrains Mono"/>
              </a:rPr>
              <a:t> </a:t>
            </a:r>
            <a:r>
              <a:rPr lang="en-US" altLang="zh-CN" sz="1400" dirty="0">
                <a:latin typeface="Arial Unicode MS"/>
                <a:ea typeface="JetBrains Mono"/>
              </a:rPr>
              <a:t>password;</a:t>
            </a:r>
          </a:p>
          <a:p>
            <a:pPr eaLnBrk="0" fontAlgn="base" hangingPunct="0">
              <a:spcBef>
                <a:spcPct val="0"/>
              </a:spcBef>
              <a:spcAft>
                <a:spcPct val="0"/>
              </a:spcAft>
              <a:defRPr/>
            </a:pPr>
            <a:r>
              <a:rPr lang="zh-CN" altLang="en-US" sz="1400" dirty="0">
                <a:latin typeface="Arial Unicode MS"/>
                <a:ea typeface="JetBrains Mono"/>
              </a:rPr>
              <a:t>     </a:t>
            </a:r>
            <a:r>
              <a:rPr lang="en-US" altLang="zh-CN" sz="1400" dirty="0">
                <a:latin typeface="Arial Unicode MS"/>
                <a:ea typeface="JetBrains Mono"/>
              </a:rPr>
              <a:t>…</a:t>
            </a:r>
          </a:p>
          <a:p>
            <a:pPr eaLnBrk="0" fontAlgn="base" hangingPunct="0">
              <a:spcBef>
                <a:spcPct val="0"/>
              </a:spcBef>
              <a:spcAft>
                <a:spcPct val="0"/>
              </a:spcAft>
              <a:defRPr/>
            </a:pPr>
            <a:r>
              <a:rPr kumimoji="0" lang="en-US" altLang="zh-CN" sz="1400" b="0" i="0" u="none" strike="noStrike" cap="none" normalizeH="0" baseline="0" dirty="0">
                <a:ln>
                  <a:noFill/>
                </a:ln>
                <a:effectLst/>
                <a:latin typeface="Arial Unicode MS"/>
                <a:ea typeface="JetBrains Mono"/>
              </a:rPr>
              <a:t>}</a:t>
            </a:r>
            <a:endParaRPr kumimoji="0" lang="en-AU" altLang="zh-CN" sz="1400" b="0" i="0" u="none" strike="noStrike" cap="none" normalizeH="0" baseline="0" dirty="0">
              <a:ln>
                <a:noFill/>
              </a:ln>
              <a:effectLst/>
              <a:latin typeface="Arial Unicode MS"/>
              <a:ea typeface="JetBrains Mono"/>
            </a:endParaRPr>
          </a:p>
        </p:txBody>
      </p:sp>
      <p:sp>
        <p:nvSpPr>
          <p:cNvPr id="8" name="文本框 4">
            <a:extLst>
              <a:ext uri="{FF2B5EF4-FFF2-40B4-BE49-F238E27FC236}">
                <a16:creationId xmlns:a16="http://schemas.microsoft.com/office/drawing/2014/main" id="{A3C85A55-89F0-11F8-106A-999A88B29D61}"/>
              </a:ext>
            </a:extLst>
          </p:cNvPr>
          <p:cNvSpPr txBox="1"/>
          <p:nvPr/>
        </p:nvSpPr>
        <p:spPr>
          <a:xfrm>
            <a:off x="144771" y="2087928"/>
            <a:ext cx="613053" cy="3108543"/>
          </a:xfrm>
          <a:prstGeom prst="rect">
            <a:avLst/>
          </a:prstGeom>
          <a:noFill/>
        </p:spPr>
        <p:txBody>
          <a:bodyPr wrap="square" rtlCol="0">
            <a:spAutoFit/>
          </a:bodyPr>
          <a:lstStyle/>
          <a:p>
            <a:pPr algn="r"/>
            <a:r>
              <a:rPr lang="en-US" altLang="zh-CN" sz="1400" dirty="0">
                <a:solidFill>
                  <a:srgbClr val="080808"/>
                </a:solidFill>
                <a:latin typeface="Arial Unicode MS"/>
              </a:rPr>
              <a:t>J1.</a:t>
            </a:r>
          </a:p>
          <a:p>
            <a:pPr algn="r"/>
            <a:r>
              <a:rPr lang="en-US" altLang="zh-CN" sz="1400" dirty="0">
                <a:solidFill>
                  <a:srgbClr val="080808"/>
                </a:solidFill>
                <a:latin typeface="Arial Unicode MS"/>
              </a:rPr>
              <a:t>J2.</a:t>
            </a:r>
          </a:p>
          <a:p>
            <a:pPr algn="r"/>
            <a:r>
              <a:rPr lang="en-US" altLang="zh-CN" sz="1400" dirty="0">
                <a:solidFill>
                  <a:srgbClr val="080808"/>
                </a:solidFill>
                <a:latin typeface="Arial Unicode MS"/>
              </a:rPr>
              <a:t>J3.</a:t>
            </a:r>
          </a:p>
          <a:p>
            <a:pPr algn="r"/>
            <a:r>
              <a:rPr lang="en-US" altLang="zh-CN" sz="1400" dirty="0">
                <a:solidFill>
                  <a:srgbClr val="080808"/>
                </a:solidFill>
                <a:latin typeface="Arial Unicode MS"/>
              </a:rPr>
              <a:t>J4.</a:t>
            </a:r>
          </a:p>
          <a:p>
            <a:pPr algn="r"/>
            <a:r>
              <a:rPr lang="en-US" altLang="zh-CN" sz="1400" dirty="0">
                <a:solidFill>
                  <a:srgbClr val="080808"/>
                </a:solidFill>
                <a:latin typeface="Arial Unicode MS"/>
              </a:rPr>
              <a:t>J5.</a:t>
            </a:r>
          </a:p>
          <a:p>
            <a:pPr algn="r"/>
            <a:r>
              <a:rPr lang="en-US" altLang="zh-CN" sz="1400" dirty="0">
                <a:solidFill>
                  <a:srgbClr val="080808"/>
                </a:solidFill>
                <a:latin typeface="Arial Unicode MS"/>
              </a:rPr>
              <a:t>J6.</a:t>
            </a:r>
          </a:p>
          <a:p>
            <a:pPr algn="r"/>
            <a:r>
              <a:rPr lang="en-US" altLang="zh-CN" sz="1400" dirty="0">
                <a:solidFill>
                  <a:srgbClr val="080808"/>
                </a:solidFill>
                <a:latin typeface="Arial Unicode MS"/>
              </a:rPr>
              <a:t>J7.</a:t>
            </a:r>
          </a:p>
          <a:p>
            <a:pPr algn="r"/>
            <a:r>
              <a:rPr lang="en-US" altLang="zh-CN" sz="1400" dirty="0">
                <a:solidFill>
                  <a:srgbClr val="080808"/>
                </a:solidFill>
                <a:latin typeface="Arial Unicode MS"/>
              </a:rPr>
              <a:t>J8.</a:t>
            </a:r>
          </a:p>
          <a:p>
            <a:pPr algn="r"/>
            <a:r>
              <a:rPr lang="en-US" altLang="zh-CN" sz="1400" dirty="0">
                <a:solidFill>
                  <a:srgbClr val="080808"/>
                </a:solidFill>
                <a:latin typeface="Arial Unicode MS"/>
              </a:rPr>
              <a:t>J9.</a:t>
            </a:r>
          </a:p>
          <a:p>
            <a:pPr algn="r"/>
            <a:r>
              <a:rPr lang="en-US" altLang="zh-CN" sz="1400" dirty="0">
                <a:solidFill>
                  <a:srgbClr val="080808"/>
                </a:solidFill>
                <a:latin typeface="Arial Unicode MS"/>
              </a:rPr>
              <a:t>J10.</a:t>
            </a:r>
          </a:p>
          <a:p>
            <a:pPr algn="r"/>
            <a:r>
              <a:rPr lang="en-US" altLang="zh-CN" sz="1400" dirty="0">
                <a:solidFill>
                  <a:srgbClr val="080808"/>
                </a:solidFill>
                <a:latin typeface="Arial Unicode MS"/>
              </a:rPr>
              <a:t>J11.</a:t>
            </a:r>
          </a:p>
          <a:p>
            <a:pPr algn="r"/>
            <a:r>
              <a:rPr lang="en-US" altLang="zh-CN" sz="1400" dirty="0">
                <a:solidFill>
                  <a:srgbClr val="080808"/>
                </a:solidFill>
                <a:latin typeface="Arial Unicode MS"/>
              </a:rPr>
              <a:t>J12.</a:t>
            </a:r>
          </a:p>
          <a:p>
            <a:pPr algn="r"/>
            <a:r>
              <a:rPr lang="en-US" altLang="zh-CN" sz="1400" dirty="0">
                <a:solidFill>
                  <a:srgbClr val="080808"/>
                </a:solidFill>
                <a:latin typeface="Arial Unicode MS"/>
              </a:rPr>
              <a:t>J13.</a:t>
            </a:r>
          </a:p>
          <a:p>
            <a:pPr algn="r"/>
            <a:r>
              <a:rPr lang="en-US" altLang="zh-CN" sz="1400" dirty="0">
                <a:solidFill>
                  <a:srgbClr val="080808"/>
                </a:solidFill>
                <a:latin typeface="Arial Unicode MS"/>
              </a:rPr>
              <a:t>J14.</a:t>
            </a:r>
          </a:p>
        </p:txBody>
      </p:sp>
      <p:sp>
        <p:nvSpPr>
          <p:cNvPr id="13" name="文本框 5">
            <a:extLst>
              <a:ext uri="{FF2B5EF4-FFF2-40B4-BE49-F238E27FC236}">
                <a16:creationId xmlns:a16="http://schemas.microsoft.com/office/drawing/2014/main" id="{F18476E4-BAE7-E598-ECC4-A66197045155}"/>
              </a:ext>
            </a:extLst>
          </p:cNvPr>
          <p:cNvSpPr txBox="1"/>
          <p:nvPr/>
        </p:nvSpPr>
        <p:spPr>
          <a:xfrm>
            <a:off x="757047" y="1654666"/>
            <a:ext cx="1595252" cy="338554"/>
          </a:xfrm>
          <a:prstGeom prst="rect">
            <a:avLst/>
          </a:prstGeom>
          <a:noFill/>
        </p:spPr>
        <p:txBody>
          <a:bodyPr wrap="square">
            <a:spAutoFit/>
          </a:bodyPr>
          <a:lstStyle/>
          <a:p>
            <a:r>
              <a:rPr lang="en-US" altLang="zh-CN" sz="1600" dirty="0"/>
              <a:t>JNI_class.java</a:t>
            </a:r>
            <a:endParaRPr lang="zh-CN" altLang="en-US" sz="1600" dirty="0"/>
          </a:p>
        </p:txBody>
      </p:sp>
      <p:cxnSp>
        <p:nvCxnSpPr>
          <p:cNvPr id="30" name="Curved Connector 29">
            <a:extLst>
              <a:ext uri="{FF2B5EF4-FFF2-40B4-BE49-F238E27FC236}">
                <a16:creationId xmlns:a16="http://schemas.microsoft.com/office/drawing/2014/main" id="{9821AE34-DB71-EFC6-5F6C-1E3CBBDDB70E}"/>
              </a:ext>
            </a:extLst>
          </p:cNvPr>
          <p:cNvCxnSpPr>
            <a:cxnSpLocks/>
          </p:cNvCxnSpPr>
          <p:nvPr/>
        </p:nvCxnSpPr>
        <p:spPr>
          <a:xfrm rot="10800000" flipV="1">
            <a:off x="9403748" y="2741753"/>
            <a:ext cx="1549444" cy="751715"/>
          </a:xfrm>
          <a:prstGeom prst="curvedConnector3">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F1EBBDF4-052B-416F-AE24-3325440123D2}"/>
              </a:ext>
            </a:extLst>
          </p:cNvPr>
          <p:cNvSpPr txBox="1"/>
          <p:nvPr/>
        </p:nvSpPr>
        <p:spPr>
          <a:xfrm>
            <a:off x="10238139" y="3097522"/>
            <a:ext cx="1055097" cy="307777"/>
          </a:xfrm>
          <a:prstGeom prst="rect">
            <a:avLst/>
          </a:prstGeom>
          <a:noFill/>
        </p:spPr>
        <p:txBody>
          <a:bodyPr wrap="none" rtlCol="0">
            <a:spAutoFit/>
          </a:bodyPr>
          <a:lstStyle/>
          <a:p>
            <a:r>
              <a:rPr lang="en-US" altLang="zh-CN" sz="1400" dirty="0" err="1">
                <a:solidFill>
                  <a:srgbClr val="FF0000"/>
                </a:solidFill>
              </a:rPr>
              <a:t>b.username</a:t>
            </a:r>
            <a:endParaRPr lang="en-US" sz="1400" dirty="0">
              <a:solidFill>
                <a:srgbClr val="FF0000"/>
              </a:solidFill>
            </a:endParaRPr>
          </a:p>
        </p:txBody>
      </p:sp>
      <p:cxnSp>
        <p:nvCxnSpPr>
          <p:cNvPr id="32" name="Curved Connector 1">
            <a:extLst>
              <a:ext uri="{FF2B5EF4-FFF2-40B4-BE49-F238E27FC236}">
                <a16:creationId xmlns:a16="http://schemas.microsoft.com/office/drawing/2014/main" id="{57DB1286-E353-D71F-E78A-55DCA8DE1FB6}"/>
              </a:ext>
            </a:extLst>
          </p:cNvPr>
          <p:cNvCxnSpPr>
            <a:cxnSpLocks/>
          </p:cNvCxnSpPr>
          <p:nvPr/>
        </p:nvCxnSpPr>
        <p:spPr>
          <a:xfrm>
            <a:off x="6313385" y="3956713"/>
            <a:ext cx="36000" cy="180000"/>
          </a:xfrm>
          <a:prstGeom prst="curvedConnector3">
            <a:avLst>
              <a:gd name="adj1" fmla="val -179969"/>
            </a:avLst>
          </a:prstGeom>
          <a:ln w="12700">
            <a:solidFill>
              <a:srgbClr val="FF0000"/>
            </a:solidFill>
            <a:tailEnd type="triangle"/>
          </a:ln>
        </p:spPr>
        <p:style>
          <a:lnRef idx="1">
            <a:schemeClr val="accent6"/>
          </a:lnRef>
          <a:fillRef idx="0">
            <a:schemeClr val="accent6"/>
          </a:fillRef>
          <a:effectRef idx="0">
            <a:schemeClr val="accent6"/>
          </a:effectRef>
          <a:fontRef idx="minor">
            <a:schemeClr val="tx1"/>
          </a:fontRef>
        </p:style>
      </p:cxnSp>
      <p:cxnSp>
        <p:nvCxnSpPr>
          <p:cNvPr id="33" name="Curved Connector 1">
            <a:extLst>
              <a:ext uri="{FF2B5EF4-FFF2-40B4-BE49-F238E27FC236}">
                <a16:creationId xmlns:a16="http://schemas.microsoft.com/office/drawing/2014/main" id="{D8EA3C04-AC0A-F143-8EE4-6450FB421511}"/>
              </a:ext>
            </a:extLst>
          </p:cNvPr>
          <p:cNvCxnSpPr>
            <a:cxnSpLocks/>
          </p:cNvCxnSpPr>
          <p:nvPr/>
        </p:nvCxnSpPr>
        <p:spPr>
          <a:xfrm>
            <a:off x="6292789" y="4109113"/>
            <a:ext cx="36000" cy="180000"/>
          </a:xfrm>
          <a:prstGeom prst="curvedConnector3">
            <a:avLst>
              <a:gd name="adj1" fmla="val -179969"/>
            </a:avLst>
          </a:prstGeom>
          <a:ln w="12700">
            <a:solidFill>
              <a:srgbClr val="FF0000"/>
            </a:solidFill>
            <a:tailEnd type="triangle"/>
          </a:ln>
        </p:spPr>
        <p:style>
          <a:lnRef idx="1">
            <a:schemeClr val="accent6"/>
          </a:lnRef>
          <a:fillRef idx="0">
            <a:schemeClr val="accent6"/>
          </a:fillRef>
          <a:effectRef idx="0">
            <a:schemeClr val="accent6"/>
          </a:effectRef>
          <a:fontRef idx="minor">
            <a:schemeClr val="tx1"/>
          </a:fontRef>
        </p:style>
      </p:cxnSp>
      <p:sp>
        <p:nvSpPr>
          <p:cNvPr id="36" name="TextBox 35">
            <a:extLst>
              <a:ext uri="{FF2B5EF4-FFF2-40B4-BE49-F238E27FC236}">
                <a16:creationId xmlns:a16="http://schemas.microsoft.com/office/drawing/2014/main" id="{3CC6FDE1-AEC0-C271-75B1-46D14018ABE7}"/>
              </a:ext>
            </a:extLst>
          </p:cNvPr>
          <p:cNvSpPr txBox="1"/>
          <p:nvPr/>
        </p:nvSpPr>
        <p:spPr>
          <a:xfrm>
            <a:off x="2943577" y="5573153"/>
            <a:ext cx="2521844" cy="369332"/>
          </a:xfrm>
          <a:prstGeom prst="rect">
            <a:avLst/>
          </a:prstGeom>
          <a:noFill/>
        </p:spPr>
        <p:txBody>
          <a:bodyPr wrap="none" rtlCol="0">
            <a:spAutoFit/>
          </a:bodyPr>
          <a:lstStyle/>
          <a:p>
            <a:r>
              <a:rPr lang="en-US" altLang="zh-CN" dirty="0" err="1"/>
              <a:t>a.username</a:t>
            </a:r>
            <a:r>
              <a:rPr lang="en-US" altLang="zh-CN" dirty="0"/>
              <a:t>,</a:t>
            </a:r>
            <a:r>
              <a:rPr lang="zh-CN" altLang="en-US" dirty="0"/>
              <a:t> </a:t>
            </a:r>
            <a:r>
              <a:rPr lang="en-US" altLang="zh-CN" dirty="0" err="1"/>
              <a:t>b.username</a:t>
            </a:r>
            <a:endParaRPr lang="en-US" dirty="0"/>
          </a:p>
        </p:txBody>
      </p:sp>
      <p:sp>
        <p:nvSpPr>
          <p:cNvPr id="37" name="TextBox 36">
            <a:extLst>
              <a:ext uri="{FF2B5EF4-FFF2-40B4-BE49-F238E27FC236}">
                <a16:creationId xmlns:a16="http://schemas.microsoft.com/office/drawing/2014/main" id="{6DAB4CB5-3110-0BCA-4DDC-DFEE5EA59405}"/>
              </a:ext>
            </a:extLst>
          </p:cNvPr>
          <p:cNvSpPr txBox="1"/>
          <p:nvPr/>
        </p:nvSpPr>
        <p:spPr>
          <a:xfrm>
            <a:off x="7056358" y="5564281"/>
            <a:ext cx="1163588" cy="369332"/>
          </a:xfrm>
          <a:prstGeom prst="rect">
            <a:avLst/>
          </a:prstGeom>
          <a:noFill/>
        </p:spPr>
        <p:txBody>
          <a:bodyPr wrap="none" rtlCol="0">
            <a:spAutoFit/>
          </a:bodyPr>
          <a:lstStyle/>
          <a:p>
            <a:r>
              <a:rPr lang="en-US" altLang="zh-CN" dirty="0" err="1"/>
              <a:t>Log.print</a:t>
            </a:r>
            <a:r>
              <a:rPr lang="en-US" altLang="zh-CN" dirty="0"/>
              <a:t>()</a:t>
            </a:r>
            <a:endParaRPr lang="en-US" dirty="0"/>
          </a:p>
        </p:txBody>
      </p:sp>
      <p:cxnSp>
        <p:nvCxnSpPr>
          <p:cNvPr id="41" name="Straight Arrow Connector 40">
            <a:extLst>
              <a:ext uri="{FF2B5EF4-FFF2-40B4-BE49-F238E27FC236}">
                <a16:creationId xmlns:a16="http://schemas.microsoft.com/office/drawing/2014/main" id="{99DA363C-4190-A306-C9BC-5376AFC4C8F6}"/>
              </a:ext>
            </a:extLst>
          </p:cNvPr>
          <p:cNvCxnSpPr>
            <a:cxnSpLocks/>
          </p:cNvCxnSpPr>
          <p:nvPr/>
        </p:nvCxnSpPr>
        <p:spPr>
          <a:xfrm>
            <a:off x="5561089" y="5779296"/>
            <a:ext cx="1372637" cy="0"/>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22EF432C-2044-B101-6EE5-193BE690803B}"/>
              </a:ext>
            </a:extLst>
          </p:cNvPr>
          <p:cNvSpPr txBox="1"/>
          <p:nvPr/>
        </p:nvSpPr>
        <p:spPr>
          <a:xfrm>
            <a:off x="5837898" y="5400962"/>
            <a:ext cx="843564" cy="369332"/>
          </a:xfrm>
          <a:prstGeom prst="rect">
            <a:avLst/>
          </a:prstGeom>
          <a:noFill/>
        </p:spPr>
        <p:txBody>
          <a:bodyPr wrap="none" rtlCol="0">
            <a:spAutoFit/>
          </a:bodyPr>
          <a:lstStyle/>
          <a:p>
            <a:r>
              <a:rPr lang="en-US" altLang="zh-CN" i="1" dirty="0">
                <a:solidFill>
                  <a:srgbClr val="FF0000"/>
                </a:solidFill>
              </a:rPr>
              <a:t>flow</a:t>
            </a:r>
            <a:r>
              <a:rPr lang="zh-CN" altLang="en-US" i="1" dirty="0">
                <a:solidFill>
                  <a:srgbClr val="FF0000"/>
                </a:solidFill>
              </a:rPr>
              <a:t> </a:t>
            </a:r>
            <a:r>
              <a:rPr lang="en-US" altLang="zh-CN" i="1" dirty="0">
                <a:solidFill>
                  <a:srgbClr val="FF0000"/>
                </a:solidFill>
              </a:rPr>
              <a:t>to</a:t>
            </a:r>
            <a:endParaRPr lang="en-US" i="1" dirty="0">
              <a:solidFill>
                <a:srgbClr val="FF0000"/>
              </a:solidFill>
            </a:endParaRPr>
          </a:p>
        </p:txBody>
      </p:sp>
    </p:spTree>
    <p:extLst>
      <p:ext uri="{BB962C8B-B14F-4D97-AF65-F5344CB8AC3E}">
        <p14:creationId xmlns:p14="http://schemas.microsoft.com/office/powerpoint/2010/main" val="23644916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占位符 1">
            <a:extLst>
              <a:ext uri="{FF2B5EF4-FFF2-40B4-BE49-F238E27FC236}">
                <a16:creationId xmlns:a16="http://schemas.microsoft.com/office/drawing/2014/main" id="{B020B08D-334D-A841-EA36-BB6192515C8B}"/>
              </a:ext>
            </a:extLst>
          </p:cNvPr>
          <p:cNvSpPr>
            <a:spLocks noGrp="1"/>
          </p:cNvSpPr>
          <p:nvPr>
            <p:ph type="body" sz="quarter" idx="10"/>
          </p:nvPr>
        </p:nvSpPr>
        <p:spPr>
          <a:xfrm>
            <a:off x="215999" y="413035"/>
            <a:ext cx="6557333" cy="416571"/>
          </a:xfrm>
        </p:spPr>
        <p:txBody>
          <a:bodyPr>
            <a:normAutofit lnSpcReduction="10000"/>
          </a:bodyPr>
          <a:lstStyle/>
          <a:p>
            <a:r>
              <a:rPr lang="en-US" altLang="zh-CN" dirty="0"/>
              <a:t>Our</a:t>
            </a:r>
            <a:r>
              <a:rPr lang="zh-CN" altLang="en-US" dirty="0"/>
              <a:t> </a:t>
            </a:r>
            <a:r>
              <a:rPr lang="en-US" altLang="zh-CN" dirty="0"/>
              <a:t>work</a:t>
            </a:r>
          </a:p>
          <a:p>
            <a:endParaRPr lang="en-US" altLang="zh-CN" dirty="0"/>
          </a:p>
        </p:txBody>
      </p:sp>
      <p:sp>
        <p:nvSpPr>
          <p:cNvPr id="23" name="文本占位符 2">
            <a:extLst>
              <a:ext uri="{FF2B5EF4-FFF2-40B4-BE49-F238E27FC236}">
                <a16:creationId xmlns:a16="http://schemas.microsoft.com/office/drawing/2014/main" id="{4507D226-DAE3-686B-249F-C560B1029111}"/>
              </a:ext>
            </a:extLst>
          </p:cNvPr>
          <p:cNvSpPr>
            <a:spLocks noGrp="1"/>
          </p:cNvSpPr>
          <p:nvPr>
            <p:ph type="body" sz="quarter" idx="11"/>
          </p:nvPr>
        </p:nvSpPr>
        <p:spPr>
          <a:xfrm>
            <a:off x="216000" y="712622"/>
            <a:ext cx="6557333" cy="323301"/>
          </a:xfrm>
        </p:spPr>
        <p:txBody>
          <a:bodyPr/>
          <a:lstStyle/>
          <a:p>
            <a:r>
              <a:rPr lang="en-US" altLang="zh-CN" dirty="0"/>
              <a:t>Example</a:t>
            </a:r>
            <a:endParaRPr lang="en-US" dirty="0"/>
          </a:p>
        </p:txBody>
      </p:sp>
      <p:sp>
        <p:nvSpPr>
          <p:cNvPr id="2" name="Rectangle 2">
            <a:extLst>
              <a:ext uri="{FF2B5EF4-FFF2-40B4-BE49-F238E27FC236}">
                <a16:creationId xmlns:a16="http://schemas.microsoft.com/office/drawing/2014/main" id="{DF7EC376-4B37-C703-CB90-8EE3AFD6E7A8}"/>
              </a:ext>
            </a:extLst>
          </p:cNvPr>
          <p:cNvSpPr>
            <a:spLocks noChangeArrowheads="1"/>
          </p:cNvSpPr>
          <p:nvPr/>
        </p:nvSpPr>
        <p:spPr bwMode="auto">
          <a:xfrm>
            <a:off x="6611178" y="2440180"/>
            <a:ext cx="4140000" cy="2246769"/>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ts val="1200"/>
              </a:lnSpc>
              <a:spcBef>
                <a:spcPct val="0"/>
              </a:spcBef>
              <a:spcAft>
                <a:spcPct val="0"/>
              </a:spcAft>
              <a:buClrTx/>
              <a:buSzTx/>
              <a:buFontTx/>
              <a:buNone/>
              <a:tabLst/>
            </a:pPr>
            <a:r>
              <a:rPr kumimoji="0" lang="en-US" altLang="zh-CN" sz="1000" b="0" i="0" u="none" strike="noStrike" cap="none" normalizeH="0" baseline="0" dirty="0">
                <a:ln>
                  <a:noFill/>
                </a:ln>
                <a:solidFill>
                  <a:schemeClr val="bg1">
                    <a:lumMod val="50000"/>
                  </a:schemeClr>
                </a:solidFill>
                <a:effectLst/>
                <a:latin typeface="Arial Unicode MS"/>
                <a:ea typeface="JetBrains Mono"/>
              </a:rPr>
              <a:t>// JNI callee function</a:t>
            </a:r>
          </a:p>
          <a:p>
            <a:pPr marL="0" marR="0" lvl="0" indent="0" algn="l" defTabSz="914400" rtl="0" eaLnBrk="0" fontAlgn="base" latinLnBrk="0" hangingPunct="0">
              <a:lnSpc>
                <a:spcPts val="1200"/>
              </a:lnSpc>
              <a:spcBef>
                <a:spcPct val="0"/>
              </a:spcBef>
              <a:spcAft>
                <a:spcPct val="0"/>
              </a:spcAft>
              <a:buClrTx/>
              <a:buSzTx/>
              <a:buFontTx/>
              <a:buNone/>
              <a:tabLst/>
            </a:pPr>
            <a:r>
              <a:rPr kumimoji="0" lang="en-US" altLang="zh-CN" sz="1000" b="0" i="0" u="none" strike="noStrike" cap="none" normalizeH="0" baseline="0" dirty="0">
                <a:ln>
                  <a:noFill/>
                </a:ln>
                <a:solidFill>
                  <a:srgbClr val="080808"/>
                </a:solidFill>
                <a:effectLst/>
                <a:latin typeface="Arial Unicode MS"/>
                <a:ea typeface="JetBrains Mono"/>
              </a:rPr>
              <a:t>JNIEXPORT </a:t>
            </a:r>
            <a:r>
              <a:rPr kumimoji="0" lang="zh-CN" altLang="zh-CN" sz="1000" b="0" i="0" u="none" strike="noStrike" cap="none" normalizeH="0" baseline="0" dirty="0">
                <a:ln>
                  <a:noFill/>
                </a:ln>
                <a:effectLst/>
                <a:latin typeface="Arial Unicode MS"/>
                <a:ea typeface="JetBrains Mono"/>
              </a:rPr>
              <a:t>void</a:t>
            </a:r>
            <a:r>
              <a:rPr kumimoji="0" lang="en-US" altLang="zh-CN" sz="1000" b="0" i="0" u="none" strike="noStrike" cap="none" normalizeH="0" baseline="0" dirty="0">
                <a:ln>
                  <a:noFill/>
                </a:ln>
                <a:solidFill>
                  <a:srgbClr val="080808"/>
                </a:solidFill>
                <a:effectLst/>
                <a:latin typeface="Arial Unicode MS"/>
                <a:ea typeface="JetBrains Mono"/>
              </a:rPr>
              <a:t> JNICALL </a:t>
            </a:r>
            <a:r>
              <a:rPr kumimoji="0" lang="en-US" altLang="zh-CN" sz="1000" b="0" i="0" u="none" strike="noStrike" cap="none" normalizeH="0" baseline="0" dirty="0" err="1">
                <a:ln>
                  <a:noFill/>
                </a:ln>
                <a:solidFill>
                  <a:srgbClr val="00B050"/>
                </a:solidFill>
                <a:effectLst/>
                <a:latin typeface="Arial Unicode MS"/>
                <a:ea typeface="JetBrains Mono"/>
              </a:rPr>
              <a:t>Java_JavaCaller</a:t>
            </a:r>
            <a:r>
              <a:rPr lang="en-US" altLang="zh-CN" sz="1000" dirty="0" err="1">
                <a:solidFill>
                  <a:srgbClr val="00B050"/>
                </a:solidFill>
                <a:latin typeface="Arial Unicode MS"/>
                <a:ea typeface="JetBrains Mono"/>
              </a:rPr>
              <a:t>_</a:t>
            </a:r>
            <a:r>
              <a:rPr kumimoji="0" lang="en-US" altLang="zh-CN" sz="1000" b="0" i="0" u="none" strike="noStrike" cap="none" normalizeH="0" baseline="0" dirty="0" err="1">
                <a:ln>
                  <a:noFill/>
                </a:ln>
                <a:solidFill>
                  <a:srgbClr val="00B050"/>
                </a:solidFill>
                <a:effectLst/>
                <a:latin typeface="Arial Unicode MS"/>
                <a:ea typeface="JetBrains Mono"/>
              </a:rPr>
              <a:t>native_c</a:t>
            </a:r>
            <a:r>
              <a:rPr lang="en-US" altLang="zh-CN" sz="1000" dirty="0" err="1">
                <a:solidFill>
                  <a:srgbClr val="00B050"/>
                </a:solidFill>
                <a:latin typeface="Arial Unicode MS"/>
                <a:ea typeface="JetBrains Mono"/>
              </a:rPr>
              <a:t>_</a:t>
            </a:r>
            <a:r>
              <a:rPr kumimoji="0" lang="en-US" altLang="zh-CN" sz="1000" b="0" i="0" u="none" strike="noStrike" cap="none" normalizeH="0" baseline="0" dirty="0" err="1">
                <a:ln>
                  <a:noFill/>
                </a:ln>
                <a:solidFill>
                  <a:srgbClr val="00B050"/>
                </a:solidFill>
                <a:effectLst/>
                <a:latin typeface="Arial Unicode MS"/>
                <a:ea typeface="JetBrains Mono"/>
              </a:rPr>
              <a:t>callee</a:t>
            </a:r>
            <a:endParaRPr kumimoji="0" lang="en-US" altLang="zh-CN" sz="1000" b="0" i="0" u="none" strike="noStrike" cap="none" normalizeH="0" baseline="0" dirty="0">
              <a:ln>
                <a:noFill/>
              </a:ln>
              <a:solidFill>
                <a:srgbClr val="00B050"/>
              </a:solidFill>
              <a:effectLst/>
              <a:latin typeface="Arial Unicode MS"/>
              <a:ea typeface="JetBrains Mono"/>
            </a:endParaRPr>
          </a:p>
          <a:p>
            <a:pPr marL="0" marR="0" lvl="0" indent="0" algn="l" defTabSz="914400" rtl="0" eaLnBrk="0" fontAlgn="base" latinLnBrk="0" hangingPunct="0">
              <a:lnSpc>
                <a:spcPts val="1200"/>
              </a:lnSpc>
              <a:spcBef>
                <a:spcPct val="0"/>
              </a:spcBef>
              <a:spcAft>
                <a:spcPct val="0"/>
              </a:spcAft>
              <a:buClrTx/>
              <a:buSzTx/>
              <a:buFontTx/>
              <a:buNone/>
              <a:tabLst/>
            </a:pPr>
            <a:r>
              <a:rPr kumimoji="0" lang="en-US" altLang="zh-CN" sz="1000" b="0" i="0" u="none" strike="noStrike" cap="none" normalizeH="0" baseline="0" dirty="0">
                <a:ln>
                  <a:noFill/>
                </a:ln>
                <a:solidFill>
                  <a:srgbClr val="080808"/>
                </a:solidFill>
                <a:effectLst/>
                <a:latin typeface="Arial Unicode MS"/>
                <a:ea typeface="JetBrains Mono"/>
              </a:rPr>
              <a:t>    </a:t>
            </a:r>
            <a:r>
              <a:rPr kumimoji="0" lang="zh-CN" altLang="en-US" sz="1000" b="0" i="0" u="none" strike="noStrike" cap="none" normalizeH="0" baseline="0" dirty="0">
                <a:ln>
                  <a:noFill/>
                </a:ln>
                <a:solidFill>
                  <a:srgbClr val="080808"/>
                </a:solidFill>
                <a:effectLst/>
                <a:latin typeface="Arial Unicode MS"/>
                <a:ea typeface="JetBrains Mono"/>
              </a:rPr>
              <a:t>                     </a:t>
            </a:r>
            <a:r>
              <a:rPr kumimoji="0" lang="en-US" altLang="zh-CN" sz="1000" b="0" i="0" u="none" strike="noStrike" cap="none" normalizeH="0" baseline="0" dirty="0">
                <a:ln>
                  <a:noFill/>
                </a:ln>
                <a:solidFill>
                  <a:srgbClr val="080808"/>
                </a:solidFill>
                <a:effectLst/>
                <a:latin typeface="Arial Unicode MS"/>
                <a:ea typeface="JetBrains Mono"/>
              </a:rPr>
              <a:t>(</a:t>
            </a:r>
            <a:r>
              <a:rPr kumimoji="0" lang="en-US" altLang="zh-CN" sz="1000" b="0" i="0" u="none" strike="noStrike" cap="none" normalizeH="0" baseline="0" dirty="0" err="1">
                <a:ln>
                  <a:noFill/>
                </a:ln>
                <a:solidFill>
                  <a:srgbClr val="080808"/>
                </a:solidFill>
                <a:effectLst/>
                <a:latin typeface="Arial Unicode MS"/>
                <a:ea typeface="JetBrains Mono"/>
              </a:rPr>
              <a:t>JNIEnv</a:t>
            </a:r>
            <a:r>
              <a:rPr kumimoji="0" lang="en-US" altLang="zh-CN" sz="1000" b="0" i="0" u="none" strike="noStrike" cap="none" normalizeH="0" baseline="0" dirty="0">
                <a:ln>
                  <a:noFill/>
                </a:ln>
                <a:solidFill>
                  <a:srgbClr val="080808"/>
                </a:solidFill>
                <a:effectLst/>
                <a:latin typeface="Arial Unicode MS"/>
                <a:ea typeface="JetBrains Mono"/>
              </a:rPr>
              <a:t> *env, </a:t>
            </a:r>
            <a:r>
              <a:rPr kumimoji="0" lang="en-US" altLang="zh-CN" sz="1000" b="0" i="0" u="none" strike="noStrike" cap="none" normalizeH="0" baseline="0" dirty="0" err="1">
                <a:ln>
                  <a:noFill/>
                </a:ln>
                <a:solidFill>
                  <a:srgbClr val="080808"/>
                </a:solidFill>
                <a:effectLst/>
                <a:latin typeface="Arial Unicode MS"/>
                <a:ea typeface="JetBrains Mono"/>
              </a:rPr>
              <a:t>jobject</a:t>
            </a:r>
            <a:r>
              <a:rPr kumimoji="0" lang="en-US" altLang="zh-CN" sz="1000" b="0" i="0" u="none" strike="noStrike" cap="none" normalizeH="0" baseline="0" dirty="0">
                <a:ln>
                  <a:noFill/>
                </a:ln>
                <a:solidFill>
                  <a:srgbClr val="080808"/>
                </a:solidFill>
                <a:effectLst/>
                <a:latin typeface="Arial Unicode MS"/>
                <a:ea typeface="JetBrains Mono"/>
              </a:rPr>
              <a:t> instance, </a:t>
            </a:r>
            <a:r>
              <a:rPr kumimoji="0" lang="en-US" altLang="zh-CN" sz="1000" b="0" i="0" u="none" strike="noStrike" cap="none" normalizeH="0" baseline="0" dirty="0" err="1">
                <a:ln>
                  <a:noFill/>
                </a:ln>
                <a:solidFill>
                  <a:srgbClr val="080808"/>
                </a:solidFill>
                <a:effectLst/>
                <a:latin typeface="Arial Unicode MS"/>
                <a:ea typeface="JetBrains Mono"/>
              </a:rPr>
              <a:t>jobject</a:t>
            </a:r>
            <a:r>
              <a:rPr kumimoji="0" lang="en-US" altLang="zh-CN" sz="1000" b="0" i="0" u="none" strike="noStrike" cap="none" normalizeH="0" baseline="0" dirty="0">
                <a:ln>
                  <a:noFill/>
                </a:ln>
                <a:solidFill>
                  <a:srgbClr val="080808"/>
                </a:solidFill>
                <a:effectLst/>
                <a:latin typeface="Arial Unicode MS"/>
                <a:ea typeface="JetBrains Mono"/>
              </a:rPr>
              <a:t> a, </a:t>
            </a:r>
            <a:r>
              <a:rPr kumimoji="0" lang="en-US" altLang="zh-CN" sz="1000" b="0" i="0" u="none" strike="noStrike" cap="none" normalizeH="0" baseline="0" dirty="0" err="1">
                <a:ln>
                  <a:noFill/>
                </a:ln>
                <a:solidFill>
                  <a:srgbClr val="080808"/>
                </a:solidFill>
                <a:effectLst/>
                <a:latin typeface="Arial Unicode MS"/>
                <a:ea typeface="JetBrains Mono"/>
              </a:rPr>
              <a:t>jobject</a:t>
            </a:r>
            <a:r>
              <a:rPr kumimoji="0" lang="en-US" altLang="zh-CN" sz="1000" b="0" i="0" u="none" strike="noStrike" cap="none" normalizeH="0" baseline="0" dirty="0">
                <a:ln>
                  <a:noFill/>
                </a:ln>
                <a:solidFill>
                  <a:srgbClr val="080808"/>
                </a:solidFill>
                <a:effectLst/>
                <a:latin typeface="Arial Unicode MS"/>
                <a:ea typeface="JetBrains Mono"/>
              </a:rPr>
              <a:t> b)</a:t>
            </a:r>
          </a:p>
          <a:p>
            <a:pPr marL="0" marR="0" lvl="0" indent="0" algn="l" defTabSz="914400" rtl="0" eaLnBrk="0" fontAlgn="base" latinLnBrk="0" hangingPunct="0">
              <a:lnSpc>
                <a:spcPts val="1200"/>
              </a:lnSpc>
              <a:spcBef>
                <a:spcPct val="0"/>
              </a:spcBef>
              <a:spcAft>
                <a:spcPct val="0"/>
              </a:spcAft>
              <a:buClrTx/>
              <a:buSzTx/>
              <a:buFontTx/>
              <a:buNone/>
              <a:tabLst/>
            </a:pPr>
            <a:r>
              <a:rPr kumimoji="0" lang="en-US" altLang="zh-CN" sz="1000" b="0" i="0" u="none" strike="noStrike" cap="none" normalizeH="0" baseline="0" dirty="0">
                <a:ln>
                  <a:noFill/>
                </a:ln>
                <a:solidFill>
                  <a:srgbClr val="080808"/>
                </a:solidFill>
                <a:effectLst/>
                <a:latin typeface="Arial Unicode MS"/>
                <a:ea typeface="JetBrains Mono"/>
              </a:rPr>
              <a:t>{</a:t>
            </a:r>
          </a:p>
          <a:p>
            <a:pPr marL="0" marR="0" lvl="0" indent="0" algn="l" defTabSz="914400" rtl="0" eaLnBrk="0" fontAlgn="base" latinLnBrk="0" hangingPunct="0">
              <a:lnSpc>
                <a:spcPts val="1200"/>
              </a:lnSpc>
              <a:spcBef>
                <a:spcPct val="0"/>
              </a:spcBef>
              <a:spcAft>
                <a:spcPct val="0"/>
              </a:spcAft>
              <a:buClrTx/>
              <a:buSzTx/>
              <a:buFontTx/>
              <a:buNone/>
              <a:tabLst/>
            </a:pPr>
            <a:r>
              <a:rPr kumimoji="0" lang="en-US" altLang="zh-CN" sz="1000" b="0" i="0" u="none" strike="noStrike" cap="none" normalizeH="0" baseline="0" dirty="0">
                <a:ln>
                  <a:noFill/>
                </a:ln>
                <a:solidFill>
                  <a:srgbClr val="080808"/>
                </a:solidFill>
                <a:effectLst/>
                <a:latin typeface="Arial Unicode MS"/>
                <a:ea typeface="JetBrains Mono"/>
              </a:rPr>
              <a:t>    Model* model = new Model();</a:t>
            </a:r>
          </a:p>
          <a:p>
            <a:pPr marL="0" marR="0" lvl="0" indent="0" algn="l" defTabSz="914400" rtl="0" eaLnBrk="0" fontAlgn="base" latinLnBrk="0" hangingPunct="0">
              <a:lnSpc>
                <a:spcPts val="1200"/>
              </a:lnSpc>
              <a:spcBef>
                <a:spcPct val="0"/>
              </a:spcBef>
              <a:spcAft>
                <a:spcPct val="0"/>
              </a:spcAft>
              <a:buClrTx/>
              <a:buSzTx/>
              <a:buFontTx/>
              <a:buNone/>
              <a:tabLst/>
            </a:pPr>
            <a:r>
              <a:rPr lang="zh-CN" altLang="en-US" sz="1000" dirty="0">
                <a:solidFill>
                  <a:srgbClr val="080808"/>
                </a:solidFill>
                <a:latin typeface="Arial Unicode MS"/>
                <a:ea typeface="JetBrains Mono"/>
              </a:rPr>
              <a:t>    </a:t>
            </a:r>
            <a:r>
              <a:rPr kumimoji="0" lang="en-US" altLang="zh-CN" sz="1000" u="none" strike="noStrike" cap="none" normalizeH="0" baseline="0" dirty="0">
                <a:ln>
                  <a:noFill/>
                </a:ln>
                <a:solidFill>
                  <a:schemeClr val="bg2">
                    <a:lumMod val="50000"/>
                  </a:schemeClr>
                </a:solidFill>
                <a:latin typeface="Arial" panose="020B0604020202020204" pitchFamily="34" charset="0"/>
                <a:ea typeface="JetBrains Mono"/>
              </a:rPr>
              <a:t>//</a:t>
            </a:r>
            <a:r>
              <a:rPr kumimoji="0" lang="zh-CN" altLang="en-US" sz="1000" u="none" strike="noStrike" cap="none" normalizeH="0" baseline="0" dirty="0">
                <a:ln>
                  <a:noFill/>
                </a:ln>
                <a:solidFill>
                  <a:schemeClr val="bg2">
                    <a:lumMod val="50000"/>
                  </a:schemeClr>
                </a:solidFill>
                <a:latin typeface="Arial" panose="020B0604020202020204" pitchFamily="34" charset="0"/>
                <a:ea typeface="JetBrains Mono"/>
              </a:rPr>
              <a:t> </a:t>
            </a:r>
            <a:r>
              <a:rPr kumimoji="0" lang="en-AU" altLang="zh-CN" sz="1000" u="none" strike="noStrike" cap="none" normalizeH="0" baseline="0" dirty="0">
                <a:ln>
                  <a:noFill/>
                </a:ln>
                <a:solidFill>
                  <a:schemeClr val="bg2">
                    <a:lumMod val="50000"/>
                  </a:schemeClr>
                </a:solidFill>
                <a:latin typeface="Arial" panose="020B0604020202020204" pitchFamily="34" charset="0"/>
                <a:ea typeface="JetBrains Mono"/>
              </a:rPr>
              <a:t>char *name = </a:t>
            </a:r>
            <a:r>
              <a:rPr kumimoji="0" lang="en-US" altLang="zh-CN" sz="1000" u="none" strike="noStrike" cap="none" normalizeH="0" baseline="0" dirty="0">
                <a:ln>
                  <a:noFill/>
                </a:ln>
                <a:solidFill>
                  <a:schemeClr val="bg2">
                    <a:lumMod val="50000"/>
                  </a:schemeClr>
                </a:solidFill>
                <a:latin typeface="Arial" panose="020B0604020202020204" pitchFamily="34" charset="0"/>
                <a:ea typeface="JetBrains Mono"/>
              </a:rPr>
              <a:t>b</a:t>
            </a:r>
            <a:r>
              <a:rPr kumimoji="0" lang="en-AU" altLang="zh-CN" sz="1000" u="none" strike="noStrike" cap="none" normalizeH="0" baseline="0" dirty="0">
                <a:ln>
                  <a:noFill/>
                </a:ln>
                <a:solidFill>
                  <a:schemeClr val="bg2">
                    <a:lumMod val="50000"/>
                  </a:schemeClr>
                </a:solidFill>
                <a:latin typeface="Arial" panose="020B0604020202020204" pitchFamily="34" charset="0"/>
                <a:ea typeface="JetBrains Mono"/>
              </a:rPr>
              <a:t>.getUsername();</a:t>
            </a:r>
            <a:endParaRPr kumimoji="0" lang="en-US" altLang="zh-CN" sz="1000" b="0" i="0" u="none" strike="noStrike" cap="none" normalizeH="0" baseline="0" dirty="0">
              <a:ln>
                <a:noFill/>
              </a:ln>
              <a:solidFill>
                <a:schemeClr val="bg2">
                  <a:lumMod val="50000"/>
                </a:schemeClr>
              </a:solidFill>
              <a:effectLst/>
              <a:latin typeface="Arial Unicode MS"/>
              <a:ea typeface="JetBrains Mono"/>
            </a:endParaRPr>
          </a:p>
          <a:p>
            <a:pPr eaLnBrk="0" fontAlgn="base" hangingPunct="0">
              <a:lnSpc>
                <a:spcPts val="1200"/>
              </a:lnSpc>
              <a:spcBef>
                <a:spcPct val="0"/>
              </a:spcBef>
              <a:spcAft>
                <a:spcPct val="0"/>
              </a:spcAft>
            </a:pPr>
            <a:r>
              <a:rPr lang="zh-CN" altLang="en-US" sz="1000" dirty="0">
                <a:highlight>
                  <a:srgbClr val="FF0000"/>
                </a:highlight>
                <a:latin typeface="Arial Unicode MS"/>
              </a:rPr>
              <a:t>    </a:t>
            </a:r>
            <a:r>
              <a:rPr lang="en-AU" altLang="zh-CN" sz="1000" dirty="0" err="1">
                <a:highlight>
                  <a:srgbClr val="FF0000"/>
                </a:highlight>
                <a:latin typeface="Arial Unicode MS"/>
              </a:rPr>
              <a:t>jclass</a:t>
            </a:r>
            <a:r>
              <a:rPr lang="en-AU" altLang="zh-CN" sz="1000" dirty="0">
                <a:highlight>
                  <a:srgbClr val="FF0000"/>
                </a:highlight>
                <a:latin typeface="Arial Unicode MS"/>
              </a:rPr>
              <a:t> </a:t>
            </a:r>
            <a:r>
              <a:rPr lang="en-AU" altLang="zh-CN" sz="1000" dirty="0" err="1">
                <a:highlight>
                  <a:srgbClr val="FF0000"/>
                </a:highlight>
                <a:latin typeface="Arial Unicode MS"/>
              </a:rPr>
              <a:t>cls</a:t>
            </a:r>
            <a:r>
              <a:rPr lang="en-AU" altLang="zh-CN" sz="1000" dirty="0">
                <a:highlight>
                  <a:srgbClr val="FF0000"/>
                </a:highlight>
                <a:latin typeface="Arial Unicode MS"/>
              </a:rPr>
              <a:t> = env-&gt;</a:t>
            </a:r>
            <a:r>
              <a:rPr lang="en-AU" altLang="zh-CN" sz="1000" dirty="0" err="1">
                <a:highlight>
                  <a:srgbClr val="FF0000"/>
                </a:highlight>
                <a:latin typeface="Arial Unicode MS"/>
              </a:rPr>
              <a:t>GetObjectClass</a:t>
            </a:r>
            <a:r>
              <a:rPr lang="en-AU" altLang="zh-CN" sz="1000" dirty="0">
                <a:highlight>
                  <a:srgbClr val="FF0000"/>
                </a:highlight>
                <a:latin typeface="Arial Unicode MS"/>
              </a:rPr>
              <a:t>(</a:t>
            </a:r>
            <a:r>
              <a:rPr lang="en-US" altLang="zh-CN" sz="1000" dirty="0">
                <a:highlight>
                  <a:srgbClr val="FF0000"/>
                </a:highlight>
                <a:latin typeface="Arial Unicode MS"/>
              </a:rPr>
              <a:t>b</a:t>
            </a:r>
            <a:r>
              <a:rPr lang="en-AU" altLang="zh-CN" sz="1000" dirty="0">
                <a:highlight>
                  <a:srgbClr val="FF0000"/>
                </a:highlight>
                <a:latin typeface="Arial Unicode MS"/>
              </a:rPr>
              <a:t>);</a:t>
            </a:r>
          </a:p>
          <a:p>
            <a:pPr eaLnBrk="0" fontAlgn="base" hangingPunct="0">
              <a:lnSpc>
                <a:spcPts val="1200"/>
              </a:lnSpc>
              <a:spcBef>
                <a:spcPct val="0"/>
              </a:spcBef>
              <a:spcAft>
                <a:spcPct val="0"/>
              </a:spcAft>
            </a:pPr>
            <a:r>
              <a:rPr lang="zh-CN" altLang="en-US" sz="1000" dirty="0">
                <a:latin typeface="Arial Unicode MS"/>
              </a:rPr>
              <a:t>    </a:t>
            </a:r>
            <a:r>
              <a:rPr lang="en-AU" altLang="zh-CN" sz="1000" dirty="0" err="1">
                <a:latin typeface="Arial Unicode MS"/>
              </a:rPr>
              <a:t>jfieldID</a:t>
            </a:r>
            <a:r>
              <a:rPr lang="en-AU" altLang="zh-CN" sz="1000" dirty="0">
                <a:latin typeface="Arial Unicode MS"/>
              </a:rPr>
              <a:t> </a:t>
            </a:r>
            <a:r>
              <a:rPr lang="en-US" altLang="zh-CN" sz="1000" dirty="0">
                <a:latin typeface="Arial Unicode MS"/>
              </a:rPr>
              <a:t>f</a:t>
            </a:r>
            <a:r>
              <a:rPr lang="en-AU" altLang="zh-CN" sz="1000" dirty="0">
                <a:latin typeface="Arial Unicode MS"/>
              </a:rPr>
              <a:t>Id = env-&gt;</a:t>
            </a:r>
            <a:r>
              <a:rPr lang="en-AU" altLang="zh-CN" sz="1000" dirty="0" err="1">
                <a:latin typeface="Arial Unicode MS"/>
              </a:rPr>
              <a:t>GetFieldID</a:t>
            </a:r>
            <a:r>
              <a:rPr lang="en-AU" altLang="zh-CN" sz="1000" dirty="0">
                <a:latin typeface="Arial Unicode MS"/>
              </a:rPr>
              <a:t>(</a:t>
            </a:r>
            <a:r>
              <a:rPr lang="en-AU" altLang="zh-CN" sz="1000" dirty="0" err="1">
                <a:latin typeface="Arial Unicode MS"/>
              </a:rPr>
              <a:t>cls</a:t>
            </a:r>
            <a:r>
              <a:rPr lang="en-AU" altLang="zh-CN" sz="1000" dirty="0">
                <a:latin typeface="Arial Unicode MS"/>
              </a:rPr>
              <a:t>,</a:t>
            </a:r>
            <a:r>
              <a:rPr lang="zh-CN" altLang="en-US" sz="1000" dirty="0">
                <a:latin typeface="Arial Unicode MS"/>
              </a:rPr>
              <a:t> </a:t>
            </a:r>
            <a:r>
              <a:rPr lang="en-AU" altLang="zh-CN" sz="1000" dirty="0">
                <a:latin typeface="Arial Unicode MS"/>
              </a:rPr>
              <a:t>“username”,</a:t>
            </a:r>
            <a:r>
              <a:rPr lang="zh-CN" altLang="en-US" sz="1000" dirty="0">
                <a:latin typeface="Arial Unicode MS"/>
              </a:rPr>
              <a:t> </a:t>
            </a:r>
            <a:r>
              <a:rPr lang="en-AU" altLang="zh-CN" sz="1000" dirty="0">
                <a:latin typeface="Arial Unicode MS"/>
              </a:rPr>
              <a:t>"</a:t>
            </a:r>
            <a:r>
              <a:rPr lang="en-AU" altLang="zh-CN" sz="1000" dirty="0" err="1">
                <a:latin typeface="Arial Unicode MS"/>
              </a:rPr>
              <a:t>Ljava</a:t>
            </a:r>
            <a:r>
              <a:rPr lang="en-AU" altLang="zh-CN" sz="1000" dirty="0">
                <a:latin typeface="Arial Unicode MS"/>
              </a:rPr>
              <a:t>/lang/String;");</a:t>
            </a:r>
          </a:p>
          <a:p>
            <a:pPr eaLnBrk="0" fontAlgn="base" hangingPunct="0">
              <a:lnSpc>
                <a:spcPts val="1200"/>
              </a:lnSpc>
              <a:spcBef>
                <a:spcPct val="0"/>
              </a:spcBef>
              <a:spcAft>
                <a:spcPct val="0"/>
              </a:spcAft>
            </a:pPr>
            <a:r>
              <a:rPr lang="zh-CN" altLang="en-US" sz="1000" dirty="0">
                <a:latin typeface="Arial Unicode MS"/>
              </a:rPr>
              <a:t>    </a:t>
            </a:r>
            <a:r>
              <a:rPr lang="en-AU" altLang="zh-CN" sz="1000" dirty="0" err="1">
                <a:latin typeface="Arial Unicode MS"/>
              </a:rPr>
              <a:t>jstring</a:t>
            </a:r>
            <a:r>
              <a:rPr lang="en-AU" altLang="zh-CN" sz="1000" dirty="0">
                <a:latin typeface="Arial Unicode MS"/>
              </a:rPr>
              <a:t> name = env-&gt;</a:t>
            </a:r>
            <a:r>
              <a:rPr lang="en-AU" altLang="zh-CN" sz="1000" dirty="0" err="1">
                <a:latin typeface="Arial Unicode MS"/>
              </a:rPr>
              <a:t>GetObjectField</a:t>
            </a:r>
            <a:r>
              <a:rPr lang="en-AU" altLang="zh-CN" sz="1000" dirty="0">
                <a:latin typeface="Arial Unicode MS"/>
              </a:rPr>
              <a:t>(</a:t>
            </a:r>
            <a:r>
              <a:rPr lang="en-US" altLang="zh-CN" sz="1000" dirty="0">
                <a:latin typeface="Arial Unicode MS"/>
              </a:rPr>
              <a:t>b</a:t>
            </a:r>
            <a:r>
              <a:rPr lang="en-AU" altLang="zh-CN" sz="1000" dirty="0">
                <a:latin typeface="Arial Unicode MS"/>
              </a:rPr>
              <a:t>,</a:t>
            </a:r>
            <a:r>
              <a:rPr lang="en-US" altLang="zh-CN" sz="1000" dirty="0">
                <a:latin typeface="Arial Unicode MS"/>
              </a:rPr>
              <a:t>f</a:t>
            </a:r>
            <a:r>
              <a:rPr lang="en-AU" altLang="zh-CN" sz="1000" dirty="0">
                <a:latin typeface="Arial Unicode MS"/>
              </a:rPr>
              <a:t>Id);</a:t>
            </a:r>
            <a:endParaRPr lang="en-US" altLang="zh-CN" sz="1000" dirty="0">
              <a:latin typeface="Arial Unicode MS"/>
            </a:endParaRPr>
          </a:p>
          <a:p>
            <a:pPr marL="0" marR="0" lvl="0" indent="0" algn="l" defTabSz="914400" rtl="0" eaLnBrk="0" fontAlgn="base" latinLnBrk="0" hangingPunct="0">
              <a:lnSpc>
                <a:spcPts val="1200"/>
              </a:lnSpc>
              <a:spcBef>
                <a:spcPct val="0"/>
              </a:spcBef>
              <a:spcAft>
                <a:spcPct val="0"/>
              </a:spcAft>
              <a:buClrTx/>
              <a:buSzTx/>
              <a:buFontTx/>
              <a:buNone/>
              <a:tabLst/>
            </a:pPr>
            <a:r>
              <a:rPr kumimoji="0" lang="en-US" altLang="zh-CN" sz="1000" b="0" i="0" u="none" strike="noStrike" cap="none" normalizeH="0" baseline="0" dirty="0">
                <a:ln>
                  <a:noFill/>
                </a:ln>
                <a:solidFill>
                  <a:srgbClr val="080808"/>
                </a:solidFill>
                <a:effectLst/>
                <a:latin typeface="Arial Unicode MS"/>
                <a:ea typeface="JetBrains Mono"/>
              </a:rPr>
              <a:t>    model</a:t>
            </a:r>
            <a:r>
              <a:rPr lang="en-US" altLang="zh-CN" sz="1000" dirty="0">
                <a:latin typeface="Arial Unicode MS"/>
              </a:rPr>
              <a:t>−&gt;</a:t>
            </a:r>
            <a:r>
              <a:rPr kumimoji="0" lang="en-US" altLang="zh-CN" sz="1000" b="0" i="0" u="none" strike="noStrike" cap="none" normalizeH="0" baseline="0" dirty="0" err="1">
                <a:ln>
                  <a:noFill/>
                </a:ln>
                <a:solidFill>
                  <a:srgbClr val="080808"/>
                </a:solidFill>
                <a:effectLst/>
                <a:latin typeface="Arial Unicode MS"/>
                <a:ea typeface="JetBrains Mono"/>
              </a:rPr>
              <a:t>setUserInfo</a:t>
            </a:r>
            <a:r>
              <a:rPr kumimoji="0" lang="en-US" altLang="zh-CN" sz="1000" b="0" i="0" u="none" strike="noStrike" cap="none" normalizeH="0" baseline="0" dirty="0">
                <a:ln>
                  <a:noFill/>
                </a:ln>
                <a:solidFill>
                  <a:srgbClr val="080808"/>
                </a:solidFill>
                <a:effectLst/>
                <a:latin typeface="Arial Unicode MS"/>
                <a:ea typeface="JetBrains Mono"/>
              </a:rPr>
              <a:t>(name);</a:t>
            </a:r>
          </a:p>
          <a:p>
            <a:pPr marL="0" marR="0" lvl="0" indent="0" algn="l" defTabSz="914400" rtl="0" eaLnBrk="0" fontAlgn="base" latinLnBrk="0" hangingPunct="0">
              <a:lnSpc>
                <a:spcPts val="1200"/>
              </a:lnSpc>
              <a:spcBef>
                <a:spcPct val="0"/>
              </a:spcBef>
              <a:spcAft>
                <a:spcPct val="0"/>
              </a:spcAft>
              <a:buClrTx/>
              <a:buSzTx/>
              <a:buFontTx/>
              <a:buNone/>
              <a:tabLst/>
            </a:pPr>
            <a:r>
              <a:rPr kumimoji="0" lang="zh-CN" altLang="en-US" sz="1000" b="0" i="0" u="none" strike="noStrike" cap="none" normalizeH="0" baseline="0" dirty="0">
                <a:ln>
                  <a:noFill/>
                </a:ln>
                <a:effectLst/>
                <a:latin typeface="Arial Unicode MS"/>
                <a:ea typeface="JetBrains Mono"/>
              </a:rPr>
              <a:t>    </a:t>
            </a:r>
            <a:r>
              <a:rPr kumimoji="0" lang="en-US" altLang="zh-CN" sz="1000" b="0" i="0" u="none" strike="noStrike" cap="none" normalizeH="0" baseline="0" dirty="0">
                <a:ln>
                  <a:noFill/>
                </a:ln>
                <a:effectLst/>
                <a:latin typeface="Arial Unicode MS"/>
                <a:ea typeface="JetBrains Mono"/>
              </a:rPr>
              <a:t>Log. print (model</a:t>
            </a:r>
            <a:r>
              <a:rPr lang="en-US" altLang="zh-CN" sz="1000" dirty="0">
                <a:latin typeface="Arial Unicode MS"/>
              </a:rPr>
              <a:t>−&gt;</a:t>
            </a:r>
            <a:r>
              <a:rPr kumimoji="0" lang="en-US" altLang="zh-CN" sz="1000" b="0" i="0" u="none" strike="noStrike" cap="none" normalizeH="0" baseline="0" dirty="0" err="1">
                <a:ln>
                  <a:noFill/>
                </a:ln>
                <a:effectLst/>
                <a:latin typeface="Arial Unicode MS"/>
                <a:ea typeface="JetBrains Mono"/>
              </a:rPr>
              <a:t>getUserInfo</a:t>
            </a:r>
            <a:r>
              <a:rPr kumimoji="0" lang="en-US" altLang="zh-CN" sz="1000" b="0" i="0" u="none" strike="noStrike" cap="none" normalizeH="0" baseline="0" dirty="0">
                <a:ln>
                  <a:noFill/>
                </a:ln>
                <a:effectLst/>
                <a:latin typeface="Arial Unicode MS"/>
                <a:ea typeface="JetBrains Mono"/>
              </a:rPr>
              <a:t>());</a:t>
            </a:r>
            <a:r>
              <a:rPr kumimoji="0" lang="zh-CN" altLang="en-US" sz="1000" b="0" i="0" u="none" strike="noStrike" cap="none" normalizeH="0" baseline="0" dirty="0">
                <a:ln>
                  <a:noFill/>
                </a:ln>
                <a:effectLst/>
                <a:latin typeface="Arial Unicode MS"/>
                <a:ea typeface="JetBrains Mono"/>
              </a:rPr>
              <a:t> </a:t>
            </a:r>
            <a:r>
              <a:rPr kumimoji="0" lang="en-US" altLang="zh-CN" sz="1000" b="0" i="0" u="none" strike="noStrike" cap="none" normalizeH="0" baseline="0" dirty="0">
                <a:ln>
                  <a:noFill/>
                </a:ln>
                <a:solidFill>
                  <a:srgbClr val="FF0000"/>
                </a:solidFill>
                <a:effectLst/>
                <a:latin typeface="Arial Unicode MS"/>
                <a:ea typeface="JetBrains Mono"/>
              </a:rPr>
              <a:t>//</a:t>
            </a:r>
            <a:r>
              <a:rPr kumimoji="0" lang="zh-CN" altLang="en-US" sz="1000" b="0" i="0" u="none" strike="noStrike" cap="none" normalizeH="0" baseline="0" dirty="0">
                <a:ln>
                  <a:noFill/>
                </a:ln>
                <a:solidFill>
                  <a:srgbClr val="FF0000"/>
                </a:solidFill>
                <a:effectLst/>
                <a:latin typeface="Arial Unicode MS"/>
                <a:ea typeface="JetBrains Mono"/>
              </a:rPr>
              <a:t> </a:t>
            </a:r>
            <a:r>
              <a:rPr lang="en-US" altLang="zh-CN" sz="1000" dirty="0">
                <a:solidFill>
                  <a:srgbClr val="FF0000"/>
                </a:solidFill>
                <a:latin typeface="Arial Unicode MS"/>
                <a:ea typeface="JetBrains Mono"/>
              </a:rPr>
              <a:t>Sink</a:t>
            </a:r>
            <a:endParaRPr kumimoji="0" lang="en-US" altLang="zh-CN" sz="1000" b="0" i="0" u="none" strike="noStrike" cap="none" normalizeH="0" baseline="0" dirty="0">
              <a:ln>
                <a:noFill/>
              </a:ln>
              <a:solidFill>
                <a:srgbClr val="FF0000"/>
              </a:solidFill>
              <a:effectLst/>
              <a:latin typeface="Arial Unicode MS"/>
              <a:ea typeface="JetBrains Mono"/>
            </a:endParaRPr>
          </a:p>
          <a:p>
            <a:pPr marL="0" marR="0" lvl="0" indent="0" algn="l" defTabSz="914400" rtl="0" eaLnBrk="0" fontAlgn="base" latinLnBrk="0" hangingPunct="0">
              <a:lnSpc>
                <a:spcPts val="1200"/>
              </a:lnSpc>
              <a:spcBef>
                <a:spcPct val="0"/>
              </a:spcBef>
              <a:spcAft>
                <a:spcPct val="0"/>
              </a:spcAft>
              <a:buClrTx/>
              <a:buSzTx/>
              <a:buFontTx/>
              <a:buNone/>
              <a:tabLst/>
            </a:pPr>
            <a:r>
              <a:rPr kumimoji="0" lang="en-US" altLang="zh-CN" sz="1000" b="0" i="0" u="none" strike="noStrike" cap="none" normalizeH="0" baseline="0" dirty="0">
                <a:ln>
                  <a:noFill/>
                </a:ln>
                <a:solidFill>
                  <a:srgbClr val="080808"/>
                </a:solidFill>
                <a:effectLst/>
                <a:latin typeface="Arial Unicode MS"/>
                <a:ea typeface="JetBrains Mono"/>
              </a:rPr>
              <a:t>}</a:t>
            </a:r>
            <a:endParaRPr lang="en-US" altLang="zh-CN" sz="1000" dirty="0">
              <a:solidFill>
                <a:srgbClr val="080808"/>
              </a:solidFill>
              <a:latin typeface="Arial Unicode MS"/>
              <a:ea typeface="JetBrains Mono"/>
            </a:endParaRPr>
          </a:p>
          <a:p>
            <a:pPr marL="0" marR="0" lvl="0" indent="0" algn="l" defTabSz="914400" rtl="0" eaLnBrk="0" fontAlgn="base" latinLnBrk="0" hangingPunct="0">
              <a:lnSpc>
                <a:spcPts val="1200"/>
              </a:lnSpc>
              <a:spcBef>
                <a:spcPct val="0"/>
              </a:spcBef>
              <a:spcAft>
                <a:spcPct val="0"/>
              </a:spcAft>
              <a:buClrTx/>
              <a:buSzTx/>
              <a:buFontTx/>
              <a:buNone/>
              <a:tabLst/>
            </a:pPr>
            <a:endParaRPr kumimoji="0" lang="en-US" altLang="zh-CN" sz="1000" b="0" i="0" u="none" strike="noStrike" cap="none" normalizeH="0" baseline="0" dirty="0">
              <a:ln>
                <a:noFill/>
              </a:ln>
              <a:solidFill>
                <a:srgbClr val="080808"/>
              </a:solidFill>
              <a:effectLst/>
              <a:latin typeface="Arial Unicode MS"/>
              <a:ea typeface="JetBrains Mono"/>
            </a:endParaRPr>
          </a:p>
          <a:p>
            <a:pPr marL="0" marR="0" lvl="0" indent="0" algn="l" defTabSz="914400" rtl="0" eaLnBrk="0" fontAlgn="base" latinLnBrk="0" hangingPunct="0">
              <a:lnSpc>
                <a:spcPts val="1200"/>
              </a:lnSpc>
              <a:spcBef>
                <a:spcPct val="0"/>
              </a:spcBef>
              <a:spcAft>
                <a:spcPct val="0"/>
              </a:spcAft>
              <a:buClrTx/>
              <a:buSzTx/>
              <a:buFontTx/>
              <a:buNone/>
              <a:tabLst/>
            </a:pPr>
            <a:endParaRPr kumimoji="0" lang="en-US" altLang="zh-CN" sz="1000" b="0" i="0" u="none" strike="noStrike" cap="none" normalizeH="0" baseline="0" dirty="0">
              <a:ln>
                <a:noFill/>
              </a:ln>
              <a:solidFill>
                <a:srgbClr val="080808"/>
              </a:solidFill>
              <a:effectLst/>
              <a:latin typeface="Arial Unicode MS"/>
              <a:ea typeface="JetBrains Mono"/>
            </a:endParaRPr>
          </a:p>
        </p:txBody>
      </p:sp>
      <p:sp>
        <p:nvSpPr>
          <p:cNvPr id="3" name="文本框 2">
            <a:extLst>
              <a:ext uri="{FF2B5EF4-FFF2-40B4-BE49-F238E27FC236}">
                <a16:creationId xmlns:a16="http://schemas.microsoft.com/office/drawing/2014/main" id="{C66114AD-5EEC-0874-4F0C-4B376BCF84DE}"/>
              </a:ext>
            </a:extLst>
          </p:cNvPr>
          <p:cNvSpPr txBox="1"/>
          <p:nvPr/>
        </p:nvSpPr>
        <p:spPr>
          <a:xfrm>
            <a:off x="6228635" y="2454157"/>
            <a:ext cx="435429" cy="1938992"/>
          </a:xfrm>
          <a:prstGeom prst="rect">
            <a:avLst/>
          </a:prstGeom>
          <a:noFill/>
        </p:spPr>
        <p:txBody>
          <a:bodyPr wrap="square" rtlCol="0">
            <a:spAutoFit/>
          </a:bodyPr>
          <a:lstStyle/>
          <a:p>
            <a:pPr algn="r">
              <a:lnSpc>
                <a:spcPts val="1200"/>
              </a:lnSpc>
            </a:pPr>
            <a:r>
              <a:rPr lang="en-US" altLang="zh-CN" sz="1000" dirty="0">
                <a:solidFill>
                  <a:srgbClr val="080808"/>
                </a:solidFill>
                <a:latin typeface="Arial Unicode MS"/>
              </a:rPr>
              <a:t>C1.</a:t>
            </a:r>
          </a:p>
          <a:p>
            <a:pPr algn="r">
              <a:lnSpc>
                <a:spcPts val="1200"/>
              </a:lnSpc>
            </a:pPr>
            <a:r>
              <a:rPr lang="en-US" altLang="zh-CN" sz="1000" dirty="0">
                <a:solidFill>
                  <a:srgbClr val="080808"/>
                </a:solidFill>
                <a:latin typeface="Arial Unicode MS"/>
              </a:rPr>
              <a:t>C2.</a:t>
            </a:r>
          </a:p>
          <a:p>
            <a:pPr algn="r">
              <a:lnSpc>
                <a:spcPts val="1200"/>
              </a:lnSpc>
            </a:pPr>
            <a:r>
              <a:rPr lang="en-US" altLang="zh-CN" sz="1000" dirty="0">
                <a:solidFill>
                  <a:srgbClr val="080808"/>
                </a:solidFill>
                <a:latin typeface="Arial Unicode MS"/>
              </a:rPr>
              <a:t>C3.</a:t>
            </a:r>
          </a:p>
          <a:p>
            <a:pPr algn="r">
              <a:lnSpc>
                <a:spcPts val="1200"/>
              </a:lnSpc>
            </a:pPr>
            <a:r>
              <a:rPr lang="en-US" altLang="zh-CN" sz="1000" dirty="0">
                <a:solidFill>
                  <a:srgbClr val="080808"/>
                </a:solidFill>
                <a:latin typeface="Arial Unicode MS"/>
              </a:rPr>
              <a:t>C4.</a:t>
            </a:r>
          </a:p>
          <a:p>
            <a:pPr algn="r">
              <a:lnSpc>
                <a:spcPts val="1200"/>
              </a:lnSpc>
            </a:pPr>
            <a:r>
              <a:rPr lang="en-US" altLang="zh-CN" sz="1000" dirty="0">
                <a:solidFill>
                  <a:srgbClr val="080808"/>
                </a:solidFill>
                <a:latin typeface="Arial Unicode MS"/>
              </a:rPr>
              <a:t>C5.</a:t>
            </a:r>
          </a:p>
          <a:p>
            <a:pPr algn="r">
              <a:lnSpc>
                <a:spcPts val="1200"/>
              </a:lnSpc>
            </a:pPr>
            <a:r>
              <a:rPr lang="en-US" altLang="zh-CN" sz="1000" dirty="0">
                <a:solidFill>
                  <a:srgbClr val="080808"/>
                </a:solidFill>
                <a:latin typeface="Arial Unicode MS"/>
              </a:rPr>
              <a:t>C6.</a:t>
            </a:r>
          </a:p>
          <a:p>
            <a:pPr algn="r">
              <a:lnSpc>
                <a:spcPts val="1200"/>
              </a:lnSpc>
            </a:pPr>
            <a:r>
              <a:rPr lang="en-US" altLang="zh-CN" sz="1000" dirty="0">
                <a:solidFill>
                  <a:srgbClr val="080808"/>
                </a:solidFill>
                <a:latin typeface="Arial Unicode MS"/>
              </a:rPr>
              <a:t>C7.</a:t>
            </a:r>
          </a:p>
          <a:p>
            <a:pPr algn="r">
              <a:lnSpc>
                <a:spcPts val="1200"/>
              </a:lnSpc>
            </a:pPr>
            <a:r>
              <a:rPr lang="en-US" altLang="zh-CN" sz="1000" dirty="0">
                <a:solidFill>
                  <a:srgbClr val="080808"/>
                </a:solidFill>
                <a:latin typeface="Arial Unicode MS"/>
              </a:rPr>
              <a:t>C8.</a:t>
            </a:r>
          </a:p>
          <a:p>
            <a:pPr algn="r">
              <a:lnSpc>
                <a:spcPts val="1200"/>
              </a:lnSpc>
            </a:pPr>
            <a:r>
              <a:rPr lang="en-US" altLang="zh-CN" sz="1000" dirty="0">
                <a:solidFill>
                  <a:srgbClr val="080808"/>
                </a:solidFill>
                <a:latin typeface="Arial Unicode MS"/>
              </a:rPr>
              <a:t>C9.</a:t>
            </a:r>
          </a:p>
          <a:p>
            <a:pPr algn="r">
              <a:lnSpc>
                <a:spcPts val="1200"/>
              </a:lnSpc>
            </a:pPr>
            <a:r>
              <a:rPr lang="en-US" altLang="zh-CN" sz="1000" dirty="0">
                <a:solidFill>
                  <a:srgbClr val="080808"/>
                </a:solidFill>
                <a:latin typeface="Arial Unicode MS"/>
              </a:rPr>
              <a:t>C10.</a:t>
            </a:r>
          </a:p>
          <a:p>
            <a:pPr algn="r">
              <a:lnSpc>
                <a:spcPts val="1200"/>
              </a:lnSpc>
            </a:pPr>
            <a:r>
              <a:rPr lang="en-US" altLang="zh-CN" sz="1000" dirty="0">
                <a:solidFill>
                  <a:srgbClr val="080808"/>
                </a:solidFill>
                <a:latin typeface="Arial Unicode MS"/>
              </a:rPr>
              <a:t>C11.</a:t>
            </a:r>
          </a:p>
          <a:p>
            <a:pPr algn="r">
              <a:lnSpc>
                <a:spcPts val="1200"/>
              </a:lnSpc>
            </a:pPr>
            <a:r>
              <a:rPr lang="en-US" altLang="zh-CN" sz="1000" dirty="0">
                <a:solidFill>
                  <a:srgbClr val="080808"/>
                </a:solidFill>
                <a:latin typeface="Arial Unicode MS"/>
              </a:rPr>
              <a:t>C12.</a:t>
            </a:r>
          </a:p>
        </p:txBody>
      </p:sp>
      <p:sp>
        <p:nvSpPr>
          <p:cNvPr id="4" name="文本框 9">
            <a:extLst>
              <a:ext uri="{FF2B5EF4-FFF2-40B4-BE49-F238E27FC236}">
                <a16:creationId xmlns:a16="http://schemas.microsoft.com/office/drawing/2014/main" id="{559340AC-720E-023E-7138-06AC443447C1}"/>
              </a:ext>
            </a:extLst>
          </p:cNvPr>
          <p:cNvSpPr txBox="1"/>
          <p:nvPr/>
        </p:nvSpPr>
        <p:spPr>
          <a:xfrm>
            <a:off x="6521166" y="2152198"/>
            <a:ext cx="1264965" cy="276999"/>
          </a:xfrm>
          <a:prstGeom prst="rect">
            <a:avLst/>
          </a:prstGeom>
          <a:noFill/>
        </p:spPr>
        <p:txBody>
          <a:bodyPr wrap="square">
            <a:spAutoFit/>
          </a:bodyPr>
          <a:lstStyle/>
          <a:p>
            <a:r>
              <a:rPr lang="en-US" altLang="zh-CN" sz="1200" dirty="0" err="1"/>
              <a:t>native_func.cpp</a:t>
            </a:r>
            <a:endParaRPr lang="zh-CN" altLang="en-US" sz="1200" dirty="0"/>
          </a:p>
        </p:txBody>
      </p:sp>
      <mc:AlternateContent xmlns:mc="http://schemas.openxmlformats.org/markup-compatibility/2006" xmlns:a14="http://schemas.microsoft.com/office/drawing/2010/main">
        <mc:Choice Requires="a14">
          <p:sp>
            <p:nvSpPr>
              <p:cNvPr id="5" name="文本框 11">
                <a:extLst>
                  <a:ext uri="{FF2B5EF4-FFF2-40B4-BE49-F238E27FC236}">
                    <a16:creationId xmlns:a16="http://schemas.microsoft.com/office/drawing/2014/main" id="{8626E6EA-B17C-D590-707D-BD10AA8C9BEB}"/>
                  </a:ext>
                </a:extLst>
              </p:cNvPr>
              <p:cNvSpPr txBox="1"/>
              <p:nvPr/>
            </p:nvSpPr>
            <p:spPr>
              <a:xfrm>
                <a:off x="7683874" y="2164343"/>
                <a:ext cx="626197" cy="25455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groupChr>
                        <m:groupChrPr>
                          <m:chr m:val="→"/>
                          <m:vertJc m:val="bot"/>
                          <m:ctrlPr>
                            <a:rPr lang="zh-CN" altLang="en-US" sz="1200" i="1" smtClean="0">
                              <a:latin typeface="Cambria Math" panose="02040503050406030204" pitchFamily="18" charset="0"/>
                            </a:rPr>
                          </m:ctrlPr>
                        </m:groupChrPr>
                        <m:e>
                          <m:r>
                            <m:rPr>
                              <m:brk m:alnAt="2"/>
                            </m:rPr>
                            <a:rPr lang="en-US" altLang="zh-CN" sz="1200" b="0" i="1" smtClean="0">
                              <a:latin typeface="Cambria Math" panose="02040503050406030204" pitchFamily="18" charset="0"/>
                            </a:rPr>
                            <m:t>𝑐</m:t>
                          </m:r>
                          <m:r>
                            <a:rPr lang="en-US" altLang="zh-CN" sz="1200" b="0" i="1" smtClean="0">
                              <a:latin typeface="Cambria Math" panose="02040503050406030204" pitchFamily="18" charset="0"/>
                            </a:rPr>
                            <m:t>𝑜𝑚𝑝𝑖𝑙𝑒</m:t>
                          </m:r>
                          <m:r>
                            <a:rPr lang="en-US" altLang="zh-CN" sz="1200" b="0" i="1" smtClean="0">
                              <a:latin typeface="Cambria Math" panose="02040503050406030204" pitchFamily="18" charset="0"/>
                            </a:rPr>
                            <m:t> </m:t>
                          </m:r>
                          <m:r>
                            <a:rPr lang="en-US" altLang="zh-CN" sz="1200" b="0" i="1" smtClean="0">
                              <a:latin typeface="Cambria Math" panose="02040503050406030204" pitchFamily="18" charset="0"/>
                            </a:rPr>
                            <m:t>𝑡𝑜</m:t>
                          </m:r>
                        </m:e>
                      </m:groupChr>
                    </m:oMath>
                  </m:oMathPara>
                </a14:m>
                <a:endParaRPr lang="zh-CN" altLang="en-US" sz="1200" dirty="0"/>
              </a:p>
            </p:txBody>
          </p:sp>
        </mc:Choice>
        <mc:Fallback xmlns="">
          <p:sp>
            <p:nvSpPr>
              <p:cNvPr id="5" name="文本框 11">
                <a:extLst>
                  <a:ext uri="{FF2B5EF4-FFF2-40B4-BE49-F238E27FC236}">
                    <a16:creationId xmlns:a16="http://schemas.microsoft.com/office/drawing/2014/main" id="{8626E6EA-B17C-D590-707D-BD10AA8C9BEB}"/>
                  </a:ext>
                </a:extLst>
              </p:cNvPr>
              <p:cNvSpPr txBox="1">
                <a:spLocks noRot="1" noChangeAspect="1" noMove="1" noResize="1" noEditPoints="1" noAdjustHandles="1" noChangeArrowheads="1" noChangeShapeType="1" noTextEdit="1"/>
              </p:cNvSpPr>
              <p:nvPr/>
            </p:nvSpPr>
            <p:spPr>
              <a:xfrm>
                <a:off x="7683874" y="2164343"/>
                <a:ext cx="626197" cy="254557"/>
              </a:xfrm>
              <a:prstGeom prst="rect">
                <a:avLst/>
              </a:prstGeom>
              <a:blipFill>
                <a:blip r:embed="rId3"/>
                <a:stretch>
                  <a:fillRect t="-9524" r="-1961"/>
                </a:stretch>
              </a:blipFill>
            </p:spPr>
            <p:txBody>
              <a:bodyPr/>
              <a:lstStyle/>
              <a:p>
                <a:r>
                  <a:rPr lang="en-US">
                    <a:noFill/>
                  </a:rPr>
                  <a:t> </a:t>
                </a:r>
              </a:p>
            </p:txBody>
          </p:sp>
        </mc:Fallback>
      </mc:AlternateContent>
      <p:sp>
        <p:nvSpPr>
          <p:cNvPr id="6" name="文本框 12">
            <a:extLst>
              <a:ext uri="{FF2B5EF4-FFF2-40B4-BE49-F238E27FC236}">
                <a16:creationId xmlns:a16="http://schemas.microsoft.com/office/drawing/2014/main" id="{3F5C3DB8-2353-ABE5-921C-B39F7A8739C9}"/>
              </a:ext>
            </a:extLst>
          </p:cNvPr>
          <p:cNvSpPr txBox="1"/>
          <p:nvPr/>
        </p:nvSpPr>
        <p:spPr>
          <a:xfrm>
            <a:off x="8259483" y="2164343"/>
            <a:ext cx="1370611" cy="276999"/>
          </a:xfrm>
          <a:prstGeom prst="rect">
            <a:avLst/>
          </a:prstGeom>
          <a:noFill/>
        </p:spPr>
        <p:txBody>
          <a:bodyPr wrap="square">
            <a:spAutoFit/>
          </a:bodyPr>
          <a:lstStyle/>
          <a:p>
            <a:r>
              <a:rPr lang="en-US" altLang="zh-CN" sz="1200" dirty="0" err="1"/>
              <a:t>libnative_func.so</a:t>
            </a:r>
            <a:endParaRPr lang="zh-CN" altLang="en-US" sz="1200" dirty="0"/>
          </a:p>
        </p:txBody>
      </p:sp>
      <p:sp>
        <p:nvSpPr>
          <p:cNvPr id="22" name="TextBox 21">
            <a:extLst>
              <a:ext uri="{FF2B5EF4-FFF2-40B4-BE49-F238E27FC236}">
                <a16:creationId xmlns:a16="http://schemas.microsoft.com/office/drawing/2014/main" id="{F7FB505B-E5F1-1E19-5B7B-26A04E5B862D}"/>
              </a:ext>
            </a:extLst>
          </p:cNvPr>
          <p:cNvSpPr txBox="1"/>
          <p:nvPr/>
        </p:nvSpPr>
        <p:spPr>
          <a:xfrm>
            <a:off x="8057872" y="4698221"/>
            <a:ext cx="997648" cy="276999"/>
          </a:xfrm>
          <a:prstGeom prst="rect">
            <a:avLst/>
          </a:prstGeom>
          <a:noFill/>
        </p:spPr>
        <p:txBody>
          <a:bodyPr wrap="square" rtlCol="0">
            <a:spAutoFit/>
          </a:bodyPr>
          <a:lstStyle/>
          <a:p>
            <a:r>
              <a:rPr lang="en-US" altLang="zh-CN" sz="1200" dirty="0"/>
              <a:t>(b)</a:t>
            </a:r>
            <a:r>
              <a:rPr lang="zh-CN" altLang="en-US" sz="1200" dirty="0"/>
              <a:t> </a:t>
            </a:r>
            <a:r>
              <a:rPr lang="en-US" altLang="zh-CN" sz="1200" dirty="0"/>
              <a:t>C++</a:t>
            </a:r>
            <a:r>
              <a:rPr lang="zh-CN" altLang="en-US" sz="1200" dirty="0"/>
              <a:t> </a:t>
            </a:r>
            <a:r>
              <a:rPr lang="en-US" altLang="zh-CN" sz="1200" dirty="0"/>
              <a:t>code</a:t>
            </a:r>
            <a:endParaRPr lang="en-US" sz="1400" dirty="0"/>
          </a:p>
        </p:txBody>
      </p:sp>
      <p:sp>
        <p:nvSpPr>
          <p:cNvPr id="9" name="TextBox 8">
            <a:extLst>
              <a:ext uri="{FF2B5EF4-FFF2-40B4-BE49-F238E27FC236}">
                <a16:creationId xmlns:a16="http://schemas.microsoft.com/office/drawing/2014/main" id="{D275F120-B32F-6C5F-40A4-0FFD4B2925C7}"/>
              </a:ext>
            </a:extLst>
          </p:cNvPr>
          <p:cNvSpPr txBox="1"/>
          <p:nvPr/>
        </p:nvSpPr>
        <p:spPr>
          <a:xfrm>
            <a:off x="670052" y="1767477"/>
            <a:ext cx="5166877" cy="523220"/>
          </a:xfrm>
          <a:prstGeom prst="rect">
            <a:avLst/>
          </a:prstGeom>
          <a:noFill/>
        </p:spPr>
        <p:txBody>
          <a:bodyPr wrap="square" rtlCol="0">
            <a:spAutoFit/>
          </a:bodyPr>
          <a:lstStyle/>
          <a:p>
            <a:r>
              <a:rPr lang="en-US" altLang="zh-CN" sz="2800" dirty="0">
                <a:effectLst/>
                <a:latin typeface="Calibri" panose="020F0502020204030204" pitchFamily="34" charset="0"/>
              </a:rPr>
              <a:t>1.</a:t>
            </a:r>
            <a:r>
              <a:rPr lang="zh-CN" altLang="en-US" sz="2800" dirty="0">
                <a:effectLst/>
                <a:latin typeface="Calibri" panose="020F0502020204030204" pitchFamily="34" charset="0"/>
              </a:rPr>
              <a:t> </a:t>
            </a:r>
            <a:r>
              <a:rPr lang="en-AU" sz="2800" dirty="0">
                <a:effectLst/>
                <a:latin typeface="Calibri" panose="020F0502020204030204" pitchFamily="34" charset="0"/>
              </a:rPr>
              <a:t>Optimistic handling of JNIs </a:t>
            </a:r>
            <a:endParaRPr lang="en-AU" sz="3200" dirty="0">
              <a:effectLst/>
            </a:endParaRPr>
          </a:p>
        </p:txBody>
      </p:sp>
      <p:sp>
        <p:nvSpPr>
          <p:cNvPr id="10" name="TextBox 9">
            <a:extLst>
              <a:ext uri="{FF2B5EF4-FFF2-40B4-BE49-F238E27FC236}">
                <a16:creationId xmlns:a16="http://schemas.microsoft.com/office/drawing/2014/main" id="{DA1A169B-1C29-6A2E-491C-69465A1CAB92}"/>
              </a:ext>
            </a:extLst>
          </p:cNvPr>
          <p:cNvSpPr txBox="1"/>
          <p:nvPr/>
        </p:nvSpPr>
        <p:spPr>
          <a:xfrm>
            <a:off x="8944788" y="3194813"/>
            <a:ext cx="327334" cy="461665"/>
          </a:xfrm>
          <a:prstGeom prst="rect">
            <a:avLst/>
          </a:prstGeom>
          <a:noFill/>
        </p:spPr>
        <p:txBody>
          <a:bodyPr wrap="none" rtlCol="0">
            <a:spAutoFit/>
          </a:bodyPr>
          <a:lstStyle/>
          <a:p>
            <a:r>
              <a:rPr lang="en-US" altLang="zh-CN" sz="2400" dirty="0">
                <a:solidFill>
                  <a:srgbClr val="FF0000"/>
                </a:solidFill>
              </a:rPr>
              <a:t>?</a:t>
            </a:r>
            <a:endParaRPr lang="en-US" sz="2400" dirty="0">
              <a:solidFill>
                <a:srgbClr val="FF0000"/>
              </a:solidFill>
            </a:endParaRPr>
          </a:p>
        </p:txBody>
      </p:sp>
    </p:spTree>
    <p:extLst>
      <p:ext uri="{BB962C8B-B14F-4D97-AF65-F5344CB8AC3E}">
        <p14:creationId xmlns:p14="http://schemas.microsoft.com/office/powerpoint/2010/main" val="39963395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占位符 1">
            <a:extLst>
              <a:ext uri="{FF2B5EF4-FFF2-40B4-BE49-F238E27FC236}">
                <a16:creationId xmlns:a16="http://schemas.microsoft.com/office/drawing/2014/main" id="{B020B08D-334D-A841-EA36-BB6192515C8B}"/>
              </a:ext>
            </a:extLst>
          </p:cNvPr>
          <p:cNvSpPr>
            <a:spLocks noGrp="1"/>
          </p:cNvSpPr>
          <p:nvPr>
            <p:ph type="body" sz="quarter" idx="10"/>
          </p:nvPr>
        </p:nvSpPr>
        <p:spPr>
          <a:xfrm>
            <a:off x="215999" y="413035"/>
            <a:ext cx="6557333" cy="416571"/>
          </a:xfrm>
        </p:spPr>
        <p:txBody>
          <a:bodyPr>
            <a:normAutofit lnSpcReduction="10000"/>
          </a:bodyPr>
          <a:lstStyle/>
          <a:p>
            <a:r>
              <a:rPr lang="en-US" altLang="zh-CN" dirty="0"/>
              <a:t>Our</a:t>
            </a:r>
            <a:r>
              <a:rPr lang="zh-CN" altLang="en-US" dirty="0"/>
              <a:t> </a:t>
            </a:r>
            <a:r>
              <a:rPr lang="en-US" altLang="zh-CN" dirty="0"/>
              <a:t>work</a:t>
            </a:r>
          </a:p>
          <a:p>
            <a:endParaRPr lang="en-US" altLang="zh-CN" dirty="0"/>
          </a:p>
        </p:txBody>
      </p:sp>
      <p:sp>
        <p:nvSpPr>
          <p:cNvPr id="23" name="文本占位符 2">
            <a:extLst>
              <a:ext uri="{FF2B5EF4-FFF2-40B4-BE49-F238E27FC236}">
                <a16:creationId xmlns:a16="http://schemas.microsoft.com/office/drawing/2014/main" id="{4507D226-DAE3-686B-249F-C560B1029111}"/>
              </a:ext>
            </a:extLst>
          </p:cNvPr>
          <p:cNvSpPr>
            <a:spLocks noGrp="1"/>
          </p:cNvSpPr>
          <p:nvPr>
            <p:ph type="body" sz="quarter" idx="11"/>
          </p:nvPr>
        </p:nvSpPr>
        <p:spPr>
          <a:xfrm>
            <a:off x="216000" y="712622"/>
            <a:ext cx="6557333" cy="323301"/>
          </a:xfrm>
        </p:spPr>
        <p:txBody>
          <a:bodyPr/>
          <a:lstStyle/>
          <a:p>
            <a:r>
              <a:rPr lang="en-US" altLang="zh-CN" dirty="0"/>
              <a:t>Example</a:t>
            </a:r>
            <a:endParaRPr lang="en-US" dirty="0"/>
          </a:p>
        </p:txBody>
      </p:sp>
      <p:sp>
        <p:nvSpPr>
          <p:cNvPr id="2" name="Rectangle 2">
            <a:extLst>
              <a:ext uri="{FF2B5EF4-FFF2-40B4-BE49-F238E27FC236}">
                <a16:creationId xmlns:a16="http://schemas.microsoft.com/office/drawing/2014/main" id="{DF7EC376-4B37-C703-CB90-8EE3AFD6E7A8}"/>
              </a:ext>
            </a:extLst>
          </p:cNvPr>
          <p:cNvSpPr>
            <a:spLocks noChangeArrowheads="1"/>
          </p:cNvSpPr>
          <p:nvPr/>
        </p:nvSpPr>
        <p:spPr bwMode="auto">
          <a:xfrm>
            <a:off x="6611178" y="2440180"/>
            <a:ext cx="4140000" cy="2246769"/>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ts val="1200"/>
              </a:lnSpc>
              <a:spcBef>
                <a:spcPct val="0"/>
              </a:spcBef>
              <a:spcAft>
                <a:spcPct val="0"/>
              </a:spcAft>
              <a:buClrTx/>
              <a:buSzTx/>
              <a:buFontTx/>
              <a:buNone/>
              <a:tabLst/>
            </a:pPr>
            <a:r>
              <a:rPr kumimoji="0" lang="en-US" altLang="zh-CN" sz="1000" b="0" i="0" u="none" strike="noStrike" cap="none" normalizeH="0" baseline="0" dirty="0">
                <a:ln>
                  <a:noFill/>
                </a:ln>
                <a:solidFill>
                  <a:schemeClr val="bg1">
                    <a:lumMod val="50000"/>
                  </a:schemeClr>
                </a:solidFill>
                <a:effectLst/>
                <a:latin typeface="Arial Unicode MS"/>
                <a:ea typeface="JetBrains Mono"/>
              </a:rPr>
              <a:t>// JNI callee function</a:t>
            </a:r>
          </a:p>
          <a:p>
            <a:pPr marL="0" marR="0" lvl="0" indent="0" algn="l" defTabSz="914400" rtl="0" eaLnBrk="0" fontAlgn="base" latinLnBrk="0" hangingPunct="0">
              <a:lnSpc>
                <a:spcPts val="1200"/>
              </a:lnSpc>
              <a:spcBef>
                <a:spcPct val="0"/>
              </a:spcBef>
              <a:spcAft>
                <a:spcPct val="0"/>
              </a:spcAft>
              <a:buClrTx/>
              <a:buSzTx/>
              <a:buFontTx/>
              <a:buNone/>
              <a:tabLst/>
            </a:pPr>
            <a:r>
              <a:rPr kumimoji="0" lang="en-US" altLang="zh-CN" sz="1000" b="0" i="0" u="none" strike="noStrike" cap="none" normalizeH="0" baseline="0" dirty="0">
                <a:ln>
                  <a:noFill/>
                </a:ln>
                <a:solidFill>
                  <a:srgbClr val="080808"/>
                </a:solidFill>
                <a:effectLst/>
                <a:latin typeface="Arial Unicode MS"/>
                <a:ea typeface="JetBrains Mono"/>
              </a:rPr>
              <a:t>JNIEXPORT </a:t>
            </a:r>
            <a:r>
              <a:rPr kumimoji="0" lang="zh-CN" altLang="zh-CN" sz="1000" b="0" i="0" u="none" strike="noStrike" cap="none" normalizeH="0" baseline="0" dirty="0">
                <a:ln>
                  <a:noFill/>
                </a:ln>
                <a:effectLst/>
                <a:latin typeface="Arial Unicode MS"/>
                <a:ea typeface="JetBrains Mono"/>
              </a:rPr>
              <a:t>void</a:t>
            </a:r>
            <a:r>
              <a:rPr kumimoji="0" lang="en-US" altLang="zh-CN" sz="1000" b="0" i="0" u="none" strike="noStrike" cap="none" normalizeH="0" baseline="0" dirty="0">
                <a:ln>
                  <a:noFill/>
                </a:ln>
                <a:solidFill>
                  <a:srgbClr val="080808"/>
                </a:solidFill>
                <a:effectLst/>
                <a:latin typeface="Arial Unicode MS"/>
                <a:ea typeface="JetBrains Mono"/>
              </a:rPr>
              <a:t> JNICALL </a:t>
            </a:r>
            <a:r>
              <a:rPr kumimoji="0" lang="en-US" altLang="zh-CN" sz="1000" b="0" i="0" u="none" strike="noStrike" cap="none" normalizeH="0" baseline="0" dirty="0" err="1">
                <a:ln>
                  <a:noFill/>
                </a:ln>
                <a:solidFill>
                  <a:srgbClr val="00B050"/>
                </a:solidFill>
                <a:effectLst/>
                <a:latin typeface="Arial Unicode MS"/>
                <a:ea typeface="JetBrains Mono"/>
              </a:rPr>
              <a:t>Java_JavaCaller</a:t>
            </a:r>
            <a:r>
              <a:rPr lang="en-US" altLang="zh-CN" sz="1000" dirty="0" err="1">
                <a:solidFill>
                  <a:srgbClr val="00B050"/>
                </a:solidFill>
                <a:latin typeface="Arial Unicode MS"/>
                <a:ea typeface="JetBrains Mono"/>
              </a:rPr>
              <a:t>_</a:t>
            </a:r>
            <a:r>
              <a:rPr kumimoji="0" lang="en-US" altLang="zh-CN" sz="1000" b="0" i="0" u="none" strike="noStrike" cap="none" normalizeH="0" baseline="0" dirty="0" err="1">
                <a:ln>
                  <a:noFill/>
                </a:ln>
                <a:solidFill>
                  <a:srgbClr val="00B050"/>
                </a:solidFill>
                <a:effectLst/>
                <a:latin typeface="Arial Unicode MS"/>
                <a:ea typeface="JetBrains Mono"/>
              </a:rPr>
              <a:t>native_c</a:t>
            </a:r>
            <a:r>
              <a:rPr lang="en-US" altLang="zh-CN" sz="1000" dirty="0" err="1">
                <a:solidFill>
                  <a:srgbClr val="00B050"/>
                </a:solidFill>
                <a:latin typeface="Arial Unicode MS"/>
                <a:ea typeface="JetBrains Mono"/>
              </a:rPr>
              <a:t>_</a:t>
            </a:r>
            <a:r>
              <a:rPr kumimoji="0" lang="en-US" altLang="zh-CN" sz="1000" b="0" i="0" u="none" strike="noStrike" cap="none" normalizeH="0" baseline="0" dirty="0" err="1">
                <a:ln>
                  <a:noFill/>
                </a:ln>
                <a:solidFill>
                  <a:srgbClr val="00B050"/>
                </a:solidFill>
                <a:effectLst/>
                <a:latin typeface="Arial Unicode MS"/>
                <a:ea typeface="JetBrains Mono"/>
              </a:rPr>
              <a:t>callee</a:t>
            </a:r>
            <a:endParaRPr kumimoji="0" lang="en-US" altLang="zh-CN" sz="1000" b="0" i="0" u="none" strike="noStrike" cap="none" normalizeH="0" baseline="0" dirty="0">
              <a:ln>
                <a:noFill/>
              </a:ln>
              <a:solidFill>
                <a:srgbClr val="00B050"/>
              </a:solidFill>
              <a:effectLst/>
              <a:latin typeface="Arial Unicode MS"/>
              <a:ea typeface="JetBrains Mono"/>
            </a:endParaRPr>
          </a:p>
          <a:p>
            <a:pPr marL="0" marR="0" lvl="0" indent="0" algn="l" defTabSz="914400" rtl="0" eaLnBrk="0" fontAlgn="base" latinLnBrk="0" hangingPunct="0">
              <a:lnSpc>
                <a:spcPts val="1200"/>
              </a:lnSpc>
              <a:spcBef>
                <a:spcPct val="0"/>
              </a:spcBef>
              <a:spcAft>
                <a:spcPct val="0"/>
              </a:spcAft>
              <a:buClrTx/>
              <a:buSzTx/>
              <a:buFontTx/>
              <a:buNone/>
              <a:tabLst/>
            </a:pPr>
            <a:r>
              <a:rPr kumimoji="0" lang="en-US" altLang="zh-CN" sz="1000" b="0" i="0" u="none" strike="noStrike" cap="none" normalizeH="0" baseline="0" dirty="0">
                <a:ln>
                  <a:noFill/>
                </a:ln>
                <a:solidFill>
                  <a:srgbClr val="080808"/>
                </a:solidFill>
                <a:effectLst/>
                <a:latin typeface="Arial Unicode MS"/>
                <a:ea typeface="JetBrains Mono"/>
              </a:rPr>
              <a:t>    </a:t>
            </a:r>
            <a:r>
              <a:rPr kumimoji="0" lang="zh-CN" altLang="en-US" sz="1000" b="0" i="0" u="none" strike="noStrike" cap="none" normalizeH="0" baseline="0" dirty="0">
                <a:ln>
                  <a:noFill/>
                </a:ln>
                <a:solidFill>
                  <a:srgbClr val="080808"/>
                </a:solidFill>
                <a:effectLst/>
                <a:latin typeface="Arial Unicode MS"/>
                <a:ea typeface="JetBrains Mono"/>
              </a:rPr>
              <a:t>                     </a:t>
            </a:r>
            <a:r>
              <a:rPr kumimoji="0" lang="en-US" altLang="zh-CN" sz="1000" b="0" i="0" u="none" strike="noStrike" cap="none" normalizeH="0" baseline="0" dirty="0">
                <a:ln>
                  <a:noFill/>
                </a:ln>
                <a:solidFill>
                  <a:srgbClr val="080808"/>
                </a:solidFill>
                <a:effectLst/>
                <a:latin typeface="Arial Unicode MS"/>
                <a:ea typeface="JetBrains Mono"/>
              </a:rPr>
              <a:t>(</a:t>
            </a:r>
            <a:r>
              <a:rPr kumimoji="0" lang="en-US" altLang="zh-CN" sz="1000" b="0" i="0" u="none" strike="noStrike" cap="none" normalizeH="0" baseline="0" dirty="0" err="1">
                <a:ln>
                  <a:noFill/>
                </a:ln>
                <a:solidFill>
                  <a:srgbClr val="080808"/>
                </a:solidFill>
                <a:effectLst/>
                <a:latin typeface="Arial Unicode MS"/>
                <a:ea typeface="JetBrains Mono"/>
              </a:rPr>
              <a:t>JNIEnv</a:t>
            </a:r>
            <a:r>
              <a:rPr kumimoji="0" lang="en-US" altLang="zh-CN" sz="1000" b="0" i="0" u="none" strike="noStrike" cap="none" normalizeH="0" baseline="0" dirty="0">
                <a:ln>
                  <a:noFill/>
                </a:ln>
                <a:solidFill>
                  <a:srgbClr val="080808"/>
                </a:solidFill>
                <a:effectLst/>
                <a:latin typeface="Arial Unicode MS"/>
                <a:ea typeface="JetBrains Mono"/>
              </a:rPr>
              <a:t> *env, </a:t>
            </a:r>
            <a:r>
              <a:rPr kumimoji="0" lang="en-US" altLang="zh-CN" sz="1000" b="0" i="0" u="none" strike="noStrike" cap="none" normalizeH="0" baseline="0" dirty="0" err="1">
                <a:ln>
                  <a:noFill/>
                </a:ln>
                <a:solidFill>
                  <a:srgbClr val="080808"/>
                </a:solidFill>
                <a:effectLst/>
                <a:latin typeface="Arial Unicode MS"/>
                <a:ea typeface="JetBrains Mono"/>
              </a:rPr>
              <a:t>jobject</a:t>
            </a:r>
            <a:r>
              <a:rPr kumimoji="0" lang="en-US" altLang="zh-CN" sz="1000" b="0" i="0" u="none" strike="noStrike" cap="none" normalizeH="0" baseline="0" dirty="0">
                <a:ln>
                  <a:noFill/>
                </a:ln>
                <a:solidFill>
                  <a:srgbClr val="080808"/>
                </a:solidFill>
                <a:effectLst/>
                <a:latin typeface="Arial Unicode MS"/>
                <a:ea typeface="JetBrains Mono"/>
              </a:rPr>
              <a:t> instance, </a:t>
            </a:r>
            <a:r>
              <a:rPr kumimoji="0" lang="en-US" altLang="zh-CN" sz="1000" b="0" i="0" u="none" strike="noStrike" cap="none" normalizeH="0" baseline="0" dirty="0" err="1">
                <a:ln>
                  <a:noFill/>
                </a:ln>
                <a:solidFill>
                  <a:srgbClr val="080808"/>
                </a:solidFill>
                <a:effectLst/>
                <a:highlight>
                  <a:srgbClr val="FF0000"/>
                </a:highlight>
                <a:latin typeface="Arial Unicode MS"/>
                <a:ea typeface="JetBrains Mono"/>
              </a:rPr>
              <a:t>jobject</a:t>
            </a:r>
            <a:r>
              <a:rPr kumimoji="0" lang="en-US" altLang="zh-CN" sz="1000" b="0" i="0" u="none" strike="noStrike" cap="none" normalizeH="0" baseline="0" dirty="0">
                <a:ln>
                  <a:noFill/>
                </a:ln>
                <a:solidFill>
                  <a:srgbClr val="080808"/>
                </a:solidFill>
                <a:effectLst/>
                <a:highlight>
                  <a:srgbClr val="FF0000"/>
                </a:highlight>
                <a:latin typeface="Arial Unicode MS"/>
                <a:ea typeface="JetBrains Mono"/>
              </a:rPr>
              <a:t> a</a:t>
            </a:r>
            <a:r>
              <a:rPr kumimoji="0" lang="en-US" altLang="zh-CN" sz="1000" b="0" i="0" u="none" strike="noStrike" cap="none" normalizeH="0" baseline="0" dirty="0">
                <a:ln>
                  <a:noFill/>
                </a:ln>
                <a:solidFill>
                  <a:srgbClr val="080808"/>
                </a:solidFill>
                <a:effectLst/>
                <a:latin typeface="Arial Unicode MS"/>
                <a:ea typeface="JetBrains Mono"/>
              </a:rPr>
              <a:t>, </a:t>
            </a:r>
            <a:r>
              <a:rPr kumimoji="0" lang="en-US" altLang="zh-CN" sz="1000" b="0" i="0" u="none" strike="noStrike" cap="none" normalizeH="0" baseline="0" dirty="0" err="1">
                <a:ln>
                  <a:noFill/>
                </a:ln>
                <a:effectLst/>
                <a:highlight>
                  <a:srgbClr val="FF0000"/>
                </a:highlight>
                <a:latin typeface="Arial Unicode MS"/>
                <a:ea typeface="JetBrains Mono"/>
              </a:rPr>
              <a:t>jobject</a:t>
            </a:r>
            <a:r>
              <a:rPr kumimoji="0" lang="en-US" altLang="zh-CN" sz="1000" b="0" i="0" u="none" strike="noStrike" cap="none" normalizeH="0" baseline="0" dirty="0">
                <a:ln>
                  <a:noFill/>
                </a:ln>
                <a:effectLst/>
                <a:highlight>
                  <a:srgbClr val="FF0000"/>
                </a:highlight>
                <a:latin typeface="Arial Unicode MS"/>
                <a:ea typeface="JetBrains Mono"/>
              </a:rPr>
              <a:t> b</a:t>
            </a:r>
            <a:r>
              <a:rPr kumimoji="0" lang="en-US" altLang="zh-CN" sz="1000" b="0" i="0" u="none" strike="noStrike" cap="none" normalizeH="0" baseline="0" dirty="0">
                <a:ln>
                  <a:noFill/>
                </a:ln>
                <a:solidFill>
                  <a:srgbClr val="080808"/>
                </a:solidFill>
                <a:effectLst/>
                <a:latin typeface="Arial Unicode MS"/>
                <a:ea typeface="JetBrains Mono"/>
              </a:rPr>
              <a:t>)</a:t>
            </a:r>
          </a:p>
          <a:p>
            <a:pPr marL="0" marR="0" lvl="0" indent="0" algn="l" defTabSz="914400" rtl="0" eaLnBrk="0" fontAlgn="base" latinLnBrk="0" hangingPunct="0">
              <a:lnSpc>
                <a:spcPts val="1200"/>
              </a:lnSpc>
              <a:spcBef>
                <a:spcPct val="0"/>
              </a:spcBef>
              <a:spcAft>
                <a:spcPct val="0"/>
              </a:spcAft>
              <a:buClrTx/>
              <a:buSzTx/>
              <a:buFontTx/>
              <a:buNone/>
              <a:tabLst/>
            </a:pPr>
            <a:r>
              <a:rPr kumimoji="0" lang="en-US" altLang="zh-CN" sz="1000" b="0" i="0" u="none" strike="noStrike" cap="none" normalizeH="0" baseline="0" dirty="0">
                <a:ln>
                  <a:noFill/>
                </a:ln>
                <a:solidFill>
                  <a:srgbClr val="080808"/>
                </a:solidFill>
                <a:effectLst/>
                <a:latin typeface="Arial Unicode MS"/>
                <a:ea typeface="JetBrains Mono"/>
              </a:rPr>
              <a:t>{</a:t>
            </a:r>
          </a:p>
          <a:p>
            <a:pPr marL="0" marR="0" lvl="0" indent="0" algn="l" defTabSz="914400" rtl="0" eaLnBrk="0" fontAlgn="base" latinLnBrk="0" hangingPunct="0">
              <a:lnSpc>
                <a:spcPts val="1200"/>
              </a:lnSpc>
              <a:spcBef>
                <a:spcPct val="0"/>
              </a:spcBef>
              <a:spcAft>
                <a:spcPct val="0"/>
              </a:spcAft>
              <a:buClrTx/>
              <a:buSzTx/>
              <a:buFontTx/>
              <a:buNone/>
              <a:tabLst/>
            </a:pPr>
            <a:r>
              <a:rPr kumimoji="0" lang="en-US" altLang="zh-CN" sz="1000" b="0" i="0" u="none" strike="noStrike" cap="none" normalizeH="0" baseline="0" dirty="0">
                <a:ln>
                  <a:noFill/>
                </a:ln>
                <a:solidFill>
                  <a:srgbClr val="080808"/>
                </a:solidFill>
                <a:effectLst/>
                <a:latin typeface="Arial Unicode MS"/>
                <a:ea typeface="JetBrains Mono"/>
              </a:rPr>
              <a:t>    Model* model = new Model();</a:t>
            </a:r>
          </a:p>
          <a:p>
            <a:pPr marL="0" marR="0" lvl="0" indent="0" algn="l" defTabSz="914400" rtl="0" eaLnBrk="0" fontAlgn="base" latinLnBrk="0" hangingPunct="0">
              <a:lnSpc>
                <a:spcPts val="1200"/>
              </a:lnSpc>
              <a:spcBef>
                <a:spcPct val="0"/>
              </a:spcBef>
              <a:spcAft>
                <a:spcPct val="0"/>
              </a:spcAft>
              <a:buClrTx/>
              <a:buSzTx/>
              <a:buFontTx/>
              <a:buNone/>
              <a:tabLst/>
            </a:pPr>
            <a:r>
              <a:rPr lang="zh-CN" altLang="en-US" sz="1000" dirty="0">
                <a:solidFill>
                  <a:srgbClr val="080808"/>
                </a:solidFill>
                <a:latin typeface="Arial Unicode MS"/>
                <a:ea typeface="JetBrains Mono"/>
              </a:rPr>
              <a:t>    </a:t>
            </a:r>
            <a:r>
              <a:rPr kumimoji="0" lang="en-US" altLang="zh-CN" sz="1000" u="none" strike="noStrike" cap="none" normalizeH="0" baseline="0" dirty="0">
                <a:ln>
                  <a:noFill/>
                </a:ln>
                <a:solidFill>
                  <a:schemeClr val="bg2">
                    <a:lumMod val="50000"/>
                  </a:schemeClr>
                </a:solidFill>
                <a:latin typeface="Arial" panose="020B0604020202020204" pitchFamily="34" charset="0"/>
                <a:ea typeface="JetBrains Mono"/>
              </a:rPr>
              <a:t>//</a:t>
            </a:r>
            <a:r>
              <a:rPr kumimoji="0" lang="zh-CN" altLang="en-US" sz="1000" u="none" strike="noStrike" cap="none" normalizeH="0" baseline="0" dirty="0">
                <a:ln>
                  <a:noFill/>
                </a:ln>
                <a:solidFill>
                  <a:schemeClr val="bg2">
                    <a:lumMod val="50000"/>
                  </a:schemeClr>
                </a:solidFill>
                <a:latin typeface="Arial" panose="020B0604020202020204" pitchFamily="34" charset="0"/>
                <a:ea typeface="JetBrains Mono"/>
              </a:rPr>
              <a:t> </a:t>
            </a:r>
            <a:r>
              <a:rPr kumimoji="0" lang="en-AU" altLang="zh-CN" sz="1000" u="none" strike="noStrike" cap="none" normalizeH="0" baseline="0" dirty="0">
                <a:ln>
                  <a:noFill/>
                </a:ln>
                <a:solidFill>
                  <a:schemeClr val="bg2">
                    <a:lumMod val="50000"/>
                  </a:schemeClr>
                </a:solidFill>
                <a:latin typeface="Arial" panose="020B0604020202020204" pitchFamily="34" charset="0"/>
                <a:ea typeface="JetBrains Mono"/>
              </a:rPr>
              <a:t>char *name = </a:t>
            </a:r>
            <a:r>
              <a:rPr kumimoji="0" lang="en-US" altLang="zh-CN" sz="1000" u="none" strike="noStrike" cap="none" normalizeH="0" baseline="0" dirty="0">
                <a:ln>
                  <a:noFill/>
                </a:ln>
                <a:solidFill>
                  <a:schemeClr val="bg2">
                    <a:lumMod val="50000"/>
                  </a:schemeClr>
                </a:solidFill>
                <a:latin typeface="Arial" panose="020B0604020202020204" pitchFamily="34" charset="0"/>
                <a:ea typeface="JetBrains Mono"/>
              </a:rPr>
              <a:t>b</a:t>
            </a:r>
            <a:r>
              <a:rPr kumimoji="0" lang="en-AU" altLang="zh-CN" sz="1000" u="none" strike="noStrike" cap="none" normalizeH="0" baseline="0" dirty="0">
                <a:ln>
                  <a:noFill/>
                </a:ln>
                <a:solidFill>
                  <a:schemeClr val="bg2">
                    <a:lumMod val="50000"/>
                  </a:schemeClr>
                </a:solidFill>
                <a:latin typeface="Arial" panose="020B0604020202020204" pitchFamily="34" charset="0"/>
                <a:ea typeface="JetBrains Mono"/>
              </a:rPr>
              <a:t>.getUsername();</a:t>
            </a:r>
            <a:endParaRPr kumimoji="0" lang="en-US" altLang="zh-CN" sz="1000" b="0" i="0" u="none" strike="noStrike" cap="none" normalizeH="0" baseline="0" dirty="0">
              <a:ln>
                <a:noFill/>
              </a:ln>
              <a:solidFill>
                <a:schemeClr val="bg2">
                  <a:lumMod val="50000"/>
                </a:schemeClr>
              </a:solidFill>
              <a:effectLst/>
              <a:latin typeface="Arial Unicode MS"/>
              <a:ea typeface="JetBrains Mono"/>
            </a:endParaRPr>
          </a:p>
          <a:p>
            <a:pPr eaLnBrk="0" fontAlgn="base" hangingPunct="0">
              <a:lnSpc>
                <a:spcPts val="1200"/>
              </a:lnSpc>
              <a:spcBef>
                <a:spcPct val="0"/>
              </a:spcBef>
              <a:spcAft>
                <a:spcPct val="0"/>
              </a:spcAft>
            </a:pPr>
            <a:r>
              <a:rPr lang="zh-CN" altLang="en-US" sz="1000" dirty="0">
                <a:highlight>
                  <a:srgbClr val="FFFFFF"/>
                </a:highlight>
                <a:latin typeface="Arial Unicode MS"/>
              </a:rPr>
              <a:t>    </a:t>
            </a:r>
            <a:r>
              <a:rPr lang="en-AU" altLang="zh-CN" sz="1000" dirty="0" err="1">
                <a:highlight>
                  <a:srgbClr val="FFFFFF"/>
                </a:highlight>
                <a:latin typeface="Arial Unicode MS"/>
              </a:rPr>
              <a:t>jclass</a:t>
            </a:r>
            <a:r>
              <a:rPr lang="en-AU" altLang="zh-CN" sz="1000" dirty="0">
                <a:highlight>
                  <a:srgbClr val="FFFFFF"/>
                </a:highlight>
                <a:latin typeface="Arial Unicode MS"/>
              </a:rPr>
              <a:t> </a:t>
            </a:r>
            <a:r>
              <a:rPr lang="en-AU" altLang="zh-CN" sz="1000" dirty="0" err="1">
                <a:highlight>
                  <a:srgbClr val="FFFFFF"/>
                </a:highlight>
                <a:latin typeface="Arial Unicode MS"/>
              </a:rPr>
              <a:t>cls</a:t>
            </a:r>
            <a:r>
              <a:rPr lang="en-AU" altLang="zh-CN" sz="1000" dirty="0">
                <a:highlight>
                  <a:srgbClr val="FFFFFF"/>
                </a:highlight>
                <a:latin typeface="Arial Unicode MS"/>
              </a:rPr>
              <a:t> = env-&gt;</a:t>
            </a:r>
            <a:r>
              <a:rPr lang="en-AU" altLang="zh-CN" sz="1000" dirty="0" err="1">
                <a:highlight>
                  <a:srgbClr val="FFFFFF"/>
                </a:highlight>
                <a:latin typeface="Arial Unicode MS"/>
              </a:rPr>
              <a:t>GetObjectClass</a:t>
            </a:r>
            <a:r>
              <a:rPr lang="en-AU" altLang="zh-CN" sz="1000" dirty="0">
                <a:highlight>
                  <a:srgbClr val="FFFFFF"/>
                </a:highlight>
                <a:latin typeface="Arial Unicode MS"/>
              </a:rPr>
              <a:t>(</a:t>
            </a:r>
            <a:r>
              <a:rPr lang="en-US" altLang="zh-CN" sz="1000" dirty="0">
                <a:highlight>
                  <a:srgbClr val="FFFFFF"/>
                </a:highlight>
                <a:latin typeface="Arial Unicode MS"/>
              </a:rPr>
              <a:t>b</a:t>
            </a:r>
            <a:r>
              <a:rPr lang="en-AU" altLang="zh-CN" sz="1000" dirty="0">
                <a:highlight>
                  <a:srgbClr val="FFFFFF"/>
                </a:highlight>
                <a:latin typeface="Arial Unicode MS"/>
              </a:rPr>
              <a:t>);</a:t>
            </a:r>
          </a:p>
          <a:p>
            <a:pPr eaLnBrk="0" fontAlgn="base" hangingPunct="0">
              <a:lnSpc>
                <a:spcPts val="1200"/>
              </a:lnSpc>
              <a:spcBef>
                <a:spcPct val="0"/>
              </a:spcBef>
              <a:spcAft>
                <a:spcPct val="0"/>
              </a:spcAft>
            </a:pPr>
            <a:r>
              <a:rPr lang="zh-CN" altLang="en-US" sz="1000" dirty="0">
                <a:latin typeface="Arial Unicode MS"/>
              </a:rPr>
              <a:t>    </a:t>
            </a:r>
            <a:r>
              <a:rPr lang="en-AU" altLang="zh-CN" sz="1000" dirty="0" err="1">
                <a:latin typeface="Arial Unicode MS"/>
              </a:rPr>
              <a:t>jfieldID</a:t>
            </a:r>
            <a:r>
              <a:rPr lang="en-AU" altLang="zh-CN" sz="1000" dirty="0">
                <a:latin typeface="Arial Unicode MS"/>
              </a:rPr>
              <a:t> </a:t>
            </a:r>
            <a:r>
              <a:rPr lang="en-US" altLang="zh-CN" sz="1000" dirty="0">
                <a:latin typeface="Arial Unicode MS"/>
              </a:rPr>
              <a:t>f</a:t>
            </a:r>
            <a:r>
              <a:rPr lang="en-AU" altLang="zh-CN" sz="1000" dirty="0">
                <a:latin typeface="Arial Unicode MS"/>
              </a:rPr>
              <a:t>Id = env-&gt;</a:t>
            </a:r>
            <a:r>
              <a:rPr lang="en-AU" altLang="zh-CN" sz="1000" dirty="0" err="1">
                <a:latin typeface="Arial Unicode MS"/>
              </a:rPr>
              <a:t>GetFieldID</a:t>
            </a:r>
            <a:r>
              <a:rPr lang="en-AU" altLang="zh-CN" sz="1000" dirty="0">
                <a:latin typeface="Arial Unicode MS"/>
              </a:rPr>
              <a:t>(</a:t>
            </a:r>
            <a:r>
              <a:rPr lang="en-AU" altLang="zh-CN" sz="1000" dirty="0" err="1">
                <a:latin typeface="Arial Unicode MS"/>
              </a:rPr>
              <a:t>cls</a:t>
            </a:r>
            <a:r>
              <a:rPr lang="en-AU" altLang="zh-CN" sz="1000" dirty="0">
                <a:latin typeface="Arial Unicode MS"/>
              </a:rPr>
              <a:t>,</a:t>
            </a:r>
            <a:r>
              <a:rPr lang="zh-CN" altLang="en-US" sz="1000" dirty="0">
                <a:latin typeface="Arial Unicode MS"/>
              </a:rPr>
              <a:t> </a:t>
            </a:r>
            <a:r>
              <a:rPr lang="en-AU" altLang="zh-CN" sz="1000" dirty="0">
                <a:latin typeface="Arial Unicode MS"/>
              </a:rPr>
              <a:t>“username”,</a:t>
            </a:r>
            <a:r>
              <a:rPr lang="zh-CN" altLang="en-US" sz="1000" dirty="0">
                <a:latin typeface="Arial Unicode MS"/>
              </a:rPr>
              <a:t> </a:t>
            </a:r>
            <a:r>
              <a:rPr lang="en-AU" altLang="zh-CN" sz="1000" dirty="0">
                <a:latin typeface="Arial Unicode MS"/>
              </a:rPr>
              <a:t>"</a:t>
            </a:r>
            <a:r>
              <a:rPr lang="en-AU" altLang="zh-CN" sz="1000" dirty="0" err="1">
                <a:latin typeface="Arial Unicode MS"/>
              </a:rPr>
              <a:t>Ljava</a:t>
            </a:r>
            <a:r>
              <a:rPr lang="en-AU" altLang="zh-CN" sz="1000" dirty="0">
                <a:latin typeface="Arial Unicode MS"/>
              </a:rPr>
              <a:t>/lang/String;");</a:t>
            </a:r>
          </a:p>
          <a:p>
            <a:pPr eaLnBrk="0" fontAlgn="base" hangingPunct="0">
              <a:lnSpc>
                <a:spcPts val="1200"/>
              </a:lnSpc>
              <a:spcBef>
                <a:spcPct val="0"/>
              </a:spcBef>
              <a:spcAft>
                <a:spcPct val="0"/>
              </a:spcAft>
            </a:pPr>
            <a:r>
              <a:rPr lang="zh-CN" altLang="en-US" sz="1000" dirty="0">
                <a:latin typeface="Arial Unicode MS"/>
              </a:rPr>
              <a:t>    </a:t>
            </a:r>
            <a:r>
              <a:rPr lang="en-AU" altLang="zh-CN" sz="1000" dirty="0" err="1">
                <a:latin typeface="Arial Unicode MS"/>
              </a:rPr>
              <a:t>jstring</a:t>
            </a:r>
            <a:r>
              <a:rPr lang="en-AU" altLang="zh-CN" sz="1000" dirty="0">
                <a:latin typeface="Arial Unicode MS"/>
              </a:rPr>
              <a:t> name = env-&gt;</a:t>
            </a:r>
            <a:r>
              <a:rPr lang="en-AU" altLang="zh-CN" sz="1000" dirty="0" err="1">
                <a:latin typeface="Arial Unicode MS"/>
              </a:rPr>
              <a:t>GetObjectField</a:t>
            </a:r>
            <a:r>
              <a:rPr lang="en-AU" altLang="zh-CN" sz="1000" dirty="0">
                <a:latin typeface="Arial Unicode MS"/>
              </a:rPr>
              <a:t>(</a:t>
            </a:r>
            <a:r>
              <a:rPr lang="en-US" altLang="zh-CN" sz="1000" dirty="0">
                <a:latin typeface="Arial Unicode MS"/>
              </a:rPr>
              <a:t>b</a:t>
            </a:r>
            <a:r>
              <a:rPr lang="en-AU" altLang="zh-CN" sz="1000" dirty="0">
                <a:latin typeface="Arial Unicode MS"/>
              </a:rPr>
              <a:t>,</a:t>
            </a:r>
            <a:r>
              <a:rPr lang="en-US" altLang="zh-CN" sz="1000" dirty="0">
                <a:latin typeface="Arial Unicode MS"/>
              </a:rPr>
              <a:t>f</a:t>
            </a:r>
            <a:r>
              <a:rPr lang="en-AU" altLang="zh-CN" sz="1000" dirty="0">
                <a:latin typeface="Arial Unicode MS"/>
              </a:rPr>
              <a:t>Id);</a:t>
            </a:r>
            <a:endParaRPr lang="en-US" altLang="zh-CN" sz="1000" dirty="0">
              <a:latin typeface="Arial Unicode MS"/>
            </a:endParaRPr>
          </a:p>
          <a:p>
            <a:pPr marL="0" marR="0" lvl="0" indent="0" algn="l" defTabSz="914400" rtl="0" eaLnBrk="0" fontAlgn="base" latinLnBrk="0" hangingPunct="0">
              <a:lnSpc>
                <a:spcPts val="1200"/>
              </a:lnSpc>
              <a:spcBef>
                <a:spcPct val="0"/>
              </a:spcBef>
              <a:spcAft>
                <a:spcPct val="0"/>
              </a:spcAft>
              <a:buClrTx/>
              <a:buSzTx/>
              <a:buFontTx/>
              <a:buNone/>
              <a:tabLst/>
            </a:pPr>
            <a:r>
              <a:rPr kumimoji="0" lang="en-US" altLang="zh-CN" sz="1000" b="0" i="0" u="none" strike="noStrike" cap="none" normalizeH="0" baseline="0" dirty="0">
                <a:ln>
                  <a:noFill/>
                </a:ln>
                <a:solidFill>
                  <a:srgbClr val="080808"/>
                </a:solidFill>
                <a:effectLst/>
                <a:latin typeface="Arial Unicode MS"/>
                <a:ea typeface="JetBrains Mono"/>
              </a:rPr>
              <a:t>    model</a:t>
            </a:r>
            <a:r>
              <a:rPr lang="en-US" altLang="zh-CN" sz="1000" dirty="0">
                <a:latin typeface="Arial Unicode MS"/>
              </a:rPr>
              <a:t>−&gt;</a:t>
            </a:r>
            <a:r>
              <a:rPr kumimoji="0" lang="en-US" altLang="zh-CN" sz="1000" b="0" i="0" u="none" strike="noStrike" cap="none" normalizeH="0" baseline="0" dirty="0" err="1">
                <a:ln>
                  <a:noFill/>
                </a:ln>
                <a:solidFill>
                  <a:srgbClr val="080808"/>
                </a:solidFill>
                <a:effectLst/>
                <a:latin typeface="Arial Unicode MS"/>
                <a:ea typeface="JetBrains Mono"/>
              </a:rPr>
              <a:t>setUserInfo</a:t>
            </a:r>
            <a:r>
              <a:rPr kumimoji="0" lang="en-US" altLang="zh-CN" sz="1000" b="0" i="0" u="none" strike="noStrike" cap="none" normalizeH="0" baseline="0" dirty="0">
                <a:ln>
                  <a:noFill/>
                </a:ln>
                <a:solidFill>
                  <a:srgbClr val="080808"/>
                </a:solidFill>
                <a:effectLst/>
                <a:latin typeface="Arial Unicode MS"/>
                <a:ea typeface="JetBrains Mono"/>
              </a:rPr>
              <a:t>(name);</a:t>
            </a:r>
          </a:p>
          <a:p>
            <a:pPr marL="0" marR="0" lvl="0" indent="0" algn="l" defTabSz="914400" rtl="0" eaLnBrk="0" fontAlgn="base" latinLnBrk="0" hangingPunct="0">
              <a:lnSpc>
                <a:spcPts val="1200"/>
              </a:lnSpc>
              <a:spcBef>
                <a:spcPct val="0"/>
              </a:spcBef>
              <a:spcAft>
                <a:spcPct val="0"/>
              </a:spcAft>
              <a:buClrTx/>
              <a:buSzTx/>
              <a:buFontTx/>
              <a:buNone/>
              <a:tabLst/>
            </a:pPr>
            <a:r>
              <a:rPr kumimoji="0" lang="zh-CN" altLang="en-US" sz="1000" b="0" i="0" u="none" strike="noStrike" cap="none" normalizeH="0" baseline="0" dirty="0">
                <a:ln>
                  <a:noFill/>
                </a:ln>
                <a:effectLst/>
                <a:latin typeface="Arial Unicode MS"/>
                <a:ea typeface="JetBrains Mono"/>
              </a:rPr>
              <a:t>    </a:t>
            </a:r>
            <a:r>
              <a:rPr kumimoji="0" lang="en-US" altLang="zh-CN" sz="1000" b="0" i="0" u="none" strike="noStrike" cap="none" normalizeH="0" baseline="0" dirty="0">
                <a:ln>
                  <a:noFill/>
                </a:ln>
                <a:effectLst/>
                <a:latin typeface="Arial Unicode MS"/>
                <a:ea typeface="JetBrains Mono"/>
              </a:rPr>
              <a:t>Log. print (model</a:t>
            </a:r>
            <a:r>
              <a:rPr lang="en-US" altLang="zh-CN" sz="1000" dirty="0">
                <a:latin typeface="Arial Unicode MS"/>
              </a:rPr>
              <a:t>−&gt;</a:t>
            </a:r>
            <a:r>
              <a:rPr kumimoji="0" lang="en-US" altLang="zh-CN" sz="1000" b="0" i="0" u="none" strike="noStrike" cap="none" normalizeH="0" baseline="0" dirty="0" err="1">
                <a:ln>
                  <a:noFill/>
                </a:ln>
                <a:effectLst/>
                <a:latin typeface="Arial Unicode MS"/>
                <a:ea typeface="JetBrains Mono"/>
              </a:rPr>
              <a:t>getUserInfo</a:t>
            </a:r>
            <a:r>
              <a:rPr kumimoji="0" lang="en-US" altLang="zh-CN" sz="1000" b="0" i="0" u="none" strike="noStrike" cap="none" normalizeH="0" baseline="0" dirty="0">
                <a:ln>
                  <a:noFill/>
                </a:ln>
                <a:effectLst/>
                <a:latin typeface="Arial Unicode MS"/>
                <a:ea typeface="JetBrains Mono"/>
              </a:rPr>
              <a:t>());</a:t>
            </a:r>
            <a:r>
              <a:rPr kumimoji="0" lang="zh-CN" altLang="en-US" sz="1000" b="0" i="0" u="none" strike="noStrike" cap="none" normalizeH="0" baseline="0" dirty="0">
                <a:ln>
                  <a:noFill/>
                </a:ln>
                <a:effectLst/>
                <a:latin typeface="Arial Unicode MS"/>
                <a:ea typeface="JetBrains Mono"/>
              </a:rPr>
              <a:t> </a:t>
            </a:r>
            <a:r>
              <a:rPr kumimoji="0" lang="en-US" altLang="zh-CN" sz="1000" b="0" i="0" u="none" strike="noStrike" cap="none" normalizeH="0" baseline="0" dirty="0">
                <a:ln>
                  <a:noFill/>
                </a:ln>
                <a:solidFill>
                  <a:srgbClr val="FF0000"/>
                </a:solidFill>
                <a:effectLst/>
                <a:latin typeface="Arial Unicode MS"/>
                <a:ea typeface="JetBrains Mono"/>
              </a:rPr>
              <a:t>//</a:t>
            </a:r>
            <a:r>
              <a:rPr kumimoji="0" lang="zh-CN" altLang="en-US" sz="1000" b="0" i="0" u="none" strike="noStrike" cap="none" normalizeH="0" baseline="0" dirty="0">
                <a:ln>
                  <a:noFill/>
                </a:ln>
                <a:solidFill>
                  <a:srgbClr val="FF0000"/>
                </a:solidFill>
                <a:effectLst/>
                <a:latin typeface="Arial Unicode MS"/>
                <a:ea typeface="JetBrains Mono"/>
              </a:rPr>
              <a:t> </a:t>
            </a:r>
            <a:r>
              <a:rPr lang="en-US" altLang="zh-CN" sz="1000" dirty="0">
                <a:solidFill>
                  <a:srgbClr val="FF0000"/>
                </a:solidFill>
                <a:latin typeface="Arial Unicode MS"/>
                <a:ea typeface="JetBrains Mono"/>
              </a:rPr>
              <a:t>Sink</a:t>
            </a:r>
            <a:endParaRPr kumimoji="0" lang="en-US" altLang="zh-CN" sz="1000" b="0" i="0" u="none" strike="noStrike" cap="none" normalizeH="0" baseline="0" dirty="0">
              <a:ln>
                <a:noFill/>
              </a:ln>
              <a:solidFill>
                <a:srgbClr val="FF0000"/>
              </a:solidFill>
              <a:effectLst/>
              <a:latin typeface="Arial Unicode MS"/>
              <a:ea typeface="JetBrains Mono"/>
            </a:endParaRPr>
          </a:p>
          <a:p>
            <a:pPr marL="0" marR="0" lvl="0" indent="0" algn="l" defTabSz="914400" rtl="0" eaLnBrk="0" fontAlgn="base" latinLnBrk="0" hangingPunct="0">
              <a:lnSpc>
                <a:spcPts val="1200"/>
              </a:lnSpc>
              <a:spcBef>
                <a:spcPct val="0"/>
              </a:spcBef>
              <a:spcAft>
                <a:spcPct val="0"/>
              </a:spcAft>
              <a:buClrTx/>
              <a:buSzTx/>
              <a:buFontTx/>
              <a:buNone/>
              <a:tabLst/>
            </a:pPr>
            <a:r>
              <a:rPr kumimoji="0" lang="en-US" altLang="zh-CN" sz="1000" b="0" i="0" u="none" strike="noStrike" cap="none" normalizeH="0" baseline="0" dirty="0">
                <a:ln>
                  <a:noFill/>
                </a:ln>
                <a:solidFill>
                  <a:srgbClr val="080808"/>
                </a:solidFill>
                <a:effectLst/>
                <a:latin typeface="Arial Unicode MS"/>
                <a:ea typeface="JetBrains Mono"/>
              </a:rPr>
              <a:t>}</a:t>
            </a:r>
            <a:endParaRPr lang="en-US" altLang="zh-CN" sz="1000" dirty="0">
              <a:solidFill>
                <a:srgbClr val="080808"/>
              </a:solidFill>
              <a:latin typeface="Arial Unicode MS"/>
              <a:ea typeface="JetBrains Mono"/>
            </a:endParaRPr>
          </a:p>
          <a:p>
            <a:pPr marL="0" marR="0" lvl="0" indent="0" algn="l" defTabSz="914400" rtl="0" eaLnBrk="0" fontAlgn="base" latinLnBrk="0" hangingPunct="0">
              <a:lnSpc>
                <a:spcPts val="1200"/>
              </a:lnSpc>
              <a:spcBef>
                <a:spcPct val="0"/>
              </a:spcBef>
              <a:spcAft>
                <a:spcPct val="0"/>
              </a:spcAft>
              <a:buClrTx/>
              <a:buSzTx/>
              <a:buFontTx/>
              <a:buNone/>
              <a:tabLst/>
            </a:pPr>
            <a:endParaRPr kumimoji="0" lang="en-US" altLang="zh-CN" sz="1000" b="0" i="0" u="none" strike="noStrike" cap="none" normalizeH="0" baseline="0" dirty="0">
              <a:ln>
                <a:noFill/>
              </a:ln>
              <a:solidFill>
                <a:srgbClr val="080808"/>
              </a:solidFill>
              <a:effectLst/>
              <a:latin typeface="Arial Unicode MS"/>
              <a:ea typeface="JetBrains Mono"/>
            </a:endParaRPr>
          </a:p>
          <a:p>
            <a:pPr marL="0" marR="0" lvl="0" indent="0" algn="l" defTabSz="914400" rtl="0" eaLnBrk="0" fontAlgn="base" latinLnBrk="0" hangingPunct="0">
              <a:lnSpc>
                <a:spcPts val="1200"/>
              </a:lnSpc>
              <a:spcBef>
                <a:spcPct val="0"/>
              </a:spcBef>
              <a:spcAft>
                <a:spcPct val="0"/>
              </a:spcAft>
              <a:buClrTx/>
              <a:buSzTx/>
              <a:buFontTx/>
              <a:buNone/>
              <a:tabLst/>
            </a:pPr>
            <a:endParaRPr kumimoji="0" lang="en-US" altLang="zh-CN" sz="1000" b="0" i="0" u="none" strike="noStrike" cap="none" normalizeH="0" baseline="0" dirty="0">
              <a:ln>
                <a:noFill/>
              </a:ln>
              <a:solidFill>
                <a:srgbClr val="080808"/>
              </a:solidFill>
              <a:effectLst/>
              <a:latin typeface="Arial Unicode MS"/>
              <a:ea typeface="JetBrains Mono"/>
            </a:endParaRPr>
          </a:p>
        </p:txBody>
      </p:sp>
      <p:sp>
        <p:nvSpPr>
          <p:cNvPr id="3" name="文本框 2">
            <a:extLst>
              <a:ext uri="{FF2B5EF4-FFF2-40B4-BE49-F238E27FC236}">
                <a16:creationId xmlns:a16="http://schemas.microsoft.com/office/drawing/2014/main" id="{C66114AD-5EEC-0874-4F0C-4B376BCF84DE}"/>
              </a:ext>
            </a:extLst>
          </p:cNvPr>
          <p:cNvSpPr txBox="1"/>
          <p:nvPr/>
        </p:nvSpPr>
        <p:spPr>
          <a:xfrm>
            <a:off x="6228635" y="2454157"/>
            <a:ext cx="435429" cy="1938992"/>
          </a:xfrm>
          <a:prstGeom prst="rect">
            <a:avLst/>
          </a:prstGeom>
          <a:noFill/>
        </p:spPr>
        <p:txBody>
          <a:bodyPr wrap="square" rtlCol="0">
            <a:spAutoFit/>
          </a:bodyPr>
          <a:lstStyle/>
          <a:p>
            <a:pPr algn="r">
              <a:lnSpc>
                <a:spcPts val="1200"/>
              </a:lnSpc>
            </a:pPr>
            <a:r>
              <a:rPr lang="en-US" altLang="zh-CN" sz="1000" dirty="0">
                <a:solidFill>
                  <a:srgbClr val="080808"/>
                </a:solidFill>
                <a:latin typeface="Arial Unicode MS"/>
              </a:rPr>
              <a:t>C1.</a:t>
            </a:r>
          </a:p>
          <a:p>
            <a:pPr algn="r">
              <a:lnSpc>
                <a:spcPts val="1200"/>
              </a:lnSpc>
            </a:pPr>
            <a:r>
              <a:rPr lang="en-US" altLang="zh-CN" sz="1000" dirty="0">
                <a:solidFill>
                  <a:srgbClr val="080808"/>
                </a:solidFill>
                <a:latin typeface="Arial Unicode MS"/>
              </a:rPr>
              <a:t>C2.</a:t>
            </a:r>
          </a:p>
          <a:p>
            <a:pPr algn="r">
              <a:lnSpc>
                <a:spcPts val="1200"/>
              </a:lnSpc>
            </a:pPr>
            <a:r>
              <a:rPr lang="en-US" altLang="zh-CN" sz="1000" dirty="0">
                <a:solidFill>
                  <a:srgbClr val="080808"/>
                </a:solidFill>
                <a:latin typeface="Arial Unicode MS"/>
              </a:rPr>
              <a:t>C3.</a:t>
            </a:r>
          </a:p>
          <a:p>
            <a:pPr algn="r">
              <a:lnSpc>
                <a:spcPts val="1200"/>
              </a:lnSpc>
            </a:pPr>
            <a:r>
              <a:rPr lang="en-US" altLang="zh-CN" sz="1000" dirty="0">
                <a:solidFill>
                  <a:srgbClr val="080808"/>
                </a:solidFill>
                <a:latin typeface="Arial Unicode MS"/>
              </a:rPr>
              <a:t>C4.</a:t>
            </a:r>
          </a:p>
          <a:p>
            <a:pPr algn="r">
              <a:lnSpc>
                <a:spcPts val="1200"/>
              </a:lnSpc>
            </a:pPr>
            <a:r>
              <a:rPr lang="en-US" altLang="zh-CN" sz="1000" dirty="0">
                <a:solidFill>
                  <a:srgbClr val="080808"/>
                </a:solidFill>
                <a:latin typeface="Arial Unicode MS"/>
              </a:rPr>
              <a:t>C5.</a:t>
            </a:r>
          </a:p>
          <a:p>
            <a:pPr algn="r">
              <a:lnSpc>
                <a:spcPts val="1200"/>
              </a:lnSpc>
            </a:pPr>
            <a:r>
              <a:rPr lang="en-US" altLang="zh-CN" sz="1000" dirty="0">
                <a:solidFill>
                  <a:srgbClr val="080808"/>
                </a:solidFill>
                <a:latin typeface="Arial Unicode MS"/>
              </a:rPr>
              <a:t>C6.</a:t>
            </a:r>
          </a:p>
          <a:p>
            <a:pPr algn="r">
              <a:lnSpc>
                <a:spcPts val="1200"/>
              </a:lnSpc>
            </a:pPr>
            <a:r>
              <a:rPr lang="en-US" altLang="zh-CN" sz="1000" dirty="0">
                <a:solidFill>
                  <a:srgbClr val="080808"/>
                </a:solidFill>
                <a:latin typeface="Arial Unicode MS"/>
              </a:rPr>
              <a:t>C7.</a:t>
            </a:r>
          </a:p>
          <a:p>
            <a:pPr algn="r">
              <a:lnSpc>
                <a:spcPts val="1200"/>
              </a:lnSpc>
            </a:pPr>
            <a:r>
              <a:rPr lang="en-US" altLang="zh-CN" sz="1000" dirty="0">
                <a:solidFill>
                  <a:srgbClr val="080808"/>
                </a:solidFill>
                <a:latin typeface="Arial Unicode MS"/>
              </a:rPr>
              <a:t>C8.</a:t>
            </a:r>
          </a:p>
          <a:p>
            <a:pPr algn="r">
              <a:lnSpc>
                <a:spcPts val="1200"/>
              </a:lnSpc>
            </a:pPr>
            <a:r>
              <a:rPr lang="en-US" altLang="zh-CN" sz="1000" dirty="0">
                <a:solidFill>
                  <a:srgbClr val="080808"/>
                </a:solidFill>
                <a:latin typeface="Arial Unicode MS"/>
              </a:rPr>
              <a:t>C9.</a:t>
            </a:r>
          </a:p>
          <a:p>
            <a:pPr algn="r">
              <a:lnSpc>
                <a:spcPts val="1200"/>
              </a:lnSpc>
            </a:pPr>
            <a:r>
              <a:rPr lang="en-US" altLang="zh-CN" sz="1000" dirty="0">
                <a:solidFill>
                  <a:srgbClr val="080808"/>
                </a:solidFill>
                <a:latin typeface="Arial Unicode MS"/>
              </a:rPr>
              <a:t>C10.</a:t>
            </a:r>
          </a:p>
          <a:p>
            <a:pPr algn="r">
              <a:lnSpc>
                <a:spcPts val="1200"/>
              </a:lnSpc>
            </a:pPr>
            <a:r>
              <a:rPr lang="en-US" altLang="zh-CN" sz="1000" dirty="0">
                <a:solidFill>
                  <a:srgbClr val="080808"/>
                </a:solidFill>
                <a:latin typeface="Arial Unicode MS"/>
              </a:rPr>
              <a:t>C11.</a:t>
            </a:r>
          </a:p>
          <a:p>
            <a:pPr algn="r">
              <a:lnSpc>
                <a:spcPts val="1200"/>
              </a:lnSpc>
            </a:pPr>
            <a:r>
              <a:rPr lang="en-US" altLang="zh-CN" sz="1000" dirty="0">
                <a:solidFill>
                  <a:srgbClr val="080808"/>
                </a:solidFill>
                <a:latin typeface="Arial Unicode MS"/>
              </a:rPr>
              <a:t>C12.</a:t>
            </a:r>
          </a:p>
        </p:txBody>
      </p:sp>
      <p:sp>
        <p:nvSpPr>
          <p:cNvPr id="4" name="文本框 9">
            <a:extLst>
              <a:ext uri="{FF2B5EF4-FFF2-40B4-BE49-F238E27FC236}">
                <a16:creationId xmlns:a16="http://schemas.microsoft.com/office/drawing/2014/main" id="{559340AC-720E-023E-7138-06AC443447C1}"/>
              </a:ext>
            </a:extLst>
          </p:cNvPr>
          <p:cNvSpPr txBox="1"/>
          <p:nvPr/>
        </p:nvSpPr>
        <p:spPr>
          <a:xfrm>
            <a:off x="6521166" y="2152198"/>
            <a:ext cx="1264965" cy="276999"/>
          </a:xfrm>
          <a:prstGeom prst="rect">
            <a:avLst/>
          </a:prstGeom>
          <a:noFill/>
        </p:spPr>
        <p:txBody>
          <a:bodyPr wrap="square">
            <a:spAutoFit/>
          </a:bodyPr>
          <a:lstStyle/>
          <a:p>
            <a:r>
              <a:rPr lang="en-US" altLang="zh-CN" sz="1200" dirty="0" err="1"/>
              <a:t>native_func.cpp</a:t>
            </a:r>
            <a:endParaRPr lang="zh-CN" altLang="en-US" sz="1200" dirty="0"/>
          </a:p>
        </p:txBody>
      </p:sp>
      <mc:AlternateContent xmlns:mc="http://schemas.openxmlformats.org/markup-compatibility/2006" xmlns:a14="http://schemas.microsoft.com/office/drawing/2010/main">
        <mc:Choice Requires="a14">
          <p:sp>
            <p:nvSpPr>
              <p:cNvPr id="5" name="文本框 11">
                <a:extLst>
                  <a:ext uri="{FF2B5EF4-FFF2-40B4-BE49-F238E27FC236}">
                    <a16:creationId xmlns:a16="http://schemas.microsoft.com/office/drawing/2014/main" id="{8626E6EA-B17C-D590-707D-BD10AA8C9BEB}"/>
                  </a:ext>
                </a:extLst>
              </p:cNvPr>
              <p:cNvSpPr txBox="1"/>
              <p:nvPr/>
            </p:nvSpPr>
            <p:spPr>
              <a:xfrm>
                <a:off x="7683874" y="2164343"/>
                <a:ext cx="626197" cy="25455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groupChr>
                        <m:groupChrPr>
                          <m:chr m:val="→"/>
                          <m:vertJc m:val="bot"/>
                          <m:ctrlPr>
                            <a:rPr lang="zh-CN" altLang="en-US" sz="1200" i="1" smtClean="0">
                              <a:latin typeface="Cambria Math" panose="02040503050406030204" pitchFamily="18" charset="0"/>
                            </a:rPr>
                          </m:ctrlPr>
                        </m:groupChrPr>
                        <m:e>
                          <m:r>
                            <m:rPr>
                              <m:brk m:alnAt="2"/>
                            </m:rPr>
                            <a:rPr lang="en-US" altLang="zh-CN" sz="1200" b="0" i="1" smtClean="0">
                              <a:latin typeface="Cambria Math" panose="02040503050406030204" pitchFamily="18" charset="0"/>
                            </a:rPr>
                            <m:t>𝑐</m:t>
                          </m:r>
                          <m:r>
                            <a:rPr lang="en-US" altLang="zh-CN" sz="1200" b="0" i="1" smtClean="0">
                              <a:latin typeface="Cambria Math" panose="02040503050406030204" pitchFamily="18" charset="0"/>
                            </a:rPr>
                            <m:t>𝑜𝑚𝑝𝑖𝑙𝑒</m:t>
                          </m:r>
                          <m:r>
                            <a:rPr lang="en-US" altLang="zh-CN" sz="1200" b="0" i="1" smtClean="0">
                              <a:latin typeface="Cambria Math" panose="02040503050406030204" pitchFamily="18" charset="0"/>
                            </a:rPr>
                            <m:t> </m:t>
                          </m:r>
                          <m:r>
                            <a:rPr lang="en-US" altLang="zh-CN" sz="1200" b="0" i="1" smtClean="0">
                              <a:latin typeface="Cambria Math" panose="02040503050406030204" pitchFamily="18" charset="0"/>
                            </a:rPr>
                            <m:t>𝑡𝑜</m:t>
                          </m:r>
                        </m:e>
                      </m:groupChr>
                    </m:oMath>
                  </m:oMathPara>
                </a14:m>
                <a:endParaRPr lang="zh-CN" altLang="en-US" sz="1200" dirty="0"/>
              </a:p>
            </p:txBody>
          </p:sp>
        </mc:Choice>
        <mc:Fallback xmlns="">
          <p:sp>
            <p:nvSpPr>
              <p:cNvPr id="5" name="文本框 11">
                <a:extLst>
                  <a:ext uri="{FF2B5EF4-FFF2-40B4-BE49-F238E27FC236}">
                    <a16:creationId xmlns:a16="http://schemas.microsoft.com/office/drawing/2014/main" id="{8626E6EA-B17C-D590-707D-BD10AA8C9BEB}"/>
                  </a:ext>
                </a:extLst>
              </p:cNvPr>
              <p:cNvSpPr txBox="1">
                <a:spLocks noRot="1" noChangeAspect="1" noMove="1" noResize="1" noEditPoints="1" noAdjustHandles="1" noChangeArrowheads="1" noChangeShapeType="1" noTextEdit="1"/>
              </p:cNvSpPr>
              <p:nvPr/>
            </p:nvSpPr>
            <p:spPr>
              <a:xfrm>
                <a:off x="7683874" y="2164343"/>
                <a:ext cx="626197" cy="254557"/>
              </a:xfrm>
              <a:prstGeom prst="rect">
                <a:avLst/>
              </a:prstGeom>
              <a:blipFill>
                <a:blip r:embed="rId3"/>
                <a:stretch>
                  <a:fillRect t="-9524" r="-1961"/>
                </a:stretch>
              </a:blipFill>
            </p:spPr>
            <p:txBody>
              <a:bodyPr/>
              <a:lstStyle/>
              <a:p>
                <a:r>
                  <a:rPr lang="en-US">
                    <a:noFill/>
                  </a:rPr>
                  <a:t> </a:t>
                </a:r>
              </a:p>
            </p:txBody>
          </p:sp>
        </mc:Fallback>
      </mc:AlternateContent>
      <p:sp>
        <p:nvSpPr>
          <p:cNvPr id="6" name="文本框 12">
            <a:extLst>
              <a:ext uri="{FF2B5EF4-FFF2-40B4-BE49-F238E27FC236}">
                <a16:creationId xmlns:a16="http://schemas.microsoft.com/office/drawing/2014/main" id="{3F5C3DB8-2353-ABE5-921C-B39F7A8739C9}"/>
              </a:ext>
            </a:extLst>
          </p:cNvPr>
          <p:cNvSpPr txBox="1"/>
          <p:nvPr/>
        </p:nvSpPr>
        <p:spPr>
          <a:xfrm>
            <a:off x="8259483" y="2164343"/>
            <a:ext cx="1370611" cy="276999"/>
          </a:xfrm>
          <a:prstGeom prst="rect">
            <a:avLst/>
          </a:prstGeom>
          <a:noFill/>
        </p:spPr>
        <p:txBody>
          <a:bodyPr wrap="square">
            <a:spAutoFit/>
          </a:bodyPr>
          <a:lstStyle/>
          <a:p>
            <a:r>
              <a:rPr lang="en-US" altLang="zh-CN" sz="1200" dirty="0" err="1"/>
              <a:t>libnative_func.so</a:t>
            </a:r>
            <a:endParaRPr lang="zh-CN" altLang="en-US" sz="1200" dirty="0"/>
          </a:p>
        </p:txBody>
      </p:sp>
      <p:sp>
        <p:nvSpPr>
          <p:cNvPr id="22" name="TextBox 21">
            <a:extLst>
              <a:ext uri="{FF2B5EF4-FFF2-40B4-BE49-F238E27FC236}">
                <a16:creationId xmlns:a16="http://schemas.microsoft.com/office/drawing/2014/main" id="{F7FB505B-E5F1-1E19-5B7B-26A04E5B862D}"/>
              </a:ext>
            </a:extLst>
          </p:cNvPr>
          <p:cNvSpPr txBox="1"/>
          <p:nvPr/>
        </p:nvSpPr>
        <p:spPr>
          <a:xfrm>
            <a:off x="8057872" y="4698221"/>
            <a:ext cx="997648" cy="276999"/>
          </a:xfrm>
          <a:prstGeom prst="rect">
            <a:avLst/>
          </a:prstGeom>
          <a:noFill/>
        </p:spPr>
        <p:txBody>
          <a:bodyPr wrap="square" rtlCol="0">
            <a:spAutoFit/>
          </a:bodyPr>
          <a:lstStyle/>
          <a:p>
            <a:r>
              <a:rPr lang="en-US" altLang="zh-CN" sz="1200" dirty="0"/>
              <a:t>(b)</a:t>
            </a:r>
            <a:r>
              <a:rPr lang="zh-CN" altLang="en-US" sz="1200" dirty="0"/>
              <a:t> </a:t>
            </a:r>
            <a:r>
              <a:rPr lang="en-US" altLang="zh-CN" sz="1200" dirty="0"/>
              <a:t>C++</a:t>
            </a:r>
            <a:r>
              <a:rPr lang="zh-CN" altLang="en-US" sz="1200" dirty="0"/>
              <a:t> </a:t>
            </a:r>
            <a:r>
              <a:rPr lang="en-US" altLang="zh-CN" sz="1200" dirty="0"/>
              <a:t>code</a:t>
            </a:r>
            <a:endParaRPr lang="en-US" sz="1400" dirty="0"/>
          </a:p>
        </p:txBody>
      </p:sp>
      <p:sp>
        <p:nvSpPr>
          <p:cNvPr id="10" name="TextBox 9">
            <a:extLst>
              <a:ext uri="{FF2B5EF4-FFF2-40B4-BE49-F238E27FC236}">
                <a16:creationId xmlns:a16="http://schemas.microsoft.com/office/drawing/2014/main" id="{DA1A169B-1C29-6A2E-491C-69465A1CAB92}"/>
              </a:ext>
            </a:extLst>
          </p:cNvPr>
          <p:cNvSpPr txBox="1"/>
          <p:nvPr/>
        </p:nvSpPr>
        <p:spPr>
          <a:xfrm>
            <a:off x="9747981" y="2922962"/>
            <a:ext cx="327334" cy="461665"/>
          </a:xfrm>
          <a:prstGeom prst="rect">
            <a:avLst/>
          </a:prstGeom>
          <a:noFill/>
        </p:spPr>
        <p:txBody>
          <a:bodyPr wrap="none" rtlCol="0">
            <a:spAutoFit/>
          </a:bodyPr>
          <a:lstStyle/>
          <a:p>
            <a:r>
              <a:rPr lang="en-US" altLang="zh-CN" sz="2400" dirty="0">
                <a:solidFill>
                  <a:srgbClr val="FF0000"/>
                </a:solidFill>
              </a:rPr>
              <a:t>?</a:t>
            </a:r>
            <a:endParaRPr lang="en-US" sz="2400" dirty="0">
              <a:solidFill>
                <a:srgbClr val="FF0000"/>
              </a:solidFill>
            </a:endParaRPr>
          </a:p>
        </p:txBody>
      </p:sp>
      <p:sp>
        <p:nvSpPr>
          <p:cNvPr id="11" name="TextBox 10">
            <a:extLst>
              <a:ext uri="{FF2B5EF4-FFF2-40B4-BE49-F238E27FC236}">
                <a16:creationId xmlns:a16="http://schemas.microsoft.com/office/drawing/2014/main" id="{ABF49965-8E7F-B88B-BAB8-31790B32E340}"/>
              </a:ext>
            </a:extLst>
          </p:cNvPr>
          <p:cNvSpPr txBox="1"/>
          <p:nvPr/>
        </p:nvSpPr>
        <p:spPr>
          <a:xfrm>
            <a:off x="687488" y="1824452"/>
            <a:ext cx="6292928" cy="523220"/>
          </a:xfrm>
          <a:prstGeom prst="rect">
            <a:avLst/>
          </a:prstGeom>
          <a:noFill/>
        </p:spPr>
        <p:txBody>
          <a:bodyPr wrap="square" rtlCol="0">
            <a:spAutoFit/>
          </a:bodyPr>
          <a:lstStyle/>
          <a:p>
            <a:r>
              <a:rPr lang="en-US" altLang="zh-CN" sz="2800" dirty="0">
                <a:latin typeface="Calibri" panose="020F0502020204030204" pitchFamily="34" charset="0"/>
              </a:rPr>
              <a:t>2.</a:t>
            </a:r>
            <a:r>
              <a:rPr lang="zh-CN" altLang="en-US" sz="2800" dirty="0">
                <a:latin typeface="Calibri" panose="020F0502020204030204" pitchFamily="34" charset="0"/>
              </a:rPr>
              <a:t> </a:t>
            </a:r>
            <a:r>
              <a:rPr lang="en-AU" sz="2800" dirty="0">
                <a:latin typeface="Calibri" panose="020F0502020204030204" pitchFamily="34" charset="0"/>
              </a:rPr>
              <a:t>Pessimistic handling of JNIs </a:t>
            </a: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D7202730-9A83-53EE-6935-D52170E0EDDA}"/>
                  </a:ext>
                </a:extLst>
              </p:cNvPr>
              <p:cNvSpPr txBox="1"/>
              <p:nvPr/>
            </p:nvSpPr>
            <p:spPr>
              <a:xfrm>
                <a:off x="1021599" y="3344509"/>
                <a:ext cx="4212435"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1600" b="0" i="1" smtClean="0">
                          <a:solidFill>
                            <a:srgbClr val="0070C0"/>
                          </a:solidFill>
                          <a:latin typeface="Cambria Math" panose="02040503050406030204" pitchFamily="18" charset="0"/>
                        </a:rPr>
                        <m:t>𝑆𝑜𝑢𝑟𝑐𝑒</m:t>
                      </m:r>
                      <m:r>
                        <a:rPr lang="en-US" altLang="zh-CN" sz="1600" b="0" i="1" smtClean="0">
                          <a:solidFill>
                            <a:srgbClr val="0070C0"/>
                          </a:solidFill>
                          <a:latin typeface="Cambria Math" panose="02040503050406030204" pitchFamily="18" charset="0"/>
                        </a:rPr>
                        <m:t>:</m:t>
                      </m:r>
                      <m:r>
                        <a:rPr lang="zh-CN" altLang="en-US" sz="1600" b="0" i="1" smtClean="0">
                          <a:solidFill>
                            <a:srgbClr val="0070C0"/>
                          </a:solidFill>
                          <a:latin typeface="Cambria Math" panose="02040503050406030204" pitchFamily="18" charset="0"/>
                        </a:rPr>
                        <m:t> </m:t>
                      </m:r>
                      <m:r>
                        <a:rPr lang="en-US" altLang="zh-CN" sz="1600" b="0" i="1" smtClean="0">
                          <a:solidFill>
                            <a:srgbClr val="0070C0"/>
                          </a:solidFill>
                          <a:latin typeface="Cambria Math" panose="02040503050406030204" pitchFamily="18" charset="0"/>
                        </a:rPr>
                        <m:t>𝑎𝑟𝑔</m:t>
                      </m:r>
                      <m:r>
                        <a:rPr lang="en-US" altLang="zh-CN" sz="1600" b="0" i="1" smtClean="0">
                          <a:solidFill>
                            <a:srgbClr val="0070C0"/>
                          </a:solidFill>
                          <a:latin typeface="Cambria Math" panose="02040503050406030204" pitchFamily="18" charset="0"/>
                        </a:rPr>
                        <m:t>0.</m:t>
                      </m:r>
                      <m:r>
                        <a:rPr lang="en-US" altLang="zh-CN" sz="1600" b="0" i="1" smtClean="0">
                          <a:solidFill>
                            <a:srgbClr val="0070C0"/>
                          </a:solidFill>
                          <a:latin typeface="Cambria Math" panose="02040503050406030204" pitchFamily="18" charset="0"/>
                        </a:rPr>
                        <m:t>𝑢𝑠𝑒𝑟𝑛𝑎𝑚𝑒</m:t>
                      </m:r>
                      <m:r>
                        <a:rPr lang="en-US" altLang="zh-CN" sz="1600" b="0" i="1" smtClean="0">
                          <a:solidFill>
                            <a:srgbClr val="0070C0"/>
                          </a:solidFill>
                          <a:latin typeface="Cambria Math" panose="02040503050406030204" pitchFamily="18" charset="0"/>
                        </a:rPr>
                        <m:t>,</m:t>
                      </m:r>
                      <m:r>
                        <a:rPr lang="zh-CN" altLang="en-US" sz="1600" b="0" i="1" smtClean="0">
                          <a:solidFill>
                            <a:srgbClr val="0070C0"/>
                          </a:solidFill>
                          <a:latin typeface="Cambria Math" panose="02040503050406030204" pitchFamily="18" charset="0"/>
                        </a:rPr>
                        <m:t> </m:t>
                      </m:r>
                      <m:r>
                        <a:rPr lang="en-US" altLang="zh-CN" sz="1600" b="0" i="1" smtClean="0">
                          <a:solidFill>
                            <a:srgbClr val="0070C0"/>
                          </a:solidFill>
                          <a:latin typeface="Cambria Math" panose="02040503050406030204" pitchFamily="18" charset="0"/>
                        </a:rPr>
                        <m:t>𝑎𝑟𝑔</m:t>
                      </m:r>
                      <m:r>
                        <a:rPr lang="en-US" altLang="zh-CN" sz="1600" b="0" i="1" smtClean="0">
                          <a:solidFill>
                            <a:srgbClr val="0070C0"/>
                          </a:solidFill>
                          <a:latin typeface="Cambria Math" panose="02040503050406030204" pitchFamily="18" charset="0"/>
                        </a:rPr>
                        <m:t>1.</m:t>
                      </m:r>
                      <m:r>
                        <a:rPr lang="en-US" altLang="zh-CN" sz="1600" b="0" i="1" smtClean="0">
                          <a:solidFill>
                            <a:srgbClr val="0070C0"/>
                          </a:solidFill>
                          <a:latin typeface="Cambria Math" panose="02040503050406030204" pitchFamily="18" charset="0"/>
                        </a:rPr>
                        <m:t>𝑢𝑠𝑒𝑟𝑛𝑎𝑚𝑒</m:t>
                      </m:r>
                      <m:r>
                        <a:rPr lang="en-US" altLang="zh-CN" sz="1600" b="0" i="1" smtClean="0">
                          <a:solidFill>
                            <a:srgbClr val="0070C0"/>
                          </a:solidFill>
                          <a:latin typeface="Cambria Math" panose="02040503050406030204" pitchFamily="18" charset="0"/>
                        </a:rPr>
                        <m:t>;</m:t>
                      </m:r>
                    </m:oMath>
                  </m:oMathPara>
                </a14:m>
                <a:endParaRPr lang="en-AU" altLang="zh-CN" sz="1600" b="0" i="1" dirty="0">
                  <a:solidFill>
                    <a:srgbClr val="0070C0"/>
                  </a:solidFill>
                  <a:latin typeface="Cambria Math" panose="02040503050406030204" pitchFamily="18" charset="0"/>
                </a:endParaRPr>
              </a:p>
              <a:p>
                <a:r>
                  <a:rPr lang="zh-CN" altLang="en-US" sz="1600" b="0" dirty="0">
                    <a:solidFill>
                      <a:srgbClr val="0070C0"/>
                    </a:solidFill>
                  </a:rPr>
                  <a:t>         </a:t>
                </a:r>
                <a14:m>
                  <m:oMath xmlns:m="http://schemas.openxmlformats.org/officeDocument/2006/math">
                    <m:r>
                      <a:rPr lang="en-US" altLang="zh-CN" sz="1600" b="0" i="1" smtClean="0">
                        <a:solidFill>
                          <a:srgbClr val="0070C0"/>
                        </a:solidFill>
                        <a:latin typeface="Cambria Math" panose="02040503050406030204" pitchFamily="18" charset="0"/>
                      </a:rPr>
                      <m:t>𝑆𝑖𝑛𝑘</m:t>
                    </m:r>
                    <m:r>
                      <a:rPr lang="en-US" altLang="zh-CN" sz="1600" b="0" i="1" smtClean="0">
                        <a:solidFill>
                          <a:srgbClr val="0070C0"/>
                        </a:solidFill>
                        <a:latin typeface="Cambria Math" panose="02040503050406030204" pitchFamily="18" charset="0"/>
                      </a:rPr>
                      <m:t>:</m:t>
                    </m:r>
                    <m:r>
                      <a:rPr lang="zh-CN" altLang="en-US" sz="1600" b="0" i="1" smtClean="0">
                        <a:solidFill>
                          <a:srgbClr val="0070C0"/>
                        </a:solidFill>
                        <a:latin typeface="Cambria Math" panose="02040503050406030204" pitchFamily="18" charset="0"/>
                      </a:rPr>
                      <m:t> </m:t>
                    </m:r>
                    <m:r>
                      <a:rPr lang="en-US" altLang="zh-CN" sz="1600" b="0" i="1" smtClean="0">
                        <a:solidFill>
                          <a:srgbClr val="0070C0"/>
                        </a:solidFill>
                        <a:latin typeface="Cambria Math" panose="02040503050406030204" pitchFamily="18" charset="0"/>
                      </a:rPr>
                      <m:t>𝐿𝑜𝑔</m:t>
                    </m:r>
                    <m:r>
                      <a:rPr lang="en-US" altLang="zh-CN" sz="1600" b="0" i="1" smtClean="0">
                        <a:solidFill>
                          <a:srgbClr val="0070C0"/>
                        </a:solidFill>
                        <a:latin typeface="Cambria Math" panose="02040503050406030204" pitchFamily="18" charset="0"/>
                      </a:rPr>
                      <m:t>.</m:t>
                    </m:r>
                    <m:r>
                      <a:rPr lang="en-US" altLang="zh-CN" sz="1600" b="0" i="1" smtClean="0">
                        <a:solidFill>
                          <a:srgbClr val="0070C0"/>
                        </a:solidFill>
                        <a:latin typeface="Cambria Math" panose="02040503050406030204" pitchFamily="18" charset="0"/>
                      </a:rPr>
                      <m:t>𝑝𝑟𝑖𝑛𝑡</m:t>
                    </m:r>
                    <m:r>
                      <a:rPr lang="en-US" altLang="zh-CN" sz="1600" b="0" i="1" smtClean="0">
                        <a:solidFill>
                          <a:srgbClr val="0070C0"/>
                        </a:solidFill>
                        <a:latin typeface="Cambria Math" panose="02040503050406030204" pitchFamily="18" charset="0"/>
                      </a:rPr>
                      <m:t>()</m:t>
                    </m:r>
                  </m:oMath>
                </a14:m>
                <a:endParaRPr lang="en-US" sz="1600" dirty="0">
                  <a:solidFill>
                    <a:srgbClr val="0070C0"/>
                  </a:solidFill>
                </a:endParaRPr>
              </a:p>
            </p:txBody>
          </p:sp>
        </mc:Choice>
        <mc:Fallback xmlns="">
          <p:sp>
            <p:nvSpPr>
              <p:cNvPr id="15" name="TextBox 14">
                <a:extLst>
                  <a:ext uri="{FF2B5EF4-FFF2-40B4-BE49-F238E27FC236}">
                    <a16:creationId xmlns:a16="http://schemas.microsoft.com/office/drawing/2014/main" id="{D7202730-9A83-53EE-6935-D52170E0EDDA}"/>
                  </a:ext>
                </a:extLst>
              </p:cNvPr>
              <p:cNvSpPr txBox="1">
                <a:spLocks noRot="1" noChangeAspect="1" noMove="1" noResize="1" noEditPoints="1" noAdjustHandles="1" noChangeArrowheads="1" noChangeShapeType="1" noTextEdit="1"/>
              </p:cNvSpPr>
              <p:nvPr/>
            </p:nvSpPr>
            <p:spPr>
              <a:xfrm>
                <a:off x="1021599" y="3344509"/>
                <a:ext cx="4212435" cy="492443"/>
              </a:xfrm>
              <a:prstGeom prst="rect">
                <a:avLst/>
              </a:prstGeom>
              <a:blipFill>
                <a:blip r:embed="rId4"/>
                <a:stretch>
                  <a:fillRect t="-5128" b="-20513"/>
                </a:stretch>
              </a:blipFill>
            </p:spPr>
            <p:txBody>
              <a:bodyPr/>
              <a:lstStyle/>
              <a:p>
                <a:r>
                  <a:rPr lang="en-US">
                    <a:noFill/>
                  </a:rPr>
                  <a:t> </a:t>
                </a:r>
              </a:p>
            </p:txBody>
          </p:sp>
        </mc:Fallback>
      </mc:AlternateContent>
      <p:sp>
        <p:nvSpPr>
          <p:cNvPr id="16" name="TextBox 15">
            <a:extLst>
              <a:ext uri="{FF2B5EF4-FFF2-40B4-BE49-F238E27FC236}">
                <a16:creationId xmlns:a16="http://schemas.microsoft.com/office/drawing/2014/main" id="{84B0C744-E2D9-EA85-B14C-80D285E0FB3B}"/>
              </a:ext>
            </a:extLst>
          </p:cNvPr>
          <p:cNvSpPr txBox="1"/>
          <p:nvPr/>
        </p:nvSpPr>
        <p:spPr>
          <a:xfrm>
            <a:off x="687488" y="2577004"/>
            <a:ext cx="3414952" cy="338554"/>
          </a:xfrm>
          <a:prstGeom prst="rect">
            <a:avLst/>
          </a:prstGeom>
          <a:noFill/>
        </p:spPr>
        <p:txBody>
          <a:bodyPr wrap="square">
            <a:spAutoFit/>
          </a:bodyPr>
          <a:lstStyle/>
          <a:p>
            <a:r>
              <a:rPr kumimoji="0" lang="en-US" altLang="zh-CN" sz="1600" b="0" i="0" u="none" strike="noStrike" cap="none" normalizeH="0" baseline="0" dirty="0">
                <a:ln>
                  <a:noFill/>
                </a:ln>
                <a:solidFill>
                  <a:srgbClr val="080808"/>
                </a:solidFill>
                <a:effectLst/>
                <a:latin typeface="Arial Unicode MS"/>
                <a:ea typeface="JetBrains Mono"/>
              </a:rPr>
              <a:t>Conservative</a:t>
            </a:r>
            <a:r>
              <a:rPr kumimoji="0" lang="zh-CN" altLang="en-US" sz="1600" b="0" i="0" u="none" strike="noStrike" cap="none" normalizeH="0" baseline="0" dirty="0">
                <a:ln>
                  <a:noFill/>
                </a:ln>
                <a:solidFill>
                  <a:srgbClr val="080808"/>
                </a:solidFill>
                <a:effectLst/>
                <a:latin typeface="Arial Unicode MS"/>
                <a:ea typeface="JetBrains Mono"/>
              </a:rPr>
              <a:t> </a:t>
            </a:r>
            <a:r>
              <a:rPr kumimoji="0" lang="en-US" altLang="zh-CN" sz="1600" b="0" i="0" u="none" strike="noStrike" cap="none" normalizeH="0" baseline="0" dirty="0">
                <a:ln>
                  <a:noFill/>
                </a:ln>
                <a:solidFill>
                  <a:srgbClr val="080808"/>
                </a:solidFill>
                <a:effectLst/>
                <a:latin typeface="Arial Unicode MS"/>
                <a:ea typeface="JetBrains Mono"/>
              </a:rPr>
              <a:t>specification:</a:t>
            </a:r>
            <a:endParaRPr lang="en-US" sz="1600" dirty="0"/>
          </a:p>
        </p:txBody>
      </p:sp>
      <p:sp>
        <p:nvSpPr>
          <p:cNvPr id="17" name="TextBox 16">
            <a:extLst>
              <a:ext uri="{FF2B5EF4-FFF2-40B4-BE49-F238E27FC236}">
                <a16:creationId xmlns:a16="http://schemas.microsoft.com/office/drawing/2014/main" id="{7A18AD69-9C7E-4D57-6401-9AA851A0BDE0}"/>
              </a:ext>
            </a:extLst>
          </p:cNvPr>
          <p:cNvSpPr txBox="1"/>
          <p:nvPr/>
        </p:nvSpPr>
        <p:spPr>
          <a:xfrm>
            <a:off x="848129" y="2982627"/>
            <a:ext cx="2733569" cy="369332"/>
          </a:xfrm>
          <a:prstGeom prst="rect">
            <a:avLst/>
          </a:prstGeom>
          <a:noFill/>
        </p:spPr>
        <p:txBody>
          <a:bodyPr wrap="none" rtlCol="0">
            <a:spAutoFit/>
          </a:bodyPr>
          <a:lstStyle/>
          <a:p>
            <a:r>
              <a:rPr lang="en-US" altLang="zh-CN" dirty="0">
                <a:solidFill>
                  <a:srgbClr val="0070C0"/>
                </a:solidFill>
              </a:rPr>
              <a:t>If</a:t>
            </a:r>
            <a:r>
              <a:rPr lang="zh-CN" altLang="en-US" dirty="0">
                <a:solidFill>
                  <a:srgbClr val="0070C0"/>
                </a:solidFill>
              </a:rPr>
              <a:t> </a:t>
            </a:r>
            <a:r>
              <a:rPr lang="en-US" altLang="zh-CN" dirty="0">
                <a:solidFill>
                  <a:srgbClr val="0070C0"/>
                </a:solidFill>
              </a:rPr>
              <a:t>(alias(arg0,</a:t>
            </a:r>
            <a:r>
              <a:rPr lang="zh-CN" altLang="en-US" dirty="0">
                <a:solidFill>
                  <a:srgbClr val="0070C0"/>
                </a:solidFill>
              </a:rPr>
              <a:t> </a:t>
            </a:r>
            <a:r>
              <a:rPr lang="en-US" altLang="zh-CN" dirty="0">
                <a:solidFill>
                  <a:srgbClr val="0070C0"/>
                </a:solidFill>
              </a:rPr>
              <a:t>arg1)</a:t>
            </a:r>
            <a:r>
              <a:rPr lang="zh-CN" altLang="en-US" dirty="0">
                <a:solidFill>
                  <a:srgbClr val="0070C0"/>
                </a:solidFill>
              </a:rPr>
              <a:t> </a:t>
            </a:r>
            <a:r>
              <a:rPr lang="en-US" altLang="zh-CN" dirty="0">
                <a:solidFill>
                  <a:srgbClr val="0070C0"/>
                </a:solidFill>
              </a:rPr>
              <a:t>==</a:t>
            </a:r>
            <a:r>
              <a:rPr lang="zh-CN" altLang="en-US" dirty="0">
                <a:solidFill>
                  <a:srgbClr val="0070C0"/>
                </a:solidFill>
              </a:rPr>
              <a:t> </a:t>
            </a:r>
            <a:r>
              <a:rPr lang="en-US" altLang="zh-CN" dirty="0">
                <a:solidFill>
                  <a:srgbClr val="0070C0"/>
                </a:solidFill>
              </a:rPr>
              <a:t>true)</a:t>
            </a:r>
            <a:endParaRPr lang="en-US" dirty="0">
              <a:solidFill>
                <a:srgbClr val="0070C0"/>
              </a:solidFill>
            </a:endParaRPr>
          </a:p>
        </p:txBody>
      </p:sp>
      <p:sp>
        <p:nvSpPr>
          <p:cNvPr id="18" name="TextBox 17">
            <a:extLst>
              <a:ext uri="{FF2B5EF4-FFF2-40B4-BE49-F238E27FC236}">
                <a16:creationId xmlns:a16="http://schemas.microsoft.com/office/drawing/2014/main" id="{D7F6F578-BC7E-5E36-2996-08464418389D}"/>
              </a:ext>
            </a:extLst>
          </p:cNvPr>
          <p:cNvSpPr txBox="1"/>
          <p:nvPr/>
        </p:nvSpPr>
        <p:spPr>
          <a:xfrm>
            <a:off x="883430" y="4035014"/>
            <a:ext cx="2773965" cy="369332"/>
          </a:xfrm>
          <a:prstGeom prst="rect">
            <a:avLst/>
          </a:prstGeom>
          <a:noFill/>
        </p:spPr>
        <p:txBody>
          <a:bodyPr wrap="none" rtlCol="0">
            <a:spAutoFit/>
          </a:bodyPr>
          <a:lstStyle/>
          <a:p>
            <a:r>
              <a:rPr lang="en-US" altLang="zh-CN" dirty="0">
                <a:solidFill>
                  <a:srgbClr val="FF0000"/>
                </a:solidFill>
              </a:rPr>
              <a:t>If</a:t>
            </a:r>
            <a:r>
              <a:rPr lang="zh-CN" altLang="en-US" dirty="0">
                <a:solidFill>
                  <a:srgbClr val="FF0000"/>
                </a:solidFill>
              </a:rPr>
              <a:t> </a:t>
            </a:r>
            <a:r>
              <a:rPr lang="en-US" altLang="zh-CN" dirty="0">
                <a:solidFill>
                  <a:srgbClr val="FF0000"/>
                </a:solidFill>
              </a:rPr>
              <a:t>(alias(arg0,</a:t>
            </a:r>
            <a:r>
              <a:rPr lang="zh-CN" altLang="en-US" dirty="0">
                <a:solidFill>
                  <a:srgbClr val="FF0000"/>
                </a:solidFill>
              </a:rPr>
              <a:t> </a:t>
            </a:r>
            <a:r>
              <a:rPr lang="en-US" altLang="zh-CN" dirty="0">
                <a:solidFill>
                  <a:srgbClr val="FF0000"/>
                </a:solidFill>
              </a:rPr>
              <a:t>arg1)</a:t>
            </a:r>
            <a:r>
              <a:rPr lang="zh-CN" altLang="en-US" dirty="0">
                <a:solidFill>
                  <a:srgbClr val="FF0000"/>
                </a:solidFill>
              </a:rPr>
              <a:t> </a:t>
            </a:r>
            <a:r>
              <a:rPr lang="en-US" altLang="zh-CN" dirty="0">
                <a:solidFill>
                  <a:srgbClr val="FF0000"/>
                </a:solidFill>
              </a:rPr>
              <a:t>==</a:t>
            </a:r>
            <a:r>
              <a:rPr lang="zh-CN" altLang="en-US" dirty="0">
                <a:solidFill>
                  <a:srgbClr val="FF0000"/>
                </a:solidFill>
              </a:rPr>
              <a:t> </a:t>
            </a:r>
            <a:r>
              <a:rPr lang="en-US" altLang="zh-CN" dirty="0">
                <a:solidFill>
                  <a:srgbClr val="FF0000"/>
                </a:solidFill>
              </a:rPr>
              <a:t>false)</a:t>
            </a:r>
            <a:endParaRPr lang="en-US" dirty="0">
              <a:solidFill>
                <a:srgbClr val="FF0000"/>
              </a:solidFill>
            </a:endParaRPr>
          </a:p>
        </p:txBody>
      </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3365D527-1749-886C-3EF7-E25D4D49E17B}"/>
                  </a:ext>
                </a:extLst>
              </p:cNvPr>
              <p:cNvSpPr txBox="1"/>
              <p:nvPr/>
            </p:nvSpPr>
            <p:spPr>
              <a:xfrm>
                <a:off x="1155748" y="4438901"/>
                <a:ext cx="2501647"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1600" b="0" i="1" smtClean="0">
                          <a:solidFill>
                            <a:srgbClr val="FF0000"/>
                          </a:solidFill>
                          <a:latin typeface="Cambria Math" panose="02040503050406030204" pitchFamily="18" charset="0"/>
                        </a:rPr>
                        <m:t>𝑆𝑜𝑢𝑟𝑐𝑒</m:t>
                      </m:r>
                      <m:r>
                        <a:rPr lang="en-US" altLang="zh-CN" sz="1600" b="0" i="1" smtClean="0">
                          <a:solidFill>
                            <a:srgbClr val="FF0000"/>
                          </a:solidFill>
                          <a:latin typeface="Cambria Math" panose="02040503050406030204" pitchFamily="18" charset="0"/>
                        </a:rPr>
                        <m:t>:</m:t>
                      </m:r>
                      <m:r>
                        <a:rPr lang="zh-CN" altLang="en-US" sz="1600" b="0" i="1" smtClean="0">
                          <a:solidFill>
                            <a:srgbClr val="FF0000"/>
                          </a:solidFill>
                          <a:latin typeface="Cambria Math" panose="02040503050406030204" pitchFamily="18" charset="0"/>
                        </a:rPr>
                        <m:t> </m:t>
                      </m:r>
                      <m:r>
                        <a:rPr lang="en-US" altLang="zh-CN" sz="1600" b="0" i="1" smtClean="0">
                          <a:solidFill>
                            <a:srgbClr val="FF0000"/>
                          </a:solidFill>
                          <a:latin typeface="Cambria Math" panose="02040503050406030204" pitchFamily="18" charset="0"/>
                        </a:rPr>
                        <m:t>𝑎𝑟𝑔</m:t>
                      </m:r>
                      <m:r>
                        <a:rPr lang="en-US" altLang="zh-CN" sz="1600" b="0" i="1" smtClean="0">
                          <a:solidFill>
                            <a:srgbClr val="FF0000"/>
                          </a:solidFill>
                          <a:latin typeface="Cambria Math" panose="02040503050406030204" pitchFamily="18" charset="0"/>
                        </a:rPr>
                        <m:t>1.</m:t>
                      </m:r>
                      <m:r>
                        <a:rPr lang="en-US" altLang="zh-CN" sz="1600" b="0" i="1" smtClean="0">
                          <a:solidFill>
                            <a:srgbClr val="FF0000"/>
                          </a:solidFill>
                          <a:latin typeface="Cambria Math" panose="02040503050406030204" pitchFamily="18" charset="0"/>
                        </a:rPr>
                        <m:t>𝑢𝑠𝑒𝑟𝑛𝑎𝑚𝑒</m:t>
                      </m:r>
                      <m:r>
                        <a:rPr lang="en-US" altLang="zh-CN" sz="1600" b="0" i="1" smtClean="0">
                          <a:solidFill>
                            <a:srgbClr val="FF0000"/>
                          </a:solidFill>
                          <a:latin typeface="Cambria Math" panose="02040503050406030204" pitchFamily="18" charset="0"/>
                        </a:rPr>
                        <m:t>;</m:t>
                      </m:r>
                    </m:oMath>
                  </m:oMathPara>
                </a14:m>
                <a:endParaRPr lang="en-AU" altLang="zh-CN" sz="1600" b="0" i="1" dirty="0">
                  <a:solidFill>
                    <a:srgbClr val="FF0000"/>
                  </a:solidFill>
                  <a:latin typeface="Cambria Math" panose="02040503050406030204" pitchFamily="18" charset="0"/>
                </a:endParaRPr>
              </a:p>
              <a:p>
                <a:r>
                  <a:rPr lang="zh-CN" altLang="en-US" sz="1600" b="0" dirty="0">
                    <a:solidFill>
                      <a:srgbClr val="FF0000"/>
                    </a:solidFill>
                  </a:rPr>
                  <a:t>        </a:t>
                </a:r>
                <a14:m>
                  <m:oMath xmlns:m="http://schemas.openxmlformats.org/officeDocument/2006/math">
                    <m:r>
                      <a:rPr lang="en-US" altLang="zh-CN" sz="1600" b="0" i="1" smtClean="0">
                        <a:solidFill>
                          <a:srgbClr val="FF0000"/>
                        </a:solidFill>
                        <a:latin typeface="Cambria Math" panose="02040503050406030204" pitchFamily="18" charset="0"/>
                      </a:rPr>
                      <m:t>𝑆𝑖𝑛𝑘</m:t>
                    </m:r>
                    <m:r>
                      <a:rPr lang="en-US" altLang="zh-CN" sz="1600" b="0" i="1" smtClean="0">
                        <a:solidFill>
                          <a:srgbClr val="FF0000"/>
                        </a:solidFill>
                        <a:latin typeface="Cambria Math" panose="02040503050406030204" pitchFamily="18" charset="0"/>
                      </a:rPr>
                      <m:t>:</m:t>
                    </m:r>
                    <m:r>
                      <a:rPr lang="zh-CN" altLang="en-US" sz="1600" b="0" i="1" smtClean="0">
                        <a:solidFill>
                          <a:srgbClr val="FF0000"/>
                        </a:solidFill>
                        <a:latin typeface="Cambria Math" panose="02040503050406030204" pitchFamily="18" charset="0"/>
                      </a:rPr>
                      <m:t> </m:t>
                    </m:r>
                    <m:r>
                      <a:rPr lang="en-US" altLang="zh-CN" sz="1600" b="0" i="1" smtClean="0">
                        <a:solidFill>
                          <a:srgbClr val="FF0000"/>
                        </a:solidFill>
                        <a:latin typeface="Cambria Math" panose="02040503050406030204" pitchFamily="18" charset="0"/>
                      </a:rPr>
                      <m:t>𝐿𝑜𝑔</m:t>
                    </m:r>
                    <m:r>
                      <a:rPr lang="en-US" altLang="zh-CN" sz="1600" b="0" i="1" smtClean="0">
                        <a:solidFill>
                          <a:srgbClr val="FF0000"/>
                        </a:solidFill>
                        <a:latin typeface="Cambria Math" panose="02040503050406030204" pitchFamily="18" charset="0"/>
                      </a:rPr>
                      <m:t>.</m:t>
                    </m:r>
                    <m:r>
                      <a:rPr lang="en-US" altLang="zh-CN" sz="1600" b="0" i="1" smtClean="0">
                        <a:solidFill>
                          <a:srgbClr val="FF0000"/>
                        </a:solidFill>
                        <a:latin typeface="Cambria Math" panose="02040503050406030204" pitchFamily="18" charset="0"/>
                      </a:rPr>
                      <m:t>𝑝𝑟𝑖𝑛𝑡</m:t>
                    </m:r>
                    <m:r>
                      <a:rPr lang="en-US" altLang="zh-CN" sz="1600" b="0" i="1" smtClean="0">
                        <a:solidFill>
                          <a:srgbClr val="FF0000"/>
                        </a:solidFill>
                        <a:latin typeface="Cambria Math" panose="02040503050406030204" pitchFamily="18" charset="0"/>
                      </a:rPr>
                      <m:t>()</m:t>
                    </m:r>
                  </m:oMath>
                </a14:m>
                <a:endParaRPr lang="en-US" sz="1600" dirty="0">
                  <a:solidFill>
                    <a:srgbClr val="FF0000"/>
                  </a:solidFill>
                </a:endParaRPr>
              </a:p>
            </p:txBody>
          </p:sp>
        </mc:Choice>
        <mc:Fallback xmlns="">
          <p:sp>
            <p:nvSpPr>
              <p:cNvPr id="19" name="TextBox 18">
                <a:extLst>
                  <a:ext uri="{FF2B5EF4-FFF2-40B4-BE49-F238E27FC236}">
                    <a16:creationId xmlns:a16="http://schemas.microsoft.com/office/drawing/2014/main" id="{3365D527-1749-886C-3EF7-E25D4D49E17B}"/>
                  </a:ext>
                </a:extLst>
              </p:cNvPr>
              <p:cNvSpPr txBox="1">
                <a:spLocks noRot="1" noChangeAspect="1" noMove="1" noResize="1" noEditPoints="1" noAdjustHandles="1" noChangeArrowheads="1" noChangeShapeType="1" noTextEdit="1"/>
              </p:cNvSpPr>
              <p:nvPr/>
            </p:nvSpPr>
            <p:spPr>
              <a:xfrm>
                <a:off x="1155748" y="4438901"/>
                <a:ext cx="2501647" cy="492443"/>
              </a:xfrm>
              <a:prstGeom prst="rect">
                <a:avLst/>
              </a:prstGeom>
              <a:blipFill>
                <a:blip r:embed="rId5"/>
                <a:stretch>
                  <a:fillRect t="-2500" b="-17500"/>
                </a:stretch>
              </a:blipFill>
            </p:spPr>
            <p:txBody>
              <a:bodyPr/>
              <a:lstStyle/>
              <a:p>
                <a:r>
                  <a:rPr lang="en-US">
                    <a:noFill/>
                  </a:rPr>
                  <a:t> </a:t>
                </a:r>
              </a:p>
            </p:txBody>
          </p:sp>
        </mc:Fallback>
      </mc:AlternateContent>
      <p:sp>
        <p:nvSpPr>
          <p:cNvPr id="20" name="TextBox 19">
            <a:extLst>
              <a:ext uri="{FF2B5EF4-FFF2-40B4-BE49-F238E27FC236}">
                <a16:creationId xmlns:a16="http://schemas.microsoft.com/office/drawing/2014/main" id="{5E2C97AB-9E29-0ABA-C948-A7BF6162B107}"/>
              </a:ext>
            </a:extLst>
          </p:cNvPr>
          <p:cNvSpPr txBox="1"/>
          <p:nvPr/>
        </p:nvSpPr>
        <p:spPr>
          <a:xfrm>
            <a:off x="3666041" y="4375055"/>
            <a:ext cx="1961114" cy="461665"/>
          </a:xfrm>
          <a:prstGeom prst="rect">
            <a:avLst/>
          </a:prstGeom>
          <a:noFill/>
        </p:spPr>
        <p:txBody>
          <a:bodyPr wrap="none" rtlCol="0">
            <a:spAutoFit/>
          </a:bodyPr>
          <a:lstStyle/>
          <a:p>
            <a:r>
              <a:rPr lang="en-US" altLang="zh-CN" sz="2400" b="1" dirty="0">
                <a:solidFill>
                  <a:srgbClr val="FF0000"/>
                </a:solidFill>
                <a:latin typeface="ADLaM Display" panose="020F0502020204030204" pitchFamily="34" charset="0"/>
                <a:cs typeface="ADLaM Display" panose="020F0502020204030204" pitchFamily="34" charset="0"/>
              </a:rPr>
              <a:t>Redundant!</a:t>
            </a:r>
            <a:endParaRPr lang="en-US" sz="2400" b="1" dirty="0">
              <a:solidFill>
                <a:srgbClr val="FF0000"/>
              </a:solidFill>
              <a:latin typeface="ADLaM Display" panose="020F0502020204030204" pitchFamily="34" charset="0"/>
              <a:cs typeface="ADLaM Display" panose="020F0502020204030204" pitchFamily="34" charset="0"/>
            </a:endParaRPr>
          </a:p>
        </p:txBody>
      </p:sp>
    </p:spTree>
    <p:extLst>
      <p:ext uri="{BB962C8B-B14F-4D97-AF65-F5344CB8AC3E}">
        <p14:creationId xmlns:p14="http://schemas.microsoft.com/office/powerpoint/2010/main" val="31162644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占位符 1">
            <a:extLst>
              <a:ext uri="{FF2B5EF4-FFF2-40B4-BE49-F238E27FC236}">
                <a16:creationId xmlns:a16="http://schemas.microsoft.com/office/drawing/2014/main" id="{B020B08D-334D-A841-EA36-BB6192515C8B}"/>
              </a:ext>
            </a:extLst>
          </p:cNvPr>
          <p:cNvSpPr>
            <a:spLocks noGrp="1"/>
          </p:cNvSpPr>
          <p:nvPr>
            <p:ph type="body" sz="quarter" idx="10"/>
          </p:nvPr>
        </p:nvSpPr>
        <p:spPr>
          <a:xfrm>
            <a:off x="215999" y="413035"/>
            <a:ext cx="6557333" cy="416571"/>
          </a:xfrm>
        </p:spPr>
        <p:txBody>
          <a:bodyPr>
            <a:normAutofit lnSpcReduction="10000"/>
          </a:bodyPr>
          <a:lstStyle/>
          <a:p>
            <a:r>
              <a:rPr lang="en-US" altLang="zh-CN" dirty="0"/>
              <a:t>Our</a:t>
            </a:r>
            <a:r>
              <a:rPr lang="zh-CN" altLang="en-US" dirty="0"/>
              <a:t> </a:t>
            </a:r>
            <a:r>
              <a:rPr lang="en-US" altLang="zh-CN" dirty="0"/>
              <a:t>work</a:t>
            </a:r>
          </a:p>
          <a:p>
            <a:endParaRPr lang="en-US" altLang="zh-CN" dirty="0"/>
          </a:p>
        </p:txBody>
      </p:sp>
      <p:sp>
        <p:nvSpPr>
          <p:cNvPr id="23" name="文本占位符 2">
            <a:extLst>
              <a:ext uri="{FF2B5EF4-FFF2-40B4-BE49-F238E27FC236}">
                <a16:creationId xmlns:a16="http://schemas.microsoft.com/office/drawing/2014/main" id="{4507D226-DAE3-686B-249F-C560B1029111}"/>
              </a:ext>
            </a:extLst>
          </p:cNvPr>
          <p:cNvSpPr>
            <a:spLocks noGrp="1"/>
          </p:cNvSpPr>
          <p:nvPr>
            <p:ph type="body" sz="quarter" idx="11"/>
          </p:nvPr>
        </p:nvSpPr>
        <p:spPr>
          <a:xfrm>
            <a:off x="216000" y="712622"/>
            <a:ext cx="6557333" cy="323301"/>
          </a:xfrm>
        </p:spPr>
        <p:txBody>
          <a:bodyPr/>
          <a:lstStyle/>
          <a:p>
            <a:r>
              <a:rPr lang="en-US" altLang="zh-CN" dirty="0"/>
              <a:t>Workflow</a:t>
            </a:r>
            <a:endParaRPr lang="en-US" dirty="0"/>
          </a:p>
        </p:txBody>
      </p:sp>
      <p:sp>
        <p:nvSpPr>
          <p:cNvPr id="2" name="Rounded Rectangle 1">
            <a:extLst>
              <a:ext uri="{FF2B5EF4-FFF2-40B4-BE49-F238E27FC236}">
                <a16:creationId xmlns:a16="http://schemas.microsoft.com/office/drawing/2014/main" id="{F19A7792-8789-8E67-C4A4-5CDD9C4A99B0}"/>
              </a:ext>
            </a:extLst>
          </p:cNvPr>
          <p:cNvSpPr/>
          <p:nvPr/>
        </p:nvSpPr>
        <p:spPr>
          <a:xfrm>
            <a:off x="1718322" y="2170982"/>
            <a:ext cx="826003" cy="2700000"/>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ounded Rectangle 2">
            <a:extLst>
              <a:ext uri="{FF2B5EF4-FFF2-40B4-BE49-F238E27FC236}">
                <a16:creationId xmlns:a16="http://schemas.microsoft.com/office/drawing/2014/main" id="{62951E15-5E2F-49F5-3ADD-D446D79360B8}"/>
              </a:ext>
            </a:extLst>
          </p:cNvPr>
          <p:cNvSpPr/>
          <p:nvPr/>
        </p:nvSpPr>
        <p:spPr>
          <a:xfrm>
            <a:off x="3587567" y="2379511"/>
            <a:ext cx="2052000" cy="486344"/>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tx1"/>
                </a:solidFill>
              </a:rPr>
              <a:t>Native</a:t>
            </a:r>
            <a:r>
              <a:rPr lang="zh-CN" altLang="en-US" sz="1400" dirty="0">
                <a:solidFill>
                  <a:schemeClr val="tx1"/>
                </a:solidFill>
              </a:rPr>
              <a:t> </a:t>
            </a:r>
            <a:r>
              <a:rPr lang="en-US" altLang="zh-CN" sz="1400" dirty="0">
                <a:solidFill>
                  <a:schemeClr val="tx1"/>
                </a:solidFill>
              </a:rPr>
              <a:t>method</a:t>
            </a:r>
            <a:r>
              <a:rPr lang="zh-CN" altLang="en-US" sz="1400" dirty="0">
                <a:solidFill>
                  <a:schemeClr val="tx1"/>
                </a:solidFill>
              </a:rPr>
              <a:t> </a:t>
            </a:r>
            <a:r>
              <a:rPr lang="en-US" altLang="zh-CN" sz="1400" dirty="0">
                <a:solidFill>
                  <a:schemeClr val="tx1"/>
                </a:solidFill>
              </a:rPr>
              <a:t>detection</a:t>
            </a:r>
            <a:endParaRPr lang="en-US" sz="1400" dirty="0">
              <a:solidFill>
                <a:schemeClr val="tx1"/>
              </a:solidFill>
            </a:endParaRPr>
          </a:p>
        </p:txBody>
      </p:sp>
      <p:sp>
        <p:nvSpPr>
          <p:cNvPr id="4" name="Rounded Rectangle 3">
            <a:extLst>
              <a:ext uri="{FF2B5EF4-FFF2-40B4-BE49-F238E27FC236}">
                <a16:creationId xmlns:a16="http://schemas.microsoft.com/office/drawing/2014/main" id="{96DDB4E1-9BB7-4C66-2CCE-58E37A33FF7E}"/>
              </a:ext>
            </a:extLst>
          </p:cNvPr>
          <p:cNvSpPr/>
          <p:nvPr/>
        </p:nvSpPr>
        <p:spPr>
          <a:xfrm>
            <a:off x="6008584" y="2378897"/>
            <a:ext cx="2556000" cy="488049"/>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tx1"/>
                </a:solidFill>
              </a:rPr>
              <a:t>Taint</a:t>
            </a:r>
            <a:r>
              <a:rPr lang="zh-CN" altLang="en-US" sz="1400" dirty="0">
                <a:solidFill>
                  <a:schemeClr val="tx1"/>
                </a:solidFill>
              </a:rPr>
              <a:t> </a:t>
            </a:r>
            <a:r>
              <a:rPr lang="en-US" altLang="zh-CN" sz="1400" dirty="0">
                <a:solidFill>
                  <a:schemeClr val="tx1"/>
                </a:solidFill>
              </a:rPr>
              <a:t>and</a:t>
            </a:r>
            <a:r>
              <a:rPr lang="zh-CN" altLang="en-US" sz="1400" dirty="0">
                <a:solidFill>
                  <a:schemeClr val="tx1"/>
                </a:solidFill>
              </a:rPr>
              <a:t> </a:t>
            </a:r>
            <a:r>
              <a:rPr lang="en-US" altLang="zh-CN" sz="1400" dirty="0">
                <a:solidFill>
                  <a:schemeClr val="tx1"/>
                </a:solidFill>
              </a:rPr>
              <a:t>alias</a:t>
            </a:r>
            <a:r>
              <a:rPr lang="zh-CN" altLang="en-US" sz="1400" dirty="0">
                <a:solidFill>
                  <a:schemeClr val="tx1"/>
                </a:solidFill>
              </a:rPr>
              <a:t> </a:t>
            </a:r>
            <a:r>
              <a:rPr lang="en-US" altLang="zh-CN" sz="1400" dirty="0">
                <a:solidFill>
                  <a:schemeClr val="tx1"/>
                </a:solidFill>
              </a:rPr>
              <a:t>arguments</a:t>
            </a:r>
            <a:r>
              <a:rPr lang="zh-CN" altLang="en-US" sz="1400" dirty="0">
                <a:solidFill>
                  <a:schemeClr val="tx1"/>
                </a:solidFill>
              </a:rPr>
              <a:t> </a:t>
            </a:r>
            <a:r>
              <a:rPr lang="en-US" altLang="zh-CN" sz="1400" dirty="0">
                <a:solidFill>
                  <a:schemeClr val="tx1"/>
                </a:solidFill>
              </a:rPr>
              <a:t>check</a:t>
            </a:r>
            <a:endParaRPr lang="en-US" sz="1400" dirty="0">
              <a:solidFill>
                <a:schemeClr val="tx1"/>
              </a:solidFill>
            </a:endParaRPr>
          </a:p>
        </p:txBody>
      </p:sp>
      <p:sp>
        <p:nvSpPr>
          <p:cNvPr id="5" name="Rounded Rectangle 4">
            <a:extLst>
              <a:ext uri="{FF2B5EF4-FFF2-40B4-BE49-F238E27FC236}">
                <a16:creationId xmlns:a16="http://schemas.microsoft.com/office/drawing/2014/main" id="{FA863354-3844-24A3-3F5E-798CFFB495AB}"/>
              </a:ext>
            </a:extLst>
          </p:cNvPr>
          <p:cNvSpPr/>
          <p:nvPr/>
        </p:nvSpPr>
        <p:spPr>
          <a:xfrm>
            <a:off x="3179799" y="4186171"/>
            <a:ext cx="1340599" cy="432352"/>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tx1"/>
                </a:solidFill>
              </a:rPr>
              <a:t>Native</a:t>
            </a:r>
            <a:r>
              <a:rPr lang="zh-CN" altLang="en-US" sz="1400" dirty="0">
                <a:solidFill>
                  <a:schemeClr val="tx1"/>
                </a:solidFill>
              </a:rPr>
              <a:t> </a:t>
            </a:r>
            <a:r>
              <a:rPr lang="en-US" altLang="zh-CN" sz="1400" dirty="0">
                <a:solidFill>
                  <a:schemeClr val="tx1"/>
                </a:solidFill>
              </a:rPr>
              <a:t>function</a:t>
            </a:r>
            <a:r>
              <a:rPr lang="zh-CN" altLang="en-US" sz="1400" dirty="0">
                <a:solidFill>
                  <a:schemeClr val="tx1"/>
                </a:solidFill>
              </a:rPr>
              <a:t> </a:t>
            </a:r>
            <a:r>
              <a:rPr lang="en-US" altLang="zh-CN" sz="1400" dirty="0">
                <a:solidFill>
                  <a:schemeClr val="tx1"/>
                </a:solidFill>
              </a:rPr>
              <a:t>identification</a:t>
            </a:r>
            <a:endParaRPr lang="en-US" sz="1400" dirty="0">
              <a:solidFill>
                <a:schemeClr val="tx1"/>
              </a:solidFill>
            </a:endParaRPr>
          </a:p>
        </p:txBody>
      </p:sp>
      <p:sp>
        <p:nvSpPr>
          <p:cNvPr id="6" name="Rounded Rectangle 5">
            <a:extLst>
              <a:ext uri="{FF2B5EF4-FFF2-40B4-BE49-F238E27FC236}">
                <a16:creationId xmlns:a16="http://schemas.microsoft.com/office/drawing/2014/main" id="{CAE735AF-3B7A-96E3-97D4-2C8B15E90A1A}"/>
              </a:ext>
            </a:extLst>
          </p:cNvPr>
          <p:cNvSpPr/>
          <p:nvPr/>
        </p:nvSpPr>
        <p:spPr>
          <a:xfrm>
            <a:off x="4802318" y="4186171"/>
            <a:ext cx="1849289" cy="462214"/>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tx1"/>
                </a:solidFill>
              </a:rPr>
              <a:t>Taint</a:t>
            </a:r>
            <a:r>
              <a:rPr lang="zh-CN" altLang="en-US" sz="1400" dirty="0">
                <a:solidFill>
                  <a:schemeClr val="tx1"/>
                </a:solidFill>
              </a:rPr>
              <a:t> </a:t>
            </a:r>
            <a:r>
              <a:rPr lang="en-US" altLang="zh-CN" sz="1400" dirty="0">
                <a:solidFill>
                  <a:schemeClr val="tx1"/>
                </a:solidFill>
              </a:rPr>
              <a:t>and</a:t>
            </a:r>
            <a:r>
              <a:rPr lang="zh-CN" altLang="en-US" sz="1400" dirty="0">
                <a:solidFill>
                  <a:schemeClr val="tx1"/>
                </a:solidFill>
              </a:rPr>
              <a:t> </a:t>
            </a:r>
            <a:r>
              <a:rPr lang="en-US" altLang="zh-CN" sz="1400" dirty="0">
                <a:solidFill>
                  <a:schemeClr val="tx1"/>
                </a:solidFill>
              </a:rPr>
              <a:t>alias</a:t>
            </a:r>
            <a:r>
              <a:rPr lang="zh-CN" altLang="en-US" sz="1400" dirty="0">
                <a:solidFill>
                  <a:schemeClr val="tx1"/>
                </a:solidFill>
              </a:rPr>
              <a:t> </a:t>
            </a:r>
            <a:r>
              <a:rPr lang="en-US" altLang="zh-CN" sz="1400" dirty="0">
                <a:solidFill>
                  <a:schemeClr val="tx1"/>
                </a:solidFill>
              </a:rPr>
              <a:t>arguments</a:t>
            </a:r>
            <a:r>
              <a:rPr lang="zh-CN" altLang="en-US" sz="1400" dirty="0">
                <a:solidFill>
                  <a:schemeClr val="tx1"/>
                </a:solidFill>
              </a:rPr>
              <a:t> </a:t>
            </a:r>
            <a:r>
              <a:rPr lang="en-US" altLang="zh-CN" sz="1400" dirty="0">
                <a:solidFill>
                  <a:schemeClr val="tx1"/>
                </a:solidFill>
              </a:rPr>
              <a:t>annotation</a:t>
            </a:r>
            <a:endParaRPr lang="en-US" sz="1400" dirty="0">
              <a:solidFill>
                <a:schemeClr val="tx1"/>
              </a:solidFill>
            </a:endParaRPr>
          </a:p>
        </p:txBody>
      </p:sp>
      <p:sp>
        <p:nvSpPr>
          <p:cNvPr id="7" name="Rounded Rectangle 6">
            <a:extLst>
              <a:ext uri="{FF2B5EF4-FFF2-40B4-BE49-F238E27FC236}">
                <a16:creationId xmlns:a16="http://schemas.microsoft.com/office/drawing/2014/main" id="{CDDB0FF0-1D7B-BD1C-6DA8-0EF97A2A6E27}"/>
              </a:ext>
            </a:extLst>
          </p:cNvPr>
          <p:cNvSpPr/>
          <p:nvPr/>
        </p:nvSpPr>
        <p:spPr>
          <a:xfrm>
            <a:off x="6941596" y="4186171"/>
            <a:ext cx="1361520" cy="462214"/>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tx1"/>
                </a:solidFill>
              </a:rPr>
              <a:t>Source</a:t>
            </a:r>
            <a:r>
              <a:rPr lang="zh-CN" altLang="en-US" sz="1400" dirty="0">
                <a:solidFill>
                  <a:schemeClr val="tx1"/>
                </a:solidFill>
              </a:rPr>
              <a:t> </a:t>
            </a:r>
            <a:r>
              <a:rPr lang="en-US" altLang="zh-CN" sz="1400" dirty="0">
                <a:solidFill>
                  <a:schemeClr val="tx1"/>
                </a:solidFill>
              </a:rPr>
              <a:t>and</a:t>
            </a:r>
            <a:r>
              <a:rPr lang="zh-CN" altLang="en-US" sz="1400" dirty="0">
                <a:solidFill>
                  <a:schemeClr val="tx1"/>
                </a:solidFill>
              </a:rPr>
              <a:t> </a:t>
            </a:r>
            <a:r>
              <a:rPr lang="en-US" altLang="zh-CN" sz="1400" dirty="0">
                <a:solidFill>
                  <a:schemeClr val="tx1"/>
                </a:solidFill>
              </a:rPr>
              <a:t>sink</a:t>
            </a:r>
            <a:r>
              <a:rPr lang="zh-CN" altLang="en-US" sz="1400" dirty="0">
                <a:solidFill>
                  <a:schemeClr val="tx1"/>
                </a:solidFill>
              </a:rPr>
              <a:t> </a:t>
            </a:r>
            <a:r>
              <a:rPr lang="en-US" altLang="zh-CN" sz="1400" dirty="0">
                <a:solidFill>
                  <a:schemeClr val="tx1"/>
                </a:solidFill>
              </a:rPr>
              <a:t>identification</a:t>
            </a:r>
            <a:endParaRPr lang="en-US" sz="1400" dirty="0">
              <a:solidFill>
                <a:schemeClr val="tx1"/>
              </a:solidFill>
            </a:endParaRPr>
          </a:p>
        </p:txBody>
      </p:sp>
      <p:sp>
        <p:nvSpPr>
          <p:cNvPr id="8" name="Rounded Rectangle 7">
            <a:extLst>
              <a:ext uri="{FF2B5EF4-FFF2-40B4-BE49-F238E27FC236}">
                <a16:creationId xmlns:a16="http://schemas.microsoft.com/office/drawing/2014/main" id="{62389E64-A9D1-C041-57F4-9EADA0EB5893}"/>
              </a:ext>
            </a:extLst>
          </p:cNvPr>
          <p:cNvSpPr/>
          <p:nvPr/>
        </p:nvSpPr>
        <p:spPr>
          <a:xfrm>
            <a:off x="3042575" y="2291313"/>
            <a:ext cx="6120000" cy="701304"/>
          </a:xfrm>
          <a:prstGeom prst="roundRect">
            <a:avLst/>
          </a:prstGeom>
          <a:no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a:extLst>
              <a:ext uri="{FF2B5EF4-FFF2-40B4-BE49-F238E27FC236}">
                <a16:creationId xmlns:a16="http://schemas.microsoft.com/office/drawing/2014/main" id="{B3E747D0-3454-E9AC-D83A-342DE89402A7}"/>
              </a:ext>
            </a:extLst>
          </p:cNvPr>
          <p:cNvSpPr/>
          <p:nvPr/>
        </p:nvSpPr>
        <p:spPr>
          <a:xfrm>
            <a:off x="3060350" y="4038576"/>
            <a:ext cx="6126890" cy="718256"/>
          </a:xfrm>
          <a:prstGeom prst="roundRect">
            <a:avLst/>
          </a:prstGeom>
          <a:no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67972314-75F7-4C09-E754-7126F146D2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94253" y="3987393"/>
            <a:ext cx="661848" cy="671303"/>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7E9D3E9B-F245-5CED-88DA-DE8AA0619D28}"/>
              </a:ext>
            </a:extLst>
          </p:cNvPr>
          <p:cNvSpPr txBox="1"/>
          <p:nvPr/>
        </p:nvSpPr>
        <p:spPr>
          <a:xfrm>
            <a:off x="8593722" y="4499213"/>
            <a:ext cx="507703" cy="276999"/>
          </a:xfrm>
          <a:prstGeom prst="rect">
            <a:avLst/>
          </a:prstGeom>
          <a:noFill/>
        </p:spPr>
        <p:txBody>
          <a:bodyPr wrap="none" rtlCol="0">
            <a:spAutoFit/>
          </a:bodyPr>
          <a:lstStyle/>
          <a:p>
            <a:r>
              <a:rPr lang="en-US" altLang="zh-CN" sz="1200" dirty="0"/>
              <a:t>SVFG</a:t>
            </a:r>
            <a:endParaRPr lang="en-US" sz="1200" dirty="0"/>
          </a:p>
        </p:txBody>
      </p:sp>
      <p:pic>
        <p:nvPicPr>
          <p:cNvPr id="13" name="Picture 6">
            <a:extLst>
              <a:ext uri="{FF2B5EF4-FFF2-40B4-BE49-F238E27FC236}">
                <a16:creationId xmlns:a16="http://schemas.microsoft.com/office/drawing/2014/main" id="{4F3B9EA7-94B2-75DE-1AD2-24D923B201B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33220" y="2985677"/>
            <a:ext cx="780129" cy="802743"/>
          </a:xfrm>
          <a:prstGeom prst="rect">
            <a:avLst/>
          </a:prstGeom>
          <a:noFill/>
          <a:extLst>
            <a:ext uri="{909E8E84-426E-40DD-AFC4-6F175D3DCCD1}">
              <a14:hiddenFill xmlns:a14="http://schemas.microsoft.com/office/drawing/2010/main">
                <a:solidFill>
                  <a:srgbClr val="FFFFFF"/>
                </a:solidFill>
              </a14:hiddenFill>
            </a:ext>
          </a:extLst>
        </p:spPr>
      </p:pic>
      <p:cxnSp>
        <p:nvCxnSpPr>
          <p:cNvPr id="14" name="Straight Arrow Connector 13">
            <a:extLst>
              <a:ext uri="{FF2B5EF4-FFF2-40B4-BE49-F238E27FC236}">
                <a16:creationId xmlns:a16="http://schemas.microsoft.com/office/drawing/2014/main" id="{86A3F7DC-B329-F656-29B2-BE502D500E66}"/>
              </a:ext>
            </a:extLst>
          </p:cNvPr>
          <p:cNvCxnSpPr/>
          <p:nvPr/>
        </p:nvCxnSpPr>
        <p:spPr>
          <a:xfrm>
            <a:off x="2557848" y="2653188"/>
            <a:ext cx="360000" cy="0"/>
          </a:xfrm>
          <a:prstGeom prst="straightConnector1">
            <a:avLst/>
          </a:prstGeom>
          <a:ln w="12700" cap="sq">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3A19DC72-7484-4C3B-0076-380E492E67FE}"/>
              </a:ext>
            </a:extLst>
          </p:cNvPr>
          <p:cNvCxnSpPr>
            <a:cxnSpLocks/>
          </p:cNvCxnSpPr>
          <p:nvPr/>
        </p:nvCxnSpPr>
        <p:spPr>
          <a:xfrm>
            <a:off x="5675869" y="2615204"/>
            <a:ext cx="324000" cy="5872"/>
          </a:xfrm>
          <a:prstGeom prst="straightConnector1">
            <a:avLst/>
          </a:prstGeom>
          <a:ln w="12700" cap="sq">
            <a:solidFill>
              <a:schemeClr val="tx1"/>
            </a:solidFill>
            <a:tailEnd type="stealth"/>
          </a:ln>
        </p:spPr>
        <p:style>
          <a:lnRef idx="1">
            <a:schemeClr val="accent1"/>
          </a:lnRef>
          <a:fillRef idx="0">
            <a:schemeClr val="accent1"/>
          </a:fillRef>
          <a:effectRef idx="0">
            <a:schemeClr val="accent1"/>
          </a:effectRef>
          <a:fontRef idx="minor">
            <a:schemeClr val="tx1"/>
          </a:fontRef>
        </p:style>
      </p:cxnSp>
      <p:pic>
        <p:nvPicPr>
          <p:cNvPr id="16" name="Picture 8">
            <a:extLst>
              <a:ext uri="{FF2B5EF4-FFF2-40B4-BE49-F238E27FC236}">
                <a16:creationId xmlns:a16="http://schemas.microsoft.com/office/drawing/2014/main" id="{603BE2EC-847F-E994-ADD4-F01DE1F6951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8583" y="3082920"/>
            <a:ext cx="633039" cy="660967"/>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2">
            <a:extLst>
              <a:ext uri="{FF2B5EF4-FFF2-40B4-BE49-F238E27FC236}">
                <a16:creationId xmlns:a16="http://schemas.microsoft.com/office/drawing/2014/main" id="{94740C72-57A7-68CD-2739-C0A2B25FBBA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76934" y="3106288"/>
            <a:ext cx="642348" cy="660967"/>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Straight Arrow Connector 17">
            <a:extLst>
              <a:ext uri="{FF2B5EF4-FFF2-40B4-BE49-F238E27FC236}">
                <a16:creationId xmlns:a16="http://schemas.microsoft.com/office/drawing/2014/main" id="{AD7DD6D3-9C0B-E021-E5DA-91C416EA9C67}"/>
              </a:ext>
            </a:extLst>
          </p:cNvPr>
          <p:cNvCxnSpPr>
            <a:cxnSpLocks/>
          </p:cNvCxnSpPr>
          <p:nvPr/>
        </p:nvCxnSpPr>
        <p:spPr>
          <a:xfrm>
            <a:off x="4547279" y="4416255"/>
            <a:ext cx="252000" cy="0"/>
          </a:xfrm>
          <a:prstGeom prst="straightConnector1">
            <a:avLst/>
          </a:prstGeom>
          <a:ln w="12700" cap="sq">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47BD44AC-7081-EE21-E156-81A3A93DB0A7}"/>
              </a:ext>
            </a:extLst>
          </p:cNvPr>
          <p:cNvCxnSpPr>
            <a:cxnSpLocks/>
          </p:cNvCxnSpPr>
          <p:nvPr/>
        </p:nvCxnSpPr>
        <p:spPr>
          <a:xfrm>
            <a:off x="6674151" y="4416255"/>
            <a:ext cx="252000" cy="0"/>
          </a:xfrm>
          <a:prstGeom prst="straightConnector1">
            <a:avLst/>
          </a:prstGeom>
          <a:ln w="12700" cap="sq">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5E17F8E0-9F9F-C490-360D-2B9743BC5F6E}"/>
              </a:ext>
            </a:extLst>
          </p:cNvPr>
          <p:cNvCxnSpPr>
            <a:cxnSpLocks/>
          </p:cNvCxnSpPr>
          <p:nvPr/>
        </p:nvCxnSpPr>
        <p:spPr>
          <a:xfrm flipV="1">
            <a:off x="8303738" y="4416254"/>
            <a:ext cx="252000" cy="1"/>
          </a:xfrm>
          <a:prstGeom prst="straightConnector1">
            <a:avLst/>
          </a:prstGeom>
          <a:ln w="12700" cap="sq">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B648DC59-40E3-02EE-4CA2-45EC996D0A2C}"/>
              </a:ext>
            </a:extLst>
          </p:cNvPr>
          <p:cNvSpPr txBox="1"/>
          <p:nvPr/>
        </p:nvSpPr>
        <p:spPr>
          <a:xfrm>
            <a:off x="7013012" y="3633427"/>
            <a:ext cx="2329484" cy="276999"/>
          </a:xfrm>
          <a:prstGeom prst="rect">
            <a:avLst/>
          </a:prstGeom>
          <a:noFill/>
        </p:spPr>
        <p:txBody>
          <a:bodyPr wrap="none" rtlCol="0">
            <a:spAutoFit/>
          </a:bodyPr>
          <a:lstStyle/>
          <a:p>
            <a:r>
              <a:rPr lang="en-US" altLang="zh-CN" sz="1200" dirty="0"/>
              <a:t>Caller-sensitive callee specification</a:t>
            </a:r>
            <a:endParaRPr lang="en-US" sz="1200" dirty="0"/>
          </a:p>
        </p:txBody>
      </p:sp>
      <p:sp>
        <p:nvSpPr>
          <p:cNvPr id="22" name="TextBox 21">
            <a:extLst>
              <a:ext uri="{FF2B5EF4-FFF2-40B4-BE49-F238E27FC236}">
                <a16:creationId xmlns:a16="http://schemas.microsoft.com/office/drawing/2014/main" id="{366F91E2-ACBD-8E85-68C9-CBB0BF5F209A}"/>
              </a:ext>
            </a:extLst>
          </p:cNvPr>
          <p:cNvSpPr txBox="1"/>
          <p:nvPr/>
        </p:nvSpPr>
        <p:spPr>
          <a:xfrm>
            <a:off x="3445095" y="3633705"/>
            <a:ext cx="1361783" cy="276999"/>
          </a:xfrm>
          <a:prstGeom prst="rect">
            <a:avLst/>
          </a:prstGeom>
          <a:noFill/>
        </p:spPr>
        <p:txBody>
          <a:bodyPr wrap="none" rtlCol="0">
            <a:spAutoFit/>
          </a:bodyPr>
          <a:lstStyle/>
          <a:p>
            <a:r>
              <a:rPr lang="en-US" altLang="zh-CN" sz="1200" dirty="0"/>
              <a:t>Caller</a:t>
            </a:r>
            <a:r>
              <a:rPr lang="zh-CN" altLang="en-US" sz="1200" dirty="0"/>
              <a:t> </a:t>
            </a:r>
            <a:r>
              <a:rPr lang="en-US" altLang="zh-CN" sz="1200" dirty="0"/>
              <a:t>specification</a:t>
            </a:r>
            <a:endParaRPr lang="en-US" sz="1200" dirty="0"/>
          </a:p>
        </p:txBody>
      </p:sp>
      <p:sp>
        <p:nvSpPr>
          <p:cNvPr id="24" name="TextBox 23">
            <a:extLst>
              <a:ext uri="{FF2B5EF4-FFF2-40B4-BE49-F238E27FC236}">
                <a16:creationId xmlns:a16="http://schemas.microsoft.com/office/drawing/2014/main" id="{1D65204B-0E6C-53F3-406A-98F8AAE54081}"/>
              </a:ext>
            </a:extLst>
          </p:cNvPr>
          <p:cNvSpPr txBox="1"/>
          <p:nvPr/>
        </p:nvSpPr>
        <p:spPr>
          <a:xfrm>
            <a:off x="9536495" y="3679282"/>
            <a:ext cx="1078885" cy="276999"/>
          </a:xfrm>
          <a:prstGeom prst="rect">
            <a:avLst/>
          </a:prstGeom>
          <a:noFill/>
        </p:spPr>
        <p:txBody>
          <a:bodyPr wrap="none" rtlCol="0">
            <a:spAutoFit/>
          </a:bodyPr>
          <a:lstStyle/>
          <a:p>
            <a:r>
              <a:rPr lang="en-US" altLang="zh-CN" sz="1200" dirty="0"/>
              <a:t>Analysis</a:t>
            </a:r>
            <a:r>
              <a:rPr lang="zh-CN" altLang="en-US" sz="1200" dirty="0"/>
              <a:t> </a:t>
            </a:r>
            <a:r>
              <a:rPr lang="en-US" altLang="zh-CN" sz="1200" dirty="0"/>
              <a:t>result</a:t>
            </a:r>
            <a:endParaRPr lang="en-US" sz="1200" dirty="0"/>
          </a:p>
        </p:txBody>
      </p:sp>
      <p:sp>
        <p:nvSpPr>
          <p:cNvPr id="25" name="TextBox 24">
            <a:extLst>
              <a:ext uri="{FF2B5EF4-FFF2-40B4-BE49-F238E27FC236}">
                <a16:creationId xmlns:a16="http://schemas.microsoft.com/office/drawing/2014/main" id="{854C627D-B1D9-B6F1-BCBF-037B489C0BE7}"/>
              </a:ext>
            </a:extLst>
          </p:cNvPr>
          <p:cNvSpPr txBox="1"/>
          <p:nvPr/>
        </p:nvSpPr>
        <p:spPr>
          <a:xfrm>
            <a:off x="2541840" y="2390894"/>
            <a:ext cx="415498" cy="276999"/>
          </a:xfrm>
          <a:prstGeom prst="rect">
            <a:avLst/>
          </a:prstGeom>
          <a:noFill/>
        </p:spPr>
        <p:txBody>
          <a:bodyPr wrap="square" rtlCol="0">
            <a:spAutoFit/>
          </a:bodyPr>
          <a:lstStyle/>
          <a:p>
            <a:r>
              <a:rPr lang="zh-CN" altLang="en-US" sz="1200" dirty="0"/>
              <a:t>①</a:t>
            </a:r>
            <a:endParaRPr lang="en-US" sz="1200" dirty="0"/>
          </a:p>
        </p:txBody>
      </p:sp>
      <p:sp>
        <p:nvSpPr>
          <p:cNvPr id="26" name="TextBox 25">
            <a:extLst>
              <a:ext uri="{FF2B5EF4-FFF2-40B4-BE49-F238E27FC236}">
                <a16:creationId xmlns:a16="http://schemas.microsoft.com/office/drawing/2014/main" id="{18967A17-4750-0260-84EB-6623AAE70E2C}"/>
              </a:ext>
            </a:extLst>
          </p:cNvPr>
          <p:cNvSpPr txBox="1"/>
          <p:nvPr/>
        </p:nvSpPr>
        <p:spPr>
          <a:xfrm>
            <a:off x="5634676" y="2347785"/>
            <a:ext cx="338554" cy="276999"/>
          </a:xfrm>
          <a:prstGeom prst="rect">
            <a:avLst/>
          </a:prstGeom>
          <a:noFill/>
        </p:spPr>
        <p:txBody>
          <a:bodyPr wrap="none" rtlCol="0">
            <a:spAutoFit/>
          </a:bodyPr>
          <a:lstStyle/>
          <a:p>
            <a:r>
              <a:rPr lang="zh-CN" altLang="en-US" sz="1200" dirty="0"/>
              <a:t>②</a:t>
            </a:r>
            <a:endParaRPr lang="en-US" sz="1200" dirty="0"/>
          </a:p>
        </p:txBody>
      </p:sp>
      <p:sp>
        <p:nvSpPr>
          <p:cNvPr id="27" name="TextBox 26">
            <a:extLst>
              <a:ext uri="{FF2B5EF4-FFF2-40B4-BE49-F238E27FC236}">
                <a16:creationId xmlns:a16="http://schemas.microsoft.com/office/drawing/2014/main" id="{33660303-0644-5680-1509-7D4F5FB424A0}"/>
              </a:ext>
            </a:extLst>
          </p:cNvPr>
          <p:cNvSpPr txBox="1"/>
          <p:nvPr/>
        </p:nvSpPr>
        <p:spPr>
          <a:xfrm>
            <a:off x="3601166" y="3275187"/>
            <a:ext cx="413999" cy="276999"/>
          </a:xfrm>
          <a:prstGeom prst="rect">
            <a:avLst/>
          </a:prstGeom>
          <a:noFill/>
        </p:spPr>
        <p:txBody>
          <a:bodyPr wrap="square" rtlCol="0">
            <a:spAutoFit/>
          </a:bodyPr>
          <a:lstStyle/>
          <a:p>
            <a:r>
              <a:rPr lang="zh-CN" altLang="en-US" sz="1200" dirty="0"/>
              <a:t>③</a:t>
            </a:r>
            <a:endParaRPr lang="en-US" sz="1200" dirty="0"/>
          </a:p>
        </p:txBody>
      </p:sp>
      <p:sp>
        <p:nvSpPr>
          <p:cNvPr id="28" name="TextBox 27">
            <a:extLst>
              <a:ext uri="{FF2B5EF4-FFF2-40B4-BE49-F238E27FC236}">
                <a16:creationId xmlns:a16="http://schemas.microsoft.com/office/drawing/2014/main" id="{8B62CFF5-CA8B-0806-7FDF-2EA67DAB96D9}"/>
              </a:ext>
            </a:extLst>
          </p:cNvPr>
          <p:cNvSpPr txBox="1"/>
          <p:nvPr/>
        </p:nvSpPr>
        <p:spPr>
          <a:xfrm>
            <a:off x="2561780" y="4362856"/>
            <a:ext cx="338554" cy="276999"/>
          </a:xfrm>
          <a:prstGeom prst="rect">
            <a:avLst/>
          </a:prstGeom>
          <a:noFill/>
        </p:spPr>
        <p:txBody>
          <a:bodyPr wrap="none" rtlCol="0">
            <a:spAutoFit/>
          </a:bodyPr>
          <a:lstStyle/>
          <a:p>
            <a:r>
              <a:rPr lang="zh-CN" altLang="en-US" sz="1200" dirty="0"/>
              <a:t>④</a:t>
            </a:r>
            <a:endParaRPr lang="en-US" sz="1200" dirty="0"/>
          </a:p>
        </p:txBody>
      </p:sp>
      <p:sp>
        <p:nvSpPr>
          <p:cNvPr id="29" name="TextBox 28">
            <a:extLst>
              <a:ext uri="{FF2B5EF4-FFF2-40B4-BE49-F238E27FC236}">
                <a16:creationId xmlns:a16="http://schemas.microsoft.com/office/drawing/2014/main" id="{BD2CE086-2B4C-E8AC-2C85-7A29C6C4186C}"/>
              </a:ext>
            </a:extLst>
          </p:cNvPr>
          <p:cNvSpPr txBox="1"/>
          <p:nvPr/>
        </p:nvSpPr>
        <p:spPr>
          <a:xfrm>
            <a:off x="4499234" y="4145778"/>
            <a:ext cx="338554" cy="276999"/>
          </a:xfrm>
          <a:prstGeom prst="rect">
            <a:avLst/>
          </a:prstGeom>
          <a:noFill/>
        </p:spPr>
        <p:txBody>
          <a:bodyPr wrap="none" rtlCol="0">
            <a:spAutoFit/>
          </a:bodyPr>
          <a:lstStyle/>
          <a:p>
            <a:r>
              <a:rPr lang="zh-CN" altLang="en-US" sz="1200" dirty="0"/>
              <a:t>⑤</a:t>
            </a:r>
            <a:endParaRPr lang="en-US" sz="1200" dirty="0"/>
          </a:p>
        </p:txBody>
      </p:sp>
      <p:sp>
        <p:nvSpPr>
          <p:cNvPr id="30" name="TextBox 29">
            <a:extLst>
              <a:ext uri="{FF2B5EF4-FFF2-40B4-BE49-F238E27FC236}">
                <a16:creationId xmlns:a16="http://schemas.microsoft.com/office/drawing/2014/main" id="{C59241A3-EE9A-BF6D-603A-744906AB546D}"/>
              </a:ext>
            </a:extLst>
          </p:cNvPr>
          <p:cNvSpPr txBox="1"/>
          <p:nvPr/>
        </p:nvSpPr>
        <p:spPr>
          <a:xfrm>
            <a:off x="6624206" y="4139507"/>
            <a:ext cx="338554" cy="276999"/>
          </a:xfrm>
          <a:prstGeom prst="rect">
            <a:avLst/>
          </a:prstGeom>
          <a:noFill/>
        </p:spPr>
        <p:txBody>
          <a:bodyPr wrap="none" rtlCol="0">
            <a:spAutoFit/>
          </a:bodyPr>
          <a:lstStyle/>
          <a:p>
            <a:r>
              <a:rPr lang="zh-CN" altLang="en-US" sz="1200" dirty="0"/>
              <a:t>⑥</a:t>
            </a:r>
            <a:endParaRPr lang="en-US" sz="1200" dirty="0"/>
          </a:p>
        </p:txBody>
      </p:sp>
      <p:sp>
        <p:nvSpPr>
          <p:cNvPr id="31" name="TextBox 30">
            <a:extLst>
              <a:ext uri="{FF2B5EF4-FFF2-40B4-BE49-F238E27FC236}">
                <a16:creationId xmlns:a16="http://schemas.microsoft.com/office/drawing/2014/main" id="{999695AC-B068-8582-A7E4-0C82000E8DA9}"/>
              </a:ext>
            </a:extLst>
          </p:cNvPr>
          <p:cNvSpPr txBox="1"/>
          <p:nvPr/>
        </p:nvSpPr>
        <p:spPr>
          <a:xfrm>
            <a:off x="8266667" y="4139507"/>
            <a:ext cx="338554" cy="276999"/>
          </a:xfrm>
          <a:prstGeom prst="rect">
            <a:avLst/>
          </a:prstGeom>
          <a:noFill/>
        </p:spPr>
        <p:txBody>
          <a:bodyPr wrap="none" rtlCol="0">
            <a:spAutoFit/>
          </a:bodyPr>
          <a:lstStyle/>
          <a:p>
            <a:r>
              <a:rPr lang="zh-CN" altLang="en-US" sz="1200" dirty="0"/>
              <a:t>⑦</a:t>
            </a:r>
            <a:endParaRPr lang="en-US" sz="1200" dirty="0"/>
          </a:p>
        </p:txBody>
      </p:sp>
      <p:sp>
        <p:nvSpPr>
          <p:cNvPr id="32" name="TextBox 31">
            <a:extLst>
              <a:ext uri="{FF2B5EF4-FFF2-40B4-BE49-F238E27FC236}">
                <a16:creationId xmlns:a16="http://schemas.microsoft.com/office/drawing/2014/main" id="{7A8E2F54-D346-DE27-A631-73386CCA61E9}"/>
              </a:ext>
            </a:extLst>
          </p:cNvPr>
          <p:cNvSpPr txBox="1"/>
          <p:nvPr/>
        </p:nvSpPr>
        <p:spPr>
          <a:xfrm>
            <a:off x="7655329" y="3307108"/>
            <a:ext cx="338554" cy="276999"/>
          </a:xfrm>
          <a:prstGeom prst="rect">
            <a:avLst/>
          </a:prstGeom>
          <a:noFill/>
        </p:spPr>
        <p:txBody>
          <a:bodyPr wrap="none" rtlCol="0">
            <a:spAutoFit/>
          </a:bodyPr>
          <a:lstStyle/>
          <a:p>
            <a:r>
              <a:rPr lang="zh-CN" altLang="en-US" sz="1200" dirty="0"/>
              <a:t>⑧</a:t>
            </a:r>
            <a:endParaRPr lang="en-US" sz="1200" dirty="0"/>
          </a:p>
        </p:txBody>
      </p:sp>
      <p:sp>
        <p:nvSpPr>
          <p:cNvPr id="33" name="TextBox 32">
            <a:extLst>
              <a:ext uri="{FF2B5EF4-FFF2-40B4-BE49-F238E27FC236}">
                <a16:creationId xmlns:a16="http://schemas.microsoft.com/office/drawing/2014/main" id="{F31B57A3-9A54-FE72-DD48-26E6160B7664}"/>
              </a:ext>
            </a:extLst>
          </p:cNvPr>
          <p:cNvSpPr txBox="1"/>
          <p:nvPr/>
        </p:nvSpPr>
        <p:spPr>
          <a:xfrm>
            <a:off x="9360765" y="3142316"/>
            <a:ext cx="338554" cy="276999"/>
          </a:xfrm>
          <a:prstGeom prst="rect">
            <a:avLst/>
          </a:prstGeom>
          <a:noFill/>
        </p:spPr>
        <p:txBody>
          <a:bodyPr wrap="none" rtlCol="0">
            <a:spAutoFit/>
          </a:bodyPr>
          <a:lstStyle/>
          <a:p>
            <a:r>
              <a:rPr lang="zh-CN" altLang="en-US" sz="1200" dirty="0"/>
              <a:t>⑨</a:t>
            </a:r>
            <a:endParaRPr lang="en-US" sz="1200" dirty="0"/>
          </a:p>
        </p:txBody>
      </p:sp>
      <p:cxnSp>
        <p:nvCxnSpPr>
          <p:cNvPr id="34" name="Straight Connector 33">
            <a:extLst>
              <a:ext uri="{FF2B5EF4-FFF2-40B4-BE49-F238E27FC236}">
                <a16:creationId xmlns:a16="http://schemas.microsoft.com/office/drawing/2014/main" id="{9E76FB3A-E376-C023-BC4C-C0795F312C71}"/>
              </a:ext>
            </a:extLst>
          </p:cNvPr>
          <p:cNvCxnSpPr>
            <a:cxnSpLocks/>
          </p:cNvCxnSpPr>
          <p:nvPr/>
        </p:nvCxnSpPr>
        <p:spPr>
          <a:xfrm>
            <a:off x="4114809" y="2988574"/>
            <a:ext cx="0" cy="18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444B23FC-BA4D-AFAC-B153-FBD9D6ABA316}"/>
              </a:ext>
            </a:extLst>
          </p:cNvPr>
          <p:cNvSpPr txBox="1"/>
          <p:nvPr/>
        </p:nvSpPr>
        <p:spPr>
          <a:xfrm>
            <a:off x="1816443" y="3274539"/>
            <a:ext cx="684803" cy="369332"/>
          </a:xfrm>
          <a:prstGeom prst="rect">
            <a:avLst/>
          </a:prstGeom>
          <a:noFill/>
        </p:spPr>
        <p:txBody>
          <a:bodyPr wrap="none" rtlCol="0">
            <a:spAutoFit/>
          </a:bodyPr>
          <a:lstStyle/>
          <a:p>
            <a:r>
              <a:rPr lang="en-US" altLang="zh-CN" dirty="0"/>
              <a:t>Input</a:t>
            </a:r>
            <a:endParaRPr lang="en-US" dirty="0"/>
          </a:p>
        </p:txBody>
      </p:sp>
      <p:sp>
        <p:nvSpPr>
          <p:cNvPr id="36" name="Rounded Rectangle 35">
            <a:extLst>
              <a:ext uri="{FF2B5EF4-FFF2-40B4-BE49-F238E27FC236}">
                <a16:creationId xmlns:a16="http://schemas.microsoft.com/office/drawing/2014/main" id="{3D2E0996-9F8F-F605-A651-0C2A5E79FBCF}"/>
              </a:ext>
            </a:extLst>
          </p:cNvPr>
          <p:cNvSpPr/>
          <p:nvPr/>
        </p:nvSpPr>
        <p:spPr>
          <a:xfrm>
            <a:off x="2912794" y="2170982"/>
            <a:ext cx="6408000" cy="2700000"/>
          </a:xfrm>
          <a:prstGeom prst="roundRect">
            <a:avLst>
              <a:gd name="adj" fmla="val 5578"/>
            </a:avLst>
          </a:prstGeom>
          <a:noFill/>
          <a:ln cap="sq" cmpd="dbl">
            <a:round/>
          </a:ln>
        </p:spPr>
        <p:style>
          <a:lnRef idx="2">
            <a:schemeClr val="accent1">
              <a:shade val="15000"/>
            </a:schemeClr>
          </a:lnRef>
          <a:fillRef idx="1">
            <a:schemeClr val="accent1"/>
          </a:fillRef>
          <a:effectRef idx="0">
            <a:schemeClr val="accent1"/>
          </a:effectRef>
          <a:fontRef idx="minor">
            <a:schemeClr val="lt1"/>
          </a:fontRef>
        </p:style>
        <p:txBody>
          <a:bodyPr lIns="1188000" rtlCol="0" anchor="ctr"/>
          <a:lstStyle/>
          <a:p>
            <a:pPr algn="ctr"/>
            <a:endParaRPr lang="en-US" dirty="0"/>
          </a:p>
        </p:txBody>
      </p:sp>
      <p:cxnSp>
        <p:nvCxnSpPr>
          <p:cNvPr id="37" name="Straight Arrow Connector 36">
            <a:extLst>
              <a:ext uri="{FF2B5EF4-FFF2-40B4-BE49-F238E27FC236}">
                <a16:creationId xmlns:a16="http://schemas.microsoft.com/office/drawing/2014/main" id="{F8C0C3FE-0FFD-82D0-19E9-39B73A4AFDB9}"/>
              </a:ext>
            </a:extLst>
          </p:cNvPr>
          <p:cNvCxnSpPr/>
          <p:nvPr/>
        </p:nvCxnSpPr>
        <p:spPr>
          <a:xfrm>
            <a:off x="2559563" y="4373349"/>
            <a:ext cx="360000" cy="0"/>
          </a:xfrm>
          <a:prstGeom prst="straightConnector1">
            <a:avLst/>
          </a:prstGeom>
          <a:ln w="12700" cap="sq">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BAD10B39-FBED-BE5D-D68A-68C2F0041169}"/>
              </a:ext>
            </a:extLst>
          </p:cNvPr>
          <p:cNvCxnSpPr/>
          <p:nvPr/>
        </p:nvCxnSpPr>
        <p:spPr>
          <a:xfrm>
            <a:off x="9340300" y="3429000"/>
            <a:ext cx="360000" cy="0"/>
          </a:xfrm>
          <a:prstGeom prst="straightConnector1">
            <a:avLst/>
          </a:prstGeom>
          <a:ln w="12700" cap="sq">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6E20C567-EE7B-905C-BDAF-54A0729CCC3B}"/>
              </a:ext>
            </a:extLst>
          </p:cNvPr>
          <p:cNvCxnSpPr>
            <a:cxnSpLocks/>
          </p:cNvCxnSpPr>
          <p:nvPr/>
        </p:nvCxnSpPr>
        <p:spPr>
          <a:xfrm>
            <a:off x="8188213" y="3863635"/>
            <a:ext cx="0" cy="18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B19588CC-34B8-1F84-37E2-BE07BBF304A0}"/>
              </a:ext>
            </a:extLst>
          </p:cNvPr>
          <p:cNvCxnSpPr/>
          <p:nvPr/>
        </p:nvCxnSpPr>
        <p:spPr>
          <a:xfrm>
            <a:off x="4118340" y="3841836"/>
            <a:ext cx="0" cy="1800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285A826C-D7A1-9A48-74BA-0EACFFFEB4E1}"/>
              </a:ext>
            </a:extLst>
          </p:cNvPr>
          <p:cNvCxnSpPr/>
          <p:nvPr/>
        </p:nvCxnSpPr>
        <p:spPr>
          <a:xfrm flipV="1">
            <a:off x="8188213" y="2999747"/>
            <a:ext cx="0" cy="1800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42" name="图片 30" descr="图标&#10;&#10;描述已自动生成">
            <a:extLst>
              <a:ext uri="{FF2B5EF4-FFF2-40B4-BE49-F238E27FC236}">
                <a16:creationId xmlns:a16="http://schemas.microsoft.com/office/drawing/2014/main" id="{ADE31F06-3106-E906-DB5A-4EDF0208991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723099" y="2199577"/>
            <a:ext cx="890170" cy="890170"/>
          </a:xfrm>
          <a:prstGeom prst="rect">
            <a:avLst/>
          </a:prstGeom>
        </p:spPr>
      </p:pic>
      <p:pic>
        <p:nvPicPr>
          <p:cNvPr id="43" name="Picture 4">
            <a:extLst>
              <a:ext uri="{FF2B5EF4-FFF2-40B4-BE49-F238E27FC236}">
                <a16:creationId xmlns:a16="http://schemas.microsoft.com/office/drawing/2014/main" id="{3049A342-6A2A-38AD-0711-404FB975A9D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14899" y="3915959"/>
            <a:ext cx="720000" cy="893793"/>
          </a:xfrm>
          <a:prstGeom prst="rect">
            <a:avLst/>
          </a:prstGeom>
          <a:noFill/>
          <a:extLst>
            <a:ext uri="{909E8E84-426E-40DD-AFC4-6F175D3DCCD1}">
              <a14:hiddenFill xmlns:a14="http://schemas.microsoft.com/office/drawing/2010/main">
                <a:solidFill>
                  <a:srgbClr val="FFFFFF"/>
                </a:solidFill>
              </a14:hiddenFill>
            </a:ext>
          </a:extLst>
        </p:spPr>
      </p:pic>
      <p:sp>
        <p:nvSpPr>
          <p:cNvPr id="44" name="Rectangle 43">
            <a:extLst>
              <a:ext uri="{FF2B5EF4-FFF2-40B4-BE49-F238E27FC236}">
                <a16:creationId xmlns:a16="http://schemas.microsoft.com/office/drawing/2014/main" id="{FEFCB7F1-3009-D92C-D933-1BFA1AD4C109}"/>
              </a:ext>
            </a:extLst>
          </p:cNvPr>
          <p:cNvSpPr/>
          <p:nvPr/>
        </p:nvSpPr>
        <p:spPr>
          <a:xfrm>
            <a:off x="1868559" y="4372570"/>
            <a:ext cx="468000" cy="180000"/>
          </a:xfrm>
          <a:prstGeom prst="rect">
            <a:avLst/>
          </a:prstGeom>
          <a:solidFill>
            <a:schemeClr val="accent1"/>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100" dirty="0"/>
              <a:t>LLVM</a:t>
            </a:r>
            <a:r>
              <a:rPr lang="zh-CN" altLang="en-US" sz="1100" dirty="0"/>
              <a:t> </a:t>
            </a:r>
            <a:r>
              <a:rPr lang="en-US" altLang="zh-CN" sz="1100" dirty="0"/>
              <a:t>IR</a:t>
            </a:r>
            <a:endParaRPr lang="en-US" sz="1100" dirty="0"/>
          </a:p>
        </p:txBody>
      </p:sp>
      <p:sp>
        <p:nvSpPr>
          <p:cNvPr id="47" name="TextBox 46">
            <a:extLst>
              <a:ext uri="{FF2B5EF4-FFF2-40B4-BE49-F238E27FC236}">
                <a16:creationId xmlns:a16="http://schemas.microsoft.com/office/drawing/2014/main" id="{A5E286A4-DD5D-331B-DDDC-96AE6002F55F}"/>
              </a:ext>
            </a:extLst>
          </p:cNvPr>
          <p:cNvSpPr txBox="1"/>
          <p:nvPr/>
        </p:nvSpPr>
        <p:spPr>
          <a:xfrm>
            <a:off x="5229112" y="1588522"/>
            <a:ext cx="1217513" cy="461665"/>
          </a:xfrm>
          <a:prstGeom prst="rect">
            <a:avLst/>
          </a:prstGeom>
          <a:noFill/>
        </p:spPr>
        <p:txBody>
          <a:bodyPr wrap="none" rtlCol="0">
            <a:spAutoFit/>
          </a:bodyPr>
          <a:lstStyle/>
          <a:p>
            <a:r>
              <a:rPr lang="en-AU" sz="2400" dirty="0">
                <a:effectLst/>
                <a:latin typeface="NimbusRomNo9L"/>
              </a:rPr>
              <a:t>iterative</a:t>
            </a:r>
            <a:endParaRPr lang="en-US" sz="2400" dirty="0"/>
          </a:p>
        </p:txBody>
      </p:sp>
    </p:spTree>
    <p:extLst>
      <p:ext uri="{BB962C8B-B14F-4D97-AF65-F5344CB8AC3E}">
        <p14:creationId xmlns:p14="http://schemas.microsoft.com/office/powerpoint/2010/main" val="22517798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占位符 1">
            <a:extLst>
              <a:ext uri="{FF2B5EF4-FFF2-40B4-BE49-F238E27FC236}">
                <a16:creationId xmlns:a16="http://schemas.microsoft.com/office/drawing/2014/main" id="{B020B08D-334D-A841-EA36-BB6192515C8B}"/>
              </a:ext>
            </a:extLst>
          </p:cNvPr>
          <p:cNvSpPr>
            <a:spLocks noGrp="1"/>
          </p:cNvSpPr>
          <p:nvPr>
            <p:ph type="body" sz="quarter" idx="10"/>
          </p:nvPr>
        </p:nvSpPr>
        <p:spPr>
          <a:xfrm>
            <a:off x="215999" y="413035"/>
            <a:ext cx="6557333" cy="416571"/>
          </a:xfrm>
        </p:spPr>
        <p:txBody>
          <a:bodyPr>
            <a:normAutofit lnSpcReduction="10000"/>
          </a:bodyPr>
          <a:lstStyle/>
          <a:p>
            <a:r>
              <a:rPr lang="en-US" altLang="zh-CN" dirty="0"/>
              <a:t>Our</a:t>
            </a:r>
            <a:r>
              <a:rPr lang="zh-CN" altLang="en-US" dirty="0"/>
              <a:t> </a:t>
            </a:r>
            <a:r>
              <a:rPr lang="en-US" altLang="zh-CN" dirty="0"/>
              <a:t>work</a:t>
            </a:r>
          </a:p>
          <a:p>
            <a:endParaRPr lang="en-US" altLang="zh-CN" dirty="0"/>
          </a:p>
        </p:txBody>
      </p:sp>
      <p:sp>
        <p:nvSpPr>
          <p:cNvPr id="23" name="文本占位符 2">
            <a:extLst>
              <a:ext uri="{FF2B5EF4-FFF2-40B4-BE49-F238E27FC236}">
                <a16:creationId xmlns:a16="http://schemas.microsoft.com/office/drawing/2014/main" id="{4507D226-DAE3-686B-249F-C560B1029111}"/>
              </a:ext>
            </a:extLst>
          </p:cNvPr>
          <p:cNvSpPr>
            <a:spLocks noGrp="1"/>
          </p:cNvSpPr>
          <p:nvPr>
            <p:ph type="body" sz="quarter" idx="11"/>
          </p:nvPr>
        </p:nvSpPr>
        <p:spPr>
          <a:xfrm>
            <a:off x="216000" y="712622"/>
            <a:ext cx="6557333" cy="323301"/>
          </a:xfrm>
        </p:spPr>
        <p:txBody>
          <a:bodyPr/>
          <a:lstStyle/>
          <a:p>
            <a:r>
              <a:rPr lang="en-US" altLang="zh-CN" sz="1600" dirty="0"/>
              <a:t>Caller Specification</a:t>
            </a:r>
            <a:endParaRPr lang="zh-CN" altLang="en-US" sz="1600" dirty="0"/>
          </a:p>
          <a:p>
            <a:endParaRPr lang="en-US" dirty="0"/>
          </a:p>
        </p:txBody>
      </p:sp>
      <mc:AlternateContent xmlns:mc="http://schemas.openxmlformats.org/markup-compatibility/2006">
        <mc:Choice xmlns:a14="http://schemas.microsoft.com/office/drawing/2010/main" Requires="a14">
          <p:sp>
            <p:nvSpPr>
              <p:cNvPr id="45" name="文本框 10">
                <a:extLst>
                  <a:ext uri="{FF2B5EF4-FFF2-40B4-BE49-F238E27FC236}">
                    <a16:creationId xmlns:a16="http://schemas.microsoft.com/office/drawing/2014/main" id="{7C5A0F6F-D4B5-154B-FD19-78542DFED7B5}"/>
                  </a:ext>
                </a:extLst>
              </p:cNvPr>
              <p:cNvSpPr txBox="1"/>
              <p:nvPr/>
            </p:nvSpPr>
            <p:spPr>
              <a:xfrm>
                <a:off x="6404622" y="2039410"/>
                <a:ext cx="4665390" cy="1615827"/>
              </a:xfrm>
              <a:prstGeom prst="rect">
                <a:avLst/>
              </a:prstGeom>
              <a:noFill/>
              <a:ln w="6350">
                <a:solidFill>
                  <a:schemeClr val="tx1"/>
                </a:solidFill>
              </a:ln>
            </p:spPr>
            <p:txBody>
              <a:bodyPr wrap="square" lIns="0" tIns="0" rIns="0" bIns="0" rtlCol="0">
                <a:spAutoFit/>
              </a:bodyPr>
              <a:lstStyle/>
              <a:p>
                <a:pPr>
                  <a:lnSpc>
                    <a:spcPts val="1400"/>
                  </a:lnSpc>
                </a:pPr>
                <a:r>
                  <a:rPr lang="en-US" altLang="zh-CN" sz="1200" dirty="0">
                    <a:solidFill>
                      <a:srgbClr val="080808"/>
                    </a:solidFill>
                    <a:latin typeface="Arial Unicode MS"/>
                    <a:ea typeface="JetBrains Mono"/>
                  </a:rPr>
                  <a:t>  </a:t>
                </a:r>
                <a14:m>
                  <m:oMath xmlns:m="http://schemas.openxmlformats.org/officeDocument/2006/math">
                    <m:sSub>
                      <m:sSubPr>
                        <m:ctrlPr>
                          <a:rPr lang="en-US" altLang="zh-CN" sz="1200">
                            <a:solidFill>
                              <a:srgbClr val="080808"/>
                            </a:solidFill>
                            <a:latin typeface="Arial Unicode MS"/>
                            <a:ea typeface="JetBrains Mono"/>
                          </a:rPr>
                        </m:ctrlPr>
                      </m:sSubPr>
                      <m:e>
                        <m:r>
                          <a:rPr lang="en-US" altLang="zh-CN" sz="1200">
                            <a:solidFill>
                              <a:srgbClr val="080808"/>
                            </a:solidFill>
                            <a:latin typeface="Arial Unicode MS"/>
                            <a:ea typeface="JetBrains Mono"/>
                          </a:rPr>
                          <m:t>𝑺</m:t>
                        </m:r>
                      </m:e>
                      <m:sub>
                        <m:r>
                          <a:rPr lang="en-US" altLang="zh-CN" sz="1200">
                            <a:solidFill>
                              <a:srgbClr val="080808"/>
                            </a:solidFill>
                            <a:latin typeface="Arial Unicode MS"/>
                            <a:ea typeface="JetBrains Mono"/>
                          </a:rPr>
                          <m:t>𝒄𝒂𝒍𝒍𝒆𝒓</m:t>
                        </m:r>
                      </m:sub>
                    </m:sSub>
                    <m:r>
                      <a:rPr lang="en-US" altLang="zh-CN" sz="1200">
                        <a:solidFill>
                          <a:srgbClr val="080808"/>
                        </a:solidFill>
                        <a:latin typeface="Arial Unicode MS"/>
                        <a:ea typeface="JetBrains Mono"/>
                      </a:rPr>
                      <m:t>=</m:t>
                    </m:r>
                  </m:oMath>
                </a14:m>
                <a:r>
                  <a:rPr lang="en-US" altLang="zh-CN" sz="1200" dirty="0">
                    <a:solidFill>
                      <a:srgbClr val="080808"/>
                    </a:solidFill>
                    <a:latin typeface="Arial Unicode MS"/>
                    <a:ea typeface="JetBrains Mono"/>
                  </a:rPr>
                  <a:t> </a:t>
                </a:r>
                <a14:m>
                  <m:oMath xmlns:m="http://schemas.openxmlformats.org/officeDocument/2006/math">
                    <m:r>
                      <a:rPr lang="en-US" altLang="zh-CN" sz="1200">
                        <a:solidFill>
                          <a:srgbClr val="080808"/>
                        </a:solidFill>
                        <a:latin typeface="Arial Unicode MS"/>
                        <a:ea typeface="JetBrains Mono"/>
                      </a:rPr>
                      <m:t>{</m:t>
                    </m:r>
                  </m:oMath>
                </a14:m>
                <a:endParaRPr lang="en-US" altLang="zh-CN" sz="1200" dirty="0">
                  <a:solidFill>
                    <a:srgbClr val="080808"/>
                  </a:solidFill>
                  <a:latin typeface="Arial Unicode MS"/>
                  <a:ea typeface="JetBrains Mono"/>
                </a:endParaRPr>
              </a:p>
              <a:p>
                <a:pPr>
                  <a:lnSpc>
                    <a:spcPts val="1400"/>
                  </a:lnSpc>
                </a:pPr>
                <a:r>
                  <a:rPr lang="en-US" altLang="zh-CN" sz="1200" dirty="0">
                    <a:solidFill>
                      <a:srgbClr val="080808"/>
                    </a:solidFill>
                    <a:latin typeface="Arial Unicode MS"/>
                    <a:ea typeface="JetBrains Mono"/>
                  </a:rPr>
                  <a:t>     </a:t>
                </a:r>
                <a14:m>
                  <m:oMath xmlns:m="http://schemas.openxmlformats.org/officeDocument/2006/math">
                    <m:r>
                      <a:rPr lang="en-US" altLang="zh-CN" sz="1200">
                        <a:solidFill>
                          <a:srgbClr val="080808"/>
                        </a:solidFill>
                        <a:latin typeface="Arial Unicode MS"/>
                        <a:ea typeface="JetBrains Mono"/>
                      </a:rPr>
                      <m:t>𝒄𝒂𝒍𝒍𝒆𝒆𝑴𝒆𝒕𝒉𝒐𝒅</m:t>
                    </m:r>
                    <m:r>
                      <a:rPr lang="en-US" altLang="zh-CN" sz="1200">
                        <a:solidFill>
                          <a:srgbClr val="080808"/>
                        </a:solidFill>
                        <a:latin typeface="Arial Unicode MS"/>
                        <a:ea typeface="JetBrains Mono"/>
                      </a:rPr>
                      <m:t>:"</m:t>
                    </m:r>
                    <m:r>
                      <a:rPr lang="en-US" altLang="zh-CN" sz="1200">
                        <a:solidFill>
                          <a:srgbClr val="080808"/>
                        </a:solidFill>
                        <a:latin typeface="Arial Unicode MS"/>
                        <a:ea typeface="JetBrains Mono"/>
                      </a:rPr>
                      <m:t>𝐽𝑎𝑣𝑎𝐶𝑎𝑙𝑙𝑒𝑟</m:t>
                    </m:r>
                    <m:r>
                      <a:rPr lang="en-US" altLang="zh-CN" sz="1200">
                        <a:solidFill>
                          <a:srgbClr val="080808"/>
                        </a:solidFill>
                        <a:latin typeface="Arial Unicode MS"/>
                        <a:ea typeface="JetBrains Mono"/>
                      </a:rPr>
                      <m:t>: </m:t>
                    </m:r>
                    <m:r>
                      <a:rPr lang="en-US" altLang="zh-CN" sz="1200">
                        <a:solidFill>
                          <a:srgbClr val="080808"/>
                        </a:solidFill>
                        <a:latin typeface="Arial Unicode MS"/>
                        <a:ea typeface="JetBrains Mono"/>
                      </a:rPr>
                      <m:t>𝑣𝑜𝑖𝑑</m:t>
                    </m:r>
                    <m:r>
                      <a:rPr lang="en-US" altLang="zh-CN" sz="1200">
                        <a:solidFill>
                          <a:srgbClr val="080808"/>
                        </a:solidFill>
                        <a:latin typeface="Arial Unicode MS"/>
                        <a:ea typeface="JetBrains Mono"/>
                      </a:rPr>
                      <m:t> </m:t>
                    </m:r>
                    <m:r>
                      <a:rPr lang="en-US" altLang="zh-CN" sz="1200">
                        <a:solidFill>
                          <a:srgbClr val="080808"/>
                        </a:solidFill>
                        <a:latin typeface="Arial Unicode MS"/>
                        <a:ea typeface="JetBrains Mono"/>
                      </a:rPr>
                      <m:t>𝑛𝑎𝑡𝑖𝑣𝑒</m:t>
                    </m:r>
                    <m:r>
                      <a:rPr lang="en-US" altLang="zh-CN" sz="1200">
                        <a:solidFill>
                          <a:srgbClr val="080808"/>
                        </a:solidFill>
                        <a:latin typeface="Arial Unicode MS"/>
                        <a:ea typeface="JetBrains Mono"/>
                      </a:rPr>
                      <m:t>_</m:t>
                    </m:r>
                    <m:r>
                      <a:rPr lang="en-US" altLang="zh-CN" sz="1200">
                        <a:solidFill>
                          <a:srgbClr val="080808"/>
                        </a:solidFill>
                        <a:latin typeface="Arial Unicode MS"/>
                        <a:ea typeface="JetBrains Mono"/>
                      </a:rPr>
                      <m:t>𝑐</m:t>
                    </m:r>
                    <m:r>
                      <a:rPr lang="en-US" altLang="zh-CN" sz="1200">
                        <a:solidFill>
                          <a:srgbClr val="080808"/>
                        </a:solidFill>
                        <a:latin typeface="Arial Unicode MS"/>
                        <a:ea typeface="JetBrains Mono"/>
                      </a:rPr>
                      <m:t>_</m:t>
                    </m:r>
                    <m:r>
                      <a:rPr lang="en-US" altLang="zh-CN" sz="1200">
                        <a:solidFill>
                          <a:srgbClr val="080808"/>
                        </a:solidFill>
                        <a:latin typeface="Arial Unicode MS"/>
                        <a:ea typeface="JetBrains Mono"/>
                      </a:rPr>
                      <m:t>𝑐𝑎𝑙𝑙𝑒𝑒</m:t>
                    </m:r>
                    <m:r>
                      <a:rPr lang="en-US" altLang="zh-CN" sz="1200">
                        <a:solidFill>
                          <a:srgbClr val="080808"/>
                        </a:solidFill>
                        <a:latin typeface="Arial Unicode MS"/>
                        <a:ea typeface="JetBrains Mono"/>
                      </a:rPr>
                      <m:t>(</m:t>
                    </m:r>
                    <m:r>
                      <a:rPr lang="en-US" altLang="zh-CN" sz="1200">
                        <a:solidFill>
                          <a:srgbClr val="080808"/>
                        </a:solidFill>
                        <a:latin typeface="Arial Unicode MS"/>
                        <a:ea typeface="JetBrains Mono"/>
                      </a:rPr>
                      <m:t>𝑈𝑠𝑒𝑟</m:t>
                    </m:r>
                    <m:r>
                      <a:rPr lang="en-US" altLang="zh-CN" sz="1200">
                        <a:solidFill>
                          <a:srgbClr val="080808"/>
                        </a:solidFill>
                        <a:latin typeface="Arial Unicode MS"/>
                        <a:ea typeface="JetBrains Mono"/>
                      </a:rPr>
                      <m:t>, </m:t>
                    </m:r>
                    <m:r>
                      <a:rPr lang="en-US" altLang="zh-CN" sz="1200">
                        <a:solidFill>
                          <a:srgbClr val="080808"/>
                        </a:solidFill>
                        <a:latin typeface="Arial Unicode MS"/>
                        <a:ea typeface="JetBrains Mono"/>
                      </a:rPr>
                      <m:t>𝑈𝑠𝑒𝑟</m:t>
                    </m:r>
                    <m:r>
                      <a:rPr lang="en-US" altLang="zh-CN" sz="1200">
                        <a:solidFill>
                          <a:srgbClr val="080808"/>
                        </a:solidFill>
                        <a:latin typeface="Arial Unicode MS"/>
                        <a:ea typeface="JetBrains Mono"/>
                      </a:rPr>
                      <m:t>)",</m:t>
                    </m:r>
                  </m:oMath>
                </a14:m>
                <a:endParaRPr lang="en-US" altLang="zh-CN" sz="1200" dirty="0">
                  <a:solidFill>
                    <a:srgbClr val="080808"/>
                  </a:solidFill>
                  <a:latin typeface="Arial Unicode MS"/>
                  <a:ea typeface="JetBrains Mono"/>
                </a:endParaRPr>
              </a:p>
              <a:p>
                <a:pPr>
                  <a:lnSpc>
                    <a:spcPts val="1400"/>
                  </a:lnSpc>
                </a:pPr>
                <a:r>
                  <a:rPr lang="en-US" altLang="zh-CN" sz="1200" dirty="0">
                    <a:solidFill>
                      <a:srgbClr val="080808"/>
                    </a:solidFill>
                    <a:latin typeface="Arial Unicode MS"/>
                    <a:ea typeface="JetBrains Mono"/>
                  </a:rPr>
                  <a:t>     </a:t>
                </a:r>
                <a14:m>
                  <m:oMath xmlns:m="http://schemas.openxmlformats.org/officeDocument/2006/math">
                    <m:r>
                      <a:rPr lang="en-US" altLang="zh-CN" sz="1200" smtClean="0">
                        <a:solidFill>
                          <a:srgbClr val="00B050"/>
                        </a:solidFill>
                        <a:latin typeface="Arial Unicode MS"/>
                        <a:ea typeface="JetBrains Mono"/>
                      </a:rPr>
                      <m:t>𝒕𝒂𝒊𝒏𝒕𝒆𝒅𝑨𝒓𝒈𝒔</m:t>
                    </m:r>
                    <m:r>
                      <a:rPr lang="en-US" altLang="zh-CN" sz="1200" smtClean="0">
                        <a:solidFill>
                          <a:srgbClr val="00B050"/>
                        </a:solidFill>
                        <a:latin typeface="Arial Unicode MS"/>
                        <a:ea typeface="JetBrains Mono"/>
                      </a:rPr>
                      <m:t>:</m:t>
                    </m:r>
                    <m:d>
                      <m:dPr>
                        <m:begChr m:val="["/>
                        <m:endChr m:val="]"/>
                        <m:ctrlPr>
                          <a:rPr lang="en-US" altLang="zh-CN" sz="1200">
                            <a:solidFill>
                              <a:srgbClr val="00B050"/>
                            </a:solidFill>
                            <a:latin typeface="Arial Unicode MS"/>
                            <a:ea typeface="JetBrains Mono"/>
                          </a:rPr>
                        </m:ctrlPr>
                      </m:dPr>
                      <m:e>
                        <m:r>
                          <a:rPr lang="en-US" altLang="zh-CN" sz="1200">
                            <a:solidFill>
                              <a:srgbClr val="00B050"/>
                            </a:solidFill>
                            <a:latin typeface="Arial Unicode MS"/>
                            <a:ea typeface="JetBrains Mono"/>
                          </a:rPr>
                          <m:t>𝑎𝑟𝑔</m:t>
                        </m:r>
                        <m:r>
                          <a:rPr lang="en-US" altLang="zh-CN" sz="1200">
                            <a:solidFill>
                              <a:srgbClr val="00B050"/>
                            </a:solidFill>
                            <a:latin typeface="Arial Unicode MS"/>
                            <a:ea typeface="JetBrains Mono"/>
                          </a:rPr>
                          <m:t>0.</m:t>
                        </m:r>
                        <m:r>
                          <a:rPr lang="en-US" altLang="zh-CN" sz="1200">
                            <a:solidFill>
                              <a:srgbClr val="00B050"/>
                            </a:solidFill>
                            <a:latin typeface="Arial Unicode MS"/>
                            <a:ea typeface="JetBrains Mono"/>
                          </a:rPr>
                          <m:t>𝑢𝑠𝑒𝑟𝑛𝑎𝑚𝑒</m:t>
                        </m:r>
                        <m:r>
                          <a:rPr lang="en-US" altLang="zh-CN" sz="1200">
                            <a:solidFill>
                              <a:srgbClr val="00B050"/>
                            </a:solidFill>
                            <a:latin typeface="Arial Unicode MS"/>
                            <a:ea typeface="JetBrains Mono"/>
                          </a:rPr>
                          <m:t>, </m:t>
                        </m:r>
                        <m:r>
                          <a:rPr lang="en-US" altLang="zh-CN" sz="1200">
                            <a:solidFill>
                              <a:srgbClr val="00B050"/>
                            </a:solidFill>
                            <a:latin typeface="Arial Unicode MS"/>
                            <a:ea typeface="JetBrains Mono"/>
                          </a:rPr>
                          <m:t>𝑎𝑟𝑔</m:t>
                        </m:r>
                        <m:r>
                          <a:rPr lang="en-US" altLang="zh-CN" sz="1200">
                            <a:solidFill>
                              <a:srgbClr val="00B050"/>
                            </a:solidFill>
                            <a:latin typeface="Arial Unicode MS"/>
                            <a:ea typeface="JetBrains Mono"/>
                          </a:rPr>
                          <m:t>1.</m:t>
                        </m:r>
                        <m:r>
                          <a:rPr lang="en-US" altLang="zh-CN" sz="1200">
                            <a:solidFill>
                              <a:srgbClr val="00B050"/>
                            </a:solidFill>
                            <a:latin typeface="Arial Unicode MS"/>
                            <a:ea typeface="JetBrains Mono"/>
                          </a:rPr>
                          <m:t>𝑢𝑠𝑒𝑟𝑛𝑎𝑚𝑒</m:t>
                        </m:r>
                      </m:e>
                    </m:d>
                    <m:r>
                      <a:rPr lang="en-US" altLang="zh-CN" sz="1200">
                        <a:solidFill>
                          <a:srgbClr val="080808"/>
                        </a:solidFill>
                        <a:latin typeface="Arial Unicode MS"/>
                        <a:ea typeface="JetBrains Mono"/>
                      </a:rPr>
                      <m:t>,</m:t>
                    </m:r>
                  </m:oMath>
                </a14:m>
                <a:endParaRPr lang="en-US" altLang="zh-CN" sz="1200" dirty="0">
                  <a:solidFill>
                    <a:srgbClr val="080808"/>
                  </a:solidFill>
                  <a:latin typeface="Arial Unicode MS"/>
                  <a:ea typeface="JetBrains Mono"/>
                </a:endParaRPr>
              </a:p>
              <a:p>
                <a:pPr>
                  <a:lnSpc>
                    <a:spcPts val="1400"/>
                  </a:lnSpc>
                </a:pPr>
                <a:r>
                  <a:rPr lang="en-US" altLang="zh-CN" sz="1200" dirty="0">
                    <a:solidFill>
                      <a:srgbClr val="080808"/>
                    </a:solidFill>
                    <a:latin typeface="Arial Unicode MS"/>
                    <a:ea typeface="JetBrains Mono"/>
                  </a:rPr>
                  <a:t>     </a:t>
                </a:r>
                <a14:m>
                  <m:oMath xmlns:m="http://schemas.openxmlformats.org/officeDocument/2006/math">
                    <m:r>
                      <a:rPr lang="en-US" altLang="zh-CN" sz="1200" smtClean="0">
                        <a:solidFill>
                          <a:srgbClr val="0070C0"/>
                        </a:solidFill>
                        <a:latin typeface="Arial Unicode MS"/>
                        <a:ea typeface="JetBrains Mono"/>
                      </a:rPr>
                      <m:t>𝒂𝒍𝒊𝒂𝒔𝑨𝒓𝒈𝒔</m:t>
                    </m:r>
                    <m:r>
                      <a:rPr lang="en-US" altLang="zh-CN" sz="1200" smtClean="0">
                        <a:solidFill>
                          <a:srgbClr val="0070C0"/>
                        </a:solidFill>
                        <a:latin typeface="Arial Unicode MS"/>
                        <a:ea typeface="JetBrains Mono"/>
                      </a:rPr>
                      <m:t>:</m:t>
                    </m:r>
                    <m:d>
                      <m:dPr>
                        <m:begChr m:val="["/>
                        <m:endChr m:val="]"/>
                        <m:ctrlPr>
                          <a:rPr lang="en-US" altLang="zh-CN" sz="1200">
                            <a:solidFill>
                              <a:srgbClr val="0070C0"/>
                            </a:solidFill>
                            <a:latin typeface="Arial Unicode MS"/>
                            <a:ea typeface="JetBrains Mono"/>
                          </a:rPr>
                        </m:ctrlPr>
                      </m:dPr>
                      <m:e>
                        <m:r>
                          <a:rPr lang="en-US" altLang="zh-CN" sz="1200">
                            <a:solidFill>
                              <a:srgbClr val="0070C0"/>
                            </a:solidFill>
                            <a:latin typeface="Arial Unicode MS"/>
                            <a:ea typeface="JetBrains Mono"/>
                          </a:rPr>
                          <m:t>𝑎𝑟𝑔</m:t>
                        </m:r>
                        <m:r>
                          <a:rPr lang="en-US" altLang="zh-CN" sz="1200">
                            <a:solidFill>
                              <a:srgbClr val="0070C0"/>
                            </a:solidFill>
                            <a:latin typeface="Arial Unicode MS"/>
                            <a:ea typeface="JetBrains Mono"/>
                          </a:rPr>
                          <m:t>0.</m:t>
                        </m:r>
                        <m:r>
                          <a:rPr lang="en-US" altLang="zh-CN" sz="1200">
                            <a:solidFill>
                              <a:srgbClr val="0070C0"/>
                            </a:solidFill>
                            <a:latin typeface="Arial Unicode MS"/>
                            <a:ea typeface="JetBrains Mono"/>
                          </a:rPr>
                          <m:t>𝑢𝑠𝑒𝑟𝑛𝑎𝑚𝑒</m:t>
                        </m:r>
                        <m:r>
                          <a:rPr lang="en-US" altLang="zh-CN" sz="1200">
                            <a:solidFill>
                              <a:srgbClr val="0070C0"/>
                            </a:solidFill>
                            <a:latin typeface="Arial Unicode MS"/>
                            <a:ea typeface="JetBrains Mono"/>
                          </a:rPr>
                          <m:t>,</m:t>
                        </m:r>
                        <m:r>
                          <a:rPr lang="en-US" altLang="zh-CN" sz="1200">
                            <a:solidFill>
                              <a:srgbClr val="0070C0"/>
                            </a:solidFill>
                            <a:latin typeface="Arial Unicode MS"/>
                            <a:ea typeface="JetBrains Mono"/>
                          </a:rPr>
                          <m:t>𝑎𝑟𝑔</m:t>
                        </m:r>
                        <m:r>
                          <a:rPr lang="en-US" altLang="zh-CN" sz="1200">
                            <a:solidFill>
                              <a:srgbClr val="0070C0"/>
                            </a:solidFill>
                            <a:latin typeface="Arial Unicode MS"/>
                            <a:ea typeface="JetBrains Mono"/>
                          </a:rPr>
                          <m:t>1.</m:t>
                        </m:r>
                        <m:r>
                          <a:rPr lang="en-US" altLang="zh-CN" sz="1200">
                            <a:solidFill>
                              <a:srgbClr val="0070C0"/>
                            </a:solidFill>
                            <a:latin typeface="Arial Unicode MS"/>
                            <a:ea typeface="JetBrains Mono"/>
                          </a:rPr>
                          <m:t>𝑢𝑠𝑒𝑟𝑛𝑎𝑚𝑒</m:t>
                        </m:r>
                      </m:e>
                    </m:d>
                    <m:r>
                      <a:rPr lang="en-US" altLang="zh-CN" sz="1200">
                        <a:solidFill>
                          <a:srgbClr val="080808"/>
                        </a:solidFill>
                        <a:latin typeface="Arial Unicode MS"/>
                        <a:ea typeface="JetBrains Mono"/>
                      </a:rPr>
                      <m:t>,</m:t>
                    </m:r>
                  </m:oMath>
                </a14:m>
                <a:endParaRPr lang="en-US" altLang="zh-CN" sz="1200" dirty="0">
                  <a:solidFill>
                    <a:srgbClr val="080808"/>
                  </a:solidFill>
                  <a:latin typeface="Arial Unicode MS"/>
                  <a:ea typeface="JetBrains Mono"/>
                </a:endParaRPr>
              </a:p>
              <a:p>
                <a:pPr>
                  <a:lnSpc>
                    <a:spcPts val="1400"/>
                  </a:lnSpc>
                </a:pPr>
                <a:r>
                  <a:rPr lang="en-US" altLang="zh-CN" sz="1200" dirty="0">
                    <a:solidFill>
                      <a:srgbClr val="080808"/>
                    </a:solidFill>
                    <a:latin typeface="Arial Unicode MS"/>
                    <a:ea typeface="JetBrains Mono"/>
                  </a:rPr>
                  <a:t>     </a:t>
                </a:r>
                <a14:m>
                  <m:oMath xmlns:m="http://schemas.openxmlformats.org/officeDocument/2006/math">
                    <m:r>
                      <a:rPr lang="en-US" altLang="zh-CN" sz="1200" smtClean="0">
                        <a:solidFill>
                          <a:srgbClr val="FF0000"/>
                        </a:solidFill>
                        <a:latin typeface="Arial Unicode MS"/>
                        <a:ea typeface="JetBrains Mono"/>
                      </a:rPr>
                      <m:t>𝒄𝒂𝒍𝒍𝑺𝒊𝒕𝒆</m:t>
                    </m:r>
                    <m:r>
                      <a:rPr lang="en-US" altLang="zh-CN" sz="1200" smtClean="0">
                        <a:solidFill>
                          <a:srgbClr val="FF0000"/>
                        </a:solidFill>
                        <a:latin typeface="Arial Unicode MS"/>
                        <a:ea typeface="JetBrains Mono"/>
                      </a:rPr>
                      <m:t>:</m:t>
                    </m:r>
                  </m:oMath>
                </a14:m>
                <a:r>
                  <a:rPr lang="en-US" altLang="zh-CN" sz="1200" dirty="0">
                    <a:solidFill>
                      <a:srgbClr val="FF0000"/>
                    </a:solidFill>
                    <a:latin typeface="Arial Unicode MS"/>
                    <a:ea typeface="JetBrains Mono"/>
                  </a:rPr>
                  <a:t> </a:t>
                </a:r>
                <a14:m>
                  <m:oMath xmlns:m="http://schemas.openxmlformats.org/officeDocument/2006/math">
                    <m:r>
                      <a:rPr lang="en-US" altLang="zh-CN" sz="1200">
                        <a:solidFill>
                          <a:srgbClr val="FF0000"/>
                        </a:solidFill>
                        <a:latin typeface="Arial Unicode MS"/>
                        <a:ea typeface="JetBrains Mono"/>
                      </a:rPr>
                      <m:t>{</m:t>
                    </m:r>
                  </m:oMath>
                </a14:m>
                <a:endParaRPr lang="en-US" altLang="zh-CN" sz="1200" dirty="0">
                  <a:solidFill>
                    <a:srgbClr val="FF0000"/>
                  </a:solidFill>
                  <a:latin typeface="Arial Unicode MS"/>
                  <a:ea typeface="JetBrains Mono"/>
                </a:endParaRPr>
              </a:p>
              <a:p>
                <a:pPr>
                  <a:lnSpc>
                    <a:spcPts val="1400"/>
                  </a:lnSpc>
                </a:pPr>
                <a:r>
                  <a:rPr lang="en-US" altLang="zh-CN" sz="1200" dirty="0">
                    <a:solidFill>
                      <a:srgbClr val="FF0000"/>
                    </a:solidFill>
                    <a:latin typeface="Arial Unicode MS"/>
                    <a:ea typeface="JetBrains Mono"/>
                  </a:rPr>
                  <a:t>         </a:t>
                </a:r>
                <a14:m>
                  <m:oMath xmlns:m="http://schemas.openxmlformats.org/officeDocument/2006/math">
                    <m:r>
                      <a:rPr lang="en-US" altLang="zh-CN" sz="1200">
                        <a:solidFill>
                          <a:srgbClr val="FF0000"/>
                        </a:solidFill>
                        <a:latin typeface="Arial Unicode MS"/>
                        <a:ea typeface="JetBrains Mono"/>
                      </a:rPr>
                      <m:t>𝒄𝒂𝒍𝒍𝒆𝒓𝑴𝒆𝒕𝒉𝒐𝒅</m:t>
                    </m:r>
                    <m:r>
                      <a:rPr lang="en-US" altLang="zh-CN" sz="1200">
                        <a:solidFill>
                          <a:srgbClr val="FF0000"/>
                        </a:solidFill>
                        <a:latin typeface="Arial Unicode MS"/>
                        <a:ea typeface="JetBrains Mono"/>
                      </a:rPr>
                      <m:t>:"</m:t>
                    </m:r>
                    <m:r>
                      <a:rPr lang="en-US" altLang="zh-CN" sz="1200">
                        <a:solidFill>
                          <a:srgbClr val="FF0000"/>
                        </a:solidFill>
                        <a:latin typeface="Arial Unicode MS"/>
                        <a:ea typeface="JetBrains Mono"/>
                      </a:rPr>
                      <m:t>𝐽𝑎𝑣𝑎𝐶𝑎𝑙𝑙𝑒𝑟</m:t>
                    </m:r>
                    <m:r>
                      <a:rPr lang="en-US" altLang="zh-CN" sz="1200">
                        <a:solidFill>
                          <a:srgbClr val="FF0000"/>
                        </a:solidFill>
                        <a:latin typeface="Arial Unicode MS"/>
                        <a:ea typeface="JetBrains Mono"/>
                      </a:rPr>
                      <m:t>: </m:t>
                    </m:r>
                    <m:r>
                      <a:rPr lang="en-US" altLang="zh-CN" sz="1200">
                        <a:solidFill>
                          <a:srgbClr val="FF0000"/>
                        </a:solidFill>
                        <a:latin typeface="Arial Unicode MS"/>
                        <a:ea typeface="JetBrains Mono"/>
                      </a:rPr>
                      <m:t>𝑣𝑜𝑖𝑑</m:t>
                    </m:r>
                    <m:r>
                      <a:rPr lang="en-US" altLang="zh-CN" sz="1200">
                        <a:solidFill>
                          <a:srgbClr val="FF0000"/>
                        </a:solidFill>
                        <a:latin typeface="Arial Unicode MS"/>
                        <a:ea typeface="JetBrains Mono"/>
                      </a:rPr>
                      <m:t> </m:t>
                    </m:r>
                    <m:r>
                      <a:rPr lang="en-US" altLang="zh-CN" sz="1200">
                        <a:solidFill>
                          <a:srgbClr val="FF0000"/>
                        </a:solidFill>
                        <a:latin typeface="Arial Unicode MS"/>
                        <a:ea typeface="JetBrains Mono"/>
                      </a:rPr>
                      <m:t>𝑐𝑎𝑙𝑙𝑒𝑟</m:t>
                    </m:r>
                    <m:r>
                      <a:rPr lang="en-US" altLang="zh-CN" sz="1200">
                        <a:solidFill>
                          <a:srgbClr val="FF0000"/>
                        </a:solidFill>
                        <a:latin typeface="Arial Unicode MS"/>
                        <a:ea typeface="JetBrains Mono"/>
                      </a:rPr>
                      <m:t>(</m:t>
                    </m:r>
                    <m:r>
                      <a:rPr lang="en-US" altLang="zh-CN" sz="1200">
                        <a:solidFill>
                          <a:srgbClr val="FF0000"/>
                        </a:solidFill>
                        <a:latin typeface="Arial Unicode MS"/>
                        <a:ea typeface="JetBrains Mono"/>
                      </a:rPr>
                      <m:t>𝑅𝑒𝑞𝑢𝑒𝑠𝑡</m:t>
                    </m:r>
                    <m:r>
                      <a:rPr lang="en-US" altLang="zh-CN" sz="1200">
                        <a:solidFill>
                          <a:srgbClr val="FF0000"/>
                        </a:solidFill>
                        <a:latin typeface="Arial Unicode MS"/>
                        <a:ea typeface="JetBrains Mono"/>
                      </a:rPr>
                      <m:t>)“,</m:t>
                    </m:r>
                  </m:oMath>
                </a14:m>
                <a:endParaRPr lang="en-US" altLang="zh-CN" sz="1200" dirty="0">
                  <a:solidFill>
                    <a:srgbClr val="FF0000"/>
                  </a:solidFill>
                  <a:latin typeface="Arial Unicode MS"/>
                  <a:ea typeface="JetBrains Mono"/>
                </a:endParaRPr>
              </a:p>
              <a:p>
                <a:pPr>
                  <a:lnSpc>
                    <a:spcPts val="1400"/>
                  </a:lnSpc>
                </a:pPr>
                <a:r>
                  <a:rPr lang="en-US" altLang="zh-CN" sz="1200" dirty="0">
                    <a:solidFill>
                      <a:srgbClr val="FF0000"/>
                    </a:solidFill>
                    <a:latin typeface="Arial Unicode MS"/>
                    <a:ea typeface="JetBrains Mono"/>
                  </a:rPr>
                  <a:t>         </a:t>
                </a:r>
                <a14:m>
                  <m:oMath xmlns:m="http://schemas.openxmlformats.org/officeDocument/2006/math">
                    <m:r>
                      <a:rPr lang="en-US" altLang="zh-CN" sz="1200">
                        <a:solidFill>
                          <a:srgbClr val="FF0000"/>
                        </a:solidFill>
                        <a:latin typeface="Arial Unicode MS"/>
                        <a:ea typeface="JetBrains Mono"/>
                      </a:rPr>
                      <m:t>𝒍𝒊𝒏𝒆𝑵𝒖𝒎𝒃𝒆𝒓</m:t>
                    </m:r>
                    <m:r>
                      <a:rPr lang="en-US" altLang="zh-CN" sz="1200">
                        <a:solidFill>
                          <a:srgbClr val="FF0000"/>
                        </a:solidFill>
                        <a:latin typeface="Arial Unicode MS"/>
                        <a:ea typeface="JetBrains Mono"/>
                      </a:rPr>
                      <m:t>:</m:t>
                    </m:r>
                    <m:r>
                      <a:rPr lang="en-US" altLang="zh-CN" sz="1200">
                        <a:solidFill>
                          <a:srgbClr val="FF0000"/>
                        </a:solidFill>
                        <a:latin typeface="Arial Unicode MS"/>
                        <a:ea typeface="JetBrains Mono"/>
                      </a:rPr>
                      <m:t>𝐽</m:t>
                    </m:r>
                    <m:r>
                      <a:rPr lang="en-US" altLang="zh-CN" sz="1200">
                        <a:solidFill>
                          <a:srgbClr val="FF0000"/>
                        </a:solidFill>
                        <a:latin typeface="Arial Unicode MS"/>
                        <a:ea typeface="JetBrains Mono"/>
                      </a:rPr>
                      <m:t>8</m:t>
                    </m:r>
                  </m:oMath>
                </a14:m>
                <a:endParaRPr lang="en-US" altLang="zh-CN" sz="1200" dirty="0">
                  <a:solidFill>
                    <a:srgbClr val="FF0000"/>
                  </a:solidFill>
                  <a:latin typeface="Arial Unicode MS"/>
                  <a:ea typeface="JetBrains Mono"/>
                </a:endParaRPr>
              </a:p>
              <a:p>
                <a:pPr>
                  <a:lnSpc>
                    <a:spcPts val="1400"/>
                  </a:lnSpc>
                </a:pPr>
                <a:r>
                  <a:rPr lang="en-US" altLang="zh-CN" sz="1200" dirty="0">
                    <a:solidFill>
                      <a:srgbClr val="FF0000"/>
                    </a:solidFill>
                    <a:latin typeface="Arial Unicode MS"/>
                    <a:ea typeface="JetBrains Mono"/>
                  </a:rPr>
                  <a:t>     </a:t>
                </a:r>
                <a14:m>
                  <m:oMath xmlns:m="http://schemas.openxmlformats.org/officeDocument/2006/math">
                    <m:r>
                      <a:rPr lang="en-US" altLang="zh-CN" sz="1200">
                        <a:solidFill>
                          <a:srgbClr val="FF0000"/>
                        </a:solidFill>
                        <a:latin typeface="Arial Unicode MS"/>
                        <a:ea typeface="JetBrains Mono"/>
                      </a:rPr>
                      <m:t>}</m:t>
                    </m:r>
                  </m:oMath>
                </a14:m>
                <a:endParaRPr lang="en-US" altLang="zh-CN" sz="1200" dirty="0">
                  <a:solidFill>
                    <a:srgbClr val="FF0000"/>
                  </a:solidFill>
                  <a:latin typeface="Arial Unicode MS"/>
                  <a:ea typeface="JetBrains Mono"/>
                </a:endParaRPr>
              </a:p>
              <a:p>
                <a:pPr>
                  <a:lnSpc>
                    <a:spcPts val="1400"/>
                  </a:lnSpc>
                </a:pPr>
                <a:r>
                  <a:rPr lang="en-US" altLang="zh-CN" sz="1200" dirty="0">
                    <a:solidFill>
                      <a:srgbClr val="080808"/>
                    </a:solidFill>
                    <a:latin typeface="Arial Unicode MS"/>
                    <a:ea typeface="JetBrains Mono"/>
                  </a:rPr>
                  <a:t>  </a:t>
                </a:r>
                <a14:m>
                  <m:oMath xmlns:m="http://schemas.openxmlformats.org/officeDocument/2006/math">
                    <m:r>
                      <a:rPr lang="en-US" altLang="zh-CN" sz="1200">
                        <a:solidFill>
                          <a:srgbClr val="080808"/>
                        </a:solidFill>
                        <a:latin typeface="Arial Unicode MS"/>
                        <a:ea typeface="JetBrains Mono"/>
                      </a:rPr>
                      <m:t>}</m:t>
                    </m:r>
                  </m:oMath>
                </a14:m>
                <a:endParaRPr lang="zh-CN" altLang="en-US" sz="1200" dirty="0">
                  <a:solidFill>
                    <a:srgbClr val="080808"/>
                  </a:solidFill>
                  <a:latin typeface="Arial Unicode MS"/>
                  <a:ea typeface="JetBrains Mono"/>
                </a:endParaRPr>
              </a:p>
            </p:txBody>
          </p:sp>
        </mc:Choice>
        <mc:Fallback>
          <p:sp>
            <p:nvSpPr>
              <p:cNvPr id="45" name="文本框 10">
                <a:extLst>
                  <a:ext uri="{FF2B5EF4-FFF2-40B4-BE49-F238E27FC236}">
                    <a16:creationId xmlns:a16="http://schemas.microsoft.com/office/drawing/2014/main" id="{7C5A0F6F-D4B5-154B-FD19-78542DFED7B5}"/>
                  </a:ext>
                </a:extLst>
              </p:cNvPr>
              <p:cNvSpPr txBox="1">
                <a:spLocks noRot="1" noChangeAspect="1" noMove="1" noResize="1" noEditPoints="1" noAdjustHandles="1" noChangeArrowheads="1" noChangeShapeType="1" noTextEdit="1"/>
              </p:cNvSpPr>
              <p:nvPr/>
            </p:nvSpPr>
            <p:spPr>
              <a:xfrm>
                <a:off x="6404622" y="2039410"/>
                <a:ext cx="4665390" cy="1615827"/>
              </a:xfrm>
              <a:prstGeom prst="rect">
                <a:avLst/>
              </a:prstGeom>
              <a:blipFill>
                <a:blip r:embed="rId3"/>
                <a:stretch>
                  <a:fillRect b="-3101"/>
                </a:stretch>
              </a:blipFill>
              <a:ln w="6350">
                <a:solidFill>
                  <a:schemeClr val="tx1"/>
                </a:solidFill>
              </a:ln>
            </p:spPr>
            <p:txBody>
              <a:bodyPr/>
              <a:lstStyle/>
              <a:p>
                <a:r>
                  <a:rPr lang="en-US">
                    <a:noFill/>
                  </a:rPr>
                  <a:t> </a:t>
                </a:r>
              </a:p>
            </p:txBody>
          </p:sp>
        </mc:Fallback>
      </mc:AlternateContent>
      <p:sp>
        <p:nvSpPr>
          <p:cNvPr id="46" name="文本框 11">
            <a:extLst>
              <a:ext uri="{FF2B5EF4-FFF2-40B4-BE49-F238E27FC236}">
                <a16:creationId xmlns:a16="http://schemas.microsoft.com/office/drawing/2014/main" id="{615FAD21-57E5-9693-2A9A-B1D5779CA386}"/>
              </a:ext>
            </a:extLst>
          </p:cNvPr>
          <p:cNvSpPr txBox="1"/>
          <p:nvPr/>
        </p:nvSpPr>
        <p:spPr>
          <a:xfrm>
            <a:off x="6358504" y="1762411"/>
            <a:ext cx="1595252" cy="276999"/>
          </a:xfrm>
          <a:prstGeom prst="rect">
            <a:avLst/>
          </a:prstGeom>
          <a:noFill/>
        </p:spPr>
        <p:txBody>
          <a:bodyPr wrap="square">
            <a:spAutoFit/>
          </a:bodyPr>
          <a:lstStyle/>
          <a:p>
            <a:r>
              <a:rPr lang="en-US" altLang="zh-CN" sz="1200" dirty="0"/>
              <a:t>Caller’s Specification</a:t>
            </a:r>
            <a:endParaRPr lang="zh-CN" altLang="en-US" sz="1200" dirty="0"/>
          </a:p>
        </p:txBody>
      </p:sp>
      <p:sp>
        <p:nvSpPr>
          <p:cNvPr id="47" name="Rectangle 3">
            <a:extLst>
              <a:ext uri="{FF2B5EF4-FFF2-40B4-BE49-F238E27FC236}">
                <a16:creationId xmlns:a16="http://schemas.microsoft.com/office/drawing/2014/main" id="{38E33710-A9A8-F3F8-A063-3037DFEDC131}"/>
              </a:ext>
            </a:extLst>
          </p:cNvPr>
          <p:cNvSpPr>
            <a:spLocks noChangeArrowheads="1"/>
          </p:cNvSpPr>
          <p:nvPr/>
        </p:nvSpPr>
        <p:spPr bwMode="auto">
          <a:xfrm>
            <a:off x="1557417" y="2039410"/>
            <a:ext cx="4084699" cy="1938992"/>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defRPr/>
            </a:pPr>
            <a:r>
              <a:rPr kumimoji="0" lang="zh-CN" altLang="zh-CN" sz="1200" b="0" i="0" u="none" strike="noStrike" cap="none" normalizeH="0" baseline="0" dirty="0">
                <a:ln>
                  <a:noFill/>
                </a:ln>
                <a:effectLst/>
                <a:latin typeface="Arial Unicode MS"/>
                <a:ea typeface="JetBrains Mono"/>
              </a:rPr>
              <a:t>public class</a:t>
            </a:r>
            <a:r>
              <a:rPr kumimoji="0" lang="zh-CN" altLang="zh-CN" sz="1200" b="0" i="0" u="none" strike="noStrike" cap="none" normalizeH="0" baseline="0" dirty="0">
                <a:ln>
                  <a:noFill/>
                </a:ln>
                <a:solidFill>
                  <a:srgbClr val="0033B3"/>
                </a:solidFill>
                <a:effectLst/>
                <a:latin typeface="Arial Unicode MS"/>
                <a:ea typeface="JetBrains Mono"/>
              </a:rPr>
              <a:t> </a:t>
            </a:r>
            <a:r>
              <a:rPr kumimoji="0" lang="en-US" altLang="zh-CN" sz="1200" b="0" i="0" u="none" strike="noStrike" kern="1200" cap="none" spc="0" normalizeH="0" baseline="0" noProof="0" dirty="0" err="1">
                <a:ln>
                  <a:noFill/>
                </a:ln>
                <a:solidFill>
                  <a:srgbClr val="080808"/>
                </a:solidFill>
                <a:effectLst/>
                <a:uLnTx/>
                <a:uFillTx/>
                <a:latin typeface="Arial Unicode MS"/>
                <a:ea typeface="JetBrains Mono"/>
                <a:cs typeface="+mn-cs"/>
              </a:rPr>
              <a:t>JavaCaller</a:t>
            </a:r>
            <a:r>
              <a:rPr kumimoji="0" lang="en-US" altLang="zh-CN" sz="1200" b="0" i="0" u="none" strike="noStrike" kern="1200" cap="none" spc="0" normalizeH="0" baseline="0" noProof="0" dirty="0">
                <a:ln>
                  <a:noFill/>
                </a:ln>
                <a:solidFill>
                  <a:srgbClr val="080808"/>
                </a:solidFill>
                <a:effectLst/>
                <a:uLnTx/>
                <a:uFillTx/>
                <a:latin typeface="Arial Unicode MS"/>
                <a:ea typeface="JetBrains Mono"/>
                <a:cs typeface="+mn-cs"/>
              </a:rPr>
              <a:t> {</a:t>
            </a:r>
          </a:p>
          <a:p>
            <a:pPr eaLnBrk="0" fontAlgn="base" hangingPunct="0">
              <a:spcBef>
                <a:spcPct val="0"/>
              </a:spcBef>
              <a:spcAft>
                <a:spcPct val="0"/>
              </a:spcAft>
              <a:defRPr/>
            </a:pPr>
            <a:r>
              <a:rPr kumimoji="0" lang="en-US" altLang="zh-CN" sz="1200" b="0" i="0" u="none" strike="noStrike" kern="1200" cap="none" spc="0" normalizeH="0" baseline="0" noProof="0" dirty="0">
                <a:ln>
                  <a:noFill/>
                </a:ln>
                <a:solidFill>
                  <a:srgbClr val="0033B3"/>
                </a:solidFill>
                <a:effectLst/>
                <a:uLnTx/>
                <a:uFillTx/>
                <a:latin typeface="Arial Unicode MS"/>
                <a:ea typeface="JetBrains Mono"/>
                <a:cs typeface="+mn-cs"/>
              </a:rPr>
              <a:t>    </a:t>
            </a:r>
            <a:r>
              <a:rPr kumimoji="0" lang="zh-CN" altLang="zh-CN" sz="1200" b="0" i="0" u="none" strike="noStrike" kern="1200" cap="none" spc="0" normalizeH="0" baseline="0" noProof="0" dirty="0">
                <a:ln>
                  <a:noFill/>
                </a:ln>
                <a:effectLst/>
                <a:uLnTx/>
                <a:uFillTx/>
                <a:latin typeface="Arial Unicode MS"/>
                <a:ea typeface="JetBrains Mono"/>
                <a:cs typeface="+mn-cs"/>
              </a:rPr>
              <a:t>private native void</a:t>
            </a:r>
            <a:r>
              <a:rPr kumimoji="0" lang="zh-CN" altLang="zh-CN" sz="1200" b="0" i="0" u="none" strike="noStrike" kern="1200" cap="none" spc="0" normalizeH="0" baseline="0" noProof="0" dirty="0">
                <a:ln>
                  <a:noFill/>
                </a:ln>
                <a:solidFill>
                  <a:srgbClr val="0033B3"/>
                </a:solidFill>
                <a:effectLst/>
                <a:uLnTx/>
                <a:uFillTx/>
                <a:latin typeface="Arial Unicode MS"/>
                <a:ea typeface="JetBrains Mono"/>
                <a:cs typeface="+mn-cs"/>
              </a:rPr>
              <a:t> </a:t>
            </a:r>
            <a:r>
              <a:rPr kumimoji="0" lang="en-US" altLang="zh-CN" sz="1200" b="0" i="0" u="none" strike="noStrike" kern="1200" cap="none" spc="0" normalizeH="0" baseline="0" noProof="0" dirty="0" err="1">
                <a:ln>
                  <a:noFill/>
                </a:ln>
                <a:solidFill>
                  <a:srgbClr val="080808"/>
                </a:solidFill>
                <a:effectLst/>
                <a:uLnTx/>
                <a:uFillTx/>
                <a:latin typeface="Arial Unicode MS"/>
                <a:ea typeface="JetBrains Mono"/>
                <a:cs typeface="+mn-cs"/>
              </a:rPr>
              <a:t>native_c_callee</a:t>
            </a:r>
            <a:r>
              <a:rPr kumimoji="0" lang="en-US" altLang="zh-CN" sz="1200" b="0" i="0" u="none" strike="noStrike" kern="1200" cap="none" spc="0" normalizeH="0" baseline="0" noProof="0" dirty="0">
                <a:ln>
                  <a:noFill/>
                </a:ln>
                <a:solidFill>
                  <a:srgbClr val="080808"/>
                </a:solidFill>
                <a:effectLst/>
                <a:uLnTx/>
                <a:uFillTx/>
                <a:latin typeface="Arial Unicode MS"/>
                <a:ea typeface="JetBrains Mono"/>
                <a:cs typeface="+mn-cs"/>
              </a:rPr>
              <a:t> (User u1, User u2);</a:t>
            </a:r>
          </a:p>
          <a:p>
            <a:pPr eaLnBrk="0" fontAlgn="base" hangingPunct="0">
              <a:spcBef>
                <a:spcPct val="0"/>
              </a:spcBef>
              <a:spcAft>
                <a:spcPct val="0"/>
              </a:spcAft>
              <a:defRPr/>
            </a:pPr>
            <a:r>
              <a:rPr kumimoji="0" lang="en-US" altLang="zh-CN" sz="1200" b="0" i="0" u="none" strike="noStrike" kern="1200" cap="none" spc="0" normalizeH="0" baseline="0" noProof="0" dirty="0">
                <a:ln>
                  <a:noFill/>
                </a:ln>
                <a:solidFill>
                  <a:srgbClr val="0033B3"/>
                </a:solidFill>
                <a:effectLst/>
                <a:uLnTx/>
                <a:uFillTx/>
                <a:latin typeface="Arial Unicode MS"/>
                <a:ea typeface="JetBrains Mono"/>
                <a:cs typeface="+mn-cs"/>
              </a:rPr>
              <a:t>    </a:t>
            </a:r>
            <a:r>
              <a:rPr kumimoji="0" lang="zh-CN" altLang="zh-CN" sz="1200" b="0" i="0" u="none" strike="noStrike" kern="1200" cap="none" spc="0" normalizeH="0" baseline="0" noProof="0" dirty="0">
                <a:ln>
                  <a:noFill/>
                </a:ln>
                <a:effectLst/>
                <a:uLnTx/>
                <a:uFillTx/>
                <a:latin typeface="Arial Unicode MS"/>
                <a:ea typeface="JetBrains Mono"/>
                <a:cs typeface="+mn-cs"/>
              </a:rPr>
              <a:t>private void</a:t>
            </a:r>
            <a:r>
              <a:rPr kumimoji="0" lang="zh-CN" altLang="zh-CN" sz="1200" b="0" i="0" u="none" strike="noStrike" kern="1200" cap="none" spc="0" normalizeH="0" baseline="0" noProof="0" dirty="0">
                <a:ln>
                  <a:noFill/>
                </a:ln>
                <a:solidFill>
                  <a:srgbClr val="0033B3"/>
                </a:solidFill>
                <a:effectLst/>
                <a:uLnTx/>
                <a:uFillTx/>
                <a:latin typeface="Arial Unicode MS"/>
                <a:ea typeface="JetBrains Mono"/>
                <a:cs typeface="+mn-cs"/>
              </a:rPr>
              <a:t> </a:t>
            </a:r>
            <a:r>
              <a:rPr kumimoji="0" lang="en-US" altLang="zh-CN" sz="1200" b="0" i="0" u="none" strike="noStrike" kern="1200" cap="none" spc="0" normalizeH="0" baseline="0" noProof="0" dirty="0">
                <a:ln>
                  <a:noFill/>
                </a:ln>
                <a:solidFill>
                  <a:srgbClr val="080808"/>
                </a:solidFill>
                <a:effectLst/>
                <a:uLnTx/>
                <a:uFillTx/>
                <a:latin typeface="Arial Unicode MS"/>
                <a:ea typeface="JetBrains Mono"/>
                <a:cs typeface="+mn-cs"/>
              </a:rPr>
              <a:t>caller(Request request ){</a:t>
            </a:r>
          </a:p>
          <a:p>
            <a:pPr eaLnBrk="0" fontAlgn="base" hangingPunct="0">
              <a:spcBef>
                <a:spcPct val="0"/>
              </a:spcBef>
              <a:spcAft>
                <a:spcPct val="0"/>
              </a:spcAft>
              <a:defRPr/>
            </a:pPr>
            <a:r>
              <a:rPr kumimoji="0" lang="en-US" altLang="zh-CN" sz="1200" b="0" i="0" u="none" strike="noStrike" kern="1200" cap="none" spc="0" normalizeH="0" baseline="0" noProof="0" dirty="0">
                <a:ln>
                  <a:noFill/>
                </a:ln>
                <a:solidFill>
                  <a:srgbClr val="080808"/>
                </a:solidFill>
                <a:effectLst/>
                <a:uLnTx/>
                <a:uFillTx/>
                <a:latin typeface="Arial Unicode MS"/>
                <a:ea typeface="JetBrains Mono"/>
                <a:cs typeface="+mn-cs"/>
              </a:rPr>
              <a:t>        User </a:t>
            </a:r>
            <a:r>
              <a:rPr kumimoji="0" lang="en-US" altLang="zh-CN" sz="1200" b="0" i="0" u="none" strike="noStrike" kern="1200" cap="none" spc="0" normalizeH="0" baseline="0" noProof="0" dirty="0" err="1">
                <a:ln>
                  <a:noFill/>
                </a:ln>
                <a:solidFill>
                  <a:srgbClr val="080808"/>
                </a:solidFill>
                <a:effectLst/>
                <a:uLnTx/>
                <a:uFillTx/>
                <a:latin typeface="Arial Unicode MS"/>
                <a:ea typeface="JetBrains Mono"/>
                <a:cs typeface="+mn-cs"/>
              </a:rPr>
              <a:t>user</a:t>
            </a:r>
            <a:r>
              <a:rPr kumimoji="0" lang="en-US" altLang="zh-CN" sz="1200" b="0" i="0" u="none" strike="noStrike" kern="1200" cap="none" spc="0" normalizeH="0" baseline="0" noProof="0" dirty="0">
                <a:ln>
                  <a:noFill/>
                </a:ln>
                <a:solidFill>
                  <a:srgbClr val="080808"/>
                </a:solidFill>
                <a:effectLst/>
                <a:uLnTx/>
                <a:uFillTx/>
                <a:latin typeface="Arial Unicode MS"/>
                <a:ea typeface="JetBrains Mono"/>
                <a:cs typeface="+mn-cs"/>
              </a:rPr>
              <a:t> = new User();</a:t>
            </a:r>
          </a:p>
          <a:p>
            <a:pPr eaLnBrk="0" fontAlgn="base" hangingPunct="0">
              <a:spcBef>
                <a:spcPct val="0"/>
              </a:spcBef>
              <a:spcAft>
                <a:spcPct val="0"/>
              </a:spcAft>
              <a:defRPr/>
            </a:pPr>
            <a:r>
              <a:rPr kumimoji="0" lang="en-US" altLang="zh-CN" sz="1200" b="0" i="0" u="none" strike="noStrike" kern="1200" cap="none" spc="0" normalizeH="0" baseline="0" noProof="0" dirty="0">
                <a:ln>
                  <a:noFill/>
                </a:ln>
                <a:solidFill>
                  <a:srgbClr val="080808"/>
                </a:solidFill>
                <a:effectLst/>
                <a:uLnTx/>
                <a:uFillTx/>
                <a:latin typeface="Arial Unicode MS"/>
                <a:ea typeface="JetBrains Mono"/>
                <a:cs typeface="+mn-cs"/>
              </a:rPr>
              <a:t>        </a:t>
            </a:r>
            <a:r>
              <a:rPr kumimoji="0" lang="en-US" altLang="zh-CN" sz="1200" b="0" i="0" u="none" strike="noStrike" kern="1200" cap="none" spc="0" normalizeH="0" baseline="0" noProof="0" dirty="0" err="1">
                <a:ln>
                  <a:noFill/>
                </a:ln>
                <a:solidFill>
                  <a:srgbClr val="00B050"/>
                </a:solidFill>
                <a:effectLst/>
                <a:uLnTx/>
                <a:uFillTx/>
                <a:latin typeface="Arial Unicode MS"/>
                <a:ea typeface="JetBrains Mono"/>
                <a:cs typeface="+mn-cs"/>
              </a:rPr>
              <a:t>user.setUserName</a:t>
            </a:r>
            <a:r>
              <a:rPr kumimoji="0" lang="en-US" altLang="zh-CN" sz="1200" b="0" i="0" u="none" strike="noStrike" kern="1200" cap="none" spc="0" normalizeH="0" baseline="0" noProof="0" dirty="0">
                <a:ln>
                  <a:noFill/>
                </a:ln>
                <a:solidFill>
                  <a:srgbClr val="00B050"/>
                </a:solidFill>
                <a:effectLst/>
                <a:uLnTx/>
                <a:uFillTx/>
                <a:latin typeface="Arial Unicode MS"/>
                <a:ea typeface="JetBrains Mono"/>
                <a:cs typeface="+mn-cs"/>
              </a:rPr>
              <a:t>(</a:t>
            </a:r>
            <a:r>
              <a:rPr kumimoji="0" lang="en-US" altLang="zh-CN" sz="1200" b="0" i="0" u="none" strike="noStrike" kern="1200" cap="none" spc="0" normalizeH="0" baseline="0" noProof="0" dirty="0" err="1">
                <a:ln>
                  <a:noFill/>
                </a:ln>
                <a:solidFill>
                  <a:srgbClr val="00B050"/>
                </a:solidFill>
                <a:effectLst/>
                <a:uLnTx/>
                <a:uFillTx/>
                <a:latin typeface="Arial Unicode MS"/>
                <a:ea typeface="JetBrains Mono"/>
                <a:cs typeface="+mn-cs"/>
              </a:rPr>
              <a:t>request.getUsername</a:t>
            </a:r>
            <a:r>
              <a:rPr kumimoji="0" lang="en-US" altLang="zh-CN" sz="1200" b="0" i="0" u="none" strike="noStrike" kern="1200" cap="none" spc="0" normalizeH="0" baseline="0" noProof="0" dirty="0">
                <a:ln>
                  <a:noFill/>
                </a:ln>
                <a:solidFill>
                  <a:srgbClr val="00B050"/>
                </a:solidFill>
                <a:effectLst/>
                <a:uLnTx/>
                <a:uFillTx/>
                <a:latin typeface="Arial Unicode MS"/>
                <a:ea typeface="JetBrains Mono"/>
                <a:cs typeface="+mn-cs"/>
              </a:rPr>
              <a:t>());</a:t>
            </a:r>
          </a:p>
          <a:p>
            <a:pPr eaLnBrk="0" fontAlgn="base" hangingPunct="0">
              <a:spcBef>
                <a:spcPct val="0"/>
              </a:spcBef>
              <a:spcAft>
                <a:spcPct val="0"/>
              </a:spcAft>
              <a:defRPr/>
            </a:pPr>
            <a:r>
              <a:rPr kumimoji="0" lang="en-US" altLang="zh-CN" sz="1200" b="0" i="0" u="none" strike="noStrike" kern="1200" cap="none" spc="0" normalizeH="0" baseline="0" noProof="0" dirty="0">
                <a:ln>
                  <a:noFill/>
                </a:ln>
                <a:solidFill>
                  <a:srgbClr val="080808"/>
                </a:solidFill>
                <a:effectLst/>
                <a:uLnTx/>
                <a:uFillTx/>
                <a:latin typeface="Arial Unicode MS"/>
                <a:ea typeface="JetBrains Mono"/>
                <a:cs typeface="+mn-cs"/>
              </a:rPr>
              <a:t>        </a:t>
            </a:r>
            <a:r>
              <a:rPr kumimoji="0" lang="en-US" altLang="zh-CN" sz="1200" b="0" i="0" u="none" strike="noStrike" kern="1200" cap="none" spc="0" normalizeH="0" baseline="0" noProof="0" dirty="0" err="1">
                <a:ln>
                  <a:noFill/>
                </a:ln>
                <a:solidFill>
                  <a:srgbClr val="080808"/>
                </a:solidFill>
                <a:effectLst/>
                <a:uLnTx/>
                <a:uFillTx/>
                <a:latin typeface="Arial Unicode MS"/>
                <a:ea typeface="JetBrains Mono"/>
                <a:cs typeface="+mn-cs"/>
              </a:rPr>
              <a:t>user.setPassword</a:t>
            </a:r>
            <a:r>
              <a:rPr kumimoji="0" lang="en-US" altLang="zh-CN" sz="1200" b="0" i="0" u="none" strike="noStrike" kern="1200" cap="none" spc="0" normalizeH="0" baseline="0" noProof="0" dirty="0">
                <a:ln>
                  <a:noFill/>
                </a:ln>
                <a:solidFill>
                  <a:srgbClr val="080808"/>
                </a:solidFill>
                <a:effectLst/>
                <a:uLnTx/>
                <a:uFillTx/>
                <a:latin typeface="Arial Unicode MS"/>
                <a:ea typeface="JetBrains Mono"/>
                <a:cs typeface="+mn-cs"/>
              </a:rPr>
              <a:t>(</a:t>
            </a:r>
            <a:r>
              <a:rPr kumimoji="0" lang="en-US" altLang="zh-CN" sz="1200" b="0" i="0" u="none" strike="noStrike" kern="1200" cap="none" spc="0" normalizeH="0" baseline="0" noProof="0" dirty="0" err="1">
                <a:ln>
                  <a:noFill/>
                </a:ln>
                <a:solidFill>
                  <a:srgbClr val="080808"/>
                </a:solidFill>
                <a:effectLst/>
                <a:uLnTx/>
                <a:uFillTx/>
                <a:latin typeface="Arial Unicode MS"/>
                <a:ea typeface="JetBrains Mono"/>
                <a:cs typeface="+mn-cs"/>
              </a:rPr>
              <a:t>request.getPassword</a:t>
            </a:r>
            <a:r>
              <a:rPr kumimoji="0" lang="en-US" altLang="zh-CN" sz="1200" b="0" i="0" u="none" strike="noStrike" kern="1200" cap="none" spc="0" normalizeH="0" baseline="0" noProof="0" dirty="0">
                <a:ln>
                  <a:noFill/>
                </a:ln>
                <a:solidFill>
                  <a:srgbClr val="080808"/>
                </a:solidFill>
                <a:effectLst/>
                <a:uLnTx/>
                <a:uFillTx/>
                <a:latin typeface="Arial Unicode MS"/>
                <a:ea typeface="JetBrains Mono"/>
                <a:cs typeface="+mn-cs"/>
              </a:rPr>
              <a:t>()) ;</a:t>
            </a:r>
          </a:p>
          <a:p>
            <a:pPr eaLnBrk="0" fontAlgn="base" hangingPunct="0">
              <a:spcBef>
                <a:spcPct val="0"/>
              </a:spcBef>
              <a:spcAft>
                <a:spcPct val="0"/>
              </a:spcAft>
              <a:defRPr/>
            </a:pPr>
            <a:r>
              <a:rPr kumimoji="0" lang="en-US" altLang="zh-CN" sz="1200" b="0" i="0" u="none" strike="noStrike" kern="1200" cap="none" spc="0" normalizeH="0" baseline="0" noProof="0" dirty="0">
                <a:ln>
                  <a:noFill/>
                </a:ln>
                <a:solidFill>
                  <a:srgbClr val="080808"/>
                </a:solidFill>
                <a:effectLst/>
                <a:uLnTx/>
                <a:uFillTx/>
                <a:latin typeface="Arial Unicode MS"/>
                <a:ea typeface="JetBrains Mono"/>
                <a:cs typeface="+mn-cs"/>
              </a:rPr>
              <a:t>        </a:t>
            </a:r>
            <a:r>
              <a:rPr kumimoji="0" lang="en-US" altLang="zh-CN" sz="1200" b="0" i="0" u="none" strike="noStrike" kern="1200" cap="none" spc="0" normalizeH="0" baseline="0" noProof="0" dirty="0">
                <a:ln>
                  <a:noFill/>
                </a:ln>
                <a:solidFill>
                  <a:srgbClr val="0070C0"/>
                </a:solidFill>
                <a:effectLst/>
                <a:uLnTx/>
                <a:uFillTx/>
                <a:latin typeface="Arial Unicode MS"/>
                <a:ea typeface="JetBrains Mono"/>
                <a:cs typeface="+mn-cs"/>
              </a:rPr>
              <a:t>User </a:t>
            </a:r>
            <a:r>
              <a:rPr kumimoji="0" lang="en-US" altLang="zh-CN" sz="1200" b="0" i="0" u="none" strike="noStrike" kern="1200" cap="none" spc="0" normalizeH="0" baseline="0" noProof="0" dirty="0" err="1">
                <a:ln>
                  <a:noFill/>
                </a:ln>
                <a:solidFill>
                  <a:srgbClr val="0070C0"/>
                </a:solidFill>
                <a:effectLst/>
                <a:uLnTx/>
                <a:uFillTx/>
                <a:latin typeface="Arial Unicode MS"/>
                <a:ea typeface="JetBrains Mono"/>
                <a:cs typeface="+mn-cs"/>
              </a:rPr>
              <a:t>loginUser</a:t>
            </a:r>
            <a:r>
              <a:rPr kumimoji="0" lang="en-US" altLang="zh-CN" sz="1200" b="0" i="0" u="none" strike="noStrike" kern="1200" cap="none" spc="0" normalizeH="0" baseline="0" noProof="0" dirty="0">
                <a:ln>
                  <a:noFill/>
                </a:ln>
                <a:solidFill>
                  <a:srgbClr val="0070C0"/>
                </a:solidFill>
                <a:effectLst/>
                <a:uLnTx/>
                <a:uFillTx/>
                <a:latin typeface="Arial Unicode MS"/>
                <a:ea typeface="JetBrains Mono"/>
                <a:cs typeface="+mn-cs"/>
              </a:rPr>
              <a:t> = user;</a:t>
            </a:r>
          </a:p>
          <a:p>
            <a:pPr eaLnBrk="0" fontAlgn="base" hangingPunct="0">
              <a:spcBef>
                <a:spcPct val="0"/>
              </a:spcBef>
              <a:spcAft>
                <a:spcPct val="0"/>
              </a:spcAft>
              <a:defRPr/>
            </a:pPr>
            <a:r>
              <a:rPr kumimoji="0" lang="en-US" altLang="zh-CN" sz="1200" b="0" i="0" u="none" strike="noStrike" kern="1200" cap="none" spc="0" normalizeH="0" baseline="0" noProof="0" dirty="0">
                <a:ln>
                  <a:noFill/>
                </a:ln>
                <a:effectLst/>
                <a:uLnTx/>
                <a:uFillTx/>
                <a:latin typeface="Arial Unicode MS"/>
                <a:ea typeface="JetBrains Mono"/>
                <a:cs typeface="+mn-cs"/>
              </a:rPr>
              <a:t>        </a:t>
            </a:r>
            <a:r>
              <a:rPr kumimoji="0" lang="en-US" altLang="zh-CN" sz="1200" b="0" i="0" u="none" strike="noStrike" kern="1200" cap="none" spc="0" normalizeH="0" baseline="0" noProof="0" dirty="0" err="1">
                <a:ln>
                  <a:noFill/>
                </a:ln>
                <a:solidFill>
                  <a:srgbClr val="FF0000"/>
                </a:solidFill>
                <a:effectLst/>
                <a:uLnTx/>
                <a:uFillTx/>
                <a:latin typeface="Arial Unicode MS"/>
                <a:ea typeface="JetBrains Mono"/>
                <a:cs typeface="+mn-cs"/>
              </a:rPr>
              <a:t>native_c_callee</a:t>
            </a:r>
            <a:r>
              <a:rPr kumimoji="0" lang="en-US" altLang="zh-CN" sz="1200" b="0" i="0" u="none" strike="noStrike" kern="1200" cap="none" spc="0" normalizeH="0" baseline="0" noProof="0" dirty="0">
                <a:ln>
                  <a:noFill/>
                </a:ln>
                <a:solidFill>
                  <a:srgbClr val="FF0000"/>
                </a:solidFill>
                <a:effectLst/>
                <a:uLnTx/>
                <a:uFillTx/>
                <a:latin typeface="Arial Unicode MS"/>
                <a:ea typeface="JetBrains Mono"/>
                <a:cs typeface="+mn-cs"/>
              </a:rPr>
              <a:t>(user, </a:t>
            </a:r>
            <a:r>
              <a:rPr kumimoji="0" lang="en-US" altLang="zh-CN" sz="1200" b="0" i="0" u="none" strike="noStrike" kern="1200" cap="none" spc="0" normalizeH="0" baseline="0" noProof="0" dirty="0" err="1">
                <a:ln>
                  <a:noFill/>
                </a:ln>
                <a:solidFill>
                  <a:srgbClr val="FF0000"/>
                </a:solidFill>
                <a:effectLst/>
                <a:uLnTx/>
                <a:uFillTx/>
                <a:latin typeface="Arial Unicode MS"/>
                <a:ea typeface="JetBrains Mono"/>
                <a:cs typeface="+mn-cs"/>
              </a:rPr>
              <a:t>loginUser</a:t>
            </a:r>
            <a:r>
              <a:rPr kumimoji="0" lang="en-US" altLang="zh-CN" sz="1200" b="0" i="0" u="none" strike="noStrike" kern="1200" cap="none" spc="0" normalizeH="0" baseline="0" noProof="0" dirty="0">
                <a:ln>
                  <a:noFill/>
                </a:ln>
                <a:solidFill>
                  <a:srgbClr val="FF0000"/>
                </a:solidFill>
                <a:effectLst/>
                <a:uLnTx/>
                <a:uFillTx/>
                <a:latin typeface="Arial Unicode MS"/>
                <a:ea typeface="JetBrains Mono"/>
                <a:cs typeface="+mn-cs"/>
              </a:rPr>
              <a:t>);</a:t>
            </a:r>
          </a:p>
          <a:p>
            <a:pPr eaLnBrk="0" fontAlgn="base" hangingPunct="0">
              <a:spcBef>
                <a:spcPct val="0"/>
              </a:spcBef>
              <a:spcAft>
                <a:spcPct val="0"/>
              </a:spcAft>
              <a:defRPr/>
            </a:pPr>
            <a:r>
              <a:rPr kumimoji="0" lang="en-US" altLang="zh-CN" sz="1200" b="0" i="0" u="none" strike="noStrike" kern="1200" cap="none" spc="0" normalizeH="0" baseline="0" noProof="0" dirty="0">
                <a:ln>
                  <a:noFill/>
                </a:ln>
                <a:solidFill>
                  <a:srgbClr val="080808"/>
                </a:solidFill>
                <a:effectLst/>
                <a:uLnTx/>
                <a:uFillTx/>
                <a:latin typeface="Arial Unicode MS"/>
                <a:ea typeface="JetBrains Mono"/>
                <a:cs typeface="+mn-cs"/>
              </a:rPr>
              <a:t>    }</a:t>
            </a:r>
          </a:p>
          <a:p>
            <a:pPr eaLnBrk="0" fontAlgn="base" hangingPunct="0">
              <a:spcBef>
                <a:spcPct val="0"/>
              </a:spcBef>
              <a:spcAft>
                <a:spcPct val="0"/>
              </a:spcAft>
              <a:defRPr/>
            </a:pPr>
            <a:r>
              <a:rPr kumimoji="0" lang="en-US" altLang="zh-CN" sz="1200" b="0" i="0" u="none" strike="noStrike" kern="1200" cap="none" spc="0" normalizeH="0" baseline="0" noProof="0" dirty="0">
                <a:ln>
                  <a:noFill/>
                </a:ln>
                <a:solidFill>
                  <a:srgbClr val="080808"/>
                </a:solidFill>
                <a:effectLst/>
                <a:uLnTx/>
                <a:uFillTx/>
                <a:latin typeface="Arial Unicode MS"/>
                <a:ea typeface="JetBrains Mono"/>
                <a:cs typeface="+mn-cs"/>
              </a:rPr>
              <a:t>}</a:t>
            </a:r>
          </a:p>
        </p:txBody>
      </p:sp>
      <p:sp>
        <p:nvSpPr>
          <p:cNvPr id="48" name="文本框 24">
            <a:extLst>
              <a:ext uri="{FF2B5EF4-FFF2-40B4-BE49-F238E27FC236}">
                <a16:creationId xmlns:a16="http://schemas.microsoft.com/office/drawing/2014/main" id="{9BF82FBA-9699-592C-5C14-C9C8219D3684}"/>
              </a:ext>
            </a:extLst>
          </p:cNvPr>
          <p:cNvSpPr txBox="1"/>
          <p:nvPr/>
        </p:nvSpPr>
        <p:spPr>
          <a:xfrm>
            <a:off x="1121988" y="2043449"/>
            <a:ext cx="435429" cy="1938992"/>
          </a:xfrm>
          <a:prstGeom prst="rect">
            <a:avLst/>
          </a:prstGeom>
          <a:noFill/>
        </p:spPr>
        <p:txBody>
          <a:bodyPr wrap="square" rtlCol="0">
            <a:spAutoFit/>
          </a:bodyPr>
          <a:lstStyle/>
          <a:p>
            <a:pPr algn="r"/>
            <a:r>
              <a:rPr lang="en-US" altLang="zh-CN" sz="1200" dirty="0">
                <a:solidFill>
                  <a:srgbClr val="080808"/>
                </a:solidFill>
                <a:latin typeface="Arial Unicode MS"/>
              </a:rPr>
              <a:t>J1.</a:t>
            </a:r>
          </a:p>
          <a:p>
            <a:pPr algn="r"/>
            <a:r>
              <a:rPr lang="en-US" altLang="zh-CN" sz="1200" dirty="0">
                <a:solidFill>
                  <a:srgbClr val="080808"/>
                </a:solidFill>
                <a:latin typeface="Arial Unicode MS"/>
              </a:rPr>
              <a:t>J2.</a:t>
            </a:r>
          </a:p>
          <a:p>
            <a:pPr algn="r"/>
            <a:r>
              <a:rPr lang="en-US" altLang="zh-CN" sz="1200" dirty="0">
                <a:solidFill>
                  <a:srgbClr val="080808"/>
                </a:solidFill>
                <a:latin typeface="Arial Unicode MS"/>
              </a:rPr>
              <a:t>J3.</a:t>
            </a:r>
          </a:p>
          <a:p>
            <a:pPr algn="r"/>
            <a:r>
              <a:rPr lang="en-US" altLang="zh-CN" sz="1200" dirty="0">
                <a:solidFill>
                  <a:srgbClr val="080808"/>
                </a:solidFill>
                <a:latin typeface="Arial Unicode MS"/>
              </a:rPr>
              <a:t>J4.</a:t>
            </a:r>
          </a:p>
          <a:p>
            <a:pPr algn="r"/>
            <a:r>
              <a:rPr lang="en-US" altLang="zh-CN" sz="1200" dirty="0">
                <a:solidFill>
                  <a:srgbClr val="080808"/>
                </a:solidFill>
                <a:latin typeface="Arial Unicode MS"/>
              </a:rPr>
              <a:t>J5.</a:t>
            </a:r>
          </a:p>
          <a:p>
            <a:pPr algn="r"/>
            <a:r>
              <a:rPr lang="en-US" altLang="zh-CN" sz="1200" dirty="0">
                <a:solidFill>
                  <a:srgbClr val="080808"/>
                </a:solidFill>
                <a:latin typeface="Arial Unicode MS"/>
              </a:rPr>
              <a:t>J6.</a:t>
            </a:r>
          </a:p>
          <a:p>
            <a:pPr algn="r"/>
            <a:r>
              <a:rPr lang="en-US" altLang="zh-CN" sz="1200" dirty="0">
                <a:solidFill>
                  <a:srgbClr val="080808"/>
                </a:solidFill>
                <a:latin typeface="Arial Unicode MS"/>
              </a:rPr>
              <a:t>J7.</a:t>
            </a:r>
          </a:p>
          <a:p>
            <a:pPr algn="r"/>
            <a:r>
              <a:rPr lang="en-US" altLang="zh-CN" sz="1200" dirty="0">
                <a:solidFill>
                  <a:srgbClr val="080808"/>
                </a:solidFill>
                <a:latin typeface="Arial Unicode MS"/>
              </a:rPr>
              <a:t>J8.</a:t>
            </a:r>
          </a:p>
          <a:p>
            <a:pPr algn="r"/>
            <a:r>
              <a:rPr lang="en-US" altLang="zh-CN" sz="1200" dirty="0">
                <a:solidFill>
                  <a:srgbClr val="080808"/>
                </a:solidFill>
                <a:latin typeface="Arial Unicode MS"/>
              </a:rPr>
              <a:t>J9.</a:t>
            </a:r>
          </a:p>
          <a:p>
            <a:pPr algn="r"/>
            <a:r>
              <a:rPr lang="en-US" altLang="zh-CN" sz="1200" dirty="0">
                <a:solidFill>
                  <a:srgbClr val="080808"/>
                </a:solidFill>
                <a:latin typeface="Arial Unicode MS"/>
              </a:rPr>
              <a:t>J10.</a:t>
            </a:r>
          </a:p>
        </p:txBody>
      </p:sp>
      <p:sp>
        <p:nvSpPr>
          <p:cNvPr id="49" name="文本框 25">
            <a:extLst>
              <a:ext uri="{FF2B5EF4-FFF2-40B4-BE49-F238E27FC236}">
                <a16:creationId xmlns:a16="http://schemas.microsoft.com/office/drawing/2014/main" id="{1739AD99-B853-F51B-5462-41198C3AEB77}"/>
              </a:ext>
            </a:extLst>
          </p:cNvPr>
          <p:cNvSpPr txBox="1"/>
          <p:nvPr/>
        </p:nvSpPr>
        <p:spPr>
          <a:xfrm>
            <a:off x="1528602" y="1679132"/>
            <a:ext cx="1595252" cy="276999"/>
          </a:xfrm>
          <a:prstGeom prst="rect">
            <a:avLst/>
          </a:prstGeom>
          <a:noFill/>
        </p:spPr>
        <p:txBody>
          <a:bodyPr wrap="square">
            <a:spAutoFit/>
          </a:bodyPr>
          <a:lstStyle/>
          <a:p>
            <a:r>
              <a:rPr lang="en-US" altLang="zh-CN" sz="1200" dirty="0"/>
              <a:t>JNI_class.java</a:t>
            </a:r>
            <a:endParaRPr lang="zh-CN" altLang="en-US" sz="1200" dirty="0"/>
          </a:p>
        </p:txBody>
      </p:sp>
      <p:sp>
        <p:nvSpPr>
          <p:cNvPr id="54" name="TextBox 53">
            <a:extLst>
              <a:ext uri="{FF2B5EF4-FFF2-40B4-BE49-F238E27FC236}">
                <a16:creationId xmlns:a16="http://schemas.microsoft.com/office/drawing/2014/main" id="{7967AB6B-B305-C73C-3091-1D660D84C0A0}"/>
              </a:ext>
            </a:extLst>
          </p:cNvPr>
          <p:cNvSpPr txBox="1"/>
          <p:nvPr/>
        </p:nvSpPr>
        <p:spPr>
          <a:xfrm>
            <a:off x="6358504" y="4486871"/>
            <a:ext cx="5161452" cy="1077218"/>
          </a:xfrm>
          <a:prstGeom prst="rect">
            <a:avLst/>
          </a:prstGeom>
          <a:noFill/>
        </p:spPr>
        <p:txBody>
          <a:bodyPr wrap="square">
            <a:spAutoFit/>
          </a:bodyPr>
          <a:lstStyle/>
          <a:p>
            <a:pPr marL="285750" indent="-285750">
              <a:buFont typeface="Arial" panose="020B0604020202020204" pitchFamily="34" charset="0"/>
              <a:buChar char="•"/>
            </a:pPr>
            <a:r>
              <a:rPr lang="en-US" altLang="zh-CN" sz="1600" dirty="0" err="1"/>
              <a:t>calleeMethod</a:t>
            </a:r>
            <a:r>
              <a:rPr lang="en-US" altLang="zh-CN" sz="1600" dirty="0"/>
              <a:t>:</a:t>
            </a:r>
            <a:r>
              <a:rPr lang="zh-CN" altLang="en-US" sz="1600" dirty="0"/>
              <a:t> </a:t>
            </a:r>
            <a:r>
              <a:rPr lang="en-US" altLang="zh-CN" sz="1600" dirty="0"/>
              <a:t>signature</a:t>
            </a:r>
            <a:r>
              <a:rPr lang="zh-CN" altLang="en-US" sz="1600" dirty="0"/>
              <a:t> </a:t>
            </a:r>
            <a:r>
              <a:rPr lang="en-US" altLang="zh-CN" sz="1600" dirty="0"/>
              <a:t>of</a:t>
            </a:r>
            <a:r>
              <a:rPr lang="zh-CN" altLang="en-US" sz="1600" dirty="0"/>
              <a:t> </a:t>
            </a:r>
            <a:r>
              <a:rPr lang="en-US" altLang="zh-CN" sz="1600" dirty="0"/>
              <a:t>called</a:t>
            </a:r>
            <a:r>
              <a:rPr lang="zh-CN" altLang="en-US" sz="1600" dirty="0"/>
              <a:t> </a:t>
            </a:r>
            <a:r>
              <a:rPr lang="en-US" altLang="zh-CN" sz="1600" dirty="0"/>
              <a:t>native</a:t>
            </a:r>
            <a:r>
              <a:rPr lang="zh-CN" altLang="en-US" sz="1600" dirty="0"/>
              <a:t> </a:t>
            </a:r>
            <a:r>
              <a:rPr lang="en-US" altLang="zh-CN" sz="1600" dirty="0"/>
              <a:t>method;</a:t>
            </a:r>
          </a:p>
          <a:p>
            <a:pPr marL="285750" indent="-285750">
              <a:buFont typeface="Arial" panose="020B0604020202020204" pitchFamily="34" charset="0"/>
              <a:buChar char="•"/>
            </a:pPr>
            <a:r>
              <a:rPr lang="en-US" altLang="zh-CN" sz="1600" dirty="0" err="1"/>
              <a:t>tainedArgs</a:t>
            </a:r>
            <a:r>
              <a:rPr lang="en-US" altLang="zh-CN" sz="1600" dirty="0"/>
              <a:t>:</a:t>
            </a:r>
            <a:r>
              <a:rPr lang="zh-CN" altLang="en-US" sz="1600" dirty="0"/>
              <a:t> </a:t>
            </a:r>
            <a:r>
              <a:rPr lang="en-US" altLang="zh-CN" sz="1600" dirty="0"/>
              <a:t>tainted</a:t>
            </a:r>
            <a:r>
              <a:rPr lang="zh-CN" altLang="en-US" sz="1600" dirty="0"/>
              <a:t> </a:t>
            </a:r>
            <a:r>
              <a:rPr lang="en-US" altLang="zh-CN" sz="1600" dirty="0"/>
              <a:t>arguments;</a:t>
            </a:r>
          </a:p>
          <a:p>
            <a:pPr marL="285750" indent="-285750">
              <a:buFont typeface="Arial" panose="020B0604020202020204" pitchFamily="34" charset="0"/>
              <a:buChar char="•"/>
            </a:pPr>
            <a:r>
              <a:rPr lang="en-US" altLang="zh-CN" sz="1600" dirty="0" err="1"/>
              <a:t>aliasArgs</a:t>
            </a:r>
            <a:r>
              <a:rPr lang="en-US" altLang="zh-CN" sz="1600" dirty="0"/>
              <a:t>:</a:t>
            </a:r>
            <a:r>
              <a:rPr lang="zh-CN" altLang="en-US" sz="1600" dirty="0"/>
              <a:t> </a:t>
            </a:r>
            <a:r>
              <a:rPr lang="en-US" altLang="zh-CN" sz="1600" dirty="0"/>
              <a:t>aliased</a:t>
            </a:r>
            <a:r>
              <a:rPr lang="zh-CN" altLang="en-US" sz="1600" dirty="0"/>
              <a:t> </a:t>
            </a:r>
            <a:r>
              <a:rPr lang="en-US" altLang="zh-CN" sz="1600" dirty="0"/>
              <a:t>arguments;</a:t>
            </a:r>
          </a:p>
          <a:p>
            <a:pPr marL="285750" indent="-285750">
              <a:buFont typeface="Arial" panose="020B0604020202020204" pitchFamily="34" charset="0"/>
              <a:buChar char="•"/>
            </a:pPr>
            <a:r>
              <a:rPr lang="en-US" altLang="zh-CN" sz="1600" dirty="0" err="1"/>
              <a:t>callSite</a:t>
            </a:r>
            <a:r>
              <a:rPr lang="en-US" altLang="zh-CN" sz="1600" dirty="0"/>
              <a:t>:</a:t>
            </a:r>
            <a:r>
              <a:rPr lang="zh-CN" altLang="en-US" sz="1600" dirty="0"/>
              <a:t> </a:t>
            </a:r>
            <a:r>
              <a:rPr lang="en-US" altLang="zh-CN" sz="1600" dirty="0"/>
              <a:t>the</a:t>
            </a:r>
            <a:r>
              <a:rPr lang="zh-CN" altLang="en-US" sz="1600" dirty="0"/>
              <a:t> </a:t>
            </a:r>
            <a:r>
              <a:rPr lang="en-US" altLang="zh-CN" sz="1600" dirty="0"/>
              <a:t>caller</a:t>
            </a:r>
            <a:r>
              <a:rPr lang="zh-CN" altLang="en-US" sz="1600" dirty="0"/>
              <a:t> </a:t>
            </a:r>
            <a:r>
              <a:rPr lang="en-US" altLang="zh-CN" sz="1600" dirty="0"/>
              <a:t>method</a:t>
            </a:r>
            <a:r>
              <a:rPr lang="zh-CN" altLang="en-US" sz="1600" dirty="0"/>
              <a:t> </a:t>
            </a:r>
            <a:r>
              <a:rPr lang="en-US" altLang="zh-CN" sz="1600" dirty="0"/>
              <a:t>and</a:t>
            </a:r>
            <a:r>
              <a:rPr lang="zh-CN" altLang="en-US" sz="1600" dirty="0"/>
              <a:t> </a:t>
            </a:r>
            <a:r>
              <a:rPr lang="en-US" altLang="zh-CN" sz="1600" dirty="0"/>
              <a:t>the</a:t>
            </a:r>
            <a:r>
              <a:rPr lang="zh-CN" altLang="en-US" sz="1600" dirty="0"/>
              <a:t> </a:t>
            </a:r>
            <a:r>
              <a:rPr lang="en-US" altLang="zh-CN" sz="1600" dirty="0"/>
              <a:t>location</a:t>
            </a:r>
            <a:r>
              <a:rPr lang="zh-CN" altLang="en-US" sz="1600" dirty="0"/>
              <a:t> </a:t>
            </a:r>
            <a:r>
              <a:rPr lang="en-US" altLang="zh-CN" sz="1600" dirty="0"/>
              <a:t>of</a:t>
            </a:r>
            <a:r>
              <a:rPr lang="zh-CN" altLang="en-US" sz="1600" dirty="0"/>
              <a:t> </a:t>
            </a:r>
            <a:r>
              <a:rPr lang="en-US" altLang="zh-CN" sz="1600" dirty="0"/>
              <a:t>native</a:t>
            </a:r>
            <a:r>
              <a:rPr lang="zh-CN" altLang="en-US" sz="1600" dirty="0"/>
              <a:t> </a:t>
            </a:r>
            <a:r>
              <a:rPr lang="en-US" altLang="zh-CN" sz="1600" dirty="0"/>
              <a:t>call</a:t>
            </a:r>
            <a:endParaRPr lang="en-US" sz="1600" dirty="0"/>
          </a:p>
        </p:txBody>
      </p:sp>
    </p:spTree>
    <p:extLst>
      <p:ext uri="{BB962C8B-B14F-4D97-AF65-F5344CB8AC3E}">
        <p14:creationId xmlns:p14="http://schemas.microsoft.com/office/powerpoint/2010/main" val="29425941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占位符 1">
            <a:extLst>
              <a:ext uri="{FF2B5EF4-FFF2-40B4-BE49-F238E27FC236}">
                <a16:creationId xmlns:a16="http://schemas.microsoft.com/office/drawing/2014/main" id="{B020B08D-334D-A841-EA36-BB6192515C8B}"/>
              </a:ext>
            </a:extLst>
          </p:cNvPr>
          <p:cNvSpPr>
            <a:spLocks noGrp="1"/>
          </p:cNvSpPr>
          <p:nvPr>
            <p:ph type="body" sz="quarter" idx="10"/>
          </p:nvPr>
        </p:nvSpPr>
        <p:spPr>
          <a:xfrm>
            <a:off x="215999" y="413035"/>
            <a:ext cx="6557333" cy="416571"/>
          </a:xfrm>
        </p:spPr>
        <p:txBody>
          <a:bodyPr>
            <a:normAutofit lnSpcReduction="10000"/>
          </a:bodyPr>
          <a:lstStyle/>
          <a:p>
            <a:r>
              <a:rPr lang="en-US" altLang="zh-CN" dirty="0"/>
              <a:t>Our</a:t>
            </a:r>
            <a:r>
              <a:rPr lang="zh-CN" altLang="en-US" dirty="0"/>
              <a:t> </a:t>
            </a:r>
            <a:r>
              <a:rPr lang="en-US" altLang="zh-CN" dirty="0"/>
              <a:t>work</a:t>
            </a:r>
          </a:p>
          <a:p>
            <a:endParaRPr lang="en-US" altLang="zh-CN" dirty="0"/>
          </a:p>
        </p:txBody>
      </p:sp>
      <p:sp>
        <p:nvSpPr>
          <p:cNvPr id="23" name="文本占位符 2">
            <a:extLst>
              <a:ext uri="{FF2B5EF4-FFF2-40B4-BE49-F238E27FC236}">
                <a16:creationId xmlns:a16="http://schemas.microsoft.com/office/drawing/2014/main" id="{4507D226-DAE3-686B-249F-C560B1029111}"/>
              </a:ext>
            </a:extLst>
          </p:cNvPr>
          <p:cNvSpPr>
            <a:spLocks noGrp="1"/>
          </p:cNvSpPr>
          <p:nvPr>
            <p:ph type="body" sz="quarter" idx="11"/>
          </p:nvPr>
        </p:nvSpPr>
        <p:spPr>
          <a:xfrm>
            <a:off x="216000" y="712622"/>
            <a:ext cx="6557333" cy="323301"/>
          </a:xfrm>
        </p:spPr>
        <p:txBody>
          <a:bodyPr/>
          <a:lstStyle/>
          <a:p>
            <a:r>
              <a:rPr lang="en-US" altLang="zh-CN" dirty="0"/>
              <a:t>Value-flow</a:t>
            </a:r>
            <a:r>
              <a:rPr lang="zh-CN" altLang="en-US" dirty="0"/>
              <a:t> </a:t>
            </a:r>
            <a:r>
              <a:rPr lang="en-US" altLang="zh-CN" dirty="0"/>
              <a:t>analysis</a:t>
            </a:r>
            <a:endParaRPr lang="en-US" dirty="0"/>
          </a:p>
        </p:txBody>
      </p:sp>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151AA091-C4C5-FD84-DBFF-BD869CF6534E}"/>
                  </a:ext>
                </a:extLst>
              </p:cNvPr>
              <p:cNvSpPr txBox="1"/>
              <p:nvPr/>
            </p:nvSpPr>
            <p:spPr>
              <a:xfrm>
                <a:off x="6848264" y="1519587"/>
                <a:ext cx="4073133" cy="949875"/>
              </a:xfrm>
              <a:prstGeom prst="rect">
                <a:avLst/>
              </a:prstGeom>
              <a:noFill/>
            </p:spPr>
            <p:txBody>
              <a:bodyPr wrap="square">
                <a:spAutoFit/>
              </a:bodyPr>
              <a:lstStyle/>
              <a:p>
                <a:r>
                  <a:rPr lang="en-AU" sz="1100" b="0" i="0" dirty="0">
                    <a:effectLst/>
                    <a:latin typeface="Arial" panose="020B0604020202020204" pitchFamily="34" charset="0"/>
                  </a:rPr>
                  <a:t>{</a:t>
                </a:r>
                <a:br>
                  <a:rPr lang="en-AU" sz="1100" dirty="0"/>
                </a:br>
                <a:r>
                  <a:rPr lang="zh-CN" altLang="en-US" sz="1100" dirty="0"/>
                  <a:t>    </a:t>
                </a:r>
                <a:r>
                  <a:rPr lang="en-AU" sz="1100" b="0" i="0" dirty="0">
                    <a:effectLst/>
                    <a:latin typeface="Arial" panose="020B0604020202020204" pitchFamily="34" charset="0"/>
                  </a:rPr>
                  <a:t>𝒄𝒂𝒍𝒍𝒆𝒆𝑴𝒆𝒕𝒉𝒐𝒅: “𝐶𝑎𝑙𝑙𝑒𝑟: </a:t>
                </a:r>
                <a14:m>
                  <m:oMath xmlns:m="http://schemas.openxmlformats.org/officeDocument/2006/math">
                    <m:r>
                      <a:rPr lang="en-US" altLang="zh-CN" sz="1100" b="0" i="1" smtClean="0">
                        <a:latin typeface="Cambria Math" panose="02040503050406030204" pitchFamily="18" charset="0"/>
                      </a:rPr>
                      <m:t>𝑣𝑜𝑖𝑑</m:t>
                    </m:r>
                    <m:r>
                      <a:rPr lang="en-US" altLang="zh-CN" sz="1100" b="0" i="1" smtClean="0">
                        <a:latin typeface="Cambria Math" panose="02040503050406030204" pitchFamily="18" charset="0"/>
                      </a:rPr>
                      <m:t> </m:t>
                    </m:r>
                    <m:r>
                      <a:rPr lang="en-US" altLang="zh-CN" sz="1100" b="0" i="1" smtClean="0">
                        <a:latin typeface="Cambria Math" panose="02040503050406030204" pitchFamily="18" charset="0"/>
                      </a:rPr>
                      <m:t>𝑛𝑎𝑡𝑖𝑣𝑒</m:t>
                    </m:r>
                    <m:r>
                      <a:rPr lang="en-US" altLang="zh-CN" sz="1100" b="0" i="1" smtClean="0">
                        <a:latin typeface="Cambria Math" panose="02040503050406030204" pitchFamily="18" charset="0"/>
                      </a:rPr>
                      <m:t>_</m:t>
                    </m:r>
                    <m:r>
                      <a:rPr lang="en-US" altLang="zh-CN" sz="1100" b="0" i="1" smtClean="0">
                        <a:latin typeface="Cambria Math" panose="02040503050406030204" pitchFamily="18" charset="0"/>
                      </a:rPr>
                      <m:t>𝑐</m:t>
                    </m:r>
                    <m:r>
                      <a:rPr lang="en-US" altLang="zh-CN" sz="1100" b="0" i="1" smtClean="0">
                        <a:latin typeface="Cambria Math" panose="02040503050406030204" pitchFamily="18" charset="0"/>
                      </a:rPr>
                      <m:t>_</m:t>
                    </m:r>
                    <m:r>
                      <a:rPr lang="en-US" altLang="zh-CN" sz="1100" b="0" i="1" smtClean="0">
                        <a:latin typeface="Cambria Math" panose="02040503050406030204" pitchFamily="18" charset="0"/>
                      </a:rPr>
                      <m:t>𝑐𝑎𝑙𝑙𝑒𝑒</m:t>
                    </m:r>
                    <m:r>
                      <a:rPr lang="en-US" altLang="zh-CN" sz="1100" b="0" i="1" smtClean="0">
                        <a:latin typeface="Cambria Math" panose="02040503050406030204" pitchFamily="18" charset="0"/>
                      </a:rPr>
                      <m:t>(</m:t>
                    </m:r>
                  </m:oMath>
                </a14:m>
                <a:r>
                  <a:rPr lang="en-US" altLang="zh-CN" sz="1100" b="0" i="1" dirty="0">
                    <a:latin typeface="Cambria Math" panose="02040503050406030204" pitchFamily="18" charset="0"/>
                  </a:rPr>
                  <a:t>U</a:t>
                </a:r>
                <a14:m>
                  <m:oMath xmlns:m="http://schemas.openxmlformats.org/officeDocument/2006/math">
                    <m:r>
                      <a:rPr lang="en-US" altLang="zh-CN" sz="1100" b="0" i="1" smtClean="0">
                        <a:latin typeface="Cambria Math" panose="02040503050406030204" pitchFamily="18" charset="0"/>
                      </a:rPr>
                      <m:t>𝑠𝑒𝑟</m:t>
                    </m:r>
                    <m:r>
                      <a:rPr lang="en-US" altLang="zh-CN" sz="1100" b="0" i="1" smtClean="0">
                        <a:latin typeface="Cambria Math" panose="02040503050406030204" pitchFamily="18" charset="0"/>
                      </a:rPr>
                      <m:t>, </m:t>
                    </m:r>
                    <m:r>
                      <a:rPr lang="en-US" altLang="zh-CN" sz="1100" b="0" i="1" smtClean="0">
                        <a:latin typeface="Cambria Math" panose="02040503050406030204" pitchFamily="18" charset="0"/>
                      </a:rPr>
                      <m:t>𝑈𝑠𝑒𝑟</m:t>
                    </m:r>
                    <m:r>
                      <a:rPr lang="en-US" altLang="zh-CN" sz="1100" b="0" i="1" smtClean="0">
                        <a:latin typeface="Cambria Math" panose="02040503050406030204" pitchFamily="18" charset="0"/>
                      </a:rPr>
                      <m:t>)</m:t>
                    </m:r>
                  </m:oMath>
                </a14:m>
                <a:r>
                  <a:rPr lang="en-AU" sz="1100" b="0" i="0" dirty="0">
                    <a:effectLst/>
                    <a:latin typeface="Arial" panose="020B0604020202020204" pitchFamily="34" charset="0"/>
                  </a:rPr>
                  <a:t>”,</a:t>
                </a:r>
                <a:br>
                  <a:rPr lang="en-AU" sz="1100" dirty="0"/>
                </a:br>
                <a:r>
                  <a:rPr lang="zh-CN" altLang="en-US" sz="1100" dirty="0"/>
                  <a:t>    </a:t>
                </a:r>
                <a:r>
                  <a:rPr lang="en-AU" sz="1100" b="0" i="0" dirty="0">
                    <a:solidFill>
                      <a:srgbClr val="00B050"/>
                    </a:solidFill>
                    <a:effectLst/>
                    <a:latin typeface="Arial" panose="020B0604020202020204" pitchFamily="34" charset="0"/>
                  </a:rPr>
                  <a:t>𝒕𝒂𝒊𝒏𝒕𝒆𝒅𝑨𝒓𝒈𝒔</a:t>
                </a:r>
                <a:r>
                  <a:rPr lang="en-AU" sz="1100" b="0" i="0" dirty="0">
                    <a:effectLst/>
                    <a:latin typeface="Arial" panose="020B0604020202020204" pitchFamily="34" charset="0"/>
                  </a:rPr>
                  <a:t>: </a:t>
                </a:r>
                <a:r>
                  <a:rPr lang="en-US" altLang="zh-CN" sz="1100" b="0" i="0" dirty="0">
                    <a:effectLst/>
                    <a:latin typeface="Arial" panose="020B0604020202020204" pitchFamily="34" charset="0"/>
                  </a:rPr>
                  <a:t>[</a:t>
                </a:r>
                <a14:m>
                  <m:oMath xmlns:m="http://schemas.openxmlformats.org/officeDocument/2006/math">
                    <m:r>
                      <a:rPr lang="en-US" altLang="zh-CN" sz="1100" i="1">
                        <a:latin typeface="Cambria Math" panose="02040503050406030204" pitchFamily="18" charset="0"/>
                      </a:rPr>
                      <m:t>𝑎𝑟𝑔</m:t>
                    </m:r>
                    <m:r>
                      <a:rPr lang="en-US" altLang="zh-CN" sz="1100" i="1">
                        <a:latin typeface="Cambria Math" panose="02040503050406030204" pitchFamily="18" charset="0"/>
                      </a:rPr>
                      <m:t>0.</m:t>
                    </m:r>
                    <m:r>
                      <a:rPr lang="en-US" altLang="zh-CN" sz="1100" i="1">
                        <a:latin typeface="Cambria Math" panose="02040503050406030204" pitchFamily="18" charset="0"/>
                      </a:rPr>
                      <m:t>𝑢𝑠𝑒𝑟𝑛𝑎𝑚𝑒</m:t>
                    </m:r>
                    <m:r>
                      <a:rPr lang="en-US" altLang="zh-CN" sz="1100" i="1">
                        <a:latin typeface="Cambria Math" panose="02040503050406030204" pitchFamily="18" charset="0"/>
                      </a:rPr>
                      <m:t>, </m:t>
                    </m:r>
                    <m:r>
                      <a:rPr lang="en-US" altLang="zh-CN" sz="1100" i="1">
                        <a:latin typeface="Cambria Math" panose="02040503050406030204" pitchFamily="18" charset="0"/>
                      </a:rPr>
                      <m:t>𝑎𝑟𝑔</m:t>
                    </m:r>
                    <m:r>
                      <a:rPr lang="en-US" altLang="zh-CN" sz="1100" i="1">
                        <a:latin typeface="Cambria Math" panose="02040503050406030204" pitchFamily="18" charset="0"/>
                      </a:rPr>
                      <m:t>1.</m:t>
                    </m:r>
                    <m:r>
                      <a:rPr lang="en-US" altLang="zh-CN" sz="1100" i="1">
                        <a:latin typeface="Cambria Math" panose="02040503050406030204" pitchFamily="18" charset="0"/>
                      </a:rPr>
                      <m:t>𝑢𝑠𝑒𝑟𝑛𝑎𝑚𝑒</m:t>
                    </m:r>
                  </m:oMath>
                </a14:m>
                <a:r>
                  <a:rPr lang="en-US" altLang="zh-CN" sz="1100" b="0" i="0" dirty="0">
                    <a:effectLst/>
                    <a:latin typeface="Arial" panose="020B0604020202020204" pitchFamily="34" charset="0"/>
                  </a:rPr>
                  <a:t>]</a:t>
                </a:r>
                <a:r>
                  <a:rPr lang="en-AU" sz="1100" b="0" i="0" dirty="0">
                    <a:effectLst/>
                    <a:latin typeface="Arial" panose="020B0604020202020204" pitchFamily="34" charset="0"/>
                  </a:rPr>
                  <a:t> ,</a:t>
                </a:r>
                <a:br>
                  <a:rPr lang="en-AU" sz="1100" dirty="0"/>
                </a:br>
                <a:r>
                  <a:rPr lang="zh-CN" altLang="en-US" sz="1100" dirty="0"/>
                  <a:t>    </a:t>
                </a:r>
                <a:r>
                  <a:rPr lang="en-AU" sz="1100" b="0" i="0" dirty="0">
                    <a:solidFill>
                      <a:srgbClr val="0070C0"/>
                    </a:solidFill>
                    <a:effectLst/>
                    <a:latin typeface="Arial" panose="020B0604020202020204" pitchFamily="34" charset="0"/>
                  </a:rPr>
                  <a:t>𝒂𝒍𝒊𝒂𝒔𝑨𝒓𝒈𝒔</a:t>
                </a:r>
                <a:r>
                  <a:rPr lang="en-AU" sz="1100" b="0" i="0" dirty="0">
                    <a:effectLst/>
                    <a:latin typeface="Arial" panose="020B0604020202020204" pitchFamily="34" charset="0"/>
                  </a:rPr>
                  <a:t>: </a:t>
                </a:r>
                <a:r>
                  <a:rPr lang="en-US" altLang="zh-CN" sz="1100" b="0" i="0" dirty="0">
                    <a:effectLst/>
                    <a:latin typeface="Arial" panose="020B0604020202020204" pitchFamily="34" charset="0"/>
                  </a:rPr>
                  <a:t>[</a:t>
                </a:r>
                <a14:m>
                  <m:oMath xmlns:m="http://schemas.openxmlformats.org/officeDocument/2006/math">
                    <m:r>
                      <a:rPr lang="en-US" altLang="zh-CN" sz="1100" i="1">
                        <a:latin typeface="Cambria Math" panose="02040503050406030204" pitchFamily="18" charset="0"/>
                      </a:rPr>
                      <m:t>𝑎𝑟𝑔</m:t>
                    </m:r>
                    <m:r>
                      <a:rPr lang="en-US" altLang="zh-CN" sz="1100" i="1">
                        <a:latin typeface="Cambria Math" panose="02040503050406030204" pitchFamily="18" charset="0"/>
                      </a:rPr>
                      <m:t>0.</m:t>
                    </m:r>
                    <m:r>
                      <a:rPr lang="en-US" altLang="zh-CN" sz="1100" i="1">
                        <a:latin typeface="Cambria Math" panose="02040503050406030204" pitchFamily="18" charset="0"/>
                      </a:rPr>
                      <m:t>𝑢𝑠𝑒𝑟𝑛𝑎𝑚𝑒</m:t>
                    </m:r>
                    <m:r>
                      <a:rPr lang="en-US" altLang="zh-CN" sz="1100" i="1">
                        <a:latin typeface="Cambria Math" panose="02040503050406030204" pitchFamily="18" charset="0"/>
                      </a:rPr>
                      <m:t>, </m:t>
                    </m:r>
                    <m:r>
                      <a:rPr lang="en-US" altLang="zh-CN" sz="1100" i="1">
                        <a:latin typeface="Cambria Math" panose="02040503050406030204" pitchFamily="18" charset="0"/>
                      </a:rPr>
                      <m:t>𝑎𝑟𝑔</m:t>
                    </m:r>
                    <m:r>
                      <a:rPr lang="en-US" altLang="zh-CN" sz="1100" i="1">
                        <a:latin typeface="Cambria Math" panose="02040503050406030204" pitchFamily="18" charset="0"/>
                      </a:rPr>
                      <m:t>1.</m:t>
                    </m:r>
                    <m:r>
                      <a:rPr lang="en-US" altLang="zh-CN" sz="1100" i="1">
                        <a:latin typeface="Cambria Math" panose="02040503050406030204" pitchFamily="18" charset="0"/>
                      </a:rPr>
                      <m:t>𝑢𝑠𝑒𝑟𝑛𝑎𝑚𝑒</m:t>
                    </m:r>
                  </m:oMath>
                </a14:m>
                <a:r>
                  <a:rPr lang="en-US" altLang="zh-CN" sz="1100" dirty="0">
                    <a:latin typeface="Arial" panose="020B0604020202020204" pitchFamily="34" charset="0"/>
                  </a:rPr>
                  <a:t>]</a:t>
                </a:r>
                <a:br>
                  <a:rPr lang="en-AU" sz="1100" dirty="0"/>
                </a:br>
                <a:r>
                  <a:rPr lang="en-AU" sz="1100" b="0" i="0" dirty="0">
                    <a:effectLst/>
                    <a:latin typeface="Arial" panose="020B0604020202020204" pitchFamily="34" charset="0"/>
                  </a:rPr>
                  <a:t>}</a:t>
                </a:r>
                <a:endParaRPr lang="en-US" sz="1100" dirty="0"/>
              </a:p>
            </p:txBody>
          </p:sp>
        </mc:Choice>
        <mc:Fallback>
          <p:sp>
            <p:nvSpPr>
              <p:cNvPr id="2" name="TextBox 1">
                <a:extLst>
                  <a:ext uri="{FF2B5EF4-FFF2-40B4-BE49-F238E27FC236}">
                    <a16:creationId xmlns:a16="http://schemas.microsoft.com/office/drawing/2014/main" id="{151AA091-C4C5-FD84-DBFF-BD869CF6534E}"/>
                  </a:ext>
                </a:extLst>
              </p:cNvPr>
              <p:cNvSpPr txBox="1">
                <a:spLocks noRot="1" noChangeAspect="1" noMove="1" noResize="1" noEditPoints="1" noAdjustHandles="1" noChangeArrowheads="1" noChangeShapeType="1" noTextEdit="1"/>
              </p:cNvSpPr>
              <p:nvPr/>
            </p:nvSpPr>
            <p:spPr>
              <a:xfrm>
                <a:off x="6848264" y="1519587"/>
                <a:ext cx="4073133" cy="949875"/>
              </a:xfrm>
              <a:prstGeom prst="rect">
                <a:avLst/>
              </a:prstGeom>
              <a:blipFill>
                <a:blip r:embed="rId3"/>
                <a:stretch>
                  <a:fillRect t="-1316" b="-131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 name="Rectangle 2">
                <a:extLst>
                  <a:ext uri="{FF2B5EF4-FFF2-40B4-BE49-F238E27FC236}">
                    <a16:creationId xmlns:a16="http://schemas.microsoft.com/office/drawing/2014/main" id="{A51C8CD9-08E5-964B-0AE5-48AB11DB197E}"/>
                  </a:ext>
                </a:extLst>
              </p:cNvPr>
              <p:cNvSpPr>
                <a:spLocks noChangeArrowheads="1"/>
              </p:cNvSpPr>
              <p:nvPr/>
            </p:nvSpPr>
            <p:spPr bwMode="auto">
              <a:xfrm>
                <a:off x="7124795" y="2725217"/>
                <a:ext cx="3901706" cy="2708434"/>
              </a:xfrm>
              <a:prstGeom prst="rect">
                <a:avLst/>
              </a:prstGeom>
              <a:solidFill>
                <a:srgbClr val="FFFFFF"/>
              </a:solidFill>
              <a:ln w="9525">
                <a:solidFill>
                  <a:schemeClr val="tx1"/>
                </a:solidFill>
                <a:miter lim="800000"/>
                <a:headEnd/>
                <a:tailEnd/>
              </a:ln>
              <a:effectLst/>
              <a:extLs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lnSpc>
                    <a:spcPts val="1200"/>
                  </a:lnSpc>
                  <a:spcBef>
                    <a:spcPct val="0"/>
                  </a:spcBef>
                  <a:spcAft>
                    <a:spcPct val="0"/>
                  </a:spcAft>
                </a:pPr>
                <a:r>
                  <a:rPr kumimoji="0" lang="en-US" altLang="zh-CN" sz="1000" b="0" i="0" u="none" strike="noStrike" cap="none" normalizeH="0" baseline="0" dirty="0">
                    <a:ln>
                      <a:noFill/>
                    </a:ln>
                    <a:solidFill>
                      <a:srgbClr val="080808"/>
                    </a:solidFill>
                    <a:effectLst/>
                    <a:latin typeface="Arial Unicode MS"/>
                    <a:ea typeface="JetBrains Mono"/>
                  </a:rPr>
                  <a:t>define void @ </a:t>
                </a:r>
                <a:r>
                  <a:rPr kumimoji="0" lang="en-US" altLang="zh-CN" sz="1000" b="1" i="0" u="none" strike="noStrike" cap="none" normalizeH="0" baseline="0" dirty="0" err="1">
                    <a:ln>
                      <a:noFill/>
                    </a:ln>
                    <a:effectLst/>
                    <a:latin typeface="Arial Unicode MS"/>
                    <a:ea typeface="JetBrains Mono"/>
                  </a:rPr>
                  <a:t>Java_JavaCaller_native_c_callee</a:t>
                </a:r>
                <a:r>
                  <a:rPr lang="en-US" altLang="zh-CN" sz="1000" dirty="0">
                    <a:solidFill>
                      <a:srgbClr val="080808"/>
                    </a:solidFill>
                    <a:latin typeface="Arial Unicode MS"/>
                    <a:ea typeface="JetBrains Mono"/>
                  </a:rPr>
                  <a:t>(i8*</a:t>
                </a:r>
                <a:r>
                  <a:rPr lang="zh-CN" altLang="en-US" sz="1000" dirty="0">
                    <a:solidFill>
                      <a:srgbClr val="080808"/>
                    </a:solidFill>
                    <a:latin typeface="Arial Unicode MS"/>
                    <a:ea typeface="JetBrains Mono"/>
                  </a:rPr>
                  <a:t> </a:t>
                </a:r>
                <a:r>
                  <a:rPr lang="en-US" altLang="zh-CN" sz="1000" dirty="0">
                    <a:solidFill>
                      <a:srgbClr val="080808"/>
                    </a:solidFill>
                    <a:latin typeface="Arial Unicode MS"/>
                    <a:ea typeface="JetBrains Mono"/>
                  </a:rPr>
                  <a:t>%a, i8*</a:t>
                </a:r>
                <a:r>
                  <a:rPr lang="zh-CN" altLang="en-US" sz="1000" dirty="0">
                    <a:solidFill>
                      <a:srgbClr val="080808"/>
                    </a:solidFill>
                    <a:latin typeface="Arial Unicode MS"/>
                    <a:ea typeface="JetBrains Mono"/>
                  </a:rPr>
                  <a:t> </a:t>
                </a:r>
                <a:r>
                  <a:rPr lang="en-US" altLang="zh-CN" sz="1000" dirty="0">
                    <a:solidFill>
                      <a:srgbClr val="080808"/>
                    </a:solidFill>
                    <a:latin typeface="Arial Unicode MS"/>
                    <a:ea typeface="JetBrains Mono"/>
                  </a:rPr>
                  <a:t>%b)</a:t>
                </a:r>
                <a:endParaRPr kumimoji="0" lang="en-US" altLang="zh-CN" sz="1000" b="1" i="0" u="none" strike="noStrike" cap="none" normalizeH="0" baseline="0" dirty="0">
                  <a:ln>
                    <a:noFill/>
                  </a:ln>
                  <a:solidFill>
                    <a:srgbClr val="FF0000"/>
                  </a:solidFill>
                  <a:effectLst/>
                  <a:latin typeface="Arial Unicode MS"/>
                  <a:ea typeface="JetBrains Mono"/>
                </a:endParaRPr>
              </a:p>
              <a:p>
                <a:pPr marL="0" marR="0" lvl="0" indent="0" algn="l" defTabSz="914400" rtl="0" eaLnBrk="0" fontAlgn="base" latinLnBrk="0" hangingPunct="0">
                  <a:lnSpc>
                    <a:spcPts val="1200"/>
                  </a:lnSpc>
                  <a:spcBef>
                    <a:spcPct val="0"/>
                  </a:spcBef>
                  <a:spcAft>
                    <a:spcPct val="0"/>
                  </a:spcAft>
                  <a:buClrTx/>
                  <a:buSzTx/>
                  <a:buFontTx/>
                  <a:buNone/>
                  <a:tabLst/>
                </a:pPr>
                <a:r>
                  <a:rPr lang="en-US" altLang="zh-CN" sz="1000" dirty="0">
                    <a:solidFill>
                      <a:srgbClr val="080808"/>
                    </a:solidFill>
                    <a:latin typeface="Arial Unicode MS"/>
                    <a:ea typeface="JetBrains Mono"/>
                  </a:rPr>
                  <a:t>{</a:t>
                </a:r>
              </a:p>
              <a:p>
                <a:pPr eaLnBrk="0" fontAlgn="base" hangingPunct="0">
                  <a:lnSpc>
                    <a:spcPts val="1200"/>
                  </a:lnSpc>
                  <a:spcBef>
                    <a:spcPct val="0"/>
                  </a:spcBef>
                  <a:spcAft>
                    <a:spcPct val="0"/>
                  </a:spcAft>
                </a:pPr>
                <a:r>
                  <a:rPr lang="en-US" altLang="zh-CN" sz="1000" dirty="0">
                    <a:solidFill>
                      <a:srgbClr val="080808"/>
                    </a:solidFill>
                    <a:latin typeface="Arial Unicode MS"/>
                    <a:ea typeface="JetBrains Mono"/>
                  </a:rPr>
                  <a:t>    // </a:t>
                </a:r>
                <a:r>
                  <a:rPr lang="en-US" altLang="zh-CN" sz="1000" dirty="0">
                    <a:solidFill>
                      <a:srgbClr val="0070C0"/>
                    </a:solidFill>
                    <a:latin typeface="Arial Unicode MS"/>
                    <a:ea typeface="JetBrains Mono"/>
                  </a:rPr>
                  <a:t>pts(</a:t>
                </a:r>
                <a:r>
                  <a:rPr lang="en-US" altLang="zh-CN" sz="1000" dirty="0" err="1">
                    <a:solidFill>
                      <a:srgbClr val="0070C0"/>
                    </a:solidFill>
                    <a:latin typeface="Arial Unicode MS"/>
                    <a:ea typeface="JetBrains Mono"/>
                  </a:rPr>
                  <a:t>a.userName</a:t>
                </a:r>
                <a:r>
                  <a:rPr lang="en-US" altLang="zh-CN" sz="1000" dirty="0">
                    <a:solidFill>
                      <a:srgbClr val="0070C0"/>
                    </a:solidFill>
                    <a:latin typeface="Arial Unicode MS"/>
                    <a:ea typeface="JetBrains Mono"/>
                  </a:rPr>
                  <a:t>) = pts(</a:t>
                </a:r>
                <a:r>
                  <a:rPr lang="en-US" altLang="zh-CN" sz="1000" dirty="0" err="1">
                    <a:solidFill>
                      <a:srgbClr val="0070C0"/>
                    </a:solidFill>
                    <a:latin typeface="Arial Unicode MS"/>
                    <a:ea typeface="JetBrains Mono"/>
                  </a:rPr>
                  <a:t>b.userName</a:t>
                </a:r>
                <a:r>
                  <a:rPr lang="en-US" altLang="zh-CN" sz="1000" dirty="0">
                    <a:solidFill>
                      <a:srgbClr val="0070C0"/>
                    </a:solidFill>
                    <a:latin typeface="Arial Unicode MS"/>
                    <a:ea typeface="JetBrains Mono"/>
                  </a:rPr>
                  <a:t>) = {</a:t>
                </a:r>
                <a14:m>
                  <m:oMath xmlns:m="http://schemas.openxmlformats.org/officeDocument/2006/math">
                    <m:sSub>
                      <m:sSubPr>
                        <m:ctrlPr>
                          <a:rPr lang="en-US" altLang="zh-CN" sz="1000" b="0" i="1" smtClean="0">
                            <a:solidFill>
                              <a:srgbClr val="FF0000"/>
                            </a:solidFill>
                            <a:latin typeface="Cambria Math" panose="02040503050406030204" pitchFamily="18" charset="0"/>
                          </a:rPr>
                        </m:ctrlPr>
                      </m:sSubPr>
                      <m:e>
                        <m:r>
                          <a:rPr lang="en-US" altLang="zh-CN" sz="1000" b="0" i="1" smtClean="0">
                            <a:solidFill>
                              <a:srgbClr val="FF0000"/>
                            </a:solidFill>
                            <a:latin typeface="Cambria Math" panose="02040503050406030204" pitchFamily="18" charset="0"/>
                          </a:rPr>
                          <m:t>𝑜𝑏𝑗</m:t>
                        </m:r>
                      </m:e>
                      <m:sub>
                        <m:r>
                          <a:rPr lang="en-US" altLang="zh-CN" sz="1000" b="0" i="1" smtClean="0">
                            <a:solidFill>
                              <a:srgbClr val="FF0000"/>
                            </a:solidFill>
                            <a:latin typeface="Cambria Math" panose="02040503050406030204" pitchFamily="18" charset="0"/>
                          </a:rPr>
                          <m:t>1</m:t>
                        </m:r>
                      </m:sub>
                    </m:sSub>
                  </m:oMath>
                </a14:m>
                <a:r>
                  <a:rPr lang="en-US" altLang="zh-CN" sz="1000" dirty="0">
                    <a:solidFill>
                      <a:srgbClr val="0070C0"/>
                    </a:solidFill>
                    <a:latin typeface="Arial Unicode MS"/>
                    <a:ea typeface="JetBrains Mono"/>
                  </a:rPr>
                  <a:t>} </a:t>
                </a:r>
                <a:r>
                  <a:rPr lang="en-US" altLang="zh-CN" sz="1000" b="1" dirty="0">
                    <a:solidFill>
                      <a:schemeClr val="bg2">
                        <a:lumMod val="50000"/>
                      </a:schemeClr>
                    </a:solidFill>
                    <a:latin typeface="Arial Unicode MS"/>
                    <a:ea typeface="JetBrains Mono"/>
                  </a:rPr>
                  <a:t>//</a:t>
                </a:r>
                <a:r>
                  <a:rPr lang="en-US" altLang="zh-CN" sz="1000" b="1" dirty="0">
                    <a:solidFill>
                      <a:srgbClr val="FF0000"/>
                    </a:solidFill>
                    <a:latin typeface="Arial Unicode MS"/>
                    <a:ea typeface="JetBrains Mono"/>
                  </a:rPr>
                  <a:t> source</a:t>
                </a:r>
              </a:p>
              <a:p>
                <a:pPr eaLnBrk="0" fontAlgn="base" hangingPunct="0">
                  <a:lnSpc>
                    <a:spcPts val="1200"/>
                  </a:lnSpc>
                  <a:spcBef>
                    <a:spcPct val="0"/>
                  </a:spcBef>
                  <a:spcAft>
                    <a:spcPct val="0"/>
                  </a:spcAft>
                </a:pPr>
                <a:r>
                  <a:rPr lang="zh-CN" altLang="en-US" sz="1000" dirty="0">
                    <a:solidFill>
                      <a:srgbClr val="080808"/>
                    </a:solidFill>
                    <a:latin typeface="Arial Unicode MS"/>
                    <a:ea typeface="JetBrains Mono"/>
                  </a:rPr>
                  <a:t>    </a:t>
                </a:r>
                <a:r>
                  <a:rPr lang="en-US" altLang="zh-CN" sz="1000" dirty="0">
                    <a:solidFill>
                      <a:srgbClr val="080808"/>
                    </a:solidFill>
                    <a:latin typeface="Arial Unicode MS"/>
                    <a:ea typeface="JetBrains Mono"/>
                  </a:rPr>
                  <a:t>//</a:t>
                </a:r>
                <a:r>
                  <a:rPr lang="zh-CN" altLang="en-US" sz="1000" dirty="0">
                    <a:solidFill>
                      <a:srgbClr val="080808"/>
                    </a:solidFill>
                    <a:latin typeface="Arial Unicode MS"/>
                    <a:ea typeface="JetBrains Mono"/>
                  </a:rPr>
                  <a:t> </a:t>
                </a:r>
                <a:r>
                  <a:rPr lang="en-US" altLang="zh-CN" sz="1000" dirty="0">
                    <a:solidFill>
                      <a:srgbClr val="FF0000"/>
                    </a:solidFill>
                    <a:latin typeface="Arial Unicode MS"/>
                    <a:ea typeface="JetBrains Mono"/>
                  </a:rPr>
                  <a:t>[</a:t>
                </a:r>
                <a14:m>
                  <m:oMath xmlns:m="http://schemas.openxmlformats.org/officeDocument/2006/math">
                    <m:sSub>
                      <m:sSubPr>
                        <m:ctrlPr>
                          <a:rPr lang="en-US" altLang="zh-CN" sz="1000" b="0" i="1" smtClean="0">
                            <a:solidFill>
                              <a:srgbClr val="FF0000"/>
                            </a:solidFill>
                            <a:latin typeface="Cambria Math" panose="02040503050406030204" pitchFamily="18" charset="0"/>
                          </a:rPr>
                        </m:ctrlPr>
                      </m:sSubPr>
                      <m:e>
                        <m:r>
                          <a:rPr lang="en-US" altLang="zh-CN" sz="1000" b="0" i="1" smtClean="0">
                            <a:solidFill>
                              <a:srgbClr val="FF0000"/>
                            </a:solidFill>
                            <a:latin typeface="Cambria Math" panose="02040503050406030204" pitchFamily="18" charset="0"/>
                          </a:rPr>
                          <m:t>𝑜𝑏𝑗</m:t>
                        </m:r>
                      </m:e>
                      <m:sub>
                        <m:r>
                          <a:rPr lang="en-US" altLang="zh-CN" sz="1000" b="0" i="1" smtClean="0">
                            <a:solidFill>
                              <a:srgbClr val="FF0000"/>
                            </a:solidFill>
                            <a:latin typeface="Cambria Math" panose="02040503050406030204" pitchFamily="18" charset="0"/>
                          </a:rPr>
                          <m:t>2</m:t>
                        </m:r>
                      </m:sub>
                    </m:sSub>
                    <m:r>
                      <a:rPr lang="en-US" altLang="zh-CN" sz="1000" b="0" i="1" smtClean="0">
                        <a:solidFill>
                          <a:srgbClr val="FF0000"/>
                        </a:solidFill>
                        <a:latin typeface="Cambria Math" panose="02040503050406030204" pitchFamily="18" charset="0"/>
                      </a:rPr>
                      <m:t>=</m:t>
                    </m:r>
                    <m:r>
                      <a:rPr lang="zh-CN" altLang="en-US" sz="1000" b="0" i="1" smtClean="0">
                        <a:solidFill>
                          <a:srgbClr val="FF0000"/>
                        </a:solidFill>
                        <a:latin typeface="Cambria Math" panose="02040503050406030204" pitchFamily="18" charset="0"/>
                      </a:rPr>
                      <m:t>𝜒</m:t>
                    </m:r>
                    <m:r>
                      <a:rPr lang="en-US" altLang="zh-CN" sz="1000" b="0" i="1" smtClean="0">
                        <a:solidFill>
                          <a:srgbClr val="FF0000"/>
                        </a:solidFill>
                        <a:latin typeface="Cambria Math" panose="02040503050406030204" pitchFamily="18" charset="0"/>
                      </a:rPr>
                      <m:t>(</m:t>
                    </m:r>
                    <m:sSub>
                      <m:sSubPr>
                        <m:ctrlPr>
                          <a:rPr lang="en-US" altLang="zh-CN" sz="1000" b="0" i="1" smtClean="0">
                            <a:solidFill>
                              <a:srgbClr val="FF0000"/>
                            </a:solidFill>
                            <a:latin typeface="Cambria Math" panose="02040503050406030204" pitchFamily="18" charset="0"/>
                          </a:rPr>
                        </m:ctrlPr>
                      </m:sSubPr>
                      <m:e>
                        <m:r>
                          <a:rPr lang="en-US" altLang="zh-CN" sz="1000" b="0" i="1" smtClean="0">
                            <a:solidFill>
                              <a:srgbClr val="FF0000"/>
                            </a:solidFill>
                            <a:latin typeface="Cambria Math" panose="02040503050406030204" pitchFamily="18" charset="0"/>
                          </a:rPr>
                          <m:t>𝑜𝑏𝑗</m:t>
                        </m:r>
                      </m:e>
                      <m:sub>
                        <m:r>
                          <a:rPr lang="en-US" altLang="zh-CN" sz="1000" b="0" i="1" smtClean="0">
                            <a:solidFill>
                              <a:srgbClr val="FF0000"/>
                            </a:solidFill>
                            <a:latin typeface="Cambria Math" panose="02040503050406030204" pitchFamily="18" charset="0"/>
                          </a:rPr>
                          <m:t>1</m:t>
                        </m:r>
                      </m:sub>
                    </m:sSub>
                    <m:r>
                      <a:rPr lang="en-US" altLang="zh-CN" sz="1000" b="0" i="1" smtClean="0">
                        <a:solidFill>
                          <a:srgbClr val="FF0000"/>
                        </a:solidFill>
                        <a:latin typeface="Cambria Math" panose="02040503050406030204" pitchFamily="18" charset="0"/>
                      </a:rPr>
                      <m:t>)</m:t>
                    </m:r>
                  </m:oMath>
                </a14:m>
                <a:r>
                  <a:rPr lang="en-US" altLang="zh-CN" sz="1000" dirty="0">
                    <a:solidFill>
                      <a:srgbClr val="FF0000"/>
                    </a:solidFill>
                    <a:latin typeface="Arial Unicode MS"/>
                    <a:ea typeface="JetBrains Mono"/>
                  </a:rPr>
                  <a:t>]</a:t>
                </a:r>
                <a:endParaRPr lang="en-US" altLang="zh-CN" sz="1000" b="1" dirty="0">
                  <a:solidFill>
                    <a:srgbClr val="00B050"/>
                  </a:solidFill>
                  <a:latin typeface="Arial Unicode MS"/>
                  <a:ea typeface="JetBrains Mono"/>
                </a:endParaRPr>
              </a:p>
              <a:p>
                <a:pPr eaLnBrk="0" fontAlgn="base" hangingPunct="0">
                  <a:lnSpc>
                    <a:spcPts val="1200"/>
                  </a:lnSpc>
                  <a:spcBef>
                    <a:spcPct val="0"/>
                  </a:spcBef>
                  <a:spcAft>
                    <a:spcPct val="0"/>
                  </a:spcAft>
                </a:pPr>
                <a:r>
                  <a:rPr kumimoji="0" lang="zh-CN" altLang="en-US" sz="1000" b="0" i="0" u="none" strike="noStrike" cap="none" normalizeH="0" baseline="0" dirty="0">
                    <a:ln>
                      <a:noFill/>
                    </a:ln>
                    <a:effectLst/>
                    <a:latin typeface="Arial Unicode MS"/>
                    <a:ea typeface="JetBrains Mono"/>
                  </a:rPr>
                  <a:t>    </a:t>
                </a:r>
                <a:r>
                  <a:rPr kumimoji="0" lang="en-US" altLang="zh-CN" sz="1000" b="0" i="0" u="none" strike="noStrike" cap="none" normalizeH="0" baseline="0" dirty="0">
                    <a:ln>
                      <a:noFill/>
                    </a:ln>
                    <a:effectLst/>
                    <a:latin typeface="Arial Unicode MS"/>
                    <a:ea typeface="JetBrains Mono"/>
                  </a:rPr>
                  <a:t>%</a:t>
                </a:r>
                <a:r>
                  <a:rPr kumimoji="0" lang="en-US" altLang="zh-CN" sz="1000" b="0" i="0" u="none" strike="noStrike" cap="none" normalizeH="0" baseline="0" dirty="0" err="1">
                    <a:ln>
                      <a:noFill/>
                    </a:ln>
                    <a:effectLst/>
                    <a:latin typeface="Arial Unicode MS"/>
                    <a:ea typeface="JetBrains Mono"/>
                  </a:rPr>
                  <a:t>cls</a:t>
                </a:r>
                <a:r>
                  <a:rPr kumimoji="0" lang="en-US" altLang="zh-CN" sz="1000" b="0" i="0" u="none" strike="noStrike" cap="none" normalizeH="0" baseline="0" dirty="0">
                    <a:ln>
                      <a:noFill/>
                    </a:ln>
                    <a:effectLst/>
                    <a:latin typeface="Arial Unicode MS"/>
                    <a:ea typeface="JetBrains Mono"/>
                  </a:rPr>
                  <a:t> = call @</a:t>
                </a:r>
                <a:r>
                  <a:rPr kumimoji="0" lang="en-US" altLang="zh-CN" sz="1000" b="0" i="0" u="none" strike="noStrike" cap="none" normalizeH="0" baseline="0" dirty="0" err="1">
                    <a:ln>
                      <a:noFill/>
                    </a:ln>
                    <a:effectLst/>
                    <a:latin typeface="Arial Unicode MS"/>
                    <a:ea typeface="JetBrains Mono"/>
                  </a:rPr>
                  <a:t>GetObjectClass</a:t>
                </a:r>
                <a:r>
                  <a:rPr kumimoji="0" lang="en-US" altLang="zh-CN" sz="1000" b="0" i="0" u="none" strike="noStrike" cap="none" normalizeH="0" baseline="0" dirty="0">
                    <a:ln>
                      <a:noFill/>
                    </a:ln>
                    <a:effectLst/>
                    <a:latin typeface="Arial Unicode MS"/>
                    <a:ea typeface="JetBrains Mono"/>
                  </a:rPr>
                  <a:t>(%</a:t>
                </a:r>
                <a:r>
                  <a:rPr lang="en-US" altLang="zh-CN" sz="1000" dirty="0">
                    <a:latin typeface="Arial Unicode MS"/>
                    <a:ea typeface="JetBrains Mono"/>
                  </a:rPr>
                  <a:t>b</a:t>
                </a:r>
                <a:r>
                  <a:rPr kumimoji="0" lang="en-US" altLang="zh-CN" sz="1000" b="0" i="0" u="none" strike="noStrike" cap="none" normalizeH="0" baseline="0" dirty="0">
                    <a:ln>
                      <a:noFill/>
                    </a:ln>
                    <a:effectLst/>
                    <a:latin typeface="Arial Unicode MS"/>
                    <a:ea typeface="JetBrains Mono"/>
                  </a:rPr>
                  <a:t>)</a:t>
                </a:r>
              </a:p>
              <a:p>
                <a:pPr eaLnBrk="0" fontAlgn="base" hangingPunct="0">
                  <a:lnSpc>
                    <a:spcPts val="1200"/>
                  </a:lnSpc>
                  <a:spcBef>
                    <a:spcPct val="0"/>
                  </a:spcBef>
                  <a:spcAft>
                    <a:spcPct val="0"/>
                  </a:spcAft>
                </a:pPr>
                <a:r>
                  <a:rPr lang="zh-CN" altLang="en-US" sz="1000" b="1" dirty="0">
                    <a:latin typeface="Arial Unicode MS"/>
                    <a:ea typeface="JetBrains Mono"/>
                  </a:rPr>
                  <a:t>    </a:t>
                </a:r>
                <a:r>
                  <a:rPr kumimoji="0" lang="en-US" altLang="zh-CN" sz="1000" b="0" i="0" u="none" strike="noStrike" cap="none" normalizeH="0" baseline="0" dirty="0">
                    <a:ln>
                      <a:noFill/>
                    </a:ln>
                    <a:effectLst/>
                    <a:latin typeface="Arial Unicode MS"/>
                    <a:ea typeface="JetBrains Mono"/>
                  </a:rPr>
                  <a:t>%fid = call @</a:t>
                </a:r>
                <a:r>
                  <a:rPr kumimoji="0" lang="en-US" altLang="zh-CN" sz="1000" b="0" i="0" u="none" strike="noStrike" cap="none" normalizeH="0" baseline="0" dirty="0" err="1">
                    <a:ln>
                      <a:noFill/>
                    </a:ln>
                    <a:effectLst/>
                    <a:latin typeface="Arial Unicode MS"/>
                    <a:ea typeface="JetBrains Mono"/>
                  </a:rPr>
                  <a:t>GetFieldID</a:t>
                </a:r>
                <a:r>
                  <a:rPr kumimoji="0" lang="en-US" altLang="zh-CN" sz="1000" b="0" i="0" u="none" strike="noStrike" cap="none" normalizeH="0" baseline="0" dirty="0">
                    <a:ln>
                      <a:noFill/>
                    </a:ln>
                    <a:effectLst/>
                    <a:latin typeface="Arial Unicode MS"/>
                    <a:ea typeface="JetBrains Mono"/>
                  </a:rPr>
                  <a:t>(%</a:t>
                </a:r>
                <a:r>
                  <a:rPr kumimoji="0" lang="en-US" altLang="zh-CN" sz="1000" b="0" i="0" u="none" strike="noStrike" cap="none" normalizeH="0" baseline="0" dirty="0" err="1">
                    <a:ln>
                      <a:noFill/>
                    </a:ln>
                    <a:effectLst/>
                    <a:latin typeface="Arial Unicode MS"/>
                    <a:ea typeface="JetBrains Mono"/>
                  </a:rPr>
                  <a:t>cls</a:t>
                </a:r>
                <a:r>
                  <a:rPr kumimoji="0" lang="en-US" altLang="zh-CN" sz="1000" b="0" i="0" u="none" strike="noStrike" cap="none" normalizeH="0" baseline="0" dirty="0">
                    <a:ln>
                      <a:noFill/>
                    </a:ln>
                    <a:effectLst/>
                    <a:latin typeface="Arial Unicode MS"/>
                    <a:ea typeface="JetBrains Mono"/>
                  </a:rPr>
                  <a:t>,</a:t>
                </a:r>
                <a:r>
                  <a:rPr kumimoji="0" lang="zh-CN" altLang="en-US" sz="1000" b="0" i="0" u="none" strike="noStrike" cap="none" normalizeH="0" baseline="0" dirty="0">
                    <a:ln>
                      <a:noFill/>
                    </a:ln>
                    <a:effectLst/>
                    <a:latin typeface="Arial Unicode MS"/>
                    <a:ea typeface="JetBrains Mono"/>
                  </a:rPr>
                  <a:t> </a:t>
                </a:r>
                <a:r>
                  <a:rPr kumimoji="0" lang="en-US" altLang="zh-CN" sz="1000" b="0" i="0" u="none" strike="noStrike" cap="none" normalizeH="0" baseline="0" dirty="0">
                    <a:ln>
                      <a:noFill/>
                    </a:ln>
                    <a:effectLst/>
                    <a:latin typeface="Arial Unicode MS"/>
                    <a:ea typeface="JetBrains Mono"/>
                  </a:rPr>
                  <a:t>“user</a:t>
                </a:r>
                <a:r>
                  <a:rPr lang="en-US" altLang="zh-CN" sz="1000" dirty="0">
                    <a:latin typeface="Arial Unicode MS"/>
                    <a:ea typeface="JetBrains Mono"/>
                  </a:rPr>
                  <a:t>name</a:t>
                </a:r>
                <a:r>
                  <a:rPr kumimoji="0" lang="en-US" altLang="zh-CN" sz="1000" b="0" i="0" u="none" strike="noStrike" cap="none" normalizeH="0" baseline="0" dirty="0">
                    <a:ln>
                      <a:noFill/>
                    </a:ln>
                    <a:effectLst/>
                    <a:latin typeface="Arial Unicode MS"/>
                    <a:ea typeface="JetBrains Mono"/>
                  </a:rPr>
                  <a:t>”,</a:t>
                </a:r>
                <a:r>
                  <a:rPr kumimoji="0" lang="zh-CN" altLang="en-US" sz="1000" b="0" i="0" u="none" strike="noStrike" cap="none" normalizeH="0" baseline="0" dirty="0">
                    <a:ln>
                      <a:noFill/>
                    </a:ln>
                    <a:effectLst/>
                    <a:latin typeface="Arial Unicode MS"/>
                    <a:ea typeface="JetBrains Mono"/>
                  </a:rPr>
                  <a:t> </a:t>
                </a:r>
                <a:r>
                  <a:rPr kumimoji="0" lang="en-US" altLang="zh-CN" sz="1000" b="0" i="0" u="none" strike="noStrike" cap="none" normalizeH="0" baseline="0" dirty="0">
                    <a:ln>
                      <a:noFill/>
                    </a:ln>
                    <a:effectLst/>
                    <a:latin typeface="Arial Unicode MS"/>
                    <a:ea typeface="JetBrains Mono"/>
                  </a:rPr>
                  <a:t>“</a:t>
                </a:r>
                <a:r>
                  <a:rPr kumimoji="0" lang="en-US" altLang="zh-CN" sz="1000" b="0" i="0" u="none" strike="noStrike" cap="none" normalizeH="0" baseline="0" dirty="0" err="1">
                    <a:ln>
                      <a:noFill/>
                    </a:ln>
                    <a:effectLst/>
                    <a:latin typeface="Arial Unicode MS"/>
                    <a:ea typeface="JetBrains Mono"/>
                  </a:rPr>
                  <a:t>Ljava</a:t>
                </a:r>
                <a:r>
                  <a:rPr kumimoji="0" lang="en-US" altLang="zh-CN" sz="1000" b="0" i="0" u="none" strike="noStrike" cap="none" normalizeH="0" baseline="0" dirty="0">
                    <a:ln>
                      <a:noFill/>
                    </a:ln>
                    <a:effectLst/>
                    <a:latin typeface="Arial Unicode MS"/>
                    <a:ea typeface="JetBrains Mono"/>
                  </a:rPr>
                  <a:t>/lang/String;”)</a:t>
                </a:r>
                <a:endParaRPr lang="en-US" altLang="zh-CN" sz="1000" b="1" dirty="0">
                  <a:latin typeface="Arial Unicode MS"/>
                  <a:ea typeface="JetBrains Mono"/>
                </a:endParaRPr>
              </a:p>
              <a:p>
                <a:pPr marL="0" marR="0" lvl="0" indent="0" algn="l" defTabSz="914400" rtl="0" eaLnBrk="0" fontAlgn="base" latinLnBrk="0" hangingPunct="0">
                  <a:lnSpc>
                    <a:spcPts val="1200"/>
                  </a:lnSpc>
                  <a:spcBef>
                    <a:spcPct val="0"/>
                  </a:spcBef>
                  <a:spcAft>
                    <a:spcPct val="0"/>
                  </a:spcAft>
                  <a:buClrTx/>
                  <a:buSzTx/>
                  <a:buFontTx/>
                  <a:buNone/>
                  <a:tabLst/>
                </a:pPr>
                <a:r>
                  <a:rPr kumimoji="0" lang="en-US" altLang="zh-CN" sz="1000" b="0" i="0" u="none" strike="noStrike" cap="none" normalizeH="0" baseline="0" dirty="0">
                    <a:ln>
                      <a:noFill/>
                    </a:ln>
                    <a:effectLst/>
                    <a:latin typeface="Arial Unicode MS"/>
                    <a:ea typeface="JetBrains Mono"/>
                  </a:rPr>
                  <a:t>    %</a:t>
                </a:r>
                <a:r>
                  <a:rPr kumimoji="0" lang="en-US" altLang="zh-CN" sz="1000" b="0" i="0" u="none" strike="noStrike" cap="none" normalizeH="0" baseline="0" dirty="0" err="1">
                    <a:ln>
                      <a:noFill/>
                    </a:ln>
                    <a:effectLst/>
                    <a:latin typeface="Arial Unicode MS"/>
                    <a:ea typeface="JetBrains Mono"/>
                  </a:rPr>
                  <a:t>username_ptr</a:t>
                </a:r>
                <a:r>
                  <a:rPr kumimoji="0" lang="en-US" altLang="zh-CN" sz="1000" b="0" i="0" u="none" strike="noStrike" cap="none" normalizeH="0" baseline="0" dirty="0">
                    <a:ln>
                      <a:noFill/>
                    </a:ln>
                    <a:effectLst/>
                    <a:latin typeface="Arial Unicode MS"/>
                    <a:ea typeface="JetBrains Mono"/>
                  </a:rPr>
                  <a:t> = call @</a:t>
                </a:r>
                <a:r>
                  <a:rPr kumimoji="0" lang="en-US" altLang="zh-CN" sz="1000" b="0" i="0" u="none" strike="noStrike" cap="none" normalizeH="0" baseline="0" dirty="0" err="1">
                    <a:ln>
                      <a:noFill/>
                    </a:ln>
                    <a:effectLst/>
                    <a:latin typeface="Arial Unicode MS"/>
                    <a:ea typeface="JetBrains Mono"/>
                  </a:rPr>
                  <a:t>getObjectField</a:t>
                </a:r>
                <a:r>
                  <a:rPr kumimoji="0" lang="en-US" altLang="zh-CN" sz="1000" b="0" i="0" u="none" strike="noStrike" cap="none" normalizeH="0" baseline="0" dirty="0">
                    <a:ln>
                      <a:noFill/>
                    </a:ln>
                    <a:effectLst/>
                    <a:latin typeface="Arial Unicode MS"/>
                    <a:ea typeface="JetBrains Mono"/>
                  </a:rPr>
                  <a:t>(%</a:t>
                </a:r>
                <a:r>
                  <a:rPr lang="en-US" altLang="zh-CN" sz="1000" dirty="0">
                    <a:latin typeface="Arial Unicode MS"/>
                    <a:ea typeface="JetBrains Mono"/>
                  </a:rPr>
                  <a:t>b</a:t>
                </a:r>
                <a:r>
                  <a:rPr kumimoji="0" lang="en-US" altLang="zh-CN" sz="1000" b="0" i="0" u="none" strike="noStrike" cap="none" normalizeH="0" baseline="0" dirty="0">
                    <a:ln>
                      <a:noFill/>
                    </a:ln>
                    <a:effectLst/>
                    <a:latin typeface="Arial Unicode MS"/>
                    <a:ea typeface="JetBrains Mono"/>
                  </a:rPr>
                  <a:t>,</a:t>
                </a:r>
                <a:r>
                  <a:rPr kumimoji="0" lang="zh-CN" altLang="en-US" sz="1000" b="0" i="0" u="none" strike="noStrike" cap="none" normalizeH="0" baseline="0" dirty="0">
                    <a:ln>
                      <a:noFill/>
                    </a:ln>
                    <a:effectLst/>
                    <a:latin typeface="Arial Unicode MS"/>
                    <a:ea typeface="JetBrains Mono"/>
                  </a:rPr>
                  <a:t> </a:t>
                </a:r>
                <a:r>
                  <a:rPr kumimoji="0" lang="en-US" altLang="zh-CN" sz="1000" b="0" i="0" u="none" strike="noStrike" cap="none" normalizeH="0" baseline="0" dirty="0">
                    <a:ln>
                      <a:noFill/>
                    </a:ln>
                    <a:effectLst/>
                    <a:latin typeface="Arial Unicode MS"/>
                    <a:ea typeface="JetBrains Mono"/>
                  </a:rPr>
                  <a:t>%fid)</a:t>
                </a:r>
              </a:p>
              <a:p>
                <a:pPr eaLnBrk="0" fontAlgn="base" hangingPunct="0">
                  <a:lnSpc>
                    <a:spcPts val="1200"/>
                  </a:lnSpc>
                  <a:spcBef>
                    <a:spcPct val="0"/>
                  </a:spcBef>
                  <a:spcAft>
                    <a:spcPct val="0"/>
                  </a:spcAft>
                </a:pPr>
                <a:r>
                  <a:rPr lang="zh-CN" altLang="en-US" sz="1000" dirty="0">
                    <a:latin typeface="Arial Unicode MS"/>
                    <a:ea typeface="JetBrains Mono"/>
                  </a:rPr>
                  <a:t>    </a:t>
                </a:r>
                <a:r>
                  <a:rPr lang="en-US" altLang="zh-CN" sz="1000" dirty="0">
                    <a:solidFill>
                      <a:srgbClr val="080808"/>
                    </a:solidFill>
                    <a:latin typeface="Arial Unicode MS"/>
                    <a:ea typeface="JetBrains Mono"/>
                  </a:rPr>
                  <a:t>//</a:t>
                </a:r>
                <a:r>
                  <a:rPr kumimoji="0" lang="en-US" altLang="zh-CN" sz="1000" b="0" i="0" u="none" strike="noStrike" cap="none" normalizeH="0" baseline="0" dirty="0">
                    <a:ln>
                      <a:noFill/>
                    </a:ln>
                    <a:solidFill>
                      <a:srgbClr val="080808"/>
                    </a:solidFill>
                    <a:effectLst/>
                    <a:latin typeface="Arial Unicode MS"/>
                    <a:ea typeface="JetBrains Mono"/>
                  </a:rPr>
                  <a:t> </a:t>
                </a:r>
                <a:r>
                  <a:rPr lang="en-US" altLang="zh-CN" sz="1000" dirty="0">
                    <a:solidFill>
                      <a:srgbClr val="0070C0"/>
                    </a:solidFill>
                    <a:latin typeface="Arial Unicode MS"/>
                  </a:rPr>
                  <a:t>pts(username_ptr) = {</a:t>
                </a:r>
                <a14:m>
                  <m:oMath xmlns:m="http://schemas.openxmlformats.org/officeDocument/2006/math">
                    <m:sSub>
                      <m:sSubPr>
                        <m:ctrlPr>
                          <a:rPr lang="en-US" altLang="zh-CN" sz="1000" b="0" i="1" smtClean="0">
                            <a:solidFill>
                              <a:srgbClr val="FF0000"/>
                            </a:solidFill>
                            <a:latin typeface="Cambria Math" panose="02040503050406030204" pitchFamily="18" charset="0"/>
                          </a:rPr>
                        </m:ctrlPr>
                      </m:sSubPr>
                      <m:e>
                        <m:r>
                          <a:rPr lang="en-US" altLang="zh-CN" sz="1000" b="0" i="1" smtClean="0">
                            <a:solidFill>
                              <a:srgbClr val="FF0000"/>
                            </a:solidFill>
                            <a:latin typeface="Cambria Math" panose="02040503050406030204" pitchFamily="18" charset="0"/>
                          </a:rPr>
                          <m:t>𝑜𝑏𝑗</m:t>
                        </m:r>
                      </m:e>
                      <m:sub>
                        <m:r>
                          <a:rPr lang="en-US" altLang="zh-CN" sz="1000" b="0" i="1" smtClean="0">
                            <a:solidFill>
                              <a:srgbClr val="FF0000"/>
                            </a:solidFill>
                            <a:latin typeface="Cambria Math" panose="02040503050406030204" pitchFamily="18" charset="0"/>
                          </a:rPr>
                          <m:t>2</m:t>
                        </m:r>
                      </m:sub>
                    </m:sSub>
                  </m:oMath>
                </a14:m>
                <a:r>
                  <a:rPr lang="en-US" altLang="zh-CN" sz="1000" dirty="0">
                    <a:solidFill>
                      <a:srgbClr val="0070C0"/>
                    </a:solidFill>
                    <a:latin typeface="Arial Unicode MS"/>
                  </a:rPr>
                  <a:t>}</a:t>
                </a:r>
                <a:r>
                  <a:rPr kumimoji="0" lang="en-US" altLang="zh-CN" sz="1000" b="0" i="0" u="none" strike="noStrike" cap="none" normalizeH="0" baseline="0" dirty="0">
                    <a:ln>
                      <a:noFill/>
                    </a:ln>
                    <a:solidFill>
                      <a:srgbClr val="7030A0"/>
                    </a:solidFill>
                    <a:effectLst/>
                    <a:latin typeface="Arial Unicode MS"/>
                    <a:ea typeface="JetBrains Mono"/>
                  </a:rPr>
                  <a:t>  </a:t>
                </a:r>
                <a:endParaRPr kumimoji="0" lang="en-US" altLang="zh-CN" sz="1000" b="0" i="0" u="none" strike="noStrike" cap="none" normalizeH="0" baseline="0" dirty="0">
                  <a:ln>
                    <a:noFill/>
                  </a:ln>
                  <a:effectLst/>
                  <a:latin typeface="Arial Unicode MS"/>
                  <a:ea typeface="JetBrains Mono"/>
                </a:endParaRPr>
              </a:p>
              <a:p>
                <a:pPr eaLnBrk="0" fontAlgn="base" hangingPunct="0">
                  <a:lnSpc>
                    <a:spcPts val="1200"/>
                  </a:lnSpc>
                  <a:spcBef>
                    <a:spcPct val="0"/>
                  </a:spcBef>
                  <a:spcAft>
                    <a:spcPct val="0"/>
                  </a:spcAft>
                </a:pPr>
                <a:r>
                  <a:rPr lang="en-US" altLang="zh-CN" sz="1000" dirty="0">
                    <a:solidFill>
                      <a:srgbClr val="080808"/>
                    </a:solidFill>
                    <a:latin typeface="Arial Unicode MS"/>
                    <a:ea typeface="JetBrains Mono"/>
                  </a:rPr>
                  <a:t>   </a:t>
                </a:r>
                <a:r>
                  <a:rPr kumimoji="0" lang="en-US" altLang="zh-CN" sz="1000" b="0" i="0" u="none" strike="noStrike" cap="none" normalizeH="0" baseline="0" dirty="0">
                    <a:ln>
                      <a:noFill/>
                    </a:ln>
                    <a:solidFill>
                      <a:srgbClr val="080808"/>
                    </a:solidFill>
                    <a:effectLst/>
                    <a:latin typeface="Arial Unicode MS"/>
                    <a:ea typeface="JetBrains Mono"/>
                  </a:rPr>
                  <a:t> </a:t>
                </a:r>
                <a:r>
                  <a:rPr lang="en-US" altLang="zh-CN" sz="1000" dirty="0">
                    <a:solidFill>
                      <a:srgbClr val="080808"/>
                    </a:solidFill>
                    <a:latin typeface="Arial Unicode MS"/>
                    <a:ea typeface="JetBrains Mono"/>
                  </a:rPr>
                  <a:t>//</a:t>
                </a:r>
                <a:r>
                  <a:rPr lang="zh-CN" altLang="en-US" sz="1000" dirty="0">
                    <a:solidFill>
                      <a:srgbClr val="080808"/>
                    </a:solidFill>
                    <a:latin typeface="Arial Unicode MS"/>
                    <a:ea typeface="JetBrains Mono"/>
                  </a:rPr>
                  <a:t> </a:t>
                </a:r>
                <a:r>
                  <a:rPr lang="en-US" altLang="zh-CN" sz="1000" dirty="0">
                    <a:solidFill>
                      <a:srgbClr val="FF0000"/>
                    </a:solidFill>
                    <a:latin typeface="Arial Unicode MS"/>
                    <a:ea typeface="JetBrains Mono"/>
                  </a:rPr>
                  <a:t>[</a:t>
                </a:r>
                <a14:m>
                  <m:oMath xmlns:m="http://schemas.openxmlformats.org/officeDocument/2006/math">
                    <m:sSub>
                      <m:sSubPr>
                        <m:ctrlPr>
                          <a:rPr lang="en-US" altLang="zh-CN" sz="1000" b="0" i="1" smtClean="0">
                            <a:solidFill>
                              <a:srgbClr val="FF0000"/>
                            </a:solidFill>
                            <a:latin typeface="Cambria Math" panose="02040503050406030204" pitchFamily="18" charset="0"/>
                          </a:rPr>
                        </m:ctrlPr>
                      </m:sSubPr>
                      <m:e>
                        <m:r>
                          <a:rPr lang="en-US" altLang="zh-CN" sz="1000" b="0" i="1" smtClean="0">
                            <a:solidFill>
                              <a:srgbClr val="FF0000"/>
                            </a:solidFill>
                            <a:latin typeface="Cambria Math" panose="02040503050406030204" pitchFamily="18" charset="0"/>
                          </a:rPr>
                          <m:t>𝑜𝑏𝑗</m:t>
                        </m:r>
                      </m:e>
                      <m:sub>
                        <m:r>
                          <a:rPr lang="en-US" altLang="zh-CN" sz="1000" b="0" i="1" smtClean="0">
                            <a:solidFill>
                              <a:srgbClr val="FF0000"/>
                            </a:solidFill>
                            <a:latin typeface="Cambria Math" panose="02040503050406030204" pitchFamily="18" charset="0"/>
                          </a:rPr>
                          <m:t>3</m:t>
                        </m:r>
                      </m:sub>
                    </m:sSub>
                    <m:r>
                      <a:rPr lang="en-US" altLang="zh-CN" sz="1000" b="0" i="1" smtClean="0">
                        <a:solidFill>
                          <a:srgbClr val="FF0000"/>
                        </a:solidFill>
                        <a:latin typeface="Cambria Math" panose="02040503050406030204" pitchFamily="18" charset="0"/>
                      </a:rPr>
                      <m:t>=</m:t>
                    </m:r>
                    <m:r>
                      <a:rPr lang="zh-CN" altLang="en-US" sz="1000" b="0" i="1" smtClean="0">
                        <a:solidFill>
                          <a:srgbClr val="FF0000"/>
                        </a:solidFill>
                        <a:latin typeface="Cambria Math" panose="02040503050406030204" pitchFamily="18" charset="0"/>
                      </a:rPr>
                      <m:t>𝜒</m:t>
                    </m:r>
                    <m:r>
                      <a:rPr lang="en-US" altLang="zh-CN" sz="1000" b="0" i="1" smtClean="0">
                        <a:solidFill>
                          <a:srgbClr val="FF0000"/>
                        </a:solidFill>
                        <a:latin typeface="Cambria Math" panose="02040503050406030204" pitchFamily="18" charset="0"/>
                      </a:rPr>
                      <m:t>(</m:t>
                    </m:r>
                    <m:sSub>
                      <m:sSubPr>
                        <m:ctrlPr>
                          <a:rPr lang="en-US" altLang="zh-CN" sz="1000" b="0" i="1" smtClean="0">
                            <a:solidFill>
                              <a:srgbClr val="FF0000"/>
                            </a:solidFill>
                            <a:latin typeface="Cambria Math" panose="02040503050406030204" pitchFamily="18" charset="0"/>
                          </a:rPr>
                        </m:ctrlPr>
                      </m:sSubPr>
                      <m:e>
                        <m:r>
                          <a:rPr lang="en-US" altLang="zh-CN" sz="1000" b="0" i="1" smtClean="0">
                            <a:solidFill>
                              <a:srgbClr val="FF0000"/>
                            </a:solidFill>
                            <a:latin typeface="Cambria Math" panose="02040503050406030204" pitchFamily="18" charset="0"/>
                          </a:rPr>
                          <m:t>𝑜𝑏𝑗</m:t>
                        </m:r>
                      </m:e>
                      <m:sub>
                        <m:r>
                          <a:rPr lang="en-US" altLang="zh-CN" sz="1000" b="0" i="1" smtClean="0">
                            <a:solidFill>
                              <a:srgbClr val="FF0000"/>
                            </a:solidFill>
                            <a:latin typeface="Cambria Math" panose="02040503050406030204" pitchFamily="18" charset="0"/>
                          </a:rPr>
                          <m:t>2</m:t>
                        </m:r>
                      </m:sub>
                    </m:sSub>
                    <m:r>
                      <a:rPr lang="en-US" altLang="zh-CN" sz="1000" b="0" i="1" smtClean="0">
                        <a:solidFill>
                          <a:srgbClr val="FF0000"/>
                        </a:solidFill>
                        <a:latin typeface="Cambria Math" panose="02040503050406030204" pitchFamily="18" charset="0"/>
                      </a:rPr>
                      <m:t>)</m:t>
                    </m:r>
                  </m:oMath>
                </a14:m>
                <a:r>
                  <a:rPr lang="en-US" altLang="zh-CN" sz="1000" dirty="0">
                    <a:solidFill>
                      <a:srgbClr val="FF0000"/>
                    </a:solidFill>
                    <a:latin typeface="Arial Unicode MS"/>
                    <a:ea typeface="JetBrains Mono"/>
                  </a:rPr>
                  <a:t>]</a:t>
                </a:r>
                <a:endParaRPr kumimoji="0" lang="en-US" altLang="zh-CN" sz="1000" b="0" i="0" u="none" strike="noStrike" cap="none" normalizeH="0" baseline="0" dirty="0">
                  <a:ln>
                    <a:noFill/>
                  </a:ln>
                  <a:solidFill>
                    <a:srgbClr val="00B050"/>
                  </a:solidFill>
                  <a:effectLst/>
                  <a:latin typeface="Arial Unicode MS"/>
                  <a:ea typeface="JetBrains Mono"/>
                </a:endParaRPr>
              </a:p>
              <a:p>
                <a:pPr eaLnBrk="0" fontAlgn="base" hangingPunct="0">
                  <a:lnSpc>
                    <a:spcPts val="1200"/>
                  </a:lnSpc>
                  <a:spcBef>
                    <a:spcPct val="0"/>
                  </a:spcBef>
                  <a:spcAft>
                    <a:spcPct val="0"/>
                  </a:spcAft>
                </a:pPr>
                <a:r>
                  <a:rPr lang="zh-CN" altLang="en-US" sz="1000" dirty="0">
                    <a:solidFill>
                      <a:srgbClr val="080808"/>
                    </a:solidFill>
                    <a:latin typeface="Arial Unicode MS"/>
                    <a:ea typeface="JetBrains Mono"/>
                  </a:rPr>
                  <a:t>    </a:t>
                </a:r>
                <a:r>
                  <a:rPr kumimoji="0" lang="en-US" altLang="zh-CN" sz="1000" b="0" i="0" u="none" strike="noStrike" cap="none" normalizeH="0" baseline="0" dirty="0">
                    <a:ln>
                      <a:noFill/>
                    </a:ln>
                    <a:solidFill>
                      <a:srgbClr val="080808"/>
                    </a:solidFill>
                    <a:effectLst/>
                    <a:latin typeface="Arial Unicode MS"/>
                    <a:ea typeface="JetBrains Mono"/>
                  </a:rPr>
                  <a:t>call void @</a:t>
                </a:r>
                <a:r>
                  <a:rPr kumimoji="0" lang="en-US" altLang="zh-CN" sz="1000" b="0" i="0" u="none" strike="noStrike" cap="none" normalizeH="0" baseline="0" dirty="0" err="1">
                    <a:ln>
                      <a:noFill/>
                    </a:ln>
                    <a:solidFill>
                      <a:srgbClr val="080808"/>
                    </a:solidFill>
                    <a:effectLst/>
                    <a:latin typeface="Arial Unicode MS"/>
                    <a:ea typeface="JetBrains Mono"/>
                  </a:rPr>
                  <a:t>Model_setUserInfo</a:t>
                </a:r>
                <a:r>
                  <a:rPr kumimoji="0" lang="en-US" altLang="zh-CN" sz="1000" b="0" i="0" u="none" strike="noStrike" cap="none" normalizeH="0" baseline="0" dirty="0">
                    <a:ln>
                      <a:noFill/>
                    </a:ln>
                    <a:solidFill>
                      <a:srgbClr val="080808"/>
                    </a:solidFill>
                    <a:effectLst/>
                    <a:latin typeface="Arial Unicode MS"/>
                    <a:ea typeface="JetBrains Mono"/>
                  </a:rPr>
                  <a:t>(%</a:t>
                </a:r>
                <a:r>
                  <a:rPr kumimoji="0" lang="en-US" altLang="zh-CN" sz="1000" b="0" i="0" u="none" strike="noStrike" cap="none" normalizeH="0" baseline="0" dirty="0" err="1">
                    <a:ln>
                      <a:noFill/>
                    </a:ln>
                    <a:solidFill>
                      <a:srgbClr val="080808"/>
                    </a:solidFill>
                    <a:effectLst/>
                    <a:latin typeface="Arial Unicode MS"/>
                    <a:ea typeface="JetBrains Mono"/>
                  </a:rPr>
                  <a:t>model_ptr</a:t>
                </a:r>
                <a:r>
                  <a:rPr kumimoji="0" lang="en-US" altLang="zh-CN" sz="1000" b="0" i="0" u="none" strike="noStrike" cap="none" normalizeH="0" baseline="0" dirty="0">
                    <a:ln>
                      <a:noFill/>
                    </a:ln>
                    <a:solidFill>
                      <a:srgbClr val="080808"/>
                    </a:solidFill>
                    <a:effectLst/>
                    <a:latin typeface="Arial Unicode MS"/>
                    <a:ea typeface="JetBrains Mono"/>
                  </a:rPr>
                  <a:t>, %username_ptr)</a:t>
                </a:r>
              </a:p>
              <a:p>
                <a:pPr marL="0" marR="0" lvl="0" indent="0" algn="l" defTabSz="914400" rtl="0" eaLnBrk="0" fontAlgn="base" latinLnBrk="0" hangingPunct="0">
                  <a:lnSpc>
                    <a:spcPts val="1200"/>
                  </a:lnSpc>
                  <a:spcBef>
                    <a:spcPct val="0"/>
                  </a:spcBef>
                  <a:spcAft>
                    <a:spcPct val="0"/>
                  </a:spcAft>
                  <a:buClrTx/>
                  <a:buSzTx/>
                  <a:buFontTx/>
                  <a:buNone/>
                  <a:tabLst/>
                </a:pPr>
                <a:r>
                  <a:rPr kumimoji="0" lang="en-US" altLang="zh-CN" sz="1000" b="0" i="0" u="none" strike="noStrike" cap="none" normalizeH="0" baseline="0" dirty="0">
                    <a:ln>
                      <a:noFill/>
                    </a:ln>
                    <a:solidFill>
                      <a:srgbClr val="080808"/>
                    </a:solidFill>
                    <a:effectLst/>
                    <a:latin typeface="Arial Unicode MS"/>
                    <a:ea typeface="JetBrains Mono"/>
                  </a:rPr>
                  <a:t>    </a:t>
                </a:r>
                <a:r>
                  <a:rPr kumimoji="0" lang="en-US" altLang="zh-CN" sz="1000" b="0" i="0" u="none" strike="noStrike" cap="none" normalizeH="0" baseline="0" dirty="0">
                    <a:ln>
                      <a:noFill/>
                    </a:ln>
                    <a:effectLst/>
                    <a:latin typeface="Arial Unicode MS"/>
                    <a:ea typeface="JetBrains Mono"/>
                  </a:rPr>
                  <a:t>//</a:t>
                </a:r>
                <a:r>
                  <a:rPr kumimoji="0" lang="en-US" altLang="zh-CN" sz="1000" b="0" i="0" u="none" strike="noStrike" cap="none" normalizeH="0" baseline="0" dirty="0">
                    <a:ln>
                      <a:noFill/>
                    </a:ln>
                    <a:solidFill>
                      <a:srgbClr val="0070C0"/>
                    </a:solidFill>
                    <a:effectLst/>
                    <a:latin typeface="Arial Unicode MS"/>
                    <a:ea typeface="JetBrains Mono"/>
                  </a:rPr>
                  <a:t> </a:t>
                </a:r>
                <a:r>
                  <a:rPr lang="en-US" altLang="zh-CN" sz="1000" dirty="0">
                    <a:solidFill>
                      <a:srgbClr val="0070C0"/>
                    </a:solidFill>
                    <a:latin typeface="Arial Unicode MS"/>
                  </a:rPr>
                  <a:t>pts(</a:t>
                </a:r>
                <a:r>
                  <a:rPr lang="en-US" altLang="zh-CN" sz="1000" dirty="0" err="1">
                    <a:solidFill>
                      <a:srgbClr val="0070C0"/>
                    </a:solidFill>
                    <a:latin typeface="Arial Unicode MS"/>
                  </a:rPr>
                  <a:t>model.userInfo</a:t>
                </a:r>
                <a:r>
                  <a:rPr lang="en-US" altLang="zh-CN" sz="1000" dirty="0">
                    <a:solidFill>
                      <a:srgbClr val="0070C0"/>
                    </a:solidFill>
                    <a:latin typeface="Arial Unicode MS"/>
                  </a:rPr>
                  <a:t>) = {</a:t>
                </a:r>
                <a14:m>
                  <m:oMath xmlns:m="http://schemas.openxmlformats.org/officeDocument/2006/math">
                    <m:sSub>
                      <m:sSubPr>
                        <m:ctrlPr>
                          <a:rPr lang="en-US" altLang="zh-CN" sz="1000" b="0" i="1" smtClean="0">
                            <a:solidFill>
                              <a:srgbClr val="FF0000"/>
                            </a:solidFill>
                            <a:latin typeface="Cambria Math" panose="02040503050406030204" pitchFamily="18" charset="0"/>
                          </a:rPr>
                        </m:ctrlPr>
                      </m:sSubPr>
                      <m:e>
                        <m:r>
                          <a:rPr lang="en-US" altLang="zh-CN" sz="1000" b="0" i="1" smtClean="0">
                            <a:solidFill>
                              <a:srgbClr val="FF0000"/>
                            </a:solidFill>
                            <a:latin typeface="Cambria Math" panose="02040503050406030204" pitchFamily="18" charset="0"/>
                          </a:rPr>
                          <m:t>𝑜𝑏𝑗</m:t>
                        </m:r>
                      </m:e>
                      <m:sub>
                        <m:r>
                          <a:rPr lang="en-US" altLang="zh-CN" sz="1000" b="0" i="1" smtClean="0">
                            <a:solidFill>
                              <a:srgbClr val="FF0000"/>
                            </a:solidFill>
                            <a:latin typeface="Cambria Math" panose="02040503050406030204" pitchFamily="18" charset="0"/>
                          </a:rPr>
                          <m:t>3</m:t>
                        </m:r>
                      </m:sub>
                    </m:sSub>
                  </m:oMath>
                </a14:m>
                <a:r>
                  <a:rPr lang="en-US" altLang="zh-CN" sz="1000" dirty="0">
                    <a:solidFill>
                      <a:srgbClr val="0070C0"/>
                    </a:solidFill>
                    <a:latin typeface="Arial Unicode MS"/>
                  </a:rPr>
                  <a:t>}</a:t>
                </a:r>
              </a:p>
              <a:p>
                <a:pPr eaLnBrk="0" fontAlgn="base" hangingPunct="0">
                  <a:lnSpc>
                    <a:spcPts val="1200"/>
                  </a:lnSpc>
                  <a:spcBef>
                    <a:spcPct val="0"/>
                  </a:spcBef>
                  <a:spcAft>
                    <a:spcPct val="0"/>
                  </a:spcAft>
                </a:pPr>
                <a:r>
                  <a:rPr kumimoji="0" lang="en-US" altLang="zh-CN" sz="1000" b="0" i="0" u="none" strike="noStrike" cap="none" normalizeH="0" baseline="0" dirty="0">
                    <a:ln>
                      <a:noFill/>
                    </a:ln>
                    <a:solidFill>
                      <a:srgbClr val="080808"/>
                    </a:solidFill>
                    <a:effectLst/>
                    <a:latin typeface="Arial Unicode MS"/>
                    <a:ea typeface="JetBrains Mono"/>
                  </a:rPr>
                  <a:t>    </a:t>
                </a:r>
                <a:r>
                  <a:rPr lang="en-US" altLang="zh-CN" sz="1000" dirty="0">
                    <a:solidFill>
                      <a:srgbClr val="080808"/>
                    </a:solidFill>
                    <a:latin typeface="Arial Unicode MS"/>
                    <a:ea typeface="JetBrains Mono"/>
                  </a:rPr>
                  <a:t>//</a:t>
                </a:r>
                <a:r>
                  <a:rPr lang="zh-CN" altLang="en-US" sz="1000" dirty="0">
                    <a:solidFill>
                      <a:srgbClr val="080808"/>
                    </a:solidFill>
                    <a:latin typeface="Arial Unicode MS"/>
                    <a:ea typeface="JetBrains Mono"/>
                  </a:rPr>
                  <a:t> </a:t>
                </a:r>
                <a:r>
                  <a:rPr lang="en-US" altLang="zh-CN" sz="1000" dirty="0">
                    <a:solidFill>
                      <a:srgbClr val="FF0000"/>
                    </a:solidFill>
                    <a:latin typeface="Arial Unicode MS"/>
                    <a:ea typeface="JetBrains Mono"/>
                  </a:rPr>
                  <a:t>[</a:t>
                </a:r>
                <a14:m>
                  <m:oMath xmlns:m="http://schemas.openxmlformats.org/officeDocument/2006/math">
                    <m:sSub>
                      <m:sSubPr>
                        <m:ctrlPr>
                          <a:rPr lang="en-US" altLang="zh-CN" sz="1000" b="0" i="1" smtClean="0">
                            <a:solidFill>
                              <a:srgbClr val="FF0000"/>
                            </a:solidFill>
                            <a:latin typeface="Cambria Math" panose="02040503050406030204" pitchFamily="18" charset="0"/>
                          </a:rPr>
                        </m:ctrlPr>
                      </m:sSubPr>
                      <m:e>
                        <m:r>
                          <a:rPr lang="en-US" altLang="zh-CN" sz="1000" b="0" i="1" smtClean="0">
                            <a:solidFill>
                              <a:srgbClr val="FF0000"/>
                            </a:solidFill>
                            <a:latin typeface="Cambria Math" panose="02040503050406030204" pitchFamily="18" charset="0"/>
                          </a:rPr>
                          <m:t>𝑜𝑏𝑗</m:t>
                        </m:r>
                      </m:e>
                      <m:sub>
                        <m:r>
                          <a:rPr lang="en-US" altLang="zh-CN" sz="1000" b="0" i="1" smtClean="0">
                            <a:solidFill>
                              <a:srgbClr val="FF0000"/>
                            </a:solidFill>
                            <a:latin typeface="Cambria Math" panose="02040503050406030204" pitchFamily="18" charset="0"/>
                          </a:rPr>
                          <m:t>4</m:t>
                        </m:r>
                      </m:sub>
                    </m:sSub>
                    <m:r>
                      <a:rPr lang="en-US" altLang="zh-CN" sz="1000" b="0" i="1" smtClean="0">
                        <a:solidFill>
                          <a:srgbClr val="FF0000"/>
                        </a:solidFill>
                        <a:latin typeface="Cambria Math" panose="02040503050406030204" pitchFamily="18" charset="0"/>
                      </a:rPr>
                      <m:t>=</m:t>
                    </m:r>
                    <m:r>
                      <a:rPr lang="zh-CN" altLang="en-US" sz="1000" b="0" i="1" smtClean="0">
                        <a:solidFill>
                          <a:srgbClr val="FF0000"/>
                        </a:solidFill>
                        <a:latin typeface="Cambria Math" panose="02040503050406030204" pitchFamily="18" charset="0"/>
                      </a:rPr>
                      <m:t>𝜒</m:t>
                    </m:r>
                    <m:r>
                      <a:rPr lang="en-US" altLang="zh-CN" sz="1000" b="0" i="1" smtClean="0">
                        <a:solidFill>
                          <a:srgbClr val="FF0000"/>
                        </a:solidFill>
                        <a:latin typeface="Cambria Math" panose="02040503050406030204" pitchFamily="18" charset="0"/>
                      </a:rPr>
                      <m:t>(</m:t>
                    </m:r>
                    <m:sSub>
                      <m:sSubPr>
                        <m:ctrlPr>
                          <a:rPr lang="en-US" altLang="zh-CN" sz="1000" b="0" i="1" smtClean="0">
                            <a:solidFill>
                              <a:srgbClr val="FF0000"/>
                            </a:solidFill>
                            <a:latin typeface="Cambria Math" panose="02040503050406030204" pitchFamily="18" charset="0"/>
                          </a:rPr>
                        </m:ctrlPr>
                      </m:sSubPr>
                      <m:e>
                        <m:r>
                          <a:rPr lang="en-US" altLang="zh-CN" sz="1000" b="0" i="1" smtClean="0">
                            <a:solidFill>
                              <a:srgbClr val="FF0000"/>
                            </a:solidFill>
                            <a:latin typeface="Cambria Math" panose="02040503050406030204" pitchFamily="18" charset="0"/>
                          </a:rPr>
                          <m:t>𝑜𝑏𝑗</m:t>
                        </m:r>
                      </m:e>
                      <m:sub>
                        <m:r>
                          <a:rPr lang="en-US" altLang="zh-CN" sz="1000" b="0" i="1" smtClean="0">
                            <a:solidFill>
                              <a:srgbClr val="FF0000"/>
                            </a:solidFill>
                            <a:latin typeface="Cambria Math" panose="02040503050406030204" pitchFamily="18" charset="0"/>
                          </a:rPr>
                          <m:t>3</m:t>
                        </m:r>
                      </m:sub>
                    </m:sSub>
                    <m:r>
                      <a:rPr lang="en-US" altLang="zh-CN" sz="1000" b="0" i="1" smtClean="0">
                        <a:solidFill>
                          <a:srgbClr val="FF0000"/>
                        </a:solidFill>
                        <a:latin typeface="Cambria Math" panose="02040503050406030204" pitchFamily="18" charset="0"/>
                      </a:rPr>
                      <m:t>)</m:t>
                    </m:r>
                  </m:oMath>
                </a14:m>
                <a:r>
                  <a:rPr lang="en-US" altLang="zh-CN" sz="1000" dirty="0">
                    <a:solidFill>
                      <a:srgbClr val="FF0000"/>
                    </a:solidFill>
                    <a:latin typeface="Arial Unicode MS"/>
                    <a:ea typeface="JetBrains Mono"/>
                  </a:rPr>
                  <a:t>]</a:t>
                </a:r>
                <a:endParaRPr kumimoji="0" lang="en-US" altLang="zh-CN" sz="1000" b="0" i="0" u="none" strike="noStrike" cap="none" normalizeH="0" baseline="0" dirty="0">
                  <a:ln>
                    <a:noFill/>
                  </a:ln>
                  <a:solidFill>
                    <a:srgbClr val="00B050"/>
                  </a:solidFill>
                  <a:effectLst/>
                  <a:latin typeface="Arial Unicode MS"/>
                  <a:ea typeface="JetBrains Mono"/>
                </a:endParaRPr>
              </a:p>
              <a:p>
                <a:pPr marL="0" marR="0" lvl="0" indent="0" algn="l" defTabSz="914400" rtl="0" eaLnBrk="0" fontAlgn="base" latinLnBrk="0" hangingPunct="0">
                  <a:lnSpc>
                    <a:spcPts val="1200"/>
                  </a:lnSpc>
                  <a:spcBef>
                    <a:spcPct val="0"/>
                  </a:spcBef>
                  <a:spcAft>
                    <a:spcPct val="0"/>
                  </a:spcAft>
                  <a:buClrTx/>
                  <a:buSzTx/>
                  <a:buFontTx/>
                  <a:buNone/>
                  <a:tabLst/>
                </a:pPr>
                <a:r>
                  <a:rPr lang="zh-CN" altLang="en-US" sz="1000" dirty="0">
                    <a:solidFill>
                      <a:srgbClr val="080808"/>
                    </a:solidFill>
                    <a:latin typeface="Arial Unicode MS"/>
                    <a:ea typeface="JetBrains Mono"/>
                  </a:rPr>
                  <a:t>    </a:t>
                </a:r>
                <a:r>
                  <a:rPr kumimoji="0" lang="en-US" altLang="zh-CN" sz="1000" b="0" i="0" u="none" strike="noStrike" cap="none" normalizeH="0" baseline="0" dirty="0">
                    <a:ln>
                      <a:noFill/>
                    </a:ln>
                    <a:solidFill>
                      <a:srgbClr val="080808"/>
                    </a:solidFill>
                    <a:effectLst/>
                    <a:latin typeface="Arial Unicode MS"/>
                    <a:ea typeface="JetBrains Mono"/>
                  </a:rPr>
                  <a:t>%</a:t>
                </a:r>
                <a:r>
                  <a:rPr kumimoji="0" lang="en-US" altLang="zh-CN" sz="1000" b="0" i="0" u="none" strike="noStrike" cap="none" normalizeH="0" baseline="0" dirty="0" err="1">
                    <a:ln>
                      <a:noFill/>
                    </a:ln>
                    <a:solidFill>
                      <a:srgbClr val="080808"/>
                    </a:solidFill>
                    <a:effectLst/>
                    <a:latin typeface="Arial Unicode MS"/>
                    <a:ea typeface="JetBrains Mono"/>
                  </a:rPr>
                  <a:t>userinfo_ptr</a:t>
                </a:r>
                <a:r>
                  <a:rPr kumimoji="0" lang="en-US" altLang="zh-CN" sz="1000" b="0" i="0" u="none" strike="noStrike" cap="none" normalizeH="0" baseline="0" dirty="0">
                    <a:ln>
                      <a:noFill/>
                    </a:ln>
                    <a:solidFill>
                      <a:srgbClr val="080808"/>
                    </a:solidFill>
                    <a:effectLst/>
                    <a:latin typeface="Arial Unicode MS"/>
                    <a:ea typeface="JetBrains Mono"/>
                  </a:rPr>
                  <a:t> = call i8* @</a:t>
                </a:r>
                <a:r>
                  <a:rPr kumimoji="0" lang="en-US" altLang="zh-CN" sz="1000" b="0" i="0" u="none" strike="noStrike" cap="none" normalizeH="0" baseline="0" dirty="0" err="1">
                    <a:ln>
                      <a:noFill/>
                    </a:ln>
                    <a:solidFill>
                      <a:srgbClr val="080808"/>
                    </a:solidFill>
                    <a:effectLst/>
                    <a:latin typeface="Arial Unicode MS"/>
                    <a:ea typeface="JetBrains Mono"/>
                  </a:rPr>
                  <a:t>Model_getUserInfo</a:t>
                </a:r>
                <a:r>
                  <a:rPr kumimoji="0" lang="en-US" altLang="zh-CN" sz="1000" b="0" i="0" u="none" strike="noStrike" cap="none" normalizeH="0" baseline="0" dirty="0">
                    <a:ln>
                      <a:noFill/>
                    </a:ln>
                    <a:solidFill>
                      <a:srgbClr val="080808"/>
                    </a:solidFill>
                    <a:effectLst/>
                    <a:latin typeface="Arial Unicode MS"/>
                    <a:ea typeface="JetBrains Mono"/>
                  </a:rPr>
                  <a:t>(%</a:t>
                </a:r>
                <a:r>
                  <a:rPr kumimoji="0" lang="en-US" altLang="zh-CN" sz="1000" b="0" i="0" u="none" strike="noStrike" cap="none" normalizeH="0" baseline="0" dirty="0" err="1">
                    <a:ln>
                      <a:noFill/>
                    </a:ln>
                    <a:solidFill>
                      <a:srgbClr val="080808"/>
                    </a:solidFill>
                    <a:effectLst/>
                    <a:latin typeface="Arial Unicode MS"/>
                    <a:ea typeface="JetBrains Mono"/>
                  </a:rPr>
                  <a:t>model_ptr</a:t>
                </a:r>
                <a:r>
                  <a:rPr kumimoji="0" lang="en-US" altLang="zh-CN" sz="1000" b="0" i="0" u="none" strike="noStrike" cap="none" normalizeH="0" baseline="0" dirty="0">
                    <a:ln>
                      <a:noFill/>
                    </a:ln>
                    <a:solidFill>
                      <a:srgbClr val="080808"/>
                    </a:solidFill>
                    <a:effectLst/>
                    <a:latin typeface="Arial Unicode MS"/>
                    <a:ea typeface="JetBrains Mono"/>
                  </a:rPr>
                  <a:t>)</a:t>
                </a:r>
              </a:p>
              <a:p>
                <a:pPr eaLnBrk="0" fontAlgn="base" hangingPunct="0">
                  <a:lnSpc>
                    <a:spcPts val="1200"/>
                  </a:lnSpc>
                  <a:spcBef>
                    <a:spcPct val="0"/>
                  </a:spcBef>
                  <a:spcAft>
                    <a:spcPct val="0"/>
                  </a:spcAft>
                </a:pPr>
                <a:r>
                  <a:rPr kumimoji="0" lang="en-US" altLang="zh-CN" sz="1000" b="0" i="0" u="none" strike="noStrike" cap="none" normalizeH="0" baseline="0" dirty="0">
                    <a:ln>
                      <a:noFill/>
                    </a:ln>
                    <a:solidFill>
                      <a:srgbClr val="080808"/>
                    </a:solidFill>
                    <a:effectLst/>
                    <a:latin typeface="Arial Unicode MS"/>
                    <a:ea typeface="JetBrains Mono"/>
                  </a:rPr>
                  <a:t>    // </a:t>
                </a:r>
                <a:r>
                  <a:rPr lang="en-US" altLang="zh-CN" sz="1000" dirty="0">
                    <a:solidFill>
                      <a:srgbClr val="0070C0"/>
                    </a:solidFill>
                    <a:latin typeface="Arial Unicode MS"/>
                  </a:rPr>
                  <a:t>pts(</a:t>
                </a:r>
                <a:r>
                  <a:rPr lang="en-US" altLang="zh-CN" sz="1000" dirty="0" err="1">
                    <a:solidFill>
                      <a:srgbClr val="0070C0"/>
                    </a:solidFill>
                    <a:latin typeface="Arial Unicode MS"/>
                  </a:rPr>
                  <a:t>userinfo_ptr</a:t>
                </a:r>
                <a:r>
                  <a:rPr lang="en-US" altLang="zh-CN" sz="1000" dirty="0">
                    <a:solidFill>
                      <a:srgbClr val="0070C0"/>
                    </a:solidFill>
                    <a:latin typeface="Arial Unicode MS"/>
                  </a:rPr>
                  <a:t>) = {</a:t>
                </a:r>
                <a14:m>
                  <m:oMath xmlns:m="http://schemas.openxmlformats.org/officeDocument/2006/math">
                    <m:sSub>
                      <m:sSubPr>
                        <m:ctrlPr>
                          <a:rPr lang="en-US" altLang="zh-CN" sz="1000" b="0" i="1" smtClean="0">
                            <a:solidFill>
                              <a:srgbClr val="FF0000"/>
                            </a:solidFill>
                            <a:latin typeface="Cambria Math" panose="02040503050406030204" pitchFamily="18" charset="0"/>
                          </a:rPr>
                        </m:ctrlPr>
                      </m:sSubPr>
                      <m:e>
                        <m:r>
                          <a:rPr lang="en-US" altLang="zh-CN" sz="1000" b="0" i="1" smtClean="0">
                            <a:solidFill>
                              <a:srgbClr val="FF0000"/>
                            </a:solidFill>
                            <a:latin typeface="Cambria Math" panose="02040503050406030204" pitchFamily="18" charset="0"/>
                          </a:rPr>
                          <m:t>𝑜𝑏𝑗</m:t>
                        </m:r>
                      </m:e>
                      <m:sub>
                        <m:r>
                          <a:rPr lang="en-US" altLang="zh-CN" sz="1000" b="0" i="1" smtClean="0">
                            <a:solidFill>
                              <a:srgbClr val="FF0000"/>
                            </a:solidFill>
                            <a:latin typeface="Cambria Math" panose="02040503050406030204" pitchFamily="18" charset="0"/>
                          </a:rPr>
                          <m:t>4</m:t>
                        </m:r>
                      </m:sub>
                    </m:sSub>
                  </m:oMath>
                </a14:m>
                <a:r>
                  <a:rPr lang="en-US" altLang="zh-CN" sz="1000" dirty="0">
                    <a:solidFill>
                      <a:srgbClr val="0070C0"/>
                    </a:solidFill>
                    <a:latin typeface="Arial Unicode MS"/>
                  </a:rPr>
                  <a:t>}</a:t>
                </a:r>
              </a:p>
              <a:p>
                <a:pPr eaLnBrk="0" fontAlgn="base" hangingPunct="0">
                  <a:lnSpc>
                    <a:spcPts val="1200"/>
                  </a:lnSpc>
                  <a:spcBef>
                    <a:spcPct val="0"/>
                  </a:spcBef>
                  <a:spcAft>
                    <a:spcPct val="0"/>
                  </a:spcAft>
                </a:pPr>
                <a:r>
                  <a:rPr kumimoji="0" lang="en-US" altLang="zh-CN" sz="1000" b="0" i="0" u="none" strike="noStrike" cap="none" normalizeH="0" baseline="0" dirty="0">
                    <a:ln>
                      <a:noFill/>
                    </a:ln>
                    <a:solidFill>
                      <a:srgbClr val="080808"/>
                    </a:solidFill>
                    <a:effectLst/>
                    <a:latin typeface="Arial Unicode MS"/>
                    <a:ea typeface="JetBrains Mono"/>
                  </a:rPr>
                  <a:t>    </a:t>
                </a:r>
                <a:r>
                  <a:rPr lang="en-US" altLang="zh-CN" sz="1000" dirty="0">
                    <a:solidFill>
                      <a:srgbClr val="080808"/>
                    </a:solidFill>
                    <a:latin typeface="Arial Unicode MS"/>
                    <a:ea typeface="JetBrains Mono"/>
                  </a:rPr>
                  <a:t>//</a:t>
                </a:r>
                <a:r>
                  <a:rPr lang="zh-CN" altLang="en-US" sz="1000" dirty="0">
                    <a:solidFill>
                      <a:srgbClr val="080808"/>
                    </a:solidFill>
                    <a:latin typeface="Arial Unicode MS"/>
                    <a:ea typeface="JetBrains Mono"/>
                  </a:rPr>
                  <a:t> </a:t>
                </a:r>
                <a:r>
                  <a:rPr lang="en-US" altLang="zh-CN" sz="1000" dirty="0">
                    <a:solidFill>
                      <a:srgbClr val="FF0000"/>
                    </a:solidFill>
                    <a:latin typeface="Arial Unicode MS"/>
                    <a:ea typeface="JetBrains Mono"/>
                  </a:rPr>
                  <a:t>[</a:t>
                </a:r>
                <a14:m>
                  <m:oMath xmlns:m="http://schemas.openxmlformats.org/officeDocument/2006/math">
                    <m:r>
                      <a:rPr lang="zh-CN" altLang="en-US" sz="1000" i="1">
                        <a:solidFill>
                          <a:srgbClr val="FF0000"/>
                        </a:solidFill>
                        <a:latin typeface="Cambria Math" panose="02040503050406030204" pitchFamily="18" charset="0"/>
                      </a:rPr>
                      <m:t>𝜇</m:t>
                    </m:r>
                    <m:r>
                      <a:rPr lang="en-US" altLang="zh-CN" sz="1000" i="1">
                        <a:solidFill>
                          <a:srgbClr val="FF0000"/>
                        </a:solidFill>
                        <a:latin typeface="Cambria Math" panose="02040503050406030204" pitchFamily="18" charset="0"/>
                      </a:rPr>
                      <m:t>(</m:t>
                    </m:r>
                    <m:sSub>
                      <m:sSubPr>
                        <m:ctrlPr>
                          <a:rPr lang="en-US" altLang="zh-CN" sz="1000" i="1">
                            <a:solidFill>
                              <a:srgbClr val="FF0000"/>
                            </a:solidFill>
                            <a:latin typeface="Cambria Math" panose="02040503050406030204" pitchFamily="18" charset="0"/>
                          </a:rPr>
                        </m:ctrlPr>
                      </m:sSubPr>
                      <m:e>
                        <m:r>
                          <a:rPr lang="en-US" altLang="zh-CN" sz="1000" i="1">
                            <a:solidFill>
                              <a:srgbClr val="FF0000"/>
                            </a:solidFill>
                            <a:latin typeface="Cambria Math" panose="02040503050406030204" pitchFamily="18" charset="0"/>
                          </a:rPr>
                          <m:t>𝑜𝑏𝑗</m:t>
                        </m:r>
                      </m:e>
                      <m:sub>
                        <m:r>
                          <a:rPr lang="en-US" altLang="zh-CN" sz="1000" i="1">
                            <a:solidFill>
                              <a:srgbClr val="FF0000"/>
                            </a:solidFill>
                            <a:latin typeface="Cambria Math" panose="02040503050406030204" pitchFamily="18" charset="0"/>
                          </a:rPr>
                          <m:t>4</m:t>
                        </m:r>
                      </m:sub>
                    </m:sSub>
                    <m:r>
                      <a:rPr lang="en-US" altLang="zh-CN" sz="1000" i="1">
                        <a:solidFill>
                          <a:srgbClr val="FF0000"/>
                        </a:solidFill>
                        <a:latin typeface="Cambria Math" panose="02040503050406030204" pitchFamily="18" charset="0"/>
                      </a:rPr>
                      <m:t>)</m:t>
                    </m:r>
                  </m:oMath>
                </a14:m>
                <a:r>
                  <a:rPr lang="en-US" altLang="zh-CN" sz="1000" dirty="0">
                    <a:solidFill>
                      <a:srgbClr val="FF0000"/>
                    </a:solidFill>
                    <a:latin typeface="Arial Unicode MS"/>
                    <a:ea typeface="JetBrains Mono"/>
                  </a:rPr>
                  <a:t>]</a:t>
                </a:r>
                <a:endParaRPr kumimoji="0" lang="en-US" altLang="zh-CN" sz="1000" b="0" i="0" u="none" strike="noStrike" cap="none" normalizeH="0" baseline="0" dirty="0">
                  <a:ln>
                    <a:noFill/>
                  </a:ln>
                  <a:solidFill>
                    <a:srgbClr val="00B050"/>
                  </a:solidFill>
                  <a:effectLst/>
                  <a:latin typeface="Arial Unicode MS"/>
                  <a:ea typeface="JetBrains Mono"/>
                </a:endParaRPr>
              </a:p>
              <a:p>
                <a:pPr marL="0" marR="0" lvl="0" indent="0" algn="l" defTabSz="914400" rtl="0" eaLnBrk="0" fontAlgn="base" latinLnBrk="0" hangingPunct="0">
                  <a:lnSpc>
                    <a:spcPts val="1200"/>
                  </a:lnSpc>
                  <a:spcBef>
                    <a:spcPct val="0"/>
                  </a:spcBef>
                  <a:spcAft>
                    <a:spcPct val="0"/>
                  </a:spcAft>
                  <a:buClrTx/>
                  <a:buSzTx/>
                  <a:buFontTx/>
                  <a:buNone/>
                  <a:tabLst/>
                </a:pPr>
                <a:r>
                  <a:rPr lang="zh-CN" altLang="en-US" sz="1000" dirty="0">
                    <a:solidFill>
                      <a:srgbClr val="080808"/>
                    </a:solidFill>
                    <a:latin typeface="Arial Unicode MS"/>
                    <a:ea typeface="JetBrains Mono"/>
                  </a:rPr>
                  <a:t>    </a:t>
                </a:r>
                <a:r>
                  <a:rPr kumimoji="0" lang="en-US" altLang="zh-CN" sz="1000" b="0" i="0" u="none" strike="noStrike" cap="none" normalizeH="0" baseline="0" dirty="0">
                    <a:ln>
                      <a:noFill/>
                    </a:ln>
                    <a:solidFill>
                      <a:srgbClr val="080808"/>
                    </a:solidFill>
                    <a:effectLst/>
                    <a:latin typeface="Arial Unicode MS"/>
                    <a:ea typeface="JetBrains Mono"/>
                  </a:rPr>
                  <a:t>call void @</a:t>
                </a:r>
                <a:r>
                  <a:rPr kumimoji="0" lang="en-US" altLang="zh-CN" sz="1000" b="0" i="0" u="none" strike="noStrike" cap="none" normalizeH="0" baseline="0" dirty="0" err="1">
                    <a:ln>
                      <a:noFill/>
                    </a:ln>
                    <a:solidFill>
                      <a:srgbClr val="080808"/>
                    </a:solidFill>
                    <a:effectLst/>
                    <a:latin typeface="Arial Unicode MS"/>
                    <a:ea typeface="JetBrains Mono"/>
                  </a:rPr>
                  <a:t>Log_print</a:t>
                </a:r>
                <a:r>
                  <a:rPr kumimoji="0" lang="en-US" altLang="zh-CN" sz="1000" b="0" i="0" u="none" strike="noStrike" cap="none" normalizeH="0" baseline="0" dirty="0">
                    <a:ln>
                      <a:noFill/>
                    </a:ln>
                    <a:solidFill>
                      <a:srgbClr val="080808"/>
                    </a:solidFill>
                    <a:effectLst/>
                    <a:latin typeface="Arial Unicode MS"/>
                    <a:ea typeface="JetBrains Mono"/>
                  </a:rPr>
                  <a:t>(%</a:t>
                </a:r>
                <a:r>
                  <a:rPr kumimoji="0" lang="en-US" altLang="zh-CN" sz="1000" b="0" i="0" u="none" strike="noStrike" cap="none" normalizeH="0" baseline="0" dirty="0" err="1">
                    <a:ln>
                      <a:noFill/>
                    </a:ln>
                    <a:solidFill>
                      <a:srgbClr val="080808"/>
                    </a:solidFill>
                    <a:effectLst/>
                    <a:latin typeface="Arial Unicode MS"/>
                    <a:ea typeface="JetBrains Mono"/>
                  </a:rPr>
                  <a:t>log_ptr</a:t>
                </a:r>
                <a:r>
                  <a:rPr kumimoji="0" lang="en-US" altLang="zh-CN" sz="1000" b="0" i="0" u="none" strike="noStrike" cap="none" normalizeH="0" baseline="0" dirty="0">
                    <a:ln>
                      <a:noFill/>
                    </a:ln>
                    <a:solidFill>
                      <a:srgbClr val="080808"/>
                    </a:solidFill>
                    <a:effectLst/>
                    <a:latin typeface="Arial Unicode MS"/>
                    <a:ea typeface="JetBrains Mono"/>
                  </a:rPr>
                  <a:t>, %</a:t>
                </a:r>
                <a:r>
                  <a:rPr kumimoji="0" lang="en-US" altLang="zh-CN" sz="1000" b="0" i="0" u="none" strike="noStrike" cap="none" normalizeH="0" baseline="0" dirty="0" err="1">
                    <a:ln>
                      <a:noFill/>
                    </a:ln>
                    <a:solidFill>
                      <a:srgbClr val="080808"/>
                    </a:solidFill>
                    <a:effectLst/>
                    <a:latin typeface="Arial Unicode MS"/>
                    <a:ea typeface="JetBrains Mono"/>
                  </a:rPr>
                  <a:t>userinfo_ptr</a:t>
                </a:r>
                <a:r>
                  <a:rPr kumimoji="0" lang="en-US" altLang="zh-CN" sz="1000" b="0" i="0" u="none" strike="noStrike" cap="none" normalizeH="0" baseline="0" dirty="0">
                    <a:ln>
                      <a:noFill/>
                    </a:ln>
                    <a:solidFill>
                      <a:srgbClr val="080808"/>
                    </a:solidFill>
                    <a:effectLst/>
                    <a:latin typeface="Arial Unicode MS"/>
                    <a:ea typeface="JetBrains Mono"/>
                  </a:rPr>
                  <a:t>) </a:t>
                </a:r>
                <a:r>
                  <a:rPr kumimoji="0" lang="en-US" altLang="zh-CN" sz="1000" b="1" i="0" u="none" strike="noStrike" cap="none" normalizeH="0" baseline="0" dirty="0">
                    <a:ln>
                      <a:noFill/>
                    </a:ln>
                    <a:solidFill>
                      <a:schemeClr val="bg2">
                        <a:lumMod val="50000"/>
                      </a:schemeClr>
                    </a:solidFill>
                    <a:effectLst/>
                    <a:latin typeface="Arial Unicode MS"/>
                    <a:ea typeface="JetBrains Mono"/>
                  </a:rPr>
                  <a:t>//</a:t>
                </a:r>
                <a:r>
                  <a:rPr kumimoji="0" lang="en-US" altLang="zh-CN" sz="1000" b="1" i="0" u="none" strike="noStrike" cap="none" normalizeH="0" baseline="0" dirty="0">
                    <a:ln>
                      <a:noFill/>
                    </a:ln>
                    <a:solidFill>
                      <a:srgbClr val="FF0000"/>
                    </a:solidFill>
                    <a:effectLst/>
                    <a:latin typeface="Arial Unicode MS"/>
                    <a:ea typeface="JetBrains Mono"/>
                  </a:rPr>
                  <a:t> sink</a:t>
                </a:r>
                <a:br>
                  <a:rPr kumimoji="0" lang="zh-CN" altLang="zh-CN" sz="1000" b="0" i="0" u="none" strike="noStrike" cap="none" normalizeH="0" baseline="0" dirty="0">
                    <a:ln>
                      <a:noFill/>
                    </a:ln>
                    <a:solidFill>
                      <a:srgbClr val="080808"/>
                    </a:solidFill>
                    <a:effectLst/>
                    <a:latin typeface="Arial Unicode MS"/>
                    <a:ea typeface="JetBrains Mono"/>
                  </a:rPr>
                </a:br>
                <a:r>
                  <a:rPr kumimoji="0" lang="zh-CN" altLang="zh-CN" sz="1000" b="0" i="0" u="none" strike="noStrike" cap="none" normalizeH="0" baseline="0" dirty="0">
                    <a:ln>
                      <a:noFill/>
                    </a:ln>
                    <a:solidFill>
                      <a:srgbClr val="080808"/>
                    </a:solidFill>
                    <a:effectLst/>
                    <a:latin typeface="Arial Unicode MS"/>
                    <a:ea typeface="JetBrains Mono"/>
                  </a:rPr>
                  <a:t>}</a:t>
                </a:r>
                <a:endParaRPr kumimoji="0" lang="zh-CN" altLang="zh-CN" b="0" i="0" u="none" strike="noStrike" cap="none" normalizeH="0" baseline="0" dirty="0">
                  <a:ln>
                    <a:noFill/>
                  </a:ln>
                  <a:solidFill>
                    <a:schemeClr val="tx1"/>
                  </a:solidFill>
                  <a:effectLst/>
                  <a:latin typeface="Arial" panose="020B0604020202020204" pitchFamily="34" charset="0"/>
                </a:endParaRPr>
              </a:p>
            </p:txBody>
          </p:sp>
        </mc:Choice>
        <mc:Fallback>
          <p:sp>
            <p:nvSpPr>
              <p:cNvPr id="3" name="Rectangle 2">
                <a:extLst>
                  <a:ext uri="{FF2B5EF4-FFF2-40B4-BE49-F238E27FC236}">
                    <a16:creationId xmlns:a16="http://schemas.microsoft.com/office/drawing/2014/main" id="{A51C8CD9-08E5-964B-0AE5-48AB11DB197E}"/>
                  </a:ext>
                </a:extLst>
              </p:cNvPr>
              <p:cNvSpPr>
                <a:spLocks noRot="1" noChangeAspect="1" noMove="1" noResize="1" noEditPoints="1" noAdjustHandles="1" noChangeArrowheads="1" noChangeShapeType="1" noTextEdit="1"/>
              </p:cNvSpPr>
              <p:nvPr/>
            </p:nvSpPr>
            <p:spPr bwMode="auto">
              <a:xfrm>
                <a:off x="7124795" y="2725217"/>
                <a:ext cx="3901706" cy="2708434"/>
              </a:xfrm>
              <a:prstGeom prst="rect">
                <a:avLst/>
              </a:prstGeom>
              <a:blipFill>
                <a:blip r:embed="rId4"/>
                <a:stretch>
                  <a:fillRect b="-465"/>
                </a:stretch>
              </a:bli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4" name="文本框 3">
            <a:extLst>
              <a:ext uri="{FF2B5EF4-FFF2-40B4-BE49-F238E27FC236}">
                <a16:creationId xmlns:a16="http://schemas.microsoft.com/office/drawing/2014/main" id="{C0813366-E074-62B9-43C5-41473E597BB1}"/>
              </a:ext>
            </a:extLst>
          </p:cNvPr>
          <p:cNvSpPr txBox="1"/>
          <p:nvPr/>
        </p:nvSpPr>
        <p:spPr>
          <a:xfrm>
            <a:off x="6753466" y="2746721"/>
            <a:ext cx="435429" cy="2708434"/>
          </a:xfrm>
          <a:prstGeom prst="rect">
            <a:avLst/>
          </a:prstGeom>
          <a:noFill/>
        </p:spPr>
        <p:txBody>
          <a:bodyPr wrap="square" rtlCol="0">
            <a:spAutoFit/>
          </a:bodyPr>
          <a:lstStyle/>
          <a:p>
            <a:pPr algn="r">
              <a:lnSpc>
                <a:spcPts val="1200"/>
              </a:lnSpc>
            </a:pPr>
            <a:r>
              <a:rPr lang="en-US" altLang="zh-CN" sz="1000" dirty="0">
                <a:solidFill>
                  <a:srgbClr val="080808"/>
                </a:solidFill>
                <a:latin typeface="Arial Unicode MS"/>
              </a:rPr>
              <a:t>L1.</a:t>
            </a:r>
          </a:p>
          <a:p>
            <a:pPr algn="r">
              <a:lnSpc>
                <a:spcPts val="1200"/>
              </a:lnSpc>
            </a:pPr>
            <a:r>
              <a:rPr lang="en-US" altLang="zh-CN" sz="1000" dirty="0">
                <a:solidFill>
                  <a:srgbClr val="080808"/>
                </a:solidFill>
                <a:latin typeface="Arial Unicode MS"/>
              </a:rPr>
              <a:t>L2.</a:t>
            </a:r>
          </a:p>
          <a:p>
            <a:pPr algn="r">
              <a:lnSpc>
                <a:spcPts val="1200"/>
              </a:lnSpc>
            </a:pPr>
            <a:r>
              <a:rPr lang="en-US" altLang="zh-CN" sz="1000" dirty="0">
                <a:solidFill>
                  <a:srgbClr val="080808"/>
                </a:solidFill>
                <a:latin typeface="Arial Unicode MS"/>
              </a:rPr>
              <a:t>L3.</a:t>
            </a:r>
          </a:p>
          <a:p>
            <a:pPr algn="r">
              <a:lnSpc>
                <a:spcPts val="1200"/>
              </a:lnSpc>
            </a:pPr>
            <a:r>
              <a:rPr lang="en-US" altLang="zh-CN" sz="1000" dirty="0">
                <a:solidFill>
                  <a:srgbClr val="080808"/>
                </a:solidFill>
                <a:latin typeface="Arial Unicode MS"/>
              </a:rPr>
              <a:t>L4.</a:t>
            </a:r>
          </a:p>
          <a:p>
            <a:pPr algn="r">
              <a:lnSpc>
                <a:spcPts val="1200"/>
              </a:lnSpc>
            </a:pPr>
            <a:r>
              <a:rPr lang="en-US" altLang="zh-CN" sz="1000" dirty="0">
                <a:solidFill>
                  <a:srgbClr val="080808"/>
                </a:solidFill>
                <a:latin typeface="Arial Unicode MS"/>
              </a:rPr>
              <a:t>L5.</a:t>
            </a:r>
          </a:p>
          <a:p>
            <a:pPr algn="r">
              <a:lnSpc>
                <a:spcPts val="1200"/>
              </a:lnSpc>
            </a:pPr>
            <a:r>
              <a:rPr lang="en-US" altLang="zh-CN" sz="1000" dirty="0">
                <a:solidFill>
                  <a:srgbClr val="080808"/>
                </a:solidFill>
                <a:latin typeface="Arial Unicode MS"/>
              </a:rPr>
              <a:t>L6.</a:t>
            </a:r>
          </a:p>
          <a:p>
            <a:pPr algn="r">
              <a:lnSpc>
                <a:spcPts val="1200"/>
              </a:lnSpc>
            </a:pPr>
            <a:r>
              <a:rPr lang="en-US" altLang="zh-CN" sz="1000" dirty="0">
                <a:solidFill>
                  <a:srgbClr val="080808"/>
                </a:solidFill>
                <a:latin typeface="Arial Unicode MS"/>
              </a:rPr>
              <a:t>L7.</a:t>
            </a:r>
          </a:p>
          <a:p>
            <a:pPr algn="r">
              <a:lnSpc>
                <a:spcPts val="1200"/>
              </a:lnSpc>
            </a:pPr>
            <a:r>
              <a:rPr lang="en-US" altLang="zh-CN" sz="1000" dirty="0">
                <a:solidFill>
                  <a:srgbClr val="080808"/>
                </a:solidFill>
                <a:latin typeface="Arial Unicode MS"/>
              </a:rPr>
              <a:t>L8.</a:t>
            </a:r>
          </a:p>
          <a:p>
            <a:pPr algn="r">
              <a:lnSpc>
                <a:spcPts val="1200"/>
              </a:lnSpc>
            </a:pPr>
            <a:r>
              <a:rPr lang="en-US" altLang="zh-CN" sz="1000" dirty="0">
                <a:solidFill>
                  <a:srgbClr val="080808"/>
                </a:solidFill>
                <a:latin typeface="Arial Unicode MS"/>
              </a:rPr>
              <a:t>L9.</a:t>
            </a:r>
          </a:p>
          <a:p>
            <a:pPr algn="r">
              <a:lnSpc>
                <a:spcPts val="1200"/>
              </a:lnSpc>
            </a:pPr>
            <a:r>
              <a:rPr lang="en-US" altLang="zh-CN" sz="1000" dirty="0">
                <a:solidFill>
                  <a:srgbClr val="080808"/>
                </a:solidFill>
                <a:latin typeface="Arial Unicode MS"/>
              </a:rPr>
              <a:t>L10.</a:t>
            </a:r>
          </a:p>
          <a:p>
            <a:pPr algn="r">
              <a:lnSpc>
                <a:spcPts val="1200"/>
              </a:lnSpc>
            </a:pPr>
            <a:r>
              <a:rPr lang="en-US" altLang="zh-CN" sz="1000" dirty="0">
                <a:solidFill>
                  <a:srgbClr val="080808"/>
                </a:solidFill>
                <a:latin typeface="Arial Unicode MS"/>
              </a:rPr>
              <a:t>L11.</a:t>
            </a:r>
          </a:p>
          <a:p>
            <a:pPr algn="r">
              <a:lnSpc>
                <a:spcPts val="1200"/>
              </a:lnSpc>
            </a:pPr>
            <a:r>
              <a:rPr lang="en-US" altLang="zh-CN" sz="1000" dirty="0">
                <a:solidFill>
                  <a:srgbClr val="080808"/>
                </a:solidFill>
                <a:latin typeface="Arial Unicode MS"/>
              </a:rPr>
              <a:t>L12.</a:t>
            </a:r>
          </a:p>
          <a:p>
            <a:pPr algn="r">
              <a:lnSpc>
                <a:spcPts val="1200"/>
              </a:lnSpc>
            </a:pPr>
            <a:r>
              <a:rPr lang="en-US" altLang="zh-CN" sz="1000" dirty="0">
                <a:solidFill>
                  <a:srgbClr val="080808"/>
                </a:solidFill>
                <a:latin typeface="Arial Unicode MS"/>
              </a:rPr>
              <a:t>L13.</a:t>
            </a:r>
          </a:p>
          <a:p>
            <a:pPr algn="r">
              <a:lnSpc>
                <a:spcPts val="1200"/>
              </a:lnSpc>
            </a:pPr>
            <a:r>
              <a:rPr lang="en-US" altLang="zh-CN" sz="1000" dirty="0">
                <a:solidFill>
                  <a:srgbClr val="080808"/>
                </a:solidFill>
                <a:latin typeface="Arial Unicode MS"/>
              </a:rPr>
              <a:t>L14.</a:t>
            </a:r>
          </a:p>
          <a:p>
            <a:pPr algn="r">
              <a:lnSpc>
                <a:spcPts val="1200"/>
              </a:lnSpc>
            </a:pPr>
            <a:r>
              <a:rPr lang="en-US" altLang="zh-CN" sz="1000" dirty="0">
                <a:solidFill>
                  <a:srgbClr val="080808"/>
                </a:solidFill>
                <a:latin typeface="Arial Unicode MS"/>
              </a:rPr>
              <a:t>L15.</a:t>
            </a:r>
          </a:p>
          <a:p>
            <a:pPr algn="r">
              <a:lnSpc>
                <a:spcPts val="1200"/>
              </a:lnSpc>
            </a:pPr>
            <a:r>
              <a:rPr lang="en-US" altLang="zh-CN" sz="1000" dirty="0">
                <a:solidFill>
                  <a:srgbClr val="080808"/>
                </a:solidFill>
                <a:latin typeface="Arial Unicode MS"/>
              </a:rPr>
              <a:t>L16.</a:t>
            </a:r>
          </a:p>
          <a:p>
            <a:pPr algn="r">
              <a:lnSpc>
                <a:spcPts val="1200"/>
              </a:lnSpc>
            </a:pPr>
            <a:r>
              <a:rPr lang="en-US" altLang="zh-CN" sz="1000" dirty="0">
                <a:solidFill>
                  <a:srgbClr val="080808"/>
                </a:solidFill>
                <a:latin typeface="Arial Unicode MS"/>
              </a:rPr>
              <a:t>L17.</a:t>
            </a:r>
          </a:p>
        </p:txBody>
      </p:sp>
      <p:sp>
        <p:nvSpPr>
          <p:cNvPr id="5" name="文本框 5">
            <a:extLst>
              <a:ext uri="{FF2B5EF4-FFF2-40B4-BE49-F238E27FC236}">
                <a16:creationId xmlns:a16="http://schemas.microsoft.com/office/drawing/2014/main" id="{D7B60478-D695-E409-A05E-0C75B4477B34}"/>
              </a:ext>
            </a:extLst>
          </p:cNvPr>
          <p:cNvSpPr txBox="1"/>
          <p:nvPr/>
        </p:nvSpPr>
        <p:spPr>
          <a:xfrm>
            <a:off x="7124795" y="2452272"/>
            <a:ext cx="1159823" cy="276999"/>
          </a:xfrm>
          <a:prstGeom prst="rect">
            <a:avLst/>
          </a:prstGeom>
          <a:noFill/>
        </p:spPr>
        <p:txBody>
          <a:bodyPr wrap="square">
            <a:spAutoFit/>
          </a:bodyPr>
          <a:lstStyle/>
          <a:p>
            <a:r>
              <a:rPr lang="en-US" altLang="zh-CN" sz="1200" dirty="0"/>
              <a:t>LLVM IR</a:t>
            </a:r>
            <a:endParaRPr lang="zh-CN" altLang="en-US" sz="1200" dirty="0"/>
          </a:p>
        </p:txBody>
      </p:sp>
      <p:cxnSp>
        <p:nvCxnSpPr>
          <p:cNvPr id="6" name="Curved Connector 1">
            <a:extLst>
              <a:ext uri="{FF2B5EF4-FFF2-40B4-BE49-F238E27FC236}">
                <a16:creationId xmlns:a16="http://schemas.microsoft.com/office/drawing/2014/main" id="{A673F1D7-BA0C-BF37-E1FA-EADD118146B7}"/>
              </a:ext>
            </a:extLst>
          </p:cNvPr>
          <p:cNvCxnSpPr>
            <a:cxnSpLocks/>
          </p:cNvCxnSpPr>
          <p:nvPr/>
        </p:nvCxnSpPr>
        <p:spPr>
          <a:xfrm rot="300000">
            <a:off x="7303176" y="4087243"/>
            <a:ext cx="72000" cy="432000"/>
          </a:xfrm>
          <a:prstGeom prst="curvedConnector3">
            <a:avLst>
              <a:gd name="adj1" fmla="val -146982"/>
            </a:avLst>
          </a:prstGeom>
          <a:ln w="12700">
            <a:solidFill>
              <a:srgbClr val="FF0000"/>
            </a:solidFill>
            <a:tailEnd type="triangle"/>
          </a:ln>
        </p:spPr>
        <p:style>
          <a:lnRef idx="1">
            <a:schemeClr val="accent6"/>
          </a:lnRef>
          <a:fillRef idx="0">
            <a:schemeClr val="accent6"/>
          </a:fillRef>
          <a:effectRef idx="0">
            <a:schemeClr val="accent6"/>
          </a:effectRef>
          <a:fontRef idx="minor">
            <a:schemeClr val="tx1"/>
          </a:fontRef>
        </p:style>
      </p:cxnSp>
      <p:cxnSp>
        <p:nvCxnSpPr>
          <p:cNvPr id="7" name="Curved Connector 1">
            <a:extLst>
              <a:ext uri="{FF2B5EF4-FFF2-40B4-BE49-F238E27FC236}">
                <a16:creationId xmlns:a16="http://schemas.microsoft.com/office/drawing/2014/main" id="{48C37650-9ACE-2469-8240-0CB735D9094E}"/>
              </a:ext>
            </a:extLst>
          </p:cNvPr>
          <p:cNvCxnSpPr>
            <a:cxnSpLocks/>
          </p:cNvCxnSpPr>
          <p:nvPr/>
        </p:nvCxnSpPr>
        <p:spPr>
          <a:xfrm rot="360000">
            <a:off x="7303175" y="4570913"/>
            <a:ext cx="72000" cy="432000"/>
          </a:xfrm>
          <a:prstGeom prst="curvedConnector3">
            <a:avLst>
              <a:gd name="adj1" fmla="val -146982"/>
            </a:avLst>
          </a:prstGeom>
          <a:ln w="12700">
            <a:solidFill>
              <a:srgbClr val="FF0000"/>
            </a:solidFill>
            <a:tailEnd type="triangle"/>
          </a:ln>
        </p:spPr>
        <p:style>
          <a:lnRef idx="1">
            <a:schemeClr val="accent6"/>
          </a:lnRef>
          <a:fillRef idx="0">
            <a:schemeClr val="accent6"/>
          </a:fillRef>
          <a:effectRef idx="0">
            <a:schemeClr val="accent6"/>
          </a:effectRef>
          <a:fontRef idx="minor">
            <a:schemeClr val="tx1"/>
          </a:fontRef>
        </p:style>
      </p:cxnSp>
      <p:cxnSp>
        <p:nvCxnSpPr>
          <p:cNvPr id="8" name="Curved Connector 7">
            <a:extLst>
              <a:ext uri="{FF2B5EF4-FFF2-40B4-BE49-F238E27FC236}">
                <a16:creationId xmlns:a16="http://schemas.microsoft.com/office/drawing/2014/main" id="{8656DC0B-4DB2-9861-A863-87CC13C9400E}"/>
              </a:ext>
            </a:extLst>
          </p:cNvPr>
          <p:cNvCxnSpPr>
            <a:cxnSpLocks/>
          </p:cNvCxnSpPr>
          <p:nvPr/>
        </p:nvCxnSpPr>
        <p:spPr>
          <a:xfrm rot="240000">
            <a:off x="7314465" y="3318431"/>
            <a:ext cx="72000" cy="721440"/>
          </a:xfrm>
          <a:prstGeom prst="curvedConnector3">
            <a:avLst>
              <a:gd name="adj1" fmla="val -146982"/>
            </a:avLst>
          </a:prstGeom>
          <a:ln w="12700">
            <a:solidFill>
              <a:srgbClr val="FF0000"/>
            </a:solidFill>
            <a:tailEnd type="triangle"/>
          </a:ln>
        </p:spPr>
        <p:style>
          <a:lnRef idx="1">
            <a:schemeClr val="accent6"/>
          </a:lnRef>
          <a:fillRef idx="0">
            <a:schemeClr val="accent6"/>
          </a:fillRef>
          <a:effectRef idx="0">
            <a:schemeClr val="accent6"/>
          </a:effectRef>
          <a:fontRef idx="minor">
            <a:schemeClr val="tx1"/>
          </a:fontRef>
        </p:style>
      </p:cxnSp>
      <p:cxnSp>
        <p:nvCxnSpPr>
          <p:cNvPr id="9" name="Curved Connector 8">
            <a:extLst>
              <a:ext uri="{FF2B5EF4-FFF2-40B4-BE49-F238E27FC236}">
                <a16:creationId xmlns:a16="http://schemas.microsoft.com/office/drawing/2014/main" id="{4D968A8E-9B54-3274-23B0-AE48BED3BABB}"/>
              </a:ext>
            </a:extLst>
          </p:cNvPr>
          <p:cNvCxnSpPr/>
          <p:nvPr/>
        </p:nvCxnSpPr>
        <p:spPr>
          <a:xfrm rot="10800000" flipV="1">
            <a:off x="8370386" y="3243796"/>
            <a:ext cx="1404000" cy="87304"/>
          </a:xfrm>
          <a:prstGeom prst="curvedConnector3">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Curved Connector 9">
            <a:extLst>
              <a:ext uri="{FF2B5EF4-FFF2-40B4-BE49-F238E27FC236}">
                <a16:creationId xmlns:a16="http://schemas.microsoft.com/office/drawing/2014/main" id="{69790BC0-CFE9-C6F6-54FE-F45C881E40DE}"/>
              </a:ext>
            </a:extLst>
          </p:cNvPr>
          <p:cNvCxnSpPr/>
          <p:nvPr/>
        </p:nvCxnSpPr>
        <p:spPr>
          <a:xfrm rot="16200000" flipH="1">
            <a:off x="7369710" y="2541689"/>
            <a:ext cx="808893" cy="246184"/>
          </a:xfrm>
          <a:prstGeom prst="curvedConnector3">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1" name="Curved Connector 10">
            <a:extLst>
              <a:ext uri="{FF2B5EF4-FFF2-40B4-BE49-F238E27FC236}">
                <a16:creationId xmlns:a16="http://schemas.microsoft.com/office/drawing/2014/main" id="{15C843CE-F4A4-43E6-1E33-8A1F0AEF21EE}"/>
              </a:ext>
            </a:extLst>
          </p:cNvPr>
          <p:cNvCxnSpPr/>
          <p:nvPr/>
        </p:nvCxnSpPr>
        <p:spPr>
          <a:xfrm rot="16200000" flipH="1">
            <a:off x="7926140" y="1936720"/>
            <a:ext cx="828000" cy="792000"/>
          </a:xfrm>
          <a:prstGeom prst="curvedConnector3">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A6B1A0E4-C355-8BE4-F38A-62D00CE89632}"/>
              </a:ext>
            </a:extLst>
          </p:cNvPr>
          <p:cNvSpPr txBox="1"/>
          <p:nvPr/>
        </p:nvSpPr>
        <p:spPr>
          <a:xfrm>
            <a:off x="9155892" y="3208627"/>
            <a:ext cx="785793" cy="261610"/>
          </a:xfrm>
          <a:prstGeom prst="rect">
            <a:avLst/>
          </a:prstGeom>
          <a:noFill/>
        </p:spPr>
        <p:txBody>
          <a:bodyPr wrap="none" rtlCol="0">
            <a:spAutoFit/>
          </a:bodyPr>
          <a:lstStyle/>
          <a:p>
            <a:r>
              <a:rPr lang="en-US" altLang="zh-CN" sz="1100" dirty="0">
                <a:solidFill>
                  <a:srgbClr val="FF0000"/>
                </a:solidFill>
              </a:rPr>
              <a:t>value-flow</a:t>
            </a:r>
            <a:endParaRPr lang="en-US" sz="1100" dirty="0">
              <a:solidFill>
                <a:srgbClr val="FF0000"/>
              </a:solidFill>
            </a:endParaRPr>
          </a:p>
        </p:txBody>
      </p:sp>
      <mc:AlternateContent xmlns:mc="http://schemas.openxmlformats.org/markup-compatibility/2006">
        <mc:Choice xmlns:a14="http://schemas.microsoft.com/office/drawing/2010/main" Requires="a14">
          <p:sp>
            <p:nvSpPr>
              <p:cNvPr id="15" name="TextBox 14">
                <a:extLst>
                  <a:ext uri="{FF2B5EF4-FFF2-40B4-BE49-F238E27FC236}">
                    <a16:creationId xmlns:a16="http://schemas.microsoft.com/office/drawing/2014/main" id="{3F002C2B-0EE8-9F0B-A056-E5803F033F57}"/>
                  </a:ext>
                </a:extLst>
              </p:cNvPr>
              <p:cNvSpPr txBox="1"/>
              <p:nvPr/>
            </p:nvSpPr>
            <p:spPr>
              <a:xfrm>
                <a:off x="450171" y="2201590"/>
                <a:ext cx="5525917" cy="2585323"/>
              </a:xfrm>
              <a:prstGeom prst="rect">
                <a:avLst/>
              </a:prstGeom>
              <a:noFill/>
            </p:spPr>
            <p:txBody>
              <a:bodyPr wrap="square" rtlCol="0">
                <a:spAutoFit/>
              </a:bodyPr>
              <a:lstStyle/>
              <a:p>
                <a:pPr marL="285750" indent="-285750">
                  <a:buFont typeface="Arial" panose="020B0604020202020204" pitchFamily="34" charset="0"/>
                  <a:buChar char="•"/>
                </a:pPr>
                <a:r>
                  <a:rPr lang="en-US" altLang="zh-CN" dirty="0"/>
                  <a:t>T</a:t>
                </a:r>
                <a:r>
                  <a:rPr lang="en-AU" dirty="0"/>
                  <a:t>he </a:t>
                </a:r>
                <a:r>
                  <a:rPr lang="zh-CN" altLang="en-US" dirty="0"/>
                  <a:t>“𝑈𝑠𝑒𝑟” </a:t>
                </a:r>
                <a:r>
                  <a:rPr lang="en-US" altLang="zh-CN" dirty="0" err="1"/>
                  <a:t>i</a:t>
                </a:r>
                <a:r>
                  <a:rPr lang="en-AU" dirty="0"/>
                  <a:t>n </a:t>
                </a:r>
                <a:r>
                  <a:rPr lang="zh-CN" altLang="en-US" dirty="0"/>
                  <a:t>“</a:t>
                </a:r>
                <a:r>
                  <a:rPr lang="en-AU" dirty="0"/>
                  <a:t>𝒄𝒂𝒍𝒍𝒆𝒆𝑴𝒆𝒕𝒉𝒐𝒅 helps identify “b” as a User type, indicating that L5, L6, and L7 retrieve the username of b.</a:t>
                </a:r>
              </a:p>
              <a:p>
                <a:pPr marL="285750" indent="-285750">
                  <a:buFont typeface="Arial" panose="020B0604020202020204" pitchFamily="34" charset="0"/>
                  <a:buChar char="•"/>
                </a:pPr>
                <a:r>
                  <a:rPr lang="zh-CN" altLang="en-US" dirty="0"/>
                  <a:t> </a:t>
                </a:r>
                <a:r>
                  <a:rPr lang="en-AU" dirty="0"/>
                  <a:t>“𝒕𝒂𝒊𝒏𝒕𝒆𝒅𝑨𝒓𝒈𝒔” indicates that the </a:t>
                </a:r>
                <a:r>
                  <a:rPr lang="en-US" altLang="zh-CN" dirty="0"/>
                  <a:t>“</a:t>
                </a:r>
                <a:r>
                  <a:rPr lang="en-AU" dirty="0"/>
                  <a:t>username</a:t>
                </a:r>
                <a:r>
                  <a:rPr lang="en-US" altLang="zh-CN" dirty="0"/>
                  <a:t>”s</a:t>
                </a:r>
                <a:r>
                  <a:rPr lang="en-AU" dirty="0"/>
                  <a:t> of both the first parameter “a” and the second parameter</a:t>
                </a:r>
                <a:r>
                  <a:rPr lang="zh-CN" altLang="en-US" dirty="0"/>
                  <a:t> </a:t>
                </a:r>
                <a:r>
                  <a:rPr lang="en-AU" dirty="0"/>
                  <a:t>“b” </a:t>
                </a:r>
                <a:r>
                  <a:rPr lang="en-US" altLang="zh-CN" dirty="0"/>
                  <a:t>are</a:t>
                </a:r>
                <a:r>
                  <a:rPr lang="en-AU" dirty="0"/>
                  <a:t> considered</a:t>
                </a:r>
                <a:r>
                  <a:rPr lang="zh-CN" altLang="en-US" dirty="0"/>
                  <a:t> </a:t>
                </a:r>
                <a:r>
                  <a:rPr lang="en-AU" dirty="0"/>
                  <a:t>as tainted data.</a:t>
                </a:r>
              </a:p>
              <a:p>
                <a:pPr marL="285750" indent="-285750">
                  <a:buFont typeface="Arial" panose="020B0604020202020204" pitchFamily="34" charset="0"/>
                  <a:buChar char="•"/>
                </a:pPr>
                <a:r>
                  <a:rPr lang="en-AU" dirty="0"/>
                  <a:t>"𝒂𝒍𝒊𝒂𝒔𝑨𝒓𝒈𝒔" indicates that "</a:t>
                </a:r>
                <a:r>
                  <a:rPr lang="en-AU" dirty="0" err="1"/>
                  <a:t>a.username</a:t>
                </a:r>
                <a:r>
                  <a:rPr lang="en-AU" dirty="0"/>
                  <a:t>" and "</a:t>
                </a:r>
                <a:r>
                  <a:rPr lang="en-AU" dirty="0" err="1"/>
                  <a:t>b.username</a:t>
                </a:r>
                <a:r>
                  <a:rPr lang="en-AU" dirty="0"/>
                  <a:t>" both point to the same object "</a:t>
                </a:r>
                <a14:m>
                  <m:oMath xmlns:m="http://schemas.openxmlformats.org/officeDocument/2006/math">
                    <m:sSub>
                      <m:sSubPr>
                        <m:ctrlPr>
                          <a:rPr lang="en-AU"/>
                        </m:ctrlPr>
                      </m:sSubPr>
                      <m:e>
                        <m:r>
                          <m:rPr>
                            <m:sty m:val="p"/>
                          </m:rPr>
                          <a:rPr lang="en-AU"/>
                          <m:t>o</m:t>
                        </m:r>
                        <m:r>
                          <a:rPr lang="en-US" altLang="zh-CN"/>
                          <m:t>𝑏𝑗</m:t>
                        </m:r>
                      </m:e>
                      <m:sub>
                        <m:r>
                          <a:rPr lang="en-US" altLang="zh-CN"/>
                          <m:t>1</m:t>
                        </m:r>
                      </m:sub>
                    </m:sSub>
                  </m:oMath>
                </a14:m>
                <a:r>
                  <a:rPr lang="en-AU" dirty="0"/>
                  <a:t>”</a:t>
                </a:r>
                <a:r>
                  <a:rPr lang="en-US" altLang="zh-CN" dirty="0"/>
                  <a:t>.</a:t>
                </a:r>
                <a:endParaRPr lang="en-AU" dirty="0"/>
              </a:p>
              <a:p>
                <a:pPr marL="285750" indent="-285750">
                  <a:buFont typeface="Arial" panose="020B0604020202020204" pitchFamily="34" charset="0"/>
                  <a:buChar char="•"/>
                </a:pPr>
                <a:r>
                  <a:rPr lang="en-US" altLang="zh-CN" dirty="0"/>
                  <a:t>Value-flow:</a:t>
                </a:r>
                <a:r>
                  <a:rPr lang="zh-CN" altLang="en-US" dirty="0"/>
                  <a:t> </a:t>
                </a:r>
                <a:r>
                  <a:rPr lang="en-US" altLang="zh-CN" dirty="0"/>
                  <a:t>L3</a:t>
                </a:r>
                <a:r>
                  <a:rPr lang="zh-CN" altLang="en-US" dirty="0"/>
                  <a:t> </a:t>
                </a:r>
                <a:r>
                  <a:rPr lang="en-US" altLang="zh-CN" dirty="0">
                    <a:sym typeface="Wingdings" pitchFamily="2" charset="2"/>
                  </a:rPr>
                  <a:t></a:t>
                </a:r>
                <a:r>
                  <a:rPr lang="zh-CN" altLang="en-US" dirty="0">
                    <a:sym typeface="Wingdings" pitchFamily="2" charset="2"/>
                  </a:rPr>
                  <a:t> </a:t>
                </a:r>
                <a:r>
                  <a:rPr lang="en-US" altLang="zh-CN" dirty="0">
                    <a:sym typeface="Wingdings" pitchFamily="2" charset="2"/>
                  </a:rPr>
                  <a:t>L4</a:t>
                </a:r>
                <a:r>
                  <a:rPr lang="zh-CN" altLang="en-US" dirty="0">
                    <a:sym typeface="Wingdings" pitchFamily="2" charset="2"/>
                  </a:rPr>
                  <a:t> </a:t>
                </a:r>
                <a:r>
                  <a:rPr lang="en-US" altLang="zh-CN" dirty="0">
                    <a:sym typeface="Wingdings" pitchFamily="2" charset="2"/>
                  </a:rPr>
                  <a:t>-</a:t>
                </a:r>
                <a:r>
                  <a:rPr lang="zh-CN" altLang="en-US" dirty="0">
                    <a:sym typeface="Wingdings" pitchFamily="2" charset="2"/>
                  </a:rPr>
                  <a:t> </a:t>
                </a:r>
                <a:r>
                  <a:rPr lang="en-US" altLang="zh-CN" dirty="0">
                    <a:sym typeface="Wingdings" pitchFamily="2" charset="2"/>
                  </a:rPr>
                  <a:t>L9</a:t>
                </a:r>
                <a:r>
                  <a:rPr lang="zh-CN" altLang="en-US" dirty="0">
                    <a:sym typeface="Wingdings" pitchFamily="2" charset="2"/>
                  </a:rPr>
                  <a:t> </a:t>
                </a:r>
                <a:r>
                  <a:rPr lang="en-US" altLang="zh-CN" dirty="0">
                    <a:sym typeface="Wingdings" pitchFamily="2" charset="2"/>
                  </a:rPr>
                  <a:t></a:t>
                </a:r>
                <a:r>
                  <a:rPr lang="zh-CN" altLang="en-US" dirty="0">
                    <a:sym typeface="Wingdings" pitchFamily="2" charset="2"/>
                  </a:rPr>
                  <a:t> </a:t>
                </a:r>
                <a:r>
                  <a:rPr lang="en-US" altLang="zh-CN" dirty="0">
                    <a:sym typeface="Wingdings" pitchFamily="2" charset="2"/>
                  </a:rPr>
                  <a:t>L12</a:t>
                </a:r>
                <a:r>
                  <a:rPr lang="zh-CN" altLang="en-US" dirty="0">
                    <a:sym typeface="Wingdings" pitchFamily="2" charset="2"/>
                  </a:rPr>
                  <a:t> </a:t>
                </a:r>
                <a:r>
                  <a:rPr lang="en-US" altLang="zh-CN" dirty="0">
                    <a:sym typeface="Wingdings" pitchFamily="2" charset="2"/>
                  </a:rPr>
                  <a:t></a:t>
                </a:r>
                <a:r>
                  <a:rPr lang="zh-CN" altLang="en-US" dirty="0">
                    <a:sym typeface="Wingdings" pitchFamily="2" charset="2"/>
                  </a:rPr>
                  <a:t> </a:t>
                </a:r>
                <a:r>
                  <a:rPr lang="en-US" altLang="zh-CN" dirty="0">
                    <a:sym typeface="Wingdings" pitchFamily="2" charset="2"/>
                  </a:rPr>
                  <a:t>L15.</a:t>
                </a:r>
                <a:endParaRPr lang="en-US" dirty="0"/>
              </a:p>
            </p:txBody>
          </p:sp>
        </mc:Choice>
        <mc:Fallback>
          <p:sp>
            <p:nvSpPr>
              <p:cNvPr id="15" name="TextBox 14">
                <a:extLst>
                  <a:ext uri="{FF2B5EF4-FFF2-40B4-BE49-F238E27FC236}">
                    <a16:creationId xmlns:a16="http://schemas.microsoft.com/office/drawing/2014/main" id="{3F002C2B-0EE8-9F0B-A056-E5803F033F57}"/>
                  </a:ext>
                </a:extLst>
              </p:cNvPr>
              <p:cNvSpPr txBox="1">
                <a:spLocks noRot="1" noChangeAspect="1" noMove="1" noResize="1" noEditPoints="1" noAdjustHandles="1" noChangeArrowheads="1" noChangeShapeType="1" noTextEdit="1"/>
              </p:cNvSpPr>
              <p:nvPr/>
            </p:nvSpPr>
            <p:spPr>
              <a:xfrm>
                <a:off x="450171" y="2201590"/>
                <a:ext cx="5525917" cy="2585323"/>
              </a:xfrm>
              <a:prstGeom prst="rect">
                <a:avLst/>
              </a:prstGeom>
              <a:blipFill>
                <a:blip r:embed="rId5"/>
                <a:stretch>
                  <a:fillRect l="-688" t="-980" b="-3431"/>
                </a:stretch>
              </a:blipFill>
            </p:spPr>
            <p:txBody>
              <a:bodyPr/>
              <a:lstStyle/>
              <a:p>
                <a:r>
                  <a:rPr lang="en-US">
                    <a:noFill/>
                  </a:rPr>
                  <a:t> </a:t>
                </a:r>
              </a:p>
            </p:txBody>
          </p:sp>
        </mc:Fallback>
      </mc:AlternateContent>
      <p:cxnSp>
        <p:nvCxnSpPr>
          <p:cNvPr id="14" name="Curved Connector 13">
            <a:extLst>
              <a:ext uri="{FF2B5EF4-FFF2-40B4-BE49-F238E27FC236}">
                <a16:creationId xmlns:a16="http://schemas.microsoft.com/office/drawing/2014/main" id="{AA9D6AE6-9775-EF9D-B5B4-95BA0E27214D}"/>
              </a:ext>
            </a:extLst>
          </p:cNvPr>
          <p:cNvCxnSpPr>
            <a:cxnSpLocks/>
          </p:cNvCxnSpPr>
          <p:nvPr/>
        </p:nvCxnSpPr>
        <p:spPr>
          <a:xfrm rot="16200000" flipH="1">
            <a:off x="7014142" y="2432307"/>
            <a:ext cx="1004215" cy="269629"/>
          </a:xfrm>
          <a:prstGeom prst="curvedConnector3">
            <a:avLst/>
          </a:prstGeom>
          <a:ln w="127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94900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占位符 1">
            <a:extLst>
              <a:ext uri="{FF2B5EF4-FFF2-40B4-BE49-F238E27FC236}">
                <a16:creationId xmlns:a16="http://schemas.microsoft.com/office/drawing/2014/main" id="{B020B08D-334D-A841-EA36-BB6192515C8B}"/>
              </a:ext>
            </a:extLst>
          </p:cNvPr>
          <p:cNvSpPr>
            <a:spLocks noGrp="1"/>
          </p:cNvSpPr>
          <p:nvPr>
            <p:ph type="body" sz="quarter" idx="10"/>
          </p:nvPr>
        </p:nvSpPr>
        <p:spPr>
          <a:xfrm>
            <a:off x="215999" y="413035"/>
            <a:ext cx="6557333" cy="416571"/>
          </a:xfrm>
        </p:spPr>
        <p:txBody>
          <a:bodyPr>
            <a:normAutofit lnSpcReduction="10000"/>
          </a:bodyPr>
          <a:lstStyle/>
          <a:p>
            <a:r>
              <a:rPr lang="en-US" altLang="zh-CN" dirty="0"/>
              <a:t>Our</a:t>
            </a:r>
            <a:r>
              <a:rPr lang="zh-CN" altLang="en-US" dirty="0"/>
              <a:t> </a:t>
            </a:r>
            <a:r>
              <a:rPr lang="en-US" altLang="zh-CN" dirty="0"/>
              <a:t>work</a:t>
            </a:r>
          </a:p>
          <a:p>
            <a:endParaRPr lang="en-US" altLang="zh-CN" dirty="0"/>
          </a:p>
        </p:txBody>
      </p:sp>
      <p:sp>
        <p:nvSpPr>
          <p:cNvPr id="23" name="文本占位符 2">
            <a:extLst>
              <a:ext uri="{FF2B5EF4-FFF2-40B4-BE49-F238E27FC236}">
                <a16:creationId xmlns:a16="http://schemas.microsoft.com/office/drawing/2014/main" id="{4507D226-DAE3-686B-249F-C560B1029111}"/>
              </a:ext>
            </a:extLst>
          </p:cNvPr>
          <p:cNvSpPr>
            <a:spLocks noGrp="1"/>
          </p:cNvSpPr>
          <p:nvPr>
            <p:ph type="body" sz="quarter" idx="11"/>
          </p:nvPr>
        </p:nvSpPr>
        <p:spPr>
          <a:xfrm>
            <a:off x="216000" y="712622"/>
            <a:ext cx="6557333" cy="323301"/>
          </a:xfrm>
        </p:spPr>
        <p:txBody>
          <a:bodyPr/>
          <a:lstStyle/>
          <a:p>
            <a:r>
              <a:rPr lang="en-US" altLang="zh-CN" sz="1600" dirty="0"/>
              <a:t>Caller-sensitive specification</a:t>
            </a:r>
            <a:endParaRPr lang="zh-CN" altLang="en-US" sz="1600" dirty="0"/>
          </a:p>
          <a:p>
            <a:endParaRPr lang="en-US" dirty="0"/>
          </a:p>
        </p:txBody>
      </p:sp>
      <mc:AlternateContent xmlns:mc="http://schemas.openxmlformats.org/markup-compatibility/2006">
        <mc:Choice xmlns:a14="http://schemas.microsoft.com/office/drawing/2010/main" Requires="a14">
          <p:sp>
            <p:nvSpPr>
              <p:cNvPr id="14" name="Rectangle 2">
                <a:extLst>
                  <a:ext uri="{FF2B5EF4-FFF2-40B4-BE49-F238E27FC236}">
                    <a16:creationId xmlns:a16="http://schemas.microsoft.com/office/drawing/2014/main" id="{75A8BFF9-5F2A-D4A0-D0A6-5A2D98BE8B8C}"/>
                  </a:ext>
                </a:extLst>
              </p:cNvPr>
              <p:cNvSpPr>
                <a:spLocks noChangeArrowheads="1"/>
              </p:cNvSpPr>
              <p:nvPr/>
            </p:nvSpPr>
            <p:spPr bwMode="auto">
              <a:xfrm>
                <a:off x="1440451" y="1335510"/>
                <a:ext cx="4004730" cy="2708434"/>
              </a:xfrm>
              <a:prstGeom prst="rect">
                <a:avLst/>
              </a:prstGeom>
              <a:solidFill>
                <a:srgbClr val="FFFFFF"/>
              </a:solidFill>
              <a:ln w="9525">
                <a:solidFill>
                  <a:srgbClr val="0070C0"/>
                </a:solidFill>
                <a:miter lim="800000"/>
                <a:headEnd/>
                <a:tailEnd/>
              </a:ln>
              <a:effectLst/>
              <a:extLs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lnSpc>
                    <a:spcPts val="1200"/>
                  </a:lnSpc>
                  <a:spcBef>
                    <a:spcPct val="0"/>
                  </a:spcBef>
                  <a:spcAft>
                    <a:spcPct val="0"/>
                  </a:spcAft>
                </a:pPr>
                <a:r>
                  <a:rPr kumimoji="0" lang="en-US" altLang="zh-CN" sz="1000" b="0" i="0" u="none" strike="noStrike" cap="none" normalizeH="0" baseline="0" dirty="0">
                    <a:ln>
                      <a:noFill/>
                    </a:ln>
                    <a:solidFill>
                      <a:srgbClr val="080808"/>
                    </a:solidFill>
                    <a:effectLst/>
                    <a:latin typeface="Arial Unicode MS"/>
                    <a:ea typeface="JetBrains Mono"/>
                  </a:rPr>
                  <a:t>define void @ </a:t>
                </a:r>
                <a:r>
                  <a:rPr kumimoji="0" lang="en-US" altLang="zh-CN" sz="1000" b="0" i="0" u="none" strike="noStrike" cap="none" normalizeH="0" baseline="0" dirty="0" err="1">
                    <a:ln>
                      <a:noFill/>
                    </a:ln>
                    <a:solidFill>
                      <a:srgbClr val="080808"/>
                    </a:solidFill>
                    <a:effectLst/>
                    <a:latin typeface="Arial Unicode MS"/>
                    <a:ea typeface="JetBrains Mono"/>
                  </a:rPr>
                  <a:t>Java_JavaCaller_native_c_callee</a:t>
                </a:r>
                <a:r>
                  <a:rPr lang="en-US" altLang="zh-CN" sz="1000" dirty="0">
                    <a:solidFill>
                      <a:srgbClr val="080808"/>
                    </a:solidFill>
                    <a:latin typeface="Arial Unicode MS"/>
                    <a:ea typeface="JetBrains Mono"/>
                  </a:rPr>
                  <a:t>(i8*</a:t>
                </a:r>
                <a:r>
                  <a:rPr lang="zh-CN" altLang="en-US" sz="1000" dirty="0">
                    <a:solidFill>
                      <a:srgbClr val="080808"/>
                    </a:solidFill>
                    <a:latin typeface="Arial Unicode MS"/>
                    <a:ea typeface="JetBrains Mono"/>
                  </a:rPr>
                  <a:t> </a:t>
                </a:r>
                <a:r>
                  <a:rPr lang="en-US" altLang="zh-CN" sz="1000" dirty="0">
                    <a:solidFill>
                      <a:srgbClr val="080808"/>
                    </a:solidFill>
                    <a:latin typeface="Arial Unicode MS"/>
                    <a:ea typeface="JetBrains Mono"/>
                  </a:rPr>
                  <a:t>%a, i8*</a:t>
                </a:r>
                <a:r>
                  <a:rPr lang="zh-CN" altLang="en-US" sz="1000" dirty="0">
                    <a:solidFill>
                      <a:srgbClr val="080808"/>
                    </a:solidFill>
                    <a:latin typeface="Arial Unicode MS"/>
                    <a:ea typeface="JetBrains Mono"/>
                  </a:rPr>
                  <a:t> </a:t>
                </a:r>
                <a:r>
                  <a:rPr lang="en-US" altLang="zh-CN" sz="1000" dirty="0">
                    <a:solidFill>
                      <a:srgbClr val="080808"/>
                    </a:solidFill>
                    <a:latin typeface="Arial Unicode MS"/>
                    <a:ea typeface="JetBrains Mono"/>
                  </a:rPr>
                  <a:t>%b)</a:t>
                </a:r>
                <a:endParaRPr kumimoji="0" lang="en-US" altLang="zh-CN" sz="1000" b="1" i="0" u="none" strike="noStrike" cap="none" normalizeH="0" baseline="0" dirty="0">
                  <a:ln>
                    <a:noFill/>
                  </a:ln>
                  <a:solidFill>
                    <a:srgbClr val="FF0000"/>
                  </a:solidFill>
                  <a:effectLst/>
                  <a:latin typeface="Arial Unicode MS"/>
                  <a:ea typeface="JetBrains Mono"/>
                </a:endParaRPr>
              </a:p>
              <a:p>
                <a:pPr marL="0" marR="0" lvl="0" indent="0" algn="l" defTabSz="914400" rtl="0" eaLnBrk="0" fontAlgn="base" latinLnBrk="0" hangingPunct="0">
                  <a:lnSpc>
                    <a:spcPts val="1200"/>
                  </a:lnSpc>
                  <a:spcBef>
                    <a:spcPct val="0"/>
                  </a:spcBef>
                  <a:spcAft>
                    <a:spcPct val="0"/>
                  </a:spcAft>
                  <a:buClrTx/>
                  <a:buSzTx/>
                  <a:buFontTx/>
                  <a:buNone/>
                  <a:tabLst/>
                </a:pPr>
                <a:r>
                  <a:rPr lang="en-US" altLang="zh-CN" sz="1000" dirty="0">
                    <a:solidFill>
                      <a:srgbClr val="080808"/>
                    </a:solidFill>
                    <a:latin typeface="Arial Unicode MS"/>
                    <a:ea typeface="JetBrains Mono"/>
                  </a:rPr>
                  <a:t>{</a:t>
                </a:r>
              </a:p>
              <a:p>
                <a:pPr eaLnBrk="0" fontAlgn="base" hangingPunct="0">
                  <a:lnSpc>
                    <a:spcPts val="1200"/>
                  </a:lnSpc>
                  <a:spcBef>
                    <a:spcPct val="0"/>
                  </a:spcBef>
                  <a:spcAft>
                    <a:spcPct val="0"/>
                  </a:spcAft>
                </a:pPr>
                <a:r>
                  <a:rPr lang="en-US" altLang="zh-CN" sz="1000" dirty="0">
                    <a:solidFill>
                      <a:srgbClr val="080808"/>
                    </a:solidFill>
                    <a:latin typeface="Arial Unicode MS"/>
                    <a:ea typeface="JetBrains Mono"/>
                  </a:rPr>
                  <a:t>    // </a:t>
                </a:r>
                <a:r>
                  <a:rPr lang="en-US" altLang="zh-CN" sz="1000" dirty="0">
                    <a:solidFill>
                      <a:srgbClr val="0070C0"/>
                    </a:solidFill>
                    <a:latin typeface="Arial Unicode MS"/>
                    <a:ea typeface="JetBrains Mono"/>
                  </a:rPr>
                  <a:t>pts(</a:t>
                </a:r>
                <a:r>
                  <a:rPr lang="en-US" altLang="zh-CN" sz="1000" dirty="0" err="1">
                    <a:solidFill>
                      <a:srgbClr val="0070C0"/>
                    </a:solidFill>
                    <a:latin typeface="Arial Unicode MS"/>
                    <a:ea typeface="JetBrains Mono"/>
                  </a:rPr>
                  <a:t>a.userName</a:t>
                </a:r>
                <a:r>
                  <a:rPr lang="en-US" altLang="zh-CN" sz="1000" dirty="0">
                    <a:solidFill>
                      <a:srgbClr val="0070C0"/>
                    </a:solidFill>
                    <a:latin typeface="Arial Unicode MS"/>
                    <a:ea typeface="JetBrains Mono"/>
                  </a:rPr>
                  <a:t>) = pts(</a:t>
                </a:r>
                <a:r>
                  <a:rPr lang="en-US" altLang="zh-CN" sz="1000" dirty="0" err="1">
                    <a:solidFill>
                      <a:srgbClr val="0070C0"/>
                    </a:solidFill>
                    <a:latin typeface="Arial Unicode MS"/>
                    <a:ea typeface="JetBrains Mono"/>
                  </a:rPr>
                  <a:t>b.userName</a:t>
                </a:r>
                <a:r>
                  <a:rPr lang="en-US" altLang="zh-CN" sz="1000" dirty="0">
                    <a:solidFill>
                      <a:srgbClr val="0070C0"/>
                    </a:solidFill>
                    <a:latin typeface="Arial Unicode MS"/>
                    <a:ea typeface="JetBrains Mono"/>
                  </a:rPr>
                  <a:t>) = {</a:t>
                </a:r>
                <a14:m>
                  <m:oMath xmlns:m="http://schemas.openxmlformats.org/officeDocument/2006/math">
                    <m:sSub>
                      <m:sSubPr>
                        <m:ctrlPr>
                          <a:rPr lang="en-US" altLang="zh-CN" sz="1000" b="0" i="1" smtClean="0">
                            <a:solidFill>
                              <a:srgbClr val="FF0000"/>
                            </a:solidFill>
                            <a:latin typeface="Cambria Math" panose="02040503050406030204" pitchFamily="18" charset="0"/>
                          </a:rPr>
                        </m:ctrlPr>
                      </m:sSubPr>
                      <m:e>
                        <m:r>
                          <a:rPr lang="en-US" altLang="zh-CN" sz="1000" b="0" i="1" smtClean="0">
                            <a:solidFill>
                              <a:srgbClr val="FF0000"/>
                            </a:solidFill>
                            <a:latin typeface="Cambria Math" panose="02040503050406030204" pitchFamily="18" charset="0"/>
                          </a:rPr>
                          <m:t>𝑜𝑏𝑗</m:t>
                        </m:r>
                      </m:e>
                      <m:sub>
                        <m:r>
                          <a:rPr lang="en-US" altLang="zh-CN" sz="1000" b="0" i="1" smtClean="0">
                            <a:solidFill>
                              <a:srgbClr val="FF0000"/>
                            </a:solidFill>
                            <a:latin typeface="Cambria Math" panose="02040503050406030204" pitchFamily="18" charset="0"/>
                          </a:rPr>
                          <m:t>1</m:t>
                        </m:r>
                      </m:sub>
                    </m:sSub>
                  </m:oMath>
                </a14:m>
                <a:r>
                  <a:rPr lang="en-US" altLang="zh-CN" sz="1000" dirty="0">
                    <a:solidFill>
                      <a:srgbClr val="0070C0"/>
                    </a:solidFill>
                    <a:latin typeface="Arial Unicode MS"/>
                    <a:ea typeface="JetBrains Mono"/>
                  </a:rPr>
                  <a:t>}</a:t>
                </a:r>
                <a:r>
                  <a:rPr lang="en-US" altLang="zh-CN" sz="1000" dirty="0">
                    <a:solidFill>
                      <a:srgbClr val="7030A0"/>
                    </a:solidFill>
                    <a:latin typeface="Arial Unicode MS"/>
                    <a:ea typeface="JetBrains Mono"/>
                  </a:rPr>
                  <a:t> </a:t>
                </a:r>
                <a:r>
                  <a:rPr lang="en-US" altLang="zh-CN" sz="1000" b="1" dirty="0">
                    <a:solidFill>
                      <a:schemeClr val="bg2">
                        <a:lumMod val="50000"/>
                      </a:schemeClr>
                    </a:solidFill>
                    <a:latin typeface="Arial Unicode MS"/>
                    <a:ea typeface="JetBrains Mono"/>
                  </a:rPr>
                  <a:t>//</a:t>
                </a:r>
                <a:r>
                  <a:rPr lang="en-US" altLang="zh-CN" sz="1000" b="1" dirty="0">
                    <a:solidFill>
                      <a:srgbClr val="FF0000"/>
                    </a:solidFill>
                    <a:latin typeface="Arial Unicode MS"/>
                    <a:ea typeface="JetBrains Mono"/>
                  </a:rPr>
                  <a:t> source</a:t>
                </a:r>
              </a:p>
              <a:p>
                <a:pPr eaLnBrk="0" fontAlgn="base" hangingPunct="0">
                  <a:lnSpc>
                    <a:spcPts val="1200"/>
                  </a:lnSpc>
                  <a:spcBef>
                    <a:spcPct val="0"/>
                  </a:spcBef>
                  <a:spcAft>
                    <a:spcPct val="0"/>
                  </a:spcAft>
                </a:pPr>
                <a:r>
                  <a:rPr lang="zh-CN" altLang="en-US" sz="1000" dirty="0">
                    <a:solidFill>
                      <a:srgbClr val="080808"/>
                    </a:solidFill>
                    <a:latin typeface="Arial Unicode MS"/>
                    <a:ea typeface="JetBrains Mono"/>
                  </a:rPr>
                  <a:t>    </a:t>
                </a:r>
                <a:r>
                  <a:rPr lang="en-US" altLang="zh-CN" sz="1000" dirty="0">
                    <a:solidFill>
                      <a:srgbClr val="080808"/>
                    </a:solidFill>
                    <a:latin typeface="Arial Unicode MS"/>
                    <a:ea typeface="JetBrains Mono"/>
                  </a:rPr>
                  <a:t>//</a:t>
                </a:r>
                <a:r>
                  <a:rPr lang="zh-CN" altLang="en-US" sz="1000" dirty="0">
                    <a:solidFill>
                      <a:srgbClr val="080808"/>
                    </a:solidFill>
                    <a:latin typeface="Arial Unicode MS"/>
                    <a:ea typeface="JetBrains Mono"/>
                  </a:rPr>
                  <a:t> </a:t>
                </a:r>
                <a:r>
                  <a:rPr lang="en-US" altLang="zh-CN" sz="1000" dirty="0">
                    <a:solidFill>
                      <a:srgbClr val="FF0000"/>
                    </a:solidFill>
                    <a:latin typeface="Arial Unicode MS"/>
                    <a:ea typeface="JetBrains Mono"/>
                  </a:rPr>
                  <a:t>[</a:t>
                </a:r>
                <a14:m>
                  <m:oMath xmlns:m="http://schemas.openxmlformats.org/officeDocument/2006/math">
                    <m:sSub>
                      <m:sSubPr>
                        <m:ctrlPr>
                          <a:rPr lang="en-US" altLang="zh-CN" sz="1000" b="0" i="1" smtClean="0">
                            <a:solidFill>
                              <a:srgbClr val="FF0000"/>
                            </a:solidFill>
                            <a:latin typeface="Cambria Math" panose="02040503050406030204" pitchFamily="18" charset="0"/>
                          </a:rPr>
                        </m:ctrlPr>
                      </m:sSubPr>
                      <m:e>
                        <m:r>
                          <a:rPr lang="en-US" altLang="zh-CN" sz="1000" b="0" i="1" smtClean="0">
                            <a:solidFill>
                              <a:srgbClr val="FF0000"/>
                            </a:solidFill>
                            <a:latin typeface="Cambria Math" panose="02040503050406030204" pitchFamily="18" charset="0"/>
                          </a:rPr>
                          <m:t>𝑜𝑏𝑗</m:t>
                        </m:r>
                      </m:e>
                      <m:sub>
                        <m:r>
                          <a:rPr lang="en-US" altLang="zh-CN" sz="1000" b="0" i="1" smtClean="0">
                            <a:solidFill>
                              <a:srgbClr val="FF0000"/>
                            </a:solidFill>
                            <a:latin typeface="Cambria Math" panose="02040503050406030204" pitchFamily="18" charset="0"/>
                          </a:rPr>
                          <m:t>2</m:t>
                        </m:r>
                      </m:sub>
                    </m:sSub>
                    <m:r>
                      <a:rPr lang="en-US" altLang="zh-CN" sz="1000" b="0" i="1" smtClean="0">
                        <a:solidFill>
                          <a:srgbClr val="FF0000"/>
                        </a:solidFill>
                        <a:latin typeface="Cambria Math" panose="02040503050406030204" pitchFamily="18" charset="0"/>
                      </a:rPr>
                      <m:t>=</m:t>
                    </m:r>
                    <m:r>
                      <a:rPr lang="zh-CN" altLang="en-US" sz="1000" b="0" i="1" smtClean="0">
                        <a:solidFill>
                          <a:srgbClr val="FF0000"/>
                        </a:solidFill>
                        <a:latin typeface="Cambria Math" panose="02040503050406030204" pitchFamily="18" charset="0"/>
                      </a:rPr>
                      <m:t>𝜒</m:t>
                    </m:r>
                    <m:r>
                      <a:rPr lang="en-US" altLang="zh-CN" sz="1000" b="0" i="1" smtClean="0">
                        <a:solidFill>
                          <a:srgbClr val="FF0000"/>
                        </a:solidFill>
                        <a:latin typeface="Cambria Math" panose="02040503050406030204" pitchFamily="18" charset="0"/>
                      </a:rPr>
                      <m:t>(</m:t>
                    </m:r>
                    <m:sSub>
                      <m:sSubPr>
                        <m:ctrlPr>
                          <a:rPr lang="en-US" altLang="zh-CN" sz="1000" b="0" i="1" smtClean="0">
                            <a:solidFill>
                              <a:srgbClr val="FF0000"/>
                            </a:solidFill>
                            <a:latin typeface="Cambria Math" panose="02040503050406030204" pitchFamily="18" charset="0"/>
                          </a:rPr>
                        </m:ctrlPr>
                      </m:sSubPr>
                      <m:e>
                        <m:r>
                          <a:rPr lang="en-US" altLang="zh-CN" sz="1000" b="0" i="1" smtClean="0">
                            <a:solidFill>
                              <a:srgbClr val="FF0000"/>
                            </a:solidFill>
                            <a:latin typeface="Cambria Math" panose="02040503050406030204" pitchFamily="18" charset="0"/>
                          </a:rPr>
                          <m:t>𝑜𝑏𝑗</m:t>
                        </m:r>
                      </m:e>
                      <m:sub>
                        <m:r>
                          <a:rPr lang="en-US" altLang="zh-CN" sz="1000" b="0" i="1" smtClean="0">
                            <a:solidFill>
                              <a:srgbClr val="FF0000"/>
                            </a:solidFill>
                            <a:latin typeface="Cambria Math" panose="02040503050406030204" pitchFamily="18" charset="0"/>
                          </a:rPr>
                          <m:t>1</m:t>
                        </m:r>
                      </m:sub>
                    </m:sSub>
                    <m:r>
                      <a:rPr lang="en-US" altLang="zh-CN" sz="1000" b="0" i="1" smtClean="0">
                        <a:solidFill>
                          <a:srgbClr val="FF0000"/>
                        </a:solidFill>
                        <a:latin typeface="Cambria Math" panose="02040503050406030204" pitchFamily="18" charset="0"/>
                      </a:rPr>
                      <m:t>)</m:t>
                    </m:r>
                  </m:oMath>
                </a14:m>
                <a:r>
                  <a:rPr lang="en-US" altLang="zh-CN" sz="1000" dirty="0">
                    <a:solidFill>
                      <a:srgbClr val="FF0000"/>
                    </a:solidFill>
                    <a:latin typeface="Arial Unicode MS"/>
                    <a:ea typeface="JetBrains Mono"/>
                  </a:rPr>
                  <a:t>]</a:t>
                </a:r>
                <a:endParaRPr lang="en-US" altLang="zh-CN" sz="1000" b="1" dirty="0">
                  <a:solidFill>
                    <a:srgbClr val="FF0000"/>
                  </a:solidFill>
                  <a:latin typeface="Arial Unicode MS"/>
                  <a:ea typeface="JetBrains Mono"/>
                </a:endParaRPr>
              </a:p>
              <a:p>
                <a:pPr eaLnBrk="0" fontAlgn="base" hangingPunct="0">
                  <a:lnSpc>
                    <a:spcPts val="1200"/>
                  </a:lnSpc>
                  <a:spcBef>
                    <a:spcPct val="0"/>
                  </a:spcBef>
                  <a:spcAft>
                    <a:spcPct val="0"/>
                  </a:spcAft>
                </a:pPr>
                <a:r>
                  <a:rPr kumimoji="0" lang="zh-CN" altLang="en-US" sz="1000" b="0" i="0" u="none" strike="noStrike" cap="none" normalizeH="0" baseline="0" dirty="0">
                    <a:ln>
                      <a:noFill/>
                    </a:ln>
                    <a:effectLst/>
                    <a:latin typeface="Arial Unicode MS"/>
                    <a:ea typeface="JetBrains Mono"/>
                  </a:rPr>
                  <a:t>    </a:t>
                </a:r>
                <a:r>
                  <a:rPr kumimoji="0" lang="en-US" altLang="zh-CN" sz="1000" b="0" i="0" u="none" strike="noStrike" cap="none" normalizeH="0" baseline="0" dirty="0">
                    <a:ln>
                      <a:noFill/>
                    </a:ln>
                    <a:effectLst/>
                    <a:latin typeface="Arial Unicode MS"/>
                    <a:ea typeface="JetBrains Mono"/>
                  </a:rPr>
                  <a:t>%</a:t>
                </a:r>
                <a:r>
                  <a:rPr kumimoji="0" lang="en-US" altLang="zh-CN" sz="1000" b="0" i="0" u="none" strike="noStrike" cap="none" normalizeH="0" baseline="0" dirty="0" err="1">
                    <a:ln>
                      <a:noFill/>
                    </a:ln>
                    <a:effectLst/>
                    <a:latin typeface="Arial Unicode MS"/>
                    <a:ea typeface="JetBrains Mono"/>
                  </a:rPr>
                  <a:t>cls</a:t>
                </a:r>
                <a:r>
                  <a:rPr kumimoji="0" lang="en-US" altLang="zh-CN" sz="1000" b="0" i="0" u="none" strike="noStrike" cap="none" normalizeH="0" baseline="0" dirty="0">
                    <a:ln>
                      <a:noFill/>
                    </a:ln>
                    <a:effectLst/>
                    <a:latin typeface="Arial Unicode MS"/>
                    <a:ea typeface="JetBrains Mono"/>
                  </a:rPr>
                  <a:t> = call @</a:t>
                </a:r>
                <a:r>
                  <a:rPr kumimoji="0" lang="en-US" altLang="zh-CN" sz="1000" b="0" i="0" u="none" strike="noStrike" cap="none" normalizeH="0" baseline="0" dirty="0" err="1">
                    <a:ln>
                      <a:noFill/>
                    </a:ln>
                    <a:effectLst/>
                    <a:latin typeface="Arial Unicode MS"/>
                    <a:ea typeface="JetBrains Mono"/>
                  </a:rPr>
                  <a:t>GetObjectClass</a:t>
                </a:r>
                <a:r>
                  <a:rPr kumimoji="0" lang="en-US" altLang="zh-CN" sz="1000" b="0" i="0" u="none" strike="noStrike" cap="none" normalizeH="0" baseline="0" dirty="0">
                    <a:ln>
                      <a:noFill/>
                    </a:ln>
                    <a:effectLst/>
                    <a:latin typeface="Arial Unicode MS"/>
                    <a:ea typeface="JetBrains Mono"/>
                  </a:rPr>
                  <a:t>(%b)</a:t>
                </a:r>
              </a:p>
              <a:p>
                <a:pPr eaLnBrk="0" fontAlgn="base" hangingPunct="0">
                  <a:lnSpc>
                    <a:spcPts val="1200"/>
                  </a:lnSpc>
                  <a:spcBef>
                    <a:spcPct val="0"/>
                  </a:spcBef>
                  <a:spcAft>
                    <a:spcPct val="0"/>
                  </a:spcAft>
                </a:pPr>
                <a:r>
                  <a:rPr lang="zh-CN" altLang="en-US" sz="1000" b="1" dirty="0">
                    <a:latin typeface="Arial Unicode MS"/>
                    <a:ea typeface="JetBrains Mono"/>
                  </a:rPr>
                  <a:t>    </a:t>
                </a:r>
                <a:r>
                  <a:rPr kumimoji="0" lang="en-US" altLang="zh-CN" sz="1000" b="0" i="0" u="none" strike="noStrike" cap="none" normalizeH="0" baseline="0" dirty="0">
                    <a:ln>
                      <a:noFill/>
                    </a:ln>
                    <a:effectLst/>
                    <a:latin typeface="Arial Unicode MS"/>
                    <a:ea typeface="JetBrains Mono"/>
                  </a:rPr>
                  <a:t>%fid = call @</a:t>
                </a:r>
                <a:r>
                  <a:rPr kumimoji="0" lang="en-US" altLang="zh-CN" sz="1000" b="0" i="0" u="none" strike="noStrike" cap="none" normalizeH="0" baseline="0" dirty="0" err="1">
                    <a:ln>
                      <a:noFill/>
                    </a:ln>
                    <a:effectLst/>
                    <a:latin typeface="Arial Unicode MS"/>
                    <a:ea typeface="JetBrains Mono"/>
                  </a:rPr>
                  <a:t>GetFieldID</a:t>
                </a:r>
                <a:r>
                  <a:rPr kumimoji="0" lang="en-US" altLang="zh-CN" sz="1000" b="0" i="0" u="none" strike="noStrike" cap="none" normalizeH="0" baseline="0" dirty="0">
                    <a:ln>
                      <a:noFill/>
                    </a:ln>
                    <a:effectLst/>
                    <a:latin typeface="Arial Unicode MS"/>
                    <a:ea typeface="JetBrains Mono"/>
                  </a:rPr>
                  <a:t>(%</a:t>
                </a:r>
                <a:r>
                  <a:rPr kumimoji="0" lang="en-US" altLang="zh-CN" sz="1000" b="0" i="0" u="none" strike="noStrike" cap="none" normalizeH="0" baseline="0" dirty="0" err="1">
                    <a:ln>
                      <a:noFill/>
                    </a:ln>
                    <a:effectLst/>
                    <a:latin typeface="Arial Unicode MS"/>
                    <a:ea typeface="JetBrains Mono"/>
                  </a:rPr>
                  <a:t>cls</a:t>
                </a:r>
                <a:r>
                  <a:rPr kumimoji="0" lang="en-US" altLang="zh-CN" sz="1000" b="0" i="0" u="none" strike="noStrike" cap="none" normalizeH="0" baseline="0" dirty="0">
                    <a:ln>
                      <a:noFill/>
                    </a:ln>
                    <a:effectLst/>
                    <a:latin typeface="Arial Unicode MS"/>
                    <a:ea typeface="JetBrains Mono"/>
                  </a:rPr>
                  <a:t>,</a:t>
                </a:r>
                <a:r>
                  <a:rPr kumimoji="0" lang="zh-CN" altLang="en-US" sz="1000" b="0" i="0" u="none" strike="noStrike" cap="none" normalizeH="0" baseline="0" dirty="0">
                    <a:ln>
                      <a:noFill/>
                    </a:ln>
                    <a:effectLst/>
                    <a:latin typeface="Arial Unicode MS"/>
                    <a:ea typeface="JetBrains Mono"/>
                  </a:rPr>
                  <a:t> </a:t>
                </a:r>
                <a:r>
                  <a:rPr kumimoji="0" lang="en-US" altLang="zh-CN" sz="1000" b="0" i="0" u="none" strike="noStrike" cap="none" normalizeH="0" baseline="0" dirty="0">
                    <a:ln>
                      <a:noFill/>
                    </a:ln>
                    <a:effectLst/>
                    <a:latin typeface="Arial Unicode MS"/>
                    <a:ea typeface="JetBrains Mono"/>
                  </a:rPr>
                  <a:t>“user</a:t>
                </a:r>
                <a:r>
                  <a:rPr lang="en-US" altLang="zh-CN" sz="1000" dirty="0">
                    <a:latin typeface="Arial Unicode MS"/>
                    <a:ea typeface="JetBrains Mono"/>
                  </a:rPr>
                  <a:t>name</a:t>
                </a:r>
                <a:r>
                  <a:rPr kumimoji="0" lang="en-US" altLang="zh-CN" sz="1000" b="0" i="0" u="none" strike="noStrike" cap="none" normalizeH="0" baseline="0" dirty="0">
                    <a:ln>
                      <a:noFill/>
                    </a:ln>
                    <a:effectLst/>
                    <a:latin typeface="Arial Unicode MS"/>
                    <a:ea typeface="JetBrains Mono"/>
                  </a:rPr>
                  <a:t>”,</a:t>
                </a:r>
                <a:r>
                  <a:rPr kumimoji="0" lang="zh-CN" altLang="en-US" sz="1000" b="0" i="0" u="none" strike="noStrike" cap="none" normalizeH="0" baseline="0" dirty="0">
                    <a:ln>
                      <a:noFill/>
                    </a:ln>
                    <a:effectLst/>
                    <a:latin typeface="Arial Unicode MS"/>
                    <a:ea typeface="JetBrains Mono"/>
                  </a:rPr>
                  <a:t> </a:t>
                </a:r>
                <a:r>
                  <a:rPr kumimoji="0" lang="en-US" altLang="zh-CN" sz="1000" b="0" i="0" u="none" strike="noStrike" cap="none" normalizeH="0" baseline="0" dirty="0">
                    <a:ln>
                      <a:noFill/>
                    </a:ln>
                    <a:effectLst/>
                    <a:latin typeface="Arial Unicode MS"/>
                    <a:ea typeface="JetBrains Mono"/>
                  </a:rPr>
                  <a:t>“</a:t>
                </a:r>
                <a:r>
                  <a:rPr kumimoji="0" lang="en-US" altLang="zh-CN" sz="1000" b="0" i="0" u="none" strike="noStrike" cap="none" normalizeH="0" baseline="0" dirty="0" err="1">
                    <a:ln>
                      <a:noFill/>
                    </a:ln>
                    <a:effectLst/>
                    <a:latin typeface="Arial Unicode MS"/>
                    <a:ea typeface="JetBrains Mono"/>
                  </a:rPr>
                  <a:t>Ljava</a:t>
                </a:r>
                <a:r>
                  <a:rPr kumimoji="0" lang="en-US" altLang="zh-CN" sz="1000" b="0" i="0" u="none" strike="noStrike" cap="none" normalizeH="0" baseline="0" dirty="0">
                    <a:ln>
                      <a:noFill/>
                    </a:ln>
                    <a:effectLst/>
                    <a:latin typeface="Arial Unicode MS"/>
                    <a:ea typeface="JetBrains Mono"/>
                  </a:rPr>
                  <a:t>/lang/String;”)</a:t>
                </a:r>
                <a:endParaRPr lang="en-US" altLang="zh-CN" sz="1000" b="1" dirty="0">
                  <a:latin typeface="Arial Unicode MS"/>
                  <a:ea typeface="JetBrains Mono"/>
                </a:endParaRPr>
              </a:p>
              <a:p>
                <a:pPr marL="0" marR="0" lvl="0" indent="0" algn="l" defTabSz="914400" rtl="0" eaLnBrk="0" fontAlgn="base" latinLnBrk="0" hangingPunct="0">
                  <a:lnSpc>
                    <a:spcPts val="1200"/>
                  </a:lnSpc>
                  <a:spcBef>
                    <a:spcPct val="0"/>
                  </a:spcBef>
                  <a:spcAft>
                    <a:spcPct val="0"/>
                  </a:spcAft>
                  <a:buClrTx/>
                  <a:buSzTx/>
                  <a:buFontTx/>
                  <a:buNone/>
                  <a:tabLst/>
                </a:pPr>
                <a:r>
                  <a:rPr kumimoji="0" lang="en-US" altLang="zh-CN" sz="1000" b="0" i="0" u="none" strike="noStrike" cap="none" normalizeH="0" baseline="0" dirty="0">
                    <a:ln>
                      <a:noFill/>
                    </a:ln>
                    <a:effectLst/>
                    <a:latin typeface="Arial Unicode MS"/>
                    <a:ea typeface="JetBrains Mono"/>
                  </a:rPr>
                  <a:t>    %</a:t>
                </a:r>
                <a:r>
                  <a:rPr kumimoji="0" lang="en-US" altLang="zh-CN" sz="1000" b="0" i="0" u="none" strike="noStrike" cap="none" normalizeH="0" baseline="0" dirty="0" err="1">
                    <a:ln>
                      <a:noFill/>
                    </a:ln>
                    <a:effectLst/>
                    <a:latin typeface="Arial Unicode MS"/>
                    <a:ea typeface="JetBrains Mono"/>
                  </a:rPr>
                  <a:t>username_ptr</a:t>
                </a:r>
                <a:r>
                  <a:rPr kumimoji="0" lang="en-US" altLang="zh-CN" sz="1000" b="0" i="0" u="none" strike="noStrike" cap="none" normalizeH="0" baseline="0" dirty="0">
                    <a:ln>
                      <a:noFill/>
                    </a:ln>
                    <a:effectLst/>
                    <a:latin typeface="Arial Unicode MS"/>
                    <a:ea typeface="JetBrains Mono"/>
                  </a:rPr>
                  <a:t> = call @</a:t>
                </a:r>
                <a:r>
                  <a:rPr kumimoji="0" lang="en-US" altLang="zh-CN" sz="1000" b="0" i="0" u="none" strike="noStrike" cap="none" normalizeH="0" baseline="0" dirty="0" err="1">
                    <a:ln>
                      <a:noFill/>
                    </a:ln>
                    <a:effectLst/>
                    <a:latin typeface="Arial Unicode MS"/>
                    <a:ea typeface="JetBrains Mono"/>
                  </a:rPr>
                  <a:t>getObjectField</a:t>
                </a:r>
                <a:r>
                  <a:rPr kumimoji="0" lang="en-US" altLang="zh-CN" sz="1000" b="0" i="0" u="none" strike="noStrike" cap="none" normalizeH="0" baseline="0" dirty="0">
                    <a:ln>
                      <a:noFill/>
                    </a:ln>
                    <a:effectLst/>
                    <a:latin typeface="Arial Unicode MS"/>
                    <a:ea typeface="JetBrains Mono"/>
                  </a:rPr>
                  <a:t>(%b,</a:t>
                </a:r>
                <a:r>
                  <a:rPr kumimoji="0" lang="zh-CN" altLang="en-US" sz="1000" b="0" i="0" u="none" strike="noStrike" cap="none" normalizeH="0" baseline="0" dirty="0">
                    <a:ln>
                      <a:noFill/>
                    </a:ln>
                    <a:effectLst/>
                    <a:latin typeface="Arial Unicode MS"/>
                    <a:ea typeface="JetBrains Mono"/>
                  </a:rPr>
                  <a:t> </a:t>
                </a:r>
                <a:r>
                  <a:rPr kumimoji="0" lang="en-US" altLang="zh-CN" sz="1000" b="0" i="0" u="none" strike="noStrike" cap="none" normalizeH="0" baseline="0" dirty="0">
                    <a:ln>
                      <a:noFill/>
                    </a:ln>
                    <a:effectLst/>
                    <a:latin typeface="Arial Unicode MS"/>
                    <a:ea typeface="JetBrains Mono"/>
                  </a:rPr>
                  <a:t>%fid)</a:t>
                </a:r>
              </a:p>
              <a:p>
                <a:pPr eaLnBrk="0" fontAlgn="base" hangingPunct="0">
                  <a:lnSpc>
                    <a:spcPts val="1200"/>
                  </a:lnSpc>
                  <a:spcBef>
                    <a:spcPct val="0"/>
                  </a:spcBef>
                  <a:spcAft>
                    <a:spcPct val="0"/>
                  </a:spcAft>
                </a:pPr>
                <a:r>
                  <a:rPr lang="zh-CN" altLang="en-US" sz="1000" dirty="0">
                    <a:latin typeface="Arial Unicode MS"/>
                    <a:ea typeface="JetBrains Mono"/>
                  </a:rPr>
                  <a:t>    </a:t>
                </a:r>
                <a:r>
                  <a:rPr lang="en-US" altLang="zh-CN" sz="1000" dirty="0">
                    <a:solidFill>
                      <a:srgbClr val="080808"/>
                    </a:solidFill>
                    <a:latin typeface="Arial Unicode MS"/>
                    <a:ea typeface="JetBrains Mono"/>
                  </a:rPr>
                  <a:t>//</a:t>
                </a:r>
                <a:r>
                  <a:rPr kumimoji="0" lang="en-US" altLang="zh-CN" sz="1000" b="0" i="0" u="none" strike="noStrike" cap="none" normalizeH="0" baseline="0" dirty="0">
                    <a:ln>
                      <a:noFill/>
                    </a:ln>
                    <a:solidFill>
                      <a:srgbClr val="080808"/>
                    </a:solidFill>
                    <a:effectLst/>
                    <a:latin typeface="Arial Unicode MS"/>
                    <a:ea typeface="JetBrains Mono"/>
                  </a:rPr>
                  <a:t> </a:t>
                </a:r>
                <a:r>
                  <a:rPr lang="en-US" altLang="zh-CN" sz="1000" dirty="0">
                    <a:solidFill>
                      <a:srgbClr val="0070C0"/>
                    </a:solidFill>
                    <a:latin typeface="Arial Unicode MS"/>
                  </a:rPr>
                  <a:t>pts(username_ptr) = {</a:t>
                </a:r>
                <a14:m>
                  <m:oMath xmlns:m="http://schemas.openxmlformats.org/officeDocument/2006/math">
                    <m:sSub>
                      <m:sSubPr>
                        <m:ctrlPr>
                          <a:rPr lang="en-US" altLang="zh-CN" sz="1000" b="0" i="1" smtClean="0">
                            <a:solidFill>
                              <a:srgbClr val="FF0000"/>
                            </a:solidFill>
                            <a:latin typeface="Cambria Math" panose="02040503050406030204" pitchFamily="18" charset="0"/>
                          </a:rPr>
                        </m:ctrlPr>
                      </m:sSubPr>
                      <m:e>
                        <m:r>
                          <a:rPr lang="en-US" altLang="zh-CN" sz="1000" b="0" i="1" smtClean="0">
                            <a:solidFill>
                              <a:srgbClr val="FF0000"/>
                            </a:solidFill>
                            <a:latin typeface="Cambria Math" panose="02040503050406030204" pitchFamily="18" charset="0"/>
                          </a:rPr>
                          <m:t>𝑜𝑏𝑗</m:t>
                        </m:r>
                      </m:e>
                      <m:sub>
                        <m:r>
                          <a:rPr lang="en-US" altLang="zh-CN" sz="1000" b="0" i="1" smtClean="0">
                            <a:solidFill>
                              <a:srgbClr val="FF0000"/>
                            </a:solidFill>
                            <a:latin typeface="Cambria Math" panose="02040503050406030204" pitchFamily="18" charset="0"/>
                          </a:rPr>
                          <m:t>2</m:t>
                        </m:r>
                      </m:sub>
                    </m:sSub>
                  </m:oMath>
                </a14:m>
                <a:r>
                  <a:rPr lang="en-US" altLang="zh-CN" sz="1000" dirty="0">
                    <a:solidFill>
                      <a:srgbClr val="0070C0"/>
                    </a:solidFill>
                    <a:latin typeface="Arial Unicode MS"/>
                  </a:rPr>
                  <a:t>}</a:t>
                </a:r>
                <a:r>
                  <a:rPr kumimoji="0" lang="en-US" altLang="zh-CN" sz="1000" b="0" i="0" u="none" strike="noStrike" cap="none" normalizeH="0" baseline="0" dirty="0">
                    <a:ln>
                      <a:noFill/>
                    </a:ln>
                    <a:solidFill>
                      <a:srgbClr val="080808"/>
                    </a:solidFill>
                    <a:effectLst/>
                    <a:latin typeface="Arial Unicode MS"/>
                    <a:ea typeface="JetBrains Mono"/>
                  </a:rPr>
                  <a:t>  </a:t>
                </a:r>
                <a:endParaRPr kumimoji="0" lang="en-US" altLang="zh-CN" sz="1000" b="0" i="0" u="none" strike="noStrike" cap="none" normalizeH="0" baseline="0" dirty="0">
                  <a:ln>
                    <a:noFill/>
                  </a:ln>
                  <a:effectLst/>
                  <a:latin typeface="Arial Unicode MS"/>
                  <a:ea typeface="JetBrains Mono"/>
                </a:endParaRPr>
              </a:p>
              <a:p>
                <a:pPr eaLnBrk="0" fontAlgn="base" hangingPunct="0">
                  <a:lnSpc>
                    <a:spcPts val="1200"/>
                  </a:lnSpc>
                  <a:spcBef>
                    <a:spcPct val="0"/>
                  </a:spcBef>
                  <a:spcAft>
                    <a:spcPct val="0"/>
                  </a:spcAft>
                </a:pPr>
                <a:r>
                  <a:rPr lang="en-US" altLang="zh-CN" sz="1000" dirty="0">
                    <a:solidFill>
                      <a:srgbClr val="080808"/>
                    </a:solidFill>
                    <a:latin typeface="Arial Unicode MS"/>
                    <a:ea typeface="JetBrains Mono"/>
                  </a:rPr>
                  <a:t>   </a:t>
                </a:r>
                <a:r>
                  <a:rPr kumimoji="0" lang="en-US" altLang="zh-CN" sz="1000" b="0" i="0" u="none" strike="noStrike" cap="none" normalizeH="0" baseline="0" dirty="0">
                    <a:ln>
                      <a:noFill/>
                    </a:ln>
                    <a:solidFill>
                      <a:srgbClr val="080808"/>
                    </a:solidFill>
                    <a:effectLst/>
                    <a:latin typeface="Arial Unicode MS"/>
                    <a:ea typeface="JetBrains Mono"/>
                  </a:rPr>
                  <a:t> </a:t>
                </a:r>
                <a:r>
                  <a:rPr lang="en-US" altLang="zh-CN" sz="1000" dirty="0">
                    <a:solidFill>
                      <a:srgbClr val="080808"/>
                    </a:solidFill>
                    <a:latin typeface="Arial Unicode MS"/>
                    <a:ea typeface="JetBrains Mono"/>
                  </a:rPr>
                  <a:t>//</a:t>
                </a:r>
                <a:r>
                  <a:rPr lang="zh-CN" altLang="en-US" sz="1000" dirty="0">
                    <a:solidFill>
                      <a:srgbClr val="080808"/>
                    </a:solidFill>
                    <a:latin typeface="Arial Unicode MS"/>
                    <a:ea typeface="JetBrains Mono"/>
                  </a:rPr>
                  <a:t> </a:t>
                </a:r>
                <a:r>
                  <a:rPr lang="en-US" altLang="zh-CN" sz="1000" dirty="0">
                    <a:solidFill>
                      <a:srgbClr val="FF0000"/>
                    </a:solidFill>
                    <a:latin typeface="Arial Unicode MS"/>
                    <a:ea typeface="JetBrains Mono"/>
                  </a:rPr>
                  <a:t>[</a:t>
                </a:r>
                <a14:m>
                  <m:oMath xmlns:m="http://schemas.openxmlformats.org/officeDocument/2006/math">
                    <m:sSub>
                      <m:sSubPr>
                        <m:ctrlPr>
                          <a:rPr lang="en-US" altLang="zh-CN" sz="1000" b="0" i="1" smtClean="0">
                            <a:solidFill>
                              <a:srgbClr val="FF0000"/>
                            </a:solidFill>
                            <a:latin typeface="Cambria Math" panose="02040503050406030204" pitchFamily="18" charset="0"/>
                          </a:rPr>
                        </m:ctrlPr>
                      </m:sSubPr>
                      <m:e>
                        <m:r>
                          <a:rPr lang="en-US" altLang="zh-CN" sz="1000" b="0" i="1" smtClean="0">
                            <a:solidFill>
                              <a:srgbClr val="FF0000"/>
                            </a:solidFill>
                            <a:latin typeface="Cambria Math" panose="02040503050406030204" pitchFamily="18" charset="0"/>
                          </a:rPr>
                          <m:t>𝑜𝑏𝑗</m:t>
                        </m:r>
                      </m:e>
                      <m:sub>
                        <m:r>
                          <a:rPr lang="en-US" altLang="zh-CN" sz="1000" b="0" i="1" smtClean="0">
                            <a:solidFill>
                              <a:srgbClr val="FF0000"/>
                            </a:solidFill>
                            <a:latin typeface="Cambria Math" panose="02040503050406030204" pitchFamily="18" charset="0"/>
                          </a:rPr>
                          <m:t>3</m:t>
                        </m:r>
                      </m:sub>
                    </m:sSub>
                    <m:r>
                      <a:rPr lang="en-US" altLang="zh-CN" sz="1000" b="0" i="1" smtClean="0">
                        <a:solidFill>
                          <a:srgbClr val="FF0000"/>
                        </a:solidFill>
                        <a:latin typeface="Cambria Math" panose="02040503050406030204" pitchFamily="18" charset="0"/>
                      </a:rPr>
                      <m:t>=</m:t>
                    </m:r>
                    <m:r>
                      <a:rPr lang="zh-CN" altLang="en-US" sz="1000" b="0" i="1" smtClean="0">
                        <a:solidFill>
                          <a:srgbClr val="FF0000"/>
                        </a:solidFill>
                        <a:latin typeface="Cambria Math" panose="02040503050406030204" pitchFamily="18" charset="0"/>
                      </a:rPr>
                      <m:t>𝜒</m:t>
                    </m:r>
                    <m:r>
                      <a:rPr lang="en-US" altLang="zh-CN" sz="1000" b="0" i="1" smtClean="0">
                        <a:solidFill>
                          <a:srgbClr val="FF0000"/>
                        </a:solidFill>
                        <a:latin typeface="Cambria Math" panose="02040503050406030204" pitchFamily="18" charset="0"/>
                      </a:rPr>
                      <m:t>(</m:t>
                    </m:r>
                    <m:sSub>
                      <m:sSubPr>
                        <m:ctrlPr>
                          <a:rPr lang="en-US" altLang="zh-CN" sz="1000" b="0" i="1" smtClean="0">
                            <a:solidFill>
                              <a:srgbClr val="FF0000"/>
                            </a:solidFill>
                            <a:latin typeface="Cambria Math" panose="02040503050406030204" pitchFamily="18" charset="0"/>
                          </a:rPr>
                        </m:ctrlPr>
                      </m:sSubPr>
                      <m:e>
                        <m:r>
                          <a:rPr lang="en-US" altLang="zh-CN" sz="1000" b="0" i="1" smtClean="0">
                            <a:solidFill>
                              <a:srgbClr val="FF0000"/>
                            </a:solidFill>
                            <a:latin typeface="Cambria Math" panose="02040503050406030204" pitchFamily="18" charset="0"/>
                          </a:rPr>
                          <m:t>𝑜𝑏𝑗</m:t>
                        </m:r>
                      </m:e>
                      <m:sub>
                        <m:r>
                          <a:rPr lang="en-US" altLang="zh-CN" sz="1000" b="0" i="1" smtClean="0">
                            <a:solidFill>
                              <a:srgbClr val="FF0000"/>
                            </a:solidFill>
                            <a:latin typeface="Cambria Math" panose="02040503050406030204" pitchFamily="18" charset="0"/>
                          </a:rPr>
                          <m:t>2</m:t>
                        </m:r>
                      </m:sub>
                    </m:sSub>
                    <m:r>
                      <a:rPr lang="en-US" altLang="zh-CN" sz="1000" b="0" i="1" smtClean="0">
                        <a:solidFill>
                          <a:srgbClr val="FF0000"/>
                        </a:solidFill>
                        <a:latin typeface="Cambria Math" panose="02040503050406030204" pitchFamily="18" charset="0"/>
                      </a:rPr>
                      <m:t>)</m:t>
                    </m:r>
                  </m:oMath>
                </a14:m>
                <a:r>
                  <a:rPr lang="en-US" altLang="zh-CN" sz="1000" dirty="0">
                    <a:solidFill>
                      <a:srgbClr val="FF0000"/>
                    </a:solidFill>
                    <a:latin typeface="Arial Unicode MS"/>
                    <a:ea typeface="JetBrains Mono"/>
                  </a:rPr>
                  <a:t>]</a:t>
                </a:r>
                <a:endParaRPr kumimoji="0" lang="en-US" altLang="zh-CN" sz="1000" b="0" i="0" u="none" strike="noStrike" cap="none" normalizeH="0" baseline="0" dirty="0">
                  <a:ln>
                    <a:noFill/>
                  </a:ln>
                  <a:solidFill>
                    <a:srgbClr val="FF0000"/>
                  </a:solidFill>
                  <a:effectLst/>
                  <a:latin typeface="Arial Unicode MS"/>
                  <a:ea typeface="JetBrains Mono"/>
                </a:endParaRPr>
              </a:p>
              <a:p>
                <a:pPr eaLnBrk="0" fontAlgn="base" hangingPunct="0">
                  <a:lnSpc>
                    <a:spcPts val="1200"/>
                  </a:lnSpc>
                  <a:spcBef>
                    <a:spcPct val="0"/>
                  </a:spcBef>
                  <a:spcAft>
                    <a:spcPct val="0"/>
                  </a:spcAft>
                </a:pPr>
                <a:r>
                  <a:rPr lang="zh-CN" altLang="en-US" sz="1000" dirty="0">
                    <a:solidFill>
                      <a:srgbClr val="080808"/>
                    </a:solidFill>
                    <a:latin typeface="Arial Unicode MS"/>
                    <a:ea typeface="JetBrains Mono"/>
                  </a:rPr>
                  <a:t>    </a:t>
                </a:r>
                <a:r>
                  <a:rPr kumimoji="0" lang="en-US" altLang="zh-CN" sz="1000" b="0" i="0" u="none" strike="noStrike" cap="none" normalizeH="0" baseline="0" dirty="0">
                    <a:ln>
                      <a:noFill/>
                    </a:ln>
                    <a:solidFill>
                      <a:srgbClr val="080808"/>
                    </a:solidFill>
                    <a:effectLst/>
                    <a:latin typeface="Arial Unicode MS"/>
                    <a:ea typeface="JetBrains Mono"/>
                  </a:rPr>
                  <a:t>call void @</a:t>
                </a:r>
                <a:r>
                  <a:rPr kumimoji="0" lang="en-US" altLang="zh-CN" sz="1000" b="0" i="0" u="none" strike="noStrike" cap="none" normalizeH="0" baseline="0" dirty="0" err="1">
                    <a:ln>
                      <a:noFill/>
                    </a:ln>
                    <a:solidFill>
                      <a:srgbClr val="080808"/>
                    </a:solidFill>
                    <a:effectLst/>
                    <a:latin typeface="Arial Unicode MS"/>
                    <a:ea typeface="JetBrains Mono"/>
                  </a:rPr>
                  <a:t>Model_setUserInfo</a:t>
                </a:r>
                <a:r>
                  <a:rPr kumimoji="0" lang="en-US" altLang="zh-CN" sz="1000" b="0" i="0" u="none" strike="noStrike" cap="none" normalizeH="0" baseline="0" dirty="0">
                    <a:ln>
                      <a:noFill/>
                    </a:ln>
                    <a:solidFill>
                      <a:srgbClr val="080808"/>
                    </a:solidFill>
                    <a:effectLst/>
                    <a:latin typeface="Arial Unicode MS"/>
                    <a:ea typeface="JetBrains Mono"/>
                  </a:rPr>
                  <a:t>(%</a:t>
                </a:r>
                <a:r>
                  <a:rPr kumimoji="0" lang="en-US" altLang="zh-CN" sz="1000" b="0" i="0" u="none" strike="noStrike" cap="none" normalizeH="0" baseline="0" dirty="0" err="1">
                    <a:ln>
                      <a:noFill/>
                    </a:ln>
                    <a:solidFill>
                      <a:srgbClr val="080808"/>
                    </a:solidFill>
                    <a:effectLst/>
                    <a:latin typeface="Arial Unicode MS"/>
                    <a:ea typeface="JetBrains Mono"/>
                  </a:rPr>
                  <a:t>model_ptr</a:t>
                </a:r>
                <a:r>
                  <a:rPr kumimoji="0" lang="en-US" altLang="zh-CN" sz="1000" b="0" i="0" u="none" strike="noStrike" cap="none" normalizeH="0" baseline="0" dirty="0">
                    <a:ln>
                      <a:noFill/>
                    </a:ln>
                    <a:solidFill>
                      <a:srgbClr val="080808"/>
                    </a:solidFill>
                    <a:effectLst/>
                    <a:latin typeface="Arial Unicode MS"/>
                    <a:ea typeface="JetBrains Mono"/>
                  </a:rPr>
                  <a:t>, %username_ptr)</a:t>
                </a:r>
              </a:p>
              <a:p>
                <a:pPr marL="0" marR="0" lvl="0" indent="0" algn="l" defTabSz="914400" rtl="0" eaLnBrk="0" fontAlgn="base" latinLnBrk="0" hangingPunct="0">
                  <a:lnSpc>
                    <a:spcPts val="1200"/>
                  </a:lnSpc>
                  <a:spcBef>
                    <a:spcPct val="0"/>
                  </a:spcBef>
                  <a:spcAft>
                    <a:spcPct val="0"/>
                  </a:spcAft>
                  <a:buClrTx/>
                  <a:buSzTx/>
                  <a:buFontTx/>
                  <a:buNone/>
                  <a:tabLst/>
                </a:pPr>
                <a:r>
                  <a:rPr kumimoji="0" lang="en-US" altLang="zh-CN" sz="1000" b="0" i="0" u="none" strike="noStrike" cap="none" normalizeH="0" baseline="0" dirty="0">
                    <a:ln>
                      <a:noFill/>
                    </a:ln>
                    <a:solidFill>
                      <a:srgbClr val="080808"/>
                    </a:solidFill>
                    <a:effectLst/>
                    <a:latin typeface="Arial Unicode MS"/>
                    <a:ea typeface="JetBrains Mono"/>
                  </a:rPr>
                  <a:t>    // </a:t>
                </a:r>
                <a:r>
                  <a:rPr lang="en-US" altLang="zh-CN" sz="1000" dirty="0">
                    <a:solidFill>
                      <a:srgbClr val="0070C0"/>
                    </a:solidFill>
                    <a:latin typeface="Arial Unicode MS"/>
                  </a:rPr>
                  <a:t>pts(</a:t>
                </a:r>
                <a:r>
                  <a:rPr lang="en-US" altLang="zh-CN" sz="1000" dirty="0" err="1">
                    <a:solidFill>
                      <a:srgbClr val="0070C0"/>
                    </a:solidFill>
                    <a:latin typeface="Arial Unicode MS"/>
                  </a:rPr>
                  <a:t>model.userInfo</a:t>
                </a:r>
                <a:r>
                  <a:rPr lang="en-US" altLang="zh-CN" sz="1000" dirty="0">
                    <a:solidFill>
                      <a:srgbClr val="0070C0"/>
                    </a:solidFill>
                    <a:latin typeface="Arial Unicode MS"/>
                  </a:rPr>
                  <a:t>) = {</a:t>
                </a:r>
                <a14:m>
                  <m:oMath xmlns:m="http://schemas.openxmlformats.org/officeDocument/2006/math">
                    <m:sSub>
                      <m:sSubPr>
                        <m:ctrlPr>
                          <a:rPr lang="en-US" altLang="zh-CN" sz="1000" b="0" i="1" smtClean="0">
                            <a:solidFill>
                              <a:srgbClr val="FF0000"/>
                            </a:solidFill>
                            <a:latin typeface="Cambria Math" panose="02040503050406030204" pitchFamily="18" charset="0"/>
                          </a:rPr>
                        </m:ctrlPr>
                      </m:sSubPr>
                      <m:e>
                        <m:r>
                          <a:rPr lang="en-US" altLang="zh-CN" sz="1000" b="0" i="1" smtClean="0">
                            <a:solidFill>
                              <a:srgbClr val="FF0000"/>
                            </a:solidFill>
                            <a:latin typeface="Cambria Math" panose="02040503050406030204" pitchFamily="18" charset="0"/>
                          </a:rPr>
                          <m:t>𝑜𝑏𝑗</m:t>
                        </m:r>
                      </m:e>
                      <m:sub>
                        <m:r>
                          <a:rPr lang="en-US" altLang="zh-CN" sz="1000" b="0" i="1" smtClean="0">
                            <a:solidFill>
                              <a:srgbClr val="FF0000"/>
                            </a:solidFill>
                            <a:latin typeface="Cambria Math" panose="02040503050406030204" pitchFamily="18" charset="0"/>
                          </a:rPr>
                          <m:t>3</m:t>
                        </m:r>
                      </m:sub>
                    </m:sSub>
                  </m:oMath>
                </a14:m>
                <a:r>
                  <a:rPr lang="en-US" altLang="zh-CN" sz="1000" dirty="0">
                    <a:solidFill>
                      <a:srgbClr val="0070C0"/>
                    </a:solidFill>
                    <a:latin typeface="Arial Unicode MS"/>
                  </a:rPr>
                  <a:t>}</a:t>
                </a:r>
              </a:p>
              <a:p>
                <a:pPr eaLnBrk="0" fontAlgn="base" hangingPunct="0">
                  <a:lnSpc>
                    <a:spcPts val="1200"/>
                  </a:lnSpc>
                  <a:spcBef>
                    <a:spcPct val="0"/>
                  </a:spcBef>
                  <a:spcAft>
                    <a:spcPct val="0"/>
                  </a:spcAft>
                </a:pPr>
                <a:r>
                  <a:rPr kumimoji="0" lang="en-US" altLang="zh-CN" sz="1000" b="0" i="0" u="none" strike="noStrike" cap="none" normalizeH="0" baseline="0" dirty="0">
                    <a:ln>
                      <a:noFill/>
                    </a:ln>
                    <a:solidFill>
                      <a:srgbClr val="080808"/>
                    </a:solidFill>
                    <a:effectLst/>
                    <a:latin typeface="Arial Unicode MS"/>
                    <a:ea typeface="JetBrains Mono"/>
                  </a:rPr>
                  <a:t>    </a:t>
                </a:r>
                <a:r>
                  <a:rPr lang="en-US" altLang="zh-CN" sz="1000" dirty="0">
                    <a:solidFill>
                      <a:srgbClr val="080808"/>
                    </a:solidFill>
                    <a:latin typeface="Arial Unicode MS"/>
                    <a:ea typeface="JetBrains Mono"/>
                  </a:rPr>
                  <a:t>//</a:t>
                </a:r>
                <a:r>
                  <a:rPr lang="zh-CN" altLang="en-US" sz="1000" dirty="0">
                    <a:solidFill>
                      <a:srgbClr val="080808"/>
                    </a:solidFill>
                    <a:latin typeface="Arial Unicode MS"/>
                    <a:ea typeface="JetBrains Mono"/>
                  </a:rPr>
                  <a:t> </a:t>
                </a:r>
                <a:r>
                  <a:rPr lang="en-US" altLang="zh-CN" sz="1000" dirty="0">
                    <a:solidFill>
                      <a:srgbClr val="FF0000"/>
                    </a:solidFill>
                    <a:latin typeface="Arial Unicode MS"/>
                    <a:ea typeface="JetBrains Mono"/>
                  </a:rPr>
                  <a:t>[</a:t>
                </a:r>
                <a14:m>
                  <m:oMath xmlns:m="http://schemas.openxmlformats.org/officeDocument/2006/math">
                    <m:sSub>
                      <m:sSubPr>
                        <m:ctrlPr>
                          <a:rPr lang="en-US" altLang="zh-CN" sz="1000" b="0" i="1" smtClean="0">
                            <a:solidFill>
                              <a:srgbClr val="FF0000"/>
                            </a:solidFill>
                            <a:latin typeface="Cambria Math" panose="02040503050406030204" pitchFamily="18" charset="0"/>
                          </a:rPr>
                        </m:ctrlPr>
                      </m:sSubPr>
                      <m:e>
                        <m:r>
                          <a:rPr lang="en-US" altLang="zh-CN" sz="1000" b="0" i="1" smtClean="0">
                            <a:solidFill>
                              <a:srgbClr val="FF0000"/>
                            </a:solidFill>
                            <a:latin typeface="Cambria Math" panose="02040503050406030204" pitchFamily="18" charset="0"/>
                          </a:rPr>
                          <m:t>𝑜𝑏𝑗</m:t>
                        </m:r>
                      </m:e>
                      <m:sub>
                        <m:r>
                          <a:rPr lang="en-US" altLang="zh-CN" sz="1000" b="0" i="1" smtClean="0">
                            <a:solidFill>
                              <a:srgbClr val="FF0000"/>
                            </a:solidFill>
                            <a:latin typeface="Cambria Math" panose="02040503050406030204" pitchFamily="18" charset="0"/>
                          </a:rPr>
                          <m:t>4</m:t>
                        </m:r>
                      </m:sub>
                    </m:sSub>
                    <m:r>
                      <a:rPr lang="en-US" altLang="zh-CN" sz="1000" b="0" i="1" smtClean="0">
                        <a:solidFill>
                          <a:srgbClr val="FF0000"/>
                        </a:solidFill>
                        <a:latin typeface="Cambria Math" panose="02040503050406030204" pitchFamily="18" charset="0"/>
                      </a:rPr>
                      <m:t>=</m:t>
                    </m:r>
                    <m:r>
                      <a:rPr lang="zh-CN" altLang="en-US" sz="1000" b="0" i="1" smtClean="0">
                        <a:solidFill>
                          <a:srgbClr val="FF0000"/>
                        </a:solidFill>
                        <a:latin typeface="Cambria Math" panose="02040503050406030204" pitchFamily="18" charset="0"/>
                      </a:rPr>
                      <m:t>𝜒</m:t>
                    </m:r>
                    <m:r>
                      <a:rPr lang="en-US" altLang="zh-CN" sz="1000" b="0" i="1" smtClean="0">
                        <a:solidFill>
                          <a:srgbClr val="FF0000"/>
                        </a:solidFill>
                        <a:latin typeface="Cambria Math" panose="02040503050406030204" pitchFamily="18" charset="0"/>
                      </a:rPr>
                      <m:t>(</m:t>
                    </m:r>
                    <m:sSub>
                      <m:sSubPr>
                        <m:ctrlPr>
                          <a:rPr lang="en-US" altLang="zh-CN" sz="1000" b="0" i="1" smtClean="0">
                            <a:solidFill>
                              <a:srgbClr val="FF0000"/>
                            </a:solidFill>
                            <a:latin typeface="Cambria Math" panose="02040503050406030204" pitchFamily="18" charset="0"/>
                          </a:rPr>
                        </m:ctrlPr>
                      </m:sSubPr>
                      <m:e>
                        <m:r>
                          <a:rPr lang="en-US" altLang="zh-CN" sz="1000" b="0" i="1" smtClean="0">
                            <a:solidFill>
                              <a:srgbClr val="FF0000"/>
                            </a:solidFill>
                            <a:latin typeface="Cambria Math" panose="02040503050406030204" pitchFamily="18" charset="0"/>
                          </a:rPr>
                          <m:t>𝑜𝑏𝑗</m:t>
                        </m:r>
                      </m:e>
                      <m:sub>
                        <m:r>
                          <a:rPr lang="en-US" altLang="zh-CN" sz="1000" b="0" i="1" smtClean="0">
                            <a:solidFill>
                              <a:srgbClr val="FF0000"/>
                            </a:solidFill>
                            <a:latin typeface="Cambria Math" panose="02040503050406030204" pitchFamily="18" charset="0"/>
                          </a:rPr>
                          <m:t>3</m:t>
                        </m:r>
                      </m:sub>
                    </m:sSub>
                    <m:r>
                      <a:rPr lang="en-US" altLang="zh-CN" sz="1000" b="0" i="1" smtClean="0">
                        <a:solidFill>
                          <a:srgbClr val="FF0000"/>
                        </a:solidFill>
                        <a:latin typeface="Cambria Math" panose="02040503050406030204" pitchFamily="18" charset="0"/>
                      </a:rPr>
                      <m:t>)</m:t>
                    </m:r>
                  </m:oMath>
                </a14:m>
                <a:r>
                  <a:rPr lang="en-US" altLang="zh-CN" sz="1000" dirty="0">
                    <a:solidFill>
                      <a:srgbClr val="FF0000"/>
                    </a:solidFill>
                    <a:latin typeface="Arial Unicode MS"/>
                    <a:ea typeface="JetBrains Mono"/>
                  </a:rPr>
                  <a:t>]</a:t>
                </a:r>
                <a:endParaRPr kumimoji="0" lang="en-US" altLang="zh-CN" sz="1000" b="0" i="0" u="none" strike="noStrike" cap="none" normalizeH="0" baseline="0" dirty="0">
                  <a:ln>
                    <a:noFill/>
                  </a:ln>
                  <a:solidFill>
                    <a:srgbClr val="FF0000"/>
                  </a:solidFill>
                  <a:effectLst/>
                  <a:latin typeface="Arial Unicode MS"/>
                  <a:ea typeface="JetBrains Mono"/>
                </a:endParaRPr>
              </a:p>
              <a:p>
                <a:pPr marL="0" marR="0" lvl="0" indent="0" algn="l" defTabSz="914400" rtl="0" eaLnBrk="0" fontAlgn="base" latinLnBrk="0" hangingPunct="0">
                  <a:lnSpc>
                    <a:spcPts val="1200"/>
                  </a:lnSpc>
                  <a:spcBef>
                    <a:spcPct val="0"/>
                  </a:spcBef>
                  <a:spcAft>
                    <a:spcPct val="0"/>
                  </a:spcAft>
                  <a:buClrTx/>
                  <a:buSzTx/>
                  <a:buFontTx/>
                  <a:buNone/>
                  <a:tabLst/>
                </a:pPr>
                <a:r>
                  <a:rPr lang="zh-CN" altLang="en-US" sz="1000" dirty="0">
                    <a:solidFill>
                      <a:srgbClr val="080808"/>
                    </a:solidFill>
                    <a:latin typeface="Arial Unicode MS"/>
                    <a:ea typeface="JetBrains Mono"/>
                  </a:rPr>
                  <a:t>    </a:t>
                </a:r>
                <a:r>
                  <a:rPr kumimoji="0" lang="en-US" altLang="zh-CN" sz="1000" b="0" i="0" u="none" strike="noStrike" cap="none" normalizeH="0" baseline="0" dirty="0">
                    <a:ln>
                      <a:noFill/>
                    </a:ln>
                    <a:solidFill>
                      <a:srgbClr val="080808"/>
                    </a:solidFill>
                    <a:effectLst/>
                    <a:latin typeface="Arial Unicode MS"/>
                    <a:ea typeface="JetBrains Mono"/>
                  </a:rPr>
                  <a:t>%</a:t>
                </a:r>
                <a:r>
                  <a:rPr kumimoji="0" lang="en-US" altLang="zh-CN" sz="1000" b="0" i="0" u="none" strike="noStrike" cap="none" normalizeH="0" baseline="0" dirty="0" err="1">
                    <a:ln>
                      <a:noFill/>
                    </a:ln>
                    <a:solidFill>
                      <a:srgbClr val="080808"/>
                    </a:solidFill>
                    <a:effectLst/>
                    <a:latin typeface="Arial Unicode MS"/>
                    <a:ea typeface="JetBrains Mono"/>
                  </a:rPr>
                  <a:t>userinfo_ptr</a:t>
                </a:r>
                <a:r>
                  <a:rPr kumimoji="0" lang="en-US" altLang="zh-CN" sz="1000" b="0" i="0" u="none" strike="noStrike" cap="none" normalizeH="0" baseline="0" dirty="0">
                    <a:ln>
                      <a:noFill/>
                    </a:ln>
                    <a:solidFill>
                      <a:srgbClr val="080808"/>
                    </a:solidFill>
                    <a:effectLst/>
                    <a:latin typeface="Arial Unicode MS"/>
                    <a:ea typeface="JetBrains Mono"/>
                  </a:rPr>
                  <a:t> = call i8* @</a:t>
                </a:r>
                <a:r>
                  <a:rPr kumimoji="0" lang="en-US" altLang="zh-CN" sz="1000" b="0" i="0" u="none" strike="noStrike" cap="none" normalizeH="0" baseline="0" dirty="0" err="1">
                    <a:ln>
                      <a:noFill/>
                    </a:ln>
                    <a:solidFill>
                      <a:srgbClr val="080808"/>
                    </a:solidFill>
                    <a:effectLst/>
                    <a:latin typeface="Arial Unicode MS"/>
                    <a:ea typeface="JetBrains Mono"/>
                  </a:rPr>
                  <a:t>Model_getUserInfo</a:t>
                </a:r>
                <a:r>
                  <a:rPr kumimoji="0" lang="en-US" altLang="zh-CN" sz="1000" b="0" i="0" u="none" strike="noStrike" cap="none" normalizeH="0" baseline="0" dirty="0">
                    <a:ln>
                      <a:noFill/>
                    </a:ln>
                    <a:solidFill>
                      <a:srgbClr val="080808"/>
                    </a:solidFill>
                    <a:effectLst/>
                    <a:latin typeface="Arial Unicode MS"/>
                    <a:ea typeface="JetBrains Mono"/>
                  </a:rPr>
                  <a:t>(%</a:t>
                </a:r>
                <a:r>
                  <a:rPr kumimoji="0" lang="en-US" altLang="zh-CN" sz="1000" b="0" i="0" u="none" strike="noStrike" cap="none" normalizeH="0" baseline="0" dirty="0" err="1">
                    <a:ln>
                      <a:noFill/>
                    </a:ln>
                    <a:solidFill>
                      <a:srgbClr val="080808"/>
                    </a:solidFill>
                    <a:effectLst/>
                    <a:latin typeface="Arial Unicode MS"/>
                    <a:ea typeface="JetBrains Mono"/>
                  </a:rPr>
                  <a:t>model_ptr</a:t>
                </a:r>
                <a:r>
                  <a:rPr kumimoji="0" lang="en-US" altLang="zh-CN" sz="1000" b="0" i="0" u="none" strike="noStrike" cap="none" normalizeH="0" baseline="0" dirty="0">
                    <a:ln>
                      <a:noFill/>
                    </a:ln>
                    <a:solidFill>
                      <a:srgbClr val="080808"/>
                    </a:solidFill>
                    <a:effectLst/>
                    <a:latin typeface="Arial Unicode MS"/>
                    <a:ea typeface="JetBrains Mono"/>
                  </a:rPr>
                  <a:t>)</a:t>
                </a:r>
              </a:p>
              <a:p>
                <a:pPr eaLnBrk="0" fontAlgn="base" hangingPunct="0">
                  <a:lnSpc>
                    <a:spcPts val="1200"/>
                  </a:lnSpc>
                  <a:spcBef>
                    <a:spcPct val="0"/>
                  </a:spcBef>
                  <a:spcAft>
                    <a:spcPct val="0"/>
                  </a:spcAft>
                </a:pPr>
                <a:r>
                  <a:rPr kumimoji="0" lang="en-US" altLang="zh-CN" sz="1000" b="0" i="0" u="none" strike="noStrike" cap="none" normalizeH="0" baseline="0" dirty="0">
                    <a:ln>
                      <a:noFill/>
                    </a:ln>
                    <a:solidFill>
                      <a:srgbClr val="080808"/>
                    </a:solidFill>
                    <a:effectLst/>
                    <a:latin typeface="Arial Unicode MS"/>
                    <a:ea typeface="JetBrains Mono"/>
                  </a:rPr>
                  <a:t>    // </a:t>
                </a:r>
                <a:r>
                  <a:rPr lang="en-US" altLang="zh-CN" sz="1000" dirty="0">
                    <a:solidFill>
                      <a:srgbClr val="0070C0"/>
                    </a:solidFill>
                    <a:latin typeface="Arial Unicode MS"/>
                  </a:rPr>
                  <a:t>pts(</a:t>
                </a:r>
                <a:r>
                  <a:rPr lang="en-US" altLang="zh-CN" sz="1000" dirty="0" err="1">
                    <a:solidFill>
                      <a:srgbClr val="0070C0"/>
                    </a:solidFill>
                    <a:latin typeface="Arial Unicode MS"/>
                  </a:rPr>
                  <a:t>userinfo_ptr</a:t>
                </a:r>
                <a:r>
                  <a:rPr lang="en-US" altLang="zh-CN" sz="1000" dirty="0">
                    <a:solidFill>
                      <a:srgbClr val="0070C0"/>
                    </a:solidFill>
                    <a:latin typeface="Arial Unicode MS"/>
                  </a:rPr>
                  <a:t>) = {</a:t>
                </a:r>
                <a14:m>
                  <m:oMath xmlns:m="http://schemas.openxmlformats.org/officeDocument/2006/math">
                    <m:sSub>
                      <m:sSubPr>
                        <m:ctrlPr>
                          <a:rPr lang="en-US" altLang="zh-CN" sz="1000" b="0" i="1" smtClean="0">
                            <a:solidFill>
                              <a:srgbClr val="FF0000"/>
                            </a:solidFill>
                            <a:latin typeface="Cambria Math" panose="02040503050406030204" pitchFamily="18" charset="0"/>
                          </a:rPr>
                        </m:ctrlPr>
                      </m:sSubPr>
                      <m:e>
                        <m:r>
                          <a:rPr lang="en-US" altLang="zh-CN" sz="1000" b="0" i="1" smtClean="0">
                            <a:solidFill>
                              <a:srgbClr val="FF0000"/>
                            </a:solidFill>
                            <a:latin typeface="Cambria Math" panose="02040503050406030204" pitchFamily="18" charset="0"/>
                          </a:rPr>
                          <m:t>𝑜𝑏𝑗</m:t>
                        </m:r>
                      </m:e>
                      <m:sub>
                        <m:r>
                          <a:rPr lang="en-US" altLang="zh-CN" sz="1000" b="0" i="1" smtClean="0">
                            <a:solidFill>
                              <a:srgbClr val="FF0000"/>
                            </a:solidFill>
                            <a:latin typeface="Cambria Math" panose="02040503050406030204" pitchFamily="18" charset="0"/>
                          </a:rPr>
                          <m:t>4</m:t>
                        </m:r>
                      </m:sub>
                    </m:sSub>
                  </m:oMath>
                </a14:m>
                <a:r>
                  <a:rPr lang="en-US" altLang="zh-CN" sz="1000" dirty="0">
                    <a:solidFill>
                      <a:srgbClr val="0070C0"/>
                    </a:solidFill>
                    <a:latin typeface="Arial Unicode MS"/>
                  </a:rPr>
                  <a:t>}</a:t>
                </a:r>
              </a:p>
              <a:p>
                <a:pPr eaLnBrk="0" fontAlgn="base" hangingPunct="0">
                  <a:lnSpc>
                    <a:spcPts val="1200"/>
                  </a:lnSpc>
                  <a:spcBef>
                    <a:spcPct val="0"/>
                  </a:spcBef>
                  <a:spcAft>
                    <a:spcPct val="0"/>
                  </a:spcAft>
                </a:pPr>
                <a:r>
                  <a:rPr kumimoji="0" lang="en-US" altLang="zh-CN" sz="1000" b="0" i="0" u="none" strike="noStrike" cap="none" normalizeH="0" baseline="0" dirty="0">
                    <a:ln>
                      <a:noFill/>
                    </a:ln>
                    <a:solidFill>
                      <a:srgbClr val="080808"/>
                    </a:solidFill>
                    <a:effectLst/>
                    <a:latin typeface="Arial Unicode MS"/>
                    <a:ea typeface="JetBrains Mono"/>
                  </a:rPr>
                  <a:t>    </a:t>
                </a:r>
                <a:r>
                  <a:rPr lang="en-US" altLang="zh-CN" sz="1000" dirty="0">
                    <a:solidFill>
                      <a:srgbClr val="080808"/>
                    </a:solidFill>
                    <a:latin typeface="Arial Unicode MS"/>
                    <a:ea typeface="JetBrains Mono"/>
                  </a:rPr>
                  <a:t>//</a:t>
                </a:r>
                <a:r>
                  <a:rPr lang="zh-CN" altLang="en-US" sz="1000" dirty="0">
                    <a:solidFill>
                      <a:srgbClr val="080808"/>
                    </a:solidFill>
                    <a:latin typeface="Arial Unicode MS"/>
                    <a:ea typeface="JetBrains Mono"/>
                  </a:rPr>
                  <a:t> </a:t>
                </a:r>
                <a:r>
                  <a:rPr lang="en-US" altLang="zh-CN" sz="1000" dirty="0">
                    <a:solidFill>
                      <a:srgbClr val="FF0000"/>
                    </a:solidFill>
                    <a:latin typeface="Arial Unicode MS"/>
                    <a:ea typeface="JetBrains Mono"/>
                  </a:rPr>
                  <a:t>[</a:t>
                </a:r>
                <a14:m>
                  <m:oMath xmlns:m="http://schemas.openxmlformats.org/officeDocument/2006/math">
                    <m:r>
                      <a:rPr lang="zh-CN" altLang="en-US" sz="1000" i="1">
                        <a:solidFill>
                          <a:srgbClr val="FF0000"/>
                        </a:solidFill>
                        <a:latin typeface="Cambria Math" panose="02040503050406030204" pitchFamily="18" charset="0"/>
                      </a:rPr>
                      <m:t>𝜇</m:t>
                    </m:r>
                    <m:r>
                      <a:rPr lang="en-US" altLang="zh-CN" sz="1000" i="1">
                        <a:solidFill>
                          <a:srgbClr val="FF0000"/>
                        </a:solidFill>
                        <a:latin typeface="Cambria Math" panose="02040503050406030204" pitchFamily="18" charset="0"/>
                      </a:rPr>
                      <m:t>(</m:t>
                    </m:r>
                    <m:sSub>
                      <m:sSubPr>
                        <m:ctrlPr>
                          <a:rPr lang="en-US" altLang="zh-CN" sz="1000" i="1">
                            <a:solidFill>
                              <a:srgbClr val="FF0000"/>
                            </a:solidFill>
                            <a:latin typeface="Cambria Math" panose="02040503050406030204" pitchFamily="18" charset="0"/>
                          </a:rPr>
                        </m:ctrlPr>
                      </m:sSubPr>
                      <m:e>
                        <m:r>
                          <a:rPr lang="en-US" altLang="zh-CN" sz="1000" i="1">
                            <a:solidFill>
                              <a:srgbClr val="FF0000"/>
                            </a:solidFill>
                            <a:latin typeface="Cambria Math" panose="02040503050406030204" pitchFamily="18" charset="0"/>
                          </a:rPr>
                          <m:t>𝑜𝑏𝑗</m:t>
                        </m:r>
                      </m:e>
                      <m:sub>
                        <m:r>
                          <a:rPr lang="en-US" altLang="zh-CN" sz="1000" i="1">
                            <a:solidFill>
                              <a:srgbClr val="FF0000"/>
                            </a:solidFill>
                            <a:latin typeface="Cambria Math" panose="02040503050406030204" pitchFamily="18" charset="0"/>
                          </a:rPr>
                          <m:t>4</m:t>
                        </m:r>
                      </m:sub>
                    </m:sSub>
                    <m:r>
                      <a:rPr lang="en-US" altLang="zh-CN" sz="1000" i="1">
                        <a:solidFill>
                          <a:srgbClr val="FF0000"/>
                        </a:solidFill>
                        <a:latin typeface="Cambria Math" panose="02040503050406030204" pitchFamily="18" charset="0"/>
                      </a:rPr>
                      <m:t>)</m:t>
                    </m:r>
                  </m:oMath>
                </a14:m>
                <a:r>
                  <a:rPr lang="en-US" altLang="zh-CN" sz="1000" dirty="0">
                    <a:solidFill>
                      <a:srgbClr val="FF0000"/>
                    </a:solidFill>
                    <a:latin typeface="Arial Unicode MS"/>
                    <a:ea typeface="JetBrains Mono"/>
                  </a:rPr>
                  <a:t>]</a:t>
                </a:r>
                <a:endParaRPr kumimoji="0" lang="en-US" altLang="zh-CN" sz="1000" b="0" i="0" u="none" strike="noStrike" cap="none" normalizeH="0" baseline="0" dirty="0">
                  <a:ln>
                    <a:noFill/>
                  </a:ln>
                  <a:solidFill>
                    <a:srgbClr val="FF0000"/>
                  </a:solidFill>
                  <a:effectLst/>
                  <a:latin typeface="Arial Unicode MS"/>
                  <a:ea typeface="JetBrains Mono"/>
                </a:endParaRPr>
              </a:p>
              <a:p>
                <a:pPr marL="0" marR="0" lvl="0" indent="0" algn="l" defTabSz="914400" rtl="0" eaLnBrk="0" fontAlgn="base" latinLnBrk="0" hangingPunct="0">
                  <a:lnSpc>
                    <a:spcPts val="1200"/>
                  </a:lnSpc>
                  <a:spcBef>
                    <a:spcPct val="0"/>
                  </a:spcBef>
                  <a:spcAft>
                    <a:spcPct val="0"/>
                  </a:spcAft>
                  <a:buClrTx/>
                  <a:buSzTx/>
                  <a:buFontTx/>
                  <a:buNone/>
                  <a:tabLst/>
                </a:pPr>
                <a:r>
                  <a:rPr lang="zh-CN" altLang="en-US" sz="1000" dirty="0">
                    <a:solidFill>
                      <a:srgbClr val="080808"/>
                    </a:solidFill>
                    <a:latin typeface="Arial Unicode MS"/>
                    <a:ea typeface="JetBrains Mono"/>
                  </a:rPr>
                  <a:t>    </a:t>
                </a:r>
                <a:r>
                  <a:rPr kumimoji="0" lang="en-US" altLang="zh-CN" sz="1000" b="0" i="0" u="none" strike="noStrike" cap="none" normalizeH="0" baseline="0" dirty="0">
                    <a:ln>
                      <a:noFill/>
                    </a:ln>
                    <a:solidFill>
                      <a:srgbClr val="080808"/>
                    </a:solidFill>
                    <a:effectLst/>
                    <a:latin typeface="Arial Unicode MS"/>
                    <a:ea typeface="JetBrains Mono"/>
                  </a:rPr>
                  <a:t>call void @</a:t>
                </a:r>
                <a:r>
                  <a:rPr kumimoji="0" lang="en-US" altLang="zh-CN" sz="1000" b="0" i="0" u="none" strike="noStrike" cap="none" normalizeH="0" baseline="0" dirty="0" err="1">
                    <a:ln>
                      <a:noFill/>
                    </a:ln>
                    <a:solidFill>
                      <a:srgbClr val="080808"/>
                    </a:solidFill>
                    <a:effectLst/>
                    <a:latin typeface="Arial Unicode MS"/>
                    <a:ea typeface="JetBrains Mono"/>
                  </a:rPr>
                  <a:t>Log_print</a:t>
                </a:r>
                <a:r>
                  <a:rPr kumimoji="0" lang="en-US" altLang="zh-CN" sz="1000" b="0" i="0" u="none" strike="noStrike" cap="none" normalizeH="0" baseline="0" dirty="0">
                    <a:ln>
                      <a:noFill/>
                    </a:ln>
                    <a:solidFill>
                      <a:srgbClr val="080808"/>
                    </a:solidFill>
                    <a:effectLst/>
                    <a:latin typeface="Arial Unicode MS"/>
                    <a:ea typeface="JetBrains Mono"/>
                  </a:rPr>
                  <a:t>(%</a:t>
                </a:r>
                <a:r>
                  <a:rPr kumimoji="0" lang="en-US" altLang="zh-CN" sz="1000" b="0" i="0" u="none" strike="noStrike" cap="none" normalizeH="0" baseline="0" dirty="0" err="1">
                    <a:ln>
                      <a:noFill/>
                    </a:ln>
                    <a:solidFill>
                      <a:srgbClr val="080808"/>
                    </a:solidFill>
                    <a:effectLst/>
                    <a:latin typeface="Arial Unicode MS"/>
                    <a:ea typeface="JetBrains Mono"/>
                  </a:rPr>
                  <a:t>log_ptr</a:t>
                </a:r>
                <a:r>
                  <a:rPr kumimoji="0" lang="en-US" altLang="zh-CN" sz="1000" b="0" i="0" u="none" strike="noStrike" cap="none" normalizeH="0" baseline="0" dirty="0">
                    <a:ln>
                      <a:noFill/>
                    </a:ln>
                    <a:solidFill>
                      <a:srgbClr val="080808"/>
                    </a:solidFill>
                    <a:effectLst/>
                    <a:latin typeface="Arial Unicode MS"/>
                    <a:ea typeface="JetBrains Mono"/>
                  </a:rPr>
                  <a:t>, %</a:t>
                </a:r>
                <a:r>
                  <a:rPr kumimoji="0" lang="en-US" altLang="zh-CN" sz="1000" b="0" i="0" u="none" strike="noStrike" cap="none" normalizeH="0" baseline="0" dirty="0" err="1">
                    <a:ln>
                      <a:noFill/>
                    </a:ln>
                    <a:solidFill>
                      <a:srgbClr val="080808"/>
                    </a:solidFill>
                    <a:effectLst/>
                    <a:latin typeface="Arial Unicode MS"/>
                    <a:ea typeface="JetBrains Mono"/>
                  </a:rPr>
                  <a:t>userinfo_ptr</a:t>
                </a:r>
                <a:r>
                  <a:rPr kumimoji="0" lang="en-US" altLang="zh-CN" sz="1000" b="0" i="0" u="none" strike="noStrike" cap="none" normalizeH="0" baseline="0" dirty="0">
                    <a:ln>
                      <a:noFill/>
                    </a:ln>
                    <a:solidFill>
                      <a:srgbClr val="080808"/>
                    </a:solidFill>
                    <a:effectLst/>
                    <a:latin typeface="Arial Unicode MS"/>
                    <a:ea typeface="JetBrains Mono"/>
                  </a:rPr>
                  <a:t>) </a:t>
                </a:r>
                <a:r>
                  <a:rPr kumimoji="0" lang="en-US" altLang="zh-CN" sz="1000" b="1" i="0" u="none" strike="noStrike" cap="none" normalizeH="0" baseline="0" dirty="0">
                    <a:ln>
                      <a:noFill/>
                    </a:ln>
                    <a:solidFill>
                      <a:schemeClr val="bg2">
                        <a:lumMod val="50000"/>
                      </a:schemeClr>
                    </a:solidFill>
                    <a:effectLst/>
                    <a:latin typeface="Arial Unicode MS"/>
                    <a:ea typeface="JetBrains Mono"/>
                  </a:rPr>
                  <a:t>//</a:t>
                </a:r>
                <a:r>
                  <a:rPr kumimoji="0" lang="en-US" altLang="zh-CN" sz="1000" b="1" i="0" u="none" strike="noStrike" cap="none" normalizeH="0" baseline="0" dirty="0">
                    <a:ln>
                      <a:noFill/>
                    </a:ln>
                    <a:solidFill>
                      <a:srgbClr val="FF0000"/>
                    </a:solidFill>
                    <a:effectLst/>
                    <a:latin typeface="Arial Unicode MS"/>
                    <a:ea typeface="JetBrains Mono"/>
                  </a:rPr>
                  <a:t> sink</a:t>
                </a:r>
                <a:br>
                  <a:rPr kumimoji="0" lang="zh-CN" altLang="zh-CN" sz="1000" b="0" i="0" u="none" strike="noStrike" cap="none" normalizeH="0" baseline="0" dirty="0">
                    <a:ln>
                      <a:noFill/>
                    </a:ln>
                    <a:solidFill>
                      <a:srgbClr val="080808"/>
                    </a:solidFill>
                    <a:effectLst/>
                    <a:latin typeface="Arial Unicode MS"/>
                    <a:ea typeface="JetBrains Mono"/>
                  </a:rPr>
                </a:br>
                <a:r>
                  <a:rPr kumimoji="0" lang="zh-CN" altLang="zh-CN" sz="1000" b="0" i="0" u="none" strike="noStrike" cap="none" normalizeH="0" baseline="0" dirty="0">
                    <a:ln>
                      <a:noFill/>
                    </a:ln>
                    <a:solidFill>
                      <a:srgbClr val="080808"/>
                    </a:solidFill>
                    <a:effectLst/>
                    <a:latin typeface="Arial Unicode MS"/>
                    <a:ea typeface="JetBrains Mono"/>
                  </a:rPr>
                  <a:t>}</a:t>
                </a:r>
                <a:endParaRPr kumimoji="0" lang="zh-CN" altLang="zh-CN" sz="1000" b="0" i="0" u="none" strike="noStrike" cap="none" normalizeH="0" baseline="0" dirty="0">
                  <a:ln>
                    <a:noFill/>
                  </a:ln>
                  <a:solidFill>
                    <a:schemeClr val="tx1"/>
                  </a:solidFill>
                  <a:effectLst/>
                  <a:latin typeface="Arial" panose="020B0604020202020204" pitchFamily="34" charset="0"/>
                </a:endParaRPr>
              </a:p>
            </p:txBody>
          </p:sp>
        </mc:Choice>
        <mc:Fallback>
          <p:sp>
            <p:nvSpPr>
              <p:cNvPr id="14" name="Rectangle 2">
                <a:extLst>
                  <a:ext uri="{FF2B5EF4-FFF2-40B4-BE49-F238E27FC236}">
                    <a16:creationId xmlns:a16="http://schemas.microsoft.com/office/drawing/2014/main" id="{75A8BFF9-5F2A-D4A0-D0A6-5A2D98BE8B8C}"/>
                  </a:ext>
                </a:extLst>
              </p:cNvPr>
              <p:cNvSpPr>
                <a:spLocks noRot="1" noChangeAspect="1" noMove="1" noResize="1" noEditPoints="1" noAdjustHandles="1" noChangeArrowheads="1" noChangeShapeType="1" noTextEdit="1"/>
              </p:cNvSpPr>
              <p:nvPr/>
            </p:nvSpPr>
            <p:spPr bwMode="auto">
              <a:xfrm>
                <a:off x="1440451" y="1335510"/>
                <a:ext cx="4004730" cy="2708434"/>
              </a:xfrm>
              <a:prstGeom prst="rect">
                <a:avLst/>
              </a:prstGeom>
              <a:blipFill>
                <a:blip r:embed="rId3"/>
                <a:stretch>
                  <a:fillRect b="-930"/>
                </a:stretch>
              </a:blipFill>
              <a:ln w="9525">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15" name="文本框 6">
            <a:extLst>
              <a:ext uri="{FF2B5EF4-FFF2-40B4-BE49-F238E27FC236}">
                <a16:creationId xmlns:a16="http://schemas.microsoft.com/office/drawing/2014/main" id="{A42CD0BB-A093-D89E-1FF4-B1FAFDD233E9}"/>
              </a:ext>
            </a:extLst>
          </p:cNvPr>
          <p:cNvSpPr txBox="1"/>
          <p:nvPr/>
        </p:nvSpPr>
        <p:spPr>
          <a:xfrm>
            <a:off x="1364735" y="1089563"/>
            <a:ext cx="1159823" cy="276999"/>
          </a:xfrm>
          <a:prstGeom prst="rect">
            <a:avLst/>
          </a:prstGeom>
          <a:noFill/>
        </p:spPr>
        <p:txBody>
          <a:bodyPr wrap="square">
            <a:spAutoFit/>
          </a:bodyPr>
          <a:lstStyle/>
          <a:p>
            <a:r>
              <a:rPr lang="en-US" altLang="zh-CN" sz="1200" dirty="0"/>
              <a:t>LLVM IR</a:t>
            </a:r>
            <a:endParaRPr lang="zh-CN" altLang="en-US" sz="1200" dirty="0"/>
          </a:p>
        </p:txBody>
      </p:sp>
      <mc:AlternateContent xmlns:mc="http://schemas.openxmlformats.org/markup-compatibility/2006">
        <mc:Choice xmlns:a14="http://schemas.microsoft.com/office/drawing/2010/main" Requires="a14">
          <p:sp>
            <p:nvSpPr>
              <p:cNvPr id="16" name="文本框 24">
                <a:extLst>
                  <a:ext uri="{FF2B5EF4-FFF2-40B4-BE49-F238E27FC236}">
                    <a16:creationId xmlns:a16="http://schemas.microsoft.com/office/drawing/2014/main" id="{635A7A42-9C5E-64E2-58A6-FD1DA93B2943}"/>
                  </a:ext>
                </a:extLst>
              </p:cNvPr>
              <p:cNvSpPr txBox="1"/>
              <p:nvPr/>
            </p:nvSpPr>
            <p:spPr>
              <a:xfrm>
                <a:off x="6230497" y="1338197"/>
                <a:ext cx="4521052" cy="1915653"/>
              </a:xfrm>
              <a:prstGeom prst="rect">
                <a:avLst/>
              </a:prstGeom>
              <a:noFill/>
              <a:ln>
                <a:solidFill>
                  <a:srgbClr val="0070C0"/>
                </a:solidFill>
              </a:ln>
            </p:spPr>
            <p:txBody>
              <a:bodyPr wrap="square" lIns="0" tIns="0" rIns="0" bIns="0" rtlCol="0">
                <a:spAutoFit/>
              </a:bodyPr>
              <a:lstStyle/>
              <a:p>
                <a:pPr>
                  <a:lnSpc>
                    <a:spcPts val="1500"/>
                  </a:lnSpc>
                </a:pPr>
                <a:r>
                  <a:rPr lang="en-US" altLang="zh-CN" sz="1200" dirty="0"/>
                  <a:t>  </a:t>
                </a:r>
                <a14:m>
                  <m:oMath xmlns:m="http://schemas.openxmlformats.org/officeDocument/2006/math">
                    <m:sSub>
                      <m:sSubPr>
                        <m:ctrlPr>
                          <a:rPr lang="en-US" altLang="zh-CN" sz="1200" b="1" i="1" smtClean="0">
                            <a:latin typeface="Cambria Math" panose="02040503050406030204" pitchFamily="18" charset="0"/>
                          </a:rPr>
                        </m:ctrlPr>
                      </m:sSubPr>
                      <m:e>
                        <m:r>
                          <a:rPr lang="en-US" altLang="zh-CN" sz="1200" b="1" i="1">
                            <a:latin typeface="Cambria Math" panose="02040503050406030204" pitchFamily="18" charset="0"/>
                          </a:rPr>
                          <m:t>𝑺</m:t>
                        </m:r>
                      </m:e>
                      <m:sub>
                        <m:r>
                          <a:rPr lang="en-US" altLang="zh-CN" sz="1200" b="1" i="1" smtClean="0">
                            <a:latin typeface="Cambria Math" panose="02040503050406030204" pitchFamily="18" charset="0"/>
                          </a:rPr>
                          <m:t>𝒄𝒂𝒍𝒍𝒆𝒆</m:t>
                        </m:r>
                      </m:sub>
                    </m:sSub>
                    <m:r>
                      <a:rPr lang="en-US" altLang="zh-CN" sz="1200" b="1" i="1" smtClean="0">
                        <a:latin typeface="Cambria Math" panose="02040503050406030204" pitchFamily="18" charset="0"/>
                      </a:rPr>
                      <m:t>=</m:t>
                    </m:r>
                    <m:r>
                      <a:rPr lang="en-US" altLang="zh-CN" sz="1200" b="0" i="1" smtClean="0">
                        <a:latin typeface="Cambria Math" panose="02040503050406030204" pitchFamily="18" charset="0"/>
                      </a:rPr>
                      <m:t>{</m:t>
                    </m:r>
                  </m:oMath>
                </a14:m>
                <a:endParaRPr lang="en-US" altLang="zh-CN" sz="1200" b="0" i="1" dirty="0">
                  <a:latin typeface="Cambria Math" panose="02040503050406030204" pitchFamily="18" charset="0"/>
                </a:endParaRPr>
              </a:p>
              <a:p>
                <a:pPr>
                  <a:lnSpc>
                    <a:spcPts val="1500"/>
                  </a:lnSpc>
                </a:pPr>
                <a:r>
                  <a:rPr lang="en-US" altLang="zh-CN" sz="1200" b="0" dirty="0"/>
                  <a:t>     </a:t>
                </a:r>
                <a14:m>
                  <m:oMath xmlns:m="http://schemas.openxmlformats.org/officeDocument/2006/math">
                    <m:r>
                      <a:rPr lang="en-US" altLang="zh-CN" sz="1200" b="1" i="1" smtClean="0">
                        <a:latin typeface="Cambria Math" panose="02040503050406030204" pitchFamily="18" charset="0"/>
                      </a:rPr>
                      <m:t>𝒄𝒂𝒍𝒍𝒆𝒆𝑴𝒆𝒕𝒉𝒐𝒅</m:t>
                    </m:r>
                    <m:r>
                      <a:rPr lang="en-US" altLang="zh-CN" sz="1200" b="1" i="1" smtClean="0">
                        <a:latin typeface="Cambria Math" panose="02040503050406030204" pitchFamily="18" charset="0"/>
                      </a:rPr>
                      <m:t>:</m:t>
                    </m:r>
                    <m:r>
                      <a:rPr lang="en-US" altLang="zh-CN" sz="1200" b="0" i="1" smtClean="0">
                        <a:latin typeface="Cambria Math" panose="02040503050406030204" pitchFamily="18" charset="0"/>
                      </a:rPr>
                      <m:t>"</m:t>
                    </m:r>
                    <m:r>
                      <a:rPr lang="en-US" altLang="zh-CN" sz="1200" i="1">
                        <a:latin typeface="Cambria Math" panose="02040503050406030204" pitchFamily="18" charset="0"/>
                      </a:rPr>
                      <m:t>𝐽𝑎𝑣𝑎𝐶𝑎𝑙𝑙𝑒𝑟</m:t>
                    </m:r>
                    <m:r>
                      <a:rPr lang="en-US" altLang="zh-CN" sz="1200" b="0" i="1" smtClean="0">
                        <a:latin typeface="Cambria Math" panose="02040503050406030204" pitchFamily="18" charset="0"/>
                      </a:rPr>
                      <m:t>: </m:t>
                    </m:r>
                    <m:r>
                      <a:rPr lang="en-US" altLang="zh-CN" sz="1200" b="0" i="1" smtClean="0">
                        <a:latin typeface="Cambria Math" panose="02040503050406030204" pitchFamily="18" charset="0"/>
                      </a:rPr>
                      <m:t>𝑣𝑜𝑖𝑑</m:t>
                    </m:r>
                    <m:r>
                      <a:rPr lang="en-US" altLang="zh-CN" sz="1200" b="0" i="1" smtClean="0">
                        <a:latin typeface="Cambria Math" panose="02040503050406030204" pitchFamily="18" charset="0"/>
                      </a:rPr>
                      <m:t> </m:t>
                    </m:r>
                    <m:r>
                      <a:rPr lang="en-US" altLang="zh-CN" sz="1200" b="0" i="1" smtClean="0">
                        <a:latin typeface="Cambria Math" panose="02040503050406030204" pitchFamily="18" charset="0"/>
                      </a:rPr>
                      <m:t>𝑛𝑎𝑡𝑖𝑣𝑒</m:t>
                    </m:r>
                    <m:r>
                      <a:rPr lang="en-US" altLang="zh-CN" sz="1200" b="0" i="1" smtClean="0">
                        <a:latin typeface="Cambria Math" panose="02040503050406030204" pitchFamily="18" charset="0"/>
                      </a:rPr>
                      <m:t>_</m:t>
                    </m:r>
                    <m:r>
                      <a:rPr lang="en-US" altLang="zh-CN" sz="1200" b="0" i="1" smtClean="0">
                        <a:latin typeface="Cambria Math" panose="02040503050406030204" pitchFamily="18" charset="0"/>
                      </a:rPr>
                      <m:t>𝑐</m:t>
                    </m:r>
                    <m:r>
                      <a:rPr lang="en-US" altLang="zh-CN" sz="1200" b="0" i="1" smtClean="0">
                        <a:latin typeface="Cambria Math" panose="02040503050406030204" pitchFamily="18" charset="0"/>
                      </a:rPr>
                      <m:t>_</m:t>
                    </m:r>
                    <m:r>
                      <a:rPr lang="en-US" altLang="zh-CN" sz="1200" b="0" i="1" smtClean="0">
                        <a:latin typeface="Cambria Math" panose="02040503050406030204" pitchFamily="18" charset="0"/>
                      </a:rPr>
                      <m:t>𝑐𝑎𝑙𝑙𝑒𝑒</m:t>
                    </m:r>
                    <m:r>
                      <a:rPr lang="en-US" altLang="zh-CN" sz="1200" b="0" i="1" smtClean="0">
                        <a:latin typeface="Cambria Math" panose="02040503050406030204" pitchFamily="18" charset="0"/>
                      </a:rPr>
                      <m:t>(</m:t>
                    </m:r>
                  </m:oMath>
                </a14:m>
                <a:r>
                  <a:rPr lang="en-US" altLang="zh-CN" sz="1200" b="0" i="1" dirty="0">
                    <a:latin typeface="Cambria Math" panose="02040503050406030204" pitchFamily="18" charset="0"/>
                  </a:rPr>
                  <a:t>U</a:t>
                </a:r>
                <a14:m>
                  <m:oMath xmlns:m="http://schemas.openxmlformats.org/officeDocument/2006/math">
                    <m:r>
                      <a:rPr lang="en-US" altLang="zh-CN" sz="1200" b="0" i="1" smtClean="0">
                        <a:latin typeface="Cambria Math" panose="02040503050406030204" pitchFamily="18" charset="0"/>
                      </a:rPr>
                      <m:t>𝑠𝑒𝑟</m:t>
                    </m:r>
                    <m:r>
                      <a:rPr lang="en-US" altLang="zh-CN" sz="1200" b="0" i="1" smtClean="0">
                        <a:latin typeface="Cambria Math" panose="02040503050406030204" pitchFamily="18" charset="0"/>
                      </a:rPr>
                      <m:t>, </m:t>
                    </m:r>
                    <m:r>
                      <a:rPr lang="en-US" altLang="zh-CN" sz="1200" b="0" i="1" smtClean="0">
                        <a:latin typeface="Cambria Math" panose="02040503050406030204" pitchFamily="18" charset="0"/>
                      </a:rPr>
                      <m:t>𝑈𝑠𝑒𝑟</m:t>
                    </m:r>
                    <m:r>
                      <a:rPr lang="en-US" altLang="zh-CN" sz="1200" b="0" i="1" smtClean="0">
                        <a:latin typeface="Cambria Math" panose="02040503050406030204" pitchFamily="18" charset="0"/>
                      </a:rPr>
                      <m:t>)",</m:t>
                    </m:r>
                  </m:oMath>
                </a14:m>
                <a:endParaRPr lang="en-US" altLang="zh-CN" sz="1200" b="0" dirty="0"/>
              </a:p>
              <a:p>
                <a:pPr>
                  <a:lnSpc>
                    <a:spcPts val="1500"/>
                  </a:lnSpc>
                </a:pPr>
                <a:r>
                  <a:rPr lang="en-US" altLang="zh-CN" sz="1200" b="0" i="1" dirty="0">
                    <a:latin typeface="Cambria Math" panose="02040503050406030204" pitchFamily="18" charset="0"/>
                  </a:rPr>
                  <a:t>      </a:t>
                </a:r>
                <a14:m>
                  <m:oMath xmlns:m="http://schemas.openxmlformats.org/officeDocument/2006/math">
                    <m:r>
                      <a:rPr lang="en-US" altLang="zh-CN" sz="1200" b="1" i="1" smtClean="0">
                        <a:solidFill>
                          <a:srgbClr val="FF0000"/>
                        </a:solidFill>
                        <a:latin typeface="Cambria Math" panose="02040503050406030204" pitchFamily="18" charset="0"/>
                      </a:rPr>
                      <m:t>𝑭𝒓𝒐𝒎</m:t>
                    </m:r>
                    <m:r>
                      <a:rPr lang="en-US" altLang="zh-CN" sz="1200" b="1" i="1" smtClean="0">
                        <a:solidFill>
                          <a:srgbClr val="FF0000"/>
                        </a:solidFill>
                        <a:latin typeface="Cambria Math" panose="02040503050406030204" pitchFamily="18" charset="0"/>
                      </a:rPr>
                      <m:t>:</m:t>
                    </m:r>
                    <m:d>
                      <m:dPr>
                        <m:begChr m:val="["/>
                        <m:endChr m:val="]"/>
                        <m:ctrlPr>
                          <a:rPr lang="en-US" altLang="zh-CN" sz="1200" b="0" i="1" smtClean="0">
                            <a:solidFill>
                              <a:srgbClr val="FF0000"/>
                            </a:solidFill>
                            <a:latin typeface="Cambria Math" panose="02040503050406030204" pitchFamily="18" charset="0"/>
                          </a:rPr>
                        </m:ctrlPr>
                      </m:dPr>
                      <m:e>
                        <m:r>
                          <a:rPr lang="en-US" altLang="zh-CN" sz="1200" b="0" i="1" smtClean="0">
                            <a:solidFill>
                              <a:srgbClr val="FF0000"/>
                            </a:solidFill>
                            <a:latin typeface="Cambria Math" panose="02040503050406030204" pitchFamily="18" charset="0"/>
                          </a:rPr>
                          <m:t>𝑎𝑟𝑔</m:t>
                        </m:r>
                        <m:r>
                          <a:rPr lang="en-US" altLang="zh-CN" sz="1200" b="0" i="1" smtClean="0">
                            <a:solidFill>
                              <a:srgbClr val="FF0000"/>
                            </a:solidFill>
                            <a:latin typeface="Cambria Math" panose="02040503050406030204" pitchFamily="18" charset="0"/>
                          </a:rPr>
                          <m:t>0.</m:t>
                        </m:r>
                        <m:r>
                          <a:rPr lang="en-US" altLang="zh-CN" sz="1200" b="0" i="1" smtClean="0">
                            <a:solidFill>
                              <a:srgbClr val="FF0000"/>
                            </a:solidFill>
                            <a:latin typeface="Cambria Math" panose="02040503050406030204" pitchFamily="18" charset="0"/>
                          </a:rPr>
                          <m:t>𝑢𝑠𝑒𝑟𝑛𝑎𝑚𝑒</m:t>
                        </m:r>
                        <m:r>
                          <a:rPr lang="en-US" altLang="zh-CN" sz="1200" b="0" i="1" smtClean="0">
                            <a:solidFill>
                              <a:srgbClr val="FF0000"/>
                            </a:solidFill>
                            <a:latin typeface="Cambria Math" panose="02040503050406030204" pitchFamily="18" charset="0"/>
                          </a:rPr>
                          <m:t>, </m:t>
                        </m:r>
                        <m:r>
                          <a:rPr lang="en-US" altLang="zh-CN" sz="1200" b="0" i="1" smtClean="0">
                            <a:solidFill>
                              <a:srgbClr val="FF0000"/>
                            </a:solidFill>
                            <a:latin typeface="Cambria Math" panose="02040503050406030204" pitchFamily="18" charset="0"/>
                          </a:rPr>
                          <m:t>𝑎𝑟𝑔</m:t>
                        </m:r>
                        <m:r>
                          <a:rPr lang="en-US" altLang="zh-CN" sz="1200" b="0" i="1" smtClean="0">
                            <a:solidFill>
                              <a:srgbClr val="FF0000"/>
                            </a:solidFill>
                            <a:latin typeface="Cambria Math" panose="02040503050406030204" pitchFamily="18" charset="0"/>
                          </a:rPr>
                          <m:t>1.</m:t>
                        </m:r>
                        <m:r>
                          <a:rPr lang="en-US" altLang="zh-CN" sz="1200" b="0" i="1" smtClean="0">
                            <a:solidFill>
                              <a:srgbClr val="FF0000"/>
                            </a:solidFill>
                            <a:latin typeface="Cambria Math" panose="02040503050406030204" pitchFamily="18" charset="0"/>
                          </a:rPr>
                          <m:t>𝑢𝑠𝑒𝑟𝑛𝑎𝑚𝑒</m:t>
                        </m:r>
                      </m:e>
                    </m:d>
                    <m:r>
                      <a:rPr lang="en-US" altLang="zh-CN" sz="1200" b="0" i="1" smtClean="0">
                        <a:latin typeface="Cambria Math" panose="02040503050406030204" pitchFamily="18" charset="0"/>
                      </a:rPr>
                      <m:t>,</m:t>
                    </m:r>
                  </m:oMath>
                </a14:m>
                <a:endParaRPr lang="en-US" altLang="zh-CN" sz="1200" b="0" i="1" dirty="0">
                  <a:latin typeface="Cambria Math" panose="02040503050406030204" pitchFamily="18" charset="0"/>
                </a:endParaRPr>
              </a:p>
              <a:p>
                <a:pPr>
                  <a:lnSpc>
                    <a:spcPts val="1500"/>
                  </a:lnSpc>
                </a:pPr>
                <a:r>
                  <a:rPr lang="en-US" altLang="zh-CN" sz="1200" i="1" dirty="0">
                    <a:latin typeface="Cambria Math" panose="02040503050406030204" pitchFamily="18" charset="0"/>
                  </a:rPr>
                  <a:t>      </a:t>
                </a:r>
                <a14:m>
                  <m:oMath xmlns:m="http://schemas.openxmlformats.org/officeDocument/2006/math">
                    <m:r>
                      <a:rPr lang="en-US" altLang="zh-CN" sz="1200" b="1" i="1" smtClean="0">
                        <a:solidFill>
                          <a:schemeClr val="accent2"/>
                        </a:solidFill>
                        <a:latin typeface="Cambria Math" panose="02040503050406030204" pitchFamily="18" charset="0"/>
                      </a:rPr>
                      <m:t>𝑻𝒐</m:t>
                    </m:r>
                    <m:r>
                      <a:rPr lang="en-US" altLang="zh-CN" sz="1200" b="1" i="1" smtClean="0">
                        <a:solidFill>
                          <a:schemeClr val="accent2"/>
                        </a:solidFill>
                        <a:latin typeface="Cambria Math" panose="02040503050406030204" pitchFamily="18" charset="0"/>
                      </a:rPr>
                      <m:t>:</m:t>
                    </m:r>
                    <m:r>
                      <a:rPr lang="en-US" altLang="zh-CN" sz="1200" b="0" i="1" smtClean="0">
                        <a:solidFill>
                          <a:schemeClr val="accent2"/>
                        </a:solidFill>
                        <a:latin typeface="Cambria Math" panose="02040503050406030204" pitchFamily="18" charset="0"/>
                      </a:rPr>
                      <m:t>[“</m:t>
                    </m:r>
                    <m:r>
                      <a:rPr lang="en-US" altLang="zh-CN" sz="1200" b="0" i="1" smtClean="0">
                        <a:solidFill>
                          <a:schemeClr val="accent2"/>
                        </a:solidFill>
                        <a:latin typeface="Cambria Math" panose="02040503050406030204" pitchFamily="18" charset="0"/>
                      </a:rPr>
                      <m:t>𝐿𝑜𝑔</m:t>
                    </m:r>
                    <m:r>
                      <a:rPr lang="en-US" altLang="zh-CN" sz="1200" b="0" i="1" smtClean="0">
                        <a:solidFill>
                          <a:schemeClr val="accent2"/>
                        </a:solidFill>
                        <a:latin typeface="Cambria Math" panose="02040503050406030204" pitchFamily="18" charset="0"/>
                      </a:rPr>
                      <m:t>.</m:t>
                    </m:r>
                    <m:r>
                      <a:rPr lang="en-US" altLang="zh-CN" sz="1200" b="0" i="1" smtClean="0">
                        <a:solidFill>
                          <a:schemeClr val="accent2"/>
                        </a:solidFill>
                        <a:latin typeface="Cambria Math" panose="02040503050406030204" pitchFamily="18" charset="0"/>
                      </a:rPr>
                      <m:t>𝑝𝑟𝑖𝑛𝑡</m:t>
                    </m:r>
                    <m:r>
                      <a:rPr lang="en-US" altLang="zh-CN" sz="1200" b="0" i="1" smtClean="0">
                        <a:solidFill>
                          <a:schemeClr val="accent2"/>
                        </a:solidFill>
                        <a:latin typeface="Cambria Math" panose="02040503050406030204" pitchFamily="18" charset="0"/>
                      </a:rPr>
                      <m:t>()”],</m:t>
                    </m:r>
                  </m:oMath>
                </a14:m>
                <a:endParaRPr lang="en-US" altLang="zh-CN" sz="1200" b="0" i="1" dirty="0">
                  <a:latin typeface="Cambria Math" panose="02040503050406030204" pitchFamily="18" charset="0"/>
                </a:endParaRPr>
              </a:p>
              <a:p>
                <a:pPr>
                  <a:lnSpc>
                    <a:spcPts val="1500"/>
                  </a:lnSpc>
                </a:pPr>
                <a:r>
                  <a:rPr lang="en-US" altLang="zh-CN" sz="1200" b="0" i="1" dirty="0">
                    <a:latin typeface="Cambria Math" panose="02040503050406030204" pitchFamily="18" charset="0"/>
                  </a:rPr>
                  <a:t>      </a:t>
                </a:r>
                <a14:m>
                  <m:oMath xmlns:m="http://schemas.openxmlformats.org/officeDocument/2006/math">
                    <m:r>
                      <a:rPr lang="en-US" altLang="zh-CN" sz="1200" b="1" i="1" smtClean="0">
                        <a:latin typeface="Cambria Math" panose="02040503050406030204" pitchFamily="18" charset="0"/>
                      </a:rPr>
                      <m:t>𝒄𝒂𝒍𝒍𝑺𝒊𝒕𝒆</m:t>
                    </m:r>
                    <m:r>
                      <a:rPr lang="en-US" altLang="zh-CN" sz="1200" b="1" i="1" smtClean="0">
                        <a:latin typeface="Cambria Math" panose="02040503050406030204" pitchFamily="18" charset="0"/>
                      </a:rPr>
                      <m:t>:</m:t>
                    </m:r>
                    <m:r>
                      <a:rPr lang="en-US" altLang="zh-CN" sz="1200" b="0" i="1" smtClean="0">
                        <a:latin typeface="Cambria Math" panose="02040503050406030204" pitchFamily="18" charset="0"/>
                      </a:rPr>
                      <m:t>{</m:t>
                    </m:r>
                  </m:oMath>
                </a14:m>
                <a:endParaRPr lang="en-US" altLang="zh-CN" sz="1200" b="0" i="1" dirty="0">
                  <a:latin typeface="Cambria Math" panose="02040503050406030204" pitchFamily="18" charset="0"/>
                </a:endParaRPr>
              </a:p>
              <a:p>
                <a:pPr>
                  <a:lnSpc>
                    <a:spcPts val="1500"/>
                  </a:lnSpc>
                </a:pPr>
                <a:r>
                  <a:rPr lang="en-US" altLang="zh-CN" sz="1200" i="1" dirty="0">
                    <a:latin typeface="Cambria Math" panose="02040503050406030204" pitchFamily="18" charset="0"/>
                  </a:rPr>
                  <a:t>          </a:t>
                </a:r>
                <a14:m>
                  <m:oMath xmlns:m="http://schemas.openxmlformats.org/officeDocument/2006/math">
                    <m:r>
                      <a:rPr lang="en-US" altLang="zh-CN" sz="1200" b="1" i="1" smtClean="0">
                        <a:latin typeface="Cambria Math" panose="02040503050406030204" pitchFamily="18" charset="0"/>
                      </a:rPr>
                      <m:t>𝒄𝒂𝒍𝒍𝒆𝒓𝑴𝒆𝒕𝒉𝒐𝒅</m:t>
                    </m:r>
                    <m:r>
                      <a:rPr lang="en-US" altLang="zh-CN" sz="1200" b="1" i="1" smtClean="0">
                        <a:latin typeface="Cambria Math" panose="02040503050406030204" pitchFamily="18" charset="0"/>
                      </a:rPr>
                      <m:t>:</m:t>
                    </m:r>
                    <m:r>
                      <a:rPr lang="en-US" altLang="zh-CN" sz="1200" b="0" i="1" smtClean="0">
                        <a:latin typeface="Cambria Math" panose="02040503050406030204" pitchFamily="18" charset="0"/>
                      </a:rPr>
                      <m:t>"</m:t>
                    </m:r>
                    <m:r>
                      <a:rPr lang="en-US" altLang="zh-CN" sz="1200" i="1">
                        <a:latin typeface="Cambria Math" panose="02040503050406030204" pitchFamily="18" charset="0"/>
                      </a:rPr>
                      <m:t>𝐽𝑎𝑣𝑎𝐶𝑎𝑙𝑙𝑒𝑟</m:t>
                    </m:r>
                    <m:r>
                      <a:rPr lang="en-US" altLang="zh-CN" sz="1200" b="0" i="1" smtClean="0">
                        <a:latin typeface="Cambria Math" panose="02040503050406030204" pitchFamily="18" charset="0"/>
                      </a:rPr>
                      <m:t>: </m:t>
                    </m:r>
                    <m:r>
                      <a:rPr lang="en-US" altLang="zh-CN" sz="1200" b="0" i="1" smtClean="0">
                        <a:latin typeface="Cambria Math" panose="02040503050406030204" pitchFamily="18" charset="0"/>
                      </a:rPr>
                      <m:t>𝑣𝑜𝑖𝑑</m:t>
                    </m:r>
                    <m:r>
                      <a:rPr lang="en-US" altLang="zh-CN" sz="1200" b="0" i="1" smtClean="0">
                        <a:latin typeface="Cambria Math" panose="02040503050406030204" pitchFamily="18" charset="0"/>
                      </a:rPr>
                      <m:t> </m:t>
                    </m:r>
                    <m:r>
                      <a:rPr lang="en-US" altLang="zh-CN" sz="1200" b="0" i="1" smtClean="0">
                        <a:latin typeface="Cambria Math" panose="02040503050406030204" pitchFamily="18" charset="0"/>
                      </a:rPr>
                      <m:t>𝑐𝑎𝑙𝑙𝑒𝑟</m:t>
                    </m:r>
                    <m:r>
                      <a:rPr lang="en-US" altLang="zh-CN" sz="1200" b="0" i="1" smtClean="0">
                        <a:latin typeface="Cambria Math" panose="02040503050406030204" pitchFamily="18" charset="0"/>
                      </a:rPr>
                      <m:t>(</m:t>
                    </m:r>
                    <m:r>
                      <a:rPr lang="en-US" altLang="zh-CN" sz="1200" b="0" i="1" smtClean="0">
                        <a:latin typeface="Cambria Math" panose="02040503050406030204" pitchFamily="18" charset="0"/>
                      </a:rPr>
                      <m:t>𝑅𝑒𝑞𝑢𝑒𝑠𝑡</m:t>
                    </m:r>
                    <m:r>
                      <a:rPr lang="en-US" altLang="zh-CN" sz="1200" b="0" i="1" smtClean="0">
                        <a:latin typeface="Cambria Math" panose="02040503050406030204" pitchFamily="18" charset="0"/>
                      </a:rPr>
                      <m:t>)“,</m:t>
                    </m:r>
                  </m:oMath>
                </a14:m>
                <a:endParaRPr lang="en-US" altLang="zh-CN" sz="1200" i="1" dirty="0">
                  <a:latin typeface="Cambria Math" panose="02040503050406030204" pitchFamily="18" charset="0"/>
                </a:endParaRPr>
              </a:p>
              <a:p>
                <a:pPr>
                  <a:lnSpc>
                    <a:spcPts val="1500"/>
                  </a:lnSpc>
                </a:pPr>
                <a:r>
                  <a:rPr lang="en-US" altLang="zh-CN" sz="1200" i="1" dirty="0">
                    <a:latin typeface="Cambria Math" panose="02040503050406030204" pitchFamily="18" charset="0"/>
                  </a:rPr>
                  <a:t>          </a:t>
                </a:r>
                <a14:m>
                  <m:oMath xmlns:m="http://schemas.openxmlformats.org/officeDocument/2006/math">
                    <m:r>
                      <a:rPr lang="en-US" altLang="zh-CN" sz="1200" b="1" i="1" smtClean="0">
                        <a:latin typeface="Cambria Math" panose="02040503050406030204" pitchFamily="18" charset="0"/>
                      </a:rPr>
                      <m:t>𝒍𝒊𝒏𝒆𝑵𝒖𝒎𝒃𝒆𝒓</m:t>
                    </m:r>
                    <m:r>
                      <a:rPr lang="en-US" altLang="zh-CN" sz="1200" b="1" i="1" smtClean="0">
                        <a:latin typeface="Cambria Math" panose="02040503050406030204" pitchFamily="18" charset="0"/>
                      </a:rPr>
                      <m:t>:</m:t>
                    </m:r>
                    <m:r>
                      <a:rPr lang="en-US" altLang="zh-CN" sz="1200" b="0" i="1" smtClean="0">
                        <a:latin typeface="Cambria Math" panose="02040503050406030204" pitchFamily="18" charset="0"/>
                      </a:rPr>
                      <m:t>𝐽</m:t>
                    </m:r>
                    <m:r>
                      <a:rPr lang="en-US" altLang="zh-CN" sz="1200" b="0" i="1" smtClean="0">
                        <a:latin typeface="Cambria Math" panose="02040503050406030204" pitchFamily="18" charset="0"/>
                      </a:rPr>
                      <m:t>8</m:t>
                    </m:r>
                  </m:oMath>
                </a14:m>
                <a:endParaRPr lang="en-US" altLang="zh-CN" sz="1200" i="1" dirty="0">
                  <a:latin typeface="Cambria Math" panose="02040503050406030204" pitchFamily="18" charset="0"/>
                </a:endParaRPr>
              </a:p>
              <a:p>
                <a:pPr>
                  <a:lnSpc>
                    <a:spcPts val="1500"/>
                  </a:lnSpc>
                </a:pPr>
                <a:r>
                  <a:rPr lang="en-US" altLang="zh-CN" sz="1200" b="0" i="1" dirty="0">
                    <a:latin typeface="Cambria Math" panose="02040503050406030204" pitchFamily="18" charset="0"/>
                  </a:rPr>
                  <a:t>      </a:t>
                </a:r>
                <a14:m>
                  <m:oMath xmlns:m="http://schemas.openxmlformats.org/officeDocument/2006/math">
                    <m:r>
                      <a:rPr lang="en-US" altLang="zh-CN" sz="1200" b="0" i="1" smtClean="0">
                        <a:latin typeface="Cambria Math" panose="02040503050406030204" pitchFamily="18" charset="0"/>
                      </a:rPr>
                      <m:t>}</m:t>
                    </m:r>
                  </m:oMath>
                </a14:m>
                <a:endParaRPr lang="en-US" altLang="zh-CN" sz="1200" b="0" dirty="0"/>
              </a:p>
              <a:p>
                <a:pPr>
                  <a:lnSpc>
                    <a:spcPts val="1500"/>
                  </a:lnSpc>
                </a:pPr>
                <a:r>
                  <a:rPr lang="zh-CN" altLang="en-US" sz="1200" dirty="0"/>
                  <a:t>     </a:t>
                </a:r>
                <a14:m>
                  <m:oMath xmlns:m="http://schemas.openxmlformats.org/officeDocument/2006/math">
                    <m:r>
                      <a:rPr lang="en-US" altLang="zh-CN" sz="1200" b="1" i="1" smtClean="0">
                        <a:latin typeface="Cambria Math" panose="02040503050406030204" pitchFamily="18" charset="0"/>
                      </a:rPr>
                      <m:t>𝒄𝒂𝒍𝒍𝒃𝒂𝒄𝒌𝒔</m:t>
                    </m:r>
                    <m:r>
                      <a:rPr lang="en-US" altLang="zh-CN" sz="1200" b="1" i="1" smtClean="0">
                        <a:latin typeface="Cambria Math" panose="02040503050406030204" pitchFamily="18" charset="0"/>
                      </a:rPr>
                      <m:t>:</m:t>
                    </m:r>
                    <m:r>
                      <a:rPr lang="en-US" altLang="zh-CN" sz="1200" b="0" i="1" smtClean="0">
                        <a:latin typeface="Cambria Math" panose="02040503050406030204" pitchFamily="18" charset="0"/>
                      </a:rPr>
                      <m:t> {</m:t>
                    </m:r>
                    <m:r>
                      <a:rPr lang="en-US" altLang="zh-CN" sz="1200" i="1">
                        <a:latin typeface="Cambria Math" panose="02040503050406030204" pitchFamily="18" charset="0"/>
                      </a:rPr>
                      <m:t>}</m:t>
                    </m:r>
                  </m:oMath>
                </a14:m>
                <a:endParaRPr lang="en-US" altLang="zh-CN" sz="1200" dirty="0"/>
              </a:p>
              <a:p>
                <a:pPr>
                  <a:lnSpc>
                    <a:spcPts val="1500"/>
                  </a:lnSpc>
                </a:pPr>
                <a:r>
                  <a:rPr lang="en-US" altLang="zh-CN" sz="1200" b="0" dirty="0"/>
                  <a:t> </a:t>
                </a:r>
                <a14:m>
                  <m:oMath xmlns:m="http://schemas.openxmlformats.org/officeDocument/2006/math">
                    <m:r>
                      <a:rPr lang="en-US" altLang="zh-CN" sz="1200" b="0" i="1" smtClean="0">
                        <a:latin typeface="Cambria Math" panose="02040503050406030204" pitchFamily="18" charset="0"/>
                      </a:rPr>
                      <m:t>}</m:t>
                    </m:r>
                  </m:oMath>
                </a14:m>
                <a:endParaRPr lang="zh-CN" altLang="en-US" sz="1200" dirty="0"/>
              </a:p>
            </p:txBody>
          </p:sp>
        </mc:Choice>
        <mc:Fallback>
          <p:sp>
            <p:nvSpPr>
              <p:cNvPr id="16" name="文本框 24">
                <a:extLst>
                  <a:ext uri="{FF2B5EF4-FFF2-40B4-BE49-F238E27FC236}">
                    <a16:creationId xmlns:a16="http://schemas.microsoft.com/office/drawing/2014/main" id="{635A7A42-9C5E-64E2-58A6-FD1DA93B2943}"/>
                  </a:ext>
                </a:extLst>
              </p:cNvPr>
              <p:cNvSpPr txBox="1">
                <a:spLocks noRot="1" noChangeAspect="1" noMove="1" noResize="1" noEditPoints="1" noAdjustHandles="1" noChangeArrowheads="1" noChangeShapeType="1" noTextEdit="1"/>
              </p:cNvSpPr>
              <p:nvPr/>
            </p:nvSpPr>
            <p:spPr>
              <a:xfrm>
                <a:off x="6230497" y="1338197"/>
                <a:ext cx="4521052" cy="1915653"/>
              </a:xfrm>
              <a:prstGeom prst="rect">
                <a:avLst/>
              </a:prstGeom>
              <a:blipFill>
                <a:blip r:embed="rId4"/>
                <a:stretch>
                  <a:fillRect l="-838" b="-2632"/>
                </a:stretch>
              </a:blipFill>
              <a:ln>
                <a:solidFill>
                  <a:srgbClr val="0070C0"/>
                </a:solidFill>
              </a:ln>
            </p:spPr>
            <p:txBody>
              <a:bodyPr/>
              <a:lstStyle/>
              <a:p>
                <a:r>
                  <a:rPr lang="en-US">
                    <a:noFill/>
                  </a:rPr>
                  <a:t> </a:t>
                </a:r>
              </a:p>
            </p:txBody>
          </p:sp>
        </mc:Fallback>
      </mc:AlternateContent>
      <p:sp>
        <p:nvSpPr>
          <p:cNvPr id="17" name="文本框 25">
            <a:extLst>
              <a:ext uri="{FF2B5EF4-FFF2-40B4-BE49-F238E27FC236}">
                <a16:creationId xmlns:a16="http://schemas.microsoft.com/office/drawing/2014/main" id="{7CF2DCE5-F617-BA8E-5AA3-2DB3B91D5CD4}"/>
              </a:ext>
            </a:extLst>
          </p:cNvPr>
          <p:cNvSpPr txBox="1"/>
          <p:nvPr/>
        </p:nvSpPr>
        <p:spPr>
          <a:xfrm>
            <a:off x="6258107" y="1049070"/>
            <a:ext cx="2565382" cy="276999"/>
          </a:xfrm>
          <a:prstGeom prst="rect">
            <a:avLst/>
          </a:prstGeom>
          <a:noFill/>
        </p:spPr>
        <p:txBody>
          <a:bodyPr wrap="square">
            <a:spAutoFit/>
          </a:bodyPr>
          <a:lstStyle/>
          <a:p>
            <a:r>
              <a:rPr lang="en-US" altLang="zh-CN" sz="1200" dirty="0"/>
              <a:t>Caller-sensitive specification</a:t>
            </a:r>
            <a:endParaRPr lang="zh-CN" altLang="en-US" sz="1200" dirty="0"/>
          </a:p>
        </p:txBody>
      </p:sp>
      <p:sp>
        <p:nvSpPr>
          <p:cNvPr id="18" name="文本框 3">
            <a:extLst>
              <a:ext uri="{FF2B5EF4-FFF2-40B4-BE49-F238E27FC236}">
                <a16:creationId xmlns:a16="http://schemas.microsoft.com/office/drawing/2014/main" id="{D6549EE1-8165-2018-6235-82AB245A8799}"/>
              </a:ext>
            </a:extLst>
          </p:cNvPr>
          <p:cNvSpPr txBox="1"/>
          <p:nvPr/>
        </p:nvSpPr>
        <p:spPr>
          <a:xfrm>
            <a:off x="1005022" y="1355051"/>
            <a:ext cx="435429" cy="2708434"/>
          </a:xfrm>
          <a:prstGeom prst="rect">
            <a:avLst/>
          </a:prstGeom>
          <a:noFill/>
        </p:spPr>
        <p:txBody>
          <a:bodyPr wrap="square" rtlCol="0">
            <a:spAutoFit/>
          </a:bodyPr>
          <a:lstStyle/>
          <a:p>
            <a:pPr algn="r">
              <a:lnSpc>
                <a:spcPts val="1200"/>
              </a:lnSpc>
            </a:pPr>
            <a:r>
              <a:rPr lang="en-US" altLang="zh-CN" sz="1000" dirty="0">
                <a:solidFill>
                  <a:srgbClr val="080808"/>
                </a:solidFill>
                <a:latin typeface="Arial Unicode MS"/>
              </a:rPr>
              <a:t>L1.</a:t>
            </a:r>
          </a:p>
          <a:p>
            <a:pPr algn="r">
              <a:lnSpc>
                <a:spcPts val="1200"/>
              </a:lnSpc>
            </a:pPr>
            <a:r>
              <a:rPr lang="en-US" altLang="zh-CN" sz="1000" dirty="0">
                <a:solidFill>
                  <a:srgbClr val="080808"/>
                </a:solidFill>
                <a:latin typeface="Arial Unicode MS"/>
              </a:rPr>
              <a:t>L2.</a:t>
            </a:r>
          </a:p>
          <a:p>
            <a:pPr algn="r">
              <a:lnSpc>
                <a:spcPts val="1200"/>
              </a:lnSpc>
            </a:pPr>
            <a:r>
              <a:rPr lang="en-US" altLang="zh-CN" sz="1000" dirty="0">
                <a:solidFill>
                  <a:srgbClr val="080808"/>
                </a:solidFill>
                <a:latin typeface="Arial Unicode MS"/>
              </a:rPr>
              <a:t>L3.</a:t>
            </a:r>
          </a:p>
          <a:p>
            <a:pPr algn="r">
              <a:lnSpc>
                <a:spcPts val="1200"/>
              </a:lnSpc>
            </a:pPr>
            <a:r>
              <a:rPr lang="en-US" altLang="zh-CN" sz="1000" dirty="0">
                <a:solidFill>
                  <a:srgbClr val="080808"/>
                </a:solidFill>
                <a:latin typeface="Arial Unicode MS"/>
              </a:rPr>
              <a:t>L4.</a:t>
            </a:r>
          </a:p>
          <a:p>
            <a:pPr algn="r">
              <a:lnSpc>
                <a:spcPts val="1200"/>
              </a:lnSpc>
            </a:pPr>
            <a:r>
              <a:rPr lang="en-US" altLang="zh-CN" sz="1000" dirty="0">
                <a:solidFill>
                  <a:srgbClr val="080808"/>
                </a:solidFill>
                <a:latin typeface="Arial Unicode MS"/>
              </a:rPr>
              <a:t>L5.</a:t>
            </a:r>
          </a:p>
          <a:p>
            <a:pPr algn="r">
              <a:lnSpc>
                <a:spcPts val="1200"/>
              </a:lnSpc>
            </a:pPr>
            <a:r>
              <a:rPr lang="en-US" altLang="zh-CN" sz="1000" dirty="0">
                <a:solidFill>
                  <a:srgbClr val="080808"/>
                </a:solidFill>
                <a:latin typeface="Arial Unicode MS"/>
              </a:rPr>
              <a:t>L6.</a:t>
            </a:r>
          </a:p>
          <a:p>
            <a:pPr algn="r">
              <a:lnSpc>
                <a:spcPts val="1200"/>
              </a:lnSpc>
            </a:pPr>
            <a:r>
              <a:rPr lang="en-US" altLang="zh-CN" sz="1000" dirty="0">
                <a:solidFill>
                  <a:srgbClr val="080808"/>
                </a:solidFill>
                <a:latin typeface="Arial Unicode MS"/>
              </a:rPr>
              <a:t>L7.</a:t>
            </a:r>
          </a:p>
          <a:p>
            <a:pPr algn="r">
              <a:lnSpc>
                <a:spcPts val="1200"/>
              </a:lnSpc>
            </a:pPr>
            <a:r>
              <a:rPr lang="en-US" altLang="zh-CN" sz="1000" dirty="0">
                <a:solidFill>
                  <a:srgbClr val="080808"/>
                </a:solidFill>
                <a:latin typeface="Arial Unicode MS"/>
              </a:rPr>
              <a:t>L8.</a:t>
            </a:r>
          </a:p>
          <a:p>
            <a:pPr algn="r">
              <a:lnSpc>
                <a:spcPts val="1200"/>
              </a:lnSpc>
            </a:pPr>
            <a:r>
              <a:rPr lang="en-US" altLang="zh-CN" sz="1000" dirty="0">
                <a:solidFill>
                  <a:srgbClr val="080808"/>
                </a:solidFill>
                <a:latin typeface="Arial Unicode MS"/>
              </a:rPr>
              <a:t>L9.</a:t>
            </a:r>
          </a:p>
          <a:p>
            <a:pPr algn="r">
              <a:lnSpc>
                <a:spcPts val="1200"/>
              </a:lnSpc>
            </a:pPr>
            <a:r>
              <a:rPr lang="en-US" altLang="zh-CN" sz="1000" dirty="0">
                <a:solidFill>
                  <a:srgbClr val="080808"/>
                </a:solidFill>
                <a:latin typeface="Arial Unicode MS"/>
              </a:rPr>
              <a:t>L10.</a:t>
            </a:r>
          </a:p>
          <a:p>
            <a:pPr algn="r">
              <a:lnSpc>
                <a:spcPts val="1200"/>
              </a:lnSpc>
            </a:pPr>
            <a:r>
              <a:rPr lang="en-US" altLang="zh-CN" sz="1000" dirty="0">
                <a:solidFill>
                  <a:srgbClr val="080808"/>
                </a:solidFill>
                <a:latin typeface="Arial Unicode MS"/>
              </a:rPr>
              <a:t>L11.</a:t>
            </a:r>
          </a:p>
          <a:p>
            <a:pPr algn="r">
              <a:lnSpc>
                <a:spcPts val="1200"/>
              </a:lnSpc>
            </a:pPr>
            <a:r>
              <a:rPr lang="en-US" altLang="zh-CN" sz="1000" dirty="0">
                <a:solidFill>
                  <a:srgbClr val="080808"/>
                </a:solidFill>
                <a:latin typeface="Arial Unicode MS"/>
              </a:rPr>
              <a:t>L12.</a:t>
            </a:r>
          </a:p>
          <a:p>
            <a:pPr algn="r">
              <a:lnSpc>
                <a:spcPts val="1200"/>
              </a:lnSpc>
            </a:pPr>
            <a:r>
              <a:rPr lang="en-US" altLang="zh-CN" sz="1000" dirty="0">
                <a:solidFill>
                  <a:srgbClr val="080808"/>
                </a:solidFill>
                <a:latin typeface="Arial Unicode MS"/>
              </a:rPr>
              <a:t>L13.</a:t>
            </a:r>
          </a:p>
          <a:p>
            <a:pPr algn="r">
              <a:lnSpc>
                <a:spcPts val="1200"/>
              </a:lnSpc>
            </a:pPr>
            <a:r>
              <a:rPr lang="en-US" altLang="zh-CN" sz="1000" dirty="0">
                <a:solidFill>
                  <a:srgbClr val="080808"/>
                </a:solidFill>
                <a:latin typeface="Arial Unicode MS"/>
              </a:rPr>
              <a:t>L14.</a:t>
            </a:r>
          </a:p>
          <a:p>
            <a:pPr algn="r">
              <a:lnSpc>
                <a:spcPts val="1200"/>
              </a:lnSpc>
            </a:pPr>
            <a:r>
              <a:rPr lang="en-US" altLang="zh-CN" sz="1000" dirty="0">
                <a:solidFill>
                  <a:srgbClr val="080808"/>
                </a:solidFill>
                <a:latin typeface="Arial Unicode MS"/>
              </a:rPr>
              <a:t>L15.</a:t>
            </a:r>
          </a:p>
          <a:p>
            <a:pPr algn="r">
              <a:lnSpc>
                <a:spcPts val="1200"/>
              </a:lnSpc>
            </a:pPr>
            <a:r>
              <a:rPr lang="en-US" altLang="zh-CN" sz="1000" dirty="0">
                <a:solidFill>
                  <a:srgbClr val="080808"/>
                </a:solidFill>
                <a:latin typeface="Arial Unicode MS"/>
              </a:rPr>
              <a:t>L16.</a:t>
            </a:r>
          </a:p>
          <a:p>
            <a:pPr algn="r">
              <a:lnSpc>
                <a:spcPts val="1200"/>
              </a:lnSpc>
            </a:pPr>
            <a:r>
              <a:rPr lang="en-US" altLang="zh-CN" sz="1000" dirty="0">
                <a:solidFill>
                  <a:srgbClr val="080808"/>
                </a:solidFill>
                <a:latin typeface="Arial Unicode MS"/>
              </a:rPr>
              <a:t>L17.</a:t>
            </a:r>
          </a:p>
        </p:txBody>
      </p:sp>
      <p:cxnSp>
        <p:nvCxnSpPr>
          <p:cNvPr id="22" name="Curved Connector 21">
            <a:extLst>
              <a:ext uri="{FF2B5EF4-FFF2-40B4-BE49-F238E27FC236}">
                <a16:creationId xmlns:a16="http://schemas.microsoft.com/office/drawing/2014/main" id="{59A27607-0920-688D-AD15-2CE2C3867EBD}"/>
              </a:ext>
            </a:extLst>
          </p:cNvPr>
          <p:cNvCxnSpPr>
            <a:cxnSpLocks/>
          </p:cNvCxnSpPr>
          <p:nvPr/>
        </p:nvCxnSpPr>
        <p:spPr>
          <a:xfrm>
            <a:off x="4835950" y="1791092"/>
            <a:ext cx="1583510" cy="42332"/>
          </a:xfrm>
          <a:prstGeom prst="curvedConnector3">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Curved Connector 24">
            <a:extLst>
              <a:ext uri="{FF2B5EF4-FFF2-40B4-BE49-F238E27FC236}">
                <a16:creationId xmlns:a16="http://schemas.microsoft.com/office/drawing/2014/main" id="{FB0931DE-B036-4722-8A24-48D8A670CE1D}"/>
              </a:ext>
            </a:extLst>
          </p:cNvPr>
          <p:cNvCxnSpPr>
            <a:cxnSpLocks/>
          </p:cNvCxnSpPr>
          <p:nvPr/>
        </p:nvCxnSpPr>
        <p:spPr>
          <a:xfrm flipV="1">
            <a:off x="4629979" y="2079371"/>
            <a:ext cx="1789483" cy="1695205"/>
          </a:xfrm>
          <a:prstGeom prst="curvedConnector3">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60AF2A3B-042D-B2A0-4249-F18AF474C669}"/>
              </a:ext>
            </a:extLst>
          </p:cNvPr>
          <p:cNvSpPr txBox="1"/>
          <p:nvPr/>
        </p:nvSpPr>
        <p:spPr>
          <a:xfrm>
            <a:off x="6096000" y="4515750"/>
            <a:ext cx="4991506" cy="1323439"/>
          </a:xfrm>
          <a:prstGeom prst="rect">
            <a:avLst/>
          </a:prstGeom>
          <a:noFill/>
        </p:spPr>
        <p:txBody>
          <a:bodyPr wrap="square">
            <a:spAutoFit/>
          </a:bodyPr>
          <a:lstStyle/>
          <a:p>
            <a:pPr marL="285750" indent="-285750">
              <a:buFont typeface="Arial" panose="020B0604020202020204" pitchFamily="34" charset="0"/>
              <a:buChar char="•"/>
            </a:pPr>
            <a:r>
              <a:rPr lang="en-US" altLang="zh-CN" sz="1600" dirty="0" err="1"/>
              <a:t>calleeMethod</a:t>
            </a:r>
            <a:r>
              <a:rPr lang="en-US" altLang="zh-CN" sz="1600" dirty="0"/>
              <a:t>:</a:t>
            </a:r>
            <a:r>
              <a:rPr lang="zh-CN" altLang="en-US" sz="1600" dirty="0"/>
              <a:t> </a:t>
            </a:r>
            <a:r>
              <a:rPr lang="en-US" altLang="zh-CN" sz="1600" dirty="0"/>
              <a:t>signature</a:t>
            </a:r>
            <a:r>
              <a:rPr lang="zh-CN" altLang="en-US" sz="1600" dirty="0"/>
              <a:t> </a:t>
            </a:r>
            <a:r>
              <a:rPr lang="en-US" altLang="zh-CN" sz="1600" dirty="0"/>
              <a:t>of</a:t>
            </a:r>
            <a:r>
              <a:rPr lang="zh-CN" altLang="en-US" sz="1600" dirty="0"/>
              <a:t> </a:t>
            </a:r>
            <a:r>
              <a:rPr lang="en-US" altLang="zh-CN" sz="1600" dirty="0"/>
              <a:t>called</a:t>
            </a:r>
            <a:r>
              <a:rPr lang="zh-CN" altLang="en-US" sz="1600" dirty="0"/>
              <a:t> </a:t>
            </a:r>
            <a:r>
              <a:rPr lang="en-US" altLang="zh-CN" sz="1600" dirty="0"/>
              <a:t>native</a:t>
            </a:r>
            <a:r>
              <a:rPr lang="zh-CN" altLang="en-US" sz="1600" dirty="0"/>
              <a:t> </a:t>
            </a:r>
            <a:r>
              <a:rPr lang="en-US" altLang="zh-CN" sz="1600" dirty="0"/>
              <a:t>method;</a:t>
            </a:r>
          </a:p>
          <a:p>
            <a:pPr marL="285750" indent="-285750">
              <a:buFont typeface="Arial" panose="020B0604020202020204" pitchFamily="34" charset="0"/>
              <a:buChar char="•"/>
            </a:pPr>
            <a:r>
              <a:rPr lang="en-US" altLang="zh-CN" sz="1600" dirty="0"/>
              <a:t>From:</a:t>
            </a:r>
            <a:r>
              <a:rPr lang="zh-CN" altLang="en-US" sz="1600" dirty="0"/>
              <a:t> </a:t>
            </a:r>
            <a:r>
              <a:rPr lang="en-US" altLang="zh-CN" sz="1600" dirty="0"/>
              <a:t>sources</a:t>
            </a:r>
            <a:r>
              <a:rPr lang="zh-CN" altLang="en-US" sz="1600" dirty="0"/>
              <a:t> </a:t>
            </a:r>
            <a:r>
              <a:rPr lang="en-US" altLang="zh-CN" sz="1600" dirty="0"/>
              <a:t>in</a:t>
            </a:r>
            <a:r>
              <a:rPr lang="zh-CN" altLang="en-US" sz="1600" dirty="0"/>
              <a:t> </a:t>
            </a:r>
            <a:r>
              <a:rPr lang="en-US" altLang="zh-CN" sz="1600" dirty="0"/>
              <a:t>native</a:t>
            </a:r>
            <a:r>
              <a:rPr lang="zh-CN" altLang="en-US" sz="1600" dirty="0"/>
              <a:t> </a:t>
            </a:r>
            <a:r>
              <a:rPr lang="en-US" altLang="zh-CN" sz="1600" dirty="0"/>
              <a:t>code;</a:t>
            </a:r>
          </a:p>
          <a:p>
            <a:pPr marL="285750" indent="-285750">
              <a:buFont typeface="Arial" panose="020B0604020202020204" pitchFamily="34" charset="0"/>
              <a:buChar char="•"/>
            </a:pPr>
            <a:r>
              <a:rPr lang="en-US" altLang="zh-CN" sz="1600" dirty="0"/>
              <a:t>To:</a:t>
            </a:r>
            <a:r>
              <a:rPr lang="zh-CN" altLang="en-US" sz="1600" dirty="0"/>
              <a:t> </a:t>
            </a:r>
            <a:r>
              <a:rPr lang="en-US" altLang="zh-CN" sz="1600" dirty="0"/>
              <a:t>sinks</a:t>
            </a:r>
            <a:r>
              <a:rPr lang="zh-CN" altLang="en-US" sz="1600" dirty="0"/>
              <a:t> </a:t>
            </a:r>
            <a:r>
              <a:rPr lang="en-US" altLang="zh-CN" sz="1600" dirty="0"/>
              <a:t>in</a:t>
            </a:r>
            <a:r>
              <a:rPr lang="zh-CN" altLang="en-US" sz="1600" dirty="0"/>
              <a:t> </a:t>
            </a:r>
            <a:r>
              <a:rPr lang="en-US" altLang="zh-CN" sz="1600" dirty="0"/>
              <a:t>native</a:t>
            </a:r>
            <a:r>
              <a:rPr lang="zh-CN" altLang="en-US" sz="1600" dirty="0"/>
              <a:t> </a:t>
            </a:r>
            <a:r>
              <a:rPr lang="en-US" altLang="zh-CN" sz="1600" dirty="0"/>
              <a:t>code;</a:t>
            </a:r>
          </a:p>
          <a:p>
            <a:pPr marL="285750" indent="-285750">
              <a:buFont typeface="Arial" panose="020B0604020202020204" pitchFamily="34" charset="0"/>
              <a:buChar char="•"/>
            </a:pPr>
            <a:r>
              <a:rPr lang="en-US" altLang="zh-CN" sz="1600" dirty="0" err="1"/>
              <a:t>callSite</a:t>
            </a:r>
            <a:r>
              <a:rPr lang="en-US" altLang="zh-CN" sz="1600" dirty="0"/>
              <a:t>:</a:t>
            </a:r>
            <a:r>
              <a:rPr lang="zh-CN" altLang="en-US" sz="1600" dirty="0"/>
              <a:t> </a:t>
            </a:r>
            <a:r>
              <a:rPr lang="en-US" altLang="zh-CN" sz="1600" dirty="0"/>
              <a:t>the</a:t>
            </a:r>
            <a:r>
              <a:rPr lang="zh-CN" altLang="en-US" sz="1600" dirty="0"/>
              <a:t> </a:t>
            </a:r>
            <a:r>
              <a:rPr lang="en-US" altLang="zh-CN" sz="1600" dirty="0"/>
              <a:t>caller</a:t>
            </a:r>
            <a:r>
              <a:rPr lang="zh-CN" altLang="en-US" sz="1600" dirty="0"/>
              <a:t> </a:t>
            </a:r>
            <a:r>
              <a:rPr lang="en-US" altLang="zh-CN" sz="1600" dirty="0"/>
              <a:t>method</a:t>
            </a:r>
            <a:r>
              <a:rPr lang="zh-CN" altLang="en-US" sz="1600" dirty="0"/>
              <a:t> </a:t>
            </a:r>
            <a:r>
              <a:rPr lang="en-US" altLang="zh-CN" sz="1600" dirty="0"/>
              <a:t>of</a:t>
            </a:r>
            <a:r>
              <a:rPr lang="zh-CN" altLang="en-US" sz="1600" dirty="0"/>
              <a:t> </a:t>
            </a:r>
            <a:r>
              <a:rPr lang="en-US" altLang="zh-CN" sz="1600" dirty="0"/>
              <a:t>location</a:t>
            </a:r>
            <a:r>
              <a:rPr lang="zh-CN" altLang="en-US" sz="1600" dirty="0"/>
              <a:t> </a:t>
            </a:r>
            <a:r>
              <a:rPr lang="en-US" altLang="zh-CN" sz="1600" dirty="0"/>
              <a:t>of</a:t>
            </a:r>
            <a:r>
              <a:rPr lang="zh-CN" altLang="en-US" sz="1600" dirty="0"/>
              <a:t> </a:t>
            </a:r>
            <a:r>
              <a:rPr lang="en-US" altLang="zh-CN" sz="1600" dirty="0"/>
              <a:t>native</a:t>
            </a:r>
            <a:r>
              <a:rPr lang="zh-CN" altLang="en-US" sz="1600" dirty="0"/>
              <a:t> </a:t>
            </a:r>
            <a:r>
              <a:rPr lang="en-US" altLang="zh-CN" sz="1600" dirty="0"/>
              <a:t>call</a:t>
            </a:r>
          </a:p>
          <a:p>
            <a:pPr marL="285750" indent="-285750">
              <a:buFont typeface="Arial" panose="020B0604020202020204" pitchFamily="34" charset="0"/>
              <a:buChar char="•"/>
            </a:pPr>
            <a:r>
              <a:rPr lang="en-US" altLang="zh-CN" sz="1600" dirty="0"/>
              <a:t>callbacks:</a:t>
            </a:r>
            <a:r>
              <a:rPr lang="zh-CN" altLang="en-US" sz="1600" dirty="0"/>
              <a:t> </a:t>
            </a:r>
            <a:r>
              <a:rPr lang="en-US" altLang="zh-CN" sz="1600" dirty="0"/>
              <a:t>callback</a:t>
            </a:r>
            <a:r>
              <a:rPr lang="zh-CN" altLang="en-US" sz="1600" dirty="0"/>
              <a:t> </a:t>
            </a:r>
            <a:r>
              <a:rPr lang="en-US" altLang="zh-CN" sz="1600" dirty="0"/>
              <a:t>Java</a:t>
            </a:r>
            <a:r>
              <a:rPr lang="zh-CN" altLang="en-US" sz="1600" dirty="0"/>
              <a:t> </a:t>
            </a:r>
            <a:r>
              <a:rPr lang="en-US" altLang="zh-CN" sz="1600" dirty="0"/>
              <a:t>methods</a:t>
            </a:r>
            <a:r>
              <a:rPr lang="zh-CN" altLang="en-US" sz="1600" dirty="0"/>
              <a:t> </a:t>
            </a:r>
            <a:r>
              <a:rPr lang="en-US" altLang="zh-CN" sz="1600" dirty="0"/>
              <a:t>and</a:t>
            </a:r>
            <a:r>
              <a:rPr lang="zh-CN" altLang="en-US" sz="1600" dirty="0"/>
              <a:t> </a:t>
            </a:r>
            <a:r>
              <a:rPr lang="en-US" altLang="zh-CN" sz="1600" dirty="0"/>
              <a:t>fields</a:t>
            </a:r>
            <a:endParaRPr lang="en-US" sz="1600" dirty="0"/>
          </a:p>
        </p:txBody>
      </p:sp>
    </p:spTree>
    <p:extLst>
      <p:ext uri="{BB962C8B-B14F-4D97-AF65-F5344CB8AC3E}">
        <p14:creationId xmlns:p14="http://schemas.microsoft.com/office/powerpoint/2010/main" val="18068511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64312FFE-5C42-C8BC-05CE-94DF18379E30}"/>
              </a:ext>
            </a:extLst>
          </p:cNvPr>
          <p:cNvSpPr txBox="1"/>
          <p:nvPr/>
        </p:nvSpPr>
        <p:spPr>
          <a:xfrm>
            <a:off x="690995" y="480352"/>
            <a:ext cx="2010641" cy="584775"/>
          </a:xfrm>
          <a:prstGeom prst="rect">
            <a:avLst/>
          </a:prstGeom>
          <a:noFill/>
        </p:spPr>
        <p:txBody>
          <a:bodyPr wrap="square">
            <a:spAutoFit/>
          </a:bodyPr>
          <a:lstStyle/>
          <a:p>
            <a:r>
              <a:rPr lang="en-US" altLang="zh-CN" sz="3200" b="0" i="0" dirty="0">
                <a:solidFill>
                  <a:srgbClr val="000000"/>
                </a:solidFill>
                <a:effectLst/>
                <a:latin typeface="Times"/>
              </a:rPr>
              <a:t>Checklist</a:t>
            </a:r>
            <a:r>
              <a:rPr lang="en-AU" sz="3200" b="0" i="0" dirty="0">
                <a:solidFill>
                  <a:srgbClr val="000000"/>
                </a:solidFill>
                <a:effectLst/>
                <a:latin typeface="Times"/>
              </a:rPr>
              <a:t> </a:t>
            </a:r>
            <a:endParaRPr lang="en-US" sz="3200" dirty="0"/>
          </a:p>
        </p:txBody>
      </p:sp>
      <p:sp>
        <p:nvSpPr>
          <p:cNvPr id="10" name="TextBox 9">
            <a:extLst>
              <a:ext uri="{FF2B5EF4-FFF2-40B4-BE49-F238E27FC236}">
                <a16:creationId xmlns:a16="http://schemas.microsoft.com/office/drawing/2014/main" id="{BF847DB0-EE7E-1A86-2345-32F063137C51}"/>
              </a:ext>
            </a:extLst>
          </p:cNvPr>
          <p:cNvSpPr txBox="1"/>
          <p:nvPr/>
        </p:nvSpPr>
        <p:spPr>
          <a:xfrm>
            <a:off x="1136737" y="2921336"/>
            <a:ext cx="540000" cy="540000"/>
          </a:xfrm>
          <a:prstGeom prst="rect">
            <a:avLst/>
          </a:prstGeom>
          <a:noFill/>
        </p:spPr>
        <p:txBody>
          <a:bodyPr wrap="square" rtlCol="0">
            <a:spAutoFit/>
          </a:bodyPr>
          <a:lstStyle/>
          <a:p>
            <a:r>
              <a:rPr lang="en-US" sz="3200" dirty="0"/>
              <a:t>✅</a:t>
            </a:r>
          </a:p>
        </p:txBody>
      </p:sp>
      <p:pic>
        <p:nvPicPr>
          <p:cNvPr id="12" name="Picture 11" descr="A black background with a black square&#10;&#10;Description automatically generated with medium confidence">
            <a:extLst>
              <a:ext uri="{FF2B5EF4-FFF2-40B4-BE49-F238E27FC236}">
                <a16:creationId xmlns:a16="http://schemas.microsoft.com/office/drawing/2014/main" id="{36AA78E9-ED52-07EC-E795-38F13B4F66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8966" y="1358508"/>
            <a:ext cx="1615940" cy="966343"/>
          </a:xfrm>
          <a:prstGeom prst="rect">
            <a:avLst/>
          </a:prstGeom>
        </p:spPr>
      </p:pic>
      <p:sp>
        <p:nvSpPr>
          <p:cNvPr id="13" name="TextBox 12">
            <a:extLst>
              <a:ext uri="{FF2B5EF4-FFF2-40B4-BE49-F238E27FC236}">
                <a16:creationId xmlns:a16="http://schemas.microsoft.com/office/drawing/2014/main" id="{949B470A-5948-9487-B29C-A1EDBED48066}"/>
              </a:ext>
            </a:extLst>
          </p:cNvPr>
          <p:cNvSpPr txBox="1"/>
          <p:nvPr/>
        </p:nvSpPr>
        <p:spPr>
          <a:xfrm>
            <a:off x="1836658" y="2970764"/>
            <a:ext cx="2158091" cy="369332"/>
          </a:xfrm>
          <a:prstGeom prst="rect">
            <a:avLst/>
          </a:prstGeom>
          <a:noFill/>
        </p:spPr>
        <p:txBody>
          <a:bodyPr wrap="none" rtlCol="0">
            <a:spAutoFit/>
          </a:bodyPr>
          <a:lstStyle/>
          <a:p>
            <a:r>
              <a:rPr lang="en-US" altLang="zh-CN" dirty="0"/>
              <a:t>Research</a:t>
            </a:r>
            <a:r>
              <a:rPr lang="zh-CN" altLang="en-US" dirty="0"/>
              <a:t> </a:t>
            </a:r>
            <a:r>
              <a:rPr lang="en-US" altLang="zh-CN" dirty="0"/>
              <a:t>Foundation</a:t>
            </a:r>
            <a:endParaRPr lang="en-US" dirty="0"/>
          </a:p>
        </p:txBody>
      </p:sp>
      <p:sp>
        <p:nvSpPr>
          <p:cNvPr id="14" name="TextBox 13">
            <a:extLst>
              <a:ext uri="{FF2B5EF4-FFF2-40B4-BE49-F238E27FC236}">
                <a16:creationId xmlns:a16="http://schemas.microsoft.com/office/drawing/2014/main" id="{FB083169-77BA-EFBB-C299-EEA2CE05F305}"/>
              </a:ext>
            </a:extLst>
          </p:cNvPr>
          <p:cNvSpPr txBox="1"/>
          <p:nvPr/>
        </p:nvSpPr>
        <p:spPr>
          <a:xfrm>
            <a:off x="1836658" y="3559149"/>
            <a:ext cx="3040897" cy="369332"/>
          </a:xfrm>
          <a:prstGeom prst="rect">
            <a:avLst/>
          </a:prstGeom>
          <a:noFill/>
        </p:spPr>
        <p:txBody>
          <a:bodyPr wrap="none" rtlCol="0">
            <a:spAutoFit/>
          </a:bodyPr>
          <a:lstStyle/>
          <a:p>
            <a:r>
              <a:rPr lang="en-US" dirty="0"/>
              <a:t>Technology Research Methods</a:t>
            </a:r>
          </a:p>
        </p:txBody>
      </p:sp>
      <p:sp>
        <p:nvSpPr>
          <p:cNvPr id="15" name="TextBox 14">
            <a:extLst>
              <a:ext uri="{FF2B5EF4-FFF2-40B4-BE49-F238E27FC236}">
                <a16:creationId xmlns:a16="http://schemas.microsoft.com/office/drawing/2014/main" id="{6936B015-A1E1-B62E-DE92-1BFADEF007AA}"/>
              </a:ext>
            </a:extLst>
          </p:cNvPr>
          <p:cNvSpPr txBox="1"/>
          <p:nvPr/>
        </p:nvSpPr>
        <p:spPr>
          <a:xfrm>
            <a:off x="1136737" y="3559149"/>
            <a:ext cx="540000" cy="540000"/>
          </a:xfrm>
          <a:prstGeom prst="rect">
            <a:avLst/>
          </a:prstGeom>
          <a:noFill/>
        </p:spPr>
        <p:txBody>
          <a:bodyPr wrap="square" rtlCol="0">
            <a:spAutoFit/>
          </a:bodyPr>
          <a:lstStyle/>
          <a:p>
            <a:r>
              <a:rPr lang="en-US" sz="3200" dirty="0"/>
              <a:t>✅</a:t>
            </a:r>
          </a:p>
        </p:txBody>
      </p:sp>
      <p:pic>
        <p:nvPicPr>
          <p:cNvPr id="16" name="Picture 6" descr="Related image">
            <a:extLst>
              <a:ext uri="{FF2B5EF4-FFF2-40B4-BE49-F238E27FC236}">
                <a16:creationId xmlns:a16="http://schemas.microsoft.com/office/drawing/2014/main" id="{B2567B4E-BD8C-5A80-6D85-66D3BFBE5FB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77100" y="1201165"/>
            <a:ext cx="1440622" cy="1440622"/>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853A3F4C-3A03-3801-B48F-740CCC91AC6E}"/>
              </a:ext>
            </a:extLst>
          </p:cNvPr>
          <p:cNvSpPr txBox="1"/>
          <p:nvPr/>
        </p:nvSpPr>
        <p:spPr>
          <a:xfrm>
            <a:off x="1132714" y="4221391"/>
            <a:ext cx="540000" cy="540000"/>
          </a:xfrm>
          <a:prstGeom prst="rect">
            <a:avLst/>
          </a:prstGeom>
          <a:noFill/>
        </p:spPr>
        <p:txBody>
          <a:bodyPr wrap="square" rtlCol="0">
            <a:spAutoFit/>
          </a:bodyPr>
          <a:lstStyle/>
          <a:p>
            <a:r>
              <a:rPr lang="en-US" sz="3200" dirty="0"/>
              <a:t>✅</a:t>
            </a:r>
          </a:p>
        </p:txBody>
      </p:sp>
      <p:sp>
        <p:nvSpPr>
          <p:cNvPr id="19" name="TextBox 18">
            <a:extLst>
              <a:ext uri="{FF2B5EF4-FFF2-40B4-BE49-F238E27FC236}">
                <a16:creationId xmlns:a16="http://schemas.microsoft.com/office/drawing/2014/main" id="{B41CC1A8-08C6-EB80-904F-18EF0E2033F4}"/>
              </a:ext>
            </a:extLst>
          </p:cNvPr>
          <p:cNvSpPr txBox="1"/>
          <p:nvPr/>
        </p:nvSpPr>
        <p:spPr>
          <a:xfrm>
            <a:off x="1836657" y="4234603"/>
            <a:ext cx="2641236" cy="369332"/>
          </a:xfrm>
          <a:prstGeom prst="rect">
            <a:avLst/>
          </a:prstGeom>
          <a:noFill/>
        </p:spPr>
        <p:txBody>
          <a:bodyPr wrap="none" rtlCol="0">
            <a:spAutoFit/>
          </a:bodyPr>
          <a:lstStyle/>
          <a:p>
            <a:r>
              <a:rPr lang="en-US" altLang="zh-CN" dirty="0"/>
              <a:t>Candidature assessment</a:t>
            </a:r>
            <a:r>
              <a:rPr lang="zh-CN" altLang="en-US" dirty="0"/>
              <a:t> </a:t>
            </a:r>
            <a:r>
              <a:rPr lang="en-US" altLang="zh-CN" dirty="0"/>
              <a:t>1</a:t>
            </a:r>
          </a:p>
        </p:txBody>
      </p:sp>
      <p:sp>
        <p:nvSpPr>
          <p:cNvPr id="20" name="TextBox 19">
            <a:extLst>
              <a:ext uri="{FF2B5EF4-FFF2-40B4-BE49-F238E27FC236}">
                <a16:creationId xmlns:a16="http://schemas.microsoft.com/office/drawing/2014/main" id="{A63D6376-2D31-011E-D133-1C82825B68AF}"/>
              </a:ext>
            </a:extLst>
          </p:cNvPr>
          <p:cNvSpPr txBox="1"/>
          <p:nvPr/>
        </p:nvSpPr>
        <p:spPr>
          <a:xfrm>
            <a:off x="6577100" y="2921336"/>
            <a:ext cx="540000" cy="540000"/>
          </a:xfrm>
          <a:prstGeom prst="rect">
            <a:avLst/>
          </a:prstGeom>
          <a:noFill/>
        </p:spPr>
        <p:txBody>
          <a:bodyPr wrap="square" rtlCol="0">
            <a:spAutoFit/>
          </a:bodyPr>
          <a:lstStyle/>
          <a:p>
            <a:r>
              <a:rPr lang="en-US" sz="3200" dirty="0"/>
              <a:t>✅</a:t>
            </a:r>
          </a:p>
        </p:txBody>
      </p:sp>
      <p:sp>
        <p:nvSpPr>
          <p:cNvPr id="21" name="TextBox 20">
            <a:extLst>
              <a:ext uri="{FF2B5EF4-FFF2-40B4-BE49-F238E27FC236}">
                <a16:creationId xmlns:a16="http://schemas.microsoft.com/office/drawing/2014/main" id="{F5E6E432-F7CD-A87C-728C-7B6B27D247FC}"/>
              </a:ext>
            </a:extLst>
          </p:cNvPr>
          <p:cNvSpPr txBox="1"/>
          <p:nvPr/>
        </p:nvSpPr>
        <p:spPr>
          <a:xfrm>
            <a:off x="7203982" y="2970764"/>
            <a:ext cx="2660472" cy="369332"/>
          </a:xfrm>
          <a:prstGeom prst="rect">
            <a:avLst/>
          </a:prstGeom>
          <a:noFill/>
        </p:spPr>
        <p:txBody>
          <a:bodyPr wrap="none" rtlCol="0">
            <a:spAutoFit/>
          </a:bodyPr>
          <a:lstStyle/>
          <a:p>
            <a:r>
              <a:rPr lang="en-US" sz="1800" b="0" i="0" dirty="0">
                <a:solidFill>
                  <a:srgbClr val="000000"/>
                </a:solidFill>
                <a:effectLst/>
                <a:latin typeface="Calibri" panose="020F0502020204030204" pitchFamily="34" charset="0"/>
              </a:rPr>
              <a:t>Research Integrity Module</a:t>
            </a:r>
            <a:endParaRPr lang="en-US" dirty="0"/>
          </a:p>
        </p:txBody>
      </p:sp>
      <p:sp>
        <p:nvSpPr>
          <p:cNvPr id="22" name="TextBox 21">
            <a:extLst>
              <a:ext uri="{FF2B5EF4-FFF2-40B4-BE49-F238E27FC236}">
                <a16:creationId xmlns:a16="http://schemas.microsoft.com/office/drawing/2014/main" id="{49BE5154-A6B2-4DDD-1731-39A5840BB841}"/>
              </a:ext>
            </a:extLst>
          </p:cNvPr>
          <p:cNvSpPr txBox="1"/>
          <p:nvPr/>
        </p:nvSpPr>
        <p:spPr>
          <a:xfrm>
            <a:off x="6576715" y="3559149"/>
            <a:ext cx="540000" cy="540000"/>
          </a:xfrm>
          <a:prstGeom prst="rect">
            <a:avLst/>
          </a:prstGeom>
          <a:noFill/>
        </p:spPr>
        <p:txBody>
          <a:bodyPr wrap="square" rtlCol="0">
            <a:spAutoFit/>
          </a:bodyPr>
          <a:lstStyle/>
          <a:p>
            <a:r>
              <a:rPr lang="en-US" sz="3200" dirty="0"/>
              <a:t>✅</a:t>
            </a:r>
          </a:p>
        </p:txBody>
      </p:sp>
      <p:sp>
        <p:nvSpPr>
          <p:cNvPr id="23" name="TextBox 22">
            <a:extLst>
              <a:ext uri="{FF2B5EF4-FFF2-40B4-BE49-F238E27FC236}">
                <a16:creationId xmlns:a16="http://schemas.microsoft.com/office/drawing/2014/main" id="{4EAC6588-84F6-6442-FD9C-65E3E243D296}"/>
              </a:ext>
            </a:extLst>
          </p:cNvPr>
          <p:cNvSpPr txBox="1"/>
          <p:nvPr/>
        </p:nvSpPr>
        <p:spPr>
          <a:xfrm>
            <a:off x="7203982" y="3559149"/>
            <a:ext cx="4068358" cy="369332"/>
          </a:xfrm>
          <a:prstGeom prst="rect">
            <a:avLst/>
          </a:prstGeom>
          <a:noFill/>
        </p:spPr>
        <p:txBody>
          <a:bodyPr wrap="none" rtlCol="0">
            <a:spAutoFit/>
          </a:bodyPr>
          <a:lstStyle/>
          <a:p>
            <a:r>
              <a:rPr lang="en-US" sz="1800" b="0" i="0" u="none" strike="noStrike" dirty="0">
                <a:solidFill>
                  <a:srgbClr val="000000"/>
                </a:solidFill>
                <a:effectLst/>
                <a:latin typeface="Calibri" panose="020F0502020204030204" pitchFamily="34" charset="0"/>
              </a:rPr>
              <a:t>Research Data Management Plan (RDMP)</a:t>
            </a:r>
            <a:r>
              <a:rPr lang="en-US" sz="1800" b="0" i="0" dirty="0">
                <a:solidFill>
                  <a:srgbClr val="000000"/>
                </a:solidFill>
                <a:effectLst/>
                <a:latin typeface="Calibri" panose="020F0502020204030204" pitchFamily="34" charset="0"/>
              </a:rPr>
              <a:t>​</a:t>
            </a:r>
            <a:endParaRPr lang="en-US" dirty="0"/>
          </a:p>
        </p:txBody>
      </p:sp>
      <p:sp>
        <p:nvSpPr>
          <p:cNvPr id="24" name="TextBox 23">
            <a:extLst>
              <a:ext uri="{FF2B5EF4-FFF2-40B4-BE49-F238E27FC236}">
                <a16:creationId xmlns:a16="http://schemas.microsoft.com/office/drawing/2014/main" id="{A7600C27-DF22-AFD9-CDC0-43AF36574EB7}"/>
              </a:ext>
            </a:extLst>
          </p:cNvPr>
          <p:cNvSpPr txBox="1"/>
          <p:nvPr/>
        </p:nvSpPr>
        <p:spPr>
          <a:xfrm>
            <a:off x="6580831" y="4168751"/>
            <a:ext cx="540000" cy="540000"/>
          </a:xfrm>
          <a:prstGeom prst="rect">
            <a:avLst/>
          </a:prstGeom>
          <a:noFill/>
        </p:spPr>
        <p:txBody>
          <a:bodyPr wrap="square" rtlCol="0">
            <a:spAutoFit/>
          </a:bodyPr>
          <a:lstStyle/>
          <a:p>
            <a:r>
              <a:rPr lang="en-US" sz="3200" dirty="0"/>
              <a:t>✅</a:t>
            </a:r>
          </a:p>
        </p:txBody>
      </p:sp>
      <p:sp>
        <p:nvSpPr>
          <p:cNvPr id="25" name="TextBox 24">
            <a:extLst>
              <a:ext uri="{FF2B5EF4-FFF2-40B4-BE49-F238E27FC236}">
                <a16:creationId xmlns:a16="http://schemas.microsoft.com/office/drawing/2014/main" id="{C40B58F5-8EBC-40A7-E891-4FA211CDD785}"/>
              </a:ext>
            </a:extLst>
          </p:cNvPr>
          <p:cNvSpPr txBox="1"/>
          <p:nvPr/>
        </p:nvSpPr>
        <p:spPr>
          <a:xfrm>
            <a:off x="7203982" y="4205270"/>
            <a:ext cx="2087303" cy="369332"/>
          </a:xfrm>
          <a:prstGeom prst="rect">
            <a:avLst/>
          </a:prstGeom>
          <a:noFill/>
        </p:spPr>
        <p:txBody>
          <a:bodyPr wrap="none" rtlCol="0">
            <a:spAutoFit/>
          </a:bodyPr>
          <a:lstStyle/>
          <a:p>
            <a:r>
              <a:rPr lang="en-US" dirty="0"/>
              <a:t>Submission of Paper</a:t>
            </a:r>
          </a:p>
        </p:txBody>
      </p:sp>
      <p:sp>
        <p:nvSpPr>
          <p:cNvPr id="26" name="TextBox 25">
            <a:extLst>
              <a:ext uri="{FF2B5EF4-FFF2-40B4-BE49-F238E27FC236}">
                <a16:creationId xmlns:a16="http://schemas.microsoft.com/office/drawing/2014/main" id="{2A1EE77A-2B3F-C005-1852-FA8A85D05AB6}"/>
              </a:ext>
            </a:extLst>
          </p:cNvPr>
          <p:cNvSpPr txBox="1"/>
          <p:nvPr/>
        </p:nvSpPr>
        <p:spPr>
          <a:xfrm>
            <a:off x="9119286" y="4151867"/>
            <a:ext cx="301686" cy="369332"/>
          </a:xfrm>
          <a:prstGeom prst="rect">
            <a:avLst/>
          </a:prstGeom>
          <a:noFill/>
        </p:spPr>
        <p:txBody>
          <a:bodyPr wrap="none" rtlCol="0">
            <a:spAutoFit/>
          </a:bodyPr>
          <a:lstStyle/>
          <a:p>
            <a:r>
              <a:rPr lang="en-US" altLang="zh-CN" dirty="0"/>
              <a:t>1</a:t>
            </a:r>
            <a:endParaRPr lang="en-US" dirty="0"/>
          </a:p>
        </p:txBody>
      </p:sp>
      <p:sp>
        <p:nvSpPr>
          <p:cNvPr id="27" name="TextBox 26">
            <a:extLst>
              <a:ext uri="{FF2B5EF4-FFF2-40B4-BE49-F238E27FC236}">
                <a16:creationId xmlns:a16="http://schemas.microsoft.com/office/drawing/2014/main" id="{4124133D-6352-FEAA-666A-F451971817C4}"/>
              </a:ext>
            </a:extLst>
          </p:cNvPr>
          <p:cNvSpPr txBox="1"/>
          <p:nvPr/>
        </p:nvSpPr>
        <p:spPr>
          <a:xfrm>
            <a:off x="690995" y="5777483"/>
            <a:ext cx="7130991" cy="800219"/>
          </a:xfrm>
          <a:prstGeom prst="rect">
            <a:avLst/>
          </a:prstGeom>
          <a:noFill/>
        </p:spPr>
        <p:txBody>
          <a:bodyPr wrap="none" rtlCol="0">
            <a:spAutoFit/>
          </a:bodyPr>
          <a:lstStyle/>
          <a:p>
            <a:r>
              <a:rPr lang="en-US" altLang="zh-CN" sz="1600" dirty="0"/>
              <a:t>1:</a:t>
            </a:r>
            <a:r>
              <a:rPr lang="en-AU" altLang="zh-CN" sz="1600" dirty="0"/>
              <a:t> </a:t>
            </a:r>
            <a:r>
              <a:rPr lang="en-US" altLang="zh-CN" sz="1600" dirty="0"/>
              <a:t>Title:</a:t>
            </a:r>
            <a:r>
              <a:rPr lang="zh-CN" altLang="en-US" sz="1600" dirty="0"/>
              <a:t>  </a:t>
            </a:r>
            <a:r>
              <a:rPr lang="en-AU" altLang="zh-CN" sz="1600" i="1" dirty="0"/>
              <a:t>Caller-</a:t>
            </a:r>
            <a:r>
              <a:rPr lang="en-US" altLang="zh-CN" sz="1600" i="1" dirty="0"/>
              <a:t>S</a:t>
            </a:r>
            <a:r>
              <a:rPr lang="en-AU" altLang="zh-CN" sz="1600" i="1" dirty="0" err="1"/>
              <a:t>ensitive</a:t>
            </a:r>
            <a:r>
              <a:rPr lang="en-AU" altLang="zh-CN" sz="1600" i="1" dirty="0"/>
              <a:t> Specification Generation for Cross-</a:t>
            </a:r>
            <a:r>
              <a:rPr lang="en-US" altLang="zh-CN" sz="1600" i="1" dirty="0"/>
              <a:t>L</a:t>
            </a:r>
            <a:r>
              <a:rPr lang="en-AU" altLang="zh-CN" sz="1600" i="1" dirty="0" err="1"/>
              <a:t>anguage</a:t>
            </a:r>
            <a:r>
              <a:rPr lang="zh-CN" altLang="en-US" sz="1600" i="1" dirty="0"/>
              <a:t> </a:t>
            </a:r>
            <a:r>
              <a:rPr lang="en-AU" altLang="zh-CN" sz="1600" i="1" dirty="0"/>
              <a:t>Static Analysis</a:t>
            </a:r>
          </a:p>
          <a:p>
            <a:r>
              <a:rPr lang="zh-CN" altLang="en-US" sz="1400" dirty="0">
                <a:effectLst/>
                <a:latin typeface="NimbusRomNo9L"/>
              </a:rPr>
              <a:t>      </a:t>
            </a:r>
            <a:r>
              <a:rPr lang="en-US" altLang="zh-CN" sz="1400" dirty="0">
                <a:effectLst/>
                <a:latin typeface="NimbusRomNo9L"/>
              </a:rPr>
              <a:t>Authors:</a:t>
            </a:r>
            <a:r>
              <a:rPr lang="zh-CN" altLang="en-US" sz="1400" dirty="0">
                <a:effectLst/>
                <a:latin typeface="NimbusRomNo9L"/>
              </a:rPr>
              <a:t>  </a:t>
            </a:r>
            <a:r>
              <a:rPr lang="en-AU" sz="1400" dirty="0" err="1">
                <a:effectLst/>
                <a:latin typeface="NimbusRomNo9L"/>
              </a:rPr>
              <a:t>Shuangxiang</a:t>
            </a:r>
            <a:r>
              <a:rPr lang="en-AU" sz="1400" dirty="0">
                <a:effectLst/>
                <a:latin typeface="NimbusRomNo9L"/>
              </a:rPr>
              <a:t> Kan, </a:t>
            </a:r>
            <a:r>
              <a:rPr lang="en-AU" sz="1400" dirty="0" err="1">
                <a:effectLst/>
                <a:latin typeface="NimbusRomNo9L"/>
              </a:rPr>
              <a:t>Yuhao</a:t>
            </a:r>
            <a:r>
              <a:rPr lang="en-AU" sz="1400" dirty="0">
                <a:effectLst/>
                <a:latin typeface="NimbusRomNo9L"/>
              </a:rPr>
              <a:t> Gao, </a:t>
            </a:r>
            <a:r>
              <a:rPr lang="en-AU" sz="1400" dirty="0" err="1">
                <a:effectLst/>
                <a:latin typeface="NimbusRomNo9L"/>
              </a:rPr>
              <a:t>Zexin</a:t>
            </a:r>
            <a:r>
              <a:rPr lang="en-AU" sz="1400" dirty="0">
                <a:effectLst/>
                <a:latin typeface="NimbusRomNo9L"/>
              </a:rPr>
              <a:t> Zhong, </a:t>
            </a:r>
            <a:r>
              <a:rPr lang="en-AU" sz="1400" dirty="0" err="1">
                <a:effectLst/>
                <a:latin typeface="NimbusRomNo9L"/>
              </a:rPr>
              <a:t>Yulei</a:t>
            </a:r>
            <a:r>
              <a:rPr lang="en-AU" sz="1400" dirty="0">
                <a:effectLst/>
                <a:latin typeface="NimbusRomNo9L"/>
              </a:rPr>
              <a:t> Sui </a:t>
            </a:r>
            <a:endParaRPr lang="en-AU" dirty="0">
              <a:latin typeface="NimbusRomNo9L"/>
            </a:endParaRPr>
          </a:p>
          <a:p>
            <a:r>
              <a:rPr lang="zh-CN" altLang="en-US" sz="1600" b="0" i="1" u="none" strike="noStrike" dirty="0">
                <a:effectLst/>
                <a:latin typeface="+mn-ea"/>
              </a:rPr>
              <a:t>    </a:t>
            </a:r>
            <a:r>
              <a:rPr lang="zh-CN" altLang="en-US" sz="1600" b="0" u="none" strike="noStrike" dirty="0">
                <a:effectLst/>
                <a:latin typeface="+mn-ea"/>
              </a:rPr>
              <a:t> </a:t>
            </a:r>
            <a:r>
              <a:rPr lang="en-US" sz="1600" b="0" u="none" strike="noStrike" dirty="0">
                <a:effectLst/>
                <a:latin typeface="+mn-ea"/>
              </a:rPr>
              <a:t>Journal</a:t>
            </a:r>
            <a:r>
              <a:rPr lang="en-US" altLang="zh-CN" sz="1600" i="1" dirty="0">
                <a:latin typeface="+mn-ea"/>
              </a:rPr>
              <a:t>:</a:t>
            </a:r>
            <a:r>
              <a:rPr lang="zh-CN" altLang="en-US" sz="1600" i="1" dirty="0">
                <a:latin typeface="+mn-ea"/>
              </a:rPr>
              <a:t> </a:t>
            </a:r>
            <a:r>
              <a:rPr lang="en-US" sz="1600" b="0" i="1" u="none" strike="noStrike" dirty="0">
                <a:effectLst/>
                <a:latin typeface="+mn-ea"/>
              </a:rPr>
              <a:t> IEEE Transactions on Software Engineering</a:t>
            </a:r>
            <a:r>
              <a:rPr lang="zh-CN" altLang="en-US" sz="1600" b="0" i="1" u="none" strike="noStrike" dirty="0">
                <a:effectLst/>
                <a:latin typeface="+mn-ea"/>
              </a:rPr>
              <a:t> </a:t>
            </a:r>
            <a:r>
              <a:rPr lang="en-US" altLang="zh-CN" sz="1600" b="0" i="1" u="none" strike="noStrike" dirty="0">
                <a:effectLst/>
                <a:latin typeface="+mn-ea"/>
              </a:rPr>
              <a:t>(TSE)</a:t>
            </a:r>
            <a:endParaRPr lang="en-AU" sz="1600" i="1" dirty="0">
              <a:latin typeface="+mn-ea"/>
            </a:endParaRPr>
          </a:p>
        </p:txBody>
      </p:sp>
      <p:sp>
        <p:nvSpPr>
          <p:cNvPr id="28" name="TextBox 27">
            <a:extLst>
              <a:ext uri="{FF2B5EF4-FFF2-40B4-BE49-F238E27FC236}">
                <a16:creationId xmlns:a16="http://schemas.microsoft.com/office/drawing/2014/main" id="{5E3101D9-2F54-A2FD-0F40-ECE4E53DC46E}"/>
              </a:ext>
            </a:extLst>
          </p:cNvPr>
          <p:cNvSpPr txBox="1"/>
          <p:nvPr/>
        </p:nvSpPr>
        <p:spPr>
          <a:xfrm>
            <a:off x="2574906" y="1736810"/>
            <a:ext cx="2874505" cy="369332"/>
          </a:xfrm>
          <a:prstGeom prst="rect">
            <a:avLst/>
          </a:prstGeom>
          <a:noFill/>
        </p:spPr>
        <p:txBody>
          <a:bodyPr wrap="none" rtlCol="0">
            <a:spAutoFit/>
          </a:bodyPr>
          <a:lstStyle/>
          <a:p>
            <a:r>
              <a:rPr lang="en-US" altLang="zh-CN" dirty="0"/>
              <a:t>(06/02/2022</a:t>
            </a:r>
            <a:r>
              <a:rPr lang="zh-CN" altLang="en-US" dirty="0"/>
              <a:t> </a:t>
            </a:r>
            <a:r>
              <a:rPr lang="en-US" altLang="zh-CN" dirty="0"/>
              <a:t>---</a:t>
            </a:r>
            <a:r>
              <a:rPr lang="zh-CN" altLang="en-US" dirty="0"/>
              <a:t> </a:t>
            </a:r>
            <a:r>
              <a:rPr lang="en-US" altLang="zh-CN" dirty="0"/>
              <a:t>28/05/2023)</a:t>
            </a:r>
            <a:endParaRPr lang="en-US" dirty="0"/>
          </a:p>
        </p:txBody>
      </p:sp>
      <p:sp>
        <p:nvSpPr>
          <p:cNvPr id="29" name="TextBox 28">
            <a:extLst>
              <a:ext uri="{FF2B5EF4-FFF2-40B4-BE49-F238E27FC236}">
                <a16:creationId xmlns:a16="http://schemas.microsoft.com/office/drawing/2014/main" id="{67CCF489-7C98-B42F-FF3C-1D5744BFFABC}"/>
              </a:ext>
            </a:extLst>
          </p:cNvPr>
          <p:cNvSpPr txBox="1"/>
          <p:nvPr/>
        </p:nvSpPr>
        <p:spPr>
          <a:xfrm>
            <a:off x="8150028" y="1736810"/>
            <a:ext cx="2287678" cy="369332"/>
          </a:xfrm>
          <a:prstGeom prst="rect">
            <a:avLst/>
          </a:prstGeom>
          <a:noFill/>
        </p:spPr>
        <p:txBody>
          <a:bodyPr wrap="none" rtlCol="0">
            <a:spAutoFit/>
          </a:bodyPr>
          <a:lstStyle/>
          <a:p>
            <a:r>
              <a:rPr lang="en-US" altLang="zh-CN" dirty="0"/>
              <a:t>(29/05/2023</a:t>
            </a:r>
            <a:r>
              <a:rPr lang="zh-CN" altLang="en-US" dirty="0"/>
              <a:t> </a:t>
            </a:r>
            <a:r>
              <a:rPr lang="en-US" altLang="zh-CN" dirty="0"/>
              <a:t>---</a:t>
            </a:r>
            <a:r>
              <a:rPr lang="zh-CN" altLang="en-US" dirty="0"/>
              <a:t> </a:t>
            </a:r>
            <a:r>
              <a:rPr lang="en-US" altLang="zh-CN" dirty="0"/>
              <a:t>today)</a:t>
            </a:r>
            <a:endParaRPr lang="en-US" dirty="0"/>
          </a:p>
        </p:txBody>
      </p:sp>
      <p:sp>
        <p:nvSpPr>
          <p:cNvPr id="30" name="Right Arrow 29">
            <a:extLst>
              <a:ext uri="{FF2B5EF4-FFF2-40B4-BE49-F238E27FC236}">
                <a16:creationId xmlns:a16="http://schemas.microsoft.com/office/drawing/2014/main" id="{513827CA-E0B2-A051-18CC-31B509968C8D}"/>
              </a:ext>
            </a:extLst>
          </p:cNvPr>
          <p:cNvSpPr/>
          <p:nvPr/>
        </p:nvSpPr>
        <p:spPr>
          <a:xfrm>
            <a:off x="5678329" y="1629088"/>
            <a:ext cx="766465" cy="58477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508117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占位符 1">
            <a:extLst>
              <a:ext uri="{FF2B5EF4-FFF2-40B4-BE49-F238E27FC236}">
                <a16:creationId xmlns:a16="http://schemas.microsoft.com/office/drawing/2014/main" id="{B020B08D-334D-A841-EA36-BB6192515C8B}"/>
              </a:ext>
            </a:extLst>
          </p:cNvPr>
          <p:cNvSpPr>
            <a:spLocks noGrp="1"/>
          </p:cNvSpPr>
          <p:nvPr>
            <p:ph type="body" sz="quarter" idx="10"/>
          </p:nvPr>
        </p:nvSpPr>
        <p:spPr>
          <a:xfrm>
            <a:off x="215999" y="413035"/>
            <a:ext cx="6557333" cy="416571"/>
          </a:xfrm>
        </p:spPr>
        <p:txBody>
          <a:bodyPr>
            <a:normAutofit lnSpcReduction="10000"/>
          </a:bodyPr>
          <a:lstStyle/>
          <a:p>
            <a:r>
              <a:rPr lang="en-US" altLang="zh-CN" dirty="0"/>
              <a:t>Our</a:t>
            </a:r>
            <a:r>
              <a:rPr lang="zh-CN" altLang="en-US" dirty="0"/>
              <a:t> </a:t>
            </a:r>
            <a:r>
              <a:rPr lang="en-US" altLang="zh-CN" dirty="0"/>
              <a:t>work</a:t>
            </a:r>
          </a:p>
          <a:p>
            <a:endParaRPr lang="en-US" altLang="zh-CN" dirty="0"/>
          </a:p>
        </p:txBody>
      </p:sp>
      <p:sp>
        <p:nvSpPr>
          <p:cNvPr id="23" name="文本占位符 2">
            <a:extLst>
              <a:ext uri="{FF2B5EF4-FFF2-40B4-BE49-F238E27FC236}">
                <a16:creationId xmlns:a16="http://schemas.microsoft.com/office/drawing/2014/main" id="{4507D226-DAE3-686B-249F-C560B1029111}"/>
              </a:ext>
            </a:extLst>
          </p:cNvPr>
          <p:cNvSpPr>
            <a:spLocks noGrp="1"/>
          </p:cNvSpPr>
          <p:nvPr>
            <p:ph type="body" sz="quarter" idx="11"/>
          </p:nvPr>
        </p:nvSpPr>
        <p:spPr>
          <a:xfrm>
            <a:off x="216000" y="712622"/>
            <a:ext cx="6557333" cy="323301"/>
          </a:xfrm>
        </p:spPr>
        <p:txBody>
          <a:bodyPr/>
          <a:lstStyle/>
          <a:p>
            <a:r>
              <a:rPr lang="en-US" altLang="zh-CN" dirty="0"/>
              <a:t>Experiment</a:t>
            </a:r>
            <a:r>
              <a:rPr lang="zh-CN" altLang="en-US" dirty="0"/>
              <a:t> </a:t>
            </a:r>
            <a:r>
              <a:rPr lang="en-US" altLang="zh-CN" dirty="0"/>
              <a:t>1</a:t>
            </a:r>
            <a:endParaRPr lang="en-US" dirty="0"/>
          </a:p>
        </p:txBody>
      </p:sp>
      <p:pic>
        <p:nvPicPr>
          <p:cNvPr id="6" name="Picture 5">
            <a:extLst>
              <a:ext uri="{FF2B5EF4-FFF2-40B4-BE49-F238E27FC236}">
                <a16:creationId xmlns:a16="http://schemas.microsoft.com/office/drawing/2014/main" id="{42AC29D1-0161-DBA0-DDDA-C905B609FB56}"/>
              </a:ext>
            </a:extLst>
          </p:cNvPr>
          <p:cNvPicPr>
            <a:picLocks noChangeAspect="1"/>
          </p:cNvPicPr>
          <p:nvPr/>
        </p:nvPicPr>
        <p:blipFill>
          <a:blip r:embed="rId3"/>
          <a:stretch>
            <a:fillRect/>
          </a:stretch>
        </p:blipFill>
        <p:spPr>
          <a:xfrm>
            <a:off x="866312" y="1023567"/>
            <a:ext cx="4150531" cy="4391410"/>
          </a:xfrm>
          <a:prstGeom prst="rect">
            <a:avLst/>
          </a:prstGeom>
        </p:spPr>
      </p:pic>
      <p:sp>
        <p:nvSpPr>
          <p:cNvPr id="11" name="TextBox 10">
            <a:extLst>
              <a:ext uri="{FF2B5EF4-FFF2-40B4-BE49-F238E27FC236}">
                <a16:creationId xmlns:a16="http://schemas.microsoft.com/office/drawing/2014/main" id="{2BE70E58-072F-06AE-CBD5-43CCD9093655}"/>
              </a:ext>
            </a:extLst>
          </p:cNvPr>
          <p:cNvSpPr txBox="1"/>
          <p:nvPr/>
        </p:nvSpPr>
        <p:spPr>
          <a:xfrm>
            <a:off x="702858" y="5514604"/>
            <a:ext cx="4799109" cy="369332"/>
          </a:xfrm>
          <a:prstGeom prst="rect">
            <a:avLst/>
          </a:prstGeom>
          <a:noFill/>
        </p:spPr>
        <p:txBody>
          <a:bodyPr wrap="square">
            <a:spAutoFit/>
          </a:bodyPr>
          <a:lstStyle/>
          <a:p>
            <a:r>
              <a:rPr lang="en-AU" sz="1800" dirty="0">
                <a:effectLst/>
                <a:latin typeface="NimbusRomNo9L"/>
              </a:rPr>
              <a:t>TABLE I: Results of </a:t>
            </a:r>
            <a:r>
              <a:rPr lang="en-AU" sz="1800" i="1" dirty="0" err="1">
                <a:effectLst/>
                <a:latin typeface="NimbusRomNo9L"/>
              </a:rPr>
              <a:t>NativeFlowBench</a:t>
            </a:r>
            <a:r>
              <a:rPr lang="en-AU" sz="1800" i="1" dirty="0">
                <a:effectLst/>
                <a:latin typeface="NimbusRomNo9L"/>
              </a:rPr>
              <a:t> </a:t>
            </a:r>
            <a:r>
              <a:rPr lang="en-AU" sz="1800" dirty="0">
                <a:effectLst/>
                <a:latin typeface="NimbusRomNo9L"/>
              </a:rPr>
              <a:t>benchmarks. </a:t>
            </a:r>
            <a:endParaRPr lang="en-US" dirty="0">
              <a:latin typeface="NimbusRomNo9L"/>
            </a:endParaRPr>
          </a:p>
        </p:txBody>
      </p:sp>
      <p:sp>
        <p:nvSpPr>
          <p:cNvPr id="13" name="Rectangle 12">
            <a:extLst>
              <a:ext uri="{FF2B5EF4-FFF2-40B4-BE49-F238E27FC236}">
                <a16:creationId xmlns:a16="http://schemas.microsoft.com/office/drawing/2014/main" id="{70E5B714-0043-3FD8-3EAA-76B990D1B773}"/>
              </a:ext>
            </a:extLst>
          </p:cNvPr>
          <p:cNvSpPr/>
          <p:nvPr/>
        </p:nvSpPr>
        <p:spPr>
          <a:xfrm>
            <a:off x="4266806" y="1251185"/>
            <a:ext cx="720000" cy="154768"/>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B3C0E188-4710-FFFC-99A0-5BAA26712B3A}"/>
              </a:ext>
            </a:extLst>
          </p:cNvPr>
          <p:cNvSpPr txBox="1"/>
          <p:nvPr/>
        </p:nvSpPr>
        <p:spPr>
          <a:xfrm>
            <a:off x="5965662" y="3603090"/>
            <a:ext cx="4911568" cy="923330"/>
          </a:xfrm>
          <a:prstGeom prst="rect">
            <a:avLst/>
          </a:prstGeom>
          <a:noFill/>
        </p:spPr>
        <p:txBody>
          <a:bodyPr wrap="square" rtlCol="0">
            <a:spAutoFit/>
          </a:bodyPr>
          <a:lstStyle/>
          <a:p>
            <a:r>
              <a:rPr lang="en-AU" b="1" i="0" dirty="0">
                <a:solidFill>
                  <a:srgbClr val="374151"/>
                </a:solidFill>
                <a:effectLst/>
                <a:latin typeface="Söhne"/>
              </a:rPr>
              <a:t>Failed cases</a:t>
            </a:r>
            <a:r>
              <a:rPr lang="zh-CN" altLang="en-US" b="0" i="0" dirty="0">
                <a:solidFill>
                  <a:srgbClr val="374151"/>
                </a:solidFill>
                <a:effectLst/>
                <a:latin typeface="Söhne"/>
              </a:rPr>
              <a:t>：</a:t>
            </a:r>
            <a:endParaRPr lang="en-AU" altLang="zh-CN" b="0" i="0" dirty="0">
              <a:solidFill>
                <a:srgbClr val="374151"/>
              </a:solidFill>
              <a:effectLst/>
              <a:latin typeface="Söhne"/>
            </a:endParaRPr>
          </a:p>
          <a:p>
            <a:pPr marL="285750" indent="-285750">
              <a:buFont typeface="Arial" panose="020B0604020202020204" pitchFamily="34" charset="0"/>
              <a:buChar char="•"/>
            </a:pPr>
            <a:r>
              <a:rPr lang="en-AU" sz="1800" dirty="0">
                <a:effectLst/>
                <a:latin typeface="NimbusRomNo9L"/>
              </a:rPr>
              <a:t>JNI calls are initiated from the </a:t>
            </a:r>
            <a:r>
              <a:rPr lang="en-US" altLang="zh-CN" sz="1800" dirty="0">
                <a:effectLst/>
                <a:latin typeface="NimbusRomNo9L"/>
              </a:rPr>
              <a:t>native</a:t>
            </a:r>
            <a:r>
              <a:rPr lang="zh-CN" altLang="en-US" sz="1800" dirty="0">
                <a:effectLst/>
                <a:latin typeface="NimbusRomNo9L"/>
              </a:rPr>
              <a:t> </a:t>
            </a:r>
            <a:r>
              <a:rPr lang="en-US" altLang="zh-CN" dirty="0">
                <a:latin typeface="NimbusRomNo9L"/>
              </a:rPr>
              <a:t>code</a:t>
            </a:r>
            <a:endParaRPr lang="en-AU" dirty="0">
              <a:latin typeface="NimbusRomNo9L"/>
            </a:endParaRPr>
          </a:p>
          <a:p>
            <a:pPr marL="285750" indent="-285750">
              <a:buFont typeface="Arial" panose="020B0604020202020204" pitchFamily="34" charset="0"/>
              <a:buChar char="•"/>
            </a:pPr>
            <a:r>
              <a:rPr lang="en-US" altLang="zh-CN" dirty="0">
                <a:latin typeface="NimbusRomNo9L"/>
              </a:rPr>
              <a:t>String</a:t>
            </a:r>
            <a:r>
              <a:rPr lang="zh-CN" altLang="en-US" dirty="0">
                <a:latin typeface="NimbusRomNo9L"/>
              </a:rPr>
              <a:t> </a:t>
            </a:r>
            <a:r>
              <a:rPr lang="en-US" altLang="zh-CN" dirty="0">
                <a:latin typeface="NimbusRomNo9L"/>
              </a:rPr>
              <a:t>operations</a:t>
            </a:r>
            <a:endParaRPr lang="en-AU" dirty="0">
              <a:solidFill>
                <a:srgbClr val="374151"/>
              </a:solidFill>
              <a:latin typeface="Söhne"/>
            </a:endParaRPr>
          </a:p>
        </p:txBody>
      </p:sp>
      <p:sp>
        <p:nvSpPr>
          <p:cNvPr id="24" name="Rectangle 23">
            <a:extLst>
              <a:ext uri="{FF2B5EF4-FFF2-40B4-BE49-F238E27FC236}">
                <a16:creationId xmlns:a16="http://schemas.microsoft.com/office/drawing/2014/main" id="{8A90D95B-B64C-7E46-B376-B0F3736562E7}"/>
              </a:ext>
            </a:extLst>
          </p:cNvPr>
          <p:cNvSpPr/>
          <p:nvPr/>
        </p:nvSpPr>
        <p:spPr>
          <a:xfrm>
            <a:off x="4270922" y="1761933"/>
            <a:ext cx="720000" cy="154768"/>
          </a:xfrm>
          <a:prstGeom prst="rect">
            <a:avLst/>
          </a:prstGeom>
          <a:noFill/>
          <a:ln w="28575">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25" name="Rectangle 24">
            <a:extLst>
              <a:ext uri="{FF2B5EF4-FFF2-40B4-BE49-F238E27FC236}">
                <a16:creationId xmlns:a16="http://schemas.microsoft.com/office/drawing/2014/main" id="{552DB03E-C096-1E1A-DF96-F345B00B2BE7}"/>
              </a:ext>
            </a:extLst>
          </p:cNvPr>
          <p:cNvSpPr/>
          <p:nvPr/>
        </p:nvSpPr>
        <p:spPr>
          <a:xfrm>
            <a:off x="4262682" y="2112044"/>
            <a:ext cx="720000" cy="154768"/>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018CE713-CF1B-609B-03B3-2A23E45B7F46}"/>
              </a:ext>
            </a:extLst>
          </p:cNvPr>
          <p:cNvSpPr/>
          <p:nvPr/>
        </p:nvSpPr>
        <p:spPr>
          <a:xfrm>
            <a:off x="4262682" y="4652417"/>
            <a:ext cx="720000" cy="324000"/>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F58F7A3C-A6EE-735B-4850-A28D128B7791}"/>
              </a:ext>
            </a:extLst>
          </p:cNvPr>
          <p:cNvSpPr/>
          <p:nvPr/>
        </p:nvSpPr>
        <p:spPr>
          <a:xfrm>
            <a:off x="4270915" y="3603090"/>
            <a:ext cx="720000" cy="684000"/>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Table 2">
            <a:extLst>
              <a:ext uri="{FF2B5EF4-FFF2-40B4-BE49-F238E27FC236}">
                <a16:creationId xmlns:a16="http://schemas.microsoft.com/office/drawing/2014/main" id="{506280BA-2BBA-301F-5431-FB7E3C3848A5}"/>
              </a:ext>
            </a:extLst>
          </p:cNvPr>
          <p:cNvGraphicFramePr>
            <a:graphicFrameLocks noGrp="1"/>
          </p:cNvGraphicFramePr>
          <p:nvPr>
            <p:extLst>
              <p:ext uri="{D42A27DB-BD31-4B8C-83A1-F6EECF244321}">
                <p14:modId xmlns:p14="http://schemas.microsoft.com/office/powerpoint/2010/main" val="3020847988"/>
              </p:ext>
            </p:extLst>
          </p:nvPr>
        </p:nvGraphicFramePr>
        <p:xfrm>
          <a:off x="6170154" y="1002301"/>
          <a:ext cx="4434276" cy="1828800"/>
        </p:xfrm>
        <a:graphic>
          <a:graphicData uri="http://schemas.openxmlformats.org/drawingml/2006/table">
            <a:tbl>
              <a:tblPr firstRow="1" bandRow="1">
                <a:tableStyleId>{5C22544A-7EE6-4342-B048-85BDC9FD1C3A}</a:tableStyleId>
              </a:tblPr>
              <a:tblGrid>
                <a:gridCol w="2339145">
                  <a:extLst>
                    <a:ext uri="{9D8B030D-6E8A-4147-A177-3AD203B41FA5}">
                      <a16:colId xmlns:a16="http://schemas.microsoft.com/office/drawing/2014/main" val="2704107213"/>
                    </a:ext>
                  </a:extLst>
                </a:gridCol>
                <a:gridCol w="1140310">
                  <a:extLst>
                    <a:ext uri="{9D8B030D-6E8A-4147-A177-3AD203B41FA5}">
                      <a16:colId xmlns:a16="http://schemas.microsoft.com/office/drawing/2014/main" val="2960671543"/>
                    </a:ext>
                  </a:extLst>
                </a:gridCol>
                <a:gridCol w="954821">
                  <a:extLst>
                    <a:ext uri="{9D8B030D-6E8A-4147-A177-3AD203B41FA5}">
                      <a16:colId xmlns:a16="http://schemas.microsoft.com/office/drawing/2014/main" val="155473737"/>
                    </a:ext>
                  </a:extLst>
                </a:gridCol>
              </a:tblGrid>
              <a:tr h="326060">
                <a:tc>
                  <a:txBody>
                    <a:bodyPr/>
                    <a:lstStyle/>
                    <a:p>
                      <a:endParaRPr lang="en-US"/>
                    </a:p>
                  </a:txBody>
                  <a:tcPr/>
                </a:tc>
                <a:tc>
                  <a:txBody>
                    <a:bodyPr/>
                    <a:lstStyle/>
                    <a:p>
                      <a:r>
                        <a:rPr lang="en-AU" sz="1800" b="0" i="0" kern="1200" dirty="0">
                          <a:solidFill>
                            <a:schemeClr val="lt1"/>
                          </a:solidFill>
                          <a:effectLst/>
                          <a:latin typeface="+mn-lt"/>
                          <a:ea typeface="+mn-ea"/>
                          <a:cs typeface="+mn-cs"/>
                        </a:rPr>
                        <a:t>Successful</a:t>
                      </a:r>
                      <a:endParaRPr lang="en-US" dirty="0"/>
                    </a:p>
                  </a:txBody>
                  <a:tcPr/>
                </a:tc>
                <a:tc>
                  <a:txBody>
                    <a:bodyPr/>
                    <a:lstStyle/>
                    <a:p>
                      <a:r>
                        <a:rPr lang="en-AU" sz="1800" b="0" i="0" kern="1200" dirty="0">
                          <a:solidFill>
                            <a:schemeClr val="lt1"/>
                          </a:solidFill>
                          <a:effectLst/>
                          <a:latin typeface="+mn-lt"/>
                          <a:ea typeface="+mn-ea"/>
                          <a:cs typeface="+mn-cs"/>
                        </a:rPr>
                        <a:t>Failed</a:t>
                      </a:r>
                      <a:endParaRPr lang="en-US" dirty="0"/>
                    </a:p>
                  </a:txBody>
                  <a:tcPr/>
                </a:tc>
                <a:extLst>
                  <a:ext uri="{0D108BD9-81ED-4DB2-BD59-A6C34878D82A}">
                    <a16:rowId xmlns:a16="http://schemas.microsoft.com/office/drawing/2014/main" val="190077925"/>
                  </a:ext>
                </a:extLst>
              </a:tr>
              <a:tr h="326060">
                <a:tc>
                  <a:txBody>
                    <a:bodyPr/>
                    <a:lstStyle/>
                    <a:p>
                      <a:pPr algn="ctr"/>
                      <a:r>
                        <a:rPr lang="en-US" altLang="zh-CN" dirty="0" err="1"/>
                        <a:t>FlowDroid</a:t>
                      </a:r>
                      <a:r>
                        <a:rPr lang="zh-CN" altLang="en-US" dirty="0"/>
                        <a:t> </a:t>
                      </a:r>
                      <a:r>
                        <a:rPr lang="en-US" altLang="zh-CN" dirty="0"/>
                        <a:t>(FD)</a:t>
                      </a:r>
                      <a:endParaRPr lang="en-US" dirty="0"/>
                    </a:p>
                  </a:txBody>
                  <a:tcPr/>
                </a:tc>
                <a:tc>
                  <a:txBody>
                    <a:bodyPr/>
                    <a:lstStyle/>
                    <a:p>
                      <a:pPr algn="ctr"/>
                      <a:r>
                        <a:rPr lang="en-US" altLang="zh-CN" dirty="0">
                          <a:solidFill>
                            <a:srgbClr val="FF0000"/>
                          </a:solidFill>
                        </a:rPr>
                        <a:t>2</a:t>
                      </a:r>
                      <a:endParaRPr lang="en-US" dirty="0">
                        <a:solidFill>
                          <a:srgbClr val="FF0000"/>
                        </a:solidFill>
                      </a:endParaRPr>
                    </a:p>
                  </a:txBody>
                  <a:tcPr/>
                </a:tc>
                <a:tc>
                  <a:txBody>
                    <a:bodyPr/>
                    <a:lstStyle/>
                    <a:p>
                      <a:pPr algn="ctr"/>
                      <a:r>
                        <a:rPr lang="en-US" altLang="zh-CN" dirty="0"/>
                        <a:t>21</a:t>
                      </a:r>
                      <a:endParaRPr lang="en-US" dirty="0"/>
                    </a:p>
                  </a:txBody>
                  <a:tcPr/>
                </a:tc>
                <a:extLst>
                  <a:ext uri="{0D108BD9-81ED-4DB2-BD59-A6C34878D82A}">
                    <a16:rowId xmlns:a16="http://schemas.microsoft.com/office/drawing/2014/main" val="971211715"/>
                  </a:ext>
                </a:extLst>
              </a:tr>
              <a:tr h="326060">
                <a:tc>
                  <a:txBody>
                    <a:bodyPr/>
                    <a:lstStyle/>
                    <a:p>
                      <a:pPr algn="ctr"/>
                      <a:r>
                        <a:rPr lang="en-US" altLang="zh-CN" dirty="0"/>
                        <a:t>JN-SAF</a:t>
                      </a:r>
                      <a:r>
                        <a:rPr lang="zh-CN" altLang="en-US" dirty="0"/>
                        <a:t> </a:t>
                      </a:r>
                      <a:r>
                        <a:rPr lang="en-US" altLang="zh-CN" dirty="0"/>
                        <a:t>(JS)</a:t>
                      </a:r>
                      <a:endParaRPr lang="en-US" dirty="0"/>
                    </a:p>
                  </a:txBody>
                  <a:tcPr/>
                </a:tc>
                <a:tc>
                  <a:txBody>
                    <a:bodyPr/>
                    <a:lstStyle/>
                    <a:p>
                      <a:pPr algn="ctr"/>
                      <a:r>
                        <a:rPr lang="en-US" altLang="zh-CN" dirty="0"/>
                        <a:t>17</a:t>
                      </a:r>
                      <a:endParaRPr lang="en-US" dirty="0"/>
                    </a:p>
                  </a:txBody>
                  <a:tcPr/>
                </a:tc>
                <a:tc>
                  <a:txBody>
                    <a:bodyPr/>
                    <a:lstStyle/>
                    <a:p>
                      <a:pPr algn="ctr"/>
                      <a:r>
                        <a:rPr lang="en-US" altLang="zh-CN" dirty="0"/>
                        <a:t>6</a:t>
                      </a:r>
                      <a:endParaRPr lang="en-US" dirty="0"/>
                    </a:p>
                  </a:txBody>
                  <a:tcPr/>
                </a:tc>
                <a:extLst>
                  <a:ext uri="{0D108BD9-81ED-4DB2-BD59-A6C34878D82A}">
                    <a16:rowId xmlns:a16="http://schemas.microsoft.com/office/drawing/2014/main" val="2045695361"/>
                  </a:ext>
                </a:extLst>
              </a:tr>
              <a:tr h="326060">
                <a:tc>
                  <a:txBody>
                    <a:bodyPr/>
                    <a:lstStyle/>
                    <a:p>
                      <a:pPr algn="ctr"/>
                      <a:r>
                        <a:rPr lang="en-US" altLang="zh-CN" dirty="0" err="1"/>
                        <a:t>JuCify</a:t>
                      </a:r>
                      <a:r>
                        <a:rPr lang="zh-CN" altLang="en-US" dirty="0"/>
                        <a:t> </a:t>
                      </a:r>
                      <a:r>
                        <a:rPr lang="en-US" altLang="zh-CN" dirty="0"/>
                        <a:t>(JC)</a:t>
                      </a:r>
                      <a:endParaRPr lang="en-US" dirty="0"/>
                    </a:p>
                  </a:txBody>
                  <a:tcPr/>
                </a:tc>
                <a:tc>
                  <a:txBody>
                    <a:bodyPr/>
                    <a:lstStyle/>
                    <a:p>
                      <a:pPr algn="ctr"/>
                      <a:r>
                        <a:rPr lang="en-US" altLang="zh-CN" dirty="0"/>
                        <a:t>4</a:t>
                      </a:r>
                      <a:endParaRPr lang="en-US" dirty="0"/>
                    </a:p>
                  </a:txBody>
                  <a:tcPr/>
                </a:tc>
                <a:tc>
                  <a:txBody>
                    <a:bodyPr/>
                    <a:lstStyle/>
                    <a:p>
                      <a:pPr algn="ctr"/>
                      <a:r>
                        <a:rPr lang="en-US" altLang="zh-CN" dirty="0"/>
                        <a:t>19</a:t>
                      </a:r>
                      <a:endParaRPr lang="en-US" dirty="0"/>
                    </a:p>
                  </a:txBody>
                  <a:tcPr/>
                </a:tc>
                <a:extLst>
                  <a:ext uri="{0D108BD9-81ED-4DB2-BD59-A6C34878D82A}">
                    <a16:rowId xmlns:a16="http://schemas.microsoft.com/office/drawing/2014/main" val="1466909647"/>
                  </a:ext>
                </a:extLst>
              </a:tr>
              <a:tr h="326060">
                <a:tc>
                  <a:txBody>
                    <a:bodyPr/>
                    <a:lstStyle/>
                    <a:p>
                      <a:pPr algn="ctr"/>
                      <a:r>
                        <a:rPr lang="en-US" altLang="zh-CN" dirty="0" err="1"/>
                        <a:t>FlowDroid</a:t>
                      </a:r>
                      <a:r>
                        <a:rPr lang="en-US" altLang="zh-CN" dirty="0"/>
                        <a:t>-CSS</a:t>
                      </a:r>
                      <a:r>
                        <a:rPr lang="zh-CN" altLang="en-US" dirty="0"/>
                        <a:t> </a:t>
                      </a:r>
                      <a:r>
                        <a:rPr lang="en-US" altLang="zh-CN" dirty="0"/>
                        <a:t>(FD-CSS)</a:t>
                      </a:r>
                      <a:endParaRPr lang="en-US" dirty="0"/>
                    </a:p>
                  </a:txBody>
                  <a:tcPr/>
                </a:tc>
                <a:tc>
                  <a:txBody>
                    <a:bodyPr/>
                    <a:lstStyle/>
                    <a:p>
                      <a:pPr algn="ctr"/>
                      <a:r>
                        <a:rPr lang="en-US" altLang="zh-CN" dirty="0">
                          <a:solidFill>
                            <a:srgbClr val="FF0000"/>
                          </a:solidFill>
                        </a:rPr>
                        <a:t>14</a:t>
                      </a:r>
                      <a:endParaRPr lang="en-US" dirty="0">
                        <a:solidFill>
                          <a:srgbClr val="FF0000"/>
                        </a:solidFill>
                      </a:endParaRPr>
                    </a:p>
                  </a:txBody>
                  <a:tcPr/>
                </a:tc>
                <a:tc>
                  <a:txBody>
                    <a:bodyPr/>
                    <a:lstStyle/>
                    <a:p>
                      <a:pPr algn="ctr"/>
                      <a:r>
                        <a:rPr lang="en-US" altLang="zh-CN" dirty="0"/>
                        <a:t>9</a:t>
                      </a:r>
                      <a:endParaRPr lang="en-US" dirty="0"/>
                    </a:p>
                  </a:txBody>
                  <a:tcPr/>
                </a:tc>
                <a:extLst>
                  <a:ext uri="{0D108BD9-81ED-4DB2-BD59-A6C34878D82A}">
                    <a16:rowId xmlns:a16="http://schemas.microsoft.com/office/drawing/2014/main" val="2603934220"/>
                  </a:ext>
                </a:extLst>
              </a:tr>
            </a:tbl>
          </a:graphicData>
        </a:graphic>
      </p:graphicFrame>
    </p:spTree>
    <p:extLst>
      <p:ext uri="{BB962C8B-B14F-4D97-AF65-F5344CB8AC3E}">
        <p14:creationId xmlns:p14="http://schemas.microsoft.com/office/powerpoint/2010/main" val="11287908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占位符 1">
            <a:extLst>
              <a:ext uri="{FF2B5EF4-FFF2-40B4-BE49-F238E27FC236}">
                <a16:creationId xmlns:a16="http://schemas.microsoft.com/office/drawing/2014/main" id="{B020B08D-334D-A841-EA36-BB6192515C8B}"/>
              </a:ext>
            </a:extLst>
          </p:cNvPr>
          <p:cNvSpPr>
            <a:spLocks noGrp="1"/>
          </p:cNvSpPr>
          <p:nvPr>
            <p:ph type="body" sz="quarter" idx="10"/>
          </p:nvPr>
        </p:nvSpPr>
        <p:spPr>
          <a:xfrm>
            <a:off x="215999" y="413035"/>
            <a:ext cx="6557333" cy="416571"/>
          </a:xfrm>
        </p:spPr>
        <p:txBody>
          <a:bodyPr>
            <a:normAutofit lnSpcReduction="10000"/>
          </a:bodyPr>
          <a:lstStyle/>
          <a:p>
            <a:r>
              <a:rPr lang="en-US" altLang="zh-CN" dirty="0"/>
              <a:t>Our</a:t>
            </a:r>
            <a:r>
              <a:rPr lang="zh-CN" altLang="en-US" dirty="0"/>
              <a:t> </a:t>
            </a:r>
            <a:r>
              <a:rPr lang="en-US" altLang="zh-CN" dirty="0"/>
              <a:t>work</a:t>
            </a:r>
          </a:p>
          <a:p>
            <a:endParaRPr lang="en-US" altLang="zh-CN" dirty="0"/>
          </a:p>
        </p:txBody>
      </p:sp>
      <p:sp>
        <p:nvSpPr>
          <p:cNvPr id="23" name="文本占位符 2">
            <a:extLst>
              <a:ext uri="{FF2B5EF4-FFF2-40B4-BE49-F238E27FC236}">
                <a16:creationId xmlns:a16="http://schemas.microsoft.com/office/drawing/2014/main" id="{4507D226-DAE3-686B-249F-C560B1029111}"/>
              </a:ext>
            </a:extLst>
          </p:cNvPr>
          <p:cNvSpPr>
            <a:spLocks noGrp="1"/>
          </p:cNvSpPr>
          <p:nvPr>
            <p:ph type="body" sz="quarter" idx="11"/>
          </p:nvPr>
        </p:nvSpPr>
        <p:spPr>
          <a:xfrm>
            <a:off x="216000" y="712622"/>
            <a:ext cx="6557333" cy="323301"/>
          </a:xfrm>
        </p:spPr>
        <p:txBody>
          <a:bodyPr/>
          <a:lstStyle/>
          <a:p>
            <a:r>
              <a:rPr lang="en-US" altLang="zh-CN" dirty="0"/>
              <a:t>Experiment</a:t>
            </a:r>
            <a:r>
              <a:rPr lang="zh-CN" altLang="en-US" dirty="0"/>
              <a:t> </a:t>
            </a:r>
            <a:r>
              <a:rPr lang="en-US" altLang="zh-CN" dirty="0"/>
              <a:t>2</a:t>
            </a:r>
            <a:endParaRPr lang="en-US" dirty="0"/>
          </a:p>
        </p:txBody>
      </p:sp>
      <p:pic>
        <p:nvPicPr>
          <p:cNvPr id="2" name="Picture 1">
            <a:extLst>
              <a:ext uri="{FF2B5EF4-FFF2-40B4-BE49-F238E27FC236}">
                <a16:creationId xmlns:a16="http://schemas.microsoft.com/office/drawing/2014/main" id="{BDFCC970-A8E6-E986-2B44-4DFF49930DD8}"/>
              </a:ext>
            </a:extLst>
          </p:cNvPr>
          <p:cNvPicPr>
            <a:picLocks noChangeAspect="1"/>
          </p:cNvPicPr>
          <p:nvPr/>
        </p:nvPicPr>
        <p:blipFill>
          <a:blip r:embed="rId3"/>
          <a:stretch>
            <a:fillRect/>
          </a:stretch>
        </p:blipFill>
        <p:spPr>
          <a:xfrm>
            <a:off x="571330" y="1243910"/>
            <a:ext cx="6032500" cy="3505200"/>
          </a:xfrm>
          <a:prstGeom prst="rect">
            <a:avLst/>
          </a:prstGeom>
        </p:spPr>
      </p:pic>
      <p:sp>
        <p:nvSpPr>
          <p:cNvPr id="3" name="Rectangle 2">
            <a:extLst>
              <a:ext uri="{FF2B5EF4-FFF2-40B4-BE49-F238E27FC236}">
                <a16:creationId xmlns:a16="http://schemas.microsoft.com/office/drawing/2014/main" id="{CE0D7627-388A-FC09-56CC-C707595ADD9C}"/>
              </a:ext>
            </a:extLst>
          </p:cNvPr>
          <p:cNvSpPr/>
          <p:nvPr/>
        </p:nvSpPr>
        <p:spPr>
          <a:xfrm>
            <a:off x="5045285" y="2103797"/>
            <a:ext cx="1152000" cy="216000"/>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378A3013-6363-6E47-A64B-D1AEC8226E78}"/>
              </a:ext>
            </a:extLst>
          </p:cNvPr>
          <p:cNvSpPr/>
          <p:nvPr/>
        </p:nvSpPr>
        <p:spPr>
          <a:xfrm>
            <a:off x="5049401" y="2577474"/>
            <a:ext cx="1152000" cy="216000"/>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FB962B43-09FD-CF01-81FF-AA1F8E09BC4D}"/>
              </a:ext>
            </a:extLst>
          </p:cNvPr>
          <p:cNvSpPr/>
          <p:nvPr/>
        </p:nvSpPr>
        <p:spPr>
          <a:xfrm>
            <a:off x="5045285" y="3058295"/>
            <a:ext cx="1152000" cy="945292"/>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995D8179-D02E-5935-DBEE-C3A5E3BA3555}"/>
              </a:ext>
            </a:extLst>
          </p:cNvPr>
          <p:cNvSpPr txBox="1"/>
          <p:nvPr/>
        </p:nvSpPr>
        <p:spPr>
          <a:xfrm>
            <a:off x="6709102" y="1425040"/>
            <a:ext cx="4911568" cy="2862322"/>
          </a:xfrm>
          <a:prstGeom prst="rect">
            <a:avLst/>
          </a:prstGeom>
          <a:noFill/>
        </p:spPr>
        <p:txBody>
          <a:bodyPr wrap="square" rtlCol="0">
            <a:spAutoFit/>
          </a:bodyPr>
          <a:lstStyle/>
          <a:p>
            <a:r>
              <a:rPr lang="en-US" altLang="zh-CN" b="1" i="0" dirty="0">
                <a:solidFill>
                  <a:srgbClr val="374151"/>
                </a:solidFill>
                <a:effectLst/>
                <a:latin typeface="Söhne"/>
              </a:rPr>
              <a:t>Tai-e-CIS</a:t>
            </a:r>
            <a:r>
              <a:rPr lang="zh-CN" altLang="en-US" b="1" i="0" dirty="0">
                <a:solidFill>
                  <a:srgbClr val="374151"/>
                </a:solidFill>
                <a:effectLst/>
                <a:latin typeface="Söhne"/>
              </a:rPr>
              <a:t> </a:t>
            </a:r>
            <a:r>
              <a:rPr lang="en-AU" b="1" i="0" dirty="0">
                <a:solidFill>
                  <a:srgbClr val="374151"/>
                </a:solidFill>
                <a:effectLst/>
                <a:latin typeface="Söhne"/>
              </a:rPr>
              <a:t>Failed cases</a:t>
            </a:r>
            <a:r>
              <a:rPr lang="zh-CN" altLang="en-US" b="1" i="0" dirty="0">
                <a:solidFill>
                  <a:srgbClr val="374151"/>
                </a:solidFill>
                <a:effectLst/>
                <a:latin typeface="Söhne"/>
              </a:rPr>
              <a:t>：</a:t>
            </a:r>
            <a:endParaRPr lang="en-AU" altLang="zh-CN" b="1" i="0" dirty="0">
              <a:solidFill>
                <a:srgbClr val="374151"/>
              </a:solidFill>
              <a:effectLst/>
              <a:latin typeface="Söhne"/>
            </a:endParaRPr>
          </a:p>
          <a:p>
            <a:pPr marL="285750" indent="-285750">
              <a:buFont typeface="Arial" panose="020B0604020202020204" pitchFamily="34" charset="0"/>
              <a:buChar char="•"/>
            </a:pPr>
            <a:r>
              <a:rPr lang="en-US" altLang="zh-CN" dirty="0">
                <a:latin typeface="NimbusRomNo9L"/>
              </a:rPr>
              <a:t>U</a:t>
            </a:r>
            <a:r>
              <a:rPr lang="en-AU" sz="1800" dirty="0" err="1">
                <a:effectLst/>
                <a:latin typeface="NimbusRomNo9L"/>
              </a:rPr>
              <a:t>nresolved</a:t>
            </a:r>
            <a:r>
              <a:rPr lang="en-AU" sz="1800" dirty="0">
                <a:effectLst/>
                <a:latin typeface="NimbusRomNo9L"/>
              </a:rPr>
              <a:t> JNI functions</a:t>
            </a:r>
            <a:r>
              <a:rPr lang="zh-CN" altLang="en-US" sz="1800" dirty="0">
                <a:effectLst/>
                <a:latin typeface="NimbusRomNo9L"/>
              </a:rPr>
              <a:t>：</a:t>
            </a:r>
            <a:endParaRPr lang="en-AU" altLang="zh-CN" sz="1800" dirty="0">
              <a:effectLst/>
              <a:latin typeface="NimbusRomNo9L"/>
            </a:endParaRPr>
          </a:p>
          <a:p>
            <a:r>
              <a:rPr lang="zh-CN" altLang="en-US" i="1" dirty="0">
                <a:latin typeface="NimbusRomNo9L"/>
              </a:rPr>
              <a:t> </a:t>
            </a:r>
            <a:r>
              <a:rPr lang="en-AU" altLang="zh-CN" i="1" dirty="0">
                <a:latin typeface="NimbusRomNo9L"/>
              </a:rPr>
              <a:t>	</a:t>
            </a:r>
            <a:r>
              <a:rPr lang="en-AU" sz="1800" i="1" dirty="0">
                <a:effectLst/>
                <a:latin typeface="NimbusRomNo9L"/>
              </a:rPr>
              <a:t>Java2JavaFieldAlias</a:t>
            </a:r>
            <a:r>
              <a:rPr lang="en-AU" sz="1800" dirty="0">
                <a:effectLst/>
                <a:latin typeface="NimbusRomNo9L"/>
              </a:rPr>
              <a:t>, 	</a:t>
            </a:r>
            <a:r>
              <a:rPr lang="en-AU" sz="1800" i="1" dirty="0">
                <a:effectLst/>
                <a:latin typeface="NimbusRomNo9L"/>
              </a:rPr>
              <a:t>Java2JavaFieldNoAlias</a:t>
            </a:r>
            <a:r>
              <a:rPr lang="en-AU" sz="1800" dirty="0">
                <a:effectLst/>
                <a:latin typeface="NimbusRomNo9L"/>
              </a:rPr>
              <a:t>, 	</a:t>
            </a:r>
            <a:r>
              <a:rPr lang="en-AU" sz="1800" i="1" dirty="0">
                <a:effectLst/>
                <a:latin typeface="NimbusRomNo9L"/>
              </a:rPr>
              <a:t>Java2NativeFieldAlias</a:t>
            </a:r>
            <a:r>
              <a:rPr lang="en-AU" sz="1800" dirty="0">
                <a:effectLst/>
                <a:latin typeface="NimbusRomNo9L"/>
              </a:rPr>
              <a:t>, and 	</a:t>
            </a:r>
            <a:r>
              <a:rPr lang="en-AU" sz="1800" i="1" dirty="0">
                <a:effectLst/>
                <a:latin typeface="NimbusRomNo9L"/>
              </a:rPr>
              <a:t>Java2NativeFieldNoAlias </a:t>
            </a:r>
            <a:endParaRPr lang="en-AU" dirty="0"/>
          </a:p>
          <a:p>
            <a:endParaRPr lang="en-AU" dirty="0">
              <a:latin typeface="NimbusRomNo9L"/>
            </a:endParaRPr>
          </a:p>
          <a:p>
            <a:pPr marL="285750" indent="-285750">
              <a:buFont typeface="Arial" panose="020B0604020202020204" pitchFamily="34" charset="0"/>
              <a:buChar char="•"/>
            </a:pPr>
            <a:r>
              <a:rPr lang="en-AU" b="0" i="0" dirty="0">
                <a:solidFill>
                  <a:srgbClr val="374151"/>
                </a:solidFill>
                <a:effectLst/>
                <a:latin typeface="Söhne"/>
              </a:rPr>
              <a:t>Lack of alias relationships between parameters</a:t>
            </a:r>
            <a:r>
              <a:rPr lang="en-US" altLang="zh-CN" dirty="0">
                <a:latin typeface="NimbusRomNo9L"/>
              </a:rPr>
              <a:t>:</a:t>
            </a:r>
            <a:endParaRPr lang="en-AU" dirty="0">
              <a:solidFill>
                <a:srgbClr val="374151"/>
              </a:solidFill>
              <a:latin typeface="Söhne"/>
            </a:endParaRPr>
          </a:p>
          <a:p>
            <a:r>
              <a:rPr lang="en-US" dirty="0"/>
              <a:t>	</a:t>
            </a:r>
            <a:r>
              <a:rPr lang="en-AU" sz="1800" i="1" dirty="0">
                <a:effectLst/>
                <a:latin typeface="NimbusRomNo9L"/>
              </a:rPr>
              <a:t>Java2JavaAlias</a:t>
            </a:r>
          </a:p>
          <a:p>
            <a:r>
              <a:rPr lang="en-AU" i="1" dirty="0">
                <a:latin typeface="NimbusRomNo9L"/>
              </a:rPr>
              <a:t>	</a:t>
            </a:r>
            <a:r>
              <a:rPr lang="en-AU" sz="1800" i="1" dirty="0">
                <a:effectLst/>
                <a:latin typeface="NimbusRomNo9L"/>
              </a:rPr>
              <a:t>Java2NativeAlias </a:t>
            </a:r>
            <a:endParaRPr lang="en-AU" dirty="0"/>
          </a:p>
        </p:txBody>
      </p:sp>
      <p:sp>
        <p:nvSpPr>
          <p:cNvPr id="8" name="TextBox 7">
            <a:extLst>
              <a:ext uri="{FF2B5EF4-FFF2-40B4-BE49-F238E27FC236}">
                <a16:creationId xmlns:a16="http://schemas.microsoft.com/office/drawing/2014/main" id="{DE021D65-683E-4C0D-8B95-55CECEBAD649}"/>
              </a:ext>
            </a:extLst>
          </p:cNvPr>
          <p:cNvSpPr txBox="1"/>
          <p:nvPr/>
        </p:nvSpPr>
        <p:spPr>
          <a:xfrm>
            <a:off x="571330" y="5487608"/>
            <a:ext cx="6413743" cy="646331"/>
          </a:xfrm>
          <a:prstGeom prst="rect">
            <a:avLst/>
          </a:prstGeom>
          <a:noFill/>
        </p:spPr>
        <p:txBody>
          <a:bodyPr wrap="none" rtlCol="0">
            <a:spAutoFit/>
          </a:bodyPr>
          <a:lstStyle/>
          <a:p>
            <a:r>
              <a:rPr lang="en-US" altLang="zh-CN" dirty="0"/>
              <a:t>CIS</a:t>
            </a:r>
            <a:r>
              <a:rPr lang="zh-CN" altLang="en-US" dirty="0"/>
              <a:t> </a:t>
            </a:r>
            <a:r>
              <a:rPr lang="en-US" altLang="zh-CN" dirty="0"/>
              <a:t>(Caller-insensitive</a:t>
            </a:r>
            <a:r>
              <a:rPr lang="zh-CN" altLang="en-US" dirty="0"/>
              <a:t> </a:t>
            </a:r>
            <a:r>
              <a:rPr lang="en-US" altLang="zh-CN" dirty="0"/>
              <a:t>specification):</a:t>
            </a:r>
            <a:r>
              <a:rPr lang="zh-CN" altLang="en-US" dirty="0"/>
              <a:t>  </a:t>
            </a:r>
            <a:r>
              <a:rPr lang="en-AU" altLang="zh-CN" dirty="0"/>
              <a:t>Isolated analysis of native </a:t>
            </a:r>
          </a:p>
          <a:p>
            <a:r>
              <a:rPr lang="en-AU" altLang="zh-CN" dirty="0"/>
              <a:t>code, without considering alias relationships between parameters.</a:t>
            </a:r>
            <a:endParaRPr lang="en-US" dirty="0"/>
          </a:p>
        </p:txBody>
      </p:sp>
    </p:spTree>
    <p:extLst>
      <p:ext uri="{BB962C8B-B14F-4D97-AF65-F5344CB8AC3E}">
        <p14:creationId xmlns:p14="http://schemas.microsoft.com/office/powerpoint/2010/main" val="39864237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占位符 1">
            <a:extLst>
              <a:ext uri="{FF2B5EF4-FFF2-40B4-BE49-F238E27FC236}">
                <a16:creationId xmlns:a16="http://schemas.microsoft.com/office/drawing/2014/main" id="{B020B08D-334D-A841-EA36-BB6192515C8B}"/>
              </a:ext>
            </a:extLst>
          </p:cNvPr>
          <p:cNvSpPr>
            <a:spLocks noGrp="1"/>
          </p:cNvSpPr>
          <p:nvPr>
            <p:ph type="body" sz="quarter" idx="10"/>
          </p:nvPr>
        </p:nvSpPr>
        <p:spPr>
          <a:xfrm>
            <a:off x="215999" y="413035"/>
            <a:ext cx="6557333" cy="416571"/>
          </a:xfrm>
        </p:spPr>
        <p:txBody>
          <a:bodyPr>
            <a:normAutofit lnSpcReduction="10000"/>
          </a:bodyPr>
          <a:lstStyle/>
          <a:p>
            <a:r>
              <a:rPr lang="en-US" altLang="zh-CN" dirty="0"/>
              <a:t>Our</a:t>
            </a:r>
            <a:r>
              <a:rPr lang="zh-CN" altLang="en-US" dirty="0"/>
              <a:t> </a:t>
            </a:r>
            <a:r>
              <a:rPr lang="en-US" altLang="zh-CN" dirty="0"/>
              <a:t>work</a:t>
            </a:r>
          </a:p>
          <a:p>
            <a:endParaRPr lang="en-US" altLang="zh-CN" dirty="0"/>
          </a:p>
        </p:txBody>
      </p:sp>
      <p:sp>
        <p:nvSpPr>
          <p:cNvPr id="23" name="文本占位符 2">
            <a:extLst>
              <a:ext uri="{FF2B5EF4-FFF2-40B4-BE49-F238E27FC236}">
                <a16:creationId xmlns:a16="http://schemas.microsoft.com/office/drawing/2014/main" id="{4507D226-DAE3-686B-249F-C560B1029111}"/>
              </a:ext>
            </a:extLst>
          </p:cNvPr>
          <p:cNvSpPr>
            <a:spLocks noGrp="1"/>
          </p:cNvSpPr>
          <p:nvPr>
            <p:ph type="body" sz="quarter" idx="11"/>
          </p:nvPr>
        </p:nvSpPr>
        <p:spPr>
          <a:xfrm>
            <a:off x="216000" y="712622"/>
            <a:ext cx="6557333" cy="323301"/>
          </a:xfrm>
        </p:spPr>
        <p:txBody>
          <a:bodyPr/>
          <a:lstStyle/>
          <a:p>
            <a:r>
              <a:rPr lang="en-US" altLang="zh-CN" dirty="0"/>
              <a:t>Experiment</a:t>
            </a:r>
            <a:r>
              <a:rPr lang="zh-CN" altLang="en-US" dirty="0"/>
              <a:t> </a:t>
            </a:r>
            <a:r>
              <a:rPr lang="en-US" altLang="zh-CN" dirty="0"/>
              <a:t>3</a:t>
            </a:r>
            <a:endParaRPr lang="en-US" dirty="0"/>
          </a:p>
        </p:txBody>
      </p:sp>
      <p:pic>
        <p:nvPicPr>
          <p:cNvPr id="7" name="Picture 6">
            <a:extLst>
              <a:ext uri="{FF2B5EF4-FFF2-40B4-BE49-F238E27FC236}">
                <a16:creationId xmlns:a16="http://schemas.microsoft.com/office/drawing/2014/main" id="{5DAFF56C-49BA-2F98-10EF-F4145142D339}"/>
              </a:ext>
            </a:extLst>
          </p:cNvPr>
          <p:cNvPicPr>
            <a:picLocks noChangeAspect="1"/>
          </p:cNvPicPr>
          <p:nvPr/>
        </p:nvPicPr>
        <p:blipFill>
          <a:blip r:embed="rId3"/>
          <a:stretch>
            <a:fillRect/>
          </a:stretch>
        </p:blipFill>
        <p:spPr>
          <a:xfrm>
            <a:off x="793239" y="1902278"/>
            <a:ext cx="10129733" cy="3979537"/>
          </a:xfrm>
          <a:prstGeom prst="rect">
            <a:avLst/>
          </a:prstGeom>
        </p:spPr>
      </p:pic>
      <p:sp>
        <p:nvSpPr>
          <p:cNvPr id="8" name="Rectangle 7">
            <a:extLst>
              <a:ext uri="{FF2B5EF4-FFF2-40B4-BE49-F238E27FC236}">
                <a16:creationId xmlns:a16="http://schemas.microsoft.com/office/drawing/2014/main" id="{8E2B29D4-C9A8-FBE2-3F39-A09E47483635}"/>
              </a:ext>
            </a:extLst>
          </p:cNvPr>
          <p:cNvSpPr/>
          <p:nvPr/>
        </p:nvSpPr>
        <p:spPr>
          <a:xfrm>
            <a:off x="6857999" y="2187146"/>
            <a:ext cx="576000" cy="2520000"/>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83D8039-4FAD-582C-4CFD-5EED7BF60AC2}"/>
              </a:ext>
            </a:extLst>
          </p:cNvPr>
          <p:cNvSpPr/>
          <p:nvPr/>
        </p:nvSpPr>
        <p:spPr>
          <a:xfrm>
            <a:off x="9457038" y="2187146"/>
            <a:ext cx="576000" cy="2520000"/>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3959169C-3A49-8EC7-4484-6C0C80BE2218}"/>
              </a:ext>
            </a:extLst>
          </p:cNvPr>
          <p:cNvSpPr txBox="1"/>
          <p:nvPr/>
        </p:nvSpPr>
        <p:spPr>
          <a:xfrm>
            <a:off x="10775092" y="2920369"/>
            <a:ext cx="1384546" cy="584775"/>
          </a:xfrm>
          <a:prstGeom prst="rect">
            <a:avLst/>
          </a:prstGeom>
          <a:noFill/>
        </p:spPr>
        <p:txBody>
          <a:bodyPr wrap="none" rtlCol="0">
            <a:spAutoFit/>
          </a:bodyPr>
          <a:lstStyle/>
          <a:p>
            <a:r>
              <a:rPr lang="en-AU" sz="1600" b="0" i="0" dirty="0">
                <a:solidFill>
                  <a:srgbClr val="FF0000"/>
                </a:solidFill>
                <a:effectLst/>
                <a:latin typeface="Söhne"/>
              </a:rPr>
              <a:t>Mathematical </a:t>
            </a:r>
          </a:p>
          <a:p>
            <a:r>
              <a:rPr lang="zh-CN" altLang="en-US" sz="1600" b="0" i="0" dirty="0">
                <a:solidFill>
                  <a:srgbClr val="FF0000"/>
                </a:solidFill>
                <a:effectLst/>
                <a:latin typeface="Söhne"/>
              </a:rPr>
              <a:t>   </a:t>
            </a:r>
            <a:r>
              <a:rPr lang="en-AU" sz="1600" b="0" i="0" dirty="0">
                <a:solidFill>
                  <a:srgbClr val="FF0000"/>
                </a:solidFill>
                <a:effectLst/>
                <a:latin typeface="Söhne"/>
              </a:rPr>
              <a:t>operations</a:t>
            </a:r>
            <a:endParaRPr lang="en-US" sz="1600" dirty="0">
              <a:solidFill>
                <a:srgbClr val="FF0000"/>
              </a:solidFill>
            </a:endParaRPr>
          </a:p>
        </p:txBody>
      </p:sp>
      <p:sp>
        <p:nvSpPr>
          <p:cNvPr id="13" name="Rectangle 12">
            <a:extLst>
              <a:ext uri="{FF2B5EF4-FFF2-40B4-BE49-F238E27FC236}">
                <a16:creationId xmlns:a16="http://schemas.microsoft.com/office/drawing/2014/main" id="{36AE35CB-E2BA-013B-FFF3-E199FD02FEF4}"/>
              </a:ext>
            </a:extLst>
          </p:cNvPr>
          <p:cNvSpPr/>
          <p:nvPr/>
        </p:nvSpPr>
        <p:spPr>
          <a:xfrm>
            <a:off x="902043" y="3027405"/>
            <a:ext cx="9873049" cy="185352"/>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847513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占位符 1">
            <a:extLst>
              <a:ext uri="{FF2B5EF4-FFF2-40B4-BE49-F238E27FC236}">
                <a16:creationId xmlns:a16="http://schemas.microsoft.com/office/drawing/2014/main" id="{B020B08D-334D-A841-EA36-BB6192515C8B}"/>
              </a:ext>
            </a:extLst>
          </p:cNvPr>
          <p:cNvSpPr>
            <a:spLocks noGrp="1"/>
          </p:cNvSpPr>
          <p:nvPr>
            <p:ph type="body" sz="quarter" idx="10"/>
          </p:nvPr>
        </p:nvSpPr>
        <p:spPr>
          <a:xfrm>
            <a:off x="215999" y="413035"/>
            <a:ext cx="6557333" cy="416571"/>
          </a:xfrm>
        </p:spPr>
        <p:txBody>
          <a:bodyPr>
            <a:normAutofit lnSpcReduction="10000"/>
          </a:bodyPr>
          <a:lstStyle/>
          <a:p>
            <a:r>
              <a:rPr lang="en-US" altLang="zh-CN" dirty="0"/>
              <a:t>Our</a:t>
            </a:r>
            <a:r>
              <a:rPr lang="zh-CN" altLang="en-US" dirty="0"/>
              <a:t> </a:t>
            </a:r>
            <a:r>
              <a:rPr lang="en-US" altLang="zh-CN" dirty="0"/>
              <a:t>work</a:t>
            </a:r>
          </a:p>
          <a:p>
            <a:endParaRPr lang="en-US" altLang="zh-CN" dirty="0"/>
          </a:p>
        </p:txBody>
      </p:sp>
      <p:sp>
        <p:nvSpPr>
          <p:cNvPr id="23" name="文本占位符 2">
            <a:extLst>
              <a:ext uri="{FF2B5EF4-FFF2-40B4-BE49-F238E27FC236}">
                <a16:creationId xmlns:a16="http://schemas.microsoft.com/office/drawing/2014/main" id="{4507D226-DAE3-686B-249F-C560B1029111}"/>
              </a:ext>
            </a:extLst>
          </p:cNvPr>
          <p:cNvSpPr>
            <a:spLocks noGrp="1"/>
          </p:cNvSpPr>
          <p:nvPr>
            <p:ph type="body" sz="quarter" idx="11"/>
          </p:nvPr>
        </p:nvSpPr>
        <p:spPr>
          <a:xfrm>
            <a:off x="216000" y="712622"/>
            <a:ext cx="6557333" cy="323301"/>
          </a:xfrm>
        </p:spPr>
        <p:txBody>
          <a:bodyPr/>
          <a:lstStyle/>
          <a:p>
            <a:r>
              <a:rPr lang="en-US" altLang="zh-CN" dirty="0"/>
              <a:t>Limitations</a:t>
            </a:r>
            <a:endParaRPr lang="en-US" dirty="0"/>
          </a:p>
        </p:txBody>
      </p:sp>
      <p:sp>
        <p:nvSpPr>
          <p:cNvPr id="3" name="TextBox 2">
            <a:extLst>
              <a:ext uri="{FF2B5EF4-FFF2-40B4-BE49-F238E27FC236}">
                <a16:creationId xmlns:a16="http://schemas.microsoft.com/office/drawing/2014/main" id="{8BAF30C0-5455-C58E-8576-F97D00D7CEE3}"/>
              </a:ext>
            </a:extLst>
          </p:cNvPr>
          <p:cNvSpPr txBox="1"/>
          <p:nvPr/>
        </p:nvSpPr>
        <p:spPr>
          <a:xfrm>
            <a:off x="759853" y="2245705"/>
            <a:ext cx="10830016" cy="2308324"/>
          </a:xfrm>
          <a:prstGeom prst="rect">
            <a:avLst/>
          </a:prstGeom>
          <a:noFill/>
        </p:spPr>
        <p:txBody>
          <a:bodyPr wrap="none" rtlCol="0">
            <a:spAutoFit/>
          </a:bodyPr>
          <a:lstStyle/>
          <a:p>
            <a:pPr marL="285750" indent="-285750">
              <a:buFont typeface="Arial" panose="020B0604020202020204" pitchFamily="34" charset="0"/>
              <a:buChar char="•"/>
            </a:pPr>
            <a:r>
              <a:rPr lang="en-US" altLang="zh-CN" dirty="0"/>
              <a:t>The</a:t>
            </a:r>
            <a:r>
              <a:rPr lang="zh-CN" altLang="en-US" dirty="0"/>
              <a:t> </a:t>
            </a:r>
            <a:r>
              <a:rPr lang="en-US" altLang="zh-CN" dirty="0"/>
              <a:t>first</a:t>
            </a:r>
            <a:r>
              <a:rPr lang="en-US" dirty="0"/>
              <a:t> limitation is the inadequate handling of implicit value-flow, especially in cases involving mathematical </a:t>
            </a:r>
          </a:p>
          <a:p>
            <a:r>
              <a:rPr lang="zh-CN" altLang="en-US" dirty="0"/>
              <a:t>      </a:t>
            </a:r>
            <a:r>
              <a:rPr lang="en-US" dirty="0"/>
              <a:t>or string operations.</a:t>
            </a:r>
          </a:p>
          <a:p>
            <a:endParaRPr lang="en-US" dirty="0"/>
          </a:p>
          <a:p>
            <a:pPr marL="285750" indent="-285750">
              <a:buFont typeface="Arial" panose="020B0604020202020204" pitchFamily="34" charset="0"/>
              <a:buChar char="•"/>
            </a:pPr>
            <a:r>
              <a:rPr lang="en-AU" b="0" i="0" dirty="0">
                <a:solidFill>
                  <a:srgbClr val="374151"/>
                </a:solidFill>
                <a:effectLst/>
                <a:latin typeface="Söhne"/>
              </a:rPr>
              <a:t>The second limitation arises when there are changes in the information of the Java caller, resulting in a</a:t>
            </a:r>
            <a:r>
              <a:rPr lang="zh-CN" altLang="en-US" b="0" i="0" dirty="0">
                <a:solidFill>
                  <a:srgbClr val="374151"/>
                </a:solidFill>
                <a:effectLst/>
                <a:latin typeface="Söhne"/>
              </a:rPr>
              <a:t> </a:t>
            </a:r>
            <a:r>
              <a:rPr lang="en-US" altLang="zh-CN" b="0" i="0" dirty="0">
                <a:solidFill>
                  <a:srgbClr val="374151"/>
                </a:solidFill>
                <a:effectLst/>
                <a:latin typeface="Söhne"/>
              </a:rPr>
              <a:t>change</a:t>
            </a:r>
            <a:endParaRPr lang="en-AU" b="0" i="0" dirty="0">
              <a:solidFill>
                <a:srgbClr val="374151"/>
              </a:solidFill>
              <a:effectLst/>
              <a:latin typeface="Söhne"/>
            </a:endParaRPr>
          </a:p>
          <a:p>
            <a:r>
              <a:rPr lang="zh-CN" altLang="en-US" b="0" i="0" dirty="0">
                <a:solidFill>
                  <a:srgbClr val="374151"/>
                </a:solidFill>
                <a:effectLst/>
                <a:latin typeface="Söhne"/>
              </a:rPr>
              <a:t>      </a:t>
            </a:r>
            <a:r>
              <a:rPr lang="en-AU" b="0" i="0" dirty="0">
                <a:solidFill>
                  <a:srgbClr val="374151"/>
                </a:solidFill>
                <a:effectLst/>
                <a:latin typeface="Söhne"/>
              </a:rPr>
              <a:t>in the calling context. In such cases, it becomes necessary to create a new caller-sensitive specification.</a:t>
            </a:r>
          </a:p>
          <a:p>
            <a:endParaRPr lang="en-US" dirty="0"/>
          </a:p>
          <a:p>
            <a:pPr marL="285750" indent="-285750">
              <a:buFont typeface="Arial" panose="020B0604020202020204" pitchFamily="34" charset="0"/>
              <a:buChar char="•"/>
            </a:pPr>
            <a:r>
              <a:rPr lang="en-AU" b="0" i="0" dirty="0">
                <a:solidFill>
                  <a:srgbClr val="374151"/>
                </a:solidFill>
                <a:effectLst/>
                <a:latin typeface="Söhne"/>
              </a:rPr>
              <a:t>The third limitation is that if JNI calls originate from native code without caller specifications, it becomes </a:t>
            </a:r>
          </a:p>
          <a:p>
            <a:r>
              <a:rPr lang="zh-CN" altLang="en-US" dirty="0">
                <a:solidFill>
                  <a:srgbClr val="374151"/>
                </a:solidFill>
                <a:latin typeface="Söhne"/>
              </a:rPr>
              <a:t>      </a:t>
            </a:r>
            <a:r>
              <a:rPr lang="en-AU" b="0" i="0" dirty="0">
                <a:solidFill>
                  <a:srgbClr val="374151"/>
                </a:solidFill>
                <a:effectLst/>
                <a:latin typeface="Söhne"/>
              </a:rPr>
              <a:t>impossible to generate subsequent call</a:t>
            </a:r>
            <a:r>
              <a:rPr lang="en-US" altLang="zh-CN" b="0" i="0" dirty="0">
                <a:solidFill>
                  <a:srgbClr val="374151"/>
                </a:solidFill>
                <a:effectLst/>
                <a:latin typeface="Söhne"/>
              </a:rPr>
              <a:t>er</a:t>
            </a:r>
            <a:r>
              <a:rPr lang="en-AU" b="0" i="0" dirty="0">
                <a:solidFill>
                  <a:srgbClr val="374151"/>
                </a:solidFill>
                <a:effectLst/>
                <a:latin typeface="Söhne"/>
              </a:rPr>
              <a:t>-sensitive specifications.</a:t>
            </a:r>
            <a:endParaRPr lang="en-US" dirty="0"/>
          </a:p>
        </p:txBody>
      </p:sp>
      <p:sp>
        <p:nvSpPr>
          <p:cNvPr id="2" name="TextBox 1">
            <a:extLst>
              <a:ext uri="{FF2B5EF4-FFF2-40B4-BE49-F238E27FC236}">
                <a16:creationId xmlns:a16="http://schemas.microsoft.com/office/drawing/2014/main" id="{50C499D8-C8BA-207F-18D3-F385D1FE73C1}"/>
              </a:ext>
            </a:extLst>
          </p:cNvPr>
          <p:cNvSpPr txBox="1"/>
          <p:nvPr/>
        </p:nvSpPr>
        <p:spPr>
          <a:xfrm>
            <a:off x="785306" y="1645920"/>
            <a:ext cx="1605439" cy="461665"/>
          </a:xfrm>
          <a:prstGeom prst="rect">
            <a:avLst/>
          </a:prstGeom>
          <a:noFill/>
        </p:spPr>
        <p:txBody>
          <a:bodyPr wrap="none" rtlCol="0">
            <a:spAutoFit/>
          </a:bodyPr>
          <a:lstStyle/>
          <a:p>
            <a:r>
              <a:rPr lang="en-US" altLang="zh-CN" sz="2400" b="1" dirty="0"/>
              <a:t>Limitations</a:t>
            </a:r>
            <a:endParaRPr lang="en-US" sz="2400" b="1" dirty="0"/>
          </a:p>
        </p:txBody>
      </p:sp>
    </p:spTree>
    <p:extLst>
      <p:ext uri="{BB962C8B-B14F-4D97-AF65-F5344CB8AC3E}">
        <p14:creationId xmlns:p14="http://schemas.microsoft.com/office/powerpoint/2010/main" val="7967616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占位符 1">
            <a:extLst>
              <a:ext uri="{FF2B5EF4-FFF2-40B4-BE49-F238E27FC236}">
                <a16:creationId xmlns:a16="http://schemas.microsoft.com/office/drawing/2014/main" id="{B020B08D-334D-A841-EA36-BB6192515C8B}"/>
              </a:ext>
            </a:extLst>
          </p:cNvPr>
          <p:cNvSpPr>
            <a:spLocks noGrp="1"/>
          </p:cNvSpPr>
          <p:nvPr>
            <p:ph type="body" sz="quarter" idx="10"/>
          </p:nvPr>
        </p:nvSpPr>
        <p:spPr>
          <a:xfrm>
            <a:off x="215999" y="413035"/>
            <a:ext cx="6557333" cy="416571"/>
          </a:xfrm>
        </p:spPr>
        <p:txBody>
          <a:bodyPr>
            <a:normAutofit lnSpcReduction="10000"/>
          </a:bodyPr>
          <a:lstStyle/>
          <a:p>
            <a:r>
              <a:rPr lang="en-US" altLang="zh-CN" dirty="0"/>
              <a:t>Our</a:t>
            </a:r>
            <a:r>
              <a:rPr lang="zh-CN" altLang="en-US" dirty="0"/>
              <a:t> </a:t>
            </a:r>
            <a:r>
              <a:rPr lang="en-US" altLang="zh-CN" dirty="0"/>
              <a:t>work</a:t>
            </a:r>
          </a:p>
          <a:p>
            <a:endParaRPr lang="en-US" altLang="zh-CN" dirty="0"/>
          </a:p>
        </p:txBody>
      </p:sp>
      <p:sp>
        <p:nvSpPr>
          <p:cNvPr id="23" name="文本占位符 2">
            <a:extLst>
              <a:ext uri="{FF2B5EF4-FFF2-40B4-BE49-F238E27FC236}">
                <a16:creationId xmlns:a16="http://schemas.microsoft.com/office/drawing/2014/main" id="{4507D226-DAE3-686B-249F-C560B1029111}"/>
              </a:ext>
            </a:extLst>
          </p:cNvPr>
          <p:cNvSpPr>
            <a:spLocks noGrp="1"/>
          </p:cNvSpPr>
          <p:nvPr>
            <p:ph type="body" sz="quarter" idx="11"/>
          </p:nvPr>
        </p:nvSpPr>
        <p:spPr>
          <a:xfrm>
            <a:off x="216000" y="712622"/>
            <a:ext cx="6557333" cy="323301"/>
          </a:xfrm>
        </p:spPr>
        <p:txBody>
          <a:bodyPr/>
          <a:lstStyle/>
          <a:p>
            <a:r>
              <a:rPr lang="en-US" altLang="zh-CN" dirty="0"/>
              <a:t>Summary</a:t>
            </a:r>
            <a:endParaRPr lang="en-US" dirty="0"/>
          </a:p>
        </p:txBody>
      </p:sp>
      <p:sp>
        <p:nvSpPr>
          <p:cNvPr id="3" name="TextBox 2">
            <a:extLst>
              <a:ext uri="{FF2B5EF4-FFF2-40B4-BE49-F238E27FC236}">
                <a16:creationId xmlns:a16="http://schemas.microsoft.com/office/drawing/2014/main" id="{8BAF30C0-5455-C58E-8576-F97D00D7CEE3}"/>
              </a:ext>
            </a:extLst>
          </p:cNvPr>
          <p:cNvSpPr txBox="1"/>
          <p:nvPr/>
        </p:nvSpPr>
        <p:spPr>
          <a:xfrm>
            <a:off x="759853" y="2245705"/>
            <a:ext cx="10978518" cy="2308324"/>
          </a:xfrm>
          <a:prstGeom prst="rect">
            <a:avLst/>
          </a:prstGeom>
          <a:noFill/>
        </p:spPr>
        <p:txBody>
          <a:bodyPr wrap="none" rtlCol="0">
            <a:spAutoFit/>
          </a:bodyPr>
          <a:lstStyle/>
          <a:p>
            <a:pPr marL="285750" indent="-285750">
              <a:buFont typeface="Arial" panose="020B0604020202020204" pitchFamily="34" charset="0"/>
              <a:buChar char="•"/>
            </a:pPr>
            <a:r>
              <a:rPr lang="en-US" altLang="zh-CN" dirty="0"/>
              <a:t>Caller-sensitive</a:t>
            </a:r>
            <a:r>
              <a:rPr lang="zh-CN" altLang="en-US" dirty="0"/>
              <a:t> </a:t>
            </a:r>
            <a:r>
              <a:rPr lang="en-US" altLang="zh-CN" dirty="0"/>
              <a:t>specification</a:t>
            </a:r>
            <a:r>
              <a:rPr lang="zh-CN" altLang="en-US" dirty="0"/>
              <a:t> </a:t>
            </a:r>
            <a:r>
              <a:rPr lang="en-US" altLang="zh-CN" dirty="0"/>
              <a:t>c</a:t>
            </a:r>
            <a:r>
              <a:rPr lang="en-US" dirty="0"/>
              <a:t>onsider</a:t>
            </a:r>
            <a:r>
              <a:rPr lang="en-US" altLang="zh-CN" dirty="0"/>
              <a:t>s</a:t>
            </a:r>
            <a:r>
              <a:rPr lang="en-US" dirty="0"/>
              <a:t> the call</a:t>
            </a:r>
            <a:r>
              <a:rPr lang="en-US" altLang="zh-CN" dirty="0"/>
              <a:t>er</a:t>
            </a:r>
            <a:r>
              <a:rPr lang="en-US" dirty="0"/>
              <a:t> context across languages, lead</a:t>
            </a:r>
            <a:r>
              <a:rPr lang="en-US" altLang="zh-CN" dirty="0"/>
              <a:t>ing</a:t>
            </a:r>
            <a:r>
              <a:rPr lang="en-US" dirty="0"/>
              <a:t> to more precise and smaller </a:t>
            </a:r>
          </a:p>
          <a:p>
            <a:r>
              <a:rPr lang="zh-CN" altLang="en-US" dirty="0"/>
              <a:t>      </a:t>
            </a:r>
            <a:r>
              <a:rPr lang="en-US" altLang="zh-CN" dirty="0"/>
              <a:t>s</a:t>
            </a:r>
            <a:r>
              <a:rPr lang="en-US" dirty="0"/>
              <a:t>pecifications, reducing spurious</a:t>
            </a:r>
            <a:r>
              <a:rPr lang="zh-CN" altLang="en-US" dirty="0"/>
              <a:t> </a:t>
            </a:r>
            <a:r>
              <a:rPr lang="en-US" dirty="0"/>
              <a:t>results and sizes of the specifications.</a:t>
            </a:r>
          </a:p>
          <a:p>
            <a:endParaRPr lang="en-US" dirty="0"/>
          </a:p>
          <a:p>
            <a:pPr marL="285750" indent="-285750">
              <a:buFont typeface="Arial" panose="020B0604020202020204" pitchFamily="34" charset="0"/>
              <a:buChar char="•"/>
            </a:pPr>
            <a:r>
              <a:rPr lang="en-US" dirty="0"/>
              <a:t>The caller-sensitive specification approach is compatible</a:t>
            </a:r>
            <a:r>
              <a:rPr lang="zh-CN" altLang="en-US" dirty="0"/>
              <a:t> </a:t>
            </a:r>
            <a:r>
              <a:rPr lang="en-US" dirty="0"/>
              <a:t>with single-language static analysis tools. By adding the</a:t>
            </a:r>
          </a:p>
          <a:p>
            <a:r>
              <a:rPr lang="zh-CN" altLang="en-US" dirty="0"/>
              <a:t>      </a:t>
            </a:r>
            <a:r>
              <a:rPr lang="en-US" dirty="0"/>
              <a:t>proposed specification, static analyzers can perform cross</a:t>
            </a:r>
            <a:r>
              <a:rPr lang="en-US" altLang="zh-CN" dirty="0"/>
              <a:t>-</a:t>
            </a:r>
            <a:r>
              <a:rPr lang="en-US" dirty="0"/>
              <a:t>language. </a:t>
            </a:r>
          </a:p>
          <a:p>
            <a:endParaRPr lang="en-US" dirty="0"/>
          </a:p>
          <a:p>
            <a:pPr marL="285750" indent="-285750">
              <a:buFont typeface="Arial" panose="020B0604020202020204" pitchFamily="34" charset="0"/>
              <a:buChar char="•"/>
            </a:pPr>
            <a:r>
              <a:rPr lang="en-US" dirty="0"/>
              <a:t>The experimental results show that caller-sensitive specifications</a:t>
            </a:r>
            <a:r>
              <a:rPr lang="zh-CN" altLang="en-US" dirty="0"/>
              <a:t> </a:t>
            </a:r>
            <a:r>
              <a:rPr lang="en-US" dirty="0"/>
              <a:t>approach can more</a:t>
            </a:r>
            <a:r>
              <a:rPr lang="zh-CN" altLang="en-US" dirty="0"/>
              <a:t> </a:t>
            </a:r>
            <a:r>
              <a:rPr lang="en-US" dirty="0"/>
              <a:t>accurately track the flow </a:t>
            </a:r>
            <a:endParaRPr lang="en-AU" dirty="0"/>
          </a:p>
          <a:p>
            <a:r>
              <a:rPr lang="zh-CN" altLang="en-US" dirty="0"/>
              <a:t>     </a:t>
            </a:r>
            <a:r>
              <a:rPr lang="en-US" dirty="0"/>
              <a:t>of data.</a:t>
            </a:r>
          </a:p>
        </p:txBody>
      </p:sp>
      <p:sp>
        <p:nvSpPr>
          <p:cNvPr id="2" name="TextBox 1">
            <a:extLst>
              <a:ext uri="{FF2B5EF4-FFF2-40B4-BE49-F238E27FC236}">
                <a16:creationId xmlns:a16="http://schemas.microsoft.com/office/drawing/2014/main" id="{82F2C548-B3AC-FB20-7D6B-C0484AFB53FA}"/>
              </a:ext>
            </a:extLst>
          </p:cNvPr>
          <p:cNvSpPr txBox="1"/>
          <p:nvPr/>
        </p:nvSpPr>
        <p:spPr>
          <a:xfrm>
            <a:off x="785306" y="1645920"/>
            <a:ext cx="1404295" cy="461665"/>
          </a:xfrm>
          <a:prstGeom prst="rect">
            <a:avLst/>
          </a:prstGeom>
          <a:noFill/>
        </p:spPr>
        <p:txBody>
          <a:bodyPr wrap="none" rtlCol="0">
            <a:spAutoFit/>
          </a:bodyPr>
          <a:lstStyle/>
          <a:p>
            <a:r>
              <a:rPr lang="en-US" altLang="zh-CN" sz="2400" b="1" dirty="0"/>
              <a:t>Summary</a:t>
            </a:r>
            <a:endParaRPr lang="en-US" sz="2400" b="1" dirty="0"/>
          </a:p>
        </p:txBody>
      </p:sp>
    </p:spTree>
    <p:extLst>
      <p:ext uri="{BB962C8B-B14F-4D97-AF65-F5344CB8AC3E}">
        <p14:creationId xmlns:p14="http://schemas.microsoft.com/office/powerpoint/2010/main" val="25267832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7078801" y="2568776"/>
            <a:ext cx="3745853" cy="860224"/>
            <a:chOff x="830763" y="2876494"/>
            <a:chExt cx="2835669" cy="860224"/>
          </a:xfrm>
        </p:grpSpPr>
        <p:sp>
          <p:nvSpPr>
            <p:cNvPr id="4" name="矩形 3"/>
            <p:cNvSpPr/>
            <p:nvPr/>
          </p:nvSpPr>
          <p:spPr>
            <a:xfrm>
              <a:off x="830763" y="2876494"/>
              <a:ext cx="2835669" cy="633187"/>
            </a:xfrm>
            <a:prstGeom prst="rect">
              <a:avLst/>
            </a:prstGeom>
          </p:spPr>
          <p:txBody>
            <a:bodyPr wrap="square">
              <a:spAutoFit/>
            </a:bodyPr>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0" lang="en-US" altLang="zh-CN" sz="3200" b="1" i="0" u="none" strike="noStrike" kern="1200" cap="none" spc="0" normalizeH="0" baseline="0" noProof="0" dirty="0">
                  <a:ln>
                    <a:noFill/>
                  </a:ln>
                  <a:solidFill>
                    <a:srgbClr val="365FAA"/>
                  </a:solidFill>
                  <a:effectLst/>
                  <a:uLnTx/>
                  <a:uFillTx/>
                  <a:latin typeface="微软雅黑"/>
                  <a:ea typeface="微软雅黑"/>
                  <a:cs typeface="+mn-cs"/>
                </a:rPr>
                <a:t>Future</a:t>
              </a:r>
              <a:r>
                <a:rPr kumimoji="0" lang="zh-CN" altLang="en-US" sz="3200" b="1" i="0" u="none" strike="noStrike" kern="1200" cap="none" spc="0" normalizeH="0" baseline="0" noProof="0" dirty="0">
                  <a:ln>
                    <a:noFill/>
                  </a:ln>
                  <a:solidFill>
                    <a:srgbClr val="365FAA"/>
                  </a:solidFill>
                  <a:effectLst/>
                  <a:uLnTx/>
                  <a:uFillTx/>
                  <a:latin typeface="微软雅黑"/>
                  <a:ea typeface="微软雅黑"/>
                  <a:cs typeface="+mn-cs"/>
                </a:rPr>
                <a:t> </a:t>
              </a:r>
              <a:r>
                <a:rPr kumimoji="0" lang="en-US" altLang="zh-CN" sz="3200" b="1" i="0" u="none" strike="noStrike" kern="1200" cap="none" spc="0" normalizeH="0" baseline="0" noProof="0" dirty="0">
                  <a:ln>
                    <a:noFill/>
                  </a:ln>
                  <a:solidFill>
                    <a:srgbClr val="365FAA"/>
                  </a:solidFill>
                  <a:effectLst/>
                  <a:uLnTx/>
                  <a:uFillTx/>
                  <a:latin typeface="微软雅黑"/>
                  <a:ea typeface="微软雅黑"/>
                  <a:cs typeface="+mn-cs"/>
                </a:rPr>
                <a:t>work</a:t>
              </a:r>
              <a:endParaRPr kumimoji="0" lang="en-AU" altLang="zh-CN" sz="3200" b="1" i="0" u="none" strike="noStrike" kern="1200" cap="none" spc="0" normalizeH="0" baseline="0" noProof="0" dirty="0">
                <a:ln>
                  <a:noFill/>
                </a:ln>
                <a:solidFill>
                  <a:srgbClr val="365FAA"/>
                </a:solidFill>
                <a:effectLst/>
                <a:uLnTx/>
                <a:uFillTx/>
                <a:latin typeface="微软雅黑"/>
                <a:ea typeface="微软雅黑"/>
                <a:cs typeface="+mn-cs"/>
              </a:endParaRPr>
            </a:p>
          </p:txBody>
        </p:sp>
        <p:cxnSp>
          <p:nvCxnSpPr>
            <p:cNvPr id="9" name="直接连接符 8"/>
            <p:cNvCxnSpPr>
              <a:cxnSpLocks/>
            </p:cNvCxnSpPr>
            <p:nvPr/>
          </p:nvCxnSpPr>
          <p:spPr>
            <a:xfrm>
              <a:off x="917290" y="3736718"/>
              <a:ext cx="2572868" cy="0"/>
            </a:xfrm>
            <a:prstGeom prst="line">
              <a:avLst/>
            </a:prstGeom>
            <a:ln w="6350">
              <a:solidFill>
                <a:schemeClr val="tx1">
                  <a:lumMod val="85000"/>
                  <a:lumOff val="15000"/>
                  <a:alpha val="72000"/>
                </a:schemeClr>
              </a:solidFill>
            </a:ln>
          </p:spPr>
          <p:style>
            <a:lnRef idx="1">
              <a:schemeClr val="accent1"/>
            </a:lnRef>
            <a:fillRef idx="0">
              <a:schemeClr val="accent1"/>
            </a:fillRef>
            <a:effectRef idx="0">
              <a:schemeClr val="accent1"/>
            </a:effectRef>
            <a:fontRef idx="minor">
              <a:schemeClr val="tx1"/>
            </a:fontRef>
          </p:style>
        </p:cxnSp>
      </p:grpSp>
      <p:grpSp>
        <p:nvGrpSpPr>
          <p:cNvPr id="20" name="组合 19"/>
          <p:cNvGrpSpPr/>
          <p:nvPr/>
        </p:nvGrpSpPr>
        <p:grpSpPr>
          <a:xfrm>
            <a:off x="0" y="3702702"/>
            <a:ext cx="12192000" cy="874250"/>
            <a:chOff x="-13448" y="3662361"/>
            <a:chExt cx="9157448" cy="874250"/>
          </a:xfrm>
        </p:grpSpPr>
        <p:sp>
          <p:nvSpPr>
            <p:cNvPr id="14" name="任意多边形 13"/>
            <p:cNvSpPr/>
            <p:nvPr/>
          </p:nvSpPr>
          <p:spPr>
            <a:xfrm>
              <a:off x="-13447" y="3662361"/>
              <a:ext cx="9157447" cy="744225"/>
            </a:xfrm>
            <a:custGeom>
              <a:avLst/>
              <a:gdLst>
                <a:gd name="connsiteX0" fmla="*/ 0 w 9130553"/>
                <a:gd name="connsiteY0" fmla="*/ 336367 h 771245"/>
                <a:gd name="connsiteX1" fmla="*/ 1600200 w 9130553"/>
                <a:gd name="connsiteY1" fmla="*/ 191 h 771245"/>
                <a:gd name="connsiteX2" fmla="*/ 4020671 w 9130553"/>
                <a:gd name="connsiteY2" fmla="*/ 376709 h 771245"/>
                <a:gd name="connsiteX3" fmla="*/ 5472953 w 9130553"/>
                <a:gd name="connsiteY3" fmla="*/ 672544 h 771245"/>
                <a:gd name="connsiteX4" fmla="*/ 6494929 w 9130553"/>
                <a:gd name="connsiteY4" fmla="*/ 766673 h 771245"/>
                <a:gd name="connsiteX5" fmla="*/ 9130553 w 9130553"/>
                <a:gd name="connsiteY5" fmla="*/ 551520 h 771245"/>
                <a:gd name="connsiteX0" fmla="*/ 0 w 9130553"/>
                <a:gd name="connsiteY0" fmla="*/ 336367 h 810090"/>
                <a:gd name="connsiteX1" fmla="*/ 1600200 w 9130553"/>
                <a:gd name="connsiteY1" fmla="*/ 191 h 810090"/>
                <a:gd name="connsiteX2" fmla="*/ 4020671 w 9130553"/>
                <a:gd name="connsiteY2" fmla="*/ 376709 h 810090"/>
                <a:gd name="connsiteX3" fmla="*/ 5472953 w 9130553"/>
                <a:gd name="connsiteY3" fmla="*/ 672544 h 810090"/>
                <a:gd name="connsiteX4" fmla="*/ 6494929 w 9130553"/>
                <a:gd name="connsiteY4" fmla="*/ 807014 h 810090"/>
                <a:gd name="connsiteX5" fmla="*/ 9130553 w 9130553"/>
                <a:gd name="connsiteY5" fmla="*/ 551520 h 810090"/>
                <a:gd name="connsiteX0" fmla="*/ 0 w 9130553"/>
                <a:gd name="connsiteY0" fmla="*/ 336367 h 810090"/>
                <a:gd name="connsiteX1" fmla="*/ 1600200 w 9130553"/>
                <a:gd name="connsiteY1" fmla="*/ 191 h 810090"/>
                <a:gd name="connsiteX2" fmla="*/ 4020671 w 9130553"/>
                <a:gd name="connsiteY2" fmla="*/ 376709 h 810090"/>
                <a:gd name="connsiteX3" fmla="*/ 5472953 w 9130553"/>
                <a:gd name="connsiteY3" fmla="*/ 672544 h 810090"/>
                <a:gd name="connsiteX4" fmla="*/ 6494929 w 9130553"/>
                <a:gd name="connsiteY4" fmla="*/ 807014 h 810090"/>
                <a:gd name="connsiteX5" fmla="*/ 9130553 w 9130553"/>
                <a:gd name="connsiteY5" fmla="*/ 551520 h 810090"/>
                <a:gd name="connsiteX0" fmla="*/ 0 w 9130553"/>
                <a:gd name="connsiteY0" fmla="*/ 336367 h 810090"/>
                <a:gd name="connsiteX1" fmla="*/ 1600200 w 9130553"/>
                <a:gd name="connsiteY1" fmla="*/ 191 h 810090"/>
                <a:gd name="connsiteX2" fmla="*/ 4020671 w 9130553"/>
                <a:gd name="connsiteY2" fmla="*/ 376709 h 810090"/>
                <a:gd name="connsiteX3" fmla="*/ 5472953 w 9130553"/>
                <a:gd name="connsiteY3" fmla="*/ 672544 h 810090"/>
                <a:gd name="connsiteX4" fmla="*/ 6494929 w 9130553"/>
                <a:gd name="connsiteY4" fmla="*/ 807014 h 810090"/>
                <a:gd name="connsiteX5" fmla="*/ 9130553 w 9130553"/>
                <a:gd name="connsiteY5" fmla="*/ 551520 h 810090"/>
                <a:gd name="connsiteX0" fmla="*/ 0 w 9130553"/>
                <a:gd name="connsiteY0" fmla="*/ 336367 h 807014"/>
                <a:gd name="connsiteX1" fmla="*/ 1600200 w 9130553"/>
                <a:gd name="connsiteY1" fmla="*/ 191 h 807014"/>
                <a:gd name="connsiteX2" fmla="*/ 4020671 w 9130553"/>
                <a:gd name="connsiteY2" fmla="*/ 376709 h 807014"/>
                <a:gd name="connsiteX3" fmla="*/ 6494929 w 9130553"/>
                <a:gd name="connsiteY3" fmla="*/ 807014 h 807014"/>
                <a:gd name="connsiteX4" fmla="*/ 9130553 w 9130553"/>
                <a:gd name="connsiteY4" fmla="*/ 551520 h 807014"/>
                <a:gd name="connsiteX0" fmla="*/ 0 w 9130553"/>
                <a:gd name="connsiteY0" fmla="*/ 336367 h 739779"/>
                <a:gd name="connsiteX1" fmla="*/ 1600200 w 9130553"/>
                <a:gd name="connsiteY1" fmla="*/ 191 h 739779"/>
                <a:gd name="connsiteX2" fmla="*/ 4020671 w 9130553"/>
                <a:gd name="connsiteY2" fmla="*/ 376709 h 739779"/>
                <a:gd name="connsiteX3" fmla="*/ 6252882 w 9130553"/>
                <a:gd name="connsiteY3" fmla="*/ 739779 h 739779"/>
                <a:gd name="connsiteX4" fmla="*/ 9130553 w 9130553"/>
                <a:gd name="connsiteY4" fmla="*/ 551520 h 739779"/>
                <a:gd name="connsiteX0" fmla="*/ 0 w 9130553"/>
                <a:gd name="connsiteY0" fmla="*/ 336367 h 744225"/>
                <a:gd name="connsiteX1" fmla="*/ 1600200 w 9130553"/>
                <a:gd name="connsiteY1" fmla="*/ 191 h 744225"/>
                <a:gd name="connsiteX2" fmla="*/ 4020671 w 9130553"/>
                <a:gd name="connsiteY2" fmla="*/ 376709 h 744225"/>
                <a:gd name="connsiteX3" fmla="*/ 6252882 w 9130553"/>
                <a:gd name="connsiteY3" fmla="*/ 739779 h 744225"/>
                <a:gd name="connsiteX4" fmla="*/ 9130553 w 9130553"/>
                <a:gd name="connsiteY4" fmla="*/ 551520 h 7442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30553" h="744225">
                  <a:moveTo>
                    <a:pt x="0" y="336367"/>
                  </a:moveTo>
                  <a:cubicBezTo>
                    <a:pt x="465044" y="164917"/>
                    <a:pt x="930088" y="-6533"/>
                    <a:pt x="1600200" y="191"/>
                  </a:cubicBezTo>
                  <a:cubicBezTo>
                    <a:pt x="2270312" y="6915"/>
                    <a:pt x="3245224" y="253444"/>
                    <a:pt x="4020671" y="376709"/>
                  </a:cubicBezTo>
                  <a:cubicBezTo>
                    <a:pt x="4796118" y="499974"/>
                    <a:pt x="5212977" y="710644"/>
                    <a:pt x="6252882" y="739779"/>
                  </a:cubicBezTo>
                  <a:cubicBezTo>
                    <a:pt x="7292787" y="768914"/>
                    <a:pt x="8117541" y="649011"/>
                    <a:pt x="9130553" y="551520"/>
                  </a:cubicBezTo>
                </a:path>
              </a:pathLst>
            </a:custGeom>
            <a:noFill/>
            <a:ln w="6350">
              <a:solidFill>
                <a:srgbClr val="2C4E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任意多边形 14"/>
            <p:cNvSpPr/>
            <p:nvPr/>
          </p:nvSpPr>
          <p:spPr>
            <a:xfrm>
              <a:off x="-13448" y="3810260"/>
              <a:ext cx="9157447" cy="632221"/>
            </a:xfrm>
            <a:custGeom>
              <a:avLst/>
              <a:gdLst>
                <a:gd name="connsiteX0" fmla="*/ 0 w 9144000"/>
                <a:gd name="connsiteY0" fmla="*/ 430515 h 632221"/>
                <a:gd name="connsiteX1" fmla="*/ 2944906 w 9144000"/>
                <a:gd name="connsiteY1" fmla="*/ 210 h 632221"/>
                <a:gd name="connsiteX2" fmla="*/ 5795682 w 9144000"/>
                <a:gd name="connsiteY2" fmla="*/ 376727 h 632221"/>
                <a:gd name="connsiteX3" fmla="*/ 9144000 w 9144000"/>
                <a:gd name="connsiteY3" fmla="*/ 632221 h 632221"/>
              </a:gdLst>
              <a:ahLst/>
              <a:cxnLst>
                <a:cxn ang="0">
                  <a:pos x="connsiteX0" y="connsiteY0"/>
                </a:cxn>
                <a:cxn ang="0">
                  <a:pos x="connsiteX1" y="connsiteY1"/>
                </a:cxn>
                <a:cxn ang="0">
                  <a:pos x="connsiteX2" y="connsiteY2"/>
                </a:cxn>
                <a:cxn ang="0">
                  <a:pos x="connsiteX3" y="connsiteY3"/>
                </a:cxn>
              </a:cxnLst>
              <a:rect l="l" t="t" r="r" b="b"/>
              <a:pathLst>
                <a:path w="9144000" h="632221">
                  <a:moveTo>
                    <a:pt x="0" y="430515"/>
                  </a:moveTo>
                  <a:cubicBezTo>
                    <a:pt x="989479" y="219845"/>
                    <a:pt x="1978959" y="9175"/>
                    <a:pt x="2944906" y="210"/>
                  </a:cubicBezTo>
                  <a:cubicBezTo>
                    <a:pt x="3910853" y="-8755"/>
                    <a:pt x="4762500" y="271392"/>
                    <a:pt x="5795682" y="376727"/>
                  </a:cubicBezTo>
                  <a:cubicBezTo>
                    <a:pt x="6828864" y="482062"/>
                    <a:pt x="7986432" y="557141"/>
                    <a:pt x="9144000" y="632221"/>
                  </a:cubicBezTo>
                </a:path>
              </a:pathLst>
            </a:custGeom>
            <a:noFill/>
            <a:ln w="6350">
              <a:solidFill>
                <a:srgbClr val="2C4E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任意多边形 15"/>
            <p:cNvSpPr/>
            <p:nvPr/>
          </p:nvSpPr>
          <p:spPr>
            <a:xfrm>
              <a:off x="-13447" y="4116434"/>
              <a:ext cx="9157447" cy="420177"/>
            </a:xfrm>
            <a:custGeom>
              <a:avLst/>
              <a:gdLst>
                <a:gd name="connsiteX0" fmla="*/ 0 w 9157447"/>
                <a:gd name="connsiteY0" fmla="*/ 420177 h 420177"/>
                <a:gd name="connsiteX1" fmla="*/ 5647765 w 9157447"/>
                <a:gd name="connsiteY1" fmla="*/ 3318 h 420177"/>
                <a:gd name="connsiteX2" fmla="*/ 9157447 w 9157447"/>
                <a:gd name="connsiteY2" fmla="*/ 258812 h 420177"/>
              </a:gdLst>
              <a:ahLst/>
              <a:cxnLst>
                <a:cxn ang="0">
                  <a:pos x="connsiteX0" y="connsiteY0"/>
                </a:cxn>
                <a:cxn ang="0">
                  <a:pos x="connsiteX1" y="connsiteY1"/>
                </a:cxn>
                <a:cxn ang="0">
                  <a:pos x="connsiteX2" y="connsiteY2"/>
                </a:cxn>
              </a:cxnLst>
              <a:rect l="l" t="t" r="r" b="b"/>
              <a:pathLst>
                <a:path w="9157447" h="420177">
                  <a:moveTo>
                    <a:pt x="0" y="420177"/>
                  </a:moveTo>
                  <a:cubicBezTo>
                    <a:pt x="2060762" y="225194"/>
                    <a:pt x="4121524" y="30212"/>
                    <a:pt x="5647765" y="3318"/>
                  </a:cubicBezTo>
                  <a:cubicBezTo>
                    <a:pt x="7174006" y="-23576"/>
                    <a:pt x="8165726" y="117618"/>
                    <a:pt x="9157447" y="258812"/>
                  </a:cubicBezTo>
                </a:path>
              </a:pathLst>
            </a:custGeom>
            <a:noFill/>
            <a:ln w="6350">
              <a:solidFill>
                <a:srgbClr val="2C4E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4866617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占位符 1">
            <a:extLst>
              <a:ext uri="{FF2B5EF4-FFF2-40B4-BE49-F238E27FC236}">
                <a16:creationId xmlns:a16="http://schemas.microsoft.com/office/drawing/2014/main" id="{B020B08D-334D-A841-EA36-BB6192515C8B}"/>
              </a:ext>
            </a:extLst>
          </p:cNvPr>
          <p:cNvSpPr>
            <a:spLocks noGrp="1"/>
          </p:cNvSpPr>
          <p:nvPr>
            <p:ph type="body" sz="quarter" idx="10"/>
          </p:nvPr>
        </p:nvSpPr>
        <p:spPr>
          <a:xfrm>
            <a:off x="216000" y="517675"/>
            <a:ext cx="6557333" cy="416571"/>
          </a:xfrm>
        </p:spPr>
        <p:txBody>
          <a:bodyPr>
            <a:normAutofit lnSpcReduction="10000"/>
          </a:bodyPr>
          <a:lstStyle/>
          <a:p>
            <a:r>
              <a:rPr lang="en-US" altLang="zh-CN" dirty="0"/>
              <a:t>Future</a:t>
            </a:r>
            <a:r>
              <a:rPr lang="zh-CN" altLang="en-US" dirty="0"/>
              <a:t> </a:t>
            </a:r>
            <a:r>
              <a:rPr lang="en-US" altLang="zh-CN" dirty="0"/>
              <a:t>work</a:t>
            </a:r>
          </a:p>
          <a:p>
            <a:endParaRPr lang="en-US" altLang="zh-CN" dirty="0"/>
          </a:p>
        </p:txBody>
      </p:sp>
      <p:sp>
        <p:nvSpPr>
          <p:cNvPr id="3" name="TextBox 2">
            <a:extLst>
              <a:ext uri="{FF2B5EF4-FFF2-40B4-BE49-F238E27FC236}">
                <a16:creationId xmlns:a16="http://schemas.microsoft.com/office/drawing/2014/main" id="{9E8916A0-06D4-DF6B-E0A8-6DF4D2A5B2E2}"/>
              </a:ext>
            </a:extLst>
          </p:cNvPr>
          <p:cNvSpPr txBox="1"/>
          <p:nvPr/>
        </p:nvSpPr>
        <p:spPr>
          <a:xfrm>
            <a:off x="3047104" y="3247023"/>
            <a:ext cx="6094206" cy="369332"/>
          </a:xfrm>
          <a:prstGeom prst="rect">
            <a:avLst/>
          </a:prstGeom>
          <a:noFill/>
        </p:spPr>
        <p:txBody>
          <a:bodyPr wrap="square">
            <a:spAutoFit/>
          </a:bodyPr>
          <a:lstStyle/>
          <a:p>
            <a:r>
              <a:rPr lang="en-AU" b="0" i="0" dirty="0">
                <a:solidFill>
                  <a:srgbClr val="000000"/>
                </a:solidFill>
                <a:effectLst/>
                <a:latin typeface="Times"/>
              </a:rPr>
              <a:t> </a:t>
            </a:r>
            <a:endParaRPr lang="en-US" dirty="0"/>
          </a:p>
        </p:txBody>
      </p:sp>
      <p:graphicFrame>
        <p:nvGraphicFramePr>
          <p:cNvPr id="5" name="Diagram 4">
            <a:extLst>
              <a:ext uri="{FF2B5EF4-FFF2-40B4-BE49-F238E27FC236}">
                <a16:creationId xmlns:a16="http://schemas.microsoft.com/office/drawing/2014/main" id="{81E662E1-932D-EB4B-0B67-7383C7122367}"/>
              </a:ext>
            </a:extLst>
          </p:cNvPr>
          <p:cNvGraphicFramePr/>
          <p:nvPr>
            <p:extLst>
              <p:ext uri="{D42A27DB-BD31-4B8C-83A1-F6EECF244321}">
                <p14:modId xmlns:p14="http://schemas.microsoft.com/office/powerpoint/2010/main" val="1238181923"/>
              </p:ext>
            </p:extLst>
          </p:nvPr>
        </p:nvGraphicFramePr>
        <p:xfrm>
          <a:off x="2150334" y="213967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a:extLst>
              <a:ext uri="{FF2B5EF4-FFF2-40B4-BE49-F238E27FC236}">
                <a16:creationId xmlns:a16="http://schemas.microsoft.com/office/drawing/2014/main" id="{A49F2D43-BD50-ACFA-D993-A69229D517C6}"/>
              </a:ext>
            </a:extLst>
          </p:cNvPr>
          <p:cNvSpPr txBox="1"/>
          <p:nvPr/>
        </p:nvSpPr>
        <p:spPr>
          <a:xfrm>
            <a:off x="733859" y="1395262"/>
            <a:ext cx="10960949" cy="646331"/>
          </a:xfrm>
          <a:prstGeom prst="rect">
            <a:avLst/>
          </a:prstGeom>
          <a:noFill/>
        </p:spPr>
        <p:txBody>
          <a:bodyPr wrap="none" rtlCol="0">
            <a:spAutoFit/>
          </a:bodyPr>
          <a:lstStyle/>
          <a:p>
            <a:r>
              <a:rPr lang="en-AU" b="0" i="0" dirty="0">
                <a:solidFill>
                  <a:srgbClr val="374151"/>
                </a:solidFill>
                <a:effectLst/>
                <a:latin typeface="Söhne"/>
              </a:rPr>
              <a:t>Currently, the specifications are based on source code, and next, we are exploring whether it's possible to generate</a:t>
            </a:r>
          </a:p>
          <a:p>
            <a:r>
              <a:rPr lang="en-AU" b="0" i="0" dirty="0">
                <a:solidFill>
                  <a:srgbClr val="374151"/>
                </a:solidFill>
                <a:effectLst/>
                <a:latin typeface="Söhne"/>
              </a:rPr>
              <a:t>specifications in scenarios where there is no source code, such as having only binary</a:t>
            </a:r>
            <a:r>
              <a:rPr lang="zh-CN" altLang="en-US" b="0" i="0" dirty="0">
                <a:solidFill>
                  <a:srgbClr val="374151"/>
                </a:solidFill>
                <a:effectLst/>
                <a:latin typeface="Söhne"/>
              </a:rPr>
              <a:t> </a:t>
            </a:r>
            <a:r>
              <a:rPr lang="en-US" altLang="zh-CN" b="0" i="0" dirty="0">
                <a:solidFill>
                  <a:srgbClr val="374151"/>
                </a:solidFill>
                <a:effectLst/>
                <a:latin typeface="Söhne"/>
              </a:rPr>
              <a:t>code</a:t>
            </a:r>
            <a:r>
              <a:rPr lang="en-AU" b="0" i="0" dirty="0">
                <a:solidFill>
                  <a:srgbClr val="374151"/>
                </a:solidFill>
                <a:effectLst/>
                <a:latin typeface="Söhne"/>
              </a:rPr>
              <a:t>.</a:t>
            </a:r>
            <a:endParaRPr lang="en-US" dirty="0"/>
          </a:p>
        </p:txBody>
      </p:sp>
      <p:sp>
        <p:nvSpPr>
          <p:cNvPr id="7" name="TextBox 6">
            <a:extLst>
              <a:ext uri="{FF2B5EF4-FFF2-40B4-BE49-F238E27FC236}">
                <a16:creationId xmlns:a16="http://schemas.microsoft.com/office/drawing/2014/main" id="{9BDB5FE2-A3C3-F6CE-7529-79BCD1775313}"/>
              </a:ext>
            </a:extLst>
          </p:cNvPr>
          <p:cNvSpPr txBox="1"/>
          <p:nvPr/>
        </p:nvSpPr>
        <p:spPr>
          <a:xfrm>
            <a:off x="762265" y="4631742"/>
            <a:ext cx="1055097" cy="369332"/>
          </a:xfrm>
          <a:prstGeom prst="rect">
            <a:avLst/>
          </a:prstGeom>
          <a:noFill/>
        </p:spPr>
        <p:txBody>
          <a:bodyPr wrap="none" rtlCol="0">
            <a:spAutoFit/>
          </a:bodyPr>
          <a:lstStyle/>
          <a:p>
            <a:r>
              <a:rPr lang="en-US" altLang="zh-CN" dirty="0"/>
              <a:t>Timeline:</a:t>
            </a:r>
            <a:endParaRPr lang="en-US" dirty="0"/>
          </a:p>
        </p:txBody>
      </p:sp>
    </p:spTree>
    <p:extLst>
      <p:ext uri="{BB962C8B-B14F-4D97-AF65-F5344CB8AC3E}">
        <p14:creationId xmlns:p14="http://schemas.microsoft.com/office/powerpoint/2010/main" val="11699889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9A7B8F12-AABB-FA0C-C310-B9A156231F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02753" y="2569691"/>
            <a:ext cx="1377824" cy="139682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61329F9D-9E5A-0ADD-9D03-2BE8C94AC5C8}"/>
              </a:ext>
            </a:extLst>
          </p:cNvPr>
          <p:cNvSpPr txBox="1"/>
          <p:nvPr/>
        </p:nvSpPr>
        <p:spPr>
          <a:xfrm>
            <a:off x="4180577" y="2590350"/>
            <a:ext cx="5229998" cy="1323439"/>
          </a:xfrm>
          <a:prstGeom prst="rect">
            <a:avLst/>
          </a:prstGeom>
          <a:noFill/>
        </p:spPr>
        <p:txBody>
          <a:bodyPr wrap="square">
            <a:spAutoFit/>
          </a:bodyPr>
          <a:lstStyle/>
          <a:p>
            <a:r>
              <a:rPr lang="en-AU" sz="8000" b="0" i="0" dirty="0">
                <a:solidFill>
                  <a:schemeClr val="accent2"/>
                </a:solidFill>
                <a:effectLst/>
                <a:latin typeface="Calibri" panose="020F0502020204030204" pitchFamily="34" charset="0"/>
                <a:cs typeface="Calibri" panose="020F0502020204030204" pitchFamily="34" charset="0"/>
              </a:rPr>
              <a:t> </a:t>
            </a:r>
            <a:r>
              <a:rPr lang="en-US" altLang="zh-CN" sz="8000" b="0" i="0" dirty="0">
                <a:solidFill>
                  <a:schemeClr val="accent2"/>
                </a:solidFill>
                <a:effectLst/>
                <a:latin typeface="Calibri" panose="020F0502020204030204" pitchFamily="34" charset="0"/>
                <a:cs typeface="Calibri" panose="020F0502020204030204" pitchFamily="34" charset="0"/>
              </a:rPr>
              <a:t>Thank</a:t>
            </a:r>
            <a:r>
              <a:rPr lang="zh-CN" altLang="en-US" sz="8000" b="0" i="0" dirty="0">
                <a:solidFill>
                  <a:schemeClr val="accent2"/>
                </a:solidFill>
                <a:effectLst/>
                <a:latin typeface="Calibri" panose="020F0502020204030204" pitchFamily="34" charset="0"/>
                <a:cs typeface="Calibri" panose="020F0502020204030204" pitchFamily="34" charset="0"/>
              </a:rPr>
              <a:t> </a:t>
            </a:r>
            <a:r>
              <a:rPr lang="en-US" altLang="zh-CN" sz="8000" b="0" i="0" dirty="0">
                <a:solidFill>
                  <a:schemeClr val="accent2"/>
                </a:solidFill>
                <a:effectLst/>
                <a:latin typeface="Calibri" panose="020F0502020204030204" pitchFamily="34" charset="0"/>
                <a:cs typeface="Calibri" panose="020F0502020204030204" pitchFamily="34" charset="0"/>
              </a:rPr>
              <a:t>you</a:t>
            </a:r>
            <a:endParaRPr lang="en-US" sz="8000" dirty="0">
              <a:solidFill>
                <a:schemeClr val="accent2"/>
              </a:solidFill>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915BB8FC-48D7-827F-68F0-3F8E88979CC3}"/>
              </a:ext>
            </a:extLst>
          </p:cNvPr>
          <p:cNvSpPr txBox="1"/>
          <p:nvPr/>
        </p:nvSpPr>
        <p:spPr>
          <a:xfrm>
            <a:off x="7176187" y="5703327"/>
            <a:ext cx="4204386" cy="769441"/>
          </a:xfrm>
          <a:prstGeom prst="rect">
            <a:avLst/>
          </a:prstGeom>
          <a:noFill/>
        </p:spPr>
        <p:txBody>
          <a:bodyPr wrap="square">
            <a:spAutoFit/>
          </a:bodyPr>
          <a:lstStyle/>
          <a:p>
            <a:r>
              <a:rPr lang="en-AU" sz="4400" b="0" i="0" dirty="0">
                <a:solidFill>
                  <a:srgbClr val="000000"/>
                </a:solidFill>
                <a:effectLst/>
                <a:latin typeface="Calibri" panose="020F0502020204030204" pitchFamily="34" charset="0"/>
                <a:cs typeface="Calibri" panose="020F0502020204030204" pitchFamily="34" charset="0"/>
              </a:rPr>
              <a:t> </a:t>
            </a:r>
            <a:r>
              <a:rPr lang="en-US" altLang="zh-CN" sz="4400" dirty="0">
                <a:solidFill>
                  <a:srgbClr val="000000"/>
                </a:solidFill>
                <a:latin typeface="Calibri" panose="020F0502020204030204" pitchFamily="34" charset="0"/>
                <a:cs typeface="Calibri" panose="020F0502020204030204" pitchFamily="34" charset="0"/>
              </a:rPr>
              <a:t>And</a:t>
            </a:r>
            <a:r>
              <a:rPr lang="zh-CN" altLang="en-US" sz="4400" dirty="0">
                <a:solidFill>
                  <a:srgbClr val="000000"/>
                </a:solidFill>
                <a:latin typeface="Calibri" panose="020F0502020204030204" pitchFamily="34" charset="0"/>
                <a:cs typeface="Calibri" panose="020F0502020204030204" pitchFamily="34" charset="0"/>
              </a:rPr>
              <a:t> </a:t>
            </a:r>
            <a:r>
              <a:rPr lang="en-US" altLang="zh-CN" sz="4400" dirty="0">
                <a:solidFill>
                  <a:srgbClr val="000000"/>
                </a:solidFill>
                <a:latin typeface="Calibri" panose="020F0502020204030204" pitchFamily="34" charset="0"/>
                <a:cs typeface="Calibri" panose="020F0502020204030204" pitchFamily="34" charset="0"/>
              </a:rPr>
              <a:t>Questions</a:t>
            </a:r>
            <a:r>
              <a:rPr lang="zh-CN" altLang="en-US" sz="4400" dirty="0">
                <a:solidFill>
                  <a:srgbClr val="000000"/>
                </a:solidFill>
                <a:latin typeface="Calibri" panose="020F0502020204030204" pitchFamily="34" charset="0"/>
                <a:cs typeface="Calibri" panose="020F0502020204030204" pitchFamily="34" charset="0"/>
              </a:rPr>
              <a:t> </a:t>
            </a:r>
            <a:r>
              <a:rPr lang="en-US" altLang="zh-CN" sz="4400" dirty="0">
                <a:solidFill>
                  <a:srgbClr val="000000"/>
                </a:solidFill>
                <a:latin typeface="Calibri" panose="020F0502020204030204" pitchFamily="34" charset="0"/>
                <a:cs typeface="Calibri" panose="020F0502020204030204" pitchFamily="34" charset="0"/>
              </a:rPr>
              <a:t>?</a:t>
            </a:r>
            <a:endParaRPr lang="en-US" sz="4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642638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a:xfrm>
            <a:off x="205609" y="503790"/>
            <a:ext cx="6557333" cy="416571"/>
          </a:xfrm>
        </p:spPr>
        <p:txBody>
          <a:bodyPr>
            <a:normAutofit lnSpcReduction="10000"/>
          </a:bodyPr>
          <a:lstStyle/>
          <a:p>
            <a:r>
              <a:rPr lang="en-US" altLang="zh-CN" dirty="0"/>
              <a:t>Contents</a:t>
            </a:r>
            <a:endParaRPr lang="zh-CN" altLang="en-US" dirty="0"/>
          </a:p>
        </p:txBody>
      </p:sp>
      <p:cxnSp>
        <p:nvCxnSpPr>
          <p:cNvPr id="7" name="直接连接符 6"/>
          <p:cNvCxnSpPr>
            <a:cxnSpLocks/>
          </p:cNvCxnSpPr>
          <p:nvPr/>
        </p:nvCxnSpPr>
        <p:spPr>
          <a:xfrm>
            <a:off x="7733800" y="2640858"/>
            <a:ext cx="3046925" cy="0"/>
          </a:xfrm>
          <a:prstGeom prst="line">
            <a:avLst/>
          </a:prstGeom>
          <a:ln w="9525">
            <a:gradFill>
              <a:gsLst>
                <a:gs pos="0">
                  <a:schemeClr val="accent1"/>
                </a:gs>
                <a:gs pos="100000">
                  <a:schemeClr val="accent1">
                    <a:alpha val="0"/>
                  </a:schemeClr>
                </a:gs>
              </a:gsLst>
              <a:lin ang="0" scaled="0"/>
            </a:gra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7678010" y="1901377"/>
            <a:ext cx="3407516" cy="572914"/>
          </a:xfrm>
          <a:prstGeom prst="rect">
            <a:avLst/>
          </a:prstGeom>
          <a:noFill/>
        </p:spPr>
        <p:txBody>
          <a:bodyPr wrap="square" rtlCol="0">
            <a:spAutoFit/>
          </a:bodyPr>
          <a:lstStyle/>
          <a:p>
            <a:pPr>
              <a:lnSpc>
                <a:spcPct val="120000"/>
              </a:lnSpc>
            </a:pPr>
            <a:r>
              <a:rPr lang="en-AU" altLang="zh-CN" sz="2800" b="1" dirty="0">
                <a:solidFill>
                  <a:schemeClr val="accent1"/>
                </a:solidFill>
                <a:latin typeface="+mj-ea"/>
                <a:ea typeface="+mj-ea"/>
              </a:rPr>
              <a:t>﻿Literature </a:t>
            </a:r>
            <a:r>
              <a:rPr lang="en-US" altLang="zh-CN" sz="2800" b="1" dirty="0">
                <a:solidFill>
                  <a:schemeClr val="accent1"/>
                </a:solidFill>
                <a:latin typeface="+mj-ea"/>
                <a:ea typeface="+mj-ea"/>
              </a:rPr>
              <a:t>R</a:t>
            </a:r>
            <a:r>
              <a:rPr lang="en-AU" altLang="zh-CN" sz="2800" b="1" dirty="0" err="1">
                <a:solidFill>
                  <a:schemeClr val="accent1"/>
                </a:solidFill>
                <a:latin typeface="+mj-ea"/>
                <a:ea typeface="+mj-ea"/>
              </a:rPr>
              <a:t>eview</a:t>
            </a:r>
            <a:endParaRPr lang="en-AU" altLang="zh-CN" sz="2800" b="1" dirty="0">
              <a:solidFill>
                <a:schemeClr val="accent1"/>
              </a:solidFill>
              <a:latin typeface="+mj-ea"/>
              <a:ea typeface="+mj-ea"/>
            </a:endParaRPr>
          </a:p>
        </p:txBody>
      </p:sp>
      <p:sp>
        <p:nvSpPr>
          <p:cNvPr id="11" name="文本框 10"/>
          <p:cNvSpPr txBox="1"/>
          <p:nvPr/>
        </p:nvSpPr>
        <p:spPr>
          <a:xfrm>
            <a:off x="7103978" y="1880837"/>
            <a:ext cx="613080" cy="683264"/>
          </a:xfrm>
          <a:prstGeom prst="rect">
            <a:avLst/>
          </a:prstGeom>
          <a:noFill/>
        </p:spPr>
        <p:txBody>
          <a:bodyPr wrap="square" rtlCol="0">
            <a:spAutoFit/>
          </a:bodyPr>
          <a:lstStyle/>
          <a:p>
            <a:pPr algn="ctr">
              <a:lnSpc>
                <a:spcPct val="120000"/>
              </a:lnSpc>
            </a:pPr>
            <a:r>
              <a:rPr lang="en-US" altLang="zh-CN" sz="3200" dirty="0">
                <a:solidFill>
                  <a:schemeClr val="accent1"/>
                </a:solidFill>
                <a:latin typeface="+mj-ea"/>
                <a:ea typeface="+mj-ea"/>
              </a:rPr>
              <a:t>1</a:t>
            </a:r>
            <a:endParaRPr lang="zh-CN" altLang="en-US" sz="3200" dirty="0">
              <a:solidFill>
                <a:schemeClr val="accent1"/>
              </a:solidFill>
              <a:latin typeface="+mj-ea"/>
              <a:ea typeface="+mj-ea"/>
            </a:endParaRPr>
          </a:p>
        </p:txBody>
      </p:sp>
      <p:cxnSp>
        <p:nvCxnSpPr>
          <p:cNvPr id="5" name="直接连接符 6">
            <a:extLst>
              <a:ext uri="{FF2B5EF4-FFF2-40B4-BE49-F238E27FC236}">
                <a16:creationId xmlns:a16="http://schemas.microsoft.com/office/drawing/2014/main" id="{23091956-ED41-ECE5-73F2-13B6825061AB}"/>
              </a:ext>
            </a:extLst>
          </p:cNvPr>
          <p:cNvCxnSpPr>
            <a:cxnSpLocks/>
          </p:cNvCxnSpPr>
          <p:nvPr/>
        </p:nvCxnSpPr>
        <p:spPr>
          <a:xfrm>
            <a:off x="7733800" y="3856244"/>
            <a:ext cx="3046925" cy="0"/>
          </a:xfrm>
          <a:prstGeom prst="line">
            <a:avLst/>
          </a:prstGeom>
          <a:ln w="9525">
            <a:gradFill>
              <a:gsLst>
                <a:gs pos="0">
                  <a:schemeClr val="accent1"/>
                </a:gs>
                <a:gs pos="100000">
                  <a:schemeClr val="accent1">
                    <a:alpha val="0"/>
                  </a:schemeClr>
                </a:gs>
              </a:gsLst>
              <a:lin ang="0" scaled="0"/>
            </a:gradFill>
          </a:ln>
        </p:spPr>
        <p:style>
          <a:lnRef idx="1">
            <a:schemeClr val="accent1"/>
          </a:lnRef>
          <a:fillRef idx="0">
            <a:schemeClr val="accent1"/>
          </a:fillRef>
          <a:effectRef idx="0">
            <a:schemeClr val="accent1"/>
          </a:effectRef>
          <a:fontRef idx="minor">
            <a:schemeClr val="tx1"/>
          </a:fontRef>
        </p:style>
      </p:cxnSp>
      <p:sp>
        <p:nvSpPr>
          <p:cNvPr id="9" name="文本框 7">
            <a:extLst>
              <a:ext uri="{FF2B5EF4-FFF2-40B4-BE49-F238E27FC236}">
                <a16:creationId xmlns:a16="http://schemas.microsoft.com/office/drawing/2014/main" id="{862C4DDE-0CD4-E777-7DA3-456997837354}"/>
              </a:ext>
            </a:extLst>
          </p:cNvPr>
          <p:cNvSpPr txBox="1"/>
          <p:nvPr/>
        </p:nvSpPr>
        <p:spPr>
          <a:xfrm>
            <a:off x="7678010" y="3116763"/>
            <a:ext cx="3407516" cy="572914"/>
          </a:xfrm>
          <a:prstGeom prst="rect">
            <a:avLst/>
          </a:prstGeom>
          <a:noFill/>
        </p:spPr>
        <p:txBody>
          <a:bodyPr wrap="square" rtlCol="0">
            <a:spAutoFit/>
          </a:bodyPr>
          <a:lstStyle/>
          <a:p>
            <a:pPr>
              <a:lnSpc>
                <a:spcPct val="120000"/>
              </a:lnSpc>
            </a:pPr>
            <a:r>
              <a:rPr lang="en-AU" altLang="zh-CN" sz="2800" b="1" dirty="0">
                <a:solidFill>
                  <a:schemeClr val="accent1"/>
                </a:solidFill>
                <a:latin typeface="+mj-ea"/>
                <a:ea typeface="+mj-ea"/>
              </a:rPr>
              <a:t>﻿</a:t>
            </a:r>
            <a:r>
              <a:rPr lang="en-US" altLang="zh-CN" sz="2800" b="1" dirty="0">
                <a:solidFill>
                  <a:schemeClr val="accent1"/>
                </a:solidFill>
                <a:latin typeface="+mj-ea"/>
                <a:ea typeface="+mj-ea"/>
              </a:rPr>
              <a:t>Our</a:t>
            </a:r>
            <a:r>
              <a:rPr lang="zh-CN" altLang="en-US" sz="2800" b="1" dirty="0">
                <a:solidFill>
                  <a:schemeClr val="accent1"/>
                </a:solidFill>
                <a:latin typeface="+mj-ea"/>
                <a:ea typeface="+mj-ea"/>
              </a:rPr>
              <a:t> </a:t>
            </a:r>
            <a:r>
              <a:rPr lang="en-US" altLang="zh-CN" sz="2800" b="1" dirty="0">
                <a:solidFill>
                  <a:schemeClr val="accent1"/>
                </a:solidFill>
                <a:latin typeface="+mj-ea"/>
                <a:ea typeface="+mj-ea"/>
              </a:rPr>
              <a:t>Work</a:t>
            </a:r>
            <a:endParaRPr lang="en-AU" altLang="zh-CN" sz="2800" b="1" dirty="0">
              <a:solidFill>
                <a:schemeClr val="accent1"/>
              </a:solidFill>
              <a:latin typeface="+mj-ea"/>
              <a:ea typeface="+mj-ea"/>
            </a:endParaRPr>
          </a:p>
        </p:txBody>
      </p:sp>
      <p:sp>
        <p:nvSpPr>
          <p:cNvPr id="10" name="文本框 10">
            <a:extLst>
              <a:ext uri="{FF2B5EF4-FFF2-40B4-BE49-F238E27FC236}">
                <a16:creationId xmlns:a16="http://schemas.microsoft.com/office/drawing/2014/main" id="{55D86056-4B7B-BE4B-D0CC-F507DE1F96FF}"/>
              </a:ext>
            </a:extLst>
          </p:cNvPr>
          <p:cNvSpPr txBox="1"/>
          <p:nvPr/>
        </p:nvSpPr>
        <p:spPr>
          <a:xfrm>
            <a:off x="7103978" y="3096223"/>
            <a:ext cx="613080" cy="633187"/>
          </a:xfrm>
          <a:prstGeom prst="rect">
            <a:avLst/>
          </a:prstGeom>
          <a:noFill/>
        </p:spPr>
        <p:txBody>
          <a:bodyPr wrap="square" rtlCol="0">
            <a:spAutoFit/>
          </a:bodyPr>
          <a:lstStyle/>
          <a:p>
            <a:pPr algn="ctr">
              <a:lnSpc>
                <a:spcPct val="120000"/>
              </a:lnSpc>
            </a:pPr>
            <a:r>
              <a:rPr lang="en-US" altLang="zh-CN" sz="3200" dirty="0">
                <a:solidFill>
                  <a:schemeClr val="accent1"/>
                </a:solidFill>
                <a:latin typeface="+mj-ea"/>
                <a:ea typeface="+mj-ea"/>
              </a:rPr>
              <a:t>2</a:t>
            </a:r>
            <a:endParaRPr lang="zh-CN" altLang="en-US" sz="3200" dirty="0">
              <a:solidFill>
                <a:schemeClr val="accent1"/>
              </a:solidFill>
              <a:latin typeface="+mj-ea"/>
              <a:ea typeface="+mj-ea"/>
            </a:endParaRPr>
          </a:p>
        </p:txBody>
      </p:sp>
      <p:cxnSp>
        <p:nvCxnSpPr>
          <p:cNvPr id="12" name="直接连接符 6">
            <a:extLst>
              <a:ext uri="{FF2B5EF4-FFF2-40B4-BE49-F238E27FC236}">
                <a16:creationId xmlns:a16="http://schemas.microsoft.com/office/drawing/2014/main" id="{576B71EB-B076-E989-0DC2-C23ABF41A043}"/>
              </a:ext>
            </a:extLst>
          </p:cNvPr>
          <p:cNvCxnSpPr>
            <a:cxnSpLocks/>
          </p:cNvCxnSpPr>
          <p:nvPr/>
        </p:nvCxnSpPr>
        <p:spPr>
          <a:xfrm>
            <a:off x="7733800" y="5199306"/>
            <a:ext cx="3046925" cy="0"/>
          </a:xfrm>
          <a:prstGeom prst="line">
            <a:avLst/>
          </a:prstGeom>
          <a:ln w="9525">
            <a:gradFill>
              <a:gsLst>
                <a:gs pos="0">
                  <a:schemeClr val="accent1"/>
                </a:gs>
                <a:gs pos="100000">
                  <a:schemeClr val="accent1">
                    <a:alpha val="0"/>
                  </a:schemeClr>
                </a:gs>
              </a:gsLst>
              <a:lin ang="0" scaled="0"/>
            </a:gradFill>
          </a:ln>
        </p:spPr>
        <p:style>
          <a:lnRef idx="1">
            <a:schemeClr val="accent1"/>
          </a:lnRef>
          <a:fillRef idx="0">
            <a:schemeClr val="accent1"/>
          </a:fillRef>
          <a:effectRef idx="0">
            <a:schemeClr val="accent1"/>
          </a:effectRef>
          <a:fontRef idx="minor">
            <a:schemeClr val="tx1"/>
          </a:fontRef>
        </p:style>
      </p:cxnSp>
      <p:sp>
        <p:nvSpPr>
          <p:cNvPr id="13" name="文本框 7">
            <a:extLst>
              <a:ext uri="{FF2B5EF4-FFF2-40B4-BE49-F238E27FC236}">
                <a16:creationId xmlns:a16="http://schemas.microsoft.com/office/drawing/2014/main" id="{27F38423-658D-729C-2C12-6F9AEA19631B}"/>
              </a:ext>
            </a:extLst>
          </p:cNvPr>
          <p:cNvSpPr txBox="1"/>
          <p:nvPr/>
        </p:nvSpPr>
        <p:spPr>
          <a:xfrm>
            <a:off x="7678010" y="4459825"/>
            <a:ext cx="3407516" cy="572914"/>
          </a:xfrm>
          <a:prstGeom prst="rect">
            <a:avLst/>
          </a:prstGeom>
          <a:noFill/>
        </p:spPr>
        <p:txBody>
          <a:bodyPr wrap="square" rtlCol="0">
            <a:spAutoFit/>
          </a:bodyPr>
          <a:lstStyle/>
          <a:p>
            <a:pPr>
              <a:lnSpc>
                <a:spcPct val="120000"/>
              </a:lnSpc>
            </a:pPr>
            <a:r>
              <a:rPr lang="en-AU" altLang="zh-CN" sz="2800" b="1" dirty="0">
                <a:solidFill>
                  <a:schemeClr val="accent1"/>
                </a:solidFill>
                <a:latin typeface="+mj-ea"/>
                <a:ea typeface="+mj-ea"/>
              </a:rPr>
              <a:t>﻿</a:t>
            </a:r>
            <a:r>
              <a:rPr lang="en-US" altLang="zh-CN" sz="2800" b="1" dirty="0">
                <a:solidFill>
                  <a:schemeClr val="accent1"/>
                </a:solidFill>
                <a:latin typeface="+mj-ea"/>
                <a:ea typeface="+mj-ea"/>
              </a:rPr>
              <a:t>Future</a:t>
            </a:r>
            <a:r>
              <a:rPr lang="zh-CN" altLang="en-US" sz="2800" b="1" dirty="0">
                <a:solidFill>
                  <a:schemeClr val="accent1"/>
                </a:solidFill>
                <a:latin typeface="+mj-ea"/>
                <a:ea typeface="+mj-ea"/>
              </a:rPr>
              <a:t> </a:t>
            </a:r>
            <a:r>
              <a:rPr lang="en-US" altLang="zh-CN" sz="2800" b="1" dirty="0">
                <a:solidFill>
                  <a:schemeClr val="accent1"/>
                </a:solidFill>
                <a:latin typeface="+mj-ea"/>
                <a:ea typeface="+mj-ea"/>
              </a:rPr>
              <a:t>Work</a:t>
            </a:r>
            <a:endParaRPr lang="en-AU" altLang="zh-CN" sz="2800" b="1" dirty="0">
              <a:solidFill>
                <a:schemeClr val="accent1"/>
              </a:solidFill>
              <a:latin typeface="+mj-ea"/>
              <a:ea typeface="+mj-ea"/>
            </a:endParaRPr>
          </a:p>
        </p:txBody>
      </p:sp>
      <p:sp>
        <p:nvSpPr>
          <p:cNvPr id="14" name="文本框 10">
            <a:extLst>
              <a:ext uri="{FF2B5EF4-FFF2-40B4-BE49-F238E27FC236}">
                <a16:creationId xmlns:a16="http://schemas.microsoft.com/office/drawing/2014/main" id="{FE2A2541-781C-83B6-B000-39A438438569}"/>
              </a:ext>
            </a:extLst>
          </p:cNvPr>
          <p:cNvSpPr txBox="1"/>
          <p:nvPr/>
        </p:nvSpPr>
        <p:spPr>
          <a:xfrm>
            <a:off x="7103978" y="4439285"/>
            <a:ext cx="613080" cy="633187"/>
          </a:xfrm>
          <a:prstGeom prst="rect">
            <a:avLst/>
          </a:prstGeom>
          <a:noFill/>
        </p:spPr>
        <p:txBody>
          <a:bodyPr wrap="square" rtlCol="0">
            <a:spAutoFit/>
          </a:bodyPr>
          <a:lstStyle/>
          <a:p>
            <a:pPr algn="ctr">
              <a:lnSpc>
                <a:spcPct val="120000"/>
              </a:lnSpc>
            </a:pPr>
            <a:r>
              <a:rPr lang="en-US" altLang="zh-CN" sz="3200" dirty="0">
                <a:solidFill>
                  <a:schemeClr val="accent1"/>
                </a:solidFill>
                <a:latin typeface="+mj-ea"/>
                <a:ea typeface="+mj-ea"/>
              </a:rPr>
              <a:t>3</a:t>
            </a:r>
            <a:endParaRPr lang="zh-CN" altLang="en-US" sz="3200" dirty="0">
              <a:solidFill>
                <a:schemeClr val="accent1"/>
              </a:solidFill>
              <a:latin typeface="+mj-ea"/>
              <a:ea typeface="+mj-ea"/>
            </a:endParaRPr>
          </a:p>
        </p:txBody>
      </p:sp>
      <p:grpSp>
        <p:nvGrpSpPr>
          <p:cNvPr id="19" name="组合 7">
            <a:extLst>
              <a:ext uri="{FF2B5EF4-FFF2-40B4-BE49-F238E27FC236}">
                <a16:creationId xmlns:a16="http://schemas.microsoft.com/office/drawing/2014/main" id="{58C6C201-B6C4-AD3E-DA5F-CFCB5A5028C7}"/>
              </a:ext>
            </a:extLst>
          </p:cNvPr>
          <p:cNvGrpSpPr>
            <a:grpSpLocks noChangeAspect="1"/>
          </p:cNvGrpSpPr>
          <p:nvPr/>
        </p:nvGrpSpPr>
        <p:grpSpPr>
          <a:xfrm>
            <a:off x="1486242" y="1861068"/>
            <a:ext cx="5276700" cy="3517800"/>
            <a:chOff x="1399500" y="1753200"/>
            <a:chExt cx="6345000" cy="4230000"/>
          </a:xfrm>
        </p:grpSpPr>
        <p:pic>
          <p:nvPicPr>
            <p:cNvPr id="20" name="图片 9">
              <a:extLst>
                <a:ext uri="{FF2B5EF4-FFF2-40B4-BE49-F238E27FC236}">
                  <a16:creationId xmlns:a16="http://schemas.microsoft.com/office/drawing/2014/main" id="{B306AE9E-CE58-91FA-C757-28A6FB36390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99500" y="1753200"/>
              <a:ext cx="6345000" cy="4230000"/>
            </a:xfrm>
            <a:prstGeom prst="rect">
              <a:avLst/>
            </a:prstGeom>
          </p:spPr>
        </p:pic>
        <p:sp>
          <p:nvSpPr>
            <p:cNvPr id="21" name="矩形 10">
              <a:extLst>
                <a:ext uri="{FF2B5EF4-FFF2-40B4-BE49-F238E27FC236}">
                  <a16:creationId xmlns:a16="http://schemas.microsoft.com/office/drawing/2014/main" id="{5367EC97-FA94-D793-330B-BCF941B5FF79}"/>
                </a:ext>
              </a:extLst>
            </p:cNvPr>
            <p:cNvSpPr/>
            <p:nvPr/>
          </p:nvSpPr>
          <p:spPr>
            <a:xfrm>
              <a:off x="1399500" y="1753200"/>
              <a:ext cx="6345000" cy="4230000"/>
            </a:xfrm>
            <a:prstGeom prst="rect">
              <a:avLst/>
            </a:prstGeom>
            <a:solidFill>
              <a:schemeClr val="tx1">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pic>
          <p:nvPicPr>
            <p:cNvPr id="22" name="图片 11">
              <a:extLst>
                <a:ext uri="{FF2B5EF4-FFF2-40B4-BE49-F238E27FC236}">
                  <a16:creationId xmlns:a16="http://schemas.microsoft.com/office/drawing/2014/main" id="{75D0B88E-49FE-0324-F941-5DAEE82EF8CF}"/>
                </a:ext>
              </a:extLst>
            </p:cNvPr>
            <p:cNvPicPr>
              <a:picLocks noChangeAspect="1"/>
            </p:cNvPicPr>
            <p:nvPr/>
          </p:nvPicPr>
          <p:blipFill>
            <a:blip r:embed="rId4" cstate="print">
              <a:extLst>
                <a:ext uri="{BEBA8EAE-BF5A-486C-A8C5-ECC9F3942E4B}">
                  <a14:imgProps xmlns:a14="http://schemas.microsoft.com/office/drawing/2010/main">
                    <a14:imgLayer>
                      <a14:imgEffect>
                        <a14:backgroundRemoval t="57030" b="74533" l="61246" r="94492">
                          <a14:foregroundMark x1="78098" y1="64700" x2="78098" y2="68928"/>
                          <a14:foregroundMark x1="85508" y1="66077" x2="85967" y2="69125"/>
                        </a14:backgroundRemoval>
                      </a14:imgEffect>
                    </a14:imgLayer>
                  </a14:imgProps>
                </a:ext>
                <a:ext uri="{28A0092B-C50C-407E-A947-70E740481C1C}">
                  <a14:useLocalDpi xmlns:a14="http://schemas.microsoft.com/office/drawing/2010/main" val="0"/>
                </a:ext>
              </a:extLst>
            </a:blip>
            <a:stretch>
              <a:fillRect/>
            </a:stretch>
          </p:blipFill>
          <p:spPr>
            <a:xfrm>
              <a:off x="1399500" y="1753200"/>
              <a:ext cx="6345000" cy="4230000"/>
            </a:xfrm>
            <a:prstGeom prst="rect">
              <a:avLst/>
            </a:prstGeom>
          </p:spPr>
        </p:pic>
      </p:grpSp>
    </p:spTree>
    <p:extLst>
      <p:ext uri="{BB962C8B-B14F-4D97-AF65-F5344CB8AC3E}">
        <p14:creationId xmlns:p14="http://schemas.microsoft.com/office/powerpoint/2010/main" val="1462899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7078801" y="2568776"/>
            <a:ext cx="3745853" cy="860224"/>
            <a:chOff x="830763" y="2876494"/>
            <a:chExt cx="2835669" cy="860224"/>
          </a:xfrm>
        </p:grpSpPr>
        <p:sp>
          <p:nvSpPr>
            <p:cNvPr id="4" name="矩形 3"/>
            <p:cNvSpPr/>
            <p:nvPr/>
          </p:nvSpPr>
          <p:spPr>
            <a:xfrm>
              <a:off x="830763" y="2876494"/>
              <a:ext cx="2835669" cy="633187"/>
            </a:xfrm>
            <a:prstGeom prst="rect">
              <a:avLst/>
            </a:prstGeom>
          </p:spPr>
          <p:txBody>
            <a:bodyPr wrap="square">
              <a:spAutoFit/>
            </a:bodyPr>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0" lang="en-AU" altLang="zh-CN" sz="3200" b="1" i="0" u="none" strike="noStrike" kern="1200" cap="none" spc="0" normalizeH="0" baseline="0" noProof="0" dirty="0">
                  <a:ln>
                    <a:noFill/>
                  </a:ln>
                  <a:solidFill>
                    <a:srgbClr val="365FAA"/>
                  </a:solidFill>
                  <a:effectLst/>
                  <a:uLnTx/>
                  <a:uFillTx/>
                  <a:latin typeface="微软雅黑"/>
                  <a:ea typeface="微软雅黑"/>
                  <a:cs typeface="+mn-cs"/>
                </a:rPr>
                <a:t>Literature </a:t>
              </a:r>
              <a:r>
                <a:rPr kumimoji="0" lang="en-US" altLang="zh-CN" sz="3200" b="1" i="0" u="none" strike="noStrike" kern="1200" cap="none" spc="0" normalizeH="0" baseline="0" noProof="0" dirty="0">
                  <a:ln>
                    <a:noFill/>
                  </a:ln>
                  <a:solidFill>
                    <a:srgbClr val="365FAA"/>
                  </a:solidFill>
                  <a:effectLst/>
                  <a:uLnTx/>
                  <a:uFillTx/>
                  <a:latin typeface="微软雅黑"/>
                  <a:ea typeface="微软雅黑"/>
                  <a:cs typeface="+mn-cs"/>
                </a:rPr>
                <a:t>R</a:t>
              </a:r>
              <a:r>
                <a:rPr kumimoji="0" lang="en-AU" altLang="zh-CN" sz="3200" b="1" i="0" u="none" strike="noStrike" kern="1200" cap="none" spc="0" normalizeH="0" baseline="0" noProof="0" dirty="0" err="1">
                  <a:ln>
                    <a:noFill/>
                  </a:ln>
                  <a:solidFill>
                    <a:srgbClr val="365FAA"/>
                  </a:solidFill>
                  <a:effectLst/>
                  <a:uLnTx/>
                  <a:uFillTx/>
                  <a:latin typeface="微软雅黑"/>
                  <a:ea typeface="微软雅黑"/>
                  <a:cs typeface="+mn-cs"/>
                </a:rPr>
                <a:t>eview</a:t>
              </a:r>
              <a:endParaRPr kumimoji="0" lang="en-AU" altLang="zh-CN" sz="3200" b="1" i="0" u="none" strike="noStrike" kern="1200" cap="none" spc="0" normalizeH="0" baseline="0" noProof="0" dirty="0">
                <a:ln>
                  <a:noFill/>
                </a:ln>
                <a:solidFill>
                  <a:srgbClr val="365FAA"/>
                </a:solidFill>
                <a:effectLst/>
                <a:uLnTx/>
                <a:uFillTx/>
                <a:latin typeface="微软雅黑"/>
                <a:ea typeface="微软雅黑"/>
                <a:cs typeface="+mn-cs"/>
              </a:endParaRPr>
            </a:p>
          </p:txBody>
        </p:sp>
        <p:cxnSp>
          <p:nvCxnSpPr>
            <p:cNvPr id="9" name="直接连接符 8"/>
            <p:cNvCxnSpPr>
              <a:cxnSpLocks/>
            </p:cNvCxnSpPr>
            <p:nvPr/>
          </p:nvCxnSpPr>
          <p:spPr>
            <a:xfrm>
              <a:off x="917290" y="3736718"/>
              <a:ext cx="2572868" cy="0"/>
            </a:xfrm>
            <a:prstGeom prst="line">
              <a:avLst/>
            </a:prstGeom>
            <a:ln w="6350">
              <a:solidFill>
                <a:schemeClr val="tx1">
                  <a:lumMod val="85000"/>
                  <a:lumOff val="15000"/>
                  <a:alpha val="72000"/>
                </a:schemeClr>
              </a:solidFill>
            </a:ln>
          </p:spPr>
          <p:style>
            <a:lnRef idx="1">
              <a:schemeClr val="accent1"/>
            </a:lnRef>
            <a:fillRef idx="0">
              <a:schemeClr val="accent1"/>
            </a:fillRef>
            <a:effectRef idx="0">
              <a:schemeClr val="accent1"/>
            </a:effectRef>
            <a:fontRef idx="minor">
              <a:schemeClr val="tx1"/>
            </a:fontRef>
          </p:style>
        </p:cxnSp>
      </p:grpSp>
      <p:grpSp>
        <p:nvGrpSpPr>
          <p:cNvPr id="20" name="组合 19"/>
          <p:cNvGrpSpPr/>
          <p:nvPr/>
        </p:nvGrpSpPr>
        <p:grpSpPr>
          <a:xfrm>
            <a:off x="0" y="3702702"/>
            <a:ext cx="12192000" cy="874250"/>
            <a:chOff x="-13448" y="3662361"/>
            <a:chExt cx="9157448" cy="874250"/>
          </a:xfrm>
        </p:grpSpPr>
        <p:sp>
          <p:nvSpPr>
            <p:cNvPr id="14" name="任意多边形 13"/>
            <p:cNvSpPr/>
            <p:nvPr/>
          </p:nvSpPr>
          <p:spPr>
            <a:xfrm>
              <a:off x="-13447" y="3662361"/>
              <a:ext cx="9157447" cy="744225"/>
            </a:xfrm>
            <a:custGeom>
              <a:avLst/>
              <a:gdLst>
                <a:gd name="connsiteX0" fmla="*/ 0 w 9130553"/>
                <a:gd name="connsiteY0" fmla="*/ 336367 h 771245"/>
                <a:gd name="connsiteX1" fmla="*/ 1600200 w 9130553"/>
                <a:gd name="connsiteY1" fmla="*/ 191 h 771245"/>
                <a:gd name="connsiteX2" fmla="*/ 4020671 w 9130553"/>
                <a:gd name="connsiteY2" fmla="*/ 376709 h 771245"/>
                <a:gd name="connsiteX3" fmla="*/ 5472953 w 9130553"/>
                <a:gd name="connsiteY3" fmla="*/ 672544 h 771245"/>
                <a:gd name="connsiteX4" fmla="*/ 6494929 w 9130553"/>
                <a:gd name="connsiteY4" fmla="*/ 766673 h 771245"/>
                <a:gd name="connsiteX5" fmla="*/ 9130553 w 9130553"/>
                <a:gd name="connsiteY5" fmla="*/ 551520 h 771245"/>
                <a:gd name="connsiteX0" fmla="*/ 0 w 9130553"/>
                <a:gd name="connsiteY0" fmla="*/ 336367 h 810090"/>
                <a:gd name="connsiteX1" fmla="*/ 1600200 w 9130553"/>
                <a:gd name="connsiteY1" fmla="*/ 191 h 810090"/>
                <a:gd name="connsiteX2" fmla="*/ 4020671 w 9130553"/>
                <a:gd name="connsiteY2" fmla="*/ 376709 h 810090"/>
                <a:gd name="connsiteX3" fmla="*/ 5472953 w 9130553"/>
                <a:gd name="connsiteY3" fmla="*/ 672544 h 810090"/>
                <a:gd name="connsiteX4" fmla="*/ 6494929 w 9130553"/>
                <a:gd name="connsiteY4" fmla="*/ 807014 h 810090"/>
                <a:gd name="connsiteX5" fmla="*/ 9130553 w 9130553"/>
                <a:gd name="connsiteY5" fmla="*/ 551520 h 810090"/>
                <a:gd name="connsiteX0" fmla="*/ 0 w 9130553"/>
                <a:gd name="connsiteY0" fmla="*/ 336367 h 810090"/>
                <a:gd name="connsiteX1" fmla="*/ 1600200 w 9130553"/>
                <a:gd name="connsiteY1" fmla="*/ 191 h 810090"/>
                <a:gd name="connsiteX2" fmla="*/ 4020671 w 9130553"/>
                <a:gd name="connsiteY2" fmla="*/ 376709 h 810090"/>
                <a:gd name="connsiteX3" fmla="*/ 5472953 w 9130553"/>
                <a:gd name="connsiteY3" fmla="*/ 672544 h 810090"/>
                <a:gd name="connsiteX4" fmla="*/ 6494929 w 9130553"/>
                <a:gd name="connsiteY4" fmla="*/ 807014 h 810090"/>
                <a:gd name="connsiteX5" fmla="*/ 9130553 w 9130553"/>
                <a:gd name="connsiteY5" fmla="*/ 551520 h 810090"/>
                <a:gd name="connsiteX0" fmla="*/ 0 w 9130553"/>
                <a:gd name="connsiteY0" fmla="*/ 336367 h 810090"/>
                <a:gd name="connsiteX1" fmla="*/ 1600200 w 9130553"/>
                <a:gd name="connsiteY1" fmla="*/ 191 h 810090"/>
                <a:gd name="connsiteX2" fmla="*/ 4020671 w 9130553"/>
                <a:gd name="connsiteY2" fmla="*/ 376709 h 810090"/>
                <a:gd name="connsiteX3" fmla="*/ 5472953 w 9130553"/>
                <a:gd name="connsiteY3" fmla="*/ 672544 h 810090"/>
                <a:gd name="connsiteX4" fmla="*/ 6494929 w 9130553"/>
                <a:gd name="connsiteY4" fmla="*/ 807014 h 810090"/>
                <a:gd name="connsiteX5" fmla="*/ 9130553 w 9130553"/>
                <a:gd name="connsiteY5" fmla="*/ 551520 h 810090"/>
                <a:gd name="connsiteX0" fmla="*/ 0 w 9130553"/>
                <a:gd name="connsiteY0" fmla="*/ 336367 h 807014"/>
                <a:gd name="connsiteX1" fmla="*/ 1600200 w 9130553"/>
                <a:gd name="connsiteY1" fmla="*/ 191 h 807014"/>
                <a:gd name="connsiteX2" fmla="*/ 4020671 w 9130553"/>
                <a:gd name="connsiteY2" fmla="*/ 376709 h 807014"/>
                <a:gd name="connsiteX3" fmla="*/ 6494929 w 9130553"/>
                <a:gd name="connsiteY3" fmla="*/ 807014 h 807014"/>
                <a:gd name="connsiteX4" fmla="*/ 9130553 w 9130553"/>
                <a:gd name="connsiteY4" fmla="*/ 551520 h 807014"/>
                <a:gd name="connsiteX0" fmla="*/ 0 w 9130553"/>
                <a:gd name="connsiteY0" fmla="*/ 336367 h 739779"/>
                <a:gd name="connsiteX1" fmla="*/ 1600200 w 9130553"/>
                <a:gd name="connsiteY1" fmla="*/ 191 h 739779"/>
                <a:gd name="connsiteX2" fmla="*/ 4020671 w 9130553"/>
                <a:gd name="connsiteY2" fmla="*/ 376709 h 739779"/>
                <a:gd name="connsiteX3" fmla="*/ 6252882 w 9130553"/>
                <a:gd name="connsiteY3" fmla="*/ 739779 h 739779"/>
                <a:gd name="connsiteX4" fmla="*/ 9130553 w 9130553"/>
                <a:gd name="connsiteY4" fmla="*/ 551520 h 739779"/>
                <a:gd name="connsiteX0" fmla="*/ 0 w 9130553"/>
                <a:gd name="connsiteY0" fmla="*/ 336367 h 744225"/>
                <a:gd name="connsiteX1" fmla="*/ 1600200 w 9130553"/>
                <a:gd name="connsiteY1" fmla="*/ 191 h 744225"/>
                <a:gd name="connsiteX2" fmla="*/ 4020671 w 9130553"/>
                <a:gd name="connsiteY2" fmla="*/ 376709 h 744225"/>
                <a:gd name="connsiteX3" fmla="*/ 6252882 w 9130553"/>
                <a:gd name="connsiteY3" fmla="*/ 739779 h 744225"/>
                <a:gd name="connsiteX4" fmla="*/ 9130553 w 9130553"/>
                <a:gd name="connsiteY4" fmla="*/ 551520 h 7442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30553" h="744225">
                  <a:moveTo>
                    <a:pt x="0" y="336367"/>
                  </a:moveTo>
                  <a:cubicBezTo>
                    <a:pt x="465044" y="164917"/>
                    <a:pt x="930088" y="-6533"/>
                    <a:pt x="1600200" y="191"/>
                  </a:cubicBezTo>
                  <a:cubicBezTo>
                    <a:pt x="2270312" y="6915"/>
                    <a:pt x="3245224" y="253444"/>
                    <a:pt x="4020671" y="376709"/>
                  </a:cubicBezTo>
                  <a:cubicBezTo>
                    <a:pt x="4796118" y="499974"/>
                    <a:pt x="5212977" y="710644"/>
                    <a:pt x="6252882" y="739779"/>
                  </a:cubicBezTo>
                  <a:cubicBezTo>
                    <a:pt x="7292787" y="768914"/>
                    <a:pt x="8117541" y="649011"/>
                    <a:pt x="9130553" y="551520"/>
                  </a:cubicBezTo>
                </a:path>
              </a:pathLst>
            </a:custGeom>
            <a:noFill/>
            <a:ln w="6350">
              <a:solidFill>
                <a:srgbClr val="2C4E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任意多边形 14"/>
            <p:cNvSpPr/>
            <p:nvPr/>
          </p:nvSpPr>
          <p:spPr>
            <a:xfrm>
              <a:off x="-13448" y="3810260"/>
              <a:ext cx="9157447" cy="632221"/>
            </a:xfrm>
            <a:custGeom>
              <a:avLst/>
              <a:gdLst>
                <a:gd name="connsiteX0" fmla="*/ 0 w 9144000"/>
                <a:gd name="connsiteY0" fmla="*/ 430515 h 632221"/>
                <a:gd name="connsiteX1" fmla="*/ 2944906 w 9144000"/>
                <a:gd name="connsiteY1" fmla="*/ 210 h 632221"/>
                <a:gd name="connsiteX2" fmla="*/ 5795682 w 9144000"/>
                <a:gd name="connsiteY2" fmla="*/ 376727 h 632221"/>
                <a:gd name="connsiteX3" fmla="*/ 9144000 w 9144000"/>
                <a:gd name="connsiteY3" fmla="*/ 632221 h 632221"/>
              </a:gdLst>
              <a:ahLst/>
              <a:cxnLst>
                <a:cxn ang="0">
                  <a:pos x="connsiteX0" y="connsiteY0"/>
                </a:cxn>
                <a:cxn ang="0">
                  <a:pos x="connsiteX1" y="connsiteY1"/>
                </a:cxn>
                <a:cxn ang="0">
                  <a:pos x="connsiteX2" y="connsiteY2"/>
                </a:cxn>
                <a:cxn ang="0">
                  <a:pos x="connsiteX3" y="connsiteY3"/>
                </a:cxn>
              </a:cxnLst>
              <a:rect l="l" t="t" r="r" b="b"/>
              <a:pathLst>
                <a:path w="9144000" h="632221">
                  <a:moveTo>
                    <a:pt x="0" y="430515"/>
                  </a:moveTo>
                  <a:cubicBezTo>
                    <a:pt x="989479" y="219845"/>
                    <a:pt x="1978959" y="9175"/>
                    <a:pt x="2944906" y="210"/>
                  </a:cubicBezTo>
                  <a:cubicBezTo>
                    <a:pt x="3910853" y="-8755"/>
                    <a:pt x="4762500" y="271392"/>
                    <a:pt x="5795682" y="376727"/>
                  </a:cubicBezTo>
                  <a:cubicBezTo>
                    <a:pt x="6828864" y="482062"/>
                    <a:pt x="7986432" y="557141"/>
                    <a:pt x="9144000" y="632221"/>
                  </a:cubicBezTo>
                </a:path>
              </a:pathLst>
            </a:custGeom>
            <a:noFill/>
            <a:ln w="6350">
              <a:solidFill>
                <a:srgbClr val="2C4E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任意多边形 15"/>
            <p:cNvSpPr/>
            <p:nvPr/>
          </p:nvSpPr>
          <p:spPr>
            <a:xfrm>
              <a:off x="-13447" y="4116434"/>
              <a:ext cx="9157447" cy="420177"/>
            </a:xfrm>
            <a:custGeom>
              <a:avLst/>
              <a:gdLst>
                <a:gd name="connsiteX0" fmla="*/ 0 w 9157447"/>
                <a:gd name="connsiteY0" fmla="*/ 420177 h 420177"/>
                <a:gd name="connsiteX1" fmla="*/ 5647765 w 9157447"/>
                <a:gd name="connsiteY1" fmla="*/ 3318 h 420177"/>
                <a:gd name="connsiteX2" fmla="*/ 9157447 w 9157447"/>
                <a:gd name="connsiteY2" fmla="*/ 258812 h 420177"/>
              </a:gdLst>
              <a:ahLst/>
              <a:cxnLst>
                <a:cxn ang="0">
                  <a:pos x="connsiteX0" y="connsiteY0"/>
                </a:cxn>
                <a:cxn ang="0">
                  <a:pos x="connsiteX1" y="connsiteY1"/>
                </a:cxn>
                <a:cxn ang="0">
                  <a:pos x="connsiteX2" y="connsiteY2"/>
                </a:cxn>
              </a:cxnLst>
              <a:rect l="l" t="t" r="r" b="b"/>
              <a:pathLst>
                <a:path w="9157447" h="420177">
                  <a:moveTo>
                    <a:pt x="0" y="420177"/>
                  </a:moveTo>
                  <a:cubicBezTo>
                    <a:pt x="2060762" y="225194"/>
                    <a:pt x="4121524" y="30212"/>
                    <a:pt x="5647765" y="3318"/>
                  </a:cubicBezTo>
                  <a:cubicBezTo>
                    <a:pt x="7174006" y="-23576"/>
                    <a:pt x="8165726" y="117618"/>
                    <a:pt x="9157447" y="258812"/>
                  </a:cubicBezTo>
                </a:path>
              </a:pathLst>
            </a:custGeom>
            <a:noFill/>
            <a:ln w="6350">
              <a:solidFill>
                <a:srgbClr val="2C4E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520772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216000" y="517675"/>
            <a:ext cx="6557333" cy="416571"/>
          </a:xfrm>
        </p:spPr>
        <p:txBody>
          <a:bodyPr>
            <a:normAutofit lnSpcReduction="10000"/>
          </a:bodyPr>
          <a:lstStyle/>
          <a:p>
            <a:r>
              <a:rPr lang="en-US" altLang="zh-CN" dirty="0"/>
              <a:t>Literature review</a:t>
            </a:r>
          </a:p>
          <a:p>
            <a:endParaRPr lang="en-US" altLang="zh-CN" dirty="0"/>
          </a:p>
        </p:txBody>
      </p:sp>
      <p:sp>
        <p:nvSpPr>
          <p:cNvPr id="10" name="TextBox 9">
            <a:extLst>
              <a:ext uri="{FF2B5EF4-FFF2-40B4-BE49-F238E27FC236}">
                <a16:creationId xmlns:a16="http://schemas.microsoft.com/office/drawing/2014/main" id="{1ED6238F-A262-A8D0-9F46-E2C24962EC10}"/>
              </a:ext>
            </a:extLst>
          </p:cNvPr>
          <p:cNvSpPr txBox="1"/>
          <p:nvPr/>
        </p:nvSpPr>
        <p:spPr>
          <a:xfrm>
            <a:off x="550718" y="1548245"/>
            <a:ext cx="9162701" cy="1384995"/>
          </a:xfrm>
          <a:prstGeom prst="rect">
            <a:avLst/>
          </a:prstGeom>
          <a:noFill/>
        </p:spPr>
        <p:txBody>
          <a:bodyPr wrap="none" rtlCol="0">
            <a:spAutoFit/>
          </a:bodyPr>
          <a:lstStyle/>
          <a:p>
            <a:r>
              <a:rPr lang="en-US" sz="2800" dirty="0"/>
              <a:t>﻿</a:t>
            </a:r>
            <a:r>
              <a:rPr lang="en-AU" sz="2800" b="0" i="0" dirty="0">
                <a:solidFill>
                  <a:srgbClr val="374151"/>
                </a:solidFill>
                <a:effectLst/>
                <a:latin typeface="Söhne"/>
              </a:rPr>
              <a:t>Cross-language programming is the practice of using multiple </a:t>
            </a:r>
          </a:p>
          <a:p>
            <a:r>
              <a:rPr lang="en-AU" sz="2800" b="0" i="0" dirty="0">
                <a:solidFill>
                  <a:srgbClr val="374151"/>
                </a:solidFill>
                <a:effectLst/>
                <a:latin typeface="Söhne"/>
              </a:rPr>
              <a:t>programming languages within a single software application </a:t>
            </a:r>
          </a:p>
          <a:p>
            <a:r>
              <a:rPr lang="en-AU" sz="2800" b="0" i="0" dirty="0">
                <a:solidFill>
                  <a:srgbClr val="374151"/>
                </a:solidFill>
                <a:effectLst/>
                <a:latin typeface="Söhne"/>
              </a:rPr>
              <a:t>or system. </a:t>
            </a:r>
            <a:endParaRPr lang="en-US" sz="2800" dirty="0"/>
          </a:p>
        </p:txBody>
      </p:sp>
      <p:sp>
        <p:nvSpPr>
          <p:cNvPr id="11" name="TextBox 10">
            <a:extLst>
              <a:ext uri="{FF2B5EF4-FFF2-40B4-BE49-F238E27FC236}">
                <a16:creationId xmlns:a16="http://schemas.microsoft.com/office/drawing/2014/main" id="{ED8D3C3A-1A6D-03D9-7316-7A3E55E4CF91}"/>
              </a:ext>
            </a:extLst>
          </p:cNvPr>
          <p:cNvSpPr txBox="1"/>
          <p:nvPr/>
        </p:nvSpPr>
        <p:spPr>
          <a:xfrm>
            <a:off x="550718" y="4109426"/>
            <a:ext cx="4893006" cy="1384995"/>
          </a:xfrm>
          <a:prstGeom prst="rect">
            <a:avLst/>
          </a:prstGeom>
          <a:noFill/>
        </p:spPr>
        <p:txBody>
          <a:bodyPr wrap="none" rtlCol="0">
            <a:spAutoFit/>
          </a:bodyPr>
          <a:lstStyle/>
          <a:p>
            <a:pPr marL="342900" indent="-342900">
              <a:buFont typeface="Arial" panose="020B0604020202020204" pitchFamily="34" charset="0"/>
              <a:buChar char="•"/>
            </a:pPr>
            <a:r>
              <a:rPr lang="en-AU" sz="2000" dirty="0"/>
              <a:t>Leverage strengths of different languages</a:t>
            </a:r>
            <a:r>
              <a:rPr lang="en-US" altLang="zh-CN" sz="2000" dirty="0"/>
              <a:t>;</a:t>
            </a:r>
            <a:endParaRPr lang="en-AU" sz="2000" dirty="0"/>
          </a:p>
          <a:p>
            <a:pPr marL="342900" indent="-342900">
              <a:buFont typeface="Arial" panose="020B0604020202020204" pitchFamily="34" charset="0"/>
              <a:buChar char="•"/>
            </a:pPr>
            <a:r>
              <a:rPr lang="en-AU" sz="2000" dirty="0"/>
              <a:t>Code Reusability</a:t>
            </a:r>
            <a:r>
              <a:rPr lang="en-US" altLang="zh-CN" sz="2000" dirty="0"/>
              <a:t>;</a:t>
            </a:r>
            <a:endParaRPr lang="en-AU" sz="2000" dirty="0"/>
          </a:p>
          <a:p>
            <a:pPr marL="342900" indent="-342900">
              <a:buFont typeface="Arial" panose="020B0604020202020204" pitchFamily="34" charset="0"/>
              <a:buChar char="•"/>
            </a:pPr>
            <a:r>
              <a:rPr lang="en-AU" sz="2000" dirty="0"/>
              <a:t>Platform Flexibility</a:t>
            </a:r>
            <a:r>
              <a:rPr lang="en-US" altLang="zh-CN" sz="2000" dirty="0"/>
              <a:t>.</a:t>
            </a:r>
            <a:endParaRPr lang="en-AU" sz="2000" dirty="0"/>
          </a:p>
          <a:p>
            <a:endParaRPr lang="en-US" sz="2400" dirty="0"/>
          </a:p>
        </p:txBody>
      </p:sp>
      <p:sp>
        <p:nvSpPr>
          <p:cNvPr id="12" name="TextBox 11">
            <a:extLst>
              <a:ext uri="{FF2B5EF4-FFF2-40B4-BE49-F238E27FC236}">
                <a16:creationId xmlns:a16="http://schemas.microsoft.com/office/drawing/2014/main" id="{1124D783-1158-28EC-30D3-72B8F19ADB21}"/>
              </a:ext>
            </a:extLst>
          </p:cNvPr>
          <p:cNvSpPr txBox="1"/>
          <p:nvPr/>
        </p:nvSpPr>
        <p:spPr>
          <a:xfrm>
            <a:off x="550718" y="3362573"/>
            <a:ext cx="1470852" cy="523220"/>
          </a:xfrm>
          <a:prstGeom prst="rect">
            <a:avLst/>
          </a:prstGeom>
          <a:noFill/>
        </p:spPr>
        <p:txBody>
          <a:bodyPr wrap="none" rtlCol="0">
            <a:spAutoFit/>
          </a:bodyPr>
          <a:lstStyle/>
          <a:p>
            <a:r>
              <a:rPr lang="en-US" altLang="zh-CN" sz="2800" b="1" dirty="0"/>
              <a:t>Benefits</a:t>
            </a:r>
            <a:r>
              <a:rPr lang="en-US" altLang="zh-CN" dirty="0"/>
              <a:t>:</a:t>
            </a:r>
            <a:endParaRPr lang="en-US" dirty="0"/>
          </a:p>
        </p:txBody>
      </p:sp>
      <p:pic>
        <p:nvPicPr>
          <p:cNvPr id="4" name="Picture 3" descr="A puzzle pieces with different colored pieces&#10;&#10;Description automatically generated">
            <a:extLst>
              <a:ext uri="{FF2B5EF4-FFF2-40B4-BE49-F238E27FC236}">
                <a16:creationId xmlns:a16="http://schemas.microsoft.com/office/drawing/2014/main" id="{6287F971-4D71-D3A4-F0F8-086543DC86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90841" y="2720546"/>
            <a:ext cx="3892652" cy="3173627"/>
          </a:xfrm>
          <a:prstGeom prst="rect">
            <a:avLst/>
          </a:prstGeom>
        </p:spPr>
      </p:pic>
    </p:spTree>
    <p:extLst>
      <p:ext uri="{BB962C8B-B14F-4D97-AF65-F5344CB8AC3E}">
        <p14:creationId xmlns:p14="http://schemas.microsoft.com/office/powerpoint/2010/main" val="39375993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1">
            <a:extLst>
              <a:ext uri="{FF2B5EF4-FFF2-40B4-BE49-F238E27FC236}">
                <a16:creationId xmlns:a16="http://schemas.microsoft.com/office/drawing/2014/main" id="{8780866D-9FA2-51BF-3E37-87273647B6C7}"/>
              </a:ext>
            </a:extLst>
          </p:cNvPr>
          <p:cNvSpPr>
            <a:spLocks noGrp="1"/>
          </p:cNvSpPr>
          <p:nvPr>
            <p:ph type="body" sz="quarter" idx="10"/>
          </p:nvPr>
        </p:nvSpPr>
        <p:spPr>
          <a:xfrm>
            <a:off x="216000" y="517675"/>
            <a:ext cx="6557333" cy="416571"/>
          </a:xfrm>
        </p:spPr>
        <p:txBody>
          <a:bodyPr>
            <a:normAutofit lnSpcReduction="10000"/>
          </a:bodyPr>
          <a:lstStyle/>
          <a:p>
            <a:r>
              <a:rPr lang="en-US" altLang="zh-CN" dirty="0"/>
              <a:t>Literature review</a:t>
            </a:r>
          </a:p>
          <a:p>
            <a:endParaRPr lang="en-US" altLang="zh-CN" dirty="0"/>
          </a:p>
        </p:txBody>
      </p:sp>
      <p:sp>
        <p:nvSpPr>
          <p:cNvPr id="10" name="TextBox 9">
            <a:extLst>
              <a:ext uri="{FF2B5EF4-FFF2-40B4-BE49-F238E27FC236}">
                <a16:creationId xmlns:a16="http://schemas.microsoft.com/office/drawing/2014/main" id="{BCA3B2F0-163B-2694-C919-4E34E916D081}"/>
              </a:ext>
            </a:extLst>
          </p:cNvPr>
          <p:cNvSpPr txBox="1"/>
          <p:nvPr/>
        </p:nvSpPr>
        <p:spPr>
          <a:xfrm>
            <a:off x="675117" y="2429665"/>
            <a:ext cx="1884811" cy="523220"/>
          </a:xfrm>
          <a:prstGeom prst="rect">
            <a:avLst/>
          </a:prstGeom>
          <a:noFill/>
        </p:spPr>
        <p:txBody>
          <a:bodyPr wrap="none" rtlCol="0">
            <a:spAutoFit/>
          </a:bodyPr>
          <a:lstStyle/>
          <a:p>
            <a:r>
              <a:rPr lang="en-US" altLang="zh-CN" sz="2800" b="1" dirty="0"/>
              <a:t>Challenges:</a:t>
            </a:r>
            <a:endParaRPr lang="en-US" sz="2800" b="1" dirty="0"/>
          </a:p>
        </p:txBody>
      </p:sp>
      <p:sp>
        <p:nvSpPr>
          <p:cNvPr id="13" name="TextBox 12">
            <a:extLst>
              <a:ext uri="{FF2B5EF4-FFF2-40B4-BE49-F238E27FC236}">
                <a16:creationId xmlns:a16="http://schemas.microsoft.com/office/drawing/2014/main" id="{89BCE32B-E344-BAEB-0313-E06E700BD1C0}"/>
              </a:ext>
            </a:extLst>
          </p:cNvPr>
          <p:cNvSpPr txBox="1"/>
          <p:nvPr/>
        </p:nvSpPr>
        <p:spPr>
          <a:xfrm>
            <a:off x="675117" y="3088702"/>
            <a:ext cx="3781548" cy="1015663"/>
          </a:xfrm>
          <a:prstGeom prst="rect">
            <a:avLst/>
          </a:prstGeom>
          <a:noFill/>
        </p:spPr>
        <p:txBody>
          <a:bodyPr wrap="none" rtlCol="0">
            <a:spAutoFit/>
          </a:bodyPr>
          <a:lstStyle/>
          <a:p>
            <a:pPr marL="342900" indent="-342900">
              <a:buFont typeface="Arial" panose="020B0604020202020204" pitchFamily="34" charset="0"/>
              <a:buChar char="•"/>
            </a:pPr>
            <a:r>
              <a:rPr lang="en-AU" sz="2000" dirty="0"/>
              <a:t>Complexity</a:t>
            </a:r>
            <a:r>
              <a:rPr lang="en-US" altLang="zh-CN" sz="2000" dirty="0"/>
              <a:t>;</a:t>
            </a:r>
            <a:endParaRPr lang="en-AU" sz="2000" dirty="0"/>
          </a:p>
          <a:p>
            <a:pPr marL="342900" indent="-342900">
              <a:buFont typeface="Arial" panose="020B0604020202020204" pitchFamily="34" charset="0"/>
              <a:buChar char="•"/>
            </a:pPr>
            <a:r>
              <a:rPr lang="en-US" altLang="zh-CN" sz="2000" dirty="0"/>
              <a:t>M</a:t>
            </a:r>
            <a:r>
              <a:rPr lang="en-AU" sz="2000" dirty="0" err="1"/>
              <a:t>aintenance</a:t>
            </a:r>
            <a:r>
              <a:rPr lang="en-AU" sz="2000" dirty="0"/>
              <a:t> challenges</a:t>
            </a:r>
            <a:r>
              <a:rPr lang="en-US" altLang="zh-CN" sz="2000" dirty="0"/>
              <a:t>;</a:t>
            </a:r>
          </a:p>
          <a:p>
            <a:pPr marL="342900" indent="-342900">
              <a:buFont typeface="Arial" panose="020B0604020202020204" pitchFamily="34" charset="0"/>
              <a:buChar char="•"/>
            </a:pPr>
            <a:r>
              <a:rPr lang="en-US" altLang="zh-CN" sz="2000" dirty="0"/>
              <a:t>S</a:t>
            </a:r>
            <a:r>
              <a:rPr lang="en-AU" sz="2000" dirty="0" err="1"/>
              <a:t>ecurity</a:t>
            </a:r>
            <a:r>
              <a:rPr lang="en-AU" sz="2000" dirty="0"/>
              <a:t> concerns</a:t>
            </a:r>
            <a:r>
              <a:rPr lang="zh-CN" altLang="en-US" sz="2000" dirty="0"/>
              <a:t> </a:t>
            </a:r>
            <a:r>
              <a:rPr lang="en-US" altLang="zh-CN" sz="2000" dirty="0"/>
              <a:t>(motivation).</a:t>
            </a:r>
            <a:endParaRPr lang="en-US" sz="2000" dirty="0"/>
          </a:p>
        </p:txBody>
      </p:sp>
      <p:pic>
        <p:nvPicPr>
          <p:cNvPr id="4" name="Graphic 3">
            <a:extLst>
              <a:ext uri="{FF2B5EF4-FFF2-40B4-BE49-F238E27FC236}">
                <a16:creationId xmlns:a16="http://schemas.microsoft.com/office/drawing/2014/main" id="{5BA2797B-66FB-2413-B176-2C3B9BB84A2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694183" y="3390900"/>
            <a:ext cx="3822700" cy="2971800"/>
          </a:xfrm>
          <a:prstGeom prst="rect">
            <a:avLst/>
          </a:prstGeom>
        </p:spPr>
      </p:pic>
      <p:pic>
        <p:nvPicPr>
          <p:cNvPr id="5" name="Picture 4" descr="A green robot with gears&#10;&#10;Description automatically generated">
            <a:extLst>
              <a:ext uri="{FF2B5EF4-FFF2-40B4-BE49-F238E27FC236}">
                <a16:creationId xmlns:a16="http://schemas.microsoft.com/office/drawing/2014/main" id="{55F06CFB-CDCE-6E4A-8927-D3C425F4B9F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06747" y="876300"/>
            <a:ext cx="1892300" cy="1066800"/>
          </a:xfrm>
          <a:prstGeom prst="rect">
            <a:avLst/>
          </a:prstGeom>
        </p:spPr>
      </p:pic>
      <p:sp>
        <p:nvSpPr>
          <p:cNvPr id="11" name="Rounded Rectangle 10">
            <a:extLst>
              <a:ext uri="{FF2B5EF4-FFF2-40B4-BE49-F238E27FC236}">
                <a16:creationId xmlns:a16="http://schemas.microsoft.com/office/drawing/2014/main" id="{838998C5-6732-6CD0-8330-1ABC61B50577}"/>
              </a:ext>
            </a:extLst>
          </p:cNvPr>
          <p:cNvSpPr/>
          <p:nvPr/>
        </p:nvSpPr>
        <p:spPr>
          <a:xfrm>
            <a:off x="7510234" y="2630893"/>
            <a:ext cx="920850" cy="416571"/>
          </a:xfrm>
          <a:prstGeom prst="round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Java</a:t>
            </a:r>
            <a:endParaRPr lang="en-US" dirty="0">
              <a:solidFill>
                <a:schemeClr val="tx1"/>
              </a:solidFill>
            </a:endParaRPr>
          </a:p>
        </p:txBody>
      </p:sp>
      <p:sp>
        <p:nvSpPr>
          <p:cNvPr id="12" name="Rounded Rectangle 11">
            <a:extLst>
              <a:ext uri="{FF2B5EF4-FFF2-40B4-BE49-F238E27FC236}">
                <a16:creationId xmlns:a16="http://schemas.microsoft.com/office/drawing/2014/main" id="{B6968794-B990-FBFC-A07A-CB5B01EC76F6}"/>
              </a:ext>
            </a:extLst>
          </p:cNvPr>
          <p:cNvSpPr/>
          <p:nvPr/>
        </p:nvSpPr>
        <p:spPr>
          <a:xfrm>
            <a:off x="7510234" y="3393966"/>
            <a:ext cx="920850" cy="416571"/>
          </a:xfrm>
          <a:prstGeom prst="round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C/C++</a:t>
            </a:r>
            <a:endParaRPr lang="en-US" dirty="0">
              <a:solidFill>
                <a:schemeClr val="tx1"/>
              </a:solidFill>
            </a:endParaRPr>
          </a:p>
        </p:txBody>
      </p:sp>
      <p:sp>
        <p:nvSpPr>
          <p:cNvPr id="14" name="Rounded Rectangle 13">
            <a:extLst>
              <a:ext uri="{FF2B5EF4-FFF2-40B4-BE49-F238E27FC236}">
                <a16:creationId xmlns:a16="http://schemas.microsoft.com/office/drawing/2014/main" id="{9D72914E-5BF8-3EBE-4B0F-CF5E1A414DB6}"/>
              </a:ext>
            </a:extLst>
          </p:cNvPr>
          <p:cNvSpPr/>
          <p:nvPr/>
        </p:nvSpPr>
        <p:spPr>
          <a:xfrm>
            <a:off x="7288083" y="2457625"/>
            <a:ext cx="1376903" cy="1504775"/>
          </a:xfrm>
          <a:prstGeom prst="round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Down Arrow 14">
            <a:extLst>
              <a:ext uri="{FF2B5EF4-FFF2-40B4-BE49-F238E27FC236}">
                <a16:creationId xmlns:a16="http://schemas.microsoft.com/office/drawing/2014/main" id="{78C911BE-A3A4-0249-9083-93D5AC793CC8}"/>
              </a:ext>
            </a:extLst>
          </p:cNvPr>
          <p:cNvSpPr/>
          <p:nvPr/>
        </p:nvSpPr>
        <p:spPr>
          <a:xfrm>
            <a:off x="7940040" y="2019300"/>
            <a:ext cx="91440" cy="360000"/>
          </a:xfrm>
          <a:prstGeom prst="down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own Arrow 15">
            <a:extLst>
              <a:ext uri="{FF2B5EF4-FFF2-40B4-BE49-F238E27FC236}">
                <a16:creationId xmlns:a16="http://schemas.microsoft.com/office/drawing/2014/main" id="{6A3935DA-1DF1-8EA4-AD74-B51CCEF9AEBA}"/>
              </a:ext>
            </a:extLst>
          </p:cNvPr>
          <p:cNvSpPr/>
          <p:nvPr/>
        </p:nvSpPr>
        <p:spPr>
          <a:xfrm>
            <a:off x="7924939" y="3844200"/>
            <a:ext cx="91440" cy="468000"/>
          </a:xfrm>
          <a:prstGeom prst="down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F15E2250-1B28-DB11-C8AB-FA78F3011E89}"/>
              </a:ext>
            </a:extLst>
          </p:cNvPr>
          <p:cNvSpPr txBox="1"/>
          <p:nvPr/>
        </p:nvSpPr>
        <p:spPr>
          <a:xfrm>
            <a:off x="7735713" y="5258337"/>
            <a:ext cx="1434367" cy="369332"/>
          </a:xfrm>
          <a:prstGeom prst="rect">
            <a:avLst/>
          </a:prstGeom>
          <a:noFill/>
        </p:spPr>
        <p:txBody>
          <a:bodyPr wrap="none" rtlCol="0">
            <a:spAutoFit/>
          </a:bodyPr>
          <a:lstStyle/>
          <a:p>
            <a:r>
              <a:rPr lang="en-US" altLang="zh-CN" b="1" i="1" dirty="0">
                <a:solidFill>
                  <a:srgbClr val="FF0000"/>
                </a:solidFill>
              </a:rPr>
              <a:t>d</a:t>
            </a:r>
            <a:r>
              <a:rPr lang="en-US" b="1" i="1" dirty="0">
                <a:solidFill>
                  <a:srgbClr val="FF0000"/>
                </a:solidFill>
              </a:rPr>
              <a:t>ata</a:t>
            </a:r>
            <a:r>
              <a:rPr lang="zh-CN" altLang="en-US" b="1" i="1" dirty="0">
                <a:solidFill>
                  <a:srgbClr val="FF0000"/>
                </a:solidFill>
              </a:rPr>
              <a:t> </a:t>
            </a:r>
            <a:r>
              <a:rPr lang="en-US" altLang="zh-CN" b="1" i="1" dirty="0">
                <a:solidFill>
                  <a:srgbClr val="FF0000"/>
                </a:solidFill>
              </a:rPr>
              <a:t>leakage</a:t>
            </a:r>
            <a:endParaRPr lang="en-US" b="1" i="1" dirty="0">
              <a:solidFill>
                <a:srgbClr val="FF0000"/>
              </a:solidFill>
            </a:endParaRPr>
          </a:p>
        </p:txBody>
      </p:sp>
    </p:spTree>
    <p:extLst>
      <p:ext uri="{BB962C8B-B14F-4D97-AF65-F5344CB8AC3E}">
        <p14:creationId xmlns:p14="http://schemas.microsoft.com/office/powerpoint/2010/main" val="25479574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1">
            <a:extLst>
              <a:ext uri="{FF2B5EF4-FFF2-40B4-BE49-F238E27FC236}">
                <a16:creationId xmlns:a16="http://schemas.microsoft.com/office/drawing/2014/main" id="{8780866D-9FA2-51BF-3E37-87273647B6C7}"/>
              </a:ext>
            </a:extLst>
          </p:cNvPr>
          <p:cNvSpPr>
            <a:spLocks noGrp="1"/>
          </p:cNvSpPr>
          <p:nvPr>
            <p:ph type="body" sz="quarter" idx="10"/>
          </p:nvPr>
        </p:nvSpPr>
        <p:spPr>
          <a:xfrm>
            <a:off x="216000" y="517675"/>
            <a:ext cx="6557333" cy="416571"/>
          </a:xfrm>
        </p:spPr>
        <p:txBody>
          <a:bodyPr>
            <a:normAutofit lnSpcReduction="10000"/>
          </a:bodyPr>
          <a:lstStyle/>
          <a:p>
            <a:r>
              <a:rPr lang="en-US" altLang="zh-CN" dirty="0"/>
              <a:t>Literature review</a:t>
            </a:r>
          </a:p>
          <a:p>
            <a:endParaRPr lang="en-US" altLang="zh-CN" dirty="0"/>
          </a:p>
        </p:txBody>
      </p:sp>
      <p:graphicFrame>
        <p:nvGraphicFramePr>
          <p:cNvPr id="2" name="Table 2">
            <a:extLst>
              <a:ext uri="{FF2B5EF4-FFF2-40B4-BE49-F238E27FC236}">
                <a16:creationId xmlns:a16="http://schemas.microsoft.com/office/drawing/2014/main" id="{90C68D8A-5198-AA7A-4B5E-243C4116185E}"/>
              </a:ext>
            </a:extLst>
          </p:cNvPr>
          <p:cNvGraphicFramePr>
            <a:graphicFrameLocks noGrp="1"/>
          </p:cNvGraphicFramePr>
          <p:nvPr>
            <p:extLst>
              <p:ext uri="{D42A27DB-BD31-4B8C-83A1-F6EECF244321}">
                <p14:modId xmlns:p14="http://schemas.microsoft.com/office/powerpoint/2010/main" val="1808057807"/>
              </p:ext>
            </p:extLst>
          </p:nvPr>
        </p:nvGraphicFramePr>
        <p:xfrm>
          <a:off x="515893" y="1369632"/>
          <a:ext cx="11160213" cy="4833515"/>
        </p:xfrm>
        <a:graphic>
          <a:graphicData uri="http://schemas.openxmlformats.org/drawingml/2006/table">
            <a:tbl>
              <a:tblPr firstRow="1" bandRow="1">
                <a:tableStyleId>{5C22544A-7EE6-4342-B048-85BDC9FD1C3A}</a:tableStyleId>
              </a:tblPr>
              <a:tblGrid>
                <a:gridCol w="1396586">
                  <a:extLst>
                    <a:ext uri="{9D8B030D-6E8A-4147-A177-3AD203B41FA5}">
                      <a16:colId xmlns:a16="http://schemas.microsoft.com/office/drawing/2014/main" val="542550912"/>
                    </a:ext>
                  </a:extLst>
                </a:gridCol>
                <a:gridCol w="7469237">
                  <a:extLst>
                    <a:ext uri="{9D8B030D-6E8A-4147-A177-3AD203B41FA5}">
                      <a16:colId xmlns:a16="http://schemas.microsoft.com/office/drawing/2014/main" val="4159452125"/>
                    </a:ext>
                  </a:extLst>
                </a:gridCol>
                <a:gridCol w="2294390">
                  <a:extLst>
                    <a:ext uri="{9D8B030D-6E8A-4147-A177-3AD203B41FA5}">
                      <a16:colId xmlns:a16="http://schemas.microsoft.com/office/drawing/2014/main" val="3037805065"/>
                    </a:ext>
                  </a:extLst>
                </a:gridCol>
              </a:tblGrid>
              <a:tr h="416449">
                <a:tc>
                  <a:txBody>
                    <a:bodyPr/>
                    <a:lstStyle/>
                    <a:p>
                      <a:pPr algn="ctr"/>
                      <a:r>
                        <a:rPr lang="en-US" altLang="zh-CN" dirty="0"/>
                        <a:t>Conference</a:t>
                      </a:r>
                      <a:endParaRPr lang="en-US" dirty="0"/>
                    </a:p>
                  </a:txBody>
                  <a:tcPr/>
                </a:tc>
                <a:tc>
                  <a:txBody>
                    <a:bodyPr/>
                    <a:lstStyle/>
                    <a:p>
                      <a:pPr algn="ctr"/>
                      <a:r>
                        <a:rPr lang="en-US" altLang="zh-CN" dirty="0"/>
                        <a:t>Title</a:t>
                      </a:r>
                      <a:endParaRPr lang="en-US" dirty="0"/>
                    </a:p>
                  </a:txBody>
                  <a:tcPr/>
                </a:tc>
                <a:tc>
                  <a:txBody>
                    <a:bodyPr/>
                    <a:lstStyle/>
                    <a:p>
                      <a:pPr algn="ctr"/>
                      <a:r>
                        <a:rPr lang="en-US" altLang="zh-CN" dirty="0"/>
                        <a:t>Authors</a:t>
                      </a:r>
                      <a:endParaRPr lang="en-US" dirty="0"/>
                    </a:p>
                  </a:txBody>
                  <a:tcPr/>
                </a:tc>
                <a:extLst>
                  <a:ext uri="{0D108BD9-81ED-4DB2-BD59-A6C34878D82A}">
                    <a16:rowId xmlns:a16="http://schemas.microsoft.com/office/drawing/2014/main" val="2672513406"/>
                  </a:ext>
                </a:extLst>
              </a:tr>
              <a:tr h="446492">
                <a:tc>
                  <a:txBody>
                    <a:bodyPr/>
                    <a:lstStyle/>
                    <a:p>
                      <a:r>
                        <a:rPr lang="en-US" altLang="zh-CN" dirty="0">
                          <a:solidFill>
                            <a:srgbClr val="FF0000"/>
                          </a:solidFill>
                        </a:rPr>
                        <a:t>ICSE’22</a:t>
                      </a:r>
                      <a:endParaRPr lang="en-US" dirty="0">
                        <a:solidFill>
                          <a:srgbClr val="FF0000"/>
                        </a:solidFill>
                      </a:endParaRPr>
                    </a:p>
                  </a:txBody>
                  <a:tcPr/>
                </a:tc>
                <a:tc>
                  <a:txBody>
                    <a:bodyPr/>
                    <a:lstStyle/>
                    <a:p>
                      <a:r>
                        <a:rPr lang="en-US" dirty="0"/>
                        <a:t>﻿</a:t>
                      </a:r>
                      <a:r>
                        <a:rPr lang="en-US" dirty="0" err="1"/>
                        <a:t>JuCify</a:t>
                      </a:r>
                      <a:r>
                        <a:rPr lang="en-US" dirty="0"/>
                        <a:t>: A Step Towards Android Code Unification for Enhanced Static</a:t>
                      </a:r>
                      <a:r>
                        <a:rPr lang="zh-CN" altLang="en-US" dirty="0"/>
                        <a:t> </a:t>
                      </a:r>
                      <a:r>
                        <a:rPr lang="en-US" dirty="0"/>
                        <a:t>Analysis</a:t>
                      </a:r>
                    </a:p>
                    <a:p>
                      <a:r>
                        <a:rPr lang="en-US" altLang="zh-CN" dirty="0">
                          <a:solidFill>
                            <a:srgbClr val="FF0000"/>
                          </a:solidFill>
                        </a:rPr>
                        <a:t>Java/C/C++</a:t>
                      </a:r>
                      <a:r>
                        <a:rPr lang="zh-CN" altLang="en-US" dirty="0">
                          <a:solidFill>
                            <a:srgbClr val="FF0000"/>
                          </a:solidFill>
                        </a:rPr>
                        <a:t>                                </a:t>
                      </a:r>
                      <a:r>
                        <a:rPr lang="en-US" altLang="zh-CN" dirty="0">
                          <a:solidFill>
                            <a:srgbClr val="FF0000"/>
                          </a:solidFill>
                        </a:rPr>
                        <a:t>limitation:</a:t>
                      </a:r>
                      <a:r>
                        <a:rPr lang="zh-CN" altLang="en-US" dirty="0">
                          <a:solidFill>
                            <a:srgbClr val="FF0000"/>
                          </a:solidFill>
                        </a:rPr>
                        <a:t> </a:t>
                      </a:r>
                      <a:r>
                        <a:rPr lang="en-US" altLang="zh-CN" dirty="0">
                          <a:solidFill>
                            <a:srgbClr val="FF0000"/>
                          </a:solidFill>
                        </a:rPr>
                        <a:t>accuracy</a:t>
                      </a:r>
                      <a:endParaRPr lang="en-US" dirty="0">
                        <a:solidFill>
                          <a:srgbClr val="FF0000"/>
                        </a:solidFill>
                      </a:endParaRPr>
                    </a:p>
                  </a:txBody>
                  <a:tcPr/>
                </a:tc>
                <a:tc>
                  <a:txBody>
                    <a:bodyPr/>
                    <a:lstStyle/>
                    <a:p>
                      <a:r>
                        <a:rPr lang="en-US" dirty="0"/>
                        <a:t>﻿Jordan </a:t>
                      </a:r>
                      <a:r>
                        <a:rPr lang="en-US" dirty="0" err="1"/>
                        <a:t>Samhi</a:t>
                      </a:r>
                      <a:r>
                        <a:rPr lang="zh-CN" altLang="en-US" dirty="0"/>
                        <a:t> </a:t>
                      </a:r>
                      <a:r>
                        <a:rPr lang="en-US" altLang="zh-CN" dirty="0"/>
                        <a:t>et</a:t>
                      </a:r>
                      <a:r>
                        <a:rPr lang="zh-CN" altLang="en-US" dirty="0"/>
                        <a:t> </a:t>
                      </a:r>
                      <a:r>
                        <a:rPr lang="en-US" altLang="zh-CN" dirty="0"/>
                        <a:t>al.</a:t>
                      </a:r>
                      <a:endParaRPr lang="en-US" dirty="0"/>
                    </a:p>
                  </a:txBody>
                  <a:tcPr/>
                </a:tc>
                <a:extLst>
                  <a:ext uri="{0D108BD9-81ED-4DB2-BD59-A6C34878D82A}">
                    <a16:rowId xmlns:a16="http://schemas.microsoft.com/office/drawing/2014/main" val="2736316276"/>
                  </a:ext>
                </a:extLst>
              </a:tr>
              <a:tr h="392346">
                <a:tc>
                  <a:txBody>
                    <a:bodyPr/>
                    <a:lstStyle/>
                    <a:p>
                      <a:r>
                        <a:rPr lang="en-US" altLang="zh-CN" dirty="0"/>
                        <a:t>SAS’21</a:t>
                      </a:r>
                      <a:endParaRPr lang="en-US" dirty="0"/>
                    </a:p>
                  </a:txBody>
                  <a:tcPr/>
                </a:tc>
                <a:tc>
                  <a:txBody>
                    <a:bodyPr/>
                    <a:lstStyle/>
                    <a:p>
                      <a:r>
                        <a:rPr lang="en-US" dirty="0"/>
                        <a:t>﻿A Multilanguage Static Analysis</a:t>
                      </a:r>
                      <a:r>
                        <a:rPr lang="zh-CN" altLang="en-US" dirty="0"/>
                        <a:t> </a:t>
                      </a:r>
                      <a:r>
                        <a:rPr lang="en-US" dirty="0"/>
                        <a:t>of Python Programs with Native C Extensions</a:t>
                      </a:r>
                    </a:p>
                    <a:p>
                      <a:r>
                        <a:rPr lang="en-US" altLang="zh-CN" dirty="0">
                          <a:solidFill>
                            <a:srgbClr val="FF0000"/>
                          </a:solidFill>
                        </a:rPr>
                        <a:t>Python/C</a:t>
                      </a:r>
                      <a:endParaRPr lang="en-US" dirty="0">
                        <a:solidFill>
                          <a:srgbClr val="FF0000"/>
                        </a:solidFill>
                      </a:endParaRPr>
                    </a:p>
                  </a:txBody>
                  <a:tcPr/>
                </a:tc>
                <a:tc>
                  <a:txBody>
                    <a:bodyPr/>
                    <a:lstStyle/>
                    <a:p>
                      <a:r>
                        <a:rPr lang="en-US" dirty="0"/>
                        <a:t>﻿Raphael Monat</a:t>
                      </a:r>
                      <a:r>
                        <a:rPr lang="zh-CN" altLang="en-US" dirty="0"/>
                        <a:t> </a:t>
                      </a:r>
                      <a:r>
                        <a:rPr lang="en-US" altLang="zh-CN" dirty="0"/>
                        <a:t>et</a:t>
                      </a:r>
                      <a:r>
                        <a:rPr lang="zh-CN" altLang="en-US" dirty="0"/>
                        <a:t> </a:t>
                      </a:r>
                      <a:r>
                        <a:rPr lang="en-US" altLang="zh-CN" dirty="0"/>
                        <a:t>al.</a:t>
                      </a:r>
                      <a:endParaRPr lang="en-US" dirty="0"/>
                    </a:p>
                  </a:txBody>
                  <a:tcPr/>
                </a:tc>
                <a:extLst>
                  <a:ext uri="{0D108BD9-81ED-4DB2-BD59-A6C34878D82A}">
                    <a16:rowId xmlns:a16="http://schemas.microsoft.com/office/drawing/2014/main" val="3597663691"/>
                  </a:ext>
                </a:extLst>
              </a:tr>
              <a:tr h="66802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800" i="1" kern="1200" dirty="0">
                          <a:solidFill>
                            <a:srgbClr val="FF0000"/>
                          </a:solidFill>
                          <a:effectLst/>
                          <a:latin typeface="+mn-lt"/>
                          <a:ea typeface="+mn-ea"/>
                          <a:cs typeface="+mn-cs"/>
                        </a:rPr>
                        <a:t>ASE</a:t>
                      </a:r>
                      <a:r>
                        <a:rPr lang="en-US" altLang="zh-CN" sz="1800" i="1" kern="1200" dirty="0">
                          <a:solidFill>
                            <a:srgbClr val="FF0000"/>
                          </a:solidFill>
                          <a:effectLst/>
                          <a:latin typeface="+mn-lt"/>
                          <a:ea typeface="+mn-ea"/>
                          <a:cs typeface="+mn-cs"/>
                        </a:rPr>
                        <a:t>’</a:t>
                      </a:r>
                      <a:r>
                        <a:rPr lang="en-AU" sz="1800" i="1" kern="1200" dirty="0">
                          <a:solidFill>
                            <a:srgbClr val="FF0000"/>
                          </a:solidFill>
                          <a:effectLst/>
                          <a:latin typeface="+mn-lt"/>
                          <a:ea typeface="+mn-ea"/>
                          <a:cs typeface="+mn-cs"/>
                        </a:rPr>
                        <a:t>20</a:t>
                      </a:r>
                      <a:endParaRPr lang="en-AU" dirty="0">
                        <a:solidFill>
                          <a:srgbClr val="FF000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800" kern="1200" dirty="0">
                          <a:solidFill>
                            <a:schemeClr val="dk1"/>
                          </a:solidFill>
                          <a:effectLst/>
                          <a:latin typeface="+mn-lt"/>
                          <a:ea typeface="+mn-ea"/>
                          <a:cs typeface="+mn-cs"/>
                        </a:rPr>
                        <a:t>Broadening horizons of multilingual static analysis: Semantic summary extraction from C code for JNI program analysis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kern="1200" dirty="0">
                          <a:solidFill>
                            <a:srgbClr val="FF0000"/>
                          </a:solidFill>
                          <a:effectLst/>
                          <a:latin typeface="+mn-lt"/>
                          <a:ea typeface="+mn-ea"/>
                          <a:cs typeface="+mn-cs"/>
                        </a:rPr>
                        <a:t>Java/</a:t>
                      </a:r>
                      <a:r>
                        <a:rPr lang="zh-CN" altLang="en-US" sz="1800" kern="1200" dirty="0">
                          <a:solidFill>
                            <a:srgbClr val="FF0000"/>
                          </a:solidFill>
                          <a:effectLst/>
                          <a:latin typeface="+mn-lt"/>
                          <a:ea typeface="+mn-ea"/>
                          <a:cs typeface="+mn-cs"/>
                        </a:rPr>
                        <a:t> </a:t>
                      </a:r>
                      <a:r>
                        <a:rPr lang="en-US" altLang="zh-CN" sz="1800" kern="1200" dirty="0">
                          <a:solidFill>
                            <a:srgbClr val="FF0000"/>
                          </a:solidFill>
                          <a:effectLst/>
                          <a:latin typeface="+mn-lt"/>
                          <a:ea typeface="+mn-ea"/>
                          <a:cs typeface="+mn-cs"/>
                        </a:rPr>
                        <a:t>C/C++</a:t>
                      </a:r>
                      <a:r>
                        <a:rPr lang="zh-CN" altLang="en-US" sz="1800" kern="1200" dirty="0">
                          <a:solidFill>
                            <a:srgbClr val="FF0000"/>
                          </a:solidFill>
                          <a:effectLst/>
                          <a:latin typeface="+mn-lt"/>
                          <a:ea typeface="+mn-ea"/>
                          <a:cs typeface="+mn-cs"/>
                        </a:rPr>
                        <a:t>                               </a:t>
                      </a:r>
                      <a:r>
                        <a:rPr lang="en-US" altLang="zh-CN" dirty="0">
                          <a:solidFill>
                            <a:srgbClr val="FF0000"/>
                          </a:solidFill>
                        </a:rPr>
                        <a:t>limitation:</a:t>
                      </a:r>
                      <a:r>
                        <a:rPr lang="zh-CN" altLang="en-US" dirty="0">
                          <a:solidFill>
                            <a:srgbClr val="FF0000"/>
                          </a:solidFill>
                        </a:rPr>
                        <a:t> </a:t>
                      </a:r>
                      <a:r>
                        <a:rPr lang="en-US" altLang="zh-CN" dirty="0">
                          <a:solidFill>
                            <a:srgbClr val="FF0000"/>
                          </a:solidFill>
                        </a:rPr>
                        <a:t>accuracy</a:t>
                      </a:r>
                      <a:endParaRPr lang="en-AU" dirty="0">
                        <a:solidFill>
                          <a:srgbClr val="FF0000"/>
                        </a:solidFill>
                      </a:endParaRPr>
                    </a:p>
                  </a:txBody>
                  <a:tcPr/>
                </a:tc>
                <a:tc>
                  <a:txBody>
                    <a:bodyPr/>
                    <a:lstStyle/>
                    <a:p>
                      <a:r>
                        <a:rPr lang="en-US" dirty="0"/>
                        <a:t>﻿</a:t>
                      </a:r>
                      <a:r>
                        <a:rPr lang="en-US" dirty="0" err="1"/>
                        <a:t>Sungho</a:t>
                      </a:r>
                      <a:r>
                        <a:rPr lang="en-US" dirty="0"/>
                        <a:t> Lee</a:t>
                      </a:r>
                      <a:r>
                        <a:rPr lang="zh-CN" altLang="en-US" dirty="0"/>
                        <a:t> </a:t>
                      </a:r>
                      <a:r>
                        <a:rPr lang="en-US" altLang="zh-CN" dirty="0"/>
                        <a:t>et</a:t>
                      </a:r>
                      <a:r>
                        <a:rPr lang="zh-CN" altLang="en-US" dirty="0"/>
                        <a:t> </a:t>
                      </a:r>
                      <a:r>
                        <a:rPr lang="en-US" altLang="zh-CN" dirty="0"/>
                        <a:t>al.</a:t>
                      </a:r>
                      <a:endParaRPr lang="en-US" dirty="0"/>
                    </a:p>
                  </a:txBody>
                  <a:tcPr/>
                </a:tc>
                <a:extLst>
                  <a:ext uri="{0D108BD9-81ED-4DB2-BD59-A6C34878D82A}">
                    <a16:rowId xmlns:a16="http://schemas.microsoft.com/office/drawing/2014/main" val="699159619"/>
                  </a:ext>
                </a:extLst>
              </a:tr>
              <a:tr h="680938">
                <a:tc>
                  <a:txBody>
                    <a:bodyPr/>
                    <a:lstStyle/>
                    <a:p>
                      <a:r>
                        <a:rPr lang="en-US" altLang="zh-CN" dirty="0">
                          <a:solidFill>
                            <a:srgbClr val="FF0000"/>
                          </a:solidFill>
                        </a:rPr>
                        <a:t>CSS’18</a:t>
                      </a:r>
                      <a:endParaRPr lang="en-US" dirty="0">
                        <a:solidFill>
                          <a:srgbClr val="FF0000"/>
                        </a:solidFill>
                      </a:endParaRPr>
                    </a:p>
                  </a:txBody>
                  <a:tcPr/>
                </a:tc>
                <a:tc>
                  <a:txBody>
                    <a:bodyPr/>
                    <a:lstStyle/>
                    <a:p>
                      <a:r>
                        <a:rPr lang="en-US" dirty="0"/>
                        <a:t>﻿JN-SAF: Precise and Efficient NDK/JNI-aware Inter-language Static Analysis Framework for Security Vetting of Android Applications with Native Code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solidFill>
                            <a:srgbClr val="FF0000"/>
                          </a:solidFill>
                        </a:rPr>
                        <a:t>Java/C/C++</a:t>
                      </a:r>
                      <a:r>
                        <a:rPr lang="zh-CN" altLang="en-US" dirty="0">
                          <a:solidFill>
                            <a:srgbClr val="FF0000"/>
                          </a:solidFill>
                        </a:rPr>
                        <a:t>                                </a:t>
                      </a:r>
                      <a:r>
                        <a:rPr lang="en-US" altLang="zh-CN" dirty="0">
                          <a:solidFill>
                            <a:srgbClr val="FF0000"/>
                          </a:solidFill>
                        </a:rPr>
                        <a:t>limitation:</a:t>
                      </a:r>
                      <a:r>
                        <a:rPr lang="zh-CN" altLang="en-US" dirty="0">
                          <a:solidFill>
                            <a:srgbClr val="FF0000"/>
                          </a:solidFill>
                        </a:rPr>
                        <a:t> </a:t>
                      </a:r>
                      <a:r>
                        <a:rPr lang="en-US" altLang="zh-CN" dirty="0">
                          <a:solidFill>
                            <a:srgbClr val="FF0000"/>
                          </a:solidFill>
                        </a:rPr>
                        <a:t>scalability</a:t>
                      </a:r>
                      <a:endParaRPr lang="en-US" dirty="0">
                        <a:solidFill>
                          <a:srgbClr val="FF0000"/>
                        </a:solidFill>
                      </a:endParaRPr>
                    </a:p>
                  </a:txBody>
                  <a:tcPr/>
                </a:tc>
                <a:tc>
                  <a:txBody>
                    <a:bodyPr/>
                    <a:lstStyle/>
                    <a:p>
                      <a:r>
                        <a:rPr lang="en-US" dirty="0"/>
                        <a:t>﻿</a:t>
                      </a:r>
                      <a:r>
                        <a:rPr lang="en-US" dirty="0" err="1"/>
                        <a:t>Fengguo</a:t>
                      </a:r>
                      <a:r>
                        <a:rPr lang="en-US" dirty="0"/>
                        <a:t> Wei</a:t>
                      </a:r>
                      <a:r>
                        <a:rPr lang="zh-CN" altLang="en-US" dirty="0"/>
                        <a:t> </a:t>
                      </a:r>
                      <a:r>
                        <a:rPr lang="en-US" altLang="zh-CN" dirty="0"/>
                        <a:t>et</a:t>
                      </a:r>
                      <a:r>
                        <a:rPr lang="zh-CN" altLang="en-US" dirty="0"/>
                        <a:t> </a:t>
                      </a:r>
                      <a:r>
                        <a:rPr lang="en-US" altLang="zh-CN" dirty="0"/>
                        <a:t>al.</a:t>
                      </a:r>
                      <a:endParaRPr lang="en-US" dirty="0"/>
                    </a:p>
                  </a:txBody>
                  <a:tcPr/>
                </a:tc>
                <a:extLst>
                  <a:ext uri="{0D108BD9-81ED-4DB2-BD59-A6C34878D82A}">
                    <a16:rowId xmlns:a16="http://schemas.microsoft.com/office/drawing/2014/main" val="2331178790"/>
                  </a:ext>
                </a:extLst>
              </a:tr>
              <a:tr h="41941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800" i="1" kern="1200" dirty="0">
                          <a:solidFill>
                            <a:schemeClr val="dk1"/>
                          </a:solidFill>
                          <a:effectLst/>
                          <a:latin typeface="+mn-lt"/>
                          <a:ea typeface="+mn-ea"/>
                          <a:cs typeface="+mn-cs"/>
                        </a:rPr>
                        <a:t>ASE</a:t>
                      </a:r>
                      <a:r>
                        <a:rPr lang="en-US" altLang="zh-CN" sz="1800" i="1" kern="1200" dirty="0">
                          <a:solidFill>
                            <a:schemeClr val="dk1"/>
                          </a:solidFill>
                          <a:effectLst/>
                          <a:latin typeface="+mn-lt"/>
                          <a:ea typeface="+mn-ea"/>
                          <a:cs typeface="+mn-cs"/>
                        </a:rPr>
                        <a:t>’16</a:t>
                      </a:r>
                      <a:endParaRPr lang="en-AU" dirty="0"/>
                    </a:p>
                  </a:txBody>
                  <a:tcPr/>
                </a:tc>
                <a:tc>
                  <a:txBody>
                    <a:bodyPr/>
                    <a:lstStyle/>
                    <a:p>
                      <a:r>
                        <a:rPr lang="en-US" dirty="0"/>
                        <a:t>﻿</a:t>
                      </a:r>
                      <a:r>
                        <a:rPr lang="en-US" dirty="0" err="1"/>
                        <a:t>HybriDroid</a:t>
                      </a:r>
                      <a:r>
                        <a:rPr lang="en-US" dirty="0"/>
                        <a:t>: Static Analysis Framework for Android Hybrid Applications</a:t>
                      </a:r>
                    </a:p>
                    <a:p>
                      <a:r>
                        <a:rPr lang="en-US" dirty="0"/>
                        <a:t>﻿</a:t>
                      </a:r>
                      <a:r>
                        <a:rPr lang="en-US" dirty="0">
                          <a:solidFill>
                            <a:srgbClr val="FF0000"/>
                          </a:solidFill>
                        </a:rPr>
                        <a:t>Java</a:t>
                      </a:r>
                      <a:r>
                        <a:rPr lang="en-US" altLang="zh-CN" dirty="0">
                          <a:solidFill>
                            <a:srgbClr val="FF0000"/>
                          </a:solidFill>
                        </a:rPr>
                        <a:t>/</a:t>
                      </a:r>
                      <a:r>
                        <a:rPr lang="en-US" dirty="0">
                          <a:solidFill>
                            <a:srgbClr val="FF0000"/>
                          </a:solidFill>
                        </a:rPr>
                        <a:t>JavaScript</a:t>
                      </a:r>
                    </a:p>
                  </a:txBody>
                  <a:tcPr/>
                </a:tc>
                <a:tc>
                  <a:txBody>
                    <a:bodyPr/>
                    <a:lstStyle/>
                    <a:p>
                      <a:r>
                        <a:rPr lang="en-US" dirty="0" err="1"/>
                        <a:t>Sungho</a:t>
                      </a:r>
                      <a:r>
                        <a:rPr lang="en-US" dirty="0"/>
                        <a:t> Lee</a:t>
                      </a:r>
                      <a:r>
                        <a:rPr lang="zh-CN" altLang="en-US" dirty="0"/>
                        <a:t> </a:t>
                      </a:r>
                      <a:r>
                        <a:rPr lang="en-US" altLang="zh-CN" dirty="0"/>
                        <a:t>et</a:t>
                      </a:r>
                      <a:r>
                        <a:rPr lang="zh-CN" altLang="en-US" dirty="0"/>
                        <a:t> </a:t>
                      </a:r>
                      <a:r>
                        <a:rPr lang="en-US" altLang="zh-CN" dirty="0"/>
                        <a:t>al.</a:t>
                      </a:r>
                      <a:endParaRPr lang="en-US" dirty="0"/>
                    </a:p>
                  </a:txBody>
                  <a:tcPr/>
                </a:tc>
                <a:extLst>
                  <a:ext uri="{0D108BD9-81ED-4DB2-BD59-A6C34878D82A}">
                    <a16:rowId xmlns:a16="http://schemas.microsoft.com/office/drawing/2014/main" val="1538058692"/>
                  </a:ext>
                </a:extLst>
              </a:tr>
              <a:tr h="66802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800" i="1" kern="1200" dirty="0">
                          <a:solidFill>
                            <a:schemeClr val="dk1"/>
                          </a:solidFill>
                          <a:effectLst/>
                          <a:latin typeface="+mn-lt"/>
                          <a:ea typeface="+mn-ea"/>
                          <a:cs typeface="+mn-cs"/>
                        </a:rPr>
                        <a:t>ECOOP</a:t>
                      </a:r>
                      <a:r>
                        <a:rPr lang="en-US" altLang="zh-CN" sz="1800" i="1" kern="1200" dirty="0">
                          <a:solidFill>
                            <a:schemeClr val="dk1"/>
                          </a:solidFill>
                          <a:effectLst/>
                          <a:latin typeface="+mn-lt"/>
                          <a:ea typeface="+mn-ea"/>
                          <a:cs typeface="+mn-cs"/>
                        </a:rPr>
                        <a:t>’</a:t>
                      </a:r>
                      <a:r>
                        <a:rPr lang="en-AU" sz="1800" i="1" kern="1200" dirty="0">
                          <a:solidFill>
                            <a:schemeClr val="dk1"/>
                          </a:solidFill>
                          <a:effectLst/>
                          <a:latin typeface="+mn-lt"/>
                          <a:ea typeface="+mn-ea"/>
                          <a:cs typeface="+mn-cs"/>
                        </a:rPr>
                        <a:t>14 </a:t>
                      </a:r>
                      <a:endParaRPr lang="en-AU" dirty="0"/>
                    </a:p>
                  </a:txBody>
                  <a:tcPr/>
                </a:tc>
                <a:tc>
                  <a:txBody>
                    <a:bodyPr/>
                    <a:lstStyle/>
                    <a:p>
                      <a:r>
                        <a:rPr lang="en-US" dirty="0"/>
                        <a:t>﻿Finding Reference-Counting Errors in Python/C Programs with Affine Analysis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solidFill>
                            <a:srgbClr val="FF0000"/>
                          </a:solidFill>
                        </a:rPr>
                        <a:t>Python/C</a:t>
                      </a:r>
                      <a:endParaRPr lang="en-US" dirty="0">
                        <a:solidFill>
                          <a:srgbClr val="FF000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r>
                        <a:rPr lang="en-US" dirty="0" err="1"/>
                        <a:t>Siliang</a:t>
                      </a:r>
                      <a:r>
                        <a:rPr lang="en-US" dirty="0"/>
                        <a:t> Li </a:t>
                      </a:r>
                      <a:r>
                        <a:rPr lang="en-US" altLang="zh-CN" dirty="0"/>
                        <a:t>et</a:t>
                      </a:r>
                      <a:r>
                        <a:rPr lang="zh-CN" altLang="en-US" dirty="0"/>
                        <a:t> </a:t>
                      </a:r>
                      <a:r>
                        <a:rPr lang="en-US" altLang="zh-CN" dirty="0"/>
                        <a:t>al.</a:t>
                      </a:r>
                      <a:endParaRPr lang="en-US" dirty="0"/>
                    </a:p>
                    <a:p>
                      <a:endParaRPr lang="en-US" dirty="0"/>
                    </a:p>
                  </a:txBody>
                  <a:tcPr/>
                </a:tc>
                <a:extLst>
                  <a:ext uri="{0D108BD9-81ED-4DB2-BD59-A6C34878D82A}">
                    <a16:rowId xmlns:a16="http://schemas.microsoft.com/office/drawing/2014/main" val="365547611"/>
                  </a:ext>
                </a:extLst>
              </a:tr>
            </a:tbl>
          </a:graphicData>
        </a:graphic>
      </p:graphicFrame>
    </p:spTree>
    <p:extLst>
      <p:ext uri="{BB962C8B-B14F-4D97-AF65-F5344CB8AC3E}">
        <p14:creationId xmlns:p14="http://schemas.microsoft.com/office/powerpoint/2010/main" val="12892168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文本占位符 2">
            <a:extLst>
              <a:ext uri="{FF2B5EF4-FFF2-40B4-BE49-F238E27FC236}">
                <a16:creationId xmlns:a16="http://schemas.microsoft.com/office/drawing/2014/main" id="{4507D226-DAE3-686B-249F-C560B1029111}"/>
              </a:ext>
            </a:extLst>
          </p:cNvPr>
          <p:cNvSpPr>
            <a:spLocks noGrp="1"/>
          </p:cNvSpPr>
          <p:nvPr>
            <p:ph type="body" sz="quarter" idx="11"/>
          </p:nvPr>
        </p:nvSpPr>
        <p:spPr>
          <a:xfrm>
            <a:off x="459180" y="1109967"/>
            <a:ext cx="4446078" cy="405297"/>
          </a:xfrm>
        </p:spPr>
        <p:txBody>
          <a:bodyPr>
            <a:normAutofit fontScale="92500" lnSpcReduction="20000"/>
          </a:bodyPr>
          <a:lstStyle/>
          <a:p>
            <a:r>
              <a:rPr lang="en-US" sz="2800" dirty="0"/>
              <a:t>﻿IR</a:t>
            </a:r>
            <a:r>
              <a:rPr lang="zh-CN" altLang="en-US" sz="2800" dirty="0"/>
              <a:t> </a:t>
            </a:r>
            <a:r>
              <a:rPr lang="en-US" altLang="zh-CN" sz="2800" dirty="0"/>
              <a:t>(intermediate</a:t>
            </a:r>
            <a:r>
              <a:rPr lang="zh-CN" altLang="en-US" sz="2800" dirty="0"/>
              <a:t> </a:t>
            </a:r>
            <a:r>
              <a:rPr lang="en-US" altLang="zh-CN" sz="2800" dirty="0"/>
              <a:t>representation)</a:t>
            </a:r>
            <a:endParaRPr lang="en-US" sz="2800" dirty="0"/>
          </a:p>
        </p:txBody>
      </p:sp>
      <p:sp>
        <p:nvSpPr>
          <p:cNvPr id="4" name="Rectangle 3">
            <a:extLst>
              <a:ext uri="{FF2B5EF4-FFF2-40B4-BE49-F238E27FC236}">
                <a16:creationId xmlns:a16="http://schemas.microsoft.com/office/drawing/2014/main" id="{3D70E1F5-584C-F4A5-31E1-F82C0263DF64}"/>
              </a:ext>
            </a:extLst>
          </p:cNvPr>
          <p:cNvSpPr/>
          <p:nvPr/>
        </p:nvSpPr>
        <p:spPr>
          <a:xfrm>
            <a:off x="5350694" y="1792329"/>
            <a:ext cx="860597" cy="860597"/>
          </a:xfrm>
          <a:prstGeom prst="rect">
            <a:avLst/>
          </a:prstGeom>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4E7A372-E32E-A637-9F4E-4433E6EE2F4E}"/>
              </a:ext>
            </a:extLst>
          </p:cNvPr>
          <p:cNvSpPr/>
          <p:nvPr/>
        </p:nvSpPr>
        <p:spPr>
          <a:xfrm>
            <a:off x="6855984" y="1792390"/>
            <a:ext cx="860597" cy="860864"/>
          </a:xfrm>
          <a:prstGeom prst="rect">
            <a:avLst/>
          </a:prstGeom>
          <a:solidFill>
            <a:srgbClr val="00B050"/>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BAA21F67-01AC-9BC7-FA72-00BC5AFF42C5}"/>
              </a:ext>
            </a:extLst>
          </p:cNvPr>
          <p:cNvSpPr/>
          <p:nvPr/>
        </p:nvSpPr>
        <p:spPr>
          <a:xfrm>
            <a:off x="6707956" y="2111143"/>
            <a:ext cx="329154" cy="210995"/>
          </a:xfrm>
          <a:prstGeom prst="rect">
            <a:avLst/>
          </a:prstGeom>
          <a:solidFill>
            <a:srgbClr val="00B050"/>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highlight>
                <a:srgbClr val="00FF00"/>
              </a:highlight>
            </a:endParaRPr>
          </a:p>
        </p:txBody>
      </p:sp>
      <p:sp>
        <p:nvSpPr>
          <p:cNvPr id="19" name="Oval 18">
            <a:extLst>
              <a:ext uri="{FF2B5EF4-FFF2-40B4-BE49-F238E27FC236}">
                <a16:creationId xmlns:a16="http://schemas.microsoft.com/office/drawing/2014/main" id="{A6E9CF54-847D-0F2F-6613-9DD7E0CF3C31}"/>
              </a:ext>
            </a:extLst>
          </p:cNvPr>
          <p:cNvSpPr/>
          <p:nvPr/>
        </p:nvSpPr>
        <p:spPr>
          <a:xfrm>
            <a:off x="6410075" y="2040012"/>
            <a:ext cx="368827" cy="368827"/>
          </a:xfrm>
          <a:prstGeom prst="ellipse">
            <a:avLst/>
          </a:prstGeom>
          <a:solidFill>
            <a:srgbClr val="00B050"/>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1" name="Rectangle 20">
            <a:extLst>
              <a:ext uri="{FF2B5EF4-FFF2-40B4-BE49-F238E27FC236}">
                <a16:creationId xmlns:a16="http://schemas.microsoft.com/office/drawing/2014/main" id="{F0F42327-EF06-09E9-C952-A860FD2F07FE}"/>
              </a:ext>
            </a:extLst>
          </p:cNvPr>
          <p:cNvSpPr/>
          <p:nvPr/>
        </p:nvSpPr>
        <p:spPr>
          <a:xfrm>
            <a:off x="6044391" y="2111144"/>
            <a:ext cx="329154" cy="210995"/>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highlight>
                <a:srgbClr val="00FF00"/>
              </a:highlight>
            </a:endParaRPr>
          </a:p>
        </p:txBody>
      </p:sp>
      <p:sp>
        <p:nvSpPr>
          <p:cNvPr id="22" name="Oval 21">
            <a:extLst>
              <a:ext uri="{FF2B5EF4-FFF2-40B4-BE49-F238E27FC236}">
                <a16:creationId xmlns:a16="http://schemas.microsoft.com/office/drawing/2014/main" id="{98DE1E35-A493-417A-35EE-FE9CC43E5237}"/>
              </a:ext>
            </a:extLst>
          </p:cNvPr>
          <p:cNvSpPr/>
          <p:nvPr/>
        </p:nvSpPr>
        <p:spPr>
          <a:xfrm>
            <a:off x="5746510" y="2040013"/>
            <a:ext cx="368827" cy="368827"/>
          </a:xfrm>
          <a:prstGeom prst="ellips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9" name="Rectangle 28">
            <a:extLst>
              <a:ext uri="{FF2B5EF4-FFF2-40B4-BE49-F238E27FC236}">
                <a16:creationId xmlns:a16="http://schemas.microsoft.com/office/drawing/2014/main" id="{4F5EAD51-AAB3-6602-0344-0AE43CF72C38}"/>
              </a:ext>
            </a:extLst>
          </p:cNvPr>
          <p:cNvSpPr/>
          <p:nvPr/>
        </p:nvSpPr>
        <p:spPr>
          <a:xfrm>
            <a:off x="9061351" y="1792329"/>
            <a:ext cx="860597" cy="860597"/>
          </a:xfrm>
          <a:prstGeom prst="rect">
            <a:avLst/>
          </a:prstGeom>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F8565329-F473-80D6-5738-ACF0DAD4F057}"/>
              </a:ext>
            </a:extLst>
          </p:cNvPr>
          <p:cNvSpPr/>
          <p:nvPr/>
        </p:nvSpPr>
        <p:spPr>
          <a:xfrm>
            <a:off x="9929428" y="1793994"/>
            <a:ext cx="860597" cy="860864"/>
          </a:xfrm>
          <a:prstGeom prst="rect">
            <a:avLst/>
          </a:prstGeom>
          <a:solidFill>
            <a:srgbClr val="00B050"/>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C6C6AEF1-C4C0-6455-57A1-2F40DC301CB9}"/>
              </a:ext>
            </a:extLst>
          </p:cNvPr>
          <p:cNvSpPr/>
          <p:nvPr/>
        </p:nvSpPr>
        <p:spPr>
          <a:xfrm>
            <a:off x="9786589" y="2107937"/>
            <a:ext cx="329154" cy="210995"/>
          </a:xfrm>
          <a:prstGeom prst="rect">
            <a:avLst/>
          </a:prstGeom>
          <a:solidFill>
            <a:srgbClr val="00B050"/>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highlight>
                <a:srgbClr val="00FF00"/>
              </a:highlight>
            </a:endParaRPr>
          </a:p>
        </p:txBody>
      </p:sp>
      <p:sp>
        <p:nvSpPr>
          <p:cNvPr id="32" name="Oval 31">
            <a:extLst>
              <a:ext uri="{FF2B5EF4-FFF2-40B4-BE49-F238E27FC236}">
                <a16:creationId xmlns:a16="http://schemas.microsoft.com/office/drawing/2014/main" id="{982656CD-1C8C-B945-034C-09020257BEDE}"/>
              </a:ext>
            </a:extLst>
          </p:cNvPr>
          <p:cNvSpPr/>
          <p:nvPr/>
        </p:nvSpPr>
        <p:spPr>
          <a:xfrm>
            <a:off x="9488708" y="2036806"/>
            <a:ext cx="368827" cy="368827"/>
          </a:xfrm>
          <a:prstGeom prst="ellipse">
            <a:avLst/>
          </a:prstGeom>
          <a:solidFill>
            <a:srgbClr val="00B050"/>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35" name="Right Arrow 34">
            <a:extLst>
              <a:ext uri="{FF2B5EF4-FFF2-40B4-BE49-F238E27FC236}">
                <a16:creationId xmlns:a16="http://schemas.microsoft.com/office/drawing/2014/main" id="{3B8380AB-FBF8-5820-29D9-3A48270F7942}"/>
              </a:ext>
            </a:extLst>
          </p:cNvPr>
          <p:cNvSpPr/>
          <p:nvPr/>
        </p:nvSpPr>
        <p:spPr>
          <a:xfrm>
            <a:off x="7958950" y="2097584"/>
            <a:ext cx="782091" cy="210995"/>
          </a:xfrm>
          <a:prstGeom prst="rightArrow">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A785165A-7CB9-FBB3-F1C8-504872021543}"/>
              </a:ext>
            </a:extLst>
          </p:cNvPr>
          <p:cNvSpPr/>
          <p:nvPr/>
        </p:nvSpPr>
        <p:spPr>
          <a:xfrm>
            <a:off x="5342453" y="4243091"/>
            <a:ext cx="860597" cy="860597"/>
          </a:xfrm>
          <a:prstGeom prst="rect">
            <a:avLst/>
          </a:prstGeom>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E1978B4A-2CBF-75E0-86E4-37718876685B}"/>
              </a:ext>
            </a:extLst>
          </p:cNvPr>
          <p:cNvSpPr/>
          <p:nvPr/>
        </p:nvSpPr>
        <p:spPr>
          <a:xfrm>
            <a:off x="6823032" y="4243152"/>
            <a:ext cx="860597" cy="860864"/>
          </a:xfrm>
          <a:prstGeom prst="rect">
            <a:avLst/>
          </a:prstGeom>
          <a:solidFill>
            <a:srgbClr val="FFC000"/>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a:extLst>
              <a:ext uri="{FF2B5EF4-FFF2-40B4-BE49-F238E27FC236}">
                <a16:creationId xmlns:a16="http://schemas.microsoft.com/office/drawing/2014/main" id="{D48712FC-2587-B54A-F1E5-9F96A12079D3}"/>
              </a:ext>
            </a:extLst>
          </p:cNvPr>
          <p:cNvSpPr/>
          <p:nvPr/>
        </p:nvSpPr>
        <p:spPr>
          <a:xfrm>
            <a:off x="6687358" y="4561905"/>
            <a:ext cx="329154" cy="210995"/>
          </a:xfrm>
          <a:prstGeom prst="rect">
            <a:avLst/>
          </a:prstGeom>
          <a:solidFill>
            <a:srgbClr val="FFC000"/>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highlight>
                <a:srgbClr val="00FF00"/>
              </a:highlight>
            </a:endParaRPr>
          </a:p>
        </p:txBody>
      </p:sp>
      <p:sp>
        <p:nvSpPr>
          <p:cNvPr id="40" name="Rectangle 39">
            <a:extLst>
              <a:ext uri="{FF2B5EF4-FFF2-40B4-BE49-F238E27FC236}">
                <a16:creationId xmlns:a16="http://schemas.microsoft.com/office/drawing/2014/main" id="{3EAC7966-EEDF-F084-20D2-0F36D2A14ACB}"/>
              </a:ext>
            </a:extLst>
          </p:cNvPr>
          <p:cNvSpPr/>
          <p:nvPr/>
        </p:nvSpPr>
        <p:spPr>
          <a:xfrm>
            <a:off x="6048507" y="4561906"/>
            <a:ext cx="329154" cy="210995"/>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highlight>
                <a:srgbClr val="00FF00"/>
              </a:highlight>
            </a:endParaRPr>
          </a:p>
        </p:txBody>
      </p:sp>
      <p:sp>
        <p:nvSpPr>
          <p:cNvPr id="41" name="Oval 40">
            <a:extLst>
              <a:ext uri="{FF2B5EF4-FFF2-40B4-BE49-F238E27FC236}">
                <a16:creationId xmlns:a16="http://schemas.microsoft.com/office/drawing/2014/main" id="{7C5B363F-9CE8-5A41-65C8-32F7B6A3BC78}"/>
              </a:ext>
            </a:extLst>
          </p:cNvPr>
          <p:cNvSpPr/>
          <p:nvPr/>
        </p:nvSpPr>
        <p:spPr>
          <a:xfrm>
            <a:off x="5750626" y="4490775"/>
            <a:ext cx="368827" cy="368827"/>
          </a:xfrm>
          <a:prstGeom prst="ellips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46" name="Right Arrow 45">
            <a:extLst>
              <a:ext uri="{FF2B5EF4-FFF2-40B4-BE49-F238E27FC236}">
                <a16:creationId xmlns:a16="http://schemas.microsoft.com/office/drawing/2014/main" id="{6BA367FB-D556-476A-C723-2663187D1E75}"/>
              </a:ext>
            </a:extLst>
          </p:cNvPr>
          <p:cNvSpPr/>
          <p:nvPr/>
        </p:nvSpPr>
        <p:spPr>
          <a:xfrm>
            <a:off x="7963318" y="4566483"/>
            <a:ext cx="782091" cy="210995"/>
          </a:xfrm>
          <a:prstGeom prst="rightArrow">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riangle 46">
            <a:extLst>
              <a:ext uri="{FF2B5EF4-FFF2-40B4-BE49-F238E27FC236}">
                <a16:creationId xmlns:a16="http://schemas.microsoft.com/office/drawing/2014/main" id="{CF148225-F933-271F-3932-24E2D2405707}"/>
              </a:ext>
            </a:extLst>
          </p:cNvPr>
          <p:cNvSpPr/>
          <p:nvPr/>
        </p:nvSpPr>
        <p:spPr>
          <a:xfrm rot="-5460000">
            <a:off x="6272113" y="4485903"/>
            <a:ext cx="439252" cy="372156"/>
          </a:xfrm>
          <a:prstGeom prst="triangle">
            <a:avLst/>
          </a:prstGeom>
          <a:solidFill>
            <a:srgbClr val="FFC000"/>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ectangle 47">
            <a:extLst>
              <a:ext uri="{FF2B5EF4-FFF2-40B4-BE49-F238E27FC236}">
                <a16:creationId xmlns:a16="http://schemas.microsoft.com/office/drawing/2014/main" id="{020790BD-8770-1DE3-A097-8F2F054A6F38}"/>
              </a:ext>
            </a:extLst>
          </p:cNvPr>
          <p:cNvSpPr/>
          <p:nvPr/>
        </p:nvSpPr>
        <p:spPr>
          <a:xfrm>
            <a:off x="9064332" y="4232831"/>
            <a:ext cx="860597" cy="860597"/>
          </a:xfrm>
          <a:prstGeom prst="rect">
            <a:avLst/>
          </a:prstGeom>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189C4029-B705-5CD3-A104-5F2DE56CA5C7}"/>
              </a:ext>
            </a:extLst>
          </p:cNvPr>
          <p:cNvSpPr/>
          <p:nvPr/>
        </p:nvSpPr>
        <p:spPr>
          <a:xfrm>
            <a:off x="11014471" y="4232892"/>
            <a:ext cx="860597" cy="860864"/>
          </a:xfrm>
          <a:prstGeom prst="rect">
            <a:avLst/>
          </a:prstGeom>
          <a:solidFill>
            <a:srgbClr val="FFC000"/>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Rectangle 49">
            <a:extLst>
              <a:ext uri="{FF2B5EF4-FFF2-40B4-BE49-F238E27FC236}">
                <a16:creationId xmlns:a16="http://schemas.microsoft.com/office/drawing/2014/main" id="{234C66DC-656B-E543-9B8E-8F710A0BF630}"/>
              </a:ext>
            </a:extLst>
          </p:cNvPr>
          <p:cNvSpPr/>
          <p:nvPr/>
        </p:nvSpPr>
        <p:spPr>
          <a:xfrm>
            <a:off x="10866441" y="4551645"/>
            <a:ext cx="329154" cy="210995"/>
          </a:xfrm>
          <a:prstGeom prst="rect">
            <a:avLst/>
          </a:prstGeom>
          <a:solidFill>
            <a:srgbClr val="FFC000"/>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highlight>
                <a:srgbClr val="00FF00"/>
              </a:highlight>
            </a:endParaRPr>
          </a:p>
        </p:txBody>
      </p:sp>
      <p:sp>
        <p:nvSpPr>
          <p:cNvPr id="51" name="Rectangle 50">
            <a:extLst>
              <a:ext uri="{FF2B5EF4-FFF2-40B4-BE49-F238E27FC236}">
                <a16:creationId xmlns:a16="http://schemas.microsoft.com/office/drawing/2014/main" id="{6DF7A746-8A6A-B663-AB4A-A3256CC6780E}"/>
              </a:ext>
            </a:extLst>
          </p:cNvPr>
          <p:cNvSpPr/>
          <p:nvPr/>
        </p:nvSpPr>
        <p:spPr>
          <a:xfrm>
            <a:off x="9881599" y="4551646"/>
            <a:ext cx="329154" cy="210995"/>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highlight>
                <a:srgbClr val="00FF00"/>
              </a:highlight>
            </a:endParaRPr>
          </a:p>
        </p:txBody>
      </p:sp>
      <p:sp>
        <p:nvSpPr>
          <p:cNvPr id="52" name="Oval 51">
            <a:extLst>
              <a:ext uri="{FF2B5EF4-FFF2-40B4-BE49-F238E27FC236}">
                <a16:creationId xmlns:a16="http://schemas.microsoft.com/office/drawing/2014/main" id="{4947C6DB-51C2-9999-FA2D-FD9AC27E041C}"/>
              </a:ext>
            </a:extLst>
          </p:cNvPr>
          <p:cNvSpPr/>
          <p:nvPr/>
        </p:nvSpPr>
        <p:spPr>
          <a:xfrm>
            <a:off x="9583718" y="4480515"/>
            <a:ext cx="368827" cy="368827"/>
          </a:xfrm>
          <a:prstGeom prst="ellips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3" name="Triangle 52">
            <a:extLst>
              <a:ext uri="{FF2B5EF4-FFF2-40B4-BE49-F238E27FC236}">
                <a16:creationId xmlns:a16="http://schemas.microsoft.com/office/drawing/2014/main" id="{08E26D81-35F5-D794-C64A-3DF4C5770C81}"/>
              </a:ext>
            </a:extLst>
          </p:cNvPr>
          <p:cNvSpPr/>
          <p:nvPr/>
        </p:nvSpPr>
        <p:spPr>
          <a:xfrm rot="-5460000">
            <a:off x="10451196" y="4475643"/>
            <a:ext cx="439252" cy="372156"/>
          </a:xfrm>
          <a:prstGeom prst="triangle">
            <a:avLst/>
          </a:prstGeom>
          <a:solidFill>
            <a:srgbClr val="FFC000"/>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TextBox 53">
            <a:extLst>
              <a:ext uri="{FF2B5EF4-FFF2-40B4-BE49-F238E27FC236}">
                <a16:creationId xmlns:a16="http://schemas.microsoft.com/office/drawing/2014/main" id="{69EC51E6-EDF8-DB76-E6B8-15B99EF3AAEA}"/>
              </a:ext>
            </a:extLst>
          </p:cNvPr>
          <p:cNvSpPr txBox="1"/>
          <p:nvPr/>
        </p:nvSpPr>
        <p:spPr>
          <a:xfrm>
            <a:off x="9990527" y="4318618"/>
            <a:ext cx="546560" cy="567584"/>
          </a:xfrm>
          <a:prstGeom prst="rect">
            <a:avLst/>
          </a:prstGeom>
          <a:noFill/>
        </p:spPr>
        <p:txBody>
          <a:bodyPr wrap="none" rtlCol="0">
            <a:spAutoFit/>
          </a:bodyPr>
          <a:lstStyle/>
          <a:p>
            <a:r>
              <a:rPr lang="zh-CN" altLang="en-US" sz="4800" dirty="0">
                <a:solidFill>
                  <a:srgbClr val="FF0000"/>
                </a:solidFill>
              </a:rPr>
              <a:t>？</a:t>
            </a:r>
            <a:endParaRPr lang="en-US" sz="4800" dirty="0">
              <a:solidFill>
                <a:srgbClr val="FF0000"/>
              </a:solidFill>
            </a:endParaRPr>
          </a:p>
        </p:txBody>
      </p:sp>
      <p:sp>
        <p:nvSpPr>
          <p:cNvPr id="56" name="TextBox 55">
            <a:extLst>
              <a:ext uri="{FF2B5EF4-FFF2-40B4-BE49-F238E27FC236}">
                <a16:creationId xmlns:a16="http://schemas.microsoft.com/office/drawing/2014/main" id="{CED53F5C-F0D8-5E64-B332-0D019D6AB80A}"/>
              </a:ext>
            </a:extLst>
          </p:cNvPr>
          <p:cNvSpPr txBox="1"/>
          <p:nvPr/>
        </p:nvSpPr>
        <p:spPr>
          <a:xfrm>
            <a:off x="5398612" y="2729974"/>
            <a:ext cx="753796" cy="369332"/>
          </a:xfrm>
          <a:prstGeom prst="rect">
            <a:avLst/>
          </a:prstGeom>
          <a:noFill/>
        </p:spPr>
        <p:txBody>
          <a:bodyPr wrap="none" rtlCol="0">
            <a:spAutoFit/>
          </a:bodyPr>
          <a:lstStyle/>
          <a:p>
            <a:r>
              <a:rPr lang="en-US" altLang="zh-CN" dirty="0"/>
              <a:t>C/C++</a:t>
            </a:r>
            <a:endParaRPr lang="en-US" dirty="0"/>
          </a:p>
        </p:txBody>
      </p:sp>
      <p:sp>
        <p:nvSpPr>
          <p:cNvPr id="57" name="TextBox 56">
            <a:extLst>
              <a:ext uri="{FF2B5EF4-FFF2-40B4-BE49-F238E27FC236}">
                <a16:creationId xmlns:a16="http://schemas.microsoft.com/office/drawing/2014/main" id="{8322066E-B8B4-CBFA-FEDB-ADC72A5A6525}"/>
              </a:ext>
            </a:extLst>
          </p:cNvPr>
          <p:cNvSpPr txBox="1"/>
          <p:nvPr/>
        </p:nvSpPr>
        <p:spPr>
          <a:xfrm>
            <a:off x="6872533" y="2729974"/>
            <a:ext cx="595676" cy="369332"/>
          </a:xfrm>
          <a:prstGeom prst="rect">
            <a:avLst/>
          </a:prstGeom>
          <a:noFill/>
        </p:spPr>
        <p:txBody>
          <a:bodyPr wrap="none" rtlCol="0">
            <a:spAutoFit/>
          </a:bodyPr>
          <a:lstStyle/>
          <a:p>
            <a:r>
              <a:rPr lang="en-US" altLang="zh-CN" dirty="0"/>
              <a:t>Rust</a:t>
            </a:r>
            <a:endParaRPr lang="en-US" dirty="0"/>
          </a:p>
        </p:txBody>
      </p:sp>
      <p:sp>
        <p:nvSpPr>
          <p:cNvPr id="58" name="TextBox 57">
            <a:extLst>
              <a:ext uri="{FF2B5EF4-FFF2-40B4-BE49-F238E27FC236}">
                <a16:creationId xmlns:a16="http://schemas.microsoft.com/office/drawing/2014/main" id="{17E78D2E-74DF-1B02-A05C-1919E61FD233}"/>
              </a:ext>
            </a:extLst>
          </p:cNvPr>
          <p:cNvSpPr txBox="1"/>
          <p:nvPr/>
        </p:nvSpPr>
        <p:spPr>
          <a:xfrm>
            <a:off x="9488708" y="2730860"/>
            <a:ext cx="927946" cy="369332"/>
          </a:xfrm>
          <a:prstGeom prst="rect">
            <a:avLst/>
          </a:prstGeom>
          <a:noFill/>
        </p:spPr>
        <p:txBody>
          <a:bodyPr wrap="none" rtlCol="0">
            <a:spAutoFit/>
          </a:bodyPr>
          <a:lstStyle/>
          <a:p>
            <a:r>
              <a:rPr lang="en-US" altLang="zh-CN" dirty="0"/>
              <a:t>LLVM</a:t>
            </a:r>
            <a:r>
              <a:rPr lang="zh-CN" altLang="en-US" dirty="0"/>
              <a:t> </a:t>
            </a:r>
            <a:r>
              <a:rPr lang="en-US" altLang="zh-CN" dirty="0"/>
              <a:t>IR</a:t>
            </a:r>
            <a:endParaRPr lang="en-US" dirty="0"/>
          </a:p>
        </p:txBody>
      </p:sp>
      <p:sp>
        <p:nvSpPr>
          <p:cNvPr id="59" name="TextBox 58">
            <a:extLst>
              <a:ext uri="{FF2B5EF4-FFF2-40B4-BE49-F238E27FC236}">
                <a16:creationId xmlns:a16="http://schemas.microsoft.com/office/drawing/2014/main" id="{A48E1C11-A61B-5E94-2742-989673EF553B}"/>
              </a:ext>
            </a:extLst>
          </p:cNvPr>
          <p:cNvSpPr txBox="1"/>
          <p:nvPr/>
        </p:nvSpPr>
        <p:spPr>
          <a:xfrm>
            <a:off x="5435683" y="5176052"/>
            <a:ext cx="753796" cy="369332"/>
          </a:xfrm>
          <a:prstGeom prst="rect">
            <a:avLst/>
          </a:prstGeom>
          <a:noFill/>
        </p:spPr>
        <p:txBody>
          <a:bodyPr wrap="none" rtlCol="0">
            <a:spAutoFit/>
          </a:bodyPr>
          <a:lstStyle/>
          <a:p>
            <a:r>
              <a:rPr lang="en-US" altLang="zh-CN" dirty="0"/>
              <a:t>C/C++</a:t>
            </a:r>
            <a:endParaRPr lang="en-US" dirty="0"/>
          </a:p>
        </p:txBody>
      </p:sp>
      <p:sp>
        <p:nvSpPr>
          <p:cNvPr id="60" name="TextBox 59">
            <a:extLst>
              <a:ext uri="{FF2B5EF4-FFF2-40B4-BE49-F238E27FC236}">
                <a16:creationId xmlns:a16="http://schemas.microsoft.com/office/drawing/2014/main" id="{6ABCD02B-D48D-A061-3648-D1F83017DBB4}"/>
              </a:ext>
            </a:extLst>
          </p:cNvPr>
          <p:cNvSpPr txBox="1"/>
          <p:nvPr/>
        </p:nvSpPr>
        <p:spPr>
          <a:xfrm>
            <a:off x="6198922" y="5176052"/>
            <a:ext cx="2345963" cy="369332"/>
          </a:xfrm>
          <a:prstGeom prst="rect">
            <a:avLst/>
          </a:prstGeom>
          <a:noFill/>
        </p:spPr>
        <p:txBody>
          <a:bodyPr wrap="none" rtlCol="0">
            <a:spAutoFit/>
          </a:bodyPr>
          <a:lstStyle/>
          <a:p>
            <a:r>
              <a:rPr lang="en-US" altLang="zh-CN" dirty="0"/>
              <a:t>Java/Python/JavaScript</a:t>
            </a:r>
            <a:endParaRPr lang="en-US" dirty="0"/>
          </a:p>
        </p:txBody>
      </p:sp>
      <p:sp>
        <p:nvSpPr>
          <p:cNvPr id="61" name="TextBox 60">
            <a:extLst>
              <a:ext uri="{FF2B5EF4-FFF2-40B4-BE49-F238E27FC236}">
                <a16:creationId xmlns:a16="http://schemas.microsoft.com/office/drawing/2014/main" id="{615C466F-B847-57C1-F4A8-EACD04862A0A}"/>
              </a:ext>
            </a:extLst>
          </p:cNvPr>
          <p:cNvSpPr txBox="1"/>
          <p:nvPr/>
        </p:nvSpPr>
        <p:spPr>
          <a:xfrm>
            <a:off x="563766" y="2000153"/>
            <a:ext cx="4692951" cy="3077766"/>
          </a:xfrm>
          <a:prstGeom prst="rect">
            <a:avLst/>
          </a:prstGeom>
          <a:noFill/>
        </p:spPr>
        <p:txBody>
          <a:bodyPr wrap="none" rtlCol="0">
            <a:spAutoFit/>
          </a:bodyPr>
          <a:lstStyle/>
          <a:p>
            <a:r>
              <a:rPr lang="en-US" altLang="zh-CN" sz="2400" b="1" dirty="0"/>
              <a:t>Advantage</a:t>
            </a:r>
            <a:endParaRPr lang="en-AU" altLang="zh-CN" sz="2400" b="1" dirty="0"/>
          </a:p>
          <a:p>
            <a:endParaRPr lang="en-AU" altLang="zh-CN" dirty="0"/>
          </a:p>
          <a:p>
            <a:pPr marL="342900" indent="-342900">
              <a:buFont typeface="Arial" panose="020B0604020202020204" pitchFamily="34" charset="0"/>
              <a:buChar char="•"/>
            </a:pPr>
            <a:r>
              <a:rPr lang="en-US" altLang="zh-CN" sz="2000" dirty="0"/>
              <a:t>Eliminate the differences</a:t>
            </a:r>
            <a:endParaRPr lang="en-US" dirty="0"/>
          </a:p>
          <a:p>
            <a:endParaRPr lang="en-US" dirty="0"/>
          </a:p>
          <a:p>
            <a:r>
              <a:rPr lang="en-US" altLang="zh-CN" sz="2400" b="1" dirty="0"/>
              <a:t>Limitations</a:t>
            </a:r>
            <a:endParaRPr lang="en-US" altLang="zh-CN" sz="3200" b="1" dirty="0"/>
          </a:p>
          <a:p>
            <a:endParaRPr lang="en-US" altLang="zh-CN" dirty="0"/>
          </a:p>
          <a:p>
            <a:pPr marL="285750" indent="-285750">
              <a:buFont typeface="Arial" panose="020B0604020202020204" pitchFamily="34" charset="0"/>
              <a:buChar char="•"/>
            </a:pPr>
            <a:r>
              <a:rPr lang="en-US" altLang="zh-CN" dirty="0"/>
              <a:t>Different</a:t>
            </a:r>
            <a:r>
              <a:rPr lang="zh-CN" altLang="en-US" dirty="0"/>
              <a:t> </a:t>
            </a:r>
            <a:r>
              <a:rPr lang="en-US" altLang="zh-CN" dirty="0"/>
              <a:t>data</a:t>
            </a:r>
            <a:r>
              <a:rPr lang="zh-CN" altLang="en-US" dirty="0"/>
              <a:t> </a:t>
            </a:r>
            <a:r>
              <a:rPr lang="en-US" altLang="zh-CN" dirty="0"/>
              <a:t>types</a:t>
            </a:r>
          </a:p>
          <a:p>
            <a:pPr marL="285750" indent="-285750">
              <a:buFont typeface="Arial" panose="020B0604020202020204" pitchFamily="34" charset="0"/>
              <a:buChar char="•"/>
            </a:pPr>
            <a:r>
              <a:rPr lang="en-US" altLang="zh-CN" dirty="0"/>
              <a:t>Information</a:t>
            </a:r>
            <a:r>
              <a:rPr lang="zh-CN" altLang="en-US" dirty="0"/>
              <a:t> </a:t>
            </a:r>
            <a:r>
              <a:rPr lang="en-US" altLang="zh-CN" dirty="0"/>
              <a:t>loss</a:t>
            </a:r>
          </a:p>
          <a:p>
            <a:pPr marL="285750" indent="-285750">
              <a:buFont typeface="Arial" panose="020B0604020202020204" pitchFamily="34" charset="0"/>
              <a:buChar char="•"/>
            </a:pPr>
            <a:r>
              <a:rPr lang="en-US" dirty="0"/>
              <a:t>Unable to be reused by other static</a:t>
            </a:r>
            <a:r>
              <a:rPr lang="zh-CN" altLang="en-US" dirty="0"/>
              <a:t> </a:t>
            </a:r>
            <a:r>
              <a:rPr lang="en-US" altLang="zh-CN" dirty="0"/>
              <a:t>analyzers</a:t>
            </a:r>
            <a:endParaRPr lang="en-US" dirty="0"/>
          </a:p>
          <a:p>
            <a:endParaRPr lang="en-AU" dirty="0"/>
          </a:p>
        </p:txBody>
      </p:sp>
      <p:sp>
        <p:nvSpPr>
          <p:cNvPr id="5" name="文本占位符 1">
            <a:extLst>
              <a:ext uri="{FF2B5EF4-FFF2-40B4-BE49-F238E27FC236}">
                <a16:creationId xmlns:a16="http://schemas.microsoft.com/office/drawing/2014/main" id="{00357A2D-DA48-E305-DCBD-94C40EA6A335}"/>
              </a:ext>
            </a:extLst>
          </p:cNvPr>
          <p:cNvSpPr>
            <a:spLocks noGrp="1"/>
          </p:cNvSpPr>
          <p:nvPr>
            <p:ph type="body" sz="quarter" idx="10"/>
          </p:nvPr>
        </p:nvSpPr>
        <p:spPr>
          <a:xfrm>
            <a:off x="216000" y="517675"/>
            <a:ext cx="6557333" cy="416571"/>
          </a:xfrm>
        </p:spPr>
        <p:txBody>
          <a:bodyPr>
            <a:normAutofit lnSpcReduction="10000"/>
          </a:bodyPr>
          <a:lstStyle/>
          <a:p>
            <a:r>
              <a:rPr lang="en-US" altLang="zh-CN" dirty="0"/>
              <a:t>Literature review</a:t>
            </a:r>
          </a:p>
          <a:p>
            <a:endParaRPr lang="en-US" altLang="zh-CN" dirty="0"/>
          </a:p>
        </p:txBody>
      </p:sp>
      <p:sp>
        <p:nvSpPr>
          <p:cNvPr id="6" name="TextBox 5">
            <a:extLst>
              <a:ext uri="{FF2B5EF4-FFF2-40B4-BE49-F238E27FC236}">
                <a16:creationId xmlns:a16="http://schemas.microsoft.com/office/drawing/2014/main" id="{CFFF9B28-9AAD-4B62-F78A-8C8C0DB669F2}"/>
              </a:ext>
            </a:extLst>
          </p:cNvPr>
          <p:cNvSpPr txBox="1"/>
          <p:nvPr/>
        </p:nvSpPr>
        <p:spPr>
          <a:xfrm>
            <a:off x="4905258" y="1036716"/>
            <a:ext cx="1104790" cy="461665"/>
          </a:xfrm>
          <a:prstGeom prst="rect">
            <a:avLst/>
          </a:prstGeom>
          <a:noFill/>
        </p:spPr>
        <p:txBody>
          <a:bodyPr wrap="none" rtlCol="0">
            <a:spAutoFit/>
          </a:bodyPr>
          <a:lstStyle/>
          <a:p>
            <a:r>
              <a:rPr lang="en-US" altLang="zh-CN" sz="2400" dirty="0">
                <a:solidFill>
                  <a:srgbClr val="FF0000"/>
                </a:solidFill>
              </a:rPr>
              <a:t>ICSE’22</a:t>
            </a:r>
            <a:endParaRPr lang="en-US" sz="2400" dirty="0">
              <a:solidFill>
                <a:srgbClr val="FF0000"/>
              </a:solidFill>
            </a:endParaRPr>
          </a:p>
        </p:txBody>
      </p:sp>
    </p:spTree>
    <p:extLst>
      <p:ext uri="{BB962C8B-B14F-4D97-AF65-F5344CB8AC3E}">
        <p14:creationId xmlns:p14="http://schemas.microsoft.com/office/powerpoint/2010/main" val="20810410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CA120F2B-0C29-8012-4BCF-FCEC7A25FBD1}"/>
              </a:ext>
            </a:extLst>
          </p:cNvPr>
          <p:cNvSpPr txBox="1"/>
          <p:nvPr/>
        </p:nvSpPr>
        <p:spPr>
          <a:xfrm>
            <a:off x="608987" y="2489740"/>
            <a:ext cx="6017275" cy="2893100"/>
          </a:xfrm>
          <a:prstGeom prst="rect">
            <a:avLst/>
          </a:prstGeom>
          <a:noFill/>
        </p:spPr>
        <p:txBody>
          <a:bodyPr wrap="square" rtlCol="0">
            <a:spAutoFit/>
          </a:bodyPr>
          <a:lstStyle/>
          <a:p>
            <a:r>
              <a:rPr lang="en-US" altLang="zh-CN" sz="2400" b="1" dirty="0"/>
              <a:t>Advantages</a:t>
            </a:r>
            <a:r>
              <a:rPr lang="zh-CN" altLang="en-US" sz="3200" b="1" dirty="0"/>
              <a:t> </a:t>
            </a:r>
            <a:endParaRPr lang="en-AU" altLang="zh-CN" sz="3200" b="1" dirty="0"/>
          </a:p>
          <a:p>
            <a:endParaRPr lang="en-AU" altLang="zh-CN" dirty="0"/>
          </a:p>
          <a:p>
            <a:pPr marL="285750" indent="-285750">
              <a:buFont typeface="Arial" panose="020B0604020202020204" pitchFamily="34" charset="0"/>
              <a:buChar char="•"/>
            </a:pPr>
            <a:r>
              <a:rPr lang="en-US" altLang="zh-CN" dirty="0"/>
              <a:t>Avoid extensive modifications to existing static analyzers.</a:t>
            </a:r>
          </a:p>
          <a:p>
            <a:pPr marL="285750" indent="-285750">
              <a:buFont typeface="Arial" panose="020B0604020202020204" pitchFamily="34" charset="0"/>
              <a:buChar char="•"/>
            </a:pPr>
            <a:r>
              <a:rPr lang="en-US" altLang="zh-CN" dirty="0"/>
              <a:t>Easy adaptation to changes or</a:t>
            </a:r>
            <a:r>
              <a:rPr lang="zh-CN" altLang="en-US" dirty="0"/>
              <a:t> </a:t>
            </a:r>
            <a:r>
              <a:rPr lang="en-US" altLang="zh-CN" dirty="0"/>
              <a:t>different</a:t>
            </a:r>
            <a:r>
              <a:rPr lang="zh-CN" altLang="en-US" dirty="0"/>
              <a:t> </a:t>
            </a:r>
            <a:r>
              <a:rPr lang="en-US" altLang="zh-CN" dirty="0"/>
              <a:t>requirements</a:t>
            </a:r>
          </a:p>
          <a:p>
            <a:endParaRPr lang="en-US" dirty="0"/>
          </a:p>
          <a:p>
            <a:r>
              <a:rPr lang="en-US" altLang="zh-CN" sz="2400" b="1" dirty="0"/>
              <a:t>Limitation</a:t>
            </a:r>
            <a:endParaRPr lang="en-US" altLang="zh-CN" sz="3200" b="1" dirty="0"/>
          </a:p>
          <a:p>
            <a:endParaRPr lang="en-US" altLang="zh-CN" dirty="0"/>
          </a:p>
          <a:p>
            <a:pPr marL="285750" indent="-285750">
              <a:buFont typeface="Arial" panose="020B0604020202020204" pitchFamily="34" charset="0"/>
              <a:buChar char="•"/>
            </a:pPr>
            <a:r>
              <a:rPr lang="en-AU" dirty="0"/>
              <a:t>Difficulty in generating high-precision specifications.</a:t>
            </a:r>
            <a:endParaRPr lang="en-US" dirty="0"/>
          </a:p>
          <a:p>
            <a:endParaRPr lang="en-AU" dirty="0"/>
          </a:p>
        </p:txBody>
      </p:sp>
      <p:sp>
        <p:nvSpPr>
          <p:cNvPr id="2" name="Rectangle 1">
            <a:extLst>
              <a:ext uri="{FF2B5EF4-FFF2-40B4-BE49-F238E27FC236}">
                <a16:creationId xmlns:a16="http://schemas.microsoft.com/office/drawing/2014/main" id="{9B4C0F4B-1857-439A-7F7A-A56621D697D5}"/>
              </a:ext>
            </a:extLst>
          </p:cNvPr>
          <p:cNvSpPr/>
          <p:nvPr/>
        </p:nvSpPr>
        <p:spPr>
          <a:xfrm>
            <a:off x="7386963" y="1739900"/>
            <a:ext cx="1073150" cy="44450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t>Java</a:t>
            </a:r>
            <a:endParaRPr lang="en-US" dirty="0"/>
          </a:p>
        </p:txBody>
      </p:sp>
      <p:sp>
        <p:nvSpPr>
          <p:cNvPr id="3" name="Rectangle 2">
            <a:extLst>
              <a:ext uri="{FF2B5EF4-FFF2-40B4-BE49-F238E27FC236}">
                <a16:creationId xmlns:a16="http://schemas.microsoft.com/office/drawing/2014/main" id="{0B2172A7-C12A-F07C-A8DD-A8419C381A50}"/>
              </a:ext>
            </a:extLst>
          </p:cNvPr>
          <p:cNvSpPr/>
          <p:nvPr/>
        </p:nvSpPr>
        <p:spPr>
          <a:xfrm>
            <a:off x="10057138" y="1752277"/>
            <a:ext cx="1213920" cy="44450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t>C/C++</a:t>
            </a:r>
            <a:endParaRPr lang="en-US" dirty="0"/>
          </a:p>
        </p:txBody>
      </p:sp>
      <p:sp>
        <p:nvSpPr>
          <p:cNvPr id="7" name="Terminator 6">
            <a:extLst>
              <a:ext uri="{FF2B5EF4-FFF2-40B4-BE49-F238E27FC236}">
                <a16:creationId xmlns:a16="http://schemas.microsoft.com/office/drawing/2014/main" id="{3196FCE9-535A-38BF-EC3F-D763593FBC0F}"/>
              </a:ext>
            </a:extLst>
          </p:cNvPr>
          <p:cNvSpPr/>
          <p:nvPr/>
        </p:nvSpPr>
        <p:spPr>
          <a:xfrm>
            <a:off x="6856738" y="3396601"/>
            <a:ext cx="2133600" cy="444501"/>
          </a:xfrm>
          <a:prstGeom prst="flowChartTerminator">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t>Static</a:t>
            </a:r>
            <a:r>
              <a:rPr lang="zh-CN" altLang="en-US" dirty="0"/>
              <a:t> </a:t>
            </a:r>
            <a:r>
              <a:rPr lang="en-US" altLang="zh-CN" dirty="0"/>
              <a:t>analyzer</a:t>
            </a:r>
            <a:endParaRPr lang="en-US" dirty="0"/>
          </a:p>
        </p:txBody>
      </p:sp>
      <p:sp>
        <p:nvSpPr>
          <p:cNvPr id="8" name="Wave 7">
            <a:extLst>
              <a:ext uri="{FF2B5EF4-FFF2-40B4-BE49-F238E27FC236}">
                <a16:creationId xmlns:a16="http://schemas.microsoft.com/office/drawing/2014/main" id="{3A8E106D-AFB9-9C76-F4BA-FA48BA07925C}"/>
              </a:ext>
            </a:extLst>
          </p:cNvPr>
          <p:cNvSpPr/>
          <p:nvPr/>
        </p:nvSpPr>
        <p:spPr>
          <a:xfrm>
            <a:off x="7440938" y="4336400"/>
            <a:ext cx="965200" cy="584200"/>
          </a:xfrm>
          <a:prstGeom prst="wav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t>Result</a:t>
            </a:r>
            <a:endParaRPr lang="en-US" dirty="0"/>
          </a:p>
        </p:txBody>
      </p:sp>
      <p:cxnSp>
        <p:nvCxnSpPr>
          <p:cNvPr id="20" name="Straight Arrow Connector 19">
            <a:extLst>
              <a:ext uri="{FF2B5EF4-FFF2-40B4-BE49-F238E27FC236}">
                <a16:creationId xmlns:a16="http://schemas.microsoft.com/office/drawing/2014/main" id="{AD5F2466-A0C9-7603-2027-2355753A5BD2}"/>
              </a:ext>
            </a:extLst>
          </p:cNvPr>
          <p:cNvCxnSpPr>
            <a:stCxn id="7" idx="2"/>
            <a:endCxn id="8" idx="0"/>
          </p:cNvCxnSpPr>
          <p:nvPr/>
        </p:nvCxnSpPr>
        <p:spPr>
          <a:xfrm>
            <a:off x="7923538" y="3841102"/>
            <a:ext cx="0" cy="56832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BBDC2913-D418-FA9C-545D-3B32C07DB5E6}"/>
              </a:ext>
            </a:extLst>
          </p:cNvPr>
          <p:cNvCxnSpPr>
            <a:cxnSpLocks/>
            <a:stCxn id="2" idx="2"/>
            <a:endCxn id="7" idx="0"/>
          </p:cNvCxnSpPr>
          <p:nvPr/>
        </p:nvCxnSpPr>
        <p:spPr>
          <a:xfrm>
            <a:off x="7923538" y="2184401"/>
            <a:ext cx="0" cy="12122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Snip and Round Single Corner of Rectangle 16">
            <a:extLst>
              <a:ext uri="{FF2B5EF4-FFF2-40B4-BE49-F238E27FC236}">
                <a16:creationId xmlns:a16="http://schemas.microsoft.com/office/drawing/2014/main" id="{8DEF7B28-E440-1C69-9F43-C7B74A8915FA}"/>
              </a:ext>
            </a:extLst>
          </p:cNvPr>
          <p:cNvSpPr/>
          <p:nvPr/>
        </p:nvSpPr>
        <p:spPr>
          <a:xfrm>
            <a:off x="9849423" y="3346130"/>
            <a:ext cx="1629350" cy="568323"/>
          </a:xfrm>
          <a:prstGeom prst="snip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a:t>Specifications</a:t>
            </a:r>
          </a:p>
        </p:txBody>
      </p:sp>
      <p:cxnSp>
        <p:nvCxnSpPr>
          <p:cNvPr id="26" name="Straight Arrow Connector 25">
            <a:extLst>
              <a:ext uri="{FF2B5EF4-FFF2-40B4-BE49-F238E27FC236}">
                <a16:creationId xmlns:a16="http://schemas.microsoft.com/office/drawing/2014/main" id="{148F3397-A64F-E3B2-21C0-F601A50D3C05}"/>
              </a:ext>
            </a:extLst>
          </p:cNvPr>
          <p:cNvCxnSpPr>
            <a:stCxn id="3" idx="2"/>
            <a:endCxn id="17" idx="3"/>
          </p:cNvCxnSpPr>
          <p:nvPr/>
        </p:nvCxnSpPr>
        <p:spPr>
          <a:xfrm>
            <a:off x="10664098" y="2196778"/>
            <a:ext cx="0" cy="114935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C92C8C0F-91B1-237D-1CF0-1EF47618030C}"/>
              </a:ext>
            </a:extLst>
          </p:cNvPr>
          <p:cNvCxnSpPr>
            <a:stCxn id="17" idx="2"/>
            <a:endCxn id="7" idx="3"/>
          </p:cNvCxnSpPr>
          <p:nvPr/>
        </p:nvCxnSpPr>
        <p:spPr>
          <a:xfrm flipH="1" flipV="1">
            <a:off x="8990338" y="3618852"/>
            <a:ext cx="859085" cy="1144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0A7DE867-5850-4E6D-EB47-1AE1D3860594}"/>
              </a:ext>
            </a:extLst>
          </p:cNvPr>
          <p:cNvSpPr txBox="1"/>
          <p:nvPr/>
        </p:nvSpPr>
        <p:spPr>
          <a:xfrm>
            <a:off x="9633819" y="3986433"/>
            <a:ext cx="2203952" cy="523220"/>
          </a:xfrm>
          <a:prstGeom prst="rect">
            <a:avLst/>
          </a:prstGeom>
          <a:noFill/>
        </p:spPr>
        <p:txBody>
          <a:bodyPr wrap="square" rtlCol="0">
            <a:spAutoFit/>
          </a:bodyPr>
          <a:lstStyle/>
          <a:p>
            <a:r>
              <a:rPr lang="en-US" sz="1400" dirty="0">
                <a:solidFill>
                  <a:srgbClr val="FF0000"/>
                </a:solidFill>
              </a:rPr>
              <a:t>S</a:t>
            </a:r>
            <a:r>
              <a:rPr lang="en-US" altLang="zh-CN" sz="1400" dirty="0">
                <a:solidFill>
                  <a:srgbClr val="FF0000"/>
                </a:solidFill>
              </a:rPr>
              <a:t>ummarize</a:t>
            </a:r>
            <a:r>
              <a:rPr lang="zh-CN" altLang="en-US" sz="1400" dirty="0">
                <a:solidFill>
                  <a:srgbClr val="FF0000"/>
                </a:solidFill>
              </a:rPr>
              <a:t> </a:t>
            </a:r>
            <a:r>
              <a:rPr lang="en-US" altLang="zh-CN" sz="1400" dirty="0">
                <a:solidFill>
                  <a:srgbClr val="FF0000"/>
                </a:solidFill>
              </a:rPr>
              <a:t>the</a:t>
            </a:r>
            <a:r>
              <a:rPr lang="zh-CN" altLang="en-US" sz="1400" dirty="0">
                <a:solidFill>
                  <a:srgbClr val="FF0000"/>
                </a:solidFill>
              </a:rPr>
              <a:t> </a:t>
            </a:r>
            <a:r>
              <a:rPr lang="en-US" altLang="zh-CN" sz="1400" dirty="0">
                <a:solidFill>
                  <a:srgbClr val="FF0000"/>
                </a:solidFill>
              </a:rPr>
              <a:t>side-effects</a:t>
            </a:r>
            <a:r>
              <a:rPr lang="zh-CN" altLang="en-US" sz="1400" dirty="0">
                <a:solidFill>
                  <a:srgbClr val="FF0000"/>
                </a:solidFill>
              </a:rPr>
              <a:t> </a:t>
            </a:r>
            <a:endParaRPr lang="en-AU" altLang="zh-CN" sz="1400" dirty="0">
              <a:solidFill>
                <a:srgbClr val="FF0000"/>
              </a:solidFill>
            </a:endParaRPr>
          </a:p>
          <a:p>
            <a:r>
              <a:rPr lang="en-US" altLang="zh-CN" sz="1400" dirty="0">
                <a:solidFill>
                  <a:srgbClr val="FF0000"/>
                </a:solidFill>
              </a:rPr>
              <a:t>of</a:t>
            </a:r>
            <a:r>
              <a:rPr lang="zh-CN" altLang="en-US" sz="1400" dirty="0">
                <a:solidFill>
                  <a:srgbClr val="FF0000"/>
                </a:solidFill>
              </a:rPr>
              <a:t> </a:t>
            </a:r>
            <a:r>
              <a:rPr lang="en-US" altLang="zh-CN" sz="1400" dirty="0">
                <a:solidFill>
                  <a:srgbClr val="FF0000"/>
                </a:solidFill>
              </a:rPr>
              <a:t>C/C++</a:t>
            </a:r>
            <a:r>
              <a:rPr lang="zh-CN" altLang="en-US" sz="1400" dirty="0">
                <a:solidFill>
                  <a:srgbClr val="FF0000"/>
                </a:solidFill>
              </a:rPr>
              <a:t> </a:t>
            </a:r>
            <a:r>
              <a:rPr lang="en-US" altLang="zh-CN" sz="1400" dirty="0">
                <a:solidFill>
                  <a:srgbClr val="FF0000"/>
                </a:solidFill>
              </a:rPr>
              <a:t>code</a:t>
            </a:r>
            <a:endParaRPr lang="en-US" sz="1400" dirty="0">
              <a:solidFill>
                <a:srgbClr val="FF0000"/>
              </a:solidFill>
            </a:endParaRPr>
          </a:p>
        </p:txBody>
      </p:sp>
      <p:sp>
        <p:nvSpPr>
          <p:cNvPr id="4" name="TextBox 3">
            <a:extLst>
              <a:ext uri="{FF2B5EF4-FFF2-40B4-BE49-F238E27FC236}">
                <a16:creationId xmlns:a16="http://schemas.microsoft.com/office/drawing/2014/main" id="{AC1D6939-0AC7-41A7-B85C-C5E06370F7C1}"/>
              </a:ext>
            </a:extLst>
          </p:cNvPr>
          <p:cNvSpPr txBox="1"/>
          <p:nvPr/>
        </p:nvSpPr>
        <p:spPr>
          <a:xfrm>
            <a:off x="544435" y="1512862"/>
            <a:ext cx="6228897" cy="830997"/>
          </a:xfrm>
          <a:prstGeom prst="rect">
            <a:avLst/>
          </a:prstGeom>
          <a:noFill/>
        </p:spPr>
        <p:txBody>
          <a:bodyPr wrap="square" rtlCol="0">
            <a:spAutoFit/>
          </a:bodyPr>
          <a:lstStyle/>
          <a:p>
            <a:r>
              <a:rPr lang="en-AU" altLang="en-US" sz="2400" b="1" dirty="0">
                <a:solidFill>
                  <a:schemeClr val="tx1">
                    <a:lumMod val="85000"/>
                    <a:lumOff val="15000"/>
                  </a:schemeClr>
                </a:solidFill>
                <a:latin typeface="+mn-ea"/>
              </a:rPr>
              <a:t>Specifications</a:t>
            </a:r>
            <a:r>
              <a:rPr lang="zh-CN" altLang="en-US" sz="2400" dirty="0">
                <a:solidFill>
                  <a:schemeClr val="tx1">
                    <a:lumMod val="85000"/>
                    <a:lumOff val="15000"/>
                  </a:schemeClr>
                </a:solidFill>
                <a:latin typeface="+mn-ea"/>
              </a:rPr>
              <a:t> </a:t>
            </a:r>
            <a:r>
              <a:rPr lang="en-AU" altLang="en-US" sz="2400" dirty="0">
                <a:solidFill>
                  <a:schemeClr val="tx1">
                    <a:lumMod val="85000"/>
                    <a:lumOff val="15000"/>
                  </a:schemeClr>
                </a:solidFill>
                <a:latin typeface="+mn-ea"/>
              </a:rPr>
              <a:t>are simplified descriptions or abstractions of a </a:t>
            </a:r>
            <a:r>
              <a:rPr lang="en-US" altLang="zh-CN" sz="2400" dirty="0">
                <a:solidFill>
                  <a:schemeClr val="tx1">
                    <a:lumMod val="85000"/>
                    <a:lumOff val="15000"/>
                  </a:schemeClr>
                </a:solidFill>
                <a:latin typeface="+mn-ea"/>
              </a:rPr>
              <a:t>f</a:t>
            </a:r>
            <a:r>
              <a:rPr lang="en-AU" altLang="en-US" sz="2400" dirty="0">
                <a:solidFill>
                  <a:schemeClr val="tx1">
                    <a:lumMod val="85000"/>
                    <a:lumOff val="15000"/>
                  </a:schemeClr>
                </a:solidFill>
                <a:latin typeface="+mn-ea"/>
              </a:rPr>
              <a:t>unction</a:t>
            </a:r>
            <a:r>
              <a:rPr lang="zh-CN" altLang="en-US" sz="2400" dirty="0">
                <a:solidFill>
                  <a:schemeClr val="tx1">
                    <a:lumMod val="85000"/>
                    <a:lumOff val="15000"/>
                  </a:schemeClr>
                </a:solidFill>
                <a:latin typeface="+mn-ea"/>
              </a:rPr>
              <a:t> </a:t>
            </a:r>
            <a:r>
              <a:rPr lang="en-AU" altLang="en-US" sz="2400" dirty="0">
                <a:solidFill>
                  <a:schemeClr val="tx1">
                    <a:lumMod val="85000"/>
                    <a:lumOff val="15000"/>
                  </a:schemeClr>
                </a:solidFill>
                <a:latin typeface="+mn-ea"/>
              </a:rPr>
              <a:t>or component.</a:t>
            </a:r>
          </a:p>
        </p:txBody>
      </p:sp>
      <p:sp>
        <p:nvSpPr>
          <p:cNvPr id="5" name="TextBox 4">
            <a:extLst>
              <a:ext uri="{FF2B5EF4-FFF2-40B4-BE49-F238E27FC236}">
                <a16:creationId xmlns:a16="http://schemas.microsoft.com/office/drawing/2014/main" id="{871AECC1-7A41-FF6F-2307-2E3EF16E1BA3}"/>
              </a:ext>
            </a:extLst>
          </p:cNvPr>
          <p:cNvSpPr txBox="1"/>
          <p:nvPr/>
        </p:nvSpPr>
        <p:spPr>
          <a:xfrm>
            <a:off x="10664098" y="2586788"/>
            <a:ext cx="880113" cy="369332"/>
          </a:xfrm>
          <a:prstGeom prst="rect">
            <a:avLst/>
          </a:prstGeom>
          <a:noFill/>
        </p:spPr>
        <p:txBody>
          <a:bodyPr wrap="none" rtlCol="0">
            <a:spAutoFit/>
          </a:bodyPr>
          <a:lstStyle/>
          <a:p>
            <a:r>
              <a:rPr lang="en-US" dirty="0"/>
              <a:t>ex</a:t>
            </a:r>
            <a:r>
              <a:rPr lang="en-US" altLang="zh-CN" dirty="0"/>
              <a:t>perts</a:t>
            </a:r>
            <a:endParaRPr lang="en-US" dirty="0"/>
          </a:p>
        </p:txBody>
      </p:sp>
      <p:sp>
        <p:nvSpPr>
          <p:cNvPr id="6" name="TextBox 5">
            <a:extLst>
              <a:ext uri="{FF2B5EF4-FFF2-40B4-BE49-F238E27FC236}">
                <a16:creationId xmlns:a16="http://schemas.microsoft.com/office/drawing/2014/main" id="{7363F735-82A6-4901-63CA-238569A2807B}"/>
              </a:ext>
            </a:extLst>
          </p:cNvPr>
          <p:cNvSpPr txBox="1"/>
          <p:nvPr/>
        </p:nvSpPr>
        <p:spPr>
          <a:xfrm>
            <a:off x="5683066" y="1946910"/>
            <a:ext cx="825867" cy="369332"/>
          </a:xfrm>
          <a:prstGeom prst="rect">
            <a:avLst/>
          </a:prstGeom>
          <a:noFill/>
        </p:spPr>
        <p:txBody>
          <a:bodyPr wrap="none" rtlCol="0">
            <a:spAutoFit/>
          </a:bodyPr>
          <a:lstStyle/>
          <a:p>
            <a:r>
              <a:rPr lang="en-AU" sz="1800" i="1" kern="1200" dirty="0">
                <a:solidFill>
                  <a:srgbClr val="FF0000"/>
                </a:solidFill>
                <a:effectLst/>
                <a:latin typeface="+mn-lt"/>
                <a:ea typeface="+mn-ea"/>
                <a:cs typeface="+mn-cs"/>
              </a:rPr>
              <a:t>ASE</a:t>
            </a:r>
            <a:r>
              <a:rPr lang="en-US" altLang="zh-CN" sz="1800" i="1" kern="1200" dirty="0">
                <a:solidFill>
                  <a:srgbClr val="FF0000"/>
                </a:solidFill>
                <a:effectLst/>
                <a:latin typeface="+mn-lt"/>
                <a:ea typeface="+mn-ea"/>
                <a:cs typeface="+mn-cs"/>
              </a:rPr>
              <a:t>’</a:t>
            </a:r>
            <a:r>
              <a:rPr lang="en-AU" sz="1800" i="1" kern="1200" dirty="0">
                <a:solidFill>
                  <a:srgbClr val="FF0000"/>
                </a:solidFill>
                <a:effectLst/>
                <a:latin typeface="+mn-lt"/>
                <a:ea typeface="+mn-ea"/>
                <a:cs typeface="+mn-cs"/>
              </a:rPr>
              <a:t>20</a:t>
            </a:r>
            <a:endParaRPr lang="en-AU" dirty="0">
              <a:solidFill>
                <a:srgbClr val="FF0000"/>
              </a:solidFill>
            </a:endParaRPr>
          </a:p>
        </p:txBody>
      </p:sp>
      <p:sp>
        <p:nvSpPr>
          <p:cNvPr id="16" name="文本占位符 1">
            <a:extLst>
              <a:ext uri="{FF2B5EF4-FFF2-40B4-BE49-F238E27FC236}">
                <a16:creationId xmlns:a16="http://schemas.microsoft.com/office/drawing/2014/main" id="{B0633E69-5870-3F4F-904D-06D667792DFA}"/>
              </a:ext>
            </a:extLst>
          </p:cNvPr>
          <p:cNvSpPr>
            <a:spLocks noGrp="1"/>
          </p:cNvSpPr>
          <p:nvPr>
            <p:ph type="body" sz="quarter" idx="10"/>
          </p:nvPr>
        </p:nvSpPr>
        <p:spPr>
          <a:xfrm>
            <a:off x="216000" y="517675"/>
            <a:ext cx="6557333" cy="416571"/>
          </a:xfrm>
        </p:spPr>
        <p:txBody>
          <a:bodyPr>
            <a:normAutofit lnSpcReduction="10000"/>
          </a:bodyPr>
          <a:lstStyle/>
          <a:p>
            <a:r>
              <a:rPr lang="en-US" altLang="zh-CN" dirty="0"/>
              <a:t>Literature review</a:t>
            </a:r>
          </a:p>
          <a:p>
            <a:endParaRPr lang="en-US" altLang="zh-CN" dirty="0"/>
          </a:p>
        </p:txBody>
      </p:sp>
      <p:sp>
        <p:nvSpPr>
          <p:cNvPr id="19" name="TextBox 18">
            <a:extLst>
              <a:ext uri="{FF2B5EF4-FFF2-40B4-BE49-F238E27FC236}">
                <a16:creationId xmlns:a16="http://schemas.microsoft.com/office/drawing/2014/main" id="{8C83E403-DDB1-1E58-7A82-9F7748536C1E}"/>
              </a:ext>
            </a:extLst>
          </p:cNvPr>
          <p:cNvSpPr txBox="1"/>
          <p:nvPr/>
        </p:nvSpPr>
        <p:spPr>
          <a:xfrm>
            <a:off x="544435" y="5926304"/>
            <a:ext cx="11521440" cy="400110"/>
          </a:xfrm>
          <a:prstGeom prst="rect">
            <a:avLst/>
          </a:prstGeom>
          <a:noFill/>
        </p:spPr>
        <p:txBody>
          <a:bodyPr wrap="square" rtlCol="0">
            <a:spAutoFit/>
          </a:bodyPr>
          <a:lstStyle/>
          <a:p>
            <a:r>
              <a:rPr lang="en-AU" sz="2000" b="1" dirty="0">
                <a:solidFill>
                  <a:srgbClr val="FF0000"/>
                </a:solidFill>
              </a:rPr>
              <a:t>Our work: Caller-Sensitive Specification Generation For Cross-Language Static Taint Analysis</a:t>
            </a:r>
          </a:p>
        </p:txBody>
      </p:sp>
    </p:spTree>
    <p:extLst>
      <p:ext uri="{BB962C8B-B14F-4D97-AF65-F5344CB8AC3E}">
        <p14:creationId xmlns:p14="http://schemas.microsoft.com/office/powerpoint/2010/main" val="970977968"/>
      </p:ext>
    </p:extLst>
  </p:cSld>
  <p:clrMapOvr>
    <a:masterClrMapping/>
  </p:clrMapOvr>
</p:sld>
</file>

<file path=ppt/theme/theme1.xml><?xml version="1.0" encoding="utf-8"?>
<a:theme xmlns:a="http://schemas.openxmlformats.org/drawingml/2006/main" name="主题1">
  <a:themeElements>
    <a:clrScheme name="论文蓝">
      <a:dk1>
        <a:srgbClr val="000000"/>
      </a:dk1>
      <a:lt1>
        <a:srgbClr val="FFFFFF"/>
      </a:lt1>
      <a:dk2>
        <a:srgbClr val="44546A"/>
      </a:dk2>
      <a:lt2>
        <a:srgbClr val="E7E6E6"/>
      </a:lt2>
      <a:accent1>
        <a:srgbClr val="365FAA"/>
      </a:accent1>
      <a:accent2>
        <a:srgbClr val="4472C4"/>
      </a:accent2>
      <a:accent3>
        <a:srgbClr val="A5A5A5"/>
      </a:accent3>
      <a:accent4>
        <a:srgbClr val="FFC000"/>
      </a:accent4>
      <a:accent5>
        <a:srgbClr val="4472C4"/>
      </a:accent5>
      <a:accent6>
        <a:srgbClr val="70AD47"/>
      </a:accent6>
      <a:hlink>
        <a:srgbClr val="0563C1"/>
      </a:hlink>
      <a:folHlink>
        <a:srgbClr val="954F72"/>
      </a:folHlink>
    </a:clrScheme>
    <a:fontScheme name="论文">
      <a:majorFont>
        <a:latin typeface="微软雅黑"/>
        <a:ea typeface="微软雅黑"/>
        <a:cs typeface=""/>
      </a:majorFont>
      <a:minorFont>
        <a:latin typeface="微软雅黑 Light"/>
        <a:ea typeface="微软雅黑 Light"/>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主题1" id="{FB4FF741-2E82-48CD-9931-DF89750C29FE}" vid="{41BFF024-F73E-43EE-B7D5-F2D953D6E644}"/>
    </a:ext>
  </a:extLst>
</a:theme>
</file>

<file path=ppt/theme/theme2.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7046</TotalTime>
  <Words>5212</Words>
  <Application>Microsoft Macintosh PowerPoint</Application>
  <PresentationFormat>Widescreen</PresentationFormat>
  <Paragraphs>618</Paragraphs>
  <Slides>27</Slides>
  <Notes>25</Notes>
  <HiddenSlides>0</HiddenSlides>
  <MMClips>0</MMClips>
  <ScaleCrop>false</ScaleCrop>
  <HeadingPairs>
    <vt:vector size="6" baseType="variant">
      <vt:variant>
        <vt:lpstr>Fonts Used</vt:lpstr>
      </vt:variant>
      <vt:variant>
        <vt:i4>13</vt:i4>
      </vt:variant>
      <vt:variant>
        <vt:lpstr>Theme</vt:lpstr>
      </vt:variant>
      <vt:variant>
        <vt:i4>2</vt:i4>
      </vt:variant>
      <vt:variant>
        <vt:lpstr>Slide Titles</vt:lpstr>
      </vt:variant>
      <vt:variant>
        <vt:i4>27</vt:i4>
      </vt:variant>
    </vt:vector>
  </HeadingPairs>
  <TitlesOfParts>
    <vt:vector size="42" baseType="lpstr">
      <vt:lpstr>Arial Unicode MS</vt:lpstr>
      <vt:lpstr>微软雅黑</vt:lpstr>
      <vt:lpstr>NimbusRomNo9L</vt:lpstr>
      <vt:lpstr>宋体</vt:lpstr>
      <vt:lpstr>Söhne</vt:lpstr>
      <vt:lpstr>Times</vt:lpstr>
      <vt:lpstr>微软雅黑 Light</vt:lpstr>
      <vt:lpstr>ADLaM Display</vt:lpstr>
      <vt:lpstr>Arial</vt:lpstr>
      <vt:lpstr>Calibri</vt:lpstr>
      <vt:lpstr>Calibri Light</vt:lpstr>
      <vt:lpstr>Cambria Math</vt:lpstr>
      <vt:lpstr>Segoe UI</vt:lpstr>
      <vt:lpstr>主题1</vt:lpstr>
      <vt:lpstr>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cp:keywords>http:/www.ypppt.com</cp:keywords>
  <dc:description>http://www.ypppt.com/</dc:description>
  <cp:lastModifiedBy>Shuangxiang Kan</cp:lastModifiedBy>
  <cp:revision>612</cp:revision>
  <dcterms:created xsi:type="dcterms:W3CDTF">2015-11-20T05:54:28Z</dcterms:created>
  <dcterms:modified xsi:type="dcterms:W3CDTF">2023-09-04T06:22:02Z</dcterms:modified>
</cp:coreProperties>
</file>