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83" r:id="rId5"/>
    <p:sldId id="260" r:id="rId6"/>
    <p:sldId id="282" r:id="rId7"/>
    <p:sldId id="284" r:id="rId8"/>
    <p:sldId id="285" r:id="rId9"/>
    <p:sldId id="261" r:id="rId10"/>
    <p:sldId id="262" r:id="rId11"/>
    <p:sldId id="286" r:id="rId12"/>
    <p:sldId id="287" r:id="rId13"/>
    <p:sldId id="265" r:id="rId14"/>
    <p:sldId id="266" r:id="rId15"/>
    <p:sldId id="271" r:id="rId16"/>
    <p:sldId id="296" r:id="rId17"/>
    <p:sldId id="288" r:id="rId18"/>
    <p:sldId id="270" r:id="rId19"/>
    <p:sldId id="289" r:id="rId20"/>
    <p:sldId id="290" r:id="rId21"/>
    <p:sldId id="308" r:id="rId22"/>
    <p:sldId id="293" r:id="rId23"/>
    <p:sldId id="302" r:id="rId24"/>
    <p:sldId id="303" r:id="rId25"/>
    <p:sldId id="305" r:id="rId26"/>
    <p:sldId id="306" r:id="rId27"/>
    <p:sldId id="307" r:id="rId28"/>
    <p:sldId id="267" r:id="rId29"/>
    <p:sldId id="272" r:id="rId30"/>
    <p:sldId id="300" r:id="rId31"/>
    <p:sldId id="277" r:id="rId32"/>
    <p:sldId id="276" r:id="rId33"/>
    <p:sldId id="297" r:id="rId34"/>
    <p:sldId id="280" r:id="rId35"/>
    <p:sldId id="298" r:id="rId36"/>
    <p:sldId id="28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0"/>
    <p:restoredTop sz="90444"/>
  </p:normalViewPr>
  <p:slideViewPr>
    <p:cSldViewPr snapToGrid="0" snapToObjects="1">
      <p:cViewPr varScale="1">
        <p:scale>
          <a:sx n="115" d="100"/>
          <a:sy n="115" d="100"/>
        </p:scale>
        <p:origin x="2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svg"/><Relationship Id="rId1"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9.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9B338-C19B-459F-B6F9-EF65BBC6B83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EDDF040-956F-4054-847E-BAEB4448FA67}">
      <dgm:prSet/>
      <dgm:spPr/>
      <dgm:t>
        <a:bodyPr/>
        <a:lstStyle/>
        <a:p>
          <a:r>
            <a:rPr kumimoji="1" lang="en-US" dirty="0"/>
            <a:t>Introduction and Background - What</a:t>
          </a:r>
          <a:r>
            <a:rPr kumimoji="1" lang="zh-CN" dirty="0"/>
            <a:t> </a:t>
          </a:r>
          <a:r>
            <a:rPr kumimoji="1" lang="en-US" dirty="0"/>
            <a:t>is</a:t>
          </a:r>
          <a:r>
            <a:rPr kumimoji="1" lang="zh-CN" dirty="0"/>
            <a:t> </a:t>
          </a:r>
          <a:r>
            <a:rPr kumimoji="1" lang="en-US" dirty="0"/>
            <a:t>the CPS ?</a:t>
          </a:r>
          <a:endParaRPr lang="en-US" dirty="0"/>
        </a:p>
      </dgm:t>
    </dgm:pt>
    <dgm:pt modelId="{FBAA76B6-6A87-48E3-B9CE-1A083B1FA615}" type="parTrans" cxnId="{F246B6D2-FCF4-489E-B655-F88B490653E4}">
      <dgm:prSet/>
      <dgm:spPr/>
      <dgm:t>
        <a:bodyPr/>
        <a:lstStyle/>
        <a:p>
          <a:endParaRPr lang="en-US"/>
        </a:p>
      </dgm:t>
    </dgm:pt>
    <dgm:pt modelId="{B50332C0-86E7-44A8-B62E-0B7BBE4FFBE1}" type="sibTrans" cxnId="{F246B6D2-FCF4-489E-B655-F88B490653E4}">
      <dgm:prSet/>
      <dgm:spPr/>
      <dgm:t>
        <a:bodyPr/>
        <a:lstStyle/>
        <a:p>
          <a:endParaRPr lang="en-US"/>
        </a:p>
      </dgm:t>
    </dgm:pt>
    <dgm:pt modelId="{D558E1BE-C22C-45F9-8DDE-AEFCC577C154}">
      <dgm:prSet/>
      <dgm:spPr/>
      <dgm:t>
        <a:bodyPr/>
        <a:lstStyle/>
        <a:p>
          <a:r>
            <a:rPr lang="en-US" dirty="0"/>
            <a:t>Faults</a:t>
          </a:r>
          <a:r>
            <a:rPr lang="zh-CN" altLang="en-US" dirty="0"/>
            <a:t> </a:t>
          </a:r>
          <a:r>
            <a:rPr lang="en-US" altLang="zh-CN" dirty="0"/>
            <a:t>in</a:t>
          </a:r>
          <a:r>
            <a:rPr lang="zh-CN" altLang="en-US" dirty="0"/>
            <a:t> </a:t>
          </a:r>
          <a:r>
            <a:rPr lang="en-US" altLang="zh-CN" dirty="0"/>
            <a:t>CPS</a:t>
          </a:r>
          <a:endParaRPr lang="en-US" dirty="0"/>
        </a:p>
      </dgm:t>
    </dgm:pt>
    <dgm:pt modelId="{A108F76E-C352-4271-9086-20921FA80DB5}" type="parTrans" cxnId="{931164F8-2654-465B-BB5F-776E6759B3BF}">
      <dgm:prSet/>
      <dgm:spPr/>
      <dgm:t>
        <a:bodyPr/>
        <a:lstStyle/>
        <a:p>
          <a:endParaRPr lang="en-US"/>
        </a:p>
      </dgm:t>
    </dgm:pt>
    <dgm:pt modelId="{58DD1823-9D8D-4961-B60E-8C3716C42E6E}" type="sibTrans" cxnId="{931164F8-2654-465B-BB5F-776E6759B3BF}">
      <dgm:prSet/>
      <dgm:spPr/>
      <dgm:t>
        <a:bodyPr/>
        <a:lstStyle/>
        <a:p>
          <a:endParaRPr lang="en-US"/>
        </a:p>
      </dgm:t>
    </dgm:pt>
    <dgm:pt modelId="{4D02589E-CA1B-4577-A0FE-60BB466D6008}">
      <dgm:prSet/>
      <dgm:spPr/>
      <dgm:t>
        <a:bodyPr/>
        <a:lstStyle/>
        <a:p>
          <a:r>
            <a:rPr kumimoji="1" lang="en-US" altLang="zh-CN" dirty="0"/>
            <a:t>Existing work</a:t>
          </a:r>
          <a:r>
            <a:rPr kumimoji="1" lang="zh-CN" altLang="en-US" dirty="0"/>
            <a:t> </a:t>
          </a:r>
          <a:r>
            <a:rPr kumimoji="1" lang="en-US" altLang="zh-CN" dirty="0"/>
            <a:t>and</a:t>
          </a:r>
          <a:r>
            <a:rPr kumimoji="1" lang="zh-CN" altLang="en-US" dirty="0"/>
            <a:t> </a:t>
          </a:r>
          <a:r>
            <a:rPr kumimoji="1" lang="en-US" altLang="zh-CN" dirty="0"/>
            <a:t>m</a:t>
          </a:r>
          <a:r>
            <a:rPr kumimoji="1" lang="en-US" dirty="0"/>
            <a:t>y</a:t>
          </a:r>
          <a:r>
            <a:rPr kumimoji="1" lang="zh-CN" altLang="en-US" dirty="0"/>
            <a:t> </a:t>
          </a:r>
          <a:r>
            <a:rPr kumimoji="1" lang="en-US" altLang="zh-CN" dirty="0"/>
            <a:t>idea</a:t>
          </a:r>
          <a:r>
            <a:rPr kumimoji="1" lang="zh-CN" altLang="en-US" dirty="0"/>
            <a:t> </a:t>
          </a:r>
          <a:endParaRPr lang="en-US" dirty="0"/>
        </a:p>
      </dgm:t>
    </dgm:pt>
    <dgm:pt modelId="{8DF9BDC1-D2DD-425B-B158-0C2FAC5995A5}" type="parTrans" cxnId="{61BA66E8-F740-40C9-A097-AA1B3B2E1904}">
      <dgm:prSet/>
      <dgm:spPr/>
      <dgm:t>
        <a:bodyPr/>
        <a:lstStyle/>
        <a:p>
          <a:endParaRPr lang="en-US"/>
        </a:p>
      </dgm:t>
    </dgm:pt>
    <dgm:pt modelId="{7BE2A193-5126-495F-B4F9-475A5E42BA6F}" type="sibTrans" cxnId="{61BA66E8-F740-40C9-A097-AA1B3B2E1904}">
      <dgm:prSet/>
      <dgm:spPr/>
      <dgm:t>
        <a:bodyPr/>
        <a:lstStyle/>
        <a:p>
          <a:endParaRPr lang="en-US"/>
        </a:p>
      </dgm:t>
    </dgm:pt>
    <dgm:pt modelId="{AA148957-A86A-477E-B3E5-4391F00376C7}" type="pres">
      <dgm:prSet presAssocID="{E349B338-C19B-459F-B6F9-EF65BBC6B833}" presName="root" presStyleCnt="0">
        <dgm:presLayoutVars>
          <dgm:dir/>
          <dgm:resizeHandles val="exact"/>
        </dgm:presLayoutVars>
      </dgm:prSet>
      <dgm:spPr/>
    </dgm:pt>
    <dgm:pt modelId="{0BA71BDA-190C-421E-958E-1DD1DA1FC360}" type="pres">
      <dgm:prSet presAssocID="{BEDDF040-956F-4054-847E-BAEB4448FA67}" presName="compNode" presStyleCnt="0"/>
      <dgm:spPr/>
    </dgm:pt>
    <dgm:pt modelId="{724F88E1-8167-4E50-8F58-B4C05ABFA3D9}" type="pres">
      <dgm:prSet presAssocID="{BEDDF040-956F-4054-847E-BAEB4448FA67}" presName="bgRect" presStyleLbl="bgShp" presStyleIdx="0" presStyleCnt="3"/>
      <dgm:spPr/>
    </dgm:pt>
    <dgm:pt modelId="{86171432-15B5-4CC9-B6CA-1A049FB57735}" type="pres">
      <dgm:prSet presAssocID="{BEDDF040-956F-4054-847E-BAEB4448FA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77A5B556-2CBE-44E5-B74B-490A01C8A6F7}" type="pres">
      <dgm:prSet presAssocID="{BEDDF040-956F-4054-847E-BAEB4448FA67}" presName="spaceRect" presStyleCnt="0"/>
      <dgm:spPr/>
    </dgm:pt>
    <dgm:pt modelId="{11BF4678-419E-4AB2-99E7-C825E24916CF}" type="pres">
      <dgm:prSet presAssocID="{BEDDF040-956F-4054-847E-BAEB4448FA67}" presName="parTx" presStyleLbl="revTx" presStyleIdx="0" presStyleCnt="3">
        <dgm:presLayoutVars>
          <dgm:chMax val="0"/>
          <dgm:chPref val="0"/>
        </dgm:presLayoutVars>
      </dgm:prSet>
      <dgm:spPr/>
    </dgm:pt>
    <dgm:pt modelId="{22173C2E-8A12-4CB9-A91E-B24E450541B6}" type="pres">
      <dgm:prSet presAssocID="{B50332C0-86E7-44A8-B62E-0B7BBE4FFBE1}" presName="sibTrans" presStyleCnt="0"/>
      <dgm:spPr/>
    </dgm:pt>
    <dgm:pt modelId="{8E00AD6C-0F83-49A4-AA55-6F1C6879C234}" type="pres">
      <dgm:prSet presAssocID="{D558E1BE-C22C-45F9-8DDE-AEFCC577C154}" presName="compNode" presStyleCnt="0"/>
      <dgm:spPr/>
    </dgm:pt>
    <dgm:pt modelId="{0EB8518E-779B-477F-9170-A190849CD003}" type="pres">
      <dgm:prSet presAssocID="{D558E1BE-C22C-45F9-8DDE-AEFCC577C154}" presName="bgRect" presStyleLbl="bgShp" presStyleIdx="1" presStyleCnt="3"/>
      <dgm:spPr/>
    </dgm:pt>
    <dgm:pt modelId="{1CCC12AF-B1D9-42B0-B725-E302B4BD4392}" type="pres">
      <dgm:prSet presAssocID="{D558E1BE-C22C-45F9-8DDE-AEFCC577C1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7696F93-6F87-4C13-A4E4-494DC0569A18}" type="pres">
      <dgm:prSet presAssocID="{D558E1BE-C22C-45F9-8DDE-AEFCC577C154}" presName="spaceRect" presStyleCnt="0"/>
      <dgm:spPr/>
    </dgm:pt>
    <dgm:pt modelId="{841AE089-75AE-4909-A393-D7D321EB14AF}" type="pres">
      <dgm:prSet presAssocID="{D558E1BE-C22C-45F9-8DDE-AEFCC577C154}" presName="parTx" presStyleLbl="revTx" presStyleIdx="1" presStyleCnt="3">
        <dgm:presLayoutVars>
          <dgm:chMax val="0"/>
          <dgm:chPref val="0"/>
        </dgm:presLayoutVars>
      </dgm:prSet>
      <dgm:spPr/>
    </dgm:pt>
    <dgm:pt modelId="{26032813-A6C3-4B64-84C5-6001C2339177}" type="pres">
      <dgm:prSet presAssocID="{58DD1823-9D8D-4961-B60E-8C3716C42E6E}" presName="sibTrans" presStyleCnt="0"/>
      <dgm:spPr/>
    </dgm:pt>
    <dgm:pt modelId="{7E48932D-20F4-4E2D-8AB6-CB4F1450DBB8}" type="pres">
      <dgm:prSet presAssocID="{4D02589E-CA1B-4577-A0FE-60BB466D6008}" presName="compNode" presStyleCnt="0"/>
      <dgm:spPr/>
    </dgm:pt>
    <dgm:pt modelId="{08836F63-0678-4FFF-8271-8C6D3240D211}" type="pres">
      <dgm:prSet presAssocID="{4D02589E-CA1B-4577-A0FE-60BB466D6008}" presName="bgRect" presStyleLbl="bgShp" presStyleIdx="2" presStyleCnt="3"/>
      <dgm:spPr/>
    </dgm:pt>
    <dgm:pt modelId="{FD539A7A-2460-4B95-AC8F-9F7633EC52D0}" type="pres">
      <dgm:prSet presAssocID="{4D02589E-CA1B-4577-A0FE-60BB466D60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C6EA6170-B3FD-4000-982E-BD8E99B76FC9}" type="pres">
      <dgm:prSet presAssocID="{4D02589E-CA1B-4577-A0FE-60BB466D6008}" presName="spaceRect" presStyleCnt="0"/>
      <dgm:spPr/>
    </dgm:pt>
    <dgm:pt modelId="{B6A9C11D-B3F5-45B0-AA56-109B5133B7BA}" type="pres">
      <dgm:prSet presAssocID="{4D02589E-CA1B-4577-A0FE-60BB466D6008}" presName="parTx" presStyleLbl="revTx" presStyleIdx="2" presStyleCnt="3">
        <dgm:presLayoutVars>
          <dgm:chMax val="0"/>
          <dgm:chPref val="0"/>
        </dgm:presLayoutVars>
      </dgm:prSet>
      <dgm:spPr/>
    </dgm:pt>
  </dgm:ptLst>
  <dgm:cxnLst>
    <dgm:cxn modelId="{914F080F-9466-4AF3-9A14-84336F376100}" type="presOf" srcId="{4D02589E-CA1B-4577-A0FE-60BB466D6008}" destId="{B6A9C11D-B3F5-45B0-AA56-109B5133B7BA}" srcOrd="0" destOrd="0" presId="urn:microsoft.com/office/officeart/2018/2/layout/IconVerticalSolidList"/>
    <dgm:cxn modelId="{B09E081A-7FA5-479F-8690-5190BF21BDD2}" type="presOf" srcId="{E349B338-C19B-459F-B6F9-EF65BBC6B833}" destId="{AA148957-A86A-477E-B3E5-4391F00376C7}" srcOrd="0" destOrd="0" presId="urn:microsoft.com/office/officeart/2018/2/layout/IconVerticalSolidList"/>
    <dgm:cxn modelId="{4D49AC34-9CCE-4D05-A463-24034923F073}" type="presOf" srcId="{BEDDF040-956F-4054-847E-BAEB4448FA67}" destId="{11BF4678-419E-4AB2-99E7-C825E24916CF}" srcOrd="0" destOrd="0" presId="urn:microsoft.com/office/officeart/2018/2/layout/IconVerticalSolidList"/>
    <dgm:cxn modelId="{484A9037-63F1-44F6-8D4F-237E63BBB0B0}" type="presOf" srcId="{D558E1BE-C22C-45F9-8DDE-AEFCC577C154}" destId="{841AE089-75AE-4909-A393-D7D321EB14AF}" srcOrd="0" destOrd="0" presId="urn:microsoft.com/office/officeart/2018/2/layout/IconVerticalSolidList"/>
    <dgm:cxn modelId="{F246B6D2-FCF4-489E-B655-F88B490653E4}" srcId="{E349B338-C19B-459F-B6F9-EF65BBC6B833}" destId="{BEDDF040-956F-4054-847E-BAEB4448FA67}" srcOrd="0" destOrd="0" parTransId="{FBAA76B6-6A87-48E3-B9CE-1A083B1FA615}" sibTransId="{B50332C0-86E7-44A8-B62E-0B7BBE4FFBE1}"/>
    <dgm:cxn modelId="{61BA66E8-F740-40C9-A097-AA1B3B2E1904}" srcId="{E349B338-C19B-459F-B6F9-EF65BBC6B833}" destId="{4D02589E-CA1B-4577-A0FE-60BB466D6008}" srcOrd="2" destOrd="0" parTransId="{8DF9BDC1-D2DD-425B-B158-0C2FAC5995A5}" sibTransId="{7BE2A193-5126-495F-B4F9-475A5E42BA6F}"/>
    <dgm:cxn modelId="{931164F8-2654-465B-BB5F-776E6759B3BF}" srcId="{E349B338-C19B-459F-B6F9-EF65BBC6B833}" destId="{D558E1BE-C22C-45F9-8DDE-AEFCC577C154}" srcOrd="1" destOrd="0" parTransId="{A108F76E-C352-4271-9086-20921FA80DB5}" sibTransId="{58DD1823-9D8D-4961-B60E-8C3716C42E6E}"/>
    <dgm:cxn modelId="{ABE35426-6691-4A5B-BBB5-C28C46AA60E6}" type="presParOf" srcId="{AA148957-A86A-477E-B3E5-4391F00376C7}" destId="{0BA71BDA-190C-421E-958E-1DD1DA1FC360}" srcOrd="0" destOrd="0" presId="urn:microsoft.com/office/officeart/2018/2/layout/IconVerticalSolidList"/>
    <dgm:cxn modelId="{781EA8D3-10B4-4E81-B636-68EF413A26E9}" type="presParOf" srcId="{0BA71BDA-190C-421E-958E-1DD1DA1FC360}" destId="{724F88E1-8167-4E50-8F58-B4C05ABFA3D9}" srcOrd="0" destOrd="0" presId="urn:microsoft.com/office/officeart/2018/2/layout/IconVerticalSolidList"/>
    <dgm:cxn modelId="{6055BD0A-D514-4F0A-9A30-55F3BE2A9A63}" type="presParOf" srcId="{0BA71BDA-190C-421E-958E-1DD1DA1FC360}" destId="{86171432-15B5-4CC9-B6CA-1A049FB57735}" srcOrd="1" destOrd="0" presId="urn:microsoft.com/office/officeart/2018/2/layout/IconVerticalSolidList"/>
    <dgm:cxn modelId="{219146AF-3DB1-4E6A-917E-796DDA259227}" type="presParOf" srcId="{0BA71BDA-190C-421E-958E-1DD1DA1FC360}" destId="{77A5B556-2CBE-44E5-B74B-490A01C8A6F7}" srcOrd="2" destOrd="0" presId="urn:microsoft.com/office/officeart/2018/2/layout/IconVerticalSolidList"/>
    <dgm:cxn modelId="{BE9EDDFB-33C6-4395-A24B-07B5A623DC19}" type="presParOf" srcId="{0BA71BDA-190C-421E-958E-1DD1DA1FC360}" destId="{11BF4678-419E-4AB2-99E7-C825E24916CF}" srcOrd="3" destOrd="0" presId="urn:microsoft.com/office/officeart/2018/2/layout/IconVerticalSolidList"/>
    <dgm:cxn modelId="{D719603A-28C7-4653-9AA5-B7C6F8AD201A}" type="presParOf" srcId="{AA148957-A86A-477E-B3E5-4391F00376C7}" destId="{22173C2E-8A12-4CB9-A91E-B24E450541B6}" srcOrd="1" destOrd="0" presId="urn:microsoft.com/office/officeart/2018/2/layout/IconVerticalSolidList"/>
    <dgm:cxn modelId="{C1D5FA10-2F36-4A08-A75A-CD1231052525}" type="presParOf" srcId="{AA148957-A86A-477E-B3E5-4391F00376C7}" destId="{8E00AD6C-0F83-49A4-AA55-6F1C6879C234}" srcOrd="2" destOrd="0" presId="urn:microsoft.com/office/officeart/2018/2/layout/IconVerticalSolidList"/>
    <dgm:cxn modelId="{50EFB39A-AA44-433B-999F-E6331AE9AEEC}" type="presParOf" srcId="{8E00AD6C-0F83-49A4-AA55-6F1C6879C234}" destId="{0EB8518E-779B-477F-9170-A190849CD003}" srcOrd="0" destOrd="0" presId="urn:microsoft.com/office/officeart/2018/2/layout/IconVerticalSolidList"/>
    <dgm:cxn modelId="{F8225D65-8AD7-483A-AA81-36867A23E15D}" type="presParOf" srcId="{8E00AD6C-0F83-49A4-AA55-6F1C6879C234}" destId="{1CCC12AF-B1D9-42B0-B725-E302B4BD4392}" srcOrd="1" destOrd="0" presId="urn:microsoft.com/office/officeart/2018/2/layout/IconVerticalSolidList"/>
    <dgm:cxn modelId="{58F425C3-4F5B-4B3F-AC0D-0918A7CA5CB3}" type="presParOf" srcId="{8E00AD6C-0F83-49A4-AA55-6F1C6879C234}" destId="{07696F93-6F87-4C13-A4E4-494DC0569A18}" srcOrd="2" destOrd="0" presId="urn:microsoft.com/office/officeart/2018/2/layout/IconVerticalSolidList"/>
    <dgm:cxn modelId="{D9196738-F448-4D75-9FB3-C0721485BD2A}" type="presParOf" srcId="{8E00AD6C-0F83-49A4-AA55-6F1C6879C234}" destId="{841AE089-75AE-4909-A393-D7D321EB14AF}" srcOrd="3" destOrd="0" presId="urn:microsoft.com/office/officeart/2018/2/layout/IconVerticalSolidList"/>
    <dgm:cxn modelId="{27C49913-2FAC-4774-B54A-86C138B2905F}" type="presParOf" srcId="{AA148957-A86A-477E-B3E5-4391F00376C7}" destId="{26032813-A6C3-4B64-84C5-6001C2339177}" srcOrd="3" destOrd="0" presId="urn:microsoft.com/office/officeart/2018/2/layout/IconVerticalSolidList"/>
    <dgm:cxn modelId="{73AD17FB-3D7D-4200-B700-554DFDFE38FF}" type="presParOf" srcId="{AA148957-A86A-477E-B3E5-4391F00376C7}" destId="{7E48932D-20F4-4E2D-8AB6-CB4F1450DBB8}" srcOrd="4" destOrd="0" presId="urn:microsoft.com/office/officeart/2018/2/layout/IconVerticalSolidList"/>
    <dgm:cxn modelId="{F58657DB-77CC-4616-B9F5-9443505ED48C}" type="presParOf" srcId="{7E48932D-20F4-4E2D-8AB6-CB4F1450DBB8}" destId="{08836F63-0678-4FFF-8271-8C6D3240D211}" srcOrd="0" destOrd="0" presId="urn:microsoft.com/office/officeart/2018/2/layout/IconVerticalSolidList"/>
    <dgm:cxn modelId="{70012546-11DD-4DB4-A3C6-8344D3123BC8}" type="presParOf" srcId="{7E48932D-20F4-4E2D-8AB6-CB4F1450DBB8}" destId="{FD539A7A-2460-4B95-AC8F-9F7633EC52D0}" srcOrd="1" destOrd="0" presId="urn:microsoft.com/office/officeart/2018/2/layout/IconVerticalSolidList"/>
    <dgm:cxn modelId="{5DA94366-01D1-4B4E-8F64-9EB0567AB99D}" type="presParOf" srcId="{7E48932D-20F4-4E2D-8AB6-CB4F1450DBB8}" destId="{C6EA6170-B3FD-4000-982E-BD8E99B76FC9}" srcOrd="2" destOrd="0" presId="urn:microsoft.com/office/officeart/2018/2/layout/IconVerticalSolidList"/>
    <dgm:cxn modelId="{D1785754-5D83-48F0-929E-2A55F3715A8C}" type="presParOf" srcId="{7E48932D-20F4-4E2D-8AB6-CB4F1450DBB8}" destId="{B6A9C11D-B3F5-45B0-AA56-109B5133B7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F88E1-8167-4E50-8F58-B4C05ABFA3D9}">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71432-15B5-4CC9-B6CA-1A049FB5773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BF4678-419E-4AB2-99E7-C825E24916CF}">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en-US" sz="2500" kern="1200" dirty="0"/>
            <a:t>Introduction and Background - What</a:t>
          </a:r>
          <a:r>
            <a:rPr kumimoji="1" lang="zh-CN" sz="2500" kern="1200" dirty="0"/>
            <a:t> </a:t>
          </a:r>
          <a:r>
            <a:rPr kumimoji="1" lang="en-US" sz="2500" kern="1200" dirty="0"/>
            <a:t>is</a:t>
          </a:r>
          <a:r>
            <a:rPr kumimoji="1" lang="zh-CN" sz="2500" kern="1200" dirty="0"/>
            <a:t> </a:t>
          </a:r>
          <a:r>
            <a:rPr kumimoji="1" lang="en-US" sz="2500" kern="1200" dirty="0"/>
            <a:t>the CPS ?</a:t>
          </a:r>
          <a:endParaRPr lang="en-US" sz="2500" kern="1200" dirty="0"/>
        </a:p>
      </dsp:txBody>
      <dsp:txXfrm>
        <a:off x="1941716" y="718"/>
        <a:ext cx="4571887" cy="1681139"/>
      </dsp:txXfrm>
    </dsp:sp>
    <dsp:sp modelId="{0EB8518E-779B-477F-9170-A190849CD003}">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C12AF-B1D9-42B0-B725-E302B4BD4392}">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AE089-75AE-4909-A393-D7D321EB14AF}">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Faults</a:t>
          </a:r>
          <a:r>
            <a:rPr lang="zh-CN" altLang="en-US" sz="2500" kern="1200" dirty="0"/>
            <a:t> </a:t>
          </a:r>
          <a:r>
            <a:rPr lang="en-US" altLang="zh-CN" sz="2500" kern="1200" dirty="0"/>
            <a:t>in</a:t>
          </a:r>
          <a:r>
            <a:rPr lang="zh-CN" altLang="en-US" sz="2500" kern="1200" dirty="0"/>
            <a:t> </a:t>
          </a:r>
          <a:r>
            <a:rPr lang="en-US" altLang="zh-CN" sz="2500" kern="1200" dirty="0"/>
            <a:t>CPS</a:t>
          </a:r>
          <a:endParaRPr lang="en-US" sz="2500" kern="1200" dirty="0"/>
        </a:p>
      </dsp:txBody>
      <dsp:txXfrm>
        <a:off x="1941716" y="2102143"/>
        <a:ext cx="4571887" cy="1681139"/>
      </dsp:txXfrm>
    </dsp:sp>
    <dsp:sp modelId="{08836F63-0678-4FFF-8271-8C6D3240D211}">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39A7A-2460-4B95-AC8F-9F7633EC52D0}">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A9C11D-B3F5-45B0-AA56-109B5133B7B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en-US" altLang="zh-CN" sz="2500" kern="1200" dirty="0"/>
            <a:t>Existing work</a:t>
          </a:r>
          <a:r>
            <a:rPr kumimoji="1" lang="zh-CN" altLang="en-US" sz="2500" kern="1200" dirty="0"/>
            <a:t> </a:t>
          </a:r>
          <a:r>
            <a:rPr kumimoji="1" lang="en-US" altLang="zh-CN" sz="2500" kern="1200" dirty="0"/>
            <a:t>and</a:t>
          </a:r>
          <a:r>
            <a:rPr kumimoji="1" lang="zh-CN" altLang="en-US" sz="2500" kern="1200" dirty="0"/>
            <a:t> </a:t>
          </a:r>
          <a:r>
            <a:rPr kumimoji="1" lang="en-US" altLang="zh-CN" sz="2500" kern="1200" dirty="0"/>
            <a:t>m</a:t>
          </a:r>
          <a:r>
            <a:rPr kumimoji="1" lang="en-US" sz="2500" kern="1200" dirty="0"/>
            <a:t>y</a:t>
          </a:r>
          <a:r>
            <a:rPr kumimoji="1" lang="zh-CN" altLang="en-US" sz="2500" kern="1200" dirty="0"/>
            <a:t> </a:t>
          </a:r>
          <a:r>
            <a:rPr kumimoji="1" lang="en-US" altLang="zh-CN" sz="2500" kern="1200" dirty="0"/>
            <a:t>idea</a:t>
          </a:r>
          <a:r>
            <a:rPr kumimoji="1" lang="zh-CN" altLang="en-US" sz="2500" kern="1200" dirty="0"/>
            <a:t> </a:t>
          </a:r>
          <a:endParaRPr lang="en-US" sz="2500" kern="1200" dirty="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3EAE3-BA34-1542-A4BA-DB3661A93454}" type="datetimeFigureOut">
              <a:rPr kumimoji="1" lang="zh-CN" altLang="en-US" smtClean="0"/>
              <a:t>2020/2/7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3903A-D891-6242-9FD5-C9EA9E04796F}" type="slidenum">
              <a:rPr kumimoji="1" lang="zh-CN" altLang="en-US" smtClean="0"/>
              <a:t>‹#›</a:t>
            </a:fld>
            <a:endParaRPr kumimoji="1" lang="zh-CN" altLang="en-US"/>
          </a:p>
        </p:txBody>
      </p:sp>
    </p:spTree>
    <p:extLst>
      <p:ext uri="{BB962C8B-B14F-4D97-AF65-F5344CB8AC3E}">
        <p14:creationId xmlns:p14="http://schemas.microsoft.com/office/powerpoint/2010/main" val="107955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PHD student of joint-program between UTS-</a:t>
            </a:r>
            <a:r>
              <a:rPr kumimoji="1" lang="en-US" altLang="zh-CN" dirty="0" err="1"/>
              <a:t>SuSTech</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a:t>
            </a:fld>
            <a:endParaRPr kumimoji="1" lang="zh-CN" altLang="en-US"/>
          </a:p>
        </p:txBody>
      </p:sp>
    </p:spTree>
    <p:extLst>
      <p:ext uri="{BB962C8B-B14F-4D97-AF65-F5344CB8AC3E}">
        <p14:creationId xmlns:p14="http://schemas.microsoft.com/office/powerpoint/2010/main" val="1974784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example, some software bugs can only</a:t>
            </a:r>
            <a:r>
              <a:rPr kumimoji="1" lang="zh-CN" altLang="en-US" dirty="0"/>
              <a:t> </a:t>
            </a:r>
            <a:r>
              <a:rPr kumimoji="1" lang="en-US" altLang="zh-CN" dirty="0"/>
              <a:t>be triggered under specific</a:t>
            </a:r>
            <a:r>
              <a:rPr kumimoji="1" lang="zh-CN" altLang="en-US" dirty="0"/>
              <a:t> </a:t>
            </a:r>
            <a:r>
              <a:rPr kumimoji="1" lang="en-US" altLang="zh-CN" dirty="0"/>
              <a:t>environment</a:t>
            </a:r>
            <a:r>
              <a:rPr kumimoji="1" lang="zh-CN" altLang="en-US" dirty="0"/>
              <a:t> </a:t>
            </a:r>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11</a:t>
            </a:fld>
            <a:endParaRPr kumimoji="1" lang="zh-CN" altLang="en-US"/>
          </a:p>
        </p:txBody>
      </p:sp>
    </p:spTree>
    <p:extLst>
      <p:ext uri="{BB962C8B-B14F-4D97-AF65-F5344CB8AC3E}">
        <p14:creationId xmlns:p14="http://schemas.microsoft.com/office/powerpoint/2010/main" val="1054937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CPS closely interact with complex and dynamic environments through devices that can probe and adapt to environmental changes (e.g., sensors and actuators). These devices can be unreliable and defective in reality. Such uncertain factors could negatively affect environmental interactions, jeopardizing the dependability of pervasive computing systems.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12</a:t>
            </a:fld>
            <a:endParaRPr kumimoji="1" lang="zh-CN" altLang="en-US"/>
          </a:p>
        </p:txBody>
      </p:sp>
    </p:spTree>
    <p:extLst>
      <p:ext uri="{BB962C8B-B14F-4D97-AF65-F5344CB8AC3E}">
        <p14:creationId xmlns:p14="http://schemas.microsoft.com/office/powerpoint/2010/main" val="4018065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smart driving system thinks car turns 90 degrees</a:t>
            </a:r>
            <a:r>
              <a:rPr kumimoji="1" lang="zh-CN" altLang="en-US" dirty="0"/>
              <a:t>，</a:t>
            </a:r>
            <a:r>
              <a:rPr kumimoji="1" lang="en-US" altLang="zh-CN" dirty="0"/>
              <a:t>but</a:t>
            </a:r>
            <a:r>
              <a:rPr kumimoji="1" lang="zh-CN" altLang="en-US" dirty="0"/>
              <a:t> </a:t>
            </a:r>
            <a:r>
              <a:rPr kumimoji="1" lang="en-US" altLang="zh-CN" dirty="0"/>
              <a:t>because</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unreliable</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device</a:t>
            </a:r>
            <a:r>
              <a:rPr kumimoji="1" lang="zh-CN" altLang="en-US" dirty="0"/>
              <a:t> ，</a:t>
            </a:r>
            <a:r>
              <a:rPr kumimoji="1" lang="en-US" altLang="zh-CN" dirty="0"/>
              <a:t>The car only turned, say 89.5 degrees</a:t>
            </a:r>
            <a:r>
              <a:rPr kumimoji="1" lang="zh-CN" altLang="en-US" dirty="0"/>
              <a:t>，</a:t>
            </a:r>
            <a:r>
              <a:rPr kumimoji="1" lang="en-US" altLang="zh-CN" dirty="0"/>
              <a:t>There will be a 0.5-degree error, With each turn, errors accumulate. This will be a big problem. </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13</a:t>
            </a:fld>
            <a:endParaRPr kumimoji="1" lang="zh-CN" altLang="en-US"/>
          </a:p>
        </p:txBody>
      </p:sp>
    </p:spTree>
    <p:extLst>
      <p:ext uri="{BB962C8B-B14F-4D97-AF65-F5344CB8AC3E}">
        <p14:creationId xmlns:p14="http://schemas.microsoft.com/office/powerpoint/2010/main" val="23823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Through the above description, I hope you have a general understanding of CPS and its faults.</a:t>
            </a:r>
          </a:p>
          <a:p>
            <a:endParaRPr kumimoji="1" lang="en-US" altLang="zh-CN" dirty="0"/>
          </a:p>
          <a:p>
            <a:r>
              <a:rPr kumimoji="1" lang="en-US" altLang="zh-CN" dirty="0"/>
              <a:t>This is a paper published in icse2019</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14</a:t>
            </a:fld>
            <a:endParaRPr kumimoji="1" lang="zh-CN" altLang="en-US"/>
          </a:p>
        </p:txBody>
      </p:sp>
    </p:spTree>
    <p:extLst>
      <p:ext uri="{BB962C8B-B14F-4D97-AF65-F5344CB8AC3E}">
        <p14:creationId xmlns:p14="http://schemas.microsoft.com/office/powerpoint/2010/main" val="142183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Their basic idea is shown in the figure</a:t>
            </a:r>
          </a:p>
          <a:p>
            <a:r>
              <a:rPr kumimoji="1" lang="en-US" altLang="zh-CN" dirty="0"/>
              <a:t>First they will inject the faults into system and simulate the system.</a:t>
            </a:r>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16</a:t>
            </a:fld>
            <a:endParaRPr kumimoji="1" lang="zh-CN" altLang="en-US"/>
          </a:p>
        </p:txBody>
      </p:sp>
    </p:spTree>
    <p:extLst>
      <p:ext uri="{BB962C8B-B14F-4D97-AF65-F5344CB8AC3E}">
        <p14:creationId xmlns:p14="http://schemas.microsoft.com/office/powerpoint/2010/main" val="535852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a:t>
            </a:r>
            <a:r>
              <a:rPr lang="zh-CN" altLang="en-US" dirty="0"/>
              <a:t> </a:t>
            </a:r>
            <a:r>
              <a:rPr lang="en-US" altLang="zh-CN" dirty="0"/>
              <a:t>UAV outputs are </a:t>
            </a:r>
            <a:r>
              <a:rPr lang="en-US" altLang="zh-CN" i="1" dirty="0"/>
              <a:t>physical trajectories</a:t>
            </a:r>
          </a:p>
          <a:p>
            <a:endParaRPr lang="en-US" altLang="zh-CN" i="1" dirty="0"/>
          </a:p>
          <a:p>
            <a:r>
              <a:rPr kumimoji="1" lang="en-US" altLang="zh-CN" dirty="0"/>
              <a:t>So how to judge the right or wrong of the physical trajectory</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17</a:t>
            </a:fld>
            <a:endParaRPr kumimoji="1" lang="zh-CN" altLang="en-US"/>
          </a:p>
        </p:txBody>
      </p:sp>
    </p:spTree>
    <p:extLst>
      <p:ext uri="{BB962C8B-B14F-4D97-AF65-F5344CB8AC3E}">
        <p14:creationId xmlns:p14="http://schemas.microsoft.com/office/powerpoint/2010/main" val="2894231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common solution is still judged by people</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18</a:t>
            </a:fld>
            <a:endParaRPr kumimoji="1" lang="zh-CN" altLang="en-US"/>
          </a:p>
        </p:txBody>
      </p:sp>
    </p:spTree>
    <p:extLst>
      <p:ext uri="{BB962C8B-B14F-4D97-AF65-F5344CB8AC3E}">
        <p14:creationId xmlns:p14="http://schemas.microsoft.com/office/powerpoint/2010/main" val="1202687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means the cyber subsystem must sample fast enough so that the physical subsystem can regard it </a:t>
            </a:r>
            <a:r>
              <a:rPr lang="en-US" altLang="zh-CN" sz="1200" i="1" kern="1200" dirty="0">
                <a:solidFill>
                  <a:schemeClr val="tx1"/>
                </a:solidFill>
                <a:effectLst/>
                <a:latin typeface="+mn-lt"/>
                <a:ea typeface="+mn-ea"/>
                <a:cs typeface="+mn-cs"/>
              </a:rPr>
              <a:t>as if </a:t>
            </a:r>
            <a:r>
              <a:rPr lang="en-US" altLang="zh-CN" sz="1200" kern="1200" dirty="0">
                <a:solidFill>
                  <a:schemeClr val="tx1"/>
                </a:solidFill>
                <a:effectLst/>
                <a:latin typeface="+mn-lt"/>
                <a:ea typeface="+mn-ea"/>
                <a:cs typeface="+mn-cs"/>
              </a:rPr>
              <a:t>a continuous signal processor.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21</a:t>
            </a:fld>
            <a:endParaRPr kumimoji="1" lang="zh-CN" altLang="en-US"/>
          </a:p>
        </p:txBody>
      </p:sp>
    </p:spTree>
    <p:extLst>
      <p:ext uri="{BB962C8B-B14F-4D97-AF65-F5344CB8AC3E}">
        <p14:creationId xmlns:p14="http://schemas.microsoft.com/office/powerpoint/2010/main" val="1553261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Calculate parameters from p real trajectory data,</a:t>
            </a:r>
          </a:p>
          <a:p>
            <a:r>
              <a:rPr kumimoji="1" lang="en-US" altLang="zh-CN" dirty="0"/>
              <a:t>I just gave a brief explanation here</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22</a:t>
            </a:fld>
            <a:endParaRPr kumimoji="1" lang="zh-CN" altLang="en-US"/>
          </a:p>
        </p:txBody>
      </p:sp>
    </p:spTree>
    <p:extLst>
      <p:ext uri="{BB962C8B-B14F-4D97-AF65-F5344CB8AC3E}">
        <p14:creationId xmlns:p14="http://schemas.microsoft.com/office/powerpoint/2010/main" val="3508195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23</a:t>
            </a:fld>
            <a:endParaRPr kumimoji="1" lang="zh-CN" altLang="en-US"/>
          </a:p>
        </p:txBody>
      </p:sp>
    </p:spTree>
    <p:extLst>
      <p:ext uri="{BB962C8B-B14F-4D97-AF65-F5344CB8AC3E}">
        <p14:creationId xmlns:p14="http://schemas.microsoft.com/office/powerpoint/2010/main" val="143661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dirty="0"/>
              <a:t>just</a:t>
            </a:r>
            <a:r>
              <a:rPr kumimoji="1" lang="zh-CN" altLang="en-US" sz="1200" dirty="0"/>
              <a:t> </a:t>
            </a:r>
            <a:r>
              <a:rPr kumimoji="1" lang="en-US" altLang="zh-CN" sz="1200" dirty="0"/>
              <a:t>to</a:t>
            </a:r>
            <a:r>
              <a:rPr kumimoji="1" lang="zh-CN" altLang="en-US" sz="1200" dirty="0"/>
              <a:t> </a:t>
            </a:r>
            <a:r>
              <a:rPr kumimoji="1" lang="en-US" altLang="zh-CN" sz="1200" dirty="0"/>
              <a:t>give</a:t>
            </a:r>
            <a:r>
              <a:rPr kumimoji="1" lang="zh-CN" altLang="en-US" sz="1200" dirty="0"/>
              <a:t> </a:t>
            </a:r>
            <a:r>
              <a:rPr kumimoji="1" lang="en-US" altLang="zh-CN" sz="1200" dirty="0"/>
              <a:t>you</a:t>
            </a:r>
            <a:r>
              <a:rPr kumimoji="1" lang="zh-CN" altLang="en-US" sz="1200" dirty="0"/>
              <a:t> </a:t>
            </a:r>
            <a:r>
              <a:rPr kumimoji="1" lang="en-US" altLang="zh-CN" sz="1200" dirty="0"/>
              <a:t>a</a:t>
            </a:r>
            <a:r>
              <a:rPr kumimoji="1" lang="zh-CN" altLang="en-US" sz="1200" dirty="0"/>
              <a:t> </a:t>
            </a:r>
            <a:r>
              <a:rPr kumimoji="1" lang="en-US" altLang="zh-CN" sz="1200" dirty="0"/>
              <a:t>brief</a:t>
            </a:r>
            <a:r>
              <a:rPr kumimoji="1" lang="zh-CN" altLang="en-US" sz="1200" dirty="0"/>
              <a:t> </a:t>
            </a:r>
            <a:r>
              <a:rPr kumimoji="1" lang="en-US" altLang="zh-CN" sz="1200" dirty="0"/>
              <a:t>overview</a:t>
            </a:r>
            <a:r>
              <a:rPr kumimoji="1" lang="zh-CN" altLang="en-US" sz="1200" dirty="0"/>
              <a:t> </a:t>
            </a:r>
            <a:r>
              <a:rPr kumimoji="1" lang="en-US" altLang="zh-CN" sz="1200" dirty="0"/>
              <a:t>of</a:t>
            </a:r>
            <a:r>
              <a:rPr kumimoji="1" lang="zh-CN" altLang="en-US" sz="1200" dirty="0"/>
              <a:t> </a:t>
            </a:r>
            <a:r>
              <a:rPr kumimoji="1" lang="en-US" altLang="zh-CN" sz="1200" dirty="0"/>
              <a:t>CPS</a:t>
            </a:r>
          </a:p>
          <a:p>
            <a:endParaRPr kumimoji="1" lang="en-US" altLang="zh-CN" sz="1200" dirty="0"/>
          </a:p>
          <a:p>
            <a:r>
              <a:rPr kumimoji="1" lang="en-US" altLang="zh-CN" dirty="0"/>
              <a:t>Introduce faults in CPS that are different from general operating systems</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2</a:t>
            </a:fld>
            <a:endParaRPr kumimoji="1" lang="zh-CN" altLang="en-US"/>
          </a:p>
        </p:txBody>
      </p:sp>
    </p:spTree>
    <p:extLst>
      <p:ext uri="{BB962C8B-B14F-4D97-AF65-F5344CB8AC3E}">
        <p14:creationId xmlns:p14="http://schemas.microsoft.com/office/powerpoint/2010/main" val="3793380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24</a:t>
            </a:fld>
            <a:endParaRPr kumimoji="1" lang="zh-CN" altLang="en-US"/>
          </a:p>
        </p:txBody>
      </p:sp>
    </p:spTree>
    <p:extLst>
      <p:ext uri="{BB962C8B-B14F-4D97-AF65-F5344CB8AC3E}">
        <p14:creationId xmlns:p14="http://schemas.microsoft.com/office/powerpoint/2010/main" val="621890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29</a:t>
            </a:fld>
            <a:endParaRPr kumimoji="1" lang="zh-CN" altLang="en-US"/>
          </a:p>
        </p:txBody>
      </p:sp>
    </p:spTree>
    <p:extLst>
      <p:ext uri="{BB962C8B-B14F-4D97-AF65-F5344CB8AC3E}">
        <p14:creationId xmlns:p14="http://schemas.microsoft.com/office/powerpoint/2010/main" val="1867328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31</a:t>
            </a:fld>
            <a:endParaRPr kumimoji="1" lang="zh-CN" altLang="en-US"/>
          </a:p>
        </p:txBody>
      </p:sp>
    </p:spTree>
    <p:extLst>
      <p:ext uri="{BB962C8B-B14F-4D97-AF65-F5344CB8AC3E}">
        <p14:creationId xmlns:p14="http://schemas.microsoft.com/office/powerpoint/2010/main" val="80979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35</a:t>
            </a:fld>
            <a:endParaRPr kumimoji="1" lang="zh-CN" altLang="en-US"/>
          </a:p>
        </p:txBody>
      </p:sp>
    </p:spTree>
    <p:extLst>
      <p:ext uri="{BB962C8B-B14F-4D97-AF65-F5344CB8AC3E}">
        <p14:creationId xmlns:p14="http://schemas.microsoft.com/office/powerpoint/2010/main" val="20465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better understand this, I will give an example here </a:t>
            </a:r>
          </a:p>
          <a:p>
            <a:endParaRPr kumimoji="1" lang="en-US" altLang="zh-CN" dirty="0"/>
          </a:p>
          <a:p>
            <a:r>
              <a:rPr kumimoji="1" lang="en-US" altLang="zh-CN" dirty="0"/>
              <a:t>When </a:t>
            </a:r>
            <a:r>
              <a:rPr kumimoji="1" lang="en-US" altLang="zh-CN" dirty="0" err="1"/>
              <a:t>uav</a:t>
            </a:r>
            <a:r>
              <a:rPr kumimoji="1" lang="en-US" altLang="zh-CN" dirty="0"/>
              <a:t> is in automatic or semi-automatic mode, it will control itself</a:t>
            </a:r>
          </a:p>
          <a:p>
            <a:endParaRPr kumimoji="1" lang="en-US" altLang="zh-CN" dirty="0"/>
          </a:p>
          <a:p>
            <a:r>
              <a:rPr kumimoji="1" lang="en-US" altLang="zh-CN" dirty="0"/>
              <a:t>There is also communication inside the drone</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4</a:t>
            </a:fld>
            <a:endParaRPr kumimoji="1" lang="zh-CN" altLang="en-US"/>
          </a:p>
        </p:txBody>
      </p:sp>
    </p:spTree>
    <p:extLst>
      <p:ext uri="{BB962C8B-B14F-4D97-AF65-F5344CB8AC3E}">
        <p14:creationId xmlns:p14="http://schemas.microsoft.com/office/powerpoint/2010/main" val="291100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a:t>
            </a:r>
            <a:r>
              <a:rPr kumimoji="1" lang="zh-CN" altLang="en-US" dirty="0"/>
              <a:t> </a:t>
            </a:r>
            <a:r>
              <a:rPr kumimoji="1" lang="en-US" altLang="zh-CN" dirty="0"/>
              <a:t>can</a:t>
            </a:r>
            <a:r>
              <a:rPr kumimoji="1" lang="zh-CN" altLang="en-US" dirty="0"/>
              <a:t> </a:t>
            </a:r>
            <a:r>
              <a:rPr kumimoji="1" lang="en-US" altLang="zh-CN" dirty="0"/>
              <a:t>all</a:t>
            </a:r>
            <a:r>
              <a:rPr kumimoji="1" lang="zh-CN" altLang="en-US" dirty="0"/>
              <a:t> </a:t>
            </a:r>
            <a:r>
              <a:rPr kumimoji="1" lang="en-US" altLang="zh-CN" dirty="0"/>
              <a:t>call</a:t>
            </a:r>
            <a:r>
              <a:rPr kumimoji="1" lang="zh-CN" altLang="en-US" dirty="0"/>
              <a:t> </a:t>
            </a:r>
            <a:r>
              <a:rPr kumimoji="1" lang="en-US" altLang="zh-CN" dirty="0"/>
              <a:t>these</a:t>
            </a:r>
            <a:r>
              <a:rPr kumimoji="1" lang="zh-CN" altLang="en-US" dirty="0"/>
              <a:t> </a:t>
            </a:r>
            <a:r>
              <a:rPr kumimoji="1" lang="en-US" altLang="zh-CN" dirty="0"/>
              <a:t>systems</a:t>
            </a:r>
            <a:r>
              <a:rPr kumimoji="1" lang="zh-CN" altLang="en-US" dirty="0"/>
              <a:t> </a:t>
            </a:r>
            <a:r>
              <a:rPr kumimoji="1" lang="en-US" altLang="zh-CN" dirty="0"/>
              <a:t>–</a:t>
            </a:r>
            <a:r>
              <a:rPr kumimoji="1" lang="zh-CN" altLang="en-US" dirty="0"/>
              <a:t> </a:t>
            </a:r>
            <a:r>
              <a:rPr kumimoji="1" lang="en-US" altLang="zh-CN" dirty="0"/>
              <a:t>the</a:t>
            </a:r>
            <a:r>
              <a:rPr kumimoji="1" lang="zh-CN" altLang="en-US" dirty="0"/>
              <a:t> </a:t>
            </a:r>
            <a:r>
              <a:rPr kumimoji="1" lang="en-US" altLang="zh-CN" dirty="0"/>
              <a:t>cps</a:t>
            </a:r>
          </a:p>
          <a:p>
            <a:endParaRPr kumimoji="1" lang="en-US" altLang="zh-CN" dirty="0"/>
          </a:p>
          <a:p>
            <a:r>
              <a:rPr kumimoji="1" lang="en-US" altLang="zh-CN" dirty="0"/>
              <a:t>So</a:t>
            </a:r>
            <a:r>
              <a:rPr kumimoji="1" lang="zh-CN" altLang="en-US" dirty="0"/>
              <a:t> </a:t>
            </a:r>
            <a:r>
              <a:rPr kumimoji="1" lang="en-US" altLang="zh-CN" dirty="0"/>
              <a:t>what</a:t>
            </a:r>
            <a:r>
              <a:rPr kumimoji="1" lang="zh-CN" altLang="en-US" dirty="0"/>
              <a:t> </a:t>
            </a:r>
            <a:r>
              <a:rPr kumimoji="1" lang="en-US" altLang="zh-CN" dirty="0"/>
              <a:t>are</a:t>
            </a:r>
            <a:r>
              <a:rPr kumimoji="1" lang="zh-CN" altLang="en-US" dirty="0"/>
              <a:t> </a:t>
            </a:r>
            <a:r>
              <a:rPr kumimoji="1" lang="en-US" altLang="zh-CN" dirty="0"/>
              <a:t>the</a:t>
            </a:r>
            <a:r>
              <a:rPr kumimoji="1" lang="zh-CN" altLang="en-US" dirty="0"/>
              <a:t> </a:t>
            </a:r>
            <a:r>
              <a:rPr kumimoji="1" lang="en-US" altLang="zh-CN" dirty="0"/>
              <a:t>features</a:t>
            </a:r>
            <a:r>
              <a:rPr kumimoji="1" lang="zh-CN" altLang="en-US" dirty="0"/>
              <a:t> </a:t>
            </a:r>
            <a:r>
              <a:rPr kumimoji="1" lang="en-US" altLang="zh-CN" dirty="0"/>
              <a:t>of</a:t>
            </a:r>
            <a:r>
              <a:rPr kumimoji="1" lang="zh-CN" altLang="en-US" dirty="0"/>
              <a:t> </a:t>
            </a:r>
            <a:r>
              <a:rPr kumimoji="1" lang="en-US" altLang="zh-CN" dirty="0"/>
              <a:t>cps</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5</a:t>
            </a:fld>
            <a:endParaRPr kumimoji="1" lang="zh-CN" altLang="en-US"/>
          </a:p>
        </p:txBody>
      </p:sp>
    </p:spTree>
    <p:extLst>
      <p:ext uri="{BB962C8B-B14F-4D97-AF65-F5344CB8AC3E}">
        <p14:creationId xmlns:p14="http://schemas.microsoft.com/office/powerpoint/2010/main" val="335725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Both robots and </a:t>
            </a:r>
            <a:r>
              <a:rPr kumimoji="1" lang="en-US" altLang="zh-CN" dirty="0" err="1"/>
              <a:t>uavs</a:t>
            </a:r>
            <a:r>
              <a:rPr kumimoji="1" lang="en-US" altLang="zh-CN" dirty="0"/>
              <a:t> have a large number of sensors</a:t>
            </a:r>
          </a:p>
          <a:p>
            <a:endParaRPr kumimoji="1" lang="en-US" altLang="zh-CN" dirty="0"/>
          </a:p>
          <a:p>
            <a:r>
              <a:rPr kumimoji="1" lang="en-US" altLang="zh-CN" dirty="0"/>
              <a:t>These sensors give cps the ability to sense the physical</a:t>
            </a:r>
            <a:r>
              <a:rPr kumimoji="1" lang="zh-CN" altLang="en-US" dirty="0"/>
              <a:t> </a:t>
            </a:r>
            <a:r>
              <a:rPr kumimoji="1" lang="en-US" altLang="zh-CN" dirty="0"/>
              <a:t>environment</a:t>
            </a:r>
            <a:r>
              <a:rPr kumimoji="1" lang="zh-CN" altLang="en-US" dirty="0"/>
              <a:t>， </a:t>
            </a:r>
            <a:r>
              <a:rPr kumimoji="1" lang="en-US" altLang="zh-CN" dirty="0"/>
              <a:t>and</a:t>
            </a:r>
            <a:r>
              <a:rPr kumimoji="1" lang="zh-CN" altLang="en-US" dirty="0"/>
              <a:t> </a:t>
            </a:r>
            <a:r>
              <a:rPr kumimoji="1" lang="en-US" altLang="zh-CN" dirty="0"/>
              <a:t>to</a:t>
            </a:r>
            <a:r>
              <a:rPr kumimoji="1" lang="zh-CN" altLang="en-US" dirty="0"/>
              <a:t> </a:t>
            </a:r>
            <a:r>
              <a:rPr kumimoji="1" lang="en-US" altLang="zh-CN" dirty="0"/>
              <a:t>sense</a:t>
            </a:r>
            <a:r>
              <a:rPr kumimoji="1" lang="zh-CN" altLang="en-US" dirty="0"/>
              <a:t> </a:t>
            </a:r>
            <a:r>
              <a:rPr kumimoji="1" lang="en-US" altLang="zh-CN" dirty="0"/>
              <a:t>itself</a:t>
            </a:r>
            <a:r>
              <a:rPr kumimoji="1" lang="zh-CN" altLang="en-US" dirty="0"/>
              <a:t>， </a:t>
            </a:r>
            <a:r>
              <a:rPr kumimoji="1" lang="en-US" altLang="zh-CN" dirty="0"/>
              <a:t>like</a:t>
            </a:r>
            <a:r>
              <a:rPr kumimoji="1" lang="zh-CN" altLang="en-US" dirty="0"/>
              <a:t> </a:t>
            </a:r>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6</a:t>
            </a:fld>
            <a:endParaRPr kumimoji="1" lang="zh-CN" altLang="en-US"/>
          </a:p>
        </p:txBody>
      </p:sp>
    </p:spTree>
    <p:extLst>
      <p:ext uri="{BB962C8B-B14F-4D97-AF65-F5344CB8AC3E}">
        <p14:creationId xmlns:p14="http://schemas.microsoft.com/office/powerpoint/2010/main" val="74389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Like I just said, the rich</a:t>
            </a:r>
            <a:r>
              <a:rPr kumimoji="1" lang="zh-CN" altLang="en-US" dirty="0"/>
              <a:t> </a:t>
            </a:r>
            <a:r>
              <a:rPr kumimoji="1" lang="en-US" altLang="zh-CN" dirty="0"/>
              <a:t>sensors  will help cps sense the physical environment</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Contexts 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environmental data obtained from sensors. </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such as temperature, speed, and location are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7</a:t>
            </a:fld>
            <a:endParaRPr kumimoji="1" lang="zh-CN" altLang="en-US"/>
          </a:p>
        </p:txBody>
      </p:sp>
    </p:spTree>
    <p:extLst>
      <p:ext uri="{BB962C8B-B14F-4D97-AF65-F5344CB8AC3E}">
        <p14:creationId xmlns:p14="http://schemas.microsoft.com/office/powerpoint/2010/main" val="226161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Just like </a:t>
            </a:r>
            <a:r>
              <a:rPr kumimoji="1" lang="en-US" altLang="zh-CN" dirty="0" err="1"/>
              <a:t>uav</a:t>
            </a:r>
            <a:r>
              <a:rPr kumimoji="1" lang="en-US" altLang="zh-CN" dirty="0"/>
              <a:t> can balance in the wind</a:t>
            </a:r>
            <a:r>
              <a:rPr kumimoji="1" lang="zh-CN" altLang="en-US" dirty="0"/>
              <a:t> </a:t>
            </a:r>
            <a:r>
              <a:rPr kumimoji="1" lang="en-US" altLang="zh-CN" dirty="0"/>
              <a:t>by</a:t>
            </a:r>
            <a:r>
              <a:rPr kumimoji="1" lang="zh-CN" altLang="en-US" dirty="0"/>
              <a:t> </a:t>
            </a:r>
            <a:r>
              <a:rPr kumimoji="1" lang="en-US" altLang="zh-CN" dirty="0"/>
              <a:t>itself</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8</a:t>
            </a:fld>
            <a:endParaRPr kumimoji="1" lang="zh-CN" altLang="en-US"/>
          </a:p>
        </p:txBody>
      </p:sp>
    </p:spTree>
    <p:extLst>
      <p:ext uri="{BB962C8B-B14F-4D97-AF65-F5344CB8AC3E}">
        <p14:creationId xmlns:p14="http://schemas.microsoft.com/office/powerpoint/2010/main" val="385521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factors</a:t>
            </a:r>
            <a:r>
              <a:rPr kumimoji="1" lang="zh-CN" altLang="en-US" dirty="0"/>
              <a:t> </a:t>
            </a:r>
            <a:r>
              <a:rPr kumimoji="1" lang="en-US" altLang="zh-CN" dirty="0"/>
              <a:t>can</a:t>
            </a:r>
            <a:r>
              <a:rPr kumimoji="1" lang="zh-CN" altLang="en-US" dirty="0"/>
              <a:t> </a:t>
            </a:r>
            <a:r>
              <a:rPr kumimoji="1" lang="en-US" altLang="zh-CN" dirty="0"/>
              <a:t>affect</a:t>
            </a:r>
            <a:r>
              <a:rPr kumimoji="1" lang="zh-CN" altLang="en-US" dirty="0"/>
              <a:t> </a:t>
            </a:r>
            <a:r>
              <a:rPr kumimoji="1" lang="en-US" altLang="zh-CN" dirty="0"/>
              <a:t>the</a:t>
            </a:r>
            <a:r>
              <a:rPr kumimoji="1" lang="zh-CN" altLang="en-US" dirty="0"/>
              <a:t> </a:t>
            </a:r>
            <a:r>
              <a:rPr kumimoji="1" lang="en-US" altLang="zh-CN" dirty="0"/>
              <a:t>dependability</a:t>
            </a:r>
            <a:r>
              <a:rPr kumimoji="1" lang="zh-CN" altLang="en-US" dirty="0"/>
              <a:t> </a:t>
            </a:r>
            <a:r>
              <a:rPr kumimoji="1" lang="en-US" altLang="zh-CN" dirty="0"/>
              <a:t>of</a:t>
            </a:r>
            <a:r>
              <a:rPr kumimoji="1" lang="zh-CN" altLang="en-US" dirty="0"/>
              <a:t> </a:t>
            </a:r>
            <a:r>
              <a:rPr kumimoji="1" lang="en-US" altLang="zh-CN" dirty="0"/>
              <a:t>cps</a:t>
            </a:r>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9</a:t>
            </a:fld>
            <a:endParaRPr kumimoji="1" lang="zh-CN" altLang="en-US"/>
          </a:p>
        </p:txBody>
      </p:sp>
    </p:spTree>
    <p:extLst>
      <p:ext uri="{BB962C8B-B14F-4D97-AF65-F5344CB8AC3E}">
        <p14:creationId xmlns:p14="http://schemas.microsoft.com/office/powerpoint/2010/main" val="41556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Contexts such as temperature, speed, and location are obtained from sensors.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53B3903A-D891-6242-9FD5-C9EA9E04796F}" type="slidenum">
              <a:rPr kumimoji="1" lang="zh-CN" altLang="en-US" smtClean="0"/>
              <a:t>10</a:t>
            </a:fld>
            <a:endParaRPr kumimoji="1" lang="zh-CN" altLang="en-US"/>
          </a:p>
        </p:txBody>
      </p:sp>
    </p:spTree>
    <p:extLst>
      <p:ext uri="{BB962C8B-B14F-4D97-AF65-F5344CB8AC3E}">
        <p14:creationId xmlns:p14="http://schemas.microsoft.com/office/powerpoint/2010/main" val="22988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2471-B21D-3246-ADF1-589EB67EFFF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559119E-2D04-C843-A59E-D8057193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2C91A74-F6C1-4844-8807-C698F23D9B9D}"/>
              </a:ext>
            </a:extLst>
          </p:cNvPr>
          <p:cNvSpPr>
            <a:spLocks noGrp="1"/>
          </p:cNvSpPr>
          <p:nvPr>
            <p:ph type="dt" sz="half" idx="10"/>
          </p:nvPr>
        </p:nvSpPr>
        <p:spPr/>
        <p:txBody>
          <a:bodyPr/>
          <a:lstStyle/>
          <a:p>
            <a:fld id="{2F5B1C7B-AC1C-194E-A0E8-478AEDEFE70B}" type="datetime1">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E1C6F281-144B-9241-9C61-0C9DA16A8C3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231B09-BCCC-F54D-9760-E1186B4E8FD3}"/>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180661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E8AB7-9733-A44F-903A-11144BBFC78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FB57708-B4FF-7145-A8BE-5C28520A2C2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3832D0-21BC-B746-AA23-1E2964F8AB6B}"/>
              </a:ext>
            </a:extLst>
          </p:cNvPr>
          <p:cNvSpPr>
            <a:spLocks noGrp="1"/>
          </p:cNvSpPr>
          <p:nvPr>
            <p:ph type="dt" sz="half" idx="10"/>
          </p:nvPr>
        </p:nvSpPr>
        <p:spPr/>
        <p:txBody>
          <a:bodyPr/>
          <a:lstStyle/>
          <a:p>
            <a:fld id="{3F70BCFF-5F3B-AD44-9D7D-5FBB172510E6}" type="datetime1">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12D23F94-F382-6E4B-8A92-4D183BB9F9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A321049-7D04-9C4B-A9A7-5CAE2F9E53BD}"/>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58619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2C9A49-940E-AC45-BC5C-BC8702611A1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67DE516-ABC4-B942-AE1E-20C03542AF4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46474BB-DC6E-A841-AE94-628CE9CB5572}"/>
              </a:ext>
            </a:extLst>
          </p:cNvPr>
          <p:cNvSpPr>
            <a:spLocks noGrp="1"/>
          </p:cNvSpPr>
          <p:nvPr>
            <p:ph type="dt" sz="half" idx="10"/>
          </p:nvPr>
        </p:nvSpPr>
        <p:spPr/>
        <p:txBody>
          <a:bodyPr/>
          <a:lstStyle/>
          <a:p>
            <a:fld id="{2ECCAF0E-8B22-E846-A27E-88AB37AA1D2E}" type="datetime1">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5831FC35-2EC0-C24C-9DBB-DB0A6BB841A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C4B5047-EB0E-0347-B3CF-56465BEE924B}"/>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352718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CA772-CB93-224E-9CFD-18880A104ED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33CA11E-AC4F-1244-93A3-F43ACC4D906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A3A0CC-71C7-E747-9519-B7DC827DE67D}"/>
              </a:ext>
            </a:extLst>
          </p:cNvPr>
          <p:cNvSpPr>
            <a:spLocks noGrp="1"/>
          </p:cNvSpPr>
          <p:nvPr>
            <p:ph type="dt" sz="half" idx="10"/>
          </p:nvPr>
        </p:nvSpPr>
        <p:spPr/>
        <p:txBody>
          <a:bodyPr/>
          <a:lstStyle/>
          <a:p>
            <a:fld id="{AA4277CA-B2F5-C344-8A0E-EC169B066D79}" type="datetime1">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6D4E19B9-240B-C24A-87DB-292A0355948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6F35D65-241F-614A-B04B-11D93B0CDE90}"/>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33909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C9719-D7D0-124A-B3E3-FFB5871C32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CE12B38-EA39-E948-BA43-58BD4872C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1EBFA59-4D5F-274C-A2F4-1D907731C1BE}"/>
              </a:ext>
            </a:extLst>
          </p:cNvPr>
          <p:cNvSpPr>
            <a:spLocks noGrp="1"/>
          </p:cNvSpPr>
          <p:nvPr>
            <p:ph type="dt" sz="half" idx="10"/>
          </p:nvPr>
        </p:nvSpPr>
        <p:spPr/>
        <p:txBody>
          <a:bodyPr/>
          <a:lstStyle/>
          <a:p>
            <a:fld id="{C89F4632-8BEB-6C4F-95A6-9A1408371825}" type="datetime1">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798F7BD5-1DDB-5042-BB54-1060CBAAF80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82C3E0F-6810-E446-BBFA-FDC3A36EA76E}"/>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136361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FAA94-7F45-4442-B1AC-847482C4D34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CF0E55F-AE54-4B4C-888E-5BA9720F057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F35E800-F4F3-2C4E-9DEB-BAC2D06DECE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D075558-42F2-4A4E-BFD4-5BFA6DE6D806}"/>
              </a:ext>
            </a:extLst>
          </p:cNvPr>
          <p:cNvSpPr>
            <a:spLocks noGrp="1"/>
          </p:cNvSpPr>
          <p:nvPr>
            <p:ph type="dt" sz="half" idx="10"/>
          </p:nvPr>
        </p:nvSpPr>
        <p:spPr/>
        <p:txBody>
          <a:bodyPr/>
          <a:lstStyle/>
          <a:p>
            <a:fld id="{9FB2D4D3-7B58-D940-A97A-669BF933C8B1}" type="datetime1">
              <a:rPr kumimoji="1" lang="zh-CN" altLang="en-US" smtClean="0"/>
              <a:t>2020/2/7</a:t>
            </a:fld>
            <a:endParaRPr kumimoji="1" lang="zh-CN" altLang="en-US"/>
          </a:p>
        </p:txBody>
      </p:sp>
      <p:sp>
        <p:nvSpPr>
          <p:cNvPr id="6" name="页脚占位符 5">
            <a:extLst>
              <a:ext uri="{FF2B5EF4-FFF2-40B4-BE49-F238E27FC236}">
                <a16:creationId xmlns:a16="http://schemas.microsoft.com/office/drawing/2014/main" id="{A0195EBF-44B4-1C41-B179-81EB4D8F705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C393A1-DB15-FA43-AD2B-27EB3BA6D18C}"/>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2182653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F34FB-41D6-9444-A4C3-CA7AC376BF7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1EB43EA-AE4F-1842-8DE3-4709024BD3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9ADB6EB-DD27-5743-9AE6-EAFB7F20CB9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A4F2C69-B543-054C-86D1-77384B978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3FFC07B-05E2-3A45-BDFC-9C4F10078D4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8CCA8CD-797C-D54F-AA2D-8D03E4B7D7ED}"/>
              </a:ext>
            </a:extLst>
          </p:cNvPr>
          <p:cNvSpPr>
            <a:spLocks noGrp="1"/>
          </p:cNvSpPr>
          <p:nvPr>
            <p:ph type="dt" sz="half" idx="10"/>
          </p:nvPr>
        </p:nvSpPr>
        <p:spPr/>
        <p:txBody>
          <a:bodyPr/>
          <a:lstStyle/>
          <a:p>
            <a:fld id="{995CBCB3-BAB0-364A-9999-DE1C27BD7698}" type="datetime1">
              <a:rPr kumimoji="1" lang="zh-CN" altLang="en-US" smtClean="0"/>
              <a:t>2020/2/7</a:t>
            </a:fld>
            <a:endParaRPr kumimoji="1" lang="zh-CN" altLang="en-US"/>
          </a:p>
        </p:txBody>
      </p:sp>
      <p:sp>
        <p:nvSpPr>
          <p:cNvPr id="8" name="页脚占位符 7">
            <a:extLst>
              <a:ext uri="{FF2B5EF4-FFF2-40B4-BE49-F238E27FC236}">
                <a16:creationId xmlns:a16="http://schemas.microsoft.com/office/drawing/2014/main" id="{F0300560-A43C-8E44-AA26-CE481C620DC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362FD90-2D17-C14D-BB4F-74DF7538CD01}"/>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8915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EDDD9-9AB9-1D44-BD1D-BBE7C5B8F61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388B696-ECA8-714D-8655-73F8BF8450C2}"/>
              </a:ext>
            </a:extLst>
          </p:cNvPr>
          <p:cNvSpPr>
            <a:spLocks noGrp="1"/>
          </p:cNvSpPr>
          <p:nvPr>
            <p:ph type="dt" sz="half" idx="10"/>
          </p:nvPr>
        </p:nvSpPr>
        <p:spPr/>
        <p:txBody>
          <a:bodyPr/>
          <a:lstStyle/>
          <a:p>
            <a:fld id="{2C3C696C-C068-A642-944D-F473EA8FF47F}" type="datetime1">
              <a:rPr kumimoji="1" lang="zh-CN" altLang="en-US" smtClean="0"/>
              <a:t>2020/2/7</a:t>
            </a:fld>
            <a:endParaRPr kumimoji="1" lang="zh-CN" altLang="en-US"/>
          </a:p>
        </p:txBody>
      </p:sp>
      <p:sp>
        <p:nvSpPr>
          <p:cNvPr id="4" name="页脚占位符 3">
            <a:extLst>
              <a:ext uri="{FF2B5EF4-FFF2-40B4-BE49-F238E27FC236}">
                <a16:creationId xmlns:a16="http://schemas.microsoft.com/office/drawing/2014/main" id="{74B4CA85-96AB-DF46-B73B-1911A6EF25D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0C024EE-CCEE-544A-8679-ACF318C28337}"/>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41365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A97CB9-D0CA-3A42-BA3E-C98354F11EBD}"/>
              </a:ext>
            </a:extLst>
          </p:cNvPr>
          <p:cNvSpPr>
            <a:spLocks noGrp="1"/>
          </p:cNvSpPr>
          <p:nvPr>
            <p:ph type="dt" sz="half" idx="10"/>
          </p:nvPr>
        </p:nvSpPr>
        <p:spPr/>
        <p:txBody>
          <a:bodyPr/>
          <a:lstStyle/>
          <a:p>
            <a:fld id="{5CC9CA9F-47EA-BE46-9045-57DD4A227C65}" type="datetime1">
              <a:rPr kumimoji="1" lang="zh-CN" altLang="en-US" smtClean="0"/>
              <a:t>2020/2/7</a:t>
            </a:fld>
            <a:endParaRPr kumimoji="1" lang="zh-CN" altLang="en-US"/>
          </a:p>
        </p:txBody>
      </p:sp>
      <p:sp>
        <p:nvSpPr>
          <p:cNvPr id="3" name="页脚占位符 2">
            <a:extLst>
              <a:ext uri="{FF2B5EF4-FFF2-40B4-BE49-F238E27FC236}">
                <a16:creationId xmlns:a16="http://schemas.microsoft.com/office/drawing/2014/main" id="{1E722D53-9698-5940-BD9C-1E983286426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5DABBC4-DC5E-1944-A8DD-F6C197DFB27B}"/>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362934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9C1D9-559E-AC4D-8E83-D26C60FCA45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A6AC792-7C0E-1645-8432-23815CD9F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06482E5-8BCA-424C-9040-430D1E899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28382B5-772B-AE4D-A8EB-96F946FA34C0}"/>
              </a:ext>
            </a:extLst>
          </p:cNvPr>
          <p:cNvSpPr>
            <a:spLocks noGrp="1"/>
          </p:cNvSpPr>
          <p:nvPr>
            <p:ph type="dt" sz="half" idx="10"/>
          </p:nvPr>
        </p:nvSpPr>
        <p:spPr/>
        <p:txBody>
          <a:bodyPr/>
          <a:lstStyle/>
          <a:p>
            <a:fld id="{31716DA4-C0CB-9E4D-8CEE-8CFBAE4BDF1F}" type="datetime1">
              <a:rPr kumimoji="1" lang="zh-CN" altLang="en-US" smtClean="0"/>
              <a:t>2020/2/7</a:t>
            </a:fld>
            <a:endParaRPr kumimoji="1" lang="zh-CN" altLang="en-US"/>
          </a:p>
        </p:txBody>
      </p:sp>
      <p:sp>
        <p:nvSpPr>
          <p:cNvPr id="6" name="页脚占位符 5">
            <a:extLst>
              <a:ext uri="{FF2B5EF4-FFF2-40B4-BE49-F238E27FC236}">
                <a16:creationId xmlns:a16="http://schemas.microsoft.com/office/drawing/2014/main" id="{8830CFAC-7E5B-DD48-BF4E-69B2EA2A011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9A32A07-DC80-0A46-ADD0-F9ABB49D84E7}"/>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194187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06AD-3D0C-8D46-8C97-E569E74BB23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78042FB-B35F-F440-A8C6-95645FD15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5BC06F5-61D5-AF4A-AE8D-3282CB7D9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0D012E5-87A2-5141-B3CB-9A97988AB1AA}"/>
              </a:ext>
            </a:extLst>
          </p:cNvPr>
          <p:cNvSpPr>
            <a:spLocks noGrp="1"/>
          </p:cNvSpPr>
          <p:nvPr>
            <p:ph type="dt" sz="half" idx="10"/>
          </p:nvPr>
        </p:nvSpPr>
        <p:spPr/>
        <p:txBody>
          <a:bodyPr/>
          <a:lstStyle/>
          <a:p>
            <a:fld id="{EF680AFB-9E06-1D45-B760-0C23498DAE9B}" type="datetime1">
              <a:rPr kumimoji="1" lang="zh-CN" altLang="en-US" smtClean="0"/>
              <a:t>2020/2/7</a:t>
            </a:fld>
            <a:endParaRPr kumimoji="1" lang="zh-CN" altLang="en-US"/>
          </a:p>
        </p:txBody>
      </p:sp>
      <p:sp>
        <p:nvSpPr>
          <p:cNvPr id="6" name="页脚占位符 5">
            <a:extLst>
              <a:ext uri="{FF2B5EF4-FFF2-40B4-BE49-F238E27FC236}">
                <a16:creationId xmlns:a16="http://schemas.microsoft.com/office/drawing/2014/main" id="{80EBF8B7-9211-B54F-8D9C-A061281A52F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47946F7-348F-0E48-9E4A-66863B84E441}"/>
              </a:ext>
            </a:extLst>
          </p:cNvPr>
          <p:cNvSpPr>
            <a:spLocks noGrp="1"/>
          </p:cNvSpPr>
          <p:nvPr>
            <p:ph type="sldNum" sz="quarter" idx="12"/>
          </p:nvPr>
        </p:nvSpPr>
        <p:spPr/>
        <p:txBody>
          <a:body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255461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18F51F-5D94-5846-A7A5-13C401CFB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9622D04-59CF-494A-AA13-3D55E53DF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4ED690D-D39F-9D4D-90E7-049F1AC4F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632E7-9B8E-9F42-BC23-D2AEC895A368}" type="datetime1">
              <a:rPr kumimoji="1" lang="zh-CN" altLang="en-US" smtClean="0"/>
              <a:t>2020/2/7</a:t>
            </a:fld>
            <a:endParaRPr kumimoji="1" lang="zh-CN" altLang="en-US"/>
          </a:p>
        </p:txBody>
      </p:sp>
      <p:sp>
        <p:nvSpPr>
          <p:cNvPr id="5" name="页脚占位符 4">
            <a:extLst>
              <a:ext uri="{FF2B5EF4-FFF2-40B4-BE49-F238E27FC236}">
                <a16:creationId xmlns:a16="http://schemas.microsoft.com/office/drawing/2014/main" id="{EFEA5BD6-26BF-FE48-A3C6-1D3B4FF73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8721B12-7031-764D-BAFC-DAECA9E00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0FCC9-2530-7246-A720-6827227F2886}" type="slidenum">
              <a:rPr kumimoji="1" lang="zh-CN" altLang="en-US" smtClean="0"/>
              <a:t>‹#›</a:t>
            </a:fld>
            <a:endParaRPr kumimoji="1" lang="zh-CN" altLang="en-US"/>
          </a:p>
        </p:txBody>
      </p:sp>
    </p:spTree>
    <p:extLst>
      <p:ext uri="{BB962C8B-B14F-4D97-AF65-F5344CB8AC3E}">
        <p14:creationId xmlns:p14="http://schemas.microsoft.com/office/powerpoint/2010/main" val="115280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10.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210.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7B44B-65B0-DE40-A89E-4EE09DEBD67D}"/>
              </a:ext>
            </a:extLst>
          </p:cNvPr>
          <p:cNvSpPr>
            <a:spLocks noGrp="1"/>
          </p:cNvSpPr>
          <p:nvPr>
            <p:ph type="ctrTitle"/>
          </p:nvPr>
        </p:nvSpPr>
        <p:spPr>
          <a:xfrm>
            <a:off x="1524000" y="2171699"/>
            <a:ext cx="9144000" cy="1338263"/>
          </a:xfrm>
        </p:spPr>
        <p:txBody>
          <a:bodyPr/>
          <a:lstStyle/>
          <a:p>
            <a:r>
              <a:rPr kumimoji="1" lang="en-US" altLang="zh-CN" dirty="0"/>
              <a:t>Fault</a:t>
            </a:r>
            <a:r>
              <a:rPr kumimoji="1" lang="zh-CN" altLang="en-US" dirty="0"/>
              <a:t> </a:t>
            </a:r>
            <a:r>
              <a:rPr kumimoji="1" lang="en-US" altLang="zh-CN" dirty="0"/>
              <a:t>Injection</a:t>
            </a:r>
            <a:r>
              <a:rPr kumimoji="1" lang="zh-CN" altLang="en-US" dirty="0"/>
              <a:t> </a:t>
            </a:r>
            <a:r>
              <a:rPr kumimoji="1" lang="en-US" altLang="zh-CN" dirty="0"/>
              <a:t>for</a:t>
            </a:r>
            <a:r>
              <a:rPr kumimoji="1" lang="zh-CN" altLang="en-US" dirty="0"/>
              <a:t> </a:t>
            </a:r>
            <a:r>
              <a:rPr kumimoji="1" lang="en-US" altLang="zh-CN" dirty="0"/>
              <a:t>CPS</a:t>
            </a:r>
            <a:endParaRPr kumimoji="1" lang="zh-CN" altLang="en-US" dirty="0"/>
          </a:p>
        </p:txBody>
      </p:sp>
      <p:sp>
        <p:nvSpPr>
          <p:cNvPr id="3" name="副标题 2">
            <a:extLst>
              <a:ext uri="{FF2B5EF4-FFF2-40B4-BE49-F238E27FC236}">
                <a16:creationId xmlns:a16="http://schemas.microsoft.com/office/drawing/2014/main" id="{134223CA-B5A0-494C-B0AA-A64D608AC7CB}"/>
              </a:ext>
            </a:extLst>
          </p:cNvPr>
          <p:cNvSpPr>
            <a:spLocks noGrp="1"/>
          </p:cNvSpPr>
          <p:nvPr>
            <p:ph type="subTitle" idx="1"/>
          </p:nvPr>
        </p:nvSpPr>
        <p:spPr/>
        <p:txBody>
          <a:bodyPr>
            <a:normAutofit lnSpcReduction="10000"/>
          </a:bodyPr>
          <a:lstStyle/>
          <a:p>
            <a:endParaRPr kumimoji="1" lang="en-US" altLang="zh-CN" dirty="0"/>
          </a:p>
          <a:p>
            <a:endParaRPr kumimoji="1" lang="en-US" altLang="zh-CN" dirty="0"/>
          </a:p>
          <a:p>
            <a:endParaRPr kumimoji="1" lang="en-US" altLang="zh-CN" dirty="0"/>
          </a:p>
          <a:p>
            <a:pPr algn="r"/>
            <a:r>
              <a:rPr kumimoji="1" lang="en-US" altLang="zh-CN" dirty="0" err="1"/>
              <a:t>Dinghua</a:t>
            </a:r>
            <a:r>
              <a:rPr kumimoji="1" lang="en-US" altLang="zh-CN" dirty="0"/>
              <a:t> Wang</a:t>
            </a:r>
            <a:endParaRPr kumimoji="1" lang="zh-CN" altLang="en-US" dirty="0"/>
          </a:p>
        </p:txBody>
      </p:sp>
      <p:sp>
        <p:nvSpPr>
          <p:cNvPr id="4" name="灯片编号占位符 3">
            <a:extLst>
              <a:ext uri="{FF2B5EF4-FFF2-40B4-BE49-F238E27FC236}">
                <a16:creationId xmlns:a16="http://schemas.microsoft.com/office/drawing/2014/main" id="{53F06344-A49C-AB44-B10D-6EB8F84B16FE}"/>
              </a:ext>
            </a:extLst>
          </p:cNvPr>
          <p:cNvSpPr>
            <a:spLocks noGrp="1"/>
          </p:cNvSpPr>
          <p:nvPr>
            <p:ph type="sldNum" sz="quarter" idx="12"/>
          </p:nvPr>
        </p:nvSpPr>
        <p:spPr/>
        <p:txBody>
          <a:bodyPr/>
          <a:lstStyle/>
          <a:p>
            <a:fld id="{F8D0FCC9-2530-7246-A720-6827227F2886}" type="slidenum">
              <a:rPr kumimoji="1" lang="zh-CN" altLang="en-US" smtClean="0"/>
              <a:t>1</a:t>
            </a:fld>
            <a:endParaRPr kumimoji="1" lang="zh-CN" altLang="en-US"/>
          </a:p>
        </p:txBody>
      </p:sp>
    </p:spTree>
    <p:extLst>
      <p:ext uri="{BB962C8B-B14F-4D97-AF65-F5344CB8AC3E}">
        <p14:creationId xmlns:p14="http://schemas.microsoft.com/office/powerpoint/2010/main" val="225712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50132-47F1-2F4D-996E-72165A85A7B3}"/>
              </a:ext>
            </a:extLst>
          </p:cNvPr>
          <p:cNvSpPr>
            <a:spLocks noGrp="1"/>
          </p:cNvSpPr>
          <p:nvPr>
            <p:ph type="title"/>
          </p:nvPr>
        </p:nvSpPr>
        <p:spPr/>
        <p:txBody>
          <a:bodyPr/>
          <a:lstStyle/>
          <a:p>
            <a:r>
              <a:rPr kumimoji="1" lang="en-US" altLang="zh-CN" dirty="0"/>
              <a:t>Context Inconsistency </a:t>
            </a:r>
            <a:endParaRPr kumimoji="1" lang="zh-CN" altLang="en-US" dirty="0"/>
          </a:p>
        </p:txBody>
      </p:sp>
      <p:sp>
        <p:nvSpPr>
          <p:cNvPr id="4" name="灯片编号占位符 3">
            <a:extLst>
              <a:ext uri="{FF2B5EF4-FFF2-40B4-BE49-F238E27FC236}">
                <a16:creationId xmlns:a16="http://schemas.microsoft.com/office/drawing/2014/main" id="{B350E89E-B08A-7647-B59B-9C19AD6B9672}"/>
              </a:ext>
            </a:extLst>
          </p:cNvPr>
          <p:cNvSpPr>
            <a:spLocks noGrp="1"/>
          </p:cNvSpPr>
          <p:nvPr>
            <p:ph type="sldNum" sz="quarter" idx="12"/>
          </p:nvPr>
        </p:nvSpPr>
        <p:spPr/>
        <p:txBody>
          <a:bodyPr/>
          <a:lstStyle/>
          <a:p>
            <a:fld id="{F8D0FCC9-2530-7246-A720-6827227F2886}" type="slidenum">
              <a:rPr kumimoji="1" lang="zh-CN" altLang="en-US" smtClean="0"/>
              <a:t>10</a:t>
            </a:fld>
            <a:endParaRPr kumimoji="1" lang="zh-CN" altLang="en-US" dirty="0"/>
          </a:p>
        </p:txBody>
      </p:sp>
      <p:pic>
        <p:nvPicPr>
          <p:cNvPr id="9" name="内容占位符 8" descr="图片包含 游戏机&#10;&#10;描述已自动生成">
            <a:extLst>
              <a:ext uri="{FF2B5EF4-FFF2-40B4-BE49-F238E27FC236}">
                <a16:creationId xmlns:a16="http://schemas.microsoft.com/office/drawing/2014/main" id="{878909DA-3063-0848-9BB4-7E69C8E44746}"/>
              </a:ext>
            </a:extLst>
          </p:cNvPr>
          <p:cNvPicPr>
            <a:picLocks noGrp="1" noChangeAspect="1"/>
          </p:cNvPicPr>
          <p:nvPr>
            <p:ph idx="1"/>
          </p:nvPr>
        </p:nvPicPr>
        <p:blipFill>
          <a:blip r:embed="rId3"/>
          <a:stretch>
            <a:fillRect/>
          </a:stretch>
        </p:blipFill>
        <p:spPr>
          <a:xfrm>
            <a:off x="1406913" y="1633131"/>
            <a:ext cx="7023410" cy="3446096"/>
          </a:xfrm>
        </p:spPr>
      </p:pic>
      <p:sp>
        <p:nvSpPr>
          <p:cNvPr id="12" name="文本框 11">
            <a:extLst>
              <a:ext uri="{FF2B5EF4-FFF2-40B4-BE49-F238E27FC236}">
                <a16:creationId xmlns:a16="http://schemas.microsoft.com/office/drawing/2014/main" id="{7AA7540D-6EDF-C541-B7D4-1708EB36A4A3}"/>
              </a:ext>
            </a:extLst>
          </p:cNvPr>
          <p:cNvSpPr txBox="1"/>
          <p:nvPr/>
        </p:nvSpPr>
        <p:spPr>
          <a:xfrm>
            <a:off x="1277550" y="5338583"/>
            <a:ext cx="8267894" cy="1169551"/>
          </a:xfrm>
          <a:prstGeom prst="rect">
            <a:avLst/>
          </a:prstGeom>
          <a:noFill/>
        </p:spPr>
        <p:txBody>
          <a:bodyPr wrap="square" rtlCol="0">
            <a:spAutoFit/>
          </a:bodyPr>
          <a:lstStyle/>
          <a:p>
            <a:r>
              <a:rPr lang="en-US" altLang="zh-CN" sz="2000" i="1" dirty="0"/>
              <a:t>context inconsistency: </a:t>
            </a:r>
          </a:p>
          <a:p>
            <a:r>
              <a:rPr lang="en-US" altLang="zh-CN" i="1" dirty="0"/>
              <a:t> </a:t>
            </a:r>
            <a:r>
              <a:rPr lang="en-US" altLang="zh-CN" sz="1600" dirty="0"/>
              <a:t>Due to uncontrollable environmental noises, these obtained contexts may be contaminated or imprecise, which can result in context inconsistencies </a:t>
            </a:r>
          </a:p>
          <a:p>
            <a:r>
              <a:rPr lang="en-US" altLang="zh-CN" sz="1600" i="1" dirty="0"/>
              <a:t> </a:t>
            </a:r>
          </a:p>
        </p:txBody>
      </p:sp>
      <p:pic>
        <p:nvPicPr>
          <p:cNvPr id="6" name="内容占位符 8" descr="图片包含 游戏机&#10;&#10;描述已自动生成">
            <a:extLst>
              <a:ext uri="{FF2B5EF4-FFF2-40B4-BE49-F238E27FC236}">
                <a16:creationId xmlns:a16="http://schemas.microsoft.com/office/drawing/2014/main" id="{94B87C3A-21B9-9548-91A9-BBD81DC2FBD5}"/>
              </a:ext>
            </a:extLst>
          </p:cNvPr>
          <p:cNvPicPr>
            <a:picLocks noChangeAspect="1"/>
          </p:cNvPicPr>
          <p:nvPr/>
        </p:nvPicPr>
        <p:blipFill>
          <a:blip r:embed="rId3"/>
          <a:stretch>
            <a:fillRect/>
          </a:stretch>
        </p:blipFill>
        <p:spPr>
          <a:xfrm>
            <a:off x="1277550" y="1791587"/>
            <a:ext cx="7023410" cy="3446096"/>
          </a:xfrm>
          <a:prstGeom prst="rect">
            <a:avLst/>
          </a:prstGeom>
        </p:spPr>
      </p:pic>
      <p:sp>
        <p:nvSpPr>
          <p:cNvPr id="3" name="椭圆 2">
            <a:extLst>
              <a:ext uri="{FF2B5EF4-FFF2-40B4-BE49-F238E27FC236}">
                <a16:creationId xmlns:a16="http://schemas.microsoft.com/office/drawing/2014/main" id="{7FB2C0F7-5A00-6E49-9762-D280250836F4}"/>
              </a:ext>
            </a:extLst>
          </p:cNvPr>
          <p:cNvSpPr/>
          <p:nvPr/>
        </p:nvSpPr>
        <p:spPr>
          <a:xfrm>
            <a:off x="1492469" y="2543503"/>
            <a:ext cx="2826868" cy="1186286"/>
          </a:xfrm>
          <a:prstGeom prst="ellipse">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3009BC79-5CBF-4F4A-8EB2-44ED086055D9}"/>
              </a:ext>
            </a:extLst>
          </p:cNvPr>
          <p:cNvSpPr/>
          <p:nvPr/>
        </p:nvSpPr>
        <p:spPr>
          <a:xfrm>
            <a:off x="3541987" y="3729789"/>
            <a:ext cx="1114096" cy="3369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t>Software</a:t>
            </a:r>
            <a:r>
              <a:rPr kumimoji="1" lang="zh-CN" altLang="en-US" sz="1200" dirty="0"/>
              <a:t> </a:t>
            </a:r>
            <a:r>
              <a:rPr kumimoji="1" lang="en-US" altLang="zh-CN" sz="1200" dirty="0"/>
              <a:t>bugs</a:t>
            </a:r>
            <a:endParaRPr kumimoji="1" lang="zh-CN" altLang="en-US" sz="1200" dirty="0"/>
          </a:p>
        </p:txBody>
      </p:sp>
    </p:spTree>
    <p:extLst>
      <p:ext uri="{BB962C8B-B14F-4D97-AF65-F5344CB8AC3E}">
        <p14:creationId xmlns:p14="http://schemas.microsoft.com/office/powerpoint/2010/main" val="24586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50132-47F1-2F4D-996E-72165A85A7B3}"/>
              </a:ext>
            </a:extLst>
          </p:cNvPr>
          <p:cNvSpPr>
            <a:spLocks noGrp="1"/>
          </p:cNvSpPr>
          <p:nvPr>
            <p:ph type="title"/>
          </p:nvPr>
        </p:nvSpPr>
        <p:spPr/>
        <p:txBody>
          <a:bodyPr/>
          <a:lstStyle/>
          <a:p>
            <a:r>
              <a:rPr kumimoji="1" lang="en-US" altLang="zh-CN" dirty="0"/>
              <a:t>Software Bugs in CPS</a:t>
            </a:r>
            <a:endParaRPr kumimoji="1" lang="zh-CN" altLang="en-US" dirty="0"/>
          </a:p>
        </p:txBody>
      </p:sp>
      <p:sp>
        <p:nvSpPr>
          <p:cNvPr id="4" name="灯片编号占位符 3">
            <a:extLst>
              <a:ext uri="{FF2B5EF4-FFF2-40B4-BE49-F238E27FC236}">
                <a16:creationId xmlns:a16="http://schemas.microsoft.com/office/drawing/2014/main" id="{B350E89E-B08A-7647-B59B-9C19AD6B9672}"/>
              </a:ext>
            </a:extLst>
          </p:cNvPr>
          <p:cNvSpPr>
            <a:spLocks noGrp="1"/>
          </p:cNvSpPr>
          <p:nvPr>
            <p:ph type="sldNum" sz="quarter" idx="12"/>
          </p:nvPr>
        </p:nvSpPr>
        <p:spPr/>
        <p:txBody>
          <a:bodyPr/>
          <a:lstStyle/>
          <a:p>
            <a:fld id="{F8D0FCC9-2530-7246-A720-6827227F2886}" type="slidenum">
              <a:rPr kumimoji="1" lang="zh-CN" altLang="en-US" smtClean="0"/>
              <a:t>11</a:t>
            </a:fld>
            <a:endParaRPr kumimoji="1" lang="zh-CN" altLang="en-US"/>
          </a:p>
        </p:txBody>
      </p:sp>
      <p:pic>
        <p:nvPicPr>
          <p:cNvPr id="9" name="内容占位符 8" descr="图片包含 游戏机&#10;&#10;描述已自动生成">
            <a:extLst>
              <a:ext uri="{FF2B5EF4-FFF2-40B4-BE49-F238E27FC236}">
                <a16:creationId xmlns:a16="http://schemas.microsoft.com/office/drawing/2014/main" id="{878909DA-3063-0848-9BB4-7E69C8E44746}"/>
              </a:ext>
            </a:extLst>
          </p:cNvPr>
          <p:cNvPicPr>
            <a:picLocks noGrp="1" noChangeAspect="1"/>
          </p:cNvPicPr>
          <p:nvPr>
            <p:ph idx="1"/>
          </p:nvPr>
        </p:nvPicPr>
        <p:blipFill>
          <a:blip r:embed="rId3"/>
          <a:stretch>
            <a:fillRect/>
          </a:stretch>
        </p:blipFill>
        <p:spPr>
          <a:xfrm>
            <a:off x="1406913" y="1633131"/>
            <a:ext cx="7023410" cy="3446096"/>
          </a:xfrm>
        </p:spPr>
      </p:pic>
      <p:sp>
        <p:nvSpPr>
          <p:cNvPr id="12" name="文本框 11">
            <a:extLst>
              <a:ext uri="{FF2B5EF4-FFF2-40B4-BE49-F238E27FC236}">
                <a16:creationId xmlns:a16="http://schemas.microsoft.com/office/drawing/2014/main" id="{7AA7540D-6EDF-C541-B7D4-1708EB36A4A3}"/>
              </a:ext>
            </a:extLst>
          </p:cNvPr>
          <p:cNvSpPr txBox="1"/>
          <p:nvPr/>
        </p:nvSpPr>
        <p:spPr>
          <a:xfrm>
            <a:off x="1221794" y="4769871"/>
            <a:ext cx="8267894" cy="1200329"/>
          </a:xfrm>
          <a:prstGeom prst="rect">
            <a:avLst/>
          </a:prstGeom>
          <a:noFill/>
        </p:spPr>
        <p:txBody>
          <a:bodyPr wrap="square" rtlCol="0">
            <a:spAutoFit/>
          </a:bodyPr>
          <a:lstStyle/>
          <a:p>
            <a:r>
              <a:rPr lang="en-US" altLang="zh-CN" sz="2000" i="1" dirty="0"/>
              <a:t>Software</a:t>
            </a:r>
            <a:r>
              <a:rPr lang="zh-CN" altLang="en-US" sz="2000" i="1" dirty="0"/>
              <a:t> </a:t>
            </a:r>
            <a:r>
              <a:rPr lang="en-US" altLang="zh-CN" sz="2000" i="1" dirty="0"/>
              <a:t>bugs in CPS: </a:t>
            </a:r>
          </a:p>
          <a:p>
            <a:r>
              <a:rPr lang="en-US" altLang="zh-CN" i="1" dirty="0"/>
              <a:t> M</a:t>
            </a:r>
            <a:r>
              <a:rPr lang="en-US" altLang="zh-CN" dirty="0"/>
              <a:t>any of these bugs cannot be effectively detected by existing quality assurance techniques for traditional software. </a:t>
            </a:r>
            <a:endParaRPr lang="en-US" altLang="zh-CN" sz="1600" dirty="0"/>
          </a:p>
          <a:p>
            <a:endParaRPr lang="en-US" altLang="zh-CN" sz="1600" i="1" dirty="0"/>
          </a:p>
        </p:txBody>
      </p:sp>
      <p:sp>
        <p:nvSpPr>
          <p:cNvPr id="3" name="矩形 2">
            <a:extLst>
              <a:ext uri="{FF2B5EF4-FFF2-40B4-BE49-F238E27FC236}">
                <a16:creationId xmlns:a16="http://schemas.microsoft.com/office/drawing/2014/main" id="{E155B60B-6324-BB46-8526-01EF2BE0D177}"/>
              </a:ext>
            </a:extLst>
          </p:cNvPr>
          <p:cNvSpPr/>
          <p:nvPr/>
        </p:nvSpPr>
        <p:spPr>
          <a:xfrm>
            <a:off x="3615559" y="3541986"/>
            <a:ext cx="1114096" cy="3369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t>Software</a:t>
            </a:r>
            <a:r>
              <a:rPr kumimoji="1" lang="zh-CN" altLang="en-US" sz="1200" dirty="0"/>
              <a:t> </a:t>
            </a:r>
            <a:r>
              <a:rPr kumimoji="1" lang="en-US" altLang="zh-CN" sz="1200" dirty="0"/>
              <a:t>bugs</a:t>
            </a:r>
            <a:endParaRPr kumimoji="1" lang="zh-CN" altLang="en-US" sz="1200" dirty="0"/>
          </a:p>
        </p:txBody>
      </p:sp>
      <p:sp>
        <p:nvSpPr>
          <p:cNvPr id="5" name="椭圆 4">
            <a:extLst>
              <a:ext uri="{FF2B5EF4-FFF2-40B4-BE49-F238E27FC236}">
                <a16:creationId xmlns:a16="http://schemas.microsoft.com/office/drawing/2014/main" id="{2D351EBD-0B26-A74A-8E7E-F16A9AB6A0A8}"/>
              </a:ext>
            </a:extLst>
          </p:cNvPr>
          <p:cNvSpPr/>
          <p:nvPr/>
        </p:nvSpPr>
        <p:spPr>
          <a:xfrm>
            <a:off x="3689131" y="3429000"/>
            <a:ext cx="956441" cy="533400"/>
          </a:xfrm>
          <a:prstGeom prst="ellipse">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53182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50132-47F1-2F4D-996E-72165A85A7B3}"/>
              </a:ext>
            </a:extLst>
          </p:cNvPr>
          <p:cNvSpPr>
            <a:spLocks noGrp="1"/>
          </p:cNvSpPr>
          <p:nvPr>
            <p:ph type="title"/>
          </p:nvPr>
        </p:nvSpPr>
        <p:spPr/>
        <p:txBody>
          <a:bodyPr/>
          <a:lstStyle/>
          <a:p>
            <a:r>
              <a:rPr kumimoji="1" lang="en-US" altLang="zh-CN" dirty="0"/>
              <a:t>Uncertainty</a:t>
            </a:r>
            <a:endParaRPr kumimoji="1" lang="zh-CN" altLang="en-US" dirty="0"/>
          </a:p>
        </p:txBody>
      </p:sp>
      <p:sp>
        <p:nvSpPr>
          <p:cNvPr id="4" name="灯片编号占位符 3">
            <a:extLst>
              <a:ext uri="{FF2B5EF4-FFF2-40B4-BE49-F238E27FC236}">
                <a16:creationId xmlns:a16="http://schemas.microsoft.com/office/drawing/2014/main" id="{B350E89E-B08A-7647-B59B-9C19AD6B9672}"/>
              </a:ext>
            </a:extLst>
          </p:cNvPr>
          <p:cNvSpPr>
            <a:spLocks noGrp="1"/>
          </p:cNvSpPr>
          <p:nvPr>
            <p:ph type="sldNum" sz="quarter" idx="12"/>
          </p:nvPr>
        </p:nvSpPr>
        <p:spPr/>
        <p:txBody>
          <a:bodyPr/>
          <a:lstStyle/>
          <a:p>
            <a:fld id="{F8D0FCC9-2530-7246-A720-6827227F2886}" type="slidenum">
              <a:rPr kumimoji="1" lang="zh-CN" altLang="en-US" smtClean="0"/>
              <a:t>12</a:t>
            </a:fld>
            <a:endParaRPr kumimoji="1" lang="zh-CN" altLang="en-US"/>
          </a:p>
        </p:txBody>
      </p:sp>
      <p:pic>
        <p:nvPicPr>
          <p:cNvPr id="9" name="内容占位符 8" descr="图片包含 游戏机&#10;&#10;描述已自动生成">
            <a:extLst>
              <a:ext uri="{FF2B5EF4-FFF2-40B4-BE49-F238E27FC236}">
                <a16:creationId xmlns:a16="http://schemas.microsoft.com/office/drawing/2014/main" id="{878909DA-3063-0848-9BB4-7E69C8E44746}"/>
              </a:ext>
            </a:extLst>
          </p:cNvPr>
          <p:cNvPicPr>
            <a:picLocks noGrp="1" noChangeAspect="1"/>
          </p:cNvPicPr>
          <p:nvPr>
            <p:ph idx="1"/>
          </p:nvPr>
        </p:nvPicPr>
        <p:blipFill>
          <a:blip r:embed="rId3"/>
          <a:stretch>
            <a:fillRect/>
          </a:stretch>
        </p:blipFill>
        <p:spPr>
          <a:xfrm>
            <a:off x="1406913" y="1633131"/>
            <a:ext cx="7023410" cy="3446096"/>
          </a:xfrm>
        </p:spPr>
      </p:pic>
      <p:sp>
        <p:nvSpPr>
          <p:cNvPr id="12" name="文本框 11">
            <a:extLst>
              <a:ext uri="{FF2B5EF4-FFF2-40B4-BE49-F238E27FC236}">
                <a16:creationId xmlns:a16="http://schemas.microsoft.com/office/drawing/2014/main" id="{7AA7540D-6EDF-C541-B7D4-1708EB36A4A3}"/>
              </a:ext>
            </a:extLst>
          </p:cNvPr>
          <p:cNvSpPr txBox="1"/>
          <p:nvPr/>
        </p:nvSpPr>
        <p:spPr>
          <a:xfrm>
            <a:off x="1221794" y="4769871"/>
            <a:ext cx="8267894" cy="923330"/>
          </a:xfrm>
          <a:prstGeom prst="rect">
            <a:avLst/>
          </a:prstGeom>
          <a:noFill/>
        </p:spPr>
        <p:txBody>
          <a:bodyPr wrap="square" rtlCol="0">
            <a:spAutoFit/>
          </a:bodyPr>
          <a:lstStyle/>
          <a:p>
            <a:r>
              <a:rPr lang="en-US" altLang="zh-CN" sz="2000" i="1" dirty="0"/>
              <a:t>Uncertainty:</a:t>
            </a:r>
          </a:p>
          <a:p>
            <a:r>
              <a:rPr lang="en-US" altLang="zh-CN" i="1" dirty="0"/>
              <a:t> </a:t>
            </a:r>
            <a:r>
              <a:rPr lang="en-US" altLang="zh-CN" dirty="0"/>
              <a:t>These devices(e.g., sensors, actuators..) can be unreliable and defective in reality. </a:t>
            </a:r>
            <a:endParaRPr lang="en-US" altLang="zh-CN" sz="1600" dirty="0"/>
          </a:p>
          <a:p>
            <a:endParaRPr lang="en-US" altLang="zh-CN" sz="1600" i="1" dirty="0"/>
          </a:p>
        </p:txBody>
      </p:sp>
      <p:sp>
        <p:nvSpPr>
          <p:cNvPr id="6" name="矩形 5">
            <a:extLst>
              <a:ext uri="{FF2B5EF4-FFF2-40B4-BE49-F238E27FC236}">
                <a16:creationId xmlns:a16="http://schemas.microsoft.com/office/drawing/2014/main" id="{0C9061F9-AA39-8843-9F38-BF7E4C3FA9FE}"/>
              </a:ext>
            </a:extLst>
          </p:cNvPr>
          <p:cNvSpPr/>
          <p:nvPr/>
        </p:nvSpPr>
        <p:spPr>
          <a:xfrm>
            <a:off x="3615559" y="3541986"/>
            <a:ext cx="1114096" cy="3369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t>Software</a:t>
            </a:r>
            <a:r>
              <a:rPr kumimoji="1" lang="zh-CN" altLang="en-US" sz="1200" dirty="0"/>
              <a:t> </a:t>
            </a:r>
            <a:r>
              <a:rPr kumimoji="1" lang="en-US" altLang="zh-CN" sz="1200" dirty="0"/>
              <a:t>bugs</a:t>
            </a:r>
            <a:endParaRPr kumimoji="1" lang="zh-CN" altLang="en-US" sz="1200" dirty="0"/>
          </a:p>
        </p:txBody>
      </p:sp>
      <p:sp>
        <p:nvSpPr>
          <p:cNvPr id="3" name="椭圆 2">
            <a:extLst>
              <a:ext uri="{FF2B5EF4-FFF2-40B4-BE49-F238E27FC236}">
                <a16:creationId xmlns:a16="http://schemas.microsoft.com/office/drawing/2014/main" id="{4A970CA7-0331-C342-884D-F23E65DFA246}"/>
              </a:ext>
            </a:extLst>
          </p:cNvPr>
          <p:cNvSpPr/>
          <p:nvPr/>
        </p:nvSpPr>
        <p:spPr>
          <a:xfrm>
            <a:off x="5355741" y="2259724"/>
            <a:ext cx="2726714" cy="231227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5492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50132-47F1-2F4D-996E-72165A85A7B3}"/>
              </a:ext>
            </a:extLst>
          </p:cNvPr>
          <p:cNvSpPr>
            <a:spLocks noGrp="1"/>
          </p:cNvSpPr>
          <p:nvPr>
            <p:ph type="title"/>
          </p:nvPr>
        </p:nvSpPr>
        <p:spPr/>
        <p:txBody>
          <a:bodyPr/>
          <a:lstStyle/>
          <a:p>
            <a:r>
              <a:rPr kumimoji="1" lang="en-US" altLang="zh-CN" dirty="0"/>
              <a:t>An Example of Uncertainty</a:t>
            </a:r>
            <a:endParaRPr kumimoji="1" lang="zh-CN" altLang="en-US" dirty="0"/>
          </a:p>
        </p:txBody>
      </p:sp>
      <p:pic>
        <p:nvPicPr>
          <p:cNvPr id="9" name="内容占位符 8" descr="手机屏幕截图&#10;&#10;描述已自动生成">
            <a:extLst>
              <a:ext uri="{FF2B5EF4-FFF2-40B4-BE49-F238E27FC236}">
                <a16:creationId xmlns:a16="http://schemas.microsoft.com/office/drawing/2014/main" id="{9079547B-7C68-3F40-9861-A59D76040FAF}"/>
              </a:ext>
            </a:extLst>
          </p:cNvPr>
          <p:cNvPicPr>
            <a:picLocks noGrp="1" noChangeAspect="1"/>
          </p:cNvPicPr>
          <p:nvPr>
            <p:ph idx="1"/>
          </p:nvPr>
        </p:nvPicPr>
        <p:blipFill>
          <a:blip r:embed="rId3"/>
          <a:stretch>
            <a:fillRect/>
          </a:stretch>
        </p:blipFill>
        <p:spPr>
          <a:xfrm>
            <a:off x="2344026" y="1930440"/>
            <a:ext cx="5829300" cy="3568700"/>
          </a:xfrm>
        </p:spPr>
      </p:pic>
      <p:sp>
        <p:nvSpPr>
          <p:cNvPr id="4" name="灯片编号占位符 3">
            <a:extLst>
              <a:ext uri="{FF2B5EF4-FFF2-40B4-BE49-F238E27FC236}">
                <a16:creationId xmlns:a16="http://schemas.microsoft.com/office/drawing/2014/main" id="{DE6450D1-D216-7842-BC37-9BF444F792B0}"/>
              </a:ext>
            </a:extLst>
          </p:cNvPr>
          <p:cNvSpPr>
            <a:spLocks noGrp="1"/>
          </p:cNvSpPr>
          <p:nvPr>
            <p:ph type="sldNum" sz="quarter" idx="12"/>
          </p:nvPr>
        </p:nvSpPr>
        <p:spPr/>
        <p:txBody>
          <a:bodyPr/>
          <a:lstStyle/>
          <a:p>
            <a:fld id="{F8D0FCC9-2530-7246-A720-6827227F2886}" type="slidenum">
              <a:rPr kumimoji="1" lang="zh-CN" altLang="en-US" smtClean="0"/>
              <a:t>13</a:t>
            </a:fld>
            <a:endParaRPr kumimoji="1" lang="zh-CN" altLang="en-US"/>
          </a:p>
        </p:txBody>
      </p:sp>
    </p:spTree>
    <p:extLst>
      <p:ext uri="{BB962C8B-B14F-4D97-AF65-F5344CB8AC3E}">
        <p14:creationId xmlns:p14="http://schemas.microsoft.com/office/powerpoint/2010/main" val="378251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90BAE-25B4-EB41-9886-515C2C445FC0}"/>
              </a:ext>
            </a:extLst>
          </p:cNvPr>
          <p:cNvSpPr>
            <a:spLocks noGrp="1"/>
          </p:cNvSpPr>
          <p:nvPr>
            <p:ph type="title"/>
          </p:nvPr>
        </p:nvSpPr>
        <p:spPr/>
        <p:txBody>
          <a:bodyPr>
            <a:normAutofit/>
          </a:body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14</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13" name="文本框 12">
            <a:extLst>
              <a:ext uri="{FF2B5EF4-FFF2-40B4-BE49-F238E27FC236}">
                <a16:creationId xmlns:a16="http://schemas.microsoft.com/office/drawing/2014/main" id="{8D9FD8F7-864E-534E-82E1-885CD650E344}"/>
              </a:ext>
            </a:extLst>
          </p:cNvPr>
          <p:cNvSpPr txBox="1"/>
          <p:nvPr/>
        </p:nvSpPr>
        <p:spPr>
          <a:xfrm>
            <a:off x="927321" y="2118946"/>
            <a:ext cx="8032968" cy="646331"/>
          </a:xfrm>
          <a:prstGeom prst="rect">
            <a:avLst/>
          </a:prstGeom>
          <a:noFill/>
        </p:spPr>
        <p:txBody>
          <a:bodyPr wrap="none" rtlCol="0">
            <a:spAutoFit/>
          </a:bodyPr>
          <a:lstStyle/>
          <a:p>
            <a:r>
              <a:rPr lang="en-US" altLang="zh-CN" dirty="0"/>
              <a:t>This paper proposes an AR-SI based oracle for Control-CPS fault</a:t>
            </a:r>
            <a:r>
              <a:rPr lang="zh-CN" altLang="en-US" dirty="0"/>
              <a:t> </a:t>
            </a:r>
            <a:r>
              <a:rPr lang="en-US" altLang="zh-CN" dirty="0"/>
              <a:t>localization. </a:t>
            </a:r>
          </a:p>
          <a:p>
            <a:endParaRPr kumimoji="1" lang="zh-CN" altLang="en-US" dirty="0"/>
          </a:p>
        </p:txBody>
      </p:sp>
    </p:spTree>
    <p:extLst>
      <p:ext uri="{BB962C8B-B14F-4D97-AF65-F5344CB8AC3E}">
        <p14:creationId xmlns:p14="http://schemas.microsoft.com/office/powerpoint/2010/main" val="194778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15</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10" name="内容占位符 9">
            <a:extLst>
              <a:ext uri="{FF2B5EF4-FFF2-40B4-BE49-F238E27FC236}">
                <a16:creationId xmlns:a16="http://schemas.microsoft.com/office/drawing/2014/main" id="{D486A5D1-A6E8-1949-BD75-14B6F2AF9983}"/>
              </a:ext>
            </a:extLst>
          </p:cNvPr>
          <p:cNvSpPr>
            <a:spLocks noGrp="1"/>
          </p:cNvSpPr>
          <p:nvPr>
            <p:ph idx="1"/>
          </p:nvPr>
        </p:nvSpPr>
        <p:spPr/>
        <p:txBody>
          <a:bodyPr/>
          <a:lstStyle/>
          <a:p>
            <a:r>
              <a:rPr lang="en-US" altLang="zh-CN" i="1" dirty="0"/>
              <a:t>autoregressive system identification </a:t>
            </a:r>
            <a:r>
              <a:rPr lang="en-US" altLang="zh-CN" dirty="0"/>
              <a:t>(AR-SI)</a:t>
            </a:r>
          </a:p>
          <a:p>
            <a:endParaRPr lang="zh-CN" altLang="en-US" dirty="0"/>
          </a:p>
        </p:txBody>
      </p:sp>
      <p:sp>
        <p:nvSpPr>
          <p:cNvPr id="5" name="文本框 4">
            <a:extLst>
              <a:ext uri="{FF2B5EF4-FFF2-40B4-BE49-F238E27FC236}">
                <a16:creationId xmlns:a16="http://schemas.microsoft.com/office/drawing/2014/main" id="{49CD5A87-FDC5-8F44-8024-F0A064DCB24F}"/>
              </a:ext>
            </a:extLst>
          </p:cNvPr>
          <p:cNvSpPr txBox="1"/>
          <p:nvPr/>
        </p:nvSpPr>
        <p:spPr>
          <a:xfrm>
            <a:off x="838200" y="2444262"/>
            <a:ext cx="9520555" cy="646331"/>
          </a:xfrm>
          <a:prstGeom prst="rect">
            <a:avLst/>
          </a:prstGeom>
          <a:noFill/>
        </p:spPr>
        <p:txBody>
          <a:bodyPr wrap="none" rtlCol="0">
            <a:spAutoFit/>
          </a:bodyPr>
          <a:lstStyle/>
          <a:p>
            <a:r>
              <a:rPr kumimoji="1" lang="en-US" altLang="zh-CN" dirty="0"/>
              <a:t>  The AR-SI can predict the physical trajectory of UAV. </a:t>
            </a:r>
            <a:r>
              <a:rPr lang="en-US" altLang="zh-CN" dirty="0"/>
              <a:t>That is, we can use the AR-SI </a:t>
            </a:r>
            <a:r>
              <a:rPr lang="en-US" altLang="zh-CN" b="1" dirty="0"/>
              <a:t>prediction</a:t>
            </a:r>
          </a:p>
          <a:p>
            <a:r>
              <a:rPr lang="en-US" altLang="zh-CN" dirty="0"/>
              <a:t> as an oracle. </a:t>
            </a:r>
          </a:p>
        </p:txBody>
      </p:sp>
      <p:sp>
        <p:nvSpPr>
          <p:cNvPr id="13" name="标题 1">
            <a:extLst>
              <a:ext uri="{FF2B5EF4-FFF2-40B4-BE49-F238E27FC236}">
                <a16:creationId xmlns:a16="http://schemas.microsoft.com/office/drawing/2014/main" id="{09E2E492-95B7-6B49-BE06-FC93EBB2A4DD}"/>
              </a:ext>
            </a:extLst>
          </p:cNvPr>
          <p:cNvSpPr>
            <a:spLocks noGrp="1"/>
          </p:cNvSpPr>
          <p:nvPr/>
        </p:nvSpPr>
        <p:spPr>
          <a:xfrm>
            <a:off x="76906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Tree>
    <p:extLst>
      <p:ext uri="{BB962C8B-B14F-4D97-AF65-F5344CB8AC3E}">
        <p14:creationId xmlns:p14="http://schemas.microsoft.com/office/powerpoint/2010/main" val="257211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16</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6" name="圆角矩形 5">
            <a:extLst>
              <a:ext uri="{FF2B5EF4-FFF2-40B4-BE49-F238E27FC236}">
                <a16:creationId xmlns:a16="http://schemas.microsoft.com/office/drawing/2014/main" id="{750C1623-BED3-B74F-ACBF-8640F1815CF5}"/>
              </a:ext>
            </a:extLst>
          </p:cNvPr>
          <p:cNvSpPr/>
          <p:nvPr/>
        </p:nvSpPr>
        <p:spPr>
          <a:xfrm>
            <a:off x="1192411" y="2228544"/>
            <a:ext cx="1729511" cy="5018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Faults Injection</a:t>
            </a:r>
            <a:endParaRPr kumimoji="1" lang="zh-CN" altLang="en-US" dirty="0"/>
          </a:p>
        </p:txBody>
      </p:sp>
      <p:sp>
        <p:nvSpPr>
          <p:cNvPr id="9" name="圆角矩形 8">
            <a:extLst>
              <a:ext uri="{FF2B5EF4-FFF2-40B4-BE49-F238E27FC236}">
                <a16:creationId xmlns:a16="http://schemas.microsoft.com/office/drawing/2014/main" id="{17653BD9-9A94-0A44-BC53-FF48D567CB70}"/>
              </a:ext>
            </a:extLst>
          </p:cNvPr>
          <p:cNvSpPr/>
          <p:nvPr/>
        </p:nvSpPr>
        <p:spPr>
          <a:xfrm>
            <a:off x="4366489" y="2228544"/>
            <a:ext cx="1729511" cy="5018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Run AR-SI</a:t>
            </a:r>
            <a:endParaRPr kumimoji="1" lang="zh-CN" altLang="en-US" dirty="0"/>
          </a:p>
        </p:txBody>
      </p:sp>
      <p:sp>
        <p:nvSpPr>
          <p:cNvPr id="10" name="圆角矩形 9">
            <a:extLst>
              <a:ext uri="{FF2B5EF4-FFF2-40B4-BE49-F238E27FC236}">
                <a16:creationId xmlns:a16="http://schemas.microsoft.com/office/drawing/2014/main" id="{750C1623-BED3-B74F-ACBF-8640F1815CF5}"/>
              </a:ext>
            </a:extLst>
          </p:cNvPr>
          <p:cNvSpPr/>
          <p:nvPr/>
        </p:nvSpPr>
        <p:spPr>
          <a:xfrm>
            <a:off x="7603084" y="2228543"/>
            <a:ext cx="1729511" cy="50180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t>SFL</a:t>
            </a:r>
            <a:endParaRPr kumimoji="1" lang="zh-CN" altLang="en-US" dirty="0"/>
          </a:p>
        </p:txBody>
      </p:sp>
      <p:cxnSp>
        <p:nvCxnSpPr>
          <p:cNvPr id="14" name="直线箭头连接符 13">
            <a:extLst>
              <a:ext uri="{FF2B5EF4-FFF2-40B4-BE49-F238E27FC236}">
                <a16:creationId xmlns:a16="http://schemas.microsoft.com/office/drawing/2014/main" id="{DECC9B86-8EC0-E142-93A2-B48E80D7F749}"/>
              </a:ext>
            </a:extLst>
          </p:cNvPr>
          <p:cNvCxnSpPr>
            <a:cxnSpLocks/>
            <a:stCxn id="6" idx="3"/>
            <a:endCxn id="9" idx="1"/>
          </p:cNvCxnSpPr>
          <p:nvPr/>
        </p:nvCxnSpPr>
        <p:spPr>
          <a:xfrm>
            <a:off x="2921922" y="2479447"/>
            <a:ext cx="1444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5F15012E-3865-1640-9E91-E63DBC2C433D}"/>
              </a:ext>
            </a:extLst>
          </p:cNvPr>
          <p:cNvCxnSpPr>
            <a:stCxn id="9" idx="3"/>
            <a:endCxn id="10" idx="1"/>
          </p:cNvCxnSpPr>
          <p:nvPr/>
        </p:nvCxnSpPr>
        <p:spPr>
          <a:xfrm flipV="1">
            <a:off x="6096000" y="2479446"/>
            <a:ext cx="15070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F148B176-6BE6-1C45-84CC-22AE06523109}"/>
              </a:ext>
            </a:extLst>
          </p:cNvPr>
          <p:cNvSpPr txBox="1"/>
          <p:nvPr/>
        </p:nvSpPr>
        <p:spPr>
          <a:xfrm>
            <a:off x="3042919" y="2114322"/>
            <a:ext cx="1226618" cy="369332"/>
          </a:xfrm>
          <a:prstGeom prst="rect">
            <a:avLst/>
          </a:prstGeom>
          <a:noFill/>
        </p:spPr>
        <p:txBody>
          <a:bodyPr wrap="none" rtlCol="0">
            <a:spAutoFit/>
          </a:bodyPr>
          <a:lstStyle/>
          <a:p>
            <a:r>
              <a:rPr kumimoji="1" lang="en-US" altLang="zh-CN" dirty="0"/>
              <a:t>Simulation</a:t>
            </a:r>
            <a:endParaRPr kumimoji="1" lang="zh-CN" altLang="en-US" dirty="0"/>
          </a:p>
        </p:txBody>
      </p:sp>
      <p:sp>
        <p:nvSpPr>
          <p:cNvPr id="24" name="文本框 23">
            <a:extLst>
              <a:ext uri="{FF2B5EF4-FFF2-40B4-BE49-F238E27FC236}">
                <a16:creationId xmlns:a16="http://schemas.microsoft.com/office/drawing/2014/main" id="{60835A87-5326-174B-83C9-E75BC3473B99}"/>
              </a:ext>
            </a:extLst>
          </p:cNvPr>
          <p:cNvSpPr txBox="1"/>
          <p:nvPr/>
        </p:nvSpPr>
        <p:spPr>
          <a:xfrm>
            <a:off x="6216997" y="2114322"/>
            <a:ext cx="1359668" cy="369332"/>
          </a:xfrm>
          <a:prstGeom prst="rect">
            <a:avLst/>
          </a:prstGeom>
          <a:noFill/>
        </p:spPr>
        <p:txBody>
          <a:bodyPr wrap="none" rtlCol="0">
            <a:spAutoFit/>
          </a:bodyPr>
          <a:lstStyle/>
          <a:p>
            <a:r>
              <a:rPr kumimoji="1" lang="en-US" altLang="zh-CN" dirty="0"/>
              <a:t>Code traces</a:t>
            </a:r>
            <a:endParaRPr kumimoji="1" lang="zh-CN" altLang="en-US" dirty="0"/>
          </a:p>
        </p:txBody>
      </p:sp>
      <p:sp>
        <p:nvSpPr>
          <p:cNvPr id="15" name="标题 1">
            <a:extLst>
              <a:ext uri="{FF2B5EF4-FFF2-40B4-BE49-F238E27FC236}">
                <a16:creationId xmlns:a16="http://schemas.microsoft.com/office/drawing/2014/main" id="{BBC90BAE-25B4-EB41-9886-515C2C445FC0}"/>
              </a:ext>
            </a:extLst>
          </p:cNvPr>
          <p:cNvSpPr>
            <a:spLocks noGrp="1"/>
          </p:cNvSpPr>
          <p:nvPr/>
        </p:nvSpPr>
        <p:spPr>
          <a:xfrm>
            <a:off x="76906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Tree>
    <p:extLst>
      <p:ext uri="{BB962C8B-B14F-4D97-AF65-F5344CB8AC3E}">
        <p14:creationId xmlns:p14="http://schemas.microsoft.com/office/powerpoint/2010/main" val="300955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片包含 游戏机&#10;&#10;描述已自动生成">
            <a:extLst>
              <a:ext uri="{FF2B5EF4-FFF2-40B4-BE49-F238E27FC236}">
                <a16:creationId xmlns:a16="http://schemas.microsoft.com/office/drawing/2014/main" id="{0A8B20AE-BD76-F941-82A3-C8BDF5C07D3A}"/>
              </a:ext>
            </a:extLst>
          </p:cNvPr>
          <p:cNvPicPr>
            <a:picLocks noGrp="1" noChangeAspect="1"/>
          </p:cNvPicPr>
          <p:nvPr>
            <p:ph idx="1"/>
          </p:nvPr>
        </p:nvPicPr>
        <p:blipFill>
          <a:blip r:embed="rId3"/>
          <a:stretch>
            <a:fillRect/>
          </a:stretch>
        </p:blipFill>
        <p:spPr>
          <a:xfrm>
            <a:off x="3194755" y="1894505"/>
            <a:ext cx="4470400" cy="2362200"/>
          </a:xfrm>
        </p:spPr>
      </p:pic>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17</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11" name="标题 1">
            <a:extLst>
              <a:ext uri="{FF2B5EF4-FFF2-40B4-BE49-F238E27FC236}">
                <a16:creationId xmlns:a16="http://schemas.microsoft.com/office/drawing/2014/main" id="{4D802795-AB8D-C14E-8E23-45D2606FAC19}"/>
              </a:ext>
            </a:extLst>
          </p:cNvPr>
          <p:cNvSpPr>
            <a:spLocks noGrp="1"/>
          </p:cNvSpPr>
          <p:nvPr/>
        </p:nvSpPr>
        <p:spPr>
          <a:xfrm>
            <a:off x="76906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
        <p:nvSpPr>
          <p:cNvPr id="2" name="文本框 1">
            <a:extLst>
              <a:ext uri="{FF2B5EF4-FFF2-40B4-BE49-F238E27FC236}">
                <a16:creationId xmlns:a16="http://schemas.microsoft.com/office/drawing/2014/main" id="{09FDDFFC-0F15-AB47-A36A-7981D7E85ABC}"/>
              </a:ext>
            </a:extLst>
          </p:cNvPr>
          <p:cNvSpPr txBox="1"/>
          <p:nvPr/>
        </p:nvSpPr>
        <p:spPr>
          <a:xfrm>
            <a:off x="3026664" y="4539242"/>
            <a:ext cx="4992072" cy="369332"/>
          </a:xfrm>
          <a:prstGeom prst="rect">
            <a:avLst/>
          </a:prstGeom>
          <a:noFill/>
        </p:spPr>
        <p:txBody>
          <a:bodyPr wrap="none" rtlCol="0">
            <a:spAutoFit/>
          </a:bodyPr>
          <a:lstStyle/>
          <a:p>
            <a:r>
              <a:rPr kumimoji="1" lang="en-US" altLang="zh-CN" dirty="0"/>
              <a:t>Same task with two different physical trajectories</a:t>
            </a:r>
            <a:endParaRPr kumimoji="1" lang="zh-CN" altLang="en-US" dirty="0"/>
          </a:p>
        </p:txBody>
      </p:sp>
    </p:spTree>
    <p:extLst>
      <p:ext uri="{BB962C8B-B14F-4D97-AF65-F5344CB8AC3E}">
        <p14:creationId xmlns:p14="http://schemas.microsoft.com/office/powerpoint/2010/main" val="109402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片包含 游戏机&#10;&#10;描述已自动生成">
            <a:extLst>
              <a:ext uri="{FF2B5EF4-FFF2-40B4-BE49-F238E27FC236}">
                <a16:creationId xmlns:a16="http://schemas.microsoft.com/office/drawing/2014/main" id="{0A8B20AE-BD76-F941-82A3-C8BDF5C07D3A}"/>
              </a:ext>
            </a:extLst>
          </p:cNvPr>
          <p:cNvPicPr>
            <a:picLocks noGrp="1" noChangeAspect="1"/>
          </p:cNvPicPr>
          <p:nvPr>
            <p:ph idx="1"/>
          </p:nvPr>
        </p:nvPicPr>
        <p:blipFill>
          <a:blip r:embed="rId3"/>
          <a:stretch>
            <a:fillRect/>
          </a:stretch>
        </p:blipFill>
        <p:spPr>
          <a:xfrm>
            <a:off x="769060" y="2387507"/>
            <a:ext cx="4470400" cy="2362200"/>
          </a:xfrm>
        </p:spPr>
      </p:pic>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18</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9" name="文本框 8">
            <a:extLst>
              <a:ext uri="{FF2B5EF4-FFF2-40B4-BE49-F238E27FC236}">
                <a16:creationId xmlns:a16="http://schemas.microsoft.com/office/drawing/2014/main" id="{93B7F34D-B737-3843-9D39-4BDAC883889C}"/>
              </a:ext>
            </a:extLst>
          </p:cNvPr>
          <p:cNvSpPr txBox="1"/>
          <p:nvPr/>
        </p:nvSpPr>
        <p:spPr>
          <a:xfrm>
            <a:off x="5957192" y="3470637"/>
            <a:ext cx="4775200" cy="646331"/>
          </a:xfrm>
          <a:prstGeom prst="rect">
            <a:avLst/>
          </a:prstGeom>
          <a:noFill/>
        </p:spPr>
        <p:txBody>
          <a:bodyPr wrap="square" rtlCol="0">
            <a:spAutoFit/>
          </a:bodyPr>
          <a:lstStyle/>
          <a:p>
            <a:r>
              <a:rPr lang="en-US" altLang="zh-CN" i="1" dirty="0"/>
              <a:t>Human oracles </a:t>
            </a:r>
            <a:r>
              <a:rPr lang="en-US" altLang="zh-CN" dirty="0"/>
              <a:t>are still widely used in CPS SFL </a:t>
            </a:r>
          </a:p>
          <a:p>
            <a:endParaRPr kumimoji="1" lang="zh-CN" altLang="en-US" dirty="0"/>
          </a:p>
        </p:txBody>
      </p:sp>
      <p:sp>
        <p:nvSpPr>
          <p:cNvPr id="11" name="标题 1">
            <a:extLst>
              <a:ext uri="{FF2B5EF4-FFF2-40B4-BE49-F238E27FC236}">
                <a16:creationId xmlns:a16="http://schemas.microsoft.com/office/drawing/2014/main" id="{701E3311-D3A7-B14D-93B9-4FF8AC5A7CAA}"/>
              </a:ext>
            </a:extLst>
          </p:cNvPr>
          <p:cNvSpPr>
            <a:spLocks noGrp="1"/>
          </p:cNvSpPr>
          <p:nvPr/>
        </p:nvSpPr>
        <p:spPr>
          <a:xfrm>
            <a:off x="699392"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Tree>
    <p:extLst>
      <p:ext uri="{BB962C8B-B14F-4D97-AF65-F5344CB8AC3E}">
        <p14:creationId xmlns:p14="http://schemas.microsoft.com/office/powerpoint/2010/main" val="202373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19</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10" name="文本框 9">
            <a:extLst>
              <a:ext uri="{FF2B5EF4-FFF2-40B4-BE49-F238E27FC236}">
                <a16:creationId xmlns:a16="http://schemas.microsoft.com/office/drawing/2014/main" id="{96C40B57-38CD-5743-9548-EB3706A0D6E6}"/>
              </a:ext>
            </a:extLst>
          </p:cNvPr>
          <p:cNvSpPr txBox="1"/>
          <p:nvPr/>
        </p:nvSpPr>
        <p:spPr>
          <a:xfrm>
            <a:off x="952500" y="1977855"/>
            <a:ext cx="8985152" cy="923330"/>
          </a:xfrm>
          <a:prstGeom prst="rect">
            <a:avLst/>
          </a:prstGeom>
          <a:noFill/>
        </p:spPr>
        <p:txBody>
          <a:bodyPr wrap="none" rtlCol="0">
            <a:spAutoFit/>
          </a:bodyPr>
          <a:lstStyle/>
          <a:p>
            <a:r>
              <a:rPr lang="en-US" altLang="zh-CN" dirty="0"/>
              <a:t>This paper aims to find another approach to deterministically and automatically </a:t>
            </a:r>
          </a:p>
          <a:p>
            <a:r>
              <a:rPr lang="en-US" altLang="zh-CN" dirty="0"/>
              <a:t>generate better oracles for a large category of control-CPSs’ software fault localization </a:t>
            </a:r>
          </a:p>
          <a:p>
            <a:endParaRPr kumimoji="1" lang="zh-CN" altLang="en-US" dirty="0"/>
          </a:p>
        </p:txBody>
      </p:sp>
      <p:sp>
        <p:nvSpPr>
          <p:cNvPr id="12" name="文本框 11">
            <a:extLst>
              <a:ext uri="{FF2B5EF4-FFF2-40B4-BE49-F238E27FC236}">
                <a16:creationId xmlns:a16="http://schemas.microsoft.com/office/drawing/2014/main" id="{DD837944-23B8-0143-A886-AFD84034CFDD}"/>
              </a:ext>
            </a:extLst>
          </p:cNvPr>
          <p:cNvSpPr txBox="1"/>
          <p:nvPr/>
        </p:nvSpPr>
        <p:spPr>
          <a:xfrm>
            <a:off x="1040423" y="3583227"/>
            <a:ext cx="7923964" cy="923330"/>
          </a:xfrm>
          <a:prstGeom prst="rect">
            <a:avLst/>
          </a:prstGeom>
          <a:noFill/>
        </p:spPr>
        <p:txBody>
          <a:bodyPr wrap="none" rtlCol="0">
            <a:spAutoFit/>
          </a:bodyPr>
          <a:lstStyle/>
          <a:p>
            <a:r>
              <a:rPr lang="en-US" altLang="zh-CN" i="1" dirty="0"/>
              <a:t>Key domain feature: </a:t>
            </a:r>
            <a:endParaRPr lang="en-US" altLang="zh-CN" dirty="0"/>
          </a:p>
          <a:p>
            <a:r>
              <a:rPr lang="en-US" altLang="zh-CN" i="1" dirty="0"/>
              <a:t>when noises are under control, the control-CPS is designed to move smoothly </a:t>
            </a:r>
            <a:endParaRPr lang="en-US" altLang="zh-CN" dirty="0"/>
          </a:p>
          <a:p>
            <a:endParaRPr kumimoji="1" lang="zh-CN" altLang="en-US" dirty="0"/>
          </a:p>
        </p:txBody>
      </p:sp>
      <p:sp>
        <p:nvSpPr>
          <p:cNvPr id="11" name="标题 1">
            <a:extLst>
              <a:ext uri="{FF2B5EF4-FFF2-40B4-BE49-F238E27FC236}">
                <a16:creationId xmlns:a16="http://schemas.microsoft.com/office/drawing/2014/main" id="{40781AD3-9D98-A648-BD17-1AC651BC3270}"/>
              </a:ext>
            </a:extLst>
          </p:cNvPr>
          <p:cNvSpPr>
            <a:spLocks noGrp="1"/>
          </p:cNvSpPr>
          <p:nvPr/>
        </p:nvSpPr>
        <p:spPr>
          <a:xfrm>
            <a:off x="76906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Tree>
    <p:extLst>
      <p:ext uri="{BB962C8B-B14F-4D97-AF65-F5344CB8AC3E}">
        <p14:creationId xmlns:p14="http://schemas.microsoft.com/office/powerpoint/2010/main" val="316834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44B7CE24-4203-964B-BD3D-D09074AC105D}"/>
              </a:ext>
            </a:extLst>
          </p:cNvPr>
          <p:cNvSpPr>
            <a:spLocks noGrp="1"/>
          </p:cNvSpPr>
          <p:nvPr>
            <p:ph type="title"/>
          </p:nvPr>
        </p:nvSpPr>
        <p:spPr>
          <a:xfrm>
            <a:off x="863029" y="1012004"/>
            <a:ext cx="3416158" cy="4795408"/>
          </a:xfrm>
        </p:spPr>
        <p:txBody>
          <a:bodyPr>
            <a:normAutofit/>
          </a:bodyPr>
          <a:lstStyle/>
          <a:p>
            <a:r>
              <a:rPr kumimoji="1" lang="en-US" altLang="zh-CN">
                <a:solidFill>
                  <a:srgbClr val="FFFFFF"/>
                </a:solidFill>
              </a:rPr>
              <a:t>Content</a:t>
            </a:r>
            <a:r>
              <a:rPr kumimoji="1" lang="zh-CN" altLang="en-US">
                <a:solidFill>
                  <a:srgbClr val="FFFFFF"/>
                </a:solidFill>
              </a:rPr>
              <a:t> </a:t>
            </a:r>
          </a:p>
        </p:txBody>
      </p:sp>
      <p:sp>
        <p:nvSpPr>
          <p:cNvPr id="4" name="灯片编号占位符 3">
            <a:extLst>
              <a:ext uri="{FF2B5EF4-FFF2-40B4-BE49-F238E27FC236}">
                <a16:creationId xmlns:a16="http://schemas.microsoft.com/office/drawing/2014/main" id="{25C621BB-9107-3B40-95E9-8FFD106559DA}"/>
              </a:ext>
            </a:extLst>
          </p:cNvPr>
          <p:cNvSpPr>
            <a:spLocks noGrp="1"/>
          </p:cNvSpPr>
          <p:nvPr>
            <p:ph type="sldNum" sz="quarter" idx="12"/>
          </p:nvPr>
        </p:nvSpPr>
        <p:spPr>
          <a:xfrm>
            <a:off x="10726220" y="6356350"/>
            <a:ext cx="627580" cy="365125"/>
          </a:xfrm>
        </p:spPr>
        <p:txBody>
          <a:bodyPr>
            <a:normAutofit/>
          </a:bodyPr>
          <a:lstStyle/>
          <a:p>
            <a:pPr>
              <a:spcAft>
                <a:spcPts val="600"/>
              </a:spcAft>
            </a:pPr>
            <a:fld id="{F8D0FCC9-2530-7246-A720-6827227F2886}" type="slidenum">
              <a:rPr kumimoji="1" lang="zh-CN" altLang="en-US">
                <a:solidFill>
                  <a:prstClr val="black">
                    <a:tint val="75000"/>
                  </a:prstClr>
                </a:solidFill>
              </a:rPr>
              <a:pPr>
                <a:spcAft>
                  <a:spcPts val="600"/>
                </a:spcAft>
              </a:pPr>
              <a:t>2</a:t>
            </a:fld>
            <a:endParaRPr kumimoji="1" lang="zh-CN" altLang="en-US">
              <a:solidFill>
                <a:prstClr val="black">
                  <a:tint val="75000"/>
                </a:prstClr>
              </a:solidFill>
            </a:endParaRPr>
          </a:p>
        </p:txBody>
      </p:sp>
      <p:graphicFrame>
        <p:nvGraphicFramePr>
          <p:cNvPr id="6" name="内容占位符 2">
            <a:extLst>
              <a:ext uri="{FF2B5EF4-FFF2-40B4-BE49-F238E27FC236}">
                <a16:creationId xmlns:a16="http://schemas.microsoft.com/office/drawing/2014/main" id="{56C41639-1DAE-4385-9D38-CE1D5DD2D033}"/>
              </a:ext>
            </a:extLst>
          </p:cNvPr>
          <p:cNvGraphicFramePr>
            <a:graphicFrameLocks noGrp="1"/>
          </p:cNvGraphicFramePr>
          <p:nvPr>
            <p:ph idx="1"/>
            <p:extLst>
              <p:ext uri="{D42A27DB-BD31-4B8C-83A1-F6EECF244321}">
                <p14:modId xmlns:p14="http://schemas.microsoft.com/office/powerpoint/2010/main" val="379654911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8872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20</a:t>
            </a:fld>
            <a:endParaRPr kumimoji="1" lang="zh-CN" altLang="en-US"/>
          </a:p>
        </p:txBody>
      </p:sp>
      <p:pic>
        <p:nvPicPr>
          <p:cNvPr id="14" name="内容占位符 3">
            <a:extLst>
              <a:ext uri="{FF2B5EF4-FFF2-40B4-BE49-F238E27FC236}">
                <a16:creationId xmlns:a16="http://schemas.microsoft.com/office/drawing/2014/main" id="{7BF9F4F1-D1A2-FE40-B11A-8E8C950A09FF}"/>
              </a:ext>
            </a:extLst>
          </p:cNvPr>
          <p:cNvPicPr>
            <a:picLocks noGrp="1" noChangeAspect="1"/>
          </p:cNvPicPr>
          <p:nvPr>
            <p:ph idx="1"/>
          </p:nvPr>
        </p:nvPicPr>
        <p:blipFill>
          <a:blip r:embed="rId2"/>
          <a:stretch>
            <a:fillRect/>
          </a:stretch>
        </p:blipFill>
        <p:spPr>
          <a:xfrm>
            <a:off x="1614893" y="5358718"/>
            <a:ext cx="7188200" cy="823416"/>
          </a:xfrm>
        </p:spPr>
      </p:pic>
      <p:sp>
        <p:nvSpPr>
          <p:cNvPr id="7" name="标题 1">
            <a:extLst>
              <a:ext uri="{FF2B5EF4-FFF2-40B4-BE49-F238E27FC236}">
                <a16:creationId xmlns:a16="http://schemas.microsoft.com/office/drawing/2014/main" id="{14A20773-ACEF-F249-B0DE-11A6A7964FBD}"/>
              </a:ext>
            </a:extLst>
          </p:cNvPr>
          <p:cNvSpPr>
            <a:spLocks noGrp="1"/>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
        <p:nvSpPr>
          <p:cNvPr id="8" name="圆角矩形 7">
            <a:extLst>
              <a:ext uri="{FF2B5EF4-FFF2-40B4-BE49-F238E27FC236}">
                <a16:creationId xmlns:a16="http://schemas.microsoft.com/office/drawing/2014/main" id="{8E9E5A85-6BB0-3B42-B145-CFC9445417F2}"/>
              </a:ext>
            </a:extLst>
          </p:cNvPr>
          <p:cNvSpPr/>
          <p:nvPr/>
        </p:nvSpPr>
        <p:spPr>
          <a:xfrm>
            <a:off x="1473199" y="2308447"/>
            <a:ext cx="682172" cy="435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User </a:t>
            </a:r>
            <a:endParaRPr kumimoji="1" lang="zh-CN" altLang="en-US" dirty="0"/>
          </a:p>
        </p:txBody>
      </p:sp>
      <p:sp>
        <p:nvSpPr>
          <p:cNvPr id="11" name="圆角矩形 10">
            <a:extLst>
              <a:ext uri="{FF2B5EF4-FFF2-40B4-BE49-F238E27FC236}">
                <a16:creationId xmlns:a16="http://schemas.microsoft.com/office/drawing/2014/main" id="{2DFC91DC-1F1F-D24E-8E9D-89FC52F0599F}"/>
              </a:ext>
            </a:extLst>
          </p:cNvPr>
          <p:cNvSpPr/>
          <p:nvPr/>
        </p:nvSpPr>
        <p:spPr>
          <a:xfrm>
            <a:off x="3005908" y="2299740"/>
            <a:ext cx="682172" cy="435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CPS </a:t>
            </a:r>
            <a:endParaRPr kumimoji="1" lang="zh-CN" altLang="en-US" dirty="0"/>
          </a:p>
        </p:txBody>
      </p:sp>
      <p:sp>
        <p:nvSpPr>
          <p:cNvPr id="12" name="圆角矩形 11">
            <a:extLst>
              <a:ext uri="{FF2B5EF4-FFF2-40B4-BE49-F238E27FC236}">
                <a16:creationId xmlns:a16="http://schemas.microsoft.com/office/drawing/2014/main" id="{8E9E5A85-6BB0-3B42-B145-CFC9445417F2}"/>
              </a:ext>
            </a:extLst>
          </p:cNvPr>
          <p:cNvSpPr/>
          <p:nvPr/>
        </p:nvSpPr>
        <p:spPr>
          <a:xfrm>
            <a:off x="4052388" y="2299739"/>
            <a:ext cx="1242423" cy="435429"/>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t>Simulator  </a:t>
            </a:r>
            <a:endParaRPr kumimoji="1" lang="zh-CN" altLang="en-US" dirty="0"/>
          </a:p>
        </p:txBody>
      </p:sp>
      <p:cxnSp>
        <p:nvCxnSpPr>
          <p:cNvPr id="10" name="直线箭头连接符 9">
            <a:extLst>
              <a:ext uri="{FF2B5EF4-FFF2-40B4-BE49-F238E27FC236}">
                <a16:creationId xmlns:a16="http://schemas.microsoft.com/office/drawing/2014/main" id="{BC45EE58-34A8-C547-AA32-88D3951D910F}"/>
              </a:ext>
            </a:extLst>
          </p:cNvPr>
          <p:cNvCxnSpPr>
            <a:stCxn id="8" idx="3"/>
            <a:endCxn id="11" idx="1"/>
          </p:cNvCxnSpPr>
          <p:nvPr/>
        </p:nvCxnSpPr>
        <p:spPr>
          <a:xfrm flipV="1">
            <a:off x="2155371" y="2517455"/>
            <a:ext cx="850537" cy="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25024177-4855-8246-96C5-E9310B079588}"/>
              </a:ext>
            </a:extLst>
          </p:cNvPr>
          <p:cNvCxnSpPr>
            <a:stCxn id="11" idx="3"/>
            <a:endCxn id="12" idx="1"/>
          </p:cNvCxnSpPr>
          <p:nvPr/>
        </p:nvCxnSpPr>
        <p:spPr>
          <a:xfrm flipV="1">
            <a:off x="3688080" y="2517454"/>
            <a:ext cx="3643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8C617EBB-2E82-3C4C-A467-5264D2DC507B}"/>
              </a:ext>
            </a:extLst>
          </p:cNvPr>
          <p:cNvCxnSpPr>
            <a:stCxn id="12" idx="3"/>
          </p:cNvCxnSpPr>
          <p:nvPr/>
        </p:nvCxnSpPr>
        <p:spPr>
          <a:xfrm flipV="1">
            <a:off x="5294811" y="2517453"/>
            <a:ext cx="4354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FE541417-9B5F-8C4F-9D25-1BFABF716162}"/>
              </a:ext>
            </a:extLst>
          </p:cNvPr>
          <p:cNvCxnSpPr>
            <a:cxnSpLocks/>
            <a:endCxn id="8" idx="2"/>
          </p:cNvCxnSpPr>
          <p:nvPr/>
        </p:nvCxnSpPr>
        <p:spPr>
          <a:xfrm rot="10800000" flipV="1">
            <a:off x="1814286" y="2526160"/>
            <a:ext cx="3715665" cy="217716"/>
          </a:xfrm>
          <a:prstGeom prst="bentConnector4">
            <a:avLst>
              <a:gd name="adj1" fmla="val -293"/>
              <a:gd name="adj2" fmla="val 2569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38A805B9-C002-134F-BBA3-BED3393A96E2}"/>
              </a:ext>
            </a:extLst>
          </p:cNvPr>
          <p:cNvCxnSpPr>
            <a:cxnSpLocks/>
            <a:endCxn id="11" idx="2"/>
          </p:cNvCxnSpPr>
          <p:nvPr/>
        </p:nvCxnSpPr>
        <p:spPr>
          <a:xfrm flipV="1">
            <a:off x="3346994" y="2735169"/>
            <a:ext cx="0" cy="35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2CF4A1B-2DDD-5143-9075-813751541B62}"/>
                  </a:ext>
                </a:extLst>
              </p:cNvPr>
              <p:cNvSpPr txBox="1"/>
              <p:nvPr/>
            </p:nvSpPr>
            <p:spPr>
              <a:xfrm>
                <a:off x="2384061" y="2233536"/>
                <a:ext cx="5150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29" name="文本框 28">
                <a:extLst>
                  <a:ext uri="{FF2B5EF4-FFF2-40B4-BE49-F238E27FC236}">
                    <a16:creationId xmlns:a16="http://schemas.microsoft.com/office/drawing/2014/main" id="{62CF4A1B-2DDD-5143-9075-813751541B62}"/>
                  </a:ext>
                </a:extLst>
              </p:cNvPr>
              <p:cNvSpPr txBox="1">
                <a:spLocks noRot="1" noChangeAspect="1" noMove="1" noResize="1" noEditPoints="1" noAdjustHandles="1" noChangeArrowheads="1" noChangeShapeType="1" noTextEdit="1"/>
              </p:cNvSpPr>
              <p:nvPr/>
            </p:nvSpPr>
            <p:spPr>
              <a:xfrm>
                <a:off x="2384061" y="2233536"/>
                <a:ext cx="515077" cy="276999"/>
              </a:xfrm>
              <a:prstGeom prst="rect">
                <a:avLst/>
              </a:prstGeom>
              <a:blipFill>
                <a:blip r:embed="rId3"/>
                <a:stretch>
                  <a:fillRect l="-7317" r="-14634" b="-304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7E91AB2-CAE7-8B48-82DD-FBCD8DF0582D}"/>
                  </a:ext>
                </a:extLst>
              </p:cNvPr>
              <p:cNvSpPr txBox="1"/>
              <p:nvPr/>
            </p:nvSpPr>
            <p:spPr>
              <a:xfrm>
                <a:off x="5294811" y="2223988"/>
                <a:ext cx="49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0" name="文本框 29">
                <a:extLst>
                  <a:ext uri="{FF2B5EF4-FFF2-40B4-BE49-F238E27FC236}">
                    <a16:creationId xmlns:a16="http://schemas.microsoft.com/office/drawing/2014/main" id="{87E91AB2-CAE7-8B48-82DD-FBCD8DF0582D}"/>
                  </a:ext>
                </a:extLst>
              </p:cNvPr>
              <p:cNvSpPr txBox="1">
                <a:spLocks noRot="1" noChangeAspect="1" noMove="1" noResize="1" noEditPoints="1" noAdjustHandles="1" noChangeArrowheads="1" noChangeShapeType="1" noTextEdit="1"/>
              </p:cNvSpPr>
              <p:nvPr/>
            </p:nvSpPr>
            <p:spPr>
              <a:xfrm>
                <a:off x="5294811" y="2223988"/>
                <a:ext cx="496996" cy="276999"/>
              </a:xfrm>
              <a:prstGeom prst="rect">
                <a:avLst/>
              </a:prstGeom>
              <a:blipFill>
                <a:blip r:embed="rId4"/>
                <a:stretch>
                  <a:fillRect l="-7500" r="-15000" b="-304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65A79B2-FECE-0841-99DC-98185EA48B1B}"/>
                  </a:ext>
                </a:extLst>
              </p:cNvPr>
              <p:cNvSpPr txBox="1"/>
              <p:nvPr/>
            </p:nvSpPr>
            <p:spPr>
              <a:xfrm>
                <a:off x="1614893" y="3471040"/>
                <a:ext cx="5150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8" name="文本框 37">
                <a:extLst>
                  <a:ext uri="{FF2B5EF4-FFF2-40B4-BE49-F238E27FC236}">
                    <a16:creationId xmlns:a16="http://schemas.microsoft.com/office/drawing/2014/main" id="{F65A79B2-FECE-0841-99DC-98185EA48B1B}"/>
                  </a:ext>
                </a:extLst>
              </p:cNvPr>
              <p:cNvSpPr txBox="1">
                <a:spLocks noRot="1" noChangeAspect="1" noMove="1" noResize="1" noEditPoints="1" noAdjustHandles="1" noChangeArrowheads="1" noChangeShapeType="1" noTextEdit="1"/>
              </p:cNvSpPr>
              <p:nvPr/>
            </p:nvSpPr>
            <p:spPr>
              <a:xfrm>
                <a:off x="1614893" y="3471040"/>
                <a:ext cx="515077" cy="276999"/>
              </a:xfrm>
              <a:prstGeom prst="rect">
                <a:avLst/>
              </a:prstGeom>
              <a:blipFill>
                <a:blip r:embed="rId6"/>
                <a:stretch>
                  <a:fillRect l="-7143" r="-11905" b="-30435"/>
                </a:stretch>
              </a:blipFill>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3BB58CC1-A19E-8645-84AD-2C66FC7DB531}"/>
              </a:ext>
            </a:extLst>
          </p:cNvPr>
          <p:cNvSpPr txBox="1"/>
          <p:nvPr/>
        </p:nvSpPr>
        <p:spPr>
          <a:xfrm>
            <a:off x="2105518" y="3422618"/>
            <a:ext cx="2874505" cy="369332"/>
          </a:xfrm>
          <a:prstGeom prst="rect">
            <a:avLst/>
          </a:prstGeom>
          <a:noFill/>
        </p:spPr>
        <p:txBody>
          <a:bodyPr wrap="none" rtlCol="0">
            <a:spAutoFit/>
          </a:bodyPr>
          <a:lstStyle/>
          <a:p>
            <a:r>
              <a:rPr kumimoji="1" lang="en-US" altLang="zh-CN" dirty="0"/>
              <a:t>is the user input to the CPS</a:t>
            </a:r>
            <a:endParaRPr kumimoji="1" lang="zh-CN" altLang="en-US" dirty="0"/>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99E9A54B-A8D6-E248-B663-2BE51A152AC6}"/>
                  </a:ext>
                </a:extLst>
              </p:cNvPr>
              <p:cNvSpPr txBox="1"/>
              <p:nvPr/>
            </p:nvSpPr>
            <p:spPr>
              <a:xfrm>
                <a:off x="1656309" y="3928988"/>
                <a:ext cx="49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0" name="文本框 39">
                <a:extLst>
                  <a:ext uri="{FF2B5EF4-FFF2-40B4-BE49-F238E27FC236}">
                    <a16:creationId xmlns:a16="http://schemas.microsoft.com/office/drawing/2014/main" id="{99E9A54B-A8D6-E248-B663-2BE51A152AC6}"/>
                  </a:ext>
                </a:extLst>
              </p:cNvPr>
              <p:cNvSpPr txBox="1">
                <a:spLocks noRot="1" noChangeAspect="1" noMove="1" noResize="1" noEditPoints="1" noAdjustHandles="1" noChangeArrowheads="1" noChangeShapeType="1" noTextEdit="1"/>
              </p:cNvSpPr>
              <p:nvPr/>
            </p:nvSpPr>
            <p:spPr>
              <a:xfrm>
                <a:off x="1656309" y="3928988"/>
                <a:ext cx="496996" cy="276999"/>
              </a:xfrm>
              <a:prstGeom prst="rect">
                <a:avLst/>
              </a:prstGeom>
              <a:blipFill>
                <a:blip r:embed="rId7"/>
                <a:stretch>
                  <a:fillRect l="-7317" r="-12195" b="-30435"/>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0629944D-964F-4D40-BA7C-8F2C71EAE3CD}"/>
              </a:ext>
            </a:extLst>
          </p:cNvPr>
          <p:cNvSpPr txBox="1"/>
          <p:nvPr/>
        </p:nvSpPr>
        <p:spPr>
          <a:xfrm>
            <a:off x="2129970" y="3896183"/>
            <a:ext cx="4599336" cy="646331"/>
          </a:xfrm>
          <a:prstGeom prst="rect">
            <a:avLst/>
          </a:prstGeom>
          <a:noFill/>
        </p:spPr>
        <p:txBody>
          <a:bodyPr wrap="none" rtlCol="0">
            <a:spAutoFit/>
          </a:bodyPr>
          <a:lstStyle/>
          <a:p>
            <a:r>
              <a:rPr kumimoji="1" lang="en-US" altLang="zh-CN" dirty="0"/>
              <a:t>is the output of the physical plant </a:t>
            </a:r>
          </a:p>
          <a:p>
            <a:r>
              <a:rPr kumimoji="1" lang="en-US" altLang="zh-CN" dirty="0"/>
              <a:t>In this paper,          is the physical trajectories</a:t>
            </a:r>
            <a:endParaRPr kumimoji="1" lang="zh-CN" altLang="en-US"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16F9400-A97A-3F41-A9DA-8836697883B5}"/>
                  </a:ext>
                </a:extLst>
              </p:cNvPr>
              <p:cNvSpPr txBox="1"/>
              <p:nvPr/>
            </p:nvSpPr>
            <p:spPr>
              <a:xfrm>
                <a:off x="3580331" y="4251149"/>
                <a:ext cx="49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2" name="文本框 41">
                <a:extLst>
                  <a:ext uri="{FF2B5EF4-FFF2-40B4-BE49-F238E27FC236}">
                    <a16:creationId xmlns:a16="http://schemas.microsoft.com/office/drawing/2014/main" id="{B16F9400-A97A-3F41-A9DA-8836697883B5}"/>
                  </a:ext>
                </a:extLst>
              </p:cNvPr>
              <p:cNvSpPr txBox="1">
                <a:spLocks noRot="1" noChangeAspect="1" noMove="1" noResize="1" noEditPoints="1" noAdjustHandles="1" noChangeArrowheads="1" noChangeShapeType="1" noTextEdit="1"/>
              </p:cNvSpPr>
              <p:nvPr/>
            </p:nvSpPr>
            <p:spPr>
              <a:xfrm>
                <a:off x="3580331" y="4251149"/>
                <a:ext cx="496996" cy="276999"/>
              </a:xfrm>
              <a:prstGeom prst="rect">
                <a:avLst/>
              </a:prstGeom>
              <a:blipFill>
                <a:blip r:embed="rId8"/>
                <a:stretch>
                  <a:fillRect l="-7500" r="-15000" b="-304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35">
                <a:extLst>
                  <a:ext uri="{FF2B5EF4-FFF2-40B4-BE49-F238E27FC236}">
                    <a16:creationId xmlns:a16="http://schemas.microsoft.com/office/drawing/2014/main" id="{C6EBACDC-D323-8644-96D9-9969639D3377}"/>
                  </a:ext>
                </a:extLst>
              </p:cNvPr>
              <p:cNvSpPr txBox="1"/>
              <p:nvPr/>
            </p:nvSpPr>
            <p:spPr>
              <a:xfrm>
                <a:off x="3394310" y="2775194"/>
                <a:ext cx="1335174"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oMath>
                </a14:m>
                <a:r>
                  <a:rPr kumimoji="1" lang="zh-CN" altLang="en-US" dirty="0"/>
                  <a:t>  </a:t>
                </a:r>
                <a:r>
                  <a:rPr kumimoji="1" lang="en-US" altLang="zh-CN" dirty="0"/>
                  <a:t>(period: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oMath>
                </a14:m>
                <a:r>
                  <a:rPr kumimoji="1" lang="en-US" altLang="zh-CN" dirty="0"/>
                  <a:t>)</a:t>
                </a:r>
                <a:endParaRPr kumimoji="1" lang="zh-CN" altLang="en-US" dirty="0"/>
              </a:p>
            </p:txBody>
          </p:sp>
        </mc:Choice>
        <mc:Fallback>
          <p:sp>
            <p:nvSpPr>
              <p:cNvPr id="21" name="文本框 35">
                <a:extLst>
                  <a:ext uri="{FF2B5EF4-FFF2-40B4-BE49-F238E27FC236}">
                    <a16:creationId xmlns:a16="http://schemas.microsoft.com/office/drawing/2014/main" id="{C6EBACDC-D323-8644-96D9-9969639D3377}"/>
                  </a:ext>
                </a:extLst>
              </p:cNvPr>
              <p:cNvSpPr txBox="1">
                <a:spLocks noRot="1" noChangeAspect="1" noMove="1" noResize="1" noEditPoints="1" noAdjustHandles="1" noChangeArrowheads="1" noChangeShapeType="1" noTextEdit="1"/>
              </p:cNvSpPr>
              <p:nvPr/>
            </p:nvSpPr>
            <p:spPr>
              <a:xfrm>
                <a:off x="3394310" y="2775194"/>
                <a:ext cx="1335174" cy="276999"/>
              </a:xfrm>
              <a:prstGeom prst="rect">
                <a:avLst/>
              </a:prstGeom>
              <a:blipFill>
                <a:blip r:embed="rId9"/>
                <a:stretch>
                  <a:fillRect l="-4717" t="-27273" r="-9434"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0D700BBE-B909-264E-995D-747A3245E2CE}"/>
                  </a:ext>
                </a:extLst>
              </p:cNvPr>
              <p:cNvSpPr/>
              <p:nvPr/>
            </p:nvSpPr>
            <p:spPr>
              <a:xfrm>
                <a:off x="1712286" y="4661800"/>
                <a:ext cx="38504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2" name="矩形 1">
                <a:extLst>
                  <a:ext uri="{FF2B5EF4-FFF2-40B4-BE49-F238E27FC236}">
                    <a16:creationId xmlns:a16="http://schemas.microsoft.com/office/drawing/2014/main" id="{0D700BBE-B909-264E-995D-747A3245E2CE}"/>
                  </a:ext>
                </a:extLst>
              </p:cNvPr>
              <p:cNvSpPr>
                <a:spLocks noRot="1" noChangeAspect="1" noMove="1" noResize="1" noEditPoints="1" noAdjustHandles="1" noChangeArrowheads="1" noChangeShapeType="1" noTextEdit="1"/>
              </p:cNvSpPr>
              <p:nvPr/>
            </p:nvSpPr>
            <p:spPr>
              <a:xfrm>
                <a:off x="1712286" y="4661800"/>
                <a:ext cx="385041"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4A21433-E380-AA4C-BAC6-A65DD6697CC1}"/>
                  </a:ext>
                </a:extLst>
              </p:cNvPr>
              <p:cNvSpPr txBox="1"/>
              <p:nvPr/>
            </p:nvSpPr>
            <p:spPr>
              <a:xfrm>
                <a:off x="2153305" y="4664006"/>
                <a:ext cx="1992725" cy="369332"/>
              </a:xfrm>
              <a:prstGeom prst="rect">
                <a:avLst/>
              </a:prstGeom>
              <a:noFill/>
            </p:spPr>
            <p:txBody>
              <a:bodyPr wrap="none" rtlCol="0">
                <a:spAutoFit/>
              </a:bodyPr>
              <a:lstStyle/>
              <a:p>
                <a:r>
                  <a:rPr kumimoji="1" lang="en-US" altLang="zh-CN" dirty="0"/>
                  <a:t>is the period of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𝑌</m:t>
                        </m:r>
                      </m:e>
                      <m:sub>
                        <m:r>
                          <a:rPr kumimoji="1" lang="en-US" altLang="zh-CN" i="1">
                            <a:latin typeface="Cambria Math" panose="02040503050406030204" pitchFamily="18" charset="0"/>
                          </a:rPr>
                          <m:t>𝑖</m:t>
                        </m:r>
                      </m:sub>
                    </m:sSub>
                  </m:oMath>
                </a14:m>
                <a:r>
                  <a:rPr kumimoji="1" lang="zh-CN" altLang="en-US" dirty="0"/>
                  <a:t> </a:t>
                </a:r>
              </a:p>
            </p:txBody>
          </p:sp>
        </mc:Choice>
        <mc:Fallback>
          <p:sp>
            <p:nvSpPr>
              <p:cNvPr id="3" name="文本框 2">
                <a:extLst>
                  <a:ext uri="{FF2B5EF4-FFF2-40B4-BE49-F238E27FC236}">
                    <a16:creationId xmlns:a16="http://schemas.microsoft.com/office/drawing/2014/main" id="{34A21433-E380-AA4C-BAC6-A65DD6697CC1}"/>
                  </a:ext>
                </a:extLst>
              </p:cNvPr>
              <p:cNvSpPr txBox="1">
                <a:spLocks noRot="1" noChangeAspect="1" noMove="1" noResize="1" noEditPoints="1" noAdjustHandles="1" noChangeArrowheads="1" noChangeShapeType="1" noTextEdit="1"/>
              </p:cNvSpPr>
              <p:nvPr/>
            </p:nvSpPr>
            <p:spPr>
              <a:xfrm>
                <a:off x="2153305" y="4664006"/>
                <a:ext cx="1992725" cy="369332"/>
              </a:xfrm>
              <a:prstGeom prst="rect">
                <a:avLst/>
              </a:prstGeom>
              <a:blipFill>
                <a:blip r:embed="rId11"/>
                <a:stretch>
                  <a:fillRect l="-2548" t="-3333" b="-266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1400C29-FD54-2941-B72C-E0C4D565E349}"/>
              </a:ext>
            </a:extLst>
          </p:cNvPr>
          <p:cNvSpPr txBox="1"/>
          <p:nvPr/>
        </p:nvSpPr>
        <p:spPr>
          <a:xfrm>
            <a:off x="4164753" y="4661800"/>
            <a:ext cx="5639685" cy="369332"/>
          </a:xfrm>
          <a:prstGeom prst="rect">
            <a:avLst/>
          </a:prstGeom>
          <a:noFill/>
        </p:spPr>
        <p:txBody>
          <a:bodyPr wrap="none" rtlCol="0">
            <a:spAutoFit/>
          </a:bodyPr>
          <a:lstStyle/>
          <a:p>
            <a:r>
              <a:rPr kumimoji="1" lang="en-US" altLang="zh-CN" dirty="0"/>
              <a:t>(because the communication signal is the digital signal)</a:t>
            </a:r>
            <a:endParaRPr kumimoji="1" lang="zh-CN" altLang="en-US" dirty="0"/>
          </a:p>
        </p:txBody>
      </p:sp>
    </p:spTree>
    <p:extLst>
      <p:ext uri="{BB962C8B-B14F-4D97-AF65-F5344CB8AC3E}">
        <p14:creationId xmlns:p14="http://schemas.microsoft.com/office/powerpoint/2010/main" val="3526064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21</a:t>
            </a:fld>
            <a:endParaRPr kumimoji="1" lang="zh-CN" altLang="en-US"/>
          </a:p>
        </p:txBody>
      </p:sp>
      <p:sp>
        <p:nvSpPr>
          <p:cNvPr id="7" name="标题 1">
            <a:extLst>
              <a:ext uri="{FF2B5EF4-FFF2-40B4-BE49-F238E27FC236}">
                <a16:creationId xmlns:a16="http://schemas.microsoft.com/office/drawing/2014/main" id="{14A20773-ACEF-F249-B0DE-11A6A7964FBD}"/>
              </a:ext>
            </a:extLst>
          </p:cNvPr>
          <p:cNvSpPr>
            <a:spLocks noGrp="1"/>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
        <p:nvSpPr>
          <p:cNvPr id="8" name="圆角矩形 7">
            <a:extLst>
              <a:ext uri="{FF2B5EF4-FFF2-40B4-BE49-F238E27FC236}">
                <a16:creationId xmlns:a16="http://schemas.microsoft.com/office/drawing/2014/main" id="{8E9E5A85-6BB0-3B42-B145-CFC9445417F2}"/>
              </a:ext>
            </a:extLst>
          </p:cNvPr>
          <p:cNvSpPr/>
          <p:nvPr/>
        </p:nvSpPr>
        <p:spPr>
          <a:xfrm>
            <a:off x="1473199" y="2308447"/>
            <a:ext cx="682172" cy="435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User </a:t>
            </a:r>
            <a:endParaRPr kumimoji="1" lang="zh-CN" altLang="en-US" dirty="0"/>
          </a:p>
        </p:txBody>
      </p:sp>
      <p:sp>
        <p:nvSpPr>
          <p:cNvPr id="11" name="圆角矩形 10">
            <a:extLst>
              <a:ext uri="{FF2B5EF4-FFF2-40B4-BE49-F238E27FC236}">
                <a16:creationId xmlns:a16="http://schemas.microsoft.com/office/drawing/2014/main" id="{2DFC91DC-1F1F-D24E-8E9D-89FC52F0599F}"/>
              </a:ext>
            </a:extLst>
          </p:cNvPr>
          <p:cNvSpPr/>
          <p:nvPr/>
        </p:nvSpPr>
        <p:spPr>
          <a:xfrm>
            <a:off x="3005908" y="2299740"/>
            <a:ext cx="682172" cy="4354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CPS </a:t>
            </a:r>
            <a:endParaRPr kumimoji="1" lang="zh-CN" altLang="en-US" dirty="0"/>
          </a:p>
        </p:txBody>
      </p:sp>
      <p:sp>
        <p:nvSpPr>
          <p:cNvPr id="12" name="圆角矩形 11">
            <a:extLst>
              <a:ext uri="{FF2B5EF4-FFF2-40B4-BE49-F238E27FC236}">
                <a16:creationId xmlns:a16="http://schemas.microsoft.com/office/drawing/2014/main" id="{8E9E5A85-6BB0-3B42-B145-CFC9445417F2}"/>
              </a:ext>
            </a:extLst>
          </p:cNvPr>
          <p:cNvSpPr/>
          <p:nvPr/>
        </p:nvSpPr>
        <p:spPr>
          <a:xfrm>
            <a:off x="4052388" y="2299739"/>
            <a:ext cx="1242423" cy="435429"/>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t>Simulator  </a:t>
            </a:r>
            <a:endParaRPr kumimoji="1" lang="zh-CN" altLang="en-US" dirty="0"/>
          </a:p>
        </p:txBody>
      </p:sp>
      <p:cxnSp>
        <p:nvCxnSpPr>
          <p:cNvPr id="10" name="直线箭头连接符 9">
            <a:extLst>
              <a:ext uri="{FF2B5EF4-FFF2-40B4-BE49-F238E27FC236}">
                <a16:creationId xmlns:a16="http://schemas.microsoft.com/office/drawing/2014/main" id="{BC45EE58-34A8-C547-AA32-88D3951D910F}"/>
              </a:ext>
            </a:extLst>
          </p:cNvPr>
          <p:cNvCxnSpPr>
            <a:stCxn id="8" idx="3"/>
            <a:endCxn id="11" idx="1"/>
          </p:cNvCxnSpPr>
          <p:nvPr/>
        </p:nvCxnSpPr>
        <p:spPr>
          <a:xfrm flipV="1">
            <a:off x="2155371" y="2517455"/>
            <a:ext cx="850537" cy="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25024177-4855-8246-96C5-E9310B079588}"/>
              </a:ext>
            </a:extLst>
          </p:cNvPr>
          <p:cNvCxnSpPr>
            <a:stCxn id="11" idx="3"/>
            <a:endCxn id="12" idx="1"/>
          </p:cNvCxnSpPr>
          <p:nvPr/>
        </p:nvCxnSpPr>
        <p:spPr>
          <a:xfrm flipV="1">
            <a:off x="3688080" y="2517454"/>
            <a:ext cx="3643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8C617EBB-2E82-3C4C-A467-5264D2DC507B}"/>
              </a:ext>
            </a:extLst>
          </p:cNvPr>
          <p:cNvCxnSpPr>
            <a:stCxn id="12" idx="3"/>
          </p:cNvCxnSpPr>
          <p:nvPr/>
        </p:nvCxnSpPr>
        <p:spPr>
          <a:xfrm flipV="1">
            <a:off x="5294811" y="2517453"/>
            <a:ext cx="4354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a:extLst>
              <a:ext uri="{FF2B5EF4-FFF2-40B4-BE49-F238E27FC236}">
                <a16:creationId xmlns:a16="http://schemas.microsoft.com/office/drawing/2014/main" id="{FE541417-9B5F-8C4F-9D25-1BFABF716162}"/>
              </a:ext>
            </a:extLst>
          </p:cNvPr>
          <p:cNvCxnSpPr>
            <a:cxnSpLocks/>
            <a:endCxn id="8" idx="2"/>
          </p:cNvCxnSpPr>
          <p:nvPr/>
        </p:nvCxnSpPr>
        <p:spPr>
          <a:xfrm rot="10800000" flipV="1">
            <a:off x="1814286" y="2526160"/>
            <a:ext cx="3715665" cy="217716"/>
          </a:xfrm>
          <a:prstGeom prst="bentConnector4">
            <a:avLst>
              <a:gd name="adj1" fmla="val -293"/>
              <a:gd name="adj2" fmla="val 2569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38A805B9-C002-134F-BBA3-BED3393A96E2}"/>
              </a:ext>
            </a:extLst>
          </p:cNvPr>
          <p:cNvCxnSpPr>
            <a:cxnSpLocks/>
            <a:endCxn id="11" idx="2"/>
          </p:cNvCxnSpPr>
          <p:nvPr/>
        </p:nvCxnSpPr>
        <p:spPr>
          <a:xfrm flipV="1">
            <a:off x="3346994" y="2735169"/>
            <a:ext cx="0" cy="35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2CF4A1B-2DDD-5143-9075-813751541B62}"/>
                  </a:ext>
                </a:extLst>
              </p:cNvPr>
              <p:cNvSpPr txBox="1"/>
              <p:nvPr/>
            </p:nvSpPr>
            <p:spPr>
              <a:xfrm>
                <a:off x="2384061" y="2233536"/>
                <a:ext cx="5150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29" name="文本框 28">
                <a:extLst>
                  <a:ext uri="{FF2B5EF4-FFF2-40B4-BE49-F238E27FC236}">
                    <a16:creationId xmlns:a16="http://schemas.microsoft.com/office/drawing/2014/main" id="{62CF4A1B-2DDD-5143-9075-813751541B62}"/>
                  </a:ext>
                </a:extLst>
              </p:cNvPr>
              <p:cNvSpPr txBox="1">
                <a:spLocks noRot="1" noChangeAspect="1" noMove="1" noResize="1" noEditPoints="1" noAdjustHandles="1" noChangeArrowheads="1" noChangeShapeType="1" noTextEdit="1"/>
              </p:cNvSpPr>
              <p:nvPr/>
            </p:nvSpPr>
            <p:spPr>
              <a:xfrm>
                <a:off x="2384061" y="2233536"/>
                <a:ext cx="515077" cy="276999"/>
              </a:xfrm>
              <a:prstGeom prst="rect">
                <a:avLst/>
              </a:prstGeom>
              <a:blipFill>
                <a:blip r:embed="rId3"/>
                <a:stretch>
                  <a:fillRect l="-7317" r="-14634" b="-304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7E91AB2-CAE7-8B48-82DD-FBCD8DF0582D}"/>
                  </a:ext>
                </a:extLst>
              </p:cNvPr>
              <p:cNvSpPr txBox="1"/>
              <p:nvPr/>
            </p:nvSpPr>
            <p:spPr>
              <a:xfrm>
                <a:off x="5294811" y="2223988"/>
                <a:ext cx="49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0" name="文本框 29">
                <a:extLst>
                  <a:ext uri="{FF2B5EF4-FFF2-40B4-BE49-F238E27FC236}">
                    <a16:creationId xmlns:a16="http://schemas.microsoft.com/office/drawing/2014/main" id="{87E91AB2-CAE7-8B48-82DD-FBCD8DF0582D}"/>
                  </a:ext>
                </a:extLst>
              </p:cNvPr>
              <p:cNvSpPr txBox="1">
                <a:spLocks noRot="1" noChangeAspect="1" noMove="1" noResize="1" noEditPoints="1" noAdjustHandles="1" noChangeArrowheads="1" noChangeShapeType="1" noTextEdit="1"/>
              </p:cNvSpPr>
              <p:nvPr/>
            </p:nvSpPr>
            <p:spPr>
              <a:xfrm>
                <a:off x="5294811" y="2223988"/>
                <a:ext cx="496996" cy="276999"/>
              </a:xfrm>
              <a:prstGeom prst="rect">
                <a:avLst/>
              </a:prstGeom>
              <a:blipFill>
                <a:blip r:embed="rId4"/>
                <a:stretch>
                  <a:fillRect l="-7500" r="-15000" b="-304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65A79B2-FECE-0841-99DC-98185EA48B1B}"/>
                  </a:ext>
                </a:extLst>
              </p:cNvPr>
              <p:cNvSpPr txBox="1"/>
              <p:nvPr/>
            </p:nvSpPr>
            <p:spPr>
              <a:xfrm>
                <a:off x="1614893" y="3471040"/>
                <a:ext cx="5150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8" name="文本框 37">
                <a:extLst>
                  <a:ext uri="{FF2B5EF4-FFF2-40B4-BE49-F238E27FC236}">
                    <a16:creationId xmlns:a16="http://schemas.microsoft.com/office/drawing/2014/main" id="{F65A79B2-FECE-0841-99DC-98185EA48B1B}"/>
                  </a:ext>
                </a:extLst>
              </p:cNvPr>
              <p:cNvSpPr txBox="1">
                <a:spLocks noRot="1" noChangeAspect="1" noMove="1" noResize="1" noEditPoints="1" noAdjustHandles="1" noChangeArrowheads="1" noChangeShapeType="1" noTextEdit="1"/>
              </p:cNvSpPr>
              <p:nvPr/>
            </p:nvSpPr>
            <p:spPr>
              <a:xfrm>
                <a:off x="1614893" y="3471040"/>
                <a:ext cx="515077" cy="276999"/>
              </a:xfrm>
              <a:prstGeom prst="rect">
                <a:avLst/>
              </a:prstGeom>
              <a:blipFill>
                <a:blip r:embed="rId6"/>
                <a:stretch>
                  <a:fillRect l="-7143" r="-11905" b="-30435"/>
                </a:stretch>
              </a:blipFill>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3BB58CC1-A19E-8645-84AD-2C66FC7DB531}"/>
              </a:ext>
            </a:extLst>
          </p:cNvPr>
          <p:cNvSpPr txBox="1"/>
          <p:nvPr/>
        </p:nvSpPr>
        <p:spPr>
          <a:xfrm>
            <a:off x="2105518" y="3422618"/>
            <a:ext cx="2874505" cy="369332"/>
          </a:xfrm>
          <a:prstGeom prst="rect">
            <a:avLst/>
          </a:prstGeom>
          <a:noFill/>
        </p:spPr>
        <p:txBody>
          <a:bodyPr wrap="none" rtlCol="0">
            <a:spAutoFit/>
          </a:bodyPr>
          <a:lstStyle/>
          <a:p>
            <a:r>
              <a:rPr kumimoji="1" lang="en-US" altLang="zh-CN" dirty="0"/>
              <a:t>is the user input to the CPS</a:t>
            </a:r>
            <a:endParaRPr kumimoji="1" lang="zh-CN" altLang="en-US" dirty="0"/>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99E9A54B-A8D6-E248-B663-2BE51A152AC6}"/>
                  </a:ext>
                </a:extLst>
              </p:cNvPr>
              <p:cNvSpPr txBox="1"/>
              <p:nvPr/>
            </p:nvSpPr>
            <p:spPr>
              <a:xfrm>
                <a:off x="1656309" y="3928988"/>
                <a:ext cx="49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0" name="文本框 39">
                <a:extLst>
                  <a:ext uri="{FF2B5EF4-FFF2-40B4-BE49-F238E27FC236}">
                    <a16:creationId xmlns:a16="http://schemas.microsoft.com/office/drawing/2014/main" id="{99E9A54B-A8D6-E248-B663-2BE51A152AC6}"/>
                  </a:ext>
                </a:extLst>
              </p:cNvPr>
              <p:cNvSpPr txBox="1">
                <a:spLocks noRot="1" noChangeAspect="1" noMove="1" noResize="1" noEditPoints="1" noAdjustHandles="1" noChangeArrowheads="1" noChangeShapeType="1" noTextEdit="1"/>
              </p:cNvSpPr>
              <p:nvPr/>
            </p:nvSpPr>
            <p:spPr>
              <a:xfrm>
                <a:off x="1656309" y="3928988"/>
                <a:ext cx="496996" cy="276999"/>
              </a:xfrm>
              <a:prstGeom prst="rect">
                <a:avLst/>
              </a:prstGeom>
              <a:blipFill>
                <a:blip r:embed="rId7"/>
                <a:stretch>
                  <a:fillRect l="-7317" r="-12195" b="-30435"/>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0629944D-964F-4D40-BA7C-8F2C71EAE3CD}"/>
              </a:ext>
            </a:extLst>
          </p:cNvPr>
          <p:cNvSpPr txBox="1"/>
          <p:nvPr/>
        </p:nvSpPr>
        <p:spPr>
          <a:xfrm>
            <a:off x="2129970" y="3896183"/>
            <a:ext cx="4599336" cy="646331"/>
          </a:xfrm>
          <a:prstGeom prst="rect">
            <a:avLst/>
          </a:prstGeom>
          <a:noFill/>
        </p:spPr>
        <p:txBody>
          <a:bodyPr wrap="none" rtlCol="0">
            <a:spAutoFit/>
          </a:bodyPr>
          <a:lstStyle/>
          <a:p>
            <a:r>
              <a:rPr kumimoji="1" lang="en-US" altLang="zh-CN" dirty="0"/>
              <a:t>is the output of the physical plant </a:t>
            </a:r>
          </a:p>
          <a:p>
            <a:r>
              <a:rPr kumimoji="1" lang="en-US" altLang="zh-CN" dirty="0"/>
              <a:t>In this paper,          is the physical trajectories</a:t>
            </a:r>
            <a:endParaRPr kumimoji="1" lang="zh-CN" altLang="en-US"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16F9400-A97A-3F41-A9DA-8836697883B5}"/>
                  </a:ext>
                </a:extLst>
              </p:cNvPr>
              <p:cNvSpPr txBox="1"/>
              <p:nvPr/>
            </p:nvSpPr>
            <p:spPr>
              <a:xfrm>
                <a:off x="3580331" y="4251149"/>
                <a:ext cx="49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2" name="文本框 41">
                <a:extLst>
                  <a:ext uri="{FF2B5EF4-FFF2-40B4-BE49-F238E27FC236}">
                    <a16:creationId xmlns:a16="http://schemas.microsoft.com/office/drawing/2014/main" id="{B16F9400-A97A-3F41-A9DA-8836697883B5}"/>
                  </a:ext>
                </a:extLst>
              </p:cNvPr>
              <p:cNvSpPr txBox="1">
                <a:spLocks noRot="1" noChangeAspect="1" noMove="1" noResize="1" noEditPoints="1" noAdjustHandles="1" noChangeArrowheads="1" noChangeShapeType="1" noTextEdit="1"/>
              </p:cNvSpPr>
              <p:nvPr/>
            </p:nvSpPr>
            <p:spPr>
              <a:xfrm>
                <a:off x="3580331" y="4251149"/>
                <a:ext cx="496996" cy="276999"/>
              </a:xfrm>
              <a:prstGeom prst="rect">
                <a:avLst/>
              </a:prstGeom>
              <a:blipFill>
                <a:blip r:embed="rId8"/>
                <a:stretch>
                  <a:fillRect l="-7500" r="-15000" b="-304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35">
                <a:extLst>
                  <a:ext uri="{FF2B5EF4-FFF2-40B4-BE49-F238E27FC236}">
                    <a16:creationId xmlns:a16="http://schemas.microsoft.com/office/drawing/2014/main" id="{C6EBACDC-D323-8644-96D9-9969639D3377}"/>
                  </a:ext>
                </a:extLst>
              </p:cNvPr>
              <p:cNvSpPr txBox="1"/>
              <p:nvPr/>
            </p:nvSpPr>
            <p:spPr>
              <a:xfrm>
                <a:off x="3394310" y="2775194"/>
                <a:ext cx="1335174" cy="276999"/>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𝑖</m:t>
                        </m:r>
                      </m:sub>
                    </m:sSub>
                  </m:oMath>
                </a14:m>
                <a:r>
                  <a:rPr kumimoji="1" lang="zh-CN" altLang="en-US" dirty="0"/>
                  <a:t>  </a:t>
                </a:r>
                <a:r>
                  <a:rPr kumimoji="1" lang="en-US" altLang="zh-CN" dirty="0"/>
                  <a:t>(period: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oMath>
                </a14:m>
                <a:r>
                  <a:rPr kumimoji="1" lang="en-US" altLang="zh-CN" dirty="0"/>
                  <a:t>)</a:t>
                </a:r>
                <a:endParaRPr kumimoji="1" lang="zh-CN" altLang="en-US" dirty="0"/>
              </a:p>
            </p:txBody>
          </p:sp>
        </mc:Choice>
        <mc:Fallback>
          <p:sp>
            <p:nvSpPr>
              <p:cNvPr id="21" name="文本框 35">
                <a:extLst>
                  <a:ext uri="{FF2B5EF4-FFF2-40B4-BE49-F238E27FC236}">
                    <a16:creationId xmlns:a16="http://schemas.microsoft.com/office/drawing/2014/main" id="{C6EBACDC-D323-8644-96D9-9969639D3377}"/>
                  </a:ext>
                </a:extLst>
              </p:cNvPr>
              <p:cNvSpPr txBox="1">
                <a:spLocks noRot="1" noChangeAspect="1" noMove="1" noResize="1" noEditPoints="1" noAdjustHandles="1" noChangeArrowheads="1" noChangeShapeType="1" noTextEdit="1"/>
              </p:cNvSpPr>
              <p:nvPr/>
            </p:nvSpPr>
            <p:spPr>
              <a:xfrm>
                <a:off x="3394310" y="2775194"/>
                <a:ext cx="1335174" cy="276999"/>
              </a:xfrm>
              <a:prstGeom prst="rect">
                <a:avLst/>
              </a:prstGeom>
              <a:blipFill>
                <a:blip r:embed="rId9"/>
                <a:stretch>
                  <a:fillRect l="-4717" t="-27273" r="-9434"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0D700BBE-B909-264E-995D-747A3245E2CE}"/>
                  </a:ext>
                </a:extLst>
              </p:cNvPr>
              <p:cNvSpPr/>
              <p:nvPr/>
            </p:nvSpPr>
            <p:spPr>
              <a:xfrm>
                <a:off x="1712286" y="4661800"/>
                <a:ext cx="38504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2" name="矩形 1">
                <a:extLst>
                  <a:ext uri="{FF2B5EF4-FFF2-40B4-BE49-F238E27FC236}">
                    <a16:creationId xmlns:a16="http://schemas.microsoft.com/office/drawing/2014/main" id="{0D700BBE-B909-264E-995D-747A3245E2CE}"/>
                  </a:ext>
                </a:extLst>
              </p:cNvPr>
              <p:cNvSpPr>
                <a:spLocks noRot="1" noChangeAspect="1" noMove="1" noResize="1" noEditPoints="1" noAdjustHandles="1" noChangeArrowheads="1" noChangeShapeType="1" noTextEdit="1"/>
              </p:cNvSpPr>
              <p:nvPr/>
            </p:nvSpPr>
            <p:spPr>
              <a:xfrm>
                <a:off x="1712286" y="4661800"/>
                <a:ext cx="385041"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4A21433-E380-AA4C-BAC6-A65DD6697CC1}"/>
                  </a:ext>
                </a:extLst>
              </p:cNvPr>
              <p:cNvSpPr txBox="1"/>
              <p:nvPr/>
            </p:nvSpPr>
            <p:spPr>
              <a:xfrm>
                <a:off x="2153305" y="4664006"/>
                <a:ext cx="1992725" cy="369332"/>
              </a:xfrm>
              <a:prstGeom prst="rect">
                <a:avLst/>
              </a:prstGeom>
              <a:noFill/>
            </p:spPr>
            <p:txBody>
              <a:bodyPr wrap="none" rtlCol="0">
                <a:spAutoFit/>
              </a:bodyPr>
              <a:lstStyle/>
              <a:p>
                <a:r>
                  <a:rPr kumimoji="1" lang="en-US" altLang="zh-CN" dirty="0"/>
                  <a:t>is the period of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𝑌</m:t>
                        </m:r>
                      </m:e>
                      <m:sub>
                        <m:r>
                          <a:rPr kumimoji="1" lang="en-US" altLang="zh-CN" i="1">
                            <a:latin typeface="Cambria Math" panose="02040503050406030204" pitchFamily="18" charset="0"/>
                          </a:rPr>
                          <m:t>𝑖</m:t>
                        </m:r>
                      </m:sub>
                    </m:sSub>
                  </m:oMath>
                </a14:m>
                <a:r>
                  <a:rPr kumimoji="1" lang="zh-CN" altLang="en-US" dirty="0"/>
                  <a:t> </a:t>
                </a:r>
              </a:p>
            </p:txBody>
          </p:sp>
        </mc:Choice>
        <mc:Fallback>
          <p:sp>
            <p:nvSpPr>
              <p:cNvPr id="3" name="文本框 2">
                <a:extLst>
                  <a:ext uri="{FF2B5EF4-FFF2-40B4-BE49-F238E27FC236}">
                    <a16:creationId xmlns:a16="http://schemas.microsoft.com/office/drawing/2014/main" id="{34A21433-E380-AA4C-BAC6-A65DD6697CC1}"/>
                  </a:ext>
                </a:extLst>
              </p:cNvPr>
              <p:cNvSpPr txBox="1">
                <a:spLocks noRot="1" noChangeAspect="1" noMove="1" noResize="1" noEditPoints="1" noAdjustHandles="1" noChangeArrowheads="1" noChangeShapeType="1" noTextEdit="1"/>
              </p:cNvSpPr>
              <p:nvPr/>
            </p:nvSpPr>
            <p:spPr>
              <a:xfrm>
                <a:off x="2153305" y="4664006"/>
                <a:ext cx="1992725" cy="369332"/>
              </a:xfrm>
              <a:prstGeom prst="rect">
                <a:avLst/>
              </a:prstGeom>
              <a:blipFill>
                <a:blip r:embed="rId11"/>
                <a:stretch>
                  <a:fillRect l="-2548" t="-3333" b="-266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1400C29-FD54-2941-B72C-E0C4D565E349}"/>
              </a:ext>
            </a:extLst>
          </p:cNvPr>
          <p:cNvSpPr txBox="1"/>
          <p:nvPr/>
        </p:nvSpPr>
        <p:spPr>
          <a:xfrm>
            <a:off x="4164753" y="4661800"/>
            <a:ext cx="5639685" cy="369332"/>
          </a:xfrm>
          <a:prstGeom prst="rect">
            <a:avLst/>
          </a:prstGeom>
          <a:noFill/>
        </p:spPr>
        <p:txBody>
          <a:bodyPr wrap="none" rtlCol="0">
            <a:spAutoFit/>
          </a:bodyPr>
          <a:lstStyle/>
          <a:p>
            <a:r>
              <a:rPr kumimoji="1" lang="en-US" altLang="zh-CN" dirty="0"/>
              <a:t>(because the communication signal is the digital signal)</a:t>
            </a:r>
            <a:endParaRPr kumimoji="1" lang="zh-CN" altLang="en-US" dirty="0"/>
          </a:p>
        </p:txBody>
      </p:sp>
      <p:pic>
        <p:nvPicPr>
          <p:cNvPr id="26" name="内容占位符 6" descr="图片包含 物体&#10;&#10;描述已自动生成">
            <a:extLst>
              <a:ext uri="{FF2B5EF4-FFF2-40B4-BE49-F238E27FC236}">
                <a16:creationId xmlns:a16="http://schemas.microsoft.com/office/drawing/2014/main" id="{5E5F66BF-DEBF-8D4D-B12B-99BE11D795DA}"/>
              </a:ext>
            </a:extLst>
          </p:cNvPr>
          <p:cNvPicPr>
            <a:picLocks noChangeAspect="1"/>
          </p:cNvPicPr>
          <p:nvPr/>
        </p:nvPicPr>
        <p:blipFill>
          <a:blip r:embed="rId12"/>
          <a:stretch>
            <a:fillRect/>
          </a:stretch>
        </p:blipFill>
        <p:spPr>
          <a:xfrm>
            <a:off x="1614893" y="5257276"/>
            <a:ext cx="4711700" cy="736600"/>
          </a:xfrm>
          <a:prstGeom prst="rect">
            <a:avLst/>
          </a:prstGeom>
        </p:spPr>
      </p:pic>
    </p:spTree>
    <p:extLst>
      <p:ext uri="{BB962C8B-B14F-4D97-AF65-F5344CB8AC3E}">
        <p14:creationId xmlns:p14="http://schemas.microsoft.com/office/powerpoint/2010/main" val="2990280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22</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10" name="内容占位符 9">
            <a:extLst>
              <a:ext uri="{FF2B5EF4-FFF2-40B4-BE49-F238E27FC236}">
                <a16:creationId xmlns:a16="http://schemas.microsoft.com/office/drawing/2014/main" id="{D486A5D1-A6E8-1949-BD75-14B6F2AF9983}"/>
              </a:ext>
            </a:extLst>
          </p:cNvPr>
          <p:cNvSpPr>
            <a:spLocks noGrp="1"/>
          </p:cNvSpPr>
          <p:nvPr>
            <p:ph idx="1"/>
          </p:nvPr>
        </p:nvSpPr>
        <p:spPr/>
        <p:txBody>
          <a:bodyPr/>
          <a:lstStyle/>
          <a:p>
            <a:r>
              <a:rPr lang="en-US" altLang="zh-CN" i="1" dirty="0"/>
              <a:t>autoregressive system identification </a:t>
            </a:r>
            <a:r>
              <a:rPr lang="en-US" altLang="zh-CN" dirty="0"/>
              <a:t>(AR-SI)</a:t>
            </a:r>
          </a:p>
          <a:p>
            <a:endParaRPr lang="zh-CN" altLang="en-US" dirty="0"/>
          </a:p>
        </p:txBody>
      </p:sp>
      <p:sp>
        <p:nvSpPr>
          <p:cNvPr id="8" name="标题 1">
            <a:extLst>
              <a:ext uri="{FF2B5EF4-FFF2-40B4-BE49-F238E27FC236}">
                <a16:creationId xmlns:a16="http://schemas.microsoft.com/office/drawing/2014/main" id="{D7E2653E-0D6C-854E-9F3A-507508395D33}"/>
              </a:ext>
            </a:extLst>
          </p:cNvPr>
          <p:cNvSpPr>
            <a:spLocks noGrp="1"/>
          </p:cNvSpPr>
          <p:nvPr/>
        </p:nvSpPr>
        <p:spPr>
          <a:xfrm>
            <a:off x="838200" y="2903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pic>
        <p:nvPicPr>
          <p:cNvPr id="3" name="图片 2" descr="图片包含 游戏机, 物体, 钟表&#10;&#10;描述已自动生成">
            <a:extLst>
              <a:ext uri="{FF2B5EF4-FFF2-40B4-BE49-F238E27FC236}">
                <a16:creationId xmlns:a16="http://schemas.microsoft.com/office/drawing/2014/main" id="{B8BE8D24-41EE-BF43-912C-8EDBD5817CBB}"/>
              </a:ext>
            </a:extLst>
          </p:cNvPr>
          <p:cNvPicPr>
            <a:picLocks noChangeAspect="1"/>
          </p:cNvPicPr>
          <p:nvPr/>
        </p:nvPicPr>
        <p:blipFill>
          <a:blip r:embed="rId3"/>
          <a:stretch>
            <a:fillRect/>
          </a:stretch>
        </p:blipFill>
        <p:spPr>
          <a:xfrm>
            <a:off x="1103376" y="3676857"/>
            <a:ext cx="1621536" cy="271416"/>
          </a:xfrm>
          <a:prstGeom prst="rect">
            <a:avLst/>
          </a:prstGeom>
        </p:spPr>
      </p:pic>
      <p:sp>
        <p:nvSpPr>
          <p:cNvPr id="5" name="文本框 4">
            <a:extLst>
              <a:ext uri="{FF2B5EF4-FFF2-40B4-BE49-F238E27FC236}">
                <a16:creationId xmlns:a16="http://schemas.microsoft.com/office/drawing/2014/main" id="{119A3859-F904-4244-81C5-74BD2229DCCB}"/>
              </a:ext>
            </a:extLst>
          </p:cNvPr>
          <p:cNvSpPr txBox="1"/>
          <p:nvPr/>
        </p:nvSpPr>
        <p:spPr>
          <a:xfrm>
            <a:off x="2794052" y="3582380"/>
            <a:ext cx="2105063" cy="369332"/>
          </a:xfrm>
          <a:prstGeom prst="rect">
            <a:avLst/>
          </a:prstGeom>
          <a:noFill/>
        </p:spPr>
        <p:txBody>
          <a:bodyPr wrap="none" rtlCol="0">
            <a:spAutoFit/>
          </a:bodyPr>
          <a:lstStyle/>
          <a:p>
            <a:r>
              <a:rPr kumimoji="1" lang="en-US" altLang="zh-CN" dirty="0"/>
              <a:t>is</a:t>
            </a:r>
            <a:r>
              <a:rPr kumimoji="1" lang="zh-CN" altLang="en-US" dirty="0"/>
              <a:t> </a:t>
            </a:r>
            <a:r>
              <a:rPr kumimoji="1" lang="en-US" altLang="zh-CN" dirty="0"/>
              <a:t>a</a:t>
            </a:r>
            <a:r>
              <a:rPr kumimoji="1" lang="zh-CN" altLang="en-US" dirty="0"/>
              <a:t> </a:t>
            </a:r>
            <a:r>
              <a:rPr kumimoji="1" lang="en-US" altLang="zh-CN" dirty="0"/>
              <a:t>preset</a:t>
            </a:r>
            <a:r>
              <a:rPr kumimoji="1" lang="zh-CN" altLang="en-US" dirty="0"/>
              <a:t> </a:t>
            </a:r>
            <a:r>
              <a:rPr kumimoji="1" lang="en-US" altLang="zh-CN" dirty="0"/>
              <a:t>constant</a:t>
            </a:r>
            <a:endParaRPr kumimoji="1" lang="zh-CN" altLang="en-US" dirty="0"/>
          </a:p>
        </p:txBody>
      </p:sp>
      <p:sp>
        <p:nvSpPr>
          <p:cNvPr id="15" name="文本框 14">
            <a:extLst>
              <a:ext uri="{FF2B5EF4-FFF2-40B4-BE49-F238E27FC236}">
                <a16:creationId xmlns:a16="http://schemas.microsoft.com/office/drawing/2014/main" id="{E87E0F0F-D757-B84D-A275-33DF7CABCC9E}"/>
              </a:ext>
            </a:extLst>
          </p:cNvPr>
          <p:cNvSpPr txBox="1"/>
          <p:nvPr/>
        </p:nvSpPr>
        <p:spPr>
          <a:xfrm>
            <a:off x="1047149" y="4157977"/>
            <a:ext cx="4735592" cy="369332"/>
          </a:xfrm>
          <a:prstGeom prst="rect">
            <a:avLst/>
          </a:prstGeom>
          <a:noFill/>
        </p:spPr>
        <p:txBody>
          <a:bodyPr wrap="none" rtlCol="0">
            <a:spAutoFit/>
          </a:bodyPr>
          <a:lstStyle/>
          <a:p>
            <a:r>
              <a:rPr kumimoji="1" lang="en-US" altLang="zh-CN" b="1" dirty="0"/>
              <a:t>A,B </a:t>
            </a:r>
            <a:r>
              <a:rPr kumimoji="1" lang="en-US" altLang="zh-CN" dirty="0"/>
              <a:t>and     are the parameters to be identified</a:t>
            </a:r>
            <a:endParaRPr kumimoji="1" lang="zh-CN" altLang="en-US" dirty="0"/>
          </a:p>
        </p:txBody>
      </p:sp>
      <p:pic>
        <p:nvPicPr>
          <p:cNvPr id="17" name="图片 16" descr="图片包含 游戏机, 画&#10;&#10;描述已自动生成">
            <a:extLst>
              <a:ext uri="{FF2B5EF4-FFF2-40B4-BE49-F238E27FC236}">
                <a16:creationId xmlns:a16="http://schemas.microsoft.com/office/drawing/2014/main" id="{3A19489E-925C-6C4F-B02D-1F328104CFC6}"/>
              </a:ext>
            </a:extLst>
          </p:cNvPr>
          <p:cNvPicPr>
            <a:picLocks noChangeAspect="1"/>
          </p:cNvPicPr>
          <p:nvPr/>
        </p:nvPicPr>
        <p:blipFill rotWithShape="1">
          <a:blip r:embed="rId4"/>
          <a:srcRect r="89479" b="-7670"/>
          <a:stretch/>
        </p:blipFill>
        <p:spPr>
          <a:xfrm>
            <a:off x="1914144" y="4186013"/>
            <a:ext cx="234696" cy="313260"/>
          </a:xfrm>
          <a:prstGeom prst="rect">
            <a:avLst/>
          </a:prstGeom>
        </p:spPr>
      </p:pic>
      <p:pic>
        <p:nvPicPr>
          <p:cNvPr id="18" name="图片 17">
            <a:extLst>
              <a:ext uri="{FF2B5EF4-FFF2-40B4-BE49-F238E27FC236}">
                <a16:creationId xmlns:a16="http://schemas.microsoft.com/office/drawing/2014/main" id="{024403C9-5D04-0841-89A7-C93DD979A95E}"/>
              </a:ext>
            </a:extLst>
          </p:cNvPr>
          <p:cNvPicPr>
            <a:picLocks noChangeAspect="1"/>
          </p:cNvPicPr>
          <p:nvPr/>
        </p:nvPicPr>
        <p:blipFill rotWithShape="1">
          <a:blip r:embed="rId5"/>
          <a:srcRect l="17534" t="1" r="23293" b="60013"/>
          <a:stretch/>
        </p:blipFill>
        <p:spPr>
          <a:xfrm>
            <a:off x="1103376" y="2472517"/>
            <a:ext cx="3977641" cy="866129"/>
          </a:xfrm>
          <a:prstGeom prst="rect">
            <a:avLst/>
          </a:prstGeom>
        </p:spPr>
      </p:pic>
    </p:spTree>
    <p:extLst>
      <p:ext uri="{BB962C8B-B14F-4D97-AF65-F5344CB8AC3E}">
        <p14:creationId xmlns:p14="http://schemas.microsoft.com/office/powerpoint/2010/main" val="3644438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23</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10" name="内容占位符 9">
            <a:extLst>
              <a:ext uri="{FF2B5EF4-FFF2-40B4-BE49-F238E27FC236}">
                <a16:creationId xmlns:a16="http://schemas.microsoft.com/office/drawing/2014/main" id="{D486A5D1-A6E8-1949-BD75-14B6F2AF9983}"/>
              </a:ext>
            </a:extLst>
          </p:cNvPr>
          <p:cNvSpPr>
            <a:spLocks noGrp="1"/>
          </p:cNvSpPr>
          <p:nvPr>
            <p:ph idx="1"/>
          </p:nvPr>
        </p:nvSpPr>
        <p:spPr/>
        <p:txBody>
          <a:bodyPr/>
          <a:lstStyle/>
          <a:p>
            <a:r>
              <a:rPr lang="en-US" altLang="zh-CN" i="1" dirty="0"/>
              <a:t>autoregressive system identification </a:t>
            </a:r>
            <a:r>
              <a:rPr lang="en-US" altLang="zh-CN" dirty="0"/>
              <a:t>(AR-SI)</a:t>
            </a:r>
          </a:p>
          <a:p>
            <a:endParaRPr lang="zh-CN" altLang="en-US" dirty="0"/>
          </a:p>
        </p:txBody>
      </p:sp>
      <p:pic>
        <p:nvPicPr>
          <p:cNvPr id="9" name="图片 8">
            <a:extLst>
              <a:ext uri="{FF2B5EF4-FFF2-40B4-BE49-F238E27FC236}">
                <a16:creationId xmlns:a16="http://schemas.microsoft.com/office/drawing/2014/main" id="{15EFD7B1-8F85-DD4C-A16D-743480F6C1F7}"/>
              </a:ext>
            </a:extLst>
          </p:cNvPr>
          <p:cNvPicPr>
            <a:picLocks noChangeAspect="1"/>
          </p:cNvPicPr>
          <p:nvPr/>
        </p:nvPicPr>
        <p:blipFill rotWithShape="1">
          <a:blip r:embed="rId3"/>
          <a:srcRect r="10130"/>
          <a:stretch/>
        </p:blipFill>
        <p:spPr>
          <a:xfrm>
            <a:off x="1210407" y="2931129"/>
            <a:ext cx="6985000" cy="1206500"/>
          </a:xfrm>
          <a:prstGeom prst="rect">
            <a:avLst/>
          </a:prstGeom>
        </p:spPr>
      </p:pic>
      <p:pic>
        <p:nvPicPr>
          <p:cNvPr id="11" name="图片 10">
            <a:extLst>
              <a:ext uri="{FF2B5EF4-FFF2-40B4-BE49-F238E27FC236}">
                <a16:creationId xmlns:a16="http://schemas.microsoft.com/office/drawing/2014/main" id="{3802F18F-2462-EB4F-B323-76EE9AC34350}"/>
              </a:ext>
            </a:extLst>
          </p:cNvPr>
          <p:cNvPicPr>
            <a:picLocks noChangeAspect="1"/>
          </p:cNvPicPr>
          <p:nvPr/>
        </p:nvPicPr>
        <p:blipFill>
          <a:blip r:embed="rId4"/>
          <a:stretch>
            <a:fillRect/>
          </a:stretch>
        </p:blipFill>
        <p:spPr>
          <a:xfrm>
            <a:off x="1210407" y="4557036"/>
            <a:ext cx="6985000" cy="812800"/>
          </a:xfrm>
          <a:prstGeom prst="rect">
            <a:avLst/>
          </a:prstGeom>
        </p:spPr>
      </p:pic>
      <p:sp>
        <p:nvSpPr>
          <p:cNvPr id="8" name="标题 1">
            <a:extLst>
              <a:ext uri="{FF2B5EF4-FFF2-40B4-BE49-F238E27FC236}">
                <a16:creationId xmlns:a16="http://schemas.microsoft.com/office/drawing/2014/main" id="{D7E2653E-0D6C-854E-9F3A-507508395D33}"/>
              </a:ext>
            </a:extLst>
          </p:cNvPr>
          <p:cNvSpPr>
            <a:spLocks noGrp="1"/>
          </p:cNvSpPr>
          <p:nvPr/>
        </p:nvSpPr>
        <p:spPr>
          <a:xfrm>
            <a:off x="838200" y="2903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spTree>
    <p:extLst>
      <p:ext uri="{BB962C8B-B14F-4D97-AF65-F5344CB8AC3E}">
        <p14:creationId xmlns:p14="http://schemas.microsoft.com/office/powerpoint/2010/main" val="327246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24</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8" name="标题 1">
            <a:extLst>
              <a:ext uri="{FF2B5EF4-FFF2-40B4-BE49-F238E27FC236}">
                <a16:creationId xmlns:a16="http://schemas.microsoft.com/office/drawing/2014/main" id="{D7E2653E-0D6C-854E-9F3A-507508395D33}"/>
              </a:ext>
            </a:extLst>
          </p:cNvPr>
          <p:cNvSpPr>
            <a:spLocks noGrp="1"/>
          </p:cNvSpPr>
          <p:nvPr/>
        </p:nvSpPr>
        <p:spPr>
          <a:xfrm>
            <a:off x="838200" y="2903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graphicFrame>
        <p:nvGraphicFramePr>
          <p:cNvPr id="5" name="表格 4">
            <a:extLst>
              <a:ext uri="{FF2B5EF4-FFF2-40B4-BE49-F238E27FC236}">
                <a16:creationId xmlns:a16="http://schemas.microsoft.com/office/drawing/2014/main" id="{9A0C7B30-87F6-D64B-B8AF-36BC7663A87E}"/>
              </a:ext>
            </a:extLst>
          </p:cNvPr>
          <p:cNvGraphicFramePr>
            <a:graphicFrameLocks noGrp="1"/>
          </p:cNvGraphicFramePr>
          <p:nvPr>
            <p:extLst>
              <p:ext uri="{D42A27DB-BD31-4B8C-83A1-F6EECF244321}">
                <p14:modId xmlns:p14="http://schemas.microsoft.com/office/powerpoint/2010/main" val="4289854006"/>
              </p:ext>
            </p:extLst>
          </p:nvPr>
        </p:nvGraphicFramePr>
        <p:xfrm>
          <a:off x="1229910" y="1798320"/>
          <a:ext cx="3859818" cy="3053080"/>
        </p:xfrm>
        <a:graphic>
          <a:graphicData uri="http://schemas.openxmlformats.org/drawingml/2006/table">
            <a:tbl>
              <a:tblPr firstRow="1" bandRow="1">
                <a:tableStyleId>{5C22544A-7EE6-4342-B048-85BDC9FD1C3A}</a:tableStyleId>
              </a:tblPr>
              <a:tblGrid>
                <a:gridCol w="763482">
                  <a:extLst>
                    <a:ext uri="{9D8B030D-6E8A-4147-A177-3AD203B41FA5}">
                      <a16:colId xmlns:a16="http://schemas.microsoft.com/office/drawing/2014/main" val="3364899159"/>
                    </a:ext>
                  </a:extLst>
                </a:gridCol>
                <a:gridCol w="3096336">
                  <a:extLst>
                    <a:ext uri="{9D8B030D-6E8A-4147-A177-3AD203B41FA5}">
                      <a16:colId xmlns:a16="http://schemas.microsoft.com/office/drawing/2014/main" val="2141623791"/>
                    </a:ext>
                  </a:extLst>
                </a:gridCol>
              </a:tblGrid>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1</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latin typeface="+mj-lt"/>
                        </a:rPr>
                        <a:t>Initialization</a:t>
                      </a:r>
                      <a:endParaRPr lang="zh-CN" altLang="en-US" sz="1600" b="0"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2220639"/>
                  </a:ext>
                </a:extLst>
              </a:tr>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2</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1" cap="none" spc="0" dirty="0">
                          <a:ln w="0"/>
                          <a:solidFill>
                            <a:schemeClr val="tx1"/>
                          </a:solidFill>
                          <a:effectLst>
                            <a:outerShdw blurRad="38100" dist="19050" dir="2700000" algn="tl" rotWithShape="0">
                              <a:schemeClr val="dk1">
                                <a:alpha val="40000"/>
                              </a:schemeClr>
                            </a:outerShdw>
                          </a:effectLst>
                          <a:latin typeface="+mj-lt"/>
                        </a:rPr>
                        <a:t>Task 1</a:t>
                      </a:r>
                      <a:r>
                        <a:rPr lang="en-US" altLang="zh-CN" sz="1600" b="0" cap="none" spc="0" dirty="0">
                          <a:ln w="0"/>
                          <a:solidFill>
                            <a:schemeClr val="tx1"/>
                          </a:solidFill>
                          <a:effectLst>
                            <a:outerShdw blurRad="38100" dist="19050" dir="2700000" algn="tl" rotWithShape="0">
                              <a:schemeClr val="dk1">
                                <a:alpha val="40000"/>
                              </a:schemeClr>
                            </a:outerShdw>
                          </a:effectLst>
                          <a:latin typeface="+mj-lt"/>
                        </a:rPr>
                        <a:t>: </a:t>
                      </a:r>
                      <a:r>
                        <a:rPr lang="en-US" altLang="zh-CN" sz="1400" b="0" cap="none" spc="0" dirty="0">
                          <a:ln w="0"/>
                          <a:solidFill>
                            <a:schemeClr val="tx1"/>
                          </a:solidFill>
                          <a:effectLst>
                            <a:outerShdw blurRad="38100" dist="19050" dir="2700000" algn="tl" rotWithShape="0">
                              <a:schemeClr val="dk1">
                                <a:alpha val="40000"/>
                              </a:schemeClr>
                            </a:outerShdw>
                          </a:effectLst>
                          <a:latin typeface="+mj-lt"/>
                        </a:rPr>
                        <a:t>Emulate the CPS using the emulation platform, ‘user’ input U(t), and code trace.</a:t>
                      </a:r>
                      <a:endParaRPr lang="en-US" altLang="zh-CN" sz="1600" b="0" cap="none" spc="0" dirty="0">
                        <a:ln w="0"/>
                        <a:solidFill>
                          <a:schemeClr val="tx1"/>
                        </a:solidFill>
                        <a:effectLst>
                          <a:outerShdw blurRad="38100" dist="19050" dir="2700000" algn="tl" rotWithShape="0">
                            <a:schemeClr val="dk1">
                              <a:alpha val="40000"/>
                            </a:schemeClr>
                          </a:outerShdw>
                        </a:effectLst>
                        <a:latin typeface="+mj-lt"/>
                      </a:endParaRPr>
                    </a:p>
                    <a:p>
                      <a:r>
                        <a:rPr lang="en-US" altLang="zh-CN" sz="1600" b="1" cap="none" spc="0" dirty="0">
                          <a:ln w="0"/>
                          <a:solidFill>
                            <a:schemeClr val="tx1"/>
                          </a:solidFill>
                          <a:effectLst>
                            <a:outerShdw blurRad="38100" dist="19050" dir="2700000" algn="tl" rotWithShape="0">
                              <a:schemeClr val="dk1">
                                <a:alpha val="40000"/>
                              </a:schemeClr>
                            </a:outerShdw>
                          </a:effectLst>
                          <a:latin typeface="+mj-lt"/>
                        </a:rPr>
                        <a:t>Task 2</a:t>
                      </a:r>
                      <a:r>
                        <a:rPr lang="en-US" altLang="zh-CN" sz="1600" b="0" cap="none" spc="0" dirty="0">
                          <a:ln w="0"/>
                          <a:solidFill>
                            <a:schemeClr val="tx1"/>
                          </a:solidFill>
                          <a:effectLst>
                            <a:outerShdw blurRad="38100" dist="19050" dir="2700000" algn="tl" rotWithShape="0">
                              <a:schemeClr val="dk1">
                                <a:alpha val="40000"/>
                              </a:schemeClr>
                            </a:outerShdw>
                          </a:effectLst>
                          <a:latin typeface="+mj-lt"/>
                        </a:rPr>
                        <a:t>: </a:t>
                      </a:r>
                      <a:r>
                        <a:rPr lang="en-US" altLang="zh-CN" sz="1400" b="0" cap="none" spc="0" dirty="0">
                          <a:ln w="0"/>
                          <a:solidFill>
                            <a:schemeClr val="tx1"/>
                          </a:solidFill>
                          <a:effectLst>
                            <a:outerShdw blurRad="38100" dist="19050" dir="2700000" algn="tl" rotWithShape="0">
                              <a:schemeClr val="dk1">
                                <a:alpha val="40000"/>
                              </a:schemeClr>
                            </a:outerShdw>
                          </a:effectLst>
                          <a:latin typeface="+mj-lt"/>
                        </a:rPr>
                        <a:t>Run AR-SI in the parallel with CPS emulation. Calculate the AR-SI prediction and log it.</a:t>
                      </a:r>
                      <a:endParaRPr lang="zh-CN" altLang="en-US" sz="1600" b="0"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8682757"/>
                  </a:ext>
                </a:extLst>
              </a:tr>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3</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cap="none" spc="0" dirty="0">
                          <a:ln w="0"/>
                          <a:solidFill>
                            <a:schemeClr val="tx1"/>
                          </a:solidFill>
                          <a:effectLst>
                            <a:outerShdw blurRad="38100" dist="19050" dir="2700000" algn="tl" rotWithShape="0">
                              <a:schemeClr val="dk1">
                                <a:alpha val="40000"/>
                              </a:schemeClr>
                            </a:outerShdw>
                          </a:effectLst>
                          <a:latin typeface="+mj-lt"/>
                        </a:rPr>
                        <a:t>When the emulation ends, check if the AR-SI prediction contains outlier. If so, label code trace as ‘incorrect’</a:t>
                      </a:r>
                      <a:endParaRPr lang="zh-CN" altLang="en-US" sz="1400" b="0"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9200711"/>
                  </a:ext>
                </a:extLst>
              </a:tr>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4</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cap="none" spc="0" dirty="0">
                          <a:ln w="0"/>
                          <a:solidFill>
                            <a:schemeClr val="tx1"/>
                          </a:solidFill>
                          <a:effectLst>
                            <a:outerShdw blurRad="38100" dist="19050" dir="2700000" algn="tl" rotWithShape="0">
                              <a:schemeClr val="dk1">
                                <a:alpha val="40000"/>
                              </a:schemeClr>
                            </a:outerShdw>
                          </a:effectLst>
                          <a:latin typeface="+mj-lt"/>
                        </a:rPr>
                        <a:t>If enough code traces are collected, terminate</a:t>
                      </a:r>
                      <a:endParaRPr lang="zh-CN" altLang="en-US" sz="1400" b="0"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5427937"/>
                  </a:ext>
                </a:extLst>
              </a:tr>
            </a:tbl>
          </a:graphicData>
        </a:graphic>
      </p:graphicFrame>
      <p:sp>
        <p:nvSpPr>
          <p:cNvPr id="14" name="文本框 13">
            <a:extLst>
              <a:ext uri="{FF2B5EF4-FFF2-40B4-BE49-F238E27FC236}">
                <a16:creationId xmlns:a16="http://schemas.microsoft.com/office/drawing/2014/main" id="{5BD7BB3F-7B6D-6C40-B263-009AC1428BD1}"/>
              </a:ext>
            </a:extLst>
          </p:cNvPr>
          <p:cNvSpPr txBox="1"/>
          <p:nvPr/>
        </p:nvSpPr>
        <p:spPr>
          <a:xfrm>
            <a:off x="1296969" y="5232262"/>
            <a:ext cx="3725700" cy="369332"/>
          </a:xfrm>
          <a:prstGeom prst="rect">
            <a:avLst/>
          </a:prstGeom>
          <a:noFill/>
        </p:spPr>
        <p:txBody>
          <a:bodyPr wrap="none" rtlCol="0">
            <a:spAutoFit/>
          </a:bodyPr>
          <a:lstStyle/>
          <a:p>
            <a:r>
              <a:rPr kumimoji="1" lang="en-US" altLang="zh-CN" dirty="0"/>
              <a:t>The solution of  AR-SI based Oracle</a:t>
            </a:r>
            <a:endParaRPr kumimoji="1" lang="zh-CN" altLang="en-US" dirty="0"/>
          </a:p>
        </p:txBody>
      </p:sp>
      <p:graphicFrame>
        <p:nvGraphicFramePr>
          <p:cNvPr id="15" name="表格 14">
            <a:extLst>
              <a:ext uri="{FF2B5EF4-FFF2-40B4-BE49-F238E27FC236}">
                <a16:creationId xmlns:a16="http://schemas.microsoft.com/office/drawing/2014/main" id="{A2153BBF-2A46-5E40-A12B-54D87BBB76C0}"/>
              </a:ext>
            </a:extLst>
          </p:cNvPr>
          <p:cNvGraphicFramePr>
            <a:graphicFrameLocks noGrp="1"/>
          </p:cNvGraphicFramePr>
          <p:nvPr>
            <p:extLst>
              <p:ext uri="{D42A27DB-BD31-4B8C-83A1-F6EECF244321}">
                <p14:modId xmlns:p14="http://schemas.microsoft.com/office/powerpoint/2010/main" val="4248874890"/>
              </p:ext>
            </p:extLst>
          </p:nvPr>
        </p:nvGraphicFramePr>
        <p:xfrm>
          <a:off x="6122382" y="2402840"/>
          <a:ext cx="3859818" cy="2260600"/>
        </p:xfrm>
        <a:graphic>
          <a:graphicData uri="http://schemas.openxmlformats.org/drawingml/2006/table">
            <a:tbl>
              <a:tblPr firstRow="1" bandRow="1">
                <a:tableStyleId>{5C22544A-7EE6-4342-B048-85BDC9FD1C3A}</a:tableStyleId>
              </a:tblPr>
              <a:tblGrid>
                <a:gridCol w="808770">
                  <a:extLst>
                    <a:ext uri="{9D8B030D-6E8A-4147-A177-3AD203B41FA5}">
                      <a16:colId xmlns:a16="http://schemas.microsoft.com/office/drawing/2014/main" val="2151495418"/>
                    </a:ext>
                  </a:extLst>
                </a:gridCol>
                <a:gridCol w="3051048">
                  <a:extLst>
                    <a:ext uri="{9D8B030D-6E8A-4147-A177-3AD203B41FA5}">
                      <a16:colId xmlns:a16="http://schemas.microsoft.com/office/drawing/2014/main" val="3702172512"/>
                    </a:ext>
                  </a:extLst>
                </a:gridCol>
              </a:tblGrid>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1</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latin typeface="+mj-lt"/>
                        </a:rPr>
                        <a:t>Same as AR-SI based Oracle –</a:t>
                      </a:r>
                      <a:r>
                        <a:rPr lang="en-US" altLang="zh-CN" sz="1600" b="1" cap="none" spc="0" dirty="0">
                          <a:ln w="0"/>
                          <a:solidFill>
                            <a:schemeClr val="tx1"/>
                          </a:solidFill>
                          <a:effectLst>
                            <a:outerShdw blurRad="38100" dist="19050" dir="2700000" algn="tl" rotWithShape="0">
                              <a:schemeClr val="dk1">
                                <a:alpha val="40000"/>
                              </a:schemeClr>
                            </a:outerShdw>
                          </a:effectLst>
                          <a:latin typeface="+mj-lt"/>
                        </a:rPr>
                        <a:t>Step 1</a:t>
                      </a:r>
                      <a:endParaRPr lang="zh-CN" altLang="en-US" sz="1600" b="1"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686416"/>
                  </a:ext>
                </a:extLst>
              </a:tr>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2</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latin typeface="+mj-lt"/>
                        </a:rPr>
                        <a:t>Same as AR-SI based Oracle – </a:t>
                      </a:r>
                      <a:r>
                        <a:rPr lang="en-US" altLang="zh-CN" sz="1600" b="1" cap="none" spc="0" dirty="0">
                          <a:ln w="0"/>
                          <a:solidFill>
                            <a:schemeClr val="tx1"/>
                          </a:solidFill>
                          <a:effectLst>
                            <a:outerShdw blurRad="38100" dist="19050" dir="2700000" algn="tl" rotWithShape="0">
                              <a:schemeClr val="dk1">
                                <a:alpha val="40000"/>
                              </a:schemeClr>
                            </a:outerShdw>
                          </a:effectLst>
                          <a:latin typeface="+mj-lt"/>
                        </a:rPr>
                        <a:t>Step 2-Task 1</a:t>
                      </a:r>
                      <a:endParaRPr lang="zh-CN" altLang="en-US" sz="1600" b="1"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5270391"/>
                  </a:ext>
                </a:extLst>
              </a:tr>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3</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cap="none" spc="0" dirty="0">
                          <a:ln w="0"/>
                          <a:solidFill>
                            <a:schemeClr val="tx1"/>
                          </a:solidFill>
                          <a:effectLst>
                            <a:outerShdw blurRad="38100" dist="19050" dir="2700000" algn="tl" rotWithShape="0">
                              <a:schemeClr val="dk1">
                                <a:alpha val="40000"/>
                              </a:schemeClr>
                            </a:outerShdw>
                          </a:effectLst>
                          <a:latin typeface="+mj-lt"/>
                        </a:rPr>
                        <a:t>Use human oracle to judge the correctness of physical trajectory and label the corresponding code trace.</a:t>
                      </a:r>
                      <a:endParaRPr lang="zh-CN" altLang="en-US" sz="1400" b="0"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4049997"/>
                  </a:ext>
                </a:extLst>
              </a:tr>
              <a:tr h="370840">
                <a:tc>
                  <a:txBody>
                    <a:bodyPr/>
                    <a:lstStyle/>
                    <a:p>
                      <a:r>
                        <a:rPr lang="en-US" altLang="zh-CN" sz="1600" b="0" cap="none" spc="0" dirty="0">
                          <a:ln w="0"/>
                          <a:solidFill>
                            <a:schemeClr val="tx1"/>
                          </a:solidFill>
                          <a:effectLst>
                            <a:outerShdw blurRad="38100" dist="19050" dir="2700000" algn="tl" rotWithShape="0">
                              <a:schemeClr val="dk1">
                                <a:alpha val="40000"/>
                              </a:schemeClr>
                            </a:outerShdw>
                          </a:effectLst>
                        </a:rPr>
                        <a:t>Step 4</a:t>
                      </a:r>
                      <a:endParaRPr lang="zh-CN" altLang="en-US" sz="16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cap="none" spc="0" dirty="0">
                          <a:ln w="0"/>
                          <a:solidFill>
                            <a:schemeClr val="tx1"/>
                          </a:solidFill>
                          <a:effectLst>
                            <a:outerShdw blurRad="38100" dist="19050" dir="2700000" algn="tl" rotWithShape="0">
                              <a:schemeClr val="dk1">
                                <a:alpha val="40000"/>
                              </a:schemeClr>
                            </a:outerShdw>
                          </a:effectLst>
                          <a:latin typeface="+mj-lt"/>
                        </a:rPr>
                        <a:t>Same as AR-SI based Oracle – </a:t>
                      </a:r>
                      <a:r>
                        <a:rPr lang="en-US" altLang="zh-CN" sz="1400" b="1" cap="none" spc="0" dirty="0">
                          <a:ln w="0"/>
                          <a:solidFill>
                            <a:schemeClr val="tx1"/>
                          </a:solidFill>
                          <a:effectLst>
                            <a:outerShdw blurRad="38100" dist="19050" dir="2700000" algn="tl" rotWithShape="0">
                              <a:schemeClr val="dk1">
                                <a:alpha val="40000"/>
                              </a:schemeClr>
                            </a:outerShdw>
                          </a:effectLst>
                          <a:latin typeface="+mj-lt"/>
                        </a:rPr>
                        <a:t>Step 4</a:t>
                      </a:r>
                      <a:endParaRPr lang="zh-CN" altLang="en-US" sz="1400" b="1" cap="none" spc="0" dirty="0">
                        <a:ln w="0"/>
                        <a:solidFill>
                          <a:schemeClr val="tx1"/>
                        </a:solidFill>
                        <a:effectLst>
                          <a:outerShdw blurRad="38100" dist="19050" dir="2700000" algn="tl" rotWithShape="0">
                            <a:schemeClr val="dk1">
                              <a:alpha val="40000"/>
                            </a:schemeClr>
                          </a:outerShdw>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647229"/>
                  </a:ext>
                </a:extLst>
              </a:tr>
            </a:tbl>
          </a:graphicData>
        </a:graphic>
      </p:graphicFrame>
      <p:sp>
        <p:nvSpPr>
          <p:cNvPr id="16" name="文本框 15">
            <a:extLst>
              <a:ext uri="{FF2B5EF4-FFF2-40B4-BE49-F238E27FC236}">
                <a16:creationId xmlns:a16="http://schemas.microsoft.com/office/drawing/2014/main" id="{13C5E899-BE0F-3947-BABE-C06DC2E85AFB}"/>
              </a:ext>
            </a:extLst>
          </p:cNvPr>
          <p:cNvSpPr txBox="1"/>
          <p:nvPr/>
        </p:nvSpPr>
        <p:spPr>
          <a:xfrm>
            <a:off x="6653349" y="5232262"/>
            <a:ext cx="3156633" cy="369332"/>
          </a:xfrm>
          <a:prstGeom prst="rect">
            <a:avLst/>
          </a:prstGeom>
          <a:noFill/>
        </p:spPr>
        <p:txBody>
          <a:bodyPr wrap="none" rtlCol="0">
            <a:spAutoFit/>
          </a:bodyPr>
          <a:lstStyle/>
          <a:p>
            <a:r>
              <a:rPr kumimoji="1" lang="en-US" altLang="zh-CN" dirty="0"/>
              <a:t>The solution of Human Oracle</a:t>
            </a:r>
            <a:endParaRPr kumimoji="1" lang="zh-CN" altLang="en-US" dirty="0"/>
          </a:p>
        </p:txBody>
      </p:sp>
    </p:spTree>
    <p:extLst>
      <p:ext uri="{BB962C8B-B14F-4D97-AF65-F5344CB8AC3E}">
        <p14:creationId xmlns:p14="http://schemas.microsoft.com/office/powerpoint/2010/main" val="244098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25</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8" name="标题 1">
            <a:extLst>
              <a:ext uri="{FF2B5EF4-FFF2-40B4-BE49-F238E27FC236}">
                <a16:creationId xmlns:a16="http://schemas.microsoft.com/office/drawing/2014/main" id="{D7E2653E-0D6C-854E-9F3A-507508395D33}"/>
              </a:ext>
            </a:extLst>
          </p:cNvPr>
          <p:cNvSpPr>
            <a:spLocks noGrp="1"/>
          </p:cNvSpPr>
          <p:nvPr/>
        </p:nvSpPr>
        <p:spPr>
          <a:xfrm>
            <a:off x="838200" y="2903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pic>
        <p:nvPicPr>
          <p:cNvPr id="10" name="内容占位符 6" descr="图片包含 屏幕截图&#10;&#10;描述已自动生成">
            <a:extLst>
              <a:ext uri="{FF2B5EF4-FFF2-40B4-BE49-F238E27FC236}">
                <a16:creationId xmlns:a16="http://schemas.microsoft.com/office/drawing/2014/main" id="{0BAB8ADB-2D84-7E4B-8619-F61D4BAB2EC9}"/>
              </a:ext>
            </a:extLst>
          </p:cNvPr>
          <p:cNvPicPr>
            <a:picLocks noGrp="1" noChangeAspect="1"/>
          </p:cNvPicPr>
          <p:nvPr>
            <p:ph idx="1"/>
          </p:nvPr>
        </p:nvPicPr>
        <p:blipFill>
          <a:blip r:embed="rId2"/>
          <a:stretch>
            <a:fillRect/>
          </a:stretch>
        </p:blipFill>
        <p:spPr>
          <a:xfrm>
            <a:off x="1402024" y="1690688"/>
            <a:ext cx="8429163" cy="4351338"/>
          </a:xfrm>
        </p:spPr>
      </p:pic>
    </p:spTree>
    <p:extLst>
      <p:ext uri="{BB962C8B-B14F-4D97-AF65-F5344CB8AC3E}">
        <p14:creationId xmlns:p14="http://schemas.microsoft.com/office/powerpoint/2010/main" val="322415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26</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8" name="标题 1">
            <a:extLst>
              <a:ext uri="{FF2B5EF4-FFF2-40B4-BE49-F238E27FC236}">
                <a16:creationId xmlns:a16="http://schemas.microsoft.com/office/drawing/2014/main" id="{D7E2653E-0D6C-854E-9F3A-507508395D33}"/>
              </a:ext>
            </a:extLst>
          </p:cNvPr>
          <p:cNvSpPr>
            <a:spLocks noGrp="1"/>
          </p:cNvSpPr>
          <p:nvPr/>
        </p:nvSpPr>
        <p:spPr>
          <a:xfrm>
            <a:off x="838200" y="2903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pic>
        <p:nvPicPr>
          <p:cNvPr id="9" name="内容占位符 5" descr="图片包含 文字, 屏幕截图&#10;&#10;描述已自动生成">
            <a:extLst>
              <a:ext uri="{FF2B5EF4-FFF2-40B4-BE49-F238E27FC236}">
                <a16:creationId xmlns:a16="http://schemas.microsoft.com/office/drawing/2014/main" id="{6AD602B4-80ED-0C4A-9D9F-DD949EBCAD7D}"/>
              </a:ext>
            </a:extLst>
          </p:cNvPr>
          <p:cNvPicPr>
            <a:picLocks noGrp="1" noChangeAspect="1"/>
          </p:cNvPicPr>
          <p:nvPr>
            <p:ph idx="1"/>
          </p:nvPr>
        </p:nvPicPr>
        <p:blipFill>
          <a:blip r:embed="rId2"/>
          <a:stretch>
            <a:fillRect/>
          </a:stretch>
        </p:blipFill>
        <p:spPr>
          <a:xfrm>
            <a:off x="2224158" y="1695050"/>
            <a:ext cx="6855409" cy="4351338"/>
          </a:xfrm>
        </p:spPr>
      </p:pic>
    </p:spTree>
    <p:extLst>
      <p:ext uri="{BB962C8B-B14F-4D97-AF65-F5344CB8AC3E}">
        <p14:creationId xmlns:p14="http://schemas.microsoft.com/office/powerpoint/2010/main" val="395522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27</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8" name="标题 1">
            <a:extLst>
              <a:ext uri="{FF2B5EF4-FFF2-40B4-BE49-F238E27FC236}">
                <a16:creationId xmlns:a16="http://schemas.microsoft.com/office/drawing/2014/main" id="{D7E2653E-0D6C-854E-9F3A-507508395D33}"/>
              </a:ext>
            </a:extLst>
          </p:cNvPr>
          <p:cNvSpPr>
            <a:spLocks noGrp="1"/>
          </p:cNvSpPr>
          <p:nvPr/>
        </p:nvSpPr>
        <p:spPr>
          <a:xfrm>
            <a:off x="838200" y="2903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Existing work</a:t>
            </a:r>
            <a:br>
              <a:rPr lang="en-US" altLang="zh-CN" sz="2800" b="1" dirty="0"/>
            </a:br>
            <a:r>
              <a:rPr lang="zh-CN" altLang="en-US" sz="2000" b="1" dirty="0"/>
              <a:t>  </a:t>
            </a:r>
            <a:r>
              <a:rPr lang="en-US" altLang="zh-CN" sz="2000" b="1" dirty="0"/>
              <a:t>- A System Identification based Oracle for Control-CPS Software Fault Localization </a:t>
            </a:r>
            <a:endParaRPr kumimoji="1" lang="zh-CN" altLang="en-US" sz="2000" b="1" dirty="0"/>
          </a:p>
        </p:txBody>
      </p:sp>
      <p:pic>
        <p:nvPicPr>
          <p:cNvPr id="9" name="内容占位符 6" descr="图片包含 文字, 报纸&#10;&#10;描述已自动生成">
            <a:extLst>
              <a:ext uri="{FF2B5EF4-FFF2-40B4-BE49-F238E27FC236}">
                <a16:creationId xmlns:a16="http://schemas.microsoft.com/office/drawing/2014/main" id="{19C76F61-C715-6941-82FA-0845252581A7}"/>
              </a:ext>
            </a:extLst>
          </p:cNvPr>
          <p:cNvPicPr>
            <a:picLocks noGrp="1" noChangeAspect="1"/>
          </p:cNvPicPr>
          <p:nvPr>
            <p:ph idx="1"/>
          </p:nvPr>
        </p:nvPicPr>
        <p:blipFill>
          <a:blip r:embed="rId2"/>
          <a:stretch>
            <a:fillRect/>
          </a:stretch>
        </p:blipFill>
        <p:spPr>
          <a:xfrm>
            <a:off x="2690387" y="1615921"/>
            <a:ext cx="4285739" cy="4351338"/>
          </a:xfrm>
        </p:spPr>
      </p:pic>
    </p:spTree>
    <p:extLst>
      <p:ext uri="{BB962C8B-B14F-4D97-AF65-F5344CB8AC3E}">
        <p14:creationId xmlns:p14="http://schemas.microsoft.com/office/powerpoint/2010/main" val="1243041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4ABC5-ECF4-F14D-BF9D-960EC9F06D80}"/>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kumimoji="1" lang="en-US" altLang="zh-CN" sz="6000"/>
              <a:t>My idea </a:t>
            </a:r>
          </a:p>
        </p:txBody>
      </p:sp>
      <p:sp>
        <p:nvSpPr>
          <p:cNvPr id="3" name="内容占位符 2">
            <a:extLst>
              <a:ext uri="{FF2B5EF4-FFF2-40B4-BE49-F238E27FC236}">
                <a16:creationId xmlns:a16="http://schemas.microsoft.com/office/drawing/2014/main" id="{EB2BF06A-1FC8-AB43-A770-E07714F443E8}"/>
              </a:ext>
            </a:extLst>
          </p:cNvPr>
          <p:cNvSpPr>
            <a:spLocks noGrp="1"/>
          </p:cNvSpPr>
          <p:nvPr>
            <p:ph idx="1"/>
          </p:nvPr>
        </p:nvSpPr>
        <p:spPr>
          <a:xfrm>
            <a:off x="6746627" y="4750893"/>
            <a:ext cx="4645250" cy="1147863"/>
          </a:xfrm>
        </p:spPr>
        <p:txBody>
          <a:bodyPr vert="horz" lIns="91440" tIns="45720" rIns="91440" bIns="45720" rtlCol="0" anchor="t">
            <a:normAutofit/>
          </a:bodyPr>
          <a:lstStyle/>
          <a:p>
            <a:pPr marL="0" indent="0">
              <a:buNone/>
            </a:pPr>
            <a:r>
              <a:rPr kumimoji="1" lang="en-US" altLang="zh-CN" sz="2000"/>
              <a:t>  </a:t>
            </a:r>
          </a:p>
        </p:txBody>
      </p:sp>
      <p:sp>
        <p:nvSpPr>
          <p:cNvPr id="49" name="Freeform: Shape 4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4F25BE6-6F17-41E6-9525-504061C0BD5D}"/>
              </a:ext>
            </a:extLst>
          </p:cNvPr>
          <p:cNvPicPr>
            <a:picLocks noChangeAspect="1"/>
          </p:cNvPicPr>
          <p:nvPr/>
        </p:nvPicPr>
        <p:blipFill rotWithShape="1">
          <a:blip r:embed="rId2"/>
          <a:srcRect r="41365" b="-1"/>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灯片编号占位符 3">
            <a:extLst>
              <a:ext uri="{FF2B5EF4-FFF2-40B4-BE49-F238E27FC236}">
                <a16:creationId xmlns:a16="http://schemas.microsoft.com/office/drawing/2014/main" id="{3D8A6C51-A727-7C40-B6C1-F27E0DFA17BA}"/>
              </a:ext>
            </a:extLst>
          </p:cNvPr>
          <p:cNvSpPr>
            <a:spLocks noGrp="1"/>
          </p:cNvSpPr>
          <p:nvPr>
            <p:ph type="sldNum" sz="quarter" idx="12"/>
          </p:nvPr>
        </p:nvSpPr>
        <p:spPr>
          <a:xfrm>
            <a:off x="11003280" y="603504"/>
            <a:ext cx="548640" cy="548640"/>
          </a:xfrm>
          <a:prstGeom prst="ellipse">
            <a:avLst/>
          </a:prstGeom>
          <a:solidFill>
            <a:srgbClr val="7F7F7F"/>
          </a:solidFill>
        </p:spPr>
        <p:txBody>
          <a:bodyPr vert="horz" lIns="91440" tIns="45720" rIns="91440" bIns="45720" rtlCol="0" anchor="ctr">
            <a:normAutofit/>
          </a:bodyPr>
          <a:lstStyle/>
          <a:p>
            <a:pPr algn="ctr">
              <a:spcAft>
                <a:spcPts val="600"/>
              </a:spcAft>
              <a:defRPr/>
            </a:pPr>
            <a:fld id="{F8D0FCC9-2530-7246-A720-6827227F2886}" type="slidenum">
              <a:rPr lang="en-US" altLang="zh-CN" sz="1500">
                <a:solidFill>
                  <a:srgbClr val="FFFFFF"/>
                </a:solidFill>
                <a:latin typeface="Calibri" panose="020F0502020204030204"/>
              </a:rPr>
              <a:pPr algn="ctr">
                <a:spcAft>
                  <a:spcPts val="600"/>
                </a:spcAft>
                <a:defRPr/>
              </a:pPr>
              <a:t>28</a:t>
            </a:fld>
            <a:endParaRPr lang="en-US" altLang="zh-CN" sz="1500">
              <a:solidFill>
                <a:srgbClr val="FFFFFF"/>
              </a:solidFill>
              <a:latin typeface="Calibri" panose="020F0502020204030204"/>
            </a:endParaRPr>
          </a:p>
        </p:txBody>
      </p:sp>
    </p:spTree>
    <p:extLst>
      <p:ext uri="{BB962C8B-B14F-4D97-AF65-F5344CB8AC3E}">
        <p14:creationId xmlns:p14="http://schemas.microsoft.com/office/powerpoint/2010/main" val="212256708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90BAE-25B4-EB41-9886-515C2C445FC0}"/>
              </a:ext>
            </a:extLst>
          </p:cNvPr>
          <p:cNvSpPr>
            <a:spLocks noGrp="1"/>
          </p:cNvSpPr>
          <p:nvPr>
            <p:ph type="title"/>
          </p:nvPr>
        </p:nvSpPr>
        <p:spPr/>
        <p:txBody>
          <a:bodyPr>
            <a:normAutofit/>
          </a:bodyPr>
          <a:lstStyle/>
          <a:p>
            <a:r>
              <a:rPr lang="en-US" altLang="zh-CN" dirty="0"/>
              <a:t>Limitations of the Existing Work</a:t>
            </a:r>
            <a:endParaRPr kumimoji="1" lang="zh-CN" altLang="en-US" dirty="0"/>
          </a:p>
        </p:txBody>
      </p:sp>
      <p:sp>
        <p:nvSpPr>
          <p:cNvPr id="4" name="灯片编号占位符 3">
            <a:extLst>
              <a:ext uri="{FF2B5EF4-FFF2-40B4-BE49-F238E27FC236}">
                <a16:creationId xmlns:a16="http://schemas.microsoft.com/office/drawing/2014/main" id="{3E93075E-4131-A248-A014-794FBE5399A6}"/>
              </a:ext>
            </a:extLst>
          </p:cNvPr>
          <p:cNvSpPr>
            <a:spLocks noGrp="1"/>
          </p:cNvSpPr>
          <p:nvPr>
            <p:ph type="sldNum" sz="quarter" idx="12"/>
          </p:nvPr>
        </p:nvSpPr>
        <p:spPr/>
        <p:txBody>
          <a:bodyPr/>
          <a:lstStyle/>
          <a:p>
            <a:fld id="{F8D0FCC9-2530-7246-A720-6827227F2886}" type="slidenum">
              <a:rPr kumimoji="1" lang="zh-CN" altLang="en-US" smtClean="0"/>
              <a:t>29</a:t>
            </a:fld>
            <a:endParaRPr kumimoji="1" lang="zh-CN" altLang="en-US"/>
          </a:p>
        </p:txBody>
      </p:sp>
      <p:sp>
        <p:nvSpPr>
          <p:cNvPr id="7" name="文本框 6">
            <a:extLst>
              <a:ext uri="{FF2B5EF4-FFF2-40B4-BE49-F238E27FC236}">
                <a16:creationId xmlns:a16="http://schemas.microsoft.com/office/drawing/2014/main" id="{756DAC0A-3309-0D4F-BD83-8030C58518E2}"/>
              </a:ext>
            </a:extLst>
          </p:cNvPr>
          <p:cNvSpPr txBox="1"/>
          <p:nvPr/>
        </p:nvSpPr>
        <p:spPr>
          <a:xfrm>
            <a:off x="769060" y="6125518"/>
            <a:ext cx="10653879" cy="230832"/>
          </a:xfrm>
          <a:prstGeom prst="rect">
            <a:avLst/>
          </a:prstGeom>
          <a:noFill/>
        </p:spPr>
        <p:txBody>
          <a:bodyPr wrap="none" rtlCol="0">
            <a:spAutoFit/>
          </a:bodyPr>
          <a:lstStyle/>
          <a:p>
            <a:r>
              <a:rPr lang="en-US" altLang="zh-CN" sz="900" dirty="0"/>
              <a:t>He Z, Chen Y, Huang E, et al. A system identification based Oracle for control-CPS software fault localization[C]//2019 IEEE/ACM 41st International Conference on Software Engineering (ICSE). IEEE, 2019: 116-127.</a:t>
            </a:r>
            <a:endParaRPr kumimoji="1" lang="zh-CN" altLang="en-US" sz="900" dirty="0"/>
          </a:p>
        </p:txBody>
      </p:sp>
      <p:sp>
        <p:nvSpPr>
          <p:cNvPr id="10" name="内容占位符 9">
            <a:extLst>
              <a:ext uri="{FF2B5EF4-FFF2-40B4-BE49-F238E27FC236}">
                <a16:creationId xmlns:a16="http://schemas.microsoft.com/office/drawing/2014/main" id="{D486A5D1-A6E8-1949-BD75-14B6F2AF9983}"/>
              </a:ext>
            </a:extLst>
          </p:cNvPr>
          <p:cNvSpPr>
            <a:spLocks noGrp="1"/>
          </p:cNvSpPr>
          <p:nvPr>
            <p:ph idx="1"/>
          </p:nvPr>
        </p:nvSpPr>
        <p:spPr/>
        <p:txBody>
          <a:bodyPr/>
          <a:lstStyle/>
          <a:p>
            <a:pPr marL="0" indent="0">
              <a:buNone/>
            </a:pPr>
            <a:r>
              <a:rPr lang="zh-CN" altLang="en-US" dirty="0"/>
              <a:t> </a:t>
            </a:r>
            <a:r>
              <a:rPr lang="en-US" altLang="zh-CN" dirty="0"/>
              <a:t> </a:t>
            </a:r>
            <a:r>
              <a:rPr lang="en-US" altLang="zh-CN" sz="2400" dirty="0">
                <a:latin typeface="+mj-lt"/>
              </a:rPr>
              <a:t>1.</a:t>
            </a:r>
            <a:r>
              <a:rPr lang="zh-CN" altLang="en-US" sz="2400" dirty="0">
                <a:latin typeface="+mj-lt"/>
              </a:rPr>
              <a:t> </a:t>
            </a:r>
            <a:r>
              <a:rPr lang="en-US" altLang="zh-CN" sz="2400" dirty="0">
                <a:latin typeface="+mj-lt"/>
              </a:rPr>
              <a:t>The physical trajectories need to be continuous and differentiable – due to the AR-SI</a:t>
            </a:r>
          </a:p>
          <a:p>
            <a:pPr marL="0" indent="0">
              <a:buNone/>
            </a:pPr>
            <a:r>
              <a:rPr lang="en-US" altLang="zh-CN" sz="2400" dirty="0">
                <a:latin typeface="+mj-lt"/>
              </a:rPr>
              <a:t>  2.  The trajectories only contain two dimensions  </a:t>
            </a:r>
          </a:p>
          <a:p>
            <a:pPr marL="0" indent="0">
              <a:buNone/>
            </a:pPr>
            <a:r>
              <a:rPr lang="en-US" altLang="zh-CN" sz="2400" dirty="0">
                <a:latin typeface="+mj-lt"/>
              </a:rPr>
              <a:t>  3.  Did not perform fault injection for the characteristics of CPS</a:t>
            </a:r>
            <a:endParaRPr lang="zh-CN" altLang="en-US" sz="2400" dirty="0">
              <a:latin typeface="+mj-lt"/>
            </a:endParaRPr>
          </a:p>
        </p:txBody>
      </p:sp>
    </p:spTree>
    <p:extLst>
      <p:ext uri="{BB962C8B-B14F-4D97-AF65-F5344CB8AC3E}">
        <p14:creationId xmlns:p14="http://schemas.microsoft.com/office/powerpoint/2010/main" val="185193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A3425-17EA-F342-83EE-FC493B06CE81}"/>
              </a:ext>
            </a:extLst>
          </p:cNvPr>
          <p:cNvSpPr>
            <a:spLocks noGrp="1"/>
          </p:cNvSpPr>
          <p:nvPr>
            <p:ph type="title"/>
          </p:nvPr>
        </p:nvSpPr>
        <p:spPr/>
        <p:txBody>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the CPS ?</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05FF5A9C-9D4C-3841-AE14-A853D5312979}"/>
              </a:ext>
            </a:extLst>
          </p:cNvPr>
          <p:cNvSpPr>
            <a:spLocks noGrp="1"/>
          </p:cNvSpPr>
          <p:nvPr>
            <p:ph idx="1"/>
          </p:nvPr>
        </p:nvSpPr>
        <p:spPr/>
        <p:txBody>
          <a:bodyPr/>
          <a:lstStyle/>
          <a:p>
            <a:pPr marL="0" indent="0">
              <a:buNone/>
            </a:pPr>
            <a:r>
              <a:rPr kumimoji="1" lang="en-US" altLang="zh-CN" dirty="0"/>
              <a:t>Cyber ​​physical systems (CPS) is a next-generation intelligent system that integrates </a:t>
            </a:r>
            <a:r>
              <a:rPr kumimoji="1" lang="en-US" altLang="zh-CN" b="1" dirty="0"/>
              <a:t>computing</a:t>
            </a:r>
            <a:r>
              <a:rPr kumimoji="1" lang="en-US" altLang="zh-CN" dirty="0"/>
              <a:t>, </a:t>
            </a:r>
            <a:r>
              <a:rPr kumimoji="1" lang="en-US" altLang="zh-CN" b="1" dirty="0"/>
              <a:t>communication</a:t>
            </a:r>
            <a:r>
              <a:rPr kumimoji="1" lang="en-US" altLang="zh-CN" dirty="0"/>
              <a:t>, and </a:t>
            </a:r>
            <a:r>
              <a:rPr kumimoji="1" lang="en-US" altLang="zh-CN" b="1" dirty="0"/>
              <a:t>control</a:t>
            </a:r>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AFFB98E4-56C1-CF45-998D-B1701E31BFF9}"/>
              </a:ext>
            </a:extLst>
          </p:cNvPr>
          <p:cNvSpPr>
            <a:spLocks noGrp="1"/>
          </p:cNvSpPr>
          <p:nvPr>
            <p:ph type="sldNum" sz="quarter" idx="12"/>
          </p:nvPr>
        </p:nvSpPr>
        <p:spPr/>
        <p:txBody>
          <a:bodyPr/>
          <a:lstStyle/>
          <a:p>
            <a:fld id="{F8D0FCC9-2530-7246-A720-6827227F2886}" type="slidenum">
              <a:rPr kumimoji="1" lang="zh-CN" altLang="en-US" smtClean="0"/>
              <a:t>3</a:t>
            </a:fld>
            <a:endParaRPr kumimoji="1" lang="zh-CN" altLang="en-US"/>
          </a:p>
        </p:txBody>
      </p:sp>
      <p:pic>
        <p:nvPicPr>
          <p:cNvPr id="6" name="图片 5" descr="图片包含 游戏机, 刀, 水果&#10;&#10;描述已自动生成">
            <a:extLst>
              <a:ext uri="{FF2B5EF4-FFF2-40B4-BE49-F238E27FC236}">
                <a16:creationId xmlns:a16="http://schemas.microsoft.com/office/drawing/2014/main" id="{51379978-3CBF-4743-BF68-53F1E8B323B4}"/>
              </a:ext>
            </a:extLst>
          </p:cNvPr>
          <p:cNvPicPr>
            <a:picLocks noChangeAspect="1"/>
          </p:cNvPicPr>
          <p:nvPr/>
        </p:nvPicPr>
        <p:blipFill>
          <a:blip r:embed="rId2"/>
          <a:stretch>
            <a:fillRect/>
          </a:stretch>
        </p:blipFill>
        <p:spPr>
          <a:xfrm>
            <a:off x="3478998" y="2963863"/>
            <a:ext cx="4559300" cy="3213100"/>
          </a:xfrm>
          <a:prstGeom prst="rect">
            <a:avLst/>
          </a:prstGeom>
        </p:spPr>
      </p:pic>
    </p:spTree>
    <p:extLst>
      <p:ext uri="{BB962C8B-B14F-4D97-AF65-F5344CB8AC3E}">
        <p14:creationId xmlns:p14="http://schemas.microsoft.com/office/powerpoint/2010/main" val="851088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2E473-0873-734C-BFFD-E52EA97E3080}"/>
              </a:ext>
            </a:extLst>
          </p:cNvPr>
          <p:cNvSpPr>
            <a:spLocks noGrp="1"/>
          </p:cNvSpPr>
          <p:nvPr>
            <p:ph type="title"/>
          </p:nvPr>
        </p:nvSpPr>
        <p:spPr/>
        <p:txBody>
          <a:bodyPr/>
          <a:lstStyle/>
          <a:p>
            <a:r>
              <a:rPr kumimoji="1" lang="en-US" altLang="zh-CN" dirty="0"/>
              <a:t>Our Aims</a:t>
            </a:r>
            <a:endParaRPr kumimoji="1" lang="zh-CN" altLang="en-US" dirty="0"/>
          </a:p>
        </p:txBody>
      </p:sp>
      <p:sp>
        <p:nvSpPr>
          <p:cNvPr id="3" name="内容占位符 2">
            <a:extLst>
              <a:ext uri="{FF2B5EF4-FFF2-40B4-BE49-F238E27FC236}">
                <a16:creationId xmlns:a16="http://schemas.microsoft.com/office/drawing/2014/main" id="{1ABF08B0-89F5-384C-9A24-5B6F34481ABF}"/>
              </a:ext>
            </a:extLst>
          </p:cNvPr>
          <p:cNvSpPr>
            <a:spLocks noGrp="1"/>
          </p:cNvSpPr>
          <p:nvPr>
            <p:ph idx="1"/>
          </p:nvPr>
        </p:nvSpPr>
        <p:spPr>
          <a:xfrm>
            <a:off x="838200" y="1825625"/>
            <a:ext cx="10515600" cy="2746375"/>
          </a:xfrm>
        </p:spPr>
        <p:txBody>
          <a:bodyPr/>
          <a:lstStyle/>
          <a:p>
            <a:r>
              <a:rPr kumimoji="1" lang="en-US" altLang="zh-CN" dirty="0"/>
              <a:t>Generate better oracles to improve the accuracy of fault localization</a:t>
            </a:r>
          </a:p>
          <a:p>
            <a:r>
              <a:rPr kumimoji="1" lang="en-US" altLang="zh-CN" dirty="0"/>
              <a:t>No need to be limited by physical trajectories, provide more data(e.g.. GPS, battery power, CPU&amp;RAM ) for fault localization.</a:t>
            </a:r>
          </a:p>
          <a:p>
            <a:r>
              <a:rPr kumimoji="1" lang="en-US" altLang="zh-CN" dirty="0"/>
              <a:t>Fault injection with CPS characteristics</a:t>
            </a:r>
            <a:endParaRPr kumimoji="1" lang="zh-CN" altLang="en-US" dirty="0"/>
          </a:p>
        </p:txBody>
      </p:sp>
      <p:sp>
        <p:nvSpPr>
          <p:cNvPr id="4" name="灯片编号占位符 3">
            <a:extLst>
              <a:ext uri="{FF2B5EF4-FFF2-40B4-BE49-F238E27FC236}">
                <a16:creationId xmlns:a16="http://schemas.microsoft.com/office/drawing/2014/main" id="{C9FC76F0-3940-B74A-99B5-0B90C76E9CCD}"/>
              </a:ext>
            </a:extLst>
          </p:cNvPr>
          <p:cNvSpPr>
            <a:spLocks noGrp="1"/>
          </p:cNvSpPr>
          <p:nvPr>
            <p:ph type="sldNum" sz="quarter" idx="12"/>
          </p:nvPr>
        </p:nvSpPr>
        <p:spPr/>
        <p:txBody>
          <a:bodyPr/>
          <a:lstStyle/>
          <a:p>
            <a:fld id="{F8D0FCC9-2530-7246-A720-6827227F2886}" type="slidenum">
              <a:rPr kumimoji="1" lang="zh-CN" altLang="en-US" smtClean="0"/>
              <a:t>30</a:t>
            </a:fld>
            <a:endParaRPr kumimoji="1" lang="zh-CN" altLang="en-US"/>
          </a:p>
        </p:txBody>
      </p:sp>
    </p:spTree>
    <p:extLst>
      <p:ext uri="{BB962C8B-B14F-4D97-AF65-F5344CB8AC3E}">
        <p14:creationId xmlns:p14="http://schemas.microsoft.com/office/powerpoint/2010/main" val="1266845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5E635-F5B7-2C42-A6BB-45C14C302978}"/>
              </a:ext>
            </a:extLst>
          </p:cNvPr>
          <p:cNvSpPr>
            <a:spLocks noGrp="1"/>
          </p:cNvSpPr>
          <p:nvPr>
            <p:ph type="title"/>
          </p:nvPr>
        </p:nvSpPr>
        <p:spPr/>
        <p:txBody>
          <a:bodyPr/>
          <a:lstStyle/>
          <a:p>
            <a:r>
              <a:rPr kumimoji="1" lang="en-US" altLang="zh-CN" dirty="0"/>
              <a:t>My</a:t>
            </a:r>
            <a:r>
              <a:rPr kumimoji="1" lang="zh-CN" altLang="en-US" dirty="0"/>
              <a:t> </a:t>
            </a:r>
            <a:r>
              <a:rPr kumimoji="1" lang="en-US" altLang="zh-CN" dirty="0"/>
              <a:t>idea </a:t>
            </a:r>
            <a:endParaRPr kumimoji="1" lang="zh-CN" altLang="en-US" dirty="0"/>
          </a:p>
        </p:txBody>
      </p:sp>
      <p:sp>
        <p:nvSpPr>
          <p:cNvPr id="3" name="内容占位符 2">
            <a:extLst>
              <a:ext uri="{FF2B5EF4-FFF2-40B4-BE49-F238E27FC236}">
                <a16:creationId xmlns:a16="http://schemas.microsoft.com/office/drawing/2014/main" id="{910A8124-537F-7840-91AB-43FCAD1B6C33}"/>
              </a:ext>
            </a:extLst>
          </p:cNvPr>
          <p:cNvSpPr>
            <a:spLocks noGrp="1"/>
          </p:cNvSpPr>
          <p:nvPr>
            <p:ph idx="1"/>
          </p:nvPr>
        </p:nvSpPr>
        <p:spPr/>
        <p:txBody>
          <a:bodyPr/>
          <a:lstStyle/>
          <a:p>
            <a:pPr marL="0" indent="0">
              <a:buNone/>
            </a:pPr>
            <a:r>
              <a:rPr lang="en-US" altLang="zh-CN" dirty="0"/>
              <a:t>1. The trajectories only contain two dimensions</a:t>
            </a:r>
          </a:p>
          <a:p>
            <a:pPr marL="0" indent="0">
              <a:buNone/>
            </a:pPr>
            <a:r>
              <a:rPr kumimoji="1" lang="en-US" altLang="zh-CN" dirty="0"/>
              <a:t>    - </a:t>
            </a:r>
            <a:r>
              <a:rPr kumimoji="1" lang="en-US" altLang="zh-CN" sz="1800" dirty="0"/>
              <a:t>flight logs </a:t>
            </a:r>
            <a:endParaRPr kumimoji="1" lang="en-US" altLang="zh-CN"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EDB0F48E-0D13-2041-8025-9D5EAE37B07D}"/>
              </a:ext>
            </a:extLst>
          </p:cNvPr>
          <p:cNvSpPr>
            <a:spLocks noGrp="1"/>
          </p:cNvSpPr>
          <p:nvPr>
            <p:ph type="sldNum" sz="quarter" idx="12"/>
          </p:nvPr>
        </p:nvSpPr>
        <p:spPr/>
        <p:txBody>
          <a:bodyPr/>
          <a:lstStyle/>
          <a:p>
            <a:fld id="{F8D0FCC9-2530-7246-A720-6827227F2886}" type="slidenum">
              <a:rPr kumimoji="1" lang="zh-CN" altLang="en-US" smtClean="0"/>
              <a:t>31</a:t>
            </a:fld>
            <a:endParaRPr kumimoji="1" lang="zh-CN" altLang="en-US"/>
          </a:p>
        </p:txBody>
      </p:sp>
      <p:pic>
        <p:nvPicPr>
          <p:cNvPr id="7" name="图片 6" descr="地图的截图&#10;&#10;描述已自动生成">
            <a:extLst>
              <a:ext uri="{FF2B5EF4-FFF2-40B4-BE49-F238E27FC236}">
                <a16:creationId xmlns:a16="http://schemas.microsoft.com/office/drawing/2014/main" id="{069D5EE1-E709-3F4D-A855-CF48CEC03467}"/>
              </a:ext>
            </a:extLst>
          </p:cNvPr>
          <p:cNvPicPr>
            <a:picLocks noChangeAspect="1"/>
          </p:cNvPicPr>
          <p:nvPr/>
        </p:nvPicPr>
        <p:blipFill>
          <a:blip r:embed="rId3"/>
          <a:stretch>
            <a:fillRect/>
          </a:stretch>
        </p:blipFill>
        <p:spPr>
          <a:xfrm>
            <a:off x="573970" y="3040930"/>
            <a:ext cx="4114799" cy="2729619"/>
          </a:xfrm>
          <a:prstGeom prst="rect">
            <a:avLst/>
          </a:prstGeom>
        </p:spPr>
      </p:pic>
      <p:pic>
        <p:nvPicPr>
          <p:cNvPr id="9" name="图片 8" descr="电脑屏幕的截图&#10;&#10;描述已自动生成">
            <a:extLst>
              <a:ext uri="{FF2B5EF4-FFF2-40B4-BE49-F238E27FC236}">
                <a16:creationId xmlns:a16="http://schemas.microsoft.com/office/drawing/2014/main" id="{E18AAC55-F4A6-C84A-9D4E-E75AD024F6B3}"/>
              </a:ext>
            </a:extLst>
          </p:cNvPr>
          <p:cNvPicPr>
            <a:picLocks noChangeAspect="1"/>
          </p:cNvPicPr>
          <p:nvPr/>
        </p:nvPicPr>
        <p:blipFill>
          <a:blip r:embed="rId4"/>
          <a:stretch>
            <a:fillRect/>
          </a:stretch>
        </p:blipFill>
        <p:spPr>
          <a:xfrm>
            <a:off x="2568819" y="3525181"/>
            <a:ext cx="5012688" cy="2729619"/>
          </a:xfrm>
          <a:prstGeom prst="rect">
            <a:avLst/>
          </a:prstGeom>
        </p:spPr>
      </p:pic>
      <p:pic>
        <p:nvPicPr>
          <p:cNvPr id="11" name="图片 10" descr="地图的截图&#10;&#10;描述已自动生成">
            <a:extLst>
              <a:ext uri="{FF2B5EF4-FFF2-40B4-BE49-F238E27FC236}">
                <a16:creationId xmlns:a16="http://schemas.microsoft.com/office/drawing/2014/main" id="{D19D5E0E-665F-BB41-8D63-B49C503CC40D}"/>
              </a:ext>
            </a:extLst>
          </p:cNvPr>
          <p:cNvPicPr>
            <a:picLocks noChangeAspect="1"/>
          </p:cNvPicPr>
          <p:nvPr/>
        </p:nvPicPr>
        <p:blipFill>
          <a:blip r:embed="rId5"/>
          <a:stretch>
            <a:fillRect/>
          </a:stretch>
        </p:blipFill>
        <p:spPr>
          <a:xfrm>
            <a:off x="5782679" y="2656833"/>
            <a:ext cx="5433483" cy="2406549"/>
          </a:xfrm>
          <a:prstGeom prst="rect">
            <a:avLst/>
          </a:prstGeom>
        </p:spPr>
      </p:pic>
    </p:spTree>
    <p:extLst>
      <p:ext uri="{BB962C8B-B14F-4D97-AF65-F5344CB8AC3E}">
        <p14:creationId xmlns:p14="http://schemas.microsoft.com/office/powerpoint/2010/main" val="34527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5E635-F5B7-2C42-A6BB-45C14C302978}"/>
              </a:ext>
            </a:extLst>
          </p:cNvPr>
          <p:cNvSpPr>
            <a:spLocks noGrp="1"/>
          </p:cNvSpPr>
          <p:nvPr>
            <p:ph type="title"/>
          </p:nvPr>
        </p:nvSpPr>
        <p:spPr/>
        <p:txBody>
          <a:bodyPr/>
          <a:lstStyle/>
          <a:p>
            <a:r>
              <a:rPr kumimoji="1" lang="en-US" altLang="zh-CN" dirty="0"/>
              <a:t>My</a:t>
            </a:r>
            <a:r>
              <a:rPr kumimoji="1" lang="zh-CN" altLang="en-US" dirty="0"/>
              <a:t> </a:t>
            </a:r>
            <a:r>
              <a:rPr kumimoji="1" lang="en-US" altLang="zh-CN" dirty="0"/>
              <a:t>idea </a:t>
            </a:r>
            <a:endParaRPr kumimoji="1" lang="zh-CN" altLang="en-US" dirty="0"/>
          </a:p>
        </p:txBody>
      </p:sp>
      <p:sp>
        <p:nvSpPr>
          <p:cNvPr id="4" name="灯片编号占位符 3">
            <a:extLst>
              <a:ext uri="{FF2B5EF4-FFF2-40B4-BE49-F238E27FC236}">
                <a16:creationId xmlns:a16="http://schemas.microsoft.com/office/drawing/2014/main" id="{EDB0F48E-0D13-2041-8025-9D5EAE37B07D}"/>
              </a:ext>
            </a:extLst>
          </p:cNvPr>
          <p:cNvSpPr>
            <a:spLocks noGrp="1"/>
          </p:cNvSpPr>
          <p:nvPr>
            <p:ph type="sldNum" sz="quarter" idx="12"/>
          </p:nvPr>
        </p:nvSpPr>
        <p:spPr/>
        <p:txBody>
          <a:bodyPr/>
          <a:lstStyle/>
          <a:p>
            <a:fld id="{F8D0FCC9-2530-7246-A720-6827227F2886}" type="slidenum">
              <a:rPr kumimoji="1" lang="zh-CN" altLang="en-US" smtClean="0"/>
              <a:t>32</a:t>
            </a:fld>
            <a:endParaRPr kumimoji="1" lang="zh-CN" altLang="en-US"/>
          </a:p>
        </p:txBody>
      </p:sp>
      <p:sp>
        <p:nvSpPr>
          <p:cNvPr id="16" name="文本框 15">
            <a:extLst>
              <a:ext uri="{FF2B5EF4-FFF2-40B4-BE49-F238E27FC236}">
                <a16:creationId xmlns:a16="http://schemas.microsoft.com/office/drawing/2014/main" id="{C8AB7574-F053-0541-A12A-6CFA82A6B9E7}"/>
              </a:ext>
            </a:extLst>
          </p:cNvPr>
          <p:cNvSpPr txBox="1"/>
          <p:nvPr/>
        </p:nvSpPr>
        <p:spPr>
          <a:xfrm>
            <a:off x="690857" y="2224455"/>
            <a:ext cx="11139588" cy="1877437"/>
          </a:xfrm>
          <a:prstGeom prst="rect">
            <a:avLst/>
          </a:prstGeom>
          <a:noFill/>
        </p:spPr>
        <p:txBody>
          <a:bodyPr wrap="none" rtlCol="0">
            <a:spAutoFit/>
          </a:bodyPr>
          <a:lstStyle/>
          <a:p>
            <a:pPr marL="514350" indent="-514350">
              <a:buAutoNum type="arabicPeriod" startAt="2"/>
            </a:pPr>
            <a:r>
              <a:rPr lang="en-US" altLang="zh-CN" sz="2800" dirty="0"/>
              <a:t>The physical trajectories need to be continuous and differentiable – </a:t>
            </a:r>
          </a:p>
          <a:p>
            <a:r>
              <a:rPr lang="en-US" altLang="zh-CN" sz="2800" dirty="0"/>
              <a:t>due to the AR-SI</a:t>
            </a:r>
          </a:p>
          <a:p>
            <a:r>
              <a:rPr kumimoji="1" lang="en-US" altLang="zh-CN" sz="2000" dirty="0"/>
              <a:t>    - machine learning </a:t>
            </a:r>
          </a:p>
          <a:p>
            <a:r>
              <a:rPr kumimoji="1" lang="en-US" altLang="zh-CN" sz="2000" dirty="0"/>
              <a:t>       Based on machine learning, we can train the required model from the flight logs data without</a:t>
            </a:r>
            <a:r>
              <a:rPr kumimoji="1" lang="zh-CN" altLang="en-US" sz="2000" dirty="0"/>
              <a:t> </a:t>
            </a:r>
            <a:endParaRPr kumimoji="1" lang="en-US" altLang="zh-CN" sz="2000" dirty="0"/>
          </a:p>
          <a:p>
            <a:r>
              <a:rPr kumimoji="1" lang="en-US" altLang="zh-CN" sz="2000" dirty="0"/>
              <a:t>being limited</a:t>
            </a:r>
            <a:r>
              <a:rPr kumimoji="1" lang="zh-CN" altLang="en-US" sz="2000" dirty="0"/>
              <a:t> </a:t>
            </a:r>
            <a:r>
              <a:rPr kumimoji="1" lang="en-US" altLang="zh-CN" sz="2000" dirty="0"/>
              <a:t>by the physical trajectory</a:t>
            </a:r>
          </a:p>
        </p:txBody>
      </p:sp>
    </p:spTree>
    <p:extLst>
      <p:ext uri="{BB962C8B-B14F-4D97-AF65-F5344CB8AC3E}">
        <p14:creationId xmlns:p14="http://schemas.microsoft.com/office/powerpoint/2010/main" val="2508690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5E635-F5B7-2C42-A6BB-45C14C302978}"/>
              </a:ext>
            </a:extLst>
          </p:cNvPr>
          <p:cNvSpPr>
            <a:spLocks noGrp="1"/>
          </p:cNvSpPr>
          <p:nvPr>
            <p:ph type="title"/>
          </p:nvPr>
        </p:nvSpPr>
        <p:spPr/>
        <p:txBody>
          <a:bodyPr/>
          <a:lstStyle/>
          <a:p>
            <a:r>
              <a:rPr kumimoji="1" lang="en-US" altLang="zh-CN" dirty="0"/>
              <a:t>My</a:t>
            </a:r>
            <a:r>
              <a:rPr kumimoji="1" lang="zh-CN" altLang="en-US" dirty="0"/>
              <a:t> </a:t>
            </a:r>
            <a:r>
              <a:rPr kumimoji="1" lang="en-US" altLang="zh-CN" dirty="0"/>
              <a:t>idea </a:t>
            </a:r>
            <a:endParaRPr kumimoji="1" lang="zh-CN" altLang="en-US" dirty="0"/>
          </a:p>
        </p:txBody>
      </p:sp>
      <p:sp>
        <p:nvSpPr>
          <p:cNvPr id="3" name="内容占位符 2">
            <a:extLst>
              <a:ext uri="{FF2B5EF4-FFF2-40B4-BE49-F238E27FC236}">
                <a16:creationId xmlns:a16="http://schemas.microsoft.com/office/drawing/2014/main" id="{910A8124-537F-7840-91AB-43FCAD1B6C33}"/>
              </a:ext>
            </a:extLst>
          </p:cNvPr>
          <p:cNvSpPr>
            <a:spLocks noGrp="1"/>
          </p:cNvSpPr>
          <p:nvPr>
            <p:ph idx="1"/>
          </p:nvPr>
        </p:nvSpPr>
        <p:spPr/>
        <p:txBody>
          <a:bodyPr/>
          <a:lstStyle/>
          <a:p>
            <a:pPr marL="0" indent="0">
              <a:buNone/>
            </a:pPr>
            <a:r>
              <a:rPr lang="en-US" altLang="zh-CN" dirty="0"/>
              <a:t>3. Did not perform fault injection for the characteristics of CPS</a:t>
            </a:r>
          </a:p>
          <a:p>
            <a:pPr marL="0" indent="0">
              <a:buNone/>
            </a:pPr>
            <a:r>
              <a:rPr kumimoji="1" lang="en-US" altLang="zh-CN" dirty="0"/>
              <a:t>   - </a:t>
            </a:r>
            <a:r>
              <a:rPr kumimoji="1" lang="en-US" altLang="zh-CN" sz="2000" dirty="0"/>
              <a:t>Mutation  analysis</a:t>
            </a:r>
            <a:r>
              <a:rPr kumimoji="1" lang="zh-CN" altLang="en-US" sz="2000" dirty="0"/>
              <a:t> </a:t>
            </a:r>
            <a:r>
              <a:rPr kumimoji="1" lang="en-US" altLang="zh-CN" sz="2000" dirty="0"/>
              <a:t>for</a:t>
            </a:r>
            <a:r>
              <a:rPr kumimoji="1" lang="zh-CN" altLang="en-US" sz="2000" dirty="0"/>
              <a:t> </a:t>
            </a:r>
            <a:r>
              <a:rPr kumimoji="1" lang="en-US" altLang="zh-CN" sz="2000" dirty="0"/>
              <a:t>UAV:</a:t>
            </a:r>
          </a:p>
          <a:p>
            <a:pPr marL="0" indent="0">
              <a:buNone/>
            </a:pPr>
            <a:r>
              <a:rPr kumimoji="1" lang="en-US" altLang="zh-CN" dirty="0"/>
              <a:t>      </a:t>
            </a:r>
            <a:r>
              <a:rPr kumimoji="1" lang="en-US" altLang="zh-CN" sz="2000" dirty="0"/>
              <a:t>computation : </a:t>
            </a:r>
            <a:r>
              <a:rPr lang="en-US" altLang="zh-CN" sz="2000" dirty="0"/>
              <a:t>Rotation matrix</a:t>
            </a:r>
            <a:r>
              <a:rPr kumimoji="1" lang="en-US" altLang="zh-CN" sz="2000" dirty="0"/>
              <a:t> , </a:t>
            </a:r>
            <a:r>
              <a:rPr lang="en-US" altLang="zh-CN" sz="2000" dirty="0"/>
              <a:t>Euler angles, Quaternions..</a:t>
            </a:r>
          </a:p>
          <a:p>
            <a:pPr marL="0" indent="0">
              <a:buNone/>
            </a:pPr>
            <a:r>
              <a:rPr kumimoji="1" lang="en-US" altLang="zh-CN" sz="2000" dirty="0"/>
              <a:t>        communication: </a:t>
            </a:r>
            <a:r>
              <a:rPr kumimoji="1" lang="en-US" altLang="zh-CN" sz="2000" dirty="0" err="1"/>
              <a:t>uORB</a:t>
            </a:r>
            <a:r>
              <a:rPr kumimoji="1" lang="en-US" altLang="zh-CN" sz="2000" dirty="0"/>
              <a:t>, </a:t>
            </a:r>
            <a:r>
              <a:rPr kumimoji="1" lang="en-US" altLang="zh-CN" sz="2000" dirty="0" err="1"/>
              <a:t>MAVLink</a:t>
            </a:r>
            <a:r>
              <a:rPr kumimoji="1" lang="en-US" altLang="zh-CN" sz="2000" dirty="0"/>
              <a:t>..</a:t>
            </a:r>
          </a:p>
          <a:p>
            <a:pPr marL="0" indent="0">
              <a:buNone/>
            </a:pPr>
            <a:r>
              <a:rPr kumimoji="1" lang="en-US" altLang="zh-CN" sz="2000" dirty="0"/>
              <a:t>        control: </a:t>
            </a:r>
            <a:r>
              <a:rPr kumimoji="1" lang="en-US" altLang="zh-CN" sz="2000" dirty="0" err="1"/>
              <a:t>att_control</a:t>
            </a:r>
            <a:r>
              <a:rPr kumimoji="1" lang="zh-CN" altLang="en-US" sz="2000" dirty="0"/>
              <a:t>，</a:t>
            </a:r>
            <a:r>
              <a:rPr kumimoji="1" lang="en-US" altLang="zh-CN" sz="2000" dirty="0" err="1"/>
              <a:t>pos_control</a:t>
            </a:r>
            <a:r>
              <a:rPr kumimoji="1" lang="en-US" altLang="zh-CN" sz="2000" dirty="0"/>
              <a:t>, </a:t>
            </a:r>
            <a:r>
              <a:rPr kumimoji="1" lang="en-US" altLang="zh-CN" sz="2000" dirty="0" err="1"/>
              <a:t>rate_control</a:t>
            </a:r>
            <a:r>
              <a:rPr kumimoji="1" lang="en-US" altLang="zh-CN" sz="2000" dirty="0"/>
              <a:t>, PID control..</a:t>
            </a:r>
            <a:endParaRPr kumimoji="1" lang="zh-CN" altLang="en-US" sz="2000" dirty="0"/>
          </a:p>
        </p:txBody>
      </p:sp>
      <p:sp>
        <p:nvSpPr>
          <p:cNvPr id="4" name="灯片编号占位符 3">
            <a:extLst>
              <a:ext uri="{FF2B5EF4-FFF2-40B4-BE49-F238E27FC236}">
                <a16:creationId xmlns:a16="http://schemas.microsoft.com/office/drawing/2014/main" id="{EDB0F48E-0D13-2041-8025-9D5EAE37B07D}"/>
              </a:ext>
            </a:extLst>
          </p:cNvPr>
          <p:cNvSpPr>
            <a:spLocks noGrp="1"/>
          </p:cNvSpPr>
          <p:nvPr>
            <p:ph type="sldNum" sz="quarter" idx="12"/>
          </p:nvPr>
        </p:nvSpPr>
        <p:spPr/>
        <p:txBody>
          <a:bodyPr/>
          <a:lstStyle/>
          <a:p>
            <a:fld id="{F8D0FCC9-2530-7246-A720-6827227F2886}" type="slidenum">
              <a:rPr kumimoji="1" lang="zh-CN" altLang="en-US" smtClean="0"/>
              <a:t>33</a:t>
            </a:fld>
            <a:endParaRPr kumimoji="1" lang="zh-CN" altLang="en-US"/>
          </a:p>
        </p:txBody>
      </p:sp>
      <p:pic>
        <p:nvPicPr>
          <p:cNvPr id="5" name="图片 4" descr="图片包含 游戏机, 刀, 水果&#10;&#10;描述已自动生成">
            <a:extLst>
              <a:ext uri="{FF2B5EF4-FFF2-40B4-BE49-F238E27FC236}">
                <a16:creationId xmlns:a16="http://schemas.microsoft.com/office/drawing/2014/main" id="{FDD4A372-FA1C-5142-9F4C-3D700AE0651F}"/>
              </a:ext>
            </a:extLst>
          </p:cNvPr>
          <p:cNvPicPr>
            <a:picLocks noChangeAspect="1"/>
          </p:cNvPicPr>
          <p:nvPr/>
        </p:nvPicPr>
        <p:blipFill>
          <a:blip r:embed="rId2"/>
          <a:stretch>
            <a:fillRect/>
          </a:stretch>
        </p:blipFill>
        <p:spPr>
          <a:xfrm>
            <a:off x="8303007" y="3129635"/>
            <a:ext cx="2967565" cy="2091348"/>
          </a:xfrm>
          <a:prstGeom prst="rect">
            <a:avLst/>
          </a:prstGeom>
        </p:spPr>
      </p:pic>
    </p:spTree>
    <p:extLst>
      <p:ext uri="{BB962C8B-B14F-4D97-AF65-F5344CB8AC3E}">
        <p14:creationId xmlns:p14="http://schemas.microsoft.com/office/powerpoint/2010/main" val="355886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5E635-F5B7-2C42-A6BB-45C14C302978}"/>
              </a:ext>
            </a:extLst>
          </p:cNvPr>
          <p:cNvSpPr>
            <a:spLocks noGrp="1"/>
          </p:cNvSpPr>
          <p:nvPr>
            <p:ph type="title"/>
          </p:nvPr>
        </p:nvSpPr>
        <p:spPr/>
        <p:txBody>
          <a:bodyPr/>
          <a:lstStyle/>
          <a:p>
            <a:r>
              <a:rPr kumimoji="1" lang="en-US" altLang="zh-CN" dirty="0"/>
              <a:t>My</a:t>
            </a:r>
            <a:r>
              <a:rPr kumimoji="1" lang="zh-CN" altLang="en-US" dirty="0"/>
              <a:t> </a:t>
            </a:r>
            <a:r>
              <a:rPr kumimoji="1" lang="en-US" altLang="zh-CN" dirty="0"/>
              <a:t>idea </a:t>
            </a:r>
            <a:endParaRPr kumimoji="1" lang="zh-CN" altLang="en-US" dirty="0"/>
          </a:p>
        </p:txBody>
      </p:sp>
      <p:sp>
        <p:nvSpPr>
          <p:cNvPr id="4" name="灯片编号占位符 3">
            <a:extLst>
              <a:ext uri="{FF2B5EF4-FFF2-40B4-BE49-F238E27FC236}">
                <a16:creationId xmlns:a16="http://schemas.microsoft.com/office/drawing/2014/main" id="{EDB0F48E-0D13-2041-8025-9D5EAE37B07D}"/>
              </a:ext>
            </a:extLst>
          </p:cNvPr>
          <p:cNvSpPr>
            <a:spLocks noGrp="1"/>
          </p:cNvSpPr>
          <p:nvPr>
            <p:ph type="sldNum" sz="quarter" idx="12"/>
          </p:nvPr>
        </p:nvSpPr>
        <p:spPr/>
        <p:txBody>
          <a:bodyPr/>
          <a:lstStyle/>
          <a:p>
            <a:fld id="{F8D0FCC9-2530-7246-A720-6827227F2886}" type="slidenum">
              <a:rPr kumimoji="1" lang="zh-CN" altLang="en-US" smtClean="0"/>
              <a:t>34</a:t>
            </a:fld>
            <a:endParaRPr kumimoji="1" lang="zh-CN" altLang="en-US"/>
          </a:p>
        </p:txBody>
      </p:sp>
      <p:pic>
        <p:nvPicPr>
          <p:cNvPr id="8" name="内容占位符 7" descr="图片包含 游戏机&#10;&#10;描述已自动生成">
            <a:extLst>
              <a:ext uri="{FF2B5EF4-FFF2-40B4-BE49-F238E27FC236}">
                <a16:creationId xmlns:a16="http://schemas.microsoft.com/office/drawing/2014/main" id="{D83B2791-1739-6C41-9273-D1C2CA0CB14F}"/>
              </a:ext>
            </a:extLst>
          </p:cNvPr>
          <p:cNvPicPr>
            <a:picLocks noGrp="1" noChangeAspect="1"/>
          </p:cNvPicPr>
          <p:nvPr>
            <p:ph idx="1"/>
          </p:nvPr>
        </p:nvPicPr>
        <p:blipFill>
          <a:blip r:embed="rId2"/>
          <a:stretch>
            <a:fillRect/>
          </a:stretch>
        </p:blipFill>
        <p:spPr>
          <a:xfrm>
            <a:off x="838200" y="2393283"/>
            <a:ext cx="10515600" cy="3216021"/>
          </a:xfrm>
        </p:spPr>
      </p:pic>
    </p:spTree>
    <p:extLst>
      <p:ext uri="{BB962C8B-B14F-4D97-AF65-F5344CB8AC3E}">
        <p14:creationId xmlns:p14="http://schemas.microsoft.com/office/powerpoint/2010/main" val="1490502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ADFDEE0-B66D-F543-81D2-C58ABC2C1055}"/>
              </a:ext>
            </a:extLst>
          </p:cNvPr>
          <p:cNvSpPr>
            <a:spLocks noGrp="1"/>
          </p:cNvSpPr>
          <p:nvPr>
            <p:ph type="sldNum" sz="quarter" idx="12"/>
          </p:nvPr>
        </p:nvSpPr>
        <p:spPr/>
        <p:txBody>
          <a:bodyPr/>
          <a:lstStyle/>
          <a:p>
            <a:fld id="{F8D0FCC9-2530-7246-A720-6827227F2886}" type="slidenum">
              <a:rPr kumimoji="1" lang="zh-CN" altLang="en-US" smtClean="0"/>
              <a:t>35</a:t>
            </a:fld>
            <a:endParaRPr kumimoji="1" lang="zh-CN" altLang="en-US"/>
          </a:p>
        </p:txBody>
      </p:sp>
      <p:sp>
        <p:nvSpPr>
          <p:cNvPr id="5" name="圆角矩形 4">
            <a:extLst>
              <a:ext uri="{FF2B5EF4-FFF2-40B4-BE49-F238E27FC236}">
                <a16:creationId xmlns:a16="http://schemas.microsoft.com/office/drawing/2014/main" id="{14EE0980-B2DF-604A-A059-802D0852580D}"/>
              </a:ext>
            </a:extLst>
          </p:cNvPr>
          <p:cNvSpPr/>
          <p:nvPr/>
        </p:nvSpPr>
        <p:spPr>
          <a:xfrm>
            <a:off x="5103185" y="699924"/>
            <a:ext cx="2751993" cy="8968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Fault injection by using mutation analysis </a:t>
            </a:r>
            <a:endParaRPr kumimoji="1" lang="zh-CN" altLang="en-US" dirty="0"/>
          </a:p>
        </p:txBody>
      </p:sp>
      <p:sp>
        <p:nvSpPr>
          <p:cNvPr id="6" name="圆角矩形 5">
            <a:extLst>
              <a:ext uri="{FF2B5EF4-FFF2-40B4-BE49-F238E27FC236}">
                <a16:creationId xmlns:a16="http://schemas.microsoft.com/office/drawing/2014/main" id="{DCE66FFC-B6F1-E740-B007-746610A30B35}"/>
              </a:ext>
            </a:extLst>
          </p:cNvPr>
          <p:cNvSpPr/>
          <p:nvPr/>
        </p:nvSpPr>
        <p:spPr>
          <a:xfrm>
            <a:off x="5103182" y="2304520"/>
            <a:ext cx="2751993" cy="8968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Generate logs in simulator</a:t>
            </a:r>
            <a:endParaRPr kumimoji="1" lang="zh-CN" altLang="en-US" dirty="0"/>
          </a:p>
        </p:txBody>
      </p:sp>
      <p:sp>
        <p:nvSpPr>
          <p:cNvPr id="8" name="圆角矩形 7">
            <a:extLst>
              <a:ext uri="{FF2B5EF4-FFF2-40B4-BE49-F238E27FC236}">
                <a16:creationId xmlns:a16="http://schemas.microsoft.com/office/drawing/2014/main" id="{C8AD22E8-FB3A-5C49-8F88-5AFA7F1AE3B5}"/>
              </a:ext>
            </a:extLst>
          </p:cNvPr>
          <p:cNvSpPr/>
          <p:nvPr/>
        </p:nvSpPr>
        <p:spPr>
          <a:xfrm>
            <a:off x="5103183" y="3909116"/>
            <a:ext cx="2751993" cy="8968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Train the ML model based on logs </a:t>
            </a:r>
            <a:endParaRPr kumimoji="1" lang="zh-CN" altLang="en-US" dirty="0"/>
          </a:p>
        </p:txBody>
      </p:sp>
      <p:sp>
        <p:nvSpPr>
          <p:cNvPr id="9" name="圆角矩形 8">
            <a:extLst>
              <a:ext uri="{FF2B5EF4-FFF2-40B4-BE49-F238E27FC236}">
                <a16:creationId xmlns:a16="http://schemas.microsoft.com/office/drawing/2014/main" id="{DCE66FFC-B6F1-E740-B007-746610A30B35}"/>
              </a:ext>
            </a:extLst>
          </p:cNvPr>
          <p:cNvSpPr/>
          <p:nvPr/>
        </p:nvSpPr>
        <p:spPr>
          <a:xfrm>
            <a:off x="5691533" y="5513712"/>
            <a:ext cx="1575290" cy="74734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t>Fault localization </a:t>
            </a:r>
            <a:endParaRPr kumimoji="1" lang="zh-CN" altLang="en-US" dirty="0"/>
          </a:p>
        </p:txBody>
      </p:sp>
      <p:cxnSp>
        <p:nvCxnSpPr>
          <p:cNvPr id="11" name="直线箭头连接符 10">
            <a:extLst>
              <a:ext uri="{FF2B5EF4-FFF2-40B4-BE49-F238E27FC236}">
                <a16:creationId xmlns:a16="http://schemas.microsoft.com/office/drawing/2014/main" id="{FEBED05B-7767-0A44-A83D-27B4746FECB4}"/>
              </a:ext>
            </a:extLst>
          </p:cNvPr>
          <p:cNvCxnSpPr>
            <a:stCxn id="5" idx="2"/>
            <a:endCxn id="6" idx="0"/>
          </p:cNvCxnSpPr>
          <p:nvPr/>
        </p:nvCxnSpPr>
        <p:spPr>
          <a:xfrm flipH="1">
            <a:off x="6479179" y="1596740"/>
            <a:ext cx="3" cy="70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116E777-0E9C-1144-A963-CBFC3927F862}"/>
              </a:ext>
            </a:extLst>
          </p:cNvPr>
          <p:cNvCxnSpPr>
            <a:stCxn id="6" idx="2"/>
            <a:endCxn id="8" idx="0"/>
          </p:cNvCxnSpPr>
          <p:nvPr/>
        </p:nvCxnSpPr>
        <p:spPr>
          <a:xfrm>
            <a:off x="6479179" y="3201336"/>
            <a:ext cx="1" cy="70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734D53BC-9532-F54C-A57F-1365504748D6}"/>
              </a:ext>
            </a:extLst>
          </p:cNvPr>
          <p:cNvCxnSpPr>
            <a:stCxn id="8" idx="2"/>
            <a:endCxn id="9" idx="0"/>
          </p:cNvCxnSpPr>
          <p:nvPr/>
        </p:nvCxnSpPr>
        <p:spPr>
          <a:xfrm flipH="1">
            <a:off x="6479178" y="4805932"/>
            <a:ext cx="2" cy="70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标题 1">
            <a:extLst>
              <a:ext uri="{FF2B5EF4-FFF2-40B4-BE49-F238E27FC236}">
                <a16:creationId xmlns:a16="http://schemas.microsoft.com/office/drawing/2014/main" id="{7BC5E635-F5B7-2C42-A6BB-45C14C302978}"/>
              </a:ext>
            </a:extLst>
          </p:cNvPr>
          <p:cNvSpPr>
            <a:spLocks noGrp="1"/>
          </p:cNvSpPr>
          <p:nvPr/>
        </p:nvSpPr>
        <p:spPr>
          <a:xfrm>
            <a:off x="1108165" y="175885"/>
            <a:ext cx="36205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t>My</a:t>
            </a:r>
            <a:r>
              <a:rPr kumimoji="1" lang="zh-CN" altLang="en-US" dirty="0"/>
              <a:t> </a:t>
            </a:r>
            <a:r>
              <a:rPr kumimoji="1" lang="en-US" altLang="zh-CN" dirty="0"/>
              <a:t>idea </a:t>
            </a:r>
            <a:endParaRPr kumimoji="1" lang="zh-CN" altLang="en-US" dirty="0"/>
          </a:p>
        </p:txBody>
      </p:sp>
    </p:spTree>
    <p:extLst>
      <p:ext uri="{BB962C8B-B14F-4D97-AF65-F5344CB8AC3E}">
        <p14:creationId xmlns:p14="http://schemas.microsoft.com/office/powerpoint/2010/main" val="3661574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DB0F48E-0D13-2041-8025-9D5EAE37B07D}"/>
              </a:ext>
            </a:extLst>
          </p:cNvPr>
          <p:cNvSpPr>
            <a:spLocks noGrp="1"/>
          </p:cNvSpPr>
          <p:nvPr>
            <p:ph type="sldNum" sz="quarter" idx="12"/>
          </p:nvPr>
        </p:nvSpPr>
        <p:spPr/>
        <p:txBody>
          <a:bodyPr/>
          <a:lstStyle/>
          <a:p>
            <a:fld id="{F8D0FCC9-2530-7246-A720-6827227F2886}" type="slidenum">
              <a:rPr kumimoji="1" lang="zh-CN" altLang="en-US" smtClean="0"/>
              <a:t>36</a:t>
            </a:fld>
            <a:endParaRPr kumimoji="1" lang="zh-CN" altLang="en-US"/>
          </a:p>
        </p:txBody>
      </p:sp>
      <p:sp>
        <p:nvSpPr>
          <p:cNvPr id="9" name="文本框 8">
            <a:extLst>
              <a:ext uri="{FF2B5EF4-FFF2-40B4-BE49-F238E27FC236}">
                <a16:creationId xmlns:a16="http://schemas.microsoft.com/office/drawing/2014/main" id="{764C3229-2D68-414A-986F-16001E58591C}"/>
              </a:ext>
            </a:extLst>
          </p:cNvPr>
          <p:cNvSpPr txBox="1"/>
          <p:nvPr/>
        </p:nvSpPr>
        <p:spPr>
          <a:xfrm>
            <a:off x="4255911" y="2528711"/>
            <a:ext cx="2701381" cy="1200329"/>
          </a:xfrm>
          <a:prstGeom prst="rect">
            <a:avLst/>
          </a:prstGeom>
          <a:noFill/>
        </p:spPr>
        <p:txBody>
          <a:bodyPr wrap="none" rtlCol="0">
            <a:spAutoFit/>
          </a:bodyPr>
          <a:lstStyle/>
          <a:p>
            <a:r>
              <a:rPr kumimoji="1" lang="en-US" altLang="zh-CN" sz="3600" dirty="0"/>
              <a:t>Thank</a:t>
            </a:r>
            <a:r>
              <a:rPr kumimoji="1" lang="zh-CN" altLang="en-US" sz="3600" dirty="0"/>
              <a:t> </a:t>
            </a:r>
            <a:r>
              <a:rPr kumimoji="1" lang="en-US" altLang="zh-CN" sz="3600" dirty="0"/>
              <a:t>you</a:t>
            </a:r>
            <a:r>
              <a:rPr kumimoji="1" lang="zh-CN" altLang="en-US" sz="3600" dirty="0"/>
              <a:t>！</a:t>
            </a:r>
            <a:endParaRPr kumimoji="1" lang="en-US" altLang="zh-CN" sz="3600" dirty="0"/>
          </a:p>
          <a:p>
            <a:r>
              <a:rPr kumimoji="1" lang="zh-CN" altLang="en-US" sz="3600" dirty="0"/>
              <a:t>    </a:t>
            </a:r>
            <a:r>
              <a:rPr kumimoji="1" lang="en-US" altLang="zh-CN" sz="3600" dirty="0"/>
              <a:t>Q&amp;A</a:t>
            </a:r>
            <a:endParaRPr kumimoji="1" lang="zh-CN" altLang="en-US" sz="3600" dirty="0"/>
          </a:p>
        </p:txBody>
      </p:sp>
    </p:spTree>
    <p:extLst>
      <p:ext uri="{BB962C8B-B14F-4D97-AF65-F5344CB8AC3E}">
        <p14:creationId xmlns:p14="http://schemas.microsoft.com/office/powerpoint/2010/main" val="7004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A3425-17EA-F342-83EE-FC493B06CE81}"/>
              </a:ext>
            </a:extLst>
          </p:cNvPr>
          <p:cNvSpPr>
            <a:spLocks noGrp="1"/>
          </p:cNvSpPr>
          <p:nvPr>
            <p:ph type="title"/>
          </p:nvPr>
        </p:nvSpPr>
        <p:spPr/>
        <p:txBody>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a:t>the CPS ?</a:t>
            </a:r>
            <a:br>
              <a:rPr kumimoji="1" lang="en-US" altLang="zh-CN" dirty="0"/>
            </a:br>
            <a:endParaRPr kumimoji="1" lang="zh-CN" altLang="en-US" dirty="0"/>
          </a:p>
        </p:txBody>
      </p:sp>
      <p:sp>
        <p:nvSpPr>
          <p:cNvPr id="4" name="灯片编号占位符 3">
            <a:extLst>
              <a:ext uri="{FF2B5EF4-FFF2-40B4-BE49-F238E27FC236}">
                <a16:creationId xmlns:a16="http://schemas.microsoft.com/office/drawing/2014/main" id="{AFFB98E4-56C1-CF45-998D-B1701E31BFF9}"/>
              </a:ext>
            </a:extLst>
          </p:cNvPr>
          <p:cNvSpPr>
            <a:spLocks noGrp="1"/>
          </p:cNvSpPr>
          <p:nvPr>
            <p:ph type="sldNum" sz="quarter" idx="12"/>
          </p:nvPr>
        </p:nvSpPr>
        <p:spPr/>
        <p:txBody>
          <a:bodyPr/>
          <a:lstStyle/>
          <a:p>
            <a:fld id="{F8D0FCC9-2530-7246-A720-6827227F2886}" type="slidenum">
              <a:rPr kumimoji="1" lang="zh-CN" altLang="en-US" smtClean="0"/>
              <a:t>4</a:t>
            </a:fld>
            <a:endParaRPr kumimoji="1" lang="zh-CN" altLang="en-US"/>
          </a:p>
        </p:txBody>
      </p:sp>
      <p:pic>
        <p:nvPicPr>
          <p:cNvPr id="6" name="图片 5" descr="图片包含 游戏机, 刀, 水果&#10;&#10;描述已自动生成">
            <a:extLst>
              <a:ext uri="{FF2B5EF4-FFF2-40B4-BE49-F238E27FC236}">
                <a16:creationId xmlns:a16="http://schemas.microsoft.com/office/drawing/2014/main" id="{51379978-3CBF-4743-BF68-53F1E8B323B4}"/>
              </a:ext>
            </a:extLst>
          </p:cNvPr>
          <p:cNvPicPr>
            <a:picLocks noChangeAspect="1"/>
          </p:cNvPicPr>
          <p:nvPr/>
        </p:nvPicPr>
        <p:blipFill>
          <a:blip r:embed="rId3"/>
          <a:stretch>
            <a:fillRect/>
          </a:stretch>
        </p:blipFill>
        <p:spPr>
          <a:xfrm>
            <a:off x="213946" y="1690688"/>
            <a:ext cx="3816454" cy="2689590"/>
          </a:xfrm>
          <a:prstGeom prst="rect">
            <a:avLst/>
          </a:prstGeom>
        </p:spPr>
      </p:pic>
      <p:sp>
        <p:nvSpPr>
          <p:cNvPr id="8" name="文本框 7">
            <a:extLst>
              <a:ext uri="{FF2B5EF4-FFF2-40B4-BE49-F238E27FC236}">
                <a16:creationId xmlns:a16="http://schemas.microsoft.com/office/drawing/2014/main" id="{4FE18908-99F5-B845-9151-FFF9C11BB1B9}"/>
              </a:ext>
            </a:extLst>
          </p:cNvPr>
          <p:cNvSpPr txBox="1"/>
          <p:nvPr/>
        </p:nvSpPr>
        <p:spPr>
          <a:xfrm>
            <a:off x="4567568" y="1785649"/>
            <a:ext cx="7323400" cy="738664"/>
          </a:xfrm>
          <a:prstGeom prst="rect">
            <a:avLst/>
          </a:prstGeom>
          <a:noFill/>
        </p:spPr>
        <p:txBody>
          <a:bodyPr wrap="square" rtlCol="0">
            <a:spAutoFit/>
          </a:bodyPr>
          <a:lstStyle/>
          <a:p>
            <a:r>
              <a:rPr kumimoji="1" lang="en-US" altLang="zh-CN" sz="2400" b="1" dirty="0">
                <a:latin typeface="+mj-lt"/>
              </a:rPr>
              <a:t>For </a:t>
            </a:r>
            <a:r>
              <a:rPr lang="en-US" altLang="zh-CN" sz="2400" b="1" dirty="0">
                <a:solidFill>
                  <a:srgbClr val="333333"/>
                </a:solidFill>
                <a:latin typeface="+mj-lt"/>
              </a:rPr>
              <a:t>Unmanned Aerial Vehicle(</a:t>
            </a:r>
            <a:r>
              <a:rPr kumimoji="1" lang="en-US" altLang="zh-CN" sz="2400" b="1" dirty="0">
                <a:latin typeface="+mj-lt"/>
              </a:rPr>
              <a:t>UAV, a typical CPS)</a:t>
            </a:r>
            <a:r>
              <a:rPr kumimoji="1" lang="en-US" altLang="zh-CN" sz="2400" b="1" dirty="0"/>
              <a:t>:</a:t>
            </a:r>
            <a:endParaRPr kumimoji="1" lang="zh-CN" altLang="en-US" sz="2000" dirty="0"/>
          </a:p>
          <a:p>
            <a:endParaRPr kumimoji="1" lang="zh-CN" altLang="en-US" dirty="0"/>
          </a:p>
        </p:txBody>
      </p:sp>
      <p:pic>
        <p:nvPicPr>
          <p:cNvPr id="5" name="图片 4" descr="黑色的照相机&#10;&#10;描述已自动生成">
            <a:extLst>
              <a:ext uri="{FF2B5EF4-FFF2-40B4-BE49-F238E27FC236}">
                <a16:creationId xmlns:a16="http://schemas.microsoft.com/office/drawing/2014/main" id="{BCF3422E-C091-044E-96E4-7941079DA4D4}"/>
              </a:ext>
            </a:extLst>
          </p:cNvPr>
          <p:cNvPicPr>
            <a:picLocks noChangeAspect="1"/>
          </p:cNvPicPr>
          <p:nvPr/>
        </p:nvPicPr>
        <p:blipFill>
          <a:blip r:embed="rId4"/>
          <a:stretch>
            <a:fillRect/>
          </a:stretch>
        </p:blipFill>
        <p:spPr>
          <a:xfrm>
            <a:off x="8610600" y="2917910"/>
            <a:ext cx="1422400" cy="1422400"/>
          </a:xfrm>
          <a:prstGeom prst="rect">
            <a:avLst/>
          </a:prstGeom>
        </p:spPr>
      </p:pic>
      <p:pic>
        <p:nvPicPr>
          <p:cNvPr id="9" name="图片 8" descr="图片包含 游戏机, 体育, 篮球, 桌子&#10;&#10;描述已自动生成">
            <a:extLst>
              <a:ext uri="{FF2B5EF4-FFF2-40B4-BE49-F238E27FC236}">
                <a16:creationId xmlns:a16="http://schemas.microsoft.com/office/drawing/2014/main" id="{5C8DB39E-74C3-2747-A2F5-DEED49006050}"/>
              </a:ext>
            </a:extLst>
          </p:cNvPr>
          <p:cNvPicPr>
            <a:picLocks noChangeAspect="1"/>
          </p:cNvPicPr>
          <p:nvPr/>
        </p:nvPicPr>
        <p:blipFill rotWithShape="1">
          <a:blip r:embed="rId5"/>
          <a:srcRect l="8051" t="21383" r="7041" b="24969"/>
          <a:stretch/>
        </p:blipFill>
        <p:spPr>
          <a:xfrm>
            <a:off x="4955458" y="2982031"/>
            <a:ext cx="1316936" cy="832091"/>
          </a:xfrm>
          <a:prstGeom prst="rect">
            <a:avLst/>
          </a:prstGeom>
        </p:spPr>
      </p:pic>
      <p:cxnSp>
        <p:nvCxnSpPr>
          <p:cNvPr id="11" name="直线箭头连接符 10">
            <a:extLst>
              <a:ext uri="{FF2B5EF4-FFF2-40B4-BE49-F238E27FC236}">
                <a16:creationId xmlns:a16="http://schemas.microsoft.com/office/drawing/2014/main" id="{422FA3C9-0CC9-BB44-9F54-DA377544EF61}"/>
              </a:ext>
            </a:extLst>
          </p:cNvPr>
          <p:cNvCxnSpPr>
            <a:cxnSpLocks/>
          </p:cNvCxnSpPr>
          <p:nvPr/>
        </p:nvCxnSpPr>
        <p:spPr>
          <a:xfrm flipH="1">
            <a:off x="6431354" y="3429000"/>
            <a:ext cx="224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5E9F626-D6AA-0844-BFC7-7990235F0323}"/>
              </a:ext>
            </a:extLst>
          </p:cNvPr>
          <p:cNvSpPr txBox="1"/>
          <p:nvPr/>
        </p:nvSpPr>
        <p:spPr>
          <a:xfrm>
            <a:off x="6832729" y="2368620"/>
            <a:ext cx="1718740" cy="369332"/>
          </a:xfrm>
          <a:prstGeom prst="rect">
            <a:avLst/>
          </a:prstGeom>
          <a:noFill/>
        </p:spPr>
        <p:txBody>
          <a:bodyPr wrap="none" rtlCol="0">
            <a:spAutoFit/>
          </a:bodyPr>
          <a:lstStyle/>
          <a:p>
            <a:r>
              <a:rPr kumimoji="1" lang="en-US" altLang="zh-CN" dirty="0"/>
              <a:t>communication</a:t>
            </a:r>
            <a:endParaRPr kumimoji="1" lang="zh-CN" altLang="en-US" dirty="0"/>
          </a:p>
        </p:txBody>
      </p:sp>
      <p:sp>
        <p:nvSpPr>
          <p:cNvPr id="13" name="文本框 12">
            <a:extLst>
              <a:ext uri="{FF2B5EF4-FFF2-40B4-BE49-F238E27FC236}">
                <a16:creationId xmlns:a16="http://schemas.microsoft.com/office/drawing/2014/main" id="{338D2F7E-065D-A446-9CB7-5852E52FE4A6}"/>
              </a:ext>
            </a:extLst>
          </p:cNvPr>
          <p:cNvSpPr txBox="1"/>
          <p:nvPr/>
        </p:nvSpPr>
        <p:spPr>
          <a:xfrm>
            <a:off x="7234065" y="3476505"/>
            <a:ext cx="896399" cy="369332"/>
          </a:xfrm>
          <a:prstGeom prst="rect">
            <a:avLst/>
          </a:prstGeom>
          <a:noFill/>
        </p:spPr>
        <p:txBody>
          <a:bodyPr wrap="none" rtlCol="0">
            <a:spAutoFit/>
          </a:bodyPr>
          <a:lstStyle/>
          <a:p>
            <a:r>
              <a:rPr kumimoji="1" lang="en-US" altLang="zh-CN" dirty="0"/>
              <a:t>control</a:t>
            </a:r>
            <a:endParaRPr kumimoji="1" lang="zh-CN" altLang="en-US" dirty="0"/>
          </a:p>
        </p:txBody>
      </p:sp>
      <p:cxnSp>
        <p:nvCxnSpPr>
          <p:cNvPr id="21" name="曲线连接符 20">
            <a:extLst>
              <a:ext uri="{FF2B5EF4-FFF2-40B4-BE49-F238E27FC236}">
                <a16:creationId xmlns:a16="http://schemas.microsoft.com/office/drawing/2014/main" id="{7AD4FF9E-78F2-A44B-9958-E1016D492AFF}"/>
              </a:ext>
            </a:extLst>
          </p:cNvPr>
          <p:cNvCxnSpPr>
            <a:stCxn id="9" idx="1"/>
            <a:endCxn id="9" idx="2"/>
          </p:cNvCxnSpPr>
          <p:nvPr/>
        </p:nvCxnSpPr>
        <p:spPr>
          <a:xfrm rot="10800000" flipH="1" flipV="1">
            <a:off x="4955458" y="3398076"/>
            <a:ext cx="658468" cy="416045"/>
          </a:xfrm>
          <a:prstGeom prst="curvedConnector4">
            <a:avLst>
              <a:gd name="adj1" fmla="val -34717"/>
              <a:gd name="adj2" fmla="val 154946"/>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9FCE7DFC-007D-EC4B-84C9-020EE2E8A1E9}"/>
              </a:ext>
            </a:extLst>
          </p:cNvPr>
          <p:cNvSpPr txBox="1"/>
          <p:nvPr/>
        </p:nvSpPr>
        <p:spPr>
          <a:xfrm>
            <a:off x="4377260" y="4041674"/>
            <a:ext cx="1380506" cy="307777"/>
          </a:xfrm>
          <a:prstGeom prst="rect">
            <a:avLst/>
          </a:prstGeom>
          <a:noFill/>
        </p:spPr>
        <p:txBody>
          <a:bodyPr wrap="none" rtlCol="0">
            <a:spAutoFit/>
          </a:bodyPr>
          <a:lstStyle/>
          <a:p>
            <a:r>
              <a:rPr kumimoji="1" lang="en-US" altLang="zh-CN" sz="1400" dirty="0"/>
              <a:t>communication</a:t>
            </a:r>
            <a:endParaRPr kumimoji="1" lang="zh-CN" altLang="en-US" sz="1400" dirty="0"/>
          </a:p>
        </p:txBody>
      </p:sp>
      <p:sp>
        <p:nvSpPr>
          <p:cNvPr id="23" name="文本框 22">
            <a:extLst>
              <a:ext uri="{FF2B5EF4-FFF2-40B4-BE49-F238E27FC236}">
                <a16:creationId xmlns:a16="http://schemas.microsoft.com/office/drawing/2014/main" id="{F3122503-285F-0445-B0A5-CBB4A281EA42}"/>
              </a:ext>
            </a:extLst>
          </p:cNvPr>
          <p:cNvSpPr txBox="1"/>
          <p:nvPr/>
        </p:nvSpPr>
        <p:spPr>
          <a:xfrm>
            <a:off x="4835032" y="3576570"/>
            <a:ext cx="805029" cy="338554"/>
          </a:xfrm>
          <a:prstGeom prst="rect">
            <a:avLst/>
          </a:prstGeom>
          <a:noFill/>
        </p:spPr>
        <p:txBody>
          <a:bodyPr wrap="none" rtlCol="0">
            <a:spAutoFit/>
          </a:bodyPr>
          <a:lstStyle/>
          <a:p>
            <a:r>
              <a:rPr kumimoji="1" lang="en-US" altLang="zh-CN" sz="1600" dirty="0"/>
              <a:t>control</a:t>
            </a:r>
            <a:endParaRPr kumimoji="1" lang="zh-CN" altLang="en-US" sz="1600" dirty="0"/>
          </a:p>
        </p:txBody>
      </p:sp>
      <p:cxnSp>
        <p:nvCxnSpPr>
          <p:cNvPr id="28" name="曲线连接符 27">
            <a:extLst>
              <a:ext uri="{FF2B5EF4-FFF2-40B4-BE49-F238E27FC236}">
                <a16:creationId xmlns:a16="http://schemas.microsoft.com/office/drawing/2014/main" id="{8B89E140-9644-D344-AA3C-13FF6A07BB95}"/>
              </a:ext>
            </a:extLst>
          </p:cNvPr>
          <p:cNvCxnSpPr>
            <a:stCxn id="9" idx="0"/>
            <a:endCxn id="5" idx="0"/>
          </p:cNvCxnSpPr>
          <p:nvPr/>
        </p:nvCxnSpPr>
        <p:spPr>
          <a:xfrm rot="5400000" flipH="1" flipV="1">
            <a:off x="7435803" y="1096034"/>
            <a:ext cx="64121" cy="3707874"/>
          </a:xfrm>
          <a:prstGeom prst="curvedConnector3">
            <a:avLst>
              <a:gd name="adj1" fmla="val 456513"/>
            </a:avLst>
          </a:prstGeom>
          <a:ln w="9525" cap="flat" cmpd="sng" algn="ctr">
            <a:solidFill>
              <a:schemeClr val="accent1"/>
            </a:solidFill>
            <a:prstDash val="sysDot"/>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1032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A3425-17EA-F342-83EE-FC493B06CE81}"/>
              </a:ext>
            </a:extLst>
          </p:cNvPr>
          <p:cNvSpPr>
            <a:spLocks noGrp="1"/>
          </p:cNvSpPr>
          <p:nvPr>
            <p:ph type="title"/>
          </p:nvPr>
        </p:nvSpPr>
        <p:spPr/>
        <p:txBody>
          <a:bodyPr/>
          <a:lstStyle/>
          <a:p>
            <a:r>
              <a:rPr kumimoji="1" lang="en-US" altLang="zh-CN" dirty="0"/>
              <a:t>The examples of CPS</a:t>
            </a:r>
            <a:br>
              <a:rPr kumimoji="1" lang="en-US" altLang="zh-CN" dirty="0"/>
            </a:br>
            <a:endParaRPr kumimoji="1" lang="zh-CN" altLang="en-US" dirty="0"/>
          </a:p>
        </p:txBody>
      </p:sp>
      <p:sp>
        <p:nvSpPr>
          <p:cNvPr id="4" name="灯片编号占位符 3">
            <a:extLst>
              <a:ext uri="{FF2B5EF4-FFF2-40B4-BE49-F238E27FC236}">
                <a16:creationId xmlns:a16="http://schemas.microsoft.com/office/drawing/2014/main" id="{AFFB98E4-56C1-CF45-998D-B1701E31BFF9}"/>
              </a:ext>
            </a:extLst>
          </p:cNvPr>
          <p:cNvSpPr>
            <a:spLocks noGrp="1"/>
          </p:cNvSpPr>
          <p:nvPr>
            <p:ph type="sldNum" sz="quarter" idx="12"/>
          </p:nvPr>
        </p:nvSpPr>
        <p:spPr/>
        <p:txBody>
          <a:bodyPr/>
          <a:lstStyle/>
          <a:p>
            <a:fld id="{F8D0FCC9-2530-7246-A720-6827227F2886}" type="slidenum">
              <a:rPr kumimoji="1" lang="zh-CN" altLang="en-US" smtClean="0"/>
              <a:t>5</a:t>
            </a:fld>
            <a:endParaRPr kumimoji="1" lang="zh-CN" altLang="en-US"/>
          </a:p>
        </p:txBody>
      </p:sp>
      <p:pic>
        <p:nvPicPr>
          <p:cNvPr id="14" name="图片 13" descr="路上的白色汽车&#10;&#10;描述已自动生成">
            <a:extLst>
              <a:ext uri="{FF2B5EF4-FFF2-40B4-BE49-F238E27FC236}">
                <a16:creationId xmlns:a16="http://schemas.microsoft.com/office/drawing/2014/main" id="{2E16A58C-8D09-D84A-A540-22B24E7123FB}"/>
              </a:ext>
            </a:extLst>
          </p:cNvPr>
          <p:cNvPicPr>
            <a:picLocks noChangeAspect="1"/>
          </p:cNvPicPr>
          <p:nvPr/>
        </p:nvPicPr>
        <p:blipFill>
          <a:blip r:embed="rId3"/>
          <a:stretch>
            <a:fillRect/>
          </a:stretch>
        </p:blipFill>
        <p:spPr>
          <a:xfrm>
            <a:off x="691953" y="1933537"/>
            <a:ext cx="4131296" cy="2582060"/>
          </a:xfrm>
          <a:prstGeom prst="rect">
            <a:avLst/>
          </a:prstGeom>
        </p:spPr>
      </p:pic>
      <p:pic>
        <p:nvPicPr>
          <p:cNvPr id="13" name="图片 12" descr="直升机在飞行&#10;&#10;描述已自动生成">
            <a:extLst>
              <a:ext uri="{FF2B5EF4-FFF2-40B4-BE49-F238E27FC236}">
                <a16:creationId xmlns:a16="http://schemas.microsoft.com/office/drawing/2014/main" id="{11434C49-590E-1643-9DC1-B8B870B57E59}"/>
              </a:ext>
            </a:extLst>
          </p:cNvPr>
          <p:cNvPicPr>
            <a:picLocks noChangeAspect="1"/>
          </p:cNvPicPr>
          <p:nvPr/>
        </p:nvPicPr>
        <p:blipFill>
          <a:blip r:embed="rId4"/>
          <a:stretch>
            <a:fillRect/>
          </a:stretch>
        </p:blipFill>
        <p:spPr>
          <a:xfrm>
            <a:off x="3697111" y="3152695"/>
            <a:ext cx="4131296" cy="2725804"/>
          </a:xfrm>
          <a:prstGeom prst="rect">
            <a:avLst/>
          </a:prstGeom>
        </p:spPr>
      </p:pic>
      <p:pic>
        <p:nvPicPr>
          <p:cNvPr id="11" name="图片 10" descr="图片包含 乐高, 玩具, 小, 黄色&#10;&#10;描述已自动生成">
            <a:extLst>
              <a:ext uri="{FF2B5EF4-FFF2-40B4-BE49-F238E27FC236}">
                <a16:creationId xmlns:a16="http://schemas.microsoft.com/office/drawing/2014/main" id="{98DFB2F1-9067-FA48-A139-4D9AC254FD1F}"/>
              </a:ext>
            </a:extLst>
          </p:cNvPr>
          <p:cNvPicPr>
            <a:picLocks noChangeAspect="1"/>
          </p:cNvPicPr>
          <p:nvPr/>
        </p:nvPicPr>
        <p:blipFill>
          <a:blip r:embed="rId5"/>
          <a:stretch>
            <a:fillRect/>
          </a:stretch>
        </p:blipFill>
        <p:spPr>
          <a:xfrm>
            <a:off x="6783916" y="1933537"/>
            <a:ext cx="3873090" cy="2582060"/>
          </a:xfrm>
          <a:prstGeom prst="rect">
            <a:avLst/>
          </a:prstGeom>
        </p:spPr>
      </p:pic>
    </p:spTree>
    <p:extLst>
      <p:ext uri="{BB962C8B-B14F-4D97-AF65-F5344CB8AC3E}">
        <p14:creationId xmlns:p14="http://schemas.microsoft.com/office/powerpoint/2010/main" val="297583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BAB03-9228-4D4B-842A-E31FE68EE9B2}"/>
              </a:ext>
            </a:extLst>
          </p:cNvPr>
          <p:cNvSpPr>
            <a:spLocks noGrp="1"/>
          </p:cNvSpPr>
          <p:nvPr>
            <p:ph type="title"/>
          </p:nvPr>
        </p:nvSpPr>
        <p:spPr>
          <a:xfrm>
            <a:off x="847344" y="300505"/>
            <a:ext cx="10506456" cy="1197864"/>
          </a:xfrm>
        </p:spPr>
        <p:txBody>
          <a:bodyPr vert="horz" lIns="91440" tIns="45720" rIns="91440" bIns="45720" rtlCol="0" anchor="b">
            <a:normAutofit/>
          </a:bodyPr>
          <a:lstStyle/>
          <a:p>
            <a:r>
              <a:rPr kumimoji="1" lang="en-US" altLang="zh-CN" dirty="0"/>
              <a:t>The features of CPS</a:t>
            </a:r>
          </a:p>
        </p:txBody>
      </p:sp>
      <p:sp>
        <p:nvSpPr>
          <p:cNvPr id="10" name="文本框 9">
            <a:extLst>
              <a:ext uri="{FF2B5EF4-FFF2-40B4-BE49-F238E27FC236}">
                <a16:creationId xmlns:a16="http://schemas.microsoft.com/office/drawing/2014/main" id="{8CEC7972-00C0-EF45-BECD-259C4776964D}"/>
              </a:ext>
            </a:extLst>
          </p:cNvPr>
          <p:cNvSpPr txBox="1"/>
          <p:nvPr/>
        </p:nvSpPr>
        <p:spPr>
          <a:xfrm>
            <a:off x="699621" y="2729158"/>
            <a:ext cx="3009900" cy="530352"/>
          </a:xfrm>
          <a:prstGeom prst="rect">
            <a:avLst/>
          </a:prstGeom>
        </p:spPr>
        <p:txBody>
          <a:bodyPr vert="horz" lIns="91440" tIns="45720" rIns="91440" bIns="45720" rtlCol="0">
            <a:noAutofit/>
          </a:bodyPr>
          <a:lstStyle/>
          <a:p>
            <a:pPr algn="ctr">
              <a:lnSpc>
                <a:spcPct val="90000"/>
              </a:lnSpc>
              <a:spcBef>
                <a:spcPts val="1000"/>
              </a:spcBef>
            </a:pPr>
            <a:r>
              <a:rPr lang="en-US" altLang="zh-CN" sz="3200" dirty="0"/>
              <a:t>Rich sensors</a:t>
            </a:r>
          </a:p>
        </p:txBody>
      </p:sp>
      <p:pic>
        <p:nvPicPr>
          <p:cNvPr id="5" name="图片 4" descr="图片包含 小, 摩托车, 飞机, 男人&#10;&#10;描述已自动生成">
            <a:extLst>
              <a:ext uri="{FF2B5EF4-FFF2-40B4-BE49-F238E27FC236}">
                <a16:creationId xmlns:a16="http://schemas.microsoft.com/office/drawing/2014/main" id="{10C57437-6EBA-DA43-9306-A62EEB59F565}"/>
              </a:ext>
            </a:extLst>
          </p:cNvPr>
          <p:cNvPicPr>
            <a:picLocks noChangeAspect="1"/>
          </p:cNvPicPr>
          <p:nvPr/>
        </p:nvPicPr>
        <p:blipFill>
          <a:blip r:embed="rId3"/>
          <a:stretch>
            <a:fillRect/>
          </a:stretch>
        </p:blipFill>
        <p:spPr>
          <a:xfrm>
            <a:off x="4521639" y="2257195"/>
            <a:ext cx="5681220" cy="3082061"/>
          </a:xfrm>
          <a:prstGeom prst="rect">
            <a:avLst/>
          </a:prstGeom>
        </p:spPr>
      </p:pic>
      <p:sp>
        <p:nvSpPr>
          <p:cNvPr id="4" name="灯片编号占位符 3">
            <a:extLst>
              <a:ext uri="{FF2B5EF4-FFF2-40B4-BE49-F238E27FC236}">
                <a16:creationId xmlns:a16="http://schemas.microsoft.com/office/drawing/2014/main" id="{EBA43566-BD45-0F44-BDD0-7914F0A5576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8D0FCC9-2530-7246-A720-6827227F2886}" type="slidenum">
              <a:rPr kumimoji="1" lang="en-US" altLang="zh-CN"/>
              <a:pPr>
                <a:spcAft>
                  <a:spcPts val="600"/>
                </a:spcAft>
              </a:pPr>
              <a:t>6</a:t>
            </a:fld>
            <a:endParaRPr kumimoji="1" lang="en-US" altLang="zh-CN"/>
          </a:p>
        </p:txBody>
      </p:sp>
      <p:sp>
        <p:nvSpPr>
          <p:cNvPr id="6" name="文本框 5">
            <a:extLst>
              <a:ext uri="{FF2B5EF4-FFF2-40B4-BE49-F238E27FC236}">
                <a16:creationId xmlns:a16="http://schemas.microsoft.com/office/drawing/2014/main" id="{EEB1ECEF-834C-4A4B-9432-D204DE261926}"/>
              </a:ext>
            </a:extLst>
          </p:cNvPr>
          <p:cNvSpPr txBox="1"/>
          <p:nvPr/>
        </p:nvSpPr>
        <p:spPr>
          <a:xfrm>
            <a:off x="1080879" y="3369263"/>
            <a:ext cx="1816523" cy="2031325"/>
          </a:xfrm>
          <a:prstGeom prst="rect">
            <a:avLst/>
          </a:prstGeom>
          <a:noFill/>
        </p:spPr>
        <p:txBody>
          <a:bodyPr wrap="none" rtlCol="0">
            <a:spAutoFit/>
          </a:bodyPr>
          <a:lstStyle/>
          <a:p>
            <a:r>
              <a:rPr kumimoji="1" lang="en-US" altLang="zh-CN" dirty="0"/>
              <a:t>GPS</a:t>
            </a:r>
          </a:p>
          <a:p>
            <a:r>
              <a:rPr kumimoji="1" lang="en-US" altLang="zh-CN" dirty="0"/>
              <a:t>Camera sensor</a:t>
            </a:r>
          </a:p>
          <a:p>
            <a:r>
              <a:rPr kumimoji="1" lang="en-US" altLang="zh-CN" dirty="0"/>
              <a:t>Magnetic sensor</a:t>
            </a:r>
          </a:p>
          <a:p>
            <a:r>
              <a:rPr kumimoji="1" lang="en-US" altLang="zh-CN" dirty="0"/>
              <a:t>.</a:t>
            </a:r>
          </a:p>
          <a:p>
            <a:r>
              <a:rPr kumimoji="1" lang="en-US" altLang="zh-CN" dirty="0"/>
              <a:t>.</a:t>
            </a:r>
          </a:p>
          <a:p>
            <a:r>
              <a:rPr kumimoji="1" lang="en-US" altLang="zh-CN" dirty="0"/>
              <a:t>.</a:t>
            </a:r>
          </a:p>
          <a:p>
            <a:endParaRPr kumimoji="1" lang="zh-CN" altLang="en-US" dirty="0"/>
          </a:p>
        </p:txBody>
      </p:sp>
    </p:spTree>
    <p:extLst>
      <p:ext uri="{BB962C8B-B14F-4D97-AF65-F5344CB8AC3E}">
        <p14:creationId xmlns:p14="http://schemas.microsoft.com/office/powerpoint/2010/main" val="174827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BAB03-9228-4D4B-842A-E31FE68EE9B2}"/>
              </a:ext>
            </a:extLst>
          </p:cNvPr>
          <p:cNvSpPr>
            <a:spLocks noGrp="1"/>
          </p:cNvSpPr>
          <p:nvPr>
            <p:ph type="title"/>
          </p:nvPr>
        </p:nvSpPr>
        <p:spPr>
          <a:xfrm>
            <a:off x="847344" y="300505"/>
            <a:ext cx="10506456" cy="1197864"/>
          </a:xfrm>
        </p:spPr>
        <p:txBody>
          <a:bodyPr vert="horz" lIns="91440" tIns="45720" rIns="91440" bIns="45720" rtlCol="0" anchor="b">
            <a:normAutofit/>
          </a:bodyPr>
          <a:lstStyle/>
          <a:p>
            <a:r>
              <a:rPr kumimoji="1" lang="en-US" altLang="zh-CN" sz="5400" dirty="0"/>
              <a:t>The features of CPS</a:t>
            </a:r>
          </a:p>
        </p:txBody>
      </p:sp>
      <p:sp>
        <p:nvSpPr>
          <p:cNvPr id="10" name="文本框 9">
            <a:extLst>
              <a:ext uri="{FF2B5EF4-FFF2-40B4-BE49-F238E27FC236}">
                <a16:creationId xmlns:a16="http://schemas.microsoft.com/office/drawing/2014/main" id="{8CEC7972-00C0-EF45-BECD-259C4776964D}"/>
              </a:ext>
            </a:extLst>
          </p:cNvPr>
          <p:cNvSpPr txBox="1"/>
          <p:nvPr/>
        </p:nvSpPr>
        <p:spPr>
          <a:xfrm>
            <a:off x="1159727" y="2166843"/>
            <a:ext cx="3046278" cy="530352"/>
          </a:xfrm>
          <a:prstGeom prst="rect">
            <a:avLst/>
          </a:prstGeom>
        </p:spPr>
        <p:txBody>
          <a:bodyPr vert="horz" lIns="91440" tIns="45720" rIns="91440" bIns="45720" rtlCol="0">
            <a:noAutofit/>
          </a:bodyPr>
          <a:lstStyle/>
          <a:p>
            <a:pPr algn="ctr">
              <a:lnSpc>
                <a:spcPct val="90000"/>
              </a:lnSpc>
              <a:spcBef>
                <a:spcPts val="1000"/>
              </a:spcBef>
            </a:pPr>
            <a:r>
              <a:rPr lang="en-US" altLang="zh-CN" sz="3600" dirty="0"/>
              <a:t>context-aware</a:t>
            </a:r>
          </a:p>
        </p:txBody>
      </p:sp>
      <p:sp>
        <p:nvSpPr>
          <p:cNvPr id="4" name="灯片编号占位符 3">
            <a:extLst>
              <a:ext uri="{FF2B5EF4-FFF2-40B4-BE49-F238E27FC236}">
                <a16:creationId xmlns:a16="http://schemas.microsoft.com/office/drawing/2014/main" id="{EBA43566-BD45-0F44-BDD0-7914F0A5576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8D0FCC9-2530-7246-A720-6827227F2886}" type="slidenum">
              <a:rPr kumimoji="1" lang="en-US" altLang="zh-CN"/>
              <a:pPr>
                <a:spcAft>
                  <a:spcPts val="600"/>
                </a:spcAft>
              </a:pPr>
              <a:t>7</a:t>
            </a:fld>
            <a:endParaRPr kumimoji="1" lang="en-US" altLang="zh-CN"/>
          </a:p>
        </p:txBody>
      </p:sp>
      <p:pic>
        <p:nvPicPr>
          <p:cNvPr id="6" name="图片 5" descr="直升机在飞行&#10;&#10;描述已自动生成">
            <a:extLst>
              <a:ext uri="{FF2B5EF4-FFF2-40B4-BE49-F238E27FC236}">
                <a16:creationId xmlns:a16="http://schemas.microsoft.com/office/drawing/2014/main" id="{D004C7C0-A8D2-1049-BE74-C434FA4AA9DF}"/>
              </a:ext>
            </a:extLst>
          </p:cNvPr>
          <p:cNvPicPr>
            <a:picLocks noChangeAspect="1"/>
          </p:cNvPicPr>
          <p:nvPr/>
        </p:nvPicPr>
        <p:blipFill>
          <a:blip r:embed="rId3"/>
          <a:stretch>
            <a:fillRect/>
          </a:stretch>
        </p:blipFill>
        <p:spPr>
          <a:xfrm>
            <a:off x="5932945" y="2166843"/>
            <a:ext cx="4524171" cy="2985020"/>
          </a:xfrm>
          <a:prstGeom prst="rect">
            <a:avLst/>
          </a:prstGeom>
        </p:spPr>
      </p:pic>
      <p:sp>
        <p:nvSpPr>
          <p:cNvPr id="3" name="文本框 2">
            <a:extLst>
              <a:ext uri="{FF2B5EF4-FFF2-40B4-BE49-F238E27FC236}">
                <a16:creationId xmlns:a16="http://schemas.microsoft.com/office/drawing/2014/main" id="{499DA877-8A30-DC4D-BEAC-6549B3A24817}"/>
              </a:ext>
            </a:extLst>
          </p:cNvPr>
          <p:cNvSpPr txBox="1"/>
          <p:nvPr/>
        </p:nvSpPr>
        <p:spPr>
          <a:xfrm>
            <a:off x="1159727" y="3059668"/>
            <a:ext cx="4398961" cy="369332"/>
          </a:xfrm>
          <a:prstGeom prst="rect">
            <a:avLst/>
          </a:prstGeom>
          <a:noFill/>
        </p:spPr>
        <p:txBody>
          <a:bodyPr wrap="none" rtlCol="0">
            <a:spAutoFit/>
          </a:bodyPr>
          <a:lstStyle/>
          <a:p>
            <a:r>
              <a:rPr lang="en-US" altLang="zh-CN" dirty="0"/>
              <a:t>The system is cognizant of its environment</a:t>
            </a:r>
            <a:endParaRPr kumimoji="1" lang="zh-CN" altLang="en-US" dirty="0"/>
          </a:p>
        </p:txBody>
      </p:sp>
    </p:spTree>
    <p:extLst>
      <p:ext uri="{BB962C8B-B14F-4D97-AF65-F5344CB8AC3E}">
        <p14:creationId xmlns:p14="http://schemas.microsoft.com/office/powerpoint/2010/main" val="225330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BAB03-9228-4D4B-842A-E31FE68EE9B2}"/>
              </a:ext>
            </a:extLst>
          </p:cNvPr>
          <p:cNvSpPr>
            <a:spLocks noGrp="1"/>
          </p:cNvSpPr>
          <p:nvPr>
            <p:ph type="title"/>
          </p:nvPr>
        </p:nvSpPr>
        <p:spPr>
          <a:xfrm>
            <a:off x="847344" y="300505"/>
            <a:ext cx="10506456" cy="1197864"/>
          </a:xfrm>
        </p:spPr>
        <p:txBody>
          <a:bodyPr vert="horz" lIns="91440" tIns="45720" rIns="91440" bIns="45720" rtlCol="0" anchor="b">
            <a:normAutofit/>
          </a:bodyPr>
          <a:lstStyle/>
          <a:p>
            <a:r>
              <a:rPr kumimoji="1" lang="en-US" altLang="zh-CN" sz="5400" dirty="0"/>
              <a:t>The features of CPS</a:t>
            </a:r>
          </a:p>
        </p:txBody>
      </p:sp>
      <p:sp>
        <p:nvSpPr>
          <p:cNvPr id="10" name="文本框 9">
            <a:extLst>
              <a:ext uri="{FF2B5EF4-FFF2-40B4-BE49-F238E27FC236}">
                <a16:creationId xmlns:a16="http://schemas.microsoft.com/office/drawing/2014/main" id="{8CEC7972-00C0-EF45-BECD-259C4776964D}"/>
              </a:ext>
            </a:extLst>
          </p:cNvPr>
          <p:cNvSpPr txBox="1"/>
          <p:nvPr/>
        </p:nvSpPr>
        <p:spPr>
          <a:xfrm>
            <a:off x="680076" y="2166843"/>
            <a:ext cx="3046278" cy="530352"/>
          </a:xfrm>
          <a:prstGeom prst="rect">
            <a:avLst/>
          </a:prstGeom>
        </p:spPr>
        <p:txBody>
          <a:bodyPr vert="horz" lIns="91440" tIns="45720" rIns="91440" bIns="45720" rtlCol="0">
            <a:noAutofit/>
          </a:bodyPr>
          <a:lstStyle/>
          <a:p>
            <a:pPr algn="ctr">
              <a:lnSpc>
                <a:spcPct val="90000"/>
              </a:lnSpc>
              <a:spcBef>
                <a:spcPts val="1000"/>
              </a:spcBef>
            </a:pPr>
            <a:r>
              <a:rPr lang="en-US" altLang="zh-CN" sz="3600" dirty="0"/>
              <a:t>Self-adaptive</a:t>
            </a:r>
          </a:p>
        </p:txBody>
      </p:sp>
      <p:sp>
        <p:nvSpPr>
          <p:cNvPr id="4" name="灯片编号占位符 3">
            <a:extLst>
              <a:ext uri="{FF2B5EF4-FFF2-40B4-BE49-F238E27FC236}">
                <a16:creationId xmlns:a16="http://schemas.microsoft.com/office/drawing/2014/main" id="{EBA43566-BD45-0F44-BDD0-7914F0A5576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8D0FCC9-2530-7246-A720-6827227F2886}" type="slidenum">
              <a:rPr kumimoji="1" lang="en-US" altLang="zh-CN"/>
              <a:pPr>
                <a:spcAft>
                  <a:spcPts val="600"/>
                </a:spcAft>
              </a:pPr>
              <a:t>8</a:t>
            </a:fld>
            <a:endParaRPr kumimoji="1" lang="en-US" altLang="zh-CN"/>
          </a:p>
        </p:txBody>
      </p:sp>
      <p:pic>
        <p:nvPicPr>
          <p:cNvPr id="6" name="图片 5" descr="直升机在飞行&#10;&#10;描述已自动生成">
            <a:extLst>
              <a:ext uri="{FF2B5EF4-FFF2-40B4-BE49-F238E27FC236}">
                <a16:creationId xmlns:a16="http://schemas.microsoft.com/office/drawing/2014/main" id="{D004C7C0-A8D2-1049-BE74-C434FA4AA9DF}"/>
              </a:ext>
            </a:extLst>
          </p:cNvPr>
          <p:cNvPicPr>
            <a:picLocks noChangeAspect="1"/>
          </p:cNvPicPr>
          <p:nvPr/>
        </p:nvPicPr>
        <p:blipFill>
          <a:blip r:embed="rId3"/>
          <a:stretch>
            <a:fillRect/>
          </a:stretch>
        </p:blipFill>
        <p:spPr>
          <a:xfrm>
            <a:off x="6646623" y="1936490"/>
            <a:ext cx="4524171" cy="2985020"/>
          </a:xfrm>
          <a:prstGeom prst="rect">
            <a:avLst/>
          </a:prstGeom>
        </p:spPr>
      </p:pic>
      <p:sp>
        <p:nvSpPr>
          <p:cNvPr id="3" name="文本框 2">
            <a:extLst>
              <a:ext uri="{FF2B5EF4-FFF2-40B4-BE49-F238E27FC236}">
                <a16:creationId xmlns:a16="http://schemas.microsoft.com/office/drawing/2014/main" id="{499DA877-8A30-DC4D-BEAC-6549B3A24817}"/>
              </a:ext>
            </a:extLst>
          </p:cNvPr>
          <p:cNvSpPr txBox="1"/>
          <p:nvPr/>
        </p:nvSpPr>
        <p:spPr>
          <a:xfrm>
            <a:off x="680076" y="3059668"/>
            <a:ext cx="5607625" cy="369332"/>
          </a:xfrm>
          <a:prstGeom prst="rect">
            <a:avLst/>
          </a:prstGeom>
          <a:noFill/>
        </p:spPr>
        <p:txBody>
          <a:bodyPr wrap="none" rtlCol="0">
            <a:spAutoFit/>
          </a:bodyPr>
          <a:lstStyle/>
          <a:p>
            <a:r>
              <a:rPr lang="en-US" altLang="zh-CN" dirty="0"/>
              <a:t>The CPS makes reaction based on context information </a:t>
            </a:r>
          </a:p>
        </p:txBody>
      </p:sp>
    </p:spTree>
    <p:extLst>
      <p:ext uri="{BB962C8B-B14F-4D97-AF65-F5344CB8AC3E}">
        <p14:creationId xmlns:p14="http://schemas.microsoft.com/office/powerpoint/2010/main" val="143484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50132-47F1-2F4D-996E-72165A85A7B3}"/>
              </a:ext>
            </a:extLst>
          </p:cNvPr>
          <p:cNvSpPr>
            <a:spLocks noGrp="1"/>
          </p:cNvSpPr>
          <p:nvPr>
            <p:ph type="title"/>
          </p:nvPr>
        </p:nvSpPr>
        <p:spPr/>
        <p:txBody>
          <a:bodyPr/>
          <a:lstStyle/>
          <a:p>
            <a:r>
              <a:rPr kumimoji="1" lang="en-US" altLang="zh-CN" dirty="0"/>
              <a:t>Faults in CPS</a:t>
            </a:r>
            <a:endParaRPr kumimoji="1" lang="zh-CN" altLang="en-US" dirty="0"/>
          </a:p>
        </p:txBody>
      </p:sp>
      <p:sp>
        <p:nvSpPr>
          <p:cNvPr id="4" name="灯片编号占位符 3">
            <a:extLst>
              <a:ext uri="{FF2B5EF4-FFF2-40B4-BE49-F238E27FC236}">
                <a16:creationId xmlns:a16="http://schemas.microsoft.com/office/drawing/2014/main" id="{B350E89E-B08A-7647-B59B-9C19AD6B9672}"/>
              </a:ext>
            </a:extLst>
          </p:cNvPr>
          <p:cNvSpPr>
            <a:spLocks noGrp="1"/>
          </p:cNvSpPr>
          <p:nvPr>
            <p:ph type="sldNum" sz="quarter" idx="12"/>
          </p:nvPr>
        </p:nvSpPr>
        <p:spPr/>
        <p:txBody>
          <a:bodyPr/>
          <a:lstStyle/>
          <a:p>
            <a:fld id="{F8D0FCC9-2530-7246-A720-6827227F2886}" type="slidenum">
              <a:rPr kumimoji="1" lang="zh-CN" altLang="en-US" smtClean="0"/>
              <a:t>9</a:t>
            </a:fld>
            <a:endParaRPr kumimoji="1" lang="zh-CN" altLang="en-US"/>
          </a:p>
        </p:txBody>
      </p:sp>
      <p:pic>
        <p:nvPicPr>
          <p:cNvPr id="5" name="图片 4" descr="图片包含 游戏机&#10;&#10;描述已自动生成">
            <a:extLst>
              <a:ext uri="{FF2B5EF4-FFF2-40B4-BE49-F238E27FC236}">
                <a16:creationId xmlns:a16="http://schemas.microsoft.com/office/drawing/2014/main" id="{53F3AE22-2363-C94F-95B9-7C1D46484696}"/>
              </a:ext>
            </a:extLst>
          </p:cNvPr>
          <p:cNvPicPr>
            <a:picLocks noChangeAspect="1"/>
          </p:cNvPicPr>
          <p:nvPr/>
        </p:nvPicPr>
        <p:blipFill>
          <a:blip r:embed="rId3"/>
          <a:stretch>
            <a:fillRect/>
          </a:stretch>
        </p:blipFill>
        <p:spPr>
          <a:xfrm>
            <a:off x="3166946" y="3590594"/>
            <a:ext cx="2040674" cy="415476"/>
          </a:xfrm>
          <a:prstGeom prst="rect">
            <a:avLst/>
          </a:prstGeom>
        </p:spPr>
      </p:pic>
      <p:sp>
        <p:nvSpPr>
          <p:cNvPr id="13" name="内容占位符 12">
            <a:extLst>
              <a:ext uri="{FF2B5EF4-FFF2-40B4-BE49-F238E27FC236}">
                <a16:creationId xmlns:a16="http://schemas.microsoft.com/office/drawing/2014/main" id="{5673B034-94C3-9B4D-B2CE-284ADC6B775A}"/>
              </a:ext>
            </a:extLst>
          </p:cNvPr>
          <p:cNvSpPr>
            <a:spLocks noGrp="1"/>
          </p:cNvSpPr>
          <p:nvPr>
            <p:ph idx="1"/>
          </p:nvPr>
        </p:nvSpPr>
        <p:spPr>
          <a:xfrm>
            <a:off x="838200" y="1825625"/>
            <a:ext cx="7772400" cy="2757526"/>
          </a:xfrm>
        </p:spPr>
        <p:txBody>
          <a:bodyPr/>
          <a:lstStyle/>
          <a:p>
            <a:pPr marL="0" indent="0">
              <a:buNone/>
            </a:pPr>
            <a:r>
              <a:rPr lang="en-US" altLang="zh-CN" dirty="0"/>
              <a:t>The dependability of a CPS can be affected by </a:t>
            </a:r>
            <a:r>
              <a:rPr lang="en-US" altLang="zh-CN" b="1" dirty="0"/>
              <a:t>multiple factors: </a:t>
            </a:r>
          </a:p>
          <a:p>
            <a:pPr>
              <a:buFontTx/>
              <a:buChar char="-"/>
            </a:pPr>
            <a:r>
              <a:rPr lang="en-US" altLang="zh-CN" i="1" dirty="0">
                <a:latin typeface="+mj-lt"/>
              </a:rPr>
              <a:t>context inconsistency</a:t>
            </a:r>
          </a:p>
          <a:p>
            <a:pPr>
              <a:buFontTx/>
              <a:buChar char="-"/>
            </a:pPr>
            <a:r>
              <a:rPr lang="en-US" altLang="zh-CN" i="1" dirty="0">
                <a:latin typeface="+mj-lt"/>
              </a:rPr>
              <a:t>software bugs</a:t>
            </a:r>
          </a:p>
          <a:p>
            <a:pPr>
              <a:buFontTx/>
              <a:buChar char="-"/>
            </a:pPr>
            <a:r>
              <a:rPr lang="en-US" altLang="zh-CN" i="1" dirty="0">
                <a:solidFill>
                  <a:srgbClr val="000000"/>
                </a:solidFill>
                <a:latin typeface="+mj-lt"/>
              </a:rPr>
              <a:t>uncertainty</a:t>
            </a:r>
            <a:endParaRPr lang="en-US" altLang="zh-CN" i="1" dirty="0">
              <a:latin typeface="+mj-lt"/>
            </a:endParaRPr>
          </a:p>
          <a:p>
            <a:pPr>
              <a:buFontTx/>
              <a:buChar char="-"/>
            </a:pPr>
            <a:endParaRPr lang="en-US" altLang="zh-CN" dirty="0"/>
          </a:p>
          <a:p>
            <a:pPr>
              <a:buFontTx/>
              <a:buChar char="-"/>
            </a:pPr>
            <a:endParaRPr lang="en-US" altLang="zh-CN" dirty="0"/>
          </a:p>
          <a:p>
            <a:pPr marL="0" indent="0">
              <a:buNone/>
            </a:pPr>
            <a:endParaRPr lang="zh-CN" altLang="en-US" dirty="0"/>
          </a:p>
        </p:txBody>
      </p:sp>
    </p:spTree>
    <p:extLst>
      <p:ext uri="{BB962C8B-B14F-4D97-AF65-F5344CB8AC3E}">
        <p14:creationId xmlns:p14="http://schemas.microsoft.com/office/powerpoint/2010/main" val="38147453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2109</Words>
  <Application>Microsoft Macintosh PowerPoint</Application>
  <PresentationFormat>宽屏</PresentationFormat>
  <Paragraphs>275</Paragraphs>
  <Slides>36</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等线</vt:lpstr>
      <vt:lpstr>等线 Light</vt:lpstr>
      <vt:lpstr>Arial</vt:lpstr>
      <vt:lpstr>Calibri</vt:lpstr>
      <vt:lpstr>Cambria Math</vt:lpstr>
      <vt:lpstr>Office 主题​​</vt:lpstr>
      <vt:lpstr>Fault Injection for CPS</vt:lpstr>
      <vt:lpstr>Content </vt:lpstr>
      <vt:lpstr>What is the CPS ? </vt:lpstr>
      <vt:lpstr>What is the CPS ? </vt:lpstr>
      <vt:lpstr>The examples of CPS </vt:lpstr>
      <vt:lpstr>The features of CPS</vt:lpstr>
      <vt:lpstr>The features of CPS</vt:lpstr>
      <vt:lpstr>The features of CPS</vt:lpstr>
      <vt:lpstr>Faults in CPS</vt:lpstr>
      <vt:lpstr>Context Inconsistency </vt:lpstr>
      <vt:lpstr>Software Bugs in CPS</vt:lpstr>
      <vt:lpstr>Uncertainty</vt:lpstr>
      <vt:lpstr>An Example of Uncertainty</vt:lpstr>
      <vt:lpstr>Existing work   - A System Identification based Oracle for Control-CPS Software Fault Localization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My idea </vt:lpstr>
      <vt:lpstr>Limitations of the Existing Work</vt:lpstr>
      <vt:lpstr>Our Aims</vt:lpstr>
      <vt:lpstr>My idea </vt:lpstr>
      <vt:lpstr>My idea </vt:lpstr>
      <vt:lpstr>My idea </vt:lpstr>
      <vt:lpstr>My idea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injection for CPS</dc:title>
  <dc:creator>DINGHUA WANG</dc:creator>
  <cp:lastModifiedBy>DINGHUA WANG</cp:lastModifiedBy>
  <cp:revision>64</cp:revision>
  <dcterms:created xsi:type="dcterms:W3CDTF">2020-02-04T17:00:17Z</dcterms:created>
  <dcterms:modified xsi:type="dcterms:W3CDTF">2020-02-07T03:34:03Z</dcterms:modified>
</cp:coreProperties>
</file>