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58" r:id="rId4"/>
    <p:sldId id="276" r:id="rId5"/>
    <p:sldId id="275" r:id="rId6"/>
    <p:sldId id="277" r:id="rId7"/>
    <p:sldId id="273" r:id="rId8"/>
    <p:sldId id="278" r:id="rId9"/>
    <p:sldId id="259" r:id="rId10"/>
    <p:sldId id="282" r:id="rId11"/>
    <p:sldId id="283" r:id="rId12"/>
    <p:sldId id="260" r:id="rId13"/>
    <p:sldId id="279" r:id="rId14"/>
    <p:sldId id="280" r:id="rId15"/>
    <p:sldId id="281" r:id="rId16"/>
    <p:sldId id="264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5"/>
    <p:restoredTop sz="96127"/>
  </p:normalViewPr>
  <p:slideViewPr>
    <p:cSldViewPr snapToGrid="0" snapToObjects="1">
      <p:cViewPr varScale="1">
        <p:scale>
          <a:sx n="117" d="100"/>
          <a:sy n="117" d="100"/>
        </p:scale>
        <p:origin x="18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0ED95-025F-794F-AD27-0F9CFCB49147}" type="datetimeFigureOut">
              <a:rPr lang="en-AU" smtClean="0"/>
              <a:t>22/4/22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9291A-942C-8A48-BAB4-799670FCA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72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9291A-942C-8A48-BAB4-799670FCAB6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52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2B2B-CB8E-0A4E-B31C-2325B4F7EB61}" type="datetime1">
              <a:rPr lang="en-AU" smtClean="0"/>
              <a:t>22/4/22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74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97D2-CC1D-2B4B-AA50-2651D1A4EB66}" type="datetime1">
              <a:rPr lang="en-AU" smtClean="0"/>
              <a:t>22/4/22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3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16B-BF90-F04E-A11D-25E80FC9515E}" type="datetime1">
              <a:rPr lang="en-AU" smtClean="0"/>
              <a:t>22/4/22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91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C127-CA24-2C48-B3B1-B7934C19026C}" type="datetime1">
              <a:rPr lang="en-AU" smtClean="0"/>
              <a:t>22/4/22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753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FB6C-D9DE-844D-A1E9-E472CB375C62}" type="datetime1">
              <a:rPr lang="en-AU" smtClean="0"/>
              <a:t>22/4/22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36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DC7E-6060-1E44-B1AD-95E64429D4C6}" type="datetime1">
              <a:rPr lang="en-AU" smtClean="0"/>
              <a:t>22/4/22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2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E024-4D20-C446-AA4A-87FFC60DD6FD}" type="datetime1">
              <a:rPr lang="en-AU" smtClean="0"/>
              <a:t>22/4/22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0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4810-D8AD-2940-BDD7-EE80C40F50B1}" type="datetime1">
              <a:rPr lang="en-AU" smtClean="0"/>
              <a:t>22/4/22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480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F95-7044-1B47-B33C-9726402D648E}" type="datetime1">
              <a:rPr lang="en-AU" smtClean="0"/>
              <a:t>22/4/22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11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2A4-16A5-1848-9124-254444D69297}" type="datetime1">
              <a:rPr lang="en-AU" smtClean="0"/>
              <a:t>22/4/22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8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E511-06AB-F849-A075-93F548B11B15}" type="datetime1">
              <a:rPr lang="en-AU" smtClean="0"/>
              <a:t>22/4/22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48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1B78A-40E9-BD4D-8144-7BA5DA18745F}" type="datetime1">
              <a:rPr lang="en-AU" smtClean="0"/>
              <a:t>22/4/22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53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Rethinking Incremental and Parallel Pointer Analysis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Pei Xu 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Supervised By Yulei Sui</a:t>
            </a:r>
          </a:p>
          <a:p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Technology</a:t>
            </a:r>
            <a:r>
              <a:rPr lang="zh-CN" altLang="en-US" dirty="0"/>
              <a:t> </a:t>
            </a:r>
            <a:r>
              <a:rPr lang="en-US" altLang="zh-CN" dirty="0"/>
              <a:t>Sydney</a:t>
            </a:r>
            <a:r>
              <a:rPr lang="zh-CN" altLang="en-US" dirty="0"/>
              <a:t> </a:t>
            </a:r>
            <a:r>
              <a:rPr lang="en-US" altLang="zh-CN" dirty="0"/>
              <a:t>(UTS)</a:t>
            </a:r>
          </a:p>
          <a:p>
            <a:r>
              <a:rPr lang="en-AU" dirty="0">
                <a:solidFill>
                  <a:schemeClr val="accent1"/>
                </a:solidFill>
              </a:rPr>
              <a:t>21 April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98DB6-DE11-4049-82ED-F46EC307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52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829A-293B-1D83-06FC-A181A229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Edge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A0162-FD18-A25E-61D0-9EF2C10A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10</a:t>
            </a:fld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A1A806-6A10-BEE1-3DE0-F0E157A96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9402" y="568946"/>
            <a:ext cx="4849385" cy="1996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1C7A2D-62F3-9D65-72E5-D69BD96A124E}"/>
              </a:ext>
            </a:extLst>
          </p:cNvPr>
          <p:cNvSpPr txBox="1"/>
          <p:nvPr/>
        </p:nvSpPr>
        <p:spPr>
          <a:xfrm>
            <a:off x="1092804" y="3297770"/>
            <a:ext cx="9059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an acyclic PAG and a pointer node q of which an object o ∈ pts(q). If q has an incoming neighbor r (that is, there exists an edge r → q) and o ∈ pts (r ), then there must exist a path from o to r without going through q.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7126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5C81-E579-6F2E-7D8C-6F05C0A9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Outcoming 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97A6C-4F14-C16D-A0CB-C79BAA6D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11</a:t>
            </a:fld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2DCEA1-6441-4CE3-3C50-D2BBB9C4B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535" y="663424"/>
            <a:ext cx="5307528" cy="2054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C21C82-9F4F-C299-599B-15660D27DA06}"/>
              </a:ext>
            </a:extLst>
          </p:cNvPr>
          <p:cNvSpPr txBox="1"/>
          <p:nvPr/>
        </p:nvSpPr>
        <p:spPr>
          <a:xfrm>
            <a:off x="1103365" y="3601441"/>
            <a:ext cx="8522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Consider an acyclic PAG and a pointer node q of which an object o ∈ pts(q). Assume that q has an outgoing neighbor w (i.e., there exists an edge q → w) and w has an incoming neighbor r (different from q) such that o ∈ pts(r). If r cannot reach q, then at least one of the following two conditions (or both) must hold in the PAG:</a:t>
            </a:r>
            <a:r>
              <a:rPr lang="en-AU" sz="160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306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49B121-AA2D-634B-A94B-E6F6AE1F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33" y="88087"/>
            <a:ext cx="6261081" cy="668182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EC0BD-064E-4740-9EBE-390A5938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57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004D5C-931F-B441-A6B2-7D8192907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9" y="609600"/>
            <a:ext cx="11747950" cy="57302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3CA91-C3A9-134B-B7A8-01E00740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6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7743BE-36DF-7546-9F34-9A4EB93F1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79" y="562134"/>
            <a:ext cx="10080607" cy="56557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1F475-716C-5B42-B77F-003F9F27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551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79CBEB-B7F2-D544-8D6A-0443D4168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64316"/>
            <a:ext cx="8839200" cy="552936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A5D9D-5268-AE4C-ACDC-28BB9E97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332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D7EC4-8727-FA4D-8984-6017E9C7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16</a:t>
            </a:fld>
            <a:endParaRPr lang="en-AU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4896485-662A-B00C-5BE8-1F1C530C0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194" y="1825625"/>
            <a:ext cx="73356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35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i="1" dirty="0">
                <a:solidFill>
                  <a:schemeClr val="accent1"/>
                </a:solidFill>
              </a:rPr>
              <a:t>Design and Implementation of a new incremental pointer analysis, IPA, which significantly improves the scalability of the state of the art. by fundamental properties of the on-the-fly Andersen-style pointer analysis, our new algorithms do not incur redundant computations or require expensive graph reachability analysis, and it is parallel.</a:t>
            </a:r>
          </a:p>
          <a:p>
            <a:endParaRPr lang="en-AU" i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F10BD-63E0-B64D-969C-E3E2878B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933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A830-0DAD-C471-C5D8-57D641BE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52EE-3FB8-C81B-478E-186AA7E9D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2151"/>
            <a:ext cx="10515600" cy="2202089"/>
          </a:xfrm>
        </p:spPr>
        <p:txBody>
          <a:bodyPr/>
          <a:lstStyle/>
          <a:p>
            <a:r>
              <a:rPr lang="en-AU" dirty="0"/>
              <a:t>Liu, B., et al. (2019). "Rethinking incremental and parallel pointer analysis." </a:t>
            </a:r>
            <a:r>
              <a:rPr lang="en-AU" u="sng" dirty="0"/>
              <a:t>ACM Transactions on Programming Languages and Systems</a:t>
            </a:r>
            <a:r>
              <a:rPr lang="en-AU" dirty="0"/>
              <a:t> </a:t>
            </a:r>
            <a:r>
              <a:rPr lang="en-AU" b="1" dirty="0"/>
              <a:t>41</a:t>
            </a:r>
            <a:r>
              <a:rPr lang="en-AU" dirty="0"/>
              <a:t>(1).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16ED0-809F-6E54-39E8-25D061B6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06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>
                <a:solidFill>
                  <a:schemeClr val="accent1"/>
                </a:solidFill>
              </a:rPr>
              <a:t>Pointer analysis is at the heart of most </a:t>
            </a:r>
            <a:r>
              <a:rPr lang="en-AU" i="1" dirty="0" err="1">
                <a:solidFill>
                  <a:schemeClr val="accent1"/>
                </a:solidFill>
              </a:rPr>
              <a:t>interprocedural</a:t>
            </a:r>
            <a:r>
              <a:rPr lang="en-AU" i="1" dirty="0">
                <a:solidFill>
                  <a:schemeClr val="accent1"/>
                </a:solidFill>
              </a:rPr>
              <a:t> program analyses. However, scaling pointer analysis to large programs is extremely challenging.  </a:t>
            </a:r>
          </a:p>
          <a:p>
            <a:endParaRPr lang="en-AU" i="1" dirty="0">
              <a:solidFill>
                <a:schemeClr val="accent1"/>
              </a:solidFill>
            </a:endParaRPr>
          </a:p>
          <a:p>
            <a:r>
              <a:rPr lang="en-AU" i="1" dirty="0">
                <a:solidFill>
                  <a:schemeClr val="accent1"/>
                </a:solidFill>
              </a:rPr>
              <a:t>Incremental Algorithms</a:t>
            </a:r>
          </a:p>
          <a:p>
            <a:r>
              <a:rPr lang="en-AU" i="1" dirty="0">
                <a:solidFill>
                  <a:schemeClr val="accent1"/>
                </a:solidFill>
              </a:rPr>
              <a:t>Parallel Algorithms</a:t>
            </a:r>
          </a:p>
          <a:p>
            <a:r>
              <a:rPr lang="en-AU" i="1" dirty="0">
                <a:solidFill>
                  <a:schemeClr val="accent1"/>
                </a:solidFill>
              </a:rPr>
              <a:t>Trade of Speed and Precision</a:t>
            </a:r>
          </a:p>
          <a:p>
            <a:endParaRPr lang="en-AU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53CDB-DA7F-E542-8321-E732CB5B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04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3208-35F6-A143-A451-CE5BDDE6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76E8C-FBFF-E745-ACB6-FD67138D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B68690-B3D9-2E48-84C3-D94F6B816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D598F5-6B61-4E45-B5BD-A9EFB35950E7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Anderson’s Pointer Analysis</a:t>
            </a:r>
            <a:endParaRPr lang="en-US" sz="3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4B70B2-47B2-D642-B65F-CE96B9698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1FA4034B-DCA9-694E-8D66-52D7C931C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D855C7-800C-A84C-B4A3-7A8908AF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973D9203-E3E2-9049-9A69-61D10FFE6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039" y="1903932"/>
            <a:ext cx="6253212" cy="20166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62DF28-40F4-C34F-B5B1-7343DD805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4DF470-58E4-4A4E-A1BC-4191A0C01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8">
              <a:extLst>
                <a:ext uri="{FF2B5EF4-FFF2-40B4-BE49-F238E27FC236}">
                  <a16:creationId xmlns:a16="http://schemas.microsoft.com/office/drawing/2014/main" id="{E76DD459-89E0-8E40-8510-957B5538E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2D0198-FDBD-F34B-B45B-0788E77E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633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66F28-8DE1-9141-9828-09F9C35B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Anderson’s Pointer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1ED312-77BB-DF87-CF8C-4696CC32C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317" y="4075284"/>
            <a:ext cx="5673611" cy="2143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pts(x) = {o1}</a:t>
            </a:r>
          </a:p>
          <a:p>
            <a:pPr marL="0" indent="0">
              <a:buNone/>
            </a:pPr>
            <a:r>
              <a:rPr lang="en-AU" dirty="0"/>
              <a:t>pts(y) = {o1,o2} </a:t>
            </a:r>
          </a:p>
          <a:p>
            <a:pPr marL="0" indent="0">
              <a:buNone/>
            </a:pPr>
            <a:r>
              <a:rPr lang="en-AU" dirty="0"/>
              <a:t>pts(</a:t>
            </a:r>
            <a:r>
              <a:rPr lang="en-AU" dirty="0" err="1"/>
              <a:t>x.f</a:t>
            </a:r>
            <a:r>
              <a:rPr lang="en-AU" dirty="0"/>
              <a:t> ) = {o1,o2}.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BCF346-B832-0941-BF03-C4F637DDE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039" y="1903932"/>
            <a:ext cx="6253212" cy="201666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EFC9C0-EAB0-624B-BEB0-7434F599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89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66F28-8DE1-9141-9828-09F9C35B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Anderson’s Pointer Analysis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49A3B2-DCC8-0C4B-817D-E7B4E9038975}"/>
              </a:ext>
            </a:extLst>
          </p:cNvPr>
          <p:cNvSpPr txBox="1"/>
          <p:nvPr/>
        </p:nvSpPr>
        <p:spPr>
          <a:xfrm>
            <a:off x="4459111" y="2449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5EB77F-6242-2B4A-A9A8-55C63FF3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94" y="1969384"/>
            <a:ext cx="10647211" cy="284488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291551-AC4F-D448-9AFB-69C9C40D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92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82F1-4DD6-1C49-B590-1D57677E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EXISTING INCREMENTAL ALGORITHMS</a:t>
            </a:r>
            <a:br>
              <a:rPr lang="en-AU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2472-8584-9B4E-945A-CAA03B8D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Insertion</a:t>
            </a:r>
          </a:p>
          <a:p>
            <a:r>
              <a:rPr lang="en-US"/>
              <a:t>Deletion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B56BB-20A4-1045-9EE1-6CCC49DFA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38" y="3324972"/>
            <a:ext cx="8505796" cy="23115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D4C0B-7172-C14F-8A0D-1BB7900C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453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82F1-4DD6-1C49-B590-1D57677E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EXISTING INCREMENTAL ALGORITHMS</a:t>
            </a:r>
            <a:br>
              <a:rPr lang="en-AU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2472-8584-9B4E-945A-CAA03B8D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Reset-Recompute Algorithm</a:t>
            </a:r>
          </a:p>
          <a:p>
            <a:r>
              <a:rPr lang="en-AU" dirty="0"/>
              <a:t>Reachability-Based Algorithm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B56BB-20A4-1045-9EE1-6CCC49DFA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38" y="3324972"/>
            <a:ext cx="8505796" cy="23115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9E8F2-91AD-E64A-8D88-13FA3329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713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NEW INCREMENTAL ALGORITHMS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C58AF-552A-4146-B455-12FBE078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7073"/>
            <a:ext cx="6150066" cy="2532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C7F01-7367-C74C-A58B-13A11088E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505" y="2456814"/>
            <a:ext cx="6541979" cy="253237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FDC2F9-F21B-3D49-A0FD-35D56ADA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07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366</Words>
  <Application>Microsoft Macintosh PowerPoint</Application>
  <PresentationFormat>Widescreen</PresentationFormat>
  <Paragraphs>52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Rethinking Incremental and Parallel Pointer Analysis</vt:lpstr>
      <vt:lpstr>Reference</vt:lpstr>
      <vt:lpstr>Introduction </vt:lpstr>
      <vt:lpstr>PowerPoint Presentation</vt:lpstr>
      <vt:lpstr>Anderson’s Pointer Analysis</vt:lpstr>
      <vt:lpstr>Anderson’s Pointer Analysis</vt:lpstr>
      <vt:lpstr>EXISTING INCREMENTAL ALGORITHMS </vt:lpstr>
      <vt:lpstr>EXISTING INCREMENTAL ALGORITHMS </vt:lpstr>
      <vt:lpstr>NEW INCREMENTAL ALGORITHMS</vt:lpstr>
      <vt:lpstr>Incoming Edge</vt:lpstr>
      <vt:lpstr>Outcoming Propagation</vt:lpstr>
      <vt:lpstr>PowerPoint Presentation</vt:lpstr>
      <vt:lpstr>PowerPoint Presentation</vt:lpstr>
      <vt:lpstr>PowerPoint Presentation</vt:lpstr>
      <vt:lpstr>PowerPoint Presentation</vt:lpstr>
      <vt:lpstr>Evaluation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 your title here</dc:title>
  <dc:creator>Yulei Sui</dc:creator>
  <cp:lastModifiedBy>Pei Xu</cp:lastModifiedBy>
  <cp:revision>67</cp:revision>
  <dcterms:created xsi:type="dcterms:W3CDTF">2020-05-29T04:19:42Z</dcterms:created>
  <dcterms:modified xsi:type="dcterms:W3CDTF">2022-04-22T11:18:53Z</dcterms:modified>
</cp:coreProperties>
</file>