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B734629-2D31-4002-BD77-F334446BA7FB}">
          <p14:sldIdLst>
            <p14:sldId id="256"/>
          </p14:sldIdLst>
        </p14:section>
        <p14:section name="Section sans titre" id="{2FA35EB0-83FA-4140-8DD7-3C3DF952938D}">
          <p14:sldIdLst>
            <p14:sldId id="257"/>
          </p14:sldIdLst>
        </p14:section>
        <p14:section name="Section sans titre" id="{3EB3E3CC-B6F1-4FB9-961B-64EA1E8D2E15}">
          <p14:sldIdLst>
            <p14:sldId id="258"/>
            <p14:sldId id="259"/>
            <p14:sldId id="260"/>
            <p14:sldId id="262"/>
            <p14:sldId id="263"/>
            <p14:sldId id="261"/>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64"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91916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197002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7276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253493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104383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AFBA613-4BEC-4426-95E5-7945D748179D}" type="datetimeFigureOut">
              <a:rPr lang="fr-FR" smtClean="0"/>
              <a:t>01/10/2021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79446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AFBA613-4BEC-4426-95E5-7945D748179D}" type="datetimeFigureOut">
              <a:rPr lang="fr-FR" smtClean="0"/>
              <a:t>01/10/2021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13287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AFBA613-4BEC-4426-95E5-7945D748179D}" type="datetimeFigureOut">
              <a:rPr lang="fr-FR" smtClean="0"/>
              <a:t>01/10/2021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249399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AFBA613-4BEC-4426-95E5-7945D748179D}" type="datetimeFigureOut">
              <a:rPr lang="fr-FR" smtClean="0"/>
              <a:t>01/10/2021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212936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AFBA613-4BEC-4426-95E5-7945D748179D}" type="datetimeFigureOut">
              <a:rPr lang="fr-FR" smtClean="0"/>
              <a:t>01/10/2021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10475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AFBA613-4BEC-4426-95E5-7945D748179D}" type="datetimeFigureOut">
              <a:rPr lang="fr-FR" smtClean="0"/>
              <a:t>01/10/2021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417482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4CDC5-F22E-48BF-A0BE-B6580B6AE57C}" type="slidenum">
              <a:rPr lang="fr-FR" smtClean="0"/>
              <a:t>‹N°›</a:t>
            </a:fld>
            <a:endParaRPr lang="fr-FR"/>
          </a:p>
        </p:txBody>
      </p:sp>
    </p:spTree>
    <p:extLst>
      <p:ext uri="{BB962C8B-B14F-4D97-AF65-F5344CB8AC3E}">
        <p14:creationId xmlns:p14="http://schemas.microsoft.com/office/powerpoint/2010/main" val="345782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base-de-donnees.com/sql/" TargetMode="External"/><Relationship Id="rId3" Type="http://schemas.openxmlformats.org/officeDocument/2006/relationships/hyperlink" Target="https://www.base-de-donnees.com/comprendre-bases-de-donnees/concepts-fondamentaux/" TargetMode="External"/><Relationship Id="rId7" Type="http://schemas.openxmlformats.org/officeDocument/2006/relationships/hyperlink" Target="https://www.base-de-donnees.com/oql/" TargetMode="External"/><Relationship Id="rId2" Type="http://schemas.openxmlformats.org/officeDocument/2006/relationships/hyperlink" Target="https://www.base-de-donnees.com/algebre-relationnelle/" TargetMode="External"/><Relationship Id="rId1" Type="http://schemas.openxmlformats.org/officeDocument/2006/relationships/slideLayout" Target="../slideLayouts/slideLayout2.xml"/><Relationship Id="rId6" Type="http://schemas.openxmlformats.org/officeDocument/2006/relationships/hyperlink" Target="https://www.base-de-donnees.com/base-de-donnees-objet/" TargetMode="External"/><Relationship Id="rId5" Type="http://schemas.openxmlformats.org/officeDocument/2006/relationships/hyperlink" Target="https://www.base-de-donnees.com/base-de-donnees-relationnelle/" TargetMode="External"/><Relationship Id="rId4" Type="http://schemas.openxmlformats.org/officeDocument/2006/relationships/hyperlink" Target="https://www.base-de-donnees.com/tab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larousse.fr/dictionnaires/francais/base/8184#168536" TargetMode="External"/><Relationship Id="rId3" Type="http://schemas.openxmlformats.org/officeDocument/2006/relationships/hyperlink" Target="https://www.larousse.fr/dictionnaires/francais/base/8184#692875" TargetMode="External"/><Relationship Id="rId7" Type="http://schemas.openxmlformats.org/officeDocument/2006/relationships/hyperlink" Target="https://www.larousse.fr/dictionnaires/francais/base/8184#168525" TargetMode="External"/><Relationship Id="rId2" Type="http://schemas.openxmlformats.org/officeDocument/2006/relationships/hyperlink" Target="https://www.larousse.fr/dictionnaires/francais/base/8184#168534" TargetMode="External"/><Relationship Id="rId1" Type="http://schemas.openxmlformats.org/officeDocument/2006/relationships/slideLayout" Target="../slideLayouts/slideLayout2.xml"/><Relationship Id="rId6" Type="http://schemas.openxmlformats.org/officeDocument/2006/relationships/hyperlink" Target="https://www.larousse.fr/dictionnaires/francais/base/8184#168511" TargetMode="External"/><Relationship Id="rId5" Type="http://schemas.openxmlformats.org/officeDocument/2006/relationships/hyperlink" Target="https://www.larousse.fr/dictionnaires/francais/base/8184#11075707" TargetMode="External"/><Relationship Id="rId4" Type="http://schemas.openxmlformats.org/officeDocument/2006/relationships/hyperlink" Target="https://www.larousse.fr/dictionnaires/francais/base/8184#16852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M%C3%A9thode_de_travail" TargetMode="External"/><Relationship Id="rId2" Type="http://schemas.openxmlformats.org/officeDocument/2006/relationships/hyperlink" Target="https://fr.wikipedia.org/wiki/Traitement_de_l%27information" TargetMode="External"/><Relationship Id="rId1" Type="http://schemas.openxmlformats.org/officeDocument/2006/relationships/slideLayout" Target="../slideLayouts/slideLayout2.xml"/><Relationship Id="rId4" Type="http://schemas.openxmlformats.org/officeDocument/2006/relationships/hyperlink" Target="https://fr.wikipedia.org/wiki/Informatiq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7504" y="1844825"/>
            <a:ext cx="9036496" cy="1755626"/>
          </a:xfrm>
        </p:spPr>
        <p:txBody>
          <a:bodyPr>
            <a:normAutofit/>
          </a:bodyPr>
          <a:lstStyle/>
          <a:p>
            <a:r>
              <a:rPr lang="fr-FR" sz="5400" b="1" dirty="0" smtClean="0">
                <a:solidFill>
                  <a:srgbClr val="0070C0"/>
                </a:solidFill>
                <a:latin typeface="Algerian" panose="04020705040A02060702" pitchFamily="82" charset="0"/>
              </a:rPr>
              <a:t>BASE   DE   DONNEES </a:t>
            </a:r>
            <a:br>
              <a:rPr lang="fr-FR" sz="5400" b="1" dirty="0" smtClean="0">
                <a:solidFill>
                  <a:srgbClr val="0070C0"/>
                </a:solidFill>
                <a:latin typeface="Algerian" panose="04020705040A02060702" pitchFamily="82" charset="0"/>
              </a:rPr>
            </a:br>
            <a:r>
              <a:rPr lang="fr-FR" sz="5400" b="1" dirty="0" smtClean="0">
                <a:solidFill>
                  <a:srgbClr val="0070C0"/>
                </a:solidFill>
                <a:latin typeface="Algerian" panose="04020705040A02060702" pitchFamily="82" charset="0"/>
              </a:rPr>
              <a:t>RELATIONNELLES</a:t>
            </a:r>
            <a:endParaRPr lang="fr-FR" sz="5400" b="1" dirty="0">
              <a:solidFill>
                <a:srgbClr val="0070C0"/>
              </a:solidFill>
              <a:latin typeface="Algerian" panose="04020705040A02060702" pitchFamily="82" charset="0"/>
            </a:endParaRPr>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363868072"/>
      </p:ext>
    </p:extLst>
  </p:cSld>
  <p:clrMapOvr>
    <a:masterClrMapping/>
  </p:clrMapOvr>
  <mc:AlternateContent xmlns:mc="http://schemas.openxmlformats.org/markup-compatibility/2006" xmlns:p14="http://schemas.microsoft.com/office/powerpoint/2010/main">
    <mc:Choice Requires="p14">
      <p:transition spd="slow" p14:dur="13250" advTm="31000">
        <p:cover/>
        <p:sndAc>
          <p:stSnd>
            <p:snd r:embed="rId2" name="explode.wav"/>
          </p:stSnd>
        </p:sndAc>
      </p:transition>
    </mc:Choice>
    <mc:Fallback xmlns="">
      <p:transition spd="slow" advTm="31000">
        <p:cover/>
        <p:sndAc>
          <p:stSnd>
            <p:snd r:embed="rId3" name="explod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741368"/>
          </a:xfrm>
        </p:spPr>
        <p:txBody>
          <a:bodyPr>
            <a:normAutofit/>
          </a:bodyPr>
          <a:lstStyle/>
          <a:p>
            <a:pPr marL="0" indent="0">
              <a:buNone/>
            </a:pPr>
            <a:r>
              <a:rPr lang="fr-FR" dirty="0"/>
              <a:t> </a:t>
            </a:r>
            <a:endParaRPr lang="fr-FR" dirty="0" smtClean="0"/>
          </a:p>
          <a:p>
            <a:pPr marL="0" indent="0">
              <a:buNone/>
            </a:pPr>
            <a:r>
              <a:rPr lang="fr-FR" sz="1800" b="1" dirty="0" err="1" smtClean="0"/>
              <a:t>Fléxibilité</a:t>
            </a:r>
            <a:r>
              <a:rPr lang="fr-FR" sz="1800" b="1" dirty="0" smtClean="0"/>
              <a:t> </a:t>
            </a:r>
            <a:r>
              <a:rPr lang="fr-FR" sz="1800" b="1" dirty="0"/>
              <a:t>et indépendance</a:t>
            </a:r>
          </a:p>
          <a:p>
            <a:endParaRPr lang="fr-FR" sz="1800" dirty="0" smtClean="0"/>
          </a:p>
          <a:p>
            <a:r>
              <a:rPr lang="fr-FR" sz="1800" dirty="0" smtClean="0"/>
              <a:t>La </a:t>
            </a:r>
            <a:r>
              <a:rPr lang="fr-FR" sz="1800" dirty="0"/>
              <a:t>base de données est censée assurer trois niveaux d'indépendance :</a:t>
            </a:r>
          </a:p>
          <a:p>
            <a:r>
              <a:rPr lang="fr-FR" sz="1800" dirty="0"/>
              <a:t>- l'indépendance physique : indépendance des données vis à vis du matériel utilisé.</a:t>
            </a:r>
          </a:p>
          <a:p>
            <a:r>
              <a:rPr lang="fr-FR" sz="1800" dirty="0"/>
              <a:t>- l'indépendance logique : indépendance des données vis-à-vis des schémas et sous schémas utilisés pour représenter les données.</a:t>
            </a:r>
          </a:p>
          <a:p>
            <a:r>
              <a:rPr lang="fr-FR" sz="1800" dirty="0"/>
              <a:t>- l'indépendance d'accès : les méthodes d'accès aux données sont désormais gérées par le SGBD. (accès direct, accès </a:t>
            </a:r>
            <a:r>
              <a:rPr lang="fr-FR" sz="1800" dirty="0" err="1"/>
              <a:t>sequentiel</a:t>
            </a:r>
            <a:r>
              <a:rPr lang="fr-FR" sz="1800" dirty="0"/>
              <a:t>, indexation, pointeurs</a:t>
            </a:r>
            <a:r>
              <a:rPr lang="fr-FR" sz="1800" dirty="0" smtClean="0"/>
              <a:t>).</a:t>
            </a:r>
          </a:p>
          <a:p>
            <a:endParaRPr lang="fr-FR" sz="1800" dirty="0"/>
          </a:p>
          <a:p>
            <a:pPr marL="0" indent="0">
              <a:buNone/>
            </a:pPr>
            <a:r>
              <a:rPr lang="fr-FR" sz="1800" b="1" dirty="0"/>
              <a:t>Disponibilité</a:t>
            </a:r>
          </a:p>
          <a:p>
            <a:r>
              <a:rPr lang="fr-FR" sz="1800" dirty="0"/>
              <a:t>La base de donnée permet de gérer la concurrence d'accès, de modification et de consultation des données. Cela afin d'améliorer le temps de réponse.</a:t>
            </a:r>
          </a:p>
          <a:p>
            <a:pPr marL="0" indent="0">
              <a:buNone/>
            </a:pPr>
            <a:endParaRPr lang="fr-FR" sz="1800" b="1" dirty="0" smtClean="0"/>
          </a:p>
          <a:p>
            <a:pPr marL="0" indent="0">
              <a:buNone/>
            </a:pPr>
            <a:r>
              <a:rPr lang="fr-FR" sz="1800" b="1" dirty="0" smtClean="0"/>
              <a:t>Sécurité</a:t>
            </a:r>
            <a:endParaRPr lang="fr-FR" sz="1800" b="1" dirty="0"/>
          </a:p>
          <a:p>
            <a:r>
              <a:rPr lang="fr-FR" sz="1800" dirty="0"/>
              <a:t>La base de données a pour but de garantir l'intégrité et la confidentialité des données.</a:t>
            </a:r>
          </a:p>
          <a:p>
            <a:endParaRPr lang="fr-FR" sz="1800" dirty="0"/>
          </a:p>
          <a:p>
            <a:pPr marL="0" indent="0">
              <a:buNone/>
            </a:pPr>
            <a:endParaRPr lang="fr-FR" dirty="0"/>
          </a:p>
        </p:txBody>
      </p:sp>
    </p:spTree>
    <p:extLst>
      <p:ext uri="{BB962C8B-B14F-4D97-AF65-F5344CB8AC3E}">
        <p14:creationId xmlns:p14="http://schemas.microsoft.com/office/powerpoint/2010/main" val="152614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0"/>
            <a:ext cx="9036496" cy="6741368"/>
          </a:xfrm>
        </p:spPr>
        <p:txBody>
          <a:bodyPr>
            <a:normAutofit fontScale="70000" lnSpcReduction="20000"/>
          </a:bodyPr>
          <a:lstStyle/>
          <a:p>
            <a:r>
              <a:rPr lang="fr-FR" b="1" dirty="0" smtClean="0"/>
              <a:t>Types de bases de données</a:t>
            </a:r>
          </a:p>
          <a:p>
            <a:endParaRPr lang="fr-FR" b="1" dirty="0"/>
          </a:p>
          <a:p>
            <a:endParaRPr lang="fr-FR" b="1" dirty="0" smtClean="0"/>
          </a:p>
          <a:p>
            <a:r>
              <a:rPr lang="fr-FR" sz="2900" b="1" dirty="0" smtClean="0"/>
              <a:t>Les </a:t>
            </a:r>
            <a:r>
              <a:rPr lang="fr-FR" sz="2900" b="1" dirty="0"/>
              <a:t>4 types de bases de données</a:t>
            </a:r>
          </a:p>
          <a:p>
            <a:r>
              <a:rPr lang="fr-FR" sz="2900" dirty="0"/>
              <a:t>Depuis leur apparition, les bases de données ont connu 4 évolutions majeures. Aujourd’hui, les bases de données relationnelle (la 3ème évolution) est le type de base qui est le plus répandu.</a:t>
            </a:r>
          </a:p>
          <a:p>
            <a:r>
              <a:rPr lang="fr-FR" sz="2900" b="1" dirty="0"/>
              <a:t>1 – Les bases de données hiérarchiques</a:t>
            </a:r>
          </a:p>
          <a:p>
            <a:r>
              <a:rPr lang="fr-FR" sz="2900" dirty="0"/>
              <a:t>Les tous premiers programmes de bases de données permettaient de structurer l’information de façon hiérarchique : </a:t>
            </a:r>
            <a:r>
              <a:rPr lang="fr-FR" sz="2900" b="1" dirty="0"/>
              <a:t>chaque enregistrement dépendait d’un seul enregistrement</a:t>
            </a:r>
            <a:r>
              <a:rPr lang="fr-FR" sz="2900" dirty="0"/>
              <a:t>. Présenté sous forme d’arbre avec ses ramifications, cette façon de faire a très bien fonctionné pour certains projets (pour envoyer l’homme sur la lune avec les missions Apollo notamment).</a:t>
            </a:r>
          </a:p>
          <a:p>
            <a:r>
              <a:rPr lang="fr-FR" sz="2900" dirty="0"/>
              <a:t>Mais rapidement, les contraintes trop fortes de dépendance (un seul enregistrement parent) ont amené au deuxième type de base de données.</a:t>
            </a:r>
          </a:p>
          <a:p>
            <a:r>
              <a:rPr lang="fr-FR" sz="2900" b="1" dirty="0"/>
              <a:t>2 – Les bases de données réseau</a:t>
            </a:r>
          </a:p>
          <a:p>
            <a:r>
              <a:rPr lang="fr-FR" sz="2900" dirty="0"/>
              <a:t>Comment dire qu’un objet peut avoir plusieurs objets parents et plusieurs objets enfants ? Là ou les bases de données hiérarchiques déclarent forfait, les bases de données réseau prennent le relais de façon très satisfaisante. En permettant les relations n-n (plusieurs parents / plusieurs enfants), les bases de données font un vrai bond en avant et permettent de </a:t>
            </a:r>
            <a:r>
              <a:rPr lang="fr-FR" sz="2900" b="1" dirty="0"/>
              <a:t>mimer plus fidèlement le monde réel</a:t>
            </a:r>
            <a:r>
              <a:rPr lang="fr-FR" sz="2900" dirty="0"/>
              <a:t>. D’une structure en arbre, les bases de données deviennent des graphes.</a:t>
            </a:r>
          </a:p>
          <a:p>
            <a:endParaRPr lang="fr-FR" dirty="0"/>
          </a:p>
        </p:txBody>
      </p:sp>
    </p:spTree>
    <p:extLst>
      <p:ext uri="{BB962C8B-B14F-4D97-AF65-F5344CB8AC3E}">
        <p14:creationId xmlns:p14="http://schemas.microsoft.com/office/powerpoint/2010/main" val="254496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496" y="44624"/>
            <a:ext cx="9108504" cy="6813376"/>
          </a:xfrm>
        </p:spPr>
        <p:txBody>
          <a:bodyPr>
            <a:normAutofit fontScale="77500" lnSpcReduction="20000"/>
          </a:bodyPr>
          <a:lstStyle/>
          <a:p>
            <a:pPr marL="0" indent="0">
              <a:buNone/>
            </a:pPr>
            <a:r>
              <a:rPr lang="fr-FR" sz="2900" b="1" dirty="0"/>
              <a:t>3 – Les bases de données relationnelles</a:t>
            </a:r>
          </a:p>
          <a:p>
            <a:r>
              <a:rPr lang="fr-FR" sz="2900" dirty="0"/>
              <a:t>C’est le type de bases que l’on connaît et que l’on pratique aujourd’hui. Basé sur l’</a:t>
            </a:r>
            <a:r>
              <a:rPr lang="fr-FR" sz="2900" dirty="0">
                <a:hlinkClick r:id="rId2"/>
              </a:rPr>
              <a:t>algèbre relationnel</a:t>
            </a:r>
            <a:r>
              <a:rPr lang="fr-FR" sz="2900" dirty="0"/>
              <a:t> et les</a:t>
            </a:r>
            <a:r>
              <a:rPr lang="fr-FR" sz="2900" dirty="0">
                <a:hlinkClick r:id="rId3"/>
              </a:rPr>
              <a:t> travaux de E.F. </a:t>
            </a:r>
            <a:r>
              <a:rPr lang="fr-FR" sz="2900" dirty="0" err="1">
                <a:hlinkClick r:id="rId3"/>
              </a:rPr>
              <a:t>Codd</a:t>
            </a:r>
            <a:r>
              <a:rPr lang="fr-FR" sz="2900" dirty="0"/>
              <a:t>, il permet de modéliser facilement et sans grosse contraintes les systèmes du monde réel et de créer des bases de données simples à maintenir, à faire évoluer et indépendantes de leur support.</a:t>
            </a:r>
          </a:p>
          <a:p>
            <a:r>
              <a:rPr lang="fr-FR" sz="2900" dirty="0"/>
              <a:t>Dans ce type de bases de données, les données sont organisées en </a:t>
            </a:r>
            <a:r>
              <a:rPr lang="fr-FR" sz="2900" dirty="0">
                <a:hlinkClick r:id="rId4"/>
              </a:rPr>
              <a:t>tables</a:t>
            </a:r>
            <a:r>
              <a:rPr lang="fr-FR" sz="2900" dirty="0"/>
              <a:t>. C’est la technologie majeure en bases de données depuis les années 1980.</a:t>
            </a:r>
          </a:p>
          <a:p>
            <a:r>
              <a:rPr lang="fr-FR" sz="2900" dirty="0"/>
              <a:t>Voir la définition complète des </a:t>
            </a:r>
            <a:r>
              <a:rPr lang="fr-FR" sz="2900" dirty="0">
                <a:hlinkClick r:id="rId5"/>
              </a:rPr>
              <a:t>bases de données relationnelles</a:t>
            </a:r>
            <a:r>
              <a:rPr lang="fr-FR" sz="2900" dirty="0"/>
              <a:t>.</a:t>
            </a:r>
          </a:p>
          <a:p>
            <a:pPr marL="0" indent="0">
              <a:buNone/>
            </a:pPr>
            <a:r>
              <a:rPr lang="fr-FR" sz="2900" b="1" dirty="0"/>
              <a:t>4 – Les bases de données objet</a:t>
            </a:r>
          </a:p>
          <a:p>
            <a:r>
              <a:rPr lang="fr-FR" sz="2900" dirty="0"/>
              <a:t>Superbe promesse qui reste encore confidentielle et sujet de laboratoire, les </a:t>
            </a:r>
            <a:r>
              <a:rPr lang="fr-FR" sz="2900" dirty="0">
                <a:hlinkClick r:id="rId6"/>
              </a:rPr>
              <a:t>bases de données objet</a:t>
            </a:r>
            <a:r>
              <a:rPr lang="fr-FR" sz="2900" dirty="0"/>
              <a:t> apportent de très beaux atouts aux bases de données relationnelles. La grande idée est ici de permettre « d’attaquer » la base de donnée de façon transparente via ses « objets ». Les objets sont un concept de programmation qui simplifie la création de logiciel et apporte de nombreux atouts aux projets informatiques importants. En ajoutant une couche d’abstraction supplémentaire aux bases de données (en les faisant apparaître comme des objets que les informaticiens manipulent déjà), le travail avec les bases de données est simplifiée. L’outil a peu près commun aux différentes bases de données objet est aujourd’hui le </a:t>
            </a:r>
            <a:r>
              <a:rPr lang="fr-FR" sz="2900" dirty="0">
                <a:hlinkClick r:id="rId7"/>
              </a:rPr>
              <a:t>OQL</a:t>
            </a:r>
            <a:r>
              <a:rPr lang="fr-FR" sz="2900" dirty="0"/>
              <a:t> (l’équivalent objet du </a:t>
            </a:r>
            <a:r>
              <a:rPr lang="fr-FR" sz="2900" dirty="0">
                <a:hlinkClick r:id="rId8"/>
              </a:rPr>
              <a:t>SQL</a:t>
            </a:r>
            <a:r>
              <a:rPr lang="fr-FR" sz="2900" dirty="0"/>
              <a:t>).</a:t>
            </a:r>
          </a:p>
          <a:p>
            <a:r>
              <a:rPr lang="fr-FR" sz="2900" dirty="0"/>
              <a:t>Voir la définition complète des </a:t>
            </a:r>
            <a:r>
              <a:rPr lang="fr-FR" sz="2900" dirty="0">
                <a:hlinkClick r:id="rId6"/>
              </a:rPr>
              <a:t>bases de données objet</a:t>
            </a:r>
            <a:r>
              <a:rPr lang="fr-FR" sz="2900" dirty="0"/>
              <a:t>.</a:t>
            </a:r>
          </a:p>
          <a:p>
            <a:endParaRPr lang="fr-FR" dirty="0"/>
          </a:p>
        </p:txBody>
      </p:sp>
    </p:spTree>
    <p:extLst>
      <p:ext uri="{BB962C8B-B14F-4D97-AF65-F5344CB8AC3E}">
        <p14:creationId xmlns:p14="http://schemas.microsoft.com/office/powerpoint/2010/main" val="145982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4624"/>
            <a:ext cx="9252520" cy="6768752"/>
          </a:xfrm>
        </p:spPr>
        <p:txBody>
          <a:bodyPr/>
          <a:lstStyle/>
          <a:p>
            <a:endParaRPr lang="fr-FR" dirty="0" smtClean="0"/>
          </a:p>
          <a:p>
            <a:endParaRPr lang="fr-FR" dirty="0"/>
          </a:p>
        </p:txBody>
      </p:sp>
      <p:sp>
        <p:nvSpPr>
          <p:cNvPr id="5" name="Rectangle 4"/>
          <p:cNvSpPr/>
          <p:nvPr/>
        </p:nvSpPr>
        <p:spPr>
          <a:xfrm>
            <a:off x="467544" y="692696"/>
            <a:ext cx="8496944" cy="1200329"/>
          </a:xfrm>
          <a:prstGeom prst="rect">
            <a:avLst/>
          </a:prstGeom>
        </p:spPr>
        <p:txBody>
          <a:bodyPr wrap="square">
            <a:spAutoFit/>
          </a:bodyPr>
          <a:lstStyle/>
          <a:p>
            <a:r>
              <a:rPr lang="fr-FR" b="1" dirty="0"/>
              <a:t>Et après ?</a:t>
            </a:r>
          </a:p>
          <a:p>
            <a:r>
              <a:rPr lang="fr-FR" dirty="0"/>
              <a:t>L’importance telle qu’ont prises les bases de données relationnelles semble indiquer qu’il n’y aura pas de 4ème révolution mais plutôt que les principes du modèle objet, une fois mûr et bien standardisés, rejoindront les bases de données </a:t>
            </a:r>
            <a:endParaRPr lang="fr-FR" dirty="0"/>
          </a:p>
        </p:txBody>
      </p:sp>
    </p:spTree>
    <p:extLst>
      <p:ext uri="{BB962C8B-B14F-4D97-AF65-F5344CB8AC3E}">
        <p14:creationId xmlns:p14="http://schemas.microsoft.com/office/powerpoint/2010/main" val="178319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04664"/>
            <a:ext cx="8712968" cy="6186309"/>
          </a:xfrm>
          <a:prstGeom prst="rect">
            <a:avLst/>
          </a:prstGeom>
        </p:spPr>
        <p:txBody>
          <a:bodyPr wrap="square">
            <a:spAutoFit/>
          </a:bodyPr>
          <a:lstStyle/>
          <a:p>
            <a:r>
              <a:rPr lang="fr-FR" b="1" dirty="0"/>
              <a:t>Et après ?</a:t>
            </a:r>
          </a:p>
          <a:p>
            <a:r>
              <a:rPr lang="fr-FR" dirty="0"/>
              <a:t>L’importance telle qu’ont prises les bases de données relationnelles semble indiquer qu’il n’y aura pas de 4ème révolution mais plutôt que les principes du modèle objet, une fois mûr et bien standardisés, rejoindront les bases de données </a:t>
            </a:r>
            <a:endParaRPr lang="fr-FR" dirty="0" smtClean="0"/>
          </a:p>
          <a:p>
            <a:endParaRPr lang="fr-FR" dirty="0"/>
          </a:p>
          <a:p>
            <a:r>
              <a:rPr lang="fr-FR" b="1" dirty="0"/>
              <a:t>Composantes d’une base de </a:t>
            </a:r>
            <a:r>
              <a:rPr lang="fr-FR" b="1" dirty="0" smtClean="0"/>
              <a:t>données:</a:t>
            </a:r>
          </a:p>
          <a:p>
            <a:r>
              <a:rPr lang="fr-FR" dirty="0"/>
              <a:t>Tables</a:t>
            </a:r>
          </a:p>
          <a:p>
            <a:r>
              <a:rPr lang="fr-FR" dirty="0"/>
              <a:t>Une table de base de données est comparable à une feuille de calcul, dans la mesure où les données sont stockées dans des lignes et des colonnes</a:t>
            </a:r>
            <a:r>
              <a:rPr lang="fr-FR" dirty="0" smtClean="0"/>
              <a:t>.</a:t>
            </a:r>
          </a:p>
          <a:p>
            <a:endParaRPr lang="fr-FR" dirty="0" smtClean="0"/>
          </a:p>
          <a:p>
            <a:r>
              <a:rPr lang="fr-FR" dirty="0" smtClean="0"/>
              <a:t>Pour </a:t>
            </a:r>
            <a:r>
              <a:rPr lang="fr-FR" dirty="0"/>
              <a:t>optimiser la flexibilité d’une base de données, les données doivent être organisées sous forme de tables afin qu’il n’y ait pas de redondance. Par exemple, si vous stockez des informations sur les employés, chaque employé ne doit être entré qu’une fois dans une table configurée pour conserver uniquement les données des employés. Les données relatives aux produits sont stockées dans leur propre table, et les données relatives aux succursales sont stockées dans une autre table. Il s’agit du processus de </a:t>
            </a:r>
            <a:r>
              <a:rPr lang="fr-FR" i="1" dirty="0"/>
              <a:t>normalisation</a:t>
            </a:r>
            <a:r>
              <a:rPr lang="fr-FR" dirty="0" smtClean="0"/>
              <a:t>.</a:t>
            </a:r>
          </a:p>
          <a:p>
            <a:endParaRPr lang="fr-FR" smtClean="0"/>
          </a:p>
          <a:p>
            <a:r>
              <a:rPr lang="fr-FR" smtClean="0"/>
              <a:t>Chaque </a:t>
            </a:r>
            <a:r>
              <a:rPr lang="fr-FR" dirty="0"/>
              <a:t>ligne d'une table est appelée enregistrement. Les enregistrements permettent de stocker les éléments d’information individuels. Chaque enregistrement est constitué d’un ou plusieurs champs. Les champs correspondent aux colonnes d’une table.</a:t>
            </a:r>
          </a:p>
          <a:p>
            <a:endParaRPr lang="fr-FR" b="1" dirty="0"/>
          </a:p>
          <a:p>
            <a:endParaRPr lang="fr-FR" dirty="0"/>
          </a:p>
        </p:txBody>
      </p:sp>
    </p:spTree>
    <p:extLst>
      <p:ext uri="{BB962C8B-B14F-4D97-AF65-F5344CB8AC3E}">
        <p14:creationId xmlns:p14="http://schemas.microsoft.com/office/powerpoint/2010/main" val="188940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dirty="0" smtClean="0">
                <a:latin typeface="Algerian" panose="04020705040A02060702" pitchFamily="82" charset="0"/>
              </a:rPr>
              <a:t>Table des matières</a:t>
            </a:r>
            <a:endParaRPr lang="fr-FR" sz="4800" b="1" dirty="0">
              <a:latin typeface="Algerian" panose="04020705040A02060702" pitchFamily="82" charset="0"/>
            </a:endParaRPr>
          </a:p>
        </p:txBody>
      </p:sp>
      <p:sp>
        <p:nvSpPr>
          <p:cNvPr id="3" name="Espace réservé du contenu 2"/>
          <p:cNvSpPr>
            <a:spLocks noGrp="1"/>
          </p:cNvSpPr>
          <p:nvPr>
            <p:ph idx="1"/>
          </p:nvPr>
        </p:nvSpPr>
        <p:spPr/>
        <p:txBody>
          <a:bodyPr/>
          <a:lstStyle/>
          <a:p>
            <a:r>
              <a:rPr lang="fr-FR" sz="3600" b="1" i="1" dirty="0" smtClean="0">
                <a:solidFill>
                  <a:schemeClr val="accent3">
                    <a:lumMod val="50000"/>
                  </a:schemeClr>
                </a:solidFill>
                <a:latin typeface="Algerian" panose="04020705040A02060702" pitchFamily="82" charset="0"/>
              </a:rPr>
              <a:t>1- Définitions</a:t>
            </a:r>
          </a:p>
          <a:p>
            <a:r>
              <a:rPr lang="fr-FR" sz="3600" b="1" i="1" dirty="0" smtClean="0">
                <a:solidFill>
                  <a:schemeClr val="accent3">
                    <a:lumMod val="50000"/>
                  </a:schemeClr>
                </a:solidFill>
                <a:latin typeface="Algerian" panose="04020705040A02060702" pitchFamily="82" charset="0"/>
              </a:rPr>
              <a:t>2- Historique</a:t>
            </a:r>
          </a:p>
          <a:p>
            <a:r>
              <a:rPr lang="fr-FR" sz="3600" b="1" i="1" dirty="0" smtClean="0">
                <a:solidFill>
                  <a:schemeClr val="accent3">
                    <a:lumMod val="50000"/>
                  </a:schemeClr>
                </a:solidFill>
                <a:latin typeface="Algerian" panose="04020705040A02060702" pitchFamily="82" charset="0"/>
              </a:rPr>
              <a:t>3- Objectifs</a:t>
            </a:r>
          </a:p>
          <a:p>
            <a:r>
              <a:rPr lang="fr-FR" sz="3600" b="1" i="1" dirty="0" smtClean="0">
                <a:solidFill>
                  <a:schemeClr val="accent3">
                    <a:lumMod val="50000"/>
                  </a:schemeClr>
                </a:solidFill>
                <a:latin typeface="Algerian" panose="04020705040A02060702" pitchFamily="82" charset="0"/>
              </a:rPr>
              <a:t>4 - Types </a:t>
            </a:r>
          </a:p>
          <a:p>
            <a:r>
              <a:rPr lang="fr-FR" sz="3600" b="1" i="1" dirty="0" smtClean="0">
                <a:solidFill>
                  <a:schemeClr val="accent3">
                    <a:lumMod val="50000"/>
                  </a:schemeClr>
                </a:solidFill>
                <a:latin typeface="Algerian" panose="04020705040A02060702" pitchFamily="82" charset="0"/>
              </a:rPr>
              <a:t>5 -</a:t>
            </a:r>
          </a:p>
          <a:p>
            <a:r>
              <a:rPr lang="fr-FR" sz="3600" b="1" i="1" dirty="0" smtClean="0">
                <a:solidFill>
                  <a:schemeClr val="accent3">
                    <a:lumMod val="50000"/>
                  </a:schemeClr>
                </a:solidFill>
                <a:latin typeface="Algerian" panose="04020705040A02060702" pitchFamily="82" charset="0"/>
              </a:rPr>
              <a:t>6 -</a:t>
            </a:r>
          </a:p>
          <a:p>
            <a:endParaRPr lang="fr-FR" dirty="0"/>
          </a:p>
        </p:txBody>
      </p:sp>
    </p:spTree>
    <p:extLst>
      <p:ext uri="{BB962C8B-B14F-4D97-AF65-F5344CB8AC3E}">
        <p14:creationId xmlns:p14="http://schemas.microsoft.com/office/powerpoint/2010/main" val="3704544811"/>
      </p:ext>
    </p:extLst>
  </p:cSld>
  <p:clrMapOvr>
    <a:masterClrMapping/>
  </p:clrMapOvr>
  <mc:AlternateContent xmlns:mc="http://schemas.openxmlformats.org/markup-compatibility/2006" xmlns:p14="http://schemas.microsoft.com/office/powerpoint/2010/main">
    <mc:Choice Requires="p14">
      <p:transition spd="slow" p14:dur="10500">
        <p:cover/>
        <p:sndAc>
          <p:stSnd>
            <p:snd r:embed="rId2" name="bomb.wav"/>
          </p:stSnd>
        </p:sndAc>
      </p:transition>
    </mc:Choice>
    <mc:Fallback xmlns="">
      <p:transition spd="slow">
        <p:cover/>
        <p:sndAc>
          <p:stSnd>
            <p:snd r:embed="rId3"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1143000"/>
          </a:xfrm>
        </p:spPr>
        <p:txBody>
          <a:bodyPr/>
          <a:lstStyle/>
          <a:p>
            <a:r>
              <a:rPr lang="fr-FR" dirty="0" smtClean="0"/>
              <a:t>1. </a:t>
            </a:r>
            <a:r>
              <a:rPr lang="fr-FR" b="1" i="1" dirty="0" smtClean="0">
                <a:solidFill>
                  <a:schemeClr val="accent2">
                    <a:lumMod val="50000"/>
                  </a:schemeClr>
                </a:solidFill>
                <a:latin typeface="Algerian" panose="04020705040A02060702" pitchFamily="82" charset="0"/>
              </a:rPr>
              <a:t>DEFINITIONS</a:t>
            </a:r>
            <a:endParaRPr lang="fr-FR" b="1" i="1" dirty="0">
              <a:solidFill>
                <a:schemeClr val="accent2">
                  <a:lumMod val="50000"/>
                </a:schemeClr>
              </a:solidFill>
              <a:latin typeface="Algerian" panose="04020705040A02060702" pitchFamily="82" charset="0"/>
            </a:endParaRPr>
          </a:p>
        </p:txBody>
      </p:sp>
      <p:sp>
        <p:nvSpPr>
          <p:cNvPr id="3" name="Espace réservé du contenu 2"/>
          <p:cNvSpPr>
            <a:spLocks noGrp="1"/>
          </p:cNvSpPr>
          <p:nvPr>
            <p:ph idx="1"/>
          </p:nvPr>
        </p:nvSpPr>
        <p:spPr>
          <a:xfrm>
            <a:off x="457200" y="1600200"/>
            <a:ext cx="8229600" cy="4997152"/>
          </a:xfrm>
        </p:spPr>
        <p:txBody>
          <a:bodyPr/>
          <a:lstStyle/>
          <a:p>
            <a:r>
              <a:rPr lang="fr-FR" b="1" i="1" dirty="0" smtClean="0">
                <a:latin typeface="Algerian" panose="04020705040A02060702" pitchFamily="82" charset="0"/>
              </a:rPr>
              <a:t>Une  base:</a:t>
            </a:r>
          </a:p>
          <a:p>
            <a:pPr marL="0" indent="0">
              <a:buNone/>
            </a:pPr>
            <a:endParaRPr lang="fr-FR" b="1" i="1" dirty="0">
              <a:latin typeface="Algerian" panose="04020705040A02060702" pitchFamily="82" charset="0"/>
            </a:endParaRPr>
          </a:p>
        </p:txBody>
      </p:sp>
      <p:sp>
        <p:nvSpPr>
          <p:cNvPr id="4" name="Rectangle 3"/>
          <p:cNvSpPr/>
          <p:nvPr/>
        </p:nvSpPr>
        <p:spPr>
          <a:xfrm>
            <a:off x="2123728" y="2564904"/>
            <a:ext cx="4572000" cy="2585323"/>
          </a:xfrm>
          <a:prstGeom prst="rect">
            <a:avLst/>
          </a:prstGeom>
        </p:spPr>
        <p:txBody>
          <a:bodyPr>
            <a:spAutoFit/>
          </a:bodyPr>
          <a:lstStyle/>
          <a:p>
            <a:r>
              <a:rPr lang="fr-FR" dirty="0"/>
              <a:t>Assise, socle, support sur lesquels repose un objet</a:t>
            </a:r>
            <a:r>
              <a:rPr lang="fr-FR" dirty="0" smtClean="0"/>
              <a:t>.</a:t>
            </a:r>
            <a:endParaRPr lang="fr-FR" dirty="0"/>
          </a:p>
          <a:p>
            <a:r>
              <a:rPr lang="fr-FR" dirty="0">
                <a:hlinkClick r:id="rId2"/>
              </a:rPr>
              <a:t>Base aérienne</a:t>
            </a:r>
            <a:endParaRPr lang="fr-FR" dirty="0"/>
          </a:p>
          <a:p>
            <a:r>
              <a:rPr lang="fr-FR" dirty="0">
                <a:hlinkClick r:id="rId3"/>
              </a:rPr>
              <a:t>Base arrière</a:t>
            </a:r>
            <a:endParaRPr lang="fr-FR" dirty="0"/>
          </a:p>
          <a:p>
            <a:r>
              <a:rPr lang="fr-FR" dirty="0">
                <a:hlinkClick r:id="rId4"/>
              </a:rPr>
              <a:t>Base de connaissances</a:t>
            </a:r>
            <a:endParaRPr lang="fr-FR" dirty="0"/>
          </a:p>
          <a:p>
            <a:r>
              <a:rPr lang="fr-FR" dirty="0">
                <a:hlinkClick r:id="rId5"/>
              </a:rPr>
              <a:t>Base de </a:t>
            </a:r>
            <a:r>
              <a:rPr lang="fr-FR" dirty="0" smtClean="0">
                <a:hlinkClick r:id="rId5"/>
              </a:rPr>
              <a:t>défense</a:t>
            </a:r>
            <a:endParaRPr lang="fr-FR" dirty="0"/>
          </a:p>
          <a:p>
            <a:r>
              <a:rPr lang="fr-FR" dirty="0">
                <a:hlinkClick r:id="rId6"/>
              </a:rPr>
              <a:t>Base de départ, d'action</a:t>
            </a:r>
            <a:endParaRPr lang="fr-FR" dirty="0"/>
          </a:p>
          <a:p>
            <a:r>
              <a:rPr lang="fr-FR" dirty="0">
                <a:hlinkClick r:id="rId7"/>
              </a:rPr>
              <a:t>Base de données</a:t>
            </a:r>
            <a:endParaRPr lang="fr-FR" dirty="0"/>
          </a:p>
          <a:p>
            <a:r>
              <a:rPr lang="fr-FR" dirty="0">
                <a:hlinkClick r:id="rId8"/>
              </a:rPr>
              <a:t>Base de feux</a:t>
            </a:r>
            <a:endParaRPr lang="fr-FR" b="0" dirty="0">
              <a:effectLst/>
            </a:endParaRPr>
          </a:p>
        </p:txBody>
      </p:sp>
    </p:spTree>
    <p:extLst>
      <p:ext uri="{BB962C8B-B14F-4D97-AF65-F5344CB8AC3E}">
        <p14:creationId xmlns:p14="http://schemas.microsoft.com/office/powerpoint/2010/main" val="12426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04664"/>
            <a:ext cx="8229600" cy="5721499"/>
          </a:xfrm>
        </p:spPr>
        <p:txBody>
          <a:bodyPr>
            <a:normAutofit/>
          </a:bodyPr>
          <a:lstStyle/>
          <a:p>
            <a:pPr marL="0" indent="0">
              <a:buNone/>
            </a:pPr>
            <a:r>
              <a:rPr lang="fr-FR" sz="2000" b="1" dirty="0" smtClean="0"/>
              <a:t> </a:t>
            </a:r>
          </a:p>
          <a:p>
            <a:pPr marL="0" indent="0">
              <a:buNone/>
            </a:pPr>
            <a:r>
              <a:rPr lang="fr-FR" sz="2000" b="1" dirty="0" smtClean="0"/>
              <a:t>- Militaire:</a:t>
            </a:r>
            <a:endParaRPr lang="fr-FR" sz="2000" b="1" dirty="0"/>
          </a:p>
          <a:p>
            <a:pPr marL="0" indent="0">
              <a:buNone/>
            </a:pPr>
            <a:r>
              <a:rPr lang="fr-FR" sz="2000" dirty="0"/>
              <a:t> Zone de réunion et de transit des moyens en personnel, matériel, ravitaillement et équipement de toute sorte, nécessaires à la conduite d'opérations </a:t>
            </a:r>
            <a:r>
              <a:rPr lang="fr-FR" sz="2000" dirty="0" smtClean="0"/>
              <a:t>militaires</a:t>
            </a:r>
          </a:p>
          <a:p>
            <a:pPr marL="0" indent="0">
              <a:buNone/>
            </a:pPr>
            <a:r>
              <a:rPr lang="fr-FR" sz="2000" dirty="0" smtClean="0"/>
              <a:t>- </a:t>
            </a:r>
            <a:r>
              <a:rPr lang="fr-FR" sz="2000" b="1" dirty="0"/>
              <a:t>Base </a:t>
            </a:r>
            <a:r>
              <a:rPr lang="fr-FR" sz="2000" b="1" dirty="0" smtClean="0"/>
              <a:t>aérienne</a:t>
            </a:r>
            <a:r>
              <a:rPr lang="fr-FR" sz="2000" b="1" dirty="0"/>
              <a:t>:</a:t>
            </a:r>
            <a:endParaRPr lang="fr-FR" sz="2000" b="1" dirty="0"/>
          </a:p>
          <a:p>
            <a:pPr marL="0" indent="0">
              <a:buNone/>
            </a:pPr>
            <a:r>
              <a:rPr lang="fr-FR" sz="2000" dirty="0" smtClean="0"/>
              <a:t> lieu </a:t>
            </a:r>
            <a:r>
              <a:rPr lang="fr-FR" sz="2000" dirty="0"/>
              <a:t>de stationnement et de mise en œuvre d'unités de l'armée de l'air ; </a:t>
            </a:r>
            <a:r>
              <a:rPr lang="fr-FR" sz="2000" dirty="0" smtClean="0"/>
              <a:t>     collectivité </a:t>
            </a:r>
            <a:r>
              <a:rPr lang="fr-FR" sz="2000" dirty="0"/>
              <a:t>dotée d'une administration propre constituée par ces unités</a:t>
            </a:r>
            <a:endParaRPr lang="fr-FR" sz="2000" dirty="0"/>
          </a:p>
        </p:txBody>
      </p:sp>
    </p:spTree>
    <p:extLst>
      <p:ext uri="{BB962C8B-B14F-4D97-AF65-F5344CB8AC3E}">
        <p14:creationId xmlns:p14="http://schemas.microsoft.com/office/powerpoint/2010/main" val="186316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6480720"/>
          </a:xfrm>
        </p:spPr>
        <p:txBody>
          <a:bodyPr>
            <a:normAutofit/>
          </a:bodyPr>
          <a:lstStyle/>
          <a:p>
            <a:r>
              <a:rPr lang="fr-FR" sz="1800" b="1" i="1" dirty="0" smtClean="0">
                <a:latin typeface="Algerian" panose="04020705040A02060702" pitchFamily="82" charset="0"/>
              </a:rPr>
              <a:t>Une données:</a:t>
            </a:r>
          </a:p>
          <a:p>
            <a:endParaRPr lang="fr-FR" sz="1800" b="1" i="1" dirty="0">
              <a:latin typeface="Algerian" panose="04020705040A02060702" pitchFamily="82" charset="0"/>
            </a:endParaRPr>
          </a:p>
          <a:p>
            <a:endParaRPr lang="fr-FR" sz="1800" b="1" i="1" dirty="0" smtClean="0">
              <a:latin typeface="Algerian" panose="04020705040A02060702" pitchFamily="82" charset="0"/>
            </a:endParaRPr>
          </a:p>
          <a:p>
            <a:pPr marL="0" indent="0">
              <a:buNone/>
            </a:pPr>
            <a:r>
              <a:rPr lang="fr-FR" sz="1800" b="1" i="1" dirty="0">
                <a:latin typeface="Algerian" panose="04020705040A02060702" pitchFamily="82" charset="0"/>
              </a:rPr>
              <a:t> </a:t>
            </a:r>
            <a:r>
              <a:rPr lang="fr-FR" sz="1800" b="1" i="1" dirty="0" smtClean="0">
                <a:latin typeface="Algerian" panose="04020705040A02060702" pitchFamily="82" charset="0"/>
              </a:rPr>
              <a:t>        </a:t>
            </a:r>
            <a:r>
              <a:rPr lang="fr-FR" sz="1800" dirty="0"/>
              <a:t>En informatique, une donnée est la </a:t>
            </a:r>
            <a:r>
              <a:rPr lang="fr-FR" sz="1800" b="1" dirty="0"/>
              <a:t>représentation d'une information dans un programme</a:t>
            </a:r>
            <a:r>
              <a:rPr lang="fr-FR" sz="1800" dirty="0"/>
              <a:t> : soit dans le texte du programme (code source), soit en mémoire durant l'exécution. Les données, souvent codées, décrivent les éléments du logiciel tels qu'une entité (chose), une interaction, une transaction, un évènement, un sous-système, </a:t>
            </a:r>
            <a:r>
              <a:rPr lang="fr-FR" sz="1800" dirty="0" smtClean="0"/>
              <a:t>etc.</a:t>
            </a:r>
          </a:p>
          <a:p>
            <a:pPr marL="0" indent="0">
              <a:buNone/>
            </a:pPr>
            <a:endParaRPr lang="fr-FR" sz="1800" b="1" i="1" dirty="0">
              <a:latin typeface="Algerian" panose="04020705040A02060702" pitchFamily="82" charset="0"/>
            </a:endParaRPr>
          </a:p>
          <a:p>
            <a:r>
              <a:rPr lang="fr-FR" sz="1800" b="1" i="1" dirty="0" smtClean="0">
                <a:latin typeface="Algerian" panose="04020705040A02060702" pitchFamily="82" charset="0"/>
              </a:rPr>
              <a:t>        </a:t>
            </a:r>
            <a:r>
              <a:rPr lang="fr-FR" sz="1800" dirty="0"/>
              <a:t>Les données sont, avec les </a:t>
            </a:r>
            <a:r>
              <a:rPr lang="fr-FR" sz="1800" dirty="0">
                <a:hlinkClick r:id="rId2" tooltip="Traitement de l'information"/>
              </a:rPr>
              <a:t>traitements</a:t>
            </a:r>
            <a:r>
              <a:rPr lang="fr-FR" sz="1800" dirty="0"/>
              <a:t>, l'un des deux piliers sur lesquels repose toute </a:t>
            </a:r>
            <a:r>
              <a:rPr lang="fr-FR" sz="1800" dirty="0">
                <a:hlinkClick r:id="rId3" tooltip="Méthode de travail"/>
              </a:rPr>
              <a:t>méthode</a:t>
            </a:r>
            <a:r>
              <a:rPr lang="fr-FR" sz="1800" dirty="0"/>
              <a:t> en </a:t>
            </a:r>
            <a:r>
              <a:rPr lang="fr-FR" sz="1800" dirty="0">
                <a:hlinkClick r:id="rId4" tooltip="Informatique"/>
              </a:rPr>
              <a:t>informatique</a:t>
            </a:r>
            <a:r>
              <a:rPr lang="fr-FR" sz="1800" dirty="0"/>
              <a:t>.</a:t>
            </a:r>
          </a:p>
          <a:p>
            <a:r>
              <a:rPr lang="fr-FR" sz="1800" dirty="0"/>
              <a:t>Les bonnes pratiques recommandent une indépendance stricte entre les données et les traitements. Ce principe vise à ménager et à faciliter les évolutions futures des applications : De la sorte toute modification ou refonte des données n'impacte pas ou très peu le domaine des traitements, et </a:t>
            </a:r>
            <a:r>
              <a:rPr lang="fr-FR" sz="1800" dirty="0" err="1" smtClean="0"/>
              <a:t>réciproquemet</a:t>
            </a:r>
            <a:r>
              <a:rPr lang="fr-FR" sz="1800" dirty="0" smtClean="0"/>
              <a:t>.</a:t>
            </a:r>
            <a:endParaRPr lang="fr-FR" sz="1800" dirty="0"/>
          </a:p>
          <a:p>
            <a:pPr marL="0" indent="0">
              <a:buNone/>
            </a:pPr>
            <a:endParaRPr lang="fr-FR" sz="1800" b="1" i="1" dirty="0">
              <a:latin typeface="Algerian" panose="04020705040A02060702" pitchFamily="82" charset="0"/>
            </a:endParaRPr>
          </a:p>
        </p:txBody>
      </p:sp>
    </p:spTree>
    <p:extLst>
      <p:ext uri="{BB962C8B-B14F-4D97-AF65-F5344CB8AC3E}">
        <p14:creationId xmlns:p14="http://schemas.microsoft.com/office/powerpoint/2010/main" val="337791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normAutofit/>
          </a:bodyPr>
          <a:lstStyle/>
          <a:p>
            <a:pPr marL="0" indent="0">
              <a:buNone/>
            </a:pPr>
            <a:r>
              <a:rPr lang="fr-FR" sz="1800" b="1" dirty="0" smtClean="0"/>
              <a:t>-Relationnelle:</a:t>
            </a:r>
          </a:p>
          <a:p>
            <a:pPr marL="0" indent="0">
              <a:buNone/>
            </a:pPr>
            <a:r>
              <a:rPr lang="fr-FR" sz="1800" dirty="0" smtClean="0"/>
              <a:t>*Sens </a:t>
            </a:r>
            <a:r>
              <a:rPr lang="fr-FR" sz="1800" dirty="0"/>
              <a:t>du relationnel ou </a:t>
            </a:r>
            <a:r>
              <a:rPr lang="fr-FR" sz="1800" b="1" dirty="0"/>
              <a:t>l’aptitude à nouer et à entretenir des relations saines</a:t>
            </a:r>
            <a:r>
              <a:rPr lang="fr-FR" sz="1800" dirty="0"/>
              <a:t>. Savoir interagir et communiquer avec les autres est un atout indispensable pour vivre en société. Encore plus important dans le monde professionnel, le sens du relationnel permet de s’intégrer et d’animer des dynamiques de groupe</a:t>
            </a:r>
            <a:r>
              <a:rPr lang="fr-FR" sz="1800" dirty="0" smtClean="0"/>
              <a:t>.</a:t>
            </a:r>
          </a:p>
          <a:p>
            <a:pPr marL="0" indent="0">
              <a:buNone/>
            </a:pPr>
            <a:endParaRPr lang="fr-FR" sz="1800" b="1" dirty="0" smtClean="0"/>
          </a:p>
          <a:p>
            <a:pPr marL="0" indent="0">
              <a:buNone/>
            </a:pPr>
            <a:r>
              <a:rPr lang="fr-FR" sz="1800" b="1" dirty="0" smtClean="0"/>
              <a:t>*</a:t>
            </a:r>
            <a:r>
              <a:rPr lang="fr-FR" sz="1800" dirty="0" smtClean="0"/>
              <a:t>Se </a:t>
            </a:r>
            <a:r>
              <a:rPr lang="fr-FR" sz="1800" dirty="0"/>
              <a:t>dit d’une base de données construite sur un modèle fondé sur la théorie mathématique des relations.</a:t>
            </a:r>
            <a:br>
              <a:rPr lang="fr-FR" sz="1800" dirty="0"/>
            </a:br>
            <a:endParaRPr lang="fr-FR" sz="1800" dirty="0" smtClean="0"/>
          </a:p>
          <a:p>
            <a:pPr marL="0" indent="0">
              <a:buNone/>
            </a:pPr>
            <a:r>
              <a:rPr lang="fr-FR" sz="1800" b="1" dirty="0" smtClean="0"/>
              <a:t>Note </a:t>
            </a:r>
            <a:r>
              <a:rPr lang="fr-FR" sz="1800" b="1" dirty="0"/>
              <a:t>:</a:t>
            </a:r>
            <a:r>
              <a:rPr lang="fr-FR" sz="1800" dirty="0"/>
              <a:t>Dans ce modèle, dit « relationnel », les données sont stockées en tables structurées sous une forme qui facilite les manipulations et permet d’éviter la redondance de l’information que l’on rencontre dans des modèles plus anciens.</a:t>
            </a:r>
            <a:endParaRPr lang="fr-FR" sz="1800" b="1" dirty="0" smtClean="0"/>
          </a:p>
          <a:p>
            <a:endParaRPr lang="fr-FR" sz="1800" b="1" dirty="0"/>
          </a:p>
        </p:txBody>
      </p:sp>
    </p:spTree>
    <p:extLst>
      <p:ext uri="{BB962C8B-B14F-4D97-AF65-F5344CB8AC3E}">
        <p14:creationId xmlns:p14="http://schemas.microsoft.com/office/powerpoint/2010/main" val="415814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4624"/>
            <a:ext cx="9144000" cy="6768752"/>
          </a:xfrm>
        </p:spPr>
        <p:txBody>
          <a:bodyPr/>
          <a:lstStyle/>
          <a:p>
            <a:pPr marL="0" indent="0">
              <a:buNone/>
            </a:pPr>
            <a:endParaRPr lang="fr-FR" dirty="0"/>
          </a:p>
        </p:txBody>
      </p:sp>
      <p:pic>
        <p:nvPicPr>
          <p:cNvPr id="1026" name="Picture 2" descr="C:\Users\Stagiaire\Documents\GitHub\MULHOUSECRM\Exposé BD (power point)\Images\management-de-la-relation-clien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844824"/>
            <a:ext cx="7850996" cy="436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36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229600" cy="5937523"/>
          </a:xfrm>
        </p:spPr>
        <p:txBody>
          <a:bodyPr/>
          <a:lstStyle/>
          <a:p>
            <a:pPr marL="0" indent="0">
              <a:buNone/>
            </a:pPr>
            <a:r>
              <a:rPr lang="fr-FR" dirty="0" smtClean="0"/>
              <a:t> - </a:t>
            </a:r>
            <a:r>
              <a:rPr lang="fr-FR" sz="1800" b="1" dirty="0" smtClean="0"/>
              <a:t>Historique de bases de données:</a:t>
            </a:r>
            <a:endParaRPr lang="fr-FR" b="1" dirty="0"/>
          </a:p>
        </p:txBody>
      </p:sp>
      <p:sp>
        <p:nvSpPr>
          <p:cNvPr id="5" name="Rectangle 4"/>
          <p:cNvSpPr/>
          <p:nvPr/>
        </p:nvSpPr>
        <p:spPr>
          <a:xfrm>
            <a:off x="107504" y="836712"/>
            <a:ext cx="8928992" cy="7017306"/>
          </a:xfrm>
          <a:prstGeom prst="rect">
            <a:avLst/>
          </a:prstGeom>
        </p:spPr>
        <p:txBody>
          <a:bodyPr wrap="square">
            <a:spAutoFit/>
          </a:bodyPr>
          <a:lstStyle/>
          <a:p>
            <a:endParaRPr lang="fr-FR" dirty="0" smtClean="0"/>
          </a:p>
          <a:p>
            <a:r>
              <a:rPr lang="fr-FR" dirty="0" smtClean="0"/>
              <a:t>*Le </a:t>
            </a:r>
            <a:r>
              <a:rPr lang="fr-FR" dirty="0"/>
              <a:t>terme </a:t>
            </a:r>
            <a:r>
              <a:rPr lang="fr-FR" dirty="0" err="1"/>
              <a:t>database</a:t>
            </a:r>
            <a:r>
              <a:rPr lang="fr-FR" dirty="0"/>
              <a:t> (</a:t>
            </a:r>
            <a:r>
              <a:rPr lang="fr-FR" b="1" dirty="0"/>
              <a:t>base de données</a:t>
            </a:r>
            <a:r>
              <a:rPr lang="fr-FR" dirty="0"/>
              <a:t>) est apparu en 1964 pour désigner une collection </a:t>
            </a:r>
            <a:r>
              <a:rPr lang="fr-FR" b="1" dirty="0"/>
              <a:t>d</a:t>
            </a:r>
            <a:r>
              <a:rPr lang="fr-FR" dirty="0"/>
              <a:t>'informations partagées par différents utilisateurs </a:t>
            </a:r>
            <a:r>
              <a:rPr lang="fr-FR" b="1" dirty="0"/>
              <a:t>d</a:t>
            </a:r>
            <a:r>
              <a:rPr lang="fr-FR" dirty="0"/>
              <a:t>'un système </a:t>
            </a:r>
            <a:r>
              <a:rPr lang="fr-FR" b="1" dirty="0"/>
              <a:t>d</a:t>
            </a:r>
            <a:r>
              <a:rPr lang="fr-FR" dirty="0"/>
              <a:t>'informations militaire. Les premières bases de </a:t>
            </a:r>
            <a:r>
              <a:rPr lang="fr-FR" b="1" dirty="0"/>
              <a:t>données</a:t>
            </a:r>
            <a:r>
              <a:rPr lang="fr-FR" dirty="0"/>
              <a:t> hiérarchiques sont apparues au début des années 1960. ... En 1970, Edgar F.</a:t>
            </a:r>
            <a:endParaRPr lang="fr-FR" dirty="0" smtClean="0"/>
          </a:p>
          <a:p>
            <a:endParaRPr lang="fr-FR" dirty="0" smtClean="0"/>
          </a:p>
          <a:p>
            <a:endParaRPr lang="fr-FR" dirty="0"/>
          </a:p>
          <a:p>
            <a:r>
              <a:rPr lang="fr-FR" dirty="0" smtClean="0"/>
              <a:t>*Tout </a:t>
            </a:r>
            <a:r>
              <a:rPr lang="fr-FR" dirty="0"/>
              <a:t>d’abord, des modèles de réseaux et de bases de données hiérarchiques ont été élaborés. Cependant, celles-ci se sont rapidement révélées trop simples et techniquement limitées. IBM a réalisé une percée majeure dans les années 1970 avec le développement du </a:t>
            </a:r>
            <a:r>
              <a:rPr lang="fr-FR" b="1" dirty="0"/>
              <a:t>modèle de base de données relationnelle</a:t>
            </a:r>
            <a:r>
              <a:rPr lang="fr-FR" dirty="0"/>
              <a:t> beaucoup plus puissant, qui s’est rapidement répandu dans la vie professionnelle. Les produits les plus réussis de cette époque étaient le langage de base de données SQL d’Oracle et les produits successeurs d’IBM, SQL/DS et DB2.</a:t>
            </a:r>
          </a:p>
          <a:p>
            <a:r>
              <a:rPr lang="fr-FR" dirty="0"/>
              <a:t>Jusqu’aux années 2000, des fabricants renommés ont dominé le marché des logiciels de base de données jusqu’à ce que plusieurs </a:t>
            </a:r>
            <a:r>
              <a:rPr lang="fr-FR" b="1" dirty="0"/>
              <a:t>projets open source</a:t>
            </a:r>
            <a:r>
              <a:rPr lang="fr-FR" dirty="0"/>
              <a:t> apportent une bouffée d’air frais. Les systèmes librement accessibles les plus populaires sont MySQL et PostgreSQL. La tendance vers les systèmes </a:t>
            </a:r>
            <a:r>
              <a:rPr lang="fr-FR" dirty="0" err="1"/>
              <a:t>NoSQL</a:t>
            </a:r>
            <a:r>
              <a:rPr lang="fr-FR" dirty="0"/>
              <a:t>, qui a débuté en 2001, s’inscrit dans la tradition des systèmes de bases de données relationnelles lancés par les fabricants.</a:t>
            </a:r>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spTree>
    <p:extLst>
      <p:ext uri="{BB962C8B-B14F-4D97-AF65-F5344CB8AC3E}">
        <p14:creationId xmlns:p14="http://schemas.microsoft.com/office/powerpoint/2010/main" val="325100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579296" cy="6552728"/>
          </a:xfrm>
        </p:spPr>
        <p:txBody>
          <a:bodyPr>
            <a:normAutofit/>
          </a:bodyPr>
          <a:lstStyle/>
          <a:p>
            <a:pPr marL="0" indent="0">
              <a:buNone/>
            </a:pPr>
            <a:r>
              <a:rPr lang="fr-FR" sz="1600" b="1" dirty="0" smtClean="0"/>
              <a:t>Objectifs d’une base de données:</a:t>
            </a:r>
          </a:p>
          <a:p>
            <a:endParaRPr lang="fr-FR" sz="1600" b="1" dirty="0" smtClean="0"/>
          </a:p>
          <a:p>
            <a:r>
              <a:rPr lang="fr-FR" sz="1600" b="1" dirty="0" smtClean="0"/>
              <a:t>Définition</a:t>
            </a:r>
            <a:endParaRPr lang="fr-FR" sz="1600" b="1" dirty="0"/>
          </a:p>
          <a:p>
            <a:pPr marL="0" indent="0">
              <a:buNone/>
            </a:pPr>
            <a:r>
              <a:rPr lang="fr-FR" sz="1600" dirty="0"/>
              <a:t>De nombreuses définitions existent pour définir ce qu'est une base de données, voici à mon sens celle qui la définit le plus correctement</a:t>
            </a:r>
            <a:r>
              <a:rPr lang="fr-FR" sz="1600" dirty="0" smtClean="0"/>
              <a:t>.</a:t>
            </a:r>
          </a:p>
          <a:p>
            <a:pPr marL="0" indent="0">
              <a:buNone/>
            </a:pPr>
            <a:r>
              <a:rPr lang="fr-FR" sz="1600" i="1" dirty="0" smtClean="0"/>
              <a:t>« </a:t>
            </a:r>
            <a:r>
              <a:rPr lang="fr-FR" sz="1600" i="1" dirty="0"/>
              <a:t>Une base de données est un ensemble structuré et cohérent de données enregistrées avec le </a:t>
            </a:r>
            <a:r>
              <a:rPr lang="fr-FR" sz="1600" i="1" dirty="0" smtClean="0"/>
              <a:t>     minimum </a:t>
            </a:r>
            <a:r>
              <a:rPr lang="fr-FR" sz="1600" i="1" dirty="0"/>
              <a:t>de redondance pour satisfaire simultanément plusieurs utilisateurs de manière sélective et dans un temps opportun. »</a:t>
            </a:r>
            <a:r>
              <a:rPr lang="fr-FR" sz="1600" dirty="0"/>
              <a:t/>
            </a:r>
            <a:br>
              <a:rPr lang="fr-FR" sz="1600" dirty="0"/>
            </a:br>
            <a:r>
              <a:rPr lang="fr-FR" sz="1600" dirty="0"/>
              <a:t>Olivier CURE - IGM</a:t>
            </a:r>
          </a:p>
          <a:p>
            <a:pPr marL="0" indent="0">
              <a:buNone/>
            </a:pPr>
            <a:r>
              <a:rPr lang="fr-FR" sz="1600" dirty="0"/>
              <a:t>Une base de données représente un microcosme, c'est à dire une partie du monde.</a:t>
            </a:r>
          </a:p>
          <a:p>
            <a:pPr marL="0" indent="0">
              <a:buNone/>
            </a:pPr>
            <a:endParaRPr lang="fr-FR" sz="1600" b="1" dirty="0"/>
          </a:p>
          <a:p>
            <a:pPr marL="0" indent="0">
              <a:buNone/>
            </a:pPr>
            <a:r>
              <a:rPr lang="fr-FR" sz="1600" b="1" dirty="0" smtClean="0"/>
              <a:t>Objectifs </a:t>
            </a:r>
            <a:r>
              <a:rPr lang="fr-FR" sz="1600" b="1" dirty="0"/>
              <a:t>d'une base de données</a:t>
            </a:r>
          </a:p>
          <a:p>
            <a:r>
              <a:rPr lang="fr-FR" sz="1600" dirty="0"/>
              <a:t>Les bases de données ont été conçues pour répondre aux 4 objectifs suivants :</a:t>
            </a:r>
          </a:p>
          <a:p>
            <a:endParaRPr lang="fr-FR" sz="1600" b="1" dirty="0" smtClean="0"/>
          </a:p>
          <a:p>
            <a:r>
              <a:rPr lang="fr-FR" sz="1600" b="1" dirty="0" smtClean="0"/>
              <a:t>Intégration </a:t>
            </a:r>
            <a:r>
              <a:rPr lang="fr-FR" sz="1600" b="1" dirty="0"/>
              <a:t>et corrélation</a:t>
            </a:r>
          </a:p>
          <a:p>
            <a:endParaRPr lang="fr-FR" sz="1600" dirty="0" smtClean="0"/>
          </a:p>
          <a:p>
            <a:r>
              <a:rPr lang="fr-FR" sz="1600" dirty="0" smtClean="0"/>
              <a:t>A </a:t>
            </a:r>
            <a:r>
              <a:rPr lang="fr-FR" sz="1600" dirty="0"/>
              <a:t>l'origine chaque programme disposait de ses propres données, d'où une forte redondance des informations.</a:t>
            </a:r>
          </a:p>
          <a:p>
            <a:r>
              <a:rPr lang="fr-FR" sz="1600" dirty="0"/>
              <a:t>Le problème majeur était de garantir la cohérence de ces informations entre les systèmes.</a:t>
            </a:r>
          </a:p>
          <a:p>
            <a:r>
              <a:rPr lang="fr-FR" sz="1600" dirty="0"/>
              <a:t>Le but était ainsi de centraliser les données pour éviter la redondance des données (gagner ainsi de l'espace disque), et d'assurer la cohérence des données.</a:t>
            </a:r>
          </a:p>
          <a:p>
            <a:r>
              <a:rPr lang="fr-FR" sz="1600" dirty="0"/>
              <a:t> </a:t>
            </a:r>
          </a:p>
          <a:p>
            <a:pPr marL="0" indent="0">
              <a:buNone/>
            </a:pPr>
            <a:endParaRPr lang="fr-FR" sz="1600" b="1" dirty="0"/>
          </a:p>
        </p:txBody>
      </p:sp>
    </p:spTree>
    <p:extLst>
      <p:ext uri="{BB962C8B-B14F-4D97-AF65-F5344CB8AC3E}">
        <p14:creationId xmlns:p14="http://schemas.microsoft.com/office/powerpoint/2010/main" val="13189269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476</Words>
  <Application>Microsoft Office PowerPoint</Application>
  <PresentationFormat>Affichage à l'écran (4:3)</PresentationFormat>
  <Paragraphs>105</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BASE   DE   DONNEES  RELATIONNELLES</vt:lpstr>
      <vt:lpstr>Table des matières</vt:lpstr>
      <vt:lpstr>1. DEFINITIONS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DONNEES  RELATIONNELLES</dc:title>
  <dc:creator>Stagiaire</dc:creator>
  <cp:lastModifiedBy>Stagiaire</cp:lastModifiedBy>
  <cp:revision>19</cp:revision>
  <dcterms:created xsi:type="dcterms:W3CDTF">2021-09-20T13:57:07Z</dcterms:created>
  <dcterms:modified xsi:type="dcterms:W3CDTF">2021-10-01T07:48:32Z</dcterms:modified>
</cp:coreProperties>
</file>