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1"/>
  </p:sldMasterIdLst>
  <p:notesMasterIdLst>
    <p:notesMasterId r:id="rId119"/>
  </p:notesMasterIdLst>
  <p:handoutMasterIdLst>
    <p:handoutMasterId r:id="rId120"/>
  </p:handoutMasterIdLst>
  <p:sldIdLst>
    <p:sldId id="256" r:id="rId2"/>
    <p:sldId id="307" r:id="rId3"/>
    <p:sldId id="35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326" r:id="rId40"/>
    <p:sldId id="292" r:id="rId41"/>
    <p:sldId id="293" r:id="rId42"/>
    <p:sldId id="294" r:id="rId43"/>
    <p:sldId id="327" r:id="rId44"/>
    <p:sldId id="295" r:id="rId45"/>
    <p:sldId id="296" r:id="rId46"/>
    <p:sldId id="297" r:id="rId47"/>
    <p:sldId id="298" r:id="rId48"/>
    <p:sldId id="299" r:id="rId49"/>
    <p:sldId id="300" r:id="rId50"/>
    <p:sldId id="301" r:id="rId51"/>
    <p:sldId id="302" r:id="rId52"/>
    <p:sldId id="312" r:id="rId53"/>
    <p:sldId id="313" r:id="rId54"/>
    <p:sldId id="314" r:id="rId55"/>
    <p:sldId id="315" r:id="rId56"/>
    <p:sldId id="303" r:id="rId57"/>
    <p:sldId id="316" r:id="rId58"/>
    <p:sldId id="304" r:id="rId59"/>
    <p:sldId id="305" r:id="rId60"/>
    <p:sldId id="306" r:id="rId61"/>
    <p:sldId id="317" r:id="rId62"/>
    <p:sldId id="318" r:id="rId63"/>
    <p:sldId id="319" r:id="rId64"/>
    <p:sldId id="320" r:id="rId65"/>
    <p:sldId id="321" r:id="rId66"/>
    <p:sldId id="322"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55" r:id="rId87"/>
    <p:sldId id="357" r:id="rId88"/>
    <p:sldId id="358" r:id="rId89"/>
    <p:sldId id="349" r:id="rId90"/>
    <p:sldId id="362" r:id="rId91"/>
    <p:sldId id="363" r:id="rId92"/>
    <p:sldId id="364" r:id="rId93"/>
    <p:sldId id="365" r:id="rId94"/>
    <p:sldId id="350" r:id="rId95"/>
    <p:sldId id="352" r:id="rId96"/>
    <p:sldId id="359" r:id="rId97"/>
    <p:sldId id="360" r:id="rId98"/>
    <p:sldId id="361" r:id="rId99"/>
    <p:sldId id="369" r:id="rId100"/>
    <p:sldId id="395" r:id="rId101"/>
    <p:sldId id="389" r:id="rId102"/>
    <p:sldId id="391" r:id="rId103"/>
    <p:sldId id="392" r:id="rId104"/>
    <p:sldId id="371" r:id="rId105"/>
    <p:sldId id="370" r:id="rId106"/>
    <p:sldId id="381" r:id="rId107"/>
    <p:sldId id="382" r:id="rId108"/>
    <p:sldId id="383" r:id="rId109"/>
    <p:sldId id="384" r:id="rId110"/>
    <p:sldId id="373" r:id="rId111"/>
    <p:sldId id="374" r:id="rId112"/>
    <p:sldId id="375" r:id="rId113"/>
    <p:sldId id="376" r:id="rId114"/>
    <p:sldId id="377" r:id="rId115"/>
    <p:sldId id="378" r:id="rId116"/>
    <p:sldId id="379" r:id="rId117"/>
    <p:sldId id="380" r:id="rId118"/>
  </p:sldIdLst>
  <p:sldSz cx="9144000" cy="6858000" type="letter"/>
  <p:notesSz cx="6746875" cy="9913938"/>
  <p:defaultTextStyle>
    <a:defPPr>
      <a:defRPr lang="fr-FR"/>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84" d="100"/>
          <a:sy n="84" d="100"/>
        </p:scale>
        <p:origin x="-237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6" d="100"/>
          <a:sy n="46" d="100"/>
        </p:scale>
        <p:origin x="-1279" y="-88"/>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9525"/>
            <a:ext cx="29241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endParaRPr lang="fr-FR" altLang="fr-FR"/>
          </a:p>
        </p:txBody>
      </p:sp>
      <p:sp>
        <p:nvSpPr>
          <p:cNvPr id="3075" name="Rectangle 3"/>
          <p:cNvSpPr>
            <a:spLocks noGrp="1" noChangeArrowheads="1"/>
          </p:cNvSpPr>
          <p:nvPr>
            <p:ph type="dt" sz="quarter" idx="1"/>
          </p:nvPr>
        </p:nvSpPr>
        <p:spPr bwMode="auto">
          <a:xfrm>
            <a:off x="3822700" y="9525"/>
            <a:ext cx="29241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endParaRPr lang="fr-FR" altLang="fr-FR"/>
          </a:p>
        </p:txBody>
      </p:sp>
      <p:sp>
        <p:nvSpPr>
          <p:cNvPr id="3076" name="Rectangle 4"/>
          <p:cNvSpPr>
            <a:spLocks noGrp="1" noChangeArrowheads="1"/>
          </p:cNvSpPr>
          <p:nvPr>
            <p:ph type="ftr" sz="quarter" idx="2"/>
          </p:nvPr>
        </p:nvSpPr>
        <p:spPr bwMode="auto">
          <a:xfrm>
            <a:off x="0" y="9439275"/>
            <a:ext cx="29241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endParaRPr lang="fr-FR" altLang="fr-FR"/>
          </a:p>
        </p:txBody>
      </p:sp>
      <p:sp>
        <p:nvSpPr>
          <p:cNvPr id="3077" name="Rectangle 5"/>
          <p:cNvSpPr>
            <a:spLocks noGrp="1" noChangeArrowheads="1"/>
          </p:cNvSpPr>
          <p:nvPr>
            <p:ph type="sldNum" sz="quarter" idx="3"/>
          </p:nvPr>
        </p:nvSpPr>
        <p:spPr bwMode="auto">
          <a:xfrm>
            <a:off x="3822700" y="9439275"/>
            <a:ext cx="29241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CD8C89A9-65AC-4940-A27D-4144C8AE130D}" type="slidenum">
              <a:rPr lang="fr-FR" altLang="fr-FR"/>
              <a:pPr/>
              <a:t>‹N°›</a:t>
            </a:fld>
            <a:endParaRPr lang="fr-FR" altLang="fr-FR"/>
          </a:p>
        </p:txBody>
      </p:sp>
    </p:spTree>
    <p:extLst>
      <p:ext uri="{BB962C8B-B14F-4D97-AF65-F5344CB8AC3E}">
        <p14:creationId xmlns:p14="http://schemas.microsoft.com/office/powerpoint/2010/main" val="2654524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9525"/>
            <a:ext cx="29241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defTabSz="762000">
              <a:defRPr sz="1000" i="1"/>
            </a:lvl1pPr>
          </a:lstStyle>
          <a:p>
            <a:endParaRPr lang="fr-FR" altLang="fr-FR"/>
          </a:p>
        </p:txBody>
      </p:sp>
      <p:sp>
        <p:nvSpPr>
          <p:cNvPr id="2051" name="Rectangle 3"/>
          <p:cNvSpPr>
            <a:spLocks noGrp="1" noChangeArrowheads="1"/>
          </p:cNvSpPr>
          <p:nvPr>
            <p:ph type="dt" idx="1"/>
          </p:nvPr>
        </p:nvSpPr>
        <p:spPr bwMode="auto">
          <a:xfrm>
            <a:off x="3822700" y="9525"/>
            <a:ext cx="29241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defTabSz="762000">
              <a:defRPr sz="1000" i="1"/>
            </a:lvl1pPr>
          </a:lstStyle>
          <a:p>
            <a:endParaRPr lang="fr-FR" altLang="fr-FR"/>
          </a:p>
        </p:txBody>
      </p:sp>
      <p:sp>
        <p:nvSpPr>
          <p:cNvPr id="2052" name="Rectangle 4"/>
          <p:cNvSpPr>
            <a:spLocks noGrp="1" noChangeArrowheads="1"/>
          </p:cNvSpPr>
          <p:nvPr>
            <p:ph type="ftr" sz="quarter" idx="4"/>
          </p:nvPr>
        </p:nvSpPr>
        <p:spPr bwMode="auto">
          <a:xfrm>
            <a:off x="0" y="9439275"/>
            <a:ext cx="29241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defTabSz="762000">
              <a:defRPr sz="1000" i="1"/>
            </a:lvl1pPr>
          </a:lstStyle>
          <a:p>
            <a:endParaRPr lang="fr-FR" altLang="fr-FR"/>
          </a:p>
        </p:txBody>
      </p:sp>
      <p:sp>
        <p:nvSpPr>
          <p:cNvPr id="2053" name="Rectangle 5"/>
          <p:cNvSpPr>
            <a:spLocks noGrp="1" noChangeArrowheads="1"/>
          </p:cNvSpPr>
          <p:nvPr>
            <p:ph type="sldNum" sz="quarter" idx="5"/>
          </p:nvPr>
        </p:nvSpPr>
        <p:spPr bwMode="auto">
          <a:xfrm>
            <a:off x="3822700" y="9439275"/>
            <a:ext cx="29241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defTabSz="762000">
              <a:defRPr sz="1000" i="1"/>
            </a:lvl1pPr>
          </a:lstStyle>
          <a:p>
            <a:fld id="{F7B8F95A-D0EC-4346-9694-AAD4161384C2}" type="slidenum">
              <a:rPr lang="fr-FR" altLang="fr-FR"/>
              <a:pPr/>
              <a:t>‹N°›</a:t>
            </a:fld>
            <a:endParaRPr lang="fr-FR" altLang="fr-FR"/>
          </a:p>
        </p:txBody>
      </p:sp>
      <p:sp>
        <p:nvSpPr>
          <p:cNvPr id="2054" name="Rectangle 6"/>
          <p:cNvSpPr>
            <a:spLocks noGrp="1" noChangeArrowheads="1"/>
          </p:cNvSpPr>
          <p:nvPr>
            <p:ph type="body" sz="quarter" idx="3"/>
          </p:nvPr>
        </p:nvSpPr>
        <p:spPr bwMode="auto">
          <a:xfrm>
            <a:off x="900113" y="4710113"/>
            <a:ext cx="4946650" cy="417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fr-FR" altLang="fr-FR" smtClean="0"/>
              <a:t>Cliquez pour modifier le style de texte du masque</a:t>
            </a:r>
          </a:p>
          <a:p>
            <a:pPr lvl="1"/>
            <a:r>
              <a:rPr lang="fr-FR" altLang="fr-FR" smtClean="0"/>
              <a:t>Second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2055" name="Rectangle 7"/>
          <p:cNvSpPr>
            <a:spLocks noGrp="1" noRot="1" noChangeAspect="1" noChangeArrowheads="1" noTextEdit="1"/>
          </p:cNvSpPr>
          <p:nvPr>
            <p:ph type="sldImg" idx="2"/>
          </p:nvPr>
        </p:nvSpPr>
        <p:spPr bwMode="auto">
          <a:xfrm>
            <a:off x="1050925" y="858838"/>
            <a:ext cx="4645025" cy="3481387"/>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3118493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1054100" y="862013"/>
            <a:ext cx="4638675" cy="3478212"/>
          </a:xfrm>
          <a:ln cap="flat"/>
        </p:spPr>
      </p:sp>
      <p:sp>
        <p:nvSpPr>
          <p:cNvPr id="5123"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054100" y="862013"/>
            <a:ext cx="4638675" cy="3478212"/>
          </a:xfrm>
          <a:ln cap="flat"/>
        </p:spPr>
      </p:sp>
      <p:sp>
        <p:nvSpPr>
          <p:cNvPr id="21507"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xfrm>
            <a:off x="1052513" y="858838"/>
            <a:ext cx="4641850" cy="3481387"/>
          </a:xfrm>
          <a:ln/>
        </p:spPr>
      </p:sp>
      <p:sp>
        <p:nvSpPr>
          <p:cNvPr id="23654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ChangeArrowheads="1" noTextEdit="1"/>
          </p:cNvSpPr>
          <p:nvPr>
            <p:ph type="sldImg"/>
          </p:nvPr>
        </p:nvSpPr>
        <p:spPr>
          <a:xfrm>
            <a:off x="1052513" y="858838"/>
            <a:ext cx="4641850" cy="3481387"/>
          </a:xfrm>
          <a:ln/>
        </p:spPr>
      </p:sp>
      <p:sp>
        <p:nvSpPr>
          <p:cNvPr id="237571"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a:xfrm>
            <a:off x="1052513" y="858838"/>
            <a:ext cx="4641850" cy="3481387"/>
          </a:xfrm>
          <a:ln/>
        </p:spPr>
      </p:sp>
      <p:sp>
        <p:nvSpPr>
          <p:cNvPr id="238595"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xfrm>
            <a:off x="1052513" y="858838"/>
            <a:ext cx="4641850" cy="3481387"/>
          </a:xfrm>
          <a:ln/>
        </p:spPr>
      </p:sp>
      <p:sp>
        <p:nvSpPr>
          <p:cNvPr id="239619"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xfrm>
            <a:off x="1052513" y="858838"/>
            <a:ext cx="4641850" cy="3481387"/>
          </a:xfrm>
          <a:ln/>
        </p:spPr>
      </p:sp>
      <p:sp>
        <p:nvSpPr>
          <p:cNvPr id="240643"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a:xfrm>
            <a:off x="1052513" y="858838"/>
            <a:ext cx="4641850" cy="3481387"/>
          </a:xfrm>
          <a:ln/>
        </p:spPr>
      </p:sp>
      <p:sp>
        <p:nvSpPr>
          <p:cNvPr id="24166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xfrm>
            <a:off x="1052513" y="858838"/>
            <a:ext cx="4641850" cy="3481387"/>
          </a:xfrm>
          <a:ln/>
        </p:spPr>
      </p:sp>
      <p:sp>
        <p:nvSpPr>
          <p:cNvPr id="242691"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a:xfrm>
            <a:off x="1052513" y="858838"/>
            <a:ext cx="4641850" cy="3481387"/>
          </a:xfrm>
          <a:ln/>
        </p:spPr>
      </p:sp>
      <p:sp>
        <p:nvSpPr>
          <p:cNvPr id="243715"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xfrm>
            <a:off x="1052513" y="858838"/>
            <a:ext cx="4641850" cy="3481387"/>
          </a:xfrm>
          <a:ln/>
        </p:spPr>
      </p:sp>
      <p:sp>
        <p:nvSpPr>
          <p:cNvPr id="244739"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a:xfrm>
            <a:off x="1052513" y="858838"/>
            <a:ext cx="4641850" cy="3481387"/>
          </a:xfrm>
          <a:ln/>
        </p:spPr>
      </p:sp>
      <p:sp>
        <p:nvSpPr>
          <p:cNvPr id="245763"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054100" y="862013"/>
            <a:ext cx="4638675" cy="3478212"/>
          </a:xfrm>
          <a:ln cap="flat"/>
        </p:spPr>
      </p:sp>
      <p:sp>
        <p:nvSpPr>
          <p:cNvPr id="23555"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052513" y="858838"/>
            <a:ext cx="4641850" cy="3481387"/>
          </a:xfrm>
          <a:ln/>
        </p:spPr>
      </p:sp>
      <p:sp>
        <p:nvSpPr>
          <p:cNvPr id="24678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052513" y="858838"/>
            <a:ext cx="4641850" cy="3481387"/>
          </a:xfrm>
          <a:ln/>
        </p:spPr>
      </p:sp>
      <p:sp>
        <p:nvSpPr>
          <p:cNvPr id="247811"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xfrm>
            <a:off x="1052513" y="858838"/>
            <a:ext cx="4641850" cy="3481387"/>
          </a:xfrm>
          <a:ln/>
        </p:spPr>
      </p:sp>
      <p:sp>
        <p:nvSpPr>
          <p:cNvPr id="248835"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a:xfrm>
            <a:off x="1052513" y="858838"/>
            <a:ext cx="4641850" cy="3481387"/>
          </a:xfrm>
          <a:ln/>
        </p:spPr>
      </p:sp>
      <p:sp>
        <p:nvSpPr>
          <p:cNvPr id="249859"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1052513" y="858838"/>
            <a:ext cx="4641850" cy="3481387"/>
          </a:xfrm>
          <a:ln/>
        </p:spPr>
      </p:sp>
      <p:sp>
        <p:nvSpPr>
          <p:cNvPr id="250883"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xfrm>
            <a:off x="1052513" y="858838"/>
            <a:ext cx="4641850" cy="3481387"/>
          </a:xfrm>
          <a:ln cap="flat"/>
        </p:spPr>
      </p:sp>
      <p:sp>
        <p:nvSpPr>
          <p:cNvPr id="174083"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xfrm>
            <a:off x="1052513" y="858838"/>
            <a:ext cx="4641850" cy="3481387"/>
          </a:xfrm>
          <a:ln/>
        </p:spPr>
      </p:sp>
      <p:sp>
        <p:nvSpPr>
          <p:cNvPr id="25190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xfrm>
            <a:off x="1052513" y="858838"/>
            <a:ext cx="4641850" cy="3481387"/>
          </a:xfrm>
          <a:ln cap="flat"/>
        </p:spPr>
      </p:sp>
      <p:sp>
        <p:nvSpPr>
          <p:cNvPr id="177155"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054100" y="862013"/>
            <a:ext cx="4638675" cy="3478212"/>
          </a:xfrm>
          <a:ln cap="flat"/>
        </p:spPr>
      </p:sp>
      <p:sp>
        <p:nvSpPr>
          <p:cNvPr id="25603"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054100" y="862013"/>
            <a:ext cx="4638675" cy="3478212"/>
          </a:xfrm>
          <a:ln cap="flat"/>
        </p:spPr>
      </p:sp>
      <p:sp>
        <p:nvSpPr>
          <p:cNvPr id="27651"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054100" y="862013"/>
            <a:ext cx="4638675" cy="3478212"/>
          </a:xfrm>
          <a:ln cap="flat"/>
        </p:spPr>
      </p:sp>
      <p:sp>
        <p:nvSpPr>
          <p:cNvPr id="29699"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054100" y="862013"/>
            <a:ext cx="4638675" cy="3478212"/>
          </a:xfrm>
          <a:ln cap="flat"/>
        </p:spPr>
      </p:sp>
      <p:sp>
        <p:nvSpPr>
          <p:cNvPr id="31747"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054100" y="862013"/>
            <a:ext cx="4638675" cy="3478212"/>
          </a:xfrm>
          <a:ln cap="flat"/>
        </p:spPr>
      </p:sp>
      <p:sp>
        <p:nvSpPr>
          <p:cNvPr id="33795"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054100" y="862013"/>
            <a:ext cx="4638675" cy="3478212"/>
          </a:xfrm>
          <a:ln cap="flat"/>
        </p:spPr>
      </p:sp>
      <p:sp>
        <p:nvSpPr>
          <p:cNvPr id="35843"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054100" y="862013"/>
            <a:ext cx="4638675" cy="3478212"/>
          </a:xfrm>
          <a:ln cap="flat"/>
        </p:spPr>
      </p:sp>
      <p:sp>
        <p:nvSpPr>
          <p:cNvPr id="37891"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054100" y="862013"/>
            <a:ext cx="4638675" cy="3478212"/>
          </a:xfrm>
          <a:ln cap="flat"/>
        </p:spPr>
      </p:sp>
      <p:sp>
        <p:nvSpPr>
          <p:cNvPr id="39939"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xfrm>
            <a:off x="1052513" y="858838"/>
            <a:ext cx="4641850" cy="3481387"/>
          </a:xfrm>
          <a:ln/>
        </p:spPr>
      </p:sp>
      <p:sp>
        <p:nvSpPr>
          <p:cNvPr id="187395"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054100" y="862013"/>
            <a:ext cx="4638675" cy="3478212"/>
          </a:xfrm>
          <a:ln cap="flat"/>
        </p:spPr>
      </p:sp>
      <p:sp>
        <p:nvSpPr>
          <p:cNvPr id="41987"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054100" y="862013"/>
            <a:ext cx="4638675" cy="3478212"/>
          </a:xfrm>
          <a:ln cap="flat"/>
        </p:spPr>
      </p:sp>
      <p:sp>
        <p:nvSpPr>
          <p:cNvPr id="44035"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054100" y="862013"/>
            <a:ext cx="4638675" cy="3478212"/>
          </a:xfrm>
          <a:ln cap="flat"/>
        </p:spPr>
      </p:sp>
      <p:sp>
        <p:nvSpPr>
          <p:cNvPr id="46083"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054100" y="862013"/>
            <a:ext cx="4638675" cy="3478212"/>
          </a:xfrm>
          <a:ln cap="flat"/>
        </p:spPr>
      </p:sp>
      <p:sp>
        <p:nvSpPr>
          <p:cNvPr id="48131"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054100" y="862013"/>
            <a:ext cx="4638675" cy="3478212"/>
          </a:xfrm>
          <a:ln cap="flat"/>
        </p:spPr>
      </p:sp>
      <p:sp>
        <p:nvSpPr>
          <p:cNvPr id="50179"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054100" y="862013"/>
            <a:ext cx="4638675" cy="3478212"/>
          </a:xfrm>
          <a:ln cap="flat"/>
        </p:spPr>
      </p:sp>
      <p:sp>
        <p:nvSpPr>
          <p:cNvPr id="52227"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054100" y="862013"/>
            <a:ext cx="4638675" cy="3478212"/>
          </a:xfrm>
          <a:ln cap="flat"/>
        </p:spPr>
      </p:sp>
      <p:sp>
        <p:nvSpPr>
          <p:cNvPr id="54275"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054100" y="862013"/>
            <a:ext cx="4638675" cy="3478212"/>
          </a:xfrm>
          <a:ln cap="flat"/>
        </p:spPr>
      </p:sp>
      <p:sp>
        <p:nvSpPr>
          <p:cNvPr id="56323"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054100" y="862013"/>
            <a:ext cx="4638675" cy="3478212"/>
          </a:xfrm>
          <a:ln cap="flat"/>
        </p:spPr>
      </p:sp>
      <p:sp>
        <p:nvSpPr>
          <p:cNvPr id="58371"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054100" y="862013"/>
            <a:ext cx="4638675" cy="3478212"/>
          </a:xfrm>
          <a:ln cap="flat"/>
        </p:spPr>
      </p:sp>
      <p:sp>
        <p:nvSpPr>
          <p:cNvPr id="60419"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xfrm>
            <a:off x="1052513" y="858838"/>
            <a:ext cx="4641850" cy="3481387"/>
          </a:xfrm>
          <a:ln/>
        </p:spPr>
      </p:sp>
      <p:sp>
        <p:nvSpPr>
          <p:cNvPr id="188419"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054100" y="862013"/>
            <a:ext cx="4638675" cy="3478212"/>
          </a:xfrm>
          <a:ln cap="flat"/>
        </p:spPr>
      </p:sp>
      <p:sp>
        <p:nvSpPr>
          <p:cNvPr id="62467"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054100" y="862013"/>
            <a:ext cx="4638675" cy="3478212"/>
          </a:xfrm>
          <a:ln cap="flat"/>
        </p:spPr>
      </p:sp>
      <p:sp>
        <p:nvSpPr>
          <p:cNvPr id="64515"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054100" y="862013"/>
            <a:ext cx="4638675" cy="3478212"/>
          </a:xfrm>
          <a:ln cap="flat"/>
        </p:spPr>
      </p:sp>
      <p:sp>
        <p:nvSpPr>
          <p:cNvPr id="66563"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054100" y="862013"/>
            <a:ext cx="4638675" cy="3478212"/>
          </a:xfrm>
          <a:ln cap="flat"/>
        </p:spPr>
      </p:sp>
      <p:sp>
        <p:nvSpPr>
          <p:cNvPr id="68611"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054100" y="862013"/>
            <a:ext cx="4638675" cy="3478212"/>
          </a:xfrm>
          <a:ln cap="flat"/>
        </p:spPr>
      </p:sp>
      <p:sp>
        <p:nvSpPr>
          <p:cNvPr id="70659"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054100" y="862013"/>
            <a:ext cx="4638675" cy="3478212"/>
          </a:xfrm>
          <a:ln cap="flat"/>
        </p:spPr>
      </p:sp>
      <p:sp>
        <p:nvSpPr>
          <p:cNvPr id="72707"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054100" y="862013"/>
            <a:ext cx="4638675" cy="3478212"/>
          </a:xfrm>
          <a:ln cap="flat"/>
        </p:spPr>
      </p:sp>
      <p:sp>
        <p:nvSpPr>
          <p:cNvPr id="74755"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054100" y="862013"/>
            <a:ext cx="4638675" cy="3478212"/>
          </a:xfrm>
          <a:ln cap="flat"/>
        </p:spPr>
      </p:sp>
      <p:sp>
        <p:nvSpPr>
          <p:cNvPr id="76803"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054100" y="862013"/>
            <a:ext cx="4638675" cy="3478212"/>
          </a:xfrm>
          <a:ln cap="flat"/>
        </p:spPr>
      </p:sp>
      <p:sp>
        <p:nvSpPr>
          <p:cNvPr id="78851"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xfrm>
            <a:off x="1052513" y="858838"/>
            <a:ext cx="4641850" cy="3481387"/>
          </a:xfrm>
          <a:ln/>
        </p:spPr>
      </p:sp>
      <p:sp>
        <p:nvSpPr>
          <p:cNvPr id="189443"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054100" y="862013"/>
            <a:ext cx="4638675" cy="3478212"/>
          </a:xfrm>
          <a:ln cap="flat"/>
        </p:spPr>
      </p:sp>
      <p:sp>
        <p:nvSpPr>
          <p:cNvPr id="9219"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054100" y="862013"/>
            <a:ext cx="4638675" cy="3478212"/>
          </a:xfrm>
          <a:ln cap="flat"/>
        </p:spPr>
      </p:sp>
      <p:sp>
        <p:nvSpPr>
          <p:cNvPr id="81923"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ln/>
        </p:spPr>
        <p:txBody>
          <a:bodyPr/>
          <a:lstStyle/>
          <a:p>
            <a:endParaRPr lang="fr-FR" altLang="fr-FR"/>
          </a:p>
        </p:txBody>
      </p:sp>
      <p:sp>
        <p:nvSpPr>
          <p:cNvPr id="83971" name="Rectangle 3"/>
          <p:cNvSpPr>
            <a:spLocks noGrp="1" noRot="1" noChangeAspect="1" noChangeArrowheads="1" noTextEdit="1"/>
          </p:cNvSpPr>
          <p:nvPr>
            <p:ph type="sldImg"/>
          </p:nvPr>
        </p:nvSpPr>
        <p:spPr>
          <a:xfrm>
            <a:off x="1052513" y="858838"/>
            <a:ext cx="4641850" cy="3481387"/>
          </a:xfrm>
          <a:ln cap="flat"/>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054100" y="862013"/>
            <a:ext cx="4638675" cy="3478212"/>
          </a:xfrm>
          <a:ln cap="flat"/>
        </p:spPr>
      </p:sp>
      <p:sp>
        <p:nvSpPr>
          <p:cNvPr id="86019"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xfrm>
            <a:off x="1052513" y="858838"/>
            <a:ext cx="4641850" cy="3481387"/>
          </a:xfrm>
          <a:ln/>
        </p:spPr>
      </p:sp>
      <p:sp>
        <p:nvSpPr>
          <p:cNvPr id="19046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054100" y="862013"/>
            <a:ext cx="4638675" cy="3478212"/>
          </a:xfrm>
          <a:ln cap="flat"/>
        </p:spPr>
      </p:sp>
      <p:sp>
        <p:nvSpPr>
          <p:cNvPr id="89091"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054100" y="862013"/>
            <a:ext cx="4638675" cy="3478212"/>
          </a:xfrm>
          <a:ln cap="flat"/>
        </p:spPr>
      </p:sp>
      <p:sp>
        <p:nvSpPr>
          <p:cNvPr id="91139"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054100" y="862013"/>
            <a:ext cx="4638675" cy="3478212"/>
          </a:xfrm>
          <a:ln cap="flat"/>
        </p:spPr>
      </p:sp>
      <p:sp>
        <p:nvSpPr>
          <p:cNvPr id="93187"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054100" y="862013"/>
            <a:ext cx="4638675" cy="3478212"/>
          </a:xfrm>
          <a:ln cap="flat"/>
        </p:spPr>
      </p:sp>
      <p:sp>
        <p:nvSpPr>
          <p:cNvPr id="95235"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054100" y="862013"/>
            <a:ext cx="4638675" cy="3478212"/>
          </a:xfrm>
          <a:ln cap="flat"/>
        </p:spPr>
      </p:sp>
      <p:sp>
        <p:nvSpPr>
          <p:cNvPr id="97283"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054100" y="862013"/>
            <a:ext cx="4638675" cy="3478212"/>
          </a:xfrm>
          <a:ln cap="flat"/>
        </p:spPr>
      </p:sp>
      <p:sp>
        <p:nvSpPr>
          <p:cNvPr id="99331"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054100" y="862013"/>
            <a:ext cx="4638675" cy="3478212"/>
          </a:xfrm>
          <a:ln cap="flat"/>
        </p:spPr>
      </p:sp>
      <p:sp>
        <p:nvSpPr>
          <p:cNvPr id="11267"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054100" y="862013"/>
            <a:ext cx="4638675" cy="3478212"/>
          </a:xfrm>
          <a:ln cap="flat"/>
        </p:spPr>
      </p:sp>
      <p:sp>
        <p:nvSpPr>
          <p:cNvPr id="101379"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054100" y="862013"/>
            <a:ext cx="4638675" cy="3478212"/>
          </a:xfrm>
          <a:ln cap="flat"/>
        </p:spPr>
      </p:sp>
      <p:sp>
        <p:nvSpPr>
          <p:cNvPr id="103427"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xfrm>
            <a:off x="1052513" y="858838"/>
            <a:ext cx="4641850" cy="3481387"/>
          </a:xfrm>
          <a:ln/>
        </p:spPr>
      </p:sp>
      <p:sp>
        <p:nvSpPr>
          <p:cNvPr id="191491"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052513" y="858838"/>
            <a:ext cx="4641850" cy="3481387"/>
          </a:xfrm>
          <a:ln/>
        </p:spPr>
      </p:sp>
      <p:sp>
        <p:nvSpPr>
          <p:cNvPr id="192515"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xfrm>
            <a:off x="1052513" y="858838"/>
            <a:ext cx="4641850" cy="3481387"/>
          </a:xfrm>
          <a:ln/>
        </p:spPr>
      </p:sp>
      <p:sp>
        <p:nvSpPr>
          <p:cNvPr id="193539"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1052513" y="858838"/>
            <a:ext cx="4641850" cy="3481387"/>
          </a:xfrm>
          <a:ln/>
        </p:spPr>
      </p:sp>
      <p:sp>
        <p:nvSpPr>
          <p:cNvPr id="194563"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054100" y="862013"/>
            <a:ext cx="4638675" cy="3478212"/>
          </a:xfrm>
          <a:ln cap="flat"/>
        </p:spPr>
      </p:sp>
      <p:sp>
        <p:nvSpPr>
          <p:cNvPr id="109571"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1052513" y="858838"/>
            <a:ext cx="4641850" cy="3481387"/>
          </a:xfrm>
          <a:ln/>
        </p:spPr>
      </p:sp>
      <p:sp>
        <p:nvSpPr>
          <p:cNvPr id="19558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054100" y="862013"/>
            <a:ext cx="4638675" cy="3478212"/>
          </a:xfrm>
          <a:ln cap="flat"/>
        </p:spPr>
      </p:sp>
      <p:sp>
        <p:nvSpPr>
          <p:cNvPr id="112643"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054100" y="862013"/>
            <a:ext cx="4638675" cy="3478212"/>
          </a:xfrm>
          <a:ln cap="flat"/>
        </p:spPr>
      </p:sp>
      <p:sp>
        <p:nvSpPr>
          <p:cNvPr id="114691"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054100" y="862013"/>
            <a:ext cx="4638675" cy="3478212"/>
          </a:xfrm>
          <a:ln cap="flat"/>
        </p:spPr>
      </p:sp>
      <p:sp>
        <p:nvSpPr>
          <p:cNvPr id="13315"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ln/>
        </p:spPr>
        <p:txBody>
          <a:bodyPr/>
          <a:lstStyle/>
          <a:p>
            <a:endParaRPr lang="fr-FR" altLang="fr-FR"/>
          </a:p>
        </p:txBody>
      </p:sp>
      <p:sp>
        <p:nvSpPr>
          <p:cNvPr id="116739" name="Rectangle 3"/>
          <p:cNvSpPr>
            <a:spLocks noGrp="1" noRot="1" noChangeAspect="1" noChangeArrowheads="1" noTextEdit="1"/>
          </p:cNvSpPr>
          <p:nvPr>
            <p:ph type="sldImg"/>
          </p:nvPr>
        </p:nvSpPr>
        <p:spPr>
          <a:xfrm>
            <a:off x="1052513" y="858838"/>
            <a:ext cx="4641850" cy="3481387"/>
          </a:xfrm>
          <a:ln cap="flat"/>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1052513" y="858838"/>
            <a:ext cx="4641850" cy="3481387"/>
          </a:xfrm>
          <a:ln/>
        </p:spPr>
      </p:sp>
      <p:sp>
        <p:nvSpPr>
          <p:cNvPr id="196611"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xfrm>
            <a:off x="1052513" y="858838"/>
            <a:ext cx="4641850" cy="3481387"/>
          </a:xfrm>
          <a:ln/>
        </p:spPr>
      </p:sp>
      <p:sp>
        <p:nvSpPr>
          <p:cNvPr id="197635"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1052513" y="858838"/>
            <a:ext cx="4641850" cy="3481387"/>
          </a:xfrm>
          <a:ln/>
        </p:spPr>
      </p:sp>
      <p:sp>
        <p:nvSpPr>
          <p:cNvPr id="198659"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a:xfrm>
            <a:off x="1052513" y="858838"/>
            <a:ext cx="4641850" cy="3481387"/>
          </a:xfrm>
          <a:ln/>
        </p:spPr>
      </p:sp>
      <p:sp>
        <p:nvSpPr>
          <p:cNvPr id="199683"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xfrm>
            <a:off x="1052513" y="858838"/>
            <a:ext cx="4641850" cy="3481387"/>
          </a:xfrm>
          <a:ln/>
        </p:spPr>
      </p:sp>
      <p:sp>
        <p:nvSpPr>
          <p:cNvPr id="20070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xfrm>
            <a:off x="1052513" y="858838"/>
            <a:ext cx="4641850" cy="3481387"/>
          </a:xfrm>
          <a:ln/>
        </p:spPr>
      </p:sp>
      <p:sp>
        <p:nvSpPr>
          <p:cNvPr id="201731"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xfrm>
            <a:off x="1052513" y="858838"/>
            <a:ext cx="4641850" cy="3481387"/>
          </a:xfrm>
          <a:ln/>
        </p:spPr>
      </p:sp>
      <p:sp>
        <p:nvSpPr>
          <p:cNvPr id="202755"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xfrm>
            <a:off x="1052513" y="858838"/>
            <a:ext cx="4641850" cy="3481387"/>
          </a:xfrm>
          <a:ln/>
        </p:spPr>
      </p:sp>
      <p:sp>
        <p:nvSpPr>
          <p:cNvPr id="203779"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xfrm>
            <a:off x="1052513" y="858838"/>
            <a:ext cx="4641850" cy="3481387"/>
          </a:xfrm>
          <a:ln/>
        </p:spPr>
      </p:sp>
      <p:sp>
        <p:nvSpPr>
          <p:cNvPr id="204803"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054100" y="862013"/>
            <a:ext cx="4638675" cy="3478212"/>
          </a:xfrm>
          <a:ln cap="flat"/>
        </p:spPr>
      </p:sp>
      <p:sp>
        <p:nvSpPr>
          <p:cNvPr id="15363"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xfrm>
            <a:off x="1052513" y="858838"/>
            <a:ext cx="4641850" cy="3481387"/>
          </a:xfrm>
          <a:ln/>
        </p:spPr>
      </p:sp>
      <p:sp>
        <p:nvSpPr>
          <p:cNvPr id="20582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xfrm>
            <a:off x="1052513" y="858838"/>
            <a:ext cx="4641850" cy="3481387"/>
          </a:xfrm>
          <a:ln/>
        </p:spPr>
      </p:sp>
      <p:sp>
        <p:nvSpPr>
          <p:cNvPr id="206851"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a:xfrm>
            <a:off x="1052513" y="858838"/>
            <a:ext cx="4641850" cy="3481387"/>
          </a:xfrm>
          <a:ln/>
        </p:spPr>
      </p:sp>
      <p:sp>
        <p:nvSpPr>
          <p:cNvPr id="207875"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ChangeArrowheads="1" noTextEdit="1"/>
          </p:cNvSpPr>
          <p:nvPr>
            <p:ph type="sldImg"/>
          </p:nvPr>
        </p:nvSpPr>
        <p:spPr>
          <a:xfrm>
            <a:off x="1052513" y="858838"/>
            <a:ext cx="4641850" cy="3481387"/>
          </a:xfrm>
          <a:ln/>
        </p:spPr>
      </p:sp>
      <p:sp>
        <p:nvSpPr>
          <p:cNvPr id="208899"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a:xfrm>
            <a:off x="1052513" y="858838"/>
            <a:ext cx="4641850" cy="3481387"/>
          </a:xfrm>
          <a:ln/>
        </p:spPr>
      </p:sp>
      <p:sp>
        <p:nvSpPr>
          <p:cNvPr id="209923"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xfrm>
            <a:off x="1052513" y="858838"/>
            <a:ext cx="4641850" cy="3481387"/>
          </a:xfrm>
          <a:ln/>
        </p:spPr>
      </p:sp>
      <p:sp>
        <p:nvSpPr>
          <p:cNvPr id="21094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xfrm>
            <a:off x="1052513" y="858838"/>
            <a:ext cx="4641850" cy="3481387"/>
          </a:xfrm>
          <a:ln/>
        </p:spPr>
      </p:sp>
      <p:sp>
        <p:nvSpPr>
          <p:cNvPr id="211971"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xfrm>
            <a:off x="1052513" y="858838"/>
            <a:ext cx="4641850" cy="3481387"/>
          </a:xfrm>
          <a:ln/>
        </p:spPr>
      </p:sp>
      <p:sp>
        <p:nvSpPr>
          <p:cNvPr id="212995"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xfrm>
            <a:off x="1052513" y="858838"/>
            <a:ext cx="4641850" cy="3481387"/>
          </a:xfrm>
          <a:ln/>
        </p:spPr>
      </p:sp>
      <p:sp>
        <p:nvSpPr>
          <p:cNvPr id="214019"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a:xfrm>
            <a:off x="1052513" y="858838"/>
            <a:ext cx="4641850" cy="3481387"/>
          </a:xfrm>
          <a:ln/>
        </p:spPr>
      </p:sp>
      <p:sp>
        <p:nvSpPr>
          <p:cNvPr id="215043"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054100" y="862013"/>
            <a:ext cx="4638675" cy="3478212"/>
          </a:xfrm>
          <a:ln cap="flat"/>
        </p:spPr>
      </p:sp>
      <p:sp>
        <p:nvSpPr>
          <p:cNvPr id="17411"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xfrm>
            <a:off x="1052513" y="858838"/>
            <a:ext cx="4641850" cy="3481387"/>
          </a:xfrm>
          <a:ln/>
        </p:spPr>
      </p:sp>
      <p:sp>
        <p:nvSpPr>
          <p:cNvPr id="21606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xfrm>
            <a:off x="1052513" y="858838"/>
            <a:ext cx="4641850" cy="3481387"/>
          </a:xfrm>
          <a:ln/>
        </p:spPr>
      </p:sp>
      <p:sp>
        <p:nvSpPr>
          <p:cNvPr id="217091"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xfrm>
            <a:off x="1052513" y="858838"/>
            <a:ext cx="4641850" cy="3481387"/>
          </a:xfrm>
          <a:ln/>
        </p:spPr>
      </p:sp>
      <p:sp>
        <p:nvSpPr>
          <p:cNvPr id="218115"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xfrm>
            <a:off x="1052513" y="858838"/>
            <a:ext cx="4641850" cy="3481387"/>
          </a:xfrm>
          <a:ln/>
        </p:spPr>
      </p:sp>
      <p:sp>
        <p:nvSpPr>
          <p:cNvPr id="219139"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xfrm>
            <a:off x="1052513" y="858838"/>
            <a:ext cx="4641850" cy="3481387"/>
          </a:xfrm>
          <a:ln/>
        </p:spPr>
      </p:sp>
      <p:sp>
        <p:nvSpPr>
          <p:cNvPr id="220163"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xfrm>
            <a:off x="1052513" y="858838"/>
            <a:ext cx="4641850" cy="3481387"/>
          </a:xfrm>
          <a:ln/>
        </p:spPr>
      </p:sp>
      <p:sp>
        <p:nvSpPr>
          <p:cNvPr id="22118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xfrm>
            <a:off x="1052513" y="858838"/>
            <a:ext cx="4641850" cy="3481387"/>
          </a:xfrm>
          <a:ln/>
        </p:spPr>
      </p:sp>
      <p:sp>
        <p:nvSpPr>
          <p:cNvPr id="222211"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xfrm>
            <a:off x="1052513" y="858838"/>
            <a:ext cx="4641850" cy="3481387"/>
          </a:xfrm>
          <a:ln/>
        </p:spPr>
      </p:sp>
      <p:sp>
        <p:nvSpPr>
          <p:cNvPr id="223235"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xfrm>
            <a:off x="1052513" y="858838"/>
            <a:ext cx="4641850" cy="3481387"/>
          </a:xfrm>
          <a:ln/>
        </p:spPr>
      </p:sp>
      <p:sp>
        <p:nvSpPr>
          <p:cNvPr id="224259"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xfrm>
            <a:off x="1052513" y="858838"/>
            <a:ext cx="4641850" cy="3481387"/>
          </a:xfrm>
          <a:ln/>
        </p:spPr>
      </p:sp>
      <p:sp>
        <p:nvSpPr>
          <p:cNvPr id="225283"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054100" y="862013"/>
            <a:ext cx="4638675" cy="3478212"/>
          </a:xfrm>
          <a:ln cap="flat"/>
        </p:spPr>
      </p:sp>
      <p:sp>
        <p:nvSpPr>
          <p:cNvPr id="19459"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xfrm>
            <a:off x="1052513" y="858838"/>
            <a:ext cx="4641850" cy="3481387"/>
          </a:xfrm>
          <a:ln/>
        </p:spPr>
      </p:sp>
      <p:sp>
        <p:nvSpPr>
          <p:cNvPr id="22630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a:xfrm>
            <a:off x="1052513" y="858838"/>
            <a:ext cx="4641850" cy="3481387"/>
          </a:xfrm>
          <a:ln/>
        </p:spPr>
      </p:sp>
      <p:sp>
        <p:nvSpPr>
          <p:cNvPr id="227331"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xfrm>
            <a:off x="1052513" y="858838"/>
            <a:ext cx="4641850" cy="3481387"/>
          </a:xfrm>
          <a:ln/>
        </p:spPr>
      </p:sp>
      <p:sp>
        <p:nvSpPr>
          <p:cNvPr id="228355"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xfrm>
            <a:off x="1052513" y="858838"/>
            <a:ext cx="4641850" cy="3481387"/>
          </a:xfrm>
          <a:ln/>
        </p:spPr>
      </p:sp>
      <p:sp>
        <p:nvSpPr>
          <p:cNvPr id="229379"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xfrm>
            <a:off x="1052513" y="858838"/>
            <a:ext cx="4641850" cy="3481387"/>
          </a:xfrm>
          <a:ln/>
        </p:spPr>
      </p:sp>
      <p:sp>
        <p:nvSpPr>
          <p:cNvPr id="230403"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a:xfrm>
            <a:off x="1052513" y="858838"/>
            <a:ext cx="4641850" cy="3481387"/>
          </a:xfrm>
          <a:ln/>
        </p:spPr>
      </p:sp>
      <p:sp>
        <p:nvSpPr>
          <p:cNvPr id="23142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xfrm>
            <a:off x="1052513" y="858838"/>
            <a:ext cx="4641850" cy="3481387"/>
          </a:xfrm>
          <a:ln/>
        </p:spPr>
      </p:sp>
      <p:sp>
        <p:nvSpPr>
          <p:cNvPr id="232451"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a:xfrm>
            <a:off x="1052513" y="858838"/>
            <a:ext cx="4641850" cy="3481387"/>
          </a:xfrm>
          <a:ln/>
        </p:spPr>
      </p:sp>
      <p:sp>
        <p:nvSpPr>
          <p:cNvPr id="233475"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052513" y="858838"/>
            <a:ext cx="4641850" cy="3481387"/>
          </a:xfrm>
          <a:ln/>
        </p:spPr>
      </p:sp>
      <p:sp>
        <p:nvSpPr>
          <p:cNvPr id="234499"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spect="1" noChangeArrowheads="1" noTextEdit="1"/>
          </p:cNvSpPr>
          <p:nvPr>
            <p:ph type="sldImg"/>
          </p:nvPr>
        </p:nvSpPr>
        <p:spPr>
          <a:xfrm>
            <a:off x="1052513" y="858838"/>
            <a:ext cx="4641850" cy="3481387"/>
          </a:xfrm>
          <a:ln/>
        </p:spPr>
      </p:sp>
      <p:sp>
        <p:nvSpPr>
          <p:cNvPr id="235523" name="Rectangle 3"/>
          <p:cNvSpPr>
            <a:spLocks noGrp="1" noChangeArrowheads="1"/>
          </p:cNvSpPr>
          <p:nvPr>
            <p:ph type="body" idx="1"/>
          </p:nvPr>
        </p:nvSpPr>
        <p:spPr/>
        <p:txBody>
          <a:bodyPr/>
          <a:lstStyle/>
          <a:p>
            <a:endParaRPr lang="fr-FR" alt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85346" name="Rectangle 2"/>
          <p:cNvSpPr>
            <a:spLocks noGrp="1" noChangeArrowheads="1"/>
          </p:cNvSpPr>
          <p:nvPr>
            <p:ph type="ctrTitle"/>
          </p:nvPr>
        </p:nvSpPr>
        <p:spPr>
          <a:xfrm>
            <a:off x="914400" y="304800"/>
            <a:ext cx="7721600" cy="1524000"/>
          </a:xfrm>
        </p:spPr>
        <p:txBody>
          <a:bodyPr/>
          <a:lstStyle>
            <a:lvl1pPr>
              <a:defRPr/>
            </a:lvl1pPr>
          </a:lstStyle>
          <a:p>
            <a:pPr lvl="0"/>
            <a:r>
              <a:rPr lang="fr-FR" altLang="fr-FR" noProof="0" smtClean="0"/>
              <a:t>Cliquez pour modifier le style du titre du masque</a:t>
            </a:r>
          </a:p>
        </p:txBody>
      </p:sp>
      <p:sp>
        <p:nvSpPr>
          <p:cNvPr id="185347" name="Rectangle 3"/>
          <p:cNvSpPr>
            <a:spLocks noGrp="1" noChangeArrowheads="1"/>
          </p:cNvSpPr>
          <p:nvPr>
            <p:ph type="subTitle" idx="1"/>
          </p:nvPr>
        </p:nvSpPr>
        <p:spPr>
          <a:xfrm>
            <a:off x="2133600" y="3886200"/>
            <a:ext cx="6400800" cy="1771650"/>
          </a:xfrm>
        </p:spPr>
        <p:txBody>
          <a:bodyPr/>
          <a:lstStyle>
            <a:lvl1pPr marL="0" indent="0">
              <a:buFont typeface="Monotype Sorts" pitchFamily="2" charset="2"/>
              <a:buNone/>
              <a:defRPr>
                <a:latin typeface="Arial Black" pitchFamily="34" charset="0"/>
              </a:defRPr>
            </a:lvl1pPr>
          </a:lstStyle>
          <a:p>
            <a:pPr lvl="0"/>
            <a:r>
              <a:rPr lang="fr-FR" altLang="fr-FR" noProof="0" smtClean="0"/>
              <a:t>Cliquez pour modifier le style des sous-titres du masque</a:t>
            </a:r>
          </a:p>
        </p:txBody>
      </p:sp>
      <p:sp>
        <p:nvSpPr>
          <p:cNvPr id="185348" name="Rectangle 4"/>
          <p:cNvSpPr>
            <a:spLocks noGrp="1" noChangeArrowheads="1"/>
          </p:cNvSpPr>
          <p:nvPr>
            <p:ph type="dt" sz="half" idx="2"/>
          </p:nvPr>
        </p:nvSpPr>
        <p:spPr>
          <a:xfrm>
            <a:off x="711200" y="6229350"/>
            <a:ext cx="1930400" cy="514350"/>
          </a:xfrm>
        </p:spPr>
        <p:txBody>
          <a:bodyPr/>
          <a:lstStyle>
            <a:lvl1pPr>
              <a:defRPr>
                <a:solidFill>
                  <a:srgbClr val="5E574E"/>
                </a:solidFill>
              </a:defRPr>
            </a:lvl1pPr>
          </a:lstStyle>
          <a:p>
            <a:endParaRPr lang="fr-FR" altLang="fr-FR"/>
          </a:p>
        </p:txBody>
      </p:sp>
      <p:sp>
        <p:nvSpPr>
          <p:cNvPr id="185349" name="Rectangle 5"/>
          <p:cNvSpPr>
            <a:spLocks noGrp="1" noChangeArrowheads="1"/>
          </p:cNvSpPr>
          <p:nvPr>
            <p:ph type="ftr" sz="quarter" idx="3"/>
          </p:nvPr>
        </p:nvSpPr>
        <p:spPr>
          <a:xfrm>
            <a:off x="3149600" y="6229350"/>
            <a:ext cx="2844800" cy="514350"/>
          </a:xfrm>
        </p:spPr>
        <p:txBody>
          <a:bodyPr/>
          <a:lstStyle>
            <a:lvl1pPr>
              <a:defRPr>
                <a:solidFill>
                  <a:srgbClr val="5E574E"/>
                </a:solidFill>
              </a:defRPr>
            </a:lvl1pPr>
          </a:lstStyle>
          <a:p>
            <a:endParaRPr lang="fr-FR" altLang="fr-FR"/>
          </a:p>
        </p:txBody>
      </p:sp>
      <p:sp>
        <p:nvSpPr>
          <p:cNvPr id="185350" name="Rectangle 6"/>
          <p:cNvSpPr>
            <a:spLocks noGrp="1" noChangeArrowheads="1"/>
          </p:cNvSpPr>
          <p:nvPr>
            <p:ph type="sldNum" sz="quarter" idx="4"/>
          </p:nvPr>
        </p:nvSpPr>
        <p:spPr>
          <a:xfrm>
            <a:off x="6604000" y="6229350"/>
            <a:ext cx="1828800" cy="514350"/>
          </a:xfrm>
        </p:spPr>
        <p:txBody>
          <a:bodyPr/>
          <a:lstStyle>
            <a:lvl1pPr>
              <a:defRPr>
                <a:solidFill>
                  <a:srgbClr val="5E574E"/>
                </a:solidFill>
              </a:defRPr>
            </a:lvl1pPr>
          </a:lstStyle>
          <a:p>
            <a:fld id="{3C95A16D-B4EB-4908-AB3E-830BF35F2F2E}" type="slidenum">
              <a:rPr lang="fr-FR" altLang="fr-FR"/>
              <a:pPr/>
              <a:t>‹N°›</a:t>
            </a:fld>
            <a:endParaRPr lang="fr-FR" altLang="fr-FR"/>
          </a:p>
        </p:txBody>
      </p:sp>
      <p:pic>
        <p:nvPicPr>
          <p:cNvPr id="185351" name="Picture 7" descr="A:\paint.GIF"/>
          <p:cNvPicPr>
            <a:picLocks noChangeAspect="1" noChangeArrowheads="1"/>
          </p:cNvPicPr>
          <p:nvPr/>
        </p:nvPicPr>
        <p:blipFill>
          <a:blip r:embed="rId2">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828800"/>
            <a:ext cx="8229600" cy="38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fr-FR" altLang="fr-FR"/>
          </a:p>
        </p:txBody>
      </p:sp>
      <p:sp>
        <p:nvSpPr>
          <p:cNvPr id="5" name="Espace réservé du pied de page 4"/>
          <p:cNvSpPr>
            <a:spLocks noGrp="1"/>
          </p:cNvSpPr>
          <p:nvPr>
            <p:ph type="ftr" sz="quarter" idx="11"/>
          </p:nvPr>
        </p:nvSpPr>
        <p:spPr/>
        <p:txBody>
          <a:bodyPr/>
          <a:lstStyle>
            <a:lvl1pPr>
              <a:defRPr/>
            </a:lvl1pPr>
          </a:lstStyle>
          <a:p>
            <a:endParaRPr lang="fr-FR" altLang="fr-FR"/>
          </a:p>
        </p:txBody>
      </p:sp>
      <p:sp>
        <p:nvSpPr>
          <p:cNvPr id="6" name="Espace réservé du numéro de diapositive 5"/>
          <p:cNvSpPr>
            <a:spLocks noGrp="1"/>
          </p:cNvSpPr>
          <p:nvPr>
            <p:ph type="sldNum" sz="quarter" idx="12"/>
          </p:nvPr>
        </p:nvSpPr>
        <p:spPr/>
        <p:txBody>
          <a:bodyPr/>
          <a:lstStyle>
            <a:lvl1pPr>
              <a:defRPr/>
            </a:lvl1pPr>
          </a:lstStyle>
          <a:p>
            <a:fld id="{DCC6C457-17AD-423F-B32F-598940BEB6A7}" type="slidenum">
              <a:rPr lang="fr-FR" altLang="fr-FR"/>
              <a:pPr/>
              <a:t>‹N°›</a:t>
            </a:fld>
            <a:endParaRPr lang="fr-FR" altLang="fr-FR"/>
          </a:p>
        </p:txBody>
      </p:sp>
    </p:spTree>
    <p:extLst>
      <p:ext uri="{BB962C8B-B14F-4D97-AF65-F5344CB8AC3E}">
        <p14:creationId xmlns:p14="http://schemas.microsoft.com/office/powerpoint/2010/main" val="2102302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78600" y="228600"/>
            <a:ext cx="2057400" cy="5829300"/>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06400" y="228600"/>
            <a:ext cx="6019800" cy="58293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fr-FR" altLang="fr-FR"/>
          </a:p>
        </p:txBody>
      </p:sp>
      <p:sp>
        <p:nvSpPr>
          <p:cNvPr id="5" name="Espace réservé du pied de page 4"/>
          <p:cNvSpPr>
            <a:spLocks noGrp="1"/>
          </p:cNvSpPr>
          <p:nvPr>
            <p:ph type="ftr" sz="quarter" idx="11"/>
          </p:nvPr>
        </p:nvSpPr>
        <p:spPr/>
        <p:txBody>
          <a:bodyPr/>
          <a:lstStyle>
            <a:lvl1pPr>
              <a:defRPr/>
            </a:lvl1pPr>
          </a:lstStyle>
          <a:p>
            <a:endParaRPr lang="fr-FR" altLang="fr-FR"/>
          </a:p>
        </p:txBody>
      </p:sp>
      <p:sp>
        <p:nvSpPr>
          <p:cNvPr id="6" name="Espace réservé du numéro de diapositive 5"/>
          <p:cNvSpPr>
            <a:spLocks noGrp="1"/>
          </p:cNvSpPr>
          <p:nvPr>
            <p:ph type="sldNum" sz="quarter" idx="12"/>
          </p:nvPr>
        </p:nvSpPr>
        <p:spPr/>
        <p:txBody>
          <a:bodyPr/>
          <a:lstStyle>
            <a:lvl1pPr>
              <a:defRPr/>
            </a:lvl1pPr>
          </a:lstStyle>
          <a:p>
            <a:fld id="{6F6F97CE-64A2-4E39-B956-612948F1855E}" type="slidenum">
              <a:rPr lang="fr-FR" altLang="fr-FR"/>
              <a:pPr/>
              <a:t>‹N°›</a:t>
            </a:fld>
            <a:endParaRPr lang="fr-FR" altLang="fr-FR"/>
          </a:p>
        </p:txBody>
      </p:sp>
    </p:spTree>
    <p:extLst>
      <p:ext uri="{BB962C8B-B14F-4D97-AF65-F5344CB8AC3E}">
        <p14:creationId xmlns:p14="http://schemas.microsoft.com/office/powerpoint/2010/main" val="4018329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fr-FR" altLang="fr-FR"/>
          </a:p>
        </p:txBody>
      </p:sp>
      <p:sp>
        <p:nvSpPr>
          <p:cNvPr id="5" name="Espace réservé du pied de page 4"/>
          <p:cNvSpPr>
            <a:spLocks noGrp="1"/>
          </p:cNvSpPr>
          <p:nvPr>
            <p:ph type="ftr" sz="quarter" idx="11"/>
          </p:nvPr>
        </p:nvSpPr>
        <p:spPr/>
        <p:txBody>
          <a:bodyPr/>
          <a:lstStyle>
            <a:lvl1pPr>
              <a:defRPr/>
            </a:lvl1pPr>
          </a:lstStyle>
          <a:p>
            <a:endParaRPr lang="fr-FR" altLang="fr-FR"/>
          </a:p>
        </p:txBody>
      </p:sp>
      <p:sp>
        <p:nvSpPr>
          <p:cNvPr id="6" name="Espace réservé du numéro de diapositive 5"/>
          <p:cNvSpPr>
            <a:spLocks noGrp="1"/>
          </p:cNvSpPr>
          <p:nvPr>
            <p:ph type="sldNum" sz="quarter" idx="12"/>
          </p:nvPr>
        </p:nvSpPr>
        <p:spPr/>
        <p:txBody>
          <a:bodyPr/>
          <a:lstStyle>
            <a:lvl1pPr>
              <a:defRPr/>
            </a:lvl1pPr>
          </a:lstStyle>
          <a:p>
            <a:fld id="{10A04AEB-D7E2-4175-8950-1EE8AAF90208}" type="slidenum">
              <a:rPr lang="fr-FR" altLang="fr-FR"/>
              <a:pPr/>
              <a:t>‹N°›</a:t>
            </a:fld>
            <a:endParaRPr lang="fr-FR" altLang="fr-FR"/>
          </a:p>
        </p:txBody>
      </p:sp>
    </p:spTree>
    <p:extLst>
      <p:ext uri="{BB962C8B-B14F-4D97-AF65-F5344CB8AC3E}">
        <p14:creationId xmlns:p14="http://schemas.microsoft.com/office/powerpoint/2010/main" val="373390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lvl1pPr>
              <a:defRPr/>
            </a:lvl1pPr>
          </a:lstStyle>
          <a:p>
            <a:endParaRPr lang="fr-FR" altLang="fr-FR"/>
          </a:p>
        </p:txBody>
      </p:sp>
      <p:sp>
        <p:nvSpPr>
          <p:cNvPr id="5" name="Espace réservé du pied de page 4"/>
          <p:cNvSpPr>
            <a:spLocks noGrp="1"/>
          </p:cNvSpPr>
          <p:nvPr>
            <p:ph type="ftr" sz="quarter" idx="11"/>
          </p:nvPr>
        </p:nvSpPr>
        <p:spPr/>
        <p:txBody>
          <a:bodyPr/>
          <a:lstStyle>
            <a:lvl1pPr>
              <a:defRPr/>
            </a:lvl1pPr>
          </a:lstStyle>
          <a:p>
            <a:endParaRPr lang="fr-FR" altLang="fr-FR"/>
          </a:p>
        </p:txBody>
      </p:sp>
      <p:sp>
        <p:nvSpPr>
          <p:cNvPr id="6" name="Espace réservé du numéro de diapositive 5"/>
          <p:cNvSpPr>
            <a:spLocks noGrp="1"/>
          </p:cNvSpPr>
          <p:nvPr>
            <p:ph type="sldNum" sz="quarter" idx="12"/>
          </p:nvPr>
        </p:nvSpPr>
        <p:spPr/>
        <p:txBody>
          <a:bodyPr/>
          <a:lstStyle>
            <a:lvl1pPr>
              <a:defRPr/>
            </a:lvl1pPr>
          </a:lstStyle>
          <a:p>
            <a:fld id="{94784A57-4217-43AF-8BA7-B32CDF359054}" type="slidenum">
              <a:rPr lang="fr-FR" altLang="fr-FR"/>
              <a:pPr/>
              <a:t>‹N°›</a:t>
            </a:fld>
            <a:endParaRPr lang="fr-FR" altLang="fr-FR"/>
          </a:p>
        </p:txBody>
      </p:sp>
    </p:spTree>
    <p:extLst>
      <p:ext uri="{BB962C8B-B14F-4D97-AF65-F5344CB8AC3E}">
        <p14:creationId xmlns:p14="http://schemas.microsoft.com/office/powerpoint/2010/main" val="38550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lvl1pPr>
              <a:defRPr/>
            </a:lvl1pPr>
          </a:lstStyle>
          <a:p>
            <a:endParaRPr lang="fr-FR" altLang="fr-FR"/>
          </a:p>
        </p:txBody>
      </p:sp>
      <p:sp>
        <p:nvSpPr>
          <p:cNvPr id="6" name="Espace réservé du pied de page 5"/>
          <p:cNvSpPr>
            <a:spLocks noGrp="1"/>
          </p:cNvSpPr>
          <p:nvPr>
            <p:ph type="ftr" sz="quarter" idx="11"/>
          </p:nvPr>
        </p:nvSpPr>
        <p:spPr/>
        <p:txBody>
          <a:bodyPr/>
          <a:lstStyle>
            <a:lvl1pPr>
              <a:defRPr/>
            </a:lvl1pPr>
          </a:lstStyle>
          <a:p>
            <a:endParaRPr lang="fr-FR" altLang="fr-FR"/>
          </a:p>
        </p:txBody>
      </p:sp>
      <p:sp>
        <p:nvSpPr>
          <p:cNvPr id="7" name="Espace réservé du numéro de diapositive 6"/>
          <p:cNvSpPr>
            <a:spLocks noGrp="1"/>
          </p:cNvSpPr>
          <p:nvPr>
            <p:ph type="sldNum" sz="quarter" idx="12"/>
          </p:nvPr>
        </p:nvSpPr>
        <p:spPr/>
        <p:txBody>
          <a:bodyPr/>
          <a:lstStyle>
            <a:lvl1pPr>
              <a:defRPr/>
            </a:lvl1pPr>
          </a:lstStyle>
          <a:p>
            <a:fld id="{4EA7748B-F393-4178-ADFA-F0E4028B4895}" type="slidenum">
              <a:rPr lang="fr-FR" altLang="fr-FR"/>
              <a:pPr/>
              <a:t>‹N°›</a:t>
            </a:fld>
            <a:endParaRPr lang="fr-FR" altLang="fr-FR"/>
          </a:p>
        </p:txBody>
      </p:sp>
    </p:spTree>
    <p:extLst>
      <p:ext uri="{BB962C8B-B14F-4D97-AF65-F5344CB8AC3E}">
        <p14:creationId xmlns:p14="http://schemas.microsoft.com/office/powerpoint/2010/main" val="863522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lvl1pPr>
              <a:defRPr/>
            </a:lvl1pPr>
          </a:lstStyle>
          <a:p>
            <a:endParaRPr lang="fr-FR" altLang="fr-FR"/>
          </a:p>
        </p:txBody>
      </p:sp>
      <p:sp>
        <p:nvSpPr>
          <p:cNvPr id="8" name="Espace réservé du pied de page 7"/>
          <p:cNvSpPr>
            <a:spLocks noGrp="1"/>
          </p:cNvSpPr>
          <p:nvPr>
            <p:ph type="ftr" sz="quarter" idx="11"/>
          </p:nvPr>
        </p:nvSpPr>
        <p:spPr/>
        <p:txBody>
          <a:bodyPr/>
          <a:lstStyle>
            <a:lvl1pPr>
              <a:defRPr/>
            </a:lvl1pPr>
          </a:lstStyle>
          <a:p>
            <a:endParaRPr lang="fr-FR" altLang="fr-FR"/>
          </a:p>
        </p:txBody>
      </p:sp>
      <p:sp>
        <p:nvSpPr>
          <p:cNvPr id="9" name="Espace réservé du numéro de diapositive 8"/>
          <p:cNvSpPr>
            <a:spLocks noGrp="1"/>
          </p:cNvSpPr>
          <p:nvPr>
            <p:ph type="sldNum" sz="quarter" idx="12"/>
          </p:nvPr>
        </p:nvSpPr>
        <p:spPr/>
        <p:txBody>
          <a:bodyPr/>
          <a:lstStyle>
            <a:lvl1pPr>
              <a:defRPr/>
            </a:lvl1pPr>
          </a:lstStyle>
          <a:p>
            <a:fld id="{9064DE3C-2474-4E49-95F3-BEC932A6646F}" type="slidenum">
              <a:rPr lang="fr-FR" altLang="fr-FR"/>
              <a:pPr/>
              <a:t>‹N°›</a:t>
            </a:fld>
            <a:endParaRPr lang="fr-FR" altLang="fr-FR"/>
          </a:p>
        </p:txBody>
      </p:sp>
    </p:spTree>
    <p:extLst>
      <p:ext uri="{BB962C8B-B14F-4D97-AF65-F5344CB8AC3E}">
        <p14:creationId xmlns:p14="http://schemas.microsoft.com/office/powerpoint/2010/main" val="2122272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lvl1pPr>
              <a:defRPr/>
            </a:lvl1pPr>
          </a:lstStyle>
          <a:p>
            <a:endParaRPr lang="fr-FR" altLang="fr-FR"/>
          </a:p>
        </p:txBody>
      </p:sp>
      <p:sp>
        <p:nvSpPr>
          <p:cNvPr id="4" name="Espace réservé du pied de page 3"/>
          <p:cNvSpPr>
            <a:spLocks noGrp="1"/>
          </p:cNvSpPr>
          <p:nvPr>
            <p:ph type="ftr" sz="quarter" idx="11"/>
          </p:nvPr>
        </p:nvSpPr>
        <p:spPr/>
        <p:txBody>
          <a:bodyPr/>
          <a:lstStyle>
            <a:lvl1pPr>
              <a:defRPr/>
            </a:lvl1pPr>
          </a:lstStyle>
          <a:p>
            <a:endParaRPr lang="fr-FR" altLang="fr-FR"/>
          </a:p>
        </p:txBody>
      </p:sp>
      <p:sp>
        <p:nvSpPr>
          <p:cNvPr id="5" name="Espace réservé du numéro de diapositive 4"/>
          <p:cNvSpPr>
            <a:spLocks noGrp="1"/>
          </p:cNvSpPr>
          <p:nvPr>
            <p:ph type="sldNum" sz="quarter" idx="12"/>
          </p:nvPr>
        </p:nvSpPr>
        <p:spPr/>
        <p:txBody>
          <a:bodyPr/>
          <a:lstStyle>
            <a:lvl1pPr>
              <a:defRPr/>
            </a:lvl1pPr>
          </a:lstStyle>
          <a:p>
            <a:fld id="{F129A56C-F3FF-4067-8CFC-A6ABF2E1B8DD}" type="slidenum">
              <a:rPr lang="fr-FR" altLang="fr-FR"/>
              <a:pPr/>
              <a:t>‹N°›</a:t>
            </a:fld>
            <a:endParaRPr lang="fr-FR" altLang="fr-FR"/>
          </a:p>
        </p:txBody>
      </p:sp>
    </p:spTree>
    <p:extLst>
      <p:ext uri="{BB962C8B-B14F-4D97-AF65-F5344CB8AC3E}">
        <p14:creationId xmlns:p14="http://schemas.microsoft.com/office/powerpoint/2010/main" val="3278872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endParaRPr lang="fr-FR" altLang="fr-FR"/>
          </a:p>
        </p:txBody>
      </p:sp>
      <p:sp>
        <p:nvSpPr>
          <p:cNvPr id="3" name="Espace réservé du pied de page 2"/>
          <p:cNvSpPr>
            <a:spLocks noGrp="1"/>
          </p:cNvSpPr>
          <p:nvPr>
            <p:ph type="ftr" sz="quarter" idx="11"/>
          </p:nvPr>
        </p:nvSpPr>
        <p:spPr/>
        <p:txBody>
          <a:bodyPr/>
          <a:lstStyle>
            <a:lvl1pPr>
              <a:defRPr/>
            </a:lvl1pPr>
          </a:lstStyle>
          <a:p>
            <a:endParaRPr lang="fr-FR" altLang="fr-FR"/>
          </a:p>
        </p:txBody>
      </p:sp>
      <p:sp>
        <p:nvSpPr>
          <p:cNvPr id="4" name="Espace réservé du numéro de diapositive 3"/>
          <p:cNvSpPr>
            <a:spLocks noGrp="1"/>
          </p:cNvSpPr>
          <p:nvPr>
            <p:ph type="sldNum" sz="quarter" idx="12"/>
          </p:nvPr>
        </p:nvSpPr>
        <p:spPr/>
        <p:txBody>
          <a:bodyPr/>
          <a:lstStyle>
            <a:lvl1pPr>
              <a:defRPr/>
            </a:lvl1pPr>
          </a:lstStyle>
          <a:p>
            <a:fld id="{4D404BC6-40A7-4346-AAC5-33062196B91A}" type="slidenum">
              <a:rPr lang="fr-FR" altLang="fr-FR"/>
              <a:pPr/>
              <a:t>‹N°›</a:t>
            </a:fld>
            <a:endParaRPr lang="fr-FR" altLang="fr-FR"/>
          </a:p>
        </p:txBody>
      </p:sp>
    </p:spTree>
    <p:extLst>
      <p:ext uri="{BB962C8B-B14F-4D97-AF65-F5344CB8AC3E}">
        <p14:creationId xmlns:p14="http://schemas.microsoft.com/office/powerpoint/2010/main" val="3448456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endParaRPr lang="fr-FR" altLang="fr-FR"/>
          </a:p>
        </p:txBody>
      </p:sp>
      <p:sp>
        <p:nvSpPr>
          <p:cNvPr id="6" name="Espace réservé du pied de page 5"/>
          <p:cNvSpPr>
            <a:spLocks noGrp="1"/>
          </p:cNvSpPr>
          <p:nvPr>
            <p:ph type="ftr" sz="quarter" idx="11"/>
          </p:nvPr>
        </p:nvSpPr>
        <p:spPr/>
        <p:txBody>
          <a:bodyPr/>
          <a:lstStyle>
            <a:lvl1pPr>
              <a:defRPr/>
            </a:lvl1pPr>
          </a:lstStyle>
          <a:p>
            <a:endParaRPr lang="fr-FR" altLang="fr-FR"/>
          </a:p>
        </p:txBody>
      </p:sp>
      <p:sp>
        <p:nvSpPr>
          <p:cNvPr id="7" name="Espace réservé du numéro de diapositive 6"/>
          <p:cNvSpPr>
            <a:spLocks noGrp="1"/>
          </p:cNvSpPr>
          <p:nvPr>
            <p:ph type="sldNum" sz="quarter" idx="12"/>
          </p:nvPr>
        </p:nvSpPr>
        <p:spPr/>
        <p:txBody>
          <a:bodyPr/>
          <a:lstStyle>
            <a:lvl1pPr>
              <a:defRPr/>
            </a:lvl1pPr>
          </a:lstStyle>
          <a:p>
            <a:fld id="{5DB74B0D-5857-4BB7-BFF6-CEF991C85095}" type="slidenum">
              <a:rPr lang="fr-FR" altLang="fr-FR"/>
              <a:pPr/>
              <a:t>‹N°›</a:t>
            </a:fld>
            <a:endParaRPr lang="fr-FR" altLang="fr-FR"/>
          </a:p>
        </p:txBody>
      </p:sp>
    </p:spTree>
    <p:extLst>
      <p:ext uri="{BB962C8B-B14F-4D97-AF65-F5344CB8AC3E}">
        <p14:creationId xmlns:p14="http://schemas.microsoft.com/office/powerpoint/2010/main" val="1585244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endParaRPr lang="fr-FR" altLang="fr-FR"/>
          </a:p>
        </p:txBody>
      </p:sp>
      <p:sp>
        <p:nvSpPr>
          <p:cNvPr id="6" name="Espace réservé du pied de page 5"/>
          <p:cNvSpPr>
            <a:spLocks noGrp="1"/>
          </p:cNvSpPr>
          <p:nvPr>
            <p:ph type="ftr" sz="quarter" idx="11"/>
          </p:nvPr>
        </p:nvSpPr>
        <p:spPr/>
        <p:txBody>
          <a:bodyPr/>
          <a:lstStyle>
            <a:lvl1pPr>
              <a:defRPr/>
            </a:lvl1pPr>
          </a:lstStyle>
          <a:p>
            <a:endParaRPr lang="fr-FR" altLang="fr-FR"/>
          </a:p>
        </p:txBody>
      </p:sp>
      <p:sp>
        <p:nvSpPr>
          <p:cNvPr id="7" name="Espace réservé du numéro de diapositive 6"/>
          <p:cNvSpPr>
            <a:spLocks noGrp="1"/>
          </p:cNvSpPr>
          <p:nvPr>
            <p:ph type="sldNum" sz="quarter" idx="12"/>
          </p:nvPr>
        </p:nvSpPr>
        <p:spPr/>
        <p:txBody>
          <a:bodyPr/>
          <a:lstStyle>
            <a:lvl1pPr>
              <a:defRPr/>
            </a:lvl1pPr>
          </a:lstStyle>
          <a:p>
            <a:fld id="{6A98842E-556B-45DB-B9F5-D2101D03CB23}" type="slidenum">
              <a:rPr lang="fr-FR" altLang="fr-FR"/>
              <a:pPr/>
              <a:t>‹N°›</a:t>
            </a:fld>
            <a:endParaRPr lang="fr-FR" altLang="fr-FR"/>
          </a:p>
        </p:txBody>
      </p:sp>
    </p:spTree>
    <p:extLst>
      <p:ext uri="{BB962C8B-B14F-4D97-AF65-F5344CB8AC3E}">
        <p14:creationId xmlns:p14="http://schemas.microsoft.com/office/powerpoint/2010/main" val="116505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bwMode="auto">
          <a:xfrm>
            <a:off x="406400" y="228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fr-FR" altLang="fr-FR" smtClean="0"/>
              <a:t>Cliquez pour modifier le style du titre du masque</a:t>
            </a:r>
          </a:p>
        </p:txBody>
      </p:sp>
      <p:sp>
        <p:nvSpPr>
          <p:cNvPr id="184323" name="Rectangle 3"/>
          <p:cNvSpPr>
            <a:spLocks noGrp="1" noChangeArrowheads="1"/>
          </p:cNvSpPr>
          <p:nvPr>
            <p:ph type="body" idx="1"/>
          </p:nvPr>
        </p:nvSpPr>
        <p:spPr bwMode="auto">
          <a:xfrm>
            <a:off x="457200" y="1885950"/>
            <a:ext cx="81788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84324" name="Rectangle 4"/>
          <p:cNvSpPr>
            <a:spLocks noGrp="1" noChangeArrowheads="1"/>
          </p:cNvSpPr>
          <p:nvPr>
            <p:ph type="dt" sz="half" idx="2"/>
          </p:nvPr>
        </p:nvSpPr>
        <p:spPr bwMode="auto">
          <a:xfrm>
            <a:off x="4318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endParaRPr lang="fr-FR" altLang="fr-FR"/>
          </a:p>
        </p:txBody>
      </p:sp>
      <p:sp>
        <p:nvSpPr>
          <p:cNvPr id="184325" name="Rectangle 5"/>
          <p:cNvSpPr>
            <a:spLocks noGrp="1" noChangeArrowheads="1"/>
          </p:cNvSpPr>
          <p:nvPr>
            <p:ph type="ftr" sz="quarter" idx="3"/>
          </p:nvPr>
        </p:nvSpPr>
        <p:spPr bwMode="auto">
          <a:xfrm>
            <a:off x="3124200" y="622935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endParaRPr lang="fr-FR" altLang="fr-FR"/>
          </a:p>
        </p:txBody>
      </p:sp>
      <p:sp>
        <p:nvSpPr>
          <p:cNvPr id="184326" name="Rectangle 6"/>
          <p:cNvSpPr>
            <a:spLocks noGrp="1" noChangeArrowheads="1"/>
          </p:cNvSpPr>
          <p:nvPr>
            <p:ph type="sldNum" sz="quarter" idx="4"/>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fld id="{EDC6AA06-51E8-4131-8120-DFD41787A7B5}" type="slidenum">
              <a:rPr lang="fr-FR" altLang="fr-FR"/>
              <a:pPr/>
              <a:t>‹N°›</a:t>
            </a:fld>
            <a:endParaRPr lang="fr-FR" altLang="fr-FR"/>
          </a:p>
        </p:txBody>
      </p:sp>
      <p:pic>
        <p:nvPicPr>
          <p:cNvPr id="184327" name="Picture 7" descr="A:\paint.GIF"/>
          <p:cNvPicPr>
            <a:picLocks noChangeAspect="1" noChangeArrowheads="1"/>
          </p:cNvPicPr>
          <p:nvPr/>
        </p:nvPicPr>
        <p:blipFill>
          <a:blip r:embed="rId13">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314450"/>
            <a:ext cx="8229600" cy="38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itchFamily="34" charset="0"/>
        </a:defRPr>
      </a:lvl2pPr>
      <a:lvl3pPr algn="l" rtl="0" eaLnBrk="0" fontAlgn="base" hangingPunct="0">
        <a:spcBef>
          <a:spcPct val="0"/>
        </a:spcBef>
        <a:spcAft>
          <a:spcPct val="0"/>
        </a:spcAft>
        <a:defRPr kumimoji="1" sz="4000">
          <a:solidFill>
            <a:schemeClr val="tx2"/>
          </a:solidFill>
          <a:latin typeface="Arial Black" pitchFamily="34" charset="0"/>
        </a:defRPr>
      </a:lvl3pPr>
      <a:lvl4pPr algn="l" rtl="0" eaLnBrk="0" fontAlgn="base" hangingPunct="0">
        <a:spcBef>
          <a:spcPct val="0"/>
        </a:spcBef>
        <a:spcAft>
          <a:spcPct val="0"/>
        </a:spcAft>
        <a:defRPr kumimoji="1" sz="4000">
          <a:solidFill>
            <a:schemeClr val="tx2"/>
          </a:solidFill>
          <a:latin typeface="Arial Black" pitchFamily="34" charset="0"/>
        </a:defRPr>
      </a:lvl4pPr>
      <a:lvl5pPr algn="l" rtl="0" eaLnBrk="0" fontAlgn="base" hangingPunct="0">
        <a:spcBef>
          <a:spcPct val="0"/>
        </a:spcBef>
        <a:spcAft>
          <a:spcPct val="0"/>
        </a:spcAft>
        <a:defRPr kumimoji="1" sz="4000">
          <a:solidFill>
            <a:schemeClr val="tx2"/>
          </a:solidFill>
          <a:latin typeface="Arial Black" pitchFamily="34" charset="0"/>
        </a:defRPr>
      </a:lvl5pPr>
      <a:lvl6pPr marL="457200" algn="l" rtl="0" eaLnBrk="0" fontAlgn="base" hangingPunct="0">
        <a:spcBef>
          <a:spcPct val="0"/>
        </a:spcBef>
        <a:spcAft>
          <a:spcPct val="0"/>
        </a:spcAft>
        <a:defRPr kumimoji="1" sz="4000">
          <a:solidFill>
            <a:schemeClr val="tx2"/>
          </a:solidFill>
          <a:latin typeface="Arial Black" pitchFamily="34" charset="0"/>
        </a:defRPr>
      </a:lvl6pPr>
      <a:lvl7pPr marL="914400" algn="l" rtl="0" eaLnBrk="0" fontAlgn="base" hangingPunct="0">
        <a:spcBef>
          <a:spcPct val="0"/>
        </a:spcBef>
        <a:spcAft>
          <a:spcPct val="0"/>
        </a:spcAft>
        <a:defRPr kumimoji="1" sz="4000">
          <a:solidFill>
            <a:schemeClr val="tx2"/>
          </a:solidFill>
          <a:latin typeface="Arial Black" pitchFamily="34" charset="0"/>
        </a:defRPr>
      </a:lvl7pPr>
      <a:lvl8pPr marL="1371600" algn="l" rtl="0" eaLnBrk="0" fontAlgn="base" hangingPunct="0">
        <a:spcBef>
          <a:spcPct val="0"/>
        </a:spcBef>
        <a:spcAft>
          <a:spcPct val="0"/>
        </a:spcAft>
        <a:defRPr kumimoji="1" sz="4000">
          <a:solidFill>
            <a:schemeClr val="tx2"/>
          </a:solidFill>
          <a:latin typeface="Arial Black" pitchFamily="34" charset="0"/>
        </a:defRPr>
      </a:lvl8pPr>
      <a:lvl9pPr marL="1828800" algn="l" rtl="0" eaLnBrk="0" fontAlgn="base" hangingPunct="0">
        <a:spcBef>
          <a:spcPct val="0"/>
        </a:spcBef>
        <a:spcAft>
          <a:spcPct val="0"/>
        </a:spcAft>
        <a:defRPr kumimoji="1" sz="40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752600" y="533400"/>
            <a:ext cx="6248400" cy="11430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fr-FR" altLang="fr-FR" sz="2400"/>
              <a:t>Conception des Systèmes d'Information</a:t>
            </a:r>
            <a:endParaRPr lang="fr-FR" altLang="fr-FR"/>
          </a:p>
        </p:txBody>
      </p:sp>
      <p:sp>
        <p:nvSpPr>
          <p:cNvPr id="4099" name="Rectangle 3"/>
          <p:cNvSpPr>
            <a:spLocks noGrp="1" noChangeArrowheads="1"/>
          </p:cNvSpPr>
          <p:nvPr>
            <p:ph type="subTitle" idx="1"/>
          </p:nvPr>
        </p:nvSpPr>
        <p:spPr>
          <a:xfrm>
            <a:off x="2895600" y="3505200"/>
            <a:ext cx="4572000" cy="1752600"/>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r>
              <a:rPr lang="fr-FR" altLang="fr-FR"/>
              <a:t>Tassadit Amghar</a:t>
            </a:r>
          </a:p>
          <a:p>
            <a:pPr marL="342900" indent="-342900"/>
            <a:r>
              <a:rPr lang="fr-FR" altLang="fr-FR"/>
              <a:t>Frédéric Saubion</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Actions programmées / Choix</a:t>
            </a:r>
          </a:p>
        </p:txBody>
      </p:sp>
      <p:sp>
        <p:nvSpPr>
          <p:cNvPr id="20483" name="Rectangle 3"/>
          <p:cNvSpPr>
            <a:spLocks noChangeArrowheads="1"/>
          </p:cNvSpPr>
          <p:nvPr/>
        </p:nvSpPr>
        <p:spPr bwMode="auto">
          <a:xfrm>
            <a:off x="441325" y="1736725"/>
            <a:ext cx="4408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Système déterminé (sans décision)</a:t>
            </a:r>
          </a:p>
        </p:txBody>
      </p:sp>
      <p:sp>
        <p:nvSpPr>
          <p:cNvPr id="20484" name="Rectangle 4"/>
          <p:cNvSpPr>
            <a:spLocks noChangeArrowheads="1"/>
          </p:cNvSpPr>
          <p:nvPr/>
        </p:nvSpPr>
        <p:spPr bwMode="auto">
          <a:xfrm>
            <a:off x="1343025" y="2193925"/>
            <a:ext cx="2649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2400"/>
              <a:t>Sorties = f (Entrées)</a:t>
            </a:r>
          </a:p>
        </p:txBody>
      </p:sp>
      <p:sp>
        <p:nvSpPr>
          <p:cNvPr id="20485" name="Rectangle 5"/>
          <p:cNvSpPr>
            <a:spLocks noChangeArrowheads="1"/>
          </p:cNvSpPr>
          <p:nvPr/>
        </p:nvSpPr>
        <p:spPr bwMode="auto">
          <a:xfrm>
            <a:off x="2749550" y="2978150"/>
            <a:ext cx="2806700" cy="5207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486" name="Line 6"/>
          <p:cNvSpPr>
            <a:spLocks noChangeShapeType="1"/>
          </p:cNvSpPr>
          <p:nvPr/>
        </p:nvSpPr>
        <p:spPr bwMode="auto">
          <a:xfrm>
            <a:off x="1295400" y="3200400"/>
            <a:ext cx="1447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487" name="Line 7"/>
          <p:cNvSpPr>
            <a:spLocks noChangeShapeType="1"/>
          </p:cNvSpPr>
          <p:nvPr/>
        </p:nvSpPr>
        <p:spPr bwMode="auto">
          <a:xfrm>
            <a:off x="5562600" y="3200400"/>
            <a:ext cx="1447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488" name="Rectangle 8"/>
          <p:cNvSpPr>
            <a:spLocks noChangeArrowheads="1"/>
          </p:cNvSpPr>
          <p:nvPr/>
        </p:nvSpPr>
        <p:spPr bwMode="auto">
          <a:xfrm>
            <a:off x="542925" y="4022725"/>
            <a:ext cx="318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2400"/>
              <a:t>Systèmes avec décisions</a:t>
            </a:r>
          </a:p>
        </p:txBody>
      </p:sp>
      <p:sp>
        <p:nvSpPr>
          <p:cNvPr id="20489" name="Rectangle 9"/>
          <p:cNvSpPr>
            <a:spLocks noChangeArrowheads="1"/>
          </p:cNvSpPr>
          <p:nvPr/>
        </p:nvSpPr>
        <p:spPr bwMode="auto">
          <a:xfrm>
            <a:off x="2901950" y="5187950"/>
            <a:ext cx="2806700" cy="5207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490" name="Line 10"/>
          <p:cNvSpPr>
            <a:spLocks noChangeShapeType="1"/>
          </p:cNvSpPr>
          <p:nvPr/>
        </p:nvSpPr>
        <p:spPr bwMode="auto">
          <a:xfrm>
            <a:off x="1447800" y="5410200"/>
            <a:ext cx="1447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491" name="Line 11"/>
          <p:cNvSpPr>
            <a:spLocks noChangeShapeType="1"/>
          </p:cNvSpPr>
          <p:nvPr/>
        </p:nvSpPr>
        <p:spPr bwMode="auto">
          <a:xfrm flipV="1">
            <a:off x="5715000" y="4953000"/>
            <a:ext cx="106680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492" name="Line 12"/>
          <p:cNvSpPr>
            <a:spLocks noChangeShapeType="1"/>
          </p:cNvSpPr>
          <p:nvPr/>
        </p:nvSpPr>
        <p:spPr bwMode="auto">
          <a:xfrm>
            <a:off x="5715000" y="5562600"/>
            <a:ext cx="106680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493" name="Rectangle 13"/>
          <p:cNvSpPr>
            <a:spLocks noChangeArrowheads="1"/>
          </p:cNvSpPr>
          <p:nvPr/>
        </p:nvSpPr>
        <p:spPr bwMode="auto">
          <a:xfrm>
            <a:off x="5851525" y="51657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2400"/>
              <a:t>ou</a:t>
            </a:r>
          </a:p>
        </p:txBody>
      </p:sp>
      <p:sp>
        <p:nvSpPr>
          <p:cNvPr id="20494" name="Rectangle 1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7112713C-EAC8-454D-B185-CE02D14CC8C4}" type="slidenum">
              <a:rPr lang="fr-FR" altLang="fr-FR" sz="1200"/>
              <a:pPr>
                <a:spcBef>
                  <a:spcPct val="50000"/>
                </a:spcBef>
              </a:pPr>
              <a:t>10</a:t>
            </a:fld>
            <a:endParaRPr lang="fr-FR" altLang="fr-FR" sz="1200"/>
          </a:p>
        </p:txBody>
      </p:sp>
    </p:spTree>
  </p:cSld>
  <p:clrMapOvr>
    <a:masterClrMapping/>
  </p:clrMapOvr>
  <p:transition>
    <p:zo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Rappels sur les BD</a:t>
            </a:r>
          </a:p>
        </p:txBody>
      </p:sp>
      <p:sp>
        <p:nvSpPr>
          <p:cNvPr id="157699" name="Rectangle 3"/>
          <p:cNvSpPr>
            <a:spLocks noChangeArrowheads="1"/>
          </p:cNvSpPr>
          <p:nvPr/>
        </p:nvSpPr>
        <p:spPr bwMode="auto">
          <a:xfrm>
            <a:off x="76200" y="1600200"/>
            <a:ext cx="8991600" cy="363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BESOIN : accès multi-critères - intégration des données - relation entre les données</a:t>
            </a:r>
          </a:p>
          <a:p>
            <a:pPr>
              <a:spcBef>
                <a:spcPct val="50000"/>
              </a:spcBef>
            </a:pPr>
            <a:r>
              <a:rPr lang="fr-FR" altLang="fr-FR"/>
              <a:t>CARACTERISTIQUES</a:t>
            </a:r>
          </a:p>
          <a:p>
            <a:pPr>
              <a:spcBef>
                <a:spcPct val="50000"/>
              </a:spcBef>
            </a:pPr>
            <a:r>
              <a:rPr lang="fr-FR" altLang="fr-FR"/>
              <a:t>	Données :</a:t>
            </a:r>
          </a:p>
          <a:p>
            <a:pPr>
              <a:spcBef>
                <a:spcPct val="50000"/>
              </a:spcBef>
            </a:pPr>
            <a:r>
              <a:rPr lang="fr-FR" altLang="fr-FR"/>
              <a:t>		structurées</a:t>
            </a:r>
          </a:p>
          <a:p>
            <a:pPr>
              <a:spcBef>
                <a:spcPct val="50000"/>
              </a:spcBef>
            </a:pPr>
            <a:r>
              <a:rPr lang="fr-FR" altLang="fr-FR"/>
              <a:t>		non redondance</a:t>
            </a:r>
          </a:p>
          <a:p>
            <a:pPr>
              <a:spcBef>
                <a:spcPct val="50000"/>
              </a:spcBef>
            </a:pPr>
            <a:r>
              <a:rPr lang="fr-FR" altLang="fr-FR"/>
              <a:t>		accès direct multi-critères</a:t>
            </a:r>
          </a:p>
          <a:p>
            <a:pPr>
              <a:spcBef>
                <a:spcPct val="50000"/>
              </a:spcBef>
            </a:pPr>
            <a:r>
              <a:rPr lang="fr-FR" altLang="fr-FR"/>
              <a:t>		reliée conformément au MCD</a:t>
            </a:r>
          </a:p>
          <a:p>
            <a:pPr>
              <a:spcBef>
                <a:spcPct val="50000"/>
              </a:spcBef>
            </a:pPr>
            <a:r>
              <a:rPr lang="fr-FR" altLang="fr-FR"/>
              <a:t>		Indépendantes des programmes</a:t>
            </a:r>
          </a:p>
          <a:p>
            <a:pPr>
              <a:spcBef>
                <a:spcPct val="50000"/>
              </a:spcBef>
            </a:pPr>
            <a:r>
              <a:rPr lang="fr-FR" altLang="fr-FR"/>
              <a:t>		Sécurité</a:t>
            </a:r>
          </a:p>
          <a:p>
            <a:pPr>
              <a:spcBef>
                <a:spcPct val="50000"/>
              </a:spcBef>
            </a:pPr>
            <a:r>
              <a:rPr lang="fr-FR" altLang="fr-FR"/>
              <a:t>SGBD : interface programmes utilisateur/BD</a:t>
            </a:r>
          </a:p>
        </p:txBody>
      </p:sp>
      <p:sp>
        <p:nvSpPr>
          <p:cNvPr id="157700"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E122E14C-FC90-4F79-88BB-271AEEF6E51E}" type="slidenum">
              <a:rPr lang="fr-FR" altLang="fr-FR" sz="1200"/>
              <a:pPr>
                <a:spcBef>
                  <a:spcPct val="50000"/>
                </a:spcBef>
              </a:pPr>
              <a:t>100</a:t>
            </a:fld>
            <a:endParaRPr lang="fr-FR" altLang="fr-FR" sz="12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CONTEXTE NAVIGATIONNEL</a:t>
            </a:r>
          </a:p>
        </p:txBody>
      </p:sp>
      <p:sp>
        <p:nvSpPr>
          <p:cNvPr id="158723" name="Rectangle 3"/>
          <p:cNvSpPr>
            <a:spLocks noChangeArrowheads="1"/>
          </p:cNvSpPr>
          <p:nvPr/>
        </p:nvSpPr>
        <p:spPr bwMode="auto">
          <a:xfrm>
            <a:off x="3260725" y="2817813"/>
            <a:ext cx="22320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a:t>Enregistrements esclaves</a:t>
            </a:r>
          </a:p>
          <a:p>
            <a:pPr algn="ctr"/>
            <a:r>
              <a:rPr lang="fr-FR" altLang="fr-FR" b="1"/>
              <a:t>membres</a:t>
            </a:r>
          </a:p>
        </p:txBody>
      </p:sp>
      <p:sp>
        <p:nvSpPr>
          <p:cNvPr id="158724" name="AutoShape 4"/>
          <p:cNvSpPr>
            <a:spLocks noChangeArrowheads="1"/>
          </p:cNvSpPr>
          <p:nvPr/>
        </p:nvSpPr>
        <p:spPr bwMode="auto">
          <a:xfrm>
            <a:off x="2368550" y="2139950"/>
            <a:ext cx="4178300" cy="2349500"/>
          </a:xfrm>
          <a:prstGeom prst="star16">
            <a:avLst>
              <a:gd name="adj" fmla="val 3750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8725" name="Rectangle 5"/>
          <p:cNvSpPr>
            <a:spLocks noChangeArrowheads="1"/>
          </p:cNvSpPr>
          <p:nvPr/>
        </p:nvSpPr>
        <p:spPr bwMode="auto">
          <a:xfrm>
            <a:off x="5699125" y="2208213"/>
            <a:ext cx="322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Enregistrement maître - </a:t>
            </a:r>
            <a:r>
              <a:rPr lang="fr-FR" altLang="fr-FR" b="1"/>
              <a:t>propriétaire</a:t>
            </a:r>
          </a:p>
        </p:txBody>
      </p:sp>
      <p:sp>
        <p:nvSpPr>
          <p:cNvPr id="158726" name="Rectangle 6"/>
          <p:cNvSpPr>
            <a:spLocks noChangeArrowheads="1"/>
          </p:cNvSpPr>
          <p:nvPr/>
        </p:nvSpPr>
        <p:spPr bwMode="auto">
          <a:xfrm>
            <a:off x="136525" y="1522413"/>
            <a:ext cx="21605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Relation 1 à plusieurs</a:t>
            </a:r>
          </a:p>
          <a:p>
            <a:r>
              <a:rPr lang="fr-FR" altLang="fr-FR"/>
              <a:t>Ex : </a:t>
            </a:r>
            <a:r>
              <a:rPr lang="fr-FR" altLang="fr-FR" i="1"/>
              <a:t>Client - Commande</a:t>
            </a:r>
          </a:p>
        </p:txBody>
      </p:sp>
      <p:sp>
        <p:nvSpPr>
          <p:cNvPr id="158727" name="Rectangle 7"/>
          <p:cNvSpPr>
            <a:spLocks noChangeArrowheads="1"/>
          </p:cNvSpPr>
          <p:nvPr/>
        </p:nvSpPr>
        <p:spPr bwMode="auto">
          <a:xfrm>
            <a:off x="3413125" y="3503613"/>
            <a:ext cx="2379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Commandes du Client C23</a:t>
            </a:r>
          </a:p>
        </p:txBody>
      </p:sp>
      <p:sp>
        <p:nvSpPr>
          <p:cNvPr id="158728" name="Rectangle 8"/>
          <p:cNvSpPr>
            <a:spLocks noChangeArrowheads="1"/>
          </p:cNvSpPr>
          <p:nvPr/>
        </p:nvSpPr>
        <p:spPr bwMode="auto">
          <a:xfrm>
            <a:off x="6384925" y="2513013"/>
            <a:ext cx="1069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Client C23</a:t>
            </a:r>
          </a:p>
        </p:txBody>
      </p:sp>
      <p:sp>
        <p:nvSpPr>
          <p:cNvPr id="158729" name="Rectangle 9"/>
          <p:cNvSpPr>
            <a:spLocks noChangeArrowheads="1"/>
          </p:cNvSpPr>
          <p:nvPr/>
        </p:nvSpPr>
        <p:spPr bwMode="auto">
          <a:xfrm>
            <a:off x="212725" y="5180013"/>
            <a:ext cx="4760913"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Notions importantes: 	Type d’enregistrement</a:t>
            </a:r>
          </a:p>
          <a:p>
            <a:r>
              <a:rPr lang="fr-FR" altLang="fr-FR"/>
              <a:t>		Occurence d’enregistrement</a:t>
            </a:r>
          </a:p>
          <a:p>
            <a:r>
              <a:rPr lang="fr-FR" altLang="fr-FR"/>
              <a:t>		Type d’ensemble</a:t>
            </a:r>
          </a:p>
          <a:p>
            <a:r>
              <a:rPr lang="fr-FR" altLang="fr-FR"/>
              <a:t>		Occurrence d’un type d’ensemble</a:t>
            </a:r>
          </a:p>
        </p:txBody>
      </p:sp>
      <p:sp>
        <p:nvSpPr>
          <p:cNvPr id="158730" name="Rectangle 10"/>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551A1B83-0D8B-4C16-A4C2-BF0D826360E4}" type="slidenum">
              <a:rPr lang="fr-FR" altLang="fr-FR" sz="1200"/>
              <a:pPr>
                <a:spcBef>
                  <a:spcPct val="50000"/>
                </a:spcBef>
              </a:pPr>
              <a:t>101</a:t>
            </a:fld>
            <a:endParaRPr lang="fr-FR" altLang="fr-FR" sz="12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Diagramme de structure</a:t>
            </a:r>
          </a:p>
        </p:txBody>
      </p:sp>
      <p:sp>
        <p:nvSpPr>
          <p:cNvPr id="159747" name="Rectangle 3"/>
          <p:cNvSpPr>
            <a:spLocks noChangeArrowheads="1"/>
          </p:cNvSpPr>
          <p:nvPr/>
        </p:nvSpPr>
        <p:spPr bwMode="auto">
          <a:xfrm>
            <a:off x="34925" y="1293813"/>
            <a:ext cx="1014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Exemple :</a:t>
            </a:r>
          </a:p>
        </p:txBody>
      </p:sp>
      <p:sp>
        <p:nvSpPr>
          <p:cNvPr id="159748" name="Rectangle 4"/>
          <p:cNvSpPr>
            <a:spLocks noChangeArrowheads="1"/>
          </p:cNvSpPr>
          <p:nvPr/>
        </p:nvSpPr>
        <p:spPr bwMode="auto">
          <a:xfrm>
            <a:off x="971550" y="1606550"/>
            <a:ext cx="15875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49" name="Line 5"/>
          <p:cNvSpPr>
            <a:spLocks noChangeShapeType="1"/>
          </p:cNvSpPr>
          <p:nvPr/>
        </p:nvSpPr>
        <p:spPr bwMode="auto">
          <a:xfrm>
            <a:off x="965200" y="18288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50" name="Rectangle 6"/>
          <p:cNvSpPr>
            <a:spLocks noChangeArrowheads="1"/>
          </p:cNvSpPr>
          <p:nvPr/>
        </p:nvSpPr>
        <p:spPr bwMode="auto">
          <a:xfrm>
            <a:off x="1254125" y="1598613"/>
            <a:ext cx="906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CLIENT</a:t>
            </a:r>
          </a:p>
        </p:txBody>
      </p:sp>
      <p:sp>
        <p:nvSpPr>
          <p:cNvPr id="159751" name="Rectangle 7"/>
          <p:cNvSpPr>
            <a:spLocks noChangeArrowheads="1"/>
          </p:cNvSpPr>
          <p:nvPr/>
        </p:nvSpPr>
        <p:spPr bwMode="auto">
          <a:xfrm>
            <a:off x="949325" y="1827213"/>
            <a:ext cx="1697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CODE, NOM, CA</a:t>
            </a:r>
          </a:p>
        </p:txBody>
      </p:sp>
      <p:sp>
        <p:nvSpPr>
          <p:cNvPr id="159752" name="Rectangle 8"/>
          <p:cNvSpPr>
            <a:spLocks noChangeArrowheads="1"/>
          </p:cNvSpPr>
          <p:nvPr/>
        </p:nvSpPr>
        <p:spPr bwMode="auto">
          <a:xfrm>
            <a:off x="971550" y="2978150"/>
            <a:ext cx="15875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53" name="Line 9"/>
          <p:cNvSpPr>
            <a:spLocks noChangeShapeType="1"/>
          </p:cNvSpPr>
          <p:nvPr/>
        </p:nvSpPr>
        <p:spPr bwMode="auto">
          <a:xfrm>
            <a:off x="965200" y="32004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54" name="Rectangle 10"/>
          <p:cNvSpPr>
            <a:spLocks noChangeArrowheads="1"/>
          </p:cNvSpPr>
          <p:nvPr/>
        </p:nvSpPr>
        <p:spPr bwMode="auto">
          <a:xfrm>
            <a:off x="1076325" y="2970213"/>
            <a:ext cx="1392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59755" name="Rectangle 11"/>
          <p:cNvSpPr>
            <a:spLocks noChangeArrowheads="1"/>
          </p:cNvSpPr>
          <p:nvPr/>
        </p:nvSpPr>
        <p:spPr bwMode="auto">
          <a:xfrm>
            <a:off x="1025525" y="3275013"/>
            <a:ext cx="1527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NOCDE, DATE</a:t>
            </a:r>
          </a:p>
        </p:txBody>
      </p:sp>
      <p:sp>
        <p:nvSpPr>
          <p:cNvPr id="159756" name="Rectangle 12"/>
          <p:cNvSpPr>
            <a:spLocks noChangeArrowheads="1"/>
          </p:cNvSpPr>
          <p:nvPr/>
        </p:nvSpPr>
        <p:spPr bwMode="auto">
          <a:xfrm>
            <a:off x="60325" y="3808413"/>
            <a:ext cx="2152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Exemple d’occurrences:</a:t>
            </a:r>
          </a:p>
        </p:txBody>
      </p:sp>
      <p:sp>
        <p:nvSpPr>
          <p:cNvPr id="159757" name="Rectangle 13"/>
          <p:cNvSpPr>
            <a:spLocks noChangeArrowheads="1"/>
          </p:cNvSpPr>
          <p:nvPr/>
        </p:nvSpPr>
        <p:spPr bwMode="auto">
          <a:xfrm>
            <a:off x="1225550" y="4197350"/>
            <a:ext cx="21971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58" name="Line 14"/>
          <p:cNvSpPr>
            <a:spLocks noChangeShapeType="1"/>
          </p:cNvSpPr>
          <p:nvPr/>
        </p:nvSpPr>
        <p:spPr bwMode="auto">
          <a:xfrm>
            <a:off x="1219200" y="44196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59" name="Rectangle 15"/>
          <p:cNvSpPr>
            <a:spLocks noChangeArrowheads="1"/>
          </p:cNvSpPr>
          <p:nvPr/>
        </p:nvSpPr>
        <p:spPr bwMode="auto">
          <a:xfrm>
            <a:off x="1254125" y="4189413"/>
            <a:ext cx="20907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occurrence de CLIENT</a:t>
            </a:r>
          </a:p>
        </p:txBody>
      </p:sp>
      <p:sp>
        <p:nvSpPr>
          <p:cNvPr id="159760" name="Rectangle 16"/>
          <p:cNvSpPr>
            <a:spLocks noChangeArrowheads="1"/>
          </p:cNvSpPr>
          <p:nvPr/>
        </p:nvSpPr>
        <p:spPr bwMode="auto">
          <a:xfrm>
            <a:off x="1355725" y="4418013"/>
            <a:ext cx="1917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A01  DUPONT 5000</a:t>
            </a:r>
          </a:p>
        </p:txBody>
      </p:sp>
      <p:sp>
        <p:nvSpPr>
          <p:cNvPr id="159761" name="Rectangle 17"/>
          <p:cNvSpPr>
            <a:spLocks noChangeArrowheads="1"/>
          </p:cNvSpPr>
          <p:nvPr/>
        </p:nvSpPr>
        <p:spPr bwMode="auto">
          <a:xfrm>
            <a:off x="996950" y="5416550"/>
            <a:ext cx="25019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62" name="Line 18"/>
          <p:cNvSpPr>
            <a:spLocks noChangeShapeType="1"/>
          </p:cNvSpPr>
          <p:nvPr/>
        </p:nvSpPr>
        <p:spPr bwMode="auto">
          <a:xfrm>
            <a:off x="990600" y="5638800"/>
            <a:ext cx="2514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63" name="Rectangle 19"/>
          <p:cNvSpPr>
            <a:spLocks noChangeArrowheads="1"/>
          </p:cNvSpPr>
          <p:nvPr/>
        </p:nvSpPr>
        <p:spPr bwMode="auto">
          <a:xfrm>
            <a:off x="949325" y="5408613"/>
            <a:ext cx="2576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occurrence de COMMANDE</a:t>
            </a:r>
          </a:p>
        </p:txBody>
      </p:sp>
      <p:sp>
        <p:nvSpPr>
          <p:cNvPr id="159764" name="Rectangle 20"/>
          <p:cNvSpPr>
            <a:spLocks noChangeArrowheads="1"/>
          </p:cNvSpPr>
          <p:nvPr/>
        </p:nvSpPr>
        <p:spPr bwMode="auto">
          <a:xfrm>
            <a:off x="1431925" y="5637213"/>
            <a:ext cx="1312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123  02/01/98</a:t>
            </a:r>
          </a:p>
        </p:txBody>
      </p:sp>
      <p:sp>
        <p:nvSpPr>
          <p:cNvPr id="159765" name="Rectangle 21"/>
          <p:cNvSpPr>
            <a:spLocks noChangeArrowheads="1"/>
          </p:cNvSpPr>
          <p:nvPr/>
        </p:nvSpPr>
        <p:spPr bwMode="auto">
          <a:xfrm>
            <a:off x="996950" y="6102350"/>
            <a:ext cx="25019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66" name="Line 22"/>
          <p:cNvSpPr>
            <a:spLocks noChangeShapeType="1"/>
          </p:cNvSpPr>
          <p:nvPr/>
        </p:nvSpPr>
        <p:spPr bwMode="auto">
          <a:xfrm>
            <a:off x="990600" y="6324600"/>
            <a:ext cx="2514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67" name="Rectangle 23"/>
          <p:cNvSpPr>
            <a:spLocks noChangeArrowheads="1"/>
          </p:cNvSpPr>
          <p:nvPr/>
        </p:nvSpPr>
        <p:spPr bwMode="auto">
          <a:xfrm>
            <a:off x="949325" y="6094413"/>
            <a:ext cx="2576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occurrence de COMMANDE</a:t>
            </a:r>
          </a:p>
        </p:txBody>
      </p:sp>
      <p:sp>
        <p:nvSpPr>
          <p:cNvPr id="159768" name="Rectangle 24"/>
          <p:cNvSpPr>
            <a:spLocks noChangeArrowheads="1"/>
          </p:cNvSpPr>
          <p:nvPr/>
        </p:nvSpPr>
        <p:spPr bwMode="auto">
          <a:xfrm>
            <a:off x="1431925" y="6323013"/>
            <a:ext cx="1312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154  18/02/98</a:t>
            </a:r>
          </a:p>
        </p:txBody>
      </p:sp>
      <p:sp>
        <p:nvSpPr>
          <p:cNvPr id="159769" name="AutoShape 25"/>
          <p:cNvSpPr>
            <a:spLocks noChangeArrowheads="1"/>
          </p:cNvSpPr>
          <p:nvPr/>
        </p:nvSpPr>
        <p:spPr bwMode="auto">
          <a:xfrm>
            <a:off x="698500" y="5346700"/>
            <a:ext cx="3175000" cy="1422400"/>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70" name="Line 26"/>
          <p:cNvSpPr>
            <a:spLocks noChangeShapeType="1"/>
          </p:cNvSpPr>
          <p:nvPr/>
        </p:nvSpPr>
        <p:spPr bwMode="auto">
          <a:xfrm>
            <a:off x="2133600" y="48006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71" name="Line 27"/>
          <p:cNvSpPr>
            <a:spLocks noChangeShapeType="1"/>
          </p:cNvSpPr>
          <p:nvPr/>
        </p:nvSpPr>
        <p:spPr bwMode="auto">
          <a:xfrm>
            <a:off x="2133600" y="5105400"/>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72" name="Rectangle 28"/>
          <p:cNvSpPr>
            <a:spLocks noChangeArrowheads="1"/>
          </p:cNvSpPr>
          <p:nvPr/>
        </p:nvSpPr>
        <p:spPr bwMode="auto">
          <a:xfrm>
            <a:off x="2117725" y="4799013"/>
            <a:ext cx="31638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Occurrence de COMMANDES-DU-</a:t>
            </a:r>
          </a:p>
          <a:p>
            <a:r>
              <a:rPr lang="fr-FR" altLang="fr-FR"/>
              <a:t>CLIENT pour le client A01</a:t>
            </a:r>
          </a:p>
        </p:txBody>
      </p:sp>
      <p:sp>
        <p:nvSpPr>
          <p:cNvPr id="159773" name="Line 29"/>
          <p:cNvSpPr>
            <a:spLocks noChangeShapeType="1"/>
          </p:cNvSpPr>
          <p:nvPr/>
        </p:nvSpPr>
        <p:spPr bwMode="auto">
          <a:xfrm>
            <a:off x="1676400" y="2209800"/>
            <a:ext cx="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74" name="Line 30"/>
          <p:cNvSpPr>
            <a:spLocks noChangeShapeType="1"/>
          </p:cNvSpPr>
          <p:nvPr/>
        </p:nvSpPr>
        <p:spPr bwMode="auto">
          <a:xfrm>
            <a:off x="1676400" y="26670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75" name="Line 31"/>
          <p:cNvSpPr>
            <a:spLocks noChangeShapeType="1"/>
          </p:cNvSpPr>
          <p:nvPr/>
        </p:nvSpPr>
        <p:spPr bwMode="auto">
          <a:xfrm flipV="1">
            <a:off x="1676400" y="1447800"/>
            <a:ext cx="0" cy="228600"/>
          </a:xfrm>
          <a:prstGeom prst="line">
            <a:avLst/>
          </a:prstGeom>
          <a:noFill/>
          <a:ln w="12700">
            <a:solidFill>
              <a:schemeClr val="tx1"/>
            </a:solidFill>
            <a:prstDash val="dash"/>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76" name="Line 32"/>
          <p:cNvSpPr>
            <a:spLocks noChangeShapeType="1"/>
          </p:cNvSpPr>
          <p:nvPr/>
        </p:nvSpPr>
        <p:spPr bwMode="auto">
          <a:xfrm>
            <a:off x="1676400" y="1447800"/>
            <a:ext cx="1600200"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77" name="Rectangle 33"/>
          <p:cNvSpPr>
            <a:spLocks noChangeArrowheads="1"/>
          </p:cNvSpPr>
          <p:nvPr/>
        </p:nvSpPr>
        <p:spPr bwMode="auto">
          <a:xfrm>
            <a:off x="3184525" y="1293813"/>
            <a:ext cx="43989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nom de l’enregistrement-type (du propriétaire type)</a:t>
            </a:r>
          </a:p>
        </p:txBody>
      </p:sp>
      <p:sp>
        <p:nvSpPr>
          <p:cNvPr id="159778" name="Line 34"/>
          <p:cNvSpPr>
            <a:spLocks noChangeShapeType="1"/>
          </p:cNvSpPr>
          <p:nvPr/>
        </p:nvSpPr>
        <p:spPr bwMode="auto">
          <a:xfrm>
            <a:off x="2590800" y="1981200"/>
            <a:ext cx="685800" cy="0"/>
          </a:xfrm>
          <a:prstGeom prst="line">
            <a:avLst/>
          </a:prstGeom>
          <a:noFill/>
          <a:ln w="12700">
            <a:solidFill>
              <a:schemeClr val="tx1"/>
            </a:solidFill>
            <a:prstDash val="dash"/>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79" name="Rectangle 35"/>
          <p:cNvSpPr>
            <a:spLocks noChangeArrowheads="1"/>
          </p:cNvSpPr>
          <p:nvPr/>
        </p:nvSpPr>
        <p:spPr bwMode="auto">
          <a:xfrm>
            <a:off x="3184525" y="1827213"/>
            <a:ext cx="3259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nom des champs (types de propriétés)</a:t>
            </a:r>
          </a:p>
        </p:txBody>
      </p:sp>
      <p:sp>
        <p:nvSpPr>
          <p:cNvPr id="159780" name="Rectangle 36"/>
          <p:cNvSpPr>
            <a:spLocks noChangeArrowheads="1"/>
          </p:cNvSpPr>
          <p:nvPr/>
        </p:nvSpPr>
        <p:spPr bwMode="auto">
          <a:xfrm>
            <a:off x="1660525" y="2208213"/>
            <a:ext cx="2655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COMMANDES-DU-CLIENT</a:t>
            </a:r>
          </a:p>
        </p:txBody>
      </p:sp>
      <p:sp>
        <p:nvSpPr>
          <p:cNvPr id="159781" name="Line 37"/>
          <p:cNvSpPr>
            <a:spLocks noChangeShapeType="1"/>
          </p:cNvSpPr>
          <p:nvPr/>
        </p:nvSpPr>
        <p:spPr bwMode="auto">
          <a:xfrm>
            <a:off x="1143000" y="2590800"/>
            <a:ext cx="457200" cy="0"/>
          </a:xfrm>
          <a:prstGeom prst="line">
            <a:avLst/>
          </a:prstGeom>
          <a:noFill/>
          <a:ln w="12700">
            <a:solidFill>
              <a:schemeClr val="tx1"/>
            </a:solidFill>
            <a:prstDash val="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82" name="Rectangle 38"/>
          <p:cNvSpPr>
            <a:spLocks noChangeArrowheads="1"/>
          </p:cNvSpPr>
          <p:nvPr/>
        </p:nvSpPr>
        <p:spPr bwMode="auto">
          <a:xfrm>
            <a:off x="22225" y="2386013"/>
            <a:ext cx="1193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Relation 1-n</a:t>
            </a:r>
          </a:p>
        </p:txBody>
      </p:sp>
      <p:sp>
        <p:nvSpPr>
          <p:cNvPr id="159783" name="Line 39"/>
          <p:cNvSpPr>
            <a:spLocks noChangeShapeType="1"/>
          </p:cNvSpPr>
          <p:nvPr/>
        </p:nvSpPr>
        <p:spPr bwMode="auto">
          <a:xfrm>
            <a:off x="2971800" y="2514600"/>
            <a:ext cx="304800" cy="152400"/>
          </a:xfrm>
          <a:prstGeom prst="line">
            <a:avLst/>
          </a:prstGeom>
          <a:noFill/>
          <a:ln w="12700">
            <a:solidFill>
              <a:schemeClr val="tx1"/>
            </a:solidFill>
            <a:prstDash val="dash"/>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84" name="Line 40"/>
          <p:cNvSpPr>
            <a:spLocks noChangeShapeType="1"/>
          </p:cNvSpPr>
          <p:nvPr/>
        </p:nvSpPr>
        <p:spPr bwMode="auto">
          <a:xfrm>
            <a:off x="3276600" y="2667000"/>
            <a:ext cx="1143000"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85" name="Rectangle 41"/>
          <p:cNvSpPr>
            <a:spLocks noChangeArrowheads="1"/>
          </p:cNvSpPr>
          <p:nvPr/>
        </p:nvSpPr>
        <p:spPr bwMode="auto">
          <a:xfrm>
            <a:off x="4403725" y="2513013"/>
            <a:ext cx="2114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nom de l’ensemble-type</a:t>
            </a:r>
          </a:p>
        </p:txBody>
      </p:sp>
      <p:sp>
        <p:nvSpPr>
          <p:cNvPr id="159786" name="Line 42"/>
          <p:cNvSpPr>
            <a:spLocks noChangeShapeType="1"/>
          </p:cNvSpPr>
          <p:nvPr/>
        </p:nvSpPr>
        <p:spPr bwMode="auto">
          <a:xfrm>
            <a:off x="2438400" y="3124200"/>
            <a:ext cx="1219200" cy="0"/>
          </a:xfrm>
          <a:prstGeom prst="line">
            <a:avLst/>
          </a:prstGeom>
          <a:noFill/>
          <a:ln w="12700">
            <a:solidFill>
              <a:schemeClr val="tx1"/>
            </a:solidFill>
            <a:prstDash val="dash"/>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87" name="Line 43"/>
          <p:cNvSpPr>
            <a:spLocks noChangeShapeType="1"/>
          </p:cNvSpPr>
          <p:nvPr/>
        </p:nvSpPr>
        <p:spPr bwMode="auto">
          <a:xfrm>
            <a:off x="2514600" y="3429000"/>
            <a:ext cx="1143000" cy="0"/>
          </a:xfrm>
          <a:prstGeom prst="line">
            <a:avLst/>
          </a:prstGeom>
          <a:noFill/>
          <a:ln w="12700">
            <a:solidFill>
              <a:schemeClr val="tx1"/>
            </a:solidFill>
            <a:prstDash val="dash"/>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88" name="Rectangle 44"/>
          <p:cNvSpPr>
            <a:spLocks noChangeArrowheads="1"/>
          </p:cNvSpPr>
          <p:nvPr/>
        </p:nvSpPr>
        <p:spPr bwMode="auto">
          <a:xfrm>
            <a:off x="3717925" y="2970213"/>
            <a:ext cx="1900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nom du membre-type</a:t>
            </a:r>
          </a:p>
        </p:txBody>
      </p:sp>
      <p:sp>
        <p:nvSpPr>
          <p:cNvPr id="159789" name="Rectangle 45"/>
          <p:cNvSpPr>
            <a:spLocks noChangeArrowheads="1"/>
          </p:cNvSpPr>
          <p:nvPr/>
        </p:nvSpPr>
        <p:spPr bwMode="auto">
          <a:xfrm>
            <a:off x="3641725" y="3262313"/>
            <a:ext cx="1019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propriétés</a:t>
            </a:r>
          </a:p>
        </p:txBody>
      </p:sp>
      <p:sp>
        <p:nvSpPr>
          <p:cNvPr id="159790" name="Rectangle 46"/>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3FF7E68F-DD0A-406E-80EA-778B35949D9A}" type="slidenum">
              <a:rPr lang="fr-FR" altLang="fr-FR" sz="1200"/>
              <a:pPr>
                <a:spcBef>
                  <a:spcPct val="50000"/>
                </a:spcBef>
              </a:pPr>
              <a:t>102</a:t>
            </a:fld>
            <a:endParaRPr lang="fr-FR" altLang="fr-FR" sz="12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Structures possibles</a:t>
            </a:r>
          </a:p>
        </p:txBody>
      </p:sp>
      <p:sp>
        <p:nvSpPr>
          <p:cNvPr id="160771" name="Rectangle 3"/>
          <p:cNvSpPr>
            <a:spLocks noChangeArrowheads="1"/>
          </p:cNvSpPr>
          <p:nvPr/>
        </p:nvSpPr>
        <p:spPr bwMode="auto">
          <a:xfrm>
            <a:off x="60325" y="1446213"/>
            <a:ext cx="2362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Arborescence/Hiérarchie</a:t>
            </a:r>
          </a:p>
        </p:txBody>
      </p:sp>
      <p:sp>
        <p:nvSpPr>
          <p:cNvPr id="160772" name="Rectangle 4"/>
          <p:cNvSpPr>
            <a:spLocks noChangeArrowheads="1"/>
          </p:cNvSpPr>
          <p:nvPr/>
        </p:nvSpPr>
        <p:spPr bwMode="auto">
          <a:xfrm>
            <a:off x="60325" y="3960813"/>
            <a:ext cx="2227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Réseau (ex CODASYL)</a:t>
            </a:r>
          </a:p>
        </p:txBody>
      </p:sp>
      <p:sp>
        <p:nvSpPr>
          <p:cNvPr id="160773" name="Rectangle 5"/>
          <p:cNvSpPr>
            <a:spLocks noChangeArrowheads="1"/>
          </p:cNvSpPr>
          <p:nvPr/>
        </p:nvSpPr>
        <p:spPr bwMode="auto">
          <a:xfrm>
            <a:off x="158750" y="1835150"/>
            <a:ext cx="1282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774" name="Rectangle 6"/>
          <p:cNvSpPr>
            <a:spLocks noChangeArrowheads="1"/>
          </p:cNvSpPr>
          <p:nvPr/>
        </p:nvSpPr>
        <p:spPr bwMode="auto">
          <a:xfrm>
            <a:off x="158750" y="2444750"/>
            <a:ext cx="12827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775" name="Rectangle 7"/>
          <p:cNvSpPr>
            <a:spLocks noChangeArrowheads="1"/>
          </p:cNvSpPr>
          <p:nvPr/>
        </p:nvSpPr>
        <p:spPr bwMode="auto">
          <a:xfrm>
            <a:off x="31750" y="3282950"/>
            <a:ext cx="20447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776" name="Line 8"/>
          <p:cNvSpPr>
            <a:spLocks noChangeShapeType="1"/>
          </p:cNvSpPr>
          <p:nvPr/>
        </p:nvSpPr>
        <p:spPr bwMode="auto">
          <a:xfrm>
            <a:off x="152400" y="19939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777" name="Rectangle 9"/>
          <p:cNvSpPr>
            <a:spLocks noChangeArrowheads="1"/>
          </p:cNvSpPr>
          <p:nvPr/>
        </p:nvSpPr>
        <p:spPr bwMode="auto">
          <a:xfrm>
            <a:off x="365125" y="1774825"/>
            <a:ext cx="8461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a:t>CLASSE</a:t>
            </a:r>
          </a:p>
        </p:txBody>
      </p:sp>
      <p:sp>
        <p:nvSpPr>
          <p:cNvPr id="160778" name="Line 10"/>
          <p:cNvSpPr>
            <a:spLocks noChangeShapeType="1"/>
          </p:cNvSpPr>
          <p:nvPr/>
        </p:nvSpPr>
        <p:spPr bwMode="auto">
          <a:xfrm>
            <a:off x="152400" y="26670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779" name="Rectangle 11"/>
          <p:cNvSpPr>
            <a:spLocks noChangeArrowheads="1"/>
          </p:cNvSpPr>
          <p:nvPr/>
        </p:nvSpPr>
        <p:spPr bwMode="auto">
          <a:xfrm>
            <a:off x="212725" y="2384425"/>
            <a:ext cx="904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a:t>COMPTE</a:t>
            </a:r>
          </a:p>
        </p:txBody>
      </p:sp>
      <p:sp>
        <p:nvSpPr>
          <p:cNvPr id="160780" name="Rectangle 12"/>
          <p:cNvSpPr>
            <a:spLocks noChangeArrowheads="1"/>
          </p:cNvSpPr>
          <p:nvPr/>
        </p:nvSpPr>
        <p:spPr bwMode="auto">
          <a:xfrm>
            <a:off x="85725" y="3222625"/>
            <a:ext cx="19923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a:t>COMPTE-AUXILIAIRE</a:t>
            </a:r>
          </a:p>
        </p:txBody>
      </p:sp>
      <p:sp>
        <p:nvSpPr>
          <p:cNvPr id="160781" name="Rectangle 13"/>
          <p:cNvSpPr>
            <a:spLocks noChangeArrowheads="1"/>
          </p:cNvSpPr>
          <p:nvPr/>
        </p:nvSpPr>
        <p:spPr bwMode="auto">
          <a:xfrm>
            <a:off x="2041525" y="1827213"/>
            <a:ext cx="703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racine</a:t>
            </a:r>
          </a:p>
        </p:txBody>
      </p:sp>
      <p:sp>
        <p:nvSpPr>
          <p:cNvPr id="160782" name="Rectangle 14"/>
          <p:cNvSpPr>
            <a:spLocks noChangeArrowheads="1"/>
          </p:cNvSpPr>
          <p:nvPr/>
        </p:nvSpPr>
        <p:spPr bwMode="auto">
          <a:xfrm>
            <a:off x="2346325" y="3351213"/>
            <a:ext cx="692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feuille</a:t>
            </a:r>
          </a:p>
        </p:txBody>
      </p:sp>
      <p:sp>
        <p:nvSpPr>
          <p:cNvPr id="160783" name="Line 15"/>
          <p:cNvSpPr>
            <a:spLocks noChangeShapeType="1"/>
          </p:cNvSpPr>
          <p:nvPr/>
        </p:nvSpPr>
        <p:spPr bwMode="auto">
          <a:xfrm>
            <a:off x="12700" y="3517900"/>
            <a:ext cx="2057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784" name="Rectangle 16"/>
          <p:cNvSpPr>
            <a:spLocks noChangeArrowheads="1"/>
          </p:cNvSpPr>
          <p:nvPr/>
        </p:nvSpPr>
        <p:spPr bwMode="auto">
          <a:xfrm>
            <a:off x="365125" y="3451225"/>
            <a:ext cx="1290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u="sng"/>
              <a:t>NOCPA</a:t>
            </a:r>
            <a:r>
              <a:rPr lang="fr-FR" altLang="fr-FR" sz="1400"/>
              <a:t>, NOM</a:t>
            </a:r>
          </a:p>
        </p:txBody>
      </p:sp>
      <p:sp>
        <p:nvSpPr>
          <p:cNvPr id="160785" name="Rectangle 17"/>
          <p:cNvSpPr>
            <a:spLocks noChangeArrowheads="1"/>
          </p:cNvSpPr>
          <p:nvPr/>
        </p:nvSpPr>
        <p:spPr bwMode="auto">
          <a:xfrm>
            <a:off x="60325" y="2689225"/>
            <a:ext cx="1468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u="sng"/>
              <a:t>NOCPT</a:t>
            </a:r>
            <a:r>
              <a:rPr lang="fr-FR" altLang="fr-FR" sz="1400"/>
              <a:t>, LIBCPT</a:t>
            </a:r>
          </a:p>
        </p:txBody>
      </p:sp>
      <p:sp>
        <p:nvSpPr>
          <p:cNvPr id="160786" name="Rectangle 18"/>
          <p:cNvSpPr>
            <a:spLocks noChangeArrowheads="1"/>
          </p:cNvSpPr>
          <p:nvPr/>
        </p:nvSpPr>
        <p:spPr bwMode="auto">
          <a:xfrm>
            <a:off x="60325" y="1928813"/>
            <a:ext cx="1425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NOCL, LIBCL</a:t>
            </a:r>
          </a:p>
        </p:txBody>
      </p:sp>
      <p:sp>
        <p:nvSpPr>
          <p:cNvPr id="160787" name="Line 19"/>
          <p:cNvSpPr>
            <a:spLocks noChangeShapeType="1"/>
          </p:cNvSpPr>
          <p:nvPr/>
        </p:nvSpPr>
        <p:spPr bwMode="auto">
          <a:xfrm>
            <a:off x="762000" y="22098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788" name="Line 20"/>
          <p:cNvSpPr>
            <a:spLocks noChangeShapeType="1"/>
          </p:cNvSpPr>
          <p:nvPr/>
        </p:nvSpPr>
        <p:spPr bwMode="auto">
          <a:xfrm>
            <a:off x="762000" y="29718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789" name="Rectangle 21"/>
          <p:cNvSpPr>
            <a:spLocks noChangeArrowheads="1"/>
          </p:cNvSpPr>
          <p:nvPr/>
        </p:nvSpPr>
        <p:spPr bwMode="auto">
          <a:xfrm>
            <a:off x="3413125" y="1446213"/>
            <a:ext cx="1200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Occurrences</a:t>
            </a:r>
          </a:p>
        </p:txBody>
      </p:sp>
      <p:sp>
        <p:nvSpPr>
          <p:cNvPr id="160790" name="Rectangle 22"/>
          <p:cNvSpPr>
            <a:spLocks noChangeArrowheads="1"/>
          </p:cNvSpPr>
          <p:nvPr/>
        </p:nvSpPr>
        <p:spPr bwMode="auto">
          <a:xfrm>
            <a:off x="6477000" y="1600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400"/>
              <a:t>4 TIERS</a:t>
            </a:r>
          </a:p>
        </p:txBody>
      </p:sp>
      <p:sp>
        <p:nvSpPr>
          <p:cNvPr id="160791" name="Rectangle 23"/>
          <p:cNvSpPr>
            <a:spLocks noChangeArrowheads="1"/>
          </p:cNvSpPr>
          <p:nvPr/>
        </p:nvSpPr>
        <p:spPr bwMode="auto">
          <a:xfrm>
            <a:off x="6254750" y="1606550"/>
            <a:ext cx="12827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792" name="Rectangle 24"/>
          <p:cNvSpPr>
            <a:spLocks noChangeArrowheads="1"/>
          </p:cNvSpPr>
          <p:nvPr/>
        </p:nvSpPr>
        <p:spPr bwMode="auto">
          <a:xfrm>
            <a:off x="3794125" y="1698625"/>
            <a:ext cx="10334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i="1"/>
              <a:t>de la racine</a:t>
            </a:r>
          </a:p>
        </p:txBody>
      </p:sp>
      <p:sp>
        <p:nvSpPr>
          <p:cNvPr id="160793" name="Rectangle 25"/>
          <p:cNvSpPr>
            <a:spLocks noChangeArrowheads="1"/>
          </p:cNvSpPr>
          <p:nvPr/>
        </p:nvSpPr>
        <p:spPr bwMode="auto">
          <a:xfrm>
            <a:off x="4937125" y="2208213"/>
            <a:ext cx="2041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400 FOURNISSEURS</a:t>
            </a:r>
          </a:p>
        </p:txBody>
      </p:sp>
      <p:sp>
        <p:nvSpPr>
          <p:cNvPr id="160794" name="Rectangle 26"/>
          <p:cNvSpPr>
            <a:spLocks noChangeArrowheads="1"/>
          </p:cNvSpPr>
          <p:nvPr/>
        </p:nvSpPr>
        <p:spPr bwMode="auto">
          <a:xfrm>
            <a:off x="7451725" y="2208213"/>
            <a:ext cx="1374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410 CLIENTS</a:t>
            </a:r>
          </a:p>
        </p:txBody>
      </p:sp>
      <p:sp>
        <p:nvSpPr>
          <p:cNvPr id="160795" name="Rectangle 27"/>
          <p:cNvSpPr>
            <a:spLocks noChangeArrowheads="1"/>
          </p:cNvSpPr>
          <p:nvPr/>
        </p:nvSpPr>
        <p:spPr bwMode="auto">
          <a:xfrm>
            <a:off x="4959350" y="2266950"/>
            <a:ext cx="21209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796" name="Rectangle 28"/>
          <p:cNvSpPr>
            <a:spLocks noChangeArrowheads="1"/>
          </p:cNvSpPr>
          <p:nvPr/>
        </p:nvSpPr>
        <p:spPr bwMode="auto">
          <a:xfrm>
            <a:off x="7473950" y="2266950"/>
            <a:ext cx="13589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797" name="Rectangle 29"/>
          <p:cNvSpPr>
            <a:spLocks noChangeArrowheads="1"/>
          </p:cNvSpPr>
          <p:nvPr/>
        </p:nvSpPr>
        <p:spPr bwMode="auto">
          <a:xfrm>
            <a:off x="3794125" y="2232025"/>
            <a:ext cx="1047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i="1"/>
              <a:t>de segments</a:t>
            </a:r>
          </a:p>
        </p:txBody>
      </p:sp>
      <p:sp>
        <p:nvSpPr>
          <p:cNvPr id="160798" name="Line 30"/>
          <p:cNvSpPr>
            <a:spLocks noChangeShapeType="1"/>
          </p:cNvSpPr>
          <p:nvPr/>
        </p:nvSpPr>
        <p:spPr bwMode="auto">
          <a:xfrm>
            <a:off x="6934200" y="19050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799" name="Line 31"/>
          <p:cNvSpPr>
            <a:spLocks noChangeShapeType="1"/>
          </p:cNvSpPr>
          <p:nvPr/>
        </p:nvSpPr>
        <p:spPr bwMode="auto">
          <a:xfrm flipH="1">
            <a:off x="5638800" y="21336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00" name="Line 32"/>
          <p:cNvSpPr>
            <a:spLocks noChangeShapeType="1"/>
          </p:cNvSpPr>
          <p:nvPr/>
        </p:nvSpPr>
        <p:spPr bwMode="auto">
          <a:xfrm flipH="1">
            <a:off x="6934200" y="21336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01" name="Line 33"/>
          <p:cNvSpPr>
            <a:spLocks noChangeShapeType="1"/>
          </p:cNvSpPr>
          <p:nvPr/>
        </p:nvSpPr>
        <p:spPr bwMode="auto">
          <a:xfrm>
            <a:off x="5638800" y="2133600"/>
            <a:ext cx="0" cy="152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02" name="Line 34"/>
          <p:cNvSpPr>
            <a:spLocks noChangeShapeType="1"/>
          </p:cNvSpPr>
          <p:nvPr/>
        </p:nvSpPr>
        <p:spPr bwMode="auto">
          <a:xfrm>
            <a:off x="8229600" y="2133600"/>
            <a:ext cx="0" cy="152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03" name="Rectangle 35"/>
          <p:cNvSpPr>
            <a:spLocks noChangeArrowheads="1"/>
          </p:cNvSpPr>
          <p:nvPr/>
        </p:nvSpPr>
        <p:spPr bwMode="auto">
          <a:xfrm>
            <a:off x="3276600" y="2971800"/>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400"/>
              <a:t>400001 DUPONT</a:t>
            </a:r>
          </a:p>
        </p:txBody>
      </p:sp>
      <p:sp>
        <p:nvSpPr>
          <p:cNvPr id="160804" name="Rectangle 36"/>
          <p:cNvSpPr>
            <a:spLocks noChangeArrowheads="1"/>
          </p:cNvSpPr>
          <p:nvPr/>
        </p:nvSpPr>
        <p:spPr bwMode="auto">
          <a:xfrm>
            <a:off x="4800600" y="2971800"/>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400"/>
              <a:t>400002 DURAND</a:t>
            </a:r>
          </a:p>
        </p:txBody>
      </p:sp>
      <p:sp>
        <p:nvSpPr>
          <p:cNvPr id="160805" name="Rectangle 37"/>
          <p:cNvSpPr>
            <a:spLocks noChangeArrowheads="1"/>
          </p:cNvSpPr>
          <p:nvPr/>
        </p:nvSpPr>
        <p:spPr bwMode="auto">
          <a:xfrm>
            <a:off x="6400800" y="2971800"/>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400"/>
              <a:t>410001 DUBOIS</a:t>
            </a:r>
          </a:p>
        </p:txBody>
      </p:sp>
      <p:sp>
        <p:nvSpPr>
          <p:cNvPr id="160806" name="Rectangle 38"/>
          <p:cNvSpPr>
            <a:spLocks noChangeArrowheads="1"/>
          </p:cNvSpPr>
          <p:nvPr/>
        </p:nvSpPr>
        <p:spPr bwMode="auto">
          <a:xfrm>
            <a:off x="7848600" y="2971800"/>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fr-FR" altLang="fr-FR" sz="1400"/>
              <a:t>410002 DUPIN</a:t>
            </a:r>
          </a:p>
        </p:txBody>
      </p:sp>
      <p:sp>
        <p:nvSpPr>
          <p:cNvPr id="160807" name="Rectangle 39"/>
          <p:cNvSpPr>
            <a:spLocks noChangeArrowheads="1"/>
          </p:cNvSpPr>
          <p:nvPr/>
        </p:nvSpPr>
        <p:spPr bwMode="auto">
          <a:xfrm>
            <a:off x="3282950" y="2978150"/>
            <a:ext cx="14351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08" name="Rectangle 40"/>
          <p:cNvSpPr>
            <a:spLocks noChangeArrowheads="1"/>
          </p:cNvSpPr>
          <p:nvPr/>
        </p:nvSpPr>
        <p:spPr bwMode="auto">
          <a:xfrm>
            <a:off x="4832350" y="2978150"/>
            <a:ext cx="14351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09" name="Rectangle 41"/>
          <p:cNvSpPr>
            <a:spLocks noChangeArrowheads="1"/>
          </p:cNvSpPr>
          <p:nvPr/>
        </p:nvSpPr>
        <p:spPr bwMode="auto">
          <a:xfrm>
            <a:off x="6432550" y="2978150"/>
            <a:ext cx="13335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10" name="Rectangle 42"/>
          <p:cNvSpPr>
            <a:spLocks noChangeArrowheads="1"/>
          </p:cNvSpPr>
          <p:nvPr/>
        </p:nvSpPr>
        <p:spPr bwMode="auto">
          <a:xfrm>
            <a:off x="7931150" y="2978150"/>
            <a:ext cx="11684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11" name="Line 43"/>
          <p:cNvSpPr>
            <a:spLocks noChangeShapeType="1"/>
          </p:cNvSpPr>
          <p:nvPr/>
        </p:nvSpPr>
        <p:spPr bwMode="auto">
          <a:xfrm>
            <a:off x="5410200" y="25146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12" name="Line 44"/>
          <p:cNvSpPr>
            <a:spLocks noChangeShapeType="1"/>
          </p:cNvSpPr>
          <p:nvPr/>
        </p:nvSpPr>
        <p:spPr bwMode="auto">
          <a:xfrm>
            <a:off x="8229600" y="25146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13" name="Line 45"/>
          <p:cNvSpPr>
            <a:spLocks noChangeShapeType="1"/>
          </p:cNvSpPr>
          <p:nvPr/>
        </p:nvSpPr>
        <p:spPr bwMode="auto">
          <a:xfrm flipH="1">
            <a:off x="4038600" y="2743200"/>
            <a:ext cx="198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14" name="Line 46"/>
          <p:cNvSpPr>
            <a:spLocks noChangeShapeType="1"/>
          </p:cNvSpPr>
          <p:nvPr/>
        </p:nvSpPr>
        <p:spPr bwMode="auto">
          <a:xfrm>
            <a:off x="6019800" y="27432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15" name="Line 47"/>
          <p:cNvSpPr>
            <a:spLocks noChangeShapeType="1"/>
          </p:cNvSpPr>
          <p:nvPr/>
        </p:nvSpPr>
        <p:spPr bwMode="auto">
          <a:xfrm>
            <a:off x="4038600" y="27432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16" name="Line 48"/>
          <p:cNvSpPr>
            <a:spLocks noChangeShapeType="1"/>
          </p:cNvSpPr>
          <p:nvPr/>
        </p:nvSpPr>
        <p:spPr bwMode="auto">
          <a:xfrm flipH="1">
            <a:off x="6934200" y="27432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17" name="Line 49"/>
          <p:cNvSpPr>
            <a:spLocks noChangeShapeType="1"/>
          </p:cNvSpPr>
          <p:nvPr/>
        </p:nvSpPr>
        <p:spPr bwMode="auto">
          <a:xfrm>
            <a:off x="8229600" y="2743200"/>
            <a:ext cx="60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18" name="Line 50"/>
          <p:cNvSpPr>
            <a:spLocks noChangeShapeType="1"/>
          </p:cNvSpPr>
          <p:nvPr/>
        </p:nvSpPr>
        <p:spPr bwMode="auto">
          <a:xfrm>
            <a:off x="8839200" y="27432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19" name="Line 51"/>
          <p:cNvSpPr>
            <a:spLocks noChangeShapeType="1"/>
          </p:cNvSpPr>
          <p:nvPr/>
        </p:nvSpPr>
        <p:spPr bwMode="auto">
          <a:xfrm>
            <a:off x="6934200" y="27432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20" name="Line 52"/>
          <p:cNvSpPr>
            <a:spLocks noChangeShapeType="1"/>
          </p:cNvSpPr>
          <p:nvPr/>
        </p:nvSpPr>
        <p:spPr bwMode="auto">
          <a:xfrm>
            <a:off x="4114800" y="3276600"/>
            <a:ext cx="16764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21" name="Rectangle 53"/>
          <p:cNvSpPr>
            <a:spLocks noChangeArrowheads="1"/>
          </p:cNvSpPr>
          <p:nvPr/>
        </p:nvSpPr>
        <p:spPr bwMode="auto">
          <a:xfrm>
            <a:off x="5775325" y="3603625"/>
            <a:ext cx="979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i="1"/>
              <a:t>des feuilles</a:t>
            </a:r>
          </a:p>
        </p:txBody>
      </p:sp>
      <p:sp>
        <p:nvSpPr>
          <p:cNvPr id="160822" name="Line 54"/>
          <p:cNvSpPr>
            <a:spLocks noChangeShapeType="1"/>
          </p:cNvSpPr>
          <p:nvPr/>
        </p:nvSpPr>
        <p:spPr bwMode="auto">
          <a:xfrm>
            <a:off x="5715000" y="3276600"/>
            <a:ext cx="3048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23" name="Line 55"/>
          <p:cNvSpPr>
            <a:spLocks noChangeShapeType="1"/>
          </p:cNvSpPr>
          <p:nvPr/>
        </p:nvSpPr>
        <p:spPr bwMode="auto">
          <a:xfrm flipH="1">
            <a:off x="6324600" y="3276600"/>
            <a:ext cx="6858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24" name="Line 56"/>
          <p:cNvSpPr>
            <a:spLocks noChangeShapeType="1"/>
          </p:cNvSpPr>
          <p:nvPr/>
        </p:nvSpPr>
        <p:spPr bwMode="auto">
          <a:xfrm flipH="1">
            <a:off x="6705600" y="3289300"/>
            <a:ext cx="1752600" cy="368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25" name="Rectangle 57"/>
          <p:cNvSpPr>
            <a:spLocks noChangeArrowheads="1"/>
          </p:cNvSpPr>
          <p:nvPr/>
        </p:nvSpPr>
        <p:spPr bwMode="auto">
          <a:xfrm>
            <a:off x="3740150" y="4197350"/>
            <a:ext cx="11303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26" name="Rectangle 58"/>
          <p:cNvSpPr>
            <a:spLocks noChangeArrowheads="1"/>
          </p:cNvSpPr>
          <p:nvPr/>
        </p:nvSpPr>
        <p:spPr bwMode="auto">
          <a:xfrm>
            <a:off x="158750" y="5035550"/>
            <a:ext cx="13589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27" name="Rectangle 59"/>
          <p:cNvSpPr>
            <a:spLocks noChangeArrowheads="1"/>
          </p:cNvSpPr>
          <p:nvPr/>
        </p:nvSpPr>
        <p:spPr bwMode="auto">
          <a:xfrm>
            <a:off x="3359150" y="6178550"/>
            <a:ext cx="20447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28" name="Rectangle 60"/>
          <p:cNvSpPr>
            <a:spLocks noChangeArrowheads="1"/>
          </p:cNvSpPr>
          <p:nvPr/>
        </p:nvSpPr>
        <p:spPr bwMode="auto">
          <a:xfrm>
            <a:off x="3511550" y="5111750"/>
            <a:ext cx="16637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29" name="Rectangle 61"/>
          <p:cNvSpPr>
            <a:spLocks noChangeArrowheads="1"/>
          </p:cNvSpPr>
          <p:nvPr/>
        </p:nvSpPr>
        <p:spPr bwMode="auto">
          <a:xfrm>
            <a:off x="7016750" y="5111750"/>
            <a:ext cx="18923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30" name="Rectangle 62"/>
          <p:cNvSpPr>
            <a:spLocks noChangeArrowheads="1"/>
          </p:cNvSpPr>
          <p:nvPr/>
        </p:nvSpPr>
        <p:spPr bwMode="auto">
          <a:xfrm>
            <a:off x="3794125" y="4265613"/>
            <a:ext cx="1109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SYSTEME</a:t>
            </a:r>
          </a:p>
        </p:txBody>
      </p:sp>
      <p:sp>
        <p:nvSpPr>
          <p:cNvPr id="160831" name="Line 63"/>
          <p:cNvSpPr>
            <a:spLocks noChangeShapeType="1"/>
          </p:cNvSpPr>
          <p:nvPr/>
        </p:nvSpPr>
        <p:spPr bwMode="auto">
          <a:xfrm>
            <a:off x="152400" y="5334000"/>
            <a:ext cx="1371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32" name="Rectangle 64"/>
          <p:cNvSpPr>
            <a:spLocks noChangeArrowheads="1"/>
          </p:cNvSpPr>
          <p:nvPr/>
        </p:nvSpPr>
        <p:spPr bwMode="auto">
          <a:xfrm>
            <a:off x="365125" y="5027613"/>
            <a:ext cx="906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CLIENT</a:t>
            </a:r>
          </a:p>
        </p:txBody>
      </p:sp>
      <p:sp>
        <p:nvSpPr>
          <p:cNvPr id="160833" name="Rectangle 65"/>
          <p:cNvSpPr>
            <a:spLocks noChangeArrowheads="1"/>
          </p:cNvSpPr>
          <p:nvPr/>
        </p:nvSpPr>
        <p:spPr bwMode="auto">
          <a:xfrm>
            <a:off x="136525" y="5332413"/>
            <a:ext cx="1312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CODE</a:t>
            </a:r>
            <a:r>
              <a:rPr lang="fr-FR" altLang="fr-FR"/>
              <a:t>, NOM</a:t>
            </a:r>
          </a:p>
        </p:txBody>
      </p:sp>
      <p:sp>
        <p:nvSpPr>
          <p:cNvPr id="160834" name="Line 66"/>
          <p:cNvSpPr>
            <a:spLocks noChangeShapeType="1"/>
          </p:cNvSpPr>
          <p:nvPr/>
        </p:nvSpPr>
        <p:spPr bwMode="auto">
          <a:xfrm>
            <a:off x="3505200" y="5334000"/>
            <a:ext cx="1676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35" name="Rectangle 67"/>
          <p:cNvSpPr>
            <a:spLocks noChangeArrowheads="1"/>
          </p:cNvSpPr>
          <p:nvPr/>
        </p:nvSpPr>
        <p:spPr bwMode="auto">
          <a:xfrm>
            <a:off x="3641725" y="5053013"/>
            <a:ext cx="1392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60836" name="Rectangle 68"/>
          <p:cNvSpPr>
            <a:spLocks noChangeArrowheads="1"/>
          </p:cNvSpPr>
          <p:nvPr/>
        </p:nvSpPr>
        <p:spPr bwMode="auto">
          <a:xfrm>
            <a:off x="3565525" y="5268913"/>
            <a:ext cx="1527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NOCDE</a:t>
            </a:r>
            <a:r>
              <a:rPr lang="fr-FR" altLang="fr-FR"/>
              <a:t>, DATE</a:t>
            </a:r>
          </a:p>
        </p:txBody>
      </p:sp>
      <p:sp>
        <p:nvSpPr>
          <p:cNvPr id="160837" name="Line 69"/>
          <p:cNvSpPr>
            <a:spLocks noChangeShapeType="1"/>
          </p:cNvSpPr>
          <p:nvPr/>
        </p:nvSpPr>
        <p:spPr bwMode="auto">
          <a:xfrm>
            <a:off x="7010400" y="5334000"/>
            <a:ext cx="1905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38" name="Rectangle 70"/>
          <p:cNvSpPr>
            <a:spLocks noChangeArrowheads="1"/>
          </p:cNvSpPr>
          <p:nvPr/>
        </p:nvSpPr>
        <p:spPr bwMode="auto">
          <a:xfrm>
            <a:off x="7451725" y="5040313"/>
            <a:ext cx="1065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a:t>
            </a:r>
          </a:p>
        </p:txBody>
      </p:sp>
      <p:sp>
        <p:nvSpPr>
          <p:cNvPr id="160839" name="Rectangle 71"/>
          <p:cNvSpPr>
            <a:spLocks noChangeArrowheads="1"/>
          </p:cNvSpPr>
          <p:nvPr/>
        </p:nvSpPr>
        <p:spPr bwMode="auto">
          <a:xfrm>
            <a:off x="7070725" y="5332413"/>
            <a:ext cx="1765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REF</a:t>
            </a:r>
            <a:r>
              <a:rPr lang="fr-FR" altLang="fr-FR"/>
              <a:t>, DESIGN, PU</a:t>
            </a:r>
          </a:p>
        </p:txBody>
      </p:sp>
      <p:sp>
        <p:nvSpPr>
          <p:cNvPr id="160840" name="Line 72"/>
          <p:cNvSpPr>
            <a:spLocks noChangeShapeType="1"/>
          </p:cNvSpPr>
          <p:nvPr/>
        </p:nvSpPr>
        <p:spPr bwMode="auto">
          <a:xfrm>
            <a:off x="3352800" y="6400800"/>
            <a:ext cx="2057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41" name="Rectangle 73"/>
          <p:cNvSpPr>
            <a:spLocks noChangeArrowheads="1"/>
          </p:cNvSpPr>
          <p:nvPr/>
        </p:nvSpPr>
        <p:spPr bwMode="auto">
          <a:xfrm>
            <a:off x="3362325" y="6094413"/>
            <a:ext cx="2068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LIGNE-COMMANDE</a:t>
            </a:r>
          </a:p>
        </p:txBody>
      </p:sp>
      <p:sp>
        <p:nvSpPr>
          <p:cNvPr id="160842" name="Rectangle 74"/>
          <p:cNvSpPr>
            <a:spLocks noChangeArrowheads="1"/>
          </p:cNvSpPr>
          <p:nvPr/>
        </p:nvSpPr>
        <p:spPr bwMode="auto">
          <a:xfrm>
            <a:off x="4098925" y="6399213"/>
            <a:ext cx="579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QTE</a:t>
            </a:r>
          </a:p>
        </p:txBody>
      </p:sp>
      <p:sp>
        <p:nvSpPr>
          <p:cNvPr id="160843" name="Line 75"/>
          <p:cNvSpPr>
            <a:spLocks noChangeShapeType="1"/>
          </p:cNvSpPr>
          <p:nvPr/>
        </p:nvSpPr>
        <p:spPr bwMode="auto">
          <a:xfrm flipH="1">
            <a:off x="990600" y="4419600"/>
            <a:ext cx="274320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44" name="Line 76"/>
          <p:cNvSpPr>
            <a:spLocks noChangeShapeType="1"/>
          </p:cNvSpPr>
          <p:nvPr/>
        </p:nvSpPr>
        <p:spPr bwMode="auto">
          <a:xfrm>
            <a:off x="4343400" y="4648200"/>
            <a:ext cx="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45" name="Line 77"/>
          <p:cNvSpPr>
            <a:spLocks noChangeShapeType="1"/>
          </p:cNvSpPr>
          <p:nvPr/>
        </p:nvSpPr>
        <p:spPr bwMode="auto">
          <a:xfrm>
            <a:off x="4876800" y="4419600"/>
            <a:ext cx="3124200" cy="685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46" name="Line 78"/>
          <p:cNvSpPr>
            <a:spLocks noChangeShapeType="1"/>
          </p:cNvSpPr>
          <p:nvPr/>
        </p:nvSpPr>
        <p:spPr bwMode="auto">
          <a:xfrm>
            <a:off x="4343400" y="5638800"/>
            <a:ext cx="0" cy="533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47" name="Line 79"/>
          <p:cNvSpPr>
            <a:spLocks noChangeShapeType="1"/>
          </p:cNvSpPr>
          <p:nvPr/>
        </p:nvSpPr>
        <p:spPr bwMode="auto">
          <a:xfrm>
            <a:off x="1524000" y="5410200"/>
            <a:ext cx="1981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48" name="Line 80"/>
          <p:cNvSpPr>
            <a:spLocks noChangeShapeType="1"/>
          </p:cNvSpPr>
          <p:nvPr/>
        </p:nvSpPr>
        <p:spPr bwMode="auto">
          <a:xfrm flipH="1">
            <a:off x="5410200" y="5715000"/>
            <a:ext cx="2590800" cy="838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49" name="Rectangle 81"/>
          <p:cNvSpPr>
            <a:spLocks noChangeArrowheads="1"/>
          </p:cNvSpPr>
          <p:nvPr/>
        </p:nvSpPr>
        <p:spPr bwMode="auto">
          <a:xfrm>
            <a:off x="6613525" y="6018213"/>
            <a:ext cx="1617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COM-DU-PROD</a:t>
            </a:r>
          </a:p>
        </p:txBody>
      </p:sp>
      <p:sp>
        <p:nvSpPr>
          <p:cNvPr id="160850" name="Rectangle 82"/>
          <p:cNvSpPr>
            <a:spLocks noChangeArrowheads="1"/>
          </p:cNvSpPr>
          <p:nvPr/>
        </p:nvSpPr>
        <p:spPr bwMode="auto">
          <a:xfrm>
            <a:off x="5851525" y="4418013"/>
            <a:ext cx="2205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TOUS-LES-PRODUITS</a:t>
            </a:r>
          </a:p>
        </p:txBody>
      </p:sp>
      <p:sp>
        <p:nvSpPr>
          <p:cNvPr id="160851" name="Rectangle 83"/>
          <p:cNvSpPr>
            <a:spLocks noChangeArrowheads="1"/>
          </p:cNvSpPr>
          <p:nvPr/>
        </p:nvSpPr>
        <p:spPr bwMode="auto">
          <a:xfrm>
            <a:off x="4327525" y="4646613"/>
            <a:ext cx="1257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TTES-CDES</a:t>
            </a:r>
          </a:p>
        </p:txBody>
      </p:sp>
      <p:sp>
        <p:nvSpPr>
          <p:cNvPr id="160852" name="Rectangle 84"/>
          <p:cNvSpPr>
            <a:spLocks noChangeArrowheads="1"/>
          </p:cNvSpPr>
          <p:nvPr/>
        </p:nvSpPr>
        <p:spPr bwMode="auto">
          <a:xfrm>
            <a:off x="4327525" y="5713413"/>
            <a:ext cx="917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DETAIL</a:t>
            </a:r>
          </a:p>
        </p:txBody>
      </p:sp>
      <p:sp>
        <p:nvSpPr>
          <p:cNvPr id="160853" name="Rectangle 85"/>
          <p:cNvSpPr>
            <a:spLocks noChangeArrowheads="1"/>
          </p:cNvSpPr>
          <p:nvPr/>
        </p:nvSpPr>
        <p:spPr bwMode="auto">
          <a:xfrm>
            <a:off x="593725" y="4418013"/>
            <a:ext cx="2046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TOUS-LES-CLIENTS</a:t>
            </a:r>
          </a:p>
        </p:txBody>
      </p:sp>
      <p:sp>
        <p:nvSpPr>
          <p:cNvPr id="160854" name="Rectangle 86"/>
          <p:cNvSpPr>
            <a:spLocks noChangeArrowheads="1"/>
          </p:cNvSpPr>
          <p:nvPr/>
        </p:nvSpPr>
        <p:spPr bwMode="auto">
          <a:xfrm>
            <a:off x="1812925" y="5345113"/>
            <a:ext cx="1403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COM-DU-CLI</a:t>
            </a:r>
          </a:p>
        </p:txBody>
      </p:sp>
      <p:sp>
        <p:nvSpPr>
          <p:cNvPr id="160855" name="Rectangle 87"/>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04580F52-8085-4528-9911-3650CB0FDE80}" type="slidenum">
              <a:rPr lang="fr-FR" altLang="fr-FR" sz="1200"/>
              <a:pPr>
                <a:spcBef>
                  <a:spcPct val="50000"/>
                </a:spcBef>
              </a:pPr>
              <a:t>103</a:t>
            </a:fld>
            <a:endParaRPr lang="fr-FR" altLang="fr-FR" sz="12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E/R 	           		Enregistrements/Ensembles</a:t>
            </a:r>
          </a:p>
        </p:txBody>
      </p:sp>
      <p:sp>
        <p:nvSpPr>
          <p:cNvPr id="161795" name="AutoShape 3"/>
          <p:cNvSpPr>
            <a:spLocks noChangeArrowheads="1"/>
          </p:cNvSpPr>
          <p:nvPr/>
        </p:nvSpPr>
        <p:spPr bwMode="auto">
          <a:xfrm>
            <a:off x="1530350" y="158750"/>
            <a:ext cx="749300" cy="368300"/>
          </a:xfrm>
          <a:prstGeom prst="rightArrow">
            <a:avLst>
              <a:gd name="adj1" fmla="val 50000"/>
              <a:gd name="adj2" fmla="val 101734"/>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796" name="Rectangle 4"/>
          <p:cNvSpPr>
            <a:spLocks noChangeArrowheads="1"/>
          </p:cNvSpPr>
          <p:nvPr/>
        </p:nvSpPr>
        <p:spPr bwMode="auto">
          <a:xfrm>
            <a:off x="228600" y="1676400"/>
            <a:ext cx="86106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b="1"/>
              <a:t>MODELE CODASYL</a:t>
            </a:r>
          </a:p>
          <a:p>
            <a:pPr>
              <a:spcBef>
                <a:spcPct val="50000"/>
              </a:spcBef>
            </a:pPr>
            <a:r>
              <a:rPr lang="fr-FR" altLang="fr-FR"/>
              <a:t>Toute entité devient un type d’enregistrement</a:t>
            </a:r>
          </a:p>
        </p:txBody>
      </p:sp>
      <p:sp>
        <p:nvSpPr>
          <p:cNvPr id="161797" name="Rectangle 5"/>
          <p:cNvSpPr>
            <a:spLocks noChangeArrowheads="1"/>
          </p:cNvSpPr>
          <p:nvPr/>
        </p:nvSpPr>
        <p:spPr bwMode="auto">
          <a:xfrm>
            <a:off x="82550" y="259715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798" name="Oval 6"/>
          <p:cNvSpPr>
            <a:spLocks noChangeArrowheads="1"/>
          </p:cNvSpPr>
          <p:nvPr/>
        </p:nvSpPr>
        <p:spPr bwMode="auto">
          <a:xfrm>
            <a:off x="1682750" y="2597150"/>
            <a:ext cx="9017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799" name="Rectangle 7"/>
          <p:cNvSpPr>
            <a:spLocks noChangeArrowheads="1"/>
          </p:cNvSpPr>
          <p:nvPr/>
        </p:nvSpPr>
        <p:spPr bwMode="auto">
          <a:xfrm>
            <a:off x="212725" y="2589213"/>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a:t>
            </a:r>
          </a:p>
        </p:txBody>
      </p:sp>
      <p:sp>
        <p:nvSpPr>
          <p:cNvPr id="161800" name="Rectangle 8"/>
          <p:cNvSpPr>
            <a:spLocks noChangeArrowheads="1"/>
          </p:cNvSpPr>
          <p:nvPr/>
        </p:nvSpPr>
        <p:spPr bwMode="auto">
          <a:xfrm>
            <a:off x="3794125" y="258921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a:t>
            </a:r>
          </a:p>
        </p:txBody>
      </p:sp>
      <p:sp>
        <p:nvSpPr>
          <p:cNvPr id="161801" name="Rectangle 9"/>
          <p:cNvSpPr>
            <a:spLocks noChangeArrowheads="1"/>
          </p:cNvSpPr>
          <p:nvPr/>
        </p:nvSpPr>
        <p:spPr bwMode="auto">
          <a:xfrm>
            <a:off x="1965325" y="257016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a:t>
            </a:r>
          </a:p>
        </p:txBody>
      </p:sp>
      <p:sp>
        <p:nvSpPr>
          <p:cNvPr id="161802" name="Line 10"/>
          <p:cNvSpPr>
            <a:spLocks noChangeShapeType="1"/>
          </p:cNvSpPr>
          <p:nvPr/>
        </p:nvSpPr>
        <p:spPr bwMode="auto">
          <a:xfrm>
            <a:off x="609600" y="2743200"/>
            <a:ext cx="1066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03" name="Line 11"/>
          <p:cNvSpPr>
            <a:spLocks noChangeShapeType="1"/>
          </p:cNvSpPr>
          <p:nvPr/>
        </p:nvSpPr>
        <p:spPr bwMode="auto">
          <a:xfrm>
            <a:off x="2590800" y="2743200"/>
            <a:ext cx="1066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04" name="Rectangle 12"/>
          <p:cNvSpPr>
            <a:spLocks noChangeArrowheads="1"/>
          </p:cNvSpPr>
          <p:nvPr/>
        </p:nvSpPr>
        <p:spPr bwMode="auto">
          <a:xfrm>
            <a:off x="3032125" y="2513013"/>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a:t>1,1</a:t>
            </a:r>
          </a:p>
          <a:p>
            <a:pPr algn="ctr"/>
            <a:r>
              <a:rPr lang="fr-FR" altLang="fr-FR"/>
              <a:t>ou 0,1</a:t>
            </a:r>
          </a:p>
        </p:txBody>
      </p:sp>
      <p:sp>
        <p:nvSpPr>
          <p:cNvPr id="161805" name="Rectangle 13"/>
          <p:cNvSpPr>
            <a:spLocks noChangeArrowheads="1"/>
          </p:cNvSpPr>
          <p:nvPr/>
        </p:nvSpPr>
        <p:spPr bwMode="auto">
          <a:xfrm>
            <a:off x="746125" y="2513013"/>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a:t>1,n</a:t>
            </a:r>
          </a:p>
          <a:p>
            <a:pPr algn="ctr"/>
            <a:r>
              <a:rPr lang="fr-FR" altLang="fr-FR"/>
              <a:t>ou 0,n</a:t>
            </a:r>
          </a:p>
        </p:txBody>
      </p:sp>
      <p:sp>
        <p:nvSpPr>
          <p:cNvPr id="161806" name="Rectangle 14"/>
          <p:cNvSpPr>
            <a:spLocks noChangeArrowheads="1"/>
          </p:cNvSpPr>
          <p:nvPr/>
        </p:nvSpPr>
        <p:spPr bwMode="auto">
          <a:xfrm>
            <a:off x="234950" y="402590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07" name="Rectangle 15"/>
          <p:cNvSpPr>
            <a:spLocks noChangeArrowheads="1"/>
          </p:cNvSpPr>
          <p:nvPr/>
        </p:nvSpPr>
        <p:spPr bwMode="auto">
          <a:xfrm>
            <a:off x="365125" y="4017963"/>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a:t>
            </a:r>
          </a:p>
        </p:txBody>
      </p:sp>
      <p:sp>
        <p:nvSpPr>
          <p:cNvPr id="161808" name="Rectangle 16"/>
          <p:cNvSpPr>
            <a:spLocks noChangeArrowheads="1"/>
          </p:cNvSpPr>
          <p:nvPr/>
        </p:nvSpPr>
        <p:spPr bwMode="auto">
          <a:xfrm>
            <a:off x="8235950" y="259715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09" name="Rectangle 17"/>
          <p:cNvSpPr>
            <a:spLocks noChangeArrowheads="1"/>
          </p:cNvSpPr>
          <p:nvPr/>
        </p:nvSpPr>
        <p:spPr bwMode="auto">
          <a:xfrm>
            <a:off x="4632325" y="2589213"/>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a:t>
            </a:r>
          </a:p>
        </p:txBody>
      </p:sp>
      <p:sp>
        <p:nvSpPr>
          <p:cNvPr id="161810" name="Rectangle 18"/>
          <p:cNvSpPr>
            <a:spLocks noChangeArrowheads="1"/>
          </p:cNvSpPr>
          <p:nvPr/>
        </p:nvSpPr>
        <p:spPr bwMode="auto">
          <a:xfrm>
            <a:off x="8366125" y="258921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a:t>
            </a:r>
          </a:p>
        </p:txBody>
      </p:sp>
      <p:sp>
        <p:nvSpPr>
          <p:cNvPr id="161811" name="Line 19"/>
          <p:cNvSpPr>
            <a:spLocks noChangeShapeType="1"/>
          </p:cNvSpPr>
          <p:nvPr/>
        </p:nvSpPr>
        <p:spPr bwMode="auto">
          <a:xfrm>
            <a:off x="5029200" y="2743200"/>
            <a:ext cx="1066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12" name="Line 20"/>
          <p:cNvSpPr>
            <a:spLocks noChangeShapeType="1"/>
          </p:cNvSpPr>
          <p:nvPr/>
        </p:nvSpPr>
        <p:spPr bwMode="auto">
          <a:xfrm>
            <a:off x="7010400" y="27432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13" name="Rectangle 21"/>
          <p:cNvSpPr>
            <a:spLocks noChangeArrowheads="1"/>
          </p:cNvSpPr>
          <p:nvPr/>
        </p:nvSpPr>
        <p:spPr bwMode="auto">
          <a:xfrm>
            <a:off x="7451725" y="2513013"/>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a:t>1,n</a:t>
            </a:r>
          </a:p>
          <a:p>
            <a:pPr algn="ctr"/>
            <a:r>
              <a:rPr lang="fr-FR" altLang="fr-FR"/>
              <a:t>ou 0,n</a:t>
            </a:r>
          </a:p>
        </p:txBody>
      </p:sp>
      <p:sp>
        <p:nvSpPr>
          <p:cNvPr id="161814" name="Rectangle 22"/>
          <p:cNvSpPr>
            <a:spLocks noChangeArrowheads="1"/>
          </p:cNvSpPr>
          <p:nvPr/>
        </p:nvSpPr>
        <p:spPr bwMode="auto">
          <a:xfrm>
            <a:off x="5318125" y="2513013"/>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a:t>1,n</a:t>
            </a:r>
          </a:p>
          <a:p>
            <a:pPr algn="ctr"/>
            <a:r>
              <a:rPr lang="fr-FR" altLang="fr-FR"/>
              <a:t>ou 0,n</a:t>
            </a:r>
          </a:p>
        </p:txBody>
      </p:sp>
      <p:sp>
        <p:nvSpPr>
          <p:cNvPr id="161815" name="Rectangle 23"/>
          <p:cNvSpPr>
            <a:spLocks noChangeArrowheads="1"/>
          </p:cNvSpPr>
          <p:nvPr/>
        </p:nvSpPr>
        <p:spPr bwMode="auto">
          <a:xfrm>
            <a:off x="3663950" y="259715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16" name="Rectangle 24"/>
          <p:cNvSpPr>
            <a:spLocks noChangeArrowheads="1"/>
          </p:cNvSpPr>
          <p:nvPr/>
        </p:nvSpPr>
        <p:spPr bwMode="auto">
          <a:xfrm>
            <a:off x="4502150" y="259715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17" name="Oval 25"/>
          <p:cNvSpPr>
            <a:spLocks noChangeArrowheads="1"/>
          </p:cNvSpPr>
          <p:nvPr/>
        </p:nvSpPr>
        <p:spPr bwMode="auto">
          <a:xfrm>
            <a:off x="6102350" y="2597150"/>
            <a:ext cx="9017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18" name="Rectangle 26"/>
          <p:cNvSpPr>
            <a:spLocks noChangeArrowheads="1"/>
          </p:cNvSpPr>
          <p:nvPr/>
        </p:nvSpPr>
        <p:spPr bwMode="auto">
          <a:xfrm>
            <a:off x="6384925" y="257016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a:t>
            </a:r>
          </a:p>
        </p:txBody>
      </p:sp>
      <p:sp>
        <p:nvSpPr>
          <p:cNvPr id="161819" name="Rectangle 27"/>
          <p:cNvSpPr>
            <a:spLocks noChangeArrowheads="1"/>
          </p:cNvSpPr>
          <p:nvPr/>
        </p:nvSpPr>
        <p:spPr bwMode="auto">
          <a:xfrm>
            <a:off x="311150" y="556895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20" name="Rectangle 28"/>
          <p:cNvSpPr>
            <a:spLocks noChangeArrowheads="1"/>
          </p:cNvSpPr>
          <p:nvPr/>
        </p:nvSpPr>
        <p:spPr bwMode="auto">
          <a:xfrm>
            <a:off x="441325" y="556101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a:t>
            </a:r>
          </a:p>
        </p:txBody>
      </p:sp>
      <p:sp>
        <p:nvSpPr>
          <p:cNvPr id="161821" name="Line 29"/>
          <p:cNvSpPr>
            <a:spLocks noChangeShapeType="1"/>
          </p:cNvSpPr>
          <p:nvPr/>
        </p:nvSpPr>
        <p:spPr bwMode="auto">
          <a:xfrm>
            <a:off x="533400" y="4419600"/>
            <a:ext cx="0" cy="1143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22" name="Rectangle 30"/>
          <p:cNvSpPr>
            <a:spLocks noChangeArrowheads="1"/>
          </p:cNvSpPr>
          <p:nvPr/>
        </p:nvSpPr>
        <p:spPr bwMode="auto">
          <a:xfrm>
            <a:off x="5111750" y="419735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23" name="Rectangle 31"/>
          <p:cNvSpPr>
            <a:spLocks noChangeArrowheads="1"/>
          </p:cNvSpPr>
          <p:nvPr/>
        </p:nvSpPr>
        <p:spPr bwMode="auto">
          <a:xfrm>
            <a:off x="5241925" y="4189413"/>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a:t>
            </a:r>
          </a:p>
        </p:txBody>
      </p:sp>
      <p:sp>
        <p:nvSpPr>
          <p:cNvPr id="161824" name="Rectangle 32"/>
          <p:cNvSpPr>
            <a:spLocks noChangeArrowheads="1"/>
          </p:cNvSpPr>
          <p:nvPr/>
        </p:nvSpPr>
        <p:spPr bwMode="auto">
          <a:xfrm>
            <a:off x="8159750" y="419735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25" name="Rectangle 33"/>
          <p:cNvSpPr>
            <a:spLocks noChangeArrowheads="1"/>
          </p:cNvSpPr>
          <p:nvPr/>
        </p:nvSpPr>
        <p:spPr bwMode="auto">
          <a:xfrm>
            <a:off x="8289925" y="418941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a:t>
            </a:r>
          </a:p>
        </p:txBody>
      </p:sp>
      <p:sp>
        <p:nvSpPr>
          <p:cNvPr id="161826" name="Rectangle 34"/>
          <p:cNvSpPr>
            <a:spLocks noChangeArrowheads="1"/>
          </p:cNvSpPr>
          <p:nvPr/>
        </p:nvSpPr>
        <p:spPr bwMode="auto">
          <a:xfrm>
            <a:off x="6708775" y="540861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a:t>
            </a:r>
          </a:p>
        </p:txBody>
      </p:sp>
      <p:sp>
        <p:nvSpPr>
          <p:cNvPr id="161827" name="Rectangle 35"/>
          <p:cNvSpPr>
            <a:spLocks noChangeArrowheads="1"/>
          </p:cNvSpPr>
          <p:nvPr/>
        </p:nvSpPr>
        <p:spPr bwMode="auto">
          <a:xfrm>
            <a:off x="6445250" y="5264150"/>
            <a:ext cx="8255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28" name="Line 36"/>
          <p:cNvSpPr>
            <a:spLocks noChangeShapeType="1"/>
          </p:cNvSpPr>
          <p:nvPr/>
        </p:nvSpPr>
        <p:spPr bwMode="auto">
          <a:xfrm>
            <a:off x="5562600" y="4572000"/>
            <a:ext cx="914400" cy="685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29" name="Line 37"/>
          <p:cNvSpPr>
            <a:spLocks noChangeShapeType="1"/>
          </p:cNvSpPr>
          <p:nvPr/>
        </p:nvSpPr>
        <p:spPr bwMode="auto">
          <a:xfrm flipH="1">
            <a:off x="7162800" y="4572000"/>
            <a:ext cx="1295400" cy="685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30" name="Rectangle 38"/>
          <p:cNvSpPr>
            <a:spLocks noChangeArrowheads="1"/>
          </p:cNvSpPr>
          <p:nvPr/>
        </p:nvSpPr>
        <p:spPr bwMode="auto">
          <a:xfrm>
            <a:off x="2901950" y="402590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31" name="Rectangle 39"/>
          <p:cNvSpPr>
            <a:spLocks noChangeArrowheads="1"/>
          </p:cNvSpPr>
          <p:nvPr/>
        </p:nvSpPr>
        <p:spPr bwMode="auto">
          <a:xfrm>
            <a:off x="3032125" y="4017963"/>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a:t>
            </a:r>
          </a:p>
        </p:txBody>
      </p:sp>
      <p:sp>
        <p:nvSpPr>
          <p:cNvPr id="161832" name="Rectangle 40"/>
          <p:cNvSpPr>
            <a:spLocks noChangeArrowheads="1"/>
          </p:cNvSpPr>
          <p:nvPr/>
        </p:nvSpPr>
        <p:spPr bwMode="auto">
          <a:xfrm>
            <a:off x="2978150" y="556895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33" name="Rectangle 41"/>
          <p:cNvSpPr>
            <a:spLocks noChangeArrowheads="1"/>
          </p:cNvSpPr>
          <p:nvPr/>
        </p:nvSpPr>
        <p:spPr bwMode="auto">
          <a:xfrm>
            <a:off x="3108325" y="556101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a:t>
            </a:r>
          </a:p>
        </p:txBody>
      </p:sp>
      <p:sp>
        <p:nvSpPr>
          <p:cNvPr id="161834" name="Line 42"/>
          <p:cNvSpPr>
            <a:spLocks noChangeShapeType="1"/>
          </p:cNvSpPr>
          <p:nvPr/>
        </p:nvSpPr>
        <p:spPr bwMode="auto">
          <a:xfrm>
            <a:off x="3200400" y="4419600"/>
            <a:ext cx="0" cy="1143000"/>
          </a:xfrm>
          <a:prstGeom prst="line">
            <a:avLst/>
          </a:prstGeom>
          <a:noFill/>
          <a:ln w="12700">
            <a:solidFill>
              <a:schemeClr val="tx1"/>
            </a:solidFill>
            <a:prstDash val="lg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35" name="Rectangle 43"/>
          <p:cNvSpPr>
            <a:spLocks noChangeArrowheads="1"/>
          </p:cNvSpPr>
          <p:nvPr/>
        </p:nvSpPr>
        <p:spPr bwMode="auto">
          <a:xfrm>
            <a:off x="517525" y="464661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a:t>
            </a:r>
          </a:p>
        </p:txBody>
      </p:sp>
      <p:sp>
        <p:nvSpPr>
          <p:cNvPr id="161836" name="Rectangle 44"/>
          <p:cNvSpPr>
            <a:spLocks noChangeArrowheads="1"/>
          </p:cNvSpPr>
          <p:nvPr/>
        </p:nvSpPr>
        <p:spPr bwMode="auto">
          <a:xfrm>
            <a:off x="3260725" y="464661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a:t>
            </a:r>
          </a:p>
        </p:txBody>
      </p:sp>
      <p:sp>
        <p:nvSpPr>
          <p:cNvPr id="161837" name="Rectangle 45"/>
          <p:cNvSpPr>
            <a:spLocks noChangeArrowheads="1"/>
          </p:cNvSpPr>
          <p:nvPr/>
        </p:nvSpPr>
        <p:spPr bwMode="auto">
          <a:xfrm>
            <a:off x="5851525" y="4570413"/>
            <a:ext cx="466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RA</a:t>
            </a:r>
          </a:p>
        </p:txBody>
      </p:sp>
      <p:sp>
        <p:nvSpPr>
          <p:cNvPr id="161838" name="Rectangle 46"/>
          <p:cNvSpPr>
            <a:spLocks noChangeArrowheads="1"/>
          </p:cNvSpPr>
          <p:nvPr/>
        </p:nvSpPr>
        <p:spPr bwMode="auto">
          <a:xfrm>
            <a:off x="7527925" y="45704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RB</a:t>
            </a:r>
          </a:p>
        </p:txBody>
      </p:sp>
      <p:sp>
        <p:nvSpPr>
          <p:cNvPr id="161839" name="Rectangle 47"/>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8FE62932-BC22-49F4-9904-4FA0C2ECBE75}" type="slidenum">
              <a:rPr lang="fr-FR" altLang="fr-FR" sz="1200"/>
              <a:pPr>
                <a:spcBef>
                  <a:spcPct val="50000"/>
                </a:spcBef>
              </a:pPr>
              <a:t>104</a:t>
            </a:fld>
            <a:endParaRPr lang="fr-FR" altLang="fr-FR" sz="12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Exemple</a:t>
            </a:r>
          </a:p>
        </p:txBody>
      </p:sp>
      <p:sp>
        <p:nvSpPr>
          <p:cNvPr id="162819" name="Rectangle 3"/>
          <p:cNvSpPr>
            <a:spLocks noChangeArrowheads="1"/>
          </p:cNvSpPr>
          <p:nvPr/>
        </p:nvSpPr>
        <p:spPr bwMode="auto">
          <a:xfrm>
            <a:off x="234950" y="3282950"/>
            <a:ext cx="15875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20" name="Rectangle 4"/>
          <p:cNvSpPr>
            <a:spLocks noChangeArrowheads="1"/>
          </p:cNvSpPr>
          <p:nvPr/>
        </p:nvSpPr>
        <p:spPr bwMode="auto">
          <a:xfrm>
            <a:off x="6711950" y="3282950"/>
            <a:ext cx="15875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21" name="Rectangle 5"/>
          <p:cNvSpPr>
            <a:spLocks noChangeArrowheads="1"/>
          </p:cNvSpPr>
          <p:nvPr/>
        </p:nvSpPr>
        <p:spPr bwMode="auto">
          <a:xfrm>
            <a:off x="6711950" y="5264150"/>
            <a:ext cx="15875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22" name="Oval 6"/>
          <p:cNvSpPr>
            <a:spLocks noChangeArrowheads="1"/>
          </p:cNvSpPr>
          <p:nvPr/>
        </p:nvSpPr>
        <p:spPr bwMode="auto">
          <a:xfrm>
            <a:off x="2901950" y="3282950"/>
            <a:ext cx="2197100" cy="749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23" name="Oval 7"/>
          <p:cNvSpPr>
            <a:spLocks noChangeArrowheads="1"/>
          </p:cNvSpPr>
          <p:nvPr/>
        </p:nvSpPr>
        <p:spPr bwMode="auto">
          <a:xfrm>
            <a:off x="82550" y="5264150"/>
            <a:ext cx="2197100" cy="749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24" name="Line 8"/>
          <p:cNvSpPr>
            <a:spLocks noChangeShapeType="1"/>
          </p:cNvSpPr>
          <p:nvPr/>
        </p:nvSpPr>
        <p:spPr bwMode="auto">
          <a:xfrm>
            <a:off x="1828800" y="3733800"/>
            <a:ext cx="1066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25" name="Line 9"/>
          <p:cNvSpPr>
            <a:spLocks noChangeShapeType="1"/>
          </p:cNvSpPr>
          <p:nvPr/>
        </p:nvSpPr>
        <p:spPr bwMode="auto">
          <a:xfrm>
            <a:off x="5105400" y="37338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26" name="Oval 10"/>
          <p:cNvSpPr>
            <a:spLocks noChangeArrowheads="1"/>
          </p:cNvSpPr>
          <p:nvPr/>
        </p:nvSpPr>
        <p:spPr bwMode="auto">
          <a:xfrm>
            <a:off x="6788150" y="2444750"/>
            <a:ext cx="13589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27" name="Rectangle 11"/>
          <p:cNvSpPr>
            <a:spLocks noChangeArrowheads="1"/>
          </p:cNvSpPr>
          <p:nvPr/>
        </p:nvSpPr>
        <p:spPr bwMode="auto">
          <a:xfrm>
            <a:off x="6788150" y="1530350"/>
            <a:ext cx="12065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28" name="Line 12"/>
          <p:cNvSpPr>
            <a:spLocks noChangeShapeType="1"/>
          </p:cNvSpPr>
          <p:nvPr/>
        </p:nvSpPr>
        <p:spPr bwMode="auto">
          <a:xfrm>
            <a:off x="6781800" y="17526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29" name="Rectangle 13"/>
          <p:cNvSpPr>
            <a:spLocks noChangeArrowheads="1"/>
          </p:cNvSpPr>
          <p:nvPr/>
        </p:nvSpPr>
        <p:spPr bwMode="auto">
          <a:xfrm>
            <a:off x="7089775" y="1446213"/>
            <a:ext cx="658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a:t>NOM</a:t>
            </a:r>
          </a:p>
        </p:txBody>
      </p:sp>
      <p:sp>
        <p:nvSpPr>
          <p:cNvPr id="162830" name="Rectangle 14"/>
          <p:cNvSpPr>
            <a:spLocks noChangeArrowheads="1"/>
          </p:cNvSpPr>
          <p:nvPr/>
        </p:nvSpPr>
        <p:spPr bwMode="auto">
          <a:xfrm>
            <a:off x="7089775" y="1693863"/>
            <a:ext cx="658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NOM</a:t>
            </a:r>
          </a:p>
        </p:txBody>
      </p:sp>
      <p:sp>
        <p:nvSpPr>
          <p:cNvPr id="162831" name="Rectangle 15"/>
          <p:cNvSpPr>
            <a:spLocks noChangeArrowheads="1"/>
          </p:cNvSpPr>
          <p:nvPr/>
        </p:nvSpPr>
        <p:spPr bwMode="auto">
          <a:xfrm>
            <a:off x="6842125" y="2513013"/>
            <a:ext cx="127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CONCERNE</a:t>
            </a:r>
          </a:p>
        </p:txBody>
      </p:sp>
      <p:sp>
        <p:nvSpPr>
          <p:cNvPr id="162832" name="Line 16"/>
          <p:cNvSpPr>
            <a:spLocks noChangeShapeType="1"/>
          </p:cNvSpPr>
          <p:nvPr/>
        </p:nvSpPr>
        <p:spPr bwMode="auto">
          <a:xfrm>
            <a:off x="6705600" y="35814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33" name="Line 17"/>
          <p:cNvSpPr>
            <a:spLocks noChangeShapeType="1"/>
          </p:cNvSpPr>
          <p:nvPr/>
        </p:nvSpPr>
        <p:spPr bwMode="auto">
          <a:xfrm>
            <a:off x="228600" y="35814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34" name="Line 18"/>
          <p:cNvSpPr>
            <a:spLocks noChangeShapeType="1"/>
          </p:cNvSpPr>
          <p:nvPr/>
        </p:nvSpPr>
        <p:spPr bwMode="auto">
          <a:xfrm>
            <a:off x="990600" y="4038600"/>
            <a:ext cx="0" cy="1219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35" name="Line 19"/>
          <p:cNvSpPr>
            <a:spLocks noChangeShapeType="1"/>
          </p:cNvSpPr>
          <p:nvPr/>
        </p:nvSpPr>
        <p:spPr bwMode="auto">
          <a:xfrm>
            <a:off x="2286000" y="5638800"/>
            <a:ext cx="441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36" name="Line 20"/>
          <p:cNvSpPr>
            <a:spLocks noChangeShapeType="1"/>
          </p:cNvSpPr>
          <p:nvPr/>
        </p:nvSpPr>
        <p:spPr bwMode="auto">
          <a:xfrm>
            <a:off x="6705600" y="55626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37" name="Line 21"/>
          <p:cNvSpPr>
            <a:spLocks noChangeShapeType="1"/>
          </p:cNvSpPr>
          <p:nvPr/>
        </p:nvSpPr>
        <p:spPr bwMode="auto">
          <a:xfrm flipH="1">
            <a:off x="76200" y="56388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38" name="Rectangle 22"/>
          <p:cNvSpPr>
            <a:spLocks noChangeArrowheads="1"/>
          </p:cNvSpPr>
          <p:nvPr/>
        </p:nvSpPr>
        <p:spPr bwMode="auto">
          <a:xfrm>
            <a:off x="365125" y="5332413"/>
            <a:ext cx="1754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SE COMPOSE DE</a:t>
            </a:r>
          </a:p>
        </p:txBody>
      </p:sp>
      <p:sp>
        <p:nvSpPr>
          <p:cNvPr id="162839" name="Rectangle 23"/>
          <p:cNvSpPr>
            <a:spLocks noChangeArrowheads="1"/>
          </p:cNvSpPr>
          <p:nvPr/>
        </p:nvSpPr>
        <p:spPr bwMode="auto">
          <a:xfrm>
            <a:off x="3336925" y="3503613"/>
            <a:ext cx="1363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PASSEE PAR</a:t>
            </a:r>
          </a:p>
        </p:txBody>
      </p:sp>
      <p:sp>
        <p:nvSpPr>
          <p:cNvPr id="162840" name="Rectangle 24"/>
          <p:cNvSpPr>
            <a:spLocks noChangeArrowheads="1"/>
          </p:cNvSpPr>
          <p:nvPr/>
        </p:nvSpPr>
        <p:spPr bwMode="auto">
          <a:xfrm>
            <a:off x="288925" y="3275013"/>
            <a:ext cx="1392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62841" name="Rectangle 25"/>
          <p:cNvSpPr>
            <a:spLocks noChangeArrowheads="1"/>
          </p:cNvSpPr>
          <p:nvPr/>
        </p:nvSpPr>
        <p:spPr bwMode="auto">
          <a:xfrm>
            <a:off x="6994525" y="3275013"/>
            <a:ext cx="906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CLIENT</a:t>
            </a:r>
          </a:p>
        </p:txBody>
      </p:sp>
      <p:sp>
        <p:nvSpPr>
          <p:cNvPr id="162842" name="Rectangle 26"/>
          <p:cNvSpPr>
            <a:spLocks noChangeArrowheads="1"/>
          </p:cNvSpPr>
          <p:nvPr/>
        </p:nvSpPr>
        <p:spPr bwMode="auto">
          <a:xfrm>
            <a:off x="212725" y="3579813"/>
            <a:ext cx="1527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NOCDE</a:t>
            </a:r>
            <a:r>
              <a:rPr lang="fr-FR" altLang="fr-FR"/>
              <a:t>, DATE</a:t>
            </a:r>
          </a:p>
        </p:txBody>
      </p:sp>
      <p:sp>
        <p:nvSpPr>
          <p:cNvPr id="162843" name="Rectangle 27"/>
          <p:cNvSpPr>
            <a:spLocks noChangeArrowheads="1"/>
          </p:cNvSpPr>
          <p:nvPr/>
        </p:nvSpPr>
        <p:spPr bwMode="auto">
          <a:xfrm>
            <a:off x="6689725" y="3579813"/>
            <a:ext cx="1741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CODE</a:t>
            </a:r>
            <a:r>
              <a:rPr lang="fr-FR" altLang="fr-FR"/>
              <a:t>, ADRESSE</a:t>
            </a:r>
          </a:p>
        </p:txBody>
      </p:sp>
      <p:sp>
        <p:nvSpPr>
          <p:cNvPr id="162844" name="Line 28"/>
          <p:cNvSpPr>
            <a:spLocks noChangeShapeType="1"/>
          </p:cNvSpPr>
          <p:nvPr/>
        </p:nvSpPr>
        <p:spPr bwMode="auto">
          <a:xfrm>
            <a:off x="7391400" y="1981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45" name="Line 29"/>
          <p:cNvSpPr>
            <a:spLocks noChangeShapeType="1"/>
          </p:cNvSpPr>
          <p:nvPr/>
        </p:nvSpPr>
        <p:spPr bwMode="auto">
          <a:xfrm>
            <a:off x="7391400" y="2895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46" name="Rectangle 30"/>
          <p:cNvSpPr>
            <a:spLocks noChangeArrowheads="1"/>
          </p:cNvSpPr>
          <p:nvPr/>
        </p:nvSpPr>
        <p:spPr bwMode="auto">
          <a:xfrm>
            <a:off x="7375525" y="2055813"/>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 ,n</a:t>
            </a:r>
          </a:p>
        </p:txBody>
      </p:sp>
      <p:sp>
        <p:nvSpPr>
          <p:cNvPr id="162847" name="Rectangle 31"/>
          <p:cNvSpPr>
            <a:spLocks noChangeArrowheads="1"/>
          </p:cNvSpPr>
          <p:nvPr/>
        </p:nvSpPr>
        <p:spPr bwMode="auto">
          <a:xfrm>
            <a:off x="7356475" y="291306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62848" name="Rectangle 32"/>
          <p:cNvSpPr>
            <a:spLocks noChangeArrowheads="1"/>
          </p:cNvSpPr>
          <p:nvPr/>
        </p:nvSpPr>
        <p:spPr bwMode="auto">
          <a:xfrm>
            <a:off x="5775325" y="35036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62849" name="Rectangle 33"/>
          <p:cNvSpPr>
            <a:spLocks noChangeArrowheads="1"/>
          </p:cNvSpPr>
          <p:nvPr/>
        </p:nvSpPr>
        <p:spPr bwMode="auto">
          <a:xfrm>
            <a:off x="2041525" y="35036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62850" name="Rectangle 34"/>
          <p:cNvSpPr>
            <a:spLocks noChangeArrowheads="1"/>
          </p:cNvSpPr>
          <p:nvPr/>
        </p:nvSpPr>
        <p:spPr bwMode="auto">
          <a:xfrm>
            <a:off x="955675" y="44942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62851" name="Rectangle 35"/>
          <p:cNvSpPr>
            <a:spLocks noChangeArrowheads="1"/>
          </p:cNvSpPr>
          <p:nvPr/>
        </p:nvSpPr>
        <p:spPr bwMode="auto">
          <a:xfrm>
            <a:off x="3032125" y="53324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62852" name="Rectangle 36"/>
          <p:cNvSpPr>
            <a:spLocks noChangeArrowheads="1"/>
          </p:cNvSpPr>
          <p:nvPr/>
        </p:nvSpPr>
        <p:spPr bwMode="auto">
          <a:xfrm>
            <a:off x="6994525" y="5256213"/>
            <a:ext cx="1065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a:t>
            </a:r>
          </a:p>
        </p:txBody>
      </p:sp>
      <p:sp>
        <p:nvSpPr>
          <p:cNvPr id="162853" name="Rectangle 37"/>
          <p:cNvSpPr>
            <a:spLocks noChangeArrowheads="1"/>
          </p:cNvSpPr>
          <p:nvPr/>
        </p:nvSpPr>
        <p:spPr bwMode="auto">
          <a:xfrm>
            <a:off x="6651625" y="5637213"/>
            <a:ext cx="1765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REF</a:t>
            </a:r>
            <a:r>
              <a:rPr lang="fr-FR" altLang="fr-FR"/>
              <a:t>, DESIGN, PU</a:t>
            </a:r>
          </a:p>
        </p:txBody>
      </p:sp>
      <p:sp>
        <p:nvSpPr>
          <p:cNvPr id="162854" name="Rectangle 38"/>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F89396E5-E915-4A8D-9761-09B4303BC44C}" type="slidenum">
              <a:rPr lang="fr-FR" altLang="fr-FR" sz="1200"/>
              <a:pPr>
                <a:spcBef>
                  <a:spcPct val="50000"/>
                </a:spcBef>
              </a:pPr>
              <a:t>105</a:t>
            </a:fld>
            <a:endParaRPr lang="fr-FR" altLang="fr-FR" sz="12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55563" y="1441450"/>
            <a:ext cx="16430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MLD CODASYL</a:t>
            </a:r>
          </a:p>
        </p:txBody>
      </p:sp>
      <p:sp>
        <p:nvSpPr>
          <p:cNvPr id="163843" name="Rectangle 3"/>
          <p:cNvSpPr>
            <a:spLocks noChangeArrowheads="1"/>
          </p:cNvSpPr>
          <p:nvPr/>
        </p:nvSpPr>
        <p:spPr bwMode="auto">
          <a:xfrm>
            <a:off x="4121150" y="1530350"/>
            <a:ext cx="12065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44" name="Rectangle 4"/>
          <p:cNvSpPr>
            <a:spLocks noChangeArrowheads="1"/>
          </p:cNvSpPr>
          <p:nvPr/>
        </p:nvSpPr>
        <p:spPr bwMode="auto">
          <a:xfrm>
            <a:off x="4205288" y="1593850"/>
            <a:ext cx="11064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SYSTEME</a:t>
            </a:r>
          </a:p>
        </p:txBody>
      </p:sp>
      <p:sp>
        <p:nvSpPr>
          <p:cNvPr id="163845" name="Rectangle 5"/>
          <p:cNvSpPr>
            <a:spLocks noChangeArrowheads="1"/>
          </p:cNvSpPr>
          <p:nvPr/>
        </p:nvSpPr>
        <p:spPr bwMode="auto">
          <a:xfrm>
            <a:off x="311150" y="2673350"/>
            <a:ext cx="2273300" cy="825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46" name="Rectangle 6"/>
          <p:cNvSpPr>
            <a:spLocks noChangeArrowheads="1"/>
          </p:cNvSpPr>
          <p:nvPr/>
        </p:nvSpPr>
        <p:spPr bwMode="auto">
          <a:xfrm>
            <a:off x="1004888" y="2660650"/>
            <a:ext cx="903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CLIENT</a:t>
            </a:r>
          </a:p>
        </p:txBody>
      </p:sp>
      <p:sp>
        <p:nvSpPr>
          <p:cNvPr id="163847" name="Line 7"/>
          <p:cNvSpPr>
            <a:spLocks noChangeShapeType="1"/>
          </p:cNvSpPr>
          <p:nvPr/>
        </p:nvSpPr>
        <p:spPr bwMode="auto">
          <a:xfrm>
            <a:off x="312738" y="2971800"/>
            <a:ext cx="22717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48" name="Rectangle 8"/>
          <p:cNvSpPr>
            <a:spLocks noChangeArrowheads="1"/>
          </p:cNvSpPr>
          <p:nvPr/>
        </p:nvSpPr>
        <p:spPr bwMode="auto">
          <a:xfrm>
            <a:off x="3740150" y="3892550"/>
            <a:ext cx="1892300" cy="901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49" name="Rectangle 9"/>
          <p:cNvSpPr>
            <a:spLocks noChangeArrowheads="1"/>
          </p:cNvSpPr>
          <p:nvPr/>
        </p:nvSpPr>
        <p:spPr bwMode="auto">
          <a:xfrm>
            <a:off x="6864350" y="3892550"/>
            <a:ext cx="1892300" cy="901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50" name="Rectangle 10"/>
          <p:cNvSpPr>
            <a:spLocks noChangeArrowheads="1"/>
          </p:cNvSpPr>
          <p:nvPr/>
        </p:nvSpPr>
        <p:spPr bwMode="auto">
          <a:xfrm>
            <a:off x="5111750" y="5645150"/>
            <a:ext cx="1892300" cy="901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51" name="Rectangle 11"/>
          <p:cNvSpPr>
            <a:spLocks noChangeArrowheads="1"/>
          </p:cNvSpPr>
          <p:nvPr/>
        </p:nvSpPr>
        <p:spPr bwMode="auto">
          <a:xfrm>
            <a:off x="284163" y="3041650"/>
            <a:ext cx="2314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u="sng"/>
              <a:t>CODE</a:t>
            </a:r>
            <a:r>
              <a:rPr lang="fr-FR" altLang="fr-FR"/>
              <a:t>, NOM, ADRESSE</a:t>
            </a:r>
          </a:p>
        </p:txBody>
      </p:sp>
      <p:sp>
        <p:nvSpPr>
          <p:cNvPr id="163852" name="Line 12"/>
          <p:cNvSpPr>
            <a:spLocks noChangeShapeType="1"/>
          </p:cNvSpPr>
          <p:nvPr/>
        </p:nvSpPr>
        <p:spPr bwMode="auto">
          <a:xfrm>
            <a:off x="3741738" y="4191000"/>
            <a:ext cx="18907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53" name="Rectangle 13"/>
          <p:cNvSpPr>
            <a:spLocks noChangeArrowheads="1"/>
          </p:cNvSpPr>
          <p:nvPr/>
        </p:nvSpPr>
        <p:spPr bwMode="auto">
          <a:xfrm>
            <a:off x="3941763" y="3879850"/>
            <a:ext cx="13890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COMMANDE</a:t>
            </a:r>
          </a:p>
        </p:txBody>
      </p:sp>
      <p:sp>
        <p:nvSpPr>
          <p:cNvPr id="163854" name="Line 14"/>
          <p:cNvSpPr>
            <a:spLocks noChangeShapeType="1"/>
          </p:cNvSpPr>
          <p:nvPr/>
        </p:nvSpPr>
        <p:spPr bwMode="auto">
          <a:xfrm>
            <a:off x="6865938" y="4191000"/>
            <a:ext cx="18907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55" name="Rectangle 15"/>
          <p:cNvSpPr>
            <a:spLocks noChangeArrowheads="1"/>
          </p:cNvSpPr>
          <p:nvPr/>
        </p:nvSpPr>
        <p:spPr bwMode="auto">
          <a:xfrm>
            <a:off x="7294563" y="3879850"/>
            <a:ext cx="10620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PRODUIT</a:t>
            </a:r>
          </a:p>
        </p:txBody>
      </p:sp>
      <p:sp>
        <p:nvSpPr>
          <p:cNvPr id="163856" name="Line 16"/>
          <p:cNvSpPr>
            <a:spLocks noChangeShapeType="1"/>
          </p:cNvSpPr>
          <p:nvPr/>
        </p:nvSpPr>
        <p:spPr bwMode="auto">
          <a:xfrm>
            <a:off x="5113338" y="5943600"/>
            <a:ext cx="18907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57" name="Rectangle 17"/>
          <p:cNvSpPr>
            <a:spLocks noChangeArrowheads="1"/>
          </p:cNvSpPr>
          <p:nvPr/>
        </p:nvSpPr>
        <p:spPr bwMode="auto">
          <a:xfrm>
            <a:off x="5043488" y="5632450"/>
            <a:ext cx="20653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LIGNE-COMMANDE</a:t>
            </a:r>
          </a:p>
        </p:txBody>
      </p:sp>
      <p:sp>
        <p:nvSpPr>
          <p:cNvPr id="163858" name="Line 18"/>
          <p:cNvSpPr>
            <a:spLocks noChangeShapeType="1"/>
          </p:cNvSpPr>
          <p:nvPr/>
        </p:nvSpPr>
        <p:spPr bwMode="auto">
          <a:xfrm flipH="1">
            <a:off x="1290638" y="1828800"/>
            <a:ext cx="28305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59" name="Line 19"/>
          <p:cNvSpPr>
            <a:spLocks noChangeShapeType="1"/>
          </p:cNvSpPr>
          <p:nvPr/>
        </p:nvSpPr>
        <p:spPr bwMode="auto">
          <a:xfrm>
            <a:off x="1295400" y="1836738"/>
            <a:ext cx="0" cy="8239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60" name="Rectangle 20"/>
          <p:cNvSpPr>
            <a:spLocks noChangeArrowheads="1"/>
          </p:cNvSpPr>
          <p:nvPr/>
        </p:nvSpPr>
        <p:spPr bwMode="auto">
          <a:xfrm>
            <a:off x="1350963" y="2203450"/>
            <a:ext cx="2043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TOUS-LES-CLIENTS</a:t>
            </a:r>
          </a:p>
        </p:txBody>
      </p:sp>
      <p:sp>
        <p:nvSpPr>
          <p:cNvPr id="163861" name="Rectangle 21"/>
          <p:cNvSpPr>
            <a:spLocks noChangeArrowheads="1"/>
          </p:cNvSpPr>
          <p:nvPr/>
        </p:nvSpPr>
        <p:spPr bwMode="auto">
          <a:xfrm>
            <a:off x="3941763" y="4184650"/>
            <a:ext cx="1524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u="sng"/>
              <a:t>NOCDE</a:t>
            </a:r>
            <a:r>
              <a:rPr lang="fr-FR" altLang="fr-FR"/>
              <a:t>, DATE</a:t>
            </a:r>
          </a:p>
        </p:txBody>
      </p:sp>
      <p:sp>
        <p:nvSpPr>
          <p:cNvPr id="163862" name="Rectangle 22"/>
          <p:cNvSpPr>
            <a:spLocks noChangeArrowheads="1"/>
          </p:cNvSpPr>
          <p:nvPr/>
        </p:nvSpPr>
        <p:spPr bwMode="auto">
          <a:xfrm>
            <a:off x="6913563" y="4184650"/>
            <a:ext cx="1762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u="sng"/>
              <a:t>REF</a:t>
            </a:r>
            <a:r>
              <a:rPr lang="fr-FR" altLang="fr-FR"/>
              <a:t>, DESIGN, PU</a:t>
            </a:r>
          </a:p>
        </p:txBody>
      </p:sp>
      <p:sp>
        <p:nvSpPr>
          <p:cNvPr id="163863" name="Rectangle 23"/>
          <p:cNvSpPr>
            <a:spLocks noChangeArrowheads="1"/>
          </p:cNvSpPr>
          <p:nvPr/>
        </p:nvSpPr>
        <p:spPr bwMode="auto">
          <a:xfrm>
            <a:off x="5770563" y="6089650"/>
            <a:ext cx="5762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QTE</a:t>
            </a:r>
          </a:p>
        </p:txBody>
      </p:sp>
      <p:sp>
        <p:nvSpPr>
          <p:cNvPr id="163864" name="Line 24"/>
          <p:cNvSpPr>
            <a:spLocks noChangeShapeType="1"/>
          </p:cNvSpPr>
          <p:nvPr/>
        </p:nvSpPr>
        <p:spPr bwMode="auto">
          <a:xfrm>
            <a:off x="1295400" y="3513138"/>
            <a:ext cx="0" cy="8239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65" name="Line 25"/>
          <p:cNvSpPr>
            <a:spLocks noChangeShapeType="1"/>
          </p:cNvSpPr>
          <p:nvPr/>
        </p:nvSpPr>
        <p:spPr bwMode="auto">
          <a:xfrm>
            <a:off x="1303338" y="4343400"/>
            <a:ext cx="2424112"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66" name="Line 26"/>
          <p:cNvSpPr>
            <a:spLocks noChangeShapeType="1"/>
          </p:cNvSpPr>
          <p:nvPr/>
        </p:nvSpPr>
        <p:spPr bwMode="auto">
          <a:xfrm>
            <a:off x="4724400" y="2065338"/>
            <a:ext cx="0" cy="18145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67" name="Line 27"/>
          <p:cNvSpPr>
            <a:spLocks noChangeShapeType="1"/>
          </p:cNvSpPr>
          <p:nvPr/>
        </p:nvSpPr>
        <p:spPr bwMode="auto">
          <a:xfrm>
            <a:off x="5341938" y="1828800"/>
            <a:ext cx="2347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68" name="Line 28"/>
          <p:cNvSpPr>
            <a:spLocks noChangeShapeType="1"/>
          </p:cNvSpPr>
          <p:nvPr/>
        </p:nvSpPr>
        <p:spPr bwMode="auto">
          <a:xfrm>
            <a:off x="7696200" y="1836738"/>
            <a:ext cx="0" cy="20431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69" name="Line 29"/>
          <p:cNvSpPr>
            <a:spLocks noChangeShapeType="1"/>
          </p:cNvSpPr>
          <p:nvPr/>
        </p:nvSpPr>
        <p:spPr bwMode="auto">
          <a:xfrm>
            <a:off x="7772400" y="4808538"/>
            <a:ext cx="0" cy="5191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70" name="Line 30"/>
          <p:cNvSpPr>
            <a:spLocks noChangeShapeType="1"/>
          </p:cNvSpPr>
          <p:nvPr/>
        </p:nvSpPr>
        <p:spPr bwMode="auto">
          <a:xfrm flipH="1">
            <a:off x="6396038" y="5334000"/>
            <a:ext cx="13827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71" name="Line 31"/>
          <p:cNvSpPr>
            <a:spLocks noChangeShapeType="1"/>
          </p:cNvSpPr>
          <p:nvPr/>
        </p:nvSpPr>
        <p:spPr bwMode="auto">
          <a:xfrm>
            <a:off x="6400800" y="5341938"/>
            <a:ext cx="0" cy="2905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72" name="Line 32"/>
          <p:cNvSpPr>
            <a:spLocks noChangeShapeType="1"/>
          </p:cNvSpPr>
          <p:nvPr/>
        </p:nvSpPr>
        <p:spPr bwMode="auto">
          <a:xfrm>
            <a:off x="4343400" y="4808538"/>
            <a:ext cx="0" cy="5191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73" name="Line 33"/>
          <p:cNvSpPr>
            <a:spLocks noChangeShapeType="1"/>
          </p:cNvSpPr>
          <p:nvPr/>
        </p:nvSpPr>
        <p:spPr bwMode="auto">
          <a:xfrm flipH="1">
            <a:off x="4338638" y="5334000"/>
            <a:ext cx="13827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74" name="Line 34"/>
          <p:cNvSpPr>
            <a:spLocks noChangeShapeType="1"/>
          </p:cNvSpPr>
          <p:nvPr/>
        </p:nvSpPr>
        <p:spPr bwMode="auto">
          <a:xfrm>
            <a:off x="5715000" y="5341938"/>
            <a:ext cx="0" cy="2905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75" name="Rectangle 35"/>
          <p:cNvSpPr>
            <a:spLocks noChangeArrowheads="1"/>
          </p:cNvSpPr>
          <p:nvPr/>
        </p:nvSpPr>
        <p:spPr bwMode="auto">
          <a:xfrm>
            <a:off x="1198563" y="3803650"/>
            <a:ext cx="1298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PASSATION</a:t>
            </a:r>
          </a:p>
        </p:txBody>
      </p:sp>
      <p:sp>
        <p:nvSpPr>
          <p:cNvPr id="163876" name="Rectangle 36"/>
          <p:cNvSpPr>
            <a:spLocks noChangeArrowheads="1"/>
          </p:cNvSpPr>
          <p:nvPr/>
        </p:nvSpPr>
        <p:spPr bwMode="auto">
          <a:xfrm>
            <a:off x="4703763" y="3041650"/>
            <a:ext cx="19764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TOUTES-LES-CDES</a:t>
            </a:r>
          </a:p>
        </p:txBody>
      </p:sp>
      <p:sp>
        <p:nvSpPr>
          <p:cNvPr id="163877" name="Rectangle 37"/>
          <p:cNvSpPr>
            <a:spLocks noChangeArrowheads="1"/>
          </p:cNvSpPr>
          <p:nvPr/>
        </p:nvSpPr>
        <p:spPr bwMode="auto">
          <a:xfrm>
            <a:off x="5618163" y="1974850"/>
            <a:ext cx="22018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TOUS-LES-PRODUITS</a:t>
            </a:r>
          </a:p>
        </p:txBody>
      </p:sp>
      <p:sp>
        <p:nvSpPr>
          <p:cNvPr id="163878" name="Rectangle 38"/>
          <p:cNvSpPr>
            <a:spLocks noChangeArrowheads="1"/>
          </p:cNvSpPr>
          <p:nvPr/>
        </p:nvSpPr>
        <p:spPr bwMode="auto">
          <a:xfrm>
            <a:off x="7294563" y="5327650"/>
            <a:ext cx="16144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COM-DU-PROD</a:t>
            </a:r>
          </a:p>
        </p:txBody>
      </p:sp>
      <p:sp>
        <p:nvSpPr>
          <p:cNvPr id="163879" name="Rectangle 39"/>
          <p:cNvSpPr>
            <a:spLocks noChangeArrowheads="1"/>
          </p:cNvSpPr>
          <p:nvPr/>
        </p:nvSpPr>
        <p:spPr bwMode="auto">
          <a:xfrm>
            <a:off x="4094163" y="5403850"/>
            <a:ext cx="914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DETAIL</a:t>
            </a:r>
          </a:p>
        </p:txBody>
      </p:sp>
      <p:sp>
        <p:nvSpPr>
          <p:cNvPr id="163880" name="Rectangle 40"/>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Exemple (suite)</a:t>
            </a:r>
          </a:p>
        </p:txBody>
      </p:sp>
      <p:sp>
        <p:nvSpPr>
          <p:cNvPr id="163881" name="Rectangle 41"/>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D8942B04-55D9-4E36-AC86-E33B3A30C19D}" type="slidenum">
              <a:rPr lang="fr-FR" altLang="fr-FR" sz="1200"/>
              <a:pPr>
                <a:spcBef>
                  <a:spcPct val="50000"/>
                </a:spcBef>
              </a:pPr>
              <a:t>106</a:t>
            </a:fld>
            <a:endParaRPr lang="fr-FR" altLang="fr-FR" sz="12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138113" y="1447800"/>
            <a:ext cx="27876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Toute entité devient un segment</a:t>
            </a:r>
          </a:p>
        </p:txBody>
      </p:sp>
      <p:sp>
        <p:nvSpPr>
          <p:cNvPr id="164867" name="Rectangle 3"/>
          <p:cNvSpPr>
            <a:spLocks noChangeArrowheads="1"/>
          </p:cNvSpPr>
          <p:nvPr/>
        </p:nvSpPr>
        <p:spPr bwMode="auto">
          <a:xfrm>
            <a:off x="158750" y="20637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68" name="Oval 4"/>
          <p:cNvSpPr>
            <a:spLocks noChangeArrowheads="1"/>
          </p:cNvSpPr>
          <p:nvPr/>
        </p:nvSpPr>
        <p:spPr bwMode="auto">
          <a:xfrm>
            <a:off x="996950" y="2063750"/>
            <a:ext cx="4445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69" name="Rectangle 5"/>
          <p:cNvSpPr>
            <a:spLocks noChangeArrowheads="1"/>
          </p:cNvSpPr>
          <p:nvPr/>
        </p:nvSpPr>
        <p:spPr bwMode="auto">
          <a:xfrm>
            <a:off x="1987550" y="20637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70" name="Line 6"/>
          <p:cNvSpPr>
            <a:spLocks noChangeShapeType="1"/>
          </p:cNvSpPr>
          <p:nvPr/>
        </p:nvSpPr>
        <p:spPr bwMode="auto">
          <a:xfrm>
            <a:off x="541338" y="2209800"/>
            <a:ext cx="442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71" name="Line 7"/>
          <p:cNvSpPr>
            <a:spLocks noChangeShapeType="1"/>
          </p:cNvSpPr>
          <p:nvPr/>
        </p:nvSpPr>
        <p:spPr bwMode="auto">
          <a:xfrm>
            <a:off x="1455738" y="2209800"/>
            <a:ext cx="5191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72" name="Rectangle 8"/>
          <p:cNvSpPr>
            <a:spLocks noChangeArrowheads="1"/>
          </p:cNvSpPr>
          <p:nvPr/>
        </p:nvSpPr>
        <p:spPr bwMode="auto">
          <a:xfrm>
            <a:off x="2901950" y="20637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73" name="Oval 9"/>
          <p:cNvSpPr>
            <a:spLocks noChangeArrowheads="1"/>
          </p:cNvSpPr>
          <p:nvPr/>
        </p:nvSpPr>
        <p:spPr bwMode="auto">
          <a:xfrm>
            <a:off x="3740150" y="2063750"/>
            <a:ext cx="4445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74" name="Rectangle 10"/>
          <p:cNvSpPr>
            <a:spLocks noChangeArrowheads="1"/>
          </p:cNvSpPr>
          <p:nvPr/>
        </p:nvSpPr>
        <p:spPr bwMode="auto">
          <a:xfrm>
            <a:off x="4730750" y="20637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75" name="Line 11"/>
          <p:cNvSpPr>
            <a:spLocks noChangeShapeType="1"/>
          </p:cNvSpPr>
          <p:nvPr/>
        </p:nvSpPr>
        <p:spPr bwMode="auto">
          <a:xfrm>
            <a:off x="3284538" y="2209800"/>
            <a:ext cx="442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76" name="Line 12"/>
          <p:cNvSpPr>
            <a:spLocks noChangeShapeType="1"/>
          </p:cNvSpPr>
          <p:nvPr/>
        </p:nvSpPr>
        <p:spPr bwMode="auto">
          <a:xfrm>
            <a:off x="4198938" y="2209800"/>
            <a:ext cx="5191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77" name="Rectangle 13"/>
          <p:cNvSpPr>
            <a:spLocks noChangeArrowheads="1"/>
          </p:cNvSpPr>
          <p:nvPr/>
        </p:nvSpPr>
        <p:spPr bwMode="auto">
          <a:xfrm>
            <a:off x="6330950" y="20637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78" name="Oval 14"/>
          <p:cNvSpPr>
            <a:spLocks noChangeArrowheads="1"/>
          </p:cNvSpPr>
          <p:nvPr/>
        </p:nvSpPr>
        <p:spPr bwMode="auto">
          <a:xfrm>
            <a:off x="7169150" y="2063750"/>
            <a:ext cx="4445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79" name="Rectangle 15"/>
          <p:cNvSpPr>
            <a:spLocks noChangeArrowheads="1"/>
          </p:cNvSpPr>
          <p:nvPr/>
        </p:nvSpPr>
        <p:spPr bwMode="auto">
          <a:xfrm>
            <a:off x="8159750" y="20637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80" name="Line 16"/>
          <p:cNvSpPr>
            <a:spLocks noChangeShapeType="1"/>
          </p:cNvSpPr>
          <p:nvPr/>
        </p:nvSpPr>
        <p:spPr bwMode="auto">
          <a:xfrm>
            <a:off x="6713538" y="2209800"/>
            <a:ext cx="442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81" name="Line 17"/>
          <p:cNvSpPr>
            <a:spLocks noChangeShapeType="1"/>
          </p:cNvSpPr>
          <p:nvPr/>
        </p:nvSpPr>
        <p:spPr bwMode="auto">
          <a:xfrm>
            <a:off x="7627938" y="2209800"/>
            <a:ext cx="5191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82" name="Rectangle 18"/>
          <p:cNvSpPr>
            <a:spLocks noChangeArrowheads="1"/>
          </p:cNvSpPr>
          <p:nvPr/>
        </p:nvSpPr>
        <p:spPr bwMode="auto">
          <a:xfrm>
            <a:off x="193675" y="2036763"/>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A</a:t>
            </a:r>
          </a:p>
        </p:txBody>
      </p:sp>
      <p:sp>
        <p:nvSpPr>
          <p:cNvPr id="164883" name="Rectangle 19"/>
          <p:cNvSpPr>
            <a:spLocks noChangeArrowheads="1"/>
          </p:cNvSpPr>
          <p:nvPr/>
        </p:nvSpPr>
        <p:spPr bwMode="auto">
          <a:xfrm>
            <a:off x="2043113" y="2057400"/>
            <a:ext cx="3159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B</a:t>
            </a:r>
          </a:p>
        </p:txBody>
      </p:sp>
      <p:sp>
        <p:nvSpPr>
          <p:cNvPr id="164884" name="Rectangle 20"/>
          <p:cNvSpPr>
            <a:spLocks noChangeArrowheads="1"/>
          </p:cNvSpPr>
          <p:nvPr/>
        </p:nvSpPr>
        <p:spPr bwMode="auto">
          <a:xfrm>
            <a:off x="2936875" y="2036763"/>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A</a:t>
            </a:r>
          </a:p>
        </p:txBody>
      </p:sp>
      <p:sp>
        <p:nvSpPr>
          <p:cNvPr id="164885" name="Rectangle 21"/>
          <p:cNvSpPr>
            <a:spLocks noChangeArrowheads="1"/>
          </p:cNvSpPr>
          <p:nvPr/>
        </p:nvSpPr>
        <p:spPr bwMode="auto">
          <a:xfrm>
            <a:off x="4765675" y="2036763"/>
            <a:ext cx="3159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B</a:t>
            </a:r>
          </a:p>
        </p:txBody>
      </p:sp>
      <p:sp>
        <p:nvSpPr>
          <p:cNvPr id="164886" name="Rectangle 22"/>
          <p:cNvSpPr>
            <a:spLocks noChangeArrowheads="1"/>
          </p:cNvSpPr>
          <p:nvPr/>
        </p:nvSpPr>
        <p:spPr bwMode="auto">
          <a:xfrm>
            <a:off x="6421438" y="2036763"/>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A</a:t>
            </a:r>
          </a:p>
        </p:txBody>
      </p:sp>
      <p:sp>
        <p:nvSpPr>
          <p:cNvPr id="164887" name="Rectangle 23"/>
          <p:cNvSpPr>
            <a:spLocks noChangeArrowheads="1"/>
          </p:cNvSpPr>
          <p:nvPr/>
        </p:nvSpPr>
        <p:spPr bwMode="auto">
          <a:xfrm>
            <a:off x="8229600" y="2036763"/>
            <a:ext cx="3159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B</a:t>
            </a:r>
          </a:p>
        </p:txBody>
      </p:sp>
      <p:sp>
        <p:nvSpPr>
          <p:cNvPr id="164888" name="Rectangle 24"/>
          <p:cNvSpPr>
            <a:spLocks noChangeArrowheads="1"/>
          </p:cNvSpPr>
          <p:nvPr/>
        </p:nvSpPr>
        <p:spPr bwMode="auto">
          <a:xfrm>
            <a:off x="1052513" y="2057400"/>
            <a:ext cx="3159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R</a:t>
            </a:r>
          </a:p>
        </p:txBody>
      </p:sp>
      <p:sp>
        <p:nvSpPr>
          <p:cNvPr id="164889" name="Rectangle 25"/>
          <p:cNvSpPr>
            <a:spLocks noChangeArrowheads="1"/>
          </p:cNvSpPr>
          <p:nvPr/>
        </p:nvSpPr>
        <p:spPr bwMode="auto">
          <a:xfrm>
            <a:off x="3810000" y="2022475"/>
            <a:ext cx="3159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R</a:t>
            </a:r>
          </a:p>
        </p:txBody>
      </p:sp>
      <p:sp>
        <p:nvSpPr>
          <p:cNvPr id="164890" name="Rectangle 26"/>
          <p:cNvSpPr>
            <a:spLocks noChangeArrowheads="1"/>
          </p:cNvSpPr>
          <p:nvPr/>
        </p:nvSpPr>
        <p:spPr bwMode="auto">
          <a:xfrm>
            <a:off x="7280275" y="2022475"/>
            <a:ext cx="3159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R</a:t>
            </a:r>
          </a:p>
        </p:txBody>
      </p:sp>
      <p:sp>
        <p:nvSpPr>
          <p:cNvPr id="164891" name="Rectangle 27"/>
          <p:cNvSpPr>
            <a:spLocks noChangeArrowheads="1"/>
          </p:cNvSpPr>
          <p:nvPr/>
        </p:nvSpPr>
        <p:spPr bwMode="auto">
          <a:xfrm>
            <a:off x="484188" y="1981200"/>
            <a:ext cx="6889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0,n</a:t>
            </a:r>
          </a:p>
          <a:p>
            <a:r>
              <a:rPr lang="fr-FR" altLang="fr-FR"/>
              <a:t>ou 1,n</a:t>
            </a:r>
          </a:p>
        </p:txBody>
      </p:sp>
      <p:sp>
        <p:nvSpPr>
          <p:cNvPr id="164892" name="Rectangle 28"/>
          <p:cNvSpPr>
            <a:spLocks noChangeArrowheads="1"/>
          </p:cNvSpPr>
          <p:nvPr/>
        </p:nvSpPr>
        <p:spPr bwMode="auto">
          <a:xfrm>
            <a:off x="1474788" y="1981200"/>
            <a:ext cx="4349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1,1</a:t>
            </a:r>
          </a:p>
          <a:p>
            <a:r>
              <a:rPr lang="fr-FR" altLang="fr-FR"/>
              <a:t>1,1</a:t>
            </a:r>
          </a:p>
        </p:txBody>
      </p:sp>
      <p:sp>
        <p:nvSpPr>
          <p:cNvPr id="164893" name="Rectangle 29"/>
          <p:cNvSpPr>
            <a:spLocks noChangeArrowheads="1"/>
          </p:cNvSpPr>
          <p:nvPr/>
        </p:nvSpPr>
        <p:spPr bwMode="auto">
          <a:xfrm>
            <a:off x="3227388" y="1981200"/>
            <a:ext cx="6889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0,n</a:t>
            </a:r>
          </a:p>
          <a:p>
            <a:r>
              <a:rPr lang="fr-FR" altLang="fr-FR"/>
              <a:t>ou 1,n</a:t>
            </a:r>
          </a:p>
        </p:txBody>
      </p:sp>
      <p:sp>
        <p:nvSpPr>
          <p:cNvPr id="164894" name="Rectangle 30"/>
          <p:cNvSpPr>
            <a:spLocks noChangeArrowheads="1"/>
          </p:cNvSpPr>
          <p:nvPr/>
        </p:nvSpPr>
        <p:spPr bwMode="auto">
          <a:xfrm>
            <a:off x="4294188" y="1981200"/>
            <a:ext cx="4349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0,1</a:t>
            </a:r>
          </a:p>
        </p:txBody>
      </p:sp>
      <p:sp>
        <p:nvSpPr>
          <p:cNvPr id="164895" name="Rectangle 31"/>
          <p:cNvSpPr>
            <a:spLocks noChangeArrowheads="1"/>
          </p:cNvSpPr>
          <p:nvPr/>
        </p:nvSpPr>
        <p:spPr bwMode="auto">
          <a:xfrm>
            <a:off x="6732588" y="1981200"/>
            <a:ext cx="6889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0,n</a:t>
            </a:r>
          </a:p>
          <a:p>
            <a:r>
              <a:rPr lang="fr-FR" altLang="fr-FR"/>
              <a:t>ou 1,n</a:t>
            </a:r>
          </a:p>
        </p:txBody>
      </p:sp>
      <p:sp>
        <p:nvSpPr>
          <p:cNvPr id="164896" name="Rectangle 32"/>
          <p:cNvSpPr>
            <a:spLocks noChangeArrowheads="1"/>
          </p:cNvSpPr>
          <p:nvPr/>
        </p:nvSpPr>
        <p:spPr bwMode="auto">
          <a:xfrm>
            <a:off x="7570788" y="1981200"/>
            <a:ext cx="6889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0,n</a:t>
            </a:r>
          </a:p>
          <a:p>
            <a:r>
              <a:rPr lang="fr-FR" altLang="fr-FR"/>
              <a:t>ou 1,n</a:t>
            </a:r>
          </a:p>
        </p:txBody>
      </p:sp>
      <p:sp>
        <p:nvSpPr>
          <p:cNvPr id="164897" name="Rectangle 33"/>
          <p:cNvSpPr>
            <a:spLocks noChangeArrowheads="1"/>
          </p:cNvSpPr>
          <p:nvPr/>
        </p:nvSpPr>
        <p:spPr bwMode="auto">
          <a:xfrm>
            <a:off x="996950" y="29781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98" name="Rectangle 34"/>
          <p:cNvSpPr>
            <a:spLocks noChangeArrowheads="1"/>
          </p:cNvSpPr>
          <p:nvPr/>
        </p:nvSpPr>
        <p:spPr bwMode="auto">
          <a:xfrm>
            <a:off x="1031875" y="2951163"/>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A</a:t>
            </a:r>
          </a:p>
        </p:txBody>
      </p:sp>
      <p:sp>
        <p:nvSpPr>
          <p:cNvPr id="164899" name="Rectangle 35"/>
          <p:cNvSpPr>
            <a:spLocks noChangeArrowheads="1"/>
          </p:cNvSpPr>
          <p:nvPr/>
        </p:nvSpPr>
        <p:spPr bwMode="auto">
          <a:xfrm>
            <a:off x="996950" y="43497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00" name="Rectangle 36"/>
          <p:cNvSpPr>
            <a:spLocks noChangeArrowheads="1"/>
          </p:cNvSpPr>
          <p:nvPr/>
        </p:nvSpPr>
        <p:spPr bwMode="auto">
          <a:xfrm>
            <a:off x="1052513" y="4343400"/>
            <a:ext cx="3159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B</a:t>
            </a:r>
          </a:p>
        </p:txBody>
      </p:sp>
      <p:sp>
        <p:nvSpPr>
          <p:cNvPr id="164901" name="Line 37"/>
          <p:cNvSpPr>
            <a:spLocks noChangeShapeType="1"/>
          </p:cNvSpPr>
          <p:nvPr/>
        </p:nvSpPr>
        <p:spPr bwMode="auto">
          <a:xfrm>
            <a:off x="1204913" y="3284538"/>
            <a:ext cx="0" cy="10525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02" name="Rectangle 38"/>
          <p:cNvSpPr>
            <a:spLocks noChangeArrowheads="1"/>
          </p:cNvSpPr>
          <p:nvPr/>
        </p:nvSpPr>
        <p:spPr bwMode="auto">
          <a:xfrm>
            <a:off x="3663950" y="29781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03" name="Rectangle 39"/>
          <p:cNvSpPr>
            <a:spLocks noChangeArrowheads="1"/>
          </p:cNvSpPr>
          <p:nvPr/>
        </p:nvSpPr>
        <p:spPr bwMode="auto">
          <a:xfrm>
            <a:off x="3698875" y="2951163"/>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A</a:t>
            </a:r>
          </a:p>
        </p:txBody>
      </p:sp>
      <p:sp>
        <p:nvSpPr>
          <p:cNvPr id="164904" name="Rectangle 40"/>
          <p:cNvSpPr>
            <a:spLocks noChangeArrowheads="1"/>
          </p:cNvSpPr>
          <p:nvPr/>
        </p:nvSpPr>
        <p:spPr bwMode="auto">
          <a:xfrm>
            <a:off x="3663950" y="4349750"/>
            <a:ext cx="4445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05" name="Rectangle 41"/>
          <p:cNvSpPr>
            <a:spLocks noChangeArrowheads="1"/>
          </p:cNvSpPr>
          <p:nvPr/>
        </p:nvSpPr>
        <p:spPr bwMode="auto">
          <a:xfrm>
            <a:off x="3581400" y="4398963"/>
            <a:ext cx="5984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RAB</a:t>
            </a:r>
          </a:p>
        </p:txBody>
      </p:sp>
      <p:sp>
        <p:nvSpPr>
          <p:cNvPr id="164906" name="Line 42"/>
          <p:cNvSpPr>
            <a:spLocks noChangeShapeType="1"/>
          </p:cNvSpPr>
          <p:nvPr/>
        </p:nvSpPr>
        <p:spPr bwMode="auto">
          <a:xfrm>
            <a:off x="3871913" y="3284538"/>
            <a:ext cx="0" cy="10525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07" name="Rectangle 43"/>
          <p:cNvSpPr>
            <a:spLocks noChangeArrowheads="1"/>
          </p:cNvSpPr>
          <p:nvPr/>
        </p:nvSpPr>
        <p:spPr bwMode="auto">
          <a:xfrm>
            <a:off x="5111750" y="36639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08" name="Rectangle 44"/>
          <p:cNvSpPr>
            <a:spLocks noChangeArrowheads="1"/>
          </p:cNvSpPr>
          <p:nvPr/>
        </p:nvSpPr>
        <p:spPr bwMode="auto">
          <a:xfrm>
            <a:off x="5167313" y="3657600"/>
            <a:ext cx="3159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B</a:t>
            </a:r>
          </a:p>
        </p:txBody>
      </p:sp>
      <p:sp>
        <p:nvSpPr>
          <p:cNvPr id="164909" name="Arc 45"/>
          <p:cNvSpPr>
            <a:spLocks/>
          </p:cNvSpPr>
          <p:nvPr/>
        </p:nvSpPr>
        <p:spPr bwMode="auto">
          <a:xfrm>
            <a:off x="4114800" y="3886200"/>
            <a:ext cx="908050" cy="6794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10" name="Rectangle 46"/>
          <p:cNvSpPr>
            <a:spLocks noChangeArrowheads="1"/>
          </p:cNvSpPr>
          <p:nvPr/>
        </p:nvSpPr>
        <p:spPr bwMode="auto">
          <a:xfrm>
            <a:off x="6788150" y="29019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11" name="Rectangle 47"/>
          <p:cNvSpPr>
            <a:spLocks noChangeArrowheads="1"/>
          </p:cNvSpPr>
          <p:nvPr/>
        </p:nvSpPr>
        <p:spPr bwMode="auto">
          <a:xfrm>
            <a:off x="6823075" y="2874963"/>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A</a:t>
            </a:r>
          </a:p>
        </p:txBody>
      </p:sp>
      <p:sp>
        <p:nvSpPr>
          <p:cNvPr id="164912" name="Rectangle 48"/>
          <p:cNvSpPr>
            <a:spLocks noChangeArrowheads="1"/>
          </p:cNvSpPr>
          <p:nvPr/>
        </p:nvSpPr>
        <p:spPr bwMode="auto">
          <a:xfrm>
            <a:off x="6788150" y="4273550"/>
            <a:ext cx="4445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13" name="Line 49"/>
          <p:cNvSpPr>
            <a:spLocks noChangeShapeType="1"/>
          </p:cNvSpPr>
          <p:nvPr/>
        </p:nvSpPr>
        <p:spPr bwMode="auto">
          <a:xfrm>
            <a:off x="6996113" y="3208338"/>
            <a:ext cx="0" cy="10525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14" name="Rectangle 50"/>
          <p:cNvSpPr>
            <a:spLocks noChangeArrowheads="1"/>
          </p:cNvSpPr>
          <p:nvPr/>
        </p:nvSpPr>
        <p:spPr bwMode="auto">
          <a:xfrm>
            <a:off x="8312150" y="29019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15" name="Rectangle 51"/>
          <p:cNvSpPr>
            <a:spLocks noChangeArrowheads="1"/>
          </p:cNvSpPr>
          <p:nvPr/>
        </p:nvSpPr>
        <p:spPr bwMode="auto">
          <a:xfrm>
            <a:off x="8347075" y="2874963"/>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A</a:t>
            </a:r>
          </a:p>
        </p:txBody>
      </p:sp>
      <p:sp>
        <p:nvSpPr>
          <p:cNvPr id="164916" name="Rectangle 52"/>
          <p:cNvSpPr>
            <a:spLocks noChangeArrowheads="1"/>
          </p:cNvSpPr>
          <p:nvPr/>
        </p:nvSpPr>
        <p:spPr bwMode="auto">
          <a:xfrm>
            <a:off x="8312150" y="4273550"/>
            <a:ext cx="4445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17" name="Line 53"/>
          <p:cNvSpPr>
            <a:spLocks noChangeShapeType="1"/>
          </p:cNvSpPr>
          <p:nvPr/>
        </p:nvSpPr>
        <p:spPr bwMode="auto">
          <a:xfrm>
            <a:off x="8520113" y="3208338"/>
            <a:ext cx="0" cy="10525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18" name="Rectangle 54"/>
          <p:cNvSpPr>
            <a:spLocks noChangeArrowheads="1"/>
          </p:cNvSpPr>
          <p:nvPr/>
        </p:nvSpPr>
        <p:spPr bwMode="auto">
          <a:xfrm>
            <a:off x="6705600" y="4267200"/>
            <a:ext cx="5984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RAB</a:t>
            </a:r>
          </a:p>
        </p:txBody>
      </p:sp>
      <p:sp>
        <p:nvSpPr>
          <p:cNvPr id="164919" name="Rectangle 55"/>
          <p:cNvSpPr>
            <a:spLocks noChangeArrowheads="1"/>
          </p:cNvSpPr>
          <p:nvPr/>
        </p:nvSpPr>
        <p:spPr bwMode="auto">
          <a:xfrm>
            <a:off x="8229600" y="4267200"/>
            <a:ext cx="5984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RBA</a:t>
            </a:r>
          </a:p>
        </p:txBody>
      </p:sp>
      <p:sp>
        <p:nvSpPr>
          <p:cNvPr id="164920" name="Rectangle 56"/>
          <p:cNvSpPr>
            <a:spLocks noChangeArrowheads="1"/>
          </p:cNvSpPr>
          <p:nvPr/>
        </p:nvSpPr>
        <p:spPr bwMode="auto">
          <a:xfrm>
            <a:off x="5721350" y="49593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21" name="Rectangle 57"/>
          <p:cNvSpPr>
            <a:spLocks noChangeArrowheads="1"/>
          </p:cNvSpPr>
          <p:nvPr/>
        </p:nvSpPr>
        <p:spPr bwMode="auto">
          <a:xfrm>
            <a:off x="5756275" y="4932363"/>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A</a:t>
            </a:r>
          </a:p>
        </p:txBody>
      </p:sp>
      <p:sp>
        <p:nvSpPr>
          <p:cNvPr id="164922" name="Rectangle 58"/>
          <p:cNvSpPr>
            <a:spLocks noChangeArrowheads="1"/>
          </p:cNvSpPr>
          <p:nvPr/>
        </p:nvSpPr>
        <p:spPr bwMode="auto">
          <a:xfrm>
            <a:off x="5721350" y="6330950"/>
            <a:ext cx="4445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23" name="Rectangle 59"/>
          <p:cNvSpPr>
            <a:spLocks noChangeArrowheads="1"/>
          </p:cNvSpPr>
          <p:nvPr/>
        </p:nvSpPr>
        <p:spPr bwMode="auto">
          <a:xfrm>
            <a:off x="5638800" y="6380163"/>
            <a:ext cx="5984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RAB</a:t>
            </a:r>
          </a:p>
        </p:txBody>
      </p:sp>
      <p:sp>
        <p:nvSpPr>
          <p:cNvPr id="164924" name="Line 60"/>
          <p:cNvSpPr>
            <a:spLocks noChangeShapeType="1"/>
          </p:cNvSpPr>
          <p:nvPr/>
        </p:nvSpPr>
        <p:spPr bwMode="auto">
          <a:xfrm>
            <a:off x="5929313" y="5265738"/>
            <a:ext cx="0" cy="10525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25" name="Rectangle 61"/>
          <p:cNvSpPr>
            <a:spLocks noChangeArrowheads="1"/>
          </p:cNvSpPr>
          <p:nvPr/>
        </p:nvSpPr>
        <p:spPr bwMode="auto">
          <a:xfrm>
            <a:off x="6254750" y="56451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26" name="Rectangle 62"/>
          <p:cNvSpPr>
            <a:spLocks noChangeArrowheads="1"/>
          </p:cNvSpPr>
          <p:nvPr/>
        </p:nvSpPr>
        <p:spPr bwMode="auto">
          <a:xfrm>
            <a:off x="6310313" y="5638800"/>
            <a:ext cx="3159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B</a:t>
            </a:r>
          </a:p>
        </p:txBody>
      </p:sp>
      <p:sp>
        <p:nvSpPr>
          <p:cNvPr id="164927" name="Rectangle 63"/>
          <p:cNvSpPr>
            <a:spLocks noChangeArrowheads="1"/>
          </p:cNvSpPr>
          <p:nvPr/>
        </p:nvSpPr>
        <p:spPr bwMode="auto">
          <a:xfrm>
            <a:off x="8312150" y="49593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28" name="Rectangle 64"/>
          <p:cNvSpPr>
            <a:spLocks noChangeArrowheads="1"/>
          </p:cNvSpPr>
          <p:nvPr/>
        </p:nvSpPr>
        <p:spPr bwMode="auto">
          <a:xfrm>
            <a:off x="8347075" y="4932363"/>
            <a:ext cx="3159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B</a:t>
            </a:r>
          </a:p>
        </p:txBody>
      </p:sp>
      <p:sp>
        <p:nvSpPr>
          <p:cNvPr id="164929" name="Rectangle 65"/>
          <p:cNvSpPr>
            <a:spLocks noChangeArrowheads="1"/>
          </p:cNvSpPr>
          <p:nvPr/>
        </p:nvSpPr>
        <p:spPr bwMode="auto">
          <a:xfrm>
            <a:off x="8312150" y="6330950"/>
            <a:ext cx="4445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30" name="Rectangle 66"/>
          <p:cNvSpPr>
            <a:spLocks noChangeArrowheads="1"/>
          </p:cNvSpPr>
          <p:nvPr/>
        </p:nvSpPr>
        <p:spPr bwMode="auto">
          <a:xfrm>
            <a:off x="8423275" y="6380163"/>
            <a:ext cx="3159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R</a:t>
            </a:r>
          </a:p>
        </p:txBody>
      </p:sp>
      <p:sp>
        <p:nvSpPr>
          <p:cNvPr id="164931" name="Line 67"/>
          <p:cNvSpPr>
            <a:spLocks noChangeShapeType="1"/>
          </p:cNvSpPr>
          <p:nvPr/>
        </p:nvSpPr>
        <p:spPr bwMode="auto">
          <a:xfrm>
            <a:off x="8520113" y="5265738"/>
            <a:ext cx="0" cy="10525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32" name="Rectangle 68"/>
          <p:cNvSpPr>
            <a:spLocks noChangeArrowheads="1"/>
          </p:cNvSpPr>
          <p:nvPr/>
        </p:nvSpPr>
        <p:spPr bwMode="auto">
          <a:xfrm>
            <a:off x="7473950" y="56451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33" name="Rectangle 69"/>
          <p:cNvSpPr>
            <a:spLocks noChangeArrowheads="1"/>
          </p:cNvSpPr>
          <p:nvPr/>
        </p:nvSpPr>
        <p:spPr bwMode="auto">
          <a:xfrm>
            <a:off x="7529513" y="5638800"/>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A</a:t>
            </a:r>
          </a:p>
        </p:txBody>
      </p:sp>
      <p:sp>
        <p:nvSpPr>
          <p:cNvPr id="164934" name="Rectangle 70"/>
          <p:cNvSpPr>
            <a:spLocks noChangeArrowheads="1"/>
          </p:cNvSpPr>
          <p:nvPr/>
        </p:nvSpPr>
        <p:spPr bwMode="auto">
          <a:xfrm>
            <a:off x="6843713" y="5638800"/>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ou</a:t>
            </a:r>
          </a:p>
        </p:txBody>
      </p:sp>
      <p:sp>
        <p:nvSpPr>
          <p:cNvPr id="164935" name="Line 71"/>
          <p:cNvSpPr>
            <a:spLocks noChangeShapeType="1"/>
          </p:cNvSpPr>
          <p:nvPr/>
        </p:nvSpPr>
        <p:spPr bwMode="auto">
          <a:xfrm>
            <a:off x="7856538" y="5951538"/>
            <a:ext cx="442912" cy="5953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36" name="Line 72"/>
          <p:cNvSpPr>
            <a:spLocks noChangeShapeType="1"/>
          </p:cNvSpPr>
          <p:nvPr/>
        </p:nvSpPr>
        <p:spPr bwMode="auto">
          <a:xfrm flipH="1">
            <a:off x="6167438" y="5951538"/>
            <a:ext cx="239712" cy="3667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37" name="Rectangle 73"/>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Modèle hiérarchique</a:t>
            </a:r>
          </a:p>
        </p:txBody>
      </p:sp>
      <p:sp>
        <p:nvSpPr>
          <p:cNvPr id="164938" name="Rectangle 7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67D87584-94C4-4041-B487-20C691AD8CF1}" type="slidenum">
              <a:rPr lang="fr-FR" altLang="fr-FR" sz="1200"/>
              <a:pPr>
                <a:spcBef>
                  <a:spcPct val="50000"/>
                </a:spcBef>
              </a:pPr>
              <a:t>107</a:t>
            </a:fld>
            <a:endParaRPr lang="fr-FR" altLang="fr-FR" sz="12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1588" y="1373188"/>
            <a:ext cx="8912225"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fr-FR" altLang="fr-FR"/>
              <a:t>1- Toute entité devient un fichier (l’identifiant de l’entité sera la clé du fichier)</a:t>
            </a:r>
          </a:p>
          <a:p>
            <a:pPr>
              <a:spcBef>
                <a:spcPct val="50000"/>
              </a:spcBef>
            </a:pPr>
            <a:r>
              <a:rPr lang="fr-FR" altLang="fr-FR"/>
              <a:t>2- Relations 1 à n (0,1/1,1  et 0,n/1,n)</a:t>
            </a:r>
          </a:p>
          <a:p>
            <a:pPr>
              <a:spcBef>
                <a:spcPct val="50000"/>
              </a:spcBef>
            </a:pPr>
            <a:r>
              <a:rPr lang="fr-FR" altLang="fr-FR"/>
              <a:t>	Entité avec 0,n ou 1,n        Fichier Maître</a:t>
            </a:r>
          </a:p>
          <a:p>
            <a:pPr>
              <a:spcBef>
                <a:spcPct val="50000"/>
              </a:spcBef>
            </a:pPr>
            <a:r>
              <a:rPr lang="fr-FR" altLang="fr-FR"/>
              <a:t>	Entité avec 0,1 ou 1,1        Fichier Esclave</a:t>
            </a:r>
          </a:p>
          <a:p>
            <a:pPr>
              <a:spcBef>
                <a:spcPct val="50000"/>
              </a:spcBef>
            </a:pPr>
            <a:r>
              <a:rPr lang="fr-FR" altLang="fr-FR"/>
              <a:t>La clé du fichier maître est ajoutée aux champs du fichier escalve</a:t>
            </a:r>
          </a:p>
          <a:p>
            <a:pPr>
              <a:spcBef>
                <a:spcPct val="50000"/>
              </a:spcBef>
            </a:pPr>
            <a:r>
              <a:rPr lang="fr-FR" altLang="fr-FR"/>
              <a:t>Les pptés éventuelles de la relation migrent dans le fichier esclave</a:t>
            </a:r>
          </a:p>
          <a:p>
            <a:pPr>
              <a:spcBef>
                <a:spcPct val="50000"/>
              </a:spcBef>
            </a:pPr>
            <a:r>
              <a:rPr lang="fr-FR" altLang="fr-FR"/>
              <a:t>Exemple</a:t>
            </a:r>
          </a:p>
        </p:txBody>
      </p:sp>
      <p:sp>
        <p:nvSpPr>
          <p:cNvPr id="165891" name="AutoShape 3"/>
          <p:cNvSpPr>
            <a:spLocks noChangeArrowheads="1"/>
          </p:cNvSpPr>
          <p:nvPr/>
        </p:nvSpPr>
        <p:spPr bwMode="auto">
          <a:xfrm>
            <a:off x="2978150" y="2597150"/>
            <a:ext cx="139700" cy="139700"/>
          </a:xfrm>
          <a:prstGeom prst="rightArrow">
            <a:avLst>
              <a:gd name="adj1" fmla="val 50000"/>
              <a:gd name="adj2" fmla="val 50014"/>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892" name="AutoShape 4"/>
          <p:cNvSpPr>
            <a:spLocks noChangeArrowheads="1"/>
          </p:cNvSpPr>
          <p:nvPr/>
        </p:nvSpPr>
        <p:spPr bwMode="auto">
          <a:xfrm>
            <a:off x="2978150" y="2940050"/>
            <a:ext cx="139700" cy="139700"/>
          </a:xfrm>
          <a:prstGeom prst="rightArrow">
            <a:avLst>
              <a:gd name="adj1" fmla="val 50000"/>
              <a:gd name="adj2" fmla="val 50014"/>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893" name="Rectangle 5"/>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Fichier</a:t>
            </a:r>
          </a:p>
        </p:txBody>
      </p:sp>
      <p:sp>
        <p:nvSpPr>
          <p:cNvPr id="165894" name="Rectangle 6"/>
          <p:cNvSpPr>
            <a:spLocks noChangeArrowheads="1"/>
          </p:cNvSpPr>
          <p:nvPr/>
        </p:nvSpPr>
        <p:spPr bwMode="auto">
          <a:xfrm>
            <a:off x="234950" y="3968750"/>
            <a:ext cx="15875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895" name="Rectangle 7"/>
          <p:cNvSpPr>
            <a:spLocks noChangeArrowheads="1"/>
          </p:cNvSpPr>
          <p:nvPr/>
        </p:nvSpPr>
        <p:spPr bwMode="auto">
          <a:xfrm>
            <a:off x="6711950" y="3968750"/>
            <a:ext cx="15875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896" name="Oval 8"/>
          <p:cNvSpPr>
            <a:spLocks noChangeArrowheads="1"/>
          </p:cNvSpPr>
          <p:nvPr/>
        </p:nvSpPr>
        <p:spPr bwMode="auto">
          <a:xfrm>
            <a:off x="2901950" y="4197350"/>
            <a:ext cx="21971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897" name="Line 9"/>
          <p:cNvSpPr>
            <a:spLocks noChangeShapeType="1"/>
          </p:cNvSpPr>
          <p:nvPr/>
        </p:nvSpPr>
        <p:spPr bwMode="auto">
          <a:xfrm>
            <a:off x="1828800" y="4419600"/>
            <a:ext cx="1066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898" name="Line 10"/>
          <p:cNvSpPr>
            <a:spLocks noChangeShapeType="1"/>
          </p:cNvSpPr>
          <p:nvPr/>
        </p:nvSpPr>
        <p:spPr bwMode="auto">
          <a:xfrm>
            <a:off x="5105400" y="44196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899" name="Line 11"/>
          <p:cNvSpPr>
            <a:spLocks noChangeShapeType="1"/>
          </p:cNvSpPr>
          <p:nvPr/>
        </p:nvSpPr>
        <p:spPr bwMode="auto">
          <a:xfrm>
            <a:off x="6705600" y="42672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900" name="Line 12"/>
          <p:cNvSpPr>
            <a:spLocks noChangeShapeType="1"/>
          </p:cNvSpPr>
          <p:nvPr/>
        </p:nvSpPr>
        <p:spPr bwMode="auto">
          <a:xfrm>
            <a:off x="228600" y="42672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901" name="Rectangle 13"/>
          <p:cNvSpPr>
            <a:spLocks noChangeArrowheads="1"/>
          </p:cNvSpPr>
          <p:nvPr/>
        </p:nvSpPr>
        <p:spPr bwMode="auto">
          <a:xfrm>
            <a:off x="3489325" y="4265613"/>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PASSE</a:t>
            </a:r>
          </a:p>
        </p:txBody>
      </p:sp>
      <p:sp>
        <p:nvSpPr>
          <p:cNvPr id="165902" name="Rectangle 14"/>
          <p:cNvSpPr>
            <a:spLocks noChangeArrowheads="1"/>
          </p:cNvSpPr>
          <p:nvPr/>
        </p:nvSpPr>
        <p:spPr bwMode="auto">
          <a:xfrm>
            <a:off x="288925" y="3960813"/>
            <a:ext cx="1392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65903" name="Rectangle 15"/>
          <p:cNvSpPr>
            <a:spLocks noChangeArrowheads="1"/>
          </p:cNvSpPr>
          <p:nvPr/>
        </p:nvSpPr>
        <p:spPr bwMode="auto">
          <a:xfrm>
            <a:off x="6994525" y="3960813"/>
            <a:ext cx="906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CLIENT</a:t>
            </a:r>
          </a:p>
        </p:txBody>
      </p:sp>
      <p:sp>
        <p:nvSpPr>
          <p:cNvPr id="165904" name="Rectangle 16"/>
          <p:cNvSpPr>
            <a:spLocks noChangeArrowheads="1"/>
          </p:cNvSpPr>
          <p:nvPr/>
        </p:nvSpPr>
        <p:spPr bwMode="auto">
          <a:xfrm>
            <a:off x="441325" y="4265613"/>
            <a:ext cx="1082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N°cde</a:t>
            </a:r>
            <a:r>
              <a:rPr lang="fr-FR" altLang="fr-FR"/>
              <a:t>,date</a:t>
            </a:r>
          </a:p>
        </p:txBody>
      </p:sp>
      <p:sp>
        <p:nvSpPr>
          <p:cNvPr id="165905" name="Rectangle 17"/>
          <p:cNvSpPr>
            <a:spLocks noChangeArrowheads="1"/>
          </p:cNvSpPr>
          <p:nvPr/>
        </p:nvSpPr>
        <p:spPr bwMode="auto">
          <a:xfrm>
            <a:off x="6689725" y="4265613"/>
            <a:ext cx="1347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Code-cli</a:t>
            </a:r>
            <a:r>
              <a:rPr lang="fr-FR" altLang="fr-FR"/>
              <a:t>, nom</a:t>
            </a:r>
          </a:p>
        </p:txBody>
      </p:sp>
      <p:sp>
        <p:nvSpPr>
          <p:cNvPr id="165906" name="Rectangle 18"/>
          <p:cNvSpPr>
            <a:spLocks noChangeArrowheads="1"/>
          </p:cNvSpPr>
          <p:nvPr/>
        </p:nvSpPr>
        <p:spPr bwMode="auto">
          <a:xfrm>
            <a:off x="5775325" y="41894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65907" name="Rectangle 19"/>
          <p:cNvSpPr>
            <a:spLocks noChangeArrowheads="1"/>
          </p:cNvSpPr>
          <p:nvPr/>
        </p:nvSpPr>
        <p:spPr bwMode="auto">
          <a:xfrm>
            <a:off x="2041525" y="41894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65908" name="Rectangle 20"/>
          <p:cNvSpPr>
            <a:spLocks noChangeArrowheads="1"/>
          </p:cNvSpPr>
          <p:nvPr/>
        </p:nvSpPr>
        <p:spPr bwMode="auto">
          <a:xfrm>
            <a:off x="136525" y="4951413"/>
            <a:ext cx="1330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Fichier maître</a:t>
            </a:r>
          </a:p>
        </p:txBody>
      </p:sp>
      <p:sp>
        <p:nvSpPr>
          <p:cNvPr id="165909" name="Rectangle 21"/>
          <p:cNvSpPr>
            <a:spLocks noChangeArrowheads="1"/>
          </p:cNvSpPr>
          <p:nvPr/>
        </p:nvSpPr>
        <p:spPr bwMode="auto">
          <a:xfrm>
            <a:off x="136525" y="5713413"/>
            <a:ext cx="1408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Fichier esclave</a:t>
            </a:r>
          </a:p>
        </p:txBody>
      </p:sp>
      <p:sp>
        <p:nvSpPr>
          <p:cNvPr id="165910" name="Rectangle 22"/>
          <p:cNvSpPr>
            <a:spLocks noChangeArrowheads="1"/>
          </p:cNvSpPr>
          <p:nvPr/>
        </p:nvSpPr>
        <p:spPr bwMode="auto">
          <a:xfrm>
            <a:off x="2216150" y="4883150"/>
            <a:ext cx="15875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911" name="Line 23"/>
          <p:cNvSpPr>
            <a:spLocks noChangeShapeType="1"/>
          </p:cNvSpPr>
          <p:nvPr/>
        </p:nvSpPr>
        <p:spPr bwMode="auto">
          <a:xfrm>
            <a:off x="2209800" y="51816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912" name="Rectangle 24"/>
          <p:cNvSpPr>
            <a:spLocks noChangeArrowheads="1"/>
          </p:cNvSpPr>
          <p:nvPr/>
        </p:nvSpPr>
        <p:spPr bwMode="auto">
          <a:xfrm>
            <a:off x="2193925" y="4875213"/>
            <a:ext cx="1533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Fichier CLIENT</a:t>
            </a:r>
          </a:p>
        </p:txBody>
      </p:sp>
      <p:sp>
        <p:nvSpPr>
          <p:cNvPr id="165913" name="Rectangle 25"/>
          <p:cNvSpPr>
            <a:spLocks noChangeArrowheads="1"/>
          </p:cNvSpPr>
          <p:nvPr/>
        </p:nvSpPr>
        <p:spPr bwMode="auto">
          <a:xfrm>
            <a:off x="2193925" y="5180013"/>
            <a:ext cx="1347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Code-cli</a:t>
            </a:r>
            <a:r>
              <a:rPr lang="fr-FR" altLang="fr-FR"/>
              <a:t>, nom</a:t>
            </a:r>
          </a:p>
        </p:txBody>
      </p:sp>
      <p:sp>
        <p:nvSpPr>
          <p:cNvPr id="165914" name="Rectangle 26"/>
          <p:cNvSpPr>
            <a:spLocks noChangeArrowheads="1"/>
          </p:cNvSpPr>
          <p:nvPr/>
        </p:nvSpPr>
        <p:spPr bwMode="auto">
          <a:xfrm>
            <a:off x="2216150" y="5645150"/>
            <a:ext cx="18923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915" name="Line 27"/>
          <p:cNvSpPr>
            <a:spLocks noChangeShapeType="1"/>
          </p:cNvSpPr>
          <p:nvPr/>
        </p:nvSpPr>
        <p:spPr bwMode="auto">
          <a:xfrm>
            <a:off x="2209800" y="5943600"/>
            <a:ext cx="1905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916" name="Rectangle 28"/>
          <p:cNvSpPr>
            <a:spLocks noChangeArrowheads="1"/>
          </p:cNvSpPr>
          <p:nvPr/>
        </p:nvSpPr>
        <p:spPr bwMode="auto">
          <a:xfrm>
            <a:off x="2117725" y="5637213"/>
            <a:ext cx="2019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Fichier COMMANDE</a:t>
            </a:r>
          </a:p>
        </p:txBody>
      </p:sp>
      <p:sp>
        <p:nvSpPr>
          <p:cNvPr id="165917" name="Rectangle 29"/>
          <p:cNvSpPr>
            <a:spLocks noChangeArrowheads="1"/>
          </p:cNvSpPr>
          <p:nvPr/>
        </p:nvSpPr>
        <p:spPr bwMode="auto">
          <a:xfrm>
            <a:off x="2270125" y="5865813"/>
            <a:ext cx="1822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N°cde</a:t>
            </a:r>
            <a:r>
              <a:rPr lang="fr-FR" altLang="fr-FR"/>
              <a:t>, codecli, date</a:t>
            </a:r>
          </a:p>
        </p:txBody>
      </p:sp>
      <p:sp>
        <p:nvSpPr>
          <p:cNvPr id="165918" name="Line 30"/>
          <p:cNvSpPr>
            <a:spLocks noChangeShapeType="1"/>
          </p:cNvSpPr>
          <p:nvPr/>
        </p:nvSpPr>
        <p:spPr bwMode="auto">
          <a:xfrm>
            <a:off x="1447800" y="5105400"/>
            <a:ext cx="685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919" name="Line 31"/>
          <p:cNvSpPr>
            <a:spLocks noChangeShapeType="1"/>
          </p:cNvSpPr>
          <p:nvPr/>
        </p:nvSpPr>
        <p:spPr bwMode="auto">
          <a:xfrm>
            <a:off x="1524000" y="5867400"/>
            <a:ext cx="685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920" name="Line 32"/>
          <p:cNvSpPr>
            <a:spLocks noChangeShapeType="1"/>
          </p:cNvSpPr>
          <p:nvPr/>
        </p:nvSpPr>
        <p:spPr bwMode="auto">
          <a:xfrm>
            <a:off x="3276600" y="6172200"/>
            <a:ext cx="0" cy="3048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921" name="Rectangle 33"/>
          <p:cNvSpPr>
            <a:spLocks noChangeArrowheads="1"/>
          </p:cNvSpPr>
          <p:nvPr/>
        </p:nvSpPr>
        <p:spPr bwMode="auto">
          <a:xfrm>
            <a:off x="2346325" y="6475413"/>
            <a:ext cx="1825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clé du fichier maître</a:t>
            </a:r>
          </a:p>
        </p:txBody>
      </p:sp>
      <p:sp>
        <p:nvSpPr>
          <p:cNvPr id="165922" name="Rectangle 34"/>
          <p:cNvSpPr>
            <a:spLocks noChangeArrowheads="1"/>
          </p:cNvSpPr>
          <p:nvPr/>
        </p:nvSpPr>
        <p:spPr bwMode="auto">
          <a:xfrm>
            <a:off x="6330950" y="5111750"/>
            <a:ext cx="1282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923" name="Rectangle 35"/>
          <p:cNvSpPr>
            <a:spLocks noChangeArrowheads="1"/>
          </p:cNvSpPr>
          <p:nvPr/>
        </p:nvSpPr>
        <p:spPr bwMode="auto">
          <a:xfrm>
            <a:off x="6178550" y="6254750"/>
            <a:ext cx="1663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924" name="Rectangle 36"/>
          <p:cNvSpPr>
            <a:spLocks noChangeArrowheads="1"/>
          </p:cNvSpPr>
          <p:nvPr/>
        </p:nvSpPr>
        <p:spPr bwMode="auto">
          <a:xfrm>
            <a:off x="6518275" y="5122863"/>
            <a:ext cx="906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CLIENT</a:t>
            </a:r>
          </a:p>
        </p:txBody>
      </p:sp>
      <p:sp>
        <p:nvSpPr>
          <p:cNvPr id="165925" name="Rectangle 37"/>
          <p:cNvSpPr>
            <a:spLocks noChangeArrowheads="1"/>
          </p:cNvSpPr>
          <p:nvPr/>
        </p:nvSpPr>
        <p:spPr bwMode="auto">
          <a:xfrm>
            <a:off x="6308725" y="6284913"/>
            <a:ext cx="1392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65926" name="Line 38"/>
          <p:cNvSpPr>
            <a:spLocks noChangeShapeType="1"/>
          </p:cNvSpPr>
          <p:nvPr/>
        </p:nvSpPr>
        <p:spPr bwMode="auto">
          <a:xfrm>
            <a:off x="6934200" y="5486400"/>
            <a:ext cx="0" cy="76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927" name="AutoShape 39"/>
          <p:cNvSpPr>
            <a:spLocks noChangeArrowheads="1"/>
          </p:cNvSpPr>
          <p:nvPr/>
        </p:nvSpPr>
        <p:spPr bwMode="auto">
          <a:xfrm>
            <a:off x="2978150" y="2216150"/>
            <a:ext cx="139700" cy="139700"/>
          </a:xfrm>
          <a:prstGeom prst="rightArrow">
            <a:avLst>
              <a:gd name="adj1" fmla="val 50000"/>
              <a:gd name="adj2" fmla="val 50014"/>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928" name="Rectangle 40"/>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FD13A568-546E-41A6-B265-A4AA57FC5CC2}" type="slidenum">
              <a:rPr lang="fr-FR" altLang="fr-FR" sz="1200"/>
              <a:pPr>
                <a:spcBef>
                  <a:spcPct val="50000"/>
                </a:spcBef>
              </a:pPr>
              <a:t>108</a:t>
            </a:fld>
            <a:endParaRPr lang="fr-FR" altLang="fr-FR" sz="12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153988" y="1525588"/>
            <a:ext cx="8912225" cy="216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fr-FR" altLang="fr-FR"/>
              <a:t>3- Relations n-m (0,n/1,n  et 0,n/1,n)</a:t>
            </a:r>
          </a:p>
          <a:p>
            <a:pPr>
              <a:spcBef>
                <a:spcPct val="50000"/>
              </a:spcBef>
            </a:pPr>
            <a:r>
              <a:rPr lang="fr-FR" altLang="fr-FR"/>
              <a:t>	Relation 		Fichier Esclave</a:t>
            </a:r>
          </a:p>
          <a:p>
            <a:pPr>
              <a:spcBef>
                <a:spcPct val="50000"/>
              </a:spcBef>
            </a:pPr>
            <a:r>
              <a:rPr lang="fr-FR" altLang="fr-FR"/>
              <a:t>	Entités avec 0,n ou 1,n        Fichiers Maîtres</a:t>
            </a:r>
          </a:p>
          <a:p>
            <a:pPr>
              <a:spcBef>
                <a:spcPct val="50000"/>
              </a:spcBef>
            </a:pPr>
            <a:r>
              <a:rPr lang="fr-FR" altLang="fr-FR"/>
              <a:t>Clé du fichier esclave = concaténation clés fichiers maitres</a:t>
            </a:r>
          </a:p>
          <a:p>
            <a:pPr>
              <a:spcBef>
                <a:spcPct val="50000"/>
              </a:spcBef>
            </a:pPr>
            <a:r>
              <a:rPr lang="fr-FR" altLang="fr-FR"/>
              <a:t>Exemple :</a:t>
            </a:r>
          </a:p>
          <a:p>
            <a:pPr>
              <a:spcBef>
                <a:spcPct val="50000"/>
              </a:spcBef>
            </a:pPr>
            <a:endParaRPr lang="fr-FR" altLang="fr-FR"/>
          </a:p>
        </p:txBody>
      </p:sp>
      <p:sp>
        <p:nvSpPr>
          <p:cNvPr id="166915" name="Rectangle 3"/>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Fichier (suite)</a:t>
            </a:r>
          </a:p>
        </p:txBody>
      </p:sp>
      <p:sp>
        <p:nvSpPr>
          <p:cNvPr id="166916" name="AutoShape 4"/>
          <p:cNvSpPr>
            <a:spLocks noChangeArrowheads="1"/>
          </p:cNvSpPr>
          <p:nvPr/>
        </p:nvSpPr>
        <p:spPr bwMode="auto">
          <a:xfrm>
            <a:off x="3130550" y="2368550"/>
            <a:ext cx="139700" cy="139700"/>
          </a:xfrm>
          <a:prstGeom prst="rightArrow">
            <a:avLst>
              <a:gd name="adj1" fmla="val 50000"/>
              <a:gd name="adj2" fmla="val 50014"/>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17" name="AutoShape 5"/>
          <p:cNvSpPr>
            <a:spLocks noChangeArrowheads="1"/>
          </p:cNvSpPr>
          <p:nvPr/>
        </p:nvSpPr>
        <p:spPr bwMode="auto">
          <a:xfrm>
            <a:off x="2216150" y="2006600"/>
            <a:ext cx="292100" cy="120650"/>
          </a:xfrm>
          <a:prstGeom prst="rightArrow">
            <a:avLst>
              <a:gd name="adj1" fmla="val 50000"/>
              <a:gd name="adj2" fmla="val 121086"/>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18" name="Rectangle 6"/>
          <p:cNvSpPr>
            <a:spLocks noChangeArrowheads="1"/>
          </p:cNvSpPr>
          <p:nvPr/>
        </p:nvSpPr>
        <p:spPr bwMode="auto">
          <a:xfrm>
            <a:off x="234950" y="3359150"/>
            <a:ext cx="15875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19" name="Rectangle 7"/>
          <p:cNvSpPr>
            <a:spLocks noChangeArrowheads="1"/>
          </p:cNvSpPr>
          <p:nvPr/>
        </p:nvSpPr>
        <p:spPr bwMode="auto">
          <a:xfrm>
            <a:off x="6711950" y="3359150"/>
            <a:ext cx="15875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20" name="Oval 8"/>
          <p:cNvSpPr>
            <a:spLocks noChangeArrowheads="1"/>
          </p:cNvSpPr>
          <p:nvPr/>
        </p:nvSpPr>
        <p:spPr bwMode="auto">
          <a:xfrm>
            <a:off x="2901950" y="3587750"/>
            <a:ext cx="21971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21" name="Line 9"/>
          <p:cNvSpPr>
            <a:spLocks noChangeShapeType="1"/>
          </p:cNvSpPr>
          <p:nvPr/>
        </p:nvSpPr>
        <p:spPr bwMode="auto">
          <a:xfrm>
            <a:off x="1828800" y="3810000"/>
            <a:ext cx="1066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22" name="Line 10"/>
          <p:cNvSpPr>
            <a:spLocks noChangeShapeType="1"/>
          </p:cNvSpPr>
          <p:nvPr/>
        </p:nvSpPr>
        <p:spPr bwMode="auto">
          <a:xfrm>
            <a:off x="5105400" y="38100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23" name="Line 11"/>
          <p:cNvSpPr>
            <a:spLocks noChangeShapeType="1"/>
          </p:cNvSpPr>
          <p:nvPr/>
        </p:nvSpPr>
        <p:spPr bwMode="auto">
          <a:xfrm>
            <a:off x="6705600" y="36576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24" name="Line 12"/>
          <p:cNvSpPr>
            <a:spLocks noChangeShapeType="1"/>
          </p:cNvSpPr>
          <p:nvPr/>
        </p:nvSpPr>
        <p:spPr bwMode="auto">
          <a:xfrm>
            <a:off x="228600" y="36576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25" name="Rectangle 13"/>
          <p:cNvSpPr>
            <a:spLocks noChangeArrowheads="1"/>
          </p:cNvSpPr>
          <p:nvPr/>
        </p:nvSpPr>
        <p:spPr bwMode="auto">
          <a:xfrm>
            <a:off x="3184525" y="3579813"/>
            <a:ext cx="1754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SE COMPOSE DE</a:t>
            </a:r>
          </a:p>
        </p:txBody>
      </p:sp>
      <p:sp>
        <p:nvSpPr>
          <p:cNvPr id="166926" name="Rectangle 14"/>
          <p:cNvSpPr>
            <a:spLocks noChangeArrowheads="1"/>
          </p:cNvSpPr>
          <p:nvPr/>
        </p:nvSpPr>
        <p:spPr bwMode="auto">
          <a:xfrm>
            <a:off x="288925" y="3351213"/>
            <a:ext cx="1392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66927" name="Rectangle 15"/>
          <p:cNvSpPr>
            <a:spLocks noChangeArrowheads="1"/>
          </p:cNvSpPr>
          <p:nvPr/>
        </p:nvSpPr>
        <p:spPr bwMode="auto">
          <a:xfrm>
            <a:off x="6994525" y="3351213"/>
            <a:ext cx="1065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a:t>
            </a:r>
          </a:p>
        </p:txBody>
      </p:sp>
      <p:sp>
        <p:nvSpPr>
          <p:cNvPr id="166928" name="Rectangle 16"/>
          <p:cNvSpPr>
            <a:spLocks noChangeArrowheads="1"/>
          </p:cNvSpPr>
          <p:nvPr/>
        </p:nvSpPr>
        <p:spPr bwMode="auto">
          <a:xfrm>
            <a:off x="441325" y="3656013"/>
            <a:ext cx="1082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N°cde</a:t>
            </a:r>
            <a:r>
              <a:rPr lang="fr-FR" altLang="fr-FR"/>
              <a:t>,date</a:t>
            </a:r>
          </a:p>
        </p:txBody>
      </p:sp>
      <p:sp>
        <p:nvSpPr>
          <p:cNvPr id="166929" name="Rectangle 17"/>
          <p:cNvSpPr>
            <a:spLocks noChangeArrowheads="1"/>
          </p:cNvSpPr>
          <p:nvPr/>
        </p:nvSpPr>
        <p:spPr bwMode="auto">
          <a:xfrm>
            <a:off x="6689725" y="3656013"/>
            <a:ext cx="1471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Réf</a:t>
            </a:r>
            <a:r>
              <a:rPr lang="fr-FR" altLang="fr-FR"/>
              <a:t>, désign, PU</a:t>
            </a:r>
          </a:p>
        </p:txBody>
      </p:sp>
      <p:sp>
        <p:nvSpPr>
          <p:cNvPr id="166930" name="Rectangle 18"/>
          <p:cNvSpPr>
            <a:spLocks noChangeArrowheads="1"/>
          </p:cNvSpPr>
          <p:nvPr/>
        </p:nvSpPr>
        <p:spPr bwMode="auto">
          <a:xfrm>
            <a:off x="5775325" y="35798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66931" name="Rectangle 19"/>
          <p:cNvSpPr>
            <a:spLocks noChangeArrowheads="1"/>
          </p:cNvSpPr>
          <p:nvPr/>
        </p:nvSpPr>
        <p:spPr bwMode="auto">
          <a:xfrm>
            <a:off x="2041525" y="35798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66932" name="Line 20"/>
          <p:cNvSpPr>
            <a:spLocks noChangeShapeType="1"/>
          </p:cNvSpPr>
          <p:nvPr/>
        </p:nvSpPr>
        <p:spPr bwMode="auto">
          <a:xfrm>
            <a:off x="2895600" y="38100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33" name="Rectangle 21"/>
          <p:cNvSpPr>
            <a:spLocks noChangeArrowheads="1"/>
          </p:cNvSpPr>
          <p:nvPr/>
        </p:nvSpPr>
        <p:spPr bwMode="auto">
          <a:xfrm>
            <a:off x="3679825" y="3770313"/>
            <a:ext cx="579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QTE</a:t>
            </a:r>
          </a:p>
        </p:txBody>
      </p:sp>
      <p:sp>
        <p:nvSpPr>
          <p:cNvPr id="166934" name="Rectangle 22"/>
          <p:cNvSpPr>
            <a:spLocks noChangeArrowheads="1"/>
          </p:cNvSpPr>
          <p:nvPr/>
        </p:nvSpPr>
        <p:spPr bwMode="auto">
          <a:xfrm>
            <a:off x="1454150" y="4349750"/>
            <a:ext cx="15875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35" name="Rectangle 23"/>
          <p:cNvSpPr>
            <a:spLocks noChangeArrowheads="1"/>
          </p:cNvSpPr>
          <p:nvPr/>
        </p:nvSpPr>
        <p:spPr bwMode="auto">
          <a:xfrm>
            <a:off x="5492750" y="4349750"/>
            <a:ext cx="15875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36" name="Line 24"/>
          <p:cNvSpPr>
            <a:spLocks noChangeShapeType="1"/>
          </p:cNvSpPr>
          <p:nvPr/>
        </p:nvSpPr>
        <p:spPr bwMode="auto">
          <a:xfrm>
            <a:off x="5486400" y="46482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37" name="Line 25"/>
          <p:cNvSpPr>
            <a:spLocks noChangeShapeType="1"/>
          </p:cNvSpPr>
          <p:nvPr/>
        </p:nvSpPr>
        <p:spPr bwMode="auto">
          <a:xfrm>
            <a:off x="1447800" y="46482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38" name="Rectangle 26"/>
          <p:cNvSpPr>
            <a:spLocks noChangeArrowheads="1"/>
          </p:cNvSpPr>
          <p:nvPr/>
        </p:nvSpPr>
        <p:spPr bwMode="auto">
          <a:xfrm>
            <a:off x="1508125" y="4341813"/>
            <a:ext cx="1392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66939" name="Rectangle 27"/>
          <p:cNvSpPr>
            <a:spLocks noChangeArrowheads="1"/>
          </p:cNvSpPr>
          <p:nvPr/>
        </p:nvSpPr>
        <p:spPr bwMode="auto">
          <a:xfrm>
            <a:off x="5775325" y="4341813"/>
            <a:ext cx="1065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a:t>
            </a:r>
          </a:p>
        </p:txBody>
      </p:sp>
      <p:sp>
        <p:nvSpPr>
          <p:cNvPr id="166940" name="Rectangle 28"/>
          <p:cNvSpPr>
            <a:spLocks noChangeArrowheads="1"/>
          </p:cNvSpPr>
          <p:nvPr/>
        </p:nvSpPr>
        <p:spPr bwMode="auto">
          <a:xfrm>
            <a:off x="1660525" y="4646613"/>
            <a:ext cx="1082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N°cde</a:t>
            </a:r>
            <a:r>
              <a:rPr lang="fr-FR" altLang="fr-FR"/>
              <a:t>,date</a:t>
            </a:r>
          </a:p>
        </p:txBody>
      </p:sp>
      <p:sp>
        <p:nvSpPr>
          <p:cNvPr id="166941" name="Rectangle 29"/>
          <p:cNvSpPr>
            <a:spLocks noChangeArrowheads="1"/>
          </p:cNvSpPr>
          <p:nvPr/>
        </p:nvSpPr>
        <p:spPr bwMode="auto">
          <a:xfrm>
            <a:off x="5470525" y="4646613"/>
            <a:ext cx="1471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Réf</a:t>
            </a:r>
            <a:r>
              <a:rPr lang="fr-FR" altLang="fr-FR"/>
              <a:t>, désign, PU</a:t>
            </a:r>
          </a:p>
        </p:txBody>
      </p:sp>
      <p:sp>
        <p:nvSpPr>
          <p:cNvPr id="166942" name="Rectangle 30"/>
          <p:cNvSpPr>
            <a:spLocks noChangeArrowheads="1"/>
          </p:cNvSpPr>
          <p:nvPr/>
        </p:nvSpPr>
        <p:spPr bwMode="auto">
          <a:xfrm>
            <a:off x="3130550" y="5645150"/>
            <a:ext cx="21209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43" name="Rectangle 31"/>
          <p:cNvSpPr>
            <a:spLocks noChangeArrowheads="1"/>
          </p:cNvSpPr>
          <p:nvPr/>
        </p:nvSpPr>
        <p:spPr bwMode="auto">
          <a:xfrm>
            <a:off x="3184525" y="5637213"/>
            <a:ext cx="2068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LIGNE-COMMANDE</a:t>
            </a:r>
          </a:p>
        </p:txBody>
      </p:sp>
      <p:sp>
        <p:nvSpPr>
          <p:cNvPr id="166944" name="Line 32"/>
          <p:cNvSpPr>
            <a:spLocks noChangeShapeType="1"/>
          </p:cNvSpPr>
          <p:nvPr/>
        </p:nvSpPr>
        <p:spPr bwMode="auto">
          <a:xfrm>
            <a:off x="3124200" y="5867400"/>
            <a:ext cx="2133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45" name="Rectangle 33"/>
          <p:cNvSpPr>
            <a:spLocks noChangeArrowheads="1"/>
          </p:cNvSpPr>
          <p:nvPr/>
        </p:nvSpPr>
        <p:spPr bwMode="auto">
          <a:xfrm>
            <a:off x="3108325" y="5942013"/>
            <a:ext cx="1484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N°Cde, Réf</a:t>
            </a:r>
            <a:r>
              <a:rPr lang="fr-FR" altLang="fr-FR"/>
              <a:t>, qté</a:t>
            </a:r>
          </a:p>
        </p:txBody>
      </p:sp>
      <p:sp>
        <p:nvSpPr>
          <p:cNvPr id="166946" name="Rectangle 3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A5DB2BD4-C746-412C-9078-04EEC01F9611}" type="slidenum">
              <a:rPr lang="fr-FR" altLang="fr-FR" sz="1200"/>
              <a:pPr>
                <a:spcBef>
                  <a:spcPct val="50000"/>
                </a:spcBef>
              </a:pPr>
              <a:t>109</a:t>
            </a:fld>
            <a:endParaRPr lang="fr-FR" altLang="fr-F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SI Automatisable</a:t>
            </a:r>
          </a:p>
        </p:txBody>
      </p:sp>
      <p:sp>
        <p:nvSpPr>
          <p:cNvPr id="22531" name="Rectangle 3"/>
          <p:cNvSpPr>
            <a:spLocks noChangeArrowheads="1"/>
          </p:cNvSpPr>
          <p:nvPr/>
        </p:nvSpPr>
        <p:spPr bwMode="auto">
          <a:xfrm>
            <a:off x="457200" y="2057400"/>
            <a:ext cx="75438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buFontTx/>
              <a:buChar char="–"/>
            </a:pPr>
            <a:r>
              <a:rPr lang="fr-FR" altLang="fr-FR" sz="2400"/>
              <a:t> </a:t>
            </a:r>
            <a:r>
              <a:rPr lang="fr-FR" altLang="fr-FR" sz="2000" i="1"/>
              <a:t>Formalisables</a:t>
            </a:r>
            <a:r>
              <a:rPr lang="fr-FR" altLang="fr-FR" sz="2000"/>
              <a:t> : connaissance des entrées implique connaissance des sorties par des règles de transformation : </a:t>
            </a:r>
            <a:r>
              <a:rPr lang="fr-FR" altLang="fr-FR" sz="2000" b="1"/>
              <a:t>Systèmes déterminés</a:t>
            </a:r>
            <a:endParaRPr lang="fr-FR" altLang="fr-FR" sz="2000"/>
          </a:p>
          <a:p>
            <a:pPr>
              <a:spcBef>
                <a:spcPct val="50000"/>
              </a:spcBef>
              <a:buFontTx/>
              <a:buChar char="–"/>
            </a:pPr>
            <a:r>
              <a:rPr lang="fr-FR" altLang="fr-FR" sz="2000"/>
              <a:t>Les choix ne sont pas automatisables : </a:t>
            </a:r>
            <a:r>
              <a:rPr lang="fr-FR" altLang="fr-FR" sz="2000" b="1"/>
              <a:t>intervention humaine</a:t>
            </a:r>
            <a:endParaRPr lang="fr-FR" altLang="fr-FR" sz="2000"/>
          </a:p>
          <a:p>
            <a:pPr>
              <a:spcBef>
                <a:spcPct val="50000"/>
              </a:spcBef>
              <a:buFontTx/>
              <a:buChar char="–"/>
            </a:pPr>
            <a:r>
              <a:rPr lang="fr-FR" altLang="fr-FR" sz="2000" b="1"/>
              <a:t>SAI</a:t>
            </a:r>
            <a:endParaRPr lang="fr-FR" altLang="fr-FR" sz="2000"/>
          </a:p>
          <a:p>
            <a:pPr lvl="1">
              <a:spcBef>
                <a:spcPct val="50000"/>
              </a:spcBef>
              <a:buFontTx/>
              <a:buChar char=""/>
            </a:pPr>
            <a:r>
              <a:rPr lang="fr-FR" altLang="fr-FR" sz="2000"/>
              <a:t> Mémorisation</a:t>
            </a:r>
          </a:p>
          <a:p>
            <a:pPr lvl="1">
              <a:spcBef>
                <a:spcPct val="50000"/>
              </a:spcBef>
              <a:buFontTx/>
              <a:buChar char=""/>
            </a:pPr>
            <a:r>
              <a:rPr lang="fr-FR" altLang="fr-FR" sz="2000"/>
              <a:t> Traitement Automatique : contrôles, MàJ, Recherches, Calculs</a:t>
            </a:r>
          </a:p>
          <a:p>
            <a:pPr lvl="1">
              <a:spcBef>
                <a:spcPct val="50000"/>
              </a:spcBef>
              <a:buFontTx/>
              <a:buChar char=""/>
            </a:pPr>
            <a:r>
              <a:rPr lang="fr-FR" altLang="fr-FR" sz="2000"/>
              <a:t>Saisie</a:t>
            </a:r>
          </a:p>
          <a:p>
            <a:pPr lvl="1">
              <a:spcBef>
                <a:spcPct val="50000"/>
              </a:spcBef>
              <a:buFontTx/>
              <a:buChar char=""/>
            </a:pPr>
            <a:r>
              <a:rPr lang="fr-FR" altLang="fr-FR" sz="2000"/>
              <a:t>Accès</a:t>
            </a:r>
          </a:p>
        </p:txBody>
      </p:sp>
      <p:sp>
        <p:nvSpPr>
          <p:cNvPr id="22532"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D74EDA56-9DFB-458D-8A32-9C9251A0FDCE}" type="slidenum">
              <a:rPr lang="fr-FR" altLang="fr-FR" sz="1200"/>
              <a:pPr>
                <a:spcBef>
                  <a:spcPct val="50000"/>
                </a:spcBef>
              </a:pPr>
              <a:t>11</a:t>
            </a:fld>
            <a:endParaRPr lang="fr-FR" altLang="fr-FR" sz="1200"/>
          </a:p>
        </p:txBody>
      </p:sp>
    </p:spTree>
  </p:cSld>
  <p:clrMapOvr>
    <a:masterClrMapping/>
  </p:clrMapOvr>
  <p:transition>
    <p:zoom/>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CONTEXTE RELATIONNEL</a:t>
            </a:r>
          </a:p>
        </p:txBody>
      </p:sp>
      <p:sp>
        <p:nvSpPr>
          <p:cNvPr id="167939" name="Rectangle 3"/>
          <p:cNvSpPr>
            <a:spLocks noChangeArrowheads="1"/>
          </p:cNvSpPr>
          <p:nvPr/>
        </p:nvSpPr>
        <p:spPr bwMode="auto">
          <a:xfrm>
            <a:off x="304800" y="1676400"/>
            <a:ext cx="8686800"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b="1"/>
              <a:t>Modèle Relationnel</a:t>
            </a:r>
            <a:endParaRPr lang="fr-FR" altLang="fr-FR"/>
          </a:p>
          <a:p>
            <a:pPr>
              <a:spcBef>
                <a:spcPct val="50000"/>
              </a:spcBef>
            </a:pPr>
            <a:r>
              <a:rPr lang="fr-FR" altLang="fr-FR"/>
              <a:t>Enregistrements 	  Relations entre </a:t>
            </a:r>
            <a:r>
              <a:rPr lang="fr-FR" altLang="fr-FR" b="1"/>
              <a:t>pptés </a:t>
            </a:r>
            <a:r>
              <a:rPr lang="fr-FR" altLang="fr-FR"/>
              <a:t>(non entre entités du MCD!!)</a:t>
            </a:r>
          </a:p>
          <a:p>
            <a:pPr>
              <a:spcBef>
                <a:spcPct val="50000"/>
              </a:spcBef>
            </a:pPr>
            <a:r>
              <a:rPr lang="fr-FR" altLang="fr-FR"/>
              <a:t>Concepts : RELATION-TYPE, OCCURENCE DE RELATION-TYPE, Domaine, Constituant (Attribut), Degré (n-uplet), Cardinalité (nbr d’oocurences)</a:t>
            </a:r>
          </a:p>
          <a:p>
            <a:pPr>
              <a:spcBef>
                <a:spcPct val="50000"/>
              </a:spcBef>
            </a:pPr>
            <a:r>
              <a:rPr lang="fr-FR" altLang="fr-FR"/>
              <a:t>Exemple : VOYAGE(NOVOYAGE, VILLE-DEPART,VILLE-ARRIVEE)</a:t>
            </a:r>
          </a:p>
          <a:p>
            <a:pPr>
              <a:spcBef>
                <a:spcPct val="50000"/>
              </a:spcBef>
            </a:pPr>
            <a:r>
              <a:rPr lang="fr-FR" altLang="fr-FR"/>
              <a:t>CONSTITUANTS	NOVOYAGE	VILLE-DEPART	VILLE-ARRIVEE</a:t>
            </a:r>
          </a:p>
          <a:p>
            <a:pPr>
              <a:spcBef>
                <a:spcPct val="50000"/>
              </a:spcBef>
            </a:pPr>
            <a:r>
              <a:rPr lang="fr-FR" altLang="fr-FR"/>
              <a:t>OOCURENCES</a:t>
            </a:r>
          </a:p>
          <a:p>
            <a:pPr>
              <a:spcBef>
                <a:spcPct val="50000"/>
              </a:spcBef>
            </a:pPr>
            <a:r>
              <a:rPr lang="fr-FR" altLang="fr-FR"/>
              <a:t>Occurence 1	IT25		PARIS		NICE</a:t>
            </a:r>
          </a:p>
          <a:p>
            <a:pPr>
              <a:spcBef>
                <a:spcPct val="50000"/>
              </a:spcBef>
            </a:pPr>
            <a:r>
              <a:rPr lang="fr-FR" altLang="fr-FR"/>
              <a:t>Occurence 2	IT27		NICE		PARIS</a:t>
            </a:r>
          </a:p>
          <a:p>
            <a:pPr>
              <a:spcBef>
                <a:spcPct val="50000"/>
              </a:spcBef>
            </a:pPr>
            <a:r>
              <a:rPr lang="fr-FR" altLang="fr-FR"/>
              <a:t>Occurence 3	IT33		LYON		PARIS} 3-UPLE</a:t>
            </a:r>
          </a:p>
          <a:p>
            <a:pPr>
              <a:spcBef>
                <a:spcPct val="50000"/>
              </a:spcBef>
            </a:pPr>
            <a:r>
              <a:rPr lang="fr-FR" altLang="fr-FR"/>
              <a:t>Occurence 4	IT47		PARIS		LYON</a:t>
            </a:r>
          </a:p>
          <a:p>
            <a:pPr>
              <a:spcBef>
                <a:spcPct val="50000"/>
              </a:spcBef>
            </a:pPr>
            <a:r>
              <a:rPr lang="fr-FR" altLang="fr-FR"/>
              <a:t>				CONSTITUANT</a:t>
            </a:r>
          </a:p>
          <a:p>
            <a:pPr>
              <a:spcBef>
                <a:spcPct val="50000"/>
              </a:spcBef>
            </a:pPr>
            <a:r>
              <a:rPr lang="fr-FR" altLang="fr-FR"/>
              <a:t>card.:4, deg.:3, doms.: NOVOYAGE = (IT25, IT27, IT33, IT47) et VILLE=(PARIS, LYON, NICE)</a:t>
            </a:r>
          </a:p>
          <a:p>
            <a:pPr>
              <a:spcBef>
                <a:spcPct val="50000"/>
              </a:spcBef>
            </a:pPr>
            <a:r>
              <a:rPr lang="fr-FR" altLang="fr-FR"/>
              <a:t>Autres Concepts : Dépendences foctionnelles, clé d’une relation, formes normales </a:t>
            </a:r>
          </a:p>
        </p:txBody>
      </p:sp>
      <p:sp>
        <p:nvSpPr>
          <p:cNvPr id="167940" name="Line 4"/>
          <p:cNvSpPr>
            <a:spLocks noChangeShapeType="1"/>
          </p:cNvSpPr>
          <p:nvPr/>
        </p:nvSpPr>
        <p:spPr bwMode="auto">
          <a:xfrm>
            <a:off x="1828800" y="2209800"/>
            <a:ext cx="457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7941" name="Rectangle 5"/>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4B4855F8-00A1-4DDE-BA9D-B26E4A19F61B}" type="slidenum">
              <a:rPr lang="fr-FR" altLang="fr-FR" sz="1200"/>
              <a:pPr>
                <a:spcBef>
                  <a:spcPct val="50000"/>
                </a:spcBef>
              </a:pPr>
              <a:t>110</a:t>
            </a:fld>
            <a:endParaRPr lang="fr-FR" altLang="fr-FR" sz="12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0" y="1447800"/>
            <a:ext cx="7924800" cy="534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b="1"/>
              <a:t>Opérateur de l’algèbre relationnelle</a:t>
            </a:r>
          </a:p>
          <a:p>
            <a:pPr>
              <a:spcBef>
                <a:spcPct val="50000"/>
              </a:spcBef>
            </a:pPr>
            <a:r>
              <a:rPr lang="fr-FR" altLang="fr-FR"/>
              <a:t>Union</a:t>
            </a:r>
          </a:p>
          <a:p>
            <a:pPr>
              <a:spcBef>
                <a:spcPct val="50000"/>
              </a:spcBef>
            </a:pPr>
            <a:r>
              <a:rPr lang="fr-FR" altLang="fr-FR"/>
              <a:t>Intersection</a:t>
            </a:r>
          </a:p>
          <a:p>
            <a:pPr>
              <a:spcBef>
                <a:spcPct val="50000"/>
              </a:spcBef>
            </a:pPr>
            <a:r>
              <a:rPr lang="fr-FR" altLang="fr-FR"/>
              <a:t>Différence</a:t>
            </a:r>
          </a:p>
          <a:p>
            <a:pPr>
              <a:spcBef>
                <a:spcPct val="50000"/>
              </a:spcBef>
            </a:pPr>
            <a:r>
              <a:rPr lang="fr-FR" altLang="fr-FR"/>
              <a:t>Projection</a:t>
            </a:r>
          </a:p>
          <a:p>
            <a:pPr>
              <a:spcBef>
                <a:spcPct val="50000"/>
              </a:spcBef>
            </a:pPr>
            <a:r>
              <a:rPr lang="fr-FR" altLang="fr-FR"/>
              <a:t>Selection</a:t>
            </a:r>
          </a:p>
          <a:p>
            <a:pPr>
              <a:spcBef>
                <a:spcPct val="50000"/>
              </a:spcBef>
            </a:pPr>
            <a:r>
              <a:rPr lang="fr-FR" altLang="fr-FR"/>
              <a:t>Composition (jointure)</a:t>
            </a:r>
          </a:p>
          <a:p>
            <a:pPr>
              <a:spcBef>
                <a:spcPct val="50000"/>
              </a:spcBef>
            </a:pPr>
            <a:r>
              <a:rPr lang="fr-FR" altLang="fr-FR"/>
              <a:t>Division</a:t>
            </a:r>
          </a:p>
          <a:p>
            <a:pPr>
              <a:spcBef>
                <a:spcPct val="50000"/>
              </a:spcBef>
            </a:pPr>
            <a:r>
              <a:rPr lang="fr-FR" altLang="fr-FR" b="1"/>
              <a:t>Requêtes</a:t>
            </a:r>
            <a:r>
              <a:rPr lang="fr-FR" altLang="fr-FR"/>
              <a:t> manipulations de données ou interrogations sur des bases relationnelles</a:t>
            </a:r>
          </a:p>
          <a:p>
            <a:pPr>
              <a:spcBef>
                <a:spcPct val="50000"/>
              </a:spcBef>
            </a:pPr>
            <a:r>
              <a:rPr lang="fr-FR" altLang="fr-FR" b="1"/>
              <a:t>SGBD Relationnels </a:t>
            </a:r>
          </a:p>
          <a:p>
            <a:pPr>
              <a:spcBef>
                <a:spcPct val="50000"/>
              </a:spcBef>
            </a:pPr>
            <a:r>
              <a:rPr lang="fr-FR" altLang="fr-FR"/>
              <a:t>	-concept de relation</a:t>
            </a:r>
          </a:p>
          <a:p>
            <a:pPr>
              <a:spcBef>
                <a:spcPct val="50000"/>
              </a:spcBef>
            </a:pPr>
            <a:r>
              <a:rPr lang="fr-FR" altLang="fr-FR"/>
              <a:t>	-TOTALE INDEPENDANCE PROGRAMMES-DONNEES passage auto. du</a:t>
            </a:r>
            <a:br>
              <a:rPr lang="fr-FR" altLang="fr-FR"/>
            </a:br>
            <a:r>
              <a:rPr lang="fr-FR" altLang="fr-FR"/>
              <a:t>	 MLD rel. au modèle physique non connu de l’util.</a:t>
            </a:r>
          </a:p>
          <a:p>
            <a:pPr>
              <a:spcBef>
                <a:spcPct val="50000"/>
              </a:spcBef>
            </a:pPr>
            <a:r>
              <a:rPr lang="fr-FR" altLang="fr-FR"/>
              <a:t>	-puissants langages de manip° et d’interrogation (algèbre rel. /calcul des prédicats)</a:t>
            </a:r>
          </a:p>
          <a:p>
            <a:pPr>
              <a:spcBef>
                <a:spcPct val="50000"/>
              </a:spcBef>
            </a:pPr>
            <a:r>
              <a:rPr lang="fr-FR" altLang="fr-FR"/>
              <a:t>	-Dé«finition des données par descr° du MLD relationnel</a:t>
            </a:r>
          </a:p>
        </p:txBody>
      </p:sp>
      <p:sp>
        <p:nvSpPr>
          <p:cNvPr id="168963" name="Rectangle 3"/>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(SUITE)</a:t>
            </a:r>
          </a:p>
        </p:txBody>
      </p:sp>
      <p:sp>
        <p:nvSpPr>
          <p:cNvPr id="168964"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BD582BF9-E3E4-44AB-B0F8-CD8664E156EA}" type="slidenum">
              <a:rPr lang="fr-FR" altLang="fr-FR" sz="1200"/>
              <a:pPr>
                <a:spcBef>
                  <a:spcPct val="50000"/>
                </a:spcBef>
              </a:pPr>
              <a:t>111</a:t>
            </a:fld>
            <a:endParaRPr lang="fr-FR" altLang="fr-FR" sz="12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MCD Entités/Relations </a:t>
            </a:r>
            <a:br>
              <a:rPr lang="fr-FR" altLang="fr-FR" sz="4400">
                <a:solidFill>
                  <a:schemeClr val="tx2"/>
                </a:solidFill>
              </a:rPr>
            </a:br>
            <a:r>
              <a:rPr lang="fr-FR" altLang="fr-FR" sz="4400">
                <a:solidFill>
                  <a:schemeClr val="tx2"/>
                </a:solidFill>
              </a:rPr>
              <a:t>MLD Relationnel</a:t>
            </a:r>
          </a:p>
        </p:txBody>
      </p:sp>
      <p:sp>
        <p:nvSpPr>
          <p:cNvPr id="169987" name="AutoShape 3"/>
          <p:cNvSpPr>
            <a:spLocks noChangeArrowheads="1"/>
          </p:cNvSpPr>
          <p:nvPr/>
        </p:nvSpPr>
        <p:spPr bwMode="auto">
          <a:xfrm>
            <a:off x="6026150" y="158750"/>
            <a:ext cx="749300" cy="368300"/>
          </a:xfrm>
          <a:prstGeom prst="rightArrow">
            <a:avLst>
              <a:gd name="adj1" fmla="val 50000"/>
              <a:gd name="adj2" fmla="val 101734"/>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9988" name="Rectangle 4"/>
          <p:cNvSpPr>
            <a:spLocks noChangeArrowheads="1"/>
          </p:cNvSpPr>
          <p:nvPr/>
        </p:nvSpPr>
        <p:spPr bwMode="auto">
          <a:xfrm>
            <a:off x="0" y="1676400"/>
            <a:ext cx="9067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Entité 	Relations, Propriétés 	     Constituants (identifiant       clé)</a:t>
            </a:r>
          </a:p>
        </p:txBody>
      </p:sp>
      <p:sp>
        <p:nvSpPr>
          <p:cNvPr id="169989" name="Line 5"/>
          <p:cNvSpPr>
            <a:spLocks noChangeShapeType="1"/>
          </p:cNvSpPr>
          <p:nvPr/>
        </p:nvSpPr>
        <p:spPr bwMode="auto">
          <a:xfrm>
            <a:off x="685800" y="1828800"/>
            <a:ext cx="228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9990" name="Line 6"/>
          <p:cNvSpPr>
            <a:spLocks noChangeShapeType="1"/>
          </p:cNvSpPr>
          <p:nvPr/>
        </p:nvSpPr>
        <p:spPr bwMode="auto">
          <a:xfrm>
            <a:off x="2743200" y="1828800"/>
            <a:ext cx="228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9991" name="Line 7"/>
          <p:cNvSpPr>
            <a:spLocks noChangeShapeType="1"/>
          </p:cNvSpPr>
          <p:nvPr/>
        </p:nvSpPr>
        <p:spPr bwMode="auto">
          <a:xfrm>
            <a:off x="5105400" y="1828800"/>
            <a:ext cx="228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9992" name="Rectangle 8"/>
          <p:cNvSpPr>
            <a:spLocks noChangeArrowheads="1"/>
          </p:cNvSpPr>
          <p:nvPr/>
        </p:nvSpPr>
        <p:spPr bwMode="auto">
          <a:xfrm>
            <a:off x="82550" y="221615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9993" name="Oval 9"/>
          <p:cNvSpPr>
            <a:spLocks noChangeArrowheads="1"/>
          </p:cNvSpPr>
          <p:nvPr/>
        </p:nvSpPr>
        <p:spPr bwMode="auto">
          <a:xfrm>
            <a:off x="1682750" y="2216150"/>
            <a:ext cx="9017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9994" name="Rectangle 10"/>
          <p:cNvSpPr>
            <a:spLocks noChangeArrowheads="1"/>
          </p:cNvSpPr>
          <p:nvPr/>
        </p:nvSpPr>
        <p:spPr bwMode="auto">
          <a:xfrm>
            <a:off x="212725" y="2208213"/>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a:t>
            </a:r>
          </a:p>
        </p:txBody>
      </p:sp>
      <p:sp>
        <p:nvSpPr>
          <p:cNvPr id="169995" name="Rectangle 11"/>
          <p:cNvSpPr>
            <a:spLocks noChangeArrowheads="1"/>
          </p:cNvSpPr>
          <p:nvPr/>
        </p:nvSpPr>
        <p:spPr bwMode="auto">
          <a:xfrm>
            <a:off x="3794125" y="220821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a:t>
            </a:r>
          </a:p>
        </p:txBody>
      </p:sp>
      <p:sp>
        <p:nvSpPr>
          <p:cNvPr id="169996" name="Rectangle 12"/>
          <p:cNvSpPr>
            <a:spLocks noChangeArrowheads="1"/>
          </p:cNvSpPr>
          <p:nvPr/>
        </p:nvSpPr>
        <p:spPr bwMode="auto">
          <a:xfrm>
            <a:off x="1965325" y="218916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a:t>
            </a:r>
          </a:p>
        </p:txBody>
      </p:sp>
      <p:sp>
        <p:nvSpPr>
          <p:cNvPr id="169997" name="Line 13"/>
          <p:cNvSpPr>
            <a:spLocks noChangeShapeType="1"/>
          </p:cNvSpPr>
          <p:nvPr/>
        </p:nvSpPr>
        <p:spPr bwMode="auto">
          <a:xfrm>
            <a:off x="609600" y="2362200"/>
            <a:ext cx="1066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9998" name="Line 14"/>
          <p:cNvSpPr>
            <a:spLocks noChangeShapeType="1"/>
          </p:cNvSpPr>
          <p:nvPr/>
        </p:nvSpPr>
        <p:spPr bwMode="auto">
          <a:xfrm>
            <a:off x="2590800" y="2362200"/>
            <a:ext cx="1066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9999" name="Rectangle 15"/>
          <p:cNvSpPr>
            <a:spLocks noChangeArrowheads="1"/>
          </p:cNvSpPr>
          <p:nvPr/>
        </p:nvSpPr>
        <p:spPr bwMode="auto">
          <a:xfrm>
            <a:off x="3032125" y="2132013"/>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a:t>1,1</a:t>
            </a:r>
          </a:p>
          <a:p>
            <a:pPr algn="ctr"/>
            <a:r>
              <a:rPr lang="fr-FR" altLang="fr-FR"/>
              <a:t>ou 0,1</a:t>
            </a:r>
          </a:p>
        </p:txBody>
      </p:sp>
      <p:sp>
        <p:nvSpPr>
          <p:cNvPr id="170000" name="Rectangle 16"/>
          <p:cNvSpPr>
            <a:spLocks noChangeArrowheads="1"/>
          </p:cNvSpPr>
          <p:nvPr/>
        </p:nvSpPr>
        <p:spPr bwMode="auto">
          <a:xfrm>
            <a:off x="746125" y="2132013"/>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a:t>1,n</a:t>
            </a:r>
          </a:p>
          <a:p>
            <a:pPr algn="ctr"/>
            <a:r>
              <a:rPr lang="fr-FR" altLang="fr-FR"/>
              <a:t>ou 0,n</a:t>
            </a:r>
          </a:p>
        </p:txBody>
      </p:sp>
      <p:sp>
        <p:nvSpPr>
          <p:cNvPr id="170001" name="Rectangle 17"/>
          <p:cNvSpPr>
            <a:spLocks noChangeArrowheads="1"/>
          </p:cNvSpPr>
          <p:nvPr/>
        </p:nvSpPr>
        <p:spPr bwMode="auto">
          <a:xfrm>
            <a:off x="3663950" y="221615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0002" name="Rectangle 18"/>
          <p:cNvSpPr>
            <a:spLocks noChangeArrowheads="1"/>
          </p:cNvSpPr>
          <p:nvPr/>
        </p:nvSpPr>
        <p:spPr bwMode="auto">
          <a:xfrm>
            <a:off x="136525" y="2894013"/>
            <a:ext cx="5156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B(constituants de B, identifiant de A, pptés éventuelles de R)</a:t>
            </a:r>
          </a:p>
        </p:txBody>
      </p:sp>
      <p:sp>
        <p:nvSpPr>
          <p:cNvPr id="170003" name="Rectangle 19"/>
          <p:cNvSpPr>
            <a:spLocks noChangeArrowheads="1"/>
          </p:cNvSpPr>
          <p:nvPr/>
        </p:nvSpPr>
        <p:spPr bwMode="auto">
          <a:xfrm>
            <a:off x="3816350" y="351155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0004" name="Rectangle 20"/>
          <p:cNvSpPr>
            <a:spLocks noChangeArrowheads="1"/>
          </p:cNvSpPr>
          <p:nvPr/>
        </p:nvSpPr>
        <p:spPr bwMode="auto">
          <a:xfrm>
            <a:off x="212725" y="3503613"/>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a:t>
            </a:r>
          </a:p>
        </p:txBody>
      </p:sp>
      <p:sp>
        <p:nvSpPr>
          <p:cNvPr id="170005" name="Rectangle 21"/>
          <p:cNvSpPr>
            <a:spLocks noChangeArrowheads="1"/>
          </p:cNvSpPr>
          <p:nvPr/>
        </p:nvSpPr>
        <p:spPr bwMode="auto">
          <a:xfrm>
            <a:off x="3946525" y="350361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a:t>
            </a:r>
          </a:p>
        </p:txBody>
      </p:sp>
      <p:sp>
        <p:nvSpPr>
          <p:cNvPr id="170006" name="Line 22"/>
          <p:cNvSpPr>
            <a:spLocks noChangeShapeType="1"/>
          </p:cNvSpPr>
          <p:nvPr/>
        </p:nvSpPr>
        <p:spPr bwMode="auto">
          <a:xfrm>
            <a:off x="609600" y="3657600"/>
            <a:ext cx="1066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0007" name="Line 23"/>
          <p:cNvSpPr>
            <a:spLocks noChangeShapeType="1"/>
          </p:cNvSpPr>
          <p:nvPr/>
        </p:nvSpPr>
        <p:spPr bwMode="auto">
          <a:xfrm>
            <a:off x="2590800" y="36576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0008" name="Rectangle 24"/>
          <p:cNvSpPr>
            <a:spLocks noChangeArrowheads="1"/>
          </p:cNvSpPr>
          <p:nvPr/>
        </p:nvSpPr>
        <p:spPr bwMode="auto">
          <a:xfrm>
            <a:off x="3032125" y="3427413"/>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a:t>1,n</a:t>
            </a:r>
          </a:p>
          <a:p>
            <a:pPr algn="ctr"/>
            <a:r>
              <a:rPr lang="fr-FR" altLang="fr-FR"/>
              <a:t>ou 0,n</a:t>
            </a:r>
          </a:p>
        </p:txBody>
      </p:sp>
      <p:sp>
        <p:nvSpPr>
          <p:cNvPr id="170009" name="Rectangle 25"/>
          <p:cNvSpPr>
            <a:spLocks noChangeArrowheads="1"/>
          </p:cNvSpPr>
          <p:nvPr/>
        </p:nvSpPr>
        <p:spPr bwMode="auto">
          <a:xfrm>
            <a:off x="898525" y="3427413"/>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a:t>1,n</a:t>
            </a:r>
          </a:p>
          <a:p>
            <a:pPr algn="ctr"/>
            <a:r>
              <a:rPr lang="fr-FR" altLang="fr-FR"/>
              <a:t>ou 0,n</a:t>
            </a:r>
          </a:p>
        </p:txBody>
      </p:sp>
      <p:sp>
        <p:nvSpPr>
          <p:cNvPr id="170010" name="Rectangle 26"/>
          <p:cNvSpPr>
            <a:spLocks noChangeArrowheads="1"/>
          </p:cNvSpPr>
          <p:nvPr/>
        </p:nvSpPr>
        <p:spPr bwMode="auto">
          <a:xfrm>
            <a:off x="82550" y="351155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0011" name="Oval 27"/>
          <p:cNvSpPr>
            <a:spLocks noChangeArrowheads="1"/>
          </p:cNvSpPr>
          <p:nvPr/>
        </p:nvSpPr>
        <p:spPr bwMode="auto">
          <a:xfrm>
            <a:off x="1682750" y="3511550"/>
            <a:ext cx="9017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0012" name="Rectangle 28"/>
          <p:cNvSpPr>
            <a:spLocks noChangeArrowheads="1"/>
          </p:cNvSpPr>
          <p:nvPr/>
        </p:nvSpPr>
        <p:spPr bwMode="auto">
          <a:xfrm>
            <a:off x="1965325" y="348456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a:t>
            </a:r>
          </a:p>
        </p:txBody>
      </p:sp>
      <p:sp>
        <p:nvSpPr>
          <p:cNvPr id="170013" name="Rectangle 29"/>
          <p:cNvSpPr>
            <a:spLocks noChangeArrowheads="1"/>
          </p:cNvSpPr>
          <p:nvPr/>
        </p:nvSpPr>
        <p:spPr bwMode="auto">
          <a:xfrm>
            <a:off x="136525" y="4189413"/>
            <a:ext cx="4967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R(clé=identifiant_A+identifiant-B, pptés éventuelles de R)</a:t>
            </a:r>
          </a:p>
        </p:txBody>
      </p:sp>
      <p:sp>
        <p:nvSpPr>
          <p:cNvPr id="170014" name="Rectangle 30"/>
          <p:cNvSpPr>
            <a:spLocks noChangeArrowheads="1"/>
          </p:cNvSpPr>
          <p:nvPr/>
        </p:nvSpPr>
        <p:spPr bwMode="auto">
          <a:xfrm>
            <a:off x="-15875" y="4799013"/>
            <a:ext cx="3943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NOTE : MCD bien construit 	MLD en 3fn</a:t>
            </a:r>
          </a:p>
        </p:txBody>
      </p:sp>
      <p:sp>
        <p:nvSpPr>
          <p:cNvPr id="170015" name="Line 31"/>
          <p:cNvSpPr>
            <a:spLocks noChangeShapeType="1"/>
          </p:cNvSpPr>
          <p:nvPr/>
        </p:nvSpPr>
        <p:spPr bwMode="auto">
          <a:xfrm>
            <a:off x="2495550" y="4953000"/>
            <a:ext cx="228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0016" name="Rectangle 32"/>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A3F8E363-8B2C-4F9F-A92E-CA7B01D6D90D}" type="slidenum">
              <a:rPr lang="fr-FR" altLang="fr-FR" sz="1200"/>
              <a:pPr>
                <a:spcBef>
                  <a:spcPct val="50000"/>
                </a:spcBef>
              </a:pPr>
              <a:t>112</a:t>
            </a:fld>
            <a:endParaRPr lang="fr-FR" altLang="fr-FR" sz="12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Exemple</a:t>
            </a:r>
          </a:p>
        </p:txBody>
      </p:sp>
      <p:grpSp>
        <p:nvGrpSpPr>
          <p:cNvPr id="171013" name="Group 5"/>
          <p:cNvGrpSpPr>
            <a:grpSpLocks/>
          </p:cNvGrpSpPr>
          <p:nvPr/>
        </p:nvGrpSpPr>
        <p:grpSpPr bwMode="auto">
          <a:xfrm>
            <a:off x="76200" y="1606550"/>
            <a:ext cx="1905000" cy="901700"/>
            <a:chOff x="48" y="1012"/>
            <a:chExt cx="1200" cy="568"/>
          </a:xfrm>
        </p:grpSpPr>
        <p:sp>
          <p:nvSpPr>
            <p:cNvPr id="171011" name="Rectangle 3"/>
            <p:cNvSpPr>
              <a:spLocks noChangeArrowheads="1"/>
            </p:cNvSpPr>
            <p:nvPr/>
          </p:nvSpPr>
          <p:spPr bwMode="auto">
            <a:xfrm>
              <a:off x="52" y="1012"/>
              <a:ext cx="1192" cy="56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1012" name="Line 4"/>
            <p:cNvSpPr>
              <a:spLocks noChangeShapeType="1"/>
            </p:cNvSpPr>
            <p:nvPr/>
          </p:nvSpPr>
          <p:spPr bwMode="auto">
            <a:xfrm>
              <a:off x="48" y="1296"/>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171016" name="Group 8"/>
          <p:cNvGrpSpPr>
            <a:grpSpLocks/>
          </p:cNvGrpSpPr>
          <p:nvPr/>
        </p:nvGrpSpPr>
        <p:grpSpPr bwMode="auto">
          <a:xfrm>
            <a:off x="6705600" y="1606550"/>
            <a:ext cx="1905000" cy="901700"/>
            <a:chOff x="4224" y="1012"/>
            <a:chExt cx="1200" cy="568"/>
          </a:xfrm>
        </p:grpSpPr>
        <p:sp>
          <p:nvSpPr>
            <p:cNvPr id="171014" name="Rectangle 6"/>
            <p:cNvSpPr>
              <a:spLocks noChangeArrowheads="1"/>
            </p:cNvSpPr>
            <p:nvPr/>
          </p:nvSpPr>
          <p:spPr bwMode="auto">
            <a:xfrm>
              <a:off x="4228" y="1012"/>
              <a:ext cx="1192" cy="56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1015" name="Line 7"/>
            <p:cNvSpPr>
              <a:spLocks noChangeShapeType="1"/>
            </p:cNvSpPr>
            <p:nvPr/>
          </p:nvSpPr>
          <p:spPr bwMode="auto">
            <a:xfrm>
              <a:off x="4224" y="1296"/>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171019" name="Group 11"/>
          <p:cNvGrpSpPr>
            <a:grpSpLocks/>
          </p:cNvGrpSpPr>
          <p:nvPr/>
        </p:nvGrpSpPr>
        <p:grpSpPr bwMode="auto">
          <a:xfrm>
            <a:off x="76200" y="3282950"/>
            <a:ext cx="1828800" cy="977900"/>
            <a:chOff x="48" y="2068"/>
            <a:chExt cx="1152" cy="616"/>
          </a:xfrm>
        </p:grpSpPr>
        <p:sp>
          <p:nvSpPr>
            <p:cNvPr id="171017" name="Rectangle 9"/>
            <p:cNvSpPr>
              <a:spLocks noChangeArrowheads="1"/>
            </p:cNvSpPr>
            <p:nvPr/>
          </p:nvSpPr>
          <p:spPr bwMode="auto">
            <a:xfrm>
              <a:off x="52" y="2068"/>
              <a:ext cx="1144" cy="61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1018" name="Line 10"/>
            <p:cNvSpPr>
              <a:spLocks noChangeShapeType="1"/>
            </p:cNvSpPr>
            <p:nvPr/>
          </p:nvSpPr>
          <p:spPr bwMode="auto">
            <a:xfrm>
              <a:off x="48" y="2376"/>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171020" name="AutoShape 12"/>
          <p:cNvSpPr>
            <a:spLocks noChangeArrowheads="1"/>
          </p:cNvSpPr>
          <p:nvPr/>
        </p:nvSpPr>
        <p:spPr bwMode="auto">
          <a:xfrm>
            <a:off x="3130550" y="1606550"/>
            <a:ext cx="2349500" cy="977900"/>
          </a:xfrm>
          <a:prstGeom prst="octagon">
            <a:avLst>
              <a:gd name="adj" fmla="val 29282"/>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1021" name="AutoShape 13"/>
          <p:cNvSpPr>
            <a:spLocks noChangeArrowheads="1"/>
          </p:cNvSpPr>
          <p:nvPr/>
        </p:nvSpPr>
        <p:spPr bwMode="auto">
          <a:xfrm>
            <a:off x="3130550" y="3282950"/>
            <a:ext cx="2349500" cy="977900"/>
          </a:xfrm>
          <a:prstGeom prst="octagon">
            <a:avLst>
              <a:gd name="adj" fmla="val 29282"/>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1022" name="Rectangle 14"/>
          <p:cNvSpPr>
            <a:spLocks noChangeArrowheads="1"/>
          </p:cNvSpPr>
          <p:nvPr/>
        </p:nvSpPr>
        <p:spPr bwMode="auto">
          <a:xfrm>
            <a:off x="365125" y="1674813"/>
            <a:ext cx="1392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71023" name="Rectangle 15"/>
          <p:cNvSpPr>
            <a:spLocks noChangeArrowheads="1"/>
          </p:cNvSpPr>
          <p:nvPr/>
        </p:nvSpPr>
        <p:spPr bwMode="auto">
          <a:xfrm>
            <a:off x="193675" y="2132013"/>
            <a:ext cx="157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NOCDE</a:t>
            </a:r>
            <a:r>
              <a:rPr lang="fr-FR" altLang="fr-FR"/>
              <a:t>   DATE</a:t>
            </a:r>
          </a:p>
        </p:txBody>
      </p:sp>
      <p:sp>
        <p:nvSpPr>
          <p:cNvPr id="171024" name="Rectangle 16"/>
          <p:cNvSpPr>
            <a:spLocks noChangeArrowheads="1"/>
          </p:cNvSpPr>
          <p:nvPr/>
        </p:nvSpPr>
        <p:spPr bwMode="auto">
          <a:xfrm>
            <a:off x="593725" y="3351213"/>
            <a:ext cx="906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CLIENT</a:t>
            </a:r>
          </a:p>
        </p:txBody>
      </p:sp>
      <p:sp>
        <p:nvSpPr>
          <p:cNvPr id="171025" name="Rectangle 17"/>
          <p:cNvSpPr>
            <a:spLocks noChangeArrowheads="1"/>
          </p:cNvSpPr>
          <p:nvPr/>
        </p:nvSpPr>
        <p:spPr bwMode="auto">
          <a:xfrm>
            <a:off x="136525" y="3732213"/>
            <a:ext cx="16970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COCLI</a:t>
            </a:r>
            <a:r>
              <a:rPr lang="fr-FR" altLang="fr-FR"/>
              <a:t>  NOMCLI</a:t>
            </a:r>
          </a:p>
          <a:p>
            <a:r>
              <a:rPr lang="fr-FR" altLang="fr-FR"/>
              <a:t>  RUCLI  VILCLI</a:t>
            </a:r>
          </a:p>
        </p:txBody>
      </p:sp>
      <p:sp>
        <p:nvSpPr>
          <p:cNvPr id="171026" name="Rectangle 18"/>
          <p:cNvSpPr>
            <a:spLocks noChangeArrowheads="1"/>
          </p:cNvSpPr>
          <p:nvPr/>
        </p:nvSpPr>
        <p:spPr bwMode="auto">
          <a:xfrm>
            <a:off x="7146925" y="1674813"/>
            <a:ext cx="1065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a:t>
            </a:r>
          </a:p>
        </p:txBody>
      </p:sp>
      <p:sp>
        <p:nvSpPr>
          <p:cNvPr id="171027" name="Rectangle 19"/>
          <p:cNvSpPr>
            <a:spLocks noChangeArrowheads="1"/>
          </p:cNvSpPr>
          <p:nvPr/>
        </p:nvSpPr>
        <p:spPr bwMode="auto">
          <a:xfrm>
            <a:off x="6842125" y="2132013"/>
            <a:ext cx="1663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REF</a:t>
            </a:r>
            <a:r>
              <a:rPr lang="fr-FR" altLang="fr-FR"/>
              <a:t> DESIGN PU</a:t>
            </a:r>
          </a:p>
        </p:txBody>
      </p:sp>
      <p:grpSp>
        <p:nvGrpSpPr>
          <p:cNvPr id="171030" name="Group 22"/>
          <p:cNvGrpSpPr>
            <a:grpSpLocks/>
          </p:cNvGrpSpPr>
          <p:nvPr/>
        </p:nvGrpSpPr>
        <p:grpSpPr bwMode="auto">
          <a:xfrm>
            <a:off x="6705600" y="3816350"/>
            <a:ext cx="1905000" cy="901700"/>
            <a:chOff x="4224" y="2404"/>
            <a:chExt cx="1200" cy="568"/>
          </a:xfrm>
        </p:grpSpPr>
        <p:sp>
          <p:nvSpPr>
            <p:cNvPr id="171028" name="Rectangle 20"/>
            <p:cNvSpPr>
              <a:spLocks noChangeArrowheads="1"/>
            </p:cNvSpPr>
            <p:nvPr/>
          </p:nvSpPr>
          <p:spPr bwMode="auto">
            <a:xfrm>
              <a:off x="4228" y="2404"/>
              <a:ext cx="1192" cy="56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1029" name="Line 21"/>
            <p:cNvSpPr>
              <a:spLocks noChangeShapeType="1"/>
            </p:cNvSpPr>
            <p:nvPr/>
          </p:nvSpPr>
          <p:spPr bwMode="auto">
            <a:xfrm>
              <a:off x="4224" y="2688"/>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171031" name="Rectangle 23"/>
          <p:cNvSpPr>
            <a:spLocks noChangeArrowheads="1"/>
          </p:cNvSpPr>
          <p:nvPr/>
        </p:nvSpPr>
        <p:spPr bwMode="auto">
          <a:xfrm>
            <a:off x="7451725" y="3884613"/>
            <a:ext cx="601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TVA</a:t>
            </a:r>
          </a:p>
        </p:txBody>
      </p:sp>
      <p:sp>
        <p:nvSpPr>
          <p:cNvPr id="171032" name="Rectangle 24"/>
          <p:cNvSpPr>
            <a:spLocks noChangeArrowheads="1"/>
          </p:cNvSpPr>
          <p:nvPr/>
        </p:nvSpPr>
        <p:spPr bwMode="auto">
          <a:xfrm>
            <a:off x="6842125" y="4341813"/>
            <a:ext cx="1771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CODETVA</a:t>
            </a:r>
            <a:r>
              <a:rPr lang="fr-FR" altLang="fr-FR"/>
              <a:t> TAUX</a:t>
            </a:r>
          </a:p>
        </p:txBody>
      </p:sp>
      <p:sp>
        <p:nvSpPr>
          <p:cNvPr id="171033" name="Line 25"/>
          <p:cNvSpPr>
            <a:spLocks noChangeShapeType="1"/>
          </p:cNvSpPr>
          <p:nvPr/>
        </p:nvSpPr>
        <p:spPr bwMode="auto">
          <a:xfrm>
            <a:off x="1981200" y="2057400"/>
            <a:ext cx="472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1034" name="Rectangle 26"/>
          <p:cNvSpPr>
            <a:spLocks noChangeArrowheads="1"/>
          </p:cNvSpPr>
          <p:nvPr/>
        </p:nvSpPr>
        <p:spPr bwMode="auto">
          <a:xfrm>
            <a:off x="3336925" y="3427413"/>
            <a:ext cx="2052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PASSE COMMANDE</a:t>
            </a:r>
          </a:p>
        </p:txBody>
      </p:sp>
      <p:sp>
        <p:nvSpPr>
          <p:cNvPr id="171035" name="Rectangle 27"/>
          <p:cNvSpPr>
            <a:spLocks noChangeArrowheads="1"/>
          </p:cNvSpPr>
          <p:nvPr/>
        </p:nvSpPr>
        <p:spPr bwMode="auto">
          <a:xfrm>
            <a:off x="3413125" y="1674813"/>
            <a:ext cx="1754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SE COMPOSE DE</a:t>
            </a:r>
          </a:p>
        </p:txBody>
      </p:sp>
      <p:sp>
        <p:nvSpPr>
          <p:cNvPr id="171036" name="Rectangle 28"/>
          <p:cNvSpPr>
            <a:spLocks noChangeArrowheads="1"/>
          </p:cNvSpPr>
          <p:nvPr/>
        </p:nvSpPr>
        <p:spPr bwMode="auto">
          <a:xfrm>
            <a:off x="4003675" y="2208213"/>
            <a:ext cx="579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QTE</a:t>
            </a:r>
          </a:p>
        </p:txBody>
      </p:sp>
      <p:sp>
        <p:nvSpPr>
          <p:cNvPr id="171037" name="Rectangle 29"/>
          <p:cNvSpPr>
            <a:spLocks noChangeArrowheads="1"/>
          </p:cNvSpPr>
          <p:nvPr/>
        </p:nvSpPr>
        <p:spPr bwMode="auto">
          <a:xfrm>
            <a:off x="2193925" y="177006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71038" name="Rectangle 30"/>
          <p:cNvSpPr>
            <a:spLocks noChangeArrowheads="1"/>
          </p:cNvSpPr>
          <p:nvPr/>
        </p:nvSpPr>
        <p:spPr bwMode="auto">
          <a:xfrm>
            <a:off x="5851525" y="177006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71039" name="Rectangle 31"/>
          <p:cNvSpPr>
            <a:spLocks noChangeArrowheads="1"/>
          </p:cNvSpPr>
          <p:nvPr/>
        </p:nvSpPr>
        <p:spPr bwMode="auto">
          <a:xfrm>
            <a:off x="2098675" y="348456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71040" name="Line 32"/>
          <p:cNvSpPr>
            <a:spLocks noChangeShapeType="1"/>
          </p:cNvSpPr>
          <p:nvPr/>
        </p:nvSpPr>
        <p:spPr bwMode="auto">
          <a:xfrm>
            <a:off x="1981200" y="2514600"/>
            <a:ext cx="1447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1041" name="Rectangle 33"/>
          <p:cNvSpPr>
            <a:spLocks noChangeArrowheads="1"/>
          </p:cNvSpPr>
          <p:nvPr/>
        </p:nvSpPr>
        <p:spPr bwMode="auto">
          <a:xfrm>
            <a:off x="2346325" y="28178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71042" name="Line 34"/>
          <p:cNvSpPr>
            <a:spLocks noChangeShapeType="1"/>
          </p:cNvSpPr>
          <p:nvPr/>
        </p:nvSpPr>
        <p:spPr bwMode="auto">
          <a:xfrm>
            <a:off x="1905000" y="3771900"/>
            <a:ext cx="3581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1043" name="AutoShape 35"/>
          <p:cNvSpPr>
            <a:spLocks noChangeArrowheads="1"/>
          </p:cNvSpPr>
          <p:nvPr/>
        </p:nvSpPr>
        <p:spPr bwMode="auto">
          <a:xfrm>
            <a:off x="6959600" y="2901950"/>
            <a:ext cx="1282700" cy="596900"/>
          </a:xfrm>
          <a:prstGeom prst="octagon">
            <a:avLst>
              <a:gd name="adj" fmla="val 29282"/>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1044" name="Line 36"/>
          <p:cNvSpPr>
            <a:spLocks noChangeShapeType="1"/>
          </p:cNvSpPr>
          <p:nvPr/>
        </p:nvSpPr>
        <p:spPr bwMode="auto">
          <a:xfrm>
            <a:off x="6953250" y="32004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1045" name="Rectangle 37"/>
          <p:cNvSpPr>
            <a:spLocks noChangeArrowheads="1"/>
          </p:cNvSpPr>
          <p:nvPr/>
        </p:nvSpPr>
        <p:spPr bwMode="auto">
          <a:xfrm>
            <a:off x="7165975" y="2894013"/>
            <a:ext cx="923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TAXE A</a:t>
            </a:r>
          </a:p>
        </p:txBody>
      </p:sp>
      <p:sp>
        <p:nvSpPr>
          <p:cNvPr id="171046" name="Line 38"/>
          <p:cNvSpPr>
            <a:spLocks noChangeShapeType="1"/>
          </p:cNvSpPr>
          <p:nvPr/>
        </p:nvSpPr>
        <p:spPr bwMode="auto">
          <a:xfrm>
            <a:off x="7620000" y="2514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1047" name="Line 39"/>
          <p:cNvSpPr>
            <a:spLocks noChangeShapeType="1"/>
          </p:cNvSpPr>
          <p:nvPr/>
        </p:nvSpPr>
        <p:spPr bwMode="auto">
          <a:xfrm>
            <a:off x="7620000" y="35052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1048" name="Rectangle 40"/>
          <p:cNvSpPr>
            <a:spLocks noChangeArrowheads="1"/>
          </p:cNvSpPr>
          <p:nvPr/>
        </p:nvSpPr>
        <p:spPr bwMode="auto">
          <a:xfrm>
            <a:off x="7546975" y="25511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71049" name="Rectangle 41"/>
          <p:cNvSpPr>
            <a:spLocks noChangeArrowheads="1"/>
          </p:cNvSpPr>
          <p:nvPr/>
        </p:nvSpPr>
        <p:spPr bwMode="auto">
          <a:xfrm>
            <a:off x="7604125" y="34655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71050" name="Rectangle 42"/>
          <p:cNvSpPr>
            <a:spLocks noChangeArrowheads="1"/>
          </p:cNvSpPr>
          <p:nvPr/>
        </p:nvSpPr>
        <p:spPr bwMode="auto">
          <a:xfrm>
            <a:off x="60325" y="4875213"/>
            <a:ext cx="483552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MLD Relationnel</a:t>
            </a:r>
          </a:p>
          <a:p>
            <a:r>
              <a:rPr lang="fr-FR" altLang="fr-FR"/>
              <a:t>	CLIENT (</a:t>
            </a:r>
            <a:r>
              <a:rPr lang="fr-FR" altLang="fr-FR" u="sng"/>
              <a:t>COCLI</a:t>
            </a:r>
            <a:r>
              <a:rPr lang="fr-FR" altLang="fr-FR"/>
              <a:t>, NOM)</a:t>
            </a:r>
          </a:p>
          <a:p>
            <a:r>
              <a:rPr lang="fr-FR" altLang="fr-FR"/>
              <a:t>	COMMANDE (</a:t>
            </a:r>
            <a:r>
              <a:rPr lang="fr-FR" altLang="fr-FR" u="sng"/>
              <a:t>NOCDE</a:t>
            </a:r>
            <a:r>
              <a:rPr lang="fr-FR" altLang="fr-FR"/>
              <a:t>, COCLI, DATE)</a:t>
            </a:r>
          </a:p>
          <a:p>
            <a:r>
              <a:rPr lang="fr-FR" altLang="fr-FR"/>
              <a:t>	LIGNE-CDE (</a:t>
            </a:r>
            <a:r>
              <a:rPr lang="fr-FR" altLang="fr-FR" u="sng"/>
              <a:t>NOCDE,REF</a:t>
            </a:r>
            <a:r>
              <a:rPr lang="fr-FR" altLang="fr-FR"/>
              <a:t>, QTE)</a:t>
            </a:r>
          </a:p>
          <a:p>
            <a:r>
              <a:rPr lang="fr-FR" altLang="fr-FR"/>
              <a:t>	PRODUIT(</a:t>
            </a:r>
            <a:r>
              <a:rPr lang="fr-FR" altLang="fr-FR" u="sng"/>
              <a:t>REF</a:t>
            </a:r>
            <a:r>
              <a:rPr lang="fr-FR" altLang="fr-FR"/>
              <a:t>, DESIGN, PU, CODE-TVA)</a:t>
            </a:r>
          </a:p>
          <a:p>
            <a:r>
              <a:rPr lang="fr-FR" altLang="fr-FR"/>
              <a:t>	TVA(</a:t>
            </a:r>
            <a:r>
              <a:rPr lang="fr-FR" altLang="fr-FR" u="sng"/>
              <a:t>CODE-TVA</a:t>
            </a:r>
            <a:r>
              <a:rPr lang="fr-FR" altLang="fr-FR"/>
              <a:t>, TAUX)</a:t>
            </a:r>
          </a:p>
        </p:txBody>
      </p:sp>
      <p:sp>
        <p:nvSpPr>
          <p:cNvPr id="171051" name="Rectangle 43"/>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B4BA7C47-B9F0-48EA-B620-52A3C5BEF1D0}" type="slidenum">
              <a:rPr lang="fr-FR" altLang="fr-FR" sz="1200"/>
              <a:pPr>
                <a:spcBef>
                  <a:spcPct val="50000"/>
                </a:spcBef>
              </a:pPr>
              <a:t>113</a:t>
            </a:fld>
            <a:endParaRPr lang="fr-FR" altLang="fr-FR" sz="120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La démarche Merise de constitution de SI</a:t>
            </a:r>
          </a:p>
        </p:txBody>
      </p:sp>
      <p:sp>
        <p:nvSpPr>
          <p:cNvPr id="172035" name="Rectangle 3"/>
          <p:cNvSpPr>
            <a:spLocks noChangeArrowheads="1"/>
          </p:cNvSpPr>
          <p:nvPr/>
        </p:nvSpPr>
        <p:spPr bwMode="auto">
          <a:xfrm>
            <a:off x="212725" y="1598613"/>
            <a:ext cx="1697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Etude des données</a:t>
            </a:r>
          </a:p>
        </p:txBody>
      </p:sp>
      <p:sp>
        <p:nvSpPr>
          <p:cNvPr id="172036" name="Rectangle 4"/>
          <p:cNvSpPr>
            <a:spLocks noChangeArrowheads="1"/>
          </p:cNvSpPr>
          <p:nvPr/>
        </p:nvSpPr>
        <p:spPr bwMode="auto">
          <a:xfrm>
            <a:off x="3870325" y="1598613"/>
            <a:ext cx="1933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Etude des traitements</a:t>
            </a:r>
          </a:p>
        </p:txBody>
      </p:sp>
      <p:sp>
        <p:nvSpPr>
          <p:cNvPr id="172037" name="Line 5"/>
          <p:cNvSpPr>
            <a:spLocks noChangeShapeType="1"/>
          </p:cNvSpPr>
          <p:nvPr/>
        </p:nvSpPr>
        <p:spPr bwMode="auto">
          <a:xfrm>
            <a:off x="990600" y="1981200"/>
            <a:ext cx="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38" name="Rectangle 6"/>
          <p:cNvSpPr>
            <a:spLocks noChangeArrowheads="1"/>
          </p:cNvSpPr>
          <p:nvPr/>
        </p:nvSpPr>
        <p:spPr bwMode="auto">
          <a:xfrm>
            <a:off x="212725" y="2817813"/>
            <a:ext cx="21129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Modélisation du Réel</a:t>
            </a:r>
          </a:p>
          <a:p>
            <a:r>
              <a:rPr lang="fr-FR" altLang="fr-FR"/>
              <a:t>(réel perçu machinable)</a:t>
            </a:r>
          </a:p>
        </p:txBody>
      </p:sp>
      <p:sp>
        <p:nvSpPr>
          <p:cNvPr id="172039" name="Line 7"/>
          <p:cNvSpPr>
            <a:spLocks noChangeShapeType="1"/>
          </p:cNvSpPr>
          <p:nvPr/>
        </p:nvSpPr>
        <p:spPr bwMode="auto">
          <a:xfrm>
            <a:off x="4724400" y="1981200"/>
            <a:ext cx="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40" name="Rectangle 8"/>
          <p:cNvSpPr>
            <a:spLocks noChangeArrowheads="1"/>
          </p:cNvSpPr>
          <p:nvPr/>
        </p:nvSpPr>
        <p:spPr bwMode="auto">
          <a:xfrm>
            <a:off x="3946525" y="2817813"/>
            <a:ext cx="1809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Abstraction du Réel</a:t>
            </a:r>
          </a:p>
        </p:txBody>
      </p:sp>
      <p:sp>
        <p:nvSpPr>
          <p:cNvPr id="172041" name="Line 9"/>
          <p:cNvSpPr>
            <a:spLocks noChangeShapeType="1"/>
          </p:cNvSpPr>
          <p:nvPr/>
        </p:nvSpPr>
        <p:spPr bwMode="auto">
          <a:xfrm>
            <a:off x="4724400" y="3276600"/>
            <a:ext cx="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42" name="Rectangle 10"/>
          <p:cNvSpPr>
            <a:spLocks noChangeArrowheads="1"/>
          </p:cNvSpPr>
          <p:nvPr/>
        </p:nvSpPr>
        <p:spPr bwMode="auto">
          <a:xfrm>
            <a:off x="3946525" y="4113213"/>
            <a:ext cx="24415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a:t>Formalisation conceptuelle </a:t>
            </a:r>
          </a:p>
          <a:p>
            <a:pPr algn="ctr"/>
            <a:r>
              <a:rPr lang="fr-FR" altLang="fr-FR"/>
              <a:t>des processus</a:t>
            </a:r>
          </a:p>
        </p:txBody>
      </p:sp>
      <p:sp>
        <p:nvSpPr>
          <p:cNvPr id="172043" name="Rectangle 11"/>
          <p:cNvSpPr>
            <a:spLocks noChangeArrowheads="1"/>
          </p:cNvSpPr>
          <p:nvPr/>
        </p:nvSpPr>
        <p:spPr bwMode="auto">
          <a:xfrm>
            <a:off x="7070725" y="3351213"/>
            <a:ext cx="206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Choix organisationnels</a:t>
            </a:r>
          </a:p>
        </p:txBody>
      </p:sp>
      <p:sp>
        <p:nvSpPr>
          <p:cNvPr id="172044" name="AutoShape 12"/>
          <p:cNvSpPr>
            <a:spLocks noChangeArrowheads="1"/>
          </p:cNvSpPr>
          <p:nvPr/>
        </p:nvSpPr>
        <p:spPr bwMode="auto">
          <a:xfrm rot="19680000">
            <a:off x="6178550" y="3587750"/>
            <a:ext cx="977900" cy="520700"/>
          </a:xfrm>
          <a:prstGeom prst="leftArrow">
            <a:avLst>
              <a:gd name="adj1" fmla="val 50000"/>
              <a:gd name="adj2" fmla="val 94650"/>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45" name="Rectangle 13"/>
          <p:cNvSpPr>
            <a:spLocks noChangeArrowheads="1"/>
          </p:cNvSpPr>
          <p:nvPr/>
        </p:nvSpPr>
        <p:spPr bwMode="auto">
          <a:xfrm>
            <a:off x="1812925" y="4951413"/>
            <a:ext cx="1041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Validation</a:t>
            </a:r>
          </a:p>
        </p:txBody>
      </p:sp>
      <p:sp>
        <p:nvSpPr>
          <p:cNvPr id="172046" name="Arc 14"/>
          <p:cNvSpPr>
            <a:spLocks/>
          </p:cNvSpPr>
          <p:nvPr/>
        </p:nvSpPr>
        <p:spPr bwMode="auto">
          <a:xfrm>
            <a:off x="1065213" y="3354388"/>
            <a:ext cx="992187" cy="1524000"/>
          </a:xfrm>
          <a:custGeom>
            <a:avLst/>
            <a:gdLst>
              <a:gd name="G0" fmla="+- 35 0 0"/>
              <a:gd name="G1" fmla="+- 21600 0 0"/>
              <a:gd name="G2" fmla="+- 21600 0 0"/>
              <a:gd name="T0" fmla="*/ 0 w 21635"/>
              <a:gd name="T1" fmla="*/ 0 h 21600"/>
              <a:gd name="T2" fmla="*/ 21635 w 21635"/>
              <a:gd name="T3" fmla="*/ 21600 h 21600"/>
              <a:gd name="T4" fmla="*/ 35 w 21635"/>
              <a:gd name="T5" fmla="*/ 21600 h 21600"/>
            </a:gdLst>
            <a:ahLst/>
            <a:cxnLst>
              <a:cxn ang="0">
                <a:pos x="T0" y="T1"/>
              </a:cxn>
              <a:cxn ang="0">
                <a:pos x="T2" y="T3"/>
              </a:cxn>
              <a:cxn ang="0">
                <a:pos x="T4" y="T5"/>
              </a:cxn>
            </a:cxnLst>
            <a:rect l="0" t="0" r="r" b="b"/>
            <a:pathLst>
              <a:path w="21635" h="21600" fill="none" extrusionOk="0">
                <a:moveTo>
                  <a:pt x="0" y="0"/>
                </a:moveTo>
                <a:cubicBezTo>
                  <a:pt x="11" y="0"/>
                  <a:pt x="23" y="-1"/>
                  <a:pt x="35" y="0"/>
                </a:cubicBezTo>
                <a:cubicBezTo>
                  <a:pt x="11964" y="0"/>
                  <a:pt x="21635" y="9670"/>
                  <a:pt x="21635" y="21600"/>
                </a:cubicBezTo>
              </a:path>
              <a:path w="21635" h="21600" stroke="0" extrusionOk="0">
                <a:moveTo>
                  <a:pt x="0" y="0"/>
                </a:moveTo>
                <a:cubicBezTo>
                  <a:pt x="11" y="0"/>
                  <a:pt x="23" y="-1"/>
                  <a:pt x="35" y="0"/>
                </a:cubicBezTo>
                <a:cubicBezTo>
                  <a:pt x="11964" y="0"/>
                  <a:pt x="21635" y="9670"/>
                  <a:pt x="21635" y="21600"/>
                </a:cubicBezTo>
                <a:lnTo>
                  <a:pt x="35"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47" name="Arc 15"/>
          <p:cNvSpPr>
            <a:spLocks/>
          </p:cNvSpPr>
          <p:nvPr/>
        </p:nvSpPr>
        <p:spPr bwMode="auto">
          <a:xfrm>
            <a:off x="2363788" y="4344988"/>
            <a:ext cx="1600200" cy="533400"/>
          </a:xfrm>
          <a:custGeom>
            <a:avLst/>
            <a:gdLst>
              <a:gd name="G0" fmla="+- 21600 0 0"/>
              <a:gd name="G1" fmla="+- 21600 0 0"/>
              <a:gd name="G2" fmla="+- 21600 0 0"/>
              <a:gd name="T0" fmla="*/ 0 w 21600"/>
              <a:gd name="T1" fmla="*/ 21600 h 21600"/>
              <a:gd name="T2" fmla="*/ 2157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8"/>
                  <a:pt x="9657" y="11"/>
                  <a:pt x="21579" y="0"/>
                </a:cubicBezTo>
              </a:path>
              <a:path w="21600" h="21600" stroke="0" extrusionOk="0">
                <a:moveTo>
                  <a:pt x="0" y="21600"/>
                </a:moveTo>
                <a:cubicBezTo>
                  <a:pt x="0" y="9678"/>
                  <a:pt x="9657" y="11"/>
                  <a:pt x="21579" y="0"/>
                </a:cubicBezTo>
                <a:lnTo>
                  <a:pt x="2160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48" name="Line 16"/>
          <p:cNvSpPr>
            <a:spLocks noChangeShapeType="1"/>
          </p:cNvSpPr>
          <p:nvPr/>
        </p:nvSpPr>
        <p:spPr bwMode="auto">
          <a:xfrm>
            <a:off x="6019800" y="4648200"/>
            <a:ext cx="1066800" cy="533400"/>
          </a:xfrm>
          <a:prstGeom prst="line">
            <a:avLst/>
          </a:prstGeom>
          <a:noFill/>
          <a:ln w="25400">
            <a:solidFill>
              <a:schemeClr val="tx1"/>
            </a:solidFill>
            <a:prstDash val="lg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49" name="Rectangle 17"/>
          <p:cNvSpPr>
            <a:spLocks noChangeArrowheads="1"/>
          </p:cNvSpPr>
          <p:nvPr/>
        </p:nvSpPr>
        <p:spPr bwMode="auto">
          <a:xfrm>
            <a:off x="7299325" y="5103813"/>
            <a:ext cx="167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Traitements futurs</a:t>
            </a:r>
          </a:p>
        </p:txBody>
      </p:sp>
      <p:sp>
        <p:nvSpPr>
          <p:cNvPr id="172050" name="Line 18"/>
          <p:cNvSpPr>
            <a:spLocks noChangeShapeType="1"/>
          </p:cNvSpPr>
          <p:nvPr/>
        </p:nvSpPr>
        <p:spPr bwMode="auto">
          <a:xfrm>
            <a:off x="2209800" y="5334000"/>
            <a:ext cx="5105400" cy="685800"/>
          </a:xfrm>
          <a:prstGeom prst="line">
            <a:avLst/>
          </a:prstGeom>
          <a:noFill/>
          <a:ln w="25400">
            <a:solidFill>
              <a:schemeClr val="tx1"/>
            </a:solidFill>
            <a:prstDash val="lg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51" name="Rectangle 19"/>
          <p:cNvSpPr>
            <a:spLocks noChangeArrowheads="1"/>
          </p:cNvSpPr>
          <p:nvPr/>
        </p:nvSpPr>
        <p:spPr bwMode="auto">
          <a:xfrm>
            <a:off x="7451725" y="5865813"/>
            <a:ext cx="13239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ML</a:t>
            </a:r>
          </a:p>
          <a:p>
            <a:r>
              <a:rPr lang="fr-FR" altLang="fr-FR"/>
              <a:t>MOT et MPD</a:t>
            </a:r>
          </a:p>
        </p:txBody>
      </p:sp>
      <p:sp>
        <p:nvSpPr>
          <p:cNvPr id="172052" name="Rectangle 20"/>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340CA6BC-8BFF-40FC-ABA1-2329464996F4}" type="slidenum">
              <a:rPr lang="fr-FR" altLang="fr-FR" sz="1200"/>
              <a:pPr>
                <a:spcBef>
                  <a:spcPct val="50000"/>
                </a:spcBef>
              </a:pPr>
              <a:t>114</a:t>
            </a:fld>
            <a:endParaRPr lang="fr-FR" altLang="fr-FR" sz="12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La démarche MERISE (suite)</a:t>
            </a:r>
          </a:p>
        </p:txBody>
      </p:sp>
      <p:sp>
        <p:nvSpPr>
          <p:cNvPr id="173059" name="Rectangle 3"/>
          <p:cNvSpPr>
            <a:spLocks noChangeArrowheads="1"/>
          </p:cNvSpPr>
          <p:nvPr/>
        </p:nvSpPr>
        <p:spPr bwMode="auto">
          <a:xfrm>
            <a:off x="2520950" y="1454150"/>
            <a:ext cx="34925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60" name="Rectangle 4"/>
          <p:cNvSpPr>
            <a:spLocks noChangeArrowheads="1"/>
          </p:cNvSpPr>
          <p:nvPr/>
        </p:nvSpPr>
        <p:spPr bwMode="auto">
          <a:xfrm>
            <a:off x="2574925" y="1446213"/>
            <a:ext cx="3422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Etude Globale du SI - Schéma directeur</a:t>
            </a:r>
          </a:p>
        </p:txBody>
      </p:sp>
      <p:sp>
        <p:nvSpPr>
          <p:cNvPr id="173061" name="Rectangle 5"/>
          <p:cNvSpPr>
            <a:spLocks noChangeArrowheads="1"/>
          </p:cNvSpPr>
          <p:nvPr/>
        </p:nvSpPr>
        <p:spPr bwMode="auto">
          <a:xfrm>
            <a:off x="3054350" y="2063750"/>
            <a:ext cx="25781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62" name="Rectangle 6"/>
          <p:cNvSpPr>
            <a:spLocks noChangeArrowheads="1"/>
          </p:cNvSpPr>
          <p:nvPr/>
        </p:nvSpPr>
        <p:spPr bwMode="auto">
          <a:xfrm>
            <a:off x="3260725" y="2055813"/>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Plan de developpement</a:t>
            </a:r>
          </a:p>
        </p:txBody>
      </p:sp>
      <p:sp>
        <p:nvSpPr>
          <p:cNvPr id="173063" name="Line 7"/>
          <p:cNvSpPr>
            <a:spLocks noChangeShapeType="1"/>
          </p:cNvSpPr>
          <p:nvPr/>
        </p:nvSpPr>
        <p:spPr bwMode="auto">
          <a:xfrm>
            <a:off x="4267200" y="18288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64" name="Rectangle 8"/>
          <p:cNvSpPr>
            <a:spLocks noChangeArrowheads="1"/>
          </p:cNvSpPr>
          <p:nvPr/>
        </p:nvSpPr>
        <p:spPr bwMode="auto">
          <a:xfrm>
            <a:off x="685800" y="2895600"/>
            <a:ext cx="3200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Etude préalable d’un domaine du SI</a:t>
            </a:r>
          </a:p>
        </p:txBody>
      </p:sp>
      <p:sp>
        <p:nvSpPr>
          <p:cNvPr id="173065" name="Rectangle 9"/>
          <p:cNvSpPr>
            <a:spLocks noChangeArrowheads="1"/>
          </p:cNvSpPr>
          <p:nvPr/>
        </p:nvSpPr>
        <p:spPr bwMode="auto">
          <a:xfrm>
            <a:off x="692150" y="2825750"/>
            <a:ext cx="30353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66" name="Rectangle 10"/>
          <p:cNvSpPr>
            <a:spLocks noChangeArrowheads="1"/>
          </p:cNvSpPr>
          <p:nvPr/>
        </p:nvSpPr>
        <p:spPr bwMode="auto">
          <a:xfrm>
            <a:off x="5562600" y="28956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fr-FR" altLang="fr-FR"/>
              <a:t>Etude préalable</a:t>
            </a:r>
          </a:p>
        </p:txBody>
      </p:sp>
      <p:sp>
        <p:nvSpPr>
          <p:cNvPr id="173067" name="Rectangle 11"/>
          <p:cNvSpPr>
            <a:spLocks noChangeArrowheads="1"/>
          </p:cNvSpPr>
          <p:nvPr/>
        </p:nvSpPr>
        <p:spPr bwMode="auto">
          <a:xfrm>
            <a:off x="5568950" y="2825750"/>
            <a:ext cx="15875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68" name="Rectangle 12"/>
          <p:cNvSpPr>
            <a:spLocks noChangeArrowheads="1"/>
          </p:cNvSpPr>
          <p:nvPr/>
        </p:nvSpPr>
        <p:spPr bwMode="auto">
          <a:xfrm>
            <a:off x="914400" y="3581400"/>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Dossier de choix domaine 1</a:t>
            </a:r>
          </a:p>
        </p:txBody>
      </p:sp>
      <p:sp>
        <p:nvSpPr>
          <p:cNvPr id="173069" name="Rectangle 13"/>
          <p:cNvSpPr>
            <a:spLocks noChangeArrowheads="1"/>
          </p:cNvSpPr>
          <p:nvPr/>
        </p:nvSpPr>
        <p:spPr bwMode="auto">
          <a:xfrm>
            <a:off x="920750" y="3511550"/>
            <a:ext cx="24257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70" name="Rectangle 14"/>
          <p:cNvSpPr>
            <a:spLocks noChangeArrowheads="1"/>
          </p:cNvSpPr>
          <p:nvPr/>
        </p:nvSpPr>
        <p:spPr bwMode="auto">
          <a:xfrm>
            <a:off x="5105400" y="3581400"/>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Dossier de choix domaine 2</a:t>
            </a:r>
          </a:p>
        </p:txBody>
      </p:sp>
      <p:sp>
        <p:nvSpPr>
          <p:cNvPr id="173071" name="Rectangle 15"/>
          <p:cNvSpPr>
            <a:spLocks noChangeArrowheads="1"/>
          </p:cNvSpPr>
          <p:nvPr/>
        </p:nvSpPr>
        <p:spPr bwMode="auto">
          <a:xfrm>
            <a:off x="5111750" y="3511550"/>
            <a:ext cx="24257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72" name="Line 16"/>
          <p:cNvSpPr>
            <a:spLocks noChangeShapeType="1"/>
          </p:cNvSpPr>
          <p:nvPr/>
        </p:nvSpPr>
        <p:spPr bwMode="auto">
          <a:xfrm flipH="1">
            <a:off x="152400" y="2971800"/>
            <a:ext cx="533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73" name="Line 17"/>
          <p:cNvSpPr>
            <a:spLocks noChangeShapeType="1"/>
          </p:cNvSpPr>
          <p:nvPr/>
        </p:nvSpPr>
        <p:spPr bwMode="auto">
          <a:xfrm flipV="1">
            <a:off x="152400" y="1524000"/>
            <a:ext cx="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74" name="Line 18"/>
          <p:cNvSpPr>
            <a:spLocks noChangeShapeType="1"/>
          </p:cNvSpPr>
          <p:nvPr/>
        </p:nvSpPr>
        <p:spPr bwMode="auto">
          <a:xfrm>
            <a:off x="152400" y="1524000"/>
            <a:ext cx="2362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75" name="Line 19"/>
          <p:cNvSpPr>
            <a:spLocks noChangeShapeType="1"/>
          </p:cNvSpPr>
          <p:nvPr/>
        </p:nvSpPr>
        <p:spPr bwMode="auto">
          <a:xfrm flipH="1">
            <a:off x="2286000" y="22098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76" name="Line 20"/>
          <p:cNvSpPr>
            <a:spLocks noChangeShapeType="1"/>
          </p:cNvSpPr>
          <p:nvPr/>
        </p:nvSpPr>
        <p:spPr bwMode="auto">
          <a:xfrm>
            <a:off x="2286000" y="2209800"/>
            <a:ext cx="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77" name="Line 21"/>
          <p:cNvSpPr>
            <a:spLocks noChangeShapeType="1"/>
          </p:cNvSpPr>
          <p:nvPr/>
        </p:nvSpPr>
        <p:spPr bwMode="auto">
          <a:xfrm>
            <a:off x="5638800" y="22098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78" name="Line 22"/>
          <p:cNvSpPr>
            <a:spLocks noChangeShapeType="1"/>
          </p:cNvSpPr>
          <p:nvPr/>
        </p:nvSpPr>
        <p:spPr bwMode="auto">
          <a:xfrm>
            <a:off x="6400800" y="2209800"/>
            <a:ext cx="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79" name="Line 23"/>
          <p:cNvSpPr>
            <a:spLocks noChangeShapeType="1"/>
          </p:cNvSpPr>
          <p:nvPr/>
        </p:nvSpPr>
        <p:spPr bwMode="auto">
          <a:xfrm>
            <a:off x="2209800" y="32004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80" name="Line 24"/>
          <p:cNvSpPr>
            <a:spLocks noChangeShapeType="1"/>
          </p:cNvSpPr>
          <p:nvPr/>
        </p:nvSpPr>
        <p:spPr bwMode="auto">
          <a:xfrm>
            <a:off x="6477000" y="32004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81" name="Oval 25"/>
          <p:cNvSpPr>
            <a:spLocks noChangeArrowheads="1"/>
          </p:cNvSpPr>
          <p:nvPr/>
        </p:nvSpPr>
        <p:spPr bwMode="auto">
          <a:xfrm>
            <a:off x="1206500" y="4273550"/>
            <a:ext cx="17399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82" name="Line 26"/>
          <p:cNvSpPr>
            <a:spLocks noChangeShapeType="1"/>
          </p:cNvSpPr>
          <p:nvPr/>
        </p:nvSpPr>
        <p:spPr bwMode="auto">
          <a:xfrm>
            <a:off x="2057400" y="3962400"/>
            <a:ext cx="0" cy="304800"/>
          </a:xfrm>
          <a:prstGeom prst="line">
            <a:avLst/>
          </a:prstGeom>
          <a:noFill/>
          <a:ln w="127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83" name="Rectangle 27"/>
          <p:cNvSpPr>
            <a:spLocks noChangeArrowheads="1"/>
          </p:cNvSpPr>
          <p:nvPr/>
        </p:nvSpPr>
        <p:spPr bwMode="auto">
          <a:xfrm>
            <a:off x="1431925" y="4265613"/>
            <a:ext cx="1250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Decision DG</a:t>
            </a:r>
          </a:p>
        </p:txBody>
      </p:sp>
      <p:sp>
        <p:nvSpPr>
          <p:cNvPr id="173084" name="Oval 28"/>
          <p:cNvSpPr>
            <a:spLocks noChangeArrowheads="1"/>
          </p:cNvSpPr>
          <p:nvPr/>
        </p:nvSpPr>
        <p:spPr bwMode="auto">
          <a:xfrm>
            <a:off x="5626100" y="4273550"/>
            <a:ext cx="17399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85" name="Line 29"/>
          <p:cNvSpPr>
            <a:spLocks noChangeShapeType="1"/>
          </p:cNvSpPr>
          <p:nvPr/>
        </p:nvSpPr>
        <p:spPr bwMode="auto">
          <a:xfrm>
            <a:off x="6477000" y="3962400"/>
            <a:ext cx="0" cy="304800"/>
          </a:xfrm>
          <a:prstGeom prst="line">
            <a:avLst/>
          </a:prstGeom>
          <a:noFill/>
          <a:ln w="127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86" name="Rectangle 30"/>
          <p:cNvSpPr>
            <a:spLocks noChangeArrowheads="1"/>
          </p:cNvSpPr>
          <p:nvPr/>
        </p:nvSpPr>
        <p:spPr bwMode="auto">
          <a:xfrm>
            <a:off x="5851525" y="4265613"/>
            <a:ext cx="1250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Decision DG</a:t>
            </a:r>
          </a:p>
        </p:txBody>
      </p:sp>
      <p:sp>
        <p:nvSpPr>
          <p:cNvPr id="173087" name="Rectangle 31"/>
          <p:cNvSpPr>
            <a:spLocks noChangeArrowheads="1"/>
          </p:cNvSpPr>
          <p:nvPr/>
        </p:nvSpPr>
        <p:spPr bwMode="auto">
          <a:xfrm>
            <a:off x="19050" y="4953000"/>
            <a:ext cx="434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Etude détaillée d’un domaine par projet et par app°</a:t>
            </a:r>
          </a:p>
        </p:txBody>
      </p:sp>
      <p:sp>
        <p:nvSpPr>
          <p:cNvPr id="173088" name="Rectangle 32"/>
          <p:cNvSpPr>
            <a:spLocks noChangeArrowheads="1"/>
          </p:cNvSpPr>
          <p:nvPr/>
        </p:nvSpPr>
        <p:spPr bwMode="auto">
          <a:xfrm>
            <a:off x="82550" y="4959350"/>
            <a:ext cx="41783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89" name="Line 33"/>
          <p:cNvSpPr>
            <a:spLocks noChangeShapeType="1"/>
          </p:cNvSpPr>
          <p:nvPr/>
        </p:nvSpPr>
        <p:spPr bwMode="auto">
          <a:xfrm>
            <a:off x="2057400" y="46482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90" name="Rectangle 34"/>
          <p:cNvSpPr>
            <a:spLocks noChangeArrowheads="1"/>
          </p:cNvSpPr>
          <p:nvPr/>
        </p:nvSpPr>
        <p:spPr bwMode="auto">
          <a:xfrm>
            <a:off x="5334000" y="5029200"/>
            <a:ext cx="2362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Etude détaillée domaine 2</a:t>
            </a:r>
          </a:p>
        </p:txBody>
      </p:sp>
      <p:sp>
        <p:nvSpPr>
          <p:cNvPr id="173091" name="Rectangle 35"/>
          <p:cNvSpPr>
            <a:spLocks noChangeArrowheads="1"/>
          </p:cNvSpPr>
          <p:nvPr/>
        </p:nvSpPr>
        <p:spPr bwMode="auto">
          <a:xfrm>
            <a:off x="5340350" y="4959350"/>
            <a:ext cx="24257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92" name="Line 36"/>
          <p:cNvSpPr>
            <a:spLocks noChangeShapeType="1"/>
          </p:cNvSpPr>
          <p:nvPr/>
        </p:nvSpPr>
        <p:spPr bwMode="auto">
          <a:xfrm>
            <a:off x="6477000" y="46482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93" name="Rectangle 37"/>
          <p:cNvSpPr>
            <a:spLocks noChangeArrowheads="1"/>
          </p:cNvSpPr>
          <p:nvPr/>
        </p:nvSpPr>
        <p:spPr bwMode="auto">
          <a:xfrm>
            <a:off x="82550" y="5645150"/>
            <a:ext cx="25781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94" name="Oval 38"/>
          <p:cNvSpPr>
            <a:spLocks noChangeArrowheads="1"/>
          </p:cNvSpPr>
          <p:nvPr/>
        </p:nvSpPr>
        <p:spPr bwMode="auto">
          <a:xfrm>
            <a:off x="7302500" y="5645150"/>
            <a:ext cx="1833563"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95" name="Rectangle 39"/>
          <p:cNvSpPr>
            <a:spLocks noChangeArrowheads="1"/>
          </p:cNvSpPr>
          <p:nvPr/>
        </p:nvSpPr>
        <p:spPr bwMode="auto">
          <a:xfrm>
            <a:off x="60325" y="5713413"/>
            <a:ext cx="2587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Cahier des charges util. app 1</a:t>
            </a:r>
          </a:p>
        </p:txBody>
      </p:sp>
      <p:sp>
        <p:nvSpPr>
          <p:cNvPr id="173096" name="Rectangle 40"/>
          <p:cNvSpPr>
            <a:spLocks noChangeArrowheads="1"/>
          </p:cNvSpPr>
          <p:nvPr/>
        </p:nvSpPr>
        <p:spPr bwMode="auto">
          <a:xfrm>
            <a:off x="3740150" y="5645150"/>
            <a:ext cx="25781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97" name="Rectangle 41"/>
          <p:cNvSpPr>
            <a:spLocks noChangeArrowheads="1"/>
          </p:cNvSpPr>
          <p:nvPr/>
        </p:nvSpPr>
        <p:spPr bwMode="auto">
          <a:xfrm>
            <a:off x="3717925" y="5713413"/>
            <a:ext cx="2587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Cahier des charges util. app 2</a:t>
            </a:r>
          </a:p>
        </p:txBody>
      </p:sp>
      <p:sp>
        <p:nvSpPr>
          <p:cNvPr id="173098" name="Rectangle 42"/>
          <p:cNvSpPr>
            <a:spLocks noChangeArrowheads="1"/>
          </p:cNvSpPr>
          <p:nvPr/>
        </p:nvSpPr>
        <p:spPr bwMode="auto">
          <a:xfrm>
            <a:off x="7451725" y="5713413"/>
            <a:ext cx="16176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a:t>Approbation</a:t>
            </a:r>
          </a:p>
          <a:p>
            <a:pPr algn="ctr"/>
            <a:r>
              <a:rPr lang="fr-FR" altLang="fr-FR"/>
              <a:t>DG et utilisateurs</a:t>
            </a:r>
          </a:p>
        </p:txBody>
      </p:sp>
      <p:sp>
        <p:nvSpPr>
          <p:cNvPr id="173099" name="Line 43"/>
          <p:cNvSpPr>
            <a:spLocks noChangeShapeType="1"/>
          </p:cNvSpPr>
          <p:nvPr/>
        </p:nvSpPr>
        <p:spPr bwMode="auto">
          <a:xfrm>
            <a:off x="6324600" y="5867400"/>
            <a:ext cx="990600" cy="0"/>
          </a:xfrm>
          <a:prstGeom prst="line">
            <a:avLst/>
          </a:prstGeom>
          <a:noFill/>
          <a:ln w="127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100" name="Line 44"/>
          <p:cNvSpPr>
            <a:spLocks noChangeShapeType="1"/>
          </p:cNvSpPr>
          <p:nvPr/>
        </p:nvSpPr>
        <p:spPr bwMode="auto">
          <a:xfrm>
            <a:off x="2209800" y="5334000"/>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101" name="Line 45"/>
          <p:cNvSpPr>
            <a:spLocks noChangeShapeType="1"/>
          </p:cNvSpPr>
          <p:nvPr/>
        </p:nvSpPr>
        <p:spPr bwMode="auto">
          <a:xfrm>
            <a:off x="1295400" y="5410200"/>
            <a:ext cx="3429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102" name="Line 46"/>
          <p:cNvSpPr>
            <a:spLocks noChangeShapeType="1"/>
          </p:cNvSpPr>
          <p:nvPr/>
        </p:nvSpPr>
        <p:spPr bwMode="auto">
          <a:xfrm>
            <a:off x="1295400" y="54102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103" name="Line 47"/>
          <p:cNvSpPr>
            <a:spLocks noChangeShapeType="1"/>
          </p:cNvSpPr>
          <p:nvPr/>
        </p:nvSpPr>
        <p:spPr bwMode="auto">
          <a:xfrm>
            <a:off x="4724400" y="54102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104" name="Rectangle 48"/>
          <p:cNvSpPr>
            <a:spLocks noChangeArrowheads="1"/>
          </p:cNvSpPr>
          <p:nvPr/>
        </p:nvSpPr>
        <p:spPr bwMode="auto">
          <a:xfrm>
            <a:off x="2292350" y="6407150"/>
            <a:ext cx="18161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105" name="Rectangle 49"/>
          <p:cNvSpPr>
            <a:spLocks noChangeArrowheads="1"/>
          </p:cNvSpPr>
          <p:nvPr/>
        </p:nvSpPr>
        <p:spPr bwMode="auto">
          <a:xfrm>
            <a:off x="2422525" y="6399213"/>
            <a:ext cx="149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Etude technique</a:t>
            </a:r>
          </a:p>
        </p:txBody>
      </p:sp>
      <p:sp>
        <p:nvSpPr>
          <p:cNvPr id="173106" name="Line 50"/>
          <p:cNvSpPr>
            <a:spLocks noChangeShapeType="1"/>
          </p:cNvSpPr>
          <p:nvPr/>
        </p:nvSpPr>
        <p:spPr bwMode="auto">
          <a:xfrm>
            <a:off x="914400" y="6019800"/>
            <a:ext cx="20574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107" name="Line 51"/>
          <p:cNvSpPr>
            <a:spLocks noChangeShapeType="1"/>
          </p:cNvSpPr>
          <p:nvPr/>
        </p:nvSpPr>
        <p:spPr bwMode="auto">
          <a:xfrm flipH="1">
            <a:off x="3200400" y="6019800"/>
            <a:ext cx="19050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108" name="Rectangle 52"/>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F3CD4FAA-CB18-4B15-934A-FD845E82D815}" type="slidenum">
              <a:rPr lang="fr-FR" altLang="fr-FR" sz="1200"/>
              <a:pPr>
                <a:spcBef>
                  <a:spcPct val="50000"/>
                </a:spcBef>
              </a:pPr>
              <a:t>115</a:t>
            </a:fld>
            <a:endParaRPr lang="fr-FR" altLang="fr-FR" sz="12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La démarche MERISE (fin)</a:t>
            </a:r>
          </a:p>
        </p:txBody>
      </p:sp>
      <p:sp>
        <p:nvSpPr>
          <p:cNvPr id="175107" name="Rectangle 3"/>
          <p:cNvSpPr>
            <a:spLocks noChangeArrowheads="1"/>
          </p:cNvSpPr>
          <p:nvPr/>
        </p:nvSpPr>
        <p:spPr bwMode="auto">
          <a:xfrm>
            <a:off x="1682750" y="1530350"/>
            <a:ext cx="18161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08" name="Rectangle 4"/>
          <p:cNvSpPr>
            <a:spLocks noChangeArrowheads="1"/>
          </p:cNvSpPr>
          <p:nvPr/>
        </p:nvSpPr>
        <p:spPr bwMode="auto">
          <a:xfrm>
            <a:off x="1812925" y="1522413"/>
            <a:ext cx="149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Etude technique</a:t>
            </a:r>
          </a:p>
        </p:txBody>
      </p:sp>
      <p:sp>
        <p:nvSpPr>
          <p:cNvPr id="175109" name="Rectangle 5"/>
          <p:cNvSpPr>
            <a:spLocks noChangeArrowheads="1"/>
          </p:cNvSpPr>
          <p:nvPr/>
        </p:nvSpPr>
        <p:spPr bwMode="auto">
          <a:xfrm>
            <a:off x="234950" y="2368550"/>
            <a:ext cx="27305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10" name="Rectangle 6"/>
          <p:cNvSpPr>
            <a:spLocks noChangeArrowheads="1"/>
          </p:cNvSpPr>
          <p:nvPr/>
        </p:nvSpPr>
        <p:spPr bwMode="auto">
          <a:xfrm>
            <a:off x="212725" y="2360613"/>
            <a:ext cx="285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Cahier des charges de réalisation</a:t>
            </a:r>
          </a:p>
        </p:txBody>
      </p:sp>
      <p:sp>
        <p:nvSpPr>
          <p:cNvPr id="175111" name="Rectangle 7"/>
          <p:cNvSpPr>
            <a:spLocks noChangeArrowheads="1"/>
          </p:cNvSpPr>
          <p:nvPr/>
        </p:nvSpPr>
        <p:spPr bwMode="auto">
          <a:xfrm>
            <a:off x="3740150" y="2368550"/>
            <a:ext cx="27305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12" name="Rectangle 8"/>
          <p:cNvSpPr>
            <a:spLocks noChangeArrowheads="1"/>
          </p:cNvSpPr>
          <p:nvPr/>
        </p:nvSpPr>
        <p:spPr bwMode="auto">
          <a:xfrm>
            <a:off x="3717925" y="2360613"/>
            <a:ext cx="285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Cahier des charges de réalisation</a:t>
            </a:r>
          </a:p>
        </p:txBody>
      </p:sp>
      <p:sp>
        <p:nvSpPr>
          <p:cNvPr id="175113" name="Line 9"/>
          <p:cNvSpPr>
            <a:spLocks noChangeShapeType="1"/>
          </p:cNvSpPr>
          <p:nvPr/>
        </p:nvSpPr>
        <p:spPr bwMode="auto">
          <a:xfrm flipH="1">
            <a:off x="1066800" y="1828800"/>
            <a:ext cx="1371600" cy="533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14" name="Line 10"/>
          <p:cNvSpPr>
            <a:spLocks noChangeShapeType="1"/>
          </p:cNvSpPr>
          <p:nvPr/>
        </p:nvSpPr>
        <p:spPr bwMode="auto">
          <a:xfrm>
            <a:off x="2743200" y="1828800"/>
            <a:ext cx="2286000" cy="533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15" name="Rectangle 11"/>
          <p:cNvSpPr>
            <a:spLocks noChangeArrowheads="1"/>
          </p:cNvSpPr>
          <p:nvPr/>
        </p:nvSpPr>
        <p:spPr bwMode="auto">
          <a:xfrm>
            <a:off x="2673350" y="3282950"/>
            <a:ext cx="1663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16" name="Rectangle 12"/>
          <p:cNvSpPr>
            <a:spLocks noChangeArrowheads="1"/>
          </p:cNvSpPr>
          <p:nvPr/>
        </p:nvSpPr>
        <p:spPr bwMode="auto">
          <a:xfrm>
            <a:off x="2803525" y="3275013"/>
            <a:ext cx="1447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Programmation</a:t>
            </a:r>
          </a:p>
        </p:txBody>
      </p:sp>
      <p:sp>
        <p:nvSpPr>
          <p:cNvPr id="175117" name="Line 13"/>
          <p:cNvSpPr>
            <a:spLocks noChangeShapeType="1"/>
          </p:cNvSpPr>
          <p:nvPr/>
        </p:nvSpPr>
        <p:spPr bwMode="auto">
          <a:xfrm>
            <a:off x="1371600" y="2743200"/>
            <a:ext cx="1676400" cy="533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18" name="Line 14"/>
          <p:cNvSpPr>
            <a:spLocks noChangeShapeType="1"/>
          </p:cNvSpPr>
          <p:nvPr/>
        </p:nvSpPr>
        <p:spPr bwMode="auto">
          <a:xfrm flipH="1">
            <a:off x="3429000" y="2743200"/>
            <a:ext cx="1447800" cy="533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19" name="Oval 15"/>
          <p:cNvSpPr>
            <a:spLocks noChangeArrowheads="1"/>
          </p:cNvSpPr>
          <p:nvPr/>
        </p:nvSpPr>
        <p:spPr bwMode="auto">
          <a:xfrm>
            <a:off x="158750" y="4121150"/>
            <a:ext cx="10541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20" name="Line 16"/>
          <p:cNvSpPr>
            <a:spLocks noChangeShapeType="1"/>
          </p:cNvSpPr>
          <p:nvPr/>
        </p:nvSpPr>
        <p:spPr bwMode="auto">
          <a:xfrm>
            <a:off x="152400" y="42672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21" name="Line 17"/>
          <p:cNvSpPr>
            <a:spLocks noChangeShapeType="1"/>
          </p:cNvSpPr>
          <p:nvPr/>
        </p:nvSpPr>
        <p:spPr bwMode="auto">
          <a:xfrm>
            <a:off x="1219200" y="42672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22" name="Oval 18"/>
          <p:cNvSpPr>
            <a:spLocks noChangeArrowheads="1"/>
          </p:cNvSpPr>
          <p:nvPr/>
        </p:nvSpPr>
        <p:spPr bwMode="auto">
          <a:xfrm>
            <a:off x="158750" y="5035550"/>
            <a:ext cx="10541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23" name="Rectangle 19"/>
          <p:cNvSpPr>
            <a:spLocks noChangeArrowheads="1"/>
          </p:cNvSpPr>
          <p:nvPr/>
        </p:nvSpPr>
        <p:spPr bwMode="auto">
          <a:xfrm>
            <a:off x="288925" y="4646613"/>
            <a:ext cx="827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PROG1</a:t>
            </a:r>
          </a:p>
        </p:txBody>
      </p:sp>
      <p:sp>
        <p:nvSpPr>
          <p:cNvPr id="175124" name="Oval 20"/>
          <p:cNvSpPr>
            <a:spLocks noChangeArrowheads="1"/>
          </p:cNvSpPr>
          <p:nvPr/>
        </p:nvSpPr>
        <p:spPr bwMode="auto">
          <a:xfrm>
            <a:off x="1835150" y="4121150"/>
            <a:ext cx="10541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25" name="Line 21"/>
          <p:cNvSpPr>
            <a:spLocks noChangeShapeType="1"/>
          </p:cNvSpPr>
          <p:nvPr/>
        </p:nvSpPr>
        <p:spPr bwMode="auto">
          <a:xfrm>
            <a:off x="1828800" y="42672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26" name="Line 22"/>
          <p:cNvSpPr>
            <a:spLocks noChangeShapeType="1"/>
          </p:cNvSpPr>
          <p:nvPr/>
        </p:nvSpPr>
        <p:spPr bwMode="auto">
          <a:xfrm>
            <a:off x="2895600" y="42672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27" name="Oval 23"/>
          <p:cNvSpPr>
            <a:spLocks noChangeArrowheads="1"/>
          </p:cNvSpPr>
          <p:nvPr/>
        </p:nvSpPr>
        <p:spPr bwMode="auto">
          <a:xfrm>
            <a:off x="1835150" y="5035550"/>
            <a:ext cx="10541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28" name="Rectangle 24"/>
          <p:cNvSpPr>
            <a:spLocks noChangeArrowheads="1"/>
          </p:cNvSpPr>
          <p:nvPr/>
        </p:nvSpPr>
        <p:spPr bwMode="auto">
          <a:xfrm>
            <a:off x="1965325" y="4646613"/>
            <a:ext cx="827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PROG2</a:t>
            </a:r>
          </a:p>
        </p:txBody>
      </p:sp>
      <p:sp>
        <p:nvSpPr>
          <p:cNvPr id="175129" name="Oval 25"/>
          <p:cNvSpPr>
            <a:spLocks noChangeArrowheads="1"/>
          </p:cNvSpPr>
          <p:nvPr/>
        </p:nvSpPr>
        <p:spPr bwMode="auto">
          <a:xfrm>
            <a:off x="3892550" y="4121150"/>
            <a:ext cx="10541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30" name="Line 26"/>
          <p:cNvSpPr>
            <a:spLocks noChangeShapeType="1"/>
          </p:cNvSpPr>
          <p:nvPr/>
        </p:nvSpPr>
        <p:spPr bwMode="auto">
          <a:xfrm>
            <a:off x="3886200" y="42672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31" name="Line 27"/>
          <p:cNvSpPr>
            <a:spLocks noChangeShapeType="1"/>
          </p:cNvSpPr>
          <p:nvPr/>
        </p:nvSpPr>
        <p:spPr bwMode="auto">
          <a:xfrm>
            <a:off x="4953000" y="42672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32" name="Oval 28"/>
          <p:cNvSpPr>
            <a:spLocks noChangeArrowheads="1"/>
          </p:cNvSpPr>
          <p:nvPr/>
        </p:nvSpPr>
        <p:spPr bwMode="auto">
          <a:xfrm>
            <a:off x="3892550" y="5035550"/>
            <a:ext cx="10541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33" name="Rectangle 29"/>
          <p:cNvSpPr>
            <a:spLocks noChangeArrowheads="1"/>
          </p:cNvSpPr>
          <p:nvPr/>
        </p:nvSpPr>
        <p:spPr bwMode="auto">
          <a:xfrm>
            <a:off x="4022725" y="4646613"/>
            <a:ext cx="827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PROG1</a:t>
            </a:r>
          </a:p>
        </p:txBody>
      </p:sp>
      <p:sp>
        <p:nvSpPr>
          <p:cNvPr id="175134" name="Oval 30"/>
          <p:cNvSpPr>
            <a:spLocks noChangeArrowheads="1"/>
          </p:cNvSpPr>
          <p:nvPr/>
        </p:nvSpPr>
        <p:spPr bwMode="auto">
          <a:xfrm>
            <a:off x="5645150" y="4121150"/>
            <a:ext cx="10541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35" name="Line 31"/>
          <p:cNvSpPr>
            <a:spLocks noChangeShapeType="1"/>
          </p:cNvSpPr>
          <p:nvPr/>
        </p:nvSpPr>
        <p:spPr bwMode="auto">
          <a:xfrm>
            <a:off x="5638800" y="42672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36" name="Line 32"/>
          <p:cNvSpPr>
            <a:spLocks noChangeShapeType="1"/>
          </p:cNvSpPr>
          <p:nvPr/>
        </p:nvSpPr>
        <p:spPr bwMode="auto">
          <a:xfrm>
            <a:off x="6705600" y="42672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37" name="Oval 33"/>
          <p:cNvSpPr>
            <a:spLocks noChangeArrowheads="1"/>
          </p:cNvSpPr>
          <p:nvPr/>
        </p:nvSpPr>
        <p:spPr bwMode="auto">
          <a:xfrm>
            <a:off x="5645150" y="5035550"/>
            <a:ext cx="10541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38" name="Rectangle 34"/>
          <p:cNvSpPr>
            <a:spLocks noChangeArrowheads="1"/>
          </p:cNvSpPr>
          <p:nvPr/>
        </p:nvSpPr>
        <p:spPr bwMode="auto">
          <a:xfrm>
            <a:off x="5775325" y="4646613"/>
            <a:ext cx="827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PROG2</a:t>
            </a:r>
          </a:p>
        </p:txBody>
      </p:sp>
      <p:sp>
        <p:nvSpPr>
          <p:cNvPr id="175139" name="Oval 35"/>
          <p:cNvSpPr>
            <a:spLocks noChangeArrowheads="1"/>
          </p:cNvSpPr>
          <p:nvPr/>
        </p:nvSpPr>
        <p:spPr bwMode="auto">
          <a:xfrm>
            <a:off x="7169150" y="4121150"/>
            <a:ext cx="10541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40" name="Line 36"/>
          <p:cNvSpPr>
            <a:spLocks noChangeShapeType="1"/>
          </p:cNvSpPr>
          <p:nvPr/>
        </p:nvSpPr>
        <p:spPr bwMode="auto">
          <a:xfrm>
            <a:off x="7162800" y="42672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41" name="Line 37"/>
          <p:cNvSpPr>
            <a:spLocks noChangeShapeType="1"/>
          </p:cNvSpPr>
          <p:nvPr/>
        </p:nvSpPr>
        <p:spPr bwMode="auto">
          <a:xfrm>
            <a:off x="8229600" y="42672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42" name="Oval 38"/>
          <p:cNvSpPr>
            <a:spLocks noChangeArrowheads="1"/>
          </p:cNvSpPr>
          <p:nvPr/>
        </p:nvSpPr>
        <p:spPr bwMode="auto">
          <a:xfrm>
            <a:off x="7169150" y="5035550"/>
            <a:ext cx="10541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43" name="Rectangle 39"/>
          <p:cNvSpPr>
            <a:spLocks noChangeArrowheads="1"/>
          </p:cNvSpPr>
          <p:nvPr/>
        </p:nvSpPr>
        <p:spPr bwMode="auto">
          <a:xfrm>
            <a:off x="7299325" y="4646613"/>
            <a:ext cx="827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PROG3</a:t>
            </a:r>
          </a:p>
        </p:txBody>
      </p:sp>
      <p:sp>
        <p:nvSpPr>
          <p:cNvPr id="175144" name="Line 40"/>
          <p:cNvSpPr>
            <a:spLocks noChangeShapeType="1"/>
          </p:cNvSpPr>
          <p:nvPr/>
        </p:nvSpPr>
        <p:spPr bwMode="auto">
          <a:xfrm flipH="1">
            <a:off x="609600" y="3429000"/>
            <a:ext cx="2057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45" name="Line 41"/>
          <p:cNvSpPr>
            <a:spLocks noChangeShapeType="1"/>
          </p:cNvSpPr>
          <p:nvPr/>
        </p:nvSpPr>
        <p:spPr bwMode="auto">
          <a:xfrm>
            <a:off x="609600" y="3429000"/>
            <a:ext cx="0" cy="76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46" name="Line 42"/>
          <p:cNvSpPr>
            <a:spLocks noChangeShapeType="1"/>
          </p:cNvSpPr>
          <p:nvPr/>
        </p:nvSpPr>
        <p:spPr bwMode="auto">
          <a:xfrm flipH="1">
            <a:off x="2286000" y="3581400"/>
            <a:ext cx="381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47" name="Line 43"/>
          <p:cNvSpPr>
            <a:spLocks noChangeShapeType="1"/>
          </p:cNvSpPr>
          <p:nvPr/>
        </p:nvSpPr>
        <p:spPr bwMode="auto">
          <a:xfrm>
            <a:off x="2286000" y="3581400"/>
            <a:ext cx="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48" name="Line 44"/>
          <p:cNvSpPr>
            <a:spLocks noChangeShapeType="1"/>
          </p:cNvSpPr>
          <p:nvPr/>
        </p:nvSpPr>
        <p:spPr bwMode="auto">
          <a:xfrm>
            <a:off x="4343400" y="35814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49" name="Line 45"/>
          <p:cNvSpPr>
            <a:spLocks noChangeShapeType="1"/>
          </p:cNvSpPr>
          <p:nvPr/>
        </p:nvSpPr>
        <p:spPr bwMode="auto">
          <a:xfrm>
            <a:off x="4267200" y="3657600"/>
            <a:ext cx="0" cy="533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50" name="Line 46"/>
          <p:cNvSpPr>
            <a:spLocks noChangeShapeType="1"/>
          </p:cNvSpPr>
          <p:nvPr/>
        </p:nvSpPr>
        <p:spPr bwMode="auto">
          <a:xfrm>
            <a:off x="5181600" y="35814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51" name="Line 47"/>
          <p:cNvSpPr>
            <a:spLocks noChangeShapeType="1"/>
          </p:cNvSpPr>
          <p:nvPr/>
        </p:nvSpPr>
        <p:spPr bwMode="auto">
          <a:xfrm>
            <a:off x="6019800" y="3581400"/>
            <a:ext cx="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52" name="Line 48"/>
          <p:cNvSpPr>
            <a:spLocks noChangeShapeType="1"/>
          </p:cNvSpPr>
          <p:nvPr/>
        </p:nvSpPr>
        <p:spPr bwMode="auto">
          <a:xfrm>
            <a:off x="4343400" y="3352800"/>
            <a:ext cx="3276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53" name="Line 49"/>
          <p:cNvSpPr>
            <a:spLocks noChangeShapeType="1"/>
          </p:cNvSpPr>
          <p:nvPr/>
        </p:nvSpPr>
        <p:spPr bwMode="auto">
          <a:xfrm>
            <a:off x="7620000" y="3352800"/>
            <a:ext cx="0" cy="838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54" name="Rectangle 50"/>
          <p:cNvSpPr>
            <a:spLocks noChangeArrowheads="1"/>
          </p:cNvSpPr>
          <p:nvPr/>
        </p:nvSpPr>
        <p:spPr bwMode="auto">
          <a:xfrm>
            <a:off x="2063750" y="5568950"/>
            <a:ext cx="25019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55" name="Rectangle 51"/>
          <p:cNvSpPr>
            <a:spLocks noChangeArrowheads="1"/>
          </p:cNvSpPr>
          <p:nvPr/>
        </p:nvSpPr>
        <p:spPr bwMode="auto">
          <a:xfrm>
            <a:off x="2498725" y="5637213"/>
            <a:ext cx="1436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Mise en oeuvre</a:t>
            </a:r>
          </a:p>
        </p:txBody>
      </p:sp>
      <p:sp>
        <p:nvSpPr>
          <p:cNvPr id="175156" name="Line 52"/>
          <p:cNvSpPr>
            <a:spLocks noChangeShapeType="1"/>
          </p:cNvSpPr>
          <p:nvPr/>
        </p:nvSpPr>
        <p:spPr bwMode="auto">
          <a:xfrm>
            <a:off x="2362200" y="53340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57" name="Line 53"/>
          <p:cNvSpPr>
            <a:spLocks noChangeShapeType="1"/>
          </p:cNvSpPr>
          <p:nvPr/>
        </p:nvSpPr>
        <p:spPr bwMode="auto">
          <a:xfrm>
            <a:off x="4343400" y="53340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58" name="Line 54"/>
          <p:cNvSpPr>
            <a:spLocks noChangeShapeType="1"/>
          </p:cNvSpPr>
          <p:nvPr/>
        </p:nvSpPr>
        <p:spPr bwMode="auto">
          <a:xfrm>
            <a:off x="685800" y="53340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59" name="Line 55"/>
          <p:cNvSpPr>
            <a:spLocks noChangeShapeType="1"/>
          </p:cNvSpPr>
          <p:nvPr/>
        </p:nvSpPr>
        <p:spPr bwMode="auto">
          <a:xfrm>
            <a:off x="685800" y="5867400"/>
            <a:ext cx="1371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60" name="Line 56"/>
          <p:cNvSpPr>
            <a:spLocks noChangeShapeType="1"/>
          </p:cNvSpPr>
          <p:nvPr/>
        </p:nvSpPr>
        <p:spPr bwMode="auto">
          <a:xfrm>
            <a:off x="381000" y="5334000"/>
            <a:ext cx="0"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61" name="Rectangle 57"/>
          <p:cNvSpPr>
            <a:spLocks noChangeArrowheads="1"/>
          </p:cNvSpPr>
          <p:nvPr/>
        </p:nvSpPr>
        <p:spPr bwMode="auto">
          <a:xfrm>
            <a:off x="2063750" y="6330950"/>
            <a:ext cx="25019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62" name="Rectangle 58"/>
          <p:cNvSpPr>
            <a:spLocks noChangeArrowheads="1"/>
          </p:cNvSpPr>
          <p:nvPr/>
        </p:nvSpPr>
        <p:spPr bwMode="auto">
          <a:xfrm>
            <a:off x="2651125" y="6399213"/>
            <a:ext cx="1233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Maintenance</a:t>
            </a:r>
          </a:p>
        </p:txBody>
      </p:sp>
      <p:sp>
        <p:nvSpPr>
          <p:cNvPr id="175163" name="Line 59"/>
          <p:cNvSpPr>
            <a:spLocks noChangeShapeType="1"/>
          </p:cNvSpPr>
          <p:nvPr/>
        </p:nvSpPr>
        <p:spPr bwMode="auto">
          <a:xfrm>
            <a:off x="381000" y="6477000"/>
            <a:ext cx="1676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64" name="Line 60"/>
          <p:cNvSpPr>
            <a:spLocks noChangeShapeType="1"/>
          </p:cNvSpPr>
          <p:nvPr/>
        </p:nvSpPr>
        <p:spPr bwMode="auto">
          <a:xfrm>
            <a:off x="4572000" y="6705600"/>
            <a:ext cx="426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65" name="Line 61"/>
          <p:cNvSpPr>
            <a:spLocks noChangeShapeType="1"/>
          </p:cNvSpPr>
          <p:nvPr/>
        </p:nvSpPr>
        <p:spPr bwMode="auto">
          <a:xfrm flipV="1">
            <a:off x="8839200" y="4800600"/>
            <a:ext cx="0" cy="1905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66" name="Line 62"/>
          <p:cNvSpPr>
            <a:spLocks noChangeShapeType="1"/>
          </p:cNvSpPr>
          <p:nvPr/>
        </p:nvSpPr>
        <p:spPr bwMode="auto">
          <a:xfrm flipH="1">
            <a:off x="8305800" y="4800600"/>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67" name="Line 63"/>
          <p:cNvSpPr>
            <a:spLocks noChangeShapeType="1"/>
          </p:cNvSpPr>
          <p:nvPr/>
        </p:nvSpPr>
        <p:spPr bwMode="auto">
          <a:xfrm>
            <a:off x="4038600" y="60198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68" name="Line 64"/>
          <p:cNvSpPr>
            <a:spLocks noChangeShapeType="1"/>
          </p:cNvSpPr>
          <p:nvPr/>
        </p:nvSpPr>
        <p:spPr bwMode="auto">
          <a:xfrm>
            <a:off x="4038600" y="6172200"/>
            <a:ext cx="11430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69" name="Rectangle 65"/>
          <p:cNvSpPr>
            <a:spLocks noChangeArrowheads="1"/>
          </p:cNvSpPr>
          <p:nvPr/>
        </p:nvSpPr>
        <p:spPr bwMode="auto">
          <a:xfrm>
            <a:off x="5168900" y="5969000"/>
            <a:ext cx="2673350" cy="4254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70" name="Rectangle 66"/>
          <p:cNvSpPr>
            <a:spLocks noChangeArrowheads="1"/>
          </p:cNvSpPr>
          <p:nvPr/>
        </p:nvSpPr>
        <p:spPr bwMode="auto">
          <a:xfrm>
            <a:off x="5146675" y="6037263"/>
            <a:ext cx="2740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Manuel d’utilisation, consignes</a:t>
            </a:r>
          </a:p>
        </p:txBody>
      </p:sp>
      <p:sp>
        <p:nvSpPr>
          <p:cNvPr id="175171" name="Rectangle 67"/>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9AD12A45-3B20-4320-80F5-8FCE0E44C806}" type="slidenum">
              <a:rPr lang="fr-FR" altLang="fr-FR" sz="1200"/>
              <a:pPr>
                <a:spcBef>
                  <a:spcPct val="50000"/>
                </a:spcBef>
              </a:pPr>
              <a:t>116</a:t>
            </a:fld>
            <a:endParaRPr lang="fr-FR" altLang="fr-FR" sz="12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L’Etude détaillée</a:t>
            </a:r>
          </a:p>
        </p:txBody>
      </p:sp>
      <p:sp>
        <p:nvSpPr>
          <p:cNvPr id="176131" name="Rectangle 3"/>
          <p:cNvSpPr>
            <a:spLocks noChangeArrowheads="1"/>
          </p:cNvSpPr>
          <p:nvPr/>
        </p:nvSpPr>
        <p:spPr bwMode="auto">
          <a:xfrm>
            <a:off x="0" y="1524000"/>
            <a:ext cx="9142413" cy="388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endParaRPr lang="fr-FR" altLang="fr-FR"/>
          </a:p>
          <a:p>
            <a:pPr>
              <a:spcBef>
                <a:spcPct val="50000"/>
              </a:spcBef>
            </a:pPr>
            <a:r>
              <a:rPr lang="fr-FR" altLang="fr-FR"/>
              <a:t>1-</a:t>
            </a:r>
            <a:r>
              <a:rPr lang="fr-FR" altLang="fr-FR" b="1"/>
              <a:t>Etude générale du MOT futur</a:t>
            </a:r>
            <a:r>
              <a:rPr lang="fr-FR" altLang="fr-FR"/>
              <a:t> : Tableau des PF, Diagramme d’enchainemlent des PF, Graphe de circulation</a:t>
            </a:r>
          </a:p>
          <a:p>
            <a:pPr>
              <a:spcBef>
                <a:spcPct val="50000"/>
              </a:spcBef>
            </a:pPr>
            <a:endParaRPr lang="fr-FR" altLang="fr-FR"/>
          </a:p>
          <a:p>
            <a:pPr>
              <a:spcBef>
                <a:spcPct val="50000"/>
              </a:spcBef>
            </a:pPr>
            <a:r>
              <a:rPr lang="fr-FR" altLang="fr-FR"/>
              <a:t>2-</a:t>
            </a:r>
            <a:r>
              <a:rPr lang="fr-FR" altLang="fr-FR" b="1"/>
              <a:t>Etude poussée de chaque PF</a:t>
            </a:r>
            <a:r>
              <a:rPr lang="fr-FR" altLang="fr-FR"/>
              <a:t> : Fiche de description, Description des documents éventuels, Tables de décision éventuelles, Description éventuelle des états de sortie, Grilles d’ecran (a faire aprouver par les utilisateursconcernées), Grilles de contrôles, Fiche de répartition des tâches entre l’homme et la machine (a faire approuver par les utilisateurs concernés), Modèle externe non validé</a:t>
            </a:r>
          </a:p>
          <a:p>
            <a:pPr>
              <a:spcBef>
                <a:spcPct val="50000"/>
              </a:spcBef>
            </a:pPr>
            <a:endParaRPr lang="fr-FR" altLang="fr-FR"/>
          </a:p>
          <a:p>
            <a:pPr>
              <a:spcBef>
                <a:spcPct val="50000"/>
              </a:spcBef>
            </a:pPr>
            <a:r>
              <a:rPr lang="fr-FR" altLang="fr-FR"/>
              <a:t>3-</a:t>
            </a:r>
            <a:r>
              <a:rPr lang="fr-FR" altLang="fr-FR" b="1"/>
              <a:t>Validation du MCD</a:t>
            </a:r>
            <a:r>
              <a:rPr lang="fr-FR" altLang="fr-FR"/>
              <a:t> : Validation des modèles externes, Validation du MCD, Sous-modèles conceptuels</a:t>
            </a:r>
          </a:p>
          <a:p>
            <a:pPr>
              <a:spcBef>
                <a:spcPct val="50000"/>
              </a:spcBef>
            </a:pPr>
            <a:endParaRPr lang="fr-FR" altLang="fr-FR"/>
          </a:p>
          <a:p>
            <a:pPr>
              <a:spcBef>
                <a:spcPct val="50000"/>
              </a:spcBef>
            </a:pPr>
            <a:r>
              <a:rPr lang="fr-FR" altLang="fr-FR"/>
              <a:t>4-</a:t>
            </a:r>
            <a:r>
              <a:rPr lang="fr-FR" altLang="fr-FR" b="1"/>
              <a:t>Passage au MLD</a:t>
            </a:r>
          </a:p>
        </p:txBody>
      </p:sp>
      <p:sp>
        <p:nvSpPr>
          <p:cNvPr id="176132"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7DEC93F6-BAA8-484B-AD05-EB4F491D1944}" type="slidenum">
              <a:rPr lang="fr-FR" altLang="fr-FR" sz="1200"/>
              <a:pPr>
                <a:spcBef>
                  <a:spcPct val="50000"/>
                </a:spcBef>
              </a:pPr>
              <a:t>117</a:t>
            </a:fld>
            <a:endParaRPr lang="fr-FR" altLang="fr-FR" sz="1200"/>
          </a:p>
        </p:txBody>
      </p:sp>
      <p:sp>
        <p:nvSpPr>
          <p:cNvPr id="176133" name="Rectangle 5"/>
          <p:cNvSpPr>
            <a:spLocks noGrp="1" noChangeArrowheads="1"/>
          </p:cNvSpPr>
          <p:nvPr>
            <p:ph type="title" idx="4294967295"/>
          </p:nvPr>
        </p:nvSpPr>
        <p:spPr/>
        <p:txBody>
          <a:bodyPr/>
          <a:lstStyle/>
          <a:p>
            <a:endParaRPr lang="fr-FR" alt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Analyse d'un projet</a:t>
            </a:r>
          </a:p>
        </p:txBody>
      </p:sp>
      <p:sp>
        <p:nvSpPr>
          <p:cNvPr id="24579" name="Rectangle 3"/>
          <p:cNvSpPr>
            <a:spLocks noChangeArrowheads="1"/>
          </p:cNvSpPr>
          <p:nvPr/>
        </p:nvSpPr>
        <p:spPr bwMode="auto">
          <a:xfrm>
            <a:off x="3130550" y="2749550"/>
            <a:ext cx="2730500" cy="1435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4580" name="Rectangle 4"/>
          <p:cNvSpPr>
            <a:spLocks noChangeArrowheads="1"/>
          </p:cNvSpPr>
          <p:nvPr/>
        </p:nvSpPr>
        <p:spPr bwMode="auto">
          <a:xfrm>
            <a:off x="57150" y="2773363"/>
            <a:ext cx="2497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000"/>
              <a:t>Spécification du projet</a:t>
            </a:r>
          </a:p>
        </p:txBody>
      </p:sp>
      <p:sp>
        <p:nvSpPr>
          <p:cNvPr id="24581" name="Rectangle 5"/>
          <p:cNvSpPr>
            <a:spLocks noChangeArrowheads="1"/>
          </p:cNvSpPr>
          <p:nvPr/>
        </p:nvSpPr>
        <p:spPr bwMode="auto">
          <a:xfrm>
            <a:off x="288925" y="3459163"/>
            <a:ext cx="21939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000"/>
              <a:t>Description des</a:t>
            </a:r>
          </a:p>
          <a:p>
            <a:r>
              <a:rPr lang="fr-FR" altLang="fr-FR" sz="2000"/>
              <a:t>opérations actuelles</a:t>
            </a:r>
          </a:p>
        </p:txBody>
      </p:sp>
      <p:sp>
        <p:nvSpPr>
          <p:cNvPr id="24582" name="Line 6"/>
          <p:cNvSpPr>
            <a:spLocks noChangeShapeType="1"/>
          </p:cNvSpPr>
          <p:nvPr/>
        </p:nvSpPr>
        <p:spPr bwMode="auto">
          <a:xfrm>
            <a:off x="2590800" y="2971800"/>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4583" name="Line 7"/>
          <p:cNvSpPr>
            <a:spLocks noChangeShapeType="1"/>
          </p:cNvSpPr>
          <p:nvPr/>
        </p:nvSpPr>
        <p:spPr bwMode="auto">
          <a:xfrm>
            <a:off x="2362200" y="3810000"/>
            <a:ext cx="7620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4584" name="Rectangle 8"/>
          <p:cNvSpPr>
            <a:spLocks noChangeArrowheads="1"/>
          </p:cNvSpPr>
          <p:nvPr/>
        </p:nvSpPr>
        <p:spPr bwMode="auto">
          <a:xfrm>
            <a:off x="3260725" y="3260725"/>
            <a:ext cx="2584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Processus d'analyse</a:t>
            </a:r>
          </a:p>
        </p:txBody>
      </p:sp>
      <p:sp>
        <p:nvSpPr>
          <p:cNvPr id="24585" name="Rectangle 9"/>
          <p:cNvSpPr>
            <a:spLocks noChangeArrowheads="1"/>
          </p:cNvSpPr>
          <p:nvPr/>
        </p:nvSpPr>
        <p:spPr bwMode="auto">
          <a:xfrm>
            <a:off x="6080125" y="3032125"/>
            <a:ext cx="21732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Spécification du</a:t>
            </a:r>
          </a:p>
          <a:p>
            <a:r>
              <a:rPr lang="fr-FR" altLang="fr-FR" sz="2400"/>
              <a:t>nouveau projet</a:t>
            </a:r>
          </a:p>
        </p:txBody>
      </p:sp>
      <p:sp>
        <p:nvSpPr>
          <p:cNvPr id="24586" name="Line 10"/>
          <p:cNvSpPr>
            <a:spLocks noChangeShapeType="1"/>
          </p:cNvSpPr>
          <p:nvPr/>
        </p:nvSpPr>
        <p:spPr bwMode="auto">
          <a:xfrm>
            <a:off x="5867400" y="3429000"/>
            <a:ext cx="304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4587" name="Rectangle 11"/>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5553E696-212D-472E-8166-778415BE9651}" type="slidenum">
              <a:rPr lang="fr-FR" altLang="fr-FR" sz="1200"/>
              <a:pPr>
                <a:spcBef>
                  <a:spcPct val="50000"/>
                </a:spcBef>
              </a:pPr>
              <a:t>12</a:t>
            </a:fld>
            <a:endParaRPr lang="fr-FR" altLang="fr-FR" sz="1200"/>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Eléments liés au projet</a:t>
            </a:r>
          </a:p>
        </p:txBody>
      </p:sp>
      <p:sp>
        <p:nvSpPr>
          <p:cNvPr id="26627" name="Rectangle 3"/>
          <p:cNvSpPr>
            <a:spLocks noChangeArrowheads="1"/>
          </p:cNvSpPr>
          <p:nvPr/>
        </p:nvSpPr>
        <p:spPr bwMode="auto">
          <a:xfrm>
            <a:off x="212725" y="1751013"/>
            <a:ext cx="1358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Coût du projet</a:t>
            </a:r>
          </a:p>
        </p:txBody>
      </p:sp>
      <p:sp>
        <p:nvSpPr>
          <p:cNvPr id="26628" name="Line 4"/>
          <p:cNvSpPr>
            <a:spLocks noChangeShapeType="1"/>
          </p:cNvSpPr>
          <p:nvPr/>
        </p:nvSpPr>
        <p:spPr bwMode="auto">
          <a:xfrm>
            <a:off x="1752600" y="1828800"/>
            <a:ext cx="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6629" name="Rectangle 5"/>
          <p:cNvSpPr>
            <a:spLocks noChangeArrowheads="1"/>
          </p:cNvSpPr>
          <p:nvPr/>
        </p:nvSpPr>
        <p:spPr bwMode="auto">
          <a:xfrm>
            <a:off x="1965325" y="1751013"/>
            <a:ext cx="47529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Matériel</a:t>
            </a:r>
          </a:p>
          <a:p>
            <a:r>
              <a:rPr lang="fr-FR" altLang="fr-FR"/>
              <a:t>Logiciel</a:t>
            </a:r>
          </a:p>
          <a:p>
            <a:r>
              <a:rPr lang="fr-FR" altLang="fr-FR"/>
              <a:t>Choix de la méthode  =&gt; amélioration de la productivité</a:t>
            </a:r>
          </a:p>
          <a:p>
            <a:r>
              <a:rPr lang="fr-FR" altLang="fr-FR"/>
              <a:t>exploitation</a:t>
            </a:r>
          </a:p>
          <a:p>
            <a:r>
              <a:rPr lang="fr-FR" altLang="fr-FR"/>
              <a:t>Maintenance</a:t>
            </a:r>
          </a:p>
          <a:p>
            <a:r>
              <a:rPr lang="fr-FR" altLang="fr-FR"/>
              <a:t>Portabilité</a:t>
            </a:r>
          </a:p>
        </p:txBody>
      </p:sp>
      <p:sp>
        <p:nvSpPr>
          <p:cNvPr id="26630" name="Rectangle 6"/>
          <p:cNvSpPr>
            <a:spLocks noChangeArrowheads="1"/>
          </p:cNvSpPr>
          <p:nvPr/>
        </p:nvSpPr>
        <p:spPr bwMode="auto">
          <a:xfrm>
            <a:off x="288925" y="3732213"/>
            <a:ext cx="1041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Utilisateur</a:t>
            </a:r>
          </a:p>
        </p:txBody>
      </p:sp>
      <p:sp>
        <p:nvSpPr>
          <p:cNvPr id="26631" name="Line 7"/>
          <p:cNvSpPr>
            <a:spLocks noChangeShapeType="1"/>
          </p:cNvSpPr>
          <p:nvPr/>
        </p:nvSpPr>
        <p:spPr bwMode="auto">
          <a:xfrm>
            <a:off x="1752600" y="38100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6632" name="Rectangle 8"/>
          <p:cNvSpPr>
            <a:spLocks noChangeArrowheads="1"/>
          </p:cNvSpPr>
          <p:nvPr/>
        </p:nvSpPr>
        <p:spPr bwMode="auto">
          <a:xfrm>
            <a:off x="1965325" y="3732213"/>
            <a:ext cx="354806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Ne sais pas ce qu'il veut</a:t>
            </a:r>
          </a:p>
          <a:p>
            <a:r>
              <a:rPr lang="fr-FR" altLang="fr-FR"/>
              <a:t>Analyste ne sait pas exprimer ses besoins</a:t>
            </a:r>
          </a:p>
          <a:p>
            <a:r>
              <a:rPr lang="fr-FR" altLang="fr-FR"/>
              <a:t>Change d'avis</a:t>
            </a:r>
          </a:p>
        </p:txBody>
      </p:sp>
      <p:sp>
        <p:nvSpPr>
          <p:cNvPr id="26633" name="Rectangle 9"/>
          <p:cNvSpPr>
            <a:spLocks noChangeArrowheads="1"/>
          </p:cNvSpPr>
          <p:nvPr/>
        </p:nvSpPr>
        <p:spPr bwMode="auto">
          <a:xfrm>
            <a:off x="1355725" y="4852988"/>
            <a:ext cx="5156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b="1"/>
              <a:t>Nécessité du développement de méthodes d'analyse</a:t>
            </a:r>
          </a:p>
        </p:txBody>
      </p:sp>
      <p:sp>
        <p:nvSpPr>
          <p:cNvPr id="26634" name="Rectangle 10"/>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72602736-38E4-4291-A70C-818917C7E7FC}" type="slidenum">
              <a:rPr lang="fr-FR" altLang="fr-FR" sz="1200"/>
              <a:pPr>
                <a:spcBef>
                  <a:spcPct val="50000"/>
                </a:spcBef>
              </a:pPr>
              <a:t>13</a:t>
            </a:fld>
            <a:endParaRPr lang="fr-FR" altLang="fr-FR" sz="1200"/>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Objectif d'une telle méthode ?</a:t>
            </a:r>
          </a:p>
        </p:txBody>
      </p:sp>
      <p:sp>
        <p:nvSpPr>
          <p:cNvPr id="28675" name="Rectangle 3"/>
          <p:cNvSpPr>
            <a:spLocks noChangeArrowheads="1"/>
          </p:cNvSpPr>
          <p:nvPr/>
        </p:nvSpPr>
        <p:spPr bwMode="auto">
          <a:xfrm>
            <a:off x="533400" y="1828800"/>
            <a:ext cx="67056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buFontTx/>
              <a:buChar char="•"/>
            </a:pPr>
            <a:r>
              <a:rPr lang="fr-FR" altLang="fr-FR" sz="1800"/>
              <a:t> </a:t>
            </a:r>
            <a:r>
              <a:rPr lang="fr-FR" altLang="fr-FR" sz="2000"/>
              <a:t>Exprimer clairement le cahier des charges dans un langage qui permette une bonne spécification des besoins en étant compréhensible par l'utilisateur</a:t>
            </a:r>
          </a:p>
          <a:p>
            <a:pPr>
              <a:spcBef>
                <a:spcPct val="50000"/>
              </a:spcBef>
              <a:buFontTx/>
              <a:buChar char="•"/>
            </a:pPr>
            <a:r>
              <a:rPr lang="fr-FR" altLang="fr-FR" sz="2000"/>
              <a:t>Décrire clairement le nouveau système et ses implications pour un bonne réalisation</a:t>
            </a:r>
          </a:p>
        </p:txBody>
      </p:sp>
      <p:sp>
        <p:nvSpPr>
          <p:cNvPr id="28676" name="Rectangle 4"/>
          <p:cNvSpPr>
            <a:spLocks noChangeArrowheads="1"/>
          </p:cNvSpPr>
          <p:nvPr/>
        </p:nvSpPr>
        <p:spPr bwMode="auto">
          <a:xfrm>
            <a:off x="593725" y="4167188"/>
            <a:ext cx="2794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b="1"/>
              <a:t>Cours : Méthode MERISE</a:t>
            </a:r>
          </a:p>
        </p:txBody>
      </p:sp>
      <p:sp>
        <p:nvSpPr>
          <p:cNvPr id="28677" name="Rectangle 5"/>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C1734D2C-8A85-49A1-B9B3-9FF9AE5BCA19}" type="slidenum">
              <a:rPr lang="fr-FR" altLang="fr-FR" sz="1200"/>
              <a:pPr>
                <a:spcBef>
                  <a:spcPct val="50000"/>
                </a:spcBef>
              </a:pPr>
              <a:t>14</a:t>
            </a:fld>
            <a:endParaRPr lang="fr-FR" altLang="fr-FR" sz="1200"/>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sz="3600"/>
              <a:t>Contexte d'apparition de MERISE</a:t>
            </a:r>
          </a:p>
        </p:txBody>
      </p:sp>
      <p:sp>
        <p:nvSpPr>
          <p:cNvPr id="30723" name="Rectangle 3"/>
          <p:cNvSpPr>
            <a:spLocks noChangeArrowheads="1"/>
          </p:cNvSpPr>
          <p:nvPr/>
        </p:nvSpPr>
        <p:spPr bwMode="auto">
          <a:xfrm>
            <a:off x="457200" y="1752600"/>
            <a:ext cx="7848600" cy="476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a:t>Avant 1970 : Automatisation des processus administratifs</a:t>
            </a:r>
          </a:p>
          <a:p>
            <a:pPr>
              <a:spcBef>
                <a:spcPct val="50000"/>
              </a:spcBef>
            </a:pPr>
            <a:r>
              <a:rPr lang="fr-FR" altLang="fr-FR" sz="1800"/>
              <a:t>		Suppression de postes de travail</a:t>
            </a:r>
          </a:p>
          <a:p>
            <a:pPr>
              <a:spcBef>
                <a:spcPct val="50000"/>
              </a:spcBef>
            </a:pPr>
            <a:r>
              <a:rPr lang="fr-FR" altLang="fr-FR" sz="1800"/>
              <a:t>		Ajout de postes de saisie (facturation, consultation stocks)</a:t>
            </a:r>
          </a:p>
          <a:p>
            <a:pPr>
              <a:spcBef>
                <a:spcPct val="50000"/>
              </a:spcBef>
            </a:pPr>
            <a:endParaRPr lang="fr-FR" altLang="fr-FR" sz="1800"/>
          </a:p>
          <a:p>
            <a:pPr>
              <a:spcBef>
                <a:spcPct val="50000"/>
              </a:spcBef>
            </a:pPr>
            <a:r>
              <a:rPr lang="fr-FR" altLang="fr-FR" sz="1800"/>
              <a:t>Années 1970 : Intégration de la gestion</a:t>
            </a:r>
          </a:p>
          <a:p>
            <a:pPr>
              <a:spcBef>
                <a:spcPct val="50000"/>
              </a:spcBef>
            </a:pPr>
            <a:r>
              <a:rPr lang="fr-FR" altLang="fr-FR" sz="1800"/>
              <a:t>	Pbs : 	Automatisation au coup par coup (données pouvant être saisies 		plusieurs fois)</a:t>
            </a:r>
          </a:p>
          <a:p>
            <a:pPr>
              <a:spcBef>
                <a:spcPct val="50000"/>
              </a:spcBef>
            </a:pPr>
            <a:r>
              <a:rPr lang="fr-FR" altLang="fr-FR" sz="1800"/>
              <a:t>		Organisation de la circulation générale des données</a:t>
            </a:r>
          </a:p>
          <a:p>
            <a:pPr>
              <a:spcBef>
                <a:spcPct val="50000"/>
              </a:spcBef>
            </a:pPr>
            <a:endParaRPr lang="fr-FR" altLang="fr-FR" sz="1800"/>
          </a:p>
          <a:p>
            <a:pPr>
              <a:spcBef>
                <a:spcPct val="50000"/>
              </a:spcBef>
            </a:pPr>
            <a:r>
              <a:rPr lang="fr-FR" altLang="fr-FR" sz="1800"/>
              <a:t>Vers 1975 : L'informatique aide à la gestion</a:t>
            </a:r>
          </a:p>
          <a:p>
            <a:pPr>
              <a:spcBef>
                <a:spcPct val="50000"/>
              </a:spcBef>
            </a:pPr>
            <a:r>
              <a:rPr lang="fr-FR" altLang="fr-FR" sz="1800"/>
              <a:t>	Pbs : 	Lourdeur des systèmes / Limitations techniques de puissance</a:t>
            </a:r>
          </a:p>
          <a:p>
            <a:pPr>
              <a:spcBef>
                <a:spcPct val="50000"/>
              </a:spcBef>
            </a:pPr>
            <a:r>
              <a:rPr lang="fr-FR" altLang="fr-FR" sz="1800"/>
              <a:t>		Codification   / Manque de cohérence globale</a:t>
            </a:r>
          </a:p>
        </p:txBody>
      </p:sp>
      <p:sp>
        <p:nvSpPr>
          <p:cNvPr id="30724"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5B823119-3C92-42B4-85F1-621FFE43E116}" type="slidenum">
              <a:rPr lang="fr-FR" altLang="fr-FR" sz="1200"/>
              <a:pPr>
                <a:spcBef>
                  <a:spcPct val="50000"/>
                </a:spcBef>
              </a:pPr>
              <a:t>15</a:t>
            </a:fld>
            <a:endParaRPr lang="fr-FR" altLang="fr-FR" sz="1200"/>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228600" y="1600200"/>
            <a:ext cx="8077200" cy="408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a:t>Apparition des terminaux et saisie en temps réel</a:t>
            </a:r>
          </a:p>
          <a:p>
            <a:pPr>
              <a:spcBef>
                <a:spcPct val="50000"/>
              </a:spcBef>
            </a:pPr>
            <a:r>
              <a:rPr lang="fr-FR" altLang="fr-FR" sz="1800"/>
              <a:t>Conversion de l'ancien au neuf</a:t>
            </a:r>
          </a:p>
          <a:p>
            <a:pPr>
              <a:spcBef>
                <a:spcPct val="50000"/>
              </a:spcBef>
            </a:pPr>
            <a:endParaRPr lang="fr-FR" altLang="fr-FR" sz="1800"/>
          </a:p>
          <a:p>
            <a:pPr>
              <a:spcBef>
                <a:spcPct val="50000"/>
              </a:spcBef>
            </a:pPr>
            <a:r>
              <a:rPr lang="fr-FR" altLang="fr-FR" sz="1800"/>
              <a:t>Actuellement : 	Réseaux (locaux + internationaux)</a:t>
            </a:r>
          </a:p>
          <a:p>
            <a:pPr>
              <a:spcBef>
                <a:spcPct val="50000"/>
              </a:spcBef>
            </a:pPr>
            <a:r>
              <a:rPr lang="fr-FR" altLang="fr-FR" sz="1800"/>
              <a:t>		Interfaces graphiques (convivialité)</a:t>
            </a:r>
          </a:p>
          <a:p>
            <a:pPr>
              <a:spcBef>
                <a:spcPct val="50000"/>
              </a:spcBef>
            </a:pPr>
            <a:r>
              <a:rPr lang="fr-FR" altLang="fr-FR" sz="1800"/>
              <a:t>		Langages de consultation</a:t>
            </a:r>
          </a:p>
          <a:p>
            <a:pPr>
              <a:spcBef>
                <a:spcPct val="50000"/>
              </a:spcBef>
            </a:pPr>
            <a:endParaRPr lang="fr-FR" altLang="fr-FR" sz="1800"/>
          </a:p>
          <a:p>
            <a:pPr>
              <a:spcBef>
                <a:spcPct val="50000"/>
              </a:spcBef>
            </a:pPr>
            <a:r>
              <a:rPr lang="fr-FR" altLang="fr-FR" sz="1800"/>
              <a:t>Evolution au niveau de la gestion</a:t>
            </a:r>
          </a:p>
          <a:p>
            <a:pPr>
              <a:spcBef>
                <a:spcPct val="50000"/>
              </a:spcBef>
            </a:pPr>
            <a:r>
              <a:rPr lang="fr-FR" altLang="fr-FR" sz="1800"/>
              <a:t>		Gestion plus rigoureuse et plu précise</a:t>
            </a:r>
          </a:p>
          <a:p>
            <a:pPr>
              <a:spcBef>
                <a:spcPct val="50000"/>
              </a:spcBef>
            </a:pPr>
            <a:r>
              <a:rPr lang="fr-FR" altLang="fr-FR" sz="1800"/>
              <a:t>		Mémoire de l'entreprise plus fiable, cohérente et  organisée</a:t>
            </a:r>
          </a:p>
        </p:txBody>
      </p:sp>
      <p:sp>
        <p:nvSpPr>
          <p:cNvPr id="32771" name="Rectangle 3"/>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7C53C413-C7C8-4A24-A4DA-5E6F0F9C2F76}" type="slidenum">
              <a:rPr lang="fr-FR" altLang="fr-FR" sz="1200"/>
              <a:pPr>
                <a:spcBef>
                  <a:spcPct val="50000"/>
                </a:spcBef>
              </a:pPr>
              <a:t>16</a:t>
            </a:fld>
            <a:endParaRPr lang="fr-FR" altLang="fr-FR" sz="1200"/>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Caractéristiques d'une méthode</a:t>
            </a:r>
          </a:p>
        </p:txBody>
      </p:sp>
      <p:sp>
        <p:nvSpPr>
          <p:cNvPr id="34819" name="Rectangle 3"/>
          <p:cNvSpPr>
            <a:spLocks noChangeArrowheads="1"/>
          </p:cNvSpPr>
          <p:nvPr/>
        </p:nvSpPr>
        <p:spPr bwMode="auto">
          <a:xfrm>
            <a:off x="381000" y="1752600"/>
            <a:ext cx="8001000" cy="449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b="1"/>
              <a:t>Doit prendre en compte :	</a:t>
            </a:r>
            <a:r>
              <a:rPr lang="fr-FR" altLang="fr-FR" sz="1800"/>
              <a:t>Facteurs techniques</a:t>
            </a:r>
          </a:p>
          <a:p>
            <a:pPr>
              <a:spcBef>
                <a:spcPct val="50000"/>
              </a:spcBef>
            </a:pPr>
            <a:r>
              <a:rPr lang="fr-FR" altLang="fr-FR" sz="1800"/>
              <a:t>			Facteurs socio-économiques</a:t>
            </a:r>
          </a:p>
          <a:p>
            <a:pPr>
              <a:spcBef>
                <a:spcPct val="50000"/>
              </a:spcBef>
            </a:pPr>
            <a:r>
              <a:rPr lang="fr-FR" altLang="fr-FR" sz="1800"/>
              <a:t>			Facteurs liés à la nature de l'entreprise</a:t>
            </a:r>
          </a:p>
          <a:p>
            <a:pPr>
              <a:spcBef>
                <a:spcPct val="50000"/>
              </a:spcBef>
            </a:pPr>
            <a:endParaRPr lang="fr-FR" altLang="fr-FR" sz="1800" b="1"/>
          </a:p>
          <a:p>
            <a:pPr>
              <a:spcBef>
                <a:spcPct val="50000"/>
              </a:spcBef>
            </a:pPr>
            <a:r>
              <a:rPr lang="fr-FR" altLang="fr-FR" sz="1800" b="1"/>
              <a:t>Doit mettre en œuvre :	</a:t>
            </a:r>
            <a:r>
              <a:rPr lang="fr-FR" altLang="fr-FR" sz="1800"/>
              <a:t>Plan technique : nouvelles possibilités</a:t>
            </a:r>
          </a:p>
          <a:p>
            <a:pPr>
              <a:spcBef>
                <a:spcPct val="50000"/>
              </a:spcBef>
            </a:pPr>
            <a:r>
              <a:rPr lang="fr-FR" altLang="fr-FR" sz="1800"/>
              <a:t>			Plan socio-économique</a:t>
            </a:r>
          </a:p>
          <a:p>
            <a:pPr>
              <a:spcBef>
                <a:spcPct val="50000"/>
              </a:spcBef>
            </a:pPr>
            <a:r>
              <a:rPr lang="fr-FR" altLang="fr-FR" sz="1800"/>
              <a:t>				décentralisation des postes de travail</a:t>
            </a:r>
          </a:p>
          <a:p>
            <a:pPr>
              <a:spcBef>
                <a:spcPct val="50000"/>
              </a:spcBef>
            </a:pPr>
            <a:r>
              <a:rPr lang="fr-FR" altLang="fr-FR" sz="1800"/>
              <a:t>				enrichissement des tâches</a:t>
            </a:r>
          </a:p>
          <a:p>
            <a:pPr>
              <a:spcBef>
                <a:spcPct val="50000"/>
              </a:spcBef>
            </a:pPr>
            <a:r>
              <a:rPr lang="fr-FR" altLang="fr-FR" sz="1800"/>
              <a:t>			Ergonomie</a:t>
            </a:r>
          </a:p>
          <a:p>
            <a:pPr>
              <a:spcBef>
                <a:spcPct val="50000"/>
              </a:spcBef>
            </a:pPr>
            <a:r>
              <a:rPr lang="fr-FR" altLang="fr-FR" sz="1800"/>
              <a:t>			Sécurité 	- Travail fait</a:t>
            </a:r>
          </a:p>
          <a:p>
            <a:pPr>
              <a:spcBef>
                <a:spcPct val="50000"/>
              </a:spcBef>
            </a:pPr>
            <a:r>
              <a:rPr lang="fr-FR" altLang="fr-FR" sz="1800"/>
              <a:t>				- Données enregistrées</a:t>
            </a:r>
          </a:p>
        </p:txBody>
      </p:sp>
      <p:sp>
        <p:nvSpPr>
          <p:cNvPr id="34820"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471AC152-914C-487F-A25C-904BAAB547CD}" type="slidenum">
              <a:rPr lang="fr-FR" altLang="fr-FR" sz="1200"/>
              <a:pPr>
                <a:spcBef>
                  <a:spcPct val="50000"/>
                </a:spcBef>
              </a:pPr>
              <a:t>17</a:t>
            </a:fld>
            <a:endParaRPr lang="fr-FR" altLang="fr-FR" sz="1200"/>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fr-FR" altLang="fr-FR"/>
          </a:p>
        </p:txBody>
      </p:sp>
      <p:sp>
        <p:nvSpPr>
          <p:cNvPr id="36867" name="Rectangle 3"/>
          <p:cNvSpPr>
            <a:spLocks noChangeArrowheads="1"/>
          </p:cNvSpPr>
          <p:nvPr/>
        </p:nvSpPr>
        <p:spPr bwMode="auto">
          <a:xfrm>
            <a:off x="304800" y="1600200"/>
            <a:ext cx="792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a:t>		</a:t>
            </a:r>
          </a:p>
        </p:txBody>
      </p:sp>
      <p:sp>
        <p:nvSpPr>
          <p:cNvPr id="36868" name="Rectangle 4"/>
          <p:cNvSpPr>
            <a:spLocks noGrp="1" noChangeArrowheads="1"/>
          </p:cNvSpPr>
          <p:nvPr>
            <p:ph type="body" sz="half" idx="1"/>
          </p:nvPr>
        </p:nvSpPr>
        <p:spPr>
          <a:xfrm>
            <a:off x="457200" y="1885950"/>
            <a:ext cx="4008438" cy="417195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buFont typeface="Monotype Sorts" pitchFamily="2" charset="2"/>
              <a:buNone/>
            </a:pPr>
            <a:r>
              <a:rPr lang="fr-FR" altLang="fr-FR" sz="2400"/>
              <a:t>- Amélioration pour le pilotage</a:t>
            </a:r>
          </a:p>
          <a:p>
            <a:pPr>
              <a:buFont typeface="Monotype Sorts" pitchFamily="2" charset="2"/>
              <a:buNone/>
            </a:pPr>
            <a:r>
              <a:rPr lang="fr-FR" altLang="fr-FR" sz="2400"/>
              <a:t>- Souplesse</a:t>
            </a:r>
          </a:p>
          <a:p>
            <a:pPr>
              <a:buFont typeface="Monotype Sorts" pitchFamily="2" charset="2"/>
              <a:buNone/>
            </a:pPr>
            <a:r>
              <a:rPr lang="fr-FR" altLang="fr-FR" sz="2400"/>
              <a:t>- Nouveaux besoins</a:t>
            </a:r>
          </a:p>
          <a:p>
            <a:pPr>
              <a:buFont typeface="Monotype Sorts" pitchFamily="2" charset="2"/>
              <a:buNone/>
            </a:pPr>
            <a:r>
              <a:rPr lang="fr-FR" altLang="fr-FR" sz="2400"/>
              <a:t>- Eléments de solutions</a:t>
            </a:r>
          </a:p>
          <a:p>
            <a:pPr>
              <a:buFont typeface="Monotype Sorts" pitchFamily="2" charset="2"/>
              <a:buNone/>
            </a:pPr>
            <a:r>
              <a:rPr lang="fr-FR" altLang="fr-FR" sz="2400"/>
              <a:t>	Gestion par cmdes, clients</a:t>
            </a:r>
          </a:p>
          <a:p>
            <a:pPr>
              <a:buFont typeface="Monotype Sorts" pitchFamily="2" charset="2"/>
              <a:buNone/>
            </a:pPr>
            <a:r>
              <a:rPr lang="fr-FR" altLang="fr-FR" sz="2400"/>
              <a:t>- Plusieurs solutions validées par l'utilisateur</a:t>
            </a:r>
          </a:p>
          <a:p>
            <a:pPr>
              <a:buFont typeface="Monotype Sorts" pitchFamily="2" charset="2"/>
              <a:buNone/>
            </a:pPr>
            <a:r>
              <a:rPr lang="fr-FR" altLang="fr-FR" sz="2400"/>
              <a:t>- Approche globale</a:t>
            </a:r>
          </a:p>
          <a:p>
            <a:pPr>
              <a:buFont typeface="Monotype Sorts" pitchFamily="2" charset="2"/>
              <a:buNone/>
            </a:pPr>
            <a:endParaRPr lang="fr-FR" altLang="fr-FR" sz="2400"/>
          </a:p>
        </p:txBody>
      </p:sp>
      <p:sp>
        <p:nvSpPr>
          <p:cNvPr id="36869" name="Rectangle 5"/>
          <p:cNvSpPr>
            <a:spLocks noGrp="1" noChangeArrowheads="1"/>
          </p:cNvSpPr>
          <p:nvPr>
            <p:ph type="body" sz="half" idx="2"/>
          </p:nvPr>
        </p:nvSpPr>
        <p:spPr>
          <a:xfrm>
            <a:off x="4627563" y="1885950"/>
            <a:ext cx="4008437" cy="417195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buFont typeface="Monotype Sorts" pitchFamily="2" charset="2"/>
              <a:buNone/>
            </a:pPr>
            <a:r>
              <a:rPr lang="fr-FR" altLang="fr-FR" sz="2400"/>
              <a:t>- Associer aspects organisationnels et informatiques</a:t>
            </a:r>
          </a:p>
          <a:p>
            <a:pPr>
              <a:buFont typeface="Monotype Sorts" pitchFamily="2" charset="2"/>
              <a:buNone/>
            </a:pPr>
            <a:r>
              <a:rPr lang="fr-FR" altLang="fr-FR" sz="2400"/>
              <a:t>- Répartir les tâches</a:t>
            </a:r>
          </a:p>
          <a:p>
            <a:pPr>
              <a:buFont typeface="Monotype Sorts" pitchFamily="2" charset="2"/>
              <a:buNone/>
            </a:pPr>
            <a:r>
              <a:rPr lang="fr-FR" altLang="fr-FR" sz="2400"/>
              <a:t>- Plan humain</a:t>
            </a:r>
          </a:p>
        </p:txBody>
      </p:sp>
      <p:sp>
        <p:nvSpPr>
          <p:cNvPr id="36870" name="Rectangle 6"/>
          <p:cNvSpPr>
            <a:spLocks noChangeArrowheads="1"/>
          </p:cNvSpPr>
          <p:nvPr/>
        </p:nvSpPr>
        <p:spPr bwMode="auto">
          <a:xfrm>
            <a:off x="593725" y="5843588"/>
            <a:ext cx="728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b="1" i="1"/>
              <a:t>Méthode = moyen d'étude et de dialogue entre utilisateurs et informaticiens</a:t>
            </a:r>
          </a:p>
        </p:txBody>
      </p:sp>
      <p:sp>
        <p:nvSpPr>
          <p:cNvPr id="36871" name="Rectangle 7"/>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DF39FB63-C432-4A3C-A9FB-04CD5A27CFC0}" type="slidenum">
              <a:rPr lang="fr-FR" altLang="fr-FR" sz="1200"/>
              <a:pPr>
                <a:spcBef>
                  <a:spcPct val="50000"/>
                </a:spcBef>
              </a:pPr>
              <a:t>18</a:t>
            </a:fld>
            <a:endParaRPr lang="fr-FR" altLang="fr-FR" sz="120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animEffect transition="in" filter="barn(outHorizontal)">
                                      <p:cBhvr>
                                        <p:cTn id="7" dur="500"/>
                                        <p:tgtEl>
                                          <p:spTgt spid="368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6868">
                                            <p:txEl>
                                              <p:pRg st="1" end="1"/>
                                            </p:txEl>
                                          </p:spTgt>
                                        </p:tgtEl>
                                        <p:attrNameLst>
                                          <p:attrName>style.visibility</p:attrName>
                                        </p:attrNameLst>
                                      </p:cBhvr>
                                      <p:to>
                                        <p:strVal val="visible"/>
                                      </p:to>
                                    </p:set>
                                    <p:animEffect transition="in" filter="barn(outHorizontal)">
                                      <p:cBhvr>
                                        <p:cTn id="12" dur="500"/>
                                        <p:tgtEl>
                                          <p:spTgt spid="3686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6868">
                                            <p:txEl>
                                              <p:pRg st="2" end="2"/>
                                            </p:txEl>
                                          </p:spTgt>
                                        </p:tgtEl>
                                        <p:attrNameLst>
                                          <p:attrName>style.visibility</p:attrName>
                                        </p:attrNameLst>
                                      </p:cBhvr>
                                      <p:to>
                                        <p:strVal val="visible"/>
                                      </p:to>
                                    </p:set>
                                    <p:animEffect transition="in" filter="barn(outHorizontal)">
                                      <p:cBhvr>
                                        <p:cTn id="17" dur="500"/>
                                        <p:tgtEl>
                                          <p:spTgt spid="3686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36868">
                                            <p:txEl>
                                              <p:pRg st="3" end="3"/>
                                            </p:txEl>
                                          </p:spTgt>
                                        </p:tgtEl>
                                        <p:attrNameLst>
                                          <p:attrName>style.visibility</p:attrName>
                                        </p:attrNameLst>
                                      </p:cBhvr>
                                      <p:to>
                                        <p:strVal val="visible"/>
                                      </p:to>
                                    </p:set>
                                    <p:animEffect transition="in" filter="barn(outHorizontal)">
                                      <p:cBhvr>
                                        <p:cTn id="22" dur="500"/>
                                        <p:tgtEl>
                                          <p:spTgt spid="3686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36868">
                                            <p:txEl>
                                              <p:pRg st="4" end="4"/>
                                            </p:txEl>
                                          </p:spTgt>
                                        </p:tgtEl>
                                        <p:attrNameLst>
                                          <p:attrName>style.visibility</p:attrName>
                                        </p:attrNameLst>
                                      </p:cBhvr>
                                      <p:to>
                                        <p:strVal val="visible"/>
                                      </p:to>
                                    </p:set>
                                    <p:animEffect transition="in" filter="barn(outHorizontal)">
                                      <p:cBhvr>
                                        <p:cTn id="27" dur="500"/>
                                        <p:tgtEl>
                                          <p:spTgt spid="3686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36868">
                                            <p:txEl>
                                              <p:pRg st="5" end="5"/>
                                            </p:txEl>
                                          </p:spTgt>
                                        </p:tgtEl>
                                        <p:attrNameLst>
                                          <p:attrName>style.visibility</p:attrName>
                                        </p:attrNameLst>
                                      </p:cBhvr>
                                      <p:to>
                                        <p:strVal val="visible"/>
                                      </p:to>
                                    </p:set>
                                    <p:animEffect transition="in" filter="barn(outHorizontal)">
                                      <p:cBhvr>
                                        <p:cTn id="32" dur="500"/>
                                        <p:tgtEl>
                                          <p:spTgt spid="3686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36868">
                                            <p:txEl>
                                              <p:pRg st="6" end="6"/>
                                            </p:txEl>
                                          </p:spTgt>
                                        </p:tgtEl>
                                        <p:attrNameLst>
                                          <p:attrName>style.visibility</p:attrName>
                                        </p:attrNameLst>
                                      </p:cBhvr>
                                      <p:to>
                                        <p:strVal val="visible"/>
                                      </p:to>
                                    </p:set>
                                    <p:animEffect transition="in" filter="barn(outHorizontal)">
                                      <p:cBhvr>
                                        <p:cTn id="37" dur="500"/>
                                        <p:tgtEl>
                                          <p:spTgt spid="3686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36869">
                                            <p:txEl>
                                              <p:pRg st="0" end="0"/>
                                            </p:txEl>
                                          </p:spTgt>
                                        </p:tgtEl>
                                        <p:attrNameLst>
                                          <p:attrName>style.visibility</p:attrName>
                                        </p:attrNameLst>
                                      </p:cBhvr>
                                      <p:to>
                                        <p:strVal val="visible"/>
                                      </p:to>
                                    </p:set>
                                    <p:animEffect transition="in" filter="barn(outHorizontal)">
                                      <p:cBhvr>
                                        <p:cTn id="42" dur="500"/>
                                        <p:tgtEl>
                                          <p:spTgt spid="36869">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36869">
                                            <p:txEl>
                                              <p:pRg st="1" end="1"/>
                                            </p:txEl>
                                          </p:spTgt>
                                        </p:tgtEl>
                                        <p:attrNameLst>
                                          <p:attrName>style.visibility</p:attrName>
                                        </p:attrNameLst>
                                      </p:cBhvr>
                                      <p:to>
                                        <p:strVal val="visible"/>
                                      </p:to>
                                    </p:set>
                                    <p:animEffect transition="in" filter="barn(outHorizontal)">
                                      <p:cBhvr>
                                        <p:cTn id="47" dur="500"/>
                                        <p:tgtEl>
                                          <p:spTgt spid="36869">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42" fill="hold" grpId="0" nodeType="clickEffect">
                                  <p:stCondLst>
                                    <p:cond delay="0"/>
                                  </p:stCondLst>
                                  <p:childTnLst>
                                    <p:set>
                                      <p:cBhvr>
                                        <p:cTn id="51" dur="1" fill="hold">
                                          <p:stCondLst>
                                            <p:cond delay="0"/>
                                          </p:stCondLst>
                                        </p:cTn>
                                        <p:tgtEl>
                                          <p:spTgt spid="36869">
                                            <p:txEl>
                                              <p:pRg st="2" end="2"/>
                                            </p:txEl>
                                          </p:spTgt>
                                        </p:tgtEl>
                                        <p:attrNameLst>
                                          <p:attrName>style.visibility</p:attrName>
                                        </p:attrNameLst>
                                      </p:cBhvr>
                                      <p:to>
                                        <p:strVal val="visible"/>
                                      </p:to>
                                    </p:set>
                                    <p:animEffect transition="in" filter="barn(outHorizontal)">
                                      <p:cBhvr>
                                        <p:cTn id="52" dur="500"/>
                                        <p:tgtEl>
                                          <p:spTgt spid="368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autoUpdateAnimBg="0"/>
      <p:bldP spid="3686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sz="3600"/>
              <a:t>Mise en place d'un nouveau système</a:t>
            </a:r>
          </a:p>
        </p:txBody>
      </p:sp>
      <p:sp>
        <p:nvSpPr>
          <p:cNvPr id="38915" name="Rectangle 3"/>
          <p:cNvSpPr>
            <a:spLocks noChangeArrowheads="1"/>
          </p:cNvSpPr>
          <p:nvPr/>
        </p:nvSpPr>
        <p:spPr bwMode="auto">
          <a:xfrm>
            <a:off x="517525" y="1576388"/>
            <a:ext cx="1003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b="1"/>
              <a:t>Risques </a:t>
            </a:r>
          </a:p>
        </p:txBody>
      </p:sp>
      <p:sp>
        <p:nvSpPr>
          <p:cNvPr id="38916" name="Line 4"/>
          <p:cNvSpPr>
            <a:spLocks noChangeShapeType="1"/>
          </p:cNvSpPr>
          <p:nvPr/>
        </p:nvSpPr>
        <p:spPr bwMode="auto">
          <a:xfrm>
            <a:off x="1600200" y="1600200"/>
            <a:ext cx="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8917" name="Rectangle 5"/>
          <p:cNvSpPr>
            <a:spLocks noChangeArrowheads="1"/>
          </p:cNvSpPr>
          <p:nvPr/>
        </p:nvSpPr>
        <p:spPr bwMode="auto">
          <a:xfrm>
            <a:off x="1812925" y="1652588"/>
            <a:ext cx="9969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t>Adapté</a:t>
            </a:r>
          </a:p>
          <a:p>
            <a:r>
              <a:rPr lang="fr-FR" altLang="fr-FR" sz="1800"/>
              <a:t>Fiable</a:t>
            </a:r>
          </a:p>
          <a:p>
            <a:r>
              <a:rPr lang="fr-FR" altLang="fr-FR" sz="1800"/>
              <a:t>Rentable</a:t>
            </a:r>
          </a:p>
        </p:txBody>
      </p:sp>
      <p:sp>
        <p:nvSpPr>
          <p:cNvPr id="38918" name="Rectangle 6"/>
          <p:cNvSpPr>
            <a:spLocks noChangeArrowheads="1"/>
          </p:cNvSpPr>
          <p:nvPr/>
        </p:nvSpPr>
        <p:spPr bwMode="auto">
          <a:xfrm>
            <a:off x="593725" y="2947988"/>
            <a:ext cx="882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b="1"/>
              <a:t>Enjeux</a:t>
            </a:r>
          </a:p>
        </p:txBody>
      </p:sp>
      <p:sp>
        <p:nvSpPr>
          <p:cNvPr id="38919" name="Line 7"/>
          <p:cNvSpPr>
            <a:spLocks noChangeShapeType="1"/>
          </p:cNvSpPr>
          <p:nvPr/>
        </p:nvSpPr>
        <p:spPr bwMode="auto">
          <a:xfrm>
            <a:off x="1600200" y="2971800"/>
            <a:ext cx="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8920" name="Rectangle 8"/>
          <p:cNvSpPr>
            <a:spLocks noChangeArrowheads="1"/>
          </p:cNvSpPr>
          <p:nvPr/>
        </p:nvSpPr>
        <p:spPr bwMode="auto">
          <a:xfrm>
            <a:off x="1889125" y="3024188"/>
            <a:ext cx="5362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t>Financier (un nouveau système peut "couler" l'entreprise</a:t>
            </a:r>
          </a:p>
          <a:p>
            <a:r>
              <a:rPr lang="fr-FR" altLang="fr-FR" sz="1800"/>
              <a:t>Perte de clientèle</a:t>
            </a:r>
          </a:p>
        </p:txBody>
      </p:sp>
      <p:sp>
        <p:nvSpPr>
          <p:cNvPr id="38921" name="Rectangle 9"/>
          <p:cNvSpPr>
            <a:spLocks noChangeArrowheads="1"/>
          </p:cNvSpPr>
          <p:nvPr/>
        </p:nvSpPr>
        <p:spPr bwMode="auto">
          <a:xfrm>
            <a:off x="593725" y="4243388"/>
            <a:ext cx="285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b="1"/>
              <a:t>Normalisation des concepts</a:t>
            </a:r>
          </a:p>
        </p:txBody>
      </p:sp>
      <p:sp>
        <p:nvSpPr>
          <p:cNvPr id="38922" name="Rectangle 10"/>
          <p:cNvSpPr>
            <a:spLocks noChangeArrowheads="1"/>
          </p:cNvSpPr>
          <p:nvPr/>
        </p:nvSpPr>
        <p:spPr bwMode="auto">
          <a:xfrm>
            <a:off x="1889125" y="4624388"/>
            <a:ext cx="6692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t>Définition du vocabulaire</a:t>
            </a:r>
          </a:p>
          <a:p>
            <a:r>
              <a:rPr lang="fr-FR" altLang="fr-FR" sz="1800"/>
              <a:t>Guide normalisé pour l'analyse et la spécification ( cahier des charges )</a:t>
            </a:r>
          </a:p>
        </p:txBody>
      </p:sp>
      <p:sp>
        <p:nvSpPr>
          <p:cNvPr id="38923" name="Rectangle 11"/>
          <p:cNvSpPr>
            <a:spLocks noChangeArrowheads="1"/>
          </p:cNvSpPr>
          <p:nvPr/>
        </p:nvSpPr>
        <p:spPr bwMode="auto">
          <a:xfrm>
            <a:off x="669925" y="5614988"/>
            <a:ext cx="1498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b="1"/>
              <a:t>Génie logiciel</a:t>
            </a:r>
          </a:p>
        </p:txBody>
      </p:sp>
      <p:sp>
        <p:nvSpPr>
          <p:cNvPr id="38924" name="Rectangle 12"/>
          <p:cNvSpPr>
            <a:spLocks noChangeArrowheads="1"/>
          </p:cNvSpPr>
          <p:nvPr/>
        </p:nvSpPr>
        <p:spPr bwMode="auto">
          <a:xfrm>
            <a:off x="1965325" y="5919788"/>
            <a:ext cx="2959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t>Portabilité ( ex : pas de ruses )</a:t>
            </a:r>
          </a:p>
        </p:txBody>
      </p:sp>
      <p:sp>
        <p:nvSpPr>
          <p:cNvPr id="38925" name="Rectangle 13"/>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4B0A52F3-361C-45EF-9FAE-E21259B332F2}" type="slidenum">
              <a:rPr lang="fr-FR" altLang="fr-FR" sz="1200"/>
              <a:pPr>
                <a:spcBef>
                  <a:spcPct val="50000"/>
                </a:spcBef>
              </a:pPr>
              <a:t>19</a:t>
            </a:fld>
            <a:endParaRPr lang="fr-FR" altLang="fr-FR" sz="1200"/>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Pourquoi choisir cette option ?</a:t>
            </a:r>
          </a:p>
        </p:txBody>
      </p:sp>
      <p:sp>
        <p:nvSpPr>
          <p:cNvPr id="6147" name="Oval 3"/>
          <p:cNvSpPr>
            <a:spLocks noChangeArrowheads="1"/>
          </p:cNvSpPr>
          <p:nvPr/>
        </p:nvSpPr>
        <p:spPr bwMode="auto">
          <a:xfrm>
            <a:off x="1225550" y="1758950"/>
            <a:ext cx="6540500" cy="2120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148" name="Rectangle 4"/>
          <p:cNvSpPr>
            <a:spLocks noChangeArrowheads="1"/>
          </p:cNvSpPr>
          <p:nvPr/>
        </p:nvSpPr>
        <p:spPr bwMode="auto">
          <a:xfrm>
            <a:off x="3200400" y="2286000"/>
            <a:ext cx="4419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2000" b="1" i="1"/>
              <a:t>Analyse et conception</a:t>
            </a:r>
          </a:p>
          <a:p>
            <a:pPr>
              <a:spcBef>
                <a:spcPct val="50000"/>
              </a:spcBef>
            </a:pPr>
            <a:r>
              <a:rPr lang="fr-FR" altLang="fr-FR" sz="2000" b="1" i="1"/>
              <a:t>de systèmes d’information</a:t>
            </a:r>
          </a:p>
        </p:txBody>
      </p:sp>
      <p:sp>
        <p:nvSpPr>
          <p:cNvPr id="6149" name="Line 5"/>
          <p:cNvSpPr>
            <a:spLocks noChangeShapeType="1"/>
          </p:cNvSpPr>
          <p:nvPr/>
        </p:nvSpPr>
        <p:spPr bwMode="auto">
          <a:xfrm flipH="1">
            <a:off x="2362200" y="3810000"/>
            <a:ext cx="685800" cy="1295400"/>
          </a:xfrm>
          <a:prstGeom prst="line">
            <a:avLst/>
          </a:prstGeom>
          <a:noFill/>
          <a:ln w="12700">
            <a:solidFill>
              <a:schemeClr val="tx1"/>
            </a:solidFill>
            <a:round/>
            <a:headEnd type="oval" w="med" len="me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150" name="Line 6"/>
          <p:cNvSpPr>
            <a:spLocks noChangeShapeType="1"/>
          </p:cNvSpPr>
          <p:nvPr/>
        </p:nvSpPr>
        <p:spPr bwMode="auto">
          <a:xfrm>
            <a:off x="5943600" y="3810000"/>
            <a:ext cx="1066800" cy="1219200"/>
          </a:xfrm>
          <a:prstGeom prst="line">
            <a:avLst/>
          </a:prstGeom>
          <a:noFill/>
          <a:ln w="12700">
            <a:solidFill>
              <a:schemeClr val="tx1"/>
            </a:solidFill>
            <a:round/>
            <a:headEnd type="oval" w="med" len="me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151" name="Rectangle 7"/>
          <p:cNvSpPr>
            <a:spLocks noChangeArrowheads="1"/>
          </p:cNvSpPr>
          <p:nvPr/>
        </p:nvSpPr>
        <p:spPr bwMode="auto">
          <a:xfrm>
            <a:off x="838200" y="5257800"/>
            <a:ext cx="3352800"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b="1"/>
              <a:t>A court terme</a:t>
            </a:r>
          </a:p>
          <a:p>
            <a:pPr>
              <a:spcBef>
                <a:spcPct val="50000"/>
              </a:spcBef>
            </a:pPr>
            <a:endParaRPr lang="fr-FR" altLang="fr-FR"/>
          </a:p>
          <a:p>
            <a:pPr>
              <a:spcBef>
                <a:spcPct val="50000"/>
              </a:spcBef>
            </a:pPr>
            <a:r>
              <a:rPr lang="fr-FR" altLang="fr-FR"/>
              <a:t>Objectif professionnel</a:t>
            </a:r>
          </a:p>
          <a:p>
            <a:pPr>
              <a:spcBef>
                <a:spcPct val="50000"/>
              </a:spcBef>
            </a:pPr>
            <a:r>
              <a:rPr lang="fr-FR" altLang="fr-FR"/>
              <a:t>Méthodologie</a:t>
            </a:r>
          </a:p>
        </p:txBody>
      </p:sp>
      <p:sp>
        <p:nvSpPr>
          <p:cNvPr id="6152" name="Rectangle 8"/>
          <p:cNvSpPr>
            <a:spLocks noChangeArrowheads="1"/>
          </p:cNvSpPr>
          <p:nvPr/>
        </p:nvSpPr>
        <p:spPr bwMode="auto">
          <a:xfrm>
            <a:off x="6246813" y="5257800"/>
            <a:ext cx="2592387"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b="1"/>
              <a:t>Plus long terme</a:t>
            </a:r>
          </a:p>
          <a:p>
            <a:pPr>
              <a:spcBef>
                <a:spcPct val="50000"/>
              </a:spcBef>
            </a:pPr>
            <a:endParaRPr lang="fr-FR" altLang="fr-FR"/>
          </a:p>
          <a:p>
            <a:pPr>
              <a:spcBef>
                <a:spcPct val="50000"/>
              </a:spcBef>
            </a:pPr>
            <a:r>
              <a:rPr lang="fr-FR" altLang="fr-FR"/>
              <a:t>Génie Logiciel</a:t>
            </a:r>
          </a:p>
          <a:p>
            <a:pPr>
              <a:spcBef>
                <a:spcPct val="50000"/>
              </a:spcBef>
            </a:pPr>
            <a:r>
              <a:rPr lang="fr-FR" altLang="fr-FR"/>
              <a:t>DESS</a:t>
            </a:r>
          </a:p>
        </p:txBody>
      </p:sp>
      <p:sp>
        <p:nvSpPr>
          <p:cNvPr id="6153" name="Rectangle 9"/>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C7950749-60DE-4E1E-B69B-19794A0F6D09}" type="slidenum">
              <a:rPr lang="fr-FR" altLang="fr-FR" sz="1200"/>
              <a:pPr>
                <a:spcBef>
                  <a:spcPct val="50000"/>
                </a:spcBef>
              </a:pPr>
              <a:t>2</a:t>
            </a:fld>
            <a:endParaRPr lang="fr-FR" altLang="fr-FR"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Idées générales de la méthode</a:t>
            </a:r>
          </a:p>
        </p:txBody>
      </p:sp>
      <p:sp>
        <p:nvSpPr>
          <p:cNvPr id="40963" name="Rectangle 3"/>
          <p:cNvSpPr>
            <a:spLocks noChangeArrowheads="1"/>
          </p:cNvSpPr>
          <p:nvPr/>
        </p:nvSpPr>
        <p:spPr bwMode="auto">
          <a:xfrm>
            <a:off x="381000" y="1828800"/>
            <a:ext cx="82296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buFontTx/>
              <a:buChar char="•"/>
            </a:pPr>
            <a:r>
              <a:rPr lang="fr-FR" altLang="fr-FR" sz="1800"/>
              <a:t> </a:t>
            </a:r>
            <a:r>
              <a:rPr lang="fr-FR" altLang="fr-FR" sz="2000"/>
              <a:t>Etre capable de dialoguer avec l'utilisateur</a:t>
            </a:r>
          </a:p>
          <a:p>
            <a:pPr>
              <a:spcBef>
                <a:spcPct val="50000"/>
              </a:spcBef>
              <a:buFontTx/>
              <a:buChar char="•"/>
            </a:pPr>
            <a:r>
              <a:rPr lang="fr-FR" altLang="fr-FR" sz="2000"/>
              <a:t> Etre capable de formuler les hypothèses sur le fonctionnement du système et les valider</a:t>
            </a:r>
          </a:p>
          <a:p>
            <a:pPr>
              <a:spcBef>
                <a:spcPct val="50000"/>
              </a:spcBef>
              <a:buFontTx/>
              <a:buChar char="•"/>
            </a:pPr>
            <a:r>
              <a:rPr lang="fr-FR" altLang="fr-FR" sz="2000"/>
              <a:t> Avoir des modèles des réalités pour pouvoir construire l'application</a:t>
            </a:r>
          </a:p>
          <a:p>
            <a:pPr>
              <a:spcBef>
                <a:spcPct val="50000"/>
              </a:spcBef>
            </a:pPr>
            <a:endParaRPr lang="fr-FR" altLang="fr-FR" sz="2000"/>
          </a:p>
          <a:p>
            <a:pPr>
              <a:spcBef>
                <a:spcPct val="50000"/>
              </a:spcBef>
            </a:pPr>
            <a:r>
              <a:rPr lang="fr-FR" altLang="fr-FR" sz="2000"/>
              <a:t>La méthode apporte :</a:t>
            </a:r>
          </a:p>
          <a:p>
            <a:pPr>
              <a:spcBef>
                <a:spcPct val="50000"/>
              </a:spcBef>
            </a:pPr>
            <a:r>
              <a:rPr lang="fr-FR" altLang="fr-FR" sz="2000"/>
              <a:t>	- Des outils de représentation de la réalité (faciles à présenter à 	l'utilisateur avec vocabulaire clair et précis)</a:t>
            </a:r>
          </a:p>
          <a:p>
            <a:pPr>
              <a:spcBef>
                <a:spcPct val="50000"/>
              </a:spcBef>
            </a:pPr>
            <a:r>
              <a:rPr lang="fr-FR" altLang="fr-FR" sz="2000"/>
              <a:t>	- Une démarche pour construire des modèles de l'existant et du futur</a:t>
            </a:r>
          </a:p>
          <a:p>
            <a:pPr>
              <a:spcBef>
                <a:spcPct val="50000"/>
              </a:spcBef>
            </a:pPr>
            <a:r>
              <a:rPr lang="fr-FR" altLang="fr-FR" sz="2000"/>
              <a:t>	- Une démarche pour valider ces modèles et les choix qui peuvent 	être faits	</a:t>
            </a:r>
          </a:p>
        </p:txBody>
      </p:sp>
      <p:sp>
        <p:nvSpPr>
          <p:cNvPr id="40964"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21B31A09-A24B-4C69-B2C2-6496DEB494C8}" type="slidenum">
              <a:rPr lang="fr-FR" altLang="fr-FR" sz="1200"/>
              <a:pPr>
                <a:spcBef>
                  <a:spcPct val="50000"/>
                </a:spcBef>
              </a:pPr>
              <a:t>20</a:t>
            </a:fld>
            <a:endParaRPr lang="fr-FR" altLang="fr-FR" sz="1200"/>
          </a:p>
        </p:txBody>
      </p:sp>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Idées générales (suite)</a:t>
            </a:r>
          </a:p>
        </p:txBody>
      </p:sp>
      <p:sp>
        <p:nvSpPr>
          <p:cNvPr id="43011" name="Rectangle 3"/>
          <p:cNvSpPr>
            <a:spLocks noChangeArrowheads="1"/>
          </p:cNvSpPr>
          <p:nvPr/>
        </p:nvSpPr>
        <p:spPr bwMode="auto">
          <a:xfrm>
            <a:off x="457200" y="1676400"/>
            <a:ext cx="7924800"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2000" b="1"/>
              <a:t>Vues externes </a:t>
            </a:r>
            <a:r>
              <a:rPr lang="fr-FR" altLang="fr-FR" sz="2000"/>
              <a:t>: vues d'un utilisateur - superposition des vues externes</a:t>
            </a:r>
          </a:p>
          <a:p>
            <a:pPr>
              <a:spcBef>
                <a:spcPct val="50000"/>
              </a:spcBef>
            </a:pPr>
            <a:r>
              <a:rPr lang="fr-FR" altLang="fr-FR" sz="2000" b="1"/>
              <a:t>Exhaustivité</a:t>
            </a:r>
            <a:r>
              <a:rPr lang="fr-FR" altLang="fr-FR" sz="2000"/>
              <a:t> : peut conduire à la confusion</a:t>
            </a:r>
          </a:p>
          <a:p>
            <a:pPr>
              <a:spcBef>
                <a:spcPct val="50000"/>
              </a:spcBef>
            </a:pPr>
            <a:r>
              <a:rPr lang="fr-FR" altLang="fr-FR" sz="2000"/>
              <a:t>	</a:t>
            </a:r>
            <a:r>
              <a:rPr lang="fr-FR" altLang="fr-FR" sz="2000" i="1"/>
              <a:t>Il est nécessaire de représenter la réalité en faisant abstraction 	des détails non significatifs en mettant en évidence les différentes 	règles : construire un modèle</a:t>
            </a:r>
          </a:p>
          <a:p>
            <a:pPr>
              <a:spcBef>
                <a:spcPct val="50000"/>
              </a:spcBef>
            </a:pPr>
            <a:r>
              <a:rPr lang="fr-FR" altLang="fr-FR" sz="2000" i="1"/>
              <a:t>	Modèle global pour coordonner les différentes vues</a:t>
            </a:r>
            <a:endParaRPr lang="fr-FR" altLang="fr-FR" sz="2000"/>
          </a:p>
          <a:p>
            <a:pPr>
              <a:spcBef>
                <a:spcPct val="50000"/>
              </a:spcBef>
            </a:pPr>
            <a:r>
              <a:rPr lang="fr-FR" altLang="fr-FR" sz="2000" b="1"/>
              <a:t>Processus déductif empirique</a:t>
            </a:r>
            <a:endParaRPr lang="fr-FR" altLang="fr-FR" sz="2000"/>
          </a:p>
          <a:p>
            <a:pPr>
              <a:spcBef>
                <a:spcPct val="50000"/>
              </a:spcBef>
            </a:pPr>
            <a:r>
              <a:rPr lang="fr-FR" altLang="fr-FR" sz="2000"/>
              <a:t>	</a:t>
            </a:r>
            <a:r>
              <a:rPr lang="fr-FR" altLang="fr-FR" sz="2000" i="1"/>
              <a:t>Pas de théorie donc tout processus déductif est empirique</a:t>
            </a:r>
          </a:p>
          <a:p>
            <a:pPr>
              <a:spcBef>
                <a:spcPct val="50000"/>
              </a:spcBef>
            </a:pPr>
            <a:r>
              <a:rPr lang="fr-FR" altLang="fr-FR" sz="2000" i="1"/>
              <a:t>	Des vues externes on déduit le modèle global</a:t>
            </a:r>
            <a:endParaRPr lang="fr-FR" altLang="fr-FR" sz="2000"/>
          </a:p>
          <a:p>
            <a:pPr>
              <a:spcBef>
                <a:spcPct val="50000"/>
              </a:spcBef>
            </a:pPr>
            <a:r>
              <a:rPr lang="fr-FR" altLang="fr-FR" sz="2000" b="1"/>
              <a:t>Validation</a:t>
            </a:r>
            <a:r>
              <a:rPr lang="fr-FR" altLang="fr-FR" sz="2000"/>
              <a:t> : se fait à travers les vues externes</a:t>
            </a:r>
          </a:p>
        </p:txBody>
      </p:sp>
      <p:sp>
        <p:nvSpPr>
          <p:cNvPr id="43012"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C601A8B1-8044-42CD-A715-620DBA2E7738}" type="slidenum">
              <a:rPr lang="fr-FR" altLang="fr-FR" sz="1200"/>
              <a:pPr>
                <a:spcBef>
                  <a:spcPct val="50000"/>
                </a:spcBef>
              </a:pPr>
              <a:t>21</a:t>
            </a:fld>
            <a:endParaRPr lang="fr-FR" altLang="fr-FR" sz="1200"/>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Line 2"/>
          <p:cNvSpPr>
            <a:spLocks noChangeShapeType="1"/>
          </p:cNvSpPr>
          <p:nvPr/>
        </p:nvSpPr>
        <p:spPr bwMode="auto">
          <a:xfrm>
            <a:off x="304800" y="4648200"/>
            <a:ext cx="838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5059" name="Line 3"/>
          <p:cNvSpPr>
            <a:spLocks noChangeShapeType="1"/>
          </p:cNvSpPr>
          <p:nvPr/>
        </p:nvSpPr>
        <p:spPr bwMode="auto">
          <a:xfrm>
            <a:off x="1981200" y="2590800"/>
            <a:ext cx="0" cy="32004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5060" name="Line 4"/>
          <p:cNvSpPr>
            <a:spLocks noChangeShapeType="1"/>
          </p:cNvSpPr>
          <p:nvPr/>
        </p:nvSpPr>
        <p:spPr bwMode="auto">
          <a:xfrm>
            <a:off x="2743200" y="2133600"/>
            <a:ext cx="3886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5061" name="Line 5"/>
          <p:cNvSpPr>
            <a:spLocks noChangeShapeType="1"/>
          </p:cNvSpPr>
          <p:nvPr/>
        </p:nvSpPr>
        <p:spPr bwMode="auto">
          <a:xfrm>
            <a:off x="7848600" y="2667000"/>
            <a:ext cx="0" cy="2971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5062" name="Line 6"/>
          <p:cNvSpPr>
            <a:spLocks noChangeShapeType="1"/>
          </p:cNvSpPr>
          <p:nvPr/>
        </p:nvSpPr>
        <p:spPr bwMode="auto">
          <a:xfrm>
            <a:off x="3200400" y="6324600"/>
            <a:ext cx="3810000"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5063" name="Rectangle 7"/>
          <p:cNvSpPr>
            <a:spLocks noChangeArrowheads="1"/>
          </p:cNvSpPr>
          <p:nvPr/>
        </p:nvSpPr>
        <p:spPr bwMode="auto">
          <a:xfrm>
            <a:off x="365125" y="3565525"/>
            <a:ext cx="1184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latin typeface="Arial" charset="0"/>
              </a:rPr>
              <a:t>Modèle</a:t>
            </a:r>
          </a:p>
        </p:txBody>
      </p:sp>
      <p:sp>
        <p:nvSpPr>
          <p:cNvPr id="45064" name="Rectangle 8"/>
          <p:cNvSpPr>
            <a:spLocks noChangeArrowheads="1"/>
          </p:cNvSpPr>
          <p:nvPr/>
        </p:nvSpPr>
        <p:spPr bwMode="auto">
          <a:xfrm>
            <a:off x="441325" y="5165725"/>
            <a:ext cx="113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latin typeface="Arial" charset="0"/>
              </a:rPr>
              <a:t>Réalité</a:t>
            </a:r>
          </a:p>
        </p:txBody>
      </p:sp>
      <p:sp>
        <p:nvSpPr>
          <p:cNvPr id="45065" name="Rectangle 9"/>
          <p:cNvSpPr>
            <a:spLocks noChangeArrowheads="1"/>
          </p:cNvSpPr>
          <p:nvPr/>
        </p:nvSpPr>
        <p:spPr bwMode="auto">
          <a:xfrm>
            <a:off x="898525" y="1804988"/>
            <a:ext cx="16081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latin typeface="Arial" charset="0"/>
              </a:rPr>
              <a:t>Vue globale</a:t>
            </a:r>
          </a:p>
          <a:p>
            <a:r>
              <a:rPr lang="fr-FR" altLang="fr-FR" sz="1800">
                <a:latin typeface="Arial" charset="0"/>
              </a:rPr>
              <a:t>Modèle global</a:t>
            </a:r>
          </a:p>
        </p:txBody>
      </p:sp>
      <p:sp>
        <p:nvSpPr>
          <p:cNvPr id="45066" name="Rectangle 10"/>
          <p:cNvSpPr>
            <a:spLocks noChangeArrowheads="1"/>
          </p:cNvSpPr>
          <p:nvPr/>
        </p:nvSpPr>
        <p:spPr bwMode="auto">
          <a:xfrm>
            <a:off x="1355725" y="6072188"/>
            <a:ext cx="16462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latin typeface="Arial" charset="0"/>
              </a:rPr>
              <a:t>Vues externes</a:t>
            </a:r>
          </a:p>
        </p:txBody>
      </p:sp>
      <p:sp>
        <p:nvSpPr>
          <p:cNvPr id="45067" name="Rectangle 11"/>
          <p:cNvSpPr>
            <a:spLocks noChangeArrowheads="1"/>
          </p:cNvSpPr>
          <p:nvPr/>
        </p:nvSpPr>
        <p:spPr bwMode="auto">
          <a:xfrm>
            <a:off x="6765925" y="1957388"/>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latin typeface="Arial" charset="0"/>
              </a:rPr>
              <a:t>Modèle d'une vue</a:t>
            </a:r>
          </a:p>
          <a:p>
            <a:r>
              <a:rPr lang="fr-FR" altLang="fr-FR" sz="1800">
                <a:latin typeface="Arial" charset="0"/>
              </a:rPr>
              <a:t>externe</a:t>
            </a:r>
          </a:p>
        </p:txBody>
      </p:sp>
      <p:sp>
        <p:nvSpPr>
          <p:cNvPr id="45068" name="Rectangle 12"/>
          <p:cNvSpPr>
            <a:spLocks noChangeArrowheads="1"/>
          </p:cNvSpPr>
          <p:nvPr/>
        </p:nvSpPr>
        <p:spPr bwMode="auto">
          <a:xfrm>
            <a:off x="7146925" y="5691188"/>
            <a:ext cx="17351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latin typeface="Arial" charset="0"/>
              </a:rPr>
              <a:t>Nouvelles vues</a:t>
            </a:r>
          </a:p>
          <a:p>
            <a:r>
              <a:rPr lang="fr-FR" altLang="fr-FR" sz="1800">
                <a:latin typeface="Arial" charset="0"/>
              </a:rPr>
              <a:t>externes</a:t>
            </a:r>
          </a:p>
        </p:txBody>
      </p:sp>
      <p:sp>
        <p:nvSpPr>
          <p:cNvPr id="45069" name="Rectangle 13"/>
          <p:cNvSpPr>
            <a:spLocks noChangeArrowheads="1"/>
          </p:cNvSpPr>
          <p:nvPr/>
        </p:nvSpPr>
        <p:spPr bwMode="auto">
          <a:xfrm>
            <a:off x="3641725" y="1728788"/>
            <a:ext cx="1200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latin typeface="Arial" charset="0"/>
              </a:rPr>
              <a:t>Projection</a:t>
            </a:r>
          </a:p>
        </p:txBody>
      </p:sp>
      <p:sp>
        <p:nvSpPr>
          <p:cNvPr id="45070" name="Rectangle 14"/>
          <p:cNvSpPr>
            <a:spLocks noChangeArrowheads="1"/>
          </p:cNvSpPr>
          <p:nvPr/>
        </p:nvSpPr>
        <p:spPr bwMode="auto">
          <a:xfrm>
            <a:off x="2193925" y="3557588"/>
            <a:ext cx="22050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latin typeface="Arial" charset="0"/>
              </a:rPr>
              <a:t>Induction à partir de</a:t>
            </a:r>
          </a:p>
          <a:p>
            <a:r>
              <a:rPr lang="fr-FR" altLang="fr-FR" sz="1800">
                <a:latin typeface="Arial" charset="0"/>
              </a:rPr>
              <a:t>la réalité</a:t>
            </a:r>
          </a:p>
        </p:txBody>
      </p:sp>
      <p:sp>
        <p:nvSpPr>
          <p:cNvPr id="45071" name="Rectangle 15"/>
          <p:cNvSpPr>
            <a:spLocks noChangeArrowheads="1"/>
          </p:cNvSpPr>
          <p:nvPr/>
        </p:nvSpPr>
        <p:spPr bwMode="auto">
          <a:xfrm>
            <a:off x="6156325" y="3405188"/>
            <a:ext cx="158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latin typeface="Arial" charset="0"/>
              </a:rPr>
              <a:t>Projection sur</a:t>
            </a:r>
          </a:p>
          <a:p>
            <a:r>
              <a:rPr lang="fr-FR" altLang="fr-FR" sz="1800">
                <a:latin typeface="Arial" charset="0"/>
              </a:rPr>
              <a:t>la réalité</a:t>
            </a:r>
          </a:p>
        </p:txBody>
      </p:sp>
      <p:sp>
        <p:nvSpPr>
          <p:cNvPr id="45072" name="Rectangle 16"/>
          <p:cNvSpPr>
            <a:spLocks noChangeArrowheads="1"/>
          </p:cNvSpPr>
          <p:nvPr/>
        </p:nvSpPr>
        <p:spPr bwMode="auto">
          <a:xfrm>
            <a:off x="4251325" y="5843588"/>
            <a:ext cx="1187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latin typeface="Arial" charset="0"/>
              </a:rPr>
              <a:t>Validation</a:t>
            </a:r>
          </a:p>
        </p:txBody>
      </p:sp>
      <p:sp>
        <p:nvSpPr>
          <p:cNvPr id="45073" name="Rectangle 17"/>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6DFD2229-0C77-4560-A565-0D1489C94F2F}" type="slidenum">
              <a:rPr lang="fr-FR" altLang="fr-FR" sz="1200"/>
              <a:pPr>
                <a:spcBef>
                  <a:spcPct val="50000"/>
                </a:spcBef>
              </a:pPr>
              <a:t>22</a:t>
            </a:fld>
            <a:endParaRPr lang="fr-FR" altLang="fr-FR" sz="1200"/>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Les grandes étapes d'un projet</a:t>
            </a:r>
          </a:p>
        </p:txBody>
      </p:sp>
      <p:sp>
        <p:nvSpPr>
          <p:cNvPr id="47107" name="Rectangle 3"/>
          <p:cNvSpPr>
            <a:spLocks noChangeArrowheads="1"/>
          </p:cNvSpPr>
          <p:nvPr/>
        </p:nvSpPr>
        <p:spPr bwMode="auto">
          <a:xfrm>
            <a:off x="304800" y="1828800"/>
            <a:ext cx="861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7108" name="Rectangle 4"/>
          <p:cNvSpPr>
            <a:spLocks noChangeArrowheads="1"/>
          </p:cNvSpPr>
          <p:nvPr/>
        </p:nvSpPr>
        <p:spPr bwMode="auto">
          <a:xfrm>
            <a:off x="457200" y="1752600"/>
            <a:ext cx="8077200"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2000"/>
              <a:t>Une étape est définie par :</a:t>
            </a:r>
          </a:p>
          <a:p>
            <a:pPr>
              <a:spcBef>
                <a:spcPct val="50000"/>
              </a:spcBef>
            </a:pPr>
            <a:r>
              <a:rPr lang="fr-FR" altLang="fr-FR" sz="2000"/>
              <a:t>	- des données d'entrée</a:t>
            </a:r>
          </a:p>
          <a:p>
            <a:pPr>
              <a:spcBef>
                <a:spcPct val="50000"/>
              </a:spcBef>
            </a:pPr>
            <a:r>
              <a:rPr lang="fr-FR" altLang="fr-FR" sz="2000"/>
              <a:t>	- des prestations</a:t>
            </a:r>
          </a:p>
          <a:p>
            <a:pPr>
              <a:spcBef>
                <a:spcPct val="50000"/>
              </a:spcBef>
            </a:pPr>
            <a:r>
              <a:rPr lang="fr-FR" altLang="fr-FR" sz="2000"/>
              <a:t>	- des résultats de sortie</a:t>
            </a:r>
          </a:p>
          <a:p>
            <a:pPr>
              <a:spcBef>
                <a:spcPct val="50000"/>
              </a:spcBef>
            </a:pPr>
            <a:r>
              <a:rPr lang="fr-FR" altLang="fr-FR" sz="2000"/>
              <a:t>	- un point de décision contractuel sanctionnant la fin de l'étape entre 	utilisateur, gestionnaire et analyste : </a:t>
            </a:r>
            <a:r>
              <a:rPr lang="fr-FR" altLang="fr-FR" sz="2000" b="1"/>
              <a:t>validation par l'utilisateur</a:t>
            </a:r>
          </a:p>
          <a:p>
            <a:pPr>
              <a:spcBef>
                <a:spcPct val="50000"/>
              </a:spcBef>
            </a:pPr>
            <a:r>
              <a:rPr lang="fr-FR" altLang="fr-FR" sz="2000"/>
              <a:t>Le mode de validation est défini avant la réalisation de l'étape et avant son étude. </a:t>
            </a:r>
          </a:p>
          <a:p>
            <a:pPr>
              <a:spcBef>
                <a:spcPct val="50000"/>
              </a:spcBef>
            </a:pPr>
            <a:r>
              <a:rPr lang="fr-FR" altLang="fr-FR" sz="2000" i="1"/>
              <a:t>Il ne faut pas induire ses propres idées et rester extérieur au problème. </a:t>
            </a:r>
          </a:p>
          <a:p>
            <a:pPr>
              <a:spcBef>
                <a:spcPct val="50000"/>
              </a:spcBef>
            </a:pPr>
            <a:endParaRPr lang="fr-FR" altLang="fr-FR" sz="2000" i="1"/>
          </a:p>
        </p:txBody>
      </p:sp>
      <p:sp>
        <p:nvSpPr>
          <p:cNvPr id="47109" name="Rectangle 5"/>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0E8F2D16-1BF4-43C4-9119-2979545E91E8}" type="slidenum">
              <a:rPr lang="fr-FR" altLang="fr-FR" sz="1200"/>
              <a:pPr>
                <a:spcBef>
                  <a:spcPct val="50000"/>
                </a:spcBef>
              </a:pPr>
              <a:t>23</a:t>
            </a:fld>
            <a:endParaRPr lang="fr-FR" altLang="fr-FR" sz="1200"/>
          </a:p>
        </p:txBody>
      </p:sp>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sz="3600"/>
              <a:t>Décisions majeures durant le projet</a:t>
            </a:r>
          </a:p>
        </p:txBody>
      </p:sp>
      <p:sp>
        <p:nvSpPr>
          <p:cNvPr id="49155" name="Rectangle 3"/>
          <p:cNvSpPr>
            <a:spLocks noChangeArrowheads="1"/>
          </p:cNvSpPr>
          <p:nvPr/>
        </p:nvSpPr>
        <p:spPr bwMode="auto">
          <a:xfrm>
            <a:off x="304800" y="1676400"/>
            <a:ext cx="845820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2000"/>
              <a:t>1. Décision de mise en chantier du projet : </a:t>
            </a:r>
            <a:r>
              <a:rPr lang="fr-FR" altLang="fr-FR" sz="2000" b="1"/>
              <a:t>étude préalable </a:t>
            </a:r>
            <a:r>
              <a:rPr lang="fr-FR" altLang="fr-FR" sz="2000"/>
              <a:t>qui doit précéder cette décision et porter sur les points suivants</a:t>
            </a:r>
          </a:p>
          <a:p>
            <a:pPr>
              <a:spcBef>
                <a:spcPct val="50000"/>
              </a:spcBef>
            </a:pPr>
            <a:r>
              <a:rPr lang="fr-FR" altLang="fr-FR" sz="2000"/>
              <a:t>	Solutions fonctionnelles et techniques</a:t>
            </a:r>
          </a:p>
          <a:p>
            <a:pPr>
              <a:spcBef>
                <a:spcPct val="50000"/>
              </a:spcBef>
            </a:pPr>
            <a:r>
              <a:rPr lang="fr-FR" altLang="fr-FR" sz="2000"/>
              <a:t>	Coût</a:t>
            </a:r>
          </a:p>
          <a:p>
            <a:pPr>
              <a:spcBef>
                <a:spcPct val="50000"/>
              </a:spcBef>
            </a:pPr>
            <a:r>
              <a:rPr lang="fr-FR" altLang="fr-FR" sz="2000"/>
              <a:t>	Impact sur l'entreprise</a:t>
            </a:r>
          </a:p>
          <a:p>
            <a:pPr>
              <a:spcBef>
                <a:spcPct val="50000"/>
              </a:spcBef>
            </a:pPr>
            <a:r>
              <a:rPr lang="fr-FR" altLang="fr-FR" sz="2000"/>
              <a:t>Décision de fin d'étude préalable : abandon / modification / poursuite</a:t>
            </a:r>
          </a:p>
          <a:p>
            <a:pPr>
              <a:spcBef>
                <a:spcPct val="50000"/>
              </a:spcBef>
            </a:pPr>
            <a:r>
              <a:rPr lang="fr-FR" altLang="fr-FR" sz="2000"/>
              <a:t>2. Décision des utilisateurs et des gestionnaires sur les spécifications externes détaillées (i.e. vues externes du futur)</a:t>
            </a:r>
          </a:p>
          <a:p>
            <a:pPr>
              <a:spcBef>
                <a:spcPct val="50000"/>
              </a:spcBef>
            </a:pPr>
            <a:r>
              <a:rPr lang="fr-FR" altLang="fr-FR" sz="2000"/>
              <a:t>3. Acceptation du système sur jeux d'essais (donnés par les utilisateurs)</a:t>
            </a:r>
          </a:p>
          <a:p>
            <a:pPr>
              <a:spcBef>
                <a:spcPct val="50000"/>
              </a:spcBef>
            </a:pPr>
            <a:r>
              <a:rPr lang="fr-FR" altLang="fr-FR" sz="2000"/>
              <a:t>4. Système introduit dans l'environnement réel : </a:t>
            </a:r>
            <a:r>
              <a:rPr lang="fr-FR" altLang="fr-FR" sz="2000" b="1"/>
              <a:t>acceptation définitive </a:t>
            </a:r>
            <a:endParaRPr lang="fr-FR" altLang="fr-FR" sz="1800"/>
          </a:p>
          <a:p>
            <a:pPr>
              <a:spcBef>
                <a:spcPct val="50000"/>
              </a:spcBef>
            </a:pPr>
            <a:endParaRPr lang="fr-FR" altLang="fr-FR" sz="1800"/>
          </a:p>
        </p:txBody>
      </p:sp>
      <p:sp>
        <p:nvSpPr>
          <p:cNvPr id="49156"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76063350-F61C-41CA-9392-7FD5F2691526}" type="slidenum">
              <a:rPr lang="fr-FR" altLang="fr-FR" sz="1200"/>
              <a:pPr>
                <a:spcBef>
                  <a:spcPct val="50000"/>
                </a:spcBef>
              </a:pPr>
              <a:t>24</a:t>
            </a:fld>
            <a:endParaRPr lang="fr-FR" altLang="fr-FR" sz="1200"/>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Récapitulation </a:t>
            </a:r>
          </a:p>
        </p:txBody>
      </p:sp>
      <p:sp>
        <p:nvSpPr>
          <p:cNvPr id="51203" name="Rectangle 3"/>
          <p:cNvSpPr>
            <a:spLocks noChangeArrowheads="1"/>
          </p:cNvSpPr>
          <p:nvPr/>
        </p:nvSpPr>
        <p:spPr bwMode="auto">
          <a:xfrm>
            <a:off x="593725" y="1598613"/>
            <a:ext cx="145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Etude préalable</a:t>
            </a:r>
          </a:p>
        </p:txBody>
      </p:sp>
      <p:sp>
        <p:nvSpPr>
          <p:cNvPr id="51204" name="Rectangle 4"/>
          <p:cNvSpPr>
            <a:spLocks noChangeArrowheads="1"/>
          </p:cNvSpPr>
          <p:nvPr/>
        </p:nvSpPr>
        <p:spPr bwMode="auto">
          <a:xfrm>
            <a:off x="669925" y="2490788"/>
            <a:ext cx="14843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Etude </a:t>
            </a:r>
            <a:r>
              <a:rPr lang="fr-FR" altLang="fr-FR" sz="1800"/>
              <a:t>détaillée</a:t>
            </a:r>
          </a:p>
        </p:txBody>
      </p:sp>
      <p:sp>
        <p:nvSpPr>
          <p:cNvPr id="51205" name="Rectangle 5"/>
          <p:cNvSpPr>
            <a:spLocks noChangeArrowheads="1"/>
          </p:cNvSpPr>
          <p:nvPr/>
        </p:nvSpPr>
        <p:spPr bwMode="auto">
          <a:xfrm>
            <a:off x="212725" y="3222625"/>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a:t>ss projet 1</a:t>
            </a:r>
          </a:p>
        </p:txBody>
      </p:sp>
      <p:sp>
        <p:nvSpPr>
          <p:cNvPr id="51206" name="Rectangle 6"/>
          <p:cNvSpPr>
            <a:spLocks noChangeArrowheads="1"/>
          </p:cNvSpPr>
          <p:nvPr/>
        </p:nvSpPr>
        <p:spPr bwMode="auto">
          <a:xfrm>
            <a:off x="71438" y="3932238"/>
            <a:ext cx="12461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a:t>Etude détaillée</a:t>
            </a:r>
          </a:p>
        </p:txBody>
      </p:sp>
      <p:sp>
        <p:nvSpPr>
          <p:cNvPr id="51207" name="Rectangle 7"/>
          <p:cNvSpPr>
            <a:spLocks noChangeArrowheads="1"/>
          </p:cNvSpPr>
          <p:nvPr/>
        </p:nvSpPr>
        <p:spPr bwMode="auto">
          <a:xfrm>
            <a:off x="136525" y="4594225"/>
            <a:ext cx="984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a:t>Réalisation</a:t>
            </a:r>
          </a:p>
        </p:txBody>
      </p:sp>
      <p:sp>
        <p:nvSpPr>
          <p:cNvPr id="51208" name="Rectangle 8"/>
          <p:cNvSpPr>
            <a:spLocks noChangeArrowheads="1"/>
          </p:cNvSpPr>
          <p:nvPr/>
        </p:nvSpPr>
        <p:spPr bwMode="auto">
          <a:xfrm>
            <a:off x="60325" y="5356225"/>
            <a:ext cx="1279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a:t>Mise en oeuvre</a:t>
            </a:r>
          </a:p>
        </p:txBody>
      </p:sp>
      <p:sp>
        <p:nvSpPr>
          <p:cNvPr id="51209" name="Rectangle 9"/>
          <p:cNvSpPr>
            <a:spLocks noChangeArrowheads="1"/>
          </p:cNvSpPr>
          <p:nvPr/>
        </p:nvSpPr>
        <p:spPr bwMode="auto">
          <a:xfrm>
            <a:off x="5943600" y="1600200"/>
            <a:ext cx="2667000"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Dossier de choix des modalités de réalisation</a:t>
            </a:r>
          </a:p>
          <a:p>
            <a:pPr>
              <a:spcBef>
                <a:spcPct val="50000"/>
              </a:spcBef>
            </a:pPr>
            <a:endParaRPr lang="fr-FR" altLang="fr-FR"/>
          </a:p>
          <a:p>
            <a:pPr>
              <a:spcBef>
                <a:spcPct val="50000"/>
              </a:spcBef>
            </a:pPr>
            <a:r>
              <a:rPr lang="fr-FR" altLang="fr-FR"/>
              <a:t>Spécifications fonctionnelles détaillées</a:t>
            </a:r>
          </a:p>
          <a:p>
            <a:pPr>
              <a:spcBef>
                <a:spcPct val="50000"/>
              </a:spcBef>
            </a:pPr>
            <a:endParaRPr lang="fr-FR" altLang="fr-FR"/>
          </a:p>
          <a:p>
            <a:pPr>
              <a:spcBef>
                <a:spcPct val="50000"/>
              </a:spcBef>
            </a:pPr>
            <a:r>
              <a:rPr lang="fr-FR" altLang="fr-FR"/>
              <a:t>Spécifications fonctionnelles détaillées</a:t>
            </a:r>
          </a:p>
          <a:p>
            <a:pPr>
              <a:spcBef>
                <a:spcPct val="50000"/>
              </a:spcBef>
            </a:pPr>
            <a:endParaRPr lang="fr-FR" altLang="fr-FR"/>
          </a:p>
          <a:p>
            <a:pPr>
              <a:spcBef>
                <a:spcPct val="50000"/>
              </a:spcBef>
            </a:pPr>
            <a:r>
              <a:rPr lang="fr-FR" altLang="fr-FR"/>
              <a:t>Système OK sur jeux d'essais</a:t>
            </a:r>
          </a:p>
          <a:p>
            <a:pPr>
              <a:spcBef>
                <a:spcPct val="50000"/>
              </a:spcBef>
            </a:pPr>
            <a:endParaRPr lang="fr-FR" altLang="fr-FR"/>
          </a:p>
          <a:p>
            <a:pPr>
              <a:spcBef>
                <a:spcPct val="50000"/>
              </a:spcBef>
            </a:pPr>
            <a:r>
              <a:rPr lang="fr-FR" altLang="fr-FR"/>
              <a:t>Système en environnement réel</a:t>
            </a:r>
          </a:p>
        </p:txBody>
      </p:sp>
      <p:sp>
        <p:nvSpPr>
          <p:cNvPr id="51210" name="Rectangle 10"/>
          <p:cNvSpPr>
            <a:spLocks noChangeArrowheads="1"/>
          </p:cNvSpPr>
          <p:nvPr/>
        </p:nvSpPr>
        <p:spPr bwMode="auto">
          <a:xfrm>
            <a:off x="60325" y="6224588"/>
            <a:ext cx="1022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t>ETAPES</a:t>
            </a:r>
          </a:p>
        </p:txBody>
      </p:sp>
      <p:sp>
        <p:nvSpPr>
          <p:cNvPr id="51211" name="Rectangle 11"/>
          <p:cNvSpPr>
            <a:spLocks noChangeArrowheads="1"/>
          </p:cNvSpPr>
          <p:nvPr/>
        </p:nvSpPr>
        <p:spPr bwMode="auto">
          <a:xfrm>
            <a:off x="5927725" y="6224588"/>
            <a:ext cx="316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t>PRODUCTIONS DES ETAPES</a:t>
            </a:r>
          </a:p>
        </p:txBody>
      </p:sp>
      <p:sp>
        <p:nvSpPr>
          <p:cNvPr id="51212" name="Rectangle 12"/>
          <p:cNvSpPr>
            <a:spLocks noChangeArrowheads="1"/>
          </p:cNvSpPr>
          <p:nvPr/>
        </p:nvSpPr>
        <p:spPr bwMode="auto">
          <a:xfrm>
            <a:off x="2193925" y="6224588"/>
            <a:ext cx="307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t>DECISIONS (UTILISATEUR)</a:t>
            </a:r>
          </a:p>
        </p:txBody>
      </p:sp>
      <p:sp>
        <p:nvSpPr>
          <p:cNvPr id="51213" name="Rectangle 13"/>
          <p:cNvSpPr>
            <a:spLocks noChangeArrowheads="1"/>
          </p:cNvSpPr>
          <p:nvPr/>
        </p:nvSpPr>
        <p:spPr bwMode="auto">
          <a:xfrm>
            <a:off x="2879725" y="1598613"/>
            <a:ext cx="124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Modification</a:t>
            </a:r>
          </a:p>
        </p:txBody>
      </p:sp>
      <p:sp>
        <p:nvSpPr>
          <p:cNvPr id="51214" name="Rectangle 14"/>
          <p:cNvSpPr>
            <a:spLocks noChangeArrowheads="1"/>
          </p:cNvSpPr>
          <p:nvPr/>
        </p:nvSpPr>
        <p:spPr bwMode="auto">
          <a:xfrm>
            <a:off x="2879725" y="2436813"/>
            <a:ext cx="185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Poursuite / Abandon</a:t>
            </a:r>
          </a:p>
        </p:txBody>
      </p:sp>
      <p:sp>
        <p:nvSpPr>
          <p:cNvPr id="51215" name="Rectangle 15"/>
          <p:cNvSpPr>
            <a:spLocks noChangeArrowheads="1"/>
          </p:cNvSpPr>
          <p:nvPr/>
        </p:nvSpPr>
        <p:spPr bwMode="auto">
          <a:xfrm>
            <a:off x="3032125" y="4265613"/>
            <a:ext cx="1646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Accord utilisateur</a:t>
            </a:r>
          </a:p>
        </p:txBody>
      </p:sp>
      <p:sp>
        <p:nvSpPr>
          <p:cNvPr id="51216" name="Rectangle 16"/>
          <p:cNvSpPr>
            <a:spLocks noChangeArrowheads="1"/>
          </p:cNvSpPr>
          <p:nvPr/>
        </p:nvSpPr>
        <p:spPr bwMode="auto">
          <a:xfrm>
            <a:off x="2955925" y="5332413"/>
            <a:ext cx="2479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Réception (acceptation déf.)</a:t>
            </a:r>
          </a:p>
        </p:txBody>
      </p:sp>
      <p:sp>
        <p:nvSpPr>
          <p:cNvPr id="51217" name="Line 17"/>
          <p:cNvSpPr>
            <a:spLocks noChangeShapeType="1"/>
          </p:cNvSpPr>
          <p:nvPr/>
        </p:nvSpPr>
        <p:spPr bwMode="auto">
          <a:xfrm>
            <a:off x="1295400" y="1905000"/>
            <a:ext cx="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18" name="Line 18"/>
          <p:cNvSpPr>
            <a:spLocks noChangeShapeType="1"/>
          </p:cNvSpPr>
          <p:nvPr/>
        </p:nvSpPr>
        <p:spPr bwMode="auto">
          <a:xfrm>
            <a:off x="533400" y="29718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19" name="Line 19"/>
          <p:cNvSpPr>
            <a:spLocks noChangeShapeType="1"/>
          </p:cNvSpPr>
          <p:nvPr/>
        </p:nvSpPr>
        <p:spPr bwMode="auto">
          <a:xfrm>
            <a:off x="533400" y="29718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20" name="Line 20"/>
          <p:cNvSpPr>
            <a:spLocks noChangeShapeType="1"/>
          </p:cNvSpPr>
          <p:nvPr/>
        </p:nvSpPr>
        <p:spPr bwMode="auto">
          <a:xfrm>
            <a:off x="1295400" y="29718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21" name="Line 21"/>
          <p:cNvSpPr>
            <a:spLocks noChangeShapeType="1"/>
          </p:cNvSpPr>
          <p:nvPr/>
        </p:nvSpPr>
        <p:spPr bwMode="auto">
          <a:xfrm>
            <a:off x="2133600" y="29718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22" name="Line 22"/>
          <p:cNvSpPr>
            <a:spLocks noChangeShapeType="1"/>
          </p:cNvSpPr>
          <p:nvPr/>
        </p:nvSpPr>
        <p:spPr bwMode="auto">
          <a:xfrm>
            <a:off x="1295400" y="28194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23" name="Line 23"/>
          <p:cNvSpPr>
            <a:spLocks noChangeShapeType="1"/>
          </p:cNvSpPr>
          <p:nvPr/>
        </p:nvSpPr>
        <p:spPr bwMode="auto">
          <a:xfrm>
            <a:off x="533400" y="3505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24" name="Line 24"/>
          <p:cNvSpPr>
            <a:spLocks noChangeShapeType="1"/>
          </p:cNvSpPr>
          <p:nvPr/>
        </p:nvSpPr>
        <p:spPr bwMode="auto">
          <a:xfrm>
            <a:off x="533400" y="41910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25" name="Line 25"/>
          <p:cNvSpPr>
            <a:spLocks noChangeShapeType="1"/>
          </p:cNvSpPr>
          <p:nvPr/>
        </p:nvSpPr>
        <p:spPr bwMode="auto">
          <a:xfrm>
            <a:off x="533400" y="48768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26" name="Line 26"/>
          <p:cNvSpPr>
            <a:spLocks noChangeShapeType="1"/>
          </p:cNvSpPr>
          <p:nvPr/>
        </p:nvSpPr>
        <p:spPr bwMode="auto">
          <a:xfrm flipH="1">
            <a:off x="2057400" y="1752600"/>
            <a:ext cx="838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27" name="Line 27"/>
          <p:cNvSpPr>
            <a:spLocks noChangeShapeType="1"/>
          </p:cNvSpPr>
          <p:nvPr/>
        </p:nvSpPr>
        <p:spPr bwMode="auto">
          <a:xfrm flipH="1">
            <a:off x="2133600" y="2667000"/>
            <a:ext cx="7620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28" name="Line 28"/>
          <p:cNvSpPr>
            <a:spLocks noChangeShapeType="1"/>
          </p:cNvSpPr>
          <p:nvPr/>
        </p:nvSpPr>
        <p:spPr bwMode="auto">
          <a:xfrm>
            <a:off x="4724400" y="2590800"/>
            <a:ext cx="60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29" name="Line 29"/>
          <p:cNvSpPr>
            <a:spLocks noChangeShapeType="1"/>
          </p:cNvSpPr>
          <p:nvPr/>
        </p:nvSpPr>
        <p:spPr bwMode="auto">
          <a:xfrm flipV="1">
            <a:off x="5334000" y="1752600"/>
            <a:ext cx="0" cy="838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30" name="Line 30"/>
          <p:cNvSpPr>
            <a:spLocks noChangeShapeType="1"/>
          </p:cNvSpPr>
          <p:nvPr/>
        </p:nvSpPr>
        <p:spPr bwMode="auto">
          <a:xfrm flipH="1">
            <a:off x="1066800" y="4495800"/>
            <a:ext cx="190500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31" name="Line 31"/>
          <p:cNvSpPr>
            <a:spLocks noChangeShapeType="1"/>
          </p:cNvSpPr>
          <p:nvPr/>
        </p:nvSpPr>
        <p:spPr bwMode="auto">
          <a:xfrm flipV="1">
            <a:off x="4648200" y="4267200"/>
            <a:ext cx="990600" cy="152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32" name="Line 32"/>
          <p:cNvSpPr>
            <a:spLocks noChangeShapeType="1"/>
          </p:cNvSpPr>
          <p:nvPr/>
        </p:nvSpPr>
        <p:spPr bwMode="auto">
          <a:xfrm flipH="1">
            <a:off x="1371600" y="5486400"/>
            <a:ext cx="1600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33" name="Rectangle 33"/>
          <p:cNvSpPr>
            <a:spLocks noChangeArrowheads="1"/>
          </p:cNvSpPr>
          <p:nvPr/>
        </p:nvSpPr>
        <p:spPr bwMode="auto">
          <a:xfrm>
            <a:off x="1660525" y="4265613"/>
            <a:ext cx="444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oui</a:t>
            </a:r>
          </a:p>
        </p:txBody>
      </p:sp>
      <p:sp>
        <p:nvSpPr>
          <p:cNvPr id="51234" name="Rectangle 34"/>
          <p:cNvSpPr>
            <a:spLocks noChangeArrowheads="1"/>
          </p:cNvSpPr>
          <p:nvPr/>
        </p:nvSpPr>
        <p:spPr bwMode="auto">
          <a:xfrm>
            <a:off x="4708525" y="4037013"/>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non</a:t>
            </a:r>
          </a:p>
        </p:txBody>
      </p:sp>
      <p:sp>
        <p:nvSpPr>
          <p:cNvPr id="51235" name="Rectangle 35"/>
          <p:cNvSpPr>
            <a:spLocks noChangeArrowheads="1"/>
          </p:cNvSpPr>
          <p:nvPr/>
        </p:nvSpPr>
        <p:spPr bwMode="auto">
          <a:xfrm>
            <a:off x="2052638" y="5127625"/>
            <a:ext cx="444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oui</a:t>
            </a:r>
          </a:p>
        </p:txBody>
      </p:sp>
      <p:sp>
        <p:nvSpPr>
          <p:cNvPr id="51236" name="Rectangle 36"/>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6603187E-0833-48D2-9614-C40B75D2829C}" type="slidenum">
              <a:rPr lang="fr-FR" altLang="fr-FR" sz="1200"/>
              <a:pPr>
                <a:spcBef>
                  <a:spcPct val="50000"/>
                </a:spcBef>
              </a:pPr>
              <a:t>25</a:t>
            </a:fld>
            <a:endParaRPr lang="fr-FR" altLang="fr-FR" sz="1200"/>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sz="2400"/>
              <a:t>Schémas directeurs pour le découpage en sous projets</a:t>
            </a:r>
          </a:p>
        </p:txBody>
      </p:sp>
      <p:sp>
        <p:nvSpPr>
          <p:cNvPr id="53251" name="Line 3"/>
          <p:cNvSpPr>
            <a:spLocks noChangeShapeType="1"/>
          </p:cNvSpPr>
          <p:nvPr/>
        </p:nvSpPr>
        <p:spPr bwMode="auto">
          <a:xfrm>
            <a:off x="1600200" y="2743200"/>
            <a:ext cx="2590800" cy="19050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52" name="Rectangle 4"/>
          <p:cNvSpPr>
            <a:spLocks noChangeArrowheads="1"/>
          </p:cNvSpPr>
          <p:nvPr/>
        </p:nvSpPr>
        <p:spPr bwMode="auto">
          <a:xfrm>
            <a:off x="6080125" y="5943600"/>
            <a:ext cx="1549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Dossier de choix</a:t>
            </a:r>
          </a:p>
        </p:txBody>
      </p:sp>
      <p:sp>
        <p:nvSpPr>
          <p:cNvPr id="53253" name="AutoShape 5"/>
          <p:cNvSpPr>
            <a:spLocks noChangeArrowheads="1"/>
          </p:cNvSpPr>
          <p:nvPr/>
        </p:nvSpPr>
        <p:spPr bwMode="auto">
          <a:xfrm>
            <a:off x="5035550" y="1758950"/>
            <a:ext cx="3263900" cy="2501900"/>
          </a:xfrm>
          <a:prstGeom prst="star16">
            <a:avLst>
              <a:gd name="adj" fmla="val 375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54" name="Oval 6"/>
          <p:cNvSpPr>
            <a:spLocks noChangeArrowheads="1"/>
          </p:cNvSpPr>
          <p:nvPr/>
        </p:nvSpPr>
        <p:spPr bwMode="auto">
          <a:xfrm>
            <a:off x="6102350" y="3206750"/>
            <a:ext cx="12065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55" name="Rectangle 7"/>
          <p:cNvSpPr>
            <a:spLocks noChangeArrowheads="1"/>
          </p:cNvSpPr>
          <p:nvPr/>
        </p:nvSpPr>
        <p:spPr bwMode="auto">
          <a:xfrm>
            <a:off x="5851525" y="2422525"/>
            <a:ext cx="1436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Entreprise</a:t>
            </a:r>
          </a:p>
        </p:txBody>
      </p:sp>
      <p:sp>
        <p:nvSpPr>
          <p:cNvPr id="53256" name="Rectangle 8"/>
          <p:cNvSpPr>
            <a:spLocks noChangeArrowheads="1"/>
          </p:cNvSpPr>
          <p:nvPr/>
        </p:nvSpPr>
        <p:spPr bwMode="auto">
          <a:xfrm>
            <a:off x="6232525" y="3351213"/>
            <a:ext cx="928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Domaine</a:t>
            </a:r>
          </a:p>
        </p:txBody>
      </p:sp>
      <p:sp>
        <p:nvSpPr>
          <p:cNvPr id="53257" name="Rectangle 9"/>
          <p:cNvSpPr>
            <a:spLocks noChangeArrowheads="1"/>
          </p:cNvSpPr>
          <p:nvPr/>
        </p:nvSpPr>
        <p:spPr bwMode="auto">
          <a:xfrm>
            <a:off x="6080125" y="4494213"/>
            <a:ext cx="145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Etude préalable</a:t>
            </a:r>
          </a:p>
        </p:txBody>
      </p:sp>
      <p:sp>
        <p:nvSpPr>
          <p:cNvPr id="53258" name="Line 10"/>
          <p:cNvSpPr>
            <a:spLocks noChangeShapeType="1"/>
          </p:cNvSpPr>
          <p:nvPr/>
        </p:nvSpPr>
        <p:spPr bwMode="auto">
          <a:xfrm>
            <a:off x="6705600" y="38862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59" name="Line 11"/>
          <p:cNvSpPr>
            <a:spLocks noChangeShapeType="1"/>
          </p:cNvSpPr>
          <p:nvPr/>
        </p:nvSpPr>
        <p:spPr bwMode="auto">
          <a:xfrm>
            <a:off x="6705600" y="4876800"/>
            <a:ext cx="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53267" name="Group 19"/>
          <p:cNvGrpSpPr>
            <a:grpSpLocks/>
          </p:cNvGrpSpPr>
          <p:nvPr/>
        </p:nvGrpSpPr>
        <p:grpSpPr bwMode="auto">
          <a:xfrm>
            <a:off x="1905000" y="2057400"/>
            <a:ext cx="2362200" cy="2438400"/>
            <a:chOff x="1200" y="1296"/>
            <a:chExt cx="1488" cy="1536"/>
          </a:xfrm>
        </p:grpSpPr>
        <p:sp>
          <p:nvSpPr>
            <p:cNvPr id="53260" name="Oval 12"/>
            <p:cNvSpPr>
              <a:spLocks noChangeArrowheads="1"/>
            </p:cNvSpPr>
            <p:nvPr/>
          </p:nvSpPr>
          <p:spPr bwMode="auto">
            <a:xfrm>
              <a:off x="1204" y="1300"/>
              <a:ext cx="1480" cy="1528"/>
            </a:xfrm>
            <a:prstGeom prst="ellipse">
              <a:avLst/>
            </a:prstGeom>
            <a:noFill/>
            <a:ln w="12700">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61" name="Line 13"/>
            <p:cNvSpPr>
              <a:spLocks noChangeShapeType="1"/>
            </p:cNvSpPr>
            <p:nvPr/>
          </p:nvSpPr>
          <p:spPr bwMode="auto">
            <a:xfrm>
              <a:off x="1920" y="1296"/>
              <a:ext cx="0" cy="1536"/>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62" name="Line 14"/>
            <p:cNvSpPr>
              <a:spLocks noChangeShapeType="1"/>
            </p:cNvSpPr>
            <p:nvPr/>
          </p:nvSpPr>
          <p:spPr bwMode="auto">
            <a:xfrm>
              <a:off x="1200" y="2064"/>
              <a:ext cx="1488"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63" name="Rectangle 15"/>
            <p:cNvSpPr>
              <a:spLocks noChangeArrowheads="1"/>
            </p:cNvSpPr>
            <p:nvPr/>
          </p:nvSpPr>
          <p:spPr bwMode="auto">
            <a:xfrm>
              <a:off x="1478" y="1679"/>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D1</a:t>
              </a:r>
            </a:p>
          </p:txBody>
        </p:sp>
        <p:sp>
          <p:nvSpPr>
            <p:cNvPr id="53264" name="Rectangle 16"/>
            <p:cNvSpPr>
              <a:spLocks noChangeArrowheads="1"/>
            </p:cNvSpPr>
            <p:nvPr/>
          </p:nvSpPr>
          <p:spPr bwMode="auto">
            <a:xfrm>
              <a:off x="2006" y="1679"/>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D2</a:t>
              </a:r>
            </a:p>
          </p:txBody>
        </p:sp>
        <p:sp>
          <p:nvSpPr>
            <p:cNvPr id="53265" name="Rectangle 17"/>
            <p:cNvSpPr>
              <a:spLocks noChangeArrowheads="1"/>
            </p:cNvSpPr>
            <p:nvPr/>
          </p:nvSpPr>
          <p:spPr bwMode="auto">
            <a:xfrm>
              <a:off x="1478" y="2255"/>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D4</a:t>
              </a:r>
            </a:p>
          </p:txBody>
        </p:sp>
        <p:sp>
          <p:nvSpPr>
            <p:cNvPr id="53266" name="Rectangle 18"/>
            <p:cNvSpPr>
              <a:spLocks noChangeArrowheads="1"/>
            </p:cNvSpPr>
            <p:nvPr/>
          </p:nvSpPr>
          <p:spPr bwMode="auto">
            <a:xfrm>
              <a:off x="2054" y="2255"/>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D3</a:t>
              </a:r>
            </a:p>
          </p:txBody>
        </p:sp>
      </p:grpSp>
      <p:sp>
        <p:nvSpPr>
          <p:cNvPr id="53268" name="Line 20"/>
          <p:cNvSpPr>
            <a:spLocks noChangeShapeType="1"/>
          </p:cNvSpPr>
          <p:nvPr/>
        </p:nvSpPr>
        <p:spPr bwMode="auto">
          <a:xfrm flipH="1">
            <a:off x="4343400" y="32766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69" name="Rectangle 21"/>
          <p:cNvSpPr>
            <a:spLocks noChangeArrowheads="1"/>
          </p:cNvSpPr>
          <p:nvPr/>
        </p:nvSpPr>
        <p:spPr bwMode="auto">
          <a:xfrm>
            <a:off x="4327525" y="3503613"/>
            <a:ext cx="906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Découpe</a:t>
            </a:r>
          </a:p>
        </p:txBody>
      </p:sp>
      <p:sp>
        <p:nvSpPr>
          <p:cNvPr id="53270" name="Rectangle 22"/>
          <p:cNvSpPr>
            <a:spLocks noChangeArrowheads="1"/>
          </p:cNvSpPr>
          <p:nvPr/>
        </p:nvSpPr>
        <p:spPr bwMode="auto">
          <a:xfrm>
            <a:off x="593725" y="2590800"/>
            <a:ext cx="1089025"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DC &lt;- EP1</a:t>
            </a:r>
          </a:p>
          <a:p>
            <a:r>
              <a:rPr lang="fr-FR" altLang="fr-FR"/>
              <a:t>DC &lt;- EP2</a:t>
            </a:r>
          </a:p>
          <a:p>
            <a:r>
              <a:rPr lang="fr-FR" altLang="fr-FR"/>
              <a:t>DC &lt;- EP3</a:t>
            </a:r>
          </a:p>
          <a:p>
            <a:r>
              <a:rPr lang="fr-FR" altLang="fr-FR"/>
              <a:t>DC &lt;- EP4</a:t>
            </a:r>
          </a:p>
        </p:txBody>
      </p:sp>
      <p:sp>
        <p:nvSpPr>
          <p:cNvPr id="53271" name="Line 23"/>
          <p:cNvSpPr>
            <a:spLocks noChangeShapeType="1"/>
          </p:cNvSpPr>
          <p:nvPr/>
        </p:nvSpPr>
        <p:spPr bwMode="auto">
          <a:xfrm flipH="1">
            <a:off x="1676400" y="2743200"/>
            <a:ext cx="533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72" name="Arc 24"/>
          <p:cNvSpPr>
            <a:spLocks/>
          </p:cNvSpPr>
          <p:nvPr/>
        </p:nvSpPr>
        <p:spPr bwMode="auto">
          <a:xfrm>
            <a:off x="1676400" y="2971800"/>
            <a:ext cx="1676400" cy="762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73" name="Arc 25"/>
          <p:cNvSpPr>
            <a:spLocks/>
          </p:cNvSpPr>
          <p:nvPr/>
        </p:nvSpPr>
        <p:spPr bwMode="auto">
          <a:xfrm>
            <a:off x="1676400" y="3278188"/>
            <a:ext cx="17526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74" name="Arc 26"/>
          <p:cNvSpPr>
            <a:spLocks/>
          </p:cNvSpPr>
          <p:nvPr/>
        </p:nvSpPr>
        <p:spPr bwMode="auto">
          <a:xfrm>
            <a:off x="1752600" y="3506788"/>
            <a:ext cx="609600" cy="228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75" name="Rectangle 27"/>
          <p:cNvSpPr>
            <a:spLocks noChangeArrowheads="1"/>
          </p:cNvSpPr>
          <p:nvPr/>
        </p:nvSpPr>
        <p:spPr bwMode="auto">
          <a:xfrm>
            <a:off x="517525" y="1598613"/>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Schéma directeur</a:t>
            </a:r>
          </a:p>
        </p:txBody>
      </p:sp>
      <p:sp>
        <p:nvSpPr>
          <p:cNvPr id="53276" name="Line 28"/>
          <p:cNvSpPr>
            <a:spLocks noChangeShapeType="1"/>
          </p:cNvSpPr>
          <p:nvPr/>
        </p:nvSpPr>
        <p:spPr bwMode="auto">
          <a:xfrm>
            <a:off x="1066800" y="19050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77" name="Rectangle 29"/>
          <p:cNvSpPr>
            <a:spLocks noChangeArrowheads="1"/>
          </p:cNvSpPr>
          <p:nvPr/>
        </p:nvSpPr>
        <p:spPr bwMode="auto">
          <a:xfrm>
            <a:off x="1127125" y="2055813"/>
            <a:ext cx="1323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Consolidation</a:t>
            </a:r>
          </a:p>
        </p:txBody>
      </p:sp>
      <p:sp>
        <p:nvSpPr>
          <p:cNvPr id="53278" name="Rectangle 30"/>
          <p:cNvSpPr>
            <a:spLocks noChangeArrowheads="1"/>
          </p:cNvSpPr>
          <p:nvPr/>
        </p:nvSpPr>
        <p:spPr bwMode="auto">
          <a:xfrm>
            <a:off x="1279525" y="4722813"/>
            <a:ext cx="5222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EP3</a:t>
            </a:r>
          </a:p>
          <a:p>
            <a:r>
              <a:rPr lang="fr-FR" altLang="fr-FR"/>
              <a:t>EP4</a:t>
            </a:r>
          </a:p>
        </p:txBody>
      </p:sp>
      <p:sp>
        <p:nvSpPr>
          <p:cNvPr id="53279" name="Arc 31"/>
          <p:cNvSpPr>
            <a:spLocks/>
          </p:cNvSpPr>
          <p:nvPr/>
        </p:nvSpPr>
        <p:spPr bwMode="auto">
          <a:xfrm>
            <a:off x="1752600" y="3886200"/>
            <a:ext cx="1752600" cy="9906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80" name="Arc 32"/>
          <p:cNvSpPr>
            <a:spLocks/>
          </p:cNvSpPr>
          <p:nvPr/>
        </p:nvSpPr>
        <p:spPr bwMode="auto">
          <a:xfrm>
            <a:off x="1752600" y="3886200"/>
            <a:ext cx="838200" cy="12192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81" name="Rectangle 33"/>
          <p:cNvSpPr>
            <a:spLocks noChangeArrowheads="1"/>
          </p:cNvSpPr>
          <p:nvPr/>
        </p:nvSpPr>
        <p:spPr bwMode="auto">
          <a:xfrm>
            <a:off x="2422525" y="4951413"/>
            <a:ext cx="90646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Priorités</a:t>
            </a:r>
          </a:p>
          <a:p>
            <a:r>
              <a:rPr lang="fr-FR" altLang="fr-FR"/>
              <a:t>Scénario</a:t>
            </a:r>
          </a:p>
          <a:p>
            <a:r>
              <a:rPr lang="fr-FR" altLang="fr-FR"/>
              <a:t>Planning</a:t>
            </a:r>
          </a:p>
        </p:txBody>
      </p:sp>
      <p:sp>
        <p:nvSpPr>
          <p:cNvPr id="53282" name="Rectangle 3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AF9C22CF-0DEE-4269-8193-3D35481EAA3D}" type="slidenum">
              <a:rPr lang="fr-FR" altLang="fr-FR" sz="1200"/>
              <a:pPr>
                <a:spcBef>
                  <a:spcPct val="50000"/>
                </a:spcBef>
              </a:pPr>
              <a:t>26</a:t>
            </a:fld>
            <a:endParaRPr lang="fr-FR" altLang="fr-FR" sz="1200"/>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sz="3200"/>
              <a:t>Définition et objectifs de chaque étape</a:t>
            </a:r>
          </a:p>
        </p:txBody>
      </p:sp>
      <p:sp>
        <p:nvSpPr>
          <p:cNvPr id="55299" name="Rectangle 3"/>
          <p:cNvSpPr>
            <a:spLocks noChangeArrowheads="1"/>
          </p:cNvSpPr>
          <p:nvPr/>
        </p:nvSpPr>
        <p:spPr bwMode="auto">
          <a:xfrm>
            <a:off x="457200" y="1676400"/>
            <a:ext cx="8382000" cy="508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b="1"/>
              <a:t>Etude préalable </a:t>
            </a:r>
            <a:r>
              <a:rPr lang="fr-FR" altLang="fr-FR" sz="1800"/>
              <a:t>(précédée d'un diagnostic)</a:t>
            </a:r>
          </a:p>
          <a:p>
            <a:pPr>
              <a:spcBef>
                <a:spcPct val="50000"/>
              </a:spcBef>
            </a:pPr>
            <a:r>
              <a:rPr lang="fr-FR" altLang="fr-FR" sz="1800" b="1"/>
              <a:t>Diagnostic </a:t>
            </a:r>
            <a:r>
              <a:rPr lang="fr-FR" altLang="fr-FR" sz="1800"/>
              <a:t>: </a:t>
            </a:r>
            <a:r>
              <a:rPr lang="fr-FR" altLang="fr-FR" sz="1800" i="1"/>
              <a:t>définition des moyens nécessaires à l'étude préalable et fixation du cadre du projet</a:t>
            </a:r>
            <a:endParaRPr lang="fr-FR" altLang="fr-FR" sz="1800"/>
          </a:p>
          <a:p>
            <a:pPr>
              <a:spcBef>
                <a:spcPct val="50000"/>
              </a:spcBef>
            </a:pPr>
            <a:r>
              <a:rPr lang="fr-FR" altLang="fr-FR" sz="1800" b="1"/>
              <a:t>Etude préalable </a:t>
            </a:r>
            <a:r>
              <a:rPr lang="fr-FR" altLang="fr-FR" sz="1800"/>
              <a:t>: </a:t>
            </a:r>
            <a:r>
              <a:rPr lang="fr-FR" altLang="fr-FR" sz="1800" i="1"/>
              <a:t>étude et conception globale générale en laissant la possibilité de détailler les points très sensibles - Petite équipe - Plusieurs solutions</a:t>
            </a:r>
            <a:endParaRPr lang="fr-FR" altLang="fr-FR" sz="1800"/>
          </a:p>
          <a:p>
            <a:pPr>
              <a:spcBef>
                <a:spcPct val="50000"/>
              </a:spcBef>
            </a:pPr>
            <a:r>
              <a:rPr lang="fr-FR" altLang="fr-FR" sz="1800"/>
              <a:t>Plan d'un dossier d'étude préalable :</a:t>
            </a:r>
          </a:p>
          <a:p>
            <a:pPr>
              <a:spcBef>
                <a:spcPct val="50000"/>
              </a:spcBef>
            </a:pPr>
            <a:r>
              <a:rPr lang="fr-FR" altLang="fr-FR" sz="1800"/>
              <a:t>	</a:t>
            </a:r>
            <a:r>
              <a:rPr lang="fr-FR" altLang="fr-FR" sz="1400"/>
              <a:t>Structures de l'organisme dans le champ de l'étude</a:t>
            </a:r>
          </a:p>
          <a:p>
            <a:pPr>
              <a:spcBef>
                <a:spcPct val="50000"/>
              </a:spcBef>
            </a:pPr>
            <a:r>
              <a:rPr lang="fr-FR" altLang="fr-FR" sz="1400"/>
              <a:t>	Procédures et circuits de l'information</a:t>
            </a:r>
          </a:p>
          <a:p>
            <a:pPr>
              <a:spcBef>
                <a:spcPct val="50000"/>
              </a:spcBef>
            </a:pPr>
            <a:r>
              <a:rPr lang="fr-FR" altLang="fr-FR" sz="1400"/>
              <a:t>	Degré et type d'automatisation</a:t>
            </a:r>
          </a:p>
          <a:p>
            <a:pPr>
              <a:spcBef>
                <a:spcPct val="50000"/>
              </a:spcBef>
            </a:pPr>
            <a:r>
              <a:rPr lang="fr-FR" altLang="fr-FR" sz="1400"/>
              <a:t>	Répartition géographique des utilisateurs et des services</a:t>
            </a:r>
          </a:p>
          <a:p>
            <a:pPr>
              <a:spcBef>
                <a:spcPct val="50000"/>
              </a:spcBef>
            </a:pPr>
            <a:r>
              <a:rPr lang="fr-FR" altLang="fr-FR" sz="1400"/>
              <a:t>	Moyens informatiques et autres nécessaires</a:t>
            </a:r>
            <a:endParaRPr lang="fr-FR" altLang="fr-FR" sz="1800"/>
          </a:p>
          <a:p>
            <a:pPr>
              <a:spcBef>
                <a:spcPct val="50000"/>
              </a:spcBef>
            </a:pPr>
            <a:r>
              <a:rPr lang="fr-FR" altLang="fr-FR" sz="1800"/>
              <a:t>Préciser les étapes suivantes : coûts, moyens, délais, étapes transitoires</a:t>
            </a:r>
          </a:p>
          <a:p>
            <a:pPr>
              <a:spcBef>
                <a:spcPct val="50000"/>
              </a:spcBef>
            </a:pPr>
            <a:r>
              <a:rPr lang="fr-FR" altLang="fr-FR" sz="1800"/>
              <a:t>Fixer le découpage en sous projets</a:t>
            </a:r>
          </a:p>
          <a:p>
            <a:pPr>
              <a:spcBef>
                <a:spcPct val="50000"/>
              </a:spcBef>
            </a:pPr>
            <a:r>
              <a:rPr lang="fr-FR" altLang="fr-FR" sz="1800"/>
              <a:t>Réalisation éventuelle d'une maquette</a:t>
            </a:r>
          </a:p>
        </p:txBody>
      </p:sp>
      <p:sp>
        <p:nvSpPr>
          <p:cNvPr id="55300"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6FD7DD64-F255-4C2B-9F78-3BE649418912}" type="slidenum">
              <a:rPr lang="fr-FR" altLang="fr-FR" sz="1200"/>
              <a:pPr>
                <a:spcBef>
                  <a:spcPct val="50000"/>
                </a:spcBef>
              </a:pPr>
              <a:t>27</a:t>
            </a:fld>
            <a:endParaRPr lang="fr-FR" altLang="fr-FR" sz="1200"/>
          </a:p>
        </p:txBody>
      </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Etude détaillée</a:t>
            </a:r>
          </a:p>
        </p:txBody>
      </p:sp>
      <p:sp>
        <p:nvSpPr>
          <p:cNvPr id="57347" name="Rectangle 3"/>
          <p:cNvSpPr>
            <a:spLocks noChangeArrowheads="1"/>
          </p:cNvSpPr>
          <p:nvPr/>
        </p:nvSpPr>
        <p:spPr bwMode="auto">
          <a:xfrm>
            <a:off x="381000" y="1676400"/>
            <a:ext cx="8382000" cy="449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i="1"/>
              <a:t>Conduite sur la base de la solution choisie à la fin de l'étude préalable</a:t>
            </a:r>
          </a:p>
          <a:p>
            <a:pPr>
              <a:spcBef>
                <a:spcPct val="50000"/>
              </a:spcBef>
            </a:pPr>
            <a:endParaRPr lang="fr-FR" altLang="fr-FR" sz="1800" i="1"/>
          </a:p>
          <a:p>
            <a:pPr>
              <a:spcBef>
                <a:spcPct val="50000"/>
              </a:spcBef>
            </a:pPr>
            <a:r>
              <a:rPr lang="fr-FR" altLang="fr-FR" sz="1800" b="1"/>
              <a:t>Objectifs : </a:t>
            </a:r>
            <a:r>
              <a:rPr lang="fr-FR" altLang="fr-FR" sz="1800"/>
              <a:t>	- Compléter et élaborer le détail de la solution choisie</a:t>
            </a:r>
          </a:p>
          <a:p>
            <a:pPr>
              <a:spcBef>
                <a:spcPct val="50000"/>
              </a:spcBef>
            </a:pPr>
            <a:r>
              <a:rPr lang="fr-FR" altLang="fr-FR" sz="1800"/>
              <a:t>		- Décrire le fonctionnement du nouveau système</a:t>
            </a:r>
          </a:p>
          <a:p>
            <a:pPr>
              <a:spcBef>
                <a:spcPct val="50000"/>
              </a:spcBef>
            </a:pPr>
            <a:r>
              <a:rPr lang="fr-FR" altLang="fr-FR" sz="1800"/>
              <a:t>		- Préciser </a:t>
            </a:r>
          </a:p>
          <a:p>
            <a:pPr>
              <a:spcBef>
                <a:spcPct val="50000"/>
              </a:spcBef>
            </a:pPr>
            <a:r>
              <a:rPr lang="fr-FR" altLang="fr-FR" sz="1800"/>
              <a:t>			les moyens humains et financiers</a:t>
            </a:r>
          </a:p>
          <a:p>
            <a:pPr>
              <a:spcBef>
                <a:spcPct val="50000"/>
              </a:spcBef>
            </a:pPr>
            <a:r>
              <a:rPr lang="fr-FR" altLang="fr-FR" sz="1800"/>
              <a:t>			les moyens et modalités de lancement</a:t>
            </a:r>
          </a:p>
          <a:p>
            <a:pPr>
              <a:spcBef>
                <a:spcPct val="50000"/>
              </a:spcBef>
            </a:pPr>
            <a:r>
              <a:rPr lang="fr-FR" altLang="fr-FR" sz="1800"/>
              <a:t>			protocole de réception</a:t>
            </a:r>
          </a:p>
          <a:p>
            <a:pPr>
              <a:spcBef>
                <a:spcPct val="50000"/>
              </a:spcBef>
            </a:pPr>
            <a:r>
              <a:rPr lang="fr-FR" altLang="fr-FR" sz="1800"/>
              <a:t>			constituer les dossiers</a:t>
            </a:r>
          </a:p>
          <a:p>
            <a:pPr>
              <a:spcBef>
                <a:spcPct val="50000"/>
              </a:spcBef>
            </a:pPr>
            <a:r>
              <a:rPr lang="fr-FR" altLang="fr-FR" sz="1800"/>
              <a:t>			contraintes de réalisation</a:t>
            </a:r>
          </a:p>
          <a:p>
            <a:pPr>
              <a:spcBef>
                <a:spcPct val="50000"/>
              </a:spcBef>
            </a:pPr>
            <a:endParaRPr lang="fr-FR" altLang="fr-FR" sz="1800"/>
          </a:p>
        </p:txBody>
      </p:sp>
      <p:sp>
        <p:nvSpPr>
          <p:cNvPr id="57348"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AD4D7578-837C-46C7-B171-B49BEAF5FE70}" type="slidenum">
              <a:rPr lang="fr-FR" altLang="fr-FR" sz="1200"/>
              <a:pPr>
                <a:spcBef>
                  <a:spcPct val="50000"/>
                </a:spcBef>
              </a:pPr>
              <a:t>28</a:t>
            </a:fld>
            <a:endParaRPr lang="fr-FR" altLang="fr-FR" sz="1200"/>
          </a:p>
        </p:txBody>
      </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Réalisation et mise en oeuvre</a:t>
            </a:r>
          </a:p>
        </p:txBody>
      </p:sp>
      <p:sp>
        <p:nvSpPr>
          <p:cNvPr id="59395" name="Rectangle 3"/>
          <p:cNvSpPr>
            <a:spLocks noChangeArrowheads="1"/>
          </p:cNvSpPr>
          <p:nvPr/>
        </p:nvSpPr>
        <p:spPr bwMode="auto">
          <a:xfrm>
            <a:off x="457200" y="1676400"/>
            <a:ext cx="8153400"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b="1"/>
              <a:t>Réalisation</a:t>
            </a:r>
            <a:r>
              <a:rPr lang="fr-FR" altLang="fr-FR" sz="1800"/>
              <a:t> : 	</a:t>
            </a:r>
            <a:r>
              <a:rPr lang="fr-FR" altLang="fr-FR" sz="1800" i="1"/>
              <a:t>Obtenir des programmes qui fonctionnent sur des jeux d'essais 		fournis par l'utilisateur</a:t>
            </a:r>
          </a:p>
          <a:p>
            <a:pPr>
              <a:spcBef>
                <a:spcPct val="50000"/>
              </a:spcBef>
            </a:pPr>
            <a:r>
              <a:rPr lang="fr-FR" altLang="fr-FR" sz="1800"/>
              <a:t>Etude technique : 	- Organisation physique des données</a:t>
            </a:r>
          </a:p>
          <a:p>
            <a:pPr>
              <a:spcBef>
                <a:spcPct val="50000"/>
              </a:spcBef>
            </a:pPr>
            <a:r>
              <a:rPr lang="fr-FR" altLang="fr-FR" sz="1800"/>
              <a:t>		- Procédures de sécurité</a:t>
            </a:r>
          </a:p>
          <a:p>
            <a:pPr>
              <a:spcBef>
                <a:spcPct val="50000"/>
              </a:spcBef>
            </a:pPr>
            <a:r>
              <a:rPr lang="fr-FR" altLang="fr-FR" sz="1800"/>
              <a:t>		- Stratégie de production des programmes</a:t>
            </a:r>
          </a:p>
          <a:p>
            <a:pPr>
              <a:spcBef>
                <a:spcPct val="50000"/>
              </a:spcBef>
            </a:pPr>
            <a:r>
              <a:rPr lang="fr-FR" altLang="fr-FR" sz="1800"/>
              <a:t>Production des programmes : Validation par les utilisateurs, l'exploitation et la 				maintenance</a:t>
            </a:r>
          </a:p>
          <a:p>
            <a:pPr>
              <a:spcBef>
                <a:spcPct val="50000"/>
              </a:spcBef>
            </a:pPr>
            <a:r>
              <a:rPr lang="fr-FR" altLang="fr-FR" sz="1800" b="1"/>
              <a:t>Mise en oeuvre </a:t>
            </a:r>
            <a:r>
              <a:rPr lang="fr-FR" altLang="fr-FR" sz="1800"/>
              <a:t>: 	- Passage du système expérimental au système réel</a:t>
            </a:r>
          </a:p>
          <a:p>
            <a:pPr>
              <a:spcBef>
                <a:spcPct val="50000"/>
              </a:spcBef>
            </a:pPr>
            <a:r>
              <a:rPr lang="fr-FR" altLang="fr-FR" sz="1800"/>
              <a:t>		- Préparation de l'environnement (installation des postes de travail, 		formation des utilisateurs ...)</a:t>
            </a:r>
          </a:p>
          <a:p>
            <a:pPr>
              <a:spcBef>
                <a:spcPct val="50000"/>
              </a:spcBef>
            </a:pPr>
            <a:r>
              <a:rPr lang="fr-FR" altLang="fr-FR" sz="1800"/>
              <a:t>		- Préparation du lancement (remise en état des procédures 			dégradées, rassembler les données dispersées, répercuter les 		nouvelles codifications, initialisation des nouveaux fichiers)</a:t>
            </a:r>
          </a:p>
          <a:p>
            <a:pPr>
              <a:spcBef>
                <a:spcPct val="50000"/>
              </a:spcBef>
            </a:pPr>
            <a:r>
              <a:rPr lang="fr-FR" altLang="fr-FR" sz="1800"/>
              <a:t>Information et formation des utilisateurs (générale et spécifique)</a:t>
            </a:r>
          </a:p>
        </p:txBody>
      </p:sp>
      <p:sp>
        <p:nvSpPr>
          <p:cNvPr id="59396"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88DC27C3-D0DC-4F70-ACB5-35DA0FDE6032}" type="slidenum">
              <a:rPr lang="fr-FR" altLang="fr-FR" sz="1200"/>
              <a:pPr>
                <a:spcBef>
                  <a:spcPct val="50000"/>
                </a:spcBef>
              </a:pPr>
              <a:t>29</a:t>
            </a:fld>
            <a:endParaRPr lang="fr-FR" altLang="fr-FR" sz="1200"/>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Objectif du cours</a:t>
            </a:r>
          </a:p>
        </p:txBody>
      </p:sp>
      <p:sp>
        <p:nvSpPr>
          <p:cNvPr id="7171" name="Rectangle 3"/>
          <p:cNvSpPr>
            <a:spLocks noGrp="1" noChangeArrowheads="1"/>
          </p:cNvSpPr>
          <p:nvPr>
            <p:ph type="body" idx="1"/>
          </p:nvPr>
        </p:nvSpPr>
        <p:spPr>
          <a:xfrm>
            <a:off x="304800" y="2133600"/>
            <a:ext cx="7772400" cy="32766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20000"/>
              </a:lnSpc>
            </a:pPr>
            <a:r>
              <a:rPr lang="fr-FR" altLang="fr-FR"/>
              <a:t>Considérations générales sur les SI</a:t>
            </a:r>
          </a:p>
          <a:p>
            <a:pPr>
              <a:lnSpc>
                <a:spcPct val="120000"/>
              </a:lnSpc>
            </a:pPr>
            <a:r>
              <a:rPr lang="fr-FR" altLang="fr-FR"/>
              <a:t>Une méthodologie de base : MERISE</a:t>
            </a:r>
          </a:p>
          <a:p>
            <a:pPr>
              <a:lnSpc>
                <a:spcPct val="120000"/>
              </a:lnSpc>
            </a:pPr>
            <a:r>
              <a:rPr lang="fr-FR" altLang="fr-FR"/>
              <a:t>Informatique industrielle : SADT ...</a:t>
            </a:r>
          </a:p>
          <a:p>
            <a:pPr>
              <a:lnSpc>
                <a:spcPct val="120000"/>
              </a:lnSpc>
            </a:pPr>
            <a:r>
              <a:rPr lang="fr-FR" altLang="fr-FR"/>
              <a:t>Vers la conception objet</a:t>
            </a:r>
          </a:p>
          <a:p>
            <a:pPr>
              <a:lnSpc>
                <a:spcPct val="120000"/>
              </a:lnSpc>
            </a:pPr>
            <a:r>
              <a:rPr lang="fr-FR" altLang="fr-FR"/>
              <a:t>UML</a:t>
            </a:r>
          </a:p>
        </p:txBody>
      </p:sp>
      <p:sp>
        <p:nvSpPr>
          <p:cNvPr id="7172"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BE961A4A-74C6-4C66-8C97-CBB39CEB9901}" type="slidenum">
              <a:rPr lang="fr-FR" altLang="fr-FR" sz="1200"/>
              <a:pPr>
                <a:spcBef>
                  <a:spcPct val="50000"/>
                </a:spcBef>
              </a:pPr>
              <a:t>3</a:t>
            </a:fld>
            <a:endParaRPr lang="fr-FR" altLang="fr-FR"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sz="3600"/>
              <a:t>Lancement et validation définitive</a:t>
            </a:r>
          </a:p>
        </p:txBody>
      </p:sp>
      <p:sp>
        <p:nvSpPr>
          <p:cNvPr id="61443" name="Rectangle 3"/>
          <p:cNvSpPr>
            <a:spLocks noChangeArrowheads="1"/>
          </p:cNvSpPr>
          <p:nvPr/>
        </p:nvSpPr>
        <p:spPr bwMode="auto">
          <a:xfrm>
            <a:off x="533400" y="1600200"/>
            <a:ext cx="7924800" cy="408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i="1"/>
              <a:t>Aller-retours entre l'équipe d'étude et les utilisateurs</a:t>
            </a:r>
          </a:p>
          <a:p>
            <a:pPr>
              <a:spcBef>
                <a:spcPct val="50000"/>
              </a:spcBef>
            </a:pPr>
            <a:r>
              <a:rPr lang="fr-FR" altLang="fr-FR" sz="1800"/>
              <a:t>Se limiter à :</a:t>
            </a:r>
          </a:p>
          <a:p>
            <a:pPr>
              <a:spcBef>
                <a:spcPct val="50000"/>
              </a:spcBef>
            </a:pPr>
            <a:r>
              <a:rPr lang="fr-FR" altLang="fr-FR" sz="1800"/>
              <a:t>		- opérations de contrôle d'exécution du plan de lancement</a:t>
            </a:r>
          </a:p>
          <a:p>
            <a:pPr>
              <a:spcBef>
                <a:spcPct val="50000"/>
              </a:spcBef>
            </a:pPr>
            <a:r>
              <a:rPr lang="fr-FR" altLang="fr-FR" sz="1800"/>
              <a:t>		- assistance aux utilisateurs</a:t>
            </a:r>
          </a:p>
          <a:p>
            <a:pPr>
              <a:spcBef>
                <a:spcPct val="50000"/>
              </a:spcBef>
            </a:pPr>
            <a:r>
              <a:rPr lang="fr-FR" altLang="fr-FR" sz="1800"/>
              <a:t>Ne pas faire : </a:t>
            </a:r>
          </a:p>
          <a:p>
            <a:pPr>
              <a:spcBef>
                <a:spcPct val="50000"/>
              </a:spcBef>
            </a:pPr>
            <a:r>
              <a:rPr lang="fr-FR" altLang="fr-FR" sz="1800"/>
              <a:t>		- modification du plan de lancement</a:t>
            </a:r>
          </a:p>
          <a:p>
            <a:pPr>
              <a:spcBef>
                <a:spcPct val="50000"/>
              </a:spcBef>
            </a:pPr>
            <a:r>
              <a:rPr lang="fr-FR" altLang="fr-FR" sz="1800"/>
              <a:t>		- modification du système</a:t>
            </a:r>
          </a:p>
          <a:p>
            <a:pPr>
              <a:spcBef>
                <a:spcPct val="50000"/>
              </a:spcBef>
            </a:pPr>
            <a:r>
              <a:rPr lang="fr-FR" altLang="fr-FR" sz="1800"/>
              <a:t>Fin : </a:t>
            </a:r>
          </a:p>
          <a:p>
            <a:pPr>
              <a:spcBef>
                <a:spcPct val="50000"/>
              </a:spcBef>
            </a:pPr>
            <a:r>
              <a:rPr lang="fr-FR" altLang="fr-FR" sz="1800"/>
              <a:t>		- mise à jour des consignes</a:t>
            </a:r>
          </a:p>
          <a:p>
            <a:pPr>
              <a:spcBef>
                <a:spcPct val="50000"/>
              </a:spcBef>
            </a:pPr>
            <a:r>
              <a:rPr lang="fr-FR" altLang="fr-FR" sz="1800"/>
              <a:t>		- modalités de maintenance du système</a:t>
            </a:r>
          </a:p>
        </p:txBody>
      </p:sp>
      <p:sp>
        <p:nvSpPr>
          <p:cNvPr id="61444"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BACF08BA-547B-431C-BAB3-49619A02108E}" type="slidenum">
              <a:rPr lang="fr-FR" altLang="fr-FR" sz="1200"/>
              <a:pPr>
                <a:spcBef>
                  <a:spcPct val="50000"/>
                </a:spcBef>
              </a:pPr>
              <a:t>30</a:t>
            </a:fld>
            <a:endParaRPr lang="fr-FR" altLang="fr-FR" sz="1200"/>
          </a:p>
        </p:txBody>
      </p:sp>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Etude de l'existant : objectifs</a:t>
            </a:r>
          </a:p>
        </p:txBody>
      </p:sp>
      <p:sp>
        <p:nvSpPr>
          <p:cNvPr id="63491" name="Rectangle 3"/>
          <p:cNvSpPr>
            <a:spLocks noChangeArrowheads="1"/>
          </p:cNvSpPr>
          <p:nvPr/>
        </p:nvSpPr>
        <p:spPr bwMode="auto">
          <a:xfrm>
            <a:off x="533400" y="1752600"/>
            <a:ext cx="8077200"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buFontTx/>
              <a:buChar char="•"/>
            </a:pPr>
            <a:r>
              <a:rPr lang="fr-FR" altLang="fr-FR"/>
              <a:t> </a:t>
            </a:r>
            <a:r>
              <a:rPr lang="fr-FR" altLang="fr-FR" sz="1800"/>
              <a:t>le champs d'étude est-il bien délimité ?</a:t>
            </a:r>
          </a:p>
          <a:p>
            <a:pPr>
              <a:spcBef>
                <a:spcPct val="50000"/>
              </a:spcBef>
              <a:buFontTx/>
              <a:buChar char="•"/>
            </a:pPr>
            <a:r>
              <a:rPr lang="fr-FR" altLang="fr-FR" sz="1800"/>
              <a:t> quels sont les véritables objectifs ? les véritables besoins ?</a:t>
            </a:r>
          </a:p>
          <a:p>
            <a:pPr>
              <a:spcBef>
                <a:spcPct val="50000"/>
              </a:spcBef>
              <a:buFontTx/>
              <a:buChar char="•"/>
            </a:pPr>
            <a:r>
              <a:rPr lang="fr-FR" altLang="fr-FR" sz="1800"/>
              <a:t> la perception des responsables est elle correct ou déformée ?</a:t>
            </a:r>
          </a:p>
          <a:p>
            <a:pPr>
              <a:spcBef>
                <a:spcPct val="50000"/>
              </a:spcBef>
            </a:pPr>
            <a:endParaRPr lang="fr-FR" altLang="fr-FR" sz="1800"/>
          </a:p>
          <a:p>
            <a:pPr>
              <a:spcBef>
                <a:spcPct val="50000"/>
              </a:spcBef>
            </a:pPr>
            <a:r>
              <a:rPr lang="fr-FR" altLang="fr-FR" sz="1800"/>
              <a:t>A partir de la connaissance de l'existant :</a:t>
            </a:r>
          </a:p>
          <a:p>
            <a:pPr>
              <a:spcBef>
                <a:spcPct val="50000"/>
              </a:spcBef>
              <a:buFontTx/>
              <a:buChar char="•"/>
            </a:pPr>
            <a:r>
              <a:rPr lang="fr-FR" altLang="fr-FR" sz="1800"/>
              <a:t> les aspects négatifs et positifs immédiats</a:t>
            </a:r>
          </a:p>
          <a:p>
            <a:pPr>
              <a:spcBef>
                <a:spcPct val="50000"/>
              </a:spcBef>
              <a:buFontTx/>
              <a:buChar char="•"/>
            </a:pPr>
            <a:r>
              <a:rPr lang="fr-FR" altLang="fr-FR" sz="1800"/>
              <a:t> les aspects négatifs et positifs à moyen terme</a:t>
            </a:r>
          </a:p>
          <a:p>
            <a:pPr>
              <a:spcBef>
                <a:spcPct val="50000"/>
              </a:spcBef>
              <a:buFontTx/>
              <a:buChar char="•"/>
            </a:pPr>
            <a:r>
              <a:rPr lang="fr-FR" altLang="fr-FR" sz="1800"/>
              <a:t> en faire la synthèse</a:t>
            </a:r>
          </a:p>
          <a:p>
            <a:pPr>
              <a:spcBef>
                <a:spcPct val="50000"/>
              </a:spcBef>
            </a:pPr>
            <a:endParaRPr lang="fr-FR" altLang="fr-FR" sz="1800"/>
          </a:p>
          <a:p>
            <a:pPr>
              <a:spcBef>
                <a:spcPct val="50000"/>
              </a:spcBef>
            </a:pPr>
            <a:r>
              <a:rPr lang="fr-FR" altLang="fr-FR" sz="1800"/>
              <a:t>afin de :</a:t>
            </a:r>
          </a:p>
          <a:p>
            <a:pPr>
              <a:spcBef>
                <a:spcPct val="50000"/>
              </a:spcBef>
              <a:buFontTx/>
              <a:buChar char="•"/>
            </a:pPr>
            <a:r>
              <a:rPr lang="fr-FR" altLang="fr-FR" sz="1800"/>
              <a:t> concevoir une ou plusieurs solutions</a:t>
            </a:r>
          </a:p>
          <a:p>
            <a:pPr>
              <a:spcBef>
                <a:spcPct val="50000"/>
              </a:spcBef>
              <a:buFontTx/>
              <a:buChar char="•"/>
            </a:pPr>
            <a:r>
              <a:rPr lang="fr-FR" altLang="fr-FR" sz="1800"/>
              <a:t> proposer un dossier pour décision</a:t>
            </a:r>
          </a:p>
        </p:txBody>
      </p:sp>
      <p:sp>
        <p:nvSpPr>
          <p:cNvPr id="63492"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C783E022-4A9D-45E1-89CC-E62D26DC3A05}" type="slidenum">
              <a:rPr lang="fr-FR" altLang="fr-FR" sz="1200"/>
              <a:pPr>
                <a:spcBef>
                  <a:spcPct val="50000"/>
                </a:spcBef>
              </a:pPr>
              <a:t>31</a:t>
            </a:fld>
            <a:endParaRPr lang="fr-FR" altLang="fr-FR" sz="1200"/>
          </a:p>
        </p:txBody>
      </p:sp>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sz="3600"/>
              <a:t>Analyse des flux : schéma des flux</a:t>
            </a:r>
          </a:p>
        </p:txBody>
      </p:sp>
      <p:sp>
        <p:nvSpPr>
          <p:cNvPr id="65539" name="Rectangle 3"/>
          <p:cNvSpPr>
            <a:spLocks noChangeArrowheads="1"/>
          </p:cNvSpPr>
          <p:nvPr/>
        </p:nvSpPr>
        <p:spPr bwMode="auto">
          <a:xfrm>
            <a:off x="457200" y="1676400"/>
            <a:ext cx="754380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Qui agit : les acteurs </a:t>
            </a:r>
          </a:p>
          <a:p>
            <a:pPr>
              <a:spcBef>
                <a:spcPct val="50000"/>
              </a:spcBef>
            </a:pPr>
            <a:r>
              <a:rPr lang="fr-FR" altLang="fr-FR"/>
              <a:t>	- externes (ex : les clients)</a:t>
            </a:r>
          </a:p>
          <a:p>
            <a:pPr>
              <a:spcBef>
                <a:spcPct val="50000"/>
              </a:spcBef>
            </a:pPr>
            <a:r>
              <a:rPr lang="fr-FR" altLang="fr-FR"/>
              <a:t>	- internes mais hors du champ de l'étude </a:t>
            </a:r>
          </a:p>
          <a:p>
            <a:pPr>
              <a:spcBef>
                <a:spcPct val="50000"/>
              </a:spcBef>
            </a:pPr>
            <a:r>
              <a:rPr lang="fr-FR" altLang="fr-FR"/>
              <a:t>	- internes dans le champ de l'étude</a:t>
            </a:r>
          </a:p>
          <a:p>
            <a:pPr>
              <a:spcBef>
                <a:spcPct val="50000"/>
              </a:spcBef>
            </a:pPr>
            <a:r>
              <a:rPr lang="fr-FR" altLang="fr-FR"/>
              <a:t>Exemple de schéma des flux :</a:t>
            </a:r>
          </a:p>
        </p:txBody>
      </p:sp>
      <p:sp>
        <p:nvSpPr>
          <p:cNvPr id="65540" name="Oval 4"/>
          <p:cNvSpPr>
            <a:spLocks noChangeArrowheads="1"/>
          </p:cNvSpPr>
          <p:nvPr/>
        </p:nvSpPr>
        <p:spPr bwMode="auto">
          <a:xfrm>
            <a:off x="5416550" y="5187950"/>
            <a:ext cx="1816100" cy="977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Université</a:t>
            </a:r>
          </a:p>
        </p:txBody>
      </p:sp>
      <p:sp>
        <p:nvSpPr>
          <p:cNvPr id="65541" name="Oval 5"/>
          <p:cNvSpPr>
            <a:spLocks noChangeArrowheads="1"/>
          </p:cNvSpPr>
          <p:nvPr/>
        </p:nvSpPr>
        <p:spPr bwMode="auto">
          <a:xfrm>
            <a:off x="1149350" y="5187950"/>
            <a:ext cx="1816100" cy="977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Etudiant</a:t>
            </a:r>
          </a:p>
        </p:txBody>
      </p:sp>
      <p:sp>
        <p:nvSpPr>
          <p:cNvPr id="65542" name="Oval 6"/>
          <p:cNvSpPr>
            <a:spLocks noChangeArrowheads="1"/>
          </p:cNvSpPr>
          <p:nvPr/>
        </p:nvSpPr>
        <p:spPr bwMode="auto">
          <a:xfrm>
            <a:off x="2825750" y="3435350"/>
            <a:ext cx="2197100" cy="901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5543" name="Rectangle 7"/>
          <p:cNvSpPr>
            <a:spLocks noChangeArrowheads="1"/>
          </p:cNvSpPr>
          <p:nvPr/>
        </p:nvSpPr>
        <p:spPr bwMode="auto">
          <a:xfrm>
            <a:off x="3489325" y="3732213"/>
            <a:ext cx="804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Banque</a:t>
            </a:r>
          </a:p>
        </p:txBody>
      </p:sp>
      <p:sp>
        <p:nvSpPr>
          <p:cNvPr id="65544" name="Line 8"/>
          <p:cNvSpPr>
            <a:spLocks noChangeShapeType="1"/>
          </p:cNvSpPr>
          <p:nvPr/>
        </p:nvSpPr>
        <p:spPr bwMode="auto">
          <a:xfrm flipV="1">
            <a:off x="2819400" y="5334000"/>
            <a:ext cx="2895600" cy="76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5545" name="Line 9"/>
          <p:cNvSpPr>
            <a:spLocks noChangeShapeType="1"/>
          </p:cNvSpPr>
          <p:nvPr/>
        </p:nvSpPr>
        <p:spPr bwMode="auto">
          <a:xfrm flipH="1">
            <a:off x="2971800" y="5791200"/>
            <a:ext cx="2514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5546" name="Line 10"/>
          <p:cNvSpPr>
            <a:spLocks noChangeShapeType="1"/>
          </p:cNvSpPr>
          <p:nvPr/>
        </p:nvSpPr>
        <p:spPr bwMode="auto">
          <a:xfrm>
            <a:off x="2590800" y="6096000"/>
            <a:ext cx="3200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5547" name="Line 11"/>
          <p:cNvSpPr>
            <a:spLocks noChangeShapeType="1"/>
          </p:cNvSpPr>
          <p:nvPr/>
        </p:nvSpPr>
        <p:spPr bwMode="auto">
          <a:xfrm flipH="1" flipV="1">
            <a:off x="5029200" y="4038600"/>
            <a:ext cx="1524000" cy="1143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5548" name="Line 12"/>
          <p:cNvSpPr>
            <a:spLocks noChangeShapeType="1"/>
          </p:cNvSpPr>
          <p:nvPr/>
        </p:nvSpPr>
        <p:spPr bwMode="auto">
          <a:xfrm>
            <a:off x="4572000" y="4343400"/>
            <a:ext cx="1143000" cy="914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5549" name="Line 13"/>
          <p:cNvSpPr>
            <a:spLocks noChangeShapeType="1"/>
          </p:cNvSpPr>
          <p:nvPr/>
        </p:nvSpPr>
        <p:spPr bwMode="auto">
          <a:xfrm flipH="1">
            <a:off x="2209800" y="4191000"/>
            <a:ext cx="762000" cy="914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5550" name="Rectangle 14"/>
          <p:cNvSpPr>
            <a:spLocks noChangeArrowheads="1"/>
          </p:cNvSpPr>
          <p:nvPr/>
        </p:nvSpPr>
        <p:spPr bwMode="auto">
          <a:xfrm>
            <a:off x="3108325" y="5103813"/>
            <a:ext cx="2020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Demande d'inscription</a:t>
            </a:r>
          </a:p>
        </p:txBody>
      </p:sp>
      <p:sp>
        <p:nvSpPr>
          <p:cNvPr id="65551" name="Rectangle 15"/>
          <p:cNvSpPr>
            <a:spLocks noChangeArrowheads="1"/>
          </p:cNvSpPr>
          <p:nvPr/>
        </p:nvSpPr>
        <p:spPr bwMode="auto">
          <a:xfrm>
            <a:off x="3489325" y="5484813"/>
            <a:ext cx="1468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Carte d'étudiant</a:t>
            </a:r>
          </a:p>
        </p:txBody>
      </p:sp>
      <p:sp>
        <p:nvSpPr>
          <p:cNvPr id="65552" name="Rectangle 16"/>
          <p:cNvSpPr>
            <a:spLocks noChangeArrowheads="1"/>
          </p:cNvSpPr>
          <p:nvPr/>
        </p:nvSpPr>
        <p:spPr bwMode="auto">
          <a:xfrm>
            <a:off x="3794125" y="6018213"/>
            <a:ext cx="804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Chèque</a:t>
            </a:r>
          </a:p>
        </p:txBody>
      </p:sp>
      <p:sp>
        <p:nvSpPr>
          <p:cNvPr id="65553" name="Rectangle 17"/>
          <p:cNvSpPr>
            <a:spLocks noChangeArrowheads="1"/>
          </p:cNvSpPr>
          <p:nvPr/>
        </p:nvSpPr>
        <p:spPr bwMode="auto">
          <a:xfrm>
            <a:off x="5775325" y="4418013"/>
            <a:ext cx="804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Chèque</a:t>
            </a:r>
          </a:p>
        </p:txBody>
      </p:sp>
      <p:sp>
        <p:nvSpPr>
          <p:cNvPr id="65554" name="Rectangle 18"/>
          <p:cNvSpPr>
            <a:spLocks noChangeArrowheads="1"/>
          </p:cNvSpPr>
          <p:nvPr/>
        </p:nvSpPr>
        <p:spPr bwMode="auto">
          <a:xfrm>
            <a:off x="3717925" y="4570413"/>
            <a:ext cx="1323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Avis de crédit</a:t>
            </a:r>
          </a:p>
        </p:txBody>
      </p:sp>
      <p:sp>
        <p:nvSpPr>
          <p:cNvPr id="65555" name="Rectangle 19"/>
          <p:cNvSpPr>
            <a:spLocks noChangeArrowheads="1"/>
          </p:cNvSpPr>
          <p:nvPr/>
        </p:nvSpPr>
        <p:spPr bwMode="auto">
          <a:xfrm>
            <a:off x="1127125" y="4189413"/>
            <a:ext cx="16398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Relevé de compte</a:t>
            </a:r>
          </a:p>
          <a:p>
            <a:r>
              <a:rPr lang="fr-FR" altLang="fr-FR"/>
              <a:t>Avis de débit</a:t>
            </a:r>
          </a:p>
        </p:txBody>
      </p:sp>
      <p:sp>
        <p:nvSpPr>
          <p:cNvPr id="65556" name="Rectangle 20"/>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EFB2AC21-D473-4588-AC9E-8F8737A619C1}" type="slidenum">
              <a:rPr lang="fr-FR" altLang="fr-FR" sz="1200"/>
              <a:pPr>
                <a:spcBef>
                  <a:spcPct val="50000"/>
                </a:spcBef>
              </a:pPr>
              <a:t>32</a:t>
            </a:fld>
            <a:endParaRPr lang="fr-FR" altLang="fr-FR" sz="1200"/>
          </a:p>
        </p:txBody>
      </p:sp>
    </p:spTree>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sz="2800"/>
              <a:t>Avantages et inconvénients de ces schémas</a:t>
            </a:r>
          </a:p>
        </p:txBody>
      </p:sp>
      <p:sp>
        <p:nvSpPr>
          <p:cNvPr id="67587" name="Rectangle 3"/>
          <p:cNvSpPr>
            <a:spLocks noChangeArrowheads="1"/>
          </p:cNvSpPr>
          <p:nvPr/>
        </p:nvSpPr>
        <p:spPr bwMode="auto">
          <a:xfrm>
            <a:off x="533400" y="1676400"/>
            <a:ext cx="79248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2000" b="1"/>
              <a:t>Avantages</a:t>
            </a:r>
          </a:p>
          <a:p>
            <a:pPr>
              <a:spcBef>
                <a:spcPct val="50000"/>
              </a:spcBef>
              <a:buFontTx/>
              <a:buChar char="•"/>
            </a:pPr>
            <a:r>
              <a:rPr lang="fr-FR" altLang="fr-FR" sz="2000"/>
              <a:t> clairs et synthétiques (pas plus de 7 acteurs par schéma)</a:t>
            </a:r>
          </a:p>
          <a:p>
            <a:pPr>
              <a:spcBef>
                <a:spcPct val="50000"/>
              </a:spcBef>
              <a:buFontTx/>
              <a:buChar char="•"/>
            </a:pPr>
            <a:r>
              <a:rPr lang="fr-FR" altLang="fr-FR" sz="2000"/>
              <a:t> lisibles par n'importe qui</a:t>
            </a:r>
          </a:p>
          <a:p>
            <a:pPr>
              <a:spcBef>
                <a:spcPct val="50000"/>
              </a:spcBef>
              <a:buFontTx/>
              <a:buChar char="•"/>
            </a:pPr>
            <a:r>
              <a:rPr lang="fr-FR" altLang="fr-FR" sz="2000"/>
              <a:t> peuvent être réalisés avec ou devant l'utilisateur</a:t>
            </a:r>
          </a:p>
          <a:p>
            <a:pPr>
              <a:spcBef>
                <a:spcPct val="50000"/>
              </a:spcBef>
              <a:buFontTx/>
              <a:buChar char="•"/>
            </a:pPr>
            <a:r>
              <a:rPr lang="fr-FR" altLang="fr-FR" sz="2000"/>
              <a:t> peuvent servir de support d'interview</a:t>
            </a:r>
          </a:p>
          <a:p>
            <a:pPr>
              <a:spcBef>
                <a:spcPct val="50000"/>
              </a:spcBef>
              <a:buFontTx/>
              <a:buChar char="•"/>
            </a:pPr>
            <a:r>
              <a:rPr lang="fr-FR" altLang="fr-FR" sz="2000"/>
              <a:t> permettent de récupérer les documents utilisés</a:t>
            </a:r>
          </a:p>
          <a:p>
            <a:pPr>
              <a:spcBef>
                <a:spcPct val="50000"/>
              </a:spcBef>
            </a:pPr>
            <a:r>
              <a:rPr lang="fr-FR" altLang="fr-FR" sz="2000" b="1"/>
              <a:t>Inconvénients</a:t>
            </a:r>
          </a:p>
          <a:p>
            <a:pPr>
              <a:spcBef>
                <a:spcPct val="50000"/>
              </a:spcBef>
              <a:buFontTx/>
              <a:buChar char="•"/>
            </a:pPr>
            <a:r>
              <a:rPr lang="fr-FR" altLang="fr-FR" sz="2000"/>
              <a:t> uniquement connaissance des acteurs</a:t>
            </a:r>
          </a:p>
          <a:p>
            <a:pPr>
              <a:spcBef>
                <a:spcPct val="50000"/>
              </a:spcBef>
              <a:buFontTx/>
              <a:buChar char="•"/>
            </a:pPr>
            <a:r>
              <a:rPr lang="fr-FR" altLang="fr-FR" sz="2000"/>
              <a:t> pas de notion temporelle</a:t>
            </a:r>
          </a:p>
          <a:p>
            <a:pPr>
              <a:spcBef>
                <a:spcPct val="50000"/>
              </a:spcBef>
              <a:buFontTx/>
              <a:buChar char="•"/>
            </a:pPr>
            <a:r>
              <a:rPr lang="fr-FR" altLang="fr-FR" sz="2000"/>
              <a:t> pas d'éléments quantitatifs</a:t>
            </a:r>
          </a:p>
        </p:txBody>
      </p:sp>
      <p:sp>
        <p:nvSpPr>
          <p:cNvPr id="67588"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9CDC7CF9-4E37-4B81-9141-8AAFC8B0A259}" type="slidenum">
              <a:rPr lang="fr-FR" altLang="fr-FR" sz="1200"/>
              <a:pPr>
                <a:spcBef>
                  <a:spcPct val="50000"/>
                </a:spcBef>
              </a:pPr>
              <a:t>33</a:t>
            </a:fld>
            <a:endParaRPr lang="fr-FR" altLang="fr-FR" sz="1200"/>
          </a:p>
        </p:txBody>
      </p:sp>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sz="3600"/>
              <a:t>Le modèle conceptuel des données</a:t>
            </a:r>
          </a:p>
        </p:txBody>
      </p:sp>
      <p:sp>
        <p:nvSpPr>
          <p:cNvPr id="69635" name="Rectangle 3"/>
          <p:cNvSpPr>
            <a:spLocks noChangeArrowheads="1"/>
          </p:cNvSpPr>
          <p:nvPr/>
        </p:nvSpPr>
        <p:spPr bwMode="auto">
          <a:xfrm>
            <a:off x="381000" y="1524000"/>
            <a:ext cx="8305800" cy="518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b="1"/>
              <a:t>Concepts et définitions de base</a:t>
            </a:r>
          </a:p>
          <a:p>
            <a:pPr>
              <a:spcBef>
                <a:spcPct val="50000"/>
              </a:spcBef>
            </a:pPr>
            <a:r>
              <a:rPr lang="fr-FR" altLang="fr-FR" sz="1800" b="1"/>
              <a:t>Entité : </a:t>
            </a:r>
            <a:r>
              <a:rPr lang="fr-FR" altLang="fr-FR" sz="1800" i="1"/>
              <a:t>Une entité est la représentation d'un objet matériel ou immatériel de l'univers 	extérieur</a:t>
            </a:r>
          </a:p>
          <a:p>
            <a:pPr>
              <a:spcBef>
                <a:spcPct val="50000"/>
              </a:spcBef>
            </a:pPr>
            <a:r>
              <a:rPr lang="fr-FR" altLang="fr-FR" sz="1800" b="1"/>
              <a:t>Relation:</a:t>
            </a:r>
            <a:r>
              <a:rPr lang="fr-FR" altLang="fr-FR" sz="1800" i="1"/>
              <a:t>	Une relation est la prise en charge par le SI d'une association existante entre 	entités</a:t>
            </a:r>
          </a:p>
          <a:p>
            <a:pPr>
              <a:spcBef>
                <a:spcPct val="50000"/>
              </a:spcBef>
            </a:pPr>
            <a:r>
              <a:rPr lang="fr-FR" altLang="fr-FR" sz="1800" b="1"/>
              <a:t>Propriété</a:t>
            </a:r>
            <a:r>
              <a:rPr lang="fr-FR" altLang="fr-FR" sz="1800" i="1"/>
              <a:t> : Une propriété est une rubrique attribut d'une entité ou d'une relation</a:t>
            </a:r>
          </a:p>
          <a:p>
            <a:pPr>
              <a:spcBef>
                <a:spcPct val="50000"/>
              </a:spcBef>
            </a:pPr>
            <a:r>
              <a:rPr lang="fr-FR" altLang="fr-FR" sz="1800" b="1"/>
              <a:t>Type</a:t>
            </a:r>
            <a:r>
              <a:rPr lang="fr-FR" altLang="fr-FR" sz="1800" i="1"/>
              <a:t> : Ensemble d'élément ayant les mêmes caractéristiques</a:t>
            </a:r>
          </a:p>
          <a:p>
            <a:pPr>
              <a:spcBef>
                <a:spcPct val="50000"/>
              </a:spcBef>
            </a:pPr>
            <a:r>
              <a:rPr lang="fr-FR" altLang="fr-FR" sz="1800" b="1"/>
              <a:t>Notions d'entité-type, de relation-type : </a:t>
            </a:r>
            <a:r>
              <a:rPr lang="fr-FR" altLang="fr-FR" sz="1800" i="1"/>
              <a:t>on parlera de la collection des entités-types participant à une relation-type</a:t>
            </a:r>
          </a:p>
          <a:p>
            <a:pPr>
              <a:spcBef>
                <a:spcPct val="50000"/>
              </a:spcBef>
            </a:pPr>
            <a:r>
              <a:rPr lang="fr-FR" altLang="fr-FR" sz="1800" b="1"/>
              <a:t>Propriété-type</a:t>
            </a:r>
            <a:r>
              <a:rPr lang="fr-FR" altLang="fr-FR" sz="1800" i="1"/>
              <a:t> : de type code, libellé ou montant. Elémentaire, concaténée, mémorisée 	          ou calculée.</a:t>
            </a:r>
          </a:p>
          <a:p>
            <a:pPr>
              <a:spcBef>
                <a:spcPct val="50000"/>
              </a:spcBef>
            </a:pPr>
            <a:r>
              <a:rPr lang="fr-FR" altLang="fr-FR" sz="1800" i="1"/>
              <a:t>	</a:t>
            </a:r>
            <a:r>
              <a:rPr lang="fr-FR" altLang="fr-FR" sz="1800" b="1"/>
              <a:t>Classe : </a:t>
            </a:r>
            <a:r>
              <a:rPr lang="fr-FR" altLang="fr-FR" sz="1800" i="1"/>
              <a:t>numérique, alphabétique ou alphanumérique.</a:t>
            </a:r>
          </a:p>
          <a:p>
            <a:pPr>
              <a:spcBef>
                <a:spcPct val="50000"/>
              </a:spcBef>
            </a:pPr>
            <a:r>
              <a:rPr lang="fr-FR" altLang="fr-FR" sz="1800" b="1"/>
              <a:t>	Longueur : </a:t>
            </a:r>
            <a:r>
              <a:rPr lang="fr-FR" altLang="fr-FR" sz="1800" i="1"/>
              <a:t>nombre de caractères</a:t>
            </a:r>
            <a:endParaRPr lang="fr-FR" altLang="fr-FR" sz="1800" b="1"/>
          </a:p>
          <a:p>
            <a:pPr>
              <a:spcBef>
                <a:spcPct val="50000"/>
              </a:spcBef>
            </a:pPr>
            <a:r>
              <a:rPr lang="fr-FR" altLang="fr-FR" sz="1800" b="1"/>
              <a:t>Propriété-Identifiant : </a:t>
            </a:r>
            <a:r>
              <a:rPr lang="fr-FR" altLang="fr-FR" sz="1800" i="1"/>
              <a:t>sa valeur identifie de manière unique une entité</a:t>
            </a:r>
          </a:p>
        </p:txBody>
      </p:sp>
      <p:sp>
        <p:nvSpPr>
          <p:cNvPr id="69636"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223C7F3D-DCC5-4D8D-B0F4-71077F1EACFC}" type="slidenum">
              <a:rPr lang="fr-FR" altLang="fr-FR" sz="1200"/>
              <a:pPr>
                <a:spcBef>
                  <a:spcPct val="50000"/>
                </a:spcBef>
              </a:pPr>
              <a:t>34</a:t>
            </a:fld>
            <a:endParaRPr lang="fr-FR" altLang="fr-FR" sz="1200"/>
          </a:p>
        </p:txBody>
      </p:sp>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Représentation schématique</a:t>
            </a:r>
          </a:p>
        </p:txBody>
      </p:sp>
      <p:grpSp>
        <p:nvGrpSpPr>
          <p:cNvPr id="71693" name="Group 13"/>
          <p:cNvGrpSpPr>
            <a:grpSpLocks/>
          </p:cNvGrpSpPr>
          <p:nvPr/>
        </p:nvGrpSpPr>
        <p:grpSpPr bwMode="auto">
          <a:xfrm>
            <a:off x="609600" y="2139950"/>
            <a:ext cx="7239000" cy="1054100"/>
            <a:chOff x="384" y="1348"/>
            <a:chExt cx="4560" cy="664"/>
          </a:xfrm>
        </p:grpSpPr>
        <p:sp>
          <p:nvSpPr>
            <p:cNvPr id="71683" name="Rectangle 3"/>
            <p:cNvSpPr>
              <a:spLocks noChangeArrowheads="1"/>
            </p:cNvSpPr>
            <p:nvPr/>
          </p:nvSpPr>
          <p:spPr bwMode="auto">
            <a:xfrm>
              <a:off x="388" y="1348"/>
              <a:ext cx="1240" cy="66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684" name="Rectangle 4"/>
            <p:cNvSpPr>
              <a:spLocks noChangeArrowheads="1"/>
            </p:cNvSpPr>
            <p:nvPr/>
          </p:nvSpPr>
          <p:spPr bwMode="auto">
            <a:xfrm>
              <a:off x="3796" y="1348"/>
              <a:ext cx="1144" cy="66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685" name="AutoShape 5"/>
            <p:cNvSpPr>
              <a:spLocks noChangeArrowheads="1"/>
            </p:cNvSpPr>
            <p:nvPr/>
          </p:nvSpPr>
          <p:spPr bwMode="auto">
            <a:xfrm>
              <a:off x="2020" y="1348"/>
              <a:ext cx="1240" cy="664"/>
            </a:xfrm>
            <a:prstGeom prst="roundRect">
              <a:avLst>
                <a:gd name="adj" fmla="val 28838"/>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686" name="Line 6"/>
            <p:cNvSpPr>
              <a:spLocks noChangeShapeType="1"/>
            </p:cNvSpPr>
            <p:nvPr/>
          </p:nvSpPr>
          <p:spPr bwMode="auto">
            <a:xfrm>
              <a:off x="384" y="1584"/>
              <a:ext cx="456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687" name="Rectangle 7"/>
            <p:cNvSpPr>
              <a:spLocks noChangeArrowheads="1"/>
            </p:cNvSpPr>
            <p:nvPr/>
          </p:nvSpPr>
          <p:spPr bwMode="auto">
            <a:xfrm>
              <a:off x="662" y="1391"/>
              <a:ext cx="65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SALARIE</a:t>
              </a:r>
            </a:p>
          </p:txBody>
        </p:sp>
        <p:sp>
          <p:nvSpPr>
            <p:cNvPr id="71688" name="Rectangle 8"/>
            <p:cNvSpPr>
              <a:spLocks noChangeArrowheads="1"/>
            </p:cNvSpPr>
            <p:nvPr/>
          </p:nvSpPr>
          <p:spPr bwMode="auto">
            <a:xfrm>
              <a:off x="2246" y="1391"/>
              <a:ext cx="79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AFFECTE A</a:t>
              </a:r>
            </a:p>
          </p:txBody>
        </p:sp>
        <p:sp>
          <p:nvSpPr>
            <p:cNvPr id="71689" name="Rectangle 9"/>
            <p:cNvSpPr>
              <a:spLocks noChangeArrowheads="1"/>
            </p:cNvSpPr>
            <p:nvPr/>
          </p:nvSpPr>
          <p:spPr bwMode="auto">
            <a:xfrm>
              <a:off x="4022" y="1391"/>
              <a:ext cx="64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SERVICE</a:t>
              </a:r>
            </a:p>
          </p:txBody>
        </p:sp>
        <p:sp>
          <p:nvSpPr>
            <p:cNvPr id="71690" name="Rectangle 10"/>
            <p:cNvSpPr>
              <a:spLocks noChangeArrowheads="1"/>
            </p:cNvSpPr>
            <p:nvPr/>
          </p:nvSpPr>
          <p:spPr bwMode="auto">
            <a:xfrm>
              <a:off x="422" y="1694"/>
              <a:ext cx="11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u="sng"/>
                <a:t>MATRICULE </a:t>
              </a:r>
              <a:r>
                <a:rPr lang="fr-FR" altLang="fr-FR" sz="1400"/>
                <a:t>     NOM</a:t>
              </a:r>
            </a:p>
          </p:txBody>
        </p:sp>
        <p:sp>
          <p:nvSpPr>
            <p:cNvPr id="71691" name="Rectangle 11"/>
            <p:cNvSpPr>
              <a:spLocks noChangeArrowheads="1"/>
            </p:cNvSpPr>
            <p:nvPr/>
          </p:nvSpPr>
          <p:spPr bwMode="auto">
            <a:xfrm>
              <a:off x="2054" y="1694"/>
              <a:ext cx="121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a:t>DATE-AFFECTATION</a:t>
              </a:r>
            </a:p>
          </p:txBody>
        </p:sp>
        <p:sp>
          <p:nvSpPr>
            <p:cNvPr id="71692" name="Rectangle 12"/>
            <p:cNvSpPr>
              <a:spLocks noChangeArrowheads="1"/>
            </p:cNvSpPr>
            <p:nvPr/>
          </p:nvSpPr>
          <p:spPr bwMode="auto">
            <a:xfrm>
              <a:off x="3926" y="1631"/>
              <a:ext cx="83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N°-SERVICE</a:t>
              </a:r>
            </a:p>
            <a:p>
              <a:r>
                <a:rPr lang="fr-FR" altLang="fr-FR"/>
                <a:t>INTITULE</a:t>
              </a:r>
            </a:p>
          </p:txBody>
        </p:sp>
      </p:grpSp>
      <p:sp>
        <p:nvSpPr>
          <p:cNvPr id="71694" name="Rectangle 14"/>
          <p:cNvSpPr>
            <a:spLocks noChangeArrowheads="1"/>
          </p:cNvSpPr>
          <p:nvPr/>
        </p:nvSpPr>
        <p:spPr bwMode="auto">
          <a:xfrm>
            <a:off x="822325" y="1598613"/>
            <a:ext cx="1465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nom entité-type</a:t>
            </a:r>
          </a:p>
        </p:txBody>
      </p:sp>
      <p:sp>
        <p:nvSpPr>
          <p:cNvPr id="71695" name="Rectangle 15"/>
          <p:cNvSpPr>
            <a:spLocks noChangeArrowheads="1"/>
          </p:cNvSpPr>
          <p:nvPr/>
        </p:nvSpPr>
        <p:spPr bwMode="auto">
          <a:xfrm>
            <a:off x="3336925" y="1598613"/>
            <a:ext cx="1635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nom relation-type</a:t>
            </a:r>
          </a:p>
        </p:txBody>
      </p:sp>
      <p:sp>
        <p:nvSpPr>
          <p:cNvPr id="71696" name="Rectangle 16"/>
          <p:cNvSpPr>
            <a:spLocks noChangeArrowheads="1"/>
          </p:cNvSpPr>
          <p:nvPr/>
        </p:nvSpPr>
        <p:spPr bwMode="auto">
          <a:xfrm>
            <a:off x="593725" y="3427413"/>
            <a:ext cx="19843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noms propriétés-types</a:t>
            </a:r>
          </a:p>
          <a:p>
            <a:r>
              <a:rPr lang="fr-FR" altLang="fr-FR"/>
              <a:t>identifiant souligné</a:t>
            </a:r>
          </a:p>
        </p:txBody>
      </p:sp>
      <p:sp>
        <p:nvSpPr>
          <p:cNvPr id="71697" name="Line 17"/>
          <p:cNvSpPr>
            <a:spLocks noChangeShapeType="1"/>
          </p:cNvSpPr>
          <p:nvPr/>
        </p:nvSpPr>
        <p:spPr bwMode="auto">
          <a:xfrm>
            <a:off x="1524000" y="19050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698" name="Line 18"/>
          <p:cNvSpPr>
            <a:spLocks noChangeShapeType="1"/>
          </p:cNvSpPr>
          <p:nvPr/>
        </p:nvSpPr>
        <p:spPr bwMode="auto">
          <a:xfrm>
            <a:off x="1219200" y="2971800"/>
            <a:ext cx="2286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699" name="Line 19"/>
          <p:cNvSpPr>
            <a:spLocks noChangeShapeType="1"/>
          </p:cNvSpPr>
          <p:nvPr/>
        </p:nvSpPr>
        <p:spPr bwMode="auto">
          <a:xfrm flipH="1">
            <a:off x="1905000" y="2971800"/>
            <a:ext cx="3048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700" name="Line 20"/>
          <p:cNvSpPr>
            <a:spLocks noChangeShapeType="1"/>
          </p:cNvSpPr>
          <p:nvPr/>
        </p:nvSpPr>
        <p:spPr bwMode="auto">
          <a:xfrm>
            <a:off x="4114800" y="19050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701" name="Rectangle 21"/>
          <p:cNvSpPr>
            <a:spLocks noChangeArrowheads="1"/>
          </p:cNvSpPr>
          <p:nvPr/>
        </p:nvSpPr>
        <p:spPr bwMode="auto">
          <a:xfrm>
            <a:off x="539750" y="4883150"/>
            <a:ext cx="1968500" cy="1054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702" name="Rectangle 22"/>
          <p:cNvSpPr>
            <a:spLocks noChangeArrowheads="1"/>
          </p:cNvSpPr>
          <p:nvPr/>
        </p:nvSpPr>
        <p:spPr bwMode="auto">
          <a:xfrm>
            <a:off x="5949950" y="4883150"/>
            <a:ext cx="1816100" cy="1054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703" name="AutoShape 23"/>
          <p:cNvSpPr>
            <a:spLocks noChangeArrowheads="1"/>
          </p:cNvSpPr>
          <p:nvPr/>
        </p:nvSpPr>
        <p:spPr bwMode="auto">
          <a:xfrm>
            <a:off x="3130550" y="4883150"/>
            <a:ext cx="1968500" cy="1054100"/>
          </a:xfrm>
          <a:prstGeom prst="roundRect">
            <a:avLst>
              <a:gd name="adj" fmla="val 28838"/>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704" name="Line 24"/>
          <p:cNvSpPr>
            <a:spLocks noChangeShapeType="1"/>
          </p:cNvSpPr>
          <p:nvPr/>
        </p:nvSpPr>
        <p:spPr bwMode="auto">
          <a:xfrm>
            <a:off x="533400" y="5257800"/>
            <a:ext cx="7239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705" name="Rectangle 25"/>
          <p:cNvSpPr>
            <a:spLocks noChangeArrowheads="1"/>
          </p:cNvSpPr>
          <p:nvPr/>
        </p:nvSpPr>
        <p:spPr bwMode="auto">
          <a:xfrm>
            <a:off x="974725" y="4951413"/>
            <a:ext cx="1041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SALARIE</a:t>
            </a:r>
          </a:p>
        </p:txBody>
      </p:sp>
      <p:sp>
        <p:nvSpPr>
          <p:cNvPr id="71706" name="Rectangle 26"/>
          <p:cNvSpPr>
            <a:spLocks noChangeArrowheads="1"/>
          </p:cNvSpPr>
          <p:nvPr/>
        </p:nvSpPr>
        <p:spPr bwMode="auto">
          <a:xfrm>
            <a:off x="3489325" y="4951413"/>
            <a:ext cx="1262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AFFECTE A</a:t>
            </a:r>
          </a:p>
        </p:txBody>
      </p:sp>
      <p:sp>
        <p:nvSpPr>
          <p:cNvPr id="71707" name="Rectangle 27"/>
          <p:cNvSpPr>
            <a:spLocks noChangeArrowheads="1"/>
          </p:cNvSpPr>
          <p:nvPr/>
        </p:nvSpPr>
        <p:spPr bwMode="auto">
          <a:xfrm>
            <a:off x="6308725" y="4951413"/>
            <a:ext cx="1030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SERVICE</a:t>
            </a:r>
          </a:p>
        </p:txBody>
      </p:sp>
      <p:sp>
        <p:nvSpPr>
          <p:cNvPr id="71708" name="Rectangle 28"/>
          <p:cNvSpPr>
            <a:spLocks noChangeArrowheads="1"/>
          </p:cNvSpPr>
          <p:nvPr/>
        </p:nvSpPr>
        <p:spPr bwMode="auto">
          <a:xfrm>
            <a:off x="593725" y="5432425"/>
            <a:ext cx="1517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u="sng"/>
              <a:t>A01 </a:t>
            </a:r>
            <a:r>
              <a:rPr lang="fr-FR" altLang="fr-FR" sz="1400"/>
              <a:t>     DURAND</a:t>
            </a:r>
          </a:p>
        </p:txBody>
      </p:sp>
      <p:sp>
        <p:nvSpPr>
          <p:cNvPr id="71709" name="Rectangle 29"/>
          <p:cNvSpPr>
            <a:spLocks noChangeArrowheads="1"/>
          </p:cNvSpPr>
          <p:nvPr/>
        </p:nvSpPr>
        <p:spPr bwMode="auto">
          <a:xfrm>
            <a:off x="3565525" y="5432425"/>
            <a:ext cx="1038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a:t>01/02/1998 </a:t>
            </a:r>
          </a:p>
        </p:txBody>
      </p:sp>
      <p:sp>
        <p:nvSpPr>
          <p:cNvPr id="71710" name="Rectangle 30"/>
          <p:cNvSpPr>
            <a:spLocks noChangeArrowheads="1"/>
          </p:cNvSpPr>
          <p:nvPr/>
        </p:nvSpPr>
        <p:spPr bwMode="auto">
          <a:xfrm>
            <a:off x="6156325" y="5332413"/>
            <a:ext cx="9636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1025B</a:t>
            </a:r>
          </a:p>
          <a:p>
            <a:r>
              <a:rPr lang="fr-FR" altLang="fr-FR"/>
              <a:t>VENTES</a:t>
            </a:r>
          </a:p>
        </p:txBody>
      </p:sp>
      <p:sp>
        <p:nvSpPr>
          <p:cNvPr id="71711" name="Rectangle 31"/>
          <p:cNvSpPr>
            <a:spLocks noChangeArrowheads="1"/>
          </p:cNvSpPr>
          <p:nvPr/>
        </p:nvSpPr>
        <p:spPr bwMode="auto">
          <a:xfrm>
            <a:off x="457200" y="4267200"/>
            <a:ext cx="510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b="1"/>
              <a:t>Exemple d'occurrence</a:t>
            </a:r>
          </a:p>
        </p:txBody>
      </p:sp>
      <p:sp>
        <p:nvSpPr>
          <p:cNvPr id="71712" name="Rectangle 32"/>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C681D39A-5CEA-4A0B-A6AE-58EA813C580E}" type="slidenum">
              <a:rPr lang="fr-FR" altLang="fr-FR" sz="1200"/>
              <a:pPr>
                <a:spcBef>
                  <a:spcPct val="50000"/>
                </a:spcBef>
              </a:pPr>
              <a:t>35</a:t>
            </a:fld>
            <a:endParaRPr lang="fr-FR" altLang="fr-FR" sz="1200"/>
          </a:p>
        </p:txBody>
      </p:sp>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Relation-type : Caractéristiques-1</a:t>
            </a:r>
          </a:p>
        </p:txBody>
      </p:sp>
      <p:sp>
        <p:nvSpPr>
          <p:cNvPr id="73731" name="Rectangle 3"/>
          <p:cNvSpPr>
            <a:spLocks noChangeArrowheads="1"/>
          </p:cNvSpPr>
          <p:nvPr/>
        </p:nvSpPr>
        <p:spPr bwMode="auto">
          <a:xfrm>
            <a:off x="381000" y="1447800"/>
            <a:ext cx="8382000" cy="168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b="1"/>
              <a:t>Collection</a:t>
            </a:r>
            <a:r>
              <a:rPr lang="fr-FR" altLang="fr-FR"/>
              <a:t> : liste des entités-types sur laquelle la relation-type est définie</a:t>
            </a:r>
          </a:p>
          <a:p>
            <a:pPr>
              <a:spcBef>
                <a:spcPct val="50000"/>
              </a:spcBef>
            </a:pPr>
            <a:r>
              <a:rPr lang="fr-FR" altLang="fr-FR" b="1"/>
              <a:t>Dimension</a:t>
            </a:r>
            <a:r>
              <a:rPr lang="fr-FR" altLang="fr-FR"/>
              <a:t> (arité) : nombre d'occurrences d'entités-types concernées par une occurrence de la relation-type. Elle est supérieure ou égale au nombre d'entités de la collection.</a:t>
            </a:r>
          </a:p>
          <a:p>
            <a:pPr>
              <a:spcBef>
                <a:spcPct val="50000"/>
              </a:spcBef>
            </a:pPr>
            <a:r>
              <a:rPr lang="fr-FR" altLang="fr-FR"/>
              <a:t>Ex (relation réflexive) :</a:t>
            </a:r>
          </a:p>
          <a:p>
            <a:pPr>
              <a:spcBef>
                <a:spcPct val="50000"/>
              </a:spcBef>
            </a:pPr>
            <a:endParaRPr lang="fr-FR" altLang="fr-FR"/>
          </a:p>
        </p:txBody>
      </p:sp>
      <p:sp>
        <p:nvSpPr>
          <p:cNvPr id="73732" name="Rectangle 4"/>
          <p:cNvSpPr>
            <a:spLocks noChangeArrowheads="1"/>
          </p:cNvSpPr>
          <p:nvPr/>
        </p:nvSpPr>
        <p:spPr bwMode="auto">
          <a:xfrm>
            <a:off x="768350" y="2825750"/>
            <a:ext cx="17399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Personne</a:t>
            </a:r>
          </a:p>
        </p:txBody>
      </p:sp>
      <p:sp>
        <p:nvSpPr>
          <p:cNvPr id="73733" name="Oval 5"/>
          <p:cNvSpPr>
            <a:spLocks noChangeArrowheads="1"/>
          </p:cNvSpPr>
          <p:nvPr/>
        </p:nvSpPr>
        <p:spPr bwMode="auto">
          <a:xfrm>
            <a:off x="4502150" y="2749550"/>
            <a:ext cx="2273300" cy="7493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est marié à</a:t>
            </a:r>
          </a:p>
        </p:txBody>
      </p:sp>
      <p:grpSp>
        <p:nvGrpSpPr>
          <p:cNvPr id="73736" name="Group 8"/>
          <p:cNvGrpSpPr>
            <a:grpSpLocks/>
          </p:cNvGrpSpPr>
          <p:nvPr/>
        </p:nvGrpSpPr>
        <p:grpSpPr bwMode="auto">
          <a:xfrm>
            <a:off x="2514600" y="2971800"/>
            <a:ext cx="2133600" cy="228600"/>
            <a:chOff x="1584" y="1872"/>
            <a:chExt cx="1344" cy="144"/>
          </a:xfrm>
        </p:grpSpPr>
        <p:sp>
          <p:nvSpPr>
            <p:cNvPr id="73734" name="Line 6"/>
            <p:cNvSpPr>
              <a:spLocks noChangeShapeType="1"/>
            </p:cNvSpPr>
            <p:nvPr/>
          </p:nvSpPr>
          <p:spPr bwMode="auto">
            <a:xfrm>
              <a:off x="1584" y="1872"/>
              <a:ext cx="13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35" name="Line 7"/>
            <p:cNvSpPr>
              <a:spLocks noChangeShapeType="1"/>
            </p:cNvSpPr>
            <p:nvPr/>
          </p:nvSpPr>
          <p:spPr bwMode="auto">
            <a:xfrm>
              <a:off x="1584" y="2016"/>
              <a:ext cx="124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useBgFill="1">
        <p:nvSpPr>
          <p:cNvPr id="73737" name="Rectangle 9"/>
          <p:cNvSpPr>
            <a:spLocks noChangeArrowheads="1"/>
          </p:cNvSpPr>
          <p:nvPr/>
        </p:nvSpPr>
        <p:spPr bwMode="auto">
          <a:xfrm>
            <a:off x="381000" y="3581400"/>
            <a:ext cx="7924800" cy="1803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b="1"/>
              <a:t>Fonctionnalité : </a:t>
            </a:r>
            <a:endParaRPr lang="fr-FR" altLang="fr-FR"/>
          </a:p>
          <a:p>
            <a:pPr>
              <a:spcBef>
                <a:spcPct val="50000"/>
              </a:spcBef>
            </a:pPr>
            <a:r>
              <a:rPr lang="fr-FR" altLang="fr-FR"/>
              <a:t>Soit X et Y deux entités-types, on distingue les relations :</a:t>
            </a:r>
          </a:p>
          <a:p>
            <a:pPr>
              <a:spcBef>
                <a:spcPct val="50000"/>
              </a:spcBef>
            </a:pPr>
            <a:r>
              <a:rPr lang="fr-FR" altLang="fr-FR" b="1"/>
              <a:t>1-1 </a:t>
            </a:r>
            <a:r>
              <a:rPr lang="fr-FR" altLang="fr-FR"/>
              <a:t>A toute occurrence de X ne correspond qu'une seule occurrence de Y et réciproquement</a:t>
            </a:r>
          </a:p>
          <a:p>
            <a:pPr>
              <a:spcBef>
                <a:spcPct val="50000"/>
              </a:spcBef>
            </a:pPr>
            <a:endParaRPr lang="fr-FR" altLang="fr-FR"/>
          </a:p>
          <a:p>
            <a:pPr>
              <a:spcBef>
                <a:spcPct val="50000"/>
              </a:spcBef>
            </a:pPr>
            <a:r>
              <a:rPr lang="fr-FR" altLang="fr-FR" b="1"/>
              <a:t>1-n </a:t>
            </a:r>
          </a:p>
        </p:txBody>
      </p:sp>
      <p:grpSp>
        <p:nvGrpSpPr>
          <p:cNvPr id="73743" name="Group 15"/>
          <p:cNvGrpSpPr>
            <a:grpSpLocks/>
          </p:cNvGrpSpPr>
          <p:nvPr/>
        </p:nvGrpSpPr>
        <p:grpSpPr bwMode="auto">
          <a:xfrm>
            <a:off x="844550" y="4654550"/>
            <a:ext cx="6540500" cy="444500"/>
            <a:chOff x="532" y="2932"/>
            <a:chExt cx="4120" cy="280"/>
          </a:xfrm>
        </p:grpSpPr>
        <p:sp>
          <p:nvSpPr>
            <p:cNvPr id="73738" name="Rectangle 10"/>
            <p:cNvSpPr>
              <a:spLocks noChangeArrowheads="1"/>
            </p:cNvSpPr>
            <p:nvPr/>
          </p:nvSpPr>
          <p:spPr bwMode="auto">
            <a:xfrm>
              <a:off x="532" y="2932"/>
              <a:ext cx="1000"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pays</a:t>
              </a:r>
            </a:p>
          </p:txBody>
        </p:sp>
        <p:sp>
          <p:nvSpPr>
            <p:cNvPr id="73739" name="Rectangle 11"/>
            <p:cNvSpPr>
              <a:spLocks noChangeArrowheads="1"/>
            </p:cNvSpPr>
            <p:nvPr/>
          </p:nvSpPr>
          <p:spPr bwMode="auto">
            <a:xfrm>
              <a:off x="3652" y="2980"/>
              <a:ext cx="10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président</a:t>
              </a:r>
            </a:p>
          </p:txBody>
        </p:sp>
        <p:sp>
          <p:nvSpPr>
            <p:cNvPr id="73740" name="Oval 12"/>
            <p:cNvSpPr>
              <a:spLocks noChangeArrowheads="1"/>
            </p:cNvSpPr>
            <p:nvPr/>
          </p:nvSpPr>
          <p:spPr bwMode="auto">
            <a:xfrm>
              <a:off x="1972" y="2932"/>
              <a:ext cx="1288"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est dirigé par</a:t>
              </a:r>
            </a:p>
          </p:txBody>
        </p:sp>
        <p:sp>
          <p:nvSpPr>
            <p:cNvPr id="73741" name="Line 13"/>
            <p:cNvSpPr>
              <a:spLocks noChangeShapeType="1"/>
            </p:cNvSpPr>
            <p:nvPr/>
          </p:nvSpPr>
          <p:spPr bwMode="auto">
            <a:xfrm>
              <a:off x="1536" y="3072"/>
              <a:ext cx="4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42" name="Line 14"/>
            <p:cNvSpPr>
              <a:spLocks noChangeShapeType="1"/>
            </p:cNvSpPr>
            <p:nvPr/>
          </p:nvSpPr>
          <p:spPr bwMode="auto">
            <a:xfrm>
              <a:off x="3264" y="3072"/>
              <a:ext cx="3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73749" name="Group 21"/>
          <p:cNvGrpSpPr>
            <a:grpSpLocks/>
          </p:cNvGrpSpPr>
          <p:nvPr/>
        </p:nvGrpSpPr>
        <p:grpSpPr bwMode="auto">
          <a:xfrm>
            <a:off x="844550" y="5340350"/>
            <a:ext cx="6540500" cy="444500"/>
            <a:chOff x="532" y="3364"/>
            <a:chExt cx="4120" cy="280"/>
          </a:xfrm>
        </p:grpSpPr>
        <p:sp>
          <p:nvSpPr>
            <p:cNvPr id="73744" name="Rectangle 16"/>
            <p:cNvSpPr>
              <a:spLocks noChangeArrowheads="1"/>
            </p:cNvSpPr>
            <p:nvPr/>
          </p:nvSpPr>
          <p:spPr bwMode="auto">
            <a:xfrm>
              <a:off x="532" y="3364"/>
              <a:ext cx="1000"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livre</a:t>
              </a:r>
            </a:p>
          </p:txBody>
        </p:sp>
        <p:sp>
          <p:nvSpPr>
            <p:cNvPr id="73745" name="Rectangle 17"/>
            <p:cNvSpPr>
              <a:spLocks noChangeArrowheads="1"/>
            </p:cNvSpPr>
            <p:nvPr/>
          </p:nvSpPr>
          <p:spPr bwMode="auto">
            <a:xfrm>
              <a:off x="3652" y="3412"/>
              <a:ext cx="10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auteur</a:t>
              </a:r>
            </a:p>
          </p:txBody>
        </p:sp>
        <p:sp>
          <p:nvSpPr>
            <p:cNvPr id="73746" name="Oval 18"/>
            <p:cNvSpPr>
              <a:spLocks noChangeArrowheads="1"/>
            </p:cNvSpPr>
            <p:nvPr/>
          </p:nvSpPr>
          <p:spPr bwMode="auto">
            <a:xfrm>
              <a:off x="1972" y="3364"/>
              <a:ext cx="1288"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écrit par</a:t>
              </a:r>
            </a:p>
          </p:txBody>
        </p:sp>
        <p:sp>
          <p:nvSpPr>
            <p:cNvPr id="73747" name="Line 19"/>
            <p:cNvSpPr>
              <a:spLocks noChangeShapeType="1"/>
            </p:cNvSpPr>
            <p:nvPr/>
          </p:nvSpPr>
          <p:spPr bwMode="auto">
            <a:xfrm>
              <a:off x="1536" y="3504"/>
              <a:ext cx="4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48" name="Line 20"/>
            <p:cNvSpPr>
              <a:spLocks noChangeShapeType="1"/>
            </p:cNvSpPr>
            <p:nvPr/>
          </p:nvSpPr>
          <p:spPr bwMode="auto">
            <a:xfrm>
              <a:off x="3264" y="3504"/>
              <a:ext cx="3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73750" name="Rectangle 22"/>
          <p:cNvSpPr>
            <a:spLocks noChangeArrowheads="1"/>
          </p:cNvSpPr>
          <p:nvPr/>
        </p:nvSpPr>
        <p:spPr bwMode="auto">
          <a:xfrm>
            <a:off x="441325" y="5865813"/>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m-n</a:t>
            </a:r>
          </a:p>
        </p:txBody>
      </p:sp>
      <p:grpSp>
        <p:nvGrpSpPr>
          <p:cNvPr id="73756" name="Group 28"/>
          <p:cNvGrpSpPr>
            <a:grpSpLocks/>
          </p:cNvGrpSpPr>
          <p:nvPr/>
        </p:nvGrpSpPr>
        <p:grpSpPr bwMode="auto">
          <a:xfrm>
            <a:off x="920750" y="6178550"/>
            <a:ext cx="6540500" cy="444500"/>
            <a:chOff x="580" y="3892"/>
            <a:chExt cx="4120" cy="280"/>
          </a:xfrm>
        </p:grpSpPr>
        <p:sp>
          <p:nvSpPr>
            <p:cNvPr id="73751" name="Rectangle 23"/>
            <p:cNvSpPr>
              <a:spLocks noChangeArrowheads="1"/>
            </p:cNvSpPr>
            <p:nvPr/>
          </p:nvSpPr>
          <p:spPr bwMode="auto">
            <a:xfrm>
              <a:off x="580" y="3892"/>
              <a:ext cx="1000"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client</a:t>
              </a:r>
            </a:p>
          </p:txBody>
        </p:sp>
        <p:sp>
          <p:nvSpPr>
            <p:cNvPr id="73752" name="Rectangle 24"/>
            <p:cNvSpPr>
              <a:spLocks noChangeArrowheads="1"/>
            </p:cNvSpPr>
            <p:nvPr/>
          </p:nvSpPr>
          <p:spPr bwMode="auto">
            <a:xfrm>
              <a:off x="3700" y="3940"/>
              <a:ext cx="10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produit</a:t>
              </a:r>
            </a:p>
          </p:txBody>
        </p:sp>
        <p:sp>
          <p:nvSpPr>
            <p:cNvPr id="73753" name="Oval 25"/>
            <p:cNvSpPr>
              <a:spLocks noChangeArrowheads="1"/>
            </p:cNvSpPr>
            <p:nvPr/>
          </p:nvSpPr>
          <p:spPr bwMode="auto">
            <a:xfrm>
              <a:off x="2020" y="3892"/>
              <a:ext cx="1288"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commande</a:t>
              </a:r>
            </a:p>
          </p:txBody>
        </p:sp>
        <p:sp>
          <p:nvSpPr>
            <p:cNvPr id="73754" name="Line 26"/>
            <p:cNvSpPr>
              <a:spLocks noChangeShapeType="1"/>
            </p:cNvSpPr>
            <p:nvPr/>
          </p:nvSpPr>
          <p:spPr bwMode="auto">
            <a:xfrm>
              <a:off x="1584" y="4032"/>
              <a:ext cx="4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55" name="Line 27"/>
            <p:cNvSpPr>
              <a:spLocks noChangeShapeType="1"/>
            </p:cNvSpPr>
            <p:nvPr/>
          </p:nvSpPr>
          <p:spPr bwMode="auto">
            <a:xfrm>
              <a:off x="3312" y="4032"/>
              <a:ext cx="3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73757" name="Rectangle 29"/>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8122138E-CEF5-4985-8683-5664B46DE75F}" type="slidenum">
              <a:rPr lang="fr-FR" altLang="fr-FR" sz="1200"/>
              <a:pPr>
                <a:spcBef>
                  <a:spcPct val="50000"/>
                </a:spcBef>
              </a:pPr>
              <a:t>36</a:t>
            </a:fld>
            <a:endParaRPr lang="fr-FR" altLang="fr-FR" sz="1200"/>
          </a:p>
        </p:txBody>
      </p:sp>
    </p:spTree>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Relation-type : Caractéristiques-2</a:t>
            </a:r>
          </a:p>
        </p:txBody>
      </p:sp>
      <p:sp>
        <p:nvSpPr>
          <p:cNvPr id="75779" name="Rectangle 3"/>
          <p:cNvSpPr>
            <a:spLocks noChangeArrowheads="1"/>
          </p:cNvSpPr>
          <p:nvPr/>
        </p:nvSpPr>
        <p:spPr bwMode="auto">
          <a:xfrm>
            <a:off x="457200" y="1676400"/>
            <a:ext cx="8153400" cy="383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b="1"/>
              <a:t>Totalité-partialité </a:t>
            </a:r>
          </a:p>
          <a:p>
            <a:pPr>
              <a:spcBef>
                <a:spcPct val="50000"/>
              </a:spcBef>
            </a:pPr>
            <a:r>
              <a:rPr lang="fr-FR" altLang="fr-FR"/>
              <a:t>Soit X et Y deux entités de la relation R, R est dite :</a:t>
            </a:r>
          </a:p>
          <a:p>
            <a:pPr>
              <a:spcBef>
                <a:spcPct val="50000"/>
              </a:spcBef>
            </a:pPr>
            <a:r>
              <a:rPr lang="fr-FR" altLang="fr-FR" b="1"/>
              <a:t>Totale </a:t>
            </a:r>
            <a:r>
              <a:rPr lang="fr-FR" altLang="fr-FR"/>
              <a:t>si aucune occurrence de X et de Y ne peuvent exister sans participer à une occurrence de R</a:t>
            </a:r>
          </a:p>
          <a:p>
            <a:pPr>
              <a:spcBef>
                <a:spcPct val="50000"/>
              </a:spcBef>
            </a:pPr>
            <a:r>
              <a:rPr lang="fr-FR" altLang="fr-FR" b="1"/>
              <a:t>Partielle</a:t>
            </a:r>
            <a:r>
              <a:rPr lang="fr-FR" altLang="fr-FR"/>
              <a:t> sinon</a:t>
            </a:r>
          </a:p>
          <a:p>
            <a:pPr>
              <a:spcBef>
                <a:spcPct val="50000"/>
              </a:spcBef>
            </a:pPr>
            <a:r>
              <a:rPr lang="fr-FR" altLang="fr-FR" sz="1800" b="1"/>
              <a:t>Cardinalités : </a:t>
            </a:r>
            <a:r>
              <a:rPr lang="fr-FR" altLang="fr-FR" i="1"/>
              <a:t>permettent d'exprimer la fonctionnalité et la totalité/partialité d'une relation.</a:t>
            </a:r>
          </a:p>
          <a:p>
            <a:pPr>
              <a:spcBef>
                <a:spcPct val="50000"/>
              </a:spcBef>
            </a:pPr>
            <a:r>
              <a:rPr lang="fr-FR" altLang="fr-FR"/>
              <a:t>Cardinalité minimum  (resp. maximum) </a:t>
            </a:r>
            <a:r>
              <a:rPr lang="fr-FR" altLang="fr-FR" i="1"/>
              <a:t>: nombre minimum (resp. maximum) de fois ou chaque occurrence d'une entité-type participe à la relation-type.</a:t>
            </a:r>
          </a:p>
          <a:p>
            <a:pPr>
              <a:spcBef>
                <a:spcPct val="50000"/>
              </a:spcBef>
            </a:pPr>
            <a:r>
              <a:rPr lang="fr-FR" altLang="fr-FR" i="1"/>
              <a:t>Cardinalité minimum 0  : relation partielle, 1 ou n : relation totale</a:t>
            </a:r>
          </a:p>
          <a:p>
            <a:pPr>
              <a:spcBef>
                <a:spcPct val="50000"/>
              </a:spcBef>
            </a:pPr>
            <a:endParaRPr lang="fr-FR" altLang="fr-FR"/>
          </a:p>
          <a:p>
            <a:pPr>
              <a:spcBef>
                <a:spcPct val="50000"/>
              </a:spcBef>
            </a:pPr>
            <a:r>
              <a:rPr lang="fr-FR" altLang="fr-FR"/>
              <a:t>Exemple :</a:t>
            </a:r>
          </a:p>
        </p:txBody>
      </p:sp>
      <p:sp>
        <p:nvSpPr>
          <p:cNvPr id="75780" name="Rectangle 4"/>
          <p:cNvSpPr>
            <a:spLocks noChangeArrowheads="1"/>
          </p:cNvSpPr>
          <p:nvPr/>
        </p:nvSpPr>
        <p:spPr bwMode="auto">
          <a:xfrm>
            <a:off x="615950" y="5797550"/>
            <a:ext cx="18161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enseignant</a:t>
            </a:r>
          </a:p>
        </p:txBody>
      </p:sp>
      <p:sp>
        <p:nvSpPr>
          <p:cNvPr id="75781" name="Oval 5"/>
          <p:cNvSpPr>
            <a:spLocks noChangeArrowheads="1"/>
          </p:cNvSpPr>
          <p:nvPr/>
        </p:nvSpPr>
        <p:spPr bwMode="auto">
          <a:xfrm>
            <a:off x="3282950" y="5721350"/>
            <a:ext cx="2349500" cy="520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enseigne</a:t>
            </a:r>
          </a:p>
        </p:txBody>
      </p:sp>
      <p:sp>
        <p:nvSpPr>
          <p:cNvPr id="75782" name="Rectangle 6"/>
          <p:cNvSpPr>
            <a:spLocks noChangeArrowheads="1"/>
          </p:cNvSpPr>
          <p:nvPr/>
        </p:nvSpPr>
        <p:spPr bwMode="auto">
          <a:xfrm>
            <a:off x="6483350" y="6254750"/>
            <a:ext cx="18161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cursus</a:t>
            </a:r>
          </a:p>
        </p:txBody>
      </p:sp>
      <p:sp>
        <p:nvSpPr>
          <p:cNvPr id="75783" name="Rectangle 7"/>
          <p:cNvSpPr>
            <a:spLocks noChangeArrowheads="1"/>
          </p:cNvSpPr>
          <p:nvPr/>
        </p:nvSpPr>
        <p:spPr bwMode="auto">
          <a:xfrm>
            <a:off x="6407150" y="5187950"/>
            <a:ext cx="18161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matière</a:t>
            </a:r>
          </a:p>
        </p:txBody>
      </p:sp>
      <p:sp>
        <p:nvSpPr>
          <p:cNvPr id="75784" name="Line 8"/>
          <p:cNvSpPr>
            <a:spLocks noChangeShapeType="1"/>
          </p:cNvSpPr>
          <p:nvPr/>
        </p:nvSpPr>
        <p:spPr bwMode="auto">
          <a:xfrm>
            <a:off x="2438400" y="59436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785" name="Line 9"/>
          <p:cNvSpPr>
            <a:spLocks noChangeShapeType="1"/>
          </p:cNvSpPr>
          <p:nvPr/>
        </p:nvSpPr>
        <p:spPr bwMode="auto">
          <a:xfrm flipV="1">
            <a:off x="5334000" y="5334000"/>
            <a:ext cx="10668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786" name="Line 10"/>
          <p:cNvSpPr>
            <a:spLocks noChangeShapeType="1"/>
          </p:cNvSpPr>
          <p:nvPr/>
        </p:nvSpPr>
        <p:spPr bwMode="auto">
          <a:xfrm>
            <a:off x="5334000" y="6172200"/>
            <a:ext cx="11430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787" name="Rectangle 11"/>
          <p:cNvSpPr>
            <a:spLocks noChangeArrowheads="1"/>
          </p:cNvSpPr>
          <p:nvPr/>
        </p:nvSpPr>
        <p:spPr bwMode="auto">
          <a:xfrm>
            <a:off x="2651125" y="56372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75788" name="Rectangle 12"/>
          <p:cNvSpPr>
            <a:spLocks noChangeArrowheads="1"/>
          </p:cNvSpPr>
          <p:nvPr/>
        </p:nvSpPr>
        <p:spPr bwMode="auto">
          <a:xfrm>
            <a:off x="5318125" y="52562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75789" name="Rectangle 13"/>
          <p:cNvSpPr>
            <a:spLocks noChangeArrowheads="1"/>
          </p:cNvSpPr>
          <p:nvPr/>
        </p:nvSpPr>
        <p:spPr bwMode="auto">
          <a:xfrm>
            <a:off x="5546725" y="63230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75790" name="Rectangle 1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570CE5DB-E0C9-44B0-8DDB-02326C663A4E}" type="slidenum">
              <a:rPr lang="fr-FR" altLang="fr-FR" sz="1200"/>
              <a:pPr>
                <a:spcBef>
                  <a:spcPct val="50000"/>
                </a:spcBef>
              </a:pPr>
              <a:t>37</a:t>
            </a:fld>
            <a:endParaRPr lang="fr-FR" altLang="fr-FR" sz="1200"/>
          </a:p>
        </p:txBody>
      </p:sp>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Règles de gestion</a:t>
            </a:r>
          </a:p>
        </p:txBody>
      </p:sp>
      <p:sp>
        <p:nvSpPr>
          <p:cNvPr id="77827" name="Rectangle 3"/>
          <p:cNvSpPr>
            <a:spLocks noChangeArrowheads="1"/>
          </p:cNvSpPr>
          <p:nvPr/>
        </p:nvSpPr>
        <p:spPr bwMode="auto">
          <a:xfrm>
            <a:off x="457200" y="1676400"/>
            <a:ext cx="83058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a:t>Contraintes d'intégrité</a:t>
            </a:r>
            <a:r>
              <a:rPr lang="fr-FR" altLang="fr-FR" sz="2000"/>
              <a:t> </a:t>
            </a:r>
            <a:r>
              <a:rPr lang="fr-FR" altLang="fr-FR" sz="1800"/>
              <a:t>du</a:t>
            </a:r>
            <a:r>
              <a:rPr lang="fr-FR" altLang="fr-FR" sz="2000"/>
              <a:t> </a:t>
            </a:r>
            <a:r>
              <a:rPr lang="fr-FR" altLang="fr-FR" sz="1800"/>
              <a:t>modèle (lois de l'univers réel modélisé dans le SI)</a:t>
            </a:r>
          </a:p>
          <a:p>
            <a:pPr>
              <a:spcBef>
                <a:spcPct val="50000"/>
              </a:spcBef>
            </a:pPr>
            <a:r>
              <a:rPr lang="fr-FR" altLang="fr-FR" sz="1800" b="1"/>
              <a:t>Contraintes statiques</a:t>
            </a:r>
            <a:endParaRPr lang="fr-FR" altLang="fr-FR" sz="1800"/>
          </a:p>
          <a:p>
            <a:pPr>
              <a:spcBef>
                <a:spcPct val="50000"/>
              </a:spcBef>
            </a:pPr>
            <a:r>
              <a:rPr lang="fr-FR" altLang="fr-FR" sz="1800"/>
              <a:t>Portent sur : 	- une propriété (liste de valeurs possibles ...)</a:t>
            </a:r>
          </a:p>
          <a:p>
            <a:pPr>
              <a:spcBef>
                <a:spcPct val="50000"/>
              </a:spcBef>
            </a:pPr>
            <a:r>
              <a:rPr lang="fr-FR" altLang="fr-FR" sz="1800"/>
              <a:t>		- plusieurs pptés d'une même relation ou entité</a:t>
            </a:r>
          </a:p>
          <a:p>
            <a:pPr>
              <a:spcBef>
                <a:spcPct val="50000"/>
              </a:spcBef>
            </a:pPr>
            <a:r>
              <a:rPr lang="fr-FR" altLang="fr-FR" sz="1800"/>
              <a:t>		  </a:t>
            </a:r>
            <a:r>
              <a:rPr lang="fr-FR" altLang="fr-FR" sz="1800" i="1"/>
              <a:t>cde(no,date-cde,date-livr) avec date-cde &lt; dte-livr</a:t>
            </a:r>
            <a:endParaRPr lang="fr-FR" altLang="fr-FR" sz="1800"/>
          </a:p>
          <a:p>
            <a:pPr>
              <a:spcBef>
                <a:spcPct val="50000"/>
              </a:spcBef>
            </a:pPr>
            <a:r>
              <a:rPr lang="fr-FR" altLang="fr-FR" sz="1800"/>
              <a:t>		 - des pptés d'occurrences distinctes d'une relation ou entité</a:t>
            </a:r>
          </a:p>
          <a:p>
            <a:pPr>
              <a:spcBef>
                <a:spcPct val="50000"/>
              </a:spcBef>
            </a:pPr>
            <a:r>
              <a:rPr lang="fr-FR" altLang="fr-FR" sz="1800"/>
              <a:t>		 - des propriété d'entités/relations différentes</a:t>
            </a:r>
          </a:p>
          <a:p>
            <a:pPr>
              <a:spcBef>
                <a:spcPct val="50000"/>
              </a:spcBef>
            </a:pPr>
            <a:r>
              <a:rPr lang="fr-FR" altLang="fr-FR" sz="1800"/>
              <a:t>		- les cardinalité</a:t>
            </a:r>
          </a:p>
          <a:p>
            <a:pPr>
              <a:spcBef>
                <a:spcPct val="50000"/>
              </a:spcBef>
            </a:pPr>
            <a:r>
              <a:rPr lang="fr-FR" altLang="fr-FR" sz="1800"/>
              <a:t>		- les dépendances fonctionnelles</a:t>
            </a:r>
          </a:p>
          <a:p>
            <a:pPr>
              <a:spcBef>
                <a:spcPct val="50000"/>
              </a:spcBef>
            </a:pPr>
            <a:r>
              <a:rPr lang="fr-FR" altLang="fr-FR" sz="1800" b="1"/>
              <a:t>Contraintes dynamiques </a:t>
            </a:r>
            <a:r>
              <a:rPr lang="fr-FR" altLang="fr-FR" sz="1800"/>
              <a:t>: règles d'évolution</a:t>
            </a:r>
          </a:p>
          <a:p>
            <a:pPr>
              <a:spcBef>
                <a:spcPct val="50000"/>
              </a:spcBef>
            </a:pPr>
            <a:r>
              <a:rPr lang="fr-FR" altLang="fr-FR" sz="1800"/>
              <a:t>	ex: un salaire ne doit pas baisser</a:t>
            </a:r>
          </a:p>
        </p:txBody>
      </p:sp>
      <p:sp>
        <p:nvSpPr>
          <p:cNvPr id="77828"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1144C63D-625E-4E82-8901-EAF3BA334DD2}" type="slidenum">
              <a:rPr lang="fr-FR" altLang="fr-FR" sz="1200"/>
              <a:pPr>
                <a:spcBef>
                  <a:spcPct val="50000"/>
                </a:spcBef>
              </a:pPr>
              <a:t>38</a:t>
            </a:fld>
            <a:endParaRPr lang="fr-FR" altLang="fr-FR" sz="1200"/>
          </a:p>
        </p:txBody>
      </p:sp>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Exemple</a:t>
            </a:r>
          </a:p>
        </p:txBody>
      </p:sp>
      <p:sp>
        <p:nvSpPr>
          <p:cNvPr id="79875" name="Rectangle 3"/>
          <p:cNvSpPr>
            <a:spLocks noChangeArrowheads="1"/>
          </p:cNvSpPr>
          <p:nvPr/>
        </p:nvSpPr>
        <p:spPr bwMode="auto">
          <a:xfrm>
            <a:off x="60325" y="1576388"/>
            <a:ext cx="862647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sz="1800"/>
              <a:t>RG1 Tout enseignant enseigne en principe au moins une matière, mais certains d’entre eux </a:t>
            </a:r>
          </a:p>
          <a:p>
            <a:r>
              <a:rPr lang="fr-FR" altLang="fr-FR" sz="1800"/>
              <a:t>peuvent être dispensés d’enseignement en raison de leur travaux de recherche</a:t>
            </a:r>
          </a:p>
          <a:p>
            <a:endParaRPr lang="fr-FR" altLang="fr-FR" sz="1800"/>
          </a:p>
          <a:p>
            <a:r>
              <a:rPr lang="fr-FR" altLang="fr-FR" sz="1800"/>
              <a:t>RG2 Toute matière est enseignée dans au moins un cursus</a:t>
            </a:r>
          </a:p>
          <a:p>
            <a:endParaRPr lang="fr-FR" altLang="fr-FR" sz="1800"/>
          </a:p>
          <a:p>
            <a:r>
              <a:rPr lang="fr-FR" altLang="fr-FR" sz="1800"/>
              <a:t>RG3 Toute classe a au moins trois enseignements</a:t>
            </a:r>
          </a:p>
        </p:txBody>
      </p:sp>
      <p:sp>
        <p:nvSpPr>
          <p:cNvPr id="79876" name="Rectangle 4"/>
          <p:cNvSpPr>
            <a:spLocks noChangeArrowheads="1"/>
          </p:cNvSpPr>
          <p:nvPr/>
        </p:nvSpPr>
        <p:spPr bwMode="auto">
          <a:xfrm>
            <a:off x="6330950" y="3663950"/>
            <a:ext cx="14351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9877" name="Rectangle 5"/>
          <p:cNvSpPr>
            <a:spLocks noChangeArrowheads="1"/>
          </p:cNvSpPr>
          <p:nvPr/>
        </p:nvSpPr>
        <p:spPr bwMode="auto">
          <a:xfrm>
            <a:off x="6518275" y="3656013"/>
            <a:ext cx="1087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MATIERE</a:t>
            </a:r>
          </a:p>
        </p:txBody>
      </p:sp>
      <p:sp>
        <p:nvSpPr>
          <p:cNvPr id="79878" name="Rectangle 6"/>
          <p:cNvSpPr>
            <a:spLocks noChangeArrowheads="1"/>
          </p:cNvSpPr>
          <p:nvPr/>
        </p:nvSpPr>
        <p:spPr bwMode="auto">
          <a:xfrm>
            <a:off x="6330950" y="4654550"/>
            <a:ext cx="14351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9879" name="Rectangle 7"/>
          <p:cNvSpPr>
            <a:spLocks noChangeArrowheads="1"/>
          </p:cNvSpPr>
          <p:nvPr/>
        </p:nvSpPr>
        <p:spPr bwMode="auto">
          <a:xfrm>
            <a:off x="6518275" y="4646613"/>
            <a:ext cx="974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CURSUS</a:t>
            </a:r>
          </a:p>
        </p:txBody>
      </p:sp>
      <p:sp>
        <p:nvSpPr>
          <p:cNvPr id="79880" name="Rectangle 8"/>
          <p:cNvSpPr>
            <a:spLocks noChangeArrowheads="1"/>
          </p:cNvSpPr>
          <p:nvPr/>
        </p:nvSpPr>
        <p:spPr bwMode="auto">
          <a:xfrm>
            <a:off x="311150" y="4197350"/>
            <a:ext cx="14351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9881" name="Rectangle 9"/>
          <p:cNvSpPr>
            <a:spLocks noChangeArrowheads="1"/>
          </p:cNvSpPr>
          <p:nvPr/>
        </p:nvSpPr>
        <p:spPr bwMode="auto">
          <a:xfrm>
            <a:off x="327025" y="4189413"/>
            <a:ext cx="1471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ENSEIGNANT</a:t>
            </a:r>
          </a:p>
        </p:txBody>
      </p:sp>
      <p:sp>
        <p:nvSpPr>
          <p:cNvPr id="79882" name="Oval 10"/>
          <p:cNvSpPr>
            <a:spLocks noChangeArrowheads="1"/>
          </p:cNvSpPr>
          <p:nvPr/>
        </p:nvSpPr>
        <p:spPr bwMode="auto">
          <a:xfrm>
            <a:off x="2901950" y="4121150"/>
            <a:ext cx="17399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9883" name="Rectangle 11"/>
          <p:cNvSpPr>
            <a:spLocks noChangeArrowheads="1"/>
          </p:cNvSpPr>
          <p:nvPr/>
        </p:nvSpPr>
        <p:spPr bwMode="auto">
          <a:xfrm>
            <a:off x="3184525" y="4189413"/>
            <a:ext cx="1177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ENSEIGNE</a:t>
            </a:r>
          </a:p>
        </p:txBody>
      </p:sp>
      <p:sp>
        <p:nvSpPr>
          <p:cNvPr id="79884" name="Line 12"/>
          <p:cNvSpPr>
            <a:spLocks noChangeShapeType="1"/>
          </p:cNvSpPr>
          <p:nvPr/>
        </p:nvSpPr>
        <p:spPr bwMode="auto">
          <a:xfrm>
            <a:off x="1752600" y="4343400"/>
            <a:ext cx="1143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9885" name="Line 13"/>
          <p:cNvSpPr>
            <a:spLocks noChangeShapeType="1"/>
          </p:cNvSpPr>
          <p:nvPr/>
        </p:nvSpPr>
        <p:spPr bwMode="auto">
          <a:xfrm flipV="1">
            <a:off x="4495800" y="3733800"/>
            <a:ext cx="18288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9886" name="Line 14"/>
          <p:cNvSpPr>
            <a:spLocks noChangeShapeType="1"/>
          </p:cNvSpPr>
          <p:nvPr/>
        </p:nvSpPr>
        <p:spPr bwMode="auto">
          <a:xfrm>
            <a:off x="4419600" y="4495800"/>
            <a:ext cx="19050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9887" name="Rectangle 15"/>
          <p:cNvSpPr>
            <a:spLocks noChangeArrowheads="1"/>
          </p:cNvSpPr>
          <p:nvPr/>
        </p:nvSpPr>
        <p:spPr bwMode="auto">
          <a:xfrm>
            <a:off x="1889125" y="40370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79888" name="Rectangle 16"/>
          <p:cNvSpPr>
            <a:spLocks noChangeArrowheads="1"/>
          </p:cNvSpPr>
          <p:nvPr/>
        </p:nvSpPr>
        <p:spPr bwMode="auto">
          <a:xfrm>
            <a:off x="4860925" y="37322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79889" name="Rectangle 17"/>
          <p:cNvSpPr>
            <a:spLocks noChangeArrowheads="1"/>
          </p:cNvSpPr>
          <p:nvPr/>
        </p:nvSpPr>
        <p:spPr bwMode="auto">
          <a:xfrm>
            <a:off x="4937125" y="432276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3,n</a:t>
            </a:r>
          </a:p>
        </p:txBody>
      </p:sp>
      <p:sp>
        <p:nvSpPr>
          <p:cNvPr id="79890" name="Rectangle 18"/>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A1570936-1D53-4D84-8264-B9DD863F90CE}" type="slidenum">
              <a:rPr lang="fr-FR" altLang="fr-FR" sz="1200"/>
              <a:pPr>
                <a:spcBef>
                  <a:spcPct val="50000"/>
                </a:spcBef>
              </a:pPr>
              <a:t>39</a:t>
            </a:fld>
            <a:endParaRPr lang="fr-FR" altLang="fr-F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Notion de Système</a:t>
            </a:r>
          </a:p>
        </p:txBody>
      </p:sp>
      <p:sp>
        <p:nvSpPr>
          <p:cNvPr id="8195" name="Rectangle 3"/>
          <p:cNvSpPr>
            <a:spLocks noChangeArrowheads="1"/>
          </p:cNvSpPr>
          <p:nvPr/>
        </p:nvSpPr>
        <p:spPr bwMode="auto">
          <a:xfrm>
            <a:off x="3054350" y="3663950"/>
            <a:ext cx="3035300" cy="11303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196" name="Rectangle 4"/>
          <p:cNvSpPr>
            <a:spLocks noChangeArrowheads="1"/>
          </p:cNvSpPr>
          <p:nvPr/>
        </p:nvSpPr>
        <p:spPr bwMode="auto">
          <a:xfrm>
            <a:off x="3886200" y="3810000"/>
            <a:ext cx="1600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197" name="Rectangle 5"/>
          <p:cNvSpPr>
            <a:spLocks noChangeArrowheads="1"/>
          </p:cNvSpPr>
          <p:nvPr/>
        </p:nvSpPr>
        <p:spPr bwMode="auto">
          <a:xfrm>
            <a:off x="3717925" y="3946525"/>
            <a:ext cx="1385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Processus</a:t>
            </a:r>
          </a:p>
        </p:txBody>
      </p:sp>
      <p:sp>
        <p:nvSpPr>
          <p:cNvPr id="8198" name="Rectangle 6"/>
          <p:cNvSpPr>
            <a:spLocks noChangeArrowheads="1"/>
          </p:cNvSpPr>
          <p:nvPr/>
        </p:nvSpPr>
        <p:spPr bwMode="auto">
          <a:xfrm>
            <a:off x="1050925" y="4022725"/>
            <a:ext cx="979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Entrée</a:t>
            </a:r>
          </a:p>
        </p:txBody>
      </p:sp>
      <p:sp>
        <p:nvSpPr>
          <p:cNvPr id="8199" name="Rectangle 7"/>
          <p:cNvSpPr>
            <a:spLocks noChangeArrowheads="1"/>
          </p:cNvSpPr>
          <p:nvPr/>
        </p:nvSpPr>
        <p:spPr bwMode="auto">
          <a:xfrm>
            <a:off x="6613525" y="3976688"/>
            <a:ext cx="1033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800"/>
              <a:t>Sortie</a:t>
            </a:r>
          </a:p>
        </p:txBody>
      </p:sp>
      <p:sp>
        <p:nvSpPr>
          <p:cNvPr id="8200" name="Line 8"/>
          <p:cNvSpPr>
            <a:spLocks noChangeShapeType="1"/>
          </p:cNvSpPr>
          <p:nvPr/>
        </p:nvSpPr>
        <p:spPr bwMode="auto">
          <a:xfrm>
            <a:off x="2057400" y="4267200"/>
            <a:ext cx="99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201" name="Line 9"/>
          <p:cNvSpPr>
            <a:spLocks noChangeShapeType="1"/>
          </p:cNvSpPr>
          <p:nvPr/>
        </p:nvSpPr>
        <p:spPr bwMode="auto">
          <a:xfrm>
            <a:off x="6096000" y="4267200"/>
            <a:ext cx="533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202" name="Rectangle 10"/>
          <p:cNvSpPr>
            <a:spLocks noChangeArrowheads="1"/>
          </p:cNvSpPr>
          <p:nvPr/>
        </p:nvSpPr>
        <p:spPr bwMode="auto">
          <a:xfrm>
            <a:off x="517525" y="2270125"/>
            <a:ext cx="2752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Ensemble d'éléments</a:t>
            </a:r>
          </a:p>
        </p:txBody>
      </p:sp>
      <p:sp>
        <p:nvSpPr>
          <p:cNvPr id="8203" name="Line 11"/>
          <p:cNvSpPr>
            <a:spLocks noChangeShapeType="1"/>
          </p:cNvSpPr>
          <p:nvPr/>
        </p:nvSpPr>
        <p:spPr bwMode="auto">
          <a:xfrm>
            <a:off x="3505200" y="1828800"/>
            <a:ext cx="0" cy="1295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204" name="Rectangle 12"/>
          <p:cNvSpPr>
            <a:spLocks noChangeArrowheads="1"/>
          </p:cNvSpPr>
          <p:nvPr/>
        </p:nvSpPr>
        <p:spPr bwMode="auto">
          <a:xfrm>
            <a:off x="3641725" y="1889125"/>
            <a:ext cx="1335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Matériels</a:t>
            </a:r>
          </a:p>
        </p:txBody>
      </p:sp>
      <p:sp>
        <p:nvSpPr>
          <p:cNvPr id="8205" name="Rectangle 13"/>
          <p:cNvSpPr>
            <a:spLocks noChangeArrowheads="1"/>
          </p:cNvSpPr>
          <p:nvPr/>
        </p:nvSpPr>
        <p:spPr bwMode="auto">
          <a:xfrm>
            <a:off x="3641725" y="2574925"/>
            <a:ext cx="357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Autres (hommes, règles, ...)</a:t>
            </a:r>
          </a:p>
        </p:txBody>
      </p:sp>
      <p:sp>
        <p:nvSpPr>
          <p:cNvPr id="8206" name="Rectangle 1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63858B5F-2399-4550-90B3-80D0F839DFAD}" type="slidenum">
              <a:rPr lang="fr-FR" altLang="fr-FR" sz="1200"/>
              <a:pPr>
                <a:spcBef>
                  <a:spcPct val="50000"/>
                </a:spcBef>
              </a:pPr>
              <a:t>4</a:t>
            </a:fld>
            <a:endParaRPr lang="fr-FR" altLang="fr-FR" sz="1200"/>
          </a:p>
        </p:txBody>
      </p:sp>
    </p:spTree>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Dépendances fonctionnelles</a:t>
            </a:r>
          </a:p>
        </p:txBody>
      </p:sp>
      <p:sp useBgFill="1">
        <p:nvSpPr>
          <p:cNvPr id="80899" name="Rectangle 3"/>
          <p:cNvSpPr>
            <a:spLocks noChangeArrowheads="1"/>
          </p:cNvSpPr>
          <p:nvPr/>
        </p:nvSpPr>
        <p:spPr bwMode="auto">
          <a:xfrm>
            <a:off x="533400" y="1676400"/>
            <a:ext cx="8001000" cy="47371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b="1"/>
              <a:t>Dépendances fonctionnelles entre propriétés</a:t>
            </a:r>
          </a:p>
          <a:p>
            <a:pPr>
              <a:spcBef>
                <a:spcPct val="50000"/>
              </a:spcBef>
            </a:pPr>
            <a:r>
              <a:rPr lang="fr-FR" altLang="fr-FR"/>
              <a:t>	a 	df 	b</a:t>
            </a:r>
          </a:p>
          <a:p>
            <a:pPr>
              <a:spcBef>
                <a:spcPct val="50000"/>
              </a:spcBef>
            </a:pPr>
            <a:r>
              <a:rPr lang="fr-FR" altLang="fr-FR"/>
              <a:t>si la connaissance de la valeur de a détermine une et une seule valeur de b</a:t>
            </a:r>
          </a:p>
          <a:p>
            <a:pPr>
              <a:spcBef>
                <a:spcPct val="50000"/>
              </a:spcBef>
            </a:pPr>
            <a:r>
              <a:rPr lang="fr-FR" altLang="fr-FR"/>
              <a:t>Ex : 	N° INSEE		df	Nom d'individu</a:t>
            </a:r>
          </a:p>
          <a:p>
            <a:pPr>
              <a:spcBef>
                <a:spcPct val="50000"/>
              </a:spcBef>
            </a:pPr>
            <a:r>
              <a:rPr lang="fr-FR" altLang="fr-FR"/>
              <a:t>! la réciproque est fausse</a:t>
            </a:r>
          </a:p>
          <a:p>
            <a:pPr>
              <a:spcBef>
                <a:spcPct val="50000"/>
              </a:spcBef>
            </a:pPr>
            <a:r>
              <a:rPr lang="fr-FR" altLang="fr-FR"/>
              <a:t>une df peut porter sur la concaténation de plusieurs pptés</a:t>
            </a:r>
          </a:p>
          <a:p>
            <a:pPr>
              <a:spcBef>
                <a:spcPct val="50000"/>
              </a:spcBef>
            </a:pPr>
            <a:r>
              <a:rPr lang="fr-FR" altLang="fr-FR"/>
              <a:t>Dépendance fonctionnelle </a:t>
            </a:r>
            <a:r>
              <a:rPr lang="fr-FR" altLang="fr-FR" b="1"/>
              <a:t>élémentaire</a:t>
            </a:r>
            <a:endParaRPr lang="fr-FR" altLang="fr-FR"/>
          </a:p>
          <a:p>
            <a:pPr>
              <a:spcBef>
                <a:spcPct val="50000"/>
              </a:spcBef>
            </a:pPr>
            <a:r>
              <a:rPr lang="fr-FR" altLang="fr-FR"/>
              <a:t>notée	a	b</a:t>
            </a:r>
          </a:p>
          <a:p>
            <a:pPr>
              <a:spcBef>
                <a:spcPct val="50000"/>
              </a:spcBef>
            </a:pPr>
            <a:r>
              <a:rPr lang="fr-FR" altLang="fr-FR"/>
              <a:t>si 	a	df	b et aucune partie de a ne détermine b.</a:t>
            </a:r>
          </a:p>
          <a:p>
            <a:pPr>
              <a:spcBef>
                <a:spcPct val="50000"/>
              </a:spcBef>
            </a:pPr>
            <a:r>
              <a:rPr lang="fr-FR" altLang="fr-FR"/>
              <a:t>ex : N°INSEE + NOM	df 	ADRESSE n'est pas élémentaire</a:t>
            </a:r>
          </a:p>
          <a:p>
            <a:pPr>
              <a:spcBef>
                <a:spcPct val="50000"/>
              </a:spcBef>
            </a:pPr>
            <a:r>
              <a:rPr lang="fr-FR" altLang="fr-FR"/>
              <a:t>Dépendance fonctionelle </a:t>
            </a:r>
            <a:r>
              <a:rPr lang="fr-FR" altLang="fr-FR" b="1"/>
              <a:t>élémentaire</a:t>
            </a:r>
            <a:r>
              <a:rPr lang="fr-FR" altLang="fr-FR"/>
              <a:t> </a:t>
            </a:r>
            <a:r>
              <a:rPr lang="fr-FR" altLang="fr-FR" b="1"/>
              <a:t>directe</a:t>
            </a:r>
            <a:endParaRPr lang="fr-FR" altLang="fr-FR"/>
          </a:p>
          <a:p>
            <a:pPr>
              <a:spcBef>
                <a:spcPct val="50000"/>
              </a:spcBef>
            </a:pPr>
            <a:r>
              <a:rPr lang="fr-FR" altLang="fr-FR"/>
              <a:t>si a	b et il n'existe pas de c tq </a:t>
            </a:r>
          </a:p>
          <a:p>
            <a:pPr>
              <a:spcBef>
                <a:spcPct val="50000"/>
              </a:spcBef>
            </a:pPr>
            <a:r>
              <a:rPr lang="fr-FR" altLang="fr-FR"/>
              <a:t>	a	df	c et c	df	b</a:t>
            </a:r>
          </a:p>
        </p:txBody>
      </p:sp>
      <p:sp>
        <p:nvSpPr>
          <p:cNvPr id="80900" name="Line 4"/>
          <p:cNvSpPr>
            <a:spLocks noChangeShapeType="1"/>
          </p:cNvSpPr>
          <p:nvPr/>
        </p:nvSpPr>
        <p:spPr bwMode="auto">
          <a:xfrm>
            <a:off x="1752600" y="2209800"/>
            <a:ext cx="60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01" name="Line 5"/>
          <p:cNvSpPr>
            <a:spLocks noChangeShapeType="1"/>
          </p:cNvSpPr>
          <p:nvPr/>
        </p:nvSpPr>
        <p:spPr bwMode="auto">
          <a:xfrm>
            <a:off x="2667000" y="22098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02" name="Line 6"/>
          <p:cNvSpPr>
            <a:spLocks noChangeShapeType="1"/>
          </p:cNvSpPr>
          <p:nvPr/>
        </p:nvSpPr>
        <p:spPr bwMode="auto">
          <a:xfrm>
            <a:off x="2514600" y="28956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03" name="Line 7"/>
          <p:cNvSpPr>
            <a:spLocks noChangeShapeType="1"/>
          </p:cNvSpPr>
          <p:nvPr/>
        </p:nvSpPr>
        <p:spPr bwMode="auto">
          <a:xfrm>
            <a:off x="3581400" y="28956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04" name="Line 8"/>
          <p:cNvSpPr>
            <a:spLocks noChangeShapeType="1"/>
          </p:cNvSpPr>
          <p:nvPr/>
        </p:nvSpPr>
        <p:spPr bwMode="auto">
          <a:xfrm>
            <a:off x="1676400" y="4419600"/>
            <a:ext cx="685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05" name="Line 9"/>
          <p:cNvSpPr>
            <a:spLocks noChangeShapeType="1"/>
          </p:cNvSpPr>
          <p:nvPr/>
        </p:nvSpPr>
        <p:spPr bwMode="auto">
          <a:xfrm>
            <a:off x="1676400" y="48006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06" name="Line 10"/>
          <p:cNvSpPr>
            <a:spLocks noChangeShapeType="1"/>
          </p:cNvSpPr>
          <p:nvPr/>
        </p:nvSpPr>
        <p:spPr bwMode="auto">
          <a:xfrm>
            <a:off x="2667000" y="48006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07" name="Line 11"/>
          <p:cNvSpPr>
            <a:spLocks noChangeShapeType="1"/>
          </p:cNvSpPr>
          <p:nvPr/>
        </p:nvSpPr>
        <p:spPr bwMode="auto">
          <a:xfrm>
            <a:off x="2514600" y="51054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08" name="Line 12"/>
          <p:cNvSpPr>
            <a:spLocks noChangeShapeType="1"/>
          </p:cNvSpPr>
          <p:nvPr/>
        </p:nvSpPr>
        <p:spPr bwMode="auto">
          <a:xfrm>
            <a:off x="3581400" y="51054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09" name="Line 13"/>
          <p:cNvSpPr>
            <a:spLocks noChangeShapeType="1"/>
          </p:cNvSpPr>
          <p:nvPr/>
        </p:nvSpPr>
        <p:spPr bwMode="auto">
          <a:xfrm>
            <a:off x="990600" y="5867400"/>
            <a:ext cx="457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10" name="Line 14"/>
          <p:cNvSpPr>
            <a:spLocks noChangeShapeType="1"/>
          </p:cNvSpPr>
          <p:nvPr/>
        </p:nvSpPr>
        <p:spPr bwMode="auto">
          <a:xfrm>
            <a:off x="1676400" y="62484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11" name="Line 15"/>
          <p:cNvSpPr>
            <a:spLocks noChangeShapeType="1"/>
          </p:cNvSpPr>
          <p:nvPr/>
        </p:nvSpPr>
        <p:spPr bwMode="auto">
          <a:xfrm>
            <a:off x="2667000" y="6248400"/>
            <a:ext cx="685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12" name="Line 16"/>
          <p:cNvSpPr>
            <a:spLocks noChangeShapeType="1"/>
          </p:cNvSpPr>
          <p:nvPr/>
        </p:nvSpPr>
        <p:spPr bwMode="auto">
          <a:xfrm>
            <a:off x="3810000" y="624840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13" name="Line 17"/>
          <p:cNvSpPr>
            <a:spLocks noChangeShapeType="1"/>
          </p:cNvSpPr>
          <p:nvPr/>
        </p:nvSpPr>
        <p:spPr bwMode="auto">
          <a:xfrm>
            <a:off x="4495800" y="62484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14" name="Rectangle 18"/>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FC49BEE0-DD7D-4438-A311-75284A38BDB1}" type="slidenum">
              <a:rPr lang="fr-FR" altLang="fr-FR" sz="1200"/>
              <a:pPr>
                <a:spcBef>
                  <a:spcPct val="50000"/>
                </a:spcBef>
              </a:pPr>
              <a:t>40</a:t>
            </a:fld>
            <a:endParaRPr lang="fr-FR" altLang="fr-FR" sz="1200"/>
          </a:p>
        </p:txBody>
      </p:sp>
    </p:spTree>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DF (suite)</a:t>
            </a:r>
          </a:p>
        </p:txBody>
      </p:sp>
      <p:sp>
        <p:nvSpPr>
          <p:cNvPr id="82947" name="Rectangle 3"/>
          <p:cNvSpPr>
            <a:spLocks noChangeArrowheads="1"/>
          </p:cNvSpPr>
          <p:nvPr/>
        </p:nvSpPr>
        <p:spPr bwMode="auto">
          <a:xfrm>
            <a:off x="457200" y="1600200"/>
            <a:ext cx="81534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2400" b="1"/>
              <a:t>Notion de clé</a:t>
            </a:r>
            <a:endParaRPr lang="fr-FR" altLang="fr-FR" sz="2400"/>
          </a:p>
          <a:p>
            <a:pPr>
              <a:spcBef>
                <a:spcPct val="50000"/>
              </a:spcBef>
            </a:pPr>
            <a:r>
              <a:rPr lang="fr-FR" altLang="fr-FR" sz="2400"/>
              <a:t>Une clé est une propriété (ou une concaténation de propriétés) d'une entité telle que toutes les autres propriétés de l'entité dépendent d'elle fonctionnellement et telle que ce ne soit plus vrai pour aucune de ses parties.</a:t>
            </a:r>
          </a:p>
          <a:p>
            <a:pPr>
              <a:spcBef>
                <a:spcPct val="50000"/>
              </a:spcBef>
            </a:pPr>
            <a:r>
              <a:rPr lang="fr-FR" altLang="fr-FR" sz="2400" b="1"/>
              <a:t>Dépendance fonctionnelle entre entités</a:t>
            </a:r>
          </a:p>
          <a:p>
            <a:pPr>
              <a:spcBef>
                <a:spcPct val="50000"/>
              </a:spcBef>
            </a:pPr>
            <a:r>
              <a:rPr lang="fr-FR" altLang="fr-FR" sz="2400"/>
              <a:t>notée 	A	B</a:t>
            </a:r>
          </a:p>
          <a:p>
            <a:pPr>
              <a:spcBef>
                <a:spcPct val="50000"/>
              </a:spcBef>
            </a:pPr>
            <a:r>
              <a:rPr lang="fr-FR" altLang="fr-FR" sz="2400"/>
              <a:t>si toute occurrence de A est déterminée par une et une seule occurrence de B</a:t>
            </a:r>
          </a:p>
          <a:p>
            <a:pPr>
              <a:spcBef>
                <a:spcPct val="50000"/>
              </a:spcBef>
            </a:pPr>
            <a:endParaRPr lang="fr-FR" altLang="fr-FR" sz="2400"/>
          </a:p>
          <a:p>
            <a:pPr>
              <a:spcBef>
                <a:spcPct val="50000"/>
              </a:spcBef>
            </a:pPr>
            <a:r>
              <a:rPr lang="fr-FR" altLang="fr-FR" sz="2400"/>
              <a:t>NB les cardinalités 1-1 correspondent toujours à une DF</a:t>
            </a:r>
          </a:p>
        </p:txBody>
      </p:sp>
      <p:sp>
        <p:nvSpPr>
          <p:cNvPr id="82948" name="Line 4"/>
          <p:cNvSpPr>
            <a:spLocks noChangeShapeType="1"/>
          </p:cNvSpPr>
          <p:nvPr/>
        </p:nvSpPr>
        <p:spPr bwMode="auto">
          <a:xfrm>
            <a:off x="1676400" y="4572000"/>
            <a:ext cx="685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2949" name="Rectangle 5"/>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874A0EF4-C8CE-42FB-BDCC-0400140680BB}" type="slidenum">
              <a:rPr lang="fr-FR" altLang="fr-FR" sz="1200"/>
              <a:pPr>
                <a:spcBef>
                  <a:spcPct val="50000"/>
                </a:spcBef>
              </a:pPr>
              <a:t>41</a:t>
            </a:fld>
            <a:endParaRPr lang="fr-FR" altLang="fr-FR" sz="1200"/>
          </a:p>
        </p:txBody>
      </p:sp>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Propriétés de DF</a:t>
            </a:r>
          </a:p>
        </p:txBody>
      </p:sp>
      <p:sp>
        <p:nvSpPr>
          <p:cNvPr id="84995" name="Rectangle 3"/>
          <p:cNvSpPr>
            <a:spLocks noChangeArrowheads="1"/>
          </p:cNvSpPr>
          <p:nvPr/>
        </p:nvSpPr>
        <p:spPr bwMode="auto">
          <a:xfrm>
            <a:off x="457200" y="1676400"/>
            <a:ext cx="8229600" cy="437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Réflexivité</a:t>
            </a:r>
          </a:p>
          <a:p>
            <a:pPr>
              <a:spcBef>
                <a:spcPct val="50000"/>
              </a:spcBef>
            </a:pPr>
            <a:r>
              <a:rPr lang="fr-FR" altLang="fr-FR"/>
              <a:t>	a	df	a</a:t>
            </a:r>
          </a:p>
          <a:p>
            <a:pPr>
              <a:spcBef>
                <a:spcPct val="50000"/>
              </a:spcBef>
            </a:pPr>
            <a:r>
              <a:rPr lang="fr-FR" altLang="fr-FR"/>
              <a:t>Projection</a:t>
            </a:r>
          </a:p>
          <a:p>
            <a:pPr>
              <a:spcBef>
                <a:spcPct val="50000"/>
              </a:spcBef>
            </a:pPr>
            <a:r>
              <a:rPr lang="fr-FR" altLang="fr-FR"/>
              <a:t>	a	df	b+c  ==&gt;	a	df	b et a	df	c</a:t>
            </a:r>
          </a:p>
          <a:p>
            <a:pPr>
              <a:spcBef>
                <a:spcPct val="50000"/>
              </a:spcBef>
            </a:pPr>
            <a:r>
              <a:rPr lang="fr-FR" altLang="fr-FR"/>
              <a:t>Augmentation</a:t>
            </a:r>
          </a:p>
          <a:p>
            <a:pPr>
              <a:spcBef>
                <a:spcPct val="50000"/>
              </a:spcBef>
            </a:pPr>
            <a:r>
              <a:rPr lang="fr-FR" altLang="fr-FR"/>
              <a:t>	a	df	b ==&gt;	 </a:t>
            </a:r>
            <a:r>
              <a:rPr lang="fr-FR" altLang="fr-FR">
                <a:latin typeface="Symbol" pitchFamily="18" charset="2"/>
              </a:rPr>
              <a:t>" </a:t>
            </a:r>
            <a:r>
              <a:rPr lang="fr-FR" altLang="fr-FR"/>
              <a:t>c : a+c		df	b</a:t>
            </a:r>
          </a:p>
          <a:p>
            <a:pPr>
              <a:spcBef>
                <a:spcPct val="50000"/>
              </a:spcBef>
            </a:pPr>
            <a:r>
              <a:rPr lang="fr-FR" altLang="fr-FR"/>
              <a:t>Additivité</a:t>
            </a:r>
          </a:p>
          <a:p>
            <a:pPr>
              <a:spcBef>
                <a:spcPct val="50000"/>
              </a:spcBef>
            </a:pPr>
            <a:r>
              <a:rPr lang="fr-FR" altLang="fr-FR"/>
              <a:t>	a	df	b et a	df	c  ==&gt; a	df	b+c</a:t>
            </a:r>
          </a:p>
          <a:p>
            <a:pPr>
              <a:spcBef>
                <a:spcPct val="50000"/>
              </a:spcBef>
            </a:pPr>
            <a:r>
              <a:rPr lang="fr-FR" altLang="fr-FR"/>
              <a:t>Transitivité</a:t>
            </a:r>
          </a:p>
          <a:p>
            <a:pPr>
              <a:spcBef>
                <a:spcPct val="50000"/>
              </a:spcBef>
            </a:pPr>
            <a:r>
              <a:rPr lang="fr-FR" altLang="fr-FR"/>
              <a:t>	a	df	b et b	df	c  ==&gt; a	df	c</a:t>
            </a:r>
          </a:p>
          <a:p>
            <a:pPr>
              <a:spcBef>
                <a:spcPct val="50000"/>
              </a:spcBef>
            </a:pPr>
            <a:r>
              <a:rPr lang="fr-FR" altLang="fr-FR"/>
              <a:t>Pseudo-transitivité</a:t>
            </a:r>
          </a:p>
          <a:p>
            <a:pPr>
              <a:spcBef>
                <a:spcPct val="50000"/>
              </a:spcBef>
            </a:pPr>
            <a:r>
              <a:rPr lang="fr-FR" altLang="fr-FR"/>
              <a:t>	a	df	b et b+c	df	d  ==&gt; a+c		df	d</a:t>
            </a:r>
          </a:p>
        </p:txBody>
      </p:sp>
      <p:sp>
        <p:nvSpPr>
          <p:cNvPr id="84996" name="Line 4"/>
          <p:cNvSpPr>
            <a:spLocks noChangeShapeType="1"/>
          </p:cNvSpPr>
          <p:nvPr/>
        </p:nvSpPr>
        <p:spPr bwMode="auto">
          <a:xfrm>
            <a:off x="1600200" y="22098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4997" name="Line 5"/>
          <p:cNvSpPr>
            <a:spLocks noChangeShapeType="1"/>
          </p:cNvSpPr>
          <p:nvPr/>
        </p:nvSpPr>
        <p:spPr bwMode="auto">
          <a:xfrm>
            <a:off x="1600200" y="58674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4998" name="Line 6"/>
          <p:cNvSpPr>
            <a:spLocks noChangeShapeType="1"/>
          </p:cNvSpPr>
          <p:nvPr/>
        </p:nvSpPr>
        <p:spPr bwMode="auto">
          <a:xfrm>
            <a:off x="1600200" y="51816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4999" name="Line 7"/>
          <p:cNvSpPr>
            <a:spLocks noChangeShapeType="1"/>
          </p:cNvSpPr>
          <p:nvPr/>
        </p:nvSpPr>
        <p:spPr bwMode="auto">
          <a:xfrm>
            <a:off x="1600200" y="44196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00" name="Line 8"/>
          <p:cNvSpPr>
            <a:spLocks noChangeShapeType="1"/>
          </p:cNvSpPr>
          <p:nvPr/>
        </p:nvSpPr>
        <p:spPr bwMode="auto">
          <a:xfrm>
            <a:off x="1600200" y="36957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01" name="Line 9"/>
          <p:cNvSpPr>
            <a:spLocks noChangeShapeType="1"/>
          </p:cNvSpPr>
          <p:nvPr/>
        </p:nvSpPr>
        <p:spPr bwMode="auto">
          <a:xfrm>
            <a:off x="1600200" y="29718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02" name="Line 10"/>
          <p:cNvSpPr>
            <a:spLocks noChangeShapeType="1"/>
          </p:cNvSpPr>
          <p:nvPr/>
        </p:nvSpPr>
        <p:spPr bwMode="auto">
          <a:xfrm>
            <a:off x="4343400" y="29718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03" name="Line 11"/>
          <p:cNvSpPr>
            <a:spLocks noChangeShapeType="1"/>
          </p:cNvSpPr>
          <p:nvPr/>
        </p:nvSpPr>
        <p:spPr bwMode="auto">
          <a:xfrm>
            <a:off x="5181600" y="367665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04" name="Line 12"/>
          <p:cNvSpPr>
            <a:spLocks noChangeShapeType="1"/>
          </p:cNvSpPr>
          <p:nvPr/>
        </p:nvSpPr>
        <p:spPr bwMode="auto">
          <a:xfrm>
            <a:off x="6096000" y="58674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05" name="Line 13"/>
          <p:cNvSpPr>
            <a:spLocks noChangeShapeType="1"/>
          </p:cNvSpPr>
          <p:nvPr/>
        </p:nvSpPr>
        <p:spPr bwMode="auto">
          <a:xfrm>
            <a:off x="2590800" y="22098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06" name="Line 14"/>
          <p:cNvSpPr>
            <a:spLocks noChangeShapeType="1"/>
          </p:cNvSpPr>
          <p:nvPr/>
        </p:nvSpPr>
        <p:spPr bwMode="auto">
          <a:xfrm>
            <a:off x="6324600" y="367665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07" name="Line 15"/>
          <p:cNvSpPr>
            <a:spLocks noChangeShapeType="1"/>
          </p:cNvSpPr>
          <p:nvPr/>
        </p:nvSpPr>
        <p:spPr bwMode="auto">
          <a:xfrm>
            <a:off x="5334000" y="29718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08" name="Line 16"/>
          <p:cNvSpPr>
            <a:spLocks noChangeShapeType="1"/>
          </p:cNvSpPr>
          <p:nvPr/>
        </p:nvSpPr>
        <p:spPr bwMode="auto">
          <a:xfrm>
            <a:off x="2667000" y="58674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09" name="Line 17"/>
          <p:cNvSpPr>
            <a:spLocks noChangeShapeType="1"/>
          </p:cNvSpPr>
          <p:nvPr/>
        </p:nvSpPr>
        <p:spPr bwMode="auto">
          <a:xfrm>
            <a:off x="2590800" y="51816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10" name="Line 18"/>
          <p:cNvSpPr>
            <a:spLocks noChangeShapeType="1"/>
          </p:cNvSpPr>
          <p:nvPr/>
        </p:nvSpPr>
        <p:spPr bwMode="auto">
          <a:xfrm>
            <a:off x="2590800" y="44196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11" name="Line 19"/>
          <p:cNvSpPr>
            <a:spLocks noChangeShapeType="1"/>
          </p:cNvSpPr>
          <p:nvPr/>
        </p:nvSpPr>
        <p:spPr bwMode="auto">
          <a:xfrm>
            <a:off x="2590800" y="367665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12" name="Line 20"/>
          <p:cNvSpPr>
            <a:spLocks noChangeShapeType="1"/>
          </p:cNvSpPr>
          <p:nvPr/>
        </p:nvSpPr>
        <p:spPr bwMode="auto">
          <a:xfrm>
            <a:off x="2667000" y="29718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13" name="Line 21"/>
          <p:cNvSpPr>
            <a:spLocks noChangeShapeType="1"/>
          </p:cNvSpPr>
          <p:nvPr/>
        </p:nvSpPr>
        <p:spPr bwMode="auto">
          <a:xfrm>
            <a:off x="7162800" y="58674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14" name="Line 22"/>
          <p:cNvSpPr>
            <a:spLocks noChangeShapeType="1"/>
          </p:cNvSpPr>
          <p:nvPr/>
        </p:nvSpPr>
        <p:spPr bwMode="auto">
          <a:xfrm>
            <a:off x="4419600" y="58674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15" name="Line 23"/>
          <p:cNvSpPr>
            <a:spLocks noChangeShapeType="1"/>
          </p:cNvSpPr>
          <p:nvPr/>
        </p:nvSpPr>
        <p:spPr bwMode="auto">
          <a:xfrm>
            <a:off x="4495800" y="51816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16" name="Line 24"/>
          <p:cNvSpPr>
            <a:spLocks noChangeShapeType="1"/>
          </p:cNvSpPr>
          <p:nvPr/>
        </p:nvSpPr>
        <p:spPr bwMode="auto">
          <a:xfrm>
            <a:off x="4495800" y="44196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17" name="Line 25"/>
          <p:cNvSpPr>
            <a:spLocks noChangeShapeType="1"/>
          </p:cNvSpPr>
          <p:nvPr/>
        </p:nvSpPr>
        <p:spPr bwMode="auto">
          <a:xfrm>
            <a:off x="6248400" y="51816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18" name="Line 26"/>
          <p:cNvSpPr>
            <a:spLocks noChangeShapeType="1"/>
          </p:cNvSpPr>
          <p:nvPr/>
        </p:nvSpPr>
        <p:spPr bwMode="auto">
          <a:xfrm>
            <a:off x="6324600" y="44196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19" name="Line 27"/>
          <p:cNvSpPr>
            <a:spLocks noChangeShapeType="1"/>
          </p:cNvSpPr>
          <p:nvPr/>
        </p:nvSpPr>
        <p:spPr bwMode="auto">
          <a:xfrm>
            <a:off x="7162800" y="29718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20" name="Line 28"/>
          <p:cNvSpPr>
            <a:spLocks noChangeShapeType="1"/>
          </p:cNvSpPr>
          <p:nvPr/>
        </p:nvSpPr>
        <p:spPr bwMode="auto">
          <a:xfrm>
            <a:off x="3733800" y="441960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21" name="Line 29"/>
          <p:cNvSpPr>
            <a:spLocks noChangeShapeType="1"/>
          </p:cNvSpPr>
          <p:nvPr/>
        </p:nvSpPr>
        <p:spPr bwMode="auto">
          <a:xfrm>
            <a:off x="6477000" y="2971800"/>
            <a:ext cx="381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22" name="Line 30"/>
          <p:cNvSpPr>
            <a:spLocks noChangeShapeType="1"/>
          </p:cNvSpPr>
          <p:nvPr/>
        </p:nvSpPr>
        <p:spPr bwMode="auto">
          <a:xfrm>
            <a:off x="3810000" y="5181600"/>
            <a:ext cx="304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23" name="Line 31"/>
          <p:cNvSpPr>
            <a:spLocks noChangeShapeType="1"/>
          </p:cNvSpPr>
          <p:nvPr/>
        </p:nvSpPr>
        <p:spPr bwMode="auto">
          <a:xfrm>
            <a:off x="3962400" y="586740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24" name="Line 32"/>
          <p:cNvSpPr>
            <a:spLocks noChangeShapeType="1"/>
          </p:cNvSpPr>
          <p:nvPr/>
        </p:nvSpPr>
        <p:spPr bwMode="auto">
          <a:xfrm>
            <a:off x="5867400" y="518160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25" name="Rectangle 33"/>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B3B6BBE1-C16D-40E6-89E9-48311AFFB4B8}" type="slidenum">
              <a:rPr lang="fr-FR" altLang="fr-FR" sz="1200"/>
              <a:pPr>
                <a:spcBef>
                  <a:spcPct val="50000"/>
                </a:spcBef>
              </a:pPr>
              <a:t>42</a:t>
            </a:fld>
            <a:endParaRPr lang="fr-FR" altLang="fr-FR" sz="1200"/>
          </a:p>
        </p:txBody>
      </p:sp>
    </p:spTree>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Propriétés de DF - Exemples</a:t>
            </a:r>
          </a:p>
        </p:txBody>
      </p:sp>
      <p:sp>
        <p:nvSpPr>
          <p:cNvPr id="87043" name="Rectangle 3"/>
          <p:cNvSpPr>
            <a:spLocks noChangeArrowheads="1"/>
          </p:cNvSpPr>
          <p:nvPr/>
        </p:nvSpPr>
        <p:spPr bwMode="auto">
          <a:xfrm>
            <a:off x="457200" y="1676400"/>
            <a:ext cx="8229600" cy="437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b="1"/>
              <a:t>Réflexivité</a:t>
            </a:r>
            <a:endParaRPr lang="fr-FR" altLang="fr-FR"/>
          </a:p>
          <a:p>
            <a:pPr>
              <a:spcBef>
                <a:spcPct val="50000"/>
              </a:spcBef>
            </a:pPr>
            <a:r>
              <a:rPr lang="fr-FR" altLang="fr-FR"/>
              <a:t>	REF	   df	  REF</a:t>
            </a:r>
          </a:p>
          <a:p>
            <a:pPr>
              <a:spcBef>
                <a:spcPct val="50000"/>
              </a:spcBef>
            </a:pPr>
            <a:r>
              <a:rPr lang="fr-FR" altLang="fr-FR" b="1"/>
              <a:t>Projection</a:t>
            </a:r>
            <a:endParaRPr lang="fr-FR" altLang="fr-FR"/>
          </a:p>
          <a:p>
            <a:pPr>
              <a:spcBef>
                <a:spcPct val="50000"/>
              </a:spcBef>
            </a:pPr>
            <a:r>
              <a:rPr lang="fr-FR" altLang="fr-FR"/>
              <a:t>	REF	df	DESIGN + PU  ==&gt;REF	df	DESIGN	</a:t>
            </a:r>
          </a:p>
          <a:p>
            <a:pPr>
              <a:spcBef>
                <a:spcPct val="50000"/>
              </a:spcBef>
            </a:pPr>
            <a:r>
              <a:rPr lang="fr-FR" altLang="fr-FR" b="1"/>
              <a:t>Augmentation</a:t>
            </a:r>
            <a:r>
              <a:rPr lang="fr-FR" altLang="fr-FR"/>
              <a:t>                                                               REF              df               PU</a:t>
            </a:r>
          </a:p>
          <a:p>
            <a:pPr>
              <a:spcBef>
                <a:spcPct val="50000"/>
              </a:spcBef>
            </a:pPr>
            <a:r>
              <a:rPr lang="fr-FR" altLang="fr-FR"/>
              <a:t>	REF	df	PU ==&gt;REF+DESIGN	df	b</a:t>
            </a:r>
          </a:p>
          <a:p>
            <a:pPr>
              <a:spcBef>
                <a:spcPct val="50000"/>
              </a:spcBef>
            </a:pPr>
            <a:r>
              <a:rPr lang="fr-FR" altLang="fr-FR" b="1"/>
              <a:t>Additivité</a:t>
            </a:r>
            <a:r>
              <a:rPr lang="fr-FR" altLang="fr-FR"/>
              <a:t> REF	df	DESIGN </a:t>
            </a:r>
          </a:p>
          <a:p>
            <a:pPr>
              <a:spcBef>
                <a:spcPct val="50000"/>
              </a:spcBef>
            </a:pPr>
            <a:r>
              <a:rPr lang="fr-FR" altLang="fr-FR"/>
              <a:t>            et  REF	df	PU  	       ==&gt; REF         df           DESIGN + PU</a:t>
            </a:r>
          </a:p>
          <a:p>
            <a:pPr>
              <a:spcBef>
                <a:spcPct val="50000"/>
              </a:spcBef>
            </a:pPr>
            <a:r>
              <a:rPr lang="fr-FR" altLang="fr-FR" b="1"/>
              <a:t>Transitivité</a:t>
            </a:r>
            <a:r>
              <a:rPr lang="fr-FR" altLang="fr-FR"/>
              <a:t> REF	df	CODETVA </a:t>
            </a:r>
          </a:p>
          <a:p>
            <a:pPr>
              <a:spcBef>
                <a:spcPct val="50000"/>
              </a:spcBef>
            </a:pPr>
            <a:r>
              <a:rPr lang="fr-FR" altLang="fr-FR"/>
              <a:t>   et  CODETVA	df	TXTVA  	                  ==&gt; REF         df          TXTVA</a:t>
            </a:r>
          </a:p>
          <a:p>
            <a:pPr>
              <a:spcBef>
                <a:spcPct val="50000"/>
              </a:spcBef>
            </a:pPr>
            <a:r>
              <a:rPr lang="fr-FR" altLang="fr-FR" b="1"/>
              <a:t>Pseudo-transitivité</a:t>
            </a:r>
            <a:r>
              <a:rPr lang="fr-FR" altLang="fr-FR"/>
              <a:t>  REF	df	CODETVA </a:t>
            </a:r>
          </a:p>
          <a:p>
            <a:pPr>
              <a:spcBef>
                <a:spcPct val="50000"/>
              </a:spcBef>
            </a:pPr>
            <a:r>
              <a:rPr lang="fr-FR" altLang="fr-FR"/>
              <a:t> CODETVA+PU	df	TXTVA  	                          ==&gt; REF+PU         df            TXTVA</a:t>
            </a:r>
          </a:p>
        </p:txBody>
      </p:sp>
      <p:sp>
        <p:nvSpPr>
          <p:cNvPr id="87044" name="Line 4"/>
          <p:cNvSpPr>
            <a:spLocks noChangeShapeType="1"/>
          </p:cNvSpPr>
          <p:nvPr/>
        </p:nvSpPr>
        <p:spPr bwMode="auto">
          <a:xfrm>
            <a:off x="1828800" y="2209800"/>
            <a:ext cx="685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45" name="Line 5"/>
          <p:cNvSpPr>
            <a:spLocks noChangeShapeType="1"/>
          </p:cNvSpPr>
          <p:nvPr/>
        </p:nvSpPr>
        <p:spPr bwMode="auto">
          <a:xfrm>
            <a:off x="1981200" y="5867400"/>
            <a:ext cx="304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46" name="Line 6"/>
          <p:cNvSpPr>
            <a:spLocks noChangeShapeType="1"/>
          </p:cNvSpPr>
          <p:nvPr/>
        </p:nvSpPr>
        <p:spPr bwMode="auto">
          <a:xfrm>
            <a:off x="1828800" y="4038600"/>
            <a:ext cx="533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47" name="Line 7"/>
          <p:cNvSpPr>
            <a:spLocks noChangeShapeType="1"/>
          </p:cNvSpPr>
          <p:nvPr/>
        </p:nvSpPr>
        <p:spPr bwMode="auto">
          <a:xfrm>
            <a:off x="1905000" y="297180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48" name="Line 8"/>
          <p:cNvSpPr>
            <a:spLocks noChangeShapeType="1"/>
          </p:cNvSpPr>
          <p:nvPr/>
        </p:nvSpPr>
        <p:spPr bwMode="auto">
          <a:xfrm>
            <a:off x="5181600" y="367665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49" name="Line 9"/>
          <p:cNvSpPr>
            <a:spLocks noChangeShapeType="1"/>
          </p:cNvSpPr>
          <p:nvPr/>
        </p:nvSpPr>
        <p:spPr bwMode="auto">
          <a:xfrm>
            <a:off x="2743200" y="22098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50" name="Line 10"/>
          <p:cNvSpPr>
            <a:spLocks noChangeShapeType="1"/>
          </p:cNvSpPr>
          <p:nvPr/>
        </p:nvSpPr>
        <p:spPr bwMode="auto">
          <a:xfrm>
            <a:off x="6324600" y="367665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51" name="Line 11"/>
          <p:cNvSpPr>
            <a:spLocks noChangeShapeType="1"/>
          </p:cNvSpPr>
          <p:nvPr/>
        </p:nvSpPr>
        <p:spPr bwMode="auto">
          <a:xfrm>
            <a:off x="6324600" y="29718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52" name="Line 12"/>
          <p:cNvSpPr>
            <a:spLocks noChangeShapeType="1"/>
          </p:cNvSpPr>
          <p:nvPr/>
        </p:nvSpPr>
        <p:spPr bwMode="auto">
          <a:xfrm>
            <a:off x="2667000" y="58674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53" name="Line 13"/>
          <p:cNvSpPr>
            <a:spLocks noChangeShapeType="1"/>
          </p:cNvSpPr>
          <p:nvPr/>
        </p:nvSpPr>
        <p:spPr bwMode="auto">
          <a:xfrm>
            <a:off x="2590800" y="40386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54" name="Line 14"/>
          <p:cNvSpPr>
            <a:spLocks noChangeShapeType="1"/>
          </p:cNvSpPr>
          <p:nvPr/>
        </p:nvSpPr>
        <p:spPr bwMode="auto">
          <a:xfrm>
            <a:off x="2590800" y="367665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55" name="Line 15"/>
          <p:cNvSpPr>
            <a:spLocks noChangeShapeType="1"/>
          </p:cNvSpPr>
          <p:nvPr/>
        </p:nvSpPr>
        <p:spPr bwMode="auto">
          <a:xfrm>
            <a:off x="2667000" y="29718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56" name="Line 16"/>
          <p:cNvSpPr>
            <a:spLocks noChangeShapeType="1"/>
          </p:cNvSpPr>
          <p:nvPr/>
        </p:nvSpPr>
        <p:spPr bwMode="auto">
          <a:xfrm>
            <a:off x="5486400" y="2971800"/>
            <a:ext cx="381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57" name="Line 17"/>
          <p:cNvSpPr>
            <a:spLocks noChangeShapeType="1"/>
          </p:cNvSpPr>
          <p:nvPr/>
        </p:nvSpPr>
        <p:spPr bwMode="auto">
          <a:xfrm>
            <a:off x="5562600" y="3295650"/>
            <a:ext cx="381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58" name="Line 18"/>
          <p:cNvSpPr>
            <a:spLocks noChangeShapeType="1"/>
          </p:cNvSpPr>
          <p:nvPr/>
        </p:nvSpPr>
        <p:spPr bwMode="auto">
          <a:xfrm>
            <a:off x="6324600" y="329565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59" name="Line 19"/>
          <p:cNvSpPr>
            <a:spLocks noChangeShapeType="1"/>
          </p:cNvSpPr>
          <p:nvPr/>
        </p:nvSpPr>
        <p:spPr bwMode="auto">
          <a:xfrm>
            <a:off x="1828800" y="4419600"/>
            <a:ext cx="533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60" name="Line 20"/>
          <p:cNvSpPr>
            <a:spLocks noChangeShapeType="1"/>
          </p:cNvSpPr>
          <p:nvPr/>
        </p:nvSpPr>
        <p:spPr bwMode="auto">
          <a:xfrm>
            <a:off x="2590800" y="44196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61" name="Line 21"/>
          <p:cNvSpPr>
            <a:spLocks noChangeShapeType="1"/>
          </p:cNvSpPr>
          <p:nvPr/>
        </p:nvSpPr>
        <p:spPr bwMode="auto">
          <a:xfrm>
            <a:off x="5276850" y="4419600"/>
            <a:ext cx="381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62" name="Line 22"/>
          <p:cNvSpPr>
            <a:spLocks noChangeShapeType="1"/>
          </p:cNvSpPr>
          <p:nvPr/>
        </p:nvSpPr>
        <p:spPr bwMode="auto">
          <a:xfrm>
            <a:off x="5867400" y="44196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63" name="Line 23"/>
          <p:cNvSpPr>
            <a:spLocks noChangeShapeType="1"/>
          </p:cNvSpPr>
          <p:nvPr/>
        </p:nvSpPr>
        <p:spPr bwMode="auto">
          <a:xfrm>
            <a:off x="1981200" y="480060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64" name="Line 24"/>
          <p:cNvSpPr>
            <a:spLocks noChangeShapeType="1"/>
          </p:cNvSpPr>
          <p:nvPr/>
        </p:nvSpPr>
        <p:spPr bwMode="auto">
          <a:xfrm>
            <a:off x="2590800" y="48006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65" name="Line 25"/>
          <p:cNvSpPr>
            <a:spLocks noChangeShapeType="1"/>
          </p:cNvSpPr>
          <p:nvPr/>
        </p:nvSpPr>
        <p:spPr bwMode="auto">
          <a:xfrm>
            <a:off x="2590800" y="51054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66" name="Line 26"/>
          <p:cNvSpPr>
            <a:spLocks noChangeShapeType="1"/>
          </p:cNvSpPr>
          <p:nvPr/>
        </p:nvSpPr>
        <p:spPr bwMode="auto">
          <a:xfrm>
            <a:off x="1905000" y="512445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67" name="Line 27"/>
          <p:cNvSpPr>
            <a:spLocks noChangeShapeType="1"/>
          </p:cNvSpPr>
          <p:nvPr/>
        </p:nvSpPr>
        <p:spPr bwMode="auto">
          <a:xfrm>
            <a:off x="6477000" y="51054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68" name="Line 28"/>
          <p:cNvSpPr>
            <a:spLocks noChangeShapeType="1"/>
          </p:cNvSpPr>
          <p:nvPr/>
        </p:nvSpPr>
        <p:spPr bwMode="auto">
          <a:xfrm>
            <a:off x="5791200" y="512445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69" name="Line 29"/>
          <p:cNvSpPr>
            <a:spLocks noChangeShapeType="1"/>
          </p:cNvSpPr>
          <p:nvPr/>
        </p:nvSpPr>
        <p:spPr bwMode="auto">
          <a:xfrm>
            <a:off x="2724150" y="548640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70" name="Line 30"/>
          <p:cNvSpPr>
            <a:spLocks noChangeShapeType="1"/>
          </p:cNvSpPr>
          <p:nvPr/>
        </p:nvSpPr>
        <p:spPr bwMode="auto">
          <a:xfrm>
            <a:off x="3543300" y="54864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71" name="Line 31"/>
          <p:cNvSpPr>
            <a:spLocks noChangeShapeType="1"/>
          </p:cNvSpPr>
          <p:nvPr/>
        </p:nvSpPr>
        <p:spPr bwMode="auto">
          <a:xfrm>
            <a:off x="7315200" y="58674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72" name="Line 32"/>
          <p:cNvSpPr>
            <a:spLocks noChangeShapeType="1"/>
          </p:cNvSpPr>
          <p:nvPr/>
        </p:nvSpPr>
        <p:spPr bwMode="auto">
          <a:xfrm>
            <a:off x="6648450" y="588645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73" name="Line 33"/>
          <p:cNvSpPr>
            <a:spLocks noChangeShapeType="1"/>
          </p:cNvSpPr>
          <p:nvPr/>
        </p:nvSpPr>
        <p:spPr bwMode="auto">
          <a:xfrm>
            <a:off x="1885950" y="367665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74" name="Rectangle 3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D26D2365-22A3-4693-A261-BBC8CB2885F4}" type="slidenum">
              <a:rPr lang="fr-FR" altLang="fr-FR" sz="1200"/>
              <a:pPr>
                <a:spcBef>
                  <a:spcPct val="50000"/>
                </a:spcBef>
              </a:pPr>
              <a:t>43</a:t>
            </a:fld>
            <a:endParaRPr lang="fr-FR" altLang="fr-FR" sz="1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Normalisation des entités</a:t>
            </a:r>
          </a:p>
        </p:txBody>
      </p:sp>
      <p:sp>
        <p:nvSpPr>
          <p:cNvPr id="88067" name="Rectangle 3"/>
          <p:cNvSpPr>
            <a:spLocks noChangeArrowheads="1"/>
          </p:cNvSpPr>
          <p:nvPr/>
        </p:nvSpPr>
        <p:spPr bwMode="auto">
          <a:xfrm>
            <a:off x="457200" y="1676400"/>
            <a:ext cx="8153400" cy="3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b="1"/>
              <a:t>Première forme normale (1FN) </a:t>
            </a:r>
            <a:r>
              <a:rPr lang="fr-FR" altLang="fr-FR"/>
              <a:t>: toutes les propriétés sont élémentaires et il existe au moins une clé</a:t>
            </a:r>
          </a:p>
          <a:p>
            <a:pPr>
              <a:spcBef>
                <a:spcPct val="50000"/>
              </a:spcBef>
            </a:pPr>
            <a:r>
              <a:rPr lang="fr-FR" altLang="fr-FR"/>
              <a:t>Si une clé est unique, elle sera prise comme identifiant, si il y a plusieurs clés, on en choisira une comme identifiant.</a:t>
            </a:r>
          </a:p>
          <a:p>
            <a:pPr>
              <a:spcBef>
                <a:spcPct val="50000"/>
              </a:spcBef>
            </a:pPr>
            <a:r>
              <a:rPr lang="fr-FR" altLang="fr-FR" b="1"/>
              <a:t>Deuxième forme normale (2FN) :</a:t>
            </a:r>
            <a:r>
              <a:rPr lang="fr-FR" altLang="fr-FR"/>
              <a:t> toute propriété doit dépendre de la clé par une DF </a:t>
            </a:r>
            <a:r>
              <a:rPr lang="fr-FR" altLang="fr-FR" b="1"/>
              <a:t>élémentaire</a:t>
            </a:r>
            <a:endParaRPr lang="fr-FR" altLang="fr-FR"/>
          </a:p>
          <a:p>
            <a:pPr>
              <a:spcBef>
                <a:spcPct val="50000"/>
              </a:spcBef>
            </a:pPr>
            <a:r>
              <a:rPr lang="fr-FR" altLang="fr-FR" b="1"/>
              <a:t>Troisième forme normale (3FN) </a:t>
            </a:r>
            <a:r>
              <a:rPr lang="fr-FR" altLang="fr-FR"/>
              <a:t>: toute propriété doit dépendre de la clé par une DF </a:t>
            </a:r>
            <a:r>
              <a:rPr lang="fr-FR" altLang="fr-FR" b="1"/>
              <a:t>élémentaire directe</a:t>
            </a:r>
            <a:endParaRPr lang="fr-FR" altLang="fr-FR"/>
          </a:p>
          <a:p>
            <a:pPr>
              <a:spcBef>
                <a:spcPct val="50000"/>
              </a:spcBef>
            </a:pPr>
            <a:r>
              <a:rPr lang="fr-FR" altLang="fr-FR" b="1"/>
              <a:t>Forme normale de Boyce-Codd (BCFN) </a:t>
            </a:r>
            <a:r>
              <a:rPr lang="fr-FR" altLang="fr-FR"/>
              <a:t>: si une entité possède un identifiant concaténé, un des éléments de cet identifiant ne doit pas dépendre d'une autre propriété. </a:t>
            </a:r>
          </a:p>
          <a:p>
            <a:pPr>
              <a:spcBef>
                <a:spcPct val="50000"/>
              </a:spcBef>
            </a:pPr>
            <a:r>
              <a:rPr lang="fr-FR" altLang="fr-FR" b="1"/>
              <a:t>Exemples :</a:t>
            </a:r>
          </a:p>
        </p:txBody>
      </p:sp>
      <p:sp>
        <p:nvSpPr>
          <p:cNvPr id="88068" name="Rectangle 4"/>
          <p:cNvSpPr>
            <a:spLocks noChangeArrowheads="1"/>
          </p:cNvSpPr>
          <p:nvPr/>
        </p:nvSpPr>
        <p:spPr bwMode="auto">
          <a:xfrm>
            <a:off x="3511550" y="4883150"/>
            <a:ext cx="1816100" cy="977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8069" name="Line 5"/>
          <p:cNvSpPr>
            <a:spLocks noChangeShapeType="1"/>
          </p:cNvSpPr>
          <p:nvPr/>
        </p:nvSpPr>
        <p:spPr bwMode="auto">
          <a:xfrm>
            <a:off x="3505200" y="5257800"/>
            <a:ext cx="1828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8070" name="Rectangle 6"/>
          <p:cNvSpPr>
            <a:spLocks noChangeArrowheads="1"/>
          </p:cNvSpPr>
          <p:nvPr/>
        </p:nvSpPr>
        <p:spPr bwMode="auto">
          <a:xfrm>
            <a:off x="4022725" y="4951413"/>
            <a:ext cx="906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CLIENT</a:t>
            </a:r>
          </a:p>
        </p:txBody>
      </p:sp>
      <p:sp>
        <p:nvSpPr>
          <p:cNvPr id="88071" name="Rectangle 7"/>
          <p:cNvSpPr>
            <a:spLocks noChangeArrowheads="1"/>
          </p:cNvSpPr>
          <p:nvPr/>
        </p:nvSpPr>
        <p:spPr bwMode="auto">
          <a:xfrm>
            <a:off x="3794125" y="5408613"/>
            <a:ext cx="1290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Nom, adresse</a:t>
            </a:r>
          </a:p>
        </p:txBody>
      </p:sp>
      <p:sp>
        <p:nvSpPr>
          <p:cNvPr id="88072" name="Rectangle 8"/>
          <p:cNvSpPr>
            <a:spLocks noChangeArrowheads="1"/>
          </p:cNvSpPr>
          <p:nvPr/>
        </p:nvSpPr>
        <p:spPr bwMode="auto">
          <a:xfrm>
            <a:off x="669925" y="5942013"/>
            <a:ext cx="5284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Pas FN1 car pas de clé et adresse pas élémentaire (concaténée)</a:t>
            </a:r>
          </a:p>
        </p:txBody>
      </p:sp>
      <p:sp>
        <p:nvSpPr>
          <p:cNvPr id="88073" name="Rectangle 9"/>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0253B0A6-45B0-4F3D-9A76-E2DB5C46BD4F}" type="slidenum">
              <a:rPr lang="fr-FR" altLang="fr-FR" sz="1200"/>
              <a:pPr>
                <a:spcBef>
                  <a:spcPct val="50000"/>
                </a:spcBef>
              </a:pPr>
              <a:t>44</a:t>
            </a:fld>
            <a:endParaRPr lang="fr-FR" altLang="fr-FR" sz="1200"/>
          </a:p>
        </p:txBody>
      </p:sp>
    </p:spTree>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Exemples (suite)</a:t>
            </a:r>
          </a:p>
        </p:txBody>
      </p:sp>
      <p:grpSp>
        <p:nvGrpSpPr>
          <p:cNvPr id="90119" name="Group 7"/>
          <p:cNvGrpSpPr>
            <a:grpSpLocks/>
          </p:cNvGrpSpPr>
          <p:nvPr/>
        </p:nvGrpSpPr>
        <p:grpSpPr bwMode="auto">
          <a:xfrm>
            <a:off x="609600" y="1682750"/>
            <a:ext cx="2057400" cy="901700"/>
            <a:chOff x="384" y="1060"/>
            <a:chExt cx="1296" cy="568"/>
          </a:xfrm>
        </p:grpSpPr>
        <p:sp>
          <p:nvSpPr>
            <p:cNvPr id="90115" name="Rectangle 3"/>
            <p:cNvSpPr>
              <a:spLocks noChangeArrowheads="1"/>
            </p:cNvSpPr>
            <p:nvPr/>
          </p:nvSpPr>
          <p:spPr bwMode="auto">
            <a:xfrm>
              <a:off x="388" y="1060"/>
              <a:ext cx="1288" cy="56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16" name="Line 4"/>
            <p:cNvSpPr>
              <a:spLocks noChangeShapeType="1"/>
            </p:cNvSpPr>
            <p:nvPr/>
          </p:nvSpPr>
          <p:spPr bwMode="auto">
            <a:xfrm>
              <a:off x="384" y="1296"/>
              <a:ext cx="12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17" name="Rectangle 5"/>
            <p:cNvSpPr>
              <a:spLocks noChangeArrowheads="1"/>
            </p:cNvSpPr>
            <p:nvPr/>
          </p:nvSpPr>
          <p:spPr bwMode="auto">
            <a:xfrm>
              <a:off x="470" y="1103"/>
              <a:ext cx="104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Ligne-Commande</a:t>
              </a:r>
            </a:p>
          </p:txBody>
        </p:sp>
        <p:sp>
          <p:nvSpPr>
            <p:cNvPr id="90118" name="Rectangle 6"/>
            <p:cNvSpPr>
              <a:spLocks noChangeArrowheads="1"/>
            </p:cNvSpPr>
            <p:nvPr/>
          </p:nvSpPr>
          <p:spPr bwMode="auto">
            <a:xfrm>
              <a:off x="422" y="1391"/>
              <a:ext cx="110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N°cde,Réf</a:t>
              </a:r>
              <a:r>
                <a:rPr lang="fr-FR" altLang="fr-FR"/>
                <a:t>,Dés,Qté</a:t>
              </a:r>
            </a:p>
          </p:txBody>
        </p:sp>
      </p:grpSp>
      <p:sp>
        <p:nvSpPr>
          <p:cNvPr id="90120" name="Rectangle 8"/>
          <p:cNvSpPr>
            <a:spLocks noChangeArrowheads="1"/>
          </p:cNvSpPr>
          <p:nvPr/>
        </p:nvSpPr>
        <p:spPr bwMode="auto">
          <a:xfrm>
            <a:off x="3108325" y="1979613"/>
            <a:ext cx="3887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Pas FN2 car Df avec clé n'est pas élémentaire</a:t>
            </a:r>
          </a:p>
        </p:txBody>
      </p:sp>
      <p:sp>
        <p:nvSpPr>
          <p:cNvPr id="90121" name="Rectangle 9"/>
          <p:cNvSpPr>
            <a:spLocks noChangeArrowheads="1"/>
          </p:cNvSpPr>
          <p:nvPr/>
        </p:nvSpPr>
        <p:spPr bwMode="auto">
          <a:xfrm>
            <a:off x="6254750" y="5568950"/>
            <a:ext cx="2044700" cy="901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22" name="Rectangle 10"/>
          <p:cNvSpPr>
            <a:spLocks noChangeArrowheads="1"/>
          </p:cNvSpPr>
          <p:nvPr/>
        </p:nvSpPr>
        <p:spPr bwMode="auto">
          <a:xfrm>
            <a:off x="692150" y="5645150"/>
            <a:ext cx="2044700" cy="901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23" name="AutoShape 11"/>
          <p:cNvSpPr>
            <a:spLocks noChangeArrowheads="1"/>
          </p:cNvSpPr>
          <p:nvPr/>
        </p:nvSpPr>
        <p:spPr bwMode="auto">
          <a:xfrm>
            <a:off x="3740150" y="5645150"/>
            <a:ext cx="1587500" cy="901700"/>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24" name="Line 12"/>
          <p:cNvSpPr>
            <a:spLocks noChangeShapeType="1"/>
          </p:cNvSpPr>
          <p:nvPr/>
        </p:nvSpPr>
        <p:spPr bwMode="auto">
          <a:xfrm>
            <a:off x="2743200" y="6096000"/>
            <a:ext cx="99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25" name="Line 13"/>
          <p:cNvSpPr>
            <a:spLocks noChangeShapeType="1"/>
          </p:cNvSpPr>
          <p:nvPr/>
        </p:nvSpPr>
        <p:spPr bwMode="auto">
          <a:xfrm>
            <a:off x="5334000" y="6096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26" name="Line 14"/>
          <p:cNvSpPr>
            <a:spLocks noChangeShapeType="1"/>
          </p:cNvSpPr>
          <p:nvPr/>
        </p:nvSpPr>
        <p:spPr bwMode="auto">
          <a:xfrm>
            <a:off x="685800" y="6019800"/>
            <a:ext cx="2057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27" name="Line 15"/>
          <p:cNvSpPr>
            <a:spLocks noChangeShapeType="1"/>
          </p:cNvSpPr>
          <p:nvPr/>
        </p:nvSpPr>
        <p:spPr bwMode="auto">
          <a:xfrm>
            <a:off x="6248400" y="5943600"/>
            <a:ext cx="2057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28" name="Rectangle 16"/>
          <p:cNvSpPr>
            <a:spLocks noChangeArrowheads="1"/>
          </p:cNvSpPr>
          <p:nvPr/>
        </p:nvSpPr>
        <p:spPr bwMode="auto">
          <a:xfrm>
            <a:off x="1127125" y="5637213"/>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Client</a:t>
            </a:r>
          </a:p>
        </p:txBody>
      </p:sp>
      <p:sp>
        <p:nvSpPr>
          <p:cNvPr id="90129" name="Rectangle 17"/>
          <p:cNvSpPr>
            <a:spLocks noChangeArrowheads="1"/>
          </p:cNvSpPr>
          <p:nvPr/>
        </p:nvSpPr>
        <p:spPr bwMode="auto">
          <a:xfrm>
            <a:off x="974725" y="6094413"/>
            <a:ext cx="1431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Codecli,nomcli</a:t>
            </a:r>
          </a:p>
        </p:txBody>
      </p:sp>
      <p:sp>
        <p:nvSpPr>
          <p:cNvPr id="90130" name="Line 18"/>
          <p:cNvSpPr>
            <a:spLocks noChangeShapeType="1"/>
          </p:cNvSpPr>
          <p:nvPr/>
        </p:nvSpPr>
        <p:spPr bwMode="auto">
          <a:xfrm>
            <a:off x="3733800" y="60198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31" name="Rectangle 19"/>
          <p:cNvSpPr>
            <a:spLocks noChangeArrowheads="1"/>
          </p:cNvSpPr>
          <p:nvPr/>
        </p:nvSpPr>
        <p:spPr bwMode="auto">
          <a:xfrm>
            <a:off x="4022725" y="5637213"/>
            <a:ext cx="1193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Appartient à</a:t>
            </a:r>
          </a:p>
        </p:txBody>
      </p:sp>
      <p:sp>
        <p:nvSpPr>
          <p:cNvPr id="90132" name="Rectangle 20"/>
          <p:cNvSpPr>
            <a:spLocks noChangeArrowheads="1"/>
          </p:cNvSpPr>
          <p:nvPr/>
        </p:nvSpPr>
        <p:spPr bwMode="auto">
          <a:xfrm>
            <a:off x="4251325" y="6094413"/>
            <a:ext cx="477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33" name="Rectangle 21"/>
          <p:cNvSpPr>
            <a:spLocks noChangeArrowheads="1"/>
          </p:cNvSpPr>
          <p:nvPr/>
        </p:nvSpPr>
        <p:spPr bwMode="auto">
          <a:xfrm>
            <a:off x="6765925" y="5637213"/>
            <a:ext cx="974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Catégorie</a:t>
            </a:r>
          </a:p>
        </p:txBody>
      </p:sp>
      <p:sp>
        <p:nvSpPr>
          <p:cNvPr id="90134" name="Rectangle 22"/>
          <p:cNvSpPr>
            <a:spLocks noChangeArrowheads="1"/>
          </p:cNvSpPr>
          <p:nvPr/>
        </p:nvSpPr>
        <p:spPr bwMode="auto">
          <a:xfrm>
            <a:off x="6461125" y="6018213"/>
            <a:ext cx="167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Codecaté,nomcaté</a:t>
            </a:r>
          </a:p>
        </p:txBody>
      </p:sp>
      <p:sp>
        <p:nvSpPr>
          <p:cNvPr id="90135" name="Rectangle 23"/>
          <p:cNvSpPr>
            <a:spLocks noChangeArrowheads="1"/>
          </p:cNvSpPr>
          <p:nvPr/>
        </p:nvSpPr>
        <p:spPr bwMode="auto">
          <a:xfrm>
            <a:off x="3032125" y="57134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90136" name="Rectangle 24"/>
          <p:cNvSpPr>
            <a:spLocks noChangeArrowheads="1"/>
          </p:cNvSpPr>
          <p:nvPr/>
        </p:nvSpPr>
        <p:spPr bwMode="auto">
          <a:xfrm>
            <a:off x="5546725" y="57134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grpSp>
        <p:nvGrpSpPr>
          <p:cNvPr id="90154" name="Group 42"/>
          <p:cNvGrpSpPr>
            <a:grpSpLocks/>
          </p:cNvGrpSpPr>
          <p:nvPr/>
        </p:nvGrpSpPr>
        <p:grpSpPr bwMode="auto">
          <a:xfrm>
            <a:off x="609600" y="2978150"/>
            <a:ext cx="7620000" cy="977900"/>
            <a:chOff x="384" y="1876"/>
            <a:chExt cx="4800" cy="616"/>
          </a:xfrm>
        </p:grpSpPr>
        <p:grpSp>
          <p:nvGrpSpPr>
            <p:cNvPr id="90151" name="Group 39"/>
            <p:cNvGrpSpPr>
              <a:grpSpLocks/>
            </p:cNvGrpSpPr>
            <p:nvPr/>
          </p:nvGrpSpPr>
          <p:grpSpPr bwMode="auto">
            <a:xfrm>
              <a:off x="384" y="1876"/>
              <a:ext cx="4800" cy="616"/>
              <a:chOff x="384" y="1876"/>
              <a:chExt cx="4800" cy="616"/>
            </a:xfrm>
          </p:grpSpPr>
          <p:sp>
            <p:nvSpPr>
              <p:cNvPr id="90137" name="Rectangle 25"/>
              <p:cNvSpPr>
                <a:spLocks noChangeArrowheads="1"/>
              </p:cNvSpPr>
              <p:nvPr/>
            </p:nvSpPr>
            <p:spPr bwMode="auto">
              <a:xfrm>
                <a:off x="3892" y="1876"/>
                <a:ext cx="1288" cy="56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38" name="Rectangle 26"/>
              <p:cNvSpPr>
                <a:spLocks noChangeArrowheads="1"/>
              </p:cNvSpPr>
              <p:nvPr/>
            </p:nvSpPr>
            <p:spPr bwMode="auto">
              <a:xfrm>
                <a:off x="388" y="1924"/>
                <a:ext cx="1288" cy="56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39" name="AutoShape 27"/>
              <p:cNvSpPr>
                <a:spLocks noChangeArrowheads="1"/>
              </p:cNvSpPr>
              <p:nvPr/>
            </p:nvSpPr>
            <p:spPr bwMode="auto">
              <a:xfrm>
                <a:off x="2308" y="1924"/>
                <a:ext cx="1000" cy="568"/>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40" name="Line 28"/>
              <p:cNvSpPr>
                <a:spLocks noChangeShapeType="1"/>
              </p:cNvSpPr>
              <p:nvPr/>
            </p:nvSpPr>
            <p:spPr bwMode="auto">
              <a:xfrm>
                <a:off x="1680" y="2208"/>
                <a:ext cx="62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41" name="Line 29"/>
              <p:cNvSpPr>
                <a:spLocks noChangeShapeType="1"/>
              </p:cNvSpPr>
              <p:nvPr/>
            </p:nvSpPr>
            <p:spPr bwMode="auto">
              <a:xfrm>
                <a:off x="3312" y="2208"/>
                <a:ext cx="57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42" name="Line 30"/>
              <p:cNvSpPr>
                <a:spLocks noChangeShapeType="1"/>
              </p:cNvSpPr>
              <p:nvPr/>
            </p:nvSpPr>
            <p:spPr bwMode="auto">
              <a:xfrm>
                <a:off x="384" y="2160"/>
                <a:ext cx="12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43" name="Line 31"/>
              <p:cNvSpPr>
                <a:spLocks noChangeShapeType="1"/>
              </p:cNvSpPr>
              <p:nvPr/>
            </p:nvSpPr>
            <p:spPr bwMode="auto">
              <a:xfrm>
                <a:off x="3888" y="2112"/>
                <a:ext cx="12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44" name="Rectangle 32"/>
              <p:cNvSpPr>
                <a:spLocks noChangeArrowheads="1"/>
              </p:cNvSpPr>
              <p:nvPr/>
            </p:nvSpPr>
            <p:spPr bwMode="auto">
              <a:xfrm>
                <a:off x="662" y="1919"/>
                <a:ext cx="7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90145" name="Rectangle 33"/>
              <p:cNvSpPr>
                <a:spLocks noChangeArrowheads="1"/>
              </p:cNvSpPr>
              <p:nvPr/>
            </p:nvSpPr>
            <p:spPr bwMode="auto">
              <a:xfrm>
                <a:off x="758" y="2207"/>
                <a:ext cx="43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N°cde</a:t>
                </a:r>
              </a:p>
            </p:txBody>
          </p:sp>
          <p:sp>
            <p:nvSpPr>
              <p:cNvPr id="90146" name="Line 34"/>
              <p:cNvSpPr>
                <a:spLocks noChangeShapeType="1"/>
              </p:cNvSpPr>
              <p:nvPr/>
            </p:nvSpPr>
            <p:spPr bwMode="auto">
              <a:xfrm>
                <a:off x="2304" y="2160"/>
                <a:ext cx="100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47" name="Rectangle 35"/>
              <p:cNvSpPr>
                <a:spLocks noChangeArrowheads="1"/>
              </p:cNvSpPr>
              <p:nvPr/>
            </p:nvSpPr>
            <p:spPr bwMode="auto">
              <a:xfrm>
                <a:off x="2486" y="1919"/>
                <a:ext cx="6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Concerne</a:t>
                </a:r>
              </a:p>
            </p:txBody>
          </p:sp>
          <p:sp>
            <p:nvSpPr>
              <p:cNvPr id="90148" name="Rectangle 36"/>
              <p:cNvSpPr>
                <a:spLocks noChangeArrowheads="1"/>
              </p:cNvSpPr>
              <p:nvPr/>
            </p:nvSpPr>
            <p:spPr bwMode="auto">
              <a:xfrm>
                <a:off x="2630" y="2207"/>
                <a:ext cx="3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Qté</a:t>
                </a:r>
              </a:p>
            </p:txBody>
          </p:sp>
          <p:sp>
            <p:nvSpPr>
              <p:cNvPr id="90149" name="Rectangle 37"/>
              <p:cNvSpPr>
                <a:spLocks noChangeArrowheads="1"/>
              </p:cNvSpPr>
              <p:nvPr/>
            </p:nvSpPr>
            <p:spPr bwMode="auto">
              <a:xfrm>
                <a:off x="4214" y="1919"/>
                <a:ext cx="4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a:t>
                </a:r>
              </a:p>
            </p:txBody>
          </p:sp>
          <p:sp>
            <p:nvSpPr>
              <p:cNvPr id="90150" name="Rectangle 38"/>
              <p:cNvSpPr>
                <a:spLocks noChangeArrowheads="1"/>
              </p:cNvSpPr>
              <p:nvPr/>
            </p:nvSpPr>
            <p:spPr bwMode="auto">
              <a:xfrm>
                <a:off x="4262" y="2159"/>
                <a:ext cx="5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Réf, Dés</a:t>
                </a:r>
              </a:p>
            </p:txBody>
          </p:sp>
        </p:grpSp>
        <p:sp>
          <p:nvSpPr>
            <p:cNvPr id="90152" name="Rectangle 40"/>
            <p:cNvSpPr>
              <a:spLocks noChangeArrowheads="1"/>
            </p:cNvSpPr>
            <p:nvPr/>
          </p:nvSpPr>
          <p:spPr bwMode="auto">
            <a:xfrm>
              <a:off x="1862" y="1967"/>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90153" name="Rectangle 41"/>
            <p:cNvSpPr>
              <a:spLocks noChangeArrowheads="1"/>
            </p:cNvSpPr>
            <p:nvPr/>
          </p:nvSpPr>
          <p:spPr bwMode="auto">
            <a:xfrm>
              <a:off x="3446" y="1967"/>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grpSp>
      <p:sp>
        <p:nvSpPr>
          <p:cNvPr id="90155" name="Rectangle 43"/>
          <p:cNvSpPr>
            <a:spLocks noChangeArrowheads="1"/>
          </p:cNvSpPr>
          <p:nvPr/>
        </p:nvSpPr>
        <p:spPr bwMode="auto">
          <a:xfrm>
            <a:off x="615950" y="4349750"/>
            <a:ext cx="3263900" cy="901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56" name="Line 44"/>
          <p:cNvSpPr>
            <a:spLocks noChangeShapeType="1"/>
          </p:cNvSpPr>
          <p:nvPr/>
        </p:nvSpPr>
        <p:spPr bwMode="auto">
          <a:xfrm>
            <a:off x="609600" y="4724400"/>
            <a:ext cx="3276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57" name="Rectangle 45"/>
          <p:cNvSpPr>
            <a:spLocks noChangeArrowheads="1"/>
          </p:cNvSpPr>
          <p:nvPr/>
        </p:nvSpPr>
        <p:spPr bwMode="auto">
          <a:xfrm>
            <a:off x="1660525" y="4341813"/>
            <a:ext cx="1084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Client</a:t>
            </a:r>
          </a:p>
        </p:txBody>
      </p:sp>
      <p:sp>
        <p:nvSpPr>
          <p:cNvPr id="90158" name="Rectangle 46"/>
          <p:cNvSpPr>
            <a:spLocks noChangeArrowheads="1"/>
          </p:cNvSpPr>
          <p:nvPr/>
        </p:nvSpPr>
        <p:spPr bwMode="auto">
          <a:xfrm>
            <a:off x="669925" y="4875213"/>
            <a:ext cx="4670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u="sng"/>
              <a:t>Codecli,</a:t>
            </a:r>
            <a:r>
              <a:rPr lang="fr-FR" altLang="fr-FR"/>
              <a:t>nomcli,codecaté,nomcaté</a:t>
            </a:r>
          </a:p>
        </p:txBody>
      </p:sp>
      <p:sp>
        <p:nvSpPr>
          <p:cNvPr id="90159" name="Rectangle 47"/>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957147D8-E576-4E3C-B30F-099DC48F65FA}" type="slidenum">
              <a:rPr lang="fr-FR" altLang="fr-FR" sz="1200"/>
              <a:pPr>
                <a:spcBef>
                  <a:spcPct val="50000"/>
                </a:spcBef>
              </a:pPr>
              <a:t>45</a:t>
            </a:fld>
            <a:endParaRPr lang="fr-FR" altLang="fr-FR" sz="1200"/>
          </a:p>
        </p:txBody>
      </p:sp>
    </p:spTree>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Exemples (suite)</a:t>
            </a:r>
          </a:p>
        </p:txBody>
      </p:sp>
      <p:grpSp>
        <p:nvGrpSpPr>
          <p:cNvPr id="92167" name="Group 7"/>
          <p:cNvGrpSpPr>
            <a:grpSpLocks/>
          </p:cNvGrpSpPr>
          <p:nvPr/>
        </p:nvGrpSpPr>
        <p:grpSpPr bwMode="auto">
          <a:xfrm>
            <a:off x="533400" y="1758950"/>
            <a:ext cx="3048000" cy="1130300"/>
            <a:chOff x="336" y="1108"/>
            <a:chExt cx="1920" cy="712"/>
          </a:xfrm>
        </p:grpSpPr>
        <p:sp>
          <p:nvSpPr>
            <p:cNvPr id="92163" name="Rectangle 3"/>
            <p:cNvSpPr>
              <a:spLocks noChangeArrowheads="1"/>
            </p:cNvSpPr>
            <p:nvPr/>
          </p:nvSpPr>
          <p:spPr bwMode="auto">
            <a:xfrm>
              <a:off x="340" y="1108"/>
              <a:ext cx="1912" cy="7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2164" name="Line 4"/>
            <p:cNvSpPr>
              <a:spLocks noChangeShapeType="1"/>
            </p:cNvSpPr>
            <p:nvPr/>
          </p:nvSpPr>
          <p:spPr bwMode="auto">
            <a:xfrm>
              <a:off x="336" y="1392"/>
              <a:ext cx="192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2165" name="Rectangle 5"/>
            <p:cNvSpPr>
              <a:spLocks noChangeArrowheads="1"/>
            </p:cNvSpPr>
            <p:nvPr/>
          </p:nvSpPr>
          <p:spPr bwMode="auto">
            <a:xfrm>
              <a:off x="998" y="1151"/>
              <a:ext cx="5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COURS</a:t>
              </a:r>
            </a:p>
          </p:txBody>
        </p:sp>
        <p:sp>
          <p:nvSpPr>
            <p:cNvPr id="92166" name="Rectangle 6"/>
            <p:cNvSpPr>
              <a:spLocks noChangeArrowheads="1"/>
            </p:cNvSpPr>
            <p:nvPr/>
          </p:nvSpPr>
          <p:spPr bwMode="auto">
            <a:xfrm>
              <a:off x="470" y="1535"/>
              <a:ext cx="161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Matière, N°classe</a:t>
              </a:r>
              <a:r>
                <a:rPr lang="fr-FR" altLang="fr-FR"/>
                <a:t>, Code-prof</a:t>
              </a:r>
            </a:p>
          </p:txBody>
        </p:sp>
      </p:grpSp>
      <p:sp>
        <p:nvSpPr>
          <p:cNvPr id="92168" name="Rectangle 8"/>
          <p:cNvSpPr>
            <a:spLocks noChangeArrowheads="1"/>
          </p:cNvSpPr>
          <p:nvPr/>
        </p:nvSpPr>
        <p:spPr bwMode="auto">
          <a:xfrm>
            <a:off x="3946525" y="2132013"/>
            <a:ext cx="1497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N'est pas BCFN</a:t>
            </a:r>
          </a:p>
        </p:txBody>
      </p:sp>
      <p:grpSp>
        <p:nvGrpSpPr>
          <p:cNvPr id="92173" name="Group 13"/>
          <p:cNvGrpSpPr>
            <a:grpSpLocks/>
          </p:cNvGrpSpPr>
          <p:nvPr/>
        </p:nvGrpSpPr>
        <p:grpSpPr bwMode="auto">
          <a:xfrm>
            <a:off x="304800" y="3740150"/>
            <a:ext cx="3048000" cy="1130300"/>
            <a:chOff x="192" y="2356"/>
            <a:chExt cx="1920" cy="712"/>
          </a:xfrm>
        </p:grpSpPr>
        <p:sp>
          <p:nvSpPr>
            <p:cNvPr id="92169" name="Rectangle 9"/>
            <p:cNvSpPr>
              <a:spLocks noChangeArrowheads="1"/>
            </p:cNvSpPr>
            <p:nvPr/>
          </p:nvSpPr>
          <p:spPr bwMode="auto">
            <a:xfrm>
              <a:off x="196" y="2356"/>
              <a:ext cx="1912" cy="7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2170" name="Line 10"/>
            <p:cNvSpPr>
              <a:spLocks noChangeShapeType="1"/>
            </p:cNvSpPr>
            <p:nvPr/>
          </p:nvSpPr>
          <p:spPr bwMode="auto">
            <a:xfrm>
              <a:off x="192" y="2640"/>
              <a:ext cx="192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2171" name="Rectangle 11"/>
            <p:cNvSpPr>
              <a:spLocks noChangeArrowheads="1"/>
            </p:cNvSpPr>
            <p:nvPr/>
          </p:nvSpPr>
          <p:spPr bwMode="auto">
            <a:xfrm>
              <a:off x="854" y="2399"/>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PROF</a:t>
              </a:r>
            </a:p>
          </p:txBody>
        </p:sp>
        <p:sp>
          <p:nvSpPr>
            <p:cNvPr id="92172" name="Rectangle 12"/>
            <p:cNvSpPr>
              <a:spLocks noChangeArrowheads="1"/>
            </p:cNvSpPr>
            <p:nvPr/>
          </p:nvSpPr>
          <p:spPr bwMode="auto">
            <a:xfrm>
              <a:off x="326" y="2783"/>
              <a:ext cx="11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Code-prof </a:t>
              </a:r>
              <a:r>
                <a:rPr lang="fr-FR" altLang="fr-FR"/>
                <a:t>, matière</a:t>
              </a:r>
            </a:p>
          </p:txBody>
        </p:sp>
      </p:grpSp>
      <p:grpSp>
        <p:nvGrpSpPr>
          <p:cNvPr id="92178" name="Group 18"/>
          <p:cNvGrpSpPr>
            <a:grpSpLocks/>
          </p:cNvGrpSpPr>
          <p:nvPr/>
        </p:nvGrpSpPr>
        <p:grpSpPr bwMode="auto">
          <a:xfrm>
            <a:off x="5867400" y="3740150"/>
            <a:ext cx="3048000" cy="1130300"/>
            <a:chOff x="3696" y="2356"/>
            <a:chExt cx="1920" cy="712"/>
          </a:xfrm>
        </p:grpSpPr>
        <p:sp>
          <p:nvSpPr>
            <p:cNvPr id="92174" name="Rectangle 14"/>
            <p:cNvSpPr>
              <a:spLocks noChangeArrowheads="1"/>
            </p:cNvSpPr>
            <p:nvPr/>
          </p:nvSpPr>
          <p:spPr bwMode="auto">
            <a:xfrm>
              <a:off x="3700" y="2356"/>
              <a:ext cx="1912" cy="7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2175" name="Line 15"/>
            <p:cNvSpPr>
              <a:spLocks noChangeShapeType="1"/>
            </p:cNvSpPr>
            <p:nvPr/>
          </p:nvSpPr>
          <p:spPr bwMode="auto">
            <a:xfrm>
              <a:off x="3696" y="2640"/>
              <a:ext cx="192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2176" name="Rectangle 16"/>
            <p:cNvSpPr>
              <a:spLocks noChangeArrowheads="1"/>
            </p:cNvSpPr>
            <p:nvPr/>
          </p:nvSpPr>
          <p:spPr bwMode="auto">
            <a:xfrm>
              <a:off x="4358" y="2399"/>
              <a:ext cx="5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CLASSE</a:t>
              </a:r>
            </a:p>
          </p:txBody>
        </p:sp>
        <p:sp>
          <p:nvSpPr>
            <p:cNvPr id="92177" name="Rectangle 17"/>
            <p:cNvSpPr>
              <a:spLocks noChangeArrowheads="1"/>
            </p:cNvSpPr>
            <p:nvPr/>
          </p:nvSpPr>
          <p:spPr bwMode="auto">
            <a:xfrm>
              <a:off x="3830" y="2783"/>
              <a:ext cx="5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N°classe</a:t>
              </a:r>
            </a:p>
          </p:txBody>
        </p:sp>
      </p:grpSp>
      <p:sp>
        <p:nvSpPr>
          <p:cNvPr id="92179" name="AutoShape 19"/>
          <p:cNvSpPr>
            <a:spLocks noChangeArrowheads="1"/>
          </p:cNvSpPr>
          <p:nvPr/>
        </p:nvSpPr>
        <p:spPr bwMode="auto">
          <a:xfrm>
            <a:off x="3968750" y="3740150"/>
            <a:ext cx="1435100" cy="1130300"/>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2180" name="Line 20"/>
          <p:cNvSpPr>
            <a:spLocks noChangeShapeType="1"/>
          </p:cNvSpPr>
          <p:nvPr/>
        </p:nvSpPr>
        <p:spPr bwMode="auto">
          <a:xfrm>
            <a:off x="3352800" y="4343400"/>
            <a:ext cx="60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2181" name="Line 21"/>
          <p:cNvSpPr>
            <a:spLocks noChangeShapeType="1"/>
          </p:cNvSpPr>
          <p:nvPr/>
        </p:nvSpPr>
        <p:spPr bwMode="auto">
          <a:xfrm>
            <a:off x="5410200" y="434340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2182" name="Line 22"/>
          <p:cNvSpPr>
            <a:spLocks noChangeShapeType="1"/>
          </p:cNvSpPr>
          <p:nvPr/>
        </p:nvSpPr>
        <p:spPr bwMode="auto">
          <a:xfrm>
            <a:off x="3962400" y="4191000"/>
            <a:ext cx="1447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2183" name="Rectangle 23"/>
          <p:cNvSpPr>
            <a:spLocks noChangeArrowheads="1"/>
          </p:cNvSpPr>
          <p:nvPr/>
        </p:nvSpPr>
        <p:spPr bwMode="auto">
          <a:xfrm>
            <a:off x="4251325" y="3808413"/>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Fait cours</a:t>
            </a:r>
          </a:p>
        </p:txBody>
      </p:sp>
      <p:sp>
        <p:nvSpPr>
          <p:cNvPr id="92184" name="Rectangle 24"/>
          <p:cNvSpPr>
            <a:spLocks noChangeArrowheads="1"/>
          </p:cNvSpPr>
          <p:nvPr/>
        </p:nvSpPr>
        <p:spPr bwMode="auto">
          <a:xfrm>
            <a:off x="3489325" y="40370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92185" name="Rectangle 25"/>
          <p:cNvSpPr>
            <a:spLocks noChangeArrowheads="1"/>
          </p:cNvSpPr>
          <p:nvPr/>
        </p:nvSpPr>
        <p:spPr bwMode="auto">
          <a:xfrm>
            <a:off x="5470525" y="39608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92186" name="Rectangle 26"/>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108A96B7-8899-4799-9DE0-5DD9A53CE015}" type="slidenum">
              <a:rPr lang="fr-FR" altLang="fr-FR" sz="1200"/>
              <a:pPr>
                <a:spcBef>
                  <a:spcPct val="50000"/>
                </a:spcBef>
              </a:pPr>
              <a:t>46</a:t>
            </a:fld>
            <a:endParaRPr lang="fr-FR" altLang="fr-FR" sz="1200"/>
          </a:p>
        </p:txBody>
      </p:sp>
    </p:spTree>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sz="3600"/>
              <a:t>Respect des contraintes d'intégrité, vérification et normalisation</a:t>
            </a:r>
          </a:p>
        </p:txBody>
      </p:sp>
      <p:sp>
        <p:nvSpPr>
          <p:cNvPr id="94211" name="Rectangle 3"/>
          <p:cNvSpPr>
            <a:spLocks noChangeArrowheads="1"/>
          </p:cNvSpPr>
          <p:nvPr/>
        </p:nvSpPr>
        <p:spPr bwMode="auto">
          <a:xfrm>
            <a:off x="533400" y="1676400"/>
            <a:ext cx="7848600" cy="438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2000"/>
              <a:t>Le MCD doit respecter les règles de gestion</a:t>
            </a:r>
          </a:p>
          <a:p>
            <a:pPr>
              <a:spcBef>
                <a:spcPct val="50000"/>
              </a:spcBef>
            </a:pPr>
            <a:r>
              <a:rPr lang="fr-FR" altLang="fr-FR" sz="2400" b="1"/>
              <a:t>Vérification</a:t>
            </a:r>
          </a:p>
          <a:p>
            <a:pPr>
              <a:spcBef>
                <a:spcPct val="50000"/>
              </a:spcBef>
            </a:pPr>
            <a:r>
              <a:rPr lang="fr-FR" altLang="fr-FR" sz="2000"/>
              <a:t>Dans toute occurrence d'entité ou de relation-type, il ne doit y avoir qu'une seule valeur de chaque propriété (pour les entités règle 1FN).</a:t>
            </a:r>
          </a:p>
          <a:p>
            <a:pPr>
              <a:spcBef>
                <a:spcPct val="50000"/>
              </a:spcBef>
            </a:pPr>
            <a:r>
              <a:rPr lang="fr-FR" altLang="fr-FR" sz="2000" b="1"/>
              <a:t>Dans une relation, les propriétés doivent dépendre fonctionnellement des identifiants des entités concernées par la relation. La concaténation de ces identifiants constitue l'identifiant de la relation.</a:t>
            </a:r>
          </a:p>
          <a:p>
            <a:pPr>
              <a:spcBef>
                <a:spcPct val="50000"/>
              </a:spcBef>
            </a:pPr>
            <a:r>
              <a:rPr lang="fr-FR" altLang="fr-FR" sz="2400" b="1"/>
              <a:t>Normalisation des relations</a:t>
            </a:r>
            <a:endParaRPr lang="fr-FR" altLang="fr-FR" sz="2000" b="1"/>
          </a:p>
          <a:p>
            <a:pPr>
              <a:spcBef>
                <a:spcPct val="50000"/>
              </a:spcBef>
            </a:pPr>
            <a:r>
              <a:rPr lang="fr-FR" altLang="fr-FR" sz="2000"/>
              <a:t>Chaque propriété doit dépendre fonctionnellement de l'ensemble des identifiants des entités qui participent à la relation, mais d'aucun sous-ensemble de cet ensemble.</a:t>
            </a:r>
          </a:p>
        </p:txBody>
      </p:sp>
      <p:sp>
        <p:nvSpPr>
          <p:cNvPr id="94212"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C75154F4-ACF0-4670-9088-829C6000A0E1}" type="slidenum">
              <a:rPr lang="fr-FR" altLang="fr-FR" sz="1200"/>
              <a:pPr>
                <a:spcBef>
                  <a:spcPct val="50000"/>
                </a:spcBef>
              </a:pPr>
              <a:t>47</a:t>
            </a:fld>
            <a:endParaRPr lang="fr-FR" altLang="fr-FR" sz="1200"/>
          </a:p>
        </p:txBody>
      </p:sp>
    </p:spTree>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Décomposition d'une relation</a:t>
            </a:r>
          </a:p>
        </p:txBody>
      </p:sp>
      <p:sp>
        <p:nvSpPr>
          <p:cNvPr id="96259" name="Rectangle 3"/>
          <p:cNvSpPr>
            <a:spLocks noChangeArrowheads="1"/>
          </p:cNvSpPr>
          <p:nvPr/>
        </p:nvSpPr>
        <p:spPr bwMode="auto">
          <a:xfrm>
            <a:off x="533400" y="1676400"/>
            <a:ext cx="81534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2400" b="1"/>
              <a:t>Principe </a:t>
            </a:r>
            <a:r>
              <a:rPr lang="fr-FR" altLang="fr-FR" sz="2400"/>
              <a:t>: </a:t>
            </a:r>
            <a:r>
              <a:rPr lang="fr-FR" altLang="fr-FR" sz="2400" i="1"/>
              <a:t>remplacer une relation de dimension n par plusieurs relations de dimensions plus petites en utilisant les dépendances fonctionnelles que l'on peut détecter sur la relation</a:t>
            </a:r>
          </a:p>
          <a:p>
            <a:pPr>
              <a:spcBef>
                <a:spcPct val="50000"/>
              </a:spcBef>
            </a:pPr>
            <a:endParaRPr lang="fr-FR" altLang="fr-FR" sz="2400" i="1"/>
          </a:p>
          <a:p>
            <a:pPr>
              <a:spcBef>
                <a:spcPct val="50000"/>
              </a:spcBef>
            </a:pPr>
            <a:r>
              <a:rPr lang="fr-FR" altLang="fr-FR" sz="2400"/>
              <a:t>La décomposition n'est possible qu'à deux conditions :</a:t>
            </a:r>
          </a:p>
          <a:p>
            <a:pPr>
              <a:spcBef>
                <a:spcPct val="50000"/>
              </a:spcBef>
              <a:buFontTx/>
              <a:buChar char="•"/>
            </a:pPr>
            <a:r>
              <a:rPr lang="fr-FR" altLang="fr-FR" sz="2400"/>
              <a:t> La cardinalité minimum des entités à gauche dans la dépendance fonctionnelle doit être 1 dans la relation à décomposer (relation totale pour ces entités)</a:t>
            </a:r>
          </a:p>
          <a:p>
            <a:pPr>
              <a:spcBef>
                <a:spcPct val="50000"/>
              </a:spcBef>
              <a:buFontTx/>
              <a:buChar char="•"/>
            </a:pPr>
            <a:r>
              <a:rPr lang="fr-FR" altLang="fr-FR" sz="2400"/>
              <a:t> Si la dépendance fonctionnelle provient d'une autre relation que la relation à décomposer, il faut qu'elle concerne les mêmes occurrences d’entités que la relation à décomposer.</a:t>
            </a:r>
          </a:p>
        </p:txBody>
      </p:sp>
      <p:sp>
        <p:nvSpPr>
          <p:cNvPr id="96260"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EB1829CB-AA44-4D1C-A207-BD2BB20D5C9E}" type="slidenum">
              <a:rPr lang="fr-FR" altLang="fr-FR" sz="1200"/>
              <a:pPr>
                <a:spcBef>
                  <a:spcPct val="50000"/>
                </a:spcBef>
              </a:pPr>
              <a:t>48</a:t>
            </a:fld>
            <a:endParaRPr lang="fr-FR" altLang="fr-FR" sz="1200"/>
          </a:p>
        </p:txBody>
      </p:sp>
    </p:spTree>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304800" y="381000"/>
            <a:ext cx="7734300" cy="1066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sz="3600"/>
              <a:t>Exemple de construction de MCD</a:t>
            </a:r>
          </a:p>
        </p:txBody>
      </p:sp>
      <p:sp>
        <p:nvSpPr>
          <p:cNvPr id="98307" name="Rectangle 3"/>
          <p:cNvSpPr>
            <a:spLocks noChangeArrowheads="1"/>
          </p:cNvSpPr>
          <p:nvPr/>
        </p:nvSpPr>
        <p:spPr bwMode="auto">
          <a:xfrm>
            <a:off x="457200" y="1676400"/>
            <a:ext cx="8077200" cy="461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On considère un SI contenant essentiellement les propriétés figurant sur des bons de commandes de la forme :</a:t>
            </a:r>
          </a:p>
          <a:p>
            <a:pPr>
              <a:spcBef>
                <a:spcPct val="50000"/>
              </a:spcBef>
            </a:pPr>
            <a:endParaRPr lang="fr-FR" altLang="fr-FR"/>
          </a:p>
          <a:p>
            <a:pPr>
              <a:spcBef>
                <a:spcPct val="50000"/>
              </a:spcBef>
            </a:pPr>
            <a:r>
              <a:rPr lang="fr-FR" altLang="fr-FR"/>
              <a:t>	N° BON .......................................		DATE .........................................</a:t>
            </a:r>
          </a:p>
          <a:p>
            <a:pPr>
              <a:spcBef>
                <a:spcPct val="50000"/>
              </a:spcBef>
            </a:pPr>
            <a:r>
              <a:rPr lang="fr-FR" altLang="fr-FR"/>
              <a:t>	NOM CLIENT ....................................................................................................</a:t>
            </a:r>
          </a:p>
          <a:p>
            <a:pPr>
              <a:spcBef>
                <a:spcPct val="50000"/>
              </a:spcBef>
            </a:pPr>
            <a:r>
              <a:rPr lang="fr-FR" altLang="fr-FR"/>
              <a:t>	ADRESSE ...........................................................................................................</a:t>
            </a:r>
          </a:p>
          <a:p>
            <a:pPr>
              <a:spcBef>
                <a:spcPct val="50000"/>
              </a:spcBef>
            </a:pPr>
            <a:r>
              <a:rPr lang="fr-FR" altLang="fr-FR"/>
              <a:t>		...........................................................................................................</a:t>
            </a:r>
          </a:p>
          <a:p>
            <a:pPr>
              <a:spcBef>
                <a:spcPct val="50000"/>
              </a:spcBef>
            </a:pPr>
            <a:r>
              <a:rPr lang="fr-FR" altLang="fr-FR"/>
              <a:t>	NOM REPRESENTANT ...................................................................................</a:t>
            </a:r>
          </a:p>
          <a:p>
            <a:pPr>
              <a:spcBef>
                <a:spcPct val="50000"/>
              </a:spcBef>
            </a:pPr>
            <a:r>
              <a:rPr lang="fr-FR" altLang="fr-FR"/>
              <a:t>REF		DESIGN		QTE		PU	MONTANT</a:t>
            </a:r>
          </a:p>
          <a:p>
            <a:pPr>
              <a:spcBef>
                <a:spcPct val="50000"/>
              </a:spcBef>
            </a:pPr>
            <a:r>
              <a:rPr lang="fr-FR" altLang="fr-FR"/>
              <a:t>..........		...........................	..........		............	.....................</a:t>
            </a:r>
          </a:p>
          <a:p>
            <a:pPr>
              <a:spcBef>
                <a:spcPct val="50000"/>
              </a:spcBef>
            </a:pPr>
            <a:r>
              <a:rPr lang="fr-FR" altLang="fr-FR"/>
              <a:t>..........		...........................	..........		............	.....................</a:t>
            </a:r>
          </a:p>
          <a:p>
            <a:pPr>
              <a:spcBef>
                <a:spcPct val="50000"/>
              </a:spcBef>
            </a:pPr>
            <a:r>
              <a:rPr lang="fr-FR" altLang="fr-FR"/>
              <a:t>..........		...........................	..........		............	.....................</a:t>
            </a:r>
          </a:p>
          <a:p>
            <a:pPr>
              <a:spcBef>
                <a:spcPct val="50000"/>
              </a:spcBef>
            </a:pPr>
            <a:r>
              <a:rPr lang="fr-FR" altLang="fr-FR"/>
              <a:t>						TOTAL     .....................</a:t>
            </a:r>
          </a:p>
        </p:txBody>
      </p:sp>
      <p:sp>
        <p:nvSpPr>
          <p:cNvPr id="98308" name="Rectangle 4"/>
          <p:cNvSpPr>
            <a:spLocks noChangeArrowheads="1"/>
          </p:cNvSpPr>
          <p:nvPr/>
        </p:nvSpPr>
        <p:spPr bwMode="auto">
          <a:xfrm>
            <a:off x="311150" y="2292350"/>
            <a:ext cx="8293100" cy="433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8309" name="Rectangle 5"/>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1CCB4C26-C06B-43C9-914F-B3D28AF11D48}" type="slidenum">
              <a:rPr lang="fr-FR" altLang="fr-FR" sz="1200"/>
              <a:pPr>
                <a:spcBef>
                  <a:spcPct val="50000"/>
                </a:spcBef>
              </a:pPr>
              <a:t>49</a:t>
            </a:fld>
            <a:endParaRPr lang="fr-FR" altLang="fr-FR" sz="1200"/>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Exemple de système</a:t>
            </a:r>
          </a:p>
        </p:txBody>
      </p:sp>
      <p:sp>
        <p:nvSpPr>
          <p:cNvPr id="10243" name="Rectangle 3"/>
          <p:cNvSpPr>
            <a:spLocks noChangeArrowheads="1"/>
          </p:cNvSpPr>
          <p:nvPr/>
        </p:nvSpPr>
        <p:spPr bwMode="auto">
          <a:xfrm>
            <a:off x="2057400" y="2971800"/>
            <a:ext cx="17764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244" name="Rectangle 4"/>
          <p:cNvSpPr>
            <a:spLocks noChangeArrowheads="1"/>
          </p:cNvSpPr>
          <p:nvPr/>
        </p:nvSpPr>
        <p:spPr bwMode="auto">
          <a:xfrm>
            <a:off x="330200" y="3810000"/>
            <a:ext cx="45354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245" name="Rectangle 5"/>
          <p:cNvSpPr>
            <a:spLocks noChangeArrowheads="1"/>
          </p:cNvSpPr>
          <p:nvPr/>
        </p:nvSpPr>
        <p:spPr bwMode="auto">
          <a:xfrm>
            <a:off x="1903413" y="4495800"/>
            <a:ext cx="15922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246" name="Freeform 6"/>
          <p:cNvSpPr>
            <a:spLocks/>
          </p:cNvSpPr>
          <p:nvPr/>
        </p:nvSpPr>
        <p:spPr bwMode="auto">
          <a:xfrm>
            <a:off x="2286000" y="2743200"/>
            <a:ext cx="3201988" cy="915988"/>
          </a:xfrm>
          <a:custGeom>
            <a:avLst/>
            <a:gdLst>
              <a:gd name="T0" fmla="*/ 0 w 2017"/>
              <a:gd name="T1" fmla="*/ 288 h 577"/>
              <a:gd name="T2" fmla="*/ 384 w 2017"/>
              <a:gd name="T3" fmla="*/ 0 h 577"/>
              <a:gd name="T4" fmla="*/ 1056 w 2017"/>
              <a:gd name="T5" fmla="*/ 0 h 577"/>
              <a:gd name="T6" fmla="*/ 1392 w 2017"/>
              <a:gd name="T7" fmla="*/ 288 h 577"/>
              <a:gd name="T8" fmla="*/ 1824 w 2017"/>
              <a:gd name="T9" fmla="*/ 288 h 577"/>
              <a:gd name="T10" fmla="*/ 2016 w 2017"/>
              <a:gd name="T11" fmla="*/ 480 h 577"/>
              <a:gd name="T12" fmla="*/ 1872 w 2017"/>
              <a:gd name="T13" fmla="*/ 528 h 577"/>
              <a:gd name="T14" fmla="*/ 1728 w 2017"/>
              <a:gd name="T15" fmla="*/ 576 h 577"/>
              <a:gd name="T16" fmla="*/ 0 w 2017"/>
              <a:gd name="T17" fmla="*/ 576 h 577"/>
              <a:gd name="T18" fmla="*/ 0 w 2017"/>
              <a:gd name="T19" fmla="*/ 288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17" h="577">
                <a:moveTo>
                  <a:pt x="0" y="288"/>
                </a:moveTo>
                <a:lnTo>
                  <a:pt x="384" y="0"/>
                </a:lnTo>
                <a:lnTo>
                  <a:pt x="1056" y="0"/>
                </a:lnTo>
                <a:lnTo>
                  <a:pt x="1392" y="288"/>
                </a:lnTo>
                <a:lnTo>
                  <a:pt x="1824" y="288"/>
                </a:lnTo>
                <a:lnTo>
                  <a:pt x="2016" y="480"/>
                </a:lnTo>
                <a:lnTo>
                  <a:pt x="1872" y="528"/>
                </a:lnTo>
                <a:lnTo>
                  <a:pt x="1728" y="576"/>
                </a:lnTo>
                <a:lnTo>
                  <a:pt x="0" y="576"/>
                </a:lnTo>
                <a:lnTo>
                  <a:pt x="0" y="288"/>
                </a:lnTo>
              </a:path>
            </a:pathLst>
          </a:custGeom>
          <a:solidFill>
            <a:schemeClr val="accent1"/>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247" name="Oval 7"/>
          <p:cNvSpPr>
            <a:spLocks noChangeArrowheads="1"/>
          </p:cNvSpPr>
          <p:nvPr/>
        </p:nvSpPr>
        <p:spPr bwMode="auto">
          <a:xfrm>
            <a:off x="2444750" y="3663950"/>
            <a:ext cx="444500" cy="2921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248" name="Oval 8"/>
          <p:cNvSpPr>
            <a:spLocks noChangeArrowheads="1"/>
          </p:cNvSpPr>
          <p:nvPr/>
        </p:nvSpPr>
        <p:spPr bwMode="auto">
          <a:xfrm>
            <a:off x="4425950" y="3663950"/>
            <a:ext cx="444500" cy="2921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249" name="Rectangle 9"/>
          <p:cNvSpPr>
            <a:spLocks noChangeArrowheads="1"/>
          </p:cNvSpPr>
          <p:nvPr/>
        </p:nvSpPr>
        <p:spPr bwMode="auto">
          <a:xfrm>
            <a:off x="441325" y="3032125"/>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Essence</a:t>
            </a:r>
          </a:p>
        </p:txBody>
      </p:sp>
      <p:sp>
        <p:nvSpPr>
          <p:cNvPr id="10250" name="Rectangle 10"/>
          <p:cNvSpPr>
            <a:spLocks noChangeArrowheads="1"/>
          </p:cNvSpPr>
          <p:nvPr/>
        </p:nvSpPr>
        <p:spPr bwMode="auto">
          <a:xfrm>
            <a:off x="6384925" y="3032125"/>
            <a:ext cx="179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Déplacement</a:t>
            </a:r>
          </a:p>
        </p:txBody>
      </p:sp>
      <p:sp>
        <p:nvSpPr>
          <p:cNvPr id="10251" name="Line 11"/>
          <p:cNvSpPr>
            <a:spLocks noChangeShapeType="1"/>
          </p:cNvSpPr>
          <p:nvPr/>
        </p:nvSpPr>
        <p:spPr bwMode="auto">
          <a:xfrm>
            <a:off x="1524000" y="3276600"/>
            <a:ext cx="685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252" name="Line 12"/>
          <p:cNvSpPr>
            <a:spLocks noChangeShapeType="1"/>
          </p:cNvSpPr>
          <p:nvPr/>
        </p:nvSpPr>
        <p:spPr bwMode="auto">
          <a:xfrm>
            <a:off x="5486400" y="3276600"/>
            <a:ext cx="838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253" name="Rectangle 13"/>
          <p:cNvSpPr>
            <a:spLocks noChangeArrowheads="1"/>
          </p:cNvSpPr>
          <p:nvPr/>
        </p:nvSpPr>
        <p:spPr bwMode="auto">
          <a:xfrm>
            <a:off x="517525" y="4479925"/>
            <a:ext cx="6989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Contrôlée par un autre système de pilotage : conducteur</a:t>
            </a:r>
          </a:p>
        </p:txBody>
      </p:sp>
      <p:sp>
        <p:nvSpPr>
          <p:cNvPr id="10254" name="Rectangle 14"/>
          <p:cNvSpPr>
            <a:spLocks noChangeArrowheads="1"/>
          </p:cNvSpPr>
          <p:nvPr/>
        </p:nvSpPr>
        <p:spPr bwMode="auto">
          <a:xfrm>
            <a:off x="3032125" y="3048000"/>
            <a:ext cx="1116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sz="2400"/>
              <a:t>Voiture</a:t>
            </a:r>
          </a:p>
        </p:txBody>
      </p:sp>
      <p:sp>
        <p:nvSpPr>
          <p:cNvPr id="10255" name="Rectangle 15"/>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442C223D-F627-44B1-8B19-90B9F0542B64}" type="slidenum">
              <a:rPr lang="fr-FR" altLang="fr-FR" sz="1200"/>
              <a:pPr>
                <a:spcBef>
                  <a:spcPct val="50000"/>
                </a:spcBef>
              </a:pPr>
              <a:t>5</a:t>
            </a:fld>
            <a:endParaRPr lang="fr-FR" altLang="fr-FR" sz="1200"/>
          </a:p>
        </p:txBody>
      </p:sp>
    </p:spTree>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Recueil des informations</a:t>
            </a:r>
          </a:p>
        </p:txBody>
      </p:sp>
      <p:sp>
        <p:nvSpPr>
          <p:cNvPr id="100355" name="Rectangle 3"/>
          <p:cNvSpPr>
            <a:spLocks noChangeArrowheads="1"/>
          </p:cNvSpPr>
          <p:nvPr/>
        </p:nvSpPr>
        <p:spPr bwMode="auto">
          <a:xfrm>
            <a:off x="381000" y="1676400"/>
            <a:ext cx="8305800" cy="435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a:t>On récolte les informations par une suite d'interviews avec les différents postes de travail</a:t>
            </a:r>
          </a:p>
          <a:p>
            <a:pPr>
              <a:spcBef>
                <a:spcPct val="50000"/>
              </a:spcBef>
            </a:pPr>
            <a:r>
              <a:rPr lang="fr-FR" altLang="fr-FR" sz="1800"/>
              <a:t>On obtient ainsi les règles de gestion suivantes :</a:t>
            </a:r>
          </a:p>
          <a:p>
            <a:pPr>
              <a:spcBef>
                <a:spcPct val="50000"/>
              </a:spcBef>
            </a:pPr>
            <a:r>
              <a:rPr lang="fr-FR" altLang="fr-FR" sz="1800" b="1"/>
              <a:t>R1 : </a:t>
            </a:r>
            <a:r>
              <a:rPr lang="fr-FR" altLang="fr-FR" sz="1800"/>
              <a:t>Un client peut passer une ou plusieurs commandes ou aucune commandes</a:t>
            </a:r>
          </a:p>
          <a:p>
            <a:pPr>
              <a:spcBef>
                <a:spcPct val="50000"/>
              </a:spcBef>
            </a:pPr>
            <a:r>
              <a:rPr lang="fr-FR" altLang="fr-FR" sz="1800" b="1"/>
              <a:t>R2 : </a:t>
            </a:r>
            <a:r>
              <a:rPr lang="fr-FR" altLang="fr-FR" sz="1800"/>
              <a:t>Une commande peut concerner un ou plusieurs produits</a:t>
            </a:r>
          </a:p>
          <a:p>
            <a:pPr>
              <a:spcBef>
                <a:spcPct val="50000"/>
              </a:spcBef>
            </a:pPr>
            <a:r>
              <a:rPr lang="fr-FR" altLang="fr-FR" sz="1800" b="1"/>
              <a:t>R3 : </a:t>
            </a:r>
            <a:r>
              <a:rPr lang="fr-FR" altLang="fr-FR" sz="1800"/>
              <a:t>Une commande est passée à un représentant qui n'est pas toujours le même pour un client donné</a:t>
            </a:r>
          </a:p>
          <a:p>
            <a:pPr>
              <a:spcBef>
                <a:spcPct val="50000"/>
              </a:spcBef>
            </a:pPr>
            <a:r>
              <a:rPr lang="fr-FR" altLang="fr-FR" sz="1800"/>
              <a:t>On établit également la liste des propriétés à partir des documents et des fichiers</a:t>
            </a:r>
          </a:p>
          <a:p>
            <a:pPr>
              <a:spcBef>
                <a:spcPct val="50000"/>
              </a:spcBef>
            </a:pPr>
            <a:r>
              <a:rPr lang="fr-FR" altLang="fr-FR" sz="1800"/>
              <a:t>Ici, on imagine qu'il y a des codes pour identifier les entités évidentes comme par exemple les clients, les représentants ....</a:t>
            </a:r>
          </a:p>
          <a:p>
            <a:pPr>
              <a:spcBef>
                <a:spcPct val="50000"/>
              </a:spcBef>
            </a:pPr>
            <a:r>
              <a:rPr lang="fr-FR" altLang="fr-FR" sz="1800"/>
              <a:t>S'il s'agit d'un système manuel, ces codes n'existent pas forcément, dans ce cas, on peut par exemple les marquer avec une étoile.</a:t>
            </a:r>
          </a:p>
        </p:txBody>
      </p:sp>
      <p:sp>
        <p:nvSpPr>
          <p:cNvPr id="100356"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CBF0736A-C309-439A-B651-85EB1C279684}" type="slidenum">
              <a:rPr lang="fr-FR" altLang="fr-FR" sz="1200"/>
              <a:pPr>
                <a:spcBef>
                  <a:spcPct val="50000"/>
                </a:spcBef>
              </a:pPr>
              <a:t>50</a:t>
            </a:fld>
            <a:endParaRPr lang="fr-FR" altLang="fr-FR" sz="1200"/>
          </a:p>
        </p:txBody>
      </p:sp>
    </p:spTree>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Dictionnaire des données</a:t>
            </a:r>
          </a:p>
        </p:txBody>
      </p:sp>
      <p:graphicFrame>
        <p:nvGraphicFramePr>
          <p:cNvPr id="102403" name="Object 3"/>
          <p:cNvGraphicFramePr>
            <a:graphicFrameLocks/>
          </p:cNvGraphicFramePr>
          <p:nvPr/>
        </p:nvGraphicFramePr>
        <p:xfrm>
          <a:off x="1685925" y="1671638"/>
          <a:ext cx="5751513" cy="4805362"/>
        </p:xfrm>
        <a:graphic>
          <a:graphicData uri="http://schemas.openxmlformats.org/presentationml/2006/ole">
            <mc:AlternateContent xmlns:mc="http://schemas.openxmlformats.org/markup-compatibility/2006">
              <mc:Choice xmlns:v="urn:schemas-microsoft-com:vml" Requires="v">
                <p:oleObj spid="_x0000_s102406" name="Document" r:id="rId4" imgW="5760720" imgH="4208400" progId="Word.Document.6">
                  <p:embed/>
                </p:oleObj>
              </mc:Choice>
              <mc:Fallback>
                <p:oleObj name="Document" r:id="rId4" imgW="5760720" imgH="4208400" progId="Word.Document.6">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5925" y="1671638"/>
                        <a:ext cx="5751513" cy="480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04"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E0CDE505-7678-4F20-B3B1-661D43ED270A}" type="slidenum">
              <a:rPr lang="fr-FR" altLang="fr-FR" sz="1200"/>
              <a:pPr>
                <a:spcBef>
                  <a:spcPct val="50000"/>
                </a:spcBef>
              </a:pPr>
              <a:t>51</a:t>
            </a:fld>
            <a:endParaRPr lang="fr-FR" altLang="fr-FR" sz="1200"/>
          </a:p>
        </p:txBody>
      </p:sp>
    </p:spTree>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Une technique : Graphe des DFs</a:t>
            </a:r>
          </a:p>
        </p:txBody>
      </p:sp>
      <p:sp>
        <p:nvSpPr>
          <p:cNvPr id="104451" name="Rectangle 3"/>
          <p:cNvSpPr>
            <a:spLocks noChangeArrowheads="1"/>
          </p:cNvSpPr>
          <p:nvPr/>
        </p:nvSpPr>
        <p:spPr bwMode="auto">
          <a:xfrm>
            <a:off x="381000" y="1676400"/>
            <a:ext cx="8305800"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a:t>Liste des propriétés du DD sauf concaténées ou calculées. (ex tout sauf ADRESSE, MONTANT et TOTAL)</a:t>
            </a:r>
          </a:p>
          <a:p>
            <a:pPr>
              <a:spcBef>
                <a:spcPct val="50000"/>
              </a:spcBef>
            </a:pPr>
            <a:r>
              <a:rPr lang="fr-FR" altLang="fr-FR" sz="1800"/>
              <a:t>examen des documents et identifiants évidents : liste des DF dont le domaine de départ ne contient qu’une seule propriété non concaténée</a:t>
            </a:r>
          </a:p>
          <a:p>
            <a:pPr>
              <a:spcBef>
                <a:spcPct val="50000"/>
              </a:spcBef>
            </a:pPr>
            <a:r>
              <a:rPr lang="fr-FR" altLang="fr-FR" sz="1800"/>
              <a:t>S’il reste des propriétés isolée, on cherche des DF qui conduisent à ces propriétés à partir de propriétés concaténées. Si on en trouve pas la ppté reste isolée.</a:t>
            </a:r>
          </a:p>
          <a:p>
            <a:pPr>
              <a:spcBef>
                <a:spcPct val="50000"/>
              </a:spcBef>
            </a:pPr>
            <a:r>
              <a:rPr lang="fr-FR" altLang="fr-FR" sz="1800"/>
              <a:t>             NOBON                                              x                               REF</a:t>
            </a:r>
          </a:p>
          <a:p>
            <a:pPr>
              <a:spcBef>
                <a:spcPct val="50000"/>
              </a:spcBef>
            </a:pPr>
            <a:r>
              <a:rPr lang="fr-FR" altLang="fr-FR" sz="1800"/>
              <a:t>                                                                            </a:t>
            </a:r>
          </a:p>
          <a:p>
            <a:pPr>
              <a:spcBef>
                <a:spcPct val="50000"/>
              </a:spcBef>
            </a:pPr>
            <a:r>
              <a:rPr lang="fr-FR" altLang="fr-FR" sz="1800"/>
              <a:t>DATE      CODEREP     COCLI                  QTE                 DESIGN            PU</a:t>
            </a:r>
          </a:p>
          <a:p>
            <a:pPr>
              <a:spcBef>
                <a:spcPct val="50000"/>
              </a:spcBef>
            </a:pPr>
            <a:endParaRPr lang="fr-FR" altLang="fr-FR" sz="1800"/>
          </a:p>
          <a:p>
            <a:pPr>
              <a:spcBef>
                <a:spcPct val="50000"/>
              </a:spcBef>
            </a:pPr>
            <a:r>
              <a:rPr lang="fr-FR" altLang="fr-FR" sz="1800"/>
              <a:t>   NOMREP     NOMCLI    RUCLI    VILCLI</a:t>
            </a:r>
          </a:p>
          <a:p>
            <a:pPr>
              <a:spcBef>
                <a:spcPct val="50000"/>
              </a:spcBef>
            </a:pPr>
            <a:r>
              <a:rPr lang="fr-FR" altLang="fr-FR" sz="1800"/>
              <a:t>Elimination des cycles</a:t>
            </a:r>
          </a:p>
          <a:p>
            <a:pPr>
              <a:spcBef>
                <a:spcPct val="50000"/>
              </a:spcBef>
            </a:pPr>
            <a:r>
              <a:rPr lang="fr-FR" altLang="fr-FR" sz="1800"/>
              <a:t>Fermeture des df (propriétés transitivité et pseudo-transitivité)</a:t>
            </a:r>
          </a:p>
        </p:txBody>
      </p:sp>
      <p:sp>
        <p:nvSpPr>
          <p:cNvPr id="104452" name="Arc 4"/>
          <p:cNvSpPr>
            <a:spLocks/>
          </p:cNvSpPr>
          <p:nvPr/>
        </p:nvSpPr>
        <p:spPr bwMode="auto">
          <a:xfrm>
            <a:off x="763588" y="4040188"/>
            <a:ext cx="685800" cy="533400"/>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453" name="Arc 5"/>
          <p:cNvSpPr>
            <a:spLocks/>
          </p:cNvSpPr>
          <p:nvPr/>
        </p:nvSpPr>
        <p:spPr bwMode="auto">
          <a:xfrm>
            <a:off x="1068388" y="4040188"/>
            <a:ext cx="533400" cy="1295400"/>
          </a:xfrm>
          <a:custGeom>
            <a:avLst/>
            <a:gdLst>
              <a:gd name="G0" fmla="+- 21600 0 0"/>
              <a:gd name="G1" fmla="+- 21600 0 0"/>
              <a:gd name="G2" fmla="+- 21600 0 0"/>
              <a:gd name="T0" fmla="*/ 0 w 21600"/>
              <a:gd name="T1" fmla="*/ 21600 h 21600"/>
              <a:gd name="T2" fmla="*/ 21536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5"/>
                  <a:pt x="9631" y="35"/>
                  <a:pt x="21536" y="0"/>
                </a:cubicBezTo>
              </a:path>
              <a:path w="21600" h="21600" stroke="0" extrusionOk="0">
                <a:moveTo>
                  <a:pt x="0" y="21600"/>
                </a:moveTo>
                <a:cubicBezTo>
                  <a:pt x="0" y="9695"/>
                  <a:pt x="9631" y="35"/>
                  <a:pt x="21536" y="0"/>
                </a:cubicBezTo>
                <a:lnTo>
                  <a:pt x="2160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454" name="Arc 6"/>
          <p:cNvSpPr>
            <a:spLocks/>
          </p:cNvSpPr>
          <p:nvPr/>
        </p:nvSpPr>
        <p:spPr bwMode="auto">
          <a:xfrm>
            <a:off x="1752600" y="4002088"/>
            <a:ext cx="230188" cy="609600"/>
          </a:xfrm>
          <a:custGeom>
            <a:avLst/>
            <a:gdLst>
              <a:gd name="G0" fmla="+- 150 0 0"/>
              <a:gd name="G1" fmla="+- 21600 0 0"/>
              <a:gd name="G2" fmla="+- 21600 0 0"/>
              <a:gd name="T0" fmla="*/ 0 w 21750"/>
              <a:gd name="T1" fmla="*/ 1 h 21600"/>
              <a:gd name="T2" fmla="*/ 21750 w 21750"/>
              <a:gd name="T3" fmla="*/ 21600 h 21600"/>
              <a:gd name="T4" fmla="*/ 150 w 21750"/>
              <a:gd name="T5" fmla="*/ 21600 h 21600"/>
            </a:gdLst>
            <a:ahLst/>
            <a:cxnLst>
              <a:cxn ang="0">
                <a:pos x="T0" y="T1"/>
              </a:cxn>
              <a:cxn ang="0">
                <a:pos x="T2" y="T3"/>
              </a:cxn>
              <a:cxn ang="0">
                <a:pos x="T4" y="T5"/>
              </a:cxn>
            </a:cxnLst>
            <a:rect l="0" t="0" r="r" b="b"/>
            <a:pathLst>
              <a:path w="21750" h="21600" fill="none" extrusionOk="0">
                <a:moveTo>
                  <a:pt x="-1" y="0"/>
                </a:moveTo>
                <a:cubicBezTo>
                  <a:pt x="49" y="0"/>
                  <a:pt x="99" y="-1"/>
                  <a:pt x="150" y="0"/>
                </a:cubicBezTo>
                <a:cubicBezTo>
                  <a:pt x="12079" y="0"/>
                  <a:pt x="21750" y="9670"/>
                  <a:pt x="21750" y="21600"/>
                </a:cubicBezTo>
              </a:path>
              <a:path w="21750" h="21600" stroke="0" extrusionOk="0">
                <a:moveTo>
                  <a:pt x="-1" y="0"/>
                </a:moveTo>
                <a:cubicBezTo>
                  <a:pt x="49" y="0"/>
                  <a:pt x="99" y="-1"/>
                  <a:pt x="150" y="0"/>
                </a:cubicBezTo>
                <a:cubicBezTo>
                  <a:pt x="12079" y="0"/>
                  <a:pt x="21750" y="9670"/>
                  <a:pt x="21750" y="21600"/>
                </a:cubicBezTo>
                <a:lnTo>
                  <a:pt x="150"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455" name="Arc 7"/>
          <p:cNvSpPr>
            <a:spLocks/>
          </p:cNvSpPr>
          <p:nvPr/>
        </p:nvSpPr>
        <p:spPr bwMode="auto">
          <a:xfrm>
            <a:off x="2055813" y="3963988"/>
            <a:ext cx="992187" cy="609600"/>
          </a:xfrm>
          <a:custGeom>
            <a:avLst/>
            <a:gdLst>
              <a:gd name="G0" fmla="+- 35 0 0"/>
              <a:gd name="G1" fmla="+- 21600 0 0"/>
              <a:gd name="G2" fmla="+- 21600 0 0"/>
              <a:gd name="T0" fmla="*/ 0 w 21635"/>
              <a:gd name="T1" fmla="*/ 0 h 21600"/>
              <a:gd name="T2" fmla="*/ 21635 w 21635"/>
              <a:gd name="T3" fmla="*/ 21600 h 21600"/>
              <a:gd name="T4" fmla="*/ 35 w 21635"/>
              <a:gd name="T5" fmla="*/ 21600 h 21600"/>
            </a:gdLst>
            <a:ahLst/>
            <a:cxnLst>
              <a:cxn ang="0">
                <a:pos x="T0" y="T1"/>
              </a:cxn>
              <a:cxn ang="0">
                <a:pos x="T2" y="T3"/>
              </a:cxn>
              <a:cxn ang="0">
                <a:pos x="T4" y="T5"/>
              </a:cxn>
            </a:cxnLst>
            <a:rect l="0" t="0" r="r" b="b"/>
            <a:pathLst>
              <a:path w="21635" h="21600" fill="none" extrusionOk="0">
                <a:moveTo>
                  <a:pt x="0" y="0"/>
                </a:moveTo>
                <a:cubicBezTo>
                  <a:pt x="11" y="0"/>
                  <a:pt x="23" y="-1"/>
                  <a:pt x="35" y="0"/>
                </a:cubicBezTo>
                <a:cubicBezTo>
                  <a:pt x="11964" y="0"/>
                  <a:pt x="21635" y="9670"/>
                  <a:pt x="21635" y="21600"/>
                </a:cubicBezTo>
              </a:path>
              <a:path w="21635" h="21600" stroke="0" extrusionOk="0">
                <a:moveTo>
                  <a:pt x="0" y="0"/>
                </a:moveTo>
                <a:cubicBezTo>
                  <a:pt x="11" y="0"/>
                  <a:pt x="23" y="-1"/>
                  <a:pt x="35" y="0"/>
                </a:cubicBezTo>
                <a:cubicBezTo>
                  <a:pt x="11964" y="0"/>
                  <a:pt x="21635" y="9670"/>
                  <a:pt x="21635" y="21600"/>
                </a:cubicBezTo>
                <a:lnTo>
                  <a:pt x="35"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456" name="Line 8"/>
          <p:cNvSpPr>
            <a:spLocks noChangeShapeType="1"/>
          </p:cNvSpPr>
          <p:nvPr/>
        </p:nvSpPr>
        <p:spPr bwMode="auto">
          <a:xfrm>
            <a:off x="3124200" y="4876800"/>
            <a:ext cx="22860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457" name="Line 9"/>
          <p:cNvSpPr>
            <a:spLocks noChangeShapeType="1"/>
          </p:cNvSpPr>
          <p:nvPr/>
        </p:nvSpPr>
        <p:spPr bwMode="auto">
          <a:xfrm>
            <a:off x="3429000" y="4876800"/>
            <a:ext cx="83820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458" name="Line 10"/>
          <p:cNvSpPr>
            <a:spLocks noChangeShapeType="1"/>
          </p:cNvSpPr>
          <p:nvPr/>
        </p:nvSpPr>
        <p:spPr bwMode="auto">
          <a:xfrm flipH="1">
            <a:off x="2362200" y="4876800"/>
            <a:ext cx="53340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459" name="Line 11"/>
          <p:cNvSpPr>
            <a:spLocks noChangeShapeType="1"/>
          </p:cNvSpPr>
          <p:nvPr/>
        </p:nvSpPr>
        <p:spPr bwMode="auto">
          <a:xfrm flipH="1">
            <a:off x="6019800" y="4038600"/>
            <a:ext cx="60960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460" name="Line 12"/>
          <p:cNvSpPr>
            <a:spLocks noChangeShapeType="1"/>
          </p:cNvSpPr>
          <p:nvPr/>
        </p:nvSpPr>
        <p:spPr bwMode="auto">
          <a:xfrm>
            <a:off x="6781800" y="4038600"/>
            <a:ext cx="53340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461" name="Line 13"/>
          <p:cNvSpPr>
            <a:spLocks noChangeShapeType="1"/>
          </p:cNvSpPr>
          <p:nvPr/>
        </p:nvSpPr>
        <p:spPr bwMode="auto">
          <a:xfrm>
            <a:off x="2209800" y="3886200"/>
            <a:ext cx="2362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462" name="Line 14"/>
          <p:cNvSpPr>
            <a:spLocks noChangeShapeType="1"/>
          </p:cNvSpPr>
          <p:nvPr/>
        </p:nvSpPr>
        <p:spPr bwMode="auto">
          <a:xfrm>
            <a:off x="4953000" y="3886200"/>
            <a:ext cx="15240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463" name="Line 15"/>
          <p:cNvSpPr>
            <a:spLocks noChangeShapeType="1"/>
          </p:cNvSpPr>
          <p:nvPr/>
        </p:nvSpPr>
        <p:spPr bwMode="auto">
          <a:xfrm>
            <a:off x="4724400" y="4038600"/>
            <a:ext cx="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464" name="Rectangle 16"/>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32343405-F3A0-43A2-BD96-E63E04B6E64C}" type="slidenum">
              <a:rPr lang="fr-FR" altLang="fr-FR" sz="1200"/>
              <a:pPr>
                <a:spcBef>
                  <a:spcPct val="50000"/>
                </a:spcBef>
              </a:pPr>
              <a:t>52</a:t>
            </a:fld>
            <a:endParaRPr lang="fr-FR" altLang="fr-FR" sz="1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Graphe des DFs (suite)</a:t>
            </a:r>
          </a:p>
        </p:txBody>
      </p:sp>
      <p:sp>
        <p:nvSpPr>
          <p:cNvPr id="105475" name="Rectangle 3"/>
          <p:cNvSpPr>
            <a:spLocks noChangeArrowheads="1"/>
          </p:cNvSpPr>
          <p:nvPr/>
        </p:nvSpPr>
        <p:spPr bwMode="auto">
          <a:xfrm>
            <a:off x="381000" y="1600200"/>
            <a:ext cx="8305800"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a:t>Elimination des transitivités</a:t>
            </a:r>
          </a:p>
          <a:p>
            <a:pPr>
              <a:spcBef>
                <a:spcPct val="50000"/>
              </a:spcBef>
            </a:pPr>
            <a:r>
              <a:rPr lang="fr-FR" altLang="fr-FR" sz="1800"/>
              <a:t>NOBON                                              x                               REF</a:t>
            </a:r>
          </a:p>
          <a:p>
            <a:pPr>
              <a:spcBef>
                <a:spcPct val="50000"/>
              </a:spcBef>
            </a:pPr>
            <a:r>
              <a:rPr lang="fr-FR" altLang="fr-FR" sz="1800"/>
              <a:t>                                                                            </a:t>
            </a:r>
          </a:p>
          <a:p>
            <a:pPr>
              <a:spcBef>
                <a:spcPct val="50000"/>
              </a:spcBef>
            </a:pPr>
            <a:r>
              <a:rPr lang="fr-FR" altLang="fr-FR" sz="1800"/>
              <a:t>DATE      COREP     COCLI                  QTE                 DESIGN            PU</a:t>
            </a:r>
          </a:p>
          <a:p>
            <a:pPr>
              <a:spcBef>
                <a:spcPct val="50000"/>
              </a:spcBef>
            </a:pPr>
            <a:endParaRPr lang="fr-FR" altLang="fr-FR" sz="1800"/>
          </a:p>
          <a:p>
            <a:pPr>
              <a:spcBef>
                <a:spcPct val="50000"/>
              </a:spcBef>
            </a:pPr>
            <a:r>
              <a:rPr lang="fr-FR" altLang="fr-FR" sz="1800"/>
              <a:t>   NOMREP     NOMCLI    RUCLI    VILCLI</a:t>
            </a:r>
          </a:p>
          <a:p>
            <a:pPr>
              <a:spcBef>
                <a:spcPct val="50000"/>
              </a:spcBef>
            </a:pPr>
            <a:r>
              <a:rPr lang="fr-FR" altLang="fr-FR" sz="1800"/>
              <a:t>Structure d’accèes théorique (SAT)</a:t>
            </a:r>
          </a:p>
          <a:p>
            <a:pPr>
              <a:spcBef>
                <a:spcPct val="50000"/>
              </a:spcBef>
            </a:pPr>
            <a:r>
              <a:rPr lang="fr-FR" altLang="fr-FR" sz="1800"/>
              <a:t>NOBON                                              x                               REF</a:t>
            </a:r>
          </a:p>
          <a:p>
            <a:pPr>
              <a:spcBef>
                <a:spcPct val="50000"/>
              </a:spcBef>
            </a:pPr>
            <a:r>
              <a:rPr lang="fr-FR" altLang="fr-FR" sz="1800"/>
              <a:t>                                                                            </a:t>
            </a:r>
          </a:p>
          <a:p>
            <a:pPr>
              <a:spcBef>
                <a:spcPct val="50000"/>
              </a:spcBef>
            </a:pPr>
            <a:r>
              <a:rPr lang="fr-FR" altLang="fr-FR" sz="1800"/>
              <a:t>DATE      CODEREP     COCLI                  QTE                 DESIGN            PU</a:t>
            </a:r>
          </a:p>
          <a:p>
            <a:pPr>
              <a:spcBef>
                <a:spcPct val="50000"/>
              </a:spcBef>
            </a:pPr>
            <a:endParaRPr lang="fr-FR" altLang="fr-FR" sz="1800"/>
          </a:p>
          <a:p>
            <a:pPr>
              <a:spcBef>
                <a:spcPct val="50000"/>
              </a:spcBef>
            </a:pPr>
            <a:r>
              <a:rPr lang="fr-FR" altLang="fr-FR" sz="1800"/>
              <a:t>   NOMREP     NOMCLI    RUCLI    VILCLI</a:t>
            </a:r>
          </a:p>
        </p:txBody>
      </p:sp>
      <p:sp>
        <p:nvSpPr>
          <p:cNvPr id="105476" name="Line 4"/>
          <p:cNvSpPr>
            <a:spLocks noChangeShapeType="1"/>
          </p:cNvSpPr>
          <p:nvPr/>
        </p:nvSpPr>
        <p:spPr bwMode="auto">
          <a:xfrm>
            <a:off x="914400" y="2286000"/>
            <a:ext cx="0" cy="533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77" name="Line 5"/>
          <p:cNvSpPr>
            <a:spLocks noChangeShapeType="1"/>
          </p:cNvSpPr>
          <p:nvPr/>
        </p:nvSpPr>
        <p:spPr bwMode="auto">
          <a:xfrm>
            <a:off x="1219200" y="2286000"/>
            <a:ext cx="609600" cy="533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78" name="Line 6"/>
          <p:cNvSpPr>
            <a:spLocks noChangeShapeType="1"/>
          </p:cNvSpPr>
          <p:nvPr/>
        </p:nvSpPr>
        <p:spPr bwMode="auto">
          <a:xfrm>
            <a:off x="1371600" y="2209800"/>
            <a:ext cx="137160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79" name="Arc 7"/>
          <p:cNvSpPr>
            <a:spLocks/>
          </p:cNvSpPr>
          <p:nvPr/>
        </p:nvSpPr>
        <p:spPr bwMode="auto">
          <a:xfrm>
            <a:off x="1066800" y="2287588"/>
            <a:ext cx="77788" cy="1295400"/>
          </a:xfrm>
          <a:custGeom>
            <a:avLst/>
            <a:gdLst>
              <a:gd name="G0" fmla="+- 450 0 0"/>
              <a:gd name="G1" fmla="+- 21600 0 0"/>
              <a:gd name="G2" fmla="+- 21600 0 0"/>
              <a:gd name="T0" fmla="*/ 0 w 22050"/>
              <a:gd name="T1" fmla="*/ 5 h 21600"/>
              <a:gd name="T2" fmla="*/ 22050 w 22050"/>
              <a:gd name="T3" fmla="*/ 21600 h 21600"/>
              <a:gd name="T4" fmla="*/ 450 w 22050"/>
              <a:gd name="T5" fmla="*/ 21600 h 21600"/>
            </a:gdLst>
            <a:ahLst/>
            <a:cxnLst>
              <a:cxn ang="0">
                <a:pos x="T0" y="T1"/>
              </a:cxn>
              <a:cxn ang="0">
                <a:pos x="T2" y="T3"/>
              </a:cxn>
              <a:cxn ang="0">
                <a:pos x="T4" y="T5"/>
              </a:cxn>
            </a:cxnLst>
            <a:rect l="0" t="0" r="r" b="b"/>
            <a:pathLst>
              <a:path w="22050" h="21600" fill="none" extrusionOk="0">
                <a:moveTo>
                  <a:pt x="-1" y="4"/>
                </a:moveTo>
                <a:cubicBezTo>
                  <a:pt x="149" y="1"/>
                  <a:pt x="299" y="-1"/>
                  <a:pt x="450" y="0"/>
                </a:cubicBezTo>
                <a:cubicBezTo>
                  <a:pt x="12379" y="0"/>
                  <a:pt x="22050" y="9670"/>
                  <a:pt x="22050" y="21600"/>
                </a:cubicBezTo>
              </a:path>
              <a:path w="22050" h="21600" stroke="0" extrusionOk="0">
                <a:moveTo>
                  <a:pt x="-1" y="4"/>
                </a:moveTo>
                <a:cubicBezTo>
                  <a:pt x="149" y="1"/>
                  <a:pt x="299" y="-1"/>
                  <a:pt x="450" y="0"/>
                </a:cubicBezTo>
                <a:cubicBezTo>
                  <a:pt x="12379" y="0"/>
                  <a:pt x="22050" y="9670"/>
                  <a:pt x="22050" y="21600"/>
                </a:cubicBezTo>
                <a:lnTo>
                  <a:pt x="450"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80" name="Arc 8"/>
          <p:cNvSpPr>
            <a:spLocks/>
          </p:cNvSpPr>
          <p:nvPr/>
        </p:nvSpPr>
        <p:spPr bwMode="auto">
          <a:xfrm>
            <a:off x="1217613" y="2249488"/>
            <a:ext cx="992187" cy="1371600"/>
          </a:xfrm>
          <a:custGeom>
            <a:avLst/>
            <a:gdLst>
              <a:gd name="G0" fmla="+- 35 0 0"/>
              <a:gd name="G1" fmla="+- 21600 0 0"/>
              <a:gd name="G2" fmla="+- 21600 0 0"/>
              <a:gd name="T0" fmla="*/ 0 w 21635"/>
              <a:gd name="T1" fmla="*/ 0 h 21600"/>
              <a:gd name="T2" fmla="*/ 21635 w 21635"/>
              <a:gd name="T3" fmla="*/ 21600 h 21600"/>
              <a:gd name="T4" fmla="*/ 35 w 21635"/>
              <a:gd name="T5" fmla="*/ 21600 h 21600"/>
            </a:gdLst>
            <a:ahLst/>
            <a:cxnLst>
              <a:cxn ang="0">
                <a:pos x="T0" y="T1"/>
              </a:cxn>
              <a:cxn ang="0">
                <a:pos x="T2" y="T3"/>
              </a:cxn>
              <a:cxn ang="0">
                <a:pos x="T4" y="T5"/>
              </a:cxn>
            </a:cxnLst>
            <a:rect l="0" t="0" r="r" b="b"/>
            <a:pathLst>
              <a:path w="21635" h="21600" fill="none" extrusionOk="0">
                <a:moveTo>
                  <a:pt x="0" y="0"/>
                </a:moveTo>
                <a:cubicBezTo>
                  <a:pt x="11" y="0"/>
                  <a:pt x="23" y="-1"/>
                  <a:pt x="35" y="0"/>
                </a:cubicBezTo>
                <a:cubicBezTo>
                  <a:pt x="11964" y="0"/>
                  <a:pt x="21635" y="9670"/>
                  <a:pt x="21635" y="21600"/>
                </a:cubicBezTo>
              </a:path>
              <a:path w="21635" h="21600" stroke="0" extrusionOk="0">
                <a:moveTo>
                  <a:pt x="0" y="0"/>
                </a:moveTo>
                <a:cubicBezTo>
                  <a:pt x="11" y="0"/>
                  <a:pt x="23" y="-1"/>
                  <a:pt x="35" y="0"/>
                </a:cubicBezTo>
                <a:cubicBezTo>
                  <a:pt x="11964" y="0"/>
                  <a:pt x="21635" y="9670"/>
                  <a:pt x="21635" y="21600"/>
                </a:cubicBezTo>
                <a:lnTo>
                  <a:pt x="35"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81" name="Arc 9"/>
          <p:cNvSpPr>
            <a:spLocks/>
          </p:cNvSpPr>
          <p:nvPr/>
        </p:nvSpPr>
        <p:spPr bwMode="auto">
          <a:xfrm>
            <a:off x="1370013" y="2135188"/>
            <a:ext cx="2211387" cy="1447800"/>
          </a:xfrm>
          <a:custGeom>
            <a:avLst/>
            <a:gdLst>
              <a:gd name="G0" fmla="+- 16 0 0"/>
              <a:gd name="G1" fmla="+- 21600 0 0"/>
              <a:gd name="G2" fmla="+- 21600 0 0"/>
              <a:gd name="T0" fmla="*/ 0 w 21616"/>
              <a:gd name="T1" fmla="*/ 0 h 21600"/>
              <a:gd name="T2" fmla="*/ 21616 w 21616"/>
              <a:gd name="T3" fmla="*/ 21600 h 21600"/>
              <a:gd name="T4" fmla="*/ 16 w 21616"/>
              <a:gd name="T5" fmla="*/ 21600 h 21600"/>
            </a:gdLst>
            <a:ahLst/>
            <a:cxnLst>
              <a:cxn ang="0">
                <a:pos x="T0" y="T1"/>
              </a:cxn>
              <a:cxn ang="0">
                <a:pos x="T2" y="T3"/>
              </a:cxn>
              <a:cxn ang="0">
                <a:pos x="T4" y="T5"/>
              </a:cxn>
            </a:cxnLst>
            <a:rect l="0" t="0" r="r" b="b"/>
            <a:pathLst>
              <a:path w="21616" h="21600" fill="none" extrusionOk="0">
                <a:moveTo>
                  <a:pt x="0" y="0"/>
                </a:moveTo>
                <a:cubicBezTo>
                  <a:pt x="5" y="0"/>
                  <a:pt x="10" y="-1"/>
                  <a:pt x="16" y="0"/>
                </a:cubicBezTo>
                <a:cubicBezTo>
                  <a:pt x="11945" y="0"/>
                  <a:pt x="21616" y="9670"/>
                  <a:pt x="21616" y="21600"/>
                </a:cubicBezTo>
              </a:path>
              <a:path w="21616" h="21600" stroke="0" extrusionOk="0">
                <a:moveTo>
                  <a:pt x="0" y="0"/>
                </a:moveTo>
                <a:cubicBezTo>
                  <a:pt x="5" y="0"/>
                  <a:pt x="10" y="-1"/>
                  <a:pt x="16" y="0"/>
                </a:cubicBezTo>
                <a:cubicBezTo>
                  <a:pt x="11945" y="0"/>
                  <a:pt x="21616" y="9670"/>
                  <a:pt x="21616" y="21600"/>
                </a:cubicBezTo>
                <a:lnTo>
                  <a:pt x="16"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82" name="Arc 10"/>
          <p:cNvSpPr>
            <a:spLocks/>
          </p:cNvSpPr>
          <p:nvPr/>
        </p:nvSpPr>
        <p:spPr bwMode="auto">
          <a:xfrm>
            <a:off x="1370013" y="2135188"/>
            <a:ext cx="2744787" cy="1524000"/>
          </a:xfrm>
          <a:custGeom>
            <a:avLst/>
            <a:gdLst>
              <a:gd name="G0" fmla="+- 13 0 0"/>
              <a:gd name="G1" fmla="+- 21600 0 0"/>
              <a:gd name="G2" fmla="+- 21600 0 0"/>
              <a:gd name="T0" fmla="*/ 0 w 21613"/>
              <a:gd name="T1" fmla="*/ 0 h 21600"/>
              <a:gd name="T2" fmla="*/ 21613 w 21613"/>
              <a:gd name="T3" fmla="*/ 21600 h 21600"/>
              <a:gd name="T4" fmla="*/ 13 w 21613"/>
              <a:gd name="T5" fmla="*/ 21600 h 21600"/>
            </a:gdLst>
            <a:ahLst/>
            <a:cxnLst>
              <a:cxn ang="0">
                <a:pos x="T0" y="T1"/>
              </a:cxn>
              <a:cxn ang="0">
                <a:pos x="T2" y="T3"/>
              </a:cxn>
              <a:cxn ang="0">
                <a:pos x="T4" y="T5"/>
              </a:cxn>
            </a:cxnLst>
            <a:rect l="0" t="0" r="r" b="b"/>
            <a:pathLst>
              <a:path w="21613" h="21600" fill="none" extrusionOk="0">
                <a:moveTo>
                  <a:pt x="0" y="0"/>
                </a:moveTo>
                <a:cubicBezTo>
                  <a:pt x="4" y="0"/>
                  <a:pt x="8" y="-1"/>
                  <a:pt x="13" y="0"/>
                </a:cubicBezTo>
                <a:cubicBezTo>
                  <a:pt x="11942" y="0"/>
                  <a:pt x="21613" y="9670"/>
                  <a:pt x="21613" y="21600"/>
                </a:cubicBezTo>
              </a:path>
              <a:path w="21613" h="21600" stroke="0" extrusionOk="0">
                <a:moveTo>
                  <a:pt x="0" y="0"/>
                </a:moveTo>
                <a:cubicBezTo>
                  <a:pt x="4" y="0"/>
                  <a:pt x="8" y="-1"/>
                  <a:pt x="13" y="0"/>
                </a:cubicBezTo>
                <a:cubicBezTo>
                  <a:pt x="11942" y="0"/>
                  <a:pt x="21613" y="9670"/>
                  <a:pt x="21613" y="21600"/>
                </a:cubicBezTo>
                <a:lnTo>
                  <a:pt x="13"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83" name="Line 11"/>
          <p:cNvSpPr>
            <a:spLocks noChangeShapeType="1"/>
          </p:cNvSpPr>
          <p:nvPr/>
        </p:nvSpPr>
        <p:spPr bwMode="auto">
          <a:xfrm flipH="1">
            <a:off x="2438400" y="3124200"/>
            <a:ext cx="304800" cy="533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84" name="Line 12"/>
          <p:cNvSpPr>
            <a:spLocks noChangeShapeType="1"/>
          </p:cNvSpPr>
          <p:nvPr/>
        </p:nvSpPr>
        <p:spPr bwMode="auto">
          <a:xfrm>
            <a:off x="2819400" y="3124200"/>
            <a:ext cx="45720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85" name="Line 13"/>
          <p:cNvSpPr>
            <a:spLocks noChangeShapeType="1"/>
          </p:cNvSpPr>
          <p:nvPr/>
        </p:nvSpPr>
        <p:spPr bwMode="auto">
          <a:xfrm>
            <a:off x="2971800" y="3124200"/>
            <a:ext cx="1066800" cy="533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86" name="Line 14"/>
          <p:cNvSpPr>
            <a:spLocks noChangeShapeType="1"/>
          </p:cNvSpPr>
          <p:nvPr/>
        </p:nvSpPr>
        <p:spPr bwMode="auto">
          <a:xfrm>
            <a:off x="1752600" y="2133600"/>
            <a:ext cx="1981200" cy="76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87" name="Line 15"/>
          <p:cNvSpPr>
            <a:spLocks noChangeShapeType="1"/>
          </p:cNvSpPr>
          <p:nvPr/>
        </p:nvSpPr>
        <p:spPr bwMode="auto">
          <a:xfrm>
            <a:off x="4114800" y="2209800"/>
            <a:ext cx="16002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88" name="Line 16"/>
          <p:cNvSpPr>
            <a:spLocks noChangeShapeType="1"/>
          </p:cNvSpPr>
          <p:nvPr/>
        </p:nvSpPr>
        <p:spPr bwMode="auto">
          <a:xfrm>
            <a:off x="3962400" y="2286000"/>
            <a:ext cx="15240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89" name="Line 17"/>
          <p:cNvSpPr>
            <a:spLocks noChangeShapeType="1"/>
          </p:cNvSpPr>
          <p:nvPr/>
        </p:nvSpPr>
        <p:spPr bwMode="auto">
          <a:xfrm>
            <a:off x="6019800" y="2362200"/>
            <a:ext cx="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90" name="Line 18"/>
          <p:cNvSpPr>
            <a:spLocks noChangeShapeType="1"/>
          </p:cNvSpPr>
          <p:nvPr/>
        </p:nvSpPr>
        <p:spPr bwMode="auto">
          <a:xfrm>
            <a:off x="6248400" y="2362200"/>
            <a:ext cx="76200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91" name="Arc 19"/>
          <p:cNvSpPr>
            <a:spLocks/>
          </p:cNvSpPr>
          <p:nvPr/>
        </p:nvSpPr>
        <p:spPr bwMode="auto">
          <a:xfrm>
            <a:off x="687388" y="4878388"/>
            <a:ext cx="152400" cy="457200"/>
          </a:xfrm>
          <a:custGeom>
            <a:avLst/>
            <a:gdLst>
              <a:gd name="G0" fmla="+- 21600 0 0"/>
              <a:gd name="G1" fmla="+- 21599 0 0"/>
              <a:gd name="G2" fmla="+- 21600 0 0"/>
              <a:gd name="T0" fmla="*/ 0 w 21600"/>
              <a:gd name="T1" fmla="*/ 21599 h 21599"/>
              <a:gd name="T2" fmla="*/ 2137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57"/>
                  <a:pt x="9534" y="123"/>
                  <a:pt x="21375" y="0"/>
                </a:cubicBezTo>
              </a:path>
              <a:path w="21600" h="21599" stroke="0" extrusionOk="0">
                <a:moveTo>
                  <a:pt x="0" y="21599"/>
                </a:moveTo>
                <a:cubicBezTo>
                  <a:pt x="0" y="9757"/>
                  <a:pt x="9534" y="123"/>
                  <a:pt x="21375" y="0"/>
                </a:cubicBezTo>
                <a:lnTo>
                  <a:pt x="21600" y="21599"/>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92" name="Arc 20"/>
          <p:cNvSpPr>
            <a:spLocks/>
          </p:cNvSpPr>
          <p:nvPr/>
        </p:nvSpPr>
        <p:spPr bwMode="auto">
          <a:xfrm>
            <a:off x="990600" y="4878388"/>
            <a:ext cx="763588" cy="457200"/>
          </a:xfrm>
          <a:custGeom>
            <a:avLst/>
            <a:gdLst>
              <a:gd name="G0" fmla="+- 45 0 0"/>
              <a:gd name="G1" fmla="+- 21600 0 0"/>
              <a:gd name="G2" fmla="+- 21600 0 0"/>
              <a:gd name="T0" fmla="*/ 0 w 21645"/>
              <a:gd name="T1" fmla="*/ 0 h 21600"/>
              <a:gd name="T2" fmla="*/ 21645 w 21645"/>
              <a:gd name="T3" fmla="*/ 21600 h 21600"/>
              <a:gd name="T4" fmla="*/ 45 w 21645"/>
              <a:gd name="T5" fmla="*/ 21600 h 21600"/>
            </a:gdLst>
            <a:ahLst/>
            <a:cxnLst>
              <a:cxn ang="0">
                <a:pos x="T0" y="T1"/>
              </a:cxn>
              <a:cxn ang="0">
                <a:pos x="T2" y="T3"/>
              </a:cxn>
              <a:cxn ang="0">
                <a:pos x="T4" y="T5"/>
              </a:cxn>
            </a:cxnLst>
            <a:rect l="0" t="0" r="r" b="b"/>
            <a:pathLst>
              <a:path w="21645" h="21600" fill="none" extrusionOk="0">
                <a:moveTo>
                  <a:pt x="0" y="0"/>
                </a:moveTo>
                <a:cubicBezTo>
                  <a:pt x="15" y="0"/>
                  <a:pt x="30" y="-1"/>
                  <a:pt x="45" y="0"/>
                </a:cubicBezTo>
                <a:cubicBezTo>
                  <a:pt x="11974" y="0"/>
                  <a:pt x="21645" y="9670"/>
                  <a:pt x="21645" y="21600"/>
                </a:cubicBezTo>
              </a:path>
              <a:path w="21645" h="21600" stroke="0" extrusionOk="0">
                <a:moveTo>
                  <a:pt x="0" y="0"/>
                </a:moveTo>
                <a:cubicBezTo>
                  <a:pt x="15" y="0"/>
                  <a:pt x="30" y="-1"/>
                  <a:pt x="45" y="0"/>
                </a:cubicBezTo>
                <a:cubicBezTo>
                  <a:pt x="11974" y="0"/>
                  <a:pt x="21645" y="9670"/>
                  <a:pt x="21645" y="21600"/>
                </a:cubicBezTo>
                <a:lnTo>
                  <a:pt x="45"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93" name="Arc 21"/>
          <p:cNvSpPr>
            <a:spLocks/>
          </p:cNvSpPr>
          <p:nvPr/>
        </p:nvSpPr>
        <p:spPr bwMode="auto">
          <a:xfrm>
            <a:off x="1371600" y="4802188"/>
            <a:ext cx="1677988" cy="533400"/>
          </a:xfrm>
          <a:custGeom>
            <a:avLst/>
            <a:gdLst>
              <a:gd name="G0" fmla="+- 20 0 0"/>
              <a:gd name="G1" fmla="+- 21600 0 0"/>
              <a:gd name="G2" fmla="+- 21600 0 0"/>
              <a:gd name="T0" fmla="*/ 0 w 21620"/>
              <a:gd name="T1" fmla="*/ 0 h 21600"/>
              <a:gd name="T2" fmla="*/ 21620 w 21620"/>
              <a:gd name="T3" fmla="*/ 21600 h 21600"/>
              <a:gd name="T4" fmla="*/ 20 w 21620"/>
              <a:gd name="T5" fmla="*/ 21600 h 21600"/>
            </a:gdLst>
            <a:ahLst/>
            <a:cxnLst>
              <a:cxn ang="0">
                <a:pos x="T0" y="T1"/>
              </a:cxn>
              <a:cxn ang="0">
                <a:pos x="T2" y="T3"/>
              </a:cxn>
              <a:cxn ang="0">
                <a:pos x="T4" y="T5"/>
              </a:cxn>
            </a:cxnLst>
            <a:rect l="0" t="0" r="r" b="b"/>
            <a:pathLst>
              <a:path w="21620" h="21600" fill="none" extrusionOk="0">
                <a:moveTo>
                  <a:pt x="0" y="0"/>
                </a:moveTo>
                <a:cubicBezTo>
                  <a:pt x="6" y="0"/>
                  <a:pt x="13" y="-1"/>
                  <a:pt x="20" y="0"/>
                </a:cubicBezTo>
                <a:cubicBezTo>
                  <a:pt x="11949" y="0"/>
                  <a:pt x="21620" y="9670"/>
                  <a:pt x="21620" y="21600"/>
                </a:cubicBezTo>
              </a:path>
              <a:path w="21620" h="21600" stroke="0" extrusionOk="0">
                <a:moveTo>
                  <a:pt x="0" y="0"/>
                </a:moveTo>
                <a:cubicBezTo>
                  <a:pt x="6" y="0"/>
                  <a:pt x="13" y="-1"/>
                  <a:pt x="20" y="0"/>
                </a:cubicBezTo>
                <a:cubicBezTo>
                  <a:pt x="11949" y="0"/>
                  <a:pt x="21620" y="9670"/>
                  <a:pt x="21620" y="21600"/>
                </a:cubicBezTo>
                <a:lnTo>
                  <a:pt x="20"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94" name="Line 22"/>
          <p:cNvSpPr>
            <a:spLocks noChangeShapeType="1"/>
          </p:cNvSpPr>
          <p:nvPr/>
        </p:nvSpPr>
        <p:spPr bwMode="auto">
          <a:xfrm>
            <a:off x="1371600" y="4724400"/>
            <a:ext cx="2438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95" name="Line 23"/>
          <p:cNvSpPr>
            <a:spLocks noChangeShapeType="1"/>
          </p:cNvSpPr>
          <p:nvPr/>
        </p:nvSpPr>
        <p:spPr bwMode="auto">
          <a:xfrm flipH="1">
            <a:off x="4057650" y="4686300"/>
            <a:ext cx="1676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96" name="Arc 24"/>
          <p:cNvSpPr>
            <a:spLocks/>
          </p:cNvSpPr>
          <p:nvPr/>
        </p:nvSpPr>
        <p:spPr bwMode="auto">
          <a:xfrm>
            <a:off x="1296988" y="5640388"/>
            <a:ext cx="457200" cy="457200"/>
          </a:xfrm>
          <a:custGeom>
            <a:avLst/>
            <a:gdLst>
              <a:gd name="G0" fmla="+- 21600 0 0"/>
              <a:gd name="G1" fmla="+- 21600 0 0"/>
              <a:gd name="G2" fmla="+- 21600 0 0"/>
              <a:gd name="T0" fmla="*/ 0 w 21600"/>
              <a:gd name="T1" fmla="*/ 21600 h 21600"/>
              <a:gd name="T2" fmla="*/ 2152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9"/>
                  <a:pt x="9625" y="41"/>
                  <a:pt x="21525" y="0"/>
                </a:cubicBezTo>
              </a:path>
              <a:path w="21600" h="21600" stroke="0" extrusionOk="0">
                <a:moveTo>
                  <a:pt x="0" y="21600"/>
                </a:moveTo>
                <a:cubicBezTo>
                  <a:pt x="0" y="9699"/>
                  <a:pt x="9625" y="41"/>
                  <a:pt x="21525" y="0"/>
                </a:cubicBezTo>
                <a:lnTo>
                  <a:pt x="2160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97" name="Line 25"/>
          <p:cNvSpPr>
            <a:spLocks noChangeShapeType="1"/>
          </p:cNvSpPr>
          <p:nvPr/>
        </p:nvSpPr>
        <p:spPr bwMode="auto">
          <a:xfrm flipH="1">
            <a:off x="2514600" y="5715000"/>
            <a:ext cx="533400" cy="381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98" name="Line 26"/>
          <p:cNvSpPr>
            <a:spLocks noChangeShapeType="1"/>
          </p:cNvSpPr>
          <p:nvPr/>
        </p:nvSpPr>
        <p:spPr bwMode="auto">
          <a:xfrm>
            <a:off x="3124200" y="5715000"/>
            <a:ext cx="228600" cy="381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99" name="Line 27"/>
          <p:cNvSpPr>
            <a:spLocks noChangeShapeType="1"/>
          </p:cNvSpPr>
          <p:nvPr/>
        </p:nvSpPr>
        <p:spPr bwMode="auto">
          <a:xfrm>
            <a:off x="3352800" y="5715000"/>
            <a:ext cx="685800" cy="381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500" name="Line 28"/>
          <p:cNvSpPr>
            <a:spLocks noChangeShapeType="1"/>
          </p:cNvSpPr>
          <p:nvPr/>
        </p:nvSpPr>
        <p:spPr bwMode="auto">
          <a:xfrm>
            <a:off x="6019800" y="4800600"/>
            <a:ext cx="7620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501" name="Line 29"/>
          <p:cNvSpPr>
            <a:spLocks noChangeShapeType="1"/>
          </p:cNvSpPr>
          <p:nvPr/>
        </p:nvSpPr>
        <p:spPr bwMode="auto">
          <a:xfrm>
            <a:off x="6172200" y="4876800"/>
            <a:ext cx="121920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502" name="Line 30"/>
          <p:cNvSpPr>
            <a:spLocks noChangeShapeType="1"/>
          </p:cNvSpPr>
          <p:nvPr/>
        </p:nvSpPr>
        <p:spPr bwMode="auto">
          <a:xfrm>
            <a:off x="4038600" y="4724400"/>
            <a:ext cx="53340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503" name="Rectangle 31"/>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239A019F-A8DA-4784-AED7-6DDE74CA87D0}" type="slidenum">
              <a:rPr lang="fr-FR" altLang="fr-FR" sz="1200"/>
              <a:pPr>
                <a:spcBef>
                  <a:spcPct val="50000"/>
                </a:spcBef>
              </a:pPr>
              <a:t>53</a:t>
            </a:fld>
            <a:endParaRPr lang="fr-FR" altLang="fr-FR" sz="12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Etablissement du MCD</a:t>
            </a:r>
          </a:p>
        </p:txBody>
      </p:sp>
      <p:sp>
        <p:nvSpPr>
          <p:cNvPr id="106499" name="Rectangle 3"/>
          <p:cNvSpPr>
            <a:spLocks noChangeArrowheads="1"/>
          </p:cNvSpPr>
          <p:nvPr/>
        </p:nvSpPr>
        <p:spPr bwMode="auto">
          <a:xfrm>
            <a:off x="228600" y="1449388"/>
            <a:ext cx="8382000" cy="490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endParaRPr lang="fr-FR" altLang="fr-FR" sz="1800"/>
          </a:p>
          <a:p>
            <a:pPr>
              <a:spcBef>
                <a:spcPct val="50000"/>
              </a:spcBef>
            </a:pPr>
            <a:endParaRPr lang="fr-FR" altLang="fr-FR" sz="1800"/>
          </a:p>
          <a:p>
            <a:pPr>
              <a:spcBef>
                <a:spcPct val="50000"/>
              </a:spcBef>
            </a:pPr>
            <a:endParaRPr lang="fr-FR" altLang="fr-FR" sz="1800"/>
          </a:p>
          <a:p>
            <a:pPr>
              <a:spcBef>
                <a:spcPct val="50000"/>
              </a:spcBef>
            </a:pPr>
            <a:endParaRPr lang="fr-FR" altLang="fr-FR" sz="1800"/>
          </a:p>
          <a:p>
            <a:pPr>
              <a:spcBef>
                <a:spcPct val="50000"/>
              </a:spcBef>
            </a:pPr>
            <a:endParaRPr lang="fr-FR" altLang="fr-FR" sz="1800"/>
          </a:p>
          <a:p>
            <a:pPr>
              <a:spcBef>
                <a:spcPct val="50000"/>
              </a:spcBef>
            </a:pPr>
            <a:endParaRPr lang="fr-FR" altLang="fr-FR" sz="1800"/>
          </a:p>
          <a:p>
            <a:pPr>
              <a:spcBef>
                <a:spcPct val="50000"/>
              </a:spcBef>
            </a:pPr>
            <a:endParaRPr lang="fr-FR" altLang="fr-FR" sz="1800"/>
          </a:p>
          <a:p>
            <a:pPr>
              <a:spcBef>
                <a:spcPct val="50000"/>
              </a:spcBef>
            </a:pPr>
            <a:endParaRPr lang="fr-FR" altLang="fr-FR" sz="1800"/>
          </a:p>
          <a:p>
            <a:pPr>
              <a:spcBef>
                <a:spcPct val="50000"/>
              </a:spcBef>
            </a:pPr>
            <a:endParaRPr lang="fr-FR" altLang="fr-FR" sz="1800"/>
          </a:p>
          <a:p>
            <a:pPr>
              <a:spcBef>
                <a:spcPct val="50000"/>
              </a:spcBef>
            </a:pPr>
            <a:endParaRPr lang="fr-FR" altLang="fr-FR" sz="1800"/>
          </a:p>
          <a:p>
            <a:pPr>
              <a:spcBef>
                <a:spcPct val="50000"/>
              </a:spcBef>
            </a:pPr>
            <a:endParaRPr lang="fr-FR" altLang="fr-FR" sz="1800"/>
          </a:p>
          <a:p>
            <a:pPr>
              <a:spcBef>
                <a:spcPct val="50000"/>
              </a:spcBef>
            </a:pPr>
            <a:endParaRPr lang="fr-FR" altLang="fr-FR" sz="1800"/>
          </a:p>
        </p:txBody>
      </p:sp>
      <p:sp>
        <p:nvSpPr>
          <p:cNvPr id="106500" name="Rectangle 4"/>
          <p:cNvSpPr>
            <a:spLocks noChangeArrowheads="1"/>
          </p:cNvSpPr>
          <p:nvPr/>
        </p:nvSpPr>
        <p:spPr bwMode="auto">
          <a:xfrm>
            <a:off x="539750" y="1454150"/>
            <a:ext cx="2120900" cy="1130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01" name="Rectangle 5"/>
          <p:cNvSpPr>
            <a:spLocks noChangeArrowheads="1"/>
          </p:cNvSpPr>
          <p:nvPr/>
        </p:nvSpPr>
        <p:spPr bwMode="auto">
          <a:xfrm>
            <a:off x="5797550" y="1454150"/>
            <a:ext cx="2120900" cy="1130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02" name="Rectangle 6"/>
          <p:cNvSpPr>
            <a:spLocks noChangeArrowheads="1"/>
          </p:cNvSpPr>
          <p:nvPr/>
        </p:nvSpPr>
        <p:spPr bwMode="auto">
          <a:xfrm>
            <a:off x="539750" y="3740150"/>
            <a:ext cx="2120900" cy="1130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03" name="Rectangle 7"/>
          <p:cNvSpPr>
            <a:spLocks noChangeArrowheads="1"/>
          </p:cNvSpPr>
          <p:nvPr/>
        </p:nvSpPr>
        <p:spPr bwMode="auto">
          <a:xfrm>
            <a:off x="3511550" y="3663950"/>
            <a:ext cx="2120900" cy="1130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04" name="Line 8"/>
          <p:cNvSpPr>
            <a:spLocks noChangeShapeType="1"/>
          </p:cNvSpPr>
          <p:nvPr/>
        </p:nvSpPr>
        <p:spPr bwMode="auto">
          <a:xfrm>
            <a:off x="533400" y="1981200"/>
            <a:ext cx="2133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05" name="Line 9"/>
          <p:cNvSpPr>
            <a:spLocks noChangeShapeType="1"/>
          </p:cNvSpPr>
          <p:nvPr/>
        </p:nvSpPr>
        <p:spPr bwMode="auto">
          <a:xfrm>
            <a:off x="5791200" y="1981200"/>
            <a:ext cx="2133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06" name="Line 10"/>
          <p:cNvSpPr>
            <a:spLocks noChangeShapeType="1"/>
          </p:cNvSpPr>
          <p:nvPr/>
        </p:nvSpPr>
        <p:spPr bwMode="auto">
          <a:xfrm>
            <a:off x="533400" y="4267200"/>
            <a:ext cx="2133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07" name="Line 11"/>
          <p:cNvSpPr>
            <a:spLocks noChangeShapeType="1"/>
          </p:cNvSpPr>
          <p:nvPr/>
        </p:nvSpPr>
        <p:spPr bwMode="auto">
          <a:xfrm>
            <a:off x="3505200" y="4191000"/>
            <a:ext cx="2133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08" name="Rectangle 12"/>
          <p:cNvSpPr>
            <a:spLocks noChangeArrowheads="1"/>
          </p:cNvSpPr>
          <p:nvPr/>
        </p:nvSpPr>
        <p:spPr bwMode="auto">
          <a:xfrm>
            <a:off x="822325" y="1598613"/>
            <a:ext cx="1392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06509" name="Rectangle 13"/>
          <p:cNvSpPr>
            <a:spLocks noChangeArrowheads="1"/>
          </p:cNvSpPr>
          <p:nvPr/>
        </p:nvSpPr>
        <p:spPr bwMode="auto">
          <a:xfrm>
            <a:off x="822325" y="2132013"/>
            <a:ext cx="149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NOBON DATE</a:t>
            </a:r>
          </a:p>
        </p:txBody>
      </p:sp>
      <p:sp>
        <p:nvSpPr>
          <p:cNvPr id="106510" name="Rectangle 14"/>
          <p:cNvSpPr>
            <a:spLocks noChangeArrowheads="1"/>
          </p:cNvSpPr>
          <p:nvPr/>
        </p:nvSpPr>
        <p:spPr bwMode="auto">
          <a:xfrm>
            <a:off x="746125" y="3884613"/>
            <a:ext cx="1741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REPRESENTANT</a:t>
            </a:r>
          </a:p>
        </p:txBody>
      </p:sp>
      <p:sp>
        <p:nvSpPr>
          <p:cNvPr id="106511" name="Rectangle 15"/>
          <p:cNvSpPr>
            <a:spLocks noChangeArrowheads="1"/>
          </p:cNvSpPr>
          <p:nvPr/>
        </p:nvSpPr>
        <p:spPr bwMode="auto">
          <a:xfrm>
            <a:off x="593725" y="4418013"/>
            <a:ext cx="1939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COREP     NOMREP</a:t>
            </a:r>
          </a:p>
        </p:txBody>
      </p:sp>
      <p:sp>
        <p:nvSpPr>
          <p:cNvPr id="106512" name="Rectangle 16"/>
          <p:cNvSpPr>
            <a:spLocks noChangeArrowheads="1"/>
          </p:cNvSpPr>
          <p:nvPr/>
        </p:nvSpPr>
        <p:spPr bwMode="auto">
          <a:xfrm>
            <a:off x="6384925" y="1522413"/>
            <a:ext cx="1065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a:t>
            </a:r>
          </a:p>
        </p:txBody>
      </p:sp>
      <p:sp>
        <p:nvSpPr>
          <p:cNvPr id="106513" name="Rectangle 17"/>
          <p:cNvSpPr>
            <a:spLocks noChangeArrowheads="1"/>
          </p:cNvSpPr>
          <p:nvPr/>
        </p:nvSpPr>
        <p:spPr bwMode="auto">
          <a:xfrm>
            <a:off x="5984875" y="2132013"/>
            <a:ext cx="1765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REF  DESIGN  PU</a:t>
            </a:r>
          </a:p>
        </p:txBody>
      </p:sp>
      <p:sp>
        <p:nvSpPr>
          <p:cNvPr id="106514" name="Rectangle 18"/>
          <p:cNvSpPr>
            <a:spLocks noChangeArrowheads="1"/>
          </p:cNvSpPr>
          <p:nvPr/>
        </p:nvSpPr>
        <p:spPr bwMode="auto">
          <a:xfrm>
            <a:off x="4098925" y="3732213"/>
            <a:ext cx="906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CLIENT</a:t>
            </a:r>
          </a:p>
        </p:txBody>
      </p:sp>
      <p:sp>
        <p:nvSpPr>
          <p:cNvPr id="106515" name="Rectangle 19"/>
          <p:cNvSpPr>
            <a:spLocks noChangeArrowheads="1"/>
          </p:cNvSpPr>
          <p:nvPr/>
        </p:nvSpPr>
        <p:spPr bwMode="auto">
          <a:xfrm>
            <a:off x="3736975" y="4189413"/>
            <a:ext cx="16970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COCLI  NOMCLI</a:t>
            </a:r>
          </a:p>
          <a:p>
            <a:r>
              <a:rPr lang="fr-FR" altLang="fr-FR"/>
              <a:t>  RUCLI VILCLI</a:t>
            </a:r>
          </a:p>
        </p:txBody>
      </p:sp>
      <p:sp>
        <p:nvSpPr>
          <p:cNvPr id="106516" name="Line 20"/>
          <p:cNvSpPr>
            <a:spLocks noChangeShapeType="1"/>
          </p:cNvSpPr>
          <p:nvPr/>
        </p:nvSpPr>
        <p:spPr bwMode="auto">
          <a:xfrm>
            <a:off x="1524000" y="2667000"/>
            <a:ext cx="0" cy="1066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17" name="Line 21"/>
          <p:cNvSpPr>
            <a:spLocks noChangeShapeType="1"/>
          </p:cNvSpPr>
          <p:nvPr/>
        </p:nvSpPr>
        <p:spPr bwMode="auto">
          <a:xfrm>
            <a:off x="2667000" y="2362200"/>
            <a:ext cx="1447800" cy="1295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18" name="Line 22"/>
          <p:cNvSpPr>
            <a:spLocks noChangeShapeType="1"/>
          </p:cNvSpPr>
          <p:nvPr/>
        </p:nvSpPr>
        <p:spPr bwMode="auto">
          <a:xfrm flipH="1" flipV="1">
            <a:off x="4267200" y="2133600"/>
            <a:ext cx="15240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19" name="Rectangle 23"/>
          <p:cNvSpPr>
            <a:spLocks noChangeArrowheads="1"/>
          </p:cNvSpPr>
          <p:nvPr/>
        </p:nvSpPr>
        <p:spPr bwMode="auto">
          <a:xfrm>
            <a:off x="3870325" y="19796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x</a:t>
            </a:r>
          </a:p>
        </p:txBody>
      </p:sp>
      <p:sp>
        <p:nvSpPr>
          <p:cNvPr id="106520" name="Line 24"/>
          <p:cNvSpPr>
            <a:spLocks noChangeShapeType="1"/>
          </p:cNvSpPr>
          <p:nvPr/>
        </p:nvSpPr>
        <p:spPr bwMode="auto">
          <a:xfrm>
            <a:off x="2667000" y="2057400"/>
            <a:ext cx="1143000" cy="76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21" name="Line 25"/>
          <p:cNvSpPr>
            <a:spLocks noChangeShapeType="1"/>
          </p:cNvSpPr>
          <p:nvPr/>
        </p:nvSpPr>
        <p:spPr bwMode="auto">
          <a:xfrm>
            <a:off x="4038600" y="2286000"/>
            <a:ext cx="0" cy="533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22" name="Rectangle 26"/>
          <p:cNvSpPr>
            <a:spLocks noChangeArrowheads="1"/>
          </p:cNvSpPr>
          <p:nvPr/>
        </p:nvSpPr>
        <p:spPr bwMode="auto">
          <a:xfrm>
            <a:off x="3870325" y="2817813"/>
            <a:ext cx="579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QTE</a:t>
            </a:r>
          </a:p>
        </p:txBody>
      </p:sp>
      <p:sp>
        <p:nvSpPr>
          <p:cNvPr id="106523" name="Rectangle 27"/>
          <p:cNvSpPr>
            <a:spLocks noChangeArrowheads="1"/>
          </p:cNvSpPr>
          <p:nvPr/>
        </p:nvSpPr>
        <p:spPr bwMode="auto">
          <a:xfrm>
            <a:off x="533400" y="5181600"/>
            <a:ext cx="8001000" cy="168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Les Arcs terminaux obtenus à partir des propriétés élémentaires définissent les entités. Les origines seront les identifiants</a:t>
            </a:r>
          </a:p>
          <a:p>
            <a:pPr>
              <a:spcBef>
                <a:spcPct val="50000"/>
              </a:spcBef>
            </a:pPr>
            <a:r>
              <a:rPr lang="fr-FR" altLang="fr-FR"/>
              <a:t>Les arcs sont les relations. Les prop non isolées restantes sont affectées à des relations.</a:t>
            </a:r>
          </a:p>
          <a:p>
            <a:pPr>
              <a:spcBef>
                <a:spcPct val="50000"/>
              </a:spcBef>
            </a:pPr>
            <a:r>
              <a:rPr lang="fr-FR" altLang="fr-FR"/>
              <a:t>Les règles de gestion doivent permettre de trouver les cardinalités</a:t>
            </a:r>
          </a:p>
          <a:p>
            <a:pPr>
              <a:spcBef>
                <a:spcPct val="50000"/>
              </a:spcBef>
            </a:pPr>
            <a:r>
              <a:rPr lang="fr-FR" altLang="fr-FR"/>
              <a:t>Les règles de vérification, normalisation et décomposition doivent être respectées </a:t>
            </a:r>
          </a:p>
        </p:txBody>
      </p:sp>
      <p:sp>
        <p:nvSpPr>
          <p:cNvPr id="106524" name="Rectangle 28"/>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3C3D08BD-17F1-4ACC-A3F0-3AEA82417E4A}" type="slidenum">
              <a:rPr lang="fr-FR" altLang="fr-FR" sz="1200"/>
              <a:pPr>
                <a:spcBef>
                  <a:spcPct val="50000"/>
                </a:spcBef>
              </a:pPr>
              <a:t>54</a:t>
            </a:fld>
            <a:endParaRPr lang="fr-FR" altLang="fr-FR" sz="12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Etablissement du MCD (suite)</a:t>
            </a:r>
          </a:p>
        </p:txBody>
      </p:sp>
      <p:grpSp>
        <p:nvGrpSpPr>
          <p:cNvPr id="107525" name="Group 5"/>
          <p:cNvGrpSpPr>
            <a:grpSpLocks/>
          </p:cNvGrpSpPr>
          <p:nvPr/>
        </p:nvGrpSpPr>
        <p:grpSpPr bwMode="auto">
          <a:xfrm>
            <a:off x="304800" y="1835150"/>
            <a:ext cx="1905000" cy="901700"/>
            <a:chOff x="192" y="1156"/>
            <a:chExt cx="1200" cy="568"/>
          </a:xfrm>
        </p:grpSpPr>
        <p:sp>
          <p:nvSpPr>
            <p:cNvPr id="107523" name="Rectangle 3"/>
            <p:cNvSpPr>
              <a:spLocks noChangeArrowheads="1"/>
            </p:cNvSpPr>
            <p:nvPr/>
          </p:nvSpPr>
          <p:spPr bwMode="auto">
            <a:xfrm>
              <a:off x="196" y="1156"/>
              <a:ext cx="1192" cy="56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24" name="Line 4"/>
            <p:cNvSpPr>
              <a:spLocks noChangeShapeType="1"/>
            </p:cNvSpPr>
            <p:nvPr/>
          </p:nvSpPr>
          <p:spPr bwMode="auto">
            <a:xfrm>
              <a:off x="192" y="1440"/>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107528" name="Group 8"/>
          <p:cNvGrpSpPr>
            <a:grpSpLocks/>
          </p:cNvGrpSpPr>
          <p:nvPr/>
        </p:nvGrpSpPr>
        <p:grpSpPr bwMode="auto">
          <a:xfrm>
            <a:off x="6934200" y="1835150"/>
            <a:ext cx="1905000" cy="901700"/>
            <a:chOff x="4368" y="1156"/>
            <a:chExt cx="1200" cy="568"/>
          </a:xfrm>
        </p:grpSpPr>
        <p:sp>
          <p:nvSpPr>
            <p:cNvPr id="107526" name="Rectangle 6"/>
            <p:cNvSpPr>
              <a:spLocks noChangeArrowheads="1"/>
            </p:cNvSpPr>
            <p:nvPr/>
          </p:nvSpPr>
          <p:spPr bwMode="auto">
            <a:xfrm>
              <a:off x="4372" y="1156"/>
              <a:ext cx="1192" cy="56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27" name="Line 7"/>
            <p:cNvSpPr>
              <a:spLocks noChangeShapeType="1"/>
            </p:cNvSpPr>
            <p:nvPr/>
          </p:nvSpPr>
          <p:spPr bwMode="auto">
            <a:xfrm>
              <a:off x="4368" y="1440"/>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107531" name="Group 11"/>
          <p:cNvGrpSpPr>
            <a:grpSpLocks/>
          </p:cNvGrpSpPr>
          <p:nvPr/>
        </p:nvGrpSpPr>
        <p:grpSpPr bwMode="auto">
          <a:xfrm>
            <a:off x="685800" y="3511550"/>
            <a:ext cx="1828800" cy="977900"/>
            <a:chOff x="432" y="2212"/>
            <a:chExt cx="1152" cy="616"/>
          </a:xfrm>
        </p:grpSpPr>
        <p:sp>
          <p:nvSpPr>
            <p:cNvPr id="107529" name="Rectangle 9"/>
            <p:cNvSpPr>
              <a:spLocks noChangeArrowheads="1"/>
            </p:cNvSpPr>
            <p:nvPr/>
          </p:nvSpPr>
          <p:spPr bwMode="auto">
            <a:xfrm>
              <a:off x="436" y="2212"/>
              <a:ext cx="1144" cy="61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30" name="Line 10"/>
            <p:cNvSpPr>
              <a:spLocks noChangeShapeType="1"/>
            </p:cNvSpPr>
            <p:nvPr/>
          </p:nvSpPr>
          <p:spPr bwMode="auto">
            <a:xfrm>
              <a:off x="432" y="2520"/>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107532" name="AutoShape 12"/>
          <p:cNvSpPr>
            <a:spLocks noChangeArrowheads="1"/>
          </p:cNvSpPr>
          <p:nvPr/>
        </p:nvSpPr>
        <p:spPr bwMode="auto">
          <a:xfrm>
            <a:off x="3359150" y="1835150"/>
            <a:ext cx="2349500" cy="977900"/>
          </a:xfrm>
          <a:prstGeom prst="octagon">
            <a:avLst>
              <a:gd name="adj" fmla="val 29282"/>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33" name="AutoShape 13"/>
          <p:cNvSpPr>
            <a:spLocks noChangeArrowheads="1"/>
          </p:cNvSpPr>
          <p:nvPr/>
        </p:nvSpPr>
        <p:spPr bwMode="auto">
          <a:xfrm>
            <a:off x="3359150" y="3511550"/>
            <a:ext cx="2349500" cy="977900"/>
          </a:xfrm>
          <a:prstGeom prst="octagon">
            <a:avLst>
              <a:gd name="adj" fmla="val 29282"/>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34" name="AutoShape 14"/>
          <p:cNvSpPr>
            <a:spLocks noChangeArrowheads="1"/>
          </p:cNvSpPr>
          <p:nvPr/>
        </p:nvSpPr>
        <p:spPr bwMode="auto">
          <a:xfrm>
            <a:off x="3435350" y="5264150"/>
            <a:ext cx="2349500" cy="977900"/>
          </a:xfrm>
          <a:prstGeom prst="octagon">
            <a:avLst>
              <a:gd name="adj" fmla="val 29282"/>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35" name="Rectangle 15"/>
          <p:cNvSpPr>
            <a:spLocks noChangeArrowheads="1"/>
          </p:cNvSpPr>
          <p:nvPr/>
        </p:nvSpPr>
        <p:spPr bwMode="auto">
          <a:xfrm>
            <a:off x="593725" y="1903413"/>
            <a:ext cx="1392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07536" name="Rectangle 16"/>
          <p:cNvSpPr>
            <a:spLocks noChangeArrowheads="1"/>
          </p:cNvSpPr>
          <p:nvPr/>
        </p:nvSpPr>
        <p:spPr bwMode="auto">
          <a:xfrm>
            <a:off x="422275" y="2360613"/>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NOBON</a:t>
            </a:r>
            <a:r>
              <a:rPr lang="fr-FR" altLang="fr-FR"/>
              <a:t>   DATE</a:t>
            </a:r>
          </a:p>
        </p:txBody>
      </p:sp>
      <p:sp>
        <p:nvSpPr>
          <p:cNvPr id="107537" name="Rectangle 17"/>
          <p:cNvSpPr>
            <a:spLocks noChangeArrowheads="1"/>
          </p:cNvSpPr>
          <p:nvPr/>
        </p:nvSpPr>
        <p:spPr bwMode="auto">
          <a:xfrm>
            <a:off x="1203325" y="3579813"/>
            <a:ext cx="906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CLIENT</a:t>
            </a:r>
          </a:p>
        </p:txBody>
      </p:sp>
      <p:sp>
        <p:nvSpPr>
          <p:cNvPr id="107538" name="Rectangle 18"/>
          <p:cNvSpPr>
            <a:spLocks noChangeArrowheads="1"/>
          </p:cNvSpPr>
          <p:nvPr/>
        </p:nvSpPr>
        <p:spPr bwMode="auto">
          <a:xfrm>
            <a:off x="746125" y="3960813"/>
            <a:ext cx="16970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COCLI</a:t>
            </a:r>
            <a:r>
              <a:rPr lang="fr-FR" altLang="fr-FR"/>
              <a:t>  NOMCLI</a:t>
            </a:r>
          </a:p>
          <a:p>
            <a:r>
              <a:rPr lang="fr-FR" altLang="fr-FR"/>
              <a:t>  RUCLI  VILCLI</a:t>
            </a:r>
          </a:p>
        </p:txBody>
      </p:sp>
      <p:sp>
        <p:nvSpPr>
          <p:cNvPr id="107539" name="Rectangle 19"/>
          <p:cNvSpPr>
            <a:spLocks noChangeArrowheads="1"/>
          </p:cNvSpPr>
          <p:nvPr/>
        </p:nvSpPr>
        <p:spPr bwMode="auto">
          <a:xfrm>
            <a:off x="7375525" y="1903413"/>
            <a:ext cx="1065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a:t>
            </a:r>
          </a:p>
        </p:txBody>
      </p:sp>
      <p:sp>
        <p:nvSpPr>
          <p:cNvPr id="107540" name="Rectangle 20"/>
          <p:cNvSpPr>
            <a:spLocks noChangeArrowheads="1"/>
          </p:cNvSpPr>
          <p:nvPr/>
        </p:nvSpPr>
        <p:spPr bwMode="auto">
          <a:xfrm>
            <a:off x="7070725" y="2360613"/>
            <a:ext cx="1663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REF</a:t>
            </a:r>
            <a:r>
              <a:rPr lang="fr-FR" altLang="fr-FR"/>
              <a:t> DESIGN PU</a:t>
            </a:r>
          </a:p>
        </p:txBody>
      </p:sp>
      <p:grpSp>
        <p:nvGrpSpPr>
          <p:cNvPr id="107543" name="Group 23"/>
          <p:cNvGrpSpPr>
            <a:grpSpLocks/>
          </p:cNvGrpSpPr>
          <p:nvPr/>
        </p:nvGrpSpPr>
        <p:grpSpPr bwMode="auto">
          <a:xfrm>
            <a:off x="6934200" y="3587750"/>
            <a:ext cx="1905000" cy="901700"/>
            <a:chOff x="4368" y="2260"/>
            <a:chExt cx="1200" cy="568"/>
          </a:xfrm>
        </p:grpSpPr>
        <p:sp>
          <p:nvSpPr>
            <p:cNvPr id="107541" name="Rectangle 21"/>
            <p:cNvSpPr>
              <a:spLocks noChangeArrowheads="1"/>
            </p:cNvSpPr>
            <p:nvPr/>
          </p:nvSpPr>
          <p:spPr bwMode="auto">
            <a:xfrm>
              <a:off x="4372" y="2260"/>
              <a:ext cx="1192" cy="56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42" name="Line 22"/>
            <p:cNvSpPr>
              <a:spLocks noChangeShapeType="1"/>
            </p:cNvSpPr>
            <p:nvPr/>
          </p:nvSpPr>
          <p:spPr bwMode="auto">
            <a:xfrm>
              <a:off x="4368" y="2544"/>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107544" name="Rectangle 24"/>
          <p:cNvSpPr>
            <a:spLocks noChangeArrowheads="1"/>
          </p:cNvSpPr>
          <p:nvPr/>
        </p:nvSpPr>
        <p:spPr bwMode="auto">
          <a:xfrm>
            <a:off x="7070725" y="3656013"/>
            <a:ext cx="1741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REPRESENTANT</a:t>
            </a:r>
          </a:p>
        </p:txBody>
      </p:sp>
      <p:sp>
        <p:nvSpPr>
          <p:cNvPr id="107545" name="Rectangle 25"/>
          <p:cNvSpPr>
            <a:spLocks noChangeArrowheads="1"/>
          </p:cNvSpPr>
          <p:nvPr/>
        </p:nvSpPr>
        <p:spPr bwMode="auto">
          <a:xfrm>
            <a:off x="7070725" y="4113213"/>
            <a:ext cx="1787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COREP</a:t>
            </a:r>
            <a:r>
              <a:rPr lang="fr-FR" altLang="fr-FR"/>
              <a:t>  NOMREP</a:t>
            </a:r>
          </a:p>
        </p:txBody>
      </p:sp>
      <p:sp>
        <p:nvSpPr>
          <p:cNvPr id="107546" name="Line 26"/>
          <p:cNvSpPr>
            <a:spLocks noChangeShapeType="1"/>
          </p:cNvSpPr>
          <p:nvPr/>
        </p:nvSpPr>
        <p:spPr bwMode="auto">
          <a:xfrm>
            <a:off x="2209800" y="2286000"/>
            <a:ext cx="472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47" name="Line 27"/>
          <p:cNvSpPr>
            <a:spLocks noChangeShapeType="1"/>
          </p:cNvSpPr>
          <p:nvPr/>
        </p:nvSpPr>
        <p:spPr bwMode="auto">
          <a:xfrm>
            <a:off x="2514600" y="4000500"/>
            <a:ext cx="3200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48" name="Line 28"/>
          <p:cNvSpPr>
            <a:spLocks noChangeShapeType="1"/>
          </p:cNvSpPr>
          <p:nvPr/>
        </p:nvSpPr>
        <p:spPr bwMode="auto">
          <a:xfrm>
            <a:off x="3429000" y="5715000"/>
            <a:ext cx="464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49" name="Line 29"/>
          <p:cNvSpPr>
            <a:spLocks noChangeShapeType="1"/>
          </p:cNvSpPr>
          <p:nvPr/>
        </p:nvSpPr>
        <p:spPr bwMode="auto">
          <a:xfrm flipH="1">
            <a:off x="457200" y="5715000"/>
            <a:ext cx="2971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50" name="Line 30"/>
          <p:cNvSpPr>
            <a:spLocks noChangeShapeType="1"/>
          </p:cNvSpPr>
          <p:nvPr/>
        </p:nvSpPr>
        <p:spPr bwMode="auto">
          <a:xfrm flipV="1">
            <a:off x="457200" y="2743200"/>
            <a:ext cx="0" cy="2971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51" name="Line 31"/>
          <p:cNvSpPr>
            <a:spLocks noChangeShapeType="1"/>
          </p:cNvSpPr>
          <p:nvPr/>
        </p:nvSpPr>
        <p:spPr bwMode="auto">
          <a:xfrm flipV="1">
            <a:off x="8077200" y="4495800"/>
            <a:ext cx="0" cy="1219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52" name="Rectangle 32"/>
          <p:cNvSpPr>
            <a:spLocks noChangeArrowheads="1"/>
          </p:cNvSpPr>
          <p:nvPr/>
        </p:nvSpPr>
        <p:spPr bwMode="auto">
          <a:xfrm>
            <a:off x="4098925" y="5332413"/>
            <a:ext cx="1052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OBTIENT</a:t>
            </a:r>
          </a:p>
        </p:txBody>
      </p:sp>
      <p:sp>
        <p:nvSpPr>
          <p:cNvPr id="107553" name="Rectangle 33"/>
          <p:cNvSpPr>
            <a:spLocks noChangeArrowheads="1"/>
          </p:cNvSpPr>
          <p:nvPr/>
        </p:nvSpPr>
        <p:spPr bwMode="auto">
          <a:xfrm>
            <a:off x="3565525" y="3656013"/>
            <a:ext cx="2052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PASSE COMMANDE</a:t>
            </a:r>
          </a:p>
        </p:txBody>
      </p:sp>
      <p:sp>
        <p:nvSpPr>
          <p:cNvPr id="107554" name="Rectangle 34"/>
          <p:cNvSpPr>
            <a:spLocks noChangeArrowheads="1"/>
          </p:cNvSpPr>
          <p:nvPr/>
        </p:nvSpPr>
        <p:spPr bwMode="auto">
          <a:xfrm>
            <a:off x="3641725" y="1903413"/>
            <a:ext cx="1754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SE COMPOSE DE</a:t>
            </a:r>
          </a:p>
        </p:txBody>
      </p:sp>
      <p:sp>
        <p:nvSpPr>
          <p:cNvPr id="107555" name="Rectangle 35"/>
          <p:cNvSpPr>
            <a:spLocks noChangeArrowheads="1"/>
          </p:cNvSpPr>
          <p:nvPr/>
        </p:nvSpPr>
        <p:spPr bwMode="auto">
          <a:xfrm>
            <a:off x="4232275" y="2436813"/>
            <a:ext cx="579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QTE</a:t>
            </a:r>
          </a:p>
        </p:txBody>
      </p:sp>
      <p:sp>
        <p:nvSpPr>
          <p:cNvPr id="107556" name="Rectangle 36"/>
          <p:cNvSpPr>
            <a:spLocks noChangeArrowheads="1"/>
          </p:cNvSpPr>
          <p:nvPr/>
        </p:nvSpPr>
        <p:spPr bwMode="auto">
          <a:xfrm>
            <a:off x="2422525" y="199866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07557" name="Rectangle 37"/>
          <p:cNvSpPr>
            <a:spLocks noChangeArrowheads="1"/>
          </p:cNvSpPr>
          <p:nvPr/>
        </p:nvSpPr>
        <p:spPr bwMode="auto">
          <a:xfrm>
            <a:off x="6080125" y="199866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07558" name="Rectangle 38"/>
          <p:cNvSpPr>
            <a:spLocks noChangeArrowheads="1"/>
          </p:cNvSpPr>
          <p:nvPr/>
        </p:nvSpPr>
        <p:spPr bwMode="auto">
          <a:xfrm>
            <a:off x="2708275" y="371316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07559" name="Line 39"/>
          <p:cNvSpPr>
            <a:spLocks noChangeShapeType="1"/>
          </p:cNvSpPr>
          <p:nvPr/>
        </p:nvSpPr>
        <p:spPr bwMode="auto">
          <a:xfrm>
            <a:off x="2209800" y="2743200"/>
            <a:ext cx="1447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60" name="Rectangle 40"/>
          <p:cNvSpPr>
            <a:spLocks noChangeArrowheads="1"/>
          </p:cNvSpPr>
          <p:nvPr/>
        </p:nvSpPr>
        <p:spPr bwMode="auto">
          <a:xfrm>
            <a:off x="2574925" y="30464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07561" name="Rectangle 41"/>
          <p:cNvSpPr>
            <a:spLocks noChangeArrowheads="1"/>
          </p:cNvSpPr>
          <p:nvPr/>
        </p:nvSpPr>
        <p:spPr bwMode="auto">
          <a:xfrm>
            <a:off x="441325" y="28178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07562" name="Rectangle 42"/>
          <p:cNvSpPr>
            <a:spLocks noChangeArrowheads="1"/>
          </p:cNvSpPr>
          <p:nvPr/>
        </p:nvSpPr>
        <p:spPr bwMode="auto">
          <a:xfrm>
            <a:off x="6537325" y="54086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07563" name="Rectangle 43"/>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ECE1C941-7306-495A-B1A2-298720B826CC}" type="slidenum">
              <a:rPr lang="fr-FR" altLang="fr-FR" sz="1200"/>
              <a:pPr>
                <a:spcBef>
                  <a:spcPct val="50000"/>
                </a:spcBef>
              </a:pPr>
              <a:t>55</a:t>
            </a:fld>
            <a:endParaRPr lang="fr-FR" altLang="fr-FR" sz="12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sz="3200"/>
              <a:t>Le Modèle Conceptuel des Traitements</a:t>
            </a:r>
          </a:p>
        </p:txBody>
      </p:sp>
      <p:sp>
        <p:nvSpPr>
          <p:cNvPr id="108547" name="Rectangle 3"/>
          <p:cNvSpPr>
            <a:spLocks noChangeArrowheads="1"/>
          </p:cNvSpPr>
          <p:nvPr/>
        </p:nvSpPr>
        <p:spPr bwMode="auto">
          <a:xfrm>
            <a:off x="533400" y="1600200"/>
            <a:ext cx="7543800" cy="407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a:t>Le </a:t>
            </a:r>
            <a:r>
              <a:rPr lang="fr-FR" altLang="fr-FR" sz="1800" b="1"/>
              <a:t>MCT</a:t>
            </a:r>
            <a:r>
              <a:rPr lang="fr-FR" altLang="fr-FR" sz="1800"/>
              <a:t> exprime </a:t>
            </a:r>
            <a:r>
              <a:rPr lang="fr-FR" altLang="fr-FR" sz="1800" b="1"/>
              <a:t>ce qu'il faut faire</a:t>
            </a:r>
            <a:r>
              <a:rPr lang="fr-FR" altLang="fr-FR" sz="1800"/>
              <a:t>, mais n'indique </a:t>
            </a:r>
            <a:r>
              <a:rPr lang="fr-FR" altLang="fr-FR" sz="1800" b="1"/>
              <a:t>pas qui</a:t>
            </a:r>
            <a:r>
              <a:rPr lang="fr-FR" altLang="fr-FR" sz="1800"/>
              <a:t> doit faire </a:t>
            </a:r>
            <a:r>
              <a:rPr lang="fr-FR" altLang="fr-FR" sz="1800" b="1"/>
              <a:t>ni quand</a:t>
            </a:r>
            <a:r>
              <a:rPr lang="fr-FR" altLang="fr-FR" sz="1800"/>
              <a:t> il faut faire </a:t>
            </a:r>
            <a:r>
              <a:rPr lang="fr-FR" altLang="fr-FR" sz="1800" b="1"/>
              <a:t>ni où</a:t>
            </a:r>
            <a:r>
              <a:rPr lang="fr-FR" altLang="fr-FR" sz="1800"/>
              <a:t> il faut faire (concepts organisationnels) </a:t>
            </a:r>
            <a:r>
              <a:rPr lang="fr-FR" altLang="fr-FR" sz="1800" b="1"/>
              <a:t>ni comment</a:t>
            </a:r>
            <a:r>
              <a:rPr lang="fr-FR" altLang="fr-FR" sz="1800"/>
              <a:t> il faut le faire (concept opérationnel).</a:t>
            </a:r>
          </a:p>
          <a:p>
            <a:pPr>
              <a:spcBef>
                <a:spcPct val="50000"/>
              </a:spcBef>
            </a:pPr>
            <a:r>
              <a:rPr lang="fr-FR" altLang="fr-FR" sz="1800" i="1"/>
              <a:t>Exemple :</a:t>
            </a:r>
          </a:p>
          <a:p>
            <a:pPr>
              <a:spcBef>
                <a:spcPct val="50000"/>
              </a:spcBef>
            </a:pPr>
            <a:r>
              <a:rPr lang="fr-FR" altLang="fr-FR" sz="1800" i="1"/>
              <a:t>Dans une administration, les demandes de promotion sont traitées selon les règles de gestion suivantes :</a:t>
            </a:r>
          </a:p>
          <a:p>
            <a:pPr>
              <a:spcBef>
                <a:spcPct val="50000"/>
              </a:spcBef>
              <a:buFontTx/>
              <a:buChar char="•"/>
            </a:pPr>
            <a:r>
              <a:rPr lang="fr-FR" altLang="fr-FR" sz="1800" i="1"/>
              <a:t> Toute demande de promotion doit subir un examen préalable permettant de déterminer si elle est recevable ou non.</a:t>
            </a:r>
          </a:p>
          <a:p>
            <a:pPr>
              <a:spcBef>
                <a:spcPct val="50000"/>
              </a:spcBef>
              <a:buFontTx/>
              <a:buChar char="•"/>
            </a:pPr>
            <a:r>
              <a:rPr lang="fr-FR" altLang="fr-FR" sz="1800" i="1"/>
              <a:t> L'examen du dossier d'une demande recevable ne peut se faire qu'après rapport du supérieur hiérarchique.</a:t>
            </a:r>
          </a:p>
          <a:p>
            <a:pPr>
              <a:spcBef>
                <a:spcPct val="50000"/>
              </a:spcBef>
              <a:buFontTx/>
              <a:buChar char="•"/>
            </a:pPr>
            <a:r>
              <a:rPr lang="fr-FR" altLang="fr-FR" sz="1800" i="1"/>
              <a:t> Après examen du dossier par l'autorité compétente, la promotion sera accordée ou refusée.</a:t>
            </a:r>
          </a:p>
        </p:txBody>
      </p:sp>
      <p:sp>
        <p:nvSpPr>
          <p:cNvPr id="108548"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1C05E089-DFB7-43A3-B63F-DF313A4C60A1}" type="slidenum">
              <a:rPr lang="fr-FR" altLang="fr-FR" sz="1200"/>
              <a:pPr>
                <a:spcBef>
                  <a:spcPct val="50000"/>
                </a:spcBef>
              </a:pPr>
              <a:t>56</a:t>
            </a:fld>
            <a:endParaRPr lang="fr-FR" altLang="fr-FR" sz="1200"/>
          </a:p>
        </p:txBody>
      </p:sp>
    </p:spTree>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3600">
                <a:solidFill>
                  <a:schemeClr val="tx2"/>
                </a:solidFill>
              </a:rPr>
              <a:t>Exemple de MCT</a:t>
            </a:r>
          </a:p>
        </p:txBody>
      </p:sp>
      <p:sp>
        <p:nvSpPr>
          <p:cNvPr id="110595" name="Oval 3"/>
          <p:cNvSpPr>
            <a:spLocks noChangeArrowheads="1"/>
          </p:cNvSpPr>
          <p:nvPr/>
        </p:nvSpPr>
        <p:spPr bwMode="auto">
          <a:xfrm>
            <a:off x="158750" y="1682750"/>
            <a:ext cx="1511300" cy="520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596" name="Rectangle 4"/>
          <p:cNvSpPr>
            <a:spLocks noChangeArrowheads="1"/>
          </p:cNvSpPr>
          <p:nvPr/>
        </p:nvSpPr>
        <p:spPr bwMode="auto">
          <a:xfrm>
            <a:off x="441325" y="1655763"/>
            <a:ext cx="12557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Demande de </a:t>
            </a:r>
          </a:p>
          <a:p>
            <a:r>
              <a:rPr lang="fr-FR" altLang="fr-FR"/>
              <a:t>promotion</a:t>
            </a:r>
          </a:p>
        </p:txBody>
      </p:sp>
      <p:sp>
        <p:nvSpPr>
          <p:cNvPr id="110597" name="Line 5"/>
          <p:cNvSpPr>
            <a:spLocks noChangeShapeType="1"/>
          </p:cNvSpPr>
          <p:nvPr/>
        </p:nvSpPr>
        <p:spPr bwMode="auto">
          <a:xfrm>
            <a:off x="914400" y="2209800"/>
            <a:ext cx="0" cy="381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598" name="AutoShape 6"/>
          <p:cNvSpPr>
            <a:spLocks noChangeArrowheads="1"/>
          </p:cNvSpPr>
          <p:nvPr/>
        </p:nvSpPr>
        <p:spPr bwMode="auto">
          <a:xfrm rot="10800000" flipH="1">
            <a:off x="539750" y="2673350"/>
            <a:ext cx="749300" cy="215900"/>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599" name="Rectangle 7"/>
          <p:cNvSpPr>
            <a:spLocks noChangeArrowheads="1"/>
          </p:cNvSpPr>
          <p:nvPr/>
        </p:nvSpPr>
        <p:spPr bwMode="auto">
          <a:xfrm>
            <a:off x="234950" y="2901950"/>
            <a:ext cx="16637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00" name="Rectangle 8"/>
          <p:cNvSpPr>
            <a:spLocks noChangeArrowheads="1"/>
          </p:cNvSpPr>
          <p:nvPr/>
        </p:nvSpPr>
        <p:spPr bwMode="auto">
          <a:xfrm>
            <a:off x="250825" y="2817813"/>
            <a:ext cx="1644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Examen préalable</a:t>
            </a:r>
          </a:p>
        </p:txBody>
      </p:sp>
      <p:sp>
        <p:nvSpPr>
          <p:cNvPr id="110601" name="Line 9"/>
          <p:cNvSpPr>
            <a:spLocks noChangeShapeType="1"/>
          </p:cNvSpPr>
          <p:nvPr/>
        </p:nvSpPr>
        <p:spPr bwMode="auto">
          <a:xfrm>
            <a:off x="228600" y="3105150"/>
            <a:ext cx="1676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02" name="Line 10"/>
          <p:cNvSpPr>
            <a:spLocks noChangeShapeType="1"/>
          </p:cNvSpPr>
          <p:nvPr/>
        </p:nvSpPr>
        <p:spPr bwMode="auto">
          <a:xfrm>
            <a:off x="990600" y="3124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03" name="Rectangle 11"/>
          <p:cNvSpPr>
            <a:spLocks noChangeArrowheads="1"/>
          </p:cNvSpPr>
          <p:nvPr/>
        </p:nvSpPr>
        <p:spPr bwMode="auto">
          <a:xfrm>
            <a:off x="441325" y="3198813"/>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ok</a:t>
            </a:r>
          </a:p>
        </p:txBody>
      </p:sp>
      <p:sp>
        <p:nvSpPr>
          <p:cNvPr id="110604" name="Rectangle 12"/>
          <p:cNvSpPr>
            <a:spLocks noChangeArrowheads="1"/>
          </p:cNvSpPr>
          <p:nvPr/>
        </p:nvSpPr>
        <p:spPr bwMode="auto">
          <a:xfrm>
            <a:off x="974725" y="3046413"/>
            <a:ext cx="9620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non</a:t>
            </a:r>
          </a:p>
          <a:p>
            <a:r>
              <a:rPr lang="fr-FR" altLang="fr-FR"/>
              <a:t>recevable</a:t>
            </a:r>
          </a:p>
        </p:txBody>
      </p:sp>
      <p:sp>
        <p:nvSpPr>
          <p:cNvPr id="110605" name="Oval 13"/>
          <p:cNvSpPr>
            <a:spLocks noChangeArrowheads="1"/>
          </p:cNvSpPr>
          <p:nvPr/>
        </p:nvSpPr>
        <p:spPr bwMode="auto">
          <a:xfrm>
            <a:off x="1301750" y="3816350"/>
            <a:ext cx="596900" cy="520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06" name="Rectangle 14"/>
          <p:cNvSpPr>
            <a:spLocks noChangeArrowheads="1"/>
          </p:cNvSpPr>
          <p:nvPr/>
        </p:nvSpPr>
        <p:spPr bwMode="auto">
          <a:xfrm>
            <a:off x="1355725" y="3884613"/>
            <a:ext cx="544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rejet</a:t>
            </a:r>
          </a:p>
        </p:txBody>
      </p:sp>
      <p:sp>
        <p:nvSpPr>
          <p:cNvPr id="110607" name="Oval 15"/>
          <p:cNvSpPr>
            <a:spLocks noChangeArrowheads="1"/>
          </p:cNvSpPr>
          <p:nvPr/>
        </p:nvSpPr>
        <p:spPr bwMode="auto">
          <a:xfrm>
            <a:off x="234950" y="4121150"/>
            <a:ext cx="825500" cy="520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08" name="Rectangle 16"/>
          <p:cNvSpPr>
            <a:spLocks noChangeArrowheads="1"/>
          </p:cNvSpPr>
          <p:nvPr/>
        </p:nvSpPr>
        <p:spPr bwMode="auto">
          <a:xfrm>
            <a:off x="288925" y="4113213"/>
            <a:ext cx="7604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dossier</a:t>
            </a:r>
          </a:p>
          <a:p>
            <a:r>
              <a:rPr lang="fr-FR" altLang="fr-FR"/>
              <a:t>ouvert</a:t>
            </a:r>
          </a:p>
        </p:txBody>
      </p:sp>
      <p:sp>
        <p:nvSpPr>
          <p:cNvPr id="110609" name="Arc 17"/>
          <p:cNvSpPr>
            <a:spLocks/>
          </p:cNvSpPr>
          <p:nvPr/>
        </p:nvSpPr>
        <p:spPr bwMode="auto">
          <a:xfrm>
            <a:off x="1219200" y="3582988"/>
            <a:ext cx="77788" cy="381000"/>
          </a:xfrm>
          <a:custGeom>
            <a:avLst/>
            <a:gdLst>
              <a:gd name="G0" fmla="+- 450 0 0"/>
              <a:gd name="G1" fmla="+- 21600 0 0"/>
              <a:gd name="G2" fmla="+- 21600 0 0"/>
              <a:gd name="T0" fmla="*/ 0 w 22050"/>
              <a:gd name="T1" fmla="*/ 5 h 21600"/>
              <a:gd name="T2" fmla="*/ 22050 w 22050"/>
              <a:gd name="T3" fmla="*/ 21600 h 21600"/>
              <a:gd name="T4" fmla="*/ 450 w 22050"/>
              <a:gd name="T5" fmla="*/ 21600 h 21600"/>
            </a:gdLst>
            <a:ahLst/>
            <a:cxnLst>
              <a:cxn ang="0">
                <a:pos x="T0" y="T1"/>
              </a:cxn>
              <a:cxn ang="0">
                <a:pos x="T2" y="T3"/>
              </a:cxn>
              <a:cxn ang="0">
                <a:pos x="T4" y="T5"/>
              </a:cxn>
            </a:cxnLst>
            <a:rect l="0" t="0" r="r" b="b"/>
            <a:pathLst>
              <a:path w="22050" h="21600" fill="none" extrusionOk="0">
                <a:moveTo>
                  <a:pt x="-1" y="4"/>
                </a:moveTo>
                <a:cubicBezTo>
                  <a:pt x="149" y="1"/>
                  <a:pt x="299" y="-1"/>
                  <a:pt x="450" y="0"/>
                </a:cubicBezTo>
                <a:cubicBezTo>
                  <a:pt x="12379" y="0"/>
                  <a:pt x="22050" y="9670"/>
                  <a:pt x="22050" y="21600"/>
                </a:cubicBezTo>
              </a:path>
              <a:path w="22050" h="21600" stroke="0" extrusionOk="0">
                <a:moveTo>
                  <a:pt x="-1" y="4"/>
                </a:moveTo>
                <a:cubicBezTo>
                  <a:pt x="149" y="1"/>
                  <a:pt x="299" y="-1"/>
                  <a:pt x="450" y="0"/>
                </a:cubicBezTo>
                <a:cubicBezTo>
                  <a:pt x="12379" y="0"/>
                  <a:pt x="22050" y="9670"/>
                  <a:pt x="22050" y="21600"/>
                </a:cubicBezTo>
                <a:lnTo>
                  <a:pt x="450"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10" name="Arc 18"/>
          <p:cNvSpPr>
            <a:spLocks/>
          </p:cNvSpPr>
          <p:nvPr/>
        </p:nvSpPr>
        <p:spPr bwMode="auto">
          <a:xfrm>
            <a:off x="609600" y="3582988"/>
            <a:ext cx="77788" cy="457200"/>
          </a:xfrm>
          <a:custGeom>
            <a:avLst/>
            <a:gdLst>
              <a:gd name="G0" fmla="+- 450 0 0"/>
              <a:gd name="G1" fmla="+- 21600 0 0"/>
              <a:gd name="G2" fmla="+- 21600 0 0"/>
              <a:gd name="T0" fmla="*/ 0 w 22050"/>
              <a:gd name="T1" fmla="*/ 5 h 21600"/>
              <a:gd name="T2" fmla="*/ 22050 w 22050"/>
              <a:gd name="T3" fmla="*/ 21600 h 21600"/>
              <a:gd name="T4" fmla="*/ 450 w 22050"/>
              <a:gd name="T5" fmla="*/ 21600 h 21600"/>
            </a:gdLst>
            <a:ahLst/>
            <a:cxnLst>
              <a:cxn ang="0">
                <a:pos x="T0" y="T1"/>
              </a:cxn>
              <a:cxn ang="0">
                <a:pos x="T2" y="T3"/>
              </a:cxn>
              <a:cxn ang="0">
                <a:pos x="T4" y="T5"/>
              </a:cxn>
            </a:cxnLst>
            <a:rect l="0" t="0" r="r" b="b"/>
            <a:pathLst>
              <a:path w="22050" h="21600" fill="none" extrusionOk="0">
                <a:moveTo>
                  <a:pt x="-1" y="4"/>
                </a:moveTo>
                <a:cubicBezTo>
                  <a:pt x="149" y="1"/>
                  <a:pt x="299" y="-1"/>
                  <a:pt x="450" y="0"/>
                </a:cubicBezTo>
                <a:cubicBezTo>
                  <a:pt x="12379" y="0"/>
                  <a:pt x="22050" y="9670"/>
                  <a:pt x="22050" y="21600"/>
                </a:cubicBezTo>
              </a:path>
              <a:path w="22050" h="21600" stroke="0" extrusionOk="0">
                <a:moveTo>
                  <a:pt x="-1" y="4"/>
                </a:moveTo>
                <a:cubicBezTo>
                  <a:pt x="149" y="1"/>
                  <a:pt x="299" y="-1"/>
                  <a:pt x="450" y="0"/>
                </a:cubicBezTo>
                <a:cubicBezTo>
                  <a:pt x="12379" y="0"/>
                  <a:pt x="22050" y="9670"/>
                  <a:pt x="22050" y="21600"/>
                </a:cubicBezTo>
                <a:lnTo>
                  <a:pt x="450"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11" name="Rectangle 19"/>
          <p:cNvSpPr>
            <a:spLocks noChangeArrowheads="1"/>
          </p:cNvSpPr>
          <p:nvPr/>
        </p:nvSpPr>
        <p:spPr bwMode="auto">
          <a:xfrm>
            <a:off x="387350" y="5187950"/>
            <a:ext cx="16637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12" name="Line 20"/>
          <p:cNvSpPr>
            <a:spLocks noChangeShapeType="1"/>
          </p:cNvSpPr>
          <p:nvPr/>
        </p:nvSpPr>
        <p:spPr bwMode="auto">
          <a:xfrm>
            <a:off x="381000" y="5391150"/>
            <a:ext cx="1676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13" name="Oval 21"/>
          <p:cNvSpPr>
            <a:spLocks noChangeArrowheads="1"/>
          </p:cNvSpPr>
          <p:nvPr/>
        </p:nvSpPr>
        <p:spPr bwMode="auto">
          <a:xfrm>
            <a:off x="158750" y="6178550"/>
            <a:ext cx="9779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14" name="Line 22"/>
          <p:cNvSpPr>
            <a:spLocks noChangeShapeType="1"/>
          </p:cNvSpPr>
          <p:nvPr/>
        </p:nvSpPr>
        <p:spPr bwMode="auto">
          <a:xfrm>
            <a:off x="1219200" y="5410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15" name="Rectangle 23"/>
          <p:cNvSpPr>
            <a:spLocks noChangeArrowheads="1"/>
          </p:cNvSpPr>
          <p:nvPr/>
        </p:nvSpPr>
        <p:spPr bwMode="auto">
          <a:xfrm>
            <a:off x="212725" y="6170613"/>
            <a:ext cx="10429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Promotion</a:t>
            </a:r>
          </a:p>
          <a:p>
            <a:r>
              <a:rPr lang="fr-FR" altLang="fr-FR"/>
              <a:t>acceptée</a:t>
            </a:r>
          </a:p>
        </p:txBody>
      </p:sp>
      <p:sp>
        <p:nvSpPr>
          <p:cNvPr id="110616" name="Oval 24"/>
          <p:cNvSpPr>
            <a:spLocks noChangeArrowheads="1"/>
          </p:cNvSpPr>
          <p:nvPr/>
        </p:nvSpPr>
        <p:spPr bwMode="auto">
          <a:xfrm>
            <a:off x="1835150" y="6254750"/>
            <a:ext cx="9779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17" name="Rectangle 25"/>
          <p:cNvSpPr>
            <a:spLocks noChangeArrowheads="1"/>
          </p:cNvSpPr>
          <p:nvPr/>
        </p:nvSpPr>
        <p:spPr bwMode="auto">
          <a:xfrm>
            <a:off x="1870075" y="6284913"/>
            <a:ext cx="10429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Promotion</a:t>
            </a:r>
          </a:p>
          <a:p>
            <a:r>
              <a:rPr lang="fr-FR" altLang="fr-FR"/>
              <a:t>refusée</a:t>
            </a:r>
          </a:p>
        </p:txBody>
      </p:sp>
      <p:sp>
        <p:nvSpPr>
          <p:cNvPr id="110618" name="Rectangle 26"/>
          <p:cNvSpPr>
            <a:spLocks noChangeArrowheads="1"/>
          </p:cNvSpPr>
          <p:nvPr/>
        </p:nvSpPr>
        <p:spPr bwMode="auto">
          <a:xfrm>
            <a:off x="403225" y="5122863"/>
            <a:ext cx="1730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Examen du dossier</a:t>
            </a:r>
          </a:p>
        </p:txBody>
      </p:sp>
      <p:sp>
        <p:nvSpPr>
          <p:cNvPr id="110619" name="Rectangle 27"/>
          <p:cNvSpPr>
            <a:spLocks noChangeArrowheads="1"/>
          </p:cNvSpPr>
          <p:nvPr/>
        </p:nvSpPr>
        <p:spPr bwMode="auto">
          <a:xfrm>
            <a:off x="365125" y="5332413"/>
            <a:ext cx="8445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Avis fa-</a:t>
            </a:r>
          </a:p>
          <a:p>
            <a:r>
              <a:rPr lang="fr-FR" altLang="fr-FR"/>
              <a:t>vorable</a:t>
            </a:r>
          </a:p>
        </p:txBody>
      </p:sp>
      <p:sp>
        <p:nvSpPr>
          <p:cNvPr id="110620" name="Rectangle 28"/>
          <p:cNvSpPr>
            <a:spLocks noChangeArrowheads="1"/>
          </p:cNvSpPr>
          <p:nvPr/>
        </p:nvSpPr>
        <p:spPr bwMode="auto">
          <a:xfrm>
            <a:off x="1127125" y="5332413"/>
            <a:ext cx="10366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Avis défa-</a:t>
            </a:r>
          </a:p>
          <a:p>
            <a:r>
              <a:rPr lang="fr-FR" altLang="fr-FR"/>
              <a:t>vorable</a:t>
            </a:r>
          </a:p>
        </p:txBody>
      </p:sp>
      <p:sp>
        <p:nvSpPr>
          <p:cNvPr id="110621" name="Arc 29"/>
          <p:cNvSpPr>
            <a:spLocks/>
          </p:cNvSpPr>
          <p:nvPr/>
        </p:nvSpPr>
        <p:spPr bwMode="auto">
          <a:xfrm>
            <a:off x="838200" y="5868988"/>
            <a:ext cx="77788" cy="304800"/>
          </a:xfrm>
          <a:custGeom>
            <a:avLst/>
            <a:gdLst>
              <a:gd name="G0" fmla="+- 450 0 0"/>
              <a:gd name="G1" fmla="+- 21600 0 0"/>
              <a:gd name="G2" fmla="+- 21600 0 0"/>
              <a:gd name="T0" fmla="*/ 0 w 22050"/>
              <a:gd name="T1" fmla="*/ 5 h 21600"/>
              <a:gd name="T2" fmla="*/ 22050 w 22050"/>
              <a:gd name="T3" fmla="*/ 21600 h 21600"/>
              <a:gd name="T4" fmla="*/ 450 w 22050"/>
              <a:gd name="T5" fmla="*/ 21600 h 21600"/>
            </a:gdLst>
            <a:ahLst/>
            <a:cxnLst>
              <a:cxn ang="0">
                <a:pos x="T0" y="T1"/>
              </a:cxn>
              <a:cxn ang="0">
                <a:pos x="T2" y="T3"/>
              </a:cxn>
              <a:cxn ang="0">
                <a:pos x="T4" y="T5"/>
              </a:cxn>
            </a:cxnLst>
            <a:rect l="0" t="0" r="r" b="b"/>
            <a:pathLst>
              <a:path w="22050" h="21600" fill="none" extrusionOk="0">
                <a:moveTo>
                  <a:pt x="-1" y="4"/>
                </a:moveTo>
                <a:cubicBezTo>
                  <a:pt x="149" y="1"/>
                  <a:pt x="299" y="-1"/>
                  <a:pt x="450" y="0"/>
                </a:cubicBezTo>
                <a:cubicBezTo>
                  <a:pt x="12379" y="0"/>
                  <a:pt x="22050" y="9670"/>
                  <a:pt x="22050" y="21600"/>
                </a:cubicBezTo>
              </a:path>
              <a:path w="22050" h="21600" stroke="0" extrusionOk="0">
                <a:moveTo>
                  <a:pt x="-1" y="4"/>
                </a:moveTo>
                <a:cubicBezTo>
                  <a:pt x="149" y="1"/>
                  <a:pt x="299" y="-1"/>
                  <a:pt x="450" y="0"/>
                </a:cubicBezTo>
                <a:cubicBezTo>
                  <a:pt x="12379" y="0"/>
                  <a:pt x="22050" y="9670"/>
                  <a:pt x="22050" y="21600"/>
                </a:cubicBezTo>
                <a:lnTo>
                  <a:pt x="450"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22" name="Arc 30"/>
          <p:cNvSpPr>
            <a:spLocks/>
          </p:cNvSpPr>
          <p:nvPr/>
        </p:nvSpPr>
        <p:spPr bwMode="auto">
          <a:xfrm>
            <a:off x="1447800" y="5868988"/>
            <a:ext cx="611188" cy="457200"/>
          </a:xfrm>
          <a:custGeom>
            <a:avLst/>
            <a:gdLst>
              <a:gd name="G0" fmla="+- 56 0 0"/>
              <a:gd name="G1" fmla="+- 21600 0 0"/>
              <a:gd name="G2" fmla="+- 21600 0 0"/>
              <a:gd name="T0" fmla="*/ 0 w 21656"/>
              <a:gd name="T1" fmla="*/ 0 h 21600"/>
              <a:gd name="T2" fmla="*/ 21656 w 21656"/>
              <a:gd name="T3" fmla="*/ 21600 h 21600"/>
              <a:gd name="T4" fmla="*/ 56 w 21656"/>
              <a:gd name="T5" fmla="*/ 21600 h 21600"/>
            </a:gdLst>
            <a:ahLst/>
            <a:cxnLst>
              <a:cxn ang="0">
                <a:pos x="T0" y="T1"/>
              </a:cxn>
              <a:cxn ang="0">
                <a:pos x="T2" y="T3"/>
              </a:cxn>
              <a:cxn ang="0">
                <a:pos x="T4" y="T5"/>
              </a:cxn>
            </a:cxnLst>
            <a:rect l="0" t="0" r="r" b="b"/>
            <a:pathLst>
              <a:path w="21656" h="21600" fill="none" extrusionOk="0">
                <a:moveTo>
                  <a:pt x="0" y="0"/>
                </a:moveTo>
                <a:cubicBezTo>
                  <a:pt x="18" y="0"/>
                  <a:pt x="37" y="-1"/>
                  <a:pt x="56" y="0"/>
                </a:cubicBezTo>
                <a:cubicBezTo>
                  <a:pt x="11985" y="0"/>
                  <a:pt x="21656" y="9670"/>
                  <a:pt x="21656" y="21600"/>
                </a:cubicBezTo>
              </a:path>
              <a:path w="21656" h="21600" stroke="0" extrusionOk="0">
                <a:moveTo>
                  <a:pt x="0" y="0"/>
                </a:moveTo>
                <a:cubicBezTo>
                  <a:pt x="18" y="0"/>
                  <a:pt x="37" y="-1"/>
                  <a:pt x="56" y="0"/>
                </a:cubicBezTo>
                <a:cubicBezTo>
                  <a:pt x="11985" y="0"/>
                  <a:pt x="21656" y="9670"/>
                  <a:pt x="21656" y="21600"/>
                </a:cubicBezTo>
                <a:lnTo>
                  <a:pt x="56"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23" name="Rectangle 31"/>
          <p:cNvSpPr>
            <a:spLocks noChangeArrowheads="1"/>
          </p:cNvSpPr>
          <p:nvPr/>
        </p:nvSpPr>
        <p:spPr bwMode="auto">
          <a:xfrm>
            <a:off x="3870325" y="1674813"/>
            <a:ext cx="37957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Evènement externe générateur du Processus</a:t>
            </a:r>
          </a:p>
        </p:txBody>
      </p:sp>
      <p:sp>
        <p:nvSpPr>
          <p:cNvPr id="110624" name="Rectangle 32"/>
          <p:cNvSpPr>
            <a:spLocks noChangeArrowheads="1"/>
          </p:cNvSpPr>
          <p:nvPr/>
        </p:nvSpPr>
        <p:spPr bwMode="auto">
          <a:xfrm>
            <a:off x="3946525" y="2513013"/>
            <a:ext cx="1262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Pas d’attente</a:t>
            </a:r>
          </a:p>
        </p:txBody>
      </p:sp>
      <p:sp>
        <p:nvSpPr>
          <p:cNvPr id="110625" name="Rectangle 33"/>
          <p:cNvSpPr>
            <a:spLocks noChangeArrowheads="1"/>
          </p:cNvSpPr>
          <p:nvPr/>
        </p:nvSpPr>
        <p:spPr bwMode="auto">
          <a:xfrm>
            <a:off x="3946525" y="2817813"/>
            <a:ext cx="1076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Opération</a:t>
            </a:r>
          </a:p>
        </p:txBody>
      </p:sp>
      <p:sp>
        <p:nvSpPr>
          <p:cNvPr id="110626" name="Line 34"/>
          <p:cNvSpPr>
            <a:spLocks noChangeShapeType="1"/>
          </p:cNvSpPr>
          <p:nvPr/>
        </p:nvSpPr>
        <p:spPr bwMode="auto">
          <a:xfrm>
            <a:off x="1752600" y="1905000"/>
            <a:ext cx="21336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27" name="Line 35"/>
          <p:cNvSpPr>
            <a:spLocks noChangeShapeType="1"/>
          </p:cNvSpPr>
          <p:nvPr/>
        </p:nvSpPr>
        <p:spPr bwMode="auto">
          <a:xfrm>
            <a:off x="1295400" y="2743200"/>
            <a:ext cx="26670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28" name="Line 36"/>
          <p:cNvSpPr>
            <a:spLocks noChangeShapeType="1"/>
          </p:cNvSpPr>
          <p:nvPr/>
        </p:nvSpPr>
        <p:spPr bwMode="auto">
          <a:xfrm>
            <a:off x="1905000" y="2971800"/>
            <a:ext cx="20574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29" name="Rectangle 37"/>
          <p:cNvSpPr>
            <a:spLocks noChangeArrowheads="1"/>
          </p:cNvSpPr>
          <p:nvPr/>
        </p:nvSpPr>
        <p:spPr bwMode="auto">
          <a:xfrm>
            <a:off x="3946525" y="3198813"/>
            <a:ext cx="3671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Règles d’émission des évènements internes</a:t>
            </a:r>
          </a:p>
        </p:txBody>
      </p:sp>
      <p:sp>
        <p:nvSpPr>
          <p:cNvPr id="110630" name="Rectangle 38"/>
          <p:cNvSpPr>
            <a:spLocks noChangeArrowheads="1"/>
          </p:cNvSpPr>
          <p:nvPr/>
        </p:nvSpPr>
        <p:spPr bwMode="auto">
          <a:xfrm>
            <a:off x="4022725" y="3656013"/>
            <a:ext cx="2373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Evènement interne résultat</a:t>
            </a:r>
          </a:p>
        </p:txBody>
      </p:sp>
      <p:sp>
        <p:nvSpPr>
          <p:cNvPr id="110631" name="Line 39"/>
          <p:cNvSpPr>
            <a:spLocks noChangeShapeType="1"/>
          </p:cNvSpPr>
          <p:nvPr/>
        </p:nvSpPr>
        <p:spPr bwMode="auto">
          <a:xfrm>
            <a:off x="1905000" y="3886200"/>
            <a:ext cx="21336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32" name="Rectangle 40"/>
          <p:cNvSpPr>
            <a:spLocks noChangeArrowheads="1"/>
          </p:cNvSpPr>
          <p:nvPr/>
        </p:nvSpPr>
        <p:spPr bwMode="auto">
          <a:xfrm>
            <a:off x="4022725" y="3884613"/>
            <a:ext cx="44783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Evènement interne intermédiaire</a:t>
            </a:r>
            <a:r>
              <a:rPr lang="fr-FR" altLang="fr-FR"/>
              <a:t> </a:t>
            </a:r>
            <a:r>
              <a:rPr lang="fr-FR" altLang="fr-FR" b="1"/>
              <a:t>Attente</a:t>
            </a:r>
            <a:r>
              <a:rPr lang="fr-FR" altLang="fr-FR"/>
              <a:t> </a:t>
            </a:r>
            <a:r>
              <a:rPr lang="fr-FR" altLang="fr-FR" i="1"/>
              <a:t>du rapport</a:t>
            </a:r>
            <a:endParaRPr lang="fr-FR" altLang="fr-FR"/>
          </a:p>
          <a:p>
            <a:r>
              <a:rPr lang="fr-FR" altLang="fr-FR"/>
              <a:t>(</a:t>
            </a:r>
            <a:r>
              <a:rPr lang="fr-FR" altLang="fr-FR" i="1"/>
              <a:t>attente conceptuelle</a:t>
            </a:r>
            <a:r>
              <a:rPr lang="fr-FR" altLang="fr-FR"/>
              <a:t>)</a:t>
            </a:r>
          </a:p>
        </p:txBody>
      </p:sp>
      <p:sp>
        <p:nvSpPr>
          <p:cNvPr id="110633" name="Line 41"/>
          <p:cNvSpPr>
            <a:spLocks noChangeShapeType="1"/>
          </p:cNvSpPr>
          <p:nvPr/>
        </p:nvSpPr>
        <p:spPr bwMode="auto">
          <a:xfrm flipV="1">
            <a:off x="1066800" y="4116388"/>
            <a:ext cx="3048000" cy="303212"/>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34" name="AutoShape 42"/>
          <p:cNvSpPr>
            <a:spLocks noChangeArrowheads="1"/>
          </p:cNvSpPr>
          <p:nvPr/>
        </p:nvSpPr>
        <p:spPr bwMode="auto">
          <a:xfrm rot="10800000" flipH="1">
            <a:off x="539750" y="4959350"/>
            <a:ext cx="749300" cy="215900"/>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35" name="Rectangle 43"/>
          <p:cNvSpPr>
            <a:spLocks noChangeArrowheads="1"/>
          </p:cNvSpPr>
          <p:nvPr/>
        </p:nvSpPr>
        <p:spPr bwMode="auto">
          <a:xfrm>
            <a:off x="746125" y="4875213"/>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a:t>
            </a:r>
          </a:p>
        </p:txBody>
      </p:sp>
      <p:sp>
        <p:nvSpPr>
          <p:cNvPr id="110636" name="Oval 44"/>
          <p:cNvSpPr>
            <a:spLocks noChangeArrowheads="1"/>
          </p:cNvSpPr>
          <p:nvPr/>
        </p:nvSpPr>
        <p:spPr bwMode="auto">
          <a:xfrm>
            <a:off x="2444750" y="4425950"/>
            <a:ext cx="13589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37" name="Rectangle 45"/>
          <p:cNvSpPr>
            <a:spLocks noChangeArrowheads="1"/>
          </p:cNvSpPr>
          <p:nvPr/>
        </p:nvSpPr>
        <p:spPr bwMode="auto">
          <a:xfrm>
            <a:off x="2613025" y="4360863"/>
            <a:ext cx="1143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Rapport du </a:t>
            </a:r>
          </a:p>
          <a:p>
            <a:r>
              <a:rPr lang="fr-FR" altLang="fr-FR"/>
              <a:t>sup.  hiér.</a:t>
            </a:r>
          </a:p>
        </p:txBody>
      </p:sp>
      <p:sp>
        <p:nvSpPr>
          <p:cNvPr id="110638" name="Rectangle 46"/>
          <p:cNvSpPr>
            <a:spLocks noChangeArrowheads="1"/>
          </p:cNvSpPr>
          <p:nvPr/>
        </p:nvSpPr>
        <p:spPr bwMode="auto">
          <a:xfrm>
            <a:off x="4098925" y="4494213"/>
            <a:ext cx="1724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Evènement externe</a:t>
            </a:r>
          </a:p>
        </p:txBody>
      </p:sp>
      <p:sp>
        <p:nvSpPr>
          <p:cNvPr id="110639" name="Line 47"/>
          <p:cNvSpPr>
            <a:spLocks noChangeShapeType="1"/>
          </p:cNvSpPr>
          <p:nvPr/>
        </p:nvSpPr>
        <p:spPr bwMode="auto">
          <a:xfrm>
            <a:off x="3810000" y="4648200"/>
            <a:ext cx="3048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40" name="Arc 48"/>
          <p:cNvSpPr>
            <a:spLocks/>
          </p:cNvSpPr>
          <p:nvPr/>
        </p:nvSpPr>
        <p:spPr bwMode="auto">
          <a:xfrm>
            <a:off x="685800" y="4649788"/>
            <a:ext cx="153988" cy="228600"/>
          </a:xfrm>
          <a:custGeom>
            <a:avLst/>
            <a:gdLst>
              <a:gd name="G0" fmla="+- 225 0 0"/>
              <a:gd name="G1" fmla="+- 21600 0 0"/>
              <a:gd name="G2" fmla="+- 21600 0 0"/>
              <a:gd name="T0" fmla="*/ 0 w 21825"/>
              <a:gd name="T1" fmla="*/ 1 h 21600"/>
              <a:gd name="T2" fmla="*/ 21825 w 21825"/>
              <a:gd name="T3" fmla="*/ 21600 h 21600"/>
              <a:gd name="T4" fmla="*/ 225 w 21825"/>
              <a:gd name="T5" fmla="*/ 21600 h 21600"/>
            </a:gdLst>
            <a:ahLst/>
            <a:cxnLst>
              <a:cxn ang="0">
                <a:pos x="T0" y="T1"/>
              </a:cxn>
              <a:cxn ang="0">
                <a:pos x="T2" y="T3"/>
              </a:cxn>
              <a:cxn ang="0">
                <a:pos x="T4" y="T5"/>
              </a:cxn>
            </a:cxnLst>
            <a:rect l="0" t="0" r="r" b="b"/>
            <a:pathLst>
              <a:path w="21825" h="21600" fill="none" extrusionOk="0">
                <a:moveTo>
                  <a:pt x="0" y="1"/>
                </a:moveTo>
                <a:cubicBezTo>
                  <a:pt x="74" y="0"/>
                  <a:pt x="149" y="-1"/>
                  <a:pt x="225" y="0"/>
                </a:cubicBezTo>
                <a:cubicBezTo>
                  <a:pt x="12154" y="0"/>
                  <a:pt x="21825" y="9670"/>
                  <a:pt x="21825" y="21600"/>
                </a:cubicBezTo>
              </a:path>
              <a:path w="21825" h="21600" stroke="0" extrusionOk="0">
                <a:moveTo>
                  <a:pt x="0" y="1"/>
                </a:moveTo>
                <a:cubicBezTo>
                  <a:pt x="74" y="0"/>
                  <a:pt x="149" y="-1"/>
                  <a:pt x="225" y="0"/>
                </a:cubicBezTo>
                <a:cubicBezTo>
                  <a:pt x="12154" y="0"/>
                  <a:pt x="21825" y="9670"/>
                  <a:pt x="21825" y="21600"/>
                </a:cubicBezTo>
                <a:lnTo>
                  <a:pt x="225"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41" name="Rectangle 49"/>
          <p:cNvSpPr>
            <a:spLocks noChangeArrowheads="1"/>
          </p:cNvSpPr>
          <p:nvPr/>
        </p:nvSpPr>
        <p:spPr bwMode="auto">
          <a:xfrm>
            <a:off x="4098925" y="4837113"/>
            <a:ext cx="49355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Synchronisation</a:t>
            </a:r>
            <a:r>
              <a:rPr lang="fr-FR" altLang="fr-FR"/>
              <a:t> </a:t>
            </a:r>
            <a:r>
              <a:rPr lang="fr-FR" altLang="fr-FR" i="1"/>
              <a:t>marquant l’attentes (Règles d’activation</a:t>
            </a:r>
          </a:p>
          <a:p>
            <a:r>
              <a:rPr lang="fr-FR" altLang="fr-FR" i="1"/>
              <a:t>de l’opération)</a:t>
            </a:r>
          </a:p>
        </p:txBody>
      </p:sp>
      <p:sp>
        <p:nvSpPr>
          <p:cNvPr id="110642" name="Arc 50"/>
          <p:cNvSpPr>
            <a:spLocks/>
          </p:cNvSpPr>
          <p:nvPr/>
        </p:nvSpPr>
        <p:spPr bwMode="auto">
          <a:xfrm>
            <a:off x="1144588" y="4649788"/>
            <a:ext cx="1295400" cy="228600"/>
          </a:xfrm>
          <a:custGeom>
            <a:avLst/>
            <a:gdLst>
              <a:gd name="G0" fmla="+- 21600 0 0"/>
              <a:gd name="G1" fmla="+- 21600 0 0"/>
              <a:gd name="G2" fmla="+- 21600 0 0"/>
              <a:gd name="T0" fmla="*/ 0 w 21600"/>
              <a:gd name="T1" fmla="*/ 21600 h 21600"/>
              <a:gd name="T2" fmla="*/ 21574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0"/>
                  <a:pt x="9654" y="14"/>
                  <a:pt x="21574" y="0"/>
                </a:cubicBezTo>
              </a:path>
              <a:path w="21600" h="21600" stroke="0" extrusionOk="0">
                <a:moveTo>
                  <a:pt x="0" y="21600"/>
                </a:moveTo>
                <a:cubicBezTo>
                  <a:pt x="0" y="9680"/>
                  <a:pt x="9654" y="14"/>
                  <a:pt x="21574" y="0"/>
                </a:cubicBezTo>
                <a:lnTo>
                  <a:pt x="2160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43" name="Rectangle 51"/>
          <p:cNvSpPr>
            <a:spLocks noChangeArrowheads="1"/>
          </p:cNvSpPr>
          <p:nvPr/>
        </p:nvSpPr>
        <p:spPr bwMode="auto">
          <a:xfrm>
            <a:off x="4098925" y="5332413"/>
            <a:ext cx="1076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Opération</a:t>
            </a:r>
          </a:p>
        </p:txBody>
      </p:sp>
      <p:sp>
        <p:nvSpPr>
          <p:cNvPr id="110644" name="Line 52"/>
          <p:cNvSpPr>
            <a:spLocks noChangeShapeType="1"/>
          </p:cNvSpPr>
          <p:nvPr/>
        </p:nvSpPr>
        <p:spPr bwMode="auto">
          <a:xfrm>
            <a:off x="2057400" y="5257800"/>
            <a:ext cx="2057400" cy="2286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45" name="Rectangle 53"/>
          <p:cNvSpPr>
            <a:spLocks noChangeArrowheads="1"/>
          </p:cNvSpPr>
          <p:nvPr/>
        </p:nvSpPr>
        <p:spPr bwMode="auto">
          <a:xfrm>
            <a:off x="4175125" y="5637213"/>
            <a:ext cx="165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Règles d’émission</a:t>
            </a:r>
          </a:p>
        </p:txBody>
      </p:sp>
      <p:sp>
        <p:nvSpPr>
          <p:cNvPr id="110646" name="Rectangle 54"/>
          <p:cNvSpPr>
            <a:spLocks noChangeArrowheads="1"/>
          </p:cNvSpPr>
          <p:nvPr/>
        </p:nvSpPr>
        <p:spPr bwMode="auto">
          <a:xfrm>
            <a:off x="4251325" y="6246813"/>
            <a:ext cx="190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Evènements résultats</a:t>
            </a:r>
          </a:p>
        </p:txBody>
      </p:sp>
      <p:sp>
        <p:nvSpPr>
          <p:cNvPr id="110647" name="Line 55"/>
          <p:cNvSpPr>
            <a:spLocks noChangeShapeType="1"/>
          </p:cNvSpPr>
          <p:nvPr/>
        </p:nvSpPr>
        <p:spPr bwMode="auto">
          <a:xfrm>
            <a:off x="2819400" y="6400800"/>
            <a:ext cx="14478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48" name="Line 56"/>
          <p:cNvSpPr>
            <a:spLocks noChangeShapeType="1"/>
          </p:cNvSpPr>
          <p:nvPr/>
        </p:nvSpPr>
        <p:spPr bwMode="auto">
          <a:xfrm>
            <a:off x="1295400" y="5029200"/>
            <a:ext cx="28194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49" name="Rectangle 57"/>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A53C5A8F-FB6B-4AD8-A72B-527E72F32F2F}" type="slidenum">
              <a:rPr lang="fr-FR" altLang="fr-FR" sz="1200"/>
              <a:pPr>
                <a:spcBef>
                  <a:spcPct val="50000"/>
                </a:spcBef>
              </a:pPr>
              <a:t>57</a:t>
            </a:fld>
            <a:endParaRPr lang="fr-FR" altLang="fr-FR" sz="12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Les Concepts</a:t>
            </a:r>
          </a:p>
        </p:txBody>
      </p:sp>
      <p:sp>
        <p:nvSpPr>
          <p:cNvPr id="111619" name="Rectangle 3"/>
          <p:cNvSpPr>
            <a:spLocks noChangeArrowheads="1"/>
          </p:cNvSpPr>
          <p:nvPr/>
        </p:nvSpPr>
        <p:spPr bwMode="auto">
          <a:xfrm>
            <a:off x="533400" y="1752600"/>
            <a:ext cx="8077200"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b="1"/>
              <a:t>Evénement</a:t>
            </a:r>
          </a:p>
          <a:p>
            <a:pPr>
              <a:spcBef>
                <a:spcPct val="50000"/>
              </a:spcBef>
            </a:pPr>
            <a:r>
              <a:rPr lang="fr-FR" altLang="fr-FR" i="1"/>
              <a:t>Compte rendu au SI quelque chose s'est produit dans l'univers extérieur ou dans le SI lui-même</a:t>
            </a:r>
            <a:endParaRPr lang="fr-FR" altLang="fr-FR"/>
          </a:p>
          <a:p>
            <a:pPr>
              <a:spcBef>
                <a:spcPct val="50000"/>
              </a:spcBef>
            </a:pPr>
            <a:r>
              <a:rPr lang="fr-FR" altLang="fr-FR"/>
              <a:t>Un événement est externe s'il provient de l'univers extérieur, interne dans le cas contraire</a:t>
            </a:r>
          </a:p>
          <a:p>
            <a:pPr>
              <a:spcBef>
                <a:spcPct val="50000"/>
              </a:spcBef>
            </a:pPr>
            <a:r>
              <a:rPr lang="fr-FR" altLang="fr-FR"/>
              <a:t>Un événement externe doit provoquer une réaction du SI sous la forme d'une opération.</a:t>
            </a:r>
          </a:p>
          <a:p>
            <a:pPr>
              <a:spcBef>
                <a:spcPct val="50000"/>
              </a:spcBef>
            </a:pPr>
            <a:r>
              <a:rPr lang="fr-FR" altLang="fr-FR"/>
              <a:t>Un événement interne peut soit provoquer une nouvelle réaction du SI soit constituer un résultat pour l'Univers extérieur.</a:t>
            </a:r>
          </a:p>
          <a:p>
            <a:pPr>
              <a:spcBef>
                <a:spcPct val="50000"/>
              </a:spcBef>
            </a:pPr>
            <a:r>
              <a:rPr lang="fr-FR" altLang="fr-FR"/>
              <a:t>Un événement peut être porteur de propriétés (constituant des mouvements) qui n'ont pas nécessairement d'identifiant.</a:t>
            </a:r>
          </a:p>
          <a:p>
            <a:pPr>
              <a:spcBef>
                <a:spcPct val="50000"/>
              </a:spcBef>
            </a:pPr>
            <a:r>
              <a:rPr lang="fr-FR" altLang="fr-FR"/>
              <a:t>On introduit la notion de type d'événement caractérisé par :</a:t>
            </a:r>
          </a:p>
          <a:p>
            <a:pPr>
              <a:spcBef>
                <a:spcPct val="50000"/>
              </a:spcBef>
            </a:pPr>
            <a:r>
              <a:rPr lang="fr-FR" altLang="fr-FR"/>
              <a:t>	- mêmes types de propriétés associées</a:t>
            </a:r>
          </a:p>
          <a:p>
            <a:pPr>
              <a:spcBef>
                <a:spcPct val="50000"/>
              </a:spcBef>
            </a:pPr>
            <a:r>
              <a:rPr lang="fr-FR" altLang="fr-FR"/>
              <a:t>	- mêmes types d'actions à entreprendre</a:t>
            </a:r>
          </a:p>
          <a:p>
            <a:pPr>
              <a:spcBef>
                <a:spcPct val="50000"/>
              </a:spcBef>
            </a:pPr>
            <a:r>
              <a:rPr lang="fr-FR" altLang="fr-FR" b="1"/>
              <a:t>Opération</a:t>
            </a:r>
          </a:p>
          <a:p>
            <a:pPr>
              <a:spcBef>
                <a:spcPct val="50000"/>
              </a:spcBef>
            </a:pPr>
            <a:r>
              <a:rPr lang="fr-FR" altLang="fr-FR" i="1"/>
              <a:t>Ensemble d'actions </a:t>
            </a:r>
            <a:r>
              <a:rPr lang="fr-FR" altLang="fr-FR" b="1" i="1"/>
              <a:t>ininterruptibles</a:t>
            </a:r>
            <a:r>
              <a:rPr lang="fr-FR" altLang="fr-FR" i="1"/>
              <a:t> accomplies par le SI en réaction à un événement ou à une conjonction d'événements. Une opération produit en sortie de nouveaux évènements.</a:t>
            </a:r>
          </a:p>
        </p:txBody>
      </p:sp>
      <p:sp>
        <p:nvSpPr>
          <p:cNvPr id="111620"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1D77FF76-D86B-4A83-BF2A-FBAE48A00B02}" type="slidenum">
              <a:rPr lang="fr-FR" altLang="fr-FR" sz="1200"/>
              <a:pPr>
                <a:spcBef>
                  <a:spcPct val="50000"/>
                </a:spcBef>
              </a:pPr>
              <a:t>58</a:t>
            </a:fld>
            <a:endParaRPr lang="fr-FR" altLang="fr-FR" sz="1200"/>
          </a:p>
        </p:txBody>
      </p:sp>
    </p:spTree>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Les Concepts (suite)</a:t>
            </a:r>
          </a:p>
        </p:txBody>
      </p:sp>
      <p:sp>
        <p:nvSpPr>
          <p:cNvPr id="113667" name="Rectangle 3"/>
          <p:cNvSpPr>
            <a:spLocks noChangeArrowheads="1"/>
          </p:cNvSpPr>
          <p:nvPr/>
        </p:nvSpPr>
        <p:spPr bwMode="auto">
          <a:xfrm>
            <a:off x="381000" y="1447800"/>
            <a:ext cx="8153400" cy="432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Type d'opération</a:t>
            </a:r>
          </a:p>
          <a:p>
            <a:pPr>
              <a:spcBef>
                <a:spcPct val="50000"/>
              </a:spcBef>
            </a:pPr>
            <a:r>
              <a:rPr lang="fr-FR" altLang="fr-FR"/>
              <a:t>	- type d'actions à entreprendre (chaque action est  une combinaison d'actions 	élémentaire AJOUT, MODIFICATION, ANNULATION, DEDUCTION et 		RECHERCHE reliées par TANT...QUE et SI..ALORS...SINON)</a:t>
            </a:r>
          </a:p>
          <a:p>
            <a:pPr>
              <a:spcBef>
                <a:spcPct val="50000"/>
              </a:spcBef>
            </a:pPr>
            <a:r>
              <a:rPr lang="fr-FR" altLang="fr-FR"/>
              <a:t>	- types d'événements contributifs caractérisés par des types de propriétés</a:t>
            </a:r>
          </a:p>
          <a:p>
            <a:pPr>
              <a:spcBef>
                <a:spcPct val="50000"/>
              </a:spcBef>
            </a:pPr>
            <a:r>
              <a:rPr lang="fr-FR" altLang="fr-FR"/>
              <a:t>	- types d'événements produits dont l'émission est soumise à des règles d'émission</a:t>
            </a:r>
          </a:p>
          <a:p>
            <a:pPr>
              <a:spcBef>
                <a:spcPct val="50000"/>
              </a:spcBef>
            </a:pPr>
            <a:r>
              <a:rPr lang="fr-FR" altLang="fr-FR" b="1"/>
              <a:t>Synchronisation</a:t>
            </a:r>
          </a:p>
          <a:p>
            <a:pPr>
              <a:spcBef>
                <a:spcPct val="50000"/>
              </a:spcBef>
            </a:pPr>
            <a:r>
              <a:rPr lang="fr-FR" altLang="fr-FR"/>
              <a:t>Rendez-vous des événements contributifs qui doivent être arrivés avant de déclencher l'opération selon une proposition logique (connecteurs OU et ET) traduisant des règles d'activation.</a:t>
            </a:r>
          </a:p>
          <a:p>
            <a:pPr>
              <a:spcBef>
                <a:spcPct val="50000"/>
              </a:spcBef>
            </a:pPr>
            <a:r>
              <a:rPr lang="fr-FR" altLang="fr-FR"/>
              <a:t>Type de synchronisation</a:t>
            </a:r>
          </a:p>
          <a:p>
            <a:pPr>
              <a:spcBef>
                <a:spcPct val="50000"/>
              </a:spcBef>
            </a:pPr>
            <a:r>
              <a:rPr lang="fr-FR" altLang="fr-FR"/>
              <a:t>	</a:t>
            </a:r>
            <a:r>
              <a:rPr lang="fr-FR" altLang="fr-FR" sz="1400"/>
              <a:t>- liste de type d'événements contributifs</a:t>
            </a:r>
          </a:p>
          <a:p>
            <a:pPr>
              <a:spcBef>
                <a:spcPct val="50000"/>
              </a:spcBef>
            </a:pPr>
            <a:r>
              <a:rPr lang="fr-FR" altLang="fr-FR" sz="1400"/>
              <a:t>	- règles d'activations portant sur ces types d'événements</a:t>
            </a:r>
          </a:p>
          <a:p>
            <a:pPr>
              <a:spcBef>
                <a:spcPct val="50000"/>
              </a:spcBef>
            </a:pPr>
            <a:r>
              <a:rPr lang="fr-FR" altLang="fr-FR" b="1"/>
              <a:t>Processus : </a:t>
            </a:r>
            <a:r>
              <a:rPr lang="fr-FR" altLang="fr-FR"/>
              <a:t>enchaînement d'opérations incluses dans un même domaine	</a:t>
            </a:r>
          </a:p>
        </p:txBody>
      </p:sp>
      <p:sp>
        <p:nvSpPr>
          <p:cNvPr id="113668"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C23F839E-B746-4DFD-AF11-C5FA3B1E42A2}" type="slidenum">
              <a:rPr lang="fr-FR" altLang="fr-FR" sz="1200"/>
              <a:pPr>
                <a:spcBef>
                  <a:spcPct val="50000"/>
                </a:spcBef>
              </a:pPr>
              <a:t>59</a:t>
            </a:fld>
            <a:endParaRPr lang="fr-FR" altLang="fr-FR" sz="1200"/>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Objectif du cours</a:t>
            </a:r>
          </a:p>
        </p:txBody>
      </p:sp>
      <p:sp>
        <p:nvSpPr>
          <p:cNvPr id="12291" name="Rectangle 3"/>
          <p:cNvSpPr>
            <a:spLocks noChangeArrowheads="1"/>
          </p:cNvSpPr>
          <p:nvPr/>
        </p:nvSpPr>
        <p:spPr bwMode="auto">
          <a:xfrm>
            <a:off x="517525" y="1889125"/>
            <a:ext cx="38973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buFontTx/>
              <a:buChar char="•"/>
            </a:pPr>
            <a:r>
              <a:rPr lang="fr-FR" altLang="fr-FR" sz="2400"/>
              <a:t>Organisations : Entreprises ...</a:t>
            </a:r>
          </a:p>
          <a:p>
            <a:pPr>
              <a:buFontTx/>
              <a:buChar char="•"/>
            </a:pPr>
            <a:r>
              <a:rPr lang="fr-FR" altLang="fr-FR" sz="2400"/>
              <a:t>Réalisation d'objectifs</a:t>
            </a:r>
          </a:p>
        </p:txBody>
      </p:sp>
      <p:sp>
        <p:nvSpPr>
          <p:cNvPr id="12292" name="Rectangle 4"/>
          <p:cNvSpPr>
            <a:spLocks noChangeArrowheads="1"/>
          </p:cNvSpPr>
          <p:nvPr/>
        </p:nvSpPr>
        <p:spPr bwMode="auto">
          <a:xfrm>
            <a:off x="3130550" y="3816350"/>
            <a:ext cx="2654300" cy="12827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3" name="Rectangle 5"/>
          <p:cNvSpPr>
            <a:spLocks noChangeArrowheads="1"/>
          </p:cNvSpPr>
          <p:nvPr/>
        </p:nvSpPr>
        <p:spPr bwMode="auto">
          <a:xfrm>
            <a:off x="3717925" y="4175125"/>
            <a:ext cx="1436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Entreprise</a:t>
            </a:r>
          </a:p>
        </p:txBody>
      </p:sp>
      <p:sp>
        <p:nvSpPr>
          <p:cNvPr id="12294" name="Rectangle 6"/>
          <p:cNvSpPr>
            <a:spLocks noChangeArrowheads="1"/>
          </p:cNvSpPr>
          <p:nvPr/>
        </p:nvSpPr>
        <p:spPr bwMode="auto">
          <a:xfrm>
            <a:off x="60325" y="3382963"/>
            <a:ext cx="2689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000"/>
              <a:t>Règlements fournisseurs</a:t>
            </a:r>
          </a:p>
        </p:txBody>
      </p:sp>
      <p:sp>
        <p:nvSpPr>
          <p:cNvPr id="12295" name="Rectangle 7"/>
          <p:cNvSpPr>
            <a:spLocks noChangeArrowheads="1"/>
          </p:cNvSpPr>
          <p:nvPr/>
        </p:nvSpPr>
        <p:spPr bwMode="auto">
          <a:xfrm>
            <a:off x="365125" y="4708525"/>
            <a:ext cx="2173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Produits achetés</a:t>
            </a:r>
          </a:p>
        </p:txBody>
      </p:sp>
      <p:sp>
        <p:nvSpPr>
          <p:cNvPr id="12296" name="Rectangle 8"/>
          <p:cNvSpPr>
            <a:spLocks noChangeArrowheads="1"/>
          </p:cNvSpPr>
          <p:nvPr/>
        </p:nvSpPr>
        <p:spPr bwMode="auto">
          <a:xfrm>
            <a:off x="6461125" y="3382963"/>
            <a:ext cx="2109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000"/>
              <a:t>Règlements clients</a:t>
            </a:r>
          </a:p>
        </p:txBody>
      </p:sp>
      <p:sp>
        <p:nvSpPr>
          <p:cNvPr id="12297" name="Rectangle 9"/>
          <p:cNvSpPr>
            <a:spLocks noChangeArrowheads="1"/>
          </p:cNvSpPr>
          <p:nvPr/>
        </p:nvSpPr>
        <p:spPr bwMode="auto">
          <a:xfrm>
            <a:off x="6461125" y="4784725"/>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Produits vendus</a:t>
            </a:r>
          </a:p>
        </p:txBody>
      </p:sp>
      <p:sp>
        <p:nvSpPr>
          <p:cNvPr id="12298" name="Line 10"/>
          <p:cNvSpPr>
            <a:spLocks noChangeShapeType="1"/>
          </p:cNvSpPr>
          <p:nvPr/>
        </p:nvSpPr>
        <p:spPr bwMode="auto">
          <a:xfrm>
            <a:off x="1524000" y="3733800"/>
            <a:ext cx="1447800" cy="3810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9" name="Line 11"/>
          <p:cNvSpPr>
            <a:spLocks noChangeShapeType="1"/>
          </p:cNvSpPr>
          <p:nvPr/>
        </p:nvSpPr>
        <p:spPr bwMode="auto">
          <a:xfrm flipV="1">
            <a:off x="1600200" y="4495800"/>
            <a:ext cx="13716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300" name="Line 12"/>
          <p:cNvSpPr>
            <a:spLocks noChangeShapeType="1"/>
          </p:cNvSpPr>
          <p:nvPr/>
        </p:nvSpPr>
        <p:spPr bwMode="auto">
          <a:xfrm flipH="1">
            <a:off x="5943600" y="3810000"/>
            <a:ext cx="1066800" cy="381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301" name="Line 13"/>
          <p:cNvSpPr>
            <a:spLocks noChangeShapeType="1"/>
          </p:cNvSpPr>
          <p:nvPr/>
        </p:nvSpPr>
        <p:spPr bwMode="auto">
          <a:xfrm>
            <a:off x="5943600" y="4572000"/>
            <a:ext cx="129540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302" name="Rectangle 1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1B9F9821-6B5E-4E81-8F78-876407359873}" type="slidenum">
              <a:rPr lang="fr-FR" altLang="fr-FR" sz="1200"/>
              <a:pPr>
                <a:spcBef>
                  <a:spcPct val="50000"/>
                </a:spcBef>
              </a:pPr>
              <a:t>6</a:t>
            </a:fld>
            <a:endParaRPr lang="fr-FR" altLang="fr-FR" sz="1200"/>
          </a:p>
        </p:txBody>
      </p:sp>
    </p:spTree>
  </p:cSld>
  <p:clrMapOvr>
    <a:masterClrMapping/>
  </p:clrMapOvr>
  <p:transition>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Représentation</a:t>
            </a:r>
          </a:p>
        </p:txBody>
      </p:sp>
      <p:sp>
        <p:nvSpPr>
          <p:cNvPr id="115715" name="Oval 3"/>
          <p:cNvSpPr>
            <a:spLocks noChangeArrowheads="1"/>
          </p:cNvSpPr>
          <p:nvPr/>
        </p:nvSpPr>
        <p:spPr bwMode="auto">
          <a:xfrm>
            <a:off x="2292350" y="2216150"/>
            <a:ext cx="3683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E1</a:t>
            </a:r>
          </a:p>
        </p:txBody>
      </p:sp>
      <p:sp>
        <p:nvSpPr>
          <p:cNvPr id="115716" name="Oval 4"/>
          <p:cNvSpPr>
            <a:spLocks noChangeArrowheads="1"/>
          </p:cNvSpPr>
          <p:nvPr/>
        </p:nvSpPr>
        <p:spPr bwMode="auto">
          <a:xfrm>
            <a:off x="4806950" y="2216150"/>
            <a:ext cx="3683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En</a:t>
            </a:r>
          </a:p>
        </p:txBody>
      </p:sp>
      <p:sp>
        <p:nvSpPr>
          <p:cNvPr id="115717" name="Oval 5"/>
          <p:cNvSpPr>
            <a:spLocks noChangeArrowheads="1"/>
          </p:cNvSpPr>
          <p:nvPr/>
        </p:nvSpPr>
        <p:spPr bwMode="auto">
          <a:xfrm>
            <a:off x="2901950" y="2216150"/>
            <a:ext cx="3683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E2</a:t>
            </a:r>
          </a:p>
        </p:txBody>
      </p:sp>
      <p:sp>
        <p:nvSpPr>
          <p:cNvPr id="115718" name="Oval 6"/>
          <p:cNvSpPr>
            <a:spLocks noChangeArrowheads="1"/>
          </p:cNvSpPr>
          <p:nvPr/>
        </p:nvSpPr>
        <p:spPr bwMode="auto">
          <a:xfrm>
            <a:off x="4121150" y="2216150"/>
            <a:ext cx="368300" cy="368300"/>
          </a:xfrm>
          <a:prstGeom prst="ellipse">
            <a:avLst/>
          </a:prstGeom>
          <a:noFill/>
          <a:ln w="127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19" name="Oval 7"/>
          <p:cNvSpPr>
            <a:spLocks noChangeArrowheads="1"/>
          </p:cNvSpPr>
          <p:nvPr/>
        </p:nvSpPr>
        <p:spPr bwMode="auto">
          <a:xfrm>
            <a:off x="3511550" y="2216150"/>
            <a:ext cx="368300" cy="368300"/>
          </a:xfrm>
          <a:prstGeom prst="ellipse">
            <a:avLst/>
          </a:prstGeom>
          <a:noFill/>
          <a:ln w="127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115726" name="Group 14"/>
          <p:cNvGrpSpPr>
            <a:grpSpLocks/>
          </p:cNvGrpSpPr>
          <p:nvPr/>
        </p:nvGrpSpPr>
        <p:grpSpPr bwMode="auto">
          <a:xfrm>
            <a:off x="2362200" y="2895600"/>
            <a:ext cx="2895600" cy="2133600"/>
            <a:chOff x="1488" y="1824"/>
            <a:chExt cx="1824" cy="1344"/>
          </a:xfrm>
        </p:grpSpPr>
        <p:sp>
          <p:nvSpPr>
            <p:cNvPr id="115720" name="Freeform 8"/>
            <p:cNvSpPr>
              <a:spLocks/>
            </p:cNvSpPr>
            <p:nvPr/>
          </p:nvSpPr>
          <p:spPr bwMode="auto">
            <a:xfrm>
              <a:off x="1488" y="1824"/>
              <a:ext cx="1777" cy="625"/>
            </a:xfrm>
            <a:custGeom>
              <a:avLst/>
              <a:gdLst>
                <a:gd name="T0" fmla="*/ 0 w 1777"/>
                <a:gd name="T1" fmla="*/ 0 h 625"/>
                <a:gd name="T2" fmla="*/ 1776 w 1777"/>
                <a:gd name="T3" fmla="*/ 0 h 625"/>
                <a:gd name="T4" fmla="*/ 864 w 1777"/>
                <a:gd name="T5" fmla="*/ 624 h 625"/>
                <a:gd name="T6" fmla="*/ 0 w 1777"/>
                <a:gd name="T7" fmla="*/ 0 h 625"/>
              </a:gdLst>
              <a:ahLst/>
              <a:cxnLst>
                <a:cxn ang="0">
                  <a:pos x="T0" y="T1"/>
                </a:cxn>
                <a:cxn ang="0">
                  <a:pos x="T2" y="T3"/>
                </a:cxn>
                <a:cxn ang="0">
                  <a:pos x="T4" y="T5"/>
                </a:cxn>
                <a:cxn ang="0">
                  <a:pos x="T6" y="T7"/>
                </a:cxn>
              </a:cxnLst>
              <a:rect l="0" t="0" r="r" b="b"/>
              <a:pathLst>
                <a:path w="1777" h="625">
                  <a:moveTo>
                    <a:pt x="0" y="0"/>
                  </a:moveTo>
                  <a:lnTo>
                    <a:pt x="1776" y="0"/>
                  </a:lnTo>
                  <a:lnTo>
                    <a:pt x="864" y="624"/>
                  </a:lnTo>
                  <a:lnTo>
                    <a:pt x="0" y="0"/>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5721" name="Rectangle 9"/>
            <p:cNvSpPr>
              <a:spLocks noChangeArrowheads="1"/>
            </p:cNvSpPr>
            <p:nvPr/>
          </p:nvSpPr>
          <p:spPr bwMode="auto">
            <a:xfrm>
              <a:off x="1492" y="2452"/>
              <a:ext cx="1816" cy="7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22" name="Line 10"/>
            <p:cNvSpPr>
              <a:spLocks noChangeShapeType="1"/>
            </p:cNvSpPr>
            <p:nvPr/>
          </p:nvSpPr>
          <p:spPr bwMode="auto">
            <a:xfrm>
              <a:off x="1488" y="2784"/>
              <a:ext cx="182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23" name="Line 11"/>
            <p:cNvSpPr>
              <a:spLocks noChangeShapeType="1"/>
            </p:cNvSpPr>
            <p:nvPr/>
          </p:nvSpPr>
          <p:spPr bwMode="auto">
            <a:xfrm>
              <a:off x="1728" y="2784"/>
              <a:ext cx="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24" name="Line 12"/>
            <p:cNvSpPr>
              <a:spLocks noChangeShapeType="1"/>
            </p:cNvSpPr>
            <p:nvPr/>
          </p:nvSpPr>
          <p:spPr bwMode="auto">
            <a:xfrm>
              <a:off x="1968" y="2784"/>
              <a:ext cx="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25" name="Line 13"/>
            <p:cNvSpPr>
              <a:spLocks noChangeShapeType="1"/>
            </p:cNvSpPr>
            <p:nvPr/>
          </p:nvSpPr>
          <p:spPr bwMode="auto">
            <a:xfrm>
              <a:off x="2976" y="2784"/>
              <a:ext cx="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115727" name="Line 15"/>
          <p:cNvSpPr>
            <a:spLocks noChangeShapeType="1"/>
          </p:cNvSpPr>
          <p:nvPr/>
        </p:nvSpPr>
        <p:spPr bwMode="auto">
          <a:xfrm>
            <a:off x="2514600" y="2590800"/>
            <a:ext cx="762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28" name="Line 16"/>
          <p:cNvSpPr>
            <a:spLocks noChangeShapeType="1"/>
          </p:cNvSpPr>
          <p:nvPr/>
        </p:nvSpPr>
        <p:spPr bwMode="auto">
          <a:xfrm>
            <a:off x="3048000" y="2590800"/>
            <a:ext cx="762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29" name="Line 17"/>
          <p:cNvSpPr>
            <a:spLocks noChangeShapeType="1"/>
          </p:cNvSpPr>
          <p:nvPr/>
        </p:nvSpPr>
        <p:spPr bwMode="auto">
          <a:xfrm>
            <a:off x="3657600" y="2590800"/>
            <a:ext cx="762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30" name="Line 18"/>
          <p:cNvSpPr>
            <a:spLocks noChangeShapeType="1"/>
          </p:cNvSpPr>
          <p:nvPr/>
        </p:nvSpPr>
        <p:spPr bwMode="auto">
          <a:xfrm>
            <a:off x="4267200" y="2590800"/>
            <a:ext cx="762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31" name="Line 19"/>
          <p:cNvSpPr>
            <a:spLocks noChangeShapeType="1"/>
          </p:cNvSpPr>
          <p:nvPr/>
        </p:nvSpPr>
        <p:spPr bwMode="auto">
          <a:xfrm flipH="1">
            <a:off x="4876800" y="2590800"/>
            <a:ext cx="1524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32" name="Line 20"/>
          <p:cNvSpPr>
            <a:spLocks noChangeShapeType="1"/>
          </p:cNvSpPr>
          <p:nvPr/>
        </p:nvSpPr>
        <p:spPr bwMode="auto">
          <a:xfrm flipH="1">
            <a:off x="2514600" y="5029200"/>
            <a:ext cx="762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33" name="Line 21"/>
          <p:cNvSpPr>
            <a:spLocks noChangeShapeType="1"/>
          </p:cNvSpPr>
          <p:nvPr/>
        </p:nvSpPr>
        <p:spPr bwMode="auto">
          <a:xfrm flipH="1">
            <a:off x="2895600" y="5029200"/>
            <a:ext cx="762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34" name="Line 22"/>
          <p:cNvSpPr>
            <a:spLocks noChangeShapeType="1"/>
          </p:cNvSpPr>
          <p:nvPr/>
        </p:nvSpPr>
        <p:spPr bwMode="auto">
          <a:xfrm flipH="1">
            <a:off x="4953000" y="5029200"/>
            <a:ext cx="762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35" name="Oval 23"/>
          <p:cNvSpPr>
            <a:spLocks noChangeArrowheads="1"/>
          </p:cNvSpPr>
          <p:nvPr/>
        </p:nvSpPr>
        <p:spPr bwMode="auto">
          <a:xfrm>
            <a:off x="4806950" y="5416550"/>
            <a:ext cx="3683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E'q</a:t>
            </a:r>
          </a:p>
        </p:txBody>
      </p:sp>
      <p:sp>
        <p:nvSpPr>
          <p:cNvPr id="115736" name="Oval 24"/>
          <p:cNvSpPr>
            <a:spLocks noChangeArrowheads="1"/>
          </p:cNvSpPr>
          <p:nvPr/>
        </p:nvSpPr>
        <p:spPr bwMode="auto">
          <a:xfrm>
            <a:off x="2749550" y="5416550"/>
            <a:ext cx="3683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E'2</a:t>
            </a:r>
          </a:p>
        </p:txBody>
      </p:sp>
      <p:sp>
        <p:nvSpPr>
          <p:cNvPr id="115737" name="Oval 25"/>
          <p:cNvSpPr>
            <a:spLocks noChangeArrowheads="1"/>
          </p:cNvSpPr>
          <p:nvPr/>
        </p:nvSpPr>
        <p:spPr bwMode="auto">
          <a:xfrm>
            <a:off x="2292350" y="5416550"/>
            <a:ext cx="3683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E'1</a:t>
            </a:r>
          </a:p>
        </p:txBody>
      </p:sp>
      <p:sp>
        <p:nvSpPr>
          <p:cNvPr id="115738" name="Rectangle 26"/>
          <p:cNvSpPr>
            <a:spLocks noChangeArrowheads="1"/>
          </p:cNvSpPr>
          <p:nvPr/>
        </p:nvSpPr>
        <p:spPr bwMode="auto">
          <a:xfrm>
            <a:off x="2803525" y="2970213"/>
            <a:ext cx="1849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Proposition Logique</a:t>
            </a:r>
          </a:p>
        </p:txBody>
      </p:sp>
      <p:sp>
        <p:nvSpPr>
          <p:cNvPr id="115739" name="Rectangle 27"/>
          <p:cNvSpPr>
            <a:spLocks noChangeArrowheads="1"/>
          </p:cNvSpPr>
          <p:nvPr/>
        </p:nvSpPr>
        <p:spPr bwMode="auto">
          <a:xfrm>
            <a:off x="3336925" y="3960813"/>
            <a:ext cx="815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Actions</a:t>
            </a:r>
          </a:p>
        </p:txBody>
      </p:sp>
      <p:sp>
        <p:nvSpPr>
          <p:cNvPr id="115740" name="Rectangle 28"/>
          <p:cNvSpPr>
            <a:spLocks noChangeArrowheads="1"/>
          </p:cNvSpPr>
          <p:nvPr/>
        </p:nvSpPr>
        <p:spPr bwMode="auto">
          <a:xfrm>
            <a:off x="2346325" y="4570413"/>
            <a:ext cx="420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R1</a:t>
            </a:r>
          </a:p>
        </p:txBody>
      </p:sp>
      <p:sp>
        <p:nvSpPr>
          <p:cNvPr id="115741" name="Rectangle 29"/>
          <p:cNvSpPr>
            <a:spLocks noChangeArrowheads="1"/>
          </p:cNvSpPr>
          <p:nvPr/>
        </p:nvSpPr>
        <p:spPr bwMode="auto">
          <a:xfrm>
            <a:off x="2727325" y="4570413"/>
            <a:ext cx="420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R2</a:t>
            </a:r>
          </a:p>
        </p:txBody>
      </p:sp>
      <p:sp>
        <p:nvSpPr>
          <p:cNvPr id="115742" name="Rectangle 30"/>
          <p:cNvSpPr>
            <a:spLocks noChangeArrowheads="1"/>
          </p:cNvSpPr>
          <p:nvPr/>
        </p:nvSpPr>
        <p:spPr bwMode="auto">
          <a:xfrm>
            <a:off x="4708525" y="4570413"/>
            <a:ext cx="477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Rm</a:t>
            </a:r>
          </a:p>
        </p:txBody>
      </p:sp>
      <p:sp>
        <p:nvSpPr>
          <p:cNvPr id="115743" name="Line 31"/>
          <p:cNvSpPr>
            <a:spLocks noChangeShapeType="1"/>
          </p:cNvSpPr>
          <p:nvPr/>
        </p:nvSpPr>
        <p:spPr bwMode="auto">
          <a:xfrm>
            <a:off x="3048000" y="5029200"/>
            <a:ext cx="3048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44" name="Oval 32"/>
          <p:cNvSpPr>
            <a:spLocks noChangeArrowheads="1"/>
          </p:cNvSpPr>
          <p:nvPr/>
        </p:nvSpPr>
        <p:spPr bwMode="auto">
          <a:xfrm>
            <a:off x="3206750" y="5416550"/>
            <a:ext cx="3683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E'3</a:t>
            </a:r>
          </a:p>
        </p:txBody>
      </p:sp>
      <p:sp>
        <p:nvSpPr>
          <p:cNvPr id="115745" name="Line 33"/>
          <p:cNvSpPr>
            <a:spLocks noChangeShapeType="1"/>
          </p:cNvSpPr>
          <p:nvPr/>
        </p:nvSpPr>
        <p:spPr bwMode="auto">
          <a:xfrm>
            <a:off x="3505200" y="4724400"/>
            <a:ext cx="762000" cy="0"/>
          </a:xfrm>
          <a:prstGeom prst="line">
            <a:avLst/>
          </a:prstGeom>
          <a:noFill/>
          <a:ln w="12700">
            <a:solidFill>
              <a:schemeClr val="tx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46" name="Rectangle 34"/>
          <p:cNvSpPr>
            <a:spLocks noChangeArrowheads="1"/>
          </p:cNvSpPr>
          <p:nvPr/>
        </p:nvSpPr>
        <p:spPr bwMode="auto">
          <a:xfrm>
            <a:off x="5562600" y="2133600"/>
            <a:ext cx="2438400" cy="461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Evènements contributifs</a:t>
            </a:r>
          </a:p>
          <a:p>
            <a:pPr>
              <a:spcBef>
                <a:spcPct val="50000"/>
              </a:spcBef>
            </a:pPr>
            <a:endParaRPr lang="fr-FR" altLang="fr-FR"/>
          </a:p>
          <a:p>
            <a:pPr>
              <a:spcBef>
                <a:spcPct val="50000"/>
              </a:spcBef>
            </a:pPr>
            <a:r>
              <a:rPr lang="fr-FR" altLang="fr-FR" b="1"/>
              <a:t>Synchronisation</a:t>
            </a:r>
            <a:endParaRPr lang="fr-FR" altLang="fr-FR"/>
          </a:p>
          <a:p>
            <a:pPr>
              <a:spcBef>
                <a:spcPct val="50000"/>
              </a:spcBef>
            </a:pPr>
            <a:r>
              <a:rPr lang="fr-FR" altLang="fr-FR"/>
              <a:t>(Règles d'activation)</a:t>
            </a:r>
          </a:p>
          <a:p>
            <a:pPr>
              <a:spcBef>
                <a:spcPct val="50000"/>
              </a:spcBef>
            </a:pPr>
            <a:endParaRPr lang="fr-FR" altLang="fr-FR"/>
          </a:p>
          <a:p>
            <a:pPr>
              <a:spcBef>
                <a:spcPct val="50000"/>
              </a:spcBef>
            </a:pPr>
            <a:r>
              <a:rPr lang="fr-FR" altLang="fr-FR" b="1"/>
              <a:t>Opération</a:t>
            </a:r>
            <a:endParaRPr lang="fr-FR" altLang="fr-FR"/>
          </a:p>
          <a:p>
            <a:pPr>
              <a:spcBef>
                <a:spcPct val="50000"/>
              </a:spcBef>
            </a:pPr>
            <a:endParaRPr lang="fr-FR" altLang="fr-FR"/>
          </a:p>
          <a:p>
            <a:pPr>
              <a:spcBef>
                <a:spcPct val="50000"/>
              </a:spcBef>
            </a:pPr>
            <a:r>
              <a:rPr lang="fr-FR" altLang="fr-FR"/>
              <a:t>Règles d'émission</a:t>
            </a:r>
          </a:p>
          <a:p>
            <a:pPr>
              <a:spcBef>
                <a:spcPct val="50000"/>
              </a:spcBef>
            </a:pPr>
            <a:endParaRPr lang="fr-FR" altLang="fr-FR"/>
          </a:p>
          <a:p>
            <a:pPr>
              <a:spcBef>
                <a:spcPct val="50000"/>
              </a:spcBef>
            </a:pPr>
            <a:r>
              <a:rPr lang="fr-FR" altLang="fr-FR"/>
              <a:t>Evènements internes produits</a:t>
            </a:r>
          </a:p>
          <a:p>
            <a:pPr>
              <a:spcBef>
                <a:spcPct val="50000"/>
              </a:spcBef>
            </a:pPr>
            <a:endParaRPr lang="fr-FR" altLang="fr-FR"/>
          </a:p>
          <a:p>
            <a:pPr>
              <a:spcBef>
                <a:spcPct val="50000"/>
              </a:spcBef>
            </a:pPr>
            <a:endParaRPr lang="fr-FR" altLang="fr-FR"/>
          </a:p>
        </p:txBody>
      </p:sp>
      <p:sp>
        <p:nvSpPr>
          <p:cNvPr id="115747" name="Rectangle 35"/>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8CC0916B-F678-4EE9-BFBE-30624ACED23D}" type="slidenum">
              <a:rPr lang="fr-FR" altLang="fr-FR" sz="1200"/>
              <a:pPr>
                <a:spcBef>
                  <a:spcPct val="50000"/>
                </a:spcBef>
              </a:pPr>
              <a:t>60</a:t>
            </a:fld>
            <a:endParaRPr lang="fr-FR" altLang="fr-FR" sz="1200"/>
          </a:p>
        </p:txBody>
      </p:sp>
    </p:spTree>
  </p:cSld>
  <p:clrMapOvr>
    <a:masterClrMapping/>
  </p:clrMapOvr>
  <p:transition>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Consommation des évènements</a:t>
            </a:r>
          </a:p>
        </p:txBody>
      </p:sp>
      <p:sp>
        <p:nvSpPr>
          <p:cNvPr id="117763" name="Rectangle 3"/>
          <p:cNvSpPr>
            <a:spLocks noChangeArrowheads="1"/>
          </p:cNvSpPr>
          <p:nvPr/>
        </p:nvSpPr>
        <p:spPr bwMode="auto">
          <a:xfrm>
            <a:off x="212725" y="1522413"/>
            <a:ext cx="80613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Chaque occurence d’un évènement contributif qui active la synchronisation est consommée. Une</a:t>
            </a:r>
          </a:p>
          <a:p>
            <a:r>
              <a:rPr lang="fr-FR" altLang="fr-FR"/>
              <a:t>occurence de chaque évènement correspondant à la règle d’émission utilisée sera produite.</a:t>
            </a:r>
          </a:p>
        </p:txBody>
      </p:sp>
      <p:sp>
        <p:nvSpPr>
          <p:cNvPr id="117764" name="Oval 4"/>
          <p:cNvSpPr>
            <a:spLocks noChangeArrowheads="1"/>
          </p:cNvSpPr>
          <p:nvPr/>
        </p:nvSpPr>
        <p:spPr bwMode="auto">
          <a:xfrm>
            <a:off x="234950" y="2444750"/>
            <a:ext cx="8255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65" name="Oval 5"/>
          <p:cNvSpPr>
            <a:spLocks noChangeArrowheads="1"/>
          </p:cNvSpPr>
          <p:nvPr/>
        </p:nvSpPr>
        <p:spPr bwMode="auto">
          <a:xfrm>
            <a:off x="2673350" y="2444750"/>
            <a:ext cx="8255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66" name="Oval 6"/>
          <p:cNvSpPr>
            <a:spLocks noChangeArrowheads="1"/>
          </p:cNvSpPr>
          <p:nvPr/>
        </p:nvSpPr>
        <p:spPr bwMode="auto">
          <a:xfrm>
            <a:off x="5111750" y="2444750"/>
            <a:ext cx="8255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67" name="Oval 7"/>
          <p:cNvSpPr>
            <a:spLocks noChangeArrowheads="1"/>
          </p:cNvSpPr>
          <p:nvPr/>
        </p:nvSpPr>
        <p:spPr bwMode="auto">
          <a:xfrm>
            <a:off x="7854950" y="2444750"/>
            <a:ext cx="8255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68" name="Oval 8"/>
          <p:cNvSpPr>
            <a:spLocks noChangeArrowheads="1"/>
          </p:cNvSpPr>
          <p:nvPr/>
        </p:nvSpPr>
        <p:spPr bwMode="auto">
          <a:xfrm>
            <a:off x="234950" y="5949950"/>
            <a:ext cx="10541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69" name="Rectangle 9"/>
          <p:cNvSpPr>
            <a:spLocks noChangeArrowheads="1"/>
          </p:cNvSpPr>
          <p:nvPr/>
        </p:nvSpPr>
        <p:spPr bwMode="auto">
          <a:xfrm>
            <a:off x="288925" y="2436813"/>
            <a:ext cx="8540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Dossier</a:t>
            </a:r>
          </a:p>
          <a:p>
            <a:r>
              <a:rPr lang="fr-FR" altLang="fr-FR"/>
              <a:t>ouvert</a:t>
            </a:r>
          </a:p>
        </p:txBody>
      </p:sp>
      <p:sp>
        <p:nvSpPr>
          <p:cNvPr id="117770" name="Rectangle 10"/>
          <p:cNvSpPr>
            <a:spLocks noChangeArrowheads="1"/>
          </p:cNvSpPr>
          <p:nvPr/>
        </p:nvSpPr>
        <p:spPr bwMode="auto">
          <a:xfrm>
            <a:off x="2727325" y="2513013"/>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Rapport</a:t>
            </a:r>
          </a:p>
        </p:txBody>
      </p:sp>
      <p:sp>
        <p:nvSpPr>
          <p:cNvPr id="117771" name="Rectangle 11"/>
          <p:cNvSpPr>
            <a:spLocks noChangeArrowheads="1"/>
          </p:cNvSpPr>
          <p:nvPr/>
        </p:nvSpPr>
        <p:spPr bwMode="auto">
          <a:xfrm>
            <a:off x="996950" y="4121150"/>
            <a:ext cx="1968500" cy="977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72" name="Line 12"/>
          <p:cNvSpPr>
            <a:spLocks noChangeShapeType="1"/>
          </p:cNvSpPr>
          <p:nvPr/>
        </p:nvSpPr>
        <p:spPr bwMode="auto">
          <a:xfrm>
            <a:off x="990600" y="4419600"/>
            <a:ext cx="198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73" name="Line 13"/>
          <p:cNvSpPr>
            <a:spLocks noChangeShapeType="1"/>
          </p:cNvSpPr>
          <p:nvPr/>
        </p:nvSpPr>
        <p:spPr bwMode="auto">
          <a:xfrm>
            <a:off x="1905000" y="4419600"/>
            <a:ext cx="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74" name="Rectangle 14"/>
          <p:cNvSpPr>
            <a:spLocks noChangeArrowheads="1"/>
          </p:cNvSpPr>
          <p:nvPr/>
        </p:nvSpPr>
        <p:spPr bwMode="auto">
          <a:xfrm>
            <a:off x="6026150" y="4121150"/>
            <a:ext cx="1968500" cy="977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75" name="Line 15"/>
          <p:cNvSpPr>
            <a:spLocks noChangeShapeType="1"/>
          </p:cNvSpPr>
          <p:nvPr/>
        </p:nvSpPr>
        <p:spPr bwMode="auto">
          <a:xfrm>
            <a:off x="6019800" y="4419600"/>
            <a:ext cx="198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76" name="Line 16"/>
          <p:cNvSpPr>
            <a:spLocks noChangeShapeType="1"/>
          </p:cNvSpPr>
          <p:nvPr/>
        </p:nvSpPr>
        <p:spPr bwMode="auto">
          <a:xfrm>
            <a:off x="6934200" y="4419600"/>
            <a:ext cx="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77" name="Rectangle 17"/>
          <p:cNvSpPr>
            <a:spLocks noChangeArrowheads="1"/>
          </p:cNvSpPr>
          <p:nvPr/>
        </p:nvSpPr>
        <p:spPr bwMode="auto">
          <a:xfrm>
            <a:off x="1127125" y="2132013"/>
            <a:ext cx="906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AVANT</a:t>
            </a:r>
          </a:p>
        </p:txBody>
      </p:sp>
      <p:sp>
        <p:nvSpPr>
          <p:cNvPr id="117778" name="Rectangle 18"/>
          <p:cNvSpPr>
            <a:spLocks noChangeArrowheads="1"/>
          </p:cNvSpPr>
          <p:nvPr/>
        </p:nvSpPr>
        <p:spPr bwMode="auto">
          <a:xfrm>
            <a:off x="6384925" y="2132013"/>
            <a:ext cx="850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APRES</a:t>
            </a:r>
          </a:p>
        </p:txBody>
      </p:sp>
      <p:sp>
        <p:nvSpPr>
          <p:cNvPr id="117779" name="Rectangle 19"/>
          <p:cNvSpPr>
            <a:spLocks noChangeArrowheads="1"/>
          </p:cNvSpPr>
          <p:nvPr/>
        </p:nvSpPr>
        <p:spPr bwMode="auto">
          <a:xfrm>
            <a:off x="1508125" y="4113213"/>
            <a:ext cx="849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Examen</a:t>
            </a:r>
          </a:p>
        </p:txBody>
      </p:sp>
      <p:sp>
        <p:nvSpPr>
          <p:cNvPr id="117780" name="Rectangle 20"/>
          <p:cNvSpPr>
            <a:spLocks noChangeArrowheads="1"/>
          </p:cNvSpPr>
          <p:nvPr/>
        </p:nvSpPr>
        <p:spPr bwMode="auto">
          <a:xfrm>
            <a:off x="974725" y="4494213"/>
            <a:ext cx="99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Favorable</a:t>
            </a:r>
          </a:p>
        </p:txBody>
      </p:sp>
      <p:sp>
        <p:nvSpPr>
          <p:cNvPr id="117781" name="Rectangle 21"/>
          <p:cNvSpPr>
            <a:spLocks noChangeArrowheads="1"/>
          </p:cNvSpPr>
          <p:nvPr/>
        </p:nvSpPr>
        <p:spPr bwMode="auto">
          <a:xfrm>
            <a:off x="6003925" y="4494213"/>
            <a:ext cx="99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Favorable</a:t>
            </a:r>
          </a:p>
        </p:txBody>
      </p:sp>
      <p:sp>
        <p:nvSpPr>
          <p:cNvPr id="117782" name="Rectangle 22"/>
          <p:cNvSpPr>
            <a:spLocks noChangeArrowheads="1"/>
          </p:cNvSpPr>
          <p:nvPr/>
        </p:nvSpPr>
        <p:spPr bwMode="auto">
          <a:xfrm>
            <a:off x="1889125" y="4494213"/>
            <a:ext cx="9509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    Dé-</a:t>
            </a:r>
          </a:p>
          <a:p>
            <a:r>
              <a:rPr lang="fr-FR" altLang="fr-FR"/>
              <a:t>favorable</a:t>
            </a:r>
          </a:p>
        </p:txBody>
      </p:sp>
      <p:sp>
        <p:nvSpPr>
          <p:cNvPr id="117783" name="Rectangle 23"/>
          <p:cNvSpPr>
            <a:spLocks noChangeArrowheads="1"/>
          </p:cNvSpPr>
          <p:nvPr/>
        </p:nvSpPr>
        <p:spPr bwMode="auto">
          <a:xfrm>
            <a:off x="6994525" y="4494213"/>
            <a:ext cx="9509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    Dé-</a:t>
            </a:r>
          </a:p>
          <a:p>
            <a:r>
              <a:rPr lang="fr-FR" altLang="fr-FR"/>
              <a:t>favorable</a:t>
            </a:r>
          </a:p>
        </p:txBody>
      </p:sp>
      <p:sp>
        <p:nvSpPr>
          <p:cNvPr id="117784" name="Rectangle 24"/>
          <p:cNvSpPr>
            <a:spLocks noChangeArrowheads="1"/>
          </p:cNvSpPr>
          <p:nvPr/>
        </p:nvSpPr>
        <p:spPr bwMode="auto">
          <a:xfrm>
            <a:off x="6537325" y="4113213"/>
            <a:ext cx="849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Examen</a:t>
            </a:r>
          </a:p>
        </p:txBody>
      </p:sp>
      <p:sp>
        <p:nvSpPr>
          <p:cNvPr id="117785" name="Rectangle 25"/>
          <p:cNvSpPr>
            <a:spLocks noChangeArrowheads="1"/>
          </p:cNvSpPr>
          <p:nvPr/>
        </p:nvSpPr>
        <p:spPr bwMode="auto">
          <a:xfrm>
            <a:off x="5165725" y="2436813"/>
            <a:ext cx="8048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Dossier</a:t>
            </a:r>
          </a:p>
          <a:p>
            <a:r>
              <a:rPr lang="fr-FR" altLang="fr-FR"/>
              <a:t>ouvert</a:t>
            </a:r>
          </a:p>
        </p:txBody>
      </p:sp>
      <p:sp>
        <p:nvSpPr>
          <p:cNvPr id="117786" name="Rectangle 26"/>
          <p:cNvSpPr>
            <a:spLocks noChangeArrowheads="1"/>
          </p:cNvSpPr>
          <p:nvPr/>
        </p:nvSpPr>
        <p:spPr bwMode="auto">
          <a:xfrm>
            <a:off x="7908925" y="2513013"/>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Rapport</a:t>
            </a:r>
          </a:p>
        </p:txBody>
      </p:sp>
      <p:sp>
        <p:nvSpPr>
          <p:cNvPr id="117787" name="AutoShape 27"/>
          <p:cNvSpPr>
            <a:spLocks noChangeArrowheads="1"/>
          </p:cNvSpPr>
          <p:nvPr/>
        </p:nvSpPr>
        <p:spPr bwMode="auto">
          <a:xfrm rot="10800000" flipH="1">
            <a:off x="1416050" y="3587750"/>
            <a:ext cx="977900" cy="520700"/>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88" name="AutoShape 28"/>
          <p:cNvSpPr>
            <a:spLocks noChangeArrowheads="1"/>
          </p:cNvSpPr>
          <p:nvPr/>
        </p:nvSpPr>
        <p:spPr bwMode="auto">
          <a:xfrm rot="10800000" flipH="1">
            <a:off x="6464300" y="3587750"/>
            <a:ext cx="977900" cy="520700"/>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89" name="Rectangle 29"/>
          <p:cNvSpPr>
            <a:spLocks noChangeArrowheads="1"/>
          </p:cNvSpPr>
          <p:nvPr/>
        </p:nvSpPr>
        <p:spPr bwMode="auto">
          <a:xfrm>
            <a:off x="1660525" y="3579813"/>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a:t>
            </a:r>
          </a:p>
        </p:txBody>
      </p:sp>
      <p:sp>
        <p:nvSpPr>
          <p:cNvPr id="117790" name="Rectangle 30"/>
          <p:cNvSpPr>
            <a:spLocks noChangeArrowheads="1"/>
          </p:cNvSpPr>
          <p:nvPr/>
        </p:nvSpPr>
        <p:spPr bwMode="auto">
          <a:xfrm>
            <a:off x="6765925" y="3579813"/>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a:t>
            </a:r>
          </a:p>
        </p:txBody>
      </p:sp>
      <p:sp>
        <p:nvSpPr>
          <p:cNvPr id="117791" name="Arc 31"/>
          <p:cNvSpPr>
            <a:spLocks/>
          </p:cNvSpPr>
          <p:nvPr/>
        </p:nvSpPr>
        <p:spPr bwMode="auto">
          <a:xfrm>
            <a:off x="1066800" y="2744788"/>
            <a:ext cx="609600" cy="838200"/>
          </a:xfrm>
          <a:custGeom>
            <a:avLst/>
            <a:gdLst>
              <a:gd name="G0" fmla="+- 56 0 0"/>
              <a:gd name="G1" fmla="+- 21600 0 0"/>
              <a:gd name="G2" fmla="+- 21600 0 0"/>
              <a:gd name="T0" fmla="*/ 0 w 21616"/>
              <a:gd name="T1" fmla="*/ 0 h 21600"/>
              <a:gd name="T2" fmla="*/ 21616 w 21616"/>
              <a:gd name="T3" fmla="*/ 20290 h 21600"/>
              <a:gd name="T4" fmla="*/ 56 w 21616"/>
              <a:gd name="T5" fmla="*/ 21600 h 21600"/>
            </a:gdLst>
            <a:ahLst/>
            <a:cxnLst>
              <a:cxn ang="0">
                <a:pos x="T0" y="T1"/>
              </a:cxn>
              <a:cxn ang="0">
                <a:pos x="T2" y="T3"/>
              </a:cxn>
              <a:cxn ang="0">
                <a:pos x="T4" y="T5"/>
              </a:cxn>
            </a:cxnLst>
            <a:rect l="0" t="0" r="r" b="b"/>
            <a:pathLst>
              <a:path w="21616" h="21600" fill="none" extrusionOk="0">
                <a:moveTo>
                  <a:pt x="0" y="0"/>
                </a:moveTo>
                <a:cubicBezTo>
                  <a:pt x="18" y="0"/>
                  <a:pt x="37" y="-1"/>
                  <a:pt x="56" y="0"/>
                </a:cubicBezTo>
                <a:cubicBezTo>
                  <a:pt x="11476" y="0"/>
                  <a:pt x="20923" y="8890"/>
                  <a:pt x="21616" y="20289"/>
                </a:cubicBezTo>
              </a:path>
              <a:path w="21616" h="21600" stroke="0" extrusionOk="0">
                <a:moveTo>
                  <a:pt x="0" y="0"/>
                </a:moveTo>
                <a:cubicBezTo>
                  <a:pt x="18" y="0"/>
                  <a:pt x="37" y="-1"/>
                  <a:pt x="56" y="0"/>
                </a:cubicBezTo>
                <a:cubicBezTo>
                  <a:pt x="11476" y="0"/>
                  <a:pt x="20923" y="8890"/>
                  <a:pt x="21616" y="20289"/>
                </a:cubicBezTo>
                <a:lnTo>
                  <a:pt x="56"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92" name="Arc 32"/>
          <p:cNvSpPr>
            <a:spLocks/>
          </p:cNvSpPr>
          <p:nvPr/>
        </p:nvSpPr>
        <p:spPr bwMode="auto">
          <a:xfrm>
            <a:off x="1906588" y="2743200"/>
            <a:ext cx="762000" cy="820738"/>
          </a:xfrm>
          <a:custGeom>
            <a:avLst/>
            <a:gdLst>
              <a:gd name="G0" fmla="+- 21600 0 0"/>
              <a:gd name="G1" fmla="+- 21600 0 0"/>
              <a:gd name="G2" fmla="+- 21600 0 0"/>
              <a:gd name="T0" fmla="*/ 64 w 21600"/>
              <a:gd name="T1" fmla="*/ 23264 h 23264"/>
              <a:gd name="T2" fmla="*/ 21555 w 21600"/>
              <a:gd name="T3" fmla="*/ 0 h 23264"/>
              <a:gd name="T4" fmla="*/ 21600 w 21600"/>
              <a:gd name="T5" fmla="*/ 21600 h 23264"/>
            </a:gdLst>
            <a:ahLst/>
            <a:cxnLst>
              <a:cxn ang="0">
                <a:pos x="T0" y="T1"/>
              </a:cxn>
              <a:cxn ang="0">
                <a:pos x="T2" y="T3"/>
              </a:cxn>
              <a:cxn ang="0">
                <a:pos x="T4" y="T5"/>
              </a:cxn>
            </a:cxnLst>
            <a:rect l="0" t="0" r="r" b="b"/>
            <a:pathLst>
              <a:path w="21600" h="23264" fill="none" extrusionOk="0">
                <a:moveTo>
                  <a:pt x="64" y="23263"/>
                </a:moveTo>
                <a:cubicBezTo>
                  <a:pt x="21" y="22710"/>
                  <a:pt x="0" y="22155"/>
                  <a:pt x="0" y="21600"/>
                </a:cubicBezTo>
                <a:cubicBezTo>
                  <a:pt x="-1" y="9688"/>
                  <a:pt x="9643" y="24"/>
                  <a:pt x="21555" y="0"/>
                </a:cubicBezTo>
              </a:path>
              <a:path w="21600" h="23264" stroke="0" extrusionOk="0">
                <a:moveTo>
                  <a:pt x="64" y="23263"/>
                </a:moveTo>
                <a:cubicBezTo>
                  <a:pt x="21" y="22710"/>
                  <a:pt x="0" y="22155"/>
                  <a:pt x="0" y="21600"/>
                </a:cubicBezTo>
                <a:cubicBezTo>
                  <a:pt x="-1" y="9688"/>
                  <a:pt x="9643" y="24"/>
                  <a:pt x="21555" y="0"/>
                </a:cubicBezTo>
                <a:lnTo>
                  <a:pt x="2160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93" name="Arc 33"/>
          <p:cNvSpPr>
            <a:spLocks/>
          </p:cNvSpPr>
          <p:nvPr/>
        </p:nvSpPr>
        <p:spPr bwMode="auto">
          <a:xfrm>
            <a:off x="7088188" y="2743200"/>
            <a:ext cx="762000" cy="820738"/>
          </a:xfrm>
          <a:custGeom>
            <a:avLst/>
            <a:gdLst>
              <a:gd name="G0" fmla="+- 21600 0 0"/>
              <a:gd name="G1" fmla="+- 21600 0 0"/>
              <a:gd name="G2" fmla="+- 21600 0 0"/>
              <a:gd name="T0" fmla="*/ 64 w 21600"/>
              <a:gd name="T1" fmla="*/ 23264 h 23264"/>
              <a:gd name="T2" fmla="*/ 21555 w 21600"/>
              <a:gd name="T3" fmla="*/ 0 h 23264"/>
              <a:gd name="T4" fmla="*/ 21600 w 21600"/>
              <a:gd name="T5" fmla="*/ 21600 h 23264"/>
            </a:gdLst>
            <a:ahLst/>
            <a:cxnLst>
              <a:cxn ang="0">
                <a:pos x="T0" y="T1"/>
              </a:cxn>
              <a:cxn ang="0">
                <a:pos x="T2" y="T3"/>
              </a:cxn>
              <a:cxn ang="0">
                <a:pos x="T4" y="T5"/>
              </a:cxn>
            </a:cxnLst>
            <a:rect l="0" t="0" r="r" b="b"/>
            <a:pathLst>
              <a:path w="21600" h="23264" fill="none" extrusionOk="0">
                <a:moveTo>
                  <a:pt x="64" y="23263"/>
                </a:moveTo>
                <a:cubicBezTo>
                  <a:pt x="21" y="22710"/>
                  <a:pt x="0" y="22155"/>
                  <a:pt x="0" y="21600"/>
                </a:cubicBezTo>
                <a:cubicBezTo>
                  <a:pt x="-1" y="9688"/>
                  <a:pt x="9643" y="24"/>
                  <a:pt x="21555" y="0"/>
                </a:cubicBezTo>
              </a:path>
              <a:path w="21600" h="23264" stroke="0" extrusionOk="0">
                <a:moveTo>
                  <a:pt x="64" y="23263"/>
                </a:moveTo>
                <a:cubicBezTo>
                  <a:pt x="21" y="22710"/>
                  <a:pt x="0" y="22155"/>
                  <a:pt x="0" y="21600"/>
                </a:cubicBezTo>
                <a:cubicBezTo>
                  <a:pt x="-1" y="9688"/>
                  <a:pt x="9643" y="24"/>
                  <a:pt x="21555" y="0"/>
                </a:cubicBezTo>
                <a:lnTo>
                  <a:pt x="2160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94" name="Arc 34"/>
          <p:cNvSpPr>
            <a:spLocks/>
          </p:cNvSpPr>
          <p:nvPr/>
        </p:nvSpPr>
        <p:spPr bwMode="auto">
          <a:xfrm>
            <a:off x="5986463" y="2744788"/>
            <a:ext cx="719137" cy="838200"/>
          </a:xfrm>
          <a:custGeom>
            <a:avLst/>
            <a:gdLst>
              <a:gd name="G0" fmla="+- 3931 0 0"/>
              <a:gd name="G1" fmla="+- 21600 0 0"/>
              <a:gd name="G2" fmla="+- 21600 0 0"/>
              <a:gd name="T0" fmla="*/ 0 w 25491"/>
              <a:gd name="T1" fmla="*/ 361 h 21600"/>
              <a:gd name="T2" fmla="*/ 25491 w 25491"/>
              <a:gd name="T3" fmla="*/ 20290 h 21600"/>
              <a:gd name="T4" fmla="*/ 3931 w 25491"/>
              <a:gd name="T5" fmla="*/ 21600 h 21600"/>
            </a:gdLst>
            <a:ahLst/>
            <a:cxnLst>
              <a:cxn ang="0">
                <a:pos x="T0" y="T1"/>
              </a:cxn>
              <a:cxn ang="0">
                <a:pos x="T2" y="T3"/>
              </a:cxn>
              <a:cxn ang="0">
                <a:pos x="T4" y="T5"/>
              </a:cxn>
            </a:cxnLst>
            <a:rect l="0" t="0" r="r" b="b"/>
            <a:pathLst>
              <a:path w="25491" h="21600" fill="none" extrusionOk="0">
                <a:moveTo>
                  <a:pt x="-1" y="360"/>
                </a:moveTo>
                <a:cubicBezTo>
                  <a:pt x="1296" y="120"/>
                  <a:pt x="2612" y="-1"/>
                  <a:pt x="3931" y="0"/>
                </a:cubicBezTo>
                <a:cubicBezTo>
                  <a:pt x="15351" y="0"/>
                  <a:pt x="24798" y="8890"/>
                  <a:pt x="25491" y="20289"/>
                </a:cubicBezTo>
              </a:path>
              <a:path w="25491" h="21600" stroke="0" extrusionOk="0">
                <a:moveTo>
                  <a:pt x="-1" y="360"/>
                </a:moveTo>
                <a:cubicBezTo>
                  <a:pt x="1296" y="120"/>
                  <a:pt x="2612" y="-1"/>
                  <a:pt x="3931" y="0"/>
                </a:cubicBezTo>
                <a:cubicBezTo>
                  <a:pt x="15351" y="0"/>
                  <a:pt x="24798" y="8890"/>
                  <a:pt x="25491" y="20289"/>
                </a:cubicBezTo>
                <a:lnTo>
                  <a:pt x="3931"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95" name="Rectangle 35"/>
          <p:cNvSpPr>
            <a:spLocks noChangeArrowheads="1"/>
          </p:cNvSpPr>
          <p:nvPr/>
        </p:nvSpPr>
        <p:spPr bwMode="auto">
          <a:xfrm>
            <a:off x="288925" y="5942013"/>
            <a:ext cx="10429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Promotion</a:t>
            </a:r>
          </a:p>
          <a:p>
            <a:r>
              <a:rPr lang="fr-FR" altLang="fr-FR"/>
              <a:t>accordée</a:t>
            </a:r>
          </a:p>
        </p:txBody>
      </p:sp>
      <p:sp>
        <p:nvSpPr>
          <p:cNvPr id="117796" name="Oval 36"/>
          <p:cNvSpPr>
            <a:spLocks noChangeArrowheads="1"/>
          </p:cNvSpPr>
          <p:nvPr/>
        </p:nvSpPr>
        <p:spPr bwMode="auto">
          <a:xfrm>
            <a:off x="5264150" y="5949950"/>
            <a:ext cx="10541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97" name="Rectangle 37"/>
          <p:cNvSpPr>
            <a:spLocks noChangeArrowheads="1"/>
          </p:cNvSpPr>
          <p:nvPr/>
        </p:nvSpPr>
        <p:spPr bwMode="auto">
          <a:xfrm>
            <a:off x="5318125" y="5942013"/>
            <a:ext cx="10429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Promotion</a:t>
            </a:r>
          </a:p>
          <a:p>
            <a:r>
              <a:rPr lang="fr-FR" altLang="fr-FR"/>
              <a:t>accordée</a:t>
            </a:r>
          </a:p>
        </p:txBody>
      </p:sp>
      <p:sp>
        <p:nvSpPr>
          <p:cNvPr id="117798" name="Oval 38"/>
          <p:cNvSpPr>
            <a:spLocks noChangeArrowheads="1"/>
          </p:cNvSpPr>
          <p:nvPr/>
        </p:nvSpPr>
        <p:spPr bwMode="auto">
          <a:xfrm>
            <a:off x="2673350" y="5949950"/>
            <a:ext cx="10541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99" name="Rectangle 39"/>
          <p:cNvSpPr>
            <a:spLocks noChangeArrowheads="1"/>
          </p:cNvSpPr>
          <p:nvPr/>
        </p:nvSpPr>
        <p:spPr bwMode="auto">
          <a:xfrm>
            <a:off x="2727325" y="5942013"/>
            <a:ext cx="10429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Promotion</a:t>
            </a:r>
          </a:p>
          <a:p>
            <a:r>
              <a:rPr lang="fr-FR" altLang="fr-FR"/>
              <a:t>   refusée</a:t>
            </a:r>
          </a:p>
        </p:txBody>
      </p:sp>
      <p:sp>
        <p:nvSpPr>
          <p:cNvPr id="117800" name="Oval 40"/>
          <p:cNvSpPr>
            <a:spLocks noChangeArrowheads="1"/>
          </p:cNvSpPr>
          <p:nvPr/>
        </p:nvSpPr>
        <p:spPr bwMode="auto">
          <a:xfrm>
            <a:off x="7626350" y="5949950"/>
            <a:ext cx="10541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801" name="Rectangle 41"/>
          <p:cNvSpPr>
            <a:spLocks noChangeArrowheads="1"/>
          </p:cNvSpPr>
          <p:nvPr/>
        </p:nvSpPr>
        <p:spPr bwMode="auto">
          <a:xfrm>
            <a:off x="7680325" y="5942013"/>
            <a:ext cx="10429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Promotion</a:t>
            </a:r>
          </a:p>
          <a:p>
            <a:r>
              <a:rPr lang="fr-FR" altLang="fr-FR"/>
              <a:t>   refusée</a:t>
            </a:r>
          </a:p>
        </p:txBody>
      </p:sp>
      <p:sp>
        <p:nvSpPr>
          <p:cNvPr id="117802" name="Arc 42"/>
          <p:cNvSpPr>
            <a:spLocks/>
          </p:cNvSpPr>
          <p:nvPr/>
        </p:nvSpPr>
        <p:spPr bwMode="auto">
          <a:xfrm>
            <a:off x="763588" y="5106988"/>
            <a:ext cx="609600" cy="762000"/>
          </a:xfrm>
          <a:custGeom>
            <a:avLst/>
            <a:gdLst>
              <a:gd name="G0" fmla="+- 21600 0 0"/>
              <a:gd name="G1" fmla="+- 21600 0 0"/>
              <a:gd name="G2" fmla="+- 21600 0 0"/>
              <a:gd name="T0" fmla="*/ 0 w 21600"/>
              <a:gd name="T1" fmla="*/ 21600 h 21600"/>
              <a:gd name="T2" fmla="*/ 21544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2"/>
                  <a:pt x="9636" y="30"/>
                  <a:pt x="21544" y="0"/>
                </a:cubicBezTo>
              </a:path>
              <a:path w="21600" h="21600" stroke="0" extrusionOk="0">
                <a:moveTo>
                  <a:pt x="0" y="21600"/>
                </a:moveTo>
                <a:cubicBezTo>
                  <a:pt x="0" y="9692"/>
                  <a:pt x="9636" y="30"/>
                  <a:pt x="21544" y="0"/>
                </a:cubicBezTo>
                <a:lnTo>
                  <a:pt x="2160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803" name="Arc 43"/>
          <p:cNvSpPr>
            <a:spLocks/>
          </p:cNvSpPr>
          <p:nvPr/>
        </p:nvSpPr>
        <p:spPr bwMode="auto">
          <a:xfrm>
            <a:off x="2514600" y="5106988"/>
            <a:ext cx="687388" cy="762000"/>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804" name="Arc 44"/>
          <p:cNvSpPr>
            <a:spLocks/>
          </p:cNvSpPr>
          <p:nvPr/>
        </p:nvSpPr>
        <p:spPr bwMode="auto">
          <a:xfrm>
            <a:off x="7620000" y="5106988"/>
            <a:ext cx="687388" cy="762000"/>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805" name="Arc 45"/>
          <p:cNvSpPr>
            <a:spLocks/>
          </p:cNvSpPr>
          <p:nvPr/>
        </p:nvSpPr>
        <p:spPr bwMode="auto">
          <a:xfrm>
            <a:off x="5868988" y="5106988"/>
            <a:ext cx="609600" cy="762000"/>
          </a:xfrm>
          <a:custGeom>
            <a:avLst/>
            <a:gdLst>
              <a:gd name="G0" fmla="+- 21600 0 0"/>
              <a:gd name="G1" fmla="+- 21600 0 0"/>
              <a:gd name="G2" fmla="+- 21600 0 0"/>
              <a:gd name="T0" fmla="*/ 0 w 21600"/>
              <a:gd name="T1" fmla="*/ 21600 h 21600"/>
              <a:gd name="T2" fmla="*/ 21544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2"/>
                  <a:pt x="9636" y="30"/>
                  <a:pt x="21544" y="0"/>
                </a:cubicBezTo>
              </a:path>
              <a:path w="21600" h="21600" stroke="0" extrusionOk="0">
                <a:moveTo>
                  <a:pt x="0" y="21600"/>
                </a:moveTo>
                <a:cubicBezTo>
                  <a:pt x="0" y="9692"/>
                  <a:pt x="9636" y="30"/>
                  <a:pt x="21544" y="0"/>
                </a:cubicBezTo>
                <a:lnTo>
                  <a:pt x="2160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806" name="Rectangle 46"/>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5F8D39ED-D9ED-43A1-AA56-7999D7DD85AA}" type="slidenum">
              <a:rPr lang="fr-FR" altLang="fr-FR" sz="1200"/>
              <a:pPr>
                <a:spcBef>
                  <a:spcPct val="50000"/>
                </a:spcBef>
              </a:pPr>
              <a:t>61</a:t>
            </a:fld>
            <a:endParaRPr lang="fr-FR" altLang="fr-FR" sz="12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Construction du MCT</a:t>
            </a:r>
          </a:p>
        </p:txBody>
      </p:sp>
      <p:sp>
        <p:nvSpPr>
          <p:cNvPr id="118787" name="Rectangle 3"/>
          <p:cNvSpPr>
            <a:spLocks noChangeArrowheads="1"/>
          </p:cNvSpPr>
          <p:nvPr/>
        </p:nvSpPr>
        <p:spPr bwMode="auto">
          <a:xfrm>
            <a:off x="288925" y="1446213"/>
            <a:ext cx="8550275"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Exemple : Traitement des commandes clients</a:t>
            </a:r>
          </a:p>
          <a:p>
            <a:endParaRPr lang="fr-FR" altLang="fr-FR"/>
          </a:p>
          <a:p>
            <a:r>
              <a:rPr lang="fr-FR" altLang="fr-FR"/>
              <a:t>Règles de gestion</a:t>
            </a:r>
          </a:p>
          <a:p>
            <a:r>
              <a:rPr lang="fr-FR" altLang="fr-FR"/>
              <a:t>1-toute commande de client non solvable est refusée</a:t>
            </a:r>
          </a:p>
          <a:p>
            <a:r>
              <a:rPr lang="fr-FR" altLang="fr-FR"/>
              <a:t>2-les commandes non disponibles sont mises en attente et devront déclencher un réapprovisionnement par le fournisseur</a:t>
            </a:r>
          </a:p>
          <a:p>
            <a:r>
              <a:rPr lang="fr-FR" altLang="fr-FR"/>
              <a:t>3-les commandes en attente seront déclarées disponibles lorsque le réapprovisionnement sera suffisant</a:t>
            </a:r>
          </a:p>
          <a:p>
            <a:r>
              <a:rPr lang="fr-FR" altLang="fr-FR"/>
              <a:t>4- les commandes disponibles donnent lieu à livraison au client</a:t>
            </a:r>
          </a:p>
          <a:p>
            <a:r>
              <a:rPr lang="fr-FR" altLang="fr-FR"/>
              <a:t>5-les livraisons refusée par le client donnent lieu à retour de marchandises</a:t>
            </a:r>
          </a:p>
          <a:p>
            <a:r>
              <a:rPr lang="fr-FR" altLang="fr-FR"/>
              <a:t>6-les livraisons acceptées donnent lieu à des factures qui sont conservées jusqu’à complet règlement</a:t>
            </a:r>
          </a:p>
          <a:p>
            <a:r>
              <a:rPr lang="fr-FR" altLang="fr-FR"/>
              <a:t>7-toute facture non réglée à l’échéance donne lieu à relance</a:t>
            </a:r>
          </a:p>
        </p:txBody>
      </p:sp>
      <p:sp>
        <p:nvSpPr>
          <p:cNvPr id="118788" name="AutoShape 4"/>
          <p:cNvSpPr>
            <a:spLocks noChangeArrowheads="1"/>
          </p:cNvSpPr>
          <p:nvPr/>
        </p:nvSpPr>
        <p:spPr bwMode="auto">
          <a:xfrm>
            <a:off x="463550" y="4502150"/>
            <a:ext cx="368300" cy="139700"/>
          </a:xfrm>
          <a:prstGeom prst="rightArrow">
            <a:avLst>
              <a:gd name="adj1" fmla="val 75009"/>
              <a:gd name="adj2" fmla="val 13183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8789" name="Rectangle 5"/>
          <p:cNvSpPr>
            <a:spLocks noChangeArrowheads="1"/>
          </p:cNvSpPr>
          <p:nvPr/>
        </p:nvSpPr>
        <p:spPr bwMode="auto">
          <a:xfrm>
            <a:off x="822325" y="4418013"/>
            <a:ext cx="5070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Aucune notion de lieu, de personne, de moyens ou de temps</a:t>
            </a:r>
          </a:p>
        </p:txBody>
      </p:sp>
      <p:sp>
        <p:nvSpPr>
          <p:cNvPr id="118790" name="Rectangle 6"/>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6FBE8CA5-4EC5-4EFC-B715-29AC75C3598F}" type="slidenum">
              <a:rPr lang="fr-FR" altLang="fr-FR" sz="1200"/>
              <a:pPr>
                <a:spcBef>
                  <a:spcPct val="50000"/>
                </a:spcBef>
              </a:pPr>
              <a:t>62</a:t>
            </a:fld>
            <a:endParaRPr lang="fr-FR" altLang="fr-FR" sz="12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1524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Construction du MCT (suite ...)</a:t>
            </a:r>
          </a:p>
        </p:txBody>
      </p:sp>
      <p:sp>
        <p:nvSpPr>
          <p:cNvPr id="119811" name="Rectangle 3"/>
          <p:cNvSpPr>
            <a:spLocks noChangeArrowheads="1"/>
          </p:cNvSpPr>
          <p:nvPr/>
        </p:nvSpPr>
        <p:spPr bwMode="auto">
          <a:xfrm>
            <a:off x="60325" y="1522413"/>
            <a:ext cx="2103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Schéma de circulation</a:t>
            </a:r>
          </a:p>
        </p:txBody>
      </p:sp>
      <p:sp>
        <p:nvSpPr>
          <p:cNvPr id="119812" name="Rectangle 4"/>
          <p:cNvSpPr>
            <a:spLocks noChangeArrowheads="1"/>
          </p:cNvSpPr>
          <p:nvPr/>
        </p:nvSpPr>
        <p:spPr bwMode="auto">
          <a:xfrm>
            <a:off x="158750" y="2063750"/>
            <a:ext cx="901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13" name="Rectangle 5"/>
          <p:cNvSpPr>
            <a:spLocks noChangeArrowheads="1"/>
          </p:cNvSpPr>
          <p:nvPr/>
        </p:nvSpPr>
        <p:spPr bwMode="auto">
          <a:xfrm>
            <a:off x="136525" y="2132013"/>
            <a:ext cx="906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CLIENT</a:t>
            </a:r>
          </a:p>
        </p:txBody>
      </p:sp>
      <p:sp>
        <p:nvSpPr>
          <p:cNvPr id="119814" name="Rectangle 6"/>
          <p:cNvSpPr>
            <a:spLocks noChangeArrowheads="1"/>
          </p:cNvSpPr>
          <p:nvPr/>
        </p:nvSpPr>
        <p:spPr bwMode="auto">
          <a:xfrm>
            <a:off x="3054350" y="2063750"/>
            <a:ext cx="14351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15" name="Rectangle 7"/>
          <p:cNvSpPr>
            <a:spLocks noChangeArrowheads="1"/>
          </p:cNvSpPr>
          <p:nvPr/>
        </p:nvSpPr>
        <p:spPr bwMode="auto">
          <a:xfrm>
            <a:off x="3108325" y="2055813"/>
            <a:ext cx="1420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SERVICE Cial</a:t>
            </a:r>
          </a:p>
        </p:txBody>
      </p:sp>
      <p:sp>
        <p:nvSpPr>
          <p:cNvPr id="119816" name="Rectangle 8"/>
          <p:cNvSpPr>
            <a:spLocks noChangeArrowheads="1"/>
          </p:cNvSpPr>
          <p:nvPr/>
        </p:nvSpPr>
        <p:spPr bwMode="auto">
          <a:xfrm>
            <a:off x="7931150" y="2063750"/>
            <a:ext cx="11303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17" name="Rectangle 9"/>
          <p:cNvSpPr>
            <a:spLocks noChangeArrowheads="1"/>
          </p:cNvSpPr>
          <p:nvPr/>
        </p:nvSpPr>
        <p:spPr bwMode="auto">
          <a:xfrm>
            <a:off x="7985125" y="2055813"/>
            <a:ext cx="1131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MAGASIN</a:t>
            </a:r>
          </a:p>
        </p:txBody>
      </p:sp>
      <p:sp>
        <p:nvSpPr>
          <p:cNvPr id="119818" name="Rectangle 10"/>
          <p:cNvSpPr>
            <a:spLocks noChangeArrowheads="1"/>
          </p:cNvSpPr>
          <p:nvPr/>
        </p:nvSpPr>
        <p:spPr bwMode="auto">
          <a:xfrm>
            <a:off x="3282950" y="4654550"/>
            <a:ext cx="13589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19" name="Rectangle 11"/>
          <p:cNvSpPr>
            <a:spLocks noChangeArrowheads="1"/>
          </p:cNvSpPr>
          <p:nvPr/>
        </p:nvSpPr>
        <p:spPr bwMode="auto">
          <a:xfrm>
            <a:off x="3489325" y="4799013"/>
            <a:ext cx="1030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COMPTA</a:t>
            </a:r>
          </a:p>
        </p:txBody>
      </p:sp>
      <p:sp>
        <p:nvSpPr>
          <p:cNvPr id="119820" name="Rectangle 12"/>
          <p:cNvSpPr>
            <a:spLocks noChangeArrowheads="1"/>
          </p:cNvSpPr>
          <p:nvPr/>
        </p:nvSpPr>
        <p:spPr bwMode="auto">
          <a:xfrm>
            <a:off x="3282950" y="6254750"/>
            <a:ext cx="14351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21" name="Rectangle 13"/>
          <p:cNvSpPr>
            <a:spLocks noChangeArrowheads="1"/>
          </p:cNvSpPr>
          <p:nvPr/>
        </p:nvSpPr>
        <p:spPr bwMode="auto">
          <a:xfrm>
            <a:off x="3413125" y="6399213"/>
            <a:ext cx="1200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ARCHIVES</a:t>
            </a:r>
          </a:p>
        </p:txBody>
      </p:sp>
      <p:sp>
        <p:nvSpPr>
          <p:cNvPr id="119822" name="Line 14"/>
          <p:cNvSpPr>
            <a:spLocks noChangeShapeType="1"/>
          </p:cNvSpPr>
          <p:nvPr/>
        </p:nvSpPr>
        <p:spPr bwMode="auto">
          <a:xfrm>
            <a:off x="3962400" y="5181600"/>
            <a:ext cx="0" cy="1143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23" name="Rectangle 15"/>
          <p:cNvSpPr>
            <a:spLocks noChangeArrowheads="1"/>
          </p:cNvSpPr>
          <p:nvPr/>
        </p:nvSpPr>
        <p:spPr bwMode="auto">
          <a:xfrm>
            <a:off x="3260725" y="5408613"/>
            <a:ext cx="1006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Facture</a:t>
            </a:r>
          </a:p>
          <a:p>
            <a:r>
              <a:rPr lang="fr-FR" altLang="fr-FR"/>
              <a:t>soldée</a:t>
            </a:r>
          </a:p>
        </p:txBody>
      </p:sp>
      <p:sp>
        <p:nvSpPr>
          <p:cNvPr id="119824" name="Line 16"/>
          <p:cNvSpPr>
            <a:spLocks noChangeShapeType="1"/>
          </p:cNvSpPr>
          <p:nvPr/>
        </p:nvSpPr>
        <p:spPr bwMode="auto">
          <a:xfrm>
            <a:off x="1066800" y="2438400"/>
            <a:ext cx="1828800" cy="6858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25" name="Line 17"/>
          <p:cNvSpPr>
            <a:spLocks noChangeShapeType="1"/>
          </p:cNvSpPr>
          <p:nvPr/>
        </p:nvSpPr>
        <p:spPr bwMode="auto">
          <a:xfrm>
            <a:off x="2895600" y="3124200"/>
            <a:ext cx="4114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26" name="Line 18"/>
          <p:cNvSpPr>
            <a:spLocks noChangeShapeType="1"/>
          </p:cNvSpPr>
          <p:nvPr/>
        </p:nvSpPr>
        <p:spPr bwMode="auto">
          <a:xfrm flipV="1">
            <a:off x="7010400" y="2438400"/>
            <a:ext cx="9144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27" name="Rectangle 19"/>
          <p:cNvSpPr>
            <a:spLocks noChangeArrowheads="1"/>
          </p:cNvSpPr>
          <p:nvPr/>
        </p:nvSpPr>
        <p:spPr bwMode="auto">
          <a:xfrm>
            <a:off x="3108325" y="2894013"/>
            <a:ext cx="2551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Marchandise + Bon livraison</a:t>
            </a:r>
          </a:p>
        </p:txBody>
      </p:sp>
      <p:sp>
        <p:nvSpPr>
          <p:cNvPr id="119828" name="Line 20"/>
          <p:cNvSpPr>
            <a:spLocks noChangeShapeType="1"/>
          </p:cNvSpPr>
          <p:nvPr/>
        </p:nvSpPr>
        <p:spPr bwMode="auto">
          <a:xfrm>
            <a:off x="1066800" y="2362200"/>
            <a:ext cx="19812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29" name="Line 21"/>
          <p:cNvSpPr>
            <a:spLocks noChangeShapeType="1"/>
          </p:cNvSpPr>
          <p:nvPr/>
        </p:nvSpPr>
        <p:spPr bwMode="auto">
          <a:xfrm>
            <a:off x="1066800" y="2133600"/>
            <a:ext cx="1981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30" name="Line 22"/>
          <p:cNvSpPr>
            <a:spLocks noChangeShapeType="1"/>
          </p:cNvSpPr>
          <p:nvPr/>
        </p:nvSpPr>
        <p:spPr bwMode="auto">
          <a:xfrm>
            <a:off x="4495800" y="2209800"/>
            <a:ext cx="34290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31" name="Rectangle 23"/>
          <p:cNvSpPr>
            <a:spLocks noChangeArrowheads="1"/>
          </p:cNvSpPr>
          <p:nvPr/>
        </p:nvSpPr>
        <p:spPr bwMode="auto">
          <a:xfrm>
            <a:off x="1736725" y="1884363"/>
            <a:ext cx="1120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19832" name="Rectangle 24"/>
          <p:cNvSpPr>
            <a:spLocks noChangeArrowheads="1"/>
          </p:cNvSpPr>
          <p:nvPr/>
        </p:nvSpPr>
        <p:spPr bwMode="auto">
          <a:xfrm>
            <a:off x="1965325" y="2303463"/>
            <a:ext cx="658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Refus</a:t>
            </a:r>
          </a:p>
        </p:txBody>
      </p:sp>
      <p:sp>
        <p:nvSpPr>
          <p:cNvPr id="119833" name="Rectangle 25"/>
          <p:cNvSpPr>
            <a:spLocks noChangeArrowheads="1"/>
          </p:cNvSpPr>
          <p:nvPr/>
        </p:nvSpPr>
        <p:spPr bwMode="auto">
          <a:xfrm>
            <a:off x="4860925" y="1960563"/>
            <a:ext cx="1871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 acceptée</a:t>
            </a:r>
          </a:p>
        </p:txBody>
      </p:sp>
      <p:sp>
        <p:nvSpPr>
          <p:cNvPr id="119834" name="Line 26"/>
          <p:cNvSpPr>
            <a:spLocks noChangeShapeType="1"/>
          </p:cNvSpPr>
          <p:nvPr/>
        </p:nvSpPr>
        <p:spPr bwMode="auto">
          <a:xfrm>
            <a:off x="838200" y="2438400"/>
            <a:ext cx="2057400" cy="1219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35" name="Line 27"/>
          <p:cNvSpPr>
            <a:spLocks noChangeShapeType="1"/>
          </p:cNvSpPr>
          <p:nvPr/>
        </p:nvSpPr>
        <p:spPr bwMode="auto">
          <a:xfrm>
            <a:off x="2895600" y="3657600"/>
            <a:ext cx="4114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36" name="Line 28"/>
          <p:cNvSpPr>
            <a:spLocks noChangeShapeType="1"/>
          </p:cNvSpPr>
          <p:nvPr/>
        </p:nvSpPr>
        <p:spPr bwMode="auto">
          <a:xfrm flipV="1">
            <a:off x="7010400" y="2438400"/>
            <a:ext cx="1219200" cy="1219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37" name="Rectangle 29"/>
          <p:cNvSpPr>
            <a:spLocks noChangeArrowheads="1"/>
          </p:cNvSpPr>
          <p:nvPr/>
        </p:nvSpPr>
        <p:spPr bwMode="auto">
          <a:xfrm>
            <a:off x="3489325" y="3408363"/>
            <a:ext cx="1814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Retour marchandise</a:t>
            </a:r>
          </a:p>
        </p:txBody>
      </p:sp>
      <p:sp>
        <p:nvSpPr>
          <p:cNvPr id="119838" name="Line 30"/>
          <p:cNvSpPr>
            <a:spLocks noChangeShapeType="1"/>
          </p:cNvSpPr>
          <p:nvPr/>
        </p:nvSpPr>
        <p:spPr bwMode="auto">
          <a:xfrm>
            <a:off x="152400" y="2362200"/>
            <a:ext cx="457200" cy="2743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39" name="Line 31"/>
          <p:cNvSpPr>
            <a:spLocks noChangeShapeType="1"/>
          </p:cNvSpPr>
          <p:nvPr/>
        </p:nvSpPr>
        <p:spPr bwMode="auto">
          <a:xfrm>
            <a:off x="609600" y="5105400"/>
            <a:ext cx="26670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40" name="Rectangle 32"/>
          <p:cNvSpPr>
            <a:spLocks noChangeArrowheads="1"/>
          </p:cNvSpPr>
          <p:nvPr/>
        </p:nvSpPr>
        <p:spPr bwMode="auto">
          <a:xfrm>
            <a:off x="822325" y="4856163"/>
            <a:ext cx="1065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Règlement</a:t>
            </a:r>
          </a:p>
        </p:txBody>
      </p:sp>
      <p:sp>
        <p:nvSpPr>
          <p:cNvPr id="119841" name="Line 33"/>
          <p:cNvSpPr>
            <a:spLocks noChangeShapeType="1"/>
          </p:cNvSpPr>
          <p:nvPr/>
        </p:nvSpPr>
        <p:spPr bwMode="auto">
          <a:xfrm>
            <a:off x="381000" y="2438400"/>
            <a:ext cx="685800" cy="23622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42" name="Line 34"/>
          <p:cNvSpPr>
            <a:spLocks noChangeShapeType="1"/>
          </p:cNvSpPr>
          <p:nvPr/>
        </p:nvSpPr>
        <p:spPr bwMode="auto">
          <a:xfrm>
            <a:off x="1066800" y="48006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43" name="Rectangle 35"/>
          <p:cNvSpPr>
            <a:spLocks noChangeArrowheads="1"/>
          </p:cNvSpPr>
          <p:nvPr/>
        </p:nvSpPr>
        <p:spPr bwMode="auto">
          <a:xfrm>
            <a:off x="1127125" y="4551363"/>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Relance</a:t>
            </a:r>
          </a:p>
        </p:txBody>
      </p:sp>
      <p:sp>
        <p:nvSpPr>
          <p:cNvPr id="119844" name="Line 36"/>
          <p:cNvSpPr>
            <a:spLocks noChangeShapeType="1"/>
          </p:cNvSpPr>
          <p:nvPr/>
        </p:nvSpPr>
        <p:spPr bwMode="auto">
          <a:xfrm>
            <a:off x="685800" y="2438400"/>
            <a:ext cx="990600" cy="21336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45" name="Line 37"/>
          <p:cNvSpPr>
            <a:spLocks noChangeShapeType="1"/>
          </p:cNvSpPr>
          <p:nvPr/>
        </p:nvSpPr>
        <p:spPr bwMode="auto">
          <a:xfrm>
            <a:off x="1676400" y="4572000"/>
            <a:ext cx="160020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46" name="Rectangle 38"/>
          <p:cNvSpPr>
            <a:spLocks noChangeArrowheads="1"/>
          </p:cNvSpPr>
          <p:nvPr/>
        </p:nvSpPr>
        <p:spPr bwMode="auto">
          <a:xfrm>
            <a:off x="1660525" y="4322763"/>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Facture</a:t>
            </a:r>
          </a:p>
        </p:txBody>
      </p:sp>
      <p:sp>
        <p:nvSpPr>
          <p:cNvPr id="119847" name="Line 39"/>
          <p:cNvSpPr>
            <a:spLocks noChangeShapeType="1"/>
          </p:cNvSpPr>
          <p:nvPr/>
        </p:nvSpPr>
        <p:spPr bwMode="auto">
          <a:xfrm>
            <a:off x="800100" y="2438400"/>
            <a:ext cx="1295400" cy="1676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48" name="Line 40"/>
          <p:cNvSpPr>
            <a:spLocks noChangeShapeType="1"/>
          </p:cNvSpPr>
          <p:nvPr/>
        </p:nvSpPr>
        <p:spPr bwMode="auto">
          <a:xfrm>
            <a:off x="2095500" y="4095750"/>
            <a:ext cx="1524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49" name="Arc 41"/>
          <p:cNvSpPr>
            <a:spLocks/>
          </p:cNvSpPr>
          <p:nvPr/>
        </p:nvSpPr>
        <p:spPr bwMode="auto">
          <a:xfrm>
            <a:off x="3638550" y="4097338"/>
            <a:ext cx="382588" cy="533400"/>
          </a:xfrm>
          <a:custGeom>
            <a:avLst/>
            <a:gdLst>
              <a:gd name="G0" fmla="+- 90 0 0"/>
              <a:gd name="G1" fmla="+- 21600 0 0"/>
              <a:gd name="G2" fmla="+- 21600 0 0"/>
              <a:gd name="T0" fmla="*/ 0 w 21690"/>
              <a:gd name="T1" fmla="*/ 0 h 21600"/>
              <a:gd name="T2" fmla="*/ 21690 w 21690"/>
              <a:gd name="T3" fmla="*/ 21600 h 21600"/>
              <a:gd name="T4" fmla="*/ 90 w 21690"/>
              <a:gd name="T5" fmla="*/ 21600 h 21600"/>
            </a:gdLst>
            <a:ahLst/>
            <a:cxnLst>
              <a:cxn ang="0">
                <a:pos x="T0" y="T1"/>
              </a:cxn>
              <a:cxn ang="0">
                <a:pos x="T2" y="T3"/>
              </a:cxn>
              <a:cxn ang="0">
                <a:pos x="T4" y="T5"/>
              </a:cxn>
            </a:cxnLst>
            <a:rect l="0" t="0" r="r" b="b"/>
            <a:pathLst>
              <a:path w="21690" h="21600" fill="none" extrusionOk="0">
                <a:moveTo>
                  <a:pt x="0" y="0"/>
                </a:moveTo>
                <a:cubicBezTo>
                  <a:pt x="30" y="0"/>
                  <a:pt x="60" y="-1"/>
                  <a:pt x="90" y="0"/>
                </a:cubicBezTo>
                <a:cubicBezTo>
                  <a:pt x="12019" y="0"/>
                  <a:pt x="21690" y="9670"/>
                  <a:pt x="21690" y="21600"/>
                </a:cubicBezTo>
              </a:path>
              <a:path w="21690" h="21600" stroke="0" extrusionOk="0">
                <a:moveTo>
                  <a:pt x="0" y="0"/>
                </a:moveTo>
                <a:cubicBezTo>
                  <a:pt x="30" y="0"/>
                  <a:pt x="60" y="-1"/>
                  <a:pt x="90" y="0"/>
                </a:cubicBezTo>
                <a:cubicBezTo>
                  <a:pt x="12019" y="0"/>
                  <a:pt x="21690" y="9670"/>
                  <a:pt x="21690" y="21600"/>
                </a:cubicBezTo>
                <a:lnTo>
                  <a:pt x="90"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50" name="Rectangle 42"/>
          <p:cNvSpPr>
            <a:spLocks noChangeArrowheads="1"/>
          </p:cNvSpPr>
          <p:nvPr/>
        </p:nvSpPr>
        <p:spPr bwMode="auto">
          <a:xfrm>
            <a:off x="1965325" y="3846513"/>
            <a:ext cx="1927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Acceptation livraison</a:t>
            </a:r>
          </a:p>
        </p:txBody>
      </p:sp>
      <p:sp>
        <p:nvSpPr>
          <p:cNvPr id="119851" name="Rectangle 43"/>
          <p:cNvSpPr>
            <a:spLocks noChangeArrowheads="1"/>
          </p:cNvSpPr>
          <p:nvPr/>
        </p:nvSpPr>
        <p:spPr bwMode="auto">
          <a:xfrm>
            <a:off x="6788150" y="5949950"/>
            <a:ext cx="1435100" cy="825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52" name="Rectangle 44"/>
          <p:cNvSpPr>
            <a:spLocks noChangeArrowheads="1"/>
          </p:cNvSpPr>
          <p:nvPr/>
        </p:nvSpPr>
        <p:spPr bwMode="auto">
          <a:xfrm>
            <a:off x="6842125" y="5942013"/>
            <a:ext cx="145415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Service achats, </a:t>
            </a:r>
          </a:p>
          <a:p>
            <a:r>
              <a:rPr lang="fr-FR" altLang="fr-FR"/>
              <a:t>Fournisseur</a:t>
            </a:r>
          </a:p>
          <a:p>
            <a:r>
              <a:rPr lang="fr-FR" altLang="fr-FR"/>
              <a:t>etc.</a:t>
            </a:r>
          </a:p>
        </p:txBody>
      </p:sp>
      <p:sp>
        <p:nvSpPr>
          <p:cNvPr id="119853" name="Line 45"/>
          <p:cNvSpPr>
            <a:spLocks noChangeShapeType="1"/>
          </p:cNvSpPr>
          <p:nvPr/>
        </p:nvSpPr>
        <p:spPr bwMode="auto">
          <a:xfrm flipH="1">
            <a:off x="7086600" y="2438400"/>
            <a:ext cx="1371600" cy="35052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54" name="Rectangle 46"/>
          <p:cNvSpPr>
            <a:spLocks noChangeArrowheads="1"/>
          </p:cNvSpPr>
          <p:nvPr/>
        </p:nvSpPr>
        <p:spPr bwMode="auto">
          <a:xfrm rot="17580000" flipH="1">
            <a:off x="6975475" y="4570413"/>
            <a:ext cx="873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Réappro</a:t>
            </a:r>
          </a:p>
        </p:txBody>
      </p:sp>
      <p:sp>
        <p:nvSpPr>
          <p:cNvPr id="119855" name="Line 47"/>
          <p:cNvSpPr>
            <a:spLocks noChangeShapeType="1"/>
          </p:cNvSpPr>
          <p:nvPr/>
        </p:nvSpPr>
        <p:spPr bwMode="auto">
          <a:xfrm flipH="1">
            <a:off x="8001000" y="2438400"/>
            <a:ext cx="990600" cy="3505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56" name="Rectangle 48"/>
          <p:cNvSpPr>
            <a:spLocks noChangeArrowheads="1"/>
          </p:cNvSpPr>
          <p:nvPr/>
        </p:nvSpPr>
        <p:spPr bwMode="auto">
          <a:xfrm rot="17002500">
            <a:off x="7868443" y="4501357"/>
            <a:ext cx="12239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Manquants</a:t>
            </a:r>
          </a:p>
        </p:txBody>
      </p:sp>
      <p:sp>
        <p:nvSpPr>
          <p:cNvPr id="119857" name="Rectangle 49"/>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12520DC2-D0A2-4C7F-9633-A2042EFE3642}" type="slidenum">
              <a:rPr lang="fr-FR" altLang="fr-FR" sz="1200"/>
              <a:pPr>
                <a:spcBef>
                  <a:spcPct val="50000"/>
                </a:spcBef>
              </a:pPr>
              <a:t>63</a:t>
            </a:fld>
            <a:endParaRPr lang="fr-FR" altLang="fr-FR" sz="12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1524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Construction du MCT (suite ...)</a:t>
            </a:r>
          </a:p>
        </p:txBody>
      </p:sp>
      <p:sp>
        <p:nvSpPr>
          <p:cNvPr id="120835" name="Rectangle 3"/>
          <p:cNvSpPr>
            <a:spLocks noChangeArrowheads="1"/>
          </p:cNvSpPr>
          <p:nvPr/>
        </p:nvSpPr>
        <p:spPr bwMode="auto">
          <a:xfrm>
            <a:off x="60325" y="1522413"/>
            <a:ext cx="1573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Graphe des flux</a:t>
            </a:r>
          </a:p>
        </p:txBody>
      </p:sp>
      <p:sp>
        <p:nvSpPr>
          <p:cNvPr id="120836" name="Oval 4"/>
          <p:cNvSpPr>
            <a:spLocks noChangeArrowheads="1"/>
          </p:cNvSpPr>
          <p:nvPr/>
        </p:nvSpPr>
        <p:spPr bwMode="auto">
          <a:xfrm>
            <a:off x="1987550" y="1530350"/>
            <a:ext cx="1054100" cy="520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37" name="Rectangle 5"/>
          <p:cNvSpPr>
            <a:spLocks noChangeArrowheads="1"/>
          </p:cNvSpPr>
          <p:nvPr/>
        </p:nvSpPr>
        <p:spPr bwMode="auto">
          <a:xfrm>
            <a:off x="1965325" y="1598613"/>
            <a:ext cx="1120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20838" name="Oval 6"/>
          <p:cNvSpPr>
            <a:spLocks noChangeArrowheads="1"/>
          </p:cNvSpPr>
          <p:nvPr/>
        </p:nvSpPr>
        <p:spPr bwMode="auto">
          <a:xfrm>
            <a:off x="1987550" y="2368550"/>
            <a:ext cx="11303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39" name="Oval 7"/>
          <p:cNvSpPr>
            <a:spLocks noChangeArrowheads="1"/>
          </p:cNvSpPr>
          <p:nvPr/>
        </p:nvSpPr>
        <p:spPr bwMode="auto">
          <a:xfrm>
            <a:off x="4730750" y="1682750"/>
            <a:ext cx="10541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40" name="Oval 8"/>
          <p:cNvSpPr>
            <a:spLocks noChangeArrowheads="1"/>
          </p:cNvSpPr>
          <p:nvPr/>
        </p:nvSpPr>
        <p:spPr bwMode="auto">
          <a:xfrm>
            <a:off x="1987550" y="3130550"/>
            <a:ext cx="10541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41" name="Oval 9"/>
          <p:cNvSpPr>
            <a:spLocks noChangeArrowheads="1"/>
          </p:cNvSpPr>
          <p:nvPr/>
        </p:nvSpPr>
        <p:spPr bwMode="auto">
          <a:xfrm>
            <a:off x="1987550" y="3892550"/>
            <a:ext cx="10541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42" name="Oval 10"/>
          <p:cNvSpPr>
            <a:spLocks noChangeArrowheads="1"/>
          </p:cNvSpPr>
          <p:nvPr/>
        </p:nvSpPr>
        <p:spPr bwMode="auto">
          <a:xfrm>
            <a:off x="311150" y="4806950"/>
            <a:ext cx="13589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43" name="Oval 11"/>
          <p:cNvSpPr>
            <a:spLocks noChangeArrowheads="1"/>
          </p:cNvSpPr>
          <p:nvPr/>
        </p:nvSpPr>
        <p:spPr bwMode="auto">
          <a:xfrm>
            <a:off x="3282950" y="4730750"/>
            <a:ext cx="13589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44" name="Oval 12"/>
          <p:cNvSpPr>
            <a:spLocks noChangeArrowheads="1"/>
          </p:cNvSpPr>
          <p:nvPr/>
        </p:nvSpPr>
        <p:spPr bwMode="auto">
          <a:xfrm>
            <a:off x="3282950" y="6483350"/>
            <a:ext cx="13589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45" name="Oval 13"/>
          <p:cNvSpPr>
            <a:spLocks noChangeArrowheads="1"/>
          </p:cNvSpPr>
          <p:nvPr/>
        </p:nvSpPr>
        <p:spPr bwMode="auto">
          <a:xfrm>
            <a:off x="3435350" y="5797550"/>
            <a:ext cx="9779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46" name="Oval 14"/>
          <p:cNvSpPr>
            <a:spLocks noChangeArrowheads="1"/>
          </p:cNvSpPr>
          <p:nvPr/>
        </p:nvSpPr>
        <p:spPr bwMode="auto">
          <a:xfrm>
            <a:off x="4730750" y="5416550"/>
            <a:ext cx="8255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47" name="Oval 15"/>
          <p:cNvSpPr>
            <a:spLocks noChangeArrowheads="1"/>
          </p:cNvSpPr>
          <p:nvPr/>
        </p:nvSpPr>
        <p:spPr bwMode="auto">
          <a:xfrm>
            <a:off x="4730750" y="2597150"/>
            <a:ext cx="12065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48" name="Oval 16"/>
          <p:cNvSpPr>
            <a:spLocks noChangeArrowheads="1"/>
          </p:cNvSpPr>
          <p:nvPr/>
        </p:nvSpPr>
        <p:spPr bwMode="auto">
          <a:xfrm>
            <a:off x="4730750" y="3282950"/>
            <a:ext cx="10541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49" name="Rectangle 17"/>
          <p:cNvSpPr>
            <a:spLocks noChangeArrowheads="1"/>
          </p:cNvSpPr>
          <p:nvPr/>
        </p:nvSpPr>
        <p:spPr bwMode="auto">
          <a:xfrm>
            <a:off x="4765675" y="1712913"/>
            <a:ext cx="1103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cde refusée</a:t>
            </a:r>
          </a:p>
        </p:txBody>
      </p:sp>
      <p:sp>
        <p:nvSpPr>
          <p:cNvPr id="120850" name="Rectangle 18"/>
          <p:cNvSpPr>
            <a:spLocks noChangeArrowheads="1"/>
          </p:cNvSpPr>
          <p:nvPr/>
        </p:nvSpPr>
        <p:spPr bwMode="auto">
          <a:xfrm>
            <a:off x="4689475" y="2627313"/>
            <a:ext cx="1301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cde en attente</a:t>
            </a:r>
          </a:p>
        </p:txBody>
      </p:sp>
      <p:sp>
        <p:nvSpPr>
          <p:cNvPr id="120851" name="Rectangle 19"/>
          <p:cNvSpPr>
            <a:spLocks noChangeArrowheads="1"/>
          </p:cNvSpPr>
          <p:nvPr/>
        </p:nvSpPr>
        <p:spPr bwMode="auto">
          <a:xfrm>
            <a:off x="4860925" y="3351213"/>
            <a:ext cx="873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Réappro</a:t>
            </a:r>
          </a:p>
        </p:txBody>
      </p:sp>
      <p:sp>
        <p:nvSpPr>
          <p:cNvPr id="120852" name="Rectangle 20"/>
          <p:cNvSpPr>
            <a:spLocks noChangeArrowheads="1"/>
          </p:cNvSpPr>
          <p:nvPr/>
        </p:nvSpPr>
        <p:spPr bwMode="auto">
          <a:xfrm>
            <a:off x="1946275" y="2417763"/>
            <a:ext cx="1216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cde acceptée</a:t>
            </a:r>
          </a:p>
        </p:txBody>
      </p:sp>
      <p:sp>
        <p:nvSpPr>
          <p:cNvPr id="120853" name="Rectangle 21"/>
          <p:cNvSpPr>
            <a:spLocks noChangeArrowheads="1"/>
          </p:cNvSpPr>
          <p:nvPr/>
        </p:nvSpPr>
        <p:spPr bwMode="auto">
          <a:xfrm>
            <a:off x="2041525" y="3122613"/>
            <a:ext cx="10652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Liste des</a:t>
            </a:r>
          </a:p>
          <a:p>
            <a:r>
              <a:rPr lang="fr-FR" altLang="fr-FR"/>
              <a:t>manquants</a:t>
            </a:r>
          </a:p>
        </p:txBody>
      </p:sp>
      <p:sp>
        <p:nvSpPr>
          <p:cNvPr id="120854" name="Rectangle 22"/>
          <p:cNvSpPr>
            <a:spLocks noChangeArrowheads="1"/>
          </p:cNvSpPr>
          <p:nvPr/>
        </p:nvSpPr>
        <p:spPr bwMode="auto">
          <a:xfrm>
            <a:off x="2079625" y="3808413"/>
            <a:ext cx="8953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    bon</a:t>
            </a:r>
          </a:p>
          <a:p>
            <a:r>
              <a:rPr lang="fr-FR" altLang="fr-FR"/>
              <a:t>livraison</a:t>
            </a:r>
          </a:p>
        </p:txBody>
      </p:sp>
      <p:sp>
        <p:nvSpPr>
          <p:cNvPr id="120855" name="Rectangle 23"/>
          <p:cNvSpPr>
            <a:spLocks noChangeArrowheads="1"/>
          </p:cNvSpPr>
          <p:nvPr/>
        </p:nvSpPr>
        <p:spPr bwMode="auto">
          <a:xfrm>
            <a:off x="441325" y="4799013"/>
            <a:ext cx="12334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    Retour</a:t>
            </a:r>
          </a:p>
          <a:p>
            <a:r>
              <a:rPr lang="fr-FR" altLang="fr-FR"/>
              <a:t>Marchandise</a:t>
            </a:r>
          </a:p>
        </p:txBody>
      </p:sp>
      <p:sp>
        <p:nvSpPr>
          <p:cNvPr id="120856" name="Line 24"/>
          <p:cNvSpPr>
            <a:spLocks noChangeShapeType="1"/>
          </p:cNvSpPr>
          <p:nvPr/>
        </p:nvSpPr>
        <p:spPr bwMode="auto">
          <a:xfrm>
            <a:off x="2895600" y="1981200"/>
            <a:ext cx="1828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57" name="Line 25"/>
          <p:cNvSpPr>
            <a:spLocks noChangeShapeType="1"/>
          </p:cNvSpPr>
          <p:nvPr/>
        </p:nvSpPr>
        <p:spPr bwMode="auto">
          <a:xfrm>
            <a:off x="2438400" y="20574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58" name="Line 26"/>
          <p:cNvSpPr>
            <a:spLocks noChangeShapeType="1"/>
          </p:cNvSpPr>
          <p:nvPr/>
        </p:nvSpPr>
        <p:spPr bwMode="auto">
          <a:xfrm>
            <a:off x="2971800" y="2743200"/>
            <a:ext cx="1752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59" name="Line 27"/>
          <p:cNvSpPr>
            <a:spLocks noChangeShapeType="1"/>
          </p:cNvSpPr>
          <p:nvPr/>
        </p:nvSpPr>
        <p:spPr bwMode="auto">
          <a:xfrm>
            <a:off x="2514600" y="28194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60" name="Line 28"/>
          <p:cNvSpPr>
            <a:spLocks noChangeShapeType="1"/>
          </p:cNvSpPr>
          <p:nvPr/>
        </p:nvSpPr>
        <p:spPr bwMode="auto">
          <a:xfrm>
            <a:off x="3048000" y="3505200"/>
            <a:ext cx="1676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61" name="Line 29"/>
          <p:cNvSpPr>
            <a:spLocks noChangeShapeType="1"/>
          </p:cNvSpPr>
          <p:nvPr/>
        </p:nvSpPr>
        <p:spPr bwMode="auto">
          <a:xfrm>
            <a:off x="3048000" y="4114800"/>
            <a:ext cx="21336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62" name="Line 30"/>
          <p:cNvSpPr>
            <a:spLocks noChangeShapeType="1"/>
          </p:cNvSpPr>
          <p:nvPr/>
        </p:nvSpPr>
        <p:spPr bwMode="auto">
          <a:xfrm>
            <a:off x="5181600" y="3733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63" name="Line 31"/>
          <p:cNvSpPr>
            <a:spLocks noChangeShapeType="1"/>
          </p:cNvSpPr>
          <p:nvPr/>
        </p:nvSpPr>
        <p:spPr bwMode="auto">
          <a:xfrm>
            <a:off x="5943600" y="2819400"/>
            <a:ext cx="60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64" name="Line 32"/>
          <p:cNvSpPr>
            <a:spLocks noChangeShapeType="1"/>
          </p:cNvSpPr>
          <p:nvPr/>
        </p:nvSpPr>
        <p:spPr bwMode="auto">
          <a:xfrm>
            <a:off x="6553200" y="2819400"/>
            <a:ext cx="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65" name="Line 33"/>
          <p:cNvSpPr>
            <a:spLocks noChangeShapeType="1"/>
          </p:cNvSpPr>
          <p:nvPr/>
        </p:nvSpPr>
        <p:spPr bwMode="auto">
          <a:xfrm flipH="1">
            <a:off x="2971800" y="4267200"/>
            <a:ext cx="3581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66" name="Line 34"/>
          <p:cNvSpPr>
            <a:spLocks noChangeShapeType="1"/>
          </p:cNvSpPr>
          <p:nvPr/>
        </p:nvSpPr>
        <p:spPr bwMode="auto">
          <a:xfrm flipH="1">
            <a:off x="1143000" y="25908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67" name="Line 35"/>
          <p:cNvSpPr>
            <a:spLocks noChangeShapeType="1"/>
          </p:cNvSpPr>
          <p:nvPr/>
        </p:nvSpPr>
        <p:spPr bwMode="auto">
          <a:xfrm>
            <a:off x="1143000" y="2590800"/>
            <a:ext cx="0" cy="152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68" name="Line 36"/>
          <p:cNvSpPr>
            <a:spLocks noChangeShapeType="1"/>
          </p:cNvSpPr>
          <p:nvPr/>
        </p:nvSpPr>
        <p:spPr bwMode="auto">
          <a:xfrm>
            <a:off x="1143000" y="4114800"/>
            <a:ext cx="838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69" name="Arc 37"/>
          <p:cNvSpPr>
            <a:spLocks/>
          </p:cNvSpPr>
          <p:nvPr/>
        </p:nvSpPr>
        <p:spPr bwMode="auto">
          <a:xfrm>
            <a:off x="1143000" y="4343400"/>
            <a:ext cx="1143000" cy="4572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70" name="Arc 38"/>
          <p:cNvSpPr>
            <a:spLocks/>
          </p:cNvSpPr>
          <p:nvPr/>
        </p:nvSpPr>
        <p:spPr bwMode="auto">
          <a:xfrm>
            <a:off x="2819400" y="4344988"/>
            <a:ext cx="763588" cy="381000"/>
          </a:xfrm>
          <a:custGeom>
            <a:avLst/>
            <a:gdLst>
              <a:gd name="G0" fmla="+- 45 0 0"/>
              <a:gd name="G1" fmla="+- 21600 0 0"/>
              <a:gd name="G2" fmla="+- 21600 0 0"/>
              <a:gd name="T0" fmla="*/ 0 w 21645"/>
              <a:gd name="T1" fmla="*/ 0 h 21600"/>
              <a:gd name="T2" fmla="*/ 21645 w 21645"/>
              <a:gd name="T3" fmla="*/ 21600 h 21600"/>
              <a:gd name="T4" fmla="*/ 45 w 21645"/>
              <a:gd name="T5" fmla="*/ 21600 h 21600"/>
            </a:gdLst>
            <a:ahLst/>
            <a:cxnLst>
              <a:cxn ang="0">
                <a:pos x="T0" y="T1"/>
              </a:cxn>
              <a:cxn ang="0">
                <a:pos x="T2" y="T3"/>
              </a:cxn>
              <a:cxn ang="0">
                <a:pos x="T4" y="T5"/>
              </a:cxn>
            </a:cxnLst>
            <a:rect l="0" t="0" r="r" b="b"/>
            <a:pathLst>
              <a:path w="21645" h="21600" fill="none" extrusionOk="0">
                <a:moveTo>
                  <a:pt x="0" y="0"/>
                </a:moveTo>
                <a:cubicBezTo>
                  <a:pt x="15" y="0"/>
                  <a:pt x="30" y="-1"/>
                  <a:pt x="45" y="0"/>
                </a:cubicBezTo>
                <a:cubicBezTo>
                  <a:pt x="11974" y="0"/>
                  <a:pt x="21645" y="9670"/>
                  <a:pt x="21645" y="21600"/>
                </a:cubicBezTo>
              </a:path>
              <a:path w="21645" h="21600" stroke="0" extrusionOk="0">
                <a:moveTo>
                  <a:pt x="0" y="0"/>
                </a:moveTo>
                <a:cubicBezTo>
                  <a:pt x="15" y="0"/>
                  <a:pt x="30" y="-1"/>
                  <a:pt x="45" y="0"/>
                </a:cubicBezTo>
                <a:cubicBezTo>
                  <a:pt x="11974" y="0"/>
                  <a:pt x="21645" y="9670"/>
                  <a:pt x="21645" y="21600"/>
                </a:cubicBezTo>
                <a:lnTo>
                  <a:pt x="45"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71" name="Rectangle 39"/>
          <p:cNvSpPr>
            <a:spLocks noChangeArrowheads="1"/>
          </p:cNvSpPr>
          <p:nvPr/>
        </p:nvSpPr>
        <p:spPr bwMode="auto">
          <a:xfrm>
            <a:off x="3413125" y="4799013"/>
            <a:ext cx="1387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Fact. en</a:t>
            </a:r>
          </a:p>
          <a:p>
            <a:r>
              <a:rPr lang="fr-FR" altLang="fr-FR"/>
              <a:t>attente règlt.</a:t>
            </a:r>
          </a:p>
        </p:txBody>
      </p:sp>
      <p:sp>
        <p:nvSpPr>
          <p:cNvPr id="120872" name="Rectangle 40"/>
          <p:cNvSpPr>
            <a:spLocks noChangeArrowheads="1"/>
          </p:cNvSpPr>
          <p:nvPr/>
        </p:nvSpPr>
        <p:spPr bwMode="auto">
          <a:xfrm>
            <a:off x="3413125" y="6475413"/>
            <a:ext cx="1103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Fact soldée</a:t>
            </a:r>
          </a:p>
        </p:txBody>
      </p:sp>
      <p:sp>
        <p:nvSpPr>
          <p:cNvPr id="120873" name="Rectangle 41"/>
          <p:cNvSpPr>
            <a:spLocks noChangeArrowheads="1"/>
          </p:cNvSpPr>
          <p:nvPr/>
        </p:nvSpPr>
        <p:spPr bwMode="auto">
          <a:xfrm>
            <a:off x="3584575" y="5827713"/>
            <a:ext cx="674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Règlt.</a:t>
            </a:r>
          </a:p>
        </p:txBody>
      </p:sp>
      <p:sp>
        <p:nvSpPr>
          <p:cNvPr id="120874" name="Rectangle 42"/>
          <p:cNvSpPr>
            <a:spLocks noChangeArrowheads="1"/>
          </p:cNvSpPr>
          <p:nvPr/>
        </p:nvSpPr>
        <p:spPr bwMode="auto">
          <a:xfrm>
            <a:off x="4746625" y="5446713"/>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Relance</a:t>
            </a:r>
          </a:p>
        </p:txBody>
      </p:sp>
      <p:sp>
        <p:nvSpPr>
          <p:cNvPr id="120875" name="Line 43"/>
          <p:cNvSpPr>
            <a:spLocks noChangeShapeType="1"/>
          </p:cNvSpPr>
          <p:nvPr/>
        </p:nvSpPr>
        <p:spPr bwMode="auto">
          <a:xfrm>
            <a:off x="4572000" y="5257800"/>
            <a:ext cx="304800" cy="152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76" name="Line 44"/>
          <p:cNvSpPr>
            <a:spLocks noChangeShapeType="1"/>
          </p:cNvSpPr>
          <p:nvPr/>
        </p:nvSpPr>
        <p:spPr bwMode="auto">
          <a:xfrm flipH="1">
            <a:off x="4419600" y="5715000"/>
            <a:ext cx="381000" cy="152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77" name="Line 45"/>
          <p:cNvSpPr>
            <a:spLocks noChangeShapeType="1"/>
          </p:cNvSpPr>
          <p:nvPr/>
        </p:nvSpPr>
        <p:spPr bwMode="auto">
          <a:xfrm>
            <a:off x="3886200" y="5410200"/>
            <a:ext cx="0" cy="381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78" name="Line 46"/>
          <p:cNvSpPr>
            <a:spLocks noChangeShapeType="1"/>
          </p:cNvSpPr>
          <p:nvPr/>
        </p:nvSpPr>
        <p:spPr bwMode="auto">
          <a:xfrm>
            <a:off x="3886200" y="61722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79" name="Rectangle 47"/>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6EA3E13A-E426-43E3-9818-93D4E71111F4}" type="slidenum">
              <a:rPr lang="fr-FR" altLang="fr-FR" sz="1200"/>
              <a:pPr>
                <a:spcBef>
                  <a:spcPct val="50000"/>
                </a:spcBef>
              </a:pPr>
              <a:t>64</a:t>
            </a:fld>
            <a:endParaRPr lang="fr-FR" altLang="fr-FR" sz="12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1524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Construction du MCT (suite ...)</a:t>
            </a:r>
          </a:p>
        </p:txBody>
      </p:sp>
      <p:sp>
        <p:nvSpPr>
          <p:cNvPr id="121859" name="Rectangle 3"/>
          <p:cNvSpPr>
            <a:spLocks noChangeArrowheads="1"/>
          </p:cNvSpPr>
          <p:nvPr/>
        </p:nvSpPr>
        <p:spPr bwMode="auto">
          <a:xfrm>
            <a:off x="60325" y="1522413"/>
            <a:ext cx="15732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Graphe des flux</a:t>
            </a:r>
          </a:p>
          <a:p>
            <a:r>
              <a:rPr lang="fr-FR" altLang="fr-FR" b="1"/>
              <a:t>corrigé</a:t>
            </a:r>
          </a:p>
        </p:txBody>
      </p:sp>
      <p:sp>
        <p:nvSpPr>
          <p:cNvPr id="121860" name="Oval 4"/>
          <p:cNvSpPr>
            <a:spLocks noChangeArrowheads="1"/>
          </p:cNvSpPr>
          <p:nvPr/>
        </p:nvSpPr>
        <p:spPr bwMode="auto">
          <a:xfrm>
            <a:off x="3130550" y="1377950"/>
            <a:ext cx="1054100" cy="520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61" name="Rectangle 5"/>
          <p:cNvSpPr>
            <a:spLocks noChangeArrowheads="1"/>
          </p:cNvSpPr>
          <p:nvPr/>
        </p:nvSpPr>
        <p:spPr bwMode="auto">
          <a:xfrm>
            <a:off x="3108325" y="1446213"/>
            <a:ext cx="1120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21862" name="Oval 6"/>
          <p:cNvSpPr>
            <a:spLocks noChangeArrowheads="1"/>
          </p:cNvSpPr>
          <p:nvPr/>
        </p:nvSpPr>
        <p:spPr bwMode="auto">
          <a:xfrm>
            <a:off x="7016750" y="1758950"/>
            <a:ext cx="10541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63" name="Oval 7"/>
          <p:cNvSpPr>
            <a:spLocks noChangeArrowheads="1"/>
          </p:cNvSpPr>
          <p:nvPr/>
        </p:nvSpPr>
        <p:spPr bwMode="auto">
          <a:xfrm>
            <a:off x="7092950" y="2825750"/>
            <a:ext cx="10541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64" name="Oval 8"/>
          <p:cNvSpPr>
            <a:spLocks noChangeArrowheads="1"/>
          </p:cNvSpPr>
          <p:nvPr/>
        </p:nvSpPr>
        <p:spPr bwMode="auto">
          <a:xfrm>
            <a:off x="1606550" y="3587750"/>
            <a:ext cx="10541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65" name="Oval 9"/>
          <p:cNvSpPr>
            <a:spLocks noChangeArrowheads="1"/>
          </p:cNvSpPr>
          <p:nvPr/>
        </p:nvSpPr>
        <p:spPr bwMode="auto">
          <a:xfrm>
            <a:off x="311150" y="4806950"/>
            <a:ext cx="13589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66" name="Oval 10"/>
          <p:cNvSpPr>
            <a:spLocks noChangeArrowheads="1"/>
          </p:cNvSpPr>
          <p:nvPr/>
        </p:nvSpPr>
        <p:spPr bwMode="auto">
          <a:xfrm>
            <a:off x="3206750" y="4425950"/>
            <a:ext cx="13589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67" name="Oval 11"/>
          <p:cNvSpPr>
            <a:spLocks noChangeArrowheads="1"/>
          </p:cNvSpPr>
          <p:nvPr/>
        </p:nvSpPr>
        <p:spPr bwMode="auto">
          <a:xfrm>
            <a:off x="3282950" y="6483350"/>
            <a:ext cx="13589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68" name="Oval 12"/>
          <p:cNvSpPr>
            <a:spLocks noChangeArrowheads="1"/>
          </p:cNvSpPr>
          <p:nvPr/>
        </p:nvSpPr>
        <p:spPr bwMode="auto">
          <a:xfrm>
            <a:off x="3435350" y="5797550"/>
            <a:ext cx="9779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69" name="Oval 13"/>
          <p:cNvSpPr>
            <a:spLocks noChangeArrowheads="1"/>
          </p:cNvSpPr>
          <p:nvPr/>
        </p:nvSpPr>
        <p:spPr bwMode="auto">
          <a:xfrm>
            <a:off x="4730750" y="5416550"/>
            <a:ext cx="8255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70" name="Oval 14"/>
          <p:cNvSpPr>
            <a:spLocks noChangeArrowheads="1"/>
          </p:cNvSpPr>
          <p:nvPr/>
        </p:nvSpPr>
        <p:spPr bwMode="auto">
          <a:xfrm>
            <a:off x="4730750" y="2368550"/>
            <a:ext cx="12065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71" name="Oval 15"/>
          <p:cNvSpPr>
            <a:spLocks noChangeArrowheads="1"/>
          </p:cNvSpPr>
          <p:nvPr/>
        </p:nvSpPr>
        <p:spPr bwMode="auto">
          <a:xfrm>
            <a:off x="5264150" y="3511550"/>
            <a:ext cx="10541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72" name="Rectangle 16"/>
          <p:cNvSpPr>
            <a:spLocks noChangeArrowheads="1"/>
          </p:cNvSpPr>
          <p:nvPr/>
        </p:nvSpPr>
        <p:spPr bwMode="auto">
          <a:xfrm>
            <a:off x="7051675" y="1789113"/>
            <a:ext cx="1103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cde refusée</a:t>
            </a:r>
          </a:p>
        </p:txBody>
      </p:sp>
      <p:sp>
        <p:nvSpPr>
          <p:cNvPr id="121873" name="Rectangle 17"/>
          <p:cNvSpPr>
            <a:spLocks noChangeArrowheads="1"/>
          </p:cNvSpPr>
          <p:nvPr/>
        </p:nvSpPr>
        <p:spPr bwMode="auto">
          <a:xfrm>
            <a:off x="4689475" y="2398713"/>
            <a:ext cx="1301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cde en attente</a:t>
            </a:r>
          </a:p>
        </p:txBody>
      </p:sp>
      <p:sp>
        <p:nvSpPr>
          <p:cNvPr id="121874" name="Rectangle 18"/>
          <p:cNvSpPr>
            <a:spLocks noChangeArrowheads="1"/>
          </p:cNvSpPr>
          <p:nvPr/>
        </p:nvSpPr>
        <p:spPr bwMode="auto">
          <a:xfrm>
            <a:off x="5394325" y="3579813"/>
            <a:ext cx="873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Réappro</a:t>
            </a:r>
          </a:p>
        </p:txBody>
      </p:sp>
      <p:sp>
        <p:nvSpPr>
          <p:cNvPr id="121875" name="Rectangle 19"/>
          <p:cNvSpPr>
            <a:spLocks noChangeArrowheads="1"/>
          </p:cNvSpPr>
          <p:nvPr/>
        </p:nvSpPr>
        <p:spPr bwMode="auto">
          <a:xfrm>
            <a:off x="7108825" y="2951163"/>
            <a:ext cx="1087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Manquants</a:t>
            </a:r>
          </a:p>
        </p:txBody>
      </p:sp>
      <p:sp>
        <p:nvSpPr>
          <p:cNvPr id="121876" name="Rectangle 20"/>
          <p:cNvSpPr>
            <a:spLocks noChangeArrowheads="1"/>
          </p:cNvSpPr>
          <p:nvPr/>
        </p:nvSpPr>
        <p:spPr bwMode="auto">
          <a:xfrm>
            <a:off x="1698625" y="3656013"/>
            <a:ext cx="895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livraison</a:t>
            </a:r>
          </a:p>
        </p:txBody>
      </p:sp>
      <p:sp>
        <p:nvSpPr>
          <p:cNvPr id="121877" name="Rectangle 21"/>
          <p:cNvSpPr>
            <a:spLocks noChangeArrowheads="1"/>
          </p:cNvSpPr>
          <p:nvPr/>
        </p:nvSpPr>
        <p:spPr bwMode="auto">
          <a:xfrm>
            <a:off x="441325" y="4799013"/>
            <a:ext cx="12334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    Retour</a:t>
            </a:r>
          </a:p>
          <a:p>
            <a:r>
              <a:rPr lang="fr-FR" altLang="fr-FR"/>
              <a:t>Marchandise</a:t>
            </a:r>
          </a:p>
        </p:txBody>
      </p:sp>
      <p:sp>
        <p:nvSpPr>
          <p:cNvPr id="121878" name="Rectangle 22"/>
          <p:cNvSpPr>
            <a:spLocks noChangeArrowheads="1"/>
          </p:cNvSpPr>
          <p:nvPr/>
        </p:nvSpPr>
        <p:spPr bwMode="auto">
          <a:xfrm>
            <a:off x="3336925" y="4494213"/>
            <a:ext cx="1387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Fact. en</a:t>
            </a:r>
          </a:p>
          <a:p>
            <a:r>
              <a:rPr lang="fr-FR" altLang="fr-FR"/>
              <a:t>attente règlt.</a:t>
            </a:r>
          </a:p>
        </p:txBody>
      </p:sp>
      <p:sp>
        <p:nvSpPr>
          <p:cNvPr id="121879" name="Rectangle 23"/>
          <p:cNvSpPr>
            <a:spLocks noChangeArrowheads="1"/>
          </p:cNvSpPr>
          <p:nvPr/>
        </p:nvSpPr>
        <p:spPr bwMode="auto">
          <a:xfrm>
            <a:off x="3413125" y="6475413"/>
            <a:ext cx="1103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Fact soldée</a:t>
            </a:r>
          </a:p>
        </p:txBody>
      </p:sp>
      <p:sp>
        <p:nvSpPr>
          <p:cNvPr id="121880" name="Rectangle 24"/>
          <p:cNvSpPr>
            <a:spLocks noChangeArrowheads="1"/>
          </p:cNvSpPr>
          <p:nvPr/>
        </p:nvSpPr>
        <p:spPr bwMode="auto">
          <a:xfrm>
            <a:off x="3584575" y="5827713"/>
            <a:ext cx="674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Règlt.</a:t>
            </a:r>
          </a:p>
        </p:txBody>
      </p:sp>
      <p:sp>
        <p:nvSpPr>
          <p:cNvPr id="121881" name="Rectangle 25"/>
          <p:cNvSpPr>
            <a:spLocks noChangeArrowheads="1"/>
          </p:cNvSpPr>
          <p:nvPr/>
        </p:nvSpPr>
        <p:spPr bwMode="auto">
          <a:xfrm>
            <a:off x="4746625" y="5446713"/>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Relance</a:t>
            </a:r>
          </a:p>
        </p:txBody>
      </p:sp>
      <p:sp>
        <p:nvSpPr>
          <p:cNvPr id="121882" name="Line 26"/>
          <p:cNvSpPr>
            <a:spLocks noChangeShapeType="1"/>
          </p:cNvSpPr>
          <p:nvPr/>
        </p:nvSpPr>
        <p:spPr bwMode="auto">
          <a:xfrm>
            <a:off x="4191000" y="1676400"/>
            <a:ext cx="281940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83" name="Line 27"/>
          <p:cNvSpPr>
            <a:spLocks noChangeShapeType="1"/>
          </p:cNvSpPr>
          <p:nvPr/>
        </p:nvSpPr>
        <p:spPr bwMode="auto">
          <a:xfrm>
            <a:off x="4114800" y="1790700"/>
            <a:ext cx="3352800" cy="990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84" name="Line 28"/>
          <p:cNvSpPr>
            <a:spLocks noChangeShapeType="1"/>
          </p:cNvSpPr>
          <p:nvPr/>
        </p:nvSpPr>
        <p:spPr bwMode="auto">
          <a:xfrm>
            <a:off x="3810000" y="1905000"/>
            <a:ext cx="91440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85" name="Line 29"/>
          <p:cNvSpPr>
            <a:spLocks noChangeShapeType="1"/>
          </p:cNvSpPr>
          <p:nvPr/>
        </p:nvSpPr>
        <p:spPr bwMode="auto">
          <a:xfrm flipH="1">
            <a:off x="2057400" y="1828800"/>
            <a:ext cx="1219200" cy="1752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86" name="Line 30"/>
          <p:cNvSpPr>
            <a:spLocks noChangeShapeType="1"/>
          </p:cNvSpPr>
          <p:nvPr/>
        </p:nvSpPr>
        <p:spPr bwMode="auto">
          <a:xfrm flipH="1">
            <a:off x="1295400" y="4038600"/>
            <a:ext cx="838200" cy="76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87" name="Line 31"/>
          <p:cNvSpPr>
            <a:spLocks noChangeShapeType="1"/>
          </p:cNvSpPr>
          <p:nvPr/>
        </p:nvSpPr>
        <p:spPr bwMode="auto">
          <a:xfrm>
            <a:off x="2362200" y="3962400"/>
            <a:ext cx="1066800" cy="533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88" name="Line 32"/>
          <p:cNvSpPr>
            <a:spLocks noChangeShapeType="1"/>
          </p:cNvSpPr>
          <p:nvPr/>
        </p:nvSpPr>
        <p:spPr bwMode="auto">
          <a:xfrm>
            <a:off x="4419600" y="4953000"/>
            <a:ext cx="45720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89" name="Line 33"/>
          <p:cNvSpPr>
            <a:spLocks noChangeShapeType="1"/>
          </p:cNvSpPr>
          <p:nvPr/>
        </p:nvSpPr>
        <p:spPr bwMode="auto">
          <a:xfrm>
            <a:off x="3886200" y="5105400"/>
            <a:ext cx="0" cy="685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90" name="Line 34"/>
          <p:cNvSpPr>
            <a:spLocks noChangeShapeType="1"/>
          </p:cNvSpPr>
          <p:nvPr/>
        </p:nvSpPr>
        <p:spPr bwMode="auto">
          <a:xfrm flipH="1">
            <a:off x="4419600" y="5791200"/>
            <a:ext cx="68580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91" name="Line 35"/>
          <p:cNvSpPr>
            <a:spLocks noChangeShapeType="1"/>
          </p:cNvSpPr>
          <p:nvPr/>
        </p:nvSpPr>
        <p:spPr bwMode="auto">
          <a:xfrm>
            <a:off x="3886200" y="61722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92" name="Rectangle 36"/>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CBDF364A-7B1A-4433-B660-3811B2C6B907}" type="slidenum">
              <a:rPr lang="fr-FR" altLang="fr-FR" sz="1200"/>
              <a:pPr>
                <a:spcBef>
                  <a:spcPct val="50000"/>
                </a:spcBef>
              </a:pPr>
              <a:t>65</a:t>
            </a:fld>
            <a:endParaRPr lang="fr-FR" altLang="fr-FR" sz="12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1524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Construction du MCT (suite ...)</a:t>
            </a:r>
          </a:p>
        </p:txBody>
      </p:sp>
      <p:sp>
        <p:nvSpPr>
          <p:cNvPr id="122883" name="Oval 3"/>
          <p:cNvSpPr>
            <a:spLocks noChangeArrowheads="1"/>
          </p:cNvSpPr>
          <p:nvPr/>
        </p:nvSpPr>
        <p:spPr bwMode="auto">
          <a:xfrm>
            <a:off x="2139950" y="1377950"/>
            <a:ext cx="9779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884" name="Rectangle 4"/>
          <p:cNvSpPr>
            <a:spLocks noChangeArrowheads="1"/>
          </p:cNvSpPr>
          <p:nvPr/>
        </p:nvSpPr>
        <p:spPr bwMode="auto">
          <a:xfrm>
            <a:off x="-15875" y="1446213"/>
            <a:ext cx="14478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Début de</a:t>
            </a:r>
          </a:p>
          <a:p>
            <a:r>
              <a:rPr lang="fr-FR" altLang="fr-FR" b="1"/>
              <a:t>représentation</a:t>
            </a:r>
          </a:p>
          <a:p>
            <a:r>
              <a:rPr lang="fr-FR" altLang="fr-FR" b="1"/>
              <a:t>graphique</a:t>
            </a:r>
          </a:p>
        </p:txBody>
      </p:sp>
      <p:sp>
        <p:nvSpPr>
          <p:cNvPr id="122885" name="AutoShape 5"/>
          <p:cNvSpPr>
            <a:spLocks noChangeArrowheads="1"/>
          </p:cNvSpPr>
          <p:nvPr/>
        </p:nvSpPr>
        <p:spPr bwMode="auto">
          <a:xfrm rot="10800000" flipH="1">
            <a:off x="2520950" y="1968500"/>
            <a:ext cx="292100" cy="215900"/>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886" name="Line 6"/>
          <p:cNvSpPr>
            <a:spLocks noChangeShapeType="1"/>
          </p:cNvSpPr>
          <p:nvPr/>
        </p:nvSpPr>
        <p:spPr bwMode="auto">
          <a:xfrm>
            <a:off x="2667000" y="16764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887" name="Rectangle 7"/>
          <p:cNvSpPr>
            <a:spLocks noChangeArrowheads="1"/>
          </p:cNvSpPr>
          <p:nvPr/>
        </p:nvSpPr>
        <p:spPr bwMode="auto">
          <a:xfrm>
            <a:off x="844550" y="2139950"/>
            <a:ext cx="3797300" cy="977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888" name="Line 8"/>
          <p:cNvSpPr>
            <a:spLocks noChangeShapeType="1"/>
          </p:cNvSpPr>
          <p:nvPr/>
        </p:nvSpPr>
        <p:spPr bwMode="auto">
          <a:xfrm>
            <a:off x="838200" y="2514600"/>
            <a:ext cx="3810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889" name="Rectangle 9"/>
          <p:cNvSpPr>
            <a:spLocks noChangeArrowheads="1"/>
          </p:cNvSpPr>
          <p:nvPr/>
        </p:nvSpPr>
        <p:spPr bwMode="auto">
          <a:xfrm>
            <a:off x="2212975" y="1370013"/>
            <a:ext cx="1014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Cde client</a:t>
            </a:r>
          </a:p>
        </p:txBody>
      </p:sp>
      <p:sp>
        <p:nvSpPr>
          <p:cNvPr id="122890" name="Rectangle 10"/>
          <p:cNvSpPr>
            <a:spLocks noChangeArrowheads="1"/>
          </p:cNvSpPr>
          <p:nvPr/>
        </p:nvSpPr>
        <p:spPr bwMode="auto">
          <a:xfrm>
            <a:off x="2422525" y="2170113"/>
            <a:ext cx="40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T1</a:t>
            </a:r>
          </a:p>
        </p:txBody>
      </p:sp>
      <p:sp>
        <p:nvSpPr>
          <p:cNvPr id="122891" name="Line 11"/>
          <p:cNvSpPr>
            <a:spLocks noChangeShapeType="1"/>
          </p:cNvSpPr>
          <p:nvPr/>
        </p:nvSpPr>
        <p:spPr bwMode="auto">
          <a:xfrm>
            <a:off x="838200" y="2819400"/>
            <a:ext cx="2286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892" name="Rectangle 12"/>
          <p:cNvSpPr>
            <a:spLocks noChangeArrowheads="1"/>
          </p:cNvSpPr>
          <p:nvPr/>
        </p:nvSpPr>
        <p:spPr bwMode="auto">
          <a:xfrm>
            <a:off x="898525" y="2817813"/>
            <a:ext cx="2295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Disponible    Indisponible</a:t>
            </a:r>
          </a:p>
        </p:txBody>
      </p:sp>
      <p:sp>
        <p:nvSpPr>
          <p:cNvPr id="122893" name="Line 13"/>
          <p:cNvSpPr>
            <a:spLocks noChangeShapeType="1"/>
          </p:cNvSpPr>
          <p:nvPr/>
        </p:nvSpPr>
        <p:spPr bwMode="auto">
          <a:xfrm>
            <a:off x="1981200" y="28194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894" name="Line 14"/>
          <p:cNvSpPr>
            <a:spLocks noChangeShapeType="1"/>
          </p:cNvSpPr>
          <p:nvPr/>
        </p:nvSpPr>
        <p:spPr bwMode="auto">
          <a:xfrm>
            <a:off x="3124200" y="28194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895" name="Line 15"/>
          <p:cNvSpPr>
            <a:spLocks noChangeShapeType="1"/>
          </p:cNvSpPr>
          <p:nvPr/>
        </p:nvSpPr>
        <p:spPr bwMode="auto">
          <a:xfrm flipV="1">
            <a:off x="3124200" y="2133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896" name="Rectangle 16"/>
          <p:cNvSpPr>
            <a:spLocks noChangeArrowheads="1"/>
          </p:cNvSpPr>
          <p:nvPr/>
        </p:nvSpPr>
        <p:spPr bwMode="auto">
          <a:xfrm>
            <a:off x="1584325" y="2513013"/>
            <a:ext cx="895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Solvable</a:t>
            </a:r>
          </a:p>
        </p:txBody>
      </p:sp>
      <p:sp>
        <p:nvSpPr>
          <p:cNvPr id="122897" name="Rectangle 17"/>
          <p:cNvSpPr>
            <a:spLocks noChangeArrowheads="1"/>
          </p:cNvSpPr>
          <p:nvPr/>
        </p:nvSpPr>
        <p:spPr bwMode="auto">
          <a:xfrm>
            <a:off x="3260725" y="2589213"/>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Non Solvable</a:t>
            </a:r>
          </a:p>
        </p:txBody>
      </p:sp>
      <p:sp>
        <p:nvSpPr>
          <p:cNvPr id="122898" name="Rectangle 18"/>
          <p:cNvSpPr>
            <a:spLocks noChangeArrowheads="1"/>
          </p:cNvSpPr>
          <p:nvPr/>
        </p:nvSpPr>
        <p:spPr bwMode="auto">
          <a:xfrm>
            <a:off x="3663950" y="5949950"/>
            <a:ext cx="25019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899" name="Line 19"/>
          <p:cNvSpPr>
            <a:spLocks noChangeShapeType="1"/>
          </p:cNvSpPr>
          <p:nvPr/>
        </p:nvSpPr>
        <p:spPr bwMode="auto">
          <a:xfrm>
            <a:off x="3657600" y="6172200"/>
            <a:ext cx="2514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00" name="Rectangle 20"/>
          <p:cNvSpPr>
            <a:spLocks noChangeArrowheads="1"/>
          </p:cNvSpPr>
          <p:nvPr/>
        </p:nvSpPr>
        <p:spPr bwMode="auto">
          <a:xfrm>
            <a:off x="4708525" y="5942013"/>
            <a:ext cx="40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T2</a:t>
            </a:r>
          </a:p>
        </p:txBody>
      </p:sp>
      <p:sp>
        <p:nvSpPr>
          <p:cNvPr id="122901" name="Rectangle 21"/>
          <p:cNvSpPr>
            <a:spLocks noChangeArrowheads="1"/>
          </p:cNvSpPr>
          <p:nvPr/>
        </p:nvSpPr>
        <p:spPr bwMode="auto">
          <a:xfrm>
            <a:off x="3794125" y="6170613"/>
            <a:ext cx="2295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Disponible    Indisponible</a:t>
            </a:r>
          </a:p>
        </p:txBody>
      </p:sp>
      <p:sp>
        <p:nvSpPr>
          <p:cNvPr id="122902" name="Line 22"/>
          <p:cNvSpPr>
            <a:spLocks noChangeShapeType="1"/>
          </p:cNvSpPr>
          <p:nvPr/>
        </p:nvSpPr>
        <p:spPr bwMode="auto">
          <a:xfrm>
            <a:off x="4876800" y="61722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03" name="Line 23"/>
          <p:cNvSpPr>
            <a:spLocks noChangeShapeType="1"/>
          </p:cNvSpPr>
          <p:nvPr/>
        </p:nvSpPr>
        <p:spPr bwMode="auto">
          <a:xfrm>
            <a:off x="3886200" y="31242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04" name="Line 24"/>
          <p:cNvSpPr>
            <a:spLocks noChangeShapeType="1"/>
          </p:cNvSpPr>
          <p:nvPr/>
        </p:nvSpPr>
        <p:spPr bwMode="auto">
          <a:xfrm>
            <a:off x="3886200" y="3276600"/>
            <a:ext cx="1676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05" name="Oval 25"/>
          <p:cNvSpPr>
            <a:spLocks noChangeArrowheads="1"/>
          </p:cNvSpPr>
          <p:nvPr/>
        </p:nvSpPr>
        <p:spPr bwMode="auto">
          <a:xfrm>
            <a:off x="5568950" y="3054350"/>
            <a:ext cx="13589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06" name="Rectangle 26"/>
          <p:cNvSpPr>
            <a:spLocks noChangeArrowheads="1"/>
          </p:cNvSpPr>
          <p:nvPr/>
        </p:nvSpPr>
        <p:spPr bwMode="auto">
          <a:xfrm>
            <a:off x="5641975" y="3122613"/>
            <a:ext cx="1216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Cde Refusée</a:t>
            </a:r>
          </a:p>
        </p:txBody>
      </p:sp>
      <p:sp>
        <p:nvSpPr>
          <p:cNvPr id="122907" name="AutoShape 27"/>
          <p:cNvSpPr>
            <a:spLocks noChangeArrowheads="1"/>
          </p:cNvSpPr>
          <p:nvPr/>
        </p:nvSpPr>
        <p:spPr bwMode="auto">
          <a:xfrm rot="10800000" flipH="1">
            <a:off x="4730750" y="5645150"/>
            <a:ext cx="444500" cy="273050"/>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08" name="Rectangle 28"/>
          <p:cNvSpPr>
            <a:spLocks noChangeArrowheads="1"/>
          </p:cNvSpPr>
          <p:nvPr/>
        </p:nvSpPr>
        <p:spPr bwMode="auto">
          <a:xfrm>
            <a:off x="4727575" y="5580063"/>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a:t>
            </a:r>
          </a:p>
        </p:txBody>
      </p:sp>
      <p:sp>
        <p:nvSpPr>
          <p:cNvPr id="122909" name="Oval 29"/>
          <p:cNvSpPr>
            <a:spLocks noChangeArrowheads="1"/>
          </p:cNvSpPr>
          <p:nvPr/>
        </p:nvSpPr>
        <p:spPr bwMode="auto">
          <a:xfrm>
            <a:off x="4425950" y="3663950"/>
            <a:ext cx="12827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10" name="Rectangle 30"/>
          <p:cNvSpPr>
            <a:spLocks noChangeArrowheads="1"/>
          </p:cNvSpPr>
          <p:nvPr/>
        </p:nvSpPr>
        <p:spPr bwMode="auto">
          <a:xfrm>
            <a:off x="4556125" y="3656013"/>
            <a:ext cx="1103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Cde attente</a:t>
            </a:r>
          </a:p>
        </p:txBody>
      </p:sp>
      <p:sp>
        <p:nvSpPr>
          <p:cNvPr id="122911" name="Oval 31"/>
          <p:cNvSpPr>
            <a:spLocks noChangeArrowheads="1"/>
          </p:cNvSpPr>
          <p:nvPr/>
        </p:nvSpPr>
        <p:spPr bwMode="auto">
          <a:xfrm>
            <a:off x="1758950" y="3816350"/>
            <a:ext cx="12827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12" name="Rectangle 32"/>
          <p:cNvSpPr>
            <a:spLocks noChangeArrowheads="1"/>
          </p:cNvSpPr>
          <p:nvPr/>
        </p:nvSpPr>
        <p:spPr bwMode="auto">
          <a:xfrm>
            <a:off x="1831975" y="3865563"/>
            <a:ext cx="1087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Manquants</a:t>
            </a:r>
          </a:p>
        </p:txBody>
      </p:sp>
      <p:sp>
        <p:nvSpPr>
          <p:cNvPr id="122913" name="Oval 33"/>
          <p:cNvSpPr>
            <a:spLocks noChangeArrowheads="1"/>
          </p:cNvSpPr>
          <p:nvPr/>
        </p:nvSpPr>
        <p:spPr bwMode="auto">
          <a:xfrm>
            <a:off x="158750" y="3816350"/>
            <a:ext cx="12065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14" name="Rectangle 34"/>
          <p:cNvSpPr>
            <a:spLocks noChangeArrowheads="1"/>
          </p:cNvSpPr>
          <p:nvPr/>
        </p:nvSpPr>
        <p:spPr bwMode="auto">
          <a:xfrm>
            <a:off x="288925" y="3884613"/>
            <a:ext cx="963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Livraison</a:t>
            </a:r>
          </a:p>
        </p:txBody>
      </p:sp>
      <p:sp>
        <p:nvSpPr>
          <p:cNvPr id="122915" name="Rectangle 35"/>
          <p:cNvSpPr>
            <a:spLocks noChangeArrowheads="1"/>
          </p:cNvSpPr>
          <p:nvPr/>
        </p:nvSpPr>
        <p:spPr bwMode="auto">
          <a:xfrm>
            <a:off x="1758950" y="4578350"/>
            <a:ext cx="1739900" cy="292100"/>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16" name="Line 36"/>
          <p:cNvSpPr>
            <a:spLocks noChangeShapeType="1"/>
          </p:cNvSpPr>
          <p:nvPr/>
        </p:nvSpPr>
        <p:spPr bwMode="auto">
          <a:xfrm>
            <a:off x="3124200" y="24384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17" name="Oval 37"/>
          <p:cNvSpPr>
            <a:spLocks noChangeArrowheads="1"/>
          </p:cNvSpPr>
          <p:nvPr/>
        </p:nvSpPr>
        <p:spPr bwMode="auto">
          <a:xfrm>
            <a:off x="1911350" y="5264150"/>
            <a:ext cx="11303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18" name="Rectangle 38"/>
          <p:cNvSpPr>
            <a:spLocks noChangeArrowheads="1"/>
          </p:cNvSpPr>
          <p:nvPr/>
        </p:nvSpPr>
        <p:spPr bwMode="auto">
          <a:xfrm>
            <a:off x="1736725" y="4570413"/>
            <a:ext cx="175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PROCES. APPRO.</a:t>
            </a:r>
          </a:p>
        </p:txBody>
      </p:sp>
      <p:sp>
        <p:nvSpPr>
          <p:cNvPr id="122919" name="Rectangle 39"/>
          <p:cNvSpPr>
            <a:spLocks noChangeArrowheads="1"/>
          </p:cNvSpPr>
          <p:nvPr/>
        </p:nvSpPr>
        <p:spPr bwMode="auto">
          <a:xfrm>
            <a:off x="2041525" y="5256213"/>
            <a:ext cx="923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Réappro.</a:t>
            </a:r>
          </a:p>
        </p:txBody>
      </p:sp>
      <p:sp>
        <p:nvSpPr>
          <p:cNvPr id="122920" name="Line 40"/>
          <p:cNvSpPr>
            <a:spLocks noChangeShapeType="1"/>
          </p:cNvSpPr>
          <p:nvPr/>
        </p:nvSpPr>
        <p:spPr bwMode="auto">
          <a:xfrm>
            <a:off x="990600" y="3124200"/>
            <a:ext cx="0" cy="685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21" name="Line 41"/>
          <p:cNvSpPr>
            <a:spLocks noChangeShapeType="1"/>
          </p:cNvSpPr>
          <p:nvPr/>
        </p:nvSpPr>
        <p:spPr bwMode="auto">
          <a:xfrm>
            <a:off x="2514600" y="3124200"/>
            <a:ext cx="0" cy="685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22" name="Line 42"/>
          <p:cNvSpPr>
            <a:spLocks noChangeShapeType="1"/>
          </p:cNvSpPr>
          <p:nvPr/>
        </p:nvSpPr>
        <p:spPr bwMode="auto">
          <a:xfrm>
            <a:off x="4191000" y="64770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23" name="Line 43"/>
          <p:cNvSpPr>
            <a:spLocks noChangeShapeType="1"/>
          </p:cNvSpPr>
          <p:nvPr/>
        </p:nvSpPr>
        <p:spPr bwMode="auto">
          <a:xfrm flipH="1">
            <a:off x="762000" y="6781800"/>
            <a:ext cx="3429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24" name="Line 44"/>
          <p:cNvSpPr>
            <a:spLocks noChangeShapeType="1"/>
          </p:cNvSpPr>
          <p:nvPr/>
        </p:nvSpPr>
        <p:spPr bwMode="auto">
          <a:xfrm flipV="1">
            <a:off x="762000" y="4267200"/>
            <a:ext cx="0" cy="2514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25" name="Line 45"/>
          <p:cNvSpPr>
            <a:spLocks noChangeShapeType="1"/>
          </p:cNvSpPr>
          <p:nvPr/>
        </p:nvSpPr>
        <p:spPr bwMode="auto">
          <a:xfrm>
            <a:off x="2362200" y="42672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26" name="Line 46"/>
          <p:cNvSpPr>
            <a:spLocks noChangeShapeType="1"/>
          </p:cNvSpPr>
          <p:nvPr/>
        </p:nvSpPr>
        <p:spPr bwMode="auto">
          <a:xfrm>
            <a:off x="2438400" y="4876800"/>
            <a:ext cx="0" cy="381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27" name="Line 47"/>
          <p:cNvSpPr>
            <a:spLocks noChangeShapeType="1"/>
          </p:cNvSpPr>
          <p:nvPr/>
        </p:nvSpPr>
        <p:spPr bwMode="auto">
          <a:xfrm>
            <a:off x="3048000" y="5410200"/>
            <a:ext cx="1752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28" name="Line 48"/>
          <p:cNvSpPr>
            <a:spLocks noChangeShapeType="1"/>
          </p:cNvSpPr>
          <p:nvPr/>
        </p:nvSpPr>
        <p:spPr bwMode="auto">
          <a:xfrm>
            <a:off x="4800600" y="54102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29" name="Line 49"/>
          <p:cNvSpPr>
            <a:spLocks noChangeShapeType="1"/>
          </p:cNvSpPr>
          <p:nvPr/>
        </p:nvSpPr>
        <p:spPr bwMode="auto">
          <a:xfrm>
            <a:off x="5029200" y="4038600"/>
            <a:ext cx="0" cy="1600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30" name="Line 50"/>
          <p:cNvSpPr>
            <a:spLocks noChangeShapeType="1"/>
          </p:cNvSpPr>
          <p:nvPr/>
        </p:nvSpPr>
        <p:spPr bwMode="auto">
          <a:xfrm>
            <a:off x="2895600" y="3124200"/>
            <a:ext cx="304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31" name="Line 51"/>
          <p:cNvSpPr>
            <a:spLocks noChangeShapeType="1"/>
          </p:cNvSpPr>
          <p:nvPr/>
        </p:nvSpPr>
        <p:spPr bwMode="auto">
          <a:xfrm>
            <a:off x="3200400" y="3810000"/>
            <a:ext cx="1219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32" name="Line 52"/>
          <p:cNvSpPr>
            <a:spLocks noChangeShapeType="1"/>
          </p:cNvSpPr>
          <p:nvPr/>
        </p:nvSpPr>
        <p:spPr bwMode="auto">
          <a:xfrm>
            <a:off x="5410200" y="64770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33" name="Line 53"/>
          <p:cNvSpPr>
            <a:spLocks noChangeShapeType="1"/>
          </p:cNvSpPr>
          <p:nvPr/>
        </p:nvSpPr>
        <p:spPr bwMode="auto">
          <a:xfrm>
            <a:off x="5410200" y="6781800"/>
            <a:ext cx="1371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34" name="Line 54"/>
          <p:cNvSpPr>
            <a:spLocks noChangeShapeType="1"/>
          </p:cNvSpPr>
          <p:nvPr/>
        </p:nvSpPr>
        <p:spPr bwMode="auto">
          <a:xfrm flipV="1">
            <a:off x="6781800" y="3886200"/>
            <a:ext cx="0" cy="2895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35" name="Line 55"/>
          <p:cNvSpPr>
            <a:spLocks noChangeShapeType="1"/>
          </p:cNvSpPr>
          <p:nvPr/>
        </p:nvSpPr>
        <p:spPr bwMode="auto">
          <a:xfrm flipH="1">
            <a:off x="5715000" y="3886200"/>
            <a:ext cx="1066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36" name="Rectangle 56"/>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59A550DE-B24C-4FA7-B94B-EF4F151628CD}" type="slidenum">
              <a:rPr lang="fr-FR" altLang="fr-FR" sz="1200"/>
              <a:pPr>
                <a:spcBef>
                  <a:spcPct val="50000"/>
                </a:spcBef>
              </a:pPr>
              <a:t>66</a:t>
            </a:fld>
            <a:endParaRPr lang="fr-FR" altLang="fr-FR" sz="12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1524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Construction du MCT (... fin)</a:t>
            </a:r>
          </a:p>
        </p:txBody>
      </p:sp>
      <p:sp>
        <p:nvSpPr>
          <p:cNvPr id="123907" name="Rectangle 3"/>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49301055-2B27-4DFB-9C87-ABBED91F56D3}" type="slidenum">
              <a:rPr lang="fr-FR" altLang="fr-FR" sz="1200"/>
              <a:pPr>
                <a:spcBef>
                  <a:spcPct val="50000"/>
                </a:spcBef>
              </a:pPr>
              <a:t>67</a:t>
            </a:fld>
            <a:endParaRPr lang="fr-FR" altLang="fr-FR" sz="12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152400" y="133350"/>
            <a:ext cx="7772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Le Modèle Organisationnel des Traitements  (MOT)</a:t>
            </a:r>
          </a:p>
        </p:txBody>
      </p:sp>
      <p:sp>
        <p:nvSpPr>
          <p:cNvPr id="124931" name="Rectangle 3"/>
          <p:cNvSpPr>
            <a:spLocks noChangeArrowheads="1"/>
          </p:cNvSpPr>
          <p:nvPr/>
        </p:nvSpPr>
        <p:spPr bwMode="auto">
          <a:xfrm>
            <a:off x="212725" y="1598613"/>
            <a:ext cx="8750300"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Niveau Organisationnel : QUI, OU, QUAND</a:t>
            </a:r>
          </a:p>
          <a:p>
            <a:endParaRPr lang="fr-FR" altLang="fr-FR"/>
          </a:p>
          <a:p>
            <a:r>
              <a:rPr lang="fr-FR" altLang="fr-FR"/>
              <a:t> Le MOT intègre les notions de </a:t>
            </a:r>
            <a:r>
              <a:rPr lang="fr-FR" altLang="fr-FR" b="1"/>
              <a:t>temps</a:t>
            </a:r>
            <a:r>
              <a:rPr lang="fr-FR" altLang="fr-FR"/>
              <a:t> et </a:t>
            </a:r>
            <a:r>
              <a:rPr lang="fr-FR" altLang="fr-FR" b="1"/>
              <a:t>durée</a:t>
            </a:r>
            <a:r>
              <a:rPr lang="fr-FR" altLang="fr-FR"/>
              <a:t> (déroulement) de </a:t>
            </a:r>
            <a:r>
              <a:rPr lang="fr-FR" altLang="fr-FR" b="1"/>
              <a:t>ressources</a:t>
            </a:r>
            <a:r>
              <a:rPr lang="fr-FR" altLang="fr-FR"/>
              <a:t>, de </a:t>
            </a:r>
            <a:r>
              <a:rPr lang="fr-FR" altLang="fr-FR" b="1"/>
              <a:t>lieu</a:t>
            </a:r>
            <a:r>
              <a:rPr lang="fr-FR" altLang="fr-FR"/>
              <a:t> et de résponsabilité</a:t>
            </a:r>
          </a:p>
          <a:p>
            <a:r>
              <a:rPr lang="fr-FR" altLang="fr-FR"/>
              <a:t>(</a:t>
            </a:r>
            <a:r>
              <a:rPr lang="fr-FR" altLang="fr-FR" b="1"/>
              <a:t>poste de travail</a:t>
            </a:r>
            <a:r>
              <a:rPr lang="fr-FR" altLang="fr-FR"/>
              <a:t>), et de </a:t>
            </a:r>
            <a:r>
              <a:rPr lang="fr-FR" altLang="fr-FR" b="1"/>
              <a:t>nature</a:t>
            </a:r>
            <a:r>
              <a:rPr lang="fr-FR" altLang="fr-FR"/>
              <a:t> de traitements (manuels ou automatiques)</a:t>
            </a:r>
          </a:p>
          <a:p>
            <a:endParaRPr lang="fr-FR" altLang="fr-FR"/>
          </a:p>
          <a:p>
            <a:endParaRPr lang="fr-FR" altLang="fr-FR"/>
          </a:p>
          <a:p>
            <a:endParaRPr lang="fr-FR" altLang="fr-FR"/>
          </a:p>
          <a:p>
            <a:endParaRPr lang="fr-FR" altLang="fr-FR"/>
          </a:p>
          <a:p>
            <a:endParaRPr lang="fr-FR" altLang="fr-FR"/>
          </a:p>
          <a:p>
            <a:r>
              <a:rPr lang="fr-FR" altLang="fr-FR" b="1" u="sng"/>
              <a:t>Un exemple</a:t>
            </a:r>
            <a:endParaRPr lang="fr-FR" altLang="fr-FR"/>
          </a:p>
          <a:p>
            <a:endParaRPr lang="fr-FR" altLang="fr-FR"/>
          </a:p>
          <a:p>
            <a:r>
              <a:rPr lang="fr-FR" altLang="fr-FR" b="1"/>
              <a:t>Niveau conceptuel</a:t>
            </a:r>
          </a:p>
          <a:p>
            <a:pPr>
              <a:buFontTx/>
              <a:buChar char="•"/>
            </a:pPr>
            <a:r>
              <a:rPr lang="fr-FR" altLang="fr-FR"/>
              <a:t>Rôle du système : Gestion des stocks (en liaison avec le système de gestion commande client)</a:t>
            </a:r>
          </a:p>
          <a:p>
            <a:r>
              <a:rPr lang="fr-FR" altLang="fr-FR"/>
              <a:t>	- Tenue de stock</a:t>
            </a:r>
          </a:p>
          <a:p>
            <a:r>
              <a:rPr lang="fr-FR" altLang="fr-FR"/>
              <a:t>	- Approvisionnements</a:t>
            </a:r>
          </a:p>
          <a:p>
            <a:endParaRPr lang="fr-FR" altLang="fr-FR"/>
          </a:p>
        </p:txBody>
      </p:sp>
      <p:sp>
        <p:nvSpPr>
          <p:cNvPr id="124932"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3467E0B2-FA89-4C98-9780-DDC9FE9AFE80}" type="slidenum">
              <a:rPr lang="fr-FR" altLang="fr-FR" sz="1200"/>
              <a:pPr>
                <a:spcBef>
                  <a:spcPct val="50000"/>
                </a:spcBef>
              </a:pPr>
              <a:t>68</a:t>
            </a:fld>
            <a:endParaRPr lang="fr-FR" altLang="fr-FR" sz="12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152400" y="0"/>
            <a:ext cx="77724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Le MOT : Un exemple</a:t>
            </a:r>
          </a:p>
        </p:txBody>
      </p:sp>
      <p:sp>
        <p:nvSpPr>
          <p:cNvPr id="125955" name="Rectangle 3"/>
          <p:cNvSpPr>
            <a:spLocks noChangeArrowheads="1"/>
          </p:cNvSpPr>
          <p:nvPr/>
        </p:nvSpPr>
        <p:spPr bwMode="auto">
          <a:xfrm>
            <a:off x="212725" y="1350963"/>
            <a:ext cx="8550275" cy="547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buFontTx/>
              <a:buChar char="•"/>
            </a:pPr>
            <a:r>
              <a:rPr lang="fr-FR" altLang="fr-FR"/>
              <a:t>Règles de gestion</a:t>
            </a:r>
          </a:p>
          <a:p>
            <a:r>
              <a:rPr lang="fr-FR" altLang="fr-FR"/>
              <a:t>1-Un produit peut être en stock dans plusieurs magasins</a:t>
            </a:r>
          </a:p>
          <a:p>
            <a:r>
              <a:rPr lang="fr-FR" altLang="fr-FR"/>
              <a:t>2-Un pdt en magasin peut être mouvementé +sieurs fois par dimin°ou augment° de la qté en stock </a:t>
            </a:r>
          </a:p>
          <a:p>
            <a:r>
              <a:rPr lang="fr-FR" altLang="fr-FR"/>
              <a:t>3-Un pdt est vendu par un seul fournisseur pour tous les magasins</a:t>
            </a:r>
          </a:p>
          <a:p>
            <a:r>
              <a:rPr lang="fr-FR" altLang="fr-FR"/>
              <a:t>4-Le système concerne une entreprise de distribution qui achète des pdts aux fournisseurs pour les revendre à ses clients</a:t>
            </a:r>
          </a:p>
          <a:p>
            <a:r>
              <a:rPr lang="fr-FR" altLang="fr-FR"/>
              <a:t>5-Une commande de réapprovisionnement concerne un fournisseur</a:t>
            </a:r>
          </a:p>
          <a:p>
            <a:r>
              <a:rPr lang="fr-FR" altLang="fr-FR"/>
              <a:t>6-On passe une commande de réapprovisionnement dans l’un des deux cas suivants :</a:t>
            </a:r>
          </a:p>
          <a:p>
            <a:r>
              <a:rPr lang="fr-FR" altLang="fr-FR"/>
              <a:t>	-Un pdt commandé par  un client à un magasin est en rupture de stock dans ce magasin</a:t>
            </a:r>
          </a:p>
          <a:p>
            <a:r>
              <a:rPr lang="fr-FR" altLang="fr-FR"/>
              <a:t>	-Dans un magasin on a pour un produit :</a:t>
            </a:r>
          </a:p>
          <a:p>
            <a:r>
              <a:rPr lang="fr-FR" altLang="fr-FR"/>
              <a:t>	Stock + total cdé aux fournisseurs &lt; Stock mini</a:t>
            </a:r>
          </a:p>
          <a:p>
            <a:r>
              <a:rPr lang="fr-FR" altLang="fr-FR"/>
              <a:t>On commande alors Q=Stock maxi -(stock + total commandé)</a:t>
            </a:r>
          </a:p>
          <a:p>
            <a:r>
              <a:rPr lang="fr-FR" altLang="fr-FR"/>
              <a:t>7-Les livraisons des fournisseurs sont contrôlées par comparaison avec les commandes. Toute livraison non conforme est refusée et retournera chea le fournisseur.</a:t>
            </a:r>
          </a:p>
          <a:p>
            <a:r>
              <a:rPr lang="fr-FR" altLang="fr-FR"/>
              <a:t>8-On tient à jour un stock théorique d’après les mvts du stocks</a:t>
            </a:r>
          </a:p>
          <a:p>
            <a:r>
              <a:rPr lang="fr-FR" altLang="fr-FR"/>
              <a:t>9-A période fixe on fait  un inventaire pour déterminer les écarts entre le stock physique réel et le stock théorique déterminé par le SI</a:t>
            </a:r>
          </a:p>
          <a:p>
            <a:r>
              <a:rPr lang="fr-FR" altLang="fr-FR"/>
              <a:t>10- les mvts de stocks sont:</a:t>
            </a:r>
          </a:p>
          <a:p>
            <a:r>
              <a:rPr lang="fr-FR" altLang="fr-FR"/>
              <a:t>a) hors période inventaire :	 Livraison fournisseur : Stock = stock + Qté livrée</a:t>
            </a:r>
          </a:p>
          <a:p>
            <a:r>
              <a:rPr lang="fr-FR" altLang="fr-FR"/>
              <a:t>			Bon de livraison client : Stock = Stock - qté livrée</a:t>
            </a:r>
          </a:p>
          <a:p>
            <a:r>
              <a:rPr lang="fr-FR" altLang="fr-FR"/>
              <a:t>			retour marchdise client : Stock = Stock + qté retournée</a:t>
            </a:r>
          </a:p>
          <a:p>
            <a:r>
              <a:rPr lang="fr-FR" altLang="fr-FR"/>
              <a:t>b) pdt ou hors période inventaire : Stock = Stock +/- ecart entre stock réel et théorique (Ajustement)</a:t>
            </a:r>
          </a:p>
        </p:txBody>
      </p:sp>
      <p:sp>
        <p:nvSpPr>
          <p:cNvPr id="125956"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4E41F8B0-A72F-46D2-8D23-65DE7D4F110E}" type="slidenum">
              <a:rPr lang="fr-FR" altLang="fr-FR" sz="1200"/>
              <a:pPr>
                <a:spcBef>
                  <a:spcPct val="50000"/>
                </a:spcBef>
              </a:pPr>
              <a:t>69</a:t>
            </a:fld>
            <a:endParaRPr lang="fr-FR" altLang="fr-F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SI d'une organisation</a:t>
            </a:r>
          </a:p>
        </p:txBody>
      </p:sp>
      <p:sp>
        <p:nvSpPr>
          <p:cNvPr id="14339" name="Rectangle 3"/>
          <p:cNvSpPr>
            <a:spLocks noChangeArrowheads="1"/>
          </p:cNvSpPr>
          <p:nvPr/>
        </p:nvSpPr>
        <p:spPr bwMode="auto">
          <a:xfrm>
            <a:off x="593725" y="1812925"/>
            <a:ext cx="7721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buFontTx/>
              <a:buChar char="•"/>
            </a:pPr>
            <a:r>
              <a:rPr lang="fr-FR" altLang="fr-FR" sz="2400"/>
              <a:t>Eléments : employés, machines, règles</a:t>
            </a:r>
          </a:p>
          <a:p>
            <a:pPr>
              <a:buFontTx/>
              <a:buChar char="•"/>
            </a:pPr>
            <a:r>
              <a:rPr lang="fr-FR" altLang="fr-FR" sz="2400"/>
              <a:t>But : Stocker et traiter des informations relatives au système </a:t>
            </a:r>
          </a:p>
          <a:p>
            <a:r>
              <a:rPr lang="fr-FR" altLang="fr-FR" sz="2400"/>
              <a:t>          opérationnel pour les mettre à disposition du système</a:t>
            </a:r>
          </a:p>
          <a:p>
            <a:r>
              <a:rPr lang="fr-FR" altLang="fr-FR" sz="2400"/>
              <a:t>          de pilotage.</a:t>
            </a:r>
          </a:p>
        </p:txBody>
      </p:sp>
      <p:sp>
        <p:nvSpPr>
          <p:cNvPr id="14340" name="Rectangle 4"/>
          <p:cNvSpPr>
            <a:spLocks noChangeArrowheads="1"/>
          </p:cNvSpPr>
          <p:nvPr/>
        </p:nvSpPr>
        <p:spPr bwMode="auto">
          <a:xfrm>
            <a:off x="3282950" y="4883150"/>
            <a:ext cx="2730500" cy="5207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41" name="Rectangle 5"/>
          <p:cNvSpPr>
            <a:spLocks noChangeArrowheads="1"/>
          </p:cNvSpPr>
          <p:nvPr/>
        </p:nvSpPr>
        <p:spPr bwMode="auto">
          <a:xfrm>
            <a:off x="3282950" y="6102350"/>
            <a:ext cx="2730500" cy="4445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42" name="Oval 6"/>
          <p:cNvSpPr>
            <a:spLocks noChangeArrowheads="1"/>
          </p:cNvSpPr>
          <p:nvPr/>
        </p:nvSpPr>
        <p:spPr bwMode="auto">
          <a:xfrm>
            <a:off x="4121150" y="3435350"/>
            <a:ext cx="825500" cy="7493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43" name="Rectangle 7"/>
          <p:cNvSpPr>
            <a:spLocks noChangeArrowheads="1"/>
          </p:cNvSpPr>
          <p:nvPr/>
        </p:nvSpPr>
        <p:spPr bwMode="auto">
          <a:xfrm>
            <a:off x="3641725" y="4983163"/>
            <a:ext cx="19415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000"/>
              <a:t>Système Pilotage</a:t>
            </a:r>
          </a:p>
        </p:txBody>
      </p:sp>
      <p:sp>
        <p:nvSpPr>
          <p:cNvPr id="14344" name="Rectangle 8"/>
          <p:cNvSpPr>
            <a:spLocks noChangeArrowheads="1"/>
          </p:cNvSpPr>
          <p:nvPr/>
        </p:nvSpPr>
        <p:spPr bwMode="auto">
          <a:xfrm>
            <a:off x="3489325" y="6126163"/>
            <a:ext cx="2378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000"/>
              <a:t>Système opérationnel</a:t>
            </a:r>
          </a:p>
        </p:txBody>
      </p:sp>
      <p:sp>
        <p:nvSpPr>
          <p:cNvPr id="14345" name="Rectangle 9"/>
          <p:cNvSpPr>
            <a:spLocks noChangeArrowheads="1"/>
          </p:cNvSpPr>
          <p:nvPr/>
        </p:nvSpPr>
        <p:spPr bwMode="auto">
          <a:xfrm>
            <a:off x="5013325" y="3489325"/>
            <a:ext cx="130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Objectifs</a:t>
            </a:r>
          </a:p>
        </p:txBody>
      </p:sp>
      <p:sp>
        <p:nvSpPr>
          <p:cNvPr id="14346" name="Rectangle 10"/>
          <p:cNvSpPr>
            <a:spLocks noChangeArrowheads="1"/>
          </p:cNvSpPr>
          <p:nvPr/>
        </p:nvSpPr>
        <p:spPr bwMode="auto">
          <a:xfrm>
            <a:off x="1431925" y="6080125"/>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Entrées</a:t>
            </a:r>
          </a:p>
        </p:txBody>
      </p:sp>
      <p:sp>
        <p:nvSpPr>
          <p:cNvPr id="14347" name="Rectangle 11"/>
          <p:cNvSpPr>
            <a:spLocks noChangeArrowheads="1"/>
          </p:cNvSpPr>
          <p:nvPr/>
        </p:nvSpPr>
        <p:spPr bwMode="auto">
          <a:xfrm>
            <a:off x="6461125" y="6080125"/>
            <a:ext cx="103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Sorties</a:t>
            </a:r>
          </a:p>
        </p:txBody>
      </p:sp>
      <p:sp>
        <p:nvSpPr>
          <p:cNvPr id="14348" name="Line 12"/>
          <p:cNvSpPr>
            <a:spLocks noChangeShapeType="1"/>
          </p:cNvSpPr>
          <p:nvPr/>
        </p:nvSpPr>
        <p:spPr bwMode="auto">
          <a:xfrm>
            <a:off x="2438400" y="6324600"/>
            <a:ext cx="838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49" name="Line 13"/>
          <p:cNvSpPr>
            <a:spLocks noChangeShapeType="1"/>
          </p:cNvSpPr>
          <p:nvPr/>
        </p:nvSpPr>
        <p:spPr bwMode="auto">
          <a:xfrm>
            <a:off x="6019800" y="6324600"/>
            <a:ext cx="457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50" name="Arc 14"/>
          <p:cNvSpPr>
            <a:spLocks/>
          </p:cNvSpPr>
          <p:nvPr/>
        </p:nvSpPr>
        <p:spPr bwMode="auto">
          <a:xfrm>
            <a:off x="4876800" y="4040188"/>
            <a:ext cx="609600" cy="838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51" name="Arc 15"/>
          <p:cNvSpPr>
            <a:spLocks/>
          </p:cNvSpPr>
          <p:nvPr/>
        </p:nvSpPr>
        <p:spPr bwMode="auto">
          <a:xfrm>
            <a:off x="3278188" y="3811588"/>
            <a:ext cx="838200" cy="1066800"/>
          </a:xfrm>
          <a:custGeom>
            <a:avLst/>
            <a:gdLst>
              <a:gd name="G0" fmla="+- 21600 0 0"/>
              <a:gd name="G1" fmla="+- 21600 0 0"/>
              <a:gd name="G2" fmla="+- 21600 0 0"/>
              <a:gd name="T0" fmla="*/ 0 w 21600"/>
              <a:gd name="T1" fmla="*/ 21600 h 21600"/>
              <a:gd name="T2" fmla="*/ 2155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6"/>
                  <a:pt x="9645" y="22"/>
                  <a:pt x="21559" y="0"/>
                </a:cubicBezTo>
              </a:path>
              <a:path w="21600" h="21600" stroke="0" extrusionOk="0">
                <a:moveTo>
                  <a:pt x="0" y="21600"/>
                </a:moveTo>
                <a:cubicBezTo>
                  <a:pt x="0" y="9686"/>
                  <a:pt x="9645" y="22"/>
                  <a:pt x="21559" y="0"/>
                </a:cubicBezTo>
                <a:lnTo>
                  <a:pt x="2160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52" name="Line 16"/>
          <p:cNvSpPr>
            <a:spLocks noChangeShapeType="1"/>
          </p:cNvSpPr>
          <p:nvPr/>
        </p:nvSpPr>
        <p:spPr bwMode="auto">
          <a:xfrm>
            <a:off x="4495800" y="4191000"/>
            <a:ext cx="76200" cy="685800"/>
          </a:xfrm>
          <a:prstGeom prst="line">
            <a:avLst/>
          </a:prstGeom>
          <a:noFill/>
          <a:ln w="12700">
            <a:solidFill>
              <a:schemeClr val="tx1"/>
            </a:solidFill>
            <a:prstDash val="lg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53" name="Line 17"/>
          <p:cNvSpPr>
            <a:spLocks noChangeShapeType="1"/>
          </p:cNvSpPr>
          <p:nvPr/>
        </p:nvSpPr>
        <p:spPr bwMode="auto">
          <a:xfrm>
            <a:off x="4572000" y="5410200"/>
            <a:ext cx="0" cy="685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54" name="Line 18"/>
          <p:cNvSpPr>
            <a:spLocks noChangeShapeType="1"/>
          </p:cNvSpPr>
          <p:nvPr/>
        </p:nvSpPr>
        <p:spPr bwMode="auto">
          <a:xfrm>
            <a:off x="3505200" y="5410200"/>
            <a:ext cx="0" cy="685800"/>
          </a:xfrm>
          <a:prstGeom prst="line">
            <a:avLst/>
          </a:prstGeom>
          <a:noFill/>
          <a:ln w="12700">
            <a:solidFill>
              <a:schemeClr val="tx1"/>
            </a:solidFill>
            <a:prstDash val="lgDash"/>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55" name="Line 19"/>
          <p:cNvSpPr>
            <a:spLocks noChangeShapeType="1"/>
          </p:cNvSpPr>
          <p:nvPr/>
        </p:nvSpPr>
        <p:spPr bwMode="auto">
          <a:xfrm>
            <a:off x="5486400" y="5410200"/>
            <a:ext cx="0" cy="685800"/>
          </a:xfrm>
          <a:prstGeom prst="line">
            <a:avLst/>
          </a:prstGeom>
          <a:noFill/>
          <a:ln w="12700">
            <a:solidFill>
              <a:schemeClr val="tx1"/>
            </a:solidFill>
            <a:prstDash val="lgDash"/>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56" name="Rectangle 20"/>
          <p:cNvSpPr>
            <a:spLocks noChangeArrowheads="1"/>
          </p:cNvSpPr>
          <p:nvPr/>
        </p:nvSpPr>
        <p:spPr bwMode="auto">
          <a:xfrm>
            <a:off x="5470525" y="4221163"/>
            <a:ext cx="63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000"/>
              <a:t>Fixe</a:t>
            </a:r>
          </a:p>
        </p:txBody>
      </p:sp>
      <p:sp>
        <p:nvSpPr>
          <p:cNvPr id="14357" name="Rectangle 21"/>
          <p:cNvSpPr>
            <a:spLocks noChangeArrowheads="1"/>
          </p:cNvSpPr>
          <p:nvPr/>
        </p:nvSpPr>
        <p:spPr bwMode="auto">
          <a:xfrm>
            <a:off x="1965325" y="3611563"/>
            <a:ext cx="1382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000"/>
              <a:t>Variables</a:t>
            </a:r>
          </a:p>
          <a:p>
            <a:r>
              <a:rPr lang="fr-FR" altLang="fr-FR" sz="2000"/>
              <a:t>Essentielles</a:t>
            </a:r>
          </a:p>
        </p:txBody>
      </p:sp>
      <p:sp>
        <p:nvSpPr>
          <p:cNvPr id="14358" name="Rectangle 22"/>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B7860F77-A50A-4AA0-8584-64E457D10E09}" type="slidenum">
              <a:rPr lang="fr-FR" altLang="fr-FR" sz="1200"/>
              <a:pPr>
                <a:spcBef>
                  <a:spcPct val="50000"/>
                </a:spcBef>
              </a:pPr>
              <a:t>7</a:t>
            </a:fld>
            <a:endParaRPr lang="fr-FR" altLang="fr-FR" sz="1200"/>
          </a:p>
        </p:txBody>
      </p:sp>
    </p:spTree>
  </p:cSld>
  <p:clrMapOvr>
    <a:masterClrMapping/>
  </p:clrMapOvr>
  <p:transition>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152400" y="0"/>
            <a:ext cx="77724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Exemple (suite) : Le MCD</a:t>
            </a:r>
          </a:p>
        </p:txBody>
      </p:sp>
      <p:sp>
        <p:nvSpPr>
          <p:cNvPr id="126979" name="Rectangle 3"/>
          <p:cNvSpPr>
            <a:spLocks noChangeArrowheads="1"/>
          </p:cNvSpPr>
          <p:nvPr/>
        </p:nvSpPr>
        <p:spPr bwMode="auto">
          <a:xfrm>
            <a:off x="234950" y="1606550"/>
            <a:ext cx="14351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6980" name="Line 4"/>
          <p:cNvSpPr>
            <a:spLocks noChangeShapeType="1"/>
          </p:cNvSpPr>
          <p:nvPr/>
        </p:nvSpPr>
        <p:spPr bwMode="auto">
          <a:xfrm>
            <a:off x="228600" y="1905000"/>
            <a:ext cx="1447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6981" name="Rectangle 5"/>
          <p:cNvSpPr>
            <a:spLocks noChangeArrowheads="1"/>
          </p:cNvSpPr>
          <p:nvPr/>
        </p:nvSpPr>
        <p:spPr bwMode="auto">
          <a:xfrm>
            <a:off x="212725" y="1598613"/>
            <a:ext cx="1392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26982" name="Rectangle 6"/>
          <p:cNvSpPr>
            <a:spLocks noChangeArrowheads="1"/>
          </p:cNvSpPr>
          <p:nvPr/>
        </p:nvSpPr>
        <p:spPr bwMode="auto">
          <a:xfrm>
            <a:off x="365125" y="1903413"/>
            <a:ext cx="1184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 Cde</a:t>
            </a:r>
            <a:r>
              <a:rPr lang="fr-FR" altLang="fr-FR"/>
              <a:t>, date</a:t>
            </a:r>
          </a:p>
        </p:txBody>
      </p:sp>
      <p:sp>
        <p:nvSpPr>
          <p:cNvPr id="126983" name="Oval 7"/>
          <p:cNvSpPr>
            <a:spLocks noChangeArrowheads="1"/>
          </p:cNvSpPr>
          <p:nvPr/>
        </p:nvSpPr>
        <p:spPr bwMode="auto">
          <a:xfrm>
            <a:off x="2901950" y="1682750"/>
            <a:ext cx="18161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6984" name="Line 8"/>
          <p:cNvSpPr>
            <a:spLocks noChangeShapeType="1"/>
          </p:cNvSpPr>
          <p:nvPr/>
        </p:nvSpPr>
        <p:spPr bwMode="auto">
          <a:xfrm>
            <a:off x="2895600" y="1981200"/>
            <a:ext cx="1752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6985" name="Rectangle 9"/>
          <p:cNvSpPr>
            <a:spLocks noChangeArrowheads="1"/>
          </p:cNvSpPr>
          <p:nvPr/>
        </p:nvSpPr>
        <p:spPr bwMode="auto">
          <a:xfrm>
            <a:off x="3070225" y="1712913"/>
            <a:ext cx="1573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COMPOSITION</a:t>
            </a:r>
          </a:p>
        </p:txBody>
      </p:sp>
      <p:sp>
        <p:nvSpPr>
          <p:cNvPr id="126986" name="Rectangle 10"/>
          <p:cNvSpPr>
            <a:spLocks noChangeArrowheads="1"/>
          </p:cNvSpPr>
          <p:nvPr/>
        </p:nvSpPr>
        <p:spPr bwMode="auto">
          <a:xfrm>
            <a:off x="3565525" y="1979613"/>
            <a:ext cx="477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Qté</a:t>
            </a:r>
          </a:p>
        </p:txBody>
      </p:sp>
      <p:sp>
        <p:nvSpPr>
          <p:cNvPr id="126987" name="Rectangle 11"/>
          <p:cNvSpPr>
            <a:spLocks noChangeArrowheads="1"/>
          </p:cNvSpPr>
          <p:nvPr/>
        </p:nvSpPr>
        <p:spPr bwMode="auto">
          <a:xfrm>
            <a:off x="3054350" y="2673350"/>
            <a:ext cx="19685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6988" name="Line 12"/>
          <p:cNvSpPr>
            <a:spLocks noChangeShapeType="1"/>
          </p:cNvSpPr>
          <p:nvPr/>
        </p:nvSpPr>
        <p:spPr bwMode="auto">
          <a:xfrm>
            <a:off x="3048000" y="2971800"/>
            <a:ext cx="198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6989" name="Rectangle 13"/>
          <p:cNvSpPr>
            <a:spLocks noChangeArrowheads="1"/>
          </p:cNvSpPr>
          <p:nvPr/>
        </p:nvSpPr>
        <p:spPr bwMode="auto">
          <a:xfrm>
            <a:off x="3489325" y="2665413"/>
            <a:ext cx="1065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a:t>
            </a:r>
          </a:p>
        </p:txBody>
      </p:sp>
      <p:sp>
        <p:nvSpPr>
          <p:cNvPr id="126990" name="Rectangle 14"/>
          <p:cNvSpPr>
            <a:spLocks noChangeArrowheads="1"/>
          </p:cNvSpPr>
          <p:nvPr/>
        </p:nvSpPr>
        <p:spPr bwMode="auto">
          <a:xfrm>
            <a:off x="3032125" y="3046413"/>
            <a:ext cx="1911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Réf</a:t>
            </a:r>
            <a:r>
              <a:rPr lang="fr-FR" altLang="fr-FR"/>
              <a:t>, design, PUvente</a:t>
            </a:r>
          </a:p>
        </p:txBody>
      </p:sp>
      <p:sp>
        <p:nvSpPr>
          <p:cNvPr id="126991" name="Oval 15"/>
          <p:cNvSpPr>
            <a:spLocks noChangeArrowheads="1"/>
          </p:cNvSpPr>
          <p:nvPr/>
        </p:nvSpPr>
        <p:spPr bwMode="auto">
          <a:xfrm>
            <a:off x="3435350" y="3816350"/>
            <a:ext cx="18161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6992" name="Line 16"/>
          <p:cNvSpPr>
            <a:spLocks noChangeShapeType="1"/>
          </p:cNvSpPr>
          <p:nvPr/>
        </p:nvSpPr>
        <p:spPr bwMode="auto">
          <a:xfrm>
            <a:off x="3429000" y="4114800"/>
            <a:ext cx="1752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6993" name="Oval 17"/>
          <p:cNvSpPr>
            <a:spLocks noChangeArrowheads="1"/>
          </p:cNvSpPr>
          <p:nvPr/>
        </p:nvSpPr>
        <p:spPr bwMode="auto">
          <a:xfrm>
            <a:off x="6178550" y="5873750"/>
            <a:ext cx="18161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6994" name="Line 18"/>
          <p:cNvSpPr>
            <a:spLocks noChangeShapeType="1"/>
          </p:cNvSpPr>
          <p:nvPr/>
        </p:nvSpPr>
        <p:spPr bwMode="auto">
          <a:xfrm>
            <a:off x="6172200" y="6172200"/>
            <a:ext cx="1752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6995" name="Oval 19"/>
          <p:cNvSpPr>
            <a:spLocks noChangeArrowheads="1"/>
          </p:cNvSpPr>
          <p:nvPr/>
        </p:nvSpPr>
        <p:spPr bwMode="auto">
          <a:xfrm>
            <a:off x="82550" y="3816350"/>
            <a:ext cx="18161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6996" name="Line 20"/>
          <p:cNvSpPr>
            <a:spLocks noChangeShapeType="1"/>
          </p:cNvSpPr>
          <p:nvPr/>
        </p:nvSpPr>
        <p:spPr bwMode="auto">
          <a:xfrm>
            <a:off x="76200" y="4114800"/>
            <a:ext cx="1752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6997" name="Rectangle 21"/>
          <p:cNvSpPr>
            <a:spLocks noChangeArrowheads="1"/>
          </p:cNvSpPr>
          <p:nvPr/>
        </p:nvSpPr>
        <p:spPr bwMode="auto">
          <a:xfrm>
            <a:off x="311150" y="5949950"/>
            <a:ext cx="23495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6998" name="Rectangle 22"/>
          <p:cNvSpPr>
            <a:spLocks noChangeArrowheads="1"/>
          </p:cNvSpPr>
          <p:nvPr/>
        </p:nvSpPr>
        <p:spPr bwMode="auto">
          <a:xfrm>
            <a:off x="746125" y="5942013"/>
            <a:ext cx="1573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FOURNISSEUR</a:t>
            </a:r>
          </a:p>
        </p:txBody>
      </p:sp>
      <p:sp>
        <p:nvSpPr>
          <p:cNvPr id="126999" name="Rectangle 23"/>
          <p:cNvSpPr>
            <a:spLocks noChangeArrowheads="1"/>
          </p:cNvSpPr>
          <p:nvPr/>
        </p:nvSpPr>
        <p:spPr bwMode="auto">
          <a:xfrm>
            <a:off x="212725" y="6246813"/>
            <a:ext cx="2463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CodeF</a:t>
            </a:r>
            <a:r>
              <a:rPr lang="fr-FR" altLang="fr-FR"/>
              <a:t>, nomF, RueF, VilleF</a:t>
            </a:r>
          </a:p>
        </p:txBody>
      </p:sp>
      <p:sp>
        <p:nvSpPr>
          <p:cNvPr id="127000" name="Rectangle 24"/>
          <p:cNvSpPr>
            <a:spLocks noChangeArrowheads="1"/>
          </p:cNvSpPr>
          <p:nvPr/>
        </p:nvSpPr>
        <p:spPr bwMode="auto">
          <a:xfrm>
            <a:off x="3130550" y="4959350"/>
            <a:ext cx="14351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7001" name="Rectangle 25"/>
          <p:cNvSpPr>
            <a:spLocks noChangeArrowheads="1"/>
          </p:cNvSpPr>
          <p:nvPr/>
        </p:nvSpPr>
        <p:spPr bwMode="auto">
          <a:xfrm>
            <a:off x="3260725" y="4951413"/>
            <a:ext cx="1131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MAGASIN</a:t>
            </a:r>
          </a:p>
        </p:txBody>
      </p:sp>
      <p:sp>
        <p:nvSpPr>
          <p:cNvPr id="127002" name="Rectangle 26"/>
          <p:cNvSpPr>
            <a:spLocks noChangeArrowheads="1"/>
          </p:cNvSpPr>
          <p:nvPr/>
        </p:nvSpPr>
        <p:spPr bwMode="auto">
          <a:xfrm>
            <a:off x="3184525" y="5256213"/>
            <a:ext cx="1468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 mag</a:t>
            </a:r>
            <a:r>
              <a:rPr lang="fr-FR" altLang="fr-FR"/>
              <a:t>, adresse</a:t>
            </a:r>
          </a:p>
        </p:txBody>
      </p:sp>
      <p:sp>
        <p:nvSpPr>
          <p:cNvPr id="127003" name="Rectangle 27"/>
          <p:cNvSpPr>
            <a:spLocks noChangeArrowheads="1"/>
          </p:cNvSpPr>
          <p:nvPr/>
        </p:nvSpPr>
        <p:spPr bwMode="auto">
          <a:xfrm>
            <a:off x="6308725" y="5942013"/>
            <a:ext cx="1341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VENDU PAR</a:t>
            </a:r>
          </a:p>
        </p:txBody>
      </p:sp>
      <p:sp>
        <p:nvSpPr>
          <p:cNvPr id="127004" name="Line 28"/>
          <p:cNvSpPr>
            <a:spLocks noChangeShapeType="1"/>
          </p:cNvSpPr>
          <p:nvPr/>
        </p:nvSpPr>
        <p:spPr bwMode="auto">
          <a:xfrm>
            <a:off x="304800" y="6248400"/>
            <a:ext cx="2362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7005" name="Line 29"/>
          <p:cNvSpPr>
            <a:spLocks noChangeShapeType="1"/>
          </p:cNvSpPr>
          <p:nvPr/>
        </p:nvSpPr>
        <p:spPr bwMode="auto">
          <a:xfrm>
            <a:off x="3124200" y="5257800"/>
            <a:ext cx="1447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7006" name="Rectangle 30"/>
          <p:cNvSpPr>
            <a:spLocks noChangeArrowheads="1"/>
          </p:cNvSpPr>
          <p:nvPr/>
        </p:nvSpPr>
        <p:spPr bwMode="auto">
          <a:xfrm>
            <a:off x="3717925" y="3884613"/>
            <a:ext cx="1268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STOCKAGE</a:t>
            </a:r>
          </a:p>
        </p:txBody>
      </p:sp>
      <p:sp>
        <p:nvSpPr>
          <p:cNvPr id="127007" name="Rectangle 31"/>
          <p:cNvSpPr>
            <a:spLocks noChangeArrowheads="1"/>
          </p:cNvSpPr>
          <p:nvPr/>
        </p:nvSpPr>
        <p:spPr bwMode="auto">
          <a:xfrm>
            <a:off x="4022725" y="4113213"/>
            <a:ext cx="647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Stock</a:t>
            </a:r>
          </a:p>
        </p:txBody>
      </p:sp>
      <p:sp>
        <p:nvSpPr>
          <p:cNvPr id="127008" name="Rectangle 32"/>
          <p:cNvSpPr>
            <a:spLocks noChangeArrowheads="1"/>
          </p:cNvSpPr>
          <p:nvPr/>
        </p:nvSpPr>
        <p:spPr bwMode="auto">
          <a:xfrm>
            <a:off x="441325" y="3808413"/>
            <a:ext cx="992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PASSE A</a:t>
            </a:r>
          </a:p>
        </p:txBody>
      </p:sp>
      <p:sp>
        <p:nvSpPr>
          <p:cNvPr id="127009" name="Line 33"/>
          <p:cNvSpPr>
            <a:spLocks noChangeShapeType="1"/>
          </p:cNvSpPr>
          <p:nvPr/>
        </p:nvSpPr>
        <p:spPr bwMode="auto">
          <a:xfrm>
            <a:off x="1676400" y="19050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7010" name="Line 34"/>
          <p:cNvSpPr>
            <a:spLocks noChangeShapeType="1"/>
          </p:cNvSpPr>
          <p:nvPr/>
        </p:nvSpPr>
        <p:spPr bwMode="auto">
          <a:xfrm>
            <a:off x="3810000" y="22860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7011" name="Rectangle 35"/>
          <p:cNvSpPr>
            <a:spLocks noChangeArrowheads="1"/>
          </p:cNvSpPr>
          <p:nvPr/>
        </p:nvSpPr>
        <p:spPr bwMode="auto">
          <a:xfrm>
            <a:off x="1965325" y="165576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27012" name="Rectangle 36"/>
          <p:cNvSpPr>
            <a:spLocks noChangeArrowheads="1"/>
          </p:cNvSpPr>
          <p:nvPr/>
        </p:nvSpPr>
        <p:spPr bwMode="auto">
          <a:xfrm>
            <a:off x="3756025" y="23225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27013" name="Line 37"/>
          <p:cNvSpPr>
            <a:spLocks noChangeShapeType="1"/>
          </p:cNvSpPr>
          <p:nvPr/>
        </p:nvSpPr>
        <p:spPr bwMode="auto">
          <a:xfrm>
            <a:off x="914400" y="2286000"/>
            <a:ext cx="0" cy="152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7014" name="Rectangle 38"/>
          <p:cNvSpPr>
            <a:spLocks noChangeArrowheads="1"/>
          </p:cNvSpPr>
          <p:nvPr/>
        </p:nvSpPr>
        <p:spPr bwMode="auto">
          <a:xfrm>
            <a:off x="536575" y="283686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27015" name="Line 39"/>
          <p:cNvSpPr>
            <a:spLocks noChangeShapeType="1"/>
          </p:cNvSpPr>
          <p:nvPr/>
        </p:nvSpPr>
        <p:spPr bwMode="auto">
          <a:xfrm>
            <a:off x="1752600" y="4343400"/>
            <a:ext cx="137160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7016" name="Rectangle 40"/>
          <p:cNvSpPr>
            <a:spLocks noChangeArrowheads="1"/>
          </p:cNvSpPr>
          <p:nvPr/>
        </p:nvSpPr>
        <p:spPr bwMode="auto">
          <a:xfrm>
            <a:off x="2270125" y="44180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27017" name="Line 41"/>
          <p:cNvSpPr>
            <a:spLocks noChangeShapeType="1"/>
          </p:cNvSpPr>
          <p:nvPr/>
        </p:nvSpPr>
        <p:spPr bwMode="auto">
          <a:xfrm>
            <a:off x="4191000" y="3352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7018" name="Rectangle 42"/>
          <p:cNvSpPr>
            <a:spLocks noChangeArrowheads="1"/>
          </p:cNvSpPr>
          <p:nvPr/>
        </p:nvSpPr>
        <p:spPr bwMode="auto">
          <a:xfrm>
            <a:off x="4175125" y="34274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27019" name="Line 43"/>
          <p:cNvSpPr>
            <a:spLocks noChangeShapeType="1"/>
          </p:cNvSpPr>
          <p:nvPr/>
        </p:nvSpPr>
        <p:spPr bwMode="auto">
          <a:xfrm>
            <a:off x="4267200" y="44196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7020" name="Rectangle 44"/>
          <p:cNvSpPr>
            <a:spLocks noChangeArrowheads="1"/>
          </p:cNvSpPr>
          <p:nvPr/>
        </p:nvSpPr>
        <p:spPr bwMode="auto">
          <a:xfrm>
            <a:off x="4251325" y="45704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27021" name="Line 45"/>
          <p:cNvSpPr>
            <a:spLocks noChangeShapeType="1"/>
          </p:cNvSpPr>
          <p:nvPr/>
        </p:nvSpPr>
        <p:spPr bwMode="auto">
          <a:xfrm>
            <a:off x="914400" y="4419600"/>
            <a:ext cx="0" cy="152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7022" name="Rectangle 46"/>
          <p:cNvSpPr>
            <a:spLocks noChangeArrowheads="1"/>
          </p:cNvSpPr>
          <p:nvPr/>
        </p:nvSpPr>
        <p:spPr bwMode="auto">
          <a:xfrm>
            <a:off x="517525" y="50276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27023" name="Line 47"/>
          <p:cNvSpPr>
            <a:spLocks noChangeShapeType="1"/>
          </p:cNvSpPr>
          <p:nvPr/>
        </p:nvSpPr>
        <p:spPr bwMode="auto">
          <a:xfrm>
            <a:off x="5029200" y="3048000"/>
            <a:ext cx="1905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7024" name="Line 48"/>
          <p:cNvSpPr>
            <a:spLocks noChangeShapeType="1"/>
          </p:cNvSpPr>
          <p:nvPr/>
        </p:nvSpPr>
        <p:spPr bwMode="auto">
          <a:xfrm>
            <a:off x="6934200" y="3048000"/>
            <a:ext cx="0" cy="2819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7025" name="Rectangle 49"/>
          <p:cNvSpPr>
            <a:spLocks noChangeArrowheads="1"/>
          </p:cNvSpPr>
          <p:nvPr/>
        </p:nvSpPr>
        <p:spPr bwMode="auto">
          <a:xfrm>
            <a:off x="6918325" y="52562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27026" name="Line 50"/>
          <p:cNvSpPr>
            <a:spLocks noChangeShapeType="1"/>
          </p:cNvSpPr>
          <p:nvPr/>
        </p:nvSpPr>
        <p:spPr bwMode="auto">
          <a:xfrm>
            <a:off x="2667000" y="6248400"/>
            <a:ext cx="3505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7027" name="Rectangle 51"/>
          <p:cNvSpPr>
            <a:spLocks noChangeArrowheads="1"/>
          </p:cNvSpPr>
          <p:nvPr/>
        </p:nvSpPr>
        <p:spPr bwMode="auto">
          <a:xfrm>
            <a:off x="3413125" y="599916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27028" name="Rectangle 52"/>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73CD0BC1-07B7-425E-ACAC-0E8768D1E492}" type="slidenum">
              <a:rPr lang="fr-FR" altLang="fr-FR" sz="1200"/>
              <a:pPr>
                <a:spcBef>
                  <a:spcPct val="50000"/>
                </a:spcBef>
              </a:pPr>
              <a:t>70</a:t>
            </a:fld>
            <a:endParaRPr lang="fr-FR" altLang="fr-FR" sz="12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152400" y="0"/>
            <a:ext cx="77724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Exemple (suite) : Le MCT Processus APPRO</a:t>
            </a:r>
          </a:p>
        </p:txBody>
      </p:sp>
      <p:sp>
        <p:nvSpPr>
          <p:cNvPr id="128003" name="Rectangle 3"/>
          <p:cNvSpPr>
            <a:spLocks noChangeArrowheads="1"/>
          </p:cNvSpPr>
          <p:nvPr/>
        </p:nvSpPr>
        <p:spPr bwMode="auto">
          <a:xfrm>
            <a:off x="82550" y="1377950"/>
            <a:ext cx="1587500" cy="520700"/>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04" name="Rectangle 4"/>
          <p:cNvSpPr>
            <a:spLocks noChangeArrowheads="1"/>
          </p:cNvSpPr>
          <p:nvPr/>
        </p:nvSpPr>
        <p:spPr bwMode="auto">
          <a:xfrm>
            <a:off x="136525" y="1389063"/>
            <a:ext cx="15668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      Processus</a:t>
            </a:r>
          </a:p>
          <a:p>
            <a:r>
              <a:rPr lang="fr-FR" altLang="fr-FR"/>
              <a:t>TENUE STOCK</a:t>
            </a:r>
          </a:p>
        </p:txBody>
      </p:sp>
      <p:sp>
        <p:nvSpPr>
          <p:cNvPr id="128005" name="Rectangle 5"/>
          <p:cNvSpPr>
            <a:spLocks noChangeArrowheads="1"/>
          </p:cNvSpPr>
          <p:nvPr/>
        </p:nvSpPr>
        <p:spPr bwMode="auto">
          <a:xfrm>
            <a:off x="6483350" y="1377950"/>
            <a:ext cx="2425700" cy="596900"/>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06" name="Rectangle 6"/>
          <p:cNvSpPr>
            <a:spLocks noChangeArrowheads="1"/>
          </p:cNvSpPr>
          <p:nvPr/>
        </p:nvSpPr>
        <p:spPr bwMode="auto">
          <a:xfrm>
            <a:off x="6461125" y="1446213"/>
            <a:ext cx="25098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               Processus</a:t>
            </a:r>
          </a:p>
          <a:p>
            <a:r>
              <a:rPr lang="fr-FR" altLang="fr-FR"/>
              <a:t>GESTION CDES CLIENTS</a:t>
            </a:r>
          </a:p>
        </p:txBody>
      </p:sp>
      <p:sp>
        <p:nvSpPr>
          <p:cNvPr id="128007" name="Oval 7"/>
          <p:cNvSpPr>
            <a:spLocks noChangeArrowheads="1"/>
          </p:cNvSpPr>
          <p:nvPr/>
        </p:nvSpPr>
        <p:spPr bwMode="auto">
          <a:xfrm>
            <a:off x="82550" y="2216150"/>
            <a:ext cx="13589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08" name="Oval 8"/>
          <p:cNvSpPr>
            <a:spLocks noChangeArrowheads="1"/>
          </p:cNvSpPr>
          <p:nvPr/>
        </p:nvSpPr>
        <p:spPr bwMode="auto">
          <a:xfrm>
            <a:off x="7016750" y="3663950"/>
            <a:ext cx="14351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09" name="Oval 9"/>
          <p:cNvSpPr>
            <a:spLocks noChangeArrowheads="1"/>
          </p:cNvSpPr>
          <p:nvPr/>
        </p:nvSpPr>
        <p:spPr bwMode="auto">
          <a:xfrm>
            <a:off x="7016750" y="5264150"/>
            <a:ext cx="1282700" cy="825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10" name="Oval 10"/>
          <p:cNvSpPr>
            <a:spLocks noChangeArrowheads="1"/>
          </p:cNvSpPr>
          <p:nvPr/>
        </p:nvSpPr>
        <p:spPr bwMode="auto">
          <a:xfrm>
            <a:off x="6350" y="3740150"/>
            <a:ext cx="1511300" cy="520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11" name="Rectangle 11"/>
          <p:cNvSpPr>
            <a:spLocks noChangeArrowheads="1"/>
          </p:cNvSpPr>
          <p:nvPr/>
        </p:nvSpPr>
        <p:spPr bwMode="auto">
          <a:xfrm>
            <a:off x="212725" y="2208213"/>
            <a:ext cx="11953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 sous</a:t>
            </a:r>
          </a:p>
          <a:p>
            <a:r>
              <a:rPr lang="fr-FR" altLang="fr-FR"/>
              <a:t>stock mini</a:t>
            </a:r>
          </a:p>
        </p:txBody>
      </p:sp>
      <p:sp>
        <p:nvSpPr>
          <p:cNvPr id="128012" name="Oval 12"/>
          <p:cNvSpPr>
            <a:spLocks noChangeArrowheads="1"/>
          </p:cNvSpPr>
          <p:nvPr/>
        </p:nvSpPr>
        <p:spPr bwMode="auto">
          <a:xfrm>
            <a:off x="7092950" y="2292350"/>
            <a:ext cx="12827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13" name="Rectangle 13"/>
          <p:cNvSpPr>
            <a:spLocks noChangeArrowheads="1"/>
          </p:cNvSpPr>
          <p:nvPr/>
        </p:nvSpPr>
        <p:spPr bwMode="auto">
          <a:xfrm>
            <a:off x="7223125" y="2284413"/>
            <a:ext cx="9858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  Produit </a:t>
            </a:r>
          </a:p>
          <a:p>
            <a:r>
              <a:rPr lang="fr-FR" altLang="fr-FR"/>
              <a:t>manquant</a:t>
            </a:r>
          </a:p>
        </p:txBody>
      </p:sp>
      <p:sp>
        <p:nvSpPr>
          <p:cNvPr id="128014" name="Line 14"/>
          <p:cNvSpPr>
            <a:spLocks noChangeShapeType="1"/>
          </p:cNvSpPr>
          <p:nvPr/>
        </p:nvSpPr>
        <p:spPr bwMode="auto">
          <a:xfrm>
            <a:off x="762000" y="19050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15" name="Line 15"/>
          <p:cNvSpPr>
            <a:spLocks noChangeShapeType="1"/>
          </p:cNvSpPr>
          <p:nvPr/>
        </p:nvSpPr>
        <p:spPr bwMode="auto">
          <a:xfrm>
            <a:off x="7772400" y="19812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16" name="Line 16"/>
          <p:cNvSpPr>
            <a:spLocks noChangeShapeType="1"/>
          </p:cNvSpPr>
          <p:nvPr/>
        </p:nvSpPr>
        <p:spPr bwMode="auto">
          <a:xfrm>
            <a:off x="1447800" y="2362200"/>
            <a:ext cx="2286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17" name="Line 17"/>
          <p:cNvSpPr>
            <a:spLocks noChangeShapeType="1"/>
          </p:cNvSpPr>
          <p:nvPr/>
        </p:nvSpPr>
        <p:spPr bwMode="auto">
          <a:xfrm flipH="1">
            <a:off x="4114800" y="2362200"/>
            <a:ext cx="3200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18" name="AutoShape 18"/>
          <p:cNvSpPr>
            <a:spLocks noChangeArrowheads="1"/>
          </p:cNvSpPr>
          <p:nvPr/>
        </p:nvSpPr>
        <p:spPr bwMode="auto">
          <a:xfrm rot="10800000" flipH="1">
            <a:off x="3663950" y="2597150"/>
            <a:ext cx="596900" cy="520700"/>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19" name="Rectangle 19"/>
          <p:cNvSpPr>
            <a:spLocks noChangeArrowheads="1"/>
          </p:cNvSpPr>
          <p:nvPr/>
        </p:nvSpPr>
        <p:spPr bwMode="auto">
          <a:xfrm>
            <a:off x="3717925" y="2589213"/>
            <a:ext cx="477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OU</a:t>
            </a:r>
          </a:p>
        </p:txBody>
      </p:sp>
      <p:sp>
        <p:nvSpPr>
          <p:cNvPr id="128020" name="Line 20"/>
          <p:cNvSpPr>
            <a:spLocks noChangeShapeType="1"/>
          </p:cNvSpPr>
          <p:nvPr/>
        </p:nvSpPr>
        <p:spPr bwMode="auto">
          <a:xfrm>
            <a:off x="3733800" y="23622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21" name="Line 21"/>
          <p:cNvSpPr>
            <a:spLocks noChangeShapeType="1"/>
          </p:cNvSpPr>
          <p:nvPr/>
        </p:nvSpPr>
        <p:spPr bwMode="auto">
          <a:xfrm>
            <a:off x="4114800" y="23622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22" name="Rectangle 22"/>
          <p:cNvSpPr>
            <a:spLocks noChangeArrowheads="1"/>
          </p:cNvSpPr>
          <p:nvPr/>
        </p:nvSpPr>
        <p:spPr bwMode="auto">
          <a:xfrm>
            <a:off x="2673350" y="3130550"/>
            <a:ext cx="2425700" cy="825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23" name="Rectangle 23"/>
          <p:cNvSpPr>
            <a:spLocks noChangeArrowheads="1"/>
          </p:cNvSpPr>
          <p:nvPr/>
        </p:nvSpPr>
        <p:spPr bwMode="auto">
          <a:xfrm>
            <a:off x="2651125" y="3122613"/>
            <a:ext cx="25939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Détermination de commande </a:t>
            </a:r>
          </a:p>
          <a:p>
            <a:r>
              <a:rPr lang="fr-FR" altLang="fr-FR"/>
              <a:t>            à fournisseur</a:t>
            </a:r>
          </a:p>
        </p:txBody>
      </p:sp>
      <p:sp>
        <p:nvSpPr>
          <p:cNvPr id="128024" name="Line 24"/>
          <p:cNvSpPr>
            <a:spLocks noChangeShapeType="1"/>
          </p:cNvSpPr>
          <p:nvPr/>
        </p:nvSpPr>
        <p:spPr bwMode="auto">
          <a:xfrm>
            <a:off x="2667000" y="3657600"/>
            <a:ext cx="2438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25" name="Rectangle 25"/>
          <p:cNvSpPr>
            <a:spLocks noChangeArrowheads="1"/>
          </p:cNvSpPr>
          <p:nvPr/>
        </p:nvSpPr>
        <p:spPr bwMode="auto">
          <a:xfrm>
            <a:off x="3413125" y="3656013"/>
            <a:ext cx="917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Toujours</a:t>
            </a:r>
          </a:p>
        </p:txBody>
      </p:sp>
      <p:sp>
        <p:nvSpPr>
          <p:cNvPr id="128026" name="Line 26"/>
          <p:cNvSpPr>
            <a:spLocks noChangeShapeType="1"/>
          </p:cNvSpPr>
          <p:nvPr/>
        </p:nvSpPr>
        <p:spPr bwMode="auto">
          <a:xfrm>
            <a:off x="3810000" y="39624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27" name="Line 27"/>
          <p:cNvSpPr>
            <a:spLocks noChangeShapeType="1"/>
          </p:cNvSpPr>
          <p:nvPr/>
        </p:nvSpPr>
        <p:spPr bwMode="auto">
          <a:xfrm flipH="1">
            <a:off x="1524000" y="4114800"/>
            <a:ext cx="22860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28" name="AutoShape 28"/>
          <p:cNvSpPr>
            <a:spLocks noChangeArrowheads="1"/>
          </p:cNvSpPr>
          <p:nvPr/>
        </p:nvSpPr>
        <p:spPr bwMode="auto">
          <a:xfrm rot="10800000" flipH="1">
            <a:off x="3511550" y="4349750"/>
            <a:ext cx="596900" cy="520700"/>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29" name="Rectangle 29"/>
          <p:cNvSpPr>
            <a:spLocks noChangeArrowheads="1"/>
          </p:cNvSpPr>
          <p:nvPr/>
        </p:nvSpPr>
        <p:spPr bwMode="auto">
          <a:xfrm>
            <a:off x="3565525" y="4341813"/>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a:t>
            </a:r>
          </a:p>
        </p:txBody>
      </p:sp>
      <p:sp>
        <p:nvSpPr>
          <p:cNvPr id="128030" name="Line 30"/>
          <p:cNvSpPr>
            <a:spLocks noChangeShapeType="1"/>
          </p:cNvSpPr>
          <p:nvPr/>
        </p:nvSpPr>
        <p:spPr bwMode="auto">
          <a:xfrm>
            <a:off x="1295400" y="4191000"/>
            <a:ext cx="2286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31" name="Rectangle 31"/>
          <p:cNvSpPr>
            <a:spLocks noChangeArrowheads="1"/>
          </p:cNvSpPr>
          <p:nvPr/>
        </p:nvSpPr>
        <p:spPr bwMode="auto">
          <a:xfrm>
            <a:off x="60325" y="3884613"/>
            <a:ext cx="1476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Cde fournisseur</a:t>
            </a:r>
          </a:p>
        </p:txBody>
      </p:sp>
      <p:sp>
        <p:nvSpPr>
          <p:cNvPr id="128032" name="Line 32"/>
          <p:cNvSpPr>
            <a:spLocks noChangeShapeType="1"/>
          </p:cNvSpPr>
          <p:nvPr/>
        </p:nvSpPr>
        <p:spPr bwMode="auto">
          <a:xfrm>
            <a:off x="3581400" y="4191000"/>
            <a:ext cx="0" cy="152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33" name="Rectangle 33"/>
          <p:cNvSpPr>
            <a:spLocks noChangeArrowheads="1"/>
          </p:cNvSpPr>
          <p:nvPr/>
        </p:nvSpPr>
        <p:spPr bwMode="auto">
          <a:xfrm>
            <a:off x="7223125" y="3656013"/>
            <a:ext cx="10985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Livraison </a:t>
            </a:r>
          </a:p>
          <a:p>
            <a:r>
              <a:rPr lang="fr-FR" altLang="fr-FR"/>
              <a:t>fournisseur</a:t>
            </a:r>
          </a:p>
        </p:txBody>
      </p:sp>
      <p:sp>
        <p:nvSpPr>
          <p:cNvPr id="128034" name="Line 34"/>
          <p:cNvSpPr>
            <a:spLocks noChangeShapeType="1"/>
          </p:cNvSpPr>
          <p:nvPr/>
        </p:nvSpPr>
        <p:spPr bwMode="auto">
          <a:xfrm flipH="1">
            <a:off x="3924300" y="4191000"/>
            <a:ext cx="3276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35" name="Line 35"/>
          <p:cNvSpPr>
            <a:spLocks noChangeShapeType="1"/>
          </p:cNvSpPr>
          <p:nvPr/>
        </p:nvSpPr>
        <p:spPr bwMode="auto">
          <a:xfrm>
            <a:off x="3962400" y="4191000"/>
            <a:ext cx="0" cy="152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36" name="Rectangle 36"/>
          <p:cNvSpPr>
            <a:spLocks noChangeArrowheads="1"/>
          </p:cNvSpPr>
          <p:nvPr/>
        </p:nvSpPr>
        <p:spPr bwMode="auto">
          <a:xfrm>
            <a:off x="2940050" y="4883150"/>
            <a:ext cx="17399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37" name="Rectangle 37"/>
          <p:cNvSpPr>
            <a:spLocks noChangeArrowheads="1"/>
          </p:cNvSpPr>
          <p:nvPr/>
        </p:nvSpPr>
        <p:spPr bwMode="auto">
          <a:xfrm>
            <a:off x="2994025" y="4837113"/>
            <a:ext cx="165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Contrôle livraison</a:t>
            </a:r>
          </a:p>
        </p:txBody>
      </p:sp>
      <p:sp>
        <p:nvSpPr>
          <p:cNvPr id="128038" name="Line 38"/>
          <p:cNvSpPr>
            <a:spLocks noChangeShapeType="1"/>
          </p:cNvSpPr>
          <p:nvPr/>
        </p:nvSpPr>
        <p:spPr bwMode="auto">
          <a:xfrm>
            <a:off x="2933700" y="5105400"/>
            <a:ext cx="1752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39" name="Rectangle 39"/>
          <p:cNvSpPr>
            <a:spLocks noChangeArrowheads="1"/>
          </p:cNvSpPr>
          <p:nvPr/>
        </p:nvSpPr>
        <p:spPr bwMode="auto">
          <a:xfrm>
            <a:off x="2879725" y="5103813"/>
            <a:ext cx="1714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     OK       Pas OK</a:t>
            </a:r>
          </a:p>
        </p:txBody>
      </p:sp>
      <p:sp>
        <p:nvSpPr>
          <p:cNvPr id="128040" name="Line 40"/>
          <p:cNvSpPr>
            <a:spLocks noChangeShapeType="1"/>
          </p:cNvSpPr>
          <p:nvPr/>
        </p:nvSpPr>
        <p:spPr bwMode="auto">
          <a:xfrm>
            <a:off x="3810000" y="51054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41" name="Rectangle 41"/>
          <p:cNvSpPr>
            <a:spLocks noChangeArrowheads="1"/>
          </p:cNvSpPr>
          <p:nvPr/>
        </p:nvSpPr>
        <p:spPr bwMode="auto">
          <a:xfrm>
            <a:off x="7146925" y="5256213"/>
            <a:ext cx="114935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Livraison </a:t>
            </a:r>
          </a:p>
          <a:p>
            <a:r>
              <a:rPr lang="fr-FR" altLang="fr-FR"/>
              <a:t>fournisseur </a:t>
            </a:r>
          </a:p>
          <a:p>
            <a:r>
              <a:rPr lang="fr-FR" altLang="fr-FR"/>
              <a:t>refusée</a:t>
            </a:r>
          </a:p>
        </p:txBody>
      </p:sp>
      <p:sp>
        <p:nvSpPr>
          <p:cNvPr id="128042" name="Oval 42"/>
          <p:cNvSpPr>
            <a:spLocks noChangeArrowheads="1"/>
          </p:cNvSpPr>
          <p:nvPr/>
        </p:nvSpPr>
        <p:spPr bwMode="auto">
          <a:xfrm>
            <a:off x="6350" y="5187950"/>
            <a:ext cx="1282700" cy="825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43" name="Rectangle 43"/>
          <p:cNvSpPr>
            <a:spLocks noChangeArrowheads="1"/>
          </p:cNvSpPr>
          <p:nvPr/>
        </p:nvSpPr>
        <p:spPr bwMode="auto">
          <a:xfrm>
            <a:off x="136525" y="5180013"/>
            <a:ext cx="114935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Livraison </a:t>
            </a:r>
          </a:p>
          <a:p>
            <a:r>
              <a:rPr lang="fr-FR" altLang="fr-FR"/>
              <a:t>fournisseur </a:t>
            </a:r>
          </a:p>
          <a:p>
            <a:r>
              <a:rPr lang="fr-FR" altLang="fr-FR"/>
              <a:t>acceptée</a:t>
            </a:r>
          </a:p>
        </p:txBody>
      </p:sp>
      <p:sp>
        <p:nvSpPr>
          <p:cNvPr id="128044" name="Rectangle 44"/>
          <p:cNvSpPr>
            <a:spLocks noChangeArrowheads="1"/>
          </p:cNvSpPr>
          <p:nvPr/>
        </p:nvSpPr>
        <p:spPr bwMode="auto">
          <a:xfrm>
            <a:off x="6350" y="6330950"/>
            <a:ext cx="1587500" cy="444500"/>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45" name="Rectangle 45"/>
          <p:cNvSpPr>
            <a:spLocks noChangeArrowheads="1"/>
          </p:cNvSpPr>
          <p:nvPr/>
        </p:nvSpPr>
        <p:spPr bwMode="auto">
          <a:xfrm>
            <a:off x="60325" y="6265863"/>
            <a:ext cx="15668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      Processus</a:t>
            </a:r>
          </a:p>
          <a:p>
            <a:r>
              <a:rPr lang="fr-FR" altLang="fr-FR"/>
              <a:t>TENUE STOCK</a:t>
            </a:r>
          </a:p>
        </p:txBody>
      </p:sp>
      <p:sp>
        <p:nvSpPr>
          <p:cNvPr id="128046" name="Line 46"/>
          <p:cNvSpPr>
            <a:spLocks noChangeShapeType="1"/>
          </p:cNvSpPr>
          <p:nvPr/>
        </p:nvSpPr>
        <p:spPr bwMode="auto">
          <a:xfrm>
            <a:off x="3352800" y="54864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47" name="Line 47"/>
          <p:cNvSpPr>
            <a:spLocks noChangeShapeType="1"/>
          </p:cNvSpPr>
          <p:nvPr/>
        </p:nvSpPr>
        <p:spPr bwMode="auto">
          <a:xfrm flipH="1">
            <a:off x="1219200" y="5791200"/>
            <a:ext cx="2133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48" name="Line 48"/>
          <p:cNvSpPr>
            <a:spLocks noChangeShapeType="1"/>
          </p:cNvSpPr>
          <p:nvPr/>
        </p:nvSpPr>
        <p:spPr bwMode="auto">
          <a:xfrm>
            <a:off x="685800" y="60198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49" name="Line 49"/>
          <p:cNvSpPr>
            <a:spLocks noChangeShapeType="1"/>
          </p:cNvSpPr>
          <p:nvPr/>
        </p:nvSpPr>
        <p:spPr bwMode="auto">
          <a:xfrm>
            <a:off x="4267200" y="54864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50" name="Line 50"/>
          <p:cNvSpPr>
            <a:spLocks noChangeShapeType="1"/>
          </p:cNvSpPr>
          <p:nvPr/>
        </p:nvSpPr>
        <p:spPr bwMode="auto">
          <a:xfrm>
            <a:off x="4267200" y="5791200"/>
            <a:ext cx="2743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51" name="Rectangle 51"/>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2DC16F39-955C-47DA-B608-D6FFEC7A09E9}" type="slidenum">
              <a:rPr lang="fr-FR" altLang="fr-FR" sz="1200"/>
              <a:pPr>
                <a:spcBef>
                  <a:spcPct val="50000"/>
                </a:spcBef>
              </a:pPr>
              <a:t>71</a:t>
            </a:fld>
            <a:endParaRPr lang="fr-FR" altLang="fr-FR" sz="12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152400" y="0"/>
            <a:ext cx="77724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Exemple (suite) : Le MCT Processus TENUE STOCK</a:t>
            </a:r>
          </a:p>
        </p:txBody>
      </p:sp>
      <p:sp>
        <p:nvSpPr>
          <p:cNvPr id="129027" name="Oval 3"/>
          <p:cNvSpPr>
            <a:spLocks noChangeArrowheads="1"/>
          </p:cNvSpPr>
          <p:nvPr/>
        </p:nvSpPr>
        <p:spPr bwMode="auto">
          <a:xfrm>
            <a:off x="82550" y="1454150"/>
            <a:ext cx="1358900" cy="749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28" name="Rectangle 4"/>
          <p:cNvSpPr>
            <a:spLocks noChangeArrowheads="1"/>
          </p:cNvSpPr>
          <p:nvPr/>
        </p:nvSpPr>
        <p:spPr bwMode="auto">
          <a:xfrm>
            <a:off x="288925" y="1446213"/>
            <a:ext cx="1143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Ecart </a:t>
            </a:r>
          </a:p>
          <a:p>
            <a:r>
              <a:rPr lang="fr-FR" altLang="fr-FR"/>
              <a:t>occasionnel</a:t>
            </a:r>
          </a:p>
          <a:p>
            <a:r>
              <a:rPr lang="fr-FR" altLang="fr-FR"/>
              <a:t>constaté</a:t>
            </a:r>
          </a:p>
        </p:txBody>
      </p:sp>
      <p:sp>
        <p:nvSpPr>
          <p:cNvPr id="129029" name="Rectangle 5"/>
          <p:cNvSpPr>
            <a:spLocks noChangeArrowheads="1"/>
          </p:cNvSpPr>
          <p:nvPr/>
        </p:nvSpPr>
        <p:spPr bwMode="auto">
          <a:xfrm>
            <a:off x="2216150" y="1530350"/>
            <a:ext cx="1054100" cy="444500"/>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30" name="Rectangle 6"/>
          <p:cNvSpPr>
            <a:spLocks noChangeArrowheads="1"/>
          </p:cNvSpPr>
          <p:nvPr/>
        </p:nvSpPr>
        <p:spPr bwMode="auto">
          <a:xfrm>
            <a:off x="2270125" y="1484313"/>
            <a:ext cx="9858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Processus</a:t>
            </a:r>
          </a:p>
          <a:p>
            <a:r>
              <a:rPr lang="fr-FR" altLang="fr-FR"/>
              <a:t>  APPRO</a:t>
            </a:r>
          </a:p>
        </p:txBody>
      </p:sp>
      <p:sp>
        <p:nvSpPr>
          <p:cNvPr id="129031" name="Oval 7"/>
          <p:cNvSpPr>
            <a:spLocks noChangeArrowheads="1"/>
          </p:cNvSpPr>
          <p:nvPr/>
        </p:nvSpPr>
        <p:spPr bwMode="auto">
          <a:xfrm>
            <a:off x="4121150" y="1454150"/>
            <a:ext cx="14351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32" name="Rectangle 8"/>
          <p:cNvSpPr>
            <a:spLocks noChangeArrowheads="1"/>
          </p:cNvSpPr>
          <p:nvPr/>
        </p:nvSpPr>
        <p:spPr bwMode="auto">
          <a:xfrm>
            <a:off x="4251325" y="1522413"/>
            <a:ext cx="13350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Bon livraison </a:t>
            </a:r>
          </a:p>
          <a:p>
            <a:r>
              <a:rPr lang="fr-FR" altLang="fr-FR"/>
              <a:t>client émis</a:t>
            </a:r>
          </a:p>
        </p:txBody>
      </p:sp>
      <p:sp>
        <p:nvSpPr>
          <p:cNvPr id="129033" name="Rectangle 9"/>
          <p:cNvSpPr>
            <a:spLocks noChangeArrowheads="1"/>
          </p:cNvSpPr>
          <p:nvPr/>
        </p:nvSpPr>
        <p:spPr bwMode="auto">
          <a:xfrm>
            <a:off x="6711950" y="1454150"/>
            <a:ext cx="1816100" cy="596900"/>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34" name="Rectangle 10"/>
          <p:cNvSpPr>
            <a:spLocks noChangeArrowheads="1"/>
          </p:cNvSpPr>
          <p:nvPr/>
        </p:nvSpPr>
        <p:spPr bwMode="auto">
          <a:xfrm>
            <a:off x="6689725" y="1522413"/>
            <a:ext cx="1905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Processus GESTION</a:t>
            </a:r>
          </a:p>
          <a:p>
            <a:r>
              <a:rPr lang="fr-FR" altLang="fr-FR"/>
              <a:t>  CDES CLIENTS</a:t>
            </a:r>
          </a:p>
        </p:txBody>
      </p:sp>
      <p:sp>
        <p:nvSpPr>
          <p:cNvPr id="129035" name="Line 11"/>
          <p:cNvSpPr>
            <a:spLocks noChangeShapeType="1"/>
          </p:cNvSpPr>
          <p:nvPr/>
        </p:nvSpPr>
        <p:spPr bwMode="auto">
          <a:xfrm>
            <a:off x="1447800" y="1828800"/>
            <a:ext cx="304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36" name="Line 12"/>
          <p:cNvSpPr>
            <a:spLocks noChangeShapeType="1"/>
          </p:cNvSpPr>
          <p:nvPr/>
        </p:nvSpPr>
        <p:spPr bwMode="auto">
          <a:xfrm>
            <a:off x="1752600" y="1828800"/>
            <a:ext cx="0" cy="1905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37" name="Rectangle 13"/>
          <p:cNvSpPr>
            <a:spLocks noChangeArrowheads="1"/>
          </p:cNvSpPr>
          <p:nvPr/>
        </p:nvSpPr>
        <p:spPr bwMode="auto">
          <a:xfrm>
            <a:off x="1489075" y="1903413"/>
            <a:ext cx="274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a:t>
            </a:r>
          </a:p>
        </p:txBody>
      </p:sp>
      <p:sp>
        <p:nvSpPr>
          <p:cNvPr id="129038" name="Oval 14"/>
          <p:cNvSpPr>
            <a:spLocks noChangeArrowheads="1"/>
          </p:cNvSpPr>
          <p:nvPr/>
        </p:nvSpPr>
        <p:spPr bwMode="auto">
          <a:xfrm>
            <a:off x="2216150" y="2292350"/>
            <a:ext cx="11303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39" name="Rectangle 15"/>
          <p:cNvSpPr>
            <a:spLocks noChangeArrowheads="1"/>
          </p:cNvSpPr>
          <p:nvPr/>
        </p:nvSpPr>
        <p:spPr bwMode="auto">
          <a:xfrm>
            <a:off x="2193925" y="2360613"/>
            <a:ext cx="11160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  Livraison </a:t>
            </a:r>
          </a:p>
          <a:p>
            <a:r>
              <a:rPr lang="fr-FR" altLang="fr-FR"/>
              <a:t>fournisseur</a:t>
            </a:r>
          </a:p>
        </p:txBody>
      </p:sp>
      <p:sp>
        <p:nvSpPr>
          <p:cNvPr id="129040" name="Line 16"/>
          <p:cNvSpPr>
            <a:spLocks noChangeShapeType="1"/>
          </p:cNvSpPr>
          <p:nvPr/>
        </p:nvSpPr>
        <p:spPr bwMode="auto">
          <a:xfrm>
            <a:off x="2743200" y="19812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41" name="Oval 17"/>
          <p:cNvSpPr>
            <a:spLocks noChangeArrowheads="1"/>
          </p:cNvSpPr>
          <p:nvPr/>
        </p:nvSpPr>
        <p:spPr bwMode="auto">
          <a:xfrm>
            <a:off x="4197350" y="2311400"/>
            <a:ext cx="11303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42" name="Rectangle 18"/>
          <p:cNvSpPr>
            <a:spLocks noChangeArrowheads="1"/>
          </p:cNvSpPr>
          <p:nvPr/>
        </p:nvSpPr>
        <p:spPr bwMode="auto">
          <a:xfrm>
            <a:off x="4175125" y="2379663"/>
            <a:ext cx="12223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 Retour mar-</a:t>
            </a:r>
          </a:p>
          <a:p>
            <a:r>
              <a:rPr lang="fr-FR" altLang="fr-FR"/>
              <a:t>  chandise</a:t>
            </a:r>
          </a:p>
        </p:txBody>
      </p:sp>
      <p:sp>
        <p:nvSpPr>
          <p:cNvPr id="129043" name="Oval 19"/>
          <p:cNvSpPr>
            <a:spLocks noChangeArrowheads="1"/>
          </p:cNvSpPr>
          <p:nvPr/>
        </p:nvSpPr>
        <p:spPr bwMode="auto">
          <a:xfrm>
            <a:off x="82550" y="2901950"/>
            <a:ext cx="11303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44" name="Rectangle 20"/>
          <p:cNvSpPr>
            <a:spLocks noChangeArrowheads="1"/>
          </p:cNvSpPr>
          <p:nvPr/>
        </p:nvSpPr>
        <p:spPr bwMode="auto">
          <a:xfrm>
            <a:off x="212725" y="2894013"/>
            <a:ext cx="9286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Ecarts </a:t>
            </a:r>
          </a:p>
          <a:p>
            <a:r>
              <a:rPr lang="fr-FR" altLang="fr-FR"/>
              <a:t>constatés</a:t>
            </a:r>
          </a:p>
        </p:txBody>
      </p:sp>
      <p:sp>
        <p:nvSpPr>
          <p:cNvPr id="129045" name="Line 21"/>
          <p:cNvSpPr>
            <a:spLocks noChangeShapeType="1"/>
          </p:cNvSpPr>
          <p:nvPr/>
        </p:nvSpPr>
        <p:spPr bwMode="auto">
          <a:xfrm flipH="1">
            <a:off x="5562600" y="1752600"/>
            <a:ext cx="11430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46" name="Oval 22"/>
          <p:cNvSpPr>
            <a:spLocks noChangeArrowheads="1"/>
          </p:cNvSpPr>
          <p:nvPr/>
        </p:nvSpPr>
        <p:spPr bwMode="auto">
          <a:xfrm>
            <a:off x="7092950" y="2520950"/>
            <a:ext cx="1587500" cy="825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47" name="Rectangle 23"/>
          <p:cNvSpPr>
            <a:spLocks noChangeArrowheads="1"/>
          </p:cNvSpPr>
          <p:nvPr/>
        </p:nvSpPr>
        <p:spPr bwMode="auto">
          <a:xfrm>
            <a:off x="7375525" y="2513013"/>
            <a:ext cx="116522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Date hors</a:t>
            </a:r>
          </a:p>
          <a:p>
            <a:r>
              <a:rPr lang="fr-FR" altLang="fr-FR"/>
              <a:t> période</a:t>
            </a:r>
          </a:p>
          <a:p>
            <a:r>
              <a:rPr lang="fr-FR" altLang="fr-FR"/>
              <a:t>d’inventaire</a:t>
            </a:r>
          </a:p>
        </p:txBody>
      </p:sp>
      <p:sp>
        <p:nvSpPr>
          <p:cNvPr id="129048" name="AutoShape 24"/>
          <p:cNvSpPr>
            <a:spLocks noChangeArrowheads="1"/>
          </p:cNvSpPr>
          <p:nvPr/>
        </p:nvSpPr>
        <p:spPr bwMode="auto">
          <a:xfrm rot="10800000" flipH="1">
            <a:off x="692150" y="3740150"/>
            <a:ext cx="7607300" cy="444500"/>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49" name="Line 25"/>
          <p:cNvSpPr>
            <a:spLocks noChangeShapeType="1"/>
          </p:cNvSpPr>
          <p:nvPr/>
        </p:nvSpPr>
        <p:spPr bwMode="auto">
          <a:xfrm>
            <a:off x="914400" y="35052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50" name="Line 26"/>
          <p:cNvSpPr>
            <a:spLocks noChangeShapeType="1"/>
          </p:cNvSpPr>
          <p:nvPr/>
        </p:nvSpPr>
        <p:spPr bwMode="auto">
          <a:xfrm>
            <a:off x="2743200" y="2971800"/>
            <a:ext cx="0" cy="76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51" name="Line 27"/>
          <p:cNvSpPr>
            <a:spLocks noChangeShapeType="1"/>
          </p:cNvSpPr>
          <p:nvPr/>
        </p:nvSpPr>
        <p:spPr bwMode="auto">
          <a:xfrm>
            <a:off x="4724400" y="2971800"/>
            <a:ext cx="0" cy="76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52" name="Line 28"/>
          <p:cNvSpPr>
            <a:spLocks noChangeShapeType="1"/>
          </p:cNvSpPr>
          <p:nvPr/>
        </p:nvSpPr>
        <p:spPr bwMode="auto">
          <a:xfrm>
            <a:off x="5334000" y="2057400"/>
            <a:ext cx="381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53" name="Line 29"/>
          <p:cNvSpPr>
            <a:spLocks noChangeShapeType="1"/>
          </p:cNvSpPr>
          <p:nvPr/>
        </p:nvSpPr>
        <p:spPr bwMode="auto">
          <a:xfrm>
            <a:off x="5715000" y="2057400"/>
            <a:ext cx="0" cy="1676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54" name="Line 30"/>
          <p:cNvSpPr>
            <a:spLocks noChangeShapeType="1"/>
          </p:cNvSpPr>
          <p:nvPr/>
        </p:nvSpPr>
        <p:spPr bwMode="auto">
          <a:xfrm>
            <a:off x="7924800" y="3352800"/>
            <a:ext cx="0" cy="381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55" name="Rectangle 31"/>
          <p:cNvSpPr>
            <a:spLocks noChangeArrowheads="1"/>
          </p:cNvSpPr>
          <p:nvPr/>
        </p:nvSpPr>
        <p:spPr bwMode="auto">
          <a:xfrm>
            <a:off x="2498725" y="30464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a:t>
            </a:r>
          </a:p>
        </p:txBody>
      </p:sp>
      <p:sp>
        <p:nvSpPr>
          <p:cNvPr id="129056" name="Rectangle 32"/>
          <p:cNvSpPr>
            <a:spLocks noChangeArrowheads="1"/>
          </p:cNvSpPr>
          <p:nvPr/>
        </p:nvSpPr>
        <p:spPr bwMode="auto">
          <a:xfrm>
            <a:off x="5470525" y="2132013"/>
            <a:ext cx="274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a:t>
            </a:r>
          </a:p>
        </p:txBody>
      </p:sp>
      <p:sp>
        <p:nvSpPr>
          <p:cNvPr id="129057" name="Rectangle 33"/>
          <p:cNvSpPr>
            <a:spLocks noChangeArrowheads="1"/>
          </p:cNvSpPr>
          <p:nvPr/>
        </p:nvSpPr>
        <p:spPr bwMode="auto">
          <a:xfrm>
            <a:off x="4479925" y="30464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a:t>
            </a:r>
          </a:p>
        </p:txBody>
      </p:sp>
      <p:sp>
        <p:nvSpPr>
          <p:cNvPr id="129058" name="Rectangle 34"/>
          <p:cNvSpPr>
            <a:spLocks noChangeArrowheads="1"/>
          </p:cNvSpPr>
          <p:nvPr/>
        </p:nvSpPr>
        <p:spPr bwMode="auto">
          <a:xfrm>
            <a:off x="7680325" y="3351213"/>
            <a:ext cx="274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a:t>
            </a:r>
          </a:p>
        </p:txBody>
      </p:sp>
      <p:sp>
        <p:nvSpPr>
          <p:cNvPr id="129059" name="Rectangle 35"/>
          <p:cNvSpPr>
            <a:spLocks noChangeArrowheads="1"/>
          </p:cNvSpPr>
          <p:nvPr/>
        </p:nvSpPr>
        <p:spPr bwMode="auto">
          <a:xfrm>
            <a:off x="669925" y="3427413"/>
            <a:ext cx="252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f</a:t>
            </a:r>
          </a:p>
        </p:txBody>
      </p:sp>
      <p:sp>
        <p:nvSpPr>
          <p:cNvPr id="129060" name="Rectangle 36"/>
          <p:cNvSpPr>
            <a:spLocks noChangeArrowheads="1"/>
          </p:cNvSpPr>
          <p:nvPr/>
        </p:nvSpPr>
        <p:spPr bwMode="auto">
          <a:xfrm>
            <a:off x="2879725" y="3732213"/>
            <a:ext cx="2790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 OU b OU c OU d) ET e OU f</a:t>
            </a:r>
          </a:p>
        </p:txBody>
      </p:sp>
      <p:sp>
        <p:nvSpPr>
          <p:cNvPr id="129061" name="Rectangle 37"/>
          <p:cNvSpPr>
            <a:spLocks noChangeArrowheads="1"/>
          </p:cNvSpPr>
          <p:nvPr/>
        </p:nvSpPr>
        <p:spPr bwMode="auto">
          <a:xfrm>
            <a:off x="158750" y="4197350"/>
            <a:ext cx="89027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62" name="Line 38"/>
          <p:cNvSpPr>
            <a:spLocks noChangeShapeType="1"/>
          </p:cNvSpPr>
          <p:nvPr/>
        </p:nvSpPr>
        <p:spPr bwMode="auto">
          <a:xfrm>
            <a:off x="152400" y="4495800"/>
            <a:ext cx="891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63" name="Rectangle 39"/>
          <p:cNvSpPr>
            <a:spLocks noChangeArrowheads="1"/>
          </p:cNvSpPr>
          <p:nvPr/>
        </p:nvSpPr>
        <p:spPr bwMode="auto">
          <a:xfrm>
            <a:off x="2651125" y="4189413"/>
            <a:ext cx="32877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Traitements des mouvements de stock</a:t>
            </a:r>
          </a:p>
        </p:txBody>
      </p:sp>
      <p:sp>
        <p:nvSpPr>
          <p:cNvPr id="129064" name="Rectangle 40"/>
          <p:cNvSpPr>
            <a:spLocks noChangeArrowheads="1"/>
          </p:cNvSpPr>
          <p:nvPr/>
        </p:nvSpPr>
        <p:spPr bwMode="auto">
          <a:xfrm>
            <a:off x="517525" y="4494213"/>
            <a:ext cx="917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Toujours</a:t>
            </a:r>
          </a:p>
        </p:txBody>
      </p:sp>
      <p:sp>
        <p:nvSpPr>
          <p:cNvPr id="129065" name="Rectangle 41"/>
          <p:cNvSpPr>
            <a:spLocks noChangeArrowheads="1"/>
          </p:cNvSpPr>
          <p:nvPr/>
        </p:nvSpPr>
        <p:spPr bwMode="auto">
          <a:xfrm>
            <a:off x="2498725" y="4494213"/>
            <a:ext cx="12017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&lt; stock mini</a:t>
            </a:r>
          </a:p>
        </p:txBody>
      </p:sp>
      <p:sp>
        <p:nvSpPr>
          <p:cNvPr id="129066" name="Rectangle 42"/>
          <p:cNvSpPr>
            <a:spLocks noChangeArrowheads="1"/>
          </p:cNvSpPr>
          <p:nvPr/>
        </p:nvSpPr>
        <p:spPr bwMode="auto">
          <a:xfrm>
            <a:off x="5927725" y="4494213"/>
            <a:ext cx="25257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Dernier mvt avant inventaire</a:t>
            </a:r>
          </a:p>
        </p:txBody>
      </p:sp>
      <p:sp>
        <p:nvSpPr>
          <p:cNvPr id="129067" name="Line 43"/>
          <p:cNvSpPr>
            <a:spLocks noChangeShapeType="1"/>
          </p:cNvSpPr>
          <p:nvPr/>
        </p:nvSpPr>
        <p:spPr bwMode="auto">
          <a:xfrm>
            <a:off x="1676400" y="44958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68" name="Line 44"/>
          <p:cNvSpPr>
            <a:spLocks noChangeShapeType="1"/>
          </p:cNvSpPr>
          <p:nvPr/>
        </p:nvSpPr>
        <p:spPr bwMode="auto">
          <a:xfrm>
            <a:off x="5029200" y="44958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69" name="Oval 45"/>
          <p:cNvSpPr>
            <a:spLocks noChangeArrowheads="1"/>
          </p:cNvSpPr>
          <p:nvPr/>
        </p:nvSpPr>
        <p:spPr bwMode="auto">
          <a:xfrm>
            <a:off x="311150" y="5187950"/>
            <a:ext cx="8255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70" name="Rectangle 46"/>
          <p:cNvSpPr>
            <a:spLocks noChangeArrowheads="1"/>
          </p:cNvSpPr>
          <p:nvPr/>
        </p:nvSpPr>
        <p:spPr bwMode="auto">
          <a:xfrm>
            <a:off x="365125" y="5180013"/>
            <a:ext cx="787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Stock à</a:t>
            </a:r>
          </a:p>
          <a:p>
            <a:r>
              <a:rPr lang="fr-FR" altLang="fr-FR"/>
              <a:t>   jour</a:t>
            </a:r>
          </a:p>
        </p:txBody>
      </p:sp>
      <p:sp>
        <p:nvSpPr>
          <p:cNvPr id="129071" name="Line 47"/>
          <p:cNvSpPr>
            <a:spLocks noChangeShapeType="1"/>
          </p:cNvSpPr>
          <p:nvPr/>
        </p:nvSpPr>
        <p:spPr bwMode="auto">
          <a:xfrm>
            <a:off x="685800" y="4800600"/>
            <a:ext cx="0" cy="381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72" name="Rectangle 48"/>
          <p:cNvSpPr>
            <a:spLocks noChangeArrowheads="1"/>
          </p:cNvSpPr>
          <p:nvPr/>
        </p:nvSpPr>
        <p:spPr bwMode="auto">
          <a:xfrm>
            <a:off x="3359150" y="6254750"/>
            <a:ext cx="11303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73" name="Line 49"/>
          <p:cNvSpPr>
            <a:spLocks noChangeShapeType="1"/>
          </p:cNvSpPr>
          <p:nvPr/>
        </p:nvSpPr>
        <p:spPr bwMode="auto">
          <a:xfrm>
            <a:off x="76200" y="3276600"/>
            <a:ext cx="0" cy="35052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74" name="Line 50"/>
          <p:cNvSpPr>
            <a:spLocks noChangeShapeType="1"/>
          </p:cNvSpPr>
          <p:nvPr/>
        </p:nvSpPr>
        <p:spPr bwMode="auto">
          <a:xfrm>
            <a:off x="76200" y="6781800"/>
            <a:ext cx="396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75" name="Line 51"/>
          <p:cNvSpPr>
            <a:spLocks noChangeShapeType="1"/>
          </p:cNvSpPr>
          <p:nvPr/>
        </p:nvSpPr>
        <p:spPr bwMode="auto">
          <a:xfrm flipV="1">
            <a:off x="4038600" y="6705600"/>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76" name="Rectangle 52"/>
          <p:cNvSpPr>
            <a:spLocks noChangeArrowheads="1"/>
          </p:cNvSpPr>
          <p:nvPr/>
        </p:nvSpPr>
        <p:spPr bwMode="auto">
          <a:xfrm>
            <a:off x="3489325" y="6456363"/>
            <a:ext cx="917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Toujours</a:t>
            </a:r>
          </a:p>
        </p:txBody>
      </p:sp>
      <p:sp>
        <p:nvSpPr>
          <p:cNvPr id="129077" name="Line 53"/>
          <p:cNvSpPr>
            <a:spLocks noChangeShapeType="1"/>
          </p:cNvSpPr>
          <p:nvPr/>
        </p:nvSpPr>
        <p:spPr bwMode="auto">
          <a:xfrm>
            <a:off x="3352800" y="6477000"/>
            <a:ext cx="1143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78" name="Rectangle 54"/>
          <p:cNvSpPr>
            <a:spLocks noChangeArrowheads="1"/>
          </p:cNvSpPr>
          <p:nvPr/>
        </p:nvSpPr>
        <p:spPr bwMode="auto">
          <a:xfrm>
            <a:off x="3413125" y="6208713"/>
            <a:ext cx="1008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Inventaire</a:t>
            </a:r>
          </a:p>
        </p:txBody>
      </p:sp>
      <p:sp>
        <p:nvSpPr>
          <p:cNvPr id="129079" name="Oval 55"/>
          <p:cNvSpPr>
            <a:spLocks noChangeArrowheads="1"/>
          </p:cNvSpPr>
          <p:nvPr/>
        </p:nvSpPr>
        <p:spPr bwMode="auto">
          <a:xfrm>
            <a:off x="1454150" y="5340350"/>
            <a:ext cx="11303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80" name="Oval 56"/>
          <p:cNvSpPr>
            <a:spLocks noChangeArrowheads="1"/>
          </p:cNvSpPr>
          <p:nvPr/>
        </p:nvSpPr>
        <p:spPr bwMode="auto">
          <a:xfrm>
            <a:off x="3130550" y="5111750"/>
            <a:ext cx="1663700" cy="520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81" name="Rectangle 57"/>
          <p:cNvSpPr>
            <a:spLocks noChangeArrowheads="1"/>
          </p:cNvSpPr>
          <p:nvPr/>
        </p:nvSpPr>
        <p:spPr bwMode="auto">
          <a:xfrm>
            <a:off x="3413125" y="5103813"/>
            <a:ext cx="12461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 sous </a:t>
            </a:r>
          </a:p>
          <a:p>
            <a:r>
              <a:rPr lang="fr-FR" altLang="fr-FR"/>
              <a:t>stock mini</a:t>
            </a:r>
          </a:p>
        </p:txBody>
      </p:sp>
      <p:sp>
        <p:nvSpPr>
          <p:cNvPr id="129082" name="Line 58"/>
          <p:cNvSpPr>
            <a:spLocks noChangeShapeType="1"/>
          </p:cNvSpPr>
          <p:nvPr/>
        </p:nvSpPr>
        <p:spPr bwMode="auto">
          <a:xfrm>
            <a:off x="3886200" y="48006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83" name="Rectangle 59"/>
          <p:cNvSpPr>
            <a:spLocks noChangeArrowheads="1"/>
          </p:cNvSpPr>
          <p:nvPr/>
        </p:nvSpPr>
        <p:spPr bwMode="auto">
          <a:xfrm>
            <a:off x="5187950" y="5264150"/>
            <a:ext cx="1739900" cy="292100"/>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84" name="Rectangle 60"/>
          <p:cNvSpPr>
            <a:spLocks noChangeArrowheads="1"/>
          </p:cNvSpPr>
          <p:nvPr/>
        </p:nvSpPr>
        <p:spPr bwMode="auto">
          <a:xfrm>
            <a:off x="5165725" y="5256213"/>
            <a:ext cx="1692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Processus APPRO</a:t>
            </a:r>
          </a:p>
        </p:txBody>
      </p:sp>
      <p:sp>
        <p:nvSpPr>
          <p:cNvPr id="129085" name="Rectangle 61"/>
          <p:cNvSpPr>
            <a:spLocks noChangeArrowheads="1"/>
          </p:cNvSpPr>
          <p:nvPr/>
        </p:nvSpPr>
        <p:spPr bwMode="auto">
          <a:xfrm>
            <a:off x="1508125" y="5408613"/>
            <a:ext cx="1025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Période d’</a:t>
            </a:r>
          </a:p>
          <a:p>
            <a:r>
              <a:rPr lang="fr-FR" altLang="fr-FR"/>
              <a:t>inentaire</a:t>
            </a:r>
          </a:p>
        </p:txBody>
      </p:sp>
      <p:sp>
        <p:nvSpPr>
          <p:cNvPr id="129086" name="AutoShape 62"/>
          <p:cNvSpPr>
            <a:spLocks noChangeArrowheads="1"/>
          </p:cNvSpPr>
          <p:nvPr/>
        </p:nvSpPr>
        <p:spPr bwMode="auto">
          <a:xfrm rot="10800000" flipH="1">
            <a:off x="3663950" y="5949950"/>
            <a:ext cx="444500" cy="292100"/>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87" name="Rectangle 63"/>
          <p:cNvSpPr>
            <a:spLocks noChangeArrowheads="1"/>
          </p:cNvSpPr>
          <p:nvPr/>
        </p:nvSpPr>
        <p:spPr bwMode="auto">
          <a:xfrm>
            <a:off x="3698875" y="5908675"/>
            <a:ext cx="401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a:t>ET</a:t>
            </a:r>
          </a:p>
        </p:txBody>
      </p:sp>
      <p:sp>
        <p:nvSpPr>
          <p:cNvPr id="129088" name="Line 64"/>
          <p:cNvSpPr>
            <a:spLocks noChangeShapeType="1"/>
          </p:cNvSpPr>
          <p:nvPr/>
        </p:nvSpPr>
        <p:spPr bwMode="auto">
          <a:xfrm flipV="1">
            <a:off x="3733800" y="5715000"/>
            <a:ext cx="0" cy="2286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89" name="Line 65"/>
          <p:cNvSpPr>
            <a:spLocks noChangeShapeType="1"/>
          </p:cNvSpPr>
          <p:nvPr/>
        </p:nvSpPr>
        <p:spPr bwMode="auto">
          <a:xfrm flipV="1">
            <a:off x="3886200" y="5715000"/>
            <a:ext cx="0" cy="2286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90" name="Line 66"/>
          <p:cNvSpPr>
            <a:spLocks noChangeShapeType="1"/>
          </p:cNvSpPr>
          <p:nvPr/>
        </p:nvSpPr>
        <p:spPr bwMode="auto">
          <a:xfrm>
            <a:off x="2590800" y="5715000"/>
            <a:ext cx="1143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91" name="Line 67"/>
          <p:cNvSpPr>
            <a:spLocks noChangeShapeType="1"/>
          </p:cNvSpPr>
          <p:nvPr/>
        </p:nvSpPr>
        <p:spPr bwMode="auto">
          <a:xfrm>
            <a:off x="4724400" y="5486400"/>
            <a:ext cx="457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92" name="Rectangle 68"/>
          <p:cNvSpPr>
            <a:spLocks noChangeArrowheads="1"/>
          </p:cNvSpPr>
          <p:nvPr/>
        </p:nvSpPr>
        <p:spPr bwMode="auto">
          <a:xfrm>
            <a:off x="7527925" y="5408613"/>
            <a:ext cx="131286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Etat du stcok</a:t>
            </a:r>
          </a:p>
          <a:p>
            <a:r>
              <a:rPr lang="fr-FR" altLang="fr-FR"/>
              <a:t>fin de période</a:t>
            </a:r>
          </a:p>
          <a:p>
            <a:r>
              <a:rPr lang="fr-FR" altLang="fr-FR"/>
              <a:t>connue</a:t>
            </a:r>
          </a:p>
        </p:txBody>
      </p:sp>
      <p:sp>
        <p:nvSpPr>
          <p:cNvPr id="129093" name="Oval 69"/>
          <p:cNvSpPr>
            <a:spLocks noChangeArrowheads="1"/>
          </p:cNvSpPr>
          <p:nvPr/>
        </p:nvSpPr>
        <p:spPr bwMode="auto">
          <a:xfrm>
            <a:off x="7473950" y="5340350"/>
            <a:ext cx="1358900" cy="901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94" name="Line 70"/>
          <p:cNvSpPr>
            <a:spLocks noChangeShapeType="1"/>
          </p:cNvSpPr>
          <p:nvPr/>
        </p:nvSpPr>
        <p:spPr bwMode="auto">
          <a:xfrm>
            <a:off x="3886200" y="5715000"/>
            <a:ext cx="3581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152400" y="0"/>
            <a:ext cx="77724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Exemple (suite) : Le MOT</a:t>
            </a:r>
            <a:br>
              <a:rPr lang="fr-FR" altLang="fr-FR" sz="4400">
                <a:solidFill>
                  <a:schemeClr val="tx2"/>
                </a:solidFill>
              </a:rPr>
            </a:br>
            <a:r>
              <a:rPr lang="fr-FR" altLang="fr-FR" sz="4400">
                <a:solidFill>
                  <a:schemeClr val="tx2"/>
                </a:solidFill>
              </a:rPr>
              <a:t>Règles d’organisation</a:t>
            </a:r>
          </a:p>
        </p:txBody>
      </p:sp>
      <p:sp>
        <p:nvSpPr>
          <p:cNvPr id="130051" name="Rectangle 3"/>
          <p:cNvSpPr>
            <a:spLocks noChangeArrowheads="1"/>
          </p:cNvSpPr>
          <p:nvPr/>
        </p:nvSpPr>
        <p:spPr bwMode="auto">
          <a:xfrm>
            <a:off x="-15875" y="1522413"/>
            <a:ext cx="9201150" cy="522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RO1-Le service achats et les magasins sont équipés de micro-ordinateurs compatibles pouvant s’échanger</a:t>
            </a:r>
          </a:p>
          <a:p>
            <a:r>
              <a:rPr lang="fr-FR" altLang="fr-FR"/>
              <a:t>des disquettes. Le srevice commercial dispose d’un matériel analogue</a:t>
            </a:r>
          </a:p>
          <a:p>
            <a:r>
              <a:rPr lang="fr-FR" altLang="fr-FR"/>
              <a:t>RO2-Pour la détermination des commandes à passer aux fournisseurs, le micro du service achats édite des </a:t>
            </a:r>
          </a:p>
          <a:p>
            <a:r>
              <a:rPr lang="fr-FR" altLang="fr-FR"/>
              <a:t>propositions de commandes qui sont analysées par le responsable en vue d’une validation ou de modifications.</a:t>
            </a:r>
          </a:p>
          <a:p>
            <a:r>
              <a:rPr lang="fr-FR" altLang="fr-FR"/>
              <a:t>Ces opérations doivent être faites le matin.</a:t>
            </a:r>
          </a:p>
          <a:p>
            <a:r>
              <a:rPr lang="fr-FR" altLang="fr-FR"/>
              <a:t>RO3-Les comandes validées sont éditées</a:t>
            </a:r>
          </a:p>
          <a:p>
            <a:r>
              <a:rPr lang="fr-FR" altLang="fr-FR"/>
              <a:t>a)dans l’ordre des fournisseurs concernés pour leur être expédiées</a:t>
            </a:r>
          </a:p>
          <a:p>
            <a:r>
              <a:rPr lang="fr-FR" altLang="fr-FR"/>
              <a:t>b)dans l’ordre des magasins concernés pour leur être transmis</a:t>
            </a:r>
          </a:p>
          <a:p>
            <a:r>
              <a:rPr lang="fr-FR" altLang="fr-FR"/>
              <a:t>RO4-A chaque livraison fournisseur, le magasinier contrôle la marchandise livrée en la comparant à la mar-</a:t>
            </a:r>
          </a:p>
          <a:p>
            <a:r>
              <a:rPr lang="fr-FR" altLang="fr-FR"/>
              <a:t>chandise commandée figurant sur la commande au fournisseur</a:t>
            </a:r>
          </a:p>
          <a:p>
            <a:r>
              <a:rPr lang="fr-FR" altLang="fr-FR"/>
              <a:t>RO5-La MAJ du stock s’effectue</a:t>
            </a:r>
          </a:p>
          <a:p>
            <a:r>
              <a:rPr lang="fr-FR" altLang="fr-FR"/>
              <a:t>a)le matin à 9h pour les sorties de stocks. Celles ci (doubles des bons de livraison à clients) proviennet du pro-</a:t>
            </a:r>
          </a:p>
          <a:p>
            <a:r>
              <a:rPr lang="fr-FR" altLang="fr-FR"/>
              <a:t>cessus GESTION CDES CLIENTS et sont transmises au magasin concerné sur une disquette</a:t>
            </a:r>
          </a:p>
          <a:p>
            <a:r>
              <a:rPr lang="fr-FR" altLang="fr-FR"/>
              <a:t>b)En temps réel (transactions en mode conversationnel) à tout autre moment de la journée de travail pour les </a:t>
            </a:r>
          </a:p>
          <a:p>
            <a:r>
              <a:rPr lang="fr-FR" altLang="fr-FR"/>
              <a:t>autres mouvements. Les anomalies sont immédiatement recyclées.</a:t>
            </a:r>
          </a:p>
          <a:p>
            <a:r>
              <a:rPr lang="fr-FR" altLang="fr-FR"/>
              <a:t>RO6-Le courrier est expédié à 12h</a:t>
            </a:r>
          </a:p>
          <a:p>
            <a:r>
              <a:rPr lang="fr-FR" altLang="fr-FR"/>
              <a:t>RO7-L’inventaire est annuel. Le vendredi soir précédent, il y a édition de l’atat du stock sur ordinateur. Durant</a:t>
            </a:r>
          </a:p>
          <a:p>
            <a:r>
              <a:rPr lang="fr-FR" altLang="fr-FR"/>
              <a:t>tout le WE et au vu de ce listing, le magasin mobilise toute son énergie à inventorier les casiers et à noter les </a:t>
            </a:r>
          </a:p>
          <a:p>
            <a:r>
              <a:rPr lang="fr-FR" altLang="fr-FR"/>
              <a:t>écarts constatés sur l’état du stock édité. La saisie des écarts pourra se faire dans les jours suivants.</a:t>
            </a:r>
          </a:p>
          <a:p>
            <a:r>
              <a:rPr lang="fr-FR" altLang="fr-FR"/>
              <a:t>R08-Dans un magasin tout produit doit pourvoir être rangé dans un seul casier et tout casier ne doit contenir</a:t>
            </a:r>
          </a:p>
          <a:p>
            <a:r>
              <a:rPr lang="fr-FR" altLang="fr-FR"/>
              <a:t>qu’un seul produit.</a:t>
            </a:r>
          </a:p>
        </p:txBody>
      </p:sp>
      <p:sp>
        <p:nvSpPr>
          <p:cNvPr id="130052"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FFF16CC6-8C88-4BCC-A49D-CCFA82893E66}" type="slidenum">
              <a:rPr lang="fr-FR" altLang="fr-FR" sz="1200"/>
              <a:pPr>
                <a:spcBef>
                  <a:spcPct val="50000"/>
                </a:spcBef>
              </a:pPr>
              <a:t>73</a:t>
            </a:fld>
            <a:endParaRPr lang="fr-FR" altLang="fr-FR" sz="12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152400" y="0"/>
            <a:ext cx="77724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Procédures Fonctionnelles (PF)</a:t>
            </a:r>
          </a:p>
        </p:txBody>
      </p:sp>
      <p:graphicFrame>
        <p:nvGraphicFramePr>
          <p:cNvPr id="131075" name="Object 3"/>
          <p:cNvGraphicFramePr>
            <a:graphicFrameLocks/>
          </p:cNvGraphicFramePr>
          <p:nvPr/>
        </p:nvGraphicFramePr>
        <p:xfrm>
          <a:off x="198438" y="1371600"/>
          <a:ext cx="8943975" cy="5484813"/>
        </p:xfrm>
        <a:graphic>
          <a:graphicData uri="http://schemas.openxmlformats.org/presentationml/2006/ole">
            <mc:AlternateContent xmlns:mc="http://schemas.openxmlformats.org/markup-compatibility/2006">
              <mc:Choice xmlns:v="urn:schemas-microsoft-com:vml" Requires="v">
                <p:oleObj spid="_x0000_s131078" name="Document" r:id="rId4" imgW="8891280" imgH="5756040" progId="Word.Document.6">
                  <p:embed/>
                </p:oleObj>
              </mc:Choice>
              <mc:Fallback>
                <p:oleObj name="Document" r:id="rId4" imgW="8891280" imgH="5756040" progId="Word.Document.6">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438" y="1371600"/>
                        <a:ext cx="8943975" cy="548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1076"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AC58FFFC-B8B1-4B72-BEFF-DF44D98FF6AC}" type="slidenum">
              <a:rPr lang="fr-FR" altLang="fr-FR" sz="1200"/>
              <a:pPr>
                <a:spcBef>
                  <a:spcPct val="50000"/>
                </a:spcBef>
              </a:pPr>
              <a:t>74</a:t>
            </a:fld>
            <a:endParaRPr lang="fr-FR" altLang="fr-FR" sz="12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152400" y="0"/>
            <a:ext cx="77724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PF (suite)</a:t>
            </a:r>
          </a:p>
        </p:txBody>
      </p:sp>
      <p:graphicFrame>
        <p:nvGraphicFramePr>
          <p:cNvPr id="132099" name="Object 3"/>
          <p:cNvGraphicFramePr>
            <a:graphicFrameLocks/>
          </p:cNvGraphicFramePr>
          <p:nvPr/>
        </p:nvGraphicFramePr>
        <p:xfrm>
          <a:off x="198438" y="1409700"/>
          <a:ext cx="8882062" cy="5391150"/>
        </p:xfrm>
        <a:graphic>
          <a:graphicData uri="http://schemas.openxmlformats.org/presentationml/2006/ole">
            <mc:AlternateContent xmlns:mc="http://schemas.openxmlformats.org/markup-compatibility/2006">
              <mc:Choice xmlns:v="urn:schemas-microsoft-com:vml" Requires="v">
                <p:oleObj spid="_x0000_s132102" name="Document" r:id="rId4" imgW="8891280" imgH="5400360" progId="Word.Document.6">
                  <p:embed/>
                </p:oleObj>
              </mc:Choice>
              <mc:Fallback>
                <p:oleObj name="Document" r:id="rId4" imgW="8891280" imgH="5400360" progId="Word.Document.6">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438" y="1409700"/>
                        <a:ext cx="8882062"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2100"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DB76D4A2-EB4A-4340-8122-606F787492F7}" type="slidenum">
              <a:rPr lang="fr-FR" altLang="fr-FR" sz="1200"/>
              <a:pPr>
                <a:spcBef>
                  <a:spcPct val="50000"/>
                </a:spcBef>
              </a:pPr>
              <a:t>75</a:t>
            </a:fld>
            <a:endParaRPr lang="fr-FR" altLang="fr-FR" sz="12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152400" y="0"/>
            <a:ext cx="77724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MOT : Les concepts</a:t>
            </a:r>
          </a:p>
        </p:txBody>
      </p:sp>
      <p:sp>
        <p:nvSpPr>
          <p:cNvPr id="133123" name="Rectangle 3"/>
          <p:cNvSpPr>
            <a:spLocks noChangeArrowheads="1"/>
          </p:cNvSpPr>
          <p:nvPr/>
        </p:nvSpPr>
        <p:spPr bwMode="auto">
          <a:xfrm>
            <a:off x="60325" y="1446213"/>
            <a:ext cx="9053513" cy="327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Poste de travail</a:t>
            </a:r>
            <a:endParaRPr lang="fr-FR" altLang="fr-FR"/>
          </a:p>
          <a:p>
            <a:r>
              <a:rPr lang="fr-FR" altLang="fr-FR"/>
              <a:t>	</a:t>
            </a:r>
            <a:r>
              <a:rPr lang="fr-FR" altLang="fr-FR" b="1"/>
              <a:t>Type de lieu</a:t>
            </a:r>
            <a:r>
              <a:rPr lang="fr-FR" altLang="fr-FR"/>
              <a:t>: ensemble des lieus ou les actions d’une opération pourront s’effectuer</a:t>
            </a:r>
          </a:p>
          <a:p>
            <a:r>
              <a:rPr lang="fr-FR" altLang="fr-FR"/>
              <a:t>	</a:t>
            </a:r>
            <a:r>
              <a:rPr lang="fr-FR" altLang="fr-FR" b="1"/>
              <a:t>Responsable</a:t>
            </a:r>
            <a:r>
              <a:rPr lang="fr-FR" altLang="fr-FR"/>
              <a:t>: personne ayant la résponsabilité de certaines actions d’une opération</a:t>
            </a:r>
          </a:p>
          <a:p>
            <a:r>
              <a:rPr lang="fr-FR" altLang="fr-FR"/>
              <a:t>	</a:t>
            </a:r>
            <a:r>
              <a:rPr lang="fr-FR" altLang="fr-FR" b="1"/>
              <a:t>Ressources</a:t>
            </a:r>
            <a:r>
              <a:rPr lang="fr-FR" altLang="fr-FR"/>
              <a:t>: moyens permettant de résliser certaines actions d’une opération</a:t>
            </a:r>
          </a:p>
          <a:p>
            <a:r>
              <a:rPr lang="fr-FR" altLang="fr-FR"/>
              <a:t>		(partageable ou non, consomable ou réutilisable)</a:t>
            </a:r>
          </a:p>
          <a:p>
            <a:r>
              <a:rPr lang="fr-FR" altLang="fr-FR"/>
              <a:t>Procédure Fonctionnelle (PF) ensemble ininterruptibe d’actions d’une opération conceptuelle affécté à un PT</a:t>
            </a:r>
          </a:p>
          <a:p>
            <a:r>
              <a:rPr lang="fr-FR" altLang="fr-FR"/>
              <a:t>	</a:t>
            </a:r>
            <a:r>
              <a:rPr lang="fr-FR" altLang="fr-FR" b="1"/>
              <a:t>Nature</a:t>
            </a:r>
            <a:r>
              <a:rPr lang="fr-FR" altLang="fr-FR"/>
              <a:t>: degré d’automatisation (manuelle, automatisée batch, automatisée conversationnelle)</a:t>
            </a:r>
          </a:p>
          <a:p>
            <a:r>
              <a:rPr lang="fr-FR" altLang="fr-FR" b="1"/>
              <a:t>Déroulement</a:t>
            </a:r>
            <a:r>
              <a:rPr lang="fr-FR" altLang="fr-FR"/>
              <a:t>: Début, Durée max</a:t>
            </a:r>
          </a:p>
          <a:p>
            <a:r>
              <a:rPr lang="fr-FR" altLang="fr-FR" b="1"/>
              <a:t>Flux entrant</a:t>
            </a:r>
            <a:r>
              <a:rPr lang="fr-FR" altLang="fr-FR"/>
              <a:t>:informations qui doivent être traitées </a:t>
            </a:r>
          </a:p>
          <a:p>
            <a:r>
              <a:rPr lang="fr-FR" altLang="fr-FR" b="1"/>
              <a:t>Flux sortant</a:t>
            </a:r>
            <a:r>
              <a:rPr lang="fr-FR" altLang="fr-FR"/>
              <a:t>: émis avec un évènement</a:t>
            </a:r>
          </a:p>
          <a:p>
            <a:r>
              <a:rPr lang="fr-FR" altLang="fr-FR" b="1"/>
              <a:t>Evènement</a:t>
            </a:r>
            <a:r>
              <a:rPr lang="fr-FR" altLang="fr-FR"/>
              <a:t>: contributif : participe au déclenchement d’une PF</a:t>
            </a:r>
          </a:p>
          <a:p>
            <a:r>
              <a:rPr lang="fr-FR" altLang="fr-FR"/>
              <a:t>	   émis : ce qui se passe à l’issu de la PF soit dans l’univers extérieur (évt résultat) soit pour être</a:t>
            </a:r>
          </a:p>
          <a:p>
            <a:r>
              <a:rPr lang="fr-FR" altLang="fr-FR"/>
              <a:t>	              consommé par une PF suivante (évt interne)	</a:t>
            </a:r>
          </a:p>
        </p:txBody>
      </p:sp>
      <p:sp>
        <p:nvSpPr>
          <p:cNvPr id="133124"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156767E0-D109-4183-8C8C-76F2FC031AB1}" type="slidenum">
              <a:rPr lang="fr-FR" altLang="fr-FR" sz="1200"/>
              <a:pPr>
                <a:spcBef>
                  <a:spcPct val="50000"/>
                </a:spcBef>
              </a:pPr>
              <a:t>76</a:t>
            </a:fld>
            <a:endParaRPr lang="fr-FR" altLang="fr-FR" sz="12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152400" y="0"/>
            <a:ext cx="77724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Déscription détaillée d’une PF</a:t>
            </a:r>
          </a:p>
        </p:txBody>
      </p:sp>
      <p:sp>
        <p:nvSpPr>
          <p:cNvPr id="134147" name="Rectangle 3"/>
          <p:cNvSpPr>
            <a:spLocks noChangeArrowheads="1"/>
          </p:cNvSpPr>
          <p:nvPr/>
        </p:nvSpPr>
        <p:spPr bwMode="auto">
          <a:xfrm>
            <a:off x="60325" y="1446213"/>
            <a:ext cx="6453188"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OUTILS</a:t>
            </a:r>
          </a:p>
          <a:p>
            <a:r>
              <a:rPr lang="fr-FR" altLang="fr-FR"/>
              <a:t>	Fiche de description de procédure</a:t>
            </a:r>
          </a:p>
          <a:p>
            <a:r>
              <a:rPr lang="fr-FR" altLang="fr-FR"/>
              <a:t>	Déscription des mouvements portés par les évènements</a:t>
            </a:r>
          </a:p>
          <a:p>
            <a:r>
              <a:rPr lang="fr-FR" altLang="fr-FR"/>
              <a:t>	Diagramme de répartition des tâches entre l’homme et la machine</a:t>
            </a:r>
          </a:p>
          <a:p>
            <a:r>
              <a:rPr lang="fr-FR" altLang="fr-FR"/>
              <a:t>	Déscription des traitements autromatiques</a:t>
            </a:r>
          </a:p>
          <a:p>
            <a:endParaRPr lang="fr-FR" altLang="fr-FR"/>
          </a:p>
          <a:p>
            <a:r>
              <a:rPr lang="fr-FR" altLang="fr-FR"/>
              <a:t>utilisés selon la mature de la PF (manuelle/automatisée)</a:t>
            </a:r>
          </a:p>
        </p:txBody>
      </p:sp>
      <p:sp>
        <p:nvSpPr>
          <p:cNvPr id="134148"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93FA7A3C-7E18-4354-A420-0D79BCC87BC3}" type="slidenum">
              <a:rPr lang="fr-FR" altLang="fr-FR" sz="1200"/>
              <a:pPr>
                <a:spcBef>
                  <a:spcPct val="50000"/>
                </a:spcBef>
              </a:pPr>
              <a:t>77</a:t>
            </a:fld>
            <a:endParaRPr lang="fr-FR" altLang="fr-FR" sz="12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152400" y="0"/>
            <a:ext cx="77724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Exemple</a:t>
            </a:r>
          </a:p>
        </p:txBody>
      </p:sp>
      <p:graphicFrame>
        <p:nvGraphicFramePr>
          <p:cNvPr id="135171" name="Object 3"/>
          <p:cNvGraphicFramePr>
            <a:graphicFrameLocks/>
          </p:cNvGraphicFramePr>
          <p:nvPr/>
        </p:nvGraphicFramePr>
        <p:xfrm>
          <a:off x="122238" y="1527175"/>
          <a:ext cx="8882062" cy="3783013"/>
        </p:xfrm>
        <a:graphic>
          <a:graphicData uri="http://schemas.openxmlformats.org/presentationml/2006/ole">
            <mc:AlternateContent xmlns:mc="http://schemas.openxmlformats.org/markup-compatibility/2006">
              <mc:Choice xmlns:v="urn:schemas-microsoft-com:vml" Requires="v">
                <p:oleObj spid="_x0000_s135174" name="Document" r:id="rId4" imgW="8891280" imgH="3792240" progId="Word.Document.6">
                  <p:embed/>
                </p:oleObj>
              </mc:Choice>
              <mc:Fallback>
                <p:oleObj name="Document" r:id="rId4" imgW="8891280" imgH="3792240" progId="Word.Document.6">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238" y="1527175"/>
                        <a:ext cx="8882062" cy="378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5172"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0BA6C305-8F8A-4066-A4AB-1F9A784C5074}" type="slidenum">
              <a:rPr lang="fr-FR" altLang="fr-FR" sz="1200"/>
              <a:pPr>
                <a:spcBef>
                  <a:spcPct val="50000"/>
                </a:spcBef>
              </a:pPr>
              <a:t>78</a:t>
            </a:fld>
            <a:endParaRPr lang="fr-FR" altLang="fr-FR" sz="12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152400" y="152400"/>
            <a:ext cx="77724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Exemple (suite) : description des écrans. Procédure PF9</a:t>
            </a:r>
          </a:p>
        </p:txBody>
      </p:sp>
      <p:sp>
        <p:nvSpPr>
          <p:cNvPr id="136195" name="AutoShape 3"/>
          <p:cNvSpPr>
            <a:spLocks noChangeArrowheads="1"/>
          </p:cNvSpPr>
          <p:nvPr/>
        </p:nvSpPr>
        <p:spPr bwMode="auto">
          <a:xfrm>
            <a:off x="82550" y="1377950"/>
            <a:ext cx="3644900" cy="2197100"/>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6196" name="Rectangle 4"/>
          <p:cNvSpPr>
            <a:spLocks noChangeArrowheads="1"/>
          </p:cNvSpPr>
          <p:nvPr/>
        </p:nvSpPr>
        <p:spPr bwMode="auto">
          <a:xfrm>
            <a:off x="136525" y="1370013"/>
            <a:ext cx="3673475"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N°MAGASIN ? 01	REAUMUR</a:t>
            </a:r>
          </a:p>
          <a:p>
            <a:r>
              <a:rPr lang="fr-FR" altLang="fr-FR"/>
              <a:t>CRITERES D’ACCES</a:t>
            </a:r>
          </a:p>
          <a:p>
            <a:r>
              <a:rPr lang="fr-FR" altLang="fr-FR"/>
              <a:t>	1PAR REF</a:t>
            </a:r>
          </a:p>
          <a:p>
            <a:r>
              <a:rPr lang="fr-FR" altLang="fr-FR"/>
              <a:t>	2 PAR DESIGNATION</a:t>
            </a:r>
          </a:p>
          <a:p>
            <a:r>
              <a:rPr lang="fr-FR" altLang="fr-FR"/>
              <a:t>    CHOIX ? 1</a:t>
            </a:r>
          </a:p>
          <a:p>
            <a:r>
              <a:rPr lang="fr-FR" altLang="fr-FR"/>
              <a:t>	RM Retour Marchandise client</a:t>
            </a:r>
          </a:p>
          <a:p>
            <a:r>
              <a:rPr lang="fr-FR" altLang="fr-FR"/>
              <a:t>	BL Bon Livraison fournisseur</a:t>
            </a:r>
          </a:p>
          <a:p>
            <a:r>
              <a:rPr lang="fr-FR" altLang="fr-FR"/>
              <a:t>	AJ Ajustement</a:t>
            </a:r>
          </a:p>
          <a:p>
            <a:r>
              <a:rPr lang="fr-FR" altLang="fr-FR"/>
              <a:t>    TYPE DE MOUVEMENT ? ... </a:t>
            </a:r>
          </a:p>
          <a:p>
            <a:endParaRPr lang="fr-FR" altLang="fr-FR"/>
          </a:p>
        </p:txBody>
      </p:sp>
      <p:sp>
        <p:nvSpPr>
          <p:cNvPr id="136197" name="Line 5"/>
          <p:cNvSpPr>
            <a:spLocks noChangeShapeType="1"/>
          </p:cNvSpPr>
          <p:nvPr/>
        </p:nvSpPr>
        <p:spPr bwMode="auto">
          <a:xfrm>
            <a:off x="228600" y="3676650"/>
            <a:ext cx="3505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6198" name="Arc 6"/>
          <p:cNvSpPr>
            <a:spLocks/>
          </p:cNvSpPr>
          <p:nvPr/>
        </p:nvSpPr>
        <p:spPr bwMode="auto">
          <a:xfrm>
            <a:off x="77788" y="3676650"/>
            <a:ext cx="152400" cy="287338"/>
          </a:xfrm>
          <a:custGeom>
            <a:avLst/>
            <a:gdLst>
              <a:gd name="G0" fmla="+- 21600 0 0"/>
              <a:gd name="G1" fmla="+- 21599 0 0"/>
              <a:gd name="G2" fmla="+- 21600 0 0"/>
              <a:gd name="T0" fmla="*/ 722 w 21600"/>
              <a:gd name="T1" fmla="*/ 27137 h 27137"/>
              <a:gd name="T2" fmla="*/ 21375 w 21600"/>
              <a:gd name="T3" fmla="*/ 0 h 27137"/>
              <a:gd name="T4" fmla="*/ 21600 w 21600"/>
              <a:gd name="T5" fmla="*/ 21599 h 27137"/>
            </a:gdLst>
            <a:ahLst/>
            <a:cxnLst>
              <a:cxn ang="0">
                <a:pos x="T0" y="T1"/>
              </a:cxn>
              <a:cxn ang="0">
                <a:pos x="T2" y="T3"/>
              </a:cxn>
              <a:cxn ang="0">
                <a:pos x="T4" y="T5"/>
              </a:cxn>
            </a:cxnLst>
            <a:rect l="0" t="0" r="r" b="b"/>
            <a:pathLst>
              <a:path w="21600" h="27137" fill="none" extrusionOk="0">
                <a:moveTo>
                  <a:pt x="722" y="27136"/>
                </a:moveTo>
                <a:cubicBezTo>
                  <a:pt x="242" y="25330"/>
                  <a:pt x="0" y="23468"/>
                  <a:pt x="0" y="21599"/>
                </a:cubicBezTo>
                <a:cubicBezTo>
                  <a:pt x="-1" y="9757"/>
                  <a:pt x="9534" y="123"/>
                  <a:pt x="21375" y="0"/>
                </a:cubicBezTo>
              </a:path>
              <a:path w="21600" h="27137" stroke="0" extrusionOk="0">
                <a:moveTo>
                  <a:pt x="722" y="27136"/>
                </a:moveTo>
                <a:cubicBezTo>
                  <a:pt x="242" y="25330"/>
                  <a:pt x="0" y="23468"/>
                  <a:pt x="0" y="21599"/>
                </a:cubicBezTo>
                <a:cubicBezTo>
                  <a:pt x="-1" y="9757"/>
                  <a:pt x="9534" y="123"/>
                  <a:pt x="21375" y="0"/>
                </a:cubicBezTo>
                <a:lnTo>
                  <a:pt x="21600" y="21599"/>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6199" name="Arc 7"/>
          <p:cNvSpPr>
            <a:spLocks/>
          </p:cNvSpPr>
          <p:nvPr/>
        </p:nvSpPr>
        <p:spPr bwMode="auto">
          <a:xfrm>
            <a:off x="3733800" y="3678238"/>
            <a:ext cx="230188" cy="331787"/>
          </a:xfrm>
          <a:custGeom>
            <a:avLst/>
            <a:gdLst>
              <a:gd name="G0" fmla="+- 150 0 0"/>
              <a:gd name="G1" fmla="+- 21600 0 0"/>
              <a:gd name="G2" fmla="+- 21600 0 0"/>
              <a:gd name="T0" fmla="*/ 0 w 21750"/>
              <a:gd name="T1" fmla="*/ 1 h 23518"/>
              <a:gd name="T2" fmla="*/ 21665 w 21750"/>
              <a:gd name="T3" fmla="*/ 23518 h 23518"/>
              <a:gd name="T4" fmla="*/ 150 w 21750"/>
              <a:gd name="T5" fmla="*/ 21600 h 23518"/>
            </a:gdLst>
            <a:ahLst/>
            <a:cxnLst>
              <a:cxn ang="0">
                <a:pos x="T0" y="T1"/>
              </a:cxn>
              <a:cxn ang="0">
                <a:pos x="T2" y="T3"/>
              </a:cxn>
              <a:cxn ang="0">
                <a:pos x="T4" y="T5"/>
              </a:cxn>
            </a:cxnLst>
            <a:rect l="0" t="0" r="r" b="b"/>
            <a:pathLst>
              <a:path w="21750" h="23518" fill="none" extrusionOk="0">
                <a:moveTo>
                  <a:pt x="-1" y="0"/>
                </a:moveTo>
                <a:cubicBezTo>
                  <a:pt x="49" y="0"/>
                  <a:pt x="99" y="-1"/>
                  <a:pt x="150" y="0"/>
                </a:cubicBezTo>
                <a:cubicBezTo>
                  <a:pt x="12079" y="0"/>
                  <a:pt x="21750" y="9670"/>
                  <a:pt x="21750" y="21600"/>
                </a:cubicBezTo>
                <a:cubicBezTo>
                  <a:pt x="21750" y="22240"/>
                  <a:pt x="21721" y="22880"/>
                  <a:pt x="21664" y="23517"/>
                </a:cubicBezTo>
              </a:path>
              <a:path w="21750" h="23518" stroke="0" extrusionOk="0">
                <a:moveTo>
                  <a:pt x="-1" y="0"/>
                </a:moveTo>
                <a:cubicBezTo>
                  <a:pt x="49" y="0"/>
                  <a:pt x="99" y="-1"/>
                  <a:pt x="150" y="0"/>
                </a:cubicBezTo>
                <a:cubicBezTo>
                  <a:pt x="12079" y="0"/>
                  <a:pt x="21750" y="9670"/>
                  <a:pt x="21750" y="21600"/>
                </a:cubicBezTo>
                <a:cubicBezTo>
                  <a:pt x="21750" y="22240"/>
                  <a:pt x="21721" y="22880"/>
                  <a:pt x="21664" y="23517"/>
                </a:cubicBezTo>
                <a:lnTo>
                  <a:pt x="150"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6200" name="Rectangle 8"/>
          <p:cNvSpPr>
            <a:spLocks noChangeArrowheads="1"/>
          </p:cNvSpPr>
          <p:nvPr/>
        </p:nvSpPr>
        <p:spPr bwMode="auto">
          <a:xfrm>
            <a:off x="212725" y="3675063"/>
            <a:ext cx="284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DESIGNATION ? CHEMISE ...</a:t>
            </a:r>
          </a:p>
        </p:txBody>
      </p:sp>
      <p:sp>
        <p:nvSpPr>
          <p:cNvPr id="136201" name="AutoShape 9"/>
          <p:cNvSpPr>
            <a:spLocks noChangeArrowheads="1"/>
          </p:cNvSpPr>
          <p:nvPr/>
        </p:nvSpPr>
        <p:spPr bwMode="auto">
          <a:xfrm>
            <a:off x="158750" y="3968750"/>
            <a:ext cx="3568700" cy="977900"/>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6202" name="Rectangle 10"/>
          <p:cNvSpPr>
            <a:spLocks noChangeArrowheads="1"/>
          </p:cNvSpPr>
          <p:nvPr/>
        </p:nvSpPr>
        <p:spPr bwMode="auto">
          <a:xfrm>
            <a:off x="136525" y="4265613"/>
            <a:ext cx="3673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fr-FR" altLang="fr-FR"/>
          </a:p>
          <a:p>
            <a:endParaRPr lang="fr-FR" altLang="fr-FR"/>
          </a:p>
        </p:txBody>
      </p:sp>
      <p:sp>
        <p:nvSpPr>
          <p:cNvPr id="136203" name="Rectangle 11"/>
          <p:cNvSpPr>
            <a:spLocks noChangeArrowheads="1"/>
          </p:cNvSpPr>
          <p:nvPr/>
        </p:nvSpPr>
        <p:spPr bwMode="auto">
          <a:xfrm>
            <a:off x="136525" y="3903663"/>
            <a:ext cx="2989263"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REF	DESIGN	PU VENTE</a:t>
            </a:r>
          </a:p>
          <a:p>
            <a:r>
              <a:rPr lang="fr-FR" altLang="fr-FR"/>
              <a:t>X01	CHEMISE	150</a:t>
            </a:r>
          </a:p>
          <a:p>
            <a:r>
              <a:rPr lang="fr-FR" altLang="fr-FR"/>
              <a:t>X23	CHEMISE	120</a:t>
            </a:r>
          </a:p>
          <a:p>
            <a:r>
              <a:rPr lang="fr-FR" altLang="fr-FR"/>
              <a:t>REF ?	X01</a:t>
            </a:r>
          </a:p>
        </p:txBody>
      </p:sp>
      <p:sp>
        <p:nvSpPr>
          <p:cNvPr id="136204" name="Line 12"/>
          <p:cNvSpPr>
            <a:spLocks noChangeShapeType="1"/>
          </p:cNvSpPr>
          <p:nvPr/>
        </p:nvSpPr>
        <p:spPr bwMode="auto">
          <a:xfrm>
            <a:off x="228600" y="5010150"/>
            <a:ext cx="3505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6205" name="Arc 13"/>
          <p:cNvSpPr>
            <a:spLocks/>
          </p:cNvSpPr>
          <p:nvPr/>
        </p:nvSpPr>
        <p:spPr bwMode="auto">
          <a:xfrm>
            <a:off x="77788" y="5010150"/>
            <a:ext cx="152400" cy="287338"/>
          </a:xfrm>
          <a:custGeom>
            <a:avLst/>
            <a:gdLst>
              <a:gd name="G0" fmla="+- 21600 0 0"/>
              <a:gd name="G1" fmla="+- 21599 0 0"/>
              <a:gd name="G2" fmla="+- 21600 0 0"/>
              <a:gd name="T0" fmla="*/ 722 w 21600"/>
              <a:gd name="T1" fmla="*/ 27137 h 27137"/>
              <a:gd name="T2" fmla="*/ 21375 w 21600"/>
              <a:gd name="T3" fmla="*/ 0 h 27137"/>
              <a:gd name="T4" fmla="*/ 21600 w 21600"/>
              <a:gd name="T5" fmla="*/ 21599 h 27137"/>
            </a:gdLst>
            <a:ahLst/>
            <a:cxnLst>
              <a:cxn ang="0">
                <a:pos x="T0" y="T1"/>
              </a:cxn>
              <a:cxn ang="0">
                <a:pos x="T2" y="T3"/>
              </a:cxn>
              <a:cxn ang="0">
                <a:pos x="T4" y="T5"/>
              </a:cxn>
            </a:cxnLst>
            <a:rect l="0" t="0" r="r" b="b"/>
            <a:pathLst>
              <a:path w="21600" h="27137" fill="none" extrusionOk="0">
                <a:moveTo>
                  <a:pt x="722" y="27136"/>
                </a:moveTo>
                <a:cubicBezTo>
                  <a:pt x="242" y="25330"/>
                  <a:pt x="0" y="23468"/>
                  <a:pt x="0" y="21599"/>
                </a:cubicBezTo>
                <a:cubicBezTo>
                  <a:pt x="-1" y="9757"/>
                  <a:pt x="9534" y="123"/>
                  <a:pt x="21375" y="0"/>
                </a:cubicBezTo>
              </a:path>
              <a:path w="21600" h="27137" stroke="0" extrusionOk="0">
                <a:moveTo>
                  <a:pt x="722" y="27136"/>
                </a:moveTo>
                <a:cubicBezTo>
                  <a:pt x="242" y="25330"/>
                  <a:pt x="0" y="23468"/>
                  <a:pt x="0" y="21599"/>
                </a:cubicBezTo>
                <a:cubicBezTo>
                  <a:pt x="-1" y="9757"/>
                  <a:pt x="9534" y="123"/>
                  <a:pt x="21375" y="0"/>
                </a:cubicBezTo>
                <a:lnTo>
                  <a:pt x="21600" y="21599"/>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6206" name="Arc 14"/>
          <p:cNvSpPr>
            <a:spLocks/>
          </p:cNvSpPr>
          <p:nvPr/>
        </p:nvSpPr>
        <p:spPr bwMode="auto">
          <a:xfrm>
            <a:off x="3733800" y="5011738"/>
            <a:ext cx="230188" cy="331787"/>
          </a:xfrm>
          <a:custGeom>
            <a:avLst/>
            <a:gdLst>
              <a:gd name="G0" fmla="+- 150 0 0"/>
              <a:gd name="G1" fmla="+- 21600 0 0"/>
              <a:gd name="G2" fmla="+- 21600 0 0"/>
              <a:gd name="T0" fmla="*/ 0 w 21750"/>
              <a:gd name="T1" fmla="*/ 1 h 23518"/>
              <a:gd name="T2" fmla="*/ 21665 w 21750"/>
              <a:gd name="T3" fmla="*/ 23518 h 23518"/>
              <a:gd name="T4" fmla="*/ 150 w 21750"/>
              <a:gd name="T5" fmla="*/ 21600 h 23518"/>
            </a:gdLst>
            <a:ahLst/>
            <a:cxnLst>
              <a:cxn ang="0">
                <a:pos x="T0" y="T1"/>
              </a:cxn>
              <a:cxn ang="0">
                <a:pos x="T2" y="T3"/>
              </a:cxn>
              <a:cxn ang="0">
                <a:pos x="T4" y="T5"/>
              </a:cxn>
            </a:cxnLst>
            <a:rect l="0" t="0" r="r" b="b"/>
            <a:pathLst>
              <a:path w="21750" h="23518" fill="none" extrusionOk="0">
                <a:moveTo>
                  <a:pt x="-1" y="0"/>
                </a:moveTo>
                <a:cubicBezTo>
                  <a:pt x="49" y="0"/>
                  <a:pt x="99" y="-1"/>
                  <a:pt x="150" y="0"/>
                </a:cubicBezTo>
                <a:cubicBezTo>
                  <a:pt x="12079" y="0"/>
                  <a:pt x="21750" y="9670"/>
                  <a:pt x="21750" y="21600"/>
                </a:cubicBezTo>
                <a:cubicBezTo>
                  <a:pt x="21750" y="22240"/>
                  <a:pt x="21721" y="22880"/>
                  <a:pt x="21664" y="23517"/>
                </a:cubicBezTo>
              </a:path>
              <a:path w="21750" h="23518" stroke="0" extrusionOk="0">
                <a:moveTo>
                  <a:pt x="-1" y="0"/>
                </a:moveTo>
                <a:cubicBezTo>
                  <a:pt x="49" y="0"/>
                  <a:pt x="99" y="-1"/>
                  <a:pt x="150" y="0"/>
                </a:cubicBezTo>
                <a:cubicBezTo>
                  <a:pt x="12079" y="0"/>
                  <a:pt x="21750" y="9670"/>
                  <a:pt x="21750" y="21600"/>
                </a:cubicBezTo>
                <a:cubicBezTo>
                  <a:pt x="21750" y="22240"/>
                  <a:pt x="21721" y="22880"/>
                  <a:pt x="21664" y="23517"/>
                </a:cubicBezTo>
                <a:lnTo>
                  <a:pt x="150"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6207" name="Rectangle 15"/>
          <p:cNvSpPr>
            <a:spLocks noChangeArrowheads="1"/>
          </p:cNvSpPr>
          <p:nvPr/>
        </p:nvSpPr>
        <p:spPr bwMode="auto">
          <a:xfrm>
            <a:off x="212725" y="4970463"/>
            <a:ext cx="1098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REF ? X01</a:t>
            </a:r>
          </a:p>
        </p:txBody>
      </p:sp>
      <p:sp>
        <p:nvSpPr>
          <p:cNvPr id="136208" name="AutoShape 16"/>
          <p:cNvSpPr>
            <a:spLocks noChangeArrowheads="1"/>
          </p:cNvSpPr>
          <p:nvPr/>
        </p:nvSpPr>
        <p:spPr bwMode="auto">
          <a:xfrm>
            <a:off x="158750" y="5264150"/>
            <a:ext cx="3416300" cy="1511300"/>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6209" name="Rectangle 17"/>
          <p:cNvSpPr>
            <a:spLocks noChangeArrowheads="1"/>
          </p:cNvSpPr>
          <p:nvPr/>
        </p:nvSpPr>
        <p:spPr bwMode="auto">
          <a:xfrm>
            <a:off x="212725" y="5256213"/>
            <a:ext cx="28352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TYPE DE MOUVEMENT ...</a:t>
            </a:r>
          </a:p>
          <a:p>
            <a:r>
              <a:rPr lang="fr-FR" altLang="fr-FR"/>
              <a:t>REF ...</a:t>
            </a:r>
          </a:p>
          <a:p>
            <a:r>
              <a:rPr lang="fr-FR" altLang="fr-FR"/>
              <a:t>DESIGNATION ...</a:t>
            </a:r>
          </a:p>
          <a:p>
            <a:r>
              <a:rPr lang="fr-FR" altLang="fr-FR"/>
              <a:t>PU VENTE ...</a:t>
            </a:r>
          </a:p>
          <a:p>
            <a:r>
              <a:rPr lang="fr-FR" altLang="fr-FR"/>
              <a:t>QUANTITE ? ... </a:t>
            </a:r>
          </a:p>
          <a:p>
            <a:r>
              <a:rPr lang="fr-FR" altLang="fr-FR"/>
              <a:t>N° CDE FOURNISSEUR ?...</a:t>
            </a:r>
          </a:p>
        </p:txBody>
      </p:sp>
      <p:sp>
        <p:nvSpPr>
          <p:cNvPr id="136210" name="Rectangle 18"/>
          <p:cNvSpPr>
            <a:spLocks noChangeArrowheads="1"/>
          </p:cNvSpPr>
          <p:nvPr/>
        </p:nvSpPr>
        <p:spPr bwMode="auto">
          <a:xfrm>
            <a:off x="4403725" y="1446213"/>
            <a:ext cx="2255838"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Taper n° du magasin et </a:t>
            </a:r>
          </a:p>
          <a:p>
            <a:r>
              <a:rPr lang="fr-FR" altLang="fr-FR" i="1"/>
              <a:t>afficher libellé magasin</a:t>
            </a:r>
          </a:p>
          <a:p>
            <a:endParaRPr lang="fr-FR" altLang="fr-FR" i="1"/>
          </a:p>
          <a:p>
            <a:endParaRPr lang="fr-FR" altLang="fr-FR" i="1"/>
          </a:p>
          <a:p>
            <a:r>
              <a:rPr lang="fr-FR" altLang="fr-FR" i="1"/>
              <a:t>taper 1 ou 2</a:t>
            </a:r>
          </a:p>
          <a:p>
            <a:endParaRPr lang="fr-FR" altLang="fr-FR" i="1"/>
          </a:p>
          <a:p>
            <a:endParaRPr lang="fr-FR" altLang="fr-FR" i="1"/>
          </a:p>
          <a:p>
            <a:endParaRPr lang="fr-FR" altLang="fr-FR" i="1"/>
          </a:p>
          <a:p>
            <a:r>
              <a:rPr lang="fr-FR" altLang="fr-FR" i="1"/>
              <a:t>taper RM BL ou AJ</a:t>
            </a:r>
          </a:p>
          <a:p>
            <a:r>
              <a:rPr lang="fr-FR" altLang="fr-FR" i="1"/>
              <a:t>si accès par désignation..</a:t>
            </a:r>
          </a:p>
          <a:p>
            <a:r>
              <a:rPr lang="fr-FR" altLang="fr-FR" i="1"/>
              <a:t>affichage</a:t>
            </a:r>
          </a:p>
          <a:p>
            <a:endParaRPr lang="fr-FR" altLang="fr-FR" i="1"/>
          </a:p>
          <a:p>
            <a:endParaRPr lang="fr-FR" altLang="fr-FR" i="1"/>
          </a:p>
          <a:p>
            <a:r>
              <a:rPr lang="fr-FR" altLang="fr-FR" i="1"/>
              <a:t>taper ref correspondante</a:t>
            </a:r>
          </a:p>
        </p:txBody>
      </p:sp>
      <p:sp>
        <p:nvSpPr>
          <p:cNvPr id="136211" name="Rectangle 19"/>
          <p:cNvSpPr>
            <a:spLocks noChangeArrowheads="1"/>
          </p:cNvSpPr>
          <p:nvPr/>
        </p:nvSpPr>
        <p:spPr bwMode="auto">
          <a:xfrm>
            <a:off x="4556125" y="4989513"/>
            <a:ext cx="36163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si accès par réf                                           </a:t>
            </a:r>
          </a:p>
          <a:p>
            <a:endParaRPr lang="fr-FR" altLang="fr-FR" i="1"/>
          </a:p>
          <a:p>
            <a:r>
              <a:rPr lang="fr-FR" altLang="fr-FR" i="1"/>
              <a:t>affichage</a:t>
            </a:r>
          </a:p>
          <a:p>
            <a:endParaRPr lang="fr-FR" altLang="fr-FR" i="1"/>
          </a:p>
          <a:p>
            <a:endParaRPr lang="fr-FR" altLang="fr-FR" i="1"/>
          </a:p>
          <a:p>
            <a:r>
              <a:rPr lang="fr-FR" altLang="fr-FR" i="1"/>
              <a:t>entrer qte livrée ou stock réel</a:t>
            </a:r>
          </a:p>
          <a:p>
            <a:r>
              <a:rPr lang="fr-FR" altLang="fr-FR" i="1"/>
              <a:t>Seulement si BL</a:t>
            </a:r>
          </a:p>
        </p:txBody>
      </p:sp>
      <p:sp>
        <p:nvSpPr>
          <p:cNvPr id="136212" name="Rectangle 20"/>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BC84D02C-ED9A-422C-A3CC-32119EBD6BD0}" type="slidenum">
              <a:rPr lang="fr-FR" altLang="fr-FR" sz="1200"/>
              <a:pPr>
                <a:spcBef>
                  <a:spcPct val="50000"/>
                </a:spcBef>
              </a:pPr>
              <a:t>79</a:t>
            </a:fld>
            <a:endParaRPr lang="fr-FR" altLang="fr-F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Exemple</a:t>
            </a:r>
          </a:p>
        </p:txBody>
      </p:sp>
      <p:sp>
        <p:nvSpPr>
          <p:cNvPr id="16387" name="Rectangle 3"/>
          <p:cNvSpPr>
            <a:spLocks noChangeArrowheads="1"/>
          </p:cNvSpPr>
          <p:nvPr/>
        </p:nvSpPr>
        <p:spPr bwMode="auto">
          <a:xfrm>
            <a:off x="2825750" y="1758950"/>
            <a:ext cx="2882900" cy="596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8" name="Rectangle 4"/>
          <p:cNvSpPr>
            <a:spLocks noChangeArrowheads="1"/>
          </p:cNvSpPr>
          <p:nvPr/>
        </p:nvSpPr>
        <p:spPr bwMode="auto">
          <a:xfrm>
            <a:off x="2901950" y="3206750"/>
            <a:ext cx="2882900" cy="596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9" name="Rectangle 5"/>
          <p:cNvSpPr>
            <a:spLocks noChangeArrowheads="1"/>
          </p:cNvSpPr>
          <p:nvPr/>
        </p:nvSpPr>
        <p:spPr bwMode="auto">
          <a:xfrm>
            <a:off x="2901950" y="4502150"/>
            <a:ext cx="2882900" cy="596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90" name="Line 6"/>
          <p:cNvSpPr>
            <a:spLocks noChangeShapeType="1"/>
          </p:cNvSpPr>
          <p:nvPr/>
        </p:nvSpPr>
        <p:spPr bwMode="auto">
          <a:xfrm>
            <a:off x="5105400" y="2362200"/>
            <a:ext cx="0" cy="838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91" name="Line 7"/>
          <p:cNvSpPr>
            <a:spLocks noChangeShapeType="1"/>
          </p:cNvSpPr>
          <p:nvPr/>
        </p:nvSpPr>
        <p:spPr bwMode="auto">
          <a:xfrm>
            <a:off x="3429000" y="2362200"/>
            <a:ext cx="0" cy="8382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92" name="Oval 8"/>
          <p:cNvSpPr>
            <a:spLocks noChangeArrowheads="1"/>
          </p:cNvSpPr>
          <p:nvPr/>
        </p:nvSpPr>
        <p:spPr bwMode="auto">
          <a:xfrm>
            <a:off x="3435350" y="5645150"/>
            <a:ext cx="1892300" cy="6731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93" name="Line 9"/>
          <p:cNvSpPr>
            <a:spLocks noChangeShapeType="1"/>
          </p:cNvSpPr>
          <p:nvPr/>
        </p:nvSpPr>
        <p:spPr bwMode="auto">
          <a:xfrm>
            <a:off x="3429000" y="3810000"/>
            <a:ext cx="0" cy="6858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94" name="Line 10"/>
          <p:cNvSpPr>
            <a:spLocks noChangeShapeType="1"/>
          </p:cNvSpPr>
          <p:nvPr/>
        </p:nvSpPr>
        <p:spPr bwMode="auto">
          <a:xfrm>
            <a:off x="5105400" y="3810000"/>
            <a:ext cx="0" cy="685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95" name="Arc 11"/>
          <p:cNvSpPr>
            <a:spLocks/>
          </p:cNvSpPr>
          <p:nvPr/>
        </p:nvSpPr>
        <p:spPr bwMode="auto">
          <a:xfrm>
            <a:off x="3430588" y="5105400"/>
            <a:ext cx="381000" cy="6096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96" name="Arc 12"/>
          <p:cNvSpPr>
            <a:spLocks/>
          </p:cNvSpPr>
          <p:nvPr/>
        </p:nvSpPr>
        <p:spPr bwMode="auto">
          <a:xfrm>
            <a:off x="4724400" y="5105400"/>
            <a:ext cx="457200" cy="5334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97" name="Arc 13"/>
          <p:cNvSpPr>
            <a:spLocks/>
          </p:cNvSpPr>
          <p:nvPr/>
        </p:nvSpPr>
        <p:spPr bwMode="auto">
          <a:xfrm>
            <a:off x="5257800" y="5105400"/>
            <a:ext cx="304800" cy="7620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98" name="Arc 14"/>
          <p:cNvSpPr>
            <a:spLocks/>
          </p:cNvSpPr>
          <p:nvPr/>
        </p:nvSpPr>
        <p:spPr bwMode="auto">
          <a:xfrm>
            <a:off x="1601788" y="4267200"/>
            <a:ext cx="1828800" cy="17526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99" name="Arc 15"/>
          <p:cNvSpPr>
            <a:spLocks/>
          </p:cNvSpPr>
          <p:nvPr/>
        </p:nvSpPr>
        <p:spPr bwMode="auto">
          <a:xfrm>
            <a:off x="1601788" y="3506788"/>
            <a:ext cx="1295400" cy="762000"/>
          </a:xfrm>
          <a:custGeom>
            <a:avLst/>
            <a:gdLst>
              <a:gd name="G0" fmla="+- 21600 0 0"/>
              <a:gd name="G1" fmla="+- 21600 0 0"/>
              <a:gd name="G2" fmla="+- 21600 0 0"/>
              <a:gd name="T0" fmla="*/ 0 w 21600"/>
              <a:gd name="T1" fmla="*/ 21600 h 21600"/>
              <a:gd name="T2" fmla="*/ 21574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0"/>
                  <a:pt x="9654" y="14"/>
                  <a:pt x="21574" y="0"/>
                </a:cubicBezTo>
              </a:path>
              <a:path w="21600" h="21600" stroke="0" extrusionOk="0">
                <a:moveTo>
                  <a:pt x="0" y="21600"/>
                </a:moveTo>
                <a:cubicBezTo>
                  <a:pt x="0" y="9680"/>
                  <a:pt x="9654" y="14"/>
                  <a:pt x="21574" y="0"/>
                </a:cubicBezTo>
                <a:lnTo>
                  <a:pt x="21600"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00" name="Rectangle 16"/>
          <p:cNvSpPr>
            <a:spLocks noChangeArrowheads="1"/>
          </p:cNvSpPr>
          <p:nvPr/>
        </p:nvSpPr>
        <p:spPr bwMode="auto">
          <a:xfrm>
            <a:off x="2960688" y="1812925"/>
            <a:ext cx="2613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2400"/>
              <a:t>Service commercial</a:t>
            </a:r>
          </a:p>
        </p:txBody>
      </p:sp>
      <p:sp>
        <p:nvSpPr>
          <p:cNvPr id="16401" name="Rectangle 17"/>
          <p:cNvSpPr>
            <a:spLocks noChangeArrowheads="1"/>
          </p:cNvSpPr>
          <p:nvPr/>
        </p:nvSpPr>
        <p:spPr bwMode="auto">
          <a:xfrm>
            <a:off x="2873375" y="3260725"/>
            <a:ext cx="2940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2400"/>
              <a:t>Système d'information</a:t>
            </a:r>
          </a:p>
        </p:txBody>
      </p:sp>
      <p:sp>
        <p:nvSpPr>
          <p:cNvPr id="16402" name="Rectangle 18"/>
          <p:cNvSpPr>
            <a:spLocks noChangeArrowheads="1"/>
          </p:cNvSpPr>
          <p:nvPr/>
        </p:nvSpPr>
        <p:spPr bwMode="auto">
          <a:xfrm>
            <a:off x="3054350" y="4556125"/>
            <a:ext cx="2579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2400"/>
              <a:t>Service expéditions</a:t>
            </a:r>
          </a:p>
        </p:txBody>
      </p:sp>
      <p:sp>
        <p:nvSpPr>
          <p:cNvPr id="16403" name="Rectangle 19"/>
          <p:cNvSpPr>
            <a:spLocks noChangeArrowheads="1"/>
          </p:cNvSpPr>
          <p:nvPr/>
        </p:nvSpPr>
        <p:spPr bwMode="auto">
          <a:xfrm>
            <a:off x="3819525" y="5699125"/>
            <a:ext cx="104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2400"/>
              <a:t>Clients</a:t>
            </a:r>
          </a:p>
        </p:txBody>
      </p:sp>
      <p:sp>
        <p:nvSpPr>
          <p:cNvPr id="16404" name="Rectangle 20"/>
          <p:cNvSpPr>
            <a:spLocks noChangeArrowheads="1"/>
          </p:cNvSpPr>
          <p:nvPr/>
        </p:nvSpPr>
        <p:spPr bwMode="auto">
          <a:xfrm>
            <a:off x="2200275" y="2719388"/>
            <a:ext cx="1238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1800"/>
              <a:t>Stat. ventes</a:t>
            </a:r>
          </a:p>
        </p:txBody>
      </p:sp>
      <p:sp>
        <p:nvSpPr>
          <p:cNvPr id="16405" name="Rectangle 21"/>
          <p:cNvSpPr>
            <a:spLocks noChangeArrowheads="1"/>
          </p:cNvSpPr>
          <p:nvPr/>
        </p:nvSpPr>
        <p:spPr bwMode="auto">
          <a:xfrm>
            <a:off x="5124450" y="2643188"/>
            <a:ext cx="1943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1800"/>
              <a:t>Nouveaux Produits</a:t>
            </a:r>
          </a:p>
        </p:txBody>
      </p:sp>
      <p:sp>
        <p:nvSpPr>
          <p:cNvPr id="16406" name="Rectangle 22"/>
          <p:cNvSpPr>
            <a:spLocks noChangeArrowheads="1"/>
          </p:cNvSpPr>
          <p:nvPr/>
        </p:nvSpPr>
        <p:spPr bwMode="auto">
          <a:xfrm>
            <a:off x="511175" y="4167188"/>
            <a:ext cx="958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1800"/>
              <a:t>Factures</a:t>
            </a:r>
          </a:p>
        </p:txBody>
      </p:sp>
      <p:sp>
        <p:nvSpPr>
          <p:cNvPr id="16407" name="Rectangle 23"/>
          <p:cNvSpPr>
            <a:spLocks noChangeArrowheads="1"/>
          </p:cNvSpPr>
          <p:nvPr/>
        </p:nvSpPr>
        <p:spPr bwMode="auto">
          <a:xfrm>
            <a:off x="1835150" y="4014788"/>
            <a:ext cx="1511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1800"/>
              <a:t>Bons livraison</a:t>
            </a:r>
          </a:p>
        </p:txBody>
      </p:sp>
      <p:sp>
        <p:nvSpPr>
          <p:cNvPr id="16408" name="Rectangle 24"/>
          <p:cNvSpPr>
            <a:spLocks noChangeArrowheads="1"/>
          </p:cNvSpPr>
          <p:nvPr/>
        </p:nvSpPr>
        <p:spPr bwMode="auto">
          <a:xfrm>
            <a:off x="5210175" y="3862388"/>
            <a:ext cx="2076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1800"/>
              <a:t>Bons de commandes</a:t>
            </a:r>
          </a:p>
          <a:p>
            <a:pPr algn="ctr"/>
            <a:r>
              <a:rPr lang="fr-FR" altLang="fr-FR" sz="1800"/>
              <a:t>Pièces règlement</a:t>
            </a:r>
          </a:p>
        </p:txBody>
      </p:sp>
      <p:sp>
        <p:nvSpPr>
          <p:cNvPr id="16409" name="Rectangle 25"/>
          <p:cNvSpPr>
            <a:spLocks noChangeArrowheads="1"/>
          </p:cNvSpPr>
          <p:nvPr/>
        </p:nvSpPr>
        <p:spPr bwMode="auto">
          <a:xfrm>
            <a:off x="2320925" y="5233988"/>
            <a:ext cx="1149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1800"/>
              <a:t>Livraisons</a:t>
            </a:r>
          </a:p>
        </p:txBody>
      </p:sp>
      <p:sp>
        <p:nvSpPr>
          <p:cNvPr id="16410" name="Rectangle 26"/>
          <p:cNvSpPr>
            <a:spLocks noChangeArrowheads="1"/>
          </p:cNvSpPr>
          <p:nvPr/>
        </p:nvSpPr>
        <p:spPr bwMode="auto">
          <a:xfrm>
            <a:off x="4238625" y="5157788"/>
            <a:ext cx="819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1800"/>
              <a:t>Cmdes</a:t>
            </a:r>
          </a:p>
        </p:txBody>
      </p:sp>
      <p:sp>
        <p:nvSpPr>
          <p:cNvPr id="16411" name="Rectangle 27"/>
          <p:cNvSpPr>
            <a:spLocks noChangeArrowheads="1"/>
          </p:cNvSpPr>
          <p:nvPr/>
        </p:nvSpPr>
        <p:spPr bwMode="auto">
          <a:xfrm>
            <a:off x="5464175" y="5386388"/>
            <a:ext cx="1263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1800"/>
              <a:t>Règlements</a:t>
            </a:r>
          </a:p>
        </p:txBody>
      </p:sp>
      <p:sp>
        <p:nvSpPr>
          <p:cNvPr id="16412" name="Rectangle 28"/>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5F46A4EE-6B28-4EF6-8748-DEFA27902073}" type="slidenum">
              <a:rPr lang="fr-FR" altLang="fr-FR" sz="1200"/>
              <a:pPr>
                <a:spcBef>
                  <a:spcPct val="50000"/>
                </a:spcBef>
              </a:pPr>
              <a:t>8</a:t>
            </a:fld>
            <a:endParaRPr lang="fr-FR" altLang="fr-FR" sz="1200"/>
          </a:p>
        </p:txBody>
      </p:sp>
    </p:spTree>
  </p:cSld>
  <p:clrMapOvr>
    <a:masterClrMapping/>
  </p:clrMapOvr>
  <p:transition>
    <p:zo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152400" y="152400"/>
            <a:ext cx="77724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Diagramme de répartition des tâches entre homme et machine</a:t>
            </a:r>
          </a:p>
        </p:txBody>
      </p:sp>
      <p:sp>
        <p:nvSpPr>
          <p:cNvPr id="137219" name="Rectangle 3"/>
          <p:cNvSpPr>
            <a:spLocks noChangeArrowheads="1"/>
          </p:cNvSpPr>
          <p:nvPr/>
        </p:nvSpPr>
        <p:spPr bwMode="auto">
          <a:xfrm>
            <a:off x="0" y="1371600"/>
            <a:ext cx="80010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b="1" u="sng"/>
              <a:t>HOMME</a:t>
            </a:r>
            <a:r>
              <a:rPr lang="fr-FR" altLang="fr-FR"/>
              <a:t>			</a:t>
            </a:r>
            <a:r>
              <a:rPr lang="fr-FR" altLang="fr-FR" b="1" u="sng"/>
              <a:t>MACHINE</a:t>
            </a:r>
            <a:r>
              <a:rPr lang="fr-FR" altLang="fr-FR"/>
              <a:t>			</a:t>
            </a:r>
            <a:r>
              <a:rPr lang="fr-FR" altLang="fr-FR" b="1" u="sng"/>
              <a:t>REMARQUES</a:t>
            </a:r>
            <a:endParaRPr lang="fr-FR" altLang="fr-FR"/>
          </a:p>
          <a:p>
            <a:pPr>
              <a:spcBef>
                <a:spcPct val="50000"/>
              </a:spcBef>
            </a:pPr>
            <a:r>
              <a:rPr lang="fr-FR" altLang="fr-FR"/>
              <a:t>1 Entrer n° mag		2 Afficher libellé                                 Lib magasin.</a:t>
            </a:r>
          </a:p>
          <a:p>
            <a:pPr>
              <a:spcBef>
                <a:spcPct val="50000"/>
              </a:spcBef>
            </a:pPr>
            <a:r>
              <a:rPr lang="fr-FR" altLang="fr-FR"/>
              <a:t>3 Entrer choix critères		   Afficher critères d’accès                  Par réf. désign ou FIN</a:t>
            </a:r>
          </a:p>
        </p:txBody>
      </p:sp>
      <p:sp>
        <p:nvSpPr>
          <p:cNvPr id="137220" name="Line 4"/>
          <p:cNvSpPr>
            <a:spLocks noChangeShapeType="1"/>
          </p:cNvSpPr>
          <p:nvPr/>
        </p:nvSpPr>
        <p:spPr bwMode="auto">
          <a:xfrm>
            <a:off x="457200" y="6705600"/>
            <a:ext cx="457200" cy="0"/>
          </a:xfrm>
          <a:prstGeom prst="line">
            <a:avLst/>
          </a:prstGeom>
          <a:noFill/>
          <a:ln w="12700">
            <a:solidFill>
              <a:schemeClr val="tx1"/>
            </a:solidFill>
            <a:round/>
            <a:headEnd type="stealth" w="med" len="lg"/>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21" name="Line 5"/>
          <p:cNvSpPr>
            <a:spLocks noChangeShapeType="1"/>
          </p:cNvSpPr>
          <p:nvPr/>
        </p:nvSpPr>
        <p:spPr bwMode="auto">
          <a:xfrm>
            <a:off x="914400" y="6705600"/>
            <a:ext cx="381000" cy="0"/>
          </a:xfrm>
          <a:prstGeom prst="line">
            <a:avLst/>
          </a:prstGeom>
          <a:noFill/>
          <a:ln w="12700">
            <a:solidFill>
              <a:schemeClr val="tx1"/>
            </a:solidFill>
            <a:round/>
            <a:headEnd type="oval" w="med" len="me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22" name="Rectangle 6"/>
          <p:cNvSpPr>
            <a:spLocks noChangeArrowheads="1"/>
          </p:cNvSpPr>
          <p:nvPr/>
        </p:nvSpPr>
        <p:spPr bwMode="auto">
          <a:xfrm>
            <a:off x="82550" y="1758950"/>
            <a:ext cx="13589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23" name="Rectangle 7"/>
          <p:cNvSpPr>
            <a:spLocks noChangeArrowheads="1"/>
          </p:cNvSpPr>
          <p:nvPr/>
        </p:nvSpPr>
        <p:spPr bwMode="auto">
          <a:xfrm>
            <a:off x="2825750" y="1758950"/>
            <a:ext cx="21209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24" name="Line 8"/>
          <p:cNvSpPr>
            <a:spLocks noChangeShapeType="1"/>
          </p:cNvSpPr>
          <p:nvPr/>
        </p:nvSpPr>
        <p:spPr bwMode="auto">
          <a:xfrm>
            <a:off x="1447800" y="1905000"/>
            <a:ext cx="1371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25" name="Rectangle 9"/>
          <p:cNvSpPr>
            <a:spLocks noChangeArrowheads="1"/>
          </p:cNvSpPr>
          <p:nvPr/>
        </p:nvSpPr>
        <p:spPr bwMode="auto">
          <a:xfrm>
            <a:off x="82550" y="2139950"/>
            <a:ext cx="18161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26" name="Line 10"/>
          <p:cNvSpPr>
            <a:spLocks noChangeShapeType="1"/>
          </p:cNvSpPr>
          <p:nvPr/>
        </p:nvSpPr>
        <p:spPr bwMode="auto">
          <a:xfrm flipH="1">
            <a:off x="1905000" y="2286000"/>
            <a:ext cx="914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27" name="Line 11"/>
          <p:cNvSpPr>
            <a:spLocks noChangeShapeType="1"/>
          </p:cNvSpPr>
          <p:nvPr/>
        </p:nvSpPr>
        <p:spPr bwMode="auto">
          <a:xfrm>
            <a:off x="457200" y="23622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28" name="Oval 12"/>
          <p:cNvSpPr>
            <a:spLocks noChangeArrowheads="1"/>
          </p:cNvSpPr>
          <p:nvPr/>
        </p:nvSpPr>
        <p:spPr bwMode="auto">
          <a:xfrm>
            <a:off x="82550" y="2673350"/>
            <a:ext cx="1282700" cy="215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29" name="Line 13"/>
          <p:cNvSpPr>
            <a:spLocks noChangeShapeType="1"/>
          </p:cNvSpPr>
          <p:nvPr/>
        </p:nvSpPr>
        <p:spPr bwMode="auto">
          <a:xfrm>
            <a:off x="1447800" y="23622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30" name="Line 14"/>
          <p:cNvSpPr>
            <a:spLocks noChangeShapeType="1"/>
          </p:cNvSpPr>
          <p:nvPr/>
        </p:nvSpPr>
        <p:spPr bwMode="auto">
          <a:xfrm>
            <a:off x="1447800" y="2895600"/>
            <a:ext cx="1371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31" name="Rectangle 15"/>
          <p:cNvSpPr>
            <a:spLocks noChangeArrowheads="1"/>
          </p:cNvSpPr>
          <p:nvPr/>
        </p:nvSpPr>
        <p:spPr bwMode="auto">
          <a:xfrm>
            <a:off x="2803525" y="2589213"/>
            <a:ext cx="1900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4Afficher types mvts</a:t>
            </a:r>
          </a:p>
        </p:txBody>
      </p:sp>
      <p:sp>
        <p:nvSpPr>
          <p:cNvPr id="137232" name="Rectangle 16"/>
          <p:cNvSpPr>
            <a:spLocks noChangeArrowheads="1"/>
          </p:cNvSpPr>
          <p:nvPr/>
        </p:nvSpPr>
        <p:spPr bwMode="auto">
          <a:xfrm>
            <a:off x="2825750" y="2597150"/>
            <a:ext cx="17399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33" name="Rectangle 17"/>
          <p:cNvSpPr>
            <a:spLocks noChangeArrowheads="1"/>
          </p:cNvSpPr>
          <p:nvPr/>
        </p:nvSpPr>
        <p:spPr bwMode="auto">
          <a:xfrm>
            <a:off x="5813425" y="2817813"/>
            <a:ext cx="26955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BL bon livr, RM retour march.</a:t>
            </a:r>
          </a:p>
          <a:p>
            <a:r>
              <a:rPr lang="fr-FR" altLang="fr-FR"/>
              <a:t>Ajustement ou FIN</a:t>
            </a:r>
          </a:p>
        </p:txBody>
      </p:sp>
      <p:sp>
        <p:nvSpPr>
          <p:cNvPr id="137234" name="Rectangle 18"/>
          <p:cNvSpPr>
            <a:spLocks noChangeArrowheads="1"/>
          </p:cNvSpPr>
          <p:nvPr/>
        </p:nvSpPr>
        <p:spPr bwMode="auto">
          <a:xfrm>
            <a:off x="-15875" y="3198813"/>
            <a:ext cx="206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5Entrer choix type mvt</a:t>
            </a:r>
          </a:p>
        </p:txBody>
      </p:sp>
      <p:sp>
        <p:nvSpPr>
          <p:cNvPr id="137235" name="Rectangle 19"/>
          <p:cNvSpPr>
            <a:spLocks noChangeArrowheads="1"/>
          </p:cNvSpPr>
          <p:nvPr/>
        </p:nvSpPr>
        <p:spPr bwMode="auto">
          <a:xfrm>
            <a:off x="82550" y="3206750"/>
            <a:ext cx="1892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36" name="Line 20"/>
          <p:cNvSpPr>
            <a:spLocks noChangeShapeType="1"/>
          </p:cNvSpPr>
          <p:nvPr/>
        </p:nvSpPr>
        <p:spPr bwMode="auto">
          <a:xfrm>
            <a:off x="3657600" y="2895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37" name="Line 21"/>
          <p:cNvSpPr>
            <a:spLocks noChangeShapeType="1"/>
          </p:cNvSpPr>
          <p:nvPr/>
        </p:nvSpPr>
        <p:spPr bwMode="auto">
          <a:xfrm>
            <a:off x="1981200" y="3276600"/>
            <a:ext cx="16764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38" name="Line 22"/>
          <p:cNvSpPr>
            <a:spLocks noChangeShapeType="1"/>
          </p:cNvSpPr>
          <p:nvPr/>
        </p:nvSpPr>
        <p:spPr bwMode="auto">
          <a:xfrm>
            <a:off x="1752600" y="35052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39" name="Line 23"/>
          <p:cNvSpPr>
            <a:spLocks noChangeShapeType="1"/>
          </p:cNvSpPr>
          <p:nvPr/>
        </p:nvSpPr>
        <p:spPr bwMode="auto">
          <a:xfrm>
            <a:off x="533400" y="3505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40" name="Line 24"/>
          <p:cNvSpPr>
            <a:spLocks noChangeShapeType="1"/>
          </p:cNvSpPr>
          <p:nvPr/>
        </p:nvSpPr>
        <p:spPr bwMode="auto">
          <a:xfrm>
            <a:off x="1219200" y="3448050"/>
            <a:ext cx="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41" name="Rectangle 25"/>
          <p:cNvSpPr>
            <a:spLocks noChangeArrowheads="1"/>
          </p:cNvSpPr>
          <p:nvPr/>
        </p:nvSpPr>
        <p:spPr bwMode="auto">
          <a:xfrm>
            <a:off x="158750" y="4044950"/>
            <a:ext cx="18161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42" name="Rectangle 26"/>
          <p:cNvSpPr>
            <a:spLocks noChangeArrowheads="1"/>
          </p:cNvSpPr>
          <p:nvPr/>
        </p:nvSpPr>
        <p:spPr bwMode="auto">
          <a:xfrm>
            <a:off x="136525" y="3998913"/>
            <a:ext cx="1831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6 Entrer désignation</a:t>
            </a:r>
          </a:p>
        </p:txBody>
      </p:sp>
      <p:sp>
        <p:nvSpPr>
          <p:cNvPr id="137243" name="Rectangle 27"/>
          <p:cNvSpPr>
            <a:spLocks noChangeArrowheads="1"/>
          </p:cNvSpPr>
          <p:nvPr/>
        </p:nvSpPr>
        <p:spPr bwMode="auto">
          <a:xfrm>
            <a:off x="1127125" y="3446463"/>
            <a:ext cx="1025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Accès</a:t>
            </a:r>
          </a:p>
          <a:p>
            <a:r>
              <a:rPr lang="fr-FR" altLang="fr-FR"/>
              <a:t>par désign</a:t>
            </a:r>
          </a:p>
        </p:txBody>
      </p:sp>
      <p:sp>
        <p:nvSpPr>
          <p:cNvPr id="137244" name="Line 28"/>
          <p:cNvSpPr>
            <a:spLocks noChangeShapeType="1"/>
          </p:cNvSpPr>
          <p:nvPr/>
        </p:nvSpPr>
        <p:spPr bwMode="auto">
          <a:xfrm>
            <a:off x="1752600" y="3810000"/>
            <a:ext cx="685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45" name="Rectangle 29"/>
          <p:cNvSpPr>
            <a:spLocks noChangeArrowheads="1"/>
          </p:cNvSpPr>
          <p:nvPr/>
        </p:nvSpPr>
        <p:spPr bwMode="auto">
          <a:xfrm>
            <a:off x="2346325" y="36560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3</a:t>
            </a:r>
          </a:p>
        </p:txBody>
      </p:sp>
      <p:sp>
        <p:nvSpPr>
          <p:cNvPr id="137246" name="Rectangle 30"/>
          <p:cNvSpPr>
            <a:spLocks noChangeArrowheads="1"/>
          </p:cNvSpPr>
          <p:nvPr/>
        </p:nvSpPr>
        <p:spPr bwMode="auto">
          <a:xfrm>
            <a:off x="-92075" y="3408363"/>
            <a:ext cx="7207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Accès</a:t>
            </a:r>
          </a:p>
          <a:p>
            <a:r>
              <a:rPr lang="fr-FR" altLang="fr-FR"/>
              <a:t>par réf</a:t>
            </a:r>
          </a:p>
        </p:txBody>
      </p:sp>
      <p:sp>
        <p:nvSpPr>
          <p:cNvPr id="137247" name="Line 31"/>
          <p:cNvSpPr>
            <a:spLocks noChangeShapeType="1"/>
          </p:cNvSpPr>
          <p:nvPr/>
        </p:nvSpPr>
        <p:spPr bwMode="auto">
          <a:xfrm flipH="1">
            <a:off x="304800" y="3962400"/>
            <a:ext cx="228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48" name="Rectangle 32"/>
          <p:cNvSpPr>
            <a:spLocks noChangeArrowheads="1"/>
          </p:cNvSpPr>
          <p:nvPr/>
        </p:nvSpPr>
        <p:spPr bwMode="auto">
          <a:xfrm>
            <a:off x="136525" y="38084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8</a:t>
            </a:r>
          </a:p>
        </p:txBody>
      </p:sp>
      <p:sp>
        <p:nvSpPr>
          <p:cNvPr id="137249" name="Rectangle 33"/>
          <p:cNvSpPr>
            <a:spLocks noChangeArrowheads="1"/>
          </p:cNvSpPr>
          <p:nvPr/>
        </p:nvSpPr>
        <p:spPr bwMode="auto">
          <a:xfrm>
            <a:off x="136525" y="2589213"/>
            <a:ext cx="1149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  fin session</a:t>
            </a:r>
          </a:p>
        </p:txBody>
      </p:sp>
      <p:sp>
        <p:nvSpPr>
          <p:cNvPr id="137250" name="Rectangle 34"/>
          <p:cNvSpPr>
            <a:spLocks noChangeArrowheads="1"/>
          </p:cNvSpPr>
          <p:nvPr/>
        </p:nvSpPr>
        <p:spPr bwMode="auto">
          <a:xfrm>
            <a:off x="-53975" y="2360613"/>
            <a:ext cx="587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FIN</a:t>
            </a:r>
          </a:p>
        </p:txBody>
      </p:sp>
      <p:sp>
        <p:nvSpPr>
          <p:cNvPr id="137251" name="Line 35"/>
          <p:cNvSpPr>
            <a:spLocks noChangeShapeType="1"/>
          </p:cNvSpPr>
          <p:nvPr/>
        </p:nvSpPr>
        <p:spPr bwMode="auto">
          <a:xfrm>
            <a:off x="438150" y="42672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52" name="Rectangle 36"/>
          <p:cNvSpPr>
            <a:spLocks noChangeArrowheads="1"/>
          </p:cNvSpPr>
          <p:nvPr/>
        </p:nvSpPr>
        <p:spPr bwMode="auto">
          <a:xfrm>
            <a:off x="-73025" y="4341813"/>
            <a:ext cx="587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FIN</a:t>
            </a:r>
          </a:p>
        </p:txBody>
      </p:sp>
      <p:sp>
        <p:nvSpPr>
          <p:cNvPr id="137253" name="Rectangle 37"/>
          <p:cNvSpPr>
            <a:spLocks noChangeArrowheads="1"/>
          </p:cNvSpPr>
          <p:nvPr/>
        </p:nvSpPr>
        <p:spPr bwMode="auto">
          <a:xfrm>
            <a:off x="288925" y="44942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5</a:t>
            </a:r>
          </a:p>
        </p:txBody>
      </p:sp>
      <p:sp>
        <p:nvSpPr>
          <p:cNvPr id="137254" name="Rectangle 38"/>
          <p:cNvSpPr>
            <a:spLocks noChangeArrowheads="1"/>
          </p:cNvSpPr>
          <p:nvPr/>
        </p:nvSpPr>
        <p:spPr bwMode="auto">
          <a:xfrm>
            <a:off x="1870075" y="3560763"/>
            <a:ext cx="511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FIN</a:t>
            </a:r>
          </a:p>
        </p:txBody>
      </p:sp>
      <p:sp>
        <p:nvSpPr>
          <p:cNvPr id="137255" name="Rectangle 39"/>
          <p:cNvSpPr>
            <a:spLocks noChangeArrowheads="1"/>
          </p:cNvSpPr>
          <p:nvPr/>
        </p:nvSpPr>
        <p:spPr bwMode="auto">
          <a:xfrm>
            <a:off x="2762250" y="4038600"/>
            <a:ext cx="3200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7 Affichage prod ayant cette design</a:t>
            </a:r>
          </a:p>
        </p:txBody>
      </p:sp>
      <p:sp>
        <p:nvSpPr>
          <p:cNvPr id="137256" name="Rectangle 40"/>
          <p:cNvSpPr>
            <a:spLocks noChangeArrowheads="1"/>
          </p:cNvSpPr>
          <p:nvPr/>
        </p:nvSpPr>
        <p:spPr bwMode="auto">
          <a:xfrm>
            <a:off x="2825750" y="4044950"/>
            <a:ext cx="29591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57" name="Line 41"/>
          <p:cNvSpPr>
            <a:spLocks noChangeShapeType="1"/>
          </p:cNvSpPr>
          <p:nvPr/>
        </p:nvSpPr>
        <p:spPr bwMode="auto">
          <a:xfrm>
            <a:off x="1981200" y="4191000"/>
            <a:ext cx="838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58" name="Rectangle 42"/>
          <p:cNvSpPr>
            <a:spLocks noChangeArrowheads="1"/>
          </p:cNvSpPr>
          <p:nvPr/>
        </p:nvSpPr>
        <p:spPr bwMode="auto">
          <a:xfrm>
            <a:off x="158750" y="4806950"/>
            <a:ext cx="19685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59" name="Rectangle 43"/>
          <p:cNvSpPr>
            <a:spLocks noChangeArrowheads="1"/>
          </p:cNvSpPr>
          <p:nvPr/>
        </p:nvSpPr>
        <p:spPr bwMode="auto">
          <a:xfrm>
            <a:off x="136525" y="4760913"/>
            <a:ext cx="2012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8 Entrer réf du produit</a:t>
            </a:r>
          </a:p>
        </p:txBody>
      </p:sp>
      <p:sp>
        <p:nvSpPr>
          <p:cNvPr id="137260" name="Line 44"/>
          <p:cNvSpPr>
            <a:spLocks noChangeShapeType="1"/>
          </p:cNvSpPr>
          <p:nvPr/>
        </p:nvSpPr>
        <p:spPr bwMode="auto">
          <a:xfrm>
            <a:off x="4038600" y="43434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61" name="Line 45"/>
          <p:cNvSpPr>
            <a:spLocks noChangeShapeType="1"/>
          </p:cNvSpPr>
          <p:nvPr/>
        </p:nvSpPr>
        <p:spPr bwMode="auto">
          <a:xfrm>
            <a:off x="2133600" y="4876800"/>
            <a:ext cx="19050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62" name="Line 46"/>
          <p:cNvSpPr>
            <a:spLocks noChangeShapeType="1"/>
          </p:cNvSpPr>
          <p:nvPr/>
        </p:nvSpPr>
        <p:spPr bwMode="auto">
          <a:xfrm>
            <a:off x="419100" y="50292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63" name="Rectangle 47"/>
          <p:cNvSpPr>
            <a:spLocks noChangeArrowheads="1"/>
          </p:cNvSpPr>
          <p:nvPr/>
        </p:nvSpPr>
        <p:spPr bwMode="auto">
          <a:xfrm>
            <a:off x="-92075" y="5103813"/>
            <a:ext cx="587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FIN</a:t>
            </a:r>
          </a:p>
        </p:txBody>
      </p:sp>
      <p:sp>
        <p:nvSpPr>
          <p:cNvPr id="137264" name="Rectangle 48"/>
          <p:cNvSpPr>
            <a:spLocks noChangeArrowheads="1"/>
          </p:cNvSpPr>
          <p:nvPr/>
        </p:nvSpPr>
        <p:spPr bwMode="auto">
          <a:xfrm>
            <a:off x="269875" y="52562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5</a:t>
            </a:r>
          </a:p>
        </p:txBody>
      </p:sp>
      <p:sp>
        <p:nvSpPr>
          <p:cNvPr id="137265" name="Rectangle 49"/>
          <p:cNvSpPr>
            <a:spLocks noChangeArrowheads="1"/>
          </p:cNvSpPr>
          <p:nvPr/>
        </p:nvSpPr>
        <p:spPr bwMode="auto">
          <a:xfrm>
            <a:off x="898525" y="4970463"/>
            <a:ext cx="957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Accès réf</a:t>
            </a:r>
          </a:p>
        </p:txBody>
      </p:sp>
      <p:sp>
        <p:nvSpPr>
          <p:cNvPr id="137266" name="Line 50"/>
          <p:cNvSpPr>
            <a:spLocks noChangeShapeType="1"/>
          </p:cNvSpPr>
          <p:nvPr/>
        </p:nvSpPr>
        <p:spPr bwMode="auto">
          <a:xfrm>
            <a:off x="1752600" y="5181600"/>
            <a:ext cx="1066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67" name="Line 51"/>
          <p:cNvSpPr>
            <a:spLocks noChangeShapeType="1"/>
          </p:cNvSpPr>
          <p:nvPr/>
        </p:nvSpPr>
        <p:spPr bwMode="auto">
          <a:xfrm flipV="1">
            <a:off x="1752600" y="50292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68" name="Rectangle 52"/>
          <p:cNvSpPr>
            <a:spLocks noChangeArrowheads="1"/>
          </p:cNvSpPr>
          <p:nvPr/>
        </p:nvSpPr>
        <p:spPr bwMode="auto">
          <a:xfrm>
            <a:off x="2825750" y="5035550"/>
            <a:ext cx="29591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69" name="Rectangle 53"/>
          <p:cNvSpPr>
            <a:spLocks noChangeArrowheads="1"/>
          </p:cNvSpPr>
          <p:nvPr/>
        </p:nvSpPr>
        <p:spPr bwMode="auto">
          <a:xfrm>
            <a:off x="2803525" y="5027613"/>
            <a:ext cx="2994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9 Affichage type de mvt et produit</a:t>
            </a:r>
          </a:p>
        </p:txBody>
      </p:sp>
      <p:sp>
        <p:nvSpPr>
          <p:cNvPr id="137270" name="Rectangle 54"/>
          <p:cNvSpPr>
            <a:spLocks noChangeArrowheads="1"/>
          </p:cNvSpPr>
          <p:nvPr/>
        </p:nvSpPr>
        <p:spPr bwMode="auto">
          <a:xfrm>
            <a:off x="5794375" y="5180013"/>
            <a:ext cx="3440113"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Type mvt réf, désign et pu</a:t>
            </a:r>
          </a:p>
          <a:p>
            <a:endParaRPr lang="fr-FR" altLang="fr-FR"/>
          </a:p>
          <a:p>
            <a:r>
              <a:rPr lang="fr-FR" altLang="fr-FR"/>
              <a:t>Qté entrée si BL ou RM stock réel si AJ</a:t>
            </a:r>
          </a:p>
          <a:p>
            <a:endParaRPr lang="fr-FR" altLang="fr-FR"/>
          </a:p>
          <a:p>
            <a:r>
              <a:rPr lang="fr-FR" altLang="fr-FR"/>
              <a:t>Pour supprimer ligne de Cde livrée de</a:t>
            </a:r>
          </a:p>
          <a:p>
            <a:r>
              <a:rPr lang="fr-FR" altLang="fr-FR"/>
              <a:t>la base d’info</a:t>
            </a:r>
          </a:p>
        </p:txBody>
      </p:sp>
      <p:sp>
        <p:nvSpPr>
          <p:cNvPr id="137271" name="Rectangle 55"/>
          <p:cNvSpPr>
            <a:spLocks noChangeArrowheads="1"/>
          </p:cNvSpPr>
          <p:nvPr/>
        </p:nvSpPr>
        <p:spPr bwMode="auto">
          <a:xfrm>
            <a:off x="158750" y="5511800"/>
            <a:ext cx="19685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72" name="Rectangle 56"/>
          <p:cNvSpPr>
            <a:spLocks noChangeArrowheads="1"/>
          </p:cNvSpPr>
          <p:nvPr/>
        </p:nvSpPr>
        <p:spPr bwMode="auto">
          <a:xfrm>
            <a:off x="136525" y="5465763"/>
            <a:ext cx="2114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10 Entrer réf du produit</a:t>
            </a:r>
          </a:p>
        </p:txBody>
      </p:sp>
      <p:sp>
        <p:nvSpPr>
          <p:cNvPr id="137273" name="Rectangle 57"/>
          <p:cNvSpPr>
            <a:spLocks noChangeArrowheads="1"/>
          </p:cNvSpPr>
          <p:nvPr/>
        </p:nvSpPr>
        <p:spPr bwMode="auto">
          <a:xfrm>
            <a:off x="1073150" y="5949950"/>
            <a:ext cx="19685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74" name="Rectangle 58"/>
          <p:cNvSpPr>
            <a:spLocks noChangeArrowheads="1"/>
          </p:cNvSpPr>
          <p:nvPr/>
        </p:nvSpPr>
        <p:spPr bwMode="auto">
          <a:xfrm>
            <a:off x="1050925" y="5903913"/>
            <a:ext cx="2138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 Entrer n° Cde à four.</a:t>
            </a:r>
          </a:p>
        </p:txBody>
      </p:sp>
      <p:sp>
        <p:nvSpPr>
          <p:cNvPr id="137275" name="Line 59"/>
          <p:cNvSpPr>
            <a:spLocks noChangeShapeType="1"/>
          </p:cNvSpPr>
          <p:nvPr/>
        </p:nvSpPr>
        <p:spPr bwMode="auto">
          <a:xfrm>
            <a:off x="1600200" y="5791200"/>
            <a:ext cx="0" cy="152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76" name="Rectangle 60"/>
          <p:cNvSpPr>
            <a:spLocks noChangeArrowheads="1"/>
          </p:cNvSpPr>
          <p:nvPr/>
        </p:nvSpPr>
        <p:spPr bwMode="auto">
          <a:xfrm>
            <a:off x="1660525" y="5694363"/>
            <a:ext cx="444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BL</a:t>
            </a:r>
          </a:p>
        </p:txBody>
      </p:sp>
      <p:sp>
        <p:nvSpPr>
          <p:cNvPr id="137277" name="Rectangle 61"/>
          <p:cNvSpPr>
            <a:spLocks noChangeArrowheads="1"/>
          </p:cNvSpPr>
          <p:nvPr/>
        </p:nvSpPr>
        <p:spPr bwMode="auto">
          <a:xfrm>
            <a:off x="-92075" y="5713413"/>
            <a:ext cx="6461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Autre</a:t>
            </a:r>
          </a:p>
          <a:p>
            <a:r>
              <a:rPr lang="fr-FR" altLang="fr-FR"/>
              <a:t>mvt</a:t>
            </a:r>
          </a:p>
        </p:txBody>
      </p:sp>
      <p:sp>
        <p:nvSpPr>
          <p:cNvPr id="137278" name="Line 62"/>
          <p:cNvSpPr>
            <a:spLocks noChangeShapeType="1"/>
          </p:cNvSpPr>
          <p:nvPr/>
        </p:nvSpPr>
        <p:spPr bwMode="auto">
          <a:xfrm>
            <a:off x="533400" y="57150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79" name="Line 63"/>
          <p:cNvSpPr>
            <a:spLocks noChangeShapeType="1"/>
          </p:cNvSpPr>
          <p:nvPr/>
        </p:nvSpPr>
        <p:spPr bwMode="auto">
          <a:xfrm>
            <a:off x="533400" y="6324600"/>
            <a:ext cx="3810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80" name="Line 64"/>
          <p:cNvSpPr>
            <a:spLocks noChangeShapeType="1"/>
          </p:cNvSpPr>
          <p:nvPr/>
        </p:nvSpPr>
        <p:spPr bwMode="auto">
          <a:xfrm>
            <a:off x="1600200" y="61722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81" name="Line 65"/>
          <p:cNvSpPr>
            <a:spLocks noChangeShapeType="1"/>
          </p:cNvSpPr>
          <p:nvPr/>
        </p:nvSpPr>
        <p:spPr bwMode="auto">
          <a:xfrm>
            <a:off x="914400" y="6324600"/>
            <a:ext cx="6858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82" name="Line 66"/>
          <p:cNvSpPr>
            <a:spLocks noChangeShapeType="1"/>
          </p:cNvSpPr>
          <p:nvPr/>
        </p:nvSpPr>
        <p:spPr bwMode="auto">
          <a:xfrm>
            <a:off x="914400" y="6324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83" name="Rectangle 67"/>
          <p:cNvSpPr>
            <a:spLocks noChangeArrowheads="1"/>
          </p:cNvSpPr>
          <p:nvPr/>
        </p:nvSpPr>
        <p:spPr bwMode="auto">
          <a:xfrm>
            <a:off x="212725" y="65516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8</a:t>
            </a:r>
          </a:p>
        </p:txBody>
      </p:sp>
      <p:sp>
        <p:nvSpPr>
          <p:cNvPr id="137284" name="Rectangle 68"/>
          <p:cNvSpPr>
            <a:spLocks noChangeArrowheads="1"/>
          </p:cNvSpPr>
          <p:nvPr/>
        </p:nvSpPr>
        <p:spPr bwMode="auto">
          <a:xfrm>
            <a:off x="1279525" y="65516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6</a:t>
            </a:r>
          </a:p>
        </p:txBody>
      </p:sp>
      <p:sp>
        <p:nvSpPr>
          <p:cNvPr id="137285" name="Rectangle 69"/>
          <p:cNvSpPr>
            <a:spLocks noChangeArrowheads="1"/>
          </p:cNvSpPr>
          <p:nvPr/>
        </p:nvSpPr>
        <p:spPr bwMode="auto">
          <a:xfrm>
            <a:off x="-15875" y="6323013"/>
            <a:ext cx="1008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Accès réf.</a:t>
            </a:r>
          </a:p>
        </p:txBody>
      </p:sp>
      <p:sp>
        <p:nvSpPr>
          <p:cNvPr id="137286" name="Rectangle 70"/>
          <p:cNvSpPr>
            <a:spLocks noChangeArrowheads="1"/>
          </p:cNvSpPr>
          <p:nvPr/>
        </p:nvSpPr>
        <p:spPr bwMode="auto">
          <a:xfrm>
            <a:off x="898525" y="6323013"/>
            <a:ext cx="1312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Accès désign.</a:t>
            </a:r>
          </a:p>
        </p:txBody>
      </p:sp>
      <p:sp>
        <p:nvSpPr>
          <p:cNvPr id="137287" name="Rectangle 71"/>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37CD5D20-83FA-40AC-B369-E3694CB2D564}" type="slidenum">
              <a:rPr lang="fr-FR" altLang="fr-FR" sz="1200"/>
              <a:pPr>
                <a:spcBef>
                  <a:spcPct val="50000"/>
                </a:spcBef>
              </a:pPr>
              <a:t>80</a:t>
            </a:fld>
            <a:endParaRPr lang="fr-FR" altLang="fr-FR" sz="12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8242" name="Object 2"/>
          <p:cNvGraphicFramePr>
            <a:graphicFrameLocks/>
          </p:cNvGraphicFramePr>
          <p:nvPr/>
        </p:nvGraphicFramePr>
        <p:xfrm>
          <a:off x="122238" y="1582738"/>
          <a:ext cx="8882062" cy="4740275"/>
        </p:xfrm>
        <a:graphic>
          <a:graphicData uri="http://schemas.openxmlformats.org/presentationml/2006/ole">
            <mc:AlternateContent xmlns:mc="http://schemas.openxmlformats.org/markup-compatibility/2006">
              <mc:Choice xmlns:v="urn:schemas-microsoft-com:vml" Requires="v">
                <p:oleObj spid="_x0000_s138246" name="Document" r:id="rId4" imgW="8891280" imgH="4749480" progId="Word.Document.6">
                  <p:embed/>
                </p:oleObj>
              </mc:Choice>
              <mc:Fallback>
                <p:oleObj name="Document" r:id="rId4" imgW="8891280" imgH="4749480" progId="Word.Document.6">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238" y="1582738"/>
                        <a:ext cx="8882062" cy="474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8243" name="Rectangle 3"/>
          <p:cNvSpPr>
            <a:spLocks noChangeArrowheads="1"/>
          </p:cNvSpPr>
          <p:nvPr/>
        </p:nvSpPr>
        <p:spPr bwMode="auto">
          <a:xfrm>
            <a:off x="212725" y="593725"/>
            <a:ext cx="37369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4400"/>
              <a:t>Exemple (suite)</a:t>
            </a:r>
          </a:p>
        </p:txBody>
      </p:sp>
      <p:sp>
        <p:nvSpPr>
          <p:cNvPr id="138244"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44E7BB4A-F06E-4A3E-AFD8-814B20B7FF1E}" type="slidenum">
              <a:rPr lang="fr-FR" altLang="fr-FR" sz="1200"/>
              <a:pPr>
                <a:spcBef>
                  <a:spcPct val="50000"/>
                </a:spcBef>
              </a:pPr>
              <a:t>81</a:t>
            </a:fld>
            <a:endParaRPr lang="fr-FR" altLang="fr-FR" sz="12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60325" y="76200"/>
            <a:ext cx="7864475"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sz="4400"/>
              <a:t>Autre exemple : </a:t>
            </a:r>
          </a:p>
          <a:p>
            <a:r>
              <a:rPr lang="fr-FR" altLang="fr-FR" sz="4400"/>
              <a:t>la procédure PF12</a:t>
            </a:r>
          </a:p>
        </p:txBody>
      </p:sp>
      <p:graphicFrame>
        <p:nvGraphicFramePr>
          <p:cNvPr id="139267" name="Object 3"/>
          <p:cNvGraphicFramePr>
            <a:graphicFrameLocks/>
          </p:cNvGraphicFramePr>
          <p:nvPr/>
        </p:nvGraphicFramePr>
        <p:xfrm>
          <a:off x="122238" y="1438275"/>
          <a:ext cx="8882062" cy="5486400"/>
        </p:xfrm>
        <a:graphic>
          <a:graphicData uri="http://schemas.openxmlformats.org/presentationml/2006/ole">
            <mc:AlternateContent xmlns:mc="http://schemas.openxmlformats.org/markup-compatibility/2006">
              <mc:Choice xmlns:v="urn:schemas-microsoft-com:vml" Requires="v">
                <p:oleObj spid="_x0000_s139270" name="Document" r:id="rId4" imgW="8891280" imgH="5495760" progId="Word.Document.6">
                  <p:embed/>
                </p:oleObj>
              </mc:Choice>
              <mc:Fallback>
                <p:oleObj name="Document" r:id="rId4" imgW="8891280" imgH="5495760" progId="Word.Document.6">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238" y="1438275"/>
                        <a:ext cx="8882062"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268"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4BBBA199-775F-40A7-A073-39049D55E40D}" type="slidenum">
              <a:rPr lang="fr-FR" altLang="fr-FR" sz="1200"/>
              <a:pPr>
                <a:spcBef>
                  <a:spcPct val="50000"/>
                </a:spcBef>
              </a:pPr>
              <a:t>82</a:t>
            </a:fld>
            <a:endParaRPr lang="fr-FR" altLang="fr-FR" sz="12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60325" y="76200"/>
            <a:ext cx="7864475"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sz="4400"/>
              <a:t>Dernier exemple : </a:t>
            </a:r>
          </a:p>
          <a:p>
            <a:r>
              <a:rPr lang="fr-FR" altLang="fr-FR" sz="4400"/>
              <a:t>la procédure PF1</a:t>
            </a:r>
          </a:p>
        </p:txBody>
      </p:sp>
      <p:sp>
        <p:nvSpPr>
          <p:cNvPr id="140291" name="Rectangle 3"/>
          <p:cNvSpPr>
            <a:spLocks noChangeArrowheads="1"/>
          </p:cNvSpPr>
          <p:nvPr/>
        </p:nvSpPr>
        <p:spPr bwMode="auto">
          <a:xfrm>
            <a:off x="82550" y="1911350"/>
            <a:ext cx="8978900" cy="433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0292" name="Line 4"/>
          <p:cNvSpPr>
            <a:spLocks noChangeShapeType="1"/>
          </p:cNvSpPr>
          <p:nvPr/>
        </p:nvSpPr>
        <p:spPr bwMode="auto">
          <a:xfrm>
            <a:off x="76200" y="2800350"/>
            <a:ext cx="8991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0293" name="Rectangle 5"/>
          <p:cNvSpPr>
            <a:spLocks noChangeArrowheads="1"/>
          </p:cNvSpPr>
          <p:nvPr/>
        </p:nvSpPr>
        <p:spPr bwMode="auto">
          <a:xfrm>
            <a:off x="1736725" y="1979613"/>
            <a:ext cx="5716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DESCRIPTION D’UN ETAT DE SORTIE.PROCEDURE :PF1</a:t>
            </a:r>
          </a:p>
        </p:txBody>
      </p:sp>
      <p:sp>
        <p:nvSpPr>
          <p:cNvPr id="140294" name="Rectangle 6"/>
          <p:cNvSpPr>
            <a:spLocks noChangeArrowheads="1"/>
          </p:cNvSpPr>
          <p:nvPr/>
        </p:nvSpPr>
        <p:spPr bwMode="auto">
          <a:xfrm>
            <a:off x="60325" y="2436813"/>
            <a:ext cx="87820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TITRE:PROPOSITION DE COMMANDE					ETAT N° : E01</a:t>
            </a:r>
          </a:p>
        </p:txBody>
      </p:sp>
      <p:sp>
        <p:nvSpPr>
          <p:cNvPr id="140295" name="Rectangle 7"/>
          <p:cNvSpPr>
            <a:spLocks noChangeArrowheads="1"/>
          </p:cNvSpPr>
          <p:nvPr/>
        </p:nvSpPr>
        <p:spPr bwMode="auto">
          <a:xfrm>
            <a:off x="60325" y="2817813"/>
            <a:ext cx="8893175"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PROPOSITION N°......				DATE D’EDITION: ../../..	         </a:t>
            </a:r>
          </a:p>
          <a:p>
            <a:endParaRPr lang="fr-FR" altLang="fr-FR"/>
          </a:p>
          <a:p>
            <a:r>
              <a:rPr lang="fr-FR" altLang="fr-FR"/>
              <a:t>MAGASIN N°..</a:t>
            </a:r>
          </a:p>
          <a:p>
            <a:endParaRPr lang="fr-FR" altLang="fr-FR"/>
          </a:p>
          <a:p>
            <a:r>
              <a:rPr lang="fr-FR" altLang="fr-FR"/>
              <a:t>FOURNISSEUR : </a:t>
            </a:r>
          </a:p>
          <a:p>
            <a:r>
              <a:rPr lang="fr-FR" altLang="fr-FR"/>
              <a:t>	CODE:.....			NOM: ........................................................................................</a:t>
            </a:r>
          </a:p>
          <a:p>
            <a:r>
              <a:rPr lang="fr-FR" altLang="fr-FR"/>
              <a:t>				           ........................................................................................</a:t>
            </a:r>
          </a:p>
          <a:p>
            <a:r>
              <a:rPr lang="fr-FR" altLang="fr-FR"/>
              <a:t>			          ADRESSE:........................................................................................</a:t>
            </a:r>
          </a:p>
          <a:p>
            <a:r>
              <a:rPr lang="fr-FR" altLang="fr-FR"/>
              <a:t>                                                                                  .........................................................................................</a:t>
            </a:r>
          </a:p>
          <a:p>
            <a:endParaRPr lang="fr-FR" altLang="fr-FR"/>
          </a:p>
          <a:p>
            <a:r>
              <a:rPr lang="fr-FR" altLang="fr-FR"/>
              <a:t>	REF		DESIGNATION		QUANTITE A COMMANDER</a:t>
            </a:r>
          </a:p>
          <a:p>
            <a:r>
              <a:rPr lang="fr-FR" altLang="fr-FR"/>
              <a:t>       ............................              .......................................                      ..............................................</a:t>
            </a:r>
          </a:p>
          <a:p>
            <a:r>
              <a:rPr lang="fr-FR" altLang="fr-FR"/>
              <a:t>       ............................              .......................................                      ..............................................</a:t>
            </a:r>
          </a:p>
          <a:p>
            <a:endParaRPr lang="fr-FR" altLang="fr-FR"/>
          </a:p>
        </p:txBody>
      </p:sp>
      <p:sp>
        <p:nvSpPr>
          <p:cNvPr id="140296" name="Rectangle 8"/>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88A8AA42-3DE6-4128-B5EC-D60B16D18A3B}" type="slidenum">
              <a:rPr lang="fr-FR" altLang="fr-FR" sz="1200"/>
              <a:pPr>
                <a:spcBef>
                  <a:spcPct val="50000"/>
                </a:spcBef>
              </a:pPr>
              <a:t>83</a:t>
            </a:fld>
            <a:endParaRPr lang="fr-FR" altLang="fr-FR" sz="12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Modèles Externes</a:t>
            </a:r>
          </a:p>
        </p:txBody>
      </p:sp>
      <p:sp>
        <p:nvSpPr>
          <p:cNvPr id="141315" name="Rectangle 3"/>
          <p:cNvSpPr>
            <a:spLocks noChangeArrowheads="1"/>
          </p:cNvSpPr>
          <p:nvPr/>
        </p:nvSpPr>
        <p:spPr bwMode="auto">
          <a:xfrm>
            <a:off x="381000" y="1600200"/>
            <a:ext cx="83058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2000" b="1"/>
              <a:t>Chaque traitement possède son modèle externe ou vue externe</a:t>
            </a:r>
          </a:p>
          <a:p>
            <a:pPr>
              <a:spcBef>
                <a:spcPct val="50000"/>
              </a:spcBef>
            </a:pPr>
            <a:r>
              <a:rPr lang="fr-FR" altLang="fr-FR" sz="2000"/>
              <a:t>Cette vue reflète la vision que l’utilisateur a des données à travers la procédure</a:t>
            </a:r>
          </a:p>
          <a:p>
            <a:pPr>
              <a:spcBef>
                <a:spcPct val="50000"/>
              </a:spcBef>
            </a:pPr>
            <a:r>
              <a:rPr lang="fr-FR" altLang="fr-FR" sz="2000"/>
              <a:t>Il s’agit d’un MCD construit spécifiquement pour chaque traitement</a:t>
            </a:r>
          </a:p>
          <a:p>
            <a:pPr>
              <a:spcBef>
                <a:spcPct val="50000"/>
              </a:spcBef>
            </a:pPr>
            <a:endParaRPr lang="fr-FR" altLang="fr-FR" sz="2000"/>
          </a:p>
          <a:p>
            <a:pPr>
              <a:spcBef>
                <a:spcPct val="50000"/>
              </a:spcBef>
            </a:pPr>
            <a:r>
              <a:rPr lang="fr-FR" altLang="fr-FR" sz="2000"/>
              <a:t>La phase de validation permettra d’ajuster vues externes et MCD initial.</a:t>
            </a:r>
          </a:p>
          <a:p>
            <a:pPr>
              <a:spcBef>
                <a:spcPct val="50000"/>
              </a:spcBef>
            </a:pPr>
            <a:r>
              <a:rPr lang="fr-FR" altLang="fr-FR" sz="2000"/>
              <a:t>Notion de blocs logiques d’entrée/sortie</a:t>
            </a:r>
          </a:p>
        </p:txBody>
      </p:sp>
      <p:sp>
        <p:nvSpPr>
          <p:cNvPr id="141316" name="Rectangle 4"/>
          <p:cNvSpPr>
            <a:spLocks noChangeArrowheads="1"/>
          </p:cNvSpPr>
          <p:nvPr/>
        </p:nvSpPr>
        <p:spPr bwMode="auto">
          <a:xfrm>
            <a:off x="1073150" y="5111750"/>
            <a:ext cx="17399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17" name="Oval 5"/>
          <p:cNvSpPr>
            <a:spLocks noChangeArrowheads="1"/>
          </p:cNvSpPr>
          <p:nvPr/>
        </p:nvSpPr>
        <p:spPr bwMode="auto">
          <a:xfrm>
            <a:off x="2292350" y="6102350"/>
            <a:ext cx="4445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18" name="Oval 6"/>
          <p:cNvSpPr>
            <a:spLocks noChangeArrowheads="1"/>
          </p:cNvSpPr>
          <p:nvPr/>
        </p:nvSpPr>
        <p:spPr bwMode="auto">
          <a:xfrm>
            <a:off x="1149350" y="6103938"/>
            <a:ext cx="4445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19" name="Line 7"/>
          <p:cNvSpPr>
            <a:spLocks noChangeShapeType="1"/>
          </p:cNvSpPr>
          <p:nvPr/>
        </p:nvSpPr>
        <p:spPr bwMode="auto">
          <a:xfrm>
            <a:off x="1600200" y="4724400"/>
            <a:ext cx="3048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20" name="Line 8"/>
          <p:cNvSpPr>
            <a:spLocks noChangeShapeType="1"/>
          </p:cNvSpPr>
          <p:nvPr/>
        </p:nvSpPr>
        <p:spPr bwMode="auto">
          <a:xfrm flipV="1">
            <a:off x="1905000" y="4724400"/>
            <a:ext cx="3048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21" name="Line 9"/>
          <p:cNvSpPr>
            <a:spLocks noChangeShapeType="1"/>
          </p:cNvSpPr>
          <p:nvPr/>
        </p:nvSpPr>
        <p:spPr bwMode="auto">
          <a:xfrm>
            <a:off x="1600200" y="4724400"/>
            <a:ext cx="60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22" name="Rectangle 10"/>
          <p:cNvSpPr>
            <a:spLocks noChangeArrowheads="1"/>
          </p:cNvSpPr>
          <p:nvPr/>
        </p:nvSpPr>
        <p:spPr bwMode="auto">
          <a:xfrm>
            <a:off x="1203325" y="6170613"/>
            <a:ext cx="477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E’1</a:t>
            </a:r>
          </a:p>
        </p:txBody>
      </p:sp>
      <p:sp>
        <p:nvSpPr>
          <p:cNvPr id="141323" name="Oval 11"/>
          <p:cNvSpPr>
            <a:spLocks noChangeArrowheads="1"/>
          </p:cNvSpPr>
          <p:nvPr/>
        </p:nvSpPr>
        <p:spPr bwMode="auto">
          <a:xfrm>
            <a:off x="996950" y="4305300"/>
            <a:ext cx="444500" cy="33813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24" name="Rectangle 12"/>
          <p:cNvSpPr>
            <a:spLocks noChangeArrowheads="1"/>
          </p:cNvSpPr>
          <p:nvPr/>
        </p:nvSpPr>
        <p:spPr bwMode="auto">
          <a:xfrm>
            <a:off x="1050925" y="4343400"/>
            <a:ext cx="40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E1</a:t>
            </a:r>
          </a:p>
        </p:txBody>
      </p:sp>
      <p:sp>
        <p:nvSpPr>
          <p:cNvPr id="141325" name="Oval 13"/>
          <p:cNvSpPr>
            <a:spLocks noChangeArrowheads="1"/>
          </p:cNvSpPr>
          <p:nvPr/>
        </p:nvSpPr>
        <p:spPr bwMode="auto">
          <a:xfrm>
            <a:off x="2292350" y="4229100"/>
            <a:ext cx="444500" cy="33813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26" name="Rectangle 14"/>
          <p:cNvSpPr>
            <a:spLocks noChangeArrowheads="1"/>
          </p:cNvSpPr>
          <p:nvPr/>
        </p:nvSpPr>
        <p:spPr bwMode="auto">
          <a:xfrm>
            <a:off x="2346325" y="4267200"/>
            <a:ext cx="40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E2</a:t>
            </a:r>
          </a:p>
        </p:txBody>
      </p:sp>
      <p:sp>
        <p:nvSpPr>
          <p:cNvPr id="141327" name="Rectangle 15"/>
          <p:cNvSpPr>
            <a:spLocks noChangeArrowheads="1"/>
          </p:cNvSpPr>
          <p:nvPr/>
        </p:nvSpPr>
        <p:spPr bwMode="auto">
          <a:xfrm>
            <a:off x="2346325" y="6170613"/>
            <a:ext cx="477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E’2</a:t>
            </a:r>
          </a:p>
        </p:txBody>
      </p:sp>
      <p:sp>
        <p:nvSpPr>
          <p:cNvPr id="141328" name="Arc 16"/>
          <p:cNvSpPr>
            <a:spLocks/>
          </p:cNvSpPr>
          <p:nvPr/>
        </p:nvSpPr>
        <p:spPr bwMode="auto">
          <a:xfrm>
            <a:off x="1447800" y="4497388"/>
            <a:ext cx="382588" cy="228600"/>
          </a:xfrm>
          <a:custGeom>
            <a:avLst/>
            <a:gdLst>
              <a:gd name="G0" fmla="+- 90 0 0"/>
              <a:gd name="G1" fmla="+- 21600 0 0"/>
              <a:gd name="G2" fmla="+- 21600 0 0"/>
              <a:gd name="T0" fmla="*/ 0 w 21690"/>
              <a:gd name="T1" fmla="*/ 0 h 21600"/>
              <a:gd name="T2" fmla="*/ 21690 w 21690"/>
              <a:gd name="T3" fmla="*/ 21600 h 21600"/>
              <a:gd name="T4" fmla="*/ 90 w 21690"/>
              <a:gd name="T5" fmla="*/ 21600 h 21600"/>
            </a:gdLst>
            <a:ahLst/>
            <a:cxnLst>
              <a:cxn ang="0">
                <a:pos x="T0" y="T1"/>
              </a:cxn>
              <a:cxn ang="0">
                <a:pos x="T2" y="T3"/>
              </a:cxn>
              <a:cxn ang="0">
                <a:pos x="T4" y="T5"/>
              </a:cxn>
            </a:cxnLst>
            <a:rect l="0" t="0" r="r" b="b"/>
            <a:pathLst>
              <a:path w="21690" h="21600" fill="none" extrusionOk="0">
                <a:moveTo>
                  <a:pt x="0" y="0"/>
                </a:moveTo>
                <a:cubicBezTo>
                  <a:pt x="30" y="0"/>
                  <a:pt x="60" y="-1"/>
                  <a:pt x="90" y="0"/>
                </a:cubicBezTo>
                <a:cubicBezTo>
                  <a:pt x="12019" y="0"/>
                  <a:pt x="21690" y="9670"/>
                  <a:pt x="21690" y="21600"/>
                </a:cubicBezTo>
              </a:path>
              <a:path w="21690" h="21600" stroke="0" extrusionOk="0">
                <a:moveTo>
                  <a:pt x="0" y="0"/>
                </a:moveTo>
                <a:cubicBezTo>
                  <a:pt x="30" y="0"/>
                  <a:pt x="60" y="-1"/>
                  <a:pt x="90" y="0"/>
                </a:cubicBezTo>
                <a:cubicBezTo>
                  <a:pt x="12019" y="0"/>
                  <a:pt x="21690" y="9670"/>
                  <a:pt x="21690" y="21600"/>
                </a:cubicBezTo>
                <a:lnTo>
                  <a:pt x="90"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29" name="Arc 17"/>
          <p:cNvSpPr>
            <a:spLocks/>
          </p:cNvSpPr>
          <p:nvPr/>
        </p:nvSpPr>
        <p:spPr bwMode="auto">
          <a:xfrm>
            <a:off x="2058988" y="4497388"/>
            <a:ext cx="228600" cy="228600"/>
          </a:xfrm>
          <a:custGeom>
            <a:avLst/>
            <a:gdLst>
              <a:gd name="G0" fmla="+- 21600 0 0"/>
              <a:gd name="G1" fmla="+- 21599 0 0"/>
              <a:gd name="G2" fmla="+- 21600 0 0"/>
              <a:gd name="T0" fmla="*/ 0 w 21600"/>
              <a:gd name="T1" fmla="*/ 21599 h 21599"/>
              <a:gd name="T2" fmla="*/ 21450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28"/>
                  <a:pt x="9579" y="81"/>
                  <a:pt x="21449" y="-1"/>
                </a:cubicBezTo>
              </a:path>
              <a:path w="21600" h="21599" stroke="0" extrusionOk="0">
                <a:moveTo>
                  <a:pt x="0" y="21599"/>
                </a:moveTo>
                <a:cubicBezTo>
                  <a:pt x="0" y="9728"/>
                  <a:pt x="9579" y="81"/>
                  <a:pt x="21449" y="-1"/>
                </a:cubicBezTo>
                <a:lnTo>
                  <a:pt x="21600" y="21599"/>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30" name="Arc 18"/>
          <p:cNvSpPr>
            <a:spLocks/>
          </p:cNvSpPr>
          <p:nvPr/>
        </p:nvSpPr>
        <p:spPr bwMode="auto">
          <a:xfrm>
            <a:off x="1296988" y="5716588"/>
            <a:ext cx="152400" cy="381000"/>
          </a:xfrm>
          <a:custGeom>
            <a:avLst/>
            <a:gdLst>
              <a:gd name="G0" fmla="+- 21600 0 0"/>
              <a:gd name="G1" fmla="+- 21599 0 0"/>
              <a:gd name="G2" fmla="+- 21600 0 0"/>
              <a:gd name="T0" fmla="*/ 0 w 21600"/>
              <a:gd name="T1" fmla="*/ 21599 h 21599"/>
              <a:gd name="T2" fmla="*/ 2137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57"/>
                  <a:pt x="9534" y="123"/>
                  <a:pt x="21375" y="0"/>
                </a:cubicBezTo>
              </a:path>
              <a:path w="21600" h="21599" stroke="0" extrusionOk="0">
                <a:moveTo>
                  <a:pt x="0" y="21599"/>
                </a:moveTo>
                <a:cubicBezTo>
                  <a:pt x="0" y="9757"/>
                  <a:pt x="9534" y="123"/>
                  <a:pt x="21375" y="0"/>
                </a:cubicBezTo>
                <a:lnTo>
                  <a:pt x="21600" y="21599"/>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31" name="Arc 19"/>
          <p:cNvSpPr>
            <a:spLocks/>
          </p:cNvSpPr>
          <p:nvPr/>
        </p:nvSpPr>
        <p:spPr bwMode="auto">
          <a:xfrm>
            <a:off x="2362200" y="5716588"/>
            <a:ext cx="230188" cy="381000"/>
          </a:xfrm>
          <a:custGeom>
            <a:avLst/>
            <a:gdLst>
              <a:gd name="G0" fmla="+- 150 0 0"/>
              <a:gd name="G1" fmla="+- 21600 0 0"/>
              <a:gd name="G2" fmla="+- 21600 0 0"/>
              <a:gd name="T0" fmla="*/ 0 w 21750"/>
              <a:gd name="T1" fmla="*/ 1 h 21600"/>
              <a:gd name="T2" fmla="*/ 21750 w 21750"/>
              <a:gd name="T3" fmla="*/ 21600 h 21600"/>
              <a:gd name="T4" fmla="*/ 150 w 21750"/>
              <a:gd name="T5" fmla="*/ 21600 h 21600"/>
            </a:gdLst>
            <a:ahLst/>
            <a:cxnLst>
              <a:cxn ang="0">
                <a:pos x="T0" y="T1"/>
              </a:cxn>
              <a:cxn ang="0">
                <a:pos x="T2" y="T3"/>
              </a:cxn>
              <a:cxn ang="0">
                <a:pos x="T4" y="T5"/>
              </a:cxn>
            </a:cxnLst>
            <a:rect l="0" t="0" r="r" b="b"/>
            <a:pathLst>
              <a:path w="21750" h="21600" fill="none" extrusionOk="0">
                <a:moveTo>
                  <a:pt x="-1" y="0"/>
                </a:moveTo>
                <a:cubicBezTo>
                  <a:pt x="49" y="0"/>
                  <a:pt x="99" y="-1"/>
                  <a:pt x="150" y="0"/>
                </a:cubicBezTo>
                <a:cubicBezTo>
                  <a:pt x="12079" y="0"/>
                  <a:pt x="21750" y="9670"/>
                  <a:pt x="21750" y="21600"/>
                </a:cubicBezTo>
              </a:path>
              <a:path w="21750" h="21600" stroke="0" extrusionOk="0">
                <a:moveTo>
                  <a:pt x="-1" y="0"/>
                </a:moveTo>
                <a:cubicBezTo>
                  <a:pt x="49" y="0"/>
                  <a:pt x="99" y="-1"/>
                  <a:pt x="150" y="0"/>
                </a:cubicBezTo>
                <a:cubicBezTo>
                  <a:pt x="12079" y="0"/>
                  <a:pt x="21750" y="9670"/>
                  <a:pt x="21750" y="21600"/>
                </a:cubicBezTo>
                <a:lnTo>
                  <a:pt x="150"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32" name="Rectangle 20"/>
          <p:cNvSpPr>
            <a:spLocks noChangeArrowheads="1"/>
          </p:cNvSpPr>
          <p:nvPr/>
        </p:nvSpPr>
        <p:spPr bwMode="auto">
          <a:xfrm>
            <a:off x="3968750" y="4349750"/>
            <a:ext cx="23495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33" name="Rectangle 21"/>
          <p:cNvSpPr>
            <a:spLocks noChangeArrowheads="1"/>
          </p:cNvSpPr>
          <p:nvPr/>
        </p:nvSpPr>
        <p:spPr bwMode="auto">
          <a:xfrm>
            <a:off x="4044950" y="5721350"/>
            <a:ext cx="23495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141342" name="Group 30"/>
          <p:cNvGrpSpPr>
            <a:grpSpLocks/>
          </p:cNvGrpSpPr>
          <p:nvPr/>
        </p:nvGrpSpPr>
        <p:grpSpPr bwMode="auto">
          <a:xfrm>
            <a:off x="7092950" y="4425950"/>
            <a:ext cx="1835150" cy="444500"/>
            <a:chOff x="4468" y="2788"/>
            <a:chExt cx="1156" cy="280"/>
          </a:xfrm>
        </p:grpSpPr>
        <p:sp>
          <p:nvSpPr>
            <p:cNvPr id="141334" name="Rectangle 22"/>
            <p:cNvSpPr>
              <a:spLocks noChangeArrowheads="1"/>
            </p:cNvSpPr>
            <p:nvPr/>
          </p:nvSpPr>
          <p:spPr bwMode="auto">
            <a:xfrm>
              <a:off x="4468" y="2788"/>
              <a:ext cx="232"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35" name="Rectangle 23"/>
            <p:cNvSpPr>
              <a:spLocks noChangeArrowheads="1"/>
            </p:cNvSpPr>
            <p:nvPr/>
          </p:nvSpPr>
          <p:spPr bwMode="auto">
            <a:xfrm>
              <a:off x="5380" y="2788"/>
              <a:ext cx="232"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36" name="Oval 24"/>
            <p:cNvSpPr>
              <a:spLocks noChangeArrowheads="1"/>
            </p:cNvSpPr>
            <p:nvPr/>
          </p:nvSpPr>
          <p:spPr bwMode="auto">
            <a:xfrm>
              <a:off x="4900" y="2788"/>
              <a:ext cx="280"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37" name="Line 25"/>
            <p:cNvSpPr>
              <a:spLocks noChangeShapeType="1"/>
            </p:cNvSpPr>
            <p:nvPr/>
          </p:nvSpPr>
          <p:spPr bwMode="auto">
            <a:xfrm>
              <a:off x="4704" y="2907"/>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38" name="Line 26"/>
            <p:cNvSpPr>
              <a:spLocks noChangeShapeType="1"/>
            </p:cNvSpPr>
            <p:nvPr/>
          </p:nvSpPr>
          <p:spPr bwMode="auto">
            <a:xfrm>
              <a:off x="5184" y="2907"/>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39" name="Rectangle 27"/>
            <p:cNvSpPr>
              <a:spLocks noChangeArrowheads="1"/>
            </p:cNvSpPr>
            <p:nvPr/>
          </p:nvSpPr>
          <p:spPr bwMode="auto">
            <a:xfrm>
              <a:off x="4502" y="2824"/>
              <a:ext cx="2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E1</a:t>
              </a:r>
            </a:p>
          </p:txBody>
        </p:sp>
        <p:sp>
          <p:nvSpPr>
            <p:cNvPr id="141340" name="Rectangle 28"/>
            <p:cNvSpPr>
              <a:spLocks noChangeArrowheads="1"/>
            </p:cNvSpPr>
            <p:nvPr/>
          </p:nvSpPr>
          <p:spPr bwMode="auto">
            <a:xfrm>
              <a:off x="5366" y="2824"/>
              <a:ext cx="2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E2</a:t>
              </a:r>
            </a:p>
          </p:txBody>
        </p:sp>
        <p:sp>
          <p:nvSpPr>
            <p:cNvPr id="141341" name="Rectangle 29"/>
            <p:cNvSpPr>
              <a:spLocks noChangeArrowheads="1"/>
            </p:cNvSpPr>
            <p:nvPr/>
          </p:nvSpPr>
          <p:spPr bwMode="auto">
            <a:xfrm>
              <a:off x="4934" y="2824"/>
              <a:ext cx="2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R1</a:t>
              </a:r>
            </a:p>
          </p:txBody>
        </p:sp>
      </p:grpSp>
      <p:grpSp>
        <p:nvGrpSpPr>
          <p:cNvPr id="141351" name="Group 39"/>
          <p:cNvGrpSpPr>
            <a:grpSpLocks/>
          </p:cNvGrpSpPr>
          <p:nvPr/>
        </p:nvGrpSpPr>
        <p:grpSpPr bwMode="auto">
          <a:xfrm>
            <a:off x="7016750" y="5721350"/>
            <a:ext cx="1903413" cy="520700"/>
            <a:chOff x="4420" y="3604"/>
            <a:chExt cx="1199" cy="328"/>
          </a:xfrm>
        </p:grpSpPr>
        <p:sp>
          <p:nvSpPr>
            <p:cNvPr id="141343" name="Rectangle 31"/>
            <p:cNvSpPr>
              <a:spLocks noChangeArrowheads="1"/>
            </p:cNvSpPr>
            <p:nvPr/>
          </p:nvSpPr>
          <p:spPr bwMode="auto">
            <a:xfrm>
              <a:off x="4420" y="3604"/>
              <a:ext cx="232" cy="2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44" name="Rectangle 32"/>
            <p:cNvSpPr>
              <a:spLocks noChangeArrowheads="1"/>
            </p:cNvSpPr>
            <p:nvPr/>
          </p:nvSpPr>
          <p:spPr bwMode="auto">
            <a:xfrm>
              <a:off x="5332" y="3604"/>
              <a:ext cx="232" cy="2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45" name="Oval 33"/>
            <p:cNvSpPr>
              <a:spLocks noChangeArrowheads="1"/>
            </p:cNvSpPr>
            <p:nvPr/>
          </p:nvSpPr>
          <p:spPr bwMode="auto">
            <a:xfrm>
              <a:off x="4852" y="3604"/>
              <a:ext cx="280"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46" name="Line 34"/>
            <p:cNvSpPr>
              <a:spLocks noChangeShapeType="1"/>
            </p:cNvSpPr>
            <p:nvPr/>
          </p:nvSpPr>
          <p:spPr bwMode="auto">
            <a:xfrm>
              <a:off x="4656" y="3743"/>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47" name="Line 35"/>
            <p:cNvSpPr>
              <a:spLocks noChangeShapeType="1"/>
            </p:cNvSpPr>
            <p:nvPr/>
          </p:nvSpPr>
          <p:spPr bwMode="auto">
            <a:xfrm>
              <a:off x="5136" y="3743"/>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48" name="Rectangle 36"/>
            <p:cNvSpPr>
              <a:spLocks noChangeArrowheads="1"/>
            </p:cNvSpPr>
            <p:nvPr/>
          </p:nvSpPr>
          <p:spPr bwMode="auto">
            <a:xfrm>
              <a:off x="4454" y="3647"/>
              <a:ext cx="3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E’1</a:t>
              </a:r>
            </a:p>
          </p:txBody>
        </p:sp>
        <p:sp>
          <p:nvSpPr>
            <p:cNvPr id="141349" name="Rectangle 37"/>
            <p:cNvSpPr>
              <a:spLocks noChangeArrowheads="1"/>
            </p:cNvSpPr>
            <p:nvPr/>
          </p:nvSpPr>
          <p:spPr bwMode="auto">
            <a:xfrm>
              <a:off x="5318" y="3647"/>
              <a:ext cx="3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E’2</a:t>
              </a:r>
            </a:p>
          </p:txBody>
        </p:sp>
        <p:sp>
          <p:nvSpPr>
            <p:cNvPr id="141350" name="Rectangle 38"/>
            <p:cNvSpPr>
              <a:spLocks noChangeArrowheads="1"/>
            </p:cNvSpPr>
            <p:nvPr/>
          </p:nvSpPr>
          <p:spPr bwMode="auto">
            <a:xfrm>
              <a:off x="4886" y="3647"/>
              <a:ext cx="3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R’1</a:t>
              </a:r>
            </a:p>
          </p:txBody>
        </p:sp>
      </p:grpSp>
      <p:sp>
        <p:nvSpPr>
          <p:cNvPr id="141352" name="Rectangle 40"/>
          <p:cNvSpPr>
            <a:spLocks noChangeArrowheads="1"/>
          </p:cNvSpPr>
          <p:nvPr/>
        </p:nvSpPr>
        <p:spPr bwMode="auto">
          <a:xfrm>
            <a:off x="4098925" y="4494213"/>
            <a:ext cx="1228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Bloc logique</a:t>
            </a:r>
          </a:p>
        </p:txBody>
      </p:sp>
      <p:sp>
        <p:nvSpPr>
          <p:cNvPr id="141353" name="Rectangle 41"/>
          <p:cNvSpPr>
            <a:spLocks noChangeArrowheads="1"/>
          </p:cNvSpPr>
          <p:nvPr/>
        </p:nvSpPr>
        <p:spPr bwMode="auto">
          <a:xfrm>
            <a:off x="4251325" y="5865813"/>
            <a:ext cx="1228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Bloc logique</a:t>
            </a:r>
          </a:p>
        </p:txBody>
      </p:sp>
      <p:sp>
        <p:nvSpPr>
          <p:cNvPr id="141354" name="Line 42"/>
          <p:cNvSpPr>
            <a:spLocks noChangeShapeType="1"/>
          </p:cNvSpPr>
          <p:nvPr/>
        </p:nvSpPr>
        <p:spPr bwMode="auto">
          <a:xfrm>
            <a:off x="2971800" y="4572000"/>
            <a:ext cx="838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55" name="Line 43"/>
          <p:cNvSpPr>
            <a:spLocks noChangeShapeType="1"/>
          </p:cNvSpPr>
          <p:nvPr/>
        </p:nvSpPr>
        <p:spPr bwMode="auto">
          <a:xfrm>
            <a:off x="3048000" y="6019800"/>
            <a:ext cx="838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56" name="Line 44"/>
          <p:cNvSpPr>
            <a:spLocks noChangeShapeType="1"/>
          </p:cNvSpPr>
          <p:nvPr/>
        </p:nvSpPr>
        <p:spPr bwMode="auto">
          <a:xfrm>
            <a:off x="6400800" y="4648200"/>
            <a:ext cx="3810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57" name="Line 45"/>
          <p:cNvSpPr>
            <a:spLocks noChangeShapeType="1"/>
          </p:cNvSpPr>
          <p:nvPr/>
        </p:nvSpPr>
        <p:spPr bwMode="auto">
          <a:xfrm>
            <a:off x="6553200" y="5943600"/>
            <a:ext cx="3810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58" name="Rectangle 46"/>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CDE8F14B-F575-4477-82AF-D6D83A793347}" type="slidenum">
              <a:rPr lang="fr-FR" altLang="fr-FR" sz="1200"/>
              <a:pPr>
                <a:spcBef>
                  <a:spcPct val="50000"/>
                </a:spcBef>
              </a:pPr>
              <a:t>84</a:t>
            </a:fld>
            <a:endParaRPr lang="fr-FR" altLang="fr-FR" sz="12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Règles de construction des ME</a:t>
            </a:r>
          </a:p>
        </p:txBody>
      </p:sp>
      <p:sp>
        <p:nvSpPr>
          <p:cNvPr id="142339" name="Rectangle 3"/>
          <p:cNvSpPr>
            <a:spLocks noChangeArrowheads="1"/>
          </p:cNvSpPr>
          <p:nvPr/>
        </p:nvSpPr>
        <p:spPr bwMode="auto">
          <a:xfrm>
            <a:off x="441325" y="1630363"/>
            <a:ext cx="8093075"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sz="2000"/>
              <a:t>Une vue externe pour chaque consultation et chaque mise à jour de chaque PF automatisée</a:t>
            </a:r>
          </a:p>
          <a:p>
            <a:endParaRPr lang="fr-FR" altLang="fr-FR" sz="2000"/>
          </a:p>
          <a:p>
            <a:r>
              <a:rPr lang="fr-FR" altLang="fr-FR" sz="2000"/>
              <a:t>Uttilisation des blocs logiques </a:t>
            </a:r>
          </a:p>
          <a:p>
            <a:endParaRPr lang="fr-FR" altLang="fr-FR" sz="2000"/>
          </a:p>
          <a:p>
            <a:r>
              <a:rPr lang="fr-FR" altLang="fr-FR" sz="2000"/>
              <a:t>Utilisation du formalisme entité-association</a:t>
            </a:r>
          </a:p>
          <a:p>
            <a:endParaRPr lang="fr-FR" altLang="fr-FR" sz="2000"/>
          </a:p>
          <a:p>
            <a:r>
              <a:rPr lang="fr-FR" altLang="fr-FR" sz="2000"/>
              <a:t>Identifiant non obligatoire pour une entité externe</a:t>
            </a:r>
          </a:p>
          <a:p>
            <a:endParaRPr lang="fr-FR" altLang="fr-FR" sz="2000"/>
          </a:p>
          <a:p>
            <a:r>
              <a:rPr lang="fr-FR" altLang="fr-FR" sz="2000"/>
              <a:t>Utilisation des noms figurant sur le dictionnaire des données pour les propriétés externes qui correspondraient à des propriétés conceptuelles répertoriées</a:t>
            </a:r>
          </a:p>
          <a:p>
            <a:endParaRPr lang="fr-FR" altLang="fr-FR" sz="2000"/>
          </a:p>
          <a:p>
            <a:r>
              <a:rPr lang="fr-FR" altLang="fr-FR" sz="2000"/>
              <a:t>Ignorance du modèle conceptuel des données</a:t>
            </a:r>
          </a:p>
        </p:txBody>
      </p:sp>
      <p:sp>
        <p:nvSpPr>
          <p:cNvPr id="142340"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B16A8FB5-E2AF-476E-BB95-AC3B96FECF3A}" type="slidenum">
              <a:rPr lang="fr-FR" altLang="fr-FR" sz="1200"/>
              <a:pPr>
                <a:spcBef>
                  <a:spcPct val="50000"/>
                </a:spcBef>
              </a:pPr>
              <a:t>85</a:t>
            </a:fld>
            <a:endParaRPr lang="fr-FR" altLang="fr-FR" sz="12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381000" y="304800"/>
            <a:ext cx="77343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Modèle Externe		</a:t>
            </a:r>
            <a:br>
              <a:rPr lang="fr-FR" altLang="fr-FR" sz="4400">
                <a:solidFill>
                  <a:schemeClr val="tx2"/>
                </a:solidFill>
              </a:rPr>
            </a:br>
            <a:r>
              <a:rPr lang="fr-FR" altLang="fr-FR" sz="4400">
                <a:solidFill>
                  <a:schemeClr val="tx2"/>
                </a:solidFill>
              </a:rPr>
              <a:t>PF9 Consultation d’un pdt</a:t>
            </a:r>
          </a:p>
        </p:txBody>
      </p:sp>
      <p:sp>
        <p:nvSpPr>
          <p:cNvPr id="143363" name="Rectangle 3"/>
          <p:cNvSpPr>
            <a:spLocks noChangeArrowheads="1"/>
          </p:cNvSpPr>
          <p:nvPr/>
        </p:nvSpPr>
        <p:spPr bwMode="auto">
          <a:xfrm>
            <a:off x="60325" y="1522413"/>
            <a:ext cx="9082088"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L’examen de la grille d’écran (T79) relative à l’affichage d‘un produit nous montre que le bloc logique de</a:t>
            </a:r>
          </a:p>
          <a:p>
            <a:r>
              <a:rPr lang="fr-FR" altLang="fr-FR"/>
              <a:t>sortie est composé pour tout produit  affiché de la référence, de la désignation, du prix unitaire.</a:t>
            </a:r>
          </a:p>
          <a:p>
            <a:r>
              <a:rPr lang="fr-FR" altLang="fr-FR"/>
              <a:t>(dans DD : Réf, Désign et PU)</a:t>
            </a:r>
          </a:p>
          <a:p>
            <a:r>
              <a:rPr lang="fr-FR" altLang="fr-FR"/>
              <a:t>Entité pour un produit affiché :</a:t>
            </a:r>
          </a:p>
        </p:txBody>
      </p:sp>
      <p:sp>
        <p:nvSpPr>
          <p:cNvPr id="143364" name="Rectangle 4"/>
          <p:cNvSpPr>
            <a:spLocks noChangeArrowheads="1"/>
          </p:cNvSpPr>
          <p:nvPr/>
        </p:nvSpPr>
        <p:spPr bwMode="auto">
          <a:xfrm>
            <a:off x="3206750" y="2368550"/>
            <a:ext cx="14351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365" name="Line 5"/>
          <p:cNvSpPr>
            <a:spLocks noChangeShapeType="1"/>
          </p:cNvSpPr>
          <p:nvPr/>
        </p:nvSpPr>
        <p:spPr bwMode="auto">
          <a:xfrm>
            <a:off x="3200400" y="2590800"/>
            <a:ext cx="1447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366" name="Rectangle 6"/>
          <p:cNvSpPr>
            <a:spLocks noChangeArrowheads="1"/>
          </p:cNvSpPr>
          <p:nvPr/>
        </p:nvSpPr>
        <p:spPr bwMode="auto">
          <a:xfrm>
            <a:off x="3413125" y="2360613"/>
            <a:ext cx="1041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ARTICLE</a:t>
            </a:r>
          </a:p>
        </p:txBody>
      </p:sp>
      <p:sp>
        <p:nvSpPr>
          <p:cNvPr id="143367" name="Rectangle 7"/>
          <p:cNvSpPr>
            <a:spLocks noChangeArrowheads="1"/>
          </p:cNvSpPr>
          <p:nvPr/>
        </p:nvSpPr>
        <p:spPr bwMode="auto">
          <a:xfrm>
            <a:off x="3184525" y="2589213"/>
            <a:ext cx="1414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Réf PU Désign</a:t>
            </a:r>
          </a:p>
        </p:txBody>
      </p:sp>
      <p:sp>
        <p:nvSpPr>
          <p:cNvPr id="143368" name="Rectangle 8"/>
          <p:cNvSpPr>
            <a:spLocks noChangeArrowheads="1"/>
          </p:cNvSpPr>
          <p:nvPr/>
        </p:nvSpPr>
        <p:spPr bwMode="auto">
          <a:xfrm>
            <a:off x="60325" y="3198813"/>
            <a:ext cx="77835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Un examen plus poussé montre que si +sieurs prdt affichés -&gt; cas d’un accès par désignation.</a:t>
            </a:r>
          </a:p>
          <a:p>
            <a:r>
              <a:rPr lang="fr-FR" altLang="fr-FR"/>
              <a:t>La non répétitivité oiblige à modifier le modèle:</a:t>
            </a:r>
          </a:p>
        </p:txBody>
      </p:sp>
      <p:sp>
        <p:nvSpPr>
          <p:cNvPr id="143369" name="Rectangle 9"/>
          <p:cNvSpPr>
            <a:spLocks noChangeArrowheads="1"/>
          </p:cNvSpPr>
          <p:nvPr/>
        </p:nvSpPr>
        <p:spPr bwMode="auto">
          <a:xfrm>
            <a:off x="4730750" y="3683000"/>
            <a:ext cx="9779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370" name="Line 10"/>
          <p:cNvSpPr>
            <a:spLocks noChangeShapeType="1"/>
          </p:cNvSpPr>
          <p:nvPr/>
        </p:nvSpPr>
        <p:spPr bwMode="auto">
          <a:xfrm>
            <a:off x="4724400" y="3886200"/>
            <a:ext cx="99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371" name="Rectangle 11"/>
          <p:cNvSpPr>
            <a:spLocks noChangeArrowheads="1"/>
          </p:cNvSpPr>
          <p:nvPr/>
        </p:nvSpPr>
        <p:spPr bwMode="auto">
          <a:xfrm>
            <a:off x="4708525" y="3656013"/>
            <a:ext cx="928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DESIGN</a:t>
            </a:r>
          </a:p>
        </p:txBody>
      </p:sp>
      <p:sp>
        <p:nvSpPr>
          <p:cNvPr id="143372" name="Rectangle 12"/>
          <p:cNvSpPr>
            <a:spLocks noChangeArrowheads="1"/>
          </p:cNvSpPr>
          <p:nvPr/>
        </p:nvSpPr>
        <p:spPr bwMode="auto">
          <a:xfrm>
            <a:off x="4784725" y="3884613"/>
            <a:ext cx="760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Désign</a:t>
            </a:r>
          </a:p>
        </p:txBody>
      </p:sp>
      <p:sp>
        <p:nvSpPr>
          <p:cNvPr id="143373" name="Rectangle 13"/>
          <p:cNvSpPr>
            <a:spLocks noChangeArrowheads="1"/>
          </p:cNvSpPr>
          <p:nvPr/>
        </p:nvSpPr>
        <p:spPr bwMode="auto">
          <a:xfrm>
            <a:off x="4730750" y="5797550"/>
            <a:ext cx="9779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374" name="Line 14"/>
          <p:cNvSpPr>
            <a:spLocks noChangeShapeType="1"/>
          </p:cNvSpPr>
          <p:nvPr/>
        </p:nvSpPr>
        <p:spPr bwMode="auto">
          <a:xfrm>
            <a:off x="4724400" y="6057900"/>
            <a:ext cx="99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375" name="Rectangle 15"/>
          <p:cNvSpPr>
            <a:spLocks noChangeArrowheads="1"/>
          </p:cNvSpPr>
          <p:nvPr/>
        </p:nvSpPr>
        <p:spPr bwMode="auto">
          <a:xfrm>
            <a:off x="4708525" y="5789613"/>
            <a:ext cx="1041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ARTICLE</a:t>
            </a:r>
          </a:p>
        </p:txBody>
      </p:sp>
      <p:sp>
        <p:nvSpPr>
          <p:cNvPr id="143376" name="Rectangle 16"/>
          <p:cNvSpPr>
            <a:spLocks noChangeArrowheads="1"/>
          </p:cNvSpPr>
          <p:nvPr/>
        </p:nvSpPr>
        <p:spPr bwMode="auto">
          <a:xfrm>
            <a:off x="4860925" y="6018213"/>
            <a:ext cx="787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Réf PU</a:t>
            </a:r>
          </a:p>
        </p:txBody>
      </p:sp>
      <p:sp>
        <p:nvSpPr>
          <p:cNvPr id="143377" name="AutoShape 17"/>
          <p:cNvSpPr>
            <a:spLocks noChangeArrowheads="1"/>
          </p:cNvSpPr>
          <p:nvPr/>
        </p:nvSpPr>
        <p:spPr bwMode="auto">
          <a:xfrm>
            <a:off x="4502150" y="4730750"/>
            <a:ext cx="1435100" cy="444500"/>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378" name="Line 18"/>
          <p:cNvSpPr>
            <a:spLocks noChangeShapeType="1"/>
          </p:cNvSpPr>
          <p:nvPr/>
        </p:nvSpPr>
        <p:spPr bwMode="auto">
          <a:xfrm>
            <a:off x="4495800" y="4953000"/>
            <a:ext cx="1447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379" name="Rectangle 19"/>
          <p:cNvSpPr>
            <a:spLocks noChangeArrowheads="1"/>
          </p:cNvSpPr>
          <p:nvPr/>
        </p:nvSpPr>
        <p:spPr bwMode="auto">
          <a:xfrm>
            <a:off x="4556125" y="4722813"/>
            <a:ext cx="127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CONCERNE</a:t>
            </a:r>
          </a:p>
        </p:txBody>
      </p:sp>
      <p:sp>
        <p:nvSpPr>
          <p:cNvPr id="143380" name="Line 20"/>
          <p:cNvSpPr>
            <a:spLocks noChangeShapeType="1"/>
          </p:cNvSpPr>
          <p:nvPr/>
        </p:nvSpPr>
        <p:spPr bwMode="auto">
          <a:xfrm>
            <a:off x="5181600" y="41148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381" name="Line 21"/>
          <p:cNvSpPr>
            <a:spLocks noChangeShapeType="1"/>
          </p:cNvSpPr>
          <p:nvPr/>
        </p:nvSpPr>
        <p:spPr bwMode="auto">
          <a:xfrm>
            <a:off x="5181600" y="51816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382" name="Rectangle 22"/>
          <p:cNvSpPr>
            <a:spLocks noChangeArrowheads="1"/>
          </p:cNvSpPr>
          <p:nvPr/>
        </p:nvSpPr>
        <p:spPr bwMode="auto">
          <a:xfrm>
            <a:off x="5165725" y="42656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43383" name="Rectangle 23"/>
          <p:cNvSpPr>
            <a:spLocks noChangeArrowheads="1"/>
          </p:cNvSpPr>
          <p:nvPr/>
        </p:nvSpPr>
        <p:spPr bwMode="auto">
          <a:xfrm>
            <a:off x="5165725" y="53324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43384" name="Rectangle 24"/>
          <p:cNvSpPr>
            <a:spLocks noChangeArrowheads="1"/>
          </p:cNvSpPr>
          <p:nvPr/>
        </p:nvSpPr>
        <p:spPr bwMode="auto">
          <a:xfrm>
            <a:off x="228600" y="4419600"/>
            <a:ext cx="28194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on évite ainsi que toutes les désignations du bloc logique soient identiques</a:t>
            </a:r>
          </a:p>
        </p:txBody>
      </p:sp>
      <p:sp>
        <p:nvSpPr>
          <p:cNvPr id="143385" name="Rectangle 25"/>
          <p:cNvSpPr>
            <a:spLocks noChangeArrowheads="1"/>
          </p:cNvSpPr>
          <p:nvPr/>
        </p:nvSpPr>
        <p:spPr bwMode="auto">
          <a:xfrm>
            <a:off x="288925" y="5462588"/>
            <a:ext cx="3521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sz="1800" b="1"/>
              <a:t>Accès plus rapide sur le critère désignation</a:t>
            </a:r>
          </a:p>
        </p:txBody>
      </p:sp>
      <p:sp>
        <p:nvSpPr>
          <p:cNvPr id="143386" name="Rectangle 26"/>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21E59D21-325C-42A2-B082-AB9B85FD7E1D}" type="slidenum">
              <a:rPr lang="fr-FR" altLang="fr-FR" sz="1200"/>
              <a:pPr>
                <a:spcBef>
                  <a:spcPct val="50000"/>
                </a:spcBef>
              </a:pPr>
              <a:t>86</a:t>
            </a:fld>
            <a:endParaRPr lang="fr-FR" altLang="fr-FR" sz="12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ME		PF9 (suite)</a:t>
            </a:r>
          </a:p>
        </p:txBody>
      </p:sp>
      <p:sp>
        <p:nvSpPr>
          <p:cNvPr id="144387" name="Rectangle 3"/>
          <p:cNvSpPr>
            <a:spLocks noChangeArrowheads="1"/>
          </p:cNvSpPr>
          <p:nvPr/>
        </p:nvSpPr>
        <p:spPr bwMode="auto">
          <a:xfrm>
            <a:off x="212725" y="1446213"/>
            <a:ext cx="7164388"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i="1"/>
              <a:t>MAJ DU STOCK</a:t>
            </a:r>
          </a:p>
          <a:p>
            <a:endParaRPr lang="fr-FR" altLang="fr-FR"/>
          </a:p>
          <a:p>
            <a:r>
              <a:rPr lang="fr-FR" altLang="fr-FR"/>
              <a:t>Bloc logique contenant les pptés nécessaires 1)identification de la ppté à mettre à jour</a:t>
            </a:r>
          </a:p>
          <a:p>
            <a:r>
              <a:rPr lang="fr-FR" altLang="fr-FR"/>
              <a:t>				2)obtention de la nouvelle valeur</a:t>
            </a:r>
          </a:p>
          <a:p>
            <a:r>
              <a:rPr lang="fr-FR" altLang="fr-FR"/>
              <a:t>Stock d’un pdt à metttre jour idéntifié par 1)N° magasin       2) réfrence du produit</a:t>
            </a:r>
          </a:p>
          <a:p>
            <a:r>
              <a:rPr lang="fr-FR" altLang="fr-FR"/>
              <a:t>Mise à jour nécessite de connaitreqté en mvt et type de mvt (RM AJ BL)</a:t>
            </a:r>
          </a:p>
          <a:p>
            <a:r>
              <a:rPr lang="fr-FR" altLang="fr-FR"/>
              <a:t>DD : Réf et N°mag. on doit créer les pptes externes Type_mvt et Qté _mvt</a:t>
            </a:r>
          </a:p>
        </p:txBody>
      </p:sp>
      <p:sp>
        <p:nvSpPr>
          <p:cNvPr id="144388" name="Rectangle 4"/>
          <p:cNvSpPr>
            <a:spLocks noChangeArrowheads="1"/>
          </p:cNvSpPr>
          <p:nvPr/>
        </p:nvSpPr>
        <p:spPr bwMode="auto">
          <a:xfrm>
            <a:off x="2216150" y="3435350"/>
            <a:ext cx="2654300" cy="825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4389" name="Line 5"/>
          <p:cNvSpPr>
            <a:spLocks noChangeShapeType="1"/>
          </p:cNvSpPr>
          <p:nvPr/>
        </p:nvSpPr>
        <p:spPr bwMode="auto">
          <a:xfrm>
            <a:off x="2209800" y="3810000"/>
            <a:ext cx="2667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4390" name="Rectangle 6"/>
          <p:cNvSpPr>
            <a:spLocks noChangeArrowheads="1"/>
          </p:cNvSpPr>
          <p:nvPr/>
        </p:nvSpPr>
        <p:spPr bwMode="auto">
          <a:xfrm>
            <a:off x="2422525" y="3503613"/>
            <a:ext cx="2238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MOUVEMENT-STOCK</a:t>
            </a:r>
          </a:p>
        </p:txBody>
      </p:sp>
      <p:sp>
        <p:nvSpPr>
          <p:cNvPr id="144391" name="Rectangle 7"/>
          <p:cNvSpPr>
            <a:spLocks noChangeArrowheads="1"/>
          </p:cNvSpPr>
          <p:nvPr/>
        </p:nvSpPr>
        <p:spPr bwMode="auto">
          <a:xfrm>
            <a:off x="2193925" y="3884613"/>
            <a:ext cx="264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Type_mvt n°mag réf Qté_mvt</a:t>
            </a:r>
          </a:p>
        </p:txBody>
      </p:sp>
      <p:sp>
        <p:nvSpPr>
          <p:cNvPr id="144392" name="Rectangle 8"/>
          <p:cNvSpPr>
            <a:spLocks noChangeArrowheads="1"/>
          </p:cNvSpPr>
          <p:nvPr/>
        </p:nvSpPr>
        <p:spPr bwMode="auto">
          <a:xfrm>
            <a:off x="365125" y="4494213"/>
            <a:ext cx="80962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répétitivité du type de mouvements non génante car un seul mouvement du stock pour la MAJ du</a:t>
            </a:r>
          </a:p>
          <a:p>
            <a:r>
              <a:rPr lang="fr-FR" altLang="fr-FR"/>
              <a:t>stock d’un produit du magasin</a:t>
            </a:r>
          </a:p>
        </p:txBody>
      </p:sp>
      <p:sp>
        <p:nvSpPr>
          <p:cNvPr id="144393" name="Rectangle 9"/>
          <p:cNvSpPr>
            <a:spLocks noChangeArrowheads="1"/>
          </p:cNvSpPr>
          <p:nvPr/>
        </p:nvSpPr>
        <p:spPr bwMode="auto">
          <a:xfrm>
            <a:off x="365125" y="5103813"/>
            <a:ext cx="3470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i="1"/>
              <a:t>ANNULATION D’UNE COMMANDE</a:t>
            </a:r>
          </a:p>
        </p:txBody>
      </p:sp>
      <p:sp>
        <p:nvSpPr>
          <p:cNvPr id="144394" name="Rectangle 10"/>
          <p:cNvSpPr>
            <a:spLocks noChangeArrowheads="1"/>
          </p:cNvSpPr>
          <p:nvPr/>
        </p:nvSpPr>
        <p:spPr bwMode="auto">
          <a:xfrm>
            <a:off x="4730750" y="5187950"/>
            <a:ext cx="15875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4395" name="Line 11"/>
          <p:cNvSpPr>
            <a:spLocks noChangeShapeType="1"/>
          </p:cNvSpPr>
          <p:nvPr/>
        </p:nvSpPr>
        <p:spPr bwMode="auto">
          <a:xfrm>
            <a:off x="4724400" y="54102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4396" name="Rectangle 12"/>
          <p:cNvSpPr>
            <a:spLocks noChangeArrowheads="1"/>
          </p:cNvSpPr>
          <p:nvPr/>
        </p:nvSpPr>
        <p:spPr bwMode="auto">
          <a:xfrm>
            <a:off x="4784725" y="5180013"/>
            <a:ext cx="1527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ANNULATION</a:t>
            </a:r>
          </a:p>
        </p:txBody>
      </p:sp>
      <p:sp>
        <p:nvSpPr>
          <p:cNvPr id="144397" name="Rectangle 13"/>
          <p:cNvSpPr>
            <a:spLocks noChangeArrowheads="1"/>
          </p:cNvSpPr>
          <p:nvPr/>
        </p:nvSpPr>
        <p:spPr bwMode="auto">
          <a:xfrm>
            <a:off x="5013325" y="5484813"/>
            <a:ext cx="1135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 Cde Réf</a:t>
            </a:r>
          </a:p>
        </p:txBody>
      </p:sp>
      <p:sp>
        <p:nvSpPr>
          <p:cNvPr id="144398" name="Rectangle 1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E6641183-D56E-40FD-883B-D75B6438E6AC}" type="slidenum">
              <a:rPr lang="fr-FR" altLang="fr-FR" sz="1200"/>
              <a:pPr>
                <a:spcBef>
                  <a:spcPct val="50000"/>
                </a:spcBef>
              </a:pPr>
              <a:t>87</a:t>
            </a:fld>
            <a:endParaRPr lang="fr-FR" altLang="fr-FR" sz="12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ME		PF1 PF8 PF12</a:t>
            </a:r>
          </a:p>
        </p:txBody>
      </p:sp>
      <p:sp>
        <p:nvSpPr>
          <p:cNvPr id="145411" name="Rectangle 3"/>
          <p:cNvSpPr>
            <a:spLocks noChangeArrowheads="1"/>
          </p:cNvSpPr>
          <p:nvPr/>
        </p:nvSpPr>
        <p:spPr bwMode="auto">
          <a:xfrm>
            <a:off x="311150" y="2063750"/>
            <a:ext cx="2654300" cy="825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12" name="Rectangle 4"/>
          <p:cNvSpPr>
            <a:spLocks noChangeArrowheads="1"/>
          </p:cNvSpPr>
          <p:nvPr/>
        </p:nvSpPr>
        <p:spPr bwMode="auto">
          <a:xfrm>
            <a:off x="4197350" y="2139950"/>
            <a:ext cx="11303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13" name="Rectangle 5"/>
          <p:cNvSpPr>
            <a:spLocks noChangeArrowheads="1"/>
          </p:cNvSpPr>
          <p:nvPr/>
        </p:nvSpPr>
        <p:spPr bwMode="auto">
          <a:xfrm>
            <a:off x="6711950" y="2063750"/>
            <a:ext cx="19685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14" name="Line 6"/>
          <p:cNvSpPr>
            <a:spLocks noChangeShapeType="1"/>
          </p:cNvSpPr>
          <p:nvPr/>
        </p:nvSpPr>
        <p:spPr bwMode="auto">
          <a:xfrm>
            <a:off x="304800" y="2286000"/>
            <a:ext cx="2667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15" name="Rectangle 7"/>
          <p:cNvSpPr>
            <a:spLocks noChangeArrowheads="1"/>
          </p:cNvSpPr>
          <p:nvPr/>
        </p:nvSpPr>
        <p:spPr bwMode="auto">
          <a:xfrm>
            <a:off x="974725" y="2036763"/>
            <a:ext cx="150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PROPOSITION</a:t>
            </a:r>
          </a:p>
        </p:txBody>
      </p:sp>
      <p:sp>
        <p:nvSpPr>
          <p:cNvPr id="145416" name="Rectangle 8"/>
          <p:cNvSpPr>
            <a:spLocks noChangeArrowheads="1"/>
          </p:cNvSpPr>
          <p:nvPr/>
        </p:nvSpPr>
        <p:spPr bwMode="auto">
          <a:xfrm>
            <a:off x="288925" y="2284413"/>
            <a:ext cx="25939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N°Proposition</a:t>
            </a:r>
            <a:r>
              <a:rPr lang="fr-FR" altLang="fr-FR"/>
              <a:t> N°Mag CodeF</a:t>
            </a:r>
          </a:p>
          <a:p>
            <a:r>
              <a:rPr lang="fr-FR" altLang="fr-FR"/>
              <a:t>nomF RueF VilleF</a:t>
            </a:r>
          </a:p>
        </p:txBody>
      </p:sp>
      <p:sp>
        <p:nvSpPr>
          <p:cNvPr id="145417" name="AutoShape 9"/>
          <p:cNvSpPr>
            <a:spLocks noChangeArrowheads="1"/>
          </p:cNvSpPr>
          <p:nvPr/>
        </p:nvSpPr>
        <p:spPr bwMode="auto">
          <a:xfrm>
            <a:off x="692150" y="3740150"/>
            <a:ext cx="1816100" cy="673100"/>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18" name="Line 10"/>
          <p:cNvSpPr>
            <a:spLocks noChangeShapeType="1"/>
          </p:cNvSpPr>
          <p:nvPr/>
        </p:nvSpPr>
        <p:spPr bwMode="auto">
          <a:xfrm>
            <a:off x="685800" y="4038600"/>
            <a:ext cx="1828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19" name="Rectangle 11"/>
          <p:cNvSpPr>
            <a:spLocks noChangeArrowheads="1"/>
          </p:cNvSpPr>
          <p:nvPr/>
        </p:nvSpPr>
        <p:spPr bwMode="auto">
          <a:xfrm>
            <a:off x="746125" y="3732213"/>
            <a:ext cx="1765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COMPORTERAIT</a:t>
            </a:r>
          </a:p>
        </p:txBody>
      </p:sp>
      <p:sp>
        <p:nvSpPr>
          <p:cNvPr id="145420" name="Rectangle 12"/>
          <p:cNvSpPr>
            <a:spLocks noChangeArrowheads="1"/>
          </p:cNvSpPr>
          <p:nvPr/>
        </p:nvSpPr>
        <p:spPr bwMode="auto">
          <a:xfrm>
            <a:off x="387350" y="5187950"/>
            <a:ext cx="27305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21" name="Line 13"/>
          <p:cNvSpPr>
            <a:spLocks noChangeShapeType="1"/>
          </p:cNvSpPr>
          <p:nvPr/>
        </p:nvSpPr>
        <p:spPr bwMode="auto">
          <a:xfrm>
            <a:off x="381000" y="5486400"/>
            <a:ext cx="2743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22" name="Rectangle 14"/>
          <p:cNvSpPr>
            <a:spLocks noChangeArrowheads="1"/>
          </p:cNvSpPr>
          <p:nvPr/>
        </p:nvSpPr>
        <p:spPr bwMode="auto">
          <a:xfrm>
            <a:off x="1355725" y="5180013"/>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LIGNE</a:t>
            </a:r>
          </a:p>
        </p:txBody>
      </p:sp>
      <p:sp>
        <p:nvSpPr>
          <p:cNvPr id="145423" name="Rectangle 15"/>
          <p:cNvSpPr>
            <a:spLocks noChangeArrowheads="1"/>
          </p:cNvSpPr>
          <p:nvPr/>
        </p:nvSpPr>
        <p:spPr bwMode="auto">
          <a:xfrm>
            <a:off x="441325" y="5561013"/>
            <a:ext cx="2678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Réf Désign Qté-à-Commander</a:t>
            </a:r>
          </a:p>
        </p:txBody>
      </p:sp>
      <p:sp>
        <p:nvSpPr>
          <p:cNvPr id="145424" name="Line 16"/>
          <p:cNvSpPr>
            <a:spLocks noChangeShapeType="1"/>
          </p:cNvSpPr>
          <p:nvPr/>
        </p:nvSpPr>
        <p:spPr bwMode="auto">
          <a:xfrm>
            <a:off x="1524000" y="28956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25" name="Line 17"/>
          <p:cNvSpPr>
            <a:spLocks noChangeShapeType="1"/>
          </p:cNvSpPr>
          <p:nvPr/>
        </p:nvSpPr>
        <p:spPr bwMode="auto">
          <a:xfrm>
            <a:off x="1524000" y="4419600"/>
            <a:ext cx="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26" name="Rectangle 18"/>
          <p:cNvSpPr>
            <a:spLocks noChangeArrowheads="1"/>
          </p:cNvSpPr>
          <p:nvPr/>
        </p:nvSpPr>
        <p:spPr bwMode="auto">
          <a:xfrm>
            <a:off x="1508125" y="31226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45427" name="Rectangle 19"/>
          <p:cNvSpPr>
            <a:spLocks noChangeArrowheads="1"/>
          </p:cNvSpPr>
          <p:nvPr/>
        </p:nvSpPr>
        <p:spPr bwMode="auto">
          <a:xfrm>
            <a:off x="1508125" y="46466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45428" name="Rectangle 20"/>
          <p:cNvSpPr>
            <a:spLocks noChangeArrowheads="1"/>
          </p:cNvSpPr>
          <p:nvPr/>
        </p:nvSpPr>
        <p:spPr bwMode="auto">
          <a:xfrm>
            <a:off x="4556125" y="2074863"/>
            <a:ext cx="444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BL</a:t>
            </a:r>
          </a:p>
        </p:txBody>
      </p:sp>
      <p:sp>
        <p:nvSpPr>
          <p:cNvPr id="145429" name="Rectangle 21"/>
          <p:cNvSpPr>
            <a:spLocks noChangeArrowheads="1"/>
          </p:cNvSpPr>
          <p:nvPr/>
        </p:nvSpPr>
        <p:spPr bwMode="auto">
          <a:xfrm>
            <a:off x="7299325" y="2017713"/>
            <a:ext cx="703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ETAT</a:t>
            </a:r>
          </a:p>
        </p:txBody>
      </p:sp>
      <p:sp>
        <p:nvSpPr>
          <p:cNvPr id="145430" name="Line 22"/>
          <p:cNvSpPr>
            <a:spLocks noChangeShapeType="1"/>
          </p:cNvSpPr>
          <p:nvPr/>
        </p:nvSpPr>
        <p:spPr bwMode="auto">
          <a:xfrm>
            <a:off x="6705600" y="2286000"/>
            <a:ext cx="198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31" name="Rectangle 23"/>
          <p:cNvSpPr>
            <a:spLocks noChangeArrowheads="1"/>
          </p:cNvSpPr>
          <p:nvPr/>
        </p:nvSpPr>
        <p:spPr bwMode="auto">
          <a:xfrm>
            <a:off x="6689725" y="2284413"/>
            <a:ext cx="203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N°mag date-inventaire</a:t>
            </a:r>
          </a:p>
        </p:txBody>
      </p:sp>
      <p:sp>
        <p:nvSpPr>
          <p:cNvPr id="145432" name="Rectangle 24"/>
          <p:cNvSpPr>
            <a:spLocks noChangeArrowheads="1"/>
          </p:cNvSpPr>
          <p:nvPr/>
        </p:nvSpPr>
        <p:spPr bwMode="auto">
          <a:xfrm>
            <a:off x="4479925" y="2284413"/>
            <a:ext cx="671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N°BL</a:t>
            </a:r>
          </a:p>
        </p:txBody>
      </p:sp>
      <p:sp>
        <p:nvSpPr>
          <p:cNvPr id="145433" name="Line 25"/>
          <p:cNvSpPr>
            <a:spLocks noChangeShapeType="1"/>
          </p:cNvSpPr>
          <p:nvPr/>
        </p:nvSpPr>
        <p:spPr bwMode="auto">
          <a:xfrm>
            <a:off x="4191000" y="2324100"/>
            <a:ext cx="1143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34" name="AutoShape 26"/>
          <p:cNvSpPr>
            <a:spLocks noChangeArrowheads="1"/>
          </p:cNvSpPr>
          <p:nvPr/>
        </p:nvSpPr>
        <p:spPr bwMode="auto">
          <a:xfrm>
            <a:off x="3968750" y="3435350"/>
            <a:ext cx="1816100" cy="673100"/>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35" name="Line 27"/>
          <p:cNvSpPr>
            <a:spLocks noChangeShapeType="1"/>
          </p:cNvSpPr>
          <p:nvPr/>
        </p:nvSpPr>
        <p:spPr bwMode="auto">
          <a:xfrm>
            <a:off x="3962400" y="3733800"/>
            <a:ext cx="1828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36" name="Rectangle 28"/>
          <p:cNvSpPr>
            <a:spLocks noChangeArrowheads="1"/>
          </p:cNvSpPr>
          <p:nvPr/>
        </p:nvSpPr>
        <p:spPr bwMode="auto">
          <a:xfrm>
            <a:off x="4175125" y="3427413"/>
            <a:ext cx="1290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COMPORTE</a:t>
            </a:r>
          </a:p>
        </p:txBody>
      </p:sp>
      <p:sp>
        <p:nvSpPr>
          <p:cNvPr id="145437" name="Line 29"/>
          <p:cNvSpPr>
            <a:spLocks noChangeShapeType="1"/>
          </p:cNvSpPr>
          <p:nvPr/>
        </p:nvSpPr>
        <p:spPr bwMode="auto">
          <a:xfrm>
            <a:off x="4800600" y="25908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38" name="Rectangle 30"/>
          <p:cNvSpPr>
            <a:spLocks noChangeArrowheads="1"/>
          </p:cNvSpPr>
          <p:nvPr/>
        </p:nvSpPr>
        <p:spPr bwMode="auto">
          <a:xfrm>
            <a:off x="4784725" y="28178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45439" name="Rectangle 31"/>
          <p:cNvSpPr>
            <a:spLocks noChangeArrowheads="1"/>
          </p:cNvSpPr>
          <p:nvPr/>
        </p:nvSpPr>
        <p:spPr bwMode="auto">
          <a:xfrm>
            <a:off x="3663950" y="4883150"/>
            <a:ext cx="23495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40" name="Line 32"/>
          <p:cNvSpPr>
            <a:spLocks noChangeShapeType="1"/>
          </p:cNvSpPr>
          <p:nvPr/>
        </p:nvSpPr>
        <p:spPr bwMode="auto">
          <a:xfrm>
            <a:off x="3657600" y="5181600"/>
            <a:ext cx="2362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41" name="Rectangle 33"/>
          <p:cNvSpPr>
            <a:spLocks noChangeArrowheads="1"/>
          </p:cNvSpPr>
          <p:nvPr/>
        </p:nvSpPr>
        <p:spPr bwMode="auto">
          <a:xfrm>
            <a:off x="3641725" y="4875213"/>
            <a:ext cx="2362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STOCK-MOUVEMENTE</a:t>
            </a:r>
          </a:p>
        </p:txBody>
      </p:sp>
      <p:sp>
        <p:nvSpPr>
          <p:cNvPr id="145442" name="Rectangle 34"/>
          <p:cNvSpPr>
            <a:spLocks noChangeArrowheads="1"/>
          </p:cNvSpPr>
          <p:nvPr/>
        </p:nvSpPr>
        <p:spPr bwMode="auto">
          <a:xfrm>
            <a:off x="3870325" y="5256213"/>
            <a:ext cx="1966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Réf Désign Qté-sortie</a:t>
            </a:r>
          </a:p>
        </p:txBody>
      </p:sp>
      <p:sp>
        <p:nvSpPr>
          <p:cNvPr id="145443" name="Line 35"/>
          <p:cNvSpPr>
            <a:spLocks noChangeShapeType="1"/>
          </p:cNvSpPr>
          <p:nvPr/>
        </p:nvSpPr>
        <p:spPr bwMode="auto">
          <a:xfrm>
            <a:off x="4800600" y="4114800"/>
            <a:ext cx="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44" name="Rectangle 36"/>
          <p:cNvSpPr>
            <a:spLocks noChangeArrowheads="1"/>
          </p:cNvSpPr>
          <p:nvPr/>
        </p:nvSpPr>
        <p:spPr bwMode="auto">
          <a:xfrm>
            <a:off x="4784725" y="43418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45445" name="AutoShape 37"/>
          <p:cNvSpPr>
            <a:spLocks noChangeArrowheads="1"/>
          </p:cNvSpPr>
          <p:nvPr/>
        </p:nvSpPr>
        <p:spPr bwMode="auto">
          <a:xfrm>
            <a:off x="6864350" y="3511550"/>
            <a:ext cx="1816100" cy="673100"/>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46" name="Line 38"/>
          <p:cNvSpPr>
            <a:spLocks noChangeShapeType="1"/>
          </p:cNvSpPr>
          <p:nvPr/>
        </p:nvSpPr>
        <p:spPr bwMode="auto">
          <a:xfrm>
            <a:off x="6858000" y="3810000"/>
            <a:ext cx="1828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47" name="Rectangle 39"/>
          <p:cNvSpPr>
            <a:spLocks noChangeArrowheads="1"/>
          </p:cNvSpPr>
          <p:nvPr/>
        </p:nvSpPr>
        <p:spPr bwMode="auto">
          <a:xfrm>
            <a:off x="7070725" y="3503613"/>
            <a:ext cx="1290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COMPORTE</a:t>
            </a:r>
          </a:p>
        </p:txBody>
      </p:sp>
      <p:sp>
        <p:nvSpPr>
          <p:cNvPr id="145448" name="Line 40"/>
          <p:cNvSpPr>
            <a:spLocks noChangeShapeType="1"/>
          </p:cNvSpPr>
          <p:nvPr/>
        </p:nvSpPr>
        <p:spPr bwMode="auto">
          <a:xfrm>
            <a:off x="7696200" y="26670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49" name="Rectangle 41"/>
          <p:cNvSpPr>
            <a:spLocks noChangeArrowheads="1"/>
          </p:cNvSpPr>
          <p:nvPr/>
        </p:nvSpPr>
        <p:spPr bwMode="auto">
          <a:xfrm>
            <a:off x="7680325" y="28940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45450" name="Rectangle 42"/>
          <p:cNvSpPr>
            <a:spLocks noChangeArrowheads="1"/>
          </p:cNvSpPr>
          <p:nvPr/>
        </p:nvSpPr>
        <p:spPr bwMode="auto">
          <a:xfrm>
            <a:off x="6559550" y="4959350"/>
            <a:ext cx="23495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51" name="Line 43"/>
          <p:cNvSpPr>
            <a:spLocks noChangeShapeType="1"/>
          </p:cNvSpPr>
          <p:nvPr/>
        </p:nvSpPr>
        <p:spPr bwMode="auto">
          <a:xfrm>
            <a:off x="6553200" y="5257800"/>
            <a:ext cx="2362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52" name="Rectangle 44"/>
          <p:cNvSpPr>
            <a:spLocks noChangeArrowheads="1"/>
          </p:cNvSpPr>
          <p:nvPr/>
        </p:nvSpPr>
        <p:spPr bwMode="auto">
          <a:xfrm>
            <a:off x="7299325" y="4951413"/>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LIGNE</a:t>
            </a:r>
          </a:p>
        </p:txBody>
      </p:sp>
      <p:sp>
        <p:nvSpPr>
          <p:cNvPr id="145453" name="Rectangle 45"/>
          <p:cNvSpPr>
            <a:spLocks noChangeArrowheads="1"/>
          </p:cNvSpPr>
          <p:nvPr/>
        </p:nvSpPr>
        <p:spPr bwMode="auto">
          <a:xfrm>
            <a:off x="6613525" y="5313363"/>
            <a:ext cx="233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N°casier Réf Désign stock</a:t>
            </a:r>
          </a:p>
        </p:txBody>
      </p:sp>
      <p:sp>
        <p:nvSpPr>
          <p:cNvPr id="145454" name="Line 46"/>
          <p:cNvSpPr>
            <a:spLocks noChangeShapeType="1"/>
          </p:cNvSpPr>
          <p:nvPr/>
        </p:nvSpPr>
        <p:spPr bwMode="auto">
          <a:xfrm>
            <a:off x="7696200" y="4191000"/>
            <a:ext cx="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55" name="Rectangle 47"/>
          <p:cNvSpPr>
            <a:spLocks noChangeArrowheads="1"/>
          </p:cNvSpPr>
          <p:nvPr/>
        </p:nvSpPr>
        <p:spPr bwMode="auto">
          <a:xfrm>
            <a:off x="7680325" y="44180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45456" name="Rectangle 48"/>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B35A616B-7AE4-461B-902A-4A2A5B2C9CE9}" type="slidenum">
              <a:rPr lang="fr-FR" altLang="fr-FR" sz="1200"/>
              <a:pPr>
                <a:spcBef>
                  <a:spcPct val="50000"/>
                </a:spcBef>
              </a:pPr>
              <a:t>88</a:t>
            </a:fld>
            <a:endParaRPr lang="fr-FR" altLang="fr-FR" sz="12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La validation</a:t>
            </a:r>
          </a:p>
        </p:txBody>
      </p:sp>
      <p:sp>
        <p:nvSpPr>
          <p:cNvPr id="146435" name="Rectangle 3"/>
          <p:cNvSpPr>
            <a:spLocks noChangeArrowheads="1"/>
          </p:cNvSpPr>
          <p:nvPr/>
        </p:nvSpPr>
        <p:spPr bwMode="auto">
          <a:xfrm>
            <a:off x="441325" y="1614488"/>
            <a:ext cx="801687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sz="2800" b="1"/>
              <a:t>Principe  </a:t>
            </a:r>
          </a:p>
          <a:p>
            <a:endParaRPr lang="fr-FR" altLang="fr-FR" sz="2800" b="1"/>
          </a:p>
          <a:p>
            <a:pPr>
              <a:buFontTx/>
              <a:buChar char="•"/>
            </a:pPr>
            <a:r>
              <a:rPr lang="fr-FR" altLang="fr-FR" sz="2800"/>
              <a:t> Chaque vue externe doit être mise en accord avec le MCD</a:t>
            </a:r>
          </a:p>
          <a:p>
            <a:pPr>
              <a:buFontTx/>
              <a:buChar char="•"/>
            </a:pPr>
            <a:r>
              <a:rPr lang="fr-FR" altLang="fr-FR" sz="2800"/>
              <a:t>En mise à jour, on doit s’assurer qu’on donne bien au système tous les élémnets nécessaires à cette MAJ</a:t>
            </a:r>
          </a:p>
          <a:p>
            <a:pPr>
              <a:buFontTx/>
              <a:buChar char="•"/>
            </a:pPr>
            <a:r>
              <a:rPr lang="fr-FR" altLang="fr-FR" sz="2800"/>
              <a:t>En consultation, on doit s’assurer que le système est capable de sortir les données désirées</a:t>
            </a:r>
          </a:p>
          <a:p>
            <a:pPr>
              <a:buFontTx/>
              <a:buChar char="•"/>
            </a:pPr>
            <a:r>
              <a:rPr lang="fr-FR" altLang="fr-FR" sz="2800" b="1"/>
              <a:t>Chaque modèle externe doit être déductible du MCD</a:t>
            </a:r>
          </a:p>
        </p:txBody>
      </p:sp>
      <p:sp>
        <p:nvSpPr>
          <p:cNvPr id="146436"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24B916A4-FFEF-4E5A-9238-ADB4391A523F}" type="slidenum">
              <a:rPr lang="fr-FR" altLang="fr-FR" sz="1200"/>
              <a:pPr>
                <a:spcBef>
                  <a:spcPct val="50000"/>
                </a:spcBef>
              </a:pPr>
              <a:t>89</a:t>
            </a:fld>
            <a:endParaRPr lang="fr-FR" altLang="fr-F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Aspects du SI</a:t>
            </a:r>
          </a:p>
        </p:txBody>
      </p:sp>
      <p:sp>
        <p:nvSpPr>
          <p:cNvPr id="18435" name="Rectangle 3"/>
          <p:cNvSpPr>
            <a:spLocks noChangeArrowheads="1"/>
          </p:cNvSpPr>
          <p:nvPr/>
        </p:nvSpPr>
        <p:spPr bwMode="auto">
          <a:xfrm>
            <a:off x="679450" y="1690688"/>
            <a:ext cx="5502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2800"/>
              <a:t>Statiques : Mémoire de l'organisation</a:t>
            </a:r>
          </a:p>
        </p:txBody>
      </p:sp>
      <p:sp>
        <p:nvSpPr>
          <p:cNvPr id="18436" name="Rectangle 4"/>
          <p:cNvSpPr>
            <a:spLocks noChangeArrowheads="1"/>
          </p:cNvSpPr>
          <p:nvPr/>
        </p:nvSpPr>
        <p:spPr bwMode="auto">
          <a:xfrm>
            <a:off x="641350" y="2422525"/>
            <a:ext cx="65960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buFontTx/>
              <a:buChar char="•"/>
            </a:pPr>
            <a:r>
              <a:rPr lang="fr-FR" altLang="fr-FR" sz="2400"/>
              <a:t>Enregistrement des faits : base d'information</a:t>
            </a:r>
          </a:p>
          <a:p>
            <a:pPr>
              <a:buFontTx/>
              <a:buChar char="•"/>
            </a:pPr>
            <a:r>
              <a:rPr lang="fr-FR" altLang="fr-FR" sz="2400"/>
              <a:t>Enregistrement des structures de données, règles, ...</a:t>
            </a:r>
          </a:p>
          <a:p>
            <a:r>
              <a:rPr lang="fr-FR" altLang="fr-FR" sz="2400"/>
              <a:t>	Modèle des données</a:t>
            </a:r>
          </a:p>
        </p:txBody>
      </p:sp>
      <p:sp>
        <p:nvSpPr>
          <p:cNvPr id="18437" name="Rectangle 5"/>
          <p:cNvSpPr>
            <a:spLocks noChangeArrowheads="1"/>
          </p:cNvSpPr>
          <p:nvPr/>
        </p:nvSpPr>
        <p:spPr bwMode="auto">
          <a:xfrm>
            <a:off x="763588" y="3900488"/>
            <a:ext cx="1981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2800"/>
              <a:t>Dynamiques</a:t>
            </a:r>
          </a:p>
        </p:txBody>
      </p:sp>
      <p:sp>
        <p:nvSpPr>
          <p:cNvPr id="18438" name="Rectangle 6"/>
          <p:cNvSpPr>
            <a:spLocks noChangeArrowheads="1"/>
          </p:cNvSpPr>
          <p:nvPr/>
        </p:nvSpPr>
        <p:spPr bwMode="auto">
          <a:xfrm>
            <a:off x="822325" y="4556125"/>
            <a:ext cx="74469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buFontTx/>
              <a:buChar char="•"/>
            </a:pPr>
            <a:r>
              <a:rPr lang="fr-FR" altLang="fr-FR" sz="2400"/>
              <a:t>M à J des données</a:t>
            </a:r>
          </a:p>
          <a:p>
            <a:pPr>
              <a:buFontTx/>
              <a:buChar char="•"/>
            </a:pPr>
            <a:r>
              <a:rPr lang="fr-FR" altLang="fr-FR" sz="2400"/>
              <a:t>Changement de règles, structures et contraintes de l'U. ext.</a:t>
            </a:r>
          </a:p>
          <a:p>
            <a:pPr>
              <a:buFontTx/>
              <a:buChar char="•"/>
            </a:pPr>
            <a:r>
              <a:rPr lang="fr-FR" altLang="fr-FR" sz="2400"/>
              <a:t>Processeur d'informations</a:t>
            </a:r>
          </a:p>
        </p:txBody>
      </p:sp>
      <p:sp>
        <p:nvSpPr>
          <p:cNvPr id="18439" name="Rectangle 7"/>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76E1BFC1-E47B-4095-91C5-543CD0FD9274}" type="slidenum">
              <a:rPr lang="fr-FR" altLang="fr-FR" sz="1200"/>
              <a:pPr>
                <a:spcBef>
                  <a:spcPct val="50000"/>
                </a:spcBef>
              </a:pPr>
              <a:t>9</a:t>
            </a:fld>
            <a:endParaRPr lang="fr-FR" altLang="fr-FR" sz="1200"/>
          </a:p>
        </p:txBody>
      </p:sp>
    </p:spTree>
  </p:cSld>
  <p:clrMapOvr>
    <a:masterClrMapping/>
  </p:clrMapOvr>
  <p:transition>
    <p:zo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Exemple</a:t>
            </a:r>
          </a:p>
        </p:txBody>
      </p:sp>
      <p:sp>
        <p:nvSpPr>
          <p:cNvPr id="147459" name="Rectangle 3"/>
          <p:cNvSpPr>
            <a:spLocks noChangeArrowheads="1"/>
          </p:cNvSpPr>
          <p:nvPr/>
        </p:nvSpPr>
        <p:spPr bwMode="auto">
          <a:xfrm>
            <a:off x="60325" y="1446213"/>
            <a:ext cx="3943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ME validé pour PF9 consultation d’un produit</a:t>
            </a:r>
          </a:p>
        </p:txBody>
      </p:sp>
      <p:sp>
        <p:nvSpPr>
          <p:cNvPr id="147460" name="Rectangle 4"/>
          <p:cNvSpPr>
            <a:spLocks noChangeArrowheads="1"/>
          </p:cNvSpPr>
          <p:nvPr/>
        </p:nvSpPr>
        <p:spPr bwMode="auto">
          <a:xfrm>
            <a:off x="387350" y="1911350"/>
            <a:ext cx="12827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61" name="Line 5"/>
          <p:cNvSpPr>
            <a:spLocks noChangeShapeType="1"/>
          </p:cNvSpPr>
          <p:nvPr/>
        </p:nvSpPr>
        <p:spPr bwMode="auto">
          <a:xfrm>
            <a:off x="381000" y="22098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62" name="Rectangle 6"/>
          <p:cNvSpPr>
            <a:spLocks noChangeArrowheads="1"/>
          </p:cNvSpPr>
          <p:nvPr/>
        </p:nvSpPr>
        <p:spPr bwMode="auto">
          <a:xfrm>
            <a:off x="517525" y="1903413"/>
            <a:ext cx="928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DESIGN</a:t>
            </a:r>
          </a:p>
        </p:txBody>
      </p:sp>
      <p:sp>
        <p:nvSpPr>
          <p:cNvPr id="147463" name="Rectangle 7"/>
          <p:cNvSpPr>
            <a:spLocks noChangeArrowheads="1"/>
          </p:cNvSpPr>
          <p:nvPr/>
        </p:nvSpPr>
        <p:spPr bwMode="auto">
          <a:xfrm>
            <a:off x="441325" y="2284413"/>
            <a:ext cx="760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Désign</a:t>
            </a:r>
          </a:p>
        </p:txBody>
      </p:sp>
      <p:sp>
        <p:nvSpPr>
          <p:cNvPr id="147464" name="Oval 8"/>
          <p:cNvSpPr>
            <a:spLocks noChangeArrowheads="1"/>
          </p:cNvSpPr>
          <p:nvPr/>
        </p:nvSpPr>
        <p:spPr bwMode="auto">
          <a:xfrm>
            <a:off x="2901950" y="2063750"/>
            <a:ext cx="18161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65" name="Line 9"/>
          <p:cNvSpPr>
            <a:spLocks noChangeShapeType="1"/>
          </p:cNvSpPr>
          <p:nvPr/>
        </p:nvSpPr>
        <p:spPr bwMode="auto">
          <a:xfrm>
            <a:off x="2895600" y="2286000"/>
            <a:ext cx="1752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66" name="Rectangle 10"/>
          <p:cNvSpPr>
            <a:spLocks noChangeArrowheads="1"/>
          </p:cNvSpPr>
          <p:nvPr/>
        </p:nvSpPr>
        <p:spPr bwMode="auto">
          <a:xfrm>
            <a:off x="3260725" y="2055813"/>
            <a:ext cx="127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CONCERNE</a:t>
            </a:r>
          </a:p>
        </p:txBody>
      </p:sp>
      <p:sp>
        <p:nvSpPr>
          <p:cNvPr id="147467" name="Rectangle 11"/>
          <p:cNvSpPr>
            <a:spLocks noChangeArrowheads="1"/>
          </p:cNvSpPr>
          <p:nvPr/>
        </p:nvSpPr>
        <p:spPr bwMode="auto">
          <a:xfrm>
            <a:off x="5949950" y="1911350"/>
            <a:ext cx="12827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68" name="Line 12"/>
          <p:cNvSpPr>
            <a:spLocks noChangeShapeType="1"/>
          </p:cNvSpPr>
          <p:nvPr/>
        </p:nvSpPr>
        <p:spPr bwMode="auto">
          <a:xfrm>
            <a:off x="5943600" y="22098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69" name="Rectangle 13"/>
          <p:cNvSpPr>
            <a:spLocks noChangeArrowheads="1"/>
          </p:cNvSpPr>
          <p:nvPr/>
        </p:nvSpPr>
        <p:spPr bwMode="auto">
          <a:xfrm>
            <a:off x="6080125" y="1903413"/>
            <a:ext cx="1041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ARTICLE</a:t>
            </a:r>
          </a:p>
        </p:txBody>
      </p:sp>
      <p:sp>
        <p:nvSpPr>
          <p:cNvPr id="147470" name="Rectangle 14"/>
          <p:cNvSpPr>
            <a:spLocks noChangeArrowheads="1"/>
          </p:cNvSpPr>
          <p:nvPr/>
        </p:nvSpPr>
        <p:spPr bwMode="auto">
          <a:xfrm>
            <a:off x="6003925" y="2284413"/>
            <a:ext cx="1273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Réf</a:t>
            </a:r>
            <a:r>
              <a:rPr lang="fr-FR" altLang="fr-FR"/>
              <a:t> PUVente</a:t>
            </a:r>
          </a:p>
        </p:txBody>
      </p:sp>
      <p:sp>
        <p:nvSpPr>
          <p:cNvPr id="147471" name="Oval 15"/>
          <p:cNvSpPr>
            <a:spLocks noChangeArrowheads="1"/>
          </p:cNvSpPr>
          <p:nvPr/>
        </p:nvSpPr>
        <p:spPr bwMode="auto">
          <a:xfrm>
            <a:off x="5492750" y="3435350"/>
            <a:ext cx="21971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72" name="Line 16"/>
          <p:cNvSpPr>
            <a:spLocks noChangeShapeType="1"/>
          </p:cNvSpPr>
          <p:nvPr/>
        </p:nvSpPr>
        <p:spPr bwMode="auto">
          <a:xfrm>
            <a:off x="5562600" y="3733800"/>
            <a:ext cx="2133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73" name="Rectangle 17"/>
          <p:cNvSpPr>
            <a:spLocks noChangeArrowheads="1"/>
          </p:cNvSpPr>
          <p:nvPr/>
        </p:nvSpPr>
        <p:spPr bwMode="auto">
          <a:xfrm>
            <a:off x="5851525" y="3427413"/>
            <a:ext cx="157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STOCKE DANS</a:t>
            </a:r>
          </a:p>
        </p:txBody>
      </p:sp>
      <p:sp>
        <p:nvSpPr>
          <p:cNvPr id="147474" name="Rectangle 18"/>
          <p:cNvSpPr>
            <a:spLocks noChangeArrowheads="1"/>
          </p:cNvSpPr>
          <p:nvPr/>
        </p:nvSpPr>
        <p:spPr bwMode="auto">
          <a:xfrm>
            <a:off x="5949950" y="4883150"/>
            <a:ext cx="12827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75" name="Line 19"/>
          <p:cNvSpPr>
            <a:spLocks noChangeShapeType="1"/>
          </p:cNvSpPr>
          <p:nvPr/>
        </p:nvSpPr>
        <p:spPr bwMode="auto">
          <a:xfrm>
            <a:off x="5943600" y="51816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76" name="Rectangle 20"/>
          <p:cNvSpPr>
            <a:spLocks noChangeArrowheads="1"/>
          </p:cNvSpPr>
          <p:nvPr/>
        </p:nvSpPr>
        <p:spPr bwMode="auto">
          <a:xfrm>
            <a:off x="6080125" y="4875213"/>
            <a:ext cx="1131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MAGASIN</a:t>
            </a:r>
          </a:p>
        </p:txBody>
      </p:sp>
      <p:sp>
        <p:nvSpPr>
          <p:cNvPr id="147477" name="Rectangle 21"/>
          <p:cNvSpPr>
            <a:spLocks noChangeArrowheads="1"/>
          </p:cNvSpPr>
          <p:nvPr/>
        </p:nvSpPr>
        <p:spPr bwMode="auto">
          <a:xfrm>
            <a:off x="5927725" y="5256213"/>
            <a:ext cx="1320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N°mag</a:t>
            </a:r>
            <a:r>
              <a:rPr lang="fr-FR" altLang="fr-FR"/>
              <a:t> libellé</a:t>
            </a:r>
          </a:p>
        </p:txBody>
      </p:sp>
      <p:sp>
        <p:nvSpPr>
          <p:cNvPr id="147478" name="Line 22"/>
          <p:cNvSpPr>
            <a:spLocks noChangeShapeType="1"/>
          </p:cNvSpPr>
          <p:nvPr/>
        </p:nvSpPr>
        <p:spPr bwMode="auto">
          <a:xfrm>
            <a:off x="1676400" y="22860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79" name="Line 23"/>
          <p:cNvSpPr>
            <a:spLocks noChangeShapeType="1"/>
          </p:cNvSpPr>
          <p:nvPr/>
        </p:nvSpPr>
        <p:spPr bwMode="auto">
          <a:xfrm>
            <a:off x="4648200" y="22860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80" name="Line 24"/>
          <p:cNvSpPr>
            <a:spLocks noChangeShapeType="1"/>
          </p:cNvSpPr>
          <p:nvPr/>
        </p:nvSpPr>
        <p:spPr bwMode="auto">
          <a:xfrm>
            <a:off x="6553200" y="2667000"/>
            <a:ext cx="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81" name="Line 25"/>
          <p:cNvSpPr>
            <a:spLocks noChangeShapeType="1"/>
          </p:cNvSpPr>
          <p:nvPr/>
        </p:nvSpPr>
        <p:spPr bwMode="auto">
          <a:xfrm>
            <a:off x="6553200" y="40386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82" name="Rectangle 26"/>
          <p:cNvSpPr>
            <a:spLocks noChangeArrowheads="1"/>
          </p:cNvSpPr>
          <p:nvPr/>
        </p:nvSpPr>
        <p:spPr bwMode="auto">
          <a:xfrm>
            <a:off x="1889125" y="20558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47483" name="Rectangle 27"/>
          <p:cNvSpPr>
            <a:spLocks noChangeArrowheads="1"/>
          </p:cNvSpPr>
          <p:nvPr/>
        </p:nvSpPr>
        <p:spPr bwMode="auto">
          <a:xfrm>
            <a:off x="4860925" y="20558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47484" name="Rectangle 28"/>
          <p:cNvSpPr>
            <a:spLocks noChangeArrowheads="1"/>
          </p:cNvSpPr>
          <p:nvPr/>
        </p:nvSpPr>
        <p:spPr bwMode="auto">
          <a:xfrm>
            <a:off x="6537325" y="28940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47485" name="Rectangle 29"/>
          <p:cNvSpPr>
            <a:spLocks noChangeArrowheads="1"/>
          </p:cNvSpPr>
          <p:nvPr/>
        </p:nvSpPr>
        <p:spPr bwMode="auto">
          <a:xfrm>
            <a:off x="6537325" y="43418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47486" name="Rectangle 30"/>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5E59A130-07E2-4E6B-BB06-7333B3DA4DD6}" type="slidenum">
              <a:rPr lang="fr-FR" altLang="fr-FR" sz="1200"/>
              <a:pPr>
                <a:spcBef>
                  <a:spcPct val="50000"/>
                </a:spcBef>
              </a:pPr>
              <a:t>90</a:t>
            </a:fld>
            <a:endParaRPr lang="fr-FR" altLang="fr-FR" sz="12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Suite</a:t>
            </a:r>
          </a:p>
        </p:txBody>
      </p:sp>
      <p:sp>
        <p:nvSpPr>
          <p:cNvPr id="148483" name="Rectangle 3"/>
          <p:cNvSpPr>
            <a:spLocks noChangeArrowheads="1"/>
          </p:cNvSpPr>
          <p:nvPr/>
        </p:nvSpPr>
        <p:spPr bwMode="auto">
          <a:xfrm>
            <a:off x="615950" y="2444750"/>
            <a:ext cx="12827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8484" name="Line 4"/>
          <p:cNvSpPr>
            <a:spLocks noChangeShapeType="1"/>
          </p:cNvSpPr>
          <p:nvPr/>
        </p:nvSpPr>
        <p:spPr bwMode="auto">
          <a:xfrm>
            <a:off x="609600" y="27432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8485" name="Rectangle 5"/>
          <p:cNvSpPr>
            <a:spLocks noChangeArrowheads="1"/>
          </p:cNvSpPr>
          <p:nvPr/>
        </p:nvSpPr>
        <p:spPr bwMode="auto">
          <a:xfrm>
            <a:off x="746125" y="2436813"/>
            <a:ext cx="928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DESIGN</a:t>
            </a:r>
          </a:p>
        </p:txBody>
      </p:sp>
      <p:sp>
        <p:nvSpPr>
          <p:cNvPr id="148486" name="Rectangle 6"/>
          <p:cNvSpPr>
            <a:spLocks noChangeArrowheads="1"/>
          </p:cNvSpPr>
          <p:nvPr/>
        </p:nvSpPr>
        <p:spPr bwMode="auto">
          <a:xfrm>
            <a:off x="669925" y="2817813"/>
            <a:ext cx="760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Désign</a:t>
            </a:r>
          </a:p>
        </p:txBody>
      </p:sp>
      <p:sp>
        <p:nvSpPr>
          <p:cNvPr id="148487" name="Oval 7"/>
          <p:cNvSpPr>
            <a:spLocks noChangeArrowheads="1"/>
          </p:cNvSpPr>
          <p:nvPr/>
        </p:nvSpPr>
        <p:spPr bwMode="auto">
          <a:xfrm>
            <a:off x="3130550" y="2597150"/>
            <a:ext cx="18161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8488" name="Line 8"/>
          <p:cNvSpPr>
            <a:spLocks noChangeShapeType="1"/>
          </p:cNvSpPr>
          <p:nvPr/>
        </p:nvSpPr>
        <p:spPr bwMode="auto">
          <a:xfrm>
            <a:off x="3124200" y="2819400"/>
            <a:ext cx="1752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8489" name="Rectangle 9"/>
          <p:cNvSpPr>
            <a:spLocks noChangeArrowheads="1"/>
          </p:cNvSpPr>
          <p:nvPr/>
        </p:nvSpPr>
        <p:spPr bwMode="auto">
          <a:xfrm>
            <a:off x="3489325" y="2589213"/>
            <a:ext cx="127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CONCERNE</a:t>
            </a:r>
          </a:p>
        </p:txBody>
      </p:sp>
      <p:sp>
        <p:nvSpPr>
          <p:cNvPr id="148490" name="Rectangle 10"/>
          <p:cNvSpPr>
            <a:spLocks noChangeArrowheads="1"/>
          </p:cNvSpPr>
          <p:nvPr/>
        </p:nvSpPr>
        <p:spPr bwMode="auto">
          <a:xfrm>
            <a:off x="6178550" y="2444750"/>
            <a:ext cx="12827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8491" name="Line 11"/>
          <p:cNvSpPr>
            <a:spLocks noChangeShapeType="1"/>
          </p:cNvSpPr>
          <p:nvPr/>
        </p:nvSpPr>
        <p:spPr bwMode="auto">
          <a:xfrm>
            <a:off x="6172200" y="27432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8492" name="Rectangle 12"/>
          <p:cNvSpPr>
            <a:spLocks noChangeArrowheads="1"/>
          </p:cNvSpPr>
          <p:nvPr/>
        </p:nvSpPr>
        <p:spPr bwMode="auto">
          <a:xfrm>
            <a:off x="6308725" y="2436813"/>
            <a:ext cx="1065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a:t>
            </a:r>
          </a:p>
        </p:txBody>
      </p:sp>
      <p:sp>
        <p:nvSpPr>
          <p:cNvPr id="148493" name="Rectangle 13"/>
          <p:cNvSpPr>
            <a:spLocks noChangeArrowheads="1"/>
          </p:cNvSpPr>
          <p:nvPr/>
        </p:nvSpPr>
        <p:spPr bwMode="auto">
          <a:xfrm>
            <a:off x="6232525" y="2817813"/>
            <a:ext cx="1273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Réf</a:t>
            </a:r>
            <a:r>
              <a:rPr lang="fr-FR" altLang="fr-FR"/>
              <a:t> PUVente</a:t>
            </a:r>
          </a:p>
        </p:txBody>
      </p:sp>
      <p:sp>
        <p:nvSpPr>
          <p:cNvPr id="148494" name="Line 14"/>
          <p:cNvSpPr>
            <a:spLocks noChangeShapeType="1"/>
          </p:cNvSpPr>
          <p:nvPr/>
        </p:nvSpPr>
        <p:spPr bwMode="auto">
          <a:xfrm>
            <a:off x="1905000" y="28194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8495" name="Line 15"/>
          <p:cNvSpPr>
            <a:spLocks noChangeShapeType="1"/>
          </p:cNvSpPr>
          <p:nvPr/>
        </p:nvSpPr>
        <p:spPr bwMode="auto">
          <a:xfrm>
            <a:off x="4876800" y="28194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8496" name="Rectangle 16"/>
          <p:cNvSpPr>
            <a:spLocks noChangeArrowheads="1"/>
          </p:cNvSpPr>
          <p:nvPr/>
        </p:nvSpPr>
        <p:spPr bwMode="auto">
          <a:xfrm>
            <a:off x="2117725" y="25892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48497" name="Rectangle 17"/>
          <p:cNvSpPr>
            <a:spLocks noChangeArrowheads="1"/>
          </p:cNvSpPr>
          <p:nvPr/>
        </p:nvSpPr>
        <p:spPr bwMode="auto">
          <a:xfrm>
            <a:off x="5089525" y="25892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48498" name="Rectangle 18"/>
          <p:cNvSpPr>
            <a:spLocks noChangeArrowheads="1"/>
          </p:cNvSpPr>
          <p:nvPr/>
        </p:nvSpPr>
        <p:spPr bwMode="auto">
          <a:xfrm>
            <a:off x="517525" y="1522413"/>
            <a:ext cx="1330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MCD corrigé:</a:t>
            </a:r>
          </a:p>
        </p:txBody>
      </p:sp>
      <p:sp>
        <p:nvSpPr>
          <p:cNvPr id="148499" name="Rectangle 19"/>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0A823451-C468-4056-B658-77BF9B81A25D}" type="slidenum">
              <a:rPr lang="fr-FR" altLang="fr-FR" sz="1200"/>
              <a:pPr>
                <a:spcBef>
                  <a:spcPct val="50000"/>
                </a:spcBef>
              </a:pPr>
              <a:t>91</a:t>
            </a:fld>
            <a:endParaRPr lang="fr-FR" altLang="fr-FR" sz="12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 MCD Validé</a:t>
            </a:r>
          </a:p>
        </p:txBody>
      </p:sp>
      <p:sp>
        <p:nvSpPr>
          <p:cNvPr id="149507" name="Rectangle 3"/>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C0BCDB3C-A7A2-4FC4-B7ED-D3A296189AE8}" type="slidenum">
              <a:rPr lang="fr-FR" altLang="fr-FR" sz="1200"/>
              <a:pPr>
                <a:spcBef>
                  <a:spcPct val="50000"/>
                </a:spcBef>
              </a:pPr>
              <a:t>92</a:t>
            </a:fld>
            <a:endParaRPr lang="fr-FR" altLang="fr-FR" sz="12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Sous-modèle conceptuel</a:t>
            </a:r>
          </a:p>
        </p:txBody>
      </p:sp>
      <p:sp>
        <p:nvSpPr>
          <p:cNvPr id="150531" name="Rectangle 3"/>
          <p:cNvSpPr>
            <a:spLocks noChangeArrowheads="1"/>
          </p:cNvSpPr>
          <p:nvPr/>
        </p:nvSpPr>
        <p:spPr bwMode="auto">
          <a:xfrm>
            <a:off x="-34925" y="1522413"/>
            <a:ext cx="92360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 propos de chaque PF, on sort du MCD validé un extrait qui permet de déduire ttes les vues externes de la PF </a:t>
            </a:r>
          </a:p>
          <a:p>
            <a:r>
              <a:rPr lang="fr-FR" altLang="fr-FR"/>
              <a:t>Exemple : sous-modèle conceptuel pour PF12 </a:t>
            </a:r>
          </a:p>
        </p:txBody>
      </p:sp>
      <p:sp>
        <p:nvSpPr>
          <p:cNvPr id="150532" name="Rectangle 4"/>
          <p:cNvSpPr>
            <a:spLocks noChangeArrowheads="1"/>
          </p:cNvSpPr>
          <p:nvPr/>
        </p:nvSpPr>
        <p:spPr bwMode="auto">
          <a:xfrm>
            <a:off x="387350" y="2292350"/>
            <a:ext cx="12827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0533" name="Line 5"/>
          <p:cNvSpPr>
            <a:spLocks noChangeShapeType="1"/>
          </p:cNvSpPr>
          <p:nvPr/>
        </p:nvSpPr>
        <p:spPr bwMode="auto">
          <a:xfrm>
            <a:off x="381000" y="25908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0534" name="Rectangle 6"/>
          <p:cNvSpPr>
            <a:spLocks noChangeArrowheads="1"/>
          </p:cNvSpPr>
          <p:nvPr/>
        </p:nvSpPr>
        <p:spPr bwMode="auto">
          <a:xfrm>
            <a:off x="517525" y="2284413"/>
            <a:ext cx="928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DESIGN</a:t>
            </a:r>
          </a:p>
        </p:txBody>
      </p:sp>
      <p:sp>
        <p:nvSpPr>
          <p:cNvPr id="150535" name="Rectangle 7"/>
          <p:cNvSpPr>
            <a:spLocks noChangeArrowheads="1"/>
          </p:cNvSpPr>
          <p:nvPr/>
        </p:nvSpPr>
        <p:spPr bwMode="auto">
          <a:xfrm>
            <a:off x="441325" y="2665413"/>
            <a:ext cx="760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Désign</a:t>
            </a:r>
          </a:p>
        </p:txBody>
      </p:sp>
      <p:sp>
        <p:nvSpPr>
          <p:cNvPr id="150536" name="Oval 8"/>
          <p:cNvSpPr>
            <a:spLocks noChangeArrowheads="1"/>
          </p:cNvSpPr>
          <p:nvPr/>
        </p:nvSpPr>
        <p:spPr bwMode="auto">
          <a:xfrm>
            <a:off x="2901950" y="2444750"/>
            <a:ext cx="18161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0537" name="Rectangle 9"/>
          <p:cNvSpPr>
            <a:spLocks noChangeArrowheads="1"/>
          </p:cNvSpPr>
          <p:nvPr/>
        </p:nvSpPr>
        <p:spPr bwMode="auto">
          <a:xfrm>
            <a:off x="3260725" y="2436813"/>
            <a:ext cx="127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CONCERNE</a:t>
            </a:r>
          </a:p>
        </p:txBody>
      </p:sp>
      <p:sp>
        <p:nvSpPr>
          <p:cNvPr id="150538" name="Rectangle 10"/>
          <p:cNvSpPr>
            <a:spLocks noChangeArrowheads="1"/>
          </p:cNvSpPr>
          <p:nvPr/>
        </p:nvSpPr>
        <p:spPr bwMode="auto">
          <a:xfrm>
            <a:off x="5949950" y="2292350"/>
            <a:ext cx="12827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0539" name="Line 11"/>
          <p:cNvSpPr>
            <a:spLocks noChangeShapeType="1"/>
          </p:cNvSpPr>
          <p:nvPr/>
        </p:nvSpPr>
        <p:spPr bwMode="auto">
          <a:xfrm>
            <a:off x="5943600" y="25908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0540" name="Rectangle 12"/>
          <p:cNvSpPr>
            <a:spLocks noChangeArrowheads="1"/>
          </p:cNvSpPr>
          <p:nvPr/>
        </p:nvSpPr>
        <p:spPr bwMode="auto">
          <a:xfrm>
            <a:off x="6080125" y="2284413"/>
            <a:ext cx="1065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a:t>
            </a:r>
          </a:p>
        </p:txBody>
      </p:sp>
      <p:sp>
        <p:nvSpPr>
          <p:cNvPr id="150541" name="Rectangle 13"/>
          <p:cNvSpPr>
            <a:spLocks noChangeArrowheads="1"/>
          </p:cNvSpPr>
          <p:nvPr/>
        </p:nvSpPr>
        <p:spPr bwMode="auto">
          <a:xfrm>
            <a:off x="6003925" y="2665413"/>
            <a:ext cx="1273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Réf PUVente</a:t>
            </a:r>
          </a:p>
        </p:txBody>
      </p:sp>
      <p:sp>
        <p:nvSpPr>
          <p:cNvPr id="150542" name="Oval 14"/>
          <p:cNvSpPr>
            <a:spLocks noChangeArrowheads="1"/>
          </p:cNvSpPr>
          <p:nvPr/>
        </p:nvSpPr>
        <p:spPr bwMode="auto">
          <a:xfrm>
            <a:off x="4806950" y="3816350"/>
            <a:ext cx="34925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0543" name="Line 15"/>
          <p:cNvSpPr>
            <a:spLocks noChangeShapeType="1"/>
          </p:cNvSpPr>
          <p:nvPr/>
        </p:nvSpPr>
        <p:spPr bwMode="auto">
          <a:xfrm>
            <a:off x="4800600" y="4114800"/>
            <a:ext cx="3505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0544" name="Rectangle 16"/>
          <p:cNvSpPr>
            <a:spLocks noChangeArrowheads="1"/>
          </p:cNvSpPr>
          <p:nvPr/>
        </p:nvSpPr>
        <p:spPr bwMode="auto">
          <a:xfrm>
            <a:off x="5851525" y="3808413"/>
            <a:ext cx="1268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STOCKAGE</a:t>
            </a:r>
          </a:p>
        </p:txBody>
      </p:sp>
      <p:sp>
        <p:nvSpPr>
          <p:cNvPr id="150545" name="Rectangle 17"/>
          <p:cNvSpPr>
            <a:spLocks noChangeArrowheads="1"/>
          </p:cNvSpPr>
          <p:nvPr/>
        </p:nvSpPr>
        <p:spPr bwMode="auto">
          <a:xfrm>
            <a:off x="5949950" y="5264150"/>
            <a:ext cx="12827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0546" name="Line 18"/>
          <p:cNvSpPr>
            <a:spLocks noChangeShapeType="1"/>
          </p:cNvSpPr>
          <p:nvPr/>
        </p:nvSpPr>
        <p:spPr bwMode="auto">
          <a:xfrm>
            <a:off x="5943600" y="55626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0547" name="Rectangle 19"/>
          <p:cNvSpPr>
            <a:spLocks noChangeArrowheads="1"/>
          </p:cNvSpPr>
          <p:nvPr/>
        </p:nvSpPr>
        <p:spPr bwMode="auto">
          <a:xfrm>
            <a:off x="6080125" y="5256213"/>
            <a:ext cx="1131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MAGASIN</a:t>
            </a:r>
          </a:p>
        </p:txBody>
      </p:sp>
      <p:sp>
        <p:nvSpPr>
          <p:cNvPr id="150548" name="Rectangle 20"/>
          <p:cNvSpPr>
            <a:spLocks noChangeArrowheads="1"/>
          </p:cNvSpPr>
          <p:nvPr/>
        </p:nvSpPr>
        <p:spPr bwMode="auto">
          <a:xfrm>
            <a:off x="5927725" y="5637213"/>
            <a:ext cx="1320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N°mag libellé</a:t>
            </a:r>
          </a:p>
        </p:txBody>
      </p:sp>
      <p:sp>
        <p:nvSpPr>
          <p:cNvPr id="150549" name="Line 21"/>
          <p:cNvSpPr>
            <a:spLocks noChangeShapeType="1"/>
          </p:cNvSpPr>
          <p:nvPr/>
        </p:nvSpPr>
        <p:spPr bwMode="auto">
          <a:xfrm>
            <a:off x="1676400" y="26670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0550" name="Line 22"/>
          <p:cNvSpPr>
            <a:spLocks noChangeShapeType="1"/>
          </p:cNvSpPr>
          <p:nvPr/>
        </p:nvSpPr>
        <p:spPr bwMode="auto">
          <a:xfrm>
            <a:off x="4648200" y="26670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0551" name="Line 23"/>
          <p:cNvSpPr>
            <a:spLocks noChangeShapeType="1"/>
          </p:cNvSpPr>
          <p:nvPr/>
        </p:nvSpPr>
        <p:spPr bwMode="auto">
          <a:xfrm>
            <a:off x="6553200" y="3048000"/>
            <a:ext cx="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0552" name="Line 24"/>
          <p:cNvSpPr>
            <a:spLocks noChangeShapeType="1"/>
          </p:cNvSpPr>
          <p:nvPr/>
        </p:nvSpPr>
        <p:spPr bwMode="auto">
          <a:xfrm>
            <a:off x="6553200" y="44196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0553" name="Rectangle 25"/>
          <p:cNvSpPr>
            <a:spLocks noChangeArrowheads="1"/>
          </p:cNvSpPr>
          <p:nvPr/>
        </p:nvSpPr>
        <p:spPr bwMode="auto">
          <a:xfrm>
            <a:off x="1889125" y="24368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50554" name="Rectangle 26"/>
          <p:cNvSpPr>
            <a:spLocks noChangeArrowheads="1"/>
          </p:cNvSpPr>
          <p:nvPr/>
        </p:nvSpPr>
        <p:spPr bwMode="auto">
          <a:xfrm>
            <a:off x="4860925" y="24368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50555" name="Rectangle 27"/>
          <p:cNvSpPr>
            <a:spLocks noChangeArrowheads="1"/>
          </p:cNvSpPr>
          <p:nvPr/>
        </p:nvSpPr>
        <p:spPr bwMode="auto">
          <a:xfrm>
            <a:off x="6537325" y="32750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50556" name="Rectangle 28"/>
          <p:cNvSpPr>
            <a:spLocks noChangeArrowheads="1"/>
          </p:cNvSpPr>
          <p:nvPr/>
        </p:nvSpPr>
        <p:spPr bwMode="auto">
          <a:xfrm>
            <a:off x="6537325" y="47228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50557" name="Rectangle 29"/>
          <p:cNvSpPr>
            <a:spLocks noChangeArrowheads="1"/>
          </p:cNvSpPr>
          <p:nvPr/>
        </p:nvSpPr>
        <p:spPr bwMode="auto">
          <a:xfrm>
            <a:off x="5013325" y="4113213"/>
            <a:ext cx="3138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Stock stock mini stock max n°casier</a:t>
            </a:r>
          </a:p>
        </p:txBody>
      </p:sp>
      <p:sp>
        <p:nvSpPr>
          <p:cNvPr id="150558" name="Rectangle 30"/>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B0686B38-19C1-440A-8905-8B6A75325BF3}" type="slidenum">
              <a:rPr lang="fr-FR" altLang="fr-FR" sz="1200"/>
              <a:pPr>
                <a:spcBef>
                  <a:spcPct val="50000"/>
                </a:spcBef>
              </a:pPr>
              <a:t>93</a:t>
            </a:fld>
            <a:endParaRPr lang="fr-FR" altLang="fr-FR" sz="12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Règles et méthodes de validation</a:t>
            </a:r>
          </a:p>
        </p:txBody>
      </p:sp>
      <p:sp>
        <p:nvSpPr>
          <p:cNvPr id="151555" name="Rectangle 3"/>
          <p:cNvSpPr>
            <a:spLocks noChangeArrowheads="1"/>
          </p:cNvSpPr>
          <p:nvPr/>
        </p:nvSpPr>
        <p:spPr bwMode="auto">
          <a:xfrm>
            <a:off x="288925" y="1524000"/>
            <a:ext cx="8169275" cy="491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sz="2800" b="1"/>
              <a:t>Validation en consultation</a:t>
            </a:r>
            <a:endParaRPr lang="fr-FR" altLang="fr-FR" sz="1800"/>
          </a:p>
          <a:p>
            <a:r>
              <a:rPr lang="fr-FR" altLang="fr-FR" sz="1800" b="1"/>
              <a:t>Les propriétés externes doivent être des propriétés conceptuelles</a:t>
            </a:r>
            <a:r>
              <a:rPr lang="fr-FR" altLang="fr-FR" sz="1800"/>
              <a:t> sinon voir si</a:t>
            </a:r>
          </a:p>
          <a:p>
            <a:r>
              <a:rPr lang="fr-FR" altLang="fr-FR" sz="1800"/>
              <a:t>	oubli dans le MCD et rajout</a:t>
            </a:r>
          </a:p>
          <a:p>
            <a:r>
              <a:rPr lang="fr-FR" altLang="fr-FR" sz="1800"/>
              <a:t>	propriété organisationnelle à rajouter au MCD</a:t>
            </a:r>
          </a:p>
          <a:p>
            <a:r>
              <a:rPr lang="fr-FR" altLang="fr-FR" sz="1800"/>
              <a:t>	ppté absente = donnée calculée. Ajout dans le MCD des données pour calcul</a:t>
            </a:r>
          </a:p>
          <a:p>
            <a:r>
              <a:rPr lang="fr-FR" altLang="fr-FR" sz="1800"/>
              <a:t>	ppté absente = ppté indésirable entrée en conversationnelle. Retrait du ME</a:t>
            </a:r>
          </a:p>
          <a:p>
            <a:r>
              <a:rPr lang="fr-FR" altLang="fr-FR" sz="1800" b="1"/>
              <a:t>On doit se demander si le système peut accéder aux propriétés recherchées</a:t>
            </a:r>
            <a:endParaRPr lang="fr-FR" altLang="fr-FR" sz="1800"/>
          </a:p>
          <a:p>
            <a:r>
              <a:rPr lang="fr-FR" altLang="fr-FR" sz="1800"/>
              <a:t>	soit par balayage d’une entité ou d’une relation</a:t>
            </a:r>
          </a:p>
          <a:p>
            <a:r>
              <a:rPr lang="fr-FR" altLang="fr-FR" sz="1800"/>
              <a:t>	soit par l’identifiant</a:t>
            </a:r>
          </a:p>
          <a:p>
            <a:r>
              <a:rPr lang="fr-FR" altLang="fr-FR" sz="1800" b="1"/>
              <a:t>On doit se demander si on peut sélectionner les bonnes occurences des propriétés auxquelles on accède</a:t>
            </a:r>
          </a:p>
          <a:p>
            <a:r>
              <a:rPr lang="fr-FR" altLang="fr-FR" sz="1800"/>
              <a:t>	pb si absence d’un critère de sélection dans la vue externe (à rajouter)</a:t>
            </a:r>
          </a:p>
          <a:p>
            <a:r>
              <a:rPr lang="fr-FR" altLang="fr-FR" sz="1800"/>
              <a:t>	pb de confusion entre deux relations conceptuelles identiques mais sémantiquement différentes</a:t>
            </a:r>
          </a:p>
          <a:p>
            <a:r>
              <a:rPr lang="fr-FR" altLang="fr-FR" sz="1800" b="1"/>
              <a:t>On doit vérifier que pour deux relations sémantiquement analogues dans la vue externe et le MCD, les cardinalités externes sont contenues dans les cardinalités conceptuelles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(suite)</a:t>
            </a:r>
          </a:p>
        </p:txBody>
      </p:sp>
      <p:sp>
        <p:nvSpPr>
          <p:cNvPr id="152579" name="Rectangle 3"/>
          <p:cNvSpPr>
            <a:spLocks noChangeArrowheads="1"/>
          </p:cNvSpPr>
          <p:nvPr/>
        </p:nvSpPr>
        <p:spPr bwMode="auto">
          <a:xfrm>
            <a:off x="365125" y="1584325"/>
            <a:ext cx="8016875" cy="459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sz="3200" b="1"/>
              <a:t>Validation en mise à jour</a:t>
            </a:r>
          </a:p>
          <a:p>
            <a:endParaRPr lang="fr-FR" altLang="fr-FR" sz="2400"/>
          </a:p>
          <a:p>
            <a:r>
              <a:rPr lang="fr-FR" altLang="fr-FR" sz="2400" b="1"/>
              <a:t>Valider les propriétés externes qui doivent servir</a:t>
            </a:r>
            <a:r>
              <a:rPr lang="fr-FR" altLang="fr-FR" sz="2400"/>
              <a:t> </a:t>
            </a:r>
          </a:p>
          <a:p>
            <a:r>
              <a:rPr lang="fr-FR" altLang="fr-FR" sz="2400"/>
              <a:t>	soit à identifier le ppté conceptuelle à mettre à jour</a:t>
            </a:r>
          </a:p>
          <a:p>
            <a:r>
              <a:rPr lang="fr-FR" altLang="fr-FR" sz="2400"/>
              <a:t>	soit à l’élaboration de la nouvelle valeur de la ppté 		conceptuelle à insérer ou modifier</a:t>
            </a:r>
          </a:p>
          <a:p>
            <a:endParaRPr lang="fr-FR" altLang="fr-FR" sz="2400"/>
          </a:p>
          <a:p>
            <a:r>
              <a:rPr lang="fr-FR" altLang="fr-FR" sz="2400" b="1"/>
              <a:t>Valider les entités et les relations externes</a:t>
            </a:r>
            <a:endParaRPr lang="fr-FR" altLang="fr-FR" sz="2400"/>
          </a:p>
          <a:p>
            <a:r>
              <a:rPr lang="fr-FR" altLang="fr-FR" sz="2400"/>
              <a:t>	les entités externes sont valides si leurs pptés le sont</a:t>
            </a:r>
          </a:p>
          <a:p>
            <a:r>
              <a:rPr lang="fr-FR" altLang="fr-FR" sz="2400"/>
              <a:t>	les relation externes sont valides si leur pptés le sont et 	les entités qu’elles relient aussi</a:t>
            </a:r>
          </a:p>
          <a:p>
            <a:r>
              <a:rPr lang="fr-FR" altLang="fr-FR" sz="2400" b="1"/>
              <a:t>Valider les cardinalités comme pour la consultation</a:t>
            </a:r>
          </a:p>
        </p:txBody>
      </p:sp>
      <p:sp>
        <p:nvSpPr>
          <p:cNvPr id="152580"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24C8D077-D1FA-406C-99B8-33C67BF92DE4}" type="slidenum">
              <a:rPr lang="fr-FR" altLang="fr-FR" sz="1200"/>
              <a:pPr>
                <a:spcBef>
                  <a:spcPct val="50000"/>
                </a:spcBef>
              </a:pPr>
              <a:t>95</a:t>
            </a:fld>
            <a:endParaRPr lang="fr-FR" altLang="fr-FR" sz="12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Méthode  de Validation</a:t>
            </a:r>
          </a:p>
        </p:txBody>
      </p:sp>
      <p:sp>
        <p:nvSpPr>
          <p:cNvPr id="153603" name="Rectangle 3"/>
          <p:cNvSpPr>
            <a:spLocks noChangeArrowheads="1"/>
          </p:cNvSpPr>
          <p:nvPr/>
        </p:nvSpPr>
        <p:spPr bwMode="auto">
          <a:xfrm>
            <a:off x="60325" y="1522413"/>
            <a:ext cx="9082088"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1- Valider toutes les vues externes en consultation, en notant les éventuelles modif° à apporter au MCD</a:t>
            </a:r>
          </a:p>
          <a:p>
            <a:r>
              <a:rPr lang="fr-FR" altLang="fr-FR"/>
              <a:t>Si on modifie le MCD, il faut revalider ttes les vues externes déjà examinées</a:t>
            </a:r>
          </a:p>
          <a:p>
            <a:endParaRPr lang="fr-FR" altLang="fr-FR"/>
          </a:p>
          <a:p>
            <a:r>
              <a:rPr lang="fr-FR" altLang="fr-FR"/>
              <a:t>2-Valider toutes les vues externes en MAJ (mêmes remarques que pour consultataion)</a:t>
            </a:r>
          </a:p>
          <a:p>
            <a:endParaRPr lang="fr-FR" altLang="fr-FR"/>
          </a:p>
          <a:p>
            <a:r>
              <a:rPr lang="fr-FR" altLang="fr-FR"/>
              <a:t>3-S’assurer que tte ppté conceptuelle a pu être insérée (et même modifiée ou supprimée s’il s’agit d’une </a:t>
            </a:r>
          </a:p>
          <a:p>
            <a:r>
              <a:rPr lang="fr-FR" altLang="fr-FR"/>
              <a:t>proposition permanente) dans au moins une vue externe. Sinon imaginer des PF pour les créer avec des vues externes à valider... (a moins que 4-). cf maintenance des données permanentes</a:t>
            </a:r>
          </a:p>
          <a:p>
            <a:endParaRPr lang="fr-FR" altLang="fr-FR"/>
          </a:p>
          <a:p>
            <a:r>
              <a:rPr lang="fr-FR" altLang="fr-FR"/>
              <a:t>4-Repérer les pptés conceptuelles ne participant à aucune vue externe. Si non fondamentales, les supprimer du MCD</a:t>
            </a:r>
          </a:p>
          <a:p>
            <a:endParaRPr lang="fr-FR" altLang="fr-FR"/>
          </a:p>
          <a:p>
            <a:r>
              <a:rPr lang="fr-FR" altLang="fr-FR"/>
              <a:t>5- construire le MCD compte tenu des modifs</a:t>
            </a:r>
          </a:p>
          <a:p>
            <a:endParaRPr lang="fr-FR" altLang="fr-FR"/>
          </a:p>
          <a:p>
            <a:r>
              <a:rPr lang="fr-FR" altLang="fr-FR"/>
              <a:t>6-Construire npour chaque PF à partir de ses ME un sous-modèle extrait du MCD et permettant de déduire ttes les vues externes  de la PF. </a:t>
            </a:r>
          </a:p>
          <a:p>
            <a:endParaRPr lang="fr-FR" altLang="fr-FR"/>
          </a:p>
          <a:p>
            <a:endParaRPr lang="fr-FR" altLang="fr-FR"/>
          </a:p>
        </p:txBody>
      </p:sp>
      <p:sp>
        <p:nvSpPr>
          <p:cNvPr id="153604"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C6D54F58-2A72-4C94-8A3C-77D2FB54CE10}" type="slidenum">
              <a:rPr lang="fr-FR" altLang="fr-FR" sz="1200"/>
              <a:pPr>
                <a:spcBef>
                  <a:spcPct val="50000"/>
                </a:spcBef>
              </a:pPr>
              <a:t>96</a:t>
            </a:fld>
            <a:endParaRPr lang="fr-FR" altLang="fr-FR" sz="12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Maintenance des données permanentes</a:t>
            </a:r>
          </a:p>
        </p:txBody>
      </p:sp>
      <p:sp>
        <p:nvSpPr>
          <p:cNvPr id="154627" name="Rectangle 3"/>
          <p:cNvSpPr>
            <a:spLocks noChangeArrowheads="1"/>
          </p:cNvSpPr>
          <p:nvPr/>
        </p:nvSpPr>
        <p:spPr bwMode="auto">
          <a:xfrm>
            <a:off x="-15875" y="1370013"/>
            <a:ext cx="900747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Entités et Relations permanentes doivent être créées et modifiées (cf MCT et MOT)</a:t>
            </a:r>
          </a:p>
          <a:p>
            <a:r>
              <a:rPr lang="fr-FR" altLang="fr-FR"/>
              <a:t>Exemple : maintenance des produits et des fournisseurs</a:t>
            </a:r>
          </a:p>
          <a:p>
            <a:endParaRPr lang="fr-FR" altLang="fr-FR"/>
          </a:p>
          <a:p>
            <a:r>
              <a:rPr lang="fr-FR" altLang="fr-FR" b="1"/>
              <a:t>Il faut prévoir un processus de maintenance pour chaque entité/relation permanente</a:t>
            </a:r>
          </a:p>
          <a:p>
            <a:r>
              <a:rPr lang="fr-FR" altLang="fr-FR" b="1"/>
              <a:t>Au moment de l’implantation du système, les créations d’entités permanentes se feront en premier</a:t>
            </a:r>
          </a:p>
          <a:p>
            <a:endParaRPr lang="fr-FR" altLang="fr-FR"/>
          </a:p>
          <a:p>
            <a:r>
              <a:rPr lang="fr-FR" altLang="fr-FR"/>
              <a:t>Exemple 				Ou encore</a:t>
            </a:r>
          </a:p>
        </p:txBody>
      </p:sp>
      <p:sp>
        <p:nvSpPr>
          <p:cNvPr id="154628" name="Oval 4"/>
          <p:cNvSpPr>
            <a:spLocks noChangeArrowheads="1"/>
          </p:cNvSpPr>
          <p:nvPr/>
        </p:nvSpPr>
        <p:spPr bwMode="auto">
          <a:xfrm>
            <a:off x="768350" y="2825750"/>
            <a:ext cx="18923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4629" name="Oval 5"/>
          <p:cNvSpPr>
            <a:spLocks noChangeArrowheads="1"/>
          </p:cNvSpPr>
          <p:nvPr/>
        </p:nvSpPr>
        <p:spPr bwMode="auto">
          <a:xfrm>
            <a:off x="5035550" y="2825750"/>
            <a:ext cx="18923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4630" name="Rectangle 6"/>
          <p:cNvSpPr>
            <a:spLocks noChangeArrowheads="1"/>
          </p:cNvSpPr>
          <p:nvPr/>
        </p:nvSpPr>
        <p:spPr bwMode="auto">
          <a:xfrm>
            <a:off x="920750" y="3892550"/>
            <a:ext cx="16637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4631" name="Rectangle 7"/>
          <p:cNvSpPr>
            <a:spLocks noChangeArrowheads="1"/>
          </p:cNvSpPr>
          <p:nvPr/>
        </p:nvSpPr>
        <p:spPr bwMode="auto">
          <a:xfrm>
            <a:off x="5187950" y="3892550"/>
            <a:ext cx="16637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4632" name="Oval 8"/>
          <p:cNvSpPr>
            <a:spLocks noChangeArrowheads="1"/>
          </p:cNvSpPr>
          <p:nvPr/>
        </p:nvSpPr>
        <p:spPr bwMode="auto">
          <a:xfrm>
            <a:off x="768350" y="5568950"/>
            <a:ext cx="18923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4633" name="Oval 9"/>
          <p:cNvSpPr>
            <a:spLocks noChangeArrowheads="1"/>
          </p:cNvSpPr>
          <p:nvPr/>
        </p:nvSpPr>
        <p:spPr bwMode="auto">
          <a:xfrm>
            <a:off x="4883150" y="5492750"/>
            <a:ext cx="21971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4634" name="Line 10"/>
          <p:cNvSpPr>
            <a:spLocks noChangeShapeType="1"/>
          </p:cNvSpPr>
          <p:nvPr/>
        </p:nvSpPr>
        <p:spPr bwMode="auto">
          <a:xfrm>
            <a:off x="1676400" y="32766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4635" name="Line 11"/>
          <p:cNvSpPr>
            <a:spLocks noChangeShapeType="1"/>
          </p:cNvSpPr>
          <p:nvPr/>
        </p:nvSpPr>
        <p:spPr bwMode="auto">
          <a:xfrm>
            <a:off x="1676400" y="4572000"/>
            <a:ext cx="0" cy="990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4636" name="Line 12"/>
          <p:cNvSpPr>
            <a:spLocks noChangeShapeType="1"/>
          </p:cNvSpPr>
          <p:nvPr/>
        </p:nvSpPr>
        <p:spPr bwMode="auto">
          <a:xfrm>
            <a:off x="6019800" y="32766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4637" name="Line 13"/>
          <p:cNvSpPr>
            <a:spLocks noChangeShapeType="1"/>
          </p:cNvSpPr>
          <p:nvPr/>
        </p:nvSpPr>
        <p:spPr bwMode="auto">
          <a:xfrm>
            <a:off x="6019800" y="4572000"/>
            <a:ext cx="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4638" name="Rectangle 14"/>
          <p:cNvSpPr>
            <a:spLocks noChangeArrowheads="1"/>
          </p:cNvSpPr>
          <p:nvPr/>
        </p:nvSpPr>
        <p:spPr bwMode="auto">
          <a:xfrm>
            <a:off x="974725" y="2894013"/>
            <a:ext cx="155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Nouveau produit</a:t>
            </a:r>
          </a:p>
        </p:txBody>
      </p:sp>
      <p:sp>
        <p:nvSpPr>
          <p:cNvPr id="154639" name="Line 15"/>
          <p:cNvSpPr>
            <a:spLocks noChangeShapeType="1"/>
          </p:cNvSpPr>
          <p:nvPr/>
        </p:nvSpPr>
        <p:spPr bwMode="auto">
          <a:xfrm>
            <a:off x="914400" y="4191000"/>
            <a:ext cx="1676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4640" name="Rectangle 16"/>
          <p:cNvSpPr>
            <a:spLocks noChangeArrowheads="1"/>
          </p:cNvSpPr>
          <p:nvPr/>
        </p:nvSpPr>
        <p:spPr bwMode="auto">
          <a:xfrm>
            <a:off x="974725" y="3884613"/>
            <a:ext cx="1533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Création Produit</a:t>
            </a:r>
          </a:p>
        </p:txBody>
      </p:sp>
      <p:sp>
        <p:nvSpPr>
          <p:cNvPr id="154641" name="Rectangle 17"/>
          <p:cNvSpPr>
            <a:spLocks noChangeArrowheads="1"/>
          </p:cNvSpPr>
          <p:nvPr/>
        </p:nvSpPr>
        <p:spPr bwMode="auto">
          <a:xfrm>
            <a:off x="1203325" y="4189413"/>
            <a:ext cx="917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Toujours</a:t>
            </a:r>
          </a:p>
        </p:txBody>
      </p:sp>
      <p:sp>
        <p:nvSpPr>
          <p:cNvPr id="154642" name="Rectangle 18"/>
          <p:cNvSpPr>
            <a:spLocks noChangeArrowheads="1"/>
          </p:cNvSpPr>
          <p:nvPr/>
        </p:nvSpPr>
        <p:spPr bwMode="auto">
          <a:xfrm>
            <a:off x="1050925" y="5561013"/>
            <a:ext cx="1370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  inséré</a:t>
            </a:r>
          </a:p>
        </p:txBody>
      </p:sp>
      <p:sp>
        <p:nvSpPr>
          <p:cNvPr id="154643" name="Rectangle 19"/>
          <p:cNvSpPr>
            <a:spLocks noChangeArrowheads="1"/>
          </p:cNvSpPr>
          <p:nvPr/>
        </p:nvSpPr>
        <p:spPr bwMode="auto">
          <a:xfrm>
            <a:off x="5318125" y="2894013"/>
            <a:ext cx="1471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Hausse des prix</a:t>
            </a:r>
          </a:p>
        </p:txBody>
      </p:sp>
      <p:sp>
        <p:nvSpPr>
          <p:cNvPr id="154644" name="Rectangle 20"/>
          <p:cNvSpPr>
            <a:spLocks noChangeArrowheads="1"/>
          </p:cNvSpPr>
          <p:nvPr/>
        </p:nvSpPr>
        <p:spPr bwMode="auto">
          <a:xfrm>
            <a:off x="3794125" y="3656013"/>
            <a:ext cx="18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endParaRPr lang="fr-FR" altLang="fr-FR"/>
          </a:p>
        </p:txBody>
      </p:sp>
      <p:sp>
        <p:nvSpPr>
          <p:cNvPr id="154645" name="Line 21"/>
          <p:cNvSpPr>
            <a:spLocks noChangeShapeType="1"/>
          </p:cNvSpPr>
          <p:nvPr/>
        </p:nvSpPr>
        <p:spPr bwMode="auto">
          <a:xfrm>
            <a:off x="5181600" y="4191000"/>
            <a:ext cx="1676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4646" name="Rectangle 22"/>
          <p:cNvSpPr>
            <a:spLocks noChangeArrowheads="1"/>
          </p:cNvSpPr>
          <p:nvPr/>
        </p:nvSpPr>
        <p:spPr bwMode="auto">
          <a:xfrm>
            <a:off x="5318125" y="3884613"/>
            <a:ext cx="1290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MAJ des prix</a:t>
            </a:r>
          </a:p>
        </p:txBody>
      </p:sp>
      <p:sp>
        <p:nvSpPr>
          <p:cNvPr id="154647" name="Rectangle 23"/>
          <p:cNvSpPr>
            <a:spLocks noChangeArrowheads="1"/>
          </p:cNvSpPr>
          <p:nvPr/>
        </p:nvSpPr>
        <p:spPr bwMode="auto">
          <a:xfrm>
            <a:off x="5622925" y="4265613"/>
            <a:ext cx="917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Toujours</a:t>
            </a:r>
          </a:p>
        </p:txBody>
      </p:sp>
      <p:sp>
        <p:nvSpPr>
          <p:cNvPr id="154648" name="Rectangle 24"/>
          <p:cNvSpPr>
            <a:spLocks noChangeArrowheads="1"/>
          </p:cNvSpPr>
          <p:nvPr/>
        </p:nvSpPr>
        <p:spPr bwMode="auto">
          <a:xfrm>
            <a:off x="5165725" y="5561013"/>
            <a:ext cx="19288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Hausse répercutée </a:t>
            </a:r>
          </a:p>
          <a:p>
            <a:r>
              <a:rPr lang="fr-FR" altLang="fr-FR"/>
              <a:t>sur toiuts les produits</a:t>
            </a:r>
          </a:p>
        </p:txBody>
      </p:sp>
      <p:sp>
        <p:nvSpPr>
          <p:cNvPr id="154649" name="Rectangle 25"/>
          <p:cNvSpPr>
            <a:spLocks noChangeArrowheads="1"/>
          </p:cNvSpPr>
          <p:nvPr/>
        </p:nvSpPr>
        <p:spPr bwMode="auto">
          <a:xfrm>
            <a:off x="212725" y="6399213"/>
            <a:ext cx="2735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Processus à intégrer au MOT</a:t>
            </a:r>
          </a:p>
        </p:txBody>
      </p:sp>
      <p:sp>
        <p:nvSpPr>
          <p:cNvPr id="154650" name="Rectangle 26"/>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F99CA68D-78B5-4C4C-AAB5-9D8BDEA53D23}" type="slidenum">
              <a:rPr lang="fr-FR" altLang="fr-FR" sz="1200"/>
              <a:pPr>
                <a:spcBef>
                  <a:spcPct val="50000"/>
                </a:spcBef>
              </a:pPr>
              <a:t>97</a:t>
            </a:fld>
            <a:endParaRPr lang="fr-FR" altLang="fr-FR" sz="12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Conclusion</a:t>
            </a:r>
          </a:p>
        </p:txBody>
      </p:sp>
      <p:sp>
        <p:nvSpPr>
          <p:cNvPr id="155651" name="Rectangle 3"/>
          <p:cNvSpPr>
            <a:spLocks noChangeArrowheads="1"/>
          </p:cNvSpPr>
          <p:nvPr/>
        </p:nvSpPr>
        <p:spPr bwMode="auto">
          <a:xfrm>
            <a:off x="-15875" y="1522413"/>
            <a:ext cx="8807450"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Les concepts utilisés</a:t>
            </a:r>
            <a:endParaRPr lang="fr-FR" altLang="fr-FR"/>
          </a:p>
          <a:p>
            <a:r>
              <a:rPr lang="fr-FR" altLang="fr-FR"/>
              <a:t>	MCD BRUT : MCD établi dans l’absolu sans préjuger des traitements (Perception du réel)</a:t>
            </a:r>
          </a:p>
          <a:p>
            <a:r>
              <a:rPr lang="fr-FR" altLang="fr-FR"/>
              <a:t>	ME ou Vue Externe : Modèle des données «vu» par l’utilisateur</a:t>
            </a:r>
          </a:p>
          <a:p>
            <a:r>
              <a:rPr lang="fr-FR" altLang="fr-FR"/>
              <a:t>	Validation : Confrontation du MCD et des vues externes  dans le but des les faire correspondre</a:t>
            </a:r>
          </a:p>
          <a:p>
            <a:r>
              <a:rPr lang="fr-FR" altLang="fr-FR"/>
              <a:t>	MCD validé : MCD après validation</a:t>
            </a:r>
          </a:p>
          <a:p>
            <a:r>
              <a:rPr lang="fr-FR" altLang="fr-FR"/>
              <a:t>	ME validé : vue externe après validation</a:t>
            </a:r>
          </a:p>
          <a:p>
            <a:r>
              <a:rPr lang="fr-FR" altLang="fr-FR"/>
              <a:t>	Sous-modèle conceptuel : extrait du modèle conceptuel correspondant à une PF</a:t>
            </a:r>
          </a:p>
          <a:p>
            <a:endParaRPr lang="fr-FR" altLang="fr-FR"/>
          </a:p>
          <a:p>
            <a:r>
              <a:rPr lang="fr-FR" altLang="fr-FR" b="1"/>
              <a:t>Principe de la démarche</a:t>
            </a:r>
          </a:p>
        </p:txBody>
      </p:sp>
      <p:sp>
        <p:nvSpPr>
          <p:cNvPr id="155652" name="Rectangle 4"/>
          <p:cNvSpPr>
            <a:spLocks noChangeArrowheads="1"/>
          </p:cNvSpPr>
          <p:nvPr/>
        </p:nvSpPr>
        <p:spPr bwMode="auto">
          <a:xfrm>
            <a:off x="234950" y="4044950"/>
            <a:ext cx="8216900" cy="2730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53" name="Line 5"/>
          <p:cNvSpPr>
            <a:spLocks noChangeShapeType="1"/>
          </p:cNvSpPr>
          <p:nvPr/>
        </p:nvSpPr>
        <p:spPr bwMode="auto">
          <a:xfrm>
            <a:off x="228600" y="4419600"/>
            <a:ext cx="822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54" name="Line 6"/>
          <p:cNvSpPr>
            <a:spLocks noChangeShapeType="1"/>
          </p:cNvSpPr>
          <p:nvPr/>
        </p:nvSpPr>
        <p:spPr bwMode="auto">
          <a:xfrm>
            <a:off x="228600" y="4800600"/>
            <a:ext cx="822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55" name="Line 7"/>
          <p:cNvSpPr>
            <a:spLocks noChangeShapeType="1"/>
          </p:cNvSpPr>
          <p:nvPr/>
        </p:nvSpPr>
        <p:spPr bwMode="auto">
          <a:xfrm>
            <a:off x="2286000" y="4038600"/>
            <a:ext cx="0" cy="2743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56" name="Line 8"/>
          <p:cNvSpPr>
            <a:spLocks noChangeShapeType="1"/>
          </p:cNvSpPr>
          <p:nvPr/>
        </p:nvSpPr>
        <p:spPr bwMode="auto">
          <a:xfrm>
            <a:off x="5257800" y="4038600"/>
            <a:ext cx="0" cy="2743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57" name="Rectangle 9"/>
          <p:cNvSpPr>
            <a:spLocks noChangeArrowheads="1"/>
          </p:cNvSpPr>
          <p:nvPr/>
        </p:nvSpPr>
        <p:spPr bwMode="auto">
          <a:xfrm>
            <a:off x="669925" y="4037013"/>
            <a:ext cx="963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NIVEAU</a:t>
            </a:r>
          </a:p>
        </p:txBody>
      </p:sp>
      <p:sp>
        <p:nvSpPr>
          <p:cNvPr id="155658" name="Rectangle 10"/>
          <p:cNvSpPr>
            <a:spLocks noChangeArrowheads="1"/>
          </p:cNvSpPr>
          <p:nvPr/>
        </p:nvSpPr>
        <p:spPr bwMode="auto">
          <a:xfrm>
            <a:off x="2955925" y="4037013"/>
            <a:ext cx="1595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TRAITEMENTS</a:t>
            </a:r>
          </a:p>
        </p:txBody>
      </p:sp>
      <p:sp>
        <p:nvSpPr>
          <p:cNvPr id="155659" name="Rectangle 11"/>
          <p:cNvSpPr>
            <a:spLocks noChangeArrowheads="1"/>
          </p:cNvSpPr>
          <p:nvPr/>
        </p:nvSpPr>
        <p:spPr bwMode="auto">
          <a:xfrm>
            <a:off x="6156325" y="4037013"/>
            <a:ext cx="1131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DONNEES</a:t>
            </a:r>
          </a:p>
        </p:txBody>
      </p:sp>
      <p:sp>
        <p:nvSpPr>
          <p:cNvPr id="155660" name="Rectangle 12"/>
          <p:cNvSpPr>
            <a:spLocks noChangeArrowheads="1"/>
          </p:cNvSpPr>
          <p:nvPr/>
        </p:nvSpPr>
        <p:spPr bwMode="auto">
          <a:xfrm>
            <a:off x="441325" y="4494213"/>
            <a:ext cx="150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CONCEPTUEL</a:t>
            </a:r>
          </a:p>
        </p:txBody>
      </p:sp>
      <p:sp>
        <p:nvSpPr>
          <p:cNvPr id="155661" name="Rectangle 13"/>
          <p:cNvSpPr>
            <a:spLocks noChangeArrowheads="1"/>
          </p:cNvSpPr>
          <p:nvPr/>
        </p:nvSpPr>
        <p:spPr bwMode="auto">
          <a:xfrm>
            <a:off x="288925" y="4951413"/>
            <a:ext cx="1966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ORGANISATIONEL</a:t>
            </a:r>
          </a:p>
        </p:txBody>
      </p:sp>
      <p:sp>
        <p:nvSpPr>
          <p:cNvPr id="155662" name="Rectangle 14"/>
          <p:cNvSpPr>
            <a:spLocks noChangeArrowheads="1"/>
          </p:cNvSpPr>
          <p:nvPr/>
        </p:nvSpPr>
        <p:spPr bwMode="auto">
          <a:xfrm>
            <a:off x="2978150" y="4502150"/>
            <a:ext cx="9017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63" name="Rectangle 15"/>
          <p:cNvSpPr>
            <a:spLocks noChangeArrowheads="1"/>
          </p:cNvSpPr>
          <p:nvPr/>
        </p:nvSpPr>
        <p:spPr bwMode="auto">
          <a:xfrm>
            <a:off x="3108325" y="4437063"/>
            <a:ext cx="62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MCT</a:t>
            </a:r>
          </a:p>
        </p:txBody>
      </p:sp>
      <p:sp>
        <p:nvSpPr>
          <p:cNvPr id="155664" name="Rectangle 16"/>
          <p:cNvSpPr>
            <a:spLocks noChangeArrowheads="1"/>
          </p:cNvSpPr>
          <p:nvPr/>
        </p:nvSpPr>
        <p:spPr bwMode="auto">
          <a:xfrm>
            <a:off x="6330950" y="4502150"/>
            <a:ext cx="9017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65" name="Rectangle 17"/>
          <p:cNvSpPr>
            <a:spLocks noChangeArrowheads="1"/>
          </p:cNvSpPr>
          <p:nvPr/>
        </p:nvSpPr>
        <p:spPr bwMode="auto">
          <a:xfrm>
            <a:off x="6461125" y="4437063"/>
            <a:ext cx="647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MCD</a:t>
            </a:r>
          </a:p>
        </p:txBody>
      </p:sp>
      <p:sp>
        <p:nvSpPr>
          <p:cNvPr id="155666" name="Rectangle 18"/>
          <p:cNvSpPr>
            <a:spLocks noChangeArrowheads="1"/>
          </p:cNvSpPr>
          <p:nvPr/>
        </p:nvSpPr>
        <p:spPr bwMode="auto">
          <a:xfrm>
            <a:off x="2978150" y="5111750"/>
            <a:ext cx="9017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67" name="Rectangle 19"/>
          <p:cNvSpPr>
            <a:spLocks noChangeArrowheads="1"/>
          </p:cNvSpPr>
          <p:nvPr/>
        </p:nvSpPr>
        <p:spPr bwMode="auto">
          <a:xfrm>
            <a:off x="3108325" y="5046663"/>
            <a:ext cx="62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MCT</a:t>
            </a:r>
          </a:p>
        </p:txBody>
      </p:sp>
      <p:sp>
        <p:nvSpPr>
          <p:cNvPr id="155668" name="Rectangle 20"/>
          <p:cNvSpPr>
            <a:spLocks noChangeArrowheads="1"/>
          </p:cNvSpPr>
          <p:nvPr/>
        </p:nvSpPr>
        <p:spPr bwMode="auto">
          <a:xfrm>
            <a:off x="6940550" y="5740400"/>
            <a:ext cx="13589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69" name="Rectangle 21"/>
          <p:cNvSpPr>
            <a:spLocks noChangeArrowheads="1"/>
          </p:cNvSpPr>
          <p:nvPr/>
        </p:nvSpPr>
        <p:spPr bwMode="auto">
          <a:xfrm>
            <a:off x="6918325" y="5732463"/>
            <a:ext cx="145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MCD VALIDE</a:t>
            </a:r>
          </a:p>
        </p:txBody>
      </p:sp>
      <p:sp>
        <p:nvSpPr>
          <p:cNvPr id="155670" name="Rectangle 22"/>
          <p:cNvSpPr>
            <a:spLocks noChangeArrowheads="1"/>
          </p:cNvSpPr>
          <p:nvPr/>
        </p:nvSpPr>
        <p:spPr bwMode="auto">
          <a:xfrm>
            <a:off x="6864350" y="6483350"/>
            <a:ext cx="9017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71" name="Rectangle 23"/>
          <p:cNvSpPr>
            <a:spLocks noChangeArrowheads="1"/>
          </p:cNvSpPr>
          <p:nvPr/>
        </p:nvSpPr>
        <p:spPr bwMode="auto">
          <a:xfrm>
            <a:off x="6994525" y="6418263"/>
            <a:ext cx="63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MLD</a:t>
            </a:r>
          </a:p>
        </p:txBody>
      </p:sp>
      <p:sp>
        <p:nvSpPr>
          <p:cNvPr id="155672" name="Rectangle 24"/>
          <p:cNvSpPr>
            <a:spLocks noChangeArrowheads="1"/>
          </p:cNvSpPr>
          <p:nvPr/>
        </p:nvSpPr>
        <p:spPr bwMode="auto">
          <a:xfrm>
            <a:off x="4578350" y="5435600"/>
            <a:ext cx="13589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73" name="Rectangle 25"/>
          <p:cNvSpPr>
            <a:spLocks noChangeArrowheads="1"/>
          </p:cNvSpPr>
          <p:nvPr/>
        </p:nvSpPr>
        <p:spPr bwMode="auto">
          <a:xfrm>
            <a:off x="4556125" y="5427663"/>
            <a:ext cx="1447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VALIDATION</a:t>
            </a:r>
          </a:p>
        </p:txBody>
      </p:sp>
      <p:sp>
        <p:nvSpPr>
          <p:cNvPr id="155674" name="Line 26"/>
          <p:cNvSpPr>
            <a:spLocks noChangeShapeType="1"/>
          </p:cNvSpPr>
          <p:nvPr/>
        </p:nvSpPr>
        <p:spPr bwMode="auto">
          <a:xfrm>
            <a:off x="3352800" y="4724400"/>
            <a:ext cx="0" cy="381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75" name="Line 27"/>
          <p:cNvSpPr>
            <a:spLocks noChangeShapeType="1"/>
          </p:cNvSpPr>
          <p:nvPr/>
        </p:nvSpPr>
        <p:spPr bwMode="auto">
          <a:xfrm>
            <a:off x="3352800" y="5334000"/>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76" name="Line 28"/>
          <p:cNvSpPr>
            <a:spLocks noChangeShapeType="1"/>
          </p:cNvSpPr>
          <p:nvPr/>
        </p:nvSpPr>
        <p:spPr bwMode="auto">
          <a:xfrm>
            <a:off x="3352800" y="5562600"/>
            <a:ext cx="1219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77" name="Line 29"/>
          <p:cNvSpPr>
            <a:spLocks noChangeShapeType="1"/>
          </p:cNvSpPr>
          <p:nvPr/>
        </p:nvSpPr>
        <p:spPr bwMode="auto">
          <a:xfrm flipH="1">
            <a:off x="5715000" y="4648200"/>
            <a:ext cx="60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78" name="Line 30"/>
          <p:cNvSpPr>
            <a:spLocks noChangeShapeType="1"/>
          </p:cNvSpPr>
          <p:nvPr/>
        </p:nvSpPr>
        <p:spPr bwMode="auto">
          <a:xfrm>
            <a:off x="5715000" y="4648200"/>
            <a:ext cx="0" cy="76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79" name="Line 31"/>
          <p:cNvSpPr>
            <a:spLocks noChangeShapeType="1"/>
          </p:cNvSpPr>
          <p:nvPr/>
        </p:nvSpPr>
        <p:spPr bwMode="auto">
          <a:xfrm>
            <a:off x="5715000" y="57912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80" name="Line 32"/>
          <p:cNvSpPr>
            <a:spLocks noChangeShapeType="1"/>
          </p:cNvSpPr>
          <p:nvPr/>
        </p:nvSpPr>
        <p:spPr bwMode="auto">
          <a:xfrm>
            <a:off x="5715000" y="5943600"/>
            <a:ext cx="1219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81" name="Line 33"/>
          <p:cNvSpPr>
            <a:spLocks noChangeShapeType="1"/>
          </p:cNvSpPr>
          <p:nvPr/>
        </p:nvSpPr>
        <p:spPr bwMode="auto">
          <a:xfrm>
            <a:off x="7391400" y="6019800"/>
            <a:ext cx="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82" name="Rectangle 3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ABA84DD8-BEFA-421D-820E-B9E445A9F106}" type="slidenum">
              <a:rPr lang="fr-FR" altLang="fr-FR" sz="1200"/>
              <a:pPr>
                <a:spcBef>
                  <a:spcPct val="50000"/>
                </a:spcBef>
              </a:pPr>
              <a:t>98</a:t>
            </a:fld>
            <a:endParaRPr lang="fr-FR" altLang="fr-FR" sz="12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Le Modèle Logique des Données</a:t>
            </a:r>
          </a:p>
        </p:txBody>
      </p:sp>
      <p:sp>
        <p:nvSpPr>
          <p:cNvPr id="156675" name="Rectangle 3"/>
          <p:cNvSpPr>
            <a:spLocks noChangeArrowheads="1"/>
          </p:cNvSpPr>
          <p:nvPr/>
        </p:nvSpPr>
        <p:spPr bwMode="auto">
          <a:xfrm>
            <a:off x="76200" y="1600200"/>
            <a:ext cx="9066213"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OBJECTIF : MCD 			Formalisme (Choix Organisationnels fonctions de logiciels)</a:t>
            </a:r>
          </a:p>
          <a:p>
            <a:pPr>
              <a:spcBef>
                <a:spcPct val="50000"/>
              </a:spcBef>
            </a:pPr>
            <a:r>
              <a:rPr lang="fr-FR" altLang="fr-FR"/>
              <a:t>							Navigationnelle</a:t>
            </a:r>
          </a:p>
          <a:p>
            <a:pPr>
              <a:spcBef>
                <a:spcPct val="50000"/>
              </a:spcBef>
            </a:pPr>
            <a:r>
              <a:rPr lang="fr-FR" altLang="fr-FR"/>
              <a:t>entité-type	relation-type 	FICHIERS		BD		(Enregistrements/Ensembles)</a:t>
            </a:r>
          </a:p>
          <a:p>
            <a:pPr>
              <a:spcBef>
                <a:spcPct val="50000"/>
              </a:spcBef>
            </a:pPr>
            <a:endParaRPr lang="fr-FR" altLang="fr-FR"/>
          </a:p>
          <a:p>
            <a:pPr>
              <a:spcBef>
                <a:spcPct val="50000"/>
              </a:spcBef>
            </a:pPr>
            <a:r>
              <a:rPr lang="fr-FR" altLang="fr-FR"/>
              <a:t>occurence		          ENREGISTREMENTS			Relationnelle</a:t>
            </a:r>
          </a:p>
        </p:txBody>
      </p:sp>
      <p:sp>
        <p:nvSpPr>
          <p:cNvPr id="156676" name="Line 4"/>
          <p:cNvSpPr>
            <a:spLocks noChangeShapeType="1"/>
          </p:cNvSpPr>
          <p:nvPr/>
        </p:nvSpPr>
        <p:spPr bwMode="auto">
          <a:xfrm>
            <a:off x="1778000" y="1752600"/>
            <a:ext cx="1981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6677" name="Line 5"/>
          <p:cNvSpPr>
            <a:spLocks noChangeShapeType="1"/>
          </p:cNvSpPr>
          <p:nvPr/>
        </p:nvSpPr>
        <p:spPr bwMode="auto">
          <a:xfrm flipH="1">
            <a:off x="3505200" y="1905000"/>
            <a:ext cx="6096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6678" name="Line 6"/>
          <p:cNvSpPr>
            <a:spLocks noChangeShapeType="1"/>
          </p:cNvSpPr>
          <p:nvPr/>
        </p:nvSpPr>
        <p:spPr bwMode="auto">
          <a:xfrm>
            <a:off x="4343400" y="1905000"/>
            <a:ext cx="5334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6679" name="Line 7"/>
          <p:cNvSpPr>
            <a:spLocks noChangeShapeType="1"/>
          </p:cNvSpPr>
          <p:nvPr/>
        </p:nvSpPr>
        <p:spPr bwMode="auto">
          <a:xfrm flipV="1">
            <a:off x="5029200" y="2133600"/>
            <a:ext cx="1524000" cy="381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6680" name="Line 8"/>
          <p:cNvSpPr>
            <a:spLocks noChangeShapeType="1"/>
          </p:cNvSpPr>
          <p:nvPr/>
        </p:nvSpPr>
        <p:spPr bwMode="auto">
          <a:xfrm>
            <a:off x="5029200" y="2514600"/>
            <a:ext cx="144780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6681" name="Line 9"/>
          <p:cNvSpPr>
            <a:spLocks noChangeShapeType="1"/>
          </p:cNvSpPr>
          <p:nvPr/>
        </p:nvSpPr>
        <p:spPr bwMode="auto">
          <a:xfrm>
            <a:off x="2133600" y="2514600"/>
            <a:ext cx="685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6682" name="Line 10"/>
          <p:cNvSpPr>
            <a:spLocks noChangeShapeType="1"/>
          </p:cNvSpPr>
          <p:nvPr/>
        </p:nvSpPr>
        <p:spPr bwMode="auto">
          <a:xfrm>
            <a:off x="3352800" y="2616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6683" name="Line 11"/>
          <p:cNvSpPr>
            <a:spLocks noChangeShapeType="1"/>
          </p:cNvSpPr>
          <p:nvPr/>
        </p:nvSpPr>
        <p:spPr bwMode="auto">
          <a:xfrm>
            <a:off x="1295400" y="3200400"/>
            <a:ext cx="1066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6684" name="Line 12"/>
          <p:cNvSpPr>
            <a:spLocks noChangeShapeType="1"/>
          </p:cNvSpPr>
          <p:nvPr/>
        </p:nvSpPr>
        <p:spPr bwMode="auto">
          <a:xfrm>
            <a:off x="3352800" y="35306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6685" name="Rectangle 13"/>
          <p:cNvSpPr>
            <a:spLocks noChangeArrowheads="1"/>
          </p:cNvSpPr>
          <p:nvPr/>
        </p:nvSpPr>
        <p:spPr bwMode="auto">
          <a:xfrm>
            <a:off x="2879725" y="3960813"/>
            <a:ext cx="1019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CHAMPS</a:t>
            </a:r>
          </a:p>
        </p:txBody>
      </p:sp>
      <p:sp>
        <p:nvSpPr>
          <p:cNvPr id="156686" name="Rectangle 14"/>
          <p:cNvSpPr>
            <a:spLocks noChangeArrowheads="1"/>
          </p:cNvSpPr>
          <p:nvPr/>
        </p:nvSpPr>
        <p:spPr bwMode="auto">
          <a:xfrm>
            <a:off x="136525" y="4722813"/>
            <a:ext cx="1030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Identifiant</a:t>
            </a:r>
          </a:p>
        </p:txBody>
      </p:sp>
      <p:sp>
        <p:nvSpPr>
          <p:cNvPr id="156687" name="Line 15"/>
          <p:cNvSpPr>
            <a:spLocks noChangeShapeType="1"/>
          </p:cNvSpPr>
          <p:nvPr/>
        </p:nvSpPr>
        <p:spPr bwMode="auto">
          <a:xfrm>
            <a:off x="1295400" y="4876800"/>
            <a:ext cx="1066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6688" name="Rectangle 16"/>
          <p:cNvSpPr>
            <a:spLocks noChangeArrowheads="1"/>
          </p:cNvSpPr>
          <p:nvPr/>
        </p:nvSpPr>
        <p:spPr bwMode="auto">
          <a:xfrm>
            <a:off x="3032125" y="4646613"/>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CLE</a:t>
            </a:r>
          </a:p>
        </p:txBody>
      </p:sp>
      <p:sp>
        <p:nvSpPr>
          <p:cNvPr id="156689" name="Rectangle 17"/>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E490EA6D-EA1A-43B4-840D-D9C75974F0FC}" type="slidenum">
              <a:rPr lang="fr-FR" altLang="fr-FR" sz="1200"/>
              <a:pPr>
                <a:spcBef>
                  <a:spcPct val="50000"/>
                </a:spcBef>
              </a:pPr>
              <a:t>99</a:t>
            </a:fld>
            <a:endParaRPr lang="fr-FR" altLang="fr-FR" sz="1200"/>
          </a:p>
        </p:txBody>
      </p:sp>
    </p:spTree>
  </p:cSld>
  <p:clrMapOvr>
    <a:masterClrMapping/>
  </p:clrMapOvr>
</p:sld>
</file>

<file path=ppt/theme/theme1.xml><?xml version="1.0" encoding="utf-8"?>
<a:theme xmlns:a="http://schemas.openxmlformats.org/drawingml/2006/main" name="Contemporain blanc">
  <a:themeElements>
    <a:clrScheme name="Contemporain blanc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in blanc">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altLang="fr-FR" sz="1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altLang="fr-FR" sz="1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ntemporain blanc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in blanc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in blanc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in blanc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in blanc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in blanc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in blanc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Office\Modèles\Modèles de présentation\Contemporain blanc.pot</Template>
  <TotalTime>1490605429</TotalTime>
  <Pages>51</Pages>
  <Words>5406</Words>
  <Application>Microsoft Office PowerPoint</Application>
  <PresentationFormat>Format US (216 x 279 mm)</PresentationFormat>
  <Paragraphs>1818</Paragraphs>
  <Slides>117</Slides>
  <Notes>117</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117</vt:i4>
      </vt:variant>
    </vt:vector>
  </HeadingPairs>
  <TitlesOfParts>
    <vt:vector size="119" baseType="lpstr">
      <vt:lpstr>Contemporain blanc</vt:lpstr>
      <vt:lpstr>Document</vt:lpstr>
      <vt:lpstr>Conception des Systèmes d'Information</vt:lpstr>
      <vt:lpstr>Pourquoi choisir cette option ?</vt:lpstr>
      <vt:lpstr>Objectif du cours</vt:lpstr>
      <vt:lpstr>Notion de Système</vt:lpstr>
      <vt:lpstr>Exemple de système</vt:lpstr>
      <vt:lpstr>Objectif du cours</vt:lpstr>
      <vt:lpstr>SI d'une organisation</vt:lpstr>
      <vt:lpstr>Exemple</vt:lpstr>
      <vt:lpstr>Aspects du SI</vt:lpstr>
      <vt:lpstr>Actions programmées / Choix</vt:lpstr>
      <vt:lpstr>SI Automatisable</vt:lpstr>
      <vt:lpstr>Analyse d'un projet</vt:lpstr>
      <vt:lpstr>Eléments liés au projet</vt:lpstr>
      <vt:lpstr>Objectif d'une telle méthode ?</vt:lpstr>
      <vt:lpstr>Contexte d'apparition de MERISE</vt:lpstr>
      <vt:lpstr>Présentation PowerPoint</vt:lpstr>
      <vt:lpstr>Caractéristiques d'une méthode</vt:lpstr>
      <vt:lpstr>Présentation PowerPoint</vt:lpstr>
      <vt:lpstr>Mise en place d'un nouveau système</vt:lpstr>
      <vt:lpstr>Idées générales de la méthode</vt:lpstr>
      <vt:lpstr>Idées générales (suite)</vt:lpstr>
      <vt:lpstr>Présentation PowerPoint</vt:lpstr>
      <vt:lpstr>Les grandes étapes d'un projet</vt:lpstr>
      <vt:lpstr>Décisions majeures durant le projet</vt:lpstr>
      <vt:lpstr>Récapitulation </vt:lpstr>
      <vt:lpstr>Schémas directeurs pour le découpage en sous projets</vt:lpstr>
      <vt:lpstr>Définition et objectifs de chaque étape</vt:lpstr>
      <vt:lpstr>Etude détaillée</vt:lpstr>
      <vt:lpstr>Réalisation et mise en oeuvre</vt:lpstr>
      <vt:lpstr>Lancement et validation définitive</vt:lpstr>
      <vt:lpstr>Etude de l'existant : objectifs</vt:lpstr>
      <vt:lpstr>Analyse des flux : schéma des flux</vt:lpstr>
      <vt:lpstr>Avantages et inconvénients de ces schémas</vt:lpstr>
      <vt:lpstr>Le modèle conceptuel des données</vt:lpstr>
      <vt:lpstr>Représentation schématique</vt:lpstr>
      <vt:lpstr>Relation-type : Caractéristiques-1</vt:lpstr>
      <vt:lpstr>Relation-type : Caractéristiques-2</vt:lpstr>
      <vt:lpstr>Règles de gestion</vt:lpstr>
      <vt:lpstr>Présentation PowerPoint</vt:lpstr>
      <vt:lpstr>Dépendances fonctionnelles</vt:lpstr>
      <vt:lpstr>DF (suite)</vt:lpstr>
      <vt:lpstr>Propriétés de DF</vt:lpstr>
      <vt:lpstr>Présentation PowerPoint</vt:lpstr>
      <vt:lpstr>Normalisation des entités</vt:lpstr>
      <vt:lpstr>Exemples (suite)</vt:lpstr>
      <vt:lpstr>Exemples (suite)</vt:lpstr>
      <vt:lpstr>Respect des contraintes d'intégrité, vérification et normalisation</vt:lpstr>
      <vt:lpstr>Décomposition d'une relation</vt:lpstr>
      <vt:lpstr>Exemple de construction de MCD</vt:lpstr>
      <vt:lpstr>Recueil des informations</vt:lpstr>
      <vt:lpstr>Dictionnaire des données</vt:lpstr>
      <vt:lpstr>Présentation PowerPoint</vt:lpstr>
      <vt:lpstr>Présentation PowerPoint</vt:lpstr>
      <vt:lpstr>Présentation PowerPoint</vt:lpstr>
      <vt:lpstr>Présentation PowerPoint</vt:lpstr>
      <vt:lpstr>Le Modèle Conceptuel des Traitements</vt:lpstr>
      <vt:lpstr>Présentation PowerPoint</vt:lpstr>
      <vt:lpstr>Les Concepts</vt:lpstr>
      <vt:lpstr>Les Concepts (suite)</vt:lpstr>
      <vt:lpstr>Représentation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Modèles Externes</vt:lpstr>
      <vt:lpstr>Règles de construction des ME</vt:lpstr>
      <vt:lpstr>Présentation PowerPoint</vt:lpstr>
      <vt:lpstr>Présentation PowerPoint</vt:lpstr>
      <vt:lpstr>Présentation PowerPoint</vt:lpstr>
      <vt:lpstr>La validation</vt:lpstr>
      <vt:lpstr>Présentation PowerPoint</vt:lpstr>
      <vt:lpstr>Présentation PowerPoint</vt:lpstr>
      <vt:lpstr>Présentation PowerPoint</vt:lpstr>
      <vt:lpstr>Présentation PowerPoint</vt:lpstr>
      <vt:lpstr>Règles et méthodes de validation</vt:lpstr>
      <vt:lpstr>(suite)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Systèmes d'Information</dc:title>
  <dc:creator>Université d'Angers</dc:creator>
  <cp:lastModifiedBy>Stagiaire</cp:lastModifiedBy>
  <cp:revision>115</cp:revision>
  <cp:lastPrinted>1998-11-12T18:30:07Z</cp:lastPrinted>
  <dcterms:created xsi:type="dcterms:W3CDTF">1997-09-24T13:34:08Z</dcterms:created>
  <dcterms:modified xsi:type="dcterms:W3CDTF">2022-02-02T15:48:31Z</dcterms:modified>
</cp:coreProperties>
</file>