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4"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9E22C7D-AE17-4DED-8B63-161D33FFC185}" type="datetimeFigureOut">
              <a:rPr lang="fr-FR" smtClean="0"/>
              <a:t>11/10/2021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BBCA40B-1506-4D55-B17A-39B8067995A7}" type="slidenum">
              <a:rPr lang="fr-FR" smtClean="0"/>
              <a:t>‹N°›</a:t>
            </a:fld>
            <a:endParaRPr lang="fr-FR"/>
          </a:p>
        </p:txBody>
      </p:sp>
    </p:spTree>
    <p:extLst>
      <p:ext uri="{BB962C8B-B14F-4D97-AF65-F5344CB8AC3E}">
        <p14:creationId xmlns:p14="http://schemas.microsoft.com/office/powerpoint/2010/main" val="388525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BBCA40B-1506-4D55-B17A-39B8067995A7}" type="slidenum">
              <a:rPr lang="fr-FR" smtClean="0"/>
              <a:t>29</a:t>
            </a:fld>
            <a:endParaRPr lang="fr-FR"/>
          </a:p>
        </p:txBody>
      </p:sp>
    </p:spTree>
    <p:extLst>
      <p:ext uri="{BB962C8B-B14F-4D97-AF65-F5344CB8AC3E}">
        <p14:creationId xmlns:p14="http://schemas.microsoft.com/office/powerpoint/2010/main" val="212771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BBCA40B-1506-4D55-B17A-39B8067995A7}" type="slidenum">
              <a:rPr lang="fr-FR" smtClean="0"/>
              <a:t>31</a:t>
            </a:fld>
            <a:endParaRPr lang="fr-FR"/>
          </a:p>
        </p:txBody>
      </p:sp>
    </p:spTree>
    <p:extLst>
      <p:ext uri="{BB962C8B-B14F-4D97-AF65-F5344CB8AC3E}">
        <p14:creationId xmlns:p14="http://schemas.microsoft.com/office/powerpoint/2010/main" val="2547068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27" name="PlaceHolder 2"/>
          <p:cNvSpPr>
            <a:spLocks noGrp="1"/>
          </p:cNvSpPr>
          <p:nvPr>
            <p:ph/>
          </p:nvPr>
        </p:nvSpPr>
        <p:spPr>
          <a:xfrm>
            <a:off x="457200" y="1600200"/>
            <a:ext cx="822924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28" name="PlaceHolder 3"/>
          <p:cNvSpPr>
            <a:spLocks noGrp="1"/>
          </p:cNvSpPr>
          <p:nvPr>
            <p:ph/>
          </p:nvPr>
        </p:nvSpPr>
        <p:spPr>
          <a:xfrm>
            <a:off x="457200" y="4060080"/>
            <a:ext cx="822924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30" name="PlaceHolder 2"/>
          <p:cNvSpPr>
            <a:spLocks noGrp="1"/>
          </p:cNvSpPr>
          <p:nvPr>
            <p:ph/>
          </p:nvPr>
        </p:nvSpPr>
        <p:spPr>
          <a:xfrm>
            <a:off x="45720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1" name="PlaceHolder 3"/>
          <p:cNvSpPr>
            <a:spLocks noGrp="1"/>
          </p:cNvSpPr>
          <p:nvPr>
            <p:ph/>
          </p:nvPr>
        </p:nvSpPr>
        <p:spPr>
          <a:xfrm>
            <a:off x="467424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2" name="PlaceHolder 4"/>
          <p:cNvSpPr>
            <a:spLocks noGrp="1"/>
          </p:cNvSpPr>
          <p:nvPr>
            <p:ph/>
          </p:nvPr>
        </p:nvSpPr>
        <p:spPr>
          <a:xfrm>
            <a:off x="45720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3" name="PlaceHolder 5"/>
          <p:cNvSpPr>
            <a:spLocks noGrp="1"/>
          </p:cNvSpPr>
          <p:nvPr>
            <p:ph/>
          </p:nvPr>
        </p:nvSpPr>
        <p:spPr>
          <a:xfrm>
            <a:off x="467424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35" name="PlaceHolder 2"/>
          <p:cNvSpPr>
            <a:spLocks noGrp="1"/>
          </p:cNvSpPr>
          <p:nvPr>
            <p:ph/>
          </p:nvPr>
        </p:nvSpPr>
        <p:spPr>
          <a:xfrm>
            <a:off x="457200" y="160020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6" name="PlaceHolder 3"/>
          <p:cNvSpPr>
            <a:spLocks noGrp="1"/>
          </p:cNvSpPr>
          <p:nvPr>
            <p:ph/>
          </p:nvPr>
        </p:nvSpPr>
        <p:spPr>
          <a:xfrm>
            <a:off x="3239640" y="160020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7" name="PlaceHolder 4"/>
          <p:cNvSpPr>
            <a:spLocks noGrp="1"/>
          </p:cNvSpPr>
          <p:nvPr>
            <p:ph/>
          </p:nvPr>
        </p:nvSpPr>
        <p:spPr>
          <a:xfrm>
            <a:off x="6022080" y="160020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8" name="PlaceHolder 5"/>
          <p:cNvSpPr>
            <a:spLocks noGrp="1"/>
          </p:cNvSpPr>
          <p:nvPr>
            <p:ph/>
          </p:nvPr>
        </p:nvSpPr>
        <p:spPr>
          <a:xfrm>
            <a:off x="457200" y="406008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39" name="PlaceHolder 6"/>
          <p:cNvSpPr>
            <a:spLocks noGrp="1"/>
          </p:cNvSpPr>
          <p:nvPr>
            <p:ph/>
          </p:nvPr>
        </p:nvSpPr>
        <p:spPr>
          <a:xfrm>
            <a:off x="3239640" y="406008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40" name="PlaceHolder 7"/>
          <p:cNvSpPr>
            <a:spLocks noGrp="1"/>
          </p:cNvSpPr>
          <p:nvPr>
            <p:ph/>
          </p:nvPr>
        </p:nvSpPr>
        <p:spPr>
          <a:xfrm>
            <a:off x="6022080" y="406008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47" name="PlaceHolder 2"/>
          <p:cNvSpPr>
            <a:spLocks noGrp="1"/>
          </p:cNvSpPr>
          <p:nvPr>
            <p:ph type="subTitle"/>
          </p:nvPr>
        </p:nvSpPr>
        <p:spPr>
          <a:xfrm>
            <a:off x="457200" y="1600200"/>
            <a:ext cx="8229240" cy="470880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49" name="PlaceHolder 2"/>
          <p:cNvSpPr>
            <a:spLocks noGrp="1"/>
          </p:cNvSpPr>
          <p:nvPr>
            <p:ph/>
          </p:nvPr>
        </p:nvSpPr>
        <p:spPr>
          <a:xfrm>
            <a:off x="457200" y="1600200"/>
            <a:ext cx="822924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51" name="PlaceHolder 2"/>
          <p:cNvSpPr>
            <a:spLocks noGrp="1"/>
          </p:cNvSpPr>
          <p:nvPr>
            <p:ph/>
          </p:nvPr>
        </p:nvSpPr>
        <p:spPr>
          <a:xfrm>
            <a:off x="45720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52" name="PlaceHolder 3"/>
          <p:cNvSpPr>
            <a:spLocks noGrp="1"/>
          </p:cNvSpPr>
          <p:nvPr>
            <p:ph/>
          </p:nvPr>
        </p:nvSpPr>
        <p:spPr>
          <a:xfrm>
            <a:off x="467424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56" name="PlaceHolder 2"/>
          <p:cNvSpPr>
            <a:spLocks noGrp="1"/>
          </p:cNvSpPr>
          <p:nvPr>
            <p:ph/>
          </p:nvPr>
        </p:nvSpPr>
        <p:spPr>
          <a:xfrm>
            <a:off x="45720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57" name="PlaceHolder 3"/>
          <p:cNvSpPr>
            <a:spLocks noGrp="1"/>
          </p:cNvSpPr>
          <p:nvPr>
            <p:ph/>
          </p:nvPr>
        </p:nvSpPr>
        <p:spPr>
          <a:xfrm>
            <a:off x="467424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58" name="PlaceHolder 4"/>
          <p:cNvSpPr>
            <a:spLocks noGrp="1"/>
          </p:cNvSpPr>
          <p:nvPr>
            <p:ph/>
          </p:nvPr>
        </p:nvSpPr>
        <p:spPr>
          <a:xfrm>
            <a:off x="45720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6" name="PlaceHolder 2"/>
          <p:cNvSpPr>
            <a:spLocks noGrp="1"/>
          </p:cNvSpPr>
          <p:nvPr>
            <p:ph type="subTitle"/>
          </p:nvPr>
        </p:nvSpPr>
        <p:spPr>
          <a:xfrm>
            <a:off x="457200" y="1600200"/>
            <a:ext cx="8229240" cy="470880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60" name="PlaceHolder 2"/>
          <p:cNvSpPr>
            <a:spLocks noGrp="1"/>
          </p:cNvSpPr>
          <p:nvPr>
            <p:ph/>
          </p:nvPr>
        </p:nvSpPr>
        <p:spPr>
          <a:xfrm>
            <a:off x="45720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61" name="PlaceHolder 3"/>
          <p:cNvSpPr>
            <a:spLocks noGrp="1"/>
          </p:cNvSpPr>
          <p:nvPr>
            <p:ph/>
          </p:nvPr>
        </p:nvSpPr>
        <p:spPr>
          <a:xfrm>
            <a:off x="467424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62" name="PlaceHolder 4"/>
          <p:cNvSpPr>
            <a:spLocks noGrp="1"/>
          </p:cNvSpPr>
          <p:nvPr>
            <p:ph/>
          </p:nvPr>
        </p:nvSpPr>
        <p:spPr>
          <a:xfrm>
            <a:off x="467424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64" name="PlaceHolder 2"/>
          <p:cNvSpPr>
            <a:spLocks noGrp="1"/>
          </p:cNvSpPr>
          <p:nvPr>
            <p:ph/>
          </p:nvPr>
        </p:nvSpPr>
        <p:spPr>
          <a:xfrm>
            <a:off x="45720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65" name="PlaceHolder 3"/>
          <p:cNvSpPr>
            <a:spLocks noGrp="1"/>
          </p:cNvSpPr>
          <p:nvPr>
            <p:ph/>
          </p:nvPr>
        </p:nvSpPr>
        <p:spPr>
          <a:xfrm>
            <a:off x="467424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66" name="PlaceHolder 4"/>
          <p:cNvSpPr>
            <a:spLocks noGrp="1"/>
          </p:cNvSpPr>
          <p:nvPr>
            <p:ph/>
          </p:nvPr>
        </p:nvSpPr>
        <p:spPr>
          <a:xfrm>
            <a:off x="457200" y="4060080"/>
            <a:ext cx="822924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68" name="PlaceHolder 2"/>
          <p:cNvSpPr>
            <a:spLocks noGrp="1"/>
          </p:cNvSpPr>
          <p:nvPr>
            <p:ph/>
          </p:nvPr>
        </p:nvSpPr>
        <p:spPr>
          <a:xfrm>
            <a:off x="457200" y="1600200"/>
            <a:ext cx="822924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69" name="PlaceHolder 3"/>
          <p:cNvSpPr>
            <a:spLocks noGrp="1"/>
          </p:cNvSpPr>
          <p:nvPr>
            <p:ph/>
          </p:nvPr>
        </p:nvSpPr>
        <p:spPr>
          <a:xfrm>
            <a:off x="457200" y="4060080"/>
            <a:ext cx="822924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71" name="PlaceHolder 2"/>
          <p:cNvSpPr>
            <a:spLocks noGrp="1"/>
          </p:cNvSpPr>
          <p:nvPr>
            <p:ph/>
          </p:nvPr>
        </p:nvSpPr>
        <p:spPr>
          <a:xfrm>
            <a:off x="45720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72" name="PlaceHolder 3"/>
          <p:cNvSpPr>
            <a:spLocks noGrp="1"/>
          </p:cNvSpPr>
          <p:nvPr>
            <p:ph/>
          </p:nvPr>
        </p:nvSpPr>
        <p:spPr>
          <a:xfrm>
            <a:off x="467424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73" name="PlaceHolder 4"/>
          <p:cNvSpPr>
            <a:spLocks noGrp="1"/>
          </p:cNvSpPr>
          <p:nvPr>
            <p:ph/>
          </p:nvPr>
        </p:nvSpPr>
        <p:spPr>
          <a:xfrm>
            <a:off x="45720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74" name="PlaceHolder 5"/>
          <p:cNvSpPr>
            <a:spLocks noGrp="1"/>
          </p:cNvSpPr>
          <p:nvPr>
            <p:ph/>
          </p:nvPr>
        </p:nvSpPr>
        <p:spPr>
          <a:xfrm>
            <a:off x="467424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76" name="PlaceHolder 2"/>
          <p:cNvSpPr>
            <a:spLocks noGrp="1"/>
          </p:cNvSpPr>
          <p:nvPr>
            <p:ph/>
          </p:nvPr>
        </p:nvSpPr>
        <p:spPr>
          <a:xfrm>
            <a:off x="457200" y="160020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77" name="PlaceHolder 3"/>
          <p:cNvSpPr>
            <a:spLocks noGrp="1"/>
          </p:cNvSpPr>
          <p:nvPr>
            <p:ph/>
          </p:nvPr>
        </p:nvSpPr>
        <p:spPr>
          <a:xfrm>
            <a:off x="3239640" y="160020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78" name="PlaceHolder 4"/>
          <p:cNvSpPr>
            <a:spLocks noGrp="1"/>
          </p:cNvSpPr>
          <p:nvPr>
            <p:ph/>
          </p:nvPr>
        </p:nvSpPr>
        <p:spPr>
          <a:xfrm>
            <a:off x="6022080" y="160020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79" name="PlaceHolder 5"/>
          <p:cNvSpPr>
            <a:spLocks noGrp="1"/>
          </p:cNvSpPr>
          <p:nvPr>
            <p:ph/>
          </p:nvPr>
        </p:nvSpPr>
        <p:spPr>
          <a:xfrm>
            <a:off x="457200" y="406008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80" name="PlaceHolder 6"/>
          <p:cNvSpPr>
            <a:spLocks noGrp="1"/>
          </p:cNvSpPr>
          <p:nvPr>
            <p:ph/>
          </p:nvPr>
        </p:nvSpPr>
        <p:spPr>
          <a:xfrm>
            <a:off x="3239640" y="406008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81" name="PlaceHolder 7"/>
          <p:cNvSpPr>
            <a:spLocks noGrp="1"/>
          </p:cNvSpPr>
          <p:nvPr>
            <p:ph/>
          </p:nvPr>
        </p:nvSpPr>
        <p:spPr>
          <a:xfrm>
            <a:off x="6022080" y="4060080"/>
            <a:ext cx="26496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8" name="PlaceHolder 2"/>
          <p:cNvSpPr>
            <a:spLocks noGrp="1"/>
          </p:cNvSpPr>
          <p:nvPr>
            <p:ph/>
          </p:nvPr>
        </p:nvSpPr>
        <p:spPr>
          <a:xfrm>
            <a:off x="457200" y="1600200"/>
            <a:ext cx="822924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10" name="PlaceHolder 2"/>
          <p:cNvSpPr>
            <a:spLocks noGrp="1"/>
          </p:cNvSpPr>
          <p:nvPr>
            <p:ph/>
          </p:nvPr>
        </p:nvSpPr>
        <p:spPr>
          <a:xfrm>
            <a:off x="45720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11" name="PlaceHolder 3"/>
          <p:cNvSpPr>
            <a:spLocks noGrp="1"/>
          </p:cNvSpPr>
          <p:nvPr>
            <p:ph/>
          </p:nvPr>
        </p:nvSpPr>
        <p:spPr>
          <a:xfrm>
            <a:off x="467424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15" name="PlaceHolder 2"/>
          <p:cNvSpPr>
            <a:spLocks noGrp="1"/>
          </p:cNvSpPr>
          <p:nvPr>
            <p:ph/>
          </p:nvPr>
        </p:nvSpPr>
        <p:spPr>
          <a:xfrm>
            <a:off x="45720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16" name="PlaceHolder 3"/>
          <p:cNvSpPr>
            <a:spLocks noGrp="1"/>
          </p:cNvSpPr>
          <p:nvPr>
            <p:ph/>
          </p:nvPr>
        </p:nvSpPr>
        <p:spPr>
          <a:xfrm>
            <a:off x="467424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17" name="PlaceHolder 4"/>
          <p:cNvSpPr>
            <a:spLocks noGrp="1"/>
          </p:cNvSpPr>
          <p:nvPr>
            <p:ph/>
          </p:nvPr>
        </p:nvSpPr>
        <p:spPr>
          <a:xfrm>
            <a:off x="45720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19" name="PlaceHolder 2"/>
          <p:cNvSpPr>
            <a:spLocks noGrp="1"/>
          </p:cNvSpPr>
          <p:nvPr>
            <p:ph/>
          </p:nvPr>
        </p:nvSpPr>
        <p:spPr>
          <a:xfrm>
            <a:off x="457200" y="1600200"/>
            <a:ext cx="4015800" cy="470880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20" name="PlaceHolder 3"/>
          <p:cNvSpPr>
            <a:spLocks noGrp="1"/>
          </p:cNvSpPr>
          <p:nvPr>
            <p:ph/>
          </p:nvPr>
        </p:nvSpPr>
        <p:spPr>
          <a:xfrm>
            <a:off x="467424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21" name="PlaceHolder 4"/>
          <p:cNvSpPr>
            <a:spLocks noGrp="1"/>
          </p:cNvSpPr>
          <p:nvPr>
            <p:ph/>
          </p:nvPr>
        </p:nvSpPr>
        <p:spPr>
          <a:xfrm>
            <a:off x="4674240" y="406008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fr-FR" sz="1800" b="0" strike="noStrike" spc="-1">
              <a:solidFill>
                <a:srgbClr val="FFFFFF"/>
              </a:solidFill>
              <a:latin typeface="Book Antiqua"/>
            </a:endParaRPr>
          </a:p>
        </p:txBody>
      </p:sp>
      <p:sp>
        <p:nvSpPr>
          <p:cNvPr id="23" name="PlaceHolder 2"/>
          <p:cNvSpPr>
            <a:spLocks noGrp="1"/>
          </p:cNvSpPr>
          <p:nvPr>
            <p:ph/>
          </p:nvPr>
        </p:nvSpPr>
        <p:spPr>
          <a:xfrm>
            <a:off x="45720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24" name="PlaceHolder 3"/>
          <p:cNvSpPr>
            <a:spLocks noGrp="1"/>
          </p:cNvSpPr>
          <p:nvPr>
            <p:ph/>
          </p:nvPr>
        </p:nvSpPr>
        <p:spPr>
          <a:xfrm>
            <a:off x="4674240" y="1600200"/>
            <a:ext cx="401580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
        <p:nvSpPr>
          <p:cNvPr id="25" name="PlaceHolder 4"/>
          <p:cNvSpPr>
            <a:spLocks noGrp="1"/>
          </p:cNvSpPr>
          <p:nvPr>
            <p:ph/>
          </p:nvPr>
        </p:nvSpPr>
        <p:spPr>
          <a:xfrm>
            <a:off x="457200" y="4060080"/>
            <a:ext cx="8229240" cy="2246040"/>
          </a:xfrm>
          <a:prstGeom prst="rect">
            <a:avLst/>
          </a:prstGeom>
          <a:noFill/>
          <a:ln w="0">
            <a:noFill/>
          </a:ln>
        </p:spPr>
        <p:txBody>
          <a:bodyPr lIns="0" tIns="0" rIns="0" bIns="0" anchor="t">
            <a:normAutofit/>
          </a:bodyPr>
          <a:lstStyle/>
          <a:p>
            <a:endParaRPr lang="fr-FR" sz="2800" b="0" strike="noStrike" spc="-1">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1" name="audio1.wav"/>
          </p:stSnd>
        </p:sndAc>
      </p:transition>
    </mc:Choice>
    <mc:Fallback xmlns="">
      <p:transition spd="slow" advClick="0" advTm="10000">
        <p:cover/>
        <p:sndAc>
          <p:stSnd loop="1">
            <p:snd r:embed="rId3" name="audio1.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audio" Target="../media/audio1.wav"/><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21920" y="1371600"/>
            <a:ext cx="8229240" cy="1828440"/>
          </a:xfrm>
          <a:prstGeom prst="rect">
            <a:avLst/>
          </a:prstGeom>
          <a:noFill/>
          <a:ln w="0">
            <a:noFill/>
          </a:ln>
        </p:spPr>
        <p:txBody>
          <a:bodyPr lIns="45720" tIns="0" rIns="45720" bIns="0" anchor="b">
            <a:normAutofit/>
          </a:bodyPr>
          <a:lstStyle/>
          <a:p>
            <a:pPr algn="ctr">
              <a:lnSpc>
                <a:spcPct val="100000"/>
              </a:lnSpc>
            </a:pPr>
            <a:r>
              <a:rPr lang="fr-FR" sz="4800" b="1" strike="noStrike" cap="all" spc="-1">
                <a:solidFill>
                  <a:srgbClr val="E9D596"/>
                </a:solidFill>
                <a:latin typeface="Lucida Sans"/>
              </a:rPr>
              <a:t>Modifiez le style du titre</a:t>
            </a:r>
            <a:endParaRPr lang="fr-FR" sz="4800" b="0" strike="noStrike" spc="-1">
              <a:solidFill>
                <a:srgbClr val="FFFFFF"/>
              </a:solidFill>
              <a:latin typeface="Book Antiqua"/>
            </a:endParaRPr>
          </a:p>
        </p:txBody>
      </p:sp>
      <p:sp>
        <p:nvSpPr>
          <p:cNvPr id="6" name="PlaceHolder 2"/>
          <p:cNvSpPr>
            <a:spLocks noGrp="1"/>
          </p:cNvSpPr>
          <p:nvPr>
            <p:ph type="dt"/>
          </p:nvPr>
        </p:nvSpPr>
        <p:spPr>
          <a:xfrm>
            <a:off x="457200" y="6416640"/>
            <a:ext cx="2133360" cy="364680"/>
          </a:xfrm>
          <a:prstGeom prst="rect">
            <a:avLst/>
          </a:prstGeom>
          <a:noFill/>
          <a:ln w="0">
            <a:noFill/>
          </a:ln>
        </p:spPr>
        <p:txBody>
          <a:bodyPr lIns="90000" tIns="45000" rIns="90000" bIns="45000" anchor="b">
            <a:noAutofit/>
          </a:bodyPr>
          <a:lstStyle/>
          <a:p>
            <a:pPr>
              <a:lnSpc>
                <a:spcPct val="100000"/>
              </a:lnSpc>
            </a:pPr>
            <a:fld id="{EEA67898-815C-496D-B618-F3267B0E52F9}" type="datetime">
              <a:rPr lang="fr-FR" sz="1200" b="0" strike="noStrike" spc="-1">
                <a:solidFill>
                  <a:srgbClr val="BCBCBC"/>
                </a:solidFill>
                <a:latin typeface="Book Antiqua"/>
              </a:rPr>
              <a:t>11/10/2021</a:t>
            </a:fld>
            <a:endParaRPr lang="fr-FR" sz="1200" b="0" strike="noStrike" spc="-1">
              <a:latin typeface="Times New Roman"/>
            </a:endParaRPr>
          </a:p>
        </p:txBody>
      </p:sp>
      <p:sp>
        <p:nvSpPr>
          <p:cNvPr id="2" name="PlaceHolder 3"/>
          <p:cNvSpPr>
            <a:spLocks noGrp="1"/>
          </p:cNvSpPr>
          <p:nvPr>
            <p:ph type="ftr"/>
          </p:nvPr>
        </p:nvSpPr>
        <p:spPr>
          <a:xfrm>
            <a:off x="3124080" y="6416640"/>
            <a:ext cx="2895120" cy="364680"/>
          </a:xfrm>
          <a:prstGeom prst="rect">
            <a:avLst/>
          </a:prstGeom>
          <a:noFill/>
          <a:ln w="0">
            <a:noFill/>
          </a:ln>
        </p:spPr>
        <p:txBody>
          <a:bodyPr lIns="90000" tIns="45000" rIns="90000" bIns="45000" anchor="b">
            <a:noAutofit/>
          </a:bodyPr>
          <a:lstStyle/>
          <a:p>
            <a:endParaRPr lang="fr-FR" sz="2400" b="0" strike="noStrike" spc="-1">
              <a:latin typeface="Times New Roman"/>
            </a:endParaRPr>
          </a:p>
        </p:txBody>
      </p:sp>
      <p:sp>
        <p:nvSpPr>
          <p:cNvPr id="3" name="PlaceHolder 4"/>
          <p:cNvSpPr>
            <a:spLocks noGrp="1"/>
          </p:cNvSpPr>
          <p:nvPr>
            <p:ph type="sldNum"/>
          </p:nvPr>
        </p:nvSpPr>
        <p:spPr>
          <a:xfrm>
            <a:off x="7924680" y="6416640"/>
            <a:ext cx="761760" cy="364680"/>
          </a:xfrm>
          <a:prstGeom prst="rect">
            <a:avLst/>
          </a:prstGeom>
          <a:noFill/>
          <a:ln w="0">
            <a:noFill/>
          </a:ln>
        </p:spPr>
        <p:txBody>
          <a:bodyPr lIns="0" tIns="45000" rIns="0" bIns="45000" anchor="b">
            <a:noAutofit/>
          </a:bodyPr>
          <a:lstStyle/>
          <a:p>
            <a:pPr algn="r">
              <a:lnSpc>
                <a:spcPct val="100000"/>
              </a:lnSpc>
            </a:pPr>
            <a:fld id="{A709D617-BD58-4A53-A4ED-E25F289EF2CA}" type="slidenum">
              <a:rPr lang="fr-FR" sz="1200" b="0" strike="noStrike" spc="-1">
                <a:solidFill>
                  <a:srgbClr val="BCBCBC"/>
                </a:solidFill>
                <a:latin typeface="Book Antiqua"/>
              </a:rPr>
              <a:t>‹N°›</a:t>
            </a:fld>
            <a:endParaRPr lang="fr-FR"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2800" b="0" strike="noStrike" spc="-1">
                <a:solidFill>
                  <a:srgbClr val="FFFFFF"/>
                </a:solidFill>
                <a:latin typeface="Book Antiqua"/>
              </a:rPr>
              <a:t>Cliquez pour éditer le format du plan de texte</a:t>
            </a:r>
          </a:p>
          <a:p>
            <a:pPr marL="864000" lvl="1" indent="-324000">
              <a:spcBef>
                <a:spcPts val="1134"/>
              </a:spcBef>
              <a:buClr>
                <a:srgbClr val="000000"/>
              </a:buClr>
              <a:buSzPct val="75000"/>
              <a:buFont typeface="Symbol" charset="2"/>
              <a:buChar char=""/>
            </a:pPr>
            <a:r>
              <a:rPr lang="fr-FR" sz="2200" b="0" strike="noStrike" spc="-1">
                <a:solidFill>
                  <a:srgbClr val="FFFFFF"/>
                </a:solidFill>
                <a:latin typeface="Book Antiqua"/>
              </a:rPr>
              <a:t>Second niveau de plan</a:t>
            </a:r>
          </a:p>
          <a:p>
            <a:pPr marL="1296000" lvl="2" indent="-288000">
              <a:spcBef>
                <a:spcPts val="850"/>
              </a:spcBef>
              <a:buClr>
                <a:srgbClr val="000000"/>
              </a:buClr>
              <a:buSzPct val="45000"/>
              <a:buFont typeface="Wingdings" charset="2"/>
              <a:buChar char=""/>
            </a:pPr>
            <a:r>
              <a:rPr lang="fr-FR" sz="2000" b="0" strike="noStrike" spc="-1">
                <a:solidFill>
                  <a:srgbClr val="FFFFFF"/>
                </a:solidFill>
                <a:latin typeface="Book Antiqua"/>
              </a:rPr>
              <a:t>Troisième niveau de plan</a:t>
            </a:r>
          </a:p>
          <a:p>
            <a:pPr marL="1728000" lvl="3" indent="-216000">
              <a:spcBef>
                <a:spcPts val="567"/>
              </a:spcBef>
              <a:buClr>
                <a:srgbClr val="000000"/>
              </a:buClr>
              <a:buSzPct val="75000"/>
              <a:buFont typeface="Symbol" charset="2"/>
              <a:buChar char=""/>
            </a:pPr>
            <a:r>
              <a:rPr lang="fr-FR" sz="2000" b="0" strike="noStrike" spc="-1">
                <a:solidFill>
                  <a:srgbClr val="FFFFFF"/>
                </a:solidFill>
                <a:latin typeface="Book Antiqua"/>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FFFFFF"/>
                </a:solidFill>
                <a:latin typeface="Book Antiqua"/>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FFFFFF"/>
                </a:solidFill>
                <a:latin typeface="Book Antiqua"/>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FFFFFF"/>
                </a:solidFill>
                <a:latin typeface="Book Antiqua"/>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7500" advClick="0" advTm="10000">
        <p:cover/>
        <p:sndAc>
          <p:stSnd loop="1">
            <p:snd r:embed="rId14" name="audio1.wav"/>
          </p:stSnd>
        </p:sndAc>
      </p:transition>
    </mc:Choice>
    <mc:Fallback xmlns="">
      <p:transition spd="slow" advClick="0" advTm="10000">
        <p:cover/>
        <p:sndAc>
          <p:stSnd loop="1">
            <p:snd r:embed="rId16" name="audio1.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lIns="90000" tIns="45000" rIns="90000" bIns="45000" anchor="ctr">
            <a:noAutofit/>
          </a:bodyPr>
          <a:lstStyle/>
          <a:p>
            <a:pPr algn="ctr">
              <a:lnSpc>
                <a:spcPct val="100000"/>
              </a:lnSpc>
            </a:pPr>
            <a:r>
              <a:rPr lang="fr-FR" sz="4100" b="1" strike="noStrike" spc="-1">
                <a:solidFill>
                  <a:srgbClr val="E9D596"/>
                </a:solidFill>
                <a:latin typeface="Lucida Sans"/>
              </a:rPr>
              <a:t>Modifiez le style du titre</a:t>
            </a:r>
            <a:endParaRPr lang="fr-FR" sz="4100" b="0" strike="noStrike" spc="-1">
              <a:solidFill>
                <a:srgbClr val="FFFFFF"/>
              </a:solidFill>
              <a:latin typeface="Book Antiqua"/>
            </a:endParaRPr>
          </a:p>
        </p:txBody>
      </p:sp>
      <p:sp>
        <p:nvSpPr>
          <p:cNvPr id="42" name="PlaceHolder 2"/>
          <p:cNvSpPr>
            <a:spLocks noGrp="1"/>
          </p:cNvSpPr>
          <p:nvPr>
            <p:ph type="body"/>
          </p:nvPr>
        </p:nvSpPr>
        <p:spPr>
          <a:xfrm>
            <a:off x="457200" y="1600200"/>
            <a:ext cx="8229240" cy="4708800"/>
          </a:xfrm>
          <a:prstGeom prst="rect">
            <a:avLst/>
          </a:prstGeom>
          <a:noFill/>
          <a:ln w="0">
            <a:noFill/>
          </a:ln>
        </p:spPr>
        <p:txBody>
          <a:bodyPr lIns="90000" tIns="45000" rIns="90000" bIns="45000" anchor="t">
            <a:noAutofit/>
          </a:bodyPr>
          <a:lstStyle/>
          <a:p>
            <a:pPr marL="548640" indent="-411480">
              <a:lnSpc>
                <a:spcPct val="100000"/>
              </a:lnSpc>
              <a:spcBef>
                <a:spcPts val="561"/>
              </a:spcBef>
              <a:buClr>
                <a:srgbClr val="F9F9F9"/>
              </a:buClr>
              <a:buSzPct val="65000"/>
              <a:buFont typeface="Wingdings 2" charset="2"/>
              <a:buChar char=""/>
            </a:pPr>
            <a:r>
              <a:rPr lang="fr-FR" sz="2800" b="0" strike="noStrike" spc="-1">
                <a:solidFill>
                  <a:srgbClr val="FFFFFF"/>
                </a:solidFill>
                <a:latin typeface="Book Antiqua"/>
              </a:rPr>
              <a:t>Modifiez les styles du texte du masque</a:t>
            </a:r>
          </a:p>
          <a:p>
            <a:pPr marL="868680" lvl="1" indent="-283320">
              <a:lnSpc>
                <a:spcPct val="100000"/>
              </a:lnSpc>
              <a:spcBef>
                <a:spcPts val="479"/>
              </a:spcBef>
              <a:buClr>
                <a:srgbClr val="FFFFFF"/>
              </a:buClr>
              <a:buSzPct val="80000"/>
              <a:buFont typeface="Wingdings 2" charset="2"/>
              <a:buChar char=""/>
            </a:pPr>
            <a:r>
              <a:rPr lang="fr-FR" sz="2400" b="0" strike="noStrike" spc="-1">
                <a:solidFill>
                  <a:srgbClr val="FFFFFF"/>
                </a:solidFill>
                <a:latin typeface="Book Antiqua"/>
              </a:rPr>
              <a:t>Deuxième niveau</a:t>
            </a:r>
          </a:p>
          <a:p>
            <a:pPr marL="1134000" lvl="2" indent="-228600">
              <a:lnSpc>
                <a:spcPct val="100000"/>
              </a:lnSpc>
              <a:spcBef>
                <a:spcPts val="439"/>
              </a:spcBef>
              <a:buClr>
                <a:srgbClr val="FFFFFF"/>
              </a:buClr>
              <a:buSzPct val="95000"/>
              <a:buFont typeface="Wingdings" charset="2"/>
              <a:buChar char=""/>
            </a:pPr>
            <a:r>
              <a:rPr lang="fr-FR" sz="2200" b="0" strike="noStrike" spc="-1">
                <a:solidFill>
                  <a:srgbClr val="FFFFFF"/>
                </a:solidFill>
                <a:latin typeface="Book Antiqua"/>
              </a:rPr>
              <a:t>Troisième niveau</a:t>
            </a:r>
          </a:p>
          <a:p>
            <a:pPr marL="1353240" lvl="3" indent="-182880">
              <a:lnSpc>
                <a:spcPct val="100000"/>
              </a:lnSpc>
              <a:spcBef>
                <a:spcPts val="400"/>
              </a:spcBef>
              <a:buClr>
                <a:srgbClr val="FFFFFF"/>
              </a:buClr>
              <a:buFont typeface="Wingdings 3" charset="2"/>
              <a:buChar char=""/>
            </a:pPr>
            <a:r>
              <a:rPr lang="fr-FR" sz="2000" b="0" strike="noStrike" spc="-1">
                <a:solidFill>
                  <a:srgbClr val="FFFFFF"/>
                </a:solidFill>
                <a:latin typeface="Book Antiqua"/>
              </a:rPr>
              <a:t>Quatrième niveau</a:t>
            </a:r>
          </a:p>
          <a:p>
            <a:pPr marL="1545480" lvl="4" indent="-182880">
              <a:lnSpc>
                <a:spcPct val="100000"/>
              </a:lnSpc>
              <a:spcBef>
                <a:spcPts val="400"/>
              </a:spcBef>
              <a:buClr>
                <a:srgbClr val="FFFFFF"/>
              </a:buClr>
              <a:buFont typeface="Wingdings 2" charset="2"/>
              <a:buChar char=""/>
            </a:pPr>
            <a:r>
              <a:rPr lang="fr-FR" sz="2000" b="0" strike="noStrike" spc="-1">
                <a:solidFill>
                  <a:srgbClr val="FFFFFF"/>
                </a:solidFill>
                <a:latin typeface="Book Antiqua"/>
              </a:rPr>
              <a:t>Cinquième niveau</a:t>
            </a:r>
          </a:p>
        </p:txBody>
      </p:sp>
      <p:sp>
        <p:nvSpPr>
          <p:cNvPr id="43" name="PlaceHolder 3"/>
          <p:cNvSpPr>
            <a:spLocks noGrp="1"/>
          </p:cNvSpPr>
          <p:nvPr>
            <p:ph type="dt"/>
          </p:nvPr>
        </p:nvSpPr>
        <p:spPr>
          <a:xfrm>
            <a:off x="457200" y="6416640"/>
            <a:ext cx="2133360" cy="364680"/>
          </a:xfrm>
          <a:prstGeom prst="rect">
            <a:avLst/>
          </a:prstGeom>
          <a:noFill/>
          <a:ln w="0">
            <a:noFill/>
          </a:ln>
        </p:spPr>
        <p:txBody>
          <a:bodyPr lIns="90000" tIns="45000" rIns="90000" bIns="45000" anchor="b">
            <a:noAutofit/>
          </a:bodyPr>
          <a:lstStyle/>
          <a:p>
            <a:pPr>
              <a:lnSpc>
                <a:spcPct val="100000"/>
              </a:lnSpc>
            </a:pPr>
            <a:fld id="{90B20FEF-A430-441F-8EEA-CB0EB43E43B9}" type="datetime">
              <a:rPr lang="fr-FR" sz="1200" b="0" strike="noStrike" spc="-1">
                <a:solidFill>
                  <a:srgbClr val="BCBCBC"/>
                </a:solidFill>
                <a:latin typeface="Book Antiqua"/>
              </a:rPr>
              <a:t>11/10/2021</a:t>
            </a:fld>
            <a:endParaRPr lang="fr-FR" sz="1200" b="0" strike="noStrike" spc="-1">
              <a:latin typeface="Times New Roman"/>
            </a:endParaRPr>
          </a:p>
        </p:txBody>
      </p:sp>
      <p:sp>
        <p:nvSpPr>
          <p:cNvPr id="44" name="PlaceHolder 4"/>
          <p:cNvSpPr>
            <a:spLocks noGrp="1"/>
          </p:cNvSpPr>
          <p:nvPr>
            <p:ph type="ftr"/>
          </p:nvPr>
        </p:nvSpPr>
        <p:spPr>
          <a:xfrm>
            <a:off x="3124080" y="6416640"/>
            <a:ext cx="2895120" cy="364680"/>
          </a:xfrm>
          <a:prstGeom prst="rect">
            <a:avLst/>
          </a:prstGeom>
          <a:noFill/>
          <a:ln w="0">
            <a:noFill/>
          </a:ln>
        </p:spPr>
        <p:txBody>
          <a:bodyPr lIns="90000" tIns="45000" rIns="90000" bIns="45000" anchor="b">
            <a:noAutofit/>
          </a:bodyPr>
          <a:lstStyle/>
          <a:p>
            <a:endParaRPr lang="fr-FR" sz="2400" b="0" strike="noStrike" spc="-1">
              <a:latin typeface="Times New Roman"/>
            </a:endParaRPr>
          </a:p>
        </p:txBody>
      </p:sp>
      <p:sp>
        <p:nvSpPr>
          <p:cNvPr id="45" name="PlaceHolder 5"/>
          <p:cNvSpPr>
            <a:spLocks noGrp="1"/>
          </p:cNvSpPr>
          <p:nvPr>
            <p:ph type="sldNum"/>
          </p:nvPr>
        </p:nvSpPr>
        <p:spPr>
          <a:xfrm>
            <a:off x="7924680" y="6416640"/>
            <a:ext cx="761760" cy="364680"/>
          </a:xfrm>
          <a:prstGeom prst="rect">
            <a:avLst/>
          </a:prstGeom>
          <a:noFill/>
          <a:ln w="0">
            <a:noFill/>
          </a:ln>
        </p:spPr>
        <p:txBody>
          <a:bodyPr lIns="0" tIns="45000" rIns="0" bIns="45000" anchor="b">
            <a:noAutofit/>
          </a:bodyPr>
          <a:lstStyle/>
          <a:p>
            <a:pPr algn="r">
              <a:lnSpc>
                <a:spcPct val="100000"/>
              </a:lnSpc>
            </a:pPr>
            <a:fld id="{DCD4E70E-6AC1-42BA-A3D4-085FE2D730A9}" type="slidenum">
              <a:rPr lang="fr-FR" sz="1200" b="0" strike="noStrike" spc="-1">
                <a:solidFill>
                  <a:srgbClr val="BCBCBC"/>
                </a:solidFill>
                <a:latin typeface="Book Antiqua"/>
              </a:rPr>
              <a:t>‹N°›</a:t>
            </a:fld>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7500" advClick="0" advTm="10000">
        <p:cover/>
        <p:sndAc>
          <p:stSnd loop="1">
            <p:snd r:embed="rId14" name="audio1.wav"/>
          </p:stSnd>
        </p:sndAc>
      </p:transition>
    </mc:Choice>
    <mc:Fallback xmlns="">
      <p:transition spd="slow" advClick="0" advTm="10000">
        <p:cover/>
        <p:sndAc>
          <p:stSnd loop="1">
            <p:snd r:embed="rId16" name="audio1.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hyperlink" Target="http://blogsite.proformia-services.com/wp-content/uploads/2011/05/relations1.jpg" TargetMode="External"/><Relationship Id="rId2" Type="http://schemas.openxmlformats.org/officeDocument/2006/relationships/audio" Target="../media/audio1.wav"/><Relationship Id="rId1" Type="http://schemas.openxmlformats.org/officeDocument/2006/relationships/slideLayout" Target="../slideLayouts/slideLayout14.xml"/><Relationship Id="rId5" Type="http://schemas.openxmlformats.org/officeDocument/2006/relationships/audio" Target="../media/audio1.wav"/><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hyperlink" Target="https://fr.wikipedia.org/wiki/M%C3%A9moire_vive" TargetMode="External"/><Relationship Id="rId3" Type="http://schemas.openxmlformats.org/officeDocument/2006/relationships/hyperlink" Target="https://fr.wikipedia.org/wiki/Technologie" TargetMode="External"/><Relationship Id="rId7" Type="http://schemas.openxmlformats.org/officeDocument/2006/relationships/hyperlink" Target="https://fr.wikipedia.org/wiki/R%C3%A9seau" TargetMode="External"/><Relationship Id="rId2" Type="http://schemas.openxmlformats.org/officeDocument/2006/relationships/audio" Target="../media/audio1.wav"/><Relationship Id="rId1" Type="http://schemas.openxmlformats.org/officeDocument/2006/relationships/slideLayout" Target="../slideLayouts/slideLayout14.xml"/><Relationship Id="rId6" Type="http://schemas.openxmlformats.org/officeDocument/2006/relationships/hyperlink" Target="https://fr.wikipedia.org/wiki/Disque_dur" TargetMode="External"/><Relationship Id="rId11" Type="http://schemas.openxmlformats.org/officeDocument/2006/relationships/audio" Target="../media/audio1.wav"/><Relationship Id="rId5" Type="http://schemas.openxmlformats.org/officeDocument/2006/relationships/hyperlink" Target="https://fr.wikipedia.org/wiki/M%C3%A9moire_(informatique)" TargetMode="External"/><Relationship Id="rId10" Type="http://schemas.openxmlformats.org/officeDocument/2006/relationships/image" Target="../media/image9.jpg"/><Relationship Id="rId4" Type="http://schemas.openxmlformats.org/officeDocument/2006/relationships/hyperlink" Target="https://fr.wikipedia.org/wiki/Processeur" TargetMode="External"/><Relationship Id="rId9" Type="http://schemas.openxmlformats.org/officeDocument/2006/relationships/hyperlink" Target="https://fr.wikipedia.org/wiki/Ordinateu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14.xml"/><Relationship Id="rId5" Type="http://schemas.openxmlformats.org/officeDocument/2006/relationships/audio" Target="../media/audio1.wav"/><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hyperlink" Target="https://www.futura-sciences.com/tech/dossiers/informatique-stockage-informatique-fonctionnement-cd-rom-dvd-etc-105/" TargetMode="External"/><Relationship Id="rId7"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14.xml"/><Relationship Id="rId6" Type="http://schemas.openxmlformats.org/officeDocument/2006/relationships/hyperlink" Target="https://www.futura-sciences.com/sciences/definitions/physique-duree-14966/" TargetMode="External"/><Relationship Id="rId5" Type="http://schemas.openxmlformats.org/officeDocument/2006/relationships/hyperlink" Target="https://www.futura-sciences.com/tech/definitions/pc-pc-1928/" TargetMode="External"/><Relationship Id="rId4" Type="http://schemas.openxmlformats.org/officeDocument/2006/relationships/hyperlink" Target="https://www.futura-sciences.com/tech/definitions/internet-serveur-195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futura-sciences.com/sciences/definitions/physique-materiau-15914/" TargetMode="External"/><Relationship Id="rId2" Type="http://schemas.openxmlformats.org/officeDocument/2006/relationships/audio" Target="../media/audio1.wav"/><Relationship Id="rId1" Type="http://schemas.openxmlformats.org/officeDocument/2006/relationships/slideLayout" Target="../slideLayouts/slideLayout14.xml"/><Relationship Id="rId6" Type="http://schemas.openxmlformats.org/officeDocument/2006/relationships/audio" Target="../media/audio1.wav"/><Relationship Id="rId5" Type="http://schemas.openxmlformats.org/officeDocument/2006/relationships/hyperlink" Target="https://www.futura-sciences.com/sciences/definitions/chimie-air-4452/" TargetMode="External"/><Relationship Id="rId4" Type="http://schemas.openxmlformats.org/officeDocument/2006/relationships/hyperlink" Target="https://www.futura-sciences.com/sciences/definitions/physique-champ-magnetique-387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ineumann.developpez.com/tutoriels/merise/initiation-merise/" TargetMode="External"/><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hyperlink" Target="https://ineumann.developpez.com/tutoriels/merise/initiation-merise/" TargetMode="External"/><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ineumann.developpez.com/tutoriels/merise/initiation-merise/" TargetMode="External"/><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audio" Target="../media/audio1.wav"/><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8" Type="http://schemas.openxmlformats.org/officeDocument/2006/relationships/hyperlink" Target="https://www.larousse.fr/dictionnaires/francais/base/8184#168511" TargetMode="External"/><Relationship Id="rId3" Type="http://schemas.openxmlformats.org/officeDocument/2006/relationships/hyperlink" Target="https://www.larousse.fr/dictionnaires/francais/base/8184#168534" TargetMode="External"/><Relationship Id="rId7" Type="http://schemas.openxmlformats.org/officeDocument/2006/relationships/hyperlink" Target="https://www.larousse.fr/dictionnaires/francais/base/8184#168535" TargetMode="External"/><Relationship Id="rId2" Type="http://schemas.openxmlformats.org/officeDocument/2006/relationships/audio" Target="../media/audio1.wav"/><Relationship Id="rId1" Type="http://schemas.openxmlformats.org/officeDocument/2006/relationships/slideLayout" Target="../slideLayouts/slideLayout13.xml"/><Relationship Id="rId6" Type="http://schemas.openxmlformats.org/officeDocument/2006/relationships/hyperlink" Target="https://www.larousse.fr/dictionnaires/francais/base/8184#11075707" TargetMode="External"/><Relationship Id="rId5" Type="http://schemas.openxmlformats.org/officeDocument/2006/relationships/hyperlink" Target="https://www.larousse.fr/dictionnaires/francais/base/8184#168524" TargetMode="External"/><Relationship Id="rId10" Type="http://schemas.openxmlformats.org/officeDocument/2006/relationships/audio" Target="../media/audio1.wav"/><Relationship Id="rId4" Type="http://schemas.openxmlformats.org/officeDocument/2006/relationships/hyperlink" Target="https://www.larousse.fr/dictionnaires/francais/base/8184#692875" TargetMode="External"/><Relationship Id="rId9" Type="http://schemas.openxmlformats.org/officeDocument/2006/relationships/hyperlink" Target="https://www.larousse.fr/dictionnaires/francais/base/8184#168525"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hyperlink" Target="http://www.journaldunet.com/business/pratique/dictionnaire-economique-et-financier/17140/cahier-des-charges-definition-traduction.html" TargetMode="External"/><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www.journaldunet.com/business/pratique/dictionnaire-comptable-et-fiscal/14460/budget-definition.html" TargetMode="External"/><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3" Type="http://schemas.openxmlformats.org/officeDocument/2006/relationships/hyperlink" Target="http://www.journaldunet.com/business/pratique/dictionnaire-economique-et-financier/15079/indexation-definition-calcul-traduction.html" TargetMode="External"/><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audio" Target="../media/audio1.wav"/></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3.bp.blogspot.com/_gGcUwzSsQjk/TLwXS3XD3LI/AAAAAAAAAAU/w3mrsV7VuJA/s1600/s_f_ordi.gif" TargetMode="External"/><Relationship Id="rId2" Type="http://schemas.openxmlformats.org/officeDocument/2006/relationships/audio" Target="../media/audio1.wav"/><Relationship Id="rId1" Type="http://schemas.openxmlformats.org/officeDocument/2006/relationships/slideLayout" Target="../slideLayouts/slideLayout14.xml"/><Relationship Id="rId5" Type="http://schemas.openxmlformats.org/officeDocument/2006/relationships/audio" Target="../media/audio1.wav"/><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14.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07640" y="1845000"/>
            <a:ext cx="9036000" cy="1755360"/>
          </a:xfrm>
          <a:prstGeom prst="rect">
            <a:avLst/>
          </a:prstGeom>
          <a:noFill/>
          <a:ln w="0">
            <a:noFill/>
          </a:ln>
        </p:spPr>
        <p:txBody>
          <a:bodyPr lIns="45720" tIns="0" rIns="45720" bIns="0" anchor="b">
            <a:normAutofit/>
          </a:bodyPr>
          <a:lstStyle/>
          <a:p>
            <a:pPr algn="ctr">
              <a:lnSpc>
                <a:spcPct val="100000"/>
              </a:lnSpc>
            </a:pPr>
            <a:r>
              <a:rPr lang="fr-FR" sz="5400" b="1" strike="noStrike" cap="all" spc="-1">
                <a:solidFill>
                  <a:srgbClr val="0070C0"/>
                </a:solidFill>
                <a:latin typeface="comic"/>
              </a:rPr>
              <a:t>BASE   DE   DONNEES </a:t>
            </a:r>
            <a:br/>
            <a:r>
              <a:rPr lang="fr-FR" sz="5400" b="1" strike="noStrike" cap="all" spc="-1">
                <a:solidFill>
                  <a:srgbClr val="0070C0"/>
                </a:solidFill>
                <a:latin typeface="comic"/>
              </a:rPr>
              <a:t>RELATIONNELLES</a:t>
            </a:r>
            <a:endParaRPr lang="fr-FR" sz="5400" b="0" strike="noStrike" spc="-1">
              <a:solidFill>
                <a:srgbClr val="FFFFFF"/>
              </a:solidFill>
              <a:latin typeface="Book Antiqua"/>
            </a:endParaRPr>
          </a:p>
        </p:txBody>
      </p:sp>
      <p:sp>
        <p:nvSpPr>
          <p:cNvPr id="83" name="PlaceHolder 2"/>
          <p:cNvSpPr>
            <a:spLocks noGrp="1"/>
          </p:cNvSpPr>
          <p:nvPr>
            <p:ph type="subTitle"/>
          </p:nvPr>
        </p:nvSpPr>
        <p:spPr>
          <a:xfrm>
            <a:off x="1403640" y="4653000"/>
            <a:ext cx="6400440" cy="791640"/>
          </a:xfrm>
          <a:prstGeom prst="rect">
            <a:avLst/>
          </a:prstGeom>
          <a:noFill/>
          <a:ln w="0">
            <a:noFill/>
          </a:ln>
        </p:spPr>
        <p:txBody>
          <a:bodyPr lIns="90000" tIns="45000" rIns="90000" bIns="45000" anchor="t">
            <a:noAutofit/>
          </a:bodyPr>
          <a:lstStyle/>
          <a:p>
            <a:pPr algn="ctr">
              <a:lnSpc>
                <a:spcPct val="100000"/>
              </a:lnSpc>
              <a:spcBef>
                <a:spcPts val="561"/>
              </a:spcBef>
              <a:tabLst>
                <a:tab pos="0" algn="l"/>
              </a:tabLst>
            </a:pPr>
            <a:r>
              <a:rPr lang="fr-FR" sz="2800" b="0" strike="noStrike" spc="-1">
                <a:solidFill>
                  <a:srgbClr val="FFFFFF"/>
                </a:solidFill>
                <a:latin typeface="Book Antiqua"/>
              </a:rPr>
              <a:t>Présenté par BUSHIRI Ernest</a:t>
            </a:r>
            <a:endParaRPr lang="fr-F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73B68-976E-4705-A96B-4D525CE95342}"/>
              </a:ext>
            </a:extLst>
          </p:cNvPr>
          <p:cNvSpPr>
            <a:spLocks noGrp="1"/>
          </p:cNvSpPr>
          <p:nvPr>
            <p:ph type="title"/>
          </p:nvPr>
        </p:nvSpPr>
        <p:spPr>
          <a:xfrm>
            <a:off x="0" y="-78658"/>
            <a:ext cx="9144000" cy="727587"/>
          </a:xfrm>
        </p:spPr>
        <p:txBody>
          <a:bodyPr/>
          <a:lstStyle/>
          <a:p>
            <a:r>
              <a:rPr lang="fr-FR" sz="2400" b="1" dirty="0"/>
              <a:t>Le relationnel:</a:t>
            </a:r>
            <a:br>
              <a:rPr lang="fr-FR" sz="2400" b="1" dirty="0"/>
            </a:br>
            <a:endParaRPr lang="fr-FR" sz="2400" b="1" dirty="0"/>
          </a:p>
        </p:txBody>
      </p:sp>
      <p:sp>
        <p:nvSpPr>
          <p:cNvPr id="3" name="Sous-titre 2">
            <a:extLst>
              <a:ext uri="{FF2B5EF4-FFF2-40B4-BE49-F238E27FC236}">
                <a16:creationId xmlns:a16="http://schemas.microsoft.com/office/drawing/2014/main" id="{2CA66C1D-610C-49EF-9D55-72AE50AC7AC9}"/>
              </a:ext>
            </a:extLst>
          </p:cNvPr>
          <p:cNvSpPr>
            <a:spLocks noGrp="1"/>
          </p:cNvSpPr>
          <p:nvPr>
            <p:ph type="subTitle"/>
          </p:nvPr>
        </p:nvSpPr>
        <p:spPr>
          <a:xfrm>
            <a:off x="29497" y="2448233"/>
            <a:ext cx="9144000" cy="4906296"/>
          </a:xfrm>
        </p:spPr>
        <p:txBody>
          <a:bodyPr/>
          <a:lstStyle/>
          <a:p>
            <a:pPr marL="0" indent="0">
              <a:buNone/>
            </a:pPr>
            <a:r>
              <a:rPr lang="fr-FR" sz="2000" dirty="0"/>
              <a:t>Le relationnel exprime l’existence d’un rapport, concerne les relations entre deux personne.</a:t>
            </a:r>
          </a:p>
          <a:p>
            <a:pPr marL="0" indent="0">
              <a:buNone/>
            </a:pPr>
            <a:r>
              <a:rPr lang="fr-FR" sz="2000" dirty="0"/>
              <a:t>En informatique, il permet de mettre en avant la  relation  entrées les données.</a:t>
            </a:r>
          </a:p>
          <a:p>
            <a:pPr marL="0" indent="0">
              <a:buNone/>
            </a:pPr>
            <a:r>
              <a:rPr lang="fr-FR" sz="2000" i="0" dirty="0">
                <a:effectLst/>
                <a:latin typeface="Roboto" panose="020B0604020202020204" pitchFamily="2" charset="0"/>
              </a:rPr>
              <a:t>Ces données sont organisées en table dans des lignes et colonnes afin d’être accessibles. Les tables contiennent toutes des informations sur les relations entre les différentes données</a:t>
            </a:r>
            <a:r>
              <a:rPr lang="fr-FR" sz="1400" i="0" dirty="0">
                <a:effectLst/>
                <a:latin typeface="Roboto" panose="020B0604020202020204" pitchFamily="2" charset="0"/>
              </a:rPr>
              <a:t>,</a:t>
            </a:r>
          </a:p>
          <a:p>
            <a:pPr marL="0" indent="0">
              <a:buNone/>
            </a:pPr>
            <a:r>
              <a:rPr lang="fr-FR" sz="2000" dirty="0">
                <a:latin typeface="Roboto" panose="020B0604020202020204" pitchFamily="2" charset="0"/>
              </a:rPr>
              <a:t> </a:t>
            </a:r>
            <a:r>
              <a:rPr lang="fr-FR" sz="2000" b="1" dirty="0">
                <a:latin typeface="Roboto" panose="020B0604020202020204" pitchFamily="2" charset="0"/>
              </a:rPr>
              <a:t>A ce niveau intervient les formes normales qui définissent les relations de données.</a:t>
            </a:r>
          </a:p>
          <a:p>
            <a:pPr marL="0" indent="0">
              <a:buNone/>
            </a:pPr>
            <a:r>
              <a:rPr lang="fr-FR" sz="1800" dirty="0">
                <a:latin typeface="Roboto" panose="020B0604020202020204" pitchFamily="2" charset="0"/>
              </a:rPr>
              <a:t>1–</a:t>
            </a:r>
            <a:r>
              <a:rPr lang="fr-FR" sz="1200" dirty="0"/>
              <a:t>- </a:t>
            </a:r>
            <a:r>
              <a:rPr lang="fr-FR" sz="1800" dirty="0"/>
              <a:t>la relation a une clé primaire (donc les autres attributs sont en dépendance fonctionnelle avec la clé primaire) ;</a:t>
            </a:r>
          </a:p>
          <a:p>
            <a:pPr marL="0" indent="0">
              <a:buNone/>
            </a:pPr>
            <a:r>
              <a:rPr lang="fr-FR" sz="1800" dirty="0"/>
              <a:t> - les attributs contiennent une valeur atomique (non divisible). Les attributs à valeur multiple sont interdits</a:t>
            </a:r>
          </a:p>
          <a:p>
            <a:pPr marL="0" indent="0">
              <a:buNone/>
            </a:pPr>
            <a:endParaRPr lang="fr-FR" sz="1800" dirty="0"/>
          </a:p>
          <a:p>
            <a:pPr marL="0" indent="0">
              <a:buNone/>
            </a:pPr>
            <a:r>
              <a:rPr lang="fr-FR" sz="1800" dirty="0"/>
              <a:t>2- - la relation est en première forme normale ; </a:t>
            </a:r>
          </a:p>
          <a:p>
            <a:pPr marL="0" indent="0">
              <a:buNone/>
            </a:pPr>
            <a:r>
              <a:rPr lang="fr-FR" sz="1800" dirty="0"/>
              <a:t>    - les attributs non clés dépendent pleinement de la clé et non d'une partie seulement de celle-ci.</a:t>
            </a:r>
          </a:p>
          <a:p>
            <a:pPr marL="0" indent="0">
              <a:buNone/>
            </a:pPr>
            <a:r>
              <a:rPr lang="fr-FR" sz="1200" dirty="0"/>
              <a:t>.3- </a:t>
            </a:r>
            <a:r>
              <a:rPr lang="fr-FR" sz="1000" dirty="0"/>
              <a:t>- </a:t>
            </a:r>
            <a:r>
              <a:rPr lang="fr-FR" sz="1800" dirty="0"/>
              <a:t>la relation est en deuxième forme normale ; </a:t>
            </a:r>
          </a:p>
          <a:p>
            <a:pPr marL="0" indent="0">
              <a:buNone/>
            </a:pPr>
            <a:r>
              <a:rPr lang="fr-FR" sz="1800" dirty="0"/>
              <a:t>- les attributs non clés dépendent directement de la clé primaire (ils ne dépendent pas directement d'un attribut non clé). </a:t>
            </a:r>
          </a:p>
          <a:p>
            <a:pPr marL="0" indent="0">
              <a:buNone/>
            </a:pPr>
            <a:endParaRPr lang="fr-FR" sz="1800" dirty="0">
              <a:latin typeface="Roboto" panose="020B0604020202020204" pitchFamily="2" charset="0"/>
            </a:endParaRPr>
          </a:p>
          <a:p>
            <a:pPr marL="0" indent="0">
              <a:buNone/>
            </a:pPr>
            <a:r>
              <a:rPr lang="fr-FR" sz="1400" dirty="0">
                <a:latin typeface="Roboto" panose="020B0604020202020204" pitchFamily="2" charset="0"/>
              </a:rPr>
              <a:t>   </a:t>
            </a:r>
            <a:endParaRPr lang="fr-FR" sz="1400" i="0" dirty="0">
              <a:effectLst/>
              <a:latin typeface="Roboto" panose="020B0604020202020204" pitchFamily="2" charset="0"/>
            </a:endParaRPr>
          </a:p>
          <a:p>
            <a:pPr marL="0" indent="0">
              <a:buNone/>
            </a:pPr>
            <a:endParaRPr lang="fr-FR" sz="1400" dirty="0">
              <a:latin typeface="Roboto" panose="020B0604020202020204" pitchFamily="2" charset="0"/>
            </a:endParaRPr>
          </a:p>
          <a:p>
            <a:pPr marL="0" indent="0">
              <a:buNone/>
            </a:pPr>
            <a:endParaRPr lang="fr-FR" sz="1400" dirty="0">
              <a:latin typeface="Roboto" panose="020B0604020202020204" pitchFamily="2" charset="0"/>
            </a:endParaRPr>
          </a:p>
          <a:p>
            <a:pPr marL="0" indent="0">
              <a:buNone/>
            </a:pPr>
            <a:endParaRPr lang="fr-FR" sz="1400" dirty="0">
              <a:latin typeface="Roboto" panose="020B0604020202020204" pitchFamily="2" charset="0"/>
            </a:endParaRPr>
          </a:p>
          <a:p>
            <a:pPr marL="0" indent="0">
              <a:buNone/>
            </a:pPr>
            <a:endParaRPr lang="fr-FR" sz="1400" dirty="0">
              <a:latin typeface="Roboto" panose="020B0604020202020204" pitchFamily="2" charset="0"/>
            </a:endParaRPr>
          </a:p>
          <a:p>
            <a:pPr marL="0" indent="0">
              <a:buNone/>
            </a:pPr>
            <a:endParaRPr lang="fr-FR" sz="1400" dirty="0">
              <a:latin typeface="Roboto" panose="020B0604020202020204" pitchFamily="2" charset="0"/>
            </a:endParaRPr>
          </a:p>
          <a:p>
            <a:pPr marL="0" indent="0">
              <a:buNone/>
            </a:pPr>
            <a:endParaRPr lang="fr-FR" sz="1400" dirty="0">
              <a:latin typeface="Roboto" panose="020B0604020202020204" pitchFamily="2" charset="0"/>
            </a:endParaRPr>
          </a:p>
          <a:p>
            <a:pPr marL="0" indent="0">
              <a:buNone/>
            </a:pPr>
            <a:endParaRPr lang="fr-FR" sz="1400" dirty="0">
              <a:latin typeface="Roboto" panose="020B0604020202020204" pitchFamily="2" charset="0"/>
            </a:endParaRPr>
          </a:p>
        </p:txBody>
      </p:sp>
    </p:spTree>
    <p:extLst>
      <p:ext uri="{BB962C8B-B14F-4D97-AF65-F5344CB8AC3E}">
        <p14:creationId xmlns:p14="http://schemas.microsoft.com/office/powerpoint/2010/main" val="2674538341"/>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CD370D5-25DF-4C76-9517-A1DFEE04E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885825"/>
            <a:ext cx="57531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645080"/>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0DBE486-E1E4-41BE-9DC6-0AEB9363BEBE}"/>
              </a:ext>
            </a:extLst>
          </p:cNvPr>
          <p:cNvSpPr>
            <a:spLocks noGrp="1"/>
          </p:cNvSpPr>
          <p:nvPr>
            <p:ph type="subTitle"/>
          </p:nvPr>
        </p:nvSpPr>
        <p:spPr>
          <a:xfrm>
            <a:off x="0" y="0"/>
            <a:ext cx="9144000" cy="6495813"/>
          </a:xfrm>
        </p:spPr>
        <p:txBody>
          <a:bodyPr/>
          <a:lstStyle/>
          <a:p>
            <a:r>
              <a:rPr lang="fr-FR" dirty="0"/>
              <a:t>• </a:t>
            </a:r>
            <a:r>
              <a:rPr lang="fr-FR" sz="2400" dirty="0"/>
              <a:t>Clé primaire </a:t>
            </a:r>
            <a:r>
              <a:rPr lang="fr-FR" dirty="0"/>
              <a:t>: </a:t>
            </a:r>
            <a:r>
              <a:rPr lang="fr-FR" sz="2000" dirty="0"/>
              <a:t>la clé primaire est un des attributs d'une relation. C'est l'attribut qui permet de retrouver systématiquement les autres de manière sûre et unique.</a:t>
            </a:r>
          </a:p>
          <a:p>
            <a:r>
              <a:rPr lang="fr-FR" sz="2400" dirty="0"/>
              <a:t>Clé étrangère </a:t>
            </a:r>
            <a:r>
              <a:rPr lang="fr-FR" dirty="0"/>
              <a:t>:</a:t>
            </a:r>
            <a:r>
              <a:rPr lang="fr-FR" sz="2000" dirty="0"/>
              <a:t> La clé étrangère est un attribut d'une relation qui fait référence à la clé primaire d'une autre relation.</a:t>
            </a:r>
          </a:p>
          <a:p>
            <a:r>
              <a:rPr lang="fr-FR" dirty="0"/>
              <a:t>• </a:t>
            </a:r>
            <a:r>
              <a:rPr lang="fr-FR" sz="2400" dirty="0"/>
              <a:t>Clé primaire concaténée </a:t>
            </a:r>
            <a:r>
              <a:rPr lang="fr-FR" dirty="0"/>
              <a:t>: </a:t>
            </a:r>
            <a:r>
              <a:rPr lang="fr-FR" sz="2000" dirty="0"/>
              <a:t>Il s’agit d'une clé primaire composée de deux attributs ou plus. </a:t>
            </a:r>
          </a:p>
          <a:p>
            <a:endParaRPr lang="fr-FR" sz="2000" dirty="0"/>
          </a:p>
          <a:p>
            <a:endParaRPr lang="fr-FR" sz="2000" dirty="0"/>
          </a:p>
          <a:p>
            <a:endParaRPr lang="fr-FR" sz="2000" dirty="0"/>
          </a:p>
          <a:p>
            <a:endParaRPr lang="fr-FR" sz="2000" dirty="0"/>
          </a:p>
          <a:p>
            <a:endParaRPr lang="fr-FR" sz="2000" dirty="0"/>
          </a:p>
          <a:p>
            <a:endParaRPr lang="fr-FR" sz="2000" dirty="0"/>
          </a:p>
          <a:p>
            <a:endParaRPr lang="fr-FR" sz="2000" dirty="0"/>
          </a:p>
          <a:p>
            <a:endParaRPr lang="fr-FR" sz="2000" dirty="0"/>
          </a:p>
        </p:txBody>
      </p:sp>
      <p:pic>
        <p:nvPicPr>
          <p:cNvPr id="4098" name="Picture 2">
            <a:hlinkClick r:id="rId3"/>
            <a:extLst>
              <a:ext uri="{FF2B5EF4-FFF2-40B4-BE49-F238E27FC236}">
                <a16:creationId xmlns:a16="http://schemas.microsoft.com/office/drawing/2014/main" id="{59B484D1-481E-4D16-B9DC-AB7B95E41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97" y="3666109"/>
            <a:ext cx="65246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39509"/>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5" name="audio1.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290D2B-F257-4ED3-A18F-F265E29619AE}"/>
              </a:ext>
            </a:extLst>
          </p:cNvPr>
          <p:cNvSpPr>
            <a:spLocks noGrp="1"/>
          </p:cNvSpPr>
          <p:nvPr>
            <p:ph type="subTitle"/>
          </p:nvPr>
        </p:nvSpPr>
        <p:spPr>
          <a:xfrm>
            <a:off x="0" y="517357"/>
            <a:ext cx="9075174" cy="6821905"/>
          </a:xfrm>
        </p:spPr>
        <p:txBody>
          <a:bodyPr/>
          <a:lstStyle/>
          <a:p>
            <a:r>
              <a:rPr lang="fr-FR" sz="2000" b="0" i="0" dirty="0">
                <a:solidFill>
                  <a:srgbClr val="333333"/>
                </a:solidFill>
                <a:effectLst/>
                <a:latin typeface="Droid Sans"/>
              </a:rPr>
              <a:t>Les trois tables sont jointes par des </a:t>
            </a:r>
            <a:r>
              <a:rPr lang="fr-FR" sz="2000" b="1" i="0" dirty="0">
                <a:solidFill>
                  <a:srgbClr val="333333"/>
                </a:solidFill>
                <a:effectLst/>
                <a:latin typeface="Droid Sans"/>
              </a:rPr>
              <a:t>relations </a:t>
            </a:r>
            <a:r>
              <a:rPr lang="fr-FR" sz="2000" b="0" i="0" dirty="0">
                <a:solidFill>
                  <a:srgbClr val="333333"/>
                </a:solidFill>
                <a:effectLst/>
                <a:latin typeface="Droid Sans"/>
              </a:rPr>
              <a:t>entre </a:t>
            </a:r>
            <a:r>
              <a:rPr lang="fr-FR" sz="2000" b="1" i="0" dirty="0">
                <a:solidFill>
                  <a:srgbClr val="333333"/>
                </a:solidFill>
                <a:effectLst/>
                <a:latin typeface="Droid Sans"/>
              </a:rPr>
              <a:t>clé primaire</a:t>
            </a:r>
            <a:r>
              <a:rPr lang="fr-FR" sz="2000" b="0" i="0" dirty="0">
                <a:solidFill>
                  <a:srgbClr val="333333"/>
                </a:solidFill>
                <a:effectLst/>
                <a:latin typeface="Droid Sans"/>
              </a:rPr>
              <a:t> et </a:t>
            </a:r>
            <a:r>
              <a:rPr lang="fr-FR" sz="2000" b="1" i="0" dirty="0">
                <a:solidFill>
                  <a:srgbClr val="333333"/>
                </a:solidFill>
                <a:effectLst/>
                <a:latin typeface="Droid Sans"/>
              </a:rPr>
              <a:t>clé étrangère</a:t>
            </a:r>
          </a:p>
          <a:p>
            <a:r>
              <a:rPr lang="fr-FR" sz="2000" b="1" dirty="0">
                <a:solidFill>
                  <a:srgbClr val="333333"/>
                </a:solidFill>
                <a:latin typeface="Droid Sans"/>
              </a:rPr>
              <a:t>2– HISTORIQUE:</a:t>
            </a:r>
          </a:p>
          <a:p>
            <a:endParaRPr lang="fr-FR" sz="2000" b="1" dirty="0">
              <a:solidFill>
                <a:srgbClr val="333333"/>
              </a:solidFill>
              <a:latin typeface="Droid Sans"/>
            </a:endParaRPr>
          </a:p>
          <a:p>
            <a:r>
              <a:rPr lang="fr-FR" sz="2000" b="0" i="0" dirty="0">
                <a:solidFill>
                  <a:srgbClr val="202122"/>
                </a:solidFill>
                <a:effectLst/>
                <a:latin typeface="Arial" panose="020B0604020202020204" pitchFamily="34" charset="0"/>
              </a:rPr>
              <a:t>Les progrès de la </a:t>
            </a:r>
            <a:r>
              <a:rPr lang="fr-FR" sz="2000" b="0" i="0" u="none" strike="noStrike" dirty="0">
                <a:solidFill>
                  <a:srgbClr val="0645AD"/>
                </a:solidFill>
                <a:effectLst/>
                <a:latin typeface="Arial" panose="020B0604020202020204" pitchFamily="34" charset="0"/>
                <a:hlinkClick r:id="rId3" tooltip="Technologie"/>
              </a:rPr>
              <a:t>technologie</a:t>
            </a:r>
            <a:r>
              <a:rPr lang="fr-FR" sz="2000" b="0" i="0" dirty="0">
                <a:solidFill>
                  <a:srgbClr val="202122"/>
                </a:solidFill>
                <a:effectLst/>
                <a:latin typeface="Arial" panose="020B0604020202020204" pitchFamily="34" charset="0"/>
              </a:rPr>
              <a:t> des </a:t>
            </a:r>
            <a:r>
              <a:rPr lang="fr-FR" sz="2000" b="0" i="0" u="none" strike="noStrike" dirty="0">
                <a:solidFill>
                  <a:srgbClr val="0645AD"/>
                </a:solidFill>
                <a:effectLst/>
                <a:latin typeface="Arial" panose="020B0604020202020204" pitchFamily="34" charset="0"/>
                <a:hlinkClick r:id="rId4" tooltip="Processeur"/>
              </a:rPr>
              <a:t>processeurs</a:t>
            </a:r>
            <a:r>
              <a:rPr lang="fr-FR" sz="2000" b="0" i="0" dirty="0">
                <a:solidFill>
                  <a:srgbClr val="202122"/>
                </a:solidFill>
                <a:effectLst/>
                <a:latin typeface="Arial" panose="020B0604020202020204" pitchFamily="34" charset="0"/>
              </a:rPr>
              <a:t> mais surtout des </a:t>
            </a:r>
            <a:r>
              <a:rPr lang="fr-FR" sz="2000" b="0" i="0" u="none" strike="noStrike" dirty="0">
                <a:solidFill>
                  <a:srgbClr val="0645AD"/>
                </a:solidFill>
                <a:effectLst/>
                <a:latin typeface="Arial" panose="020B0604020202020204" pitchFamily="34" charset="0"/>
                <a:hlinkClick r:id="rId5" tooltip="Mémoire (informatique)"/>
              </a:rPr>
              <a:t>mémoires</a:t>
            </a:r>
            <a:r>
              <a:rPr lang="fr-FR" sz="2000" b="0" i="0" dirty="0">
                <a:solidFill>
                  <a:srgbClr val="202122"/>
                </a:solidFill>
                <a:effectLst/>
                <a:latin typeface="Arial" panose="020B0604020202020204" pitchFamily="34" charset="0"/>
              </a:rPr>
              <a:t>, des </a:t>
            </a:r>
            <a:r>
              <a:rPr lang="fr-FR" sz="2000" b="0" i="0" u="none" strike="noStrike" dirty="0">
                <a:solidFill>
                  <a:srgbClr val="0645AD"/>
                </a:solidFill>
                <a:effectLst/>
                <a:latin typeface="Arial" panose="020B0604020202020204" pitchFamily="34" charset="0"/>
                <a:hlinkClick r:id="rId6" tooltip="Disque dur"/>
              </a:rPr>
              <a:t>disques</a:t>
            </a:r>
            <a:r>
              <a:rPr lang="fr-FR" sz="2000" b="0" i="0" dirty="0">
                <a:solidFill>
                  <a:srgbClr val="202122"/>
                </a:solidFill>
                <a:effectLst/>
                <a:latin typeface="Arial" panose="020B0604020202020204" pitchFamily="34" charset="0"/>
              </a:rPr>
              <a:t> et des </a:t>
            </a:r>
            <a:r>
              <a:rPr lang="fr-FR" sz="2000" b="0" i="0" u="none" strike="noStrike" dirty="0">
                <a:solidFill>
                  <a:srgbClr val="0645AD"/>
                </a:solidFill>
                <a:effectLst/>
                <a:latin typeface="Arial" panose="020B0604020202020204" pitchFamily="34" charset="0"/>
                <a:hlinkClick r:id="rId7" tooltip="Réseau"/>
              </a:rPr>
              <a:t>réseaux</a:t>
            </a:r>
            <a:r>
              <a:rPr lang="fr-FR" sz="2000" b="0" i="0" dirty="0">
                <a:solidFill>
                  <a:srgbClr val="202122"/>
                </a:solidFill>
                <a:effectLst/>
                <a:latin typeface="Arial" panose="020B0604020202020204" pitchFamily="34" charset="0"/>
              </a:rPr>
              <a:t> ont permis de développer de manière considérable les performances des systèmes de gestion de base de données. L'évolution du domaine a suivi l'évolution des modèles de données utilisés.</a:t>
            </a:r>
          </a:p>
          <a:p>
            <a:r>
              <a:rPr lang="fr-FR" sz="2000" dirty="0">
                <a:solidFill>
                  <a:srgbClr val="202122"/>
                </a:solidFill>
                <a:latin typeface="Arial" panose="020B0604020202020204" pitchFamily="34" charset="0"/>
              </a:rPr>
              <a:t>En voici quelques support depuis  le premier en ordre hiérarchique.</a:t>
            </a:r>
          </a:p>
          <a:p>
            <a:endParaRPr lang="fr-FR" sz="2000" b="1" dirty="0">
              <a:solidFill>
                <a:srgbClr val="202122"/>
              </a:solidFill>
              <a:latin typeface="Arial" panose="020B0604020202020204" pitchFamily="34" charset="0"/>
            </a:endParaRPr>
          </a:p>
          <a:p>
            <a:r>
              <a:rPr lang="fr-FR" sz="2000" b="1" u="sng" dirty="0">
                <a:solidFill>
                  <a:srgbClr val="202122"/>
                </a:solidFill>
                <a:latin typeface="Arial" panose="020B0604020202020204" pitchFamily="34" charset="0"/>
              </a:rPr>
              <a:t>Mémoire à tores de ferrites</a:t>
            </a:r>
            <a:r>
              <a:rPr lang="fr-FR" sz="2000" b="1" dirty="0">
                <a:solidFill>
                  <a:srgbClr val="202122"/>
                </a:solidFill>
                <a:latin typeface="Arial" panose="020B0604020202020204" pitchFamily="34" charset="0"/>
              </a:rPr>
              <a:t>: </a:t>
            </a:r>
            <a:r>
              <a:rPr lang="fr-FR" sz="2000" b="0" i="0" dirty="0">
                <a:solidFill>
                  <a:srgbClr val="202122"/>
                </a:solidFill>
                <a:effectLst/>
                <a:latin typeface="Arial" panose="020B0604020202020204" pitchFamily="34" charset="0"/>
              </a:rPr>
              <a:t>La </a:t>
            </a:r>
            <a:r>
              <a:rPr lang="fr-FR" sz="2000" b="1" i="0" dirty="0">
                <a:solidFill>
                  <a:srgbClr val="202122"/>
                </a:solidFill>
                <a:effectLst/>
                <a:latin typeface="Arial" panose="020B0604020202020204" pitchFamily="34" charset="0"/>
              </a:rPr>
              <a:t>mémoire à tores magnétiques</a:t>
            </a:r>
            <a:r>
              <a:rPr lang="fr-FR" sz="2000" b="0" i="0" dirty="0">
                <a:solidFill>
                  <a:srgbClr val="202122"/>
                </a:solidFill>
                <a:effectLst/>
                <a:latin typeface="Arial" panose="020B0604020202020204" pitchFamily="34" charset="0"/>
              </a:rPr>
              <a:t> fut la forme dominante de </a:t>
            </a:r>
            <a:r>
              <a:rPr lang="fr-FR" sz="2000" b="0" i="0" u="none" strike="noStrike" dirty="0">
                <a:solidFill>
                  <a:srgbClr val="0645AD"/>
                </a:solidFill>
                <a:effectLst/>
                <a:latin typeface="Arial" panose="020B0604020202020204" pitchFamily="34" charset="0"/>
                <a:hlinkClick r:id="rId8" tooltip="Mémoire vive"/>
              </a:rPr>
              <a:t>mémoire vive</a:t>
            </a:r>
            <a:r>
              <a:rPr lang="fr-FR" sz="2000" b="0" i="0" dirty="0">
                <a:solidFill>
                  <a:srgbClr val="202122"/>
                </a:solidFill>
                <a:effectLst/>
                <a:latin typeface="Arial" panose="020B0604020202020204" pitchFamily="34" charset="0"/>
              </a:rPr>
              <a:t> des </a:t>
            </a:r>
            <a:r>
              <a:rPr lang="fr-FR" sz="2000" b="0" i="0" u="none" strike="noStrike" dirty="0">
                <a:solidFill>
                  <a:srgbClr val="0645AD"/>
                </a:solidFill>
                <a:effectLst/>
                <a:latin typeface="Arial" panose="020B0604020202020204" pitchFamily="34" charset="0"/>
                <a:hlinkClick r:id="rId9" tooltip="Ordinateur"/>
              </a:rPr>
              <a:t>ordinateurs</a:t>
            </a:r>
            <a:r>
              <a:rPr lang="fr-FR" sz="2000" b="0" i="0" dirty="0">
                <a:solidFill>
                  <a:srgbClr val="202122"/>
                </a:solidFill>
                <a:effectLst/>
                <a:latin typeface="Arial" panose="020B0604020202020204" pitchFamily="34" charset="0"/>
              </a:rPr>
              <a:t> durant 20 ans (de 1955 à 1975).</a:t>
            </a:r>
          </a:p>
          <a:p>
            <a:r>
              <a:rPr lang="fr-FR" sz="1800" b="0" i="0" dirty="0">
                <a:solidFill>
                  <a:srgbClr val="202122"/>
                </a:solidFill>
                <a:effectLst/>
                <a:latin typeface="Arial" panose="020B0604020202020204" pitchFamily="34" charset="0"/>
              </a:rPr>
              <a:t>La </a:t>
            </a:r>
            <a:r>
              <a:rPr lang="fr-FR" sz="1800" b="1" i="0" dirty="0">
                <a:solidFill>
                  <a:srgbClr val="202122"/>
                </a:solidFill>
                <a:effectLst/>
                <a:latin typeface="Arial" panose="020B0604020202020204" pitchFamily="34" charset="0"/>
              </a:rPr>
              <a:t>mémoire à tores magnétiques</a:t>
            </a:r>
            <a:r>
              <a:rPr lang="fr-FR" sz="1800" b="0" i="0" dirty="0">
                <a:solidFill>
                  <a:srgbClr val="202122"/>
                </a:solidFill>
                <a:effectLst/>
                <a:latin typeface="Arial" panose="020B0604020202020204" pitchFamily="34" charset="0"/>
              </a:rPr>
              <a:t> fut la forme dominante de </a:t>
            </a:r>
            <a:r>
              <a:rPr lang="fr-FR" sz="1800" b="0" i="0" u="none" strike="noStrike" dirty="0">
                <a:solidFill>
                  <a:srgbClr val="0645AD"/>
                </a:solidFill>
                <a:effectLst/>
                <a:latin typeface="Arial" panose="020B0604020202020204" pitchFamily="34" charset="0"/>
                <a:hlinkClick r:id="rId8" tooltip="Mémoire vive"/>
              </a:rPr>
              <a:t>mémoire vive</a:t>
            </a:r>
            <a:r>
              <a:rPr lang="fr-FR" sz="1800" b="0" i="0" dirty="0">
                <a:solidFill>
                  <a:srgbClr val="202122"/>
                </a:solidFill>
                <a:effectLst/>
                <a:latin typeface="Arial" panose="020B0604020202020204" pitchFamily="34" charset="0"/>
              </a:rPr>
              <a:t> des </a:t>
            </a:r>
            <a:r>
              <a:rPr lang="fr-FR" sz="1800" b="0" i="0" u="none" strike="noStrike" dirty="0">
                <a:solidFill>
                  <a:srgbClr val="0645AD"/>
                </a:solidFill>
                <a:effectLst/>
                <a:latin typeface="Arial" panose="020B0604020202020204" pitchFamily="34" charset="0"/>
                <a:hlinkClick r:id="rId9" tooltip="Ordinateur"/>
              </a:rPr>
              <a:t>ordinateurs</a:t>
            </a:r>
            <a:r>
              <a:rPr lang="fr-FR" sz="1800" b="0" i="0" dirty="0">
                <a:solidFill>
                  <a:srgbClr val="202122"/>
                </a:solidFill>
                <a:effectLst/>
                <a:latin typeface="Arial" panose="020B0604020202020204" pitchFamily="34" charset="0"/>
              </a:rPr>
              <a:t> durant 20 ans (de 1955 à 1975).</a:t>
            </a:r>
            <a:endParaRPr lang="fr-FR" sz="1800" b="1" dirty="0">
              <a:solidFill>
                <a:srgbClr val="333333"/>
              </a:solidFill>
              <a:latin typeface="Droid Sans"/>
            </a:endParaRPr>
          </a:p>
          <a:p>
            <a:endParaRPr lang="fr-FR" sz="2000" b="1" i="0" dirty="0">
              <a:solidFill>
                <a:srgbClr val="333333"/>
              </a:solidFill>
              <a:effectLst/>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b="1" dirty="0">
              <a:solidFill>
                <a:srgbClr val="333333"/>
              </a:solidFill>
              <a:latin typeface="Droid Sans"/>
            </a:endParaRPr>
          </a:p>
          <a:p>
            <a:endParaRPr lang="fr-FR" sz="2000" dirty="0"/>
          </a:p>
        </p:txBody>
      </p:sp>
      <p:pic>
        <p:nvPicPr>
          <p:cNvPr id="4" name="Image 3" descr="Une image contenant clôture&#10;&#10;Description générée automatiquement">
            <a:extLst>
              <a:ext uri="{FF2B5EF4-FFF2-40B4-BE49-F238E27FC236}">
                <a16:creationId xmlns:a16="http://schemas.microsoft.com/office/drawing/2014/main" id="{B5D0333F-8017-42CA-AD4B-BCCDCF9F48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7426" y="4064000"/>
            <a:ext cx="4191000" cy="2794000"/>
          </a:xfrm>
          <a:prstGeom prst="rect">
            <a:avLst/>
          </a:prstGeom>
        </p:spPr>
      </p:pic>
    </p:spTree>
    <p:extLst>
      <p:ext uri="{BB962C8B-B14F-4D97-AF65-F5344CB8AC3E}">
        <p14:creationId xmlns:p14="http://schemas.microsoft.com/office/powerpoint/2010/main" val="1576612363"/>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11" name="audio1.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FEB9A2E-1E06-4ACE-B3F4-50DCFD63B6EA}"/>
              </a:ext>
            </a:extLst>
          </p:cNvPr>
          <p:cNvSpPr>
            <a:spLocks noGrp="1"/>
          </p:cNvSpPr>
          <p:nvPr>
            <p:ph type="subTitle"/>
          </p:nvPr>
        </p:nvSpPr>
        <p:spPr>
          <a:xfrm>
            <a:off x="0" y="156410"/>
            <a:ext cx="9144000" cy="3669632"/>
          </a:xfrm>
        </p:spPr>
        <p:txBody>
          <a:bodyPr/>
          <a:lstStyle/>
          <a:p>
            <a:pPr marL="0" indent="0">
              <a:buNone/>
            </a:pPr>
            <a:r>
              <a:rPr lang="fr-FR" u="sng" dirty="0"/>
              <a:t>Carte perforée:</a:t>
            </a:r>
          </a:p>
          <a:p>
            <a:pPr marL="0" indent="0">
              <a:buNone/>
            </a:pPr>
            <a:endParaRPr lang="fr-FR" u="sng" dirty="0"/>
          </a:p>
          <a:p>
            <a:pPr marL="0" indent="0">
              <a:buNone/>
            </a:pPr>
            <a:endParaRPr lang="fr-FR" u="sng" dirty="0"/>
          </a:p>
          <a:p>
            <a:pPr marL="0" indent="0">
              <a:buNone/>
            </a:pPr>
            <a:endParaRPr lang="fr-FR" u="sng" dirty="0"/>
          </a:p>
          <a:p>
            <a:pPr marL="0" indent="0">
              <a:buNone/>
            </a:pPr>
            <a:endParaRPr lang="fr-FR" u="sng" dirty="0"/>
          </a:p>
          <a:p>
            <a:pPr marL="0" indent="0">
              <a:buNone/>
            </a:pPr>
            <a:endParaRPr lang="fr-FR" u="sng" dirty="0"/>
          </a:p>
          <a:p>
            <a:pPr marL="0" indent="0">
              <a:buNone/>
            </a:pPr>
            <a:r>
              <a:rPr lang="fr-FR" u="sng" dirty="0"/>
              <a:t> </a:t>
            </a:r>
          </a:p>
          <a:p>
            <a:pPr marL="0" indent="0">
              <a:buNone/>
            </a:pPr>
            <a:endParaRPr lang="fr-FR" u="sng" dirty="0"/>
          </a:p>
          <a:p>
            <a:pPr marL="0" indent="0">
              <a:buNone/>
            </a:pPr>
            <a:endParaRPr lang="fr-FR" u="sng" dirty="0"/>
          </a:p>
        </p:txBody>
      </p:sp>
      <p:pic>
        <p:nvPicPr>
          <p:cNvPr id="4" name="Image 3">
            <a:extLst>
              <a:ext uri="{FF2B5EF4-FFF2-40B4-BE49-F238E27FC236}">
                <a16:creationId xmlns:a16="http://schemas.microsoft.com/office/drawing/2014/main" id="{CDEEDA73-7B5E-4510-A39D-C839A17512DF}"/>
              </a:ext>
            </a:extLst>
          </p:cNvPr>
          <p:cNvPicPr>
            <a:picLocks noChangeAspect="1"/>
          </p:cNvPicPr>
          <p:nvPr/>
        </p:nvPicPr>
        <p:blipFill>
          <a:blip r:embed="rId3"/>
          <a:stretch>
            <a:fillRect/>
          </a:stretch>
        </p:blipFill>
        <p:spPr>
          <a:xfrm>
            <a:off x="312823" y="338389"/>
            <a:ext cx="7676146" cy="2573254"/>
          </a:xfrm>
          <a:prstGeom prst="rect">
            <a:avLst/>
          </a:prstGeom>
        </p:spPr>
      </p:pic>
      <p:pic>
        <p:nvPicPr>
          <p:cNvPr id="6" name="Image 5" descr="Une image contenant intérieur, engin&#10;&#10;Description générée automatiquement">
            <a:extLst>
              <a:ext uri="{FF2B5EF4-FFF2-40B4-BE49-F238E27FC236}">
                <a16:creationId xmlns:a16="http://schemas.microsoft.com/office/drawing/2014/main" id="{9FC1D276-FF28-4025-AE10-5974C6A6D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22" y="2911644"/>
            <a:ext cx="7676146" cy="3946356"/>
          </a:xfrm>
          <a:prstGeom prst="rect">
            <a:avLst/>
          </a:prstGeom>
        </p:spPr>
      </p:pic>
    </p:spTree>
    <p:extLst>
      <p:ext uri="{BB962C8B-B14F-4D97-AF65-F5344CB8AC3E}">
        <p14:creationId xmlns:p14="http://schemas.microsoft.com/office/powerpoint/2010/main" val="777212244"/>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5" name="audio1.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A343A5A-66CD-417A-97DF-C1D85128C22A}"/>
              </a:ext>
            </a:extLst>
          </p:cNvPr>
          <p:cNvSpPr>
            <a:spLocks noGrp="1"/>
          </p:cNvSpPr>
          <p:nvPr>
            <p:ph type="subTitle"/>
          </p:nvPr>
        </p:nvSpPr>
        <p:spPr>
          <a:xfrm>
            <a:off x="0" y="0"/>
            <a:ext cx="9144000" cy="6858000"/>
          </a:xfrm>
        </p:spPr>
        <p:txBody>
          <a:bodyPr/>
          <a:lstStyle/>
          <a:p>
            <a:pPr marL="0" indent="0">
              <a:buNone/>
            </a:pPr>
            <a:endParaRPr lang="fr-FR" sz="2000" dirty="0">
              <a:solidFill>
                <a:srgbClr val="000000"/>
              </a:solidFill>
              <a:latin typeface="Georgia" panose="02040502050405020303" pitchFamily="18" charset="0"/>
            </a:endParaRPr>
          </a:p>
          <a:p>
            <a:pPr marL="0" indent="0">
              <a:buNone/>
            </a:pPr>
            <a:r>
              <a:rPr lang="fr-FR" sz="2000" dirty="0">
                <a:solidFill>
                  <a:srgbClr val="000000"/>
                </a:solidFill>
                <a:latin typeface="Georgia" panose="02040502050405020303" pitchFamily="18" charset="0"/>
              </a:rPr>
              <a:t> </a:t>
            </a:r>
            <a:r>
              <a:rPr lang="fr-FR" sz="2000" u="sng" dirty="0">
                <a:solidFill>
                  <a:srgbClr val="000000"/>
                </a:solidFill>
                <a:latin typeface="Georgia" panose="02040502050405020303" pitchFamily="18" charset="0"/>
              </a:rPr>
              <a:t>Lecture d’une carte </a:t>
            </a:r>
            <a:r>
              <a:rPr lang="fr-FR" sz="2000" u="sng" dirty="0" err="1">
                <a:solidFill>
                  <a:srgbClr val="000000"/>
                </a:solidFill>
                <a:latin typeface="Georgia" panose="02040502050405020303" pitchFamily="18" charset="0"/>
              </a:rPr>
              <a:t>pérforée</a:t>
            </a:r>
            <a:r>
              <a:rPr lang="fr-FR" sz="2000" dirty="0">
                <a:solidFill>
                  <a:srgbClr val="000000"/>
                </a:solidFill>
                <a:latin typeface="Georgia" panose="02040502050405020303" pitchFamily="18" charset="0"/>
              </a:rPr>
              <a:t>:</a:t>
            </a:r>
          </a:p>
          <a:p>
            <a:pPr marL="0" indent="0">
              <a:buNone/>
            </a:pPr>
            <a:r>
              <a:rPr lang="fr-FR" sz="2000" dirty="0">
                <a:solidFill>
                  <a:srgbClr val="000000"/>
                </a:solidFill>
                <a:latin typeface="Georgia" panose="02040502050405020303" pitchFamily="18" charset="0"/>
              </a:rPr>
              <a:t>A</a:t>
            </a:r>
            <a:r>
              <a:rPr lang="fr-FR" sz="2000" b="0" i="0" dirty="0">
                <a:solidFill>
                  <a:srgbClr val="000000"/>
                </a:solidFill>
                <a:effectLst/>
                <a:latin typeface="Georgia" panose="02040502050405020303" pitchFamily="18" charset="0"/>
              </a:rPr>
              <a:t>vant de puces et de logiciels d'ordinateurs compatibles à interpréter et à appliquer des données , des ordinateurs transformés informations à l'aide de cartes perforées . Une carte perforée encode l'information numérique par le biais de la présence ou de l'absence de trous poinçonnés en des points spécifiques sur la carte. Pour lire la carte , vous devez connaître le code pour interpréter l’absence ou la présence de trous . Il y a eu de nombreux codes de cartes .</a:t>
            </a:r>
          </a:p>
          <a:p>
            <a:pPr marL="0" indent="0">
              <a:buNone/>
            </a:pPr>
            <a:r>
              <a:rPr lang="fr-FR" sz="2000" b="0" i="0" u="sng" dirty="0">
                <a:solidFill>
                  <a:srgbClr val="000000"/>
                </a:solidFill>
                <a:effectLst/>
                <a:latin typeface="Georgia" panose="02040502050405020303" pitchFamily="18" charset="0"/>
              </a:rPr>
              <a:t>Bande magnétique:</a:t>
            </a: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solidFill>
                <a:srgbClr val="000000"/>
              </a:solidFill>
              <a:latin typeface="Georgia" panose="02040502050405020303" pitchFamily="18" charset="0"/>
            </a:endParaRPr>
          </a:p>
          <a:p>
            <a:pPr marL="0" indent="0">
              <a:buNone/>
            </a:pPr>
            <a:endParaRPr lang="fr-FR" sz="2000" dirty="0"/>
          </a:p>
        </p:txBody>
      </p:sp>
      <p:pic>
        <p:nvPicPr>
          <p:cNvPr id="5" name="Image 4">
            <a:extLst>
              <a:ext uri="{FF2B5EF4-FFF2-40B4-BE49-F238E27FC236}">
                <a16:creationId xmlns:a16="http://schemas.microsoft.com/office/drawing/2014/main" id="{8B23D993-4C54-44F4-8C6F-A20B2B6A4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16" y="2869782"/>
            <a:ext cx="7880683" cy="3711492"/>
          </a:xfrm>
          <a:prstGeom prst="rect">
            <a:avLst/>
          </a:prstGeom>
        </p:spPr>
      </p:pic>
    </p:spTree>
    <p:extLst>
      <p:ext uri="{BB962C8B-B14F-4D97-AF65-F5344CB8AC3E}">
        <p14:creationId xmlns:p14="http://schemas.microsoft.com/office/powerpoint/2010/main" val="3839089684"/>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A1BCFC-D696-41C7-98DE-1AB57666AD89}"/>
              </a:ext>
            </a:extLst>
          </p:cNvPr>
          <p:cNvSpPr>
            <a:spLocks noGrp="1"/>
          </p:cNvSpPr>
          <p:nvPr>
            <p:ph type="subTitle"/>
          </p:nvPr>
        </p:nvSpPr>
        <p:spPr>
          <a:xfrm>
            <a:off x="60158" y="397041"/>
            <a:ext cx="9023684" cy="6773779"/>
          </a:xfrm>
        </p:spPr>
        <p:txBody>
          <a:bodyPr/>
          <a:lstStyle/>
          <a:p>
            <a:pPr algn="l"/>
            <a:r>
              <a:rPr lang="fr-FR" sz="2400" b="1" i="0" dirty="0">
                <a:solidFill>
                  <a:srgbClr val="000000"/>
                </a:solidFill>
                <a:effectLst/>
                <a:latin typeface="Proxima Nova Condensed"/>
              </a:rPr>
              <a:t>Utilisation de la bande magnétique pour le stockage informatique</a:t>
            </a:r>
          </a:p>
          <a:p>
            <a:pPr algn="l"/>
            <a:r>
              <a:rPr lang="fr-FR" sz="2000" b="0" i="0" dirty="0">
                <a:solidFill>
                  <a:srgbClr val="000000"/>
                </a:solidFill>
                <a:effectLst/>
                <a:latin typeface="Proxima Nova"/>
              </a:rPr>
              <a:t>Enfin, la troisième utilisation se trouve dans l'informatique où elle permet le stockage d'un nombre important d'informations. L'enregistrement est alors soit linéaire soit hélicoïdal. Bien qu'il existe aujourd'hui différents systèmes plus avancés de </a:t>
            </a:r>
            <a:r>
              <a:rPr lang="fr-FR" sz="2000" b="0" i="0" u="none" strike="noStrike" dirty="0">
                <a:solidFill>
                  <a:srgbClr val="000000"/>
                </a:solidFill>
                <a:effectLst/>
                <a:latin typeface="Proxima Nova"/>
                <a:hlinkClick r:id="rId3" tooltip="Dossier : le stockage informatique"/>
              </a:rPr>
              <a:t>stockage de données informatiques</a:t>
            </a:r>
            <a:r>
              <a:rPr lang="fr-FR" sz="2000" b="0" i="0" dirty="0">
                <a:solidFill>
                  <a:srgbClr val="000000"/>
                </a:solidFill>
                <a:effectLst/>
                <a:latin typeface="Proxima Nova"/>
              </a:rPr>
              <a:t>, la bande magnétique reste une solution très employée dans les lieux importants comme les « fermes » de </a:t>
            </a:r>
            <a:r>
              <a:rPr lang="fr-FR" sz="2000" b="0" i="0" u="none" strike="noStrike" dirty="0">
                <a:solidFill>
                  <a:srgbClr val="000000"/>
                </a:solidFill>
                <a:effectLst/>
                <a:latin typeface="Proxima Nova"/>
                <a:hlinkClick r:id="rId4"/>
              </a:rPr>
              <a:t>serveurs</a:t>
            </a:r>
            <a:r>
              <a:rPr lang="fr-FR" sz="2000" b="0" i="0" dirty="0">
                <a:solidFill>
                  <a:srgbClr val="000000"/>
                </a:solidFill>
                <a:effectLst/>
                <a:latin typeface="Proxima Nova"/>
              </a:rPr>
              <a:t> sur </a:t>
            </a:r>
            <a:r>
              <a:rPr lang="fr-FR" sz="2000" b="0" i="0" u="none" strike="noStrike" dirty="0">
                <a:solidFill>
                  <a:srgbClr val="000000"/>
                </a:solidFill>
                <a:effectLst/>
                <a:latin typeface="Proxima Nova"/>
                <a:hlinkClick r:id="rId5"/>
              </a:rPr>
              <a:t>PC</a:t>
            </a:r>
            <a:r>
              <a:rPr lang="fr-FR" sz="2000" b="0" i="0" dirty="0">
                <a:solidFill>
                  <a:srgbClr val="000000"/>
                </a:solidFill>
                <a:effectLst/>
                <a:latin typeface="Proxima Nova"/>
              </a:rPr>
              <a:t>. Bien conservé, le ruban magnétique a une </a:t>
            </a:r>
            <a:r>
              <a:rPr lang="fr-FR" sz="2000" b="0" i="0" u="none" strike="noStrike" dirty="0">
                <a:solidFill>
                  <a:srgbClr val="000000"/>
                </a:solidFill>
                <a:effectLst/>
                <a:latin typeface="Proxima Nova"/>
                <a:hlinkClick r:id="rId6"/>
              </a:rPr>
              <a:t>durée</a:t>
            </a:r>
            <a:r>
              <a:rPr lang="fr-FR" sz="2000" b="0" i="0" dirty="0">
                <a:solidFill>
                  <a:srgbClr val="000000"/>
                </a:solidFill>
                <a:effectLst/>
                <a:latin typeface="Proxima Nova"/>
              </a:rPr>
              <a:t> de vie de plus de 40 ans. </a:t>
            </a:r>
          </a:p>
          <a:p>
            <a:pPr marL="0" indent="0" algn="l">
              <a:buNone/>
            </a:pPr>
            <a:r>
              <a:rPr lang="fr-FR" sz="2400" b="0" i="0" u="sng" dirty="0">
                <a:solidFill>
                  <a:srgbClr val="000000"/>
                </a:solidFill>
                <a:effectLst/>
                <a:latin typeface="Proxima Nova"/>
              </a:rPr>
              <a:t>Disque magnétique:</a:t>
            </a:r>
          </a:p>
          <a:p>
            <a:pPr algn="l"/>
            <a:endParaRPr lang="fr-FR" sz="2400" b="0" i="0" u="sng" dirty="0">
              <a:solidFill>
                <a:srgbClr val="000000"/>
              </a:solidFill>
              <a:effectLst/>
              <a:latin typeface="Proxima Nova"/>
            </a:endParaRPr>
          </a:p>
          <a:p>
            <a:endParaRPr lang="fr-FR" dirty="0"/>
          </a:p>
          <a:p>
            <a:endParaRPr lang="fr-FR" dirty="0"/>
          </a:p>
          <a:p>
            <a:endParaRPr lang="fr-FR" dirty="0"/>
          </a:p>
          <a:p>
            <a:endParaRPr lang="fr-FR" dirty="0"/>
          </a:p>
          <a:p>
            <a:endParaRPr lang="fr-FR" dirty="0"/>
          </a:p>
          <a:p>
            <a:endParaRPr lang="fr-FR" dirty="0"/>
          </a:p>
          <a:p>
            <a:endParaRPr lang="fr-FR" dirty="0"/>
          </a:p>
        </p:txBody>
      </p:sp>
      <p:pic>
        <p:nvPicPr>
          <p:cNvPr id="5" name="Image 4" descr="Une image contenant disque dur, équipement électronique&#10;&#10;Description générée automatiquement">
            <a:extLst>
              <a:ext uri="{FF2B5EF4-FFF2-40B4-BE49-F238E27FC236}">
                <a16:creationId xmlns:a16="http://schemas.microsoft.com/office/drawing/2014/main" id="{6E84DC7C-A20A-452E-952E-1DF2EBF1C0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5663" y="3657600"/>
            <a:ext cx="6063916" cy="3200400"/>
          </a:xfrm>
          <a:prstGeom prst="rect">
            <a:avLst/>
          </a:prstGeom>
        </p:spPr>
      </p:pic>
    </p:spTree>
    <p:extLst>
      <p:ext uri="{BB962C8B-B14F-4D97-AF65-F5344CB8AC3E}">
        <p14:creationId xmlns:p14="http://schemas.microsoft.com/office/powerpoint/2010/main" val="3318754905"/>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8" name="audio1.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247A1ED1-E52B-409E-8F98-686D646BBB8A}"/>
              </a:ext>
            </a:extLst>
          </p:cNvPr>
          <p:cNvSpPr>
            <a:spLocks noGrp="1"/>
          </p:cNvSpPr>
          <p:nvPr>
            <p:ph type="subTitle"/>
          </p:nvPr>
        </p:nvSpPr>
        <p:spPr>
          <a:xfrm>
            <a:off x="0" y="938463"/>
            <a:ext cx="9144000" cy="6930189"/>
          </a:xfrm>
        </p:spPr>
        <p:txBody>
          <a:bodyPr/>
          <a:lstStyle/>
          <a:p>
            <a:pPr marL="0" indent="0">
              <a:buNone/>
            </a:pPr>
            <a:r>
              <a:rPr lang="fr-FR" sz="2400" u="sng" dirty="0"/>
              <a:t>Principe de fonctionnement</a:t>
            </a:r>
            <a:r>
              <a:rPr lang="fr-FR" sz="2400" dirty="0"/>
              <a:t>: </a:t>
            </a:r>
          </a:p>
          <a:p>
            <a:pPr marL="0" indent="0">
              <a:buNone/>
            </a:pPr>
            <a:r>
              <a:rPr lang="fr-FR" sz="1600" b="0" i="0" dirty="0">
                <a:solidFill>
                  <a:srgbClr val="000000"/>
                </a:solidFill>
                <a:effectLst/>
                <a:latin typeface="Proxima Nova"/>
              </a:rPr>
              <a:t>Le </a:t>
            </a:r>
            <a:r>
              <a:rPr lang="fr-FR" sz="2000" b="0" i="0" dirty="0">
                <a:solidFill>
                  <a:srgbClr val="000000"/>
                </a:solidFill>
                <a:effectLst/>
                <a:latin typeface="Proxima Nova"/>
              </a:rPr>
              <a:t>premier se compose d'un ensemble de plateaux circulaires coaxiaux, recouverts d'une couche de </a:t>
            </a:r>
            <a:r>
              <a:rPr lang="fr-FR" sz="2000" b="0" i="0" u="none" strike="noStrike" dirty="0">
                <a:solidFill>
                  <a:srgbClr val="000000"/>
                </a:solidFill>
                <a:effectLst/>
                <a:latin typeface="Proxima Nova"/>
                <a:hlinkClick r:id="rId3"/>
              </a:rPr>
              <a:t>matériau</a:t>
            </a:r>
            <a:r>
              <a:rPr lang="fr-FR" sz="2000" b="0" i="0" dirty="0">
                <a:solidFill>
                  <a:srgbClr val="000000"/>
                </a:solidFill>
                <a:effectLst/>
                <a:latin typeface="Proxima Nova"/>
              </a:rPr>
              <a:t> </a:t>
            </a:r>
            <a:r>
              <a:rPr lang="fr-FR" sz="2000" b="0" i="0" u="none" strike="noStrike" dirty="0">
                <a:solidFill>
                  <a:srgbClr val="000000"/>
                </a:solidFill>
                <a:effectLst/>
                <a:latin typeface="Proxima Nova"/>
                <a:hlinkClick r:id="rId4"/>
              </a:rPr>
              <a:t>magnétique</a:t>
            </a:r>
            <a:r>
              <a:rPr lang="fr-FR" sz="2000" b="0" i="0" dirty="0">
                <a:solidFill>
                  <a:srgbClr val="000000"/>
                </a:solidFill>
                <a:effectLst/>
                <a:latin typeface="Proxima Nova"/>
              </a:rPr>
              <a:t> permettant l'enregistrement de données. Un disque dur ordinaire comporte un à huit plateaux tournant à plusieurs milliers de tours par minute, ses têtes de lecture-écriture se déplaçant à la surface des plateaux sur un coussin d'</a:t>
            </a:r>
            <a:r>
              <a:rPr lang="fr-FR" sz="2000" b="0" i="0" u="none" strike="noStrike" dirty="0">
                <a:solidFill>
                  <a:srgbClr val="000000"/>
                </a:solidFill>
                <a:effectLst/>
                <a:latin typeface="Proxima Nova"/>
                <a:hlinkClick r:id="rId5"/>
              </a:rPr>
              <a:t>air</a:t>
            </a:r>
            <a:r>
              <a:rPr lang="fr-FR" sz="2000" b="0" i="0" dirty="0">
                <a:solidFill>
                  <a:srgbClr val="000000"/>
                </a:solidFill>
                <a:effectLst/>
                <a:latin typeface="Proxima Nova"/>
              </a:rPr>
              <a:t> d'épaisseur comprise entre 0,2 et 0,5 µm. Les plateaux et le mécanisme de lecture sont enfermés dans une coque étanche qui les isole de la poussière ambiante, car la moindre petite particule peut venir détériorer l'état de surface du disque.</a:t>
            </a:r>
          </a:p>
          <a:p>
            <a:pPr marL="0" indent="0">
              <a:buNone/>
            </a:pPr>
            <a:r>
              <a:rPr lang="fr-FR" sz="2400" u="sng" dirty="0">
                <a:solidFill>
                  <a:srgbClr val="000000"/>
                </a:solidFill>
                <a:latin typeface="Proxima Nova"/>
              </a:rPr>
              <a:t>Tambour magnétique: </a:t>
            </a:r>
          </a:p>
          <a:p>
            <a:pPr marL="0" indent="0">
              <a:buNone/>
            </a:pPr>
            <a:r>
              <a:rPr lang="fr-FR" sz="2000" b="0" i="0" dirty="0">
                <a:effectLst/>
                <a:latin typeface="arial" panose="020B0604020202020204" pitchFamily="34" charset="0"/>
              </a:rPr>
              <a:t>Inventé dès 1932 par l'autrichien Gustav </a:t>
            </a:r>
            <a:r>
              <a:rPr lang="fr-FR" sz="2000" b="0" i="0" dirty="0" err="1">
                <a:effectLst/>
                <a:latin typeface="arial" panose="020B0604020202020204" pitchFamily="34" charset="0"/>
              </a:rPr>
              <a:t>Tauschek</a:t>
            </a:r>
            <a:r>
              <a:rPr lang="fr-FR" sz="2000" b="0" i="0" dirty="0">
                <a:effectLst/>
                <a:latin typeface="arial" panose="020B0604020202020204" pitchFamily="34" charset="0"/>
              </a:rPr>
              <a:t>, le tambour magnétique a été la première mémoire cinétique magnétique utilisée dans les ordinateurs au début des années 1950 (il remplace les tubes de Williams sur le Manchester Mark 1),</a:t>
            </a:r>
            <a:r>
              <a:rPr lang="fr-FR" sz="1600" b="0" i="0" dirty="0">
                <a:effectLst/>
                <a:latin typeface="arial" panose="020B0604020202020204" pitchFamily="34" charset="0"/>
              </a:rPr>
              <a:t> </a:t>
            </a:r>
            <a:r>
              <a:rPr lang="fr-FR" sz="2000" b="0" i="0" dirty="0">
                <a:effectLst/>
                <a:latin typeface="arial" panose="020B0604020202020204" pitchFamily="34" charset="0"/>
              </a:rPr>
              <a:t>C'est en fait la première mémoire fiable de capacité relativement importante (de 100Ko à </a:t>
            </a:r>
            <a:r>
              <a:rPr lang="fr-FR" sz="2000" b="0" i="0" dirty="0" err="1">
                <a:effectLst/>
                <a:latin typeface="arial" panose="020B0604020202020204" pitchFamily="34" charset="0"/>
              </a:rPr>
              <a:t>qq.Mo</a:t>
            </a:r>
            <a:r>
              <a:rPr lang="fr-FR" sz="2000" b="0" i="0" dirty="0">
                <a:effectLst/>
                <a:latin typeface="arial" panose="020B0604020202020204" pitchFamily="34" charset="0"/>
              </a:rPr>
              <a:t>) et de temps d'accès court (pour l'époque). Il a permis aux ordinateurs de faire de gros progrès, servant à la fois de mémoire principale et de mémoire de masse. On y stockait aussi bien les programmes que les données; il servait en particulier pour la mémoire virtuelle.</a:t>
            </a:r>
            <a:br>
              <a:rPr lang="fr-FR" sz="2000" dirty="0"/>
            </a:br>
            <a:r>
              <a:rPr lang="fr-FR" sz="2000" b="0" i="0" dirty="0">
                <a:effectLst/>
                <a:latin typeface="arial" panose="020B0604020202020204" pitchFamily="34" charset="0"/>
              </a:rPr>
              <a:t>Le principe en est simple : un cylindre est </a:t>
            </a:r>
            <a:r>
              <a:rPr lang="fr-FR" sz="2000" b="0" i="0" dirty="0" err="1">
                <a:effectLst/>
                <a:latin typeface="arial" panose="020B0604020202020204" pitchFamily="34" charset="0"/>
              </a:rPr>
              <a:t>révétu</a:t>
            </a:r>
            <a:r>
              <a:rPr lang="fr-FR" sz="2000" b="0" i="0" dirty="0">
                <a:effectLst/>
                <a:latin typeface="arial" panose="020B0604020202020204" pitchFamily="34" charset="0"/>
              </a:rPr>
              <a:t> d'un revêtement magnétique. Une série de têtes est disposée suivant une génératrice, chaque tête écrivant sur une piste. C'est onéreux car il y a autant de têtes que de pistes, mais c'est rapide car les têtes n'ont pas à être déplacées et le temps d'accès moyen est 1/2 tour. Les programmeurs faisaient des miracles pour disposer les instructions</a:t>
            </a:r>
            <a:endParaRPr lang="fr-FR" sz="2000" b="0" i="0" u="sng" dirty="0">
              <a:effectLst/>
              <a:latin typeface="Proxima Nova"/>
            </a:endParaRPr>
          </a:p>
          <a:p>
            <a:pPr marL="0" indent="0">
              <a:buNone/>
            </a:pPr>
            <a:endParaRPr lang="fr-FR" sz="2400" u="sng" dirty="0">
              <a:solidFill>
                <a:srgbClr val="000000"/>
              </a:solidFill>
              <a:latin typeface="Proxima Nova"/>
            </a:endParaRPr>
          </a:p>
          <a:p>
            <a:pPr marL="0" indent="0">
              <a:buNone/>
            </a:pPr>
            <a:endParaRPr lang="fr-FR" sz="2400" u="sng" dirty="0">
              <a:solidFill>
                <a:srgbClr val="000000"/>
              </a:solidFill>
              <a:latin typeface="Proxima Nova"/>
            </a:endParaRPr>
          </a:p>
          <a:p>
            <a:pPr marL="0" indent="0">
              <a:buNone/>
            </a:pPr>
            <a:endParaRPr lang="fr-FR" sz="2000" dirty="0">
              <a:solidFill>
                <a:srgbClr val="000000"/>
              </a:solidFill>
              <a:latin typeface="Proxima Nova"/>
            </a:endParaRPr>
          </a:p>
          <a:p>
            <a:pPr marL="0" indent="0">
              <a:buNone/>
            </a:pPr>
            <a:endParaRPr lang="fr-FR" sz="2000" dirty="0">
              <a:solidFill>
                <a:srgbClr val="000000"/>
              </a:solidFill>
              <a:latin typeface="Proxima Nova"/>
            </a:endParaRPr>
          </a:p>
          <a:p>
            <a:pPr marL="0" indent="0">
              <a:buNone/>
            </a:pPr>
            <a:endParaRPr lang="fr-FR" sz="2000" dirty="0"/>
          </a:p>
        </p:txBody>
      </p:sp>
    </p:spTree>
    <p:extLst>
      <p:ext uri="{BB962C8B-B14F-4D97-AF65-F5344CB8AC3E}">
        <p14:creationId xmlns:p14="http://schemas.microsoft.com/office/powerpoint/2010/main" val="1576977958"/>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6" name="audio1.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992644E-0DE6-446D-8C95-5DB0E3CCB1ED}"/>
              </a:ext>
            </a:extLst>
          </p:cNvPr>
          <p:cNvSpPr>
            <a:spLocks noGrp="1"/>
          </p:cNvSpPr>
          <p:nvPr>
            <p:ph type="subTitle"/>
          </p:nvPr>
        </p:nvSpPr>
        <p:spPr>
          <a:xfrm>
            <a:off x="0" y="0"/>
            <a:ext cx="9144000" cy="6858000"/>
          </a:xfrm>
        </p:spPr>
        <p:txBody>
          <a:bodyPr/>
          <a:lstStyle/>
          <a:p>
            <a:endParaRPr lang="fr-FR" dirty="0"/>
          </a:p>
          <a:p>
            <a:endParaRPr lang="fr-FR" dirty="0"/>
          </a:p>
        </p:txBody>
      </p:sp>
      <p:pic>
        <p:nvPicPr>
          <p:cNvPr id="4" name="Image 3" descr="Une image contenant mur, intérieur&#10;&#10;Description générée automatiquement">
            <a:extLst>
              <a:ext uri="{FF2B5EF4-FFF2-40B4-BE49-F238E27FC236}">
                <a16:creationId xmlns:a16="http://schemas.microsoft.com/office/drawing/2014/main" id="{0A0CC137-4743-4D67-84E8-49FD81EA5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2" y="1299410"/>
            <a:ext cx="9059778" cy="5558589"/>
          </a:xfrm>
          <a:prstGeom prst="rect">
            <a:avLst/>
          </a:prstGeom>
        </p:spPr>
      </p:pic>
      <p:sp>
        <p:nvSpPr>
          <p:cNvPr id="6" name="ZoneTexte 5">
            <a:extLst>
              <a:ext uri="{FF2B5EF4-FFF2-40B4-BE49-F238E27FC236}">
                <a16:creationId xmlns:a16="http://schemas.microsoft.com/office/drawing/2014/main" id="{8BC1E6BD-F2B8-4BDD-A0C6-76CFA5A65F22}"/>
              </a:ext>
            </a:extLst>
          </p:cNvPr>
          <p:cNvSpPr txBox="1"/>
          <p:nvPr/>
        </p:nvSpPr>
        <p:spPr>
          <a:xfrm>
            <a:off x="210553" y="207910"/>
            <a:ext cx="8807116" cy="707886"/>
          </a:xfrm>
          <a:prstGeom prst="rect">
            <a:avLst/>
          </a:prstGeom>
          <a:noFill/>
        </p:spPr>
        <p:txBody>
          <a:bodyPr wrap="square">
            <a:spAutoFit/>
          </a:bodyPr>
          <a:lstStyle/>
          <a:p>
            <a:r>
              <a:rPr lang="fr-FR" sz="2000" b="0" i="0" dirty="0">
                <a:effectLst/>
                <a:latin typeface="arial" panose="020B0604020202020204" pitchFamily="34" charset="0"/>
              </a:rPr>
              <a:t>les pistes de façon à ce que lorsqu'une instruction se terminait, la suivante arrivât sous la tête.</a:t>
            </a:r>
            <a:endParaRPr lang="fr-FR" sz="2000" dirty="0"/>
          </a:p>
        </p:txBody>
      </p:sp>
    </p:spTree>
    <p:extLst>
      <p:ext uri="{BB962C8B-B14F-4D97-AF65-F5344CB8AC3E}">
        <p14:creationId xmlns:p14="http://schemas.microsoft.com/office/powerpoint/2010/main" val="3593987469"/>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BF83534-AE3E-4AFB-87AF-1E61299861BA}"/>
              </a:ext>
            </a:extLst>
          </p:cNvPr>
          <p:cNvSpPr>
            <a:spLocks noGrp="1"/>
          </p:cNvSpPr>
          <p:nvPr>
            <p:ph type="subTitle"/>
          </p:nvPr>
        </p:nvSpPr>
        <p:spPr>
          <a:xfrm>
            <a:off x="457200" y="216568"/>
            <a:ext cx="8229240" cy="6092432"/>
          </a:xfrm>
        </p:spPr>
        <p:txBody>
          <a:bodyPr/>
          <a:lstStyle/>
          <a:p>
            <a:r>
              <a:rPr lang="fr-FR" dirty="0"/>
              <a:t>D’autres support comme </a:t>
            </a:r>
          </a:p>
          <a:p>
            <a:pPr>
              <a:buFontTx/>
              <a:buChar char="-"/>
            </a:pPr>
            <a:r>
              <a:rPr lang="fr-FR" dirty="0"/>
              <a:t>feuillet magnétique;</a:t>
            </a:r>
          </a:p>
          <a:p>
            <a:pPr>
              <a:buFontTx/>
              <a:buChar char="-"/>
            </a:pPr>
            <a:r>
              <a:rPr lang="fr-FR" dirty="0"/>
              <a:t>Ruban perforé;</a:t>
            </a:r>
          </a:p>
          <a:p>
            <a:pPr>
              <a:buFontTx/>
              <a:buChar char="-"/>
            </a:pPr>
            <a:r>
              <a:rPr lang="fr-FR" dirty="0"/>
              <a:t>Papier listing;</a:t>
            </a:r>
          </a:p>
          <a:p>
            <a:pPr>
              <a:buFontTx/>
              <a:buChar char="-"/>
            </a:pPr>
            <a:r>
              <a:rPr lang="fr-FR" dirty="0"/>
              <a:t>Ecran cathodique </a:t>
            </a:r>
            <a:r>
              <a:rPr lang="fr-FR" dirty="0" err="1"/>
              <a:t>etc</a:t>
            </a:r>
            <a:r>
              <a:rPr lang="fr-FR" dirty="0"/>
              <a:t> …</a:t>
            </a:r>
          </a:p>
        </p:txBody>
      </p:sp>
    </p:spTree>
    <p:extLst>
      <p:ext uri="{BB962C8B-B14F-4D97-AF65-F5344CB8AC3E}">
        <p14:creationId xmlns:p14="http://schemas.microsoft.com/office/powerpoint/2010/main" val="1454116304"/>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lIns="90000" tIns="45000" rIns="90000" bIns="45000" anchor="ctr">
            <a:normAutofit/>
          </a:bodyPr>
          <a:lstStyle/>
          <a:p>
            <a:pPr algn="ctr">
              <a:lnSpc>
                <a:spcPct val="100000"/>
              </a:lnSpc>
            </a:pPr>
            <a:r>
              <a:rPr lang="fr-FR" sz="4800" b="1" strike="noStrike" spc="-1" dirty="0">
                <a:solidFill>
                  <a:srgbClr val="E9D596"/>
                </a:solidFill>
                <a:latin typeface="comic"/>
              </a:rPr>
              <a:t>Table des matières</a:t>
            </a:r>
            <a:endParaRPr lang="fr-FR" sz="4800" b="0" strike="noStrike" spc="-1" dirty="0">
              <a:solidFill>
                <a:srgbClr val="FFFFFF"/>
              </a:solidFill>
              <a:latin typeface="Book Antiqua"/>
            </a:endParaRPr>
          </a:p>
        </p:txBody>
      </p:sp>
      <p:sp>
        <p:nvSpPr>
          <p:cNvPr id="85" name="PlaceHolder 2"/>
          <p:cNvSpPr>
            <a:spLocks noGrp="1"/>
          </p:cNvSpPr>
          <p:nvPr>
            <p:ph/>
          </p:nvPr>
        </p:nvSpPr>
        <p:spPr>
          <a:xfrm>
            <a:off x="457200" y="1203158"/>
            <a:ext cx="8229240" cy="5654842"/>
          </a:xfrm>
          <a:prstGeom prst="rect">
            <a:avLst/>
          </a:prstGeom>
          <a:noFill/>
          <a:ln w="0">
            <a:noFill/>
          </a:ln>
        </p:spPr>
        <p:txBody>
          <a:bodyPr lIns="90000" tIns="45000" rIns="90000" bIns="45000" anchor="t">
            <a:noAutofit/>
          </a:bodyPr>
          <a:lstStyle/>
          <a:p>
            <a:pPr marL="548640" indent="-411480">
              <a:lnSpc>
                <a:spcPct val="100000"/>
              </a:lnSpc>
              <a:spcBef>
                <a:spcPts val="720"/>
              </a:spcBef>
              <a:buClr>
                <a:srgbClr val="F9F9F9"/>
              </a:buClr>
              <a:buSzPct val="65000"/>
              <a:buFont typeface="Wingdings 2" charset="2"/>
              <a:buChar char=""/>
            </a:pPr>
            <a:r>
              <a:rPr lang="fr-FR" sz="3600" b="1" i="1" strike="noStrike" spc="-1" dirty="0">
                <a:solidFill>
                  <a:srgbClr val="295F71"/>
                </a:solidFill>
                <a:latin typeface="comic"/>
              </a:rPr>
              <a:t>1-- Définitions</a:t>
            </a:r>
            <a:endParaRPr lang="fr-FR" sz="3600" b="0" strike="noStrike" spc="-1" dirty="0">
              <a:solidFill>
                <a:srgbClr val="FFFFFF"/>
              </a:solidFill>
              <a:latin typeface="Book Antiqua"/>
            </a:endParaRPr>
          </a:p>
          <a:p>
            <a:pPr marL="548640" indent="-411480">
              <a:lnSpc>
                <a:spcPct val="100000"/>
              </a:lnSpc>
              <a:spcBef>
                <a:spcPts val="720"/>
              </a:spcBef>
              <a:buClr>
                <a:srgbClr val="F9F9F9"/>
              </a:buClr>
              <a:buSzPct val="65000"/>
              <a:buFont typeface="Wingdings 2" charset="2"/>
              <a:buChar char=""/>
            </a:pPr>
            <a:r>
              <a:rPr lang="fr-FR" sz="3600" b="1" i="1" strike="noStrike" spc="-1" dirty="0">
                <a:solidFill>
                  <a:srgbClr val="295F71"/>
                </a:solidFill>
                <a:latin typeface="comic"/>
              </a:rPr>
              <a:t>2-- Historique</a:t>
            </a:r>
            <a:endParaRPr lang="fr-FR" sz="3600" b="0" strike="noStrike" spc="-1" dirty="0">
              <a:solidFill>
                <a:srgbClr val="FFFFFF"/>
              </a:solidFill>
              <a:latin typeface="Book Antiqua"/>
            </a:endParaRPr>
          </a:p>
          <a:p>
            <a:pPr marL="548640" indent="-411480">
              <a:lnSpc>
                <a:spcPct val="100000"/>
              </a:lnSpc>
              <a:spcBef>
                <a:spcPts val="720"/>
              </a:spcBef>
              <a:buClr>
                <a:srgbClr val="F9F9F9"/>
              </a:buClr>
              <a:buSzPct val="65000"/>
              <a:buFont typeface="Wingdings 2" charset="2"/>
              <a:buChar char=""/>
            </a:pPr>
            <a:r>
              <a:rPr lang="fr-FR" sz="3600" b="1" i="1" strike="noStrike" spc="-1" dirty="0">
                <a:solidFill>
                  <a:srgbClr val="295F71"/>
                </a:solidFill>
                <a:latin typeface="comic"/>
              </a:rPr>
              <a:t>3– </a:t>
            </a:r>
            <a:r>
              <a:rPr lang="fr-FR" sz="3600" b="1" i="1" spc="-1" dirty="0">
                <a:solidFill>
                  <a:srgbClr val="295F71"/>
                </a:solidFill>
                <a:latin typeface="comic"/>
              </a:rPr>
              <a:t>Etape de conception d’une BD</a:t>
            </a:r>
            <a:endParaRPr lang="fr-FR" sz="3600" b="0" strike="noStrike" spc="-1" dirty="0">
              <a:solidFill>
                <a:srgbClr val="FFFFFF"/>
              </a:solidFill>
              <a:latin typeface="Book Antiqua"/>
            </a:endParaRPr>
          </a:p>
          <a:p>
            <a:pPr marL="548640" indent="-411480">
              <a:lnSpc>
                <a:spcPct val="100000"/>
              </a:lnSpc>
              <a:spcBef>
                <a:spcPts val="720"/>
              </a:spcBef>
              <a:buClr>
                <a:srgbClr val="F9F9F9"/>
              </a:buClr>
              <a:buSzPct val="65000"/>
              <a:buFont typeface="Wingdings 2" charset="2"/>
              <a:buChar char=""/>
            </a:pPr>
            <a:r>
              <a:rPr lang="fr-FR" sz="3600" b="1" i="1" strike="noStrike" spc="-1" dirty="0">
                <a:solidFill>
                  <a:srgbClr val="295F71"/>
                </a:solidFill>
                <a:latin typeface="comic"/>
              </a:rPr>
              <a:t>4 – Logiciels  et langages </a:t>
            </a:r>
            <a:endParaRPr lang="fr-FR" sz="3600" b="0" strike="noStrike" spc="-1" dirty="0">
              <a:solidFill>
                <a:srgbClr val="FFFFFF"/>
              </a:solidFill>
              <a:latin typeface="Book Antiqua"/>
            </a:endParaRPr>
          </a:p>
          <a:p>
            <a:pPr marL="548640" indent="-411480">
              <a:lnSpc>
                <a:spcPct val="100000"/>
              </a:lnSpc>
              <a:spcBef>
                <a:spcPts val="720"/>
              </a:spcBef>
              <a:buClr>
                <a:srgbClr val="F9F9F9"/>
              </a:buClr>
              <a:buSzPct val="65000"/>
              <a:buFont typeface="Wingdings 2" charset="2"/>
              <a:buChar char=""/>
            </a:pPr>
            <a:r>
              <a:rPr lang="fr-FR" sz="3600" b="1" i="1" strike="noStrike" spc="-1" dirty="0">
                <a:solidFill>
                  <a:srgbClr val="295F71"/>
                </a:solidFill>
                <a:latin typeface="comic"/>
              </a:rPr>
              <a:t>5 –Classes de modèle relationnel</a:t>
            </a:r>
            <a:endParaRPr lang="fr-FR" sz="3600" b="0" strike="noStrike" spc="-1" dirty="0">
              <a:solidFill>
                <a:srgbClr val="FFFFFF"/>
              </a:solidFill>
              <a:latin typeface="Book Antiqua"/>
            </a:endParaRPr>
          </a:p>
          <a:p>
            <a:pPr marL="548640" indent="-411480">
              <a:lnSpc>
                <a:spcPct val="100000"/>
              </a:lnSpc>
              <a:spcBef>
                <a:spcPts val="720"/>
              </a:spcBef>
              <a:buClr>
                <a:srgbClr val="F9F9F9"/>
              </a:buClr>
              <a:buSzPct val="65000"/>
              <a:buFont typeface="Wingdings 2" charset="2"/>
              <a:buChar char=""/>
            </a:pPr>
            <a:r>
              <a:rPr lang="fr-FR" sz="3600" b="1" i="1" strike="noStrike" spc="-1" dirty="0">
                <a:solidFill>
                  <a:srgbClr val="295F71"/>
                </a:solidFill>
                <a:latin typeface="comic"/>
              </a:rPr>
              <a:t>6 –Persistance de données</a:t>
            </a:r>
          </a:p>
          <a:p>
            <a:pPr marL="548640" indent="-411480">
              <a:lnSpc>
                <a:spcPct val="100000"/>
              </a:lnSpc>
              <a:spcBef>
                <a:spcPts val="720"/>
              </a:spcBef>
              <a:buClr>
                <a:srgbClr val="F9F9F9"/>
              </a:buClr>
              <a:buSzPct val="65000"/>
              <a:buFont typeface="Wingdings 2" charset="2"/>
              <a:buChar char=""/>
            </a:pPr>
            <a:r>
              <a:rPr lang="fr-FR" sz="3600" b="1" i="1" spc="-1" dirty="0">
                <a:solidFill>
                  <a:srgbClr val="295F71"/>
                </a:solidFill>
                <a:latin typeface="comic"/>
              </a:rPr>
              <a:t>7– Bibliographies  et  QCM.</a:t>
            </a:r>
            <a:endParaRPr lang="fr-FR" sz="3600" b="0" strike="noStrike" spc="-1" dirty="0">
              <a:solidFill>
                <a:srgbClr val="FFFFFF"/>
              </a:solidFill>
              <a:latin typeface="Book Antiqua"/>
            </a:endParaRPr>
          </a:p>
          <a:p>
            <a:pPr>
              <a:lnSpc>
                <a:spcPct val="100000"/>
              </a:lnSpc>
              <a:spcBef>
                <a:spcPts val="561"/>
              </a:spcBef>
            </a:pPr>
            <a:endParaRPr lang="fr-FR" sz="3600" b="0" strike="noStrike" spc="-1" dirty="0">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56E06D8-EA36-420E-AE18-3929FB0DE4DE}"/>
              </a:ext>
            </a:extLst>
          </p:cNvPr>
          <p:cNvSpPr>
            <a:spLocks noGrp="1"/>
          </p:cNvSpPr>
          <p:nvPr>
            <p:ph type="subTitle"/>
          </p:nvPr>
        </p:nvSpPr>
        <p:spPr>
          <a:xfrm>
            <a:off x="339486" y="1"/>
            <a:ext cx="8229240" cy="6858000"/>
          </a:xfrm>
        </p:spPr>
        <p:txBody>
          <a:bodyPr/>
          <a:lstStyle/>
          <a:p>
            <a:endParaRPr lang="fr-FR" sz="2400" b="1" u="sng" dirty="0"/>
          </a:p>
          <a:p>
            <a:endParaRPr lang="fr-FR" sz="2400" b="1" u="sng" dirty="0"/>
          </a:p>
          <a:p>
            <a:endParaRPr lang="fr-FR" sz="2400" b="1" u="sng" dirty="0"/>
          </a:p>
          <a:p>
            <a:endParaRPr lang="fr-FR" sz="2400" b="1" u="sng" dirty="0"/>
          </a:p>
          <a:p>
            <a:r>
              <a:rPr lang="fr-FR" sz="2400" b="1" u="sng" dirty="0"/>
              <a:t>4)Logiciel et langage: (historique de base de données):</a:t>
            </a:r>
          </a:p>
          <a:p>
            <a:pPr algn="l"/>
            <a:r>
              <a:rPr lang="fr-FR" sz="2000" dirty="0"/>
              <a:t> </a:t>
            </a:r>
          </a:p>
          <a:p>
            <a:pPr algn="l"/>
            <a:r>
              <a:rPr lang="fr-FR" sz="2000" b="1" i="0" dirty="0">
                <a:effectLst/>
                <a:latin typeface="Source Sans Pro" panose="020B0503030403020204" pitchFamily="34" charset="0"/>
              </a:rPr>
              <a:t>Processus long et fastidieux</a:t>
            </a:r>
          </a:p>
          <a:p>
            <a:pPr algn="l"/>
            <a:r>
              <a:rPr lang="fr-FR" sz="2000" b="1" i="0" dirty="0">
                <a:effectLst/>
                <a:latin typeface="Source Sans Pro" panose="020B0503030403020204" pitchFamily="34" charset="0"/>
              </a:rPr>
              <a:t>Contrôle en différé des données impliquant une augmentation des délais et des risques d’erreurs.</a:t>
            </a:r>
          </a:p>
          <a:p>
            <a:pPr algn="l"/>
            <a:endParaRPr lang="fr-FR" sz="2000" b="1" i="0" dirty="0">
              <a:effectLst/>
              <a:latin typeface="Source Sans Pro" panose="020B0503030403020204" pitchFamily="34" charset="0"/>
            </a:endParaRPr>
          </a:p>
          <a:p>
            <a:pPr algn="l"/>
            <a:r>
              <a:rPr lang="fr-FR" sz="2000" b="1" i="0" dirty="0">
                <a:effectLst/>
                <a:latin typeface="Source Sans Pro" panose="020B0503030403020204" pitchFamily="34" charset="0"/>
              </a:rPr>
              <a:t>Particularisation des fichiers en fonction des traitements, donc grande redondance des données.</a:t>
            </a:r>
          </a:p>
          <a:p>
            <a:pPr algn="l"/>
            <a:endParaRPr lang="fr-FR" sz="2000" b="1" i="0" dirty="0">
              <a:effectLst/>
              <a:latin typeface="Source Sans Pro" panose="020B0503030403020204" pitchFamily="34" charset="0"/>
            </a:endParaRPr>
          </a:p>
          <a:p>
            <a:pPr algn="l"/>
            <a:r>
              <a:rPr lang="fr-FR" sz="2000" b="1" i="0" dirty="0">
                <a:effectLst/>
                <a:latin typeface="Source Sans Pro" panose="020B0503030403020204" pitchFamily="34" charset="0"/>
              </a:rPr>
              <a:t>Dès 1965 apparaît l'idée de distinguer les données de leurs traitements. Vers la fin des années 60, on commence à voir l’apparition des premiers SGBD (Système de gestion de base de données) </a:t>
            </a:r>
          </a:p>
          <a:p>
            <a:pPr algn="l"/>
            <a:endParaRPr lang="fr-FR" sz="2000" b="1" dirty="0">
              <a:latin typeface="Source Sans Pro" panose="020B0503030403020204" pitchFamily="34" charset="0"/>
            </a:endParaRPr>
          </a:p>
          <a:p>
            <a:pPr algn="l"/>
            <a:r>
              <a:rPr lang="fr-FR" sz="2000" b="1" i="0" dirty="0">
                <a:effectLst/>
                <a:latin typeface="Source Sans Pro" panose="020B0503030403020204" pitchFamily="34" charset="0"/>
              </a:rPr>
              <a:t>: les systèmes réseaux et hiérarchiques. Ce n’est qu’à partir de 1970 qu’apparait la deuxième génération de SGBD : les systèmes relationnels. Au début des années 80, la troisième génération de SGBD</a:t>
            </a:r>
          </a:p>
          <a:p>
            <a:pPr algn="l"/>
            <a:endParaRPr lang="fr-FR" sz="2000" b="1" dirty="0">
              <a:latin typeface="Source Sans Pro" panose="020B0503030403020204" pitchFamily="34" charset="0"/>
            </a:endParaRPr>
          </a:p>
          <a:p>
            <a:pPr algn="l"/>
            <a:r>
              <a:rPr lang="fr-FR" sz="2000" b="1" i="0" dirty="0">
                <a:effectLst/>
                <a:latin typeface="Source Sans Pro" panose="020B0503030403020204" pitchFamily="34" charset="0"/>
              </a:rPr>
              <a:t> : les systèmes orientés objet, émerge. Ces avancées technologiques ont permis de résoudre les problèmes liés à l’utilisation de fichiers et possède les avantages suivants :</a:t>
            </a:r>
          </a:p>
          <a:p>
            <a:pPr algn="l"/>
            <a:br>
              <a:rPr lang="fr-FR" sz="2000" b="1" i="0" dirty="0">
                <a:solidFill>
                  <a:srgbClr val="555555"/>
                </a:solidFill>
                <a:effectLst/>
                <a:latin typeface="Source Sans Pro" panose="020B0503030403020204" pitchFamily="34" charset="0"/>
              </a:rPr>
            </a:br>
            <a:endParaRPr lang="fr-FR" sz="2000" b="1" i="0" dirty="0">
              <a:solidFill>
                <a:srgbClr val="555555"/>
              </a:solidFill>
              <a:effectLst/>
              <a:latin typeface="Source Sans Pro" panose="020B0503030403020204" pitchFamily="34" charset="0"/>
            </a:endParaRPr>
          </a:p>
          <a:p>
            <a:pPr marL="0" indent="0">
              <a:buNone/>
            </a:pPr>
            <a:endParaRPr lang="fr-FR" dirty="0"/>
          </a:p>
        </p:txBody>
      </p:sp>
    </p:spTree>
    <p:extLst>
      <p:ext uri="{BB962C8B-B14F-4D97-AF65-F5344CB8AC3E}">
        <p14:creationId xmlns:p14="http://schemas.microsoft.com/office/powerpoint/2010/main" val="89591398"/>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70F76E5-D5EC-4106-B9EC-26A2DFC8BE3C}"/>
              </a:ext>
            </a:extLst>
          </p:cNvPr>
          <p:cNvSpPr>
            <a:spLocks noGrp="1"/>
          </p:cNvSpPr>
          <p:nvPr>
            <p:ph type="subTitle"/>
          </p:nvPr>
        </p:nvSpPr>
        <p:spPr>
          <a:xfrm>
            <a:off x="98854" y="1883431"/>
            <a:ext cx="9144000" cy="6858000"/>
          </a:xfrm>
        </p:spPr>
        <p:txBody>
          <a:bodyPr/>
          <a:lstStyle/>
          <a:p>
            <a:pPr algn="l"/>
            <a:r>
              <a:rPr lang="fr-FR" sz="2000" b="1" i="0" dirty="0">
                <a:effectLst/>
                <a:latin typeface="Source Sans Pro" panose="020B0503030403020204" pitchFamily="34" charset="0"/>
              </a:rPr>
              <a:t>Uniformisation de la saisie et standardisation des traitements (Tous les résultats de consultation sont sous forme de listes et de tableaux)</a:t>
            </a:r>
          </a:p>
          <a:p>
            <a:pPr algn="l"/>
            <a:endParaRPr lang="fr-FR" sz="2000" b="1" i="0" dirty="0">
              <a:effectLst/>
              <a:latin typeface="Source Sans Pro" panose="020B0503030403020204" pitchFamily="34" charset="0"/>
            </a:endParaRPr>
          </a:p>
          <a:p>
            <a:pPr algn="l"/>
            <a:r>
              <a:rPr lang="fr-FR" sz="2000" b="1" i="0" dirty="0">
                <a:effectLst/>
                <a:latin typeface="Source Sans Pro" panose="020B0503030403020204" pitchFamily="34" charset="0"/>
              </a:rPr>
              <a:t>Contrôle immédiat de la validité des données.</a:t>
            </a:r>
          </a:p>
          <a:p>
            <a:pPr algn="l"/>
            <a:endParaRPr lang="fr-FR" sz="2000" b="1" i="0" dirty="0">
              <a:effectLst/>
              <a:latin typeface="Source Sans Pro" panose="020B0503030403020204" pitchFamily="34" charset="0"/>
            </a:endParaRPr>
          </a:p>
          <a:p>
            <a:pPr algn="l"/>
            <a:r>
              <a:rPr lang="fr-FR" sz="2000" b="1" i="0" dirty="0">
                <a:effectLst/>
                <a:latin typeface="Source Sans Pro" panose="020B0503030403020204" pitchFamily="34" charset="0"/>
              </a:rPr>
              <a:t>Partage de données entre plusieurs traitements, impliquant une baisse de la redondance des données.</a:t>
            </a:r>
          </a:p>
          <a:p>
            <a:pPr algn="l"/>
            <a:endParaRPr lang="fr-FR" sz="2000" b="1" dirty="0">
              <a:latin typeface="Source Sans Pro" panose="020B0503030403020204" pitchFamily="34" charset="0"/>
            </a:endParaRPr>
          </a:p>
          <a:p>
            <a:pPr algn="l"/>
            <a:endParaRPr lang="fr-FR" sz="2000" b="1" i="0" dirty="0">
              <a:effectLst/>
              <a:latin typeface="Source Sans Pro" panose="020B0503030403020204" pitchFamily="34" charset="0"/>
            </a:endParaRPr>
          </a:p>
          <a:p>
            <a:pPr algn="l"/>
            <a:endParaRPr lang="fr-FR" sz="2000" b="1" i="0" dirty="0">
              <a:effectLst/>
              <a:latin typeface="Source Sans Pro" panose="020B0503030403020204" pitchFamily="34" charset="0"/>
            </a:endParaRPr>
          </a:p>
          <a:p>
            <a:pPr algn="l"/>
            <a:endParaRPr lang="fr-FR" sz="2000" b="1" i="0" dirty="0">
              <a:effectLst/>
              <a:latin typeface="Source Sans Pro" panose="020B0503030403020204" pitchFamily="34" charset="0"/>
            </a:endParaRP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4257722783"/>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A7FA6-527F-4DB7-A942-2CFED2190996}"/>
              </a:ext>
            </a:extLst>
          </p:cNvPr>
          <p:cNvSpPr>
            <a:spLocks noGrp="1"/>
          </p:cNvSpPr>
          <p:nvPr>
            <p:ph type="title"/>
          </p:nvPr>
        </p:nvSpPr>
        <p:spPr/>
        <p:txBody>
          <a:bodyPr/>
          <a:lstStyle/>
          <a:p>
            <a:r>
              <a:rPr lang="fr-FR" sz="2400" dirty="0"/>
              <a:t>Conception de base de données relationnelle avec Merise</a:t>
            </a:r>
            <a:br>
              <a:rPr lang="fr-FR" sz="2400" dirty="0"/>
            </a:br>
            <a:r>
              <a:rPr lang="fr-FR" sz="2400" dirty="0"/>
              <a:t>exemple de système d’information:</a:t>
            </a:r>
          </a:p>
        </p:txBody>
      </p:sp>
      <p:pic>
        <p:nvPicPr>
          <p:cNvPr id="5" name="Image 4" descr="Une image contenant texte, intérieur, équipement électronique, plusieurs&#10;&#10;Description générée automatiquement">
            <a:extLst>
              <a:ext uri="{FF2B5EF4-FFF2-40B4-BE49-F238E27FC236}">
                <a16:creationId xmlns:a16="http://schemas.microsoft.com/office/drawing/2014/main" id="{B4101139-54A7-4336-9391-0CEAB3818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27" y="1600199"/>
            <a:ext cx="8714512" cy="4884821"/>
          </a:xfrm>
          <a:prstGeom prst="rect">
            <a:avLst/>
          </a:prstGeom>
        </p:spPr>
      </p:pic>
    </p:spTree>
    <p:extLst>
      <p:ext uri="{BB962C8B-B14F-4D97-AF65-F5344CB8AC3E}">
        <p14:creationId xmlns:p14="http://schemas.microsoft.com/office/powerpoint/2010/main" val="3017979370"/>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E059E53-CC7E-410B-8E96-FDDF1373B950}"/>
              </a:ext>
            </a:extLst>
          </p:cNvPr>
          <p:cNvSpPr>
            <a:spLocks noGrp="1"/>
          </p:cNvSpPr>
          <p:nvPr>
            <p:ph type="subTitle"/>
          </p:nvPr>
        </p:nvSpPr>
        <p:spPr>
          <a:xfrm>
            <a:off x="457200" y="1"/>
            <a:ext cx="8229240" cy="6309000"/>
          </a:xfrm>
        </p:spPr>
        <p:txBody>
          <a:bodyPr/>
          <a:lstStyle/>
          <a:p>
            <a:pPr algn="just"/>
            <a:r>
              <a:rPr lang="fr-FR" sz="2000" b="0" i="0" dirty="0">
                <a:solidFill>
                  <a:srgbClr val="212529"/>
                </a:solidFill>
                <a:effectLst/>
                <a:latin typeface="Verdana" panose="020B0604030504040204" pitchFamily="34" charset="0"/>
              </a:rPr>
              <a:t>Le SI possède quatre fonctions essentielles :</a:t>
            </a:r>
          </a:p>
          <a:p>
            <a:pPr algn="just"/>
            <a:endParaRPr lang="fr-FR" sz="2000" dirty="0">
              <a:solidFill>
                <a:srgbClr val="212529"/>
              </a:solidFill>
              <a:latin typeface="Verdana" panose="020B0604030504040204" pitchFamily="34" charset="0"/>
            </a:endParaRPr>
          </a:p>
          <a:p>
            <a:pPr algn="just"/>
            <a:endParaRPr lang="fr-FR" sz="2000" b="0" i="0" dirty="0">
              <a:solidFill>
                <a:srgbClr val="212529"/>
              </a:solidFill>
              <a:effectLst/>
              <a:latin typeface="Verdana" panose="020B0604030504040204" pitchFamily="34" charset="0"/>
            </a:endParaRPr>
          </a:p>
          <a:p>
            <a:pPr marL="0" indent="0" algn="just">
              <a:buNone/>
            </a:pPr>
            <a:r>
              <a:rPr lang="fr-FR" sz="2000" b="0" i="0" dirty="0">
                <a:solidFill>
                  <a:srgbClr val="212529"/>
                </a:solidFill>
                <a:effectLst/>
                <a:latin typeface="Verdana" panose="020B0604030504040204" pitchFamily="34" charset="0"/>
              </a:rPr>
              <a:t>-- la </a:t>
            </a:r>
            <a:r>
              <a:rPr lang="fr-FR" sz="2000" b="1" i="0" dirty="0">
                <a:solidFill>
                  <a:srgbClr val="212529"/>
                </a:solidFill>
                <a:effectLst/>
                <a:latin typeface="Verdana" panose="020B0604030504040204" pitchFamily="34" charset="0"/>
              </a:rPr>
              <a:t>saisie</a:t>
            </a:r>
            <a:r>
              <a:rPr lang="fr-FR" sz="2000" b="0" i="0" dirty="0">
                <a:solidFill>
                  <a:srgbClr val="212529"/>
                </a:solidFill>
                <a:effectLst/>
                <a:latin typeface="Verdana" panose="020B0604030504040204" pitchFamily="34" charset="0"/>
              </a:rPr>
              <a:t> ou </a:t>
            </a:r>
            <a:r>
              <a:rPr lang="fr-FR" sz="2000" b="1" i="0" dirty="0">
                <a:solidFill>
                  <a:srgbClr val="212529"/>
                </a:solidFill>
                <a:effectLst/>
                <a:latin typeface="Verdana" panose="020B0604030504040204" pitchFamily="34" charset="0"/>
              </a:rPr>
              <a:t>collecte</a:t>
            </a:r>
            <a:r>
              <a:rPr lang="fr-FR" sz="2000" b="0" i="0" dirty="0">
                <a:solidFill>
                  <a:srgbClr val="212529"/>
                </a:solidFill>
                <a:effectLst/>
                <a:latin typeface="Verdana" panose="020B0604030504040204" pitchFamily="34" charset="0"/>
              </a:rPr>
              <a:t> de l'information ;</a:t>
            </a:r>
          </a:p>
          <a:p>
            <a:pPr marL="0" indent="0" algn="just">
              <a:buNone/>
            </a:pPr>
            <a:endParaRPr lang="fr-FR" sz="2000" dirty="0">
              <a:solidFill>
                <a:srgbClr val="212529"/>
              </a:solidFill>
              <a:latin typeface="Verdana" panose="020B0604030504040204" pitchFamily="34" charset="0"/>
            </a:endParaRPr>
          </a:p>
          <a:p>
            <a:pPr marL="0" indent="0" algn="just">
              <a:buNone/>
            </a:pPr>
            <a:endParaRPr lang="fr-FR" sz="2000" b="0" i="0" dirty="0">
              <a:solidFill>
                <a:srgbClr val="212529"/>
              </a:solidFill>
              <a:effectLst/>
              <a:latin typeface="Verdana" panose="020B0604030504040204" pitchFamily="34" charset="0"/>
            </a:endParaRPr>
          </a:p>
          <a:p>
            <a:pPr marL="0" indent="0" algn="just">
              <a:buNone/>
            </a:pPr>
            <a:endParaRPr lang="fr-FR" sz="2000" b="0" i="0" dirty="0">
              <a:solidFill>
                <a:srgbClr val="212529"/>
              </a:solidFill>
              <a:effectLst/>
              <a:latin typeface="Verdana" panose="020B0604030504040204" pitchFamily="34" charset="0"/>
            </a:endParaRPr>
          </a:p>
          <a:p>
            <a:pPr marL="0" indent="0" algn="just">
              <a:buNone/>
            </a:pPr>
            <a:r>
              <a:rPr lang="fr-FR" sz="2000" dirty="0">
                <a:solidFill>
                  <a:srgbClr val="212529"/>
                </a:solidFill>
                <a:latin typeface="Verdana" panose="020B0604030504040204" pitchFamily="34" charset="0"/>
              </a:rPr>
              <a:t>-- </a:t>
            </a:r>
            <a:r>
              <a:rPr lang="fr-FR" sz="2000" b="0" i="0" dirty="0">
                <a:solidFill>
                  <a:srgbClr val="212529"/>
                </a:solidFill>
                <a:effectLst/>
                <a:latin typeface="Verdana" panose="020B0604030504040204" pitchFamily="34" charset="0"/>
              </a:rPr>
              <a:t>la </a:t>
            </a:r>
            <a:r>
              <a:rPr lang="fr-FR" sz="2000" b="1" i="0" dirty="0">
                <a:solidFill>
                  <a:srgbClr val="212529"/>
                </a:solidFill>
                <a:effectLst/>
                <a:latin typeface="Verdana" panose="020B0604030504040204" pitchFamily="34" charset="0"/>
              </a:rPr>
              <a:t>mémorisation</a:t>
            </a:r>
            <a:r>
              <a:rPr lang="fr-FR" sz="2000" b="0" i="0" dirty="0">
                <a:solidFill>
                  <a:srgbClr val="212529"/>
                </a:solidFill>
                <a:effectLst/>
                <a:latin typeface="Verdana" panose="020B0604030504040204" pitchFamily="34" charset="0"/>
              </a:rPr>
              <a:t> de l'information à l'aide de fichier ou de base de données ;</a:t>
            </a:r>
          </a:p>
          <a:p>
            <a:pPr marL="0" indent="0" algn="just">
              <a:buNone/>
            </a:pPr>
            <a:endParaRPr lang="fr-FR" sz="2000" dirty="0">
              <a:solidFill>
                <a:srgbClr val="212529"/>
              </a:solidFill>
              <a:latin typeface="Verdana" panose="020B0604030504040204" pitchFamily="34" charset="0"/>
            </a:endParaRPr>
          </a:p>
          <a:p>
            <a:pPr marL="0" indent="0" algn="just">
              <a:buNone/>
            </a:pPr>
            <a:endParaRPr lang="fr-FR" sz="2000" b="0" i="0" dirty="0">
              <a:solidFill>
                <a:srgbClr val="212529"/>
              </a:solidFill>
              <a:effectLst/>
              <a:latin typeface="Verdana" panose="020B0604030504040204" pitchFamily="34" charset="0"/>
            </a:endParaRPr>
          </a:p>
          <a:p>
            <a:pPr marL="0" indent="0" algn="just">
              <a:buNone/>
            </a:pPr>
            <a:r>
              <a:rPr lang="fr-FR" sz="2000" b="0" i="0" dirty="0">
                <a:solidFill>
                  <a:srgbClr val="212529"/>
                </a:solidFill>
                <a:effectLst/>
                <a:latin typeface="Verdana" panose="020B0604030504040204" pitchFamily="34" charset="0"/>
              </a:rPr>
              <a:t>--le </a:t>
            </a:r>
            <a:r>
              <a:rPr lang="fr-FR" sz="2000" b="1" i="0" dirty="0">
                <a:solidFill>
                  <a:srgbClr val="212529"/>
                </a:solidFill>
                <a:effectLst/>
                <a:latin typeface="Verdana" panose="020B0604030504040204" pitchFamily="34" charset="0"/>
              </a:rPr>
              <a:t>traitement</a:t>
            </a:r>
            <a:r>
              <a:rPr lang="fr-FR" sz="2000" b="0" i="0" dirty="0">
                <a:solidFill>
                  <a:srgbClr val="212529"/>
                </a:solidFill>
                <a:effectLst/>
                <a:latin typeface="Verdana" panose="020B0604030504040204" pitchFamily="34" charset="0"/>
              </a:rPr>
              <a:t> de l'information afin de mieux l'exploiter (consultation, organisation, mise à jour, calculs pour obtenir de nouvelles données…) ;</a:t>
            </a:r>
          </a:p>
          <a:p>
            <a:pPr marL="0" indent="0" algn="just">
              <a:buNone/>
            </a:pPr>
            <a:endParaRPr lang="fr-FR" sz="2000" b="0" i="0" dirty="0">
              <a:solidFill>
                <a:srgbClr val="212529"/>
              </a:solidFill>
              <a:effectLst/>
              <a:latin typeface="Verdana" panose="020B0604030504040204" pitchFamily="34" charset="0"/>
            </a:endParaRPr>
          </a:p>
          <a:p>
            <a:pPr marL="0" indent="0" algn="just">
              <a:buNone/>
            </a:pPr>
            <a:r>
              <a:rPr lang="fr-FR" sz="2000" b="0" i="0" dirty="0">
                <a:solidFill>
                  <a:srgbClr val="212529"/>
                </a:solidFill>
                <a:effectLst/>
                <a:latin typeface="Verdana" panose="020B0604030504040204" pitchFamily="34" charset="0"/>
              </a:rPr>
              <a:t>-- la </a:t>
            </a:r>
            <a:r>
              <a:rPr lang="fr-FR" sz="2000" b="1" i="0" dirty="0">
                <a:solidFill>
                  <a:srgbClr val="212529"/>
                </a:solidFill>
                <a:effectLst/>
                <a:latin typeface="Verdana" panose="020B0604030504040204" pitchFamily="34" charset="0"/>
              </a:rPr>
              <a:t>diffusion</a:t>
            </a:r>
            <a:r>
              <a:rPr lang="fr-FR" sz="2000" b="0" i="0" dirty="0">
                <a:solidFill>
                  <a:srgbClr val="212529"/>
                </a:solidFill>
                <a:effectLst/>
                <a:latin typeface="Verdana" panose="020B0604030504040204" pitchFamily="34" charset="0"/>
              </a:rPr>
              <a:t> de l'information.</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614106072"/>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B464D-1696-44B4-8102-11D7AB723674}"/>
              </a:ext>
            </a:extLst>
          </p:cNvPr>
          <p:cNvSpPr>
            <a:spLocks noGrp="1"/>
          </p:cNvSpPr>
          <p:nvPr>
            <p:ph type="title"/>
          </p:nvPr>
        </p:nvSpPr>
        <p:spPr/>
        <p:txBody>
          <a:bodyPr/>
          <a:lstStyle/>
          <a:p>
            <a:r>
              <a:rPr lang="fr-FR" sz="2400" dirty="0"/>
              <a:t>MERISE:</a:t>
            </a:r>
          </a:p>
        </p:txBody>
      </p:sp>
      <p:sp>
        <p:nvSpPr>
          <p:cNvPr id="3" name="Sous-titre 2">
            <a:extLst>
              <a:ext uri="{FF2B5EF4-FFF2-40B4-BE49-F238E27FC236}">
                <a16:creationId xmlns:a16="http://schemas.microsoft.com/office/drawing/2014/main" id="{12492A5E-2E0A-48BF-98D1-2833D7BBA47A}"/>
              </a:ext>
            </a:extLst>
          </p:cNvPr>
          <p:cNvSpPr>
            <a:spLocks noGrp="1"/>
          </p:cNvSpPr>
          <p:nvPr>
            <p:ph type="subTitle"/>
          </p:nvPr>
        </p:nvSpPr>
        <p:spPr>
          <a:xfrm>
            <a:off x="202405" y="1417320"/>
            <a:ext cx="8867274" cy="5500478"/>
          </a:xfrm>
        </p:spPr>
        <p:txBody>
          <a:bodyPr/>
          <a:lstStyle/>
          <a:p>
            <a:pPr algn="just"/>
            <a:r>
              <a:rPr lang="fr-FR" sz="2000" b="0" i="0" dirty="0">
                <a:solidFill>
                  <a:srgbClr val="212529"/>
                </a:solidFill>
                <a:effectLst/>
                <a:latin typeface="Verdana" panose="020B0604030504040204" pitchFamily="34" charset="0"/>
              </a:rPr>
              <a:t>MERISE est une méthode française née dans les années 70, développée initialement par </a:t>
            </a:r>
            <a:r>
              <a:rPr lang="fr-FR" sz="2000" b="1" i="0" dirty="0">
                <a:solidFill>
                  <a:srgbClr val="212529"/>
                </a:solidFill>
                <a:effectLst/>
                <a:latin typeface="Verdana" panose="020B0604030504040204" pitchFamily="34" charset="0"/>
              </a:rPr>
              <a:t>Hubert Tardieu</a:t>
            </a:r>
            <a:r>
              <a:rPr lang="fr-FR" sz="2000" b="0" i="0" dirty="0">
                <a:solidFill>
                  <a:srgbClr val="212529"/>
                </a:solidFill>
                <a:effectLst/>
                <a:latin typeface="Verdana" panose="020B0604030504040204" pitchFamily="34" charset="0"/>
              </a:rPr>
              <a:t>. Elle fut ensuite mise en avant dans les années 80, à la demande du ministère de l'Industrie qui souhaitait une méthode de conception des SI.</a:t>
            </a:r>
          </a:p>
          <a:p>
            <a:pPr algn="just"/>
            <a:endParaRPr lang="fr-FR" sz="2000" dirty="0">
              <a:solidFill>
                <a:srgbClr val="212529"/>
              </a:solidFill>
              <a:latin typeface="Verdana" panose="020B0604030504040204" pitchFamily="34" charset="0"/>
            </a:endParaRPr>
          </a:p>
          <a:p>
            <a:pPr algn="just"/>
            <a:endParaRPr lang="fr-FR" sz="2000" b="0" i="0" dirty="0">
              <a:solidFill>
                <a:srgbClr val="212529"/>
              </a:solidFill>
              <a:effectLst/>
              <a:latin typeface="Verdana" panose="020B0604030504040204" pitchFamily="34" charset="0"/>
            </a:endParaRPr>
          </a:p>
          <a:p>
            <a:pPr algn="just"/>
            <a:r>
              <a:rPr lang="fr-FR" sz="2000" b="0" i="0" dirty="0">
                <a:solidFill>
                  <a:srgbClr val="212529"/>
                </a:solidFill>
                <a:effectLst/>
                <a:latin typeface="Verdana" panose="020B0604030504040204" pitchFamily="34" charset="0"/>
              </a:rPr>
              <a:t>MERISE est donc une méthode d'analyse et de conception des SI basée sur le principe de la séparation des données et des traitements. Elle possède un certain nombre de </a:t>
            </a:r>
            <a:r>
              <a:rPr lang="fr-FR" sz="2000" b="1" i="0" dirty="0">
                <a:solidFill>
                  <a:srgbClr val="212529"/>
                </a:solidFill>
                <a:effectLst/>
                <a:latin typeface="Verdana" panose="020B0604030504040204" pitchFamily="34" charset="0"/>
              </a:rPr>
              <a:t>modèles</a:t>
            </a:r>
            <a:r>
              <a:rPr lang="fr-FR" sz="2000" b="0" i="0" dirty="0">
                <a:solidFill>
                  <a:srgbClr val="212529"/>
                </a:solidFill>
                <a:effectLst/>
                <a:latin typeface="Verdana" panose="020B0604030504040204" pitchFamily="34" charset="0"/>
              </a:rPr>
              <a:t> (ou </a:t>
            </a:r>
            <a:r>
              <a:rPr lang="fr-FR" sz="2000" b="1" i="0" dirty="0">
                <a:solidFill>
                  <a:srgbClr val="212529"/>
                </a:solidFill>
                <a:effectLst/>
                <a:latin typeface="Verdana" panose="020B0604030504040204" pitchFamily="34" charset="0"/>
              </a:rPr>
              <a:t>schémas</a:t>
            </a:r>
            <a:r>
              <a:rPr lang="fr-FR" sz="2000" b="0" i="0" dirty="0">
                <a:solidFill>
                  <a:srgbClr val="212529"/>
                </a:solidFill>
                <a:effectLst/>
                <a:latin typeface="Verdana" panose="020B0604030504040204" pitchFamily="34" charset="0"/>
              </a:rPr>
              <a:t>) qui sont répartis sur trois niveaux :</a:t>
            </a:r>
          </a:p>
          <a:p>
            <a:pPr algn="just"/>
            <a:endParaRPr lang="fr-FR" sz="2000" dirty="0">
              <a:solidFill>
                <a:srgbClr val="212529"/>
              </a:solidFill>
              <a:latin typeface="Verdana" panose="020B0604030504040204" pitchFamily="34" charset="0"/>
            </a:endParaRPr>
          </a:p>
          <a:p>
            <a:pPr algn="just"/>
            <a:endParaRPr lang="fr-FR" sz="2000" b="0" i="0" dirty="0">
              <a:solidFill>
                <a:srgbClr val="212529"/>
              </a:solidFill>
              <a:effectLst/>
              <a:latin typeface="Verdana" panose="020B0604030504040204" pitchFamily="34" charset="0"/>
            </a:endParaRPr>
          </a:p>
          <a:p>
            <a:pPr algn="just"/>
            <a:endParaRPr lang="fr-FR" sz="2000" b="0" i="0" dirty="0">
              <a:solidFill>
                <a:srgbClr val="212529"/>
              </a:solidFill>
              <a:effectLst/>
              <a:latin typeface="Verdana" panose="020B0604030504040204" pitchFamily="34" charset="0"/>
            </a:endParaRP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le niveau </a:t>
            </a:r>
            <a:r>
              <a:rPr lang="fr-FR" sz="2000" b="1" i="0" dirty="0">
                <a:solidFill>
                  <a:srgbClr val="212529"/>
                </a:solidFill>
                <a:effectLst/>
                <a:latin typeface="Verdana" panose="020B0604030504040204" pitchFamily="34" charset="0"/>
              </a:rPr>
              <a:t>conceptuel</a:t>
            </a:r>
            <a:r>
              <a:rPr lang="fr-FR" sz="2000" b="0" i="0" dirty="0">
                <a:solidFill>
                  <a:srgbClr val="212529"/>
                </a:solidFill>
                <a:effectLst/>
                <a:latin typeface="Verdana" panose="020B0604030504040204" pitchFamily="34" charset="0"/>
              </a:rPr>
              <a:t> ;</a:t>
            </a: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le niveau </a:t>
            </a:r>
            <a:r>
              <a:rPr lang="fr-FR" sz="2000" b="1" i="0" dirty="0">
                <a:solidFill>
                  <a:srgbClr val="212529"/>
                </a:solidFill>
                <a:effectLst/>
                <a:latin typeface="Verdana" panose="020B0604030504040204" pitchFamily="34" charset="0"/>
              </a:rPr>
              <a:t>logique</a:t>
            </a:r>
            <a:r>
              <a:rPr lang="fr-FR" sz="2000" b="0" i="0" dirty="0">
                <a:solidFill>
                  <a:srgbClr val="212529"/>
                </a:solidFill>
                <a:effectLst/>
                <a:latin typeface="Verdana" panose="020B0604030504040204" pitchFamily="34" charset="0"/>
              </a:rPr>
              <a:t> ou </a:t>
            </a:r>
            <a:r>
              <a:rPr lang="fr-FR" sz="2000" b="1" i="0" dirty="0">
                <a:solidFill>
                  <a:srgbClr val="212529"/>
                </a:solidFill>
                <a:effectLst/>
                <a:latin typeface="Verdana" panose="020B0604030504040204" pitchFamily="34" charset="0"/>
              </a:rPr>
              <a:t>organisationnel</a:t>
            </a:r>
            <a:r>
              <a:rPr lang="fr-FR" sz="2000" b="0" i="0" dirty="0">
                <a:solidFill>
                  <a:srgbClr val="212529"/>
                </a:solidFill>
                <a:effectLst/>
                <a:latin typeface="Verdana" panose="020B0604030504040204" pitchFamily="34" charset="0"/>
              </a:rPr>
              <a:t> ;</a:t>
            </a: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le niveau </a:t>
            </a:r>
            <a:r>
              <a:rPr lang="fr-FR" sz="2000" b="1" i="0" dirty="0">
                <a:solidFill>
                  <a:srgbClr val="212529"/>
                </a:solidFill>
                <a:effectLst/>
                <a:latin typeface="Verdana" panose="020B0604030504040204" pitchFamily="34" charset="0"/>
              </a:rPr>
              <a:t>physique</a:t>
            </a:r>
            <a:r>
              <a:rPr lang="fr-FR" sz="2000" b="0" i="0" dirty="0">
                <a:solidFill>
                  <a:srgbClr val="212529"/>
                </a:solidFill>
                <a:effectLst/>
                <a:latin typeface="Verdana" panose="020B0604030504040204" pitchFamily="34" charset="0"/>
              </a:rPr>
              <a:t>.</a:t>
            </a:r>
          </a:p>
          <a:p>
            <a:pPr algn="just"/>
            <a:r>
              <a:rPr lang="fr-FR" sz="2000" b="0" i="0" dirty="0">
                <a:solidFill>
                  <a:srgbClr val="212529"/>
                </a:solidFill>
                <a:effectLst/>
                <a:latin typeface="Verdana" panose="020B0604030504040204" pitchFamily="34" charset="0"/>
              </a:rPr>
              <a:t>Dans Ce exposé, nous ne nous intéresserons qu'à certains schémas permettant la conception d'une base de données relationnelle puis sa réalisation sur un SGBDR</a:t>
            </a:r>
          </a:p>
          <a:p>
            <a:endParaRPr lang="fr-FR" dirty="0"/>
          </a:p>
        </p:txBody>
      </p:sp>
    </p:spTree>
    <p:extLst>
      <p:ext uri="{BB962C8B-B14F-4D97-AF65-F5344CB8AC3E}">
        <p14:creationId xmlns:p14="http://schemas.microsoft.com/office/powerpoint/2010/main" val="3839278265"/>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659C32-9AC0-4647-BC68-D6624A11824D}"/>
              </a:ext>
            </a:extLst>
          </p:cNvPr>
          <p:cNvSpPr>
            <a:spLocks noGrp="1"/>
          </p:cNvSpPr>
          <p:nvPr>
            <p:ph type="title"/>
          </p:nvPr>
        </p:nvSpPr>
        <p:spPr/>
        <p:txBody>
          <a:bodyPr/>
          <a:lstStyle/>
          <a:p>
            <a:r>
              <a:rPr lang="fr-FR" sz="2400" b="1" i="0" u="none" strike="noStrike" dirty="0">
                <a:effectLst/>
                <a:latin typeface="Verdana" panose="020B0604030504040204" pitchFamily="34" charset="0"/>
              </a:rPr>
              <a:t>Les étapes de conceptions d’une base de données relationnelle avec merise.</a:t>
            </a:r>
            <a:br>
              <a:rPr lang="fr-FR" b="1" i="0" u="none" strike="noStrike" dirty="0">
                <a:solidFill>
                  <a:srgbClr val="FFFFFF"/>
                </a:solidFill>
                <a:effectLst/>
                <a:latin typeface="Verdana" panose="020B0604030504040204" pitchFamily="34" charset="0"/>
              </a:rPr>
            </a:br>
            <a:endParaRPr lang="fr-FR" dirty="0"/>
          </a:p>
        </p:txBody>
      </p:sp>
      <p:sp>
        <p:nvSpPr>
          <p:cNvPr id="3" name="Sous-titre 2">
            <a:extLst>
              <a:ext uri="{FF2B5EF4-FFF2-40B4-BE49-F238E27FC236}">
                <a16:creationId xmlns:a16="http://schemas.microsoft.com/office/drawing/2014/main" id="{53D6B952-FF8A-4A84-8FC7-7D06E94064C4}"/>
              </a:ext>
            </a:extLst>
          </p:cNvPr>
          <p:cNvSpPr>
            <a:spLocks noGrp="1"/>
          </p:cNvSpPr>
          <p:nvPr>
            <p:ph type="subTitle"/>
          </p:nvPr>
        </p:nvSpPr>
        <p:spPr>
          <a:xfrm>
            <a:off x="457200" y="1917769"/>
            <a:ext cx="8229240" cy="6068368"/>
          </a:xfrm>
        </p:spPr>
        <p:txBody>
          <a:bodyPr/>
          <a:lstStyle/>
          <a:p>
            <a:pPr marL="0" indent="0">
              <a:buNone/>
            </a:pPr>
            <a:endParaRPr lang="fr-FR" sz="1800" b="1" i="0" u="none" strike="noStrike" dirty="0">
              <a:effectLst/>
              <a:latin typeface="Verdana" panose="020B0604030504040204" pitchFamily="34" charset="0"/>
            </a:endParaRPr>
          </a:p>
          <a:p>
            <a:r>
              <a:rPr lang="fr-FR" sz="2000" b="1" dirty="0"/>
              <a:t>A</a:t>
            </a:r>
            <a:r>
              <a:rPr lang="fr-FR" sz="1800" dirty="0"/>
              <a:t>- </a:t>
            </a:r>
            <a:r>
              <a:rPr lang="fr-FR" sz="1800" b="1" dirty="0">
                <a:latin typeface="Verdana" panose="020B0604030504040204" pitchFamily="34" charset="0"/>
              </a:rPr>
              <a:t>Modélisation d'une base de données au niveau    conceptuel</a:t>
            </a:r>
            <a:r>
              <a:rPr lang="fr-FR" sz="1600" b="1" dirty="0">
                <a:latin typeface="Verdana" panose="020B0604030504040204" pitchFamily="34" charset="0"/>
              </a:rPr>
              <a:t> 1--  Les règles de gestion métier,</a:t>
            </a:r>
          </a:p>
          <a:p>
            <a:r>
              <a:rPr lang="fr-FR" sz="1600" b="1" dirty="0">
                <a:latin typeface="Verdana" panose="020B0604030504040204" pitchFamily="34" charset="0"/>
              </a:rPr>
              <a:t>2– Le dictionnaire de données </a:t>
            </a:r>
          </a:p>
          <a:p>
            <a:r>
              <a:rPr lang="fr-FR" sz="1600" b="1" dirty="0">
                <a:latin typeface="Verdana" panose="020B0604030504040204" pitchFamily="34" charset="0"/>
              </a:rPr>
              <a:t>3--  Les dépendances fonctionnelles,</a:t>
            </a:r>
          </a:p>
          <a:p>
            <a:r>
              <a:rPr lang="fr-FR" sz="1600" b="1" dirty="0">
                <a:latin typeface="Verdana" panose="020B0604030504040204" pitchFamily="34" charset="0"/>
              </a:rPr>
              <a:t>4--  Le Modèle Conceptuel de Données (MCD),</a:t>
            </a:r>
          </a:p>
          <a:p>
            <a:r>
              <a:rPr lang="fr-FR" sz="1600" b="1" dirty="0">
                <a:latin typeface="Verdana" panose="020B0604030504040204" pitchFamily="34" charset="0"/>
              </a:rPr>
              <a:t>4.1- Les entités,</a:t>
            </a:r>
          </a:p>
          <a:p>
            <a:r>
              <a:rPr lang="fr-FR" sz="1600" b="1" dirty="0">
                <a:latin typeface="Verdana" panose="020B0604030504040204" pitchFamily="34" charset="0"/>
              </a:rPr>
              <a:t>4.2- . Les associations, 43- . Elaboration du MCD,</a:t>
            </a:r>
          </a:p>
          <a:p>
            <a:pPr marL="0" indent="0">
              <a:buNone/>
            </a:pPr>
            <a:endParaRPr lang="fr-FR" sz="1600" b="1" dirty="0">
              <a:latin typeface="Verdana" panose="020B0604030504040204" pitchFamily="34" charset="0"/>
            </a:endParaRPr>
          </a:p>
          <a:p>
            <a:pPr marL="0" indent="0">
              <a:buNone/>
            </a:pPr>
            <a:endParaRPr lang="fr-FR" sz="1600" b="1" dirty="0">
              <a:latin typeface="Verdana" panose="020B0604030504040204" pitchFamily="34" charset="0"/>
            </a:endParaRPr>
          </a:p>
          <a:p>
            <a:pPr marL="0" indent="0">
              <a:buNone/>
            </a:pPr>
            <a:r>
              <a:rPr lang="fr-FR" sz="1600" b="1" dirty="0">
                <a:latin typeface="Verdana" panose="020B0604030504040204" pitchFamily="34" charset="0"/>
              </a:rPr>
              <a:t>B. Modélisation au niveau logique et passage au SQL</a:t>
            </a:r>
          </a:p>
          <a:p>
            <a:pPr marL="0" indent="0">
              <a:buNone/>
            </a:pPr>
            <a:r>
              <a:rPr lang="fr-FR" sz="1800" b="1" dirty="0">
                <a:latin typeface="Verdana" panose="020B0604030504040204" pitchFamily="34" charset="0"/>
              </a:rPr>
              <a:t> 1--</a:t>
            </a:r>
            <a:r>
              <a:rPr lang="fr-FR" sz="1600" b="1" dirty="0">
                <a:latin typeface="Verdana" panose="020B0604030504040204" pitchFamily="34" charset="0"/>
              </a:rPr>
              <a:t> </a:t>
            </a:r>
            <a:r>
              <a:rPr lang="fr-FR" sz="1600" b="1" i="0" u="none" strike="noStrike" dirty="0">
                <a:effectLst/>
                <a:latin typeface="Verdana" panose="020B0604030504040204" pitchFamily="34" charset="0"/>
              </a:rPr>
              <a:t>A. Le passage du MCD au MLD et SQL</a:t>
            </a:r>
          </a:p>
          <a:p>
            <a:pPr marL="0" indent="0">
              <a:buNone/>
            </a:pPr>
            <a:r>
              <a:rPr lang="fr-FR" sz="1600" b="1" i="0" u="none" strike="noStrike" dirty="0">
                <a:effectLst/>
                <a:latin typeface="Verdana" panose="020B0604030504040204" pitchFamily="34" charset="0"/>
              </a:rPr>
              <a:t>A-1. Les relations</a:t>
            </a:r>
          </a:p>
          <a:p>
            <a:pPr marL="0" indent="0">
              <a:buNone/>
            </a:pPr>
            <a:r>
              <a:rPr lang="fr-FR" sz="1600" b="1" i="0" u="none" strike="noStrike" dirty="0">
                <a:effectLst/>
                <a:latin typeface="Verdana" panose="020B0604030504040204" pitchFamily="34" charset="0"/>
              </a:rPr>
              <a:t>A-2. Règles de conversion</a:t>
            </a:r>
          </a:p>
          <a:p>
            <a:pPr marL="0" indent="0">
              <a:buNone/>
            </a:pPr>
            <a:r>
              <a:rPr lang="fr-FR" sz="1600" b="1" i="0" u="none" strike="noStrike" dirty="0">
                <a:effectLst/>
                <a:latin typeface="Verdana" panose="020B0604030504040204" pitchFamily="34" charset="0"/>
              </a:rPr>
              <a:t>A-2-a. Règle 1 - conversion d'une entité  </a:t>
            </a:r>
          </a:p>
          <a:p>
            <a:pPr marL="0" indent="0">
              <a:buNone/>
            </a:pPr>
            <a:r>
              <a:rPr lang="fr-FR" sz="1600" b="1" i="0" u="none" strike="noStrike" dirty="0">
                <a:effectLst/>
                <a:latin typeface="Verdana" panose="020B0604030504040204" pitchFamily="34" charset="0"/>
              </a:rPr>
              <a:t>A-2-b. Règle 2 - conversion d’associations n'ayant que des     cardinalités de type 0/1,N</a:t>
            </a:r>
          </a:p>
          <a:p>
            <a:pPr marL="0" indent="0">
              <a:buNone/>
            </a:pPr>
            <a:r>
              <a:rPr lang="fr-FR" sz="1600" b="1" i="0" u="none" strike="noStrike" dirty="0">
                <a:effectLst/>
                <a:latin typeface="Verdana" panose="020B0604030504040204" pitchFamily="34" charset="0"/>
              </a:rPr>
              <a:t>A-2-c. Règle 3 - conversion des associations ayant au moins une cardinalité de type 1,1</a:t>
            </a:r>
          </a:p>
          <a:p>
            <a:pPr marL="0" indent="0" algn="just" fontAlgn="ctr">
              <a:buNone/>
            </a:pPr>
            <a:r>
              <a:rPr lang="fr-FR" sz="1600" b="1" dirty="0">
                <a:latin typeface="Verdana" panose="020B0604030504040204" pitchFamily="34" charset="0"/>
              </a:rPr>
              <a:t> </a:t>
            </a:r>
            <a:r>
              <a:rPr lang="fr-FR" sz="1600" b="1" i="0" u="none" strike="noStrike" dirty="0">
                <a:effectLst/>
                <a:latin typeface="Verdana" panose="020B0604030504040204" pitchFamily="34" charset="0"/>
              </a:rPr>
              <a:t>A-2-d. Règle 4 - conversion des associations ayant au moins une cardinalité de      type 0,1 (et dont les autres cardinalités sont de type 0,1/N)</a:t>
            </a:r>
            <a:r>
              <a:rPr lang="fr-FR" sz="1600" b="1" i="0" u="none" strike="noStrike" dirty="0">
                <a:effectLst/>
                <a:latin typeface="Verdana" panose="020B0604030504040204" pitchFamily="34" charset="0"/>
                <a:hlinkClick r:id="rId3" tooltip="Haut de page">
                  <a:extLst>
                    <a:ext uri="{A12FA001-AC4F-418D-AE19-62706E023703}">
                      <ahyp:hlinkClr xmlns:ahyp="http://schemas.microsoft.com/office/drawing/2018/hyperlinkcolor" val="tx"/>
                    </a:ext>
                  </a:extLst>
                </a:hlinkClick>
              </a:rPr>
              <a:t>▲</a:t>
            </a:r>
            <a:endParaRPr lang="fr-FR" sz="1600" b="1" i="0" u="none" strike="noStrike" dirty="0">
              <a:effectLst/>
              <a:latin typeface="Verdana" panose="020B0604030504040204" pitchFamily="34" charset="0"/>
            </a:endParaRPr>
          </a:p>
          <a:p>
            <a:endParaRPr lang="fr-FR" sz="2000" b="1" i="0" u="none" strike="noStrike" dirty="0">
              <a:solidFill>
                <a:srgbClr val="FFFFFF"/>
              </a:solidFill>
              <a:effectLst/>
              <a:latin typeface="Verdana" panose="020B0604030504040204" pitchFamily="34" charset="0"/>
            </a:endParaRPr>
          </a:p>
          <a:p>
            <a:endParaRPr lang="fr-FR" sz="2000" b="1" i="0" u="none" strike="noStrike" dirty="0">
              <a:solidFill>
                <a:srgbClr val="FFFFFF"/>
              </a:solidFill>
              <a:effectLst/>
              <a:latin typeface="Verdana" panose="020B0604030504040204" pitchFamily="34" charset="0"/>
            </a:endParaRPr>
          </a:p>
          <a:p>
            <a:endParaRPr lang="fr-FR" sz="2000" b="1" i="0" u="none" strike="noStrike" dirty="0">
              <a:solidFill>
                <a:srgbClr val="FFFFFF"/>
              </a:solidFill>
              <a:effectLst/>
              <a:latin typeface="Verdana" panose="020B0604030504040204" pitchFamily="34" charset="0"/>
            </a:endParaRPr>
          </a:p>
          <a:p>
            <a:endParaRPr lang="fr-FR" sz="2000" b="1" i="0" u="none" strike="noStrike" dirty="0">
              <a:solidFill>
                <a:srgbClr val="FFFFFF"/>
              </a:solidFill>
              <a:effectLst/>
              <a:latin typeface="Verdana" panose="020B0604030504040204" pitchFamily="34" charset="0"/>
            </a:endParaRPr>
          </a:p>
          <a:p>
            <a:endParaRPr lang="fr-FR" dirty="0"/>
          </a:p>
        </p:txBody>
      </p:sp>
    </p:spTree>
    <p:extLst>
      <p:ext uri="{BB962C8B-B14F-4D97-AF65-F5344CB8AC3E}">
        <p14:creationId xmlns:p14="http://schemas.microsoft.com/office/powerpoint/2010/main" val="707894401"/>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8B6885C-9BFE-43F3-9687-F1A3EEF1F868}"/>
              </a:ext>
            </a:extLst>
          </p:cNvPr>
          <p:cNvSpPr txBox="1"/>
          <p:nvPr/>
        </p:nvSpPr>
        <p:spPr>
          <a:xfrm>
            <a:off x="111760" y="529608"/>
            <a:ext cx="8920480" cy="2585323"/>
          </a:xfrm>
          <a:prstGeom prst="rect">
            <a:avLst/>
          </a:prstGeom>
          <a:noFill/>
        </p:spPr>
        <p:txBody>
          <a:bodyPr wrap="square">
            <a:spAutoFit/>
          </a:bodyPr>
          <a:lstStyle/>
          <a:p>
            <a:r>
              <a:rPr lang="fr-FR" sz="1800" b="1" i="0" u="none" strike="noStrike" dirty="0">
                <a:effectLst/>
                <a:latin typeface="Verdana" panose="020B0604030504040204" pitchFamily="34" charset="0"/>
              </a:rPr>
              <a:t>A-3. Élaboration du MLD et passage au SQL</a:t>
            </a:r>
          </a:p>
          <a:p>
            <a:pPr algn="just" fontAlgn="ctr"/>
            <a:r>
              <a:rPr lang="fr-FR" sz="1800" dirty="0"/>
              <a:t>  </a:t>
            </a:r>
            <a:r>
              <a:rPr lang="fr-FR" sz="1800" b="1" i="0" u="none" strike="noStrike" dirty="0">
                <a:effectLst/>
                <a:latin typeface="Verdana" panose="020B0604030504040204" pitchFamily="34" charset="0"/>
              </a:rPr>
              <a:t>III-B. Règles de vérification des niveaux de normalisation</a:t>
            </a:r>
            <a:r>
              <a:rPr lang="fr-FR" sz="1800" b="1" i="0" u="none" strike="noStrike" dirty="0">
                <a:effectLst/>
                <a:latin typeface="Verdana" panose="020B0604030504040204" pitchFamily="34" charset="0"/>
                <a:hlinkClick r:id="rId3" tooltip="Haut de page">
                  <a:extLst>
                    <a:ext uri="{A12FA001-AC4F-418D-AE19-62706E023703}">
                      <ahyp:hlinkClr xmlns:ahyp="http://schemas.microsoft.com/office/drawing/2018/hyperlinkcolor" val="tx"/>
                    </a:ext>
                  </a:extLst>
                </a:hlinkClick>
              </a:rPr>
              <a:t>▲</a:t>
            </a:r>
            <a:endParaRPr lang="fr-FR" sz="1800" b="1" i="0" u="none" strike="noStrike" dirty="0">
              <a:effectLst/>
              <a:latin typeface="Verdana" panose="020B0604030504040204" pitchFamily="34" charset="0"/>
            </a:endParaRPr>
          </a:p>
          <a:p>
            <a:pPr algn="just" fontAlgn="ctr"/>
            <a:endParaRPr lang="fr-FR" sz="1800" b="1" i="0" u="none" strike="noStrike" dirty="0">
              <a:solidFill>
                <a:srgbClr val="FFFFFF"/>
              </a:solidFill>
              <a:effectLst/>
              <a:latin typeface="Verdana" panose="020B0604030504040204" pitchFamily="34" charset="0"/>
            </a:endParaRPr>
          </a:p>
          <a:p>
            <a:pPr algn="just"/>
            <a:r>
              <a:rPr lang="fr-FR" sz="1800" b="0" i="0" dirty="0">
                <a:solidFill>
                  <a:srgbClr val="212529"/>
                </a:solidFill>
                <a:effectLst/>
                <a:latin typeface="Verdana" panose="020B0604030504040204" pitchFamily="34" charset="0"/>
              </a:rPr>
              <a:t>Il existe différents niveaux de normalisation (ou formes normales). Les trois premiers niveaux de normalisations sont les plus répandus et les plus appliqués.</a:t>
            </a:r>
          </a:p>
          <a:p>
            <a:pPr algn="just"/>
            <a:r>
              <a:rPr lang="fr-FR" sz="1800" b="0" i="0" dirty="0">
                <a:solidFill>
                  <a:srgbClr val="212529"/>
                </a:solidFill>
                <a:effectLst/>
                <a:latin typeface="Verdana" panose="020B0604030504040204" pitchFamily="34" charset="0"/>
              </a:rPr>
              <a:t>La classification de ces trois premiers niveaux de normalisation repose sur les dépendances fonctionnelles entre la clef primaire de la relation et ses autres attributs.</a:t>
            </a:r>
          </a:p>
        </p:txBody>
      </p:sp>
      <p:sp>
        <p:nvSpPr>
          <p:cNvPr id="7" name="ZoneTexte 6">
            <a:extLst>
              <a:ext uri="{FF2B5EF4-FFF2-40B4-BE49-F238E27FC236}">
                <a16:creationId xmlns:a16="http://schemas.microsoft.com/office/drawing/2014/main" id="{C2D0D816-70D2-4A89-AE67-D8C2430D6655}"/>
              </a:ext>
            </a:extLst>
          </p:cNvPr>
          <p:cNvSpPr txBox="1"/>
          <p:nvPr/>
        </p:nvSpPr>
        <p:spPr>
          <a:xfrm>
            <a:off x="0" y="3429000"/>
            <a:ext cx="9184640" cy="2862322"/>
          </a:xfrm>
          <a:prstGeom prst="rect">
            <a:avLst/>
          </a:prstGeom>
          <a:noFill/>
        </p:spPr>
        <p:txBody>
          <a:bodyPr wrap="square">
            <a:spAutoFit/>
          </a:bodyPr>
          <a:lstStyle/>
          <a:p>
            <a:pPr algn="just"/>
            <a:r>
              <a:rPr lang="fr-FR" sz="1800" b="1" i="0" dirty="0">
                <a:solidFill>
                  <a:srgbClr val="212529"/>
                </a:solidFill>
                <a:effectLst/>
                <a:latin typeface="Verdana" panose="020B0604030504040204" pitchFamily="34" charset="0"/>
              </a:rPr>
              <a:t>Pour être en première forme normale (1FN ou 1NF) :</a:t>
            </a:r>
            <a:r>
              <a:rPr lang="fr-FR" sz="1800" b="0" i="0" dirty="0">
                <a:solidFill>
                  <a:srgbClr val="212529"/>
                </a:solidFill>
                <a:effectLst/>
                <a:latin typeface="Verdana" panose="020B0604030504040204" pitchFamily="34" charset="0"/>
              </a:rPr>
              <a:t> les attributs d'une relation doivent être atomiques et doivent être en dépendance fonctionnelle avec la clef primaire de cette dernière.</a:t>
            </a:r>
          </a:p>
          <a:p>
            <a:pPr algn="just"/>
            <a:r>
              <a:rPr lang="fr-FR" sz="1800" b="1" i="0" dirty="0">
                <a:solidFill>
                  <a:srgbClr val="212529"/>
                </a:solidFill>
                <a:effectLst/>
                <a:latin typeface="Verdana" panose="020B0604030504040204" pitchFamily="34" charset="0"/>
              </a:rPr>
              <a:t>Pour être en deuxième forme normale (2FN ou 2NF) :</a:t>
            </a:r>
            <a:r>
              <a:rPr lang="fr-FR" sz="1800" b="0" i="0" dirty="0">
                <a:solidFill>
                  <a:srgbClr val="212529"/>
                </a:solidFill>
                <a:effectLst/>
                <a:latin typeface="Verdana" panose="020B0604030504040204" pitchFamily="34" charset="0"/>
              </a:rPr>
              <a:t> il faut être en 1FN et que toutes les dépendances fonctionnelles entre la clef primaire et les autres attributs de la relation soient élémentaires. Autrement dit, les attributs doivent dépendre de la totalité de la clef.</a:t>
            </a:r>
          </a:p>
          <a:p>
            <a:pPr algn="just"/>
            <a:r>
              <a:rPr lang="fr-FR" sz="1800" b="1" i="0" dirty="0">
                <a:solidFill>
                  <a:srgbClr val="212529"/>
                </a:solidFill>
                <a:effectLst/>
                <a:latin typeface="Verdana" panose="020B0604030504040204" pitchFamily="34" charset="0"/>
              </a:rPr>
              <a:t>Pour être en troisième forme normale (3FN ou 3NF) :</a:t>
            </a:r>
            <a:r>
              <a:rPr lang="fr-FR" sz="1800" b="0" i="0" dirty="0">
                <a:solidFill>
                  <a:srgbClr val="212529"/>
                </a:solidFill>
                <a:effectLst/>
                <a:latin typeface="Verdana" panose="020B0604030504040204" pitchFamily="34" charset="0"/>
              </a:rPr>
              <a:t> il faut être en 2FN et que toutes les dépendances fonctionnelles entre la clef primaire de la relation et les autres attributs soient directes.</a:t>
            </a:r>
          </a:p>
        </p:txBody>
      </p:sp>
    </p:spTree>
    <p:extLst>
      <p:ext uri="{BB962C8B-B14F-4D97-AF65-F5344CB8AC3E}">
        <p14:creationId xmlns:p14="http://schemas.microsoft.com/office/powerpoint/2010/main" val="4079442623"/>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A6650B4-BCBA-4DDA-BF58-8E55E0F0BF68}"/>
              </a:ext>
            </a:extLst>
          </p:cNvPr>
          <p:cNvSpPr>
            <a:spLocks noGrp="1"/>
          </p:cNvSpPr>
          <p:nvPr>
            <p:ph type="subTitle"/>
          </p:nvPr>
        </p:nvSpPr>
        <p:spPr>
          <a:xfrm>
            <a:off x="84221" y="96253"/>
            <a:ext cx="8915399" cy="6629400"/>
          </a:xfrm>
        </p:spPr>
        <p:txBody>
          <a:bodyPr/>
          <a:lstStyle/>
          <a:p>
            <a:r>
              <a:rPr lang="fr-FR" sz="2400" dirty="0"/>
              <a:t>1- </a:t>
            </a:r>
            <a:r>
              <a:rPr lang="fr-FR" sz="2400" b="1" dirty="0">
                <a:latin typeface="Verdana" panose="020B0604030504040204" pitchFamily="34" charset="0"/>
              </a:rPr>
              <a:t>Modélisation d'une base de données au niveau    conceptuel,</a:t>
            </a:r>
          </a:p>
          <a:p>
            <a:endParaRPr lang="fr-FR" b="1" i="0" dirty="0">
              <a:solidFill>
                <a:srgbClr val="FFFFFF"/>
              </a:solidFill>
              <a:effectLst/>
              <a:latin typeface="Verdana" panose="020B0604030504040204" pitchFamily="34" charset="0"/>
            </a:endParaRPr>
          </a:p>
          <a:p>
            <a:pPr marL="0" indent="0">
              <a:buNone/>
            </a:pPr>
            <a:r>
              <a:rPr lang="fr-FR" sz="2000" b="1" dirty="0">
                <a:solidFill>
                  <a:srgbClr val="FFFFFF"/>
                </a:solidFill>
                <a:latin typeface="Verdana" panose="020B0604030504040204" pitchFamily="34" charset="0"/>
              </a:rPr>
              <a:t>  </a:t>
            </a:r>
            <a:r>
              <a:rPr lang="fr-FR" sz="2000" b="0" i="0" dirty="0">
                <a:solidFill>
                  <a:srgbClr val="212529"/>
                </a:solidFill>
                <a:effectLst/>
                <a:latin typeface="Verdana" panose="020B0604030504040204" pitchFamily="34" charset="0"/>
              </a:rPr>
              <a:t>Il s'agit de l'élaboration du </a:t>
            </a:r>
            <a:r>
              <a:rPr lang="fr-FR" sz="2000" b="1" i="0" dirty="0">
                <a:solidFill>
                  <a:srgbClr val="212529"/>
                </a:solidFill>
                <a:effectLst/>
                <a:latin typeface="Verdana" panose="020B0604030504040204" pitchFamily="34" charset="0"/>
              </a:rPr>
              <a:t>modèle conceptuel des données</a:t>
            </a:r>
            <a:r>
              <a:rPr lang="fr-FR" sz="2000" b="0" i="0" dirty="0">
                <a:solidFill>
                  <a:srgbClr val="212529"/>
                </a:solidFill>
                <a:effectLst/>
                <a:latin typeface="Verdana" panose="020B0604030504040204" pitchFamily="34" charset="0"/>
              </a:rPr>
              <a:t> (MCD) qui est une représentation graphique et structurée des informations mémorisées par un SI.</a:t>
            </a:r>
          </a:p>
          <a:p>
            <a:pPr marL="0" indent="0">
              <a:buNone/>
            </a:pPr>
            <a:r>
              <a:rPr lang="fr-FR" sz="2000" b="0" i="0" dirty="0">
                <a:solidFill>
                  <a:srgbClr val="212529"/>
                </a:solidFill>
                <a:effectLst/>
                <a:latin typeface="Verdana" panose="020B0604030504040204" pitchFamily="34" charset="0"/>
              </a:rPr>
              <a:t> Le MCD est basé sur deux notions principales : les </a:t>
            </a:r>
            <a:r>
              <a:rPr lang="fr-FR" sz="2000" b="1" i="0" dirty="0">
                <a:solidFill>
                  <a:srgbClr val="212529"/>
                </a:solidFill>
                <a:effectLst/>
                <a:latin typeface="Verdana" panose="020B0604030504040204" pitchFamily="34" charset="0"/>
              </a:rPr>
              <a:t>entités</a:t>
            </a:r>
            <a:r>
              <a:rPr lang="fr-FR" sz="2000" b="0" i="0" dirty="0">
                <a:solidFill>
                  <a:srgbClr val="212529"/>
                </a:solidFill>
                <a:effectLst/>
                <a:latin typeface="Verdana" panose="020B0604030504040204" pitchFamily="34" charset="0"/>
              </a:rPr>
              <a:t> et les </a:t>
            </a:r>
            <a:r>
              <a:rPr lang="fr-FR" sz="2000" b="1" i="0" dirty="0">
                <a:solidFill>
                  <a:srgbClr val="212529"/>
                </a:solidFill>
                <a:effectLst/>
                <a:latin typeface="Verdana" panose="020B0604030504040204" pitchFamily="34" charset="0"/>
              </a:rPr>
              <a:t>associations</a:t>
            </a:r>
            <a:r>
              <a:rPr lang="fr-FR" sz="2000" b="0" i="0" dirty="0">
                <a:solidFill>
                  <a:srgbClr val="212529"/>
                </a:solidFill>
                <a:effectLst/>
                <a:latin typeface="Verdana" panose="020B0604030504040204" pitchFamily="34" charset="0"/>
              </a:rPr>
              <a:t>, d'où sa seconde appellation : le </a:t>
            </a:r>
            <a:r>
              <a:rPr lang="fr-FR" sz="2000" b="1" i="0" dirty="0">
                <a:solidFill>
                  <a:srgbClr val="212529"/>
                </a:solidFill>
                <a:effectLst/>
                <a:latin typeface="Verdana" panose="020B0604030504040204" pitchFamily="34" charset="0"/>
              </a:rPr>
              <a:t>schéma Entité/Association</a:t>
            </a:r>
            <a:r>
              <a:rPr lang="fr-FR" sz="2000" b="0" i="0" dirty="0">
                <a:solidFill>
                  <a:srgbClr val="212529"/>
                </a:solidFill>
                <a:effectLst/>
                <a:latin typeface="Verdana" panose="020B0604030504040204" pitchFamily="34" charset="0"/>
              </a:rPr>
              <a:t>.</a:t>
            </a:r>
          </a:p>
          <a:p>
            <a:pPr algn="just"/>
            <a:endParaRPr lang="fr-FR" sz="2000" dirty="0">
              <a:solidFill>
                <a:srgbClr val="212529"/>
              </a:solidFill>
              <a:latin typeface="Verdana" panose="020B0604030504040204" pitchFamily="34" charset="0"/>
            </a:endParaRPr>
          </a:p>
          <a:p>
            <a:pPr algn="just"/>
            <a:r>
              <a:rPr lang="fr-FR" sz="2000" b="0" i="0" dirty="0">
                <a:solidFill>
                  <a:srgbClr val="212529"/>
                </a:solidFill>
                <a:effectLst/>
                <a:latin typeface="Verdana" panose="020B0604030504040204" pitchFamily="34" charset="0"/>
              </a:rPr>
              <a:t>L'élaboration du MCD passe par les étapes suivantes :</a:t>
            </a:r>
          </a:p>
          <a:p>
            <a:pPr algn="just"/>
            <a:endParaRPr lang="fr-FR" sz="2000" b="0" i="0" dirty="0">
              <a:solidFill>
                <a:srgbClr val="212529"/>
              </a:solidFill>
              <a:effectLst/>
              <a:latin typeface="Verdana" panose="020B0604030504040204" pitchFamily="34" charset="0"/>
            </a:endParaRP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la mise en place de </a:t>
            </a:r>
            <a:r>
              <a:rPr lang="fr-FR" sz="2000" b="1" i="0" dirty="0">
                <a:solidFill>
                  <a:srgbClr val="212529"/>
                </a:solidFill>
                <a:effectLst/>
                <a:latin typeface="Verdana" panose="020B0604030504040204" pitchFamily="34" charset="0"/>
              </a:rPr>
              <a:t>règles de gestion</a:t>
            </a:r>
            <a:r>
              <a:rPr lang="fr-FR" sz="2000" b="0" i="0" dirty="0">
                <a:solidFill>
                  <a:srgbClr val="212529"/>
                </a:solidFill>
                <a:effectLst/>
                <a:latin typeface="Verdana" panose="020B0604030504040204" pitchFamily="34" charset="0"/>
              </a:rPr>
              <a:t> (si celles-ci ne vous sont pas données) ;</a:t>
            </a:r>
          </a:p>
          <a:p>
            <a:pPr algn="just">
              <a:buFont typeface="Arial" panose="020B0604020202020204" pitchFamily="34" charset="0"/>
              <a:buChar char="•"/>
            </a:pPr>
            <a:endParaRPr lang="fr-FR" sz="2000" b="0" i="0" dirty="0">
              <a:solidFill>
                <a:srgbClr val="212529"/>
              </a:solidFill>
              <a:effectLst/>
              <a:latin typeface="Verdana" panose="020B0604030504040204" pitchFamily="34" charset="0"/>
            </a:endParaRP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l'élaboration du </a:t>
            </a:r>
            <a:r>
              <a:rPr lang="fr-FR" sz="2000" b="1" i="0" dirty="0">
                <a:solidFill>
                  <a:srgbClr val="212529"/>
                </a:solidFill>
                <a:effectLst/>
                <a:latin typeface="Verdana" panose="020B0604030504040204" pitchFamily="34" charset="0"/>
              </a:rPr>
              <a:t>dictionnaire des données</a:t>
            </a:r>
            <a:r>
              <a:rPr lang="fr-FR" sz="2000" b="0" i="0" dirty="0">
                <a:solidFill>
                  <a:srgbClr val="212529"/>
                </a:solidFill>
                <a:effectLst/>
                <a:latin typeface="Verdana" panose="020B0604030504040204" pitchFamily="34" charset="0"/>
              </a:rPr>
              <a:t> ;</a:t>
            </a:r>
          </a:p>
          <a:p>
            <a:pPr algn="just">
              <a:buFont typeface="Arial" panose="020B0604020202020204" pitchFamily="34" charset="0"/>
              <a:buChar char="•"/>
            </a:pPr>
            <a:endParaRPr lang="fr-FR" sz="2000" b="0" i="0" dirty="0">
              <a:solidFill>
                <a:srgbClr val="212529"/>
              </a:solidFill>
              <a:effectLst/>
              <a:latin typeface="Verdana" panose="020B0604030504040204" pitchFamily="34" charset="0"/>
            </a:endParaRP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la recherche des </a:t>
            </a:r>
            <a:r>
              <a:rPr lang="fr-FR" sz="2000" b="1" i="0" dirty="0">
                <a:solidFill>
                  <a:srgbClr val="212529"/>
                </a:solidFill>
                <a:effectLst/>
                <a:latin typeface="Verdana" panose="020B0604030504040204" pitchFamily="34" charset="0"/>
              </a:rPr>
              <a:t>dépendances fonctionnelles</a:t>
            </a:r>
            <a:r>
              <a:rPr lang="fr-FR" sz="2000" b="0" i="0" dirty="0">
                <a:solidFill>
                  <a:srgbClr val="212529"/>
                </a:solidFill>
                <a:effectLst/>
                <a:latin typeface="Verdana" panose="020B0604030504040204" pitchFamily="34" charset="0"/>
              </a:rPr>
              <a:t> entre ces données ;</a:t>
            </a:r>
          </a:p>
          <a:p>
            <a:pPr algn="just">
              <a:buFont typeface="Arial" panose="020B0604020202020204" pitchFamily="34" charset="0"/>
              <a:buChar char="•"/>
            </a:pPr>
            <a:endParaRPr lang="fr-FR" sz="2000" b="0" i="0" dirty="0">
              <a:solidFill>
                <a:srgbClr val="212529"/>
              </a:solidFill>
              <a:effectLst/>
              <a:latin typeface="Verdana" panose="020B0604030504040204" pitchFamily="34" charset="0"/>
            </a:endParaRPr>
          </a:p>
          <a:p>
            <a:pPr algn="just">
              <a:buFont typeface="Arial" panose="020B0604020202020204" pitchFamily="34" charset="0"/>
              <a:buChar char="•"/>
            </a:pPr>
            <a:r>
              <a:rPr lang="fr-FR" sz="2000" b="0" i="0" dirty="0">
                <a:solidFill>
                  <a:srgbClr val="212529"/>
                </a:solidFill>
                <a:effectLst/>
                <a:latin typeface="Verdana" panose="020B0604030504040204" pitchFamily="34" charset="0"/>
              </a:rPr>
              <a:t>l'élaboration du MCD (création des </a:t>
            </a:r>
            <a:r>
              <a:rPr lang="fr-FR" sz="2000" b="1" i="0" dirty="0">
                <a:solidFill>
                  <a:srgbClr val="212529"/>
                </a:solidFill>
                <a:effectLst/>
                <a:latin typeface="Verdana" panose="020B0604030504040204" pitchFamily="34" charset="0"/>
              </a:rPr>
              <a:t>entités</a:t>
            </a:r>
            <a:r>
              <a:rPr lang="fr-FR" sz="2000" b="0" i="0" dirty="0">
                <a:solidFill>
                  <a:srgbClr val="212529"/>
                </a:solidFill>
                <a:effectLst/>
                <a:latin typeface="Verdana" panose="020B0604030504040204" pitchFamily="34" charset="0"/>
              </a:rPr>
              <a:t> puis des </a:t>
            </a:r>
            <a:r>
              <a:rPr lang="fr-FR" sz="2000" b="1" i="0" dirty="0">
                <a:solidFill>
                  <a:srgbClr val="212529"/>
                </a:solidFill>
                <a:effectLst/>
                <a:latin typeface="Verdana" panose="020B0604030504040204" pitchFamily="34" charset="0"/>
              </a:rPr>
              <a:t>associations</a:t>
            </a:r>
            <a:r>
              <a:rPr lang="fr-FR" sz="2000" b="0" i="0" dirty="0">
                <a:solidFill>
                  <a:srgbClr val="212529"/>
                </a:solidFill>
                <a:effectLst/>
                <a:latin typeface="Verdana" panose="020B0604030504040204" pitchFamily="34" charset="0"/>
              </a:rPr>
              <a:t> puis ajout des </a:t>
            </a:r>
            <a:r>
              <a:rPr lang="fr-FR" sz="2000" b="1" i="0" dirty="0">
                <a:solidFill>
                  <a:srgbClr val="212529"/>
                </a:solidFill>
                <a:effectLst/>
                <a:latin typeface="Verdana" panose="020B0604030504040204" pitchFamily="34" charset="0"/>
              </a:rPr>
              <a:t>cardinalités</a:t>
            </a:r>
            <a:r>
              <a:rPr lang="fr-FR" sz="2000" b="0" i="0" dirty="0">
                <a:solidFill>
                  <a:srgbClr val="212529"/>
                </a:solidFill>
                <a:effectLst/>
                <a:latin typeface="Verdana" panose="020B0604030504040204" pitchFamily="34" charset="0"/>
              </a:rPr>
              <a:t>).</a:t>
            </a:r>
          </a:p>
          <a:p>
            <a:endParaRPr lang="fr-FR" dirty="0"/>
          </a:p>
        </p:txBody>
      </p:sp>
    </p:spTree>
    <p:extLst>
      <p:ext uri="{BB962C8B-B14F-4D97-AF65-F5344CB8AC3E}">
        <p14:creationId xmlns:p14="http://schemas.microsoft.com/office/powerpoint/2010/main" val="545343988"/>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7AF073F-EE14-4996-B37D-2F5CF2B4C908}"/>
              </a:ext>
            </a:extLst>
          </p:cNvPr>
          <p:cNvSpPr>
            <a:spLocks noGrp="1"/>
          </p:cNvSpPr>
          <p:nvPr>
            <p:ph type="subTitle"/>
          </p:nvPr>
        </p:nvSpPr>
        <p:spPr>
          <a:xfrm>
            <a:off x="1" y="0"/>
            <a:ext cx="9143998" cy="6624320"/>
          </a:xfrm>
        </p:spPr>
        <p:txBody>
          <a:bodyPr/>
          <a:lstStyle/>
          <a:p>
            <a:pPr marL="0" indent="0">
              <a:buNone/>
            </a:pPr>
            <a:endParaRPr lang="fr-FR" sz="2800" b="1" dirty="0">
              <a:solidFill>
                <a:srgbClr val="FFFFFF"/>
              </a:solidFill>
              <a:latin typeface="Verdana" panose="020B0604030504040204" pitchFamily="34" charset="0"/>
            </a:endParaRPr>
          </a:p>
          <a:p>
            <a:pPr marL="0" indent="0">
              <a:buNone/>
            </a:pPr>
            <a:endParaRPr lang="fr-FR" b="1" dirty="0">
              <a:solidFill>
                <a:srgbClr val="FFFFFF"/>
              </a:solidFill>
              <a:latin typeface="Verdana" panose="020B0604030504040204" pitchFamily="34" charset="0"/>
            </a:endParaRPr>
          </a:p>
          <a:p>
            <a:pPr marL="0" indent="0">
              <a:buNone/>
            </a:pPr>
            <a:endParaRPr lang="fr-FR" sz="2800" b="1" dirty="0">
              <a:solidFill>
                <a:srgbClr val="FFFFFF"/>
              </a:solidFill>
              <a:latin typeface="Verdana" panose="020B0604030504040204" pitchFamily="34" charset="0"/>
            </a:endParaRPr>
          </a:p>
          <a:p>
            <a:pPr marL="0" indent="0">
              <a:buNone/>
            </a:pPr>
            <a:endParaRPr lang="fr-FR" sz="2800" b="1" dirty="0">
              <a:solidFill>
                <a:srgbClr val="FFFFFF"/>
              </a:solidFill>
              <a:latin typeface="Verdana" panose="020B0604030504040204" pitchFamily="34" charset="0"/>
            </a:endParaRPr>
          </a:p>
          <a:p>
            <a:pPr marL="0" indent="0">
              <a:buNone/>
            </a:pPr>
            <a:endParaRPr lang="fr-FR" b="1" dirty="0">
              <a:solidFill>
                <a:srgbClr val="FFFFFF"/>
              </a:solidFill>
              <a:latin typeface="Verdana" panose="020B0604030504040204" pitchFamily="34" charset="0"/>
            </a:endParaRPr>
          </a:p>
          <a:p>
            <a:pPr marL="0" indent="0">
              <a:buNone/>
            </a:pPr>
            <a:endParaRPr lang="fr-FR" sz="2800" b="1" dirty="0">
              <a:solidFill>
                <a:srgbClr val="FFFFFF"/>
              </a:solidFill>
              <a:latin typeface="Verdana" panose="020B0604030504040204" pitchFamily="34" charset="0"/>
            </a:endParaRPr>
          </a:p>
          <a:p>
            <a:pPr marL="0" indent="0">
              <a:buNone/>
            </a:pPr>
            <a:endParaRPr lang="fr-FR" b="1" dirty="0">
              <a:solidFill>
                <a:srgbClr val="FFFFFF"/>
              </a:solidFill>
              <a:latin typeface="Verdana" panose="020B0604030504040204" pitchFamily="34" charset="0"/>
            </a:endParaRPr>
          </a:p>
        </p:txBody>
      </p:sp>
      <p:sp>
        <p:nvSpPr>
          <p:cNvPr id="5" name="ZoneTexte 4">
            <a:extLst>
              <a:ext uri="{FF2B5EF4-FFF2-40B4-BE49-F238E27FC236}">
                <a16:creationId xmlns:a16="http://schemas.microsoft.com/office/drawing/2014/main" id="{74B2D67D-97CD-4B35-8B8E-05B6EE7D7A9E}"/>
              </a:ext>
            </a:extLst>
          </p:cNvPr>
          <p:cNvSpPr txBox="1"/>
          <p:nvPr/>
        </p:nvSpPr>
        <p:spPr>
          <a:xfrm>
            <a:off x="0" y="233680"/>
            <a:ext cx="9059778" cy="7848302"/>
          </a:xfrm>
          <a:prstGeom prst="rect">
            <a:avLst/>
          </a:prstGeom>
          <a:noFill/>
        </p:spPr>
        <p:txBody>
          <a:bodyPr wrap="square">
            <a:spAutoFit/>
          </a:bodyPr>
          <a:lstStyle/>
          <a:p>
            <a:pPr algn="just" fontAlgn="ctr"/>
            <a:endParaRPr lang="fr-FR" b="1" i="0" u="none" strike="noStrike" dirty="0">
              <a:effectLst/>
              <a:latin typeface="Verdana" panose="020B0604030504040204" pitchFamily="34" charset="0"/>
            </a:endParaRPr>
          </a:p>
          <a:p>
            <a:pPr algn="just" fontAlgn="ctr"/>
            <a:r>
              <a:rPr lang="fr-FR" b="1" i="0" u="none" strike="noStrike" dirty="0">
                <a:effectLst/>
                <a:latin typeface="Verdana" panose="020B0604030504040204" pitchFamily="34" charset="0"/>
              </a:rPr>
              <a:t>B. Règles de vérification des niveaux de normalisation</a:t>
            </a:r>
            <a:r>
              <a:rPr lang="fr-FR" b="1" i="0" u="none" strike="noStrike" dirty="0">
                <a:effectLst/>
                <a:latin typeface="Verdana" panose="020B0604030504040204" pitchFamily="34" charset="0"/>
                <a:hlinkClick r:id="rId3" tooltip="Haut de page">
                  <a:extLst>
                    <a:ext uri="{A12FA001-AC4F-418D-AE19-62706E023703}">
                      <ahyp:hlinkClr xmlns:ahyp="http://schemas.microsoft.com/office/drawing/2018/hyperlinkcolor" val="tx"/>
                    </a:ext>
                  </a:extLst>
                </a:hlinkClick>
              </a:rPr>
              <a:t>▲</a:t>
            </a:r>
            <a:endParaRPr lang="fr-FR" b="1" i="0" u="none" strike="noStrike" dirty="0">
              <a:effectLst/>
              <a:latin typeface="Verdana" panose="020B0604030504040204" pitchFamily="34" charset="0"/>
            </a:endParaRPr>
          </a:p>
          <a:p>
            <a:pPr algn="just" fontAlgn="ctr"/>
            <a:endParaRPr lang="fr-FR" b="1" i="0" u="none" strike="noStrike" dirty="0">
              <a:solidFill>
                <a:srgbClr val="FFFFFF"/>
              </a:solidFill>
              <a:effectLst/>
              <a:latin typeface="Verdana" panose="020B0604030504040204" pitchFamily="34" charset="0"/>
            </a:endParaRPr>
          </a:p>
          <a:p>
            <a:r>
              <a:rPr lang="fr-FR" b="0" i="0" dirty="0">
                <a:solidFill>
                  <a:srgbClr val="212529"/>
                </a:solidFill>
                <a:effectLst/>
                <a:latin typeface="Verdana" panose="020B0604030504040204" pitchFamily="34" charset="0"/>
              </a:rPr>
              <a:t>Il existe différents niveaux de normalisation (ou formes normales). Les trois premiers niveaux de normalisations sont les plus répandus et les plus appliqués.</a:t>
            </a:r>
            <a:r>
              <a:rPr lang="fr-FR" b="1" dirty="0">
                <a:solidFill>
                  <a:srgbClr val="FFFFFF"/>
                </a:solidFill>
                <a:latin typeface="Verdana" panose="020B0604030504040204" pitchFamily="34" charset="0"/>
              </a:rPr>
              <a:t> </a:t>
            </a:r>
          </a:p>
          <a:p>
            <a:r>
              <a:rPr lang="fr-FR" b="1" dirty="0">
                <a:latin typeface="Verdana" panose="020B0604030504040204" pitchFamily="34" charset="0"/>
              </a:rPr>
              <a:t>2-- </a:t>
            </a:r>
            <a:r>
              <a:rPr lang="fr-FR" sz="1200" b="1" dirty="0">
                <a:latin typeface="Verdana" panose="020B0604030504040204" pitchFamily="34" charset="0"/>
              </a:rPr>
              <a:t> </a:t>
            </a:r>
            <a:r>
              <a:rPr lang="fr-FR" b="1" dirty="0">
                <a:latin typeface="Verdana" panose="020B0604030504040204" pitchFamily="34" charset="0"/>
              </a:rPr>
              <a:t>Les règles de gestion métier:</a:t>
            </a:r>
            <a:endParaRPr lang="fr-FR" dirty="0"/>
          </a:p>
          <a:p>
            <a:endParaRPr lang="fr-FR" b="1" dirty="0">
              <a:solidFill>
                <a:srgbClr val="FFFFFF"/>
              </a:solidFill>
              <a:latin typeface="Verdana" panose="020B0604030504040204" pitchFamily="34" charset="0"/>
            </a:endParaRPr>
          </a:p>
          <a:p>
            <a:pPr algn="just"/>
            <a:r>
              <a:rPr lang="fr-FR" b="1" dirty="0">
                <a:solidFill>
                  <a:srgbClr val="212529"/>
                </a:solidFill>
                <a:latin typeface="Verdana" panose="020B0604030504040204" pitchFamily="34" charset="0"/>
              </a:rPr>
              <a:t>Pour être en première forme normale (1FN ou 1NF) :</a:t>
            </a:r>
            <a:r>
              <a:rPr lang="fr-FR" dirty="0">
                <a:solidFill>
                  <a:srgbClr val="212529"/>
                </a:solidFill>
                <a:latin typeface="Verdana" panose="020B0604030504040204" pitchFamily="34" charset="0"/>
              </a:rPr>
              <a:t> les attributs d'une relation doivent être atomiques et doivent être en dépendance fonctionnelle avec la clef primaire de cette dernière.</a:t>
            </a:r>
          </a:p>
          <a:p>
            <a:pPr algn="just"/>
            <a:endParaRPr lang="fr-FR" dirty="0">
              <a:solidFill>
                <a:srgbClr val="212529"/>
              </a:solidFill>
              <a:latin typeface="Verdana" panose="020B0604030504040204" pitchFamily="34" charset="0"/>
            </a:endParaRPr>
          </a:p>
          <a:p>
            <a:pPr algn="just"/>
            <a:r>
              <a:rPr lang="fr-FR" b="1" dirty="0">
                <a:solidFill>
                  <a:srgbClr val="212529"/>
                </a:solidFill>
                <a:latin typeface="Verdana" panose="020B0604030504040204" pitchFamily="34" charset="0"/>
              </a:rPr>
              <a:t>Pour être en deuxième forme normale (2FN ou 2NF) :</a:t>
            </a:r>
            <a:r>
              <a:rPr lang="fr-FR" dirty="0">
                <a:solidFill>
                  <a:srgbClr val="212529"/>
                </a:solidFill>
                <a:latin typeface="Verdana" panose="020B0604030504040204" pitchFamily="34" charset="0"/>
              </a:rPr>
              <a:t> il faut être en 1FN et que toutes les dépendances fonctionnelles entre la clef primaire et les autres attributs de la relation soient élémentaires. Autrement dit, les attributs doivent dépendre de la totalité de la clef.</a:t>
            </a:r>
          </a:p>
          <a:p>
            <a:pPr algn="just"/>
            <a:endParaRPr lang="fr-FR" dirty="0">
              <a:solidFill>
                <a:srgbClr val="212529"/>
              </a:solidFill>
              <a:latin typeface="Verdana" panose="020B0604030504040204" pitchFamily="34" charset="0"/>
            </a:endParaRPr>
          </a:p>
          <a:p>
            <a:pPr algn="just"/>
            <a:r>
              <a:rPr lang="fr-FR" b="1" dirty="0">
                <a:solidFill>
                  <a:srgbClr val="212529"/>
                </a:solidFill>
                <a:latin typeface="Verdana" panose="020B0604030504040204" pitchFamily="34" charset="0"/>
              </a:rPr>
              <a:t>Pour être en troisième forme normale (3FN ou 3NF) :</a:t>
            </a:r>
            <a:r>
              <a:rPr lang="fr-FR" dirty="0">
                <a:solidFill>
                  <a:srgbClr val="212529"/>
                </a:solidFill>
                <a:latin typeface="Verdana" panose="020B0604030504040204" pitchFamily="34" charset="0"/>
              </a:rPr>
              <a:t> il faut être en 2FN et que toutes les dépendances fonctionnelles entre la clef primaire de la relation et les autres attributs soient directes.</a:t>
            </a:r>
          </a:p>
          <a:p>
            <a:pPr algn="just"/>
            <a:endParaRPr lang="fr-FR" dirty="0">
              <a:solidFill>
                <a:srgbClr val="212529"/>
              </a:solidFill>
              <a:latin typeface="Verdana" panose="020B0604030504040204" pitchFamily="34" charset="0"/>
            </a:endParaRPr>
          </a:p>
          <a:p>
            <a:pPr algn="just"/>
            <a:r>
              <a:rPr lang="fr-FR" dirty="0">
                <a:solidFill>
                  <a:srgbClr val="212529"/>
                </a:solidFill>
                <a:latin typeface="Verdana" panose="020B0604030504040204" pitchFamily="34" charset="0"/>
              </a:rPr>
              <a:t>La classification de ces trois premiers niveaux de normalisation repose sur les dépendances fonctionnelles entre la clef primaire de la relation et ses autres attributs.</a:t>
            </a:r>
          </a:p>
          <a:p>
            <a:endParaRPr lang="fr-FR" b="1" dirty="0">
              <a:solidFill>
                <a:srgbClr val="FFFFFF"/>
              </a:solidFill>
              <a:latin typeface="Verdana" panose="020B0604030504040204" pitchFamily="34" charset="0"/>
            </a:endParaRPr>
          </a:p>
          <a:p>
            <a:endParaRPr lang="fr-FR" b="1" dirty="0">
              <a:solidFill>
                <a:srgbClr val="FFFFFF"/>
              </a:solidFill>
              <a:latin typeface="Verdana" panose="020B0604030504040204" pitchFamily="34" charset="0"/>
            </a:endParaRPr>
          </a:p>
          <a:p>
            <a:endParaRPr lang="fr-FR" b="1" dirty="0">
              <a:solidFill>
                <a:srgbClr val="FFFFFF"/>
              </a:solidFill>
              <a:latin typeface="Verdana" panose="020B0604030504040204" pitchFamily="34" charset="0"/>
            </a:endParaRPr>
          </a:p>
        </p:txBody>
      </p:sp>
    </p:spTree>
    <p:extLst>
      <p:ext uri="{BB962C8B-B14F-4D97-AF65-F5344CB8AC3E}">
        <p14:creationId xmlns:p14="http://schemas.microsoft.com/office/powerpoint/2010/main" val="2848658710"/>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3AAE04BE-40D3-4193-86E2-9545FEE784DF}"/>
              </a:ext>
            </a:extLst>
          </p:cNvPr>
          <p:cNvSpPr>
            <a:spLocks noGrp="1"/>
          </p:cNvSpPr>
          <p:nvPr>
            <p:ph type="subTitle"/>
          </p:nvPr>
        </p:nvSpPr>
        <p:spPr>
          <a:xfrm>
            <a:off x="0" y="0"/>
            <a:ext cx="9144000" cy="7218363"/>
          </a:xfrm>
        </p:spPr>
        <p:txBody>
          <a:bodyPr/>
          <a:lstStyle/>
          <a:p>
            <a:endParaRPr lang="fr-FR" dirty="0"/>
          </a:p>
        </p:txBody>
      </p:sp>
      <p:pic>
        <p:nvPicPr>
          <p:cNvPr id="2050" name="Picture 2">
            <a:extLst>
              <a:ext uri="{FF2B5EF4-FFF2-40B4-BE49-F238E27FC236}">
                <a16:creationId xmlns:a16="http://schemas.microsoft.com/office/drawing/2014/main" id="{8487C4D1-469B-4970-A768-E956355FB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633734"/>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3" name="audio1.wav"/>
          </p:stSnd>
        </p:sndAc>
      </p:transition>
    </mc:Choice>
    <mc:Fallback xmlns="">
      <p:transition spd="slow" advClick="0" advTm="10000">
        <p:cover/>
        <p:sndAc>
          <p:stSnd loop="1">
            <p:snd r:embed="rId5" name="audio1.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67640" y="260640"/>
            <a:ext cx="8229240" cy="1142640"/>
          </a:xfrm>
          <a:prstGeom prst="rect">
            <a:avLst/>
          </a:prstGeom>
          <a:noFill/>
          <a:ln w="0">
            <a:noFill/>
          </a:ln>
        </p:spPr>
        <p:txBody>
          <a:bodyPr lIns="90000" tIns="45000" rIns="90000" bIns="45000" anchor="ctr">
            <a:noAutofit/>
          </a:bodyPr>
          <a:lstStyle/>
          <a:p>
            <a:pPr algn="ctr">
              <a:lnSpc>
                <a:spcPct val="100000"/>
              </a:lnSpc>
            </a:pPr>
            <a:r>
              <a:rPr lang="fr-FR" sz="4100" b="1" strike="noStrike" spc="-1" dirty="0">
                <a:solidFill>
                  <a:srgbClr val="E9D596"/>
                </a:solidFill>
                <a:latin typeface="Lucida Sans"/>
              </a:rPr>
              <a:t>1. </a:t>
            </a:r>
            <a:r>
              <a:rPr lang="fr-FR" sz="4100" b="1" i="1" strike="noStrike" spc="-1" dirty="0">
                <a:solidFill>
                  <a:srgbClr val="4F5E3C"/>
                </a:solidFill>
                <a:latin typeface="comic"/>
              </a:rPr>
              <a:t>DEFINITIONS</a:t>
            </a:r>
            <a:endParaRPr lang="fr-FR" sz="4100" b="0" strike="noStrike" spc="-1" dirty="0">
              <a:solidFill>
                <a:srgbClr val="FFFFFF"/>
              </a:solidFill>
              <a:latin typeface="Book Antiqua"/>
            </a:endParaRPr>
          </a:p>
        </p:txBody>
      </p:sp>
      <p:sp>
        <p:nvSpPr>
          <p:cNvPr id="87" name="PlaceHolder 2"/>
          <p:cNvSpPr>
            <a:spLocks noGrp="1"/>
          </p:cNvSpPr>
          <p:nvPr>
            <p:ph/>
          </p:nvPr>
        </p:nvSpPr>
        <p:spPr>
          <a:xfrm>
            <a:off x="457200" y="1600200"/>
            <a:ext cx="8229240" cy="4996800"/>
          </a:xfrm>
          <a:prstGeom prst="rect">
            <a:avLst/>
          </a:prstGeom>
          <a:noFill/>
          <a:ln w="0">
            <a:noFill/>
          </a:ln>
        </p:spPr>
        <p:txBody>
          <a:bodyPr lIns="90000" tIns="45000" rIns="90000" bIns="45000" anchor="t">
            <a:noAutofit/>
          </a:bodyPr>
          <a:lstStyle/>
          <a:p>
            <a:pPr marL="137160" indent="0">
              <a:lnSpc>
                <a:spcPct val="100000"/>
              </a:lnSpc>
              <a:spcBef>
                <a:spcPts val="561"/>
              </a:spcBef>
              <a:buClr>
                <a:srgbClr val="F9F9F9"/>
              </a:buClr>
              <a:buSzPct val="65000"/>
              <a:buNone/>
            </a:pPr>
            <a:r>
              <a:rPr lang="fr-FR" sz="2800" b="1" i="1" strike="noStrike" spc="-1" dirty="0">
                <a:latin typeface="comic"/>
              </a:rPr>
              <a:t>A)  Une  base:</a:t>
            </a:r>
            <a:r>
              <a:rPr lang="fr-FR" sz="1400" b="0" i="1" strike="noStrike" spc="-1" dirty="0">
                <a:latin typeface="comic"/>
              </a:rPr>
              <a:t>   </a:t>
            </a:r>
            <a:r>
              <a:rPr lang="fr-FR" sz="1400" b="1" strike="noStrike" spc="-1" dirty="0">
                <a:latin typeface="Arial Black"/>
              </a:rPr>
              <a:t>est une assise, un socle, un support sur lesquelles repose un objet.</a:t>
            </a:r>
            <a:endParaRPr lang="fr-FR" sz="1400" b="0" strike="noStrike" spc="-1" dirty="0">
              <a:latin typeface="Book Antiqua"/>
            </a:endParaRPr>
          </a:p>
          <a:p>
            <a:pPr>
              <a:lnSpc>
                <a:spcPct val="100000"/>
              </a:lnSpc>
              <a:spcBef>
                <a:spcPts val="320"/>
              </a:spcBef>
            </a:pPr>
            <a:endParaRPr lang="fr-FR" sz="1400" b="0" strike="noStrike" spc="-1" dirty="0">
              <a:latin typeface="Book Antiqua"/>
            </a:endParaRPr>
          </a:p>
          <a:p>
            <a:pPr marL="548640" indent="-411480">
              <a:lnSpc>
                <a:spcPct val="100000"/>
              </a:lnSpc>
              <a:spcBef>
                <a:spcPts val="320"/>
              </a:spcBef>
              <a:buClr>
                <a:srgbClr val="F9F9F9"/>
              </a:buClr>
              <a:buSzPct val="65000"/>
              <a:buFont typeface="Wingdings 2" charset="2"/>
              <a:buChar char=""/>
            </a:pPr>
            <a:r>
              <a:rPr lang="fr-FR" sz="2000" b="1" u="sng" strike="noStrike" spc="-1" dirty="0">
                <a:uFillTx/>
                <a:latin typeface="Book Antiqua"/>
              </a:rPr>
              <a:t>Informatique</a:t>
            </a:r>
            <a:r>
              <a:rPr lang="fr-FR" sz="2000" b="1" strike="noStrike" spc="-1" dirty="0">
                <a:latin typeface="Book Antiqua"/>
              </a:rPr>
              <a:t> : Position dans une mémoire à partir de laquelle sont calculées les positions des instructions ou de données d'un programme.</a:t>
            </a:r>
            <a:endParaRPr lang="fr-FR" sz="2000" b="0" strike="noStrike" spc="-1" dirty="0">
              <a:latin typeface="Book Antiqua"/>
            </a:endParaRPr>
          </a:p>
          <a:p>
            <a:pPr>
              <a:lnSpc>
                <a:spcPct val="100000"/>
              </a:lnSpc>
              <a:spcBef>
                <a:spcPts val="320"/>
              </a:spcBef>
            </a:pPr>
            <a:endParaRPr lang="fr-FR" sz="2000" b="0" strike="noStrike" spc="-1" dirty="0">
              <a:latin typeface="Book Antiqua"/>
            </a:endParaRPr>
          </a:p>
          <a:p>
            <a:pPr marL="548640" indent="-411480">
              <a:lnSpc>
                <a:spcPct val="100000"/>
              </a:lnSpc>
              <a:spcBef>
                <a:spcPts val="320"/>
              </a:spcBef>
              <a:buClr>
                <a:srgbClr val="F9F9F9"/>
              </a:buClr>
              <a:buSzPct val="65000"/>
              <a:buFont typeface="Wingdings 2" charset="2"/>
              <a:buChar char=""/>
            </a:pPr>
            <a:r>
              <a:rPr lang="fr-FR" sz="2000" b="1" u="sng" strike="noStrike" spc="-1" dirty="0">
                <a:uFillTx/>
                <a:latin typeface="Book Antiqua"/>
              </a:rPr>
              <a:t>Militaire</a:t>
            </a:r>
            <a:r>
              <a:rPr lang="fr-FR" sz="2000" b="1" strike="noStrike" spc="-1" dirty="0">
                <a:latin typeface="Book Antiqua"/>
              </a:rPr>
              <a:t> :</a:t>
            </a:r>
            <a:r>
              <a:rPr lang="fr-FR" sz="2000" b="0" strike="noStrike" spc="-1" dirty="0">
                <a:latin typeface="Book Antiqua"/>
              </a:rPr>
              <a:t> Zone de réunion et de transit des moyens en personnel, matériel, ravitaillement et équipement de toute sorte, nécessaires à la conduite d'opérations militaires.</a:t>
            </a:r>
          </a:p>
          <a:p>
            <a:pPr>
              <a:lnSpc>
                <a:spcPct val="100000"/>
              </a:lnSpc>
              <a:spcBef>
                <a:spcPts val="281"/>
              </a:spcBef>
              <a:tabLst>
                <a:tab pos="0" algn="l"/>
              </a:tabLst>
            </a:pPr>
            <a:endParaRPr lang="fr-FR" sz="1600" b="0" strike="noStrike" spc="-1" dirty="0">
              <a:solidFill>
                <a:srgbClr val="FFFFFF"/>
              </a:solidFill>
              <a:latin typeface="Book Antiqua"/>
            </a:endParaRPr>
          </a:p>
          <a:p>
            <a:pPr>
              <a:lnSpc>
                <a:spcPct val="100000"/>
              </a:lnSpc>
              <a:spcBef>
                <a:spcPts val="281"/>
              </a:spcBef>
              <a:tabLst>
                <a:tab pos="0" algn="l"/>
              </a:tabLst>
            </a:pPr>
            <a:r>
              <a:rPr lang="fr-FR" sz="1400" b="1" i="1" strike="noStrike" spc="-1" dirty="0">
                <a:solidFill>
                  <a:srgbClr val="FFFFFF"/>
                </a:solidFill>
                <a:latin typeface="comic"/>
              </a:rPr>
              <a:t>EXEMPLE: </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3"/>
              </a:rPr>
              <a:t>Base aérienne</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4"/>
              </a:rPr>
              <a:t>Base arrière</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5"/>
              </a:rPr>
              <a:t>Base de connaissances</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6"/>
              </a:rPr>
              <a:t>Base de défense</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7"/>
              </a:rPr>
              <a:t>Base de départ</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8"/>
              </a:rPr>
              <a:t>Base de départ, d'action</a:t>
            </a:r>
            <a:endParaRPr lang="fr-FR" sz="1400" b="0" strike="noStrike" spc="-1" dirty="0">
              <a:solidFill>
                <a:srgbClr val="FFFFFF"/>
              </a:solidFill>
              <a:latin typeface="Book Antiqua"/>
            </a:endParaRPr>
          </a:p>
          <a:p>
            <a:pPr marL="548640" indent="-411480">
              <a:lnSpc>
                <a:spcPct val="100000"/>
              </a:lnSpc>
              <a:spcBef>
                <a:spcPts val="281"/>
              </a:spcBef>
              <a:buClr>
                <a:srgbClr val="F9F9F9"/>
              </a:buClr>
              <a:buSzPct val="65000"/>
              <a:buFont typeface="Wingdings 2" charset="2"/>
              <a:buChar char=""/>
              <a:tabLst>
                <a:tab pos="0" algn="l"/>
              </a:tabLst>
            </a:pPr>
            <a:r>
              <a:rPr lang="fr-FR" sz="1400" b="0" u="sng" strike="noStrike" spc="-1" dirty="0">
                <a:solidFill>
                  <a:srgbClr val="410082"/>
                </a:solidFill>
                <a:uFillTx/>
                <a:latin typeface="Book Antiqua"/>
                <a:hlinkClick r:id="rId9"/>
              </a:rPr>
              <a:t>Base de données</a:t>
            </a:r>
            <a:endParaRPr lang="fr-FR" sz="1400" b="0" strike="noStrike" spc="-1" dirty="0">
              <a:solidFill>
                <a:srgbClr val="FFFFFF"/>
              </a:solidFill>
              <a:latin typeface="Book Antiqua"/>
            </a:endParaRPr>
          </a:p>
          <a:p>
            <a:pPr>
              <a:lnSpc>
                <a:spcPct val="100000"/>
              </a:lnSpc>
              <a:spcBef>
                <a:spcPts val="281"/>
              </a:spcBef>
              <a:tabLst>
                <a:tab pos="0" algn="l"/>
              </a:tabLst>
            </a:pPr>
            <a:endParaRPr lang="fr-FR" sz="1400" b="0" strike="noStrike" spc="-1" dirty="0">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10" name="audio1.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077" name="Straight Connector 7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Afficher l’image source">
            <a:extLst>
              <a:ext uri="{FF2B5EF4-FFF2-40B4-BE49-F238E27FC236}">
                <a16:creationId xmlns:a16="http://schemas.microsoft.com/office/drawing/2014/main" id="{3EBC1425-D82D-4E2C-9BF0-399008EBD9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6356" y="3270778"/>
            <a:ext cx="7946933" cy="2344345"/>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id="{3AE778B3-0F49-4D0C-871A-F091E95C93B6}"/>
              </a:ext>
            </a:extLst>
          </p:cNvPr>
          <p:cNvSpPr>
            <a:spLocks noGrp="1"/>
          </p:cNvSpPr>
          <p:nvPr>
            <p:ph type="subTitle"/>
          </p:nvPr>
        </p:nvSpPr>
        <p:spPr>
          <a:xfrm>
            <a:off x="457200" y="651164"/>
            <a:ext cx="8229240" cy="5657836"/>
          </a:xfrm>
        </p:spPr>
        <p:txBody>
          <a:bodyPr/>
          <a:lstStyle/>
          <a:p>
            <a:r>
              <a:rPr lang="fr-FR" dirty="0"/>
              <a:t>Exemple d’une base de données </a:t>
            </a:r>
          </a:p>
        </p:txBody>
      </p:sp>
    </p:spTree>
    <p:extLst>
      <p:ext uri="{BB962C8B-B14F-4D97-AF65-F5344CB8AC3E}">
        <p14:creationId xmlns:p14="http://schemas.microsoft.com/office/powerpoint/2010/main" val="158405450"/>
      </p:ext>
    </p:extLst>
  </p:cSld>
  <p:clrMapOvr>
    <a:masterClrMapping/>
  </p:clrMapOvr>
  <mc:AlternateContent xmlns:mc="http://schemas.openxmlformats.org/markup-compatibility/2006">
    <mc:Choice xmlns:p14="http://schemas.microsoft.com/office/powerpoint/2010/main" Requires="p14">
      <p:transition spd="slow" p14:dur="7500" advClick="0" advTm="10000">
        <p:cover/>
      </p:transition>
    </mc:Choice>
    <mc:Fallback>
      <p:transition spd="slow" advClick="0" advTm="10000">
        <p:cov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0F32D424-5D67-4DFA-91E1-A9442486C6CA}"/>
              </a:ext>
            </a:extLst>
          </p:cNvPr>
          <p:cNvSpPr>
            <a:spLocks noGrp="1"/>
          </p:cNvSpPr>
          <p:nvPr>
            <p:ph type="title"/>
          </p:nvPr>
        </p:nvSpPr>
        <p:spPr>
          <a:xfrm>
            <a:off x="630936" y="818457"/>
            <a:ext cx="2491737" cy="2975876"/>
          </a:xfrm>
        </p:spPr>
        <p:txBody>
          <a:bodyPr vert="horz" lIns="91440" tIns="45720" rIns="91440" bIns="45720" rtlCol="0" anchor="b">
            <a:normAutofit/>
          </a:bodyPr>
          <a:lstStyle/>
          <a:p>
            <a:r>
              <a:rPr lang="en-US" sz="3800" kern="1200">
                <a:solidFill>
                  <a:schemeClr val="tx1"/>
                </a:solidFill>
                <a:latin typeface="+mj-lt"/>
                <a:ea typeface="+mj-ea"/>
                <a:cs typeface="+mj-cs"/>
              </a:rPr>
              <a:t>Exemple d’un MCD</a:t>
            </a:r>
          </a:p>
        </p:txBody>
      </p:sp>
      <p:cxnSp>
        <p:nvCxnSpPr>
          <p:cNvPr id="73" name="Straight Connector 7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2674"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descr="Afficher l’image source">
            <a:extLst>
              <a:ext uri="{FF2B5EF4-FFF2-40B4-BE49-F238E27FC236}">
                <a16:creationId xmlns:a16="http://schemas.microsoft.com/office/drawing/2014/main" id="{DA52EC72-9AA8-4A56-8CAB-5BCD6651BB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8630" y="468062"/>
            <a:ext cx="4047166" cy="57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19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0" advClick="0" advTm="10000">
        <p:cover/>
      </p:transition>
    </mc:Choice>
    <mc:Fallback>
      <p:transition spd="slow" advClick="0" advTm="10000">
        <p:cov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B96BC-73C3-436A-BE4C-AF82A688117C}"/>
              </a:ext>
            </a:extLst>
          </p:cNvPr>
          <p:cNvSpPr>
            <a:spLocks noGrp="1"/>
          </p:cNvSpPr>
          <p:nvPr>
            <p:ph type="title"/>
          </p:nvPr>
        </p:nvSpPr>
        <p:spPr/>
        <p:txBody>
          <a:bodyPr/>
          <a:lstStyle/>
          <a:p>
            <a:r>
              <a:rPr lang="fr-FR" dirty="0"/>
              <a:t>Exemple de MLD</a:t>
            </a:r>
          </a:p>
        </p:txBody>
      </p:sp>
      <p:sp>
        <p:nvSpPr>
          <p:cNvPr id="3" name="Sous-titre 2">
            <a:extLst>
              <a:ext uri="{FF2B5EF4-FFF2-40B4-BE49-F238E27FC236}">
                <a16:creationId xmlns:a16="http://schemas.microsoft.com/office/drawing/2014/main" id="{7BCA9F9C-FCB4-4B74-8D08-50104DFCDCB3}"/>
              </a:ext>
            </a:extLst>
          </p:cNvPr>
          <p:cNvSpPr>
            <a:spLocks noGrp="1"/>
          </p:cNvSpPr>
          <p:nvPr>
            <p:ph type="subTitle"/>
          </p:nvPr>
        </p:nvSpPr>
        <p:spPr/>
        <p:txBody>
          <a:bodyPr/>
          <a:lstStyle/>
          <a:p>
            <a:endParaRPr lang="fr-FR" dirty="0"/>
          </a:p>
        </p:txBody>
      </p:sp>
      <p:pic>
        <p:nvPicPr>
          <p:cNvPr id="5" name="Image 4">
            <a:extLst>
              <a:ext uri="{FF2B5EF4-FFF2-40B4-BE49-F238E27FC236}">
                <a16:creationId xmlns:a16="http://schemas.microsoft.com/office/drawing/2014/main" id="{E91C34F1-DC13-4E9D-AA65-752CEE210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87" y="2124075"/>
            <a:ext cx="7591425" cy="2609850"/>
          </a:xfrm>
          <a:prstGeom prst="rect">
            <a:avLst/>
          </a:prstGeom>
        </p:spPr>
      </p:pic>
    </p:spTree>
    <p:extLst>
      <p:ext uri="{BB962C8B-B14F-4D97-AF65-F5344CB8AC3E}">
        <p14:creationId xmlns:p14="http://schemas.microsoft.com/office/powerpoint/2010/main" val="3937593221"/>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4825CAC-BAD5-48F9-8010-775F6DB39327}"/>
              </a:ext>
            </a:extLst>
          </p:cNvPr>
          <p:cNvSpPr>
            <a:spLocks noGrp="1"/>
          </p:cNvSpPr>
          <p:nvPr>
            <p:ph type="subTitle"/>
          </p:nvPr>
        </p:nvSpPr>
        <p:spPr>
          <a:xfrm>
            <a:off x="0" y="0"/>
            <a:ext cx="9144000" cy="6858000"/>
          </a:xfrm>
        </p:spPr>
        <p:txBody>
          <a:bodyPr/>
          <a:lstStyle/>
          <a:p>
            <a:endParaRPr lang="fr-FR" dirty="0"/>
          </a:p>
        </p:txBody>
      </p:sp>
      <p:pic>
        <p:nvPicPr>
          <p:cNvPr id="5122" name="Picture 2">
            <a:extLst>
              <a:ext uri="{FF2B5EF4-FFF2-40B4-BE49-F238E27FC236}">
                <a16:creationId xmlns:a16="http://schemas.microsoft.com/office/drawing/2014/main" id="{5E7F5BCE-CB14-4CA0-B621-9D32D58F7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00"/>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04469"/>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AE1E2A-8180-4732-9C63-30E0F2C7E772}"/>
              </a:ext>
            </a:extLst>
          </p:cNvPr>
          <p:cNvSpPr>
            <a:spLocks noGrp="1"/>
          </p:cNvSpPr>
          <p:nvPr>
            <p:ph type="title"/>
          </p:nvPr>
        </p:nvSpPr>
        <p:spPr/>
        <p:txBody>
          <a:bodyPr/>
          <a:lstStyle/>
          <a:p>
            <a:r>
              <a:rPr lang="fr-FR" dirty="0"/>
              <a:t>7 étapes clés pour mettre en place une base de données</a:t>
            </a:r>
          </a:p>
        </p:txBody>
      </p:sp>
      <p:sp>
        <p:nvSpPr>
          <p:cNvPr id="3" name="Sous-titre 2">
            <a:extLst>
              <a:ext uri="{FF2B5EF4-FFF2-40B4-BE49-F238E27FC236}">
                <a16:creationId xmlns:a16="http://schemas.microsoft.com/office/drawing/2014/main" id="{074933E0-AD4E-40D3-9BBE-9A01F96C1542}"/>
              </a:ext>
            </a:extLst>
          </p:cNvPr>
          <p:cNvSpPr>
            <a:spLocks noGrp="1"/>
          </p:cNvSpPr>
          <p:nvPr>
            <p:ph type="subTitle"/>
          </p:nvPr>
        </p:nvSpPr>
        <p:spPr>
          <a:xfrm>
            <a:off x="279400" y="3322595"/>
            <a:ext cx="8229240" cy="1564004"/>
          </a:xfrm>
        </p:spPr>
        <p:txBody>
          <a:bodyPr/>
          <a:lstStyle/>
          <a:p>
            <a:pPr algn="l"/>
            <a:r>
              <a:rPr lang="fr-FR" b="1" i="0" dirty="0">
                <a:solidFill>
                  <a:srgbClr val="303030"/>
                </a:solidFill>
                <a:effectLst/>
                <a:latin typeface="Poppins" panose="020B0502040204020203" pitchFamily="2" charset="0"/>
              </a:rPr>
              <a:t>1/ Identifier le besoin</a:t>
            </a:r>
          </a:p>
          <a:p>
            <a:pPr algn="just"/>
            <a:r>
              <a:rPr lang="fr-FR" b="0" i="0" dirty="0">
                <a:solidFill>
                  <a:srgbClr val="303030"/>
                </a:solidFill>
                <a:effectLst/>
                <a:latin typeface="Poppins" panose="020B0502040204020203" pitchFamily="2" charset="0"/>
              </a:rPr>
              <a:t>Cette étape peut paraître élémentaire mais est souvent trop négligée. On ne s’en rend souvent compte qu’une fois la base de données en production. L’objectif ici est de bien identifier son besoin. Un </a:t>
            </a:r>
            <a:r>
              <a:rPr lang="fr-FR" b="0" i="0" u="sng" dirty="0">
                <a:solidFill>
                  <a:srgbClr val="303030"/>
                </a:solidFill>
                <a:effectLst/>
                <a:latin typeface="Poppins" panose="020B0502040204020203" pitchFamily="2" charset="0"/>
                <a:hlinkClick r:id="rId3"/>
              </a:rPr>
              <a:t>cahier des charges</a:t>
            </a:r>
            <a:r>
              <a:rPr lang="fr-FR" b="0" i="0" dirty="0">
                <a:solidFill>
                  <a:srgbClr val="303030"/>
                </a:solidFill>
                <a:effectLst/>
                <a:latin typeface="Poppins" panose="020B0502040204020203" pitchFamily="2" charset="0"/>
              </a:rPr>
              <a:t> sera nécessaire pour présenter son projet aux différents prestataires (auditeurs, éditeurs de logiciels, hébergeurs, etc.).</a:t>
            </a:r>
            <a:endParaRPr lang="fr-FR" dirty="0"/>
          </a:p>
        </p:txBody>
      </p:sp>
    </p:spTree>
    <p:extLst>
      <p:ext uri="{BB962C8B-B14F-4D97-AF65-F5344CB8AC3E}">
        <p14:creationId xmlns:p14="http://schemas.microsoft.com/office/powerpoint/2010/main" val="3341591150"/>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70C6644-8C50-45CF-B29F-EEAF415738B8}"/>
              </a:ext>
            </a:extLst>
          </p:cNvPr>
          <p:cNvSpPr>
            <a:spLocks noGrp="1"/>
          </p:cNvSpPr>
          <p:nvPr>
            <p:ph type="subTitle"/>
          </p:nvPr>
        </p:nvSpPr>
        <p:spPr>
          <a:xfrm>
            <a:off x="457380" y="749300"/>
            <a:ext cx="8229240" cy="4708800"/>
          </a:xfrm>
        </p:spPr>
        <p:txBody>
          <a:bodyPr/>
          <a:lstStyle/>
          <a:p>
            <a:r>
              <a:rPr lang="fr-FR" b="0" i="0" dirty="0">
                <a:solidFill>
                  <a:srgbClr val="303030"/>
                </a:solidFill>
                <a:effectLst/>
                <a:latin typeface="Poppins" panose="020B0502040204020203" pitchFamily="2" charset="0"/>
              </a:rPr>
              <a:t> Il s’agit de définir l’utilisation, les niveaux de sécurité et de disponibilité souhaités, d’identifier le type d’application qui se connectera à la base (site Magento, </a:t>
            </a:r>
            <a:r>
              <a:rPr lang="fr-FR" b="0" i="1" dirty="0">
                <a:solidFill>
                  <a:srgbClr val="303030"/>
                </a:solidFill>
                <a:effectLst/>
                <a:latin typeface="Poppins" panose="020B0502040204020203" pitchFamily="2" charset="0"/>
              </a:rPr>
              <a:t>Commerce serve</a:t>
            </a:r>
            <a:r>
              <a:rPr lang="fr-FR" b="0" i="0" dirty="0">
                <a:solidFill>
                  <a:srgbClr val="303030"/>
                </a:solidFill>
                <a:effectLst/>
                <a:latin typeface="Poppins" panose="020B0502040204020203" pitchFamily="2" charset="0"/>
              </a:rPr>
              <a:t>r, logiciel Cognos, </a:t>
            </a:r>
            <a:r>
              <a:rPr lang="fr-FR" b="0" i="0" dirty="0" err="1">
                <a:solidFill>
                  <a:srgbClr val="303030"/>
                </a:solidFill>
                <a:effectLst/>
                <a:latin typeface="Poppins" panose="020B0502040204020203" pitchFamily="2" charset="0"/>
              </a:rPr>
              <a:t>Stambia</a:t>
            </a:r>
            <a:r>
              <a:rPr lang="fr-FR" b="0" i="0" dirty="0">
                <a:solidFill>
                  <a:srgbClr val="303030"/>
                </a:solidFill>
                <a:effectLst/>
                <a:latin typeface="Poppins" panose="020B0502040204020203" pitchFamily="2" charset="0"/>
              </a:rPr>
              <a:t>, etc.) mais aussi de se projeter pour évaluer la volumétrie et prévoir la croissance de la plateforme (</a:t>
            </a:r>
            <a:r>
              <a:rPr lang="fr-FR" b="0" i="1" dirty="0" err="1">
                <a:solidFill>
                  <a:srgbClr val="303030"/>
                </a:solidFill>
                <a:effectLst/>
                <a:latin typeface="Poppins" panose="020B0502040204020203" pitchFamily="2" charset="0"/>
              </a:rPr>
              <a:t>capacity</a:t>
            </a:r>
            <a:r>
              <a:rPr lang="fr-FR" b="0" i="1" dirty="0">
                <a:solidFill>
                  <a:srgbClr val="303030"/>
                </a:solidFill>
                <a:effectLst/>
                <a:latin typeface="Poppins" panose="020B0502040204020203" pitchFamily="2" charset="0"/>
              </a:rPr>
              <a:t> planning</a:t>
            </a:r>
            <a:r>
              <a:rPr lang="fr-FR" b="0" i="0" dirty="0">
                <a:solidFill>
                  <a:srgbClr val="303030"/>
                </a:solidFill>
                <a:effectLst/>
                <a:latin typeface="Poppins" panose="020B0502040204020203" pitchFamily="2" charset="0"/>
              </a:rPr>
              <a:t>).</a:t>
            </a:r>
          </a:p>
          <a:p>
            <a:endParaRPr lang="fr-FR" dirty="0"/>
          </a:p>
        </p:txBody>
      </p:sp>
    </p:spTree>
    <p:extLst>
      <p:ext uri="{BB962C8B-B14F-4D97-AF65-F5344CB8AC3E}">
        <p14:creationId xmlns:p14="http://schemas.microsoft.com/office/powerpoint/2010/main" val="1453330296"/>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19C965EE-5CEE-48EF-A942-77754841B70D}"/>
              </a:ext>
            </a:extLst>
          </p:cNvPr>
          <p:cNvSpPr>
            <a:spLocks noGrp="1"/>
          </p:cNvSpPr>
          <p:nvPr>
            <p:ph type="subTitle"/>
          </p:nvPr>
        </p:nvSpPr>
        <p:spPr>
          <a:xfrm>
            <a:off x="0" y="0"/>
            <a:ext cx="9144000" cy="6710516"/>
          </a:xfrm>
        </p:spPr>
        <p:txBody>
          <a:bodyPr/>
          <a:lstStyle/>
          <a:p>
            <a:pPr algn="l"/>
            <a:r>
              <a:rPr lang="fr-FR" b="1" i="0" dirty="0">
                <a:solidFill>
                  <a:srgbClr val="303030"/>
                </a:solidFill>
                <a:effectLst/>
                <a:latin typeface="Poppins" panose="00000500000000000000" pitchFamily="2" charset="0"/>
              </a:rPr>
              <a:t>2/ Définir le modèle de base de données</a:t>
            </a:r>
          </a:p>
          <a:p>
            <a:pPr algn="just"/>
            <a:endParaRPr lang="fr-FR" b="0" i="0" dirty="0">
              <a:solidFill>
                <a:srgbClr val="303030"/>
              </a:solidFill>
              <a:effectLst/>
              <a:latin typeface="Poppins" panose="00000500000000000000" pitchFamily="2" charset="0"/>
            </a:endParaRPr>
          </a:p>
          <a:p>
            <a:pPr algn="just"/>
            <a:endParaRPr lang="fr-FR" dirty="0">
              <a:solidFill>
                <a:srgbClr val="303030"/>
              </a:solidFill>
              <a:latin typeface="Poppins" panose="00000500000000000000" pitchFamily="2" charset="0"/>
            </a:endParaRPr>
          </a:p>
          <a:p>
            <a:pPr algn="just"/>
            <a:r>
              <a:rPr lang="fr-FR" b="0" i="0" dirty="0">
                <a:solidFill>
                  <a:srgbClr val="303030"/>
                </a:solidFill>
                <a:effectLst/>
                <a:latin typeface="Poppins" panose="00000500000000000000" pitchFamily="2" charset="0"/>
              </a:rPr>
              <a:t>On identifie deux grands modèles de base de données : le modèle transactionnel et le modèle multidimensionnel. Le premier est généralement utilisé pour les applications web et le second davantage pour les bases de données décisionnelles (BI). </a:t>
            </a:r>
          </a:p>
        </p:txBody>
      </p:sp>
    </p:spTree>
    <p:extLst>
      <p:ext uri="{BB962C8B-B14F-4D97-AF65-F5344CB8AC3E}">
        <p14:creationId xmlns:p14="http://schemas.microsoft.com/office/powerpoint/2010/main" val="2261736610"/>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C87150C-58EF-4A8B-BA0A-DC78547AC75E}"/>
              </a:ext>
            </a:extLst>
          </p:cNvPr>
          <p:cNvSpPr>
            <a:spLocks noGrp="1"/>
          </p:cNvSpPr>
          <p:nvPr>
            <p:ph type="subTitle"/>
          </p:nvPr>
        </p:nvSpPr>
        <p:spPr>
          <a:xfrm>
            <a:off x="-1" y="-1"/>
            <a:ext cx="9011265" cy="6740013"/>
          </a:xfrm>
        </p:spPr>
        <p:txBody>
          <a:bodyPr/>
          <a:lstStyle/>
          <a:p>
            <a:pPr algn="l"/>
            <a:r>
              <a:rPr lang="fr-FR" b="1" i="0" dirty="0">
                <a:solidFill>
                  <a:srgbClr val="303030"/>
                </a:solidFill>
                <a:effectLst/>
                <a:latin typeface="Poppins" panose="00000500000000000000" pitchFamily="2" charset="0"/>
              </a:rPr>
              <a:t>3/ Choisir le système de gestion de base de données (SGBD)</a:t>
            </a:r>
          </a:p>
          <a:p>
            <a:pPr algn="just"/>
            <a:endParaRPr lang="fr-FR" b="0" i="0" dirty="0">
              <a:solidFill>
                <a:srgbClr val="303030"/>
              </a:solidFill>
              <a:effectLst/>
              <a:latin typeface="Poppins" panose="00000500000000000000" pitchFamily="2" charset="0"/>
            </a:endParaRPr>
          </a:p>
          <a:p>
            <a:pPr algn="just"/>
            <a:endParaRPr lang="fr-FR" dirty="0">
              <a:solidFill>
                <a:srgbClr val="303030"/>
              </a:solidFill>
              <a:latin typeface="Poppins" panose="00000500000000000000" pitchFamily="2" charset="0"/>
            </a:endParaRPr>
          </a:p>
          <a:p>
            <a:pPr algn="just"/>
            <a:r>
              <a:rPr lang="fr-FR" b="0" i="0" dirty="0">
                <a:solidFill>
                  <a:srgbClr val="303030"/>
                </a:solidFill>
                <a:effectLst/>
                <a:latin typeface="Poppins" panose="00000500000000000000" pitchFamily="2" charset="0"/>
              </a:rPr>
              <a:t>Selon le modèle de base de données, on est souvent amené à choisir entre un éditeur open source et un éditeur avec support. Le choix d’une de ces solutions dépendra notamment du </a:t>
            </a:r>
            <a:r>
              <a:rPr lang="fr-FR" b="0" i="0" u="sng" dirty="0">
                <a:solidFill>
                  <a:srgbClr val="303030"/>
                </a:solidFill>
                <a:effectLst/>
                <a:latin typeface="Poppins" panose="00000500000000000000" pitchFamily="2" charset="0"/>
                <a:hlinkClick r:id="rId3"/>
              </a:rPr>
              <a:t>budget</a:t>
            </a:r>
            <a:r>
              <a:rPr lang="fr-FR" b="0" i="0" dirty="0">
                <a:solidFill>
                  <a:srgbClr val="303030"/>
                </a:solidFill>
                <a:effectLst/>
                <a:latin typeface="Poppins" panose="00000500000000000000" pitchFamily="2" charset="0"/>
              </a:rPr>
              <a:t>,  du niveau de support souhaité, des compétences internes dans la technologie et de l’expertise du prestataire. Le système choisi doit répondre à l’ensemble des besoins et des contraintes (sécurité, disponibilité). </a:t>
            </a:r>
          </a:p>
        </p:txBody>
      </p:sp>
    </p:spTree>
    <p:extLst>
      <p:ext uri="{BB962C8B-B14F-4D97-AF65-F5344CB8AC3E}">
        <p14:creationId xmlns:p14="http://schemas.microsoft.com/office/powerpoint/2010/main" val="2732437314"/>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2E36ACB-65B0-4D19-A9ED-DD21ACC93AD4}"/>
              </a:ext>
            </a:extLst>
          </p:cNvPr>
          <p:cNvSpPr>
            <a:spLocks noGrp="1"/>
          </p:cNvSpPr>
          <p:nvPr>
            <p:ph type="subTitle"/>
          </p:nvPr>
        </p:nvSpPr>
        <p:spPr>
          <a:xfrm>
            <a:off x="0" y="132735"/>
            <a:ext cx="8981768" cy="6607278"/>
          </a:xfrm>
        </p:spPr>
        <p:txBody>
          <a:bodyPr/>
          <a:lstStyle/>
          <a:p>
            <a:pPr algn="l"/>
            <a:r>
              <a:rPr lang="fr-FR" b="1" i="0">
                <a:solidFill>
                  <a:srgbClr val="303030"/>
                </a:solidFill>
                <a:effectLst/>
                <a:latin typeface="Poppins" panose="00000500000000000000" pitchFamily="2" charset="0"/>
              </a:rPr>
              <a:t>5/ Optimiser sa base de données</a:t>
            </a:r>
          </a:p>
          <a:p>
            <a:pPr algn="just"/>
            <a:r>
              <a:rPr lang="fr-FR" b="0" i="0">
                <a:solidFill>
                  <a:srgbClr val="303030"/>
                </a:solidFill>
                <a:effectLst/>
                <a:latin typeface="Poppins" panose="00000500000000000000" pitchFamily="2" charset="0"/>
              </a:rPr>
              <a:t>Avant sa mise en production, il est indispensable de tester sa base de données pour s’assurer que le système reste réactif et supporte la charge. On vérifiera l’architecture pendant une activité normale et on simulera des périodes de fortes charges pour connaître précisément les limites de la solution. Les résultats permettront de valider et d’ajuster plusieurs points : le dimensionnement de l’infrastructure, la nécessité de </a:t>
            </a:r>
            <a:r>
              <a:rPr lang="fr-FR" b="0" i="1">
                <a:solidFill>
                  <a:srgbClr val="303030"/>
                </a:solidFill>
                <a:effectLst/>
                <a:latin typeface="Poppins" panose="00000500000000000000" pitchFamily="2" charset="0"/>
              </a:rPr>
              <a:t>tunning</a:t>
            </a:r>
            <a:r>
              <a:rPr lang="fr-FR" b="0" i="0">
                <a:solidFill>
                  <a:srgbClr val="303030"/>
                </a:solidFill>
                <a:effectLst/>
                <a:latin typeface="Poppins" panose="00000500000000000000" pitchFamily="2" charset="0"/>
              </a:rPr>
              <a:t> des logiciels, la bonne </a:t>
            </a:r>
            <a:r>
              <a:rPr lang="fr-FR" b="0" i="0" u="sng">
                <a:solidFill>
                  <a:srgbClr val="303030"/>
                </a:solidFill>
                <a:effectLst/>
                <a:latin typeface="Poppins" panose="00000500000000000000" pitchFamily="2" charset="0"/>
                <a:hlinkClick r:id="rId3"/>
              </a:rPr>
              <a:t>indexation</a:t>
            </a:r>
            <a:r>
              <a:rPr lang="fr-FR" b="0" i="0">
                <a:solidFill>
                  <a:srgbClr val="303030"/>
                </a:solidFill>
                <a:effectLst/>
                <a:latin typeface="Poppins" panose="00000500000000000000" pitchFamily="2" charset="0"/>
              </a:rPr>
              <a:t> de la base, etc.</a:t>
            </a:r>
          </a:p>
        </p:txBody>
      </p:sp>
    </p:spTree>
    <p:extLst>
      <p:ext uri="{BB962C8B-B14F-4D97-AF65-F5344CB8AC3E}">
        <p14:creationId xmlns:p14="http://schemas.microsoft.com/office/powerpoint/2010/main" val="2076756506"/>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A9C8786-2602-45B9-A04F-4B706FF7CC4E}"/>
              </a:ext>
            </a:extLst>
          </p:cNvPr>
          <p:cNvSpPr>
            <a:spLocks noGrp="1"/>
          </p:cNvSpPr>
          <p:nvPr>
            <p:ph type="subTitle"/>
          </p:nvPr>
        </p:nvSpPr>
        <p:spPr>
          <a:xfrm>
            <a:off x="176981" y="191729"/>
            <a:ext cx="8819535" cy="6666271"/>
          </a:xfrm>
        </p:spPr>
        <p:txBody>
          <a:bodyPr/>
          <a:lstStyle/>
          <a:p>
            <a:pPr algn="l"/>
            <a:r>
              <a:rPr lang="fr-FR" b="1" i="0" dirty="0">
                <a:solidFill>
                  <a:srgbClr val="303030"/>
                </a:solidFill>
                <a:effectLst/>
                <a:latin typeface="Poppins" panose="00000500000000000000" pitchFamily="2" charset="0"/>
              </a:rPr>
              <a:t>6/ Suivre et maintenir la plateforme</a:t>
            </a:r>
          </a:p>
          <a:p>
            <a:pPr algn="just"/>
            <a:r>
              <a:rPr lang="fr-FR" b="0" i="0" dirty="0">
                <a:solidFill>
                  <a:srgbClr val="303030"/>
                </a:solidFill>
                <a:effectLst/>
                <a:latin typeface="Poppins" panose="00000500000000000000" pitchFamily="2" charset="0"/>
              </a:rPr>
              <a:t>Une fois la base de données en production, il est important de la suivre quotidiennement. Un contact régulier avec le client est primordial pour avoir le ressenti utilisateur. La supervision remonte, quant à elle, des données objectives sur la performance de la plateforme.  Cela permet d’engager ensuite des actions de maintenance (mise à jour logicielle, de plateforme,...) et d’assurer la sécurité et la disponibilité de l’application.</a:t>
            </a:r>
          </a:p>
        </p:txBody>
      </p:sp>
    </p:spTree>
    <p:extLst>
      <p:ext uri="{BB962C8B-B14F-4D97-AF65-F5344CB8AC3E}">
        <p14:creationId xmlns:p14="http://schemas.microsoft.com/office/powerpoint/2010/main" val="1476321118"/>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90000" tIns="45000" rIns="90000" bIns="45000" anchor="ctr">
            <a:normAutofit/>
          </a:bodyPr>
          <a:lstStyle/>
          <a:p>
            <a:pPr algn="ctr">
              <a:lnSpc>
                <a:spcPct val="100000"/>
              </a:lnSpc>
            </a:pPr>
            <a:r>
              <a:rPr lang="fr-FR" sz="2800" b="1" strike="noStrike" spc="-1">
                <a:solidFill>
                  <a:srgbClr val="7030A0"/>
                </a:solidFill>
                <a:latin typeface="comic"/>
              </a:rPr>
              <a:t>BASE  NAVALE  DE  TOULON</a:t>
            </a:r>
            <a:endParaRPr lang="fr-FR" sz="2800" b="0" strike="noStrike" spc="-1">
              <a:solidFill>
                <a:srgbClr val="FFFFFF"/>
              </a:solidFill>
              <a:latin typeface="Book Antiqua"/>
            </a:endParaRPr>
          </a:p>
        </p:txBody>
      </p:sp>
      <p:sp>
        <p:nvSpPr>
          <p:cNvPr id="89" name="PlaceHolder 2"/>
          <p:cNvSpPr>
            <a:spLocks noGrp="1"/>
          </p:cNvSpPr>
          <p:nvPr>
            <p:ph/>
          </p:nvPr>
        </p:nvSpPr>
        <p:spPr>
          <a:xfrm>
            <a:off x="457200" y="1600200"/>
            <a:ext cx="8229240" cy="4708800"/>
          </a:xfrm>
          <a:prstGeom prst="rect">
            <a:avLst/>
          </a:prstGeom>
          <a:noFill/>
          <a:ln w="0">
            <a:noFill/>
          </a:ln>
        </p:spPr>
        <p:txBody>
          <a:bodyPr lIns="90000" tIns="45000" rIns="90000" bIns="45000" anchor="t">
            <a:noAutofit/>
          </a:bodyPr>
          <a:lstStyle/>
          <a:p>
            <a:endParaRPr lang="fr-FR" sz="2800" b="0" strike="noStrike" spc="-1">
              <a:solidFill>
                <a:srgbClr val="FFFFFF"/>
              </a:solidFill>
              <a:latin typeface="Book Antiqua"/>
            </a:endParaRPr>
          </a:p>
        </p:txBody>
      </p:sp>
      <p:pic>
        <p:nvPicPr>
          <p:cNvPr id="90" name="Picture 2" descr="C:\Users\Stagiaire\Documents\GitHub\MULHOUSECRM\Exposé BD (power point)\Images\xbase-navale-de-toulon-900x435.jpg.pagespeed.ic.IJQM77ZJog.jpg"/>
          <p:cNvPicPr/>
          <p:nvPr/>
        </p:nvPicPr>
        <p:blipFill>
          <a:blip r:embed="rId3"/>
          <a:stretch/>
        </p:blipFill>
        <p:spPr>
          <a:xfrm>
            <a:off x="251640" y="1700640"/>
            <a:ext cx="8572320" cy="4142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68F40986-85E8-46D3-B018-9C282428F123}"/>
              </a:ext>
            </a:extLst>
          </p:cNvPr>
          <p:cNvSpPr txBox="1">
            <a:spLocks noGrp="1"/>
          </p:cNvSpPr>
          <p:nvPr>
            <p:ph type="subTitle"/>
          </p:nvPr>
        </p:nvSpPr>
        <p:spPr>
          <a:xfrm>
            <a:off x="117475" y="1296868"/>
            <a:ext cx="8864600" cy="4397614"/>
          </a:xfrm>
          <a:prstGeom prst="rect">
            <a:avLst/>
          </a:prstGeom>
          <a:noFill/>
        </p:spPr>
        <p:txBody>
          <a:bodyPr wrap="square">
            <a:spAutoFit/>
          </a:bodyPr>
          <a:lstStyle/>
          <a:p>
            <a:pPr algn="l"/>
            <a:r>
              <a:rPr lang="fr-FR" b="1" i="0" dirty="0">
                <a:solidFill>
                  <a:srgbClr val="303030"/>
                </a:solidFill>
                <a:effectLst/>
                <a:latin typeface="Poppins" panose="00000500000000000000" pitchFamily="2" charset="0"/>
              </a:rPr>
              <a:t>7/ Anticiper l’évolution de la plateforme</a:t>
            </a:r>
          </a:p>
          <a:p>
            <a:pPr marL="0" indent="0" algn="l">
              <a:buNone/>
            </a:pPr>
            <a:r>
              <a:rPr lang="fr-FR" b="0" i="0" dirty="0">
                <a:solidFill>
                  <a:srgbClr val="303030"/>
                </a:solidFill>
                <a:effectLst/>
                <a:latin typeface="Poppins" panose="00000500000000000000" pitchFamily="2" charset="0"/>
              </a:rPr>
              <a:t>Quelques temps après la mise en production, on vérifie que les prévisions de croissance étaient correctes et on anticipe l’évolution en fonction de l’historique réel de la plateforme mais aussi du contexte de la société. Le besoin tel qu’il avait été défini évolue. La sécurité peut devenir un critère essentiel suite à une nécessité de certification PCI DSS par exemple. La décision de faire évoluer la plateforme voire de changer de système de gestion peut alors s’imposer.</a:t>
            </a:r>
            <a:endParaRPr lang="fr-FR" b="1" i="0" dirty="0">
              <a:solidFill>
                <a:srgbClr val="303030"/>
              </a:solidFill>
              <a:effectLst/>
              <a:latin typeface="Poppins" panose="00000500000000000000" pitchFamily="2" charset="0"/>
            </a:endParaRPr>
          </a:p>
        </p:txBody>
      </p:sp>
    </p:spTree>
    <p:extLst>
      <p:ext uri="{BB962C8B-B14F-4D97-AF65-F5344CB8AC3E}">
        <p14:creationId xmlns:p14="http://schemas.microsoft.com/office/powerpoint/2010/main" val="3408888597"/>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77372-8023-4705-90EA-CBA33C7160FA}"/>
              </a:ext>
            </a:extLst>
          </p:cNvPr>
          <p:cNvSpPr>
            <a:spLocks noGrp="1"/>
          </p:cNvSpPr>
          <p:nvPr>
            <p:ph type="title"/>
          </p:nvPr>
        </p:nvSpPr>
        <p:spPr/>
        <p:txBody>
          <a:bodyPr/>
          <a:lstStyle/>
          <a:p>
            <a:r>
              <a:rPr lang="fr-FR" dirty="0"/>
              <a:t>Bibliographies</a:t>
            </a:r>
          </a:p>
        </p:txBody>
      </p:sp>
      <p:sp>
        <p:nvSpPr>
          <p:cNvPr id="3" name="Sous-titre 2">
            <a:extLst>
              <a:ext uri="{FF2B5EF4-FFF2-40B4-BE49-F238E27FC236}">
                <a16:creationId xmlns:a16="http://schemas.microsoft.com/office/drawing/2014/main" id="{6944087A-4480-4BB1-96C3-F0CD63935392}"/>
              </a:ext>
            </a:extLst>
          </p:cNvPr>
          <p:cNvSpPr>
            <a:spLocks noGrp="1"/>
          </p:cNvSpPr>
          <p:nvPr>
            <p:ph type="subTitle"/>
          </p:nvPr>
        </p:nvSpPr>
        <p:spPr/>
        <p:txBody>
          <a:bodyPr/>
          <a:lstStyle/>
          <a:p>
            <a:r>
              <a:rPr lang="fr-FR" dirty="0"/>
              <a:t>1- Oracles9i  </a:t>
            </a:r>
          </a:p>
          <a:p>
            <a:pPr marL="0" indent="0">
              <a:buNone/>
            </a:pPr>
            <a:r>
              <a:rPr lang="fr-FR" dirty="0"/>
              <a:t>Notions fondamentales</a:t>
            </a:r>
          </a:p>
          <a:p>
            <a:pPr marL="0" indent="0">
              <a:buNone/>
            </a:pPr>
            <a:r>
              <a:rPr lang="fr-FR" dirty="0"/>
              <a:t>2- Ingénierie des systèmes d’informations: Merise</a:t>
            </a:r>
          </a:p>
          <a:p>
            <a:pPr marL="0" indent="0">
              <a:buNone/>
            </a:pPr>
            <a:r>
              <a:rPr lang="fr-FR" dirty="0"/>
              <a:t>3-Web </a:t>
            </a:r>
          </a:p>
        </p:txBody>
      </p:sp>
    </p:spTree>
    <p:extLst>
      <p:ext uri="{BB962C8B-B14F-4D97-AF65-F5344CB8AC3E}">
        <p14:creationId xmlns:p14="http://schemas.microsoft.com/office/powerpoint/2010/main" val="2239133722"/>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a:noFill/>
          <a:ln w="0">
            <a:noFill/>
          </a:ln>
        </p:spPr>
        <p:txBody>
          <a:bodyPr lIns="90000" tIns="45000" rIns="90000" bIns="45000" anchor="ctr">
            <a:noAutofit/>
          </a:bodyPr>
          <a:lstStyle/>
          <a:p>
            <a:pPr algn="ctr">
              <a:lnSpc>
                <a:spcPct val="100000"/>
              </a:lnSpc>
            </a:pPr>
            <a:r>
              <a:rPr lang="fr-FR" sz="4100" b="1" strike="noStrike" spc="-1">
                <a:solidFill>
                  <a:srgbClr val="E9D596"/>
                </a:solidFill>
                <a:latin typeface="Lucida Sans"/>
              </a:rPr>
              <a:t>Base aérienne de Châteaudun</a:t>
            </a:r>
            <a:endParaRPr lang="fr-FR" sz="4100" b="0" strike="noStrike" spc="-1">
              <a:solidFill>
                <a:srgbClr val="FFFFFF"/>
              </a:solidFill>
              <a:latin typeface="Book Antiqua"/>
            </a:endParaRPr>
          </a:p>
        </p:txBody>
      </p:sp>
      <p:sp>
        <p:nvSpPr>
          <p:cNvPr id="92" name="PlaceHolder 2"/>
          <p:cNvSpPr>
            <a:spLocks noGrp="1"/>
          </p:cNvSpPr>
          <p:nvPr>
            <p:ph/>
          </p:nvPr>
        </p:nvSpPr>
        <p:spPr>
          <a:xfrm>
            <a:off x="457200" y="1600200"/>
            <a:ext cx="8229240" cy="4708800"/>
          </a:xfrm>
          <a:prstGeom prst="rect">
            <a:avLst/>
          </a:prstGeom>
          <a:noFill/>
          <a:ln w="0">
            <a:noFill/>
          </a:ln>
        </p:spPr>
        <p:txBody>
          <a:bodyPr lIns="90000" tIns="45000" rIns="90000" bIns="45000" anchor="t">
            <a:noAutofit/>
          </a:bodyPr>
          <a:lstStyle/>
          <a:p>
            <a:endParaRPr lang="fr-FR" sz="2800" b="0" strike="noStrike" spc="-1">
              <a:solidFill>
                <a:srgbClr val="FFFFFF"/>
              </a:solidFill>
              <a:latin typeface="Book Antiqua"/>
            </a:endParaRPr>
          </a:p>
        </p:txBody>
      </p:sp>
      <p:pic>
        <p:nvPicPr>
          <p:cNvPr id="93" name="Picture 2" descr="E:\POWER POINT\Exposé BD (power point)\Base aérienne.jpg"/>
          <p:cNvPicPr/>
          <p:nvPr/>
        </p:nvPicPr>
        <p:blipFill>
          <a:blip r:embed="rId3"/>
          <a:stretch/>
        </p:blipFill>
        <p:spPr>
          <a:xfrm>
            <a:off x="567720" y="1628640"/>
            <a:ext cx="8136720" cy="4814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67640" y="274680"/>
            <a:ext cx="8496720" cy="2073960"/>
          </a:xfrm>
          <a:prstGeom prst="rect">
            <a:avLst/>
          </a:prstGeom>
          <a:noFill/>
          <a:ln w="0">
            <a:noFill/>
          </a:ln>
        </p:spPr>
        <p:txBody>
          <a:bodyPr lIns="90000" tIns="45000" rIns="90000" bIns="45000" anchor="ctr">
            <a:normAutofit fontScale="97000"/>
          </a:bodyPr>
          <a:lstStyle/>
          <a:p>
            <a:pPr algn="ctr">
              <a:lnSpc>
                <a:spcPct val="100000"/>
              </a:lnSpc>
            </a:pPr>
            <a:r>
              <a:rPr lang="fr-FR" sz="2400" b="0" strike="noStrike" spc="-1">
                <a:solidFill>
                  <a:srgbClr val="0070C0"/>
                </a:solidFill>
                <a:latin typeface="Lucida Sans"/>
              </a:rPr>
              <a:t>Base de données </a:t>
            </a:r>
            <a:r>
              <a:rPr lang="fr-FR" sz="2400" b="0" strike="noStrike" spc="-1">
                <a:solidFill>
                  <a:srgbClr val="E9D596"/>
                </a:solidFill>
                <a:latin typeface="Lucida Sans"/>
              </a:rPr>
              <a:t>:</a:t>
            </a:r>
            <a:r>
              <a:rPr lang="fr-FR" sz="1400" b="1" strike="noStrike" spc="-1">
                <a:solidFill>
                  <a:srgbClr val="0D0D0D"/>
                </a:solidFill>
                <a:latin typeface="Lucida Sans"/>
              </a:rPr>
              <a:t>Une base de données (BDD par commodité) est une collection ou ensemble d’informations organisées afin d’être facilement consultables, </a:t>
            </a:r>
            <a:br/>
            <a:r>
              <a:rPr lang="fr-FR" sz="1400" b="1" strike="noStrike" spc="-1">
                <a:solidFill>
                  <a:srgbClr val="0D0D0D"/>
                </a:solidFill>
                <a:latin typeface="Lucida Sans"/>
              </a:rPr>
              <a:t>gérables et mises à jour.</a:t>
            </a:r>
            <a:br/>
            <a:r>
              <a:rPr lang="fr-FR" sz="1400" b="1" strike="noStrike" spc="-1">
                <a:solidFill>
                  <a:srgbClr val="000000"/>
                </a:solidFill>
                <a:latin typeface="Lucida Sans"/>
              </a:rPr>
              <a:t>. Au sein d’une database, les données sont organisées en lignes, colonnes et tableaux. Elles sont indexées afin de pouvoir facilement trouver les informations recherchées à l’aide d’un logiciel informatique. Chaque fois que de nouvelles informations sont ajoutées, les données sont mises à jour, et éventuellement supprimées</a:t>
            </a:r>
            <a:r>
              <a:rPr lang="fr-FR" sz="1400" b="0" strike="noStrike" spc="-1">
                <a:solidFill>
                  <a:srgbClr val="000000"/>
                </a:solidFill>
                <a:latin typeface="Lucida Sans"/>
              </a:rPr>
              <a:t>.</a:t>
            </a:r>
            <a:br/>
            <a:endParaRPr lang="fr-FR" sz="1400" b="0" strike="noStrike" spc="-1">
              <a:solidFill>
                <a:srgbClr val="FFFFFF"/>
              </a:solidFill>
              <a:latin typeface="Book Antiqua"/>
            </a:endParaRPr>
          </a:p>
        </p:txBody>
      </p:sp>
      <p:sp>
        <p:nvSpPr>
          <p:cNvPr id="95" name="PlaceHolder 2"/>
          <p:cNvSpPr>
            <a:spLocks noGrp="1"/>
          </p:cNvSpPr>
          <p:nvPr>
            <p:ph/>
          </p:nvPr>
        </p:nvSpPr>
        <p:spPr>
          <a:xfrm>
            <a:off x="457200" y="2421000"/>
            <a:ext cx="8229240" cy="3888000"/>
          </a:xfrm>
          <a:prstGeom prst="rect">
            <a:avLst/>
          </a:prstGeom>
          <a:noFill/>
          <a:ln w="0">
            <a:noFill/>
          </a:ln>
        </p:spPr>
        <p:txBody>
          <a:bodyPr lIns="90000" tIns="45000" rIns="90000" bIns="45000" anchor="t">
            <a:noAutofit/>
          </a:bodyPr>
          <a:lstStyle/>
          <a:p>
            <a:endParaRPr lang="fr-FR" sz="2800" b="0" strike="noStrike" spc="-1">
              <a:solidFill>
                <a:srgbClr val="FFFFFF"/>
              </a:solidFill>
              <a:latin typeface="Book Antiqua"/>
            </a:endParaRPr>
          </a:p>
        </p:txBody>
      </p:sp>
      <p:pic>
        <p:nvPicPr>
          <p:cNvPr id="96" name="Picture 2" descr="E:\POWER POINT\Exposé BD (power point)\Images\Base des données image.jpg"/>
          <p:cNvPicPr/>
          <p:nvPr/>
        </p:nvPicPr>
        <p:blipFill>
          <a:blip r:embed="rId3"/>
          <a:stretch/>
        </p:blipFill>
        <p:spPr>
          <a:xfrm>
            <a:off x="611640" y="2434680"/>
            <a:ext cx="7857720" cy="3809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p:nvPr>
        </p:nvSpPr>
        <p:spPr>
          <a:xfrm>
            <a:off x="457200" y="359640"/>
            <a:ext cx="8229240" cy="6120360"/>
          </a:xfrm>
          <a:prstGeom prst="rect">
            <a:avLst/>
          </a:prstGeom>
          <a:noFill/>
          <a:ln w="0">
            <a:noFill/>
          </a:ln>
        </p:spPr>
        <p:txBody>
          <a:bodyPr lIns="90000" tIns="45000" rIns="90000" bIns="45000" anchor="t">
            <a:noAutofit/>
          </a:bodyPr>
          <a:lstStyle/>
          <a:p>
            <a:pPr marL="137160">
              <a:lnSpc>
                <a:spcPct val="100000"/>
              </a:lnSpc>
              <a:spcBef>
                <a:spcPts val="561"/>
              </a:spcBef>
              <a:tabLst>
                <a:tab pos="0" algn="l"/>
              </a:tabLst>
            </a:pPr>
            <a:r>
              <a:rPr lang="fr-FR" sz="2800" b="0" strike="noStrike" spc="-1" dirty="0">
                <a:latin typeface="Book Antiqua"/>
              </a:rPr>
              <a:t>B) Données: </a:t>
            </a:r>
          </a:p>
          <a:p>
            <a:pPr marL="137160">
              <a:lnSpc>
                <a:spcPct val="100000"/>
              </a:lnSpc>
              <a:spcBef>
                <a:spcPts val="561"/>
              </a:spcBef>
              <a:tabLst>
                <a:tab pos="0" algn="l"/>
              </a:tabLst>
            </a:pPr>
            <a:r>
              <a:rPr lang="fr-FR" sz="2800" b="0" strike="noStrike" spc="-1" dirty="0">
                <a:latin typeface="Book Antiqua"/>
              </a:rPr>
              <a:t> </a:t>
            </a:r>
            <a:r>
              <a:rPr lang="fr-FR" sz="2000" b="0" strike="noStrike" spc="-1" dirty="0">
                <a:latin typeface="Book Antiqua"/>
              </a:rPr>
              <a:t>Ce qui est donné, connu, déterminé dans l'énoncé  d’un  problème.</a:t>
            </a:r>
          </a:p>
          <a:p>
            <a:pPr marL="137160">
              <a:lnSpc>
                <a:spcPct val="100000"/>
              </a:lnSpc>
              <a:spcBef>
                <a:spcPts val="400"/>
              </a:spcBef>
              <a:tabLst>
                <a:tab pos="0" algn="l"/>
              </a:tabLst>
            </a:pPr>
            <a:r>
              <a:rPr lang="fr-FR" sz="2000" b="0" strike="noStrike" spc="-1" dirty="0">
                <a:latin typeface="Book Antiqua"/>
              </a:rPr>
              <a:t>  Élément qui sert de base à un raisonnement, de point de départ    pour une recherche.</a:t>
            </a:r>
          </a:p>
          <a:p>
            <a:pPr marL="0" indent="0">
              <a:lnSpc>
                <a:spcPct val="100000"/>
              </a:lnSpc>
              <a:spcBef>
                <a:spcPts val="400"/>
              </a:spcBef>
              <a:buNone/>
              <a:tabLst>
                <a:tab pos="0" algn="l"/>
              </a:tabLst>
            </a:pPr>
            <a:r>
              <a:rPr lang="fr-FR" sz="2000" b="0" strike="noStrike" spc="-1" dirty="0">
                <a:latin typeface="Book Antiqua"/>
              </a:rPr>
              <a:t> une donnée est égale à une information, une entité.</a:t>
            </a:r>
          </a:p>
          <a:p>
            <a:pPr marL="137160">
              <a:lnSpc>
                <a:spcPct val="100000"/>
              </a:lnSpc>
              <a:spcBef>
                <a:spcPts val="400"/>
              </a:spcBef>
              <a:tabLst>
                <a:tab pos="0" algn="l"/>
              </a:tabLst>
            </a:pPr>
            <a:r>
              <a:rPr lang="fr-FR" sz="2000" b="0" strike="noStrike" spc="-1" dirty="0">
                <a:latin typeface="Book Antiqua"/>
              </a:rPr>
              <a:t>Et qui en retour possède un attribut et une valeur qui à leur tour constitue une signification de la donnée.</a:t>
            </a:r>
          </a:p>
          <a:p>
            <a:pPr marL="137160">
              <a:lnSpc>
                <a:spcPct val="100000"/>
              </a:lnSpc>
              <a:spcBef>
                <a:spcPts val="400"/>
              </a:spcBef>
              <a:tabLst>
                <a:tab pos="0" algn="l"/>
              </a:tabLst>
            </a:pPr>
            <a:r>
              <a:rPr lang="fr-FR" sz="2000" b="0" strike="noStrike" spc="-1" dirty="0">
                <a:latin typeface="Book Antiqua"/>
              </a:rPr>
              <a:t>Données = attributs + valeurs                                 </a:t>
            </a:r>
          </a:p>
          <a:p>
            <a:pPr marL="0" indent="0">
              <a:lnSpc>
                <a:spcPct val="100000"/>
              </a:lnSpc>
              <a:spcBef>
                <a:spcPts val="400"/>
              </a:spcBef>
              <a:buNone/>
              <a:tabLst>
                <a:tab pos="0" algn="l"/>
              </a:tabLst>
            </a:pPr>
            <a:r>
              <a:rPr lang="fr-FR" sz="2000" spc="-1" dirty="0">
                <a:latin typeface="Book Antiqua"/>
              </a:rPr>
              <a:t>   </a:t>
            </a:r>
            <a:r>
              <a:rPr lang="fr-FR" sz="2000" b="0" strike="noStrike" spc="-1" dirty="0">
                <a:latin typeface="Book Antiqua"/>
              </a:rPr>
              <a:t>Exemple : Donnée : voiture</a:t>
            </a:r>
          </a:p>
          <a:p>
            <a:pPr marL="137160">
              <a:lnSpc>
                <a:spcPct val="100000"/>
              </a:lnSpc>
              <a:spcBef>
                <a:spcPts val="400"/>
              </a:spcBef>
              <a:tabLst>
                <a:tab pos="0" algn="l"/>
              </a:tabLst>
            </a:pPr>
            <a:r>
              <a:rPr lang="fr-FR" sz="2000" b="0" strike="noStrike" spc="-1" dirty="0">
                <a:latin typeface="Book Antiqua"/>
              </a:rPr>
              <a:t>                  </a:t>
            </a:r>
            <a:r>
              <a:rPr lang="fr-FR" sz="2000" b="1" u="sng" strike="noStrike" spc="-1" dirty="0">
                <a:latin typeface="Book Antiqua"/>
              </a:rPr>
              <a:t>Attribut </a:t>
            </a:r>
            <a:r>
              <a:rPr lang="fr-FR" sz="2000" b="0" strike="noStrike" spc="-1" dirty="0">
                <a:latin typeface="Book Antiqua"/>
              </a:rPr>
              <a:t>:                                      </a:t>
            </a:r>
            <a:r>
              <a:rPr lang="fr-FR" sz="2000" b="1" u="sng" strike="noStrike" spc="-1" dirty="0">
                <a:latin typeface="Book Antiqua"/>
              </a:rPr>
              <a:t>Valeur</a:t>
            </a:r>
            <a:r>
              <a:rPr lang="fr-FR" sz="2000" b="0" strike="noStrike" spc="-1" dirty="0">
                <a:latin typeface="Book Antiqua"/>
              </a:rPr>
              <a:t> :</a:t>
            </a:r>
          </a:p>
          <a:p>
            <a:pPr marL="137160">
              <a:lnSpc>
                <a:spcPct val="100000"/>
              </a:lnSpc>
              <a:spcBef>
                <a:spcPts val="400"/>
              </a:spcBef>
              <a:tabLst>
                <a:tab pos="0" algn="l"/>
              </a:tabLst>
            </a:pPr>
            <a:r>
              <a:rPr lang="fr-FR" sz="2000" b="0" strike="noStrike" spc="-1" dirty="0">
                <a:latin typeface="Book Antiqua"/>
              </a:rPr>
              <a:t>                   - Plaque d’immatriculation :      BB 071 XX</a:t>
            </a:r>
          </a:p>
          <a:p>
            <a:pPr marL="137160">
              <a:lnSpc>
                <a:spcPct val="100000"/>
              </a:lnSpc>
              <a:spcBef>
                <a:spcPts val="400"/>
              </a:spcBef>
              <a:tabLst>
                <a:tab pos="0" algn="l"/>
              </a:tabLst>
            </a:pPr>
            <a:r>
              <a:rPr lang="fr-FR" sz="2000" b="0" strike="noStrike" spc="-1" dirty="0">
                <a:latin typeface="Book Antiqua"/>
              </a:rPr>
              <a:t>                   - Marque :                                     Peugeot</a:t>
            </a:r>
          </a:p>
          <a:p>
            <a:pPr marL="137160">
              <a:lnSpc>
                <a:spcPct val="100000"/>
              </a:lnSpc>
              <a:spcBef>
                <a:spcPts val="400"/>
              </a:spcBef>
              <a:tabLst>
                <a:tab pos="0" algn="l"/>
              </a:tabLst>
            </a:pPr>
            <a:r>
              <a:rPr lang="fr-FR" sz="2000" b="0" strike="noStrike" spc="-1" dirty="0">
                <a:latin typeface="Book Antiqua"/>
              </a:rPr>
              <a:t>                   - Modèle :                                      Expert</a:t>
            </a:r>
          </a:p>
          <a:p>
            <a:pPr marL="137160">
              <a:lnSpc>
                <a:spcPct val="100000"/>
              </a:lnSpc>
              <a:spcBef>
                <a:spcPts val="400"/>
              </a:spcBef>
              <a:tabLst>
                <a:tab pos="0" algn="l"/>
              </a:tabLst>
            </a:pPr>
            <a:r>
              <a:rPr lang="fr-FR" sz="2000" b="0" strike="noStrike" spc="-1" dirty="0">
                <a:latin typeface="Book Antiqua"/>
              </a:rPr>
              <a:t>                   Châssis :                                        VF700A52</a:t>
            </a:r>
          </a:p>
          <a:p>
            <a:pPr marL="137160">
              <a:lnSpc>
                <a:spcPct val="100000"/>
              </a:lnSpc>
              <a:spcBef>
                <a:spcPts val="400"/>
              </a:spcBef>
              <a:tabLst>
                <a:tab pos="0" algn="l"/>
              </a:tabLst>
            </a:pPr>
            <a:r>
              <a:rPr lang="fr-FR" sz="2000" b="1" strike="noStrike" spc="-1" dirty="0">
                <a:solidFill>
                  <a:srgbClr val="00B0F0"/>
                </a:solidFill>
                <a:latin typeface="Book Antiqua"/>
              </a:rPr>
              <a:t>{Une donnée=information= une entité}</a:t>
            </a:r>
          </a:p>
          <a:p>
            <a:pPr marL="137160">
              <a:lnSpc>
                <a:spcPct val="100000"/>
              </a:lnSpc>
              <a:spcBef>
                <a:spcPts val="400"/>
              </a:spcBef>
              <a:tabLst>
                <a:tab pos="0" algn="l"/>
              </a:tabLst>
            </a:pPr>
            <a:endParaRPr lang="fr-FR" sz="2000" b="1" strike="noStrike" spc="-1" dirty="0">
              <a:solidFill>
                <a:srgbClr val="00B0F0"/>
              </a:solidFill>
              <a:latin typeface="Book Antiqua"/>
            </a:endParaRPr>
          </a:p>
          <a:p>
            <a:pPr marL="137160">
              <a:lnSpc>
                <a:spcPct val="100000"/>
              </a:lnSpc>
              <a:spcBef>
                <a:spcPts val="400"/>
              </a:spcBef>
              <a:tabLst>
                <a:tab pos="0" algn="l"/>
              </a:tabLst>
            </a:pPr>
            <a:endParaRPr lang="fr-FR" sz="2000" b="1" spc="-1" dirty="0">
              <a:solidFill>
                <a:srgbClr val="00B0F0"/>
              </a:solidFill>
              <a:latin typeface="Book Antiqua"/>
            </a:endParaRPr>
          </a:p>
          <a:p>
            <a:pPr marL="137160">
              <a:lnSpc>
                <a:spcPct val="100000"/>
              </a:lnSpc>
              <a:spcBef>
                <a:spcPts val="400"/>
              </a:spcBef>
              <a:tabLst>
                <a:tab pos="0" algn="l"/>
              </a:tabLst>
            </a:pPr>
            <a:endParaRPr lang="fr-FR" sz="2000" b="1" strike="noStrike" spc="-1" dirty="0">
              <a:solidFill>
                <a:srgbClr val="00B0F0"/>
              </a:solidFill>
              <a:latin typeface="Book Antiqua"/>
            </a:endParaRPr>
          </a:p>
          <a:p>
            <a:pPr marL="137160">
              <a:lnSpc>
                <a:spcPct val="100000"/>
              </a:lnSpc>
              <a:spcBef>
                <a:spcPts val="400"/>
              </a:spcBef>
              <a:tabLst>
                <a:tab pos="0" algn="l"/>
              </a:tabLst>
            </a:pPr>
            <a:endParaRPr lang="fr-FR" sz="2000" b="0" strike="noStrike" spc="-1" dirty="0">
              <a:solidFill>
                <a:srgbClr val="FFFFFF"/>
              </a:solidFill>
              <a:latin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3" name="audio1.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230F3B5-87F7-4B0C-8EC7-07D3D0B3007D}"/>
              </a:ext>
            </a:extLst>
          </p:cNvPr>
          <p:cNvSpPr>
            <a:spLocks noGrp="1"/>
          </p:cNvSpPr>
          <p:nvPr>
            <p:ph type="subTitle"/>
          </p:nvPr>
        </p:nvSpPr>
        <p:spPr>
          <a:xfrm>
            <a:off x="0" y="0"/>
            <a:ext cx="9144000" cy="6858000"/>
          </a:xfrm>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5" name="ZoneTexte 4">
            <a:extLst>
              <a:ext uri="{FF2B5EF4-FFF2-40B4-BE49-F238E27FC236}">
                <a16:creationId xmlns:a16="http://schemas.microsoft.com/office/drawing/2014/main" id="{4C23709E-48C1-41B0-BF9E-604EC18BFA52}"/>
              </a:ext>
            </a:extLst>
          </p:cNvPr>
          <p:cNvSpPr txBox="1"/>
          <p:nvPr/>
        </p:nvSpPr>
        <p:spPr>
          <a:xfrm>
            <a:off x="38501" y="-20407"/>
            <a:ext cx="8961120" cy="4678204"/>
          </a:xfrm>
          <a:prstGeom prst="rect">
            <a:avLst/>
          </a:prstGeom>
          <a:noFill/>
        </p:spPr>
        <p:txBody>
          <a:bodyPr wrap="square">
            <a:spAutoFit/>
          </a:bodyPr>
          <a:lstStyle/>
          <a:p>
            <a:pPr marL="137160">
              <a:lnSpc>
                <a:spcPct val="100000"/>
              </a:lnSpc>
              <a:spcBef>
                <a:spcPts val="400"/>
              </a:spcBef>
              <a:tabLst>
                <a:tab pos="0" algn="l"/>
              </a:tabLst>
            </a:pPr>
            <a:r>
              <a:rPr lang="fr-FR" sz="2400" b="1" spc="-1" dirty="0">
                <a:solidFill>
                  <a:srgbClr val="00B0F0"/>
                </a:solidFill>
                <a:latin typeface="Book Antiqua"/>
              </a:rPr>
              <a:t>           Différents systèmes de représentations de données</a:t>
            </a:r>
          </a:p>
          <a:p>
            <a:pPr marL="137160">
              <a:lnSpc>
                <a:spcPct val="100000"/>
              </a:lnSpc>
              <a:spcBef>
                <a:spcPts val="400"/>
              </a:spcBef>
              <a:tabLst>
                <a:tab pos="0" algn="l"/>
              </a:tabLst>
            </a:pPr>
            <a:r>
              <a:rPr lang="fr-FR" b="1" spc="-1" dirty="0">
                <a:latin typeface="Book Antiqua"/>
              </a:rPr>
              <a:t>Un  programme ou une application est compose des instructions et de données.</a:t>
            </a:r>
          </a:p>
          <a:p>
            <a:pPr marL="137160">
              <a:lnSpc>
                <a:spcPct val="100000"/>
              </a:lnSpc>
              <a:spcBef>
                <a:spcPts val="400"/>
              </a:spcBef>
              <a:tabLst>
                <a:tab pos="0" algn="l"/>
              </a:tabLst>
            </a:pPr>
            <a:r>
              <a:rPr lang="fr-FR" b="1" spc="-1" dirty="0">
                <a:latin typeface="Book Antiqua"/>
              </a:rPr>
              <a:t>L’ordinateur ne traite que les données. Ces données ont différents systèmes de représentations en mémoire.</a:t>
            </a:r>
          </a:p>
          <a:p>
            <a:pPr marL="137160">
              <a:lnSpc>
                <a:spcPct val="100000"/>
              </a:lnSpc>
              <a:spcBef>
                <a:spcPts val="400"/>
              </a:spcBef>
              <a:tabLst>
                <a:tab pos="0" algn="l"/>
              </a:tabLst>
            </a:pPr>
            <a:r>
              <a:rPr lang="fr-FR" b="1" spc="-1" dirty="0">
                <a:latin typeface="Book Antiqua"/>
              </a:rPr>
              <a:t>1– Système de numération binaire</a:t>
            </a:r>
          </a:p>
          <a:p>
            <a:pPr marL="137160">
              <a:lnSpc>
                <a:spcPct val="100000"/>
              </a:lnSpc>
              <a:spcBef>
                <a:spcPts val="400"/>
              </a:spcBef>
              <a:tabLst>
                <a:tab pos="0" algn="l"/>
              </a:tabLst>
            </a:pPr>
            <a:r>
              <a:rPr lang="fr-FR" b="1" spc="-1" dirty="0">
                <a:latin typeface="Book Antiqua"/>
              </a:rPr>
              <a:t>2– Système de numération octal</a:t>
            </a:r>
          </a:p>
          <a:p>
            <a:pPr marL="137160">
              <a:lnSpc>
                <a:spcPct val="100000"/>
              </a:lnSpc>
              <a:spcBef>
                <a:spcPts val="400"/>
              </a:spcBef>
              <a:tabLst>
                <a:tab pos="0" algn="l"/>
              </a:tabLst>
            </a:pPr>
            <a:r>
              <a:rPr lang="fr-FR" b="1" spc="-1" dirty="0">
                <a:latin typeface="Book Antiqua"/>
              </a:rPr>
              <a:t>3– Système de numération décimal</a:t>
            </a:r>
          </a:p>
          <a:p>
            <a:pPr marL="137160">
              <a:lnSpc>
                <a:spcPct val="100000"/>
              </a:lnSpc>
              <a:spcBef>
                <a:spcPts val="400"/>
              </a:spcBef>
              <a:tabLst>
                <a:tab pos="0" algn="l"/>
              </a:tabLst>
            </a:pPr>
            <a:r>
              <a:rPr lang="fr-FR" b="1" spc="-1" dirty="0">
                <a:latin typeface="Book Antiqua"/>
              </a:rPr>
              <a:t>4– Système de numération hexadécimal</a:t>
            </a:r>
          </a:p>
          <a:p>
            <a:pPr marL="137160">
              <a:lnSpc>
                <a:spcPct val="100000"/>
              </a:lnSpc>
              <a:spcBef>
                <a:spcPts val="400"/>
              </a:spcBef>
              <a:tabLst>
                <a:tab pos="0" algn="l"/>
              </a:tabLst>
            </a:pPr>
            <a:endParaRPr lang="fr-FR" b="1" spc="-1" dirty="0">
              <a:latin typeface="Book Antiqua"/>
            </a:endParaRPr>
          </a:p>
          <a:p>
            <a:pPr marL="137160">
              <a:lnSpc>
                <a:spcPct val="100000"/>
              </a:lnSpc>
              <a:spcBef>
                <a:spcPts val="400"/>
              </a:spcBef>
              <a:tabLst>
                <a:tab pos="0" algn="l"/>
              </a:tabLst>
            </a:pPr>
            <a:endParaRPr lang="fr-FR" b="1" spc="-1" dirty="0">
              <a:latin typeface="Book Antiqua"/>
            </a:endParaRPr>
          </a:p>
          <a:p>
            <a:pPr marL="137160">
              <a:lnSpc>
                <a:spcPct val="100000"/>
              </a:lnSpc>
              <a:spcBef>
                <a:spcPts val="400"/>
              </a:spcBef>
              <a:tabLst>
                <a:tab pos="0" algn="l"/>
              </a:tabLst>
            </a:pPr>
            <a:endParaRPr lang="fr-FR" b="1" spc="-1" dirty="0">
              <a:latin typeface="Book Antiqua"/>
            </a:endParaRPr>
          </a:p>
          <a:p>
            <a:pPr marL="137160">
              <a:lnSpc>
                <a:spcPct val="100000"/>
              </a:lnSpc>
              <a:spcBef>
                <a:spcPts val="400"/>
              </a:spcBef>
              <a:tabLst>
                <a:tab pos="0" algn="l"/>
              </a:tabLst>
            </a:pPr>
            <a:endParaRPr lang="fr-FR" b="1" spc="-1" dirty="0">
              <a:latin typeface="Book Antiqua"/>
            </a:endParaRPr>
          </a:p>
          <a:p>
            <a:pPr marL="137160">
              <a:lnSpc>
                <a:spcPct val="100000"/>
              </a:lnSpc>
              <a:spcBef>
                <a:spcPts val="400"/>
              </a:spcBef>
              <a:tabLst>
                <a:tab pos="0" algn="l"/>
              </a:tabLst>
            </a:pPr>
            <a:endParaRPr lang="fr-FR" b="1" spc="-1" dirty="0">
              <a:solidFill>
                <a:srgbClr val="00B0F0"/>
              </a:solidFill>
              <a:latin typeface="Book Antiqua"/>
            </a:endParaRPr>
          </a:p>
          <a:p>
            <a:pPr marL="137160">
              <a:lnSpc>
                <a:spcPct val="100000"/>
              </a:lnSpc>
              <a:spcBef>
                <a:spcPts val="400"/>
              </a:spcBef>
              <a:tabLst>
                <a:tab pos="0" algn="l"/>
              </a:tabLst>
            </a:pPr>
            <a:endParaRPr lang="fr-FR" sz="1800" b="1" spc="-1" dirty="0">
              <a:solidFill>
                <a:srgbClr val="00B0F0"/>
              </a:solidFill>
              <a:latin typeface="Book Antiqua"/>
            </a:endParaRPr>
          </a:p>
        </p:txBody>
      </p:sp>
      <p:pic>
        <p:nvPicPr>
          <p:cNvPr id="2050" name="Picture 2">
            <a:hlinkClick r:id="rId3"/>
            <a:extLst>
              <a:ext uri="{FF2B5EF4-FFF2-40B4-BE49-F238E27FC236}">
                <a16:creationId xmlns:a16="http://schemas.microsoft.com/office/drawing/2014/main" id="{D06553EB-C330-4AB6-9F2A-1FA39FFFD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90" y="2658979"/>
            <a:ext cx="8698831" cy="419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37877"/>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5" name="audio1.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D0C9774-EBA7-4474-AC7D-B4A35C029F41}"/>
              </a:ext>
            </a:extLst>
          </p:cNvPr>
          <p:cNvSpPr>
            <a:spLocks noGrp="1"/>
          </p:cNvSpPr>
          <p:nvPr>
            <p:ph type="subTitle"/>
          </p:nvPr>
        </p:nvSpPr>
        <p:spPr>
          <a:xfrm>
            <a:off x="601579" y="2610852"/>
            <a:ext cx="8229240" cy="4708800"/>
          </a:xfrm>
        </p:spPr>
        <p:txBody>
          <a:bodyPr/>
          <a:lstStyle/>
          <a:p>
            <a:endParaRPr lang="fr-FR" dirty="0"/>
          </a:p>
        </p:txBody>
      </p:sp>
      <p:pic>
        <p:nvPicPr>
          <p:cNvPr id="1026" name="Picture 2">
            <a:extLst>
              <a:ext uri="{FF2B5EF4-FFF2-40B4-BE49-F238E27FC236}">
                <a16:creationId xmlns:a16="http://schemas.microsoft.com/office/drawing/2014/main" id="{E78277B9-49DF-4EBB-A8CD-E363EDCC6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18926"/>
      </p:ext>
    </p:extLst>
  </p:cSld>
  <p:clrMapOvr>
    <a:masterClrMapping/>
  </p:clrMapOvr>
  <mc:AlternateContent xmlns:mc="http://schemas.openxmlformats.org/markup-compatibility/2006" xmlns:p14="http://schemas.microsoft.com/office/powerpoint/2010/main">
    <mc:Choice Requires="p14">
      <p:transition spd="slow" p14:dur="7500" advClick="0" advTm="10000">
        <p:cover/>
        <p:sndAc>
          <p:stSnd loop="1">
            <p:snd r:embed="rId2" name="audio1.wav"/>
          </p:stSnd>
        </p:sndAc>
      </p:transition>
    </mc:Choice>
    <mc:Fallback xmlns="">
      <p:transition spd="slow" advClick="0" advTm="10000">
        <p:cover/>
        <p:sndAc>
          <p:stSnd loop="1">
            <p:snd r:embed="rId4" name="audio1.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998</TotalTime>
  <Words>2937</Words>
  <Application>Microsoft Office PowerPoint</Application>
  <PresentationFormat>Affichage à l'écran (4:3)</PresentationFormat>
  <Paragraphs>304</Paragraphs>
  <Slides>41</Slides>
  <Notes>2</Notes>
  <HiddenSlides>0</HiddenSlides>
  <MMClips>0</MMClips>
  <ScaleCrop>false</ScaleCrop>
  <HeadingPairs>
    <vt:vector size="6" baseType="variant">
      <vt:variant>
        <vt:lpstr>Polices utilisées</vt:lpstr>
      </vt:variant>
      <vt:variant>
        <vt:i4>21</vt:i4>
      </vt:variant>
      <vt:variant>
        <vt:lpstr>Thème</vt:lpstr>
      </vt:variant>
      <vt:variant>
        <vt:i4>2</vt:i4>
      </vt:variant>
      <vt:variant>
        <vt:lpstr>Titres des diapositives</vt:lpstr>
      </vt:variant>
      <vt:variant>
        <vt:i4>41</vt:i4>
      </vt:variant>
    </vt:vector>
  </HeadingPairs>
  <TitlesOfParts>
    <vt:vector size="64" baseType="lpstr">
      <vt:lpstr>Arial</vt:lpstr>
      <vt:lpstr>Arial</vt:lpstr>
      <vt:lpstr>Arial Black</vt:lpstr>
      <vt:lpstr>Book Antiqua</vt:lpstr>
      <vt:lpstr>Calibri</vt:lpstr>
      <vt:lpstr>comic</vt:lpstr>
      <vt:lpstr>Droid Sans</vt:lpstr>
      <vt:lpstr>Georgia</vt:lpstr>
      <vt:lpstr>Lucida Sans</vt:lpstr>
      <vt:lpstr>Poppins</vt:lpstr>
      <vt:lpstr>Proxima Nova</vt:lpstr>
      <vt:lpstr>Proxima Nova Condensed</vt:lpstr>
      <vt:lpstr>Roboto</vt:lpstr>
      <vt:lpstr>Source Sans Pro</vt:lpstr>
      <vt:lpstr>Symbol</vt:lpstr>
      <vt:lpstr>Times New Roman</vt:lpstr>
      <vt:lpstr>Tw Cen MT</vt:lpstr>
      <vt:lpstr>Verdana</vt:lpstr>
      <vt:lpstr>Wingdings</vt:lpstr>
      <vt:lpstr>Wingdings 2</vt:lpstr>
      <vt:lpstr>Wingdings 3</vt:lpstr>
      <vt:lpstr>Office Theme</vt:lpstr>
      <vt:lpstr>Office Theme</vt:lpstr>
      <vt:lpstr>BASE   DE   DONNEES  RELATIONNELLES</vt:lpstr>
      <vt:lpstr>Table des matières</vt:lpstr>
      <vt:lpstr>1. DEFINITIONS</vt:lpstr>
      <vt:lpstr>BASE  NAVALE  DE  TOULON</vt:lpstr>
      <vt:lpstr>Base aérienne de Châteaudun</vt:lpstr>
      <vt:lpstr>Base de données :Une base de données (BDD par commodité) est une collection ou ensemble d’informations organisées afin d’être facilement consultables,  gérables et mises à jour. . Au sein d’une database, les données sont organisées en lignes, colonnes et tableaux. Elles sont indexées afin de pouvoir facilement trouver les informations recherchées à l’aide d’un logiciel informatique. Chaque fois que de nouvelles informations sont ajoutées, les données sont mises à jour, et éventuellement supprimées. </vt:lpstr>
      <vt:lpstr>Présentation PowerPoint</vt:lpstr>
      <vt:lpstr>Présentation PowerPoint</vt:lpstr>
      <vt:lpstr>Présentation PowerPoint</vt:lpstr>
      <vt:lpstr>Le relationnel: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Conception de base de données relationnelle avec Merise exemple de système d’information:</vt:lpstr>
      <vt:lpstr>Présentation PowerPoint</vt:lpstr>
      <vt:lpstr>MERISE:</vt:lpstr>
      <vt:lpstr>Les étapes de conceptions d’une base de données relationnelle avec merise. </vt:lpstr>
      <vt:lpstr>Présentation PowerPoint</vt:lpstr>
      <vt:lpstr>Présentation PowerPoint</vt:lpstr>
      <vt:lpstr>Présentation PowerPoint</vt:lpstr>
      <vt:lpstr>Présentation PowerPoint</vt:lpstr>
      <vt:lpstr>Présentation PowerPoint</vt:lpstr>
      <vt:lpstr>Exemple d’un MCD</vt:lpstr>
      <vt:lpstr>Exemple de MLD</vt:lpstr>
      <vt:lpstr>Présentation PowerPoint</vt:lpstr>
      <vt:lpstr>7 étapes clés pour mettre en place une base de données</vt:lpstr>
      <vt:lpstr>Présentation PowerPoint</vt:lpstr>
      <vt:lpstr>Présentation PowerPoint</vt:lpstr>
      <vt:lpstr>Présentation PowerPoint</vt:lpstr>
      <vt:lpstr>Présentation PowerPoint</vt:lpstr>
      <vt:lpstr>Présentation PowerPoint</vt:lpstr>
      <vt:lpstr>Présentation PowerPoint</vt:lpstr>
      <vt:lpstr>Bibliographies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DONNEES  RELATIONNELLES</dc:title>
  <dc:subject/>
  <dc:creator>Stagiaire</dc:creator>
  <dc:description/>
  <cp:lastModifiedBy>Erasme Bushiri</cp:lastModifiedBy>
  <cp:revision>79</cp:revision>
  <dcterms:created xsi:type="dcterms:W3CDTF">2021-09-20T13:57:07Z</dcterms:created>
  <dcterms:modified xsi:type="dcterms:W3CDTF">2021-10-11T07:50:42Z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Affichage à l'écran (4:3)</vt:lpwstr>
  </property>
  <property fmtid="{D5CDD505-2E9C-101B-9397-08002B2CF9AE}" pid="3" name="Slides">
    <vt:i4>9</vt:i4>
  </property>
</Properties>
</file>