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5" autoAdjust="0"/>
    <p:restoredTop sz="94660"/>
  </p:normalViewPr>
  <p:slideViewPr>
    <p:cSldViewPr snapToGrid="0">
      <p:cViewPr varScale="1">
        <p:scale>
          <a:sx n="75" d="100"/>
          <a:sy n="75" d="100"/>
        </p:scale>
        <p:origin x="6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FD456-534C-42FD-BB25-318CB4D501DB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F0C3C-C090-45A7-B3F1-5DA7B6108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51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FD456-534C-42FD-BB25-318CB4D501DB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F0C3C-C090-45A7-B3F1-5DA7B6108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06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FD456-534C-42FD-BB25-318CB4D501DB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F0C3C-C090-45A7-B3F1-5DA7B6108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011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FD456-534C-42FD-BB25-318CB4D501DB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F0C3C-C090-45A7-B3F1-5DA7B6108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41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FD456-534C-42FD-BB25-318CB4D501DB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F0C3C-C090-45A7-B3F1-5DA7B6108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54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FD456-534C-42FD-BB25-318CB4D501DB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F0C3C-C090-45A7-B3F1-5DA7B6108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09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FD456-534C-42FD-BB25-318CB4D501DB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F0C3C-C090-45A7-B3F1-5DA7B6108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48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FD456-534C-42FD-BB25-318CB4D501DB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F0C3C-C090-45A7-B3F1-5DA7B6108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73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FD456-534C-42FD-BB25-318CB4D501DB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F0C3C-C090-45A7-B3F1-5DA7B6108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08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FD456-534C-42FD-BB25-318CB4D501DB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F0C3C-C090-45A7-B3F1-5DA7B6108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48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FD456-534C-42FD-BB25-318CB4D501DB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F0C3C-C090-45A7-B3F1-5DA7B6108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806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FD456-534C-42FD-BB25-318CB4D501DB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F0C3C-C090-45A7-B3F1-5DA7B6108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284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65760"/>
            <a:ext cx="9144000" cy="4886960"/>
          </a:xfrm>
        </p:spPr>
        <p:txBody>
          <a:bodyPr/>
          <a:lstStyle/>
          <a:p>
            <a:r>
              <a:rPr lang="en-US" dirty="0" smtClean="0"/>
              <a:t>WHISK_AND_FLOUR BAKERY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476240"/>
            <a:ext cx="9144000" cy="1198880"/>
          </a:xfrm>
        </p:spPr>
        <p:txBody>
          <a:bodyPr/>
          <a:lstStyle/>
          <a:p>
            <a:r>
              <a:rPr lang="en-US" dirty="0" smtClean="0"/>
              <a:t>MADE WITH LOVE, SERVED WITH JOY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77800"/>
            <a:ext cx="6929120" cy="399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7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and constraints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Arial Black" panose="020B0A04020102020204" pitchFamily="34" charset="0"/>
                <a:cs typeface="Arial" panose="020B0604020202020204" pitchFamily="34" charset="0"/>
              </a:rPr>
              <a:t>Major Risks 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Poor data quality affecting model accuracy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 user adoption of AI tools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Technical integration and security issues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Arial Black" panose="020B0A04020102020204" pitchFamily="34" charset="0"/>
                <a:cs typeface="Arial" panose="020B0604020202020204" pitchFamily="34" charset="0"/>
              </a:rPr>
              <a:t>Project Constraints: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Limited budget and development time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Need for clean, structured historical data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Compliance with POPIA data protection laws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915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and </a:t>
            </a:r>
            <a:r>
              <a:rPr lang="en-US" dirty="0" err="1" smtClean="0"/>
              <a:t>techniqu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Core Tools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Machine learning: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Scikit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-learn,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statsmodels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facebook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prophet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NLP: Text classification and keyword extraction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Handling: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Pandas,Numpy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for data cleaning and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Visualization: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Matplotlib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for visualizing sales trends and forecast.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Purpose: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Enable data-driven forecasting, visualization, and recommendation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70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Problem: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Inaccurate demand forecasting leading to overproduction or </a:t>
            </a:r>
            <a:r>
              <a:rPr lang="en-US" dirty="0" err="1" smtClean="0"/>
              <a:t>stockouts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High levels of </a:t>
            </a:r>
            <a:r>
              <a:rPr lang="en-US" b="1" dirty="0" smtClean="0"/>
              <a:t>food waste</a:t>
            </a:r>
            <a:r>
              <a:rPr lang="en-US" dirty="0" smtClean="0"/>
              <a:t> and </a:t>
            </a:r>
            <a:r>
              <a:rPr lang="en-US" b="1" dirty="0" smtClean="0"/>
              <a:t>lost sales opportunities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Manual, experience-based production planning</a:t>
            </a:r>
            <a:r>
              <a:rPr lang="en-US" dirty="0" smtClean="0"/>
              <a:t> instead of data-driven methods.</a:t>
            </a:r>
          </a:p>
          <a:p>
            <a:r>
              <a:rPr lang="en-US" b="1" dirty="0" smtClean="0"/>
              <a:t>Limited personalized customer engagement</a:t>
            </a:r>
            <a:r>
              <a:rPr lang="en-US" dirty="0" smtClean="0"/>
              <a:t>, especially during busy hours.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Solution: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</a:t>
            </a:r>
            <a:r>
              <a:rPr lang="en-US" b="1" dirty="0" smtClean="0"/>
              <a:t>I-powered forecasting</a:t>
            </a:r>
            <a:r>
              <a:rPr lang="en-US" dirty="0" smtClean="0"/>
              <a:t> to predict product demand accurately and optimize stock management.</a:t>
            </a:r>
          </a:p>
          <a:p>
            <a:r>
              <a:rPr lang="en-US" b="1" dirty="0" err="1" smtClean="0"/>
              <a:t>Chatbot</a:t>
            </a:r>
            <a:r>
              <a:rPr lang="en-US" b="1" dirty="0" smtClean="0"/>
              <a:t> system</a:t>
            </a:r>
            <a:r>
              <a:rPr lang="en-US" dirty="0" smtClean="0"/>
              <a:t> providing personalized product recommendations and dietary options</a:t>
            </a:r>
          </a:p>
          <a:p>
            <a:r>
              <a:rPr lang="en-US" dirty="0" smtClean="0"/>
              <a:t>Improved </a:t>
            </a:r>
            <a:r>
              <a:rPr lang="en-US" b="1" dirty="0" smtClean="0"/>
              <a:t>efficiency</a:t>
            </a:r>
            <a:r>
              <a:rPr lang="en-US" dirty="0" smtClean="0"/>
              <a:t>, </a:t>
            </a:r>
            <a:r>
              <a:rPr lang="en-US" b="1" dirty="0" smtClean="0"/>
              <a:t>reduced waste</a:t>
            </a:r>
            <a:r>
              <a:rPr lang="en-US" dirty="0" smtClean="0"/>
              <a:t>, and </a:t>
            </a:r>
            <a:r>
              <a:rPr lang="en-US" b="1" dirty="0" smtClean="0"/>
              <a:t>enhanced customer satisfaction</a:t>
            </a:r>
          </a:p>
          <a:p>
            <a:r>
              <a:rPr lang="en-US" dirty="0" smtClean="0"/>
              <a:t>Increased </a:t>
            </a:r>
            <a:r>
              <a:rPr lang="en-US" b="1" dirty="0" smtClean="0"/>
              <a:t>sales</a:t>
            </a:r>
            <a:r>
              <a:rPr lang="en-US" dirty="0" smtClean="0"/>
              <a:t> through smart recommendations and better resource allocation.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428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Impact of the AI System</a:t>
            </a:r>
            <a:br>
              <a:rPr lang="en-US" dirty="0">
                <a:latin typeface="Arial Black" panose="020B0A04020102020204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Expected outcomes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Accurate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automated demand forecasting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Reduced waste and improved  stock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Faster customer  service via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chatbot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Personalized product experiences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Data-driven decisions and sustained profitability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96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522" y="321734"/>
            <a:ext cx="4683188" cy="1005840"/>
          </a:xfrm>
          <a:blipFill>
            <a:blip r:embed="rId2"/>
            <a:tile tx="0" ty="0" sx="100000" sy="100000" flip="none" algn="tl"/>
          </a:blipFill>
        </p:spPr>
        <p:txBody>
          <a:bodyPr/>
          <a:lstStyle/>
          <a:p>
            <a:r>
              <a:rPr lang="en-US" b="1" dirty="0" smtClean="0">
                <a:latin typeface="Arial Black" panose="020B0A04020102020204" pitchFamily="34" charset="0"/>
              </a:rPr>
              <a:t>AI </a:t>
            </a:r>
            <a:r>
              <a:rPr lang="en-US" b="1" dirty="0">
                <a:latin typeface="Arial Black" panose="020B0A04020102020204" pitchFamily="34" charset="0"/>
              </a:rPr>
              <a:t>Solution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463040"/>
            <a:ext cx="6022566" cy="3709851"/>
          </a:xfrm>
          <a:ln>
            <a:noFill/>
          </a:ln>
        </p:spPr>
        <p:txBody>
          <a:bodyPr>
            <a:normAutofit lnSpcReduction="10000"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Whisk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&amp; Flour AI Demand Forecasting and Recommendation System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Transforming bakery operations using Artificial Intelligence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Combines predictive analytics with conversational AI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Enhances efficiency, profitability, and customer experience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532" y="1463040"/>
            <a:ext cx="4332668" cy="360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87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032933"/>
          </a:xfrm>
        </p:spPr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system overview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676400"/>
            <a:ext cx="3932237" cy="4192588"/>
          </a:xfrm>
        </p:spPr>
        <p:txBody>
          <a:bodyPr/>
          <a:lstStyle/>
          <a:p>
            <a:r>
              <a:rPr lang="en-US" sz="2000" dirty="0" smtClean="0">
                <a:latin typeface="Arial Black" panose="020B0A04020102020204" pitchFamily="34" charset="0"/>
                <a:cs typeface="Arial" panose="020B0604020202020204" pitchFamily="34" charset="0"/>
              </a:rPr>
              <a:t>Key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Forecasts help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optimize inventory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reduce waste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prevent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stockouts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Features an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NLP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chatbot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that interacts with customers, identifies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dietary needs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product interests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and gives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personalized recommendations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Automates demand planning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and customer service to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boost efficiency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cut costs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enhance satisfaction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through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data-driven decisions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6" name="Picture 2" descr="https://tse3.mm.bing.net/th/id/OIP.mh_oAoU8O7e2g5-7LMzcJwHaE8?pid=Api&amp;P=0&amp;h=220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5" r="7785"/>
          <a:stretch>
            <a:fillRect/>
          </a:stretch>
        </p:blipFill>
        <p:spPr bwMode="auto">
          <a:xfrm>
            <a:off x="7849923" y="973666"/>
            <a:ext cx="3021277" cy="2373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9923" y="3347508"/>
            <a:ext cx="3182673" cy="25857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0090" y="973666"/>
            <a:ext cx="2899833" cy="23738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1948" y="3347508"/>
            <a:ext cx="2847975" cy="252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687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039091"/>
          </a:xfrm>
        </p:spPr>
        <p:txBody>
          <a:bodyPr/>
          <a:lstStyle/>
          <a:p>
            <a:r>
              <a:rPr lang="en-US" dirty="0" smtClean="0"/>
              <a:t>Business Objectives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. Improve Operational Efficiency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Accurately forecast demand to prevent over- and underproduction.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Streamline ingredient purchasing and reduce on-hand waste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2. Enhance Customer Experience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Provide personalized recipe and product recommendations.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Reduce wait times with AI-powered ordering.</a:t>
            </a:r>
          </a:p>
          <a:p>
            <a:endParaRPr lang="en-US" dirty="0"/>
          </a:p>
        </p:txBody>
      </p:sp>
      <p:pic>
        <p:nvPicPr>
          <p:cNvPr id="2050" name="Picture 2" descr="https://tse2.mm.bing.net/th/id/OIP.r3WcztfNR9i3QM4ZtUqMrQHaE7?pid=Api&amp;P=0&amp;h=22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351" y="1496291"/>
            <a:ext cx="3152775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126" y="1540062"/>
            <a:ext cx="3344314" cy="20859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3351" y="3591791"/>
            <a:ext cx="3143250" cy="2095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6126" y="3660284"/>
            <a:ext cx="3220316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291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Objectives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Increase Profit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Align production to customer demand to save costs and make more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Drive trending or high-margin products intelligently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4. Leverage Data for Strategic Decisions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Track sales trends for product innovation, marketing campaigns, and seasonal promotions.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405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Success Criteria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7913" r="7913"/>
          <a:stretch>
            <a:fillRect/>
          </a:stretch>
        </p:blipFill>
        <p:spPr>
          <a:xfrm>
            <a:off x="5183188" y="987426"/>
            <a:ext cx="4958339" cy="250392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en-US" dirty="0" smtClean="0"/>
              <a:t>1. </a:t>
            </a:r>
            <a:r>
              <a:rPr lang="en-US" dirty="0">
                <a:latin typeface="Arial Black" panose="020B0A04020102020204" pitchFamily="34" charset="0"/>
                <a:cs typeface="Arial" panose="020B0604020202020204" pitchFamily="34" charset="0"/>
              </a:rPr>
              <a:t>Forecasting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At least 85% day-to-day and week-to-week forecast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Perform accurately during holidays and special occasions.</a:t>
            </a:r>
          </a:p>
          <a:p>
            <a:endParaRPr lang="en-US" dirty="0" smtClean="0"/>
          </a:p>
          <a:p>
            <a:r>
              <a:rPr lang="en-US" dirty="0">
                <a:latin typeface="Arial Black" panose="020B0A04020102020204" pitchFamily="34" charset="0"/>
                <a:cs typeface="Arial" panose="020B0604020202020204" pitchFamily="34" charset="0"/>
              </a:rPr>
              <a:t>2. Operational Efficiency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Remove at least 30% waste caused by overproduction.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Improve stock availability to 95% on best-selling items.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Decrease manual planning time by 40%.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188" y="3491346"/>
            <a:ext cx="4958339" cy="237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85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</a:t>
            </a:r>
            <a:r>
              <a:rPr lang="en-US" dirty="0" err="1" smtClean="0"/>
              <a:t>SuccessCriteria</a:t>
            </a:r>
            <a:r>
              <a:rPr lang="en-US" dirty="0" smtClean="0"/>
              <a:t> (cont.)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>
                <a:latin typeface="Arial Black" panose="020B0A04020102020204" pitchFamily="34" charset="0"/>
                <a:cs typeface="Arial" panose="020B0604020202020204" pitchFamily="34" charset="0"/>
              </a:rPr>
              <a:t>Customer 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70% of customers use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chatbot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within six months.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Maintain minimum 90% satisfaction rating.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Reduce wait time by at least 25%.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 Black" panose="020B0A04020102020204" pitchFamily="34" charset="0"/>
                <a:cs typeface="Arial" panose="020B0604020202020204" pitchFamily="34" charset="0"/>
              </a:rPr>
              <a:t>4. Financial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Increase overall sales revenue by 15% within the first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Achieve positive ROI through reduced waste and increased sales margins</a:t>
            </a:r>
          </a:p>
          <a:p>
            <a:endParaRPr lang="en-US" dirty="0"/>
          </a:p>
        </p:txBody>
      </p:sp>
      <p:pic>
        <p:nvPicPr>
          <p:cNvPr id="3074" name="Picture 2" descr="https://www.shutterstock.com/image-photo/self-check-supermarket-260nw-2624154337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358" y="1191491"/>
            <a:ext cx="4400550" cy="2771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358" y="3963194"/>
            <a:ext cx="4400550" cy="248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046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Analyze historic sales data to forecast daily and weekly demands.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Provide inventory and manufacturing recommendations.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NLP-based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chatbot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for orders, suggestions, and dietary choices.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Chatbot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classifies preferences and provides menu recommendations.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Dashboard access for staff to track forecasts and analytics.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951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656772" cy="1600200"/>
          </a:xfrm>
        </p:spPr>
        <p:txBody>
          <a:bodyPr/>
          <a:lstStyle/>
          <a:p>
            <a:r>
              <a:rPr lang="en-US" dirty="0" smtClean="0"/>
              <a:t>Non-Functional Requirements &amp; business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0240" y="987425"/>
            <a:ext cx="5625148" cy="48736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656772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Forecasting accuracy of at least 85%.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Scalable, user-friendly, and reliable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Chatbot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response time: 2–3 seconds.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Operational 95% of the time.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 Black" panose="020B0A04020102020204" pitchFamily="34" charset="0"/>
                <a:cs typeface="Arial" panose="020B0604020202020204" pitchFamily="34" charset="0"/>
              </a:rPr>
              <a:t>Business Background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Whisk &amp; Flour is a growing artisan bakery facing issues of overproduction, waste,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stockouts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and lack of personalized service.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Project aligns with 4IR through AI adoption in a traditional bakery.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862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638</Words>
  <Application>Microsoft Office PowerPoint</Application>
  <PresentationFormat>Widescreen</PresentationFormat>
  <Paragraphs>94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Office Theme</vt:lpstr>
      <vt:lpstr>WHISK_AND_FLOUR BAKERY</vt:lpstr>
      <vt:lpstr>AI Solution</vt:lpstr>
      <vt:lpstr>system overview</vt:lpstr>
      <vt:lpstr>Business Objectives</vt:lpstr>
      <vt:lpstr>Business Objectives (Cont.)</vt:lpstr>
      <vt:lpstr>Business Success Criteria</vt:lpstr>
      <vt:lpstr>Business SuccessCriteria (cont.)</vt:lpstr>
      <vt:lpstr>Requirements</vt:lpstr>
      <vt:lpstr>Non-Functional Requirements &amp; business Background</vt:lpstr>
      <vt:lpstr>Risk and constraints</vt:lpstr>
      <vt:lpstr>Tools and techniqu es</vt:lpstr>
      <vt:lpstr>PowerPoint Presentation</vt:lpstr>
      <vt:lpstr>Impact of the AI System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LETLOTLO MOFOKENG</dc:creator>
  <cp:lastModifiedBy>LETLOTLO MOFOKENG</cp:lastModifiedBy>
  <cp:revision>15</cp:revision>
  <dcterms:created xsi:type="dcterms:W3CDTF">2025-10-19T16:05:36Z</dcterms:created>
  <dcterms:modified xsi:type="dcterms:W3CDTF">2025-10-19T19:46:45Z</dcterms:modified>
</cp:coreProperties>
</file>