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Libre Franklin" panose="00000500000000000000" charset="-94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b411e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b411ee2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cb411ee2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b411ee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cb411ee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6cb411ee2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 Bilgisi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" name="Google Shape;37;p4" title="Kırpma İşareti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sim Yazılı İçerik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71" name="Google Shape;71;p9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sim Yazılı Resim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0" name="Google Shape;80;p10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5" name="Google Shape;15;p1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babilitycourse.com/chapter4/4_2_2_exponential.php" TargetMode="External"/><Relationship Id="rId3" Type="http://schemas.openxmlformats.org/officeDocument/2006/relationships/hyperlink" Target="http://mustafaakca.com/surekli-olasilik-dagilimlari/" TargetMode="External"/><Relationship Id="rId7" Type="http://schemas.openxmlformats.org/officeDocument/2006/relationships/hyperlink" Target="https://mimirbook.com/tr/4a301eb889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isi.deu.edu.tr/zerife.yildirim/ISTATISTIK_TEKDONEM/11_hipotez_t_testi.pdf" TargetMode="External"/><Relationship Id="rId5" Type="http://schemas.openxmlformats.org/officeDocument/2006/relationships/hyperlink" Target="https://stephens999.github.io/fiveMinuteStats/beta.html" TargetMode="External"/><Relationship Id="rId10" Type="http://schemas.openxmlformats.org/officeDocument/2006/relationships/hyperlink" Target="http://www2.isikun.edu.tr/mustafahekimoglu/simulation/Lecture5_Tr.pdf" TargetMode="External"/><Relationship Id="rId4" Type="http://schemas.openxmlformats.org/officeDocument/2006/relationships/hyperlink" Target="https://www.slideshare.net/mobile/gbasol/blm5sunu" TargetMode="External"/><Relationship Id="rId9" Type="http://schemas.openxmlformats.org/officeDocument/2006/relationships/hyperlink" Target="http://www.ekolar.com/ki-kare-testleri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9" name="Google Shape;99;p13" descr="çizgi grafik türünde bir grafiğin son derece yakından görünüşü"/>
          <p:cNvPicPr preferRelativeResize="0"/>
          <p:nvPr/>
        </p:nvPicPr>
        <p:blipFill rotWithShape="1">
          <a:blip r:embed="rId3">
            <a:alphaModFix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 rot="10800000">
            <a:off x="5670146" y="3710250"/>
            <a:ext cx="2131466" cy="1830903"/>
          </a:xfrm>
          <a:custGeom>
            <a:avLst/>
            <a:gdLst/>
            <a:ahLst/>
            <a:cxnLst/>
            <a:rect l="l" t="t" r="r" b="b"/>
            <a:pathLst>
              <a:path w="2308583" h="1983044" extrusionOk="0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6261885" y="4564748"/>
            <a:ext cx="5268177" cy="125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lang="tr-TR" sz="3600">
                <a:solidFill>
                  <a:srgbClr val="FFFFFF"/>
                </a:solidFill>
              </a:rPr>
              <a:t>SÜREKLİ OLASILIK DAĞILIMLARI-SHİNY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tr-TR" sz="1800">
                <a:solidFill>
                  <a:srgbClr val="FFFFFF"/>
                </a:solidFill>
              </a:rPr>
              <a:t>  </a:t>
            </a:r>
            <a:endParaRPr/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0912" y="348374"/>
            <a:ext cx="1905000" cy="19354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384914" y="16201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tr-TR"/>
              <a:t> </a:t>
            </a:r>
            <a:r>
              <a:rPr lang="tr-TR" b="1">
                <a:solidFill>
                  <a:srgbClr val="002060"/>
                </a:solidFill>
              </a:rPr>
              <a:t>8-) Lognormal Dağılım 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6329779" y="1526959"/>
            <a:ext cx="5420095" cy="434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Lognormal dağılım Normal dağılımın dönüştürülmesinden elde edilir. Y eğer parametreleri μ ve σ olan Normal dağılım ise, X=eY, lognormal dağılımı verir. Elde edilen dağılımın ortalaması m ve varyansı v2 ise aşağıdaki formülle hesaplanabilir: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799" y="4262636"/>
            <a:ext cx="8382000" cy="21907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975" y="1010574"/>
            <a:ext cx="4772025" cy="14954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3975" y="2792580"/>
            <a:ext cx="4772025" cy="11239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88" name="Google Shape;188;p22"/>
          <p:cNvSpPr/>
          <p:nvPr/>
        </p:nvSpPr>
        <p:spPr>
          <a:xfrm>
            <a:off x="10986114" y="12965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6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9-) Beta Dağılımı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700" y="4991100"/>
            <a:ext cx="6043613" cy="1485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371600" y="1744462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Beta dağılımı [0,1] aralığında bir dağılımdır. Beta dağılımını, 0 ile 1 arasındaki değerler için tek tip basit olmayan dağılımlara izin veren bir genelleme olarak düşünebilirsiniz.</a:t>
            </a:r>
            <a:endParaRPr/>
          </a:p>
          <a:p>
            <a:pPr marL="384048" lvl="0" indent="-244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</a:pP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Beta dağılımında alfa ve beta olarak adlandırdığımız iki parametre vardır. Bu iki parametre Beta dağılımlarının şeklini belirler (tıpkı ortalama ve varyansın normal dağılımın şeklini belirlemesi gibi).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11026296" y="8878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10-) Cauchy Dağılımı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Cauchy dağılımı simetrik bir dağılımdır ve (-sonsuz , +sonsuz) aralığında çan biçiminde bir dağılış gösterir. Cauchy dağılımı normal dağılımdan çok farklı görünmemesine rağmen normal dağılıma göre büyük farklar içerir. Bunlardan biri Cauchy dağılımının ortalamasının mevcut olmamasıdır.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308" y="4349965"/>
            <a:ext cx="8562676" cy="13406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6" name="Google Shape;206;p24"/>
          <p:cNvSpPr/>
          <p:nvPr/>
        </p:nvSpPr>
        <p:spPr>
          <a:xfrm>
            <a:off x="11026296" y="2160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11-) Weibull Dağılımı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1467828" y="188650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Gamma dağılımına benzer olarak, ilk iki dağılım parametresi, α ve β, scale and shape parameterleridir. Üçüncü parametre, ν, ise lokasyon parametresidir.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 β = 1 ve ν = 0 için Weibull dağılımı, üssel dağılıma dönüşür, λ = 1/α . 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972" y="3880873"/>
            <a:ext cx="10583801" cy="25725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5" name="Google Shape;215;p25"/>
          <p:cNvSpPr/>
          <p:nvPr/>
        </p:nvSpPr>
        <p:spPr>
          <a:xfrm>
            <a:off x="11026296" y="0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3568823" y="896644"/>
            <a:ext cx="7208668" cy="94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Libre Franklin"/>
              <a:buNone/>
            </a:pPr>
            <a:r>
              <a:rPr lang="tr-TR" sz="3959" b="1">
                <a:solidFill>
                  <a:srgbClr val="002060"/>
                </a:solidFill>
              </a:rPr>
              <a:t>SHINY NEDİR?</a:t>
            </a:r>
            <a:br>
              <a:rPr lang="tr-TR" sz="3959">
                <a:solidFill>
                  <a:srgbClr val="002060"/>
                </a:solidFill>
              </a:rPr>
            </a:br>
            <a:endParaRPr sz="3959">
              <a:solidFill>
                <a:srgbClr val="002060"/>
              </a:solidFill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1467828" y="237995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Shiny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, kullanıcı dostu ara yüzlere sahip ara yüzler tasarlamanıza olanak veren bir R paketidir. Ve bu paket ile kullanıcıların kolaylıkla parametreleri değiştirip grafikler, tablolar veya analiz sonuçları oluşturabileceği web uygulamaları hazırlayabiliyorsunuz.</a:t>
            </a:r>
            <a:endParaRPr dirty="0"/>
          </a:p>
          <a:p>
            <a:pPr marL="384048" lvl="0" indent="-2443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</a:pP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Shiny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ile kod üzerinde değişiklik yapmadan; sadece belirlediğiniz butonlara basarak parametreleri değiştirebileceğiniz ve otomatik olarak görsellerin veya tabloların oluşturabileceği web uygulamalarını kolayca yazmak mümkündür.</a:t>
            </a:r>
            <a:endParaRPr dirty="0"/>
          </a:p>
          <a:p>
            <a:pPr marL="384048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571" y="339755"/>
            <a:ext cx="2014677" cy="18319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1295400" y="529734"/>
            <a:ext cx="9601200" cy="44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Application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seçeneğinde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Shiny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, kullanıcıların göreceği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arayüzü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ui.R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dosyası) ve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arkaplanda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çalışacak algoritmaları barındıran dosyayı (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server.R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dosyası) ayrı ayrı tutmak isteyip istemediğinizi soruyor. Ayrı tutmak isterseniz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Multiple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File seçeneğini seçebilirsiniz. Alternatif olarak bu iki dosyayı aynı dosya içinden de yönetmek isterseniz 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Single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 File (</a:t>
            </a:r>
            <a:r>
              <a:rPr lang="tr-TR" sz="2200" dirty="0" err="1">
                <a:latin typeface="Verdana"/>
                <a:ea typeface="Verdana"/>
                <a:cs typeface="Verdana"/>
                <a:sym typeface="Verdana"/>
              </a:rPr>
              <a:t>app.R</a:t>
            </a:r>
            <a:r>
              <a:rPr lang="tr-TR" sz="2200" dirty="0">
                <a:latin typeface="Verdana"/>
                <a:ea typeface="Verdana"/>
                <a:cs typeface="Verdana"/>
                <a:sym typeface="Verdana"/>
              </a:rPr>
              <a:t>) seçeneğini seçebilirsiniz.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l="1729" t="2505" b="5056"/>
          <a:stretch/>
        </p:blipFill>
        <p:spPr>
          <a:xfrm>
            <a:off x="2931736" y="3327662"/>
            <a:ext cx="6757970" cy="2833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  <a:endParaRPr dirty="0"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371600" y="843699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Shiny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uygulamalarının her zaman iki tarafı var. Bunun birisi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arayüzde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göreceğiniz tüm nesneleri göreceğiniz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ui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) denilen kullanıcı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arayüzü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ve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arayüzde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göstereceğiniz bu nesnelere (grafik, tablo </a:t>
            </a:r>
            <a:r>
              <a:rPr lang="tr-TR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) ait hesaplamaların ve tanımlamaların yapılacağı server adı verilen kısım.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F411F70-7ABE-4F64-99E1-55F2C9EF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115" y="3065722"/>
            <a:ext cx="7327769" cy="3421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Kaynaklar: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371600" y="1624614"/>
            <a:ext cx="9601200" cy="424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http://mustafaakca.com/surekli-olasilik-dagilimlari/</a:t>
            </a:r>
            <a:endParaRPr sz="2220" dirty="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https://www.slideshare.net/mobile/gbasol/blm5sunu</a:t>
            </a:r>
            <a:endParaRPr sz="2220" u="sng" dirty="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https://stephens999.github.io/fiveMinuteStats/beta.html</a:t>
            </a:r>
            <a:r>
              <a:rPr lang="tr-TR" sz="2220" dirty="0">
                <a:latin typeface="Verdana"/>
                <a:ea typeface="Verdana"/>
                <a:cs typeface="Verdana"/>
                <a:sym typeface="Verdana"/>
              </a:rPr>
              <a:t>  </a:t>
            </a:r>
            <a:endParaRPr dirty="0"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http://kisi.deu.edu.tr//zerife.yildirim/ISTATISTIK_TEKDONEM/11_hipotez_t_testi.pdf</a:t>
            </a:r>
            <a:r>
              <a:rPr lang="tr-TR" sz="2220" dirty="0"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dirty="0">
                <a:latin typeface="Verdana"/>
                <a:ea typeface="Verdana"/>
                <a:cs typeface="Verdana"/>
                <a:sym typeface="Verdana"/>
              </a:rPr>
              <a:t>  </a:t>
            </a: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https://mimirbook.com/tr/4a301eb8896</a:t>
            </a:r>
            <a:endParaRPr sz="2220" dirty="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https://www.probabilitycourse.com/chapter4/4_2_2_exponential.php</a:t>
            </a:r>
            <a:r>
              <a:rPr lang="tr-TR" sz="2220" dirty="0">
                <a:latin typeface="Verdana"/>
                <a:ea typeface="Verdana"/>
                <a:cs typeface="Verdana"/>
                <a:sym typeface="Verdana"/>
              </a:rPr>
              <a:t>  </a:t>
            </a:r>
            <a:endParaRPr dirty="0"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http://www.ekolar.com/ki-kare-testleri/</a:t>
            </a:r>
            <a:r>
              <a:rPr lang="tr-TR" sz="2220" dirty="0">
                <a:latin typeface="Verdana"/>
                <a:ea typeface="Verdana"/>
                <a:cs typeface="Verdana"/>
                <a:sym typeface="Verdana"/>
              </a:rPr>
              <a:t>  </a:t>
            </a:r>
            <a:endParaRPr dirty="0"/>
          </a:p>
          <a:p>
            <a:pPr marL="384048" lvl="0" indent="-384048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http://www2.isikun.edu.tr/mustafahekimoglu/simulation/Lecture5_Tr.pdf</a:t>
            </a:r>
            <a:br>
              <a:rPr lang="tr-TR" sz="2220" u="sng" dirty="0">
                <a:latin typeface="Verdana"/>
                <a:ea typeface="Verdana"/>
                <a:cs typeface="Verdana"/>
                <a:sym typeface="Verdana"/>
              </a:rPr>
            </a:br>
            <a:endParaRPr sz="2220" dirty="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266573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endParaRPr sz="1850"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SÜREKLİ DAĞILIM NEDİR?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19200" y="1459831"/>
            <a:ext cx="9753600" cy="512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Font typeface="Noto Sans Symbols"/>
              <a:buChar char="▪"/>
            </a:pPr>
            <a:r>
              <a:rPr lang="tr-TR" sz="2220">
                <a:latin typeface="Verdana"/>
                <a:ea typeface="Verdana"/>
                <a:cs typeface="Verdana"/>
                <a:sym typeface="Verdana"/>
              </a:rPr>
              <a:t>Sürekli olasılık dağılımı belirli aralıklarda değerler alabilir . Ancak tek bir değer alması imkansızdır.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br>
              <a:rPr lang="tr-TR" sz="222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Sürekli Olasılık Dağılımı Çeşitleri: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 action="ppaction://hlinksldjump"/>
              </a:rPr>
              <a:t>1-) Normal Dağılım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 action="ppaction://hlinksldjump"/>
              </a:rPr>
              <a:t>2-) Düzgün Dağılım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 action="ppaction://hlinksldjump"/>
              </a:rPr>
              <a:t>3-) t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 action="ppaction://hlinksldjump"/>
              </a:rPr>
              <a:t>4-) F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 action="ppaction://hlinksldjump"/>
              </a:rPr>
              <a:t>5-) Gamma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 action="ppaction://hlinksldjump"/>
              </a:rPr>
              <a:t>6-) Üstel Dağılım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 action="ppaction://hlinksldjump"/>
              </a:rPr>
              <a:t>7-) Ki-kare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 action="ppaction://hlinksldjump"/>
              </a:rPr>
              <a:t>8-) Lognormal Dağılım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1" action="ppaction://hlinksldjump"/>
              </a:rPr>
              <a:t>9-) Beta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2" action="ppaction://hlinksldjump"/>
              </a:rPr>
              <a:t>10-) Cauchy Dağılımı</a:t>
            </a:r>
            <a:br>
              <a:rPr lang="tr-TR" sz="222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2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3" action="ppaction://hlinksldjump"/>
              </a:rPr>
              <a:t>11-) Weibull Dağılımı </a:t>
            </a:r>
            <a:r>
              <a:rPr lang="tr-TR" sz="18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3" action="ppaction://hlinksldjump"/>
              </a:rPr>
              <a:t>  </a:t>
            </a:r>
            <a:r>
              <a:rPr lang="tr-TR" sz="1850" b="1" u="sng">
                <a:solidFill>
                  <a:schemeClr val="hlink"/>
                </a:solidFill>
                <a:hlinkClick r:id="rId13" action="ppaction://hlinksldjump"/>
              </a:rPr>
              <a:t> </a:t>
            </a:r>
            <a:endParaRPr sz="1850" b="1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371600" y="3229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1-) Normal Dağılım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371599" y="878888"/>
            <a:ext cx="10053961" cy="563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   İstatistikte en çok kullanılan ve en geniş uygulama alanına sahiptir . Laplace-Gauss olarak da bilinir . Bu dağılım tüm dağılımların(kesikli-sürekli)merkezi konumundadır yani belirli koşullar altında dağılımlar normal dağılıma yakınlaşır.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   Normal dağılımın istatistik tüme varım ve örnekleme teorisinde önemli bir yeri vardır . Kitle normal dağılmasa da örneklem büyüklüğü(n) yeterince arttıkça dağılım normale yaklaşır.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br>
              <a:rPr lang="tr-TR" sz="220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 Örnekleme dağılımları olan ki-kare , t dağılımı , F dağılımı normal dağılımdan türetilmiştir.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l="2246" t="4529" r="1393" b="11315"/>
          <a:stretch/>
        </p:blipFill>
        <p:spPr>
          <a:xfrm>
            <a:off x="2339056" y="5422977"/>
            <a:ext cx="7666288" cy="111226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21" name="Google Shape;121;p15"/>
          <p:cNvSpPr txBox="1"/>
          <p:nvPr/>
        </p:nvSpPr>
        <p:spPr>
          <a:xfrm>
            <a:off x="10972800" y="-3213"/>
            <a:ext cx="1297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sng" strike="noStrike" cap="none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467828" y="27742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2-) Düzgün Dağılım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467828" y="207293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tr-TR">
                <a:latin typeface="Verdana"/>
                <a:ea typeface="Verdana"/>
                <a:cs typeface="Verdana"/>
                <a:sym typeface="Verdana"/>
              </a:rPr>
              <a:t>Eğer  bir  rastgele değişken için olası değerleri ortaya çıkma olasılıkları eşitse bu rastgele değişken düzgün dağılıma sahiptir.</a:t>
            </a:r>
            <a:br>
              <a:rPr lang="tr-TR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tr-TR">
                <a:latin typeface="Verdana"/>
                <a:ea typeface="Verdana"/>
                <a:cs typeface="Verdana"/>
                <a:sym typeface="Verdana"/>
              </a:rPr>
              <a:t>X rastgele değişkeni (a,b) aralığında f(x)=1/(b-a) değerini alıyorsa X rastgele değişkeni düzgün dağılıma sahiptir denir.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3423" y="4864963"/>
            <a:ext cx="4571196" cy="136417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30" name="Google Shape;130;p16"/>
          <p:cNvSpPr txBox="1"/>
          <p:nvPr/>
        </p:nvSpPr>
        <p:spPr>
          <a:xfrm>
            <a:off x="11029025" y="0"/>
            <a:ext cx="1162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3-) t Dağılımı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371600" y="1386785"/>
            <a:ext cx="9601200" cy="447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Küçük örneklerden elde edilen istatistiklerin dağılımı t dağılımına uyar</a:t>
            </a:r>
            <a:br>
              <a:rPr lang="tr-TR" sz="2200">
                <a:latin typeface="Verdana"/>
                <a:ea typeface="Verdana"/>
                <a:cs typeface="Verdana"/>
                <a:sym typeface="Verdana"/>
              </a:rPr>
            </a:b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Küçük örne istatistiklerinin gösterdiği dağılım normal eğri gibi simetriktir.Normal eğriye göre daha basık ve yaygın bir şekil alır . Böylece eğrinin kuyruklarında daha büyük bir alan oluşur.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pic>
        <p:nvPicPr>
          <p:cNvPr id="138" name="Google Shape;138;p17" descr="t distribution formula ile ilgili görsel sonucu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7887" y="4034036"/>
            <a:ext cx="7896225" cy="2419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39" name="Google Shape;139;p17"/>
          <p:cNvSpPr txBox="1"/>
          <p:nvPr/>
        </p:nvSpPr>
        <p:spPr>
          <a:xfrm>
            <a:off x="11020147" y="-8878"/>
            <a:ext cx="1171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998738" y="18726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4-) F Dağılımı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1295400" y="1428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Matematiksel istatistiklerde hipotez testi için kullanılan dağılımlardan biridir.Bir normal dağılım popülasyonundan rastgele çekilen iki örnek grubunun yansız dağılım oranı bu dağılımı izler. 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9605901" y="6266123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r="10669" b="2588"/>
          <a:stretch/>
        </p:blipFill>
        <p:spPr>
          <a:xfrm>
            <a:off x="3531833" y="2908176"/>
            <a:ext cx="5128334" cy="37625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48" name="Google Shape;148;p18"/>
          <p:cNvSpPr txBox="1"/>
          <p:nvPr/>
        </p:nvSpPr>
        <p:spPr>
          <a:xfrm>
            <a:off x="11011270" y="2597"/>
            <a:ext cx="1180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1371600" y="231789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5-) Gamma Dağılımı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4465468" y="1740022"/>
            <a:ext cx="6507332" cy="327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β ve λ parametreleri şekil (shape) ve oran (rate) parametreleri olarak bilinir.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r="25769" b="31058"/>
          <a:stretch/>
        </p:blipFill>
        <p:spPr>
          <a:xfrm>
            <a:off x="2014048" y="1481335"/>
            <a:ext cx="2110740" cy="138073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635" y="4762500"/>
            <a:ext cx="10220325" cy="1409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58" name="Google Shape;158;p19"/>
          <p:cNvSpPr txBox="1"/>
          <p:nvPr/>
        </p:nvSpPr>
        <p:spPr>
          <a:xfrm>
            <a:off x="1846482" y="3257272"/>
            <a:ext cx="9756633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tr-T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Alternatif parametrizasyonlar da kullanılabilir. Gamma fonksiyonu, Γ(β), Gamma dağılımının olasılık dağılım fonksiyonu olarak kullanılır ve faktöryel fonksiyonunun genel versiyonu olarak düşünülebilir.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0972800" y="8878"/>
            <a:ext cx="1180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6-) Üstel Dağılım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371600" y="1895383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Genellikle olaylar arasında geçen süreyi modellemek için kullanılır.</a:t>
            </a:r>
            <a:br>
              <a:rPr lang="tr-TR"/>
            </a:b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225" y="3836078"/>
            <a:ext cx="7067550" cy="1866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68" name="Google Shape;168;p20"/>
          <p:cNvSpPr/>
          <p:nvPr/>
        </p:nvSpPr>
        <p:spPr>
          <a:xfrm>
            <a:off x="11026296" y="0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Libre Franklin"/>
              <a:buNone/>
            </a:pPr>
            <a:r>
              <a:rPr lang="tr-TR" b="1">
                <a:solidFill>
                  <a:srgbClr val="002060"/>
                </a:solidFill>
              </a:rPr>
              <a:t>7-) Ki-Kare Dağılımı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371600" y="1748901"/>
            <a:ext cx="9601200" cy="41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</a:pP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İki değişken arasında ilişki ve bağımlılık olup olmadığının tespit edilmesinde kullanılır.</a:t>
            </a:r>
            <a:br>
              <a:rPr lang="tr-TR" sz="2200"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latin typeface="Verdana"/>
                <a:ea typeface="Verdana"/>
                <a:cs typeface="Verdana"/>
                <a:sym typeface="Verdana"/>
              </a:rPr>
              <a:t>Değişkenlerin biri nitel , biri nicel olabileceği gibi , her iki nitel her ikisi nicel olabilir.Testin gerçekleştirilmesi için önce bir tablo oluşturulur ve değişkenlerden biri satırlara diğeri de sütunlara yerleştirilir.</a:t>
            </a:r>
            <a:br>
              <a:rPr lang="tr-TR"/>
            </a:b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pic>
        <p:nvPicPr>
          <p:cNvPr id="176" name="Google Shape;176;p21" descr="chi distribution formula ile ilgili görsel sonucu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340" y="4243586"/>
            <a:ext cx="5004973" cy="2209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7" name="Google Shape;177;p21"/>
          <p:cNvSpPr/>
          <p:nvPr/>
        </p:nvSpPr>
        <p:spPr>
          <a:xfrm>
            <a:off x="11026296" y="0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 action="ppaction://hlinksldjump"/>
              </a:rPr>
              <a:t>Dağılımlar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Geniş ekran</PresentationFormat>
  <Paragraphs>83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Libre Franklin</vt:lpstr>
      <vt:lpstr>Wingdings</vt:lpstr>
      <vt:lpstr>Comic Sans MS</vt:lpstr>
      <vt:lpstr>Verdana</vt:lpstr>
      <vt:lpstr>Noto Sans Symbols</vt:lpstr>
      <vt:lpstr>Calibri</vt:lpstr>
      <vt:lpstr>Arial</vt:lpstr>
      <vt:lpstr>Ekin</vt:lpstr>
      <vt:lpstr>SÜREKLİ OLASILIK DAĞILIMLARI-SHİNY</vt:lpstr>
      <vt:lpstr>SÜREKLİ DAĞILIM NEDİR?</vt:lpstr>
      <vt:lpstr>1-) Normal Dağılım</vt:lpstr>
      <vt:lpstr>2-) Düzgün Dağılım</vt:lpstr>
      <vt:lpstr>3-) t Dağılımı</vt:lpstr>
      <vt:lpstr>4-) F Dağılımı</vt:lpstr>
      <vt:lpstr>5-) Gamma Dağılımı</vt:lpstr>
      <vt:lpstr>6-) Üstel Dağılım</vt:lpstr>
      <vt:lpstr>7-) Ki-Kare Dağılımı</vt:lpstr>
      <vt:lpstr> 8-) Lognormal Dağılım </vt:lpstr>
      <vt:lpstr>9-) Beta Dağılımı</vt:lpstr>
      <vt:lpstr>10-) Cauchy Dağılımı</vt:lpstr>
      <vt:lpstr>11-) Weibull Dağılımı</vt:lpstr>
      <vt:lpstr>SHINY NEDİR? </vt:lpstr>
      <vt:lpstr>PowerPoint Sunusu</vt:lpstr>
      <vt:lpstr> </vt:lpstr>
      <vt:lpstr>Kaynaklar: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SÜREKLİ OLASILIK DAĞILIMLARI-SHİNY</dc:title>
  <cp:lastModifiedBy>İrem Koyunlu</cp:lastModifiedBy>
  <cp:revision>1</cp:revision>
  <dcterms:modified xsi:type="dcterms:W3CDTF">2019-12-23T15:18:11Z</dcterms:modified>
</cp:coreProperties>
</file>