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A4L0tqcIadkng6gZ8Me6WZQ2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CC7DC1-3F39-4E31-8CDE-5C38A2DEF1F8}">
  <a:tblStyle styleId="{24CC7DC1-3F39-4E31-8CDE-5C38A2DEF1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14375" y="357187"/>
            <a:ext cx="7858125" cy="442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8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Квадратична функція та її графік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15675" y="5105400"/>
            <a:ext cx="802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100"/>
              <a:t>Матеріали для презентації були в</a:t>
            </a:r>
            <a:r>
              <a:rPr lang="en-US" sz="2100"/>
              <a:t>зяті з сайту 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100"/>
              <a:t>https://svitppt.com.ua/algebra/kvadratichna-funkciya-ta-ii-grafik0.htm</a:t>
            </a:r>
            <a:r>
              <a:rPr lang="en-US"/>
              <a:t>l</a:t>
            </a:r>
            <a:endParaRPr sz="2600"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Times New Roman"/>
              <a:buNone/>
            </a:pPr>
            <a:r>
              <a:rPr b="0" i="0" lang="en-US" sz="4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Зростання і спадання графіка функції.</a:t>
            </a:r>
            <a:endParaRPr/>
          </a:p>
        </p:txBody>
      </p:sp>
      <p:sp>
        <p:nvSpPr>
          <p:cNvPr id="432" name="Google Shape;432;p10"/>
          <p:cNvSpPr txBox="1"/>
          <p:nvPr>
            <p:ph idx="1" type="body"/>
          </p:nvPr>
        </p:nvSpPr>
        <p:spPr>
          <a:xfrm>
            <a:off x="285750" y="785812"/>
            <a:ext cx="8643937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318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залежності від значення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першого коефіцієнту, графік квадратичної функції може спочатку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спадати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потім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зростати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всій області визначення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D(x)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або навпаки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зростати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потім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спадати</a:t>
            </a:r>
            <a:endParaRPr/>
          </a:p>
        </p:txBody>
      </p:sp>
      <p:grpSp>
        <p:nvGrpSpPr>
          <p:cNvPr id="433" name="Google Shape;433;p10"/>
          <p:cNvGrpSpPr/>
          <p:nvPr/>
        </p:nvGrpSpPr>
        <p:grpSpPr>
          <a:xfrm>
            <a:off x="309562" y="3100387"/>
            <a:ext cx="4214812" cy="3714750"/>
            <a:chOff x="2357422" y="2399722"/>
            <a:chExt cx="4214842" cy="3816921"/>
          </a:xfrm>
        </p:grpSpPr>
        <p:cxnSp>
          <p:nvCxnSpPr>
            <p:cNvPr id="434" name="Google Shape;434;p10"/>
            <p:cNvCxnSpPr/>
            <p:nvPr/>
          </p:nvCxnSpPr>
          <p:spPr>
            <a:xfrm rot="-5400000">
              <a:off x="2570436" y="4357955"/>
              <a:ext cx="371578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35" name="Google Shape;435;p10"/>
            <p:cNvCxnSpPr/>
            <p:nvPr/>
          </p:nvCxnSpPr>
          <p:spPr>
            <a:xfrm>
              <a:off x="2357422" y="5500562"/>
              <a:ext cx="392909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36" name="Google Shape;436;p10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37" name="Google Shape;437;p10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438" name="Google Shape;438;p10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439" name="Google Shape;439;p10"/>
            <p:cNvCxnSpPr/>
            <p:nvPr/>
          </p:nvCxnSpPr>
          <p:spPr>
            <a:xfrm rot="5400000">
              <a:off x="3749963" y="5394536"/>
              <a:ext cx="2153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10"/>
            <p:cNvCxnSpPr/>
            <p:nvPr/>
          </p:nvCxnSpPr>
          <p:spPr>
            <a:xfrm rot="5400000">
              <a:off x="3134009" y="5394536"/>
              <a:ext cx="2153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10"/>
            <p:cNvCxnSpPr/>
            <p:nvPr/>
          </p:nvCxnSpPr>
          <p:spPr>
            <a:xfrm rot="5400000">
              <a:off x="4893765" y="5393742"/>
              <a:ext cx="215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10"/>
            <p:cNvCxnSpPr/>
            <p:nvPr/>
          </p:nvCxnSpPr>
          <p:spPr>
            <a:xfrm rot="5400000">
              <a:off x="5474000" y="5394536"/>
              <a:ext cx="2153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10"/>
            <p:cNvCxnSpPr/>
            <p:nvPr/>
          </p:nvCxnSpPr>
          <p:spPr>
            <a:xfrm flipH="1">
              <a:off x="4429124" y="4919868"/>
              <a:ext cx="214315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10"/>
            <p:cNvCxnSpPr/>
            <p:nvPr/>
          </p:nvCxnSpPr>
          <p:spPr>
            <a:xfrm flipH="1">
              <a:off x="4429124" y="4295133"/>
              <a:ext cx="214315" cy="16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10"/>
            <p:cNvCxnSpPr/>
            <p:nvPr/>
          </p:nvCxnSpPr>
          <p:spPr>
            <a:xfrm flipH="1">
              <a:off x="4429124" y="3714439"/>
              <a:ext cx="214315" cy="16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10"/>
            <p:cNvCxnSpPr/>
            <p:nvPr/>
          </p:nvCxnSpPr>
          <p:spPr>
            <a:xfrm flipH="1">
              <a:off x="4429124" y="3143532"/>
              <a:ext cx="214315" cy="16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7" name="Google Shape;447;p10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8" name="Google Shape;448;p10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9" name="Google Shape;449;p10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450" name="Google Shape;450;p10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451" name="Google Shape;451;p10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2" name="Google Shape;452;p10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3" name="Google Shape;453;p10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4" name="Google Shape;454;p10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455" name="Google Shape;455;p10"/>
          <p:cNvSpPr/>
          <p:nvPr/>
        </p:nvSpPr>
        <p:spPr>
          <a:xfrm rot="10800000">
            <a:off x="755650" y="908050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1714500" y="6500812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10"/>
          <p:cNvCxnSpPr/>
          <p:nvPr/>
        </p:nvCxnSpPr>
        <p:spPr>
          <a:xfrm rot="5400000">
            <a:off x="-35718" y="5034756"/>
            <a:ext cx="36449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8" name="Google Shape;458;p10"/>
          <p:cNvSpPr/>
          <p:nvPr/>
        </p:nvSpPr>
        <p:spPr>
          <a:xfrm rot="4980000">
            <a:off x="797718" y="4080668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0"/>
          <p:cNvSpPr/>
          <p:nvPr/>
        </p:nvSpPr>
        <p:spPr>
          <a:xfrm rot="4980000">
            <a:off x="891381" y="4950618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/>
          <p:nvPr/>
        </p:nvSpPr>
        <p:spPr>
          <a:xfrm rot="4980000">
            <a:off x="1105693" y="5807868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0"/>
          <p:cNvSpPr/>
          <p:nvPr/>
        </p:nvSpPr>
        <p:spPr>
          <a:xfrm rot="-4620000">
            <a:off x="1857375" y="5743575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0"/>
          <p:cNvSpPr/>
          <p:nvPr/>
        </p:nvSpPr>
        <p:spPr>
          <a:xfrm rot="-4620000">
            <a:off x="2000250" y="4886325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-4620000">
            <a:off x="2214562" y="3957637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 txBox="1"/>
          <p:nvPr/>
        </p:nvSpPr>
        <p:spPr>
          <a:xfrm>
            <a:off x="642937" y="3143250"/>
            <a:ext cx="1071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 </a:t>
            </a:r>
            <a:endParaRPr/>
          </a:p>
        </p:txBody>
      </p:sp>
      <p:grpSp>
        <p:nvGrpSpPr>
          <p:cNvPr id="465" name="Google Shape;465;p10"/>
          <p:cNvGrpSpPr/>
          <p:nvPr/>
        </p:nvGrpSpPr>
        <p:grpSpPr>
          <a:xfrm>
            <a:off x="4730750" y="2987675"/>
            <a:ext cx="4350621" cy="3816350"/>
            <a:chOff x="4143375" y="2378075"/>
            <a:chExt cx="4350621" cy="3816350"/>
          </a:xfrm>
        </p:grpSpPr>
        <p:sp>
          <p:nvSpPr>
            <p:cNvPr id="466" name="Google Shape;466;p10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467" name="Google Shape;467;p10"/>
            <p:cNvGrpSpPr/>
            <p:nvPr/>
          </p:nvGrpSpPr>
          <p:grpSpPr>
            <a:xfrm>
              <a:off x="4143375" y="2479675"/>
              <a:ext cx="4350621" cy="3714750"/>
              <a:chOff x="4142947" y="2479032"/>
              <a:chExt cx="4350621" cy="3714750"/>
            </a:xfrm>
          </p:grpSpPr>
          <p:cxnSp>
            <p:nvCxnSpPr>
              <p:cNvPr id="468" name="Google Shape;468;p10"/>
              <p:cNvCxnSpPr/>
              <p:nvPr/>
            </p:nvCxnSpPr>
            <p:spPr>
              <a:xfrm rot="-5400000">
                <a:off x="4329478" y="4335613"/>
                <a:ext cx="371475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469" name="Google Shape;469;p10"/>
              <p:cNvCxnSpPr/>
              <p:nvPr/>
            </p:nvCxnSpPr>
            <p:spPr>
              <a:xfrm>
                <a:off x="4142947" y="3142607"/>
                <a:ext cx="4073525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470" name="Google Shape;470;p10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471" name="Google Shape;471;p10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472" name="Google Shape;472;p10"/>
              <p:cNvCxnSpPr/>
              <p:nvPr/>
            </p:nvCxnSpPr>
            <p:spPr>
              <a:xfrm rot="5400000">
                <a:off x="547327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10"/>
              <p:cNvCxnSpPr/>
              <p:nvPr/>
            </p:nvCxnSpPr>
            <p:spPr>
              <a:xfrm rot="5400000">
                <a:off x="4892247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10"/>
              <p:cNvCxnSpPr/>
              <p:nvPr/>
            </p:nvCxnSpPr>
            <p:spPr>
              <a:xfrm rot="5400000">
                <a:off x="6636116" y="3249763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10"/>
              <p:cNvCxnSpPr/>
              <p:nvPr/>
            </p:nvCxnSpPr>
            <p:spPr>
              <a:xfrm rot="5400000">
                <a:off x="723222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10"/>
              <p:cNvCxnSpPr/>
              <p:nvPr/>
            </p:nvCxnSpPr>
            <p:spPr>
              <a:xfrm flipH="1">
                <a:off x="6187647" y="4896795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10"/>
              <p:cNvCxnSpPr/>
              <p:nvPr/>
            </p:nvCxnSpPr>
            <p:spPr>
              <a:xfrm flipH="1">
                <a:off x="6187647" y="4309420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10"/>
              <p:cNvCxnSpPr/>
              <p:nvPr/>
            </p:nvCxnSpPr>
            <p:spPr>
              <a:xfrm flipH="1">
                <a:off x="6187647" y="3710932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79" name="Google Shape;479;p10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80" name="Google Shape;480;p10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81" name="Google Shape;481;p10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482" name="Google Shape;482;p10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483" name="Google Shape;483;p10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484" name="Google Shape;484;p10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485" name="Google Shape;485;p10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486" name="Google Shape;486;p10"/>
          <p:cNvSpPr/>
          <p:nvPr/>
        </p:nvSpPr>
        <p:spPr>
          <a:xfrm>
            <a:off x="5214937" y="307181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10"/>
          <p:cNvCxnSpPr/>
          <p:nvPr/>
        </p:nvCxnSpPr>
        <p:spPr>
          <a:xfrm rot="5400000">
            <a:off x="4393406" y="4679156"/>
            <a:ext cx="36449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8" name="Google Shape;488;p10"/>
          <p:cNvSpPr/>
          <p:nvPr/>
        </p:nvSpPr>
        <p:spPr>
          <a:xfrm>
            <a:off x="6143625" y="3000375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0"/>
          <p:cNvSpPr/>
          <p:nvPr/>
        </p:nvSpPr>
        <p:spPr>
          <a:xfrm rot="-4620000">
            <a:off x="5429250" y="3600450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0"/>
          <p:cNvSpPr/>
          <p:nvPr/>
        </p:nvSpPr>
        <p:spPr>
          <a:xfrm rot="4980000">
            <a:off x="6161881" y="3598068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0"/>
          <p:cNvSpPr/>
          <p:nvPr/>
        </p:nvSpPr>
        <p:spPr>
          <a:xfrm rot="4980000">
            <a:off x="6311106" y="4421981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0"/>
          <p:cNvSpPr/>
          <p:nvPr/>
        </p:nvSpPr>
        <p:spPr>
          <a:xfrm rot="4980000">
            <a:off x="6534943" y="5379243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 txBox="1"/>
          <p:nvPr/>
        </p:nvSpPr>
        <p:spPr>
          <a:xfrm>
            <a:off x="4462462" y="3143250"/>
            <a:ext cx="1071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 </a:t>
            </a:r>
            <a:endParaRPr/>
          </a:p>
        </p:txBody>
      </p:sp>
      <p:sp>
        <p:nvSpPr>
          <p:cNvPr id="494" name="Google Shape;494;p10"/>
          <p:cNvSpPr/>
          <p:nvPr/>
        </p:nvSpPr>
        <p:spPr>
          <a:xfrm rot="-4620000">
            <a:off x="5072062" y="5314950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 rot="-4620000">
            <a:off x="5214937" y="4457700"/>
            <a:ext cx="717550" cy="276225"/>
          </a:xfrm>
          <a:prstGeom prst="rightArrow">
            <a:avLst>
              <a:gd fmla="val 1318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"/>
          <p:cNvSpPr txBox="1"/>
          <p:nvPr>
            <p:ph type="title"/>
          </p:nvPr>
        </p:nvSpPr>
        <p:spPr>
          <a:xfrm>
            <a:off x="4286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 параболи</a:t>
            </a:r>
            <a:endParaRPr/>
          </a:p>
        </p:txBody>
      </p:sp>
      <p:sp>
        <p:nvSpPr>
          <p:cNvPr id="501" name="Google Shape;501;p11"/>
          <p:cNvSpPr txBox="1"/>
          <p:nvPr>
            <p:ph idx="1" type="body"/>
          </p:nvPr>
        </p:nvSpPr>
        <p:spPr>
          <a:xfrm>
            <a:off x="357187" y="1000125"/>
            <a:ext cx="8229600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Але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 параболи</a:t>
            </a:r>
            <a:r>
              <a:rPr b="1" i="1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точка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завжди буде знаходитись в точці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О(0;0):</a:t>
            </a:r>
            <a:r>
              <a:rPr b="1" i="1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 буде залежати від розміщення графіка функції.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Графік функції буде розміщуватись по різному і це залежить від багатьох факторів.</a:t>
            </a:r>
            <a:endParaRPr/>
          </a:p>
        </p:txBody>
      </p:sp>
      <p:grpSp>
        <p:nvGrpSpPr>
          <p:cNvPr id="502" name="Google Shape;502;p11"/>
          <p:cNvGrpSpPr/>
          <p:nvPr/>
        </p:nvGrpSpPr>
        <p:grpSpPr>
          <a:xfrm>
            <a:off x="171450" y="4143375"/>
            <a:ext cx="3286125" cy="2387599"/>
            <a:chOff x="172226" y="4143380"/>
            <a:chExt cx="3285668" cy="2387590"/>
          </a:xfrm>
        </p:grpSpPr>
        <p:cxnSp>
          <p:nvCxnSpPr>
            <p:cNvPr id="503" name="Google Shape;503;p11"/>
            <p:cNvCxnSpPr/>
            <p:nvPr/>
          </p:nvCxnSpPr>
          <p:spPr>
            <a:xfrm rot="-5400000">
              <a:off x="660158" y="5368131"/>
              <a:ext cx="2324091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04" name="Google Shape;504;p11"/>
            <p:cNvCxnSpPr/>
            <p:nvPr/>
          </p:nvCxnSpPr>
          <p:spPr>
            <a:xfrm>
              <a:off x="172226" y="6083298"/>
              <a:ext cx="31301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05" name="Google Shape;505;p11"/>
            <p:cNvSpPr txBox="1"/>
            <p:nvPr/>
          </p:nvSpPr>
          <p:spPr>
            <a:xfrm>
              <a:off x="1848971" y="4143380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506" name="Google Shape;506;p11"/>
            <p:cNvSpPr txBox="1"/>
            <p:nvPr/>
          </p:nvSpPr>
          <p:spPr>
            <a:xfrm>
              <a:off x="3059606" y="5715016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507" name="Google Shape;507;p11"/>
            <p:cNvSpPr txBox="1"/>
            <p:nvPr/>
          </p:nvSpPr>
          <p:spPr>
            <a:xfrm>
              <a:off x="1771015" y="5788123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508" name="Google Shape;508;p11"/>
            <p:cNvCxnSpPr/>
            <p:nvPr/>
          </p:nvCxnSpPr>
          <p:spPr>
            <a:xfrm rot="5400000">
              <a:off x="1299185" y="6016622"/>
              <a:ext cx="134937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9" name="Google Shape;509;p11"/>
            <p:cNvCxnSpPr/>
            <p:nvPr/>
          </p:nvCxnSpPr>
          <p:spPr>
            <a:xfrm flipH="1" rot="-5400000">
              <a:off x="790460" y="5996781"/>
              <a:ext cx="153986" cy="1904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11"/>
            <p:cNvCxnSpPr/>
            <p:nvPr/>
          </p:nvCxnSpPr>
          <p:spPr>
            <a:xfrm rot="5400000">
              <a:off x="2211077" y="6015830"/>
              <a:ext cx="1349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11"/>
            <p:cNvCxnSpPr/>
            <p:nvPr/>
          </p:nvCxnSpPr>
          <p:spPr>
            <a:xfrm rot="5400000">
              <a:off x="2673769" y="6016622"/>
              <a:ext cx="134937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11"/>
            <p:cNvCxnSpPr/>
            <p:nvPr/>
          </p:nvCxnSpPr>
          <p:spPr>
            <a:xfrm rot="10800000">
              <a:off x="1822996" y="5719762"/>
              <a:ext cx="1698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11"/>
            <p:cNvCxnSpPr/>
            <p:nvPr/>
          </p:nvCxnSpPr>
          <p:spPr>
            <a:xfrm flipH="1">
              <a:off x="1822996" y="5329239"/>
              <a:ext cx="16983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4" name="Google Shape;514;p11"/>
            <p:cNvCxnSpPr/>
            <p:nvPr/>
          </p:nvCxnSpPr>
          <p:spPr>
            <a:xfrm flipH="1">
              <a:off x="1822996" y="4965702"/>
              <a:ext cx="169839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11"/>
            <p:cNvCxnSpPr/>
            <p:nvPr/>
          </p:nvCxnSpPr>
          <p:spPr>
            <a:xfrm rot="10800000">
              <a:off x="1822996" y="4608516"/>
              <a:ext cx="1698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6" name="Google Shape;516;p11"/>
            <p:cNvSpPr txBox="1"/>
            <p:nvPr/>
          </p:nvSpPr>
          <p:spPr>
            <a:xfrm>
              <a:off x="2620646" y="608205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7" name="Google Shape;517;p11"/>
            <p:cNvSpPr txBox="1"/>
            <p:nvPr/>
          </p:nvSpPr>
          <p:spPr>
            <a:xfrm>
              <a:off x="2146490" y="6079738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8" name="Google Shape;518;p11"/>
            <p:cNvSpPr txBox="1"/>
            <p:nvPr/>
          </p:nvSpPr>
          <p:spPr>
            <a:xfrm>
              <a:off x="701510" y="606458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519" name="Google Shape;519;p11"/>
            <p:cNvSpPr txBox="1"/>
            <p:nvPr/>
          </p:nvSpPr>
          <p:spPr>
            <a:xfrm>
              <a:off x="1179275" y="607061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520" name="Google Shape;520;p11"/>
            <p:cNvSpPr txBox="1"/>
            <p:nvPr/>
          </p:nvSpPr>
          <p:spPr>
            <a:xfrm>
              <a:off x="1936381" y="5607665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1" name="Google Shape;521;p11"/>
            <p:cNvSpPr txBox="1"/>
            <p:nvPr/>
          </p:nvSpPr>
          <p:spPr>
            <a:xfrm>
              <a:off x="1933651" y="522836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2" name="Google Shape;522;p11"/>
            <p:cNvSpPr txBox="1"/>
            <p:nvPr/>
          </p:nvSpPr>
          <p:spPr>
            <a:xfrm>
              <a:off x="1950950" y="4847996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3" name="Google Shape;523;p11"/>
            <p:cNvSpPr txBox="1"/>
            <p:nvPr/>
          </p:nvSpPr>
          <p:spPr>
            <a:xfrm>
              <a:off x="1949584" y="4490504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24" name="Google Shape;524;p11"/>
          <p:cNvSpPr/>
          <p:nvPr/>
        </p:nvSpPr>
        <p:spPr>
          <a:xfrm rot="10800000">
            <a:off x="642937" y="2643187"/>
            <a:ext cx="1714500" cy="3763962"/>
          </a:xfrm>
          <a:custGeom>
            <a:rect b="b" l="l" r="r" t="t"/>
            <a:pathLst>
              <a:path extrusionOk="0" h="3763962" w="1714500">
                <a:moveTo>
                  <a:pt x="64" y="1859051"/>
                </a:moveTo>
                <a:lnTo>
                  <a:pt x="64" y="1859051"/>
                </a:lnTo>
                <a:cubicBezTo>
                  <a:pt x="2806" y="1364856"/>
                  <a:pt x="94115" y="892395"/>
                  <a:pt x="254088" y="544654"/>
                </a:cubicBezTo>
                <a:cubicBezTo>
                  <a:pt x="414060" y="196912"/>
                  <a:pt x="630160" y="1138"/>
                  <a:pt x="855284" y="4"/>
                </a:cubicBezTo>
                <a:cubicBezTo>
                  <a:pt x="1080408" y="-1128"/>
                  <a:pt x="1296915" y="192468"/>
                  <a:pt x="1457612" y="538596"/>
                </a:cubicBezTo>
                <a:cubicBezTo>
                  <a:pt x="1618309" y="884723"/>
                  <a:pt x="1710604" y="1356260"/>
                  <a:pt x="1714379" y="1850422"/>
                </a:cubicBezTo>
                <a:lnTo>
                  <a:pt x="857250" y="1881981"/>
                </a:lnTo>
                <a:close/>
              </a:path>
              <a:path extrusionOk="0" fill="none" h="3763962" w="1714500">
                <a:moveTo>
                  <a:pt x="64" y="1859051"/>
                </a:moveTo>
                <a:lnTo>
                  <a:pt x="64" y="1859051"/>
                </a:lnTo>
                <a:cubicBezTo>
                  <a:pt x="2806" y="1364856"/>
                  <a:pt x="94115" y="892395"/>
                  <a:pt x="254088" y="544654"/>
                </a:cubicBezTo>
                <a:cubicBezTo>
                  <a:pt x="414060" y="196912"/>
                  <a:pt x="630160" y="1138"/>
                  <a:pt x="855284" y="4"/>
                </a:cubicBezTo>
                <a:cubicBezTo>
                  <a:pt x="1080408" y="-1128"/>
                  <a:pt x="1296915" y="192468"/>
                  <a:pt x="1457612" y="538596"/>
                </a:cubicBezTo>
                <a:cubicBezTo>
                  <a:pt x="1618309" y="884723"/>
                  <a:pt x="1710604" y="1356260"/>
                  <a:pt x="1714379" y="1850422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11"/>
          <p:cNvGrpSpPr/>
          <p:nvPr/>
        </p:nvGrpSpPr>
        <p:grpSpPr>
          <a:xfrm>
            <a:off x="3205162" y="4143375"/>
            <a:ext cx="2643716" cy="2336800"/>
            <a:chOff x="4143375" y="2378075"/>
            <a:chExt cx="4350621" cy="3816350"/>
          </a:xfrm>
        </p:grpSpPr>
        <p:sp>
          <p:nvSpPr>
            <p:cNvPr id="526" name="Google Shape;526;p11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527" name="Google Shape;527;p11"/>
            <p:cNvGrpSpPr/>
            <p:nvPr/>
          </p:nvGrpSpPr>
          <p:grpSpPr>
            <a:xfrm>
              <a:off x="4143375" y="2479187"/>
              <a:ext cx="4350621" cy="3715237"/>
              <a:chOff x="4142947" y="2478544"/>
              <a:chExt cx="4350621" cy="3715237"/>
            </a:xfrm>
          </p:grpSpPr>
          <p:cxnSp>
            <p:nvCxnSpPr>
              <p:cNvPr id="528" name="Google Shape;528;p11"/>
              <p:cNvCxnSpPr/>
              <p:nvPr/>
            </p:nvCxnSpPr>
            <p:spPr>
              <a:xfrm rot="-5400000">
                <a:off x="4329581" y="4334857"/>
                <a:ext cx="3715237" cy="261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529" name="Google Shape;529;p11"/>
              <p:cNvCxnSpPr/>
              <p:nvPr/>
            </p:nvCxnSpPr>
            <p:spPr>
              <a:xfrm>
                <a:off x="4142947" y="3142258"/>
                <a:ext cx="4072829" cy="25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530" name="Google Shape;530;p11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6059100" y="2660325"/>
                <a:ext cx="585652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532" name="Google Shape;532;p11"/>
              <p:cNvCxnSpPr/>
              <p:nvPr/>
            </p:nvCxnSpPr>
            <p:spPr>
              <a:xfrm rot="5400000">
                <a:off x="5474820" y="3249851"/>
                <a:ext cx="215187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1"/>
              <p:cNvCxnSpPr/>
              <p:nvPr/>
            </p:nvCxnSpPr>
            <p:spPr>
              <a:xfrm rot="5400000">
                <a:off x="4892242" y="3249851"/>
                <a:ext cx="215187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 rot="5400000">
                <a:off x="6634754" y="3249851"/>
                <a:ext cx="215187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1"/>
              <p:cNvCxnSpPr/>
              <p:nvPr/>
            </p:nvCxnSpPr>
            <p:spPr>
              <a:xfrm rot="5400000">
                <a:off x="7230395" y="3249851"/>
                <a:ext cx="215187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1"/>
              <p:cNvCxnSpPr/>
              <p:nvPr/>
            </p:nvCxnSpPr>
            <p:spPr>
              <a:xfrm rot="10800000">
                <a:off x="6188505" y="4897467"/>
                <a:ext cx="21422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 flipH="1">
                <a:off x="6188505" y="4308941"/>
                <a:ext cx="214222" cy="25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1"/>
              <p:cNvCxnSpPr/>
              <p:nvPr/>
            </p:nvCxnSpPr>
            <p:spPr>
              <a:xfrm flipH="1">
                <a:off x="6188505" y="3710043"/>
                <a:ext cx="214222" cy="259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9" name="Google Shape;539;p11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40" name="Google Shape;540;p11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541" name="Google Shape;541;p11"/>
              <p:cNvSpPr txBox="1"/>
              <p:nvPr/>
            </p:nvSpPr>
            <p:spPr>
              <a:xfrm>
                <a:off x="4613191" y="3310786"/>
                <a:ext cx="705366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542" name="Google Shape;542;p11"/>
              <p:cNvSpPr txBox="1"/>
              <p:nvPr/>
            </p:nvSpPr>
            <p:spPr>
              <a:xfrm>
                <a:off x="5318557" y="3310786"/>
                <a:ext cx="656796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543" name="Google Shape;543;p11"/>
              <p:cNvSpPr txBox="1"/>
              <p:nvPr/>
            </p:nvSpPr>
            <p:spPr>
              <a:xfrm>
                <a:off x="6348804" y="3518726"/>
                <a:ext cx="968287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544" name="Google Shape;544;p11"/>
              <p:cNvSpPr txBox="1"/>
              <p:nvPr/>
            </p:nvSpPr>
            <p:spPr>
              <a:xfrm>
                <a:off x="6365379" y="4115949"/>
                <a:ext cx="1069273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545" name="Google Shape;545;p11"/>
              <p:cNvSpPr txBox="1"/>
              <p:nvPr/>
            </p:nvSpPr>
            <p:spPr>
              <a:xfrm>
                <a:off x="6356236" y="4696596"/>
                <a:ext cx="1078418" cy="603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546" name="Google Shape;546;p11"/>
          <p:cNvSpPr/>
          <p:nvPr/>
        </p:nvSpPr>
        <p:spPr>
          <a:xfrm>
            <a:off x="3876675" y="4357687"/>
            <a:ext cx="1714500" cy="3763962"/>
          </a:xfrm>
          <a:custGeom>
            <a:rect b="b" l="l" r="r" t="t"/>
            <a:pathLst>
              <a:path extrusionOk="0" h="3763962" w="1714500">
                <a:moveTo>
                  <a:pt x="64" y="1859051"/>
                </a:moveTo>
                <a:lnTo>
                  <a:pt x="63" y="1859050"/>
                </a:lnTo>
                <a:cubicBezTo>
                  <a:pt x="5782" y="828681"/>
                  <a:pt x="387877" y="-1"/>
                  <a:pt x="857250" y="0"/>
                </a:cubicBezTo>
                <a:cubicBezTo>
                  <a:pt x="1325091" y="0"/>
                  <a:pt x="1706534" y="823480"/>
                  <a:pt x="1714379" y="1850422"/>
                </a:cubicBezTo>
                <a:lnTo>
                  <a:pt x="857250" y="1881981"/>
                </a:lnTo>
                <a:close/>
              </a:path>
              <a:path extrusionOk="0" fill="none" h="3763962" w="1714500">
                <a:moveTo>
                  <a:pt x="64" y="1859051"/>
                </a:moveTo>
                <a:lnTo>
                  <a:pt x="63" y="1859050"/>
                </a:lnTo>
                <a:cubicBezTo>
                  <a:pt x="5782" y="828681"/>
                  <a:pt x="387877" y="-1"/>
                  <a:pt x="857250" y="0"/>
                </a:cubicBezTo>
                <a:cubicBezTo>
                  <a:pt x="1325091" y="0"/>
                  <a:pt x="1706534" y="823480"/>
                  <a:pt x="1714379" y="1850422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11"/>
          <p:cNvGrpSpPr/>
          <p:nvPr/>
        </p:nvGrpSpPr>
        <p:grpSpPr>
          <a:xfrm>
            <a:off x="5643562" y="4143375"/>
            <a:ext cx="3286125" cy="2387599"/>
            <a:chOff x="172226" y="4143380"/>
            <a:chExt cx="3285668" cy="2387589"/>
          </a:xfrm>
        </p:grpSpPr>
        <p:cxnSp>
          <p:nvCxnSpPr>
            <p:cNvPr id="548" name="Google Shape;548;p11"/>
            <p:cNvCxnSpPr/>
            <p:nvPr/>
          </p:nvCxnSpPr>
          <p:spPr>
            <a:xfrm rot="-5400000">
              <a:off x="660157" y="5368130"/>
              <a:ext cx="2324091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49" name="Google Shape;549;p11"/>
            <p:cNvCxnSpPr/>
            <p:nvPr/>
          </p:nvCxnSpPr>
          <p:spPr>
            <a:xfrm>
              <a:off x="172226" y="6083298"/>
              <a:ext cx="313011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50" name="Google Shape;550;p11"/>
            <p:cNvSpPr txBox="1"/>
            <p:nvPr/>
          </p:nvSpPr>
          <p:spPr>
            <a:xfrm>
              <a:off x="1848971" y="4143380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551" name="Google Shape;551;p11"/>
            <p:cNvSpPr txBox="1"/>
            <p:nvPr/>
          </p:nvSpPr>
          <p:spPr>
            <a:xfrm>
              <a:off x="3059606" y="5715016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552" name="Google Shape;552;p11"/>
            <p:cNvSpPr txBox="1"/>
            <p:nvPr/>
          </p:nvSpPr>
          <p:spPr>
            <a:xfrm>
              <a:off x="1771015" y="5788123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553" name="Google Shape;553;p11"/>
            <p:cNvCxnSpPr/>
            <p:nvPr/>
          </p:nvCxnSpPr>
          <p:spPr>
            <a:xfrm rot="5400000">
              <a:off x="1299185" y="6016623"/>
              <a:ext cx="13493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4" name="Google Shape;554;p11"/>
            <p:cNvCxnSpPr/>
            <p:nvPr/>
          </p:nvCxnSpPr>
          <p:spPr>
            <a:xfrm flipH="1" rot="-5400000">
              <a:off x="790460" y="5996781"/>
              <a:ext cx="153986" cy="1904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5" name="Google Shape;555;p11"/>
            <p:cNvCxnSpPr/>
            <p:nvPr/>
          </p:nvCxnSpPr>
          <p:spPr>
            <a:xfrm rot="5400000">
              <a:off x="2211076" y="6015830"/>
              <a:ext cx="1349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6" name="Google Shape;556;p11"/>
            <p:cNvCxnSpPr/>
            <p:nvPr/>
          </p:nvCxnSpPr>
          <p:spPr>
            <a:xfrm rot="5400000">
              <a:off x="2673769" y="6016623"/>
              <a:ext cx="134937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11"/>
            <p:cNvCxnSpPr/>
            <p:nvPr/>
          </p:nvCxnSpPr>
          <p:spPr>
            <a:xfrm rot="10800000">
              <a:off x="1822996" y="5719762"/>
              <a:ext cx="16983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" name="Google Shape;558;p11"/>
            <p:cNvCxnSpPr/>
            <p:nvPr/>
          </p:nvCxnSpPr>
          <p:spPr>
            <a:xfrm flipH="1">
              <a:off x="1822996" y="5329239"/>
              <a:ext cx="169838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9" name="Google Shape;559;p11"/>
            <p:cNvCxnSpPr/>
            <p:nvPr/>
          </p:nvCxnSpPr>
          <p:spPr>
            <a:xfrm flipH="1">
              <a:off x="1822996" y="4965702"/>
              <a:ext cx="169838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0" name="Google Shape;560;p11"/>
            <p:cNvCxnSpPr/>
            <p:nvPr/>
          </p:nvCxnSpPr>
          <p:spPr>
            <a:xfrm rot="10800000">
              <a:off x="1822996" y="4608516"/>
              <a:ext cx="16983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1" name="Google Shape;561;p11"/>
            <p:cNvSpPr txBox="1"/>
            <p:nvPr/>
          </p:nvSpPr>
          <p:spPr>
            <a:xfrm>
              <a:off x="2620646" y="608205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62" name="Google Shape;562;p11"/>
            <p:cNvSpPr txBox="1"/>
            <p:nvPr/>
          </p:nvSpPr>
          <p:spPr>
            <a:xfrm>
              <a:off x="2146490" y="6079738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3" name="Google Shape;563;p11"/>
            <p:cNvSpPr txBox="1"/>
            <p:nvPr/>
          </p:nvSpPr>
          <p:spPr>
            <a:xfrm>
              <a:off x="701510" y="606458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564" name="Google Shape;564;p11"/>
            <p:cNvSpPr txBox="1"/>
            <p:nvPr/>
          </p:nvSpPr>
          <p:spPr>
            <a:xfrm>
              <a:off x="1179275" y="607061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565" name="Google Shape;565;p11"/>
            <p:cNvSpPr txBox="1"/>
            <p:nvPr/>
          </p:nvSpPr>
          <p:spPr>
            <a:xfrm>
              <a:off x="1936381" y="5607665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6" name="Google Shape;566;p11"/>
            <p:cNvSpPr txBox="1"/>
            <p:nvPr/>
          </p:nvSpPr>
          <p:spPr>
            <a:xfrm>
              <a:off x="1933651" y="5228367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67" name="Google Shape;567;p11"/>
            <p:cNvSpPr txBox="1"/>
            <p:nvPr/>
          </p:nvSpPr>
          <p:spPr>
            <a:xfrm>
              <a:off x="1950950" y="4847996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68" name="Google Shape;568;p11"/>
            <p:cNvSpPr txBox="1"/>
            <p:nvPr/>
          </p:nvSpPr>
          <p:spPr>
            <a:xfrm>
              <a:off x="1949584" y="4490504"/>
              <a:ext cx="398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569" name="Google Shape;569;p11"/>
          <p:cNvSpPr/>
          <p:nvPr/>
        </p:nvSpPr>
        <p:spPr>
          <a:xfrm rot="10800000">
            <a:off x="7072312" y="2071687"/>
            <a:ext cx="1714500" cy="3763962"/>
          </a:xfrm>
          <a:custGeom>
            <a:rect b="b" l="l" r="r" t="t"/>
            <a:pathLst>
              <a:path extrusionOk="0" h="3763962" w="1714500">
                <a:moveTo>
                  <a:pt x="6246" y="1655216"/>
                </a:moveTo>
                <a:lnTo>
                  <a:pt x="6246" y="1655216"/>
                </a:lnTo>
                <a:cubicBezTo>
                  <a:pt x="31773" y="1193484"/>
                  <a:pt x="134386" y="768531"/>
                  <a:pt x="294128" y="462997"/>
                </a:cubicBezTo>
                <a:cubicBezTo>
                  <a:pt x="453871" y="157463"/>
                  <a:pt x="659670" y="-7474"/>
                  <a:pt x="871505" y="260"/>
                </a:cubicBezTo>
                <a:cubicBezTo>
                  <a:pt x="1083340" y="7994"/>
                  <a:pt x="1286527" y="187865"/>
                  <a:pt x="1441553" y="504892"/>
                </a:cubicBezTo>
                <a:cubicBezTo>
                  <a:pt x="1596579" y="821919"/>
                  <a:pt x="1692698" y="1254128"/>
                  <a:pt x="1711218" y="1717468"/>
                </a:cubicBezTo>
                <a:lnTo>
                  <a:pt x="857250" y="1881981"/>
                </a:lnTo>
                <a:close/>
              </a:path>
              <a:path extrusionOk="0" fill="none" h="3763962" w="1714500">
                <a:moveTo>
                  <a:pt x="6246" y="1655216"/>
                </a:moveTo>
                <a:lnTo>
                  <a:pt x="6246" y="1655216"/>
                </a:lnTo>
                <a:cubicBezTo>
                  <a:pt x="31773" y="1193484"/>
                  <a:pt x="134386" y="768531"/>
                  <a:pt x="294128" y="462997"/>
                </a:cubicBezTo>
                <a:cubicBezTo>
                  <a:pt x="453871" y="157463"/>
                  <a:pt x="659670" y="-7474"/>
                  <a:pt x="871505" y="260"/>
                </a:cubicBezTo>
                <a:cubicBezTo>
                  <a:pt x="1083340" y="7994"/>
                  <a:pt x="1286527" y="187865"/>
                  <a:pt x="1441553" y="504892"/>
                </a:cubicBezTo>
                <a:cubicBezTo>
                  <a:pt x="1596579" y="821919"/>
                  <a:pt x="1692698" y="1254128"/>
                  <a:pt x="1711218" y="1717468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1"/>
          <p:cNvSpPr/>
          <p:nvPr/>
        </p:nvSpPr>
        <p:spPr>
          <a:xfrm>
            <a:off x="1428750" y="6357937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1"/>
          <p:cNvSpPr/>
          <p:nvPr/>
        </p:nvSpPr>
        <p:spPr>
          <a:xfrm flipH="1" rot="10800000">
            <a:off x="4643437" y="4286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1"/>
          <p:cNvSpPr/>
          <p:nvPr/>
        </p:nvSpPr>
        <p:spPr>
          <a:xfrm flipH="1" rot="10800000">
            <a:off x="7858125" y="5786437"/>
            <a:ext cx="133350" cy="13335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1"/>
          <p:cNvSpPr txBox="1"/>
          <p:nvPr/>
        </p:nvSpPr>
        <p:spPr>
          <a:xfrm>
            <a:off x="8072437" y="5643562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74" name="Google Shape;574;p11"/>
          <p:cNvSpPr txBox="1"/>
          <p:nvPr/>
        </p:nvSpPr>
        <p:spPr>
          <a:xfrm>
            <a:off x="4786312" y="400050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75" name="Google Shape;575;p11"/>
          <p:cNvSpPr txBox="1"/>
          <p:nvPr/>
        </p:nvSpPr>
        <p:spPr>
          <a:xfrm>
            <a:off x="1500187" y="628650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76" name="Google Shape;576;p11"/>
          <p:cNvSpPr txBox="1"/>
          <p:nvPr/>
        </p:nvSpPr>
        <p:spPr>
          <a:xfrm>
            <a:off x="428625" y="4000500"/>
            <a:ext cx="928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  <p:sp>
        <p:nvSpPr>
          <p:cNvPr id="577" name="Google Shape;577;p11"/>
          <p:cNvSpPr txBox="1"/>
          <p:nvPr/>
        </p:nvSpPr>
        <p:spPr>
          <a:xfrm>
            <a:off x="3143250" y="4000500"/>
            <a:ext cx="928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  <p:sp>
        <p:nvSpPr>
          <p:cNvPr id="578" name="Google Shape;578;p11"/>
          <p:cNvSpPr txBox="1"/>
          <p:nvPr/>
        </p:nvSpPr>
        <p:spPr>
          <a:xfrm>
            <a:off x="6000750" y="4000500"/>
            <a:ext cx="928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Нулі функції </a:t>
            </a:r>
            <a:endParaRPr/>
          </a:p>
        </p:txBody>
      </p:sp>
      <p:sp>
        <p:nvSpPr>
          <p:cNvPr id="584" name="Google Shape;584;p12"/>
          <p:cNvSpPr txBox="1"/>
          <p:nvPr>
            <p:ph idx="1" type="body"/>
          </p:nvPr>
        </p:nvSpPr>
        <p:spPr>
          <a:xfrm>
            <a:off x="142875" y="1441450"/>
            <a:ext cx="8229600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5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Щоб знайти точки перетину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параболи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віссю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необхідно прирівняти квадратний тричлен до 0(нуля), розв'язати квадратне рівняння і знайти його корені.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12"/>
          <p:cNvSpPr txBox="1"/>
          <p:nvPr/>
        </p:nvSpPr>
        <p:spPr>
          <a:xfrm>
            <a:off x="142875" y="3332162"/>
            <a:ext cx="85725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="1" baseline="30000" i="1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+bx+c=0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D=b2-4ac</a:t>
            </a:r>
            <a:r>
              <a:rPr b="1" i="1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D&gt;0</a:t>
            </a: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 ми будемо мати 2 дійсних-різних корені</a:t>
            </a:r>
            <a:endParaRPr/>
          </a:p>
        </p:txBody>
      </p:sp>
      <p:pic>
        <p:nvPicPr>
          <p:cNvPr id="586" name="Google Shape;5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5500687"/>
            <a:ext cx="21145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2" y="5511800"/>
            <a:ext cx="21145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2"/>
          <p:cNvSpPr txBox="1"/>
          <p:nvPr/>
        </p:nvSpPr>
        <p:spPr>
          <a:xfrm>
            <a:off x="428625" y="5754687"/>
            <a:ext cx="1000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589" name="Google Shape;589;p12"/>
          <p:cNvSpPr txBox="1"/>
          <p:nvPr/>
        </p:nvSpPr>
        <p:spPr>
          <a:xfrm>
            <a:off x="3571875" y="5762625"/>
            <a:ext cx="13573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х</a:t>
            </a:r>
            <a:r>
              <a:rPr b="1" baseline="-2500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590" name="Google Shape;590;p12"/>
          <p:cNvSpPr txBox="1"/>
          <p:nvPr/>
        </p:nvSpPr>
        <p:spPr>
          <a:xfrm>
            <a:off x="0" y="29908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3"/>
          <p:cNvSpPr txBox="1"/>
          <p:nvPr>
            <p:ph idx="1" type="body"/>
          </p:nvPr>
        </p:nvSpPr>
        <p:spPr>
          <a:xfrm>
            <a:off x="0" y="285750"/>
            <a:ext cx="9144000" cy="107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Графік функції буде розміщуватись так.</a:t>
            </a:r>
            <a:endParaRPr/>
          </a:p>
        </p:txBody>
      </p:sp>
      <p:grpSp>
        <p:nvGrpSpPr>
          <p:cNvPr id="596" name="Google Shape;596;p13"/>
          <p:cNvGrpSpPr/>
          <p:nvPr/>
        </p:nvGrpSpPr>
        <p:grpSpPr>
          <a:xfrm>
            <a:off x="309562" y="1250950"/>
            <a:ext cx="4214812" cy="3816349"/>
            <a:chOff x="2357422" y="2399722"/>
            <a:chExt cx="4214842" cy="3816921"/>
          </a:xfrm>
        </p:grpSpPr>
        <p:cxnSp>
          <p:nvCxnSpPr>
            <p:cNvPr id="597" name="Google Shape;597;p13"/>
            <p:cNvCxnSpPr/>
            <p:nvPr/>
          </p:nvCxnSpPr>
          <p:spPr>
            <a:xfrm rot="-5400000">
              <a:off x="2570677" y="4358196"/>
              <a:ext cx="3715306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98" name="Google Shape;598;p13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99" name="Google Shape;599;p13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600" name="Google Shape;600;p13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601" name="Google Shape;601;p13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602" name="Google Shape;602;p13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13"/>
            <p:cNvCxnSpPr/>
            <p:nvPr/>
          </p:nvCxnSpPr>
          <p:spPr>
            <a:xfrm rot="5400000">
              <a:off x="3133699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13"/>
            <p:cNvCxnSpPr/>
            <p:nvPr/>
          </p:nvCxnSpPr>
          <p:spPr>
            <a:xfrm rot="5400000">
              <a:off x="4893456" y="5393401"/>
              <a:ext cx="215932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5" name="Google Shape;605;p13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13"/>
            <p:cNvCxnSpPr/>
            <p:nvPr/>
          </p:nvCxnSpPr>
          <p:spPr>
            <a:xfrm flipH="1">
              <a:off x="4429124" y="4919462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13"/>
            <p:cNvCxnSpPr/>
            <p:nvPr/>
          </p:nvCxnSpPr>
          <p:spPr>
            <a:xfrm flipH="1">
              <a:off x="4429124" y="4295481"/>
              <a:ext cx="21431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13"/>
            <p:cNvCxnSpPr/>
            <p:nvPr/>
          </p:nvCxnSpPr>
          <p:spPr>
            <a:xfrm flipH="1">
              <a:off x="4429124" y="3714369"/>
              <a:ext cx="21431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13"/>
            <p:cNvCxnSpPr/>
            <p:nvPr/>
          </p:nvCxnSpPr>
          <p:spPr>
            <a:xfrm flipH="1">
              <a:off x="4429124" y="3142783"/>
              <a:ext cx="21431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0" name="Google Shape;610;p13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1" name="Google Shape;611;p13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12" name="Google Shape;612;p13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613" name="Google Shape;613;p13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614" name="Google Shape;614;p13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15" name="Google Shape;615;p13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6" name="Google Shape;616;p13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17" name="Google Shape;617;p13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618" name="Google Shape;618;p13"/>
          <p:cNvSpPr/>
          <p:nvPr/>
        </p:nvSpPr>
        <p:spPr>
          <a:xfrm rot="10800000">
            <a:off x="2214562" y="-785812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3"/>
          <p:cNvSpPr/>
          <p:nvPr/>
        </p:nvSpPr>
        <p:spPr>
          <a:xfrm>
            <a:off x="2584450" y="4286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3"/>
          <p:cNvSpPr/>
          <p:nvPr/>
        </p:nvSpPr>
        <p:spPr>
          <a:xfrm>
            <a:off x="3714750" y="4286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 txBox="1"/>
          <p:nvPr/>
        </p:nvSpPr>
        <p:spPr>
          <a:xfrm>
            <a:off x="2428875" y="4394200"/>
            <a:ext cx="5715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2" name="Google Shape;622;p13"/>
          <p:cNvSpPr txBox="1"/>
          <p:nvPr/>
        </p:nvSpPr>
        <p:spPr>
          <a:xfrm>
            <a:off x="3714750" y="4405312"/>
            <a:ext cx="5715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pSp>
        <p:nvGrpSpPr>
          <p:cNvPr id="623" name="Google Shape;623;p13"/>
          <p:cNvGrpSpPr/>
          <p:nvPr/>
        </p:nvGrpSpPr>
        <p:grpSpPr>
          <a:xfrm>
            <a:off x="4691062" y="1227137"/>
            <a:ext cx="4214812" cy="3816349"/>
            <a:chOff x="2357422" y="2399722"/>
            <a:chExt cx="4214842" cy="3816921"/>
          </a:xfrm>
        </p:grpSpPr>
        <p:cxnSp>
          <p:nvCxnSpPr>
            <p:cNvPr id="624" name="Google Shape;624;p13"/>
            <p:cNvCxnSpPr/>
            <p:nvPr/>
          </p:nvCxnSpPr>
          <p:spPr>
            <a:xfrm rot="-5400000">
              <a:off x="2570677" y="4358196"/>
              <a:ext cx="3715306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2357422" y="5500573"/>
              <a:ext cx="3929090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26" name="Google Shape;626;p13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627" name="Google Shape;627;p13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628" name="Google Shape;628;p13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629" name="Google Shape;629;p13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0" name="Google Shape;630;p13"/>
            <p:cNvCxnSpPr/>
            <p:nvPr/>
          </p:nvCxnSpPr>
          <p:spPr>
            <a:xfrm rot="5400000">
              <a:off x="3133699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1" name="Google Shape;631;p13"/>
            <p:cNvCxnSpPr/>
            <p:nvPr/>
          </p:nvCxnSpPr>
          <p:spPr>
            <a:xfrm rot="5400000">
              <a:off x="4893456" y="5393401"/>
              <a:ext cx="215932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2" name="Google Shape;632;p13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3" name="Google Shape;633;p13"/>
            <p:cNvCxnSpPr/>
            <p:nvPr/>
          </p:nvCxnSpPr>
          <p:spPr>
            <a:xfrm flipH="1">
              <a:off x="4429124" y="4919461"/>
              <a:ext cx="21431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4" name="Google Shape;634;p13"/>
            <p:cNvCxnSpPr/>
            <p:nvPr/>
          </p:nvCxnSpPr>
          <p:spPr>
            <a:xfrm flipH="1">
              <a:off x="4429124" y="4295481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5" name="Google Shape;635;p13"/>
            <p:cNvCxnSpPr/>
            <p:nvPr/>
          </p:nvCxnSpPr>
          <p:spPr>
            <a:xfrm flipH="1">
              <a:off x="4429124" y="3714369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36" name="Google Shape;636;p13"/>
            <p:cNvCxnSpPr/>
            <p:nvPr/>
          </p:nvCxnSpPr>
          <p:spPr>
            <a:xfrm flipH="1">
              <a:off x="4429124" y="3142783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7" name="Google Shape;637;p13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38" name="Google Shape;638;p13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39" name="Google Shape;639;p13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640" name="Google Shape;640;p13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641" name="Google Shape;641;p13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42" name="Google Shape;642;p13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3" name="Google Shape;643;p13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44" name="Google Shape;644;p13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645" name="Google Shape;645;p13"/>
          <p:cNvSpPr/>
          <p:nvPr/>
        </p:nvSpPr>
        <p:spPr>
          <a:xfrm>
            <a:off x="5214937" y="2357437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3"/>
          <p:cNvSpPr txBox="1"/>
          <p:nvPr/>
        </p:nvSpPr>
        <p:spPr>
          <a:xfrm>
            <a:off x="4714875" y="4357687"/>
            <a:ext cx="5715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47" name="Google Shape;647;p13"/>
          <p:cNvSpPr txBox="1"/>
          <p:nvPr/>
        </p:nvSpPr>
        <p:spPr>
          <a:xfrm>
            <a:off x="7286625" y="4429125"/>
            <a:ext cx="5715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48" name="Google Shape;648;p13"/>
          <p:cNvSpPr/>
          <p:nvPr/>
        </p:nvSpPr>
        <p:spPr>
          <a:xfrm>
            <a:off x="5191125" y="4251325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3"/>
          <p:cNvSpPr/>
          <p:nvPr/>
        </p:nvSpPr>
        <p:spPr>
          <a:xfrm>
            <a:off x="7096125" y="4251325"/>
            <a:ext cx="133350" cy="13335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3"/>
          <p:cNvSpPr txBox="1"/>
          <p:nvPr/>
        </p:nvSpPr>
        <p:spPr>
          <a:xfrm>
            <a:off x="142875" y="5643562"/>
            <a:ext cx="85121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графік функції двічі перетинає вісь </a:t>
            </a:r>
            <a:r>
              <a:rPr b="1" i="1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endParaRPr/>
          </a:p>
        </p:txBody>
      </p:sp>
      <p:sp>
        <p:nvSpPr>
          <p:cNvPr id="651" name="Google Shape;651;p13"/>
          <p:cNvSpPr txBox="1"/>
          <p:nvPr/>
        </p:nvSpPr>
        <p:spPr>
          <a:xfrm>
            <a:off x="1214437" y="1214437"/>
            <a:ext cx="1071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 </a:t>
            </a:r>
            <a:endParaRPr/>
          </a:p>
        </p:txBody>
      </p:sp>
      <p:sp>
        <p:nvSpPr>
          <p:cNvPr id="652" name="Google Shape;652;p13"/>
          <p:cNvSpPr txBox="1"/>
          <p:nvPr/>
        </p:nvSpPr>
        <p:spPr>
          <a:xfrm>
            <a:off x="5033962" y="1214437"/>
            <a:ext cx="1071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/>
          <p:nvPr>
            <p:ph type="title"/>
          </p:nvPr>
        </p:nvSpPr>
        <p:spPr>
          <a:xfrm>
            <a:off x="500062" y="0"/>
            <a:ext cx="8229600" cy="186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D=0</a:t>
            </a:r>
            <a:r>
              <a:rPr b="1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 ми матимемо </a:t>
            </a:r>
            <a:r>
              <a:rPr b="1" i="1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дійсних-рівних корені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grpSp>
        <p:nvGrpSpPr>
          <p:cNvPr id="658" name="Google Shape;658;p14"/>
          <p:cNvGrpSpPr/>
          <p:nvPr/>
        </p:nvGrpSpPr>
        <p:grpSpPr>
          <a:xfrm>
            <a:off x="357187" y="1620837"/>
            <a:ext cx="1858962" cy="876300"/>
            <a:chOff x="225" y="1021"/>
            <a:chExt cx="1171" cy="552"/>
          </a:xfrm>
        </p:grpSpPr>
        <p:sp>
          <p:nvSpPr>
            <p:cNvPr id="659" name="Google Shape;659;p14"/>
            <p:cNvSpPr txBox="1"/>
            <p:nvPr/>
          </p:nvSpPr>
          <p:spPr>
            <a:xfrm>
              <a:off x="225" y="1082"/>
              <a:ext cx="841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None/>
              </a:pPr>
              <a:r>
                <a:rPr b="1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</a:t>
              </a:r>
              <a:r>
                <a:rPr b="1" baseline="-25000" i="1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1,2</a:t>
              </a:r>
              <a:r>
                <a:rPr b="1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pic>
          <p:nvPicPr>
            <p:cNvPr id="660" name="Google Shape;66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0" y="1021"/>
              <a:ext cx="516" cy="5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1" name="Google Shape;661;p14"/>
          <p:cNvSpPr txBox="1"/>
          <p:nvPr/>
        </p:nvSpPr>
        <p:spPr>
          <a:xfrm>
            <a:off x="2709862" y="1184275"/>
            <a:ext cx="6357937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графік функції тільки в одній точці перетинає вісь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(дотикається до вісі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і точка дотику буде в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вершині параболи</a:t>
            </a:r>
            <a:endParaRPr/>
          </a:p>
        </p:txBody>
      </p:sp>
      <p:grpSp>
        <p:nvGrpSpPr>
          <p:cNvPr id="662" name="Google Shape;662;p14"/>
          <p:cNvGrpSpPr/>
          <p:nvPr/>
        </p:nvGrpSpPr>
        <p:grpSpPr>
          <a:xfrm>
            <a:off x="314325" y="3019425"/>
            <a:ext cx="4214812" cy="3816350"/>
            <a:chOff x="2357422" y="2399722"/>
            <a:chExt cx="4214842" cy="3816921"/>
          </a:xfrm>
        </p:grpSpPr>
        <p:cxnSp>
          <p:nvCxnSpPr>
            <p:cNvPr id="663" name="Google Shape;663;p14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64" name="Google Shape;664;p14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65" name="Google Shape;665;p14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666" name="Google Shape;666;p14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667" name="Google Shape;667;p14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668" name="Google Shape;668;p14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9" name="Google Shape;669;p14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0" name="Google Shape;670;p14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1" name="Google Shape;671;p14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2" name="Google Shape;672;p14"/>
            <p:cNvCxnSpPr/>
            <p:nvPr/>
          </p:nvCxnSpPr>
          <p:spPr>
            <a:xfrm flipH="1">
              <a:off x="4429124" y="4919462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3" name="Google Shape;673;p14"/>
            <p:cNvCxnSpPr/>
            <p:nvPr/>
          </p:nvCxnSpPr>
          <p:spPr>
            <a:xfrm flipH="1">
              <a:off x="4429124" y="429548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4" name="Google Shape;674;p14"/>
            <p:cNvCxnSpPr/>
            <p:nvPr/>
          </p:nvCxnSpPr>
          <p:spPr>
            <a:xfrm flipH="1">
              <a:off x="4429124" y="3714369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5" name="Google Shape;675;p14"/>
            <p:cNvCxnSpPr/>
            <p:nvPr/>
          </p:nvCxnSpPr>
          <p:spPr>
            <a:xfrm flipH="1">
              <a:off x="4429124" y="3142783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6" name="Google Shape;676;p14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77" name="Google Shape;677;p14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8" name="Google Shape;678;p14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679" name="Google Shape;679;p14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680" name="Google Shape;680;p14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81" name="Google Shape;681;p14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82" name="Google Shape;682;p14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3" name="Google Shape;683;p14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684" name="Google Shape;684;p14"/>
          <p:cNvSpPr/>
          <p:nvPr/>
        </p:nvSpPr>
        <p:spPr>
          <a:xfrm rot="10800000">
            <a:off x="500062" y="46196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4"/>
          <p:cNvSpPr/>
          <p:nvPr/>
        </p:nvSpPr>
        <p:spPr>
          <a:xfrm>
            <a:off x="1428750" y="60007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4"/>
          <p:cNvSpPr txBox="1"/>
          <p:nvPr/>
        </p:nvSpPr>
        <p:spPr>
          <a:xfrm>
            <a:off x="1143000" y="6357937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687" name="Google Shape;687;p14"/>
          <p:cNvGrpSpPr/>
          <p:nvPr/>
        </p:nvGrpSpPr>
        <p:grpSpPr>
          <a:xfrm>
            <a:off x="4111625" y="3308350"/>
            <a:ext cx="4427537" cy="3429000"/>
            <a:chOff x="4143800" y="2378075"/>
            <a:chExt cx="4350196" cy="3816350"/>
          </a:xfrm>
        </p:grpSpPr>
        <p:sp>
          <p:nvSpPr>
            <p:cNvPr id="688" name="Google Shape;688;p14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689" name="Google Shape;689;p14"/>
            <p:cNvGrpSpPr/>
            <p:nvPr/>
          </p:nvGrpSpPr>
          <p:grpSpPr>
            <a:xfrm>
              <a:off x="4143800" y="2480551"/>
              <a:ext cx="4350196" cy="3713874"/>
              <a:chOff x="4143372" y="2479908"/>
              <a:chExt cx="4350196" cy="3713874"/>
            </a:xfrm>
          </p:grpSpPr>
          <p:cxnSp>
            <p:nvCxnSpPr>
              <p:cNvPr id="690" name="Google Shape;690;p14"/>
              <p:cNvCxnSpPr/>
              <p:nvPr/>
            </p:nvCxnSpPr>
            <p:spPr>
              <a:xfrm rot="-5400000">
                <a:off x="4330512" y="4336065"/>
                <a:ext cx="3713874" cy="156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691" name="Google Shape;691;p14"/>
              <p:cNvCxnSpPr/>
              <p:nvPr/>
            </p:nvCxnSpPr>
            <p:spPr>
              <a:xfrm>
                <a:off x="4143372" y="3142469"/>
                <a:ext cx="4072557" cy="176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692" name="Google Shape;692;p14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693" name="Google Shape;693;p14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694" name="Google Shape;694;p14"/>
              <p:cNvCxnSpPr/>
              <p:nvPr/>
            </p:nvCxnSpPr>
            <p:spPr>
              <a:xfrm rot="5400000">
                <a:off x="5472819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4"/>
              <p:cNvCxnSpPr/>
              <p:nvPr/>
            </p:nvCxnSpPr>
            <p:spPr>
              <a:xfrm rot="5400000">
                <a:off x="4892585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14"/>
              <p:cNvCxnSpPr/>
              <p:nvPr/>
            </p:nvCxnSpPr>
            <p:spPr>
              <a:xfrm rot="5400000">
                <a:off x="6634067" y="3250348"/>
                <a:ext cx="217319" cy="156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14"/>
              <p:cNvCxnSpPr/>
              <p:nvPr/>
            </p:nvCxnSpPr>
            <p:spPr>
              <a:xfrm rot="5400000">
                <a:off x="7230679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4"/>
              <p:cNvCxnSpPr/>
              <p:nvPr/>
            </p:nvCxnSpPr>
            <p:spPr>
              <a:xfrm flipH="1">
                <a:off x="6188230" y="4896930"/>
                <a:ext cx="213688" cy="176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4"/>
              <p:cNvCxnSpPr/>
              <p:nvPr/>
            </p:nvCxnSpPr>
            <p:spPr>
              <a:xfrm flipH="1">
                <a:off x="6188230" y="4310343"/>
                <a:ext cx="213688" cy="176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4"/>
              <p:cNvCxnSpPr/>
              <p:nvPr/>
            </p:nvCxnSpPr>
            <p:spPr>
              <a:xfrm flipH="1">
                <a:off x="6188230" y="3711388"/>
                <a:ext cx="213688" cy="176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1" name="Google Shape;701;p14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702" name="Google Shape;702;p14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03" name="Google Shape;703;p14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704" name="Google Shape;704;p14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705" name="Google Shape;705;p14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706" name="Google Shape;706;p14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707" name="Google Shape;707;p14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708" name="Google Shape;708;p14"/>
          <p:cNvSpPr/>
          <p:nvPr/>
        </p:nvSpPr>
        <p:spPr>
          <a:xfrm>
            <a:off x="6061075" y="4014787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4"/>
          <p:cNvSpPr/>
          <p:nvPr/>
        </p:nvSpPr>
        <p:spPr>
          <a:xfrm>
            <a:off x="6967537" y="3929062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4"/>
          <p:cNvSpPr txBox="1"/>
          <p:nvPr/>
        </p:nvSpPr>
        <p:spPr>
          <a:xfrm>
            <a:off x="6572250" y="3494087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11" name="Google Shape;711;p14"/>
          <p:cNvSpPr txBox="1"/>
          <p:nvPr/>
        </p:nvSpPr>
        <p:spPr>
          <a:xfrm>
            <a:off x="1000125" y="3143250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  <p:sp>
        <p:nvSpPr>
          <p:cNvPr id="712" name="Google Shape;712;p14"/>
          <p:cNvSpPr txBox="1"/>
          <p:nvPr/>
        </p:nvSpPr>
        <p:spPr>
          <a:xfrm>
            <a:off x="7429500" y="3143250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"/>
          <p:cNvSpPr txBox="1"/>
          <p:nvPr>
            <p:ph type="title"/>
          </p:nvPr>
        </p:nvSpPr>
        <p:spPr>
          <a:xfrm>
            <a:off x="500062" y="-53975"/>
            <a:ext cx="8229600" cy="305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D&lt;0</a:t>
            </a: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 дійсних коренів квадратний тричлен не матиме, корені будуть комплексні-спряжені, графік функції не перетинає вісь </a:t>
            </a: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жодній точці </a:t>
            </a:r>
            <a:endParaRPr/>
          </a:p>
        </p:txBody>
      </p:sp>
      <p:grpSp>
        <p:nvGrpSpPr>
          <p:cNvPr id="718" name="Google Shape;718;p15"/>
          <p:cNvGrpSpPr/>
          <p:nvPr/>
        </p:nvGrpSpPr>
        <p:grpSpPr>
          <a:xfrm>
            <a:off x="314325" y="3019425"/>
            <a:ext cx="4214812" cy="3816350"/>
            <a:chOff x="2357422" y="2399722"/>
            <a:chExt cx="4214842" cy="3816921"/>
          </a:xfrm>
        </p:grpSpPr>
        <p:cxnSp>
          <p:nvCxnSpPr>
            <p:cNvPr id="719" name="Google Shape;719;p15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20" name="Google Shape;720;p15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21" name="Google Shape;721;p15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722" name="Google Shape;722;p15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723" name="Google Shape;723;p15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724" name="Google Shape;724;p15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5" name="Google Shape;725;p15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6" name="Google Shape;726;p15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7" name="Google Shape;727;p15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15"/>
            <p:cNvCxnSpPr/>
            <p:nvPr/>
          </p:nvCxnSpPr>
          <p:spPr>
            <a:xfrm flipH="1">
              <a:off x="4429124" y="4919462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9" name="Google Shape;729;p15"/>
            <p:cNvCxnSpPr/>
            <p:nvPr/>
          </p:nvCxnSpPr>
          <p:spPr>
            <a:xfrm flipH="1">
              <a:off x="4429124" y="429548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15"/>
            <p:cNvCxnSpPr/>
            <p:nvPr/>
          </p:nvCxnSpPr>
          <p:spPr>
            <a:xfrm flipH="1">
              <a:off x="4429124" y="3714369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1" name="Google Shape;731;p15"/>
            <p:cNvCxnSpPr/>
            <p:nvPr/>
          </p:nvCxnSpPr>
          <p:spPr>
            <a:xfrm flipH="1">
              <a:off x="4429124" y="3142783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2" name="Google Shape;732;p15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33" name="Google Shape;733;p15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4" name="Google Shape;734;p15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735" name="Google Shape;735;p15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736" name="Google Shape;736;p15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7" name="Google Shape;737;p15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38" name="Google Shape;738;p15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39" name="Google Shape;739;p15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740" name="Google Shape;740;p15"/>
          <p:cNvGrpSpPr/>
          <p:nvPr/>
        </p:nvGrpSpPr>
        <p:grpSpPr>
          <a:xfrm>
            <a:off x="4110037" y="2428875"/>
            <a:ext cx="4429125" cy="3429000"/>
            <a:chOff x="4143800" y="2378075"/>
            <a:chExt cx="4350196" cy="3816350"/>
          </a:xfrm>
        </p:grpSpPr>
        <p:sp>
          <p:nvSpPr>
            <p:cNvPr id="741" name="Google Shape;741;p15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742" name="Google Shape;742;p15"/>
            <p:cNvGrpSpPr/>
            <p:nvPr/>
          </p:nvGrpSpPr>
          <p:grpSpPr>
            <a:xfrm>
              <a:off x="4143800" y="2480551"/>
              <a:ext cx="4350196" cy="3713874"/>
              <a:chOff x="4143372" y="2479908"/>
              <a:chExt cx="4350196" cy="3713874"/>
            </a:xfrm>
          </p:grpSpPr>
          <p:cxnSp>
            <p:nvCxnSpPr>
              <p:cNvPr id="743" name="Google Shape;743;p15"/>
              <p:cNvCxnSpPr/>
              <p:nvPr/>
            </p:nvCxnSpPr>
            <p:spPr>
              <a:xfrm rot="-5400000">
                <a:off x="4330559" y="4335286"/>
                <a:ext cx="3713874" cy="311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744" name="Google Shape;744;p15"/>
              <p:cNvCxnSpPr/>
              <p:nvPr/>
            </p:nvCxnSpPr>
            <p:spPr>
              <a:xfrm>
                <a:off x="4143372" y="3142469"/>
                <a:ext cx="4072657" cy="176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745" name="Google Shape;745;p15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746" name="Google Shape;746;p15"/>
              <p:cNvSpPr txBox="1"/>
              <p:nvPr/>
            </p:nvSpPr>
            <p:spPr>
              <a:xfrm>
                <a:off x="6209998" y="275073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747" name="Google Shape;747;p15"/>
              <p:cNvCxnSpPr/>
              <p:nvPr/>
            </p:nvCxnSpPr>
            <p:spPr>
              <a:xfrm rot="5400000">
                <a:off x="5473863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5"/>
              <p:cNvCxnSpPr/>
              <p:nvPr/>
            </p:nvCxnSpPr>
            <p:spPr>
              <a:xfrm rot="5400000">
                <a:off x="4892278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5"/>
              <p:cNvCxnSpPr/>
              <p:nvPr/>
            </p:nvCxnSpPr>
            <p:spPr>
              <a:xfrm rot="5400000">
                <a:off x="6634695" y="3250348"/>
                <a:ext cx="217319" cy="156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15"/>
              <p:cNvCxnSpPr/>
              <p:nvPr/>
            </p:nvCxnSpPr>
            <p:spPr>
              <a:xfrm rot="5400000">
                <a:off x="7231093" y="3251128"/>
                <a:ext cx="217319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15"/>
              <p:cNvCxnSpPr/>
              <p:nvPr/>
            </p:nvCxnSpPr>
            <p:spPr>
              <a:xfrm flipH="1">
                <a:off x="6189056" y="4896930"/>
                <a:ext cx="213611" cy="176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15"/>
              <p:cNvCxnSpPr/>
              <p:nvPr/>
            </p:nvCxnSpPr>
            <p:spPr>
              <a:xfrm flipH="1">
                <a:off x="6189056" y="4310343"/>
                <a:ext cx="213611" cy="176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15"/>
              <p:cNvCxnSpPr/>
              <p:nvPr/>
            </p:nvCxnSpPr>
            <p:spPr>
              <a:xfrm flipH="1">
                <a:off x="6189056" y="3711388"/>
                <a:ext cx="213611" cy="176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54" name="Google Shape;754;p15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755" name="Google Shape;755;p15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756" name="Google Shape;756;p15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757" name="Google Shape;757;p15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758" name="Google Shape;758;p15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759" name="Google Shape;759;p15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760" name="Google Shape;760;p15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761" name="Google Shape;761;p15"/>
          <p:cNvSpPr/>
          <p:nvPr/>
        </p:nvSpPr>
        <p:spPr>
          <a:xfrm>
            <a:off x="6072187" y="364331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5"/>
          <p:cNvSpPr/>
          <p:nvPr/>
        </p:nvSpPr>
        <p:spPr>
          <a:xfrm rot="10800000">
            <a:off x="714375" y="-142875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5"/>
          <p:cNvSpPr txBox="1"/>
          <p:nvPr/>
        </p:nvSpPr>
        <p:spPr>
          <a:xfrm>
            <a:off x="1190625" y="3275012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  <p:sp>
        <p:nvSpPr>
          <p:cNvPr id="764" name="Google Shape;764;p15"/>
          <p:cNvSpPr txBox="1"/>
          <p:nvPr/>
        </p:nvSpPr>
        <p:spPr>
          <a:xfrm>
            <a:off x="3857625" y="3286125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/>
          <p:nvPr>
            <p:ph type="title"/>
          </p:nvPr>
        </p:nvSpPr>
        <p:spPr>
          <a:xfrm>
            <a:off x="0" y="0"/>
            <a:ext cx="914400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Квадратична функція  набуває додатних і від'ємних значень в залежності від </a:t>
            </a:r>
            <a:r>
              <a:rPr b="1" i="1" lang="en-US" sz="4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b="1" i="1" lang="en-US" sz="4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graphicFrame>
        <p:nvGraphicFramePr>
          <p:cNvPr id="770" name="Google Shape;770;p16"/>
          <p:cNvGraphicFramePr/>
          <p:nvPr/>
        </p:nvGraphicFramePr>
        <p:xfrm>
          <a:off x="285750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{24CC7DC1-3F39-4E31-8CDE-5C38A2DEF1F8}</a:tableStyleId>
              </a:tblPr>
              <a:tblGrid>
                <a:gridCol w="2833675"/>
                <a:gridCol w="2833675"/>
                <a:gridCol w="2833675"/>
              </a:tblGrid>
              <a:tr h="407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1" name="Google Shape;771;p16"/>
          <p:cNvSpPr txBox="1"/>
          <p:nvPr/>
        </p:nvSpPr>
        <p:spPr>
          <a:xfrm>
            <a:off x="3286125" y="1727200"/>
            <a:ext cx="29289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a&gt;0</a:t>
            </a:r>
            <a:endParaRPr/>
          </a:p>
        </p:txBody>
      </p:sp>
      <p:sp>
        <p:nvSpPr>
          <p:cNvPr id="772" name="Google Shape;772;p16"/>
          <p:cNvSpPr txBox="1"/>
          <p:nvPr/>
        </p:nvSpPr>
        <p:spPr>
          <a:xfrm>
            <a:off x="285750" y="23812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D&gt;0</a:t>
            </a:r>
            <a:endParaRPr/>
          </a:p>
        </p:txBody>
      </p:sp>
      <p:sp>
        <p:nvSpPr>
          <p:cNvPr id="773" name="Google Shape;773;p16"/>
          <p:cNvSpPr txBox="1"/>
          <p:nvPr/>
        </p:nvSpPr>
        <p:spPr>
          <a:xfrm>
            <a:off x="3071812" y="23939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D=0</a:t>
            </a:r>
            <a:endParaRPr/>
          </a:p>
        </p:txBody>
      </p:sp>
      <p:sp>
        <p:nvSpPr>
          <p:cNvPr id="774" name="Google Shape;774;p16"/>
          <p:cNvSpPr txBox="1"/>
          <p:nvPr/>
        </p:nvSpPr>
        <p:spPr>
          <a:xfrm>
            <a:off x="5881687" y="23939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D&lt;0</a:t>
            </a:r>
            <a:endParaRPr/>
          </a:p>
        </p:txBody>
      </p:sp>
      <p:grpSp>
        <p:nvGrpSpPr>
          <p:cNvPr id="775" name="Google Shape;775;p16"/>
          <p:cNvGrpSpPr/>
          <p:nvPr/>
        </p:nvGrpSpPr>
        <p:grpSpPr>
          <a:xfrm>
            <a:off x="500062" y="3060701"/>
            <a:ext cx="2509837" cy="3286125"/>
            <a:chOff x="500034" y="3061105"/>
            <a:chExt cx="2509309" cy="3286148"/>
          </a:xfrm>
        </p:grpSpPr>
        <p:cxnSp>
          <p:nvCxnSpPr>
            <p:cNvPr id="776" name="Google Shape;776;p16"/>
            <p:cNvCxnSpPr/>
            <p:nvPr/>
          </p:nvCxnSpPr>
          <p:spPr>
            <a:xfrm rot="-5400000">
              <a:off x="117962" y="4703386"/>
              <a:ext cx="3286148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77" name="Google Shape;777;p16"/>
            <p:cNvCxnSpPr/>
            <p:nvPr/>
          </p:nvCxnSpPr>
          <p:spPr>
            <a:xfrm>
              <a:off x="500034" y="5501110"/>
              <a:ext cx="2428364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78" name="Google Shape;778;p16"/>
            <p:cNvSpPr txBox="1"/>
            <p:nvPr/>
          </p:nvSpPr>
          <p:spPr>
            <a:xfrm>
              <a:off x="1857356" y="3071810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779" name="Google Shape;779;p16"/>
            <p:cNvSpPr txBox="1"/>
            <p:nvPr/>
          </p:nvSpPr>
          <p:spPr>
            <a:xfrm>
              <a:off x="250029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780" name="Google Shape;780;p16"/>
            <p:cNvSpPr txBox="1"/>
            <p:nvPr/>
          </p:nvSpPr>
          <p:spPr>
            <a:xfrm>
              <a:off x="178591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781" name="Google Shape;781;p16"/>
          <p:cNvSpPr/>
          <p:nvPr/>
        </p:nvSpPr>
        <p:spPr>
          <a:xfrm rot="10800000">
            <a:off x="904875" y="2214562"/>
            <a:ext cx="1357312" cy="3763962"/>
          </a:xfrm>
          <a:custGeom>
            <a:rect b="b" l="l" r="r" t="t"/>
            <a:pathLst>
              <a:path extrusionOk="0" h="3763962" w="1357313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3" y="197225"/>
                  <a:pt x="498848" y="902"/>
                  <a:pt x="677425" y="3"/>
                </a:cubicBezTo>
                <a:cubicBezTo>
                  <a:pt x="856001" y="-895"/>
                  <a:pt x="1027682" y="193700"/>
                  <a:pt x="1154905" y="541215"/>
                </a:cubicBezTo>
                <a:cubicBezTo>
                  <a:pt x="1282127" y="888730"/>
                  <a:pt x="1354883" y="1361826"/>
                  <a:pt x="1357254" y="1856995"/>
                </a:cubicBezTo>
                <a:lnTo>
                  <a:pt x="678657" y="1881981"/>
                </a:lnTo>
                <a:close/>
              </a:path>
              <a:path extrusionOk="0" fill="none" h="3763962" w="1357313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3" y="197225"/>
                  <a:pt x="498848" y="902"/>
                  <a:pt x="677425" y="3"/>
                </a:cubicBezTo>
                <a:cubicBezTo>
                  <a:pt x="856001" y="-895"/>
                  <a:pt x="1027682" y="193700"/>
                  <a:pt x="1154905" y="541215"/>
                </a:cubicBezTo>
                <a:cubicBezTo>
                  <a:pt x="1282127" y="888730"/>
                  <a:pt x="1354883" y="1361826"/>
                  <a:pt x="1357254" y="1856995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6"/>
          <p:cNvSpPr txBox="1"/>
          <p:nvPr/>
        </p:nvSpPr>
        <p:spPr>
          <a:xfrm>
            <a:off x="893762" y="550068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3" name="Google Shape;783;p16"/>
          <p:cNvSpPr txBox="1"/>
          <p:nvPr/>
        </p:nvSpPr>
        <p:spPr>
          <a:xfrm>
            <a:off x="1928812" y="5500687"/>
            <a:ext cx="500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4" name="Google Shape;784;p16"/>
          <p:cNvSpPr/>
          <p:nvPr/>
        </p:nvSpPr>
        <p:spPr>
          <a:xfrm>
            <a:off x="1071562" y="5429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6"/>
          <p:cNvSpPr/>
          <p:nvPr/>
        </p:nvSpPr>
        <p:spPr>
          <a:xfrm>
            <a:off x="2000250" y="5429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6"/>
          <p:cNvSpPr txBox="1"/>
          <p:nvPr/>
        </p:nvSpPr>
        <p:spPr>
          <a:xfrm>
            <a:off x="534987" y="4762500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87" name="Google Shape;787;p16"/>
          <p:cNvSpPr txBox="1"/>
          <p:nvPr/>
        </p:nvSpPr>
        <p:spPr>
          <a:xfrm>
            <a:off x="2214562" y="4762500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788" name="Google Shape;788;p16"/>
          <p:cNvSpPr txBox="1"/>
          <p:nvPr/>
        </p:nvSpPr>
        <p:spPr>
          <a:xfrm>
            <a:off x="1285875" y="5072062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grpSp>
        <p:nvGrpSpPr>
          <p:cNvPr id="789" name="Google Shape;789;p16"/>
          <p:cNvGrpSpPr/>
          <p:nvPr/>
        </p:nvGrpSpPr>
        <p:grpSpPr>
          <a:xfrm>
            <a:off x="3286125" y="3071813"/>
            <a:ext cx="2509837" cy="3286125"/>
            <a:chOff x="500034" y="3061106"/>
            <a:chExt cx="2509309" cy="3286148"/>
          </a:xfrm>
        </p:grpSpPr>
        <p:cxnSp>
          <p:nvCxnSpPr>
            <p:cNvPr id="790" name="Google Shape;790;p16"/>
            <p:cNvCxnSpPr/>
            <p:nvPr/>
          </p:nvCxnSpPr>
          <p:spPr>
            <a:xfrm rot="-5400000">
              <a:off x="117963" y="4703386"/>
              <a:ext cx="328614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91" name="Google Shape;791;p16"/>
            <p:cNvCxnSpPr/>
            <p:nvPr/>
          </p:nvCxnSpPr>
          <p:spPr>
            <a:xfrm>
              <a:off x="500034" y="5501109"/>
              <a:ext cx="2428363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92" name="Google Shape;792;p16"/>
            <p:cNvSpPr txBox="1"/>
            <p:nvPr/>
          </p:nvSpPr>
          <p:spPr>
            <a:xfrm>
              <a:off x="1857356" y="3071810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793" name="Google Shape;793;p16"/>
            <p:cNvSpPr txBox="1"/>
            <p:nvPr/>
          </p:nvSpPr>
          <p:spPr>
            <a:xfrm>
              <a:off x="250029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794" name="Google Shape;794;p16"/>
            <p:cNvSpPr txBox="1"/>
            <p:nvPr/>
          </p:nvSpPr>
          <p:spPr>
            <a:xfrm>
              <a:off x="178591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795" name="Google Shape;795;p16"/>
          <p:cNvGrpSpPr/>
          <p:nvPr/>
        </p:nvGrpSpPr>
        <p:grpSpPr>
          <a:xfrm>
            <a:off x="6178550" y="3071813"/>
            <a:ext cx="2509837" cy="3286125"/>
            <a:chOff x="500034" y="3061106"/>
            <a:chExt cx="2509309" cy="3286148"/>
          </a:xfrm>
        </p:grpSpPr>
        <p:cxnSp>
          <p:nvCxnSpPr>
            <p:cNvPr id="796" name="Google Shape;796;p16"/>
            <p:cNvCxnSpPr/>
            <p:nvPr/>
          </p:nvCxnSpPr>
          <p:spPr>
            <a:xfrm rot="-5400000">
              <a:off x="117963" y="4703386"/>
              <a:ext cx="328614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97" name="Google Shape;797;p16"/>
            <p:cNvCxnSpPr/>
            <p:nvPr/>
          </p:nvCxnSpPr>
          <p:spPr>
            <a:xfrm>
              <a:off x="500034" y="5501109"/>
              <a:ext cx="2428363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98" name="Google Shape;798;p16"/>
            <p:cNvSpPr txBox="1"/>
            <p:nvPr/>
          </p:nvSpPr>
          <p:spPr>
            <a:xfrm>
              <a:off x="1857356" y="3071810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799" name="Google Shape;799;p16"/>
            <p:cNvSpPr txBox="1"/>
            <p:nvPr/>
          </p:nvSpPr>
          <p:spPr>
            <a:xfrm>
              <a:off x="250029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800" name="Google Shape;800;p16"/>
            <p:cNvSpPr txBox="1"/>
            <p:nvPr/>
          </p:nvSpPr>
          <p:spPr>
            <a:xfrm>
              <a:off x="178591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801" name="Google Shape;801;p16"/>
          <p:cNvSpPr/>
          <p:nvPr/>
        </p:nvSpPr>
        <p:spPr>
          <a:xfrm rot="10800000">
            <a:off x="3500437" y="1714500"/>
            <a:ext cx="1357312" cy="3763962"/>
          </a:xfrm>
          <a:custGeom>
            <a:rect b="b" l="l" r="r" t="t"/>
            <a:pathLst>
              <a:path extrusionOk="0" h="3763962" w="1357322">
                <a:moveTo>
                  <a:pt x="32" y="1863827"/>
                </a:moveTo>
                <a:lnTo>
                  <a:pt x="31" y="1863826"/>
                </a:lnTo>
                <a:cubicBezTo>
                  <a:pt x="3622" y="831568"/>
                  <a:pt x="306400" y="-1"/>
                  <a:pt x="678661" y="0"/>
                </a:cubicBezTo>
                <a:cubicBezTo>
                  <a:pt x="1049961" y="0"/>
                  <a:pt x="1352332" y="827440"/>
                  <a:pt x="1357262" y="1856995"/>
                </a:cubicBezTo>
                <a:lnTo>
                  <a:pt x="678661" y="1881981"/>
                </a:lnTo>
                <a:close/>
              </a:path>
              <a:path extrusionOk="0" fill="none" h="3763962" w="1357322">
                <a:moveTo>
                  <a:pt x="32" y="1863827"/>
                </a:moveTo>
                <a:lnTo>
                  <a:pt x="31" y="1863826"/>
                </a:lnTo>
                <a:cubicBezTo>
                  <a:pt x="3622" y="831568"/>
                  <a:pt x="306400" y="-1"/>
                  <a:pt x="678661" y="0"/>
                </a:cubicBezTo>
                <a:cubicBezTo>
                  <a:pt x="1049961" y="0"/>
                  <a:pt x="1352332" y="827440"/>
                  <a:pt x="1357262" y="185699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6"/>
          <p:cNvSpPr/>
          <p:nvPr/>
        </p:nvSpPr>
        <p:spPr>
          <a:xfrm rot="10800000">
            <a:off x="7143750" y="1357312"/>
            <a:ext cx="1357312" cy="3763962"/>
          </a:xfrm>
          <a:custGeom>
            <a:rect b="b" l="l" r="r" t="t"/>
            <a:pathLst>
              <a:path extrusionOk="0" h="3763962" w="1357313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3" y="197225"/>
                  <a:pt x="498848" y="902"/>
                  <a:pt x="677425" y="3"/>
                </a:cubicBezTo>
                <a:cubicBezTo>
                  <a:pt x="856001" y="-895"/>
                  <a:pt x="1027682" y="193700"/>
                  <a:pt x="1154905" y="541215"/>
                </a:cubicBezTo>
                <a:cubicBezTo>
                  <a:pt x="1282127" y="888730"/>
                  <a:pt x="1354883" y="1361826"/>
                  <a:pt x="1357254" y="1856995"/>
                </a:cubicBezTo>
                <a:lnTo>
                  <a:pt x="678657" y="1881981"/>
                </a:lnTo>
                <a:close/>
              </a:path>
              <a:path extrusionOk="0" fill="none" h="3763962" w="1357313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3" y="197225"/>
                  <a:pt x="498848" y="902"/>
                  <a:pt x="677425" y="3"/>
                </a:cubicBezTo>
                <a:cubicBezTo>
                  <a:pt x="856001" y="-895"/>
                  <a:pt x="1027682" y="193700"/>
                  <a:pt x="1154905" y="541215"/>
                </a:cubicBezTo>
                <a:cubicBezTo>
                  <a:pt x="1282127" y="888730"/>
                  <a:pt x="1354883" y="1361826"/>
                  <a:pt x="1357254" y="1856995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6"/>
          <p:cNvSpPr/>
          <p:nvPr/>
        </p:nvSpPr>
        <p:spPr>
          <a:xfrm>
            <a:off x="4106862" y="5429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6"/>
          <p:cNvSpPr txBox="1"/>
          <p:nvPr/>
        </p:nvSpPr>
        <p:spPr>
          <a:xfrm>
            <a:off x="3929062" y="5500687"/>
            <a:ext cx="6429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/>
          </a:p>
        </p:txBody>
      </p:sp>
      <p:sp>
        <p:nvSpPr>
          <p:cNvPr id="805" name="Google Shape;805;p16"/>
          <p:cNvSpPr txBox="1"/>
          <p:nvPr/>
        </p:nvSpPr>
        <p:spPr>
          <a:xfrm>
            <a:off x="3297237" y="4773612"/>
            <a:ext cx="4286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06" name="Google Shape;806;p16"/>
          <p:cNvSpPr txBox="1"/>
          <p:nvPr/>
        </p:nvSpPr>
        <p:spPr>
          <a:xfrm>
            <a:off x="4643437" y="4783137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07" name="Google Shape;807;p16"/>
          <p:cNvSpPr txBox="1"/>
          <p:nvPr/>
        </p:nvSpPr>
        <p:spPr>
          <a:xfrm>
            <a:off x="6858000" y="4786312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08" name="Google Shape;808;p16"/>
          <p:cNvSpPr txBox="1"/>
          <p:nvPr/>
        </p:nvSpPr>
        <p:spPr>
          <a:xfrm>
            <a:off x="8286750" y="4786312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7"/>
          <p:cNvSpPr txBox="1"/>
          <p:nvPr>
            <p:ph type="title"/>
          </p:nvPr>
        </p:nvSpPr>
        <p:spPr>
          <a:xfrm>
            <a:off x="0" y="0"/>
            <a:ext cx="914400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Квадратична функція  набуває додатних і від'ємних значень в залежності від </a:t>
            </a:r>
            <a:r>
              <a:rPr b="1" i="1" lang="en-US" sz="4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</a:t>
            </a:r>
            <a:r>
              <a:rPr b="1" i="1" lang="en-US" sz="4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814" name="Google Shape;814;p17"/>
          <p:cNvSpPr txBox="1"/>
          <p:nvPr/>
        </p:nvSpPr>
        <p:spPr>
          <a:xfrm>
            <a:off x="3286125" y="1727200"/>
            <a:ext cx="29289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a&lt;0</a:t>
            </a:r>
            <a:endParaRPr/>
          </a:p>
        </p:txBody>
      </p:sp>
      <p:graphicFrame>
        <p:nvGraphicFramePr>
          <p:cNvPr id="815" name="Google Shape;815;p17"/>
          <p:cNvGraphicFramePr/>
          <p:nvPr/>
        </p:nvGraphicFramePr>
        <p:xfrm>
          <a:off x="285750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{24CC7DC1-3F39-4E31-8CDE-5C38A2DEF1F8}</a:tableStyleId>
              </a:tblPr>
              <a:tblGrid>
                <a:gridCol w="2833675"/>
                <a:gridCol w="2833675"/>
                <a:gridCol w="2833675"/>
              </a:tblGrid>
              <a:tr h="407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6" name="Google Shape;816;p17"/>
          <p:cNvSpPr txBox="1"/>
          <p:nvPr/>
        </p:nvSpPr>
        <p:spPr>
          <a:xfrm>
            <a:off x="285750" y="23812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D&gt;0</a:t>
            </a:r>
            <a:endParaRPr/>
          </a:p>
        </p:txBody>
      </p:sp>
      <p:sp>
        <p:nvSpPr>
          <p:cNvPr id="817" name="Google Shape;817;p17"/>
          <p:cNvSpPr txBox="1"/>
          <p:nvPr/>
        </p:nvSpPr>
        <p:spPr>
          <a:xfrm>
            <a:off x="3071812" y="23939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D=0</a:t>
            </a:r>
            <a:endParaRPr/>
          </a:p>
        </p:txBody>
      </p:sp>
      <p:sp>
        <p:nvSpPr>
          <p:cNvPr id="818" name="Google Shape;818;p17"/>
          <p:cNvSpPr txBox="1"/>
          <p:nvPr/>
        </p:nvSpPr>
        <p:spPr>
          <a:xfrm>
            <a:off x="5881687" y="2393950"/>
            <a:ext cx="2928937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</a:t>
            </a:r>
            <a:r>
              <a:rPr b="1" i="1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D&lt;0</a:t>
            </a:r>
            <a:endParaRPr/>
          </a:p>
        </p:txBody>
      </p:sp>
      <p:grpSp>
        <p:nvGrpSpPr>
          <p:cNvPr id="819" name="Google Shape;819;p17"/>
          <p:cNvGrpSpPr/>
          <p:nvPr/>
        </p:nvGrpSpPr>
        <p:grpSpPr>
          <a:xfrm>
            <a:off x="500062" y="3071813"/>
            <a:ext cx="2509837" cy="3286125"/>
            <a:chOff x="500034" y="3061105"/>
            <a:chExt cx="2509309" cy="3286148"/>
          </a:xfrm>
        </p:grpSpPr>
        <p:cxnSp>
          <p:nvCxnSpPr>
            <p:cNvPr id="820" name="Google Shape;820;p17"/>
            <p:cNvCxnSpPr/>
            <p:nvPr/>
          </p:nvCxnSpPr>
          <p:spPr>
            <a:xfrm rot="-5400000">
              <a:off x="117962" y="4703386"/>
              <a:ext cx="3286148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21" name="Google Shape;821;p17"/>
            <p:cNvCxnSpPr/>
            <p:nvPr/>
          </p:nvCxnSpPr>
          <p:spPr>
            <a:xfrm>
              <a:off x="500034" y="5501109"/>
              <a:ext cx="2428364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22" name="Google Shape;822;p17"/>
            <p:cNvSpPr txBox="1"/>
            <p:nvPr/>
          </p:nvSpPr>
          <p:spPr>
            <a:xfrm>
              <a:off x="1857356" y="3071810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823" name="Google Shape;823;p17"/>
            <p:cNvSpPr txBox="1"/>
            <p:nvPr/>
          </p:nvSpPr>
          <p:spPr>
            <a:xfrm>
              <a:off x="250029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824" name="Google Shape;824;p17"/>
            <p:cNvSpPr txBox="1"/>
            <p:nvPr/>
          </p:nvSpPr>
          <p:spPr>
            <a:xfrm>
              <a:off x="1785918" y="5143512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3357562" y="3071813"/>
            <a:ext cx="2533650" cy="3286125"/>
            <a:chOff x="3357554" y="3071811"/>
            <a:chExt cx="2532871" cy="3286148"/>
          </a:xfrm>
        </p:grpSpPr>
        <p:cxnSp>
          <p:nvCxnSpPr>
            <p:cNvPr id="826" name="Google Shape;826;p17"/>
            <p:cNvCxnSpPr/>
            <p:nvPr/>
          </p:nvCxnSpPr>
          <p:spPr>
            <a:xfrm rot="-5400000">
              <a:off x="2903945" y="4714091"/>
              <a:ext cx="328614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27" name="Google Shape;827;p17"/>
            <p:cNvCxnSpPr/>
            <p:nvPr/>
          </p:nvCxnSpPr>
          <p:spPr>
            <a:xfrm>
              <a:off x="3357554" y="4037017"/>
              <a:ext cx="2428128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28" name="Google Shape;828;p17"/>
            <p:cNvSpPr txBox="1"/>
            <p:nvPr/>
          </p:nvSpPr>
          <p:spPr>
            <a:xfrm>
              <a:off x="4643438" y="3082515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829" name="Google Shape;829;p17"/>
            <p:cNvSpPr txBox="1"/>
            <p:nvPr/>
          </p:nvSpPr>
          <p:spPr>
            <a:xfrm>
              <a:off x="5381380" y="3643314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830" name="Google Shape;830;p17"/>
            <p:cNvSpPr txBox="1"/>
            <p:nvPr/>
          </p:nvSpPr>
          <p:spPr>
            <a:xfrm>
              <a:off x="4572000" y="3643314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831" name="Google Shape;831;p17"/>
          <p:cNvSpPr/>
          <p:nvPr/>
        </p:nvSpPr>
        <p:spPr>
          <a:xfrm>
            <a:off x="785812" y="4357687"/>
            <a:ext cx="1357312" cy="3763962"/>
          </a:xfrm>
          <a:custGeom>
            <a:rect b="b" l="l" r="r" t="t"/>
            <a:pathLst>
              <a:path extrusionOk="0" h="3763962" w="1357312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2" y="197225"/>
                  <a:pt x="498847" y="902"/>
                  <a:pt x="677424" y="3"/>
                </a:cubicBezTo>
                <a:cubicBezTo>
                  <a:pt x="856000" y="-895"/>
                  <a:pt x="1027681" y="193700"/>
                  <a:pt x="1154903" y="541215"/>
                </a:cubicBezTo>
                <a:cubicBezTo>
                  <a:pt x="1282125" y="888730"/>
                  <a:pt x="1354881" y="1361826"/>
                  <a:pt x="1357252" y="1856995"/>
                </a:cubicBezTo>
                <a:lnTo>
                  <a:pt x="678656" y="1881981"/>
                </a:lnTo>
                <a:close/>
              </a:path>
              <a:path extrusionOk="0" fill="none" h="3763962" w="1357312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2" y="197225"/>
                  <a:pt x="498847" y="902"/>
                  <a:pt x="677424" y="3"/>
                </a:cubicBezTo>
                <a:cubicBezTo>
                  <a:pt x="856000" y="-895"/>
                  <a:pt x="1027681" y="193700"/>
                  <a:pt x="1154903" y="541215"/>
                </a:cubicBezTo>
                <a:cubicBezTo>
                  <a:pt x="1282125" y="888730"/>
                  <a:pt x="1354881" y="1361826"/>
                  <a:pt x="1357252" y="1856995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6215062" y="3071813"/>
            <a:ext cx="2533650" cy="3286125"/>
            <a:chOff x="3357554" y="3071811"/>
            <a:chExt cx="2532871" cy="3286148"/>
          </a:xfrm>
        </p:grpSpPr>
        <p:cxnSp>
          <p:nvCxnSpPr>
            <p:cNvPr id="833" name="Google Shape;833;p17"/>
            <p:cNvCxnSpPr/>
            <p:nvPr/>
          </p:nvCxnSpPr>
          <p:spPr>
            <a:xfrm rot="-5400000">
              <a:off x="2903945" y="4714091"/>
              <a:ext cx="3286148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34" name="Google Shape;834;p17"/>
            <p:cNvCxnSpPr/>
            <p:nvPr/>
          </p:nvCxnSpPr>
          <p:spPr>
            <a:xfrm>
              <a:off x="3357554" y="4037017"/>
              <a:ext cx="2428128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35" name="Google Shape;835;p17"/>
            <p:cNvSpPr txBox="1"/>
            <p:nvPr/>
          </p:nvSpPr>
          <p:spPr>
            <a:xfrm>
              <a:off x="4643438" y="3082515"/>
              <a:ext cx="5091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836" name="Google Shape;836;p17"/>
            <p:cNvSpPr txBox="1"/>
            <p:nvPr/>
          </p:nvSpPr>
          <p:spPr>
            <a:xfrm>
              <a:off x="5381380" y="3643314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837" name="Google Shape;837;p17"/>
            <p:cNvSpPr txBox="1"/>
            <p:nvPr/>
          </p:nvSpPr>
          <p:spPr>
            <a:xfrm>
              <a:off x="4572000" y="3643314"/>
              <a:ext cx="5090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838" name="Google Shape;838;p17"/>
          <p:cNvSpPr/>
          <p:nvPr/>
        </p:nvSpPr>
        <p:spPr>
          <a:xfrm>
            <a:off x="4286250" y="4071937"/>
            <a:ext cx="1357312" cy="3763962"/>
          </a:xfrm>
          <a:custGeom>
            <a:rect b="b" l="l" r="r" t="t"/>
            <a:pathLst>
              <a:path extrusionOk="0" h="3763962" w="1357322">
                <a:moveTo>
                  <a:pt x="32" y="1863827"/>
                </a:moveTo>
                <a:lnTo>
                  <a:pt x="31" y="1863826"/>
                </a:lnTo>
                <a:cubicBezTo>
                  <a:pt x="3622" y="831568"/>
                  <a:pt x="306400" y="-1"/>
                  <a:pt x="678661" y="0"/>
                </a:cubicBezTo>
                <a:cubicBezTo>
                  <a:pt x="1049961" y="0"/>
                  <a:pt x="1352332" y="827440"/>
                  <a:pt x="1357262" y="1856995"/>
                </a:cubicBezTo>
                <a:lnTo>
                  <a:pt x="678661" y="1881981"/>
                </a:lnTo>
                <a:close/>
              </a:path>
              <a:path extrusionOk="0" fill="none" h="3763962" w="1357322">
                <a:moveTo>
                  <a:pt x="32" y="1863827"/>
                </a:moveTo>
                <a:lnTo>
                  <a:pt x="31" y="1863826"/>
                </a:lnTo>
                <a:cubicBezTo>
                  <a:pt x="3622" y="831568"/>
                  <a:pt x="306400" y="-1"/>
                  <a:pt x="678661" y="0"/>
                </a:cubicBezTo>
                <a:cubicBezTo>
                  <a:pt x="1049961" y="0"/>
                  <a:pt x="1352332" y="827440"/>
                  <a:pt x="1357262" y="1856995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7"/>
          <p:cNvSpPr/>
          <p:nvPr/>
        </p:nvSpPr>
        <p:spPr>
          <a:xfrm>
            <a:off x="7072312" y="4500562"/>
            <a:ext cx="1357312" cy="3763962"/>
          </a:xfrm>
          <a:custGeom>
            <a:rect b="b" l="l" r="r" t="t"/>
            <a:pathLst>
              <a:path extrusionOk="0" h="3763962" w="1357312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2" y="197225"/>
                  <a:pt x="498847" y="902"/>
                  <a:pt x="677424" y="3"/>
                </a:cubicBezTo>
                <a:cubicBezTo>
                  <a:pt x="856000" y="-895"/>
                  <a:pt x="1027681" y="193700"/>
                  <a:pt x="1154903" y="541215"/>
                </a:cubicBezTo>
                <a:cubicBezTo>
                  <a:pt x="1282125" y="888730"/>
                  <a:pt x="1354881" y="1361826"/>
                  <a:pt x="1357252" y="1856995"/>
                </a:cubicBezTo>
                <a:lnTo>
                  <a:pt x="678656" y="1881981"/>
                </a:lnTo>
                <a:close/>
              </a:path>
              <a:path extrusionOk="0" fill="none" h="3763962" w="1357312">
                <a:moveTo>
                  <a:pt x="32" y="1863827"/>
                </a:moveTo>
                <a:lnTo>
                  <a:pt x="32" y="1863827"/>
                </a:lnTo>
                <a:cubicBezTo>
                  <a:pt x="1754" y="1368638"/>
                  <a:pt x="73890" y="894812"/>
                  <a:pt x="200656" y="546018"/>
                </a:cubicBezTo>
                <a:cubicBezTo>
                  <a:pt x="327422" y="197225"/>
                  <a:pt x="498847" y="902"/>
                  <a:pt x="677424" y="3"/>
                </a:cubicBezTo>
                <a:cubicBezTo>
                  <a:pt x="856000" y="-895"/>
                  <a:pt x="1027681" y="193700"/>
                  <a:pt x="1154903" y="541215"/>
                </a:cubicBezTo>
                <a:cubicBezTo>
                  <a:pt x="1282125" y="888730"/>
                  <a:pt x="1354881" y="1361826"/>
                  <a:pt x="1357252" y="1856995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7"/>
          <p:cNvSpPr/>
          <p:nvPr/>
        </p:nvSpPr>
        <p:spPr>
          <a:xfrm>
            <a:off x="785812" y="5429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7"/>
          <p:cNvSpPr/>
          <p:nvPr/>
        </p:nvSpPr>
        <p:spPr>
          <a:xfrm>
            <a:off x="2000250" y="54292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7"/>
          <p:cNvSpPr/>
          <p:nvPr/>
        </p:nvSpPr>
        <p:spPr>
          <a:xfrm>
            <a:off x="4929187" y="40005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7"/>
          <p:cNvSpPr txBox="1"/>
          <p:nvPr/>
        </p:nvSpPr>
        <p:spPr>
          <a:xfrm>
            <a:off x="1214437" y="4714875"/>
            <a:ext cx="42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44" name="Google Shape;844;p17"/>
          <p:cNvSpPr txBox="1"/>
          <p:nvPr/>
        </p:nvSpPr>
        <p:spPr>
          <a:xfrm>
            <a:off x="2143125" y="5214937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45" name="Google Shape;845;p17"/>
          <p:cNvSpPr txBox="1"/>
          <p:nvPr/>
        </p:nvSpPr>
        <p:spPr>
          <a:xfrm>
            <a:off x="285750" y="5191125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46" name="Google Shape;846;p17"/>
          <p:cNvSpPr txBox="1"/>
          <p:nvPr/>
        </p:nvSpPr>
        <p:spPr>
          <a:xfrm>
            <a:off x="3786187" y="3810000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47" name="Google Shape;847;p17"/>
          <p:cNvSpPr txBox="1"/>
          <p:nvPr/>
        </p:nvSpPr>
        <p:spPr>
          <a:xfrm>
            <a:off x="5357812" y="3786187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48" name="Google Shape;848;p17"/>
          <p:cNvSpPr txBox="1"/>
          <p:nvPr/>
        </p:nvSpPr>
        <p:spPr>
          <a:xfrm>
            <a:off x="8001000" y="3857625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49" name="Google Shape;849;p17"/>
          <p:cNvSpPr txBox="1"/>
          <p:nvPr/>
        </p:nvSpPr>
        <p:spPr>
          <a:xfrm>
            <a:off x="6715125" y="3857625"/>
            <a:ext cx="6429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000"/>
              <a:buFont typeface="Arial"/>
              <a:buNone/>
            </a:pPr>
            <a:r>
              <a:rPr b="1" i="1" lang="en-US" sz="6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850" name="Google Shape;850;p17"/>
          <p:cNvSpPr txBox="1"/>
          <p:nvPr/>
        </p:nvSpPr>
        <p:spPr>
          <a:xfrm>
            <a:off x="809625" y="5489575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51" name="Google Shape;851;p17"/>
          <p:cNvSpPr txBox="1"/>
          <p:nvPr/>
        </p:nvSpPr>
        <p:spPr>
          <a:xfrm>
            <a:off x="1797050" y="5511800"/>
            <a:ext cx="500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52" name="Google Shape;852;p17"/>
          <p:cNvSpPr txBox="1"/>
          <p:nvPr/>
        </p:nvSpPr>
        <p:spPr>
          <a:xfrm>
            <a:off x="4786312" y="3584575"/>
            <a:ext cx="6492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"/>
          <p:cNvSpPr txBox="1"/>
          <p:nvPr>
            <p:ph type="title"/>
          </p:nvPr>
        </p:nvSpPr>
        <p:spPr>
          <a:xfrm>
            <a:off x="4286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Розглянемо приклад</a:t>
            </a:r>
            <a:endParaRPr/>
          </a:p>
        </p:txBody>
      </p:sp>
      <p:sp>
        <p:nvSpPr>
          <p:cNvPr id="858" name="Google Shape;858;p18"/>
          <p:cNvSpPr txBox="1"/>
          <p:nvPr>
            <p:ph idx="1" type="body"/>
          </p:nvPr>
        </p:nvSpPr>
        <p:spPr>
          <a:xfrm>
            <a:off x="142875" y="1071562"/>
            <a:ext cx="8858250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87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Нехай нам задана функція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y=x</a:t>
            </a:r>
            <a:r>
              <a:rPr b="1" baseline="30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+4x-5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Необхідно побудувати її графік.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Знайдемо вершину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параболи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точку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А(m;n);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Знайдемо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нулі функції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(точки перетину з віссю 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Вгору чи вниз будуть напрямлені вітки параболи;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Знайдемо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вісь симетрії параболи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58775" lvl="0" marL="35877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Знайдемо на яких проміжках функція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зростає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спадає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19"/>
          <p:cNvGrpSpPr/>
          <p:nvPr/>
        </p:nvGrpSpPr>
        <p:grpSpPr>
          <a:xfrm>
            <a:off x="1285875" y="642937"/>
            <a:ext cx="6638925" cy="5949950"/>
            <a:chOff x="1285852" y="642918"/>
            <a:chExt cx="6638558" cy="5950648"/>
          </a:xfrm>
        </p:grpSpPr>
        <p:cxnSp>
          <p:nvCxnSpPr>
            <p:cNvPr id="864" name="Google Shape;864;p19"/>
            <p:cNvCxnSpPr/>
            <p:nvPr/>
          </p:nvCxnSpPr>
          <p:spPr>
            <a:xfrm rot="-5400000">
              <a:off x="1779830" y="3682543"/>
              <a:ext cx="5818871" cy="31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865" name="Google Shape;865;p19"/>
            <p:cNvCxnSpPr/>
            <p:nvPr/>
          </p:nvCxnSpPr>
          <p:spPr>
            <a:xfrm>
              <a:off x="1285852" y="2571956"/>
              <a:ext cx="6562362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66" name="Google Shape;866;p19"/>
            <p:cNvSpPr txBox="1"/>
            <p:nvPr/>
          </p:nvSpPr>
          <p:spPr>
            <a:xfrm>
              <a:off x="4714876" y="642918"/>
              <a:ext cx="8350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867" name="Google Shape;867;p19"/>
            <p:cNvSpPr txBox="1"/>
            <p:nvPr/>
          </p:nvSpPr>
          <p:spPr>
            <a:xfrm>
              <a:off x="7500958" y="2143116"/>
              <a:ext cx="4234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868" name="Google Shape;868;p19"/>
            <p:cNvSpPr txBox="1"/>
            <p:nvPr/>
          </p:nvSpPr>
          <p:spPr>
            <a:xfrm>
              <a:off x="4643438" y="2214554"/>
              <a:ext cx="571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869" name="Google Shape;869;p19"/>
          <p:cNvSpPr txBox="1"/>
          <p:nvPr/>
        </p:nvSpPr>
        <p:spPr>
          <a:xfrm>
            <a:off x="4929187" y="2500312"/>
            <a:ext cx="428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70" name="Google Shape;870;p19"/>
          <p:cNvSpPr txBox="1"/>
          <p:nvPr/>
        </p:nvSpPr>
        <p:spPr>
          <a:xfrm>
            <a:off x="3929062" y="2214562"/>
            <a:ext cx="517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</p:txBody>
      </p:sp>
      <p:sp>
        <p:nvSpPr>
          <p:cNvPr id="871" name="Google Shape;871;p19"/>
          <p:cNvSpPr txBox="1"/>
          <p:nvPr/>
        </p:nvSpPr>
        <p:spPr>
          <a:xfrm>
            <a:off x="4714875" y="5000625"/>
            <a:ext cx="5159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/>
          </a:p>
        </p:txBody>
      </p:sp>
      <p:sp>
        <p:nvSpPr>
          <p:cNvPr id="872" name="Google Shape;872;p19"/>
          <p:cNvSpPr txBox="1"/>
          <p:nvPr/>
        </p:nvSpPr>
        <p:spPr>
          <a:xfrm>
            <a:off x="2905125" y="2513012"/>
            <a:ext cx="5000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873" name="Google Shape;873;p19"/>
          <p:cNvSpPr txBox="1"/>
          <p:nvPr/>
        </p:nvSpPr>
        <p:spPr>
          <a:xfrm>
            <a:off x="428625" y="571500"/>
            <a:ext cx="28575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-2; n = -9</a:t>
            </a:r>
            <a:endParaRPr/>
          </a:p>
        </p:txBody>
      </p:sp>
      <p:sp>
        <p:nvSpPr>
          <p:cNvPr id="874" name="Google Shape;874;p19"/>
          <p:cNvSpPr/>
          <p:nvPr/>
        </p:nvSpPr>
        <p:spPr>
          <a:xfrm rot="10800000">
            <a:off x="3251200" y="-1143000"/>
            <a:ext cx="1785937" cy="6357937"/>
          </a:xfrm>
          <a:custGeom>
            <a:rect b="b" l="l" r="r" t="t"/>
            <a:pathLst>
              <a:path extrusionOk="0" h="6357938" w="1785938">
                <a:moveTo>
                  <a:pt x="137" y="3234713"/>
                </a:moveTo>
                <a:lnTo>
                  <a:pt x="137" y="3234713"/>
                </a:lnTo>
                <a:cubicBezTo>
                  <a:pt x="-4057" y="2383196"/>
                  <a:pt x="88037" y="1560409"/>
                  <a:pt x="255584" y="952518"/>
                </a:cubicBezTo>
                <a:cubicBezTo>
                  <a:pt x="423131" y="344628"/>
                  <a:pt x="652463" y="1223"/>
                  <a:pt x="891689" y="3"/>
                </a:cubicBezTo>
                <a:cubicBezTo>
                  <a:pt x="1130916" y="-1216"/>
                  <a:pt x="1360523" y="339847"/>
                  <a:pt x="1528559" y="946026"/>
                </a:cubicBezTo>
                <a:cubicBezTo>
                  <a:pt x="1696594" y="1552205"/>
                  <a:pt x="1789351" y="2374049"/>
                  <a:pt x="1785841" y="3225605"/>
                </a:cubicBezTo>
                <a:lnTo>
                  <a:pt x="892969" y="3178969"/>
                </a:lnTo>
                <a:close/>
              </a:path>
              <a:path extrusionOk="0" fill="none" h="6357938" w="1785938">
                <a:moveTo>
                  <a:pt x="137" y="3234713"/>
                </a:moveTo>
                <a:lnTo>
                  <a:pt x="137" y="3234713"/>
                </a:lnTo>
                <a:cubicBezTo>
                  <a:pt x="-4057" y="2383196"/>
                  <a:pt x="88037" y="1560409"/>
                  <a:pt x="255584" y="952518"/>
                </a:cubicBezTo>
                <a:cubicBezTo>
                  <a:pt x="423131" y="344628"/>
                  <a:pt x="652463" y="1223"/>
                  <a:pt x="891689" y="3"/>
                </a:cubicBezTo>
                <a:cubicBezTo>
                  <a:pt x="1130916" y="-1216"/>
                  <a:pt x="1360523" y="339847"/>
                  <a:pt x="1528559" y="946026"/>
                </a:cubicBezTo>
                <a:cubicBezTo>
                  <a:pt x="1696594" y="1552205"/>
                  <a:pt x="1789351" y="2374049"/>
                  <a:pt x="1785841" y="3225605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19"/>
          <p:cNvCxnSpPr/>
          <p:nvPr/>
        </p:nvCxnSpPr>
        <p:spPr>
          <a:xfrm rot="5400000">
            <a:off x="1857375" y="3571875"/>
            <a:ext cx="4573587" cy="15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6" name="Google Shape;876;p19"/>
          <p:cNvSpPr/>
          <p:nvPr/>
        </p:nvSpPr>
        <p:spPr>
          <a:xfrm flipH="1" rot="10800000">
            <a:off x="4071937" y="51435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9"/>
          <p:cNvSpPr txBox="1"/>
          <p:nvPr/>
        </p:nvSpPr>
        <p:spPr>
          <a:xfrm>
            <a:off x="428625" y="1143000"/>
            <a:ext cx="1857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A( -2;-9)</a:t>
            </a:r>
            <a:endParaRPr/>
          </a:p>
        </p:txBody>
      </p:sp>
      <p:sp>
        <p:nvSpPr>
          <p:cNvPr id="878" name="Google Shape;878;p19"/>
          <p:cNvSpPr/>
          <p:nvPr/>
        </p:nvSpPr>
        <p:spPr>
          <a:xfrm flipH="1" rot="10800000">
            <a:off x="3178175" y="2500312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9"/>
          <p:cNvSpPr/>
          <p:nvPr/>
        </p:nvSpPr>
        <p:spPr>
          <a:xfrm flipH="1" rot="10800000">
            <a:off x="4953000" y="2500312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9"/>
          <p:cNvSpPr txBox="1"/>
          <p:nvPr/>
        </p:nvSpPr>
        <p:spPr>
          <a:xfrm>
            <a:off x="214312" y="2573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-5</a:t>
            </a:r>
            <a:endParaRPr/>
          </a:p>
        </p:txBody>
      </p:sp>
      <p:sp>
        <p:nvSpPr>
          <p:cNvPr id="881" name="Google Shape;881;p19"/>
          <p:cNvSpPr txBox="1"/>
          <p:nvPr/>
        </p:nvSpPr>
        <p:spPr>
          <a:xfrm>
            <a:off x="1357312" y="2573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-1</a:t>
            </a:r>
            <a:endParaRPr/>
          </a:p>
        </p:txBody>
      </p:sp>
      <p:sp>
        <p:nvSpPr>
          <p:cNvPr id="882" name="Google Shape;882;p19"/>
          <p:cNvSpPr/>
          <p:nvPr/>
        </p:nvSpPr>
        <p:spPr>
          <a:xfrm rot="4980000">
            <a:off x="3248818" y="3448843"/>
            <a:ext cx="717550" cy="274637"/>
          </a:xfrm>
          <a:prstGeom prst="rightArrow">
            <a:avLst>
              <a:gd fmla="val 13245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9"/>
          <p:cNvSpPr/>
          <p:nvPr/>
        </p:nvSpPr>
        <p:spPr>
          <a:xfrm rot="-4620000">
            <a:off x="4286250" y="3314700"/>
            <a:ext cx="717550" cy="276225"/>
          </a:xfrm>
          <a:prstGeom prst="rightArrow">
            <a:avLst>
              <a:gd fmla="val 13197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9"/>
          <p:cNvSpPr txBox="1"/>
          <p:nvPr/>
        </p:nvSpPr>
        <p:spPr>
          <a:xfrm>
            <a:off x="214312" y="0"/>
            <a:ext cx="45005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 параболи</a:t>
            </a:r>
            <a:endParaRPr/>
          </a:p>
        </p:txBody>
      </p:sp>
      <p:sp>
        <p:nvSpPr>
          <p:cNvPr id="885" name="Google Shape;885;p19"/>
          <p:cNvSpPr txBox="1"/>
          <p:nvPr/>
        </p:nvSpPr>
        <p:spPr>
          <a:xfrm>
            <a:off x="142875" y="1785937"/>
            <a:ext cx="2714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Нулі функції</a:t>
            </a:r>
            <a:endParaRPr/>
          </a:p>
        </p:txBody>
      </p:sp>
      <p:sp>
        <p:nvSpPr>
          <p:cNvPr id="886" name="Google Shape;886;p19"/>
          <p:cNvSpPr txBox="1"/>
          <p:nvPr/>
        </p:nvSpPr>
        <p:spPr>
          <a:xfrm>
            <a:off x="214312" y="4429125"/>
            <a:ext cx="2714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Вісь симетрії </a:t>
            </a:r>
            <a:endParaRPr/>
          </a:p>
        </p:txBody>
      </p:sp>
      <p:sp>
        <p:nvSpPr>
          <p:cNvPr id="887" name="Google Shape;887;p19"/>
          <p:cNvSpPr txBox="1"/>
          <p:nvPr/>
        </p:nvSpPr>
        <p:spPr>
          <a:xfrm>
            <a:off x="428625" y="4859337"/>
            <a:ext cx="13573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= -2</a:t>
            </a:r>
            <a:endParaRPr/>
          </a:p>
        </p:txBody>
      </p:sp>
      <p:sp>
        <p:nvSpPr>
          <p:cNvPr id="888" name="Google Shape;888;p19"/>
          <p:cNvSpPr txBox="1"/>
          <p:nvPr/>
        </p:nvSpPr>
        <p:spPr>
          <a:xfrm>
            <a:off x="190500" y="5429250"/>
            <a:ext cx="37861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спадає </a:t>
            </a:r>
            <a:r>
              <a:rPr b="1" i="1" lang="en-US" sz="36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  <a:endParaRPr/>
          </a:p>
        </p:txBody>
      </p:sp>
      <p:sp>
        <p:nvSpPr>
          <p:cNvPr id="889" name="Google Shape;889;p19"/>
          <p:cNvSpPr txBox="1"/>
          <p:nvPr/>
        </p:nvSpPr>
        <p:spPr>
          <a:xfrm>
            <a:off x="5143500" y="5429250"/>
            <a:ext cx="3714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зростає </a:t>
            </a: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endParaRPr/>
          </a:p>
        </p:txBody>
      </p:sp>
      <p:sp>
        <p:nvSpPr>
          <p:cNvPr id="890" name="Google Shape;890;p19"/>
          <p:cNvSpPr txBox="1"/>
          <p:nvPr/>
        </p:nvSpPr>
        <p:spPr>
          <a:xfrm>
            <a:off x="131762" y="5930900"/>
            <a:ext cx="40719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проміжку (-∞;-2)</a:t>
            </a:r>
            <a:endParaRPr/>
          </a:p>
        </p:txBody>
      </p:sp>
      <p:sp>
        <p:nvSpPr>
          <p:cNvPr id="891" name="Google Shape;891;p19"/>
          <p:cNvSpPr txBox="1"/>
          <p:nvPr/>
        </p:nvSpPr>
        <p:spPr>
          <a:xfrm>
            <a:off x="5178425" y="5943600"/>
            <a:ext cx="3965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проміжку (-2;+∞)</a:t>
            </a:r>
            <a:endParaRPr/>
          </a:p>
        </p:txBody>
      </p:sp>
      <p:sp>
        <p:nvSpPr>
          <p:cNvPr id="892" name="Google Shape;892;p19"/>
          <p:cNvSpPr txBox="1"/>
          <p:nvPr/>
        </p:nvSpPr>
        <p:spPr>
          <a:xfrm>
            <a:off x="3000375" y="514350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А(-2;-9)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3" name="Google Shape;893;p19"/>
          <p:cNvSpPr txBox="1"/>
          <p:nvPr/>
        </p:nvSpPr>
        <p:spPr>
          <a:xfrm>
            <a:off x="142875" y="3024187"/>
            <a:ext cx="3143250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Вітки параболи напрямлені вгору так як a&gt;0</a:t>
            </a:r>
            <a:endParaRPr/>
          </a:p>
        </p:txBody>
      </p:sp>
      <p:sp>
        <p:nvSpPr>
          <p:cNvPr id="894" name="Google Shape;894;p19"/>
          <p:cNvSpPr txBox="1"/>
          <p:nvPr/>
        </p:nvSpPr>
        <p:spPr>
          <a:xfrm>
            <a:off x="5500687" y="214312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Times New Roman"/>
              <a:buNone/>
            </a:pPr>
            <a:r>
              <a:rPr b="1" i="1" lang="en-US" sz="5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y=x</a:t>
            </a:r>
            <a:r>
              <a:rPr b="1" baseline="30000" i="1" lang="en-US" sz="5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5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+4x-5</a:t>
            </a:r>
            <a:endParaRPr/>
          </a:p>
        </p:txBody>
      </p:sp>
      <p:cxnSp>
        <p:nvCxnSpPr>
          <p:cNvPr id="895" name="Google Shape;895;p19"/>
          <p:cNvCxnSpPr/>
          <p:nvPr/>
        </p:nvCxnSpPr>
        <p:spPr>
          <a:xfrm flipH="1" rot="-5400000">
            <a:off x="2785268" y="3928268"/>
            <a:ext cx="2701925" cy="14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6" name="Google Shape;896;p19"/>
          <p:cNvCxnSpPr/>
          <p:nvPr/>
        </p:nvCxnSpPr>
        <p:spPr>
          <a:xfrm flipH="1">
            <a:off x="4071937" y="5186362"/>
            <a:ext cx="642937" cy="28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7" name="Google Shape;897;p19"/>
          <p:cNvSpPr txBox="1"/>
          <p:nvPr/>
        </p:nvSpPr>
        <p:spPr>
          <a:xfrm>
            <a:off x="2714625" y="1785937"/>
            <a:ext cx="571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98" name="Google Shape;898;p19"/>
          <p:cNvSpPr txBox="1"/>
          <p:nvPr/>
        </p:nvSpPr>
        <p:spPr>
          <a:xfrm>
            <a:off x="5072062" y="1785937"/>
            <a:ext cx="571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899" name="Google Shape;899;p19"/>
          <p:cNvSpPr txBox="1"/>
          <p:nvPr/>
        </p:nvSpPr>
        <p:spPr>
          <a:xfrm>
            <a:off x="3786187" y="3786187"/>
            <a:ext cx="571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Arial"/>
              <a:buNone/>
            </a:pPr>
            <a:r>
              <a:rPr b="1" i="1" lang="en-US" sz="5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0"/>
            <a:ext cx="84010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imes New Roman"/>
              <a:buNone/>
            </a:pPr>
            <a:r>
              <a:rPr b="0" i="0" lang="en-US" sz="5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Практичне застосування квадратичної функції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318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Якщо, наприклад,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сторона квадрата, а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його площа, то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Якщо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сторона куба, а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його об'єм, то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На цьому уроці ми розглянемо функцію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 побудуємо її графік</a:t>
            </a:r>
            <a:endParaRPr/>
          </a:p>
        </p:txBody>
      </p:sp>
      <p:pic>
        <p:nvPicPr>
          <p:cNvPr descr="41.JP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887" y="4357687"/>
            <a:ext cx="35782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2.JPG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9762" y="4214812"/>
            <a:ext cx="3457575" cy="2300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.JPG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00" y="2565400"/>
            <a:ext cx="2857500" cy="462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0" y="0"/>
            <a:ext cx="9144000" cy="2420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Означення: 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виду </a:t>
            </a:r>
            <a:r>
              <a:rPr b="1" i="1" lang="en-US" sz="36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y=ax</a:t>
            </a:r>
            <a:r>
              <a:rPr b="1" baseline="30000" i="1" lang="en-US" sz="36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1" lang="en-US" sz="36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+bx+c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       де 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аргумент і</a:t>
            </a:r>
            <a:r>
              <a:rPr b="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≠ 0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називається </a:t>
            </a:r>
            <a:r>
              <a:rPr b="1" i="1" lang="en-US" sz="36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квадратичною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перший коефіцієнт,     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другий коефіцієнт, </a:t>
            </a:r>
            <a:r>
              <a:rPr b="1" i="1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вільний член.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3429000" y="500062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0904" y="0"/>
                  <a:pt x="1983735" y="1208042"/>
                  <a:pt x="1999808" y="2727132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0904" y="0"/>
                  <a:pt x="1983735" y="1208042"/>
                  <a:pt x="1999808" y="272713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2357437" y="3017837"/>
            <a:ext cx="4214812" cy="3816349"/>
            <a:chOff x="2357422" y="2399722"/>
            <a:chExt cx="4214842" cy="3816921"/>
          </a:xfrm>
        </p:grpSpPr>
        <p:cxnSp>
          <p:nvCxnSpPr>
            <p:cNvPr id="106" name="Google Shape;106;p3"/>
            <p:cNvCxnSpPr/>
            <p:nvPr/>
          </p:nvCxnSpPr>
          <p:spPr>
            <a:xfrm rot="-5400000">
              <a:off x="2570677" y="4358196"/>
              <a:ext cx="3715306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2357422" y="5500573"/>
              <a:ext cx="3929090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08" name="Google Shape;108;p3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11" name="Google Shape;111;p3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5400000">
              <a:off x="3133699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 rot="5400000">
              <a:off x="4893456" y="5393401"/>
              <a:ext cx="215932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 flipH="1">
              <a:off x="4429124" y="4919461"/>
              <a:ext cx="214315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 flipH="1">
              <a:off x="4429124" y="4295481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 flipH="1">
              <a:off x="4429124" y="3714369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 flipH="1">
              <a:off x="4429124" y="3142783"/>
              <a:ext cx="214315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" name="Google Shape;119;p3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5500687" y="3429000"/>
            <a:ext cx="1143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у=ax</a:t>
            </a:r>
            <a:r>
              <a:rPr b="1" baseline="30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77800" y="2354262"/>
            <a:ext cx="87153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Графіком квадратичної функції є </a:t>
            </a: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парабола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142875" y="274637"/>
            <a:ext cx="88582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imes New Roman"/>
              <a:buNone/>
            </a:pPr>
            <a:r>
              <a:rPr b="0" i="0" lang="en-US" sz="5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Розміщення графіка функції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142875" y="1357312"/>
            <a:ext cx="85439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Необхідно знайти розміщення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вершини параболи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точку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0" i="0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Необхідно з'ясувати вгору чи вниз будуть </a:t>
            </a:r>
            <a:r>
              <a:rPr b="1" i="1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направлені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вітки параболи;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Необхідно знайти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нулі функції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тобто де графік функції буде перетинатись з віссю абсцис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0х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Необхідно з'ясувати де в Декартові системі координат </a:t>
            </a:r>
            <a:r>
              <a:rPr b="1" i="1" lang="en-US" sz="32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квадратична функція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буде набувати додатних (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і від'ємних (</a:t>
            </a:r>
            <a:r>
              <a:rPr b="1" i="1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значень.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 параболи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14312" y="928687"/>
            <a:ext cx="865822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Для того, щоб знайти вершину параболи, необхідно скористатись наступними формулами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Точка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32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 параболи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12.JPG" id="141" name="Google Shape;141;p5"/>
          <p:cNvPicPr preferRelativeResize="0"/>
          <p:nvPr/>
        </p:nvPicPr>
        <p:blipFill rotWithShape="1">
          <a:blip r:embed="rId3">
            <a:alphaModFix/>
          </a:blip>
          <a:srcRect b="57745" l="0" r="0" t="0"/>
          <a:stretch/>
        </p:blipFill>
        <p:spPr>
          <a:xfrm>
            <a:off x="857224" y="2928934"/>
            <a:ext cx="37623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.JPG" id="142" name="Google Shape;142;p5"/>
          <p:cNvPicPr preferRelativeResize="0"/>
          <p:nvPr/>
        </p:nvPicPr>
        <p:blipFill rotWithShape="1">
          <a:blip r:embed="rId4">
            <a:alphaModFix/>
          </a:blip>
          <a:srcRect b="7569" l="0" r="0" t="50176"/>
          <a:stretch/>
        </p:blipFill>
        <p:spPr>
          <a:xfrm>
            <a:off x="714375" y="4143375"/>
            <a:ext cx="37623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 rot="10800000">
            <a:off x="5184775" y="441325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4730750" y="2797175"/>
            <a:ext cx="4127500" cy="3673475"/>
            <a:chOff x="2357422" y="2399722"/>
            <a:chExt cx="4214842" cy="3816921"/>
          </a:xfrm>
        </p:grpSpPr>
        <p:cxnSp>
          <p:nvCxnSpPr>
            <p:cNvPr id="145" name="Google Shape;145;p5"/>
            <p:cNvCxnSpPr/>
            <p:nvPr/>
          </p:nvCxnSpPr>
          <p:spPr>
            <a:xfrm rot="-5400000">
              <a:off x="2571043" y="4358506"/>
              <a:ext cx="3714653" cy="162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2357422" y="5500764"/>
              <a:ext cx="3929530" cy="1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47" name="Google Shape;147;p5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5400000">
              <a:off x="3748891" y="5394373"/>
              <a:ext cx="21608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5400000">
              <a:off x="3134496" y="5394373"/>
              <a:ext cx="21608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5400000">
              <a:off x="4892572" y="5393562"/>
              <a:ext cx="216084" cy="162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5400000">
              <a:off x="5473734" y="5394373"/>
              <a:ext cx="21608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 flipH="1">
              <a:off x="4429179" y="4920143"/>
              <a:ext cx="213984" cy="1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 flipH="1">
              <a:off x="4429179" y="4294987"/>
              <a:ext cx="213984" cy="164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 flipH="1">
              <a:off x="4429179" y="3714366"/>
              <a:ext cx="213984" cy="164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 flipH="1">
              <a:off x="4429179" y="3141993"/>
              <a:ext cx="213984" cy="1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" name="Google Shape;158;p5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166" name="Google Shape;166;p5"/>
          <p:cNvSpPr txBox="1"/>
          <p:nvPr/>
        </p:nvSpPr>
        <p:spPr>
          <a:xfrm>
            <a:off x="5786437" y="628650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6107112" y="600075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5951537" y="5821362"/>
            <a:ext cx="457200" cy="4762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500812" y="3714750"/>
            <a:ext cx="2000250" cy="5694362"/>
          </a:xfrm>
          <a:custGeom>
            <a:rect b="b" l="l" r="r" t="t"/>
            <a:pathLst>
              <a:path extrusionOk="0" h="5694363" w="2000250">
                <a:moveTo>
                  <a:pt x="44" y="2820429"/>
                </a:moveTo>
                <a:lnTo>
                  <a:pt x="44" y="2820429"/>
                </a:lnTo>
                <a:cubicBezTo>
                  <a:pt x="2517" y="2071127"/>
                  <a:pt x="108800" y="1354090"/>
                  <a:pt x="295632" y="826256"/>
                </a:cubicBezTo>
                <a:cubicBezTo>
                  <a:pt x="482463" y="298421"/>
                  <a:pt x="735139" y="1329"/>
                  <a:pt x="998356" y="4"/>
                </a:cubicBezTo>
                <a:cubicBezTo>
                  <a:pt x="1261573" y="-1320"/>
                  <a:pt x="1514616" y="293225"/>
                  <a:pt x="1702102" y="819175"/>
                </a:cubicBezTo>
                <a:cubicBezTo>
                  <a:pt x="1889588" y="1345125"/>
                  <a:pt x="1996762" y="2061088"/>
                  <a:pt x="2000166" y="2810359"/>
                </a:cubicBezTo>
                <a:lnTo>
                  <a:pt x="1000125" y="2847182"/>
                </a:lnTo>
                <a:close/>
              </a:path>
              <a:path extrusionOk="0" fill="none" h="5694363" w="2000250">
                <a:moveTo>
                  <a:pt x="44" y="2820429"/>
                </a:moveTo>
                <a:lnTo>
                  <a:pt x="44" y="2820429"/>
                </a:lnTo>
                <a:cubicBezTo>
                  <a:pt x="2517" y="2071127"/>
                  <a:pt x="108800" y="1354090"/>
                  <a:pt x="295632" y="826256"/>
                </a:cubicBezTo>
                <a:cubicBezTo>
                  <a:pt x="482463" y="298421"/>
                  <a:pt x="735139" y="1329"/>
                  <a:pt x="998356" y="4"/>
                </a:cubicBezTo>
                <a:cubicBezTo>
                  <a:pt x="1261573" y="-1320"/>
                  <a:pt x="1514616" y="293225"/>
                  <a:pt x="1702102" y="819175"/>
                </a:cubicBezTo>
                <a:cubicBezTo>
                  <a:pt x="1889588" y="1345125"/>
                  <a:pt x="1996762" y="2061088"/>
                  <a:pt x="2000166" y="281035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7397750" y="3643312"/>
            <a:ext cx="142875" cy="142875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246937" y="3479800"/>
            <a:ext cx="457200" cy="47625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643812" y="314325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7286625" y="4714875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5500687" y="3357562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000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Вісь симетрії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428625" y="1071562"/>
            <a:ext cx="8229600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5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як квадратична функція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парна функція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 її графік буде симетричний відносно вісі симетрії. </a:t>
            </a:r>
            <a:r>
              <a:rPr b="1" i="1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Вісь симетрії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проходить через </a:t>
            </a:r>
            <a:r>
              <a:rPr b="1" i="1" lang="en-US" sz="32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вершину параболи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333375" y="2987675"/>
            <a:ext cx="4214812" cy="3816350"/>
            <a:chOff x="2357422" y="2399722"/>
            <a:chExt cx="4214842" cy="3816921"/>
          </a:xfrm>
        </p:grpSpPr>
        <p:cxnSp>
          <p:nvCxnSpPr>
            <p:cNvPr id="182" name="Google Shape;182;p6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83" name="Google Shape;183;p6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84" name="Google Shape;184;p6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87" name="Google Shape;187;p6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 flipH="1">
              <a:off x="4429124" y="4919462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 flipH="1">
              <a:off x="4429124" y="429548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 flipH="1">
              <a:off x="4429124" y="3714369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 flipH="1">
              <a:off x="4429124" y="3142783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5" name="Google Shape;195;p6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203" name="Google Shape;203;p6"/>
          <p:cNvSpPr/>
          <p:nvPr/>
        </p:nvSpPr>
        <p:spPr>
          <a:xfrm rot="10800000">
            <a:off x="536575" y="714375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 rot="5400000">
            <a:off x="-286543" y="4893468"/>
            <a:ext cx="36449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" name="Google Shape;205;p6"/>
          <p:cNvSpPr/>
          <p:nvPr/>
        </p:nvSpPr>
        <p:spPr>
          <a:xfrm>
            <a:off x="1465262" y="62865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1643062" y="628650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4154487" y="2667000"/>
            <a:ext cx="4350621" cy="3816350"/>
            <a:chOff x="4143375" y="2378075"/>
            <a:chExt cx="4350621" cy="3816350"/>
          </a:xfrm>
        </p:grpSpPr>
        <p:sp>
          <p:nvSpPr>
            <p:cNvPr id="208" name="Google Shape;208;p6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209" name="Google Shape;209;p6"/>
            <p:cNvGrpSpPr/>
            <p:nvPr/>
          </p:nvGrpSpPr>
          <p:grpSpPr>
            <a:xfrm>
              <a:off x="4143375" y="2479675"/>
              <a:ext cx="4350621" cy="3714750"/>
              <a:chOff x="4142947" y="2479032"/>
              <a:chExt cx="4350621" cy="371475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 rot="-5400000">
                <a:off x="4329478" y="4335613"/>
                <a:ext cx="371475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4142947" y="3142607"/>
                <a:ext cx="4073525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212" name="Google Shape;212;p6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214" name="Google Shape;214;p6"/>
              <p:cNvCxnSpPr/>
              <p:nvPr/>
            </p:nvCxnSpPr>
            <p:spPr>
              <a:xfrm rot="5400000">
                <a:off x="547327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 rot="5400000">
                <a:off x="4892247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 rot="5400000">
                <a:off x="6636115" y="3249763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 rot="5400000">
                <a:off x="723222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 flipH="1">
                <a:off x="6187647" y="4896795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 flipH="1">
                <a:off x="6187647" y="4309420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 flipH="1">
                <a:off x="6187647" y="3710932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1" name="Google Shape;221;p6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22" name="Google Shape;222;p6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23" name="Google Shape;223;p6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225" name="Google Shape;225;p6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226" name="Google Shape;226;p6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228" name="Google Shape;228;p6"/>
          <p:cNvSpPr/>
          <p:nvPr/>
        </p:nvSpPr>
        <p:spPr>
          <a:xfrm>
            <a:off x="6000750" y="2928937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7368" y="0"/>
                  <a:pt x="1992995" y="1236050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6"/>
          <p:cNvCxnSpPr/>
          <p:nvPr/>
        </p:nvCxnSpPr>
        <p:spPr>
          <a:xfrm rot="5400000">
            <a:off x="5180012" y="4464050"/>
            <a:ext cx="3643312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0" name="Google Shape;230;p6"/>
          <p:cNvSpPr/>
          <p:nvPr/>
        </p:nvSpPr>
        <p:spPr>
          <a:xfrm>
            <a:off x="6929437" y="2857500"/>
            <a:ext cx="142875" cy="142875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7072312" y="2571750"/>
            <a:ext cx="1071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А(m;n)</a:t>
            </a: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3286125" y="3929062"/>
            <a:ext cx="250031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Вісь симетрії параболи</a:t>
            </a:r>
            <a:endParaRPr/>
          </a:p>
        </p:txBody>
      </p:sp>
      <p:cxnSp>
        <p:nvCxnSpPr>
          <p:cNvPr id="233" name="Google Shape;233;p6"/>
          <p:cNvCxnSpPr/>
          <p:nvPr/>
        </p:nvCxnSpPr>
        <p:spPr>
          <a:xfrm flipH="1" rot="10800000">
            <a:off x="5429250" y="4071937"/>
            <a:ext cx="1500187" cy="6429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34" name="Google Shape;234;p6"/>
          <p:cNvCxnSpPr/>
          <p:nvPr/>
        </p:nvCxnSpPr>
        <p:spPr>
          <a:xfrm rot="10800000">
            <a:off x="1500187" y="3429000"/>
            <a:ext cx="2071687" cy="13573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35" name="Google Shape;235;p6"/>
          <p:cNvSpPr txBox="1"/>
          <p:nvPr/>
        </p:nvSpPr>
        <p:spPr>
          <a:xfrm>
            <a:off x="4643437" y="5500687"/>
            <a:ext cx="13573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214312" y="3000375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4857750" y="2643187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285750" y="1309687"/>
            <a:ext cx="8329612" cy="122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Графік квадратичної функції – </a:t>
            </a:r>
            <a:r>
              <a:rPr b="0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парабола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вітки якої направлені </a:t>
            </a:r>
            <a:r>
              <a:rPr b="1" i="1" lang="en-US" sz="36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вгору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якщо </a:t>
            </a:r>
            <a:r>
              <a:rPr b="1" i="1" lang="en-US" sz="3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r>
              <a:rPr b="1" i="1" lang="en-US" sz="3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 rot="10800000">
            <a:off x="1404937" y="30956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333375" y="2857500"/>
            <a:ext cx="4214812" cy="3816350"/>
            <a:chOff x="2357422" y="2399722"/>
            <a:chExt cx="4214842" cy="3816921"/>
          </a:xfrm>
        </p:grpSpPr>
        <p:cxnSp>
          <p:nvCxnSpPr>
            <p:cNvPr id="245" name="Google Shape;245;p7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247" name="Google Shape;247;p7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50" name="Google Shape;250;p7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7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7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" name="Google Shape;254;p7"/>
            <p:cNvCxnSpPr/>
            <p:nvPr/>
          </p:nvCxnSpPr>
          <p:spPr>
            <a:xfrm flipH="1">
              <a:off x="4429124" y="4919462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7"/>
            <p:cNvCxnSpPr/>
            <p:nvPr/>
          </p:nvCxnSpPr>
          <p:spPr>
            <a:xfrm flipH="1">
              <a:off x="4429124" y="429548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7"/>
            <p:cNvCxnSpPr/>
            <p:nvPr/>
          </p:nvCxnSpPr>
          <p:spPr>
            <a:xfrm flipH="1">
              <a:off x="4429124" y="3714369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7"/>
            <p:cNvCxnSpPr/>
            <p:nvPr/>
          </p:nvCxnSpPr>
          <p:spPr>
            <a:xfrm flipH="1">
              <a:off x="4429124" y="3142783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8" name="Google Shape;258;p7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266" name="Google Shape;266;p7"/>
          <p:cNvSpPr txBox="1"/>
          <p:nvPr/>
        </p:nvSpPr>
        <p:spPr>
          <a:xfrm>
            <a:off x="4714875" y="2357437"/>
            <a:ext cx="3714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 </a:t>
            </a:r>
            <a:r>
              <a:rPr b="1" i="1" lang="en-US" sz="36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вниз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коли </a:t>
            </a:r>
            <a:r>
              <a:rPr b="1" i="1" lang="en-US" sz="3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>
            <a:off x="4143375" y="2857500"/>
            <a:ext cx="4349750" cy="3816350"/>
            <a:chOff x="4143375" y="2378075"/>
            <a:chExt cx="4349750" cy="3816350"/>
          </a:xfrm>
        </p:grpSpPr>
        <p:sp>
          <p:nvSpPr>
            <p:cNvPr id="268" name="Google Shape;268;p7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269" name="Google Shape;269;p7"/>
            <p:cNvGrpSpPr/>
            <p:nvPr/>
          </p:nvGrpSpPr>
          <p:grpSpPr>
            <a:xfrm>
              <a:off x="4143375" y="2479675"/>
              <a:ext cx="4349750" cy="3714750"/>
              <a:chOff x="4143372" y="2479032"/>
              <a:chExt cx="4350196" cy="3714750"/>
            </a:xfrm>
          </p:grpSpPr>
          <p:cxnSp>
            <p:nvCxnSpPr>
              <p:cNvPr id="270" name="Google Shape;270;p7"/>
              <p:cNvCxnSpPr/>
              <p:nvPr/>
            </p:nvCxnSpPr>
            <p:spPr>
              <a:xfrm rot="-5400000">
                <a:off x="4330113" y="4335613"/>
                <a:ext cx="371475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4143372" y="3142607"/>
                <a:ext cx="4072356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272" name="Google Shape;272;p7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274" name="Google Shape;274;p7"/>
              <p:cNvCxnSpPr/>
              <p:nvPr/>
            </p:nvCxnSpPr>
            <p:spPr>
              <a:xfrm rot="5400000">
                <a:off x="5473844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 rot="5400000">
                <a:off x="4892760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 rot="5400000">
                <a:off x="6635220" y="3249763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 rot="5400000">
                <a:off x="7231388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 flipH="1">
                <a:off x="6188282" y="4896795"/>
                <a:ext cx="214335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 flipH="1">
                <a:off x="6188282" y="4309420"/>
                <a:ext cx="214335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 flipH="1">
                <a:off x="6188282" y="3710932"/>
                <a:ext cx="214335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1" name="Google Shape;281;p7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82" name="Google Shape;282;p7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284" name="Google Shape;284;p7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285" name="Google Shape;285;p7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287" name="Google Shape;287;p7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288" name="Google Shape;288;p7"/>
          <p:cNvSpPr/>
          <p:nvPr/>
        </p:nvSpPr>
        <p:spPr>
          <a:xfrm>
            <a:off x="5191125" y="364331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3512" y="0"/>
                  <a:pt x="1987482" y="1219311"/>
                  <a:pt x="1999985" y="2745998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5267" y="1242133"/>
                  <a:pt x="451485" y="-1"/>
                  <a:pt x="1000125" y="0"/>
                </a:cubicBezTo>
                <a:cubicBezTo>
                  <a:pt x="1543512" y="0"/>
                  <a:pt x="1987482" y="1219311"/>
                  <a:pt x="1999985" y="274599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0" y="142875"/>
            <a:ext cx="91440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imes New Roman"/>
              <a:buNone/>
            </a:pPr>
            <a:r>
              <a:rPr b="0" i="0" lang="en-US" sz="5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Направлення віток параболи</a:t>
            </a:r>
            <a:endParaRPr/>
          </a:p>
        </p:txBody>
      </p:sp>
      <p:sp>
        <p:nvSpPr>
          <p:cNvPr id="290" name="Google Shape;290;p7"/>
          <p:cNvSpPr txBox="1"/>
          <p:nvPr/>
        </p:nvSpPr>
        <p:spPr>
          <a:xfrm>
            <a:off x="428625" y="2917825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а&gt;0</a:t>
            </a:r>
            <a:endParaRPr/>
          </a:p>
        </p:txBody>
      </p:sp>
      <p:sp>
        <p:nvSpPr>
          <p:cNvPr id="291" name="Google Shape;291;p7"/>
          <p:cNvSpPr txBox="1"/>
          <p:nvPr/>
        </p:nvSpPr>
        <p:spPr>
          <a:xfrm>
            <a:off x="5072062" y="2928937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Розташування віток параболи</a:t>
            </a:r>
            <a:endParaRPr/>
          </a:p>
        </p:txBody>
      </p:sp>
      <p:sp>
        <p:nvSpPr>
          <p:cNvPr id="298" name="Google Shape;298;p8"/>
          <p:cNvSpPr txBox="1"/>
          <p:nvPr>
            <p:ph idx="1" type="body"/>
          </p:nvPr>
        </p:nvSpPr>
        <p:spPr>
          <a:xfrm>
            <a:off x="142875" y="785812"/>
            <a:ext cx="8858250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6318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залежності від абсолютної величини         </a:t>
            </a:r>
            <a:r>
              <a:rPr b="1" i="1" lang="en-US" sz="3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першого коефіцієнта, вітки </a:t>
            </a:r>
            <a:r>
              <a:rPr b="1" i="1" lang="en-US" sz="3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параболи </a:t>
            </a: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будуть </a:t>
            </a:r>
            <a:r>
              <a:rPr b="1" i="1" lang="en-US" sz="3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пологими </a:t>
            </a:r>
            <a:r>
              <a:rPr b="1" i="1" lang="en-US" sz="3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(0&lt;a&lt;1)</a:t>
            </a:r>
            <a:r>
              <a:rPr b="0" i="0" lang="en-US" sz="3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 </a:t>
            </a:r>
            <a:r>
              <a:rPr b="1" i="1" lang="en-US" sz="3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стислими</a:t>
            </a: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(a&gt;1)</a:t>
            </a:r>
            <a:r>
              <a:rPr b="0" i="0" lang="en-US" sz="3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відносно вісі симетрії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881062" y="2809875"/>
            <a:ext cx="14287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0&lt;а&lt;1</a:t>
            </a:r>
            <a:endParaRPr/>
          </a:p>
        </p:txBody>
      </p:sp>
      <p:grpSp>
        <p:nvGrpSpPr>
          <p:cNvPr id="300" name="Google Shape;300;p8"/>
          <p:cNvGrpSpPr/>
          <p:nvPr/>
        </p:nvGrpSpPr>
        <p:grpSpPr>
          <a:xfrm>
            <a:off x="285750" y="3041650"/>
            <a:ext cx="4214812" cy="3816350"/>
            <a:chOff x="2357422" y="2399722"/>
            <a:chExt cx="4214842" cy="3816921"/>
          </a:xfrm>
        </p:grpSpPr>
        <p:cxnSp>
          <p:nvCxnSpPr>
            <p:cNvPr id="301" name="Google Shape;301;p8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2357422" y="5500574"/>
              <a:ext cx="3929090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03" name="Google Shape;303;p8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06" name="Google Shape;306;p8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 flipH="1">
              <a:off x="4429124" y="4919462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 flipH="1">
              <a:off x="4429124" y="429548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 flipH="1">
              <a:off x="4429124" y="3714369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 flipH="1">
              <a:off x="4429124" y="3142783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4" name="Google Shape;314;p8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6" name="Google Shape;316;p8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317" name="Google Shape;317;p8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1" name="Google Shape;321;p8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322" name="Google Shape;322;p8"/>
          <p:cNvSpPr/>
          <p:nvPr/>
        </p:nvSpPr>
        <p:spPr>
          <a:xfrm rot="10800000">
            <a:off x="1357312" y="50006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 rot="10800000">
            <a:off x="901700" y="714375"/>
            <a:ext cx="3000375" cy="5407025"/>
          </a:xfrm>
          <a:custGeom>
            <a:rect b="b" l="l" r="r" t="t"/>
            <a:pathLst>
              <a:path extrusionOk="0" h="5407025" w="3000375">
                <a:moveTo>
                  <a:pt x="165" y="2663386"/>
                </a:moveTo>
                <a:lnTo>
                  <a:pt x="165" y="2663386"/>
                </a:lnTo>
                <a:cubicBezTo>
                  <a:pt x="6000" y="1954964"/>
                  <a:pt x="166137" y="1278314"/>
                  <a:pt x="445805" y="780357"/>
                </a:cubicBezTo>
                <a:cubicBezTo>
                  <a:pt x="725473" y="282400"/>
                  <a:pt x="1102851" y="1989"/>
                  <a:pt x="1495998" y="10"/>
                </a:cubicBezTo>
                <a:cubicBezTo>
                  <a:pt x="1889145" y="-1968"/>
                  <a:pt x="2267386" y="274639"/>
                  <a:pt x="2548593" y="769773"/>
                </a:cubicBezTo>
                <a:cubicBezTo>
                  <a:pt x="2829800" y="1264907"/>
                  <a:pt x="2992031" y="1939935"/>
                  <a:pt x="3000062" y="2648287"/>
                </a:cubicBezTo>
                <a:lnTo>
                  <a:pt x="1500188" y="2703513"/>
                </a:lnTo>
                <a:close/>
              </a:path>
              <a:path extrusionOk="0" fill="none" h="5407025" w="3000375">
                <a:moveTo>
                  <a:pt x="165" y="2663386"/>
                </a:moveTo>
                <a:lnTo>
                  <a:pt x="165" y="2663386"/>
                </a:lnTo>
                <a:cubicBezTo>
                  <a:pt x="6000" y="1954964"/>
                  <a:pt x="166137" y="1278314"/>
                  <a:pt x="445805" y="780357"/>
                </a:cubicBezTo>
                <a:cubicBezTo>
                  <a:pt x="725473" y="282400"/>
                  <a:pt x="1102851" y="1989"/>
                  <a:pt x="1495998" y="10"/>
                </a:cubicBezTo>
                <a:cubicBezTo>
                  <a:pt x="1889145" y="-1968"/>
                  <a:pt x="2267386" y="274639"/>
                  <a:pt x="2548593" y="769773"/>
                </a:cubicBezTo>
                <a:cubicBezTo>
                  <a:pt x="2829800" y="1264907"/>
                  <a:pt x="2992031" y="1939935"/>
                  <a:pt x="3000062" y="264828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 rot="10800000">
            <a:off x="366712" y="374650"/>
            <a:ext cx="4062412" cy="5764212"/>
          </a:xfrm>
          <a:custGeom>
            <a:rect b="b" l="l" r="r" t="t"/>
            <a:pathLst>
              <a:path extrusionOk="0" h="5764213" w="4062412">
                <a:moveTo>
                  <a:pt x="361" y="2827780"/>
                </a:moveTo>
                <a:lnTo>
                  <a:pt x="361" y="2827780"/>
                </a:lnTo>
                <a:cubicBezTo>
                  <a:pt x="10363" y="2074981"/>
                  <a:pt x="227879" y="1356927"/>
                  <a:pt x="605958" y="828613"/>
                </a:cubicBezTo>
                <a:cubicBezTo>
                  <a:pt x="984037" y="300300"/>
                  <a:pt x="1493366" y="2687"/>
                  <a:pt x="2024002" y="17"/>
                </a:cubicBezTo>
                <a:cubicBezTo>
                  <a:pt x="2554638" y="-2653"/>
                  <a:pt x="3065442" y="289826"/>
                  <a:pt x="3446152" y="814321"/>
                </a:cubicBezTo>
                <a:cubicBezTo>
                  <a:pt x="3826862" y="1338817"/>
                  <a:pt x="4047963" y="2054664"/>
                  <a:pt x="4061728" y="2807343"/>
                </a:cubicBezTo>
                <a:lnTo>
                  <a:pt x="2031206" y="2882107"/>
                </a:lnTo>
                <a:close/>
              </a:path>
              <a:path extrusionOk="0" fill="none" h="5764213" w="4062412">
                <a:moveTo>
                  <a:pt x="361" y="2827780"/>
                </a:moveTo>
                <a:lnTo>
                  <a:pt x="361" y="2827780"/>
                </a:lnTo>
                <a:cubicBezTo>
                  <a:pt x="10363" y="2074981"/>
                  <a:pt x="227879" y="1356927"/>
                  <a:pt x="605958" y="828613"/>
                </a:cubicBezTo>
                <a:cubicBezTo>
                  <a:pt x="984037" y="300300"/>
                  <a:pt x="1493366" y="2687"/>
                  <a:pt x="2024002" y="17"/>
                </a:cubicBezTo>
                <a:cubicBezTo>
                  <a:pt x="2554638" y="-2653"/>
                  <a:pt x="3065442" y="289826"/>
                  <a:pt x="3446152" y="814321"/>
                </a:cubicBezTo>
                <a:cubicBezTo>
                  <a:pt x="3826862" y="1338817"/>
                  <a:pt x="4047963" y="2054664"/>
                  <a:pt x="4061728" y="2807343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 rot="10800000">
            <a:off x="33337" y="928687"/>
            <a:ext cx="4714875" cy="5192712"/>
          </a:xfrm>
          <a:custGeom>
            <a:rect b="b" l="l" r="r" t="t"/>
            <a:pathLst>
              <a:path extrusionOk="0" h="5192712" w="4714875">
                <a:moveTo>
                  <a:pt x="97" y="2619861"/>
                </a:moveTo>
                <a:lnTo>
                  <a:pt x="96" y="2619861"/>
                </a:lnTo>
                <a:cubicBezTo>
                  <a:pt x="32" y="2612026"/>
                  <a:pt x="0" y="2604191"/>
                  <a:pt x="0" y="2596356"/>
                </a:cubicBezTo>
                <a:cubicBezTo>
                  <a:pt x="0" y="1162428"/>
                  <a:pt x="1055460" y="0"/>
                  <a:pt x="2357438" y="0"/>
                </a:cubicBezTo>
                <a:cubicBezTo>
                  <a:pt x="3628753" y="-1"/>
                  <a:pt x="4671081" y="1110226"/>
                  <a:pt x="4713559" y="2509604"/>
                </a:cubicBezTo>
                <a:lnTo>
                  <a:pt x="2357438" y="2596356"/>
                </a:lnTo>
                <a:close/>
              </a:path>
              <a:path extrusionOk="0" fill="none" h="5192712" w="4714875">
                <a:moveTo>
                  <a:pt x="97" y="2619861"/>
                </a:moveTo>
                <a:lnTo>
                  <a:pt x="96" y="2619861"/>
                </a:lnTo>
                <a:cubicBezTo>
                  <a:pt x="32" y="2612026"/>
                  <a:pt x="0" y="2604191"/>
                  <a:pt x="0" y="2596356"/>
                </a:cubicBezTo>
                <a:cubicBezTo>
                  <a:pt x="0" y="1162428"/>
                  <a:pt x="1055460" y="0"/>
                  <a:pt x="2357438" y="0"/>
                </a:cubicBezTo>
                <a:cubicBezTo>
                  <a:pt x="3628753" y="-1"/>
                  <a:pt x="4671081" y="1110226"/>
                  <a:pt x="4713559" y="2509604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5535612" y="2809875"/>
            <a:ext cx="928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а&gt;1</a:t>
            </a:r>
            <a:endParaRPr/>
          </a:p>
        </p:txBody>
      </p:sp>
      <p:grpSp>
        <p:nvGrpSpPr>
          <p:cNvPr id="327" name="Google Shape;327;p8"/>
          <p:cNvGrpSpPr/>
          <p:nvPr/>
        </p:nvGrpSpPr>
        <p:grpSpPr>
          <a:xfrm>
            <a:off x="4711700" y="3008312"/>
            <a:ext cx="4214812" cy="3816350"/>
            <a:chOff x="2357422" y="2399722"/>
            <a:chExt cx="4214842" cy="3816921"/>
          </a:xfrm>
        </p:grpSpPr>
        <p:cxnSp>
          <p:nvCxnSpPr>
            <p:cNvPr id="328" name="Google Shape;328;p8"/>
            <p:cNvCxnSpPr/>
            <p:nvPr/>
          </p:nvCxnSpPr>
          <p:spPr>
            <a:xfrm rot="-5400000">
              <a:off x="2570677" y="4358196"/>
              <a:ext cx="3715306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2357422" y="5500573"/>
              <a:ext cx="3929090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30" name="Google Shape;330;p8"/>
            <p:cNvSpPr txBox="1"/>
            <p:nvPr/>
          </p:nvSpPr>
          <p:spPr>
            <a:xfrm>
              <a:off x="4462272" y="239972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6072286" y="5059857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</a:t>
              </a: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4428898" y="514406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33" name="Google Shape;333;p8"/>
            <p:cNvCxnSpPr/>
            <p:nvPr/>
          </p:nvCxnSpPr>
          <p:spPr>
            <a:xfrm rot="5400000">
              <a:off x="3749654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 rot="5400000">
              <a:off x="3133700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 rot="5400000">
              <a:off x="4893455" y="5393401"/>
              <a:ext cx="215932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 rot="5400000">
              <a:off x="5473691" y="5394195"/>
              <a:ext cx="2159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 flipH="1">
              <a:off x="4429124" y="4919461"/>
              <a:ext cx="214313" cy="15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 flipH="1">
              <a:off x="4429124" y="4295481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 flipH="1">
              <a:off x="4429124" y="3714369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 flipH="1">
              <a:off x="4429124" y="3142783"/>
              <a:ext cx="214313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1" name="Google Shape;341;p8"/>
            <p:cNvSpPr txBox="1"/>
            <p:nvPr/>
          </p:nvSpPr>
          <p:spPr>
            <a:xfrm>
              <a:off x="5430970" y="5498988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4835754" y="5495281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3" name="Google Shape;343;p8"/>
            <p:cNvSpPr txBox="1"/>
            <p:nvPr/>
          </p:nvSpPr>
          <p:spPr>
            <a:xfrm>
              <a:off x="3021842" y="5471059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/>
            </a:p>
          </p:txBody>
        </p:sp>
        <p:sp>
          <p:nvSpPr>
            <p:cNvPr id="344" name="Google Shape;344;p8"/>
            <p:cNvSpPr txBox="1"/>
            <p:nvPr/>
          </p:nvSpPr>
          <p:spPr>
            <a:xfrm>
              <a:off x="3621590" y="5480700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/>
            </a:p>
          </p:txBody>
        </p:sp>
        <p:sp>
          <p:nvSpPr>
            <p:cNvPr id="345" name="Google Shape;345;p8"/>
            <p:cNvSpPr txBox="1"/>
            <p:nvPr/>
          </p:nvSpPr>
          <p:spPr>
            <a:xfrm>
              <a:off x="4572000" y="4740602"/>
              <a:ext cx="499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6" name="Google Shape;346;p8"/>
            <p:cNvSpPr txBox="1"/>
            <p:nvPr/>
          </p:nvSpPr>
          <p:spPr>
            <a:xfrm>
              <a:off x="4568572" y="413423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7" name="Google Shape;347;p8"/>
            <p:cNvSpPr txBox="1"/>
            <p:nvPr/>
          </p:nvSpPr>
          <p:spPr>
            <a:xfrm>
              <a:off x="4590288" y="3526156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48" name="Google Shape;348;p8"/>
            <p:cNvSpPr txBox="1"/>
            <p:nvPr/>
          </p:nvSpPr>
          <p:spPr>
            <a:xfrm>
              <a:off x="4588574" y="2954652"/>
              <a:ext cx="499978" cy="369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349" name="Google Shape;349;p8"/>
          <p:cNvSpPr/>
          <p:nvPr/>
        </p:nvSpPr>
        <p:spPr>
          <a:xfrm rot="10800000">
            <a:off x="5768975" y="500062"/>
            <a:ext cx="2000250" cy="5621337"/>
          </a:xfrm>
          <a:custGeom>
            <a:rect b="b" l="l" r="r" t="t"/>
            <a:pathLst>
              <a:path extrusionOk="0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7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 rot="10800000">
            <a:off x="6072187" y="571500"/>
            <a:ext cx="1428750" cy="5549900"/>
          </a:xfrm>
          <a:custGeom>
            <a:rect b="b" l="l" r="r" t="t"/>
            <a:pathLst>
              <a:path extrusionOk="0" h="5549900" w="1428750">
                <a:moveTo>
                  <a:pt x="17" y="2755840"/>
                </a:moveTo>
                <a:lnTo>
                  <a:pt x="17" y="2755840"/>
                </a:lnTo>
                <a:cubicBezTo>
                  <a:pt x="1314" y="2024103"/>
                  <a:pt x="77072" y="1323266"/>
                  <a:pt x="210649" y="807286"/>
                </a:cubicBezTo>
                <a:cubicBezTo>
                  <a:pt x="344226" y="291306"/>
                  <a:pt x="525068" y="950"/>
                  <a:pt x="713449" y="2"/>
                </a:cubicBezTo>
                <a:cubicBezTo>
                  <a:pt x="901829" y="-945"/>
                  <a:pt x="1082864" y="287588"/>
                  <a:pt x="1216785" y="802221"/>
                </a:cubicBezTo>
                <a:cubicBezTo>
                  <a:pt x="1350706" y="1316855"/>
                  <a:pt x="1426932" y="2016926"/>
                  <a:pt x="1428717" y="2748648"/>
                </a:cubicBezTo>
                <a:lnTo>
                  <a:pt x="714375" y="2774950"/>
                </a:lnTo>
                <a:close/>
              </a:path>
              <a:path extrusionOk="0" fill="none" h="5549900" w="1428750">
                <a:moveTo>
                  <a:pt x="17" y="2755840"/>
                </a:moveTo>
                <a:lnTo>
                  <a:pt x="17" y="2755840"/>
                </a:lnTo>
                <a:cubicBezTo>
                  <a:pt x="1314" y="2024103"/>
                  <a:pt x="77072" y="1323266"/>
                  <a:pt x="210649" y="807286"/>
                </a:cubicBezTo>
                <a:cubicBezTo>
                  <a:pt x="344226" y="291306"/>
                  <a:pt x="525068" y="950"/>
                  <a:pt x="713449" y="2"/>
                </a:cubicBezTo>
                <a:cubicBezTo>
                  <a:pt x="901829" y="-945"/>
                  <a:pt x="1082864" y="287588"/>
                  <a:pt x="1216785" y="802221"/>
                </a:cubicBezTo>
                <a:cubicBezTo>
                  <a:pt x="1350706" y="1316855"/>
                  <a:pt x="1426932" y="2016926"/>
                  <a:pt x="1428717" y="2748648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/>
          <p:nvPr/>
        </p:nvSpPr>
        <p:spPr>
          <a:xfrm rot="10800000">
            <a:off x="6334125" y="428625"/>
            <a:ext cx="857250" cy="5692775"/>
          </a:xfrm>
          <a:custGeom>
            <a:rect b="b" l="l" r="r" t="t"/>
            <a:pathLst>
              <a:path extrusionOk="0" h="5692775" w="857250">
                <a:moveTo>
                  <a:pt x="3" y="2834922"/>
                </a:moveTo>
                <a:lnTo>
                  <a:pt x="3" y="2834922"/>
                </a:lnTo>
                <a:cubicBezTo>
                  <a:pt x="459" y="2082664"/>
                  <a:pt x="45805" y="1361459"/>
                  <a:pt x="126037" y="830399"/>
                </a:cubicBezTo>
                <a:cubicBezTo>
                  <a:pt x="206269" y="299339"/>
                  <a:pt x="315019" y="571"/>
                  <a:pt x="428300" y="0"/>
                </a:cubicBezTo>
                <a:cubicBezTo>
                  <a:pt x="541580" y="-569"/>
                  <a:pt x="650398" y="297103"/>
                  <a:pt x="730752" y="827354"/>
                </a:cubicBezTo>
                <a:cubicBezTo>
                  <a:pt x="811105" y="1357606"/>
                  <a:pt x="856615" y="2078353"/>
                  <a:pt x="857243" y="2830605"/>
                </a:cubicBezTo>
                <a:lnTo>
                  <a:pt x="428625" y="2846388"/>
                </a:lnTo>
                <a:close/>
              </a:path>
              <a:path extrusionOk="0" fill="none" h="5692775" w="857250">
                <a:moveTo>
                  <a:pt x="3" y="2834922"/>
                </a:moveTo>
                <a:lnTo>
                  <a:pt x="3" y="2834922"/>
                </a:lnTo>
                <a:cubicBezTo>
                  <a:pt x="459" y="2082664"/>
                  <a:pt x="45805" y="1361459"/>
                  <a:pt x="126037" y="830399"/>
                </a:cubicBezTo>
                <a:cubicBezTo>
                  <a:pt x="206269" y="299339"/>
                  <a:pt x="315019" y="571"/>
                  <a:pt x="428300" y="0"/>
                </a:cubicBezTo>
                <a:cubicBezTo>
                  <a:pt x="541580" y="-569"/>
                  <a:pt x="650398" y="297103"/>
                  <a:pt x="730752" y="827354"/>
                </a:cubicBezTo>
                <a:cubicBezTo>
                  <a:pt x="811105" y="1357606"/>
                  <a:pt x="856615" y="2078353"/>
                  <a:pt x="857243" y="2830605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/>
          <p:nvPr/>
        </p:nvSpPr>
        <p:spPr>
          <a:xfrm rot="10800000">
            <a:off x="6594475" y="571500"/>
            <a:ext cx="357187" cy="5549900"/>
          </a:xfrm>
          <a:custGeom>
            <a:rect b="b" l="l" r="r" t="t"/>
            <a:pathLst>
              <a:path extrusionOk="0" h="5549900" w="357188">
                <a:moveTo>
                  <a:pt x="0" y="2770173"/>
                </a:moveTo>
                <a:lnTo>
                  <a:pt x="0" y="2770173"/>
                </a:lnTo>
                <a:cubicBezTo>
                  <a:pt x="169" y="1239477"/>
                  <a:pt x="80079" y="-1"/>
                  <a:pt x="178594" y="0"/>
                </a:cubicBezTo>
                <a:cubicBezTo>
                  <a:pt x="277063" y="0"/>
                  <a:pt x="356954" y="1238383"/>
                  <a:pt x="357187" y="2768374"/>
                </a:cubicBezTo>
                <a:lnTo>
                  <a:pt x="178594" y="2774950"/>
                </a:lnTo>
                <a:close/>
              </a:path>
              <a:path extrusionOk="0" fill="none" h="5549900" w="357188">
                <a:moveTo>
                  <a:pt x="0" y="2770173"/>
                </a:moveTo>
                <a:lnTo>
                  <a:pt x="0" y="2770173"/>
                </a:lnTo>
                <a:cubicBezTo>
                  <a:pt x="169" y="1239477"/>
                  <a:pt x="80079" y="-1"/>
                  <a:pt x="178594" y="0"/>
                </a:cubicBezTo>
                <a:cubicBezTo>
                  <a:pt x="277063" y="0"/>
                  <a:pt x="356954" y="1238383"/>
                  <a:pt x="357187" y="2768374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2571750" y="3429000"/>
            <a:ext cx="7270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4" name="Google Shape;354;p8"/>
          <p:cNvSpPr txBox="1"/>
          <p:nvPr/>
        </p:nvSpPr>
        <p:spPr>
          <a:xfrm>
            <a:off x="3643312" y="3143250"/>
            <a:ext cx="1014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½*x</a:t>
            </a:r>
            <a:r>
              <a:rPr b="1" baseline="30000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5" name="Google Shape;355;p8"/>
          <p:cNvSpPr txBox="1"/>
          <p:nvPr/>
        </p:nvSpPr>
        <p:spPr>
          <a:xfrm>
            <a:off x="4357687" y="3643312"/>
            <a:ext cx="1136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1/3*x</a:t>
            </a:r>
            <a:r>
              <a:rPr b="1" baseline="30000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6" name="Google Shape;356;p8"/>
          <p:cNvSpPr txBox="1"/>
          <p:nvPr/>
        </p:nvSpPr>
        <p:spPr>
          <a:xfrm>
            <a:off x="4214812" y="5072062"/>
            <a:ext cx="10144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¼*x</a:t>
            </a:r>
            <a:r>
              <a:rPr b="1" baseline="30000" i="1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7" name="Google Shape;357;p8"/>
          <p:cNvSpPr txBox="1"/>
          <p:nvPr/>
        </p:nvSpPr>
        <p:spPr>
          <a:xfrm>
            <a:off x="7786687" y="3857625"/>
            <a:ext cx="7270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x</a:t>
            </a:r>
            <a:r>
              <a:rPr b="1" baseline="30000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7786687" y="3214687"/>
            <a:ext cx="841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2x</a:t>
            </a:r>
            <a:r>
              <a:rPr b="1" baseline="30000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9" name="Google Shape;359;p8"/>
          <p:cNvSpPr txBox="1"/>
          <p:nvPr/>
        </p:nvSpPr>
        <p:spPr>
          <a:xfrm>
            <a:off x="7215187" y="3071812"/>
            <a:ext cx="841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3x</a:t>
            </a:r>
            <a:r>
              <a:rPr b="1" baseline="30000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0" name="Google Shape;360;p8"/>
          <p:cNvSpPr txBox="1"/>
          <p:nvPr/>
        </p:nvSpPr>
        <p:spPr>
          <a:xfrm>
            <a:off x="6572250" y="2857500"/>
            <a:ext cx="835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4x</a:t>
            </a:r>
            <a:r>
              <a:rPr b="1" baseline="30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1" name="Google Shape;361;p8"/>
          <p:cNvSpPr txBox="1"/>
          <p:nvPr/>
        </p:nvSpPr>
        <p:spPr>
          <a:xfrm>
            <a:off x="4214812" y="5072062"/>
            <a:ext cx="100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¼*x</a:t>
            </a:r>
            <a:r>
              <a:rPr b="1" baseline="30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Розташування віток параболи</a:t>
            </a:r>
            <a:endParaRPr/>
          </a:p>
        </p:txBody>
      </p:sp>
      <p:grpSp>
        <p:nvGrpSpPr>
          <p:cNvPr id="367" name="Google Shape;367;p9"/>
          <p:cNvGrpSpPr/>
          <p:nvPr/>
        </p:nvGrpSpPr>
        <p:grpSpPr>
          <a:xfrm>
            <a:off x="357187" y="2071687"/>
            <a:ext cx="4350621" cy="3816350"/>
            <a:chOff x="4143375" y="2378075"/>
            <a:chExt cx="4350621" cy="3816350"/>
          </a:xfrm>
        </p:grpSpPr>
        <p:sp>
          <p:nvSpPr>
            <p:cNvPr id="368" name="Google Shape;368;p9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369" name="Google Shape;369;p9"/>
            <p:cNvGrpSpPr/>
            <p:nvPr/>
          </p:nvGrpSpPr>
          <p:grpSpPr>
            <a:xfrm>
              <a:off x="4143375" y="2479675"/>
              <a:ext cx="4350621" cy="3714750"/>
              <a:chOff x="4142947" y="2479032"/>
              <a:chExt cx="4350621" cy="3714750"/>
            </a:xfrm>
          </p:grpSpPr>
          <p:cxnSp>
            <p:nvCxnSpPr>
              <p:cNvPr id="370" name="Google Shape;370;p9"/>
              <p:cNvCxnSpPr/>
              <p:nvPr/>
            </p:nvCxnSpPr>
            <p:spPr>
              <a:xfrm rot="-5400000">
                <a:off x="4329478" y="4335613"/>
                <a:ext cx="371475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142947" y="3142607"/>
                <a:ext cx="4073525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372" name="Google Shape;372;p9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373" name="Google Shape;373;p9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374" name="Google Shape;374;p9"/>
              <p:cNvCxnSpPr/>
              <p:nvPr/>
            </p:nvCxnSpPr>
            <p:spPr>
              <a:xfrm rot="5400000">
                <a:off x="547327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 rot="5400000">
                <a:off x="4892247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 rot="5400000">
                <a:off x="6636115" y="3249763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 rot="5400000">
                <a:off x="723222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 flipH="1">
                <a:off x="6187647" y="4896794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 flipH="1">
                <a:off x="6187647" y="4309419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 flipH="1">
                <a:off x="6187647" y="3710932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1" name="Google Shape;381;p9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382" name="Google Shape;382;p9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83" name="Google Shape;383;p9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384" name="Google Shape;384;p9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385" name="Google Shape;385;p9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386" name="Google Shape;386;p9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387" name="Google Shape;387;p9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grpSp>
        <p:nvGrpSpPr>
          <p:cNvPr id="388" name="Google Shape;388;p9"/>
          <p:cNvGrpSpPr/>
          <p:nvPr/>
        </p:nvGrpSpPr>
        <p:grpSpPr>
          <a:xfrm>
            <a:off x="4702175" y="2071687"/>
            <a:ext cx="4350621" cy="3816350"/>
            <a:chOff x="4143375" y="2378075"/>
            <a:chExt cx="4350621" cy="3816350"/>
          </a:xfrm>
        </p:grpSpPr>
        <p:sp>
          <p:nvSpPr>
            <p:cNvPr id="389" name="Google Shape;389;p9"/>
            <p:cNvSpPr txBox="1"/>
            <p:nvPr/>
          </p:nvSpPr>
          <p:spPr>
            <a:xfrm>
              <a:off x="6221413" y="2378075"/>
              <a:ext cx="500062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grpSp>
          <p:nvGrpSpPr>
            <p:cNvPr id="390" name="Google Shape;390;p9"/>
            <p:cNvGrpSpPr/>
            <p:nvPr/>
          </p:nvGrpSpPr>
          <p:grpSpPr>
            <a:xfrm>
              <a:off x="4143375" y="2479675"/>
              <a:ext cx="4350621" cy="3714750"/>
              <a:chOff x="4142947" y="2479032"/>
              <a:chExt cx="4350621" cy="3714750"/>
            </a:xfrm>
          </p:grpSpPr>
          <p:cxnSp>
            <p:nvCxnSpPr>
              <p:cNvPr id="391" name="Google Shape;391;p9"/>
              <p:cNvCxnSpPr/>
              <p:nvPr/>
            </p:nvCxnSpPr>
            <p:spPr>
              <a:xfrm rot="-5400000">
                <a:off x="4329478" y="4335613"/>
                <a:ext cx="371475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4142947" y="3142607"/>
                <a:ext cx="4073525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stealth"/>
              </a:ln>
            </p:spPr>
          </p:cxnSp>
          <p:sp>
            <p:nvSpPr>
              <p:cNvPr id="393" name="Google Shape;393;p9"/>
              <p:cNvSpPr txBox="1"/>
              <p:nvPr/>
            </p:nvSpPr>
            <p:spPr>
              <a:xfrm>
                <a:off x="7993594" y="313239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х</a:t>
                </a:r>
                <a:endParaRPr/>
              </a:p>
            </p:txBody>
          </p:sp>
          <p:sp>
            <p:nvSpPr>
              <p:cNvPr id="394" name="Google Shape;394;p9"/>
              <p:cNvSpPr txBox="1"/>
              <p:nvPr/>
            </p:nvSpPr>
            <p:spPr>
              <a:xfrm>
                <a:off x="6143636" y="278605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cxnSp>
            <p:nvCxnSpPr>
              <p:cNvPr id="395" name="Google Shape;395;p9"/>
              <p:cNvCxnSpPr/>
              <p:nvPr/>
            </p:nvCxnSpPr>
            <p:spPr>
              <a:xfrm rot="5400000">
                <a:off x="547327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 rot="5400000">
                <a:off x="4892247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9"/>
              <p:cNvCxnSpPr/>
              <p:nvPr/>
            </p:nvCxnSpPr>
            <p:spPr>
              <a:xfrm rot="5400000">
                <a:off x="6636116" y="3249763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 rot="5400000">
                <a:off x="7232222" y="3250557"/>
                <a:ext cx="215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 flipH="1">
                <a:off x="6187647" y="4896794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 flipH="1">
                <a:off x="6187647" y="4309419"/>
                <a:ext cx="215900" cy="15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 flipH="1">
                <a:off x="6187647" y="3710932"/>
                <a:ext cx="215900" cy="1587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2" name="Google Shape;402;p9"/>
              <p:cNvSpPr txBox="1"/>
              <p:nvPr/>
            </p:nvSpPr>
            <p:spPr>
              <a:xfrm>
                <a:off x="7187774" y="3330130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03" name="Google Shape;403;p9"/>
              <p:cNvSpPr txBox="1"/>
              <p:nvPr/>
            </p:nvSpPr>
            <p:spPr>
              <a:xfrm>
                <a:off x="6572264" y="332098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04" name="Google Shape;404;p9"/>
              <p:cNvSpPr txBox="1"/>
              <p:nvPr/>
            </p:nvSpPr>
            <p:spPr>
              <a:xfrm>
                <a:off x="4786314" y="331012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405" name="Google Shape;405;p9"/>
              <p:cNvSpPr txBox="1"/>
              <p:nvPr/>
            </p:nvSpPr>
            <p:spPr>
              <a:xfrm>
                <a:off x="5357818" y="3304412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406" name="Google Shape;406;p9"/>
              <p:cNvSpPr txBox="1"/>
              <p:nvPr/>
            </p:nvSpPr>
            <p:spPr>
              <a:xfrm>
                <a:off x="6348806" y="3518726"/>
                <a:ext cx="499974" cy="369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-1</a:t>
                </a:r>
                <a:endParaRPr/>
              </a:p>
            </p:txBody>
          </p:sp>
          <p:sp>
            <p:nvSpPr>
              <p:cNvPr id="407" name="Google Shape;407;p9"/>
              <p:cNvSpPr txBox="1"/>
              <p:nvPr/>
            </p:nvSpPr>
            <p:spPr>
              <a:xfrm>
                <a:off x="6365380" y="4115948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-2</a:t>
                </a:r>
                <a:endParaRPr/>
              </a:p>
            </p:txBody>
          </p:sp>
          <p:sp>
            <p:nvSpPr>
              <p:cNvPr id="408" name="Google Shape;408;p9"/>
              <p:cNvSpPr txBox="1"/>
              <p:nvPr/>
            </p:nvSpPr>
            <p:spPr>
              <a:xfrm>
                <a:off x="6356236" y="4696596"/>
                <a:ext cx="499974" cy="369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-3</a:t>
                </a:r>
                <a:endParaRPr/>
              </a:p>
            </p:txBody>
          </p:sp>
        </p:grpSp>
      </p:grpSp>
      <p:sp>
        <p:nvSpPr>
          <p:cNvPr id="409" name="Google Shape;409;p9"/>
          <p:cNvSpPr txBox="1"/>
          <p:nvPr/>
        </p:nvSpPr>
        <p:spPr>
          <a:xfrm>
            <a:off x="571500" y="1285875"/>
            <a:ext cx="17145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-1&lt;а&lt;0</a:t>
            </a:r>
            <a:endParaRPr/>
          </a:p>
        </p:txBody>
      </p:sp>
      <p:sp>
        <p:nvSpPr>
          <p:cNvPr id="410" name="Google Shape;410;p9"/>
          <p:cNvSpPr txBox="1"/>
          <p:nvPr/>
        </p:nvSpPr>
        <p:spPr>
          <a:xfrm>
            <a:off x="5286375" y="1285875"/>
            <a:ext cx="17145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а&lt;-1</a:t>
            </a:r>
            <a:endParaRPr/>
          </a:p>
        </p:txBody>
      </p:sp>
      <p:sp>
        <p:nvSpPr>
          <p:cNvPr id="411" name="Google Shape;411;p9"/>
          <p:cNvSpPr/>
          <p:nvPr/>
        </p:nvSpPr>
        <p:spPr>
          <a:xfrm>
            <a:off x="1381125" y="2870200"/>
            <a:ext cx="2000250" cy="5621337"/>
          </a:xfrm>
          <a:custGeom>
            <a:rect b="b" l="l" r="r" t="t"/>
            <a:pathLst>
              <a:path extrusionOk="0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  <a:lnTo>
                  <a:pt x="1000125" y="2810669"/>
                </a:lnTo>
                <a:close/>
              </a:path>
              <a:path extrusionOk="0" fill="none" h="5621338" w="2000250">
                <a:moveTo>
                  <a:pt x="45" y="2783916"/>
                </a:moveTo>
                <a:lnTo>
                  <a:pt x="45" y="2783916"/>
                </a:lnTo>
                <a:cubicBezTo>
                  <a:pt x="2550" y="2044295"/>
                  <a:pt x="108844" y="1336551"/>
                  <a:pt x="295667" y="815561"/>
                </a:cubicBezTo>
                <a:cubicBezTo>
                  <a:pt x="482490" y="294572"/>
                  <a:pt x="735141" y="1329"/>
                  <a:pt x="998333" y="4"/>
                </a:cubicBezTo>
                <a:cubicBezTo>
                  <a:pt x="1261525" y="-1320"/>
                  <a:pt x="1514549" y="289376"/>
                  <a:pt x="1702034" y="808482"/>
                </a:cubicBezTo>
                <a:cubicBezTo>
                  <a:pt x="1889520" y="1327588"/>
                  <a:pt x="1996716" y="2034257"/>
                  <a:pt x="2000164" y="2773847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879475" y="2865437"/>
            <a:ext cx="3000375" cy="5407025"/>
          </a:xfrm>
          <a:custGeom>
            <a:rect b="b" l="l" r="r" t="t"/>
            <a:pathLst>
              <a:path extrusionOk="0" h="5407025" w="3000375">
                <a:moveTo>
                  <a:pt x="165" y="2663386"/>
                </a:moveTo>
                <a:lnTo>
                  <a:pt x="165" y="2663386"/>
                </a:lnTo>
                <a:cubicBezTo>
                  <a:pt x="6000" y="1954964"/>
                  <a:pt x="166137" y="1278314"/>
                  <a:pt x="445805" y="780357"/>
                </a:cubicBezTo>
                <a:cubicBezTo>
                  <a:pt x="725473" y="282400"/>
                  <a:pt x="1102851" y="1989"/>
                  <a:pt x="1495998" y="10"/>
                </a:cubicBezTo>
                <a:cubicBezTo>
                  <a:pt x="1889145" y="-1968"/>
                  <a:pt x="2267386" y="274639"/>
                  <a:pt x="2548593" y="769773"/>
                </a:cubicBezTo>
                <a:cubicBezTo>
                  <a:pt x="2829800" y="1264907"/>
                  <a:pt x="2992031" y="1939935"/>
                  <a:pt x="3000062" y="2648287"/>
                </a:cubicBezTo>
                <a:lnTo>
                  <a:pt x="1500188" y="2703513"/>
                </a:lnTo>
                <a:close/>
              </a:path>
              <a:path extrusionOk="0" fill="none" h="5407025" w="3000375">
                <a:moveTo>
                  <a:pt x="165" y="2663386"/>
                </a:moveTo>
                <a:lnTo>
                  <a:pt x="165" y="2663386"/>
                </a:lnTo>
                <a:cubicBezTo>
                  <a:pt x="6000" y="1954964"/>
                  <a:pt x="166137" y="1278314"/>
                  <a:pt x="445805" y="780357"/>
                </a:cubicBezTo>
                <a:cubicBezTo>
                  <a:pt x="725473" y="282400"/>
                  <a:pt x="1102851" y="1989"/>
                  <a:pt x="1495998" y="10"/>
                </a:cubicBezTo>
                <a:cubicBezTo>
                  <a:pt x="1889145" y="-1968"/>
                  <a:pt x="2267386" y="274639"/>
                  <a:pt x="2548593" y="769773"/>
                </a:cubicBezTo>
                <a:cubicBezTo>
                  <a:pt x="2829800" y="1264907"/>
                  <a:pt x="2992031" y="1939935"/>
                  <a:pt x="3000062" y="264828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333375" y="2857500"/>
            <a:ext cx="4062412" cy="5764212"/>
          </a:xfrm>
          <a:custGeom>
            <a:rect b="b" l="l" r="r" t="t"/>
            <a:pathLst>
              <a:path extrusionOk="0" h="5764213" w="4062413">
                <a:moveTo>
                  <a:pt x="361" y="2827780"/>
                </a:moveTo>
                <a:lnTo>
                  <a:pt x="361" y="2827780"/>
                </a:lnTo>
                <a:cubicBezTo>
                  <a:pt x="10363" y="2074981"/>
                  <a:pt x="227880" y="1356927"/>
                  <a:pt x="605959" y="828613"/>
                </a:cubicBezTo>
                <a:cubicBezTo>
                  <a:pt x="984038" y="300300"/>
                  <a:pt x="1493367" y="2687"/>
                  <a:pt x="2024003" y="17"/>
                </a:cubicBezTo>
                <a:cubicBezTo>
                  <a:pt x="2554640" y="-2653"/>
                  <a:pt x="3065443" y="289826"/>
                  <a:pt x="3446154" y="814321"/>
                </a:cubicBezTo>
                <a:cubicBezTo>
                  <a:pt x="3826864" y="1338817"/>
                  <a:pt x="4047965" y="2054664"/>
                  <a:pt x="4061730" y="2807343"/>
                </a:cubicBezTo>
                <a:lnTo>
                  <a:pt x="2031207" y="2882107"/>
                </a:lnTo>
                <a:close/>
              </a:path>
              <a:path extrusionOk="0" fill="none" h="5764213" w="4062413">
                <a:moveTo>
                  <a:pt x="361" y="2827780"/>
                </a:moveTo>
                <a:lnTo>
                  <a:pt x="361" y="2827780"/>
                </a:lnTo>
                <a:cubicBezTo>
                  <a:pt x="10363" y="2074981"/>
                  <a:pt x="227880" y="1356927"/>
                  <a:pt x="605959" y="828613"/>
                </a:cubicBezTo>
                <a:cubicBezTo>
                  <a:pt x="984038" y="300300"/>
                  <a:pt x="1493367" y="2687"/>
                  <a:pt x="2024003" y="17"/>
                </a:cubicBezTo>
                <a:cubicBezTo>
                  <a:pt x="2554640" y="-2653"/>
                  <a:pt x="3065443" y="289826"/>
                  <a:pt x="3446154" y="814321"/>
                </a:cubicBezTo>
                <a:cubicBezTo>
                  <a:pt x="3826864" y="1338817"/>
                  <a:pt x="4047965" y="2054664"/>
                  <a:pt x="4061730" y="2807343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23812" y="2865437"/>
            <a:ext cx="4714875" cy="5192712"/>
          </a:xfrm>
          <a:custGeom>
            <a:rect b="b" l="l" r="r" t="t"/>
            <a:pathLst>
              <a:path extrusionOk="0" h="5192712" w="4714875">
                <a:moveTo>
                  <a:pt x="97" y="2619861"/>
                </a:moveTo>
                <a:lnTo>
                  <a:pt x="96" y="2619861"/>
                </a:lnTo>
                <a:cubicBezTo>
                  <a:pt x="32" y="2612026"/>
                  <a:pt x="0" y="2604191"/>
                  <a:pt x="0" y="2596356"/>
                </a:cubicBezTo>
                <a:cubicBezTo>
                  <a:pt x="0" y="1162428"/>
                  <a:pt x="1055460" y="0"/>
                  <a:pt x="2357438" y="0"/>
                </a:cubicBezTo>
                <a:cubicBezTo>
                  <a:pt x="3628753" y="-1"/>
                  <a:pt x="4671081" y="1110226"/>
                  <a:pt x="4713559" y="2509604"/>
                </a:cubicBezTo>
                <a:lnTo>
                  <a:pt x="2357438" y="2596356"/>
                </a:lnTo>
                <a:close/>
              </a:path>
              <a:path extrusionOk="0" fill="none" h="5192712" w="4714875">
                <a:moveTo>
                  <a:pt x="97" y="2619861"/>
                </a:moveTo>
                <a:lnTo>
                  <a:pt x="96" y="2619861"/>
                </a:lnTo>
                <a:cubicBezTo>
                  <a:pt x="32" y="2612026"/>
                  <a:pt x="0" y="2604191"/>
                  <a:pt x="0" y="2596356"/>
                </a:cubicBezTo>
                <a:cubicBezTo>
                  <a:pt x="0" y="1162428"/>
                  <a:pt x="1055460" y="0"/>
                  <a:pt x="2357438" y="0"/>
                </a:cubicBezTo>
                <a:cubicBezTo>
                  <a:pt x="3628753" y="-1"/>
                  <a:pt x="4671081" y="1110226"/>
                  <a:pt x="4713559" y="2509604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5738812" y="2857500"/>
            <a:ext cx="2000250" cy="5694362"/>
          </a:xfrm>
          <a:custGeom>
            <a:rect b="b" l="l" r="r" t="t"/>
            <a:pathLst>
              <a:path extrusionOk="0" h="5694363" w="2000250">
                <a:moveTo>
                  <a:pt x="44" y="2820429"/>
                </a:moveTo>
                <a:lnTo>
                  <a:pt x="44" y="2820429"/>
                </a:lnTo>
                <a:cubicBezTo>
                  <a:pt x="2517" y="2071127"/>
                  <a:pt x="108800" y="1354090"/>
                  <a:pt x="295632" y="826256"/>
                </a:cubicBezTo>
                <a:cubicBezTo>
                  <a:pt x="482463" y="298421"/>
                  <a:pt x="735139" y="1329"/>
                  <a:pt x="998356" y="4"/>
                </a:cubicBezTo>
                <a:cubicBezTo>
                  <a:pt x="1261573" y="-1320"/>
                  <a:pt x="1514616" y="293225"/>
                  <a:pt x="1702102" y="819175"/>
                </a:cubicBezTo>
                <a:cubicBezTo>
                  <a:pt x="1889588" y="1345125"/>
                  <a:pt x="1996762" y="2061088"/>
                  <a:pt x="2000166" y="2810359"/>
                </a:cubicBezTo>
                <a:lnTo>
                  <a:pt x="1000125" y="2847182"/>
                </a:lnTo>
                <a:close/>
              </a:path>
              <a:path extrusionOk="0" fill="none" h="5694363" w="2000250">
                <a:moveTo>
                  <a:pt x="44" y="2820429"/>
                </a:moveTo>
                <a:lnTo>
                  <a:pt x="44" y="2820429"/>
                </a:lnTo>
                <a:cubicBezTo>
                  <a:pt x="2517" y="2071127"/>
                  <a:pt x="108800" y="1354090"/>
                  <a:pt x="295632" y="826256"/>
                </a:cubicBezTo>
                <a:cubicBezTo>
                  <a:pt x="482463" y="298421"/>
                  <a:pt x="735139" y="1329"/>
                  <a:pt x="998356" y="4"/>
                </a:cubicBezTo>
                <a:cubicBezTo>
                  <a:pt x="1261573" y="-1320"/>
                  <a:pt x="1514616" y="293225"/>
                  <a:pt x="1702102" y="819175"/>
                </a:cubicBezTo>
                <a:cubicBezTo>
                  <a:pt x="1889588" y="1345125"/>
                  <a:pt x="1996762" y="2061088"/>
                  <a:pt x="2000166" y="2810359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6029325" y="2870200"/>
            <a:ext cx="1428750" cy="5621337"/>
          </a:xfrm>
          <a:custGeom>
            <a:rect b="b" l="l" r="r" t="t"/>
            <a:pathLst>
              <a:path extrusionOk="0" h="5621338" w="1428750">
                <a:moveTo>
                  <a:pt x="17" y="2791559"/>
                </a:moveTo>
                <a:lnTo>
                  <a:pt x="17" y="2791559"/>
                </a:lnTo>
                <a:cubicBezTo>
                  <a:pt x="1297" y="2050352"/>
                  <a:pt x="77050" y="1340424"/>
                  <a:pt x="210631" y="817748"/>
                </a:cubicBezTo>
                <a:cubicBezTo>
                  <a:pt x="344213" y="295072"/>
                  <a:pt x="525067" y="950"/>
                  <a:pt x="713460" y="2"/>
                </a:cubicBezTo>
                <a:cubicBezTo>
                  <a:pt x="901854" y="-946"/>
                  <a:pt x="1082899" y="291353"/>
                  <a:pt x="1216820" y="812683"/>
                </a:cubicBezTo>
                <a:cubicBezTo>
                  <a:pt x="1350741" y="1334012"/>
                  <a:pt x="1426955" y="2043175"/>
                  <a:pt x="1428718" y="2784367"/>
                </a:cubicBezTo>
                <a:lnTo>
                  <a:pt x="714375" y="2810669"/>
                </a:lnTo>
                <a:close/>
              </a:path>
              <a:path extrusionOk="0" fill="none" h="5621338" w="1428750">
                <a:moveTo>
                  <a:pt x="17" y="2791559"/>
                </a:moveTo>
                <a:lnTo>
                  <a:pt x="17" y="2791559"/>
                </a:lnTo>
                <a:cubicBezTo>
                  <a:pt x="1297" y="2050352"/>
                  <a:pt x="77050" y="1340424"/>
                  <a:pt x="210631" y="817748"/>
                </a:cubicBezTo>
                <a:cubicBezTo>
                  <a:pt x="344213" y="295072"/>
                  <a:pt x="525067" y="950"/>
                  <a:pt x="713460" y="2"/>
                </a:cubicBezTo>
                <a:cubicBezTo>
                  <a:pt x="901854" y="-946"/>
                  <a:pt x="1082899" y="291353"/>
                  <a:pt x="1216820" y="812683"/>
                </a:cubicBezTo>
                <a:cubicBezTo>
                  <a:pt x="1350741" y="1334012"/>
                  <a:pt x="1426955" y="2043175"/>
                  <a:pt x="1428718" y="2784367"/>
                </a:cubicBezTo>
              </a:path>
            </a:pathLst>
          </a:cu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6315075" y="2820987"/>
            <a:ext cx="857250" cy="5765800"/>
          </a:xfrm>
          <a:custGeom>
            <a:rect b="b" l="l" r="r" t="t"/>
            <a:pathLst>
              <a:path extrusionOk="0" h="5765800" w="857250">
                <a:moveTo>
                  <a:pt x="3" y="2871434"/>
                </a:moveTo>
                <a:lnTo>
                  <a:pt x="3" y="2871434"/>
                </a:lnTo>
                <a:cubicBezTo>
                  <a:pt x="453" y="2109496"/>
                  <a:pt x="45797" y="1378998"/>
                  <a:pt x="126031" y="841093"/>
                </a:cubicBezTo>
                <a:cubicBezTo>
                  <a:pt x="206264" y="303188"/>
                  <a:pt x="315019" y="571"/>
                  <a:pt x="428304" y="0"/>
                </a:cubicBezTo>
                <a:cubicBezTo>
                  <a:pt x="541588" y="-569"/>
                  <a:pt x="650411" y="300952"/>
                  <a:pt x="730764" y="838048"/>
                </a:cubicBezTo>
                <a:cubicBezTo>
                  <a:pt x="811117" y="1375145"/>
                  <a:pt x="856623" y="2105185"/>
                  <a:pt x="857243" y="2867117"/>
                </a:cubicBezTo>
                <a:lnTo>
                  <a:pt x="428625" y="2882900"/>
                </a:lnTo>
                <a:close/>
              </a:path>
              <a:path extrusionOk="0" fill="none" h="5765800" w="857250">
                <a:moveTo>
                  <a:pt x="3" y="2871434"/>
                </a:moveTo>
                <a:lnTo>
                  <a:pt x="3" y="2871434"/>
                </a:lnTo>
                <a:cubicBezTo>
                  <a:pt x="453" y="2109496"/>
                  <a:pt x="45797" y="1378998"/>
                  <a:pt x="126031" y="841093"/>
                </a:cubicBezTo>
                <a:cubicBezTo>
                  <a:pt x="206264" y="303188"/>
                  <a:pt x="315019" y="571"/>
                  <a:pt x="428304" y="0"/>
                </a:cubicBezTo>
                <a:cubicBezTo>
                  <a:pt x="541588" y="-569"/>
                  <a:pt x="650411" y="300952"/>
                  <a:pt x="730764" y="838048"/>
                </a:cubicBezTo>
                <a:cubicBezTo>
                  <a:pt x="811117" y="1375145"/>
                  <a:pt x="856623" y="2105185"/>
                  <a:pt x="857243" y="2867117"/>
                </a:cubicBezTo>
              </a:path>
            </a:pathLst>
          </a:cu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6564312" y="2859087"/>
            <a:ext cx="357187" cy="5621337"/>
          </a:xfrm>
          <a:custGeom>
            <a:rect b="b" l="l" r="r" t="t"/>
            <a:pathLst>
              <a:path extrusionOk="0" h="5621358" w="357188">
                <a:moveTo>
                  <a:pt x="0" y="2805902"/>
                </a:moveTo>
                <a:lnTo>
                  <a:pt x="0" y="2805902"/>
                </a:lnTo>
                <a:cubicBezTo>
                  <a:pt x="167" y="1255474"/>
                  <a:pt x="80077" y="-1"/>
                  <a:pt x="178594" y="0"/>
                </a:cubicBezTo>
                <a:cubicBezTo>
                  <a:pt x="277065" y="0"/>
                  <a:pt x="356957" y="1254380"/>
                  <a:pt x="357187" y="2804103"/>
                </a:cubicBezTo>
                <a:lnTo>
                  <a:pt x="178594" y="2810679"/>
                </a:lnTo>
                <a:close/>
              </a:path>
              <a:path extrusionOk="0" fill="none" h="5621358" w="357188">
                <a:moveTo>
                  <a:pt x="0" y="2805902"/>
                </a:moveTo>
                <a:lnTo>
                  <a:pt x="0" y="2805902"/>
                </a:lnTo>
                <a:cubicBezTo>
                  <a:pt x="167" y="1255474"/>
                  <a:pt x="80077" y="-1"/>
                  <a:pt x="178594" y="0"/>
                </a:cubicBezTo>
                <a:cubicBezTo>
                  <a:pt x="277065" y="0"/>
                  <a:pt x="356957" y="1254380"/>
                  <a:pt x="357187" y="2804103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 txBox="1"/>
          <p:nvPr/>
        </p:nvSpPr>
        <p:spPr>
          <a:xfrm>
            <a:off x="2714625" y="5572125"/>
            <a:ext cx="803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=- x</a:t>
            </a:r>
            <a:r>
              <a:rPr b="1" baseline="30000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0" name="Google Shape;420;p9"/>
          <p:cNvSpPr txBox="1"/>
          <p:nvPr/>
        </p:nvSpPr>
        <p:spPr>
          <a:xfrm>
            <a:off x="3500437" y="5572125"/>
            <a:ext cx="9763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=- ½x</a:t>
            </a:r>
            <a:r>
              <a:rPr b="1" baseline="30000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1" name="Google Shape;421;p9"/>
          <p:cNvSpPr txBox="1"/>
          <p:nvPr/>
        </p:nvSpPr>
        <p:spPr>
          <a:xfrm>
            <a:off x="4500562" y="5429250"/>
            <a:ext cx="1098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=- 1/3x</a:t>
            </a:r>
            <a:r>
              <a:rPr b="1" baseline="30000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2" name="Google Shape;422;p9"/>
          <p:cNvSpPr txBox="1"/>
          <p:nvPr/>
        </p:nvSpPr>
        <p:spPr>
          <a:xfrm>
            <a:off x="4403725" y="3857625"/>
            <a:ext cx="9683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-¼x</a:t>
            </a:r>
            <a:r>
              <a:rPr b="1" baseline="30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3" name="Google Shape;423;p9"/>
          <p:cNvSpPr txBox="1"/>
          <p:nvPr/>
        </p:nvSpPr>
        <p:spPr>
          <a:xfrm>
            <a:off x="7643812" y="4429125"/>
            <a:ext cx="803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-x</a:t>
            </a:r>
            <a:r>
              <a:rPr b="1" baseline="30000" i="1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4" name="Google Shape;424;p9"/>
          <p:cNvSpPr txBox="1"/>
          <p:nvPr/>
        </p:nvSpPr>
        <p:spPr>
          <a:xfrm>
            <a:off x="7572375" y="5643562"/>
            <a:ext cx="919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-2x</a:t>
            </a:r>
            <a:r>
              <a:rPr b="1" baseline="30000" i="1" lang="en-US" sz="1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5" name="Google Shape;425;p9"/>
          <p:cNvSpPr txBox="1"/>
          <p:nvPr/>
        </p:nvSpPr>
        <p:spPr>
          <a:xfrm>
            <a:off x="6715125" y="5786437"/>
            <a:ext cx="919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-3x</a:t>
            </a:r>
            <a:r>
              <a:rPr b="1" baseline="30000" i="1" lang="en-US" sz="180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6" name="Google Shape;426;p9"/>
          <p:cNvSpPr txBox="1"/>
          <p:nvPr/>
        </p:nvSpPr>
        <p:spPr>
          <a:xfrm>
            <a:off x="5786437" y="5715000"/>
            <a:ext cx="911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-4x</a:t>
            </a:r>
            <a:r>
              <a:rPr b="1" baseline="30000" i="1" lang="en-US" sz="1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8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6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2009-11-25T19:12:57Z</dcterms:created>
  <dc:creator>ALEX-TANY</dc:creator>
</cp:coreProperties>
</file>