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6"/>
  </p:notesMasterIdLst>
  <p:sldIdLst>
    <p:sldId id="256" r:id="rId2"/>
    <p:sldId id="257" r:id="rId3"/>
    <p:sldId id="258" r:id="rId4"/>
    <p:sldId id="281" r:id="rId5"/>
    <p:sldId id="323" r:id="rId6"/>
    <p:sldId id="329" r:id="rId7"/>
    <p:sldId id="324" r:id="rId8"/>
    <p:sldId id="325" r:id="rId9"/>
    <p:sldId id="326" r:id="rId10"/>
    <p:sldId id="311" r:id="rId11"/>
    <p:sldId id="313" r:id="rId12"/>
    <p:sldId id="312" r:id="rId13"/>
    <p:sldId id="263" r:id="rId14"/>
    <p:sldId id="314" r:id="rId15"/>
  </p:sldIdLst>
  <p:sldSz cx="9144000" cy="6858000" type="screen4x3"/>
  <p:notesSz cx="6815138" cy="99456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28" autoAdjust="0"/>
  </p:normalViewPr>
  <p:slideViewPr>
    <p:cSldViewPr>
      <p:cViewPr varScale="1">
        <p:scale>
          <a:sx n="54" d="100"/>
          <a:sy n="54" d="100"/>
        </p:scale>
        <p:origin x="144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60335" y="0"/>
            <a:ext cx="2953226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76471-FB24-467E-8693-8E5F7A852CB2}" type="datetimeFigureOut">
              <a:rPr lang="ru-RU" smtClean="0"/>
              <a:pPr/>
              <a:t>21.12.2021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1514" y="4724202"/>
            <a:ext cx="5452110" cy="447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53226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60335" y="9446678"/>
            <a:ext cx="2953226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61154-9435-4EAE-892C-956781F9CBBB}" type="slidenum">
              <a:rPr lang="ru-RU" smtClean="0"/>
              <a:pPr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84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1154-9435-4EAE-892C-956781F9CBBB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0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rtlCol="0">
            <a:normAutofit/>
          </a:bodyPr>
          <a:lstStyle/>
          <a:p>
            <a:pPr lvl="0"/>
            <a:endParaRPr lang="ru-RU" noProof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71813-D8D9-4DD4-B7CB-86E4B7FBF2C3}" type="slidenum">
              <a:rPr lang="ru-RU"/>
              <a:pPr>
                <a:defRPr/>
              </a:pPr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271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63C11-A1A6-4653-A2DF-145D3B19D448}" type="slidenum">
              <a:rPr lang="ru-RU"/>
              <a:pPr>
                <a:defRPr/>
              </a:pPr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1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</a:schemeClr>
            </a:gs>
            <a:gs pos="1000">
              <a:schemeClr val="tx1"/>
            </a:gs>
            <a:gs pos="100000">
              <a:schemeClr val="bg2">
                <a:lumMod val="60000"/>
                <a:lumOff val="4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3" r:id="rId12"/>
    <p:sldLayoutId id="2147483774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2420888"/>
            <a:ext cx="8643997" cy="4104456"/>
          </a:xfrm>
        </p:spPr>
        <p:txBody>
          <a:bodyPr>
            <a:noAutofit/>
          </a:bodyPr>
          <a:lstStyle/>
          <a:p>
            <a:r>
              <a:rPr lang="uk-UA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Тема: </a:t>
            </a:r>
            <a:r>
              <a:rPr lang="uk-UA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Квадратична  </a:t>
            </a:r>
            <a:r>
              <a:rPr lang="uk-UA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функція, її  властивості  і  графік</a:t>
            </a:r>
            <a:br>
              <a:rPr lang="uk-UA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2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32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4188443"/>
            <a:ext cx="3762437" cy="233690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835" y="4156033"/>
            <a:ext cx="3935349" cy="236931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20" y="157391"/>
            <a:ext cx="3798137" cy="221790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835" y="157392"/>
            <a:ext cx="3956647" cy="221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500042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uk-UA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Якщо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uk-UA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8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uk-UA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то ми будемо мати 2 дійсних-різних корені</a:t>
            </a:r>
            <a:endParaRPr lang="uk-UA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428596" y="1428736"/>
            <a:ext cx="1000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uk-UA" sz="3600" b="1" i="1" dirty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х</a:t>
            </a:r>
            <a:r>
              <a:rPr lang="uk-UA" sz="3600" b="1" i="1" baseline="-30000" dirty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lang="uk-UA" sz="3600" b="1" i="1" dirty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lang="uk-UA" i="1" dirty="0">
              <a:solidFill>
                <a:schemeClr val="bg1"/>
              </a:solidFill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1142984"/>
            <a:ext cx="21145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929058" y="1428736"/>
            <a:ext cx="1357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uk-UA" sz="36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uk-UA" sz="3600" b="1" i="1" dirty="0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х</a:t>
            </a:r>
            <a:r>
              <a:rPr lang="uk-UA" sz="3600" b="1" i="1" baseline="-30000" dirty="0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uk-UA" sz="3600" b="1" i="1" dirty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29190" y="1142984"/>
            <a:ext cx="21145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14282" y="2786058"/>
            <a:ext cx="8572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Якщо 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uk-UA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то ми матимемо </a:t>
            </a:r>
            <a:r>
              <a:rPr lang="uk-UA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дійсних-</a:t>
            </a:r>
            <a:r>
              <a:rPr lang="uk-UA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рівних</a:t>
            </a:r>
            <a:r>
              <a:rPr lang="uk-UA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корені</a:t>
            </a:r>
            <a:endParaRPr lang="ru-RU" sz="2800" b="1" dirty="0">
              <a:solidFill>
                <a:srgbClr val="FF0000"/>
              </a:solidFill>
            </a:endParaRPr>
          </a:p>
        </p:txBody>
      </p: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345040" y="3445675"/>
            <a:ext cx="2144682" cy="1019176"/>
            <a:chOff x="225" y="1021"/>
            <a:chExt cx="1171" cy="5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225" y="1109"/>
              <a:ext cx="841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uk-UA" sz="3600" b="1" i="1" dirty="0">
                  <a:solidFill>
                    <a:schemeClr val="bg1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lang="uk-UA" sz="3600" b="1" i="1" baseline="-30000" dirty="0">
                  <a:solidFill>
                    <a:schemeClr val="bg1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1,2</a:t>
              </a:r>
              <a:r>
                <a:rPr lang="uk-UA" sz="3600" b="1" dirty="0">
                  <a:solidFill>
                    <a:schemeClr val="bg1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=</a:t>
              </a:r>
              <a:endParaRPr lang="uk-UA" dirty="0">
                <a:solidFill>
                  <a:schemeClr val="bg1"/>
                </a:solidFill>
                <a:ea typeface="Calibri" pitchFamily="34" charset="0"/>
                <a:cs typeface="Times New Roman" pitchFamily="18" charset="0"/>
              </a:endParaRPr>
            </a:p>
          </p:txBody>
        </p:sp>
        <p:pic>
          <p:nvPicPr>
            <p:cNvPr id="10" name="Picture 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80" y="1021"/>
              <a:ext cx="516" cy="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Прямоугольник 10"/>
          <p:cNvSpPr/>
          <p:nvPr/>
        </p:nvSpPr>
        <p:spPr>
          <a:xfrm>
            <a:off x="2643174" y="3429000"/>
            <a:ext cx="61436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uk-UA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графік функції тільки </a:t>
            </a:r>
            <a:r>
              <a:rPr lang="uk-UA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 одній точці </a:t>
            </a:r>
            <a:r>
              <a:rPr lang="uk-UA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перетинає вісь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0х</a:t>
            </a:r>
            <a:r>
              <a:rPr lang="uk-UA" sz="2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(дотикається до вісі </a:t>
            </a:r>
            <a:r>
              <a:rPr lang="uk-UA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0х</a:t>
            </a:r>
            <a:r>
              <a:rPr lang="uk-UA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і точка дотику буде в </a:t>
            </a:r>
            <a:r>
              <a:rPr lang="uk-UA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вершині параболи</a:t>
            </a:r>
            <a:endParaRPr lang="uk-UA" sz="3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85720" y="5214950"/>
            <a:ext cx="84296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Якщо 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&lt;0</a:t>
            </a:r>
            <a:r>
              <a:rPr lang="ru-RU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то дійсних коренів квадратний тричлен </a:t>
            </a:r>
            <a:r>
              <a:rPr lang="uk-UA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не матиме,  </a:t>
            </a:r>
            <a:r>
              <a:rPr lang="uk-UA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графік функції не перетинає вісь </a:t>
            </a:r>
            <a:r>
              <a:rPr lang="uk-UA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0х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 жодній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точці </a:t>
            </a:r>
            <a:endParaRPr lang="ru-RU" sz="2800" dirty="0"/>
          </a:p>
        </p:txBody>
      </p:sp>
      <p:sp>
        <p:nvSpPr>
          <p:cNvPr id="14" name="Овал 13"/>
          <p:cNvSpPr/>
          <p:nvPr/>
        </p:nvSpPr>
        <p:spPr>
          <a:xfrm>
            <a:off x="714348" y="0"/>
            <a:ext cx="571504" cy="5715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А</a:t>
            </a:r>
            <a:endParaRPr lang="ru-RU" sz="2400" dirty="0"/>
          </a:p>
        </p:txBody>
      </p:sp>
      <p:sp>
        <p:nvSpPr>
          <p:cNvPr id="16" name="Овал 15"/>
          <p:cNvSpPr/>
          <p:nvPr/>
        </p:nvSpPr>
        <p:spPr>
          <a:xfrm>
            <a:off x="714348" y="2428868"/>
            <a:ext cx="500066" cy="5000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785786" y="235743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chemeClr val="bg1"/>
                </a:solidFill>
              </a:rPr>
              <a:t>В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85786" y="4714884"/>
            <a:ext cx="571504" cy="57150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857224" y="4714884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chemeClr val="bg1"/>
                </a:solidFill>
              </a:rPr>
              <a:t>С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32"/>
          <p:cNvGrpSpPr>
            <a:grpSpLocks/>
          </p:cNvGrpSpPr>
          <p:nvPr/>
        </p:nvGrpSpPr>
        <p:grpSpPr bwMode="auto">
          <a:xfrm>
            <a:off x="642910" y="462026"/>
            <a:ext cx="8215371" cy="5329492"/>
            <a:chOff x="2395394" y="2954652"/>
            <a:chExt cx="4366729" cy="3954916"/>
          </a:xfrm>
        </p:grpSpPr>
        <p:cxnSp>
          <p:nvCxnSpPr>
            <p:cNvPr id="3" name="Прямая со стрелкой 2"/>
            <p:cNvCxnSpPr/>
            <p:nvPr/>
          </p:nvCxnSpPr>
          <p:spPr bwMode="auto">
            <a:xfrm rot="5400000" flipH="1" flipV="1">
              <a:off x="1678024" y="5051430"/>
              <a:ext cx="3714654" cy="1621"/>
            </a:xfrm>
            <a:prstGeom prst="straightConnector1">
              <a:avLst/>
            </a:prstGeom>
            <a:ln w="25400" cmpd="sng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 стрелкой 3"/>
            <p:cNvCxnSpPr/>
            <p:nvPr/>
          </p:nvCxnSpPr>
          <p:spPr bwMode="auto">
            <a:xfrm>
              <a:off x="2395394" y="5845554"/>
              <a:ext cx="4366729" cy="117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1"/>
            <p:cNvSpPr txBox="1">
              <a:spLocks noChangeArrowheads="1"/>
            </p:cNvSpPr>
            <p:nvPr/>
          </p:nvSpPr>
          <p:spPr bwMode="auto">
            <a:xfrm>
              <a:off x="4588574" y="2954652"/>
              <a:ext cx="499978" cy="274074"/>
            </a:xfrm>
            <a:prstGeom prst="rect">
              <a:avLst/>
            </a:prstGeom>
            <a:noFill/>
            <a:ln w="9525">
              <a:solidFill>
                <a:srgbClr val="FFFF7D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Дуга 5"/>
          <p:cNvSpPr/>
          <p:nvPr/>
        </p:nvSpPr>
        <p:spPr>
          <a:xfrm rot="10800000">
            <a:off x="3714744" y="-1285908"/>
            <a:ext cx="2000250" cy="5621338"/>
          </a:xfrm>
          <a:prstGeom prst="arc">
            <a:avLst>
              <a:gd name="adj1" fmla="val 10891941"/>
              <a:gd name="adj2" fmla="val 21473487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7" name="Дуга 6"/>
          <p:cNvSpPr/>
          <p:nvPr/>
        </p:nvSpPr>
        <p:spPr>
          <a:xfrm rot="10800000">
            <a:off x="5929322" y="-1714536"/>
            <a:ext cx="2000250" cy="5621338"/>
          </a:xfrm>
          <a:prstGeom prst="arc">
            <a:avLst>
              <a:gd name="adj1" fmla="val 10891941"/>
              <a:gd name="adj2" fmla="val 21473487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8" name="Дуга 7"/>
          <p:cNvSpPr/>
          <p:nvPr/>
        </p:nvSpPr>
        <p:spPr>
          <a:xfrm rot="10800000">
            <a:off x="1357290" y="-571528"/>
            <a:ext cx="2000250" cy="5621338"/>
          </a:xfrm>
          <a:prstGeom prst="arc">
            <a:avLst>
              <a:gd name="adj1" fmla="val 10891941"/>
              <a:gd name="adj2" fmla="val 21473487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571604" y="4214818"/>
            <a:ext cx="285752" cy="285752"/>
          </a:xfrm>
          <a:prstGeom prst="ellipse">
            <a:avLst/>
          </a:prstGeom>
          <a:solidFill>
            <a:srgbClr val="FFF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857488" y="4214818"/>
            <a:ext cx="285752" cy="285752"/>
          </a:xfrm>
          <a:prstGeom prst="ellipse">
            <a:avLst/>
          </a:prstGeom>
          <a:solidFill>
            <a:srgbClr val="FFF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4643438" y="4214818"/>
            <a:ext cx="285752" cy="285752"/>
          </a:xfrm>
          <a:prstGeom prst="ellipse">
            <a:avLst/>
          </a:prstGeom>
          <a:solidFill>
            <a:srgbClr val="FFF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428728" y="4429132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х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000364" y="4429132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х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286248" y="4572008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х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457200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=   х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9124" y="47148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dirty="0" smtClean="0">
                <a:solidFill>
                  <a:schemeClr val="bg1"/>
                </a:solidFill>
              </a:rPr>
              <a:t>1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71604" y="45720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dirty="0" smtClean="0">
                <a:solidFill>
                  <a:schemeClr val="bg1"/>
                </a:solidFill>
              </a:rPr>
              <a:t>1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628" y="47148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dirty="0" smtClean="0">
                <a:solidFill>
                  <a:schemeClr val="bg1"/>
                </a:solidFill>
              </a:rPr>
              <a:t>2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43240" y="45720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dirty="0" smtClean="0">
                <a:solidFill>
                  <a:schemeClr val="bg1"/>
                </a:solidFill>
              </a:rPr>
              <a:t>2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1857356" y="1714488"/>
            <a:ext cx="571504" cy="5715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А</a:t>
            </a:r>
            <a:endParaRPr lang="ru-RU" sz="2400" dirty="0"/>
          </a:p>
        </p:txBody>
      </p:sp>
      <p:sp>
        <p:nvSpPr>
          <p:cNvPr id="22" name="Овал 21"/>
          <p:cNvSpPr/>
          <p:nvPr/>
        </p:nvSpPr>
        <p:spPr>
          <a:xfrm>
            <a:off x="4500562" y="1285860"/>
            <a:ext cx="571504" cy="5715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4572000" y="128586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chemeClr val="bg1"/>
                </a:solidFill>
              </a:rPr>
              <a:t>В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6786578" y="785794"/>
            <a:ext cx="571504" cy="57150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6858016" y="785794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chemeClr val="bg1"/>
                </a:solidFill>
              </a:rPr>
              <a:t>С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857356" y="3000372"/>
            <a:ext cx="9188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uk-UA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4357686" y="2428868"/>
            <a:ext cx="8290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sz="28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=0</a:t>
            </a:r>
            <a:endParaRPr lang="ru-RU" sz="2800" dirty="0">
              <a:solidFill>
                <a:srgbClr val="7030A0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6572264" y="2000240"/>
            <a:ext cx="8290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8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&lt;0</a:t>
            </a:r>
            <a:endParaRPr lang="ru-RU" sz="2800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29190" y="5500702"/>
            <a:ext cx="12858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uk-UA" sz="4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а</a:t>
            </a:r>
            <a:r>
              <a:rPr lang="en-US" sz="4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&gt;0</a:t>
            </a:r>
            <a:endParaRPr lang="ru-RU" sz="4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32"/>
          <p:cNvGrpSpPr>
            <a:grpSpLocks/>
          </p:cNvGrpSpPr>
          <p:nvPr/>
        </p:nvGrpSpPr>
        <p:grpSpPr bwMode="auto">
          <a:xfrm>
            <a:off x="642910" y="462026"/>
            <a:ext cx="8215371" cy="5329492"/>
            <a:chOff x="2395394" y="2954652"/>
            <a:chExt cx="4366729" cy="3954916"/>
          </a:xfrm>
        </p:grpSpPr>
        <p:cxnSp>
          <p:nvCxnSpPr>
            <p:cNvPr id="3" name="Прямая со стрелкой 2"/>
            <p:cNvCxnSpPr/>
            <p:nvPr/>
          </p:nvCxnSpPr>
          <p:spPr bwMode="auto">
            <a:xfrm rot="5400000" flipH="1" flipV="1">
              <a:off x="1678024" y="5051430"/>
              <a:ext cx="3714654" cy="1621"/>
            </a:xfrm>
            <a:prstGeom prst="straightConnector1">
              <a:avLst/>
            </a:prstGeom>
            <a:ln w="25400" cmpd="sng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 стрелкой 3"/>
            <p:cNvCxnSpPr/>
            <p:nvPr/>
          </p:nvCxnSpPr>
          <p:spPr bwMode="auto">
            <a:xfrm>
              <a:off x="2395394" y="4361196"/>
              <a:ext cx="4366729" cy="117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41"/>
            <p:cNvSpPr txBox="1">
              <a:spLocks noChangeArrowheads="1"/>
            </p:cNvSpPr>
            <p:nvPr/>
          </p:nvSpPr>
          <p:spPr bwMode="auto">
            <a:xfrm>
              <a:off x="4588574" y="2954652"/>
              <a:ext cx="499978" cy="274074"/>
            </a:xfrm>
            <a:prstGeom prst="rect">
              <a:avLst/>
            </a:prstGeom>
            <a:noFill/>
            <a:ln w="9525">
              <a:solidFill>
                <a:srgbClr val="FFFF7D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Дуга 24"/>
          <p:cNvSpPr/>
          <p:nvPr/>
        </p:nvSpPr>
        <p:spPr>
          <a:xfrm>
            <a:off x="5715008" y="2786058"/>
            <a:ext cx="2000250" cy="5694363"/>
          </a:xfrm>
          <a:prstGeom prst="arc">
            <a:avLst>
              <a:gd name="adj1" fmla="val 10891941"/>
              <a:gd name="adj2" fmla="val 2147348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Дуга 25"/>
          <p:cNvSpPr/>
          <p:nvPr/>
        </p:nvSpPr>
        <p:spPr>
          <a:xfrm>
            <a:off x="3500430" y="2357430"/>
            <a:ext cx="2000250" cy="5694363"/>
          </a:xfrm>
          <a:prstGeom prst="arc">
            <a:avLst>
              <a:gd name="adj1" fmla="val 10891941"/>
              <a:gd name="adj2" fmla="val 2147348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27" name="Дуга 26"/>
          <p:cNvSpPr/>
          <p:nvPr/>
        </p:nvSpPr>
        <p:spPr>
          <a:xfrm>
            <a:off x="1357290" y="1643050"/>
            <a:ext cx="2000250" cy="5694363"/>
          </a:xfrm>
          <a:prstGeom prst="arc">
            <a:avLst>
              <a:gd name="adj1" fmla="val 10891941"/>
              <a:gd name="adj2" fmla="val 2147348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1571604" y="2214554"/>
            <a:ext cx="285752" cy="285752"/>
          </a:xfrm>
          <a:prstGeom prst="ellipse">
            <a:avLst/>
          </a:prstGeom>
          <a:solidFill>
            <a:srgbClr val="FFF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4357686" y="2214554"/>
            <a:ext cx="285752" cy="285752"/>
          </a:xfrm>
          <a:prstGeom prst="ellipse">
            <a:avLst/>
          </a:prstGeom>
          <a:solidFill>
            <a:srgbClr val="FFF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2857488" y="2214554"/>
            <a:ext cx="285752" cy="285752"/>
          </a:xfrm>
          <a:prstGeom prst="ellipse">
            <a:avLst/>
          </a:prstGeom>
          <a:solidFill>
            <a:srgbClr val="FFF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4500562" y="571480"/>
            <a:ext cx="12144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uk-UA" sz="4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а</a:t>
            </a:r>
            <a:r>
              <a:rPr lang="en-US" sz="4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&lt;0</a:t>
            </a:r>
            <a:endParaRPr lang="ru-RU" sz="4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4286248" y="5286388"/>
            <a:ext cx="571504" cy="5715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6500826" y="5500702"/>
            <a:ext cx="571504" cy="57150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1142976" y="4786322"/>
            <a:ext cx="571504" cy="5715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А</a:t>
            </a:r>
            <a:endParaRPr lang="ru-RU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357686" y="5286388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chemeClr val="bg1"/>
                </a:solidFill>
              </a:rPr>
              <a:t>В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72264" y="550070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chemeClr val="bg1"/>
                </a:solidFill>
              </a:rPr>
              <a:t>С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14414" y="185736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х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71934" y="185736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х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1802" y="185736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х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14810" y="2000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dirty="0" smtClean="0">
                <a:solidFill>
                  <a:schemeClr val="bg1"/>
                </a:solidFill>
              </a:rPr>
              <a:t>1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57290" y="2000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dirty="0" smtClean="0">
                <a:solidFill>
                  <a:schemeClr val="bg1"/>
                </a:solidFill>
              </a:rPr>
              <a:t>1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86314" y="2000240"/>
            <a:ext cx="21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>
                <a:solidFill>
                  <a:schemeClr val="bg1"/>
                </a:solidFill>
              </a:rPr>
              <a:t>2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14678" y="2000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dirty="0" smtClean="0">
                <a:solidFill>
                  <a:schemeClr val="bg1"/>
                </a:solidFill>
              </a:rPr>
              <a:t>2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1785918" y="4000504"/>
            <a:ext cx="9188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uk-UA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4143372" y="4143380"/>
            <a:ext cx="8290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sz="28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=0</a:t>
            </a:r>
            <a:endParaRPr lang="ru-RU" sz="2800" dirty="0">
              <a:solidFill>
                <a:srgbClr val="7030A0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6429388" y="4643446"/>
            <a:ext cx="8290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8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&lt;0</a:t>
            </a:r>
            <a:endParaRPr lang="ru-RU" sz="2800" dirty="0">
              <a:solidFill>
                <a:srgbClr val="00B0F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29124" y="185736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=   х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357166"/>
            <a:ext cx="8002588" cy="1214446"/>
          </a:xfrm>
        </p:spPr>
        <p:txBody>
          <a:bodyPr>
            <a:normAutofit fontScale="90000"/>
          </a:bodyPr>
          <a:lstStyle/>
          <a:p>
            <a:pPr lvl="0"/>
            <a:r>
              <a:rPr lang="uk-UA" sz="2700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Arial" charset="0"/>
              </a:rPr>
              <a:t/>
            </a:r>
            <a:br>
              <a:rPr lang="uk-UA" sz="2700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Arial" charset="0"/>
              </a:rPr>
            </a:br>
            <a:r>
              <a:rPr lang="uk-UA" sz="2700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Arial" charset="0"/>
              </a:rPr>
              <a:t/>
            </a:r>
            <a:br>
              <a:rPr lang="uk-UA" sz="2700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Arial" charset="0"/>
              </a:rPr>
            </a:br>
            <a:r>
              <a:rPr lang="uk-UA" sz="2700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Arial" charset="0"/>
              </a:rPr>
              <a:t>Для кожної  з функцій, графіки  яких зображені, виберіть відповідну умову та  зробіть  позначку «+».</a:t>
            </a:r>
            <a:r>
              <a:rPr lang="uk-UA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Arial" charset="0"/>
              </a:rPr>
              <a:t/>
            </a:r>
            <a:br>
              <a:rPr lang="uk-UA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Arial" charset="0"/>
              </a:rPr>
            </a:br>
            <a:endParaRPr lang="ru-RU" dirty="0" smtClean="0">
              <a:solidFill>
                <a:srgbClr val="FF6600"/>
              </a:solidFill>
            </a:endParaRPr>
          </a:p>
        </p:txBody>
      </p:sp>
      <p:graphicFrame>
        <p:nvGraphicFramePr>
          <p:cNvPr id="13597" name="Group 1309"/>
          <p:cNvGraphicFramePr>
            <a:graphicFrameLocks noGrp="1"/>
          </p:cNvGraphicFramePr>
          <p:nvPr>
            <p:ph type="tbl" idx="1"/>
          </p:nvPr>
        </p:nvGraphicFramePr>
        <p:xfrm>
          <a:off x="642910" y="1643051"/>
          <a:ext cx="7729537" cy="4369320"/>
        </p:xfrm>
        <a:graphic>
          <a:graphicData uri="http://schemas.openxmlformats.org/drawingml/2006/table">
            <a:tbl>
              <a:tblPr/>
              <a:tblGrid>
                <a:gridCol w="148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503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Тест №1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5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D&gt;0;a&lt;0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D&lt;0;a&gt;0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D&lt;0;a&lt;0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D=0;a&gt;0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279" name="Picture 127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4" y="2285992"/>
            <a:ext cx="13335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81" name="Picture 12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0" y="2357430"/>
            <a:ext cx="13335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82" name="Picture 128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54" y="2214554"/>
            <a:ext cx="13335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83" name="Picture 128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6" y="2357430"/>
            <a:ext cx="13335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91" name="AutoShape 1303"/>
          <p:cNvSpPr>
            <a:spLocks noChangeArrowheads="1"/>
          </p:cNvSpPr>
          <p:nvPr/>
        </p:nvSpPr>
        <p:spPr bwMode="auto">
          <a:xfrm>
            <a:off x="2714612" y="4000504"/>
            <a:ext cx="215900" cy="215900"/>
          </a:xfrm>
          <a:prstGeom prst="smileyFace">
            <a:avLst>
              <a:gd name="adj" fmla="val 4653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592" name="AutoShape 1304"/>
          <p:cNvSpPr>
            <a:spLocks noChangeArrowheads="1"/>
          </p:cNvSpPr>
          <p:nvPr/>
        </p:nvSpPr>
        <p:spPr bwMode="auto">
          <a:xfrm>
            <a:off x="4286248" y="4500570"/>
            <a:ext cx="215900" cy="215900"/>
          </a:xfrm>
          <a:prstGeom prst="smileyFace">
            <a:avLst>
              <a:gd name="adj" fmla="val 4653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593" name="AutoShape 1305"/>
          <p:cNvSpPr>
            <a:spLocks noChangeArrowheads="1"/>
          </p:cNvSpPr>
          <p:nvPr/>
        </p:nvSpPr>
        <p:spPr bwMode="auto">
          <a:xfrm>
            <a:off x="6000760" y="5643578"/>
            <a:ext cx="215900" cy="215900"/>
          </a:xfrm>
          <a:prstGeom prst="smileyFace">
            <a:avLst>
              <a:gd name="adj" fmla="val 4653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594" name="AutoShape 1306"/>
          <p:cNvSpPr>
            <a:spLocks noChangeArrowheads="1"/>
          </p:cNvSpPr>
          <p:nvPr/>
        </p:nvSpPr>
        <p:spPr bwMode="auto">
          <a:xfrm>
            <a:off x="7500958" y="5072074"/>
            <a:ext cx="215900" cy="215900"/>
          </a:xfrm>
          <a:prstGeom prst="smileyFace">
            <a:avLst>
              <a:gd name="adj" fmla="val 4653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7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91" grpId="0" animBg="1"/>
      <p:bldP spid="13592" grpId="0" animBg="1"/>
      <p:bldP spid="13593" grpId="0" animBg="1"/>
      <p:bldP spid="1359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4869160"/>
            <a:ext cx="8229600" cy="1728192"/>
          </a:xfrm>
        </p:spPr>
        <p:txBody>
          <a:bodyPr>
            <a:normAutofit/>
          </a:bodyPr>
          <a:lstStyle/>
          <a:p>
            <a:r>
              <a:rPr lang="uk-UA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Матеріали</a:t>
            </a:r>
            <a:r>
              <a:rPr lang="uk-UA" sz="3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uk-UA" sz="3200" dirty="0" err="1" smtClean="0">
                <a:solidFill>
                  <a:srgbClr val="FF0000"/>
                </a:solidFill>
              </a:rPr>
              <a:t>Гринченко</a:t>
            </a:r>
            <a:r>
              <a:rPr lang="uk-UA" sz="3200" dirty="0" smtClean="0">
                <a:solidFill>
                  <a:srgbClr val="FF0000"/>
                </a:solidFill>
              </a:rPr>
              <a:t> </a:t>
            </a:r>
            <a:r>
              <a:rPr lang="uk-UA" sz="3200" dirty="0" smtClean="0">
                <a:solidFill>
                  <a:srgbClr val="FF0000"/>
                </a:solidFill>
              </a:rPr>
              <a:t>Тетяни </a:t>
            </a:r>
            <a:endParaRPr lang="uk-UA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0"/>
            <a:ext cx="9273208" cy="6410573"/>
          </a:xfrm>
        </p:spPr>
        <p:txBody>
          <a:bodyPr lIns="0" tIns="0" rIns="0" bIns="0"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uk-UA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Функція виду у = ах</a:t>
            </a:r>
            <a:r>
              <a:rPr lang="uk-UA" b="1" baseline="30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k-UA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х+с</a:t>
            </a:r>
            <a:r>
              <a:rPr lang="uk-UA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ctr">
              <a:buNone/>
            </a:pPr>
            <a:r>
              <a:rPr lang="uk-UA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де а,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k-UA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uk-UA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 деякі  числа,   а≠0, х –  незалежна змінна, називається </a:t>
            </a:r>
            <a:r>
              <a:rPr lang="uk-UA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квадратичною функцією</a:t>
            </a:r>
            <a:r>
              <a:rPr lang="ru-RU" i="1" u="sng" dirty="0" smtClean="0"/>
              <a:t> </a:t>
            </a:r>
          </a:p>
          <a:p>
            <a:pPr marL="0" indent="0" algn="ctr">
              <a:buNone/>
            </a:pPr>
            <a:endParaRPr lang="ru-RU" sz="2800" i="1" u="sng" dirty="0"/>
          </a:p>
          <a:p>
            <a:pPr marL="0" indent="0" algn="ctr">
              <a:buNone/>
            </a:pPr>
            <a:endParaRPr lang="ru-RU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                                               - </a:t>
            </a:r>
            <a:r>
              <a:rPr lang="ru-RU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квадратичні</a:t>
            </a:r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lang="ru-RU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функції</a:t>
            </a:r>
            <a:endParaRPr lang="ru-RU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2692388" y="2564904"/>
            <a:ext cx="3888432" cy="3600400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chemeClr val="bg1"/>
                </a:solidFill>
              </a:rPr>
              <a:t>у = 2х</a:t>
            </a:r>
            <a:r>
              <a:rPr lang="uk-UA" sz="4400" b="1" baseline="30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-5х +7</a:t>
            </a:r>
          </a:p>
          <a:p>
            <a:pPr algn="ctr"/>
            <a:r>
              <a:rPr lang="uk-UA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uk-UA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4х</a:t>
            </a:r>
            <a:r>
              <a:rPr lang="uk-UA" sz="4400" b="1" baseline="30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- 5х</a:t>
            </a:r>
          </a:p>
          <a:p>
            <a:pPr algn="ctr"/>
            <a:r>
              <a:rPr lang="uk-UA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= -х</a:t>
            </a:r>
            <a:r>
              <a:rPr lang="uk-UA" sz="4400" b="1" baseline="30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–2х </a:t>
            </a:r>
          </a:p>
          <a:p>
            <a:pPr algn="ctr"/>
            <a:r>
              <a:rPr lang="uk-UA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uk-UA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3х</a:t>
            </a:r>
            <a:r>
              <a:rPr lang="uk-UA" sz="4400" b="1" baseline="30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</a:t>
            </a:r>
          </a:p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6884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96974"/>
          </a:xfrm>
        </p:spPr>
        <p:txBody>
          <a:bodyPr>
            <a:normAutofit fontScale="90000"/>
          </a:bodyPr>
          <a:lstStyle/>
          <a:p>
            <a:r>
              <a:rPr lang="uk-UA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Графіком</a:t>
            </a:r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квадратичної функції</a:t>
            </a:r>
            <a:r>
              <a:rPr lang="uk-UA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uk-UA" sz="4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парабола</a:t>
            </a:r>
            <a:r>
              <a:rPr lang="uk-UA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uk-UA" sz="31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гілки якої напрямлені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uk-UA" sz="3100" b="1" dirty="0" smtClean="0">
                <a:solidFill>
                  <a:srgbClr val="FF0000"/>
                </a:solidFill>
              </a:rPr>
              <a:t>вгору</a:t>
            </a:r>
            <a:r>
              <a:rPr lang="ru-RU" sz="3100" dirty="0" smtClean="0">
                <a:solidFill>
                  <a:srgbClr val="FFFF00"/>
                </a:solidFill>
              </a:rPr>
              <a:t> </a:t>
            </a:r>
            <a:r>
              <a:rPr lang="ru-RU" sz="3100" dirty="0" smtClean="0">
                <a:solidFill>
                  <a:schemeClr val="bg2"/>
                </a:solidFill>
              </a:rPr>
              <a:t>(</a:t>
            </a:r>
            <a:r>
              <a:rPr lang="uk-UA" sz="3100" dirty="0" smtClean="0">
                <a:solidFill>
                  <a:schemeClr val="bg2"/>
                </a:solidFill>
              </a:rPr>
              <a:t>якщо</a:t>
            </a:r>
            <a:r>
              <a:rPr lang="ru-RU" sz="3100" dirty="0" smtClean="0">
                <a:solidFill>
                  <a:schemeClr val="bg2"/>
                </a:solidFill>
              </a:rPr>
              <a:t> </a:t>
            </a:r>
            <a:r>
              <a:rPr lang="ru-RU" sz="3100" b="1" i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100" dirty="0" smtClean="0">
                <a:solidFill>
                  <a:schemeClr val="bg2"/>
                </a:solidFill>
              </a:rPr>
              <a:t>&gt;0</a:t>
            </a:r>
            <a:r>
              <a:rPr lang="ru-RU" sz="3100" dirty="0" smtClean="0">
                <a:solidFill>
                  <a:schemeClr val="bg2"/>
                </a:solidFill>
              </a:rPr>
              <a:t>)</a:t>
            </a:r>
            <a:r>
              <a:rPr lang="en-US" sz="3100" dirty="0" smtClean="0"/>
              <a:t> </a:t>
            </a:r>
            <a:r>
              <a:rPr lang="ru-RU" sz="3100" dirty="0" smtClean="0"/>
              <a:t>            </a:t>
            </a:r>
            <a:r>
              <a:rPr lang="ru-RU" sz="3100" dirty="0" smtClean="0">
                <a:solidFill>
                  <a:schemeClr val="bg2"/>
                </a:solidFill>
              </a:rPr>
              <a:t> </a:t>
            </a:r>
            <a:r>
              <a:rPr lang="uk-UA" sz="3100" dirty="0" smtClean="0">
                <a:solidFill>
                  <a:schemeClr val="bg2"/>
                </a:solidFill>
              </a:rPr>
              <a:t>або</a:t>
            </a:r>
            <a:r>
              <a:rPr lang="ru-RU" sz="3100" dirty="0" smtClean="0">
                <a:solidFill>
                  <a:schemeClr val="bg2"/>
                </a:solidFill>
              </a:rPr>
              <a:t>         </a:t>
            </a:r>
            <a:r>
              <a:rPr lang="ru-RU" sz="3100" dirty="0" smtClean="0"/>
              <a:t> </a:t>
            </a:r>
            <a:r>
              <a:rPr lang="ru-RU" sz="3100" b="1" dirty="0" smtClean="0">
                <a:solidFill>
                  <a:srgbClr val="C00000"/>
                </a:solidFill>
              </a:rPr>
              <a:t>вниз</a:t>
            </a:r>
            <a:r>
              <a:rPr lang="ru-RU" sz="3100" dirty="0" smtClean="0">
                <a:solidFill>
                  <a:srgbClr val="FFFF00"/>
                </a:solidFill>
              </a:rPr>
              <a:t> </a:t>
            </a:r>
            <a:r>
              <a:rPr lang="ru-RU" sz="3100" dirty="0" smtClean="0">
                <a:solidFill>
                  <a:schemeClr val="bg2"/>
                </a:solidFill>
              </a:rPr>
              <a:t>(</a:t>
            </a:r>
            <a:r>
              <a:rPr lang="uk-UA" sz="3100" dirty="0" smtClean="0">
                <a:solidFill>
                  <a:schemeClr val="bg2"/>
                </a:solidFill>
              </a:rPr>
              <a:t>якщо</a:t>
            </a:r>
            <a:r>
              <a:rPr lang="ru-RU" sz="3100" dirty="0" smtClean="0">
                <a:solidFill>
                  <a:schemeClr val="bg2"/>
                </a:solidFill>
              </a:rPr>
              <a:t> </a:t>
            </a:r>
            <a:r>
              <a:rPr lang="ru-RU" sz="3100" b="1" i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100" dirty="0" smtClean="0">
                <a:solidFill>
                  <a:schemeClr val="bg2"/>
                </a:solidFill>
              </a:rPr>
              <a:t>&lt;</a:t>
            </a:r>
            <a:r>
              <a:rPr lang="ru-RU" sz="3100" dirty="0" smtClean="0">
                <a:solidFill>
                  <a:schemeClr val="bg2"/>
                </a:solidFill>
              </a:rPr>
              <a:t>0).</a:t>
            </a:r>
            <a:endParaRPr lang="ru-RU" sz="2800" dirty="0" smtClean="0">
              <a:solidFill>
                <a:schemeClr val="bg2"/>
              </a:solidFill>
            </a:endParaRPr>
          </a:p>
        </p:txBody>
      </p:sp>
      <p:sp>
        <p:nvSpPr>
          <p:cNvPr id="110596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68313" y="1905000"/>
            <a:ext cx="2951162" cy="41148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600" dirty="0" smtClean="0"/>
              <a:t>          </a:t>
            </a:r>
            <a:r>
              <a:rPr lang="ru-RU" sz="2600" dirty="0" smtClean="0">
                <a:solidFill>
                  <a:srgbClr val="003300"/>
                </a:solidFill>
              </a:rPr>
              <a:t> </a:t>
            </a:r>
            <a:r>
              <a:rPr lang="uk-UA" sz="2600" dirty="0" smtClean="0">
                <a:solidFill>
                  <a:srgbClr val="003300"/>
                </a:solidFill>
              </a:rPr>
              <a:t>Приклади</a:t>
            </a:r>
            <a:r>
              <a:rPr lang="ru-RU" sz="2600" dirty="0" smtClean="0">
                <a:solidFill>
                  <a:srgbClr val="003300"/>
                </a:solidFill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endParaRPr lang="ru-RU" sz="2600" dirty="0" smtClean="0"/>
          </a:p>
        </p:txBody>
      </p:sp>
      <p:sp>
        <p:nvSpPr>
          <p:cNvPr id="110597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3500430" y="2000240"/>
            <a:ext cx="5114925" cy="4114800"/>
          </a:xfrm>
        </p:spPr>
        <p:txBody>
          <a:bodyPr>
            <a:normAutofit lnSpcReduction="10000"/>
          </a:bodyPr>
          <a:lstStyle/>
          <a:p>
            <a:r>
              <a:rPr lang="ru-RU" sz="26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у=</a:t>
            </a:r>
            <a:r>
              <a:rPr lang="ru-RU" sz="26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6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en-US" sz="26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²</a:t>
            </a:r>
            <a:r>
              <a:rPr lang="ru-RU" sz="26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+4х-1 </a:t>
            </a:r>
            <a:r>
              <a:rPr lang="ru-RU" dirty="0" smtClean="0">
                <a:solidFill>
                  <a:schemeClr val="bg1"/>
                </a:solidFill>
                <a:cs typeface="Arial" charset="0"/>
              </a:rPr>
              <a:t>– г</a:t>
            </a:r>
            <a:r>
              <a:rPr lang="uk-UA" dirty="0" smtClean="0">
                <a:solidFill>
                  <a:schemeClr val="bg1"/>
                </a:solidFill>
              </a:rPr>
              <a:t>рафіком  є </a:t>
            </a:r>
            <a:r>
              <a:rPr lang="uk-UA" i="1" dirty="0" smtClean="0">
                <a:solidFill>
                  <a:schemeClr val="bg1"/>
                </a:solidFill>
              </a:rPr>
              <a:t>парабола,  </a:t>
            </a:r>
            <a:r>
              <a:rPr lang="uk-UA" dirty="0" smtClean="0">
                <a:solidFill>
                  <a:schemeClr val="bg1"/>
                </a:solidFill>
              </a:rPr>
              <a:t>вітки якої напрямлені</a:t>
            </a:r>
            <a:r>
              <a:rPr lang="uk-UA" dirty="0" smtClean="0"/>
              <a:t> </a:t>
            </a:r>
            <a:r>
              <a:rPr lang="ru-RU" dirty="0" smtClean="0">
                <a:solidFill>
                  <a:srgbClr val="003300"/>
                </a:solidFill>
                <a:cs typeface="Arial" charset="0"/>
              </a:rPr>
              <a:t> </a:t>
            </a:r>
            <a:r>
              <a:rPr lang="ru-RU" sz="2600" dirty="0" smtClean="0">
                <a:solidFill>
                  <a:srgbClr val="FFFF00"/>
                </a:solidFill>
                <a:cs typeface="Arial" charset="0"/>
              </a:rPr>
              <a:t> </a:t>
            </a:r>
            <a:r>
              <a:rPr lang="uk-UA" b="1" dirty="0" smtClean="0">
                <a:solidFill>
                  <a:srgbClr val="C00000"/>
                </a:solidFill>
                <a:cs typeface="Arial" charset="0"/>
              </a:rPr>
              <a:t>вгору</a:t>
            </a:r>
            <a:r>
              <a:rPr lang="uk-UA" dirty="0" smtClean="0">
                <a:solidFill>
                  <a:srgbClr val="FFFF00"/>
                </a:solidFill>
                <a:cs typeface="Arial" charset="0"/>
              </a:rPr>
              <a:t> </a:t>
            </a:r>
            <a:r>
              <a:rPr lang="uk-UA" sz="2600" dirty="0" smtClean="0">
                <a:solidFill>
                  <a:srgbClr val="003300"/>
                </a:solidFill>
                <a:cs typeface="Arial" charset="0"/>
              </a:rPr>
              <a:t>(</a:t>
            </a:r>
            <a:r>
              <a:rPr lang="ru-RU" sz="2600" dirty="0" smtClean="0">
                <a:solidFill>
                  <a:srgbClr val="003300"/>
                </a:solidFill>
                <a:cs typeface="Arial" charset="0"/>
              </a:rPr>
              <a:t> </a:t>
            </a:r>
            <a:r>
              <a:rPr lang="ru-RU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а=2</a:t>
            </a:r>
            <a:r>
              <a:rPr lang="ru-RU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600" dirty="0" smtClean="0">
                <a:solidFill>
                  <a:srgbClr val="003300"/>
                </a:solidFill>
                <a:cs typeface="Arial" charset="0"/>
              </a:rPr>
              <a:t>).</a:t>
            </a:r>
            <a:endParaRPr lang="en-US" sz="2600" dirty="0" smtClean="0">
              <a:solidFill>
                <a:srgbClr val="003300"/>
              </a:solidFill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sz="2600" dirty="0" smtClean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sz="2600" dirty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sz="2600" dirty="0" smtClean="0">
              <a:cs typeface="Arial" charset="0"/>
            </a:endParaRPr>
          </a:p>
          <a:p>
            <a:r>
              <a:rPr lang="ru-RU" sz="26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у= </a:t>
            </a:r>
            <a:r>
              <a:rPr lang="ru-RU" sz="26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-7</a:t>
            </a:r>
            <a:r>
              <a:rPr lang="ru-RU" sz="26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en-US" sz="26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²</a:t>
            </a:r>
            <a:r>
              <a:rPr lang="ru-RU" sz="26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-х+3 </a:t>
            </a:r>
            <a:r>
              <a:rPr lang="ru-RU" sz="2600" dirty="0" smtClean="0">
                <a:solidFill>
                  <a:srgbClr val="003300"/>
                </a:solidFill>
                <a:cs typeface="Arial" charset="0"/>
              </a:rPr>
              <a:t>– </a:t>
            </a:r>
            <a:r>
              <a:rPr lang="ru-RU" dirty="0" smtClean="0">
                <a:solidFill>
                  <a:schemeClr val="bg1"/>
                </a:solidFill>
                <a:cs typeface="Arial" charset="0"/>
              </a:rPr>
              <a:t>г</a:t>
            </a:r>
            <a:r>
              <a:rPr lang="uk-UA" dirty="0" smtClean="0">
                <a:solidFill>
                  <a:schemeClr val="bg1"/>
                </a:solidFill>
              </a:rPr>
              <a:t>рафіком  є </a:t>
            </a:r>
            <a:r>
              <a:rPr lang="uk-UA" i="1" dirty="0" smtClean="0">
                <a:solidFill>
                  <a:schemeClr val="bg1"/>
                </a:solidFill>
              </a:rPr>
              <a:t>парабола,  </a:t>
            </a:r>
            <a:r>
              <a:rPr lang="uk-UA" dirty="0" smtClean="0">
                <a:solidFill>
                  <a:schemeClr val="bg1"/>
                </a:solidFill>
              </a:rPr>
              <a:t>вітки якої напрямлені</a:t>
            </a:r>
            <a:r>
              <a:rPr lang="uk-UA" dirty="0" smtClean="0"/>
              <a:t> </a:t>
            </a:r>
            <a:r>
              <a:rPr lang="ru-RU" dirty="0" smtClean="0">
                <a:solidFill>
                  <a:srgbClr val="003300"/>
                </a:solidFill>
                <a:cs typeface="Arial" charset="0"/>
              </a:rPr>
              <a:t> </a:t>
            </a:r>
            <a:r>
              <a:rPr lang="ru-RU" b="1" dirty="0" smtClean="0">
                <a:solidFill>
                  <a:srgbClr val="C00000"/>
                </a:solidFill>
                <a:cs typeface="Arial" charset="0"/>
              </a:rPr>
              <a:t>вниз</a:t>
            </a:r>
            <a:r>
              <a:rPr lang="ru-RU" dirty="0" smtClean="0">
                <a:solidFill>
                  <a:srgbClr val="FFFF00"/>
                </a:solidFill>
                <a:cs typeface="Arial" charset="0"/>
              </a:rPr>
              <a:t> </a:t>
            </a:r>
            <a:r>
              <a:rPr lang="ru-RU" sz="2600" dirty="0" smtClean="0">
                <a:solidFill>
                  <a:srgbClr val="003300"/>
                </a:solidFill>
                <a:cs typeface="Arial" charset="0"/>
              </a:rPr>
              <a:t>( </a:t>
            </a:r>
            <a:r>
              <a:rPr lang="ru-RU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а=-7</a:t>
            </a:r>
            <a:r>
              <a:rPr lang="ru-RU" sz="26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600" dirty="0" smtClean="0">
                <a:solidFill>
                  <a:srgbClr val="003300"/>
                </a:solidFill>
                <a:cs typeface="Arial" charset="0"/>
              </a:rPr>
              <a:t>).</a:t>
            </a:r>
            <a:endParaRPr lang="en-US" sz="2600" dirty="0" smtClean="0">
              <a:solidFill>
                <a:srgbClr val="003300"/>
              </a:solidFill>
              <a:cs typeface="Arial" charset="0"/>
            </a:endParaRPr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684212" y="2436800"/>
            <a:ext cx="2303611" cy="17827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             </a:t>
            </a:r>
            <a:r>
              <a:rPr lang="ru-RU"/>
              <a:t>    </a:t>
            </a:r>
            <a:r>
              <a:rPr lang="ru-RU">
                <a:solidFill>
                  <a:schemeClr val="bg2"/>
                </a:solidFill>
              </a:rPr>
              <a:t>у</a:t>
            </a:r>
            <a:r>
              <a:rPr lang="en-US">
                <a:solidFill>
                  <a:schemeClr val="bg2"/>
                </a:solidFill>
              </a:rPr>
              <a:t>             </a:t>
            </a:r>
          </a:p>
          <a:p>
            <a:pPr algn="ctr"/>
            <a:endParaRPr lang="en-US">
              <a:solidFill>
                <a:schemeClr val="bg2"/>
              </a:solidFill>
            </a:endParaRPr>
          </a:p>
          <a:p>
            <a:pPr algn="ctr"/>
            <a:endParaRPr lang="en-US">
              <a:solidFill>
                <a:schemeClr val="bg2"/>
              </a:solidFill>
            </a:endParaRPr>
          </a:p>
          <a:p>
            <a:pPr algn="ctr"/>
            <a:r>
              <a:rPr lang="ru-RU">
                <a:solidFill>
                  <a:schemeClr val="bg2"/>
                </a:solidFill>
              </a:rPr>
              <a:t>0   </a:t>
            </a:r>
            <a:endParaRPr lang="en-US">
              <a:solidFill>
                <a:schemeClr val="bg2"/>
              </a:solidFill>
            </a:endParaRPr>
          </a:p>
          <a:p>
            <a:pPr algn="ctr"/>
            <a:r>
              <a:rPr lang="ru-RU">
                <a:solidFill>
                  <a:schemeClr val="bg2"/>
                </a:solidFill>
              </a:rPr>
              <a:t>                      х</a:t>
            </a:r>
            <a:endParaRPr lang="en-US">
              <a:solidFill>
                <a:schemeClr val="bg2"/>
              </a:solidFill>
            </a:endParaRPr>
          </a:p>
          <a:p>
            <a:pPr algn="ctr"/>
            <a:endParaRPr lang="en-US">
              <a:solidFill>
                <a:schemeClr val="bg2"/>
              </a:solidFill>
            </a:endParaRPr>
          </a:p>
          <a:p>
            <a:pPr algn="ctr"/>
            <a:endParaRPr lang="ru-RU">
              <a:solidFill>
                <a:schemeClr val="bg2"/>
              </a:solidFill>
            </a:endParaRPr>
          </a:p>
        </p:txBody>
      </p:sp>
      <p:sp>
        <p:nvSpPr>
          <p:cNvPr id="110601" name="Rectangle 9"/>
          <p:cNvSpPr>
            <a:spLocks noChangeArrowheads="1"/>
          </p:cNvSpPr>
          <p:nvPr/>
        </p:nvSpPr>
        <p:spPr bwMode="auto">
          <a:xfrm>
            <a:off x="756095" y="4348175"/>
            <a:ext cx="2375745" cy="20050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/>
              <a:t>                 </a:t>
            </a:r>
            <a:r>
              <a:rPr lang="ru-RU" dirty="0">
                <a:solidFill>
                  <a:schemeClr val="bg2"/>
                </a:solidFill>
              </a:rPr>
              <a:t>у             </a:t>
            </a:r>
          </a:p>
          <a:p>
            <a:pPr algn="ctr"/>
            <a:endParaRPr lang="ru-RU" dirty="0">
              <a:solidFill>
                <a:schemeClr val="bg2"/>
              </a:solidFill>
            </a:endParaRPr>
          </a:p>
          <a:p>
            <a:pPr algn="ctr"/>
            <a:r>
              <a:rPr lang="ru-RU" dirty="0">
                <a:solidFill>
                  <a:schemeClr val="bg2"/>
                </a:solidFill>
              </a:rPr>
              <a:t>  </a:t>
            </a:r>
          </a:p>
          <a:p>
            <a:pPr algn="ctr"/>
            <a:r>
              <a:rPr lang="ru-RU" dirty="0">
                <a:solidFill>
                  <a:schemeClr val="bg2"/>
                </a:solidFill>
              </a:rPr>
              <a:t>0    </a:t>
            </a:r>
          </a:p>
          <a:p>
            <a:pPr algn="ctr"/>
            <a:r>
              <a:rPr lang="ru-RU" dirty="0">
                <a:solidFill>
                  <a:schemeClr val="bg2"/>
                </a:solidFill>
              </a:rPr>
              <a:t>                        </a:t>
            </a:r>
            <a:r>
              <a:rPr lang="ru-RU" dirty="0" smtClean="0">
                <a:solidFill>
                  <a:schemeClr val="bg2"/>
                </a:solidFill>
              </a:rPr>
              <a:t> х</a:t>
            </a:r>
          </a:p>
          <a:p>
            <a:pPr algn="ctr"/>
            <a:endParaRPr lang="ru-RU" dirty="0" smtClean="0">
              <a:solidFill>
                <a:schemeClr val="bg2"/>
              </a:solidFill>
            </a:endParaRPr>
          </a:p>
          <a:p>
            <a:pPr algn="ctr"/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110602" name="Line 10"/>
          <p:cNvSpPr>
            <a:spLocks noChangeShapeType="1"/>
          </p:cNvSpPr>
          <p:nvPr/>
        </p:nvSpPr>
        <p:spPr bwMode="auto">
          <a:xfrm flipV="1">
            <a:off x="1979613" y="2492375"/>
            <a:ext cx="0" cy="158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0603" name="Line 11"/>
          <p:cNvSpPr>
            <a:spLocks noChangeShapeType="1"/>
          </p:cNvSpPr>
          <p:nvPr/>
        </p:nvSpPr>
        <p:spPr bwMode="auto">
          <a:xfrm>
            <a:off x="1116013" y="3357563"/>
            <a:ext cx="172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0604" name="Line 12"/>
          <p:cNvSpPr>
            <a:spLocks noChangeShapeType="1"/>
          </p:cNvSpPr>
          <p:nvPr/>
        </p:nvSpPr>
        <p:spPr bwMode="auto">
          <a:xfrm flipV="1">
            <a:off x="1979613" y="4292600"/>
            <a:ext cx="0" cy="1800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0605" name="Line 13"/>
          <p:cNvSpPr>
            <a:spLocks noChangeShapeType="1"/>
          </p:cNvSpPr>
          <p:nvPr/>
        </p:nvSpPr>
        <p:spPr bwMode="auto">
          <a:xfrm>
            <a:off x="1151732" y="5085184"/>
            <a:ext cx="1655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110606" name="Freeform 14"/>
          <p:cNvSpPr>
            <a:spLocks/>
          </p:cNvSpPr>
          <p:nvPr/>
        </p:nvSpPr>
        <p:spPr bwMode="auto">
          <a:xfrm>
            <a:off x="1331913" y="2565400"/>
            <a:ext cx="936625" cy="1368425"/>
          </a:xfrm>
          <a:custGeom>
            <a:avLst/>
            <a:gdLst>
              <a:gd name="T0" fmla="*/ 0 w 590"/>
              <a:gd name="T1" fmla="*/ 0 h 862"/>
              <a:gd name="T2" fmla="*/ 2147483647 w 590"/>
              <a:gd name="T3" fmla="*/ 2147483647 h 862"/>
              <a:gd name="T4" fmla="*/ 2147483647 w 590"/>
              <a:gd name="T5" fmla="*/ 0 h 862"/>
              <a:gd name="T6" fmla="*/ 0 60000 65536"/>
              <a:gd name="T7" fmla="*/ 0 60000 65536"/>
              <a:gd name="T8" fmla="*/ 0 60000 65536"/>
              <a:gd name="T9" fmla="*/ 0 w 590"/>
              <a:gd name="T10" fmla="*/ 0 h 862"/>
              <a:gd name="T11" fmla="*/ 590 w 590"/>
              <a:gd name="T12" fmla="*/ 862 h 8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0" h="862">
                <a:moveTo>
                  <a:pt x="0" y="0"/>
                </a:moveTo>
                <a:cubicBezTo>
                  <a:pt x="87" y="431"/>
                  <a:pt x="175" y="862"/>
                  <a:pt x="273" y="862"/>
                </a:cubicBezTo>
                <a:cubicBezTo>
                  <a:pt x="371" y="862"/>
                  <a:pt x="480" y="431"/>
                  <a:pt x="5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0607" name="Freeform 15"/>
          <p:cNvSpPr>
            <a:spLocks/>
          </p:cNvSpPr>
          <p:nvPr/>
        </p:nvSpPr>
        <p:spPr bwMode="auto">
          <a:xfrm>
            <a:off x="1547813" y="4437063"/>
            <a:ext cx="1152525" cy="1512887"/>
          </a:xfrm>
          <a:custGeom>
            <a:avLst/>
            <a:gdLst>
              <a:gd name="T0" fmla="*/ 0 w 726"/>
              <a:gd name="T1" fmla="*/ 2147483647 h 953"/>
              <a:gd name="T2" fmla="*/ 2147483647 w 726"/>
              <a:gd name="T3" fmla="*/ 0 h 953"/>
              <a:gd name="T4" fmla="*/ 2147483647 w 726"/>
              <a:gd name="T5" fmla="*/ 2147483647 h 953"/>
              <a:gd name="T6" fmla="*/ 0 60000 65536"/>
              <a:gd name="T7" fmla="*/ 0 60000 65536"/>
              <a:gd name="T8" fmla="*/ 0 60000 65536"/>
              <a:gd name="T9" fmla="*/ 0 w 726"/>
              <a:gd name="T10" fmla="*/ 0 h 953"/>
              <a:gd name="T11" fmla="*/ 726 w 726"/>
              <a:gd name="T12" fmla="*/ 953 h 9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953">
                <a:moveTo>
                  <a:pt x="0" y="953"/>
                </a:moveTo>
                <a:cubicBezTo>
                  <a:pt x="121" y="476"/>
                  <a:pt x="242" y="0"/>
                  <a:pt x="363" y="0"/>
                </a:cubicBezTo>
                <a:cubicBezTo>
                  <a:pt x="484" y="0"/>
                  <a:pt x="605" y="476"/>
                  <a:pt x="726" y="953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571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2" grpId="0" animBg="1"/>
      <p:bldP spid="110603" grpId="0" animBg="1"/>
      <p:bldP spid="110605" grpId="0" animBg="1"/>
      <p:bldP spid="110606" grpId="0" animBg="1"/>
      <p:bldP spid="11060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571528"/>
            <a:ext cx="8229600" cy="3071834"/>
          </a:xfrm>
        </p:spPr>
        <p:txBody>
          <a:bodyPr>
            <a:noAutofit/>
          </a:bodyPr>
          <a:lstStyle/>
          <a:p>
            <a:r>
              <a:rPr lang="ru-RU" b="1" i="1" dirty="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i="1" dirty="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i="1" dirty="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i="1" dirty="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Вершина </a:t>
            </a:r>
            <a:r>
              <a:rPr lang="uk-UA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параболи</a:t>
            </a:r>
            <a:r>
              <a:rPr lang="ru-RU" b="1" i="1" dirty="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i="1" dirty="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Для того, щоб знайти вершину параболи, необхідно скористатись наступними формулами </a:t>
            </a:r>
            <a:r>
              <a:rPr lang="ru-RU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b="1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172" name="Object 4"/>
          <p:cNvGraphicFramePr>
            <a:graphicFrameLocks noGrp="1" noChangeAspect="1"/>
          </p:cNvGraphicFramePr>
          <p:nvPr>
            <p:ph type="tbl" idx="1"/>
          </p:nvPr>
        </p:nvGraphicFramePr>
        <p:xfrm>
          <a:off x="4514850" y="375761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2" name="Формула" r:id="rId3" imgW="114151" imgH="215619" progId="Equation.3">
                  <p:embed/>
                </p:oleObj>
              </mc:Choice>
              <mc:Fallback>
                <p:oleObj name="Формула" r:id="rId3" imgW="114151" imgH="215619" progId="Equation.3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757613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28662" y="1428736"/>
            <a:ext cx="8291512" cy="47180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3600" dirty="0" smtClean="0"/>
              <a:t>              </a:t>
            </a:r>
          </a:p>
        </p:txBody>
      </p:sp>
      <p:graphicFrame>
        <p:nvGraphicFramePr>
          <p:cNvPr id="7173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988300" y="3944938"/>
          <a:ext cx="1155700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3" name="Формула" r:id="rId5" imgW="114151" imgH="215619" progId="Equation.3">
                  <p:embed/>
                </p:oleObj>
              </mc:Choice>
              <mc:Fallback>
                <p:oleObj name="Формула" r:id="rId5" imgW="114151" imgH="215619" progId="Equation.3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300" y="3944938"/>
                        <a:ext cx="1155700" cy="218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75" name="Rectangle 1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77" name="Rectangle 1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7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14348" y="3500438"/>
            <a:ext cx="1785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 </a:t>
            </a:r>
            <a:r>
              <a:rPr lang="uk-UA" sz="4800" dirty="0" err="1" smtClean="0">
                <a:solidFill>
                  <a:schemeClr val="bg1"/>
                </a:solidFill>
              </a:rPr>
              <a:t>х</a:t>
            </a:r>
            <a:r>
              <a:rPr lang="uk-UA" sz="4800" baseline="-25000" dirty="0" err="1" smtClean="0">
                <a:solidFill>
                  <a:schemeClr val="bg1"/>
                </a:solidFill>
              </a:rPr>
              <a:t>в</a:t>
            </a:r>
            <a:r>
              <a:rPr lang="en-US" sz="4800" dirty="0" smtClean="0">
                <a:solidFill>
                  <a:schemeClr val="bg1"/>
                </a:solidFill>
              </a:rPr>
              <a:t> = -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0298" y="3143248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b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57422" y="3857628"/>
            <a:ext cx="792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2a</a:t>
            </a:r>
            <a:endParaRPr lang="ru-RU" sz="4800" dirty="0">
              <a:solidFill>
                <a:schemeClr val="bg1"/>
              </a:solidFill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2428860" y="3929066"/>
            <a:ext cx="7858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5786" y="4929198"/>
            <a:ext cx="24352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 </a:t>
            </a:r>
            <a:r>
              <a:rPr lang="uk-UA" sz="5400" dirty="0" err="1" smtClean="0">
                <a:solidFill>
                  <a:schemeClr val="bg1"/>
                </a:solidFill>
              </a:rPr>
              <a:t>у</a:t>
            </a:r>
            <a:r>
              <a:rPr lang="uk-UA" sz="5400" baseline="-25000" dirty="0" err="1" smtClean="0">
                <a:solidFill>
                  <a:schemeClr val="bg1"/>
                </a:solidFill>
              </a:rPr>
              <a:t>в</a:t>
            </a:r>
            <a:r>
              <a:rPr lang="en-US" sz="5400" dirty="0" smtClean="0">
                <a:solidFill>
                  <a:schemeClr val="bg1"/>
                </a:solidFill>
              </a:rPr>
              <a:t> =</a:t>
            </a:r>
            <a:r>
              <a:rPr lang="uk-UA" sz="5400" dirty="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f</a:t>
            </a:r>
            <a:r>
              <a:rPr lang="uk-UA" sz="5400" dirty="0" smtClean="0">
                <a:solidFill>
                  <a:schemeClr val="bg1"/>
                </a:solidFill>
              </a:rPr>
              <a:t>(х)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59832" y="2348880"/>
            <a:ext cx="2303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(</a:t>
            </a:r>
            <a:r>
              <a:rPr lang="uk-UA" sz="5400" dirty="0" err="1" smtClean="0">
                <a:solidFill>
                  <a:schemeClr val="bg1"/>
                </a:solidFill>
              </a:rPr>
              <a:t>х</a:t>
            </a:r>
            <a:r>
              <a:rPr lang="uk-UA" sz="5400" baseline="-25000" dirty="0" err="1" smtClean="0">
                <a:solidFill>
                  <a:schemeClr val="bg1"/>
                </a:solidFill>
              </a:rPr>
              <a:t>в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smtClean="0">
                <a:solidFill>
                  <a:schemeClr val="bg1"/>
                </a:solidFill>
              </a:rPr>
              <a:t>;</a:t>
            </a:r>
            <a:r>
              <a:rPr lang="uk-UA" sz="5400" dirty="0" smtClean="0">
                <a:solidFill>
                  <a:schemeClr val="bg1"/>
                </a:solidFill>
              </a:rPr>
              <a:t> </a:t>
            </a:r>
            <a:r>
              <a:rPr lang="uk-UA" sz="5400" dirty="0" err="1" smtClean="0">
                <a:solidFill>
                  <a:schemeClr val="bg1"/>
                </a:solidFill>
              </a:rPr>
              <a:t>у</a:t>
            </a:r>
            <a:r>
              <a:rPr lang="uk-UA" sz="5400" baseline="-25000" dirty="0" err="1" smtClean="0">
                <a:solidFill>
                  <a:schemeClr val="bg1"/>
                </a:solidFill>
              </a:rPr>
              <a:t>в</a:t>
            </a:r>
            <a:r>
              <a:rPr lang="en-US" sz="5400" dirty="0" smtClean="0">
                <a:solidFill>
                  <a:schemeClr val="bg1"/>
                </a:solidFill>
              </a:rPr>
              <a:t> )</a:t>
            </a:r>
            <a:endParaRPr lang="ru-RU" sz="5400" dirty="0">
              <a:solidFill>
                <a:schemeClr val="bg1"/>
              </a:solidFill>
            </a:endParaRPr>
          </a:p>
        </p:txBody>
      </p:sp>
      <p:grpSp>
        <p:nvGrpSpPr>
          <p:cNvPr id="49" name="Группа 32"/>
          <p:cNvGrpSpPr>
            <a:grpSpLocks/>
          </p:cNvGrpSpPr>
          <p:nvPr/>
        </p:nvGrpSpPr>
        <p:grpSpPr bwMode="auto">
          <a:xfrm>
            <a:off x="4714876" y="2643182"/>
            <a:ext cx="4127500" cy="3673475"/>
            <a:chOff x="2357422" y="2399722"/>
            <a:chExt cx="4214842" cy="3816921"/>
          </a:xfrm>
        </p:grpSpPr>
        <p:cxnSp>
          <p:nvCxnSpPr>
            <p:cNvPr id="50" name="Прямая со стрелкой 49"/>
            <p:cNvCxnSpPr/>
            <p:nvPr/>
          </p:nvCxnSpPr>
          <p:spPr bwMode="auto">
            <a:xfrm rot="5400000" flipH="1" flipV="1">
              <a:off x="2571043" y="4358506"/>
              <a:ext cx="3714653" cy="1621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/>
            <p:nvPr/>
          </p:nvCxnSpPr>
          <p:spPr bwMode="auto">
            <a:xfrm>
              <a:off x="2357422" y="5500764"/>
              <a:ext cx="3929530" cy="16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12"/>
            <p:cNvSpPr txBox="1">
              <a:spLocks noChangeArrowheads="1"/>
            </p:cNvSpPr>
            <p:nvPr/>
          </p:nvSpPr>
          <p:spPr bwMode="auto">
            <a:xfrm>
              <a:off x="4462272" y="2399722"/>
              <a:ext cx="499978" cy="369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y</a:t>
              </a:r>
              <a:endParaRPr lang="ru-RU"/>
            </a:p>
          </p:txBody>
        </p:sp>
        <p:sp>
          <p:nvSpPr>
            <p:cNvPr id="53" name="TextBox 13"/>
            <p:cNvSpPr txBox="1">
              <a:spLocks noChangeArrowheads="1"/>
            </p:cNvSpPr>
            <p:nvPr/>
          </p:nvSpPr>
          <p:spPr bwMode="auto">
            <a:xfrm>
              <a:off x="6072286" y="5059857"/>
              <a:ext cx="499978" cy="369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uk-UA"/>
                <a:t>х</a:t>
              </a:r>
              <a:endParaRPr lang="ru-RU"/>
            </a:p>
          </p:txBody>
        </p:sp>
        <p:sp>
          <p:nvSpPr>
            <p:cNvPr id="54" name="TextBox 14"/>
            <p:cNvSpPr txBox="1">
              <a:spLocks noChangeArrowheads="1"/>
            </p:cNvSpPr>
            <p:nvPr/>
          </p:nvSpPr>
          <p:spPr bwMode="auto">
            <a:xfrm>
              <a:off x="4428898" y="5144062"/>
              <a:ext cx="499978" cy="369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uk-UA"/>
                <a:t>0</a:t>
              </a:r>
              <a:endParaRPr lang="ru-RU"/>
            </a:p>
          </p:txBody>
        </p:sp>
        <p:cxnSp>
          <p:nvCxnSpPr>
            <p:cNvPr id="55" name="Прямая соединительная линия 54"/>
            <p:cNvCxnSpPr/>
            <p:nvPr/>
          </p:nvCxnSpPr>
          <p:spPr bwMode="auto">
            <a:xfrm rot="5400000">
              <a:off x="3748891" y="5394373"/>
              <a:ext cx="2160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 bwMode="auto">
            <a:xfrm rot="5400000">
              <a:off x="3134496" y="5394373"/>
              <a:ext cx="2160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 bwMode="auto">
            <a:xfrm rot="5400000">
              <a:off x="4892572" y="5393562"/>
              <a:ext cx="216084" cy="16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 bwMode="auto">
            <a:xfrm rot="5400000">
              <a:off x="5473734" y="5394373"/>
              <a:ext cx="2160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 bwMode="auto">
            <a:xfrm rot="10800000" flipV="1">
              <a:off x="4429179" y="4920143"/>
              <a:ext cx="213984" cy="16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 bwMode="auto">
            <a:xfrm rot="10800000" flipV="1">
              <a:off x="4429179" y="4294987"/>
              <a:ext cx="213984" cy="16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 bwMode="auto">
            <a:xfrm rot="10800000" flipV="1">
              <a:off x="4429179" y="3714366"/>
              <a:ext cx="213984" cy="16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/>
            <p:nvPr/>
          </p:nvCxnSpPr>
          <p:spPr bwMode="auto">
            <a:xfrm rot="10800000" flipV="1">
              <a:off x="4429179" y="3141993"/>
              <a:ext cx="213984" cy="16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34"/>
            <p:cNvSpPr txBox="1">
              <a:spLocks noChangeArrowheads="1"/>
            </p:cNvSpPr>
            <p:nvPr/>
          </p:nvSpPr>
          <p:spPr bwMode="auto">
            <a:xfrm>
              <a:off x="5430970" y="5498988"/>
              <a:ext cx="499978" cy="369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uk-UA" dirty="0"/>
                <a:t>2</a:t>
              </a:r>
              <a:endParaRPr lang="ru-RU" dirty="0"/>
            </a:p>
          </p:txBody>
        </p:sp>
        <p:sp>
          <p:nvSpPr>
            <p:cNvPr id="64" name="TextBox 35"/>
            <p:cNvSpPr txBox="1">
              <a:spLocks noChangeArrowheads="1"/>
            </p:cNvSpPr>
            <p:nvPr/>
          </p:nvSpPr>
          <p:spPr bwMode="auto">
            <a:xfrm>
              <a:off x="4835754" y="5495281"/>
              <a:ext cx="499978" cy="369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uk-UA"/>
                <a:t>1</a:t>
              </a:r>
              <a:endParaRPr lang="ru-RU"/>
            </a:p>
          </p:txBody>
        </p:sp>
        <p:sp>
          <p:nvSpPr>
            <p:cNvPr id="65" name="TextBox 36"/>
            <p:cNvSpPr txBox="1">
              <a:spLocks noChangeArrowheads="1"/>
            </p:cNvSpPr>
            <p:nvPr/>
          </p:nvSpPr>
          <p:spPr bwMode="auto">
            <a:xfrm>
              <a:off x="3021842" y="5471059"/>
              <a:ext cx="499978" cy="369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uk-UA" dirty="0"/>
                <a:t>-2</a:t>
              </a:r>
              <a:endParaRPr lang="ru-RU" dirty="0"/>
            </a:p>
          </p:txBody>
        </p:sp>
        <p:sp>
          <p:nvSpPr>
            <p:cNvPr id="66" name="TextBox 37"/>
            <p:cNvSpPr txBox="1">
              <a:spLocks noChangeArrowheads="1"/>
            </p:cNvSpPr>
            <p:nvPr/>
          </p:nvSpPr>
          <p:spPr bwMode="auto">
            <a:xfrm>
              <a:off x="3621590" y="5480700"/>
              <a:ext cx="499978" cy="369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uk-UA"/>
                <a:t>-1</a:t>
              </a:r>
              <a:endParaRPr lang="ru-RU"/>
            </a:p>
          </p:txBody>
        </p:sp>
        <p:sp>
          <p:nvSpPr>
            <p:cNvPr id="67" name="TextBox 38"/>
            <p:cNvSpPr txBox="1">
              <a:spLocks noChangeArrowheads="1"/>
            </p:cNvSpPr>
            <p:nvPr/>
          </p:nvSpPr>
          <p:spPr bwMode="auto">
            <a:xfrm>
              <a:off x="4572000" y="4740602"/>
              <a:ext cx="4999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uk-UA"/>
                <a:t>1</a:t>
              </a:r>
              <a:endParaRPr lang="ru-RU"/>
            </a:p>
          </p:txBody>
        </p:sp>
        <p:sp>
          <p:nvSpPr>
            <p:cNvPr id="68" name="TextBox 39"/>
            <p:cNvSpPr txBox="1">
              <a:spLocks noChangeArrowheads="1"/>
            </p:cNvSpPr>
            <p:nvPr/>
          </p:nvSpPr>
          <p:spPr bwMode="auto">
            <a:xfrm>
              <a:off x="4568572" y="4134236"/>
              <a:ext cx="499978" cy="369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uk-UA"/>
                <a:t>2</a:t>
              </a:r>
              <a:endParaRPr lang="ru-RU"/>
            </a:p>
          </p:txBody>
        </p:sp>
        <p:sp>
          <p:nvSpPr>
            <p:cNvPr id="69" name="TextBox 40"/>
            <p:cNvSpPr txBox="1">
              <a:spLocks noChangeArrowheads="1"/>
            </p:cNvSpPr>
            <p:nvPr/>
          </p:nvSpPr>
          <p:spPr bwMode="auto">
            <a:xfrm>
              <a:off x="4590288" y="3526156"/>
              <a:ext cx="499978" cy="369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uk-UA"/>
                <a:t>3</a:t>
              </a:r>
              <a:endParaRPr lang="ru-RU"/>
            </a:p>
          </p:txBody>
        </p:sp>
        <p:sp>
          <p:nvSpPr>
            <p:cNvPr id="70" name="TextBox 41"/>
            <p:cNvSpPr txBox="1">
              <a:spLocks noChangeArrowheads="1"/>
            </p:cNvSpPr>
            <p:nvPr/>
          </p:nvSpPr>
          <p:spPr bwMode="auto">
            <a:xfrm>
              <a:off x="4588574" y="2954652"/>
              <a:ext cx="499978" cy="369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uk-UA"/>
                <a:t>4</a:t>
              </a:r>
              <a:endParaRPr lang="ru-RU"/>
            </a:p>
          </p:txBody>
        </p:sp>
      </p:grpSp>
      <p:sp>
        <p:nvSpPr>
          <p:cNvPr id="71" name="Дуга 70"/>
          <p:cNvSpPr/>
          <p:nvPr/>
        </p:nvSpPr>
        <p:spPr>
          <a:xfrm>
            <a:off x="6500826" y="3500438"/>
            <a:ext cx="2000250" cy="5694363"/>
          </a:xfrm>
          <a:prstGeom prst="arc">
            <a:avLst>
              <a:gd name="adj1" fmla="val 10891941"/>
              <a:gd name="adj2" fmla="val 2147348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2" name="Дуга 71"/>
          <p:cNvSpPr/>
          <p:nvPr/>
        </p:nvSpPr>
        <p:spPr>
          <a:xfrm rot="10800000">
            <a:off x="5214942" y="357166"/>
            <a:ext cx="2000250" cy="5621338"/>
          </a:xfrm>
          <a:prstGeom prst="arc">
            <a:avLst>
              <a:gd name="adj1" fmla="val 10891941"/>
              <a:gd name="adj2" fmla="val 21473487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00688" y="3357563"/>
            <a:ext cx="92868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uk-UA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а</a:t>
            </a:r>
            <a:r>
              <a:rPr lang="en-US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&gt;0</a:t>
            </a:r>
            <a:endParaRPr lang="ru-RU" sz="3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286625" y="4714875"/>
            <a:ext cx="928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uk-UA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а</a:t>
            </a:r>
            <a:r>
              <a:rPr lang="en-US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&lt;0</a:t>
            </a:r>
            <a:endParaRPr lang="ru-RU" sz="3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7" name="Овал 76"/>
          <p:cNvSpPr/>
          <p:nvPr/>
        </p:nvSpPr>
        <p:spPr>
          <a:xfrm>
            <a:off x="7286644" y="3286124"/>
            <a:ext cx="457200" cy="4286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8" name="Овал 77"/>
          <p:cNvSpPr/>
          <p:nvPr/>
        </p:nvSpPr>
        <p:spPr>
          <a:xfrm flipV="1">
            <a:off x="7429520" y="3428998"/>
            <a:ext cx="142876" cy="1428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6000760" y="5786454"/>
            <a:ext cx="42862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6143636" y="5929330"/>
            <a:ext cx="142875" cy="1428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2" name="TextBox 81"/>
          <p:cNvSpPr txBox="1"/>
          <p:nvPr/>
        </p:nvSpPr>
        <p:spPr>
          <a:xfrm>
            <a:off x="5357818" y="6215082"/>
            <a:ext cx="1071562" cy="366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uk-UA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ru-RU" b="1" i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53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60"/>
                            </p:stCondLst>
                            <p:childTnLst>
                              <p:par>
                                <p:cTn id="2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320"/>
                            </p:stCondLst>
                            <p:childTnLst>
                              <p:par>
                                <p:cTn id="29" presetID="22" presetClass="entr" presetSubtype="4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820"/>
                            </p:stCondLst>
                            <p:childTnLst>
                              <p:par>
                                <p:cTn id="33" presetID="22" presetClass="entr" presetSubtype="1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320"/>
                            </p:stCondLst>
                            <p:childTnLst>
                              <p:par>
                                <p:cTn id="37" presetID="22" presetClass="entr" presetSubtype="4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820"/>
                            </p:stCondLst>
                            <p:childTnLst>
                              <p:par>
                                <p:cTn id="41" presetID="22" presetClass="entr" presetSubtype="1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320"/>
                            </p:stCondLst>
                            <p:childTnLst>
                              <p:par>
                                <p:cTn id="4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 animBg="1"/>
      <p:bldP spid="78" grpId="0" animBg="1"/>
      <p:bldP spid="80" grpId="0" animBg="1"/>
      <p:bldP spid="81" grpId="0" animBg="1"/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>
            <a:normAutofit/>
          </a:bodyPr>
          <a:lstStyle/>
          <a:p>
            <a:r>
              <a:rPr lang="ru-RU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Побудуємо </a:t>
            </a:r>
            <a:r>
              <a:rPr lang="ru-RU" sz="7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графік</a:t>
            </a:r>
            <a:r>
              <a:rPr lang="ru-RU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7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функції</a:t>
            </a:r>
            <a:r>
              <a:rPr lang="ru-RU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7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= </a:t>
            </a:r>
            <a:r>
              <a:rPr lang="ru-RU" sz="7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7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²</a:t>
            </a:r>
            <a:r>
              <a:rPr lang="ru-RU" sz="7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+ 2х - 3</a:t>
            </a:r>
            <a:endParaRPr lang="uk-UA" sz="7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179512" y="2436873"/>
            <a:ext cx="8507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кутник 13"/>
          <p:cNvSpPr/>
          <p:nvPr/>
        </p:nvSpPr>
        <p:spPr>
          <a:xfrm>
            <a:off x="2286000" y="24133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8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365104"/>
            <a:ext cx="5580112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E:\Відкриті уроки\КВАДРАТИЧНА ФУНКЦІЯ\imag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3168352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60848"/>
            <a:ext cx="3800188" cy="800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Чи</a:t>
            </a:r>
            <a:r>
              <a:rPr lang="ru-RU" sz="6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знали </a:t>
            </a:r>
            <a:r>
              <a:rPr lang="ru-RU" sz="6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ви</a:t>
            </a:r>
            <a:r>
              <a:rPr lang="ru-RU" sz="6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6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6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 </a:t>
            </a:r>
            <a:endParaRPr lang="ru-RU" sz="6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 fontScale="90000"/>
          </a:bodyPr>
          <a:lstStyle/>
          <a:p>
            <a:pPr lvl="0" algn="l"/>
            <a:r>
              <a:rPr lang="uk-UA" sz="6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Властивості:</a:t>
            </a:r>
            <a:br>
              <a:rPr lang="uk-UA" sz="6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Область визначення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k-UA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 Область значень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Е(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k-UA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 Нулі функції</a:t>
            </a:r>
            <a:b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 Проміжки </a:t>
            </a:r>
            <a:r>
              <a:rPr lang="uk-UA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знакосталості</a:t>
            </a:r>
            <a:r>
              <a:rPr lang="uk-UA" i="1" dirty="0" smtClean="0"/>
              <a:t> </a:t>
            </a:r>
            <a:r>
              <a:rPr lang="uk-UA" i="1" dirty="0" smtClean="0">
                <a:solidFill>
                  <a:schemeClr val="bg1"/>
                </a:solidFill>
              </a:rPr>
              <a:t>у&gt;0, </a:t>
            </a:r>
            <a:r>
              <a:rPr lang="uk-UA" i="1" dirty="0" err="1" smtClean="0">
                <a:solidFill>
                  <a:schemeClr val="bg1"/>
                </a:solidFill>
              </a:rPr>
              <a:t>у</a:t>
            </a:r>
            <a:r>
              <a:rPr lang="uk-UA" i="1" dirty="0" smtClean="0">
                <a:solidFill>
                  <a:schemeClr val="bg1"/>
                </a:solidFill>
              </a:rPr>
              <a:t>&lt;0</a:t>
            </a:r>
            <a: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5. Проміжок зростання</a:t>
            </a:r>
            <a:b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Проміжок спадання</a:t>
            </a:r>
            <a:b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6. Найбільше (найменше)   </a:t>
            </a:r>
            <a:b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значення функції  </a:t>
            </a:r>
            <a:r>
              <a:rPr lang="uk-UA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en-US" sz="4000" i="1" baseline="-25000" dirty="0" smtClean="0">
                <a:solidFill>
                  <a:schemeClr val="bg1"/>
                </a:solidFill>
              </a:rPr>
              <a:t>max</a:t>
            </a:r>
            <a:r>
              <a:rPr lang="uk-UA" sz="4000" i="1" baseline="-25000" dirty="0" smtClean="0"/>
              <a:t> </a:t>
            </a:r>
            <a:r>
              <a:rPr lang="uk-UA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(у</a:t>
            </a:r>
            <a:r>
              <a:rPr lang="en-US" sz="4000" i="1" baseline="-25000" dirty="0" smtClean="0">
                <a:solidFill>
                  <a:schemeClr val="bg1"/>
                </a:solidFill>
              </a:rPr>
              <a:t>min</a:t>
            </a:r>
            <a:r>
              <a:rPr lang="en-US" sz="4000" i="1" dirty="0" smtClean="0">
                <a:solidFill>
                  <a:schemeClr val="bg1"/>
                </a:solidFill>
              </a:rPr>
              <a:t> </a:t>
            </a:r>
            <a:r>
              <a:rPr lang="uk-UA" sz="4000" i="1" dirty="0" smtClean="0">
                <a:solidFill>
                  <a:schemeClr val="bg1"/>
                </a:solidFill>
              </a:rPr>
              <a:t>) при х=</a:t>
            </a:r>
            <a: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6690"/>
          </a:xfrm>
        </p:spPr>
        <p:txBody>
          <a:bodyPr>
            <a:normAutofit/>
          </a:bodyPr>
          <a:lstStyle/>
          <a:p>
            <a:r>
              <a:rPr lang="ru-RU" sz="6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Побудуємо</a:t>
            </a:r>
            <a:r>
              <a:rPr lang="ru-RU" sz="6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графік</a:t>
            </a:r>
            <a:r>
              <a:rPr lang="ru-RU" sz="6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функції</a:t>
            </a:r>
            <a:r>
              <a:rPr lang="ru-RU" sz="6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8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= -</a:t>
            </a:r>
            <a:r>
              <a:rPr lang="ru-RU" sz="8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8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²</a:t>
            </a:r>
            <a:r>
              <a:rPr lang="ru-RU" sz="8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+ 2х + 3</a:t>
            </a:r>
            <a:endParaRPr lang="ru-RU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6690"/>
          </a:xfrm>
        </p:spPr>
        <p:txBody>
          <a:bodyPr>
            <a:normAutofit fontScale="90000"/>
          </a:bodyPr>
          <a:lstStyle/>
          <a:p>
            <a:pPr algn="l"/>
            <a:r>
              <a:rPr lang="uk-UA" sz="6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Властивості:</a:t>
            </a:r>
            <a:br>
              <a:rPr lang="uk-UA" sz="6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Область визначення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k-UA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 Область значень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Е(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k-UA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 Нулі функції</a:t>
            </a:r>
            <a:b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 Проміжки </a:t>
            </a:r>
            <a:r>
              <a:rPr lang="uk-UA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знакосталості</a:t>
            </a:r>
            <a:r>
              <a:rPr lang="uk-UA" i="1" dirty="0" smtClean="0"/>
              <a:t> </a:t>
            </a:r>
            <a:r>
              <a:rPr lang="uk-UA" i="1" dirty="0" smtClean="0">
                <a:solidFill>
                  <a:schemeClr val="bg1"/>
                </a:solidFill>
              </a:rPr>
              <a:t>у&gt;0, </a:t>
            </a:r>
            <a:r>
              <a:rPr lang="uk-UA" i="1" dirty="0" err="1" smtClean="0">
                <a:solidFill>
                  <a:schemeClr val="bg1"/>
                </a:solidFill>
              </a:rPr>
              <a:t>у</a:t>
            </a:r>
            <a:r>
              <a:rPr lang="uk-UA" i="1" dirty="0" smtClean="0">
                <a:solidFill>
                  <a:schemeClr val="bg1"/>
                </a:solidFill>
              </a:rPr>
              <a:t>&lt;0</a:t>
            </a:r>
            <a: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5. Проміжок зростання</a:t>
            </a:r>
            <a:b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Проміжок спадання</a:t>
            </a:r>
            <a:b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6. Найбільше (найменше)   </a:t>
            </a:r>
            <a:b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значення функції  </a:t>
            </a:r>
            <a:r>
              <a:rPr lang="uk-UA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en-US" sz="4000" i="1" baseline="-25000" dirty="0" smtClean="0">
                <a:solidFill>
                  <a:schemeClr val="bg1"/>
                </a:solidFill>
              </a:rPr>
              <a:t>max</a:t>
            </a:r>
            <a:r>
              <a:rPr lang="uk-UA" sz="4000" i="1" baseline="-25000" dirty="0" smtClean="0"/>
              <a:t> </a:t>
            </a:r>
            <a:r>
              <a:rPr lang="uk-UA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(у</a:t>
            </a:r>
            <a:r>
              <a:rPr lang="en-US" sz="4000" i="1" baseline="-25000" dirty="0" smtClean="0">
                <a:solidFill>
                  <a:schemeClr val="bg1"/>
                </a:solidFill>
              </a:rPr>
              <a:t>min</a:t>
            </a:r>
            <a:r>
              <a:rPr lang="en-US" sz="4000" i="1" dirty="0" smtClean="0">
                <a:solidFill>
                  <a:schemeClr val="bg1"/>
                </a:solidFill>
              </a:rPr>
              <a:t> </a:t>
            </a:r>
            <a:r>
              <a:rPr lang="uk-UA" sz="4000" i="1" dirty="0" smtClean="0">
                <a:solidFill>
                  <a:schemeClr val="bg1"/>
                </a:solidFill>
              </a:rPr>
              <a:t>) при х=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2394</TotalTime>
  <Words>314</Words>
  <Application>Microsoft Office PowerPoint</Application>
  <PresentationFormat>Екран (4:3)</PresentationFormat>
  <Paragraphs>106</Paragraphs>
  <Slides>14</Slides>
  <Notes>1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21" baseType="lpstr">
      <vt:lpstr>Arial</vt:lpstr>
      <vt:lpstr>Calibri</vt:lpstr>
      <vt:lpstr>Times New Roman</vt:lpstr>
      <vt:lpstr>Verdana</vt:lpstr>
      <vt:lpstr>Wingdings</vt:lpstr>
      <vt:lpstr>Тема Office</vt:lpstr>
      <vt:lpstr>Формула</vt:lpstr>
      <vt:lpstr>Тема: Квадратична  функція, її  властивості  і  графік     </vt:lpstr>
      <vt:lpstr>Презентація PowerPoint</vt:lpstr>
      <vt:lpstr>Графіком квадратичної функції є парабола ,   гілки якої напрямлені  вгору (якщо а&gt;0)              або          вниз (якщо а&lt;0).</vt:lpstr>
      <vt:lpstr>  Вершина параболи  Для того, щоб знайти вершину параболи, необхідно скористатись наступними формулами  </vt:lpstr>
      <vt:lpstr>Побудуємо графік функції  у = х² + 2х - 3</vt:lpstr>
      <vt:lpstr>Чи знали ви, що… </vt:lpstr>
      <vt:lpstr>Властивості: 1. Область визначення D(f) 2. Область значень Е(f)  3. Нулі функції 4. Проміжки знакосталості у&gt;0, у&lt;0  5. Проміжок зростання     Проміжок спадання 6. Найбільше (найменше)        значення функції  уmax (уmin ) при х= </vt:lpstr>
      <vt:lpstr>Побудуємо графік функції  у = -х² + 2х + 3</vt:lpstr>
      <vt:lpstr>Властивості: 1. Область визначення D(f) 2. Область значень Е(f)  3. Нулі функції 4. Проміжки знакосталості у&gt;0, у&lt;0  5. Проміжок зростання     Проміжок спадання 6. Найбільше (найменше)        значення функції  уmax (уmin ) при х=</vt:lpstr>
      <vt:lpstr>Презентація PowerPoint</vt:lpstr>
      <vt:lpstr>Презентація PowerPoint</vt:lpstr>
      <vt:lpstr>Презентація PowerPoint</vt:lpstr>
      <vt:lpstr>  Для кожної  з функцій, графіки  яких зображені, виберіть відповідну умову та  зробіть  позначку «+». </vt:lpstr>
      <vt:lpstr>Матеріали: Гринченко Тетяни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Квадратичная функция и ее свойства.</dc:title>
  <dc:creator>PK6</dc:creator>
  <cp:lastModifiedBy>User</cp:lastModifiedBy>
  <cp:revision>218</cp:revision>
  <dcterms:modified xsi:type="dcterms:W3CDTF">2021-12-21T08:55:21Z</dcterms:modified>
</cp:coreProperties>
</file>