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9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2" r:id="rId7"/>
    <p:sldMasterId id="2147483654" r:id="rId8"/>
    <p:sldMasterId id="2147483659" r:id="rId9"/>
    <p:sldMasterId id="2147483661" r:id="rId10"/>
    <p:sldMasterId id="2147483663" r:id="rId11"/>
    <p:sldMasterId id="2147483665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</p:sldIdLst>
  <p:sldSz cy="6858000" cx="9144000"/>
  <p:notesSz cx="6858000" cy="9144000"/>
  <p:embeddedFontLst>
    <p:embeddedFont>
      <p:font typeface="Garamon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1" roundtripDataSignature="AMtx7mjkc69Dl8XrXdbKN+yYNh5u0rRX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B1896E-60B8-4E8E-809F-87A79731D895}">
  <a:tblStyle styleId="{74B1896E-60B8-4E8E-809F-87A79731D89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aramond-boldItalic.fntdata"/><Relationship Id="rId20" Type="http://schemas.openxmlformats.org/officeDocument/2006/relationships/slide" Target="slides/slide7.xml"/><Relationship Id="rId41" Type="http://customschemas.google.com/relationships/presentationmetadata" Target="metadata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20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9.xml"/><Relationship Id="rId13" Type="http://schemas.openxmlformats.org/officeDocument/2006/relationships/notesMaster" Target="notesMasters/notesMaster1.xml"/><Relationship Id="rId35" Type="http://schemas.openxmlformats.org/officeDocument/2006/relationships/slide" Target="slides/slide22.xml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21.xml"/><Relationship Id="rId15" Type="http://schemas.openxmlformats.org/officeDocument/2006/relationships/slide" Target="slides/slide2.xml"/><Relationship Id="rId37" Type="http://schemas.openxmlformats.org/officeDocument/2006/relationships/font" Target="fonts/Garamond-regular.fntdata"/><Relationship Id="rId14" Type="http://schemas.openxmlformats.org/officeDocument/2006/relationships/slide" Target="slides/slide1.xml"/><Relationship Id="rId36" Type="http://schemas.openxmlformats.org/officeDocument/2006/relationships/slide" Target="slides/slide23.xml"/><Relationship Id="rId17" Type="http://schemas.openxmlformats.org/officeDocument/2006/relationships/slide" Target="slides/slide4.xml"/><Relationship Id="rId39" Type="http://schemas.openxmlformats.org/officeDocument/2006/relationships/font" Target="fonts/Garamond-italic.fntdata"/><Relationship Id="rId16" Type="http://schemas.openxmlformats.org/officeDocument/2006/relationships/slide" Target="slides/slide3.xml"/><Relationship Id="rId38" Type="http://schemas.openxmlformats.org/officeDocument/2006/relationships/font" Target="fonts/Garamond-bold.fntdata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6.png"/><Relationship Id="rId3" Type="http://schemas.openxmlformats.org/officeDocument/2006/relationships/image" Target="../media/image2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23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40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4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ctrTitle"/>
          </p:nvPr>
        </p:nvSpPr>
        <p:spPr>
          <a:xfrm>
            <a:off x="1921934" y="1811863"/>
            <a:ext cx="5308866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" type="subTitle"/>
          </p:nvPr>
        </p:nvSpPr>
        <p:spPr>
          <a:xfrm>
            <a:off x="1921934" y="3598327"/>
            <a:ext cx="5308866" cy="137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6"/>
          <p:cNvSpPr txBox="1"/>
          <p:nvPr>
            <p:ph idx="10" type="dt"/>
          </p:nvPr>
        </p:nvSpPr>
        <p:spPr>
          <a:xfrm>
            <a:off x="6065837" y="5054600"/>
            <a:ext cx="6731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1" type="ftr"/>
          </p:nvPr>
        </p:nvSpPr>
        <p:spPr>
          <a:xfrm>
            <a:off x="1922462" y="5054600"/>
            <a:ext cx="40640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6"/>
          <p:cNvSpPr txBox="1"/>
          <p:nvPr>
            <p:ph idx="12" type="sldNum"/>
          </p:nvPr>
        </p:nvSpPr>
        <p:spPr>
          <a:xfrm>
            <a:off x="6816725" y="5054600"/>
            <a:ext cx="41433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1 большой объект и 2 маленьких объекта" type="objAndTwoObj">
  <p:cSld name="OBJECT_AND_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6" name="Google Shape;146;p48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7" name="Google Shape;147;p48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8" name="Google Shape;148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четыре объекта" type="fourObj">
  <p:cSld name="FOUR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0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65" name="Google Shape;165;p50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66" name="Google Shape;166;p50"/>
          <p:cNvSpPr txBox="1"/>
          <p:nvPr>
            <p:ph idx="3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67" name="Google Shape;167;p50"/>
          <p:cNvSpPr txBox="1"/>
          <p:nvPr>
            <p:ph idx="4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объект" type="txAndObj">
  <p:cSld name="TEXT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2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/>
          <p:nvPr>
            <p:ph type="title"/>
          </p:nvPr>
        </p:nvSpPr>
        <p:spPr>
          <a:xfrm>
            <a:off x="1176869" y="3308581"/>
            <a:ext cx="679872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" type="body"/>
          </p:nvPr>
        </p:nvSpPr>
        <p:spPr>
          <a:xfrm>
            <a:off x="1176868" y="4777381"/>
            <a:ext cx="679873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51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2"/>
          <p:cNvSpPr txBox="1"/>
          <p:nvPr>
            <p:ph type="title"/>
          </p:nvPr>
        </p:nvSpPr>
        <p:spPr>
          <a:xfrm>
            <a:off x="1176866" y="4815415"/>
            <a:ext cx="679873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/>
          <p:nvPr>
            <p:ph idx="2" type="pic"/>
          </p:nvPr>
        </p:nvSpPr>
        <p:spPr>
          <a:xfrm>
            <a:off x="1026260" y="1032933"/>
            <a:ext cx="7091482" cy="33612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2"/>
          <p:cNvSpPr txBox="1"/>
          <p:nvPr>
            <p:ph idx="1" type="body"/>
          </p:nvPr>
        </p:nvSpPr>
        <p:spPr>
          <a:xfrm>
            <a:off x="1176866" y="5382153"/>
            <a:ext cx="6798734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4" name="Google Shape;84;p52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/>
          <p:nvPr>
            <p:ph type="title"/>
          </p:nvPr>
        </p:nvSpPr>
        <p:spPr>
          <a:xfrm>
            <a:off x="1176865" y="1883832"/>
            <a:ext cx="36322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/>
          <p:nvPr>
            <p:ph idx="2" type="pic"/>
          </p:nvPr>
        </p:nvSpPr>
        <p:spPr>
          <a:xfrm>
            <a:off x="5183069" y="1032933"/>
            <a:ext cx="2929463" cy="4792136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3"/>
          <p:cNvSpPr txBox="1"/>
          <p:nvPr>
            <p:ph idx="1" type="body"/>
          </p:nvPr>
        </p:nvSpPr>
        <p:spPr>
          <a:xfrm>
            <a:off x="1176865" y="3255432"/>
            <a:ext cx="36322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91" name="Google Shape;91;p53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два объекта" type="txAndTwoObj">
  <p:cSld name="TEXT_AND_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8" name="Google Shape;108;p44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9" name="Google Shape;109;p44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10" name="Google Shape;110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6"/>
          <p:cNvSpPr txBox="1"/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6"/>
          <p:cNvSpPr txBox="1"/>
          <p:nvPr>
            <p:ph idx="1" type="body"/>
          </p:nvPr>
        </p:nvSpPr>
        <p:spPr>
          <a:xfrm>
            <a:off x="1176866" y="2487168"/>
            <a:ext cx="3337560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2" type="body"/>
          </p:nvPr>
        </p:nvSpPr>
        <p:spPr>
          <a:xfrm>
            <a:off x="4645152" y="2487168"/>
            <a:ext cx="3337560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29" name="Google Shape;129;p46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6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6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6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8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5"/>
          <p:cNvGrpSpPr/>
          <p:nvPr/>
        </p:nvGrpSpPr>
        <p:grpSpPr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descr="SD-PanelTitle-R1.png" id="7" name="Google Shape;7;p3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35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9" name="Google Shape;9;p35"/>
            <p:cNvPicPr preferRelativeResize="0"/>
            <p:nvPr/>
          </p:nvPicPr>
          <p:blipFill rotWithShape="1">
            <a:blip r:embed="rId3">
              <a:alphaModFix/>
            </a:blip>
            <a:srcRect b="0" l="0" r="47958" t="0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10" name="Google Shape;10;p35"/>
            <p:cNvPicPr preferRelativeResize="0"/>
            <p:nvPr/>
          </p:nvPicPr>
          <p:blipFill rotWithShape="1">
            <a:blip r:embed="rId4">
              <a:alphaModFix/>
            </a:blip>
            <a:srcRect b="0" l="0" r="47958" t="0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" name="Google Shape;11;p35"/>
          <p:cNvCxnSpPr/>
          <p:nvPr/>
        </p:nvCxnSpPr>
        <p:spPr>
          <a:xfrm>
            <a:off x="2019300" y="3471862"/>
            <a:ext cx="5113337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35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0" type="dt"/>
          </p:nvPr>
        </p:nvSpPr>
        <p:spPr>
          <a:xfrm>
            <a:off x="6065837" y="5054600"/>
            <a:ext cx="6731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5"/>
          <p:cNvSpPr txBox="1"/>
          <p:nvPr>
            <p:ph idx="11" type="ftr"/>
          </p:nvPr>
        </p:nvSpPr>
        <p:spPr>
          <a:xfrm>
            <a:off x="1922462" y="5054600"/>
            <a:ext cx="40640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6816725" y="5054600"/>
            <a:ext cx="41433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transition>
    <p:comb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7"/>
          <p:cNvGrpSpPr/>
          <p:nvPr/>
        </p:nvGrpSpPr>
        <p:grpSpPr>
          <a:xfrm>
            <a:off x="0" y="0"/>
            <a:ext cx="9151937" cy="6858000"/>
            <a:chOff x="0" y="0"/>
            <a:chExt cx="9152467" cy="6858000"/>
          </a:xfrm>
        </p:grpSpPr>
        <p:pic>
          <p:nvPicPr>
            <p:cNvPr descr="SD-PanelContent.png" id="25" name="Google Shape;25;p3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37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27" name="Google Shape;27;p37"/>
            <p:cNvPicPr preferRelativeResize="0"/>
            <p:nvPr/>
          </p:nvPicPr>
          <p:blipFill rotWithShape="1">
            <a:blip r:embed="rId3">
              <a:alphaModFix/>
            </a:blip>
            <a:srcRect b="0" l="1" r="14239" t="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28" name="Google Shape;28;p37"/>
            <p:cNvPicPr preferRelativeResize="0"/>
            <p:nvPr/>
          </p:nvPicPr>
          <p:blipFill rotWithShape="1">
            <a:blip r:embed="rId4">
              <a:alphaModFix/>
            </a:blip>
            <a:srcRect b="0" l="1" r="14239" t="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37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5"/>
  </p:sldLayoutIdLst>
  <p:transition>
    <p:comb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9"/>
          <p:cNvGrpSpPr/>
          <p:nvPr/>
        </p:nvGrpSpPr>
        <p:grpSpPr>
          <a:xfrm>
            <a:off x="0" y="0"/>
            <a:ext cx="9151937" cy="6858000"/>
            <a:chOff x="0" y="0"/>
            <a:chExt cx="9152467" cy="6858000"/>
          </a:xfrm>
        </p:grpSpPr>
        <p:pic>
          <p:nvPicPr>
            <p:cNvPr descr="SD-PanelContent.png" id="43" name="Google Shape;43;p3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39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45" name="Google Shape;45;p39"/>
            <p:cNvPicPr preferRelativeResize="0"/>
            <p:nvPr/>
          </p:nvPicPr>
          <p:blipFill rotWithShape="1">
            <a:blip r:embed="rId3">
              <a:alphaModFix/>
            </a:blip>
            <a:srcRect b="0" l="1" r="14239" t="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46" name="Google Shape;46;p39"/>
            <p:cNvPicPr preferRelativeResize="0"/>
            <p:nvPr/>
          </p:nvPicPr>
          <p:blipFill rotWithShape="1">
            <a:blip r:embed="rId3">
              <a:alphaModFix/>
            </a:blip>
            <a:srcRect b="0" l="1" r="14239" t="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" name="Google Shape;47;p39"/>
          <p:cNvCxnSpPr/>
          <p:nvPr/>
        </p:nvCxnSpPr>
        <p:spPr>
          <a:xfrm>
            <a:off x="1277937" y="2355850"/>
            <a:ext cx="6596062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" name="Google Shape;48;p39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9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0" name="Google Shape;50;p39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9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4"/>
  </p:sldLayoutIdLst>
  <p:transition>
    <p:comb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41"/>
          <p:cNvGrpSpPr/>
          <p:nvPr/>
        </p:nvGrpSpPr>
        <p:grpSpPr>
          <a:xfrm>
            <a:off x="0" y="0"/>
            <a:ext cx="9151937" cy="6858000"/>
            <a:chOff x="0" y="0"/>
            <a:chExt cx="9152467" cy="6858000"/>
          </a:xfrm>
        </p:grpSpPr>
        <p:pic>
          <p:nvPicPr>
            <p:cNvPr descr="SD-PanelContent.png" id="61" name="Google Shape;61;p4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41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63" name="Google Shape;63;p41"/>
            <p:cNvPicPr preferRelativeResize="0"/>
            <p:nvPr/>
          </p:nvPicPr>
          <p:blipFill rotWithShape="1">
            <a:blip r:embed="rId3">
              <a:alphaModFix/>
            </a:blip>
            <a:srcRect b="0" l="1" r="14239" t="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64" name="Google Shape;64;p41"/>
            <p:cNvPicPr preferRelativeResize="0"/>
            <p:nvPr/>
          </p:nvPicPr>
          <p:blipFill rotWithShape="1">
            <a:blip r:embed="rId3">
              <a:alphaModFix/>
            </a:blip>
            <a:srcRect b="0" l="1" r="14239" t="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41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41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7" name="Google Shape;67;p41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1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41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4"/>
    <p:sldLayoutId id="2147483656" r:id="rId5"/>
    <p:sldLayoutId id="2147483657" r:id="rId6"/>
    <p:sldLayoutId id="2147483658" r:id="rId7"/>
  </p:sldLayoutIdLst>
  <p:transition>
    <p:comb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43"/>
          <p:cNvGrpSpPr/>
          <p:nvPr/>
        </p:nvGrpSpPr>
        <p:grpSpPr>
          <a:xfrm>
            <a:off x="0" y="0"/>
            <a:ext cx="9151937" cy="6858000"/>
            <a:chOff x="0" y="0"/>
            <a:chExt cx="9152467" cy="6858000"/>
          </a:xfrm>
        </p:grpSpPr>
        <p:pic>
          <p:nvPicPr>
            <p:cNvPr descr="SD-PanelContent.png" id="96" name="Google Shape;96;p4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43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8" name="Google Shape;98;p43"/>
            <p:cNvPicPr preferRelativeResize="0"/>
            <p:nvPr/>
          </p:nvPicPr>
          <p:blipFill rotWithShape="1">
            <a:blip r:embed="rId3">
              <a:alphaModFix/>
            </a:blip>
            <a:srcRect b="0" l="1" r="14239" t="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99" name="Google Shape;99;p43"/>
            <p:cNvPicPr preferRelativeResize="0"/>
            <p:nvPr/>
          </p:nvPicPr>
          <p:blipFill rotWithShape="1">
            <a:blip r:embed="rId3">
              <a:alphaModFix/>
            </a:blip>
            <a:srcRect b="0" l="1" r="14239" t="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43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43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Google Shape;102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</p:sldLayoutIdLst>
  <p:transition>
    <p:comb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5"/>
          <p:cNvGrpSpPr/>
          <p:nvPr/>
        </p:nvGrpSpPr>
        <p:grpSpPr>
          <a:xfrm>
            <a:off x="0" y="0"/>
            <a:ext cx="9151937" cy="6858000"/>
            <a:chOff x="0" y="0"/>
            <a:chExt cx="9152467" cy="6858000"/>
          </a:xfrm>
        </p:grpSpPr>
        <p:pic>
          <p:nvPicPr>
            <p:cNvPr descr="SD-PanelContent.png" id="115" name="Google Shape;115;p4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45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117" name="Google Shape;117;p45"/>
            <p:cNvPicPr preferRelativeResize="0"/>
            <p:nvPr/>
          </p:nvPicPr>
          <p:blipFill rotWithShape="1">
            <a:blip r:embed="rId3">
              <a:alphaModFix/>
            </a:blip>
            <a:srcRect b="0" l="1" r="14239" t="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18" name="Google Shape;118;p45"/>
            <p:cNvPicPr preferRelativeResize="0"/>
            <p:nvPr/>
          </p:nvPicPr>
          <p:blipFill rotWithShape="1">
            <a:blip r:embed="rId3">
              <a:alphaModFix/>
            </a:blip>
            <a:srcRect b="0" l="1" r="14239" t="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9" name="Google Shape;119;p45"/>
          <p:cNvCxnSpPr/>
          <p:nvPr/>
        </p:nvCxnSpPr>
        <p:spPr>
          <a:xfrm>
            <a:off x="1277937" y="2355850"/>
            <a:ext cx="6596062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" name="Google Shape;120;p45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45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2" name="Google Shape;122;p45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45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45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4"/>
  </p:sldLayoutIdLst>
  <p:transition>
    <p:comb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7"/>
          <p:cNvGrpSpPr/>
          <p:nvPr/>
        </p:nvGrpSpPr>
        <p:grpSpPr>
          <a:xfrm>
            <a:off x="0" y="0"/>
            <a:ext cx="9151937" cy="6858000"/>
            <a:chOff x="0" y="0"/>
            <a:chExt cx="9152467" cy="6858000"/>
          </a:xfrm>
        </p:grpSpPr>
        <p:pic>
          <p:nvPicPr>
            <p:cNvPr descr="SD-PanelContent.png" id="134" name="Google Shape;134;p4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47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136" name="Google Shape;136;p47"/>
            <p:cNvPicPr preferRelativeResize="0"/>
            <p:nvPr/>
          </p:nvPicPr>
          <p:blipFill rotWithShape="1">
            <a:blip r:embed="rId3">
              <a:alphaModFix/>
            </a:blip>
            <a:srcRect b="0" l="1" r="14239" t="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37" name="Google Shape;137;p47"/>
            <p:cNvPicPr preferRelativeResize="0"/>
            <p:nvPr/>
          </p:nvPicPr>
          <p:blipFill rotWithShape="1">
            <a:blip r:embed="rId3">
              <a:alphaModFix/>
            </a:blip>
            <a:srcRect b="0" l="1" r="14239" t="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47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47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0" name="Google Shape;140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4"/>
  </p:sldLayoutIdLst>
  <p:transition>
    <p:comb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49"/>
          <p:cNvGrpSpPr/>
          <p:nvPr/>
        </p:nvGrpSpPr>
        <p:grpSpPr>
          <a:xfrm>
            <a:off x="0" y="0"/>
            <a:ext cx="9151937" cy="6858000"/>
            <a:chOff x="0" y="0"/>
            <a:chExt cx="9152467" cy="6858000"/>
          </a:xfrm>
        </p:grpSpPr>
        <p:pic>
          <p:nvPicPr>
            <p:cNvPr descr="SD-PanelContent.png" id="153" name="Google Shape;153;p4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49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155" name="Google Shape;155;p49"/>
            <p:cNvPicPr preferRelativeResize="0"/>
            <p:nvPr/>
          </p:nvPicPr>
          <p:blipFill rotWithShape="1">
            <a:blip r:embed="rId3">
              <a:alphaModFix/>
            </a:blip>
            <a:srcRect b="0" l="1" r="14239" t="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56" name="Google Shape;156;p49"/>
            <p:cNvPicPr preferRelativeResize="0"/>
            <p:nvPr/>
          </p:nvPicPr>
          <p:blipFill rotWithShape="1">
            <a:blip r:embed="rId3">
              <a:alphaModFix/>
            </a:blip>
            <a:srcRect b="0" l="1" r="14239" t="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49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Google Shape;158;p49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9" name="Google Shape;159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4"/>
  </p:sldLayoutIdLst>
  <p:transition>
    <p:comb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naurok.com.ua/prezentaciya-na-temu-funkci-64796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10" Type="http://schemas.openxmlformats.org/officeDocument/2006/relationships/oleObject" Target="../embeddings/oleObject3.bin"/><Relationship Id="rId12" Type="http://schemas.openxmlformats.org/officeDocument/2006/relationships/image" Target="../media/image23.png"/><Relationship Id="rId9" Type="http://schemas.openxmlformats.org/officeDocument/2006/relationships/image" Target="../media/image26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7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32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31.png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5.bin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6.bin"/><Relationship Id="rId9" Type="http://schemas.openxmlformats.org/officeDocument/2006/relationships/image" Target="../media/image23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34.png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7.bin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4.vml"/><Relationship Id="rId4" Type="http://schemas.openxmlformats.org/officeDocument/2006/relationships/image" Target="../media/image37.png"/><Relationship Id="rId10" Type="http://schemas.openxmlformats.org/officeDocument/2006/relationships/image" Target="../media/image40.png"/><Relationship Id="rId9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8.bin"/><Relationship Id="rId7" Type="http://schemas.openxmlformats.org/officeDocument/2006/relationships/image" Target="../media/image38.png"/><Relationship Id="rId8" Type="http://schemas.openxmlformats.org/officeDocument/2006/relationships/oleObject" Target="../embeddings/oleObject9.bin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type="ctrTitle"/>
          </p:nvPr>
        </p:nvSpPr>
        <p:spPr>
          <a:xfrm>
            <a:off x="1922462" y="1811337"/>
            <a:ext cx="5308600" cy="151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600"/>
              <a:buFont typeface="Times New Roman"/>
              <a:buNone/>
            </a:pPr>
            <a:r>
              <a:rPr b="1" i="0" lang="en-US" sz="9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Функції</a:t>
            </a:r>
            <a:endParaRPr/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1449300" y="3509675"/>
            <a:ext cx="38607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Презкнтайція була створена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"/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b="0" i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чител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ем</a:t>
            </a:r>
            <a:r>
              <a:rPr b="0" i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математики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380"/>
              <a:buNone/>
            </a:pPr>
            <a:r>
              <a:rPr b="0" i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Білозерського ЗПЗ СО №2 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380"/>
              <a:buNone/>
            </a:pPr>
            <a:r>
              <a:rPr b="0" i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ім.Б. Хмельницького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380"/>
              <a:buNone/>
            </a:pPr>
            <a:r>
              <a:rPr b="0" i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Придіус І.І.</a:t>
            </a:r>
            <a:endParaRPr b="0" i="0" sz="13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380"/>
              <a:buNone/>
            </a:pPr>
            <a:r>
              <a:rPr lang="en-U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https://naurok.com.ua/prezentaciya-na-temu-funkci-64796.html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/>
          <p:nvPr/>
        </p:nvSpPr>
        <p:spPr>
          <a:xfrm>
            <a:off x="755650" y="2420937"/>
            <a:ext cx="467995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Графік не парної функції симетричний відносно початку координат</a:t>
            </a:r>
            <a:endParaRPr/>
          </a:p>
        </p:txBody>
      </p:sp>
      <p:sp>
        <p:nvSpPr>
          <p:cNvPr id="259" name="Google Shape;259;p15"/>
          <p:cNvSpPr txBox="1"/>
          <p:nvPr/>
        </p:nvSpPr>
        <p:spPr>
          <a:xfrm>
            <a:off x="871537" y="4043362"/>
            <a:ext cx="475297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Якщо не виконується умова 1) або 2) то це графік функції що є ні парною, ні непарною</a:t>
            </a:r>
            <a:endParaRPr/>
          </a:p>
        </p:txBody>
      </p:sp>
      <p:sp>
        <p:nvSpPr>
          <p:cNvPr id="260" name="Google Shape;260;p15"/>
          <p:cNvSpPr txBox="1"/>
          <p:nvPr/>
        </p:nvSpPr>
        <p:spPr>
          <a:xfrm>
            <a:off x="871537" y="692150"/>
            <a:ext cx="3844925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Графік парної функції симетричний відносно осі Оу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15"/>
          <p:cNvGraphicFramePr/>
          <p:nvPr/>
        </p:nvGraphicFramePr>
        <p:xfrm>
          <a:off x="5530850" y="692150"/>
          <a:ext cx="2305050" cy="1973262"/>
        </p:xfrm>
        <a:graphic>
          <a:graphicData uri="http://schemas.openxmlformats.org/presentationml/2006/ole">
            <mc:AlternateContent>
              <mc:Choice Requires="v">
                <p:oleObj r:id="rId4" imgH="1973262" imgW="2305050" progId="Visio.Drawing.11" spid="_x0000_s1">
                  <p:embed/>
                </p:oleObj>
              </mc:Choice>
              <mc:Fallback>
                <p:oleObj r:id="rId5" imgH="1973262" imgW="2305050" progId="Visio.Drawing.11">
                  <p:embed/>
                  <p:pic>
                    <p:nvPicPr>
                      <p:cNvPr id="261" name="Google Shape;261;p15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6382" l="13113" r="10016" t="6594"/>
                      <a:stretch/>
                    </p:blipFill>
                    <p:spPr>
                      <a:xfrm>
                        <a:off x="5530850" y="692150"/>
                        <a:ext cx="2305050" cy="1973262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8000"/>
                        </a:solidFill>
                        <a:prstDash val="solid"/>
                        <a:miter lim="524288"/>
                        <a:headEnd len="sm" w="sm" type="none"/>
                        <a:tailEnd len="sm" w="sm" type="none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" name="Google Shape;262;p15"/>
          <p:cNvGraphicFramePr/>
          <p:nvPr/>
        </p:nvGraphicFramePr>
        <p:xfrm>
          <a:off x="5940425" y="2420937"/>
          <a:ext cx="1976437" cy="1692275"/>
        </p:xfrm>
        <a:graphic>
          <a:graphicData uri="http://schemas.openxmlformats.org/presentationml/2006/ole">
            <mc:AlternateContent>
              <mc:Choice Requires="v">
                <p:oleObj r:id="rId7" imgH="1692275" imgW="1976437" progId="Visio.Drawing.11" spid="_x0000_s2">
                  <p:embed/>
                </p:oleObj>
              </mc:Choice>
              <mc:Fallback>
                <p:oleObj r:id="rId8" imgH="1692275" imgW="1976437" progId="Visio.Drawing.11">
                  <p:embed/>
                  <p:pic>
                    <p:nvPicPr>
                      <p:cNvPr id="262" name="Google Shape;262;p15"/>
                      <p:cNvPicPr preferRelativeResize="0"/>
                      <p:nvPr>
                        <p:ph idx="2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6808" l="13113" r="12931" t="6594"/>
                      <a:stretch/>
                    </p:blipFill>
                    <p:spPr>
                      <a:xfrm>
                        <a:off x="5940425" y="2420937"/>
                        <a:ext cx="1976437" cy="1692275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8000"/>
                        </a:solidFill>
                        <a:prstDash val="solid"/>
                        <a:miter lim="524288"/>
                        <a:headEnd len="sm" w="sm" type="none"/>
                        <a:tailEnd len="sm" w="sm" type="none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" name="Google Shape;263;p15"/>
          <p:cNvGraphicFramePr/>
          <p:nvPr/>
        </p:nvGraphicFramePr>
        <p:xfrm>
          <a:off x="5499100" y="4005262"/>
          <a:ext cx="2336800" cy="2052637"/>
        </p:xfrm>
        <a:graphic>
          <a:graphicData uri="http://schemas.openxmlformats.org/presentationml/2006/ole">
            <mc:AlternateContent>
              <mc:Choice Requires="v">
                <p:oleObj r:id="rId10" imgH="2052637" imgW="2336800" progId="Visio.Drawing.11" spid="_x0000_s3">
                  <p:embed/>
                </p:oleObj>
              </mc:Choice>
              <mc:Fallback>
                <p:oleObj r:id="rId11" imgH="2052637" imgW="2336800" progId="Visio.Drawing.11">
                  <p:embed/>
                  <p:pic>
                    <p:nvPicPr>
                      <p:cNvPr id="263" name="Google Shape;263;p15"/>
                      <p:cNvPicPr preferRelativeResize="0"/>
                      <p:nvPr>
                        <p:ph idx="3" type="body"/>
                      </p:nvPr>
                    </p:nvPicPr>
                    <p:blipFill rotWithShape="1">
                      <a:blip r:embed="rId12">
                        <a:alphaModFix/>
                      </a:blip>
                      <a:srcRect b="5788" l="10784" r="10784" t="5262"/>
                      <a:stretch/>
                    </p:blipFill>
                    <p:spPr>
                      <a:xfrm>
                        <a:off x="5499100" y="4005262"/>
                        <a:ext cx="2336800" cy="2052637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8000"/>
                        </a:solidFill>
                        <a:prstDash val="solid"/>
                        <a:miter lim="524288"/>
                        <a:headEnd len="sm" w="sm" type="none"/>
                        <a:tailEnd len="sm" w="sm" type="none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900"/>
              <a:buFont typeface="Arial"/>
              <a:buNone/>
            </a:pPr>
            <a:r>
              <a:rPr b="1" i="0" lang="en-US" sz="6000" u="none" cap="none" strike="noStrik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Монотонність (зростання та спадання) функції</a:t>
            </a:r>
            <a:endParaRPr/>
          </a:p>
        </p:txBody>
      </p:sp>
    </p:spTree>
  </p:cSld>
  <p:clrMapOvr>
    <a:masterClrMapping/>
  </p:clrMapOvr>
  <p:transition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/>
        </p:nvSpPr>
        <p:spPr>
          <a:xfrm>
            <a:off x="2103437" y="46736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 txBox="1"/>
          <p:nvPr/>
        </p:nvSpPr>
        <p:spPr>
          <a:xfrm>
            <a:off x="611187" y="620712"/>
            <a:ext cx="8172450" cy="25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Зростаючою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називається функція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 =f(х) на деякому проміжку D, якщо для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будь - яких х</a:t>
            </a:r>
            <a:r>
              <a:rPr b="0" baseline="-2500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є D, х</a:t>
            </a:r>
            <a:r>
              <a:rPr b="0" baseline="-2500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є D, таких, що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</a:t>
            </a:r>
            <a:r>
              <a:rPr b="0" baseline="-25000" i="0"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&gt;х</a:t>
            </a:r>
            <a:r>
              <a:rPr b="0" baseline="-25000" i="0"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виконується нерівність  </a:t>
            </a:r>
            <a:r>
              <a:rPr b="0" i="0"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(х) &gt;f</a:t>
            </a:r>
            <a:r>
              <a:rPr b="0" baseline="-25000" i="0"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(х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(більшому значенню аргументу відповідає більше значення функції)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у=3х-2    х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=2;  х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5; х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&gt;х</a:t>
            </a:r>
            <a:r>
              <a:rPr b="1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f(2)=4;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f(5)=13; </a:t>
            </a:r>
            <a:r>
              <a:rPr b="1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(х</a:t>
            </a:r>
            <a:r>
              <a:rPr b="1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&gt;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f(х</a:t>
            </a:r>
            <a:r>
              <a:rPr b="1" baseline="-2500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aphicFrame>
        <p:nvGraphicFramePr>
          <p:cNvPr id="275" name="Google Shape;275;p18"/>
          <p:cNvGraphicFramePr/>
          <p:nvPr/>
        </p:nvGraphicFramePr>
        <p:xfrm>
          <a:off x="1331912" y="4219575"/>
          <a:ext cx="2962275" cy="1905000"/>
        </p:xfrm>
        <a:graphic>
          <a:graphicData uri="http://schemas.openxmlformats.org/presentationml/2006/ole">
            <mc:AlternateContent>
              <mc:Choice Requires="v">
                <p:oleObj r:id="rId4" imgH="1905000" imgW="2962275" progId="GraphCtrl.Document" spid="_x0000_s1">
                  <p:embed/>
                </p:oleObj>
              </mc:Choice>
              <mc:Fallback>
                <p:oleObj r:id="rId5" imgH="1905000" imgW="2962275" progId="GraphCtrl.Document">
                  <p:embed/>
                  <p:pic>
                    <p:nvPicPr>
                      <p:cNvPr id="275" name="Google Shape;275;p18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31912" y="4219575"/>
                        <a:ext cx="29622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" name="Google Shape;276;p18"/>
          <p:cNvGraphicFramePr/>
          <p:nvPr/>
        </p:nvGraphicFramePr>
        <p:xfrm>
          <a:off x="4932362" y="4221162"/>
          <a:ext cx="2857500" cy="1905000"/>
        </p:xfrm>
        <a:graphic>
          <a:graphicData uri="http://schemas.openxmlformats.org/presentationml/2006/ole">
            <mc:AlternateContent>
              <mc:Choice Requires="v">
                <p:oleObj r:id="rId7" imgH="1905000" imgW="2857500" progId="GraphCtrl.Document" spid="_x0000_s2">
                  <p:embed/>
                </p:oleObj>
              </mc:Choice>
              <mc:Fallback>
                <p:oleObj r:id="rId8" imgH="1905000" imgW="2857500" progId="GraphCtrl.Document">
                  <p:embed/>
                  <p:pic>
                    <p:nvPicPr>
                      <p:cNvPr id="276" name="Google Shape;276;p18"/>
                      <p:cNvPicPr preferRelativeResize="0"/>
                      <p:nvPr>
                        <p:ph idx="2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932362" y="4221162"/>
                        <a:ext cx="28575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b="1" i="0" sz="24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1049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1" i="0" sz="24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81279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0" i="0" sz="28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81279" lvl="0" marL="285750" rtl="0" algn="l">
              <a:spcBef>
                <a:spcPts val="1160"/>
              </a:spcBef>
              <a:spcAft>
                <a:spcPts val="0"/>
              </a:spcAft>
              <a:buSzPts val="3220"/>
              <a:buNone/>
            </a:pPr>
            <a:r>
              <a:t/>
            </a:r>
            <a:endParaRPr b="0" i="0" sz="28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82" name="Google Shape;282;p19"/>
          <p:cNvGraphicFramePr/>
          <p:nvPr/>
        </p:nvGraphicFramePr>
        <p:xfrm>
          <a:off x="1116012" y="3573462"/>
          <a:ext cx="1849437" cy="2185987"/>
        </p:xfrm>
        <a:graphic>
          <a:graphicData uri="http://schemas.openxmlformats.org/presentationml/2006/ole">
            <mc:AlternateContent>
              <mc:Choice Requires="v">
                <p:oleObj r:id="rId4" imgH="2185987" imgW="1849437" progId="GraphCtrl.Document" spid="_x0000_s1">
                  <p:embed/>
                </p:oleObj>
              </mc:Choice>
              <mc:Fallback>
                <p:oleObj r:id="rId5" imgH="2185987" imgW="1849437" progId="GraphCtrl.Document">
                  <p:embed/>
                  <p:pic>
                    <p:nvPicPr>
                      <p:cNvPr id="282" name="Google Shape;282;p19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16012" y="3573462"/>
                        <a:ext cx="1849437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" name="Google Shape;283;p19"/>
          <p:cNvGraphicFramePr/>
          <p:nvPr/>
        </p:nvGraphicFramePr>
        <p:xfrm>
          <a:off x="5292725" y="3644900"/>
          <a:ext cx="2338387" cy="2054225"/>
        </p:xfrm>
        <a:graphic>
          <a:graphicData uri="http://schemas.openxmlformats.org/presentationml/2006/ole">
            <mc:AlternateContent>
              <mc:Choice Requires="v">
                <p:oleObj r:id="rId7" imgH="2054225" imgW="2338387" progId="Visio.Drawing.11" spid="_x0000_s2">
                  <p:embed/>
                </p:oleObj>
              </mc:Choice>
              <mc:Fallback>
                <p:oleObj r:id="rId8" imgH="2054225" imgW="2338387" progId="Visio.Drawing.11">
                  <p:embed/>
                  <p:pic>
                    <p:nvPicPr>
                      <p:cNvPr id="283" name="Google Shape;283;p19"/>
                      <p:cNvPicPr preferRelativeResize="0"/>
                      <p:nvPr>
                        <p:ph idx="2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5788" l="10784" r="10784" t="5262"/>
                      <a:stretch/>
                    </p:blipFill>
                    <p:spPr>
                      <a:xfrm>
                        <a:off x="5292725" y="3644900"/>
                        <a:ext cx="2338387" cy="2054225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8000"/>
                        </a:solidFill>
                        <a:prstDash val="solid"/>
                        <a:miter lim="524288"/>
                        <a:headEnd len="sm" w="sm" type="none"/>
                        <a:tailEnd len="sm" w="sm" type="none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" name="Google Shape;284;p19"/>
          <p:cNvSpPr txBox="1"/>
          <p:nvPr/>
        </p:nvSpPr>
        <p:spPr>
          <a:xfrm>
            <a:off x="755650" y="260350"/>
            <a:ext cx="7786687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sng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Спадною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називається функція  у =f(х) на деякому проміжку D, якщо для будь – яких х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є D, х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є D, таких,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що 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</a:t>
            </a:r>
            <a:r>
              <a:rPr b="1" baseline="-2500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&gt;х1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виконується нерівність  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(х) &lt; f</a:t>
            </a:r>
            <a:r>
              <a:rPr b="1" baseline="-2500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(х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611187" y="1916112"/>
            <a:ext cx="793115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(більшому значенню аргументу відповідає менше значення функції)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 txBox="1"/>
          <p:nvPr/>
        </p:nvSpPr>
        <p:spPr>
          <a:xfrm>
            <a:off x="611187" y="2636837"/>
            <a:ext cx="7777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 =- 3х-2    х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=2;  х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=5; х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&gt;х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 f(2)=- 8; f(5)=-17;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(х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&lt;f(х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type="title"/>
          </p:nvPr>
        </p:nvSpPr>
        <p:spPr>
          <a:xfrm>
            <a:off x="1176337" y="476250"/>
            <a:ext cx="6799262" cy="130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F0066"/>
                </a:solidFill>
                <a:latin typeface="Garamond"/>
                <a:ea typeface="Garamond"/>
                <a:cs typeface="Garamond"/>
                <a:sym typeface="Garamond"/>
              </a:rPr>
              <a:t>Нулі функції</a:t>
            </a:r>
            <a:endParaRPr/>
          </a:p>
        </p:txBody>
      </p:sp>
      <p:sp>
        <p:nvSpPr>
          <p:cNvPr id="292" name="Google Shape;292;p21"/>
          <p:cNvSpPr txBox="1"/>
          <p:nvPr>
            <p:ph idx="1" type="body"/>
          </p:nvPr>
        </p:nvSpPr>
        <p:spPr>
          <a:xfrm>
            <a:off x="760412" y="1916112"/>
            <a:ext cx="7699375" cy="367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Значення </a:t>
            </a:r>
            <a:r>
              <a:rPr b="0" i="1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 яких функція дорівнює нулю.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Щоб знайти нулі функції потрібно функцію прирівняти нулю і розв'язати рівняння.</a:t>
            </a:r>
            <a:endParaRPr/>
          </a:p>
          <a:p>
            <a:pPr indent="-285750" lvl="0" marL="285750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у=4х-8;  4х-8=0; 4х=8; х=2-нуль функції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По графіку нулі функції – це точки перетину графіка з віссю Ох 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1049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Проміжки знакосталості</a:t>
            </a:r>
            <a:endParaRPr/>
          </a:p>
        </p:txBody>
      </p:sp>
      <p:sp>
        <p:nvSpPr>
          <p:cNvPr id="298" name="Google Shape;298;p23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b="0" i="0" lang="en-US" sz="28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</a:t>
            </a:r>
            <a:r>
              <a:rPr b="0" i="0" lang="en-US" sz="28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Проміжки області визначення на яких функція приймає тільки додатні значення (f(х)˃0) або тільки від'ємні значення (f(х)&lt;0) називають проміжки знакосталості</a:t>
            </a:r>
            <a:endParaRPr/>
          </a:p>
        </p:txBody>
      </p:sp>
      <p:pic>
        <p:nvPicPr>
          <p:cNvPr descr="ert" id="299" name="Google Shape;29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262" y="1268412"/>
            <a:ext cx="3040062" cy="2185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t1" id="300" name="Google Shape;300;p2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3533775"/>
            <a:ext cx="3960812" cy="259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Garamond"/>
              <a:buNone/>
            </a:pPr>
            <a:r>
              <a:rPr b="0" i="0" lang="en-US" sz="3600" u="none">
                <a:solidFill>
                  <a:srgbClr val="FF0066"/>
                </a:solidFill>
                <a:latin typeface="Garamond"/>
                <a:ea typeface="Garamond"/>
                <a:cs typeface="Garamond"/>
                <a:sym typeface="Garamond"/>
              </a:rPr>
              <a:t>Дослідити функцію</a:t>
            </a:r>
            <a:r>
              <a:rPr b="0" i="0" lang="en-US" sz="36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- це виявити її властивості</a:t>
            </a:r>
            <a:endParaRPr/>
          </a:p>
        </p:txBody>
      </p:sp>
      <p:sp>
        <p:nvSpPr>
          <p:cNvPr id="306" name="Google Shape;306;p25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AutoNum type="arabicPeriod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Область визначення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AutoNum type="arabicPeriod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Область значень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AutoNum type="arabicPeriod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Парність(не парність)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AutoNum type="arabicPeriod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Нулі функції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AutoNum type="arabicPeriod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Проміжки знакосталості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AutoNum type="arabicPeriod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Проміжки монотонності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AutoNum type="arabicPeriod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Перетин з віссю Оу</a:t>
            </a:r>
            <a:endParaRPr/>
          </a:p>
          <a:p>
            <a:pPr indent="-11049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type="title"/>
          </p:nvPr>
        </p:nvSpPr>
        <p:spPr>
          <a:xfrm>
            <a:off x="827087" y="576262"/>
            <a:ext cx="77152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Функція обернена пропорційність</a:t>
            </a:r>
            <a:endParaRPr/>
          </a:p>
        </p:txBody>
      </p:sp>
      <p:pic>
        <p:nvPicPr>
          <p:cNvPr id="312" name="Google Shape;312;p2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275" y="1341437"/>
            <a:ext cx="936625" cy="936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p26"/>
          <p:cNvGraphicFramePr/>
          <p:nvPr/>
        </p:nvGraphicFramePr>
        <p:xfrm>
          <a:off x="1150937" y="2473325"/>
          <a:ext cx="3168650" cy="3105150"/>
        </p:xfrm>
        <a:graphic>
          <a:graphicData uri="http://schemas.openxmlformats.org/presentationml/2006/ole">
            <mc:AlternateContent>
              <mc:Choice Requires="v">
                <p:oleObj r:id="rId5" imgH="3105150" imgW="3168650" progId="GraphCtrl.Document" spid="_x0000_s1">
                  <p:embed/>
                </p:oleObj>
              </mc:Choice>
              <mc:Fallback>
                <p:oleObj r:id="rId6" imgH="3105150" imgW="3168650" progId="GraphCtrl.Document">
                  <p:embed/>
                  <p:pic>
                    <p:nvPicPr>
                      <p:cNvPr id="313" name="Google Shape;313;p26"/>
                      <p:cNvPicPr preferRelativeResize="0"/>
                      <p:nvPr>
                        <p:ph idx="2" type="body"/>
                      </p:nvPr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50937" y="2473325"/>
                        <a:ext cx="3168650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" name="Google Shape;314;p26"/>
          <p:cNvGraphicFramePr/>
          <p:nvPr/>
        </p:nvGraphicFramePr>
        <p:xfrm>
          <a:off x="4805362" y="2192337"/>
          <a:ext cx="3259137" cy="3313112"/>
        </p:xfrm>
        <a:graphic>
          <a:graphicData uri="http://schemas.openxmlformats.org/presentationml/2006/ole">
            <mc:AlternateContent>
              <mc:Choice Requires="v">
                <p:oleObj r:id="rId8" imgH="3313112" imgW="3259137" progId="GraphCtrl.Document" spid="_x0000_s2">
                  <p:embed/>
                </p:oleObj>
              </mc:Choice>
              <mc:Fallback>
                <p:oleObj r:id="rId9" imgH="3313112" imgW="3259137" progId="GraphCtrl.Document">
                  <p:embed/>
                  <p:pic>
                    <p:nvPicPr>
                      <p:cNvPr id="314" name="Google Shape;314;p26"/>
                      <p:cNvPicPr preferRelativeResize="0"/>
                      <p:nvPr>
                        <p:ph idx="3" type="body"/>
                      </p:nvPr>
                    </p:nvPicPr>
                    <p:blipFill rotWithShape="1">
                      <a:blip r:embed="rId10">
                        <a:alphaModFix/>
                      </a:blip>
                      <a:srcRect b="5639" l="0" r="0" t="0"/>
                      <a:stretch/>
                    </p:blipFill>
                    <p:spPr>
                      <a:xfrm>
                        <a:off x="4805362" y="2192337"/>
                        <a:ext cx="3259137" cy="331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" name="Google Shape;315;p26"/>
          <p:cNvSpPr txBox="1"/>
          <p:nvPr/>
        </p:nvSpPr>
        <p:spPr>
          <a:xfrm>
            <a:off x="1116012" y="1484312"/>
            <a:ext cx="8731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k˃0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6948487" y="1484312"/>
            <a:ext cx="958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k&lt;0</a:t>
            </a:r>
            <a:endParaRPr/>
          </a:p>
        </p:txBody>
      </p:sp>
      <p:sp>
        <p:nvSpPr>
          <p:cNvPr id="317" name="Google Shape;317;p26"/>
          <p:cNvSpPr txBox="1"/>
          <p:nvPr/>
        </p:nvSpPr>
        <p:spPr>
          <a:xfrm>
            <a:off x="4067175" y="5688012"/>
            <a:ext cx="21685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гіпербола</a:t>
            </a:r>
            <a:endParaRPr/>
          </a:p>
        </p:txBody>
      </p:sp>
    </p:spTree>
  </p:cSld>
  <p:clrMapOvr>
    <a:masterClrMapping/>
  </p:clrMapOvr>
  <p:transition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Лінійна функція y= kx+b</a:t>
            </a:r>
            <a:endParaRPr/>
          </a:p>
        </p:txBody>
      </p:sp>
      <p:pic>
        <p:nvPicPr>
          <p:cNvPr descr="1" id="323" name="Google Shape;32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875" y="1420812"/>
            <a:ext cx="3040062" cy="2185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" id="324" name="Google Shape;324;p2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262" y="1600200"/>
            <a:ext cx="3038475" cy="2185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апр" id="325" name="Google Shape;325;p27"/>
          <p:cNvPicPr preferRelativeResize="0"/>
          <p:nvPr>
            <p:ph idx="3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8562" y="3811587"/>
            <a:ext cx="3041650" cy="218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" id="326" name="Google Shape;326;p27"/>
          <p:cNvPicPr preferRelativeResize="0"/>
          <p:nvPr>
            <p:ph idx="4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3797300"/>
            <a:ext cx="3041650" cy="21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7"/>
          <p:cNvSpPr txBox="1"/>
          <p:nvPr/>
        </p:nvSpPr>
        <p:spPr>
          <a:xfrm>
            <a:off x="539750" y="1268412"/>
            <a:ext cx="8731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k˃0</a:t>
            </a:r>
            <a:endParaRPr/>
          </a:p>
        </p:txBody>
      </p:sp>
      <p:sp>
        <p:nvSpPr>
          <p:cNvPr id="328" name="Google Shape;328;p27"/>
          <p:cNvSpPr txBox="1"/>
          <p:nvPr/>
        </p:nvSpPr>
        <p:spPr>
          <a:xfrm>
            <a:off x="323850" y="3573462"/>
            <a:ext cx="958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k&lt;0</a:t>
            </a:r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6872287" y="1054100"/>
            <a:ext cx="19446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k=0,y=b</a:t>
            </a:r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6689725" y="5430837"/>
            <a:ext cx="20050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=k</a:t>
            </a:r>
            <a:r>
              <a:rPr b="1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=k</a:t>
            </a:r>
            <a:r>
              <a:rPr b="1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  <p:transition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Garamond"/>
              <a:buNone/>
            </a:pPr>
            <a:r>
              <a:rPr b="0" i="0" lang="en-US" sz="4000" u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Пряма пропорційність y=kx</a:t>
            </a:r>
            <a:endParaRPr/>
          </a:p>
        </p:txBody>
      </p:sp>
      <p:pic>
        <p:nvPicPr>
          <p:cNvPr descr="6" id="336" name="Google Shape;336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2970212"/>
            <a:ext cx="403860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" id="337" name="Google Shape;337;p2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725" y="2970212"/>
            <a:ext cx="3054350" cy="246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8"/>
          <p:cNvSpPr txBox="1"/>
          <p:nvPr/>
        </p:nvSpPr>
        <p:spPr>
          <a:xfrm>
            <a:off x="7235825" y="5589587"/>
            <a:ext cx="8731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y=x</a:t>
            </a:r>
            <a:endParaRPr/>
          </a:p>
        </p:txBody>
      </p:sp>
    </p:spTree>
  </p:cSld>
  <p:clrMapOvr>
    <a:masterClrMapping/>
  </p:clrMapOvr>
  <p:transition>
    <p:comb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/>
        </p:nvSpPr>
        <p:spPr>
          <a:xfrm>
            <a:off x="2771775" y="620712"/>
            <a:ext cx="40481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Times New Roman"/>
              <a:buNone/>
            </a:pPr>
            <a:r>
              <a:rPr b="1" i="1" lang="en-US" sz="3600" u="none" cap="none" strike="noStrik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 таке функція?</a:t>
            </a:r>
            <a:endParaRPr/>
          </a:p>
        </p:txBody>
      </p:sp>
      <p:sp>
        <p:nvSpPr>
          <p:cNvPr id="182" name="Google Shape;182;p2"/>
          <p:cNvSpPr txBox="1"/>
          <p:nvPr/>
        </p:nvSpPr>
        <p:spPr>
          <a:xfrm>
            <a:off x="900112" y="1257300"/>
            <a:ext cx="3095625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Функцією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називають таку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залежність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змінної у від змінної х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якій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кожному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значенню  х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відповідає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єдинне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значення у </a:t>
            </a:r>
            <a:endParaRPr/>
          </a:p>
        </p:txBody>
      </p:sp>
      <p:pic>
        <p:nvPicPr>
          <p:cNvPr id="183" name="Google Shape;1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825" y="1700212"/>
            <a:ext cx="2232025" cy="719137"/>
          </a:xfrm>
          <a:prstGeom prst="rect">
            <a:avLst/>
          </a:prstGeom>
          <a:noFill/>
          <a:ln cap="flat" cmpd="sng" w="952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84" name="Google Shape;184;p2"/>
          <p:cNvSpPr txBox="1"/>
          <p:nvPr/>
        </p:nvSpPr>
        <p:spPr>
          <a:xfrm>
            <a:off x="4167187" y="2620962"/>
            <a:ext cx="422116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  - аргумент, незалежна змінна</a:t>
            </a:r>
            <a:endParaRPr/>
          </a:p>
        </p:txBody>
      </p:sp>
      <p:sp>
        <p:nvSpPr>
          <p:cNvPr id="185" name="Google Shape;185;p2"/>
          <p:cNvSpPr txBox="1"/>
          <p:nvPr/>
        </p:nvSpPr>
        <p:spPr>
          <a:xfrm>
            <a:off x="4167187" y="3535362"/>
            <a:ext cx="422116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- функція, залежна змінна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Функція у=х</a:t>
            </a:r>
            <a:r>
              <a:rPr b="1" baseline="30000" i="0" lang="en-US" sz="3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graphicFrame>
        <p:nvGraphicFramePr>
          <p:cNvPr id="344" name="Google Shape;344;p29"/>
          <p:cNvGraphicFramePr/>
          <p:nvPr/>
        </p:nvGraphicFramePr>
        <p:xfrm>
          <a:off x="1600200" y="2487612"/>
          <a:ext cx="2490787" cy="3446462"/>
        </p:xfrm>
        <a:graphic>
          <a:graphicData uri="http://schemas.openxmlformats.org/presentationml/2006/ole">
            <mc:AlternateContent>
              <mc:Choice Requires="v">
                <p:oleObj r:id="rId4" imgH="3446462" imgW="2490787" progId="GraphCtrl.Document" spid="_x0000_s1">
                  <p:embed/>
                </p:oleObj>
              </mc:Choice>
              <mc:Fallback>
                <p:oleObj r:id="rId5" imgH="3446462" imgW="2490787" progId="GraphCtrl.Document">
                  <p:embed/>
                  <p:pic>
                    <p:nvPicPr>
                      <p:cNvPr id="344" name="Google Shape;344;p29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00200" y="2487612"/>
                        <a:ext cx="2490787" cy="344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" name="Google Shape;345;p29"/>
          <p:cNvGraphicFramePr/>
          <p:nvPr/>
        </p:nvGraphicFramePr>
        <p:xfrm>
          <a:off x="4083050" y="2636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{74B1896E-60B8-4E8E-809F-87A79731D895}</a:tableStyleId>
              </a:tblPr>
              <a:tblGrid>
                <a:gridCol w="538150"/>
                <a:gridCol w="538150"/>
                <a:gridCol w="538150"/>
                <a:gridCol w="538150"/>
                <a:gridCol w="538150"/>
                <a:gridCol w="536575"/>
                <a:gridCol w="539750"/>
                <a:gridCol w="538150"/>
              </a:tblGrid>
              <a:tr h="88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х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29"/>
          <p:cNvSpPr txBox="1"/>
          <p:nvPr/>
        </p:nvSpPr>
        <p:spPr>
          <a:xfrm>
            <a:off x="5219700" y="4652962"/>
            <a:ext cx="21113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парабола</a:t>
            </a:r>
            <a:endParaRPr/>
          </a:p>
        </p:txBody>
      </p:sp>
    </p:spTree>
  </p:cSld>
  <p:clrMapOvr>
    <a:masterClrMapping/>
  </p:clrMapOvr>
  <p:transition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Функція у=х</a:t>
            </a:r>
            <a:r>
              <a:rPr b="1" baseline="30000" i="0" lang="en-US" sz="3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pic>
        <p:nvPicPr>
          <p:cNvPr descr="8" id="352" name="Google Shape;35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337" y="3009900"/>
            <a:ext cx="3338512" cy="24018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3" name="Google Shape;353;p30"/>
          <p:cNvGraphicFramePr/>
          <p:nvPr/>
        </p:nvGraphicFramePr>
        <p:xfrm>
          <a:off x="4932362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{74B1896E-60B8-4E8E-809F-87A79731D895}</a:tableStyleId>
              </a:tblPr>
              <a:tblGrid>
                <a:gridCol w="568325"/>
                <a:gridCol w="566725"/>
                <a:gridCol w="571500"/>
                <a:gridCol w="566725"/>
                <a:gridCol w="566725"/>
                <a:gridCol w="569900"/>
              </a:tblGrid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х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" name="Google Shape;354;p30"/>
          <p:cNvSpPr txBox="1"/>
          <p:nvPr/>
        </p:nvSpPr>
        <p:spPr>
          <a:xfrm>
            <a:off x="4752975" y="4832350"/>
            <a:ext cx="37687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Кубічна парабола</a:t>
            </a:r>
            <a:endParaRPr/>
          </a:p>
        </p:txBody>
      </p:sp>
    </p:spTree>
  </p:cSld>
  <p:clrMapOvr>
    <a:masterClrMapping/>
  </p:clrMapOvr>
  <p:transition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>
            <p:ph type="title"/>
          </p:nvPr>
        </p:nvSpPr>
        <p:spPr>
          <a:xfrm>
            <a:off x="827087" y="636587"/>
            <a:ext cx="80867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Функція</a:t>
            </a:r>
            <a:r>
              <a:rPr b="1" i="0" lang="en-US" sz="36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360" name="Google Shape;360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636587"/>
            <a:ext cx="1944687" cy="973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" id="361" name="Google Shape;361;p3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1263650"/>
            <a:ext cx="4895850" cy="4613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2" name="Google Shape;362;p31"/>
          <p:cNvGraphicFramePr/>
          <p:nvPr/>
        </p:nvGraphicFramePr>
        <p:xfrm>
          <a:off x="5076825" y="458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{74B1896E-60B8-4E8E-809F-87A79731D895}</a:tableStyleId>
              </a:tblPr>
              <a:tblGrid>
                <a:gridCol w="673100"/>
                <a:gridCol w="671500"/>
                <a:gridCol w="676275"/>
                <a:gridCol w="671500"/>
                <a:gridCol w="671500"/>
              </a:tblGrid>
              <a:tr h="5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х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>
            <p:ph type="title"/>
          </p:nvPr>
        </p:nvSpPr>
        <p:spPr>
          <a:xfrm>
            <a:off x="611187" y="6207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Функція у =│Х│</a:t>
            </a:r>
            <a:endParaRPr/>
          </a:p>
        </p:txBody>
      </p:sp>
      <p:pic>
        <p:nvPicPr>
          <p:cNvPr descr="11" id="368" name="Google Shape;36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225" y="2490787"/>
            <a:ext cx="4789487" cy="3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omb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>
            <p:ph type="title"/>
          </p:nvPr>
        </p:nvSpPr>
        <p:spPr>
          <a:xfrm>
            <a:off x="611187" y="620712"/>
            <a:ext cx="8075612" cy="79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 можна задати функцію?</a:t>
            </a:r>
            <a:br>
              <a:rPr b="1" i="1" lang="en-US" sz="32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91" name="Google Shape;191;p3"/>
          <p:cNvSpPr txBox="1"/>
          <p:nvPr>
            <p:ph idx="1" type="body"/>
          </p:nvPr>
        </p:nvSpPr>
        <p:spPr>
          <a:xfrm>
            <a:off x="395287" y="1268412"/>
            <a:ext cx="8496300" cy="486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 допомогою формули.     </a:t>
            </a:r>
            <a:r>
              <a:rPr b="1" i="0" lang="en-US" sz="24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=  - 4х + 5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b="1" i="0" sz="24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 допомогою таблиці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049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049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 допомогою графіка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2" name="Google Shape;192;p3"/>
          <p:cNvGraphicFramePr/>
          <p:nvPr/>
        </p:nvGraphicFramePr>
        <p:xfrm>
          <a:off x="4356100" y="2205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{74B1896E-60B8-4E8E-809F-87A79731D895}</a:tableStyleId>
              </a:tblPr>
              <a:tblGrid>
                <a:gridCol w="636575"/>
                <a:gridCol w="636575"/>
                <a:gridCol w="635000"/>
                <a:gridCol w="636575"/>
                <a:gridCol w="635000"/>
                <a:gridCol w="636575"/>
              </a:tblGrid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х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4" id="193" name="Google Shape;193;p3"/>
          <p:cNvPicPr preferRelativeResize="0"/>
          <p:nvPr/>
        </p:nvPicPr>
        <p:blipFill rotWithShape="1">
          <a:blip r:embed="rId3">
            <a:alphaModFix/>
          </a:blip>
          <a:srcRect b="68173" l="58562" r="17074" t="3042"/>
          <a:stretch/>
        </p:blipFill>
        <p:spPr>
          <a:xfrm>
            <a:off x="4500562" y="4076700"/>
            <a:ext cx="2376487" cy="1366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0"/>
              <a:buFont typeface="Arial"/>
              <a:buNone/>
            </a:pPr>
            <a:r>
              <a:rPr b="1" i="0" lang="en-US" sz="8000" u="none" cap="none" strike="noStrik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Властивості функцій</a:t>
            </a:r>
            <a:endParaRPr/>
          </a:p>
        </p:txBody>
      </p:sp>
    </p:spTree>
  </p:cSld>
  <p:clrMapOvr>
    <a:masterClrMapping/>
  </p:clrMapOvr>
  <p:transition>
    <p:comb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684212" y="508000"/>
            <a:ext cx="7929562" cy="106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Область визначення</a:t>
            </a:r>
            <a:r>
              <a:rPr b="1" i="1" lang="en-US" sz="20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це всі значення змінної х при яких функція має зміст.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rPr b="1" i="0" lang="en-US" sz="20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Позначення D(f)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0" i="1" sz="20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39700" lvl="0" marL="285750" rtl="0" algn="l"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0" i="1" sz="20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04" name="Google Shape;204;p7"/>
          <p:cNvGraphicFramePr/>
          <p:nvPr/>
        </p:nvGraphicFramePr>
        <p:xfrm>
          <a:off x="946150" y="15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{74B1896E-60B8-4E8E-809F-87A79731D895}</a:tableStyleId>
              </a:tblPr>
              <a:tblGrid>
                <a:gridCol w="5183175"/>
                <a:gridCol w="2484425"/>
              </a:tblGrid>
              <a:tr h="70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Вид функції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Область визначення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 = f(х), де f(х) многочлен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 або (-∞; ∞)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1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g(x)≠0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1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f(x)≥0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2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1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g(x)˃0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5" name="Google Shape;20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2817812"/>
            <a:ext cx="1377950" cy="9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0887" y="3795712"/>
            <a:ext cx="11525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6425" y="4351337"/>
            <a:ext cx="1296987" cy="86518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 txBox="1"/>
          <p:nvPr/>
        </p:nvSpPr>
        <p:spPr>
          <a:xfrm>
            <a:off x="1331912" y="5545137"/>
            <a:ext cx="5630862" cy="150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Область значень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це всі значення змінної у. Позначення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>
            <p:ph type="title"/>
          </p:nvPr>
        </p:nvSpPr>
        <p:spPr>
          <a:xfrm>
            <a:off x="38100" y="371475"/>
            <a:ext cx="82296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Парність і непарність функції</a:t>
            </a:r>
            <a:endParaRPr/>
          </a:p>
        </p:txBody>
      </p:sp>
      <p:pic>
        <p:nvPicPr>
          <p:cNvPr id="214" name="Google Shape;21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62" y="2528887"/>
            <a:ext cx="3740150" cy="9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762" y="3897312"/>
            <a:ext cx="381635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698500" y="1165225"/>
            <a:ext cx="7848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 Область визначення симетрична відносно початку координат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755650" y="1941512"/>
            <a:ext cx="46085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Виконується формула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5808662" y="2616200"/>
            <a:ext cx="2305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парна функція </a:t>
            </a:r>
            <a:endParaRPr/>
          </a:p>
        </p:txBody>
      </p:sp>
      <p:sp>
        <p:nvSpPr>
          <p:cNvPr id="219" name="Google Shape;219;p10"/>
          <p:cNvSpPr txBox="1"/>
          <p:nvPr/>
        </p:nvSpPr>
        <p:spPr>
          <a:xfrm>
            <a:off x="5653087" y="4113212"/>
            <a:ext cx="261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непарна функція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920750" y="5229225"/>
            <a:ext cx="75612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не виконується перша умова або друга, то функція ні парна, ні непарна(індиферентна)</a:t>
            </a:r>
            <a:endParaRPr/>
          </a:p>
        </p:txBody>
      </p:sp>
    </p:spTree>
  </p:cSld>
  <p:clrMapOvr>
    <a:masterClrMapping/>
  </p:clrMapOvr>
  <p:transition>
    <p:comb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idx="1" type="body"/>
          </p:nvPr>
        </p:nvSpPr>
        <p:spPr>
          <a:xfrm>
            <a:off x="792162" y="1412875"/>
            <a:ext cx="7451725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40"/>
              <a:buNone/>
            </a:pPr>
            <a:r>
              <a:rPr b="1" i="1" lang="en-US" sz="36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D(f)=R –     область визначення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4140"/>
              <a:buNone/>
            </a:pPr>
            <a:r>
              <a:rPr b="1" i="1" lang="en-US" sz="36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симетрична відносно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4140"/>
              <a:buNone/>
            </a:pPr>
            <a:r>
              <a:rPr b="1" i="1" lang="en-US" sz="36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початку координат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4140"/>
              <a:buNone/>
            </a:pPr>
            <a:r>
              <a:t/>
            </a:r>
            <a:endParaRPr b="1" i="1" sz="36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4025"/>
              <a:buNone/>
            </a:pPr>
            <a:r>
              <a:rPr b="1" i="1" lang="en-US" sz="35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f(-х) = (-х)</a:t>
            </a:r>
            <a:r>
              <a:rPr b="1" baseline="30000" i="1" lang="en-US" sz="35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35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+5=х</a:t>
            </a:r>
            <a:r>
              <a:rPr b="1" baseline="30000" i="1" lang="en-US" sz="35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35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+5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4025"/>
              <a:buNone/>
            </a:pPr>
            <a:r>
              <a:rPr b="1" i="1" lang="en-US" sz="35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Отже,</a:t>
            </a:r>
            <a:endParaRPr/>
          </a:p>
        </p:txBody>
      </p:sp>
      <p:pic>
        <p:nvPicPr>
          <p:cNvPr id="226" name="Google Shape;22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4437062"/>
            <a:ext cx="288290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 txBox="1"/>
          <p:nvPr/>
        </p:nvSpPr>
        <p:spPr>
          <a:xfrm>
            <a:off x="2484437" y="5635625"/>
            <a:ext cx="4953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Висновок: функція парна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792162" y="474662"/>
            <a:ext cx="25463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 №1</a:t>
            </a:r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3995737" y="503237"/>
            <a:ext cx="23764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(х)=х</a:t>
            </a:r>
            <a:r>
              <a:rPr b="1" baseline="30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641350" y="684212"/>
            <a:ext cx="40386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80"/>
              <a:buNone/>
            </a:pPr>
            <a:r>
              <a:rPr b="1" i="0" lang="en-US" sz="32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 №2</a:t>
            </a:r>
            <a:endParaRPr/>
          </a:p>
        </p:txBody>
      </p:sp>
      <p:pic>
        <p:nvPicPr>
          <p:cNvPr id="235" name="Google Shape;23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875" y="2825750"/>
            <a:ext cx="1728787" cy="109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3862" y="3933825"/>
            <a:ext cx="3165475" cy="7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2"/>
          <p:cNvSpPr txBox="1"/>
          <p:nvPr/>
        </p:nvSpPr>
        <p:spPr>
          <a:xfrm>
            <a:off x="900112" y="1433512"/>
            <a:ext cx="7416800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D(f)=(-∞;0)U(0;∞) –  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область визначення симетрична  відносно   початку координат</a:t>
            </a:r>
            <a:endParaRPr/>
          </a:p>
          <a:p>
            <a:pPr indent="-4572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f(-х) =                       .   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Отже,</a:t>
            </a:r>
            <a:endParaRPr/>
          </a:p>
        </p:txBody>
      </p:sp>
      <p:sp>
        <p:nvSpPr>
          <p:cNvPr id="238" name="Google Shape;238;p12"/>
          <p:cNvSpPr txBox="1"/>
          <p:nvPr/>
        </p:nvSpPr>
        <p:spPr>
          <a:xfrm>
            <a:off x="3059112" y="5418137"/>
            <a:ext cx="51609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Висновок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функція не парна</a:t>
            </a:r>
            <a:endParaRPr/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9837" y="561975"/>
            <a:ext cx="2374900" cy="1366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>
            <p:ph idx="4294967295" type="title"/>
          </p:nvPr>
        </p:nvSpPr>
        <p:spPr>
          <a:xfrm>
            <a:off x="611187" y="25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 №3</a:t>
            </a:r>
            <a:endParaRPr/>
          </a:p>
        </p:txBody>
      </p:sp>
      <p:pic>
        <p:nvPicPr>
          <p:cNvPr id="245" name="Google Shape;245;p1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8850" y="534987"/>
            <a:ext cx="2808287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3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5600" y="1789112"/>
            <a:ext cx="2016125" cy="99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3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187" y="3895725"/>
            <a:ext cx="3743325" cy="8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3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5600" y="3657600"/>
            <a:ext cx="2519362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 txBox="1"/>
          <p:nvPr/>
        </p:nvSpPr>
        <p:spPr>
          <a:xfrm>
            <a:off x="1258887" y="5589587"/>
            <a:ext cx="72628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Висновок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функція ні парна, ні непарна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652462" y="1900237"/>
            <a:ext cx="2663825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 №4</a:t>
            </a:r>
            <a:endParaRPr/>
          </a:p>
        </p:txBody>
      </p:sp>
      <p:pic>
        <p:nvPicPr>
          <p:cNvPr id="251" name="Google Shape;25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35600" y="4581525"/>
            <a:ext cx="2520950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3"/>
          <p:cNvSpPr txBox="1"/>
          <p:nvPr/>
        </p:nvSpPr>
        <p:spPr>
          <a:xfrm>
            <a:off x="639762" y="1222375"/>
            <a:ext cx="8532812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4" marL="2171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D(f)=[-5;∞) –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область визначення не симетрична відносно   початку координат</a:t>
            </a:r>
            <a:endParaRPr/>
          </a:p>
        </p:txBody>
      </p:sp>
      <p:sp>
        <p:nvSpPr>
          <p:cNvPr id="253" name="Google Shape;253;p13"/>
          <p:cNvSpPr txBox="1"/>
          <p:nvPr/>
        </p:nvSpPr>
        <p:spPr>
          <a:xfrm>
            <a:off x="539750" y="2781300"/>
            <a:ext cx="8135937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D(f)=(-∞;5)U(5;∞)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               область визначення симетрична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відносно   початку координат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Натуральные материалы">
  <a:themeElements>
    <a:clrScheme name="Натуральные материалы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Натуральные материалы">
  <a:themeElements>
    <a:clrScheme name="Натуральные материалы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7_Натуральные материалы">
  <a:themeElements>
    <a:clrScheme name="Натуральные материалы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Натуральные материалы">
  <a:themeElements>
    <a:clrScheme name="Натуральные материалы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Натуральные материалы">
  <a:themeElements>
    <a:clrScheme name="Натуральные материалы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5_Натуральные материалы">
  <a:themeElements>
    <a:clrScheme name="Натуральные материалы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6_Натуральные материалы">
  <a:themeElements>
    <a:clrScheme name="Натуральные материалы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4_Натуральные материалы">
  <a:themeElements>
    <a:clrScheme name="Натуральные материалы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2006-10-15T08:38:18Z</dcterms:created>
  <dc:creator>*****</dc:creator>
</cp:coreProperties>
</file>