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Функція 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Зробили</a:t>
            </a:r>
            <a:r>
              <a:rPr lang="en-US" dirty="0" smtClean="0"/>
              <a:t>:</a:t>
            </a:r>
            <a:r>
              <a:rPr lang="uk-UA" dirty="0" smtClean="0"/>
              <a:t> </a:t>
            </a:r>
            <a:r>
              <a:rPr lang="uk-UA" dirty="0" err="1" smtClean="0"/>
              <a:t>Варежкіна</a:t>
            </a:r>
            <a:r>
              <a:rPr lang="en-US" dirty="0" smtClean="0"/>
              <a:t>,</a:t>
            </a:r>
            <a:r>
              <a:rPr lang="uk-UA" dirty="0" err="1" smtClean="0"/>
              <a:t>Сафонова</a:t>
            </a:r>
            <a:endParaRPr lang="uk-UA" dirty="0" smtClean="0"/>
          </a:p>
          <a:p>
            <a:r>
              <a:rPr lang="uk-UA" dirty="0" smtClean="0"/>
              <a:t>9-В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4222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2228" y="250372"/>
            <a:ext cx="9339943" cy="1485900"/>
          </a:xfrm>
        </p:spPr>
        <p:txBody>
          <a:bodyPr/>
          <a:lstStyle/>
          <a:p>
            <a:r>
              <a:rPr lang="uk-UA" dirty="0" smtClean="0">
                <a:solidFill>
                  <a:schemeClr val="accent6"/>
                </a:solidFill>
              </a:rPr>
              <a:t>Означення функції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endParaRPr lang="uk-UA" dirty="0">
              <a:solidFill>
                <a:schemeClr val="accent6"/>
              </a:solidFill>
            </a:endParaRP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415" y="1338295"/>
            <a:ext cx="5820100" cy="41097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393" y="1338294"/>
            <a:ext cx="5313094" cy="398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3277" y="524034"/>
            <a:ext cx="9601200" cy="1485900"/>
          </a:xfrm>
        </p:spPr>
        <p:txBody>
          <a:bodyPr/>
          <a:lstStyle/>
          <a:p>
            <a:r>
              <a:rPr lang="uk-UA" dirty="0" smtClean="0">
                <a:solidFill>
                  <a:schemeClr val="accent4">
                    <a:lumMod val="50000"/>
                  </a:schemeClr>
                </a:solidFill>
              </a:rPr>
              <a:t>Властивості функції</a:t>
            </a:r>
            <a:endParaRPr lang="uk-UA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143000" y="2188464"/>
            <a:ext cx="4443984" cy="823912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" name="Місце для вмісту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69139" y="1513115"/>
            <a:ext cx="5610032" cy="4497824"/>
          </a:xfrm>
          <a:prstGeom prst="rect">
            <a:avLst/>
          </a:prstGeom>
        </p:spPr>
      </p:pic>
      <p:pic>
        <p:nvPicPr>
          <p:cNvPr id="9" name="Місце для вмісту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0857" y="1513115"/>
            <a:ext cx="5998029" cy="44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7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8658" y="206828"/>
            <a:ext cx="8904514" cy="947057"/>
          </a:xfrm>
        </p:spPr>
        <p:txBody>
          <a:bodyPr/>
          <a:lstStyle/>
          <a:p>
            <a:r>
              <a:rPr lang="uk-UA" dirty="0" smtClean="0">
                <a:solidFill>
                  <a:schemeClr val="accent4">
                    <a:lumMod val="50000"/>
                  </a:schemeClr>
                </a:solidFill>
              </a:rPr>
              <a:t>Перетворення графіків функцій</a:t>
            </a:r>
            <a:endParaRPr lang="uk-UA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034142" y="923462"/>
            <a:ext cx="4443984" cy="823912"/>
          </a:xfrm>
        </p:spPr>
        <p:txBody>
          <a:bodyPr/>
          <a:lstStyle/>
          <a:p>
            <a:r>
              <a:rPr lang="uk-UA" dirty="0" smtClean="0">
                <a:solidFill>
                  <a:schemeClr val="accent6"/>
                </a:solidFill>
              </a:rPr>
              <a:t>ЗАПАМ’ЯТАЙТЕ </a:t>
            </a:r>
            <a:endParaRPr lang="uk-UA" dirty="0">
              <a:solidFill>
                <a:schemeClr val="accent6"/>
              </a:solidFill>
            </a:endParaRP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8200" y="1747374"/>
            <a:ext cx="4443984" cy="2562193"/>
          </a:xfrm>
        </p:spPr>
        <p:txBody>
          <a:bodyPr/>
          <a:lstStyle/>
          <a:p>
            <a:r>
              <a:rPr lang="uk-UA" dirty="0">
                <a:solidFill>
                  <a:schemeClr val="accent4">
                    <a:lumMod val="50000"/>
                  </a:schemeClr>
                </a:solidFill>
              </a:rPr>
              <a:t>Графік функції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y = f(x + a) </a:t>
            </a:r>
            <a:r>
              <a:rPr lang="uk-UA" dirty="0">
                <a:solidFill>
                  <a:schemeClr val="accent4">
                    <a:lumMod val="50000"/>
                  </a:schemeClr>
                </a:solidFill>
              </a:rPr>
              <a:t>можна отримати в результаті</a:t>
            </a:r>
          </a:p>
          <a:p>
            <a:r>
              <a:rPr lang="uk-UA" dirty="0">
                <a:solidFill>
                  <a:schemeClr val="accent4">
                    <a:lumMod val="50000"/>
                  </a:schemeClr>
                </a:solidFill>
              </a:rPr>
              <a:t>паралельного перенесення графіка функції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y = f(x) </a:t>
            </a:r>
            <a:r>
              <a:rPr lang="uk-UA" dirty="0">
                <a:solidFill>
                  <a:schemeClr val="accent4">
                    <a:lumMod val="50000"/>
                  </a:schemeClr>
                </a:solidFill>
              </a:rPr>
              <a:t>уздовж осі</a:t>
            </a:r>
          </a:p>
          <a:p>
            <a:r>
              <a:rPr lang="uk-UA" dirty="0">
                <a:solidFill>
                  <a:schemeClr val="accent4">
                    <a:lumMod val="50000"/>
                  </a:schemeClr>
                </a:solidFill>
              </a:rPr>
              <a:t>абсцис на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 </a:t>
            </a:r>
            <a:r>
              <a:rPr lang="uk-UA" dirty="0">
                <a:solidFill>
                  <a:schemeClr val="accent4">
                    <a:lumMod val="50000"/>
                  </a:schemeClr>
                </a:solidFill>
              </a:rPr>
              <a:t>одиниць уліво, якщо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 &gt; 0, </a:t>
            </a:r>
            <a:r>
              <a:rPr lang="uk-UA" dirty="0">
                <a:solidFill>
                  <a:schemeClr val="accent4">
                    <a:lumMod val="50000"/>
                  </a:schemeClr>
                </a:solidFill>
              </a:rPr>
              <a:t>і на |𝑎𝑎| одиниць управо,</a:t>
            </a:r>
          </a:p>
          <a:p>
            <a:r>
              <a:rPr lang="uk-UA" dirty="0">
                <a:solidFill>
                  <a:schemeClr val="accent4">
                    <a:lumMod val="50000"/>
                  </a:schemeClr>
                </a:solidFill>
              </a:rPr>
              <a:t>якщо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 &lt; 0.</a:t>
            </a:r>
            <a:endParaRPr lang="uk-UA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7410076" y="1554833"/>
            <a:ext cx="2844267" cy="742078"/>
          </a:xfrm>
        </p:spPr>
        <p:txBody>
          <a:bodyPr/>
          <a:lstStyle/>
          <a:p>
            <a:endParaRPr lang="uk-UA" dirty="0">
              <a:solidFill>
                <a:schemeClr val="accent6"/>
              </a:solidFill>
            </a:endParaRPr>
          </a:p>
        </p:txBody>
      </p:sp>
      <p:pic>
        <p:nvPicPr>
          <p:cNvPr id="8" name="Місце для вмісту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66699" y="1153885"/>
            <a:ext cx="5233415" cy="39841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705" y="1153886"/>
            <a:ext cx="595225" cy="52888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42" y="4792155"/>
            <a:ext cx="7271657" cy="187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6123" y="155222"/>
            <a:ext cx="3855720" cy="2157884"/>
          </a:xfrm>
        </p:spPr>
        <p:txBody>
          <a:bodyPr/>
          <a:lstStyle/>
          <a:p>
            <a:r>
              <a:rPr lang="uk-UA" dirty="0" smtClean="0">
                <a:solidFill>
                  <a:schemeClr val="bg1">
                    <a:lumMod val="95000"/>
                  </a:schemeClr>
                </a:solidFill>
              </a:rPr>
              <a:t>Парабола</a:t>
            </a:r>
            <a:r>
              <a:rPr lang="uk-UA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uk-UA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256020" y="812801"/>
            <a:ext cx="5212080" cy="5048250"/>
          </a:xfrm>
        </p:spPr>
        <p:txBody>
          <a:bodyPr/>
          <a:lstStyle/>
          <a:p>
            <a:r>
              <a:rPr lang="uk-UA" dirty="0" smtClean="0"/>
              <a:t>Ніколи не </a:t>
            </a:r>
            <a:r>
              <a:rPr lang="uk-UA" dirty="0" smtClean="0"/>
              <a:t>замислювалися, але </a:t>
            </a:r>
            <a:r>
              <a:rPr lang="uk-UA" dirty="0" smtClean="0"/>
              <a:t>з дитинства знайома нам веселка теж має форму параболи 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223521" y="951943"/>
            <a:ext cx="5499946" cy="4195790"/>
          </a:xfrm>
        </p:spPr>
        <p:txBody>
          <a:bodyPr/>
          <a:lstStyle/>
          <a:p>
            <a:r>
              <a:rPr lang="uk-UA" dirty="0" smtClean="0">
                <a:solidFill>
                  <a:schemeClr val="bg1">
                    <a:lumMod val="95000"/>
                  </a:schemeClr>
                </a:solidFill>
              </a:rPr>
              <a:t>Квадратична функція </a:t>
            </a:r>
          </a:p>
          <a:p>
            <a:r>
              <a:rPr lang="uk-UA" dirty="0" smtClean="0">
                <a:solidFill>
                  <a:schemeClr val="bg1">
                    <a:lumMod val="95000"/>
                  </a:schemeClr>
                </a:solidFill>
              </a:rPr>
              <a:t>Функція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y=x²</a:t>
            </a:r>
            <a:r>
              <a:rPr lang="uk-UA" dirty="0" smtClean="0">
                <a:solidFill>
                  <a:schemeClr val="bg1">
                    <a:lumMod val="95000"/>
                  </a:schemeClr>
                </a:solidFill>
              </a:rPr>
              <a:t> -- найпростіша із </a:t>
            </a:r>
            <a:r>
              <a:rPr lang="uk-UA" dirty="0" err="1" smtClean="0">
                <a:solidFill>
                  <a:schemeClr val="bg1">
                    <a:lumMod val="95000"/>
                  </a:schemeClr>
                </a:solidFill>
              </a:rPr>
              <a:t>квдратичних</a:t>
            </a:r>
            <a:r>
              <a:rPr lang="uk-UA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uk-UA" dirty="0" err="1" smtClean="0">
                <a:solidFill>
                  <a:schemeClr val="bg1">
                    <a:lumMod val="95000"/>
                  </a:schemeClr>
                </a:solidFill>
              </a:rPr>
              <a:t>функцій,її</a:t>
            </a:r>
            <a:r>
              <a:rPr lang="uk-UA" dirty="0" smtClean="0">
                <a:solidFill>
                  <a:schemeClr val="bg1">
                    <a:lumMod val="95000"/>
                  </a:schemeClr>
                </a:solidFill>
              </a:rPr>
              <a:t> графіком є парабола.</a:t>
            </a:r>
            <a:endParaRPr lang="uk-UA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49632" t="27207" r="7702" b="16129"/>
          <a:stretch/>
        </p:blipFill>
        <p:spPr>
          <a:xfrm>
            <a:off x="1162755" y="2313106"/>
            <a:ext cx="3043143" cy="30310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42070" t="20144" r="6227" b="24406"/>
          <a:stretch/>
        </p:blipFill>
        <p:spPr>
          <a:xfrm>
            <a:off x="6749911" y="2313106"/>
            <a:ext cx="4224297" cy="33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362" y="7258"/>
            <a:ext cx="9209314" cy="1970315"/>
          </a:xfrm>
        </p:spPr>
        <p:txBody>
          <a:bodyPr/>
          <a:lstStyle/>
          <a:p>
            <a:r>
              <a:rPr lang="uk-UA" dirty="0" smtClean="0"/>
              <a:t> </a:t>
            </a:r>
            <a:r>
              <a:rPr lang="uk-UA" dirty="0" smtClean="0">
                <a:solidFill>
                  <a:schemeClr val="accent4">
                    <a:lumMod val="50000"/>
                  </a:schemeClr>
                </a:solidFill>
              </a:rPr>
              <a:t>Функція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y=ax^2</a:t>
            </a:r>
            <a:endParaRPr lang="uk-UA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15142" y="2498270"/>
            <a:ext cx="9601200" cy="3581400"/>
          </a:xfrm>
        </p:spPr>
        <p:txBody>
          <a:bodyPr/>
          <a:lstStyle/>
          <a:p>
            <a:r>
              <a:rPr lang="uk-UA" sz="2800" dirty="0" smtClean="0">
                <a:latin typeface="Bahnschrift SemiBold" panose="020B0502040204020203" pitchFamily="34" charset="0"/>
              </a:rPr>
              <a:t>Квадратичною називається функція виду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smtClean="0">
                <a:latin typeface="Bahnschrift SemiBold" panose="020B0502040204020203" pitchFamily="34" charset="0"/>
              </a:rPr>
              <a:t>: </a:t>
            </a:r>
            <a:r>
              <a:rPr lang="en-US" sz="280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y=ax^2+bx+c</a:t>
            </a:r>
            <a:r>
              <a:rPr lang="en-US" sz="2800" dirty="0" smtClean="0">
                <a:latin typeface="Bahnschrift SemiBold" panose="020B0502040204020203" pitchFamily="34" charset="0"/>
              </a:rPr>
              <a:t>,</a:t>
            </a:r>
            <a:r>
              <a:rPr lang="uk-UA" sz="2800" dirty="0" smtClean="0">
                <a:latin typeface="Bahnschrift SemiBold" panose="020B0502040204020203" pitchFamily="34" charset="0"/>
              </a:rPr>
              <a:t>де </a:t>
            </a:r>
            <a:r>
              <a:rPr lang="uk-UA" sz="280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х</a:t>
            </a:r>
            <a:r>
              <a:rPr lang="uk-UA" sz="2800" dirty="0" smtClean="0">
                <a:latin typeface="Bahnschrift SemiBold" panose="020B0502040204020203" pitchFamily="34" charset="0"/>
              </a:rPr>
              <a:t>– незалежна змінна, </a:t>
            </a:r>
            <a:r>
              <a:rPr lang="uk-UA" sz="2800" dirty="0" err="1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а,в,с</a:t>
            </a:r>
            <a:r>
              <a:rPr lang="uk-UA" sz="2800" dirty="0" smtClean="0">
                <a:latin typeface="Bahnschrift SemiBold" panose="020B0502040204020203" pitchFamily="34" charset="0"/>
              </a:rPr>
              <a:t>– деякі числа </a:t>
            </a:r>
          </a:p>
          <a:p>
            <a:endParaRPr lang="uk-UA" sz="2800" dirty="0">
              <a:latin typeface="Bahnschrift SemiBold" panose="020B0502040204020203" pitchFamily="34" charset="0"/>
            </a:endParaRPr>
          </a:p>
          <a:p>
            <a:r>
              <a:rPr lang="uk-UA" sz="2800" dirty="0" smtClean="0">
                <a:latin typeface="Bahnschrift SemiBold" panose="020B0502040204020203" pitchFamily="34" charset="0"/>
              </a:rPr>
              <a:t>Графік функції </a:t>
            </a:r>
            <a:r>
              <a:rPr lang="uk-UA" sz="280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у=ах</a:t>
            </a:r>
            <a:r>
              <a:rPr lang="en-US" sz="280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^</a:t>
            </a:r>
            <a:r>
              <a:rPr lang="uk-UA" sz="280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2 </a:t>
            </a:r>
            <a:r>
              <a:rPr lang="uk-UA" sz="2800" dirty="0" smtClean="0">
                <a:latin typeface="Bahnschrift SemiBold" panose="020B0502040204020203" pitchFamily="34" charset="0"/>
              </a:rPr>
              <a:t>можна отримати з параболи </a:t>
            </a:r>
            <a:r>
              <a:rPr lang="uk-UA" sz="280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у=х</a:t>
            </a:r>
            <a:r>
              <a:rPr lang="en-US" sz="2800" dirty="0" smtClean="0">
                <a:solidFill>
                  <a:srgbClr val="C00000"/>
                </a:solidFill>
                <a:latin typeface="Bahnschrift SemiBold" panose="020B0502040204020203" pitchFamily="34" charset="0"/>
              </a:rPr>
              <a:t>^2</a:t>
            </a:r>
            <a:endParaRPr lang="uk-UA" sz="2800" dirty="0" smtClean="0">
              <a:solidFill>
                <a:srgbClr val="C00000"/>
              </a:solidFill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998" t="23338" r="6180" b="26775"/>
          <a:stretch/>
        </p:blipFill>
        <p:spPr>
          <a:xfrm>
            <a:off x="1047702" y="281216"/>
            <a:ext cx="3417860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4513" y="638472"/>
            <a:ext cx="3483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latin typeface="Bahnschrift SemiBold" panose="020B0502040204020203" pitchFamily="34" charset="0"/>
              </a:rPr>
              <a:t>Одна із найважливіших функцій є квадратична</a:t>
            </a:r>
            <a:r>
              <a:rPr lang="uk-UA" dirty="0" smtClean="0">
                <a:latin typeface="Bahnschrift SemiBold" panose="020B0502040204020203" pitchFamily="34" charset="0"/>
              </a:rPr>
              <a:t> </a:t>
            </a:r>
            <a:endParaRPr lang="uk-UA" dirty="0">
              <a:latin typeface="Bahnschrift SemiBold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46070" t="68004" r="41619" b="22911"/>
          <a:stretch/>
        </p:blipFill>
        <p:spPr>
          <a:xfrm>
            <a:off x="5652910" y="3821692"/>
            <a:ext cx="1125665" cy="4672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73690" t="45556" r="16310" b="49153"/>
          <a:stretch/>
        </p:blipFill>
        <p:spPr>
          <a:xfrm>
            <a:off x="5652910" y="5181600"/>
            <a:ext cx="1125665" cy="3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7486" y="2471611"/>
            <a:ext cx="5987143" cy="804989"/>
          </a:xfrm>
        </p:spPr>
        <p:txBody>
          <a:bodyPr/>
          <a:lstStyle/>
          <a:p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2097"/>
          <a:stretch/>
        </p:blipFill>
        <p:spPr>
          <a:xfrm>
            <a:off x="2386380" y="993320"/>
            <a:ext cx="8507811" cy="508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0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TM10001105[[fn=Обтинання]]</Template>
  <TotalTime>112</TotalTime>
  <Words>126</Words>
  <Application>Microsoft Office PowerPoint</Application>
  <PresentationFormat>Широкий екран</PresentationFormat>
  <Paragraphs>20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0" baseType="lpstr">
      <vt:lpstr>Bahnschrift SemiBold</vt:lpstr>
      <vt:lpstr>Franklin Gothic Book</vt:lpstr>
      <vt:lpstr>Crop</vt:lpstr>
      <vt:lpstr>Функція </vt:lpstr>
      <vt:lpstr>Означення функції:</vt:lpstr>
      <vt:lpstr>Властивості функції</vt:lpstr>
      <vt:lpstr>Перетворення графіків функцій</vt:lpstr>
      <vt:lpstr>Парабола </vt:lpstr>
      <vt:lpstr> Функція y=ax^2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Функція</dc:title>
  <dc:creator>User</dc:creator>
  <cp:lastModifiedBy>User</cp:lastModifiedBy>
  <cp:revision>13</cp:revision>
  <dcterms:created xsi:type="dcterms:W3CDTF">2021-12-06T08:54:32Z</dcterms:created>
  <dcterms:modified xsi:type="dcterms:W3CDTF">2021-12-20T08:48:24Z</dcterms:modified>
</cp:coreProperties>
</file>