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7HjJzkRAZW+N0z/QjgVfBNNu8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hyperlink" Target="https://naurok.com.ua/profile/18217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33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44.png"/><Relationship Id="rId5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48.png"/><Relationship Id="rId13" Type="http://schemas.openxmlformats.org/officeDocument/2006/relationships/image" Target="../media/image52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43.png"/><Relationship Id="rId9" Type="http://schemas.openxmlformats.org/officeDocument/2006/relationships/image" Target="../media/image51.png"/><Relationship Id="rId15" Type="http://schemas.openxmlformats.org/officeDocument/2006/relationships/image" Target="../media/image55.png"/><Relationship Id="rId14" Type="http://schemas.openxmlformats.org/officeDocument/2006/relationships/image" Target="../media/image49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5" Type="http://schemas.openxmlformats.org/officeDocument/2006/relationships/image" Target="../media/image47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Relationship Id="rId8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hyperlink" Target="https://naurok.com.ua/prezentaciya-fuknci-h-vlastivosti-ta-grafiki-206082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10" Type="http://schemas.openxmlformats.org/officeDocument/2006/relationships/image" Target="../media/image19.png"/><Relationship Id="rId9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23.png"/><Relationship Id="rId10" Type="http://schemas.openxmlformats.org/officeDocument/2006/relationships/image" Target="../media/image31.png"/><Relationship Id="rId9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29.png"/><Relationship Id="rId10" Type="http://schemas.openxmlformats.org/officeDocument/2006/relationships/image" Target="../media/image34.png"/><Relationship Id="rId9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14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83138" y="1276756"/>
            <a:ext cx="877772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5400" u="none" cap="none" strike="noStrik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ФУНКЦІЇ,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5400" u="none" cap="none" strike="noStrik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 ЇХ ВЛАСТИВОСТІ ТА ГРАФІКИ</a:t>
            </a:r>
            <a:endParaRPr b="1" i="0" sz="5400" u="none" cap="none" strike="noStrik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363484" y="3861048"/>
            <a:ext cx="636744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4400" u="none" cap="none" strike="noStrik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СИСТЕМАТИЗАЦІЯ ЗНАНЬ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4400" u="none" cap="none" strike="noStrik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(РОЗВ’ЯЗУВАННЯ ВПРАВ)</a:t>
            </a:r>
            <a:endParaRPr b="1" i="0" sz="4400" u="none" cap="none" strike="noStrik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11560" y="5877272"/>
            <a:ext cx="4082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Виконавець: </a:t>
            </a:r>
            <a:r>
              <a:rPr b="0" i="0" lang="uk-UA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Бєлікова Олена Григорівна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728" y="620688"/>
            <a:ext cx="5181110" cy="37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5">
            <a:alphaModFix/>
          </a:blip>
          <a:srcRect b="6670" l="0" r="0" t="14173"/>
          <a:stretch/>
        </p:blipFill>
        <p:spPr>
          <a:xfrm>
            <a:off x="251520" y="1340768"/>
            <a:ext cx="8516818" cy="427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4" y="476672"/>
            <a:ext cx="7488832" cy="178159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/>
          <p:nvPr/>
        </p:nvSpPr>
        <p:spPr>
          <a:xfrm>
            <a:off x="827584" y="476672"/>
            <a:ext cx="504056" cy="504056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4236651" y="1388687"/>
            <a:ext cx="5293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54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1" sz="54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102" y="2499823"/>
            <a:ext cx="7623796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/>
          <p:nvPr/>
        </p:nvSpPr>
        <p:spPr>
          <a:xfrm>
            <a:off x="784978" y="2491586"/>
            <a:ext cx="504056" cy="504056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784978" y="4509120"/>
            <a:ext cx="5011158" cy="21602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arenR"/>
            </a:pPr>
            <a:r>
              <a:rPr b="1" lang="uk-UA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Вниз на 3 од.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arenR"/>
            </a:pPr>
            <a:r>
              <a:rPr b="1" lang="uk-UA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Вгору на 4 од.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arenR"/>
            </a:pPr>
            <a:r>
              <a:rPr b="1" lang="uk-UA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Праворуч на 5 од.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arenR"/>
            </a:pPr>
            <a:r>
              <a:rPr b="1" lang="uk-UA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Ліворуч на 2 од.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arenR"/>
            </a:pPr>
            <a:r>
              <a:rPr b="1" lang="uk-UA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Праворуч на 1 од., вгору на 2 од.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arenR"/>
            </a:pPr>
            <a:r>
              <a:rPr b="1" lang="uk-UA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Ліворуч на 3 од., вниз на 2 од.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2"/>
          <p:cNvSpPr/>
          <p:nvPr/>
        </p:nvSpPr>
        <p:spPr>
          <a:xfrm>
            <a:off x="1899704" y="188640"/>
            <a:ext cx="53446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МОНОТОННІСТЬ ФУНКЦІЇ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(зростання, спадання)</a:t>
            </a:r>
            <a:endParaRPr b="1" sz="3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395536" y="1388969"/>
            <a:ext cx="5472608" cy="218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Функція </a:t>
            </a:r>
            <a:r>
              <a:rPr b="1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</a:t>
            </a: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називається зростаючою,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uk-UA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якщо більшому значенню аргументу відповідає більше значення функції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тобто для будь-яких значень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і х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 області визначення функції таких, що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х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виконується нерівність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&lt; f(x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Навпаки: із того, що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&lt; f(x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виконується нерівність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х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95536" y="3789040"/>
            <a:ext cx="5688632" cy="242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Функція </a:t>
            </a:r>
            <a:r>
              <a:rPr b="1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</a:t>
            </a: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називається спадною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uk-UA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якщо більшому значенню аргументу відповідає менше значення функції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тобто для будь-яких значень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baseline="-25000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х</a:t>
            </a:r>
            <a:r>
              <a:rPr baseline="-25000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 області визначення функції та­ких, що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baseline="-25000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х</a:t>
            </a:r>
            <a:r>
              <a:rPr baseline="-25000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виконується нерівність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&gt; f(x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Навпаки: якщо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= f(x) —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спадна, то із того, що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&gt; f(x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r>
              <a:rPr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виконується нерівність 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х</a:t>
            </a:r>
            <a:r>
              <a:rPr baseline="-25000"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 b="8810" l="0" r="0" t="0"/>
          <a:stretch/>
        </p:blipFill>
        <p:spPr>
          <a:xfrm>
            <a:off x="6084168" y="1509536"/>
            <a:ext cx="2160240" cy="177544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76" name="Google Shape;27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0172" y="3645024"/>
            <a:ext cx="2088232" cy="19442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7" y="692696"/>
            <a:ext cx="2520280" cy="21016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83" name="Google Shape;283;p13"/>
          <p:cNvSpPr/>
          <p:nvPr/>
        </p:nvSpPr>
        <p:spPr>
          <a:xfrm>
            <a:off x="3254062" y="708157"/>
            <a:ext cx="2664295" cy="10430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f(x)⁄:(-1;0),(1;2)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f(x)\: (-2;1), (0;1)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3254062" y="1751238"/>
            <a:ext cx="2650263" cy="10430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f(x)⁄:(-2;1)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f(x)\: (-3;-2), (1;2)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8184" y="669121"/>
            <a:ext cx="2557264" cy="212519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86" name="Google Shape;286;p13"/>
          <p:cNvSpPr/>
          <p:nvPr/>
        </p:nvSpPr>
        <p:spPr>
          <a:xfrm>
            <a:off x="3028275" y="3028890"/>
            <a:ext cx="31158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ВИЗНАЧИТИ ВИД ФУНКЦІЇ </a:t>
            </a:r>
            <a:endParaRPr b="1" sz="20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1276160" y="269011"/>
            <a:ext cx="68862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ЗНАЙТИ ПРОМІЖКИ ЗРОСТАННЯ, СПАДАННЯ ЗА ГРАФІКАМИ</a:t>
            </a:r>
            <a:endParaRPr b="1" sz="20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395537" y="3573016"/>
            <a:ext cx="6192687" cy="12961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f(x)= 5х -6    х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       у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5·0-6=-6               х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&lt;х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х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        у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=5·1-6=5-6=-1        у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&lt;у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Функція зростає а всій числовій прямій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395536" y="5020102"/>
            <a:ext cx="5522821" cy="172126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f(x)= (х-2)</a:t>
            </a:r>
            <a:r>
              <a:rPr b="1" baseline="30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  на проміжку (-∞;2)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       у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(0-2)</a:t>
            </a:r>
            <a:r>
              <a:rPr b="1" baseline="30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+ 1= 5             х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&lt;х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        у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(1-2)</a:t>
            </a:r>
            <a:r>
              <a:rPr b="1" baseline="30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+ 1= 2             у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&gt;у</a:t>
            </a:r>
            <a:r>
              <a:rPr b="1" baseline="-25000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заданому проміжку функція спадає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4"/>
          <p:cNvSpPr/>
          <p:nvPr/>
        </p:nvSpPr>
        <p:spPr>
          <a:xfrm>
            <a:off x="467544" y="614370"/>
            <a:ext cx="5256584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Функція </a:t>
            </a:r>
            <a:r>
              <a:rPr i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= f(x)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називається </a:t>
            </a:r>
            <a:r>
              <a:rPr b="1" lang="uk-U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парною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якщо для будь-якого значення </a:t>
            </a:r>
            <a:r>
              <a:rPr i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із </a:t>
            </a:r>
            <a:r>
              <a:rPr i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D(y)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значення – </a:t>
            </a:r>
            <a:r>
              <a:rPr i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також належить </a:t>
            </a:r>
            <a:r>
              <a:rPr i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D(y)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і виконується рівність </a:t>
            </a:r>
            <a:r>
              <a:rPr b="1" i="1" lang="uk-UA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f(-x) = f(x).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-U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Графік симетричний відносно ОУ</a:t>
            </a:r>
            <a:r>
              <a:rPr b="1" lang="uk-U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4">
            <a:alphaModFix/>
          </a:blip>
          <a:srcRect b="13310" l="0" r="0" t="0"/>
          <a:stretch/>
        </p:blipFill>
        <p:spPr>
          <a:xfrm>
            <a:off x="5868144" y="614370"/>
            <a:ext cx="2952328" cy="230425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97" name="Google Shape;297;p14"/>
          <p:cNvSpPr/>
          <p:nvPr/>
        </p:nvSpPr>
        <p:spPr>
          <a:xfrm>
            <a:off x="486869" y="3284984"/>
            <a:ext cx="523725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Функція </a:t>
            </a:r>
            <a:r>
              <a:rPr i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= f(x)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називається </a:t>
            </a:r>
            <a:r>
              <a:rPr b="1" lang="uk-U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непарною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якщо для будь-якого значення </a:t>
            </a:r>
            <a:r>
              <a:rPr i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із </a:t>
            </a:r>
            <a:r>
              <a:rPr i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D(y)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значення – </a:t>
            </a:r>
            <a:r>
              <a:rPr i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також належить </a:t>
            </a:r>
            <a:r>
              <a:rPr i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D(y)</a:t>
            </a:r>
            <a:r>
              <a:rPr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і виконується рівність  </a:t>
            </a:r>
            <a:r>
              <a:rPr b="1" i="1" lang="uk-UA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f(-x) = - f(x).</a:t>
            </a:r>
            <a:r>
              <a:rPr b="1" lang="uk-UA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-U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Графік симетричний відносно (0;0)</a:t>
            </a:r>
            <a:endParaRPr b="1"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4"/>
          <p:cNvPicPr preferRelativeResize="0"/>
          <p:nvPr/>
        </p:nvPicPr>
        <p:blipFill rotWithShape="1">
          <a:blip r:embed="rId5">
            <a:alphaModFix/>
          </a:blip>
          <a:srcRect b="11198" l="0" r="0" t="0"/>
          <a:stretch/>
        </p:blipFill>
        <p:spPr>
          <a:xfrm>
            <a:off x="5832585" y="3319249"/>
            <a:ext cx="2422744" cy="25202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5"/>
          <p:cNvSpPr/>
          <p:nvPr/>
        </p:nvSpPr>
        <p:spPr>
          <a:xfrm>
            <a:off x="467544" y="404664"/>
            <a:ext cx="74168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Приклад 1.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Чи парна функція f(x) = х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+ х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 D(f) = R 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f(-x) = (-х)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+ (-x)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х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+ х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f(x)</a:t>
            </a: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отже</a:t>
            </a: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функція парна.</a:t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634155" y="2498938"/>
            <a:ext cx="74168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Приклад 2.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Чи парна функція f(x) = х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- х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 D(f) = R 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f(-x) = (-х)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- (-x) = -х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+ х = -(х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– х)=- f(x)</a:t>
            </a: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отже</a:t>
            </a: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функція непарна.</a:t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606446" y="4437930"/>
            <a:ext cx="792599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Приклад 3.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Чи парна функція f(x) = х + х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 D(f) = R 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AutoNum type="arabicPeriod" startAt="2"/>
            </a:pP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f(-x) = (-х) + (-x)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-х + х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-(х-  х</a:t>
            </a:r>
            <a:r>
              <a:rPr baseline="30000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отже</a:t>
            </a:r>
            <a:r>
              <a:rPr i="1"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функція не являється парною, </a:t>
            </a:r>
            <a:r>
              <a:rPr lang="uk-UA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непарною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/>
          <p:nvPr/>
        </p:nvSpPr>
        <p:spPr>
          <a:xfrm>
            <a:off x="863588" y="233183"/>
            <a:ext cx="741682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Які із функцій, графіки яких показано на рисунку, є пар­ними, а які непарними?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uk-UA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054" y="1229483"/>
            <a:ext cx="6847892" cy="483863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/>
          <p:nvPr/>
        </p:nvSpPr>
        <p:spPr>
          <a:xfrm>
            <a:off x="2339752" y="2492896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п</a:t>
            </a:r>
            <a:endParaRPr b="1" sz="3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6300192" y="2505828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п</a:t>
            </a:r>
            <a:endParaRPr b="1" sz="3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2672632" y="5085184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п</a:t>
            </a:r>
            <a:endParaRPr b="1" sz="3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4932040" y="2658228"/>
            <a:ext cx="4363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 b="1" sz="3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/>
          <p:nvPr/>
        </p:nvSpPr>
        <p:spPr>
          <a:xfrm>
            <a:off x="2389290" y="332656"/>
            <a:ext cx="43654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СТЕПЕНЕВА ФУНКЦІЯ</a:t>
            </a:r>
            <a:endParaRPr b="1" sz="3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7"/>
          <p:cNvPicPr preferRelativeResize="0"/>
          <p:nvPr/>
        </p:nvPicPr>
        <p:blipFill rotWithShape="1">
          <a:blip r:embed="rId4">
            <a:alphaModFix/>
          </a:blip>
          <a:srcRect b="0" l="3283" r="13004" t="0"/>
          <a:stretch/>
        </p:blipFill>
        <p:spPr>
          <a:xfrm>
            <a:off x="366700" y="1262895"/>
            <a:ext cx="2045767" cy="216610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7"/>
          <p:cNvSpPr txBox="1"/>
          <p:nvPr/>
        </p:nvSpPr>
        <p:spPr>
          <a:xfrm>
            <a:off x="79376" y="1059305"/>
            <a:ext cx="2620416" cy="41805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6" name="Google Shape;326;p17"/>
          <p:cNvSpPr txBox="1"/>
          <p:nvPr/>
        </p:nvSpPr>
        <p:spPr>
          <a:xfrm>
            <a:off x="2699792" y="987297"/>
            <a:ext cx="3240360" cy="56207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23464" y="1477368"/>
            <a:ext cx="2047938" cy="215189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7"/>
          <p:cNvSpPr txBox="1"/>
          <p:nvPr/>
        </p:nvSpPr>
        <p:spPr>
          <a:xfrm>
            <a:off x="5796136" y="978987"/>
            <a:ext cx="3240360" cy="56207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29" name="Google Shape;329;p17"/>
          <p:cNvPicPr preferRelativeResize="0"/>
          <p:nvPr/>
        </p:nvPicPr>
        <p:blipFill rotWithShape="1">
          <a:blip r:embed="rId9">
            <a:alphaModFix/>
          </a:blip>
          <a:srcRect b="28003" l="0" r="0" t="0"/>
          <a:stretch/>
        </p:blipFill>
        <p:spPr>
          <a:xfrm>
            <a:off x="6227480" y="1477374"/>
            <a:ext cx="2469671" cy="159939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7"/>
          <p:cNvSpPr txBox="1"/>
          <p:nvPr/>
        </p:nvSpPr>
        <p:spPr>
          <a:xfrm>
            <a:off x="-65143" y="3147963"/>
            <a:ext cx="3563888" cy="56207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31" name="Google Shape;331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9430" y="3568111"/>
            <a:ext cx="1682750" cy="180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7"/>
          <p:cNvSpPr txBox="1"/>
          <p:nvPr/>
        </p:nvSpPr>
        <p:spPr>
          <a:xfrm>
            <a:off x="2826091" y="3436493"/>
            <a:ext cx="3029771" cy="56207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33" name="Google Shape;333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402451" y="3938339"/>
            <a:ext cx="2153114" cy="201403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 txBox="1"/>
          <p:nvPr/>
        </p:nvSpPr>
        <p:spPr>
          <a:xfrm>
            <a:off x="5927785" y="2858228"/>
            <a:ext cx="3038105" cy="108012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35" name="Google Shape;335;p17"/>
          <p:cNvPicPr preferRelativeResize="0"/>
          <p:nvPr/>
        </p:nvPicPr>
        <p:blipFill rotWithShape="1">
          <a:blip r:embed="rId15">
            <a:alphaModFix/>
          </a:blip>
          <a:srcRect b="12598" l="14449" r="14337" t="10037"/>
          <a:stretch/>
        </p:blipFill>
        <p:spPr>
          <a:xfrm>
            <a:off x="6216741" y="3710037"/>
            <a:ext cx="1616271" cy="140545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 txBox="1"/>
          <p:nvPr/>
        </p:nvSpPr>
        <p:spPr>
          <a:xfrm>
            <a:off x="1287157" y="5380637"/>
            <a:ext cx="2880300" cy="10800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17">
            <a:alphaModFix/>
          </a:blip>
          <a:srcRect b="15545" l="16826" r="8222" t="4965"/>
          <a:stretch/>
        </p:blipFill>
        <p:spPr>
          <a:xfrm>
            <a:off x="2085336" y="4017468"/>
            <a:ext cx="1283956" cy="15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/>
          <p:nvPr/>
        </p:nvSpPr>
        <p:spPr>
          <a:xfrm>
            <a:off x="1888156" y="2505670"/>
            <a:ext cx="53676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54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ДЯКУЮ ЗА УВАГУ</a:t>
            </a:r>
            <a:endParaRPr b="1" sz="54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883350" y="4181425"/>
            <a:ext cx="73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Джерело: </a:t>
            </a:r>
            <a:r>
              <a:rPr lang="uk-UA" u="sng">
                <a:solidFill>
                  <a:schemeClr val="hlink"/>
                </a:solidFill>
                <a:hlinkClick r:id="rId4"/>
              </a:rPr>
              <a:t>https://naurok.com.ua/prezentaciya-fuknci-h-vlastivosti-ta-grafiki-206082.html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19953" l="0" r="24828" t="0"/>
          <a:stretch/>
        </p:blipFill>
        <p:spPr>
          <a:xfrm>
            <a:off x="395537" y="332657"/>
            <a:ext cx="4320480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4932040" y="332656"/>
            <a:ext cx="3888432" cy="3096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33" r="0" t="-3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395537" y="3645024"/>
            <a:ext cx="5472607" cy="27363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D(f) – значення, які може приймати аргумент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а)D(f)=R 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б) х-3 ≠0; х≠3 D(f)=R\{3}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в) х(х+2) ≠0; х≠0 та х+2≠0, х≠-2  D(f)=R\{0;-2}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д)х</a:t>
            </a:r>
            <a:r>
              <a:rPr b="1" baseline="30000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-5х+4 ≠0  …            є)х+6≥0; х≥-6 D(f)=ǁ-6;∞)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433802" y="544573"/>
            <a:ext cx="2306337" cy="42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Вкажіть </a:t>
            </a:r>
            <a:r>
              <a:rPr i="1" lang="uk-U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D(y) </a:t>
            </a:r>
            <a:r>
              <a:rPr lang="uk-U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</a:t>
            </a:r>
            <a:r>
              <a:rPr i="1" lang="uk-U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Е(у).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571" y="1215868"/>
            <a:ext cx="7704857" cy="2436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1586969" y="282963"/>
            <a:ext cx="34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endParaRPr b="1" sz="28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2193331" y="282963"/>
            <a:ext cx="3545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у</a:t>
            </a:r>
            <a:endParaRPr b="1" sz="28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19570" y="4005064"/>
            <a:ext cx="3636406" cy="23762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D(f): [-1;1],  E(f): [0;1]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б)D(f): [-1;1],  E(f): [-2;2]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в) D(f): (-1;1), E(f): (-∞;∞)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г) D(f): (-∞;∞),  E(f): (-1;1)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636623" y="-171400"/>
            <a:ext cx="784887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Bookman Old Style"/>
              <a:buNone/>
            </a:pPr>
            <a:br>
              <a:rPr lang="uk-UA" sz="32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uk-UA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Встановіть відповідність між функцією і її графіком</a:t>
            </a:r>
            <a:br>
              <a:rPr b="1" lang="uk-UA" sz="32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b="1" sz="32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0667" y="1052736"/>
            <a:ext cx="6522665" cy="3875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1771" y="4996721"/>
            <a:ext cx="7200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1-Д</a:t>
            </a:r>
            <a:endParaRPr b="1" sz="2800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310667" y="5438256"/>
            <a:ext cx="7761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uk-UA" sz="2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-Ж</a:t>
            </a:r>
            <a:endParaRPr b="1" sz="2800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310667" y="5951299"/>
            <a:ext cx="6960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uk-UA" sz="2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-А</a:t>
            </a:r>
            <a:endParaRPr b="1" sz="2800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2278965" y="5951299"/>
            <a:ext cx="6799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uk-UA" sz="2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-В</a:t>
            </a:r>
            <a:endParaRPr b="1" sz="2800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2280568" y="5442529"/>
            <a:ext cx="676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uk-UA" sz="2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-Б</a:t>
            </a:r>
            <a:endParaRPr b="1" sz="2800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2280568" y="4999184"/>
            <a:ext cx="6511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uk-UA" sz="2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-З</a:t>
            </a:r>
            <a:endParaRPr b="1" sz="2800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3311121" y="5951299"/>
            <a:ext cx="6527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1" lang="uk-UA" sz="2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-Е</a:t>
            </a:r>
            <a:endParaRPr b="1" sz="2800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299099" y="5442529"/>
            <a:ext cx="6335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lang="uk-UA" sz="2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-Г</a:t>
            </a:r>
            <a:endParaRPr b="1" sz="2800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274253" y="4999184"/>
            <a:ext cx="6799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uk-UA" sz="2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-К</a:t>
            </a:r>
            <a:endParaRPr b="1" sz="2800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928" y="620688"/>
            <a:ext cx="1857375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1320" y="2565892"/>
            <a:ext cx="1241425" cy="62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0594" y="2418230"/>
            <a:ext cx="1257300" cy="79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5"/>
          <p:cNvGrpSpPr/>
          <p:nvPr/>
        </p:nvGrpSpPr>
        <p:grpSpPr>
          <a:xfrm>
            <a:off x="769491" y="2045769"/>
            <a:ext cx="3714750" cy="3286125"/>
            <a:chOff x="428596" y="1357298"/>
            <a:chExt cx="2660450" cy="2715438"/>
          </a:xfrm>
        </p:grpSpPr>
        <p:cxnSp>
          <p:nvCxnSpPr>
            <p:cNvPr id="136" name="Google Shape;136;p5"/>
            <p:cNvCxnSpPr/>
            <p:nvPr/>
          </p:nvCxnSpPr>
          <p:spPr>
            <a:xfrm>
              <a:off x="428596" y="2715017"/>
              <a:ext cx="2571768" cy="131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37" name="Google Shape;137;p5"/>
            <p:cNvCxnSpPr/>
            <p:nvPr/>
          </p:nvCxnSpPr>
          <p:spPr>
            <a:xfrm rot="-5400000">
              <a:off x="285789" y="2714536"/>
              <a:ext cx="2714126" cy="22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38" name="Google Shape;138;p5"/>
            <p:cNvSpPr txBox="1"/>
            <p:nvPr/>
          </p:nvSpPr>
          <p:spPr>
            <a:xfrm>
              <a:off x="2814612" y="2715017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1440046" y="135729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4922837" y="2061789"/>
            <a:ext cx="3668713" cy="3286125"/>
            <a:chOff x="428596" y="1357298"/>
            <a:chExt cx="2627909" cy="2715438"/>
          </a:xfrm>
        </p:grpSpPr>
        <p:cxnSp>
          <p:nvCxnSpPr>
            <p:cNvPr id="141" name="Google Shape;141;p5"/>
            <p:cNvCxnSpPr/>
            <p:nvPr/>
          </p:nvCxnSpPr>
          <p:spPr>
            <a:xfrm>
              <a:off x="428596" y="2715017"/>
              <a:ext cx="2572189" cy="131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42" name="Google Shape;142;p5"/>
            <p:cNvCxnSpPr/>
            <p:nvPr/>
          </p:nvCxnSpPr>
          <p:spPr>
            <a:xfrm rot="-5400000">
              <a:off x="285989" y="2714536"/>
              <a:ext cx="2714126" cy="22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43" name="Google Shape;143;p5"/>
            <p:cNvSpPr txBox="1"/>
            <p:nvPr/>
          </p:nvSpPr>
          <p:spPr>
            <a:xfrm>
              <a:off x="2782071" y="265598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1440046" y="135729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466528" y="3128443"/>
            <a:ext cx="1785938" cy="561975"/>
          </a:xfrm>
          <a:custGeom>
            <a:rect b="b" l="l" r="r" t="t"/>
            <a:pathLst>
              <a:path extrusionOk="0" h="562707" w="1786597">
                <a:moveTo>
                  <a:pt x="0" y="562707"/>
                </a:moveTo>
                <a:cubicBezTo>
                  <a:pt x="33997" y="482990"/>
                  <a:pt x="67994" y="403273"/>
                  <a:pt x="225083" y="337624"/>
                </a:cubicBezTo>
                <a:cubicBezTo>
                  <a:pt x="382172" y="271975"/>
                  <a:pt x="682283" y="225083"/>
                  <a:pt x="942535" y="168812"/>
                </a:cubicBezTo>
                <a:cubicBezTo>
                  <a:pt x="1202787" y="112541"/>
                  <a:pt x="1786597" y="0"/>
                  <a:pt x="1786597" y="0"/>
                </a:cubicBezTo>
                <a:lnTo>
                  <a:pt x="1786597" y="0"/>
                </a:lnTo>
              </a:path>
            </a:pathLst>
          </a:custGeom>
          <a:noFill/>
          <a:ln cap="flat" cmpd="sng" w="317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9865" y="4418624"/>
            <a:ext cx="1470025" cy="6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2463352" y="3690418"/>
            <a:ext cx="1757363" cy="465137"/>
          </a:xfrm>
          <a:custGeom>
            <a:rect b="b" l="l" r="r" t="t"/>
            <a:pathLst>
              <a:path extrusionOk="0" h="464234" w="1758462">
                <a:moveTo>
                  <a:pt x="0" y="0"/>
                </a:moveTo>
                <a:cubicBezTo>
                  <a:pt x="25791" y="83234"/>
                  <a:pt x="51582" y="166468"/>
                  <a:pt x="196948" y="225083"/>
                </a:cubicBezTo>
                <a:cubicBezTo>
                  <a:pt x="342314" y="283698"/>
                  <a:pt x="611945" y="311834"/>
                  <a:pt x="872197" y="351692"/>
                </a:cubicBezTo>
                <a:cubicBezTo>
                  <a:pt x="1132449" y="391550"/>
                  <a:pt x="1445455" y="427892"/>
                  <a:pt x="1758462" y="464234"/>
                </a:cubicBezTo>
              </a:path>
            </a:pathLst>
          </a:cu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1644" y="4365104"/>
            <a:ext cx="1524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5992812" y="2077663"/>
            <a:ext cx="1247775" cy="1628775"/>
          </a:xfrm>
          <a:custGeom>
            <a:rect b="b" l="l" r="r" t="t"/>
            <a:pathLst>
              <a:path extrusionOk="0" h="2744788" w="2019300">
                <a:moveTo>
                  <a:pt x="0" y="0"/>
                </a:moveTo>
                <a:cubicBezTo>
                  <a:pt x="115094" y="554037"/>
                  <a:pt x="230188" y="1108075"/>
                  <a:pt x="342900" y="1514475"/>
                </a:cubicBezTo>
                <a:cubicBezTo>
                  <a:pt x="455612" y="1920875"/>
                  <a:pt x="565150" y="2233613"/>
                  <a:pt x="676275" y="2438400"/>
                </a:cubicBezTo>
                <a:cubicBezTo>
                  <a:pt x="787400" y="2643188"/>
                  <a:pt x="898525" y="2744788"/>
                  <a:pt x="1009650" y="2743200"/>
                </a:cubicBezTo>
                <a:cubicBezTo>
                  <a:pt x="1120775" y="2741613"/>
                  <a:pt x="1231900" y="2632075"/>
                  <a:pt x="1343025" y="2428875"/>
                </a:cubicBezTo>
                <a:cubicBezTo>
                  <a:pt x="1454150" y="2225675"/>
                  <a:pt x="1563688" y="1928812"/>
                  <a:pt x="1676400" y="1524000"/>
                </a:cubicBezTo>
                <a:cubicBezTo>
                  <a:pt x="1789112" y="1119188"/>
                  <a:pt x="1904206" y="559594"/>
                  <a:pt x="2019300" y="0"/>
                </a:cubicBezTo>
              </a:path>
            </a:pathLst>
          </a:custGeom>
          <a:noFill/>
          <a:ln cap="flat" cmpd="sng" w="317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 rot="10800000">
            <a:off x="5995987" y="3730824"/>
            <a:ext cx="1247775" cy="1628775"/>
          </a:xfrm>
          <a:custGeom>
            <a:rect b="b" l="l" r="r" t="t"/>
            <a:pathLst>
              <a:path extrusionOk="0" h="2744788" w="2019300">
                <a:moveTo>
                  <a:pt x="0" y="0"/>
                </a:moveTo>
                <a:cubicBezTo>
                  <a:pt x="115094" y="554037"/>
                  <a:pt x="230188" y="1108075"/>
                  <a:pt x="342900" y="1514475"/>
                </a:cubicBezTo>
                <a:cubicBezTo>
                  <a:pt x="455612" y="1920875"/>
                  <a:pt x="565150" y="2233613"/>
                  <a:pt x="676275" y="2438400"/>
                </a:cubicBezTo>
                <a:cubicBezTo>
                  <a:pt x="787400" y="2643188"/>
                  <a:pt x="898525" y="2744788"/>
                  <a:pt x="1009650" y="2743200"/>
                </a:cubicBezTo>
                <a:cubicBezTo>
                  <a:pt x="1120775" y="2741613"/>
                  <a:pt x="1231900" y="2632075"/>
                  <a:pt x="1343025" y="2428875"/>
                </a:cubicBezTo>
                <a:cubicBezTo>
                  <a:pt x="1454150" y="2225675"/>
                  <a:pt x="1563688" y="1928812"/>
                  <a:pt x="1676400" y="1524000"/>
                </a:cubicBezTo>
                <a:cubicBezTo>
                  <a:pt x="1789112" y="1119188"/>
                  <a:pt x="1904206" y="559594"/>
                  <a:pt x="2019300" y="0"/>
                </a:cubicBezTo>
              </a:path>
            </a:pathLst>
          </a:cu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291154" y="1293936"/>
            <a:ext cx="705674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556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симетрія відносно осі ОХ </a:t>
            </a:r>
            <a:r>
              <a:rPr b="1" lang="uk-UA" sz="2700">
                <a:solidFill>
                  <a:srgbClr val="1736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1" lang="uk-UA" sz="27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абсцис</a:t>
            </a:r>
            <a:r>
              <a:rPr b="1" lang="uk-UA" sz="2700">
                <a:solidFill>
                  <a:srgbClr val="1736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 b="1" sz="2700">
              <a:solidFill>
                <a:srgbClr val="1736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306490" y="116632"/>
            <a:ext cx="6531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Перетворення графіків функцій</a:t>
            </a:r>
            <a:endParaRPr b="1" sz="3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3312" y="836712"/>
            <a:ext cx="1857375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5">
            <a:alphaModFix/>
          </a:blip>
          <a:srcRect b="12353" l="6377" r="9186" t="22262"/>
          <a:stretch/>
        </p:blipFill>
        <p:spPr>
          <a:xfrm>
            <a:off x="642088" y="2057369"/>
            <a:ext cx="7859824" cy="20764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642088" y="4718338"/>
            <a:ext cx="741741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556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симетрія відносно осі  ОУ </a:t>
            </a:r>
            <a:r>
              <a:rPr b="1" lang="uk-UA" sz="27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(ординат)</a:t>
            </a:r>
            <a:endParaRPr b="1" sz="270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0749" y="457422"/>
            <a:ext cx="3119437" cy="595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7"/>
          <p:cNvGrpSpPr/>
          <p:nvPr/>
        </p:nvGrpSpPr>
        <p:grpSpPr>
          <a:xfrm>
            <a:off x="899592" y="2735163"/>
            <a:ext cx="3714750" cy="3286125"/>
            <a:chOff x="428596" y="1357298"/>
            <a:chExt cx="2660450" cy="2715438"/>
          </a:xfrm>
        </p:grpSpPr>
        <p:cxnSp>
          <p:nvCxnSpPr>
            <p:cNvPr id="168" name="Google Shape;168;p7"/>
            <p:cNvCxnSpPr/>
            <p:nvPr/>
          </p:nvCxnSpPr>
          <p:spPr>
            <a:xfrm>
              <a:off x="428596" y="2715017"/>
              <a:ext cx="2571768" cy="131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9" name="Google Shape;169;p7"/>
            <p:cNvCxnSpPr/>
            <p:nvPr/>
          </p:nvCxnSpPr>
          <p:spPr>
            <a:xfrm rot="-5400000">
              <a:off x="285789" y="2714536"/>
              <a:ext cx="2714126" cy="22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70" name="Google Shape;170;p7"/>
            <p:cNvSpPr txBox="1"/>
            <p:nvPr/>
          </p:nvSpPr>
          <p:spPr>
            <a:xfrm>
              <a:off x="2814612" y="2715017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1440046" y="135729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7"/>
          <p:cNvGrpSpPr/>
          <p:nvPr/>
        </p:nvGrpSpPr>
        <p:grpSpPr>
          <a:xfrm>
            <a:off x="4900092" y="2735163"/>
            <a:ext cx="3714750" cy="3286125"/>
            <a:chOff x="428596" y="1357298"/>
            <a:chExt cx="2660450" cy="2715438"/>
          </a:xfrm>
        </p:grpSpPr>
        <p:cxnSp>
          <p:nvCxnSpPr>
            <p:cNvPr id="173" name="Google Shape;173;p7"/>
            <p:cNvCxnSpPr/>
            <p:nvPr/>
          </p:nvCxnSpPr>
          <p:spPr>
            <a:xfrm>
              <a:off x="428596" y="2715017"/>
              <a:ext cx="2571768" cy="131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4" name="Google Shape;174;p7"/>
            <p:cNvCxnSpPr/>
            <p:nvPr/>
          </p:nvCxnSpPr>
          <p:spPr>
            <a:xfrm rot="-5400000">
              <a:off x="285789" y="2714536"/>
              <a:ext cx="2714126" cy="22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75" name="Google Shape;175;p7"/>
            <p:cNvSpPr txBox="1"/>
            <p:nvPr/>
          </p:nvSpPr>
          <p:spPr>
            <a:xfrm>
              <a:off x="2814612" y="2715017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1440046" y="135729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7"/>
          <p:cNvSpPr/>
          <p:nvPr/>
        </p:nvSpPr>
        <p:spPr>
          <a:xfrm>
            <a:off x="2596629" y="3806726"/>
            <a:ext cx="1785938" cy="561975"/>
          </a:xfrm>
          <a:custGeom>
            <a:rect b="b" l="l" r="r" t="t"/>
            <a:pathLst>
              <a:path extrusionOk="0" h="562707" w="1786597">
                <a:moveTo>
                  <a:pt x="0" y="562707"/>
                </a:moveTo>
                <a:cubicBezTo>
                  <a:pt x="33997" y="482990"/>
                  <a:pt x="67994" y="403273"/>
                  <a:pt x="225083" y="337624"/>
                </a:cubicBezTo>
                <a:cubicBezTo>
                  <a:pt x="382172" y="271975"/>
                  <a:pt x="682283" y="225083"/>
                  <a:pt x="942535" y="168812"/>
                </a:cubicBezTo>
                <a:cubicBezTo>
                  <a:pt x="1202787" y="112541"/>
                  <a:pt x="1786597" y="0"/>
                  <a:pt x="1786597" y="0"/>
                </a:cubicBezTo>
                <a:lnTo>
                  <a:pt x="1786597" y="0"/>
                </a:lnTo>
              </a:path>
            </a:pathLst>
          </a:custGeom>
          <a:noFill/>
          <a:ln cap="flat" cmpd="sng" w="317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1542" y="3471763"/>
            <a:ext cx="8128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71779" y="2449413"/>
            <a:ext cx="865188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5971654" y="2735163"/>
            <a:ext cx="1247775" cy="1628775"/>
          </a:xfrm>
          <a:custGeom>
            <a:rect b="b" l="l" r="r" t="t"/>
            <a:pathLst>
              <a:path extrusionOk="0" h="2744788" w="2019300">
                <a:moveTo>
                  <a:pt x="0" y="0"/>
                </a:moveTo>
                <a:cubicBezTo>
                  <a:pt x="115094" y="554037"/>
                  <a:pt x="230188" y="1108075"/>
                  <a:pt x="342900" y="1514475"/>
                </a:cubicBezTo>
                <a:cubicBezTo>
                  <a:pt x="455612" y="1920875"/>
                  <a:pt x="565150" y="2233613"/>
                  <a:pt x="676275" y="2438400"/>
                </a:cubicBezTo>
                <a:cubicBezTo>
                  <a:pt x="787400" y="2643188"/>
                  <a:pt x="898525" y="2744788"/>
                  <a:pt x="1009650" y="2743200"/>
                </a:cubicBezTo>
                <a:cubicBezTo>
                  <a:pt x="1120775" y="2741613"/>
                  <a:pt x="1231900" y="2632075"/>
                  <a:pt x="1343025" y="2428875"/>
                </a:cubicBezTo>
                <a:cubicBezTo>
                  <a:pt x="1454150" y="2225675"/>
                  <a:pt x="1563688" y="1928812"/>
                  <a:pt x="1676400" y="1524000"/>
                </a:cubicBezTo>
                <a:cubicBezTo>
                  <a:pt x="1789112" y="1119188"/>
                  <a:pt x="1904206" y="559594"/>
                  <a:pt x="2019300" y="0"/>
                </a:cubicBezTo>
              </a:path>
            </a:pathLst>
          </a:custGeom>
          <a:noFill/>
          <a:ln cap="flat" cmpd="sng" w="317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2042592" y="3806726"/>
            <a:ext cx="1785937" cy="561975"/>
          </a:xfrm>
          <a:custGeom>
            <a:rect b="b" l="l" r="r" t="t"/>
            <a:pathLst>
              <a:path extrusionOk="0" h="562707" w="1786597">
                <a:moveTo>
                  <a:pt x="0" y="562707"/>
                </a:moveTo>
                <a:cubicBezTo>
                  <a:pt x="33997" y="482990"/>
                  <a:pt x="67994" y="403273"/>
                  <a:pt x="225083" y="337624"/>
                </a:cubicBezTo>
                <a:cubicBezTo>
                  <a:pt x="382172" y="271975"/>
                  <a:pt x="682283" y="225083"/>
                  <a:pt x="942535" y="168812"/>
                </a:cubicBezTo>
                <a:cubicBezTo>
                  <a:pt x="1202787" y="112541"/>
                  <a:pt x="1786597" y="0"/>
                  <a:pt x="1786597" y="0"/>
                </a:cubicBezTo>
                <a:lnTo>
                  <a:pt x="1786597" y="0"/>
                </a:lnTo>
              </a:path>
            </a:pathLst>
          </a:custGeom>
          <a:noFill/>
          <a:ln cap="flat" cmpd="sng" w="19050">
            <a:solidFill>
              <a:srgbClr val="66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3114154" y="3806726"/>
            <a:ext cx="1785938" cy="561975"/>
          </a:xfrm>
          <a:custGeom>
            <a:rect b="b" l="l" r="r" t="t"/>
            <a:pathLst>
              <a:path extrusionOk="0" h="562707" w="1786597">
                <a:moveTo>
                  <a:pt x="0" y="562707"/>
                </a:moveTo>
                <a:cubicBezTo>
                  <a:pt x="33997" y="482990"/>
                  <a:pt x="67994" y="403273"/>
                  <a:pt x="225083" y="337624"/>
                </a:cubicBezTo>
                <a:cubicBezTo>
                  <a:pt x="382172" y="271975"/>
                  <a:pt x="682283" y="225083"/>
                  <a:pt x="942535" y="168812"/>
                </a:cubicBezTo>
                <a:cubicBezTo>
                  <a:pt x="1202787" y="112541"/>
                  <a:pt x="1786597" y="0"/>
                  <a:pt x="1786597" y="0"/>
                </a:cubicBezTo>
                <a:lnTo>
                  <a:pt x="1786597" y="0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7567" y="3520976"/>
            <a:ext cx="1176337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42842" y="3806726"/>
            <a:ext cx="11557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1169809" y="1692366"/>
            <a:ext cx="6889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</a:t>
            </a:r>
            <a:r>
              <a:rPr b="1" i="1" lang="uk-U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 </a:t>
            </a:r>
            <a:r>
              <a:rPr b="1" lang="uk-U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 0 </a:t>
            </a:r>
            <a:r>
              <a:rPr b="1" lang="uk-U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зміщуємо </a:t>
            </a:r>
            <a:r>
              <a:rPr b="1" lang="uk-U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вправо</a:t>
            </a:r>
            <a:r>
              <a:rPr b="1" lang="uk-U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при </a:t>
            </a:r>
            <a:r>
              <a:rPr b="1" i="1" lang="uk-U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1" lang="uk-U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&gt; 0 </a:t>
            </a:r>
            <a:r>
              <a:rPr b="1" lang="uk-U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зміщуємо </a:t>
            </a:r>
            <a:r>
              <a:rPr b="1" lang="uk-U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вліво</a:t>
            </a:r>
            <a:r>
              <a:rPr b="1" lang="uk-U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6581254" y="2735163"/>
            <a:ext cx="1247775" cy="1628775"/>
          </a:xfrm>
          <a:custGeom>
            <a:rect b="b" l="l" r="r" t="t"/>
            <a:pathLst>
              <a:path extrusionOk="0" h="2744788" w="2019300">
                <a:moveTo>
                  <a:pt x="0" y="0"/>
                </a:moveTo>
                <a:cubicBezTo>
                  <a:pt x="115094" y="554037"/>
                  <a:pt x="230188" y="1108075"/>
                  <a:pt x="342900" y="1514475"/>
                </a:cubicBezTo>
                <a:cubicBezTo>
                  <a:pt x="455612" y="1920875"/>
                  <a:pt x="565150" y="2233613"/>
                  <a:pt x="676275" y="2438400"/>
                </a:cubicBezTo>
                <a:cubicBezTo>
                  <a:pt x="787400" y="2643188"/>
                  <a:pt x="898525" y="2744788"/>
                  <a:pt x="1009650" y="2743200"/>
                </a:cubicBezTo>
                <a:cubicBezTo>
                  <a:pt x="1120775" y="2741613"/>
                  <a:pt x="1231900" y="2632075"/>
                  <a:pt x="1343025" y="2428875"/>
                </a:cubicBezTo>
                <a:cubicBezTo>
                  <a:pt x="1454150" y="2225675"/>
                  <a:pt x="1563688" y="1928812"/>
                  <a:pt x="1676400" y="1524000"/>
                </a:cubicBezTo>
                <a:cubicBezTo>
                  <a:pt x="1789112" y="1119188"/>
                  <a:pt x="1904206" y="559594"/>
                  <a:pt x="201930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5400154" y="2735163"/>
            <a:ext cx="1247775" cy="1628775"/>
          </a:xfrm>
          <a:custGeom>
            <a:rect b="b" l="l" r="r" t="t"/>
            <a:pathLst>
              <a:path extrusionOk="0" h="2744788" w="2019300">
                <a:moveTo>
                  <a:pt x="0" y="0"/>
                </a:moveTo>
                <a:cubicBezTo>
                  <a:pt x="115094" y="554037"/>
                  <a:pt x="230188" y="1108075"/>
                  <a:pt x="342900" y="1514475"/>
                </a:cubicBezTo>
                <a:cubicBezTo>
                  <a:pt x="455612" y="1920875"/>
                  <a:pt x="565150" y="2233613"/>
                  <a:pt x="676275" y="2438400"/>
                </a:cubicBezTo>
                <a:cubicBezTo>
                  <a:pt x="787400" y="2643188"/>
                  <a:pt x="898525" y="2744788"/>
                  <a:pt x="1009650" y="2743200"/>
                </a:cubicBezTo>
                <a:cubicBezTo>
                  <a:pt x="1120775" y="2741613"/>
                  <a:pt x="1231900" y="2632075"/>
                  <a:pt x="1343025" y="2428875"/>
                </a:cubicBezTo>
                <a:cubicBezTo>
                  <a:pt x="1454150" y="2225675"/>
                  <a:pt x="1563688" y="1928812"/>
                  <a:pt x="1676400" y="1524000"/>
                </a:cubicBezTo>
                <a:cubicBezTo>
                  <a:pt x="1789112" y="1119188"/>
                  <a:pt x="1904206" y="559594"/>
                  <a:pt x="2019300" y="0"/>
                </a:cubicBezTo>
              </a:path>
            </a:pathLst>
          </a:custGeom>
          <a:noFill/>
          <a:ln cap="flat" cmpd="sng" w="19050">
            <a:solidFill>
              <a:srgbClr val="66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00079" y="2436713"/>
            <a:ext cx="1493838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76604" y="3022501"/>
            <a:ext cx="1495425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/>
          <p:nvPr/>
        </p:nvSpPr>
        <p:spPr>
          <a:xfrm>
            <a:off x="2135275" y="1052735"/>
            <a:ext cx="487345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Зміщення вздовж осі Ох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5462" y="439737"/>
            <a:ext cx="2209800" cy="560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8"/>
          <p:cNvGrpSpPr/>
          <p:nvPr/>
        </p:nvGrpSpPr>
        <p:grpSpPr>
          <a:xfrm>
            <a:off x="673745" y="2879179"/>
            <a:ext cx="3714750" cy="3286125"/>
            <a:chOff x="428596" y="1357298"/>
            <a:chExt cx="2660450" cy="2715438"/>
          </a:xfrm>
        </p:grpSpPr>
        <p:cxnSp>
          <p:nvCxnSpPr>
            <p:cNvPr id="198" name="Google Shape;198;p8"/>
            <p:cNvCxnSpPr/>
            <p:nvPr/>
          </p:nvCxnSpPr>
          <p:spPr>
            <a:xfrm>
              <a:off x="428596" y="2715017"/>
              <a:ext cx="2571768" cy="131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9" name="Google Shape;199;p8"/>
            <p:cNvCxnSpPr/>
            <p:nvPr/>
          </p:nvCxnSpPr>
          <p:spPr>
            <a:xfrm rot="-5400000">
              <a:off x="285789" y="2714536"/>
              <a:ext cx="2714126" cy="22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00" name="Google Shape;200;p8"/>
            <p:cNvSpPr txBox="1"/>
            <p:nvPr/>
          </p:nvSpPr>
          <p:spPr>
            <a:xfrm>
              <a:off x="2814612" y="2715017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1440046" y="135729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8"/>
          <p:cNvGrpSpPr/>
          <p:nvPr/>
        </p:nvGrpSpPr>
        <p:grpSpPr>
          <a:xfrm>
            <a:off x="4745682" y="2879179"/>
            <a:ext cx="3714750" cy="3286125"/>
            <a:chOff x="428596" y="1357298"/>
            <a:chExt cx="2660450" cy="2715438"/>
          </a:xfrm>
        </p:grpSpPr>
        <p:cxnSp>
          <p:nvCxnSpPr>
            <p:cNvPr id="203" name="Google Shape;203;p8"/>
            <p:cNvCxnSpPr/>
            <p:nvPr/>
          </p:nvCxnSpPr>
          <p:spPr>
            <a:xfrm>
              <a:off x="428596" y="2715017"/>
              <a:ext cx="2571768" cy="131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4" name="Google Shape;204;p8"/>
            <p:cNvCxnSpPr/>
            <p:nvPr/>
          </p:nvCxnSpPr>
          <p:spPr>
            <a:xfrm rot="-5400000">
              <a:off x="285790" y="2714536"/>
              <a:ext cx="2714126" cy="22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05" name="Google Shape;205;p8"/>
            <p:cNvSpPr txBox="1"/>
            <p:nvPr/>
          </p:nvSpPr>
          <p:spPr>
            <a:xfrm>
              <a:off x="2814612" y="2715017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1440046" y="135729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8"/>
          <p:cNvSpPr/>
          <p:nvPr/>
        </p:nvSpPr>
        <p:spPr>
          <a:xfrm>
            <a:off x="2370782" y="3950742"/>
            <a:ext cx="1785938" cy="561975"/>
          </a:xfrm>
          <a:custGeom>
            <a:rect b="b" l="l" r="r" t="t"/>
            <a:pathLst>
              <a:path extrusionOk="0" h="562707" w="1786597">
                <a:moveTo>
                  <a:pt x="0" y="562707"/>
                </a:moveTo>
                <a:cubicBezTo>
                  <a:pt x="33997" y="482990"/>
                  <a:pt x="67994" y="403273"/>
                  <a:pt x="225083" y="337624"/>
                </a:cubicBezTo>
                <a:cubicBezTo>
                  <a:pt x="382172" y="271975"/>
                  <a:pt x="682283" y="225083"/>
                  <a:pt x="942535" y="168812"/>
                </a:cubicBezTo>
                <a:cubicBezTo>
                  <a:pt x="1202787" y="112541"/>
                  <a:pt x="1786597" y="0"/>
                  <a:pt x="1786597" y="0"/>
                </a:cubicBezTo>
                <a:lnTo>
                  <a:pt x="1786597" y="0"/>
                </a:lnTo>
              </a:path>
            </a:pathLst>
          </a:custGeom>
          <a:noFill/>
          <a:ln cap="flat" cmpd="sng" w="317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1382" y="3472904"/>
            <a:ext cx="955675" cy="47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5932" y="2521992"/>
            <a:ext cx="1042988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/>
          <p:nvPr/>
        </p:nvSpPr>
        <p:spPr>
          <a:xfrm>
            <a:off x="5817245" y="2879179"/>
            <a:ext cx="1247775" cy="1628775"/>
          </a:xfrm>
          <a:custGeom>
            <a:rect b="b" l="l" r="r" t="t"/>
            <a:pathLst>
              <a:path extrusionOk="0" h="2744788" w="2019300">
                <a:moveTo>
                  <a:pt x="0" y="0"/>
                </a:moveTo>
                <a:cubicBezTo>
                  <a:pt x="115094" y="554037"/>
                  <a:pt x="230188" y="1108075"/>
                  <a:pt x="342900" y="1514475"/>
                </a:cubicBezTo>
                <a:cubicBezTo>
                  <a:pt x="455612" y="1920875"/>
                  <a:pt x="565150" y="2233613"/>
                  <a:pt x="676275" y="2438400"/>
                </a:cubicBezTo>
                <a:cubicBezTo>
                  <a:pt x="787400" y="2643188"/>
                  <a:pt x="898525" y="2744788"/>
                  <a:pt x="1009650" y="2743200"/>
                </a:cubicBezTo>
                <a:cubicBezTo>
                  <a:pt x="1120775" y="2741613"/>
                  <a:pt x="1231900" y="2632075"/>
                  <a:pt x="1343025" y="2428875"/>
                </a:cubicBezTo>
                <a:cubicBezTo>
                  <a:pt x="1454150" y="2225675"/>
                  <a:pt x="1563688" y="1928812"/>
                  <a:pt x="1676400" y="1524000"/>
                </a:cubicBezTo>
                <a:cubicBezTo>
                  <a:pt x="1789112" y="1119188"/>
                  <a:pt x="1904206" y="559594"/>
                  <a:pt x="2019300" y="0"/>
                </a:cubicBezTo>
              </a:path>
            </a:pathLst>
          </a:custGeom>
          <a:noFill/>
          <a:ln cap="flat" cmpd="sng" w="317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2369195" y="3307804"/>
            <a:ext cx="1785937" cy="561975"/>
          </a:xfrm>
          <a:custGeom>
            <a:rect b="b" l="l" r="r" t="t"/>
            <a:pathLst>
              <a:path extrusionOk="0" h="562707" w="1786597">
                <a:moveTo>
                  <a:pt x="0" y="562707"/>
                </a:moveTo>
                <a:cubicBezTo>
                  <a:pt x="33997" y="482990"/>
                  <a:pt x="67994" y="403273"/>
                  <a:pt x="225083" y="337624"/>
                </a:cubicBezTo>
                <a:cubicBezTo>
                  <a:pt x="382172" y="271975"/>
                  <a:pt x="682283" y="225083"/>
                  <a:pt x="942535" y="168812"/>
                </a:cubicBezTo>
                <a:cubicBezTo>
                  <a:pt x="1202787" y="112541"/>
                  <a:pt x="1786597" y="0"/>
                  <a:pt x="1786597" y="0"/>
                </a:cubicBezTo>
                <a:lnTo>
                  <a:pt x="1786597" y="0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2369195" y="4807992"/>
            <a:ext cx="1785937" cy="561975"/>
          </a:xfrm>
          <a:custGeom>
            <a:rect b="b" l="l" r="r" t="t"/>
            <a:pathLst>
              <a:path extrusionOk="0" h="562707" w="1786597">
                <a:moveTo>
                  <a:pt x="0" y="562707"/>
                </a:moveTo>
                <a:cubicBezTo>
                  <a:pt x="33997" y="482990"/>
                  <a:pt x="67994" y="403273"/>
                  <a:pt x="225083" y="337624"/>
                </a:cubicBezTo>
                <a:cubicBezTo>
                  <a:pt x="382172" y="271975"/>
                  <a:pt x="682283" y="225083"/>
                  <a:pt x="942535" y="168812"/>
                </a:cubicBezTo>
                <a:cubicBezTo>
                  <a:pt x="1202787" y="112541"/>
                  <a:pt x="1786597" y="0"/>
                  <a:pt x="1786597" y="0"/>
                </a:cubicBezTo>
                <a:lnTo>
                  <a:pt x="1786597" y="0"/>
                </a:lnTo>
              </a:path>
            </a:pathLst>
          </a:custGeom>
          <a:noFill/>
          <a:ln cap="flat" cmpd="sng" w="19050">
            <a:solidFill>
              <a:srgbClr val="66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5645" y="2879179"/>
            <a:ext cx="1382712" cy="47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16907" y="4830217"/>
            <a:ext cx="1357313" cy="4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/>
          <p:nvPr/>
        </p:nvSpPr>
        <p:spPr>
          <a:xfrm>
            <a:off x="5817245" y="3679279"/>
            <a:ext cx="1247775" cy="1628775"/>
          </a:xfrm>
          <a:custGeom>
            <a:rect b="b" l="l" r="r" t="t"/>
            <a:pathLst>
              <a:path extrusionOk="0" h="2744788" w="2019300">
                <a:moveTo>
                  <a:pt x="0" y="0"/>
                </a:moveTo>
                <a:cubicBezTo>
                  <a:pt x="115094" y="554037"/>
                  <a:pt x="230188" y="1108075"/>
                  <a:pt x="342900" y="1514475"/>
                </a:cubicBezTo>
                <a:cubicBezTo>
                  <a:pt x="455612" y="1920875"/>
                  <a:pt x="565150" y="2233613"/>
                  <a:pt x="676275" y="2438400"/>
                </a:cubicBezTo>
                <a:cubicBezTo>
                  <a:pt x="787400" y="2643188"/>
                  <a:pt x="898525" y="2744788"/>
                  <a:pt x="1009650" y="2743200"/>
                </a:cubicBezTo>
                <a:cubicBezTo>
                  <a:pt x="1120775" y="2741613"/>
                  <a:pt x="1231900" y="2632075"/>
                  <a:pt x="1343025" y="2428875"/>
                </a:cubicBezTo>
                <a:cubicBezTo>
                  <a:pt x="1454150" y="2225675"/>
                  <a:pt x="1563688" y="1928812"/>
                  <a:pt x="1676400" y="1524000"/>
                </a:cubicBezTo>
                <a:cubicBezTo>
                  <a:pt x="1789112" y="1119188"/>
                  <a:pt x="1904206" y="559594"/>
                  <a:pt x="2019300" y="0"/>
                </a:cubicBezTo>
              </a:path>
            </a:pathLst>
          </a:custGeom>
          <a:noFill/>
          <a:ln cap="flat" cmpd="sng" w="19050">
            <a:solidFill>
              <a:srgbClr val="66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5817245" y="2250529"/>
            <a:ext cx="1247775" cy="1628775"/>
          </a:xfrm>
          <a:custGeom>
            <a:rect b="b" l="l" r="r" t="t"/>
            <a:pathLst>
              <a:path extrusionOk="0" h="2744788" w="2019300">
                <a:moveTo>
                  <a:pt x="0" y="0"/>
                </a:moveTo>
                <a:cubicBezTo>
                  <a:pt x="115094" y="554037"/>
                  <a:pt x="230188" y="1108075"/>
                  <a:pt x="342900" y="1514475"/>
                </a:cubicBezTo>
                <a:cubicBezTo>
                  <a:pt x="455612" y="1920875"/>
                  <a:pt x="565150" y="2233613"/>
                  <a:pt x="676275" y="2438400"/>
                </a:cubicBezTo>
                <a:cubicBezTo>
                  <a:pt x="787400" y="2643188"/>
                  <a:pt x="898525" y="2744788"/>
                  <a:pt x="1009650" y="2743200"/>
                </a:cubicBezTo>
                <a:cubicBezTo>
                  <a:pt x="1120775" y="2741613"/>
                  <a:pt x="1231900" y="2632075"/>
                  <a:pt x="1343025" y="2428875"/>
                </a:cubicBezTo>
                <a:cubicBezTo>
                  <a:pt x="1454150" y="2225675"/>
                  <a:pt x="1563688" y="1928812"/>
                  <a:pt x="1676400" y="1524000"/>
                </a:cubicBezTo>
                <a:cubicBezTo>
                  <a:pt x="1789112" y="1119188"/>
                  <a:pt x="1904206" y="559594"/>
                  <a:pt x="201930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77670" y="3525292"/>
            <a:ext cx="161290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42500" y="1844824"/>
            <a:ext cx="1611312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/>
        </p:nvSpPr>
        <p:spPr>
          <a:xfrm>
            <a:off x="2382838" y="908720"/>
            <a:ext cx="487986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Зміщення вздовж осі Оу</a:t>
            </a:r>
            <a:endParaRPr b="1" sz="27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1441468" y="1394446"/>
            <a:ext cx="6762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</a:t>
            </a:r>
            <a:r>
              <a:rPr b="1" i="1" lang="uk-UA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 </a:t>
            </a:r>
            <a:r>
              <a:rPr b="1" lang="uk-U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0 </a:t>
            </a: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зміщуємо </a:t>
            </a:r>
            <a:r>
              <a:rPr b="1" lang="uk-U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вниз</a:t>
            </a: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при </a:t>
            </a:r>
            <a:r>
              <a:rPr b="1" i="1" lang="uk-UA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 </a:t>
            </a:r>
            <a:r>
              <a:rPr b="1" lang="uk-U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0 </a:t>
            </a: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1" lang="uk-U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вверх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7864" y="692696"/>
            <a:ext cx="2076450" cy="6778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9"/>
          <p:cNvGrpSpPr/>
          <p:nvPr/>
        </p:nvGrpSpPr>
        <p:grpSpPr>
          <a:xfrm>
            <a:off x="1035496" y="2203723"/>
            <a:ext cx="3714750" cy="3286125"/>
            <a:chOff x="428596" y="1357298"/>
            <a:chExt cx="2660450" cy="2715438"/>
          </a:xfrm>
        </p:grpSpPr>
        <p:cxnSp>
          <p:nvCxnSpPr>
            <p:cNvPr id="228" name="Google Shape;228;p9"/>
            <p:cNvCxnSpPr/>
            <p:nvPr/>
          </p:nvCxnSpPr>
          <p:spPr>
            <a:xfrm>
              <a:off x="428596" y="2715017"/>
              <a:ext cx="2571768" cy="131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29" name="Google Shape;229;p9"/>
            <p:cNvCxnSpPr/>
            <p:nvPr/>
          </p:nvCxnSpPr>
          <p:spPr>
            <a:xfrm rot="-5400000">
              <a:off x="285789" y="2714536"/>
              <a:ext cx="2714126" cy="22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30" name="Google Shape;230;p9"/>
            <p:cNvSpPr txBox="1"/>
            <p:nvPr/>
          </p:nvSpPr>
          <p:spPr>
            <a:xfrm>
              <a:off x="2814612" y="2715017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1440046" y="135729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9"/>
          <p:cNvGrpSpPr/>
          <p:nvPr/>
        </p:nvGrpSpPr>
        <p:grpSpPr>
          <a:xfrm>
            <a:off x="5321746" y="2203723"/>
            <a:ext cx="3714750" cy="3286125"/>
            <a:chOff x="428596" y="1357298"/>
            <a:chExt cx="2660450" cy="2715438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428596" y="2715017"/>
              <a:ext cx="2571768" cy="131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34" name="Google Shape;234;p9"/>
            <p:cNvCxnSpPr/>
            <p:nvPr/>
          </p:nvCxnSpPr>
          <p:spPr>
            <a:xfrm rot="-5400000">
              <a:off x="285789" y="2714536"/>
              <a:ext cx="2714126" cy="22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35" name="Google Shape;235;p9"/>
            <p:cNvSpPr txBox="1"/>
            <p:nvPr/>
          </p:nvSpPr>
          <p:spPr>
            <a:xfrm>
              <a:off x="2814612" y="2715017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 txBox="1"/>
            <p:nvPr/>
          </p:nvSpPr>
          <p:spPr>
            <a:xfrm>
              <a:off x="1440046" y="135729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9"/>
          <p:cNvSpPr/>
          <p:nvPr/>
        </p:nvSpPr>
        <p:spPr>
          <a:xfrm>
            <a:off x="2732533" y="3275286"/>
            <a:ext cx="1785938" cy="561975"/>
          </a:xfrm>
          <a:custGeom>
            <a:rect b="b" l="l" r="r" t="t"/>
            <a:pathLst>
              <a:path extrusionOk="0" h="562707" w="1786597">
                <a:moveTo>
                  <a:pt x="0" y="562707"/>
                </a:moveTo>
                <a:cubicBezTo>
                  <a:pt x="33997" y="482990"/>
                  <a:pt x="67994" y="403273"/>
                  <a:pt x="225083" y="337624"/>
                </a:cubicBezTo>
                <a:cubicBezTo>
                  <a:pt x="382172" y="271975"/>
                  <a:pt x="682283" y="225083"/>
                  <a:pt x="942535" y="168812"/>
                </a:cubicBezTo>
                <a:cubicBezTo>
                  <a:pt x="1202787" y="112541"/>
                  <a:pt x="1786597" y="0"/>
                  <a:pt x="1786597" y="0"/>
                </a:cubicBezTo>
                <a:lnTo>
                  <a:pt x="1786597" y="0"/>
                </a:lnTo>
              </a:path>
            </a:pathLst>
          </a:custGeom>
          <a:noFill/>
          <a:ln cap="flat" cmpd="sng" w="317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4921" y="2560911"/>
            <a:ext cx="776287" cy="33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9"/>
          <p:cNvSpPr/>
          <p:nvPr/>
        </p:nvSpPr>
        <p:spPr>
          <a:xfrm>
            <a:off x="2735708" y="3583261"/>
            <a:ext cx="1774825" cy="261937"/>
          </a:xfrm>
          <a:custGeom>
            <a:rect b="b" l="l" r="r" t="t"/>
            <a:pathLst>
              <a:path extrusionOk="0" h="262647" w="1775298">
                <a:moveTo>
                  <a:pt x="0" y="262647"/>
                </a:moveTo>
                <a:cubicBezTo>
                  <a:pt x="61203" y="209145"/>
                  <a:pt x="122406" y="155643"/>
                  <a:pt x="418289" y="111868"/>
                </a:cubicBezTo>
                <a:cubicBezTo>
                  <a:pt x="714172" y="68094"/>
                  <a:pt x="1244735" y="34047"/>
                  <a:pt x="1775298" y="0"/>
                </a:cubicBezTo>
              </a:path>
            </a:pathLst>
          </a:custGeom>
          <a:noFill/>
          <a:ln cap="flat" cmpd="sng" w="19050">
            <a:solidFill>
              <a:srgbClr val="66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2730946" y="2935561"/>
            <a:ext cx="1760537" cy="904875"/>
          </a:xfrm>
          <a:custGeom>
            <a:rect b="b" l="l" r="r" t="t"/>
            <a:pathLst>
              <a:path extrusionOk="0" h="904673" w="1760707">
                <a:moveTo>
                  <a:pt x="0" y="904673"/>
                </a:moveTo>
                <a:cubicBezTo>
                  <a:pt x="16213" y="741734"/>
                  <a:pt x="32426" y="578796"/>
                  <a:pt x="325877" y="428017"/>
                </a:cubicBezTo>
                <a:cubicBezTo>
                  <a:pt x="619328" y="277238"/>
                  <a:pt x="1190017" y="138619"/>
                  <a:pt x="1760707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5933" y="2918098"/>
            <a:ext cx="739775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4496" y="3275286"/>
            <a:ext cx="779462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96633" y="2346598"/>
            <a:ext cx="654050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/>
          <p:nvPr/>
        </p:nvSpPr>
        <p:spPr>
          <a:xfrm>
            <a:off x="6393308" y="2218011"/>
            <a:ext cx="1247775" cy="1628775"/>
          </a:xfrm>
          <a:custGeom>
            <a:rect b="b" l="l" r="r" t="t"/>
            <a:pathLst>
              <a:path extrusionOk="0" h="2744788" w="2019300">
                <a:moveTo>
                  <a:pt x="0" y="0"/>
                </a:moveTo>
                <a:cubicBezTo>
                  <a:pt x="115094" y="554037"/>
                  <a:pt x="230188" y="1108075"/>
                  <a:pt x="342900" y="1514475"/>
                </a:cubicBezTo>
                <a:cubicBezTo>
                  <a:pt x="455612" y="1920875"/>
                  <a:pt x="565150" y="2233613"/>
                  <a:pt x="676275" y="2438400"/>
                </a:cubicBezTo>
                <a:cubicBezTo>
                  <a:pt x="787400" y="2643188"/>
                  <a:pt x="898525" y="2744788"/>
                  <a:pt x="1009650" y="2743200"/>
                </a:cubicBezTo>
                <a:cubicBezTo>
                  <a:pt x="1120775" y="2741613"/>
                  <a:pt x="1231900" y="2632075"/>
                  <a:pt x="1343025" y="2428875"/>
                </a:cubicBezTo>
                <a:cubicBezTo>
                  <a:pt x="1454150" y="2225675"/>
                  <a:pt x="1563688" y="1928812"/>
                  <a:pt x="1676400" y="1524000"/>
                </a:cubicBezTo>
                <a:cubicBezTo>
                  <a:pt x="1789112" y="1119188"/>
                  <a:pt x="1904206" y="559594"/>
                  <a:pt x="2019300" y="0"/>
                </a:cubicBezTo>
              </a:path>
            </a:pathLst>
          </a:custGeom>
          <a:noFill/>
          <a:ln cap="flat" cmpd="sng" w="317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6715571" y="2346598"/>
            <a:ext cx="596900" cy="1612900"/>
          </a:xfrm>
          <a:custGeom>
            <a:rect b="b" l="l" r="r" t="t"/>
            <a:pathLst>
              <a:path extrusionOk="0" h="1613562" w="598044">
                <a:moveTo>
                  <a:pt x="0" y="17335"/>
                </a:moveTo>
                <a:cubicBezTo>
                  <a:pt x="84867" y="614656"/>
                  <a:pt x="169735" y="1211978"/>
                  <a:pt x="238351" y="1412770"/>
                </a:cubicBezTo>
                <a:cubicBezTo>
                  <a:pt x="306967" y="1613562"/>
                  <a:pt x="351748" y="1457551"/>
                  <a:pt x="411697" y="1222089"/>
                </a:cubicBezTo>
                <a:cubicBezTo>
                  <a:pt x="471646" y="986627"/>
                  <a:pt x="534845" y="493313"/>
                  <a:pt x="598044" y="0"/>
                </a:cubicBezTo>
              </a:path>
            </a:pathLst>
          </a:custGeom>
          <a:noFill/>
          <a:ln cap="flat" cmpd="sng" w="19050">
            <a:solidFill>
              <a:srgbClr val="66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6045646" y="2837136"/>
            <a:ext cx="1919287" cy="1009650"/>
          </a:xfrm>
          <a:custGeom>
            <a:rect b="b" l="l" r="r" t="t"/>
            <a:pathLst>
              <a:path extrusionOk="0" h="2744788" w="2019300">
                <a:moveTo>
                  <a:pt x="0" y="0"/>
                </a:moveTo>
                <a:cubicBezTo>
                  <a:pt x="115094" y="554037"/>
                  <a:pt x="230188" y="1108075"/>
                  <a:pt x="342900" y="1514475"/>
                </a:cubicBezTo>
                <a:cubicBezTo>
                  <a:pt x="455612" y="1920875"/>
                  <a:pt x="565150" y="2233613"/>
                  <a:pt x="676275" y="2438400"/>
                </a:cubicBezTo>
                <a:cubicBezTo>
                  <a:pt x="787400" y="2643188"/>
                  <a:pt x="898525" y="2744788"/>
                  <a:pt x="1009650" y="2743200"/>
                </a:cubicBezTo>
                <a:cubicBezTo>
                  <a:pt x="1120775" y="2741613"/>
                  <a:pt x="1231900" y="2632075"/>
                  <a:pt x="1343025" y="2428875"/>
                </a:cubicBezTo>
                <a:cubicBezTo>
                  <a:pt x="1454150" y="2225675"/>
                  <a:pt x="1563688" y="1928812"/>
                  <a:pt x="1676400" y="1524000"/>
                </a:cubicBezTo>
                <a:cubicBezTo>
                  <a:pt x="1789112" y="1119188"/>
                  <a:pt x="1904206" y="559594"/>
                  <a:pt x="201930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50533" y="2060848"/>
            <a:ext cx="700088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93496" y="2710136"/>
            <a:ext cx="687387" cy="49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2020-11-01T18:01:49Z</dcterms:created>
  <dc:creator>Olena</dc:creator>
</cp:coreProperties>
</file>