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9" r:id="rId2"/>
  </p:sldIdLst>
  <p:sldSz cx="21383625" cy="30275213"/>
  <p:notesSz cx="6858000" cy="9144000"/>
  <p:embeddedFontLst>
    <p:embeddedFont>
      <p:font typeface="Arial Black" panose="020B0A04020102020204" pitchFamily="34" charset="0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Franklin Gothic Demi" panose="020B0703020102020204" pitchFamily="34" charset="0"/>
      <p:regular r:id="rId10"/>
      <p:italic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orient="horz" pos="14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87" autoAdjust="0"/>
  </p:normalViewPr>
  <p:slideViewPr>
    <p:cSldViewPr snapToGrid="0" showGuides="1">
      <p:cViewPr>
        <p:scale>
          <a:sx n="100" d="100"/>
          <a:sy n="100" d="100"/>
        </p:scale>
        <p:origin x="-168" y="-7404"/>
      </p:cViewPr>
      <p:guideLst>
        <p:guide orient="horz" pos="8651"/>
        <p:guide pos="6735"/>
        <p:guide orient="horz" pos="14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-1" y="0"/>
            <a:ext cx="21383625" cy="6266353"/>
            <a:chOff x="-1" y="0"/>
            <a:chExt cx="21383625" cy="626635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21383625" cy="626635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099300" y="4254500"/>
              <a:ext cx="16466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/>
                <a:t>잘된 졸업과제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75300" y="4254500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/>
                <a:t>이도훈</a:t>
              </a:r>
              <a:endParaRPr lang="ko-KR" altLang="en-US" sz="20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09300" y="4254500"/>
              <a:ext cx="27398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/>
                <a:t>전승윤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강태환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유동운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동영상에서 객체 탐지를 이용한 영상 타임 </a:t>
              </a:r>
              <a:r>
                <a:rPr lang="ko-KR" altLang="en-US" sz="6000" b="1" spc="-15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스템프</a:t>
              </a:r>
              <a:r>
                <a:rPr lang="ko-KR" altLang="en-US" sz="6000" b="1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rPr>
                <a:t> 시스템 개발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86715" y="1022377"/>
              <a:ext cx="2712281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13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817186" y="5400606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개요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0" y="11131038"/>
            <a:ext cx="21383625" cy="1048456"/>
            <a:chOff x="0" y="13203678"/>
            <a:chExt cx="21383625" cy="104845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203678"/>
              <a:ext cx="21383625" cy="104845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8742766" y="13439706"/>
              <a:ext cx="37465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시스템 구성 및 상세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1760938"/>
            <a:ext cx="21383625" cy="1048456"/>
            <a:chOff x="0" y="22538178"/>
            <a:chExt cx="21383625" cy="104845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538178"/>
              <a:ext cx="21383625" cy="1048456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855286" y="22774206"/>
              <a:ext cx="20120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결과 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0" y="28367267"/>
            <a:ext cx="21383625" cy="1907946"/>
            <a:chOff x="0" y="28367267"/>
            <a:chExt cx="21383625" cy="19079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8367267"/>
              <a:ext cx="21383625" cy="190794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80574" y="28767317"/>
              <a:ext cx="1140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Arial Black" panose="020B0A04020102020204" pitchFamily="34" charset="0"/>
                </a:rPr>
                <a:t>2022</a:t>
              </a:r>
              <a:endParaRPr lang="ko-KR" altLang="en-US" sz="2800" dirty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4154150" y="28594050"/>
            <a:ext cx="2857500" cy="1085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287500" y="28594050"/>
            <a:ext cx="272415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E1E8-FD24-4628-FE59-0E7F4221DF12}"/>
              </a:ext>
            </a:extLst>
          </p:cNvPr>
          <p:cNvSpPr txBox="1"/>
          <p:nvPr/>
        </p:nvSpPr>
        <p:spPr>
          <a:xfrm>
            <a:off x="8177212" y="6907317"/>
            <a:ext cx="12771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기업체에서 영상매체를 통한 간접광고를 진행하였을 때 실제로 계약한 시간</a:t>
            </a:r>
            <a:endParaRPr lang="en-US" altLang="ko-KR" sz="3000" dirty="0"/>
          </a:p>
          <a:p>
            <a:r>
              <a:rPr lang="ko-KR" altLang="en-US" sz="3000" dirty="0"/>
              <a:t>만큼 기업이 노출되었는지 사후 검증을 위한 간편한 툴 개발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과제에서 기업의 노출 여부를 기업의 로고 노출로 기준으로 하여 툴 개발  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영상에서 기업의 로고를 검출하는 로고 탐지 </a:t>
            </a:r>
            <a:r>
              <a:rPr lang="en-US" altLang="ko-KR" sz="3000" dirty="0"/>
              <a:t>AI </a:t>
            </a:r>
            <a:r>
              <a:rPr lang="ko-KR" altLang="en-US" sz="3000" dirty="0"/>
              <a:t>모델 개발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주어진 영상에서 찾고자 하는 로고가 언제 나타나는지 알 수 있는 타임 스탬프 기능을 제공하는 웹 프레임워크 개발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8E0E3E-C9B9-C065-EF72-639CA634A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5" y="6264337"/>
            <a:ext cx="7191826" cy="47831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C229DC-3329-14C2-F1F1-F262C0737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10" y="22930019"/>
            <a:ext cx="6031726" cy="52609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4A372E-8C0F-F6AD-FA45-FF00CC5F14B1}"/>
              </a:ext>
            </a:extLst>
          </p:cNvPr>
          <p:cNvSpPr txBox="1"/>
          <p:nvPr/>
        </p:nvSpPr>
        <p:spPr>
          <a:xfrm>
            <a:off x="6852236" y="22907507"/>
            <a:ext cx="138132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입력 영상과 로고가 나타난 시점의 타임스탬프가 표시되는 영역이 나타난다</a:t>
            </a:r>
            <a:r>
              <a:rPr lang="en-US" altLang="ko-KR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타임스탬프에는 입력로고와 로고가 나타나는 기간이 표시되며 타임스탬프를 클릭하면 타임스탬프 시작 시간으로 영상을 넘길 수 있다</a:t>
            </a:r>
            <a:r>
              <a:rPr lang="en-US" altLang="ko-KR" sz="30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영상 아래에 </a:t>
            </a:r>
            <a:r>
              <a:rPr lang="en-US" altLang="ko-KR" sz="3000" dirty="0"/>
              <a:t>“Download Video”</a:t>
            </a:r>
            <a:r>
              <a:rPr lang="ko-KR" altLang="en-US" sz="3000" dirty="0"/>
              <a:t>버튼을 이용하여 </a:t>
            </a:r>
            <a:r>
              <a:rPr lang="en-US" altLang="ko-KR" sz="3000" dirty="0"/>
              <a:t>Bounding Box</a:t>
            </a:r>
            <a:r>
              <a:rPr lang="ko-KR" altLang="en-US" sz="3000" dirty="0"/>
              <a:t>를 통해 </a:t>
            </a:r>
            <a:r>
              <a:rPr lang="en-US" altLang="ko-KR" sz="3000" dirty="0"/>
              <a:t>Labeling</a:t>
            </a:r>
            <a:r>
              <a:rPr lang="ko-KR" altLang="en-US" sz="3000" dirty="0"/>
              <a:t>된 결과영상을 다운로드 받을 수 있다</a:t>
            </a:r>
            <a:r>
              <a:rPr lang="en-US" altLang="ko-KR" sz="3000" dirty="0"/>
              <a:t>. </a:t>
            </a:r>
          </a:p>
          <a:p>
            <a:r>
              <a:rPr lang="ko-KR" altLang="en-US" sz="3000" dirty="0"/>
              <a:t> 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사용자는 타임스탬프를 통해서 영상에서 언제 어떤 시점에 로고가 노출되었는지 알 수 있다</a:t>
            </a:r>
            <a:r>
              <a:rPr lang="en-US" altLang="ko-KR" sz="3000" dirty="0"/>
              <a:t>.</a:t>
            </a:r>
            <a:r>
              <a:rPr lang="ko-KR" altLang="en-US" sz="3000" dirty="0"/>
              <a:t> 또한 타임스탬프에 적힌 시간을 통해서 간접적으로 총 노출 시간 또한 알 수 있다</a:t>
            </a:r>
            <a:r>
              <a:rPr lang="en-US" altLang="ko-KR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로고 탐지 </a:t>
            </a:r>
            <a:r>
              <a:rPr lang="en-US" altLang="ko-KR" sz="3000" dirty="0"/>
              <a:t>AI</a:t>
            </a:r>
            <a:r>
              <a:rPr lang="ko-KR" altLang="en-US" sz="3000" dirty="0"/>
              <a:t>모델의 성능은 기대에 미치지 못하여 찾아낸 로고의 </a:t>
            </a:r>
            <a:r>
              <a:rPr lang="en-US" altLang="ko-KR" sz="3000" dirty="0"/>
              <a:t>50%</a:t>
            </a:r>
            <a:r>
              <a:rPr lang="ko-KR" altLang="en-US" sz="3000"/>
              <a:t>정도가 잘못 탐지됐으나 </a:t>
            </a:r>
            <a:r>
              <a:rPr lang="ko-KR" altLang="en-US" sz="3000" dirty="0"/>
              <a:t>좀더 광범위한 데이터의 학습으로 개선될 것으로 보인다</a:t>
            </a:r>
            <a:r>
              <a:rPr lang="en-US" altLang="ko-KR" sz="3000" dirty="0"/>
              <a:t>.</a:t>
            </a:r>
          </a:p>
          <a:p>
            <a:endParaRPr lang="en-US" altLang="ko-KR" sz="3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647262-A191-2626-A60A-42879C696928}"/>
              </a:ext>
            </a:extLst>
          </p:cNvPr>
          <p:cNvSpPr txBox="1"/>
          <p:nvPr/>
        </p:nvSpPr>
        <p:spPr>
          <a:xfrm>
            <a:off x="228600" y="18220795"/>
            <a:ext cx="10463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공개 이미지 데이터셋 </a:t>
            </a:r>
            <a:r>
              <a:rPr lang="en-US" altLang="ko-KR" sz="3000" dirty="0"/>
              <a:t>LogoDet-3kYolov5</a:t>
            </a:r>
            <a:r>
              <a:rPr lang="ko-KR" altLang="en-US" sz="3000" dirty="0"/>
              <a:t>를 기반으로 다양한 학습 데이터셋을 만들어서 </a:t>
            </a:r>
            <a:r>
              <a:rPr lang="en-US" altLang="ko-KR" sz="3000" dirty="0"/>
              <a:t>1stage yolov5</a:t>
            </a:r>
            <a:r>
              <a:rPr lang="ko-KR" altLang="en-US" sz="3000" dirty="0"/>
              <a:t> </a:t>
            </a:r>
            <a:r>
              <a:rPr lang="en-US" altLang="ko-KR" sz="3000" dirty="0"/>
              <a:t>detection </a:t>
            </a:r>
            <a:r>
              <a:rPr lang="ko-KR" altLang="en-US" sz="3000" dirty="0"/>
              <a:t>모델 학습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1stage</a:t>
            </a:r>
            <a:r>
              <a:rPr lang="ko-KR" altLang="en-US" sz="3000" dirty="0"/>
              <a:t>에서 찾아낸 영상 속 로고들에 대해 사용자가 입력한 로고와 유사도를 계산하여 판별해주는 </a:t>
            </a:r>
            <a:r>
              <a:rPr lang="en-US" altLang="ko-KR" sz="3000" dirty="0"/>
              <a:t>2stage classifier </a:t>
            </a:r>
            <a:r>
              <a:rPr lang="ko-KR" altLang="en-US" sz="3000" dirty="0"/>
              <a:t>개발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/>
              <a:t>resnet18</a:t>
            </a:r>
            <a:r>
              <a:rPr lang="ko-KR" altLang="en-US" sz="3000" dirty="0"/>
              <a:t>을 이용해  추출한 이미지의 </a:t>
            </a:r>
            <a:r>
              <a:rPr lang="en-US" altLang="ko-KR" sz="3000" dirty="0"/>
              <a:t>feature vector</a:t>
            </a:r>
            <a:r>
              <a:rPr lang="ko-KR" altLang="en-US" sz="3000" dirty="0"/>
              <a:t>를 이용해 코사인 유사도를  계산해 찾고자 하는 로고인지 판별 </a:t>
            </a:r>
            <a:endParaRPr lang="en-US" altLang="ko-KR" sz="3000" dirty="0"/>
          </a:p>
          <a:p>
            <a:endParaRPr lang="en-US" altLang="ko-KR" sz="3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CF0EED-372C-0509-6C03-5E32CEAF3FD7}"/>
              </a:ext>
            </a:extLst>
          </p:cNvPr>
          <p:cNvSpPr txBox="1"/>
          <p:nvPr/>
        </p:nvSpPr>
        <p:spPr>
          <a:xfrm>
            <a:off x="3807147" y="12145735"/>
            <a:ext cx="37190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/>
              <a:t>로고 탐지 </a:t>
            </a:r>
            <a:r>
              <a:rPr lang="en-US" altLang="ko-KR" sz="3500" b="1" dirty="0"/>
              <a:t>AI </a:t>
            </a:r>
            <a:r>
              <a:rPr lang="ko-KR" altLang="en-US" sz="3500" b="1" dirty="0"/>
              <a:t>모델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E51ACD-397F-99BA-E10B-4296FB7BB6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226" y="12744718"/>
            <a:ext cx="6618374" cy="59799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EB2240D-63F5-DC99-D686-EB99535CD24E}"/>
              </a:ext>
            </a:extLst>
          </p:cNvPr>
          <p:cNvSpPr txBox="1"/>
          <p:nvPr/>
        </p:nvSpPr>
        <p:spPr>
          <a:xfrm>
            <a:off x="11194665" y="18531505"/>
            <a:ext cx="95412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사용자는 찾고자 하는 로고와  로고가 있는 영상</a:t>
            </a:r>
            <a:r>
              <a:rPr lang="en-US" altLang="ko-KR" sz="3000" dirty="0"/>
              <a:t> </a:t>
            </a:r>
            <a:r>
              <a:rPr lang="ko-KR" altLang="en-US" sz="3000" dirty="0"/>
              <a:t>입력</a:t>
            </a:r>
            <a:r>
              <a:rPr lang="en-US" altLang="ko-KR" sz="3000" dirty="0"/>
              <a:t> </a:t>
            </a:r>
            <a:r>
              <a:rPr lang="ko-KR" altLang="en-US" sz="3000" dirty="0"/>
              <a:t>영상처리에 사용할 </a:t>
            </a:r>
            <a:r>
              <a:rPr lang="ko-KR" altLang="en-US" sz="3000" dirty="0" err="1"/>
              <a:t>임계값을</a:t>
            </a:r>
            <a:r>
              <a:rPr lang="ko-KR" altLang="en-US" sz="3000" dirty="0"/>
              <a:t> 입력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입력되는 로고별로 코사인 유사도의 분포가 달라 정확한 로고 검출이 어려워져 </a:t>
            </a:r>
            <a:r>
              <a:rPr lang="ko-KR" altLang="en-US" sz="3000" dirty="0" err="1"/>
              <a:t>임계값</a:t>
            </a:r>
            <a:r>
              <a:rPr lang="ko-KR" altLang="en-US" sz="3000" dirty="0"/>
              <a:t> 또한 입력</a:t>
            </a:r>
            <a:endParaRPr lang="en-US" altLang="ko-KR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/>
              <a:t>입력된 영상과 로고를 </a:t>
            </a:r>
            <a:r>
              <a:rPr lang="en-US" altLang="ko-KR" sz="3000" dirty="0" err="1"/>
              <a:t>api</a:t>
            </a:r>
            <a:r>
              <a:rPr lang="ko-KR" altLang="en-US" sz="3000" dirty="0"/>
              <a:t>호출하여 </a:t>
            </a:r>
            <a:r>
              <a:rPr lang="en-US" altLang="ko-KR" sz="3000" dirty="0"/>
              <a:t>Django</a:t>
            </a:r>
            <a:r>
              <a:rPr lang="ko-KR" altLang="en-US" sz="3000" dirty="0"/>
              <a:t>서버로 전송</a:t>
            </a:r>
            <a:r>
              <a:rPr lang="en-US" altLang="ko-KR" sz="3000" dirty="0"/>
              <a:t>, </a:t>
            </a:r>
            <a:r>
              <a:rPr lang="ko-KR" altLang="en-US" sz="3000" dirty="0"/>
              <a:t>서버에서 성공 </a:t>
            </a:r>
            <a:r>
              <a:rPr lang="en-US" altLang="ko-KR" sz="3000" dirty="0"/>
              <a:t>response</a:t>
            </a:r>
            <a:r>
              <a:rPr lang="ko-KR" altLang="en-US" sz="3000" dirty="0"/>
              <a:t>를 받으면 결과창으로 이동 </a:t>
            </a:r>
            <a:endParaRPr lang="en-US" altLang="ko-KR" sz="3000" dirty="0"/>
          </a:p>
          <a:p>
            <a:endParaRPr lang="ko-KR" altLang="en-US" sz="3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F57F8C-0F1C-9E7E-B94C-4DCCCACB215D}"/>
              </a:ext>
            </a:extLst>
          </p:cNvPr>
          <p:cNvSpPr txBox="1"/>
          <p:nvPr/>
        </p:nvSpPr>
        <p:spPr>
          <a:xfrm>
            <a:off x="13979954" y="12080701"/>
            <a:ext cx="35343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/>
              <a:t>웹 프레임워크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23048419-A168-F62D-70CF-EC24FC6F3E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854" y="12873446"/>
            <a:ext cx="4572001" cy="501586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14CD209-A6D9-8DB3-C554-53BB81A07F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6720" y="12775814"/>
            <a:ext cx="5017133" cy="51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2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6316</TotalTime>
  <Words>273</Words>
  <Application>Microsoft Office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Franklin Gothic Demi</vt:lpstr>
      <vt:lpstr>Calibri</vt:lpstr>
      <vt:lpstr>맑은 고딕</vt:lpstr>
      <vt:lpstr>Calibri Light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전승윤</cp:lastModifiedBy>
  <cp:revision>41</cp:revision>
  <dcterms:created xsi:type="dcterms:W3CDTF">2019-07-31T07:36:11Z</dcterms:created>
  <dcterms:modified xsi:type="dcterms:W3CDTF">2022-10-06T16:05:06Z</dcterms:modified>
</cp:coreProperties>
</file>