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 horzBarState="maximized">
    <p:restoredLeft sz="20886"/>
    <p:restoredTop sz="94660"/>
  </p:normalViewPr>
  <p:slideViewPr>
    <p:cSldViewPr snapToGrid="0">
      <p:cViewPr>
        <p:scale>
          <a:sx n="60" d="100"/>
          <a:sy n="60" d="100"/>
        </p:scale>
        <p:origin x="138" y="876"/>
      </p:cViewPr>
      <p:guideLst>
        <p:guide orient="horz" pos="2158"/>
        <p:guide pos="2878"/>
        <p:guide pos="81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D5FD1F1-D724-4AC1-93C5-DC9ABA9C1EA4}" type="datetime1">
              <a:rPr lang="ko-KR" altLang="en-US"/>
              <a:pPr lvl="0">
                <a:defRPr/>
              </a:pPr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CACA17B-6F8B-4A94-8B8D-FD0991A1F16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slideMaster" Target="../slideMasters/slideMaster1.xml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3.jpeg"  /><Relationship Id="rId7" Type="http://schemas.openxmlformats.org/officeDocument/2006/relationships/image" Target="../media/image4.gif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tags" Target="../tags/tag12.xml"  /><Relationship Id="rId2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tags" Target="../tags/tag13.xml"  /><Relationship Id="rId2" Type="http://schemas.openxmlformats.org/officeDocument/2006/relationships/tags" Target="../tags/tag14.xml"  /><Relationship Id="rId3" Type="http://schemas.openxmlformats.org/officeDocument/2006/relationships/tags" Target="../tags/tag15.xml"  /><Relationship Id="rId4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tags" Target="../tags/tag3.xml"  /><Relationship Id="rId2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tags" Target="../tags/tag4.xml"  /><Relationship Id="rId2" Type="http://schemas.openxmlformats.org/officeDocument/2006/relationships/tags" Target="../tags/tag5.xml"  /><Relationship Id="rId3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tags" Target="../tags/tag6.xml"  /><Relationship Id="rId2" Type="http://schemas.openxmlformats.org/officeDocument/2006/relationships/tags" Target="../tags/tag7.xml"  /><Relationship Id="rId3" Type="http://schemas.openxmlformats.org/officeDocument/2006/relationships/tags" Target="../tags/tag8.xml"  /><Relationship Id="rId4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tags" Target="../tags/tag9.xml"  /><Relationship Id="rId2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tags" Target="../tags/tag10.xml"  /><Relationship Id="rId2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tags" Target="../tags/tag11.xml"  /><Relationship Id="rId2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320925" y="5041117"/>
            <a:ext cx="272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공과대학 전기컴퓨터공학부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컴퓨터공학전공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64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tags" Target="../tags/tag16.xml"  /><Relationship Id="rId14" Type="http://schemas.openxmlformats.org/officeDocument/2006/relationships/tags" Target="../tags/tag17.xml"  /><Relationship Id="rId15" Type="http://schemas.openxmlformats.org/officeDocument/2006/relationships/tags" Target="../tags/tag18.xml"  /><Relationship Id="rId16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Relationship Id="rId4" Type="http://schemas.openxmlformats.org/officeDocument/2006/relationships/image" Target="../media/image1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동영상에서 객체 탐지를 이용한 영상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타임 스탬프 시스템 개발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110" y="6461349"/>
            <a:ext cx="234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81518" latinLnBrk="0">
              <a:defRPr/>
            </a:pPr>
            <a:r>
              <a:rPr lang="ko-KR" altLang="en-US" sz="1400" b="0" kern="0" spc="-91">
                <a:ln w="952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/>
                <a:ea typeface="나눔명조 ExtraBold"/>
              </a:rPr>
              <a:t>정보컴퓨터공학부</a:t>
            </a:r>
            <a:endParaRPr lang="en-US" altLang="ko-KR" sz="1400" b="0" kern="0" spc="-91">
              <a:ln w="9525"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/>
              <a:ea typeface="나눔명조 ExtraBold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32238" y="3316762"/>
            <a:ext cx="6079524" cy="108125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Team. </a:t>
            </a:r>
            <a:r>
              <a:rPr lang="ko-KR" altLang="en-US"/>
              <a:t>잘된 졸업 과제</a:t>
            </a:r>
            <a:r>
              <a:rPr lang="en-US" altLang="ko-KR"/>
              <a:t> (A </a:t>
            </a:r>
            <a:r>
              <a:rPr lang="ko-KR" altLang="en-US"/>
              <a:t>인공지능 분과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201724566 전승윤</a:t>
            </a:r>
            <a:r>
              <a:rPr lang="ko-KR" altLang="en-US"/>
              <a:t> </a:t>
            </a:r>
            <a:r>
              <a:rPr lang="en-US" altLang="ko-KR"/>
              <a:t>201724513 유동운</a:t>
            </a:r>
            <a:r>
              <a:rPr lang="ko-KR" altLang="en-US"/>
              <a:t> </a:t>
            </a:r>
            <a:r>
              <a:rPr lang="en-US" altLang="ko-KR"/>
              <a:t>201724404 강태환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지도교수 이 도 훈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결과 분석 및 평가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05866" cy="3790723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en-US" altLang="ko-KR"/>
              <a:t>threshold</a:t>
            </a:r>
            <a:r>
              <a:rPr lang="ko-KR" altLang="en-US"/>
              <a:t>를</a:t>
            </a:r>
            <a:r>
              <a:rPr lang="en-US" altLang="ko-KR"/>
              <a:t> 0.85</a:t>
            </a:r>
            <a:r>
              <a:rPr lang="ko-KR" altLang="en-US"/>
              <a:t>로 하여 </a:t>
            </a:r>
            <a:r>
              <a:rPr lang="en-US" altLang="ko-KR"/>
              <a:t>3</a:t>
            </a:r>
            <a:r>
              <a:rPr lang="ko-KR" altLang="en-US"/>
              <a:t>개의 스포츠 경기 영상에서 로고 검출 진행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영상에서 평균적으로 </a:t>
            </a:r>
            <a:r>
              <a:rPr lang="en-US" altLang="ko-KR"/>
              <a:t>85%</a:t>
            </a:r>
            <a:r>
              <a:rPr lang="ko-KR" altLang="en-US"/>
              <a:t> 이상의 입력 로고를 찾음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영상에서 평균적으로 </a:t>
            </a:r>
            <a:r>
              <a:rPr lang="en-US" altLang="ko-KR"/>
              <a:t>2</a:t>
            </a:r>
            <a:r>
              <a:rPr lang="ko-KR" altLang="en-US"/>
              <a:t>분의 </a:t>
            </a:r>
            <a:r>
              <a:rPr lang="en-US" altLang="ko-KR"/>
              <a:t>1</a:t>
            </a:r>
            <a:r>
              <a:rPr lang="ko-KR" altLang="en-US"/>
              <a:t> 이상의 구간에서 로고 잘못 판별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영상마다 </a:t>
            </a:r>
            <a:r>
              <a:rPr lang="en-US" altLang="ko-KR"/>
              <a:t>threshold</a:t>
            </a:r>
            <a:r>
              <a:rPr lang="ko-KR" altLang="en-US"/>
              <a:t>를 올릴 때의 결과가 다름을 확인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9778" y="56763"/>
            <a:ext cx="2676979" cy="88507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12" y="4491714"/>
            <a:ext cx="3570401" cy="173899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24965" y="4523532"/>
            <a:ext cx="4241425" cy="1702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결과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05866" cy="3790723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/>
              <a:t>결과 출력 페이지에서 왼쪽은 입력한 영상과 검출 결과</a:t>
            </a:r>
            <a:r>
              <a:rPr lang="en-US" altLang="ko-KR"/>
              <a:t>,</a:t>
            </a:r>
            <a:r>
              <a:rPr lang="ko-KR" altLang="en-US"/>
              <a:t> 다운로드 버튼</a:t>
            </a:r>
            <a:endParaRPr lang="ko-KR" altLang="en-US"/>
          </a:p>
          <a:p>
            <a:pPr lvl="0">
              <a:buNone/>
              <a:defRPr/>
            </a:pPr>
            <a:r>
              <a:rPr lang="ko-KR" altLang="en-US"/>
              <a:t>	오른쪽은 검출 시점으로 이동하는 </a:t>
            </a:r>
            <a:r>
              <a:rPr lang="en-US" altLang="ko-KR"/>
              <a:t>Timestamp</a:t>
            </a:r>
            <a:r>
              <a:rPr lang="ko-KR" altLang="en-US"/>
              <a:t> 버튼이 있음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다운로드 버튼을 누르면 </a:t>
            </a:r>
            <a:r>
              <a:rPr lang="en-US" altLang="ko-KR"/>
              <a:t>Bounding Box</a:t>
            </a:r>
            <a:r>
              <a:rPr lang="ko-KR" altLang="en-US"/>
              <a:t>로 </a:t>
            </a:r>
            <a:r>
              <a:rPr lang="en-US" altLang="ko-KR"/>
              <a:t>Labelling</a:t>
            </a:r>
            <a:r>
              <a:rPr lang="ko-KR" altLang="en-US"/>
              <a:t>된 결과 확인 가능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사용자는 타임스탬프로 영상 내 로고 노출 시점 확인가능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간접적으로 총 노출 시간 추정 가능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6271" y="4121274"/>
            <a:ext cx="2817724" cy="2410708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15114" y="4121534"/>
            <a:ext cx="3644881" cy="2548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결론 및 향후 연구 방향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datasets</a:t>
            </a:r>
            <a:r>
              <a:rPr lang="ko-KR" altLang="en-US"/>
              <a:t> 내 이미지 간의 유사성이 보장되어야 좋은 성능을 보인다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웹 프레임워크에서 사용자로부터 로고의 카테고리를 입력받는 것 추가</a:t>
            </a:r>
            <a:endParaRPr lang="ko-KR" altLang="en-US"/>
          </a:p>
          <a:p>
            <a:pPr lvl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-&gt;</a:t>
            </a:r>
            <a:r>
              <a:rPr lang="ko-KR" altLang="en-US"/>
              <a:t> 카테고리 별 학습을 한 가중치 파일을 준비 후 로고 검출 진행할 것</a:t>
            </a:r>
            <a:r>
              <a:rPr lang="en-US" altLang="ko-KR"/>
              <a:t>.</a:t>
            </a: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pretrained</a:t>
            </a:r>
            <a:r>
              <a:rPr lang="ko-KR" altLang="en-US"/>
              <a:t> 모델을 사용해 </a:t>
            </a:r>
            <a:r>
              <a:rPr lang="en-US" altLang="ko-KR"/>
              <a:t>feature vector</a:t>
            </a:r>
            <a:r>
              <a:rPr lang="ko-KR" altLang="en-US"/>
              <a:t> 추출 후 유사도를 계산</a:t>
            </a:r>
            <a:endParaRPr lang="ko-KR" altLang="en-US"/>
          </a:p>
          <a:p>
            <a:pPr lvl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-&gt;</a:t>
            </a:r>
            <a:r>
              <a:rPr lang="ko-KR" altLang="en-US"/>
              <a:t> 이를 통해 유사도 계산에서 정확도 올릴 것으로 기대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참고 문헌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841" y="1514475"/>
            <a:ext cx="8561392" cy="2744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배경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6" name="내용 개체 틀 3"/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/>
              <a:t>간접 광고는 제품이나 기업을 직접적인 방법 대신 간접적으로 명시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간접 광고는 광고주</a:t>
            </a:r>
            <a:r>
              <a:rPr lang="en-US" altLang="ko-KR"/>
              <a:t>(</a:t>
            </a:r>
            <a:r>
              <a:rPr lang="ko-KR" altLang="en-US"/>
              <a:t>기업</a:t>
            </a:r>
            <a:r>
              <a:rPr lang="en-US" altLang="ko-KR"/>
              <a:t>)</a:t>
            </a:r>
            <a:r>
              <a:rPr lang="ko-KR" altLang="en-US"/>
              <a:t>와 방송사 사이에 대행사가 간접 광고를 중재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간접 광고의 노출 검증 작업은 광고주</a:t>
            </a:r>
            <a:r>
              <a:rPr lang="en-US" altLang="ko-KR"/>
              <a:t>(</a:t>
            </a:r>
            <a:r>
              <a:rPr lang="ko-KR" altLang="en-US"/>
              <a:t>기업</a:t>
            </a:r>
            <a:r>
              <a:rPr lang="en-US" altLang="ko-KR"/>
              <a:t>)</a:t>
            </a:r>
            <a:r>
              <a:rPr lang="ko-KR" altLang="en-US"/>
              <a:t>가 직접 확인필요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목표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6" name="내용 개체 틀 3"/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714510" cy="5532438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/>
              <a:t>기업체에서 실제로 계약한 시간만큼 간접광고 노출 여부 사후 검증 툴 개발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기업의 노출 여부를 기업의 로고 노출을 기준으로 하여 툴 개발</a:t>
            </a:r>
            <a:endParaRPr lang="ko-KR" altLang="en-US"/>
          </a:p>
          <a:p>
            <a:pPr lvl="1">
              <a:defRPr/>
            </a:pPr>
            <a:r>
              <a:rPr lang="ko-KR" altLang="en-US" sz="1700" b="1"/>
              <a:t>영상에서 기업의 로고를 검출하는 로고 탐지 </a:t>
            </a:r>
            <a:r>
              <a:rPr lang="en-US" altLang="ko-KR" sz="1700" b="1"/>
              <a:t>AI</a:t>
            </a:r>
            <a:r>
              <a:rPr lang="ko-KR" altLang="en-US" sz="1700" b="1"/>
              <a:t> 모델 개발</a:t>
            </a:r>
            <a:endParaRPr lang="ko-KR" altLang="en-US" sz="1700" b="1"/>
          </a:p>
          <a:p>
            <a:pPr lvl="1">
              <a:defRPr/>
            </a:pPr>
            <a:r>
              <a:rPr lang="ko-KR" altLang="en-US" sz="1700" b="1"/>
              <a:t>타임스탬프 기능을 제공하여 영상에서 로고가 언제 나타나는지 볼 수 있게 개발 </a:t>
            </a:r>
            <a:endParaRPr lang="ko-KR" altLang="en-US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개요도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309" y="1039018"/>
            <a:ext cx="7924368" cy="5270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Yolov5 </a:t>
            </a:r>
            <a:r>
              <a:rPr lang="ko-KR" altLang="en-US"/>
              <a:t>모델 학습</a:t>
            </a:r>
            <a:r>
              <a:rPr lang="en-US" altLang="ko-KR"/>
              <a:t>(datasets : LogoDet-3K )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397009" cy="355940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/>
              <a:t>학습 수행 인자 결정 후 데이터셋 종류와 데이터 수에 따른 학습 진행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다양한 종류의 데이터에서 많은 데이터를 균일하게 학습 시 성능이 좋은 모델이 나옴을 확인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전체 카테고리에서 </a:t>
            </a:r>
            <a:r>
              <a:rPr lang="en-US" altLang="ko-KR"/>
              <a:t>3000</a:t>
            </a:r>
            <a:r>
              <a:rPr lang="ko-KR" altLang="en-US"/>
              <a:t>개씩 뽑은 데이터셋</a:t>
            </a:r>
            <a:r>
              <a:rPr lang="en-US" altLang="ko-KR"/>
              <a:t>(normalize)</a:t>
            </a:r>
            <a:r>
              <a:rPr lang="ko-KR" altLang="en-US"/>
              <a:t>으로 최종 학습 모델 생성</a:t>
            </a:r>
            <a:r>
              <a:rPr lang="en-US" altLang="ko-KR"/>
              <a:t>.(</a:t>
            </a:r>
            <a:r>
              <a:rPr lang="ko-KR" altLang="en-US"/>
              <a:t>가중치 파일 생성</a:t>
            </a:r>
            <a:r>
              <a:rPr lang="en-US" altLang="ko-KR"/>
              <a:t>)</a:t>
            </a:r>
            <a:endParaRPr lang="en-US" altLang="ko-KR"/>
          </a:p>
          <a:p>
            <a:pPr lvl="0">
              <a:buNone/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1" y="4552948"/>
            <a:ext cx="3748768" cy="184785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0403" y="4534239"/>
            <a:ext cx="4081462" cy="1550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Yolov5 </a:t>
            </a:r>
            <a:r>
              <a:rPr lang="ko-KR" altLang="en-US"/>
              <a:t>모델 학습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05866" cy="3790723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/>
              <a:t>최종 선정된 학습 모델은 영상 </a:t>
            </a:r>
            <a:r>
              <a:rPr lang="en-US" altLang="ko-KR"/>
              <a:t>sample</a:t>
            </a:r>
            <a:r>
              <a:rPr lang="ko-KR" altLang="en-US"/>
              <a:t>에서 글자로 된 로고를 잘 탐지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선수를 로고로 잘못 탐지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그림이나 문양으로된 로고는 검출 성능 떨어짐</a:t>
            </a:r>
            <a:r>
              <a:rPr lang="en-US" altLang="ko-KR"/>
              <a:t>.</a:t>
            </a:r>
            <a:endParaRPr lang="en-US" altLang="ko-KR"/>
          </a:p>
          <a:p>
            <a:pPr lvl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datasets</a:t>
            </a:r>
            <a:r>
              <a:rPr lang="ko-KR" altLang="en-US"/>
              <a:t>이 글자 로고 위주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로고 일부를 가리고나</a:t>
            </a:r>
            <a:r>
              <a:rPr lang="en-US" altLang="ko-KR"/>
              <a:t>,</a:t>
            </a:r>
            <a:r>
              <a:rPr lang="ko-KR" altLang="en-US"/>
              <a:t> 로고가 없는 이미지로 학습했으나</a:t>
            </a:r>
            <a:endParaRPr lang="ko-KR" altLang="en-US"/>
          </a:p>
          <a:p>
            <a:pPr lvl="0">
              <a:buNone/>
              <a:defRPr/>
            </a:pPr>
            <a:r>
              <a:rPr lang="ko-KR" altLang="en-US"/>
              <a:t>	역으로 탐지성능이 떨어짐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0750" y="4547265"/>
            <a:ext cx="4762500" cy="2106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로고 탐지 AI 모델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31065" y="914400"/>
            <a:ext cx="8728115" cy="3790723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/>
              <a:t>학습 모델을 바탕으로 </a:t>
            </a:r>
            <a:r>
              <a:rPr lang="en-US" altLang="ko-KR"/>
              <a:t>1stage detection </a:t>
            </a:r>
            <a:r>
              <a:rPr lang="ko-KR" altLang="en-US"/>
              <a:t>수행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1stage</a:t>
            </a:r>
            <a:r>
              <a:rPr lang="ko-KR" altLang="en-US"/>
              <a:t>의 로고들을 사용자가 입력한 로고와 유사도 계산하는 </a:t>
            </a:r>
            <a:endParaRPr lang="en-US" altLang="ko-KR"/>
          </a:p>
          <a:p>
            <a:pPr lvl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2stage classifier </a:t>
            </a:r>
            <a:r>
              <a:rPr lang="ko-KR" altLang="en-US"/>
              <a:t>수행</a:t>
            </a:r>
            <a:r>
              <a:rPr lang="en-US" altLang="ko-KR"/>
              <a:t>(</a:t>
            </a:r>
            <a:r>
              <a:rPr lang="ko-KR" altLang="en-US"/>
              <a:t>임계치보다 높으면 로고로 판별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resnet18</a:t>
            </a:r>
            <a:r>
              <a:rPr lang="ko-KR" altLang="en-US"/>
              <a:t>로 추출한 이미지의 </a:t>
            </a:r>
            <a:r>
              <a:rPr lang="en-US" altLang="ko-KR"/>
              <a:t>feature vector</a:t>
            </a:r>
            <a:r>
              <a:rPr lang="ko-KR" altLang="en-US"/>
              <a:t>를 이용해 코사인 유사도를 계산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buNone/>
              <a:defRPr/>
            </a:pPr>
            <a:endParaRPr lang="en-US" altLang="ko-KR"/>
          </a:p>
        </p:txBody>
      </p:sp>
      <p:pic>
        <p:nvPicPr>
          <p:cNvPr id="15" name="그림 4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8623" y="3714958"/>
            <a:ext cx="2961141" cy="3045091"/>
          </a:xfrm>
          <a:prstGeom prst="rect">
            <a:avLst/>
          </a:prstGeom>
        </p:spPr>
      </p:pic>
      <p:pic>
        <p:nvPicPr>
          <p:cNvPr id="16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6387" y="3778880"/>
            <a:ext cx="2858057" cy="2856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Web 프레임워크 구현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05866" cy="3790723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/>
              <a:t>영상과 로고 이미지를 입력은 드래그 앤 드롭과 파일 탐색기로 넣기 가능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threshold </a:t>
            </a:r>
            <a:r>
              <a:rPr lang="ko-KR" altLang="en-US"/>
              <a:t>값 입력 후</a:t>
            </a:r>
            <a:r>
              <a:rPr lang="en-US" altLang="ko-KR"/>
              <a:t> “Submit” </a:t>
            </a:r>
            <a:r>
              <a:rPr lang="ko-KR" altLang="en-US"/>
              <a:t>버튼 눌러</a:t>
            </a:r>
            <a:r>
              <a:rPr lang="en-US" altLang="ko-KR"/>
              <a:t> api </a:t>
            </a:r>
            <a:r>
              <a:rPr lang="ko-KR" altLang="en-US"/>
              <a:t>요청</a:t>
            </a:r>
            <a:r>
              <a:rPr lang="en-US" altLang="ko-KR"/>
              <a:t>.(Django</a:t>
            </a:r>
            <a:r>
              <a:rPr lang="ko-KR" altLang="en-US"/>
              <a:t>서버 전송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작업 중임을 </a:t>
            </a:r>
            <a:r>
              <a:rPr lang="en-US" altLang="ko-KR"/>
              <a:t>Spin animation</a:t>
            </a:r>
            <a:r>
              <a:rPr lang="ko-KR" altLang="en-US"/>
              <a:t>을 넣어 보여줌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서버에서 성공 </a:t>
            </a:r>
            <a:r>
              <a:rPr lang="en-US" altLang="ko-KR"/>
              <a:t>response</a:t>
            </a:r>
            <a:r>
              <a:rPr lang="ko-KR" altLang="en-US"/>
              <a:t>를 받으면 결과창으로 이동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8466" y="4205378"/>
            <a:ext cx="2658194" cy="24891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6599" y="4225548"/>
            <a:ext cx="2754071" cy="2488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시연 영상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97B2DE0-1A44-4C02-8B54-020652419A9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374</ep:Words>
  <ep:PresentationFormat>화면 슬라이드 쇼(4:3)</ep:PresentationFormat>
  <ep:Paragraphs>67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PNU_CSE2018</vt:lpstr>
      <vt:lpstr>동영상에서 객체 탐지를 이용한 영상  타임 스탬프 시스템 개발</vt:lpstr>
      <vt:lpstr>과제 배경</vt:lpstr>
      <vt:lpstr>과제 목표</vt:lpstr>
      <vt:lpstr>시스템 개요도</vt:lpstr>
      <vt:lpstr>Yolov5 모델 학습(datasets : LogoDet-3K )</vt:lpstr>
      <vt:lpstr>Yolov5 모델 학습</vt:lpstr>
      <vt:lpstr>로고 탐지 AI 모델</vt:lpstr>
      <vt:lpstr>Web 프레임워크 구현</vt:lpstr>
      <vt:lpstr>시연 영상</vt:lpstr>
      <vt:lpstr>과제 결과 분석 및 평가</vt:lpstr>
      <vt:lpstr>과제 결과</vt:lpstr>
      <vt:lpstr>결론 및 향후 연구 방향</vt:lpstr>
      <vt:lpstr>참고 문헌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2018-02-20T01:52:53.000</dcterms:created>
  <dc:creator>김종덕</dc:creator>
  <cp:lastModifiedBy>thkan</cp:lastModifiedBy>
  <dcterms:modified xsi:type="dcterms:W3CDTF">2022-10-11T09:23:33.989</dcterms:modified>
  <cp:revision>152</cp:revision>
  <dc:title>컴퓨터 기초 실험 교과목 개요</dc:title>
  <cp:version>0906.0100.01</cp:version>
</cp:coreProperties>
</file>