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82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79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천수환" initials="천" lastIdx="2" clrIdx="0">
    <p:extLst>
      <p:ext uri="{19B8F6BF-5375-455C-9EA6-DF929625EA0E}">
        <p15:presenceInfo xmlns:p15="http://schemas.microsoft.com/office/powerpoint/2012/main" userId="S::soo7652@kau.kr::25e9fdb1-83c4-401e-8cf3-d4e25ef8e4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1551" autoAdjust="0"/>
  </p:normalViewPr>
  <p:slideViewPr>
    <p:cSldViewPr snapToGrid="0">
      <p:cViewPr varScale="1">
        <p:scale>
          <a:sx n="78" d="100"/>
          <a:sy n="78" d="100"/>
        </p:scale>
        <p:origin x="1080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426034F-F552-48C5-82B2-EAFEC06EE198}" type="datetime1">
              <a:rPr lang="ko-KR" altLang="en-US"/>
              <a:pPr lvl="0">
                <a:defRPr/>
              </a:pPr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8A9AF6E-68FD-4A6F-A808-94D850DFEE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A8BDD5-8EF4-4532-9EB3-700E8D418C3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5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9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2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A9AF6E-68FD-4A6F-A808-94D850DFEEA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6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7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7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3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72560" y="6347557"/>
            <a:ext cx="697523" cy="365125"/>
          </a:xfrm>
        </p:spPr>
        <p:txBody>
          <a:bodyPr/>
          <a:lstStyle/>
          <a:p>
            <a:fld id="{C3F50CAE-AE60-4265-908E-B582060B1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3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1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9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3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30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7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6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34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4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66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0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2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7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F91B0D-8D01-447B-A6EB-3E978BAFD028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15F4-2E22-4BBD-A30E-1A9C8F49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4854" y="444069"/>
            <a:ext cx="11122292" cy="1884808"/>
            <a:chOff x="863157" y="2227642"/>
            <a:chExt cx="11122292" cy="1884808"/>
          </a:xfrm>
        </p:grpSpPr>
        <p:sp>
          <p:nvSpPr>
            <p:cNvPr id="12" name="TextBox 11"/>
            <p:cNvSpPr txBox="1"/>
            <p:nvPr/>
          </p:nvSpPr>
          <p:spPr>
            <a:xfrm>
              <a:off x="863157" y="2508327"/>
              <a:ext cx="1112229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8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/>
                </a:rPr>
                <a:t>경매 게임</a:t>
              </a:r>
              <a:endParaRPr lang="en-US" altLang="ko-KR" sz="8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717845" y="2227642"/>
              <a:ext cx="75368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717845" y="4112450"/>
              <a:ext cx="75368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D1B6A6A-035C-4C4D-97D2-32EFC3A8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" y="2918012"/>
            <a:ext cx="3780949" cy="37809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2F4E75-4B2F-4CE6-A6E4-26D0AA0C3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25" y="2902029"/>
            <a:ext cx="3780949" cy="3780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2C84E2-68A6-4237-BF70-2A9DBFAA5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50" y="2918012"/>
            <a:ext cx="3780949" cy="3780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둥근 사각형 12"/>
          <p:cNvSpPr/>
          <p:nvPr/>
        </p:nvSpPr>
        <p:spPr>
          <a:xfrm>
            <a:off x="1652170" y="1722715"/>
            <a:ext cx="1929693" cy="473144"/>
          </a:xfrm>
          <a:prstGeom prst="round2DiagRect">
            <a:avLst>
              <a:gd name="adj1" fmla="val 37205"/>
              <a:gd name="adj2" fmla="val 0"/>
            </a:avLst>
          </a:prstGeom>
          <a:solidFill>
            <a:srgbClr val="0C5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나눔바른고딕 Light"/>
              <a:ea typeface="나눔바른고딕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50" y="250639"/>
            <a:ext cx="2734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b="1">
                <a:gradFill>
                  <a:gsLst>
                    <a:gs pos="0">
                      <a:srgbClr val="00558E"/>
                    </a:gs>
                    <a:gs pos="100000">
                      <a:srgbClr val="00558E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C</a:t>
            </a:r>
            <a:r>
              <a:rPr lang="en-US" altLang="ko-KR" sz="2800" b="1">
                <a:gradFill>
                  <a:gsLst>
                    <a:gs pos="0">
                      <a:srgbClr val="00558E"/>
                    </a:gs>
                    <a:gs pos="100000">
                      <a:srgbClr val="00558E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ONTENTS</a:t>
            </a:r>
            <a:endParaRPr lang="ko-KR" altLang="en-US" sz="4400" b="1">
              <a:gradFill>
                <a:gsLst>
                  <a:gs pos="0">
                    <a:srgbClr val="00558E"/>
                  </a:gs>
                  <a:gs pos="100000">
                    <a:srgbClr val="00558E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2170" y="1722715"/>
            <a:ext cx="192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Section </a:t>
            </a:r>
            <a:r>
              <a:rPr lang="en-US" altLang="ko-KR" sz="240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01</a:t>
            </a:r>
            <a:endParaRPr lang="ko-KR" altLang="en-US" sz="2400" b="1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39" name="대각선 방향의 모서리가 둥근 사각형 12"/>
          <p:cNvSpPr/>
          <p:nvPr/>
        </p:nvSpPr>
        <p:spPr>
          <a:xfrm>
            <a:off x="5066854" y="1722715"/>
            <a:ext cx="1929693" cy="473144"/>
          </a:xfrm>
          <a:prstGeom prst="round2DiagRect">
            <a:avLst>
              <a:gd name="adj1" fmla="val 37205"/>
              <a:gd name="adj2" fmla="val 0"/>
            </a:avLst>
          </a:prstGeom>
          <a:solidFill>
            <a:srgbClr val="0C5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나눔바른고딕 Light"/>
              <a:ea typeface="나눔바른고딕 Light"/>
            </a:endParaRPr>
          </a:p>
        </p:txBody>
      </p:sp>
      <p:sp>
        <p:nvSpPr>
          <p:cNvPr id="43" name="대각선 방향의 모서리가 둥근 사각형 12"/>
          <p:cNvSpPr/>
          <p:nvPr/>
        </p:nvSpPr>
        <p:spPr>
          <a:xfrm>
            <a:off x="8481538" y="1722715"/>
            <a:ext cx="1929693" cy="473144"/>
          </a:xfrm>
          <a:prstGeom prst="round2DiagRect">
            <a:avLst>
              <a:gd name="adj1" fmla="val 37205"/>
              <a:gd name="adj2" fmla="val 0"/>
            </a:avLst>
          </a:prstGeom>
          <a:solidFill>
            <a:srgbClr val="0C5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나눔바른고딕 Light"/>
              <a:ea typeface="나눔바른고딕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81538" y="1722715"/>
            <a:ext cx="1929693" cy="447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Section </a:t>
            </a:r>
            <a:r>
              <a:rPr lang="en-US" altLang="ko-KR" sz="240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03</a:t>
            </a:r>
            <a:endParaRPr lang="ko-KR" altLang="en-US" sz="2400" b="1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2" name="순서도: 처리 1"/>
          <p:cNvSpPr/>
          <p:nvPr/>
        </p:nvSpPr>
        <p:spPr>
          <a:xfrm>
            <a:off x="1651834" y="2610197"/>
            <a:ext cx="2313001" cy="304245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2" name="순서도: 처리 51"/>
          <p:cNvSpPr/>
          <p:nvPr/>
        </p:nvSpPr>
        <p:spPr>
          <a:xfrm>
            <a:off x="5066854" y="2610197"/>
            <a:ext cx="2313001" cy="304245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순서도: 처리 58"/>
          <p:cNvSpPr/>
          <p:nvPr/>
        </p:nvSpPr>
        <p:spPr>
          <a:xfrm>
            <a:off x="8481538" y="2610197"/>
            <a:ext cx="2313001" cy="304245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6854" y="1722715"/>
            <a:ext cx="1929693" cy="447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Section </a:t>
            </a:r>
            <a:r>
              <a:rPr lang="en-US" altLang="ko-KR" sz="240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02</a:t>
            </a:r>
            <a:endParaRPr lang="ko-KR" altLang="en-US" sz="2400" b="1" spc="-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70176-DCEC-4CC2-BCE0-643CE8546808}"/>
              </a:ext>
            </a:extLst>
          </p:cNvPr>
          <p:cNvSpPr txBox="1"/>
          <p:nvPr/>
        </p:nvSpPr>
        <p:spPr>
          <a:xfrm>
            <a:off x="1651834" y="3251276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0501C-6246-4383-8739-E75F3156702C}"/>
              </a:ext>
            </a:extLst>
          </p:cNvPr>
          <p:cNvSpPr txBox="1"/>
          <p:nvPr/>
        </p:nvSpPr>
        <p:spPr>
          <a:xfrm>
            <a:off x="1651834" y="4487560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계획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D7A28-E092-4ADD-936B-55DCE084BF08}"/>
              </a:ext>
            </a:extLst>
          </p:cNvPr>
          <p:cNvSpPr txBox="1"/>
          <p:nvPr/>
        </p:nvSpPr>
        <p:spPr>
          <a:xfrm>
            <a:off x="5066518" y="3251276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819CB5-0A9E-4AA1-83C3-7AFC76AD5C1A}"/>
              </a:ext>
            </a:extLst>
          </p:cNvPr>
          <p:cNvSpPr txBox="1"/>
          <p:nvPr/>
        </p:nvSpPr>
        <p:spPr>
          <a:xfrm>
            <a:off x="5066518" y="4487559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흐름도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116E6-1E45-405F-9220-5A7C9DB8E1DE}"/>
              </a:ext>
            </a:extLst>
          </p:cNvPr>
          <p:cNvSpPr txBox="1"/>
          <p:nvPr/>
        </p:nvSpPr>
        <p:spPr>
          <a:xfrm>
            <a:off x="8499061" y="3778650"/>
            <a:ext cx="249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3075" y="-403950"/>
            <a:ext cx="7852589" cy="9174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9500">
                <a:solidFill>
                  <a:schemeClr val="bg1"/>
                </a:solidFill>
              </a:rPr>
              <a:t>01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2524" y="365760"/>
            <a:ext cx="44230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프로젝트 소개</a:t>
            </a:r>
            <a:endParaRPr lang="en-US" altLang="ko-KR" sz="5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9135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5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chemeClr val="bg1"/>
                </a:solidFill>
              </a:rPr>
              <a:t>01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625" y="964569"/>
            <a:ext cx="672691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buAutoNum type="arabicPlain"/>
              <a:defRPr/>
            </a:pPr>
            <a:r>
              <a:rPr lang="ko-KR" altLang="en-US" sz="3000" dirty="0"/>
              <a:t>프로젝트 소개</a:t>
            </a:r>
            <a:endParaRPr lang="en-US" altLang="ko-KR" sz="3000" dirty="0"/>
          </a:p>
          <a:p>
            <a:pPr lvl="0">
              <a:defRPr/>
            </a:pPr>
            <a:endParaRPr lang="en-US" altLang="ko-KR" sz="100" dirty="0"/>
          </a:p>
          <a:p>
            <a:pPr lvl="0">
              <a:defRPr/>
            </a:pPr>
            <a:r>
              <a:rPr lang="en-US" altLang="ko-KR" sz="2400" dirty="0"/>
              <a:t>Python Django</a:t>
            </a:r>
            <a:r>
              <a:rPr lang="ko-KR" altLang="en-US" sz="2400" dirty="0"/>
              <a:t>를 이용하여 웹 기반 경매 게임 제작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6625" y="3033433"/>
            <a:ext cx="10050265" cy="304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1</a:t>
            </a:r>
            <a:r>
              <a:rPr lang="ko-KR" altLang="en-US" sz="3000" dirty="0"/>
              <a:t>주차 </a:t>
            </a:r>
            <a:r>
              <a:rPr lang="en-US" altLang="ko-KR" sz="3000" dirty="0"/>
              <a:t>: network </a:t>
            </a:r>
            <a:r>
              <a:rPr lang="ko-KR" altLang="en-US" sz="3000" dirty="0"/>
              <a:t>설계를 위한 </a:t>
            </a:r>
            <a:r>
              <a:rPr lang="en-US" altLang="ko-KR" sz="3000" dirty="0"/>
              <a:t>python &amp; Django </a:t>
            </a:r>
            <a:r>
              <a:rPr lang="ko-KR" altLang="en-US" sz="3000" dirty="0"/>
              <a:t>학습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2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프론트 엔드 구현을 위한 </a:t>
            </a:r>
            <a:r>
              <a:rPr lang="en-US" altLang="ko-KR" sz="3000" dirty="0"/>
              <a:t>bootstrap </a:t>
            </a:r>
            <a:r>
              <a:rPr lang="ko-KR" altLang="en-US" sz="3000" dirty="0"/>
              <a:t>학습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3~5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프로토타입 웹 어플리케이션 설계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6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와이어 </a:t>
            </a:r>
            <a:r>
              <a:rPr lang="ko-KR" altLang="en-US" sz="3000" dirty="0" err="1"/>
              <a:t>샤크</a:t>
            </a:r>
            <a:r>
              <a:rPr lang="ko-KR" altLang="en-US" sz="3000" dirty="0"/>
              <a:t> 테스트</a:t>
            </a:r>
          </a:p>
          <a:p>
            <a:pPr marL="333000" indent="-333000">
              <a:lnSpc>
                <a:spcPct val="13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lang="en-US" altLang="ko-KR" sz="3000" dirty="0"/>
              <a:t>7</a:t>
            </a:r>
            <a:r>
              <a:rPr lang="ko-KR" altLang="en-US" sz="3000" dirty="0"/>
              <a:t>주차 </a:t>
            </a:r>
            <a:r>
              <a:rPr lang="en-US" altLang="ko-KR" sz="3000" dirty="0"/>
              <a:t>: </a:t>
            </a:r>
            <a:r>
              <a:rPr lang="ko-KR" altLang="en-US" sz="3000" dirty="0"/>
              <a:t>완료보고서 작성</a:t>
            </a:r>
            <a:endParaRPr lang="en-US" altLang="ko-KR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65845-366D-4E31-B392-EB694C747879}"/>
              </a:ext>
            </a:extLst>
          </p:cNvPr>
          <p:cNvSpPr txBox="1"/>
          <p:nvPr/>
        </p:nvSpPr>
        <p:spPr>
          <a:xfrm>
            <a:off x="716625" y="2503708"/>
            <a:ext cx="6136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dirty="0"/>
              <a:t>2  </a:t>
            </a:r>
            <a:r>
              <a:rPr lang="ko-KR" altLang="en-US" sz="3000" dirty="0"/>
              <a:t>진행 계획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3075" y="-403950"/>
            <a:ext cx="7920758" cy="9248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9500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4184" y="365760"/>
            <a:ext cx="307968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게임 소개</a:t>
            </a:r>
            <a:endParaRPr lang="en-US" altLang="ko-KR" sz="5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7808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9135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bg1"/>
                </a:solidFill>
              </a:rPr>
              <a:t>02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6625" y="2304830"/>
            <a:ext cx="10050265" cy="396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ko-KR" altLang="en-US" sz="2000" b="1" dirty="0"/>
              <a:t>시작 조건</a:t>
            </a:r>
            <a:endParaRPr lang="en-US" altLang="ko-KR" sz="2000" b="1" dirty="0"/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경매사는 서버로</a:t>
            </a:r>
            <a:r>
              <a:rPr lang="en-US" altLang="ko-KR" dirty="0"/>
              <a:t>, </a:t>
            </a:r>
            <a:r>
              <a:rPr lang="ko-KR" altLang="en-US" dirty="0"/>
              <a:t>경매 참여자는 각 클라이언트로 설정한다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 참여자는 </a:t>
            </a:r>
            <a:r>
              <a:rPr lang="en-US" altLang="ko-KR" dirty="0"/>
              <a:t>3</a:t>
            </a:r>
            <a:r>
              <a:rPr lang="ko-KR" altLang="en-US" dirty="0"/>
              <a:t>명으로 제한한다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각 참여자는 일정금액의 초기 자본을 갖는다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endParaRPr lang="en-US" altLang="ko-KR" sz="1100" dirty="0"/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ko-KR" altLang="en-US" sz="2000" b="1" dirty="0"/>
              <a:t>기본 규칙</a:t>
            </a:r>
            <a:endParaRPr lang="en-US" altLang="ko-KR" sz="2000" b="1" dirty="0"/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경매사는 물품에 대한 시작 </a:t>
            </a:r>
            <a:r>
              <a:rPr lang="ko-KR" altLang="en-US" dirty="0" err="1"/>
              <a:t>입찰가를</a:t>
            </a:r>
            <a:r>
              <a:rPr lang="ko-KR" altLang="en-US" dirty="0"/>
              <a:t> 제시한다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경매 참여자는 </a:t>
            </a:r>
            <a:r>
              <a:rPr lang="ko-KR" altLang="en-US" dirty="0" err="1"/>
              <a:t>입찰가에</a:t>
            </a:r>
            <a:r>
              <a:rPr lang="ko-KR" altLang="en-US" dirty="0"/>
              <a:t> 대한 구매 의사를 결정한다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인 이상의 참여자가 구매 의사를 밝혔다면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입찰가에서</a:t>
            </a:r>
            <a:r>
              <a:rPr lang="ko-KR" altLang="en-US" dirty="0"/>
              <a:t> 일정 폭만큼 가격을 올린다</a:t>
            </a:r>
            <a:r>
              <a:rPr lang="en-US" altLang="ko-KR" dirty="0"/>
              <a:t>.      (</a:t>
            </a:r>
            <a:r>
              <a:rPr lang="ko-KR" altLang="en-US" dirty="0" err="1"/>
              <a:t>입찰가가</a:t>
            </a:r>
            <a:r>
              <a:rPr lang="ko-KR" altLang="en-US" dirty="0"/>
              <a:t> 높을수록</a:t>
            </a:r>
            <a:r>
              <a:rPr lang="en-US" altLang="ko-KR" dirty="0"/>
              <a:t>, </a:t>
            </a:r>
            <a:r>
              <a:rPr lang="ko-KR" altLang="en-US" dirty="0"/>
              <a:t>구매 의사자가 많을수록 폭이 올라간다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이 과정을 반복하여 가장 먼저 </a:t>
            </a:r>
            <a:r>
              <a:rPr lang="en-US" altLang="ko-KR" dirty="0"/>
              <a:t>3</a:t>
            </a:r>
            <a:r>
              <a:rPr lang="ko-KR" altLang="en-US" dirty="0"/>
              <a:t>번 낙찰된 참여자가 승리한다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65845-366D-4E31-B392-EB694C747879}"/>
              </a:ext>
            </a:extLst>
          </p:cNvPr>
          <p:cNvSpPr txBox="1"/>
          <p:nvPr/>
        </p:nvSpPr>
        <p:spPr>
          <a:xfrm>
            <a:off x="716625" y="1432947"/>
            <a:ext cx="6136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/>
              <a:t>기본 규칙 및 방법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9694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9135" y="731520"/>
            <a:ext cx="11471563" cy="58308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36523" y="0"/>
            <a:ext cx="1296785" cy="12635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5905" y="295615"/>
            <a:ext cx="814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bg1"/>
                </a:solidFill>
              </a:rPr>
              <a:t>02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>
          <a:xfrm>
            <a:off x="-2251921" y="0"/>
            <a:ext cx="14327544" cy="5505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9213" y="1890955"/>
            <a:ext cx="968189" cy="29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A050-8F1B-4DC3-A920-3DC13F407A35}"/>
              </a:ext>
            </a:extLst>
          </p:cNvPr>
          <p:cNvSpPr txBox="1"/>
          <p:nvPr/>
        </p:nvSpPr>
        <p:spPr>
          <a:xfrm>
            <a:off x="596415" y="1124542"/>
            <a:ext cx="61368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/>
              <a:t>프로그램 흐름도</a:t>
            </a:r>
            <a:endParaRPr lang="en-US" altLang="ko-KR" sz="3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70CE5C-51F4-4B11-A843-9EC3AF67353E}"/>
              </a:ext>
            </a:extLst>
          </p:cNvPr>
          <p:cNvSpPr/>
          <p:nvPr/>
        </p:nvSpPr>
        <p:spPr>
          <a:xfrm>
            <a:off x="3569110" y="1859549"/>
            <a:ext cx="4660490" cy="572221"/>
          </a:xfrm>
          <a:prstGeom prst="roundRect">
            <a:avLst>
              <a:gd name="adj" fmla="val 50000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물건 가격 제시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D8DE9C-5D74-4037-9672-CE90E480ED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8" y="3383008"/>
            <a:ext cx="721476" cy="721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7B0A75-B067-4CAB-A670-26F37E6A39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23" y="2094153"/>
            <a:ext cx="865148" cy="8651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8DA23D-F90A-432A-84FC-BC4E573916B6}"/>
              </a:ext>
            </a:extLst>
          </p:cNvPr>
          <p:cNvCxnSpPr/>
          <p:nvPr/>
        </p:nvCxnSpPr>
        <p:spPr>
          <a:xfrm>
            <a:off x="5899355" y="2431770"/>
            <a:ext cx="0" cy="43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E681B6-0A35-4204-B2BE-85856D4C334D}"/>
              </a:ext>
            </a:extLst>
          </p:cNvPr>
          <p:cNvSpPr/>
          <p:nvPr/>
        </p:nvSpPr>
        <p:spPr>
          <a:xfrm>
            <a:off x="3569110" y="2863137"/>
            <a:ext cx="4660490" cy="5658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입찰의지 표명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08D37E-471B-4BAA-8CAD-4ACFAA319467}"/>
              </a:ext>
            </a:extLst>
          </p:cNvPr>
          <p:cNvCxnSpPr>
            <a:cxnSpLocks/>
          </p:cNvCxnSpPr>
          <p:nvPr/>
        </p:nvCxnSpPr>
        <p:spPr>
          <a:xfrm>
            <a:off x="8661104" y="3696929"/>
            <a:ext cx="0" cy="4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70693C-E10A-4A23-858D-81790BD60B19}"/>
              </a:ext>
            </a:extLst>
          </p:cNvPr>
          <p:cNvSpPr/>
          <p:nvPr/>
        </p:nvSpPr>
        <p:spPr>
          <a:xfrm>
            <a:off x="1841499" y="4120462"/>
            <a:ext cx="2324869" cy="223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B7C9D1-071E-4E38-8F38-706B5EA9E1AA}"/>
              </a:ext>
            </a:extLst>
          </p:cNvPr>
          <p:cNvSpPr/>
          <p:nvPr/>
        </p:nvSpPr>
        <p:spPr>
          <a:xfrm>
            <a:off x="4670418" y="4120462"/>
            <a:ext cx="2324869" cy="223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5D6420-4B91-4551-9651-0AEFC458B08B}"/>
              </a:ext>
            </a:extLst>
          </p:cNvPr>
          <p:cNvSpPr/>
          <p:nvPr/>
        </p:nvSpPr>
        <p:spPr>
          <a:xfrm>
            <a:off x="7389402" y="4120462"/>
            <a:ext cx="2324869" cy="223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A83D6DF-EDAA-4CAB-9DA8-275FA3ED1C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39" y="5948516"/>
            <a:ext cx="412652" cy="4126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CB8EF8E-1F99-46F3-A606-4561EA4DF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70" y="5938785"/>
            <a:ext cx="412652" cy="4126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63C4B7E-34B6-49F7-ADEC-A67A9A7FD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23" y="5938785"/>
            <a:ext cx="412652" cy="4126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50E2D9-B590-4CD4-B419-DE130D2FA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49" y="5938785"/>
            <a:ext cx="412652" cy="4126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84B4AB3-5A4C-4232-B3C9-F2D6DE5C7190}"/>
              </a:ext>
            </a:extLst>
          </p:cNvPr>
          <p:cNvSpPr txBox="1"/>
          <p:nvPr/>
        </p:nvSpPr>
        <p:spPr>
          <a:xfrm>
            <a:off x="2035277" y="4237946"/>
            <a:ext cx="194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입찰자가 없는 경우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9B4F30-D3F7-42F1-A8D0-3091F9998A10}"/>
              </a:ext>
            </a:extLst>
          </p:cNvPr>
          <p:cNvSpPr txBox="1"/>
          <p:nvPr/>
        </p:nvSpPr>
        <p:spPr>
          <a:xfrm>
            <a:off x="2035277" y="5053781"/>
            <a:ext cx="19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호가를 낮춘다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ADD61-8F2A-4AD0-BACF-0A13E87C7612}"/>
              </a:ext>
            </a:extLst>
          </p:cNvPr>
          <p:cNvSpPr txBox="1"/>
          <p:nvPr/>
        </p:nvSpPr>
        <p:spPr>
          <a:xfrm>
            <a:off x="4859458" y="4237946"/>
            <a:ext cx="194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낙찰된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CAC6E0-5555-4920-9DB5-A3E1352AE0C8}"/>
              </a:ext>
            </a:extLst>
          </p:cNvPr>
          <p:cNvSpPr txBox="1"/>
          <p:nvPr/>
        </p:nvSpPr>
        <p:spPr>
          <a:xfrm>
            <a:off x="7578442" y="4237946"/>
            <a:ext cx="194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명이상의 입찰자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A5DA5-C4A0-4CD5-B52E-E5072D8D3291}"/>
              </a:ext>
            </a:extLst>
          </p:cNvPr>
          <p:cNvSpPr txBox="1"/>
          <p:nvPr/>
        </p:nvSpPr>
        <p:spPr>
          <a:xfrm>
            <a:off x="4933844" y="4969860"/>
            <a:ext cx="182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낙찰자가 점수를 얻는다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9CA202-AD92-45D5-962F-6871974C6934}"/>
              </a:ext>
            </a:extLst>
          </p:cNvPr>
          <p:cNvSpPr txBox="1"/>
          <p:nvPr/>
        </p:nvSpPr>
        <p:spPr>
          <a:xfrm>
            <a:off x="7796980" y="5053781"/>
            <a:ext cx="172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호가를 올린다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6E02CD-2D09-4095-97DA-D973E480ADCB}"/>
              </a:ext>
            </a:extLst>
          </p:cNvPr>
          <p:cNvCxnSpPr>
            <a:cxnSpLocks/>
          </p:cNvCxnSpPr>
          <p:nvPr/>
        </p:nvCxnSpPr>
        <p:spPr>
          <a:xfrm>
            <a:off x="3003933" y="3696929"/>
            <a:ext cx="0" cy="4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BCE2977-153A-4F27-8AAE-63E185EA1B68}"/>
              </a:ext>
            </a:extLst>
          </p:cNvPr>
          <p:cNvCxnSpPr/>
          <p:nvPr/>
        </p:nvCxnSpPr>
        <p:spPr>
          <a:xfrm>
            <a:off x="5899355" y="3429000"/>
            <a:ext cx="0" cy="26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91E3F27-39E9-41D3-AE60-8FA26728ACD6}"/>
              </a:ext>
            </a:extLst>
          </p:cNvPr>
          <p:cNvCxnSpPr/>
          <p:nvPr/>
        </p:nvCxnSpPr>
        <p:spPr>
          <a:xfrm flipH="1">
            <a:off x="3003933" y="3696929"/>
            <a:ext cx="28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DCFA17-6EA2-4B66-B96B-5A9562D64B1E}"/>
              </a:ext>
            </a:extLst>
          </p:cNvPr>
          <p:cNvCxnSpPr/>
          <p:nvPr/>
        </p:nvCxnSpPr>
        <p:spPr>
          <a:xfrm>
            <a:off x="5899355" y="3696929"/>
            <a:ext cx="276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FAB690-9B1A-40DA-BC0F-48BC2F21956C}"/>
              </a:ext>
            </a:extLst>
          </p:cNvPr>
          <p:cNvCxnSpPr/>
          <p:nvPr/>
        </p:nvCxnSpPr>
        <p:spPr>
          <a:xfrm>
            <a:off x="5899355" y="3705457"/>
            <a:ext cx="0" cy="39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6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189</Words>
  <Application>Microsoft Office PowerPoint</Application>
  <PresentationFormat>와이드스크린</PresentationFormat>
  <Paragraphs>53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나눔고딕</vt:lpstr>
      <vt:lpstr>나눔바른고딕 Light</vt:lpstr>
      <vt:lpstr>맑은 고딕</vt:lpstr>
      <vt:lpstr>함초롬돋움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       thinking</dc:title>
  <dc:creator>고니사니</dc:creator>
  <cp:lastModifiedBy>천 수환</cp:lastModifiedBy>
  <cp:revision>177</cp:revision>
  <dcterms:created xsi:type="dcterms:W3CDTF">2018-04-17T08:20:51Z</dcterms:created>
  <dcterms:modified xsi:type="dcterms:W3CDTF">2020-05-01T05:58:39Z</dcterms:modified>
  <cp:version>1000.0000.01</cp:version>
</cp:coreProperties>
</file>