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3"/>
  </p:notesMasterIdLst>
  <p:handoutMasterIdLst>
    <p:handoutMasterId r:id="rId7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80" r:id="rId16"/>
    <p:sldId id="299" r:id="rId17"/>
    <p:sldId id="295" r:id="rId18"/>
    <p:sldId id="382" r:id="rId19"/>
    <p:sldId id="383" r:id="rId20"/>
    <p:sldId id="381" r:id="rId21"/>
    <p:sldId id="386" r:id="rId22"/>
    <p:sldId id="270" r:id="rId23"/>
    <p:sldId id="399" r:id="rId24"/>
    <p:sldId id="271" r:id="rId25"/>
    <p:sldId id="272" r:id="rId26"/>
    <p:sldId id="273" r:id="rId27"/>
    <p:sldId id="294" r:id="rId28"/>
    <p:sldId id="398" r:id="rId29"/>
    <p:sldId id="296" r:id="rId30"/>
    <p:sldId id="297" r:id="rId31"/>
    <p:sldId id="274" r:id="rId32"/>
    <p:sldId id="275" r:id="rId33"/>
    <p:sldId id="276" r:id="rId34"/>
    <p:sldId id="277" r:id="rId35"/>
    <p:sldId id="278" r:id="rId36"/>
    <p:sldId id="281" r:id="rId37"/>
    <p:sldId id="282" r:id="rId38"/>
    <p:sldId id="279" r:id="rId39"/>
    <p:sldId id="280" r:id="rId40"/>
    <p:sldId id="291" r:id="rId41"/>
    <p:sldId id="292" r:id="rId42"/>
    <p:sldId id="293" r:id="rId43"/>
    <p:sldId id="387" r:id="rId44"/>
    <p:sldId id="384" r:id="rId45"/>
    <p:sldId id="301" r:id="rId46"/>
    <p:sldId id="315" r:id="rId47"/>
    <p:sldId id="316" r:id="rId48"/>
    <p:sldId id="317" r:id="rId49"/>
    <p:sldId id="318" r:id="rId50"/>
    <p:sldId id="388" r:id="rId51"/>
    <p:sldId id="364" r:id="rId52"/>
    <p:sldId id="389" r:id="rId53"/>
    <p:sldId id="324" r:id="rId54"/>
    <p:sldId id="353" r:id="rId55"/>
    <p:sldId id="357" r:id="rId56"/>
    <p:sldId id="393" r:id="rId57"/>
    <p:sldId id="395" r:id="rId58"/>
    <p:sldId id="358" r:id="rId59"/>
    <p:sldId id="379" r:id="rId60"/>
    <p:sldId id="325" r:id="rId61"/>
    <p:sldId id="394" r:id="rId62"/>
    <p:sldId id="326" r:id="rId63"/>
    <p:sldId id="396" r:id="rId64"/>
    <p:sldId id="329" r:id="rId65"/>
    <p:sldId id="333" r:id="rId66"/>
    <p:sldId id="336" r:id="rId67"/>
    <p:sldId id="397" r:id="rId68"/>
    <p:sldId id="341" r:id="rId69"/>
    <p:sldId id="342" r:id="rId70"/>
    <p:sldId id="343" r:id="rId71"/>
    <p:sldId id="348"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5B4"/>
    <a:srgbClr val="333333"/>
    <a:srgbClr val="999999"/>
    <a:srgbClr val="4D4D4D"/>
    <a:srgbClr val="CC0000"/>
    <a:srgbClr val="D9D9D9"/>
    <a:srgbClr val="F2F2F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1345" autoAdjust="0"/>
  </p:normalViewPr>
  <p:slideViewPr>
    <p:cSldViewPr>
      <p:cViewPr varScale="1">
        <p:scale>
          <a:sx n="109" d="100"/>
          <a:sy n="109" d="100"/>
        </p:scale>
        <p:origin x="2058" y="114"/>
      </p:cViewPr>
      <p:guideLst>
        <p:guide orient="horz" pos="2160"/>
        <p:guide pos="2880"/>
      </p:guideLst>
    </p:cSldViewPr>
  </p:slideViewPr>
  <p:outlineViewPr>
    <p:cViewPr>
      <p:scale>
        <a:sx n="33" d="100"/>
        <a:sy n="33" d="100"/>
      </p:scale>
      <p:origin x="0" y="-3823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8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4DBB3C2-A31E-4C82-8048-08126662292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195" name="Rectangle 3">
            <a:extLst>
              <a:ext uri="{FF2B5EF4-FFF2-40B4-BE49-F238E27FC236}">
                <a16:creationId xmlns:a16="http://schemas.microsoft.com/office/drawing/2014/main" id="{E8A5CE2A-3982-4A5F-AAB4-CA3D3B1E648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6" name="Rectangle 4">
            <a:extLst>
              <a:ext uri="{FF2B5EF4-FFF2-40B4-BE49-F238E27FC236}">
                <a16:creationId xmlns:a16="http://schemas.microsoft.com/office/drawing/2014/main" id="{9154C66B-EAFD-46A4-BBBD-1AE2E7F5639F}"/>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197" name="Rectangle 5">
            <a:extLst>
              <a:ext uri="{FF2B5EF4-FFF2-40B4-BE49-F238E27FC236}">
                <a16:creationId xmlns:a16="http://schemas.microsoft.com/office/drawing/2014/main" id="{CCC5AFE1-3468-404F-B64C-88AF7CE1AF2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EF95B46-67E8-46C3-9AA4-6EAB12666F0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5775EC2-40B0-4A49-8904-0F4884C110B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a:extLst>
              <a:ext uri="{FF2B5EF4-FFF2-40B4-BE49-F238E27FC236}">
                <a16:creationId xmlns:a16="http://schemas.microsoft.com/office/drawing/2014/main" id="{BF75878B-BAD6-4A28-953A-2D1B018C6A2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a:extLst>
              <a:ext uri="{FF2B5EF4-FFF2-40B4-BE49-F238E27FC236}">
                <a16:creationId xmlns:a16="http://schemas.microsoft.com/office/drawing/2014/main" id="{844F2FC3-9D2F-4BBB-A8E8-1A5FB3542F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7EEE2943-2D52-468D-A8A8-370784FAE585}"/>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23228757-C4C8-48C1-AAA8-B2D0AD94A88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a:extLst>
              <a:ext uri="{FF2B5EF4-FFF2-40B4-BE49-F238E27FC236}">
                <a16:creationId xmlns:a16="http://schemas.microsoft.com/office/drawing/2014/main" id="{49AC9F6C-41D2-496C-9AD7-4A094E09A7FC}"/>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59E30FD-B008-4307-A867-D7CC4A5ED6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Osaka" pitchFamily="-6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Osaka" pitchFamily="-6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Osaka" pitchFamily="-6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Osaka" pitchFamily="-6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D2213C-A643-4ACF-AA6E-F3CDD2B6DAE9}"/>
              </a:ext>
            </a:extLst>
          </p:cNvPr>
          <p:cNvSpPr>
            <a:spLocks noGrp="1" noChangeArrowheads="1"/>
          </p:cNvSpPr>
          <p:nvPr>
            <p:ph type="sldNum" sz="quarter" idx="5"/>
          </p:nvPr>
        </p:nvSpPr>
        <p:spPr>
          <a:ln/>
        </p:spPr>
        <p:txBody>
          <a:bodyPr/>
          <a:lstStyle/>
          <a:p>
            <a:fld id="{2B2493D1-081D-436F-AC35-6CB723112EBB}" type="slidenum">
              <a:rPr lang="en-US" altLang="en-US"/>
              <a:pPr/>
              <a:t>1</a:t>
            </a:fld>
            <a:endParaRPr lang="en-US" altLang="en-US"/>
          </a:p>
        </p:txBody>
      </p:sp>
      <p:sp>
        <p:nvSpPr>
          <p:cNvPr id="10242" name="Rectangle 2">
            <a:extLst>
              <a:ext uri="{FF2B5EF4-FFF2-40B4-BE49-F238E27FC236}">
                <a16:creationId xmlns:a16="http://schemas.microsoft.com/office/drawing/2014/main" id="{F711D3EA-2344-4910-841E-83ECD5F90BDA}"/>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84E156F-0FF5-4EBC-BD50-9E835625EB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CE9CD6-EFD2-400B-9F9C-95A474326E0E}"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1120261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84D22-271C-416C-90B1-7C2F0DEE9B63}"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13195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B6816-9771-4227-8E0A-91E817851F30}"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142195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9779CE-4467-4075-9361-ACB48FD729D2}"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24711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B925-5323-476E-B9A0-D73E62DCB4E8}"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229857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F0B975-A080-43AE-8885-8FE240911D0C}"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414266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9B6DCF-651E-47F1-BF7D-D49113FACFD5}"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103012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3AF42F-401E-4605-9E16-4A76D5A989CD}"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487358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8F2028-00C7-4405-BF72-07D3D6CAD066}"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395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B91A54-7DB3-4F65-9328-77A35840E18D}"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422414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19E576-2310-4774-98FD-A333B9841EAD}"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889625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AA76C6-8520-4622-84FF-0BBF54FCB38D}"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2016069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028DF2-9B10-4A3C-99D5-E9134E0E8C0D}"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1120142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A5A041-3719-49D3-8FE1-41792D9956C4}"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896717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77599D-ED0C-4E75-8800-37C0A439CC74}"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22310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BD4F68-7FE1-4968-99E6-6DCC3361FB6F}"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258184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5BC813-0CB2-4912-975A-CC591B23FBFC}"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3234782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53815-BC6F-4A59-BDCE-0042798394D8}"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1248665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0A0D1A-46D9-41E5-8719-BC308C39FBEC}"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3298857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2E0A76-AC56-42BD-A9A8-192443C62F97}"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2695145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0FB5B2-094E-457F-A6F5-AEB0F006153A}"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84907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CBFBAC-AD0C-4F99-B6A6-49F0FBA9FF01}"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4140047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C1FD36-D969-4424-8F48-03E2809B6BD1}"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324077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30DDB3-4653-4149-B9AB-648080697227}"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423036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04B77-E7EC-469E-92DB-F96D88D4B370}"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3002226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5EE828-0FE6-4974-93EC-F9A7190D9064}"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3513224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38CEEB-83FD-4D58-97C7-D92F591F2E85}"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621626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A7889A-DF83-443B-B595-2EE187A1288E}"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2117753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43A15-280F-4030-8DE6-28059941BE19}"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3655396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B77735-AC00-4FDC-953A-06F513CF4AFD}"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2340950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64F17E-E325-4031-8ED2-B48A5245AA9F}"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118267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FE1922-913B-4BDF-A83A-06FDA57FA251}"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180576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FF3863-5422-4330-88EC-FFB3A34177D1}"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933766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5A765B-F37D-43B9-8237-86D57264511B}"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3137475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988219-C730-4AA6-A6B8-9E412C73C2EE}"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1156531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B8EE46-10B2-4A90-A772-389684525DDE}"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1070026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BCEB15CA-A149-415E-834B-F48E79919945}" type="slidenum">
              <a:rPr lang="en-US" smtClean="0"/>
              <a:pPr>
                <a:defRPr/>
              </a:pPr>
              <a:t>54</a:t>
            </a:fld>
            <a:endParaRPr lang="en-US"/>
          </a:p>
        </p:txBody>
      </p:sp>
    </p:spTree>
    <p:extLst>
      <p:ext uri="{BB962C8B-B14F-4D97-AF65-F5344CB8AC3E}">
        <p14:creationId xmlns:p14="http://schemas.microsoft.com/office/powerpoint/2010/main" val="1358600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5B9F3651-147A-45C9-999D-EDCA7F5D3A65}" type="slidenum">
              <a:rPr lang="en-US" smtClean="0"/>
              <a:pPr>
                <a:defRPr/>
              </a:pPr>
              <a:t>55</a:t>
            </a:fld>
            <a:endParaRPr lang="en-US"/>
          </a:p>
        </p:txBody>
      </p:sp>
    </p:spTree>
    <p:extLst>
      <p:ext uri="{BB962C8B-B14F-4D97-AF65-F5344CB8AC3E}">
        <p14:creationId xmlns:p14="http://schemas.microsoft.com/office/powerpoint/2010/main" val="2493305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0696F4DE-B150-48AD-A84C-CF03CC88A9E5}" type="slidenum">
              <a:rPr lang="en-US" smtClean="0"/>
              <a:pPr>
                <a:defRPr/>
              </a:pPr>
              <a:t>58</a:t>
            </a:fld>
            <a:endParaRPr lang="en-US"/>
          </a:p>
        </p:txBody>
      </p:sp>
    </p:spTree>
    <p:extLst>
      <p:ext uri="{BB962C8B-B14F-4D97-AF65-F5344CB8AC3E}">
        <p14:creationId xmlns:p14="http://schemas.microsoft.com/office/powerpoint/2010/main" val="3971142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541D25-9EB1-4E38-80DC-EF35D1E4B5A4}"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4164467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79BEBA-6C6B-4182-8D81-6177675BC5E5}"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19734428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357D60-3617-4739-8863-F921CB6BFBC1}"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1131059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8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B55077-3AE2-4ED4-9AF5-473ED6EA77AA}"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192933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E71B3B-5D64-4A69-85DA-22B16A1CF8E4}"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148475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1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2B579D-B634-4089-80CA-68ECD8F399D3}" type="slidenum">
              <a:rPr lang="en-US" smtClean="0"/>
              <a:pPr fontAlgn="base">
                <a:spcBef>
                  <a:spcPct val="0"/>
                </a:spcBef>
                <a:spcAft>
                  <a:spcPct val="0"/>
                </a:spcAft>
                <a:defRPr/>
              </a:pPr>
              <a:t>66</a:t>
            </a:fld>
            <a:endParaRPr lang="en-US"/>
          </a:p>
        </p:txBody>
      </p:sp>
    </p:spTree>
    <p:extLst>
      <p:ext uri="{BB962C8B-B14F-4D97-AF65-F5344CB8AC3E}">
        <p14:creationId xmlns:p14="http://schemas.microsoft.com/office/powerpoint/2010/main" val="1436491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2582-59E7-41C7-B71A-19D5B913209E}" type="slidenum">
              <a:rPr lang="en-US" smtClean="0"/>
              <a:pPr fontAlgn="base">
                <a:spcBef>
                  <a:spcPct val="0"/>
                </a:spcBef>
                <a:spcAft>
                  <a:spcPct val="0"/>
                </a:spcAft>
                <a:defRPr/>
              </a:pPr>
              <a:t>68</a:t>
            </a:fld>
            <a:endParaRPr lang="en-US"/>
          </a:p>
        </p:txBody>
      </p:sp>
    </p:spTree>
    <p:extLst>
      <p:ext uri="{BB962C8B-B14F-4D97-AF65-F5344CB8AC3E}">
        <p14:creationId xmlns:p14="http://schemas.microsoft.com/office/powerpoint/2010/main" val="3516488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3BD018-D83F-4C69-8215-760816017909}"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2678889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8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DA653F-7D6F-4461-A9FA-1B4B000A5968}"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1589251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3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2D2409-1661-47A6-998A-0F8E0EA59C81}"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250657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A87B17-6C1D-4E8F-83F4-32AE3AEC8DA3}"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78806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F55173-1CF8-438B-9062-69485A585C73}"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8103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237452-4D6D-463C-9C6A-01FEE8710D61}"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23129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949D7C-0589-445E-83B7-C8709292BB8A}"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1143886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B6123BB9-C870-4770-9F90-BDF02D9EB673}"/>
              </a:ext>
            </a:extLst>
          </p:cNvPr>
          <p:cNvSpPr>
            <a:spLocks noGrp="1" noChangeArrowheads="1"/>
          </p:cNvSpPr>
          <p:nvPr>
            <p:ph type="subTitle" idx="1"/>
          </p:nvPr>
        </p:nvSpPr>
        <p:spPr>
          <a:xfrm>
            <a:off x="685800" y="3200400"/>
            <a:ext cx="7772400" cy="1752600"/>
          </a:xfrm>
        </p:spPr>
        <p:txBody>
          <a:bodyPr/>
          <a:lstStyle>
            <a:lvl1pPr marL="0" indent="0">
              <a:buFont typeface="Wingdings" panose="05000000000000000000" pitchFamily="2" charset="2"/>
              <a:buNone/>
              <a:defRPr sz="1800">
                <a:solidFill>
                  <a:srgbClr val="CCCCCC"/>
                </a:solidFill>
              </a:defRPr>
            </a:lvl1pPr>
          </a:lstStyle>
          <a:p>
            <a:pPr lvl="0"/>
            <a:r>
              <a:rPr lang="en-US" altLang="en-US" noProof="0"/>
              <a:t>Click to edit Master subtitle style</a:t>
            </a:r>
          </a:p>
        </p:txBody>
      </p:sp>
      <p:pic>
        <p:nvPicPr>
          <p:cNvPr id="3084" name="Picture 12">
            <a:extLst>
              <a:ext uri="{FF2B5EF4-FFF2-40B4-BE49-F238E27FC236}">
                <a16:creationId xmlns:a16="http://schemas.microsoft.com/office/drawing/2014/main" id="{150F1CA8-E406-43E7-B47A-FCAF1BC303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7" name="Rectangle 15">
            <a:extLst>
              <a:ext uri="{FF2B5EF4-FFF2-40B4-BE49-F238E27FC236}">
                <a16:creationId xmlns:a16="http://schemas.microsoft.com/office/drawing/2014/main" id="{AEFCF4DB-DCAA-467B-BA8D-6439E3DFC035}"/>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BE4C02DD-7D1F-467D-B8F7-21A82C7A397C}"/>
              </a:ext>
            </a:extLst>
          </p:cNvPr>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a:t>Click to edit Master title style</a:t>
            </a:r>
          </a:p>
        </p:txBody>
      </p:sp>
      <p:sp>
        <p:nvSpPr>
          <p:cNvPr id="3091" name="Rectangle 19">
            <a:extLst>
              <a:ext uri="{FF2B5EF4-FFF2-40B4-BE49-F238E27FC236}">
                <a16:creationId xmlns:a16="http://schemas.microsoft.com/office/drawing/2014/main" id="{18D055D5-19D3-46C6-9F92-85F271D897E6}"/>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dirty="0">
                <a:latin typeface="Arial Bold" panose="020B0704020202020204" pitchFamily="34" charset="0"/>
              </a:rPr>
              <a:t>Boston University</a:t>
            </a:r>
            <a:r>
              <a:rPr lang="en-US" altLang="en-US" sz="1200" dirty="0"/>
              <a:t> MET CS 520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E702-A1B3-4DAC-8390-BC2B34A5CD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1BFE65-D9ED-497F-93C4-3EEB84F7E1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452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FB492-BB8B-4EE3-8F82-8DD933FAD821}"/>
              </a:ext>
            </a:extLst>
          </p:cNvPr>
          <p:cNvSpPr>
            <a:spLocks noGrp="1"/>
          </p:cNvSpPr>
          <p:nvPr>
            <p:ph type="title" orient="vert"/>
          </p:nvPr>
        </p:nvSpPr>
        <p:spPr>
          <a:xfrm>
            <a:off x="6553200" y="762000"/>
            <a:ext cx="1981200" cy="4953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F74C5-2AD6-427B-ABF0-ECE14688C18B}"/>
              </a:ext>
            </a:extLst>
          </p:cNvPr>
          <p:cNvSpPr>
            <a:spLocks noGrp="1"/>
          </p:cNvSpPr>
          <p:nvPr>
            <p:ph type="body" orient="vert" idx="1"/>
          </p:nvPr>
        </p:nvSpPr>
        <p:spPr>
          <a:xfrm>
            <a:off x="609600" y="762000"/>
            <a:ext cx="579120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85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79CE-77D0-42D5-9C6F-7FD37ECA4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23882-024B-4A64-8787-F569D89D52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125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F73F-1693-4C02-B8EF-B65EB54472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D9EAC-3A1D-44EA-8E04-BA34913B2FA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89374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A5F4-47B4-47C8-8A43-E30B9F482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2235E-3320-4B53-A2F1-FE4F0B627D7B}"/>
              </a:ext>
            </a:extLst>
          </p:cNvPr>
          <p:cNvSpPr>
            <a:spLocks noGrp="1"/>
          </p:cNvSpPr>
          <p:nvPr>
            <p:ph sz="half" idx="1"/>
          </p:nvPr>
        </p:nvSpPr>
        <p:spPr>
          <a:xfrm>
            <a:off x="609600" y="1828800"/>
            <a:ext cx="38862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7BC53-D1E3-4A9F-AA01-B365AF113377}"/>
              </a:ext>
            </a:extLst>
          </p:cNvPr>
          <p:cNvSpPr>
            <a:spLocks noGrp="1"/>
          </p:cNvSpPr>
          <p:nvPr>
            <p:ph sz="half" idx="2"/>
          </p:nvPr>
        </p:nvSpPr>
        <p:spPr>
          <a:xfrm>
            <a:off x="4648200" y="1828800"/>
            <a:ext cx="38862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99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6073-1298-44B8-972F-603B3C254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03DEB4-983D-4237-9F74-0E62A8578FD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6355F9-8216-4C2E-A9BE-31C3C013D22A}"/>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03AF9B-5F98-4941-B26D-2AB6A251D1C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8446D-0AD1-4984-8223-49053FED2B17}"/>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55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D4D3-83B4-4027-839F-7AE4C8BCCA4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425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63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460F-B60F-4452-88A9-AFAA4F1C48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37A570-09E8-409F-943C-8F02DABE8F3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6D845-B81A-424B-8454-4F4AEADE8D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7884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B119-0659-4B24-A74C-FA63F55261E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642C23-D1D2-44D5-9C66-C1A1703D63A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2C88F-0049-4DEC-BD15-B156FACFE4F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66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BF14B735-0D75-4F52-8AA5-921EE68AD97C}"/>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a:extLst>
              <a:ext uri="{FF2B5EF4-FFF2-40B4-BE49-F238E27FC236}">
                <a16:creationId xmlns:a16="http://schemas.microsoft.com/office/drawing/2014/main" id="{DADCCBFF-E8D6-41CC-84F4-5D0B9586CAB7}"/>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67510F0-B6A0-4DD2-B88E-0F5B88E56507}"/>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6" name="Text Box 12">
            <a:extLst>
              <a:ext uri="{FF2B5EF4-FFF2-40B4-BE49-F238E27FC236}">
                <a16:creationId xmlns:a16="http://schemas.microsoft.com/office/drawing/2014/main" id="{D4AA8833-61C9-42FE-BD1E-9626D51EF394}"/>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chemeClr val="bg1"/>
                </a:solidFill>
              </a:rPr>
              <a:t>Boston University</a:t>
            </a:r>
            <a:r>
              <a:rPr lang="en-US" altLang="en-US" sz="1200">
                <a:solidFill>
                  <a:schemeClr val="bg1"/>
                </a:solidFill>
              </a:rPr>
              <a:t> Slideshow Title Goes Here</a:t>
            </a:r>
          </a:p>
        </p:txBody>
      </p:sp>
      <p:pic>
        <p:nvPicPr>
          <p:cNvPr id="1044" name="Picture 20">
            <a:extLst>
              <a:ext uri="{FF2B5EF4-FFF2-40B4-BE49-F238E27FC236}">
                <a16:creationId xmlns:a16="http://schemas.microsoft.com/office/drawing/2014/main" id="{201051B4-1AA6-4D3F-8153-C71D2EDE45A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7" name="Rectangle 23">
            <a:extLst>
              <a:ext uri="{FF2B5EF4-FFF2-40B4-BE49-F238E27FC236}">
                <a16:creationId xmlns:a16="http://schemas.microsoft.com/office/drawing/2014/main" id="{95BD4076-4BEB-483D-A5E8-585B9645B0D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dirty="0">
                <a:latin typeface="Arial Bold" panose="020B0704020202020204" pitchFamily="34" charset="0"/>
              </a:rPr>
              <a:t>Boston University</a:t>
            </a:r>
            <a:r>
              <a:rPr lang="en-US" altLang="en-US" sz="1200" dirty="0"/>
              <a:t> MET CS 520</a:t>
            </a:r>
          </a:p>
        </p:txBody>
      </p:sp>
      <p:sp>
        <p:nvSpPr>
          <p:cNvPr id="3" name="Slide Number Placeholder 2">
            <a:extLst>
              <a:ext uri="{FF2B5EF4-FFF2-40B4-BE49-F238E27FC236}">
                <a16:creationId xmlns:a16="http://schemas.microsoft.com/office/drawing/2014/main" id="{14E3DBC7-B158-4768-8D87-D69B8C6051A2}"/>
              </a:ext>
            </a:extLst>
          </p:cNvPr>
          <p:cNvSpPr>
            <a:spLocks noGrp="1"/>
          </p:cNvSpPr>
          <p:nvPr>
            <p:ph type="sldNum" sz="quarter" idx="4"/>
          </p:nvPr>
        </p:nvSpPr>
        <p:spPr>
          <a:xfrm>
            <a:off x="6999287" y="-23762"/>
            <a:ext cx="2057400" cy="302102"/>
          </a:xfrm>
          <a:prstGeom prst="rect">
            <a:avLst/>
          </a:prstGeom>
        </p:spPr>
        <p:txBody>
          <a:bodyPr vert="horz" lIns="91440" tIns="45720" rIns="91440" bIns="45720" rtlCol="0" anchor="ctr"/>
          <a:lstStyle>
            <a:lvl1pPr algn="r">
              <a:defRPr sz="1200">
                <a:solidFill>
                  <a:schemeClr val="tx1">
                    <a:tint val="75000"/>
                  </a:schemeClr>
                </a:solidFill>
              </a:defRPr>
            </a:lvl1pPr>
          </a:lstStyle>
          <a:p>
            <a:fld id="{6F0842EE-4229-4EE1-8881-BC25405C766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400" kern="12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panose="020B0604020202020204" pitchFamily="34" charset="0"/>
          <a:ea typeface="Osaka" pitchFamily="-64" charset="-128"/>
        </a:defRPr>
      </a:lvl2pPr>
      <a:lvl3pPr algn="l" rtl="0" fontAlgn="base">
        <a:spcBef>
          <a:spcPct val="0"/>
        </a:spcBef>
        <a:spcAft>
          <a:spcPct val="0"/>
        </a:spcAft>
        <a:defRPr sz="2400">
          <a:solidFill>
            <a:schemeClr val="tx1"/>
          </a:solidFill>
          <a:latin typeface="Arial" panose="020B0604020202020204" pitchFamily="34" charset="0"/>
          <a:ea typeface="Osaka" pitchFamily="-64" charset="-128"/>
        </a:defRPr>
      </a:lvl3pPr>
      <a:lvl4pPr algn="l" rtl="0" fontAlgn="base">
        <a:spcBef>
          <a:spcPct val="0"/>
        </a:spcBef>
        <a:spcAft>
          <a:spcPct val="0"/>
        </a:spcAft>
        <a:defRPr sz="2400">
          <a:solidFill>
            <a:schemeClr val="tx1"/>
          </a:solidFill>
          <a:latin typeface="Arial" panose="020B0604020202020204" pitchFamily="34" charset="0"/>
          <a:ea typeface="Osaka" pitchFamily="-64" charset="-128"/>
        </a:defRPr>
      </a:lvl4pPr>
      <a:lvl5pPr algn="l" rtl="0" fontAlgn="base">
        <a:spcBef>
          <a:spcPct val="0"/>
        </a:spcBef>
        <a:spcAft>
          <a:spcPct val="0"/>
        </a:spcAft>
        <a:defRPr sz="2400">
          <a:solidFill>
            <a:schemeClr val="tx1"/>
          </a:solidFill>
          <a:latin typeface="Arial" panose="020B0604020202020204" pitchFamily="34" charset="0"/>
          <a:ea typeface="Osaka" pitchFamily="-64" charset="-128"/>
        </a:defRPr>
      </a:lvl5pPr>
      <a:lvl6pPr marL="457200" algn="l" rtl="0" fontAlgn="base">
        <a:spcBef>
          <a:spcPct val="0"/>
        </a:spcBef>
        <a:spcAft>
          <a:spcPct val="0"/>
        </a:spcAft>
        <a:defRPr sz="2400">
          <a:solidFill>
            <a:schemeClr val="tx1"/>
          </a:solidFill>
          <a:latin typeface="Arial" panose="020B0604020202020204" pitchFamily="34" charset="0"/>
          <a:ea typeface="Osaka" pitchFamily="-64" charset="-128"/>
        </a:defRPr>
      </a:lvl6pPr>
      <a:lvl7pPr marL="914400" algn="l" rtl="0" fontAlgn="base">
        <a:spcBef>
          <a:spcPct val="0"/>
        </a:spcBef>
        <a:spcAft>
          <a:spcPct val="0"/>
        </a:spcAft>
        <a:defRPr sz="2400">
          <a:solidFill>
            <a:schemeClr val="tx1"/>
          </a:solidFill>
          <a:latin typeface="Arial" panose="020B0604020202020204" pitchFamily="34" charset="0"/>
          <a:ea typeface="Osaka" pitchFamily="-64" charset="-128"/>
        </a:defRPr>
      </a:lvl7pPr>
      <a:lvl8pPr marL="1371600" algn="l" rtl="0" fontAlgn="base">
        <a:spcBef>
          <a:spcPct val="0"/>
        </a:spcBef>
        <a:spcAft>
          <a:spcPct val="0"/>
        </a:spcAft>
        <a:defRPr sz="2400">
          <a:solidFill>
            <a:schemeClr val="tx1"/>
          </a:solidFill>
          <a:latin typeface="Arial" panose="020B0604020202020204" pitchFamily="34" charset="0"/>
          <a:ea typeface="Osaka" pitchFamily="-64" charset="-128"/>
        </a:defRPr>
      </a:lvl8pPr>
      <a:lvl9pPr marL="1828800" algn="l" rtl="0" fontAlgn="base">
        <a:spcBef>
          <a:spcPct val="0"/>
        </a:spcBef>
        <a:spcAft>
          <a:spcPct val="0"/>
        </a:spcAft>
        <a:defRPr sz="2400">
          <a:solidFill>
            <a:schemeClr val="tx1"/>
          </a:solidFill>
          <a:latin typeface="Arial" panose="020B0604020202020204" pitchFamily="34" charset="0"/>
          <a:ea typeface="Osaka" pitchFamily="-64" charset="-128"/>
        </a:defRPr>
      </a:lvl9pPr>
    </p:titleStyle>
    <p:bodyStyle>
      <a:lvl1pPr marL="342900" indent="-342900" algn="l" rtl="0" fontAlgn="base">
        <a:spcBef>
          <a:spcPct val="20000"/>
        </a:spcBef>
        <a:spcAft>
          <a:spcPct val="0"/>
        </a:spcAft>
        <a:buClr>
          <a:srgbClr val="2675B4"/>
        </a:buClr>
        <a:buFont typeface="Wingdings" panose="05000000000000000000" pitchFamily="2" charset="2"/>
        <a:buChar char="§"/>
        <a:defRPr sz="2400" kern="1200">
          <a:solidFill>
            <a:schemeClr val="tx1"/>
          </a:solidFill>
          <a:latin typeface="+mn-lt"/>
          <a:ea typeface="+mn-ea"/>
          <a:cs typeface="+mn-cs"/>
        </a:defRPr>
      </a:lvl1pPr>
      <a:lvl2pPr marL="742950" indent="-285750" algn="l" rtl="0" fontAlgn="base">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2pPr>
      <a:lvl3pPr marL="1143000" indent="-228600" algn="l" rtl="0" fontAlgn="base">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3pPr>
      <a:lvl4pPr marL="1600200" indent="-228600" algn="l" rtl="0" fontAlgn="base">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hyperlink" Target="https://docs.oracle.com/javase/8/docs/api/java/util/Collectio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8/docs/api/java/util/Li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oracle.com/javase/8/docs/api/java/util/Se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cs.oracle.com/javase/8/docs/api/java/util/HashMap.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oracle.com/javase/8/docs/api/java/util/Iterator.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92CB8F80-8F4C-4244-AAF7-55D85D66FD7B}"/>
              </a:ext>
            </a:extLst>
          </p:cNvPr>
          <p:cNvSpPr>
            <a:spLocks noGrp="1" noChangeArrowheads="1"/>
          </p:cNvSpPr>
          <p:nvPr>
            <p:ph type="subTitle" idx="1"/>
          </p:nvPr>
        </p:nvSpPr>
        <p:spPr/>
        <p:txBody>
          <a:bodyPr/>
          <a:lstStyle/>
          <a:p>
            <a:r>
              <a:rPr lang="en-US" altLang="en-US" dirty="0"/>
              <a:t>Arrays, Lists, Sets, Maps, Iterators</a:t>
            </a:r>
          </a:p>
        </p:txBody>
      </p:sp>
      <p:sp>
        <p:nvSpPr>
          <p:cNvPr id="4098" name="Rectangle 2">
            <a:extLst>
              <a:ext uri="{FF2B5EF4-FFF2-40B4-BE49-F238E27FC236}">
                <a16:creationId xmlns:a16="http://schemas.microsoft.com/office/drawing/2014/main" id="{44D96CE0-3379-4235-AB7E-A8D290CC9EC6}"/>
              </a:ext>
            </a:extLst>
          </p:cNvPr>
          <p:cNvSpPr>
            <a:spLocks noGrp="1" noChangeArrowheads="1"/>
          </p:cNvSpPr>
          <p:nvPr>
            <p:ph type="ctrTitle"/>
          </p:nvPr>
        </p:nvSpPr>
        <p:spPr/>
        <p:txBody>
          <a:bodyPr/>
          <a:lstStyle/>
          <a:p>
            <a:r>
              <a:rPr lang="en-US" altLang="en-US"/>
              <a:t>MET CS 520 – Information Structures with Java</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Three Ways to Use Square Brackets [] with an Array Name</a:t>
            </a:r>
          </a:p>
        </p:txBody>
      </p:sp>
      <p:sp>
        <p:nvSpPr>
          <p:cNvPr id="22531" name="Rectangle 3"/>
          <p:cNvSpPr>
            <a:spLocks noGrp="1" noChangeArrowheads="1"/>
          </p:cNvSpPr>
          <p:nvPr>
            <p:ph type="body" idx="1"/>
          </p:nvPr>
        </p:nvSpPr>
        <p:spPr/>
        <p:txBody>
          <a:bodyPr/>
          <a:lstStyle/>
          <a:p>
            <a:r>
              <a:rPr lang="en-US" dirty="0"/>
              <a:t>Square brackets can be used to create a type name:</a:t>
            </a:r>
          </a:p>
          <a:p>
            <a:pPr marL="457200" lvl="1" indent="0">
              <a:buNone/>
            </a:pPr>
            <a:r>
              <a:rPr lang="en-US" dirty="0">
                <a:solidFill>
                  <a:srgbClr val="2675B4"/>
                </a:solidFill>
              </a:rPr>
              <a:t>double[] score;</a:t>
            </a:r>
          </a:p>
          <a:p>
            <a:r>
              <a:rPr lang="en-US" dirty="0"/>
              <a:t>Square brackets can be used with an integer value as part of the special syntax Java uses to create a new array:</a:t>
            </a:r>
          </a:p>
          <a:p>
            <a:pPr marL="457200" lvl="1" indent="0">
              <a:buNone/>
            </a:pPr>
            <a:r>
              <a:rPr lang="en-US" dirty="0">
                <a:solidFill>
                  <a:srgbClr val="2675B4"/>
                </a:solidFill>
              </a:rPr>
              <a:t>score = new double[5];</a:t>
            </a:r>
          </a:p>
          <a:p>
            <a:r>
              <a:rPr lang="en-US" dirty="0"/>
              <a:t>Square brackets can be used to name an indexed variable of an array:</a:t>
            </a:r>
          </a:p>
          <a:p>
            <a:pPr marL="457200" lvl="1" indent="0">
              <a:buNone/>
            </a:pPr>
            <a:r>
              <a:rPr lang="en-US" dirty="0">
                <a:solidFill>
                  <a:srgbClr val="2675B4"/>
                </a:solidFill>
              </a:rPr>
              <a:t>max = score[0];</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The length Instance Variable</a:t>
            </a:r>
          </a:p>
        </p:txBody>
      </p:sp>
      <p:sp>
        <p:nvSpPr>
          <p:cNvPr id="23555" name="Rectangle 3"/>
          <p:cNvSpPr>
            <a:spLocks noGrp="1" noChangeArrowheads="1"/>
          </p:cNvSpPr>
          <p:nvPr>
            <p:ph type="body" idx="1"/>
          </p:nvPr>
        </p:nvSpPr>
        <p:spPr/>
        <p:txBody>
          <a:bodyPr/>
          <a:lstStyle/>
          <a:p>
            <a:r>
              <a:rPr lang="en-US" dirty="0"/>
              <a:t>An array is considered to be an object</a:t>
            </a:r>
          </a:p>
          <a:p>
            <a:r>
              <a:rPr lang="en-US" dirty="0"/>
              <a:t>Since other objects can have instance variables, so can arrays</a:t>
            </a:r>
          </a:p>
          <a:p>
            <a:r>
              <a:rPr lang="en-US" dirty="0"/>
              <a:t>Every array has exactly one instance variable named length</a:t>
            </a:r>
          </a:p>
          <a:p>
            <a:pPr lvl="1"/>
            <a:r>
              <a:rPr lang="en-US" dirty="0"/>
              <a:t>When an array is created, the instance variable length is automatically set equal to its size</a:t>
            </a:r>
          </a:p>
          <a:p>
            <a:pPr lvl="1"/>
            <a:r>
              <a:rPr lang="en-US" dirty="0"/>
              <a:t> The value of length cannot be changed (other than by creating an entirely new array with new)</a:t>
            </a:r>
          </a:p>
          <a:p>
            <a:pPr marL="914400" lvl="2" indent="0">
              <a:buNone/>
            </a:pPr>
            <a:r>
              <a:rPr lang="en-US" dirty="0">
                <a:solidFill>
                  <a:srgbClr val="2675B4"/>
                </a:solidFill>
              </a:rPr>
              <a:t>double[] score = new double[5];</a:t>
            </a:r>
          </a:p>
          <a:p>
            <a:pPr lvl="1"/>
            <a:r>
              <a:rPr lang="en-US" dirty="0"/>
              <a:t>Given score above, </a:t>
            </a:r>
            <a:r>
              <a:rPr lang="en-US" dirty="0" err="1"/>
              <a:t>score.length</a:t>
            </a:r>
            <a:r>
              <a:rPr lang="en-US" dirty="0"/>
              <a:t> has a value of 5</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Pitfall:  Array Index Out of Bounds</a:t>
            </a:r>
          </a:p>
        </p:txBody>
      </p:sp>
      <p:sp>
        <p:nvSpPr>
          <p:cNvPr id="24579" name="Rectangle 3"/>
          <p:cNvSpPr>
            <a:spLocks noGrp="1" noChangeArrowheads="1"/>
          </p:cNvSpPr>
          <p:nvPr>
            <p:ph type="body" idx="1"/>
          </p:nvPr>
        </p:nvSpPr>
        <p:spPr/>
        <p:txBody>
          <a:bodyPr/>
          <a:lstStyle/>
          <a:p>
            <a:r>
              <a:rPr lang="en-US"/>
              <a:t>Array indices always start with 0, and always end with the integer that is one less than the size of the array</a:t>
            </a:r>
          </a:p>
          <a:p>
            <a:pPr lvl="1"/>
            <a:r>
              <a:rPr lang="en-US"/>
              <a:t>The most common programming error made when using arrays is attempting to use a nonexistent array index</a:t>
            </a:r>
          </a:p>
          <a:p>
            <a:r>
              <a:rPr lang="en-US"/>
              <a:t>When an index expression evaluates to some value other than those allowed by the array declaration, the index is said to be out of bounds</a:t>
            </a:r>
          </a:p>
          <a:p>
            <a:pPr lvl="1"/>
            <a:r>
              <a:rPr lang="en-US"/>
              <a:t>An out of bounds index will cause a program to terminate with a run-time error message</a:t>
            </a:r>
          </a:p>
          <a:p>
            <a:pPr lvl="1"/>
            <a:r>
              <a:rPr lang="en-US"/>
              <a:t>Array indices get out of bounds most commonly at the first or last iteration of a loop that processes the array:  Be sure to test for this!</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Initializing Arrays</a:t>
            </a:r>
          </a:p>
        </p:txBody>
      </p:sp>
      <p:sp>
        <p:nvSpPr>
          <p:cNvPr id="25603" name="Rectangle 3"/>
          <p:cNvSpPr>
            <a:spLocks noGrp="1" noChangeArrowheads="1"/>
          </p:cNvSpPr>
          <p:nvPr>
            <p:ph type="body" idx="1"/>
          </p:nvPr>
        </p:nvSpPr>
        <p:spPr/>
        <p:txBody>
          <a:bodyPr/>
          <a:lstStyle/>
          <a:p>
            <a:r>
              <a:rPr lang="en-US" dirty="0"/>
              <a:t>An array can be initialized when it is declared</a:t>
            </a:r>
          </a:p>
          <a:p>
            <a:pPr lvl="1"/>
            <a:r>
              <a:rPr lang="en-US" dirty="0"/>
              <a:t>Values for the indexed variables are enclosed in braces, and separated by  commas</a:t>
            </a:r>
          </a:p>
          <a:p>
            <a:pPr lvl="1"/>
            <a:r>
              <a:rPr lang="en-US" dirty="0"/>
              <a:t>The array size is automatically set to the number of values in the braces</a:t>
            </a:r>
          </a:p>
          <a:p>
            <a:pPr marL="914400" lvl="2" indent="0">
              <a:buNone/>
            </a:pPr>
            <a:r>
              <a:rPr lang="en-US" dirty="0">
                <a:solidFill>
                  <a:srgbClr val="2675B4"/>
                </a:solidFill>
              </a:rPr>
              <a:t>int[] age = {2, 12, 1};</a:t>
            </a:r>
          </a:p>
          <a:p>
            <a:pPr lvl="1"/>
            <a:r>
              <a:rPr lang="en-US" dirty="0"/>
              <a:t>Given age above, </a:t>
            </a:r>
            <a:r>
              <a:rPr lang="en-US" dirty="0" err="1"/>
              <a:t>age.length</a:t>
            </a:r>
            <a:r>
              <a:rPr lang="en-US" dirty="0"/>
              <a:t> has a value of 3</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Initializing Arrays</a:t>
            </a:r>
          </a:p>
        </p:txBody>
      </p:sp>
      <p:sp>
        <p:nvSpPr>
          <p:cNvPr id="26627" name="Rectangle 3"/>
          <p:cNvSpPr>
            <a:spLocks noGrp="1" noChangeArrowheads="1"/>
          </p:cNvSpPr>
          <p:nvPr>
            <p:ph type="body" idx="1"/>
          </p:nvPr>
        </p:nvSpPr>
        <p:spPr/>
        <p:txBody>
          <a:bodyPr/>
          <a:lstStyle/>
          <a:p>
            <a:r>
              <a:rPr lang="en-US" dirty="0"/>
              <a:t>Another way of initializing an array is by using a for loop</a:t>
            </a:r>
          </a:p>
          <a:p>
            <a:pPr marL="457200" lvl="1" indent="0">
              <a:buNone/>
            </a:pPr>
            <a:r>
              <a:rPr lang="en-US" dirty="0">
                <a:solidFill>
                  <a:srgbClr val="2675B4"/>
                </a:solidFill>
              </a:rPr>
              <a:t>double[] reading = new double[100];</a:t>
            </a:r>
          </a:p>
          <a:p>
            <a:pPr marL="457200" lvl="1" indent="0">
              <a:buNone/>
            </a:pPr>
            <a:r>
              <a:rPr lang="en-US" dirty="0">
                <a:solidFill>
                  <a:srgbClr val="2675B4"/>
                </a:solidFill>
              </a:rPr>
              <a:t>int index;</a:t>
            </a:r>
          </a:p>
          <a:p>
            <a:pPr marL="457200" lvl="1" indent="0">
              <a:buNone/>
            </a:pPr>
            <a:r>
              <a:rPr lang="en-US" dirty="0">
                <a:solidFill>
                  <a:srgbClr val="2675B4"/>
                </a:solidFill>
              </a:rPr>
              <a:t>for (index = 0; </a:t>
            </a:r>
          </a:p>
          <a:p>
            <a:pPr marL="457200" lvl="1" indent="0">
              <a:buNone/>
            </a:pPr>
            <a:r>
              <a:rPr lang="en-US" dirty="0">
                <a:solidFill>
                  <a:srgbClr val="2675B4"/>
                </a:solidFill>
              </a:rPr>
              <a:t>     index &lt; </a:t>
            </a:r>
            <a:r>
              <a:rPr lang="en-US" dirty="0" err="1">
                <a:solidFill>
                  <a:srgbClr val="2675B4"/>
                </a:solidFill>
              </a:rPr>
              <a:t>reading.length</a:t>
            </a:r>
            <a:r>
              <a:rPr lang="en-US" dirty="0">
                <a:solidFill>
                  <a:srgbClr val="2675B4"/>
                </a:solidFill>
              </a:rPr>
              <a:t>; index++)</a:t>
            </a:r>
          </a:p>
          <a:p>
            <a:pPr marL="457200" lvl="1" indent="0">
              <a:buNone/>
            </a:pPr>
            <a:r>
              <a:rPr lang="en-US" dirty="0">
                <a:solidFill>
                  <a:srgbClr val="2675B4"/>
                </a:solidFill>
              </a:rPr>
              <a:t>  reading[index] = 42.0;</a:t>
            </a:r>
          </a:p>
          <a:p>
            <a:r>
              <a:rPr lang="en-US" dirty="0"/>
              <a:t>If the elements of an array are not initialized explicitly, they will automatically be initialized to the default value for their base type</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5693-AFED-4DBF-AEA7-835A9FAB1FB7}"/>
              </a:ext>
            </a:extLst>
          </p:cNvPr>
          <p:cNvSpPr>
            <a:spLocks noGrp="1"/>
          </p:cNvSpPr>
          <p:nvPr>
            <p:ph type="title"/>
          </p:nvPr>
        </p:nvSpPr>
        <p:spPr/>
        <p:txBody>
          <a:bodyPr/>
          <a:lstStyle/>
          <a:p>
            <a:r>
              <a:rPr lang="en-US" dirty="0"/>
              <a:t>Arrays versus Collections</a:t>
            </a:r>
          </a:p>
        </p:txBody>
      </p:sp>
      <p:sp>
        <p:nvSpPr>
          <p:cNvPr id="3" name="Content Placeholder 2">
            <a:extLst>
              <a:ext uri="{FF2B5EF4-FFF2-40B4-BE49-F238E27FC236}">
                <a16:creationId xmlns:a16="http://schemas.microsoft.com/office/drawing/2014/main" id="{73097BC1-A802-4115-A136-88E70BAED4CD}"/>
              </a:ext>
            </a:extLst>
          </p:cNvPr>
          <p:cNvSpPr>
            <a:spLocks noGrp="1"/>
          </p:cNvSpPr>
          <p:nvPr>
            <p:ph idx="1"/>
          </p:nvPr>
        </p:nvSpPr>
        <p:spPr>
          <a:xfrm>
            <a:off x="609600" y="1524000"/>
            <a:ext cx="7924800" cy="3886200"/>
          </a:xfrm>
        </p:spPr>
        <p:txBody>
          <a:bodyPr/>
          <a:lstStyle/>
          <a:p>
            <a:r>
              <a:rPr lang="en-US" dirty="0"/>
              <a:t>Arrays are normally used when the number of elements is known in advance. The elements are stored in the array and various operations are performed on those elements. </a:t>
            </a:r>
          </a:p>
          <a:p>
            <a:r>
              <a:rPr lang="en-US" dirty="0"/>
              <a:t>Arrays provide direct access to the elements stored in the data structure. However, insertion, removal, and lookup of objects in the array are not straightforward operations. </a:t>
            </a:r>
          </a:p>
          <a:p>
            <a:r>
              <a:rPr lang="en-US" dirty="0"/>
              <a:t>The classes in the Collection hierarchy are used when the number of elements varies during the lifetime of the application. They also provide operations for insertion, removal, and lookup of objects.</a:t>
            </a:r>
          </a:p>
        </p:txBody>
      </p:sp>
    </p:spTree>
    <p:extLst>
      <p:ext uri="{BB962C8B-B14F-4D97-AF65-F5344CB8AC3E}">
        <p14:creationId xmlns:p14="http://schemas.microsoft.com/office/powerpoint/2010/main" val="246481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0E11-676E-46E7-BD99-485E44100116}"/>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BE170E6-456A-49C8-889C-280DDCEBDFF0}"/>
              </a:ext>
            </a:extLst>
          </p:cNvPr>
          <p:cNvSpPr>
            <a:spLocks noGrp="1"/>
          </p:cNvSpPr>
          <p:nvPr>
            <p:ph idx="1"/>
          </p:nvPr>
        </p:nvSpPr>
        <p:spPr/>
        <p:txBody>
          <a:bodyPr/>
          <a:lstStyle/>
          <a:p>
            <a:r>
              <a:rPr lang="en-US" dirty="0"/>
              <a:t>Lists</a:t>
            </a:r>
          </a:p>
          <a:p>
            <a:pPr lvl="1"/>
            <a:r>
              <a:rPr lang="en-US" dirty="0"/>
              <a:t>dynamic set of objects that can be added to or removed from. Lists can have duplicates.</a:t>
            </a:r>
          </a:p>
          <a:p>
            <a:r>
              <a:rPr lang="en-US" dirty="0"/>
              <a:t>Sets </a:t>
            </a:r>
          </a:p>
          <a:p>
            <a:pPr lvl="1"/>
            <a:r>
              <a:rPr lang="en-US" dirty="0"/>
              <a:t>dynamic set of objects that can be added to or removed from. Sets cannot have duplicates.</a:t>
            </a:r>
          </a:p>
          <a:p>
            <a:r>
              <a:rPr lang="en-US" dirty="0"/>
              <a:t>Maps </a:t>
            </a:r>
          </a:p>
          <a:p>
            <a:pPr lvl="1"/>
            <a:r>
              <a:rPr lang="en-US" dirty="0"/>
              <a:t>set of objects that are indexed by a key.</a:t>
            </a:r>
          </a:p>
          <a:p>
            <a:r>
              <a:rPr lang="en-US" dirty="0"/>
              <a:t>Iterators </a:t>
            </a:r>
          </a:p>
          <a:p>
            <a:pPr lvl="1"/>
            <a:r>
              <a:rPr lang="en-US" dirty="0"/>
              <a:t>Common mechanism for traversing collections.</a:t>
            </a:r>
          </a:p>
        </p:txBody>
      </p:sp>
    </p:spTree>
    <p:extLst>
      <p:ext uri="{BB962C8B-B14F-4D97-AF65-F5344CB8AC3E}">
        <p14:creationId xmlns:p14="http://schemas.microsoft.com/office/powerpoint/2010/main" val="233588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Collection Landscape</a:t>
            </a:r>
          </a:p>
        </p:txBody>
      </p:sp>
      <p:pic>
        <p:nvPicPr>
          <p:cNvPr id="15363" name="Picture 9" descr="savitch_c16d01_complete"/>
          <p:cNvPicPr preferRelativeResize="0">
            <a:picLocks noChangeAspect="1" noChangeArrowheads="1"/>
          </p:cNvPicPr>
          <p:nvPr>
            <p:custDataLst>
              <p:tags r:id="rId1"/>
            </p:custDataLst>
          </p:nvPr>
        </p:nvPicPr>
        <p:blipFill>
          <a:blip r:embed="rId4" cstate="print">
            <a:lum bright="-6000" contrast="12000"/>
            <a:extLst>
              <a:ext uri="{28A0092B-C50C-407E-A947-70E740481C1C}">
                <a14:useLocalDpi xmlns:a14="http://schemas.microsoft.com/office/drawing/2010/main" val="0"/>
              </a:ext>
            </a:extLst>
          </a:blip>
          <a:srcRect/>
          <a:stretch>
            <a:fillRect/>
          </a:stretch>
        </p:blipFill>
        <p:spPr bwMode="auto">
          <a:xfrm>
            <a:off x="1872456" y="1219200"/>
            <a:ext cx="5399087" cy="481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0B07-FB31-40B2-9D0F-534F0A33F7E7}"/>
              </a:ext>
            </a:extLst>
          </p:cNvPr>
          <p:cNvSpPr>
            <a:spLocks noGrp="1"/>
          </p:cNvSpPr>
          <p:nvPr>
            <p:ph type="title"/>
          </p:nvPr>
        </p:nvSpPr>
        <p:spPr/>
        <p:txBody>
          <a:bodyPr/>
          <a:lstStyle/>
          <a:p>
            <a:r>
              <a:rPr lang="en-US" dirty="0"/>
              <a:t>Collection Interface</a:t>
            </a:r>
          </a:p>
        </p:txBody>
      </p:sp>
      <p:sp>
        <p:nvSpPr>
          <p:cNvPr id="3" name="Content Placeholder 2">
            <a:extLst>
              <a:ext uri="{FF2B5EF4-FFF2-40B4-BE49-F238E27FC236}">
                <a16:creationId xmlns:a16="http://schemas.microsoft.com/office/drawing/2014/main" id="{5ADFBA09-DC69-48A3-A753-B52E2DBADAE2}"/>
              </a:ext>
            </a:extLst>
          </p:cNvPr>
          <p:cNvSpPr>
            <a:spLocks noGrp="1"/>
          </p:cNvSpPr>
          <p:nvPr>
            <p:ph idx="1"/>
          </p:nvPr>
        </p:nvSpPr>
        <p:spPr/>
        <p:txBody>
          <a:bodyPr/>
          <a:lstStyle/>
          <a:p>
            <a:r>
              <a:rPr lang="en-US" dirty="0">
                <a:hlinkClick r:id="rId2"/>
              </a:rPr>
              <a:t>https://docs.oracle.com/javase/8/docs/api/java/util/Collection.html</a:t>
            </a:r>
            <a:endParaRPr lang="en-US" dirty="0"/>
          </a:p>
          <a:p>
            <a:endParaRPr lang="en-US" dirty="0"/>
          </a:p>
        </p:txBody>
      </p:sp>
    </p:spTree>
    <p:extLst>
      <p:ext uri="{BB962C8B-B14F-4D97-AF65-F5344CB8AC3E}">
        <p14:creationId xmlns:p14="http://schemas.microsoft.com/office/powerpoint/2010/main" val="257734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2279-BF1F-4A48-B11A-66ADEE0395F2}"/>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424CBCD5-ED0D-46D3-8A7B-7955FED6050B}"/>
              </a:ext>
            </a:extLst>
          </p:cNvPr>
          <p:cNvSpPr>
            <a:spLocks noGrp="1"/>
          </p:cNvSpPr>
          <p:nvPr>
            <p:ph idx="1"/>
          </p:nvPr>
        </p:nvSpPr>
        <p:spPr/>
        <p:txBody>
          <a:bodyPr/>
          <a:lstStyle/>
          <a:p>
            <a:r>
              <a:rPr lang="en-US" dirty="0">
                <a:hlinkClick r:id="rId2"/>
              </a:rPr>
              <a:t>https://docs.oracle.com/javase/8/docs/api/java/util/List.html</a:t>
            </a:r>
            <a:endParaRPr lang="en-US" dirty="0"/>
          </a:p>
          <a:p>
            <a:endParaRPr lang="en-US" dirty="0"/>
          </a:p>
        </p:txBody>
      </p:sp>
    </p:spTree>
    <p:extLst>
      <p:ext uri="{BB962C8B-B14F-4D97-AF65-F5344CB8AC3E}">
        <p14:creationId xmlns:p14="http://schemas.microsoft.com/office/powerpoint/2010/main" val="328194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Introduction to Arrays</a:t>
            </a:r>
          </a:p>
        </p:txBody>
      </p:sp>
      <p:sp>
        <p:nvSpPr>
          <p:cNvPr id="14339" name="Rectangle 3"/>
          <p:cNvSpPr>
            <a:spLocks noGrp="1" noChangeArrowheads="1"/>
          </p:cNvSpPr>
          <p:nvPr>
            <p:ph type="body" idx="1"/>
          </p:nvPr>
        </p:nvSpPr>
        <p:spPr/>
        <p:txBody>
          <a:bodyPr/>
          <a:lstStyle/>
          <a:p>
            <a:r>
              <a:rPr lang="en-US" dirty="0"/>
              <a:t>An array is a data structure used to process a collection of data that is all of the same type</a:t>
            </a:r>
          </a:p>
          <a:p>
            <a:pPr lvl="1"/>
            <a:r>
              <a:rPr lang="en-US" dirty="0"/>
              <a:t>An array behaves like a numbered list of variables with a uniform naming mechanism</a:t>
            </a:r>
          </a:p>
          <a:p>
            <a:pPr lvl="1"/>
            <a:r>
              <a:rPr lang="en-US" dirty="0"/>
              <a:t>It has a part that does not change:  the name of the array</a:t>
            </a:r>
          </a:p>
          <a:p>
            <a:pPr lvl="1"/>
            <a:r>
              <a:rPr lang="en-US" dirty="0"/>
              <a:t>It has a part that can change:  an integer in square brackets</a:t>
            </a:r>
          </a:p>
          <a:p>
            <a:r>
              <a:rPr lang="en-US" dirty="0"/>
              <a:t>For example, given five scores:</a:t>
            </a:r>
          </a:p>
          <a:p>
            <a:pPr marL="457200" lvl="1" indent="0">
              <a:buNone/>
            </a:pPr>
            <a:r>
              <a:rPr lang="en-US" dirty="0"/>
              <a:t>score[0], score[1], score[2], score[3], score[4]</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22C3-159E-4E11-B727-DC777608391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322ED960-CDC3-40E7-AAB0-858F2583831A}"/>
              </a:ext>
            </a:extLst>
          </p:cNvPr>
          <p:cNvSpPr>
            <a:spLocks noGrp="1"/>
          </p:cNvSpPr>
          <p:nvPr>
            <p:ph idx="1"/>
          </p:nvPr>
        </p:nvSpPr>
        <p:spPr/>
        <p:txBody>
          <a:bodyPr/>
          <a:lstStyle/>
          <a:p>
            <a:r>
              <a:rPr lang="en-US" dirty="0"/>
              <a:t>The List interface extends the Collection interface and represents an ordered collection of elements. </a:t>
            </a:r>
          </a:p>
          <a:p>
            <a:r>
              <a:rPr lang="en-US" dirty="0"/>
              <a:t>A list can contain duplicate elements and can insert and retrieve elements by a given index position in the list. </a:t>
            </a:r>
          </a:p>
        </p:txBody>
      </p:sp>
    </p:spTree>
    <p:extLst>
      <p:ext uri="{BB962C8B-B14F-4D97-AF65-F5344CB8AC3E}">
        <p14:creationId xmlns:p14="http://schemas.microsoft.com/office/powerpoint/2010/main" val="305885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Collection Relationships</a:t>
            </a:r>
          </a:p>
        </p:txBody>
      </p:sp>
      <p:sp>
        <p:nvSpPr>
          <p:cNvPr id="31747" name="Rectangle 3"/>
          <p:cNvSpPr>
            <a:spLocks noGrp="1" noChangeArrowheads="1"/>
          </p:cNvSpPr>
          <p:nvPr>
            <p:ph type="body" idx="1"/>
          </p:nvPr>
        </p:nvSpPr>
        <p:spPr/>
        <p:txBody>
          <a:bodyPr/>
          <a:lstStyle/>
          <a:p>
            <a:r>
              <a:rPr lang="en-US" dirty="0"/>
              <a:t>Classes that implement the </a:t>
            </a:r>
            <a:r>
              <a:rPr lang="en-US" dirty="0">
                <a:solidFill>
                  <a:srgbClr val="2675B4"/>
                </a:solidFill>
              </a:rPr>
              <a:t>List&lt;T&gt;</a:t>
            </a:r>
            <a:r>
              <a:rPr lang="en-US" dirty="0"/>
              <a:t> interface have their elements ordered as on a list</a:t>
            </a:r>
          </a:p>
          <a:p>
            <a:pPr lvl="1"/>
            <a:r>
              <a:rPr lang="en-US" dirty="0"/>
              <a:t>Elements are indexed starting with zero</a:t>
            </a:r>
          </a:p>
          <a:p>
            <a:pPr lvl="1"/>
            <a:r>
              <a:rPr lang="en-US" dirty="0"/>
              <a:t>A class that implements the </a:t>
            </a:r>
            <a:r>
              <a:rPr lang="en-US" dirty="0">
                <a:solidFill>
                  <a:srgbClr val="2675B4"/>
                </a:solidFill>
              </a:rPr>
              <a:t>List&lt;T&gt;</a:t>
            </a:r>
            <a:r>
              <a:rPr lang="en-US" dirty="0"/>
              <a:t> interface allows elements to occur more than once</a:t>
            </a:r>
          </a:p>
          <a:p>
            <a:pPr lvl="1"/>
            <a:r>
              <a:rPr lang="en-US" dirty="0"/>
              <a:t>The </a:t>
            </a:r>
            <a:r>
              <a:rPr lang="en-US" dirty="0">
                <a:solidFill>
                  <a:srgbClr val="2675B4"/>
                </a:solidFill>
              </a:rPr>
              <a:t>List&lt;T&gt;</a:t>
            </a:r>
            <a:r>
              <a:rPr lang="en-US" dirty="0"/>
              <a:t> interface has more method headings than the </a:t>
            </a:r>
            <a:r>
              <a:rPr lang="en-US" dirty="0">
                <a:solidFill>
                  <a:srgbClr val="2675B4"/>
                </a:solidFill>
              </a:rPr>
              <a:t>Collection&lt;T&gt;</a:t>
            </a:r>
            <a:r>
              <a:rPr lang="en-US" dirty="0"/>
              <a:t> interface</a:t>
            </a:r>
          </a:p>
          <a:p>
            <a:pPr lvl="1"/>
            <a:r>
              <a:rPr lang="en-US" dirty="0"/>
              <a:t>Some of the methods inherited from the </a:t>
            </a:r>
            <a:r>
              <a:rPr lang="en-US" dirty="0">
                <a:solidFill>
                  <a:srgbClr val="2675B4"/>
                </a:solidFill>
              </a:rPr>
              <a:t>Collection&lt;T&gt;</a:t>
            </a:r>
            <a:r>
              <a:rPr lang="en-US" dirty="0"/>
              <a:t> interface have different semantics in the </a:t>
            </a:r>
            <a:r>
              <a:rPr lang="en-US" dirty="0">
                <a:solidFill>
                  <a:srgbClr val="2675B4"/>
                </a:solidFill>
              </a:rPr>
              <a:t>List&lt;T&gt;</a:t>
            </a:r>
            <a:r>
              <a:rPr lang="en-US" dirty="0"/>
              <a:t> interface</a:t>
            </a:r>
          </a:p>
          <a:p>
            <a:pPr lvl="1"/>
            <a:r>
              <a:rPr lang="en-US" dirty="0"/>
              <a:t>The </a:t>
            </a:r>
            <a:r>
              <a:rPr lang="en-US" dirty="0" err="1">
                <a:solidFill>
                  <a:srgbClr val="2675B4"/>
                </a:solidFill>
              </a:rPr>
              <a:t>ArrayList</a:t>
            </a:r>
            <a:r>
              <a:rPr lang="en-US" dirty="0">
                <a:solidFill>
                  <a:srgbClr val="2675B4"/>
                </a:solidFill>
              </a:rPr>
              <a:t>&lt;T&gt; </a:t>
            </a:r>
            <a:r>
              <a:rPr lang="en-US" dirty="0"/>
              <a:t>class implements the </a:t>
            </a:r>
            <a:r>
              <a:rPr lang="en-US" dirty="0">
                <a:solidFill>
                  <a:srgbClr val="2675B4"/>
                </a:solidFill>
              </a:rPr>
              <a:t>List&lt;T&gt;</a:t>
            </a:r>
            <a:r>
              <a:rPr lang="en-US" dirty="0"/>
              <a:t> interface</a:t>
            </a:r>
          </a:p>
        </p:txBody>
      </p:sp>
    </p:spTree>
    <p:extLst>
      <p:ext uri="{BB962C8B-B14F-4D97-AF65-F5344CB8AC3E}">
        <p14:creationId xmlns:p14="http://schemas.microsoft.com/office/powerpoint/2010/main" val="4996825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The </a:t>
            </a:r>
            <a:r>
              <a:rPr lang="en-US" dirty="0" err="1">
                <a:solidFill>
                  <a:srgbClr val="2675B4"/>
                </a:solidFill>
              </a:rPr>
              <a:t>ArrayList</a:t>
            </a:r>
            <a:r>
              <a:rPr lang="en-US" dirty="0"/>
              <a:t> Class</a:t>
            </a:r>
          </a:p>
        </p:txBody>
      </p:sp>
      <p:sp>
        <p:nvSpPr>
          <p:cNvPr id="15363" name="Rectangle 3"/>
          <p:cNvSpPr>
            <a:spLocks noGrp="1" noChangeArrowheads="1"/>
          </p:cNvSpPr>
          <p:nvPr>
            <p:ph type="body" idx="1"/>
          </p:nvPr>
        </p:nvSpPr>
        <p:spPr/>
        <p:txBody>
          <a:bodyPr/>
          <a:lstStyle/>
          <a:p>
            <a:r>
              <a:rPr lang="en-US" dirty="0" err="1">
                <a:solidFill>
                  <a:srgbClr val="2675B4"/>
                </a:solidFill>
              </a:rPr>
              <a:t>ArrayList</a:t>
            </a:r>
            <a:r>
              <a:rPr lang="en-US" dirty="0"/>
              <a:t> is a class in the standard Java libraries</a:t>
            </a:r>
          </a:p>
          <a:p>
            <a:pPr lvl="1"/>
            <a:r>
              <a:rPr lang="en-US" dirty="0"/>
              <a:t>Unlike arrays, which have a fixed length once they have been created, an </a:t>
            </a:r>
            <a:r>
              <a:rPr lang="en-US" dirty="0" err="1">
                <a:solidFill>
                  <a:srgbClr val="2675B4"/>
                </a:solidFill>
              </a:rPr>
              <a:t>ArrayList</a:t>
            </a:r>
            <a:r>
              <a:rPr lang="en-US" dirty="0"/>
              <a:t> is an object that can grow and shrink while your program is running</a:t>
            </a:r>
          </a:p>
          <a:p>
            <a:r>
              <a:rPr lang="en-US" dirty="0"/>
              <a:t>In general, an </a:t>
            </a:r>
            <a:r>
              <a:rPr lang="en-US" dirty="0" err="1">
                <a:solidFill>
                  <a:srgbClr val="2675B4"/>
                </a:solidFill>
              </a:rPr>
              <a:t>ArrayList</a:t>
            </a:r>
            <a:r>
              <a:rPr lang="en-US" dirty="0"/>
              <a:t> serves the same purpose as an array, except that an </a:t>
            </a:r>
            <a:r>
              <a:rPr lang="en-US" dirty="0" err="1">
                <a:solidFill>
                  <a:srgbClr val="2675B4"/>
                </a:solidFill>
              </a:rPr>
              <a:t>ArrayList</a:t>
            </a:r>
            <a:r>
              <a:rPr lang="en-US" dirty="0"/>
              <a:t> can change length while the program is running</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02A5-BC3D-4C50-801A-28B3F2111A3E}"/>
              </a:ext>
            </a:extLst>
          </p:cNvPr>
          <p:cNvSpPr>
            <a:spLocks noGrp="1"/>
          </p:cNvSpPr>
          <p:nvPr>
            <p:ph type="title"/>
          </p:nvPr>
        </p:nvSpPr>
        <p:spPr/>
        <p:txBody>
          <a:bodyPr/>
          <a:lstStyle/>
          <a:p>
            <a:r>
              <a:rPr lang="en-US" dirty="0" err="1"/>
              <a:t>ArrayList</a:t>
            </a:r>
            <a:r>
              <a:rPr lang="en-US" dirty="0"/>
              <a:t> Demo</a:t>
            </a:r>
          </a:p>
        </p:txBody>
      </p:sp>
    </p:spTree>
    <p:extLst>
      <p:ext uri="{BB962C8B-B14F-4D97-AF65-F5344CB8AC3E}">
        <p14:creationId xmlns:p14="http://schemas.microsoft.com/office/powerpoint/2010/main" val="32667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The </a:t>
            </a:r>
            <a:r>
              <a:rPr lang="en-US" dirty="0" err="1">
                <a:solidFill>
                  <a:srgbClr val="2675B4"/>
                </a:solidFill>
              </a:rPr>
              <a:t>ArrayList</a:t>
            </a:r>
            <a:r>
              <a:rPr lang="en-US" dirty="0"/>
              <a:t> Class</a:t>
            </a:r>
          </a:p>
        </p:txBody>
      </p:sp>
      <p:sp>
        <p:nvSpPr>
          <p:cNvPr id="16387" name="Rectangle 3"/>
          <p:cNvSpPr>
            <a:spLocks noGrp="1" noChangeArrowheads="1"/>
          </p:cNvSpPr>
          <p:nvPr>
            <p:ph type="body" idx="1"/>
          </p:nvPr>
        </p:nvSpPr>
        <p:spPr/>
        <p:txBody>
          <a:bodyPr/>
          <a:lstStyle/>
          <a:p>
            <a:r>
              <a:rPr lang="en-US" dirty="0"/>
              <a:t>The class </a:t>
            </a:r>
            <a:r>
              <a:rPr lang="en-US" dirty="0" err="1">
                <a:solidFill>
                  <a:srgbClr val="2675B4"/>
                </a:solidFill>
              </a:rPr>
              <a:t>ArrayList</a:t>
            </a:r>
            <a:r>
              <a:rPr lang="en-US" dirty="0"/>
              <a:t> is implemented using an array as a private instance variable</a:t>
            </a:r>
          </a:p>
          <a:p>
            <a:pPr lvl="1"/>
            <a:r>
              <a:rPr lang="en-US" dirty="0"/>
              <a:t>When this hidden array is full, a new larger hidden array is created and the data is transferred to this new array</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The </a:t>
            </a:r>
            <a:r>
              <a:rPr lang="en-US" dirty="0" err="1">
                <a:solidFill>
                  <a:srgbClr val="2675B4"/>
                </a:solidFill>
              </a:rPr>
              <a:t>ArrayList</a:t>
            </a:r>
            <a:r>
              <a:rPr lang="en-US" dirty="0"/>
              <a:t> Class</a:t>
            </a:r>
          </a:p>
        </p:txBody>
      </p:sp>
      <p:sp>
        <p:nvSpPr>
          <p:cNvPr id="17411" name="Rectangle 3"/>
          <p:cNvSpPr>
            <a:spLocks noGrp="1" noChangeArrowheads="1"/>
          </p:cNvSpPr>
          <p:nvPr>
            <p:ph type="body" idx="1"/>
          </p:nvPr>
        </p:nvSpPr>
        <p:spPr/>
        <p:txBody>
          <a:bodyPr/>
          <a:lstStyle/>
          <a:p>
            <a:r>
              <a:rPr lang="en-US" dirty="0"/>
              <a:t>Why not always use an </a:t>
            </a:r>
            <a:r>
              <a:rPr lang="en-US" dirty="0" err="1">
                <a:solidFill>
                  <a:srgbClr val="2675B4"/>
                </a:solidFill>
              </a:rPr>
              <a:t>ArrayList</a:t>
            </a:r>
            <a:r>
              <a:rPr lang="en-US" dirty="0"/>
              <a:t> instead of an array? </a:t>
            </a:r>
          </a:p>
          <a:p>
            <a:pPr lvl="1"/>
            <a:r>
              <a:rPr lang="en-US" dirty="0"/>
              <a:t>An </a:t>
            </a:r>
            <a:r>
              <a:rPr lang="en-US" dirty="0" err="1"/>
              <a:t>ArrayList</a:t>
            </a:r>
            <a:r>
              <a:rPr lang="en-US" dirty="0"/>
              <a:t> is less efficient than an array</a:t>
            </a:r>
          </a:p>
          <a:p>
            <a:pPr lvl="1"/>
            <a:r>
              <a:rPr lang="en-US" dirty="0"/>
              <a:t>It does not have the convenient square bracket notation</a:t>
            </a:r>
          </a:p>
          <a:p>
            <a:pPr lvl="1"/>
            <a:r>
              <a:rPr lang="en-US" dirty="0"/>
              <a:t>The base type of an </a:t>
            </a:r>
            <a:r>
              <a:rPr lang="en-US" dirty="0" err="1">
                <a:solidFill>
                  <a:srgbClr val="2675B4"/>
                </a:solidFill>
              </a:rPr>
              <a:t>ArrayList</a:t>
            </a:r>
            <a:r>
              <a:rPr lang="en-US" dirty="0"/>
              <a:t> must be a class type (or other reference type):  it cannot be a primitive type</a:t>
            </a:r>
          </a:p>
          <a:p>
            <a:pPr lvl="1"/>
            <a:r>
              <a:rPr lang="en-US" dirty="0"/>
              <a:t>This last point is less of a problem now that Java provides automatic boxing and unboxing of primitives</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Using the </a:t>
            </a:r>
            <a:r>
              <a:rPr lang="en-US" dirty="0" err="1">
                <a:solidFill>
                  <a:srgbClr val="2675B4"/>
                </a:solidFill>
              </a:rPr>
              <a:t>ArrayList</a:t>
            </a:r>
            <a:r>
              <a:rPr lang="en-US" dirty="0"/>
              <a:t> Class</a:t>
            </a:r>
          </a:p>
        </p:txBody>
      </p:sp>
      <p:sp>
        <p:nvSpPr>
          <p:cNvPr id="18435" name="Rectangle 3"/>
          <p:cNvSpPr>
            <a:spLocks noGrp="1" noChangeArrowheads="1"/>
          </p:cNvSpPr>
          <p:nvPr>
            <p:ph type="body" idx="1"/>
          </p:nvPr>
        </p:nvSpPr>
        <p:spPr/>
        <p:txBody>
          <a:bodyPr/>
          <a:lstStyle/>
          <a:p>
            <a:r>
              <a:rPr lang="en-US" dirty="0"/>
              <a:t>In order to make use of the </a:t>
            </a:r>
            <a:r>
              <a:rPr lang="en-US" dirty="0" err="1">
                <a:solidFill>
                  <a:srgbClr val="2675B4"/>
                </a:solidFill>
              </a:rPr>
              <a:t>ArrayList</a:t>
            </a:r>
            <a:r>
              <a:rPr lang="en-US" dirty="0"/>
              <a:t> class, it must first be imported from the package </a:t>
            </a:r>
            <a:r>
              <a:rPr lang="en-US" dirty="0" err="1"/>
              <a:t>java.util</a:t>
            </a:r>
            <a:endParaRPr lang="en-US" dirty="0"/>
          </a:p>
          <a:p>
            <a:r>
              <a:rPr lang="en-US" dirty="0"/>
              <a:t>An </a:t>
            </a:r>
            <a:r>
              <a:rPr lang="en-US" dirty="0" err="1">
                <a:solidFill>
                  <a:srgbClr val="2675B4"/>
                </a:solidFill>
              </a:rPr>
              <a:t>ArrayList</a:t>
            </a:r>
            <a:r>
              <a:rPr lang="en-US" dirty="0"/>
              <a:t> is created and named in the same way as object of any class, except that you specify the base type as follows:</a:t>
            </a:r>
          </a:p>
          <a:p>
            <a:pPr marL="457200" lvl="1" indent="0">
              <a:buNone/>
            </a:pPr>
            <a:r>
              <a:rPr lang="en-US" dirty="0" err="1">
                <a:solidFill>
                  <a:srgbClr val="2675B4"/>
                </a:solidFill>
              </a:rPr>
              <a:t>ArrayList</a:t>
            </a:r>
            <a:r>
              <a:rPr lang="en-US" dirty="0">
                <a:solidFill>
                  <a:srgbClr val="2675B4"/>
                </a:solidFill>
              </a:rPr>
              <a:t>&lt;</a:t>
            </a:r>
            <a:r>
              <a:rPr lang="en-US" dirty="0" err="1">
                <a:solidFill>
                  <a:srgbClr val="2675B4"/>
                </a:solidFill>
              </a:rPr>
              <a:t>BaseType</a:t>
            </a:r>
            <a:r>
              <a:rPr lang="en-US" dirty="0">
                <a:solidFill>
                  <a:srgbClr val="2675B4"/>
                </a:solidFill>
              </a:rPr>
              <a:t>&gt; </a:t>
            </a:r>
            <a:r>
              <a:rPr lang="en-US" dirty="0" err="1">
                <a:solidFill>
                  <a:srgbClr val="2675B4"/>
                </a:solidFill>
              </a:rPr>
              <a:t>aList</a:t>
            </a:r>
            <a:r>
              <a:rPr lang="en-US" dirty="0">
                <a:solidFill>
                  <a:srgbClr val="2675B4"/>
                </a:solidFill>
              </a:rPr>
              <a:t> = </a:t>
            </a:r>
          </a:p>
          <a:p>
            <a:pPr marL="457200" lvl="1" indent="0">
              <a:buNone/>
            </a:pPr>
            <a:r>
              <a:rPr lang="en-US" dirty="0">
                <a:solidFill>
                  <a:srgbClr val="2675B4"/>
                </a:solidFill>
              </a:rPr>
              <a:t>   new </a:t>
            </a:r>
            <a:r>
              <a:rPr lang="en-US" dirty="0" err="1">
                <a:solidFill>
                  <a:srgbClr val="2675B4"/>
                </a:solidFill>
              </a:rPr>
              <a:t>ArrayList</a:t>
            </a:r>
            <a:r>
              <a:rPr lang="en-US" dirty="0">
                <a:solidFill>
                  <a:srgbClr val="2675B4"/>
                </a:solidFill>
              </a:rPr>
              <a:t>&lt;</a:t>
            </a:r>
            <a:r>
              <a:rPr lang="en-US" dirty="0" err="1">
                <a:solidFill>
                  <a:srgbClr val="2675B4"/>
                </a:solidFill>
              </a:rPr>
              <a:t>BaseType</a:t>
            </a:r>
            <a:r>
              <a:rPr lang="en-US" dirty="0">
                <a:solidFill>
                  <a:srgbClr val="2675B4"/>
                </a:solidFill>
              </a:rPr>
              <a:t>&gt;();</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Parameterized Classes and Generics</a:t>
            </a:r>
          </a:p>
        </p:txBody>
      </p:sp>
      <p:sp>
        <p:nvSpPr>
          <p:cNvPr id="52227" name="Rectangle 3"/>
          <p:cNvSpPr>
            <a:spLocks noGrp="1" noChangeArrowheads="1"/>
          </p:cNvSpPr>
          <p:nvPr>
            <p:ph type="body" idx="1"/>
          </p:nvPr>
        </p:nvSpPr>
        <p:spPr/>
        <p:txBody>
          <a:bodyPr/>
          <a:lstStyle/>
          <a:p>
            <a:r>
              <a:rPr lang="en-US" dirty="0"/>
              <a:t>The class </a:t>
            </a:r>
            <a:r>
              <a:rPr lang="en-US" dirty="0" err="1">
                <a:solidFill>
                  <a:srgbClr val="2675B4"/>
                </a:solidFill>
              </a:rPr>
              <a:t>ArrayList</a:t>
            </a:r>
            <a:r>
              <a:rPr lang="en-US" dirty="0"/>
              <a:t> is a parameterized class</a:t>
            </a:r>
          </a:p>
          <a:p>
            <a:r>
              <a:rPr lang="en-US" dirty="0"/>
              <a:t>It has a parameter, denoted by </a:t>
            </a:r>
            <a:r>
              <a:rPr lang="en-US" dirty="0" err="1">
                <a:solidFill>
                  <a:srgbClr val="2675B4"/>
                </a:solidFill>
              </a:rPr>
              <a:t>Base_Type</a:t>
            </a:r>
            <a:r>
              <a:rPr lang="en-US" dirty="0"/>
              <a:t>, that can be replaced by any reference type to obtain a class for </a:t>
            </a:r>
            <a:r>
              <a:rPr lang="en-US" dirty="0" err="1">
                <a:solidFill>
                  <a:srgbClr val="2675B4"/>
                </a:solidFill>
              </a:rPr>
              <a:t>ArrayLists</a:t>
            </a:r>
            <a:r>
              <a:rPr lang="en-US" dirty="0"/>
              <a:t> with the specified base type</a:t>
            </a:r>
          </a:p>
          <a:p>
            <a:r>
              <a:rPr lang="en-US" dirty="0"/>
              <a:t>Starting with version 5.0, Java allows class definitions with parameters for types</a:t>
            </a:r>
          </a:p>
          <a:p>
            <a:pPr lvl="1"/>
            <a:r>
              <a:rPr lang="en-US" dirty="0"/>
              <a:t>These classes that have type parameters are called parameterized class or generic definitions, or, simply, generics</a:t>
            </a: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solidFill>
                  <a:srgbClr val="898989"/>
                </a:solidFill>
                <a:latin typeface="Calibri" pitchFamily="34" charset="0"/>
              </a:rPr>
              <a:t> </a:t>
            </a:r>
          </a:p>
        </p:txBody>
      </p:sp>
    </p:spTree>
    <p:extLst>
      <p:ext uri="{BB962C8B-B14F-4D97-AF65-F5344CB8AC3E}">
        <p14:creationId xmlns:p14="http://schemas.microsoft.com/office/powerpoint/2010/main" val="2151195908"/>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Nonparameterized </a:t>
            </a:r>
            <a:r>
              <a:rPr lang="en-US" dirty="0" err="1">
                <a:solidFill>
                  <a:srgbClr val="2675B4"/>
                </a:solidFill>
              </a:rPr>
              <a:t>ArrayList</a:t>
            </a:r>
            <a:r>
              <a:rPr lang="en-US" dirty="0"/>
              <a:t> and </a:t>
            </a:r>
            <a:r>
              <a:rPr lang="en-US" dirty="0">
                <a:solidFill>
                  <a:srgbClr val="2675B4"/>
                </a:solidFill>
              </a:rPr>
              <a:t>Vector</a:t>
            </a:r>
            <a:r>
              <a:rPr lang="en-US" dirty="0"/>
              <a:t> Classes</a:t>
            </a:r>
          </a:p>
        </p:txBody>
      </p:sp>
      <p:sp>
        <p:nvSpPr>
          <p:cNvPr id="53251" name="Rectangle 3"/>
          <p:cNvSpPr>
            <a:spLocks noGrp="1" noChangeArrowheads="1"/>
          </p:cNvSpPr>
          <p:nvPr>
            <p:ph type="body" idx="1"/>
          </p:nvPr>
        </p:nvSpPr>
        <p:spPr/>
        <p:txBody>
          <a:bodyPr/>
          <a:lstStyle/>
          <a:p>
            <a:r>
              <a:rPr lang="en-US" dirty="0"/>
              <a:t>The </a:t>
            </a:r>
            <a:r>
              <a:rPr lang="en-US" dirty="0" err="1">
                <a:solidFill>
                  <a:srgbClr val="2675B4"/>
                </a:solidFill>
              </a:rPr>
              <a:t>ArrayList</a:t>
            </a:r>
            <a:r>
              <a:rPr lang="en-US" dirty="0"/>
              <a:t> and </a:t>
            </a:r>
            <a:r>
              <a:rPr lang="en-US" dirty="0">
                <a:solidFill>
                  <a:srgbClr val="2675B4"/>
                </a:solidFill>
              </a:rPr>
              <a:t>Vector</a:t>
            </a:r>
            <a:r>
              <a:rPr lang="en-US" dirty="0"/>
              <a:t> classes discussed here have a type parameter for the base type</a:t>
            </a:r>
          </a:p>
          <a:p>
            <a:r>
              <a:rPr lang="en-US" dirty="0"/>
              <a:t>There are also </a:t>
            </a:r>
            <a:r>
              <a:rPr lang="en-US" dirty="0" err="1">
                <a:solidFill>
                  <a:srgbClr val="2675B4"/>
                </a:solidFill>
              </a:rPr>
              <a:t>ArrayList</a:t>
            </a:r>
            <a:r>
              <a:rPr lang="en-US" dirty="0"/>
              <a:t> and </a:t>
            </a:r>
            <a:r>
              <a:rPr lang="en-US" dirty="0">
                <a:solidFill>
                  <a:srgbClr val="2675B4"/>
                </a:solidFill>
              </a:rPr>
              <a:t>Vector</a:t>
            </a:r>
            <a:r>
              <a:rPr lang="en-US" dirty="0"/>
              <a:t> classes with no parameter whose base type is Object</a:t>
            </a:r>
          </a:p>
          <a:p>
            <a:pPr lvl="1"/>
            <a:r>
              <a:rPr lang="en-US" dirty="0"/>
              <a:t>These classes are left over from earlier versions of Java</a:t>
            </a: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solidFill>
                  <a:srgbClr val="898989"/>
                </a:solidFill>
                <a:latin typeface="Calibri" pitchFamily="34" charset="0"/>
              </a:rPr>
              <a:t> </a:t>
            </a:r>
          </a:p>
        </p:txBody>
      </p:sp>
    </p:spTree>
    <p:extLst>
      <p:ext uri="{BB962C8B-B14F-4D97-AF65-F5344CB8AC3E}">
        <p14:creationId xmlns:p14="http://schemas.microsoft.com/office/powerpoint/2010/main" val="306312912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Generics</a:t>
            </a:r>
          </a:p>
        </p:txBody>
      </p:sp>
      <p:sp>
        <p:nvSpPr>
          <p:cNvPr id="54275" name="Rectangle 3"/>
          <p:cNvSpPr>
            <a:spLocks noGrp="1" noChangeArrowheads="1"/>
          </p:cNvSpPr>
          <p:nvPr>
            <p:ph type="body" idx="1"/>
          </p:nvPr>
        </p:nvSpPr>
        <p:spPr/>
        <p:txBody>
          <a:bodyPr/>
          <a:lstStyle/>
          <a:p>
            <a:r>
              <a:rPr lang="en-US" dirty="0"/>
              <a:t>Classes and methods can have a type parameter</a:t>
            </a:r>
          </a:p>
          <a:p>
            <a:pPr lvl="1"/>
            <a:r>
              <a:rPr lang="en-US" dirty="0"/>
              <a:t>A type parameter can have any reference type (i.e., any class type) plugged in for the type parameter</a:t>
            </a:r>
          </a:p>
          <a:p>
            <a:pPr lvl="1"/>
            <a:r>
              <a:rPr lang="en-US" dirty="0"/>
              <a:t>When a specific type is plugged in, this produces a specific class type or method</a:t>
            </a:r>
          </a:p>
          <a:p>
            <a:pPr lvl="1"/>
            <a:r>
              <a:rPr lang="en-US" dirty="0"/>
              <a:t>Traditionally, a single uppercase letter is used for a type parameter, but any non-keyword identifier may be used</a:t>
            </a: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solidFill>
                  <a:srgbClr val="898989"/>
                </a:solidFill>
                <a:latin typeface="Calibri" pitchFamily="34" charset="0"/>
              </a:rPr>
              <a:t> </a:t>
            </a:r>
          </a:p>
        </p:txBody>
      </p:sp>
    </p:spTree>
    <p:extLst>
      <p:ext uri="{BB962C8B-B14F-4D97-AF65-F5344CB8AC3E}">
        <p14:creationId xmlns:p14="http://schemas.microsoft.com/office/powerpoint/2010/main" val="158974362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Creating and Accessing Arrays</a:t>
            </a:r>
          </a:p>
        </p:txBody>
      </p:sp>
      <p:sp>
        <p:nvSpPr>
          <p:cNvPr id="15363" name="Rectangle 3"/>
          <p:cNvSpPr>
            <a:spLocks noGrp="1" noChangeArrowheads="1"/>
          </p:cNvSpPr>
          <p:nvPr>
            <p:ph type="body" idx="1"/>
          </p:nvPr>
        </p:nvSpPr>
        <p:spPr/>
        <p:txBody>
          <a:bodyPr/>
          <a:lstStyle/>
          <a:p>
            <a:r>
              <a:rPr lang="en-US" dirty="0"/>
              <a:t>An array that behaves like this collection of variables, all of type double, can be created using one statement as follows:</a:t>
            </a:r>
          </a:p>
          <a:p>
            <a:pPr marL="457200" lvl="1" indent="0">
              <a:buNone/>
            </a:pPr>
            <a:r>
              <a:rPr lang="en-US" dirty="0">
                <a:solidFill>
                  <a:srgbClr val="2675B4"/>
                </a:solidFill>
              </a:rPr>
              <a:t>double[] score = new double[5];</a:t>
            </a:r>
          </a:p>
          <a:p>
            <a:r>
              <a:rPr lang="en-US" dirty="0"/>
              <a:t>Or using two statements:</a:t>
            </a:r>
          </a:p>
          <a:p>
            <a:pPr marL="457200" lvl="1" indent="0">
              <a:buNone/>
            </a:pPr>
            <a:r>
              <a:rPr lang="en-US" dirty="0">
                <a:solidFill>
                  <a:srgbClr val="2675B4"/>
                </a:solidFill>
              </a:rPr>
              <a:t>double[] score;</a:t>
            </a:r>
          </a:p>
          <a:p>
            <a:pPr marL="457200" lvl="1" indent="0">
              <a:buNone/>
            </a:pPr>
            <a:r>
              <a:rPr lang="en-US" dirty="0">
                <a:solidFill>
                  <a:srgbClr val="2675B4"/>
                </a:solidFill>
              </a:rPr>
              <a:t>score = new double[5];</a:t>
            </a:r>
          </a:p>
          <a:p>
            <a:pPr lvl="1"/>
            <a:r>
              <a:rPr lang="en-US" dirty="0"/>
              <a:t>The first statement declares the variable score to be of the array type double[]</a:t>
            </a:r>
          </a:p>
          <a:p>
            <a:pPr lvl="1"/>
            <a:r>
              <a:rPr lang="en-US" dirty="0"/>
              <a:t>The second statement creates an array with five numbered variables of type double and makes the variable score a name for the array</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Generics</a:t>
            </a:r>
          </a:p>
        </p:txBody>
      </p:sp>
      <p:sp>
        <p:nvSpPr>
          <p:cNvPr id="55299" name="Rectangle 3"/>
          <p:cNvSpPr>
            <a:spLocks noGrp="1" noChangeArrowheads="1"/>
          </p:cNvSpPr>
          <p:nvPr>
            <p:ph type="body" idx="1"/>
          </p:nvPr>
        </p:nvSpPr>
        <p:spPr/>
        <p:txBody>
          <a:bodyPr/>
          <a:lstStyle/>
          <a:p>
            <a:r>
              <a:rPr lang="en-US" dirty="0"/>
              <a:t>A class definition with a type parameter is stored in a file and compiled just like any other class</a:t>
            </a:r>
          </a:p>
          <a:p>
            <a:r>
              <a:rPr lang="en-US" dirty="0"/>
              <a:t>Once a parameterized class is compiled, it can be used like any other class</a:t>
            </a:r>
          </a:p>
          <a:p>
            <a:pPr lvl="1"/>
            <a:r>
              <a:rPr lang="en-US" dirty="0"/>
              <a:t>However, the class type plugged in for the type parameter must be specified before it can be used in a program</a:t>
            </a:r>
          </a:p>
          <a:p>
            <a:pPr lvl="1"/>
            <a:r>
              <a:rPr lang="en-US" dirty="0"/>
              <a:t>Doing this is said to instantiate the generic class</a:t>
            </a:r>
          </a:p>
          <a:p>
            <a:pPr marL="914400" lvl="2" indent="0">
              <a:buNone/>
            </a:pPr>
            <a:r>
              <a:rPr lang="en-US" dirty="0">
                <a:solidFill>
                  <a:srgbClr val="2675B4"/>
                </a:solidFill>
              </a:rPr>
              <a:t>Sample&lt;String&gt; object = </a:t>
            </a:r>
          </a:p>
          <a:p>
            <a:pPr marL="914400" lvl="2" indent="0">
              <a:buNone/>
            </a:pPr>
            <a:r>
              <a:rPr lang="en-US" dirty="0">
                <a:solidFill>
                  <a:srgbClr val="2675B4"/>
                </a:solidFill>
              </a:rPr>
              <a:t>   new Sample&lt;String&gt;();</a:t>
            </a: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solidFill>
                  <a:srgbClr val="898989"/>
                </a:solidFill>
                <a:latin typeface="Calibri" pitchFamily="34" charset="0"/>
              </a:rPr>
              <a:t> </a:t>
            </a:r>
          </a:p>
        </p:txBody>
      </p:sp>
    </p:spTree>
    <p:extLst>
      <p:ext uri="{BB962C8B-B14F-4D97-AF65-F5344CB8AC3E}">
        <p14:creationId xmlns:p14="http://schemas.microsoft.com/office/powerpoint/2010/main" val="1298554848"/>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Using the </a:t>
            </a:r>
            <a:r>
              <a:rPr lang="en-US" dirty="0" err="1">
                <a:solidFill>
                  <a:srgbClr val="2675B4"/>
                </a:solidFill>
              </a:rPr>
              <a:t>ArrayList</a:t>
            </a:r>
            <a:r>
              <a:rPr lang="en-US" dirty="0"/>
              <a:t> Class</a:t>
            </a:r>
          </a:p>
        </p:txBody>
      </p:sp>
      <p:sp>
        <p:nvSpPr>
          <p:cNvPr id="19459" name="Rectangle 3"/>
          <p:cNvSpPr>
            <a:spLocks noGrp="1" noChangeArrowheads="1"/>
          </p:cNvSpPr>
          <p:nvPr>
            <p:ph type="body" idx="1"/>
          </p:nvPr>
        </p:nvSpPr>
        <p:spPr/>
        <p:txBody>
          <a:bodyPr/>
          <a:lstStyle/>
          <a:p>
            <a:r>
              <a:rPr lang="en-US" dirty="0"/>
              <a:t>An initial capacity can be specified when creating an </a:t>
            </a:r>
            <a:r>
              <a:rPr lang="en-US" dirty="0" err="1"/>
              <a:t>ArrayList</a:t>
            </a:r>
            <a:r>
              <a:rPr lang="en-US" dirty="0"/>
              <a:t> as well</a:t>
            </a:r>
          </a:p>
          <a:p>
            <a:pPr lvl="1"/>
            <a:r>
              <a:rPr lang="en-US" dirty="0"/>
              <a:t>The following code creates an </a:t>
            </a:r>
            <a:r>
              <a:rPr lang="en-US" dirty="0" err="1">
                <a:solidFill>
                  <a:srgbClr val="2675B4"/>
                </a:solidFill>
              </a:rPr>
              <a:t>ArrayList</a:t>
            </a:r>
            <a:r>
              <a:rPr lang="en-US" dirty="0"/>
              <a:t> that stores objects of the base type String with an initial capacity of 20 items</a:t>
            </a:r>
          </a:p>
          <a:p>
            <a:pPr marL="914400" lvl="2" indent="0">
              <a:buNone/>
            </a:pPr>
            <a:r>
              <a:rPr lang="en-US" dirty="0" err="1">
                <a:solidFill>
                  <a:srgbClr val="2675B4"/>
                </a:solidFill>
              </a:rPr>
              <a:t>ArrayList</a:t>
            </a:r>
            <a:r>
              <a:rPr lang="en-US" dirty="0">
                <a:solidFill>
                  <a:srgbClr val="2675B4"/>
                </a:solidFill>
              </a:rPr>
              <a:t>&lt;String&gt; list =</a:t>
            </a:r>
          </a:p>
          <a:p>
            <a:pPr marL="914400" lvl="2" indent="0">
              <a:buNone/>
            </a:pPr>
            <a:r>
              <a:rPr lang="en-US" dirty="0">
                <a:solidFill>
                  <a:srgbClr val="2675B4"/>
                </a:solidFill>
              </a:rPr>
              <a:t>   new </a:t>
            </a:r>
            <a:r>
              <a:rPr lang="en-US" dirty="0" err="1">
                <a:solidFill>
                  <a:srgbClr val="2675B4"/>
                </a:solidFill>
              </a:rPr>
              <a:t>ArrayList</a:t>
            </a:r>
            <a:r>
              <a:rPr lang="en-US" dirty="0">
                <a:solidFill>
                  <a:srgbClr val="2675B4"/>
                </a:solidFill>
              </a:rPr>
              <a:t>&lt;String&gt;(20);</a:t>
            </a:r>
          </a:p>
          <a:p>
            <a:pPr lvl="1"/>
            <a:r>
              <a:rPr lang="en-US" dirty="0"/>
              <a:t>Specifying an initial capacity does not limit the size to which an </a:t>
            </a:r>
            <a:r>
              <a:rPr lang="en-US" dirty="0" err="1"/>
              <a:t>ArrayList</a:t>
            </a:r>
            <a:r>
              <a:rPr lang="en-US" dirty="0"/>
              <a:t> can eventually grow</a:t>
            </a:r>
          </a:p>
          <a:p>
            <a:r>
              <a:rPr lang="en-US" dirty="0"/>
              <a:t>Note that the base type of an </a:t>
            </a:r>
            <a:r>
              <a:rPr lang="en-US" dirty="0" err="1"/>
              <a:t>ArrayList</a:t>
            </a:r>
            <a:r>
              <a:rPr lang="en-US" dirty="0"/>
              <a:t> is specified as a type parameter</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Using the </a:t>
            </a:r>
            <a:r>
              <a:rPr lang="en-US" dirty="0" err="1">
                <a:solidFill>
                  <a:srgbClr val="2675B4"/>
                </a:solidFill>
              </a:rPr>
              <a:t>ArrayList</a:t>
            </a:r>
            <a:r>
              <a:rPr lang="en-US" dirty="0"/>
              <a:t> Class</a:t>
            </a:r>
          </a:p>
        </p:txBody>
      </p:sp>
      <p:sp>
        <p:nvSpPr>
          <p:cNvPr id="20483" name="Rectangle 3"/>
          <p:cNvSpPr>
            <a:spLocks noGrp="1" noChangeArrowheads="1"/>
          </p:cNvSpPr>
          <p:nvPr>
            <p:ph type="body" idx="1"/>
          </p:nvPr>
        </p:nvSpPr>
        <p:spPr/>
        <p:txBody>
          <a:bodyPr/>
          <a:lstStyle/>
          <a:p>
            <a:r>
              <a:rPr lang="en-US" dirty="0"/>
              <a:t>The add method is used to set an element for the first time in an </a:t>
            </a:r>
            <a:r>
              <a:rPr lang="en-US" dirty="0" err="1">
                <a:solidFill>
                  <a:srgbClr val="2675B4"/>
                </a:solidFill>
              </a:rPr>
              <a:t>ArrayList</a:t>
            </a:r>
            <a:endParaRPr lang="en-US" dirty="0">
              <a:solidFill>
                <a:srgbClr val="2675B4"/>
              </a:solidFill>
            </a:endParaRPr>
          </a:p>
          <a:p>
            <a:pPr marL="914400" lvl="2" indent="0">
              <a:buNone/>
            </a:pPr>
            <a:r>
              <a:rPr lang="en-US" dirty="0" err="1">
                <a:solidFill>
                  <a:srgbClr val="2675B4"/>
                </a:solidFill>
              </a:rPr>
              <a:t>list.add</a:t>
            </a:r>
            <a:r>
              <a:rPr lang="en-US" dirty="0">
                <a:solidFill>
                  <a:srgbClr val="2675B4"/>
                </a:solidFill>
              </a:rPr>
              <a:t>("something");</a:t>
            </a:r>
          </a:p>
          <a:p>
            <a:pPr lvl="1"/>
            <a:r>
              <a:rPr lang="en-US" dirty="0"/>
              <a:t>The method name add is overloaded</a:t>
            </a:r>
          </a:p>
          <a:p>
            <a:pPr lvl="1"/>
            <a:r>
              <a:rPr lang="en-US" dirty="0"/>
              <a:t>There is also a two argument version that allows an item to be added at any currently used index position or at the first unused position</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Using the </a:t>
            </a:r>
            <a:r>
              <a:rPr lang="en-US" dirty="0" err="1">
                <a:solidFill>
                  <a:srgbClr val="2675B4"/>
                </a:solidFill>
              </a:rPr>
              <a:t>ArrayList</a:t>
            </a:r>
            <a:r>
              <a:rPr lang="en-US" dirty="0"/>
              <a:t> Class</a:t>
            </a:r>
          </a:p>
        </p:txBody>
      </p:sp>
      <p:sp>
        <p:nvSpPr>
          <p:cNvPr id="21507" name="Rectangle 3"/>
          <p:cNvSpPr>
            <a:spLocks noGrp="1" noChangeArrowheads="1"/>
          </p:cNvSpPr>
          <p:nvPr>
            <p:ph type="body" idx="1"/>
          </p:nvPr>
        </p:nvSpPr>
        <p:spPr/>
        <p:txBody>
          <a:bodyPr/>
          <a:lstStyle/>
          <a:p>
            <a:r>
              <a:rPr lang="en-US" dirty="0"/>
              <a:t>The size method is used to find out how many indices already have elements in the </a:t>
            </a:r>
            <a:r>
              <a:rPr lang="en-US" dirty="0" err="1">
                <a:solidFill>
                  <a:srgbClr val="2675B4"/>
                </a:solidFill>
              </a:rPr>
              <a:t>ArrayList</a:t>
            </a:r>
            <a:endParaRPr lang="en-US" dirty="0">
              <a:solidFill>
                <a:srgbClr val="2675B4"/>
              </a:solidFill>
            </a:endParaRPr>
          </a:p>
          <a:p>
            <a:pPr marL="914400" lvl="2" indent="0">
              <a:buNone/>
            </a:pPr>
            <a:r>
              <a:rPr lang="en-US" dirty="0">
                <a:solidFill>
                  <a:srgbClr val="2675B4"/>
                </a:solidFill>
              </a:rPr>
              <a:t>int </a:t>
            </a:r>
            <a:r>
              <a:rPr lang="en-US" dirty="0" err="1">
                <a:solidFill>
                  <a:srgbClr val="2675B4"/>
                </a:solidFill>
              </a:rPr>
              <a:t>howMany</a:t>
            </a:r>
            <a:r>
              <a:rPr lang="en-US" dirty="0">
                <a:solidFill>
                  <a:srgbClr val="2675B4"/>
                </a:solidFill>
              </a:rPr>
              <a:t> = </a:t>
            </a:r>
            <a:r>
              <a:rPr lang="en-US" dirty="0" err="1">
                <a:solidFill>
                  <a:srgbClr val="2675B4"/>
                </a:solidFill>
              </a:rPr>
              <a:t>list.size</a:t>
            </a:r>
            <a:r>
              <a:rPr lang="en-US" dirty="0">
                <a:solidFill>
                  <a:srgbClr val="2675B4"/>
                </a:solidFill>
              </a:rPr>
              <a:t>();</a:t>
            </a:r>
          </a:p>
          <a:p>
            <a:r>
              <a:rPr lang="en-US" dirty="0"/>
              <a:t>The set method is used to replace any existing element, and the get method is used to access the value of any existing element</a:t>
            </a:r>
          </a:p>
          <a:p>
            <a:pPr marL="914400" lvl="2" indent="0">
              <a:buNone/>
            </a:pPr>
            <a:r>
              <a:rPr lang="en-US" dirty="0" err="1">
                <a:solidFill>
                  <a:srgbClr val="2675B4"/>
                </a:solidFill>
              </a:rPr>
              <a:t>list.set</a:t>
            </a:r>
            <a:r>
              <a:rPr lang="en-US" dirty="0">
                <a:solidFill>
                  <a:srgbClr val="2675B4"/>
                </a:solidFill>
              </a:rPr>
              <a:t>(index, "something else");</a:t>
            </a:r>
          </a:p>
          <a:p>
            <a:pPr marL="914400" lvl="2" indent="0">
              <a:buNone/>
            </a:pPr>
            <a:r>
              <a:rPr lang="en-US" dirty="0">
                <a:solidFill>
                  <a:srgbClr val="2675B4"/>
                </a:solidFill>
              </a:rPr>
              <a:t>String thing = </a:t>
            </a:r>
            <a:r>
              <a:rPr lang="en-US" dirty="0" err="1">
                <a:solidFill>
                  <a:srgbClr val="2675B4"/>
                </a:solidFill>
              </a:rPr>
              <a:t>list.get</a:t>
            </a:r>
            <a:r>
              <a:rPr lang="en-US" dirty="0">
                <a:solidFill>
                  <a:srgbClr val="2675B4"/>
                </a:solidFill>
              </a:rPr>
              <a:t>(index);</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Tip:  Summary of Adding to an </a:t>
            </a:r>
            <a:r>
              <a:rPr lang="en-US" dirty="0" err="1">
                <a:solidFill>
                  <a:srgbClr val="2675B4"/>
                </a:solidFill>
              </a:rPr>
              <a:t>ArrayList</a:t>
            </a:r>
            <a:endParaRPr lang="en-US" dirty="0">
              <a:solidFill>
                <a:srgbClr val="2675B4"/>
              </a:solidFill>
            </a:endParaRPr>
          </a:p>
        </p:txBody>
      </p:sp>
      <p:sp>
        <p:nvSpPr>
          <p:cNvPr id="22531" name="Rectangle 3"/>
          <p:cNvSpPr>
            <a:spLocks noGrp="1" noChangeArrowheads="1"/>
          </p:cNvSpPr>
          <p:nvPr>
            <p:ph type="body" idx="1"/>
          </p:nvPr>
        </p:nvSpPr>
        <p:spPr/>
        <p:txBody>
          <a:bodyPr/>
          <a:lstStyle/>
          <a:p>
            <a:r>
              <a:rPr lang="en-US" dirty="0"/>
              <a:t>The add method is usually used to place an element in an </a:t>
            </a:r>
            <a:r>
              <a:rPr lang="en-US" dirty="0" err="1">
                <a:solidFill>
                  <a:srgbClr val="2675B4"/>
                </a:solidFill>
              </a:rPr>
              <a:t>ArrayList</a:t>
            </a:r>
            <a:r>
              <a:rPr lang="en-US" dirty="0"/>
              <a:t> position for the first time (at an </a:t>
            </a:r>
            <a:r>
              <a:rPr lang="en-US" dirty="0" err="1">
                <a:solidFill>
                  <a:srgbClr val="2675B4"/>
                </a:solidFill>
              </a:rPr>
              <a:t>ArrayList</a:t>
            </a:r>
            <a:r>
              <a:rPr lang="en-US" dirty="0"/>
              <a:t> index) </a:t>
            </a:r>
          </a:p>
          <a:p>
            <a:r>
              <a:rPr lang="en-US" dirty="0"/>
              <a:t>The simplest add method has a single parameter for the element to be added, and adds an element at the next unused index, in order</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Tip:  Summary of Adding to an </a:t>
            </a:r>
            <a:r>
              <a:rPr lang="en-US" dirty="0" err="1">
                <a:solidFill>
                  <a:srgbClr val="2675B4"/>
                </a:solidFill>
              </a:rPr>
              <a:t>ArrayList</a:t>
            </a:r>
            <a:r>
              <a:rPr lang="en-US" dirty="0"/>
              <a:t> </a:t>
            </a:r>
          </a:p>
        </p:txBody>
      </p:sp>
      <p:sp>
        <p:nvSpPr>
          <p:cNvPr id="23555" name="Rectangle 3"/>
          <p:cNvSpPr>
            <a:spLocks noGrp="1" noChangeArrowheads="1"/>
          </p:cNvSpPr>
          <p:nvPr>
            <p:ph type="body" idx="1"/>
          </p:nvPr>
        </p:nvSpPr>
        <p:spPr/>
        <p:txBody>
          <a:bodyPr/>
          <a:lstStyle/>
          <a:p>
            <a:r>
              <a:rPr lang="en-US" dirty="0"/>
              <a:t>An element can be added at an already occupied list position by using the two-parameter version of add</a:t>
            </a:r>
          </a:p>
          <a:p>
            <a:r>
              <a:rPr lang="en-US" dirty="0"/>
              <a:t>This causes the new element to be placed at the index specified, and every other member of the </a:t>
            </a:r>
            <a:r>
              <a:rPr lang="en-US" dirty="0" err="1">
                <a:solidFill>
                  <a:srgbClr val="2675B4"/>
                </a:solidFill>
              </a:rPr>
              <a:t>ArrayList</a:t>
            </a:r>
            <a:r>
              <a:rPr lang="en-US" dirty="0"/>
              <a:t> to be moved up by one position</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Why are Some Parameters of Type </a:t>
            </a:r>
            <a:r>
              <a:rPr lang="en-US" dirty="0" err="1"/>
              <a:t>Base_Type</a:t>
            </a:r>
            <a:r>
              <a:rPr lang="en-US" dirty="0"/>
              <a:t> and Others of type Object</a:t>
            </a:r>
          </a:p>
        </p:txBody>
      </p:sp>
      <p:sp>
        <p:nvSpPr>
          <p:cNvPr id="37891" name="Rectangle 3"/>
          <p:cNvSpPr>
            <a:spLocks noGrp="1" noChangeArrowheads="1"/>
          </p:cNvSpPr>
          <p:nvPr>
            <p:ph type="body" idx="1"/>
          </p:nvPr>
        </p:nvSpPr>
        <p:spPr/>
        <p:txBody>
          <a:bodyPr/>
          <a:lstStyle/>
          <a:p>
            <a:r>
              <a:rPr lang="en-US" dirty="0"/>
              <a:t>When looking at the methods available in the </a:t>
            </a:r>
            <a:r>
              <a:rPr lang="en-US" dirty="0" err="1">
                <a:solidFill>
                  <a:srgbClr val="2675B4"/>
                </a:solidFill>
              </a:rPr>
              <a:t>ArrayList</a:t>
            </a:r>
            <a:r>
              <a:rPr lang="en-US" dirty="0"/>
              <a:t> class, there appears to be some inconsistency</a:t>
            </a:r>
          </a:p>
          <a:p>
            <a:pPr lvl="1"/>
            <a:r>
              <a:rPr lang="en-US" dirty="0"/>
              <a:t>In some cases, when a parameter is naturally an object of the base type, the parameter type is the base type</a:t>
            </a:r>
          </a:p>
          <a:p>
            <a:pPr lvl="1"/>
            <a:r>
              <a:rPr lang="en-US" dirty="0"/>
              <a:t>However, in other cases, it is the type Object</a:t>
            </a:r>
          </a:p>
          <a:p>
            <a:r>
              <a:rPr lang="en-US" dirty="0"/>
              <a:t>This is because the </a:t>
            </a:r>
            <a:r>
              <a:rPr lang="en-US" dirty="0" err="1">
                <a:solidFill>
                  <a:srgbClr val="2675B4"/>
                </a:solidFill>
              </a:rPr>
              <a:t>ArrayList</a:t>
            </a:r>
            <a:r>
              <a:rPr lang="en-US" dirty="0"/>
              <a:t> class implements a number of interfaces, and inherits methods from various ancestor classes</a:t>
            </a:r>
          </a:p>
          <a:p>
            <a:pPr lvl="1"/>
            <a:r>
              <a:rPr lang="en-US" dirty="0"/>
              <a:t>These interfaces and ancestor classes specify that certain parameters have type Object</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The "For Each" Loop</a:t>
            </a:r>
          </a:p>
        </p:txBody>
      </p:sp>
      <p:sp>
        <p:nvSpPr>
          <p:cNvPr id="38915" name="Rectangle 3"/>
          <p:cNvSpPr>
            <a:spLocks noGrp="1" noChangeArrowheads="1"/>
          </p:cNvSpPr>
          <p:nvPr>
            <p:ph type="body" idx="1"/>
          </p:nvPr>
        </p:nvSpPr>
        <p:spPr/>
        <p:txBody>
          <a:bodyPr/>
          <a:lstStyle/>
          <a:p>
            <a:r>
              <a:rPr lang="en-US" dirty="0"/>
              <a:t>The </a:t>
            </a:r>
            <a:r>
              <a:rPr lang="en-US" dirty="0" err="1"/>
              <a:t>ArrayList</a:t>
            </a:r>
            <a:r>
              <a:rPr lang="en-US" dirty="0"/>
              <a:t> class is an example of a collection class</a:t>
            </a:r>
          </a:p>
          <a:p>
            <a:r>
              <a:rPr lang="en-US" dirty="0"/>
              <a:t>Starting with version 5.0, Java has added a new kind of for loop called a for-each or enhanced for loop </a:t>
            </a:r>
          </a:p>
          <a:p>
            <a:pPr lvl="1"/>
            <a:r>
              <a:rPr lang="en-US" dirty="0"/>
              <a:t>This kind of loop has been designed to cycle through all the elements in a collection (like an </a:t>
            </a:r>
            <a:r>
              <a:rPr lang="en-US" dirty="0" err="1">
                <a:solidFill>
                  <a:srgbClr val="2675B4"/>
                </a:solidFill>
              </a:rPr>
              <a:t>ArrayList</a:t>
            </a:r>
            <a:r>
              <a:rPr lang="en-US" dirty="0"/>
              <a:t>)</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Tip:  Summary of Adding to an </a:t>
            </a:r>
            <a:r>
              <a:rPr lang="en-US" dirty="0" err="1">
                <a:solidFill>
                  <a:srgbClr val="2675B4"/>
                </a:solidFill>
              </a:rPr>
              <a:t>ArrayList</a:t>
            </a:r>
            <a:r>
              <a:rPr lang="en-US" dirty="0"/>
              <a:t> </a:t>
            </a:r>
          </a:p>
        </p:txBody>
      </p:sp>
      <p:sp>
        <p:nvSpPr>
          <p:cNvPr id="24579" name="Rectangle 3"/>
          <p:cNvSpPr>
            <a:spLocks noGrp="1" noChangeArrowheads="1"/>
          </p:cNvSpPr>
          <p:nvPr>
            <p:ph type="body" idx="1"/>
          </p:nvPr>
        </p:nvSpPr>
        <p:spPr/>
        <p:txBody>
          <a:bodyPr/>
          <a:lstStyle/>
          <a:p>
            <a:r>
              <a:rPr lang="en-US"/>
              <a:t>The two-argument version of add can also be used to add an element at the first unused position (if that position is known)</a:t>
            </a:r>
          </a:p>
          <a:p>
            <a:r>
              <a:rPr lang="en-US"/>
              <a:t>Any individual element can be changed using the set method</a:t>
            </a:r>
          </a:p>
          <a:p>
            <a:pPr lvl="1"/>
            <a:r>
              <a:rPr lang="en-US"/>
              <a:t>However, set can only reset an element at an index that already contains an element</a:t>
            </a:r>
          </a:p>
          <a:p>
            <a:r>
              <a:rPr lang="en-US"/>
              <a:t>In addition, the method size can be used to determine how many elements are stored in an ArrayList </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Methods in the Class </a:t>
            </a:r>
            <a:r>
              <a:rPr lang="en-US" dirty="0" err="1">
                <a:solidFill>
                  <a:srgbClr val="2675B4"/>
                </a:solidFill>
              </a:rPr>
              <a:t>ArrayList</a:t>
            </a:r>
            <a:endParaRPr lang="en-US" dirty="0">
              <a:solidFill>
                <a:srgbClr val="2675B4"/>
              </a:solidFill>
            </a:endParaRPr>
          </a:p>
        </p:txBody>
      </p:sp>
      <p:sp>
        <p:nvSpPr>
          <p:cNvPr id="25603" name="Rectangle 3"/>
          <p:cNvSpPr>
            <a:spLocks noGrp="1" noChangeArrowheads="1"/>
          </p:cNvSpPr>
          <p:nvPr>
            <p:ph type="body" idx="1"/>
          </p:nvPr>
        </p:nvSpPr>
        <p:spPr/>
        <p:txBody>
          <a:bodyPr/>
          <a:lstStyle/>
          <a:p>
            <a:r>
              <a:rPr lang="en-US"/>
              <a:t>The tools for manipulating arrays consist only of the square brackets and the instance variable length</a:t>
            </a:r>
          </a:p>
          <a:p>
            <a:r>
              <a:rPr lang="en-US"/>
              <a:t>ArrayLists, however, come with a selection of powerful methods that can do many of the things for which code would have to be written in order to do them using arrays</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Creating and Accessing Arrays</a:t>
            </a:r>
          </a:p>
        </p:txBody>
      </p:sp>
      <p:sp>
        <p:nvSpPr>
          <p:cNvPr id="16387" name="Rectangle 3"/>
          <p:cNvSpPr>
            <a:spLocks noGrp="1" noChangeArrowheads="1"/>
          </p:cNvSpPr>
          <p:nvPr>
            <p:ph type="body" idx="1"/>
          </p:nvPr>
        </p:nvSpPr>
        <p:spPr/>
        <p:txBody>
          <a:bodyPr/>
          <a:lstStyle/>
          <a:p>
            <a:r>
              <a:rPr lang="en-US" dirty="0"/>
              <a:t>The individual variables that together make up the array are called indexed variables</a:t>
            </a:r>
          </a:p>
          <a:p>
            <a:pPr lvl="1"/>
            <a:r>
              <a:rPr lang="en-US" dirty="0"/>
              <a:t>They can also be called subscripted variables or elements of the array</a:t>
            </a:r>
          </a:p>
          <a:p>
            <a:pPr lvl="1"/>
            <a:r>
              <a:rPr lang="en-US" dirty="0"/>
              <a:t>The number in square brackets is called an index or subscript</a:t>
            </a:r>
          </a:p>
          <a:p>
            <a:pPr lvl="1"/>
            <a:r>
              <a:rPr lang="en-US" dirty="0"/>
              <a:t>In Java, indices must be numbered starting with 0, and nothing else</a:t>
            </a:r>
          </a:p>
          <a:p>
            <a:pPr marL="0" indent="0">
              <a:buNone/>
            </a:pPr>
            <a:endParaRPr lang="en-US" dirty="0"/>
          </a:p>
          <a:p>
            <a:pPr marL="0" indent="0">
              <a:buNone/>
            </a:pPr>
            <a:r>
              <a:rPr lang="en-US" dirty="0"/>
              <a:t>	score[0], score[1], score[2], score[3], score[4]</a:t>
            </a: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Tip:  Use trimToSize to Save Memory</a:t>
            </a:r>
          </a:p>
        </p:txBody>
      </p:sp>
      <p:sp>
        <p:nvSpPr>
          <p:cNvPr id="49155" name="Rectangle 3"/>
          <p:cNvSpPr>
            <a:spLocks noGrp="1" noChangeArrowheads="1"/>
          </p:cNvSpPr>
          <p:nvPr>
            <p:ph type="body" idx="1"/>
          </p:nvPr>
        </p:nvSpPr>
        <p:spPr/>
        <p:txBody>
          <a:bodyPr/>
          <a:lstStyle/>
          <a:p>
            <a:r>
              <a:rPr lang="en-US"/>
              <a:t>An ArrayList automatically increases its capacity when needed</a:t>
            </a:r>
          </a:p>
          <a:p>
            <a:pPr lvl="1"/>
            <a:r>
              <a:rPr lang="en-US"/>
              <a:t>However, the capacity may increase beyond what a program requires</a:t>
            </a:r>
          </a:p>
          <a:p>
            <a:pPr lvl="1"/>
            <a:r>
              <a:rPr lang="en-US"/>
              <a:t>In addition, although an ArrayList grows automatically when needed, it does not shrink automatically</a:t>
            </a:r>
          </a:p>
          <a:p>
            <a:r>
              <a:rPr lang="en-US"/>
              <a:t>If an ArrayList has a large amount of excess capacity, an invocation of the method trimToSize will shrink the capacity of the ArrayList down to the size needed</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Pitfall:  The clone method Makes a Shallow Copy</a:t>
            </a:r>
          </a:p>
        </p:txBody>
      </p:sp>
      <p:sp>
        <p:nvSpPr>
          <p:cNvPr id="50179" name="Rectangle 3"/>
          <p:cNvSpPr>
            <a:spLocks noGrp="1" noChangeArrowheads="1"/>
          </p:cNvSpPr>
          <p:nvPr>
            <p:ph type="body" idx="1"/>
          </p:nvPr>
        </p:nvSpPr>
        <p:spPr/>
        <p:txBody>
          <a:bodyPr/>
          <a:lstStyle/>
          <a:p>
            <a:r>
              <a:rPr lang="en-US" dirty="0"/>
              <a:t>When a deep copy of an </a:t>
            </a:r>
            <a:r>
              <a:rPr lang="en-US" dirty="0" err="1"/>
              <a:t>ArrayList</a:t>
            </a:r>
            <a:r>
              <a:rPr lang="en-US" dirty="0"/>
              <a:t> is needed, using the clone method is not sufficient</a:t>
            </a:r>
          </a:p>
          <a:p>
            <a:pPr lvl="1"/>
            <a:r>
              <a:rPr lang="en-US" dirty="0"/>
              <a:t>Invoking clone on an </a:t>
            </a:r>
            <a:r>
              <a:rPr lang="en-US" dirty="0" err="1"/>
              <a:t>ArrayList</a:t>
            </a:r>
            <a:r>
              <a:rPr lang="en-US" dirty="0"/>
              <a:t> object produces a shallow copy, not a deep copy</a:t>
            </a:r>
          </a:p>
          <a:p>
            <a:r>
              <a:rPr lang="en-US" dirty="0"/>
              <a:t>In order to make a deep copy, it must be possible to make a deep copy of objects of the base type</a:t>
            </a:r>
          </a:p>
          <a:p>
            <a:pPr lvl="1"/>
            <a:r>
              <a:rPr lang="en-US" dirty="0"/>
              <a:t>Then a deep copy of each element in the </a:t>
            </a:r>
            <a:r>
              <a:rPr lang="en-US" dirty="0" err="1"/>
              <a:t>ArrayList</a:t>
            </a:r>
            <a:r>
              <a:rPr lang="en-US" dirty="0"/>
              <a:t> can be created and placed into a new </a:t>
            </a:r>
            <a:r>
              <a:rPr lang="en-US" dirty="0" err="1"/>
              <a:t>ArrayList</a:t>
            </a:r>
            <a:r>
              <a:rPr lang="en-US" dirty="0"/>
              <a:t> object</a:t>
            </a: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The </a:t>
            </a:r>
            <a:r>
              <a:rPr lang="en-US" dirty="0">
                <a:solidFill>
                  <a:srgbClr val="2675B4"/>
                </a:solidFill>
              </a:rPr>
              <a:t>Vector</a:t>
            </a:r>
            <a:r>
              <a:rPr lang="en-US" dirty="0"/>
              <a:t> Class</a:t>
            </a:r>
          </a:p>
        </p:txBody>
      </p:sp>
      <p:sp>
        <p:nvSpPr>
          <p:cNvPr id="51203" name="Rectangle 3"/>
          <p:cNvSpPr>
            <a:spLocks noGrp="1" noChangeArrowheads="1"/>
          </p:cNvSpPr>
          <p:nvPr>
            <p:ph type="body" idx="1"/>
          </p:nvPr>
        </p:nvSpPr>
        <p:spPr/>
        <p:txBody>
          <a:bodyPr/>
          <a:lstStyle/>
          <a:p>
            <a:r>
              <a:rPr lang="en-US" dirty="0"/>
              <a:t>The Java standard libraries have a class named Vector that behaves almost exactly the same as the class </a:t>
            </a:r>
            <a:r>
              <a:rPr lang="en-US" dirty="0" err="1"/>
              <a:t>ArrayList</a:t>
            </a:r>
            <a:endParaRPr lang="en-US" dirty="0"/>
          </a:p>
          <a:p>
            <a:r>
              <a:rPr lang="en-US" dirty="0"/>
              <a:t>In most situations, either class could be used</a:t>
            </a:r>
          </a:p>
          <a:p>
            <a:pPr lvl="1"/>
            <a:r>
              <a:rPr lang="en-US" dirty="0"/>
              <a:t>However the </a:t>
            </a:r>
            <a:r>
              <a:rPr lang="en-US" dirty="0" err="1">
                <a:solidFill>
                  <a:srgbClr val="2675B4"/>
                </a:solidFill>
              </a:rPr>
              <a:t>ArrayList</a:t>
            </a:r>
            <a:r>
              <a:rPr lang="en-US" dirty="0"/>
              <a:t> class is newer, and is becoming the preferred class</a:t>
            </a: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483D-0686-487D-B40E-91824AE7D528}"/>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7EE917A1-A713-4726-8DB7-E5EAD3A1079B}"/>
              </a:ext>
            </a:extLst>
          </p:cNvPr>
          <p:cNvSpPr>
            <a:spLocks noGrp="1"/>
          </p:cNvSpPr>
          <p:nvPr>
            <p:ph idx="1"/>
          </p:nvPr>
        </p:nvSpPr>
        <p:spPr/>
        <p:txBody>
          <a:bodyPr/>
          <a:lstStyle/>
          <a:p>
            <a:r>
              <a:rPr lang="en-US" dirty="0"/>
              <a:t>The set data structure is used to represent a collection of values without any duplicate elements. </a:t>
            </a:r>
          </a:p>
          <a:p>
            <a:r>
              <a:rPr lang="en-US" dirty="0"/>
              <a:t>The </a:t>
            </a:r>
            <a:r>
              <a:rPr lang="en-US" dirty="0">
                <a:solidFill>
                  <a:srgbClr val="2675B4"/>
                </a:solidFill>
              </a:rPr>
              <a:t>Set</a:t>
            </a:r>
            <a:r>
              <a:rPr lang="en-US" dirty="0"/>
              <a:t> interface extends the </a:t>
            </a:r>
            <a:r>
              <a:rPr lang="en-US" dirty="0">
                <a:solidFill>
                  <a:srgbClr val="2675B4"/>
                </a:solidFill>
              </a:rPr>
              <a:t>Collection</a:t>
            </a:r>
            <a:r>
              <a:rPr lang="en-US" dirty="0"/>
              <a:t> interface.</a:t>
            </a:r>
          </a:p>
        </p:txBody>
      </p:sp>
    </p:spTree>
    <p:extLst>
      <p:ext uri="{BB962C8B-B14F-4D97-AF65-F5344CB8AC3E}">
        <p14:creationId xmlns:p14="http://schemas.microsoft.com/office/powerpoint/2010/main" val="1635424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2279-BF1F-4A48-B11A-66ADEE0395F2}"/>
              </a:ext>
            </a:extLst>
          </p:cNvPr>
          <p:cNvSpPr>
            <a:spLocks noGrp="1"/>
          </p:cNvSpPr>
          <p:nvPr>
            <p:ph type="title"/>
          </p:nvPr>
        </p:nvSpPr>
        <p:spPr/>
        <p:txBody>
          <a:bodyPr/>
          <a:lstStyle/>
          <a:p>
            <a:r>
              <a:rPr lang="en-US" dirty="0">
                <a:solidFill>
                  <a:srgbClr val="2675B4"/>
                </a:solidFill>
              </a:rPr>
              <a:t>Set</a:t>
            </a:r>
            <a:r>
              <a:rPr lang="en-US" dirty="0"/>
              <a:t> Interface</a:t>
            </a:r>
          </a:p>
        </p:txBody>
      </p:sp>
      <p:sp>
        <p:nvSpPr>
          <p:cNvPr id="3" name="Content Placeholder 2">
            <a:extLst>
              <a:ext uri="{FF2B5EF4-FFF2-40B4-BE49-F238E27FC236}">
                <a16:creationId xmlns:a16="http://schemas.microsoft.com/office/drawing/2014/main" id="{424CBCD5-ED0D-46D3-8A7B-7955FED6050B}"/>
              </a:ext>
            </a:extLst>
          </p:cNvPr>
          <p:cNvSpPr>
            <a:spLocks noGrp="1"/>
          </p:cNvSpPr>
          <p:nvPr>
            <p:ph idx="1"/>
          </p:nvPr>
        </p:nvSpPr>
        <p:spPr/>
        <p:txBody>
          <a:bodyPr/>
          <a:lstStyle/>
          <a:p>
            <a:r>
              <a:rPr lang="en-US" dirty="0">
                <a:hlinkClick r:id="rId2"/>
              </a:rPr>
              <a:t>https://docs.oracle.com/javase/8/docs/api/java/util/Set.html</a:t>
            </a:r>
            <a:endParaRPr lang="en-US" dirty="0"/>
          </a:p>
          <a:p>
            <a:endParaRPr lang="en-US" dirty="0"/>
          </a:p>
        </p:txBody>
      </p:sp>
    </p:spTree>
    <p:extLst>
      <p:ext uri="{BB962C8B-B14F-4D97-AF65-F5344CB8AC3E}">
        <p14:creationId xmlns:p14="http://schemas.microsoft.com/office/powerpoint/2010/main" val="7900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Collection Relationships</a:t>
            </a:r>
          </a:p>
        </p:txBody>
      </p:sp>
      <p:sp>
        <p:nvSpPr>
          <p:cNvPr id="30723" name="Rectangle 3"/>
          <p:cNvSpPr>
            <a:spLocks noGrp="1" noChangeArrowheads="1"/>
          </p:cNvSpPr>
          <p:nvPr>
            <p:ph type="body" idx="1"/>
          </p:nvPr>
        </p:nvSpPr>
        <p:spPr/>
        <p:txBody>
          <a:bodyPr/>
          <a:lstStyle/>
          <a:p>
            <a:r>
              <a:rPr lang="en-US" dirty="0"/>
              <a:t>Classes that implement the </a:t>
            </a:r>
            <a:r>
              <a:rPr lang="en-US" dirty="0">
                <a:solidFill>
                  <a:srgbClr val="2675B4"/>
                </a:solidFill>
              </a:rPr>
              <a:t>Set&lt;T&gt;</a:t>
            </a:r>
            <a:r>
              <a:rPr lang="en-US" dirty="0"/>
              <a:t> interface do not allow an element in the class to occur more than once</a:t>
            </a:r>
          </a:p>
          <a:p>
            <a:pPr lvl="1"/>
            <a:r>
              <a:rPr lang="en-US" dirty="0"/>
              <a:t>The </a:t>
            </a:r>
            <a:r>
              <a:rPr lang="en-US" dirty="0">
                <a:solidFill>
                  <a:srgbClr val="2675B4"/>
                </a:solidFill>
              </a:rPr>
              <a:t>Set&lt;T&gt;</a:t>
            </a:r>
            <a:r>
              <a:rPr lang="en-US" dirty="0"/>
              <a:t> interface has the same method headings as the </a:t>
            </a:r>
            <a:r>
              <a:rPr lang="en-US" dirty="0">
                <a:solidFill>
                  <a:srgbClr val="2675B4"/>
                </a:solidFill>
              </a:rPr>
              <a:t>Collection&lt;T&gt; </a:t>
            </a:r>
            <a:r>
              <a:rPr lang="en-US" dirty="0"/>
              <a:t>interface, but in some cases the semantics (intended meanings) are different</a:t>
            </a:r>
          </a:p>
          <a:p>
            <a:pPr lvl="1"/>
            <a:r>
              <a:rPr lang="en-US" dirty="0"/>
              <a:t>Methods that are optional in the </a:t>
            </a:r>
            <a:r>
              <a:rPr lang="en-US" dirty="0">
                <a:solidFill>
                  <a:srgbClr val="2675B4"/>
                </a:solidFill>
              </a:rPr>
              <a:t>Collection&lt;T&gt; </a:t>
            </a:r>
            <a:r>
              <a:rPr lang="en-US" dirty="0"/>
              <a:t>interface are required in the </a:t>
            </a:r>
            <a:r>
              <a:rPr lang="en-US" dirty="0">
                <a:solidFill>
                  <a:srgbClr val="2675B4"/>
                </a:solidFill>
              </a:rPr>
              <a:t>Set&lt;T&gt; </a:t>
            </a:r>
            <a:r>
              <a:rPr lang="en-US" dirty="0"/>
              <a:t>interface</a:t>
            </a: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Pitfall:  Optional Operations</a:t>
            </a:r>
          </a:p>
        </p:txBody>
      </p:sp>
      <p:sp>
        <p:nvSpPr>
          <p:cNvPr id="50179" name="Rectangle 3"/>
          <p:cNvSpPr>
            <a:spLocks noGrp="1" noChangeArrowheads="1"/>
          </p:cNvSpPr>
          <p:nvPr>
            <p:ph type="body" idx="1"/>
          </p:nvPr>
        </p:nvSpPr>
        <p:spPr/>
        <p:txBody>
          <a:bodyPr/>
          <a:lstStyle/>
          <a:p>
            <a:r>
              <a:rPr lang="en-US" dirty="0"/>
              <a:t>When an interface lists a method as "optional," it must still be implemented in a class that implements the interface</a:t>
            </a:r>
          </a:p>
          <a:p>
            <a:pPr lvl="1"/>
            <a:r>
              <a:rPr lang="en-US" dirty="0"/>
              <a:t>The optional part means that it is permitted to write a method that does not completely implement its intended semantics</a:t>
            </a:r>
          </a:p>
          <a:p>
            <a:pPr lvl="1"/>
            <a:r>
              <a:rPr lang="en-US" dirty="0"/>
              <a:t>However, if a trivial implementation is given, then the method body should throw an </a:t>
            </a:r>
            <a:r>
              <a:rPr lang="en-US" dirty="0" err="1">
                <a:solidFill>
                  <a:srgbClr val="2675B4"/>
                </a:solidFill>
              </a:rPr>
              <a:t>UnsupportedOperationException</a:t>
            </a:r>
            <a:endParaRPr lang="en-US" dirty="0">
              <a:solidFill>
                <a:srgbClr val="2675B4"/>
              </a:solidFill>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Tip:  Dealing with All Those Exceptions</a:t>
            </a:r>
          </a:p>
        </p:txBody>
      </p:sp>
      <p:sp>
        <p:nvSpPr>
          <p:cNvPr id="51203" name="Rectangle 3"/>
          <p:cNvSpPr>
            <a:spLocks noGrp="1" noChangeArrowheads="1"/>
          </p:cNvSpPr>
          <p:nvPr>
            <p:ph type="body" idx="1"/>
          </p:nvPr>
        </p:nvSpPr>
        <p:spPr>
          <a:xfrm>
            <a:off x="609600" y="1600200"/>
            <a:ext cx="7924800" cy="3886200"/>
          </a:xfrm>
        </p:spPr>
        <p:txBody>
          <a:bodyPr/>
          <a:lstStyle/>
          <a:p>
            <a:r>
              <a:rPr lang="en-US" dirty="0"/>
              <a:t>The tables of methods for the various collection interfaces and classes indicate that certain exceptions are thrown</a:t>
            </a:r>
          </a:p>
          <a:p>
            <a:pPr lvl="1"/>
            <a:r>
              <a:rPr lang="en-US" dirty="0"/>
              <a:t>These are unchecked exceptions, so they are useful for debugging, but need not be declared or caught</a:t>
            </a:r>
          </a:p>
          <a:p>
            <a:r>
              <a:rPr lang="en-US" dirty="0"/>
              <a:t>In an existing collection class, they can be viewed as run-time error messages</a:t>
            </a:r>
          </a:p>
          <a:p>
            <a:r>
              <a:rPr lang="en-US" dirty="0"/>
              <a:t>In a derived class of some other collection class, most or all of them will be inherited</a:t>
            </a:r>
          </a:p>
          <a:p>
            <a:r>
              <a:rPr lang="en-US" dirty="0"/>
              <a:t>In a collection class defined from scratch, if it is to implement a collection interface, then it should throw the exceptions that are specified in the interface</a:t>
            </a: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Concrete Collections Classes</a:t>
            </a:r>
          </a:p>
        </p:txBody>
      </p:sp>
      <p:sp>
        <p:nvSpPr>
          <p:cNvPr id="52227" name="Rectangle 3"/>
          <p:cNvSpPr>
            <a:spLocks noGrp="1" noChangeArrowheads="1"/>
          </p:cNvSpPr>
          <p:nvPr>
            <p:ph type="body" idx="1"/>
          </p:nvPr>
        </p:nvSpPr>
        <p:spPr>
          <a:xfrm>
            <a:off x="609600" y="1447800"/>
            <a:ext cx="7924800" cy="3886200"/>
          </a:xfrm>
        </p:spPr>
        <p:txBody>
          <a:bodyPr/>
          <a:lstStyle/>
          <a:p>
            <a:r>
              <a:rPr lang="en-US" dirty="0"/>
              <a:t>The concrete class </a:t>
            </a:r>
            <a:r>
              <a:rPr lang="en-US" dirty="0">
                <a:solidFill>
                  <a:srgbClr val="2675B4"/>
                </a:solidFill>
              </a:rPr>
              <a:t>HashSet&lt;T&gt;</a:t>
            </a:r>
            <a:r>
              <a:rPr lang="en-US" dirty="0"/>
              <a:t> implements the </a:t>
            </a:r>
            <a:r>
              <a:rPr lang="en-US" dirty="0">
                <a:solidFill>
                  <a:srgbClr val="2675B4"/>
                </a:solidFill>
              </a:rPr>
              <a:t>Set&lt;T&gt; </a:t>
            </a:r>
            <a:r>
              <a:rPr lang="en-US" dirty="0"/>
              <a:t>interface, and can be used if additional methods are not needed</a:t>
            </a:r>
          </a:p>
          <a:p>
            <a:pPr lvl="1"/>
            <a:r>
              <a:rPr lang="en-US" dirty="0"/>
              <a:t>The </a:t>
            </a:r>
            <a:r>
              <a:rPr lang="en-US" dirty="0">
                <a:solidFill>
                  <a:srgbClr val="2675B4"/>
                </a:solidFill>
              </a:rPr>
              <a:t>HashSet&lt;T&gt; </a:t>
            </a:r>
            <a:r>
              <a:rPr lang="en-US" dirty="0"/>
              <a:t>class implements all the methods in the </a:t>
            </a:r>
            <a:r>
              <a:rPr lang="en-US" dirty="0">
                <a:solidFill>
                  <a:srgbClr val="2675B4"/>
                </a:solidFill>
              </a:rPr>
              <a:t>Set&lt;T&gt;</a:t>
            </a:r>
            <a:r>
              <a:rPr lang="en-US" dirty="0"/>
              <a:t> interface, and adds only constructors</a:t>
            </a:r>
          </a:p>
          <a:p>
            <a:pPr lvl="1"/>
            <a:r>
              <a:rPr lang="en-US" dirty="0"/>
              <a:t>The </a:t>
            </a:r>
            <a:r>
              <a:rPr lang="en-US" dirty="0">
                <a:solidFill>
                  <a:srgbClr val="2675B4"/>
                </a:solidFill>
              </a:rPr>
              <a:t>HashSet&lt;T&gt; </a:t>
            </a:r>
            <a:r>
              <a:rPr lang="en-US" dirty="0"/>
              <a:t>class is implemented using a hash table</a:t>
            </a:r>
          </a:p>
          <a:p>
            <a:r>
              <a:rPr lang="en-US" dirty="0"/>
              <a:t>The </a:t>
            </a:r>
            <a:r>
              <a:rPr lang="en-US" dirty="0" err="1">
                <a:solidFill>
                  <a:srgbClr val="2675B4"/>
                </a:solidFill>
              </a:rPr>
              <a:t>ArrayList</a:t>
            </a:r>
            <a:r>
              <a:rPr lang="en-US" dirty="0">
                <a:solidFill>
                  <a:srgbClr val="2675B4"/>
                </a:solidFill>
              </a:rPr>
              <a:t>&lt;T&gt;</a:t>
            </a:r>
            <a:r>
              <a:rPr lang="en-US" dirty="0"/>
              <a:t> and </a:t>
            </a:r>
            <a:r>
              <a:rPr lang="en-US" dirty="0">
                <a:solidFill>
                  <a:srgbClr val="2675B4"/>
                </a:solidFill>
              </a:rPr>
              <a:t>Vector&lt;T&gt;</a:t>
            </a:r>
            <a:r>
              <a:rPr lang="en-US" dirty="0"/>
              <a:t> classes implement the </a:t>
            </a:r>
            <a:r>
              <a:rPr lang="en-US" dirty="0">
                <a:solidFill>
                  <a:srgbClr val="2675B4"/>
                </a:solidFill>
              </a:rPr>
              <a:t>List&lt;T&gt;</a:t>
            </a:r>
            <a:r>
              <a:rPr lang="en-US" dirty="0"/>
              <a:t> interface, and can be used if additional methods are not needed</a:t>
            </a:r>
          </a:p>
          <a:p>
            <a:pPr lvl="1"/>
            <a:r>
              <a:rPr lang="en-US" dirty="0"/>
              <a:t>Both the </a:t>
            </a:r>
            <a:r>
              <a:rPr lang="en-US" dirty="0" err="1">
                <a:solidFill>
                  <a:srgbClr val="2675B4"/>
                </a:solidFill>
              </a:rPr>
              <a:t>ArrayList</a:t>
            </a:r>
            <a:r>
              <a:rPr lang="en-US" dirty="0">
                <a:solidFill>
                  <a:srgbClr val="2675B4"/>
                </a:solidFill>
              </a:rPr>
              <a:t>&lt;T&gt;</a:t>
            </a:r>
            <a:r>
              <a:rPr lang="en-US" dirty="0"/>
              <a:t> and </a:t>
            </a:r>
            <a:r>
              <a:rPr lang="en-US" dirty="0">
                <a:solidFill>
                  <a:srgbClr val="2675B4"/>
                </a:solidFill>
              </a:rPr>
              <a:t>Vector&lt;T&gt; </a:t>
            </a:r>
            <a:r>
              <a:rPr lang="en-US" dirty="0"/>
              <a:t>interfaces implement all the methods in the  interface </a:t>
            </a:r>
            <a:r>
              <a:rPr lang="en-US" dirty="0">
                <a:solidFill>
                  <a:srgbClr val="2675B4"/>
                </a:solidFill>
              </a:rPr>
              <a:t>List&lt;T&gt; </a:t>
            </a:r>
          </a:p>
          <a:p>
            <a:pPr lvl="1"/>
            <a:r>
              <a:rPr lang="en-US" dirty="0"/>
              <a:t>Either class can be used when a </a:t>
            </a:r>
            <a:r>
              <a:rPr lang="en-US" dirty="0">
                <a:solidFill>
                  <a:srgbClr val="2675B4"/>
                </a:solidFill>
              </a:rPr>
              <a:t>List&lt;T&gt; </a:t>
            </a:r>
            <a:r>
              <a:rPr lang="en-US" dirty="0"/>
              <a:t>with efficient random access to elements is needed</a:t>
            </a: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Concrete Collections Classes</a:t>
            </a:r>
          </a:p>
        </p:txBody>
      </p:sp>
      <p:sp>
        <p:nvSpPr>
          <p:cNvPr id="53251" name="Rectangle 3"/>
          <p:cNvSpPr>
            <a:spLocks noGrp="1" noChangeArrowheads="1"/>
          </p:cNvSpPr>
          <p:nvPr>
            <p:ph type="body" idx="1"/>
          </p:nvPr>
        </p:nvSpPr>
        <p:spPr/>
        <p:txBody>
          <a:bodyPr/>
          <a:lstStyle/>
          <a:p>
            <a:r>
              <a:rPr lang="en-US" dirty="0"/>
              <a:t>The concrete class </a:t>
            </a:r>
            <a:r>
              <a:rPr lang="en-US" dirty="0">
                <a:solidFill>
                  <a:srgbClr val="2675B4"/>
                </a:solidFill>
              </a:rPr>
              <a:t>LinkedList&lt;T&gt; </a:t>
            </a:r>
            <a:r>
              <a:rPr lang="en-US" dirty="0"/>
              <a:t>is a concrete derived class of the abstract class </a:t>
            </a:r>
            <a:r>
              <a:rPr lang="en-US" dirty="0" err="1">
                <a:solidFill>
                  <a:srgbClr val="2675B4"/>
                </a:solidFill>
              </a:rPr>
              <a:t>AbstractSequentialList</a:t>
            </a:r>
            <a:r>
              <a:rPr lang="en-US" dirty="0">
                <a:solidFill>
                  <a:srgbClr val="2675B4"/>
                </a:solidFill>
              </a:rPr>
              <a:t>&lt;T&gt; </a:t>
            </a:r>
          </a:p>
          <a:p>
            <a:pPr lvl="1"/>
            <a:r>
              <a:rPr lang="en-US" dirty="0"/>
              <a:t>When efficient sequential movement through a list is needed, the </a:t>
            </a:r>
            <a:r>
              <a:rPr lang="en-US" dirty="0">
                <a:solidFill>
                  <a:srgbClr val="2675B4"/>
                </a:solidFill>
              </a:rPr>
              <a:t>LinkedList&lt;T&gt; </a:t>
            </a:r>
            <a:r>
              <a:rPr lang="en-US" dirty="0"/>
              <a:t>class should be used</a:t>
            </a:r>
          </a:p>
          <a:p>
            <a:r>
              <a:rPr lang="en-US" dirty="0"/>
              <a:t>The interface </a:t>
            </a:r>
            <a:r>
              <a:rPr lang="en-US" dirty="0" err="1">
                <a:solidFill>
                  <a:srgbClr val="2675B4"/>
                </a:solidFill>
              </a:rPr>
              <a:t>SortedSet</a:t>
            </a:r>
            <a:r>
              <a:rPr lang="en-US" dirty="0">
                <a:solidFill>
                  <a:srgbClr val="2675B4"/>
                </a:solidFill>
              </a:rPr>
              <a:t>&lt;T&gt; </a:t>
            </a:r>
            <a:r>
              <a:rPr lang="en-US" dirty="0"/>
              <a:t>and the concrete class </a:t>
            </a:r>
            <a:r>
              <a:rPr lang="en-US" dirty="0" err="1">
                <a:solidFill>
                  <a:srgbClr val="2675B4"/>
                </a:solidFill>
              </a:rPr>
              <a:t>TreeSet</a:t>
            </a:r>
            <a:r>
              <a:rPr lang="en-US" dirty="0">
                <a:solidFill>
                  <a:srgbClr val="2675B4"/>
                </a:solidFill>
              </a:rPr>
              <a:t>&lt;T&gt; </a:t>
            </a:r>
            <a:r>
              <a:rPr lang="en-US" dirty="0"/>
              <a:t>are designed for implementations of the </a:t>
            </a:r>
            <a:r>
              <a:rPr lang="en-US" dirty="0">
                <a:solidFill>
                  <a:srgbClr val="2675B4"/>
                </a:solidFill>
              </a:rPr>
              <a:t>Set&lt;T&gt; </a:t>
            </a:r>
            <a:r>
              <a:rPr lang="en-US" dirty="0"/>
              <a:t>interface that provide for rapid retrieval of elements</a:t>
            </a:r>
          </a:p>
          <a:p>
            <a:pPr lvl="1"/>
            <a:r>
              <a:rPr lang="en-US" dirty="0"/>
              <a:t>The implementation of the class is similar to a binary tree, but with ways to do inserting that keep the tree balanced</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and Accessing Arrays</a:t>
            </a:r>
          </a:p>
        </p:txBody>
      </p:sp>
      <p:sp>
        <p:nvSpPr>
          <p:cNvPr id="17411" name="Rectangle 3"/>
          <p:cNvSpPr>
            <a:spLocks noGrp="1" noChangeArrowheads="1"/>
          </p:cNvSpPr>
          <p:nvPr>
            <p:ph type="body" idx="1"/>
          </p:nvPr>
        </p:nvSpPr>
        <p:spPr/>
        <p:txBody>
          <a:bodyPr/>
          <a:lstStyle/>
          <a:p>
            <a:r>
              <a:rPr lang="en-US" dirty="0"/>
              <a:t>The number of indexed variables in an array is called the length or size of the array</a:t>
            </a:r>
          </a:p>
          <a:p>
            <a:r>
              <a:rPr lang="en-US" dirty="0"/>
              <a:t>When an array is created, the length of the array is given in square brackets after the array type </a:t>
            </a:r>
          </a:p>
          <a:p>
            <a:r>
              <a:rPr lang="en-US" dirty="0"/>
              <a:t>The indexed variables are then numbered starting with 0, and ending with the integer that is one less than the length of the array</a:t>
            </a:r>
          </a:p>
          <a:p>
            <a:pPr marL="0" indent="0">
              <a:buNone/>
            </a:pPr>
            <a:r>
              <a:rPr lang="en-US" dirty="0"/>
              <a:t>	score[0], score[1], score[2], score[3], score[4]</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1EA8-729F-475F-A9C3-0E4CB7797B17}"/>
              </a:ext>
            </a:extLst>
          </p:cNvPr>
          <p:cNvSpPr>
            <a:spLocks noGrp="1"/>
          </p:cNvSpPr>
          <p:nvPr>
            <p:ph type="title"/>
          </p:nvPr>
        </p:nvSpPr>
        <p:spPr/>
        <p:txBody>
          <a:bodyPr/>
          <a:lstStyle/>
          <a:p>
            <a:r>
              <a:rPr lang="en-US" dirty="0"/>
              <a:t>HashSet, </a:t>
            </a:r>
            <a:r>
              <a:rPr lang="en-US" dirty="0" err="1"/>
              <a:t>TreeSet</a:t>
            </a:r>
            <a:r>
              <a:rPr lang="en-US" dirty="0"/>
              <a:t>, </a:t>
            </a:r>
            <a:r>
              <a:rPr lang="en-US" dirty="0" err="1"/>
              <a:t>LinkedHashSet</a:t>
            </a:r>
            <a:r>
              <a:rPr lang="en-US" dirty="0"/>
              <a:t> Demo</a:t>
            </a:r>
          </a:p>
        </p:txBody>
      </p:sp>
    </p:spTree>
    <p:extLst>
      <p:ext uri="{BB962C8B-B14F-4D97-AF65-F5344CB8AC3E}">
        <p14:creationId xmlns:p14="http://schemas.microsoft.com/office/powerpoint/2010/main" val="3100757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HashSet</a:t>
            </a:r>
            <a:r>
              <a:rPr lang="en-US" dirty="0"/>
              <a:t> with your own Class</a:t>
            </a:r>
          </a:p>
        </p:txBody>
      </p:sp>
      <p:sp>
        <p:nvSpPr>
          <p:cNvPr id="3" name="Content Placeholder 2"/>
          <p:cNvSpPr>
            <a:spLocks noGrp="1"/>
          </p:cNvSpPr>
          <p:nvPr>
            <p:ph idx="1"/>
          </p:nvPr>
        </p:nvSpPr>
        <p:spPr/>
        <p:txBody>
          <a:bodyPr/>
          <a:lstStyle/>
          <a:p>
            <a:r>
              <a:rPr lang="en-US" dirty="0"/>
              <a:t>If you intend to use the </a:t>
            </a:r>
            <a:r>
              <a:rPr lang="en-US" dirty="0" err="1">
                <a:solidFill>
                  <a:srgbClr val="2675B4"/>
                </a:solidFill>
              </a:rPr>
              <a:t>HashSet</a:t>
            </a:r>
            <a:r>
              <a:rPr lang="en-US" dirty="0">
                <a:solidFill>
                  <a:srgbClr val="2675B4"/>
                </a:solidFill>
              </a:rPr>
              <a:t>&lt;T&gt;</a:t>
            </a:r>
            <a:r>
              <a:rPr lang="en-US" dirty="0"/>
              <a:t> class with your own class as the parameterized type T , then your class must override the following methods:</a:t>
            </a:r>
          </a:p>
          <a:p>
            <a:pPr marL="457200" lvl="1" indent="0">
              <a:buNone/>
            </a:pPr>
            <a:r>
              <a:rPr lang="en-US" dirty="0">
                <a:solidFill>
                  <a:srgbClr val="2675B4"/>
                </a:solidFill>
              </a:rPr>
              <a:t>public int </a:t>
            </a:r>
            <a:r>
              <a:rPr lang="en-US" dirty="0" err="1">
                <a:solidFill>
                  <a:srgbClr val="2675B4"/>
                </a:solidFill>
              </a:rPr>
              <a:t>hashCode</a:t>
            </a:r>
            <a:r>
              <a:rPr lang="en-US" dirty="0">
                <a:solidFill>
                  <a:srgbClr val="2675B4"/>
                </a:solidFill>
              </a:rPr>
              <a:t>();</a:t>
            </a:r>
          </a:p>
          <a:p>
            <a:pPr lvl="2"/>
            <a:r>
              <a:rPr lang="en-US" dirty="0"/>
              <a:t>Ideally returns a unique integer for this object</a:t>
            </a:r>
          </a:p>
          <a:p>
            <a:pPr marL="457200" lvl="1" indent="0">
              <a:buNone/>
            </a:pPr>
            <a:r>
              <a:rPr lang="en-US" dirty="0">
                <a:solidFill>
                  <a:srgbClr val="2675B4"/>
                </a:solidFill>
              </a:rPr>
              <a:t>public </a:t>
            </a:r>
            <a:r>
              <a:rPr lang="en-US" dirty="0" err="1">
                <a:solidFill>
                  <a:srgbClr val="2675B4"/>
                </a:solidFill>
              </a:rPr>
              <a:t>boolean</a:t>
            </a:r>
            <a:r>
              <a:rPr lang="en-US" dirty="0">
                <a:solidFill>
                  <a:srgbClr val="2675B4"/>
                </a:solidFill>
              </a:rPr>
              <a:t> equals(Object </a:t>
            </a:r>
            <a:r>
              <a:rPr lang="en-US" dirty="0" err="1">
                <a:solidFill>
                  <a:srgbClr val="2675B4"/>
                </a:solidFill>
              </a:rPr>
              <a:t>obj</a:t>
            </a:r>
            <a:r>
              <a:rPr lang="en-US" dirty="0">
                <a:solidFill>
                  <a:srgbClr val="2675B4"/>
                </a:solidFill>
              </a:rPr>
              <a:t>);</a:t>
            </a:r>
          </a:p>
          <a:p>
            <a:pPr lvl="2"/>
            <a:r>
              <a:rPr lang="en-US" dirty="0"/>
              <a:t>Indicates whether or not the reference object is the same as the parameter </a:t>
            </a:r>
            <a:r>
              <a:rPr lang="en-US" dirty="0" err="1"/>
              <a:t>obj</a:t>
            </a:r>
            <a:endParaRPr lang="en-US" dirty="0"/>
          </a:p>
        </p:txBody>
      </p:sp>
    </p:spTree>
    <p:extLst>
      <p:ext uri="{BB962C8B-B14F-4D97-AF65-F5344CB8AC3E}">
        <p14:creationId xmlns:p14="http://schemas.microsoft.com/office/powerpoint/2010/main" val="2698129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8279-4DE8-4BA2-B857-F6DA95FFC9AF}"/>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DDED5D6D-CDFD-40BD-8D19-CF82CAE91A82}"/>
              </a:ext>
            </a:extLst>
          </p:cNvPr>
          <p:cNvSpPr>
            <a:spLocks noGrp="1"/>
          </p:cNvSpPr>
          <p:nvPr>
            <p:ph idx="1"/>
          </p:nvPr>
        </p:nvSpPr>
        <p:spPr/>
        <p:txBody>
          <a:bodyPr/>
          <a:lstStyle/>
          <a:p>
            <a:r>
              <a:rPr lang="en-US" dirty="0"/>
              <a:t>The map data structure is used to associate values with unique keys. </a:t>
            </a:r>
          </a:p>
          <a:p>
            <a:r>
              <a:rPr lang="en-US" dirty="0"/>
              <a:t>Only one value may be associated with any given key. </a:t>
            </a:r>
          </a:p>
          <a:p>
            <a:r>
              <a:rPr lang="en-US" dirty="0"/>
              <a:t>Given a particular key, the map structure provides a quick access to the associated value. </a:t>
            </a:r>
          </a:p>
        </p:txBody>
      </p:sp>
    </p:spTree>
    <p:extLst>
      <p:ext uri="{BB962C8B-B14F-4D97-AF65-F5344CB8AC3E}">
        <p14:creationId xmlns:p14="http://schemas.microsoft.com/office/powerpoint/2010/main" val="923036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The Map Framework</a:t>
            </a:r>
          </a:p>
        </p:txBody>
      </p:sp>
      <p:sp>
        <p:nvSpPr>
          <p:cNvPr id="77827" name="Rectangle 3"/>
          <p:cNvSpPr>
            <a:spLocks noGrp="1" noChangeArrowheads="1"/>
          </p:cNvSpPr>
          <p:nvPr>
            <p:ph type="body" idx="1"/>
          </p:nvPr>
        </p:nvSpPr>
        <p:spPr/>
        <p:txBody>
          <a:bodyPr/>
          <a:lstStyle/>
          <a:p>
            <a:r>
              <a:rPr lang="en-US" dirty="0"/>
              <a:t>The Java map framework deals with collections of ordered pairs</a:t>
            </a:r>
          </a:p>
          <a:p>
            <a:pPr lvl="1"/>
            <a:r>
              <a:rPr lang="en-US" dirty="0"/>
              <a:t>For example, a key and an associated value</a:t>
            </a:r>
          </a:p>
          <a:p>
            <a:r>
              <a:rPr lang="en-US" dirty="0"/>
              <a:t>Objects in the map framework can implement mathematical functions and relations, so can be used to construct database classes</a:t>
            </a:r>
          </a:p>
          <a:p>
            <a:r>
              <a:rPr lang="en-US" dirty="0"/>
              <a:t>The map framework uses the </a:t>
            </a:r>
            <a:r>
              <a:rPr lang="en-US" dirty="0">
                <a:solidFill>
                  <a:srgbClr val="2675B4"/>
                </a:solidFill>
              </a:rPr>
              <a:t>Map&lt;T&gt; </a:t>
            </a:r>
            <a:r>
              <a:rPr lang="en-US" dirty="0"/>
              <a:t>interface, the </a:t>
            </a:r>
            <a:r>
              <a:rPr lang="en-US" dirty="0" err="1">
                <a:solidFill>
                  <a:srgbClr val="2675B4"/>
                </a:solidFill>
              </a:rPr>
              <a:t>AbstractMap</a:t>
            </a:r>
            <a:r>
              <a:rPr lang="en-US" dirty="0">
                <a:solidFill>
                  <a:srgbClr val="2675B4"/>
                </a:solidFill>
              </a:rPr>
              <a:t>&lt;T&gt; </a:t>
            </a:r>
            <a:r>
              <a:rPr lang="en-US" dirty="0"/>
              <a:t>class, and classes derived from the </a:t>
            </a:r>
            <a:r>
              <a:rPr lang="en-US" dirty="0" err="1">
                <a:solidFill>
                  <a:srgbClr val="2675B4"/>
                </a:solidFill>
              </a:rPr>
              <a:t>AbstractMap</a:t>
            </a:r>
            <a:r>
              <a:rPr lang="en-US" dirty="0">
                <a:solidFill>
                  <a:srgbClr val="2675B4"/>
                </a:solidFill>
              </a:rPr>
              <a:t>&lt;T&gt; </a:t>
            </a:r>
            <a:r>
              <a:rPr lang="en-US" dirty="0"/>
              <a:t>class</a:t>
            </a: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t>The Map Landscape</a:t>
            </a:r>
          </a:p>
        </p:txBody>
      </p:sp>
      <p:pic>
        <p:nvPicPr>
          <p:cNvPr id="7885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37663" y="1828800"/>
            <a:ext cx="3468674" cy="388620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Concrete Map Classes</a:t>
            </a:r>
          </a:p>
        </p:txBody>
      </p:sp>
      <p:sp>
        <p:nvSpPr>
          <p:cNvPr id="82947" name="Content Placeholder 2"/>
          <p:cNvSpPr>
            <a:spLocks noGrp="1"/>
          </p:cNvSpPr>
          <p:nvPr>
            <p:ph idx="1"/>
          </p:nvPr>
        </p:nvSpPr>
        <p:spPr/>
        <p:txBody>
          <a:bodyPr/>
          <a:lstStyle/>
          <a:p>
            <a:r>
              <a:rPr lang="en-US" dirty="0"/>
              <a:t>Normally you will use an instance of a Concrete Map Class</a:t>
            </a:r>
          </a:p>
          <a:p>
            <a:r>
              <a:rPr lang="en-US" dirty="0"/>
              <a:t>Here we discuss the HashMap&lt;K,V&gt; Class</a:t>
            </a:r>
          </a:p>
          <a:p>
            <a:pPr lvl="1"/>
            <a:r>
              <a:rPr lang="en-US" dirty="0"/>
              <a:t>Internally, the class uses a hash table similar to what was discussed in Chapter 15.</a:t>
            </a:r>
          </a:p>
          <a:p>
            <a:pPr lvl="1"/>
            <a:r>
              <a:rPr lang="en-US" dirty="0"/>
              <a:t>No guarantee as to the order of elements placed in the map.  </a:t>
            </a:r>
          </a:p>
          <a:p>
            <a:pPr lvl="1"/>
            <a:r>
              <a:rPr lang="en-US" dirty="0"/>
              <a:t>If you require order then you should use the </a:t>
            </a:r>
            <a:r>
              <a:rPr lang="en-US" dirty="0" err="1"/>
              <a:t>TreeMap</a:t>
            </a:r>
            <a:r>
              <a:rPr lang="en-US" dirty="0"/>
              <a:t>&lt;K,V&gt; class or the </a:t>
            </a:r>
            <a:r>
              <a:rPr lang="en-US" dirty="0" err="1"/>
              <a:t>LinkedHashMap</a:t>
            </a:r>
            <a:r>
              <a:rPr lang="en-US" dirty="0"/>
              <a:t>&lt;K,V&gt; class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1B1A-F79C-4FF4-9813-8AD6710D9FEA}"/>
              </a:ext>
            </a:extLst>
          </p:cNvPr>
          <p:cNvSpPr>
            <a:spLocks noGrp="1"/>
          </p:cNvSpPr>
          <p:nvPr>
            <p:ph type="title"/>
          </p:nvPr>
        </p:nvSpPr>
        <p:spPr/>
        <p:txBody>
          <a:bodyPr/>
          <a:lstStyle/>
          <a:p>
            <a:r>
              <a:rPr lang="en-US" dirty="0"/>
              <a:t>HashMap Class</a:t>
            </a:r>
          </a:p>
        </p:txBody>
      </p:sp>
      <p:sp>
        <p:nvSpPr>
          <p:cNvPr id="3" name="Content Placeholder 2">
            <a:extLst>
              <a:ext uri="{FF2B5EF4-FFF2-40B4-BE49-F238E27FC236}">
                <a16:creationId xmlns:a16="http://schemas.microsoft.com/office/drawing/2014/main" id="{DD77A840-F89D-418E-8CAC-E71D3F9AAABA}"/>
              </a:ext>
            </a:extLst>
          </p:cNvPr>
          <p:cNvSpPr>
            <a:spLocks noGrp="1"/>
          </p:cNvSpPr>
          <p:nvPr>
            <p:ph idx="1"/>
          </p:nvPr>
        </p:nvSpPr>
        <p:spPr/>
        <p:txBody>
          <a:bodyPr/>
          <a:lstStyle/>
          <a:p>
            <a:r>
              <a:rPr lang="en-US" sz="2000" dirty="0">
                <a:hlinkClick r:id="rId2"/>
              </a:rPr>
              <a:t>https://docs.oracle.com/javase/8/docs/api/java/util/HashMap.html</a:t>
            </a:r>
            <a:endParaRPr lang="en-US" sz="2000" dirty="0"/>
          </a:p>
          <a:p>
            <a:endParaRPr lang="en-US" dirty="0"/>
          </a:p>
        </p:txBody>
      </p:sp>
    </p:spTree>
    <p:extLst>
      <p:ext uri="{BB962C8B-B14F-4D97-AF65-F5344CB8AC3E}">
        <p14:creationId xmlns:p14="http://schemas.microsoft.com/office/powerpoint/2010/main" val="1561998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7F20-D8B8-4922-8EF1-135BF15FB3B1}"/>
              </a:ext>
            </a:extLst>
          </p:cNvPr>
          <p:cNvSpPr>
            <a:spLocks noGrp="1"/>
          </p:cNvSpPr>
          <p:nvPr>
            <p:ph type="title"/>
          </p:nvPr>
        </p:nvSpPr>
        <p:spPr/>
        <p:txBody>
          <a:bodyPr/>
          <a:lstStyle/>
          <a:p>
            <a:r>
              <a:rPr lang="en-US" dirty="0"/>
              <a:t>Map and HashMap Demo</a:t>
            </a:r>
          </a:p>
        </p:txBody>
      </p:sp>
    </p:spTree>
    <p:extLst>
      <p:ext uri="{BB962C8B-B14F-4D97-AF65-F5344CB8AC3E}">
        <p14:creationId xmlns:p14="http://schemas.microsoft.com/office/powerpoint/2010/main" val="2013009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t>HashMap&lt;K,V&gt; Class</a:t>
            </a:r>
          </a:p>
        </p:txBody>
      </p:sp>
      <p:sp>
        <p:nvSpPr>
          <p:cNvPr id="83971" name="Content Placeholder 2"/>
          <p:cNvSpPr>
            <a:spLocks noGrp="1"/>
          </p:cNvSpPr>
          <p:nvPr>
            <p:ph idx="1"/>
          </p:nvPr>
        </p:nvSpPr>
        <p:spPr/>
        <p:txBody>
          <a:bodyPr/>
          <a:lstStyle/>
          <a:p>
            <a:r>
              <a:rPr lang="en-US"/>
              <a:t>The initial capacity specifies how many “buckets” exist in the hash table.  </a:t>
            </a:r>
          </a:p>
          <a:p>
            <a:pPr lvl="1"/>
            <a:r>
              <a:rPr lang="en-US"/>
              <a:t>This would be analogous to the size of the array of the hash table covered in Chapter 15.  </a:t>
            </a:r>
          </a:p>
          <a:p>
            <a:pPr lvl="1"/>
            <a:r>
              <a:rPr lang="en-US"/>
              <a:t>A larger initial capacity results in faster performance but uses more memory</a:t>
            </a:r>
          </a:p>
          <a:p>
            <a:r>
              <a:rPr lang="en-US"/>
              <a:t>The load factor is a number between 0 and 1.  </a:t>
            </a:r>
          </a:p>
          <a:p>
            <a:pPr lvl="1"/>
            <a:r>
              <a:rPr lang="en-US"/>
              <a:t>This variable specifies a percentage such that if the number of elements added to the hash table exceeds the load factor then the capacity of the hash table is automatically increased.  </a:t>
            </a:r>
          </a:p>
          <a:p>
            <a:r>
              <a:rPr lang="en-US"/>
              <a:t>The default load factor is 0.75 and the default initial capacity is 16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HashMap</a:t>
            </a:r>
            <a:r>
              <a:rPr lang="en-US" dirty="0"/>
              <a:t> with your own Class</a:t>
            </a:r>
          </a:p>
        </p:txBody>
      </p:sp>
      <p:sp>
        <p:nvSpPr>
          <p:cNvPr id="3" name="Content Placeholder 2"/>
          <p:cNvSpPr>
            <a:spLocks noGrp="1"/>
          </p:cNvSpPr>
          <p:nvPr>
            <p:ph idx="1"/>
          </p:nvPr>
        </p:nvSpPr>
        <p:spPr/>
        <p:txBody>
          <a:bodyPr/>
          <a:lstStyle/>
          <a:p>
            <a:r>
              <a:rPr lang="en-US" dirty="0"/>
              <a:t>Just like the </a:t>
            </a:r>
            <a:r>
              <a:rPr lang="en-US" dirty="0" err="1"/>
              <a:t>HashSet</a:t>
            </a:r>
            <a:r>
              <a:rPr lang="en-US" dirty="0"/>
              <a:t> class, If you intend to use the </a:t>
            </a:r>
            <a:r>
              <a:rPr lang="en-US" dirty="0" err="1"/>
              <a:t>HashMap</a:t>
            </a:r>
            <a:r>
              <a:rPr lang="en-US" dirty="0"/>
              <a:t>&lt;K,V&gt; class with your own class as the parameterized type K , then your class must override the following methods:</a:t>
            </a:r>
          </a:p>
          <a:p>
            <a:pPr lvl="1"/>
            <a:r>
              <a:rPr lang="en-US" dirty="0"/>
              <a:t>public int </a:t>
            </a:r>
            <a:r>
              <a:rPr lang="en-US" dirty="0" err="1"/>
              <a:t>hashCode</a:t>
            </a:r>
            <a:r>
              <a:rPr lang="en-US" dirty="0"/>
              <a:t>();</a:t>
            </a:r>
          </a:p>
          <a:p>
            <a:pPr lvl="2"/>
            <a:r>
              <a:rPr lang="en-US" dirty="0"/>
              <a:t>Ideally returns a unique integer for this object</a:t>
            </a:r>
          </a:p>
          <a:p>
            <a:pPr lvl="1"/>
            <a:r>
              <a:rPr lang="en-US" dirty="0"/>
              <a:t>public </a:t>
            </a:r>
            <a:r>
              <a:rPr lang="en-US" dirty="0" err="1"/>
              <a:t>boolean</a:t>
            </a:r>
            <a:r>
              <a:rPr lang="en-US" dirty="0"/>
              <a:t> equals(Object </a:t>
            </a:r>
            <a:r>
              <a:rPr lang="en-US" dirty="0" err="1"/>
              <a:t>obj</a:t>
            </a:r>
            <a:r>
              <a:rPr lang="en-US" dirty="0"/>
              <a:t>);</a:t>
            </a:r>
          </a:p>
          <a:p>
            <a:pPr lvl="2"/>
            <a:r>
              <a:rPr lang="en-US" dirty="0"/>
              <a:t>Indicates whether or not the reference object is the same as the parameter </a:t>
            </a:r>
            <a:r>
              <a:rPr lang="en-US" dirty="0" err="1"/>
              <a:t>obj</a:t>
            </a:r>
            <a:endParaRPr lang="en-US" dirty="0"/>
          </a:p>
        </p:txBody>
      </p:sp>
    </p:spTree>
    <p:extLst>
      <p:ext uri="{BB962C8B-B14F-4D97-AF65-F5344CB8AC3E}">
        <p14:creationId xmlns:p14="http://schemas.microsoft.com/office/powerpoint/2010/main" val="328006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Creating and Accessing Arrays</a:t>
            </a:r>
          </a:p>
        </p:txBody>
      </p:sp>
      <p:sp>
        <p:nvSpPr>
          <p:cNvPr id="18435" name="Rectangle 3"/>
          <p:cNvSpPr>
            <a:spLocks noGrp="1" noChangeArrowheads="1"/>
          </p:cNvSpPr>
          <p:nvPr>
            <p:ph type="body" idx="1"/>
          </p:nvPr>
        </p:nvSpPr>
        <p:spPr/>
        <p:txBody>
          <a:bodyPr/>
          <a:lstStyle/>
          <a:p>
            <a:pPr marL="457200" lvl="1" indent="0">
              <a:buNone/>
            </a:pPr>
            <a:r>
              <a:rPr lang="en-US" dirty="0">
                <a:solidFill>
                  <a:srgbClr val="2675B4"/>
                </a:solidFill>
              </a:rPr>
              <a:t>double[] score = new double[5];</a:t>
            </a:r>
          </a:p>
          <a:p>
            <a:r>
              <a:rPr lang="en-US" dirty="0"/>
              <a:t>A variable may be used in place of the integer (i.e., in place of the integer 5 above) </a:t>
            </a:r>
          </a:p>
          <a:p>
            <a:pPr lvl="1"/>
            <a:r>
              <a:rPr lang="en-US" dirty="0"/>
              <a:t>The value of this variable can then be read from the keyboard</a:t>
            </a:r>
          </a:p>
          <a:p>
            <a:pPr lvl="1"/>
            <a:r>
              <a:rPr lang="en-US" dirty="0"/>
              <a:t>This enables the size of the array to be determined when the program is run</a:t>
            </a:r>
          </a:p>
          <a:p>
            <a:pPr marL="457200" lvl="1" indent="0">
              <a:buNone/>
            </a:pPr>
            <a:r>
              <a:rPr lang="en-US" dirty="0">
                <a:solidFill>
                  <a:srgbClr val="2675B4"/>
                </a:solidFill>
              </a:rPr>
              <a:t>double[] score = new double[count];</a:t>
            </a:r>
          </a:p>
          <a:p>
            <a:r>
              <a:rPr lang="en-US" dirty="0"/>
              <a:t>An array can have indexed variables of any type, including any class type</a:t>
            </a:r>
          </a:p>
          <a:p>
            <a:r>
              <a:rPr lang="en-US" dirty="0"/>
              <a:t>All of the indexed variables in a single array must be of the same type, called the base type of the array</a:t>
            </a: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Iterators</a:t>
            </a:r>
          </a:p>
        </p:txBody>
      </p:sp>
      <p:sp>
        <p:nvSpPr>
          <p:cNvPr id="90115" name="Rectangle 3"/>
          <p:cNvSpPr>
            <a:spLocks noGrp="1" noChangeArrowheads="1"/>
          </p:cNvSpPr>
          <p:nvPr>
            <p:ph type="body" idx="1"/>
          </p:nvPr>
        </p:nvSpPr>
        <p:spPr/>
        <p:txBody>
          <a:bodyPr/>
          <a:lstStyle/>
          <a:p>
            <a:r>
              <a:rPr lang="en-US"/>
              <a:t>An iterator is an object that is used with a collection to provide sequential access to the collection elements</a:t>
            </a:r>
          </a:p>
          <a:p>
            <a:pPr lvl="1"/>
            <a:r>
              <a:rPr lang="en-US"/>
              <a:t>This access allows examination and possible modification of the elements</a:t>
            </a:r>
          </a:p>
          <a:p>
            <a:r>
              <a:rPr lang="en-US"/>
              <a:t>An iterator imposes an ordering on the elements of a collection even if the collection itself does not impose any order on the elements it contains</a:t>
            </a:r>
          </a:p>
          <a:p>
            <a:pPr lvl="1"/>
            <a:r>
              <a:rPr lang="en-US"/>
              <a:t>If the collection does impose an ordering on its elements, then the iterator will use the same ordering</a:t>
            </a: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D60-FB35-4D20-9D6B-842F320B2C24}"/>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EEBC0267-ED2E-45BB-A87B-F41145A8387F}"/>
              </a:ext>
            </a:extLst>
          </p:cNvPr>
          <p:cNvSpPr>
            <a:spLocks noGrp="1"/>
          </p:cNvSpPr>
          <p:nvPr>
            <p:ph idx="1"/>
          </p:nvPr>
        </p:nvSpPr>
        <p:spPr/>
        <p:txBody>
          <a:bodyPr/>
          <a:lstStyle/>
          <a:p>
            <a:r>
              <a:rPr lang="en-US" sz="2000" dirty="0">
                <a:solidFill>
                  <a:srgbClr val="2675B4"/>
                </a:solidFill>
                <a:hlinkClick r:id="rId2"/>
              </a:rPr>
              <a:t>https://docs.oracle.com/javase/8/docs/api/java/util/Iterator.html</a:t>
            </a:r>
            <a:endParaRPr lang="en-US" sz="2000" dirty="0">
              <a:solidFill>
                <a:srgbClr val="2675B4"/>
              </a:solidFill>
            </a:endParaRPr>
          </a:p>
          <a:p>
            <a:endParaRPr lang="en-US" dirty="0">
              <a:solidFill>
                <a:srgbClr val="2675B4"/>
              </a:solidFill>
            </a:endParaRPr>
          </a:p>
        </p:txBody>
      </p:sp>
    </p:spTree>
    <p:extLst>
      <p:ext uri="{BB962C8B-B14F-4D97-AF65-F5344CB8AC3E}">
        <p14:creationId xmlns:p14="http://schemas.microsoft.com/office/powerpoint/2010/main" val="2681944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The </a:t>
            </a:r>
            <a:r>
              <a:rPr lang="en-US" dirty="0">
                <a:solidFill>
                  <a:srgbClr val="2675B4"/>
                </a:solidFill>
              </a:rPr>
              <a:t>Iterator&lt;T&gt; </a:t>
            </a:r>
            <a:r>
              <a:rPr lang="en-US" dirty="0"/>
              <a:t>Interface</a:t>
            </a:r>
          </a:p>
        </p:txBody>
      </p:sp>
      <p:sp>
        <p:nvSpPr>
          <p:cNvPr id="91139" name="Rectangle 3"/>
          <p:cNvSpPr>
            <a:spLocks noGrp="1" noChangeArrowheads="1"/>
          </p:cNvSpPr>
          <p:nvPr>
            <p:ph type="body" idx="1"/>
          </p:nvPr>
        </p:nvSpPr>
        <p:spPr/>
        <p:txBody>
          <a:bodyPr/>
          <a:lstStyle/>
          <a:p>
            <a:r>
              <a:rPr lang="en-US" dirty="0"/>
              <a:t>Java provides an </a:t>
            </a:r>
            <a:r>
              <a:rPr lang="en-US" dirty="0">
                <a:solidFill>
                  <a:srgbClr val="2675B4"/>
                </a:solidFill>
              </a:rPr>
              <a:t>Iterator&lt;T&gt; </a:t>
            </a:r>
            <a:r>
              <a:rPr lang="en-US" dirty="0"/>
              <a:t>interface</a:t>
            </a:r>
          </a:p>
          <a:p>
            <a:pPr lvl="1"/>
            <a:r>
              <a:rPr lang="en-US" dirty="0"/>
              <a:t>Any object of any class that satisfies the </a:t>
            </a:r>
            <a:r>
              <a:rPr lang="en-US" dirty="0">
                <a:solidFill>
                  <a:srgbClr val="2675B4"/>
                </a:solidFill>
              </a:rPr>
              <a:t>Iterator&lt;T&gt; </a:t>
            </a:r>
            <a:r>
              <a:rPr lang="en-US" dirty="0"/>
              <a:t>interface is an </a:t>
            </a:r>
            <a:r>
              <a:rPr lang="en-US" dirty="0">
                <a:solidFill>
                  <a:srgbClr val="2675B4"/>
                </a:solidFill>
              </a:rPr>
              <a:t>Iterator&lt;T&gt; </a:t>
            </a:r>
          </a:p>
          <a:p>
            <a:r>
              <a:rPr lang="en-US" dirty="0"/>
              <a:t>An </a:t>
            </a:r>
            <a:r>
              <a:rPr lang="en-US" dirty="0">
                <a:solidFill>
                  <a:srgbClr val="2675B4"/>
                </a:solidFill>
              </a:rPr>
              <a:t>Iterator&lt;T&gt; </a:t>
            </a:r>
            <a:r>
              <a:rPr lang="en-US" dirty="0"/>
              <a:t>does not stand on its own</a:t>
            </a:r>
          </a:p>
          <a:p>
            <a:pPr lvl="1"/>
            <a:r>
              <a:rPr lang="en-US" dirty="0"/>
              <a:t>It must be associated with some collection object using the method iterator</a:t>
            </a:r>
          </a:p>
          <a:p>
            <a:pPr lvl="1"/>
            <a:r>
              <a:rPr lang="en-US" dirty="0"/>
              <a:t>If c is an instance of a collection class (e.g., HashSet&lt;String&gt;), the following obtains an iterator for c:</a:t>
            </a:r>
          </a:p>
          <a:p>
            <a:pPr marL="914400" lvl="2" indent="0">
              <a:buNone/>
            </a:pPr>
            <a:r>
              <a:rPr lang="en-US" dirty="0">
                <a:solidFill>
                  <a:srgbClr val="2675B4"/>
                </a:solidFill>
              </a:rPr>
              <a:t>Iterator </a:t>
            </a:r>
            <a:r>
              <a:rPr lang="en-US" dirty="0" err="1">
                <a:solidFill>
                  <a:srgbClr val="2675B4"/>
                </a:solidFill>
              </a:rPr>
              <a:t>iteratorForC</a:t>
            </a:r>
            <a:r>
              <a:rPr lang="en-US" dirty="0">
                <a:solidFill>
                  <a:srgbClr val="2675B4"/>
                </a:solidFill>
              </a:rPr>
              <a:t> = </a:t>
            </a:r>
            <a:r>
              <a:rPr lang="en-US" dirty="0" err="1">
                <a:solidFill>
                  <a:srgbClr val="2675B4"/>
                </a:solidFill>
              </a:rPr>
              <a:t>c.iterator</a:t>
            </a:r>
            <a:r>
              <a:rPr lang="en-US" dirty="0">
                <a:solidFill>
                  <a:srgbClr val="2675B4"/>
                </a:solidFill>
              </a:rPr>
              <a:t>();</a:t>
            </a: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558-39EA-4172-9E05-AA7F1859DB46}"/>
              </a:ext>
            </a:extLst>
          </p:cNvPr>
          <p:cNvSpPr>
            <a:spLocks noGrp="1"/>
          </p:cNvSpPr>
          <p:nvPr>
            <p:ph type="title"/>
          </p:nvPr>
        </p:nvSpPr>
        <p:spPr/>
        <p:txBody>
          <a:bodyPr/>
          <a:lstStyle/>
          <a:p>
            <a:r>
              <a:rPr lang="en-US" dirty="0"/>
              <a:t>Iterator Demo</a:t>
            </a:r>
          </a:p>
        </p:txBody>
      </p:sp>
    </p:spTree>
    <p:extLst>
      <p:ext uri="{BB962C8B-B14F-4D97-AF65-F5344CB8AC3E}">
        <p14:creationId xmlns:p14="http://schemas.microsoft.com/office/powerpoint/2010/main" val="2533362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t>Using an Iterator with a </a:t>
            </a:r>
            <a:r>
              <a:rPr lang="en-US" dirty="0">
                <a:solidFill>
                  <a:srgbClr val="2675B4"/>
                </a:solidFill>
              </a:rPr>
              <a:t>HashSet&lt;T&gt; </a:t>
            </a:r>
            <a:r>
              <a:rPr lang="en-US" dirty="0"/>
              <a:t>Object</a:t>
            </a:r>
          </a:p>
        </p:txBody>
      </p:sp>
      <p:sp>
        <p:nvSpPr>
          <p:cNvPr id="94211" name="Rectangle 3"/>
          <p:cNvSpPr>
            <a:spLocks noGrp="1" noChangeArrowheads="1"/>
          </p:cNvSpPr>
          <p:nvPr>
            <p:ph type="body" idx="1"/>
          </p:nvPr>
        </p:nvSpPr>
        <p:spPr/>
        <p:txBody>
          <a:bodyPr/>
          <a:lstStyle/>
          <a:p>
            <a:r>
              <a:rPr lang="en-US" dirty="0"/>
              <a:t>A </a:t>
            </a:r>
            <a:r>
              <a:rPr lang="en-US" dirty="0">
                <a:solidFill>
                  <a:srgbClr val="2675B4"/>
                </a:solidFill>
              </a:rPr>
              <a:t>HashSet&lt;T&gt; </a:t>
            </a:r>
            <a:r>
              <a:rPr lang="en-US" dirty="0"/>
              <a:t>object imposes no order on the elements it contains</a:t>
            </a:r>
          </a:p>
          <a:p>
            <a:r>
              <a:rPr lang="en-US" dirty="0"/>
              <a:t>However, an iterator will impose an order on the elements in the hash set</a:t>
            </a:r>
          </a:p>
          <a:p>
            <a:pPr lvl="1"/>
            <a:r>
              <a:rPr lang="en-US" dirty="0"/>
              <a:t>That is, the order in which they are produced by next()</a:t>
            </a:r>
          </a:p>
          <a:p>
            <a:pPr lvl="1"/>
            <a:r>
              <a:rPr lang="en-US" dirty="0"/>
              <a:t>Although the order of the elements so produced may be duplicated for each program run, there is no requirement that this must be the case</a:t>
            </a: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Tip:  For-Each Loops as Iterators</a:t>
            </a:r>
          </a:p>
        </p:txBody>
      </p:sp>
      <p:sp>
        <p:nvSpPr>
          <p:cNvPr id="98307" name="Rectangle 3"/>
          <p:cNvSpPr>
            <a:spLocks noGrp="1" noChangeArrowheads="1"/>
          </p:cNvSpPr>
          <p:nvPr>
            <p:ph type="body" idx="1"/>
          </p:nvPr>
        </p:nvSpPr>
        <p:spPr/>
        <p:txBody>
          <a:bodyPr/>
          <a:lstStyle/>
          <a:p>
            <a:r>
              <a:rPr lang="en-US"/>
              <a:t>Although it is not an iterator, a for-each loop can serve the same purpose as an iterator</a:t>
            </a:r>
          </a:p>
          <a:p>
            <a:pPr lvl="1"/>
            <a:r>
              <a:rPr lang="en-US"/>
              <a:t>A for-each loop can be used to cycle through each element in a collection</a:t>
            </a:r>
          </a:p>
          <a:p>
            <a:r>
              <a:rPr lang="en-US"/>
              <a:t>For-each loops can be used with any of the collections discussed here</a:t>
            </a: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The </a:t>
            </a:r>
            <a:r>
              <a:rPr lang="en-US" dirty="0" err="1">
                <a:solidFill>
                  <a:srgbClr val="2675B4"/>
                </a:solidFill>
              </a:rPr>
              <a:t>ListIterator</a:t>
            </a:r>
            <a:r>
              <a:rPr lang="en-US" dirty="0">
                <a:solidFill>
                  <a:srgbClr val="2675B4"/>
                </a:solidFill>
              </a:rPr>
              <a:t>&lt;T&gt; </a:t>
            </a:r>
            <a:r>
              <a:rPr lang="en-US" dirty="0"/>
              <a:t>Interface</a:t>
            </a:r>
          </a:p>
        </p:txBody>
      </p:sp>
      <p:sp>
        <p:nvSpPr>
          <p:cNvPr id="101379" name="Rectangle 3"/>
          <p:cNvSpPr>
            <a:spLocks noGrp="1" noChangeArrowheads="1"/>
          </p:cNvSpPr>
          <p:nvPr>
            <p:ph type="body" idx="1"/>
          </p:nvPr>
        </p:nvSpPr>
        <p:spPr/>
        <p:txBody>
          <a:bodyPr/>
          <a:lstStyle/>
          <a:p>
            <a:r>
              <a:rPr lang="en-US" dirty="0"/>
              <a:t>The </a:t>
            </a:r>
            <a:r>
              <a:rPr lang="en-US" dirty="0" err="1">
                <a:solidFill>
                  <a:srgbClr val="2675B4"/>
                </a:solidFill>
              </a:rPr>
              <a:t>ListIterator</a:t>
            </a:r>
            <a:r>
              <a:rPr lang="en-US" dirty="0">
                <a:solidFill>
                  <a:srgbClr val="2675B4"/>
                </a:solidFill>
              </a:rPr>
              <a:t>&lt;T&gt; </a:t>
            </a:r>
            <a:r>
              <a:rPr lang="en-US" dirty="0"/>
              <a:t>interface extends the </a:t>
            </a:r>
            <a:r>
              <a:rPr lang="en-US" dirty="0">
                <a:solidFill>
                  <a:srgbClr val="2675B4"/>
                </a:solidFill>
              </a:rPr>
              <a:t>Iterator&lt;T&gt; </a:t>
            </a:r>
            <a:r>
              <a:rPr lang="en-US" dirty="0"/>
              <a:t>interface, and is designed to work with collections that satisfy the </a:t>
            </a:r>
            <a:r>
              <a:rPr lang="en-US" dirty="0">
                <a:solidFill>
                  <a:srgbClr val="2675B4"/>
                </a:solidFill>
              </a:rPr>
              <a:t>List&lt;T&gt; </a:t>
            </a:r>
            <a:r>
              <a:rPr lang="en-US" dirty="0"/>
              <a:t>interface</a:t>
            </a:r>
          </a:p>
          <a:p>
            <a:pPr lvl="1"/>
            <a:r>
              <a:rPr lang="en-US" dirty="0"/>
              <a:t>A </a:t>
            </a:r>
            <a:r>
              <a:rPr lang="en-US" dirty="0" err="1">
                <a:solidFill>
                  <a:srgbClr val="2675B4"/>
                </a:solidFill>
              </a:rPr>
              <a:t>ListIterator</a:t>
            </a:r>
            <a:r>
              <a:rPr lang="en-US" dirty="0">
                <a:solidFill>
                  <a:srgbClr val="2675B4"/>
                </a:solidFill>
              </a:rPr>
              <a:t>&lt;T&gt; </a:t>
            </a:r>
            <a:r>
              <a:rPr lang="en-US" dirty="0"/>
              <a:t>has all the methods that an </a:t>
            </a:r>
            <a:r>
              <a:rPr lang="en-US" dirty="0">
                <a:solidFill>
                  <a:srgbClr val="2675B4"/>
                </a:solidFill>
              </a:rPr>
              <a:t>Iterator&lt;T&gt; </a:t>
            </a:r>
            <a:r>
              <a:rPr lang="en-US" dirty="0"/>
              <a:t>has, plus additional methods</a:t>
            </a:r>
          </a:p>
          <a:p>
            <a:pPr lvl="1"/>
            <a:r>
              <a:rPr lang="en-US" dirty="0"/>
              <a:t>A </a:t>
            </a:r>
            <a:r>
              <a:rPr lang="en-US" dirty="0" err="1">
                <a:solidFill>
                  <a:srgbClr val="2675B4"/>
                </a:solidFill>
              </a:rPr>
              <a:t>ListIterator</a:t>
            </a:r>
            <a:r>
              <a:rPr lang="en-US" dirty="0">
                <a:solidFill>
                  <a:srgbClr val="2675B4"/>
                </a:solidFill>
              </a:rPr>
              <a:t>&lt;T&gt; </a:t>
            </a:r>
            <a:r>
              <a:rPr lang="en-US" dirty="0"/>
              <a:t>can move in either direction along a list of elements</a:t>
            </a:r>
          </a:p>
          <a:p>
            <a:pPr lvl="1"/>
            <a:r>
              <a:rPr lang="en-US" dirty="0"/>
              <a:t>A </a:t>
            </a:r>
            <a:r>
              <a:rPr lang="en-US" dirty="0" err="1">
                <a:solidFill>
                  <a:srgbClr val="2675B4"/>
                </a:solidFill>
              </a:rPr>
              <a:t>ListIterator</a:t>
            </a:r>
            <a:r>
              <a:rPr lang="en-US" dirty="0">
                <a:solidFill>
                  <a:srgbClr val="2675B4"/>
                </a:solidFill>
              </a:rPr>
              <a:t>&lt;T&gt; </a:t>
            </a:r>
            <a:r>
              <a:rPr lang="en-US" dirty="0"/>
              <a:t>has methods, such as set and add, that can be used to modify elements</a:t>
            </a:r>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558-39EA-4172-9E05-AA7F1859DB46}"/>
              </a:ext>
            </a:extLst>
          </p:cNvPr>
          <p:cNvSpPr>
            <a:spLocks noGrp="1"/>
          </p:cNvSpPr>
          <p:nvPr>
            <p:ph type="title"/>
          </p:nvPr>
        </p:nvSpPr>
        <p:spPr/>
        <p:txBody>
          <a:bodyPr/>
          <a:lstStyle/>
          <a:p>
            <a:r>
              <a:rPr lang="en-US" dirty="0" err="1"/>
              <a:t>ListIterator</a:t>
            </a:r>
            <a:r>
              <a:rPr lang="en-US" dirty="0"/>
              <a:t> Demo</a:t>
            </a:r>
          </a:p>
        </p:txBody>
      </p:sp>
    </p:spTree>
    <p:extLst>
      <p:ext uri="{BB962C8B-B14F-4D97-AF65-F5344CB8AC3E}">
        <p14:creationId xmlns:p14="http://schemas.microsoft.com/office/powerpoint/2010/main" val="4028205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The </a:t>
            </a:r>
            <a:r>
              <a:rPr lang="en-US" dirty="0" err="1">
                <a:solidFill>
                  <a:srgbClr val="2675B4"/>
                </a:solidFill>
              </a:rPr>
              <a:t>ListIterator</a:t>
            </a:r>
            <a:r>
              <a:rPr lang="en-US" dirty="0">
                <a:solidFill>
                  <a:srgbClr val="2675B4"/>
                </a:solidFill>
              </a:rPr>
              <a:t>&lt;T&gt; </a:t>
            </a:r>
            <a:r>
              <a:rPr lang="en-US" dirty="0"/>
              <a:t>Cursor</a:t>
            </a:r>
          </a:p>
        </p:txBody>
      </p:sp>
      <p:sp>
        <p:nvSpPr>
          <p:cNvPr id="106499" name="Rectangle 3"/>
          <p:cNvSpPr>
            <a:spLocks noGrp="1" noChangeArrowheads="1"/>
          </p:cNvSpPr>
          <p:nvPr>
            <p:ph type="body" idx="1"/>
          </p:nvPr>
        </p:nvSpPr>
        <p:spPr/>
        <p:txBody>
          <a:bodyPr/>
          <a:lstStyle/>
          <a:p>
            <a:r>
              <a:rPr lang="en-US" dirty="0"/>
              <a:t>Every </a:t>
            </a:r>
            <a:r>
              <a:rPr lang="en-US" dirty="0" err="1">
                <a:solidFill>
                  <a:srgbClr val="2675B4"/>
                </a:solidFill>
              </a:rPr>
              <a:t>ListIterator</a:t>
            </a:r>
            <a:r>
              <a:rPr lang="en-US" dirty="0">
                <a:solidFill>
                  <a:srgbClr val="2675B4"/>
                </a:solidFill>
              </a:rPr>
              <a:t>&lt;T&gt; </a:t>
            </a:r>
            <a:r>
              <a:rPr lang="en-US" dirty="0"/>
              <a:t>has a position marker known as the cursor</a:t>
            </a:r>
          </a:p>
          <a:p>
            <a:pPr lvl="1"/>
            <a:r>
              <a:rPr lang="en-US" dirty="0"/>
              <a:t>If the list has n elements, they are numbered by indices 0 through n-1, but there are n+1 cursor positions</a:t>
            </a:r>
          </a:p>
          <a:p>
            <a:pPr lvl="1"/>
            <a:r>
              <a:rPr lang="en-US" dirty="0"/>
              <a:t>When </a:t>
            </a:r>
            <a:r>
              <a:rPr lang="en-US" dirty="0">
                <a:solidFill>
                  <a:srgbClr val="2675B4"/>
                </a:solidFill>
              </a:rPr>
              <a:t>next() </a:t>
            </a:r>
            <a:r>
              <a:rPr lang="en-US" dirty="0"/>
              <a:t>is invoked, the element immediately following the cursor position is returned and the cursor is moved forward one cursor position</a:t>
            </a:r>
          </a:p>
          <a:p>
            <a:pPr lvl="1"/>
            <a:r>
              <a:rPr lang="en-US" dirty="0"/>
              <a:t>When </a:t>
            </a:r>
            <a:r>
              <a:rPr lang="en-US" dirty="0">
                <a:solidFill>
                  <a:srgbClr val="2675B4"/>
                </a:solidFill>
              </a:rPr>
              <a:t>previous() </a:t>
            </a:r>
            <a:r>
              <a:rPr lang="en-US" dirty="0"/>
              <a:t>is invoked, the element immediately before the cursor position is returned and the cursor is moved back one cursor position</a:t>
            </a: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err="1">
                <a:solidFill>
                  <a:srgbClr val="2675B4"/>
                </a:solidFill>
              </a:rPr>
              <a:t>ListIterator</a:t>
            </a:r>
            <a:r>
              <a:rPr lang="en-US" dirty="0">
                <a:solidFill>
                  <a:srgbClr val="2675B4"/>
                </a:solidFill>
              </a:rPr>
              <a:t>&lt;T&gt; </a:t>
            </a:r>
            <a:r>
              <a:rPr lang="en-US" dirty="0"/>
              <a:t>Cursor Positions</a:t>
            </a:r>
          </a:p>
        </p:txBody>
      </p:sp>
      <p:pic>
        <p:nvPicPr>
          <p:cNvPr id="1075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224088"/>
            <a:ext cx="778986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Declaring and Creating an Array</a:t>
            </a:r>
          </a:p>
        </p:txBody>
      </p:sp>
      <p:sp>
        <p:nvSpPr>
          <p:cNvPr id="19459" name="Rectangle 3"/>
          <p:cNvSpPr>
            <a:spLocks noGrp="1" noChangeArrowheads="1"/>
          </p:cNvSpPr>
          <p:nvPr>
            <p:ph type="body" idx="1"/>
          </p:nvPr>
        </p:nvSpPr>
        <p:spPr/>
        <p:txBody>
          <a:bodyPr/>
          <a:lstStyle/>
          <a:p>
            <a:r>
              <a:rPr lang="en-US" dirty="0"/>
              <a:t>An array is declared and created in almost the same way that objects are declared and created:</a:t>
            </a:r>
          </a:p>
          <a:p>
            <a:r>
              <a:rPr lang="en-US" dirty="0" err="1"/>
              <a:t>BaseType</a:t>
            </a:r>
            <a:r>
              <a:rPr lang="en-US" dirty="0"/>
              <a:t>[] </a:t>
            </a:r>
            <a:r>
              <a:rPr lang="en-US" dirty="0" err="1"/>
              <a:t>ArrayName</a:t>
            </a:r>
            <a:r>
              <a:rPr lang="en-US" dirty="0"/>
              <a:t> = new </a:t>
            </a:r>
            <a:r>
              <a:rPr lang="en-US" dirty="0" err="1"/>
              <a:t>BaseType</a:t>
            </a:r>
            <a:r>
              <a:rPr lang="en-US" dirty="0"/>
              <a:t>[size];</a:t>
            </a:r>
          </a:p>
          <a:p>
            <a:pPr lvl="1"/>
            <a:r>
              <a:rPr lang="en-US" dirty="0"/>
              <a:t>The size may be given as an expression that evaluates to a nonnegative integer, for example, an int variable</a:t>
            </a:r>
          </a:p>
          <a:p>
            <a:pPr marL="914400" lvl="2" indent="0">
              <a:buNone/>
            </a:pPr>
            <a:r>
              <a:rPr lang="en-US" dirty="0">
                <a:solidFill>
                  <a:srgbClr val="2675B4"/>
                </a:solidFill>
              </a:rPr>
              <a:t>char[] line = new char[80];</a:t>
            </a:r>
          </a:p>
          <a:p>
            <a:pPr marL="914400" lvl="2" indent="0">
              <a:buNone/>
            </a:pPr>
            <a:r>
              <a:rPr lang="en-US" dirty="0">
                <a:solidFill>
                  <a:srgbClr val="2675B4"/>
                </a:solidFill>
              </a:rPr>
              <a:t>double[] reading = new double[count];</a:t>
            </a:r>
          </a:p>
          <a:p>
            <a:pPr marL="914400" lvl="2" indent="0">
              <a:buNone/>
            </a:pPr>
            <a:r>
              <a:rPr lang="en-US" dirty="0">
                <a:solidFill>
                  <a:srgbClr val="2675B4"/>
                </a:solidFill>
              </a:rPr>
              <a:t>Person[] specimen = new Person[100];</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Pitfall:  next  and previous Can Return a Reference</a:t>
            </a:r>
          </a:p>
        </p:txBody>
      </p:sp>
      <p:sp>
        <p:nvSpPr>
          <p:cNvPr id="108547" name="Rectangle 3"/>
          <p:cNvSpPr>
            <a:spLocks noGrp="1" noChangeArrowheads="1"/>
          </p:cNvSpPr>
          <p:nvPr>
            <p:ph type="body" idx="1"/>
          </p:nvPr>
        </p:nvSpPr>
        <p:spPr/>
        <p:txBody>
          <a:bodyPr/>
          <a:lstStyle/>
          <a:p>
            <a:r>
              <a:rPr lang="en-US" dirty="0"/>
              <a:t>Theoretically, when an iterator operation returns an element of the collection, it might return a copy or clone of the element, or it might return a reference to the element</a:t>
            </a:r>
          </a:p>
          <a:p>
            <a:r>
              <a:rPr lang="en-US" dirty="0"/>
              <a:t>Iterators for the standard predefined collection classes, such as </a:t>
            </a:r>
            <a:r>
              <a:rPr lang="en-US" dirty="0" err="1">
                <a:solidFill>
                  <a:srgbClr val="2675B4"/>
                </a:solidFill>
              </a:rPr>
              <a:t>ArrayList</a:t>
            </a:r>
            <a:r>
              <a:rPr lang="en-US" dirty="0">
                <a:solidFill>
                  <a:srgbClr val="2675B4"/>
                </a:solidFill>
              </a:rPr>
              <a:t>&lt;T&gt; </a:t>
            </a:r>
            <a:r>
              <a:rPr lang="en-US" dirty="0"/>
              <a:t>and </a:t>
            </a:r>
            <a:r>
              <a:rPr lang="en-US" dirty="0">
                <a:solidFill>
                  <a:srgbClr val="2675B4"/>
                </a:solidFill>
              </a:rPr>
              <a:t>HashSet&lt;T&gt;, </a:t>
            </a:r>
            <a:r>
              <a:rPr lang="en-US" dirty="0"/>
              <a:t>actually return references</a:t>
            </a:r>
          </a:p>
          <a:p>
            <a:pPr lvl="1"/>
            <a:r>
              <a:rPr lang="en-US" dirty="0"/>
              <a:t>Therefore, modifying the returned value will modify the element in the collection</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Tip:  Defining Your Own Iterator Classes</a:t>
            </a:r>
          </a:p>
        </p:txBody>
      </p:sp>
      <p:sp>
        <p:nvSpPr>
          <p:cNvPr id="113667" name="Rectangle 3"/>
          <p:cNvSpPr>
            <a:spLocks noGrp="1" noChangeArrowheads="1"/>
          </p:cNvSpPr>
          <p:nvPr>
            <p:ph type="body" idx="1"/>
          </p:nvPr>
        </p:nvSpPr>
        <p:spPr/>
        <p:txBody>
          <a:bodyPr/>
          <a:lstStyle/>
          <a:p>
            <a:r>
              <a:rPr lang="en-US" dirty="0"/>
              <a:t>There is usually little need for a programmer defined </a:t>
            </a:r>
            <a:r>
              <a:rPr lang="en-US" dirty="0">
                <a:solidFill>
                  <a:srgbClr val="2675B4"/>
                </a:solidFill>
              </a:rPr>
              <a:t>Iterator&lt;T&gt; </a:t>
            </a:r>
            <a:r>
              <a:rPr lang="en-US" dirty="0"/>
              <a:t>or </a:t>
            </a:r>
            <a:r>
              <a:rPr lang="en-US" dirty="0" err="1">
                <a:solidFill>
                  <a:srgbClr val="2675B4"/>
                </a:solidFill>
              </a:rPr>
              <a:t>ListIterator</a:t>
            </a:r>
            <a:r>
              <a:rPr lang="en-US" dirty="0">
                <a:solidFill>
                  <a:srgbClr val="2675B4"/>
                </a:solidFill>
              </a:rPr>
              <a:t>&lt;T&gt; </a:t>
            </a:r>
            <a:r>
              <a:rPr lang="en-US" dirty="0"/>
              <a:t>class</a:t>
            </a:r>
          </a:p>
          <a:p>
            <a:r>
              <a:rPr lang="en-US" dirty="0"/>
              <a:t>The easiest and most common way to define a collection class is to make it a derived class of one of the library collection classes</a:t>
            </a:r>
          </a:p>
          <a:p>
            <a:pPr lvl="1"/>
            <a:r>
              <a:rPr lang="en-US" dirty="0"/>
              <a:t>By doing this, the </a:t>
            </a:r>
            <a:r>
              <a:rPr lang="en-US" dirty="0">
                <a:solidFill>
                  <a:srgbClr val="2675B4"/>
                </a:solidFill>
              </a:rPr>
              <a:t>iterator()</a:t>
            </a:r>
            <a:r>
              <a:rPr lang="en-US" dirty="0"/>
              <a:t> and </a:t>
            </a:r>
            <a:r>
              <a:rPr lang="en-US" dirty="0" err="1">
                <a:solidFill>
                  <a:srgbClr val="2675B4"/>
                </a:solidFill>
              </a:rPr>
              <a:t>listIterator</a:t>
            </a:r>
            <a:r>
              <a:rPr lang="en-US" dirty="0">
                <a:solidFill>
                  <a:srgbClr val="2675B4"/>
                </a:solidFill>
              </a:rPr>
              <a:t>() </a:t>
            </a:r>
            <a:r>
              <a:rPr lang="en-US" dirty="0"/>
              <a:t>methods automatically become available to the program</a:t>
            </a:r>
          </a:p>
          <a:p>
            <a:r>
              <a:rPr lang="en-US" dirty="0"/>
              <a:t>If a collection class must be defined in some other way, then an iterator class should be defined as an inner class of the collection class</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Referring to Arrays and Array Elements</a:t>
            </a:r>
          </a:p>
        </p:txBody>
      </p:sp>
      <p:sp>
        <p:nvSpPr>
          <p:cNvPr id="20483" name="Rectangle 3"/>
          <p:cNvSpPr>
            <a:spLocks noGrp="1" noChangeArrowheads="1"/>
          </p:cNvSpPr>
          <p:nvPr>
            <p:ph type="body" idx="1"/>
          </p:nvPr>
        </p:nvSpPr>
        <p:spPr>
          <a:xfrm>
            <a:off x="609600" y="1828800"/>
            <a:ext cx="7924800" cy="3886200"/>
          </a:xfrm>
        </p:spPr>
        <p:txBody>
          <a:bodyPr/>
          <a:lstStyle/>
          <a:p>
            <a:r>
              <a:rPr lang="en-US" dirty="0"/>
              <a:t>Each array element can be used just like any other single variable by referring to it using an indexed expression:  score[0]</a:t>
            </a:r>
          </a:p>
          <a:p>
            <a:r>
              <a:rPr lang="en-US" dirty="0"/>
              <a:t>The array itself (i.e., the entire collection of indexed variables) can be referred to using the array name (without any square brackets):  score</a:t>
            </a:r>
          </a:p>
          <a:p>
            <a:r>
              <a:rPr lang="en-US" dirty="0"/>
              <a:t>An array index can be computed when a program is run</a:t>
            </a:r>
          </a:p>
          <a:p>
            <a:pPr lvl="1"/>
            <a:r>
              <a:rPr lang="en-US" dirty="0"/>
              <a:t>It may be represented by a variable:  score[index]</a:t>
            </a:r>
          </a:p>
          <a:p>
            <a:pPr lvl="1"/>
            <a:r>
              <a:rPr lang="en-US" dirty="0"/>
              <a:t>It may be represented by an expression that evaluates to a suitable integer:  </a:t>
            </a:r>
            <a:r>
              <a:rPr lang="en-US" dirty="0">
                <a:solidFill>
                  <a:srgbClr val="2675B4"/>
                </a:solidFill>
              </a:rPr>
              <a:t>score[next + 1]</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733800"/>
            <a:ext cx="4881563"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title"/>
          </p:nvPr>
        </p:nvSpPr>
        <p:spPr/>
        <p:txBody>
          <a:bodyPr/>
          <a:lstStyle/>
          <a:p>
            <a:r>
              <a:rPr lang="en-US"/>
              <a:t>Using the score Array in a Program</a:t>
            </a:r>
          </a:p>
        </p:txBody>
      </p:sp>
      <p:sp>
        <p:nvSpPr>
          <p:cNvPr id="21508" name="Rectangle 3"/>
          <p:cNvSpPr>
            <a:spLocks noGrp="1" noChangeArrowheads="1"/>
          </p:cNvSpPr>
          <p:nvPr>
            <p:ph type="body" idx="1"/>
          </p:nvPr>
        </p:nvSpPr>
        <p:spPr/>
        <p:txBody>
          <a:bodyPr/>
          <a:lstStyle/>
          <a:p>
            <a:r>
              <a:rPr lang="en-US" dirty="0"/>
              <a:t>The for loop is ideally suited for performing array manipulations:</a:t>
            </a:r>
          </a:p>
          <a:p>
            <a:endParaRPr lang="en-US" sz="1800" dirty="0"/>
          </a:p>
          <a:p>
            <a:pPr marL="0" indent="0">
              <a:buNone/>
            </a:pPr>
            <a:r>
              <a:rPr lang="en-US" sz="1600" dirty="0">
                <a:solidFill>
                  <a:srgbClr val="2675B4"/>
                </a:solidFill>
              </a:rPr>
              <a:t>for (index = 0; index &lt; 5; index++)</a:t>
            </a:r>
          </a:p>
          <a:p>
            <a:pPr marL="0" indent="0">
              <a:buNone/>
            </a:pPr>
            <a:r>
              <a:rPr lang="en-US" sz="1600" dirty="0">
                <a:solidFill>
                  <a:srgbClr val="2675B4"/>
                </a:solidFill>
              </a:rPr>
              <a:t>   </a:t>
            </a:r>
            <a:r>
              <a:rPr lang="en-US" sz="1600" dirty="0" err="1">
                <a:solidFill>
                  <a:srgbClr val="2675B4"/>
                </a:solidFill>
              </a:rPr>
              <a:t>System.out.println</a:t>
            </a:r>
            <a:r>
              <a:rPr lang="en-US" sz="1600" dirty="0">
                <a:solidFill>
                  <a:srgbClr val="2675B4"/>
                </a:solidFill>
              </a:rPr>
              <a:t>(score[index] + " differs from max by " + (max-score[index]) );</a:t>
            </a: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Osaka"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Osaka" pitchFamily="-6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1178</TotalTime>
  <Words>4486</Words>
  <Application>Microsoft Office PowerPoint</Application>
  <PresentationFormat>On-screen Show (4:3)</PresentationFormat>
  <Paragraphs>387</Paragraphs>
  <Slides>71</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Arial Bold</vt:lpstr>
      <vt:lpstr>Calibri</vt:lpstr>
      <vt:lpstr>Osaka</vt:lpstr>
      <vt:lpstr>Wingdings</vt:lpstr>
      <vt:lpstr>Blank Presentation</vt:lpstr>
      <vt:lpstr>MET CS 520 – Information Structures with Java</vt:lpstr>
      <vt:lpstr>Introduction to Arrays</vt:lpstr>
      <vt:lpstr>Creating and Accessing Arrays</vt:lpstr>
      <vt:lpstr>Creating and Accessing Arrays</vt:lpstr>
      <vt:lpstr>Creating and Accessing Arrays</vt:lpstr>
      <vt:lpstr>Creating and Accessing Arrays</vt:lpstr>
      <vt:lpstr>Declaring and Creating an Array</vt:lpstr>
      <vt:lpstr>Referring to Arrays and Array Elements</vt:lpstr>
      <vt:lpstr>Using the score Array in a Program</vt:lpstr>
      <vt:lpstr>Three Ways to Use Square Brackets [] with an Array Name</vt:lpstr>
      <vt:lpstr>The length Instance Variable</vt:lpstr>
      <vt:lpstr>Pitfall:  Array Index Out of Bounds</vt:lpstr>
      <vt:lpstr>Initializing Arrays</vt:lpstr>
      <vt:lpstr>Initializing Arrays</vt:lpstr>
      <vt:lpstr>Arrays versus Collections</vt:lpstr>
      <vt:lpstr>Collections</vt:lpstr>
      <vt:lpstr>The Collection Landscape</vt:lpstr>
      <vt:lpstr>Collection Interface</vt:lpstr>
      <vt:lpstr>List Interface</vt:lpstr>
      <vt:lpstr>Lists</vt:lpstr>
      <vt:lpstr>Collection Relationships</vt:lpstr>
      <vt:lpstr>The ArrayList Class</vt:lpstr>
      <vt:lpstr>ArrayList Demo</vt:lpstr>
      <vt:lpstr>The ArrayList Class</vt:lpstr>
      <vt:lpstr>The ArrayList Class</vt:lpstr>
      <vt:lpstr>Using the ArrayList Class</vt:lpstr>
      <vt:lpstr>Parameterized Classes and Generics</vt:lpstr>
      <vt:lpstr>Nonparameterized ArrayList and Vector Classes</vt:lpstr>
      <vt:lpstr>Generics</vt:lpstr>
      <vt:lpstr>Generics</vt:lpstr>
      <vt:lpstr>Using the ArrayList Class</vt:lpstr>
      <vt:lpstr>Using the ArrayList Class</vt:lpstr>
      <vt:lpstr>Using the ArrayList Class</vt:lpstr>
      <vt:lpstr>Tip:  Summary of Adding to an ArrayList</vt:lpstr>
      <vt:lpstr>Tip:  Summary of Adding to an ArrayList </vt:lpstr>
      <vt:lpstr>Why are Some Parameters of Type Base_Type and Others of type Object</vt:lpstr>
      <vt:lpstr>The "For Each" Loop</vt:lpstr>
      <vt:lpstr>Tip:  Summary of Adding to an ArrayList </vt:lpstr>
      <vt:lpstr>Methods in the Class ArrayList</vt:lpstr>
      <vt:lpstr>Tip:  Use trimToSize to Save Memory</vt:lpstr>
      <vt:lpstr>Pitfall:  The clone method Makes a Shallow Copy</vt:lpstr>
      <vt:lpstr>The Vector Class</vt:lpstr>
      <vt:lpstr>Sets</vt:lpstr>
      <vt:lpstr>Set Interface</vt:lpstr>
      <vt:lpstr>Collection Relationships</vt:lpstr>
      <vt:lpstr>Pitfall:  Optional Operations</vt:lpstr>
      <vt:lpstr>Tip:  Dealing with All Those Exceptions</vt:lpstr>
      <vt:lpstr>Concrete Collections Classes</vt:lpstr>
      <vt:lpstr>Concrete Collections Classes</vt:lpstr>
      <vt:lpstr>HashSet, TreeSet, LinkedHashSet Demo</vt:lpstr>
      <vt:lpstr>Using HashSet with your own Class</vt:lpstr>
      <vt:lpstr>Maps</vt:lpstr>
      <vt:lpstr>The Map Framework</vt:lpstr>
      <vt:lpstr>The Map Landscape</vt:lpstr>
      <vt:lpstr>Concrete Map Classes</vt:lpstr>
      <vt:lpstr>HashMap Class</vt:lpstr>
      <vt:lpstr>Map and HashMap Demo</vt:lpstr>
      <vt:lpstr>HashMap&lt;K,V&gt; Class</vt:lpstr>
      <vt:lpstr>Using HashMap with your own Class</vt:lpstr>
      <vt:lpstr>Iterators</vt:lpstr>
      <vt:lpstr>Iterator</vt:lpstr>
      <vt:lpstr>The Iterator&lt;T&gt; Interface</vt:lpstr>
      <vt:lpstr>Iterator Demo</vt:lpstr>
      <vt:lpstr>Using an Iterator with a HashSet&lt;T&gt; Object</vt:lpstr>
      <vt:lpstr>Tip:  For-Each Loops as Iterators</vt:lpstr>
      <vt:lpstr>The ListIterator&lt;T&gt; Interface</vt:lpstr>
      <vt:lpstr>ListIterator Demo</vt:lpstr>
      <vt:lpstr>The ListIterator&lt;T&gt; Cursor</vt:lpstr>
      <vt:lpstr>ListIterator&lt;T&gt; Cursor Positions</vt:lpstr>
      <vt:lpstr>Pitfall:  next  and previous Can Return a Reference</vt:lpstr>
      <vt:lpstr>Tip:  Defining Your Own Iterator Classes</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Bob Donald</cp:lastModifiedBy>
  <cp:revision>110</cp:revision>
  <cp:lastPrinted>1904-01-01T00:00:00Z</cp:lastPrinted>
  <dcterms:created xsi:type="dcterms:W3CDTF">2017-09-11T22:03:48Z</dcterms:created>
  <dcterms:modified xsi:type="dcterms:W3CDTF">2018-10-28T18:19:53Z</dcterms:modified>
</cp:coreProperties>
</file>