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.xml" ContentType="application/vnd.openxmlformats-officedocument.presentationml.tags+xml"/>
  <Override PartName="/ppt/notesSlides/notesSlide45.xml" ContentType="application/vnd.openxmlformats-officedocument.presentationml.notesSlide+xml"/>
  <Override PartName="/ppt/tags/tag2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.xml" ContentType="application/vnd.openxmlformats-officedocument.presentationml.tags+xml"/>
  <Override PartName="/ppt/notesSlides/notesSlide51.xml" ContentType="application/vnd.openxmlformats-officedocument.presentationml.notesSlide+xml"/>
  <Override PartName="/ppt/tags/tag4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5.xml" ContentType="application/vnd.openxmlformats-officedocument.presentationml.tags+xml"/>
  <Override PartName="/ppt/notesSlides/notesSlide63.xml" ContentType="application/vnd.openxmlformats-officedocument.presentationml.notesSlide+xml"/>
  <Override PartName="/ppt/tags/tag6.xml" ContentType="application/vnd.openxmlformats-officedocument.presentationml.tags+xml"/>
  <Override PartName="/ppt/notesSlides/notesSlide64.xml" ContentType="application/vnd.openxmlformats-officedocument.presentationml.notesSlide+xml"/>
  <Override PartName="/ppt/tags/tag7.xml" ContentType="application/vnd.openxmlformats-officedocument.presentationml.tags+xml"/>
  <Override PartName="/ppt/notesSlides/notesSlide65.xml" ContentType="application/vnd.openxmlformats-officedocument.presentationml.notesSlide+xml"/>
  <Override PartName="/ppt/tags/tag8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9.xml" ContentType="application/vnd.openxmlformats-officedocument.presentationml.tags+xml"/>
  <Override PartName="/ppt/notesSlides/notesSlide68.xml" ContentType="application/vnd.openxmlformats-officedocument.presentationml.notesSlide+xml"/>
  <Override PartName="/ppt/tags/tag10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11.xml" ContentType="application/vnd.openxmlformats-officedocument.presentationml.tags+xml"/>
  <Override PartName="/ppt/notesSlides/notesSlide71.xml" ContentType="application/vnd.openxmlformats-officedocument.presentationml.notesSlide+xml"/>
  <Override PartName="/ppt/tags/tag12.xml" ContentType="application/vnd.openxmlformats-officedocument.presentationml.tags+xml"/>
  <Override PartName="/ppt/notesSlides/notesSlide72.xml" ContentType="application/vnd.openxmlformats-officedocument.presentationml.notesSlide+xml"/>
  <Override PartName="/ppt/tags/tag1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14.xml" ContentType="application/vnd.openxmlformats-officedocument.presentationml.tags+xml"/>
  <Override PartName="/ppt/notesSlides/notesSlide77.xml" ContentType="application/vnd.openxmlformats-officedocument.presentationml.notesSlide+xml"/>
  <Override PartName="/ppt/tags/tag15.xml" ContentType="application/vnd.openxmlformats-officedocument.presentationml.tag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16.xml" ContentType="application/vnd.openxmlformats-officedocument.presentationml.tags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29BFA5-AF21-4CD3-8F25-1D950689C7FE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99575A9-BC28-4839-AC82-77346A289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B8918-ACCC-4B46-9B4C-AC2F007FD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30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CE9CD6-EFD2-400B-9F9C-95A474326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026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E84D22-271C-416C-90B1-7C2F0DEE9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95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B6816-9771-4227-8E0A-91E817851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19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779CE-4467-4075-9361-ACB48FD729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11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B925-5323-476E-B9A0-D73E62DCB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985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9C5E47-1924-4A18-ADF1-26C263B31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56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7D764-08CA-4E47-8204-739F6941A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26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5E798-003C-4022-806B-4BBD2CFAC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71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D35E8-3B5B-4D21-A0CD-D4D78AF74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442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42A40-BD8C-4CC0-9147-44CAB41F4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56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19E576-2310-4774-98FD-A333B9841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62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130A2-5A03-44E5-A528-AD1581C45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951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FF5A4-7875-4801-9B3D-6DC61239B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452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4EEEA-95B7-4B26-A519-9D9730E8F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054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8D4CD-10F9-42DD-8C1E-F5C37A897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266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489D7-562D-4EBA-B0FE-1B0F46626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8700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8CBBA-8AB0-4086-8881-5B5D79330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266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91FC7-09AE-4DB7-A384-F8FF37756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5583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10EAD4-15D6-4736-A6AA-51DB24DC3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435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82B50-FEF4-4EE9-A3EF-F224803E15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235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7E4189-F92F-4A7F-8089-61B55579EB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4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BFBAC-AD0C-4F99-B6A6-49F0FBA9FF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0047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B6B7C-DD89-4746-BB5B-9815CC0E0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305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F120-ED89-4276-9A40-2751F511ED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35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F8EAD5-9F92-49B9-B1CE-8BB19B8557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4453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F46D8-D539-4497-8DC5-0DD30BE67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1330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677BE-56FC-4E97-88A1-58837E45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722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F0C7E-0891-4E41-948B-186C492A6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9931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21648-5606-4BC5-8DAA-7C5CE873E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177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F2750-B4EE-406C-B34B-01B2FF702B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725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66D07-C13B-42B7-BFC7-922C423A82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1266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B4B0D-31F5-4F31-810C-72CD2C1F77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66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F3863-5422-4330-88EC-FFB3A34177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766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50C0C-7367-40A3-8FB1-3C3E3D3DE3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960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0646C-ABC3-49BA-8976-65D47804D0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4173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2B1EB-D02B-4615-8BFA-8C15605377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37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1E44-9D2F-4F10-A054-128C581BD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1369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ADE68-53B4-4154-870E-EC7A02726B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958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B55B6-18CC-47EC-8010-8002F933AD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788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A5D2F-00D6-48F1-9FF6-91027172E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806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E6608-5A22-4F31-81CF-69F98BE85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028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53189-4B65-4A85-8753-37BC0CAF3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48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88DA2-E9F7-4FF9-9CF3-45C73C4427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77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E71B3B-5D64-4A69-85DA-22B16A1CF8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8475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0991F-AA9E-4B79-8D3D-EC6AE53569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6645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25AC30-0BA9-466F-AECB-8E0B29C3B1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18959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2B3010-8E82-4898-905C-1D82A85711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8049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12A4B-7B83-489F-AA91-70CBE1FD46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171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A9A19-8D5C-4933-80CD-E141D2B59A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961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B832C-DC0A-4489-B340-B9CBE6DD3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68422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5B3D9-AC42-4A5F-AF6A-9C70161E0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7732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AF072-4A1A-424C-9814-AB6FC4D59C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6960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D5566-FF0C-4161-929F-D6157FBA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7004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2D09B-B429-4BAB-9656-3D32F58E30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84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87B17-6C1D-4E8F-83F4-32AE3AEC8D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065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E4482-8CCE-4FAC-8F02-6686D79711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454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30B61-B70B-4A7B-A519-0BF6EFCB5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7360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30E03-8B3C-45BA-8C60-0F86045F1F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28676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CB3E9-A6E2-4A8C-953E-18C0760561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4495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29574-EBAD-4DA7-ACD4-9681861454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5622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1B8EA-944F-4834-B8B9-9869019A1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31115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98680-8740-4490-BD98-D93E76FFE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4390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6BBDA-3907-4F14-B002-A8C6C3003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9341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430D1-A11F-45C7-8EE1-C65AEFF94F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9705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8B191-4CEE-48D6-9E83-CF8876C1F4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97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55173-1CF8-438B-9062-69485A585C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032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DDFB9-66B7-4CD5-825A-AD27686926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26542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5EBC7-2B3A-4658-AF8D-83782E1D99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7150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0767C-3558-4BA6-814A-B06DE287BE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01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FC819-E9C7-4F1F-9800-C9C0CE20D3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02987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7793F-97D5-4841-B0AC-C4CD951E1F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373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1F503-F5F0-4CCB-9457-A56E1343FD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9384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C14B0-17C9-48B5-918A-CFDAFB70C2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501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03069-5B30-4DE7-8658-4C2D83051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66754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D4222-72F3-42AF-BA59-1CF64B5A4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00193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F1D0C-58CE-4B9A-9B37-F3FB2F2A3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92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37452-4D6D-463C-9C6A-01FEE8710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291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AF5ED-6802-43AB-83AF-1608937CA1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9417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BEDBFE-548A-463E-8F6C-F39492148E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72250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1DFCB-2AEA-493A-BAD7-EC7C39CDFA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09519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C4FAD-ED1C-4052-9FEB-6E0AABE17A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711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E8911-98BD-45D3-94C0-D64F650191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93019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2437C-0E42-43E7-B248-A5D338C8B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87129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F738-7CEC-4D1D-9606-A16E46DE6F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955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CA1F3-CC7F-4B0F-A1B7-87B82B2D4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60865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E53A3-3A8E-4922-9F2D-1E3B9A6F43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338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49D7C-0589-445E-83B7-C8709292BB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388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50611-44CA-4A3F-8310-3888027ABEDC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F258049-D402-4FA2-974D-23EAEF016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DC3E-0131-441F-8728-86C00BAC949F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8D6806B-F8B1-493B-BFB7-3BFB67D1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B73A-2FA4-48C5-8C6B-6BDA77385C84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E4532CE-97A5-4284-BBBF-362FC001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C3DD-5037-4995-BC4D-16196601BA52}" type="datetime1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0782DE-691A-42A2-9602-D5DE537B1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5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5CEF-87E3-4747-95F6-5D4DAA65E137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B2546CA-D76C-4FEC-8D15-F7132C5FD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D5C7-CA8D-426D-B51C-6988A785D73B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98E721F-8B17-48D4-8F80-D893DB4E0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5F7D8-9808-4F39-84A9-B379C8260C21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83F28F-0A40-471B-91A3-A6376623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31F6-38B5-4026-937D-ED8CC9010338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AF7368E-C93A-4FDD-AD00-E40EC1E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2A66-62B9-43CA-B974-BFB656BF5857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82CAE3F-4036-4085-8659-7941C962D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49A9-2733-4B0B-822A-2B5EDF2CE121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F53C82E-A2A6-4AAC-BE0C-0FEBB0687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F01F-7B40-4A43-90E3-B0AAF2DD4AB2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23151D-BCBD-483E-96E6-1D7DA22FE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B4B50D-5828-46DB-B965-99BBDBEBE76C}" type="datetime1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6E00B24-CBA7-4831-8103-C556E74D0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</a:t>
            </a:r>
            <a:r>
              <a:rPr lang="en-US" sz="1100" dirty="0">
                <a:latin typeface="Calibri" pitchFamily="34" charset="0"/>
              </a:rPr>
              <a:t>Pearson </a:t>
            </a:r>
            <a:r>
              <a:rPr lang="en-US" sz="1100" dirty="0" smtClean="0">
                <a:latin typeface="Calibri" pitchFamily="34" charset="0"/>
              </a:rPr>
              <a:t>Inc. </a:t>
            </a: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10" name="Picture 9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" y="0"/>
            <a:ext cx="5545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Three Ways to Use Square Brackets </a:t>
            </a:r>
            <a:r>
              <a:rPr lang="en-US" sz="3200" b="1" smtClean="0">
                <a:latin typeface="Courier New" pitchFamily="49" charset="0"/>
              </a:rPr>
              <a:t>[]</a:t>
            </a:r>
            <a:r>
              <a:rPr lang="en-US" sz="3200" smtClean="0"/>
              <a:t> with an Array Name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A17DB22-0938-44A4-9ED6-AE17E86B087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Instance Variable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array has exactly one instance variable named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an array is created,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The value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cannot be changed (other than by creating an entirely new array with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Given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above,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 smtClean="0"/>
              <a:t> has a value of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21E33B-51A5-4909-8D23-DA9B677485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Array Index Out of 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 indices always start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smtClean="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most common programming error made when using arrays is attempting to use a nonexistent array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an index expression evaluates to some value other than those allowed by the array declaration, the index is said to be </a:t>
            </a:r>
            <a:r>
              <a:rPr lang="en-US" sz="2400" i="1" smtClean="0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out of bounds index will cause a program to terminate with a run-time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Array indices get out of bounds most commonly at the </a:t>
            </a:r>
            <a:r>
              <a:rPr lang="en-US" sz="2000" i="1" smtClean="0"/>
              <a:t>first</a:t>
            </a:r>
            <a:r>
              <a:rPr lang="en-US" sz="2000" smtClean="0"/>
              <a:t> or </a:t>
            </a:r>
            <a:r>
              <a:rPr lang="en-US" sz="2000" i="1" smtClean="0"/>
              <a:t>last</a:t>
            </a:r>
            <a:r>
              <a:rPr lang="en-US" sz="2000" smtClean="0"/>
              <a:t> iteration of a loop that processes the array:  Be sure to test for this!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1A9C78-91D7-498E-B838-C4A43D6BAF6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can be initialized when it is declared</a:t>
            </a:r>
          </a:p>
          <a:p>
            <a:pPr lvl="1" eaLnBrk="1" hangingPunct="1"/>
            <a:r>
              <a:rPr lang="en-US" sz="2400" smtClean="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 smtClean="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 smtClean="0"/>
              <a:t>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 smtClean="0"/>
              <a:t> has a value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A970EAF-C826-4294-B09F-70AEE5DBE32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Another way of initializing an array is by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index &lt; reading.length;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elements of an array are not initialized explicitly, they will automatically be initialized to the default value for their base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3643F38-DA32-4BB3-82C0-5AB392EEA6D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an array of characters is not an object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can be converted to an object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FB5EF14-D001-4251-A2D8-32D0F4DCDF3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has a constructor that has a single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400" smtClean="0"/>
              <a:t> will have the same sequence of characters as the entire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400" smtClean="0"/>
              <a:t>)</a:t>
            </a:r>
            <a:r>
              <a:rPr lang="en-US" sz="2400" b="1" smtClean="0"/>
              <a:t>,</a:t>
            </a:r>
            <a:r>
              <a:rPr lang="en-US" sz="2400" smtClean="0"/>
              <a:t> but is an </a:t>
            </a:r>
            <a:r>
              <a:rPr lang="en-US" sz="2400" i="1" smtClean="0"/>
              <a:t>independent</a:t>
            </a:r>
            <a:r>
              <a:rPr lang="en-US" sz="2400" smtClean="0"/>
              <a:t>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constructor uses a subrange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as before, the new string object is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2E65BD-4849-47E5-8C39-09ACFAF71E3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array of characters does have some things in common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mtClean="0"/>
              <a:t> objects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example, an array of characters can be output using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System.out.println(a);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mtClean="0"/>
              <a:t> as before, this would produce the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ABC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E9381BF-19CF-4C72-975D-2DCDEB4DC6E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Like class types, a variable of an array type holds a </a:t>
            </a:r>
            <a:r>
              <a:rPr lang="en-US" i="1" smtClean="0"/>
              <a:t>reference</a:t>
            </a:r>
          </a:p>
          <a:p>
            <a:pPr lvl="1" eaLnBrk="1" hangingPunct="1"/>
            <a:r>
              <a:rPr lang="en-US" smtClean="0"/>
              <a:t>Arrays are objects</a:t>
            </a:r>
          </a:p>
          <a:p>
            <a:pPr lvl="1" eaLnBrk="1" hangingPunct="1"/>
            <a:r>
              <a:rPr lang="en-US" smtClean="0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 smtClean="0"/>
              <a:t>Array types are (usually) considered to be class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D4373A2-BA8D-4CBD-B85E-0E9C60A89ED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double[10]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double[10];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DAC2446-CA34-4F4B-85A0-FBBFF0E43BD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array</a:t>
            </a:r>
            <a:r>
              <a:rPr lang="en-US" sz="2800" smtClean="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8D505DF-792B-4AA5-8C42-127C6019E4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steps can be combined into one statement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 that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expression that creates an array invokes a constructor that uses a nonstandard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 also that as a result of the assignment statement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contains a single value:  a memory address or </a:t>
            </a:r>
            <a:r>
              <a:rPr lang="en-US" sz="2400" i="1" smtClean="0"/>
              <a:t>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Since an array is a reference type, the behavior of arrays with respect to assignment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400" smtClean="0"/>
              <a:t>), equality testing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), and parameter passing are the same as that described for classes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6116573-6373-4DA0-A996-DD7D7E21A0F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holidayList = new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above example creates 20 indexed variables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create 20 objects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of these indexed variables are automatically initialized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attempt to reference any them at this point would result in a "null pointer exception"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515D275-380E-49C3-A2D5-696F21E944B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Like any other object, each of the indexed variables requires a separate invocation of a constructor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(singly, or perhaps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loop)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holidayList[0]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holidayList[19]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(int i = 0; i &lt; holidayList.length;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holidayList[i] = 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Each of the indexed variables can now be referenced since each holds the memory  address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373349D-FEB7-4FFC-8861-1AD944D2949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array indexed variables and entire arrays can be used as arguments to methods</a:t>
            </a:r>
          </a:p>
          <a:p>
            <a:pPr lvl="1" eaLnBrk="1" hangingPunct="1"/>
            <a:r>
              <a:rPr lang="en-US" smtClean="0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5F7049-5F95-4F81-8436-A15685798E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 = 3;</a:t>
            </a:r>
          </a:p>
          <a:p>
            <a:pPr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 smtClean="0"/>
              <a:t> which takes one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F4A6F2A-F5FA-43E5-98E0-36B67DE8D13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argument to a method may be an entire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Array arguments behave like objects of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Therefore, a method can change the values stored in the indexed variables of an array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method with an array parameter must specify the base type of the array only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BaseType[]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specify the length of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7D7CAE0-2549-4C9A-A1E6-ADFFF4AD206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method,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, specifies an array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SampleClass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doubleElements(double[]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for (i = 0; i &lt; a.length;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a[i] = a[i]*2;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45D50AD-9C85-4D0B-8540-CC33FD3EC90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Arrays of double may be defined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b = new double[30];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arrays above,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r>
              <a:rPr lang="en-US" sz="2400" smtClean="0"/>
              <a:t> can be invoked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no square brackets are used when an entire array is given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also that a method that specifies an array for a parameter can take an array of any length as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A6948A-ABA2-4419-8E18-D53FB225584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Because an array variable contains the memory address of the array it names, the assignment operator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 smtClean="0"/>
              <a:t>) only copies this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copy the values of each indexed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Using the assignment operator will make two array variables be different names for the same array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 =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now the same as 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:  They reference the same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CC5F6E-3877-4A6C-ACB2-201B7F1A7FC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usually used to make two different arrays have the same values in each indexed position: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 = 0;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(i &lt; a.length)  &amp;&amp; (i &lt; b.length); i++)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b[i] = a[i];</a:t>
            </a:r>
          </a:p>
          <a:p>
            <a:pPr lvl="1" eaLnBrk="1" hangingPunct="1"/>
            <a:r>
              <a:rPr lang="en-US" sz="2400" smtClean="0"/>
              <a:t>Note that the above code will not make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an exact copy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unless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have the same length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BDA473-7A6B-4972-BD45-302B8BE2BA6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that behaves like this collection of variables, all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first statement declares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to be of the array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second statement creates an array with five numbered variables of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 smtClean="0"/>
              <a:t> and makes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 name for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14B25C-2117-4F26-AE64-53F728A9A9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 the same reason, the equality operator </a:t>
            </a:r>
            <a:r>
              <a:rPr lang="en-US" sz="2800" b="1" smtClean="0">
                <a:solidFill>
                  <a:srgbClr val="034CA1"/>
                </a:solidFill>
              </a:rPr>
              <a:t>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b="1" smtClean="0">
                <a:solidFill>
                  <a:srgbClr val="034CA1"/>
                </a:solidFill>
              </a:rPr>
              <a:t>)</a:t>
            </a:r>
            <a:r>
              <a:rPr lang="en-US" sz="2800" smtClean="0"/>
              <a:t> only tests two arrays to see if they are stored in the same location in the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does not test two arrays to see if they contain the same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(a == b)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result of 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expression will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share the same memory address (and, therefore, reference the same array),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 smtClean="0"/>
              <a:t> otherwise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D304C98-C2D0-469F-8D92-D4B4D9C7F35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the same way that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mtClean="0"/>
              <a:t> method can be defined for a class, an  </a:t>
            </a: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equalsArray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mtClean="0"/>
              <a:t>method can be defined for a type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how two arrays must be tested to see if they contain the same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following method tests two integer arrays to see if they contain the same integer values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0474324-8159-4F31-9F96-32F83A2B37D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boolean equalsArray(int[] a, int[]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if (a.length != b.length)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 =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while (i &lt; a.length)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if (a[i] != b[i])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true;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ADB1F2D-117A-475D-BDD4-37047567369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heading for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of a program has a parameter for an array 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usually called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since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 Java program is run without giving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, then a default empty array of strings is automatically provided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2FCB97-8969-4C41-BD87-32C0E6660DA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SomeProgram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System.out.println(args[0]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args[2] + args[1]);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 that if it needed numbers, it would have to convert them from strings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1E91C7-0413-41C3-87DB-38841A8AC52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program requires that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be provided an array of strings argument, each element must be provided from the command line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 SomeProgram Hi ! there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will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args[0]</a:t>
            </a:r>
            <a:r>
              <a:rPr lang="en-US" sz="2400" smtClean="0"/>
              <a:t> to "Hi",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args[1]</a:t>
            </a:r>
            <a:r>
              <a:rPr lang="en-US" sz="2400" smtClean="0"/>
              <a:t> to "!",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args[2]</a:t>
            </a:r>
            <a:r>
              <a:rPr lang="en-US" sz="2400" smtClean="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will also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 smtClean="0"/>
              <a:t> to 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When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 smtClean="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588EC2-F6BC-40FA-BC09-1C588C7C7FE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int[]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incrementArray(int[] a, int increment)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int[] temp = new int[a.length];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 = 0; i &lt; a.length;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600D39-FA09-42A5-9F00-984B3F271F4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exact size needed for an array is not always known when a program is written, or it may vary from one run of the program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common way to handle this is to declare the array to be of the largest size that the program could possibly need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Care must then be taken to keep track of how much of the array is actually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indexed variable that has not been given a meaningful value must never be referenced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C5EFA4-02C1-412C-B811-6A619BB436C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can be used to keep track of how many elements are currently stored in an 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the variable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, the elements of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</a:t>
            </a:r>
            <a:r>
              <a:rPr lang="en-US" sz="2400" smtClean="0"/>
              <a:t> will range from positions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someArray[0]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– 1]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the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 will be used to process the partially filled array instead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someArray.length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also that this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) must be an argument to any method that manipulates the partially filled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FB38ABE-0490-4CB6-BA56-84343BDDE74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Accessor Methods Need Not Simply Return Instance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an instance variable names an array, it is not always necessary to provide an accessor method that returns the contents of the entire array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Instead, other accessor methods that return a variety of information about the array and its elements may be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468D4F-98F7-4748-BD75-77C9457BA99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individual variables that together make up the array are called </a:t>
            </a:r>
            <a:r>
              <a:rPr lang="en-US" sz="2800" i="1" smtClean="0"/>
              <a:t>indexed variables</a:t>
            </a:r>
          </a:p>
          <a:p>
            <a:pPr lvl="1" eaLnBrk="1" hangingPunct="1"/>
            <a:r>
              <a:rPr lang="en-US" sz="2400" smtClean="0"/>
              <a:t>They can also be called </a:t>
            </a:r>
            <a:r>
              <a:rPr lang="en-US" sz="2400" i="1" smtClean="0"/>
              <a:t>subscripted variables</a:t>
            </a:r>
            <a:r>
              <a:rPr lang="en-US" sz="2400" smtClean="0"/>
              <a:t> or </a:t>
            </a:r>
            <a:r>
              <a:rPr lang="en-US" sz="2400" i="1" smtClean="0"/>
              <a:t>elements</a:t>
            </a:r>
            <a:r>
              <a:rPr lang="en-US" sz="2400" smtClean="0"/>
              <a:t> of the array</a:t>
            </a:r>
          </a:p>
          <a:p>
            <a:pPr lvl="1" eaLnBrk="1" hangingPunct="1"/>
            <a:r>
              <a:rPr lang="en-US" sz="2400" smtClean="0"/>
              <a:t>The number in square brackets is called an </a:t>
            </a:r>
            <a:r>
              <a:rPr lang="en-US" sz="2400" i="1" smtClean="0"/>
              <a:t>index</a:t>
            </a:r>
            <a:r>
              <a:rPr lang="en-US" sz="2400" smtClean="0"/>
              <a:t> or </a:t>
            </a:r>
            <a:r>
              <a:rPr lang="en-US" sz="2400" i="1" smtClean="0"/>
              <a:t>subscript</a:t>
            </a:r>
          </a:p>
          <a:p>
            <a:pPr lvl="1" eaLnBrk="1" hangingPunct="1"/>
            <a:r>
              <a:rPr lang="en-US" sz="2400" smtClean="0"/>
              <a:t>In Java, </a:t>
            </a:r>
            <a:r>
              <a:rPr lang="en-US" sz="2400" i="1" smtClean="0"/>
              <a:t>indices must be numbered starting with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i="1" smtClean="0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64D6725-DD9A-46DF-B95D-5A640779DD7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standard Java libraries include a number of collection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Classes whose objects store a collection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loops cannot cycle through the elements in a collection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Unlike array elements, collection object elements are not normally associated with indices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there is a new kind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loop, first available in Java 5.0, called a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-each loop</a:t>
            </a:r>
            <a:r>
              <a:rPr lang="en-US" sz="2400" smtClean="0"/>
              <a:t> or </a:t>
            </a:r>
            <a:r>
              <a:rPr lang="en-US" sz="2400" i="1" smtClean="0"/>
              <a:t>enhanced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kind of loop can cycle through each element in a collection even though the elements are not indexed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658E65-493E-4253-89E8-4B596BF5FA0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Although an 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cannot cycle through the elements of a collection class, an enhanced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</a:t>
            </a:r>
            <a:r>
              <a:rPr lang="en-US" sz="2400" u="sng" smtClean="0"/>
              <a:t>can</a:t>
            </a:r>
            <a:r>
              <a:rPr lang="en-US" sz="2400" smtClean="0"/>
              <a:t> cycle through the elements of an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general syntax for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loop statement used with an array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ArrayBaseType VariableName : 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line should be read as "for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400" smtClean="0"/>
              <a:t>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400" smtClean="0"/>
              <a:t> do the following:"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000" smtClean="0"/>
              <a:t> must be declared within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-each loop, not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also that a colon (not a semicolon) is used after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C27B83-6076-40C6-B848-B340DB7C229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"For-Each"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indexed variable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is used only as a way to cycle through the elements, then it would be preferable to change it to a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(int i = 0; i &lt; a.length;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a[i]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syntax is  simpler and quite easy to understand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270370-1353-4F30-B870-6C533DFD791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Starting with Java 5.0, methods can be defined that take any number of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Essentially, it is implemented by taking in an array as argument, but the job of placing values in the array is done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values for the array are given as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automatically creates an array and places the arguments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arguments corresponding to regular parameters are handled in the usual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BB05A6-B00B-428F-A23B-CBE61622DE8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Such a method has as the last item on its parameter list a </a:t>
            </a:r>
            <a:r>
              <a:rPr lang="en-US" sz="2400" i="1" smtClean="0"/>
              <a:t>vararg specification</a:t>
            </a:r>
            <a:r>
              <a:rPr lang="en-US" sz="2400" smtClean="0"/>
              <a:t> of the form: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Type... ArrayName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the three dots called an </a:t>
            </a:r>
            <a:r>
              <a:rPr lang="en-US" sz="2000" i="1" smtClean="0"/>
              <a:t>ellipsis</a:t>
            </a:r>
            <a:r>
              <a:rPr lang="en-US" sz="2000" smtClean="0"/>
              <a:t> that must be included as part of the vararg specification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Following the arguments for regular parameters are any number of arguments of the type given in the vararg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arguments are automatically placed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array can be used in the method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a vararg specification allows any number of arguments, including zero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EAD3616-7213-4A29-BBE3-EBA736AB560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1 of 2)</a:t>
            </a:r>
          </a:p>
        </p:txBody>
      </p:sp>
      <p:pic>
        <p:nvPicPr>
          <p:cNvPr id="58371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474CBE-F09A-4DDD-AC67-696CBE0349B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2 of 2)</a:t>
            </a:r>
          </a:p>
        </p:txBody>
      </p:sp>
      <p:pic>
        <p:nvPicPr>
          <p:cNvPr id="59395" name="Picture 3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4CA392-1302-4C6A-BF54-28466C11FDC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an accessor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Just as when an accessor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return anArray;//BAD!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example above will result in a </a:t>
            </a:r>
            <a:r>
              <a:rPr lang="en-US" sz="2400" i="1" smtClean="0"/>
              <a:t>privacy leak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F13037-CA3D-4401-9CF7-88100F635AC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accessor method would simply return a reference to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 smtClean="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an accessor method should return a reference to a </a:t>
            </a:r>
            <a:r>
              <a:rPr lang="en-US" sz="2400" i="1" smtClean="0"/>
              <a:t>deep copy</a:t>
            </a:r>
            <a:r>
              <a:rPr lang="en-US" sz="2400" smtClean="0"/>
              <a:t> of the private array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Below, both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000" smtClean="0"/>
              <a:t> are instance variables of the class containing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getArray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double[] temp = new double[count];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C0337E-5A97-4658-929E-A69447C6834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A40EA7-FA6C-404E-A663-1991F031EA7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number of indexed variables in an array is called the </a:t>
            </a:r>
            <a:r>
              <a:rPr lang="en-US" sz="2800" i="1" smtClean="0"/>
              <a:t>length</a:t>
            </a:r>
            <a:r>
              <a:rPr lang="en-US" sz="2800" smtClean="0"/>
              <a:t> or </a:t>
            </a:r>
            <a:r>
              <a:rPr lang="en-US" sz="2800" i="1" smtClean="0"/>
              <a:t>size</a:t>
            </a:r>
            <a:r>
              <a:rPr lang="en-US" sz="2800" smtClean="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indexed variables are then numbered starting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800" smtClean="0"/>
              <a:t>, and ending with the integer that is </a:t>
            </a:r>
            <a:r>
              <a:rPr lang="en-US" sz="2800" i="1" smtClean="0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DE94D86-3121-447B-BA92-4DFD2B2DFA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an Array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sort method takes in an array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rearranges the elements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so that after the method call is finished, the elements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are sorted in ascending order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selection sort</a:t>
            </a:r>
            <a:r>
              <a:rPr lang="en-US" sz="2800" smtClean="0"/>
              <a:t> accomplishes this by using the following algorithm: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(int index = 0; index &lt; count; index++)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Place the indexth smallest element in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a[index]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270E07C-6350-496A-A5A8-60E84DB8A63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1 of 2)</a:t>
            </a:r>
          </a:p>
        </p:txBody>
      </p:sp>
      <p:pic>
        <p:nvPicPr>
          <p:cNvPr id="64515" name="Picture 8" descr="savitch_c06d10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65238"/>
            <a:ext cx="7772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7FDE4E8-C779-4D8B-8AEB-3C0EBF49DE1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2 of 2)</a:t>
            </a:r>
          </a:p>
        </p:txBody>
      </p:sp>
      <p:pic>
        <p:nvPicPr>
          <p:cNvPr id="65539" name="Picture 4" descr="savitch_c06d10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77938"/>
            <a:ext cx="7772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0AADE0-2995-40D3-AD09-A7862713E90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1 of 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SelectionSort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count &lt;= a.length;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first count indexed variables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values.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Action: Sorts a so that a[0] &lt;= a[1] &lt;=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... &lt;= a[count - 1].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6FDEA67-4BDF-4744-90DB-DCE69BA88839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2 of 5)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sort(double[]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index, indexOfNextSmallest;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0; index &lt; count - 1;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{//Place the correct value in a[index]: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indexOfNextSmallest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indexOfSmallest(index, a,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interchange(index,indexOfNextSmallest,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//a[0]&lt;=a[1]&lt;=...&lt;=a[index] and these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smallest of the original array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//elements. The remaining positions contain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rest of the original array elements.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952296-FE58-44B5-B30B-C837CA99D89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3 of 5)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Returns the index of the smallest value among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a[startIndex], a[startIndex+1],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a[numberUsed - 1]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static int indexOfSmallest(int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startIndex, 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 min = a[startIndex];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indexOfMin = startIndex;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9A3746-C8F3-4AF4-862B-4B66C3E0AEDC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4 of 5)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startIndex + 1;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index &lt; count;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if (a[index] &lt;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min = a[index];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indexOfMin =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//min is smallest of a[startIndex] through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//a[index]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indexOfMin;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6AC3CEE-807F-42CE-B83D-C3090461EA3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5 of 5)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i and j are legal indices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array 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Postcondition: Values of a[i] and a[j]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been interchanged.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private static void interchange(int i, int j,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double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 = 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a[i] = 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a[j] = temp; //original value of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BD10E4-7968-44A7-80A7-B186B5DCF46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permits enumerated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enumerated type is a type in which all the values are given in a (typically) short list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 smtClean="0"/>
              <a:t>The definition of an enumerated type is normally placed outside of all methods in the same place that named constants are defined: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enum TypeName {VALUE_1, VALUE_2, …, VALUE_N};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Note that a value of an enumerated type is a kind of named constant and so, by convention, is spelled with all uppercase letters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As with any other type, variables can be declared of an enumerated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FB83F87-F7F1-48A6-BC2D-D1A0DF25CF9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Given the following definition of an enumerated type: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enum WorkDay {MONDAY, TUESDAY, WEDNESDAY, THURSDAY, FRIDAY};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of this type can be declared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WorkDay meetingDay, availableDay;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value of a variable of this type can be set to one of the values listed in the definition of the type, or else to the special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meetingDay = WorkDay.THURSDAY;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availableDay = null;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4A3CC7-2794-4506-B74C-D2FF8ADBCDE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variable may be used in place of the integer (i.e., in place of the integer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5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smtClean="0"/>
              <a:t>above</a:t>
            </a:r>
            <a:r>
              <a:rPr lang="en-US" sz="240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double[count];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of the indexed variables in a single array must be of the same type, called the </a:t>
            </a:r>
            <a:r>
              <a:rPr lang="en-US" sz="2400" i="1" smtClean="0"/>
              <a:t>base type </a:t>
            </a:r>
            <a:r>
              <a:rPr lang="en-US" sz="2400" smtClean="0"/>
              <a:t>of the array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1F6BAB7-479F-4B81-A20F-FA5DA65F312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Just like other types, variable of this type can be declared and initialized at the same time: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 meetingDay = WorkDay.THURSDAY;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value of an enumerated type must be prefaced with the name of the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value of a variable or constant of an enumerated type can be output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System.out.println(meetingDay);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Will produce the following output: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THURSDAY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As will 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System.out.println(WorkDay.THURSDAY);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type name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 smtClean="0"/>
              <a:t> is not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3767B5F-A5BB-4CAA-A96D-345952C81A6A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they may look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values, values of an enumerated type are not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they can be used for tasks which could be done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 and, in some cases, work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variable allows the possibility of setting the variable to a nonsense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an enumerated type variable constrains the possible values for that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error message will result if an attempt is made to give an enumerated type variable a value that is not defined for its type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1AF0FA-D393-4E0E-A419-5D9EACF5BE8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variables or constants of an enumerated type can be compared using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 has a nicer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availableDay)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System.out.println("Meeting will be on schedule.");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WorkDay.THURSDAY)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System.out.println("Long weekend!);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E5C5B52-E11D-4A5C-9473-30B7CD49115D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Enumerated Type</a:t>
            </a:r>
          </a:p>
        </p:txBody>
      </p:sp>
      <p:pic>
        <p:nvPicPr>
          <p:cNvPr id="76803" name="Picture 6" descr="savitch_c06d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47430B-5FE4-454E-99B1-A48B47AE49D2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1 of 3)</a:t>
            </a:r>
          </a:p>
        </p:txBody>
      </p:sp>
      <p:pic>
        <p:nvPicPr>
          <p:cNvPr id="77827" name="Picture 6" descr="savitch_c06d14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6110DA-4C7E-43A1-8FC4-EA7FE220E2FC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2 of 3)</a:t>
            </a:r>
          </a:p>
        </p:txBody>
      </p:sp>
      <p:pic>
        <p:nvPicPr>
          <p:cNvPr id="78851" name="Picture 3" descr="savitch_c06d14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0B2CFC-87A8-4579-B0BF-6C3B1F80937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3 of 3)</a:t>
            </a:r>
          </a:p>
        </p:txBody>
      </p:sp>
      <p:pic>
        <p:nvPicPr>
          <p:cNvPr id="79875" name="Picture 3" descr="savitch_c06d14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B265DA7-E5CC-49D5-8D74-F35D0DE694BC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smtClean="0"/>
              <a:t> Method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get the full potential from an enumerated type, it is often necessary to cycle through all the values of the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enumerated type is automatically provided with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values()</a:t>
            </a:r>
            <a:r>
              <a:rPr lang="en-US" sz="2400" smtClean="0"/>
              <a:t> which provides this 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returns an array whose elements are the values of the enumerated type given in the order in which the elements are listed in the definition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base type of the array that is returned is the enumerated type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B830AC5-C730-4CE2-BDA2-FAA8E3482D8E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7543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1 of 2)</a:t>
            </a:r>
          </a:p>
        </p:txBody>
      </p:sp>
      <p:pic>
        <p:nvPicPr>
          <p:cNvPr id="81923" name="Picture 6" descr="savitch_c06d15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" b="2220"/>
          <a:stretch>
            <a:fillRect/>
          </a:stretch>
        </p:blipFill>
        <p:spPr bwMode="auto">
          <a:xfrm>
            <a:off x="857250" y="1389063"/>
            <a:ext cx="6783388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72A7014-D9B6-46CA-A436-E94A179BF541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b="1" smtClean="0"/>
              <a:t> </a:t>
            </a:r>
            <a:r>
              <a:rPr lang="en-US" smtClean="0"/>
              <a:t>(Part 2 of 2)</a:t>
            </a:r>
          </a:p>
        </p:txBody>
      </p:sp>
      <p:pic>
        <p:nvPicPr>
          <p:cNvPr id="82947" name="Picture 4" descr="savitch_c06d1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A002755-0F54-4A7B-86D5-23895899635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and Creating an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en-US" sz="2400" smtClean="0"/>
              <a:t>may be given as an expression that evaluates to a nonnegative integer, 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variable</a:t>
            </a:r>
            <a:endParaRPr lang="en-US" sz="2400" smtClean="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6D4B21-39FA-41F3-81FA-6A7E89C7CC3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Programming Tip:  Enumerated Types in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Enumerated types can be used to control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 smtClean="0"/>
              <a:t> control expression uses a variable of an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Case labels are the unqualified values of the same enumerated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enumerated type control variable is set by using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valueOf</a:t>
            </a:r>
            <a:r>
              <a:rPr lang="en-US" sz="2400" smtClean="0"/>
              <a:t> to convert an input string to a value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string must contain all upper case letters, or be converted to all upper case letters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toUpperCase</a:t>
            </a:r>
            <a:r>
              <a:rPr lang="en-US" sz="2000" smtClean="0"/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4509B3-2AB6-4A77-A32D-F55618E091BE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1 of 3)</a:t>
            </a:r>
          </a:p>
        </p:txBody>
      </p:sp>
      <p:pic>
        <p:nvPicPr>
          <p:cNvPr id="84995" name="Picture 6" descr="savitch_c06d16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631CB9-06FA-4AA3-A6D5-CFD3CFB6991B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2 of 3)</a:t>
            </a:r>
          </a:p>
        </p:txBody>
      </p:sp>
      <p:pic>
        <p:nvPicPr>
          <p:cNvPr id="86019" name="Picture 3" descr="savitch_c06d16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9BEAC9E-3D72-44E1-B33C-858E6283A158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3 of 3)</a:t>
            </a:r>
          </a:p>
        </p:txBody>
      </p:sp>
      <p:pic>
        <p:nvPicPr>
          <p:cNvPr id="87043" name="Picture 3" descr="savitch_c06d16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BD3F3FA-3E76-4ACD-B746-C7B479AB8866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int[][][] figure = new int[10][20][30];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Person[][] = new Person[10][100];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D3B3AE0-035F-45BC-98A6-3B70DBF3A128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Multidimensional arrays may have any number of indices, but perhaps the most common number is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Two-dimensional array can be visualized as a two-dimensional display with the first index giving the row, and the second index giving the column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a = new char[5][12];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that, like a one-dimensional array, each element of a multidimensional array is just a variable of the base type (in this case,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C0A970-6FD2-4BC3-9D9F-6B769E573DC1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two-dimensional array, such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is actually an array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contains a reference to a one-dimensional array of size 5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indexed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 smtClean="0"/>
              <a:t>,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 smtClean="0"/>
              <a:t>,</a:t>
            </a:r>
            <a:r>
              <a:rPr lang="en-US" sz="2400" smtClean="0"/>
              <a:t> etc.) contains a reference to a one-dimensional array of size 12, also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three-dimensional array is an array of arrays of arrays, and so forth for higher dimensions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C73913-49AC-4905-8B31-D80F1F40D2C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1 of 2)</a:t>
            </a:r>
          </a:p>
        </p:txBody>
      </p:sp>
      <p:pic>
        <p:nvPicPr>
          <p:cNvPr id="91139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" b="1787"/>
          <a:stretch>
            <a:fillRect/>
          </a:stretch>
        </p:blipFill>
        <p:spPr bwMode="auto">
          <a:xfrm>
            <a:off x="857250" y="1365250"/>
            <a:ext cx="641667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26C91B-853E-48B0-A4A5-B8010A5BF43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2 of 2)</a:t>
            </a:r>
          </a:p>
        </p:txBody>
      </p:sp>
      <p:pic>
        <p:nvPicPr>
          <p:cNvPr id="92163" name="Picture 3" descr="savitch_c06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D292D15-A4C3-4272-AB11-F7268D48CC9C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page = new char[30][100];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instance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does not give the total number of indexed variables in a two-dimensional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Because a two-dimensional array is actually an array of arrays,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gives the number of first indices (or "rows")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page.length</a:t>
            </a:r>
            <a:r>
              <a:rPr lang="en-US" sz="2000" smtClean="0"/>
              <a:t> is equal to 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the same reason, the number of second indices (or "columns") for a given "row" is given by referencing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for that </a:t>
            </a:r>
            <a:r>
              <a:rPr lang="en-US" sz="2000" i="1" smtClean="0"/>
              <a:t>"row"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page[0].length</a:t>
            </a:r>
            <a:r>
              <a:rPr lang="en-US" sz="2000" smtClean="0"/>
              <a:t> is equal to 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93B755-28CD-4091-84CB-4B40B4F7B616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Referring to Arrays and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array element can be used just like any other single variable by referring to it using an indexed expression: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array itself (i.e., the entire collection of indexed variables) can be referred to using the array name (without any square brackets):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 variable: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an expression that evaluates to a suitable integer: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6A2C8DC-0FCE-46AA-BA0A-CEA07748D20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The following program demonstrates how a nested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can be used to process a two-dimensional array</a:t>
            </a:r>
          </a:p>
          <a:p>
            <a:pPr lvl="1" eaLnBrk="1" hangingPunct="1"/>
            <a:r>
              <a:rPr lang="en-US" sz="2400" smtClean="0"/>
              <a:t>Note how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instance variable is used</a:t>
            </a:r>
          </a:p>
          <a:p>
            <a:pPr lvl="3"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row, column;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(row = 0; row &lt; page.length; row++)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(column = 0; column &lt; page[row].length;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  column++)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page[row][column] = 'Z';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F774AC0-8FAE-40B9-9030-493CB3AF8C1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row in a two-dimensional array need not have the same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rows can have different numbers of columns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array that has a different number of elements per row it is called a </a:t>
            </a:r>
            <a:r>
              <a:rPr lang="en-US" i="1" smtClean="0"/>
              <a:t>ragged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348678-CAB9-44CA-92A3-29F45E106F5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 a = new double[3][5];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 above line is equivalent to the following: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double[3][]; //Note below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a[1]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a[2] = new double[5];</a:t>
            </a:r>
          </a:p>
          <a:p>
            <a:pPr lvl="1" eaLnBrk="1" hangingPunct="1"/>
            <a:r>
              <a:rPr lang="en-US" sz="2000" smtClean="0"/>
              <a:t>Note that the second line makes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the name of an array with room for 3 entries, each of which can be an array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doubles</a:t>
            </a:r>
            <a:r>
              <a:rPr lang="en-US" sz="2000" smtClean="0"/>
              <a:t> </a:t>
            </a:r>
            <a:r>
              <a:rPr lang="en-US" sz="2000" i="1" smtClean="0"/>
              <a:t>that can be of any length</a:t>
            </a:r>
          </a:p>
          <a:p>
            <a:pPr lvl="1" eaLnBrk="1" hangingPunct="1"/>
            <a:r>
              <a:rPr lang="en-US" sz="2000" smtClean="0"/>
              <a:t>The next 3 lines each create an array of doubles of size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B978253-B0E5-41DC-9281-97CEE2EB6091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 = new double[3][];</a:t>
            </a:r>
          </a:p>
          <a:p>
            <a:pPr eaLnBrk="1" hangingPunct="1"/>
            <a:r>
              <a:rPr lang="en-US" sz="2800" smtClean="0"/>
              <a:t>Since the above line does not specify the size of 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800" b="1" smtClean="0"/>
              <a:t>,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800" b="1" smtClean="0"/>
              <a:t>,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a[2],</a:t>
            </a:r>
            <a:r>
              <a:rPr lang="en-US" sz="2800" smtClean="0"/>
              <a:t> each could be made a different size instead: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 = new double[10];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a[2] = new double[4];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0942B07-C68E-441F-92A9-460005BF6BE8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Methods may have multidimensional array parameters</a:t>
            </a:r>
          </a:p>
          <a:p>
            <a:pPr lvl="1" eaLnBrk="1" hangingPunct="1"/>
            <a:r>
              <a:rPr lang="en-US" sz="2400" smtClean="0"/>
              <a:t>They are specified in a way similar to  one-dimensional arrays</a:t>
            </a:r>
          </a:p>
          <a:p>
            <a:pPr lvl="1" eaLnBrk="1" hangingPunct="1"/>
            <a:r>
              <a:rPr lang="en-US" sz="2400" smtClean="0"/>
              <a:t>They use the same number of sets of square brackets as they have dimensions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myMethod(int[][] a)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/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 two-dimensional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EC0B09-9548-4182-83FF-AF0CA7CA3DE4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Methods may have a multidimensional array type as their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use the same kind of type specification as for a multidimensional array parameter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 double[][] aMethod()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mtClean="0"/>
              <a:t> returns an array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8C217B8-3567-4D2A-B2E3-26700C2A2F1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As an example of using arrays in a program,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GradeBook</a:t>
            </a:r>
            <a:r>
              <a:rPr lang="en-US" sz="2800" smtClean="0"/>
              <a:t> is used to process quiz scores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Objects of this class have three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grade</a:t>
            </a:r>
            <a:r>
              <a:rPr lang="en-US" sz="2400" smtClean="0"/>
              <a:t>:  a two-dimensional array that records the grade of each student on each quiz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studentAverage</a:t>
            </a:r>
            <a:r>
              <a:rPr lang="en-US" sz="2400" smtClean="0"/>
              <a:t>:  an array used to record the average quiz score for each student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quizAverage</a:t>
            </a:r>
            <a:r>
              <a:rPr lang="en-US" sz="2400" smtClean="0"/>
              <a:t>:  an array used to record the average score for each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4EF860B-EF5A-4A8C-B856-C1DC38A7C79D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score that student 1 received on quiz number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grade[0][2]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quiz grade for student 2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studentAverage[1]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score for quiz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quizAverage[2]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Note the relationship between the three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8AE7360-3131-4BC9-BD31-51067793E579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The Two-Dimensional Array </a:t>
            </a:r>
            <a:r>
              <a:rPr lang="en-US" b="1" smtClean="0">
                <a:latin typeface="Courier New" pitchFamily="49" charset="0"/>
              </a:rPr>
              <a:t>grade</a:t>
            </a:r>
            <a:endParaRPr lang="en-US" smtClean="0">
              <a:latin typeface="Courier New" pitchFamily="49" charset="0"/>
            </a:endParaRPr>
          </a:p>
        </p:txBody>
      </p:sp>
      <p:pic>
        <p:nvPicPr>
          <p:cNvPr id="102403" name="Picture 7" descr="savitch_c06d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58888"/>
            <a:ext cx="72215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C0A5D62-1B06-4032-830E-4D8E8A3B70BF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48815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score</a:t>
            </a:r>
            <a:r>
              <a:rPr lang="en-US" sz="3200" smtClean="0"/>
              <a:t> Array in a Program</a:t>
            </a:r>
            <a:endParaRPr lang="en-US" sz="3200" smtClean="0">
              <a:solidFill>
                <a:srgbClr val="953A1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(index = 0; index &lt; 5; index++)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(max-score[index]) 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4CEBE1-CD92-4AD7-9361-16C94ECB39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6601</Words>
  <Application>Microsoft Office PowerPoint</Application>
  <PresentationFormat>On-screen Show (4:3)</PresentationFormat>
  <Paragraphs>829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Courier New</vt:lpstr>
      <vt:lpstr>Office Theme</vt:lpstr>
      <vt:lpstr>Chapter 6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An Array of Characters Is Not a String</vt:lpstr>
      <vt:lpstr>Arrays and References</vt:lpstr>
      <vt:lpstr>Arrays are Objects</vt:lpstr>
      <vt:lpstr>Arrays Are Objects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Array Parameters</vt:lpstr>
      <vt:lpstr>Array Parameters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Arguments for the Method main</vt:lpstr>
      <vt:lpstr>Arguments for the Method main</vt:lpstr>
      <vt:lpstr>Arguments for the Method main</vt:lpstr>
      <vt:lpstr>Methods That Return an Array</vt:lpstr>
      <vt:lpstr>Partially Filled Arrays</vt:lpstr>
      <vt:lpstr>Partially Filled Arrays</vt:lpstr>
      <vt:lpstr>Accessor Methods Need Not Simply Return Instance Variables</vt:lpstr>
      <vt:lpstr>The "for each" Loop</vt:lpstr>
      <vt:lpstr>The "for each" Loop</vt:lpstr>
      <vt:lpstr>The "For-Each" Loop</vt:lpstr>
      <vt:lpstr>Methods with a Variable Number of Parameters</vt:lpstr>
      <vt:lpstr>Methods with a Variable Number of Parameters</vt:lpstr>
      <vt:lpstr>Method with a Variable Number of Parameters (Part 1 of 2)</vt:lpstr>
      <vt:lpstr>Method with a Variable Number of Parameters (Part 2 of 2)</vt:lpstr>
      <vt:lpstr>Privacy Leaks with Array Instance Variables</vt:lpstr>
      <vt:lpstr>Privacy Leaks with Array Instance Variables</vt:lpstr>
      <vt:lpstr>Privacy Leaks with Array Instance Variables</vt:lpstr>
      <vt:lpstr>Sorting an Array</vt:lpstr>
      <vt:lpstr>Selection Sort (Part 1 of 2)</vt:lpstr>
      <vt:lpstr>Selection Sort (Part 2 of 2)</vt:lpstr>
      <vt:lpstr>SelectionSort Class (Part 1 of 5)</vt:lpstr>
      <vt:lpstr>SelectionSort Class (Part 2 of 5)</vt:lpstr>
      <vt:lpstr>SelectionSort Class (Part 3 of 5)</vt:lpstr>
      <vt:lpstr>SelectionSort Class (Part 4 of 5)</vt:lpstr>
      <vt:lpstr>SelectionSort Class (Part 5 of 5)</vt:lpstr>
      <vt:lpstr>Enumerated Types</vt:lpstr>
      <vt:lpstr>Enumerated Types Example</vt:lpstr>
      <vt:lpstr>Enumerated Types Usage</vt:lpstr>
      <vt:lpstr>Enumerated Types Usage</vt:lpstr>
      <vt:lpstr>Enumerated Types Usage</vt:lpstr>
      <vt:lpstr>An Enumerated Type</vt:lpstr>
      <vt:lpstr>Some Methods Included with Every Enumerated Type (Part 1 of 3)</vt:lpstr>
      <vt:lpstr>Some Methods Included with Every Enumerated Type (Part 2 of 3)</vt:lpstr>
      <vt:lpstr>Some Methods Included with Every Enumerated Type (Part 3 of 3)</vt:lpstr>
      <vt:lpstr>The values Method</vt:lpstr>
      <vt:lpstr>The Method values (Part 1 of 2)</vt:lpstr>
      <vt:lpstr>The Method values (Part 2 of 2)</vt:lpstr>
      <vt:lpstr>Programming Tip:  Enumerated Types in switch Statements</vt:lpstr>
      <vt:lpstr>Enumerated Type in a switch Statement (Part 1 of 3)</vt:lpstr>
      <vt:lpstr>Enumerated Type in a switch Statement (Part 2 of 3)</vt:lpstr>
      <vt:lpstr>Enumerated Type in a switch Statement (Part 3 of 3)</vt:lpstr>
      <vt:lpstr>Multidimensional Arrays</vt:lpstr>
      <vt:lpstr>Multidimensional Arrays</vt:lpstr>
      <vt:lpstr>Multidimensional Arrays</vt:lpstr>
      <vt:lpstr>Two-Dimensional Array as an Array of Arrays (Part 1 of 2)</vt:lpstr>
      <vt:lpstr>Two-Dimensional Array as an Array of Arrays (Part 2 of 2)</vt:lpstr>
      <vt:lpstr>Using the length Instance Variable</vt:lpstr>
      <vt:lpstr>Using the length Instance Variable</vt:lpstr>
      <vt:lpstr>Ragged Arrays</vt:lpstr>
      <vt:lpstr>Ragged Arrays</vt:lpstr>
      <vt:lpstr>Ragged Arrays</vt:lpstr>
      <vt:lpstr>Multidimensional Array Parameters and Returned Values</vt:lpstr>
      <vt:lpstr>Multidimensional Array Parameters and Returned Values</vt:lpstr>
      <vt:lpstr>A Grade Book Class</vt:lpstr>
      <vt:lpstr>A Grade Book Class</vt:lpstr>
      <vt:lpstr>The Two-Dimensional Array grade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J Mock</cp:lastModifiedBy>
  <cp:revision>17</cp:revision>
  <dcterms:created xsi:type="dcterms:W3CDTF">2006-08-16T00:00:00Z</dcterms:created>
  <dcterms:modified xsi:type="dcterms:W3CDTF">2015-05-13T23:03:12Z</dcterms:modified>
</cp:coreProperties>
</file>