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Robot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AABD35-B78B-4F4A-B952-7E453210C33F}">
  <a:tblStyle styleId="{73AABD35-B78B-4F4A-B952-7E453210C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bold.fntdata"/><Relationship Id="rId21" Type="http://schemas.openxmlformats.org/officeDocument/2006/relationships/slide" Target="slides/slide15.xml"/><Relationship Id="rId65" Type="http://schemas.openxmlformats.org/officeDocument/2006/relationships/font" Target="fonts/Roboto-regular.fntdata"/><Relationship Id="rId24" Type="http://schemas.openxmlformats.org/officeDocument/2006/relationships/slide" Target="slides/slide18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67" Type="http://schemas.openxmlformats.org/officeDocument/2006/relationships/font" Target="fonts/Roboto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614e80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614e80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c614e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c614e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c614e8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c614e8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e03696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e03696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e03696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e03696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de03696c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de03696c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c614e8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c614e8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c614e8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c614e8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87120db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a87120db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a87120d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a87120d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c614e8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c614e8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c614e80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c614e80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c3ff6e0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c3ff6e0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c614e80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c614e8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c614e80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c614e80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c614e8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c614e8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c3ff6e0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c3ff6e0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c614e80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c614e80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c614e800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c614e800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c614e80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3c614e80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c614e80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c614e80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c614e80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c614e80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de03696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de03696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de03696c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de03696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c614e800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c614e800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c614e800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c614e800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c614e800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c614e800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c614e800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c614e800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3c614e800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3c614e800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3c614e80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3c614e80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3c614e80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3c614e80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3c614e8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3c614e8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87120db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a87120db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c614e80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c614e80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de03696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de03696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c614e80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3c614e80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a87120db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a87120db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de03696c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de03696c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de03696c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de03696c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de03696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de03696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c830dce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c830dce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de03696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de03696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e7e2e86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e7e2e86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a87120db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a87120db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c830dcea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c830dcea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c830dcea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c830dcea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e7e2e86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e7e2e86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de03696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de03696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de03696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de03696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baab24f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baab24f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baab24f6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baab24f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baab24f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baab24f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baab24f6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baab24f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a87120db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a87120db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c614e80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c614e80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a87120db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a87120db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614e8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c614e8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://criticaltechnology.blogspot.com/2011/10/mvc-in-three-tier-architecture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hyperlink" Target="http://www.umlet.com/umletino/umletino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chneier.com/academic/archives/1999/12/attack_tree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reports-archive.adm.cs.cmu.edu/anon/2008/CMU-CS-08-152.pdf" TargetMode="External"/><Relationship Id="rId4" Type="http://schemas.openxmlformats.org/officeDocument/2006/relationships/hyperlink" Target="https://en.wikipedia.org/wiki/Attack_surface#cite_ref-3" TargetMode="External"/><Relationship Id="rId5" Type="http://schemas.openxmlformats.org/officeDocument/2006/relationships/hyperlink" Target="http://www.cs.cmu.edu/afs/cs/usr/wing/www/publications/ManadhataWing04.pdf" TargetMode="External"/><Relationship Id="rId6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microsoft.com/en-us/securityengineering/sdl/threatmodeling" TargetMode="External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microsoft.com/en-us/securityengineering/sdl/threatmodeling" TargetMode="External"/><Relationship Id="rId4" Type="http://schemas.openxmlformats.org/officeDocument/2006/relationships/hyperlink" Target="https://owasp.org/www-project-threat-dragon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ieeecs-media.computer.org/media/technical-activities/CYBSI/docs/Top-10-Flaws.pdf" TargetMode="External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computer.org/cms/CYBSI/docs/Top-10-Flaws.pdf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cecs.wright.edu/~pmateti/Courses/4420/Lectures/SecSoftware/Top-10-Flaws-2014-pm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computer.org/cms/CYBSI/docs/Top-10-Flaws.pdf" TargetMode="External"/><Relationship Id="rId4" Type="http://schemas.openxmlformats.org/officeDocument/2006/relationships/hyperlink" Target="https://www.youtube.com/watch?v=4qN3JBGd1g8" TargetMode="External"/><Relationship Id="rId5" Type="http://schemas.openxmlformats.org/officeDocument/2006/relationships/hyperlink" Target="https://www.owasp.org/index.php/Security_by_Design_Principl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CS763 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By Design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Use Case Description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848500"/>
            <a:ext cx="34953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 assignment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Participating actor: </a:t>
            </a: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condition: </a:t>
            </a: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student has registered the course, successfully logged into the system, and is accessing the assignment page.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condition: </a:t>
            </a: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student submits assignment successfully or error message is displayed.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619225" y="763900"/>
            <a:ext cx="55248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1143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events: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  The Student clicks the corresponding assignment.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  The system displays the assignment submission page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  The student uploads the attachment, and writes comments.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  The student clicks the submit button.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   The system checks if the submission date is within 7 days after the deadline, and if the user has submitted less than 3 times.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  If true, the system displays a message to indicate that the submission is successful.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 Otherwise display an error message to the user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(Project Portal)</a:t>
            </a:r>
            <a:endParaRPr/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/>
              <a:t>Functional requirements: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 a project author, I can create a project so that other people can see it.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 a project author, I can edit my project information so that I can provide correct information.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 an instructor, I can post the assignments on the blackboard, so that students can work on them.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Application domain - &gt; Solution domain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representation/model of the software to be built.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 the requirements by designating the projected parts of the implementation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Should be easily translated to code by programmers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set of documents/diagrams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High-level (architecture) and detailed design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Detailed design is tightly coupled with implementation (in Agile).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Software Architecture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Architecture styles: client server, MVC, Tiered architecture, SoA, microservices, REST ….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Architecture diagrams, DFD (Data Flow Diagrams)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Detailed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Detailed Object Design (Class diagrams)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Algorithms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Database schema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...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Styles</a:t>
            </a:r>
            <a:endParaRPr/>
          </a:p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26" y="1895249"/>
            <a:ext cx="3079800" cy="13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972" y="996150"/>
            <a:ext cx="3480900" cy="3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 Styles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925" y="1097967"/>
            <a:ext cx="4769400" cy="3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9"/>
          <p:cNvSpPr txBox="1"/>
          <p:nvPr/>
        </p:nvSpPr>
        <p:spPr>
          <a:xfrm>
            <a:off x="542875" y="4415975"/>
            <a:ext cx="6660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http://criticaltechnology.blogspot.com/2011/10/mvc-in-three-tier-architecture.html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Requirements</a:t>
            </a:r>
            <a:endParaRPr/>
          </a:p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</a:t>
            </a:r>
            <a:r>
              <a:rPr lang="en"/>
              <a:t>erived from basic information security goals CIA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Confidentiality: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Project details </a:t>
            </a:r>
            <a:r>
              <a:rPr lang="en" u="sng"/>
              <a:t>can only</a:t>
            </a:r>
            <a:r>
              <a:rPr lang="en"/>
              <a:t> be viewed by the owner of the project.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 student’s grade information can </a:t>
            </a:r>
            <a:r>
              <a:rPr lang="en" sz="1800" u="sng"/>
              <a:t>only </a:t>
            </a:r>
            <a:r>
              <a:rPr lang="en" sz="1800"/>
              <a:t>be seen by that student, and the instructor.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Integrity: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Project details</a:t>
            </a:r>
            <a:r>
              <a:rPr lang="en" u="sng"/>
              <a:t> can only </a:t>
            </a:r>
            <a:r>
              <a:rPr lang="en"/>
              <a:t>be modified by the owner of the project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grade can</a:t>
            </a:r>
            <a:r>
              <a:rPr lang="en" sz="1800" u="sng"/>
              <a:t> only </a:t>
            </a:r>
            <a:r>
              <a:rPr lang="en" sz="1800"/>
              <a:t>be modified by the instructor.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Availability: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</a:t>
            </a:r>
            <a:r>
              <a:rPr lang="en" sz="1800"/>
              <a:t>ll users can access user data and project data. General users can view data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All students can access their registered course content.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Requirements</a:t>
            </a:r>
            <a:endParaRPr/>
          </a:p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Derived from security </a:t>
            </a:r>
            <a:r>
              <a:rPr lang="en"/>
              <a:t>Mechanisms</a:t>
            </a:r>
            <a:r>
              <a:rPr lang="en"/>
              <a:t> AAA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Need an authentication scheme such as a login functionality using  username and password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Need a proper authorization scheme to specify who can do what. For example, a role based access control is needed in blackboard to distinguish the privileges of instructors and students.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Need a proper audit scheme to know who did what and when. For example, all modification events are logged.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Requirements</a:t>
            </a:r>
            <a:endParaRPr/>
          </a:p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Privacy Requirements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Is any PII data collected? Is it necessary?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Who can access it? How is it stored?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</a:t>
            </a:r>
            <a:r>
              <a:rPr lang="en"/>
              <a:t>otice and consent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 control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Child protection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Cookie usage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Legal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42"/>
          <p:cNvPicPr preferRelativeResize="0"/>
          <p:nvPr/>
        </p:nvPicPr>
        <p:blipFill rotWithShape="1">
          <a:blip r:embed="rId3">
            <a:alphaModFix/>
          </a:blip>
          <a:srcRect b="57142" l="0" r="0" t="0"/>
          <a:stretch/>
        </p:blipFill>
        <p:spPr>
          <a:xfrm>
            <a:off x="1652850" y="3566450"/>
            <a:ext cx="59436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Requirements</a:t>
            </a:r>
            <a:endParaRPr/>
          </a:p>
        </p:txBody>
      </p:sp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SMART (Specific, </a:t>
            </a:r>
            <a:r>
              <a:rPr lang="en"/>
              <a:t>Measurable</a:t>
            </a:r>
            <a:r>
              <a:rPr lang="en"/>
              <a:t>, Achievable, Relevant, Time bound) to INVEST (Independent, </a:t>
            </a:r>
            <a:r>
              <a:rPr lang="en"/>
              <a:t>Negotiable, Valuable, Estimable, Small or sizable, Testable)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Derived from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Business Logic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Internal standards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legal and industry standards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Previous incidents, and known threats.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Risk analysis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Structured and prioritized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Security requirement framework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Supplier security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/>
        </p:nvSpPr>
        <p:spPr>
          <a:xfrm>
            <a:off x="6489800" y="2460000"/>
            <a:ext cx="2549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Trade off between security and other -abilities?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Project Portal 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Project Portal is part of an online project based learning platform. The purpose is to :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attrocento Sans"/>
              <a:buChar char="●"/>
            </a:pPr>
            <a:r>
              <a:rPr lang="en" sz="2200"/>
              <a:t>To create a community to discuss and share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attrocento Sans"/>
              <a:buChar char="●"/>
            </a:pPr>
            <a:r>
              <a:rPr lang="en" sz="2200"/>
              <a:t>To facilitate learning and collaboration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attrocento Sans"/>
              <a:buChar char="●"/>
            </a:pPr>
            <a:r>
              <a:rPr lang="en" sz="2200"/>
              <a:t>Beyond a single course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attrocento Sans"/>
              <a:buChar char="●"/>
            </a:pPr>
            <a:r>
              <a:rPr lang="en" sz="2200"/>
              <a:t>At the program level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attrocento Sans"/>
              <a:buChar char="●"/>
            </a:pPr>
            <a:r>
              <a:rPr lang="en" sz="2200"/>
              <a:t>Inter-discipline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The main functionalities are </a:t>
            </a:r>
            <a:endParaRPr sz="2200"/>
          </a:p>
          <a:p>
            <a:pPr indent="-3683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○"/>
            </a:pPr>
            <a:r>
              <a:rPr lang="en" sz="2200"/>
              <a:t>Publicize completed or ongoing projects</a:t>
            </a:r>
            <a:endParaRPr sz="2200"/>
          </a:p>
          <a:p>
            <a:pPr indent="-3683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○"/>
            </a:pPr>
            <a:r>
              <a:rPr lang="en" sz="2200"/>
              <a:t>Make project searchable and taggable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Abuse Cases/Abuser Stories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Think of cases that a security requirement can be broken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Either accidentally by a legitimate user (Misuse case)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 Intentionally by an attacker (Abuse case)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Abuse cases are opposite of use cases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Abuser stories are opposite of user stories.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Abuser Stories</a:t>
            </a:r>
            <a:endParaRPr/>
          </a:p>
        </p:txBody>
      </p:sp>
      <p:sp>
        <p:nvSpPr>
          <p:cNvPr id="238" name="Google Shape;238;p45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As a project owner, I can edit my project information so that I can provide the most updated information.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/>
              <a:t>As a malicious user, I want to modify other people’s projects information so that I can use their projects for my purpose.</a:t>
            </a:r>
            <a:endParaRPr u="sng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As a reviewer, I can rate other projects so that I can provide my opinion to others.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/>
              <a:t>As a malicious reviewers, I can repeatedly rate the same projects so that I can control other projects’ ratings.</a:t>
            </a:r>
            <a:endParaRPr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Abuse Cases</a:t>
            </a:r>
            <a:endParaRPr/>
          </a:p>
        </p:txBody>
      </p:sp>
      <p:sp>
        <p:nvSpPr>
          <p:cNvPr id="244" name="Google Shape;244;p46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 each use case, think about possible ways to misuse/abuse it.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Start with likely scenarios and known attack patterns.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SQL injection, MITM, XSS, Snooping , Phish, ...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Do an attacker analysis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Create an attack tree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Add additional mitigation use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Abuse Case Example</a:t>
            </a:r>
            <a:endParaRPr/>
          </a:p>
        </p:txBody>
      </p:sp>
      <p:sp>
        <p:nvSpPr>
          <p:cNvPr id="250" name="Google Shape;250;p47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750" y="690425"/>
            <a:ext cx="62865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7"/>
          <p:cNvSpPr txBox="1"/>
          <p:nvPr/>
        </p:nvSpPr>
        <p:spPr>
          <a:xfrm>
            <a:off x="484425" y="2897625"/>
            <a:ext cx="2659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UMLet: a tool to draw use cases and other UML diagrams.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http://www.umlet.com/umletino/umletino.html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Attacker Model</a:t>
            </a:r>
            <a:endParaRPr/>
          </a:p>
        </p:txBody>
      </p:sp>
      <p:sp>
        <p:nvSpPr>
          <p:cNvPr id="258" name="Google Shape;258;p48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Attackers on the same network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Eavesdropping</a:t>
            </a:r>
            <a:r>
              <a:rPr lang="en"/>
              <a:t> information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Attackers on the same machine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Get information through cache, or cookie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Malicious users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Anonymous user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Malicious project owners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Malicious project viewers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Tree</a:t>
            </a:r>
            <a:endParaRPr/>
          </a:p>
        </p:txBody>
      </p:sp>
      <p:sp>
        <p:nvSpPr>
          <p:cNvPr id="270" name="Google Shape;270;p50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the attacker’s goal as the root and describe different ways to achieve it in a hierarchical way.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goal can be a tree. Think all possible attacks to achieve the goal.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Compare and rank the attack based on its risk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Check the assumption of each attack.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Schneier’s article on attack tree: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https://www.schneier.com/academic/archives/1999/12/attack_trees.html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Tree</a:t>
            </a:r>
            <a:endParaRPr/>
          </a:p>
        </p:txBody>
      </p:sp>
      <p:sp>
        <p:nvSpPr>
          <p:cNvPr id="276" name="Google Shape;276;p51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51"/>
          <p:cNvCxnSpPr>
            <a:stCxn id="278" idx="6"/>
            <a:endCxn id="279" idx="2"/>
          </p:cNvCxnSpPr>
          <p:nvPr/>
        </p:nvCxnSpPr>
        <p:spPr>
          <a:xfrm>
            <a:off x="1976600" y="2571750"/>
            <a:ext cx="702300" cy="1163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51"/>
          <p:cNvCxnSpPr>
            <a:stCxn id="278" idx="6"/>
            <a:endCxn id="281" idx="2"/>
          </p:cNvCxnSpPr>
          <p:nvPr/>
        </p:nvCxnSpPr>
        <p:spPr>
          <a:xfrm flipH="1" rot="10800000">
            <a:off x="1976600" y="1552350"/>
            <a:ext cx="595500" cy="10194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51"/>
          <p:cNvCxnSpPr>
            <a:stCxn id="283" idx="3"/>
            <a:endCxn id="284" idx="2"/>
          </p:cNvCxnSpPr>
          <p:nvPr/>
        </p:nvCxnSpPr>
        <p:spPr>
          <a:xfrm flipH="1" rot="10800000">
            <a:off x="4035129" y="1178637"/>
            <a:ext cx="586200" cy="45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51"/>
          <p:cNvCxnSpPr>
            <a:stCxn id="283" idx="3"/>
            <a:endCxn id="286" idx="2"/>
          </p:cNvCxnSpPr>
          <p:nvPr/>
        </p:nvCxnSpPr>
        <p:spPr>
          <a:xfrm>
            <a:off x="4035129" y="1632237"/>
            <a:ext cx="586200" cy="44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51"/>
          <p:cNvCxnSpPr>
            <a:stCxn id="288" idx="3"/>
            <a:endCxn id="289" idx="2"/>
          </p:cNvCxnSpPr>
          <p:nvPr/>
        </p:nvCxnSpPr>
        <p:spPr>
          <a:xfrm flipH="1" rot="10800000">
            <a:off x="4315925" y="3050422"/>
            <a:ext cx="305400" cy="46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51"/>
          <p:cNvCxnSpPr>
            <a:stCxn id="288" idx="3"/>
            <a:endCxn id="291" idx="2"/>
          </p:cNvCxnSpPr>
          <p:nvPr/>
        </p:nvCxnSpPr>
        <p:spPr>
          <a:xfrm>
            <a:off x="4315925" y="3512122"/>
            <a:ext cx="305400" cy="45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2" name="Google Shape;292;p51"/>
          <p:cNvGrpSpPr/>
          <p:nvPr/>
        </p:nvGrpSpPr>
        <p:grpSpPr>
          <a:xfrm>
            <a:off x="4621325" y="1018950"/>
            <a:ext cx="1811100" cy="319200"/>
            <a:chOff x="4621325" y="1018950"/>
            <a:chExt cx="1811100" cy="319200"/>
          </a:xfrm>
        </p:grpSpPr>
        <p:sp>
          <p:nvSpPr>
            <p:cNvPr id="293" name="Google Shape;293;p51"/>
            <p:cNvSpPr/>
            <p:nvPr/>
          </p:nvSpPr>
          <p:spPr>
            <a:xfrm>
              <a:off x="4795325" y="1018950"/>
              <a:ext cx="1637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Bypass the authentication</a:t>
              </a:r>
              <a:endParaRPr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51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94" name="Google Shape;294;p51"/>
          <p:cNvGrpSpPr/>
          <p:nvPr/>
        </p:nvGrpSpPr>
        <p:grpSpPr>
          <a:xfrm>
            <a:off x="2571953" y="1345895"/>
            <a:ext cx="1463176" cy="572683"/>
            <a:chOff x="2678825" y="1476150"/>
            <a:chExt cx="1356300" cy="442500"/>
          </a:xfrm>
        </p:grpSpPr>
        <p:sp>
          <p:nvSpPr>
            <p:cNvPr id="283" name="Google Shape;283;p51"/>
            <p:cNvSpPr/>
            <p:nvPr/>
          </p:nvSpPr>
          <p:spPr>
            <a:xfrm>
              <a:off x="2852825" y="1476150"/>
              <a:ext cx="1182300" cy="442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spoof as the project owner</a:t>
              </a:r>
              <a:endParaRPr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51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95" name="Google Shape;295;p51"/>
          <p:cNvGrpSpPr/>
          <p:nvPr/>
        </p:nvGrpSpPr>
        <p:grpSpPr>
          <a:xfrm>
            <a:off x="254400" y="2274150"/>
            <a:ext cx="1722200" cy="457200"/>
            <a:chOff x="254400" y="2274150"/>
            <a:chExt cx="1722200" cy="457200"/>
          </a:xfrm>
        </p:grpSpPr>
        <p:sp>
          <p:nvSpPr>
            <p:cNvPr id="296" name="Google Shape;296;p51"/>
            <p:cNvSpPr/>
            <p:nvPr/>
          </p:nvSpPr>
          <p:spPr>
            <a:xfrm>
              <a:off x="254400" y="2274150"/>
              <a:ext cx="1542300" cy="45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Unauthorized user modifies project data</a:t>
              </a:r>
              <a:endParaRPr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51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51"/>
          <p:cNvGrpSpPr/>
          <p:nvPr/>
        </p:nvGrpSpPr>
        <p:grpSpPr>
          <a:xfrm>
            <a:off x="2678825" y="3050324"/>
            <a:ext cx="1637100" cy="923596"/>
            <a:chOff x="2678825" y="3050550"/>
            <a:chExt cx="1637100" cy="616800"/>
          </a:xfrm>
        </p:grpSpPr>
        <p:sp>
          <p:nvSpPr>
            <p:cNvPr id="288" name="Google Shape;288;p51"/>
            <p:cNvSpPr/>
            <p:nvPr/>
          </p:nvSpPr>
          <p:spPr>
            <a:xfrm>
              <a:off x="2852825" y="3050550"/>
              <a:ext cx="1463100" cy="6168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access the database on the server directly</a:t>
              </a:r>
              <a:endParaRPr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51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98" name="Google Shape;298;p51"/>
          <p:cNvGrpSpPr/>
          <p:nvPr/>
        </p:nvGrpSpPr>
        <p:grpSpPr>
          <a:xfrm>
            <a:off x="4621325" y="1933350"/>
            <a:ext cx="1811100" cy="319200"/>
            <a:chOff x="4621325" y="1933350"/>
            <a:chExt cx="1811100" cy="319200"/>
          </a:xfrm>
        </p:grpSpPr>
        <p:sp>
          <p:nvSpPr>
            <p:cNvPr id="299" name="Google Shape;299;p51"/>
            <p:cNvSpPr/>
            <p:nvPr/>
          </p:nvSpPr>
          <p:spPr>
            <a:xfrm>
              <a:off x="4795325" y="1933350"/>
              <a:ext cx="1637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Obtain the credential from network</a:t>
              </a:r>
              <a:endParaRPr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51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00" name="Google Shape;300;p51"/>
          <p:cNvGrpSpPr/>
          <p:nvPr/>
        </p:nvGrpSpPr>
        <p:grpSpPr>
          <a:xfrm>
            <a:off x="4621325" y="2890950"/>
            <a:ext cx="2843100" cy="319200"/>
            <a:chOff x="4621325" y="2890950"/>
            <a:chExt cx="2843100" cy="319200"/>
          </a:xfrm>
        </p:grpSpPr>
        <p:sp>
          <p:nvSpPr>
            <p:cNvPr id="301" name="Google Shape;301;p51"/>
            <p:cNvSpPr/>
            <p:nvPr/>
          </p:nvSpPr>
          <p:spPr>
            <a:xfrm>
              <a:off x="4795325" y="2890950"/>
              <a:ext cx="2669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Obtain the database credential using dictionary attack </a:t>
              </a:r>
              <a:endParaRPr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51"/>
            <p:cNvSpPr/>
            <p:nvPr/>
          </p:nvSpPr>
          <p:spPr>
            <a:xfrm>
              <a:off x="4621325" y="2963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02" name="Google Shape;302;p51"/>
          <p:cNvGrpSpPr/>
          <p:nvPr/>
        </p:nvGrpSpPr>
        <p:grpSpPr>
          <a:xfrm>
            <a:off x="4621325" y="3805350"/>
            <a:ext cx="2843100" cy="319200"/>
            <a:chOff x="4621325" y="3805350"/>
            <a:chExt cx="2843100" cy="319200"/>
          </a:xfrm>
        </p:grpSpPr>
        <p:sp>
          <p:nvSpPr>
            <p:cNvPr id="303" name="Google Shape;303;p51"/>
            <p:cNvSpPr/>
            <p:nvPr/>
          </p:nvSpPr>
          <p:spPr>
            <a:xfrm>
              <a:off x="4795325" y="3805350"/>
              <a:ext cx="2669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Database misconfig (no password, or use default password)</a:t>
              </a:r>
              <a:endParaRPr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51"/>
            <p:cNvSpPr/>
            <p:nvPr/>
          </p:nvSpPr>
          <p:spPr>
            <a:xfrm>
              <a:off x="4621325" y="38779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cxnSp>
        <p:nvCxnSpPr>
          <p:cNvPr id="304" name="Google Shape;304;p51"/>
          <p:cNvCxnSpPr>
            <a:stCxn id="293" idx="3"/>
          </p:cNvCxnSpPr>
          <p:nvPr/>
        </p:nvCxnSpPr>
        <p:spPr>
          <a:xfrm>
            <a:off x="6432425" y="1178550"/>
            <a:ext cx="858000" cy="1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51"/>
          <p:cNvCxnSpPr>
            <a:stCxn id="293" idx="3"/>
          </p:cNvCxnSpPr>
          <p:nvPr/>
        </p:nvCxnSpPr>
        <p:spPr>
          <a:xfrm>
            <a:off x="6432425" y="1178550"/>
            <a:ext cx="282900" cy="1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6" name="Google Shape;306;p51"/>
          <p:cNvGrpSpPr/>
          <p:nvPr/>
        </p:nvGrpSpPr>
        <p:grpSpPr>
          <a:xfrm>
            <a:off x="6969875" y="690425"/>
            <a:ext cx="1985100" cy="1013100"/>
            <a:chOff x="6563750" y="227225"/>
            <a:chExt cx="1985100" cy="1013100"/>
          </a:xfrm>
        </p:grpSpPr>
        <p:sp>
          <p:nvSpPr>
            <p:cNvPr id="307" name="Google Shape;307;p51"/>
            <p:cNvSpPr/>
            <p:nvPr/>
          </p:nvSpPr>
          <p:spPr>
            <a:xfrm>
              <a:off x="6737750" y="227225"/>
              <a:ext cx="1811100" cy="10131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Post change directly on view page </a:t>
              </a:r>
              <a:endParaRPr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51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cxnSp>
        <p:nvCxnSpPr>
          <p:cNvPr id="309" name="Google Shape;309;p51"/>
          <p:cNvCxnSpPr>
            <a:stCxn id="303" idx="3"/>
            <a:endCxn id="310" idx="2"/>
          </p:cNvCxnSpPr>
          <p:nvPr/>
        </p:nvCxnSpPr>
        <p:spPr>
          <a:xfrm>
            <a:off x="7464425" y="3964950"/>
            <a:ext cx="221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Risk Analysis                  </a:t>
            </a:r>
            <a:endParaRPr/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he high level software architecture is very helpful. 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Help understand components and their interactions with the environment.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some basic information will be helpful: language, port, service, accounts, third-party components, privilege, access control.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steps: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Attack resistance analysis, Ambiguity analysis, Weakness analysis (of external software dependencies)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knowledge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knowledge of attack patterns and exploit graphs, design principles, security issues in commonly used frameworks and other third-party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Risk Analysis</a:t>
            </a:r>
            <a:endParaRPr/>
          </a:p>
        </p:txBody>
      </p:sp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Explicitly link system-level concerns to probability and impact measures that matter to the organization building the software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Look at software risk analysis on a component-by-component, tier-by-tier, environment-by-environment level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Example: Blackboard 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 based learning environment and course management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our courses are hosted on Blackboard.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 functionalities: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Manage course related content, assignments, tools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Manage users based on courses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Resistance Analysis</a:t>
            </a:r>
            <a:endParaRPr/>
          </a:p>
        </p:txBody>
      </p:sp>
      <p:sp>
        <p:nvSpPr>
          <p:cNvPr id="328" name="Google Shape;328;p54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Identify general flaws using secure design literature and checklists (e.g STRIDE , top 10 design flaws, common vulnerability list)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Map attack patterns using either the results of abuse case development or a list of attack patterns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Identify risks in the architecture based on the use of checklists.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Understand and demonstrate the viability of these known attacks.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Patterns</a:t>
            </a:r>
            <a:endParaRPr/>
          </a:p>
        </p:txBody>
      </p:sp>
      <p:sp>
        <p:nvSpPr>
          <p:cNvPr id="334" name="Google Shape;334;p55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Talk directly with the server,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Target high privileged programs and files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Make use of configuration path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 supplied global </a:t>
            </a:r>
            <a:r>
              <a:rPr lang="en"/>
              <a:t>variables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Session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Script injection, command injection...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Buffer overflow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String format overflow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/>
          <p:nvPr>
            <p:ph type="title"/>
          </p:nvPr>
        </p:nvSpPr>
        <p:spPr>
          <a:xfrm>
            <a:off x="192150" y="1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Attack Surface</a:t>
            </a:r>
            <a:endParaRPr/>
          </a:p>
        </p:txBody>
      </p:sp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Attack vector: a</a:t>
            </a:r>
            <a:r>
              <a:rPr lang="en"/>
              <a:t> path or route used by the adversary to gain access to the target (asset)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Attack vectors enable attackers to exploit </a:t>
            </a:r>
            <a:r>
              <a:rPr lang="en"/>
              <a:t>vulnerabilities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system actions externally visible to the system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system resources accessed or modified by each action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</a:t>
            </a:r>
            <a:r>
              <a:rPr lang="en"/>
              <a:t>he sum of the "attack vectors" where an unauthorized user (the "attacker") can try to enter data to or extract data from an environment.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Keeping the attack surface as small as possible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Attack Mapping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7"/>
          <p:cNvSpPr txBox="1"/>
          <p:nvPr/>
        </p:nvSpPr>
        <p:spPr>
          <a:xfrm>
            <a:off x="90750" y="3608775"/>
            <a:ext cx="801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901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950">
                <a:solidFill>
                  <a:srgbClr val="222222"/>
                </a:solidFill>
              </a:rPr>
              <a:t>Manadhata, Pratyusa (2008). </a:t>
            </a:r>
            <a:r>
              <a:rPr i="1" lang="en" sz="950" u="sng">
                <a:solidFill>
                  <a:srgbClr val="6633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Attack Surface Metric</a:t>
            </a:r>
            <a:r>
              <a:rPr lang="en" sz="950">
                <a:solidFill>
                  <a:srgbClr val="222222"/>
                </a:solidFill>
              </a:rPr>
              <a:t> </a:t>
            </a:r>
            <a:r>
              <a:rPr lang="en" sz="900">
                <a:solidFill>
                  <a:srgbClr val="222222"/>
                </a:solidFill>
              </a:rPr>
              <a:t>(PDF)</a:t>
            </a:r>
            <a:r>
              <a:rPr lang="en" sz="950">
                <a:solidFill>
                  <a:srgbClr val="222222"/>
                </a:solidFill>
              </a:rPr>
              <a:t>.</a:t>
            </a:r>
            <a:endParaRPr sz="950">
              <a:solidFill>
                <a:srgbClr val="222222"/>
              </a:solidFill>
            </a:endParaRPr>
          </a:p>
          <a:p>
            <a:pPr indent="-288925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b="1" lang="en" sz="950" u="sng">
                <a:solidFill>
                  <a:srgbClr val="0B008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^</a:t>
            </a:r>
            <a:r>
              <a:rPr lang="en" sz="950">
                <a:solidFill>
                  <a:srgbClr val="222222"/>
                </a:solidFill>
              </a:rPr>
              <a:t> Manadhata, Pratyusa; Wing, Jeannette M. </a:t>
            </a:r>
            <a:r>
              <a:rPr lang="en" sz="950" u="sng">
                <a:solidFill>
                  <a:srgbClr val="66336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"Measuring a System's Attack Surface"</a:t>
            </a:r>
            <a:r>
              <a:rPr lang="en" sz="950">
                <a:solidFill>
                  <a:srgbClr val="222222"/>
                </a:solidFill>
              </a:rPr>
              <a:t> </a:t>
            </a:r>
            <a:r>
              <a:rPr lang="en" sz="900">
                <a:solidFill>
                  <a:srgbClr val="222222"/>
                </a:solidFill>
              </a:rPr>
              <a:t>(PDF)</a:t>
            </a:r>
            <a:r>
              <a:rPr lang="en" sz="950">
                <a:solidFill>
                  <a:srgbClr val="222222"/>
                </a:solidFill>
              </a:rPr>
              <a:t>.</a:t>
            </a:r>
            <a:endParaRPr sz="950">
              <a:solidFill>
                <a:srgbClr val="222222"/>
              </a:solidFill>
            </a:endParaRPr>
          </a:p>
        </p:txBody>
      </p:sp>
      <p:pic>
        <p:nvPicPr>
          <p:cNvPr id="348" name="Google Shape;348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767574"/>
            <a:ext cx="8012700" cy="3540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7"/>
          <p:cNvSpPr txBox="1"/>
          <p:nvPr/>
        </p:nvSpPr>
        <p:spPr>
          <a:xfrm>
            <a:off x="1189525" y="4118850"/>
            <a:ext cx="699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Manadata P. and Wing, J. M. , </a:t>
            </a:r>
            <a:r>
              <a:rPr lang="en" sz="1300"/>
              <a:t>Measuring a System’s Attack Surface. January 2004 </a:t>
            </a:r>
            <a:endParaRPr sz="1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and Windows Attack Classes Mapping</a:t>
            </a:r>
            <a:endParaRPr/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848"/>
            <a:ext cx="9144001" cy="334780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8"/>
          <p:cNvSpPr txBox="1"/>
          <p:nvPr/>
        </p:nvSpPr>
        <p:spPr>
          <a:xfrm>
            <a:off x="1189525" y="4118850"/>
            <a:ext cx="699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Manadata P. and Wing, J. M. , Measuring a System’s Attack Surface. January 2004 </a:t>
            </a:r>
            <a:endParaRPr sz="13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Attack Surface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9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Entry/exit points: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UI forms and fields</a:t>
            </a:r>
            <a:br>
              <a:rPr lang="en" sz="2000"/>
            </a:br>
            <a:r>
              <a:rPr lang="en" sz="2000"/>
              <a:t>HTTP headers and cookies</a:t>
            </a:r>
            <a:br>
              <a:rPr lang="en" sz="2000"/>
            </a:br>
            <a:r>
              <a:rPr lang="en" sz="2000"/>
              <a:t>APIs</a:t>
            </a:r>
            <a:br>
              <a:rPr lang="en" sz="2000"/>
            </a:br>
            <a:r>
              <a:rPr lang="en" sz="2000"/>
              <a:t>Files</a:t>
            </a:r>
            <a:br>
              <a:rPr lang="en" sz="2000"/>
            </a:br>
            <a:r>
              <a:rPr lang="en" sz="2000"/>
              <a:t>Databases</a:t>
            </a:r>
            <a:br>
              <a:rPr lang="en" sz="2000"/>
            </a:br>
            <a:r>
              <a:rPr lang="en" sz="2000"/>
              <a:t>Other local storage</a:t>
            </a:r>
            <a:br>
              <a:rPr lang="en" sz="2000"/>
            </a:br>
            <a:r>
              <a:rPr lang="en" sz="2000"/>
              <a:t>Email or other kinds of messages</a:t>
            </a:r>
            <a:br>
              <a:rPr lang="en" sz="2000"/>
            </a:br>
            <a:r>
              <a:rPr lang="en" sz="2000"/>
              <a:t>Run-time arguments</a:t>
            </a:r>
            <a:br>
              <a:rPr lang="en" sz="2000"/>
            </a:br>
            <a:r>
              <a:rPr lang="en" sz="2000"/>
              <a:t>...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4" name="Google Shape;364;p59"/>
          <p:cNvSpPr txBox="1"/>
          <p:nvPr>
            <p:ph idx="1" type="body"/>
          </p:nvPr>
        </p:nvSpPr>
        <p:spPr>
          <a:xfrm>
            <a:off x="4308575" y="933000"/>
            <a:ext cx="47223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Types: </a:t>
            </a:r>
            <a:br>
              <a:rPr lang="en" sz="2000"/>
            </a:br>
            <a:r>
              <a:rPr lang="en" sz="2000"/>
              <a:t>Login/authentication entry points</a:t>
            </a:r>
            <a:br>
              <a:rPr lang="en" sz="2000"/>
            </a:br>
            <a:r>
              <a:rPr lang="en" sz="2000"/>
              <a:t>Admin interfaces</a:t>
            </a:r>
            <a:br>
              <a:rPr lang="en" sz="2000"/>
            </a:br>
            <a:r>
              <a:rPr lang="en" sz="2000"/>
              <a:t>Inquiries and search functions</a:t>
            </a:r>
            <a:br>
              <a:rPr lang="en" sz="2000"/>
            </a:br>
            <a:r>
              <a:rPr lang="en" sz="2000"/>
              <a:t>Data entry (CRUD) forms</a:t>
            </a:r>
            <a:br>
              <a:rPr lang="en" sz="2000"/>
            </a:br>
            <a:r>
              <a:rPr lang="en" sz="2000"/>
              <a:t>Business workflows</a:t>
            </a:r>
            <a:br>
              <a:rPr lang="en" sz="2000"/>
            </a:br>
            <a:r>
              <a:rPr lang="en" sz="2000"/>
              <a:t>Transactional interfaces/APIs</a:t>
            </a:r>
            <a:br>
              <a:rPr lang="en" sz="2000"/>
            </a:br>
            <a:r>
              <a:rPr lang="en" sz="2000"/>
              <a:t>Operational command and monitoring interfaces/APIs</a:t>
            </a:r>
            <a:br>
              <a:rPr lang="en" sz="2000"/>
            </a:br>
            <a:r>
              <a:rPr lang="en" sz="2000"/>
              <a:t>Interfaces with other applications/systems</a:t>
            </a:r>
            <a:br>
              <a:rPr lang="en" sz="2000"/>
            </a:br>
            <a:r>
              <a:rPr lang="en" sz="2000"/>
              <a:t>.</a:t>
            </a:r>
            <a:endParaRPr sz="2000"/>
          </a:p>
        </p:txBody>
      </p:sp>
      <p:sp>
        <p:nvSpPr>
          <p:cNvPr id="365" name="Google Shape;365;p59"/>
          <p:cNvSpPr txBox="1"/>
          <p:nvPr/>
        </p:nvSpPr>
        <p:spPr>
          <a:xfrm>
            <a:off x="492300" y="4805700"/>
            <a:ext cx="78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https://www.owasp.org/index.php?title=Attack_Surface_Analysis_Cheat_Sheet&amp;oldid=156006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Attack Surface</a:t>
            </a:r>
            <a:endParaRPr/>
          </a:p>
        </p:txBody>
      </p:sp>
      <p:sp>
        <p:nvSpPr>
          <p:cNvPr id="371" name="Google Shape;371;p60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</a:t>
            </a:r>
            <a:r>
              <a:rPr lang="en" sz="2000"/>
              <a:t>he sum of all paths</a:t>
            </a:r>
            <a:r>
              <a:rPr lang="en" sz="2000"/>
              <a:t> </a:t>
            </a:r>
            <a:r>
              <a:rPr lang="en" sz="2000"/>
              <a:t>for data/commands into and out of the application, 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code that protects these paths (including resource connection and authentication, authorization, activity logging, data validation and encoding), 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valuable data used in the application, including secrets and keys, intellectual property, critical business data, personal data and PII, 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code that protects these data (including encryption and checksums, access auditing, and data integrity and operational security controls).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modeling</a:t>
            </a:r>
            <a:endParaRPr/>
          </a:p>
        </p:txBody>
      </p:sp>
      <p:sp>
        <p:nvSpPr>
          <p:cNvPr id="377" name="Google Shape;377;p61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Threat: anything can exploit a vulnerability intentionally or accidentally, and obtain, damage or destroy an asset. Things that we are protect against.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Risk:  the potential for loss, damage or destruction of an asset as a result of a threat exploiting a vulnerability.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Threat modeling provides a</a:t>
            </a:r>
            <a:r>
              <a:rPr lang="en" sz="2000"/>
              <a:t>ssumptions about bad guys (system environment and capabilities of attackers). It is part of architectural risk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Sometime it is used </a:t>
            </a:r>
            <a:r>
              <a:rPr lang="en" sz="2000"/>
              <a:t>interchangeably</a:t>
            </a:r>
            <a:r>
              <a:rPr lang="en" sz="2000"/>
              <a:t> with vulnerability or risk.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use threat modeling to mean (architectural) risk analysis.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Modeling</a:t>
            </a:r>
            <a:endParaRPr/>
          </a:p>
        </p:txBody>
      </p:sp>
      <p:sp>
        <p:nvSpPr>
          <p:cNvPr id="383" name="Google Shape;383;p62"/>
          <p:cNvSpPr txBox="1"/>
          <p:nvPr>
            <p:ph idx="1" type="body"/>
          </p:nvPr>
        </p:nvSpPr>
        <p:spPr>
          <a:xfrm>
            <a:off x="247975" y="819950"/>
            <a:ext cx="88959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Explicitly enumerate and prioritize all potential threats that jeopardize the security of a system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/>
              <a:t>Start with identifying valuable assets and system components. Also consider environment change. For example, new technology emerges and old security solution is not secure anymore.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/>
              <a:t>Each component in the system is evaluated based on its exposure, capabilities, threats, and attack surface. The analyst iterates through all components and identifies, on a per-component basis, all possible inputs, defining valid actions and possible threats.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/>
              <a:t>For each identified threat, the necessary preconditions are mapped along with the associated risk and impact.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/>
              <a:t>Each identified threat in the model can be handled through a defined mitigation or by accepting the risk if the cost of the mitigation outweighs the risk times impact.	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3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Modeling</a:t>
            </a:r>
            <a:endParaRPr/>
          </a:p>
        </p:txBody>
      </p:sp>
      <p:sp>
        <p:nvSpPr>
          <p:cNvPr id="389" name="Google Shape;389;p63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 are valuable assets?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Project Portal: Project data, user data, host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Blackboard: course content, assignment, grade information, user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 are components in the system?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Browser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Users’ machine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Web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Database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Touchpoints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25" y="848500"/>
            <a:ext cx="7205350" cy="4295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20" name="Google Shape;120;p28"/>
          <p:cNvSpPr/>
          <p:nvPr/>
        </p:nvSpPr>
        <p:spPr>
          <a:xfrm>
            <a:off x="969325" y="1044700"/>
            <a:ext cx="2381100" cy="3524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Threat Modeling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security requirements.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application diagram.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Data flow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threats.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Using the STRIDE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Mitigating threats.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Validating that threats have been mitigated.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https://www.microsoft.com/en-us/securityengineering/sdl/threatmodeling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275" y="1209100"/>
            <a:ext cx="4408850" cy="33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STRIDE </a:t>
            </a:r>
            <a:endParaRPr/>
          </a:p>
        </p:txBody>
      </p:sp>
      <p:graphicFrame>
        <p:nvGraphicFramePr>
          <p:cNvPr id="402" name="Google Shape;402;p65"/>
          <p:cNvGraphicFramePr/>
          <p:nvPr/>
        </p:nvGraphicFramePr>
        <p:xfrm>
          <a:off x="420413" y="72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{73AABD35-B78B-4F4A-B952-7E453210C33F}</a:tableStyleId>
              </a:tblPr>
              <a:tblGrid>
                <a:gridCol w="1291600"/>
                <a:gridCol w="1472325"/>
                <a:gridCol w="2448425"/>
                <a:gridCol w="2676225"/>
              </a:tblGrid>
              <a:tr h="6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Spoofing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Authentication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Pretend to be others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Tampering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 is modified by an attacker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Digital signature,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control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Repudiation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Non-repudiation(Audit)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didn’t post that thread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Logging, </a:t>
                      </a:r>
                      <a:br>
                        <a:rPr lang="en"/>
                      </a:br>
                      <a:r>
                        <a:rPr lang="en"/>
                        <a:t>digital signature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Information disclosure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Confidentiality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Students’ grade is viewed by another student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Encryption,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control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Denial of service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Availability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Blackboard  is not </a:t>
                      </a:r>
                      <a:r>
                        <a:rPr lang="en"/>
                        <a:t>accessible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 balancer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Elastic designer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Firewall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Elevation of privilege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Authorization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student to instructor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Sandbox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Roles, access control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firewall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6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Mitigations</a:t>
            </a:r>
            <a:endParaRPr/>
          </a:p>
        </p:txBody>
      </p:sp>
      <p:sp>
        <p:nvSpPr>
          <p:cNvPr id="408" name="Google Shape;408;p66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Auditing and Logging:	Who did what and when?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Authentication: Who are you?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Authorization: What can you do?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Management: how your application handles these operational issues?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Cryptography: How are you keeping confidentiality and integrity?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Management: How to fail?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Validation: How to filter, scrub, or reject input before additional processing?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Sensitive Data: How to protect data either in memory, over the network, or in persistent stores?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Management: How to handle and protect user sessions?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7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414" name="Google Shape;414;p67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Threat Modeling Tool: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https://www.microsoft.com/en-us/securityengineering/sdl/threatmodeling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OWASP Dragon: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https://owasp.org/www-project-threat-dragon/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8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CSD How to Avoid Top 10 Design Flaws</a:t>
            </a:r>
            <a:endParaRPr/>
          </a:p>
        </p:txBody>
      </p:sp>
      <p:sp>
        <p:nvSpPr>
          <p:cNvPr id="420" name="Google Shape;420;p68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https://ieeecs-media.computer.org/media/technical-activities/CYBSI/docs/Top-10-Flaws.pdf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IEEE</a:t>
            </a:r>
            <a:r>
              <a:rPr lang="en"/>
              <a:t> Center for Secure Design</a:t>
            </a:r>
            <a:r>
              <a:rPr lang="en"/>
              <a:t> was created by IEEE Computer Society in 2014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foundational workshop gathered software security expertise from industry, academia, and government to discuss common design flaws and came up with a top 10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flaws can be harder to identify than implement bugs.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700" y="2950100"/>
            <a:ext cx="3851300" cy="16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CSD How to Avoid Top 10 Design Flaws</a:t>
            </a:r>
            <a:endParaRPr/>
          </a:p>
        </p:txBody>
      </p:sp>
      <p:sp>
        <p:nvSpPr>
          <p:cNvPr id="427" name="Google Shape;427;p69"/>
          <p:cNvSpPr txBox="1"/>
          <p:nvPr>
            <p:ph idx="1" type="body"/>
          </p:nvPr>
        </p:nvSpPr>
        <p:spPr>
          <a:xfrm>
            <a:off x="104400" y="734351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Earn or Give, but Never Assume, Trust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to trust? (users, applications, clients, servers, oses, hardware …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Malicious users or insiders, social engineering attacks,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Clients are less trustworthy than servers. Security controls in clients can lead to </a:t>
            </a:r>
            <a:r>
              <a:rPr lang="en"/>
              <a:t>compromise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Apps are less trustworthy than OS. Lower privilege for applications.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validate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 damage of untrusted components (e.g. sandbox apps)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Multi-level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Authentication Mechanism that Cannot be Bypassed or Tampered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password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only is not enough. Use multi-factor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Reauthenticate whenever changing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Timeout always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IDs and tokens should not contain any meaningful information and unforgeable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dedicated check point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Securely store identification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Balance usability and security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9"/>
          <p:cNvSpPr/>
          <p:nvPr/>
        </p:nvSpPr>
        <p:spPr>
          <a:xfrm>
            <a:off x="7056425" y="825600"/>
            <a:ext cx="914700" cy="62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</a:t>
            </a:r>
            <a:endParaRPr/>
          </a:p>
        </p:txBody>
      </p:sp>
      <p:cxnSp>
        <p:nvCxnSpPr>
          <p:cNvPr id="429" name="Google Shape;429;p69"/>
          <p:cNvCxnSpPr>
            <a:stCxn id="428" idx="7"/>
          </p:cNvCxnSpPr>
          <p:nvPr/>
        </p:nvCxnSpPr>
        <p:spPr>
          <a:xfrm flipH="1">
            <a:off x="7190370" y="916851"/>
            <a:ext cx="646800" cy="44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0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CSD How to Avoid Top 10 Design Flaws</a:t>
            </a:r>
            <a:endParaRPr/>
          </a:p>
        </p:txBody>
      </p:sp>
      <p:sp>
        <p:nvSpPr>
          <p:cNvPr id="435" name="Google Shape;435;p70"/>
          <p:cNvSpPr txBox="1"/>
          <p:nvPr>
            <p:ph idx="1" type="body"/>
          </p:nvPr>
        </p:nvSpPr>
        <p:spPr>
          <a:xfrm>
            <a:off x="104400" y="658150"/>
            <a:ext cx="8727900" cy="4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Authorize after You Authenticate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 access control is essential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Deny by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Revoke authorization after expiration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Separation of privilege, higher privileged </a:t>
            </a:r>
            <a:r>
              <a:rPr lang="en"/>
              <a:t>operations</a:t>
            </a:r>
            <a:r>
              <a:rPr lang="en"/>
              <a:t> need more checks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MAC for higher security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Strictly Separate Data and Control Instructions, and Never Process Control Instructions Received from Untrusted Sources 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lead to memory corruption </a:t>
            </a:r>
            <a:r>
              <a:rPr lang="en"/>
              <a:t>vulnerabilities at the lower level</a:t>
            </a:r>
            <a:r>
              <a:rPr lang="en"/>
              <a:t> (e.g. buffer overflow)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lead to injection vulnerabilities at the higher level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reflection and eval can be very risky.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an Approach that Ensures all Data are Explicitly Validated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trust any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Centralized validation mechanisms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that it cannot be bypassed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common libraries, implementation language level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Explicitly</a:t>
            </a:r>
            <a:r>
              <a:rPr lang="en"/>
              <a:t> v</a:t>
            </a:r>
            <a:r>
              <a:rPr lang="en"/>
              <a:t>alidate</a:t>
            </a:r>
            <a:r>
              <a:rPr lang="en"/>
              <a:t>  for “nearby “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1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Principles - Restrictiveness</a:t>
            </a:r>
            <a:endParaRPr/>
          </a:p>
        </p:txBody>
      </p:sp>
      <p:sp>
        <p:nvSpPr>
          <p:cNvPr id="441" name="Google Shape;441;p71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CSEC 2017 (Cybersecurity </a:t>
            </a:r>
            <a:r>
              <a:rPr lang="en"/>
              <a:t>Curricular</a:t>
            </a:r>
            <a:r>
              <a:rPr lang="en"/>
              <a:t> Guideline) proposes 14 design principles in three categories.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 Privilege: just enough </a:t>
            </a:r>
            <a:r>
              <a:rPr lang="en"/>
              <a:t>privileges</a:t>
            </a:r>
            <a:r>
              <a:rPr lang="en"/>
              <a:t> to complete the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Fail-safe defaults/fail securely: deny access by default unless explicitly grant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mediation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/>
              <a:t>validate every access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(of domains/duties): should not grant access to a resource or take a security relevant action, based on a single condition.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trust </a:t>
            </a:r>
            <a:r>
              <a:rPr lang="en"/>
              <a:t>(Reluctance to trust): check all inputs and all security relevant actions.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2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CSD How to Avoid Top 10 Design Flaws</a:t>
            </a:r>
            <a:endParaRPr/>
          </a:p>
        </p:txBody>
      </p:sp>
      <p:sp>
        <p:nvSpPr>
          <p:cNvPr id="447" name="Google Shape;447;p72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https://www.computer.org/cms/CYBSI/docs/Top-10-Flaws.pdf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Cryptography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implement your own crypto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right algorithms and libraries and use right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Poor key management.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Randomness that is not random.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Failure to allow for algorithm adaptation and evolution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security by obscurity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Sensitive Data and How They Should Be Handled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regulation, policy, user requirements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PII, keys, sensor data and user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both data at rest and in transit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3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CSD How to Avoid Top 10 Design Flaws</a:t>
            </a:r>
            <a:endParaRPr/>
          </a:p>
        </p:txBody>
      </p:sp>
      <p:sp>
        <p:nvSpPr>
          <p:cNvPr id="453" name="Google Shape;453;p73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https://cecs.wright.edu/~pmateti/Courses/4420/Lectures/SecSoftware/Top-10-Flaws-2014-pm.pdf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Consider the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different types of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Usability  (simple UI)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least </a:t>
            </a:r>
            <a:r>
              <a:rPr lang="en"/>
              <a:t>astonishment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Integrating External Components Changes Your Attack Surface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in the threat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Isolate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Minimize</a:t>
            </a:r>
            <a:r>
              <a:rPr lang="en"/>
              <a:t> unused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 proper 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Flexible When Considering Future Changes to Objects and Actors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for changes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Practices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25" y="2184750"/>
            <a:ext cx="7480174" cy="129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850" y="767150"/>
            <a:ext cx="7065298" cy="13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925" y="3635150"/>
            <a:ext cx="8021600" cy="14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9"/>
          <p:cNvSpPr/>
          <p:nvPr/>
        </p:nvSpPr>
        <p:spPr>
          <a:xfrm>
            <a:off x="2907675" y="690425"/>
            <a:ext cx="5257200" cy="15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684725" y="2192950"/>
            <a:ext cx="5708400" cy="15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4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Principles - Simplicity</a:t>
            </a:r>
            <a:endParaRPr/>
          </a:p>
        </p:txBody>
      </p:sp>
      <p:sp>
        <p:nvSpPr>
          <p:cNvPr id="459" name="Google Shape;459;p74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Economy of Mechanism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features should be as simple as possible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 Common Mechanism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sharing of resources should be reduced as much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 Astonishment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security features of software, and security mechanisms it implements, should be designed so that their operation is as logical and simple as possible.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5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Principles - </a:t>
            </a: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465" name="Google Shape;465;p75"/>
          <p:cNvSpPr txBox="1"/>
          <p:nvPr>
            <p:ph idx="1" type="body"/>
          </p:nvPr>
        </p:nvSpPr>
        <p:spPr>
          <a:xfrm>
            <a:off x="104400" y="6780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Design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of software, and of what that software provides, should not depend on the secrecy of its design or implementation.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modules at a given layer interact only with modules in the layers immediately above and below it. reduce access points, enforcing the principle of separation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hide the internals of each layer, making only the interfaces available, this enables you to change how a layer carries out its tasks without affecting components at other 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as a collection of cooperating components(modules), each module interface is an abstraction.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linkage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design and implementation link to the security specification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for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 the design in such a way that it can be changed, if needed.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6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Principles - Others</a:t>
            </a:r>
            <a:endParaRPr/>
          </a:p>
        </p:txBody>
      </p:sp>
      <p:sp>
        <p:nvSpPr>
          <p:cNvPr id="471" name="Google Shape;471;p76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 in 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weakest 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 sensitive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security issues correctly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7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Approach</a:t>
            </a:r>
            <a:endParaRPr/>
          </a:p>
        </p:txBody>
      </p:sp>
      <p:sp>
        <p:nvSpPr>
          <p:cNvPr id="477" name="Google Shape;477;p77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Requirement analysis and design can be done in parallel.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Iterative approach need to be used. It is rarely to come up complete sets of requirements and detailed design at once.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Security practices such as abuse cases, architecture risk analysis, attack tree, and threat modeling are usually mingled together.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8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83" name="Google Shape;483;p78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9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Framework (RMF)</a:t>
            </a:r>
            <a:endParaRPr/>
          </a:p>
        </p:txBody>
      </p:sp>
      <p:sp>
        <p:nvSpPr>
          <p:cNvPr id="489" name="Google Shape;489;p79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Identifying, tracking, and mitigating (storing, measuring, reporting) software risk overtime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= probability X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major hurdle has been the inability to tie risk clearly to business impact.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purpose is to consistently track and handle risks (using an repeatable and expertise-driven approach)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Master list of risks should be maintained during all stages of RMF execution and </a:t>
            </a:r>
            <a:r>
              <a:rPr lang="en"/>
              <a:t>continuously</a:t>
            </a:r>
            <a:r>
              <a:rPr lang="en"/>
              <a:t> revisited.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0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Cigital RMF</a:t>
            </a:r>
            <a:endParaRPr/>
          </a:p>
        </p:txBody>
      </p:sp>
      <p:sp>
        <p:nvSpPr>
          <p:cNvPr id="495" name="Google Shape;495;p80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50" y="1017725"/>
            <a:ext cx="7119676" cy="376922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80"/>
          <p:cNvSpPr txBox="1"/>
          <p:nvPr/>
        </p:nvSpPr>
        <p:spPr>
          <a:xfrm>
            <a:off x="311700" y="4568875"/>
            <a:ext cx="8970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https://www.us-cert.gov/bsi/articles/best-practices/risk-management/risk-management-framework-%28rmf%29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1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503" name="Google Shape;503;p81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Identified/Outstanding risks by priority/type/subtype/financial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discovery rate by priority/type/...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mitigation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mitigation by priority/type/...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mitigation rate by priority/type/…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on Investment (ROI)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2"/>
          <p:cNvSpPr txBox="1"/>
          <p:nvPr>
            <p:ph type="title"/>
          </p:nvPr>
        </p:nvSpPr>
        <p:spPr>
          <a:xfrm>
            <a:off x="104400" y="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Principles</a:t>
            </a:r>
            <a:endParaRPr/>
          </a:p>
        </p:txBody>
      </p:sp>
      <p:sp>
        <p:nvSpPr>
          <p:cNvPr id="509" name="Google Shape;509;p82"/>
          <p:cNvSpPr txBox="1"/>
          <p:nvPr>
            <p:ph idx="1" type="body"/>
          </p:nvPr>
        </p:nvSpPr>
        <p:spPr>
          <a:xfrm>
            <a:off x="104400" y="754276"/>
            <a:ext cx="87279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References: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IEEE CSD avoid top-10 design flaws: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https://www.computer.org/cms/CYBSI/docs/Top-10-Flaws.pdf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https://www.youtube.com/watch?v=4qN3JBGd1g8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CAE-CD (NSA and DHS)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OWASP security by design principles: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https://www.owasp.org/index.php/Security_by_Design_Principles</a:t>
            </a:r>
            <a:r>
              <a:rPr lang="en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2000">
                <a:solidFill>
                  <a:schemeClr val="dk1"/>
                </a:solidFill>
              </a:rPr>
              <a:t>The Protection of Information in Computer Systems</a:t>
            </a:r>
            <a:r>
              <a:rPr lang="en" sz="2000">
                <a:solidFill>
                  <a:schemeClr val="dk1"/>
                </a:solidFill>
              </a:rPr>
              <a:t>, by Saltzer and Schroeder (in 1975)</a:t>
            </a:r>
            <a:r>
              <a:rPr lang="en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http://web.mit.edu/Saltzer/www/publications/protection/Basic.html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 SAMM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8485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t/>
            </a:r>
            <a:endParaRPr/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872" y="848500"/>
            <a:ext cx="6905118" cy="387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/>
          <p:nvPr/>
        </p:nvSpPr>
        <p:spPr>
          <a:xfrm>
            <a:off x="2741250" y="1911100"/>
            <a:ext cx="1210800" cy="26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772300"/>
            <a:ext cx="87258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Elicit and analyze requirements of the system (what the customer wants)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is challenging as t</a:t>
            </a:r>
            <a:r>
              <a:rPr lang="en"/>
              <a:t>he customers usually do not know exactly what they want at the beginning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Two types of requirements: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Functional requirements (features): What can the system do?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Nonfunctional requirements (constraints or qualities)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The website should be available 99% of time.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The website should be accessed in different browser such as safari, IE and chrome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 cases or user stories (in Agile) are used to represent requirements 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11700" y="772300"/>
            <a:ext cx="87258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Elicit and analyze requirements of the system (what the customer wants)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is challenging as the customers usually do not know exactly what they want at the beginning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Two types of requirements: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Functional requirements (features): What can the system do?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Nonfunctional requirements (constraints or qualities)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The website should be available 99% of time.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The website should be accessed in different browser such as safari, IE and chrome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 cases or user stories (in Agile) are used to represent requirements 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/>
          <p:nvPr/>
        </p:nvSpPr>
        <p:spPr>
          <a:xfrm>
            <a:off x="5782800" y="2450650"/>
            <a:ext cx="3254700" cy="1520700"/>
          </a:xfrm>
          <a:prstGeom prst="wedgeRoundRectCallout">
            <a:avLst>
              <a:gd fmla="val -75309" name="adj1"/>
              <a:gd fmla="val 796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Security requirements can be either functional or nonfunctional requirements.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152400" y="1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Model</a:t>
            </a:r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848500"/>
            <a:ext cx="40632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case Model: a functional model to define what the system can do.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case diagram: show the relationship between use cases and actors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case description: the detail information of each use case.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900" y="449950"/>
            <a:ext cx="4241699" cy="45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