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2C4D3C-2A86-41DA-A1B8-6CC772DBE360}">
  <a:tblStyle styleId="{BD2C4D3C-2A86-41DA-A1B8-6CC772DBE3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ef493b5f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ef493b5f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ef493b5f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ef493b5f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ef493b5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f493b5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4ef493b5f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ef493b5f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4ef493b5f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ef493b5f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4ef493b5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ef493b5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ef493b5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ef493b5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fb751d29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fb751d29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fb751d29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fb751d29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fb751d29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fb751d29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27f17d3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27f17d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fb751d29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fb751d29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ef493b5f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ef493b5f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4ef493b5f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ef493b5f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4f8f7f61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f8f7f61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af11d4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af11d4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fb751d2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fb751d2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fb751d29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fb751d2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fb751d29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fb751d29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ef493b5f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ef493b5f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08f683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8f683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ef493b5f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f493b5f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hyperlink" Target="https://cwe.mitre.org/top25/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we.mitre.org/" TargetMode="External"/><Relationship Id="rId4" Type="http://schemas.openxmlformats.org/officeDocument/2006/relationships/hyperlink" Target="https://cve.mitre.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nvd.nist.gov/vuln-metrics/cvss/v3-calculato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cwe.mitre.org/data/index.html" TargetMode="External"/><Relationship Id="rId4" Type="http://schemas.openxmlformats.org/officeDocument/2006/relationships/hyperlink" Target="https://cwe.mitre.org/data/definitions/1000.html" TargetMode="External"/><Relationship Id="rId5" Type="http://schemas.openxmlformats.org/officeDocument/2006/relationships/hyperlink" Target="https://cwe.mitre.org/data/definitions/699.html" TargetMode="External"/><Relationship Id="rId6" Type="http://schemas.openxmlformats.org/officeDocument/2006/relationships/hyperlink" Target="https://cwe.mitre.org/data/definitions/1008.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owasp.org/index.php/Top_10-2017_Top_1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owasp.org/index.php/Mobile_Top_10_2016-Top_1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Vulnerability Taxonomy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Yuting Zhang </a:t>
            </a:r>
            <a:endParaRPr/>
          </a:p>
          <a:p>
            <a:pPr indent="0" lvl="0" marL="0" rtl="0" algn="ctr">
              <a:spcBef>
                <a:spcPts val="0"/>
              </a:spcBef>
              <a:spcAft>
                <a:spcPts val="0"/>
              </a:spcAft>
              <a:buNone/>
            </a:pPr>
            <a:r>
              <a:rPr lang="en"/>
              <a:t>BU METCS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24 Deadly Sins (2010)</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By Michael Howard, David LeBlanc, and John Viega</a:t>
            </a:r>
            <a:endParaRPr/>
          </a:p>
          <a:p>
            <a:pPr indent="-342900" lvl="0" marL="457200" rtl="0" algn="l">
              <a:spcBef>
                <a:spcPts val="0"/>
              </a:spcBef>
              <a:spcAft>
                <a:spcPts val="0"/>
              </a:spcAft>
              <a:buSzPts val="1800"/>
              <a:buChar char="●"/>
            </a:pPr>
            <a:r>
              <a:rPr lang="en"/>
              <a:t>Focus on programming flaws</a:t>
            </a:r>
            <a:endParaRPr/>
          </a:p>
          <a:p>
            <a:pPr indent="-342900" lvl="0" marL="457200" rtl="0" algn="l">
              <a:spcBef>
                <a:spcPts val="0"/>
              </a:spcBef>
              <a:spcAft>
                <a:spcPts val="0"/>
              </a:spcAft>
              <a:buSzPts val="1800"/>
              <a:buChar char="●"/>
            </a:pPr>
            <a:r>
              <a:rPr lang="en"/>
              <a:t>Classified into 4 categories</a:t>
            </a:r>
            <a:endParaRPr/>
          </a:p>
          <a:p>
            <a:pPr indent="-317500" lvl="1" marL="914400" rtl="0" algn="l">
              <a:spcBef>
                <a:spcPts val="0"/>
              </a:spcBef>
              <a:spcAft>
                <a:spcPts val="0"/>
              </a:spcAft>
              <a:buSzPts val="1400"/>
              <a:buChar char="○"/>
            </a:pPr>
            <a:r>
              <a:rPr lang="en"/>
              <a:t>Web application sins (4)</a:t>
            </a:r>
            <a:endParaRPr/>
          </a:p>
          <a:p>
            <a:pPr indent="-317500" lvl="1" marL="914400" rtl="0" algn="l">
              <a:spcBef>
                <a:spcPts val="0"/>
              </a:spcBef>
              <a:spcAft>
                <a:spcPts val="0"/>
              </a:spcAft>
              <a:buSzPts val="1400"/>
              <a:buChar char="○"/>
            </a:pPr>
            <a:r>
              <a:rPr lang="en"/>
              <a:t>Implementation sins (14)</a:t>
            </a:r>
            <a:endParaRPr/>
          </a:p>
          <a:p>
            <a:pPr indent="-317500" lvl="1" marL="914400" rtl="0" algn="l">
              <a:spcBef>
                <a:spcPts val="0"/>
              </a:spcBef>
              <a:spcAft>
                <a:spcPts val="0"/>
              </a:spcAft>
              <a:buSzPts val="1400"/>
              <a:buChar char="○"/>
            </a:pPr>
            <a:r>
              <a:rPr lang="en"/>
              <a:t>Cryptographic sins (3)</a:t>
            </a:r>
            <a:endParaRPr/>
          </a:p>
          <a:p>
            <a:pPr indent="-317500" lvl="1" marL="914400" rtl="0" algn="l">
              <a:spcBef>
                <a:spcPts val="0"/>
              </a:spcBef>
              <a:spcAft>
                <a:spcPts val="0"/>
              </a:spcAft>
              <a:buSzPts val="1400"/>
              <a:buChar char="○"/>
            </a:pPr>
            <a:r>
              <a:rPr lang="en"/>
              <a:t>Networking sins (3)</a:t>
            </a:r>
            <a:endParaRPr/>
          </a:p>
          <a:p>
            <a:pPr indent="-342900" lvl="0" marL="457200" rtl="0" algn="l">
              <a:spcBef>
                <a:spcPts val="0"/>
              </a:spcBef>
              <a:spcAft>
                <a:spcPts val="0"/>
              </a:spcAft>
              <a:buSzPts val="1800"/>
              <a:buChar char="●"/>
            </a:pPr>
            <a:r>
              <a:rPr lang="en"/>
              <a:t>For each sin,</a:t>
            </a:r>
            <a:endParaRPr/>
          </a:p>
          <a:p>
            <a:pPr indent="-317500" lvl="1" marL="914400" rtl="0" algn="l">
              <a:spcBef>
                <a:spcPts val="0"/>
              </a:spcBef>
              <a:spcAft>
                <a:spcPts val="0"/>
              </a:spcAft>
              <a:buSzPts val="1400"/>
              <a:buChar char="○"/>
            </a:pPr>
            <a:r>
              <a:rPr lang="en"/>
              <a:t>Provide the description, testing techniques and redemption steps</a:t>
            </a:r>
            <a:endParaRPr/>
          </a:p>
          <a:p>
            <a:pPr indent="-317500" lvl="1" marL="914400" rtl="0" algn="l">
              <a:spcBef>
                <a:spcPts val="0"/>
              </a:spcBef>
              <a:spcAft>
                <a:spcPts val="0"/>
              </a:spcAft>
              <a:buSzPts val="1400"/>
              <a:buChar char="○"/>
            </a:pPr>
            <a:r>
              <a:rPr lang="en"/>
              <a:t>Provide related CWE and CVE references</a:t>
            </a:r>
            <a:endParaRPr/>
          </a:p>
          <a:p>
            <a:pPr indent="-317500" lvl="1" marL="914400" rtl="0" algn="l">
              <a:spcBef>
                <a:spcPts val="0"/>
              </a:spcBef>
              <a:spcAft>
                <a:spcPts val="0"/>
              </a:spcAft>
              <a:buSzPts val="1400"/>
              <a:buChar char="○"/>
            </a:pPr>
            <a:r>
              <a:rPr lang="en"/>
              <a:t>Provide coding examples in different programming languages.</a:t>
            </a:r>
            <a:endParaRPr/>
          </a:p>
        </p:txBody>
      </p:sp>
      <p:pic>
        <p:nvPicPr>
          <p:cNvPr id="120" name="Google Shape;120;p22"/>
          <p:cNvPicPr preferRelativeResize="0"/>
          <p:nvPr/>
        </p:nvPicPr>
        <p:blipFill>
          <a:blip r:embed="rId3">
            <a:alphaModFix/>
          </a:blip>
          <a:stretch>
            <a:fillRect/>
          </a:stretch>
        </p:blipFill>
        <p:spPr>
          <a:xfrm>
            <a:off x="6536900" y="658725"/>
            <a:ext cx="2189825" cy="273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Injection</a:t>
            </a:r>
            <a:endParaRPr/>
          </a:p>
        </p:txBody>
      </p:sp>
      <p:sp>
        <p:nvSpPr>
          <p:cNvPr id="126" name="Google Shape;126;p23"/>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Targets: SQL database, e.g. Microsoft SQL, MySQL, Orale, IBM DB2, …</a:t>
            </a:r>
            <a:endParaRPr/>
          </a:p>
          <a:p>
            <a:pPr indent="-342900" lvl="0" marL="457200" rtl="0" algn="l">
              <a:spcBef>
                <a:spcPts val="0"/>
              </a:spcBef>
              <a:spcAft>
                <a:spcPts val="0"/>
              </a:spcAft>
              <a:buSzPts val="1800"/>
              <a:buChar char="●"/>
            </a:pPr>
            <a:r>
              <a:rPr lang="en"/>
              <a:t>CWE-89 (Top 25 most dangerous programming errors)</a:t>
            </a:r>
            <a:endParaRPr/>
          </a:p>
          <a:p>
            <a:pPr indent="-342900" lvl="0" marL="457200" rtl="0" algn="l">
              <a:spcBef>
                <a:spcPts val="0"/>
              </a:spcBef>
              <a:spcAft>
                <a:spcPts val="0"/>
              </a:spcAft>
              <a:buSzPts val="1800"/>
              <a:buChar char="●"/>
            </a:pPr>
            <a:r>
              <a:rPr lang="en"/>
              <a:t>CVE-2006-4953 and CVE-2006-4592</a:t>
            </a:r>
            <a:endParaRPr/>
          </a:p>
          <a:p>
            <a:pPr indent="-342900" lvl="0" marL="457200" rtl="0" algn="l">
              <a:spcBef>
                <a:spcPts val="0"/>
              </a:spcBef>
              <a:spcAft>
                <a:spcPts val="0"/>
              </a:spcAft>
              <a:buSzPts val="1800"/>
              <a:buChar char="●"/>
            </a:pPr>
            <a:r>
              <a:rPr lang="en"/>
              <a:t>Use unvalidated and/or unprocessed input data to construct sql statement (e.g. using string concatenation or string replacement). </a:t>
            </a:r>
            <a:endParaRPr/>
          </a:p>
          <a:p>
            <a:pPr indent="-342900" lvl="0" marL="457200" rtl="0" algn="l">
              <a:spcBef>
                <a:spcPts val="0"/>
              </a:spcBef>
              <a:spcAft>
                <a:spcPts val="0"/>
              </a:spcAft>
              <a:buSzPts val="1800"/>
              <a:buChar char="●"/>
            </a:pPr>
            <a:r>
              <a:rPr lang="en"/>
              <a:t>Related principle: do not trust user input, separate date and control</a:t>
            </a:r>
            <a:endParaRPr/>
          </a:p>
          <a:p>
            <a:pPr indent="-342900" lvl="0" marL="457200" rtl="0" algn="l">
              <a:spcBef>
                <a:spcPts val="0"/>
              </a:spcBef>
              <a:spcAft>
                <a:spcPts val="0"/>
              </a:spcAft>
              <a:buSzPts val="1800"/>
              <a:buChar char="●"/>
            </a:pPr>
            <a:r>
              <a:rPr lang="en"/>
              <a:t>Redemption steps:</a:t>
            </a:r>
            <a:endParaRPr/>
          </a:p>
          <a:p>
            <a:pPr indent="-317500" lvl="1" marL="914400" rtl="0" algn="l">
              <a:spcBef>
                <a:spcPts val="0"/>
              </a:spcBef>
              <a:spcAft>
                <a:spcPts val="0"/>
              </a:spcAft>
              <a:buSzPts val="1400"/>
              <a:buChar char="○"/>
            </a:pPr>
            <a:r>
              <a:rPr lang="en"/>
              <a:t>Validate all input</a:t>
            </a:r>
            <a:endParaRPr/>
          </a:p>
          <a:p>
            <a:pPr indent="-317500" lvl="1" marL="914400" rtl="0" algn="l">
              <a:spcBef>
                <a:spcPts val="0"/>
              </a:spcBef>
              <a:spcAft>
                <a:spcPts val="0"/>
              </a:spcAft>
              <a:buSzPts val="1400"/>
              <a:buChar char="○"/>
            </a:pPr>
            <a:r>
              <a:rPr lang="en"/>
              <a:t>Use prepared statements or SQL 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Application Sins</a:t>
            </a:r>
            <a:endParaRPr/>
          </a:p>
        </p:txBody>
      </p:sp>
      <p:sp>
        <p:nvSpPr>
          <p:cNvPr id="132" name="Google Shape;132;p24"/>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AutoNum type="arabicPeriod"/>
            </a:pPr>
            <a:r>
              <a:rPr lang="en"/>
              <a:t>SQL injection</a:t>
            </a:r>
            <a:endParaRPr/>
          </a:p>
          <a:p>
            <a:pPr indent="-342900" lvl="0" marL="457200" rtl="0" algn="l">
              <a:spcBef>
                <a:spcPts val="0"/>
              </a:spcBef>
              <a:spcAft>
                <a:spcPts val="0"/>
              </a:spcAft>
              <a:buSzPts val="1800"/>
              <a:buAutoNum type="arabicPeriod"/>
            </a:pPr>
            <a:r>
              <a:rPr lang="en"/>
              <a:t>Web server related </a:t>
            </a:r>
            <a:r>
              <a:rPr lang="en"/>
              <a:t>vulnerabilities</a:t>
            </a:r>
            <a:r>
              <a:rPr lang="en"/>
              <a:t> (XSS, XSRF, and response splitting)</a:t>
            </a:r>
            <a:endParaRPr/>
          </a:p>
          <a:p>
            <a:pPr indent="-342900" lvl="0" marL="457200" rtl="0" algn="l">
              <a:spcBef>
                <a:spcPts val="0"/>
              </a:spcBef>
              <a:spcAft>
                <a:spcPts val="0"/>
              </a:spcAft>
              <a:buSzPts val="1800"/>
              <a:buAutoNum type="arabicPeriod"/>
            </a:pPr>
            <a:r>
              <a:rPr lang="en"/>
              <a:t>Web client related vulnerabilities(XSS)</a:t>
            </a:r>
            <a:endParaRPr/>
          </a:p>
          <a:p>
            <a:pPr indent="-342900" lvl="0" marL="457200" rtl="0" algn="l">
              <a:spcBef>
                <a:spcPts val="0"/>
              </a:spcBef>
              <a:spcAft>
                <a:spcPts val="0"/>
              </a:spcAft>
              <a:buSzPts val="1800"/>
              <a:buAutoNum type="arabicPeriod"/>
            </a:pPr>
            <a:r>
              <a:rPr lang="en"/>
              <a:t>Use of magic URLs, predictable cookies, and hidden form field</a:t>
            </a:r>
            <a:endParaRPr/>
          </a:p>
          <a:p>
            <a:pPr indent="0" lvl="0" marL="457200" marR="0" rtl="0" algn="l">
              <a:lnSpc>
                <a:spcPct val="115000"/>
              </a:lnSpc>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Sins</a:t>
            </a:r>
            <a:endParaRPr/>
          </a:p>
        </p:txBody>
      </p:sp>
      <p:sp>
        <p:nvSpPr>
          <p:cNvPr id="138" name="Google Shape;138;p25"/>
          <p:cNvSpPr txBox="1"/>
          <p:nvPr>
            <p:ph idx="1" type="body"/>
          </p:nvPr>
        </p:nvSpPr>
        <p:spPr>
          <a:xfrm>
            <a:off x="311700" y="1152475"/>
            <a:ext cx="432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Buffer overruns</a:t>
            </a:r>
            <a:endParaRPr/>
          </a:p>
          <a:p>
            <a:pPr indent="-342900" lvl="0" marL="457200" rtl="0" algn="l">
              <a:spcBef>
                <a:spcPts val="0"/>
              </a:spcBef>
              <a:spcAft>
                <a:spcPts val="0"/>
              </a:spcAft>
              <a:buSzPts val="1800"/>
              <a:buAutoNum type="arabicPeriod"/>
            </a:pPr>
            <a:r>
              <a:rPr lang="en"/>
              <a:t>Format string problems</a:t>
            </a:r>
            <a:endParaRPr/>
          </a:p>
          <a:p>
            <a:pPr indent="-342900" lvl="0" marL="457200" rtl="0" algn="l">
              <a:spcBef>
                <a:spcPts val="0"/>
              </a:spcBef>
              <a:spcAft>
                <a:spcPts val="0"/>
              </a:spcAft>
              <a:buSzPts val="1800"/>
              <a:buAutoNum type="arabicPeriod"/>
            </a:pPr>
            <a:r>
              <a:rPr lang="en"/>
              <a:t>Integer overflows</a:t>
            </a:r>
            <a:endParaRPr/>
          </a:p>
          <a:p>
            <a:pPr indent="-342900" lvl="0" marL="457200" rtl="0" algn="l">
              <a:spcBef>
                <a:spcPts val="0"/>
              </a:spcBef>
              <a:spcAft>
                <a:spcPts val="0"/>
              </a:spcAft>
              <a:buSzPts val="1800"/>
              <a:buAutoNum type="arabicPeriod"/>
            </a:pPr>
            <a:r>
              <a:rPr lang="en"/>
              <a:t>C++ catastrophes</a:t>
            </a:r>
            <a:endParaRPr/>
          </a:p>
          <a:p>
            <a:pPr indent="-342900" lvl="0" marL="457200" rtl="0" algn="l">
              <a:spcBef>
                <a:spcPts val="0"/>
              </a:spcBef>
              <a:spcAft>
                <a:spcPts val="0"/>
              </a:spcAft>
              <a:buSzPts val="1800"/>
              <a:buAutoNum type="arabicPeriod"/>
            </a:pPr>
            <a:r>
              <a:rPr lang="en"/>
              <a:t>Catching exceptions</a:t>
            </a:r>
            <a:endParaRPr/>
          </a:p>
          <a:p>
            <a:pPr indent="-342900" lvl="0" marL="457200" rtl="0" algn="l">
              <a:spcBef>
                <a:spcPts val="0"/>
              </a:spcBef>
              <a:spcAft>
                <a:spcPts val="0"/>
              </a:spcAft>
              <a:buSzPts val="1800"/>
              <a:buAutoNum type="arabicPeriod"/>
            </a:pPr>
            <a:r>
              <a:rPr lang="en"/>
              <a:t>Command injection</a:t>
            </a:r>
            <a:endParaRPr/>
          </a:p>
          <a:p>
            <a:pPr indent="-342900" lvl="0" marL="457200" rtl="0" algn="l">
              <a:spcBef>
                <a:spcPts val="0"/>
              </a:spcBef>
              <a:spcAft>
                <a:spcPts val="0"/>
              </a:spcAft>
              <a:buSzPts val="1800"/>
              <a:buAutoNum type="arabicPeriod"/>
            </a:pPr>
            <a:r>
              <a:rPr lang="en"/>
              <a:t>Failure to handle errors correctly</a:t>
            </a:r>
            <a:endParaRPr/>
          </a:p>
        </p:txBody>
      </p:sp>
      <p:sp>
        <p:nvSpPr>
          <p:cNvPr id="139" name="Google Shape;139;p25"/>
          <p:cNvSpPr txBox="1"/>
          <p:nvPr>
            <p:ph idx="1" type="body"/>
          </p:nvPr>
        </p:nvSpPr>
        <p:spPr>
          <a:xfrm>
            <a:off x="4507500" y="1095225"/>
            <a:ext cx="432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8"/>
            </a:pPr>
            <a:r>
              <a:rPr lang="en"/>
              <a:t>Information leakage</a:t>
            </a:r>
            <a:endParaRPr/>
          </a:p>
          <a:p>
            <a:pPr indent="-342900" lvl="0" marL="457200" rtl="0" algn="l">
              <a:spcBef>
                <a:spcPts val="0"/>
              </a:spcBef>
              <a:spcAft>
                <a:spcPts val="0"/>
              </a:spcAft>
              <a:buSzPts val="1800"/>
              <a:buAutoNum type="arabicPeriod" startAt="8"/>
            </a:pPr>
            <a:r>
              <a:rPr lang="en"/>
              <a:t>Race conditions</a:t>
            </a:r>
            <a:endParaRPr/>
          </a:p>
          <a:p>
            <a:pPr indent="-342900" lvl="0" marL="457200" rtl="0" algn="l">
              <a:spcBef>
                <a:spcPts val="0"/>
              </a:spcBef>
              <a:spcAft>
                <a:spcPts val="0"/>
              </a:spcAft>
              <a:buSzPts val="1800"/>
              <a:buAutoNum type="arabicPeriod" startAt="8"/>
            </a:pPr>
            <a:r>
              <a:rPr lang="en"/>
              <a:t>Poor usability</a:t>
            </a:r>
            <a:endParaRPr/>
          </a:p>
          <a:p>
            <a:pPr indent="-342900" lvl="0" marL="457200" rtl="0" algn="l">
              <a:spcBef>
                <a:spcPts val="0"/>
              </a:spcBef>
              <a:spcAft>
                <a:spcPts val="0"/>
              </a:spcAft>
              <a:buSzPts val="1800"/>
              <a:buAutoNum type="arabicPeriod" startAt="8"/>
            </a:pPr>
            <a:r>
              <a:rPr lang="en"/>
              <a:t>Not updating easily</a:t>
            </a:r>
            <a:endParaRPr/>
          </a:p>
          <a:p>
            <a:pPr indent="-342900" lvl="0" marL="457200" rtl="0" algn="l">
              <a:spcBef>
                <a:spcPts val="0"/>
              </a:spcBef>
              <a:spcAft>
                <a:spcPts val="0"/>
              </a:spcAft>
              <a:buSzPts val="1800"/>
              <a:buAutoNum type="arabicPeriod" startAt="8"/>
            </a:pPr>
            <a:r>
              <a:rPr lang="en"/>
              <a:t>Executing code with too much privilege</a:t>
            </a:r>
            <a:endParaRPr/>
          </a:p>
          <a:p>
            <a:pPr indent="-342900" lvl="0" marL="457200" rtl="0" algn="l">
              <a:spcBef>
                <a:spcPts val="0"/>
              </a:spcBef>
              <a:spcAft>
                <a:spcPts val="0"/>
              </a:spcAft>
              <a:buSzPts val="1800"/>
              <a:buAutoNum type="arabicPeriod" startAt="8"/>
            </a:pPr>
            <a:r>
              <a:rPr lang="en"/>
              <a:t>Failure to protect stored data</a:t>
            </a:r>
            <a:endParaRPr/>
          </a:p>
          <a:p>
            <a:pPr indent="-342900" lvl="0" marL="457200" rtl="0" algn="l">
              <a:spcBef>
                <a:spcPts val="0"/>
              </a:spcBef>
              <a:spcAft>
                <a:spcPts val="0"/>
              </a:spcAft>
              <a:buSzPts val="1800"/>
              <a:buAutoNum type="arabicPeriod" startAt="8"/>
            </a:pPr>
            <a:r>
              <a:rPr lang="en"/>
              <a:t>The sins of mobile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Cryptographic Sins</a:t>
            </a:r>
            <a:endParaRPr/>
          </a:p>
        </p:txBody>
      </p:sp>
      <p:sp>
        <p:nvSpPr>
          <p:cNvPr id="145" name="Google Shape;145;p26"/>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Use of weak password based systems</a:t>
            </a:r>
            <a:endParaRPr/>
          </a:p>
          <a:p>
            <a:pPr indent="-342900" lvl="0" marL="457200" rtl="0" algn="l">
              <a:spcBef>
                <a:spcPts val="0"/>
              </a:spcBef>
              <a:spcAft>
                <a:spcPts val="0"/>
              </a:spcAft>
              <a:buSzPts val="1800"/>
              <a:buAutoNum type="arabicPeriod"/>
            </a:pPr>
            <a:r>
              <a:rPr lang="en"/>
              <a:t>Weak random numbers</a:t>
            </a:r>
            <a:endParaRPr/>
          </a:p>
          <a:p>
            <a:pPr indent="-342900" lvl="0" marL="457200" rtl="0" algn="l">
              <a:spcBef>
                <a:spcPts val="0"/>
              </a:spcBef>
              <a:spcAft>
                <a:spcPts val="0"/>
              </a:spcAft>
              <a:buSzPts val="1800"/>
              <a:buAutoNum type="arabicPeriod"/>
            </a:pPr>
            <a:r>
              <a:rPr lang="en"/>
              <a:t>Using cryptography incorrectly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Networking Sins</a:t>
            </a:r>
            <a:endParaRPr/>
          </a:p>
        </p:txBody>
      </p:sp>
      <p:sp>
        <p:nvSpPr>
          <p:cNvPr id="151" name="Google Shape;151;p27"/>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Failing to protect network traffic</a:t>
            </a:r>
            <a:endParaRPr/>
          </a:p>
          <a:p>
            <a:pPr indent="-342900" lvl="0" marL="457200" rtl="0" algn="l">
              <a:spcBef>
                <a:spcPts val="0"/>
              </a:spcBef>
              <a:spcAft>
                <a:spcPts val="0"/>
              </a:spcAft>
              <a:buSzPts val="1800"/>
              <a:buChar char="●"/>
            </a:pPr>
            <a:r>
              <a:rPr lang="en"/>
              <a:t>Improper use of PKI, especially SSL</a:t>
            </a:r>
            <a:endParaRPr/>
          </a:p>
          <a:p>
            <a:pPr indent="-342900" lvl="0" marL="457200" rtl="0" algn="l">
              <a:spcBef>
                <a:spcPts val="0"/>
              </a:spcBef>
              <a:spcAft>
                <a:spcPts val="0"/>
              </a:spcAft>
              <a:buSzPts val="1800"/>
              <a:buChar char="●"/>
            </a:pPr>
            <a:r>
              <a:rPr lang="en"/>
              <a:t>Trusting network name resolution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129925" y="860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CWE (Common Weakness Enumeration) Top 25 (2020)</a:t>
            </a:r>
            <a:endParaRPr/>
          </a:p>
        </p:txBody>
      </p:sp>
      <p:sp>
        <p:nvSpPr>
          <p:cNvPr id="157" name="Google Shape;157;p28"/>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t/>
            </a:r>
            <a:endParaRPr/>
          </a:p>
        </p:txBody>
      </p:sp>
      <p:pic>
        <p:nvPicPr>
          <p:cNvPr id="158" name="Google Shape;158;p28"/>
          <p:cNvPicPr preferRelativeResize="0"/>
          <p:nvPr/>
        </p:nvPicPr>
        <p:blipFill>
          <a:blip r:embed="rId3">
            <a:alphaModFix/>
          </a:blip>
          <a:stretch>
            <a:fillRect/>
          </a:stretch>
        </p:blipFill>
        <p:spPr>
          <a:xfrm>
            <a:off x="271100" y="803625"/>
            <a:ext cx="8861623" cy="3714075"/>
          </a:xfrm>
          <a:prstGeom prst="rect">
            <a:avLst/>
          </a:prstGeom>
          <a:noFill/>
          <a:ln>
            <a:noFill/>
          </a:ln>
        </p:spPr>
      </p:pic>
      <p:sp>
        <p:nvSpPr>
          <p:cNvPr id="159" name="Google Shape;159;p28"/>
          <p:cNvSpPr txBox="1"/>
          <p:nvPr/>
        </p:nvSpPr>
        <p:spPr>
          <a:xfrm>
            <a:off x="224825" y="4662600"/>
            <a:ext cx="52236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sz="1800" u="sng">
                <a:solidFill>
                  <a:schemeClr val="accent5"/>
                </a:solidFill>
                <a:hlinkClick r:id="rId4">
                  <a:extLst>
                    <a:ext uri="{A12FA001-AC4F-418D-AE19-62706E023703}">
                      <ahyp:hlinkClr val="tx"/>
                    </a:ext>
                  </a:extLst>
                </a:hlinkClick>
              </a:rPr>
              <a:t>https://cwe.mitre.org/top25/index.html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129925" y="860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CWE (Common Weakness Enumeration) Top 25 (2020)</a:t>
            </a:r>
            <a:endParaRPr/>
          </a:p>
        </p:txBody>
      </p:sp>
      <p:sp>
        <p:nvSpPr>
          <p:cNvPr id="165" name="Google Shape;165;p29"/>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t/>
            </a:r>
            <a:endParaRPr/>
          </a:p>
        </p:txBody>
      </p:sp>
      <p:pic>
        <p:nvPicPr>
          <p:cNvPr id="166" name="Google Shape;166;p29"/>
          <p:cNvPicPr preferRelativeResize="0"/>
          <p:nvPr/>
        </p:nvPicPr>
        <p:blipFill>
          <a:blip r:embed="rId3">
            <a:alphaModFix/>
          </a:blip>
          <a:stretch>
            <a:fillRect/>
          </a:stretch>
        </p:blipFill>
        <p:spPr>
          <a:xfrm>
            <a:off x="537175" y="969150"/>
            <a:ext cx="8329527" cy="359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CWE vs CVE</a:t>
            </a:r>
            <a:endParaRPr/>
          </a:p>
        </p:txBody>
      </p:sp>
      <p:sp>
        <p:nvSpPr>
          <p:cNvPr id="172" name="Google Shape;172;p30"/>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CWE (Common weakness Enumeration) (</a:t>
            </a:r>
            <a:r>
              <a:rPr lang="en" u="sng">
                <a:solidFill>
                  <a:schemeClr val="hlink"/>
                </a:solidFill>
                <a:hlinkClick r:id="rId3"/>
              </a:rPr>
              <a:t>https://cwe.mitre.org/</a:t>
            </a:r>
            <a:r>
              <a:rPr lang="en"/>
              <a:t>):  a list of software and hardware weaknesses that can occur in architecture, design, code, or implementation that can lead to exploitable security vulnerabilities. </a:t>
            </a:r>
            <a:endParaRPr/>
          </a:p>
          <a:p>
            <a:pPr indent="-342900" lvl="0" marL="457200" rtl="0" algn="l">
              <a:spcBef>
                <a:spcPts val="0"/>
              </a:spcBef>
              <a:spcAft>
                <a:spcPts val="0"/>
              </a:spcAft>
              <a:buSzPts val="1800"/>
              <a:buChar char="●"/>
            </a:pPr>
            <a:r>
              <a:rPr lang="en"/>
              <a:t>CVE (Common </a:t>
            </a:r>
            <a:r>
              <a:rPr lang="en"/>
              <a:t>vulnerabilities</a:t>
            </a:r>
            <a:r>
              <a:rPr lang="en"/>
              <a:t> and Exposures) (</a:t>
            </a:r>
            <a:r>
              <a:rPr lang="en" u="sng">
                <a:solidFill>
                  <a:schemeClr val="hlink"/>
                </a:solidFill>
                <a:hlinkClick r:id="rId4"/>
              </a:rPr>
              <a:t>https://cve.mitre.org/</a:t>
            </a:r>
            <a:r>
              <a:rPr lang="en"/>
              <a:t>): a list of publicly known cybersecurity vulnerabilities and exposures. It focuses on    specific instance within a product or system instead of the underlying flaw.</a:t>
            </a:r>
            <a:endParaRPr/>
          </a:p>
          <a:p>
            <a:pPr indent="-342900" lvl="0" marL="457200" rtl="0" algn="l">
              <a:spcBef>
                <a:spcPts val="0"/>
              </a:spcBef>
              <a:spcAft>
                <a:spcPts val="0"/>
              </a:spcAft>
              <a:buSzPts val="1800"/>
              <a:buChar char="●"/>
            </a:pPr>
            <a:r>
              <a:rPr lang="en"/>
              <a:t>Both lists are maintained by MITRE Corp. </a:t>
            </a:r>
            <a:endParaRPr/>
          </a:p>
          <a:p>
            <a:pPr indent="-342900" lvl="0" marL="457200" rtl="0" algn="l">
              <a:spcBef>
                <a:spcPts val="0"/>
              </a:spcBef>
              <a:spcAft>
                <a:spcPts val="0"/>
              </a:spcAft>
              <a:buSzPts val="1800"/>
              <a:buChar char="●"/>
            </a:pPr>
            <a:r>
              <a:rPr lang="en"/>
              <a:t>U.S. National Vulnerability Database (NVD) (by NIST) is a vulnerability database built upon and fully synchronized with the CVE List. It also provides  enhanced information for each record such as fix information, severity scores, and impact ratings, as well as advanced searching features such as by OS, vendor name, product name, and/or version number; and by vulnerability type, severity, related exploit range, and impact.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Score Calculation</a:t>
            </a:r>
            <a:endParaRPr/>
          </a:p>
        </p:txBody>
      </p:sp>
      <p:sp>
        <p:nvSpPr>
          <p:cNvPr id="178" name="Google Shape;178;p31"/>
          <p:cNvSpPr txBox="1"/>
          <p:nvPr>
            <p:ph idx="1" type="body"/>
          </p:nvPr>
        </p:nvSpPr>
        <p:spPr>
          <a:xfrm>
            <a:off x="104100" y="517050"/>
            <a:ext cx="8935800" cy="4305600"/>
          </a:xfrm>
          <a:prstGeom prst="rect">
            <a:avLst/>
          </a:prstGeom>
        </p:spPr>
        <p:txBody>
          <a:bodyPr anchorCtr="0" anchor="t" bIns="91425" lIns="91425" spcFirstLastPara="1" rIns="91425" wrap="square" tIns="91425">
            <a:noAutofit/>
          </a:bodyPr>
          <a:lstStyle/>
          <a:p>
            <a:pPr indent="0" lvl="0" marL="241300" rtl="0" algn="l">
              <a:spcBef>
                <a:spcPts val="1200"/>
              </a:spcBef>
              <a:spcAft>
                <a:spcPts val="0"/>
              </a:spcAft>
              <a:buNone/>
            </a:pPr>
            <a:r>
              <a:rPr lang="en" sz="1400">
                <a:solidFill>
                  <a:schemeClr val="dk1"/>
                </a:solidFill>
                <a:latin typeface="Verdana"/>
                <a:ea typeface="Verdana"/>
                <a:cs typeface="Verdana"/>
                <a:sym typeface="Verdana"/>
              </a:rPr>
              <a:t>To determine a CWE’s frequency, the scoring formula calculates the number of times a CWE is mapped to a CVE within the NVD. Only those CVEs that have an associated weakness are used in this calculation, since using the entire set of CVEs within the NVD would result in very low frequency rates and very little difference amongst the different weakness types.</a:t>
            </a:r>
            <a:endParaRPr b="1" sz="1400">
              <a:solidFill>
                <a:schemeClr val="dk1"/>
              </a:solidFill>
              <a:latin typeface="Verdana"/>
              <a:ea typeface="Verdana"/>
              <a:cs typeface="Verdana"/>
              <a:sym typeface="Verdana"/>
            </a:endParaRPr>
          </a:p>
          <a:p>
            <a:pPr indent="0" lvl="0" marL="241300" rtl="0" algn="l">
              <a:spcBef>
                <a:spcPts val="1200"/>
              </a:spcBef>
              <a:spcAft>
                <a:spcPts val="0"/>
              </a:spcAft>
              <a:buClr>
                <a:schemeClr val="dk1"/>
              </a:buClr>
              <a:buSzPts val="1100"/>
              <a:buFont typeface="Arial"/>
              <a:buNone/>
            </a:pPr>
            <a:r>
              <a:rPr b="1" lang="en" sz="1400">
                <a:solidFill>
                  <a:schemeClr val="dk1"/>
                </a:solidFill>
                <a:latin typeface="Verdana"/>
                <a:ea typeface="Verdana"/>
                <a:cs typeface="Verdana"/>
                <a:sym typeface="Verdana"/>
              </a:rPr>
              <a:t>Freq = {count(CWE_X’ ∈ NVD) for each CWE_X’ in NVD}</a:t>
            </a:r>
            <a:endParaRPr b="1" sz="1400">
              <a:solidFill>
                <a:schemeClr val="dk1"/>
              </a:solidFill>
              <a:latin typeface="Verdana"/>
              <a:ea typeface="Verdana"/>
              <a:cs typeface="Verdana"/>
              <a:sym typeface="Verdana"/>
            </a:endParaRPr>
          </a:p>
          <a:p>
            <a:pPr indent="0" lvl="0" marL="241300" rtl="0" algn="l">
              <a:spcBef>
                <a:spcPts val="1200"/>
              </a:spcBef>
              <a:spcAft>
                <a:spcPts val="0"/>
              </a:spcAft>
              <a:buClr>
                <a:schemeClr val="dk1"/>
              </a:buClr>
              <a:buSzPts val="1100"/>
              <a:buFont typeface="Arial"/>
              <a:buNone/>
            </a:pPr>
            <a:r>
              <a:rPr b="1" lang="en" sz="1400">
                <a:solidFill>
                  <a:schemeClr val="dk1"/>
                </a:solidFill>
                <a:latin typeface="Verdana"/>
                <a:ea typeface="Verdana"/>
                <a:cs typeface="Verdana"/>
                <a:sym typeface="Verdana"/>
              </a:rPr>
              <a:t>Fr(CWE_X) = (count(CWE_X ∈ NVD) - min(Freq)) / (max(Freq) - min(Freq))</a:t>
            </a:r>
            <a:endParaRPr b="1" sz="14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The other component in the scoring formula is a weakness’ severity, which is represented by the average CVSS score of all CVEs that map to the particular CWE. The equation below is used to calculate this value. </a:t>
            </a:r>
            <a:r>
              <a:rPr b="1" lang="en" sz="1400">
                <a:solidFill>
                  <a:schemeClr val="dk1"/>
                </a:solidFill>
                <a:latin typeface="Verdana"/>
                <a:ea typeface="Verdana"/>
                <a:cs typeface="Verdana"/>
                <a:sym typeface="Verdana"/>
              </a:rPr>
              <a:t>Sv(CWE_X) = (average_CVSS_for_CWE_X - min(CVSS)) / (max(CVSS) - min(CVSS))</a:t>
            </a:r>
            <a:endParaRPr b="1" sz="14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400">
                <a:solidFill>
                  <a:schemeClr val="dk1"/>
                </a:solidFill>
                <a:latin typeface="Verdana"/>
                <a:ea typeface="Verdana"/>
                <a:cs typeface="Verdana"/>
                <a:sym typeface="Verdana"/>
              </a:rPr>
              <a:t>The level of danger presented by a particular CWE is then determined by multiplying the severity score by the frequency score.</a:t>
            </a:r>
            <a:endParaRPr sz="1400">
              <a:solidFill>
                <a:schemeClr val="dk1"/>
              </a:solidFill>
              <a:latin typeface="Verdana"/>
              <a:ea typeface="Verdana"/>
              <a:cs typeface="Verdana"/>
              <a:sym typeface="Verdana"/>
            </a:endParaRPr>
          </a:p>
          <a:p>
            <a:pPr indent="0" lvl="0" marL="241300" rtl="0" algn="l">
              <a:spcBef>
                <a:spcPts val="1200"/>
              </a:spcBef>
              <a:spcAft>
                <a:spcPts val="0"/>
              </a:spcAft>
              <a:buClr>
                <a:schemeClr val="dk1"/>
              </a:buClr>
              <a:buSzPts val="1100"/>
              <a:buFont typeface="Arial"/>
              <a:buNone/>
            </a:pPr>
            <a:r>
              <a:rPr b="1" lang="en" sz="1400">
                <a:solidFill>
                  <a:schemeClr val="dk1"/>
                </a:solidFill>
                <a:latin typeface="Verdana"/>
                <a:ea typeface="Verdana"/>
                <a:cs typeface="Verdana"/>
                <a:sym typeface="Verdana"/>
              </a:rPr>
              <a:t>Score(CWE_X) = Fr(CWE_X) * Sv(CWE_X) * 100</a:t>
            </a:r>
            <a:endParaRPr b="1" sz="14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Vulnerabilities</a:t>
            </a:r>
            <a:endParaRPr/>
          </a:p>
        </p:txBody>
      </p:sp>
      <p:sp>
        <p:nvSpPr>
          <p:cNvPr id="61" name="Google Shape;61;p14"/>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vulnerability is a weakness of an asset or group of assets that can be exploited by one or more threats” (ISO 27005)</a:t>
            </a:r>
            <a:endParaRPr/>
          </a:p>
          <a:p>
            <a:pPr indent="-342900" lvl="0" marL="457200" rtl="0" algn="l">
              <a:spcBef>
                <a:spcPts val="0"/>
              </a:spcBef>
              <a:spcAft>
                <a:spcPts val="0"/>
              </a:spcAft>
              <a:buSzPts val="1800"/>
              <a:buChar char="●"/>
            </a:pPr>
            <a:r>
              <a:rPr lang="en"/>
              <a:t>Can exist in any component of a system:</a:t>
            </a:r>
            <a:endParaRPr/>
          </a:p>
          <a:p>
            <a:pPr indent="-317500" lvl="1" marL="914400" rtl="0" algn="l">
              <a:spcBef>
                <a:spcPts val="0"/>
              </a:spcBef>
              <a:spcAft>
                <a:spcPts val="0"/>
              </a:spcAft>
              <a:buSzPts val="1400"/>
              <a:buChar char="○"/>
            </a:pPr>
            <a:r>
              <a:rPr lang="en"/>
              <a:t>Hardware vulnerabilities</a:t>
            </a:r>
            <a:endParaRPr/>
          </a:p>
          <a:p>
            <a:pPr indent="-317500" lvl="1" marL="914400" rtl="0" algn="l">
              <a:spcBef>
                <a:spcPts val="0"/>
              </a:spcBef>
              <a:spcAft>
                <a:spcPts val="0"/>
              </a:spcAft>
              <a:buSzPts val="1400"/>
              <a:buChar char="○"/>
            </a:pPr>
            <a:r>
              <a:rPr lang="en"/>
              <a:t>OS vulnerabilities</a:t>
            </a:r>
            <a:endParaRPr/>
          </a:p>
          <a:p>
            <a:pPr indent="-317500" lvl="1" marL="914400" rtl="0" algn="l">
              <a:spcBef>
                <a:spcPts val="0"/>
              </a:spcBef>
              <a:spcAft>
                <a:spcPts val="0"/>
              </a:spcAft>
              <a:buSzPts val="1400"/>
              <a:buChar char="○"/>
            </a:pPr>
            <a:r>
              <a:rPr lang="en"/>
              <a:t>Application vulnerabilities</a:t>
            </a:r>
            <a:endParaRPr/>
          </a:p>
          <a:p>
            <a:pPr indent="-317500" lvl="1" marL="914400" rtl="0" algn="l">
              <a:spcBef>
                <a:spcPts val="0"/>
              </a:spcBef>
              <a:spcAft>
                <a:spcPts val="0"/>
              </a:spcAft>
              <a:buSzPts val="1400"/>
              <a:buChar char="○"/>
            </a:pPr>
            <a:r>
              <a:rPr lang="en"/>
              <a:t>Programming language vulnerabilities</a:t>
            </a:r>
            <a:endParaRPr/>
          </a:p>
          <a:p>
            <a:pPr indent="-317500" lvl="1" marL="914400" rtl="0" algn="l">
              <a:spcBef>
                <a:spcPts val="0"/>
              </a:spcBef>
              <a:spcAft>
                <a:spcPts val="0"/>
              </a:spcAft>
              <a:buSzPts val="1400"/>
              <a:buChar char="○"/>
            </a:pPr>
            <a:r>
              <a:rPr lang="en"/>
              <a:t>User vulnerabilities</a:t>
            </a:r>
            <a:endParaRPr/>
          </a:p>
          <a:p>
            <a:pPr indent="-317500" lvl="1" marL="914400" rtl="0" algn="l">
              <a:spcBef>
                <a:spcPts val="0"/>
              </a:spcBef>
              <a:spcAft>
                <a:spcPts val="0"/>
              </a:spcAft>
              <a:buSzPts val="1400"/>
              <a:buChar char="○"/>
            </a:pPr>
            <a:r>
              <a:rPr lang="en"/>
              <a:t>Protocols vulnerabilities</a:t>
            </a:r>
            <a:endParaRPr/>
          </a:p>
          <a:p>
            <a:pPr indent="-342900" lvl="0" marL="457200" rtl="0" algn="l">
              <a:spcBef>
                <a:spcPts val="0"/>
              </a:spcBef>
              <a:spcAft>
                <a:spcPts val="0"/>
              </a:spcAft>
              <a:buSzPts val="1800"/>
              <a:buChar char="●"/>
            </a:pPr>
            <a:r>
              <a:rPr lang="en"/>
              <a:t>Vulnerability in Software </a:t>
            </a:r>
            <a:endParaRPr/>
          </a:p>
          <a:p>
            <a:pPr indent="-317500" lvl="1" marL="914400" rtl="0" algn="l">
              <a:spcBef>
                <a:spcPts val="0"/>
              </a:spcBef>
              <a:spcAft>
                <a:spcPts val="0"/>
              </a:spcAft>
              <a:buSzPts val="1400"/>
              <a:buChar char="○"/>
            </a:pPr>
            <a:r>
              <a:rPr lang="en"/>
              <a:t>Implementation Bugs</a:t>
            </a:r>
            <a:endParaRPr/>
          </a:p>
          <a:p>
            <a:pPr indent="-317500" lvl="1" marL="914400" rtl="0" algn="l">
              <a:spcBef>
                <a:spcPts val="0"/>
              </a:spcBef>
              <a:spcAft>
                <a:spcPts val="0"/>
              </a:spcAft>
              <a:buSzPts val="1400"/>
              <a:buChar char="○"/>
            </a:pPr>
            <a:r>
              <a:rPr lang="en"/>
              <a:t>Design Flaws (manifested in the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CVSS Score</a:t>
            </a:r>
            <a:endParaRPr/>
          </a:p>
        </p:txBody>
      </p:sp>
      <p:sp>
        <p:nvSpPr>
          <p:cNvPr id="184" name="Google Shape;184;p32"/>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Font typeface="Verdana"/>
              <a:buChar char="●"/>
            </a:pPr>
            <a:r>
              <a:rPr lang="en">
                <a:solidFill>
                  <a:schemeClr val="dk1"/>
                </a:solidFill>
                <a:latin typeface="Verdana"/>
                <a:ea typeface="Verdana"/>
                <a:cs typeface="Verdana"/>
                <a:sym typeface="Verdana"/>
              </a:rPr>
              <a:t>Common Vulnerability Scoring System (CVSS) Calculator</a:t>
            </a:r>
            <a:r>
              <a:rPr lang="en">
                <a:solidFill>
                  <a:schemeClr val="dk1"/>
                </a:solidFill>
                <a:latin typeface="Verdana"/>
                <a:ea typeface="Verdana"/>
                <a:cs typeface="Verdana"/>
                <a:sym typeface="Verdana"/>
              </a:rPr>
              <a:t>:</a:t>
            </a:r>
            <a:r>
              <a:rPr lang="en" u="sng">
                <a:solidFill>
                  <a:schemeClr val="accent5"/>
                </a:solidFill>
                <a:latin typeface="Verdana"/>
                <a:ea typeface="Verdana"/>
                <a:cs typeface="Verdana"/>
                <a:sym typeface="Verdana"/>
                <a:hlinkClick r:id="rId3">
                  <a:extLst>
                    <a:ext uri="{A12FA001-AC4F-418D-AE19-62706E023703}">
                      <ahyp:hlinkClr val="tx"/>
                    </a:ext>
                  </a:extLst>
                </a:hlinkClick>
              </a:rPr>
              <a:t>https://nvd.nist.gov/vuln-metrics/cvss/v3-calculator</a:t>
            </a:r>
            <a:r>
              <a:rPr lang="en">
                <a:solidFill>
                  <a:schemeClr val="dk1"/>
                </a:solidFill>
                <a:latin typeface="Verdana"/>
                <a:ea typeface="Verdana"/>
                <a:cs typeface="Verdana"/>
                <a:sym typeface="Verdana"/>
              </a:rPr>
              <a:t> )</a:t>
            </a:r>
            <a:endParaRPr>
              <a:solidFill>
                <a:schemeClr val="dk1"/>
              </a:solidFill>
              <a:latin typeface="Verdana"/>
              <a:ea typeface="Verdana"/>
              <a:cs typeface="Verdana"/>
              <a:sym typeface="Verdana"/>
            </a:endParaRPr>
          </a:p>
          <a:p>
            <a:pPr indent="-342900" lvl="1" marL="914400" rtl="0" algn="l">
              <a:spcBef>
                <a:spcPts val="0"/>
              </a:spcBef>
              <a:spcAft>
                <a:spcPts val="0"/>
              </a:spcAft>
              <a:buClr>
                <a:schemeClr val="dk1"/>
              </a:buClr>
              <a:buSzPts val="1800"/>
              <a:buFont typeface="Verdana"/>
              <a:buChar char="○"/>
            </a:pPr>
            <a:r>
              <a:rPr lang="en" sz="1800">
                <a:solidFill>
                  <a:srgbClr val="333333"/>
                </a:solidFill>
                <a:highlight>
                  <a:srgbClr val="FFFFFF"/>
                </a:highlight>
              </a:rPr>
              <a:t>Base Score </a:t>
            </a:r>
            <a:endParaRPr sz="1800">
              <a:solidFill>
                <a:srgbClr val="333333"/>
              </a:solidFill>
              <a:highlight>
                <a:srgbClr val="FFFFFF"/>
              </a:highlight>
            </a:endParaRPr>
          </a:p>
          <a:p>
            <a:pPr indent="-342900" lvl="1" marL="914400" rtl="0" algn="l">
              <a:spcBef>
                <a:spcPts val="0"/>
              </a:spcBef>
              <a:spcAft>
                <a:spcPts val="0"/>
              </a:spcAft>
              <a:buClr>
                <a:schemeClr val="dk1"/>
              </a:buClr>
              <a:buSzPts val="1800"/>
              <a:buFont typeface="Verdana"/>
              <a:buChar char="○"/>
            </a:pPr>
            <a:r>
              <a:rPr lang="en" sz="1800">
                <a:solidFill>
                  <a:srgbClr val="333333"/>
                </a:solidFill>
                <a:highlight>
                  <a:srgbClr val="FFFFFF"/>
                </a:highlight>
              </a:rPr>
              <a:t>Temporal Score </a:t>
            </a:r>
            <a:endParaRPr sz="1800">
              <a:solidFill>
                <a:srgbClr val="333333"/>
              </a:solidFill>
              <a:highlight>
                <a:srgbClr val="FFFFFF"/>
              </a:highlight>
            </a:endParaRPr>
          </a:p>
          <a:p>
            <a:pPr indent="-342900" lvl="1" marL="914400" rtl="0" algn="l">
              <a:spcBef>
                <a:spcPts val="0"/>
              </a:spcBef>
              <a:spcAft>
                <a:spcPts val="0"/>
              </a:spcAft>
              <a:buClr>
                <a:schemeClr val="dk1"/>
              </a:buClr>
              <a:buSzPts val="1800"/>
              <a:buFont typeface="Verdana"/>
              <a:buChar char="○"/>
            </a:pPr>
            <a:r>
              <a:rPr lang="en" sz="1800">
                <a:solidFill>
                  <a:srgbClr val="333333"/>
                </a:solidFill>
                <a:highlight>
                  <a:srgbClr val="FFFFFF"/>
                </a:highlight>
              </a:rPr>
              <a:t>Environmental Score.</a:t>
            </a:r>
            <a:endParaRPr sz="1800">
              <a:solidFill>
                <a:srgbClr val="333333"/>
              </a:solidFill>
              <a:highlight>
                <a:srgbClr val="FFFFFF"/>
              </a:highlight>
            </a:endParaRPr>
          </a:p>
          <a:p>
            <a:pPr indent="0" lvl="0" marL="457200" rtl="0" algn="l">
              <a:spcBef>
                <a:spcPts val="1200"/>
              </a:spcBef>
              <a:spcAft>
                <a:spcPts val="0"/>
              </a:spcAft>
              <a:buNone/>
            </a:pPr>
            <a:r>
              <a:t/>
            </a:r>
            <a:endParaRPr>
              <a:solidFill>
                <a:srgbClr val="333333"/>
              </a:solidFill>
              <a:highlight>
                <a:srgbClr val="FFFFFF"/>
              </a:highlight>
            </a:endParaRPr>
          </a:p>
          <a:p>
            <a:pPr indent="0" lvl="0" marL="0" rtl="0" algn="l">
              <a:spcBef>
                <a:spcPts val="1200"/>
              </a:spcBef>
              <a:spcAft>
                <a:spcPts val="1600"/>
              </a:spcAft>
              <a:buNone/>
            </a:pPr>
            <a:r>
              <a:t/>
            </a:r>
            <a:endParaRPr/>
          </a:p>
        </p:txBody>
      </p:sp>
      <p:graphicFrame>
        <p:nvGraphicFramePr>
          <p:cNvPr id="185" name="Google Shape;185;p32"/>
          <p:cNvGraphicFramePr/>
          <p:nvPr/>
        </p:nvGraphicFramePr>
        <p:xfrm>
          <a:off x="952500" y="3073425"/>
          <a:ext cx="3000000" cy="3000000"/>
        </p:xfrm>
        <a:graphic>
          <a:graphicData uri="http://schemas.openxmlformats.org/drawingml/2006/table">
            <a:tbl>
              <a:tblPr>
                <a:noFill/>
                <a:tableStyleId>{BD2C4D3C-2A86-41DA-A1B8-6CC772DBE360}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sz="1800"/>
                        <a:t>None</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Low</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Medium</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High</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Critical</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800"/>
                        <a:t>0.0</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0.1-3.9</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4.0-6.9</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7.0-8.9</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9.0-10.0</a:t>
                      </a:r>
                      <a:endParaRPr sz="1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CWE List</a:t>
            </a:r>
            <a:endParaRPr/>
          </a:p>
        </p:txBody>
      </p:sp>
      <p:sp>
        <p:nvSpPr>
          <p:cNvPr id="191" name="Google Shape;191;p33"/>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Total 1000+ Weaknesses</a:t>
            </a:r>
            <a:endParaRPr/>
          </a:p>
          <a:p>
            <a:pPr indent="-342900" lvl="0" marL="457200" rtl="0" algn="l">
              <a:spcBef>
                <a:spcPts val="0"/>
              </a:spcBef>
              <a:spcAft>
                <a:spcPts val="0"/>
              </a:spcAft>
              <a:buSzPts val="1800"/>
              <a:buChar char="●"/>
            </a:pPr>
            <a:r>
              <a:rPr lang="en" u="sng">
                <a:solidFill>
                  <a:schemeClr val="accent5"/>
                </a:solidFill>
                <a:hlinkClick r:id="rId3">
                  <a:extLst>
                    <a:ext uri="{A12FA001-AC4F-418D-AE19-62706E023703}">
                      <ahyp:hlinkClr val="tx"/>
                    </a:ext>
                  </a:extLst>
                </a:hlinkClick>
              </a:rPr>
              <a:t>https://cwe.mitre.org/data/index.html</a:t>
            </a:r>
            <a:r>
              <a:rPr lang="en"/>
              <a:t> </a:t>
            </a:r>
            <a:endParaRPr/>
          </a:p>
          <a:p>
            <a:pPr indent="-342900" lvl="0" marL="457200" rtl="0" algn="l">
              <a:spcBef>
                <a:spcPts val="0"/>
              </a:spcBef>
              <a:spcAft>
                <a:spcPts val="0"/>
              </a:spcAft>
              <a:buSzPts val="1800"/>
              <a:buChar char="●"/>
            </a:pPr>
            <a:r>
              <a:rPr lang="en"/>
              <a:t>View by Research Concepts</a:t>
            </a:r>
            <a:endParaRPr/>
          </a:p>
          <a:p>
            <a:pPr indent="-317500" lvl="1" marL="914400" rtl="0" algn="l">
              <a:spcBef>
                <a:spcPts val="0"/>
              </a:spcBef>
              <a:spcAft>
                <a:spcPts val="0"/>
              </a:spcAft>
              <a:buSzPts val="1400"/>
              <a:buChar char="○"/>
            </a:pPr>
            <a:r>
              <a:rPr lang="en"/>
              <a:t>M</a:t>
            </a:r>
            <a:r>
              <a:rPr lang="en"/>
              <a:t>ainly organized according to abstractions of software behaviors.</a:t>
            </a:r>
            <a:endParaRPr/>
          </a:p>
          <a:p>
            <a:pPr indent="-317500" lvl="1" marL="914400" rtl="0" algn="l">
              <a:spcBef>
                <a:spcPts val="0"/>
              </a:spcBef>
              <a:spcAft>
                <a:spcPts val="0"/>
              </a:spcAft>
              <a:buSzPts val="1400"/>
              <a:buChar char="○"/>
            </a:pPr>
            <a:r>
              <a:rPr lang="en"/>
              <a:t>Use class, base, variant, chain and composite to show relationships between weaknesses.</a:t>
            </a:r>
            <a:endParaRPr/>
          </a:p>
          <a:p>
            <a:pPr indent="-317500" lvl="1" marL="914400" rtl="0" algn="l">
              <a:spcBef>
                <a:spcPts val="0"/>
              </a:spcBef>
              <a:spcAft>
                <a:spcPts val="0"/>
              </a:spcAft>
              <a:buSzPts val="1400"/>
              <a:buChar char="○"/>
            </a:pPr>
            <a:r>
              <a:rPr lang="en" u="sng">
                <a:solidFill>
                  <a:schemeClr val="hlink"/>
                </a:solidFill>
                <a:hlinkClick r:id="rId4"/>
              </a:rPr>
              <a:t>https://cwe.mitre.org/data/definitions/1000.html</a:t>
            </a:r>
            <a:r>
              <a:rPr lang="en"/>
              <a:t> </a:t>
            </a:r>
            <a:endParaRPr/>
          </a:p>
          <a:p>
            <a:pPr indent="-342900" lvl="0" marL="457200" rtl="0" algn="l">
              <a:spcBef>
                <a:spcPts val="0"/>
              </a:spcBef>
              <a:spcAft>
                <a:spcPts val="0"/>
              </a:spcAft>
              <a:buSzPts val="1800"/>
              <a:buChar char="●"/>
            </a:pPr>
            <a:r>
              <a:rPr lang="en"/>
              <a:t>View by Development Concepts</a:t>
            </a:r>
            <a:endParaRPr/>
          </a:p>
          <a:p>
            <a:pPr indent="-317500" lvl="1" marL="914400" rtl="0" algn="l">
              <a:spcBef>
                <a:spcPts val="0"/>
              </a:spcBef>
              <a:spcAft>
                <a:spcPts val="0"/>
              </a:spcAft>
              <a:buSzPts val="1400"/>
              <a:buChar char="○"/>
            </a:pPr>
            <a:r>
              <a:rPr lang="en"/>
              <a:t>Organized around software development concepts</a:t>
            </a:r>
            <a:endParaRPr/>
          </a:p>
          <a:p>
            <a:pPr indent="-317500" lvl="1" marL="914400" rtl="0" algn="l">
              <a:spcBef>
                <a:spcPts val="0"/>
              </a:spcBef>
              <a:spcAft>
                <a:spcPts val="0"/>
              </a:spcAft>
              <a:buSzPts val="1400"/>
              <a:buChar char="○"/>
            </a:pPr>
            <a:r>
              <a:rPr lang="en"/>
              <a:t>Use category, </a:t>
            </a:r>
            <a:r>
              <a:rPr lang="en"/>
              <a:t>class, base, variant  to show relationships between weaknesses.</a:t>
            </a:r>
            <a:endParaRPr/>
          </a:p>
          <a:p>
            <a:pPr indent="-317500" lvl="1" marL="914400" rtl="0" algn="l">
              <a:spcBef>
                <a:spcPts val="0"/>
              </a:spcBef>
              <a:spcAft>
                <a:spcPts val="0"/>
              </a:spcAft>
              <a:buSzPts val="1400"/>
              <a:buChar char="○"/>
            </a:pPr>
            <a:r>
              <a:rPr lang="en" u="sng">
                <a:solidFill>
                  <a:schemeClr val="hlink"/>
                </a:solidFill>
                <a:hlinkClick r:id="rId5"/>
              </a:rPr>
              <a:t>https://cwe.mitre.org/data/definitions/699.html</a:t>
            </a:r>
            <a:r>
              <a:rPr lang="en"/>
              <a:t> </a:t>
            </a:r>
            <a:endParaRPr/>
          </a:p>
          <a:p>
            <a:pPr indent="-342900" lvl="0" marL="457200" rtl="0" algn="l">
              <a:spcBef>
                <a:spcPts val="0"/>
              </a:spcBef>
              <a:spcAft>
                <a:spcPts val="0"/>
              </a:spcAft>
              <a:buSzPts val="1800"/>
              <a:buChar char="●"/>
            </a:pPr>
            <a:r>
              <a:rPr lang="en"/>
              <a:t>View by Hardware Design</a:t>
            </a:r>
            <a:endParaRPr/>
          </a:p>
          <a:p>
            <a:pPr indent="-317500" lvl="1" marL="914400" rtl="0" algn="l">
              <a:spcBef>
                <a:spcPts val="0"/>
              </a:spcBef>
              <a:spcAft>
                <a:spcPts val="0"/>
              </a:spcAft>
              <a:buSzPts val="1400"/>
              <a:buChar char="○"/>
            </a:pPr>
            <a:r>
              <a:rPr lang="en"/>
              <a:t>O</a:t>
            </a:r>
            <a:r>
              <a:rPr lang="en"/>
              <a:t>rganized around concepts that are frequently used or encountered in hardware design. </a:t>
            </a:r>
            <a:endParaRPr/>
          </a:p>
          <a:p>
            <a:pPr indent="-317500" lvl="1" marL="914400" rtl="0" algn="l">
              <a:spcBef>
                <a:spcPts val="0"/>
              </a:spcBef>
              <a:spcAft>
                <a:spcPts val="0"/>
              </a:spcAft>
              <a:buSzPts val="1400"/>
              <a:buChar char="○"/>
            </a:pPr>
            <a:r>
              <a:rPr lang="en"/>
              <a:t>Align closely with the perspectives of designers, manufacturers, educators, and assessment vendors.</a:t>
            </a:r>
            <a:endParaRPr/>
          </a:p>
          <a:p>
            <a:pPr indent="-317500" lvl="1" marL="914400" rtl="0" algn="l">
              <a:spcBef>
                <a:spcPts val="0"/>
              </a:spcBef>
              <a:spcAft>
                <a:spcPts val="0"/>
              </a:spcAft>
              <a:buSzPts val="1400"/>
              <a:buChar char="○"/>
            </a:pPr>
            <a:r>
              <a:rPr lang="en"/>
              <a:t>Use category, class, base, variant  to show relationships between weaknesses.</a:t>
            </a:r>
            <a:endParaRPr/>
          </a:p>
          <a:p>
            <a:pPr indent="-317500" lvl="1" marL="914400" rtl="0" algn="l">
              <a:spcBef>
                <a:spcPts val="0"/>
              </a:spcBef>
              <a:spcAft>
                <a:spcPts val="0"/>
              </a:spcAft>
              <a:buSzPts val="1400"/>
              <a:buChar char="○"/>
            </a:pPr>
            <a:r>
              <a:rPr lang="en" u="sng">
                <a:solidFill>
                  <a:schemeClr val="hlink"/>
                </a:solidFill>
                <a:hlinkClick r:id="rId6"/>
              </a:rPr>
              <a:t>https://cwe.mitre.org/data/definitions/1008.html</a:t>
            </a: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97" name="Google Shape;197;p34"/>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Common vulnerabilities are included in all lists, with possible different rankings and categories</a:t>
            </a:r>
            <a:endParaRPr/>
          </a:p>
          <a:p>
            <a:pPr indent="-342900" lvl="0" marL="457200" rtl="0" algn="l">
              <a:spcBef>
                <a:spcPts val="0"/>
              </a:spcBef>
              <a:spcAft>
                <a:spcPts val="0"/>
              </a:spcAft>
              <a:buSzPts val="1800"/>
              <a:buChar char="●"/>
            </a:pPr>
            <a:r>
              <a:rPr lang="en"/>
              <a:t>Most </a:t>
            </a:r>
            <a:r>
              <a:rPr lang="en"/>
              <a:t>vulnerabilities</a:t>
            </a:r>
            <a:r>
              <a:rPr lang="en"/>
              <a:t> are described independent of languages and frameworks</a:t>
            </a:r>
            <a:endParaRPr/>
          </a:p>
          <a:p>
            <a:pPr indent="-342900" lvl="0" marL="457200" rtl="0" algn="l">
              <a:spcBef>
                <a:spcPts val="0"/>
              </a:spcBef>
              <a:spcAft>
                <a:spcPts val="0"/>
              </a:spcAft>
              <a:buSzPts val="1800"/>
              <a:buChar char="●"/>
            </a:pPr>
            <a:r>
              <a:rPr lang="en"/>
              <a:t>Vulnerabilities listed are also aligned with the design flaws. </a:t>
            </a:r>
            <a:endParaRPr/>
          </a:p>
          <a:p>
            <a:pPr indent="-342900" lvl="0" marL="457200" rtl="0" algn="l">
              <a:spcBef>
                <a:spcPts val="0"/>
              </a:spcBef>
              <a:spcAft>
                <a:spcPts val="0"/>
              </a:spcAft>
              <a:buSzPts val="1800"/>
              <a:buChar char="●"/>
            </a:pPr>
            <a:r>
              <a:rPr lang="en"/>
              <a:t>It is important to understand both high level concepts and detailed manifestation (at the code level) of each vulnerability (and the category), as well as the mitigations.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03" name="Google Shape;203;p35"/>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Vulnerability Statistics</a:t>
            </a:r>
            <a:endParaRPr/>
          </a:p>
        </p:txBody>
      </p:sp>
      <p:sp>
        <p:nvSpPr>
          <p:cNvPr id="67" name="Google Shape;67;p15"/>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https://cdn2.hubspot.net/hubfs/4118561/BCC030%20Vulnerability%20Stats%20Report%20(2020)_WEB.pdf</a:t>
            </a:r>
            <a:endParaRPr/>
          </a:p>
        </p:txBody>
      </p:sp>
      <p:pic>
        <p:nvPicPr>
          <p:cNvPr id="68" name="Google Shape;68;p15"/>
          <p:cNvPicPr preferRelativeResize="0"/>
          <p:nvPr/>
        </p:nvPicPr>
        <p:blipFill>
          <a:blip r:embed="rId3">
            <a:alphaModFix/>
          </a:blip>
          <a:stretch>
            <a:fillRect/>
          </a:stretch>
        </p:blipFill>
        <p:spPr>
          <a:xfrm>
            <a:off x="93725" y="1753000"/>
            <a:ext cx="8745401" cy="33038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Vulnerability Statistics</a:t>
            </a:r>
            <a:endParaRPr/>
          </a:p>
        </p:txBody>
      </p:sp>
      <p:sp>
        <p:nvSpPr>
          <p:cNvPr id="74" name="Google Shape;74;p16"/>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https://cdn2.hubspot.net/hubfs/4118561/BCC030%20Vulnerability%20Stats%20Report%20(2020)_WEB.pdf</a:t>
            </a:r>
            <a:endParaRPr/>
          </a:p>
        </p:txBody>
      </p:sp>
      <p:pic>
        <p:nvPicPr>
          <p:cNvPr id="75" name="Google Shape;75;p16"/>
          <p:cNvPicPr preferRelativeResize="0"/>
          <p:nvPr/>
        </p:nvPicPr>
        <p:blipFill>
          <a:blip r:embed="rId3">
            <a:alphaModFix/>
          </a:blip>
          <a:stretch>
            <a:fillRect/>
          </a:stretch>
        </p:blipFill>
        <p:spPr>
          <a:xfrm>
            <a:off x="229575" y="1806375"/>
            <a:ext cx="8684851" cy="325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Most Common Critical Vulnerability </a:t>
            </a:r>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4553050" y="615950"/>
            <a:ext cx="4749749" cy="4706426"/>
          </a:xfrm>
          <a:prstGeom prst="rect">
            <a:avLst/>
          </a:prstGeom>
          <a:noFill/>
          <a:ln>
            <a:noFill/>
          </a:ln>
        </p:spPr>
      </p:pic>
      <p:pic>
        <p:nvPicPr>
          <p:cNvPr id="82" name="Google Shape;82;p17"/>
          <p:cNvPicPr preferRelativeResize="0"/>
          <p:nvPr/>
        </p:nvPicPr>
        <p:blipFill>
          <a:blip r:embed="rId4">
            <a:alphaModFix/>
          </a:blip>
          <a:stretch>
            <a:fillRect/>
          </a:stretch>
        </p:blipFill>
        <p:spPr>
          <a:xfrm>
            <a:off x="206125" y="1177225"/>
            <a:ext cx="4550024" cy="3423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Common </a:t>
            </a:r>
            <a:r>
              <a:rPr lang="en"/>
              <a:t>Vulnerability </a:t>
            </a:r>
            <a:endParaRPr/>
          </a:p>
        </p:txBody>
      </p:sp>
      <p:pic>
        <p:nvPicPr>
          <p:cNvPr id="88" name="Google Shape;88;p18"/>
          <p:cNvPicPr preferRelativeResize="0"/>
          <p:nvPr/>
        </p:nvPicPr>
        <p:blipFill>
          <a:blip r:embed="rId3">
            <a:alphaModFix/>
          </a:blip>
          <a:stretch>
            <a:fillRect/>
          </a:stretch>
        </p:blipFill>
        <p:spPr>
          <a:xfrm>
            <a:off x="4040048" y="585000"/>
            <a:ext cx="5070350" cy="4352175"/>
          </a:xfrm>
          <a:prstGeom prst="rect">
            <a:avLst/>
          </a:prstGeom>
          <a:noFill/>
          <a:ln>
            <a:noFill/>
          </a:ln>
        </p:spPr>
      </p:pic>
      <p:pic>
        <p:nvPicPr>
          <p:cNvPr id="89" name="Google Shape;89;p18"/>
          <p:cNvPicPr preferRelativeResize="0"/>
          <p:nvPr/>
        </p:nvPicPr>
        <p:blipFill>
          <a:blip r:embed="rId4">
            <a:alphaModFix/>
          </a:blip>
          <a:stretch>
            <a:fillRect/>
          </a:stretch>
        </p:blipFill>
        <p:spPr>
          <a:xfrm>
            <a:off x="130675" y="865425"/>
            <a:ext cx="4223375" cy="3967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Top 10 (2017) (Web Applications) </a:t>
            </a:r>
            <a:endParaRPr/>
          </a:p>
        </p:txBody>
      </p:sp>
      <p:sp>
        <p:nvSpPr>
          <p:cNvPr id="95" name="Google Shape;95;p19"/>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Injection (SQL injection, noSQL injection, OS injection, LDAP injection … )</a:t>
            </a:r>
            <a:endParaRPr/>
          </a:p>
          <a:p>
            <a:pPr indent="-342900" lvl="0" marL="457200" rtl="0" algn="l">
              <a:spcBef>
                <a:spcPts val="0"/>
              </a:spcBef>
              <a:spcAft>
                <a:spcPts val="0"/>
              </a:spcAft>
              <a:buSzPts val="1800"/>
              <a:buAutoNum type="arabicPeriod"/>
            </a:pPr>
            <a:r>
              <a:rPr lang="en"/>
              <a:t>Broken Authentication</a:t>
            </a:r>
            <a:endParaRPr/>
          </a:p>
          <a:p>
            <a:pPr indent="-342900" lvl="0" marL="457200" rtl="0" algn="l">
              <a:spcBef>
                <a:spcPts val="0"/>
              </a:spcBef>
              <a:spcAft>
                <a:spcPts val="0"/>
              </a:spcAft>
              <a:buSzPts val="1800"/>
              <a:buAutoNum type="arabicPeriod"/>
            </a:pPr>
            <a:r>
              <a:rPr lang="en"/>
              <a:t>Sensitive Data Exposure </a:t>
            </a:r>
            <a:endParaRPr/>
          </a:p>
          <a:p>
            <a:pPr indent="-342900" lvl="0" marL="457200" rtl="0" algn="l">
              <a:spcBef>
                <a:spcPts val="0"/>
              </a:spcBef>
              <a:spcAft>
                <a:spcPts val="0"/>
              </a:spcAft>
              <a:buSzPts val="1800"/>
              <a:buAutoNum type="arabicPeriod"/>
            </a:pPr>
            <a:r>
              <a:rPr lang="en"/>
              <a:t>XML External Entities (XXE)</a:t>
            </a:r>
            <a:endParaRPr/>
          </a:p>
          <a:p>
            <a:pPr indent="-342900" lvl="0" marL="457200" rtl="0" algn="l">
              <a:spcBef>
                <a:spcPts val="0"/>
              </a:spcBef>
              <a:spcAft>
                <a:spcPts val="0"/>
              </a:spcAft>
              <a:buSzPts val="1800"/>
              <a:buAutoNum type="arabicPeriod"/>
            </a:pPr>
            <a:r>
              <a:rPr lang="en"/>
              <a:t>Broken Access Control</a:t>
            </a:r>
            <a:endParaRPr/>
          </a:p>
          <a:p>
            <a:pPr indent="-342900" lvl="0" marL="457200" rtl="0" algn="l">
              <a:spcBef>
                <a:spcPts val="0"/>
              </a:spcBef>
              <a:spcAft>
                <a:spcPts val="0"/>
              </a:spcAft>
              <a:buSzPts val="1800"/>
              <a:buAutoNum type="arabicPeriod"/>
            </a:pPr>
            <a:r>
              <a:rPr lang="en"/>
              <a:t>Security Misconfiguration</a:t>
            </a:r>
            <a:endParaRPr/>
          </a:p>
          <a:p>
            <a:pPr indent="-342900" lvl="0" marL="457200" rtl="0" algn="l">
              <a:spcBef>
                <a:spcPts val="0"/>
              </a:spcBef>
              <a:spcAft>
                <a:spcPts val="0"/>
              </a:spcAft>
              <a:buSzPts val="1800"/>
              <a:buAutoNum type="arabicPeriod"/>
            </a:pPr>
            <a:r>
              <a:rPr lang="en"/>
              <a:t>Cross Site Scripting (XSS)</a:t>
            </a:r>
            <a:endParaRPr/>
          </a:p>
          <a:p>
            <a:pPr indent="-342900" lvl="0" marL="457200" rtl="0" algn="l">
              <a:spcBef>
                <a:spcPts val="0"/>
              </a:spcBef>
              <a:spcAft>
                <a:spcPts val="0"/>
              </a:spcAft>
              <a:buSzPts val="1800"/>
              <a:buAutoNum type="arabicPeriod"/>
            </a:pPr>
            <a:r>
              <a:rPr lang="en"/>
              <a:t>Insecure Deserialization</a:t>
            </a:r>
            <a:endParaRPr/>
          </a:p>
          <a:p>
            <a:pPr indent="-342900" lvl="0" marL="457200" rtl="0" algn="l">
              <a:spcBef>
                <a:spcPts val="0"/>
              </a:spcBef>
              <a:spcAft>
                <a:spcPts val="0"/>
              </a:spcAft>
              <a:buSzPts val="1800"/>
              <a:buAutoNum type="arabicPeriod"/>
            </a:pPr>
            <a:r>
              <a:rPr lang="en"/>
              <a:t>Using Components with Known Vulnerabilities</a:t>
            </a:r>
            <a:endParaRPr/>
          </a:p>
          <a:p>
            <a:pPr indent="-342900" lvl="0" marL="457200" rtl="0" algn="l">
              <a:spcBef>
                <a:spcPts val="0"/>
              </a:spcBef>
              <a:spcAft>
                <a:spcPts val="0"/>
              </a:spcAft>
              <a:buSzPts val="1800"/>
              <a:buAutoNum type="arabicPeriod"/>
            </a:pPr>
            <a:r>
              <a:rPr lang="en"/>
              <a:t>Insufficient Logging and Monitoring</a:t>
            </a:r>
            <a:endParaRPr/>
          </a:p>
          <a:p>
            <a:pPr indent="0" lvl="0" marL="457200" rtl="0" algn="l">
              <a:spcBef>
                <a:spcPts val="1600"/>
              </a:spcBef>
              <a:spcAft>
                <a:spcPts val="1600"/>
              </a:spcAft>
              <a:buNone/>
            </a:pPr>
            <a:r>
              <a:rPr lang="en" u="sng">
                <a:solidFill>
                  <a:schemeClr val="hlink"/>
                </a:solidFill>
                <a:hlinkClick r:id="rId3"/>
              </a:rPr>
              <a:t>https://www.owasp.org/index.php/Top_10-2017_Top_10</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Mobile Top 10 (2016)</a:t>
            </a:r>
            <a:endParaRPr/>
          </a:p>
        </p:txBody>
      </p:sp>
      <p:sp>
        <p:nvSpPr>
          <p:cNvPr id="101" name="Google Shape;101;p20"/>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Improper Platform Usage</a:t>
            </a:r>
            <a:endParaRPr/>
          </a:p>
          <a:p>
            <a:pPr indent="-342900" lvl="0" marL="457200" rtl="0" algn="l">
              <a:spcBef>
                <a:spcPts val="0"/>
              </a:spcBef>
              <a:spcAft>
                <a:spcPts val="0"/>
              </a:spcAft>
              <a:buSzPts val="1800"/>
              <a:buAutoNum type="arabicPeriod"/>
            </a:pPr>
            <a:r>
              <a:rPr lang="en"/>
              <a:t>Insecure Data Storage</a:t>
            </a:r>
            <a:endParaRPr/>
          </a:p>
          <a:p>
            <a:pPr indent="-342900" lvl="0" marL="457200" rtl="0" algn="l">
              <a:spcBef>
                <a:spcPts val="0"/>
              </a:spcBef>
              <a:spcAft>
                <a:spcPts val="0"/>
              </a:spcAft>
              <a:buSzPts val="1800"/>
              <a:buAutoNum type="arabicPeriod"/>
            </a:pPr>
            <a:r>
              <a:rPr lang="en"/>
              <a:t>Insecure communication</a:t>
            </a:r>
            <a:endParaRPr/>
          </a:p>
          <a:p>
            <a:pPr indent="-342900" lvl="0" marL="457200" rtl="0" algn="l">
              <a:spcBef>
                <a:spcPts val="0"/>
              </a:spcBef>
              <a:spcAft>
                <a:spcPts val="0"/>
              </a:spcAft>
              <a:buSzPts val="1800"/>
              <a:buAutoNum type="arabicPeriod"/>
            </a:pPr>
            <a:r>
              <a:rPr lang="en"/>
              <a:t>Insecure Authentication</a:t>
            </a:r>
            <a:endParaRPr/>
          </a:p>
          <a:p>
            <a:pPr indent="-342900" lvl="0" marL="457200" rtl="0" algn="l">
              <a:spcBef>
                <a:spcPts val="0"/>
              </a:spcBef>
              <a:spcAft>
                <a:spcPts val="0"/>
              </a:spcAft>
              <a:buSzPts val="1800"/>
              <a:buAutoNum type="arabicPeriod"/>
            </a:pPr>
            <a:r>
              <a:rPr lang="en"/>
              <a:t>Insufficient Cryptography</a:t>
            </a:r>
            <a:endParaRPr/>
          </a:p>
          <a:p>
            <a:pPr indent="-342900" lvl="0" marL="457200" rtl="0" algn="l">
              <a:spcBef>
                <a:spcPts val="0"/>
              </a:spcBef>
              <a:spcAft>
                <a:spcPts val="0"/>
              </a:spcAft>
              <a:buSzPts val="1800"/>
              <a:buAutoNum type="arabicPeriod"/>
            </a:pPr>
            <a:r>
              <a:rPr lang="en"/>
              <a:t>Insecure Authorization</a:t>
            </a:r>
            <a:endParaRPr/>
          </a:p>
          <a:p>
            <a:pPr indent="-342900" lvl="0" marL="457200" rtl="0" algn="l">
              <a:spcBef>
                <a:spcPts val="0"/>
              </a:spcBef>
              <a:spcAft>
                <a:spcPts val="0"/>
              </a:spcAft>
              <a:buSzPts val="1800"/>
              <a:buAutoNum type="arabicPeriod"/>
            </a:pPr>
            <a:r>
              <a:rPr lang="en"/>
              <a:t>Client Code Quality</a:t>
            </a:r>
            <a:endParaRPr/>
          </a:p>
          <a:p>
            <a:pPr indent="-342900" lvl="0" marL="457200" rtl="0" algn="l">
              <a:spcBef>
                <a:spcPts val="0"/>
              </a:spcBef>
              <a:spcAft>
                <a:spcPts val="0"/>
              </a:spcAft>
              <a:buSzPts val="1800"/>
              <a:buAutoNum type="arabicPeriod"/>
            </a:pPr>
            <a:r>
              <a:rPr lang="en"/>
              <a:t>Code Tampering</a:t>
            </a:r>
            <a:endParaRPr/>
          </a:p>
          <a:p>
            <a:pPr indent="-342900" lvl="0" marL="457200" rtl="0" algn="l">
              <a:spcBef>
                <a:spcPts val="0"/>
              </a:spcBef>
              <a:spcAft>
                <a:spcPts val="0"/>
              </a:spcAft>
              <a:buSzPts val="1800"/>
              <a:buAutoNum type="arabicPeriod"/>
            </a:pPr>
            <a:r>
              <a:rPr lang="en"/>
              <a:t>Reverse Engineering</a:t>
            </a:r>
            <a:endParaRPr/>
          </a:p>
          <a:p>
            <a:pPr indent="-342900" lvl="0" marL="457200" rtl="0" algn="l">
              <a:spcBef>
                <a:spcPts val="0"/>
              </a:spcBef>
              <a:spcAft>
                <a:spcPts val="0"/>
              </a:spcAft>
              <a:buSzPts val="1800"/>
              <a:buAutoNum type="arabicPeriod"/>
            </a:pPr>
            <a:r>
              <a:rPr lang="en"/>
              <a:t>Extraneous Functionality</a:t>
            </a:r>
            <a:endParaRPr/>
          </a:p>
          <a:p>
            <a:pPr indent="0" lvl="0" marL="457200" rtl="0" algn="l">
              <a:spcBef>
                <a:spcPts val="1600"/>
              </a:spcBef>
              <a:spcAft>
                <a:spcPts val="1600"/>
              </a:spcAft>
              <a:buNone/>
            </a:pPr>
            <a:r>
              <a:rPr lang="en" u="sng">
                <a:solidFill>
                  <a:schemeClr val="hlink"/>
                </a:solidFill>
                <a:hlinkClick r:id="rId3"/>
              </a:rPr>
              <a:t>https://www.owasp.org/index.php/Mobile_Top_10_2016-Top_10</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06125" y="86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OWASP (Mobile) Top 10 (2016)</a:t>
            </a:r>
            <a:endParaRPr/>
          </a:p>
        </p:txBody>
      </p:sp>
      <p:sp>
        <p:nvSpPr>
          <p:cNvPr id="107" name="Google Shape;107;p21"/>
          <p:cNvSpPr txBox="1"/>
          <p:nvPr>
            <p:ph idx="1" type="body"/>
          </p:nvPr>
        </p:nvSpPr>
        <p:spPr>
          <a:xfrm>
            <a:off x="311700" y="751225"/>
            <a:ext cx="8520600" cy="43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Improper Platform Usage</a:t>
            </a:r>
            <a:endParaRPr/>
          </a:p>
          <a:p>
            <a:pPr indent="-342900" lvl="0" marL="457200" rtl="0" algn="l">
              <a:spcBef>
                <a:spcPts val="0"/>
              </a:spcBef>
              <a:spcAft>
                <a:spcPts val="0"/>
              </a:spcAft>
              <a:buSzPts val="1800"/>
              <a:buAutoNum type="arabicPeriod"/>
            </a:pPr>
            <a:r>
              <a:rPr lang="en"/>
              <a:t>Insecure Data Storage</a:t>
            </a:r>
            <a:endParaRPr/>
          </a:p>
          <a:p>
            <a:pPr indent="-342900" lvl="0" marL="457200" rtl="0" algn="l">
              <a:spcBef>
                <a:spcPts val="0"/>
              </a:spcBef>
              <a:spcAft>
                <a:spcPts val="0"/>
              </a:spcAft>
              <a:buSzPts val="1800"/>
              <a:buAutoNum type="arabicPeriod"/>
            </a:pPr>
            <a:r>
              <a:rPr lang="en"/>
              <a:t>Insecure communication</a:t>
            </a:r>
            <a:endParaRPr/>
          </a:p>
          <a:p>
            <a:pPr indent="-342900" lvl="0" marL="457200" rtl="0" algn="l">
              <a:spcBef>
                <a:spcPts val="0"/>
              </a:spcBef>
              <a:spcAft>
                <a:spcPts val="0"/>
              </a:spcAft>
              <a:buSzPts val="1800"/>
              <a:buAutoNum type="arabicPeriod"/>
            </a:pPr>
            <a:r>
              <a:rPr lang="en"/>
              <a:t>Insecure Authentication</a:t>
            </a:r>
            <a:endParaRPr/>
          </a:p>
          <a:p>
            <a:pPr indent="-342900" lvl="0" marL="457200" rtl="0" algn="l">
              <a:spcBef>
                <a:spcPts val="0"/>
              </a:spcBef>
              <a:spcAft>
                <a:spcPts val="0"/>
              </a:spcAft>
              <a:buSzPts val="1800"/>
              <a:buAutoNum type="arabicPeriod"/>
            </a:pPr>
            <a:r>
              <a:rPr lang="en"/>
              <a:t>Insufficient Cryptography</a:t>
            </a:r>
            <a:endParaRPr/>
          </a:p>
          <a:p>
            <a:pPr indent="-342900" lvl="0" marL="457200" rtl="0" algn="l">
              <a:spcBef>
                <a:spcPts val="0"/>
              </a:spcBef>
              <a:spcAft>
                <a:spcPts val="0"/>
              </a:spcAft>
              <a:buSzPts val="1800"/>
              <a:buAutoNum type="arabicPeriod"/>
            </a:pPr>
            <a:r>
              <a:rPr lang="en"/>
              <a:t>Insecure Authorization</a:t>
            </a:r>
            <a:endParaRPr/>
          </a:p>
          <a:p>
            <a:pPr indent="-342900" lvl="0" marL="457200" rtl="0" algn="l">
              <a:spcBef>
                <a:spcPts val="0"/>
              </a:spcBef>
              <a:spcAft>
                <a:spcPts val="0"/>
              </a:spcAft>
              <a:buSzPts val="1800"/>
              <a:buAutoNum type="arabicPeriod"/>
            </a:pPr>
            <a:r>
              <a:rPr lang="en"/>
              <a:t>Client Code Quality</a:t>
            </a:r>
            <a:endParaRPr/>
          </a:p>
          <a:p>
            <a:pPr indent="-342900" lvl="0" marL="457200" rtl="0" algn="l">
              <a:spcBef>
                <a:spcPts val="0"/>
              </a:spcBef>
              <a:spcAft>
                <a:spcPts val="0"/>
              </a:spcAft>
              <a:buSzPts val="1800"/>
              <a:buAutoNum type="arabicPeriod"/>
            </a:pPr>
            <a:r>
              <a:rPr lang="en"/>
              <a:t>Code Tampering</a:t>
            </a:r>
            <a:endParaRPr/>
          </a:p>
          <a:p>
            <a:pPr indent="-342900" lvl="0" marL="457200" rtl="0" algn="l">
              <a:spcBef>
                <a:spcPts val="0"/>
              </a:spcBef>
              <a:spcAft>
                <a:spcPts val="0"/>
              </a:spcAft>
              <a:buSzPts val="1800"/>
              <a:buAutoNum type="arabicPeriod"/>
            </a:pPr>
            <a:r>
              <a:rPr lang="en"/>
              <a:t>Reverse Engineering</a:t>
            </a:r>
            <a:endParaRPr/>
          </a:p>
          <a:p>
            <a:pPr indent="-342900" lvl="0" marL="457200" rtl="0" algn="l">
              <a:spcBef>
                <a:spcPts val="0"/>
              </a:spcBef>
              <a:spcAft>
                <a:spcPts val="0"/>
              </a:spcAft>
              <a:buSzPts val="1800"/>
              <a:buAutoNum type="arabicPeriod"/>
            </a:pPr>
            <a:r>
              <a:rPr lang="en"/>
              <a:t>Extraneous Functionality</a:t>
            </a:r>
            <a:endParaRPr/>
          </a:p>
          <a:p>
            <a:pPr indent="0" lvl="0" marL="457200" rtl="0" algn="l">
              <a:spcBef>
                <a:spcPts val="1600"/>
              </a:spcBef>
              <a:spcAft>
                <a:spcPts val="1600"/>
              </a:spcAft>
              <a:buNone/>
            </a:pPr>
            <a:r>
              <a:t/>
            </a:r>
            <a:endParaRPr/>
          </a:p>
        </p:txBody>
      </p:sp>
      <p:sp>
        <p:nvSpPr>
          <p:cNvPr id="108" name="Google Shape;108;p21"/>
          <p:cNvSpPr txBox="1"/>
          <p:nvPr>
            <p:ph idx="1" type="body"/>
          </p:nvPr>
        </p:nvSpPr>
        <p:spPr>
          <a:xfrm>
            <a:off x="4493100" y="658725"/>
            <a:ext cx="4339200" cy="426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Injection (SQL injection, noSQL injection, OS injection, LDAP injection … )</a:t>
            </a:r>
            <a:endParaRPr/>
          </a:p>
          <a:p>
            <a:pPr indent="-342900" lvl="0" marL="457200" rtl="0" algn="l">
              <a:spcBef>
                <a:spcPts val="0"/>
              </a:spcBef>
              <a:spcAft>
                <a:spcPts val="0"/>
              </a:spcAft>
              <a:buSzPts val="1800"/>
              <a:buAutoNum type="arabicPeriod"/>
            </a:pPr>
            <a:r>
              <a:rPr lang="en"/>
              <a:t>Broken Authentication</a:t>
            </a:r>
            <a:endParaRPr/>
          </a:p>
          <a:p>
            <a:pPr indent="-342900" lvl="0" marL="457200" rtl="0" algn="l">
              <a:spcBef>
                <a:spcPts val="0"/>
              </a:spcBef>
              <a:spcAft>
                <a:spcPts val="0"/>
              </a:spcAft>
              <a:buSzPts val="1800"/>
              <a:buAutoNum type="arabicPeriod"/>
            </a:pPr>
            <a:r>
              <a:rPr lang="en"/>
              <a:t>Sensitive Data Exposure </a:t>
            </a:r>
            <a:endParaRPr/>
          </a:p>
          <a:p>
            <a:pPr indent="-342900" lvl="0" marL="457200" rtl="0" algn="l">
              <a:spcBef>
                <a:spcPts val="0"/>
              </a:spcBef>
              <a:spcAft>
                <a:spcPts val="0"/>
              </a:spcAft>
              <a:buSzPts val="1800"/>
              <a:buAutoNum type="arabicPeriod"/>
            </a:pPr>
            <a:r>
              <a:rPr lang="en"/>
              <a:t>XML External Entities (XXE)</a:t>
            </a:r>
            <a:endParaRPr/>
          </a:p>
          <a:p>
            <a:pPr indent="-342900" lvl="0" marL="457200" rtl="0" algn="l">
              <a:spcBef>
                <a:spcPts val="0"/>
              </a:spcBef>
              <a:spcAft>
                <a:spcPts val="0"/>
              </a:spcAft>
              <a:buSzPts val="1800"/>
              <a:buAutoNum type="arabicPeriod"/>
            </a:pPr>
            <a:r>
              <a:rPr lang="en"/>
              <a:t>Broken Access Control</a:t>
            </a:r>
            <a:endParaRPr/>
          </a:p>
          <a:p>
            <a:pPr indent="-342900" lvl="0" marL="457200" rtl="0" algn="l">
              <a:spcBef>
                <a:spcPts val="0"/>
              </a:spcBef>
              <a:spcAft>
                <a:spcPts val="0"/>
              </a:spcAft>
              <a:buSzPts val="1800"/>
              <a:buAutoNum type="arabicPeriod"/>
            </a:pPr>
            <a:r>
              <a:rPr lang="en"/>
              <a:t>Security Misconfiguration</a:t>
            </a:r>
            <a:endParaRPr/>
          </a:p>
          <a:p>
            <a:pPr indent="-342900" lvl="0" marL="457200" rtl="0" algn="l">
              <a:spcBef>
                <a:spcPts val="0"/>
              </a:spcBef>
              <a:spcAft>
                <a:spcPts val="0"/>
              </a:spcAft>
              <a:buSzPts val="1800"/>
              <a:buAutoNum type="arabicPeriod"/>
            </a:pPr>
            <a:r>
              <a:rPr lang="en"/>
              <a:t>Cross Site Scripting (XSS)</a:t>
            </a:r>
            <a:endParaRPr/>
          </a:p>
          <a:p>
            <a:pPr indent="-342900" lvl="0" marL="457200" rtl="0" algn="l">
              <a:spcBef>
                <a:spcPts val="0"/>
              </a:spcBef>
              <a:spcAft>
                <a:spcPts val="0"/>
              </a:spcAft>
              <a:buSzPts val="1800"/>
              <a:buAutoNum type="arabicPeriod"/>
            </a:pPr>
            <a:r>
              <a:rPr lang="en"/>
              <a:t>Insecure Deserialization</a:t>
            </a:r>
            <a:endParaRPr/>
          </a:p>
          <a:p>
            <a:pPr indent="-342900" lvl="0" marL="457200" rtl="0" algn="l">
              <a:spcBef>
                <a:spcPts val="0"/>
              </a:spcBef>
              <a:spcAft>
                <a:spcPts val="0"/>
              </a:spcAft>
              <a:buSzPts val="1800"/>
              <a:buAutoNum type="arabicPeriod"/>
            </a:pPr>
            <a:r>
              <a:rPr lang="en"/>
              <a:t>Using Components with Known Vulnerabilities</a:t>
            </a:r>
            <a:endParaRPr/>
          </a:p>
          <a:p>
            <a:pPr indent="-342900" lvl="0" marL="457200" rtl="0" algn="l">
              <a:spcBef>
                <a:spcPts val="0"/>
              </a:spcBef>
              <a:spcAft>
                <a:spcPts val="0"/>
              </a:spcAft>
              <a:buSzPts val="1800"/>
              <a:buAutoNum type="arabicPeriod"/>
            </a:pPr>
            <a:r>
              <a:rPr lang="en"/>
              <a:t>Insufficient Logging and Monitoring</a:t>
            </a:r>
            <a:endParaRPr/>
          </a:p>
          <a:p>
            <a:pPr indent="0" lvl="0" marL="457200" rtl="0" algn="l">
              <a:spcBef>
                <a:spcPts val="1600"/>
              </a:spcBef>
              <a:spcAft>
                <a:spcPts val="1600"/>
              </a:spcAft>
              <a:buNone/>
            </a:pPr>
            <a:r>
              <a:t/>
            </a:r>
            <a:endParaRPr/>
          </a:p>
        </p:txBody>
      </p:sp>
      <p:cxnSp>
        <p:nvCxnSpPr>
          <p:cNvPr id="109" name="Google Shape;109;p21"/>
          <p:cNvCxnSpPr/>
          <p:nvPr/>
        </p:nvCxnSpPr>
        <p:spPr>
          <a:xfrm>
            <a:off x="3160225" y="1314050"/>
            <a:ext cx="1542000" cy="8796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21"/>
          <p:cNvCxnSpPr>
            <a:endCxn id="108" idx="1"/>
          </p:cNvCxnSpPr>
          <p:nvPr/>
        </p:nvCxnSpPr>
        <p:spPr>
          <a:xfrm>
            <a:off x="3279600" y="2595525"/>
            <a:ext cx="1213500" cy="1938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21"/>
          <p:cNvCxnSpPr/>
          <p:nvPr/>
        </p:nvCxnSpPr>
        <p:spPr>
          <a:xfrm flipH="1" rot="10800000">
            <a:off x="3312250" y="1813600"/>
            <a:ext cx="1303200" cy="1629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21"/>
          <p:cNvCxnSpPr/>
          <p:nvPr/>
        </p:nvCxnSpPr>
        <p:spPr>
          <a:xfrm flipH="1" rot="10800000">
            <a:off x="3442575" y="2150125"/>
            <a:ext cx="1064400" cy="1956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21"/>
          <p:cNvCxnSpPr/>
          <p:nvPr/>
        </p:nvCxnSpPr>
        <p:spPr>
          <a:xfrm flipH="1" rot="10800000">
            <a:off x="3442575" y="3171000"/>
            <a:ext cx="1020900" cy="64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