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85d5c20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85d5c20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85d5c20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85d5c20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85d5c20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85d5c20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4e174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4e174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85d5c20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85d5c20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4e1741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4e1741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1dac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1dac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85d5c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85d5c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85d5c2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85d5c2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85d5c2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85d5c2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85d5c2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85d5c2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85d5c20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85d5c20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4e1741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4e1741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85d5c2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85d5c2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ryptobook.nakov.com/secure-random-generato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csc.gov.uk/blog-post/what-does-ncsc-think-password-managers" TargetMode="External"/><Relationship Id="rId4" Type="http://schemas.openxmlformats.org/officeDocument/2006/relationships/hyperlink" Target="https://www.ted.com/talks/lorrie_faith_cranor_what_s_wrong_with_your_pa_w0rd?language=en" TargetMode="External"/><Relationship Id="rId5" Type="http://schemas.openxmlformats.org/officeDocument/2006/relationships/hyperlink" Target="https://haveibeenpwned.com/Passwor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akedsecurity.sophos.com/2013/11/20/serious-security-how-to-store-your-users-passwords-safel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WASP/CheatSheetSeries/blob/master/cheatsheets/Password_Storage_Cheat_Sheet.md" TargetMode="External"/><Relationship Id="rId4" Type="http://schemas.openxmlformats.org/officeDocument/2006/relationships/hyperlink" Target="https://github.com/OWASP/CheatSheetSeries/blob/master/cheatsheets/Password_Storage_Cheat_Sheet.md" TargetMode="External"/><Relationship Id="rId9" Type="http://schemas.openxmlformats.org/officeDocument/2006/relationships/hyperlink" Target="https://pypi.org/project/argon2-cffi/" TargetMode="External"/><Relationship Id="rId5" Type="http://schemas.openxmlformats.org/officeDocument/2006/relationships/hyperlink" Target="https://password-hashing.net/" TargetMode="External"/><Relationship Id="rId6" Type="http://schemas.openxmlformats.org/officeDocument/2006/relationships/hyperlink" Target="https://argon2.online/" TargetMode="External"/><Relationship Id="rId7" Type="http://schemas.openxmlformats.org/officeDocument/2006/relationships/hyperlink" Target="https://github.com/phxql/argon2-jvm" TargetMode="External"/><Relationship Id="rId8" Type="http://schemas.openxmlformats.org/officeDocument/2006/relationships/hyperlink" Target="https://passlib.readthedocs.io/en/stable/lib/passlib.hash.argon2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CS763 Crypto Sins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Yuting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METCS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Redemption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use PRNGs for cryptographic operations. Instead, use CRNGs.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CRNGs should be properly seeded with truly random seed. The seed should be at least 64 bits of entropy, preferably 128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fall back to PRNGs if CRNGs fail for any reason. Just let the operations fail.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hardware RNGs when high security is needed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https://cryptobook.nakov.com/secure-random-generators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 vs CRNGs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41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rand(), random(), seed(),drand48() … (C/C++)</a:t>
            </a:r>
            <a:br>
              <a:rPr lang="en"/>
            </a:br>
            <a:r>
              <a:rPr lang="en"/>
              <a:t>java.util.Random (Java)</a:t>
            </a:r>
            <a:br>
              <a:rPr lang="en"/>
            </a:br>
            <a:r>
              <a:rPr lang="en"/>
              <a:t>Random and whrandom modules(python)</a:t>
            </a:r>
            <a:br>
              <a:rPr lang="en"/>
            </a:br>
            <a:r>
              <a:rPr lang="en"/>
              <a:t>Random class (C# and .NET)</a:t>
            </a:r>
            <a:br>
              <a:rPr lang="en"/>
            </a:br>
            <a:r>
              <a:rPr lang="en"/>
              <a:t>Math.random() (JavaScript)</a:t>
            </a:r>
            <a:br>
              <a:rPr lang="en"/>
            </a:br>
            <a:r>
              <a:rPr lang="en"/>
              <a:t>...</a:t>
            </a:r>
            <a:br>
              <a:rPr lang="en"/>
            </a:b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0" y="1152475"/>
            <a:ext cx="39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CryptGenRandom()/BCryptGenRandom() (C/C++/Windows)</a:t>
            </a:r>
            <a:br>
              <a:rPr lang="en"/>
            </a:br>
            <a:r>
              <a:rPr lang="en"/>
              <a:t>/dev/urandom (Unix)</a:t>
            </a:r>
            <a:br>
              <a:rPr lang="en"/>
            </a:br>
            <a:r>
              <a:rPr lang="en"/>
              <a:t>SecureRandom() (Java)</a:t>
            </a:r>
            <a:br>
              <a:rPr lang="en"/>
            </a:br>
            <a:r>
              <a:rPr lang="en"/>
              <a:t>os.urandom(), random.SystemRandom(), secrets.SystemRandom (Python)</a:t>
            </a:r>
            <a:br>
              <a:rPr lang="en"/>
            </a:b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Cryptography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home-grown cryptography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Never develop your own crypto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Never use algorithms that have not been reviewed by the global cryptographic community.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protocol from low-level algorithms when a high-level protocol will do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tried-and-tested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weak cryptographic primitive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 (the key is only 56 bits), Two-key 3DES, RC4 (with 40bits key)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MD5, ShA-1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 1024 and DH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 2048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AES-256 with CTR, or CGB or OFB or XTS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Cryptography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8280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cryptographic primitive incorrectly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Misusing stream ciphers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Stream ciphers (low diffusion and more suspect to modification)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not reuse encryption key, lack of integrity mechanism, throw away the beginning of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Hashing concatenated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HMAC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Electronic code book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not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Encrypting known plain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Validating a hash incorrectly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the</a:t>
            </a:r>
            <a:r>
              <a:rPr lang="en"/>
              <a:t> Wrong Cryptographic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wrong communication protocol (e.g. SSLv2)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TLS, IPSec,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use a salt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use a random IV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Cryptography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weak key derivation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Simply hashing does not 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/>
              <a:t>PBKDF2, Scrypt, Bcrypt and ARGON2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with right parameters, e.g. using long salt, large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providing an integrity check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Using the integrity check as a password verifier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using agile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adapt to changes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178275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1400" y="939750"/>
            <a:ext cx="8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use passwords?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accounts? How many passwords? How many different passwords?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vs Usability (hard to break vs easy to remember)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vs Performance (hard to break vs good response time (with seconds))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Solutions: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manager, browser-based password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Two-factor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time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Password-less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https://www.ncsc.gov.uk/blog-post/what-does-ncsc-think-password-managers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https://www.ted.com/talks/lorrie_faith_cranor_what_s_wrong_with_your_pa_w0rd?language=en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https://haveibeenpwned.com/Passwords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Password-Based Sins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compromise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Allowing weak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changing a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Brute-force attacks against password verifiers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passwords instead of password verifiers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attacks, including allowing these to create a denial of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Revealing whether a failure is due to an incorrect user or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a forgotten password instead of resetting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User-level Password Policy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password - subject to brute force and dictionary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change requires or iterates old password - expand attack lifespan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Forgotten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password inste</a:t>
            </a:r>
            <a:r>
              <a:rPr lang="en"/>
              <a:t>a</a:t>
            </a:r>
            <a:r>
              <a:rPr lang="en"/>
              <a:t>d of resetting - expose passwords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Incorrect Attempts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limit, no lockouts - open to brute force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long lasting/permanent lockouts - may subject to DoS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which information is incorrect directly or through side channel (such as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ever use default password unless really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Locked-down mode, no remote login when using default passwords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Internal Implementation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 are not flushed in memory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Overwrite password buffers immediately after you’re done with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 are not stored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Hashed without salt - replay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 a well-established key derivation </a:t>
            </a:r>
            <a:r>
              <a:rPr lang="en"/>
              <a:t>function</a:t>
            </a:r>
            <a:r>
              <a:rPr lang="en"/>
              <a:t> (KDF)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 are not transmitted properly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 to replay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secure channel, e.g TLS or IPsec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 verification is too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use at least 80,000 hashing operations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computation time is too short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Store and Check Passwords?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plain text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can be easily accessed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 the password</a:t>
            </a:r>
            <a:r>
              <a:rPr lang="en"/>
              <a:t> using a symmetric encryption a</a:t>
            </a:r>
            <a:r>
              <a:rPr lang="en"/>
              <a:t>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store the encryption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key is available, the password can be decrypted.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length can be compared using the ciphers.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passwords, same ciphers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the password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md5 or sha-1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password, same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rainbow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the password with a random salt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tell whether the passwords are same because of different salts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easy to calculate - make brute-force or dictionary attacks practical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Store and Check Passwords?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Stretch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hash many many times to increase computation time. Don’t</a:t>
            </a:r>
            <a:r>
              <a:rPr lang="en"/>
              <a:t> invent your own algorithm for repeated hashing. Choose a well known one such as PBKDF2.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strong random number generator to create a salt of 16 bytes or longer.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 the salt and the password into the PBKDF2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HMAC-SHA-256 as the core hash inside PBKDF2.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80,000 iterations or more [March 2019].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32 bytes (256 bits) of output from PBKDF2 as the final password hash.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the iteration count, the salt and the final hash in your password database.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your iteration count regularly to keep up with faster cracking tools.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https://nakedsecurity.sophos.com/2013/11/20/serious-security-how-to-store-your-users-passwords-safely/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Store and Check Password?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KDFs (Key Derive Functions)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stretching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more random longer key from an input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</a:t>
            </a:r>
            <a:r>
              <a:rPr lang="en"/>
              <a:t>Password Hashing Algorithms:  Bcrypt and ARGON2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https://github.com/OWASP/CheatSheetSeries/blob/master/cheatsheets/Password_Storage_Cheat_Sheet</a:t>
            </a:r>
            <a:r>
              <a:rPr lang="en" u="sng">
                <a:solidFill>
                  <a:schemeClr val="hlink"/>
                </a:solidFill>
                <a:hlinkClick r:id="rId4"/>
              </a:rPr>
              <a:t>.md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Argon2 is the winner of  2015 </a:t>
            </a:r>
            <a:r>
              <a:rPr lang="en">
                <a:uFill>
                  <a:noFill/>
                </a:uFill>
                <a:hlinkClick r:id="rId5"/>
              </a:rPr>
              <a:t>Password Hashing Competition</a:t>
            </a:r>
            <a:r>
              <a:rPr lang="en"/>
              <a:t>. It is GPU-resistant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https://argon2.online/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https://github.com/phxql/argon2-jvm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https://passlib.readthedocs.io/en/stable/lib/passlib.hash.argon2.html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https://pypi.org/project/argon2-cffi/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904263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numbers are used in crypto algorithms to generate keys, salts(nounce) etc. To a large extent, the security of these algorithms depend  on the randomness of these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Non-cryptographic pseudo-random number generators (PRNGs)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easily guessed based on certain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Cryptographic pseudo-random number generators (CRNGs)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of a CRNG can never be much better than the security of the seed.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high entropy seed. For example, creation time is not a good entropy.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“True” random number generators (TRNGs), also known as entropy generators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because the computer is </a:t>
            </a:r>
            <a:r>
              <a:rPr lang="en"/>
              <a:t>deterministic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