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212db3d9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212db3d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212db3d9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212db3d9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5212db3d9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212db3d9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5212db3d9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212db3d9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5212db3d9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212db3d9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557398324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57398324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4d23f57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4d23f57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5212db3d9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212db3d9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5212db3d9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212db3d9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212db3d9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212db3d9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5212db3d9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5212db3d9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5212db3d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212db3d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212db3d9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212db3d9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3d13a07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3d13a07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5212db3d9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212db3d9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90c23d1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90c23d1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5212db3d91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212db3d91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5212db3d9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5212db3d9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5212db3d9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5212db3d9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212db3d9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212db3d9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5212db3d91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5212db3d91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5212db3d9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212db3d9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5212db3d9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212db3d9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5212db3d91_0_260:notes"/>
          <p:cNvSpPr txBox="1"/>
          <p:nvPr>
            <p:ph idx="1" type="body"/>
          </p:nvPr>
        </p:nvSpPr>
        <p:spPr>
          <a:xfrm>
            <a:off x="913805" y="4343702"/>
            <a:ext cx="5030400" cy="4113900"/>
          </a:xfrm>
          <a:prstGeom prst="rect">
            <a:avLst/>
          </a:prstGeom>
          <a:noFill/>
          <a:ln>
            <a:noFill/>
          </a:ln>
        </p:spPr>
        <p:txBody>
          <a:bodyPr anchorCtr="0" anchor="ctr" bIns="86175" lIns="86175" spcFirstLastPara="1" rIns="86175" wrap="square" tIns="86175">
            <a:noAutofit/>
          </a:bodyPr>
          <a:lstStyle/>
          <a:p>
            <a:pPr indent="0" lvl="0" marL="0" rtl="0" algn="l">
              <a:spcBef>
                <a:spcPts val="0"/>
              </a:spcBef>
              <a:spcAft>
                <a:spcPts val="0"/>
              </a:spcAft>
              <a:buNone/>
            </a:pPr>
            <a:r>
              <a:t/>
            </a:r>
            <a:endParaRPr/>
          </a:p>
        </p:txBody>
      </p:sp>
      <p:sp>
        <p:nvSpPr>
          <p:cNvPr id="411" name="Google Shape;411;g5212db3d91_0_26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5212db3d91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5212db3d9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c7d16ac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c7d16ac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c7d16acc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c7d16acc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7d16acc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c7d16acc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7d16acc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7d16acc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c7d16acca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c7d16acca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4d1bd5ed8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d1bd5ed8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4d1bd5ed8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4d1bd5ed8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5212db3d91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212db3d9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5212db3d9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212db3d9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4d1bd5ed8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4d1bd5ed8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4d1bd5ed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4d1bd5ed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4d1bd5ed8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4d1bd5ed8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c90c23d1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c90c23d1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4d1bd5ed8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4d1bd5ed8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4d1bd5ed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4d1bd5ed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4d1bd5ed8e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4d1bd5ed8e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549c7e17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549c7e17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549c7e17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549c7e17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528f01823e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528f01823e_1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7d16acca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7d16acca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528f01823e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g528f01823e_1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528f01823e_1_3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g528f01823e_1_3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1- We can not trust what is said by a public key, we have to rely on a third-party CA to conduct necessary checks to ensure the correctness of the owner information.</a:t>
            </a:r>
            <a:endParaRPr/>
          </a:p>
          <a:p>
            <a:pPr indent="0" lvl="0" marL="0" rtl="0" algn="l">
              <a:spcBef>
                <a:spcPts val="0"/>
              </a:spcBef>
              <a:spcAft>
                <a:spcPts val="0"/>
              </a:spcAft>
              <a:buNone/>
            </a:pPr>
            <a:r>
              <a:rPr lang="en"/>
              <a:t>This is essential to defeat MITM attacks; client can know whether a received public key belongs to the intended server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After CA verifies the identity, it will generate a certificate for the owner. Certificate should not be forged or tampered with. This is guaranteed by the one-way hash function and the digital signature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Integrity of certificate protected by CA’s signature. To verify signature, we need CA’s public key. The public key  (trusted certificate) must be preloaded by the client.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 The client ensures that the subject in the certificate and user’s intention matches.</a:t>
            </a:r>
            <a:endParaRPr/>
          </a:p>
        </p:txBody>
      </p:sp>
      <p:sp>
        <p:nvSpPr>
          <p:cNvPr id="585" name="Google Shape;585;g528f01823e_1_3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528f01823e_1_3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g528f01823e_1_3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If the CA doesn’t do a good job conducting the subject verification, or the verification process is compromised, an attacker may be able to get a certificate that contains the target subject and the attacker’s public key (now the attacker knows the corresponding pubic key). With this fake certificate, the attacker can launch an MITM attack.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primary task of a registration authority is to attest to the authenticity of the company/client requesting the certificate.</a:t>
            </a:r>
            <a:endParaRPr/>
          </a:p>
        </p:txBody>
      </p:sp>
      <p:sp>
        <p:nvSpPr>
          <p:cNvPr id="592" name="Google Shape;592;g528f01823e_1_3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528f01823e_1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g528f01823e_1_3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Several of DigiNotar’s CA servers including the ones responsible for issuing government certificates were compromised.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Hardware Secrutiy Model:</a:t>
            </a:r>
            <a:endParaRPr/>
          </a:p>
          <a:p>
            <a:pPr indent="-171450" lvl="0" marL="171450" rtl="0" algn="l">
              <a:spcBef>
                <a:spcPts val="0"/>
              </a:spcBef>
              <a:spcAft>
                <a:spcPts val="0"/>
              </a:spcAft>
              <a:buClr>
                <a:schemeClr val="dk1"/>
              </a:buClr>
              <a:buSzPts val="1200"/>
              <a:buFont typeface="Calibri"/>
              <a:buChar char="-"/>
            </a:pPr>
            <a:r>
              <a:rPr lang="en"/>
              <a:t>Capable of generating and storing cryptographic keys.</a:t>
            </a:r>
            <a:endParaRPr/>
          </a:p>
          <a:p>
            <a:pPr indent="-171450" lvl="0" marL="171450" rtl="0" algn="l">
              <a:spcBef>
                <a:spcPts val="0"/>
              </a:spcBef>
              <a:spcAft>
                <a:spcPts val="0"/>
              </a:spcAft>
              <a:buClr>
                <a:schemeClr val="dk1"/>
              </a:buClr>
              <a:buSzPts val="1200"/>
              <a:buFont typeface="Calibri"/>
              <a:buChar char="-"/>
            </a:pPr>
            <a:r>
              <a:rPr lang="en"/>
              <a:t>Device is tamper-proof. Needs to be accessed physically to get the key.</a:t>
            </a:r>
            <a:endParaRPr/>
          </a:p>
          <a:p>
            <a:pPr indent="-171450" lvl="0" marL="171450" rtl="0" algn="l">
              <a:spcBef>
                <a:spcPts val="0"/>
              </a:spcBef>
              <a:spcAft>
                <a:spcPts val="0"/>
              </a:spcAft>
              <a:buClr>
                <a:schemeClr val="dk1"/>
              </a:buClr>
              <a:buSzPts val="1200"/>
              <a:buFont typeface="Calibri"/>
              <a:buChar char="-"/>
            </a:pPr>
            <a:r>
              <a:rPr lang="en"/>
              <a:t>Generally stored in a vault guarded with physical security and video surveillance</a:t>
            </a:r>
            <a:endParaRPr/>
          </a:p>
        </p:txBody>
      </p:sp>
      <p:sp>
        <p:nvSpPr>
          <p:cNvPr id="599" name="Google Shape;599;g528f01823e_1_3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528f01823e_1_3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g528f01823e_1_3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g528f01823e_1_3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528f01823e_1_3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g528f01823e_1_3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g528f01823e_1_3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528f01823e_1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g528f01823e_1_3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Some Unicode characters look like ASCII and they can cause confusion.</a:t>
            </a:r>
            <a:endParaRPr/>
          </a:p>
          <a:p>
            <a:pPr indent="0" lvl="0" marL="0" rtl="0" algn="l">
              <a:spcBef>
                <a:spcPts val="0"/>
              </a:spcBef>
              <a:spcAft>
                <a:spcPts val="0"/>
              </a:spcAft>
              <a:buNone/>
            </a:pPr>
            <a:r>
              <a:rPr lang="en"/>
              <a:t>Possible to write a string in Cyrillic characters that looks like apple.com in ASCII. When combined in digital certificate these similarities will cause security problems.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Attacker can purchase the domain and get a certificate with www.</a:t>
            </a:r>
            <a:r>
              <a:rPr lang="en" sz="1200">
                <a:latin typeface="Consolas"/>
                <a:ea typeface="Consolas"/>
                <a:cs typeface="Consolas"/>
                <a:sym typeface="Consolas"/>
              </a:rPr>
              <a:t>xn—80ak6aa92e.com as its common name. When user redirected to this URL; browser will verify common name and server name and find that it matches.</a:t>
            </a:r>
            <a:endParaRPr/>
          </a:p>
          <a:p>
            <a:pPr indent="0" lvl="0" marL="0" rtl="0" algn="l">
              <a:spcBef>
                <a:spcPts val="0"/>
              </a:spcBef>
              <a:spcAft>
                <a:spcPts val="0"/>
              </a:spcAft>
              <a:buNone/>
            </a:pPr>
            <a:r>
              <a:rPr lang="en" sz="1200">
                <a:latin typeface="Consolas"/>
                <a:ea typeface="Consolas"/>
                <a:cs typeface="Consolas"/>
                <a:sym typeface="Consolas"/>
              </a:rPr>
              <a:t>Browser then display server name in the URL field and it will look like apple.com which defeats user confirmation step.</a:t>
            </a:r>
            <a:endParaRPr/>
          </a:p>
          <a:p>
            <a:pPr indent="0" lvl="0" marL="0" rtl="0" algn="l">
              <a:spcBef>
                <a:spcPts val="0"/>
              </a:spcBef>
              <a:spcAft>
                <a:spcPts val="0"/>
              </a:spcAft>
              <a:buNone/>
            </a:pPr>
            <a:r>
              <a:rPr lang="en" sz="1200">
                <a:latin typeface="Consolas"/>
                <a:ea typeface="Consolas"/>
                <a:cs typeface="Consolas"/>
                <a:sym typeface="Consolas"/>
              </a:rPr>
              <a:t>If browser told the user that the actual domain  is not apple.com, the user would have stopped.</a:t>
            </a:r>
            <a:endParaRPr/>
          </a:p>
        </p:txBody>
      </p:sp>
      <p:sp>
        <p:nvSpPr>
          <p:cNvPr id="620" name="Google Shape;620;g528f01823e_1_3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528f01823e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528f01823e_1_3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528f01823e_1_3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g528f01823e_1_3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1200"/>
              <a:buFont typeface="Calibri"/>
              <a:buNone/>
            </a:pPr>
            <a:r>
              <a:rPr lang="en"/>
              <a:t>WHOIS database - </a:t>
            </a:r>
            <a:r>
              <a:rPr lang="en" sz="2000"/>
              <a:t>online repository storing information about domain name registration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Via Email: traditional method. CA fetches the administrator email from domain name supplied in certificate request, then sends email to the email address. If the link in th email is clicked, the domain will be verified. CA now trusts that the applicant owns or manages the domain contained in the certificate 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Via HTTP: the hash vale of the certificate request is generated and given to the applicant. Applicant creates a file bearing the hash value in its name. The file is placed on a web server inside the domain requested. If CA can get this file, the domain is verified.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Via DNS: the hash value of the certificate request is generated and given to the applicant. Applicant enters a DNS CNAME record for the domain. If the CA can get the hash value back from the corresponding DNS query, the domain is verified.</a:t>
            </a:r>
            <a:endParaRPr/>
          </a:p>
        </p:txBody>
      </p:sp>
      <p:sp>
        <p:nvSpPr>
          <p:cNvPr id="633" name="Google Shape;633;g528f01823e_1_3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528f01823e_1_3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g528f01823e_1_3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1200"/>
              <a:buFont typeface="Calibri"/>
              <a:buNone/>
            </a:pPr>
            <a:r>
              <a:t/>
            </a:r>
            <a:endParaRPr/>
          </a:p>
        </p:txBody>
      </p:sp>
      <p:sp>
        <p:nvSpPr>
          <p:cNvPr id="640" name="Google Shape;640;g528f01823e_1_3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7d16acca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7d16acca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528f01823e_1_3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6" name="Google Shape;646;g528f01823e_1_3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1200"/>
              <a:buFont typeface="Calibri"/>
              <a:buNone/>
            </a:pPr>
            <a:r>
              <a:rPr lang="en"/>
              <a:t>DV certificate only verifies that the applicant has the control of the domain but doesn’t say anything about the organization that owns the domain</a:t>
            </a:r>
            <a:endParaRPr/>
          </a:p>
          <a:p>
            <a:pPr indent="0" lvl="1" marL="0" marR="0" rtl="0" algn="l">
              <a:lnSpc>
                <a:spcPct val="100000"/>
              </a:lnSpc>
              <a:spcBef>
                <a:spcPts val="0"/>
              </a:spcBef>
              <a:spcAft>
                <a:spcPts val="0"/>
              </a:spcAft>
              <a:buClr>
                <a:schemeClr val="dk1"/>
              </a:buClr>
              <a:buSzPts val="1200"/>
              <a:buFont typeface="Calibri"/>
              <a:buNone/>
            </a:pPr>
            <a:r>
              <a:rPr lang="en"/>
              <a:t>EV certificates provide a more thorough background checking on the organization.</a:t>
            </a:r>
            <a:endParaRPr/>
          </a:p>
        </p:txBody>
      </p:sp>
      <p:sp>
        <p:nvSpPr>
          <p:cNvPr id="647" name="Google Shape;647;g528f01823e_1_3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528f01823e_1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g528f01823e_1_3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1200"/>
              <a:buFont typeface="Calibri"/>
              <a:buNone/>
            </a:pPr>
            <a:r>
              <a:rPr lang="en"/>
              <a:t>Browser have separate list for EV-compliant CAs. </a:t>
            </a:r>
            <a:endParaRPr/>
          </a:p>
          <a:p>
            <a:pPr indent="0" lvl="1" marL="0" marR="0" rtl="0" algn="l">
              <a:lnSpc>
                <a:spcPct val="100000"/>
              </a:lnSpc>
              <a:spcBef>
                <a:spcPts val="0"/>
              </a:spcBef>
              <a:spcAft>
                <a:spcPts val="0"/>
              </a:spcAft>
              <a:buClr>
                <a:schemeClr val="dk1"/>
              </a:buClr>
              <a:buSzPts val="1200"/>
              <a:buFont typeface="Calibri"/>
              <a:buNone/>
            </a:pPr>
            <a:r>
              <a:rPr lang="en"/>
              <a:t>CA is EV compliant if it follows all the standards and implement security controls for its infrastructure and can prove its  security to browser vendors through third party audits.</a:t>
            </a:r>
            <a:endParaRPr/>
          </a:p>
          <a:p>
            <a:pPr indent="0" lvl="1" marL="0" marR="0" rtl="0" algn="l">
              <a:lnSpc>
                <a:spcPct val="100000"/>
              </a:lnSpc>
              <a:spcBef>
                <a:spcPts val="0"/>
              </a:spcBef>
              <a:spcAft>
                <a:spcPts val="0"/>
              </a:spcAft>
              <a:buClr>
                <a:schemeClr val="dk1"/>
              </a:buClr>
              <a:buSzPts val="1200"/>
              <a:buFont typeface="Calibri"/>
              <a:buNone/>
            </a:pPr>
            <a:r>
              <a:rPr lang="en"/>
              <a:t>EV compliant certificates cannot be added manually for most browsers.</a:t>
            </a:r>
            <a:endParaRPr/>
          </a:p>
          <a:p>
            <a:pPr indent="0" lvl="1" marL="0" marR="0" rtl="0" algn="l">
              <a:lnSpc>
                <a:spcPct val="100000"/>
              </a:lnSpc>
              <a:spcBef>
                <a:spcPts val="0"/>
              </a:spcBef>
              <a:spcAft>
                <a:spcPts val="0"/>
              </a:spcAft>
              <a:buClr>
                <a:schemeClr val="dk1"/>
              </a:buClr>
              <a:buSzPts val="1200"/>
              <a:buFont typeface="Calibri"/>
              <a:buNone/>
            </a:pPr>
            <a:r>
              <a:t/>
            </a:r>
            <a:endParaRPr/>
          </a:p>
          <a:p>
            <a:pPr indent="0" lvl="1" marL="0" marR="0" rtl="0" algn="l">
              <a:lnSpc>
                <a:spcPct val="100000"/>
              </a:lnSpc>
              <a:spcBef>
                <a:spcPts val="0"/>
              </a:spcBef>
              <a:spcAft>
                <a:spcPts val="0"/>
              </a:spcAft>
              <a:buClr>
                <a:schemeClr val="dk1"/>
              </a:buClr>
              <a:buSzPts val="1200"/>
              <a:buFont typeface="Calibri"/>
              <a:buNone/>
            </a:pPr>
            <a:r>
              <a:rPr lang="en"/>
              <a:t>If an EV certificate is verified, browser displays extra information to indicate that the website uses an EV certificate.</a:t>
            </a:r>
            <a:endParaRPr/>
          </a:p>
          <a:p>
            <a:pPr indent="0" lvl="1" marL="0" marR="0" rtl="0" algn="l">
              <a:lnSpc>
                <a:spcPct val="100000"/>
              </a:lnSpc>
              <a:spcBef>
                <a:spcPts val="0"/>
              </a:spcBef>
              <a:spcAft>
                <a:spcPts val="0"/>
              </a:spcAft>
              <a:buClr>
                <a:schemeClr val="dk1"/>
              </a:buClr>
              <a:buSzPts val="1200"/>
              <a:buFont typeface="Calibri"/>
              <a:buNone/>
            </a:pPr>
            <a:r>
              <a:t/>
            </a:r>
            <a:endParaRPr/>
          </a:p>
          <a:p>
            <a:pPr indent="0" lvl="1" marL="0" marR="0" rtl="0" algn="l">
              <a:lnSpc>
                <a:spcPct val="100000"/>
              </a:lnSpc>
              <a:spcBef>
                <a:spcPts val="0"/>
              </a:spcBef>
              <a:spcAft>
                <a:spcPts val="0"/>
              </a:spcAft>
              <a:buClr>
                <a:schemeClr val="dk1"/>
              </a:buClr>
              <a:buSzPts val="1200"/>
              <a:buFont typeface="Calibri"/>
              <a:buNone/>
            </a:pPr>
            <a:r>
              <a:rPr lang="en"/>
              <a:t>The image shows how browsers display the info for three scenarios:</a:t>
            </a:r>
            <a:endParaRPr/>
          </a:p>
          <a:p>
            <a:pPr indent="0" lvl="1" marL="0" marR="0" rtl="0" algn="l">
              <a:lnSpc>
                <a:spcPct val="100000"/>
              </a:lnSpc>
              <a:spcBef>
                <a:spcPts val="0"/>
              </a:spcBef>
              <a:spcAft>
                <a:spcPts val="0"/>
              </a:spcAft>
              <a:buClr>
                <a:schemeClr val="dk1"/>
              </a:buClr>
              <a:buSzPts val="1200"/>
              <a:buFont typeface="Calibri"/>
              <a:buNone/>
            </a:pPr>
            <a:r>
              <a:rPr lang="en"/>
              <a:t>	- the website’s certificate can not be verified</a:t>
            </a:r>
            <a:endParaRPr/>
          </a:p>
          <a:p>
            <a:pPr indent="0" lvl="1" marL="0" marR="0" rtl="0" algn="l">
              <a:lnSpc>
                <a:spcPct val="100000"/>
              </a:lnSpc>
              <a:spcBef>
                <a:spcPts val="0"/>
              </a:spcBef>
              <a:spcAft>
                <a:spcPts val="0"/>
              </a:spcAft>
              <a:buClr>
                <a:schemeClr val="dk1"/>
              </a:buClr>
              <a:buSzPts val="1200"/>
              <a:buFont typeface="Calibri"/>
              <a:buNone/>
            </a:pPr>
            <a:r>
              <a:rPr lang="en"/>
              <a:t>	- the website is using a DV or OV certificate</a:t>
            </a:r>
            <a:endParaRPr/>
          </a:p>
          <a:p>
            <a:pPr indent="0" lvl="1" marL="0" marR="0" rtl="0" algn="l">
              <a:lnSpc>
                <a:spcPct val="100000"/>
              </a:lnSpc>
              <a:spcBef>
                <a:spcPts val="0"/>
              </a:spcBef>
              <a:spcAft>
                <a:spcPts val="0"/>
              </a:spcAft>
              <a:buClr>
                <a:schemeClr val="dk1"/>
              </a:buClr>
              <a:buSzPts val="1200"/>
              <a:buFont typeface="Calibri"/>
              <a:buNone/>
            </a:pPr>
            <a:r>
              <a:rPr lang="en"/>
              <a:t>	- the website is using an EV certificate</a:t>
            </a:r>
            <a:endParaRPr/>
          </a:p>
        </p:txBody>
      </p:sp>
      <p:sp>
        <p:nvSpPr>
          <p:cNvPr id="654" name="Google Shape;654;g528f01823e_1_3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5212db3d9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5212db3d9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5212db3d9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212db3d9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5212db3d9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212db3d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212db3d9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212db3d9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objects" type="fourObj">
  <p:cSld name="FOUR_OBJECTS">
    <p:spTree>
      <p:nvGrpSpPr>
        <p:cNvPr id="50" name="Shape 50"/>
        <p:cNvGrpSpPr/>
        <p:nvPr/>
      </p:nvGrpSpPr>
      <p:grpSpPr>
        <a:xfrm>
          <a:off x="0" y="0"/>
          <a:ext cx="0" cy="0"/>
          <a:chOff x="0" y="0"/>
          <a:chExt cx="0" cy="0"/>
        </a:xfrm>
      </p:grpSpPr>
      <p:sp>
        <p:nvSpPr>
          <p:cNvPr id="51" name="Google Shape;51;p13"/>
          <p:cNvSpPr txBox="1"/>
          <p:nvPr>
            <p:ph idx="10" type="dt"/>
          </p:nvPr>
        </p:nvSpPr>
        <p:spPr>
          <a:xfrm>
            <a:off x="0" y="0"/>
            <a:ext cx="3000000" cy="225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2" name="Google Shape;52;p13"/>
          <p:cNvSpPr txBox="1"/>
          <p:nvPr>
            <p:ph idx="11" type="ftr"/>
          </p:nvPr>
        </p:nvSpPr>
        <p:spPr>
          <a:xfrm>
            <a:off x="0" y="4914900"/>
            <a:ext cx="5638800" cy="228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3" name="Google Shape;53;p13"/>
          <p:cNvSpPr txBox="1"/>
          <p:nvPr>
            <p:ph idx="12" type="sldNum"/>
          </p:nvPr>
        </p:nvSpPr>
        <p:spPr>
          <a:xfrm>
            <a:off x="8305800" y="4857750"/>
            <a:ext cx="838200" cy="2859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p:cSld name="TITLE_AND_TWO_COLUMNS_1">
    <p:spTree>
      <p:nvGrpSpPr>
        <p:cNvPr id="54" name="Shape 54"/>
        <p:cNvGrpSpPr/>
        <p:nvPr/>
      </p:nvGrpSpPr>
      <p:grpSpPr>
        <a:xfrm>
          <a:off x="0" y="0"/>
          <a:ext cx="0" cy="0"/>
          <a:chOff x="0" y="0"/>
          <a:chExt cx="0" cy="0"/>
        </a:xfrm>
      </p:grpSpPr>
      <p:sp>
        <p:nvSpPr>
          <p:cNvPr id="55" name="Google Shape;55;p14"/>
          <p:cNvSpPr txBox="1"/>
          <p:nvPr>
            <p:ph idx="10" type="dt"/>
          </p:nvPr>
        </p:nvSpPr>
        <p:spPr>
          <a:xfrm>
            <a:off x="0" y="0"/>
            <a:ext cx="3000000" cy="225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6" name="Google Shape;56;p14"/>
          <p:cNvSpPr txBox="1"/>
          <p:nvPr>
            <p:ph idx="11" type="ftr"/>
          </p:nvPr>
        </p:nvSpPr>
        <p:spPr>
          <a:xfrm>
            <a:off x="0" y="4914900"/>
            <a:ext cx="5638800" cy="228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chemeClr val="dk1"/>
                </a:solidFill>
                <a:latin typeface="Times New Roman"/>
                <a:ea typeface="Times New Roman"/>
                <a:cs typeface="Times New Roman"/>
                <a:sym typeface="Times New Roman"/>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7" name="Google Shape;57;p14"/>
          <p:cNvSpPr txBox="1"/>
          <p:nvPr>
            <p:ph idx="12" type="sldNum"/>
          </p:nvPr>
        </p:nvSpPr>
        <p:spPr>
          <a:xfrm>
            <a:off x="8305800" y="4857750"/>
            <a:ext cx="838200" cy="2859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None/>
              <a:defRPr b="0" i="0" sz="12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 name="Google Shape;64;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 name="Shape 66"/>
        <p:cNvGrpSpPr/>
        <p:nvPr/>
      </p:nvGrpSpPr>
      <p:grpSpPr>
        <a:xfrm>
          <a:off x="0" y="0"/>
          <a:ext cx="0" cy="0"/>
          <a:chOff x="0" y="0"/>
          <a:chExt cx="0" cy="0"/>
        </a:xfrm>
      </p:grpSpPr>
      <p:sp>
        <p:nvSpPr>
          <p:cNvPr id="67" name="Google Shape;67;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 name="Google Shape;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sp>
        <p:nvSpPr>
          <p:cNvPr id="70" name="Google Shape;7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2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3" name="Google Shape;83;p2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2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sp>
        <p:nvSpPr>
          <p:cNvPr id="89" name="Google Shape;89;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2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2" name="Google Shape;92;p2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2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9" name="Google Shape;99;p2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0" name="Google Shape;10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9" name="Shape 109"/>
        <p:cNvGrpSpPr/>
        <p:nvPr/>
      </p:nvGrpSpPr>
      <p:grpSpPr>
        <a:xfrm>
          <a:off x="0" y="0"/>
          <a:ext cx="0" cy="0"/>
          <a:chOff x="0" y="0"/>
          <a:chExt cx="0" cy="0"/>
        </a:xfrm>
      </p:grpSpPr>
      <p:sp>
        <p:nvSpPr>
          <p:cNvPr id="110" name="Google Shape;110;p28"/>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28"/>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112" name="Google Shape;112;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5" name="Shape 115"/>
        <p:cNvGrpSpPr/>
        <p:nvPr/>
      </p:nvGrpSpPr>
      <p:grpSpPr>
        <a:xfrm>
          <a:off x="0" y="0"/>
          <a:ext cx="0" cy="0"/>
          <a:chOff x="0" y="0"/>
          <a:chExt cx="0" cy="0"/>
        </a:xfrm>
      </p:grpSpPr>
      <p:sp>
        <p:nvSpPr>
          <p:cNvPr id="116" name="Google Shape;116;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8" name="Google Shape;118;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1" name="Shape 121"/>
        <p:cNvGrpSpPr/>
        <p:nvPr/>
      </p:nvGrpSpPr>
      <p:grpSpPr>
        <a:xfrm>
          <a:off x="0" y="0"/>
          <a:ext cx="0" cy="0"/>
          <a:chOff x="0" y="0"/>
          <a:chExt cx="0" cy="0"/>
        </a:xfrm>
      </p:grpSpPr>
      <p:sp>
        <p:nvSpPr>
          <p:cNvPr id="122" name="Google Shape;122;p30"/>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3000"/>
              <a:buFont typeface="Calibri"/>
              <a:buNone/>
              <a:defRPr b="1" sz="3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0"/>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270"/>
              </a:spcBef>
              <a:spcAft>
                <a:spcPts val="0"/>
              </a:spcAft>
              <a:buClr>
                <a:srgbClr val="888888"/>
              </a:buClr>
              <a:buSzPts val="1350"/>
              <a:buNone/>
              <a:defRPr sz="1350">
                <a:solidFill>
                  <a:srgbClr val="888888"/>
                </a:solidFill>
              </a:defRPr>
            </a:lvl2pPr>
            <a:lvl3pPr indent="-228600" lvl="2" marL="1371600" algn="l">
              <a:spcBef>
                <a:spcPts val="240"/>
              </a:spcBef>
              <a:spcAft>
                <a:spcPts val="0"/>
              </a:spcAft>
              <a:buClr>
                <a:srgbClr val="888888"/>
              </a:buClr>
              <a:buSzPts val="1200"/>
              <a:buNone/>
              <a:defRPr sz="1200">
                <a:solidFill>
                  <a:srgbClr val="888888"/>
                </a:solidFill>
              </a:defRPr>
            </a:lvl3pPr>
            <a:lvl4pPr indent="-228600" lvl="3" marL="1828800" algn="l">
              <a:spcBef>
                <a:spcPts val="210"/>
              </a:spcBef>
              <a:spcAft>
                <a:spcPts val="0"/>
              </a:spcAft>
              <a:buClr>
                <a:srgbClr val="888888"/>
              </a:buClr>
              <a:buSzPts val="1050"/>
              <a:buNone/>
              <a:defRPr sz="1050">
                <a:solidFill>
                  <a:srgbClr val="888888"/>
                </a:solidFill>
              </a:defRPr>
            </a:lvl4pPr>
            <a:lvl5pPr indent="-228600" lvl="4" marL="2286000" algn="l">
              <a:spcBef>
                <a:spcPts val="210"/>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124" name="Google Shape;124;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7" name="Shape 127"/>
        <p:cNvGrpSpPr/>
        <p:nvPr/>
      </p:nvGrpSpPr>
      <p:grpSpPr>
        <a:xfrm>
          <a:off x="0" y="0"/>
          <a:ext cx="0" cy="0"/>
          <a:chOff x="0" y="0"/>
          <a:chExt cx="0" cy="0"/>
        </a:xfrm>
      </p:grpSpPr>
      <p:sp>
        <p:nvSpPr>
          <p:cNvPr id="128" name="Google Shape;128;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1"/>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chemeClr val="dk1"/>
              </a:buClr>
              <a:buSzPts val="2100"/>
              <a:buChar char="•"/>
              <a:defRPr sz="2100"/>
            </a:lvl1pPr>
            <a:lvl2pPr indent="-342900" lvl="1" marL="914400" algn="l">
              <a:spcBef>
                <a:spcPts val="36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4325" lvl="3" marL="1828800" algn="l">
              <a:spcBef>
                <a:spcPts val="270"/>
              </a:spcBef>
              <a:spcAft>
                <a:spcPts val="0"/>
              </a:spcAft>
              <a:buClr>
                <a:schemeClr val="dk1"/>
              </a:buClr>
              <a:buSzPts val="1350"/>
              <a:buChar char="–"/>
              <a:defRPr sz="1350"/>
            </a:lvl4pPr>
            <a:lvl5pPr indent="-314325" lvl="4" marL="2286000" algn="l">
              <a:spcBef>
                <a:spcPts val="270"/>
              </a:spcBef>
              <a:spcAft>
                <a:spcPts val="0"/>
              </a:spcAft>
              <a:buClr>
                <a:schemeClr val="dk1"/>
              </a:buClr>
              <a:buSzPts val="1350"/>
              <a:buChar char="»"/>
              <a:defRPr sz="135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
        <p:nvSpPr>
          <p:cNvPr id="130" name="Google Shape;130;p31"/>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361950" lvl="0" marL="457200" algn="l">
              <a:spcBef>
                <a:spcPts val="420"/>
              </a:spcBef>
              <a:spcAft>
                <a:spcPts val="0"/>
              </a:spcAft>
              <a:buClr>
                <a:schemeClr val="dk1"/>
              </a:buClr>
              <a:buSzPts val="2100"/>
              <a:buChar char="•"/>
              <a:defRPr sz="2100"/>
            </a:lvl1pPr>
            <a:lvl2pPr indent="-342900" lvl="1" marL="914400" algn="l">
              <a:spcBef>
                <a:spcPts val="36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4325" lvl="3" marL="1828800" algn="l">
              <a:spcBef>
                <a:spcPts val="270"/>
              </a:spcBef>
              <a:spcAft>
                <a:spcPts val="0"/>
              </a:spcAft>
              <a:buClr>
                <a:schemeClr val="dk1"/>
              </a:buClr>
              <a:buSzPts val="1350"/>
              <a:buChar char="–"/>
              <a:defRPr sz="1350"/>
            </a:lvl4pPr>
            <a:lvl5pPr indent="-314325" lvl="4" marL="2286000" algn="l">
              <a:spcBef>
                <a:spcPts val="270"/>
              </a:spcBef>
              <a:spcAft>
                <a:spcPts val="0"/>
              </a:spcAft>
              <a:buClr>
                <a:schemeClr val="dk1"/>
              </a:buClr>
              <a:buSzPts val="1350"/>
              <a:buChar char="»"/>
              <a:defRPr sz="135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
        <p:nvSpPr>
          <p:cNvPr id="131" name="Google Shape;131;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4" name="Shape 134"/>
        <p:cNvGrpSpPr/>
        <p:nvPr/>
      </p:nvGrpSpPr>
      <p:grpSpPr>
        <a:xfrm>
          <a:off x="0" y="0"/>
          <a:ext cx="0" cy="0"/>
          <a:chOff x="0" y="0"/>
          <a:chExt cx="0" cy="0"/>
        </a:xfrm>
      </p:grpSpPr>
      <p:sp>
        <p:nvSpPr>
          <p:cNvPr id="135" name="Google Shape;135;p3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3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270"/>
              </a:spcBef>
              <a:spcAft>
                <a:spcPts val="0"/>
              </a:spcAft>
              <a:buClr>
                <a:schemeClr val="dk1"/>
              </a:buClr>
              <a:buSzPts val="1350"/>
              <a:buNone/>
              <a:defRPr b="1" sz="1350"/>
            </a:lvl3pPr>
            <a:lvl4pPr indent="-228600" lvl="3" marL="1828800" algn="l">
              <a:spcBef>
                <a:spcPts val="240"/>
              </a:spcBef>
              <a:spcAft>
                <a:spcPts val="0"/>
              </a:spcAft>
              <a:buClr>
                <a:schemeClr val="dk1"/>
              </a:buClr>
              <a:buSzPts val="1200"/>
              <a:buNone/>
              <a:defRPr b="1" sz="1200"/>
            </a:lvl4pPr>
            <a:lvl5pPr indent="-228600" lvl="4" marL="2286000" algn="l">
              <a:spcBef>
                <a:spcPts val="240"/>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137" name="Google Shape;137;p32"/>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4325" lvl="2" marL="1371600" algn="l">
              <a:spcBef>
                <a:spcPts val="270"/>
              </a:spcBef>
              <a:spcAft>
                <a:spcPts val="0"/>
              </a:spcAft>
              <a:buClr>
                <a:schemeClr val="dk1"/>
              </a:buClr>
              <a:buSzPts val="1350"/>
              <a:buChar char="•"/>
              <a:defRPr sz="1350"/>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04800" lvl="5" marL="2743200" algn="l">
              <a:spcBef>
                <a:spcPts val="240"/>
              </a:spcBef>
              <a:spcAft>
                <a:spcPts val="0"/>
              </a:spcAft>
              <a:buClr>
                <a:schemeClr val="dk1"/>
              </a:buClr>
              <a:buSzPts val="1200"/>
              <a:buChar char="•"/>
              <a:defRPr sz="1200"/>
            </a:lvl6pPr>
            <a:lvl7pPr indent="-304800" lvl="6" marL="3200400" algn="l">
              <a:spcBef>
                <a:spcPts val="240"/>
              </a:spcBef>
              <a:spcAft>
                <a:spcPts val="0"/>
              </a:spcAft>
              <a:buClr>
                <a:schemeClr val="dk1"/>
              </a:buClr>
              <a:buSzPts val="1200"/>
              <a:buChar char="•"/>
              <a:defRPr sz="1200"/>
            </a:lvl7pPr>
            <a:lvl8pPr indent="-304800" lvl="7" marL="3657600" algn="l">
              <a:spcBef>
                <a:spcPts val="240"/>
              </a:spcBef>
              <a:spcAft>
                <a:spcPts val="0"/>
              </a:spcAft>
              <a:buClr>
                <a:schemeClr val="dk1"/>
              </a:buClr>
              <a:buSzPts val="1200"/>
              <a:buChar char="•"/>
              <a:defRPr sz="1200"/>
            </a:lvl8pPr>
            <a:lvl9pPr indent="-304800" lvl="8" marL="4114800" algn="l">
              <a:spcBef>
                <a:spcPts val="240"/>
              </a:spcBef>
              <a:spcAft>
                <a:spcPts val="0"/>
              </a:spcAft>
              <a:buClr>
                <a:schemeClr val="dk1"/>
              </a:buClr>
              <a:buSzPts val="1200"/>
              <a:buChar char="•"/>
              <a:defRPr sz="1200"/>
            </a:lvl9pPr>
          </a:lstStyle>
          <a:p/>
        </p:txBody>
      </p:sp>
      <p:sp>
        <p:nvSpPr>
          <p:cNvPr id="138" name="Google Shape;138;p32"/>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270"/>
              </a:spcBef>
              <a:spcAft>
                <a:spcPts val="0"/>
              </a:spcAft>
              <a:buClr>
                <a:schemeClr val="dk1"/>
              </a:buClr>
              <a:buSzPts val="1350"/>
              <a:buNone/>
              <a:defRPr b="1" sz="1350"/>
            </a:lvl3pPr>
            <a:lvl4pPr indent="-228600" lvl="3" marL="1828800" algn="l">
              <a:spcBef>
                <a:spcPts val="240"/>
              </a:spcBef>
              <a:spcAft>
                <a:spcPts val="0"/>
              </a:spcAft>
              <a:buClr>
                <a:schemeClr val="dk1"/>
              </a:buClr>
              <a:buSzPts val="1200"/>
              <a:buNone/>
              <a:defRPr b="1" sz="1200"/>
            </a:lvl4pPr>
            <a:lvl5pPr indent="-228600" lvl="4" marL="2286000" algn="l">
              <a:spcBef>
                <a:spcPts val="240"/>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139" name="Google Shape;139;p32"/>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4325" lvl="2" marL="1371600" algn="l">
              <a:spcBef>
                <a:spcPts val="270"/>
              </a:spcBef>
              <a:spcAft>
                <a:spcPts val="0"/>
              </a:spcAft>
              <a:buClr>
                <a:schemeClr val="dk1"/>
              </a:buClr>
              <a:buSzPts val="1350"/>
              <a:buChar char="•"/>
              <a:defRPr sz="1350"/>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04800" lvl="5" marL="2743200" algn="l">
              <a:spcBef>
                <a:spcPts val="240"/>
              </a:spcBef>
              <a:spcAft>
                <a:spcPts val="0"/>
              </a:spcAft>
              <a:buClr>
                <a:schemeClr val="dk1"/>
              </a:buClr>
              <a:buSzPts val="1200"/>
              <a:buChar char="•"/>
              <a:defRPr sz="1200"/>
            </a:lvl6pPr>
            <a:lvl7pPr indent="-304800" lvl="6" marL="3200400" algn="l">
              <a:spcBef>
                <a:spcPts val="240"/>
              </a:spcBef>
              <a:spcAft>
                <a:spcPts val="0"/>
              </a:spcAft>
              <a:buClr>
                <a:schemeClr val="dk1"/>
              </a:buClr>
              <a:buSzPts val="1200"/>
              <a:buChar char="•"/>
              <a:defRPr sz="1200"/>
            </a:lvl7pPr>
            <a:lvl8pPr indent="-304800" lvl="7" marL="3657600" algn="l">
              <a:spcBef>
                <a:spcPts val="240"/>
              </a:spcBef>
              <a:spcAft>
                <a:spcPts val="0"/>
              </a:spcAft>
              <a:buClr>
                <a:schemeClr val="dk1"/>
              </a:buClr>
              <a:buSzPts val="1200"/>
              <a:buChar char="•"/>
              <a:defRPr sz="1200"/>
            </a:lvl8pPr>
            <a:lvl9pPr indent="-304800" lvl="8" marL="4114800" algn="l">
              <a:spcBef>
                <a:spcPts val="240"/>
              </a:spcBef>
              <a:spcAft>
                <a:spcPts val="0"/>
              </a:spcAft>
              <a:buClr>
                <a:schemeClr val="dk1"/>
              </a:buClr>
              <a:buSzPts val="1200"/>
              <a:buChar char="•"/>
              <a:defRPr sz="1200"/>
            </a:lvl9pPr>
          </a:lstStyle>
          <a:p/>
        </p:txBody>
      </p:sp>
      <p:sp>
        <p:nvSpPr>
          <p:cNvPr id="140" name="Google Shape;140;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3" name="Shape 143"/>
        <p:cNvGrpSpPr/>
        <p:nvPr/>
      </p:nvGrpSpPr>
      <p:grpSpPr>
        <a:xfrm>
          <a:off x="0" y="0"/>
          <a:ext cx="0" cy="0"/>
          <a:chOff x="0" y="0"/>
          <a:chExt cx="0" cy="0"/>
        </a:xfrm>
      </p:grpSpPr>
      <p:sp>
        <p:nvSpPr>
          <p:cNvPr id="144" name="Google Shape;144;p3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2" name="Shape 152"/>
        <p:cNvGrpSpPr/>
        <p:nvPr/>
      </p:nvGrpSpPr>
      <p:grpSpPr>
        <a:xfrm>
          <a:off x="0" y="0"/>
          <a:ext cx="0" cy="0"/>
          <a:chOff x="0" y="0"/>
          <a:chExt cx="0" cy="0"/>
        </a:xfrm>
      </p:grpSpPr>
      <p:sp>
        <p:nvSpPr>
          <p:cNvPr id="153" name="Google Shape;153;p35"/>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500"/>
              <a:buFont typeface="Calibri"/>
              <a:buNone/>
              <a:defRPr b="1"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35"/>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61950" lvl="1" marL="914400" algn="l">
              <a:spcBef>
                <a:spcPts val="420"/>
              </a:spcBef>
              <a:spcAft>
                <a:spcPts val="0"/>
              </a:spcAft>
              <a:buClr>
                <a:schemeClr val="dk1"/>
              </a:buClr>
              <a:buSzPts val="2100"/>
              <a:buChar char="–"/>
              <a:defRPr sz="2100"/>
            </a:lvl2pPr>
            <a:lvl3pPr indent="-342900" lvl="2" marL="1371600" algn="l">
              <a:spcBef>
                <a:spcPts val="36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55" name="Google Shape;155;p35"/>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10"/>
              </a:spcBef>
              <a:spcAft>
                <a:spcPts val="0"/>
              </a:spcAft>
              <a:buClr>
                <a:schemeClr val="dk1"/>
              </a:buClr>
              <a:buSzPts val="1050"/>
              <a:buNone/>
              <a:defRPr sz="1050"/>
            </a:lvl1pPr>
            <a:lvl2pPr indent="-228600" lvl="1" marL="914400" algn="l">
              <a:spcBef>
                <a:spcPts val="180"/>
              </a:spcBef>
              <a:spcAft>
                <a:spcPts val="0"/>
              </a:spcAft>
              <a:buClr>
                <a:schemeClr val="dk1"/>
              </a:buClr>
              <a:buSzPts val="900"/>
              <a:buNone/>
              <a:defRPr sz="900"/>
            </a:lvl2pPr>
            <a:lvl3pPr indent="-228600" lvl="2" marL="1371600" algn="l">
              <a:spcBef>
                <a:spcPts val="150"/>
              </a:spcBef>
              <a:spcAft>
                <a:spcPts val="0"/>
              </a:spcAft>
              <a:buClr>
                <a:schemeClr val="dk1"/>
              </a:buClr>
              <a:buSzPts val="750"/>
              <a:buNone/>
              <a:defRPr sz="750"/>
            </a:lvl3pPr>
            <a:lvl4pPr indent="-228600" lvl="3" marL="1828800" algn="l">
              <a:spcBef>
                <a:spcPts val="135"/>
              </a:spcBef>
              <a:spcAft>
                <a:spcPts val="0"/>
              </a:spcAft>
              <a:buClr>
                <a:schemeClr val="dk1"/>
              </a:buClr>
              <a:buSzPts val="675"/>
              <a:buNone/>
              <a:defRPr sz="675"/>
            </a:lvl4pPr>
            <a:lvl5pPr indent="-228600" lvl="4" marL="2286000" algn="l">
              <a:spcBef>
                <a:spcPts val="13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56" name="Google Shape;156;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9" name="Shape 159"/>
        <p:cNvGrpSpPr/>
        <p:nvPr/>
      </p:nvGrpSpPr>
      <p:grpSpPr>
        <a:xfrm>
          <a:off x="0" y="0"/>
          <a:ext cx="0" cy="0"/>
          <a:chOff x="0" y="0"/>
          <a:chExt cx="0" cy="0"/>
        </a:xfrm>
      </p:grpSpPr>
      <p:sp>
        <p:nvSpPr>
          <p:cNvPr id="160" name="Google Shape;160;p36"/>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500"/>
              <a:buFont typeface="Calibri"/>
              <a:buNone/>
              <a:defRPr b="1"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36"/>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spcBef>
                <a:spcPts val="42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spcBef>
                <a:spcPts val="36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62" name="Google Shape;162;p36"/>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10"/>
              </a:spcBef>
              <a:spcAft>
                <a:spcPts val="0"/>
              </a:spcAft>
              <a:buClr>
                <a:schemeClr val="dk1"/>
              </a:buClr>
              <a:buSzPts val="1050"/>
              <a:buNone/>
              <a:defRPr sz="1050"/>
            </a:lvl1pPr>
            <a:lvl2pPr indent="-228600" lvl="1" marL="914400" algn="l">
              <a:spcBef>
                <a:spcPts val="180"/>
              </a:spcBef>
              <a:spcAft>
                <a:spcPts val="0"/>
              </a:spcAft>
              <a:buClr>
                <a:schemeClr val="dk1"/>
              </a:buClr>
              <a:buSzPts val="900"/>
              <a:buNone/>
              <a:defRPr sz="900"/>
            </a:lvl2pPr>
            <a:lvl3pPr indent="-228600" lvl="2" marL="1371600" algn="l">
              <a:spcBef>
                <a:spcPts val="150"/>
              </a:spcBef>
              <a:spcAft>
                <a:spcPts val="0"/>
              </a:spcAft>
              <a:buClr>
                <a:schemeClr val="dk1"/>
              </a:buClr>
              <a:buSzPts val="750"/>
              <a:buNone/>
              <a:defRPr sz="750"/>
            </a:lvl3pPr>
            <a:lvl4pPr indent="-228600" lvl="3" marL="1828800" algn="l">
              <a:spcBef>
                <a:spcPts val="135"/>
              </a:spcBef>
              <a:spcAft>
                <a:spcPts val="0"/>
              </a:spcAft>
              <a:buClr>
                <a:schemeClr val="dk1"/>
              </a:buClr>
              <a:buSzPts val="675"/>
              <a:buNone/>
              <a:defRPr sz="675"/>
            </a:lvl4pPr>
            <a:lvl5pPr indent="-228600" lvl="4" marL="2286000" algn="l">
              <a:spcBef>
                <a:spcPts val="13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63" name="Google Shape;163;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3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37"/>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38"/>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38"/>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5" name="Google Shape;175;p3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2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5" name="Google Shape;105;p2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6" name="Google Shape;106;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9.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0.xml"/><Relationship Id="rId3" Type="http://schemas.openxmlformats.org/officeDocument/2006/relationships/image" Target="../media/image24.png"/><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1.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1.xml"/><Relationship Id="rId3"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CS763 </a:t>
            </a:r>
            <a:endParaRPr/>
          </a:p>
          <a:p>
            <a:pPr indent="0" lvl="0" marL="0" rtl="0" algn="ctr">
              <a:spcBef>
                <a:spcPts val="0"/>
              </a:spcBef>
              <a:spcAft>
                <a:spcPts val="0"/>
              </a:spcAft>
              <a:buNone/>
            </a:pPr>
            <a:r>
              <a:rPr lang="en"/>
              <a:t>Crypto Basics</a:t>
            </a:r>
            <a:endParaRPr/>
          </a:p>
        </p:txBody>
      </p:sp>
      <p:sp>
        <p:nvSpPr>
          <p:cNvPr id="183" name="Google Shape;183;p3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Yuting Zhang</a:t>
            </a:r>
            <a:endParaRPr/>
          </a:p>
          <a:p>
            <a:pPr indent="0" lvl="0" marL="0" rtl="0" algn="ctr">
              <a:spcBef>
                <a:spcPts val="0"/>
              </a:spcBef>
              <a:spcAft>
                <a:spcPts val="0"/>
              </a:spcAft>
              <a:buNone/>
            </a:pPr>
            <a:r>
              <a:rPr lang="en"/>
              <a:t>BU METCS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type="title"/>
          </p:nvPr>
        </p:nvSpPr>
        <p:spPr>
          <a:xfrm>
            <a:off x="311700" y="76575"/>
            <a:ext cx="8520600" cy="9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Basic Symmetric Encryption Techniques: Substitution </a:t>
            </a:r>
            <a:br>
              <a:rPr lang="en"/>
            </a:br>
            <a:endParaRPr/>
          </a:p>
        </p:txBody>
      </p:sp>
      <p:sp>
        <p:nvSpPr>
          <p:cNvPr id="258" name="Google Shape;258;p48"/>
          <p:cNvSpPr txBox="1"/>
          <p:nvPr>
            <p:ph idx="1" type="body"/>
          </p:nvPr>
        </p:nvSpPr>
        <p:spPr>
          <a:xfrm>
            <a:off x="159300" y="1076275"/>
            <a:ext cx="8970000" cy="4067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Units of plaintext are replaced with </a:t>
            </a:r>
            <a:r>
              <a:rPr lang="en" sz="2000"/>
              <a:t>ciphertext</a:t>
            </a:r>
            <a:r>
              <a:rPr lang="en" sz="2000"/>
              <a:t>.</a:t>
            </a:r>
            <a:endParaRPr sz="2000"/>
          </a:p>
          <a:p>
            <a:pPr indent="-355600" lvl="0" marL="457200" rtl="0" algn="l">
              <a:spcBef>
                <a:spcPts val="0"/>
              </a:spcBef>
              <a:spcAft>
                <a:spcPts val="0"/>
              </a:spcAft>
              <a:buSzPts val="2000"/>
              <a:buChar char="●"/>
            </a:pPr>
            <a:r>
              <a:rPr lang="en" sz="2000"/>
              <a:t>Types: </a:t>
            </a:r>
            <a:endParaRPr sz="2000"/>
          </a:p>
          <a:p>
            <a:pPr indent="-355600" lvl="1" marL="914400" rtl="0" algn="l">
              <a:spcBef>
                <a:spcPts val="0"/>
              </a:spcBef>
              <a:spcAft>
                <a:spcPts val="0"/>
              </a:spcAft>
              <a:buSzPts val="2000"/>
              <a:buChar char="○"/>
            </a:pPr>
            <a:r>
              <a:rPr lang="en" sz="2000"/>
              <a:t>Simple substitution: operate on single letters, e.g. shifted or reversed used</a:t>
            </a:r>
            <a:endParaRPr sz="2000"/>
          </a:p>
          <a:p>
            <a:pPr indent="-355600" lvl="1" marL="914400" rtl="0" algn="l">
              <a:spcBef>
                <a:spcPts val="0"/>
              </a:spcBef>
              <a:spcAft>
                <a:spcPts val="0"/>
              </a:spcAft>
              <a:buSzPts val="2000"/>
              <a:buChar char="○"/>
            </a:pPr>
            <a:r>
              <a:rPr lang="en" sz="2000"/>
              <a:t>Polygraphic substitution: operate on large groups of letters</a:t>
            </a:r>
            <a:endParaRPr sz="2000"/>
          </a:p>
          <a:p>
            <a:pPr indent="-355600" lvl="1" marL="914400" rtl="0" algn="l">
              <a:spcBef>
                <a:spcPts val="0"/>
              </a:spcBef>
              <a:spcAft>
                <a:spcPts val="0"/>
              </a:spcAft>
              <a:buSzPts val="2000"/>
              <a:buChar char="○"/>
            </a:pPr>
            <a:r>
              <a:rPr lang="en" sz="2000"/>
              <a:t>Monoalphabetic substitution: use fixed substitution over the entire message</a:t>
            </a:r>
            <a:endParaRPr sz="2000"/>
          </a:p>
          <a:p>
            <a:pPr indent="-355600" lvl="1" marL="914400" rtl="0" algn="l">
              <a:spcBef>
                <a:spcPts val="0"/>
              </a:spcBef>
              <a:spcAft>
                <a:spcPts val="0"/>
              </a:spcAft>
              <a:buSzPts val="2000"/>
              <a:buChar char="○"/>
            </a:pPr>
            <a:r>
              <a:rPr lang="en" sz="2000"/>
              <a:t>Polyalphabetic substitution: use a number of substitutions at different positions in the message, where a unit from the plaintext is mapped to one of several possibilities in the ciphertext and vice versa.</a:t>
            </a:r>
            <a:endParaRPr sz="2000"/>
          </a:p>
          <a:p>
            <a:pPr indent="-355600" lvl="0" marL="457200" rtl="0" algn="l">
              <a:spcBef>
                <a:spcPts val="0"/>
              </a:spcBef>
              <a:spcAft>
                <a:spcPts val="0"/>
              </a:spcAft>
              <a:buSzPts val="2000"/>
              <a:buChar char="●"/>
            </a:pPr>
            <a:r>
              <a:rPr lang="en" sz="2000"/>
              <a:t> Examples: Caesar’s cipher, Vigenère Cipher, One-time Pad</a:t>
            </a:r>
            <a:endParaRPr sz="2000"/>
          </a:p>
          <a:p>
            <a:pPr indent="0" lvl="0" marL="457200" rtl="0" algn="l">
              <a:spcBef>
                <a:spcPts val="1600"/>
              </a:spcBef>
              <a:spcAft>
                <a:spcPts val="1600"/>
              </a:spcAft>
              <a:buNone/>
            </a:pPr>
            <a:r>
              <a:t/>
            </a:r>
            <a:endParaRPr/>
          </a:p>
        </p:txBody>
      </p:sp>
      <p:sp>
        <p:nvSpPr>
          <p:cNvPr id="259" name="Google Shape;259;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9"/>
          <p:cNvSpPr txBox="1"/>
          <p:nvPr>
            <p:ph type="title"/>
          </p:nvPr>
        </p:nvSpPr>
        <p:spPr>
          <a:xfrm>
            <a:off x="311700" y="0"/>
            <a:ext cx="8520600" cy="101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Two Basic Symmetric Encryption Techniques: Substitution</a:t>
            </a:r>
            <a:endParaRPr/>
          </a:p>
        </p:txBody>
      </p:sp>
      <p:sp>
        <p:nvSpPr>
          <p:cNvPr id="265" name="Google Shape;265;p49"/>
          <p:cNvSpPr txBox="1"/>
          <p:nvPr>
            <p:ph idx="1" type="body"/>
          </p:nvPr>
        </p:nvSpPr>
        <p:spPr>
          <a:xfrm>
            <a:off x="311700" y="1152475"/>
            <a:ext cx="8520600" cy="376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Caesar’s cipher: simple, monoalphabetic, and easy to break. The distribution of the letters are same.</a:t>
            </a:r>
            <a:endParaRPr/>
          </a:p>
          <a:p>
            <a:pPr indent="-342900" lvl="1" marL="914400" rtl="0" algn="l">
              <a:spcBef>
                <a:spcPts val="0"/>
              </a:spcBef>
              <a:spcAft>
                <a:spcPts val="0"/>
              </a:spcAft>
              <a:buSzPts val="1800"/>
              <a:buChar char="○"/>
            </a:pPr>
            <a:r>
              <a:rPr lang="en" sz="1800"/>
              <a:t>e.g. K= 3 means right shift 3 positions: ABCD… - DCEF….</a:t>
            </a:r>
            <a:endParaRPr sz="1800"/>
          </a:p>
          <a:p>
            <a:pPr indent="-342900" lvl="0" marL="457200" rtl="0" algn="l">
              <a:spcBef>
                <a:spcPts val="0"/>
              </a:spcBef>
              <a:spcAft>
                <a:spcPts val="0"/>
              </a:spcAft>
              <a:buSzPts val="1800"/>
              <a:buChar char="●"/>
            </a:pPr>
            <a:r>
              <a:rPr lang="en"/>
              <a:t>Vigenère Cipher: (polyalphabetic, periodic key)</a:t>
            </a:r>
            <a:endParaRPr/>
          </a:p>
          <a:p>
            <a:pPr indent="-342900" lvl="1" marL="914400" rtl="0" algn="l">
              <a:spcBef>
                <a:spcPts val="0"/>
              </a:spcBef>
              <a:spcAft>
                <a:spcPts val="0"/>
              </a:spcAft>
              <a:buSzPts val="1800"/>
              <a:buChar char="○"/>
            </a:pPr>
            <a:r>
              <a:rPr lang="en" sz="1800"/>
              <a:t>e.g. shift various position depending on the key</a:t>
            </a:r>
            <a:br>
              <a:rPr lang="en" sz="1800"/>
            </a:br>
            <a:r>
              <a:rPr lang="en" sz="1800"/>
              <a:t>E (Network) (K= 123): Ogwxqul</a:t>
            </a:r>
            <a:endParaRPr sz="1800"/>
          </a:p>
          <a:p>
            <a:pPr indent="-342900" lvl="0" marL="457200" rtl="0" algn="l">
              <a:spcBef>
                <a:spcPts val="0"/>
              </a:spcBef>
              <a:spcAft>
                <a:spcPts val="0"/>
              </a:spcAft>
              <a:buSzPts val="1800"/>
              <a:buChar char="●"/>
            </a:pPr>
            <a:r>
              <a:rPr lang="en"/>
              <a:t>One-time Pad: polyalphabetic, use nonperiodic key</a:t>
            </a:r>
            <a:endParaRPr/>
          </a:p>
          <a:p>
            <a:pPr indent="-342900" lvl="1" marL="914400" rtl="0" algn="l">
              <a:spcBef>
                <a:spcPts val="0"/>
              </a:spcBef>
              <a:spcAft>
                <a:spcPts val="0"/>
              </a:spcAft>
              <a:buSzPts val="1800"/>
              <a:buChar char="○"/>
            </a:pPr>
            <a:r>
              <a:rPr lang="en" sz="1800"/>
              <a:t>Use random key stream. Each key is used only once.</a:t>
            </a:r>
            <a:endParaRPr sz="1800"/>
          </a:p>
          <a:p>
            <a:pPr indent="-342900" lvl="1" marL="914400" rtl="0" algn="l">
              <a:spcBef>
                <a:spcPts val="0"/>
              </a:spcBef>
              <a:spcAft>
                <a:spcPts val="0"/>
              </a:spcAft>
              <a:buSzPts val="1800"/>
              <a:buChar char="○"/>
            </a:pPr>
            <a:r>
              <a:rPr lang="en" sz="1800"/>
              <a:t>Theoretically unbreakable.</a:t>
            </a:r>
            <a:endParaRPr sz="1800"/>
          </a:p>
          <a:p>
            <a:pPr indent="-342900" lvl="1" marL="914400" rtl="0" algn="l">
              <a:spcBef>
                <a:spcPts val="0"/>
              </a:spcBef>
              <a:spcAft>
                <a:spcPts val="0"/>
              </a:spcAft>
              <a:buSzPts val="1800"/>
              <a:buChar char="○"/>
            </a:pPr>
            <a:r>
              <a:rPr lang="en" sz="1800"/>
              <a:t>Impractically: need true randomness. The key length need to be the same as the plaintext length due to one time usage.</a:t>
            </a:r>
            <a:br>
              <a:rPr lang="en" sz="1800"/>
            </a:br>
            <a:endParaRPr sz="1800"/>
          </a:p>
        </p:txBody>
      </p:sp>
      <p:sp>
        <p:nvSpPr>
          <p:cNvPr id="266" name="Google Shape;266;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0"/>
          <p:cNvSpPr txBox="1"/>
          <p:nvPr>
            <p:ph type="title"/>
          </p:nvPr>
        </p:nvSpPr>
        <p:spPr>
          <a:xfrm>
            <a:off x="311700" y="196500"/>
            <a:ext cx="8520600" cy="8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Basic Symmetric Encryption Techniques: Transposition</a:t>
            </a:r>
            <a:endParaRPr/>
          </a:p>
        </p:txBody>
      </p:sp>
      <p:sp>
        <p:nvSpPr>
          <p:cNvPr id="272" name="Google Shape;27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Arial"/>
              <a:buChar char="●"/>
            </a:pPr>
            <a:r>
              <a:rPr lang="en" sz="2000"/>
              <a:t>All characters in the plaintext are still in the ciphertext, but the positions are different. </a:t>
            </a:r>
            <a:endParaRPr sz="2000"/>
          </a:p>
          <a:p>
            <a:pPr indent="-355600" lvl="0" marL="457200" rtl="0" algn="l">
              <a:spcBef>
                <a:spcPts val="0"/>
              </a:spcBef>
              <a:spcAft>
                <a:spcPts val="0"/>
              </a:spcAft>
              <a:buSzPts val="2000"/>
              <a:buChar char="●"/>
            </a:pPr>
            <a:r>
              <a:rPr lang="en" sz="2000"/>
              <a:t>The ciphertext is a permutation of the plaintext.</a:t>
            </a:r>
            <a:endParaRPr sz="2000"/>
          </a:p>
          <a:p>
            <a:pPr indent="-355600" lvl="0" marL="457200" rtl="0" algn="l">
              <a:spcBef>
                <a:spcPts val="0"/>
              </a:spcBef>
              <a:spcAft>
                <a:spcPts val="0"/>
              </a:spcAft>
              <a:buSzPts val="2000"/>
              <a:buChar char="●"/>
            </a:pPr>
            <a:r>
              <a:rPr lang="en" sz="2000"/>
              <a:t>Problem: this does not affect the frequency of each individual symbol </a:t>
            </a:r>
            <a:endParaRPr sz="2000"/>
          </a:p>
          <a:p>
            <a:pPr indent="-355600" lvl="0" marL="457200" rtl="0" algn="l">
              <a:spcBef>
                <a:spcPts val="0"/>
              </a:spcBef>
              <a:spcAft>
                <a:spcPts val="0"/>
              </a:spcAft>
              <a:buSzPts val="2000"/>
              <a:buChar char="●"/>
            </a:pPr>
            <a:r>
              <a:rPr lang="en" sz="2000"/>
              <a:t>Example: </a:t>
            </a:r>
            <a:br>
              <a:rPr lang="en" sz="2000"/>
            </a:br>
            <a:r>
              <a:rPr lang="en" sz="2000"/>
              <a:t>CS763</a:t>
            </a:r>
            <a:r>
              <a:rPr lang="en" sz="2000"/>
              <a:t> Software Security</a:t>
            </a:r>
            <a:br>
              <a:rPr lang="en" sz="2000"/>
            </a:br>
            <a:r>
              <a:rPr lang="en" sz="2000"/>
              <a:t>CofcrS 3Saeri S6tue7tyw </a:t>
            </a:r>
            <a:endParaRPr sz="1800"/>
          </a:p>
          <a:p>
            <a:pPr indent="0" lvl="0" marL="457200" rtl="0" algn="l">
              <a:spcBef>
                <a:spcPts val="1600"/>
              </a:spcBef>
              <a:spcAft>
                <a:spcPts val="1600"/>
              </a:spcAft>
              <a:buNone/>
            </a:pPr>
            <a:r>
              <a:t/>
            </a:r>
            <a:endParaRPr/>
          </a:p>
        </p:txBody>
      </p:sp>
      <p:sp>
        <p:nvSpPr>
          <p:cNvPr id="273" name="Google Shape;273;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Cipher vs. Stream Cipher</a:t>
            </a:r>
            <a:endParaRPr/>
          </a:p>
        </p:txBody>
      </p:sp>
      <p:sp>
        <p:nvSpPr>
          <p:cNvPr id="279" name="Google Shape;279;p51"/>
          <p:cNvSpPr txBox="1"/>
          <p:nvPr>
            <p:ph idx="1" type="body"/>
          </p:nvPr>
        </p:nvSpPr>
        <p:spPr>
          <a:xfrm>
            <a:off x="311700" y="1152475"/>
            <a:ext cx="8520600" cy="390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Block cipher: the plaintext is divided into blocks (e.g. 64bit, 128 bits)  consisting of a fixed length of bits. Each block is encrypted at a time. </a:t>
            </a:r>
            <a:endParaRPr/>
          </a:p>
          <a:p>
            <a:pPr indent="-342900" lvl="1" marL="914400" rtl="0" algn="l">
              <a:spcBef>
                <a:spcPts val="0"/>
              </a:spcBef>
              <a:spcAft>
                <a:spcPts val="0"/>
              </a:spcAft>
              <a:buSzPts val="1800"/>
              <a:buChar char="○"/>
            </a:pPr>
            <a:r>
              <a:rPr lang="en" sz="1800"/>
              <a:t>Requires padding with extra bits for the last block.</a:t>
            </a:r>
            <a:endParaRPr sz="1800"/>
          </a:p>
          <a:p>
            <a:pPr indent="-342900" lvl="1" marL="914400" rtl="0" algn="l">
              <a:spcBef>
                <a:spcPts val="0"/>
              </a:spcBef>
              <a:spcAft>
                <a:spcPts val="0"/>
              </a:spcAft>
              <a:buSzPts val="1800"/>
              <a:buChar char="○"/>
            </a:pPr>
            <a:r>
              <a:rPr lang="en" sz="1800"/>
              <a:t>Modes: EBC, CBC, OFB, ...</a:t>
            </a:r>
            <a:endParaRPr sz="1800"/>
          </a:p>
          <a:p>
            <a:pPr indent="-342900" lvl="0" marL="457200" rtl="0" algn="l">
              <a:spcBef>
                <a:spcPts val="0"/>
              </a:spcBef>
              <a:spcAft>
                <a:spcPts val="0"/>
              </a:spcAft>
              <a:buSzPts val="1800"/>
              <a:buChar char="●"/>
            </a:pPr>
            <a:r>
              <a:rPr lang="en"/>
              <a:t>Stream Cipher: plaintext is broken into a stream of successive bits and each bit (byte) is enciphered at time with the corresponding bit (byte) from a key stream of bits. Usually using XOR operation.</a:t>
            </a:r>
            <a:endParaRPr/>
          </a:p>
          <a:p>
            <a:pPr indent="-342900" lvl="1" marL="914400" rtl="0" algn="l">
              <a:spcBef>
                <a:spcPts val="0"/>
              </a:spcBef>
              <a:spcAft>
                <a:spcPts val="0"/>
              </a:spcAft>
              <a:buSzPts val="1800"/>
              <a:buChar char="○"/>
            </a:pPr>
            <a:r>
              <a:rPr lang="en" sz="1800"/>
              <a:t>The key stream may be periodic (repeats itself after n character) or nonperiodic.</a:t>
            </a:r>
            <a:endParaRPr sz="1800"/>
          </a:p>
          <a:p>
            <a:pPr indent="-317500" lvl="1" marL="914400" rtl="0" algn="l">
              <a:spcBef>
                <a:spcPts val="0"/>
              </a:spcBef>
              <a:spcAft>
                <a:spcPts val="0"/>
              </a:spcAft>
              <a:buSzPts val="1400"/>
              <a:buChar char="○"/>
            </a:pPr>
            <a:r>
              <a:rPr lang="en" sz="1800"/>
              <a:t>Types:</a:t>
            </a:r>
            <a:r>
              <a:rPr lang="en"/>
              <a:t> </a:t>
            </a:r>
            <a:r>
              <a:rPr lang="en" sz="1800"/>
              <a:t>synchronous stream cipher, Self-synchronous stream cipher</a:t>
            </a:r>
            <a:endParaRPr sz="1800"/>
          </a:p>
          <a:p>
            <a:pPr indent="0" lvl="0" marL="0" rtl="0" algn="l">
              <a:spcBef>
                <a:spcPts val="1600"/>
              </a:spcBef>
              <a:spcAft>
                <a:spcPts val="1600"/>
              </a:spcAft>
              <a:buNone/>
            </a:pPr>
            <a:r>
              <a:t/>
            </a:r>
            <a:endParaRPr sz="1800"/>
          </a:p>
        </p:txBody>
      </p:sp>
      <p:sp>
        <p:nvSpPr>
          <p:cNvPr id="280" name="Google Shape;280;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Block Cipher vs. Stream Cipher</a:t>
            </a:r>
            <a:endParaRPr/>
          </a:p>
        </p:txBody>
      </p:sp>
      <p:sp>
        <p:nvSpPr>
          <p:cNvPr id="286" name="Google Shape;28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Confusion (Confidentiality)</a:t>
            </a:r>
            <a:endParaRPr/>
          </a:p>
          <a:p>
            <a:pPr indent="-317500" lvl="1" marL="914400" rtl="0" algn="l">
              <a:spcBef>
                <a:spcPts val="0"/>
              </a:spcBef>
              <a:spcAft>
                <a:spcPts val="0"/>
              </a:spcAft>
              <a:buSzPts val="1400"/>
              <a:buChar char="○"/>
            </a:pPr>
            <a:r>
              <a:rPr lang="en"/>
              <a:t>The relationship between the key and ciphertext as complex as possible.</a:t>
            </a:r>
            <a:endParaRPr/>
          </a:p>
          <a:p>
            <a:pPr indent="-317500" lvl="1" marL="914400" rtl="0" algn="l">
              <a:spcBef>
                <a:spcPts val="0"/>
              </a:spcBef>
              <a:spcAft>
                <a:spcPts val="0"/>
              </a:spcAft>
              <a:buSzPts val="1400"/>
              <a:buChar char="○"/>
            </a:pPr>
            <a:r>
              <a:rPr lang="en"/>
              <a:t>Cannot determine the key based on ciphertext</a:t>
            </a:r>
            <a:endParaRPr/>
          </a:p>
          <a:p>
            <a:pPr indent="-317500" lvl="1" marL="914400" rtl="0" algn="l">
              <a:spcBef>
                <a:spcPts val="0"/>
              </a:spcBef>
              <a:spcAft>
                <a:spcPts val="0"/>
              </a:spcAft>
              <a:buSzPts val="1400"/>
              <a:buChar char="○"/>
            </a:pPr>
            <a:r>
              <a:t/>
            </a:r>
            <a:endParaRPr/>
          </a:p>
          <a:p>
            <a:pPr indent="-342900" lvl="0" marL="457200" rtl="0" algn="l">
              <a:spcBef>
                <a:spcPts val="0"/>
              </a:spcBef>
              <a:spcAft>
                <a:spcPts val="0"/>
              </a:spcAft>
              <a:buSzPts val="1800"/>
              <a:buChar char="●"/>
            </a:pPr>
            <a:r>
              <a:rPr lang="en"/>
              <a:t>Diffusion (Integrity)</a:t>
            </a:r>
            <a:endParaRPr/>
          </a:p>
          <a:p>
            <a:pPr indent="-317500" lvl="1" marL="914400" rtl="0" algn="l">
              <a:spcBef>
                <a:spcPts val="0"/>
              </a:spcBef>
              <a:spcAft>
                <a:spcPts val="0"/>
              </a:spcAft>
              <a:buSzPts val="1400"/>
              <a:buChar char="○"/>
            </a:pPr>
            <a:r>
              <a:rPr lang="en"/>
              <a:t>Redundancy in the statistics of the plaintext is “dissipated” in the statistics of the ciphertext.</a:t>
            </a:r>
            <a:endParaRPr/>
          </a:p>
          <a:p>
            <a:pPr indent="-317500" lvl="1" marL="914400" rtl="0" algn="l">
              <a:spcBef>
                <a:spcPts val="0"/>
              </a:spcBef>
              <a:spcAft>
                <a:spcPts val="0"/>
              </a:spcAft>
              <a:buSzPts val="1400"/>
              <a:buChar char="○"/>
            </a:pPr>
            <a:r>
              <a:rPr lang="en"/>
              <a:t>Minor change in plaintext should result in major change in ciphertext.</a:t>
            </a:r>
            <a:endParaRPr/>
          </a:p>
          <a:p>
            <a:pPr indent="-317500" lvl="1" marL="914400" rtl="0" algn="l">
              <a:spcBef>
                <a:spcPts val="0"/>
              </a:spcBef>
              <a:spcAft>
                <a:spcPts val="0"/>
              </a:spcAft>
              <a:buSzPts val="1400"/>
              <a:buChar char="○"/>
            </a:pPr>
            <a:r>
              <a:rPr lang="en"/>
              <a:t> </a:t>
            </a:r>
            <a:endParaRPr/>
          </a:p>
          <a:p>
            <a:pPr indent="-342900" lvl="0" marL="457200" rtl="0" algn="l">
              <a:spcBef>
                <a:spcPts val="0"/>
              </a:spcBef>
              <a:spcAft>
                <a:spcPts val="0"/>
              </a:spcAft>
              <a:buSzPts val="1800"/>
              <a:buChar char="●"/>
            </a:pPr>
            <a:r>
              <a:rPr lang="en"/>
              <a:t>High Speed</a:t>
            </a:r>
            <a:endParaRPr/>
          </a:p>
          <a:p>
            <a:pPr indent="-317500" lvl="1" marL="914400" rtl="0" algn="l">
              <a:spcBef>
                <a:spcPts val="0"/>
              </a:spcBef>
              <a:spcAft>
                <a:spcPts val="0"/>
              </a:spcAft>
              <a:buSzPts val="1400"/>
              <a:buChar char="○"/>
            </a:pPr>
            <a:r>
              <a:t/>
            </a:r>
            <a:endParaRPr/>
          </a:p>
          <a:p>
            <a:pPr indent="-342900" lvl="0" marL="457200" rtl="0" algn="l">
              <a:spcBef>
                <a:spcPts val="0"/>
              </a:spcBef>
              <a:spcAft>
                <a:spcPts val="0"/>
              </a:spcAft>
              <a:buSzPts val="1800"/>
              <a:buChar char="●"/>
            </a:pPr>
            <a:r>
              <a:rPr lang="en"/>
              <a:t>Error propagation rate</a:t>
            </a:r>
            <a:endParaRPr/>
          </a:p>
          <a:p>
            <a:pPr indent="-317500" lvl="1" marL="914400" rtl="0" algn="l">
              <a:spcBef>
                <a:spcPts val="0"/>
              </a:spcBef>
              <a:spcAft>
                <a:spcPts val="0"/>
              </a:spcAft>
              <a:buSzPts val="1400"/>
              <a:buChar char="○"/>
            </a:pPr>
            <a:r>
              <a:t/>
            </a:r>
            <a:endParaRPr/>
          </a:p>
          <a:p>
            <a:pPr indent="0" lvl="0" marL="45720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Block Cipher vs. Stream Cipher</a:t>
            </a:r>
            <a:endParaRPr/>
          </a:p>
        </p:txBody>
      </p:sp>
      <p:sp>
        <p:nvSpPr>
          <p:cNvPr id="292" name="Google Shape;292;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Confusion (Confidentiality)</a:t>
            </a:r>
            <a:endParaRPr/>
          </a:p>
          <a:p>
            <a:pPr indent="-317500" lvl="1" marL="914400" rtl="0" algn="l">
              <a:spcBef>
                <a:spcPts val="0"/>
              </a:spcBef>
              <a:spcAft>
                <a:spcPts val="0"/>
              </a:spcAft>
              <a:buSzPts val="1400"/>
              <a:buChar char="○"/>
            </a:pPr>
            <a:r>
              <a:rPr lang="en"/>
              <a:t>The relationship between the key and ciphertext as complex as possible.</a:t>
            </a:r>
            <a:endParaRPr/>
          </a:p>
          <a:p>
            <a:pPr indent="-317500" lvl="1" marL="914400" rtl="0" algn="l">
              <a:spcBef>
                <a:spcPts val="0"/>
              </a:spcBef>
              <a:spcAft>
                <a:spcPts val="0"/>
              </a:spcAft>
              <a:buSzPts val="1400"/>
              <a:buChar char="○"/>
            </a:pPr>
            <a:r>
              <a:rPr lang="en"/>
              <a:t>Cannot determine the key based on ciphertext</a:t>
            </a:r>
            <a:endParaRPr/>
          </a:p>
          <a:p>
            <a:pPr indent="-317500" lvl="1" marL="914400" rtl="0" algn="l">
              <a:spcBef>
                <a:spcPts val="0"/>
              </a:spcBef>
              <a:spcAft>
                <a:spcPts val="0"/>
              </a:spcAft>
              <a:buSzPts val="1400"/>
              <a:buChar char="○"/>
            </a:pPr>
            <a:r>
              <a:rPr lang="en"/>
              <a:t>Both have. Stream cipher depends on the key stream.</a:t>
            </a:r>
            <a:endParaRPr/>
          </a:p>
          <a:p>
            <a:pPr indent="-342900" lvl="0" marL="457200" rtl="0" algn="l">
              <a:spcBef>
                <a:spcPts val="0"/>
              </a:spcBef>
              <a:spcAft>
                <a:spcPts val="0"/>
              </a:spcAft>
              <a:buSzPts val="1800"/>
              <a:buChar char="●"/>
            </a:pPr>
            <a:r>
              <a:rPr lang="en"/>
              <a:t>Diffusion (Integrity)</a:t>
            </a:r>
            <a:endParaRPr/>
          </a:p>
          <a:p>
            <a:pPr indent="-317500" lvl="1" marL="914400" rtl="0" algn="l">
              <a:spcBef>
                <a:spcPts val="0"/>
              </a:spcBef>
              <a:spcAft>
                <a:spcPts val="0"/>
              </a:spcAft>
              <a:buSzPts val="1400"/>
              <a:buChar char="○"/>
            </a:pPr>
            <a:r>
              <a:rPr lang="en"/>
              <a:t>Redundancy in the statistics of the plaintext is “dissipated” in the statistics of the ciphertext.</a:t>
            </a:r>
            <a:endParaRPr/>
          </a:p>
          <a:p>
            <a:pPr indent="-317500" lvl="1" marL="914400" rtl="0" algn="l">
              <a:spcBef>
                <a:spcPts val="0"/>
              </a:spcBef>
              <a:spcAft>
                <a:spcPts val="0"/>
              </a:spcAft>
              <a:buSzPts val="1400"/>
              <a:buChar char="○"/>
            </a:pPr>
            <a:r>
              <a:rPr lang="en"/>
              <a:t>Minor change in plaintext should result in major change in ciphertext.</a:t>
            </a:r>
            <a:endParaRPr/>
          </a:p>
          <a:p>
            <a:pPr indent="-317500" lvl="1" marL="914400" rtl="0" algn="l">
              <a:spcBef>
                <a:spcPts val="0"/>
              </a:spcBef>
              <a:spcAft>
                <a:spcPts val="0"/>
              </a:spcAft>
              <a:buSzPts val="1400"/>
              <a:buChar char="○"/>
            </a:pPr>
            <a:r>
              <a:rPr lang="en"/>
              <a:t> Block (high)  &gt; Stream (low) ( suspect to change)</a:t>
            </a:r>
            <a:endParaRPr/>
          </a:p>
          <a:p>
            <a:pPr indent="-342900" lvl="0" marL="457200" rtl="0" algn="l">
              <a:spcBef>
                <a:spcPts val="0"/>
              </a:spcBef>
              <a:spcAft>
                <a:spcPts val="0"/>
              </a:spcAft>
              <a:buSzPts val="1800"/>
              <a:buChar char="●"/>
            </a:pPr>
            <a:r>
              <a:rPr lang="en"/>
              <a:t>High Speed</a:t>
            </a:r>
            <a:endParaRPr/>
          </a:p>
          <a:p>
            <a:pPr indent="-317500" lvl="1" marL="914400" rtl="0" algn="l">
              <a:spcBef>
                <a:spcPts val="0"/>
              </a:spcBef>
              <a:spcAft>
                <a:spcPts val="0"/>
              </a:spcAft>
              <a:buSzPts val="1400"/>
              <a:buChar char="○"/>
            </a:pPr>
            <a:r>
              <a:rPr lang="en"/>
              <a:t>Stream is faster</a:t>
            </a:r>
            <a:endParaRPr/>
          </a:p>
          <a:p>
            <a:pPr indent="-342900" lvl="0" marL="457200" rtl="0" algn="l">
              <a:spcBef>
                <a:spcPts val="0"/>
              </a:spcBef>
              <a:spcAft>
                <a:spcPts val="0"/>
              </a:spcAft>
              <a:buSzPts val="1800"/>
              <a:buChar char="●"/>
            </a:pPr>
            <a:r>
              <a:rPr lang="en"/>
              <a:t>Error propagation rate</a:t>
            </a:r>
            <a:endParaRPr/>
          </a:p>
          <a:p>
            <a:pPr indent="-317500" lvl="1" marL="914400" rtl="0" algn="l">
              <a:spcBef>
                <a:spcPts val="0"/>
              </a:spcBef>
              <a:spcAft>
                <a:spcPts val="0"/>
              </a:spcAft>
              <a:buSzPts val="1400"/>
              <a:buChar char="○"/>
            </a:pPr>
            <a:r>
              <a:rPr lang="en"/>
              <a:t>Stream is better</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Modes of Operation: ECB</a:t>
            </a:r>
            <a:endParaRPr/>
          </a:p>
        </p:txBody>
      </p:sp>
      <p:sp>
        <p:nvSpPr>
          <p:cNvPr id="298" name="Google Shape;298;p54"/>
          <p:cNvSpPr txBox="1"/>
          <p:nvPr>
            <p:ph idx="1" type="body"/>
          </p:nvPr>
        </p:nvSpPr>
        <p:spPr>
          <a:xfrm>
            <a:off x="311700" y="1152475"/>
            <a:ext cx="4012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Electronic Code Book</a:t>
            </a:r>
            <a:endParaRPr/>
          </a:p>
          <a:p>
            <a:pPr indent="-342900" lvl="0" marL="457200" rtl="0" algn="l">
              <a:spcBef>
                <a:spcPts val="1600"/>
              </a:spcBef>
              <a:spcAft>
                <a:spcPts val="0"/>
              </a:spcAft>
              <a:buSzPts val="1800"/>
              <a:buChar char="●"/>
            </a:pPr>
            <a:r>
              <a:rPr lang="en"/>
              <a:t>Break the plaintext into blocks, and encrypt each block with the secret key separately.</a:t>
            </a:r>
            <a:endParaRPr/>
          </a:p>
          <a:p>
            <a:pPr indent="-342900" lvl="0" marL="457200" rtl="0" algn="l">
              <a:spcBef>
                <a:spcPts val="0"/>
              </a:spcBef>
              <a:spcAft>
                <a:spcPts val="0"/>
              </a:spcAft>
              <a:buSzPts val="1800"/>
              <a:buChar char="●"/>
            </a:pPr>
            <a:r>
              <a:rPr lang="en"/>
              <a:t>Decrypt each encrypted blocks and merge together into the original message.</a:t>
            </a:r>
            <a:endParaRPr/>
          </a:p>
          <a:p>
            <a:pPr indent="-342900" lvl="0" marL="457200" rtl="0" algn="l">
              <a:spcBef>
                <a:spcPts val="0"/>
              </a:spcBef>
              <a:spcAft>
                <a:spcPts val="0"/>
              </a:spcAft>
              <a:buSzPts val="1800"/>
              <a:buChar char="●"/>
            </a:pPr>
            <a:r>
              <a:rPr lang="en"/>
              <a:t>Problems: easy for eavesdropper to get information from repeated blocks, easy to alter. Seldomly used.</a:t>
            </a:r>
            <a:endParaRPr/>
          </a:p>
        </p:txBody>
      </p:sp>
      <p:sp>
        <p:nvSpPr>
          <p:cNvPr id="299" name="Google Shape;299;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0" name="Google Shape;300;p54"/>
          <p:cNvPicPr preferRelativeResize="0"/>
          <p:nvPr/>
        </p:nvPicPr>
        <p:blipFill>
          <a:blip r:embed="rId3">
            <a:alphaModFix/>
          </a:blip>
          <a:stretch>
            <a:fillRect/>
          </a:stretch>
        </p:blipFill>
        <p:spPr>
          <a:xfrm>
            <a:off x="3449013" y="2656125"/>
            <a:ext cx="5724525" cy="2305050"/>
          </a:xfrm>
          <a:prstGeom prst="rect">
            <a:avLst/>
          </a:prstGeom>
          <a:noFill/>
          <a:ln>
            <a:noFill/>
          </a:ln>
        </p:spPr>
      </p:pic>
      <p:pic>
        <p:nvPicPr>
          <p:cNvPr id="301" name="Google Shape;301;p54"/>
          <p:cNvPicPr preferRelativeResize="0"/>
          <p:nvPr/>
        </p:nvPicPr>
        <p:blipFill>
          <a:blip r:embed="rId4">
            <a:alphaModFix/>
          </a:blip>
          <a:stretch>
            <a:fillRect/>
          </a:stretch>
        </p:blipFill>
        <p:spPr>
          <a:xfrm>
            <a:off x="3478013" y="634050"/>
            <a:ext cx="5724525" cy="2305050"/>
          </a:xfrm>
          <a:prstGeom prst="rect">
            <a:avLst/>
          </a:prstGeom>
          <a:noFill/>
          <a:ln>
            <a:noFill/>
          </a:ln>
        </p:spPr>
      </p:pic>
      <p:sp>
        <p:nvSpPr>
          <p:cNvPr id="302" name="Google Shape;302;p54"/>
          <p:cNvSpPr txBox="1"/>
          <p:nvPr/>
        </p:nvSpPr>
        <p:spPr>
          <a:xfrm>
            <a:off x="3401788" y="4812000"/>
            <a:ext cx="57246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https://en.wikipedia.org/wiki/Block_cipher_mode_of_operation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Modes of Operations: CBC</a:t>
            </a:r>
            <a:endParaRPr/>
          </a:p>
        </p:txBody>
      </p:sp>
      <p:sp>
        <p:nvSpPr>
          <p:cNvPr id="308" name="Google Shape;308;p55"/>
          <p:cNvSpPr txBox="1"/>
          <p:nvPr>
            <p:ph idx="1" type="body"/>
          </p:nvPr>
        </p:nvSpPr>
        <p:spPr>
          <a:xfrm>
            <a:off x="311700" y="1000075"/>
            <a:ext cx="3534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Cipher Block Chaining</a:t>
            </a:r>
            <a:endParaRPr/>
          </a:p>
          <a:p>
            <a:pPr indent="-342900" lvl="0" marL="457200" rtl="0" algn="l">
              <a:spcBef>
                <a:spcPts val="1600"/>
              </a:spcBef>
              <a:spcAft>
                <a:spcPts val="0"/>
              </a:spcAft>
              <a:buSzPts val="1800"/>
              <a:buChar char="●"/>
            </a:pPr>
            <a:r>
              <a:rPr lang="en"/>
              <a:t>Each block of plaintext is XORed with the previous ciphertext block before being encrypted</a:t>
            </a:r>
            <a:endParaRPr/>
          </a:p>
          <a:p>
            <a:pPr indent="-342900" lvl="0" marL="457200" rtl="0" algn="l">
              <a:spcBef>
                <a:spcPts val="0"/>
              </a:spcBef>
              <a:spcAft>
                <a:spcPts val="0"/>
              </a:spcAft>
              <a:buSzPts val="1800"/>
              <a:buChar char="●"/>
            </a:pPr>
            <a:r>
              <a:rPr lang="en"/>
              <a:t>Each ciphertext block depends on all previously encrypted plaintext blocks. </a:t>
            </a:r>
            <a:endParaRPr/>
          </a:p>
          <a:p>
            <a:pPr indent="-342900" lvl="0" marL="457200" rtl="0" algn="l">
              <a:spcBef>
                <a:spcPts val="0"/>
              </a:spcBef>
              <a:spcAft>
                <a:spcPts val="0"/>
              </a:spcAft>
              <a:buSzPts val="1800"/>
              <a:buChar char="●"/>
            </a:pPr>
            <a:r>
              <a:rPr lang="en" u="sng"/>
              <a:t>A random number (known as initialization vector) must be used in the first block to keep each message unique</a:t>
            </a:r>
            <a:r>
              <a:rPr lang="en"/>
              <a:t>.</a:t>
            </a:r>
            <a:endParaRPr/>
          </a:p>
        </p:txBody>
      </p:sp>
      <p:sp>
        <p:nvSpPr>
          <p:cNvPr id="309" name="Google Shape;309;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0" name="Google Shape;310;p55"/>
          <p:cNvPicPr preferRelativeResize="0"/>
          <p:nvPr/>
        </p:nvPicPr>
        <p:blipFill>
          <a:blip r:embed="rId3">
            <a:alphaModFix/>
          </a:blip>
          <a:stretch>
            <a:fillRect/>
          </a:stretch>
        </p:blipFill>
        <p:spPr>
          <a:xfrm>
            <a:off x="3512813" y="645425"/>
            <a:ext cx="5724525" cy="2305050"/>
          </a:xfrm>
          <a:prstGeom prst="rect">
            <a:avLst/>
          </a:prstGeom>
          <a:noFill/>
          <a:ln>
            <a:noFill/>
          </a:ln>
        </p:spPr>
      </p:pic>
      <p:pic>
        <p:nvPicPr>
          <p:cNvPr id="311" name="Google Shape;311;p55"/>
          <p:cNvPicPr preferRelativeResize="0"/>
          <p:nvPr/>
        </p:nvPicPr>
        <p:blipFill>
          <a:blip r:embed="rId4">
            <a:alphaModFix/>
          </a:blip>
          <a:stretch>
            <a:fillRect/>
          </a:stretch>
        </p:blipFill>
        <p:spPr>
          <a:xfrm>
            <a:off x="3589024" y="2849650"/>
            <a:ext cx="5481475" cy="2207175"/>
          </a:xfrm>
          <a:prstGeom prst="rect">
            <a:avLst/>
          </a:prstGeom>
          <a:noFill/>
          <a:ln>
            <a:noFill/>
          </a:ln>
        </p:spPr>
      </p:pic>
      <p:sp>
        <p:nvSpPr>
          <p:cNvPr id="312" name="Google Shape;312;p55"/>
          <p:cNvSpPr txBox="1"/>
          <p:nvPr/>
        </p:nvSpPr>
        <p:spPr>
          <a:xfrm>
            <a:off x="4187950" y="4812375"/>
            <a:ext cx="57246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https://en.wikipedia.org/wiki/Block_cipher_mode_of_operation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Modes of Operations: OFB</a:t>
            </a:r>
            <a:endParaRPr/>
          </a:p>
        </p:txBody>
      </p:sp>
      <p:sp>
        <p:nvSpPr>
          <p:cNvPr id="318" name="Google Shape;318;p56"/>
          <p:cNvSpPr txBox="1"/>
          <p:nvPr>
            <p:ph idx="1" type="body"/>
          </p:nvPr>
        </p:nvSpPr>
        <p:spPr>
          <a:xfrm>
            <a:off x="311700" y="1152475"/>
            <a:ext cx="3839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Feedback</a:t>
            </a:r>
            <a:endParaRPr/>
          </a:p>
          <a:p>
            <a:pPr indent="-342900" lvl="0" marL="457200" rtl="0" algn="l">
              <a:spcBef>
                <a:spcPts val="1600"/>
              </a:spcBef>
              <a:spcAft>
                <a:spcPts val="0"/>
              </a:spcAft>
              <a:buSzPts val="1800"/>
              <a:buChar char="●"/>
            </a:pPr>
            <a:r>
              <a:rPr lang="en"/>
              <a:t>Generates keystream blocks, then XORed with the plaintext blocks to get the ciphertext.</a:t>
            </a:r>
            <a:endParaRPr/>
          </a:p>
          <a:p>
            <a:pPr indent="-342900" lvl="0" marL="457200" rtl="0" algn="l">
              <a:spcBef>
                <a:spcPts val="0"/>
              </a:spcBef>
              <a:spcAft>
                <a:spcPts val="0"/>
              </a:spcAft>
              <a:buSzPts val="1800"/>
              <a:buChar char="●"/>
            </a:pPr>
            <a:r>
              <a:rPr lang="en"/>
              <a:t>Initialization vector is needed.</a:t>
            </a:r>
            <a:endParaRPr/>
          </a:p>
          <a:p>
            <a:pPr indent="-342900" lvl="0" marL="457200" rtl="0" algn="l">
              <a:spcBef>
                <a:spcPts val="0"/>
              </a:spcBef>
              <a:spcAft>
                <a:spcPts val="0"/>
              </a:spcAft>
              <a:buSzPts val="1800"/>
              <a:buChar char="●"/>
            </a:pPr>
            <a:r>
              <a:rPr lang="en"/>
              <a:t>Makes a block cipher into a synchronous stream cipher. </a:t>
            </a:r>
            <a:endParaRPr/>
          </a:p>
          <a:p>
            <a:pPr indent="0" lvl="0" marL="0" rtl="0" algn="l">
              <a:spcBef>
                <a:spcPts val="1600"/>
              </a:spcBef>
              <a:spcAft>
                <a:spcPts val="1600"/>
              </a:spcAft>
              <a:buNone/>
            </a:pPr>
            <a:r>
              <a:rPr lang="en"/>
              <a:t> </a:t>
            </a:r>
            <a:endParaRPr/>
          </a:p>
        </p:txBody>
      </p:sp>
      <p:sp>
        <p:nvSpPr>
          <p:cNvPr id="319" name="Google Shape;319;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0" name="Google Shape;320;p56"/>
          <p:cNvPicPr preferRelativeResize="0"/>
          <p:nvPr/>
        </p:nvPicPr>
        <p:blipFill>
          <a:blip r:embed="rId3">
            <a:alphaModFix/>
          </a:blip>
          <a:stretch>
            <a:fillRect/>
          </a:stretch>
        </p:blipFill>
        <p:spPr>
          <a:xfrm>
            <a:off x="3966999" y="862075"/>
            <a:ext cx="5054150" cy="2035100"/>
          </a:xfrm>
          <a:prstGeom prst="rect">
            <a:avLst/>
          </a:prstGeom>
          <a:noFill/>
          <a:ln>
            <a:noFill/>
          </a:ln>
        </p:spPr>
      </p:pic>
      <p:pic>
        <p:nvPicPr>
          <p:cNvPr id="321" name="Google Shape;321;p56"/>
          <p:cNvPicPr preferRelativeResize="0"/>
          <p:nvPr/>
        </p:nvPicPr>
        <p:blipFill>
          <a:blip r:embed="rId4">
            <a:alphaModFix/>
          </a:blip>
          <a:stretch>
            <a:fillRect/>
          </a:stretch>
        </p:blipFill>
        <p:spPr>
          <a:xfrm>
            <a:off x="3967000" y="2897183"/>
            <a:ext cx="5054150" cy="2035117"/>
          </a:xfrm>
          <a:prstGeom prst="rect">
            <a:avLst/>
          </a:prstGeom>
          <a:noFill/>
          <a:ln>
            <a:noFill/>
          </a:ln>
        </p:spPr>
      </p:pic>
      <p:sp>
        <p:nvSpPr>
          <p:cNvPr id="322" name="Google Shape;322;p56"/>
          <p:cNvSpPr txBox="1"/>
          <p:nvPr/>
        </p:nvSpPr>
        <p:spPr>
          <a:xfrm>
            <a:off x="4187950" y="4812375"/>
            <a:ext cx="57246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https://en.wikipedia.org/wiki/Block_cipher_mode_of_operation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Modes of Operations: CFB</a:t>
            </a:r>
            <a:endParaRPr/>
          </a:p>
        </p:txBody>
      </p:sp>
      <p:sp>
        <p:nvSpPr>
          <p:cNvPr id="328" name="Google Shape;328;p57"/>
          <p:cNvSpPr txBox="1"/>
          <p:nvPr>
            <p:ph idx="1" type="body"/>
          </p:nvPr>
        </p:nvSpPr>
        <p:spPr>
          <a:xfrm>
            <a:off x="311700" y="1152475"/>
            <a:ext cx="38763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Cipher Feedback </a:t>
            </a:r>
            <a:endParaRPr/>
          </a:p>
          <a:p>
            <a:pPr indent="-342900" lvl="0" marL="457200" rtl="0" algn="l">
              <a:spcBef>
                <a:spcPts val="0"/>
              </a:spcBef>
              <a:spcAft>
                <a:spcPts val="0"/>
              </a:spcAft>
              <a:buSzPts val="1800"/>
              <a:buChar char="●"/>
            </a:pPr>
            <a:r>
              <a:rPr lang="en"/>
              <a:t>Similar to OFB and CBC</a:t>
            </a:r>
            <a:endParaRPr/>
          </a:p>
          <a:p>
            <a:pPr indent="-342900" lvl="0" marL="457200" rtl="0" algn="l">
              <a:spcBef>
                <a:spcPts val="0"/>
              </a:spcBef>
              <a:spcAft>
                <a:spcPts val="0"/>
              </a:spcAft>
              <a:buSzPts val="1800"/>
              <a:buChar char="●"/>
            </a:pPr>
            <a:r>
              <a:rPr lang="en"/>
              <a:t>Makes a block cipher into a self-synchronizing stream cipher.</a:t>
            </a:r>
            <a:endParaRPr/>
          </a:p>
        </p:txBody>
      </p:sp>
      <p:sp>
        <p:nvSpPr>
          <p:cNvPr id="329" name="Google Shape;329;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0" name="Google Shape;330;p57"/>
          <p:cNvPicPr preferRelativeResize="0"/>
          <p:nvPr/>
        </p:nvPicPr>
        <p:blipFill>
          <a:blip r:embed="rId3">
            <a:alphaModFix/>
          </a:blip>
          <a:stretch>
            <a:fillRect/>
          </a:stretch>
        </p:blipFill>
        <p:spPr>
          <a:xfrm>
            <a:off x="3677631" y="789125"/>
            <a:ext cx="5466368" cy="2201100"/>
          </a:xfrm>
          <a:prstGeom prst="rect">
            <a:avLst/>
          </a:prstGeom>
          <a:noFill/>
          <a:ln>
            <a:noFill/>
          </a:ln>
        </p:spPr>
      </p:pic>
      <p:pic>
        <p:nvPicPr>
          <p:cNvPr id="331" name="Google Shape;331;p57"/>
          <p:cNvPicPr preferRelativeResize="0"/>
          <p:nvPr/>
        </p:nvPicPr>
        <p:blipFill>
          <a:blip r:embed="rId4">
            <a:alphaModFix/>
          </a:blip>
          <a:stretch>
            <a:fillRect/>
          </a:stretch>
        </p:blipFill>
        <p:spPr>
          <a:xfrm>
            <a:off x="3677631" y="2779500"/>
            <a:ext cx="5466368" cy="2201100"/>
          </a:xfrm>
          <a:prstGeom prst="rect">
            <a:avLst/>
          </a:prstGeom>
          <a:noFill/>
          <a:ln>
            <a:noFill/>
          </a:ln>
        </p:spPr>
      </p:pic>
      <p:sp>
        <p:nvSpPr>
          <p:cNvPr id="332" name="Google Shape;332;p57"/>
          <p:cNvSpPr txBox="1"/>
          <p:nvPr/>
        </p:nvSpPr>
        <p:spPr>
          <a:xfrm>
            <a:off x="4187950" y="4812375"/>
            <a:ext cx="57246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https://en.wikipedia.org/wiki/Block_cipher_mode_of_operation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0"/>
          <p:cNvSpPr/>
          <p:nvPr/>
        </p:nvSpPr>
        <p:spPr>
          <a:xfrm>
            <a:off x="2301438" y="2302250"/>
            <a:ext cx="199500" cy="9702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0"/>
          <p:cNvSpPr/>
          <p:nvPr/>
        </p:nvSpPr>
        <p:spPr>
          <a:xfrm>
            <a:off x="1424800" y="2139800"/>
            <a:ext cx="1940100" cy="3738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Msg</a:t>
            </a:r>
            <a:endParaRPr/>
          </a:p>
        </p:txBody>
      </p:sp>
      <p:sp>
        <p:nvSpPr>
          <p:cNvPr id="190" name="Google Shape;19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Cryptography?</a:t>
            </a:r>
            <a:endParaRPr/>
          </a:p>
        </p:txBody>
      </p:sp>
      <p:sp>
        <p:nvSpPr>
          <p:cNvPr id="191" name="Google Shape;191;p40"/>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a:solidFill>
                <a:srgbClr val="000000"/>
              </a:solidFill>
            </a:endParaRPr>
          </a:p>
          <a:p>
            <a:pPr indent="0" lvl="0" marL="0" rtl="0" algn="l">
              <a:spcBef>
                <a:spcPts val="0"/>
              </a:spcBef>
              <a:spcAft>
                <a:spcPts val="1600"/>
              </a:spcAft>
              <a:buNone/>
            </a:pPr>
            <a:r>
              <a:t/>
            </a:r>
            <a:endParaRPr>
              <a:solidFill>
                <a:srgbClr val="000000"/>
              </a:solidFill>
            </a:endParaRPr>
          </a:p>
        </p:txBody>
      </p:sp>
      <p:pic>
        <p:nvPicPr>
          <p:cNvPr id="192" name="Google Shape;192;p40"/>
          <p:cNvPicPr preferRelativeResize="0"/>
          <p:nvPr/>
        </p:nvPicPr>
        <p:blipFill>
          <a:blip r:embed="rId3">
            <a:alphaModFix/>
          </a:blip>
          <a:stretch>
            <a:fillRect/>
          </a:stretch>
        </p:blipFill>
        <p:spPr>
          <a:xfrm>
            <a:off x="5311850" y="1185850"/>
            <a:ext cx="2857500" cy="2771775"/>
          </a:xfrm>
          <a:prstGeom prst="rect">
            <a:avLst/>
          </a:prstGeom>
          <a:noFill/>
          <a:ln>
            <a:noFill/>
          </a:ln>
        </p:spPr>
      </p:pic>
      <p:sp>
        <p:nvSpPr>
          <p:cNvPr id="193" name="Google Shape;193;p40"/>
          <p:cNvSpPr txBox="1"/>
          <p:nvPr/>
        </p:nvSpPr>
        <p:spPr>
          <a:xfrm>
            <a:off x="5202400" y="4059575"/>
            <a:ext cx="3325200" cy="32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https://fireoakstrategies.com/infosec/</a:t>
            </a:r>
            <a:endParaRPr/>
          </a:p>
        </p:txBody>
      </p:sp>
      <p:sp>
        <p:nvSpPr>
          <p:cNvPr id="194" name="Google Shape;194;p40"/>
          <p:cNvSpPr/>
          <p:nvPr/>
        </p:nvSpPr>
        <p:spPr>
          <a:xfrm>
            <a:off x="5278600" y="2334275"/>
            <a:ext cx="1709400" cy="1667400"/>
          </a:xfrm>
          <a:prstGeom prst="ellipse">
            <a:avLst/>
          </a:prstGeom>
          <a:noFill/>
          <a:ln cap="flat" cmpd="sng" w="762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0"/>
          <p:cNvSpPr/>
          <p:nvPr/>
        </p:nvSpPr>
        <p:spPr>
          <a:xfrm>
            <a:off x="454600" y="1841600"/>
            <a:ext cx="970200" cy="97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96" name="Google Shape;196;p40"/>
          <p:cNvSpPr/>
          <p:nvPr/>
        </p:nvSpPr>
        <p:spPr>
          <a:xfrm>
            <a:off x="3364900" y="1841600"/>
            <a:ext cx="970200" cy="97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197" name="Google Shape;197;p40"/>
          <p:cNvSpPr/>
          <p:nvPr/>
        </p:nvSpPr>
        <p:spPr>
          <a:xfrm>
            <a:off x="1916025" y="3294575"/>
            <a:ext cx="970200" cy="97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198" name="Google Shape;198;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Modes of Operations: CTR</a:t>
            </a:r>
            <a:endParaRPr/>
          </a:p>
        </p:txBody>
      </p:sp>
      <p:sp>
        <p:nvSpPr>
          <p:cNvPr id="338" name="Google Shape;338;p58"/>
          <p:cNvSpPr txBox="1"/>
          <p:nvPr>
            <p:ph idx="1" type="body"/>
          </p:nvPr>
        </p:nvSpPr>
        <p:spPr>
          <a:xfrm>
            <a:off x="311700" y="1152475"/>
            <a:ext cx="339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Counter Mode</a:t>
            </a:r>
            <a:endParaRPr/>
          </a:p>
          <a:p>
            <a:pPr indent="-342900" lvl="0" marL="457200" rtl="0" algn="l">
              <a:spcBef>
                <a:spcPts val="0"/>
              </a:spcBef>
              <a:spcAft>
                <a:spcPts val="0"/>
              </a:spcAft>
              <a:buSzPts val="1800"/>
              <a:buChar char="●"/>
            </a:pPr>
            <a:r>
              <a:rPr lang="en"/>
              <a:t>Turns a block cipher into a stream cipher</a:t>
            </a:r>
            <a:endParaRPr/>
          </a:p>
        </p:txBody>
      </p:sp>
      <p:sp>
        <p:nvSpPr>
          <p:cNvPr id="339" name="Google Shape;339;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0" name="Google Shape;340;p58"/>
          <p:cNvPicPr preferRelativeResize="0"/>
          <p:nvPr/>
        </p:nvPicPr>
        <p:blipFill>
          <a:blip r:embed="rId3">
            <a:alphaModFix/>
          </a:blip>
          <a:stretch>
            <a:fillRect/>
          </a:stretch>
        </p:blipFill>
        <p:spPr>
          <a:xfrm>
            <a:off x="3419463" y="743375"/>
            <a:ext cx="5724525" cy="2305050"/>
          </a:xfrm>
          <a:prstGeom prst="rect">
            <a:avLst/>
          </a:prstGeom>
          <a:noFill/>
          <a:ln>
            <a:noFill/>
          </a:ln>
        </p:spPr>
      </p:pic>
      <p:pic>
        <p:nvPicPr>
          <p:cNvPr id="341" name="Google Shape;341;p58"/>
          <p:cNvPicPr preferRelativeResize="0"/>
          <p:nvPr/>
        </p:nvPicPr>
        <p:blipFill>
          <a:blip r:embed="rId4">
            <a:alphaModFix/>
          </a:blip>
          <a:stretch>
            <a:fillRect/>
          </a:stretch>
        </p:blipFill>
        <p:spPr>
          <a:xfrm>
            <a:off x="3706500" y="2935625"/>
            <a:ext cx="5280626" cy="2054925"/>
          </a:xfrm>
          <a:prstGeom prst="rect">
            <a:avLst/>
          </a:prstGeom>
          <a:noFill/>
          <a:ln>
            <a:noFill/>
          </a:ln>
        </p:spPr>
      </p:pic>
      <p:sp>
        <p:nvSpPr>
          <p:cNvPr id="342" name="Google Shape;342;p58"/>
          <p:cNvSpPr txBox="1"/>
          <p:nvPr/>
        </p:nvSpPr>
        <p:spPr>
          <a:xfrm>
            <a:off x="4187950" y="4812375"/>
            <a:ext cx="57246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https://en.wikipedia.org/wiki/Block_cipher_mode_of_operation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 of Operations: GCM </a:t>
            </a:r>
            <a:endParaRPr/>
          </a:p>
        </p:txBody>
      </p:sp>
      <p:sp>
        <p:nvSpPr>
          <p:cNvPr id="348" name="Google Shape;34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Galois/Counter Mode (GCM)</a:t>
            </a:r>
            <a:endParaRPr/>
          </a:p>
          <a:p>
            <a:pPr indent="-342900" lvl="0" marL="457200" rtl="0" algn="l">
              <a:spcBef>
                <a:spcPts val="0"/>
              </a:spcBef>
              <a:spcAft>
                <a:spcPts val="0"/>
              </a:spcAft>
              <a:buSzPts val="1800"/>
              <a:buChar char="●"/>
            </a:pPr>
            <a:r>
              <a:rPr lang="en"/>
              <a:t>Similar</a:t>
            </a:r>
            <a:r>
              <a:rPr lang="en"/>
              <a:t> to CTR in encryption</a:t>
            </a:r>
            <a:endParaRPr/>
          </a:p>
          <a:p>
            <a:pPr indent="-342900" lvl="0" marL="457200" rtl="0" algn="l">
              <a:spcBef>
                <a:spcPts val="0"/>
              </a:spcBef>
              <a:spcAft>
                <a:spcPts val="0"/>
              </a:spcAft>
              <a:buSzPts val="1800"/>
              <a:buChar char="●"/>
            </a:pPr>
            <a:r>
              <a:rPr lang="en"/>
              <a:t>Also provide integrity, used as GMAC</a:t>
            </a:r>
            <a:endParaRPr/>
          </a:p>
        </p:txBody>
      </p:sp>
      <p:pic>
        <p:nvPicPr>
          <p:cNvPr id="349" name="Google Shape;349;p59"/>
          <p:cNvPicPr preferRelativeResize="0"/>
          <p:nvPr/>
        </p:nvPicPr>
        <p:blipFill>
          <a:blip r:embed="rId3">
            <a:alphaModFix/>
          </a:blip>
          <a:stretch>
            <a:fillRect/>
          </a:stretch>
        </p:blipFill>
        <p:spPr>
          <a:xfrm>
            <a:off x="4796050" y="612587"/>
            <a:ext cx="4088876" cy="44961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Different Modes</a:t>
            </a:r>
            <a:endParaRPr/>
          </a:p>
        </p:txBody>
      </p:sp>
      <p:sp>
        <p:nvSpPr>
          <p:cNvPr id="355" name="Google Shape;355;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Show pattern</a:t>
            </a:r>
            <a:endParaRPr/>
          </a:p>
          <a:p>
            <a:pPr indent="-342900" lvl="0" marL="457200" rtl="0" algn="l">
              <a:spcBef>
                <a:spcPts val="0"/>
              </a:spcBef>
              <a:spcAft>
                <a:spcPts val="0"/>
              </a:spcAft>
              <a:buSzPts val="1800"/>
              <a:buChar char="●"/>
            </a:pPr>
            <a:r>
              <a:rPr lang="en"/>
              <a:t>Parallel/Sequential Operations</a:t>
            </a:r>
            <a:endParaRPr/>
          </a:p>
          <a:p>
            <a:pPr indent="-342900" lvl="0" marL="457200" rtl="0" algn="l">
              <a:spcBef>
                <a:spcPts val="0"/>
              </a:spcBef>
              <a:spcAft>
                <a:spcPts val="0"/>
              </a:spcAft>
              <a:buSzPts val="1800"/>
              <a:buChar char="●"/>
            </a:pPr>
            <a:r>
              <a:rPr lang="en"/>
              <a:t>Loss tolerate</a:t>
            </a:r>
            <a:endParaRPr/>
          </a:p>
          <a:p>
            <a:pPr indent="0" lvl="0" marL="0" rtl="0" algn="l">
              <a:spcBef>
                <a:spcPts val="1600"/>
              </a:spcBef>
              <a:spcAft>
                <a:spcPts val="1600"/>
              </a:spcAft>
              <a:buNone/>
            </a:pPr>
            <a:r>
              <a:t/>
            </a:r>
            <a:endParaRPr/>
          </a:p>
        </p:txBody>
      </p:sp>
      <p:sp>
        <p:nvSpPr>
          <p:cNvPr id="356" name="Google Shape;356;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Cipher Mode</a:t>
            </a:r>
            <a:endParaRPr/>
          </a:p>
        </p:txBody>
      </p:sp>
      <p:sp>
        <p:nvSpPr>
          <p:cNvPr id="362" name="Google Shape;362;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ECB should not be used if encrypting more than one block of data with the same key.</a:t>
            </a:r>
            <a:endParaRPr/>
          </a:p>
          <a:p>
            <a:pPr indent="-342900" lvl="0" marL="457200" rtl="0" algn="l">
              <a:spcBef>
                <a:spcPts val="0"/>
              </a:spcBef>
              <a:spcAft>
                <a:spcPts val="0"/>
              </a:spcAft>
              <a:buSzPts val="1800"/>
              <a:buChar char="●"/>
            </a:pPr>
            <a:r>
              <a:rPr lang="en"/>
              <a:t>CBC, OFB and CFB are similar, however OFB/CFB is better because you only need encryption and not decryption, which can save code space.</a:t>
            </a:r>
            <a:endParaRPr/>
          </a:p>
          <a:p>
            <a:pPr indent="-342900" lvl="0" marL="457200" rtl="0" algn="l">
              <a:spcBef>
                <a:spcPts val="0"/>
              </a:spcBef>
              <a:spcAft>
                <a:spcPts val="0"/>
              </a:spcAft>
              <a:buSzPts val="1800"/>
              <a:buChar char="●"/>
            </a:pPr>
            <a:r>
              <a:rPr lang="en"/>
              <a:t>CTR is used if you want good parallelization (ie. speed), instead of CBC/OFB/CFB.</a:t>
            </a:r>
            <a:endParaRPr/>
          </a:p>
          <a:p>
            <a:pPr indent="-342900" lvl="0" marL="457200" rtl="0" algn="l">
              <a:spcBef>
                <a:spcPts val="0"/>
              </a:spcBef>
              <a:spcAft>
                <a:spcPts val="0"/>
              </a:spcAft>
              <a:buSzPts val="1800"/>
              <a:buChar char="●"/>
            </a:pPr>
            <a:r>
              <a:rPr lang="en"/>
              <a:t>XTS mode is the most common if you are encoding a random accessible data (like a hard disk or RAM).</a:t>
            </a:r>
            <a:endParaRPr/>
          </a:p>
          <a:p>
            <a:pPr indent="-342900" lvl="0" marL="457200" rtl="0" algn="l">
              <a:spcBef>
                <a:spcPts val="0"/>
              </a:spcBef>
              <a:spcAft>
                <a:spcPts val="0"/>
              </a:spcAft>
              <a:buSzPts val="1800"/>
              <a:buChar char="●"/>
            </a:pPr>
            <a:r>
              <a:rPr lang="en"/>
              <a:t>OCB is by far the best mode, as it allows encryption and authentication in a single pass. However there are patents on it in USA.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Symmetric Encryption Algorithms</a:t>
            </a:r>
            <a:endParaRPr/>
          </a:p>
        </p:txBody>
      </p:sp>
      <p:sp>
        <p:nvSpPr>
          <p:cNvPr id="368" name="Google Shape;368;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 (Data Encryption Standard), multiple block modes</a:t>
            </a:r>
            <a:endParaRPr/>
          </a:p>
          <a:p>
            <a:pPr indent="-317500" lvl="1" marL="914400" rtl="0" algn="l">
              <a:spcBef>
                <a:spcPts val="0"/>
              </a:spcBef>
              <a:spcAft>
                <a:spcPts val="0"/>
              </a:spcAft>
              <a:buSzPts val="1400"/>
              <a:buChar char="○"/>
            </a:pPr>
            <a:r>
              <a:rPr lang="en"/>
              <a:t>64 bit blocks and 56 bit keys. now obsolete</a:t>
            </a:r>
            <a:endParaRPr/>
          </a:p>
          <a:p>
            <a:pPr indent="-317500" lvl="1" marL="914400" rtl="0" algn="l">
              <a:spcBef>
                <a:spcPts val="0"/>
              </a:spcBef>
              <a:spcAft>
                <a:spcPts val="0"/>
              </a:spcAft>
              <a:buSzPts val="1400"/>
              <a:buChar char="○"/>
            </a:pPr>
            <a:r>
              <a:rPr lang="en"/>
              <a:t>Exhaustive search attack is feasible since late 90s because of small key space.</a:t>
            </a:r>
            <a:endParaRPr/>
          </a:p>
          <a:p>
            <a:pPr indent="-342900" lvl="0" marL="457200" rtl="0" algn="l">
              <a:spcBef>
                <a:spcPts val="0"/>
              </a:spcBef>
              <a:spcAft>
                <a:spcPts val="0"/>
              </a:spcAft>
              <a:buSzPts val="1800"/>
              <a:buChar char="●"/>
            </a:pPr>
            <a:r>
              <a:rPr lang="en"/>
              <a:t>3DES, multiple block modes</a:t>
            </a:r>
            <a:endParaRPr/>
          </a:p>
          <a:p>
            <a:pPr indent="-317500" lvl="1" marL="914400" rtl="0" algn="l">
              <a:spcBef>
                <a:spcPts val="0"/>
              </a:spcBef>
              <a:spcAft>
                <a:spcPts val="0"/>
              </a:spcAft>
              <a:buSzPts val="1400"/>
              <a:buChar char="○"/>
            </a:pPr>
            <a:r>
              <a:rPr lang="en"/>
              <a:t>Apply DES three times with three different keys KA, KB and KC: </a:t>
            </a:r>
            <a:br>
              <a:rPr lang="en"/>
            </a:br>
            <a:r>
              <a:rPr lang="en" sz="1800">
                <a:solidFill>
                  <a:schemeClr val="dk1"/>
                </a:solidFill>
                <a:latin typeface="Calibri"/>
                <a:ea typeface="Calibri"/>
                <a:cs typeface="Calibri"/>
                <a:sym typeface="Calibri"/>
              </a:rPr>
              <a:t>C = E</a:t>
            </a:r>
            <a:r>
              <a:rPr baseline="-25000" lang="en" sz="1800">
                <a:solidFill>
                  <a:schemeClr val="dk1"/>
                </a:solidFill>
                <a:latin typeface="Calibri"/>
                <a:ea typeface="Calibri"/>
                <a:cs typeface="Calibri"/>
                <a:sym typeface="Calibri"/>
              </a:rPr>
              <a:t>KC</a:t>
            </a:r>
            <a:r>
              <a:rPr lang="en" sz="1800">
                <a:solidFill>
                  <a:schemeClr val="dk1"/>
                </a:solidFill>
                <a:latin typeface="Calibri"/>
                <a:ea typeface="Calibri"/>
                <a:cs typeface="Calibri"/>
                <a:sym typeface="Calibri"/>
              </a:rPr>
              <a:t>(D</a:t>
            </a:r>
            <a:r>
              <a:rPr baseline="-25000" lang="en" sz="1800">
                <a:solidFill>
                  <a:schemeClr val="dk1"/>
                </a:solidFill>
                <a:latin typeface="Calibri"/>
                <a:ea typeface="Calibri"/>
                <a:cs typeface="Calibri"/>
                <a:sym typeface="Calibri"/>
              </a:rPr>
              <a:t>KB</a:t>
            </a:r>
            <a:r>
              <a:rPr lang="en" sz="1800">
                <a:solidFill>
                  <a:schemeClr val="dk1"/>
                </a:solidFill>
                <a:latin typeface="Calibri"/>
                <a:ea typeface="Calibri"/>
                <a:cs typeface="Calibri"/>
                <a:sym typeface="Calibri"/>
              </a:rPr>
              <a:t>(E</a:t>
            </a:r>
            <a:r>
              <a:rPr baseline="-25000" lang="en" sz="1800">
                <a:solidFill>
                  <a:schemeClr val="dk1"/>
                </a:solidFill>
                <a:latin typeface="Calibri"/>
                <a:ea typeface="Calibri"/>
                <a:cs typeface="Calibri"/>
                <a:sym typeface="Calibri"/>
              </a:rPr>
              <a:t>KA</a:t>
            </a:r>
            <a:r>
              <a:rPr lang="en" sz="1800">
                <a:solidFill>
                  <a:schemeClr val="dk1"/>
                </a:solidFill>
                <a:latin typeface="Calibri"/>
                <a:ea typeface="Calibri"/>
                <a:cs typeface="Calibri"/>
                <a:sym typeface="Calibri"/>
              </a:rPr>
              <a:t>(P)));  P = D</a:t>
            </a:r>
            <a:r>
              <a:rPr baseline="-25000" lang="en" sz="1800">
                <a:solidFill>
                  <a:schemeClr val="dk1"/>
                </a:solidFill>
                <a:latin typeface="Calibri"/>
                <a:ea typeface="Calibri"/>
                <a:cs typeface="Calibri"/>
                <a:sym typeface="Calibri"/>
              </a:rPr>
              <a:t>KA</a:t>
            </a:r>
            <a:r>
              <a:rPr lang="en" sz="1800">
                <a:solidFill>
                  <a:schemeClr val="dk1"/>
                </a:solidFill>
                <a:latin typeface="Calibri"/>
                <a:ea typeface="Calibri"/>
                <a:cs typeface="Calibri"/>
                <a:sym typeface="Calibri"/>
              </a:rPr>
              <a:t>(E</a:t>
            </a:r>
            <a:r>
              <a:rPr baseline="-25000" lang="en" sz="1800">
                <a:solidFill>
                  <a:schemeClr val="dk1"/>
                </a:solidFill>
                <a:latin typeface="Calibri"/>
                <a:ea typeface="Calibri"/>
                <a:cs typeface="Calibri"/>
                <a:sym typeface="Calibri"/>
              </a:rPr>
              <a:t>KB</a:t>
            </a:r>
            <a:r>
              <a:rPr lang="en" sz="1800">
                <a:solidFill>
                  <a:schemeClr val="dk1"/>
                </a:solidFill>
                <a:latin typeface="Calibri"/>
                <a:ea typeface="Calibri"/>
                <a:cs typeface="Calibri"/>
                <a:sym typeface="Calibri"/>
              </a:rPr>
              <a:t>(D</a:t>
            </a:r>
            <a:r>
              <a:rPr baseline="-25000" lang="en" sz="1800">
                <a:solidFill>
                  <a:schemeClr val="dk1"/>
                </a:solidFill>
                <a:latin typeface="Calibri"/>
                <a:ea typeface="Calibri"/>
                <a:cs typeface="Calibri"/>
                <a:sym typeface="Calibri"/>
              </a:rPr>
              <a:t>KC</a:t>
            </a:r>
            <a:r>
              <a:rPr lang="en" sz="1800">
                <a:solidFill>
                  <a:schemeClr val="dk1"/>
                </a:solidFill>
                <a:latin typeface="Calibri"/>
                <a:ea typeface="Calibri"/>
                <a:cs typeface="Calibri"/>
                <a:sym typeface="Calibri"/>
              </a:rPr>
              <a:t>(C)))</a:t>
            </a:r>
            <a:endParaRPr sz="1800"/>
          </a:p>
          <a:p>
            <a:pPr indent="-317500" lvl="1" marL="914400" rtl="0" algn="l">
              <a:spcBef>
                <a:spcPts val="0"/>
              </a:spcBef>
              <a:spcAft>
                <a:spcPts val="0"/>
              </a:spcAft>
              <a:buSzPts val="1400"/>
              <a:buChar char="○"/>
            </a:pPr>
            <a:r>
              <a:rPr lang="en"/>
              <a:t>Key sizes can be 112 bits (2 different 56 bit keys) or 168 bits (3 different 56 bit keys).</a:t>
            </a:r>
            <a:endParaRPr/>
          </a:p>
          <a:p>
            <a:pPr indent="-317500" lvl="1" marL="914400" rtl="0" algn="l">
              <a:spcBef>
                <a:spcPts val="0"/>
              </a:spcBef>
              <a:spcAft>
                <a:spcPts val="0"/>
              </a:spcAft>
              <a:buSzPts val="1400"/>
              <a:buChar char="○"/>
            </a:pPr>
            <a:r>
              <a:rPr lang="en"/>
              <a:t>Either 2 or 3 times slower than DES</a:t>
            </a:r>
            <a:endParaRPr/>
          </a:p>
          <a:p>
            <a:pPr indent="-342900" lvl="0" marL="457200" rtl="0" algn="l">
              <a:spcBef>
                <a:spcPts val="0"/>
              </a:spcBef>
              <a:spcAft>
                <a:spcPts val="0"/>
              </a:spcAft>
              <a:buSzPts val="1800"/>
              <a:buChar char="●"/>
            </a:pPr>
            <a:r>
              <a:rPr lang="en"/>
              <a:t>AES (Advanced Encryption Standard)</a:t>
            </a:r>
            <a:endParaRPr/>
          </a:p>
          <a:p>
            <a:pPr indent="-317500" lvl="1" marL="914400" rtl="0" algn="l">
              <a:spcBef>
                <a:spcPts val="0"/>
              </a:spcBef>
              <a:spcAft>
                <a:spcPts val="0"/>
              </a:spcAft>
              <a:buSzPts val="1400"/>
              <a:buChar char="○"/>
            </a:pPr>
            <a:r>
              <a:rPr lang="en"/>
              <a:t>Key sizes can be 128 bits, 192 bits or 256, 512 bits </a:t>
            </a:r>
            <a:endParaRPr/>
          </a:p>
          <a:p>
            <a:pPr indent="-317500" lvl="1" marL="914400" rtl="0" algn="l">
              <a:spcBef>
                <a:spcPts val="0"/>
              </a:spcBef>
              <a:spcAft>
                <a:spcPts val="0"/>
              </a:spcAft>
              <a:buSzPts val="1400"/>
              <a:buChar char="○"/>
            </a:pPr>
            <a:r>
              <a:rPr lang="en"/>
              <a:t>Exhaustive search attack not currently available.</a:t>
            </a:r>
            <a:endParaRPr/>
          </a:p>
          <a:p>
            <a:pPr indent="-317500" lvl="1" marL="914400" rtl="0" algn="l">
              <a:spcBef>
                <a:spcPts val="0"/>
              </a:spcBef>
              <a:spcAft>
                <a:spcPts val="0"/>
              </a:spcAft>
              <a:buSzPts val="1400"/>
              <a:buChar char="○"/>
            </a:pPr>
            <a:r>
              <a:rPr lang="en"/>
              <a:t>Commonly used now. AES-256 is the choice</a:t>
            </a:r>
            <a:endParaRPr/>
          </a:p>
          <a:p>
            <a:pPr indent="0" lvl="0" marL="457200" rtl="0" algn="l">
              <a:spcBef>
                <a:spcPts val="1600"/>
              </a:spcBef>
              <a:spcAft>
                <a:spcPts val="1600"/>
              </a:spcAft>
              <a:buNone/>
            </a:pPr>
            <a:br>
              <a:rPr lang="en"/>
            </a:br>
            <a:br>
              <a:rPr lang="en"/>
            </a:br>
            <a:endParaRPr/>
          </a:p>
        </p:txBody>
      </p:sp>
      <p:sp>
        <p:nvSpPr>
          <p:cNvPr id="369" name="Google Shape;369;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a:t>
            </a:r>
            <a:endParaRPr/>
          </a:p>
        </p:txBody>
      </p:sp>
      <p:sp>
        <p:nvSpPr>
          <p:cNvPr id="375" name="Google Shape;375;p63"/>
          <p:cNvSpPr txBox="1"/>
          <p:nvPr>
            <p:ph idx="1" type="body"/>
          </p:nvPr>
        </p:nvSpPr>
        <p:spPr>
          <a:xfrm>
            <a:off x="311700" y="1152475"/>
            <a:ext cx="4850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 permutation</a:t>
            </a:r>
            <a:endParaRPr/>
          </a:p>
          <a:p>
            <a:pPr indent="-342900" lvl="0" marL="457200" rtl="0" algn="l">
              <a:spcBef>
                <a:spcPts val="0"/>
              </a:spcBef>
              <a:spcAft>
                <a:spcPts val="0"/>
              </a:spcAft>
              <a:buSzPts val="1800"/>
              <a:buChar char="●"/>
            </a:pPr>
            <a:r>
              <a:rPr lang="en"/>
              <a:t>16 identical rounds of calculation, each using a different 48-bits key generated by 56-bit key.</a:t>
            </a:r>
            <a:endParaRPr/>
          </a:p>
          <a:p>
            <a:pPr indent="-342900" lvl="0" marL="457200" rtl="0" algn="l">
              <a:spcBef>
                <a:spcPts val="0"/>
              </a:spcBef>
              <a:spcAft>
                <a:spcPts val="0"/>
              </a:spcAft>
              <a:buSzPts val="1800"/>
              <a:buChar char="●"/>
            </a:pPr>
            <a:r>
              <a:rPr lang="en"/>
              <a:t>Final permutation</a:t>
            </a:r>
            <a:endParaRPr/>
          </a:p>
        </p:txBody>
      </p:sp>
      <p:sp>
        <p:nvSpPr>
          <p:cNvPr id="376" name="Google Shape;376;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7" name="Google Shape;377;p63"/>
          <p:cNvPicPr preferRelativeResize="0"/>
          <p:nvPr/>
        </p:nvPicPr>
        <p:blipFill>
          <a:blip r:embed="rId3">
            <a:alphaModFix/>
          </a:blip>
          <a:stretch>
            <a:fillRect/>
          </a:stretch>
        </p:blipFill>
        <p:spPr>
          <a:xfrm>
            <a:off x="5521702" y="303700"/>
            <a:ext cx="2374575" cy="4416750"/>
          </a:xfrm>
          <a:prstGeom prst="rect">
            <a:avLst/>
          </a:prstGeom>
          <a:noFill/>
          <a:ln>
            <a:noFill/>
          </a:ln>
        </p:spPr>
      </p:pic>
      <p:sp>
        <p:nvSpPr>
          <p:cNvPr id="378" name="Google Shape;378;p63"/>
          <p:cNvSpPr txBox="1"/>
          <p:nvPr/>
        </p:nvSpPr>
        <p:spPr>
          <a:xfrm>
            <a:off x="3124950" y="4703625"/>
            <a:ext cx="53475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http://ccm.net/contents/134-introduction-to-encryption-with-des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AES </a:t>
            </a:r>
            <a:endParaRPr/>
          </a:p>
        </p:txBody>
      </p:sp>
      <p:sp>
        <p:nvSpPr>
          <p:cNvPr id="384" name="Google Shape;384;p64"/>
          <p:cNvSpPr txBox="1"/>
          <p:nvPr>
            <p:ph idx="1" type="body"/>
          </p:nvPr>
        </p:nvSpPr>
        <p:spPr>
          <a:xfrm>
            <a:off x="311700" y="1152475"/>
            <a:ext cx="5224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Work on 128-bit blocks</a:t>
            </a:r>
            <a:endParaRPr/>
          </a:p>
          <a:p>
            <a:pPr indent="-342900" lvl="0" marL="457200" rtl="0" algn="l">
              <a:spcBef>
                <a:spcPts val="0"/>
              </a:spcBef>
              <a:spcAft>
                <a:spcPts val="0"/>
              </a:spcAft>
              <a:buSzPts val="1800"/>
              <a:buChar char="●"/>
            </a:pPr>
            <a:r>
              <a:rPr lang="en"/>
              <a:t>Initially the plaintext P is XORed with the key K.</a:t>
            </a:r>
            <a:endParaRPr/>
          </a:p>
          <a:p>
            <a:pPr indent="-342900" lvl="0" marL="457200" rtl="0" algn="l">
              <a:spcBef>
                <a:spcPts val="0"/>
              </a:spcBef>
              <a:spcAft>
                <a:spcPts val="0"/>
              </a:spcAft>
              <a:buSzPts val="1800"/>
              <a:buChar char="●"/>
            </a:pPr>
            <a:r>
              <a:rPr lang="en"/>
              <a:t>Then repeats a number of rounds. 10 rounds with 128-bit keys, 12 rounds with 192-bit keys and 14 rounds with 256-bit keys. </a:t>
            </a:r>
            <a:endParaRPr/>
          </a:p>
          <a:p>
            <a:pPr indent="-342900" lvl="0" marL="457200" rtl="0" algn="l">
              <a:spcBef>
                <a:spcPts val="0"/>
              </a:spcBef>
              <a:spcAft>
                <a:spcPts val="0"/>
              </a:spcAft>
              <a:buSzPts val="1800"/>
              <a:buChar char="●"/>
            </a:pPr>
            <a:r>
              <a:rPr lang="en"/>
              <a:t>It takes the output of the previous round and produce another invertible transformation through 4 steps </a:t>
            </a:r>
            <a:endParaRPr/>
          </a:p>
          <a:p>
            <a:pPr indent="-342900" lvl="0" marL="457200" rtl="0" algn="l">
              <a:spcBef>
                <a:spcPts val="0"/>
              </a:spcBef>
              <a:spcAft>
                <a:spcPts val="0"/>
              </a:spcAft>
              <a:buSzPts val="1800"/>
              <a:buChar char="●"/>
            </a:pPr>
            <a:r>
              <a:rPr lang="en"/>
              <a:t>The ciphertext C is the output of the final round.</a:t>
            </a:r>
            <a:br>
              <a:rPr lang="en"/>
            </a:br>
            <a:endParaRPr/>
          </a:p>
        </p:txBody>
      </p:sp>
      <p:sp>
        <p:nvSpPr>
          <p:cNvPr id="385" name="Google Shape;385;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6" name="Google Shape;386;p64"/>
          <p:cNvPicPr preferRelativeResize="0"/>
          <p:nvPr/>
        </p:nvPicPr>
        <p:blipFill>
          <a:blip r:embed="rId3">
            <a:alphaModFix/>
          </a:blip>
          <a:stretch>
            <a:fillRect/>
          </a:stretch>
        </p:blipFill>
        <p:spPr>
          <a:xfrm>
            <a:off x="5536200" y="1260000"/>
            <a:ext cx="3504301" cy="3595975"/>
          </a:xfrm>
          <a:prstGeom prst="rect">
            <a:avLst/>
          </a:prstGeom>
          <a:noFill/>
          <a:ln>
            <a:noFill/>
          </a:ln>
        </p:spPr>
      </p:pic>
      <p:sp>
        <p:nvSpPr>
          <p:cNvPr id="387" name="Google Shape;387;p64"/>
          <p:cNvSpPr txBox="1"/>
          <p:nvPr/>
        </p:nvSpPr>
        <p:spPr>
          <a:xfrm>
            <a:off x="2988000" y="4815625"/>
            <a:ext cx="59640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http://crypto.stackexchange.com/questions/8043/aes-addroundkey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Symmetric Algorithms</a:t>
            </a:r>
            <a:endParaRPr/>
          </a:p>
        </p:txBody>
      </p:sp>
      <p:sp>
        <p:nvSpPr>
          <p:cNvPr id="393" name="Google Shape;393;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RC4 (Stream cipher)</a:t>
            </a:r>
            <a:endParaRPr/>
          </a:p>
          <a:p>
            <a:pPr indent="-342900" lvl="0" marL="457200" rtl="0" algn="l">
              <a:spcBef>
                <a:spcPts val="0"/>
              </a:spcBef>
              <a:spcAft>
                <a:spcPts val="0"/>
              </a:spcAft>
              <a:buSzPts val="1800"/>
              <a:buChar char="●"/>
            </a:pPr>
            <a:r>
              <a:rPr lang="en"/>
              <a:t>RC5</a:t>
            </a:r>
            <a:endParaRPr/>
          </a:p>
          <a:p>
            <a:pPr indent="-342900" lvl="0" marL="457200" rtl="0" algn="l">
              <a:spcBef>
                <a:spcPts val="0"/>
              </a:spcBef>
              <a:spcAft>
                <a:spcPts val="0"/>
              </a:spcAft>
              <a:buSzPts val="1800"/>
              <a:buChar char="●"/>
            </a:pPr>
            <a:r>
              <a:rPr lang="en"/>
              <a:t>Blowfish</a:t>
            </a:r>
            <a:endParaRPr/>
          </a:p>
          <a:p>
            <a:pPr indent="-342900" lvl="0" marL="457200" rtl="0" algn="l">
              <a:spcBef>
                <a:spcPts val="0"/>
              </a:spcBef>
              <a:spcAft>
                <a:spcPts val="0"/>
              </a:spcAft>
              <a:buSzPts val="1800"/>
              <a:buChar char="●"/>
            </a:pPr>
            <a:r>
              <a:rPr lang="en"/>
              <a:t>Twofish</a:t>
            </a:r>
            <a:endParaRPr/>
          </a:p>
          <a:p>
            <a:pPr indent="-342900" lvl="0" marL="457200" rtl="0" algn="l">
              <a:spcBef>
                <a:spcPts val="0"/>
              </a:spcBef>
              <a:spcAft>
                <a:spcPts val="0"/>
              </a:spcAft>
              <a:buSzPts val="1800"/>
              <a:buChar char="●"/>
            </a:pPr>
            <a:r>
              <a:rPr lang="en"/>
              <a:t>...</a:t>
            </a:r>
            <a:endParaRPr/>
          </a:p>
        </p:txBody>
      </p:sp>
      <p:sp>
        <p:nvSpPr>
          <p:cNvPr id="394" name="Google Shape;394;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Asymmetric (public key) </a:t>
            </a:r>
            <a:endParaRPr/>
          </a:p>
        </p:txBody>
      </p:sp>
      <p:sp>
        <p:nvSpPr>
          <p:cNvPr id="400" name="Google Shape;400;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 two different but mathematically related keys.</a:t>
            </a:r>
            <a:endParaRPr/>
          </a:p>
          <a:p>
            <a:pPr indent="-342900" lvl="0" marL="457200" rtl="0" algn="l">
              <a:spcBef>
                <a:spcPts val="0"/>
              </a:spcBef>
              <a:spcAft>
                <a:spcPts val="0"/>
              </a:spcAft>
              <a:buSzPts val="1800"/>
              <a:buChar char="●"/>
            </a:pPr>
            <a:r>
              <a:rPr lang="en"/>
              <a:t>One is for encryption and the other is for decryption.</a:t>
            </a:r>
            <a:endParaRPr/>
          </a:p>
          <a:p>
            <a:pPr indent="-342900" lvl="0" marL="457200" rtl="0" algn="l">
              <a:spcBef>
                <a:spcPts val="0"/>
              </a:spcBef>
              <a:spcAft>
                <a:spcPts val="0"/>
              </a:spcAft>
              <a:buSzPts val="1800"/>
              <a:buChar char="●"/>
            </a:pPr>
            <a:r>
              <a:rPr lang="en"/>
              <a:t>One of the keys can be made public and the other one must be private.</a:t>
            </a:r>
            <a:endParaRPr/>
          </a:p>
          <a:p>
            <a:pPr indent="0" lvl="0" marL="0" rtl="0" algn="l">
              <a:spcBef>
                <a:spcPts val="1600"/>
              </a:spcBef>
              <a:spcAft>
                <a:spcPts val="1600"/>
              </a:spcAft>
              <a:buNone/>
            </a:pPr>
            <a:r>
              <a:t/>
            </a:r>
            <a:endParaRPr/>
          </a:p>
        </p:txBody>
      </p:sp>
      <p:sp>
        <p:nvSpPr>
          <p:cNvPr id="401" name="Google Shape;401;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Asymmetric Encryption Algorithms: RSA</a:t>
            </a:r>
            <a:endParaRPr/>
          </a:p>
          <a:p>
            <a:pPr indent="0" lvl="0" marL="0" rtl="0" algn="l">
              <a:spcBef>
                <a:spcPts val="0"/>
              </a:spcBef>
              <a:spcAft>
                <a:spcPts val="0"/>
              </a:spcAft>
              <a:buNone/>
            </a:pPr>
            <a:r>
              <a:t/>
            </a:r>
            <a:endParaRPr/>
          </a:p>
        </p:txBody>
      </p:sp>
      <p:sp>
        <p:nvSpPr>
          <p:cNvPr id="407" name="Google Shape;407;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chemeClr val="dk2"/>
              </a:buClr>
              <a:buSzPts val="1800"/>
              <a:buChar char="●"/>
            </a:pPr>
            <a:r>
              <a:rPr lang="en"/>
              <a:t>The first public key encryption algorithm was proposed by Rivest, Shamir and Adelman (RSA) , from MIT, first published in 1978.</a:t>
            </a:r>
            <a:endParaRPr/>
          </a:p>
          <a:p>
            <a:pPr indent="-342900" lvl="0" marL="457200" rtl="0" algn="l">
              <a:lnSpc>
                <a:spcPct val="100000"/>
              </a:lnSpc>
              <a:spcBef>
                <a:spcPts val="0"/>
              </a:spcBef>
              <a:spcAft>
                <a:spcPts val="0"/>
              </a:spcAft>
              <a:buClr>
                <a:schemeClr val="dk1"/>
              </a:buClr>
              <a:buSzPts val="1800"/>
              <a:buChar char="●"/>
            </a:pPr>
            <a:r>
              <a:rPr lang="en"/>
              <a:t>Public Key: (n, e), Private Key: (n, d)</a:t>
            </a:r>
            <a:endParaRPr/>
          </a:p>
          <a:p>
            <a:pPr indent="-342900" lvl="1" marL="914400" rtl="0" algn="l">
              <a:lnSpc>
                <a:spcPct val="100000"/>
              </a:lnSpc>
              <a:spcBef>
                <a:spcPts val="0"/>
              </a:spcBef>
              <a:spcAft>
                <a:spcPts val="0"/>
              </a:spcAft>
              <a:buClr>
                <a:schemeClr val="dk1"/>
              </a:buClr>
              <a:buSzPts val="1800"/>
              <a:buChar char="○"/>
            </a:pPr>
            <a:r>
              <a:rPr lang="en" sz="1800"/>
              <a:t>n = p * q where p and q are both large primes (e.g. 1024 bits each)</a:t>
            </a:r>
            <a:endParaRPr sz="1800"/>
          </a:p>
          <a:p>
            <a:pPr indent="-342900" lvl="1" marL="914400" rtl="0" algn="l">
              <a:lnSpc>
                <a:spcPct val="100000"/>
              </a:lnSpc>
              <a:spcBef>
                <a:spcPts val="0"/>
              </a:spcBef>
              <a:spcAft>
                <a:spcPts val="0"/>
              </a:spcAft>
              <a:buClr>
                <a:schemeClr val="dk1"/>
              </a:buClr>
              <a:buSzPts val="1800"/>
              <a:buChar char="○"/>
            </a:pPr>
            <a:r>
              <a:rPr lang="en" sz="1800"/>
              <a:t>e is relatively prime to (p-1)*(q-1) (that is, their gcd is 1)</a:t>
            </a:r>
            <a:endParaRPr sz="1800"/>
          </a:p>
          <a:p>
            <a:pPr indent="-342900" lvl="1" marL="914400" rtl="0" algn="l">
              <a:lnSpc>
                <a:spcPct val="100000"/>
              </a:lnSpc>
              <a:spcBef>
                <a:spcPts val="0"/>
              </a:spcBef>
              <a:spcAft>
                <a:spcPts val="0"/>
              </a:spcAft>
              <a:buClr>
                <a:schemeClr val="dk1"/>
              </a:buClr>
              <a:buSzPts val="1800"/>
              <a:buChar char="○"/>
            </a:pPr>
            <a:r>
              <a:rPr lang="en" sz="1800"/>
              <a:t>d such that e*d mod (p-1)*(q-1) = 1</a:t>
            </a:r>
            <a:endParaRPr sz="1800"/>
          </a:p>
          <a:p>
            <a:pPr indent="-342900" lvl="0" marL="457200" rtl="0" algn="l">
              <a:lnSpc>
                <a:spcPct val="100000"/>
              </a:lnSpc>
              <a:spcBef>
                <a:spcPts val="0"/>
              </a:spcBef>
              <a:spcAft>
                <a:spcPts val="0"/>
              </a:spcAft>
              <a:buClr>
                <a:schemeClr val="dk1"/>
              </a:buClr>
              <a:buSzPts val="1800"/>
              <a:buChar char="●"/>
            </a:pPr>
            <a:r>
              <a:rPr lang="en" sz="1800"/>
              <a:t>Encrypt:  C = M</a:t>
            </a:r>
            <a:r>
              <a:rPr baseline="30000" lang="en" sz="1800"/>
              <a:t>e</a:t>
            </a:r>
            <a:r>
              <a:rPr lang="en" sz="1800"/>
              <a:t> mod n</a:t>
            </a:r>
            <a:r>
              <a:rPr lang="en"/>
              <a:t>       </a:t>
            </a:r>
            <a:r>
              <a:rPr lang="en" sz="1800"/>
              <a:t>Decrypt: M = C</a:t>
            </a:r>
            <a:r>
              <a:rPr baseline="30000" lang="en"/>
              <a:t>d</a:t>
            </a:r>
            <a:r>
              <a:rPr lang="en" sz="1800"/>
              <a:t> mod n </a:t>
            </a:r>
            <a:br>
              <a:rPr lang="en" sz="1800"/>
            </a:br>
            <a:r>
              <a:rPr lang="en" sz="1800"/>
              <a:t>Can also use private key to encrypt and public key to decr</a:t>
            </a:r>
            <a:r>
              <a:rPr lang="en"/>
              <a:t>ypt </a:t>
            </a:r>
            <a:endParaRPr/>
          </a:p>
          <a:p>
            <a:pPr indent="-342900" lvl="0" marL="457200" rtl="0" algn="l">
              <a:lnSpc>
                <a:spcPct val="100000"/>
              </a:lnSpc>
              <a:spcBef>
                <a:spcPts val="0"/>
              </a:spcBef>
              <a:spcAft>
                <a:spcPts val="0"/>
              </a:spcAft>
              <a:buClr>
                <a:schemeClr val="dk1"/>
              </a:buClr>
              <a:buSzPts val="1800"/>
              <a:buChar char="●"/>
            </a:pPr>
            <a:r>
              <a:rPr lang="en"/>
              <a:t>Theory: M = (M</a:t>
            </a:r>
            <a:r>
              <a:rPr baseline="30000" lang="en"/>
              <a:t>e</a:t>
            </a:r>
            <a:r>
              <a:rPr lang="en"/>
              <a:t> mod n)</a:t>
            </a:r>
            <a:r>
              <a:rPr baseline="30000" lang="en"/>
              <a:t>d </a:t>
            </a:r>
            <a:r>
              <a:rPr lang="en"/>
              <a:t>mod n    C = ((M</a:t>
            </a:r>
            <a:r>
              <a:rPr baseline="30000" lang="en"/>
              <a:t>e</a:t>
            </a:r>
            <a:r>
              <a:rPr lang="en"/>
              <a:t>) mod n ) </a:t>
            </a:r>
            <a:r>
              <a:rPr baseline="30000" lang="en"/>
              <a:t>d</a:t>
            </a:r>
            <a:r>
              <a:rPr lang="en"/>
              <a:t> mod n</a:t>
            </a:r>
            <a:br>
              <a:rPr lang="en"/>
            </a:br>
            <a:r>
              <a:rPr lang="en"/>
              <a:t>It is computationally infeasible to infer p and q based on any given n.</a:t>
            </a:r>
            <a:endParaRPr/>
          </a:p>
        </p:txBody>
      </p:sp>
      <p:sp>
        <p:nvSpPr>
          <p:cNvPr id="408" name="Google Shape;408;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Cryptography?</a:t>
            </a:r>
            <a:endParaRPr/>
          </a:p>
        </p:txBody>
      </p:sp>
      <p:sp>
        <p:nvSpPr>
          <p:cNvPr id="204" name="Google Shape;20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993300"/>
                </a:solidFill>
              </a:rPr>
              <a:t>The art or science that treats of the principles, means, and methods to render information unintelligible to all but the intended receiver.  The sender enciphers a message into an unintelligible form, and the receiver deciphers it into intelligible form. </a:t>
            </a:r>
            <a:endParaRPr>
              <a:solidFill>
                <a:srgbClr val="993300"/>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Generically an encryption algorithm </a:t>
            </a:r>
            <a:r>
              <a:rPr b="1" lang="en">
                <a:solidFill>
                  <a:schemeClr val="dk1"/>
                </a:solidFill>
              </a:rPr>
              <a:t>E</a:t>
            </a:r>
            <a:r>
              <a:rPr lang="en">
                <a:solidFill>
                  <a:schemeClr val="dk1"/>
                </a:solidFill>
              </a:rPr>
              <a:t> transforms ,encrypts, the original information (plain- or clear-text) </a:t>
            </a:r>
            <a:r>
              <a:rPr b="1" lang="en">
                <a:solidFill>
                  <a:schemeClr val="dk1"/>
                </a:solidFill>
              </a:rPr>
              <a:t>P</a:t>
            </a:r>
            <a:r>
              <a:rPr lang="en">
                <a:solidFill>
                  <a:schemeClr val="dk1"/>
                </a:solidFill>
              </a:rPr>
              <a:t> into cipher-text </a:t>
            </a:r>
            <a:r>
              <a:rPr b="1" lang="en">
                <a:solidFill>
                  <a:schemeClr val="dk1"/>
                </a:solidFill>
              </a:rPr>
              <a:t>C</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The cipher-text can be transformed back, or decrypted, to the original plain-text information through a decryption algorithm </a:t>
            </a:r>
            <a:r>
              <a:rPr b="1" lang="en">
                <a:solidFill>
                  <a:schemeClr val="dk1"/>
                </a:solidFill>
              </a:rPr>
              <a:t>D</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Encryption depends on the computations specified by the algorithm but also on some constant value </a:t>
            </a:r>
            <a:r>
              <a:rPr b="1" lang="en">
                <a:solidFill>
                  <a:schemeClr val="dk1"/>
                </a:solidFill>
              </a:rPr>
              <a:t>e</a:t>
            </a:r>
            <a:r>
              <a:rPr lang="en">
                <a:solidFill>
                  <a:schemeClr val="dk1"/>
                </a:solidFill>
              </a:rPr>
              <a:t>, called the encryption key, that is used in these computations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en">
                <a:solidFill>
                  <a:schemeClr val="dk1"/>
                </a:solidFill>
              </a:rPr>
              <a:t>Decryption also on some constant </a:t>
            </a:r>
            <a:r>
              <a:rPr b="1" lang="en">
                <a:solidFill>
                  <a:schemeClr val="dk1"/>
                </a:solidFill>
              </a:rPr>
              <a:t>d,</a:t>
            </a:r>
            <a:r>
              <a:rPr lang="en">
                <a:solidFill>
                  <a:schemeClr val="dk1"/>
                </a:solidFill>
              </a:rPr>
              <a:t> called the decryption key</a:t>
            </a:r>
            <a:endParaRPr>
              <a:solidFill>
                <a:schemeClr val="dk1"/>
              </a:solidFill>
            </a:endParaRPr>
          </a:p>
          <a:p>
            <a:pPr indent="0" lvl="0" marL="0" rtl="0" algn="l">
              <a:lnSpc>
                <a:spcPct val="100000"/>
              </a:lnSpc>
              <a:spcBef>
                <a:spcPts val="0"/>
              </a:spcBef>
              <a:spcAft>
                <a:spcPts val="0"/>
              </a:spcAft>
              <a:buClr>
                <a:srgbClr val="000099"/>
              </a:buClr>
              <a:buFont typeface="Times New Roman"/>
              <a:buNone/>
            </a:pPr>
            <a:r>
              <a:t/>
            </a:r>
            <a:endParaRPr>
              <a:solidFill>
                <a:srgbClr val="993300"/>
              </a:solidFill>
            </a:endParaRPr>
          </a:p>
          <a:p>
            <a:pPr indent="0" lvl="0" marL="0" rtl="0" algn="l">
              <a:lnSpc>
                <a:spcPct val="100000"/>
              </a:lnSpc>
              <a:spcBef>
                <a:spcPts val="0"/>
              </a:spcBef>
              <a:spcAft>
                <a:spcPts val="0"/>
              </a:spcAft>
              <a:buClr>
                <a:srgbClr val="000000"/>
              </a:buClr>
              <a:buFont typeface="Arial"/>
              <a:buNone/>
            </a:pPr>
            <a:r>
              <a:rPr lang="en" sz="1000">
                <a:solidFill>
                  <a:schemeClr val="dk1"/>
                </a:solidFill>
                <a:latin typeface="Times New Roman"/>
                <a:ea typeface="Times New Roman"/>
                <a:cs typeface="Times New Roman"/>
                <a:sym typeface="Times New Roman"/>
              </a:rPr>
              <a:t>Copyright © 2015 Stuart Jacobs</a:t>
            </a:r>
            <a:endParaRPr sz="1000">
              <a:solidFill>
                <a:srgbClr val="000000"/>
              </a:solidFill>
            </a:endParaRPr>
          </a:p>
          <a:p>
            <a:pPr indent="0" lvl="0" marL="0" rtl="0" algn="l">
              <a:spcBef>
                <a:spcPts val="0"/>
              </a:spcBef>
              <a:spcAft>
                <a:spcPts val="1600"/>
              </a:spcAft>
              <a:buNone/>
            </a:pPr>
            <a:r>
              <a:t/>
            </a:r>
            <a:endParaRPr/>
          </a:p>
        </p:txBody>
      </p:sp>
      <p:sp>
        <p:nvSpPr>
          <p:cNvPr id="205" name="Google Shape;205;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p68"/>
          <p:cNvSpPr txBox="1"/>
          <p:nvPr>
            <p:ph idx="11" type="ftr"/>
          </p:nvPr>
        </p:nvSpPr>
        <p:spPr>
          <a:xfrm>
            <a:off x="0" y="4914900"/>
            <a:ext cx="56388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00" u="none">
                <a:solidFill>
                  <a:schemeClr val="dk1"/>
                </a:solidFill>
                <a:latin typeface="Times New Roman"/>
                <a:ea typeface="Times New Roman"/>
                <a:cs typeface="Times New Roman"/>
                <a:sym typeface="Times New Roman"/>
              </a:rPr>
              <a:t>Copyright © 2015 Stuart Jacobs</a:t>
            </a:r>
            <a:endParaRPr sz="1000"/>
          </a:p>
        </p:txBody>
      </p:sp>
      <p:sp>
        <p:nvSpPr>
          <p:cNvPr id="414" name="Google Shape;414;p68"/>
          <p:cNvSpPr txBox="1"/>
          <p:nvPr>
            <p:ph idx="12" type="sldNum"/>
          </p:nvPr>
        </p:nvSpPr>
        <p:spPr>
          <a:xfrm>
            <a:off x="8472458" y="4663217"/>
            <a:ext cx="548700" cy="393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415" name="Google Shape;415;p68"/>
          <p:cNvSpPr txBox="1"/>
          <p:nvPr>
            <p:ph type="title"/>
          </p:nvPr>
        </p:nvSpPr>
        <p:spPr>
          <a:xfrm>
            <a:off x="311700" y="167500"/>
            <a:ext cx="8520600" cy="572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lang="en"/>
              <a:t>Other</a:t>
            </a:r>
            <a:r>
              <a:rPr b="0" i="0" lang="en" sz="3200" u="none" cap="none" strike="noStrike">
                <a:solidFill>
                  <a:schemeClr val="dk2"/>
                </a:solidFill>
                <a:latin typeface="Times New Roman"/>
                <a:ea typeface="Times New Roman"/>
                <a:cs typeface="Times New Roman"/>
                <a:sym typeface="Times New Roman"/>
              </a:rPr>
              <a:t> </a:t>
            </a:r>
            <a:r>
              <a:rPr lang="en"/>
              <a:t>Asymmetric Algorithms</a:t>
            </a:r>
            <a:endParaRPr/>
          </a:p>
        </p:txBody>
      </p:sp>
      <p:sp>
        <p:nvSpPr>
          <p:cNvPr id="416" name="Google Shape;416;p68"/>
          <p:cNvSpPr txBox="1"/>
          <p:nvPr>
            <p:ph idx="1" type="body"/>
          </p:nvPr>
        </p:nvSpPr>
        <p:spPr>
          <a:xfrm>
            <a:off x="311700" y="825300"/>
            <a:ext cx="8520600" cy="37437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Clr>
                <a:schemeClr val="dk1"/>
              </a:buClr>
              <a:buSzPts val="1800"/>
              <a:buChar char="●"/>
            </a:pPr>
            <a:r>
              <a:rPr b="0" i="0" lang="en" u="none">
                <a:solidFill>
                  <a:schemeClr val="dk1"/>
                </a:solidFill>
              </a:rPr>
              <a:t>Elliptic curve cryptography (ECC)</a:t>
            </a:r>
            <a:endParaRPr/>
          </a:p>
          <a:p>
            <a:pPr indent="-342900" lvl="1" marL="914400" marR="0" rtl="0" algn="l">
              <a:lnSpc>
                <a:spcPct val="100000"/>
              </a:lnSpc>
              <a:spcBef>
                <a:spcPts val="0"/>
              </a:spcBef>
              <a:spcAft>
                <a:spcPts val="0"/>
              </a:spcAft>
              <a:buClr>
                <a:schemeClr val="dk1"/>
              </a:buClr>
              <a:buSzPts val="1800"/>
              <a:buChar char="○"/>
            </a:pPr>
            <a:r>
              <a:rPr b="0" i="0" lang="en" sz="1800" u="none">
                <a:solidFill>
                  <a:schemeClr val="dk1"/>
                </a:solidFill>
              </a:rPr>
              <a:t>An approach based on the algebraic structure of elliptic curves over finite fields</a:t>
            </a:r>
            <a:endParaRPr sz="1800"/>
          </a:p>
          <a:p>
            <a:pPr indent="-342900" lvl="1" marL="914400" marR="0" rtl="0" algn="l">
              <a:lnSpc>
                <a:spcPct val="100000"/>
              </a:lnSpc>
              <a:spcBef>
                <a:spcPts val="0"/>
              </a:spcBef>
              <a:spcAft>
                <a:spcPts val="0"/>
              </a:spcAft>
              <a:buClr>
                <a:schemeClr val="dk1"/>
              </a:buClr>
              <a:buSzPts val="1800"/>
              <a:buChar char="○"/>
            </a:pPr>
            <a:r>
              <a:rPr b="0" i="0" lang="en" sz="1800" u="none">
                <a:solidFill>
                  <a:schemeClr val="dk1"/>
                </a:solidFill>
              </a:rPr>
              <a:t>NSA has endorsed ECC as a Suite B recommended algorithm</a:t>
            </a:r>
            <a:endParaRPr sz="1800"/>
          </a:p>
          <a:p>
            <a:pPr indent="-342900" lvl="1" marL="914400" marR="0" rtl="0" algn="l">
              <a:lnSpc>
                <a:spcPct val="100000"/>
              </a:lnSpc>
              <a:spcBef>
                <a:spcPts val="0"/>
              </a:spcBef>
              <a:spcAft>
                <a:spcPts val="0"/>
              </a:spcAft>
              <a:buClr>
                <a:schemeClr val="dk1"/>
              </a:buClr>
              <a:buSzPts val="1800"/>
              <a:buChar char="○"/>
            </a:pPr>
            <a:r>
              <a:rPr b="0" i="0" lang="en" sz="1800" u="none">
                <a:solidFill>
                  <a:schemeClr val="dk1"/>
                </a:solidFill>
              </a:rPr>
              <a:t>Further in (Koblitz, 1987; Miller, 1995; Hankerson, Menezes, &amp; Vanstone, 2004; Blake, Seroussi &amp; Smart, 2005).</a:t>
            </a:r>
            <a:endParaRPr sz="1800"/>
          </a:p>
          <a:p>
            <a:pPr indent="-342900" lvl="0" marL="457200" marR="0" rtl="0" algn="l">
              <a:lnSpc>
                <a:spcPct val="100000"/>
              </a:lnSpc>
              <a:spcBef>
                <a:spcPts val="0"/>
              </a:spcBef>
              <a:spcAft>
                <a:spcPts val="0"/>
              </a:spcAft>
              <a:buClr>
                <a:schemeClr val="dk1"/>
              </a:buClr>
              <a:buSzPts val="1800"/>
              <a:buChar char="●"/>
            </a:pPr>
            <a:r>
              <a:rPr b="0" i="0" lang="en" u="none">
                <a:solidFill>
                  <a:schemeClr val="dk1"/>
                </a:solidFill>
              </a:rPr>
              <a:t>Digital Signature Algorithm (DSA)</a:t>
            </a:r>
            <a:endParaRPr/>
          </a:p>
          <a:p>
            <a:pPr indent="-342900" lvl="1" marL="914400" marR="0" rtl="0" algn="l">
              <a:lnSpc>
                <a:spcPct val="100000"/>
              </a:lnSpc>
              <a:spcBef>
                <a:spcPts val="0"/>
              </a:spcBef>
              <a:spcAft>
                <a:spcPts val="0"/>
              </a:spcAft>
              <a:buClr>
                <a:schemeClr val="dk1"/>
              </a:buClr>
              <a:buSzPts val="1800"/>
              <a:buChar char="○"/>
            </a:pPr>
            <a:r>
              <a:rPr b="0" i="0" lang="en" sz="1800" u="none">
                <a:solidFill>
                  <a:schemeClr val="dk1"/>
                </a:solidFill>
              </a:rPr>
              <a:t>A U.S. Federal standard (FIPS-186-3) for digital signatures in the Digital Signature Standard (DSS)</a:t>
            </a:r>
            <a:endParaRPr sz="1800"/>
          </a:p>
          <a:p>
            <a:pPr indent="-342900" lvl="1" marL="914400" marR="0" rtl="0" algn="l">
              <a:lnSpc>
                <a:spcPct val="100000"/>
              </a:lnSpc>
              <a:spcBef>
                <a:spcPts val="0"/>
              </a:spcBef>
              <a:spcAft>
                <a:spcPts val="0"/>
              </a:spcAft>
              <a:buClr>
                <a:schemeClr val="dk1"/>
              </a:buClr>
              <a:buSzPts val="1800"/>
              <a:buChar char="○"/>
            </a:pPr>
            <a:r>
              <a:rPr b="0" i="0" lang="en" sz="1800" u="none">
                <a:solidFill>
                  <a:schemeClr val="dk1"/>
                </a:solidFill>
              </a:rPr>
              <a:t>Covered by a patent given to the U.S. Secretary of Commerce, Washington</a:t>
            </a:r>
            <a:endParaRPr sz="1800"/>
          </a:p>
          <a:p>
            <a:pPr indent="-342900" lvl="1" marL="914400" marR="0" rtl="0" algn="l">
              <a:lnSpc>
                <a:spcPct val="100000"/>
              </a:lnSpc>
              <a:spcBef>
                <a:spcPts val="0"/>
              </a:spcBef>
              <a:spcAft>
                <a:spcPts val="0"/>
              </a:spcAft>
              <a:buClr>
                <a:schemeClr val="dk1"/>
              </a:buClr>
              <a:buSzPts val="1800"/>
              <a:buChar char="○"/>
            </a:pPr>
            <a:r>
              <a:rPr b="0" i="0" lang="en" sz="1800" u="none">
                <a:solidFill>
                  <a:schemeClr val="dk1"/>
                </a:solidFill>
              </a:rPr>
              <a:t>NIST has made this patent available worldwide royalty free</a:t>
            </a:r>
            <a:endParaRPr sz="1800"/>
          </a:p>
          <a:p>
            <a:pPr indent="-342900" lvl="1" marL="914400" marR="0" rtl="0" algn="l">
              <a:lnSpc>
                <a:spcPct val="100000"/>
              </a:lnSpc>
              <a:spcBef>
                <a:spcPts val="0"/>
              </a:spcBef>
              <a:spcAft>
                <a:spcPts val="0"/>
              </a:spcAft>
              <a:buClr>
                <a:schemeClr val="dk1"/>
              </a:buClr>
              <a:buSzPts val="1800"/>
              <a:buChar char="○"/>
            </a:pPr>
            <a:r>
              <a:rPr b="0" i="0" lang="en" sz="1800" u="none">
                <a:solidFill>
                  <a:schemeClr val="dk1"/>
                </a:solidFill>
              </a:rPr>
              <a:t>Unlike RSA and ECC, DSA does not support encryption using a public key. </a:t>
            </a:r>
            <a:r>
              <a:rPr lang="en" sz="1800">
                <a:solidFill>
                  <a:schemeClr val="dk1"/>
                </a:solidFill>
              </a:rPr>
              <a:t>DSA is faster in decrypting and signing.</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Symmetric vs Asymmetric</a:t>
            </a:r>
            <a:endParaRPr/>
          </a:p>
        </p:txBody>
      </p:sp>
      <p:sp>
        <p:nvSpPr>
          <p:cNvPr id="422" name="Google Shape;422;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Speed: Symmetric is much faster. Therefore, asymmetric is usually only used in the key management and digital signature. </a:t>
            </a:r>
            <a:endParaRPr/>
          </a:p>
          <a:p>
            <a:pPr indent="-342900" lvl="0" marL="457200" rtl="0" algn="l">
              <a:spcBef>
                <a:spcPts val="0"/>
              </a:spcBef>
              <a:spcAft>
                <a:spcPts val="0"/>
              </a:spcAft>
              <a:buSzPts val="1800"/>
              <a:buChar char="●"/>
            </a:pPr>
            <a:r>
              <a:rPr lang="en"/>
              <a:t>Security: Neither has an advantage over the other.  In both methods breaking the code depends on length of key and the computational work involved in breaking the cipher.</a:t>
            </a:r>
            <a:endParaRPr/>
          </a:p>
          <a:p>
            <a:pPr indent="-342900" lvl="1" marL="914400" rtl="0" algn="l">
              <a:spcBef>
                <a:spcPts val="0"/>
              </a:spcBef>
              <a:spcAft>
                <a:spcPts val="0"/>
              </a:spcAft>
              <a:buSzPts val="1800"/>
              <a:buChar char="○"/>
            </a:pPr>
            <a:r>
              <a:rPr lang="en" sz="1800"/>
              <a:t>With the key length n, the number of keys is 2</a:t>
            </a:r>
            <a:r>
              <a:rPr baseline="30000" lang="en" sz="1800"/>
              <a:t>n</a:t>
            </a:r>
            <a:r>
              <a:rPr lang="en" sz="1800"/>
              <a:t>, the time to exhaust the key space grows exponentially</a:t>
            </a:r>
            <a:endParaRPr sz="1800"/>
          </a:p>
          <a:p>
            <a:pPr indent="-342900" lvl="0" marL="457200" rtl="0" algn="l">
              <a:spcBef>
                <a:spcPts val="0"/>
              </a:spcBef>
              <a:spcAft>
                <a:spcPts val="0"/>
              </a:spcAft>
              <a:buSzPts val="1800"/>
              <a:buChar char="●"/>
            </a:pPr>
            <a:r>
              <a:rPr lang="en"/>
              <a:t>Key distribution: Some form of protocol is needed to ensure you have the correct public key for a specific subject</a:t>
            </a:r>
            <a:br>
              <a:rPr lang="en"/>
            </a:br>
            <a:endParaRPr/>
          </a:p>
          <a:p>
            <a:pPr indent="0" lvl="0" marL="0" rtl="0" algn="l">
              <a:spcBef>
                <a:spcPts val="1600"/>
              </a:spcBef>
              <a:spcAft>
                <a:spcPts val="1600"/>
              </a:spcAft>
              <a:buNone/>
            </a:pPr>
            <a:r>
              <a:t/>
            </a:r>
            <a:endParaRPr/>
          </a:p>
        </p:txBody>
      </p:sp>
      <p:sp>
        <p:nvSpPr>
          <p:cNvPr id="423" name="Google Shape;423;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Cryptographic Hash Functions</a:t>
            </a:r>
            <a:endParaRPr/>
          </a:p>
        </p:txBody>
      </p:sp>
      <p:sp>
        <p:nvSpPr>
          <p:cNvPr id="429" name="Google Shape;429;p70"/>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rPr>
              <a:t>A Hash function takes a plaintext message M and output a fixed length digest or hash value.</a:t>
            </a:r>
            <a:endParaRPr>
              <a:solidFill>
                <a:schemeClr val="dk1"/>
              </a:solidFill>
            </a:endParaRPr>
          </a:p>
          <a:p>
            <a:pPr indent="-342900" lvl="0" marL="457200" rtl="0" algn="l">
              <a:spcBef>
                <a:spcPts val="0"/>
              </a:spcBef>
              <a:spcAft>
                <a:spcPts val="0"/>
              </a:spcAft>
              <a:buSzPts val="1800"/>
              <a:buChar char="●"/>
            </a:pPr>
            <a:r>
              <a:rPr lang="en" sz="1800">
                <a:solidFill>
                  <a:schemeClr val="dk1"/>
                </a:solidFill>
              </a:rPr>
              <a:t>The length of digest is fixed regardless of the input length. It is typically smaller than the input length.</a:t>
            </a:r>
            <a:endParaRPr sz="1800">
              <a:solidFill>
                <a:schemeClr val="dk1"/>
              </a:solidFill>
            </a:endParaRPr>
          </a:p>
          <a:p>
            <a:pPr indent="-342900" lvl="0" marL="457200" rtl="0" algn="l">
              <a:spcBef>
                <a:spcPts val="0"/>
              </a:spcBef>
              <a:spcAft>
                <a:spcPts val="0"/>
              </a:spcAft>
              <a:buSzPts val="1800"/>
              <a:buChar char="●"/>
            </a:pPr>
            <a:r>
              <a:rPr lang="en" sz="1800">
                <a:solidFill>
                  <a:schemeClr val="dk1"/>
                </a:solidFill>
              </a:rPr>
              <a:t>It should be computationally efficient regardless of input size.</a:t>
            </a:r>
            <a:endParaRPr sz="1800">
              <a:solidFill>
                <a:schemeClr val="dk1"/>
              </a:solidFill>
            </a:endParaRPr>
          </a:p>
          <a:p>
            <a:pPr indent="-342900" lvl="0" marL="457200" rtl="0" algn="l">
              <a:spcBef>
                <a:spcPts val="0"/>
              </a:spcBef>
              <a:spcAft>
                <a:spcPts val="0"/>
              </a:spcAft>
              <a:buSzPts val="1800"/>
              <a:buChar char="●"/>
            </a:pPr>
            <a:r>
              <a:rPr lang="en" sz="1800">
                <a:solidFill>
                  <a:schemeClr val="dk1"/>
                </a:solidFill>
              </a:rPr>
              <a:t>The hash function is a one way function, which means</a:t>
            </a:r>
            <a:br>
              <a:rPr lang="en" sz="1800">
                <a:solidFill>
                  <a:schemeClr val="dk1"/>
                </a:solidFill>
              </a:rPr>
            </a:br>
            <a:r>
              <a:rPr lang="en" sz="1800">
                <a:solidFill>
                  <a:schemeClr val="dk1"/>
                </a:solidFill>
              </a:rPr>
              <a:t>Given a hash value x, it is hard to find a plaintext P such that h(P) = x</a:t>
            </a:r>
            <a:endParaRPr sz="1800">
              <a:solidFill>
                <a:schemeClr val="dk1"/>
              </a:solidFill>
            </a:endParaRPr>
          </a:p>
          <a:p>
            <a:pPr indent="0" lvl="0" marL="0" rtl="0" algn="l">
              <a:spcBef>
                <a:spcPts val="1600"/>
              </a:spcBef>
              <a:spcAft>
                <a:spcPts val="1600"/>
              </a:spcAft>
              <a:buNone/>
            </a:pPr>
            <a:r>
              <a:t/>
            </a:r>
            <a:endParaRPr sz="1800">
              <a:solidFill>
                <a:schemeClr val="dk1"/>
              </a:solidFill>
            </a:endParaRPr>
          </a:p>
        </p:txBody>
      </p:sp>
      <p:sp>
        <p:nvSpPr>
          <p:cNvPr id="430" name="Google Shape;430;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1"/>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Cryptographic Hash Functions</a:t>
            </a:r>
            <a:endParaRPr/>
          </a:p>
        </p:txBody>
      </p:sp>
      <p:sp>
        <p:nvSpPr>
          <p:cNvPr id="436" name="Google Shape;436;p71"/>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chemeClr val="dk1"/>
                </a:solidFill>
              </a:rPr>
              <a:t>While the collision is inevitable, it should be computationally infeasible to find collision</a:t>
            </a:r>
            <a:endParaRPr>
              <a:solidFill>
                <a:schemeClr val="dk1"/>
              </a:solidFill>
            </a:endParaRPr>
          </a:p>
          <a:p>
            <a:pPr indent="-342900" lvl="1" marL="914400" rtl="0" algn="l">
              <a:spcBef>
                <a:spcPts val="0"/>
              </a:spcBef>
              <a:spcAft>
                <a:spcPts val="0"/>
              </a:spcAft>
              <a:buSzPts val="1800"/>
              <a:buChar char="○"/>
            </a:pPr>
            <a:r>
              <a:rPr lang="en" sz="1800">
                <a:solidFill>
                  <a:schemeClr val="dk1"/>
                </a:solidFill>
              </a:rPr>
              <a:t>weak collision resistance:  Given a plaintext P, it is hard to find a plaintext Q such that h(Q) = h(P)</a:t>
            </a:r>
            <a:endParaRPr sz="1800">
              <a:solidFill>
                <a:schemeClr val="dk1"/>
              </a:solidFill>
            </a:endParaRPr>
          </a:p>
          <a:p>
            <a:pPr indent="-342900" lvl="1" marL="914400" rtl="0" algn="l">
              <a:spcBef>
                <a:spcPts val="0"/>
              </a:spcBef>
              <a:spcAft>
                <a:spcPts val="0"/>
              </a:spcAft>
              <a:buSzPts val="1800"/>
              <a:buChar char="○"/>
            </a:pPr>
            <a:r>
              <a:rPr lang="en" sz="1800">
                <a:solidFill>
                  <a:schemeClr val="dk1"/>
                </a:solidFill>
              </a:rPr>
              <a:t>strong collision resistance: It is hard to find a pair of plaintexts P and Q such that h(Q) = h(P)</a:t>
            </a:r>
            <a:endParaRPr sz="1800">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Hash values of at least 256 bits recommended to defend against brute-force attacks</a:t>
            </a:r>
            <a:br>
              <a:rPr lang="en" sz="1600">
                <a:solidFill>
                  <a:schemeClr val="dk1"/>
                </a:solidFill>
              </a:rPr>
            </a:br>
            <a:endParaRPr sz="1600">
              <a:solidFill>
                <a:schemeClr val="dk1"/>
              </a:solidFill>
            </a:endParaRPr>
          </a:p>
          <a:p>
            <a:pPr indent="0" lvl="0" marL="457200" rtl="0" algn="l">
              <a:spcBef>
                <a:spcPts val="1600"/>
              </a:spcBef>
              <a:spcAft>
                <a:spcPts val="1600"/>
              </a:spcAft>
              <a:buNone/>
            </a:pPr>
            <a:r>
              <a:t/>
            </a:r>
            <a:endParaRPr sz="1800">
              <a:solidFill>
                <a:schemeClr val="dk1"/>
              </a:solidFill>
            </a:endParaRPr>
          </a:p>
        </p:txBody>
      </p:sp>
      <p:sp>
        <p:nvSpPr>
          <p:cNvPr id="437" name="Google Shape;437;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2"/>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Commonly Used Cryptographic Hash Functions</a:t>
            </a:r>
            <a:endParaRPr/>
          </a:p>
          <a:p>
            <a:pPr indent="0" lvl="0" marL="0" rtl="0" algn="l">
              <a:spcBef>
                <a:spcPts val="0"/>
              </a:spcBef>
              <a:spcAft>
                <a:spcPts val="0"/>
              </a:spcAft>
              <a:buNone/>
            </a:pPr>
            <a:r>
              <a:t/>
            </a:r>
            <a:endParaRPr/>
          </a:p>
        </p:txBody>
      </p:sp>
      <p:sp>
        <p:nvSpPr>
          <p:cNvPr id="443" name="Google Shape;443;p72"/>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0"/>
              </a:spcBef>
              <a:spcAft>
                <a:spcPts val="0"/>
              </a:spcAft>
              <a:buClr>
                <a:schemeClr val="dk1"/>
              </a:buClr>
              <a:buSzPts val="1800"/>
              <a:buChar char="●"/>
            </a:pPr>
            <a:r>
              <a:rPr lang="en">
                <a:solidFill>
                  <a:schemeClr val="dk1"/>
                </a:solidFill>
              </a:rPr>
              <a:t>Message Digest 5 (MD5)</a:t>
            </a:r>
            <a:endParaRPr>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Developed by Ron Rivest in 1991</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Produces a 128 bit digest as output</a:t>
            </a:r>
            <a:endParaRPr sz="1800"/>
          </a:p>
          <a:p>
            <a:pPr indent="-342900" lvl="1" marL="914400" rtl="0" algn="l">
              <a:lnSpc>
                <a:spcPct val="80000"/>
              </a:lnSpc>
              <a:spcBef>
                <a:spcPts val="0"/>
              </a:spcBef>
              <a:spcAft>
                <a:spcPts val="0"/>
              </a:spcAft>
              <a:buClr>
                <a:schemeClr val="dk1"/>
              </a:buClr>
              <a:buSzPts val="1800"/>
              <a:buChar char="○"/>
            </a:pPr>
            <a:r>
              <a:rPr lang="en" sz="1800">
                <a:solidFill>
                  <a:schemeClr val="dk1"/>
                </a:solidFill>
              </a:rPr>
              <a:t>Still widely used in legacy applications</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No longer considered Cryptographically Secure</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Subject to a number of attacks such as chosen-prefix collision attacks. </a:t>
            </a:r>
            <a:endParaRPr sz="1800">
              <a:solidFill>
                <a:schemeClr val="dk1"/>
              </a:solidFill>
            </a:endParaRPr>
          </a:p>
          <a:p>
            <a:pPr indent="0" lvl="0" marL="0" marR="0" rtl="0" algn="l">
              <a:lnSpc>
                <a:spcPct val="80000"/>
              </a:lnSpc>
              <a:spcBef>
                <a:spcPts val="480"/>
              </a:spcBef>
              <a:spcAft>
                <a:spcPts val="0"/>
              </a:spcAft>
              <a:buNone/>
            </a:pPr>
            <a:r>
              <a:t/>
            </a:r>
            <a:endParaRPr sz="1800">
              <a:solidFill>
                <a:schemeClr val="dk1"/>
              </a:solidFill>
            </a:endParaRPr>
          </a:p>
        </p:txBody>
      </p:sp>
      <p:sp>
        <p:nvSpPr>
          <p:cNvPr id="444" name="Google Shape;444;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3"/>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Commonly Used Cryptographic Hash Functions</a:t>
            </a:r>
            <a:endParaRPr/>
          </a:p>
          <a:p>
            <a:pPr indent="0" lvl="0" marL="0" rtl="0" algn="l">
              <a:spcBef>
                <a:spcPts val="0"/>
              </a:spcBef>
              <a:spcAft>
                <a:spcPts val="0"/>
              </a:spcAft>
              <a:buNone/>
            </a:pPr>
            <a:r>
              <a:t/>
            </a:r>
            <a:endParaRPr/>
          </a:p>
        </p:txBody>
      </p:sp>
      <p:sp>
        <p:nvSpPr>
          <p:cNvPr id="450" name="Google Shape;450;p73"/>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342900" lvl="0" marL="457200" marR="0" rtl="0" algn="l">
              <a:lnSpc>
                <a:spcPct val="80000"/>
              </a:lnSpc>
              <a:spcBef>
                <a:spcPts val="0"/>
              </a:spcBef>
              <a:spcAft>
                <a:spcPts val="0"/>
              </a:spcAft>
              <a:buClr>
                <a:schemeClr val="dk1"/>
              </a:buClr>
              <a:buSzPts val="1800"/>
              <a:buFont typeface="Arial"/>
              <a:buChar char="●"/>
            </a:pPr>
            <a:r>
              <a:rPr lang="en">
                <a:solidFill>
                  <a:schemeClr val="dk1"/>
                </a:solidFill>
              </a:rPr>
              <a:t>Secure Hash Algorithm 1 (SHA-1)</a:t>
            </a:r>
            <a:endParaRPr>
              <a:solidFill>
                <a:schemeClr val="dk1"/>
              </a:solidFill>
            </a:endParaRPr>
          </a:p>
          <a:p>
            <a:pPr indent="-317500" lvl="1" marL="914400" rtl="0" algn="l">
              <a:lnSpc>
                <a:spcPct val="80000"/>
              </a:lnSpc>
              <a:spcBef>
                <a:spcPts val="0"/>
              </a:spcBef>
              <a:spcAft>
                <a:spcPts val="0"/>
              </a:spcAft>
              <a:buClr>
                <a:schemeClr val="dk1"/>
              </a:buClr>
              <a:buSzPts val="1400"/>
              <a:buChar char="○"/>
            </a:pPr>
            <a:r>
              <a:rPr lang="en" sz="1800">
                <a:solidFill>
                  <a:schemeClr val="dk1"/>
                </a:solidFill>
              </a:rPr>
              <a:t>Developed by NSA and approved as a federal standard by NIST</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Produces a 128 bit digest as output</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Still found in legacy applications</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No longer considered Cryptographically Secure</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Vulnerabilities less severe than those of MD5</a:t>
            </a:r>
            <a:endParaRPr sz="1800">
              <a:solidFill>
                <a:schemeClr val="dk1"/>
              </a:solidFill>
            </a:endParaRPr>
          </a:p>
          <a:p>
            <a:pPr indent="-342900" lvl="0" marL="457200" rtl="0" algn="l">
              <a:lnSpc>
                <a:spcPct val="80000"/>
              </a:lnSpc>
              <a:spcBef>
                <a:spcPts val="0"/>
              </a:spcBef>
              <a:spcAft>
                <a:spcPts val="0"/>
              </a:spcAft>
              <a:buClr>
                <a:schemeClr val="dk1"/>
              </a:buClr>
              <a:buSzPts val="1800"/>
              <a:buChar char="●"/>
            </a:pPr>
            <a:r>
              <a:rPr lang="en">
                <a:solidFill>
                  <a:schemeClr val="dk1"/>
                </a:solidFill>
              </a:rPr>
              <a:t>Secure Hash Algorithm 2 (SHA-2)</a:t>
            </a:r>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SHA-224, SHA-256, SHA-384, SHA-512</a:t>
            </a:r>
            <a:endParaRPr sz="1800"/>
          </a:p>
          <a:p>
            <a:pPr indent="-342900" lvl="1" marL="914400" rtl="0" algn="l">
              <a:lnSpc>
                <a:spcPct val="80000"/>
              </a:lnSpc>
              <a:spcBef>
                <a:spcPts val="0"/>
              </a:spcBef>
              <a:spcAft>
                <a:spcPts val="0"/>
              </a:spcAft>
              <a:buClr>
                <a:schemeClr val="dk1"/>
              </a:buClr>
              <a:buSzPts val="1800"/>
              <a:buChar char="○"/>
            </a:pPr>
            <a:r>
              <a:rPr lang="en" sz="1800">
                <a:solidFill>
                  <a:schemeClr val="dk1"/>
                </a:solidFill>
              </a:rPr>
              <a:t>Considered Cryptographically Secure</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Also has published attack techniques</a:t>
            </a:r>
            <a:endParaRPr sz="1800">
              <a:solidFill>
                <a:schemeClr val="dk1"/>
              </a:solidFill>
            </a:endParaRPr>
          </a:p>
          <a:p>
            <a:pPr indent="-342900" lvl="0" marL="457200" rtl="0" algn="l">
              <a:lnSpc>
                <a:spcPct val="80000"/>
              </a:lnSpc>
              <a:spcBef>
                <a:spcPts val="0"/>
              </a:spcBef>
              <a:spcAft>
                <a:spcPts val="0"/>
              </a:spcAft>
              <a:buClr>
                <a:schemeClr val="dk1"/>
              </a:buClr>
              <a:buSzPts val="1800"/>
              <a:buChar char="●"/>
            </a:pPr>
            <a:r>
              <a:rPr lang="en">
                <a:solidFill>
                  <a:schemeClr val="dk1"/>
                </a:solidFill>
              </a:rPr>
              <a:t>Secure Hash Algorithm 3 (SHA-3)</a:t>
            </a:r>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Released in 2015</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Internally different from SHA-2, fixed some issues in SHA-2</a:t>
            </a:r>
            <a:endParaRPr sz="1800">
              <a:solidFill>
                <a:schemeClr val="dk1"/>
              </a:solidFill>
            </a:endParaRPr>
          </a:p>
          <a:p>
            <a:pPr indent="-342900" lvl="1" marL="914400" rtl="0" algn="l">
              <a:lnSpc>
                <a:spcPct val="80000"/>
              </a:lnSpc>
              <a:spcBef>
                <a:spcPts val="0"/>
              </a:spcBef>
              <a:spcAft>
                <a:spcPts val="0"/>
              </a:spcAft>
              <a:buClr>
                <a:schemeClr val="dk1"/>
              </a:buClr>
              <a:buSzPts val="1800"/>
              <a:buChar char="○"/>
            </a:pPr>
            <a:r>
              <a:rPr lang="en" sz="1800">
                <a:solidFill>
                  <a:schemeClr val="dk1"/>
                </a:solidFill>
              </a:rPr>
              <a:t>SHA3-224, SHA3-256, SHA3-384, SHA-3512, SHAKE128, SHAKE256</a:t>
            </a:r>
            <a:endParaRPr sz="1800">
              <a:solidFill>
                <a:schemeClr val="dk1"/>
              </a:solidFill>
            </a:endParaRPr>
          </a:p>
          <a:p>
            <a:pPr indent="0" lvl="0" marL="914400" rtl="0" algn="l">
              <a:lnSpc>
                <a:spcPct val="80000"/>
              </a:lnSpc>
              <a:spcBef>
                <a:spcPts val="360"/>
              </a:spcBef>
              <a:spcAft>
                <a:spcPts val="0"/>
              </a:spcAft>
              <a:buNone/>
            </a:pPr>
            <a:r>
              <a:t/>
            </a:r>
            <a:endParaRPr>
              <a:solidFill>
                <a:schemeClr val="dk1"/>
              </a:solidFill>
            </a:endParaRPr>
          </a:p>
        </p:txBody>
      </p:sp>
      <p:sp>
        <p:nvSpPr>
          <p:cNvPr id="451" name="Google Shape;451;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4"/>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HMACs (Hash Message Authentication Code)</a:t>
            </a:r>
            <a:endParaRPr/>
          </a:p>
        </p:txBody>
      </p:sp>
      <p:sp>
        <p:nvSpPr>
          <p:cNvPr id="457" name="Google Shape;457;p74"/>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HMAC is created by using a selected hash algorithm twice along with a shared secret key and two different hexadecimal constants. (Keyed hash)</a:t>
            </a:r>
            <a:endParaRPr/>
          </a:p>
          <a:p>
            <a:pPr indent="0" lvl="0" marL="457200" rtl="0" algn="l">
              <a:spcBef>
                <a:spcPts val="1600"/>
              </a:spcBef>
              <a:spcAft>
                <a:spcPts val="1600"/>
              </a:spcAft>
              <a:buNone/>
            </a:pPr>
            <a:r>
              <a:t/>
            </a:r>
            <a:endParaRPr/>
          </a:p>
        </p:txBody>
      </p:sp>
      <p:sp>
        <p:nvSpPr>
          <p:cNvPr id="458" name="Google Shape;458;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74"/>
          <p:cNvSpPr txBox="1"/>
          <p:nvPr>
            <p:ph idx="11" type="ftr"/>
          </p:nvPr>
        </p:nvSpPr>
        <p:spPr>
          <a:xfrm>
            <a:off x="0" y="4914900"/>
            <a:ext cx="56388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00" u="none">
                <a:solidFill>
                  <a:schemeClr val="dk1"/>
                </a:solidFill>
                <a:latin typeface="Times New Roman"/>
                <a:ea typeface="Times New Roman"/>
                <a:cs typeface="Times New Roman"/>
                <a:sym typeface="Times New Roman"/>
              </a:rPr>
              <a:t>Copyright © 2015 Stuart Jacobs</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5"/>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MITM in Plaintext Communication </a:t>
            </a:r>
            <a:endParaRPr/>
          </a:p>
        </p:txBody>
      </p:sp>
      <p:sp>
        <p:nvSpPr>
          <p:cNvPr id="465" name="Google Shape;465;p75"/>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a:p>
          <a:p>
            <a:pPr indent="0" lvl="0" marL="0" rtl="0" algn="l">
              <a:spcBef>
                <a:spcPts val="0"/>
              </a:spcBef>
              <a:spcAft>
                <a:spcPts val="1600"/>
              </a:spcAft>
              <a:buNone/>
            </a:pPr>
            <a:r>
              <a:t/>
            </a:r>
            <a:endParaRPr/>
          </a:p>
        </p:txBody>
      </p:sp>
      <p:sp>
        <p:nvSpPr>
          <p:cNvPr id="466" name="Google Shape;466;p75"/>
          <p:cNvSpPr/>
          <p:nvPr/>
        </p:nvSpPr>
        <p:spPr>
          <a:xfrm>
            <a:off x="464100" y="1654175"/>
            <a:ext cx="876900" cy="74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467" name="Google Shape;467;p75"/>
          <p:cNvSpPr/>
          <p:nvPr/>
        </p:nvSpPr>
        <p:spPr>
          <a:xfrm>
            <a:off x="3054575" y="1654175"/>
            <a:ext cx="876900" cy="74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468" name="Google Shape;468;p75"/>
          <p:cNvSpPr/>
          <p:nvPr/>
        </p:nvSpPr>
        <p:spPr>
          <a:xfrm>
            <a:off x="1341000" y="1958975"/>
            <a:ext cx="1670700" cy="2163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Plain text</a:t>
            </a:r>
            <a:endParaRPr/>
          </a:p>
        </p:txBody>
      </p:sp>
      <p:grpSp>
        <p:nvGrpSpPr>
          <p:cNvPr id="469" name="Google Shape;469;p75"/>
          <p:cNvGrpSpPr/>
          <p:nvPr/>
        </p:nvGrpSpPr>
        <p:grpSpPr>
          <a:xfrm>
            <a:off x="1352988" y="1882775"/>
            <a:ext cx="1689600" cy="1468275"/>
            <a:chOff x="2599913" y="1927425"/>
            <a:chExt cx="1689600" cy="1468275"/>
          </a:xfrm>
        </p:grpSpPr>
        <p:sp>
          <p:nvSpPr>
            <p:cNvPr id="470" name="Google Shape;470;p75"/>
            <p:cNvSpPr/>
            <p:nvPr/>
          </p:nvSpPr>
          <p:spPr>
            <a:xfrm>
              <a:off x="3006275" y="2647200"/>
              <a:ext cx="876900" cy="74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grpSp>
          <p:nvGrpSpPr>
            <p:cNvPr id="471" name="Google Shape;471;p75"/>
            <p:cNvGrpSpPr/>
            <p:nvPr/>
          </p:nvGrpSpPr>
          <p:grpSpPr>
            <a:xfrm>
              <a:off x="2599913" y="1927425"/>
              <a:ext cx="1689600" cy="670200"/>
              <a:chOff x="2599900" y="2392538"/>
              <a:chExt cx="1689600" cy="670200"/>
            </a:xfrm>
          </p:grpSpPr>
          <p:sp>
            <p:nvSpPr>
              <p:cNvPr id="472" name="Google Shape;472;p75"/>
              <p:cNvSpPr/>
              <p:nvPr/>
            </p:nvSpPr>
            <p:spPr>
              <a:xfrm rot="10800000">
                <a:off x="2599900" y="2392538"/>
                <a:ext cx="1689600" cy="670200"/>
              </a:xfrm>
              <a:prstGeom prst="leftRigh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5"/>
              <p:cNvSpPr txBox="1"/>
              <p:nvPr/>
            </p:nvSpPr>
            <p:spPr>
              <a:xfrm>
                <a:off x="3015625" y="2392550"/>
                <a:ext cx="1058700" cy="3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Plain text</a:t>
                </a:r>
                <a:endParaRPr/>
              </a:p>
            </p:txBody>
          </p:sp>
        </p:grpSp>
      </p:grpSp>
      <p:sp>
        <p:nvSpPr>
          <p:cNvPr id="474" name="Google Shape;474;p75"/>
          <p:cNvSpPr txBox="1"/>
          <p:nvPr/>
        </p:nvSpPr>
        <p:spPr>
          <a:xfrm>
            <a:off x="4109675" y="1360675"/>
            <a:ext cx="4917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400">
                <a:solidFill>
                  <a:schemeClr val="dk1"/>
                </a:solidFill>
              </a:rPr>
              <a:t>Solution 1: Use the shared secret to encrypt the message.</a:t>
            </a:r>
            <a:endParaRPr sz="2400">
              <a:solidFill>
                <a:schemeClr val="dk1"/>
              </a:solidFill>
            </a:endParaRPr>
          </a:p>
          <a:p>
            <a:pPr indent="0" lvl="0" marL="0" rtl="0" algn="l">
              <a:lnSpc>
                <a:spcPct val="115000"/>
              </a:lnSpc>
              <a:spcBef>
                <a:spcPts val="600"/>
              </a:spcBef>
              <a:spcAft>
                <a:spcPts val="0"/>
              </a:spcAft>
              <a:buNone/>
            </a:pPr>
            <a:r>
              <a:rPr lang="en" sz="2400">
                <a:solidFill>
                  <a:schemeClr val="dk1"/>
                </a:solidFill>
              </a:rPr>
              <a:t>Solution 2: The sender uses the receiver’s public key to encrypt, so that only the receiver can use its private key to decrypt. </a:t>
            </a:r>
            <a:endParaRPr sz="2400">
              <a:solidFill>
                <a:schemeClr val="dk1"/>
              </a:solidFill>
            </a:endParaRPr>
          </a:p>
        </p:txBody>
      </p:sp>
      <p:sp>
        <p:nvSpPr>
          <p:cNvPr id="475" name="Google Shape;475;p75"/>
          <p:cNvSpPr txBox="1"/>
          <p:nvPr/>
        </p:nvSpPr>
        <p:spPr>
          <a:xfrm>
            <a:off x="161450" y="3351050"/>
            <a:ext cx="3948300" cy="141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None/>
            </a:pPr>
            <a:r>
              <a:rPr lang="en" sz="2800">
                <a:solidFill>
                  <a:schemeClr val="dk1"/>
                </a:solidFill>
              </a:rPr>
              <a:t>How to ensure that no one else can intercept the communication?</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6"/>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MITM in </a:t>
            </a:r>
            <a:r>
              <a:rPr lang="en"/>
              <a:t>Encrypted</a:t>
            </a:r>
            <a:r>
              <a:rPr lang="en"/>
              <a:t> Communication using </a:t>
            </a:r>
            <a:r>
              <a:rPr lang="en"/>
              <a:t>Secret</a:t>
            </a:r>
            <a:r>
              <a:rPr lang="en"/>
              <a:t> key </a:t>
            </a:r>
            <a:endParaRPr/>
          </a:p>
        </p:txBody>
      </p:sp>
      <p:pic>
        <p:nvPicPr>
          <p:cNvPr id="481" name="Google Shape;481;p76"/>
          <p:cNvPicPr preferRelativeResize="0"/>
          <p:nvPr/>
        </p:nvPicPr>
        <p:blipFill>
          <a:blip r:embed="rId3">
            <a:alphaModFix/>
          </a:blip>
          <a:stretch>
            <a:fillRect/>
          </a:stretch>
        </p:blipFill>
        <p:spPr>
          <a:xfrm>
            <a:off x="311700" y="1288475"/>
            <a:ext cx="4341225" cy="2286875"/>
          </a:xfrm>
          <a:prstGeom prst="rect">
            <a:avLst/>
          </a:prstGeom>
          <a:noFill/>
          <a:ln>
            <a:noFill/>
          </a:ln>
        </p:spPr>
      </p:pic>
      <p:sp>
        <p:nvSpPr>
          <p:cNvPr id="482" name="Google Shape;482;p76"/>
          <p:cNvSpPr txBox="1"/>
          <p:nvPr/>
        </p:nvSpPr>
        <p:spPr>
          <a:xfrm>
            <a:off x="5371925" y="1428700"/>
            <a:ext cx="3067800" cy="233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1"/>
                </a:solidFill>
              </a:rPr>
              <a:t>The main p</a:t>
            </a:r>
            <a:r>
              <a:rPr lang="en" sz="2400">
                <a:solidFill>
                  <a:schemeClr val="dk1"/>
                </a:solidFill>
              </a:rPr>
              <a:t>roblem: how do they get/exchange the secret key secretly?</a:t>
            </a:r>
            <a:endParaRPr sz="24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p:txBody>
      </p:sp>
      <p:sp>
        <p:nvSpPr>
          <p:cNvPr id="483" name="Google Shape;483;p76"/>
          <p:cNvSpPr/>
          <p:nvPr/>
        </p:nvSpPr>
        <p:spPr>
          <a:xfrm>
            <a:off x="2043863" y="3766150"/>
            <a:ext cx="876900" cy="74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cxnSp>
        <p:nvCxnSpPr>
          <p:cNvPr id="484" name="Google Shape;484;p76"/>
          <p:cNvCxnSpPr/>
          <p:nvPr/>
        </p:nvCxnSpPr>
        <p:spPr>
          <a:xfrm>
            <a:off x="1556000" y="2363600"/>
            <a:ext cx="102900" cy="441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76"/>
          <p:cNvSpPr/>
          <p:nvPr/>
        </p:nvSpPr>
        <p:spPr>
          <a:xfrm>
            <a:off x="2451325" y="2202150"/>
            <a:ext cx="102900" cy="1563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76"/>
          <p:cNvSpPr/>
          <p:nvPr/>
        </p:nvSpPr>
        <p:spPr>
          <a:xfrm>
            <a:off x="3053100" y="3464400"/>
            <a:ext cx="1966800" cy="8658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What if M gets the shared secret key?</a:t>
            </a:r>
            <a:endParaRPr sz="1800"/>
          </a:p>
        </p:txBody>
      </p:sp>
      <p:sp>
        <p:nvSpPr>
          <p:cNvPr id="487" name="Google Shape;487;p76"/>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7"/>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Diffie-Hellman Key Exchange </a:t>
            </a:r>
            <a:endParaRPr/>
          </a:p>
        </p:txBody>
      </p:sp>
      <p:sp>
        <p:nvSpPr>
          <p:cNvPr id="493" name="Google Shape;493;p77"/>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Calculate QA = b</a:t>
            </a:r>
            <a:r>
              <a:rPr baseline="30000" lang="en"/>
              <a:t>PA </a:t>
            </a:r>
            <a:r>
              <a:rPr lang="en"/>
              <a:t> mod m, QB = b</a:t>
            </a:r>
            <a:r>
              <a:rPr baseline="30000" lang="en"/>
              <a:t>PB</a:t>
            </a:r>
            <a:r>
              <a:rPr lang="en"/>
              <a:t> mod m and send to each other</a:t>
            </a:r>
            <a:endParaRPr/>
          </a:p>
          <a:p>
            <a:pPr indent="-342900" lvl="0" marL="457200" rtl="0" algn="l">
              <a:lnSpc>
                <a:spcPct val="100000"/>
              </a:lnSpc>
              <a:spcBef>
                <a:spcPts val="0"/>
              </a:spcBef>
              <a:spcAft>
                <a:spcPts val="0"/>
              </a:spcAft>
              <a:buSzPts val="1800"/>
              <a:buChar char="●"/>
            </a:pPr>
            <a:r>
              <a:rPr lang="en"/>
              <a:t>Both generate secret key as (QB</a:t>
            </a:r>
            <a:r>
              <a:rPr baseline="30000" lang="en"/>
              <a:t>PA</a:t>
            </a:r>
            <a:r>
              <a:rPr lang="en"/>
              <a:t> mod m ) = (QA</a:t>
            </a:r>
            <a:r>
              <a:rPr baseline="30000" lang="en"/>
              <a:t>PB</a:t>
            </a:r>
            <a:r>
              <a:rPr lang="en"/>
              <a:t> mod m )  mod m</a:t>
            </a:r>
            <a:endParaRPr/>
          </a:p>
          <a:p>
            <a:pPr indent="-342900" lvl="0" marL="457200" rtl="0" algn="l">
              <a:lnSpc>
                <a:spcPct val="100000"/>
              </a:lnSpc>
              <a:spcBef>
                <a:spcPts val="0"/>
              </a:spcBef>
              <a:spcAft>
                <a:spcPts val="0"/>
              </a:spcAft>
              <a:buSzPts val="1800"/>
              <a:buChar char="●"/>
            </a:pPr>
            <a:r>
              <a:rPr lang="en"/>
              <a:t>Assumption: </a:t>
            </a:r>
            <a:endParaRPr/>
          </a:p>
          <a:p>
            <a:pPr indent="-317500" lvl="1" marL="914400" rtl="0" algn="l">
              <a:lnSpc>
                <a:spcPct val="100000"/>
              </a:lnSpc>
              <a:spcBef>
                <a:spcPts val="0"/>
              </a:spcBef>
              <a:spcAft>
                <a:spcPts val="0"/>
              </a:spcAft>
              <a:buSzPts val="1400"/>
              <a:buChar char="○"/>
            </a:pPr>
            <a:r>
              <a:rPr lang="en"/>
              <a:t>Given QA, or QB  , it is computational impossible to compute PA and PB.</a:t>
            </a:r>
            <a:endParaRPr/>
          </a:p>
          <a:p>
            <a:pPr indent="-317500" lvl="1" marL="914400" rtl="0" algn="l">
              <a:lnSpc>
                <a:spcPct val="100000"/>
              </a:lnSpc>
              <a:spcBef>
                <a:spcPts val="0"/>
              </a:spcBef>
              <a:spcAft>
                <a:spcPts val="0"/>
              </a:spcAft>
              <a:buSzPts val="1400"/>
              <a:buChar char="○"/>
            </a:pPr>
            <a:r>
              <a:rPr lang="en"/>
              <a:t>The number has to be big enough and has to be carefully chosen.</a:t>
            </a:r>
            <a:endParaRPr/>
          </a:p>
          <a:p>
            <a:pPr indent="-317500" lvl="1" marL="914400" rtl="0" algn="l">
              <a:lnSpc>
                <a:spcPct val="100000"/>
              </a:lnSpc>
              <a:spcBef>
                <a:spcPts val="0"/>
              </a:spcBef>
              <a:spcAft>
                <a:spcPts val="0"/>
              </a:spcAft>
              <a:buSzPts val="1400"/>
              <a:buChar char="○"/>
            </a:pPr>
            <a:r>
              <a:rPr lang="en"/>
              <a:t>Discrete logarithm problem over carefully chosen groups has no efficient solution.</a:t>
            </a:r>
            <a:endParaRPr/>
          </a:p>
        </p:txBody>
      </p:sp>
      <p:pic>
        <p:nvPicPr>
          <p:cNvPr id="494" name="Google Shape;494;p77"/>
          <p:cNvPicPr preferRelativeResize="0"/>
          <p:nvPr/>
        </p:nvPicPr>
        <p:blipFill>
          <a:blip r:embed="rId3">
            <a:alphaModFix/>
          </a:blip>
          <a:stretch>
            <a:fillRect/>
          </a:stretch>
        </p:blipFill>
        <p:spPr>
          <a:xfrm>
            <a:off x="1500175" y="2971800"/>
            <a:ext cx="6143625" cy="217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Cryptography?</a:t>
            </a:r>
            <a:endParaRPr/>
          </a:p>
        </p:txBody>
      </p:sp>
      <p:sp>
        <p:nvSpPr>
          <p:cNvPr id="211" name="Google Shape;211;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80000"/>
              </a:lnSpc>
              <a:spcBef>
                <a:spcPts val="700"/>
              </a:spcBef>
              <a:spcAft>
                <a:spcPts val="0"/>
              </a:spcAft>
              <a:buClr>
                <a:schemeClr val="dk1"/>
              </a:buClr>
              <a:buSzPts val="1800"/>
              <a:buChar char="●"/>
            </a:pPr>
            <a:r>
              <a:rPr lang="en" sz="2400">
                <a:solidFill>
                  <a:schemeClr val="dk1"/>
                </a:solidFill>
              </a:rPr>
              <a:t>Cryptography</a:t>
            </a:r>
            <a:endParaRPr sz="2400">
              <a:solidFill>
                <a:schemeClr val="dk1"/>
              </a:solidFill>
            </a:endParaRPr>
          </a:p>
          <a:p>
            <a:pPr indent="-317500" lvl="1" marL="914400" rtl="0" algn="l">
              <a:lnSpc>
                <a:spcPct val="80000"/>
              </a:lnSpc>
              <a:spcBef>
                <a:spcPts val="0"/>
              </a:spcBef>
              <a:spcAft>
                <a:spcPts val="0"/>
              </a:spcAft>
              <a:buClr>
                <a:schemeClr val="dk1"/>
              </a:buClr>
              <a:buSzPts val="1400"/>
              <a:buChar char="○"/>
            </a:pPr>
            <a:r>
              <a:rPr lang="en" sz="2400">
                <a:solidFill>
                  <a:schemeClr val="dk1"/>
                </a:solidFill>
              </a:rPr>
              <a:t>Broader meaning: Mathematical techniques used to secure communication in the presence of adversaries. (cipher design)</a:t>
            </a:r>
            <a:endParaRPr sz="2400">
              <a:solidFill>
                <a:schemeClr val="dk1"/>
              </a:solidFill>
            </a:endParaRPr>
          </a:p>
          <a:p>
            <a:pPr indent="-342900" lvl="0" marL="457200" rtl="0" algn="l">
              <a:lnSpc>
                <a:spcPct val="80000"/>
              </a:lnSpc>
              <a:spcBef>
                <a:spcPts val="0"/>
              </a:spcBef>
              <a:spcAft>
                <a:spcPts val="0"/>
              </a:spcAft>
              <a:buClr>
                <a:schemeClr val="dk1"/>
              </a:buClr>
              <a:buSzPts val="1800"/>
              <a:buChar char="●"/>
            </a:pPr>
            <a:r>
              <a:rPr lang="en" sz="2400">
                <a:solidFill>
                  <a:schemeClr val="dk1"/>
                </a:solidFill>
              </a:rPr>
              <a:t>Cryptanalysis</a:t>
            </a:r>
            <a:endParaRPr sz="2400">
              <a:solidFill>
                <a:schemeClr val="dk1"/>
              </a:solidFill>
            </a:endParaRPr>
          </a:p>
          <a:p>
            <a:pPr indent="-317500" lvl="1" marL="914400" rtl="0" algn="l">
              <a:lnSpc>
                <a:spcPct val="80000"/>
              </a:lnSpc>
              <a:spcBef>
                <a:spcPts val="0"/>
              </a:spcBef>
              <a:spcAft>
                <a:spcPts val="0"/>
              </a:spcAft>
              <a:buClr>
                <a:schemeClr val="dk1"/>
              </a:buClr>
              <a:buSzPts val="1400"/>
              <a:buChar char="○"/>
            </a:pPr>
            <a:r>
              <a:rPr lang="en" sz="2400">
                <a:solidFill>
                  <a:schemeClr val="dk1"/>
                </a:solidFill>
              </a:rPr>
              <a:t>The study of methods for obtaining the meaning of encrypted information without accessing the secret information (cipher breaking)</a:t>
            </a:r>
            <a:endParaRPr sz="2400">
              <a:solidFill>
                <a:schemeClr val="dk1"/>
              </a:solidFill>
            </a:endParaRPr>
          </a:p>
          <a:p>
            <a:pPr indent="-381000" lvl="0" marL="457200" rtl="0" algn="l">
              <a:lnSpc>
                <a:spcPct val="80000"/>
              </a:lnSpc>
              <a:spcBef>
                <a:spcPts val="0"/>
              </a:spcBef>
              <a:spcAft>
                <a:spcPts val="0"/>
              </a:spcAft>
              <a:buClr>
                <a:schemeClr val="dk1"/>
              </a:buClr>
              <a:buSzPts val="2400"/>
              <a:buChar char="●"/>
            </a:pPr>
            <a:r>
              <a:rPr lang="en" sz="2400">
                <a:solidFill>
                  <a:schemeClr val="dk1"/>
                </a:solidFill>
              </a:rPr>
              <a:t>Cryptology = cryptography + cryptanalysis</a:t>
            </a:r>
            <a:endParaRPr sz="2400">
              <a:solidFill>
                <a:schemeClr val="dk1"/>
              </a:solidFill>
            </a:endParaRPr>
          </a:p>
          <a:p>
            <a:pPr indent="0" lvl="0" marL="0" rtl="0" algn="l">
              <a:spcBef>
                <a:spcPts val="0"/>
              </a:spcBef>
              <a:spcAft>
                <a:spcPts val="1600"/>
              </a:spcAft>
              <a:buNone/>
            </a:pPr>
            <a:r>
              <a:t/>
            </a:r>
            <a:endParaRPr/>
          </a:p>
        </p:txBody>
      </p:sp>
      <p:sp>
        <p:nvSpPr>
          <p:cNvPr id="212" name="Google Shape;21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8"/>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DH Protocol</a:t>
            </a:r>
            <a:endParaRPr/>
          </a:p>
        </p:txBody>
      </p:sp>
      <p:sp>
        <p:nvSpPr>
          <p:cNvPr id="500" name="Google Shape;500;p78"/>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most common protocol for negotiating session keys is the Diffie-Hellman protocol and used by:</a:t>
            </a:r>
            <a:endParaRPr/>
          </a:p>
          <a:p>
            <a:pPr indent="-342900" lvl="0" marL="457200" rtl="0" algn="l">
              <a:spcBef>
                <a:spcPts val="1600"/>
              </a:spcBef>
              <a:spcAft>
                <a:spcPts val="0"/>
              </a:spcAft>
              <a:buSzPts val="1800"/>
              <a:buChar char="●"/>
            </a:pPr>
            <a:r>
              <a:rPr lang="en"/>
              <a:t>WiFi Wireless Protected Access (WPA) and IEEE 802.11i security</a:t>
            </a:r>
            <a:endParaRPr/>
          </a:p>
          <a:p>
            <a:pPr indent="-342900" lvl="0" marL="457200" rtl="0" algn="l">
              <a:spcBef>
                <a:spcPts val="0"/>
              </a:spcBef>
              <a:spcAft>
                <a:spcPts val="0"/>
              </a:spcAft>
              <a:buSzPts val="1800"/>
              <a:buChar char="●"/>
            </a:pPr>
            <a:r>
              <a:rPr lang="en"/>
              <a:t>IP Security (IPsec) Internet Key Exchange (IKE) and Internet Security Association Key Management Protocol (ISAKMP)</a:t>
            </a:r>
            <a:endParaRPr/>
          </a:p>
          <a:p>
            <a:pPr indent="-342900" lvl="0" marL="457200" rtl="0" algn="l">
              <a:spcBef>
                <a:spcPts val="0"/>
              </a:spcBef>
              <a:spcAft>
                <a:spcPts val="0"/>
              </a:spcAft>
              <a:buSzPts val="1800"/>
              <a:buChar char="●"/>
            </a:pPr>
            <a:r>
              <a:rPr lang="en"/>
              <a:t>Transport Security Layer (TLS)</a:t>
            </a:r>
            <a:endParaRPr/>
          </a:p>
          <a:p>
            <a:pPr indent="-342900" lvl="0" marL="457200" rtl="0" algn="l">
              <a:spcBef>
                <a:spcPts val="0"/>
              </a:spcBef>
              <a:spcAft>
                <a:spcPts val="0"/>
              </a:spcAft>
              <a:buSzPts val="1800"/>
              <a:buChar char="●"/>
            </a:pPr>
            <a:r>
              <a:rPr lang="en"/>
              <a:t>ZRTP to negotiate the keys between two devices in a Voice over Internet Protocol (VoIP) phone telephony call based on the Real-time Transport Protocol</a:t>
            </a:r>
            <a:endParaRPr/>
          </a:p>
          <a:p>
            <a:pPr indent="0" lvl="0" marL="0" rtl="0" algn="l">
              <a:spcBef>
                <a:spcPts val="160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9"/>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MITM</a:t>
            </a:r>
            <a:endParaRPr/>
          </a:p>
        </p:txBody>
      </p:sp>
      <p:sp>
        <p:nvSpPr>
          <p:cNvPr id="506" name="Google Shape;506;p79"/>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07" name="Google Shape;507;p79"/>
          <p:cNvPicPr preferRelativeResize="0"/>
          <p:nvPr/>
        </p:nvPicPr>
        <p:blipFill>
          <a:blip r:embed="rId3">
            <a:alphaModFix/>
          </a:blip>
          <a:stretch>
            <a:fillRect/>
          </a:stretch>
        </p:blipFill>
        <p:spPr>
          <a:xfrm>
            <a:off x="1516975" y="1327150"/>
            <a:ext cx="5581650" cy="30670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0"/>
          <p:cNvSpPr txBox="1"/>
          <p:nvPr>
            <p:ph type="title"/>
          </p:nvPr>
        </p:nvSpPr>
        <p:spPr>
          <a:xfrm>
            <a:off x="311700" y="8387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MITM in Encrypted Communication using Public-Private Key Pairs</a:t>
            </a:r>
            <a:endParaRPr/>
          </a:p>
        </p:txBody>
      </p:sp>
      <p:sp>
        <p:nvSpPr>
          <p:cNvPr id="513" name="Google Shape;513;p80"/>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a:p>
          <a:p>
            <a:pPr indent="0" lvl="0" marL="0" rtl="0" algn="l">
              <a:spcBef>
                <a:spcPts val="0"/>
              </a:spcBef>
              <a:spcAft>
                <a:spcPts val="1600"/>
              </a:spcAft>
              <a:buNone/>
            </a:pPr>
            <a:r>
              <a:t/>
            </a:r>
            <a:endParaRPr/>
          </a:p>
        </p:txBody>
      </p:sp>
      <p:pic>
        <p:nvPicPr>
          <p:cNvPr id="514" name="Google Shape;514;p80"/>
          <p:cNvPicPr preferRelativeResize="0"/>
          <p:nvPr/>
        </p:nvPicPr>
        <p:blipFill>
          <a:blip r:embed="rId3">
            <a:alphaModFix/>
          </a:blip>
          <a:stretch>
            <a:fillRect/>
          </a:stretch>
        </p:blipFill>
        <p:spPr>
          <a:xfrm>
            <a:off x="2111628" y="1329400"/>
            <a:ext cx="4175800" cy="28552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1"/>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a:p>
          <a:p>
            <a:pPr indent="0" lvl="0" marL="0" rtl="0" algn="l">
              <a:spcBef>
                <a:spcPts val="0"/>
              </a:spcBef>
              <a:spcAft>
                <a:spcPts val="1600"/>
              </a:spcAft>
              <a:buNone/>
            </a:pPr>
            <a:r>
              <a:t/>
            </a:r>
            <a:endParaRPr/>
          </a:p>
        </p:txBody>
      </p:sp>
      <p:pic>
        <p:nvPicPr>
          <p:cNvPr id="520" name="Google Shape;520;p81"/>
          <p:cNvPicPr preferRelativeResize="0"/>
          <p:nvPr/>
        </p:nvPicPr>
        <p:blipFill>
          <a:blip r:embed="rId3">
            <a:alphaModFix/>
          </a:blip>
          <a:stretch>
            <a:fillRect/>
          </a:stretch>
        </p:blipFill>
        <p:spPr>
          <a:xfrm>
            <a:off x="396203" y="1287600"/>
            <a:ext cx="4175800" cy="2855248"/>
          </a:xfrm>
          <a:prstGeom prst="rect">
            <a:avLst/>
          </a:prstGeom>
          <a:noFill/>
          <a:ln>
            <a:noFill/>
          </a:ln>
        </p:spPr>
      </p:pic>
      <p:sp>
        <p:nvSpPr>
          <p:cNvPr id="521" name="Google Shape;521;p81"/>
          <p:cNvSpPr txBox="1"/>
          <p:nvPr/>
        </p:nvSpPr>
        <p:spPr>
          <a:xfrm>
            <a:off x="939550" y="3677925"/>
            <a:ext cx="1403400" cy="465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 public key </a:t>
            </a:r>
            <a:endParaRPr/>
          </a:p>
        </p:txBody>
      </p:sp>
      <p:sp>
        <p:nvSpPr>
          <p:cNvPr id="522" name="Google Shape;522;p81"/>
          <p:cNvSpPr txBox="1"/>
          <p:nvPr/>
        </p:nvSpPr>
        <p:spPr>
          <a:xfrm>
            <a:off x="2794575" y="3677925"/>
            <a:ext cx="1403400" cy="4650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M’s private key </a:t>
            </a:r>
            <a:endParaRPr/>
          </a:p>
        </p:txBody>
      </p:sp>
      <p:pic>
        <p:nvPicPr>
          <p:cNvPr id="523" name="Google Shape;523;p81"/>
          <p:cNvPicPr preferRelativeResize="0"/>
          <p:nvPr/>
        </p:nvPicPr>
        <p:blipFill>
          <a:blip r:embed="rId3">
            <a:alphaModFix/>
          </a:blip>
          <a:stretch>
            <a:fillRect/>
          </a:stretch>
        </p:blipFill>
        <p:spPr>
          <a:xfrm>
            <a:off x="4150203" y="1287600"/>
            <a:ext cx="4175800" cy="2855248"/>
          </a:xfrm>
          <a:prstGeom prst="rect">
            <a:avLst/>
          </a:prstGeom>
          <a:noFill/>
          <a:ln>
            <a:noFill/>
          </a:ln>
        </p:spPr>
      </p:pic>
      <p:sp>
        <p:nvSpPr>
          <p:cNvPr id="524" name="Google Shape;524;p81"/>
          <p:cNvSpPr/>
          <p:nvPr/>
        </p:nvSpPr>
        <p:spPr>
          <a:xfrm>
            <a:off x="3951225" y="1659075"/>
            <a:ext cx="620700" cy="65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sp>
        <p:nvSpPr>
          <p:cNvPr id="525" name="Google Shape;525;p81"/>
          <p:cNvSpPr txBox="1"/>
          <p:nvPr/>
        </p:nvSpPr>
        <p:spPr>
          <a:xfrm>
            <a:off x="97050" y="4412725"/>
            <a:ext cx="8439600" cy="6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rPr>
              <a:t>The main problem: how does the sender know whose public key it uses? How does the receiver know whether the message is from the sender?</a:t>
            </a:r>
            <a:endParaRPr sz="1800">
              <a:solidFill>
                <a:schemeClr val="dk1"/>
              </a:solidFill>
            </a:endParaRPr>
          </a:p>
        </p:txBody>
      </p:sp>
      <p:sp>
        <p:nvSpPr>
          <p:cNvPr id="526" name="Google Shape;526;p81"/>
          <p:cNvSpPr txBox="1"/>
          <p:nvPr>
            <p:ph type="title"/>
          </p:nvPr>
        </p:nvSpPr>
        <p:spPr>
          <a:xfrm>
            <a:off x="311700" y="8387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MITM in Encrypted Communication using Public-Private Key Pairs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2"/>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Signature</a:t>
            </a:r>
            <a:endParaRPr/>
          </a:p>
        </p:txBody>
      </p:sp>
      <p:sp>
        <p:nvSpPr>
          <p:cNvPr id="532" name="Google Shape;532;p82"/>
          <p:cNvSpPr txBox="1"/>
          <p:nvPr>
            <p:ph idx="1" type="body"/>
          </p:nvPr>
        </p:nvSpPr>
        <p:spPr>
          <a:xfrm>
            <a:off x="5736700" y="699900"/>
            <a:ext cx="3134400" cy="3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how the receiver knows that the sender’s public key is authentic?</a:t>
            </a:r>
            <a:endParaRPr/>
          </a:p>
          <a:p>
            <a:pPr indent="0" lvl="0" marL="0" rtl="0" algn="l">
              <a:spcBef>
                <a:spcPts val="1600"/>
              </a:spcBef>
              <a:spcAft>
                <a:spcPts val="1600"/>
              </a:spcAft>
              <a:buNone/>
            </a:pPr>
            <a:r>
              <a:rPr lang="en"/>
              <a:t>Solution: need a trusted third party.</a:t>
            </a:r>
            <a:endParaRPr/>
          </a:p>
        </p:txBody>
      </p:sp>
      <p:pic>
        <p:nvPicPr>
          <p:cNvPr id="533" name="Google Shape;533;p82"/>
          <p:cNvPicPr preferRelativeResize="0"/>
          <p:nvPr/>
        </p:nvPicPr>
        <p:blipFill rotWithShape="1">
          <a:blip r:embed="rId3">
            <a:alphaModFix/>
          </a:blip>
          <a:srcRect b="-880" l="-3689" r="3690" t="880"/>
          <a:stretch/>
        </p:blipFill>
        <p:spPr>
          <a:xfrm>
            <a:off x="555729" y="1063776"/>
            <a:ext cx="4983646" cy="3502850"/>
          </a:xfrm>
          <a:prstGeom prst="rect">
            <a:avLst/>
          </a:prstGeom>
          <a:noFill/>
          <a:ln>
            <a:noFill/>
          </a:ln>
        </p:spPr>
      </p:pic>
      <p:sp>
        <p:nvSpPr>
          <p:cNvPr id="534" name="Google Shape;534;p82"/>
          <p:cNvSpPr txBox="1"/>
          <p:nvPr/>
        </p:nvSpPr>
        <p:spPr>
          <a:xfrm>
            <a:off x="1210475" y="4616925"/>
            <a:ext cx="3000000" cy="4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http://totalbusinesssolution.in/digital-signature.html</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3"/>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PKI</a:t>
            </a:r>
            <a:endParaRPr/>
          </a:p>
        </p:txBody>
      </p:sp>
      <p:sp>
        <p:nvSpPr>
          <p:cNvPr id="540" name="Google Shape;540;p83"/>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Certificate Authority (CA): a trusted party, responsible for verifying the identity of users, and then bind the verified identity to a public keys.</a:t>
            </a:r>
            <a:endParaRPr/>
          </a:p>
          <a:p>
            <a:pPr indent="-342900" lvl="0" marL="457200" rtl="0" algn="l">
              <a:spcBef>
                <a:spcPts val="0"/>
              </a:spcBef>
              <a:spcAft>
                <a:spcPts val="0"/>
              </a:spcAft>
              <a:buSzPts val="1800"/>
              <a:buChar char="●"/>
            </a:pPr>
            <a:r>
              <a:rPr lang="en"/>
              <a:t>Digital Certificates: A document certifying that the public key included inside does belong to the identity described in the document.</a:t>
            </a:r>
            <a:endParaRPr/>
          </a:p>
          <a:p>
            <a:pPr indent="-342900" lvl="0" marL="457200" rtl="0" algn="l">
              <a:spcBef>
                <a:spcPts val="0"/>
              </a:spcBef>
              <a:spcAft>
                <a:spcPts val="0"/>
              </a:spcAft>
              <a:buSzPts val="1800"/>
              <a:buChar char="●"/>
            </a:pPr>
            <a:r>
              <a:rPr lang="en"/>
              <a:t>In a PKI Certification Authorities (CAs) generate ITU-T X.509 digital certificates that specify a subject identity to which a particular public key is associated with</a:t>
            </a:r>
            <a:endParaRPr/>
          </a:p>
          <a:p>
            <a:pPr indent="-342900" lvl="0" marL="457200" rtl="0" algn="l">
              <a:spcBef>
                <a:spcPts val="0"/>
              </a:spcBef>
              <a:spcAft>
                <a:spcPts val="0"/>
              </a:spcAft>
              <a:buSzPts val="1800"/>
              <a:buChar char="●"/>
            </a:pPr>
            <a:r>
              <a:rPr lang="en"/>
              <a:t>The only key all nodes need to know in advance is the CA's public key</a:t>
            </a:r>
            <a:endParaRPr/>
          </a:p>
          <a:p>
            <a:pPr indent="-342900" lvl="0" marL="457200" rtl="0" algn="l">
              <a:spcBef>
                <a:spcPts val="0"/>
              </a:spcBef>
              <a:spcAft>
                <a:spcPts val="0"/>
              </a:spcAft>
              <a:buSzPts val="1800"/>
              <a:buChar char="●"/>
            </a:pPr>
            <a:r>
              <a:rPr lang="en"/>
              <a:t>PKI makes public key distribution secure – nodes need to store only their own private key and get the public key for other node as needed</a:t>
            </a:r>
            <a:endParaRPr/>
          </a:p>
          <a:p>
            <a:pPr indent="-342900" lvl="0" marL="457200" rtl="0" algn="l">
              <a:spcBef>
                <a:spcPts val="0"/>
              </a:spcBef>
              <a:spcAft>
                <a:spcPts val="0"/>
              </a:spcAft>
              <a:buSzPts val="1800"/>
              <a:buChar char="●"/>
            </a:pPr>
            <a:r>
              <a:rPr lang="en"/>
              <a:t>Digital certificates CANNOT be used directly for proving a subject’s Identity as a digital certificate is used to bind a validated subject’s identity to a specific public key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4"/>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CA Certificate </a:t>
            </a:r>
            <a:r>
              <a:rPr lang="en"/>
              <a:t>Hierarchy</a:t>
            </a:r>
            <a:endParaRPr/>
          </a:p>
        </p:txBody>
      </p:sp>
      <p:sp>
        <p:nvSpPr>
          <p:cNvPr id="546" name="Google Shape;546;p84"/>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47" name="Google Shape;547;p84"/>
          <p:cNvPicPr preferRelativeResize="0"/>
          <p:nvPr/>
        </p:nvPicPr>
        <p:blipFill>
          <a:blip r:embed="rId3">
            <a:alphaModFix/>
          </a:blip>
          <a:stretch>
            <a:fillRect/>
          </a:stretch>
        </p:blipFill>
        <p:spPr>
          <a:xfrm>
            <a:off x="5332200" y="740200"/>
            <a:ext cx="3141272" cy="4207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85"/>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Digital Certificate</a:t>
            </a:r>
            <a:endParaRPr/>
          </a:p>
        </p:txBody>
      </p:sp>
      <p:sp>
        <p:nvSpPr>
          <p:cNvPr id="553" name="Google Shape;553;p85"/>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400"/>
              </a:spcBef>
              <a:spcAft>
                <a:spcPts val="0"/>
              </a:spcAft>
              <a:buClr>
                <a:schemeClr val="dk1"/>
              </a:buClr>
              <a:buSzPts val="1800"/>
              <a:buChar char="●"/>
            </a:pPr>
            <a:r>
              <a:rPr lang="en">
                <a:solidFill>
                  <a:schemeClr val="dk1"/>
                </a:solidFill>
              </a:rPr>
              <a:t>Need to have some trusted CA</a:t>
            </a:r>
            <a:r>
              <a:rPr lang="en">
                <a:solidFill>
                  <a:schemeClr val="dk1"/>
                </a:solidFill>
              </a:rPr>
              <a:t>’s public key</a:t>
            </a:r>
            <a:r>
              <a:rPr lang="en">
                <a:solidFill>
                  <a:schemeClr val="dk1"/>
                </a:solidFill>
              </a:rPr>
              <a:t> (Root CAs are self signed)</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Use the digital signature signed by CA to verify the authenticity of the public key.</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Make sure the certificate is in the valid time period. (</a:t>
            </a:r>
            <a:r>
              <a:rPr lang="en" sz="1800">
                <a:solidFill>
                  <a:schemeClr val="dk1"/>
                </a:solidFill>
              </a:rPr>
              <a:t>check the notBefore and notAfter </a:t>
            </a:r>
            <a:r>
              <a:rPr lang="en">
                <a:solidFill>
                  <a:schemeClr val="dk1"/>
                </a:solidFill>
              </a:rPr>
              <a:t>dates)</a:t>
            </a:r>
            <a:endParaRPr sz="1800">
              <a:solidFill>
                <a:schemeClr val="dk1"/>
              </a:solidFill>
            </a:endParaRPr>
          </a:p>
          <a:p>
            <a:pPr indent="-342900" lvl="0" marL="457200" rtl="0" algn="l">
              <a:lnSpc>
                <a:spcPct val="90000"/>
              </a:lnSpc>
              <a:spcBef>
                <a:spcPts val="0"/>
              </a:spcBef>
              <a:spcAft>
                <a:spcPts val="0"/>
              </a:spcAft>
              <a:buClr>
                <a:schemeClr val="dk1"/>
              </a:buClr>
              <a:buSzPts val="1800"/>
              <a:buChar char="●"/>
            </a:pPr>
            <a:r>
              <a:rPr lang="en">
                <a:solidFill>
                  <a:schemeClr val="dk1"/>
                </a:solidFill>
              </a:rPr>
              <a:t>May need to </a:t>
            </a:r>
            <a:r>
              <a:rPr lang="en" sz="1800">
                <a:solidFill>
                  <a:schemeClr val="dk1"/>
                </a:solidFill>
              </a:rPr>
              <a:t>traverse a Trust Hierarchy Path</a:t>
            </a:r>
            <a:endParaRPr>
              <a:solidFill>
                <a:schemeClr val="dk1"/>
              </a:solidFill>
            </a:endParaRPr>
          </a:p>
          <a:p>
            <a:pPr indent="-342900" lvl="0" marL="457200" rtl="0" algn="l">
              <a:lnSpc>
                <a:spcPct val="90000"/>
              </a:lnSpc>
              <a:spcBef>
                <a:spcPts val="0"/>
              </a:spcBef>
              <a:spcAft>
                <a:spcPts val="0"/>
              </a:spcAft>
              <a:buClr>
                <a:schemeClr val="dk1"/>
              </a:buClr>
              <a:buSzPts val="1800"/>
              <a:buChar char="●"/>
            </a:pPr>
            <a:r>
              <a:rPr lang="en" sz="1800">
                <a:solidFill>
                  <a:schemeClr val="dk1"/>
                </a:solidFill>
              </a:rPr>
              <a:t>Need to check if the certificate </a:t>
            </a:r>
            <a:r>
              <a:rPr lang="en">
                <a:solidFill>
                  <a:schemeClr val="dk1"/>
                </a:solidFill>
              </a:rPr>
              <a:t>is revoked</a:t>
            </a:r>
            <a:endParaRPr sz="1800">
              <a:solidFill>
                <a:schemeClr val="dk1"/>
              </a:solidFill>
            </a:endParaRPr>
          </a:p>
          <a:p>
            <a:pPr indent="-342900" lvl="1" marL="914400" rtl="0" algn="l">
              <a:lnSpc>
                <a:spcPct val="90000"/>
              </a:lnSpc>
              <a:spcBef>
                <a:spcPts val="0"/>
              </a:spcBef>
              <a:spcAft>
                <a:spcPts val="0"/>
              </a:spcAft>
              <a:buClr>
                <a:schemeClr val="dk1"/>
              </a:buClr>
              <a:buSzPts val="1800"/>
              <a:buChar char="○"/>
            </a:pPr>
            <a:r>
              <a:rPr lang="en" sz="1800">
                <a:solidFill>
                  <a:schemeClr val="dk1"/>
                </a:solidFill>
              </a:rPr>
              <a:t>Certificate Revocation List (CRL) checking</a:t>
            </a:r>
            <a:endParaRPr sz="1800">
              <a:solidFill>
                <a:schemeClr val="dk1"/>
              </a:solidFill>
            </a:endParaRPr>
          </a:p>
          <a:p>
            <a:pPr indent="-342900" lvl="1" marL="914400" rtl="0" algn="l">
              <a:lnSpc>
                <a:spcPct val="90000"/>
              </a:lnSpc>
              <a:spcBef>
                <a:spcPts val="0"/>
              </a:spcBef>
              <a:spcAft>
                <a:spcPts val="0"/>
              </a:spcAft>
              <a:buClr>
                <a:schemeClr val="dk1"/>
              </a:buClr>
              <a:buSzPts val="1800"/>
              <a:buChar char="○"/>
            </a:pPr>
            <a:r>
              <a:rPr lang="en" sz="1800">
                <a:solidFill>
                  <a:schemeClr val="dk1"/>
                </a:solidFill>
              </a:rPr>
              <a:t>Online Certificate Status Protocol (OCSP)</a:t>
            </a:r>
            <a:endParaRPr sz="1800">
              <a:solidFill>
                <a:schemeClr val="dk1"/>
              </a:solidFill>
            </a:endParaRPr>
          </a:p>
          <a:p>
            <a:pPr indent="-342900" lvl="0" marL="457200" rtl="0" algn="l">
              <a:lnSpc>
                <a:spcPct val="90000"/>
              </a:lnSpc>
              <a:spcBef>
                <a:spcPts val="0"/>
              </a:spcBef>
              <a:spcAft>
                <a:spcPts val="0"/>
              </a:spcAft>
              <a:buClr>
                <a:schemeClr val="dk1"/>
              </a:buClr>
              <a:buSzPts val="1800"/>
              <a:buChar char="●"/>
            </a:pPr>
            <a:r>
              <a:rPr lang="en" sz="1800">
                <a:solidFill>
                  <a:schemeClr val="dk1"/>
                </a:solidFill>
              </a:rPr>
              <a:t>Must be able to securely store private keys</a:t>
            </a:r>
            <a:endParaRPr sz="18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6"/>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6"/>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following slides are </a:t>
            </a:r>
            <a:r>
              <a:rPr lang="en"/>
              <a:t>from “Computer Security: A Hands-on Approach” by Dr. Wenliang Du</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7"/>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 sz="3200"/>
              <a:t>Example of X.509 Certificate (1</a:t>
            </a:r>
            <a:r>
              <a:rPr baseline="30000" lang="en" sz="3200"/>
              <a:t>st</a:t>
            </a:r>
            <a:r>
              <a:rPr lang="en" sz="3200"/>
              <a:t> Part)</a:t>
            </a:r>
            <a:endParaRPr sz="3200"/>
          </a:p>
        </p:txBody>
      </p:sp>
      <p:pic>
        <p:nvPicPr>
          <p:cNvPr descr="Screen Clipping" id="565" name="Google Shape;565;p87"/>
          <p:cNvPicPr preferRelativeResize="0"/>
          <p:nvPr/>
        </p:nvPicPr>
        <p:blipFill rotWithShape="1">
          <a:blip r:embed="rId3">
            <a:alphaModFix/>
          </a:blip>
          <a:srcRect b="0" l="0" r="0" t="0"/>
          <a:stretch/>
        </p:blipFill>
        <p:spPr>
          <a:xfrm>
            <a:off x="2895600" y="1504950"/>
            <a:ext cx="5669586" cy="2840902"/>
          </a:xfrm>
          <a:prstGeom prst="rect">
            <a:avLst/>
          </a:prstGeom>
          <a:noFill/>
          <a:ln>
            <a:noFill/>
          </a:ln>
        </p:spPr>
      </p:pic>
      <p:sp>
        <p:nvSpPr>
          <p:cNvPr id="566" name="Google Shape;566;p87"/>
          <p:cNvSpPr/>
          <p:nvPr/>
        </p:nvSpPr>
        <p:spPr>
          <a:xfrm>
            <a:off x="2590800" y="2419350"/>
            <a:ext cx="152400" cy="762000"/>
          </a:xfrm>
          <a:prstGeom prst="leftBrace">
            <a:avLst>
              <a:gd fmla="val 54369" name="adj1"/>
              <a:gd fmla="val 50000" name="adj2"/>
            </a:avLst>
          </a:prstGeom>
          <a:noFill/>
          <a:ln cap="flat" cmpd="sng" w="190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67" name="Google Shape;567;p87"/>
          <p:cNvSpPr/>
          <p:nvPr/>
        </p:nvSpPr>
        <p:spPr>
          <a:xfrm>
            <a:off x="2590800" y="3333750"/>
            <a:ext cx="152400" cy="1012200"/>
          </a:xfrm>
          <a:prstGeom prst="leftBrace">
            <a:avLst>
              <a:gd fmla="val 54369" name="adj1"/>
              <a:gd fmla="val 50000" name="adj2"/>
            </a:avLst>
          </a:prstGeom>
          <a:noFill/>
          <a:ln cap="flat" cmpd="sng" w="190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68" name="Google Shape;568;p87"/>
          <p:cNvSpPr txBox="1"/>
          <p:nvPr/>
        </p:nvSpPr>
        <p:spPr>
          <a:xfrm>
            <a:off x="848977" y="2606507"/>
            <a:ext cx="17418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 sz="1800" u="none" cap="none" strike="noStrike">
                <a:solidFill>
                  <a:schemeClr val="dk1"/>
                </a:solidFill>
                <a:latin typeface="Calibri"/>
                <a:ea typeface="Calibri"/>
                <a:cs typeface="Calibri"/>
                <a:sym typeface="Calibri"/>
              </a:rPr>
              <a:t>The CA’s identity</a:t>
            </a:r>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(Symantec)</a:t>
            </a:r>
            <a:endParaRPr sz="1800">
              <a:solidFill>
                <a:schemeClr val="dk1"/>
              </a:solidFill>
              <a:latin typeface="Calibri"/>
              <a:ea typeface="Calibri"/>
              <a:cs typeface="Calibri"/>
              <a:sym typeface="Calibri"/>
            </a:endParaRPr>
          </a:p>
        </p:txBody>
      </p:sp>
      <p:sp>
        <p:nvSpPr>
          <p:cNvPr id="569" name="Google Shape;569;p87"/>
          <p:cNvSpPr txBox="1"/>
          <p:nvPr/>
        </p:nvSpPr>
        <p:spPr>
          <a:xfrm>
            <a:off x="914400" y="3486150"/>
            <a:ext cx="1676400" cy="923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solidFill>
                  <a:schemeClr val="dk1"/>
                </a:solidFill>
                <a:latin typeface="Calibri"/>
                <a:ea typeface="Calibri"/>
                <a:cs typeface="Calibri"/>
                <a:sym typeface="Calibri"/>
              </a:rPr>
              <a:t>The owner of the certificate</a:t>
            </a:r>
            <a:endParaRPr/>
          </a:p>
          <a:p>
            <a:pPr indent="0" lvl="0" marL="0" marR="0" rtl="0" algn="ctr">
              <a:spcBef>
                <a:spcPts val="0"/>
              </a:spcBef>
              <a:spcAft>
                <a:spcPts val="0"/>
              </a:spcAft>
              <a:buNone/>
            </a:pPr>
            <a:r>
              <a:rPr lang="en" sz="1800">
                <a:solidFill>
                  <a:schemeClr val="dk1"/>
                </a:solidFill>
                <a:latin typeface="Calibri"/>
                <a:ea typeface="Calibri"/>
                <a:cs typeface="Calibri"/>
                <a:sym typeface="Calibri"/>
              </a:rPr>
              <a:t>(paypal)</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Attacks on Crypto algorithms</a:t>
            </a:r>
            <a:endParaRPr/>
          </a:p>
          <a:p>
            <a:pPr indent="0" lvl="0" marL="0" rtl="0" algn="l">
              <a:spcBef>
                <a:spcPts val="0"/>
              </a:spcBef>
              <a:spcAft>
                <a:spcPts val="0"/>
              </a:spcAft>
              <a:buNone/>
            </a:pPr>
            <a:r>
              <a:t/>
            </a:r>
            <a:endParaRPr/>
          </a:p>
        </p:txBody>
      </p:sp>
      <p:sp>
        <p:nvSpPr>
          <p:cNvPr id="218" name="Google Shape;21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Ciphertext only attack: based on collections of the ciphertext </a:t>
            </a:r>
            <a:endParaRPr/>
          </a:p>
          <a:p>
            <a:pPr indent="-342900" lvl="0" marL="457200" rtl="0" algn="l">
              <a:spcBef>
                <a:spcPts val="0"/>
              </a:spcBef>
              <a:spcAft>
                <a:spcPts val="0"/>
              </a:spcAft>
              <a:buSzPts val="1800"/>
              <a:buChar char="●"/>
            </a:pPr>
            <a:r>
              <a:rPr lang="en"/>
              <a:t>known plaintext attack: based on collections of the plaintext and the ciphertext pairs </a:t>
            </a:r>
            <a:endParaRPr/>
          </a:p>
          <a:p>
            <a:pPr indent="-342900" lvl="0" marL="457200" rtl="0" algn="l">
              <a:spcBef>
                <a:spcPts val="0"/>
              </a:spcBef>
              <a:spcAft>
                <a:spcPts val="0"/>
              </a:spcAft>
              <a:buSzPts val="1800"/>
              <a:buChar char="●"/>
            </a:pPr>
            <a:r>
              <a:rPr lang="en"/>
              <a:t>chosen plaintext attack: based on collections of the plaintext and the ciphertext pairs where the plaintext are selected by the attacker </a:t>
            </a:r>
            <a:endParaRPr/>
          </a:p>
          <a:p>
            <a:pPr indent="-342900" lvl="0" marL="457200" rtl="0" algn="l">
              <a:spcBef>
                <a:spcPts val="0"/>
              </a:spcBef>
              <a:spcAft>
                <a:spcPts val="0"/>
              </a:spcAft>
              <a:buSzPts val="1800"/>
              <a:buChar char="●"/>
            </a:pPr>
            <a:r>
              <a:rPr lang="en"/>
              <a:t>chosen ciphertext attack: based on collections of the plaintext and the  ciphertext pairs where the ciphertext are selected by the attacker</a:t>
            </a:r>
            <a:endParaRPr/>
          </a:p>
          <a:p>
            <a:pPr indent="0" lvl="0" marL="0" rtl="0" algn="l">
              <a:spcBef>
                <a:spcPts val="1600"/>
              </a:spcBef>
              <a:spcAft>
                <a:spcPts val="1600"/>
              </a:spcAft>
              <a:buNone/>
            </a:pPr>
            <a:r>
              <a:t/>
            </a:r>
            <a:endParaRPr/>
          </a:p>
        </p:txBody>
      </p:sp>
      <p:sp>
        <p:nvSpPr>
          <p:cNvPr id="219" name="Google Shape;21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8"/>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 sz="3200"/>
              <a:t>Example of X.509 Certificate (2</a:t>
            </a:r>
            <a:r>
              <a:rPr baseline="30000" lang="en" sz="3200"/>
              <a:t>nd</a:t>
            </a:r>
            <a:r>
              <a:rPr lang="en" sz="3200"/>
              <a:t> Part)</a:t>
            </a:r>
            <a:endParaRPr sz="3200"/>
          </a:p>
        </p:txBody>
      </p:sp>
      <p:grpSp>
        <p:nvGrpSpPr>
          <p:cNvPr id="575" name="Google Shape;575;p88"/>
          <p:cNvGrpSpPr/>
          <p:nvPr/>
        </p:nvGrpSpPr>
        <p:grpSpPr>
          <a:xfrm>
            <a:off x="2590728" y="1657367"/>
            <a:ext cx="6095759" cy="2590829"/>
            <a:chOff x="1981200" y="1480758"/>
            <a:chExt cx="6607153" cy="2725467"/>
          </a:xfrm>
        </p:grpSpPr>
        <p:pic>
          <p:nvPicPr>
            <p:cNvPr descr="Screen Clipping" id="576" name="Google Shape;576;p88"/>
            <p:cNvPicPr preferRelativeResize="0"/>
            <p:nvPr/>
          </p:nvPicPr>
          <p:blipFill rotWithShape="1">
            <a:blip r:embed="rId3">
              <a:alphaModFix/>
            </a:blip>
            <a:srcRect b="0" l="0" r="0" t="0"/>
            <a:stretch/>
          </p:blipFill>
          <p:spPr>
            <a:xfrm>
              <a:off x="1981200" y="2812251"/>
              <a:ext cx="6607153" cy="1393974"/>
            </a:xfrm>
            <a:prstGeom prst="rect">
              <a:avLst/>
            </a:prstGeom>
            <a:noFill/>
            <a:ln>
              <a:noFill/>
            </a:ln>
          </p:spPr>
        </p:pic>
        <p:pic>
          <p:nvPicPr>
            <p:cNvPr descr="Screen Clipping" id="577" name="Google Shape;577;p88"/>
            <p:cNvPicPr preferRelativeResize="0"/>
            <p:nvPr/>
          </p:nvPicPr>
          <p:blipFill rotWithShape="1">
            <a:blip r:embed="rId4">
              <a:alphaModFix/>
            </a:blip>
            <a:srcRect b="0" l="0" r="0" t="0"/>
            <a:stretch/>
          </p:blipFill>
          <p:spPr>
            <a:xfrm>
              <a:off x="1981200" y="1480758"/>
              <a:ext cx="6607153" cy="1368472"/>
            </a:xfrm>
            <a:prstGeom prst="rect">
              <a:avLst/>
            </a:prstGeom>
            <a:noFill/>
            <a:ln>
              <a:noFill/>
            </a:ln>
          </p:spPr>
        </p:pic>
      </p:grpSp>
      <p:sp>
        <p:nvSpPr>
          <p:cNvPr id="578" name="Google Shape;578;p88"/>
          <p:cNvSpPr/>
          <p:nvPr/>
        </p:nvSpPr>
        <p:spPr>
          <a:xfrm>
            <a:off x="2286000" y="1733550"/>
            <a:ext cx="198000" cy="1524000"/>
          </a:xfrm>
          <a:prstGeom prst="leftBrace">
            <a:avLst>
              <a:gd fmla="val 54369" name="adj1"/>
              <a:gd fmla="val 50000" name="adj2"/>
            </a:avLst>
          </a:prstGeom>
          <a:noFill/>
          <a:ln cap="flat" cmpd="sng" w="190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88"/>
          <p:cNvSpPr txBox="1"/>
          <p:nvPr/>
        </p:nvSpPr>
        <p:spPr>
          <a:xfrm>
            <a:off x="1114340" y="2307778"/>
            <a:ext cx="11184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Public key</a:t>
            </a:r>
            <a:endParaRPr sz="1800">
              <a:solidFill>
                <a:schemeClr val="dk1"/>
              </a:solidFill>
              <a:latin typeface="Calibri"/>
              <a:ea typeface="Calibri"/>
              <a:cs typeface="Calibri"/>
              <a:sym typeface="Calibri"/>
            </a:endParaRPr>
          </a:p>
        </p:txBody>
      </p:sp>
      <p:sp>
        <p:nvSpPr>
          <p:cNvPr id="580" name="Google Shape;580;p88"/>
          <p:cNvSpPr/>
          <p:nvPr/>
        </p:nvSpPr>
        <p:spPr>
          <a:xfrm>
            <a:off x="2286000" y="3409950"/>
            <a:ext cx="198000" cy="838200"/>
          </a:xfrm>
          <a:prstGeom prst="leftBrace">
            <a:avLst>
              <a:gd fmla="val 54369" name="adj1"/>
              <a:gd fmla="val 50000" name="adj2"/>
            </a:avLst>
          </a:prstGeom>
          <a:noFill/>
          <a:ln cap="flat" cmpd="sng" w="19050">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88"/>
          <p:cNvSpPr txBox="1"/>
          <p:nvPr/>
        </p:nvSpPr>
        <p:spPr>
          <a:xfrm>
            <a:off x="794053" y="3644384"/>
            <a:ext cx="14919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CA’s signature</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9"/>
          <p:cNvSpPr txBox="1"/>
          <p:nvPr>
            <p:ph type="title"/>
          </p:nvPr>
        </p:nvSpPr>
        <p:spPr>
          <a:xfrm>
            <a:off x="457200" y="209550"/>
            <a:ext cx="78486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 sz="3200"/>
              <a:t>Attacks Surfaces on PKI</a:t>
            </a:r>
            <a:endParaRPr sz="3200"/>
          </a:p>
        </p:txBody>
      </p:sp>
      <p:pic>
        <p:nvPicPr>
          <p:cNvPr descr="Screen Clipping" id="588" name="Google Shape;588;p89"/>
          <p:cNvPicPr preferRelativeResize="0"/>
          <p:nvPr/>
        </p:nvPicPr>
        <p:blipFill rotWithShape="1">
          <a:blip r:embed="rId3">
            <a:alphaModFix/>
          </a:blip>
          <a:srcRect b="0" l="0" r="0" t="0"/>
          <a:stretch/>
        </p:blipFill>
        <p:spPr>
          <a:xfrm>
            <a:off x="990600" y="1352550"/>
            <a:ext cx="6932399" cy="291361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0"/>
          <p:cNvSpPr txBox="1"/>
          <p:nvPr>
            <p:ph type="title"/>
          </p:nvPr>
        </p:nvSpPr>
        <p:spPr>
          <a:xfrm>
            <a:off x="457200" y="133350"/>
            <a:ext cx="61722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 sz="3200"/>
              <a:t>Attack on CA’s Verification Process</a:t>
            </a:r>
            <a:endParaRPr sz="3200"/>
          </a:p>
        </p:txBody>
      </p:sp>
      <p:sp>
        <p:nvSpPr>
          <p:cNvPr id="595" name="Google Shape;595;p90"/>
          <p:cNvSpPr txBox="1"/>
          <p:nvPr>
            <p:ph idx="1" type="body"/>
          </p:nvPr>
        </p:nvSpPr>
        <p:spPr>
          <a:xfrm>
            <a:off x="484094" y="1123950"/>
            <a:ext cx="7429500" cy="3676650"/>
          </a:xfrm>
          <a:prstGeom prst="rect">
            <a:avLst/>
          </a:prstGeom>
          <a:noFill/>
          <a:ln>
            <a:noFill/>
          </a:ln>
        </p:spPr>
        <p:txBody>
          <a:bodyPr anchorCtr="0" anchor="t" bIns="45700" lIns="91425" spcFirstLastPara="1" rIns="91425" wrap="square" tIns="45700">
            <a:noAutofit/>
          </a:bodyPr>
          <a:lstStyle/>
          <a:p>
            <a:pPr indent="-257175" lvl="0" marL="257175" rtl="0" algn="l">
              <a:lnSpc>
                <a:spcPct val="90000"/>
              </a:lnSpc>
              <a:spcBef>
                <a:spcPts val="0"/>
              </a:spcBef>
              <a:spcAft>
                <a:spcPts val="0"/>
              </a:spcAft>
              <a:buClr>
                <a:schemeClr val="dk1"/>
              </a:buClr>
              <a:buSzPts val="2200"/>
              <a:buChar char="•"/>
            </a:pPr>
            <a:r>
              <a:rPr lang="en" sz="2200"/>
              <a:t>CA’s job has two parts:</a:t>
            </a:r>
            <a:endParaRPr/>
          </a:p>
          <a:p>
            <a:pPr indent="-214312" lvl="1" marL="557213" rtl="0" algn="l">
              <a:lnSpc>
                <a:spcPct val="90000"/>
              </a:lnSpc>
              <a:spcBef>
                <a:spcPts val="360"/>
              </a:spcBef>
              <a:spcAft>
                <a:spcPts val="0"/>
              </a:spcAft>
              <a:buClr>
                <a:schemeClr val="dk1"/>
              </a:buClr>
              <a:buSzPts val="1800"/>
              <a:buChar char="–"/>
            </a:pPr>
            <a:r>
              <a:rPr lang="en" sz="1800"/>
              <a:t>Verify the relationship between certificate applicant and the subject information inside the certificate</a:t>
            </a:r>
            <a:endParaRPr/>
          </a:p>
          <a:p>
            <a:pPr indent="-214312" lvl="1" marL="557213" rtl="0" algn="l">
              <a:lnSpc>
                <a:spcPct val="90000"/>
              </a:lnSpc>
              <a:spcBef>
                <a:spcPts val="360"/>
              </a:spcBef>
              <a:spcAft>
                <a:spcPts val="0"/>
              </a:spcAft>
              <a:buClr>
                <a:schemeClr val="dk1"/>
              </a:buClr>
              <a:buSzPts val="1800"/>
              <a:buChar char="–"/>
            </a:pPr>
            <a:r>
              <a:rPr lang="en" sz="1800"/>
              <a:t>Put a digital signature on the certificate</a:t>
            </a:r>
            <a:endParaRPr/>
          </a:p>
          <a:p>
            <a:pPr indent="-212725" lvl="1" marL="257175" rtl="0" algn="l">
              <a:lnSpc>
                <a:spcPct val="90000"/>
              </a:lnSpc>
              <a:spcBef>
                <a:spcPts val="140"/>
              </a:spcBef>
              <a:spcAft>
                <a:spcPts val="0"/>
              </a:spcAft>
              <a:buClr>
                <a:schemeClr val="dk1"/>
              </a:buClr>
              <a:buSzPts val="700"/>
              <a:buFont typeface="Arial"/>
              <a:buNone/>
            </a:pPr>
            <a:r>
              <a:t/>
            </a:r>
            <a:endParaRPr sz="700"/>
          </a:p>
          <a:p>
            <a:pPr indent="-233363" lvl="0" marL="233363" rtl="0" algn="l">
              <a:lnSpc>
                <a:spcPct val="90000"/>
              </a:lnSpc>
              <a:spcBef>
                <a:spcPts val="440"/>
              </a:spcBef>
              <a:spcAft>
                <a:spcPts val="0"/>
              </a:spcAft>
              <a:buClr>
                <a:schemeClr val="dk1"/>
              </a:buClr>
              <a:buSzPts val="2200"/>
              <a:buChar char="•"/>
            </a:pPr>
            <a:r>
              <a:rPr b="1" lang="en" sz="2200"/>
              <a:t>Case study: Comodo Breach [March 2011]</a:t>
            </a:r>
            <a:endParaRPr/>
          </a:p>
          <a:p>
            <a:pPr indent="-233363" lvl="1" marL="533401" rtl="0" algn="l">
              <a:lnSpc>
                <a:spcPct val="90000"/>
              </a:lnSpc>
              <a:spcBef>
                <a:spcPts val="360"/>
              </a:spcBef>
              <a:spcAft>
                <a:spcPts val="0"/>
              </a:spcAft>
              <a:buClr>
                <a:schemeClr val="dk1"/>
              </a:buClr>
              <a:buSzPts val="1800"/>
              <a:buChar char="–"/>
            </a:pPr>
            <a:r>
              <a:rPr lang="en" sz="1800"/>
              <a:t>Popular root CA.</a:t>
            </a:r>
            <a:endParaRPr/>
          </a:p>
          <a:p>
            <a:pPr indent="-233363" lvl="1" marL="533401" rtl="0" algn="l">
              <a:lnSpc>
                <a:spcPct val="90000"/>
              </a:lnSpc>
              <a:spcBef>
                <a:spcPts val="360"/>
              </a:spcBef>
              <a:spcAft>
                <a:spcPts val="0"/>
              </a:spcAft>
              <a:buClr>
                <a:srgbClr val="C00000"/>
              </a:buClr>
              <a:buSzPts val="1800"/>
              <a:buChar char="–"/>
            </a:pPr>
            <a:r>
              <a:rPr lang="en" sz="1800">
                <a:solidFill>
                  <a:srgbClr val="C00000"/>
                </a:solidFill>
              </a:rPr>
              <a:t>The approval process in Southern Europe was compromised. </a:t>
            </a:r>
            <a:endParaRPr/>
          </a:p>
          <a:p>
            <a:pPr indent="-233363" lvl="1" marL="533401" rtl="0" algn="l">
              <a:lnSpc>
                <a:spcPct val="90000"/>
              </a:lnSpc>
              <a:spcBef>
                <a:spcPts val="360"/>
              </a:spcBef>
              <a:spcAft>
                <a:spcPts val="0"/>
              </a:spcAft>
              <a:buClr>
                <a:schemeClr val="dk1"/>
              </a:buClr>
              <a:buSzPts val="1800"/>
              <a:buChar char="–"/>
            </a:pPr>
            <a:r>
              <a:rPr lang="en" sz="1800"/>
              <a:t>Nine certificates were issued to seven domains and hence the attacker could provide false attestation.</a:t>
            </a:r>
            <a:endParaRPr/>
          </a:p>
          <a:p>
            <a:pPr indent="-233363" lvl="1" marL="533401" rtl="0" algn="l">
              <a:lnSpc>
                <a:spcPct val="90000"/>
              </a:lnSpc>
              <a:spcBef>
                <a:spcPts val="360"/>
              </a:spcBef>
              <a:spcAft>
                <a:spcPts val="0"/>
              </a:spcAft>
              <a:buClr>
                <a:schemeClr val="dk1"/>
              </a:buClr>
              <a:buSzPts val="1800"/>
              <a:buChar char="–"/>
            </a:pPr>
            <a:r>
              <a:rPr lang="en" sz="1800"/>
              <a:t>One of the affected domain (a key domain for the Firefox browser): </a:t>
            </a:r>
            <a:r>
              <a:rPr lang="en" sz="1600">
                <a:latin typeface="Consolas"/>
                <a:ea typeface="Consolas"/>
                <a:cs typeface="Consolas"/>
                <a:sym typeface="Consolas"/>
              </a:rPr>
              <a:t>addons.mozilla.org</a:t>
            </a:r>
            <a:endParaRPr sz="1600">
              <a:latin typeface="Consolas"/>
              <a:ea typeface="Consolas"/>
              <a:cs typeface="Consolas"/>
              <a:sym typeface="Consolas"/>
            </a:endParaRPr>
          </a:p>
          <a:p>
            <a:pPr indent="0" lvl="1" marL="0" rtl="0" algn="l">
              <a:lnSpc>
                <a:spcPct val="90000"/>
              </a:lnSpc>
              <a:spcBef>
                <a:spcPts val="300"/>
              </a:spcBef>
              <a:spcAft>
                <a:spcPts val="0"/>
              </a:spcAft>
              <a:buClr>
                <a:schemeClr val="dk1"/>
              </a:buClr>
              <a:buSzPts val="1500"/>
              <a:buNone/>
            </a:pPr>
            <a:r>
              <a:t/>
            </a:r>
            <a:endParaRPr sz="15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91"/>
          <p:cNvSpPr txBox="1"/>
          <p:nvPr>
            <p:ph type="title"/>
          </p:nvPr>
        </p:nvSpPr>
        <p:spPr>
          <a:xfrm>
            <a:off x="457200" y="133350"/>
            <a:ext cx="61722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 sz="3200"/>
              <a:t>Attack on CA’s Signing Process</a:t>
            </a:r>
            <a:endParaRPr sz="3200"/>
          </a:p>
        </p:txBody>
      </p:sp>
      <p:sp>
        <p:nvSpPr>
          <p:cNvPr id="602" name="Google Shape;602;p91"/>
          <p:cNvSpPr txBox="1"/>
          <p:nvPr>
            <p:ph idx="1" type="body"/>
          </p:nvPr>
        </p:nvSpPr>
        <p:spPr>
          <a:xfrm>
            <a:off x="457200" y="1123950"/>
            <a:ext cx="8139953" cy="34290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chemeClr val="dk1"/>
              </a:buClr>
              <a:buSzPts val="465"/>
              <a:buNone/>
            </a:pPr>
            <a:r>
              <a:t/>
            </a:r>
            <a:endParaRPr b="1" sz="465"/>
          </a:p>
          <a:p>
            <a:pPr indent="-233363" lvl="0" marL="233363" rtl="0" algn="l">
              <a:lnSpc>
                <a:spcPct val="80000"/>
              </a:lnSpc>
              <a:spcBef>
                <a:spcPts val="434"/>
              </a:spcBef>
              <a:spcAft>
                <a:spcPts val="0"/>
              </a:spcAft>
              <a:buClr>
                <a:schemeClr val="dk1"/>
              </a:buClr>
              <a:buSzPts val="2170"/>
              <a:buChar char="•"/>
            </a:pPr>
            <a:r>
              <a:rPr lang="en" sz="2170"/>
              <a:t>If the CA’s private key is compromised, attackers can sign a certificate with any arbitrary data in the subject field.</a:t>
            </a:r>
            <a:endParaRPr sz="2170"/>
          </a:p>
          <a:p>
            <a:pPr indent="0" lvl="1" marL="0" rtl="0" algn="l">
              <a:lnSpc>
                <a:spcPct val="80000"/>
              </a:lnSpc>
              <a:spcBef>
                <a:spcPts val="434"/>
              </a:spcBef>
              <a:spcAft>
                <a:spcPts val="0"/>
              </a:spcAft>
              <a:buClr>
                <a:schemeClr val="dk1"/>
              </a:buClr>
              <a:buSzPts val="2170"/>
              <a:buNone/>
            </a:pPr>
            <a:r>
              <a:t/>
            </a:r>
            <a:endParaRPr sz="2170"/>
          </a:p>
          <a:p>
            <a:pPr indent="-233363" lvl="0" marL="233363" rtl="0" algn="l">
              <a:lnSpc>
                <a:spcPct val="80000"/>
              </a:lnSpc>
              <a:spcBef>
                <a:spcPts val="434"/>
              </a:spcBef>
              <a:spcAft>
                <a:spcPts val="0"/>
              </a:spcAft>
              <a:buClr>
                <a:schemeClr val="dk1"/>
              </a:buClr>
              <a:buSzPts val="2170"/>
              <a:buChar char="•"/>
            </a:pPr>
            <a:r>
              <a:rPr b="1" lang="en" sz="2170"/>
              <a:t>Case Study: the DigiNotar Breach [June-July 2011] </a:t>
            </a:r>
            <a:endParaRPr b="1" sz="2170"/>
          </a:p>
          <a:p>
            <a:pPr indent="0" lvl="1" marL="0" rtl="0" algn="l">
              <a:lnSpc>
                <a:spcPct val="80000"/>
              </a:lnSpc>
              <a:spcBef>
                <a:spcPts val="81"/>
              </a:spcBef>
              <a:spcAft>
                <a:spcPts val="0"/>
              </a:spcAft>
              <a:buClr>
                <a:schemeClr val="dk1"/>
              </a:buClr>
              <a:buSzPts val="406"/>
              <a:buNone/>
            </a:pPr>
            <a:r>
              <a:t/>
            </a:r>
            <a:endParaRPr b="1" sz="406"/>
          </a:p>
          <a:p>
            <a:pPr indent="-300038" lvl="1" marL="573088" rtl="0" algn="l">
              <a:lnSpc>
                <a:spcPct val="80000"/>
              </a:lnSpc>
              <a:spcBef>
                <a:spcPts val="356"/>
              </a:spcBef>
              <a:spcAft>
                <a:spcPts val="0"/>
              </a:spcAft>
              <a:buClr>
                <a:schemeClr val="dk1"/>
              </a:buClr>
              <a:buSzPts val="1782"/>
              <a:buChar char="–"/>
            </a:pPr>
            <a:r>
              <a:rPr lang="en" sz="1782"/>
              <a:t>A top commercial CA </a:t>
            </a:r>
            <a:endParaRPr/>
          </a:p>
          <a:p>
            <a:pPr indent="-300038" lvl="1" marL="573088" rtl="0" algn="l">
              <a:lnSpc>
                <a:spcPct val="80000"/>
              </a:lnSpc>
              <a:spcBef>
                <a:spcPts val="356"/>
              </a:spcBef>
              <a:spcAft>
                <a:spcPts val="0"/>
              </a:spcAft>
              <a:buClr>
                <a:srgbClr val="C00000"/>
              </a:buClr>
              <a:buSzPts val="1782"/>
              <a:buChar char="–"/>
            </a:pPr>
            <a:r>
              <a:rPr lang="en" sz="1782">
                <a:solidFill>
                  <a:srgbClr val="C00000"/>
                </a:solidFill>
              </a:rPr>
              <a:t>Attacker got DigiNotar’s private key</a:t>
            </a:r>
            <a:endParaRPr sz="1782">
              <a:solidFill>
                <a:srgbClr val="C00000"/>
              </a:solidFill>
            </a:endParaRPr>
          </a:p>
          <a:p>
            <a:pPr indent="-300038" lvl="1" marL="573088" rtl="0" algn="l">
              <a:lnSpc>
                <a:spcPct val="80000"/>
              </a:lnSpc>
              <a:spcBef>
                <a:spcPts val="356"/>
              </a:spcBef>
              <a:spcAft>
                <a:spcPts val="0"/>
              </a:spcAft>
              <a:buClr>
                <a:schemeClr val="dk1"/>
              </a:buClr>
              <a:buSzPts val="1782"/>
              <a:buChar char="–"/>
            </a:pPr>
            <a:r>
              <a:rPr lang="en" sz="1782"/>
              <a:t>531 rogue certificates were issued.</a:t>
            </a:r>
            <a:endParaRPr/>
          </a:p>
          <a:p>
            <a:pPr indent="-300038" lvl="1" marL="573088" rtl="0" algn="l">
              <a:lnSpc>
                <a:spcPct val="80000"/>
              </a:lnSpc>
              <a:spcBef>
                <a:spcPts val="356"/>
              </a:spcBef>
              <a:spcAft>
                <a:spcPts val="0"/>
              </a:spcAft>
              <a:buClr>
                <a:schemeClr val="dk1"/>
              </a:buClr>
              <a:buSzPts val="1782"/>
              <a:buChar char="–"/>
            </a:pPr>
            <a:r>
              <a:rPr lang="en" sz="1782"/>
              <a:t>Traffic intended for Google subdomains was intercepted: MITM attack.</a:t>
            </a:r>
            <a:endParaRPr/>
          </a:p>
          <a:p>
            <a:pPr indent="0" lvl="1" marL="0" rtl="0" algn="l">
              <a:lnSpc>
                <a:spcPct val="80000"/>
              </a:lnSpc>
              <a:spcBef>
                <a:spcPts val="232"/>
              </a:spcBef>
              <a:spcAft>
                <a:spcPts val="0"/>
              </a:spcAft>
              <a:buClr>
                <a:schemeClr val="dk1"/>
              </a:buClr>
              <a:buSzPts val="1162"/>
              <a:buNone/>
            </a:pPr>
            <a:r>
              <a:t/>
            </a:r>
            <a:endParaRPr b="1" sz="1162">
              <a:latin typeface="Consolas"/>
              <a:ea typeface="Consolas"/>
              <a:cs typeface="Consolas"/>
              <a:sym typeface="Consolas"/>
            </a:endParaRPr>
          </a:p>
          <a:p>
            <a:pPr indent="-233363" lvl="0" marL="233363" rtl="0" algn="l">
              <a:lnSpc>
                <a:spcPct val="80000"/>
              </a:lnSpc>
              <a:spcBef>
                <a:spcPts val="434"/>
              </a:spcBef>
              <a:spcAft>
                <a:spcPts val="0"/>
              </a:spcAft>
              <a:buClr>
                <a:schemeClr val="dk1"/>
              </a:buClr>
              <a:buSzPts val="2170"/>
              <a:buChar char="•"/>
            </a:pPr>
            <a:r>
              <a:rPr lang="en" sz="2170"/>
              <a:t>How CAs Protect Their Private Key</a:t>
            </a:r>
            <a:endParaRPr/>
          </a:p>
          <a:p>
            <a:pPr indent="-233362" lvl="1" marL="533401" rtl="0" algn="l">
              <a:lnSpc>
                <a:spcPct val="80000"/>
              </a:lnSpc>
              <a:spcBef>
                <a:spcPts val="356"/>
              </a:spcBef>
              <a:spcAft>
                <a:spcPts val="0"/>
              </a:spcAft>
              <a:buClr>
                <a:schemeClr val="dk1"/>
              </a:buClr>
              <a:buSzPts val="1782"/>
              <a:buChar char="–"/>
            </a:pPr>
            <a:r>
              <a:rPr lang="en" sz="1782"/>
              <a:t>Hardware Security Model (HSM)</a:t>
            </a:r>
            <a:endParaRPr sz="1782"/>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92"/>
          <p:cNvSpPr txBox="1"/>
          <p:nvPr>
            <p:ph type="title"/>
          </p:nvPr>
        </p:nvSpPr>
        <p:spPr>
          <a:xfrm>
            <a:off x="457200" y="200025"/>
            <a:ext cx="61722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 sz="3200"/>
              <a:t>Attacks on Algorithms</a:t>
            </a:r>
            <a:endParaRPr sz="3200"/>
          </a:p>
        </p:txBody>
      </p:sp>
      <p:sp>
        <p:nvSpPr>
          <p:cNvPr id="609" name="Google Shape;609;p92"/>
          <p:cNvSpPr txBox="1"/>
          <p:nvPr>
            <p:ph idx="1" type="body"/>
          </p:nvPr>
        </p:nvSpPr>
        <p:spPr>
          <a:xfrm>
            <a:off x="457200" y="1276350"/>
            <a:ext cx="8041341" cy="3657600"/>
          </a:xfrm>
          <a:prstGeom prst="rect">
            <a:avLst/>
          </a:prstGeom>
          <a:noFill/>
          <a:ln>
            <a:noFill/>
          </a:ln>
        </p:spPr>
        <p:txBody>
          <a:bodyPr anchorCtr="0" anchor="t" bIns="45700" lIns="91425" spcFirstLastPara="1" rIns="91425" wrap="square" tIns="45700">
            <a:noAutofit/>
          </a:bodyPr>
          <a:lstStyle/>
          <a:p>
            <a:pPr indent="-233363" lvl="0" marL="233363" rtl="0" algn="l">
              <a:spcBef>
                <a:spcPts val="0"/>
              </a:spcBef>
              <a:spcAft>
                <a:spcPts val="0"/>
              </a:spcAft>
              <a:buClr>
                <a:schemeClr val="dk1"/>
              </a:buClr>
              <a:buSzPts val="2200"/>
              <a:buChar char="•"/>
            </a:pPr>
            <a:r>
              <a:rPr lang="en" sz="2200"/>
              <a:t>Digital Certificates depend on two types of algorithms</a:t>
            </a:r>
            <a:endParaRPr/>
          </a:p>
          <a:p>
            <a:pPr indent="-233363" lvl="1" marL="533401" rtl="0" algn="l">
              <a:spcBef>
                <a:spcPts val="380"/>
              </a:spcBef>
              <a:spcAft>
                <a:spcPts val="0"/>
              </a:spcAft>
              <a:buClr>
                <a:schemeClr val="dk1"/>
              </a:buClr>
              <a:buSzPts val="1900"/>
              <a:buChar char="–"/>
            </a:pPr>
            <a:r>
              <a:rPr lang="en" sz="1900"/>
              <a:t>one-way hash function and digital signature </a:t>
            </a:r>
            <a:endParaRPr/>
          </a:p>
          <a:p>
            <a:pPr indent="0" lvl="1" marL="0" rtl="0" algn="l">
              <a:spcBef>
                <a:spcPts val="300"/>
              </a:spcBef>
              <a:spcAft>
                <a:spcPts val="0"/>
              </a:spcAft>
              <a:buClr>
                <a:schemeClr val="dk1"/>
              </a:buClr>
              <a:buSzPts val="1500"/>
              <a:buNone/>
            </a:pPr>
            <a:r>
              <a:t/>
            </a:r>
            <a:endParaRPr sz="1500"/>
          </a:p>
          <a:p>
            <a:pPr indent="-233363" lvl="0" marL="233363" rtl="0" algn="l">
              <a:spcBef>
                <a:spcPts val="440"/>
              </a:spcBef>
              <a:spcAft>
                <a:spcPts val="0"/>
              </a:spcAft>
              <a:buClr>
                <a:schemeClr val="dk1"/>
              </a:buClr>
              <a:buSzPts val="2200"/>
              <a:buChar char="•"/>
            </a:pPr>
            <a:r>
              <a:rPr b="1" lang="en" sz="2200"/>
              <a:t>Case Study: the Collision-Resistant Property of One-Way Hash</a:t>
            </a:r>
            <a:endParaRPr/>
          </a:p>
          <a:p>
            <a:pPr indent="-233363" lvl="1" marL="533401" rtl="0" algn="l">
              <a:spcBef>
                <a:spcPts val="360"/>
              </a:spcBef>
              <a:spcAft>
                <a:spcPts val="0"/>
              </a:spcAft>
              <a:buClr>
                <a:schemeClr val="dk1"/>
              </a:buClr>
              <a:buSzPts val="1800"/>
              <a:buChar char="–"/>
            </a:pPr>
            <a:r>
              <a:rPr lang="en" sz="1800"/>
              <a:t>At CRYPTO2004, Xiaoyun Wang demonstrated collision attack against MD5.</a:t>
            </a:r>
            <a:endParaRPr/>
          </a:p>
          <a:p>
            <a:pPr indent="-233363" lvl="1" marL="533401" rtl="0" algn="l">
              <a:spcBef>
                <a:spcPts val="360"/>
              </a:spcBef>
              <a:spcAft>
                <a:spcPts val="0"/>
              </a:spcAft>
              <a:buClr>
                <a:schemeClr val="dk1"/>
              </a:buClr>
              <a:buSzPts val="1800"/>
              <a:buChar char="–"/>
            </a:pPr>
            <a:r>
              <a:rPr lang="en" sz="1800"/>
              <a:t>In February 2017, Google Research announced SHAttered attack</a:t>
            </a:r>
            <a:endParaRPr/>
          </a:p>
          <a:p>
            <a:pPr indent="-257175" lvl="3" marL="900113" rtl="0" algn="l">
              <a:spcBef>
                <a:spcPts val="320"/>
              </a:spcBef>
              <a:spcAft>
                <a:spcPts val="0"/>
              </a:spcAft>
              <a:buClr>
                <a:schemeClr val="dk1"/>
              </a:buClr>
              <a:buSzPts val="1600"/>
              <a:buChar char="–"/>
            </a:pPr>
            <a:r>
              <a:rPr lang="en" sz="1600"/>
              <a:t>Attack broke the collision-resistant property of SHA-1</a:t>
            </a:r>
            <a:endParaRPr/>
          </a:p>
          <a:p>
            <a:pPr indent="-257175" lvl="3" marL="900113" rtl="0" algn="l">
              <a:spcBef>
                <a:spcPts val="320"/>
              </a:spcBef>
              <a:spcAft>
                <a:spcPts val="0"/>
              </a:spcAft>
              <a:buClr>
                <a:schemeClr val="dk1"/>
              </a:buClr>
              <a:buSzPts val="1600"/>
              <a:buChar char="–"/>
            </a:pPr>
            <a:r>
              <a:rPr lang="en" sz="1600"/>
              <a:t>Two different PDF files with the same SHA-1 has was created.</a:t>
            </a:r>
            <a:endParaRPr/>
          </a:p>
          <a:p>
            <a:pPr indent="-161925" lvl="3" marL="900113" rtl="0" algn="l">
              <a:spcBef>
                <a:spcPts val="300"/>
              </a:spcBef>
              <a:spcAft>
                <a:spcPts val="0"/>
              </a:spcAft>
              <a:buClr>
                <a:schemeClr val="dk1"/>
              </a:buClr>
              <a:buSzPts val="1500"/>
              <a:buNone/>
            </a:pPr>
            <a:r>
              <a:t/>
            </a:r>
            <a:endParaRPr sz="1500"/>
          </a:p>
          <a:p>
            <a:pPr indent="-95250" lvl="2" marL="0" rtl="0" algn="l">
              <a:spcBef>
                <a:spcPts val="440"/>
              </a:spcBef>
              <a:spcAft>
                <a:spcPts val="0"/>
              </a:spcAft>
              <a:buClr>
                <a:schemeClr val="dk1"/>
              </a:buClr>
              <a:buSzPts val="1500"/>
              <a:buChar char="•"/>
            </a:pPr>
            <a:r>
              <a:rPr lang="en" sz="1500"/>
              <a:t>     </a:t>
            </a:r>
            <a:r>
              <a:rPr lang="en" sz="2200"/>
              <a:t>Countermeasures:  use </a:t>
            </a:r>
            <a:r>
              <a:rPr lang="en" sz="1800"/>
              <a:t>stronger algorithm, e.g. SHA256.</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93"/>
          <p:cNvSpPr txBox="1"/>
          <p:nvPr>
            <p:ph type="title"/>
          </p:nvPr>
        </p:nvSpPr>
        <p:spPr>
          <a:xfrm>
            <a:off x="457200" y="133350"/>
            <a:ext cx="61722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 sz="3200"/>
              <a:t>Attacks on User Confirmation</a:t>
            </a:r>
            <a:endParaRPr sz="3200"/>
          </a:p>
        </p:txBody>
      </p:sp>
      <p:sp>
        <p:nvSpPr>
          <p:cNvPr id="616" name="Google Shape;616;p93"/>
          <p:cNvSpPr txBox="1"/>
          <p:nvPr>
            <p:ph idx="1" type="body"/>
          </p:nvPr>
        </p:nvSpPr>
        <p:spPr>
          <a:xfrm>
            <a:off x="457200" y="1123950"/>
            <a:ext cx="8153400" cy="3314700"/>
          </a:xfrm>
          <a:prstGeom prst="rect">
            <a:avLst/>
          </a:prstGeom>
          <a:noFill/>
          <a:ln>
            <a:noFill/>
          </a:ln>
        </p:spPr>
        <p:txBody>
          <a:bodyPr anchorCtr="0" anchor="t" bIns="45700" lIns="91425" spcFirstLastPara="1" rIns="91425" wrap="square" tIns="45700">
            <a:noAutofit/>
          </a:bodyPr>
          <a:lstStyle/>
          <a:p>
            <a:pPr indent="-233363" lvl="0" marL="233363" rtl="0" algn="l">
              <a:spcBef>
                <a:spcPts val="0"/>
              </a:spcBef>
              <a:spcAft>
                <a:spcPts val="0"/>
              </a:spcAft>
              <a:buClr>
                <a:schemeClr val="dk1"/>
              </a:buClr>
              <a:buSzPts val="2000"/>
              <a:buChar char="•"/>
            </a:pPr>
            <a:r>
              <a:rPr lang="en" sz="2000"/>
              <a:t>After verifying the certificate from the server, client software is sure that the certificate is valid and authentic</a:t>
            </a:r>
            <a:endParaRPr/>
          </a:p>
          <a:p>
            <a:pPr indent="-233363" lvl="0" marL="233363" rtl="0" algn="l">
              <a:spcBef>
                <a:spcPts val="1000"/>
              </a:spcBef>
              <a:spcAft>
                <a:spcPts val="0"/>
              </a:spcAft>
              <a:buClr>
                <a:schemeClr val="dk1"/>
              </a:buClr>
              <a:buSzPts val="2000"/>
              <a:buChar char="•"/>
            </a:pPr>
            <a:r>
              <a:rPr lang="en" sz="2000"/>
              <a:t>In addition, the software needs to confirm that the server is what the user intends to interact with. </a:t>
            </a:r>
            <a:endParaRPr sz="2000"/>
          </a:p>
          <a:p>
            <a:pPr indent="-233363" lvl="0" marL="233363" rtl="0" algn="l">
              <a:spcBef>
                <a:spcPts val="1000"/>
              </a:spcBef>
              <a:spcAft>
                <a:spcPts val="0"/>
              </a:spcAft>
              <a:buClr>
                <a:schemeClr val="dk1"/>
              </a:buClr>
              <a:buSzPts val="2000"/>
              <a:buChar char="•"/>
            </a:pPr>
            <a:r>
              <a:rPr lang="en" sz="2000"/>
              <a:t>Confirmation involves two pieces of information</a:t>
            </a:r>
            <a:endParaRPr/>
          </a:p>
          <a:p>
            <a:pPr indent="-233363" lvl="1" marL="533401" rtl="0" algn="l">
              <a:spcBef>
                <a:spcPts val="1340"/>
              </a:spcBef>
              <a:spcAft>
                <a:spcPts val="0"/>
              </a:spcAft>
              <a:buClr>
                <a:schemeClr val="dk1"/>
              </a:buClr>
              <a:buSzPts val="1700"/>
              <a:buChar char="–"/>
            </a:pPr>
            <a:r>
              <a:rPr lang="en" sz="1700"/>
              <a:t>Information provided or approved by user</a:t>
            </a:r>
            <a:endParaRPr/>
          </a:p>
          <a:p>
            <a:pPr indent="-233363" lvl="1" marL="533401" rtl="0" algn="l">
              <a:spcBef>
                <a:spcPts val="340"/>
              </a:spcBef>
              <a:spcAft>
                <a:spcPts val="0"/>
              </a:spcAft>
              <a:buClr>
                <a:schemeClr val="dk1"/>
              </a:buClr>
              <a:buSzPts val="1700"/>
              <a:buChar char="–"/>
            </a:pPr>
            <a:r>
              <a:rPr lang="en" sz="1700"/>
              <a:t>The common name field inside the server’s certificate</a:t>
            </a:r>
            <a:endParaRPr/>
          </a:p>
          <a:p>
            <a:pPr indent="-233363" lvl="1" marL="533401" rtl="0" algn="l">
              <a:spcBef>
                <a:spcPts val="340"/>
              </a:spcBef>
              <a:spcAft>
                <a:spcPts val="0"/>
              </a:spcAft>
              <a:buClr>
                <a:schemeClr val="dk1"/>
              </a:buClr>
              <a:buSzPts val="1700"/>
              <a:buChar char="–"/>
            </a:pPr>
            <a:r>
              <a:rPr lang="en" sz="1700"/>
              <a:t>Some software does not compare these two pieces of information: </a:t>
            </a:r>
            <a:r>
              <a:rPr lang="en" sz="1700">
                <a:solidFill>
                  <a:srgbClr val="C00000"/>
                </a:solidFill>
              </a:rPr>
              <a:t>security flaw</a:t>
            </a:r>
            <a:endParaRPr sz="1500">
              <a:solidFill>
                <a:srgbClr val="C00000"/>
              </a:solidFill>
            </a:endParaRPr>
          </a:p>
          <a:p>
            <a:pPr indent="0" lvl="1" marL="0" rtl="0" algn="l">
              <a:spcBef>
                <a:spcPts val="105"/>
              </a:spcBef>
              <a:spcAft>
                <a:spcPts val="0"/>
              </a:spcAft>
              <a:buClr>
                <a:schemeClr val="dk1"/>
              </a:buClr>
              <a:buSzPts val="525"/>
              <a:buNone/>
            </a:pPr>
            <a:r>
              <a:t/>
            </a:r>
            <a:endParaRPr b="1" sz="525"/>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94"/>
          <p:cNvSpPr txBox="1"/>
          <p:nvPr>
            <p:ph type="title"/>
          </p:nvPr>
        </p:nvSpPr>
        <p:spPr>
          <a:xfrm>
            <a:off x="457200" y="133350"/>
            <a:ext cx="7772400" cy="857250"/>
          </a:xfrm>
          <a:prstGeom prst="rect">
            <a:avLst/>
          </a:prstGeom>
          <a:noFill/>
          <a:ln>
            <a:noFill/>
          </a:ln>
        </p:spPr>
        <p:txBody>
          <a:bodyPr anchorCtr="0" anchor="ctr" bIns="45700" lIns="91425" spcFirstLastPara="1" rIns="91425" wrap="square" tIns="45700">
            <a:noAutofit/>
          </a:bodyPr>
          <a:lstStyle/>
          <a:p>
            <a:pPr indent="0" lvl="1" marL="0" rtl="0" algn="l">
              <a:spcBef>
                <a:spcPts val="0"/>
              </a:spcBef>
              <a:spcAft>
                <a:spcPts val="0"/>
              </a:spcAft>
              <a:buSzPts val="3200"/>
              <a:buNone/>
            </a:pPr>
            <a:r>
              <a:rPr lang="en" sz="3200"/>
              <a:t>Attacks on Confirmation: Case Study</a:t>
            </a:r>
            <a:endParaRPr sz="3200"/>
          </a:p>
        </p:txBody>
      </p:sp>
      <p:sp>
        <p:nvSpPr>
          <p:cNvPr id="623" name="Google Shape;623;p94"/>
          <p:cNvSpPr txBox="1"/>
          <p:nvPr>
            <p:ph idx="1" type="body"/>
          </p:nvPr>
        </p:nvSpPr>
        <p:spPr>
          <a:xfrm>
            <a:off x="457200" y="1123950"/>
            <a:ext cx="7848600" cy="3810000"/>
          </a:xfrm>
          <a:prstGeom prst="rect">
            <a:avLst/>
          </a:prstGeom>
          <a:noFill/>
          <a:ln>
            <a:noFill/>
          </a:ln>
        </p:spPr>
        <p:txBody>
          <a:bodyPr anchorCtr="0" anchor="t" bIns="45700" lIns="91425" spcFirstLastPara="1" rIns="91425" wrap="square" tIns="45700">
            <a:noAutofit/>
          </a:bodyPr>
          <a:lstStyle/>
          <a:p>
            <a:pPr indent="0" lvl="1" marL="0" rtl="0" algn="l">
              <a:lnSpc>
                <a:spcPct val="90000"/>
              </a:lnSpc>
              <a:spcBef>
                <a:spcPts val="0"/>
              </a:spcBef>
              <a:spcAft>
                <a:spcPts val="0"/>
              </a:spcAft>
              <a:buClr>
                <a:schemeClr val="dk1"/>
              </a:buClr>
              <a:buSzPts val="2000"/>
              <a:buNone/>
            </a:pPr>
            <a:r>
              <a:rPr b="1" lang="en" sz="2000"/>
              <a:t>Phishing Attack on Common Name with Unicode</a:t>
            </a:r>
            <a:endParaRPr/>
          </a:p>
          <a:p>
            <a:pPr indent="0" lvl="1" marL="0" rtl="0" algn="l">
              <a:lnSpc>
                <a:spcPct val="90000"/>
              </a:lnSpc>
              <a:spcBef>
                <a:spcPts val="180"/>
              </a:spcBef>
              <a:spcAft>
                <a:spcPts val="0"/>
              </a:spcAft>
              <a:buClr>
                <a:schemeClr val="dk1"/>
              </a:buClr>
              <a:buSzPts val="900"/>
              <a:buNone/>
            </a:pPr>
            <a:r>
              <a:t/>
            </a:r>
            <a:endParaRPr b="1" sz="900"/>
          </a:p>
          <a:p>
            <a:pPr indent="-257175" lvl="1" marL="257175" rtl="0" algn="l">
              <a:lnSpc>
                <a:spcPct val="90000"/>
              </a:lnSpc>
              <a:spcBef>
                <a:spcPts val="400"/>
              </a:spcBef>
              <a:spcAft>
                <a:spcPts val="0"/>
              </a:spcAft>
              <a:buClr>
                <a:schemeClr val="dk1"/>
              </a:buClr>
              <a:buSzPts val="2000"/>
              <a:buFont typeface="Arial"/>
              <a:buChar char="•"/>
            </a:pPr>
            <a:r>
              <a:rPr lang="en" sz="2000"/>
              <a:t>Zheng found out several browsers do not display the domain name correctly if name contains Unicode.</a:t>
            </a:r>
            <a:endParaRPr/>
          </a:p>
          <a:p>
            <a:pPr indent="-257175" lvl="1" marL="257175" rtl="0" algn="l">
              <a:lnSpc>
                <a:spcPct val="90000"/>
              </a:lnSpc>
              <a:spcBef>
                <a:spcPts val="400"/>
              </a:spcBef>
              <a:spcAft>
                <a:spcPts val="0"/>
              </a:spcAft>
              <a:buClr>
                <a:schemeClr val="dk1"/>
              </a:buClr>
              <a:buSzPts val="2000"/>
              <a:buFont typeface="Arial"/>
              <a:buChar char="•"/>
            </a:pPr>
            <a:r>
              <a:rPr lang="en" sz="2000">
                <a:latin typeface="Consolas"/>
                <a:ea typeface="Consolas"/>
                <a:cs typeface="Consolas"/>
                <a:sym typeface="Consolas"/>
              </a:rPr>
              <a:t>xn—80ak6aa92e.com </a:t>
            </a:r>
            <a:r>
              <a:rPr lang="en" sz="2000">
                <a:latin typeface="Calibri"/>
                <a:ea typeface="Calibri"/>
                <a:cs typeface="Calibri"/>
                <a:sym typeface="Calibri"/>
              </a:rPr>
              <a:t>is encoded using Cyrillic characters. But domain name displayed by browser likes like </a:t>
            </a:r>
            <a:r>
              <a:rPr lang="en" sz="2000">
                <a:latin typeface="Consolas"/>
                <a:ea typeface="Consolas"/>
                <a:cs typeface="Consolas"/>
                <a:sym typeface="Consolas"/>
              </a:rPr>
              <a:t>apple.com</a:t>
            </a:r>
            <a:endParaRPr/>
          </a:p>
          <a:p>
            <a:pPr indent="-257175" lvl="1" marL="257175" rtl="0" algn="l">
              <a:lnSpc>
                <a:spcPct val="90000"/>
              </a:lnSpc>
              <a:spcBef>
                <a:spcPts val="400"/>
              </a:spcBef>
              <a:spcAft>
                <a:spcPts val="0"/>
              </a:spcAft>
              <a:buClr>
                <a:schemeClr val="dk1"/>
              </a:buClr>
              <a:buSzPts val="2000"/>
              <a:buFont typeface="Arial"/>
              <a:buChar char="•"/>
            </a:pPr>
            <a:r>
              <a:rPr lang="en" sz="2000"/>
              <a:t>Attack: </a:t>
            </a:r>
            <a:endParaRPr/>
          </a:p>
          <a:p>
            <a:pPr indent="-257175" lvl="2" marL="557212" rtl="0" algn="l">
              <a:lnSpc>
                <a:spcPct val="90000"/>
              </a:lnSpc>
              <a:spcBef>
                <a:spcPts val="340"/>
              </a:spcBef>
              <a:spcAft>
                <a:spcPts val="0"/>
              </a:spcAft>
              <a:buClr>
                <a:schemeClr val="dk1"/>
              </a:buClr>
              <a:buSzPts val="1700"/>
              <a:buChar char="•"/>
            </a:pPr>
            <a:r>
              <a:rPr lang="en" sz="1700"/>
              <a:t>Get a certificate for </a:t>
            </a:r>
            <a:r>
              <a:rPr lang="en" sz="1700">
                <a:latin typeface="Consolas"/>
                <a:ea typeface="Consolas"/>
                <a:cs typeface="Consolas"/>
                <a:sym typeface="Consolas"/>
              </a:rPr>
              <a:t>xn—80ak6aa92e.com</a:t>
            </a:r>
            <a:endParaRPr/>
          </a:p>
          <a:p>
            <a:pPr indent="-257175" lvl="2" marL="557212" rtl="0" algn="l">
              <a:lnSpc>
                <a:spcPct val="90000"/>
              </a:lnSpc>
              <a:spcBef>
                <a:spcPts val="340"/>
              </a:spcBef>
              <a:spcAft>
                <a:spcPts val="0"/>
              </a:spcAft>
              <a:buClr>
                <a:schemeClr val="dk1"/>
              </a:buClr>
              <a:buSzPts val="1700"/>
              <a:buChar char="•"/>
            </a:pPr>
            <a:r>
              <a:rPr lang="en" sz="1700"/>
              <a:t>Get user to visit </a:t>
            </a:r>
            <a:r>
              <a:rPr lang="en" sz="1700">
                <a:latin typeface="Consolas"/>
                <a:ea typeface="Consolas"/>
                <a:cs typeface="Consolas"/>
                <a:sym typeface="Consolas"/>
              </a:rPr>
              <a:t>xn—80ak6aa92e.com</a:t>
            </a:r>
            <a:r>
              <a:rPr lang="en" sz="1700"/>
              <a:t>, so the common name is matched</a:t>
            </a:r>
            <a:endParaRPr sz="1700">
              <a:latin typeface="Consolas"/>
              <a:ea typeface="Consolas"/>
              <a:cs typeface="Consolas"/>
              <a:sym typeface="Consolas"/>
            </a:endParaRPr>
          </a:p>
          <a:p>
            <a:pPr indent="-257175" lvl="2" marL="557212" rtl="0" algn="l">
              <a:lnSpc>
                <a:spcPct val="90000"/>
              </a:lnSpc>
              <a:spcBef>
                <a:spcPts val="340"/>
              </a:spcBef>
              <a:spcAft>
                <a:spcPts val="0"/>
              </a:spcAft>
              <a:buClr>
                <a:schemeClr val="dk1"/>
              </a:buClr>
              <a:buSzPts val="1700"/>
              <a:buChar char="•"/>
            </a:pPr>
            <a:r>
              <a:rPr lang="en" sz="1700"/>
              <a:t>User’s browser shows that the website is apple.com. </a:t>
            </a:r>
            <a:r>
              <a:rPr b="1" lang="en" sz="1700">
                <a:solidFill>
                  <a:srgbClr val="C00000"/>
                </a:solidFill>
              </a:rPr>
              <a:t>User can be fooled</a:t>
            </a:r>
            <a:r>
              <a:rPr lang="en" sz="1700"/>
              <a:t>.</a:t>
            </a:r>
            <a:endParaRPr sz="1700"/>
          </a:p>
          <a:p>
            <a:pPr indent="-257175" lvl="1" marL="257175" rtl="0" algn="l">
              <a:lnSpc>
                <a:spcPct val="90000"/>
              </a:lnSpc>
              <a:spcBef>
                <a:spcPts val="400"/>
              </a:spcBef>
              <a:spcAft>
                <a:spcPts val="0"/>
              </a:spcAft>
              <a:buClr>
                <a:schemeClr val="dk1"/>
              </a:buClr>
              <a:buSzPts val="2000"/>
              <a:buFont typeface="Arial"/>
              <a:buChar char="•"/>
            </a:pPr>
            <a:r>
              <a:rPr lang="en" sz="2000"/>
              <a:t>Had the browser told the user that the actual domain is not the real apple.com, the user would stop.</a:t>
            </a: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9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 sz="3200"/>
              <a:t>Types of Digital Certificate</a:t>
            </a:r>
            <a:endParaRPr sz="3200"/>
          </a:p>
        </p:txBody>
      </p:sp>
      <p:sp>
        <p:nvSpPr>
          <p:cNvPr id="629" name="Google Shape;629;p9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257175" lvl="0" marL="257175" rtl="0" algn="l">
              <a:spcBef>
                <a:spcPts val="0"/>
              </a:spcBef>
              <a:spcAft>
                <a:spcPts val="0"/>
              </a:spcAft>
              <a:buClr>
                <a:schemeClr val="dk1"/>
              </a:buClr>
              <a:buSzPts val="2400"/>
              <a:buChar char="•"/>
            </a:pPr>
            <a:r>
              <a:rPr lang="en"/>
              <a:t>Domain Validated Certificates (DV)</a:t>
            </a:r>
            <a:endParaRPr/>
          </a:p>
          <a:p>
            <a:pPr indent="-257175" lvl="0" marL="257175" rtl="0" algn="l">
              <a:spcBef>
                <a:spcPts val="480"/>
              </a:spcBef>
              <a:spcAft>
                <a:spcPts val="0"/>
              </a:spcAft>
              <a:buClr>
                <a:schemeClr val="dk1"/>
              </a:buClr>
              <a:buSzPts val="2400"/>
              <a:buChar char="•"/>
            </a:pPr>
            <a:r>
              <a:rPr lang="en"/>
              <a:t>Organizational Validated Certificates (OV)</a:t>
            </a:r>
            <a:endParaRPr/>
          </a:p>
          <a:p>
            <a:pPr indent="-257175" lvl="0" marL="257175" rtl="0" algn="l">
              <a:spcBef>
                <a:spcPts val="480"/>
              </a:spcBef>
              <a:spcAft>
                <a:spcPts val="0"/>
              </a:spcAft>
              <a:buClr>
                <a:schemeClr val="dk1"/>
              </a:buClr>
              <a:buSzPts val="2400"/>
              <a:buChar char="•"/>
            </a:pPr>
            <a:r>
              <a:rPr lang="en"/>
              <a:t>Extended </a:t>
            </a:r>
            <a:r>
              <a:rPr lang="en"/>
              <a:t>Validated</a:t>
            </a:r>
            <a:r>
              <a:rPr lang="en"/>
              <a:t> Certificates (EV)</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6"/>
          <p:cNvSpPr txBox="1"/>
          <p:nvPr>
            <p:ph type="title"/>
          </p:nvPr>
        </p:nvSpPr>
        <p:spPr>
          <a:xfrm>
            <a:off x="457200" y="133350"/>
            <a:ext cx="61722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 sz="3200"/>
              <a:t>Domain Validated Certificates (DV)</a:t>
            </a:r>
            <a:endParaRPr sz="3200"/>
          </a:p>
        </p:txBody>
      </p:sp>
      <p:sp>
        <p:nvSpPr>
          <p:cNvPr id="636" name="Google Shape;636;p96"/>
          <p:cNvSpPr txBox="1"/>
          <p:nvPr>
            <p:ph idx="1" type="body"/>
          </p:nvPr>
        </p:nvSpPr>
        <p:spPr>
          <a:xfrm>
            <a:off x="488576" y="1200150"/>
            <a:ext cx="8198224" cy="3429000"/>
          </a:xfrm>
          <a:prstGeom prst="rect">
            <a:avLst/>
          </a:prstGeom>
          <a:noFill/>
          <a:ln>
            <a:noFill/>
          </a:ln>
        </p:spPr>
        <p:txBody>
          <a:bodyPr anchorCtr="0" anchor="t" bIns="45700" lIns="91425" spcFirstLastPara="1" rIns="91425" wrap="square" tIns="45700">
            <a:noAutofit/>
          </a:bodyPr>
          <a:lstStyle/>
          <a:p>
            <a:pPr indent="-257175" lvl="1" marL="257175" rtl="0" algn="l">
              <a:lnSpc>
                <a:spcPct val="90000"/>
              </a:lnSpc>
              <a:spcBef>
                <a:spcPts val="0"/>
              </a:spcBef>
              <a:spcAft>
                <a:spcPts val="0"/>
              </a:spcAft>
              <a:buClr>
                <a:schemeClr val="dk1"/>
              </a:buClr>
              <a:buSzPts val="2000"/>
              <a:buFont typeface="Arial"/>
              <a:buChar char="•"/>
            </a:pPr>
            <a:r>
              <a:rPr lang="en" sz="2000"/>
              <a:t>Most popular type of certificate.</a:t>
            </a:r>
            <a:endParaRPr/>
          </a:p>
          <a:p>
            <a:pPr indent="-257175" lvl="1" marL="257175" rtl="0" algn="l">
              <a:lnSpc>
                <a:spcPct val="90000"/>
              </a:lnSpc>
              <a:spcBef>
                <a:spcPts val="400"/>
              </a:spcBef>
              <a:spcAft>
                <a:spcPts val="0"/>
              </a:spcAft>
              <a:buClr>
                <a:schemeClr val="dk1"/>
              </a:buClr>
              <a:buSzPts val="2000"/>
              <a:buFont typeface="Arial"/>
              <a:buChar char="•"/>
            </a:pPr>
            <a:r>
              <a:rPr lang="en" sz="2000"/>
              <a:t>The CA verifies the domain records to check if the domain belongs to applicant.</a:t>
            </a:r>
            <a:endParaRPr/>
          </a:p>
          <a:p>
            <a:pPr indent="-257175" lvl="1" marL="257175" rtl="0" algn="l">
              <a:lnSpc>
                <a:spcPct val="90000"/>
              </a:lnSpc>
              <a:spcBef>
                <a:spcPts val="400"/>
              </a:spcBef>
              <a:spcAft>
                <a:spcPts val="0"/>
              </a:spcAft>
              <a:buClr>
                <a:schemeClr val="dk1"/>
              </a:buClr>
              <a:buSzPts val="2000"/>
              <a:buFont typeface="Arial"/>
              <a:buChar char="•"/>
            </a:pPr>
            <a:r>
              <a:rPr lang="en" sz="2000"/>
              <a:t>Domain Control Validation (DCV) is performed on domain name in the certificate request.</a:t>
            </a:r>
            <a:endParaRPr sz="2000"/>
          </a:p>
          <a:p>
            <a:pPr indent="-257175" lvl="1" marL="257175" rtl="0" algn="l">
              <a:lnSpc>
                <a:spcPct val="90000"/>
              </a:lnSpc>
              <a:spcBef>
                <a:spcPts val="400"/>
              </a:spcBef>
              <a:spcAft>
                <a:spcPts val="0"/>
              </a:spcAft>
              <a:buClr>
                <a:schemeClr val="dk1"/>
              </a:buClr>
              <a:buSzPts val="2000"/>
              <a:buFont typeface="Arial"/>
              <a:buChar char="•"/>
            </a:pPr>
            <a:r>
              <a:rPr lang="en" sz="2000"/>
              <a:t>DCV uses information in the WHOIS database </a:t>
            </a:r>
            <a:endParaRPr/>
          </a:p>
          <a:p>
            <a:pPr indent="-257175" lvl="1" marL="257175" rtl="0" algn="l">
              <a:lnSpc>
                <a:spcPct val="90000"/>
              </a:lnSpc>
              <a:spcBef>
                <a:spcPts val="400"/>
              </a:spcBef>
              <a:spcAft>
                <a:spcPts val="0"/>
              </a:spcAft>
              <a:buClr>
                <a:schemeClr val="dk1"/>
              </a:buClr>
              <a:buSzPts val="2000"/>
              <a:buFont typeface="Arial"/>
              <a:buChar char="•"/>
            </a:pPr>
            <a:r>
              <a:rPr lang="en" sz="2000"/>
              <a:t>DCV is conducted via</a:t>
            </a:r>
            <a:endParaRPr sz="2000"/>
          </a:p>
          <a:p>
            <a:pPr indent="-298450" lvl="1" marL="627063" rtl="0" algn="l">
              <a:lnSpc>
                <a:spcPct val="90000"/>
              </a:lnSpc>
              <a:spcBef>
                <a:spcPts val="360"/>
              </a:spcBef>
              <a:spcAft>
                <a:spcPts val="0"/>
              </a:spcAft>
              <a:buClr>
                <a:schemeClr val="dk1"/>
              </a:buClr>
              <a:buSzPts val="1800"/>
              <a:buChar char="–"/>
            </a:pPr>
            <a:r>
              <a:rPr lang="en" sz="1800"/>
              <a:t>Email</a:t>
            </a:r>
            <a:endParaRPr sz="1800"/>
          </a:p>
          <a:p>
            <a:pPr indent="-298450" lvl="1" marL="627063" rtl="0" algn="l">
              <a:lnSpc>
                <a:spcPct val="90000"/>
              </a:lnSpc>
              <a:spcBef>
                <a:spcPts val="360"/>
              </a:spcBef>
              <a:spcAft>
                <a:spcPts val="0"/>
              </a:spcAft>
              <a:buClr>
                <a:schemeClr val="dk1"/>
              </a:buClr>
              <a:buSzPts val="1800"/>
              <a:buChar char="–"/>
            </a:pPr>
            <a:r>
              <a:rPr lang="en" sz="1800"/>
              <a:t>HTTP</a:t>
            </a:r>
            <a:endParaRPr sz="1800"/>
          </a:p>
          <a:p>
            <a:pPr indent="-298450" lvl="1" marL="627063" rtl="0" algn="l">
              <a:lnSpc>
                <a:spcPct val="90000"/>
              </a:lnSpc>
              <a:spcBef>
                <a:spcPts val="360"/>
              </a:spcBef>
              <a:spcAft>
                <a:spcPts val="0"/>
              </a:spcAft>
              <a:buClr>
                <a:schemeClr val="dk1"/>
              </a:buClr>
              <a:buSzPts val="1800"/>
              <a:buChar char="–"/>
            </a:pPr>
            <a:r>
              <a:rPr lang="en" sz="1800"/>
              <a:t>DNS</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97"/>
          <p:cNvSpPr txBox="1"/>
          <p:nvPr>
            <p:ph type="title"/>
          </p:nvPr>
        </p:nvSpPr>
        <p:spPr>
          <a:xfrm>
            <a:off x="457200" y="133350"/>
            <a:ext cx="733425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 sz="3200"/>
              <a:t>Organizational Validated Certificates (OV)</a:t>
            </a:r>
            <a:endParaRPr sz="3200"/>
          </a:p>
        </p:txBody>
      </p:sp>
      <p:sp>
        <p:nvSpPr>
          <p:cNvPr id="643" name="Google Shape;643;p97"/>
          <p:cNvSpPr txBox="1"/>
          <p:nvPr>
            <p:ph idx="1" type="body"/>
          </p:nvPr>
        </p:nvSpPr>
        <p:spPr>
          <a:xfrm>
            <a:off x="685800" y="1200150"/>
            <a:ext cx="7772400" cy="3733800"/>
          </a:xfrm>
          <a:prstGeom prst="rect">
            <a:avLst/>
          </a:prstGeom>
          <a:noFill/>
          <a:ln>
            <a:noFill/>
          </a:ln>
        </p:spPr>
        <p:txBody>
          <a:bodyPr anchorCtr="0" anchor="t" bIns="45700" lIns="91425" spcFirstLastPara="1" rIns="91425" wrap="square" tIns="45700">
            <a:noAutofit/>
          </a:bodyPr>
          <a:lstStyle/>
          <a:p>
            <a:pPr indent="-257175" lvl="1" marL="257175" rtl="0" algn="l">
              <a:spcBef>
                <a:spcPts val="0"/>
              </a:spcBef>
              <a:spcAft>
                <a:spcPts val="0"/>
              </a:spcAft>
              <a:buClr>
                <a:schemeClr val="dk1"/>
              </a:buClr>
              <a:buSzPts val="2000"/>
              <a:buFont typeface="Arial"/>
              <a:buChar char="•"/>
            </a:pPr>
            <a:r>
              <a:rPr lang="en" sz="2000"/>
              <a:t>Not very popular type of certificate.</a:t>
            </a:r>
            <a:endParaRPr/>
          </a:p>
          <a:p>
            <a:pPr indent="-257175" lvl="1" marL="257175" rtl="0" algn="l">
              <a:spcBef>
                <a:spcPts val="400"/>
              </a:spcBef>
              <a:spcAft>
                <a:spcPts val="0"/>
              </a:spcAft>
              <a:buClr>
                <a:schemeClr val="dk1"/>
              </a:buClr>
              <a:buSzPts val="2000"/>
              <a:buFont typeface="Arial"/>
              <a:buChar char="•"/>
            </a:pPr>
            <a:r>
              <a:rPr lang="en" sz="2000"/>
              <a:t>CAs verify the following before issuing OV certificates:</a:t>
            </a:r>
            <a:endParaRPr/>
          </a:p>
          <a:p>
            <a:pPr indent="-257175" lvl="2" marL="557213" rtl="0" algn="l">
              <a:spcBef>
                <a:spcPts val="400"/>
              </a:spcBef>
              <a:spcAft>
                <a:spcPts val="0"/>
              </a:spcAft>
              <a:buClr>
                <a:schemeClr val="dk1"/>
              </a:buClr>
              <a:buSzPts val="2000"/>
              <a:buChar char="•"/>
            </a:pPr>
            <a:r>
              <a:rPr lang="en" sz="2000"/>
              <a:t>Domain control validation.</a:t>
            </a:r>
            <a:endParaRPr/>
          </a:p>
          <a:p>
            <a:pPr indent="-257175" lvl="2" marL="557213" rtl="0" algn="l">
              <a:spcBef>
                <a:spcPts val="400"/>
              </a:spcBef>
              <a:spcAft>
                <a:spcPts val="0"/>
              </a:spcAft>
              <a:buClr>
                <a:schemeClr val="dk1"/>
              </a:buClr>
              <a:buSzPts val="2000"/>
              <a:buChar char="•"/>
            </a:pPr>
            <a:r>
              <a:rPr lang="en" sz="2000"/>
              <a:t>Applicant’s identity and address.</a:t>
            </a:r>
            <a:endParaRPr/>
          </a:p>
          <a:p>
            <a:pPr indent="-257175" lvl="2" marL="557213" rtl="0" algn="l">
              <a:spcBef>
                <a:spcPts val="400"/>
              </a:spcBef>
              <a:spcAft>
                <a:spcPts val="0"/>
              </a:spcAft>
              <a:buClr>
                <a:schemeClr val="dk1"/>
              </a:buClr>
              <a:buSzPts val="2000"/>
              <a:buChar char="•"/>
            </a:pPr>
            <a:r>
              <a:rPr lang="en" sz="2000"/>
              <a:t>Applicant’s link to organization.</a:t>
            </a:r>
            <a:endParaRPr/>
          </a:p>
          <a:p>
            <a:pPr indent="-257175" lvl="2" marL="557213" rtl="0" algn="l">
              <a:spcBef>
                <a:spcPts val="400"/>
              </a:spcBef>
              <a:spcAft>
                <a:spcPts val="0"/>
              </a:spcAft>
              <a:buClr>
                <a:schemeClr val="dk1"/>
              </a:buClr>
              <a:buSzPts val="2000"/>
              <a:buChar char="•"/>
            </a:pPr>
            <a:r>
              <a:rPr lang="en" sz="2000"/>
              <a:t>Organization’s address.</a:t>
            </a:r>
            <a:endParaRPr/>
          </a:p>
          <a:p>
            <a:pPr indent="-257175" lvl="2" marL="557213" rtl="0" algn="l">
              <a:spcBef>
                <a:spcPts val="400"/>
              </a:spcBef>
              <a:spcAft>
                <a:spcPts val="0"/>
              </a:spcAft>
              <a:buClr>
                <a:schemeClr val="dk1"/>
              </a:buClr>
              <a:buSzPts val="2000"/>
              <a:buChar char="•"/>
            </a:pPr>
            <a:r>
              <a:rPr lang="en" sz="2000"/>
              <a:t>Organization’s WHOIS record.</a:t>
            </a:r>
            <a:endParaRPr/>
          </a:p>
          <a:p>
            <a:pPr indent="-257175" lvl="2" marL="557213" rtl="0" algn="l">
              <a:spcBef>
                <a:spcPts val="400"/>
              </a:spcBef>
              <a:spcAft>
                <a:spcPts val="0"/>
              </a:spcAft>
              <a:buClr>
                <a:schemeClr val="dk1"/>
              </a:buClr>
              <a:buSzPts val="2000"/>
              <a:buChar char="•"/>
            </a:pPr>
            <a:r>
              <a:rPr lang="en" sz="2000"/>
              <a:t>Callback on organization’s verified telephone number.</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Cryptanalysis</a:t>
            </a:r>
            <a:endParaRPr/>
          </a:p>
        </p:txBody>
      </p:sp>
      <p:sp>
        <p:nvSpPr>
          <p:cNvPr id="225" name="Google Shape;225;p44"/>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Goal: Find the clear-text (plaintext) or used encryption key when encryption has been used.</a:t>
            </a:r>
            <a:endParaRPr/>
          </a:p>
          <a:p>
            <a:pPr indent="-342900" lvl="0" marL="457200" rtl="0" algn="l">
              <a:spcBef>
                <a:spcPts val="0"/>
              </a:spcBef>
              <a:spcAft>
                <a:spcPts val="0"/>
              </a:spcAft>
              <a:buSzPts val="1800"/>
              <a:buChar char="●"/>
            </a:pPr>
            <a:r>
              <a:rPr lang="en"/>
              <a:t>Encryption mechanism is unconditionally secure if the generated ciphertext does not contain enough information to uniquely determine the corresponding plaintext, no matter how much ciphertext is available.</a:t>
            </a:r>
            <a:endParaRPr/>
          </a:p>
          <a:p>
            <a:pPr indent="-342900" lvl="0" marL="457200" rtl="0" algn="l">
              <a:spcBef>
                <a:spcPts val="0"/>
              </a:spcBef>
              <a:spcAft>
                <a:spcPts val="0"/>
              </a:spcAft>
              <a:buSzPts val="1800"/>
              <a:buChar char="●"/>
            </a:pPr>
            <a:r>
              <a:rPr lang="en"/>
              <a:t>There is only one encryption algorithm, known as the one-time pad scheme, that is unconditionally secure. </a:t>
            </a:r>
            <a:endParaRPr/>
          </a:p>
          <a:p>
            <a:pPr indent="-342900" lvl="0" marL="457200" rtl="0" algn="l">
              <a:spcBef>
                <a:spcPts val="0"/>
              </a:spcBef>
              <a:spcAft>
                <a:spcPts val="0"/>
              </a:spcAft>
              <a:buSzPts val="1800"/>
              <a:buChar char="●"/>
            </a:pPr>
            <a:r>
              <a:rPr lang="en"/>
              <a:t>Computationally secure means that cost of breaking cipher exceeds the value of encrypted information (namely the time required for breaking encryption exceeds useful lifetime of information)</a:t>
            </a:r>
            <a:br>
              <a:rPr lang="en"/>
            </a:br>
            <a:endParaRPr/>
          </a:p>
        </p:txBody>
      </p:sp>
      <p:sp>
        <p:nvSpPr>
          <p:cNvPr id="226" name="Google Shape;22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44"/>
          <p:cNvSpPr txBox="1"/>
          <p:nvPr>
            <p:ph idx="11" type="ftr"/>
          </p:nvPr>
        </p:nvSpPr>
        <p:spPr>
          <a:xfrm>
            <a:off x="0" y="4914900"/>
            <a:ext cx="56388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000" u="none">
                <a:solidFill>
                  <a:schemeClr val="dk1"/>
                </a:solidFill>
                <a:latin typeface="Times New Roman"/>
                <a:ea typeface="Times New Roman"/>
                <a:cs typeface="Times New Roman"/>
                <a:sym typeface="Times New Roman"/>
              </a:rPr>
              <a:t>Copyright © 2015 Stuart Jacobs</a:t>
            </a:r>
            <a:endParaRPr sz="10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8"/>
          <p:cNvSpPr txBox="1"/>
          <p:nvPr>
            <p:ph type="title"/>
          </p:nvPr>
        </p:nvSpPr>
        <p:spPr>
          <a:xfrm>
            <a:off x="381000" y="133350"/>
            <a:ext cx="61722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 sz="3200"/>
              <a:t>Extended Validated Certificates (EV)</a:t>
            </a:r>
            <a:endParaRPr sz="3200"/>
          </a:p>
        </p:txBody>
      </p:sp>
      <p:sp>
        <p:nvSpPr>
          <p:cNvPr id="650" name="Google Shape;650;p98"/>
          <p:cNvSpPr txBox="1"/>
          <p:nvPr>
            <p:ph idx="1" type="body"/>
          </p:nvPr>
        </p:nvSpPr>
        <p:spPr>
          <a:xfrm>
            <a:off x="457200" y="1123950"/>
            <a:ext cx="7696200" cy="3886200"/>
          </a:xfrm>
          <a:prstGeom prst="rect">
            <a:avLst/>
          </a:prstGeom>
          <a:noFill/>
          <a:ln>
            <a:noFill/>
          </a:ln>
        </p:spPr>
        <p:txBody>
          <a:bodyPr anchorCtr="0" anchor="t" bIns="45700" lIns="91425" spcFirstLastPara="1" rIns="91425" wrap="square" tIns="45700">
            <a:noAutofit/>
          </a:bodyPr>
          <a:lstStyle/>
          <a:p>
            <a:pPr indent="-257175" lvl="1" marL="257175" rtl="0" algn="l">
              <a:spcBef>
                <a:spcPts val="0"/>
              </a:spcBef>
              <a:spcAft>
                <a:spcPts val="0"/>
              </a:spcAft>
              <a:buClr>
                <a:schemeClr val="dk1"/>
              </a:buClr>
              <a:buSzPts val="2000"/>
              <a:buFont typeface="Arial"/>
              <a:buChar char="•"/>
            </a:pPr>
            <a:r>
              <a:rPr lang="en" sz="2000"/>
              <a:t>CAs issuing EV certificates require documents that are legally signed from registration authorities.</a:t>
            </a:r>
            <a:endParaRPr/>
          </a:p>
          <a:p>
            <a:pPr indent="-257175" lvl="1" marL="257175" rtl="0" algn="l">
              <a:spcBef>
                <a:spcPts val="1000"/>
              </a:spcBef>
              <a:spcAft>
                <a:spcPts val="0"/>
              </a:spcAft>
              <a:buClr>
                <a:schemeClr val="dk1"/>
              </a:buClr>
              <a:buSzPts val="2000"/>
              <a:buFont typeface="Arial"/>
              <a:buChar char="•"/>
            </a:pPr>
            <a:r>
              <a:rPr lang="en" sz="2000"/>
              <a:t>EV CA validate the following information:</a:t>
            </a:r>
            <a:endParaRPr/>
          </a:p>
          <a:p>
            <a:pPr indent="-257175" lvl="2" marL="557213" rtl="0" algn="l">
              <a:spcBef>
                <a:spcPts val="1000"/>
              </a:spcBef>
              <a:spcAft>
                <a:spcPts val="0"/>
              </a:spcAft>
              <a:buClr>
                <a:schemeClr val="dk1"/>
              </a:buClr>
              <a:buSzPts val="1800"/>
              <a:buChar char="•"/>
            </a:pPr>
            <a:r>
              <a:rPr lang="en"/>
              <a:t>Domain control validation.</a:t>
            </a:r>
            <a:endParaRPr/>
          </a:p>
          <a:p>
            <a:pPr indent="-257175" lvl="2" marL="557213" rtl="0" algn="l">
              <a:spcBef>
                <a:spcPts val="600"/>
              </a:spcBef>
              <a:spcAft>
                <a:spcPts val="0"/>
              </a:spcAft>
              <a:buClr>
                <a:schemeClr val="dk1"/>
              </a:buClr>
              <a:buSzPts val="1800"/>
              <a:buChar char="•"/>
            </a:pPr>
            <a:r>
              <a:rPr lang="en"/>
              <a:t>Verify the identity, authority, signature and link of the individual.</a:t>
            </a:r>
            <a:endParaRPr/>
          </a:p>
          <a:p>
            <a:pPr indent="-257175" lvl="2" marL="557213" rtl="0" algn="l">
              <a:spcBef>
                <a:spcPts val="600"/>
              </a:spcBef>
              <a:spcAft>
                <a:spcPts val="0"/>
              </a:spcAft>
              <a:buClr>
                <a:schemeClr val="dk1"/>
              </a:buClr>
              <a:buSzPts val="1800"/>
              <a:buChar char="•"/>
            </a:pPr>
            <a:r>
              <a:rPr lang="en"/>
              <a:t>Verify the organization's physical address and telephone number.</a:t>
            </a:r>
            <a:endParaRPr/>
          </a:p>
          <a:p>
            <a:pPr indent="-257175" lvl="2" marL="557213" rtl="0" algn="l">
              <a:spcBef>
                <a:spcPts val="600"/>
              </a:spcBef>
              <a:spcAft>
                <a:spcPts val="0"/>
              </a:spcAft>
              <a:buClr>
                <a:schemeClr val="dk1"/>
              </a:buClr>
              <a:buSzPts val="1800"/>
              <a:buChar char="•"/>
            </a:pPr>
            <a:r>
              <a:rPr lang="en"/>
              <a:t>Verify the operational existence.</a:t>
            </a:r>
            <a:endParaRPr/>
          </a:p>
          <a:p>
            <a:pPr indent="-257175" lvl="2" marL="557213" rtl="0" algn="l">
              <a:spcBef>
                <a:spcPts val="600"/>
              </a:spcBef>
              <a:spcAft>
                <a:spcPts val="0"/>
              </a:spcAft>
              <a:buClr>
                <a:schemeClr val="dk1"/>
              </a:buClr>
              <a:buSzPts val="1800"/>
              <a:buChar char="•"/>
            </a:pPr>
            <a:r>
              <a:rPr lang="en"/>
              <a:t>Verify the legal and proper standings of the organization.</a:t>
            </a:r>
            <a:endParaRPr/>
          </a:p>
          <a:p>
            <a:pPr indent="-260747" lvl="2" marL="260747" rtl="0" algn="l">
              <a:spcBef>
                <a:spcPts val="600"/>
              </a:spcBef>
              <a:spcAft>
                <a:spcPts val="0"/>
              </a:spcAft>
              <a:buClr>
                <a:schemeClr val="dk1"/>
              </a:buClr>
              <a:buSzPts val="2000"/>
              <a:buChar char="•"/>
            </a:pPr>
            <a:r>
              <a:rPr lang="en" sz="2000"/>
              <a:t>EV certificate, hence, costs higher but is trustworthy.</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9"/>
          <p:cNvSpPr txBox="1"/>
          <p:nvPr>
            <p:ph type="title"/>
          </p:nvPr>
        </p:nvSpPr>
        <p:spPr>
          <a:xfrm>
            <a:off x="457200" y="85725"/>
            <a:ext cx="7239000" cy="857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200"/>
              <a:buFont typeface="Calibri"/>
              <a:buNone/>
            </a:pPr>
            <a:r>
              <a:rPr lang="en" sz="3200"/>
              <a:t>How Browsers Display Certificate Types</a:t>
            </a:r>
            <a:endParaRPr sz="3200"/>
          </a:p>
        </p:txBody>
      </p:sp>
      <p:pic>
        <p:nvPicPr>
          <p:cNvPr descr="Screen Clipping" id="657" name="Google Shape;657;p99"/>
          <p:cNvPicPr preferRelativeResize="0"/>
          <p:nvPr/>
        </p:nvPicPr>
        <p:blipFill rotWithShape="1">
          <a:blip r:embed="rId3">
            <a:alphaModFix/>
          </a:blip>
          <a:srcRect b="0" l="0" r="0" t="0"/>
          <a:stretch/>
        </p:blipFill>
        <p:spPr>
          <a:xfrm>
            <a:off x="838200" y="1047750"/>
            <a:ext cx="7467976" cy="3616073"/>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0"/>
          <p:cNvSpPr txBox="1"/>
          <p:nvPr>
            <p:ph type="title"/>
          </p:nvPr>
        </p:nvSpPr>
        <p:spPr>
          <a:xfrm>
            <a:off x="311700" y="167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663" name="Google Shape;663;p100"/>
          <p:cNvSpPr txBox="1"/>
          <p:nvPr>
            <p:ph idx="1" type="body"/>
          </p:nvPr>
        </p:nvSpPr>
        <p:spPr>
          <a:xfrm>
            <a:off x="311700" y="825300"/>
            <a:ext cx="8520600" cy="3743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64" name="Google Shape;664;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Kerckhoffs's Principle</a:t>
            </a:r>
            <a:endParaRPr/>
          </a:p>
        </p:txBody>
      </p:sp>
      <p:sp>
        <p:nvSpPr>
          <p:cNvPr id="233" name="Google Shape;233;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solidFill>
                  <a:schemeClr val="dk1"/>
                </a:solidFill>
              </a:rPr>
              <a:t>Stated by Dutch cryptographer Auguste Kerckhoffs in the 19th century</a:t>
            </a:r>
            <a:endParaRPr sz="2400">
              <a:solidFill>
                <a:schemeClr val="dk1"/>
              </a:solidFill>
            </a:endParaRPr>
          </a:p>
          <a:p>
            <a:pPr indent="-381000" lvl="0" marL="457200" rtl="0" algn="l">
              <a:spcBef>
                <a:spcPts val="0"/>
              </a:spcBef>
              <a:spcAft>
                <a:spcPts val="0"/>
              </a:spcAft>
              <a:buSzPts val="2400"/>
              <a:buChar char="●"/>
            </a:pPr>
            <a:r>
              <a:rPr lang="en" sz="2400">
                <a:solidFill>
                  <a:schemeClr val="dk1"/>
                </a:solidFill>
              </a:rPr>
              <a:t>A cryptosystem should be secure even if everything about the system, except the key, is public knowledge.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This is an very important security design principle -  open design.</a:t>
            </a:r>
            <a:endParaRPr sz="2400">
              <a:solidFill>
                <a:schemeClr val="dk1"/>
              </a:solidFill>
            </a:endParaRPr>
          </a:p>
        </p:txBody>
      </p:sp>
      <p:sp>
        <p:nvSpPr>
          <p:cNvPr id="234" name="Google Shape;23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Cryptosystems</a:t>
            </a:r>
            <a:endParaRPr/>
          </a:p>
        </p:txBody>
      </p:sp>
      <p:sp>
        <p:nvSpPr>
          <p:cNvPr id="240" name="Google Shape;240;p46"/>
          <p:cNvSpPr txBox="1"/>
          <p:nvPr>
            <p:ph idx="1" type="body"/>
          </p:nvPr>
        </p:nvSpPr>
        <p:spPr>
          <a:xfrm>
            <a:off x="311700" y="1152475"/>
            <a:ext cx="4133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Symmetric(use shared secret key)</a:t>
            </a:r>
            <a:endParaRPr/>
          </a:p>
          <a:p>
            <a:pPr indent="0" lvl="0" marL="0" rtl="0" algn="l">
              <a:spcBef>
                <a:spcPts val="1600"/>
              </a:spcBef>
              <a:spcAft>
                <a:spcPts val="1600"/>
              </a:spcAft>
              <a:buNone/>
            </a:pPr>
            <a:r>
              <a:t/>
            </a:r>
            <a:endParaRPr/>
          </a:p>
        </p:txBody>
      </p:sp>
      <p:pic>
        <p:nvPicPr>
          <p:cNvPr id="241" name="Google Shape;241;p46"/>
          <p:cNvPicPr preferRelativeResize="0"/>
          <p:nvPr/>
        </p:nvPicPr>
        <p:blipFill>
          <a:blip r:embed="rId3">
            <a:alphaModFix/>
          </a:blip>
          <a:stretch>
            <a:fillRect/>
          </a:stretch>
        </p:blipFill>
        <p:spPr>
          <a:xfrm>
            <a:off x="430737" y="2223137"/>
            <a:ext cx="3895624" cy="2041400"/>
          </a:xfrm>
          <a:prstGeom prst="rect">
            <a:avLst/>
          </a:prstGeom>
          <a:noFill/>
          <a:ln>
            <a:noFill/>
          </a:ln>
        </p:spPr>
      </p:pic>
      <p:pic>
        <p:nvPicPr>
          <p:cNvPr id="242" name="Google Shape;242;p46"/>
          <p:cNvPicPr preferRelativeResize="0"/>
          <p:nvPr/>
        </p:nvPicPr>
        <p:blipFill>
          <a:blip r:embed="rId4">
            <a:alphaModFix/>
          </a:blip>
          <a:stretch>
            <a:fillRect/>
          </a:stretch>
        </p:blipFill>
        <p:spPr>
          <a:xfrm>
            <a:off x="4698450" y="2134175"/>
            <a:ext cx="4133850" cy="2828925"/>
          </a:xfrm>
          <a:prstGeom prst="rect">
            <a:avLst/>
          </a:prstGeom>
          <a:noFill/>
          <a:ln>
            <a:noFill/>
          </a:ln>
        </p:spPr>
      </p:pic>
      <p:sp>
        <p:nvSpPr>
          <p:cNvPr id="243" name="Google Shape;243;p46"/>
          <p:cNvSpPr txBox="1"/>
          <p:nvPr>
            <p:ph idx="1" type="body"/>
          </p:nvPr>
        </p:nvSpPr>
        <p:spPr>
          <a:xfrm>
            <a:off x="4526325" y="1152475"/>
            <a:ext cx="4376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Asymmetric (use public-private key pairs )</a:t>
            </a:r>
            <a:endParaRPr/>
          </a:p>
        </p:txBody>
      </p:sp>
      <p:sp>
        <p:nvSpPr>
          <p:cNvPr id="244" name="Google Shape;244;p46"/>
          <p:cNvSpPr txBox="1"/>
          <p:nvPr/>
        </p:nvSpPr>
        <p:spPr>
          <a:xfrm>
            <a:off x="220675" y="4568875"/>
            <a:ext cx="7417200" cy="47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https://msdn.microsoft.com/en-us/library/ff650720.aspx</a:t>
            </a:r>
            <a:endParaRPr/>
          </a:p>
        </p:txBody>
      </p:sp>
      <p:sp>
        <p:nvSpPr>
          <p:cNvPr id="245" name="Google Shape;245;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Symmetric (Secret Key)</a:t>
            </a:r>
            <a:endParaRPr/>
          </a:p>
        </p:txBody>
      </p:sp>
      <p:sp>
        <p:nvSpPr>
          <p:cNvPr id="251" name="Google Shape;25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 = E</a:t>
            </a:r>
            <a:r>
              <a:rPr baseline="-25000" lang="en" sz="2200"/>
              <a:t>K</a:t>
            </a:r>
            <a:r>
              <a:rPr lang="en" sz="2200"/>
              <a:t>(P)    P = D</a:t>
            </a:r>
            <a:r>
              <a:rPr baseline="-25000" lang="en" sz="2200"/>
              <a:t>K</a:t>
            </a:r>
            <a:r>
              <a:rPr lang="en" sz="2200"/>
              <a:t>(C)     D</a:t>
            </a:r>
            <a:r>
              <a:rPr baseline="-25000" lang="en" sz="2200"/>
              <a:t>K</a:t>
            </a:r>
            <a:r>
              <a:rPr lang="en" sz="2200"/>
              <a:t>(E</a:t>
            </a:r>
            <a:r>
              <a:rPr baseline="-25000" lang="en" sz="2200"/>
              <a:t>K</a:t>
            </a:r>
            <a:r>
              <a:rPr lang="en" sz="2200"/>
              <a:t>(P)) = P</a:t>
            </a:r>
            <a:br>
              <a:rPr lang="en" sz="2200"/>
            </a:br>
            <a:r>
              <a:rPr lang="en" sz="2200"/>
              <a:t>(C: ciphertext, P: plaintext, K: secret key, </a:t>
            </a:r>
            <a:br>
              <a:rPr lang="en" sz="2200"/>
            </a:br>
            <a:r>
              <a:rPr lang="en" sz="2200"/>
              <a:t>E: encryption function, D: decryption function)</a:t>
            </a:r>
            <a:endParaRPr sz="2200"/>
          </a:p>
          <a:p>
            <a:pPr indent="-368300" lvl="0" marL="457200" rtl="0" algn="l">
              <a:spcBef>
                <a:spcPts val="0"/>
              </a:spcBef>
              <a:spcAft>
                <a:spcPts val="0"/>
              </a:spcAft>
              <a:buSzPts val="2200"/>
              <a:buChar char="●"/>
            </a:pPr>
            <a:r>
              <a:rPr lang="en" sz="2200"/>
              <a:t>Both E and D are one-to-one mapping functions</a:t>
            </a:r>
            <a:endParaRPr sz="2200"/>
          </a:p>
          <a:p>
            <a:pPr indent="-368300" lvl="0" marL="457200" rtl="0" algn="l">
              <a:spcBef>
                <a:spcPts val="0"/>
              </a:spcBef>
              <a:spcAft>
                <a:spcPts val="0"/>
              </a:spcAft>
              <a:buSzPts val="2200"/>
              <a:buChar char="●"/>
            </a:pPr>
            <a:r>
              <a:rPr lang="en" sz="2200"/>
              <a:t>Same key for encryption and decryption</a:t>
            </a:r>
            <a:endParaRPr sz="2200"/>
          </a:p>
          <a:p>
            <a:pPr indent="-368300" lvl="0" marL="457200" rtl="0" algn="l">
              <a:spcBef>
                <a:spcPts val="0"/>
              </a:spcBef>
              <a:spcAft>
                <a:spcPts val="0"/>
              </a:spcAft>
              <a:buSzPts val="2200"/>
              <a:buChar char="●"/>
            </a:pPr>
            <a:r>
              <a:rPr lang="en" sz="2200"/>
              <a:t>The plaintext length is typically the same as ciphertext length</a:t>
            </a:r>
            <a:endParaRPr sz="2200"/>
          </a:p>
          <a:p>
            <a:pPr indent="-368300" lvl="0" marL="457200" rtl="0" algn="l">
              <a:spcBef>
                <a:spcPts val="0"/>
              </a:spcBef>
              <a:spcAft>
                <a:spcPts val="0"/>
              </a:spcAft>
              <a:buSzPts val="2200"/>
              <a:buChar char="●"/>
            </a:pPr>
            <a:r>
              <a:rPr lang="en" sz="2200"/>
              <a:t>Need agree on the secret key in advance</a:t>
            </a:r>
            <a:endParaRPr sz="2200"/>
          </a:p>
          <a:p>
            <a:pPr indent="-368300" lvl="0" marL="457200" rtl="0" algn="l">
              <a:spcBef>
                <a:spcPts val="0"/>
              </a:spcBef>
              <a:spcAft>
                <a:spcPts val="0"/>
              </a:spcAft>
              <a:buSzPts val="2200"/>
              <a:buChar char="●"/>
            </a:pPr>
            <a:r>
              <a:rPr lang="en" sz="2200"/>
              <a:t>Challenge: how to distribute key secretly?</a:t>
            </a:r>
            <a:endParaRPr sz="2200"/>
          </a:p>
          <a:p>
            <a:pPr indent="0" lvl="0" marL="0" rtl="0" algn="l">
              <a:spcBef>
                <a:spcPts val="1600"/>
              </a:spcBef>
              <a:spcAft>
                <a:spcPts val="1600"/>
              </a:spcAft>
              <a:buNone/>
            </a:pPr>
            <a:r>
              <a:t/>
            </a:r>
            <a:endParaRPr/>
          </a:p>
        </p:txBody>
      </p:sp>
      <p:sp>
        <p:nvSpPr>
          <p:cNvPr id="252" name="Google Shape;25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