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66" r:id="rId2"/>
    <p:sldId id="267" r:id="rId3"/>
    <p:sldId id="256" r:id="rId4"/>
    <p:sldId id="257" r:id="rId5"/>
    <p:sldId id="258" r:id="rId6"/>
    <p:sldId id="259" r:id="rId7"/>
    <p:sldId id="260" r:id="rId8"/>
    <p:sldId id="265" r:id="rId9"/>
    <p:sldId id="268" r:id="rId10"/>
    <p:sldId id="261" r:id="rId11"/>
    <p:sldId id="269" r:id="rId12"/>
    <p:sldId id="270" r:id="rId13"/>
    <p:sldId id="271" r:id="rId14"/>
    <p:sldId id="272" r:id="rId15"/>
    <p:sldId id="273" r:id="rId16"/>
    <p:sldId id="262"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0" d="100"/>
          <a:sy n="80" d="100"/>
        </p:scale>
        <p:origin x="1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786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842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4180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79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3771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3921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838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6788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06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148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353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409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2486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6395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549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578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248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8/28/2016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78276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batch_05.doc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462661" y="364121"/>
            <a:ext cx="8526148" cy="332958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t>  Mini </a:t>
            </a:r>
            <a:r>
              <a:rPr lang="en-IN" dirty="0" smtClean="0"/>
              <a:t>Project</a:t>
            </a:r>
            <a:endParaRPr lang="en-IN" dirty="0"/>
          </a:p>
        </p:txBody>
      </p:sp>
      <p:sp>
        <p:nvSpPr>
          <p:cNvPr id="5" name="TextBox 3"/>
          <p:cNvSpPr txBox="1"/>
          <p:nvPr/>
        </p:nvSpPr>
        <p:spPr>
          <a:xfrm>
            <a:off x="778476" y="550975"/>
            <a:ext cx="1019011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smtClean="0"/>
              <a:t>Department Of Computer Science</a:t>
            </a:r>
            <a:endParaRPr lang="en-US" sz="4800" dirty="0"/>
          </a:p>
        </p:txBody>
      </p:sp>
      <p:sp>
        <p:nvSpPr>
          <p:cNvPr id="6" name="Subtitle 2"/>
          <p:cNvSpPr>
            <a:spLocks noGrp="1"/>
          </p:cNvSpPr>
          <p:nvPr/>
        </p:nvSpPr>
        <p:spPr>
          <a:xfrm>
            <a:off x="5764060" y="3914573"/>
            <a:ext cx="6234352" cy="257930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Team:</a:t>
            </a:r>
          </a:p>
          <a:p>
            <a:r>
              <a:rPr lang="en-IN" sz="2400" dirty="0"/>
              <a:t>	</a:t>
            </a:r>
            <a:r>
              <a:rPr lang="en-IN" sz="2400" dirty="0" err="1">
                <a:solidFill>
                  <a:schemeClr val="tx1"/>
                </a:solidFill>
                <a:latin typeface="Times New Roman" panose="02020603050405020304" pitchFamily="18" charset="0"/>
                <a:cs typeface="Times New Roman" panose="02020603050405020304" pitchFamily="18" charset="0"/>
              </a:rPr>
              <a:t>Sai</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Kiran</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Kallatti</a:t>
            </a:r>
            <a:r>
              <a:rPr lang="en-IN" sz="2400" dirty="0">
                <a:solidFill>
                  <a:schemeClr val="tx1"/>
                </a:solidFill>
                <a:latin typeface="Times New Roman" panose="02020603050405020304" pitchFamily="18" charset="0"/>
                <a:cs typeface="Times New Roman" panose="02020603050405020304" pitchFamily="18" charset="0"/>
              </a:rPr>
              <a:t>(091)</a:t>
            </a:r>
          </a:p>
          <a:p>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Suman</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Salimath</a:t>
            </a:r>
            <a:r>
              <a:rPr lang="en-IN" sz="2400" dirty="0">
                <a:solidFill>
                  <a:schemeClr val="tx1"/>
                </a:solidFill>
                <a:latin typeface="Times New Roman" panose="02020603050405020304" pitchFamily="18" charset="0"/>
                <a:cs typeface="Times New Roman" panose="02020603050405020304" pitchFamily="18" charset="0"/>
              </a:rPr>
              <a:t>(113)</a:t>
            </a:r>
          </a:p>
          <a:p>
            <a:r>
              <a:rPr lang="en-IN" sz="2400" dirty="0">
                <a:solidFill>
                  <a:schemeClr val="tx1"/>
                </a:solidFill>
                <a:latin typeface="Times New Roman" panose="02020603050405020304" pitchFamily="18" charset="0"/>
                <a:cs typeface="Times New Roman" panose="02020603050405020304" pitchFamily="18" charset="0"/>
              </a:rPr>
              <a:t>	Tejaswini(122)</a:t>
            </a:r>
          </a:p>
          <a:p>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Venuprasad</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Naik</a:t>
            </a:r>
            <a:r>
              <a:rPr lang="en-IN" sz="2400" dirty="0">
                <a:solidFill>
                  <a:schemeClr val="tx1"/>
                </a:solidFill>
                <a:latin typeface="Times New Roman" panose="02020603050405020304" pitchFamily="18" charset="0"/>
                <a:cs typeface="Times New Roman" panose="02020603050405020304" pitchFamily="18" charset="0"/>
              </a:rPr>
              <a:t>(124)</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238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4511269" cy="759021"/>
          </a:xfrm>
        </p:spPr>
        <p:txBody>
          <a:bodyPr>
            <a:noAutofit/>
          </a:bodyPr>
          <a:lstStyle/>
          <a:p>
            <a:r>
              <a:rPr lang="en-US" sz="4000" dirty="0">
                <a:solidFill>
                  <a:schemeClr val="tx1">
                    <a:lumMod val="95000"/>
                    <a:lumOff val="5000"/>
                  </a:schemeClr>
                </a:solidFill>
                <a:cs typeface="Times New Roman" panose="02020603050405020304" pitchFamily="18" charset="0"/>
              </a:rPr>
              <a:t>7</a:t>
            </a:r>
            <a:r>
              <a:rPr lang="en-US" sz="4000" dirty="0" smtClean="0">
                <a:solidFill>
                  <a:schemeClr val="tx1">
                    <a:lumMod val="95000"/>
                    <a:lumOff val="5000"/>
                  </a:schemeClr>
                </a:solidFill>
                <a:cs typeface="Times New Roman" panose="02020603050405020304" pitchFamily="18" charset="0"/>
              </a:rPr>
              <a:t>. Methodology</a:t>
            </a:r>
            <a:r>
              <a:rPr lang="en-US" sz="4000" dirty="0" smtClean="0">
                <a:solidFill>
                  <a:schemeClr val="tx1">
                    <a:lumMod val="95000"/>
                    <a:lumOff val="5000"/>
                  </a:schemeClr>
                </a:solidFill>
                <a:cs typeface="Times New Roman" panose="02020603050405020304" pitchFamily="18" charset="0"/>
              </a:rPr>
              <a:t>:</a:t>
            </a:r>
            <a:endParaRPr lang="en-IN" sz="4000" dirty="0">
              <a:solidFill>
                <a:schemeClr val="tx1">
                  <a:lumMod val="95000"/>
                  <a:lumOff val="5000"/>
                </a:schemeClr>
              </a:solidFill>
              <a:cs typeface="Times New Roman" panose="02020603050405020304" pitchFamily="18" charset="0"/>
            </a:endParaRPr>
          </a:p>
        </p:txBody>
      </p:sp>
      <p:sp>
        <p:nvSpPr>
          <p:cNvPr id="4" name="Rounded Rectangle 3"/>
          <p:cNvSpPr/>
          <p:nvPr/>
        </p:nvSpPr>
        <p:spPr>
          <a:xfrm>
            <a:off x="1377537" y="3536868"/>
            <a:ext cx="1211283" cy="498763"/>
          </a:xfrm>
          <a:prstGeom prst="round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50000"/>
                  </a:schemeClr>
                </a:solidFill>
              </a:rPr>
              <a:t>USER</a:t>
            </a:r>
            <a:endParaRPr lang="en-IN" dirty="0">
              <a:solidFill>
                <a:schemeClr val="accent3">
                  <a:lumMod val="50000"/>
                </a:schemeClr>
              </a:solidFill>
            </a:endParaRPr>
          </a:p>
        </p:txBody>
      </p:sp>
      <p:sp>
        <p:nvSpPr>
          <p:cNvPr id="6" name="Rounded Rectangle 5"/>
          <p:cNvSpPr/>
          <p:nvPr/>
        </p:nvSpPr>
        <p:spPr>
          <a:xfrm>
            <a:off x="4620575" y="1709058"/>
            <a:ext cx="1211283" cy="498763"/>
          </a:xfrm>
          <a:prstGeom prst="round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50000"/>
                  </a:schemeClr>
                </a:solidFill>
              </a:rPr>
              <a:t>Data Base</a:t>
            </a:r>
            <a:endParaRPr lang="en-IN" dirty="0">
              <a:solidFill>
                <a:schemeClr val="accent3">
                  <a:lumMod val="50000"/>
                </a:schemeClr>
              </a:solidFill>
            </a:endParaRPr>
          </a:p>
        </p:txBody>
      </p:sp>
      <p:sp>
        <p:nvSpPr>
          <p:cNvPr id="7" name="Rounded Rectangle 6"/>
          <p:cNvSpPr/>
          <p:nvPr/>
        </p:nvSpPr>
        <p:spPr>
          <a:xfrm>
            <a:off x="6339444" y="3287486"/>
            <a:ext cx="1211283" cy="498763"/>
          </a:xfrm>
          <a:prstGeom prst="round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50000"/>
                  </a:schemeClr>
                </a:solidFill>
              </a:rPr>
              <a:t>Arduino</a:t>
            </a:r>
            <a:endParaRPr lang="en-IN" dirty="0">
              <a:solidFill>
                <a:schemeClr val="accent3">
                  <a:lumMod val="50000"/>
                </a:schemeClr>
              </a:solidFill>
            </a:endParaRPr>
          </a:p>
        </p:txBody>
      </p:sp>
      <p:sp>
        <p:nvSpPr>
          <p:cNvPr id="8" name="Rounded Rectangle 7"/>
          <p:cNvSpPr/>
          <p:nvPr/>
        </p:nvSpPr>
        <p:spPr>
          <a:xfrm>
            <a:off x="7964384" y="2410692"/>
            <a:ext cx="1211283" cy="498763"/>
          </a:xfrm>
          <a:prstGeom prst="round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50000"/>
                  </a:schemeClr>
                </a:solidFill>
              </a:rPr>
              <a:t>Ethernet Shield</a:t>
            </a:r>
            <a:endParaRPr lang="en-IN" dirty="0">
              <a:solidFill>
                <a:schemeClr val="accent3">
                  <a:lumMod val="50000"/>
                </a:schemeClr>
              </a:solidFill>
            </a:endParaRPr>
          </a:p>
        </p:txBody>
      </p:sp>
      <p:sp>
        <p:nvSpPr>
          <p:cNvPr id="11" name="Rounded Rectangle 10"/>
          <p:cNvSpPr/>
          <p:nvPr/>
        </p:nvSpPr>
        <p:spPr>
          <a:xfrm>
            <a:off x="2814451" y="2660074"/>
            <a:ext cx="1211283" cy="498763"/>
          </a:xfrm>
          <a:prstGeom prst="round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50000"/>
                  </a:schemeClr>
                </a:solidFill>
              </a:rPr>
              <a:t>Android App</a:t>
            </a:r>
            <a:endParaRPr lang="en-IN" dirty="0">
              <a:solidFill>
                <a:schemeClr val="accent3">
                  <a:lumMod val="50000"/>
                </a:schemeClr>
              </a:solidFill>
            </a:endParaRPr>
          </a:p>
        </p:txBody>
      </p:sp>
      <p:sp>
        <p:nvSpPr>
          <p:cNvPr id="13" name="Oval 12"/>
          <p:cNvSpPr/>
          <p:nvPr/>
        </p:nvSpPr>
        <p:spPr>
          <a:xfrm>
            <a:off x="6487885" y="4706587"/>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50000"/>
                  </a:schemeClr>
                </a:solidFill>
              </a:rPr>
              <a:t>Fan</a:t>
            </a:r>
            <a:endParaRPr lang="en-IN" dirty="0">
              <a:solidFill>
                <a:schemeClr val="accent3">
                  <a:lumMod val="50000"/>
                </a:schemeClr>
              </a:solidFill>
            </a:endParaRPr>
          </a:p>
        </p:txBody>
      </p:sp>
      <p:sp>
        <p:nvSpPr>
          <p:cNvPr id="14" name="Oval 13"/>
          <p:cNvSpPr/>
          <p:nvPr/>
        </p:nvSpPr>
        <p:spPr>
          <a:xfrm>
            <a:off x="7655625" y="5039096"/>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50000"/>
                  </a:schemeClr>
                </a:solidFill>
              </a:rPr>
              <a:t>Door</a:t>
            </a:r>
            <a:endParaRPr lang="en-IN" dirty="0">
              <a:solidFill>
                <a:schemeClr val="accent3">
                  <a:lumMod val="50000"/>
                </a:schemeClr>
              </a:solidFill>
            </a:endParaRPr>
          </a:p>
        </p:txBody>
      </p:sp>
      <p:sp>
        <p:nvSpPr>
          <p:cNvPr id="15" name="Oval 14"/>
          <p:cNvSpPr/>
          <p:nvPr/>
        </p:nvSpPr>
        <p:spPr>
          <a:xfrm>
            <a:off x="5425044" y="5039096"/>
            <a:ext cx="9144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50000"/>
                  </a:schemeClr>
                </a:solidFill>
              </a:rPr>
              <a:t>Light</a:t>
            </a:r>
            <a:endParaRPr lang="en-IN" dirty="0">
              <a:solidFill>
                <a:schemeClr val="accent3">
                  <a:lumMod val="50000"/>
                </a:schemeClr>
              </a:solidFill>
            </a:endParaRPr>
          </a:p>
        </p:txBody>
      </p:sp>
      <p:sp>
        <p:nvSpPr>
          <p:cNvPr id="16" name="Rectangle 15"/>
          <p:cNvSpPr/>
          <p:nvPr/>
        </p:nvSpPr>
        <p:spPr>
          <a:xfrm>
            <a:off x="10115986" y="2374965"/>
            <a:ext cx="1650670" cy="8767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50000"/>
                  </a:schemeClr>
                </a:solidFill>
              </a:rPr>
              <a:t>Internet source</a:t>
            </a:r>
            <a:endParaRPr lang="en-IN" dirty="0">
              <a:solidFill>
                <a:schemeClr val="accent3">
                  <a:lumMod val="50000"/>
                </a:schemeClr>
              </a:solidFill>
            </a:endParaRPr>
          </a:p>
        </p:txBody>
      </p:sp>
      <p:sp>
        <p:nvSpPr>
          <p:cNvPr id="17" name="Left-Right Arrow 16"/>
          <p:cNvSpPr/>
          <p:nvPr/>
        </p:nvSpPr>
        <p:spPr>
          <a:xfrm rot="18920543">
            <a:off x="3932262" y="2376353"/>
            <a:ext cx="754221" cy="686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8312943">
            <a:off x="2513026" y="3340376"/>
            <a:ext cx="44630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rot="14597575">
            <a:off x="5454926" y="2728794"/>
            <a:ext cx="1226118" cy="66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rot="7947358">
            <a:off x="7496367" y="3073669"/>
            <a:ext cx="54201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rot="5400000">
            <a:off x="6439080" y="4234231"/>
            <a:ext cx="894109" cy="50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ight Arrow 21"/>
          <p:cNvSpPr/>
          <p:nvPr/>
        </p:nvSpPr>
        <p:spPr>
          <a:xfrm rot="7402813" flipV="1">
            <a:off x="5755162" y="4414765"/>
            <a:ext cx="146715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rot="3315917">
            <a:off x="6538211" y="4431066"/>
            <a:ext cx="1608541" cy="56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Arrow 23"/>
          <p:cNvSpPr/>
          <p:nvPr/>
        </p:nvSpPr>
        <p:spPr>
          <a:xfrm rot="10800000">
            <a:off x="9175667" y="2716564"/>
            <a:ext cx="90648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63595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852" y="640529"/>
            <a:ext cx="5522651" cy="550213"/>
          </a:xfrm>
        </p:spPr>
        <p:txBody>
          <a:bodyPr>
            <a:noAutofit/>
          </a:bodyPr>
          <a:lstStyle/>
          <a:p>
            <a:r>
              <a:rPr lang="en-US" sz="4000" dirty="0" smtClean="0"/>
              <a:t>8. </a:t>
            </a:r>
            <a:r>
              <a:rPr lang="en-US" sz="4000" dirty="0"/>
              <a:t>Use Case Diagram.</a:t>
            </a:r>
            <a:br>
              <a:rPr lang="en-US" sz="4000" dirty="0"/>
            </a:br>
            <a:endParaRPr lang="en-IN" sz="4000" dirty="0"/>
          </a:p>
        </p:txBody>
      </p:sp>
      <p:sp>
        <p:nvSpPr>
          <p:cNvPr id="4" name="Oval 3"/>
          <p:cNvSpPr/>
          <p:nvPr/>
        </p:nvSpPr>
        <p:spPr>
          <a:xfrm>
            <a:off x="1151906" y="2705101"/>
            <a:ext cx="760021"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 name="Straight Connector 5"/>
          <p:cNvCxnSpPr>
            <a:stCxn id="4" idx="4"/>
          </p:cNvCxnSpPr>
          <p:nvPr/>
        </p:nvCxnSpPr>
        <p:spPr>
          <a:xfrm flipH="1">
            <a:off x="1508166" y="3191990"/>
            <a:ext cx="23751" cy="1389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151906" y="4056909"/>
            <a:ext cx="356261" cy="134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16084" y="3496789"/>
            <a:ext cx="348343" cy="152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5981" y="4045034"/>
            <a:ext cx="338446" cy="146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151906" y="3496789"/>
            <a:ext cx="372094" cy="152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0428010" y="2744683"/>
            <a:ext cx="760021"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8" name="Straight Connector 17"/>
          <p:cNvCxnSpPr>
            <a:stCxn id="17" idx="4"/>
          </p:cNvCxnSpPr>
          <p:nvPr/>
        </p:nvCxnSpPr>
        <p:spPr>
          <a:xfrm flipH="1">
            <a:off x="10784270" y="3231572"/>
            <a:ext cx="23751" cy="1389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0428010" y="4096491"/>
            <a:ext cx="356261" cy="134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792188" y="3536371"/>
            <a:ext cx="348343" cy="152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802085" y="4084616"/>
            <a:ext cx="338446" cy="146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0428010" y="3536371"/>
            <a:ext cx="372094" cy="152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876302" y="3139539"/>
            <a:ext cx="3688279"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Change Password</a:t>
            </a:r>
            <a:endParaRPr lang="en-IN" dirty="0">
              <a:solidFill>
                <a:schemeClr val="tx1"/>
              </a:solidFill>
            </a:endParaRPr>
          </a:p>
        </p:txBody>
      </p:sp>
      <p:sp>
        <p:nvSpPr>
          <p:cNvPr id="24" name="Oval 23"/>
          <p:cNvSpPr/>
          <p:nvPr/>
        </p:nvSpPr>
        <p:spPr>
          <a:xfrm>
            <a:off x="3876303" y="2257794"/>
            <a:ext cx="3688279"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Login</a:t>
            </a:r>
            <a:endParaRPr lang="en-IN" dirty="0">
              <a:solidFill>
                <a:schemeClr val="tx1"/>
              </a:solidFill>
            </a:endParaRPr>
          </a:p>
        </p:txBody>
      </p:sp>
      <p:sp>
        <p:nvSpPr>
          <p:cNvPr id="25" name="Oval 24"/>
          <p:cNvSpPr/>
          <p:nvPr/>
        </p:nvSpPr>
        <p:spPr>
          <a:xfrm>
            <a:off x="3876303" y="1365166"/>
            <a:ext cx="3688279" cy="63038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Register himself/herself</a:t>
            </a:r>
            <a:endParaRPr lang="en-IN" dirty="0">
              <a:solidFill>
                <a:schemeClr val="tx1"/>
              </a:solidFill>
            </a:endParaRPr>
          </a:p>
        </p:txBody>
      </p:sp>
      <p:sp>
        <p:nvSpPr>
          <p:cNvPr id="26" name="Oval 25"/>
          <p:cNvSpPr/>
          <p:nvPr/>
        </p:nvSpPr>
        <p:spPr>
          <a:xfrm>
            <a:off x="3876303" y="4103420"/>
            <a:ext cx="3688278"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Perform Activities</a:t>
            </a:r>
            <a:endParaRPr lang="en-IN" dirty="0">
              <a:solidFill>
                <a:schemeClr val="tx1"/>
              </a:solidFill>
            </a:endParaRPr>
          </a:p>
        </p:txBody>
      </p:sp>
      <p:sp>
        <p:nvSpPr>
          <p:cNvPr id="27" name="Oval 26"/>
          <p:cNvSpPr/>
          <p:nvPr/>
        </p:nvSpPr>
        <p:spPr>
          <a:xfrm>
            <a:off x="3876303" y="4840679"/>
            <a:ext cx="3688278"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Add/delete other users</a:t>
            </a:r>
            <a:endParaRPr lang="en-IN" dirty="0">
              <a:solidFill>
                <a:schemeClr val="tx1"/>
              </a:solidFill>
            </a:endParaRPr>
          </a:p>
        </p:txBody>
      </p:sp>
      <p:sp>
        <p:nvSpPr>
          <p:cNvPr id="28" name="Oval 27"/>
          <p:cNvSpPr/>
          <p:nvPr/>
        </p:nvSpPr>
        <p:spPr>
          <a:xfrm>
            <a:off x="3876303" y="5684322"/>
            <a:ext cx="3688278"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Check log history</a:t>
            </a:r>
            <a:endParaRPr lang="en-IN" dirty="0">
              <a:solidFill>
                <a:schemeClr val="tx1"/>
              </a:solidFill>
            </a:endParaRPr>
          </a:p>
        </p:txBody>
      </p:sp>
      <p:sp>
        <p:nvSpPr>
          <p:cNvPr id="29" name="Rectangle 28"/>
          <p:cNvSpPr/>
          <p:nvPr/>
        </p:nvSpPr>
        <p:spPr>
          <a:xfrm>
            <a:off x="1911926" y="1175656"/>
            <a:ext cx="8539834" cy="53320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31" name="Straight Connector 30"/>
          <p:cNvCxnSpPr>
            <a:endCxn id="25" idx="2"/>
          </p:cNvCxnSpPr>
          <p:nvPr/>
        </p:nvCxnSpPr>
        <p:spPr>
          <a:xfrm flipV="1">
            <a:off x="1919845" y="1680358"/>
            <a:ext cx="1956458" cy="19688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4" idx="2"/>
          </p:cNvCxnSpPr>
          <p:nvPr/>
        </p:nvCxnSpPr>
        <p:spPr>
          <a:xfrm flipV="1">
            <a:off x="1906485" y="2501239"/>
            <a:ext cx="1969818" cy="1166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3" idx="2"/>
          </p:cNvCxnSpPr>
          <p:nvPr/>
        </p:nvCxnSpPr>
        <p:spPr>
          <a:xfrm flipV="1">
            <a:off x="1919844" y="3382984"/>
            <a:ext cx="1956458" cy="26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26" idx="2"/>
          </p:cNvCxnSpPr>
          <p:nvPr/>
        </p:nvCxnSpPr>
        <p:spPr>
          <a:xfrm>
            <a:off x="1919843" y="3667992"/>
            <a:ext cx="1956460" cy="678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27" idx="2"/>
          </p:cNvCxnSpPr>
          <p:nvPr/>
        </p:nvCxnSpPr>
        <p:spPr>
          <a:xfrm>
            <a:off x="1916135" y="3667992"/>
            <a:ext cx="1960168" cy="14161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8" idx="2"/>
          </p:cNvCxnSpPr>
          <p:nvPr/>
        </p:nvCxnSpPr>
        <p:spPr>
          <a:xfrm>
            <a:off x="1898567" y="3667992"/>
            <a:ext cx="1977736" cy="2259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107489" y="4792581"/>
            <a:ext cx="756938" cy="369332"/>
          </a:xfrm>
          <a:prstGeom prst="rect">
            <a:avLst/>
          </a:prstGeom>
          <a:noFill/>
        </p:spPr>
        <p:txBody>
          <a:bodyPr wrap="none" rtlCol="0">
            <a:spAutoFit/>
          </a:bodyPr>
          <a:lstStyle/>
          <a:p>
            <a:r>
              <a:rPr lang="en-IN" dirty="0" smtClean="0"/>
              <a:t>Admin</a:t>
            </a:r>
            <a:endParaRPr lang="en-IN" dirty="0"/>
          </a:p>
        </p:txBody>
      </p:sp>
      <p:sp>
        <p:nvSpPr>
          <p:cNvPr id="49" name="TextBox 48"/>
          <p:cNvSpPr txBox="1"/>
          <p:nvPr/>
        </p:nvSpPr>
        <p:spPr>
          <a:xfrm>
            <a:off x="10444865" y="4792581"/>
            <a:ext cx="824265" cy="369332"/>
          </a:xfrm>
          <a:prstGeom prst="rect">
            <a:avLst/>
          </a:prstGeom>
          <a:noFill/>
        </p:spPr>
        <p:txBody>
          <a:bodyPr wrap="none" rtlCol="0">
            <a:spAutoFit/>
          </a:bodyPr>
          <a:lstStyle/>
          <a:p>
            <a:r>
              <a:rPr lang="en-IN" dirty="0" smtClean="0"/>
              <a:t>System</a:t>
            </a:r>
            <a:endParaRPr lang="en-IN" dirty="0"/>
          </a:p>
        </p:txBody>
      </p:sp>
      <p:sp>
        <p:nvSpPr>
          <p:cNvPr id="56" name="Oval 55"/>
          <p:cNvSpPr/>
          <p:nvPr/>
        </p:nvSpPr>
        <p:spPr>
          <a:xfrm>
            <a:off x="6571995" y="3616531"/>
            <a:ext cx="3688278"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Generate Error messages if any.</a:t>
            </a:r>
            <a:endParaRPr lang="en-IN" dirty="0">
              <a:solidFill>
                <a:schemeClr val="tx1"/>
              </a:solidFill>
            </a:endParaRPr>
          </a:p>
        </p:txBody>
      </p:sp>
      <p:cxnSp>
        <p:nvCxnSpPr>
          <p:cNvPr id="57" name="Straight Connector 56"/>
          <p:cNvCxnSpPr/>
          <p:nvPr/>
        </p:nvCxnSpPr>
        <p:spPr>
          <a:xfrm flipV="1">
            <a:off x="10260273" y="3706584"/>
            <a:ext cx="167737" cy="1661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315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113808" y="2289464"/>
            <a:ext cx="760021"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 name="Straight Connector 5"/>
          <p:cNvCxnSpPr>
            <a:stCxn id="5" idx="4"/>
          </p:cNvCxnSpPr>
          <p:nvPr/>
        </p:nvCxnSpPr>
        <p:spPr>
          <a:xfrm flipH="1">
            <a:off x="2470068" y="2776353"/>
            <a:ext cx="23751" cy="1389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113808" y="3641272"/>
            <a:ext cx="356261" cy="134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77986" y="3081152"/>
            <a:ext cx="348343" cy="152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87883" y="3629397"/>
            <a:ext cx="338446" cy="146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2113808" y="3081152"/>
            <a:ext cx="372094" cy="152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1047218" y="2185453"/>
            <a:ext cx="760021"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2" name="Straight Connector 11"/>
          <p:cNvCxnSpPr>
            <a:stCxn id="11" idx="4"/>
          </p:cNvCxnSpPr>
          <p:nvPr/>
        </p:nvCxnSpPr>
        <p:spPr>
          <a:xfrm flipH="1">
            <a:off x="11403478" y="2672342"/>
            <a:ext cx="23751" cy="1389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1047218" y="3537261"/>
            <a:ext cx="356261" cy="134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411396" y="2977141"/>
            <a:ext cx="348343" cy="152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421293" y="3525386"/>
            <a:ext cx="338446" cy="146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1047218" y="2977141"/>
            <a:ext cx="372094" cy="152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838205" y="2723902"/>
            <a:ext cx="3343894"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Change Password</a:t>
            </a:r>
            <a:endParaRPr lang="en-IN" dirty="0">
              <a:solidFill>
                <a:schemeClr val="tx1"/>
              </a:solidFill>
            </a:endParaRPr>
          </a:p>
        </p:txBody>
      </p:sp>
      <p:sp>
        <p:nvSpPr>
          <p:cNvPr id="18" name="Oval 17"/>
          <p:cNvSpPr/>
          <p:nvPr/>
        </p:nvSpPr>
        <p:spPr>
          <a:xfrm>
            <a:off x="4838205" y="1842157"/>
            <a:ext cx="3343894"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Login</a:t>
            </a:r>
            <a:endParaRPr lang="en-IN" dirty="0">
              <a:solidFill>
                <a:schemeClr val="tx1"/>
              </a:solidFill>
            </a:endParaRPr>
          </a:p>
        </p:txBody>
      </p:sp>
      <p:sp>
        <p:nvSpPr>
          <p:cNvPr id="20" name="Oval 19"/>
          <p:cNvSpPr/>
          <p:nvPr/>
        </p:nvSpPr>
        <p:spPr>
          <a:xfrm>
            <a:off x="4838204" y="3687783"/>
            <a:ext cx="3343895"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Perform permitted Activities</a:t>
            </a:r>
            <a:endParaRPr lang="en-IN" dirty="0">
              <a:solidFill>
                <a:schemeClr val="tx1"/>
              </a:solidFill>
            </a:endParaRPr>
          </a:p>
        </p:txBody>
      </p:sp>
      <p:sp>
        <p:nvSpPr>
          <p:cNvPr id="23" name="Rectangle 22"/>
          <p:cNvSpPr/>
          <p:nvPr/>
        </p:nvSpPr>
        <p:spPr>
          <a:xfrm>
            <a:off x="2873828" y="1365662"/>
            <a:ext cx="8149639" cy="3348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5" name="Straight Connector 24"/>
          <p:cNvCxnSpPr>
            <a:endCxn id="18" idx="2"/>
          </p:cNvCxnSpPr>
          <p:nvPr/>
        </p:nvCxnSpPr>
        <p:spPr>
          <a:xfrm flipV="1">
            <a:off x="2868387" y="2085602"/>
            <a:ext cx="1969818" cy="1166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7" idx="2"/>
          </p:cNvCxnSpPr>
          <p:nvPr/>
        </p:nvCxnSpPr>
        <p:spPr>
          <a:xfrm flipV="1">
            <a:off x="2881746" y="2967347"/>
            <a:ext cx="1956459" cy="266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0" idx="2"/>
          </p:cNvCxnSpPr>
          <p:nvPr/>
        </p:nvCxnSpPr>
        <p:spPr>
          <a:xfrm>
            <a:off x="2881745" y="3252355"/>
            <a:ext cx="1956459" cy="678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619641" y="4376944"/>
            <a:ext cx="1306768" cy="646331"/>
          </a:xfrm>
          <a:prstGeom prst="rect">
            <a:avLst/>
          </a:prstGeom>
          <a:noFill/>
        </p:spPr>
        <p:txBody>
          <a:bodyPr wrap="none" rtlCol="0">
            <a:spAutoFit/>
          </a:bodyPr>
          <a:lstStyle/>
          <a:p>
            <a:pPr algn="ctr"/>
            <a:r>
              <a:rPr lang="en-IN" dirty="0" smtClean="0"/>
              <a:t>Other User/</a:t>
            </a:r>
          </a:p>
          <a:p>
            <a:pPr algn="ctr"/>
            <a:r>
              <a:rPr lang="en-IN" dirty="0" smtClean="0"/>
              <a:t>Child</a:t>
            </a:r>
            <a:endParaRPr lang="en-IN" dirty="0"/>
          </a:p>
        </p:txBody>
      </p:sp>
      <p:sp>
        <p:nvSpPr>
          <p:cNvPr id="31" name="TextBox 30"/>
          <p:cNvSpPr txBox="1"/>
          <p:nvPr/>
        </p:nvSpPr>
        <p:spPr>
          <a:xfrm>
            <a:off x="11078561" y="4330824"/>
            <a:ext cx="824265" cy="369332"/>
          </a:xfrm>
          <a:prstGeom prst="rect">
            <a:avLst/>
          </a:prstGeom>
          <a:noFill/>
        </p:spPr>
        <p:txBody>
          <a:bodyPr wrap="none" rtlCol="0">
            <a:spAutoFit/>
          </a:bodyPr>
          <a:lstStyle/>
          <a:p>
            <a:r>
              <a:rPr lang="en-IN" dirty="0" smtClean="0"/>
              <a:t>System</a:t>
            </a:r>
            <a:endParaRPr lang="en-IN" dirty="0"/>
          </a:p>
        </p:txBody>
      </p:sp>
      <p:sp>
        <p:nvSpPr>
          <p:cNvPr id="37" name="Oval 36"/>
          <p:cNvSpPr/>
          <p:nvPr/>
        </p:nvSpPr>
        <p:spPr>
          <a:xfrm>
            <a:off x="7191202" y="3118160"/>
            <a:ext cx="3688278" cy="486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Generate Error messages if any.</a:t>
            </a:r>
            <a:endParaRPr lang="en-IN" dirty="0">
              <a:solidFill>
                <a:schemeClr val="tx1"/>
              </a:solidFill>
            </a:endParaRPr>
          </a:p>
        </p:txBody>
      </p:sp>
      <p:cxnSp>
        <p:nvCxnSpPr>
          <p:cNvPr id="38" name="Straight Connector 37"/>
          <p:cNvCxnSpPr/>
          <p:nvPr/>
        </p:nvCxnSpPr>
        <p:spPr>
          <a:xfrm flipV="1">
            <a:off x="10879480" y="3179387"/>
            <a:ext cx="167738" cy="194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463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750921" y="1531258"/>
            <a:ext cx="10704226" cy="501675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smtClean="0"/>
              <a:t>Use case: </a:t>
            </a:r>
            <a:r>
              <a:rPr lang="en-IN" sz="2000" dirty="0" smtClean="0"/>
              <a:t>Login</a:t>
            </a:r>
          </a:p>
          <a:p>
            <a:endParaRPr lang="en-IN" sz="2000" dirty="0" smtClean="0"/>
          </a:p>
          <a:p>
            <a:r>
              <a:rPr lang="en-IN" sz="2000" b="1" dirty="0" smtClean="0"/>
              <a:t>Actor: </a:t>
            </a:r>
            <a:r>
              <a:rPr lang="en-IN" sz="2000" dirty="0" smtClean="0"/>
              <a:t>Registered</a:t>
            </a:r>
            <a:r>
              <a:rPr lang="en-IN" sz="2000" b="1" dirty="0" smtClean="0"/>
              <a:t> </a:t>
            </a:r>
            <a:r>
              <a:rPr lang="en-IN" sz="2000" dirty="0" smtClean="0"/>
              <a:t>User</a:t>
            </a:r>
            <a:endParaRPr lang="en-IN" sz="2000" dirty="0" smtClean="0"/>
          </a:p>
          <a:p>
            <a:endParaRPr lang="en-IN" sz="2000" dirty="0"/>
          </a:p>
          <a:p>
            <a:r>
              <a:rPr lang="en-IN" sz="2000" b="1" dirty="0" smtClean="0"/>
              <a:t>Pre-condition:</a:t>
            </a:r>
            <a:r>
              <a:rPr lang="en-IN" sz="2000" dirty="0" smtClean="0"/>
              <a:t> User has an account in the system.</a:t>
            </a:r>
          </a:p>
          <a:p>
            <a:r>
              <a:rPr lang="en-IN" sz="2000" b="1" dirty="0" smtClean="0"/>
              <a:t>Post-condition</a:t>
            </a:r>
            <a:r>
              <a:rPr lang="en-IN" sz="2000" dirty="0" smtClean="0"/>
              <a:t>: User will be able to perform all the functionalities of the system.</a:t>
            </a:r>
          </a:p>
          <a:p>
            <a:endParaRPr lang="en-IN" sz="2000" dirty="0"/>
          </a:p>
          <a:p>
            <a:r>
              <a:rPr lang="en-IN" sz="2000" b="1" dirty="0" smtClean="0"/>
              <a:t>Success Scenario:</a:t>
            </a:r>
          </a:p>
          <a:p>
            <a:pPr marL="342900" indent="-342900">
              <a:buAutoNum type="arabicPeriod"/>
            </a:pPr>
            <a:r>
              <a:rPr lang="en-IN" sz="2000" dirty="0" smtClean="0"/>
              <a:t>User will enter the username and password.</a:t>
            </a:r>
          </a:p>
          <a:p>
            <a:pPr marL="342900" indent="-342900">
              <a:buAutoNum type="arabicPeriod"/>
            </a:pPr>
            <a:r>
              <a:rPr lang="en-IN" sz="2000" dirty="0" smtClean="0"/>
              <a:t>System will authenticate the user credentials.</a:t>
            </a:r>
          </a:p>
          <a:p>
            <a:pPr marL="342900" indent="-342900">
              <a:buAutoNum type="arabicPeriod"/>
            </a:pPr>
            <a:r>
              <a:rPr lang="en-IN" sz="2000" dirty="0" smtClean="0"/>
              <a:t>User gets logged in if authentication is successful. </a:t>
            </a:r>
          </a:p>
          <a:p>
            <a:pPr marL="342900" indent="-342900">
              <a:buAutoNum type="arabicPeriod"/>
            </a:pPr>
            <a:endParaRPr lang="en-IN" sz="2000" dirty="0"/>
          </a:p>
          <a:p>
            <a:pPr marL="342900" indent="-342900"/>
            <a:endParaRPr lang="en-IN" sz="2000" dirty="0" smtClean="0"/>
          </a:p>
          <a:p>
            <a:r>
              <a:rPr lang="en-IN" sz="2000" b="1" dirty="0" smtClean="0"/>
              <a:t>Exception Scenario:</a:t>
            </a:r>
          </a:p>
          <a:p>
            <a:r>
              <a:rPr lang="en-IN" sz="2000" dirty="0" smtClean="0"/>
              <a:t>1 </a:t>
            </a:r>
            <a:r>
              <a:rPr lang="en-IN" sz="2000" dirty="0" smtClean="0"/>
              <a:t>User has forgotten the </a:t>
            </a:r>
            <a:r>
              <a:rPr lang="en-IN" sz="2000" dirty="0" smtClean="0"/>
              <a:t>password, He can restore it by entering </a:t>
            </a:r>
            <a:r>
              <a:rPr lang="en-IN" sz="2000" dirty="0" smtClean="0"/>
              <a:t>his phone number to </a:t>
            </a:r>
            <a:r>
              <a:rPr lang="en-IN" sz="2000" dirty="0" smtClean="0"/>
              <a:t>which one time password will be sent.</a:t>
            </a:r>
            <a:endParaRPr lang="en-IN" sz="2000" dirty="0" smtClean="0"/>
          </a:p>
        </p:txBody>
      </p:sp>
      <p:sp>
        <p:nvSpPr>
          <p:cNvPr id="5" name="Title 2"/>
          <p:cNvSpPr>
            <a:spLocks noGrp="1"/>
          </p:cNvSpPr>
          <p:nvPr/>
        </p:nvSpPr>
        <p:spPr>
          <a:xfrm>
            <a:off x="736853" y="617760"/>
            <a:ext cx="10515600" cy="132556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solidFill>
                  <a:schemeClr val="tx1"/>
                </a:solidFill>
              </a:rPr>
              <a:t>9</a:t>
            </a:r>
            <a:r>
              <a:rPr lang="en-US" sz="4800" dirty="0" smtClean="0">
                <a:solidFill>
                  <a:schemeClr val="tx1"/>
                </a:solidFill>
              </a:rPr>
              <a:t>. </a:t>
            </a:r>
            <a:r>
              <a:rPr lang="en-US" sz="4800" dirty="0" smtClean="0">
                <a:solidFill>
                  <a:schemeClr val="tx1"/>
                </a:solidFill>
              </a:rPr>
              <a:t>Use-Case Description.</a:t>
            </a:r>
            <a:endParaRPr lang="en-US" sz="4800" dirty="0">
              <a:solidFill>
                <a:schemeClr val="tx1"/>
              </a:solidFill>
            </a:endParaRPr>
          </a:p>
        </p:txBody>
      </p:sp>
    </p:spTree>
    <p:extLst>
      <p:ext uri="{BB962C8B-B14F-4D97-AF65-F5344CB8AC3E}">
        <p14:creationId xmlns:p14="http://schemas.microsoft.com/office/powerpoint/2010/main" val="3084473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881550" y="984993"/>
            <a:ext cx="10704226" cy="501675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smtClean="0"/>
              <a:t>Use case: </a:t>
            </a:r>
            <a:r>
              <a:rPr lang="en-IN" sz="2000" dirty="0" smtClean="0"/>
              <a:t>View log history</a:t>
            </a:r>
          </a:p>
          <a:p>
            <a:endParaRPr lang="en-IN" sz="2000" dirty="0" smtClean="0"/>
          </a:p>
          <a:p>
            <a:r>
              <a:rPr lang="en-IN" sz="2000" b="1" dirty="0" smtClean="0"/>
              <a:t>Actor: </a:t>
            </a:r>
            <a:r>
              <a:rPr lang="en-IN" sz="2000" dirty="0" smtClean="0"/>
              <a:t>Admin</a:t>
            </a:r>
            <a:endParaRPr lang="en-IN" sz="2000" dirty="0" smtClean="0"/>
          </a:p>
          <a:p>
            <a:endParaRPr lang="en-IN" sz="2000" dirty="0" smtClean="0"/>
          </a:p>
          <a:p>
            <a:r>
              <a:rPr lang="en-IN" sz="2000" b="1" dirty="0" smtClean="0"/>
              <a:t>Pre-condition:</a:t>
            </a:r>
            <a:r>
              <a:rPr lang="en-IN" sz="2000" dirty="0" smtClean="0"/>
              <a:t> </a:t>
            </a:r>
            <a:r>
              <a:rPr lang="en-IN" sz="2000" dirty="0" smtClean="0"/>
              <a:t>Admin has logged in.</a:t>
            </a:r>
          </a:p>
          <a:p>
            <a:r>
              <a:rPr lang="en-IN" sz="2000" b="1" dirty="0" smtClean="0"/>
              <a:t>Post-condition</a:t>
            </a:r>
            <a:r>
              <a:rPr lang="en-IN" sz="2000" dirty="0" smtClean="0"/>
              <a:t>: Admin will be able view the </a:t>
            </a:r>
            <a:r>
              <a:rPr lang="en-US" sz="2000" dirty="0">
                <a:solidFill>
                  <a:schemeClr val="tx1">
                    <a:lumMod val="95000"/>
                    <a:lumOff val="5000"/>
                  </a:schemeClr>
                </a:solidFill>
                <a:cs typeface="Times New Roman" panose="02020603050405020304" pitchFamily="18" charset="0"/>
              </a:rPr>
              <a:t>log history which contains the record of when a door was opened/closed by whom</a:t>
            </a:r>
            <a:r>
              <a:rPr lang="en-US" sz="2000" dirty="0" smtClean="0">
                <a:solidFill>
                  <a:schemeClr val="tx1">
                    <a:lumMod val="95000"/>
                    <a:lumOff val="5000"/>
                  </a:schemeClr>
                </a:solidFill>
                <a:cs typeface="Times New Roman" panose="02020603050405020304" pitchFamily="18" charset="0"/>
              </a:rPr>
              <a:t>.</a:t>
            </a:r>
            <a:endParaRPr lang="en-IN" sz="2000" dirty="0" smtClean="0"/>
          </a:p>
          <a:p>
            <a:endParaRPr lang="en-IN" sz="2000" dirty="0" smtClean="0"/>
          </a:p>
          <a:p>
            <a:r>
              <a:rPr lang="en-IN" sz="2000" b="1" dirty="0" smtClean="0"/>
              <a:t>Success Scenario:</a:t>
            </a:r>
          </a:p>
          <a:p>
            <a:pPr marL="342900" indent="-342900">
              <a:buAutoNum type="arabicPeriod"/>
            </a:pPr>
            <a:r>
              <a:rPr lang="en-IN" sz="2000" dirty="0" smtClean="0"/>
              <a:t>Admin will click view log history button.</a:t>
            </a:r>
          </a:p>
          <a:p>
            <a:pPr marL="342900" indent="-342900">
              <a:buAutoNum type="arabicPeriod"/>
            </a:pPr>
            <a:r>
              <a:rPr lang="en-IN" sz="2000" dirty="0" smtClean="0"/>
              <a:t>System redirects the screen.</a:t>
            </a:r>
          </a:p>
          <a:p>
            <a:pPr marL="342900" indent="-342900">
              <a:buAutoNum type="arabicPeriod"/>
            </a:pPr>
            <a:r>
              <a:rPr lang="en-IN" sz="2000" dirty="0" smtClean="0"/>
              <a:t>Admin will be able to see the details.</a:t>
            </a:r>
          </a:p>
          <a:p>
            <a:pPr marL="342900" indent="-342900">
              <a:buAutoNum type="arabicPeriod"/>
            </a:pPr>
            <a:endParaRPr lang="en-IN" sz="2000" dirty="0" smtClean="0"/>
          </a:p>
          <a:p>
            <a:pPr marL="342900" indent="-342900"/>
            <a:endParaRPr lang="en-IN" sz="2000" dirty="0" smtClean="0"/>
          </a:p>
          <a:p>
            <a:r>
              <a:rPr lang="en-IN" sz="2000" b="1" dirty="0" smtClean="0"/>
              <a:t>Exception Scenario:</a:t>
            </a:r>
          </a:p>
          <a:p>
            <a:r>
              <a:rPr lang="en-IN" sz="2000" dirty="0" smtClean="0"/>
              <a:t>1. Connection to server is lost, user has to reconnect it and wait till he gets the information.</a:t>
            </a:r>
            <a:endParaRPr lang="en-IN" sz="2000" dirty="0" smtClean="0"/>
          </a:p>
        </p:txBody>
      </p:sp>
    </p:spTree>
    <p:extLst>
      <p:ext uri="{BB962C8B-B14F-4D97-AF65-F5344CB8AC3E}">
        <p14:creationId xmlns:p14="http://schemas.microsoft.com/office/powerpoint/2010/main" val="969005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1154998341"/>
              </p:ext>
            </p:extLst>
          </p:nvPr>
        </p:nvGraphicFramePr>
        <p:xfrm>
          <a:off x="498766" y="1520042"/>
          <a:ext cx="11435937" cy="5490816"/>
        </p:xfrm>
        <a:graphic>
          <a:graphicData uri="http://schemas.openxmlformats.org/drawingml/2006/table">
            <a:tbl>
              <a:tblPr firstRow="1" firstCol="1" bandRow="1">
                <a:tableStyleId>{5202B0CA-FC54-4496-8BCA-5EF66A818D29}</a:tableStyleId>
              </a:tblPr>
              <a:tblGrid>
                <a:gridCol w="3811979"/>
                <a:gridCol w="3811979"/>
                <a:gridCol w="3811979"/>
              </a:tblGrid>
              <a:tr h="446435">
                <a:tc>
                  <a:txBody>
                    <a:bodyPr/>
                    <a:lstStyle/>
                    <a:p>
                      <a:pPr>
                        <a:lnSpc>
                          <a:spcPct val="115000"/>
                        </a:lnSpc>
                        <a:spcAft>
                          <a:spcPts val="0"/>
                        </a:spcAft>
                      </a:pPr>
                      <a:r>
                        <a:rPr lang="en-US" sz="1300" dirty="0">
                          <a:effectLst/>
                        </a:rPr>
                        <a:t>Models </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a:effectLst/>
                        </a:rPr>
                        <a:t>Strengths </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a:effectLst/>
                        </a:rPr>
                        <a:t>Weakness</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r>
              <a:tr h="349211">
                <a:tc>
                  <a:txBody>
                    <a:bodyPr/>
                    <a:lstStyle/>
                    <a:p>
                      <a:pPr>
                        <a:lnSpc>
                          <a:spcPct val="115000"/>
                        </a:lnSpc>
                        <a:spcAft>
                          <a:spcPts val="0"/>
                        </a:spcAft>
                      </a:pPr>
                      <a:r>
                        <a:rPr lang="en-US" sz="1300" dirty="0">
                          <a:effectLst/>
                        </a:rPr>
                        <a:t>Process model 1</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1 Gives better understanding</a:t>
                      </a:r>
                      <a:r>
                        <a:rPr lang="en-US" sz="1300" baseline="0" dirty="0" smtClean="0">
                          <a:effectLst/>
                        </a:rPr>
                        <a:t> about the requirements of  the client.</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1 Regular testing is required(expensive)</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r>
              <a:tr h="423843">
                <a:tc>
                  <a:txBody>
                    <a:bodyPr/>
                    <a:lstStyle/>
                    <a:p>
                      <a:pPr>
                        <a:lnSpc>
                          <a:spcPct val="115000"/>
                        </a:lnSpc>
                        <a:spcAft>
                          <a:spcPts val="0"/>
                        </a:spcAft>
                      </a:pPr>
                      <a:r>
                        <a:rPr lang="en-US" sz="1300" dirty="0">
                          <a:effectLst/>
                        </a:rPr>
                        <a:t> </a:t>
                      </a:r>
                      <a:r>
                        <a:rPr lang="en-US" sz="1300" dirty="0" smtClean="0">
                          <a:effectLst/>
                        </a:rPr>
                        <a:t>Prototype Model</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2 Risks are reduced and modifications</a:t>
                      </a:r>
                      <a:r>
                        <a:rPr lang="en-US" sz="1300" baseline="0" dirty="0" smtClean="0">
                          <a:effectLst/>
                        </a:rPr>
                        <a:t> at the early  stages are possible</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2 No rigid documentation</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r>
              <a:tr h="423843">
                <a:tc>
                  <a:txBody>
                    <a:bodyPr/>
                    <a:lstStyle/>
                    <a:p>
                      <a:pPr>
                        <a:lnSpc>
                          <a:spcPct val="115000"/>
                        </a:lnSpc>
                        <a:spcAft>
                          <a:spcPts val="0"/>
                        </a:spcAft>
                      </a:pPr>
                      <a:r>
                        <a:rPr lang="en-US" sz="1300">
                          <a:effectLst/>
                        </a:rPr>
                        <a:t> </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3 Best suits the project where requirements are hard to understand at the beginning</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3 Prototype building time</a:t>
                      </a:r>
                      <a:r>
                        <a:rPr lang="en-US" sz="1300" baseline="0" dirty="0" smtClean="0">
                          <a:effectLst/>
                        </a:rPr>
                        <a:t> is a bit high</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r>
              <a:tr h="423843">
                <a:tc>
                  <a:txBody>
                    <a:bodyPr/>
                    <a:lstStyle/>
                    <a:p>
                      <a:pPr>
                        <a:lnSpc>
                          <a:spcPct val="115000"/>
                        </a:lnSpc>
                        <a:spcAft>
                          <a:spcPts val="0"/>
                        </a:spcAft>
                      </a:pPr>
                      <a:r>
                        <a:rPr lang="en-US" sz="1300">
                          <a:effectLst/>
                        </a:rPr>
                        <a:t> </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a:effectLst/>
                        </a:rPr>
                        <a:t> </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a:effectLst/>
                        </a:rPr>
                        <a:t> </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r>
              <a:tr h="423843">
                <a:tc>
                  <a:txBody>
                    <a:bodyPr/>
                    <a:lstStyle/>
                    <a:p>
                      <a:pPr>
                        <a:lnSpc>
                          <a:spcPct val="115000"/>
                        </a:lnSpc>
                        <a:spcAft>
                          <a:spcPts val="0"/>
                        </a:spcAft>
                      </a:pPr>
                      <a:r>
                        <a:rPr lang="en-US" sz="1300">
                          <a:effectLst/>
                        </a:rPr>
                        <a:t>Process model 2</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1 Gives the status of the project </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1 No rigid documentation</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r>
              <a:tr h="423843">
                <a:tc>
                  <a:txBody>
                    <a:bodyPr/>
                    <a:lstStyle/>
                    <a:p>
                      <a:pPr>
                        <a:lnSpc>
                          <a:spcPct val="115000"/>
                        </a:lnSpc>
                        <a:spcAft>
                          <a:spcPts val="0"/>
                        </a:spcAft>
                      </a:pPr>
                      <a:r>
                        <a:rPr lang="en-US" sz="1300" dirty="0">
                          <a:effectLst/>
                        </a:rPr>
                        <a:t> </a:t>
                      </a:r>
                      <a:r>
                        <a:rPr lang="en-US" sz="1300" dirty="0" smtClean="0">
                          <a:effectLst/>
                        </a:rPr>
                        <a:t>Iterative</a:t>
                      </a:r>
                      <a:r>
                        <a:rPr lang="en-US" sz="1300" baseline="0" dirty="0" smtClean="0">
                          <a:effectLst/>
                        </a:rPr>
                        <a:t> Model</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2 Stable architecture is used</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2 Re-design at initial steps is costlier</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r>
              <a:tr h="423843">
                <a:tc>
                  <a:txBody>
                    <a:bodyPr/>
                    <a:lstStyle/>
                    <a:p>
                      <a:pPr>
                        <a:lnSpc>
                          <a:spcPct val="115000"/>
                        </a:lnSpc>
                        <a:spcAft>
                          <a:spcPts val="0"/>
                        </a:spcAft>
                      </a:pPr>
                      <a:r>
                        <a:rPr lang="en-US" sz="1300">
                          <a:effectLst/>
                        </a:rPr>
                        <a:t> </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3 Constant updates</a:t>
                      </a:r>
                      <a:r>
                        <a:rPr lang="en-US" sz="1300" baseline="0" dirty="0" smtClean="0">
                          <a:effectLst/>
                        </a:rPr>
                        <a:t> are  maintained  by taking feedbacks</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3 The requirements of future iterations</a:t>
                      </a:r>
                      <a:r>
                        <a:rPr lang="en-US" sz="1300" baseline="0" dirty="0" smtClean="0">
                          <a:effectLst/>
                        </a:rPr>
                        <a:t> are not known leading to re-work</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r>
              <a:tr h="446435">
                <a:tc>
                  <a:txBody>
                    <a:bodyPr/>
                    <a:lstStyle/>
                    <a:p>
                      <a:pPr>
                        <a:lnSpc>
                          <a:spcPct val="115000"/>
                        </a:lnSpc>
                        <a:spcAft>
                          <a:spcPts val="0"/>
                        </a:spcAft>
                      </a:pPr>
                      <a:r>
                        <a:rPr lang="en-US" sz="1300">
                          <a:effectLst/>
                        </a:rPr>
                        <a:t> </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a:effectLst/>
                        </a:rPr>
                        <a:t> </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a:effectLst/>
                        </a:rPr>
                        <a:t> </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r>
              <a:tr h="423843">
                <a:tc>
                  <a:txBody>
                    <a:bodyPr/>
                    <a:lstStyle/>
                    <a:p>
                      <a:pPr>
                        <a:lnSpc>
                          <a:spcPct val="115000"/>
                        </a:lnSpc>
                        <a:spcAft>
                          <a:spcPts val="0"/>
                        </a:spcAft>
                      </a:pPr>
                      <a:r>
                        <a:rPr lang="en-US" sz="1300">
                          <a:effectLst/>
                        </a:rPr>
                        <a:t>Process model 3</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1 Consumes less time</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1 Software requirement process has to be completed in order to proceed further</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r>
              <a:tr h="423843">
                <a:tc>
                  <a:txBody>
                    <a:bodyPr/>
                    <a:lstStyle/>
                    <a:p>
                      <a:pPr>
                        <a:lnSpc>
                          <a:spcPct val="115000"/>
                        </a:lnSpc>
                        <a:spcAft>
                          <a:spcPts val="0"/>
                        </a:spcAft>
                      </a:pPr>
                      <a:r>
                        <a:rPr lang="en-US" sz="1300" dirty="0" smtClean="0">
                          <a:effectLst/>
                        </a:rPr>
                        <a:t>Time Boxing</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2 Tasks</a:t>
                      </a:r>
                      <a:r>
                        <a:rPr lang="en-US" sz="1300" baseline="0" dirty="0" smtClean="0">
                          <a:effectLst/>
                        </a:rPr>
                        <a:t> can be performed parallel(like we are designing app and hardware part parallel and interface it later)</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2 Has time constraint</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r>
              <a:tr h="446435">
                <a:tc>
                  <a:txBody>
                    <a:bodyPr/>
                    <a:lstStyle/>
                    <a:p>
                      <a:pPr>
                        <a:lnSpc>
                          <a:spcPct val="115000"/>
                        </a:lnSpc>
                        <a:spcAft>
                          <a:spcPts val="0"/>
                        </a:spcAft>
                      </a:pPr>
                      <a:r>
                        <a:rPr lang="en-US" sz="1300">
                          <a:effectLst/>
                        </a:rPr>
                        <a:t> </a:t>
                      </a:r>
                      <a:endParaRPr lang="en-IN"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3  Updating with changing technology is possible</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c>
                  <a:txBody>
                    <a:bodyPr/>
                    <a:lstStyle/>
                    <a:p>
                      <a:pPr>
                        <a:lnSpc>
                          <a:spcPct val="115000"/>
                        </a:lnSpc>
                        <a:spcAft>
                          <a:spcPts val="0"/>
                        </a:spcAft>
                      </a:pPr>
                      <a:r>
                        <a:rPr lang="en-US" sz="1300" dirty="0" smtClean="0">
                          <a:effectLst/>
                        </a:rPr>
                        <a:t>3 It cannot be applied</a:t>
                      </a:r>
                      <a:r>
                        <a:rPr lang="en-US" sz="1300" baseline="0" dirty="0" smtClean="0">
                          <a:effectLst/>
                        </a:rPr>
                        <a:t> to projects which cannot be divided into sub parts.</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846" marR="64846" marT="0" marB="0"/>
                </a:tc>
              </a:tr>
            </a:tbl>
          </a:graphicData>
        </a:graphic>
      </p:graphicFrame>
      <p:sp>
        <p:nvSpPr>
          <p:cNvPr id="5" name="TextBox 4"/>
          <p:cNvSpPr txBox="1"/>
          <p:nvPr/>
        </p:nvSpPr>
        <p:spPr>
          <a:xfrm>
            <a:off x="1282535" y="498763"/>
            <a:ext cx="3979936" cy="707886"/>
          </a:xfrm>
          <a:prstGeom prst="rect">
            <a:avLst/>
          </a:prstGeom>
          <a:noFill/>
        </p:spPr>
        <p:txBody>
          <a:bodyPr wrap="none" rtlCol="0">
            <a:spAutoFit/>
          </a:bodyPr>
          <a:lstStyle/>
          <a:p>
            <a:r>
              <a:rPr lang="en-IN" sz="4000" dirty="0" smtClean="0"/>
              <a:t>10. Process model:</a:t>
            </a:r>
            <a:endParaRPr lang="en-IN" sz="4000" dirty="0"/>
          </a:p>
        </p:txBody>
      </p:sp>
    </p:spTree>
    <p:extLst>
      <p:ext uri="{BB962C8B-B14F-4D97-AF65-F5344CB8AC3E}">
        <p14:creationId xmlns:p14="http://schemas.microsoft.com/office/powerpoint/2010/main" val="3795683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1022279"/>
            <a:ext cx="10363824" cy="699644"/>
          </a:xfrm>
        </p:spPr>
        <p:txBody>
          <a:bodyPr>
            <a:noAutofit/>
          </a:bodyPr>
          <a:lstStyle/>
          <a:p>
            <a:r>
              <a:rPr lang="en-US" sz="4000" dirty="0" smtClean="0">
                <a:solidFill>
                  <a:schemeClr val="tx1">
                    <a:lumMod val="95000"/>
                    <a:lumOff val="5000"/>
                  </a:schemeClr>
                </a:solidFill>
                <a:cs typeface="Times New Roman" panose="02020603050405020304" pitchFamily="18" charset="0"/>
              </a:rPr>
              <a:t>11. Modules </a:t>
            </a:r>
            <a:r>
              <a:rPr lang="en-US" sz="4000" dirty="0">
                <a:solidFill>
                  <a:schemeClr val="tx1">
                    <a:lumMod val="95000"/>
                    <a:lumOff val="5000"/>
                  </a:schemeClr>
                </a:solidFill>
                <a:cs typeface="Times New Roman" panose="02020603050405020304" pitchFamily="18" charset="0"/>
              </a:rPr>
              <a:t>implemented related to </a:t>
            </a:r>
            <a:r>
              <a:rPr lang="en-US" sz="4000" dirty="0" smtClean="0">
                <a:solidFill>
                  <a:schemeClr val="tx1">
                    <a:lumMod val="95000"/>
                    <a:lumOff val="5000"/>
                  </a:schemeClr>
                </a:solidFill>
                <a:cs typeface="Times New Roman" panose="02020603050405020304" pitchFamily="18" charset="0"/>
              </a:rPr>
              <a:t>features:</a:t>
            </a:r>
            <a:endParaRPr lang="en-IN" sz="4000" dirty="0">
              <a:solidFill>
                <a:schemeClr val="tx1">
                  <a:lumMod val="95000"/>
                  <a:lumOff val="5000"/>
                </a:schemeClr>
              </a:solidFill>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IN" sz="1800" dirty="0" smtClean="0">
                <a:solidFill>
                  <a:schemeClr val="tx1">
                    <a:lumMod val="95000"/>
                    <a:lumOff val="5000"/>
                  </a:schemeClr>
                </a:solidFill>
                <a:latin typeface="+mj-lt"/>
                <a:cs typeface="Times New Roman" panose="02020603050405020304" pitchFamily="18" charset="0"/>
              </a:rPr>
              <a:t>Register</a:t>
            </a:r>
          </a:p>
          <a:p>
            <a:r>
              <a:rPr lang="en-IN" sz="1800" dirty="0" smtClean="0">
                <a:solidFill>
                  <a:schemeClr val="tx1">
                    <a:lumMod val="95000"/>
                    <a:lumOff val="5000"/>
                  </a:schemeClr>
                </a:solidFill>
                <a:latin typeface="+mj-lt"/>
                <a:cs typeface="Times New Roman" panose="02020603050405020304" pitchFamily="18" charset="0"/>
              </a:rPr>
              <a:t>Login</a:t>
            </a:r>
          </a:p>
          <a:p>
            <a:r>
              <a:rPr lang="en-IN" sz="1800" dirty="0" smtClean="0">
                <a:solidFill>
                  <a:schemeClr val="tx1">
                    <a:lumMod val="95000"/>
                    <a:lumOff val="5000"/>
                  </a:schemeClr>
                </a:solidFill>
                <a:latin typeface="+mj-lt"/>
                <a:cs typeface="Times New Roman" panose="02020603050405020304" pitchFamily="18" charset="0"/>
              </a:rPr>
              <a:t>Activities based on category of user(after authentication)</a:t>
            </a:r>
          </a:p>
        </p:txBody>
      </p:sp>
    </p:spTree>
    <p:extLst>
      <p:ext uri="{BB962C8B-B14F-4D97-AF65-F5344CB8AC3E}">
        <p14:creationId xmlns:p14="http://schemas.microsoft.com/office/powerpoint/2010/main" val="1252152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157" y="772897"/>
            <a:ext cx="4097612" cy="616516"/>
          </a:xfrm>
        </p:spPr>
        <p:txBody>
          <a:bodyPr>
            <a:noAutofit/>
          </a:bodyPr>
          <a:lstStyle/>
          <a:p>
            <a:r>
              <a:rPr lang="en-US" sz="4000" dirty="0" smtClean="0">
                <a:solidFill>
                  <a:schemeClr val="tx1">
                    <a:lumMod val="95000"/>
                    <a:lumOff val="5000"/>
                  </a:schemeClr>
                </a:solidFill>
                <a:cs typeface="Times New Roman" panose="02020603050405020304" pitchFamily="18" charset="0"/>
              </a:rPr>
              <a:t>12. </a:t>
            </a:r>
            <a:r>
              <a:rPr lang="en-US" sz="4000" dirty="0" smtClean="0">
                <a:solidFill>
                  <a:schemeClr val="tx1">
                    <a:lumMod val="95000"/>
                    <a:lumOff val="5000"/>
                  </a:schemeClr>
                </a:solidFill>
                <a:cs typeface="Times New Roman" panose="02020603050405020304" pitchFamily="18" charset="0"/>
              </a:rPr>
              <a:t>Test </a:t>
            </a:r>
            <a:r>
              <a:rPr lang="en-US" sz="4000" dirty="0" smtClean="0">
                <a:solidFill>
                  <a:schemeClr val="tx1">
                    <a:lumMod val="95000"/>
                    <a:lumOff val="5000"/>
                  </a:schemeClr>
                </a:solidFill>
                <a:cs typeface="Times New Roman" panose="02020603050405020304" pitchFamily="18" charset="0"/>
              </a:rPr>
              <a:t>plan:</a:t>
            </a:r>
            <a:endParaRPr lang="en-IN" sz="4000" dirty="0">
              <a:solidFill>
                <a:schemeClr val="tx1">
                  <a:lumMod val="95000"/>
                  <a:lumOff val="5000"/>
                </a:schemeClr>
              </a:solidFill>
              <a:cs typeface="Times New Roman" panose="02020603050405020304" pitchFamily="18" charset="0"/>
            </a:endParaRPr>
          </a:p>
        </p:txBody>
      </p:sp>
      <p:sp>
        <p:nvSpPr>
          <p:cNvPr id="3" name="Content Placeholder 2"/>
          <p:cNvSpPr>
            <a:spLocks noGrp="1"/>
          </p:cNvSpPr>
          <p:nvPr>
            <p:ph sz="quarter" idx="13"/>
          </p:nvPr>
        </p:nvSpPr>
        <p:spPr>
          <a:xfrm>
            <a:off x="3918231" y="1690199"/>
            <a:ext cx="2185686" cy="732368"/>
          </a:xfrm>
        </p:spPr>
        <p:txBody>
          <a:bodyPr>
            <a:normAutofit/>
          </a:bodyPr>
          <a:lstStyle/>
          <a:p>
            <a:pPr marL="0" indent="0">
              <a:buNone/>
            </a:pPr>
            <a:r>
              <a:rPr lang="en-IN" sz="2500" dirty="0" smtClean="0">
                <a:solidFill>
                  <a:schemeClr val="tx1">
                    <a:lumMod val="95000"/>
                    <a:lumOff val="5000"/>
                  </a:schemeClr>
                </a:solidFill>
                <a:latin typeface="Times New Roman" panose="02020603050405020304" pitchFamily="18" charset="0"/>
                <a:cs typeface="Times New Roman" panose="02020603050405020304" pitchFamily="18" charset="0"/>
                <a:hlinkClick r:id="rId2" action="ppaction://hlinkfile"/>
              </a:rPr>
              <a:t>Test Plan</a:t>
            </a:r>
            <a:endParaRPr lang="en-IN" sz="25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405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3135711" cy="830273"/>
          </a:xfrm>
        </p:spPr>
        <p:txBody>
          <a:bodyPr>
            <a:noAutofit/>
          </a:bodyPr>
          <a:lstStyle/>
          <a:p>
            <a:r>
              <a:rPr lang="en-US" sz="4000" dirty="0" smtClean="0">
                <a:solidFill>
                  <a:schemeClr val="tx1">
                    <a:lumMod val="95000"/>
                    <a:lumOff val="5000"/>
                  </a:schemeClr>
                </a:solidFill>
                <a:latin typeface="Times New Roman" panose="02020603050405020304" pitchFamily="18" charset="0"/>
                <a:cs typeface="Times New Roman" panose="02020603050405020304" pitchFamily="18" charset="0"/>
              </a:rPr>
              <a:t>Summary:</a:t>
            </a:r>
            <a:endParaRPr lang="en-IN"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pPr marL="0" indent="0">
              <a:buNone/>
            </a:pPr>
            <a:r>
              <a:rPr lang="en-IN" sz="1800" dirty="0" smtClean="0">
                <a:solidFill>
                  <a:schemeClr val="tx1">
                    <a:lumMod val="95000"/>
                    <a:lumOff val="5000"/>
                  </a:schemeClr>
                </a:solidFill>
                <a:latin typeface="Times New Roman" panose="02020603050405020304" pitchFamily="18" charset="0"/>
                <a:cs typeface="Times New Roman" panose="02020603050405020304" pitchFamily="18" charset="0"/>
              </a:rPr>
              <a:t>60% is completed</a:t>
            </a:r>
          </a:p>
          <a:p>
            <a:pPr marL="0" indent="0">
              <a:buNone/>
            </a:pPr>
            <a:r>
              <a:rPr lang="en-IN" sz="1800" dirty="0" smtClean="0">
                <a:solidFill>
                  <a:schemeClr val="tx1">
                    <a:lumMod val="95000"/>
                    <a:lumOff val="5000"/>
                  </a:schemeClr>
                </a:solidFill>
                <a:latin typeface="Times New Roman" panose="02020603050405020304" pitchFamily="18" charset="0"/>
                <a:cs typeface="Times New Roman" panose="02020603050405020304" pitchFamily="18" charset="0"/>
              </a:rPr>
              <a:t>Checking history in app</a:t>
            </a:r>
          </a:p>
          <a:p>
            <a:pPr marL="0" indent="0">
              <a:buNone/>
            </a:pPr>
            <a:r>
              <a:rPr lang="en-IN" sz="1800" dirty="0" smtClean="0">
                <a:solidFill>
                  <a:schemeClr val="tx1">
                    <a:lumMod val="95000"/>
                    <a:lumOff val="5000"/>
                  </a:schemeClr>
                </a:solidFill>
                <a:latin typeface="Times New Roman" panose="02020603050405020304" pitchFamily="18" charset="0"/>
                <a:cs typeface="Times New Roman" panose="02020603050405020304" pitchFamily="18" charset="0"/>
              </a:rPr>
              <a:t>Automated door.</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427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605881" y="159038"/>
            <a:ext cx="3063659" cy="83099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dirty="0" smtClean="0"/>
              <a:t>Contents:</a:t>
            </a:r>
            <a:endParaRPr lang="en-IN" sz="4800" dirty="0"/>
          </a:p>
        </p:txBody>
      </p:sp>
      <p:sp>
        <p:nvSpPr>
          <p:cNvPr id="5" name="TextBox 3"/>
          <p:cNvSpPr txBox="1"/>
          <p:nvPr/>
        </p:nvSpPr>
        <p:spPr>
          <a:xfrm>
            <a:off x="914640" y="1512116"/>
            <a:ext cx="4859022" cy="378565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AutoNum type="arabicPeriod"/>
            </a:pPr>
            <a:r>
              <a:rPr lang="en-IN" sz="2000" dirty="0" smtClean="0"/>
              <a:t>Problem Statement</a:t>
            </a:r>
            <a:r>
              <a:rPr lang="en-IN" sz="2000" dirty="0" smtClean="0"/>
              <a:t>.</a:t>
            </a:r>
            <a:endParaRPr lang="en-IN" sz="2000" dirty="0" smtClean="0"/>
          </a:p>
          <a:p>
            <a:pPr marL="457200" indent="-457200">
              <a:buAutoNum type="arabicPeriod"/>
            </a:pPr>
            <a:r>
              <a:rPr lang="en-IN" sz="2000" dirty="0" smtClean="0"/>
              <a:t>Abstract</a:t>
            </a:r>
            <a:endParaRPr lang="en-IN" sz="2000" dirty="0" smtClean="0"/>
          </a:p>
          <a:p>
            <a:pPr marL="457200" indent="-457200">
              <a:buAutoNum type="arabicPeriod"/>
            </a:pPr>
            <a:r>
              <a:rPr lang="en-IN" sz="2000" dirty="0" smtClean="0"/>
              <a:t>Who can use it?</a:t>
            </a:r>
            <a:endParaRPr lang="en-IN" sz="2000" dirty="0" smtClean="0"/>
          </a:p>
          <a:p>
            <a:pPr marL="457200" indent="-457200">
              <a:buAutoNum type="arabicPeriod"/>
            </a:pPr>
            <a:r>
              <a:rPr lang="en-IN" sz="2000" dirty="0" smtClean="0"/>
              <a:t>Features</a:t>
            </a:r>
            <a:endParaRPr lang="en-IN" sz="2000" dirty="0" smtClean="0"/>
          </a:p>
          <a:p>
            <a:pPr marL="457200" indent="-457200">
              <a:buAutoNum type="arabicPeriod"/>
            </a:pPr>
            <a:r>
              <a:rPr lang="en-IN" sz="2000" dirty="0" smtClean="0"/>
              <a:t>Functional </a:t>
            </a:r>
            <a:r>
              <a:rPr lang="en-IN" sz="2000" dirty="0" smtClean="0"/>
              <a:t>Requirements</a:t>
            </a:r>
          </a:p>
          <a:p>
            <a:pPr marL="457200" indent="-457200">
              <a:buFontTx/>
              <a:buAutoNum type="arabicPeriod"/>
            </a:pPr>
            <a:r>
              <a:rPr lang="en-IN" sz="2000" dirty="0"/>
              <a:t>Non-Functional </a:t>
            </a:r>
            <a:r>
              <a:rPr lang="en-IN" sz="2000" dirty="0" smtClean="0"/>
              <a:t>Requirements</a:t>
            </a:r>
            <a:endParaRPr lang="en-IN" sz="2000" dirty="0" smtClean="0"/>
          </a:p>
          <a:p>
            <a:pPr marL="457200" indent="-457200">
              <a:buAutoNum type="arabicPeriod"/>
            </a:pPr>
            <a:r>
              <a:rPr lang="en-IN" sz="2000" dirty="0" smtClean="0"/>
              <a:t>Methodology</a:t>
            </a:r>
            <a:endParaRPr lang="en-IN" sz="2000" dirty="0" smtClean="0"/>
          </a:p>
          <a:p>
            <a:pPr marL="457200" indent="-457200">
              <a:buAutoNum type="arabicPeriod"/>
            </a:pPr>
            <a:r>
              <a:rPr lang="en-IN" sz="2000" dirty="0" smtClean="0"/>
              <a:t>Use case </a:t>
            </a:r>
            <a:r>
              <a:rPr lang="en-IN" sz="2000" dirty="0" smtClean="0"/>
              <a:t>diagram</a:t>
            </a:r>
            <a:endParaRPr lang="en-IN" sz="2000" dirty="0" smtClean="0"/>
          </a:p>
          <a:p>
            <a:pPr marL="457200" indent="-457200">
              <a:buAutoNum type="arabicPeriod"/>
            </a:pPr>
            <a:r>
              <a:rPr lang="en-IN" sz="2000" dirty="0" smtClean="0"/>
              <a:t>Use case </a:t>
            </a:r>
            <a:r>
              <a:rPr lang="en-IN" sz="2000" dirty="0" smtClean="0"/>
              <a:t>description</a:t>
            </a:r>
          </a:p>
          <a:p>
            <a:pPr marL="457200" indent="-457200">
              <a:buAutoNum type="arabicPeriod"/>
            </a:pPr>
            <a:r>
              <a:rPr lang="en-IN" sz="2000" dirty="0" smtClean="0"/>
              <a:t>Process model</a:t>
            </a:r>
          </a:p>
          <a:p>
            <a:pPr marL="457200" indent="-457200">
              <a:buAutoNum type="arabicPeriod"/>
            </a:pPr>
            <a:r>
              <a:rPr lang="en-US" sz="2000" dirty="0" smtClean="0">
                <a:solidFill>
                  <a:schemeClr val="tx1">
                    <a:lumMod val="95000"/>
                    <a:lumOff val="5000"/>
                  </a:schemeClr>
                </a:solidFill>
                <a:cs typeface="Times New Roman" panose="02020603050405020304" pitchFamily="18" charset="0"/>
              </a:rPr>
              <a:t>Modules </a:t>
            </a:r>
            <a:r>
              <a:rPr lang="en-US" sz="2000" dirty="0">
                <a:solidFill>
                  <a:schemeClr val="tx1">
                    <a:lumMod val="95000"/>
                    <a:lumOff val="5000"/>
                  </a:schemeClr>
                </a:solidFill>
                <a:cs typeface="Times New Roman" panose="02020603050405020304" pitchFamily="18" charset="0"/>
              </a:rPr>
              <a:t>implemented related to </a:t>
            </a:r>
            <a:r>
              <a:rPr lang="en-US" sz="2000" dirty="0" smtClean="0">
                <a:solidFill>
                  <a:schemeClr val="tx1">
                    <a:lumMod val="95000"/>
                    <a:lumOff val="5000"/>
                  </a:schemeClr>
                </a:solidFill>
                <a:cs typeface="Times New Roman" panose="02020603050405020304" pitchFamily="18" charset="0"/>
              </a:rPr>
              <a:t>features</a:t>
            </a:r>
          </a:p>
          <a:p>
            <a:pPr marL="457200" indent="-457200">
              <a:buAutoNum type="arabicPeriod"/>
            </a:pPr>
            <a:r>
              <a:rPr lang="en-US" sz="2000" dirty="0">
                <a:solidFill>
                  <a:schemeClr val="tx1">
                    <a:lumMod val="95000"/>
                    <a:lumOff val="5000"/>
                  </a:schemeClr>
                </a:solidFill>
                <a:cs typeface="Times New Roman" panose="02020603050405020304" pitchFamily="18" charset="0"/>
              </a:rPr>
              <a:t>Test plan</a:t>
            </a:r>
            <a:endParaRPr lang="en-IN" sz="2000" dirty="0" smtClean="0"/>
          </a:p>
        </p:txBody>
      </p:sp>
    </p:spTree>
    <p:extLst>
      <p:ext uri="{BB962C8B-B14F-4D97-AF65-F5344CB8AC3E}">
        <p14:creationId xmlns:p14="http://schemas.microsoft.com/office/powerpoint/2010/main" val="482545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090" y="545248"/>
            <a:ext cx="11348477" cy="1370983"/>
          </a:xfrm>
        </p:spPr>
        <p:txBody>
          <a:bodyPr>
            <a:normAutofit/>
          </a:bodyPr>
          <a:lstStyle/>
          <a:p>
            <a:pPr algn="l"/>
            <a:r>
              <a:rPr lang="en-IN" sz="4000" dirty="0"/>
              <a:t>1. Problem definition</a:t>
            </a:r>
            <a:r>
              <a:rPr lang="en-IN" sz="4000" dirty="0" smtClean="0"/>
              <a:t>.</a:t>
            </a:r>
            <a:br>
              <a:rPr lang="en-IN" sz="4000" dirty="0" smtClean="0"/>
            </a:br>
            <a:r>
              <a:rPr lang="en-IN" sz="4000" dirty="0" smtClean="0"/>
              <a:t>			</a:t>
            </a:r>
            <a:r>
              <a:rPr lang="en-IN" sz="4000" dirty="0" smtClean="0">
                <a:solidFill>
                  <a:schemeClr val="tx1">
                    <a:lumMod val="95000"/>
                    <a:lumOff val="5000"/>
                  </a:schemeClr>
                </a:solidFill>
                <a:cs typeface="Times New Roman" panose="02020603050405020304" pitchFamily="18" charset="0"/>
              </a:rPr>
              <a:t>Smart home security:</a:t>
            </a:r>
            <a:endParaRPr lang="en-IN" sz="4000" dirty="0">
              <a:solidFill>
                <a:schemeClr val="tx1">
                  <a:lumMod val="95000"/>
                  <a:lumOff val="5000"/>
                </a:schemeClr>
              </a:solidFill>
              <a:cs typeface="Times New Roman" panose="02020603050405020304" pitchFamily="18" charset="0"/>
            </a:endParaRPr>
          </a:p>
        </p:txBody>
      </p:sp>
      <p:sp>
        <p:nvSpPr>
          <p:cNvPr id="3" name="Subtitle 2"/>
          <p:cNvSpPr>
            <a:spLocks noGrp="1"/>
          </p:cNvSpPr>
          <p:nvPr>
            <p:ph type="subTitle" idx="1"/>
          </p:nvPr>
        </p:nvSpPr>
        <p:spPr>
          <a:xfrm>
            <a:off x="1905712" y="2430349"/>
            <a:ext cx="8689976" cy="2763982"/>
          </a:xfrm>
        </p:spPr>
        <p:txBody>
          <a:bodyPr>
            <a:noAutofit/>
          </a:bodyPr>
          <a:lstStyle/>
          <a:p>
            <a:r>
              <a:rPr lang="en-IN" sz="1800" dirty="0">
                <a:solidFill>
                  <a:schemeClr val="tx1">
                    <a:lumMod val="95000"/>
                    <a:lumOff val="5000"/>
                  </a:schemeClr>
                </a:solidFill>
                <a:latin typeface="+mj-lt"/>
                <a:cs typeface="Times New Roman" panose="02020603050405020304" pitchFamily="18" charset="0"/>
              </a:rPr>
              <a:t>“Nowadays providing security to house is one of the difficult task, and should be taken care that no unauthorised person will be able to lock or unlock the doors of the house, and also if one has forgotten to switch off the lights or fans of the house by mistake, there must be an option for him to somehow control the power supply, which leads to saving the electricity. Hence there is a need of smart app which allows one to control the fans lights and also doors from the location they are in.”</a:t>
            </a:r>
          </a:p>
          <a:p>
            <a:endParaRPr lang="en-IN" sz="1300" dirty="0">
              <a:latin typeface="+mj-lt"/>
              <a:cs typeface="Times New Roman" panose="02020603050405020304" pitchFamily="18" charset="0"/>
            </a:endParaRPr>
          </a:p>
        </p:txBody>
      </p:sp>
    </p:spTree>
    <p:extLst>
      <p:ext uri="{BB962C8B-B14F-4D97-AF65-F5344CB8AC3E}">
        <p14:creationId xmlns:p14="http://schemas.microsoft.com/office/powerpoint/2010/main" val="878562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3206963" cy="901525"/>
          </a:xfrm>
        </p:spPr>
        <p:txBody>
          <a:bodyPr>
            <a:noAutofit/>
          </a:bodyPr>
          <a:lstStyle/>
          <a:p>
            <a:r>
              <a:rPr lang="en-IN" sz="4000" dirty="0"/>
              <a:t>2. Abstract.</a:t>
            </a:r>
            <a:endParaRPr lang="en-IN"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543166" y="2117710"/>
            <a:ext cx="10363826" cy="3424107"/>
          </a:xfrm>
        </p:spPr>
        <p:txBody>
          <a:bodyPr>
            <a:normAutofit fontScale="85000" lnSpcReduction="20000"/>
          </a:bodyPr>
          <a:lstStyle/>
          <a:p>
            <a:pPr marL="0" indent="0">
              <a:buNone/>
            </a:pPr>
            <a:r>
              <a:rPr lang="en-IN" dirty="0" smtClean="0">
                <a:latin typeface="+mj-lt"/>
              </a:rPr>
              <a:t>	</a:t>
            </a:r>
            <a:r>
              <a:rPr lang="en-IN" sz="2600" dirty="0">
                <a:solidFill>
                  <a:schemeClr val="tx1">
                    <a:lumMod val="95000"/>
                    <a:lumOff val="5000"/>
                  </a:schemeClr>
                </a:solidFill>
                <a:latin typeface="+mj-lt"/>
                <a:cs typeface="Times New Roman" panose="02020603050405020304" pitchFamily="18" charset="0"/>
              </a:rPr>
              <a:t/>
            </a:r>
            <a:br>
              <a:rPr lang="en-IN" sz="2600" dirty="0">
                <a:solidFill>
                  <a:schemeClr val="tx1">
                    <a:lumMod val="95000"/>
                    <a:lumOff val="5000"/>
                  </a:schemeClr>
                </a:solidFill>
                <a:latin typeface="+mj-lt"/>
                <a:cs typeface="Times New Roman" panose="02020603050405020304" pitchFamily="18" charset="0"/>
              </a:rPr>
            </a:br>
            <a:r>
              <a:rPr lang="en-IN" sz="2600" dirty="0">
                <a:solidFill>
                  <a:schemeClr val="tx1">
                    <a:lumMod val="95000"/>
                    <a:lumOff val="5000"/>
                  </a:schemeClr>
                </a:solidFill>
                <a:latin typeface="+mj-lt"/>
                <a:cs typeface="Times New Roman" panose="02020603050405020304" pitchFamily="18" charset="0"/>
              </a:rPr>
              <a:t>Our project basically deals with the controlling of the home appliances with the android app and the security one can provide to its residents</a:t>
            </a:r>
            <a:r>
              <a:rPr lang="en-IN" sz="2600" dirty="0" smtClean="0">
                <a:solidFill>
                  <a:schemeClr val="tx1">
                    <a:lumMod val="95000"/>
                    <a:lumOff val="5000"/>
                  </a:schemeClr>
                </a:solidFill>
                <a:latin typeface="+mj-lt"/>
                <a:cs typeface="Times New Roman" panose="02020603050405020304" pitchFamily="18" charset="0"/>
              </a:rPr>
              <a:t>. The </a:t>
            </a:r>
            <a:r>
              <a:rPr lang="en-IN" sz="2600" dirty="0">
                <a:solidFill>
                  <a:schemeClr val="tx1">
                    <a:lumMod val="95000"/>
                    <a:lumOff val="5000"/>
                  </a:schemeClr>
                </a:solidFill>
                <a:latin typeface="+mj-lt"/>
                <a:cs typeface="Times New Roman" panose="02020603050405020304" pitchFamily="18" charset="0"/>
              </a:rPr>
              <a:t>owner of the house can monitor the log history as </a:t>
            </a:r>
            <a:r>
              <a:rPr lang="en-IN" sz="2600" dirty="0" smtClean="0">
                <a:solidFill>
                  <a:schemeClr val="tx1">
                    <a:lumMod val="95000"/>
                    <a:lumOff val="5000"/>
                  </a:schemeClr>
                </a:solidFill>
                <a:latin typeface="+mj-lt"/>
                <a:cs typeface="Times New Roman" panose="02020603050405020304" pitchFamily="18" charset="0"/>
              </a:rPr>
              <a:t>to who locked and unlocked the door along with the timings. The </a:t>
            </a:r>
            <a:r>
              <a:rPr lang="en-IN" sz="2600" dirty="0">
                <a:solidFill>
                  <a:schemeClr val="tx1">
                    <a:lumMod val="95000"/>
                    <a:lumOff val="5000"/>
                  </a:schemeClr>
                </a:solidFill>
                <a:latin typeface="+mj-lt"/>
                <a:cs typeface="Times New Roman" panose="02020603050405020304" pitchFamily="18" charset="0"/>
              </a:rPr>
              <a:t>overall idea is to make ones job easier and to reduce energy wastage as of forgetting the turning off of appliances which </a:t>
            </a:r>
            <a:r>
              <a:rPr lang="en-IN" sz="2600" dirty="0" smtClean="0">
                <a:solidFill>
                  <a:schemeClr val="tx1">
                    <a:lumMod val="95000"/>
                    <a:lumOff val="5000"/>
                  </a:schemeClr>
                </a:solidFill>
                <a:latin typeface="+mj-lt"/>
                <a:cs typeface="Times New Roman" panose="02020603050405020304" pitchFamily="18" charset="0"/>
              </a:rPr>
              <a:t>in turn </a:t>
            </a:r>
            <a:r>
              <a:rPr lang="en-IN" sz="2600" dirty="0">
                <a:solidFill>
                  <a:schemeClr val="tx1">
                    <a:lumMod val="95000"/>
                    <a:lumOff val="5000"/>
                  </a:schemeClr>
                </a:solidFill>
                <a:latin typeface="+mj-lt"/>
                <a:cs typeface="Times New Roman" panose="02020603050405020304" pitchFamily="18" charset="0"/>
              </a:rPr>
              <a:t>lead to energy loss.</a:t>
            </a:r>
            <a:br>
              <a:rPr lang="en-IN" sz="2600" dirty="0">
                <a:solidFill>
                  <a:schemeClr val="tx1">
                    <a:lumMod val="95000"/>
                    <a:lumOff val="5000"/>
                  </a:schemeClr>
                </a:solidFill>
                <a:latin typeface="+mj-lt"/>
                <a:cs typeface="Times New Roman" panose="02020603050405020304" pitchFamily="18" charset="0"/>
              </a:rPr>
            </a:br>
            <a:endParaRPr lang="en-IN" sz="2600" dirty="0">
              <a:solidFill>
                <a:schemeClr val="tx1">
                  <a:lumMod val="95000"/>
                  <a:lumOff val="5000"/>
                </a:schemeClr>
              </a:solidFill>
              <a:latin typeface="+mj-lt"/>
              <a:cs typeface="Times New Roman" panose="02020603050405020304" pitchFamily="18" charset="0"/>
            </a:endParaRPr>
          </a:p>
          <a:p>
            <a:pPr marL="0" indent="0">
              <a:buNone/>
            </a:pPr>
            <a:r>
              <a:rPr lang="en-IN" dirty="0">
                <a:latin typeface="+mj-lt"/>
              </a:rPr>
              <a:t/>
            </a:r>
            <a:br>
              <a:rPr lang="en-IN" dirty="0">
                <a:latin typeface="+mj-lt"/>
              </a:rPr>
            </a:br>
            <a:endParaRPr lang="en-IN" dirty="0">
              <a:latin typeface="+mj-lt"/>
            </a:endParaRPr>
          </a:p>
          <a:p>
            <a:endParaRPr lang="en-IN" dirty="0">
              <a:latin typeface="+mj-lt"/>
            </a:endParaRPr>
          </a:p>
        </p:txBody>
      </p:sp>
    </p:spTree>
    <p:extLst>
      <p:ext uri="{BB962C8B-B14F-4D97-AF65-F5344CB8AC3E}">
        <p14:creationId xmlns:p14="http://schemas.microsoft.com/office/powerpoint/2010/main" val="3498705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79775"/>
            <a:ext cx="4810131" cy="877774"/>
          </a:xfrm>
        </p:spPr>
        <p:txBody>
          <a:bodyPr>
            <a:noAutofit/>
          </a:bodyPr>
          <a:lstStyle/>
          <a:p>
            <a:r>
              <a:rPr lang="en-US" sz="4000" dirty="0" smtClean="0">
                <a:solidFill>
                  <a:schemeClr val="tx1">
                    <a:lumMod val="95000"/>
                    <a:lumOff val="5000"/>
                  </a:schemeClr>
                </a:solidFill>
                <a:cs typeface="Times New Roman" panose="02020603050405020304" pitchFamily="18" charset="0"/>
              </a:rPr>
              <a:t>3. Who </a:t>
            </a:r>
            <a:r>
              <a:rPr lang="en-US" sz="4000" dirty="0">
                <a:solidFill>
                  <a:schemeClr val="tx1">
                    <a:lumMod val="95000"/>
                    <a:lumOff val="5000"/>
                  </a:schemeClr>
                </a:solidFill>
                <a:cs typeface="Times New Roman" panose="02020603050405020304" pitchFamily="18" charset="0"/>
              </a:rPr>
              <a:t>can use </a:t>
            </a:r>
            <a:r>
              <a:rPr lang="en-US" sz="4000" dirty="0" smtClean="0">
                <a:solidFill>
                  <a:schemeClr val="tx1">
                    <a:lumMod val="95000"/>
                    <a:lumOff val="5000"/>
                  </a:schemeClr>
                </a:solidFill>
                <a:cs typeface="Times New Roman" panose="02020603050405020304" pitchFamily="18" charset="0"/>
              </a:rPr>
              <a:t>it?</a:t>
            </a:r>
            <a:endParaRPr lang="en-IN" sz="4000" dirty="0">
              <a:solidFill>
                <a:schemeClr val="tx1">
                  <a:lumMod val="95000"/>
                  <a:lumOff val="5000"/>
                </a:schemeClr>
              </a:solidFill>
              <a:cs typeface="Times New Roman" panose="02020603050405020304" pitchFamily="18" charset="0"/>
            </a:endParaRPr>
          </a:p>
        </p:txBody>
      </p:sp>
      <p:sp>
        <p:nvSpPr>
          <p:cNvPr id="3" name="Content Placeholder 2"/>
          <p:cNvSpPr>
            <a:spLocks noGrp="1"/>
          </p:cNvSpPr>
          <p:nvPr>
            <p:ph sz="quarter" idx="13"/>
          </p:nvPr>
        </p:nvSpPr>
        <p:spPr>
          <a:xfrm>
            <a:off x="1507540" y="2355216"/>
            <a:ext cx="10363826" cy="3424107"/>
          </a:xfrm>
        </p:spPr>
        <p:txBody>
          <a:bodyPr/>
          <a:lstStyle/>
          <a:p>
            <a:pPr marL="0" indent="0">
              <a:buNone/>
            </a:pPr>
            <a:r>
              <a:rPr lang="en-US" b="1" dirty="0" smtClean="0"/>
              <a:t>3.1</a:t>
            </a:r>
            <a:r>
              <a:rPr lang="en-US" b="1" dirty="0" smtClean="0"/>
              <a:t> </a:t>
            </a:r>
            <a:r>
              <a:rPr lang="en-US" sz="1800" b="1" dirty="0" smtClean="0">
                <a:solidFill>
                  <a:schemeClr val="tx1">
                    <a:lumMod val="95000"/>
                    <a:lumOff val="5000"/>
                  </a:schemeClr>
                </a:solidFill>
                <a:latin typeface="+mj-lt"/>
                <a:cs typeface="Times New Roman" panose="02020603050405020304" pitchFamily="18" charset="0"/>
              </a:rPr>
              <a:t>House </a:t>
            </a:r>
            <a:r>
              <a:rPr lang="en-US" sz="1800" b="1" dirty="0">
                <a:solidFill>
                  <a:schemeClr val="tx1">
                    <a:lumMod val="95000"/>
                    <a:lumOff val="5000"/>
                  </a:schemeClr>
                </a:solidFill>
                <a:latin typeface="+mj-lt"/>
                <a:cs typeface="Times New Roman" panose="02020603050405020304" pitchFamily="18" charset="0"/>
              </a:rPr>
              <a:t>Owner </a:t>
            </a:r>
            <a:r>
              <a:rPr lang="en-US" sz="1800" b="1" dirty="0" smtClean="0">
                <a:solidFill>
                  <a:schemeClr val="tx1">
                    <a:lumMod val="95000"/>
                    <a:lumOff val="5000"/>
                  </a:schemeClr>
                </a:solidFill>
                <a:latin typeface="+mj-lt"/>
                <a:cs typeface="Times New Roman" panose="02020603050405020304" pitchFamily="18" charset="0"/>
              </a:rPr>
              <a:t>(Electrical Appliances, lock and unlock door, check </a:t>
            </a:r>
            <a:r>
              <a:rPr lang="en-US" sz="1800" b="1" dirty="0" smtClean="0">
                <a:solidFill>
                  <a:schemeClr val="tx1">
                    <a:lumMod val="95000"/>
                    <a:lumOff val="5000"/>
                  </a:schemeClr>
                </a:solidFill>
                <a:latin typeface="+mj-lt"/>
                <a:cs typeface="Times New Roman" panose="02020603050405020304" pitchFamily="18" charset="0"/>
              </a:rPr>
              <a:t>log)</a:t>
            </a:r>
          </a:p>
          <a:p>
            <a:pPr marL="0" indent="0">
              <a:buNone/>
            </a:pPr>
            <a:r>
              <a:rPr lang="en-US" sz="1800" b="1" dirty="0" smtClean="0">
                <a:solidFill>
                  <a:schemeClr val="tx1">
                    <a:lumMod val="95000"/>
                    <a:lumOff val="5000"/>
                  </a:schemeClr>
                </a:solidFill>
                <a:latin typeface="+mj-lt"/>
                <a:cs typeface="Times New Roman" panose="02020603050405020304" pitchFamily="18" charset="0"/>
              </a:rPr>
              <a:t>3.2 </a:t>
            </a:r>
            <a:r>
              <a:rPr lang="en-US" sz="1800" b="1" dirty="0" smtClean="0">
                <a:solidFill>
                  <a:schemeClr val="tx1">
                    <a:lumMod val="95000"/>
                    <a:lumOff val="5000"/>
                  </a:schemeClr>
                </a:solidFill>
                <a:latin typeface="+mj-lt"/>
                <a:cs typeface="Times New Roman" panose="02020603050405020304" pitchFamily="18" charset="0"/>
              </a:rPr>
              <a:t>same </a:t>
            </a:r>
            <a:r>
              <a:rPr lang="en-US" sz="1800" b="1" dirty="0">
                <a:solidFill>
                  <a:schemeClr val="tx1">
                    <a:lumMod val="95000"/>
                    <a:lumOff val="5000"/>
                  </a:schemeClr>
                </a:solidFill>
                <a:latin typeface="+mj-lt"/>
                <a:cs typeface="Times New Roman" panose="02020603050405020304" pitchFamily="18" charset="0"/>
              </a:rPr>
              <a:t>house </a:t>
            </a:r>
            <a:r>
              <a:rPr lang="en-US" sz="1800" b="1" dirty="0" smtClean="0">
                <a:solidFill>
                  <a:schemeClr val="tx1">
                    <a:lumMod val="95000"/>
                    <a:lumOff val="5000"/>
                  </a:schemeClr>
                </a:solidFill>
                <a:latin typeface="+mj-lt"/>
                <a:cs typeface="Times New Roman" panose="02020603050405020304" pitchFamily="18" charset="0"/>
              </a:rPr>
              <a:t>residents</a:t>
            </a:r>
            <a:r>
              <a:rPr lang="en-US" sz="1800" b="1" dirty="0">
                <a:solidFill>
                  <a:schemeClr val="tx1">
                    <a:lumMod val="95000"/>
                    <a:lumOff val="5000"/>
                  </a:schemeClr>
                </a:solidFill>
                <a:latin typeface="+mj-lt"/>
                <a:cs typeface="Times New Roman" panose="02020603050405020304" pitchFamily="18" charset="0"/>
              </a:rPr>
              <a:t> </a:t>
            </a:r>
            <a:r>
              <a:rPr lang="en-US" sz="1800" b="1" dirty="0" smtClean="0">
                <a:solidFill>
                  <a:schemeClr val="tx1">
                    <a:lumMod val="95000"/>
                    <a:lumOff val="5000"/>
                  </a:schemeClr>
                </a:solidFill>
                <a:latin typeface="+mj-lt"/>
                <a:cs typeface="Times New Roman" panose="02020603050405020304" pitchFamily="18" charset="0"/>
              </a:rPr>
              <a:t>(</a:t>
            </a:r>
            <a:r>
              <a:rPr lang="en-US" sz="1800" b="1" dirty="0">
                <a:solidFill>
                  <a:schemeClr val="tx1">
                    <a:lumMod val="95000"/>
                    <a:lumOff val="5000"/>
                  </a:schemeClr>
                </a:solidFill>
                <a:latin typeface="+mj-lt"/>
                <a:cs typeface="Times New Roman" panose="02020603050405020304" pitchFamily="18" charset="0"/>
              </a:rPr>
              <a:t>Electrical Appliances, lock and unlock </a:t>
            </a:r>
            <a:r>
              <a:rPr lang="en-US" sz="1800" b="1" dirty="0" smtClean="0">
                <a:solidFill>
                  <a:schemeClr val="tx1">
                    <a:lumMod val="95000"/>
                    <a:lumOff val="5000"/>
                  </a:schemeClr>
                </a:solidFill>
                <a:latin typeface="+mj-lt"/>
                <a:cs typeface="Times New Roman" panose="02020603050405020304" pitchFamily="18" charset="0"/>
              </a:rPr>
              <a:t>door</a:t>
            </a:r>
            <a:r>
              <a:rPr lang="en-US" sz="1800" b="1" dirty="0">
                <a:solidFill>
                  <a:schemeClr val="tx1">
                    <a:lumMod val="95000"/>
                    <a:lumOff val="5000"/>
                  </a:schemeClr>
                </a:solidFill>
                <a:latin typeface="+mj-lt"/>
                <a:cs typeface="Times New Roman" panose="02020603050405020304" pitchFamily="18" charset="0"/>
              </a:rPr>
              <a:t>)</a:t>
            </a:r>
            <a:endParaRPr lang="en-US" sz="1800" b="1" dirty="0" smtClean="0">
              <a:solidFill>
                <a:schemeClr val="tx1">
                  <a:lumMod val="95000"/>
                  <a:lumOff val="5000"/>
                </a:schemeClr>
              </a:solidFill>
              <a:latin typeface="+mj-lt"/>
              <a:cs typeface="Times New Roman" panose="02020603050405020304" pitchFamily="18" charset="0"/>
            </a:endParaRPr>
          </a:p>
          <a:p>
            <a:pPr marL="0" indent="0">
              <a:buNone/>
            </a:pPr>
            <a:r>
              <a:rPr lang="en-US" sz="1800" b="1" dirty="0" smtClean="0">
                <a:solidFill>
                  <a:schemeClr val="tx1">
                    <a:lumMod val="95000"/>
                    <a:lumOff val="5000"/>
                  </a:schemeClr>
                </a:solidFill>
                <a:latin typeface="+mj-lt"/>
                <a:cs typeface="Times New Roman" panose="02020603050405020304" pitchFamily="18" charset="0"/>
              </a:rPr>
              <a:t>3.3 </a:t>
            </a:r>
            <a:r>
              <a:rPr lang="en-US" sz="1800" b="1" dirty="0">
                <a:solidFill>
                  <a:schemeClr val="tx1">
                    <a:lumMod val="95000"/>
                    <a:lumOff val="5000"/>
                  </a:schemeClr>
                </a:solidFill>
                <a:latin typeface="+mj-lt"/>
                <a:cs typeface="Times New Roman" panose="02020603050405020304" pitchFamily="18" charset="0"/>
              </a:rPr>
              <a:t>children </a:t>
            </a:r>
            <a:r>
              <a:rPr lang="en-US" sz="1800" b="1" dirty="0" smtClean="0">
                <a:solidFill>
                  <a:schemeClr val="tx1">
                    <a:lumMod val="95000"/>
                    <a:lumOff val="5000"/>
                  </a:schemeClr>
                </a:solidFill>
                <a:latin typeface="+mj-lt"/>
                <a:cs typeface="Times New Roman" panose="02020603050405020304" pitchFamily="18" charset="0"/>
              </a:rPr>
              <a:t>(</a:t>
            </a:r>
            <a:r>
              <a:rPr lang="en-US" sz="1800" b="1" dirty="0">
                <a:solidFill>
                  <a:schemeClr val="tx1">
                    <a:lumMod val="95000"/>
                    <a:lumOff val="5000"/>
                  </a:schemeClr>
                </a:solidFill>
                <a:latin typeface="+mj-lt"/>
                <a:cs typeface="Times New Roman" panose="02020603050405020304" pitchFamily="18" charset="0"/>
              </a:rPr>
              <a:t>Electrical </a:t>
            </a:r>
            <a:r>
              <a:rPr lang="en-US" sz="1800" b="1" dirty="0" smtClean="0">
                <a:solidFill>
                  <a:schemeClr val="tx1">
                    <a:lumMod val="95000"/>
                    <a:lumOff val="5000"/>
                  </a:schemeClr>
                </a:solidFill>
                <a:latin typeface="+mj-lt"/>
                <a:cs typeface="Times New Roman" panose="02020603050405020304" pitchFamily="18" charset="0"/>
              </a:rPr>
              <a:t>Appliances)</a:t>
            </a:r>
            <a:endParaRPr lang="en-IN" sz="1800" dirty="0">
              <a:solidFill>
                <a:schemeClr val="tx1">
                  <a:lumMod val="95000"/>
                  <a:lumOff val="5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3676886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3088209" cy="960901"/>
          </a:xfrm>
        </p:spPr>
        <p:txBody>
          <a:bodyPr>
            <a:noAutofit/>
          </a:bodyPr>
          <a:lstStyle/>
          <a:p>
            <a:r>
              <a:rPr lang="en-US" sz="4000" dirty="0" smtClean="0">
                <a:solidFill>
                  <a:schemeClr val="tx1">
                    <a:lumMod val="95000"/>
                    <a:lumOff val="5000"/>
                  </a:schemeClr>
                </a:solidFill>
                <a:cs typeface="Times New Roman" panose="02020603050405020304" pitchFamily="18" charset="0"/>
              </a:rPr>
              <a:t>4.Features</a:t>
            </a:r>
            <a:r>
              <a:rPr lang="en-US" sz="4000" dirty="0" smtClean="0">
                <a:solidFill>
                  <a:schemeClr val="tx1">
                    <a:lumMod val="95000"/>
                    <a:lumOff val="5000"/>
                  </a:schemeClr>
                </a:solidFill>
                <a:cs typeface="Times New Roman" panose="02020603050405020304" pitchFamily="18" charset="0"/>
              </a:rPr>
              <a:t>:</a:t>
            </a:r>
            <a:endParaRPr lang="en-IN" sz="4000" dirty="0">
              <a:solidFill>
                <a:schemeClr val="tx1">
                  <a:lumMod val="95000"/>
                  <a:lumOff val="5000"/>
                </a:schemeClr>
              </a:solidFill>
              <a:cs typeface="Times New Roman" panose="02020603050405020304" pitchFamily="18" charset="0"/>
            </a:endParaRPr>
          </a:p>
        </p:txBody>
      </p:sp>
      <p:sp>
        <p:nvSpPr>
          <p:cNvPr id="3" name="Content Placeholder 2"/>
          <p:cNvSpPr>
            <a:spLocks noGrp="1"/>
          </p:cNvSpPr>
          <p:nvPr>
            <p:ph sz="quarter" idx="13"/>
          </p:nvPr>
        </p:nvSpPr>
        <p:spPr>
          <a:xfrm>
            <a:off x="1709420" y="1644732"/>
            <a:ext cx="10363826" cy="3853543"/>
          </a:xfrm>
        </p:spPr>
        <p:txBody>
          <a:bodyPr>
            <a:normAutofit/>
          </a:bodyPr>
          <a:lstStyle/>
          <a:p>
            <a:pPr marL="0" lvl="0" indent="0">
              <a:buNone/>
            </a:pPr>
            <a:r>
              <a:rPr lang="en-US" sz="1800" dirty="0" smtClean="0">
                <a:solidFill>
                  <a:schemeClr val="tx1">
                    <a:lumMod val="95000"/>
                    <a:lumOff val="5000"/>
                  </a:schemeClr>
                </a:solidFill>
                <a:latin typeface="+mj-lt"/>
                <a:cs typeface="Times New Roman" panose="02020603050405020304" pitchFamily="18" charset="0"/>
              </a:rPr>
              <a:t>4.1 Register</a:t>
            </a:r>
            <a:r>
              <a:rPr lang="en-US" sz="1800" dirty="0">
                <a:solidFill>
                  <a:schemeClr val="tx1">
                    <a:lumMod val="95000"/>
                    <a:lumOff val="5000"/>
                  </a:schemeClr>
                </a:solidFill>
                <a:latin typeface="+mj-lt"/>
                <a:cs typeface="Times New Roman" panose="02020603050405020304" pitchFamily="18" charset="0"/>
              </a:rPr>
              <a:t>.</a:t>
            </a:r>
            <a:endParaRPr lang="en-IN" sz="1800" dirty="0">
              <a:solidFill>
                <a:schemeClr val="tx1">
                  <a:lumMod val="95000"/>
                  <a:lumOff val="5000"/>
                </a:schemeClr>
              </a:solidFill>
              <a:latin typeface="+mj-lt"/>
              <a:cs typeface="Times New Roman" panose="02020603050405020304" pitchFamily="18" charset="0"/>
            </a:endParaRPr>
          </a:p>
          <a:p>
            <a:pPr marL="0" lvl="0" indent="0">
              <a:buNone/>
            </a:pPr>
            <a:r>
              <a:rPr lang="en-IN" sz="1800" dirty="0" smtClean="0">
                <a:solidFill>
                  <a:schemeClr val="tx1">
                    <a:lumMod val="95000"/>
                    <a:lumOff val="5000"/>
                  </a:schemeClr>
                </a:solidFill>
                <a:latin typeface="+mj-lt"/>
                <a:cs typeface="Times New Roman" panose="02020603050405020304" pitchFamily="18" charset="0"/>
              </a:rPr>
              <a:t>4.2 Login</a:t>
            </a:r>
            <a:r>
              <a:rPr lang="en-IN" sz="1800" dirty="0">
                <a:solidFill>
                  <a:schemeClr val="tx1">
                    <a:lumMod val="95000"/>
                    <a:lumOff val="5000"/>
                  </a:schemeClr>
                </a:solidFill>
                <a:latin typeface="+mj-lt"/>
                <a:cs typeface="Times New Roman" panose="02020603050405020304" pitchFamily="18" charset="0"/>
              </a:rPr>
              <a:t>.</a:t>
            </a:r>
          </a:p>
          <a:p>
            <a:pPr marL="0" lvl="0" indent="0">
              <a:buNone/>
            </a:pPr>
            <a:r>
              <a:rPr lang="en-IN" sz="1800" dirty="0" smtClean="0">
                <a:solidFill>
                  <a:schemeClr val="tx1">
                    <a:lumMod val="95000"/>
                    <a:lumOff val="5000"/>
                  </a:schemeClr>
                </a:solidFill>
                <a:latin typeface="+mj-lt"/>
                <a:cs typeface="Times New Roman" panose="02020603050405020304" pitchFamily="18" charset="0"/>
              </a:rPr>
              <a:t>4.3 Turning </a:t>
            </a:r>
            <a:r>
              <a:rPr lang="en-IN" sz="1800" dirty="0">
                <a:solidFill>
                  <a:schemeClr val="tx1">
                    <a:lumMod val="95000"/>
                    <a:lumOff val="5000"/>
                  </a:schemeClr>
                </a:solidFill>
                <a:latin typeface="+mj-lt"/>
                <a:cs typeface="Times New Roman" panose="02020603050405020304" pitchFamily="18" charset="0"/>
              </a:rPr>
              <a:t>on and off lights and fan for children.</a:t>
            </a:r>
          </a:p>
          <a:p>
            <a:pPr marL="0" lvl="0" indent="0">
              <a:buNone/>
            </a:pPr>
            <a:r>
              <a:rPr lang="en-US" sz="1800" dirty="0" smtClean="0">
                <a:solidFill>
                  <a:schemeClr val="tx1">
                    <a:lumMod val="95000"/>
                    <a:lumOff val="5000"/>
                  </a:schemeClr>
                </a:solidFill>
                <a:latin typeface="+mj-lt"/>
                <a:cs typeface="Times New Roman" panose="02020603050405020304" pitchFamily="18" charset="0"/>
              </a:rPr>
              <a:t>4.4 Turning </a:t>
            </a:r>
            <a:r>
              <a:rPr lang="en-US" sz="1800" dirty="0">
                <a:solidFill>
                  <a:schemeClr val="tx1">
                    <a:lumMod val="95000"/>
                    <a:lumOff val="5000"/>
                  </a:schemeClr>
                </a:solidFill>
                <a:latin typeface="+mj-lt"/>
                <a:cs typeface="Times New Roman" panose="02020603050405020304" pitchFamily="18" charset="0"/>
              </a:rPr>
              <a:t>on and off lights, fan, controlling door activities to all the other adults of </a:t>
            </a:r>
            <a:r>
              <a:rPr lang="en-US" sz="1800" dirty="0">
                <a:solidFill>
                  <a:schemeClr val="tx1">
                    <a:lumMod val="95000"/>
                    <a:lumOff val="5000"/>
                  </a:schemeClr>
                </a:solidFill>
                <a:latin typeface="+mj-lt"/>
                <a:cs typeface="Times New Roman" panose="02020603050405020304" pitchFamily="18" charset="0"/>
              </a:rPr>
              <a:t> </a:t>
            </a:r>
            <a:r>
              <a:rPr lang="en-US" sz="1800" dirty="0" smtClean="0">
                <a:solidFill>
                  <a:schemeClr val="tx1">
                    <a:lumMod val="95000"/>
                    <a:lumOff val="5000"/>
                  </a:schemeClr>
                </a:solidFill>
                <a:latin typeface="+mj-lt"/>
                <a:cs typeface="Times New Roman" panose="02020603050405020304" pitchFamily="18" charset="0"/>
              </a:rPr>
              <a:t>        	</a:t>
            </a:r>
            <a:r>
              <a:rPr lang="en-US" sz="1800" dirty="0" smtClean="0">
                <a:solidFill>
                  <a:schemeClr val="tx1">
                    <a:lumMod val="95000"/>
                    <a:lumOff val="5000"/>
                  </a:schemeClr>
                </a:solidFill>
                <a:latin typeface="+mj-lt"/>
                <a:cs typeface="Times New Roman" panose="02020603050405020304" pitchFamily="18" charset="0"/>
              </a:rPr>
              <a:t>the </a:t>
            </a:r>
            <a:r>
              <a:rPr lang="en-US" sz="1800" dirty="0">
                <a:solidFill>
                  <a:schemeClr val="tx1">
                    <a:lumMod val="95000"/>
                    <a:lumOff val="5000"/>
                  </a:schemeClr>
                </a:solidFill>
                <a:latin typeface="+mj-lt"/>
                <a:cs typeface="Times New Roman" panose="02020603050405020304" pitchFamily="18" charset="0"/>
              </a:rPr>
              <a:t>house. </a:t>
            </a:r>
            <a:endParaRPr lang="en-IN" sz="1800" dirty="0">
              <a:solidFill>
                <a:schemeClr val="tx1">
                  <a:lumMod val="95000"/>
                  <a:lumOff val="5000"/>
                </a:schemeClr>
              </a:solidFill>
              <a:latin typeface="+mj-lt"/>
              <a:cs typeface="Times New Roman" panose="02020603050405020304" pitchFamily="18" charset="0"/>
            </a:endParaRPr>
          </a:p>
          <a:p>
            <a:pPr marL="0" lvl="0" indent="0">
              <a:buNone/>
            </a:pPr>
            <a:r>
              <a:rPr lang="en-US" sz="1800" dirty="0" smtClean="0">
                <a:solidFill>
                  <a:schemeClr val="tx1">
                    <a:lumMod val="95000"/>
                    <a:lumOff val="5000"/>
                  </a:schemeClr>
                </a:solidFill>
                <a:latin typeface="+mj-lt"/>
                <a:cs typeface="Times New Roman" panose="02020603050405020304" pitchFamily="18" charset="0"/>
              </a:rPr>
              <a:t>4.5 Turning </a:t>
            </a:r>
            <a:r>
              <a:rPr lang="en-US" sz="1800" dirty="0">
                <a:solidFill>
                  <a:schemeClr val="tx1">
                    <a:lumMod val="95000"/>
                    <a:lumOff val="5000"/>
                  </a:schemeClr>
                </a:solidFill>
                <a:latin typeface="+mj-lt"/>
                <a:cs typeface="Times New Roman" panose="02020603050405020304" pitchFamily="18" charset="0"/>
              </a:rPr>
              <a:t>on and off lights, fan, controlling doors along with this the admin can view the database of history which contains the record of when a door was opened/closed by whom</a:t>
            </a:r>
            <a:r>
              <a:rPr lang="en-US" sz="1800" dirty="0" smtClean="0">
                <a:solidFill>
                  <a:schemeClr val="tx1">
                    <a:lumMod val="95000"/>
                    <a:lumOff val="5000"/>
                  </a:schemeClr>
                </a:solidFill>
                <a:latin typeface="+mj-lt"/>
                <a:cs typeface="Times New Roman" panose="02020603050405020304" pitchFamily="18" charset="0"/>
              </a:rPr>
              <a:t>.</a:t>
            </a:r>
            <a:endParaRPr lang="en-IN" sz="1800" dirty="0">
              <a:solidFill>
                <a:schemeClr val="tx1">
                  <a:lumMod val="95000"/>
                  <a:lumOff val="5000"/>
                </a:schemeClr>
              </a:solidFill>
              <a:latin typeface="+mj-lt"/>
              <a:cs typeface="Times New Roman" panose="02020603050405020304" pitchFamily="18" charset="0"/>
            </a:endParaRPr>
          </a:p>
          <a:p>
            <a:pPr lvl="0"/>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221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9679014" cy="1447789"/>
          </a:xfrm>
        </p:spPr>
        <p:txBody>
          <a:bodyPr>
            <a:noAutofit/>
          </a:bodyPr>
          <a:lstStyle/>
          <a:p>
            <a:r>
              <a:rPr lang="en-US" sz="4000" dirty="0">
                <a:solidFill>
                  <a:schemeClr val="tx1">
                    <a:lumMod val="95000"/>
                    <a:lumOff val="5000"/>
                  </a:schemeClr>
                </a:solidFill>
                <a:cs typeface="Times New Roman" panose="02020603050405020304" pitchFamily="18" charset="0"/>
              </a:rPr>
              <a:t>Software and Hardware </a:t>
            </a:r>
            <a:r>
              <a:rPr lang="en-US" sz="4000" dirty="0" smtClean="0">
                <a:solidFill>
                  <a:schemeClr val="tx1">
                    <a:lumMod val="95000"/>
                    <a:lumOff val="5000"/>
                  </a:schemeClr>
                </a:solidFill>
                <a:cs typeface="Times New Roman" panose="02020603050405020304" pitchFamily="18" charset="0"/>
              </a:rPr>
              <a:t>requirements:</a:t>
            </a:r>
            <a:endParaRPr lang="en-IN" sz="4000" dirty="0">
              <a:solidFill>
                <a:schemeClr val="tx1">
                  <a:lumMod val="95000"/>
                  <a:lumOff val="5000"/>
                </a:schemeClr>
              </a:solidFill>
              <a:cs typeface="Times New Roman" panose="02020603050405020304" pitchFamily="18" charset="0"/>
            </a:endParaRPr>
          </a:p>
        </p:txBody>
      </p:sp>
      <p:sp>
        <p:nvSpPr>
          <p:cNvPr id="3" name="Content Placeholder 2"/>
          <p:cNvSpPr>
            <a:spLocks noGrp="1"/>
          </p:cNvSpPr>
          <p:nvPr>
            <p:ph sz="quarter" idx="13"/>
          </p:nvPr>
        </p:nvSpPr>
        <p:spPr/>
        <p:txBody>
          <a:bodyPr>
            <a:normAutofit/>
          </a:bodyPr>
          <a:lstStyle/>
          <a:p>
            <a:r>
              <a:rPr lang="en-US" sz="1800" b="1" dirty="0">
                <a:solidFill>
                  <a:schemeClr val="tx1">
                    <a:lumMod val="95000"/>
                    <a:lumOff val="5000"/>
                  </a:schemeClr>
                </a:solidFill>
                <a:latin typeface="+mj-lt"/>
                <a:cs typeface="Times New Roman" panose="02020603050405020304" pitchFamily="18" charset="0"/>
              </a:rPr>
              <a:t>Arduino </a:t>
            </a:r>
            <a:endParaRPr lang="en-US" sz="1800" b="1" dirty="0" smtClean="0">
              <a:solidFill>
                <a:schemeClr val="tx1">
                  <a:lumMod val="95000"/>
                  <a:lumOff val="5000"/>
                </a:schemeClr>
              </a:solidFill>
              <a:latin typeface="+mj-lt"/>
              <a:cs typeface="Times New Roman" panose="02020603050405020304" pitchFamily="18" charset="0"/>
            </a:endParaRPr>
          </a:p>
          <a:p>
            <a:r>
              <a:rPr lang="en-US" sz="1800" b="1" dirty="0" smtClean="0">
                <a:solidFill>
                  <a:schemeClr val="tx1">
                    <a:lumMod val="95000"/>
                    <a:lumOff val="5000"/>
                  </a:schemeClr>
                </a:solidFill>
                <a:latin typeface="+mj-lt"/>
                <a:cs typeface="Times New Roman" panose="02020603050405020304" pitchFamily="18" charset="0"/>
              </a:rPr>
              <a:t>Ethernet shield</a:t>
            </a:r>
          </a:p>
          <a:p>
            <a:r>
              <a:rPr lang="en-US" sz="1800" b="1" dirty="0" smtClean="0">
                <a:solidFill>
                  <a:schemeClr val="tx1">
                    <a:lumMod val="95000"/>
                    <a:lumOff val="5000"/>
                  </a:schemeClr>
                </a:solidFill>
                <a:latin typeface="+mj-lt"/>
                <a:cs typeface="Times New Roman" panose="02020603050405020304" pitchFamily="18" charset="0"/>
              </a:rPr>
              <a:t>Android Studio</a:t>
            </a:r>
            <a:endParaRPr lang="en-IN" sz="1800" dirty="0">
              <a:solidFill>
                <a:schemeClr val="tx1">
                  <a:lumMod val="95000"/>
                  <a:lumOff val="5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1983902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nvSpPr>
        <p:spPr>
          <a:xfrm>
            <a:off x="467133" y="67555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smtClean="0">
                <a:solidFill>
                  <a:schemeClr val="tx1"/>
                </a:solidFill>
              </a:rPr>
              <a:t>5. Functional Requirements.</a:t>
            </a:r>
            <a:endParaRPr lang="en-US" sz="4800" dirty="0">
              <a:solidFill>
                <a:schemeClr val="tx1"/>
              </a:solidFill>
            </a:endParaRPr>
          </a:p>
        </p:txBody>
      </p:sp>
      <p:sp>
        <p:nvSpPr>
          <p:cNvPr id="5" name="Content Placeholder 4"/>
          <p:cNvSpPr>
            <a:spLocks noGrp="1"/>
          </p:cNvSpPr>
          <p:nvPr/>
        </p:nvSpPr>
        <p:spPr>
          <a:xfrm>
            <a:off x="614734" y="1843358"/>
            <a:ext cx="10515600" cy="44862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smtClean="0"/>
              <a:t>5.1   </a:t>
            </a:r>
            <a:r>
              <a:rPr lang="en-US" dirty="0"/>
              <a:t>User shall be able to c</a:t>
            </a:r>
            <a:r>
              <a:rPr lang="en-US" dirty="0" smtClean="0"/>
              <a:t>reate </a:t>
            </a:r>
            <a:r>
              <a:rPr lang="en-US" dirty="0" smtClean="0"/>
              <a:t>an account </a:t>
            </a:r>
            <a:r>
              <a:rPr lang="en-US" dirty="0" smtClean="0"/>
              <a:t>as an admin.</a:t>
            </a:r>
          </a:p>
          <a:p>
            <a:pPr marL="0" indent="0">
              <a:buNone/>
            </a:pPr>
            <a:r>
              <a:rPr lang="en-US" dirty="0" smtClean="0"/>
              <a:t>5.2  Admin shall be able to register/delete other users.</a:t>
            </a:r>
          </a:p>
          <a:p>
            <a:pPr marL="0" indent="0">
              <a:buNone/>
            </a:pPr>
            <a:r>
              <a:rPr lang="en-US" dirty="0" smtClean="0"/>
              <a:t>5.3   Registered user shall be able to login to his/her account by submitting login credentials.</a:t>
            </a:r>
            <a:r>
              <a:rPr lang="en-US" dirty="0" smtClean="0"/>
              <a:t> </a:t>
            </a:r>
            <a:endParaRPr lang="en-US" dirty="0"/>
          </a:p>
          <a:p>
            <a:pPr marL="0" indent="0">
              <a:buNone/>
            </a:pPr>
            <a:r>
              <a:rPr lang="en-US" dirty="0"/>
              <a:t>5.4 </a:t>
            </a:r>
            <a:r>
              <a:rPr lang="en-US" dirty="0" smtClean="0"/>
              <a:t>  Registered user shall be able to change </a:t>
            </a:r>
            <a:r>
              <a:rPr lang="en-US" dirty="0"/>
              <a:t>password for his/her </a:t>
            </a:r>
            <a:r>
              <a:rPr lang="en-US" dirty="0" smtClean="0"/>
              <a:t>account</a:t>
            </a:r>
            <a:r>
              <a:rPr lang="en-US" dirty="0"/>
              <a:t>.</a:t>
            </a:r>
            <a:endParaRPr lang="en-US" dirty="0" smtClean="0"/>
          </a:p>
          <a:p>
            <a:pPr marL="0" indent="0">
              <a:buNone/>
            </a:pPr>
            <a:r>
              <a:rPr lang="en-US" dirty="0" smtClean="0"/>
              <a:t>5.5   Access </a:t>
            </a:r>
            <a:r>
              <a:rPr lang="en-US" dirty="0"/>
              <a:t>the account by providing email id or username ,if he/she forgets </a:t>
            </a:r>
            <a:r>
              <a:rPr lang="en-US" dirty="0" smtClean="0"/>
              <a:t>the </a:t>
            </a:r>
            <a:r>
              <a:rPr lang="en-US" dirty="0"/>
              <a:t>password</a:t>
            </a:r>
            <a:r>
              <a:rPr lang="en-US" dirty="0" smtClean="0"/>
              <a:t>.</a:t>
            </a:r>
            <a:r>
              <a:rPr lang="en-US" dirty="0" smtClean="0"/>
              <a:t> </a:t>
            </a:r>
          </a:p>
          <a:p>
            <a:pPr marL="0" lvl="0" indent="0">
              <a:buNone/>
            </a:pPr>
            <a:r>
              <a:rPr lang="en-US" dirty="0" smtClean="0"/>
              <a:t>5.6   </a:t>
            </a:r>
            <a:r>
              <a:rPr lang="en-US" dirty="0" smtClean="0">
                <a:solidFill>
                  <a:schemeClr val="tx1">
                    <a:lumMod val="95000"/>
                    <a:lumOff val="5000"/>
                  </a:schemeClr>
                </a:solidFill>
                <a:cs typeface="Times New Roman" panose="02020603050405020304" pitchFamily="18" charset="0"/>
              </a:rPr>
              <a:t>A</a:t>
            </a:r>
            <a:r>
              <a:rPr lang="en-US" dirty="0" smtClean="0">
                <a:solidFill>
                  <a:schemeClr val="tx1">
                    <a:lumMod val="95000"/>
                    <a:lumOff val="5000"/>
                  </a:schemeClr>
                </a:solidFill>
                <a:cs typeface="Times New Roman" panose="02020603050405020304" pitchFamily="18" charset="0"/>
              </a:rPr>
              <a:t>dmin </a:t>
            </a:r>
            <a:r>
              <a:rPr lang="en-US" dirty="0">
                <a:solidFill>
                  <a:schemeClr val="tx1">
                    <a:lumMod val="95000"/>
                    <a:lumOff val="5000"/>
                  </a:schemeClr>
                </a:solidFill>
                <a:cs typeface="Times New Roman" panose="02020603050405020304" pitchFamily="18" charset="0"/>
              </a:rPr>
              <a:t>can view </a:t>
            </a:r>
            <a:r>
              <a:rPr lang="en-US" dirty="0" smtClean="0">
                <a:solidFill>
                  <a:schemeClr val="tx1">
                    <a:lumMod val="95000"/>
                    <a:lumOff val="5000"/>
                  </a:schemeClr>
                </a:solidFill>
                <a:cs typeface="Times New Roman" panose="02020603050405020304" pitchFamily="18" charset="0"/>
              </a:rPr>
              <a:t>log history </a:t>
            </a:r>
            <a:r>
              <a:rPr lang="en-US" dirty="0">
                <a:solidFill>
                  <a:schemeClr val="tx1">
                    <a:lumMod val="95000"/>
                    <a:lumOff val="5000"/>
                  </a:schemeClr>
                </a:solidFill>
                <a:cs typeface="Times New Roman" panose="02020603050405020304" pitchFamily="18" charset="0"/>
              </a:rPr>
              <a:t>which contains the record of when a door was opened/closed by whom.</a:t>
            </a:r>
            <a:endParaRPr lang="en-IN" dirty="0">
              <a:solidFill>
                <a:schemeClr val="tx1">
                  <a:lumMod val="95000"/>
                  <a:lumOff val="5000"/>
                </a:schemeClr>
              </a:solidFill>
              <a:cs typeface="Times New Roman" panose="02020603050405020304" pitchFamily="18" charset="0"/>
            </a:endParaRPr>
          </a:p>
          <a:p>
            <a:pPr marL="0" lvl="0" indent="0">
              <a:buNone/>
            </a:pPr>
            <a:r>
              <a:rPr lang="en-US" dirty="0" smtClean="0"/>
              <a:t>5.7   Admin and normal user shall be able to </a:t>
            </a:r>
            <a:r>
              <a:rPr lang="en-US" dirty="0" smtClean="0">
                <a:solidFill>
                  <a:schemeClr val="tx1">
                    <a:lumMod val="95000"/>
                    <a:lumOff val="5000"/>
                  </a:schemeClr>
                </a:solidFill>
                <a:cs typeface="Times New Roman" panose="02020603050405020304" pitchFamily="18" charset="0"/>
              </a:rPr>
              <a:t>t</a:t>
            </a:r>
            <a:r>
              <a:rPr lang="en-US" dirty="0" smtClean="0">
                <a:solidFill>
                  <a:schemeClr val="tx1">
                    <a:lumMod val="95000"/>
                    <a:lumOff val="5000"/>
                  </a:schemeClr>
                </a:solidFill>
                <a:cs typeface="Times New Roman" panose="02020603050405020304" pitchFamily="18" charset="0"/>
              </a:rPr>
              <a:t>urn </a:t>
            </a:r>
            <a:r>
              <a:rPr lang="en-US" dirty="0">
                <a:solidFill>
                  <a:schemeClr val="tx1">
                    <a:lumMod val="95000"/>
                    <a:lumOff val="5000"/>
                  </a:schemeClr>
                </a:solidFill>
                <a:cs typeface="Times New Roman" panose="02020603050405020304" pitchFamily="18" charset="0"/>
              </a:rPr>
              <a:t>on and off </a:t>
            </a:r>
            <a:r>
              <a:rPr lang="en-US" dirty="0" smtClean="0">
                <a:solidFill>
                  <a:schemeClr val="tx1">
                    <a:lumMod val="95000"/>
                    <a:lumOff val="5000"/>
                  </a:schemeClr>
                </a:solidFill>
                <a:cs typeface="Times New Roman" panose="02020603050405020304" pitchFamily="18" charset="0"/>
              </a:rPr>
              <a:t>lights and fan</a:t>
            </a:r>
            <a:r>
              <a:rPr lang="en-US" dirty="0">
                <a:solidFill>
                  <a:schemeClr val="tx1">
                    <a:lumMod val="95000"/>
                    <a:lumOff val="5000"/>
                  </a:schemeClr>
                </a:solidFill>
                <a:cs typeface="Times New Roman" panose="02020603050405020304" pitchFamily="18" charset="0"/>
              </a:rPr>
              <a:t>, </a:t>
            </a:r>
            <a:r>
              <a:rPr lang="en-US" dirty="0" smtClean="0">
                <a:solidFill>
                  <a:schemeClr val="tx1">
                    <a:lumMod val="95000"/>
                    <a:lumOff val="5000"/>
                  </a:schemeClr>
                </a:solidFill>
                <a:cs typeface="Times New Roman" panose="02020603050405020304" pitchFamily="18" charset="0"/>
              </a:rPr>
              <a:t>control doors.</a:t>
            </a:r>
          </a:p>
          <a:p>
            <a:pPr marL="0" lvl="0" indent="0">
              <a:buNone/>
            </a:pPr>
            <a:r>
              <a:rPr lang="en-US" dirty="0" smtClean="0"/>
              <a:t>5.8   Child user </a:t>
            </a:r>
            <a:r>
              <a:rPr lang="en-US" dirty="0"/>
              <a:t>shall be able to </a:t>
            </a:r>
            <a:r>
              <a:rPr lang="en-US" dirty="0">
                <a:solidFill>
                  <a:schemeClr val="tx1">
                    <a:lumMod val="95000"/>
                    <a:lumOff val="5000"/>
                  </a:schemeClr>
                </a:solidFill>
                <a:cs typeface="Times New Roman" panose="02020603050405020304" pitchFamily="18" charset="0"/>
              </a:rPr>
              <a:t>turn on and off </a:t>
            </a:r>
            <a:r>
              <a:rPr lang="en-US" dirty="0" smtClean="0">
                <a:solidFill>
                  <a:schemeClr val="tx1">
                    <a:lumMod val="95000"/>
                    <a:lumOff val="5000"/>
                  </a:schemeClr>
                </a:solidFill>
                <a:cs typeface="Times New Roman" panose="02020603050405020304" pitchFamily="18" charset="0"/>
              </a:rPr>
              <a:t>lights.</a:t>
            </a:r>
            <a:endParaRPr lang="en-US" dirty="0"/>
          </a:p>
        </p:txBody>
      </p:sp>
    </p:spTree>
    <p:extLst>
      <p:ext uri="{BB962C8B-B14F-4D97-AF65-F5344CB8AC3E}">
        <p14:creationId xmlns:p14="http://schemas.microsoft.com/office/powerpoint/2010/main" val="3461046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389247" y="844749"/>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schemeClr val="tx1"/>
                </a:solidFill>
              </a:rPr>
              <a:t>6</a:t>
            </a:r>
            <a:r>
              <a:rPr lang="en-US" sz="4400" dirty="0" smtClean="0">
                <a:solidFill>
                  <a:schemeClr val="tx1"/>
                </a:solidFill>
              </a:rPr>
              <a:t>. </a:t>
            </a:r>
            <a:r>
              <a:rPr lang="en-US" sz="4400" dirty="0" smtClean="0">
                <a:solidFill>
                  <a:schemeClr val="tx1"/>
                </a:solidFill>
              </a:rPr>
              <a:t>Non-functional Requirements</a:t>
            </a:r>
            <a:endParaRPr lang="en-US" sz="4400" dirty="0">
              <a:solidFill>
                <a:schemeClr val="tx1"/>
              </a:solidFill>
            </a:endParaRPr>
          </a:p>
        </p:txBody>
      </p:sp>
      <p:sp>
        <p:nvSpPr>
          <p:cNvPr id="5" name="Content Placeholder 2"/>
          <p:cNvSpPr>
            <a:spLocks noGrp="1"/>
          </p:cNvSpPr>
          <p:nvPr/>
        </p:nvSpPr>
        <p:spPr>
          <a:xfrm>
            <a:off x="389247" y="1749069"/>
            <a:ext cx="11959771" cy="194415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None/>
            </a:pPr>
            <a:r>
              <a:rPr lang="en-US" dirty="0"/>
              <a:t>6</a:t>
            </a:r>
            <a:r>
              <a:rPr lang="en-US" dirty="0" smtClean="0"/>
              <a:t>.1  </a:t>
            </a:r>
            <a:r>
              <a:rPr lang="en-US" dirty="0" smtClean="0"/>
              <a:t>Portability: The application runs on different </a:t>
            </a:r>
            <a:r>
              <a:rPr lang="en-US" dirty="0" smtClean="0"/>
              <a:t>versions of android operating systems.</a:t>
            </a:r>
          </a:p>
          <a:p>
            <a:pPr>
              <a:buNone/>
            </a:pPr>
            <a:r>
              <a:rPr lang="en-US" dirty="0"/>
              <a:t>6</a:t>
            </a:r>
            <a:r>
              <a:rPr lang="en-US" dirty="0" smtClean="0"/>
              <a:t>.4  </a:t>
            </a:r>
            <a:r>
              <a:rPr lang="en-US" dirty="0" smtClean="0"/>
              <a:t>Security: Every user is given password authentication and the passwords are stored in  </a:t>
            </a:r>
            <a:r>
              <a:rPr lang="en-US" dirty="0" smtClean="0"/>
              <a:t>encrypted </a:t>
            </a:r>
            <a:r>
              <a:rPr lang="en-US" dirty="0" smtClean="0"/>
              <a:t>form.</a:t>
            </a:r>
          </a:p>
          <a:p>
            <a:pPr>
              <a:buNone/>
            </a:pPr>
            <a:r>
              <a:rPr lang="en-US" dirty="0"/>
              <a:t>6</a:t>
            </a:r>
            <a:r>
              <a:rPr lang="en-US" dirty="0" smtClean="0"/>
              <a:t>.5  </a:t>
            </a:r>
            <a:r>
              <a:rPr lang="en-US" dirty="0" smtClean="0"/>
              <a:t>System constraint: The system must be connected to the internet when the </a:t>
            </a:r>
            <a:r>
              <a:rPr lang="en-US" dirty="0" smtClean="0"/>
              <a:t>admin wants </a:t>
            </a:r>
            <a:r>
              <a:rPr lang="en-US" dirty="0" smtClean="0"/>
              <a:t>to </a:t>
            </a:r>
            <a:r>
              <a:rPr lang="en-US" dirty="0" smtClean="0"/>
              <a:t>view </a:t>
            </a:r>
            <a:r>
              <a:rPr lang="en-US" dirty="0" smtClean="0"/>
              <a:t>the </a:t>
            </a:r>
            <a:r>
              <a:rPr lang="en-US" dirty="0" smtClean="0"/>
              <a:t>log history of </a:t>
            </a:r>
            <a:r>
              <a:rPr lang="en-US" dirty="0" smtClean="0"/>
              <a:t>the </a:t>
            </a:r>
            <a:r>
              <a:rPr lang="en-US" dirty="0" smtClean="0"/>
              <a:t>activities(door).</a:t>
            </a:r>
            <a:endParaRPr lang="en-US" dirty="0" smtClean="0"/>
          </a:p>
          <a:p>
            <a:endParaRPr lang="en-US" dirty="0"/>
          </a:p>
        </p:txBody>
      </p:sp>
    </p:spTree>
    <p:extLst>
      <p:ext uri="{BB962C8B-B14F-4D97-AF65-F5344CB8AC3E}">
        <p14:creationId xmlns:p14="http://schemas.microsoft.com/office/powerpoint/2010/main" val="1573984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1177</TotalTime>
  <Words>885</Words>
  <Application>Microsoft Office PowerPoint</Application>
  <PresentationFormat>Widescreen</PresentationFormat>
  <Paragraphs>157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Tw Cen MT</vt:lpstr>
      <vt:lpstr>Wingdings 3</vt:lpstr>
      <vt:lpstr>Droplet</vt:lpstr>
      <vt:lpstr>PowerPoint Presentation</vt:lpstr>
      <vt:lpstr>PowerPoint Presentation</vt:lpstr>
      <vt:lpstr>1. Problem definition.    Smart home security:</vt:lpstr>
      <vt:lpstr>2. Abstract.</vt:lpstr>
      <vt:lpstr>3. Who can use it?</vt:lpstr>
      <vt:lpstr>4.Features:</vt:lpstr>
      <vt:lpstr>Software and Hardware requirements:</vt:lpstr>
      <vt:lpstr>PowerPoint Presentation</vt:lpstr>
      <vt:lpstr>PowerPoint Presentation</vt:lpstr>
      <vt:lpstr>7. Methodology:</vt:lpstr>
      <vt:lpstr>8. Use Case Diagram. </vt:lpstr>
      <vt:lpstr>PowerPoint Presentation</vt:lpstr>
      <vt:lpstr>PowerPoint Presentation</vt:lpstr>
      <vt:lpstr>PowerPoint Presentation</vt:lpstr>
      <vt:lpstr>PowerPoint Presentation</vt:lpstr>
      <vt:lpstr>11. Modules implemented related to features:</vt:lpstr>
      <vt:lpstr>12. Test plan: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security:</dc:title>
  <dc:creator>tejaswini bussety</dc:creator>
  <cp:lastModifiedBy>tejaswini bussety</cp:lastModifiedBy>
  <cp:revision>46</cp:revision>
  <dcterms:created xsi:type="dcterms:W3CDTF">2016-08-17T11:08:02Z</dcterms:created>
  <dcterms:modified xsi:type="dcterms:W3CDTF">2016-08-29T08:27:26Z</dcterms:modified>
</cp:coreProperties>
</file>