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4"/>
  </p:notesMasterIdLst>
  <p:sldIdLst>
    <p:sldId id="256" r:id="rId3"/>
    <p:sldId id="257" r:id="rId4"/>
    <p:sldId id="258" r:id="rId5"/>
    <p:sldId id="260" r:id="rId6"/>
    <p:sldId id="264" r:id="rId7"/>
    <p:sldId id="267" r:id="rId8"/>
    <p:sldId id="265" r:id="rId9"/>
    <p:sldId id="266" r:id="rId10"/>
    <p:sldId id="268" r:id="rId11"/>
    <p:sldId id="262" r:id="rId12"/>
    <p:sldId id="304" r:id="rId13"/>
    <p:sldId id="306" r:id="rId14"/>
    <p:sldId id="307" r:id="rId15"/>
    <p:sldId id="314" r:id="rId16"/>
    <p:sldId id="315" r:id="rId17"/>
    <p:sldId id="316" r:id="rId18"/>
    <p:sldId id="259" r:id="rId19"/>
    <p:sldId id="280" r:id="rId20"/>
    <p:sldId id="301" r:id="rId21"/>
    <p:sldId id="302" r:id="rId22"/>
    <p:sldId id="303"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Proxima Nov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ce3e5ee6d3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ce3e5ee6d3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3eea6589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3eea6589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3eea6589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d3eea6589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3eea6589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d3eea6589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3eea6589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d3eea6589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3eea6589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3eea6589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8c2bf30e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8c2bf30e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e22b099e5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e22b099e5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8d620cf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8d620cf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cc0f0f048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cc0f0f048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3eea658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3eea658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e3e5ee6d3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e3e5ee6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3eea6589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d3eea6589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3eea6589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3eea6589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8c233ff14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8c233ff14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8c233ff14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8c233ff14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d8c233ff14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d8c233ff14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8c233ff14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8c233ff14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62" name="Google Shape;62;p1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2" name="Google Shape;9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9" name="Google Shape;99;p1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0" name="Google Shape;10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9"/>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9"/>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5" name="Google Shape;13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21"/>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1" name="Google Shape;141;p21"/>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42" name="Google Shape;142;p21"/>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3" name="Google Shape;14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2"/>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3"/>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72" name="Google Shape;17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3"/>
        <p:cNvGrpSpPr/>
        <p:nvPr/>
      </p:nvGrpSpPr>
      <p:grpSpPr>
        <a:xfrm>
          <a:off x="0" y="0"/>
          <a:ext cx="0" cy="0"/>
          <a:chOff x="0" y="0"/>
          <a:chExt cx="0" cy="0"/>
        </a:xfrm>
      </p:grpSpPr>
      <p:sp>
        <p:nvSpPr>
          <p:cNvPr id="174" name="Google Shape;17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75"/>
        <p:cNvGrpSpPr/>
        <p:nvPr/>
      </p:nvGrpSpPr>
      <p:grpSpPr>
        <a:xfrm>
          <a:off x="0" y="0"/>
          <a:ext cx="0" cy="0"/>
          <a:chOff x="0" y="0"/>
          <a:chExt cx="0" cy="0"/>
        </a:xfrm>
      </p:grpSpPr>
      <p:grpSp>
        <p:nvGrpSpPr>
          <p:cNvPr id="176" name="Google Shape;176;p25"/>
          <p:cNvGrpSpPr/>
          <p:nvPr/>
        </p:nvGrpSpPr>
        <p:grpSpPr>
          <a:xfrm>
            <a:off x="4406400" y="0"/>
            <a:ext cx="4737600" cy="5143065"/>
            <a:chOff x="4406400" y="0"/>
            <a:chExt cx="4737600" cy="5143065"/>
          </a:xfrm>
        </p:grpSpPr>
        <p:sp>
          <p:nvSpPr>
            <p:cNvPr id="177" name="Google Shape;177;p25"/>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96" name="Google Shape;19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197"/>
        <p:cNvGrpSpPr/>
        <p:nvPr/>
      </p:nvGrpSpPr>
      <p:grpSpPr>
        <a:xfrm>
          <a:off x="0" y="0"/>
          <a:ext cx="0" cy="0"/>
          <a:chOff x="0" y="0"/>
          <a:chExt cx="0" cy="0"/>
        </a:xfrm>
      </p:grpSpPr>
      <p:pic>
        <p:nvPicPr>
          <p:cNvPr id="198" name="Google Shape;198;p26" descr="offset_comp_343059.jpg"/>
          <p:cNvPicPr preferRelativeResize="0"/>
          <p:nvPr/>
        </p:nvPicPr>
        <p:blipFill rotWithShape="1">
          <a:blip r:embed="rId2">
            <a:alphaModFix amt="80000"/>
          </a:blip>
          <a:srcRect l="30474" t="11955" r="30474" b="25870"/>
          <a:stretch>
            <a:fillRect/>
          </a:stretch>
        </p:blipFill>
        <p:spPr>
          <a:xfrm rot="-5400000">
            <a:off x="113630" y="-105700"/>
            <a:ext cx="5142300" cy="5364300"/>
          </a:xfrm>
          <a:prstGeom prst="diagStripe">
            <a:avLst>
              <a:gd name="adj" fmla="val 50343"/>
            </a:avLst>
          </a:prstGeom>
          <a:noFill/>
          <a:ln>
            <a:noFill/>
          </a:ln>
        </p:spPr>
      </p:pic>
      <p:sp>
        <p:nvSpPr>
          <p:cNvPr id="199" name="Google Shape;19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0" name="Google Shape;200;p26"/>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201" name="Google Shape;20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02" name="Google Shape;202;p26">
            <a:hlinkClick r:id="" action="ppaction://noaction"/>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a:hlinkClick r:id="" action="ppaction://noaction"/>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a:hlinkClick r:id="" action="ppaction://noaction"/>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a:hlinkClick r:id="" action="ppaction://noaction"/>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6"/>
          <p:cNvGrpSpPr/>
          <p:nvPr/>
        </p:nvGrpSpPr>
        <p:grpSpPr>
          <a:xfrm>
            <a:off x="0" y="381001"/>
            <a:ext cx="1037850" cy="1016287"/>
            <a:chOff x="0" y="381001"/>
            <a:chExt cx="1037850" cy="1016287"/>
          </a:xfrm>
        </p:grpSpPr>
        <p:sp>
          <p:nvSpPr>
            <p:cNvPr id="207" name="Google Shape;207;p2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1" name="Google Shape;211;p27"/>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
        <p:nvSpPr>
          <p:cNvPr id="213" name="Google Shape;213;p27">
            <a:hlinkClick r:id="" action="ppaction://noaction"/>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a:hlinkClick r:id="" action="ppaction://noaction"/>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a:hlinkClick r:id="" action="ppaction://noaction"/>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a:hlinkClick r:id="" action="ppaction://noaction"/>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27"/>
          <p:cNvGrpSpPr/>
          <p:nvPr/>
        </p:nvGrpSpPr>
        <p:grpSpPr>
          <a:xfrm>
            <a:off x="0" y="381001"/>
            <a:ext cx="1037850" cy="1016287"/>
            <a:chOff x="0" y="381001"/>
            <a:chExt cx="1037850" cy="1016287"/>
          </a:xfrm>
        </p:grpSpPr>
        <p:sp>
          <p:nvSpPr>
            <p:cNvPr id="218" name="Google Shape;218;p2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7"/>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221" name="Google Shape;22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24" name="Google Shape;224;p28"/>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a:hlinkClick r:id="" action="ppaction://noaction"/>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a:hlinkClick r:id="" action="ppaction://noaction"/>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a:hlinkClick r:id="" action="ppaction://noaction"/>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a:hlinkClick r:id="" action="ppaction://noaction"/>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8"/>
          <p:cNvGrpSpPr/>
          <p:nvPr/>
        </p:nvGrpSpPr>
        <p:grpSpPr>
          <a:xfrm>
            <a:off x="0" y="381001"/>
            <a:ext cx="1037850" cy="1016287"/>
            <a:chOff x="0" y="381001"/>
            <a:chExt cx="1037850" cy="1016287"/>
          </a:xfrm>
        </p:grpSpPr>
        <p:sp>
          <p:nvSpPr>
            <p:cNvPr id="230" name="Google Shape;230;p2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8"/>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233" name="Google Shape;23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34" name="Google Shape;234;p28"/>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rtl="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rtl="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rtl="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rtl="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rtl="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rtl="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rtl="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rtl="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ctrTitle"/>
          </p:nvPr>
        </p:nvSpPr>
        <p:spPr>
          <a:xfrm>
            <a:off x="3325200" y="1239898"/>
            <a:ext cx="5566200" cy="2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Image Captioning</a:t>
            </a:r>
          </a:p>
          <a:p>
            <a:pPr marL="0" lvl="0" indent="0" algn="l" rtl="0">
              <a:spcBef>
                <a:spcPts val="0"/>
              </a:spcBef>
              <a:spcAft>
                <a:spcPts val="0"/>
              </a:spcAft>
              <a:buNone/>
            </a:pPr>
            <a:r>
              <a:rPr lang="en-GB"/>
              <a:t>Using Deep learning</a:t>
            </a:r>
          </a:p>
          <a:p>
            <a:pPr marL="0" lvl="0" indent="0" algn="l" rtl="0">
              <a:spcBef>
                <a:spcPts val="0"/>
              </a:spcBef>
              <a:spcAft>
                <a:spcPts val="0"/>
              </a:spcAft>
              <a:buNone/>
            </a:pPr>
            <a:r>
              <a:rPr lang="en-GB"/>
              <a:t>For Visually Impaired</a:t>
            </a:r>
          </a:p>
        </p:txBody>
      </p:sp>
      <p:sp>
        <p:nvSpPr>
          <p:cNvPr id="240" name="Google Shape;240;p29"/>
          <p:cNvSpPr txBox="1"/>
          <p:nvPr/>
        </p:nvSpPr>
        <p:spPr>
          <a:xfrm>
            <a:off x="5243175" y="3538650"/>
            <a:ext cx="3648300" cy="6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000">
                <a:solidFill>
                  <a:srgbClr val="FFFFFF"/>
                </a:solidFill>
                <a:latin typeface="Proxima Nova" panose="02000506030000020004"/>
                <a:ea typeface="Proxima Nova" panose="02000506030000020004"/>
                <a:cs typeface="Proxima Nova" panose="02000506030000020004"/>
                <a:sym typeface="Proxima Nova" panose="02000506030000020004"/>
              </a:rPr>
              <a:t>Senior Design Project</a:t>
            </a:r>
            <a:br>
              <a:rPr lang="en-GB" sz="2000">
                <a:solidFill>
                  <a:srgbClr val="FFFFFF"/>
                </a:solidFill>
                <a:latin typeface="Proxima Nova" panose="02000506030000020004"/>
                <a:ea typeface="Proxima Nova" panose="02000506030000020004"/>
                <a:cs typeface="Proxima Nova" panose="02000506030000020004"/>
                <a:sym typeface="Proxima Nova" panose="02000506030000020004"/>
              </a:rPr>
            </a:br>
            <a:r>
              <a:rPr lang="en-GB" sz="2000">
                <a:solidFill>
                  <a:srgbClr val="FFFFFF"/>
                </a:solidFill>
                <a:latin typeface="Proxima Nova" panose="02000506030000020004"/>
                <a:ea typeface="Proxima Nova" panose="02000506030000020004"/>
                <a:cs typeface="Proxima Nova" panose="02000506030000020004"/>
                <a:sym typeface="Proxima Nova" panose="02000506030000020004"/>
              </a:rPr>
              <a:t>Team -</a:t>
            </a:r>
            <a:r>
              <a:rPr lang="en-US" altLang="en-GB" sz="2000">
                <a:solidFill>
                  <a:srgbClr val="FFFFFF"/>
                </a:solidFill>
                <a:latin typeface="Proxima Nova" panose="02000506030000020004"/>
                <a:ea typeface="Proxima Nova" panose="02000506030000020004"/>
                <a:cs typeface="Proxima Nova" panose="02000506030000020004"/>
                <a:sym typeface="Proxima Nova" panose="02000506030000020004"/>
              </a:rPr>
              <a:t> D</a:t>
            </a:r>
            <a:r>
              <a:rPr lang="en-GB" sz="2000">
                <a:solidFill>
                  <a:srgbClr val="FFFFFF"/>
                </a:solidFill>
                <a:latin typeface="Proxima Nova" panose="02000506030000020004"/>
                <a:ea typeface="Proxima Nova" panose="02000506030000020004"/>
                <a:cs typeface="Proxima Nova" panose="02000506030000020004"/>
                <a:sym typeface="Proxima Nova" panose="02000506030000020004"/>
              </a:rPr>
              <a:t> </a:t>
            </a:r>
            <a:r>
              <a:rPr lang="en-US" altLang="en-GB" sz="2000">
                <a:solidFill>
                  <a:srgbClr val="FFFFFF"/>
                </a:solidFill>
                <a:latin typeface="Proxima Nova" panose="02000506030000020004"/>
                <a:ea typeface="Proxima Nova" panose="02000506030000020004"/>
                <a:cs typeface="Proxima Nova" panose="02000506030000020004"/>
                <a:sym typeface="Proxima Nova" panose="02000506030000020004"/>
              </a:rPr>
              <a:t>24</a:t>
            </a:r>
          </a:p>
        </p:txBody>
      </p:sp>
      <p:sp>
        <p:nvSpPr>
          <p:cNvPr id="241" name="Google Shape;241;p29"/>
          <p:cNvSpPr txBox="1"/>
          <p:nvPr/>
        </p:nvSpPr>
        <p:spPr>
          <a:xfrm>
            <a:off x="5243175" y="439537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panose="020F0502020204030203"/>
                <a:ea typeface="Lato" panose="020F0502020204030203"/>
                <a:cs typeface="Lato" panose="020F0502020204030203"/>
                <a:sym typeface="Lato" panose="020F0502020204030203"/>
              </a:rPr>
              <a:t>Guide: Dr. </a:t>
            </a:r>
            <a:r>
              <a:rPr lang="en-US" altLang="en-GB">
                <a:solidFill>
                  <a:srgbClr val="FFFFFF"/>
                </a:solidFill>
                <a:latin typeface="Lato" panose="020F0502020204030203"/>
                <a:ea typeface="Lato" panose="020F0502020204030203"/>
                <a:cs typeface="Lato" panose="020F0502020204030203"/>
                <a:sym typeface="Lato" panose="020F0502020204030203"/>
              </a:rPr>
              <a:t>S.G. Totad</a:t>
            </a:r>
          </a:p>
        </p:txBody>
      </p:sp>
      <p:sp>
        <p:nvSpPr>
          <p:cNvPr id="242" name="Google Shape;242;p29"/>
          <p:cNvSpPr txBox="1"/>
          <p:nvPr/>
        </p:nvSpPr>
        <p:spPr>
          <a:xfrm>
            <a:off x="502600" y="3481575"/>
            <a:ext cx="3817500" cy="15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panose="020F0502020204030203"/>
                <a:ea typeface="Lato" panose="020F0502020204030203"/>
                <a:cs typeface="Lato" panose="020F0502020204030203"/>
                <a:sym typeface="Lato" panose="020F0502020204030203"/>
              </a:rPr>
              <a:t>Team members:</a:t>
            </a:r>
            <a:endParaRPr>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altLang="en-GB">
                <a:solidFill>
                  <a:srgbClr val="FFFFFF"/>
                </a:solidFill>
                <a:latin typeface="Lato" panose="020F0502020204030203"/>
                <a:ea typeface="Lato" panose="020F0502020204030203"/>
                <a:cs typeface="Lato" panose="020F0502020204030203"/>
                <a:sym typeface="Lato" panose="020F0502020204030203"/>
              </a:rPr>
              <a:t>Rohit Kumar   </a:t>
            </a:r>
            <a:r>
              <a:rPr lang="en-GB">
                <a:solidFill>
                  <a:srgbClr val="FFFFFF"/>
                </a:solidFill>
                <a:latin typeface="Lato" panose="020F0502020204030203"/>
                <a:ea typeface="Lato" panose="020F0502020204030203"/>
                <a:cs typeface="Lato" panose="020F0502020204030203"/>
                <a:sym typeface="Lato" panose="020F0502020204030203"/>
              </a:rPr>
              <a:t>    -    </a:t>
            </a:r>
            <a:r>
              <a:rPr lang="en-US" altLang="en-GB">
                <a:solidFill>
                  <a:srgbClr val="FFFFFF"/>
                </a:solidFill>
                <a:latin typeface="Lato" panose="020F0502020204030203"/>
                <a:ea typeface="Lato" panose="020F0502020204030203"/>
                <a:cs typeface="Lato" panose="020F0502020204030203"/>
                <a:sym typeface="Lato" panose="020F0502020204030203"/>
              </a:rPr>
              <a:t>01FE18BCS178</a:t>
            </a:r>
            <a:endParaRPr>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altLang="en-GB">
                <a:solidFill>
                  <a:srgbClr val="FFFFFF"/>
                </a:solidFill>
                <a:latin typeface="Lato" panose="020F0502020204030203"/>
                <a:ea typeface="Lato" panose="020F0502020204030203"/>
                <a:cs typeface="Lato" panose="020F0502020204030203"/>
                <a:sym typeface="Lato" panose="020F0502020204030203"/>
              </a:rPr>
              <a:t>Aditya Mutagi</a:t>
            </a:r>
            <a:r>
              <a:rPr lang="en-GB">
                <a:solidFill>
                  <a:srgbClr val="FFFFFF"/>
                </a:solidFill>
                <a:latin typeface="Lato" panose="020F0502020204030203"/>
                <a:ea typeface="Lato" panose="020F0502020204030203"/>
                <a:cs typeface="Lato" panose="020F0502020204030203"/>
                <a:sym typeface="Lato" panose="020F0502020204030203"/>
              </a:rPr>
              <a:t>   -    </a:t>
            </a:r>
            <a:r>
              <a:rPr lang="en-US" altLang="en-GB">
                <a:solidFill>
                  <a:srgbClr val="FFFFFF"/>
                </a:solidFill>
                <a:latin typeface="Lato" panose="020F0502020204030203"/>
                <a:ea typeface="Lato" panose="020F0502020204030203"/>
                <a:cs typeface="Lato" panose="020F0502020204030203"/>
                <a:sym typeface="Lato" panose="020F0502020204030203"/>
              </a:rPr>
              <a:t>01FE18BCS019</a:t>
            </a:r>
            <a:endParaRPr>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altLang="en-GB">
                <a:solidFill>
                  <a:srgbClr val="FFFFFF"/>
                </a:solidFill>
                <a:latin typeface="Lato" panose="020F0502020204030203"/>
                <a:ea typeface="Lato" panose="020F0502020204030203"/>
                <a:cs typeface="Lato" panose="020F0502020204030203"/>
                <a:sym typeface="Lato" panose="020F0502020204030203"/>
              </a:rPr>
              <a:t>Shashidhar M </a:t>
            </a:r>
            <a:r>
              <a:rPr lang="en-GB">
                <a:solidFill>
                  <a:srgbClr val="FFFFFF"/>
                </a:solidFill>
                <a:latin typeface="Lato" panose="020F0502020204030203"/>
                <a:ea typeface="Lato" panose="020F0502020204030203"/>
                <a:cs typeface="Lato" panose="020F0502020204030203"/>
                <a:sym typeface="Lato" panose="020F0502020204030203"/>
              </a:rPr>
              <a:t>   -    01</a:t>
            </a:r>
            <a:r>
              <a:rPr lang="en-US" altLang="en-GB">
                <a:solidFill>
                  <a:srgbClr val="FFFFFF"/>
                </a:solidFill>
                <a:latin typeface="Lato" panose="020F0502020204030203"/>
                <a:ea typeface="Lato" panose="020F0502020204030203"/>
                <a:cs typeface="Lato" panose="020F0502020204030203"/>
                <a:sym typeface="Lato" panose="020F0502020204030203"/>
              </a:rPr>
              <a:t>FE18BCS199</a:t>
            </a:r>
            <a:endParaRPr>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altLang="en-GB">
                <a:solidFill>
                  <a:srgbClr val="FFFFFF"/>
                </a:solidFill>
                <a:latin typeface="Lato" panose="020F0502020204030203"/>
                <a:ea typeface="Lato" panose="020F0502020204030203"/>
                <a:cs typeface="Lato" panose="020F0502020204030203"/>
                <a:sym typeface="Lato" panose="020F0502020204030203"/>
              </a:rPr>
              <a:t>Akash D H      </a:t>
            </a:r>
            <a:r>
              <a:rPr lang="en-GB">
                <a:solidFill>
                  <a:srgbClr val="FFFFFF"/>
                </a:solidFill>
                <a:latin typeface="Lato" panose="020F0502020204030203"/>
                <a:ea typeface="Lato" panose="020F0502020204030203"/>
                <a:cs typeface="Lato" panose="020F0502020204030203"/>
                <a:sym typeface="Lato" panose="020F0502020204030203"/>
              </a:rPr>
              <a:t>     -    01</a:t>
            </a:r>
            <a:r>
              <a:rPr lang="en-US" altLang="en-GB">
                <a:solidFill>
                  <a:srgbClr val="FFFFFF"/>
                </a:solidFill>
                <a:latin typeface="Lato" panose="020F0502020204030203"/>
                <a:ea typeface="Lato" panose="020F0502020204030203"/>
                <a:cs typeface="Lato" panose="020F0502020204030203"/>
                <a:sym typeface="Lato" panose="020F0502020204030203"/>
              </a:rPr>
              <a:t>FE18BCS021</a:t>
            </a:r>
          </a:p>
          <a:p>
            <a:pPr marL="0" lvl="0" indent="0" algn="l" rtl="0">
              <a:spcBef>
                <a:spcPts val="0"/>
              </a:spcBef>
              <a:spcAft>
                <a:spcPts val="0"/>
              </a:spcAft>
              <a:buNone/>
            </a:pPr>
            <a:r>
              <a:rPr lang="en-US">
                <a:solidFill>
                  <a:srgbClr val="FFFFFF"/>
                </a:solidFill>
                <a:latin typeface="Lato" panose="020F0502020204030203"/>
                <a:ea typeface="Lato" panose="020F0502020204030203"/>
                <a:cs typeface="Lato" panose="020F0502020204030203"/>
                <a:sym typeface="Lato" panose="020F0502020204030203"/>
              </a:rPr>
              <a:t>Raghavendra B -    01FE18BSC163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Existing Solution Methods</a:t>
            </a:r>
          </a:p>
        </p:txBody>
      </p:sp>
      <p:sp>
        <p:nvSpPr>
          <p:cNvPr id="277" name="Google Shape;277;p35"/>
          <p:cNvSpPr txBox="1">
            <a:spLocks noGrp="1"/>
          </p:cNvSpPr>
          <p:nvPr>
            <p:ph type="body" idx="1"/>
          </p:nvPr>
        </p:nvSpPr>
        <p:spPr>
          <a:xfrm>
            <a:off x="1297500" y="1567550"/>
            <a:ext cx="7038900" cy="2211494"/>
          </a:xfrm>
          <a:prstGeom prst="rect">
            <a:avLst/>
          </a:prstGeom>
        </p:spPr>
        <p:txBody>
          <a:bodyPr spcFirstLastPara="1" wrap="square" lIns="91425" tIns="91425" rIns="91425" bIns="91425" anchor="t" anchorCtr="0">
            <a:noAutofit/>
          </a:bodyPr>
          <a:lstStyle/>
          <a:p>
            <a:pPr marL="412750" indent="-285750">
              <a:buSzPts val="1600"/>
            </a:pPr>
            <a:r>
              <a:rPr lang="en-GB" sz="1600" dirty="0"/>
              <a:t>Microsoft has built a model via the Azure Cognitive Services Computer Vision offering, which is part of Azure AI, enabling developers to use this capability to improve accessibility in their own services.</a:t>
            </a:r>
          </a:p>
          <a:p>
            <a:pPr marL="127000" lvl="0" indent="0" algn="l" rtl="0">
              <a:spcBef>
                <a:spcPts val="0"/>
              </a:spcBef>
              <a:spcAft>
                <a:spcPts val="0"/>
              </a:spcAft>
              <a:buSzPts val="1600"/>
              <a:buNone/>
            </a:pPr>
            <a:endParaRPr sz="1600" dirty="0"/>
          </a:p>
          <a:p>
            <a:pPr marL="412750" indent="-285750">
              <a:buSzPts val="1600"/>
            </a:pPr>
            <a:r>
              <a:rPr lang="en-GB" sz="1600" dirty="0"/>
              <a:t>Google has released its “Show and Tell” image captioning algorithm to developers,  who can train it to recognize objects in photos.</a:t>
            </a:r>
            <a:endParaRPr sz="1600" dirty="0"/>
          </a:p>
          <a:p>
            <a:pPr marL="0" lvl="0" indent="0" algn="l" rtl="0">
              <a:spcBef>
                <a:spcPts val="1600"/>
              </a:spcBef>
              <a:spcAft>
                <a:spcPts val="1600"/>
              </a:spcAft>
              <a:buNone/>
            </a:pP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tLang="en-GB" dirty="0"/>
              <a:t>Problem Formulation</a:t>
            </a:r>
            <a:endParaRPr lang="en-US" altLang="en-GB" dirty="0"/>
          </a:p>
        </p:txBody>
      </p:sp>
      <p:sp>
        <p:nvSpPr>
          <p:cNvPr id="265" name="Google Shape;265;p33"/>
          <p:cNvSpPr txBox="1">
            <a:spLocks noGrp="1"/>
          </p:cNvSpPr>
          <p:nvPr>
            <p:ph type="body" idx="1"/>
          </p:nvPr>
        </p:nvSpPr>
        <p:spPr>
          <a:xfrm>
            <a:off x="1297500" y="1380468"/>
            <a:ext cx="7038900" cy="266289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b="0" i="0" dirty="0">
                <a:solidFill>
                  <a:srgbClr val="C9D1D9"/>
                </a:solidFill>
                <a:effectLst/>
                <a:latin typeface="-apple-system"/>
              </a:rPr>
              <a:t>Data Understanding: Load the data and understand the representation.</a:t>
            </a:r>
          </a:p>
          <a:p>
            <a:pPr>
              <a:buFont typeface="Arial" panose="020B0604020202020204" pitchFamily="34" charset="0"/>
              <a:buChar char="•"/>
            </a:pPr>
            <a:r>
              <a:rPr lang="en-US" sz="2000" b="0" i="0" dirty="0">
                <a:solidFill>
                  <a:srgbClr val="C9D1D9"/>
                </a:solidFill>
                <a:effectLst/>
                <a:latin typeface="-apple-system"/>
              </a:rPr>
              <a:t>Data preprocessing: In this step, we will process both images &amp; captions to the desired format.</a:t>
            </a:r>
          </a:p>
          <a:p>
            <a:pPr algn="l">
              <a:buFont typeface="Arial" panose="020B0604020202020204" pitchFamily="34" charset="0"/>
              <a:buChar char="•"/>
            </a:pPr>
            <a:r>
              <a:rPr lang="en-US" sz="2000" b="0" i="0" dirty="0">
                <a:solidFill>
                  <a:srgbClr val="C9D1D9"/>
                </a:solidFill>
                <a:effectLst/>
                <a:latin typeface="-apple-system"/>
              </a:rPr>
              <a:t>Train/Test Split: Combine both images &amp; captions to create the train &amp; test dataset.</a:t>
            </a:r>
          </a:p>
          <a:p>
            <a:pPr marL="0" lvl="0" indent="0" algn="l" rtl="0">
              <a:lnSpc>
                <a:spcPct val="100000"/>
              </a:lnSpc>
              <a:spcBef>
                <a:spcPts val="1600"/>
              </a:spcBef>
              <a:spcAft>
                <a:spcPts val="0"/>
              </a:spcAft>
              <a:buNone/>
            </a:pPr>
            <a:endParaRPr sz="1600" dirty="0"/>
          </a:p>
          <a:p>
            <a:pPr marL="0" lvl="0" indent="0" algn="l" rtl="0">
              <a:lnSpc>
                <a:spcPct val="100000"/>
              </a:lnSpc>
              <a:spcBef>
                <a:spcPts val="1600"/>
              </a:spcBef>
              <a:spcAft>
                <a:spcPts val="160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tLang="en-GB" dirty="0"/>
              <a:t>Problem Formulation</a:t>
            </a:r>
            <a:endParaRPr lang="en-US" altLang="en-GB" dirty="0"/>
          </a:p>
        </p:txBody>
      </p:sp>
      <p:sp>
        <p:nvSpPr>
          <p:cNvPr id="265" name="Google Shape;265;p33"/>
          <p:cNvSpPr txBox="1">
            <a:spLocks noGrp="1"/>
          </p:cNvSpPr>
          <p:nvPr>
            <p:ph type="body" idx="1"/>
          </p:nvPr>
        </p:nvSpPr>
        <p:spPr>
          <a:xfrm>
            <a:off x="1297500" y="1307850"/>
            <a:ext cx="7038900" cy="3270114"/>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000" b="0" i="0" dirty="0">
                <a:solidFill>
                  <a:srgbClr val="C9D1D9"/>
                </a:solidFill>
                <a:effectLst/>
                <a:latin typeface="-apple-system"/>
              </a:rPr>
              <a:t>Model-Building: Objects are detected from the image with the help of CNN then by y using LSTM, sentences are generated. Each predicted word is employed to get subsequent words. Using these words, appropriate sentence is formed with the help of Optimal beam search. Here, SoftMax function will be used for prediction of word.</a:t>
            </a:r>
          </a:p>
          <a:p>
            <a:pPr algn="l">
              <a:buFont typeface="Arial" panose="020B0604020202020204" pitchFamily="34" charset="0"/>
              <a:buChar char="•"/>
            </a:pPr>
            <a:r>
              <a:rPr lang="en-US" sz="2000" b="0" i="0" dirty="0">
                <a:solidFill>
                  <a:srgbClr val="C9D1D9"/>
                </a:solidFill>
                <a:effectLst/>
                <a:latin typeface="-apple-system"/>
              </a:rPr>
              <a:t>Model Evaluation: Evaluate the models using BLEU score.</a:t>
            </a:r>
          </a:p>
          <a:p>
            <a:pPr marL="0" lvl="0" indent="0" algn="l" rtl="0">
              <a:lnSpc>
                <a:spcPct val="100000"/>
              </a:lnSpc>
              <a:spcBef>
                <a:spcPts val="1600"/>
              </a:spcBef>
              <a:spcAft>
                <a:spcPts val="0"/>
              </a:spcAft>
              <a:buNone/>
            </a:pPr>
            <a:endParaRPr sz="1600" dirty="0"/>
          </a:p>
          <a:p>
            <a:pPr marL="0" lvl="0" indent="0" algn="l" rtl="0">
              <a:lnSpc>
                <a:spcPct val="100000"/>
              </a:lnSpc>
              <a:spcBef>
                <a:spcPts val="1600"/>
              </a:spcBef>
              <a:spcAft>
                <a:spcPts val="1600"/>
              </a:spcAft>
              <a:buNone/>
            </a:pP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tLang="en-GB" dirty="0"/>
              <a:t>Problem Analysis</a:t>
            </a:r>
            <a:endParaRPr lang="en-US" altLang="en-GB" dirty="0"/>
          </a:p>
        </p:txBody>
      </p:sp>
      <p:sp>
        <p:nvSpPr>
          <p:cNvPr id="265" name="Google Shape;265;p33"/>
          <p:cNvSpPr txBox="1">
            <a:spLocks noGrp="1"/>
          </p:cNvSpPr>
          <p:nvPr>
            <p:ph type="body" idx="1"/>
          </p:nvPr>
        </p:nvSpPr>
        <p:spPr>
          <a:xfrm>
            <a:off x="1297500" y="1116150"/>
            <a:ext cx="7038900" cy="35631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sz="1600" dirty="0"/>
          </a:p>
          <a:p>
            <a:pPr marL="0" lvl="0" indent="0" algn="l" rtl="0">
              <a:lnSpc>
                <a:spcPct val="100000"/>
              </a:lnSpc>
              <a:spcBef>
                <a:spcPts val="1600"/>
              </a:spcBef>
              <a:spcAft>
                <a:spcPts val="0"/>
              </a:spcAft>
              <a:buNone/>
            </a:pPr>
            <a:endParaRPr sz="1600" dirty="0"/>
          </a:p>
          <a:p>
            <a:pPr marL="0" lvl="0" indent="0" algn="l" rtl="0">
              <a:lnSpc>
                <a:spcPct val="100000"/>
              </a:lnSpc>
              <a:spcBef>
                <a:spcPts val="1600"/>
              </a:spcBef>
              <a:spcAft>
                <a:spcPts val="1600"/>
              </a:spcAft>
              <a:buNone/>
            </a:pPr>
            <a:endParaRPr sz="1600" dirty="0"/>
          </a:p>
        </p:txBody>
      </p:sp>
      <p:pic>
        <p:nvPicPr>
          <p:cNvPr id="3" name="Picture 2"/>
          <p:cNvPicPr>
            <a:picLocks noChangeAspect="1"/>
          </p:cNvPicPr>
          <p:nvPr/>
        </p:nvPicPr>
        <p:blipFill>
          <a:blip r:embed="rId3"/>
          <a:stretch>
            <a:fillRect/>
          </a:stretch>
        </p:blipFill>
        <p:spPr>
          <a:xfrm>
            <a:off x="1407319" y="1043940"/>
            <a:ext cx="6650831" cy="3299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GB" dirty="0">
                <a:sym typeface="+mn-ea"/>
              </a:rPr>
              <a:t>Problem Analysis</a:t>
            </a:r>
            <a:br>
              <a:rPr lang="en-US" altLang="en-GB" dirty="0"/>
            </a:br>
            <a:br>
              <a:rPr lang="en-US"/>
            </a:br>
            <a:r>
              <a:rPr lang="en-US"/>
              <a:t>DFD Diagram Level 0</a:t>
            </a:r>
          </a:p>
        </p:txBody>
      </p:sp>
      <p:sp>
        <p:nvSpPr>
          <p:cNvPr id="3" name="Text Placeholder 2"/>
          <p:cNvSpPr>
            <a:spLocks noGrp="1"/>
          </p:cNvSpPr>
          <p:nvPr>
            <p:ph type="body" idx="1"/>
          </p:nvPr>
        </p:nvSpPr>
        <p:spPr/>
        <p:txBody>
          <a:bodyPr/>
          <a:lstStyle/>
          <a:p>
            <a:pPr marL="146050" indent="0">
              <a:buNone/>
            </a:pPr>
            <a:endParaRPr lang="en-US"/>
          </a:p>
          <a:p>
            <a:pPr marL="146050" indent="0">
              <a:buNone/>
            </a:pPr>
            <a:endParaRPr lang="en-US"/>
          </a:p>
        </p:txBody>
      </p:sp>
      <p:pic>
        <p:nvPicPr>
          <p:cNvPr id="4" name="Picture 3" descr="Screenshot (36)"/>
          <p:cNvPicPr>
            <a:picLocks noChangeAspect="1"/>
          </p:cNvPicPr>
          <p:nvPr/>
        </p:nvPicPr>
        <p:blipFill>
          <a:blip r:embed="rId2"/>
          <a:srcRect l="18361" t="23354" r="24789" b="37461"/>
          <a:stretch>
            <a:fillRect/>
          </a:stretch>
        </p:blipFill>
        <p:spPr>
          <a:xfrm>
            <a:off x="1541780" y="1911350"/>
            <a:ext cx="5309235" cy="2654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DFD Diagram Level 1</a:t>
            </a:r>
            <a:br>
              <a:rPr lang="en-US"/>
            </a:br>
            <a:endParaRPr lang="en-US"/>
          </a:p>
        </p:txBody>
      </p:sp>
      <p:sp>
        <p:nvSpPr>
          <p:cNvPr id="3" name="Text Placeholder 2"/>
          <p:cNvSpPr>
            <a:spLocks noGrp="1"/>
          </p:cNvSpPr>
          <p:nvPr>
            <p:ph type="body" idx="1"/>
          </p:nvPr>
        </p:nvSpPr>
        <p:spPr/>
        <p:txBody>
          <a:bodyPr/>
          <a:lstStyle/>
          <a:p>
            <a:endParaRPr lang="en-US"/>
          </a:p>
        </p:txBody>
      </p:sp>
      <p:pic>
        <p:nvPicPr>
          <p:cNvPr id="4" name="Picture 3" descr="Screenshot (35)"/>
          <p:cNvPicPr>
            <a:picLocks noChangeAspect="1"/>
          </p:cNvPicPr>
          <p:nvPr/>
        </p:nvPicPr>
        <p:blipFill>
          <a:blip r:embed="rId2"/>
          <a:srcRect l="14416" t="24887" r="14424" b="19130"/>
          <a:stretch>
            <a:fillRect/>
          </a:stretch>
        </p:blipFill>
        <p:spPr>
          <a:xfrm>
            <a:off x="1368499" y="1529312"/>
            <a:ext cx="6755130" cy="2987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DFD Diagram Level 1</a:t>
            </a:r>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rcRect l="20459" t="24740" r="12777" b="12760"/>
          <a:stretch>
            <a:fillRect/>
          </a:stretch>
        </p:blipFill>
        <p:spPr>
          <a:xfrm>
            <a:off x="1344930" y="1116330"/>
            <a:ext cx="6991350" cy="33724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Objectives 	</a:t>
            </a:r>
          </a:p>
        </p:txBody>
      </p:sp>
      <p:sp>
        <p:nvSpPr>
          <p:cNvPr id="259" name="Google Shape;259;p32"/>
          <p:cNvSpPr txBox="1">
            <a:spLocks noGrp="1"/>
          </p:cNvSpPr>
          <p:nvPr>
            <p:ph type="body" idx="1"/>
          </p:nvPr>
        </p:nvSpPr>
        <p:spPr>
          <a:xfrm>
            <a:off x="1297500" y="933820"/>
            <a:ext cx="7038900" cy="2911200"/>
          </a:xfrm>
          <a:prstGeom prst="rect">
            <a:avLst/>
          </a:prstGeom>
        </p:spPr>
        <p:txBody>
          <a:bodyPr spcFirstLastPara="1" wrap="square" lIns="91425" tIns="91425" rIns="91425" bIns="91425" anchor="t" anchorCtr="0">
            <a:noAutofit/>
          </a:bodyPr>
          <a:lstStyle/>
          <a:p>
            <a:pPr marL="133350" lvl="0" indent="0" algn="l" rtl="0">
              <a:lnSpc>
                <a:spcPct val="200000"/>
              </a:lnSpc>
              <a:spcBef>
                <a:spcPts val="0"/>
              </a:spcBef>
              <a:spcAft>
                <a:spcPts val="0"/>
              </a:spcAft>
              <a:buSzPts val="1500"/>
              <a:buNone/>
            </a:pPr>
            <a:endParaRPr lang="en-GB" sz="1500" dirty="0"/>
          </a:p>
          <a:p>
            <a:pPr marL="457200" lvl="0" indent="-323850" algn="l" rtl="0">
              <a:lnSpc>
                <a:spcPct val="200000"/>
              </a:lnSpc>
              <a:spcBef>
                <a:spcPts val="0"/>
              </a:spcBef>
              <a:spcAft>
                <a:spcPts val="0"/>
              </a:spcAft>
              <a:buSzPts val="1500"/>
              <a:buChar char="➔"/>
            </a:pPr>
            <a:r>
              <a:rPr lang="en-GB" sz="1500" dirty="0"/>
              <a:t>Recognize the objects in image using CNN and prepare a feature vector.</a:t>
            </a:r>
          </a:p>
          <a:p>
            <a:pPr indent="-323850">
              <a:lnSpc>
                <a:spcPct val="200000"/>
              </a:lnSpc>
              <a:buSzPts val="1500"/>
              <a:buFont typeface="Lato" panose="020F0502020204030203"/>
              <a:buChar char="➔"/>
            </a:pPr>
            <a:r>
              <a:rPr lang="en-US" sz="1500" dirty="0"/>
              <a:t>Convert the caption sentence to speech for better reach.</a:t>
            </a:r>
            <a:endParaRPr sz="1500" dirty="0"/>
          </a:p>
          <a:p>
            <a:pPr marL="457200" lvl="0" indent="-323850" algn="l" rtl="0">
              <a:lnSpc>
                <a:spcPct val="200000"/>
              </a:lnSpc>
              <a:spcBef>
                <a:spcPts val="0"/>
              </a:spcBef>
              <a:spcAft>
                <a:spcPts val="0"/>
              </a:spcAft>
              <a:buSzPts val="1500"/>
              <a:buChar char="➔"/>
            </a:pPr>
            <a:r>
              <a:rPr lang="en-GB" sz="1500" dirty="0"/>
              <a:t>Generate a brief sentence using the feature vector</a:t>
            </a:r>
            <a:r>
              <a:rPr lang="en-US" altLang="en-GB" sz="1500" dirty="0"/>
              <a:t>.</a:t>
            </a:r>
            <a:endParaRPr sz="1500" dirty="0"/>
          </a:p>
          <a:p>
            <a:pPr marL="457200" lvl="0" indent="-323850" algn="l" rtl="0">
              <a:lnSpc>
                <a:spcPct val="200000"/>
              </a:lnSpc>
              <a:spcBef>
                <a:spcPts val="0"/>
              </a:spcBef>
              <a:spcAft>
                <a:spcPts val="0"/>
              </a:spcAft>
              <a:buSzPts val="1500"/>
              <a:buChar char="➔"/>
            </a:pPr>
            <a:r>
              <a:rPr lang="en-GB" sz="1500" dirty="0"/>
              <a:t>Provide a user interface for ease of access.</a:t>
            </a:r>
            <a:endParaRPr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a:t>
            </a:r>
          </a:p>
        </p:txBody>
      </p:sp>
      <p:sp>
        <p:nvSpPr>
          <p:cNvPr id="383" name="Google Shape;383;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a:t>Flicker 30k dataset </a:t>
            </a:r>
            <a:r>
              <a:rPr lang="en-US" altLang="en-GB" sz="1600"/>
              <a:t>will</a:t>
            </a:r>
            <a:r>
              <a:rPr lang="en-GB" sz="1600"/>
              <a:t> be used for training the model has 31000 images with 5 captions for each image in a .csv format.</a:t>
            </a:r>
          </a:p>
          <a:p>
            <a:pPr marL="0" lvl="0" indent="0" algn="l" rtl="0">
              <a:lnSpc>
                <a:spcPct val="150000"/>
              </a:lnSpc>
              <a:spcBef>
                <a:spcPts val="0"/>
              </a:spcBef>
              <a:spcAft>
                <a:spcPts val="0"/>
              </a:spcAft>
              <a:buNone/>
            </a:pPr>
            <a:r>
              <a:rPr lang="en-US" altLang="en-GB" sz="1600"/>
              <a:t>		</a:t>
            </a:r>
          </a:p>
        </p:txBody>
      </p:sp>
      <p:pic>
        <p:nvPicPr>
          <p:cNvPr id="2" name="Picture 0" descr="1000092795"/>
          <p:cNvPicPr>
            <a:picLocks noChangeAspect="1"/>
          </p:cNvPicPr>
          <p:nvPr/>
        </p:nvPicPr>
        <p:blipFill>
          <a:blip r:embed="rId3"/>
          <a:stretch>
            <a:fillRect/>
          </a:stretch>
        </p:blipFill>
        <p:spPr>
          <a:xfrm>
            <a:off x="3424555" y="2506980"/>
            <a:ext cx="1858645" cy="1591945"/>
          </a:xfrm>
          <a:prstGeom prst="rect">
            <a:avLst/>
          </a:prstGeom>
        </p:spPr>
      </p:pic>
      <p:pic>
        <p:nvPicPr>
          <p:cNvPr id="3" name="Picture 2" descr="10002456"/>
          <p:cNvPicPr>
            <a:picLocks noChangeAspect="1"/>
          </p:cNvPicPr>
          <p:nvPr/>
        </p:nvPicPr>
        <p:blipFill>
          <a:blip r:embed="rId4"/>
          <a:stretch>
            <a:fillRect/>
          </a:stretch>
        </p:blipFill>
        <p:spPr>
          <a:xfrm>
            <a:off x="5697220" y="2506980"/>
            <a:ext cx="2016760" cy="15913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5"/>
          <p:cNvSpPr txBox="1">
            <a:spLocks noGrp="1"/>
          </p:cNvSpPr>
          <p:nvPr>
            <p:ph type="body" idx="1"/>
          </p:nvPr>
        </p:nvSpPr>
        <p:spPr>
          <a:xfrm>
            <a:off x="1307550" y="528300"/>
            <a:ext cx="7038900" cy="40869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GB" sz="1500"/>
              <a:t>‘Image Captioning for Ambient Awareness on a Sidewalk’ by Faruk Ahmed, Md Sultan Mahmud, Rakib Al-Fahad, Shahinur Alam, and Mohammed Yeasin.</a:t>
            </a:r>
            <a:endParaRPr sz="1500"/>
          </a:p>
          <a:p>
            <a:pPr marL="457200" lvl="0" indent="-323850" algn="l" rtl="0">
              <a:lnSpc>
                <a:spcPct val="150000"/>
              </a:lnSpc>
              <a:spcBef>
                <a:spcPts val="0"/>
              </a:spcBef>
              <a:spcAft>
                <a:spcPts val="0"/>
              </a:spcAft>
              <a:buSzPts val="1500"/>
              <a:buChar char="➔"/>
            </a:pPr>
            <a:r>
              <a:rPr lang="en-GB" sz="1500"/>
              <a:t>‘Image Captioning’ by Vikram Mullachery, Vishal Motwani.</a:t>
            </a:r>
            <a:endParaRPr sz="1500"/>
          </a:p>
          <a:p>
            <a:pPr marL="457200" lvl="0" indent="-323850" algn="l" rtl="0">
              <a:lnSpc>
                <a:spcPct val="150000"/>
              </a:lnSpc>
              <a:spcBef>
                <a:spcPts val="0"/>
              </a:spcBef>
              <a:spcAft>
                <a:spcPts val="0"/>
              </a:spcAft>
              <a:buSzPts val="1500"/>
              <a:buChar char="➔"/>
            </a:pPr>
            <a:r>
              <a:rPr lang="en-GB" sz="1500"/>
              <a:t>‘Show, Attend and Tell: Neural Image Caption Generation with Visual Attention’ by Kelvin Xu and his team</a:t>
            </a:r>
            <a:endParaRPr sz="1500"/>
          </a:p>
          <a:p>
            <a:pPr marL="457200" lvl="0" indent="-323850" algn="l" rtl="0">
              <a:lnSpc>
                <a:spcPct val="150000"/>
              </a:lnSpc>
              <a:spcBef>
                <a:spcPts val="0"/>
              </a:spcBef>
              <a:spcAft>
                <a:spcPts val="0"/>
              </a:spcAft>
              <a:buSzPts val="1500"/>
              <a:buChar char="➔"/>
            </a:pPr>
            <a:r>
              <a:rPr lang="en-GB" sz="1500"/>
              <a:t>‘Image Captioning using Deep Learning: A Systematic Literature Review’ by Murk Chohan, Adil Khan, Muhammad Saleem Mahar, Saif Hassan, Abdul Ghafoor, Mehmood Khan</a:t>
            </a:r>
            <a:endParaRPr sz="1500"/>
          </a:p>
          <a:p>
            <a:pPr marL="457200" lvl="0" indent="-323850" algn="l" rtl="0">
              <a:lnSpc>
                <a:spcPct val="150000"/>
              </a:lnSpc>
              <a:spcBef>
                <a:spcPts val="0"/>
              </a:spcBef>
              <a:spcAft>
                <a:spcPts val="0"/>
              </a:spcAft>
              <a:buSzPts val="1500"/>
              <a:buChar char="➔"/>
            </a:pPr>
            <a:r>
              <a:rPr lang="en-GB" sz="1500"/>
              <a:t>‘Image Captioning using Deep Neural Architectures’ by Parth Shah, Vishvajit Bakrola, Supriya Pati</a:t>
            </a:r>
            <a:endParaRPr sz="1500"/>
          </a:p>
          <a:p>
            <a:pPr marL="0" lvl="0" indent="0" algn="l" rtl="0">
              <a:spcBef>
                <a:spcPts val="1600"/>
              </a:spcBef>
              <a:spcAft>
                <a:spcPts val="0"/>
              </a:spcAft>
              <a:buNone/>
            </a:pPr>
            <a:endParaRPr sz="1500"/>
          </a:p>
          <a:p>
            <a:pPr marL="0" lvl="0" indent="0" algn="l" rtl="0">
              <a:spcBef>
                <a:spcPts val="1600"/>
              </a:spcBef>
              <a:spcAft>
                <a:spcPts val="1600"/>
              </a:spcAft>
              <a:buNone/>
            </a:pP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6"/>
          <p:cNvSpPr txBox="1">
            <a:spLocks noGrp="1"/>
          </p:cNvSpPr>
          <p:nvPr>
            <p:ph type="title"/>
          </p:nvPr>
        </p:nvSpPr>
        <p:spPr>
          <a:xfrm>
            <a:off x="2878950" y="2114700"/>
            <a:ext cx="3386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600"/>
              <a:t>Thank You</a:t>
            </a:r>
            <a:endParaRPr sz="4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Problem statement</a:t>
            </a:r>
          </a:p>
        </p:txBody>
      </p:sp>
      <p:sp>
        <p:nvSpPr>
          <p:cNvPr id="253" name="Google Shape;253;p31"/>
          <p:cNvSpPr txBox="1">
            <a:spLocks noGrp="1"/>
          </p:cNvSpPr>
          <p:nvPr>
            <p:ph type="body" idx="1"/>
          </p:nvPr>
        </p:nvSpPr>
        <p:spPr>
          <a:xfrm>
            <a:off x="1169450" y="1183615"/>
            <a:ext cx="7038900" cy="37146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GB" sz="1600"/>
              <a:t>Our aim to build an application to be able to interpret images and give a comprehensible text about the given image using deep learning frameworks such as CNN and LSTM deep neural networks.</a:t>
            </a:r>
          </a:p>
          <a:p>
            <a:pPr marL="127000" lvl="0" indent="0" algn="l" rtl="0">
              <a:lnSpc>
                <a:spcPct val="115000"/>
              </a:lnSpc>
              <a:spcBef>
                <a:spcPts val="0"/>
              </a:spcBef>
              <a:spcAft>
                <a:spcPts val="0"/>
              </a:spcAft>
              <a:buSzPts val="1600"/>
              <a:buNone/>
            </a:pPr>
            <a:endParaRPr lang="en-GB" sz="1600"/>
          </a:p>
          <a:p>
            <a:pPr marL="457200" lvl="0" indent="-330200" algn="l" rtl="0">
              <a:lnSpc>
                <a:spcPct val="115000"/>
              </a:lnSpc>
              <a:spcBef>
                <a:spcPts val="0"/>
              </a:spcBef>
              <a:spcAft>
                <a:spcPts val="0"/>
              </a:spcAft>
              <a:buSzPts val="1600"/>
              <a:buChar char="➔"/>
            </a:pPr>
            <a:r>
              <a:rPr lang="en-GB" sz="1600">
                <a:sym typeface="+mn-ea"/>
              </a:rPr>
              <a:t>The purpose of this project is to provide an application for visually impaired people to be able to understand and interpret an image to some satisfactory degree and improve their experience and involvement on the internet.</a:t>
            </a:r>
            <a:endParaRPr sz="1600"/>
          </a:p>
          <a:p>
            <a:pPr marL="0" lvl="0" indent="0" algn="l" rtl="0">
              <a:spcBef>
                <a:spcPts val="1000"/>
              </a:spcBef>
              <a:spcAft>
                <a:spcPts val="16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Motivation</a:t>
            </a:r>
          </a:p>
        </p:txBody>
      </p:sp>
      <p:sp>
        <p:nvSpPr>
          <p:cNvPr id="265" name="Google Shape;265;p33"/>
          <p:cNvSpPr txBox="1">
            <a:spLocks noGrp="1"/>
          </p:cNvSpPr>
          <p:nvPr>
            <p:ph type="body" idx="1"/>
          </p:nvPr>
        </p:nvSpPr>
        <p:spPr>
          <a:xfrm>
            <a:off x="1297500" y="1116150"/>
            <a:ext cx="7038900" cy="3563100"/>
          </a:xfrm>
          <a:prstGeom prst="rect">
            <a:avLst/>
          </a:prstGeom>
        </p:spPr>
        <p:txBody>
          <a:bodyPr spcFirstLastPara="1" wrap="square" lIns="91425" tIns="91425" rIns="91425" bIns="91425" anchor="t" anchorCtr="0">
            <a:noAutofit/>
          </a:bodyPr>
          <a:lstStyle/>
          <a:p>
            <a:pPr marL="285750" indent="-285750">
              <a:lnSpc>
                <a:spcPct val="100000"/>
              </a:lnSpc>
            </a:pPr>
            <a:r>
              <a:rPr lang="en-GB" sz="1600" dirty="0"/>
              <a:t>Interpreting images is a daunting task for visually impaired. Their inability to comprehend images hinders their overall experience of internet browsing. Many successful models have been built for text-to-speech, but not for describing images. Normal screen readers that are available for visually impaired people are implemented using the text-to-speech APIs available.</a:t>
            </a:r>
            <a:endParaRPr sz="1600" dirty="0"/>
          </a:p>
          <a:p>
            <a:pPr marL="285750" indent="-285750">
              <a:lnSpc>
                <a:spcPct val="100000"/>
              </a:lnSpc>
              <a:spcBef>
                <a:spcPts val="1600"/>
              </a:spcBef>
            </a:pPr>
            <a:r>
              <a:rPr lang="en-GB" sz="1600"/>
              <a:t>So</a:t>
            </a:r>
            <a:r>
              <a:rPr lang="en-GB" sz="1600" dirty="0"/>
              <a:t>, a person who is relying on these applications might lose the context since images cannot be read out loud. There is a need to fill in that contextual gap that exists between images and text-to-speech screen readers.</a:t>
            </a:r>
            <a:endParaRPr sz="1600" dirty="0"/>
          </a:p>
          <a:p>
            <a:pPr marL="0" lvl="0" indent="0" algn="l" rtl="0">
              <a:lnSpc>
                <a:spcPct val="100000"/>
              </a:lnSpc>
              <a:spcBef>
                <a:spcPts val="1600"/>
              </a:spcBef>
              <a:spcAft>
                <a:spcPts val="0"/>
              </a:spcAft>
              <a:buNone/>
            </a:pPr>
            <a:endParaRPr sz="1600" dirty="0"/>
          </a:p>
          <a:p>
            <a:pPr marL="0" lvl="0" indent="0" algn="l" rtl="0">
              <a:lnSpc>
                <a:spcPct val="100000"/>
              </a:lnSpc>
              <a:spcBef>
                <a:spcPts val="1600"/>
              </a:spcBef>
              <a:spcAft>
                <a:spcPts val="0"/>
              </a:spcAft>
              <a:buNone/>
            </a:pPr>
            <a:endParaRPr sz="1600" dirty="0"/>
          </a:p>
          <a:p>
            <a:pPr marL="0" lvl="0" indent="0" algn="l" rtl="0">
              <a:lnSpc>
                <a:spcPct val="100000"/>
              </a:lnSpc>
              <a:spcBef>
                <a:spcPts val="1600"/>
              </a:spcBef>
              <a:spcAft>
                <a:spcPts val="160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1297500" y="393750"/>
            <a:ext cx="7038900" cy="71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t>1. Base Paper – ‘Show, Attend, and Tell: Neural Image Caption Generation with Visual Attention’ by Kelvin Xu and his team</a:t>
            </a:r>
            <a:endParaRPr sz="1600" b="1" dirty="0"/>
          </a:p>
        </p:txBody>
      </p:sp>
      <p:sp>
        <p:nvSpPr>
          <p:cNvPr id="306" name="Google Shape;306;p40"/>
          <p:cNvSpPr txBox="1">
            <a:spLocks noGrp="1"/>
          </p:cNvSpPr>
          <p:nvPr>
            <p:ph type="body" idx="1"/>
          </p:nvPr>
        </p:nvSpPr>
        <p:spPr>
          <a:xfrm>
            <a:off x="1297500" y="1429450"/>
            <a:ext cx="7038900" cy="32496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GB"/>
              <a:t>They introduced an attention-based model that automatically learns to describe the content of images.</a:t>
            </a:r>
          </a:p>
          <a:p>
            <a:pPr marL="457200" lvl="0" indent="-311150" algn="l" rtl="0">
              <a:lnSpc>
                <a:spcPct val="150000"/>
              </a:lnSpc>
              <a:spcBef>
                <a:spcPts val="0"/>
              </a:spcBef>
              <a:spcAft>
                <a:spcPts val="0"/>
              </a:spcAft>
              <a:buSzPts val="1300"/>
              <a:buChar char="➔"/>
            </a:pPr>
            <a:r>
              <a:rPr lang="en-GB"/>
              <a:t>To train the model, standard backpropagation techniques are used. they validate the use of attention with state-of-the-art performance on three benchmark datasets: Flickr 8k, Flickr30k, and MS COCO.</a:t>
            </a:r>
          </a:p>
          <a:p>
            <a:pPr marL="457200" lvl="0" indent="-311150" algn="l" rtl="0">
              <a:lnSpc>
                <a:spcPct val="150000"/>
              </a:lnSpc>
              <a:spcBef>
                <a:spcPts val="0"/>
              </a:spcBef>
              <a:spcAft>
                <a:spcPts val="0"/>
              </a:spcAft>
              <a:buSzPts val="1300"/>
              <a:buChar char="➔"/>
            </a:pPr>
            <a:r>
              <a:rPr lang="en-GB"/>
              <a:t>The model brings together convolutional neural networks, recurrent neural networks and works in modeling attention mechanisms.</a:t>
            </a:r>
          </a:p>
          <a:p>
            <a:pPr marL="457200" lvl="0" indent="0" algn="l" rtl="0">
              <a:lnSpc>
                <a:spcPct val="150000"/>
              </a:lnSpc>
              <a:spcBef>
                <a:spcPts val="1600"/>
              </a:spcBef>
              <a:spcAft>
                <a:spcPts val="1600"/>
              </a:spcAft>
              <a:buNone/>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1297500" y="393750"/>
            <a:ext cx="7038900" cy="1096800"/>
          </a:xfrm>
          <a:prstGeom prst="rect">
            <a:avLst/>
          </a:prstGeom>
        </p:spPr>
        <p:txBody>
          <a:bodyPr spcFirstLastPara="1" wrap="square" lIns="91425" tIns="91425" rIns="91425" bIns="91425" anchor="t" anchorCtr="0">
            <a:noAutofit/>
          </a:bodyPr>
          <a:lstStyle/>
          <a:p>
            <a:pPr marL="127000" lvl="0" algn="l" rtl="0">
              <a:lnSpc>
                <a:spcPct val="150000"/>
              </a:lnSpc>
              <a:spcBef>
                <a:spcPts val="0"/>
              </a:spcBef>
              <a:spcAft>
                <a:spcPts val="0"/>
              </a:spcAft>
              <a:buSzPts val="1600"/>
            </a:pPr>
            <a:r>
              <a:rPr lang="en-GB" sz="1600" b="1" dirty="0"/>
              <a:t>2. ‘Image Captioning for Ambient Awareness on a Sidewalk’ by    Faruk Ahmed, Md Sultan Mahmud, Rakib Al-Fahad, </a:t>
            </a:r>
            <a:r>
              <a:rPr lang="en-GB" sz="1600" b="1" dirty="0" err="1"/>
              <a:t>Shahinur</a:t>
            </a:r>
            <a:r>
              <a:rPr lang="en-GB" sz="1600" b="1" dirty="0"/>
              <a:t> </a:t>
            </a:r>
            <a:r>
              <a:rPr lang="en-GB" sz="1600" b="1" dirty="0" err="1"/>
              <a:t>Alam</a:t>
            </a:r>
            <a:r>
              <a:rPr lang="en-GB" sz="1600" b="1" dirty="0"/>
              <a:t>, and Mohammed </a:t>
            </a:r>
            <a:r>
              <a:rPr lang="en-GB" sz="1600" b="1" dirty="0" err="1"/>
              <a:t>Yeasin</a:t>
            </a:r>
            <a:r>
              <a:rPr lang="en-GB" sz="1600" b="1" dirty="0"/>
              <a:t>.</a:t>
            </a:r>
            <a:endParaRPr sz="2600" dirty="0"/>
          </a:p>
        </p:txBody>
      </p:sp>
      <p:sp>
        <p:nvSpPr>
          <p:cNvPr id="294" name="Google Shape;294;p38"/>
          <p:cNvSpPr txBox="1">
            <a:spLocks noGrp="1"/>
          </p:cNvSpPr>
          <p:nvPr>
            <p:ph type="body" idx="1"/>
          </p:nvPr>
        </p:nvSpPr>
        <p:spPr>
          <a:xfrm>
            <a:off x="1297500" y="1567550"/>
            <a:ext cx="7038900" cy="3148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GB" dirty="0"/>
              <a:t>The design and implementation of a system embedded in an RPi3 is part of the experiment.</a:t>
            </a:r>
          </a:p>
          <a:p>
            <a:pPr marL="457200" lvl="0" indent="-311150" algn="l" rtl="0">
              <a:lnSpc>
                <a:spcPct val="150000"/>
              </a:lnSpc>
              <a:spcBef>
                <a:spcPts val="0"/>
              </a:spcBef>
              <a:spcAft>
                <a:spcPts val="0"/>
              </a:spcAft>
              <a:buSzPts val="1300"/>
              <a:buChar char="➔"/>
            </a:pPr>
            <a:r>
              <a:rPr lang="en-GB" dirty="0"/>
              <a:t>They have considered two types of inputs: voice command and button press. A user can choose to have spoken feedback, haptic feedback, or a certain tone for obstacles</a:t>
            </a:r>
          </a:p>
          <a:p>
            <a:pPr marL="457200" lvl="0" indent="0" algn="l" rtl="0">
              <a:lnSpc>
                <a:spcPct val="150000"/>
              </a:lnSpc>
              <a:spcBef>
                <a:spcPts val="1600"/>
              </a:spcBef>
              <a:spcAft>
                <a:spcPts val="0"/>
              </a:spcAft>
              <a:buNone/>
            </a:pPr>
            <a:endParaRPr lang="en-GB" dirty="0"/>
          </a:p>
          <a:p>
            <a:pPr marL="457200" lvl="0" indent="0" algn="l" rtl="0">
              <a:lnSpc>
                <a:spcPct val="150000"/>
              </a:lnSpc>
              <a:spcBef>
                <a:spcPts val="1600"/>
              </a:spcBef>
              <a:spcAft>
                <a:spcPts val="1600"/>
              </a:spcAft>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1297500" y="381525"/>
            <a:ext cx="7038900" cy="412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b="1" dirty="0"/>
              <a:t>3. ‘Image Captioning’ by Vikram </a:t>
            </a:r>
            <a:r>
              <a:rPr lang="en-GB" sz="1600" b="1" dirty="0" err="1"/>
              <a:t>Mullachery</a:t>
            </a:r>
            <a:r>
              <a:rPr lang="en-GB" sz="1600" b="1" dirty="0"/>
              <a:t>, Vishal Motwani.</a:t>
            </a:r>
            <a:endParaRPr sz="1600" b="1" dirty="0"/>
          </a:p>
        </p:txBody>
      </p:sp>
      <p:sp>
        <p:nvSpPr>
          <p:cNvPr id="300" name="Google Shape;300;p39"/>
          <p:cNvSpPr txBox="1">
            <a:spLocks noGrp="1"/>
          </p:cNvSpPr>
          <p:nvPr>
            <p:ph type="body" idx="1"/>
          </p:nvPr>
        </p:nvSpPr>
        <p:spPr>
          <a:xfrm>
            <a:off x="1297500" y="989600"/>
            <a:ext cx="7038900" cy="40926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GB"/>
              <a:t>They used three different datasets to train and evaluate their data models. They are MSCOCO, Flickr30k and Flickr 8k.</a:t>
            </a:r>
          </a:p>
          <a:p>
            <a:pPr marL="457200" lvl="0" indent="-311150" algn="l" rtl="0">
              <a:lnSpc>
                <a:spcPct val="150000"/>
              </a:lnSpc>
              <a:spcBef>
                <a:spcPts val="0"/>
              </a:spcBef>
              <a:spcAft>
                <a:spcPts val="0"/>
              </a:spcAft>
              <a:buSzPts val="1300"/>
              <a:buChar char="➔"/>
            </a:pPr>
            <a:r>
              <a:rPr lang="en-GB"/>
              <a:t>They used the baseline model designed by A.Karpathy and improve upon that model by increasing the RNN layers and using ResNet in lieu of VGGNet.</a:t>
            </a:r>
          </a:p>
          <a:p>
            <a:pPr marL="457200" lvl="0" indent="-311150" algn="l" rtl="0">
              <a:lnSpc>
                <a:spcPct val="150000"/>
              </a:lnSpc>
              <a:spcBef>
                <a:spcPts val="0"/>
              </a:spcBef>
              <a:spcAft>
                <a:spcPts val="0"/>
              </a:spcAft>
              <a:buSzPts val="1300"/>
              <a:buChar char="➔"/>
            </a:pPr>
            <a:r>
              <a:rPr lang="en-GB"/>
              <a:t>This model uses 16 layers VGGnet for embedding image features and single layer RNN constituted of LSTM.</a:t>
            </a:r>
          </a:p>
          <a:p>
            <a:pPr marL="457200" lvl="0" indent="-311150" algn="l" rtl="0">
              <a:lnSpc>
                <a:spcPct val="150000"/>
              </a:lnSpc>
              <a:spcBef>
                <a:spcPts val="0"/>
              </a:spcBef>
              <a:spcAft>
                <a:spcPts val="0"/>
              </a:spcAft>
              <a:buSzPts val="1300"/>
              <a:buChar char="➔"/>
            </a:pPr>
            <a:r>
              <a:rPr lang="en-GB"/>
              <a:t>They have attempted three different types of improvisation over the baseline model.</a:t>
            </a:r>
          </a:p>
          <a:p>
            <a:pPr marL="914400" lvl="1" indent="-311150" algn="l" rtl="0">
              <a:lnSpc>
                <a:spcPct val="150000"/>
              </a:lnSpc>
              <a:spcBef>
                <a:spcPts val="0"/>
              </a:spcBef>
              <a:spcAft>
                <a:spcPts val="0"/>
              </a:spcAft>
              <a:buSzPts val="1300"/>
              <a:buChar char="◆"/>
            </a:pPr>
            <a:r>
              <a:rPr lang="en-GB" sz="1300"/>
              <a:t>Performed further training of the model on Flickr30k and Flickr 8k and initialized weights of the model with the baseline model.</a:t>
            </a:r>
            <a:endParaRPr sz="1300"/>
          </a:p>
          <a:p>
            <a:pPr marL="914400" lvl="1" indent="-311150" algn="l" rtl="0">
              <a:lnSpc>
                <a:spcPct val="150000"/>
              </a:lnSpc>
              <a:spcBef>
                <a:spcPts val="0"/>
              </a:spcBef>
              <a:spcAft>
                <a:spcPts val="0"/>
              </a:spcAft>
              <a:buSzPts val="1300"/>
              <a:buChar char="◆"/>
            </a:pPr>
            <a:r>
              <a:rPr lang="en-GB" sz="1300"/>
              <a:t> Increasing the number of hidden layers in the RNN over the baseline model</a:t>
            </a:r>
            <a:endParaRPr sz="1300"/>
          </a:p>
          <a:p>
            <a:pPr marL="914400" lvl="1" indent="-311150" algn="l" rtl="0">
              <a:lnSpc>
                <a:spcPct val="150000"/>
              </a:lnSpc>
              <a:spcBef>
                <a:spcPts val="0"/>
              </a:spcBef>
              <a:spcAft>
                <a:spcPts val="0"/>
              </a:spcAft>
              <a:buSzPts val="1300"/>
              <a:buChar char="◆"/>
            </a:pPr>
            <a:r>
              <a:rPr lang="en-GB" sz="1300"/>
              <a:t>Used ResNet in place of VGGNet</a:t>
            </a:r>
            <a:endParaRPr sz="1300"/>
          </a:p>
          <a:p>
            <a:pPr marL="457200" lvl="0" indent="0" algn="l" rtl="0">
              <a:lnSpc>
                <a:spcPct val="150000"/>
              </a:lnSpc>
              <a:spcBef>
                <a:spcPts val="1600"/>
              </a:spcBef>
              <a:spcAft>
                <a:spcPts val="1600"/>
              </a:spcAft>
              <a:buNone/>
            </a:pP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t>4. ‘Image Captioning using Deep Learning: A Systematic Literature Review’ by Murk Chohan, Adil Khan, Muhammad Saleem Mahar, Saif Hassan, Abdul Ghafoor, Mehmood Khan</a:t>
            </a:r>
            <a:endParaRPr sz="1600" b="1"/>
          </a:p>
        </p:txBody>
      </p:sp>
      <p:sp>
        <p:nvSpPr>
          <p:cNvPr id="312" name="Google Shape;312;p41"/>
          <p:cNvSpPr txBox="1">
            <a:spLocks noGrp="1"/>
          </p:cNvSpPr>
          <p:nvPr>
            <p:ph type="body" idx="1"/>
          </p:nvPr>
        </p:nvSpPr>
        <p:spPr>
          <a:xfrm>
            <a:off x="1297500" y="1567550"/>
            <a:ext cx="7038900" cy="30750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GB"/>
              <a:t>In this study they have found that CNN is used to understand image contents and find out </a:t>
            </a:r>
          </a:p>
          <a:p>
            <a:pPr marL="914400" lvl="1" indent="-311150" algn="l" rtl="0">
              <a:lnSpc>
                <a:spcPct val="150000"/>
              </a:lnSpc>
              <a:spcBef>
                <a:spcPts val="0"/>
              </a:spcBef>
              <a:spcAft>
                <a:spcPts val="0"/>
              </a:spcAft>
              <a:buSzPts val="1300"/>
              <a:buChar char="◆"/>
            </a:pPr>
            <a:r>
              <a:rPr lang="en-GB" sz="1300"/>
              <a:t>objects in an image while RNN or LSTM is used for language generation.</a:t>
            </a:r>
            <a:endParaRPr sz="1300"/>
          </a:p>
          <a:p>
            <a:pPr marL="914400" lvl="1" indent="-311150" algn="l" rtl="0">
              <a:lnSpc>
                <a:spcPct val="150000"/>
              </a:lnSpc>
              <a:spcBef>
                <a:spcPts val="0"/>
              </a:spcBef>
              <a:spcAft>
                <a:spcPts val="0"/>
              </a:spcAft>
              <a:buSzPts val="1300"/>
              <a:buChar char="◆"/>
            </a:pPr>
            <a:r>
              <a:rPr lang="en-GB" sz="1300"/>
              <a:t>It was also found that LSTM with CNN has outperformed RNN with CNN.</a:t>
            </a:r>
            <a:endParaRPr sz="1300"/>
          </a:p>
          <a:p>
            <a:pPr marL="457200" lvl="0" indent="-311150" algn="l" rtl="0">
              <a:lnSpc>
                <a:spcPct val="150000"/>
              </a:lnSpc>
              <a:spcBef>
                <a:spcPts val="0"/>
              </a:spcBef>
              <a:spcAft>
                <a:spcPts val="0"/>
              </a:spcAft>
              <a:buSzPts val="1300"/>
              <a:buChar char="➔"/>
            </a:pPr>
            <a:r>
              <a:rPr lang="en-GB"/>
              <a:t> The purpose of this Systematic Literature Review is to study </a:t>
            </a:r>
          </a:p>
          <a:p>
            <a:pPr marL="914400" lvl="1" indent="-311150" algn="l" rtl="0">
              <a:lnSpc>
                <a:spcPct val="150000"/>
              </a:lnSpc>
              <a:spcBef>
                <a:spcPts val="0"/>
              </a:spcBef>
              <a:spcAft>
                <a:spcPts val="0"/>
              </a:spcAft>
              <a:buSzPts val="1300"/>
              <a:buChar char="◆"/>
            </a:pPr>
            <a:r>
              <a:rPr lang="en-GB" sz="1300"/>
              <a:t>all newest Articles from 2017 to 2019 to find different methods to achieve auto image captioning in different domains.</a:t>
            </a:r>
            <a:endParaRPr sz="1300"/>
          </a:p>
          <a:p>
            <a:pPr marL="914400" lvl="1" indent="-311150" algn="l" rtl="0">
              <a:lnSpc>
                <a:spcPct val="150000"/>
              </a:lnSpc>
              <a:spcBef>
                <a:spcPts val="0"/>
              </a:spcBef>
              <a:spcAft>
                <a:spcPts val="0"/>
              </a:spcAft>
              <a:buSzPts val="1300"/>
              <a:buChar char="◆"/>
            </a:pPr>
            <a:r>
              <a:rPr lang="en-GB" sz="1300"/>
              <a:t> what different datasets are used to achieve the task.</a:t>
            </a:r>
            <a:endParaRPr sz="1300"/>
          </a:p>
          <a:p>
            <a:pPr marL="914400" lvl="1" indent="-311150" algn="l" rtl="0">
              <a:lnSpc>
                <a:spcPct val="150000"/>
              </a:lnSpc>
              <a:spcBef>
                <a:spcPts val="0"/>
              </a:spcBef>
              <a:spcAft>
                <a:spcPts val="0"/>
              </a:spcAft>
              <a:buSzPts val="1300"/>
              <a:buChar char="◆"/>
            </a:pPr>
            <a:r>
              <a:rPr lang="en-GB" sz="1300"/>
              <a:t> In which different practical domains this task is used.</a:t>
            </a:r>
            <a:endParaRPr sz="1300"/>
          </a:p>
          <a:p>
            <a:pPr marL="914400" lvl="1" indent="-311150" algn="l" rtl="0">
              <a:lnSpc>
                <a:spcPct val="150000"/>
              </a:lnSpc>
              <a:spcBef>
                <a:spcPts val="0"/>
              </a:spcBef>
              <a:spcAft>
                <a:spcPts val="0"/>
              </a:spcAft>
              <a:buSzPts val="1300"/>
              <a:buChar char="◆"/>
            </a:pPr>
            <a:r>
              <a:rPr lang="en-GB" sz="1300"/>
              <a:t> which technique Outperforms others and finally attains to describe the technicalities behind different networks, methods and evaluation matrices.</a:t>
            </a:r>
            <a:endParaRPr sz="13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1073</Words>
  <Application>Microsoft Office PowerPoint</Application>
  <PresentationFormat>On-screen Show (16:9)</PresentationFormat>
  <Paragraphs>78</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Montserrat</vt:lpstr>
      <vt:lpstr>Lato</vt:lpstr>
      <vt:lpstr>Arial</vt:lpstr>
      <vt:lpstr>-apple-system</vt:lpstr>
      <vt:lpstr>Proxima Nova</vt:lpstr>
      <vt:lpstr>Simple Light</vt:lpstr>
      <vt:lpstr>Focus</vt:lpstr>
      <vt:lpstr>Image Captioning Using Deep learning For Visually Impaired</vt:lpstr>
      <vt:lpstr>Introduction</vt:lpstr>
      <vt:lpstr>Problem statement</vt:lpstr>
      <vt:lpstr>Motivation</vt:lpstr>
      <vt:lpstr>Literature Survey</vt:lpstr>
      <vt:lpstr>1. Base Paper – ‘Show, Attend, and Tell: Neural Image Caption Generation with Visual Attention’ by Kelvin Xu and his team</vt:lpstr>
      <vt:lpstr>2. ‘Image Captioning for Ambient Awareness on a Sidewalk’ by    Faruk Ahmed, Md Sultan Mahmud, Rakib Al-Fahad, Shahinur Alam, and Mohammed Yeasin.</vt:lpstr>
      <vt:lpstr>3. ‘Image Captioning’ by Vikram Mullachery, Vishal Motwani.</vt:lpstr>
      <vt:lpstr>4. ‘Image Captioning using Deep Learning: A Systematic Literature Review’ by Murk Chohan, Adil Khan, Muhammad Saleem Mahar, Saif Hassan, Abdul Ghafoor, Mehmood Khan</vt:lpstr>
      <vt:lpstr>Existing Solution Methods</vt:lpstr>
      <vt:lpstr>Problem Formulation</vt:lpstr>
      <vt:lpstr>Problem Formulation</vt:lpstr>
      <vt:lpstr>Problem Analysis</vt:lpstr>
      <vt:lpstr>Problem Analysis  DFD Diagram Level 0</vt:lpstr>
      <vt:lpstr>DFD Diagram Level 1 </vt:lpstr>
      <vt:lpstr>DFD Diagram Level 1</vt:lpstr>
      <vt:lpstr>Objectives  </vt:lpstr>
      <vt:lpstr>Dataset</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Captioning_x000d_Using Deep learning_x000d_For Visually Impaired</dc:title>
  <dc:creator>Rohit Kumar</dc:creator>
  <cp:lastModifiedBy>Rohit Kumar</cp:lastModifiedBy>
  <cp:revision>14</cp:revision>
  <dcterms:created xsi:type="dcterms:W3CDTF">2021-09-04T05:40:00Z</dcterms:created>
  <dcterms:modified xsi:type="dcterms:W3CDTF">2021-10-29T03:52:41Z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8E4F95ED54EB429F88E12B88F69F2390</vt:lpwstr>
  </property>
</Properties>
</file>