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48" r:id="rId2"/>
  </p:sldMasterIdLst>
  <p:sldIdLst>
    <p:sldId id="256" r:id="rId3"/>
    <p:sldId id="257" r:id="rId4"/>
    <p:sldId id="258" r:id="rId5"/>
    <p:sldId id="264" r:id="rId6"/>
    <p:sldId id="266" r:id="rId7"/>
    <p:sldId id="265" r:id="rId8"/>
    <p:sldId id="259" r:id="rId9"/>
    <p:sldId id="260"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832DA-5DEC-C98D-5C7D-C045BB4EE230}" v="21" dt="2023-05-02T02:13:51.991"/>
    <p1510:client id="{4EB7B395-D784-8A40-7217-56E8EF161666}" v="505" dt="2023-05-02T00:45:01.441"/>
    <p1510:client id="{578D1DBD-C886-4363-AFFE-32C167095D00}" v="3" dt="2023-05-02T00:51:55.715"/>
    <p1510:client id="{CFE56507-C6DF-5B98-C677-B6793A080D18}" v="409" dt="2023-05-03T15:53:54.027"/>
    <p1510:client id="{D6E53311-6095-49F3-BA20-B6A15C532F7A}" v="692" dt="2023-05-05T01:56:46.732"/>
    <p1510:client id="{EC4F2EB1-0869-4C63-A737-E84DC6FFE939}" v="918" dt="2023-05-01T19:42:55.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53E2979-8E7C-4C8D-988E-32E9AB3E97E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87ACA9-DAEF-4700-BEEB-C53E5D8F67D0}">
      <dgm:prSet/>
      <dgm:spPr/>
      <dgm:t>
        <a:bodyPr/>
        <a:lstStyle/>
        <a:p>
          <a:pPr>
            <a:lnSpc>
              <a:spcPct val="100000"/>
            </a:lnSpc>
          </a:pPr>
          <a:r>
            <a:rPr lang="en-US"/>
            <a:t>We've built a robust contract management system for BVCOG that can manage multiple levels of users, contracts, entities, programs, and vendors. </a:t>
          </a:r>
        </a:p>
      </dgm:t>
    </dgm:pt>
    <dgm:pt modelId="{F531ABD0-8772-461A-BA77-E9E09030EE28}" type="parTrans" cxnId="{8B4BE242-E92F-4073-B9E9-16BED78D7814}">
      <dgm:prSet/>
      <dgm:spPr/>
      <dgm:t>
        <a:bodyPr/>
        <a:lstStyle/>
        <a:p>
          <a:endParaRPr lang="en-US"/>
        </a:p>
      </dgm:t>
    </dgm:pt>
    <dgm:pt modelId="{FA16758F-2C28-4D6E-BFEF-BC0FA02DE845}" type="sibTrans" cxnId="{8B4BE242-E92F-4073-B9E9-16BED78D7814}">
      <dgm:prSet/>
      <dgm:spPr/>
      <dgm:t>
        <a:bodyPr/>
        <a:lstStyle/>
        <a:p>
          <a:endParaRPr lang="en-US"/>
        </a:p>
      </dgm:t>
    </dgm:pt>
    <dgm:pt modelId="{D9F66599-E405-482F-B137-250C38106847}">
      <dgm:prSet/>
      <dgm:spPr/>
      <dgm:t>
        <a:bodyPr/>
        <a:lstStyle/>
        <a:p>
          <a:pPr>
            <a:lnSpc>
              <a:spcPct val="100000"/>
            </a:lnSpc>
          </a:pPr>
          <a:r>
            <a:rPr lang="en-US"/>
            <a:t>The system makes managing contracts easy with automated reports and expiry reminders, and keeps documents related to reports centralized and easy to maintain.</a:t>
          </a:r>
        </a:p>
      </dgm:t>
    </dgm:pt>
    <dgm:pt modelId="{AAC0F718-16D0-4AFC-9822-7942BE9A141A}" type="parTrans" cxnId="{7289A25A-DD96-4882-85B1-7702B1842943}">
      <dgm:prSet/>
      <dgm:spPr/>
      <dgm:t>
        <a:bodyPr/>
        <a:lstStyle/>
        <a:p>
          <a:endParaRPr lang="en-US"/>
        </a:p>
      </dgm:t>
    </dgm:pt>
    <dgm:pt modelId="{1525E6AE-F8A4-4B1F-A703-BEA606BA600D}" type="sibTrans" cxnId="{7289A25A-DD96-4882-85B1-7702B1842943}">
      <dgm:prSet/>
      <dgm:spPr/>
      <dgm:t>
        <a:bodyPr/>
        <a:lstStyle/>
        <a:p>
          <a:endParaRPr lang="en-US"/>
        </a:p>
      </dgm:t>
    </dgm:pt>
    <dgm:pt modelId="{876BADCE-7AE0-4358-85EC-054239AB8FA8}" type="pres">
      <dgm:prSet presAssocID="{453E2979-8E7C-4C8D-988E-32E9AB3E97E6}" presName="root" presStyleCnt="0">
        <dgm:presLayoutVars>
          <dgm:dir/>
          <dgm:resizeHandles val="exact"/>
        </dgm:presLayoutVars>
      </dgm:prSet>
      <dgm:spPr/>
    </dgm:pt>
    <dgm:pt modelId="{2A6C7949-1C1B-4080-B326-0584475384A5}" type="pres">
      <dgm:prSet presAssocID="{F287ACA9-DAEF-4700-BEEB-C53E5D8F67D0}" presName="compNode" presStyleCnt="0"/>
      <dgm:spPr/>
    </dgm:pt>
    <dgm:pt modelId="{C380D865-7E00-4A5F-A3B5-510474B2C942}" type="pres">
      <dgm:prSet presAssocID="{F287ACA9-DAEF-4700-BEEB-C53E5D8F67D0}" presName="bgRect" presStyleLbl="bgShp" presStyleIdx="0" presStyleCnt="2"/>
      <dgm:spPr/>
    </dgm:pt>
    <dgm:pt modelId="{E7C11755-9682-4C04-B137-DDA00EF3F808}" type="pres">
      <dgm:prSet presAssocID="{F287ACA9-DAEF-4700-BEEB-C53E5D8F67D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tract"/>
        </a:ext>
      </dgm:extLst>
    </dgm:pt>
    <dgm:pt modelId="{5370330F-046A-4EAB-ACA6-DD1D66AA1A4E}" type="pres">
      <dgm:prSet presAssocID="{F287ACA9-DAEF-4700-BEEB-C53E5D8F67D0}" presName="spaceRect" presStyleCnt="0"/>
      <dgm:spPr/>
    </dgm:pt>
    <dgm:pt modelId="{B1023634-72C2-47E9-8EBF-B2163345D59E}" type="pres">
      <dgm:prSet presAssocID="{F287ACA9-DAEF-4700-BEEB-C53E5D8F67D0}" presName="parTx" presStyleLbl="revTx" presStyleIdx="0" presStyleCnt="2">
        <dgm:presLayoutVars>
          <dgm:chMax val="0"/>
          <dgm:chPref val="0"/>
        </dgm:presLayoutVars>
      </dgm:prSet>
      <dgm:spPr/>
    </dgm:pt>
    <dgm:pt modelId="{342D3E18-E091-4056-B01A-46996E901827}" type="pres">
      <dgm:prSet presAssocID="{FA16758F-2C28-4D6E-BFEF-BC0FA02DE845}" presName="sibTrans" presStyleCnt="0"/>
      <dgm:spPr/>
    </dgm:pt>
    <dgm:pt modelId="{76F924ED-A6DB-4ADC-B668-5A467DD6CEA2}" type="pres">
      <dgm:prSet presAssocID="{D9F66599-E405-482F-B137-250C38106847}" presName="compNode" presStyleCnt="0"/>
      <dgm:spPr/>
    </dgm:pt>
    <dgm:pt modelId="{935B4E8F-23AE-4E16-A59F-1E976C13417E}" type="pres">
      <dgm:prSet presAssocID="{D9F66599-E405-482F-B137-250C38106847}" presName="bgRect" presStyleLbl="bgShp" presStyleIdx="1" presStyleCnt="2"/>
      <dgm:spPr/>
    </dgm:pt>
    <dgm:pt modelId="{3EEA93D0-7BC2-4211-AF87-17879F039F69}" type="pres">
      <dgm:prSet presAssocID="{D9F66599-E405-482F-B137-250C3810684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4CFE9744-2CAA-45FF-B24A-ED9EA16787E8}" type="pres">
      <dgm:prSet presAssocID="{D9F66599-E405-482F-B137-250C38106847}" presName="spaceRect" presStyleCnt="0"/>
      <dgm:spPr/>
    </dgm:pt>
    <dgm:pt modelId="{C1ADEF90-5966-421E-BE5D-B5C09B558A52}" type="pres">
      <dgm:prSet presAssocID="{D9F66599-E405-482F-B137-250C38106847}" presName="parTx" presStyleLbl="revTx" presStyleIdx="1" presStyleCnt="2">
        <dgm:presLayoutVars>
          <dgm:chMax val="0"/>
          <dgm:chPref val="0"/>
        </dgm:presLayoutVars>
      </dgm:prSet>
      <dgm:spPr/>
    </dgm:pt>
  </dgm:ptLst>
  <dgm:cxnLst>
    <dgm:cxn modelId="{8B4BE242-E92F-4073-B9E9-16BED78D7814}" srcId="{453E2979-8E7C-4C8D-988E-32E9AB3E97E6}" destId="{F287ACA9-DAEF-4700-BEEB-C53E5D8F67D0}" srcOrd="0" destOrd="0" parTransId="{F531ABD0-8772-461A-BA77-E9E09030EE28}" sibTransId="{FA16758F-2C28-4D6E-BFEF-BC0FA02DE845}"/>
    <dgm:cxn modelId="{7289A25A-DD96-4882-85B1-7702B1842943}" srcId="{453E2979-8E7C-4C8D-988E-32E9AB3E97E6}" destId="{D9F66599-E405-482F-B137-250C38106847}" srcOrd="1" destOrd="0" parTransId="{AAC0F718-16D0-4AFC-9822-7942BE9A141A}" sibTransId="{1525E6AE-F8A4-4B1F-A703-BEA606BA600D}"/>
    <dgm:cxn modelId="{C56C3C82-A8B7-4492-8976-41C65D3758CA}" type="presOf" srcId="{D9F66599-E405-482F-B137-250C38106847}" destId="{C1ADEF90-5966-421E-BE5D-B5C09B558A52}" srcOrd="0" destOrd="0" presId="urn:microsoft.com/office/officeart/2018/2/layout/IconVerticalSolidList"/>
    <dgm:cxn modelId="{D02E7A9C-A29E-47BD-97A6-B4F9139579F1}" type="presOf" srcId="{453E2979-8E7C-4C8D-988E-32E9AB3E97E6}" destId="{876BADCE-7AE0-4358-85EC-054239AB8FA8}" srcOrd="0" destOrd="0" presId="urn:microsoft.com/office/officeart/2018/2/layout/IconVerticalSolidList"/>
    <dgm:cxn modelId="{ECCC0FE5-9B43-4E42-B484-8FBE76AD49B9}" type="presOf" srcId="{F287ACA9-DAEF-4700-BEEB-C53E5D8F67D0}" destId="{B1023634-72C2-47E9-8EBF-B2163345D59E}" srcOrd="0" destOrd="0" presId="urn:microsoft.com/office/officeart/2018/2/layout/IconVerticalSolidList"/>
    <dgm:cxn modelId="{C62249AE-9007-4365-B0D2-FCEEC70D891A}" type="presParOf" srcId="{876BADCE-7AE0-4358-85EC-054239AB8FA8}" destId="{2A6C7949-1C1B-4080-B326-0584475384A5}" srcOrd="0" destOrd="0" presId="urn:microsoft.com/office/officeart/2018/2/layout/IconVerticalSolidList"/>
    <dgm:cxn modelId="{AF013342-55D0-4B1F-ADBF-203626CF25A3}" type="presParOf" srcId="{2A6C7949-1C1B-4080-B326-0584475384A5}" destId="{C380D865-7E00-4A5F-A3B5-510474B2C942}" srcOrd="0" destOrd="0" presId="urn:microsoft.com/office/officeart/2018/2/layout/IconVerticalSolidList"/>
    <dgm:cxn modelId="{52F2F7EB-0EFA-49F7-BA00-7C7931B9E2AF}" type="presParOf" srcId="{2A6C7949-1C1B-4080-B326-0584475384A5}" destId="{E7C11755-9682-4C04-B137-DDA00EF3F808}" srcOrd="1" destOrd="0" presId="urn:microsoft.com/office/officeart/2018/2/layout/IconVerticalSolidList"/>
    <dgm:cxn modelId="{2404E4B8-5351-495C-8208-C19918D86444}" type="presParOf" srcId="{2A6C7949-1C1B-4080-B326-0584475384A5}" destId="{5370330F-046A-4EAB-ACA6-DD1D66AA1A4E}" srcOrd="2" destOrd="0" presId="urn:microsoft.com/office/officeart/2018/2/layout/IconVerticalSolidList"/>
    <dgm:cxn modelId="{6AFCA2F1-BEF9-4E81-9020-9528AA428B95}" type="presParOf" srcId="{2A6C7949-1C1B-4080-B326-0584475384A5}" destId="{B1023634-72C2-47E9-8EBF-B2163345D59E}" srcOrd="3" destOrd="0" presId="urn:microsoft.com/office/officeart/2018/2/layout/IconVerticalSolidList"/>
    <dgm:cxn modelId="{F55E2749-5887-4788-8C3E-761E15426618}" type="presParOf" srcId="{876BADCE-7AE0-4358-85EC-054239AB8FA8}" destId="{342D3E18-E091-4056-B01A-46996E901827}" srcOrd="1" destOrd="0" presId="urn:microsoft.com/office/officeart/2018/2/layout/IconVerticalSolidList"/>
    <dgm:cxn modelId="{1009205D-CDF0-486A-A073-EC367D963F1B}" type="presParOf" srcId="{876BADCE-7AE0-4358-85EC-054239AB8FA8}" destId="{76F924ED-A6DB-4ADC-B668-5A467DD6CEA2}" srcOrd="2" destOrd="0" presId="urn:microsoft.com/office/officeart/2018/2/layout/IconVerticalSolidList"/>
    <dgm:cxn modelId="{93525BDE-02ED-4EF2-A97E-07B6524A108D}" type="presParOf" srcId="{76F924ED-A6DB-4ADC-B668-5A467DD6CEA2}" destId="{935B4E8F-23AE-4E16-A59F-1E976C13417E}" srcOrd="0" destOrd="0" presId="urn:microsoft.com/office/officeart/2018/2/layout/IconVerticalSolidList"/>
    <dgm:cxn modelId="{067630B2-9614-4EC5-B9B4-E02C94905855}" type="presParOf" srcId="{76F924ED-A6DB-4ADC-B668-5A467DD6CEA2}" destId="{3EEA93D0-7BC2-4211-AF87-17879F039F69}" srcOrd="1" destOrd="0" presId="urn:microsoft.com/office/officeart/2018/2/layout/IconVerticalSolidList"/>
    <dgm:cxn modelId="{DAD47375-AD97-486E-A885-E1E4577D1ACB}" type="presParOf" srcId="{76F924ED-A6DB-4ADC-B668-5A467DD6CEA2}" destId="{4CFE9744-2CAA-45FF-B24A-ED9EA16787E8}" srcOrd="2" destOrd="0" presId="urn:microsoft.com/office/officeart/2018/2/layout/IconVerticalSolidList"/>
    <dgm:cxn modelId="{4723EBD7-F8BE-439F-BD51-7CD1DF896E33}" type="presParOf" srcId="{76F924ED-A6DB-4ADC-B668-5A467DD6CEA2}" destId="{C1ADEF90-5966-421E-BE5D-B5C09B558A5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38DAC-F884-414C-8498-C5504793CA6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EEF0FB2-2502-4D21-B607-335684592A81}">
      <dgm:prSet/>
      <dgm:spPr/>
      <dgm:t>
        <a:bodyPr/>
        <a:lstStyle/>
        <a:p>
          <a:r>
            <a:rPr lang="en-US"/>
            <a:t>Communicate early with clients; Some major changes needed to be made late into the project because we didn't clarify what our users really wanted</a:t>
          </a:r>
        </a:p>
      </dgm:t>
    </dgm:pt>
    <dgm:pt modelId="{A3196874-EBD2-4CC0-8D44-9284D00F40F0}" type="parTrans" cxnId="{3E892C44-4852-477F-A084-B5DD4041D66F}">
      <dgm:prSet/>
      <dgm:spPr/>
      <dgm:t>
        <a:bodyPr/>
        <a:lstStyle/>
        <a:p>
          <a:endParaRPr lang="en-US"/>
        </a:p>
      </dgm:t>
    </dgm:pt>
    <dgm:pt modelId="{661117B2-9943-4293-96A2-B856A50A3300}" type="sibTrans" cxnId="{3E892C44-4852-477F-A084-B5DD4041D66F}">
      <dgm:prSet/>
      <dgm:spPr/>
      <dgm:t>
        <a:bodyPr/>
        <a:lstStyle/>
        <a:p>
          <a:endParaRPr lang="en-US"/>
        </a:p>
      </dgm:t>
    </dgm:pt>
    <dgm:pt modelId="{AE82A008-A3FE-4B1A-9476-36057F71A5EC}">
      <dgm:prSet/>
      <dgm:spPr/>
      <dgm:t>
        <a:bodyPr/>
        <a:lstStyle/>
        <a:p>
          <a:r>
            <a:rPr lang="en-US"/>
            <a:t>Communicate within our team; Some work was done twice because of a lack of this</a:t>
          </a:r>
        </a:p>
      </dgm:t>
    </dgm:pt>
    <dgm:pt modelId="{897F772F-AD8F-4ECE-975E-366249404430}" type="parTrans" cxnId="{8E70D889-2E5E-4032-B6FD-7382C77F9FF6}">
      <dgm:prSet/>
      <dgm:spPr/>
      <dgm:t>
        <a:bodyPr/>
        <a:lstStyle/>
        <a:p>
          <a:endParaRPr lang="en-US"/>
        </a:p>
      </dgm:t>
    </dgm:pt>
    <dgm:pt modelId="{1E4F57A0-EFEE-465B-8123-34B77D318F63}" type="sibTrans" cxnId="{8E70D889-2E5E-4032-B6FD-7382C77F9FF6}">
      <dgm:prSet/>
      <dgm:spPr/>
      <dgm:t>
        <a:bodyPr/>
        <a:lstStyle/>
        <a:p>
          <a:endParaRPr lang="en-US"/>
        </a:p>
      </dgm:t>
    </dgm:pt>
    <dgm:pt modelId="{6DDEBE7B-93F0-4F0F-93A1-27F685D51F31}">
      <dgm:prSet/>
      <dgm:spPr/>
      <dgm:t>
        <a:bodyPr/>
        <a:lstStyle/>
        <a:p>
          <a:r>
            <a:rPr lang="en-US"/>
            <a:t>Do things the Railsy way when working with Rails; If you try to do it another way, you will forever be plunged into darkness</a:t>
          </a:r>
        </a:p>
      </dgm:t>
    </dgm:pt>
    <dgm:pt modelId="{417ABCDB-F8DF-43E7-8E09-EFA9EB43ED7D}" type="parTrans" cxnId="{351D9260-A666-486E-BABF-86072D6557F0}">
      <dgm:prSet/>
      <dgm:spPr/>
      <dgm:t>
        <a:bodyPr/>
        <a:lstStyle/>
        <a:p>
          <a:endParaRPr lang="en-US"/>
        </a:p>
      </dgm:t>
    </dgm:pt>
    <dgm:pt modelId="{A20BA076-910F-4659-8484-187B4CC5C4AE}" type="sibTrans" cxnId="{351D9260-A666-486E-BABF-86072D6557F0}">
      <dgm:prSet/>
      <dgm:spPr/>
      <dgm:t>
        <a:bodyPr/>
        <a:lstStyle/>
        <a:p>
          <a:endParaRPr lang="en-US"/>
        </a:p>
      </dgm:t>
    </dgm:pt>
    <dgm:pt modelId="{ACBE9AC8-2290-4C74-A4AC-BE27943E1CED}" type="pres">
      <dgm:prSet presAssocID="{6E438DAC-F884-414C-8498-C5504793CA65}" presName="root" presStyleCnt="0">
        <dgm:presLayoutVars>
          <dgm:dir/>
          <dgm:resizeHandles val="exact"/>
        </dgm:presLayoutVars>
      </dgm:prSet>
      <dgm:spPr/>
    </dgm:pt>
    <dgm:pt modelId="{F765C4E1-C680-4F87-9B47-E028C518B30F}" type="pres">
      <dgm:prSet presAssocID="{BEEF0FB2-2502-4D21-B607-335684592A81}" presName="compNode" presStyleCnt="0"/>
      <dgm:spPr/>
    </dgm:pt>
    <dgm:pt modelId="{F55F5C57-E874-49AE-B5C9-2A1718CD9F0C}" type="pres">
      <dgm:prSet presAssocID="{BEEF0FB2-2502-4D21-B607-335684592A81}" presName="bgRect" presStyleLbl="bgShp" presStyleIdx="0" presStyleCnt="3"/>
      <dgm:spPr/>
    </dgm:pt>
    <dgm:pt modelId="{F9B69BAC-B773-4DBD-BDEE-43686055FE22}" type="pres">
      <dgm:prSet presAssocID="{BEEF0FB2-2502-4D21-B607-335684592A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DBD4148F-98BF-40EE-9E3E-E7C486D81BCD}" type="pres">
      <dgm:prSet presAssocID="{BEEF0FB2-2502-4D21-B607-335684592A81}" presName="spaceRect" presStyleCnt="0"/>
      <dgm:spPr/>
    </dgm:pt>
    <dgm:pt modelId="{BCA3B82E-D26E-4F11-9012-AB238DFD9DB5}" type="pres">
      <dgm:prSet presAssocID="{BEEF0FB2-2502-4D21-B607-335684592A81}" presName="parTx" presStyleLbl="revTx" presStyleIdx="0" presStyleCnt="3">
        <dgm:presLayoutVars>
          <dgm:chMax val="0"/>
          <dgm:chPref val="0"/>
        </dgm:presLayoutVars>
      </dgm:prSet>
      <dgm:spPr/>
    </dgm:pt>
    <dgm:pt modelId="{CB6FDDC7-8C6E-4EE1-B06B-41A9F520B184}" type="pres">
      <dgm:prSet presAssocID="{661117B2-9943-4293-96A2-B856A50A3300}" presName="sibTrans" presStyleCnt="0"/>
      <dgm:spPr/>
    </dgm:pt>
    <dgm:pt modelId="{DAEADC81-6EF0-4E5D-9991-55F0AC9B3196}" type="pres">
      <dgm:prSet presAssocID="{AE82A008-A3FE-4B1A-9476-36057F71A5EC}" presName="compNode" presStyleCnt="0"/>
      <dgm:spPr/>
    </dgm:pt>
    <dgm:pt modelId="{0F4FF724-CB16-49C8-AF84-5C78C407B228}" type="pres">
      <dgm:prSet presAssocID="{AE82A008-A3FE-4B1A-9476-36057F71A5EC}" presName="bgRect" presStyleLbl="bgShp" presStyleIdx="1" presStyleCnt="3"/>
      <dgm:spPr/>
    </dgm:pt>
    <dgm:pt modelId="{126D628C-58D0-4C06-A66A-E2782E0CD5A2}" type="pres">
      <dgm:prSet presAssocID="{AE82A008-A3FE-4B1A-9476-36057F71A5E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342A0BED-A485-4422-BE0B-BBD41BAE230B}" type="pres">
      <dgm:prSet presAssocID="{AE82A008-A3FE-4B1A-9476-36057F71A5EC}" presName="spaceRect" presStyleCnt="0"/>
      <dgm:spPr/>
    </dgm:pt>
    <dgm:pt modelId="{118E8224-45AB-4CFF-B618-E897F2499E56}" type="pres">
      <dgm:prSet presAssocID="{AE82A008-A3FE-4B1A-9476-36057F71A5EC}" presName="parTx" presStyleLbl="revTx" presStyleIdx="1" presStyleCnt="3">
        <dgm:presLayoutVars>
          <dgm:chMax val="0"/>
          <dgm:chPref val="0"/>
        </dgm:presLayoutVars>
      </dgm:prSet>
      <dgm:spPr/>
    </dgm:pt>
    <dgm:pt modelId="{CFE80AFE-9FDC-43B1-B1CE-8123D16D5503}" type="pres">
      <dgm:prSet presAssocID="{1E4F57A0-EFEE-465B-8123-34B77D318F63}" presName="sibTrans" presStyleCnt="0"/>
      <dgm:spPr/>
    </dgm:pt>
    <dgm:pt modelId="{9E27B748-B896-4B67-84C3-249CB2CC39E3}" type="pres">
      <dgm:prSet presAssocID="{6DDEBE7B-93F0-4F0F-93A1-27F685D51F31}" presName="compNode" presStyleCnt="0"/>
      <dgm:spPr/>
    </dgm:pt>
    <dgm:pt modelId="{A21DA7D7-0DAE-469B-B7F0-2564CC7F2F95}" type="pres">
      <dgm:prSet presAssocID="{6DDEBE7B-93F0-4F0F-93A1-27F685D51F31}" presName="bgRect" presStyleLbl="bgShp" presStyleIdx="2" presStyleCnt="3"/>
      <dgm:spPr/>
    </dgm:pt>
    <dgm:pt modelId="{0F89D083-1AA8-40A2-B9E2-3A0B53DD1530}" type="pres">
      <dgm:prSet presAssocID="{6DDEBE7B-93F0-4F0F-93A1-27F685D51F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B3109A77-6A58-45F1-9710-480B6ACF6BB4}" type="pres">
      <dgm:prSet presAssocID="{6DDEBE7B-93F0-4F0F-93A1-27F685D51F31}" presName="spaceRect" presStyleCnt="0"/>
      <dgm:spPr/>
    </dgm:pt>
    <dgm:pt modelId="{FB535290-60F8-4AA8-9CA5-E27D602981FC}" type="pres">
      <dgm:prSet presAssocID="{6DDEBE7B-93F0-4F0F-93A1-27F685D51F31}" presName="parTx" presStyleLbl="revTx" presStyleIdx="2" presStyleCnt="3">
        <dgm:presLayoutVars>
          <dgm:chMax val="0"/>
          <dgm:chPref val="0"/>
        </dgm:presLayoutVars>
      </dgm:prSet>
      <dgm:spPr/>
    </dgm:pt>
  </dgm:ptLst>
  <dgm:cxnLst>
    <dgm:cxn modelId="{7166B61A-433B-4CBB-BD2C-F261A057954A}" type="presOf" srcId="{6E438DAC-F884-414C-8498-C5504793CA65}" destId="{ACBE9AC8-2290-4C74-A4AC-BE27943E1CED}" srcOrd="0" destOrd="0" presId="urn:microsoft.com/office/officeart/2018/2/layout/IconVerticalSolidList"/>
    <dgm:cxn modelId="{7C67543C-B351-46FE-A996-6AD87A4BAADD}" type="presOf" srcId="{BEEF0FB2-2502-4D21-B607-335684592A81}" destId="{BCA3B82E-D26E-4F11-9012-AB238DFD9DB5}" srcOrd="0" destOrd="0" presId="urn:microsoft.com/office/officeart/2018/2/layout/IconVerticalSolidList"/>
    <dgm:cxn modelId="{351D9260-A666-486E-BABF-86072D6557F0}" srcId="{6E438DAC-F884-414C-8498-C5504793CA65}" destId="{6DDEBE7B-93F0-4F0F-93A1-27F685D51F31}" srcOrd="2" destOrd="0" parTransId="{417ABCDB-F8DF-43E7-8E09-EFA9EB43ED7D}" sibTransId="{A20BA076-910F-4659-8484-187B4CC5C4AE}"/>
    <dgm:cxn modelId="{3E892C44-4852-477F-A084-B5DD4041D66F}" srcId="{6E438DAC-F884-414C-8498-C5504793CA65}" destId="{BEEF0FB2-2502-4D21-B607-335684592A81}" srcOrd="0" destOrd="0" parTransId="{A3196874-EBD2-4CC0-8D44-9284D00F40F0}" sibTransId="{661117B2-9943-4293-96A2-B856A50A3300}"/>
    <dgm:cxn modelId="{8E70D889-2E5E-4032-B6FD-7382C77F9FF6}" srcId="{6E438DAC-F884-414C-8498-C5504793CA65}" destId="{AE82A008-A3FE-4B1A-9476-36057F71A5EC}" srcOrd="1" destOrd="0" parTransId="{897F772F-AD8F-4ECE-975E-366249404430}" sibTransId="{1E4F57A0-EFEE-465B-8123-34B77D318F63}"/>
    <dgm:cxn modelId="{F81CED98-D013-4229-BFA4-E21342514A14}" type="presOf" srcId="{6DDEBE7B-93F0-4F0F-93A1-27F685D51F31}" destId="{FB535290-60F8-4AA8-9CA5-E27D602981FC}" srcOrd="0" destOrd="0" presId="urn:microsoft.com/office/officeart/2018/2/layout/IconVerticalSolidList"/>
    <dgm:cxn modelId="{F245BAAC-A990-4F5E-91E8-B2640624D40E}" type="presOf" srcId="{AE82A008-A3FE-4B1A-9476-36057F71A5EC}" destId="{118E8224-45AB-4CFF-B618-E897F2499E56}" srcOrd="0" destOrd="0" presId="urn:microsoft.com/office/officeart/2018/2/layout/IconVerticalSolidList"/>
    <dgm:cxn modelId="{D045C209-43F8-4282-BAD9-3D9EB0BEA8E6}" type="presParOf" srcId="{ACBE9AC8-2290-4C74-A4AC-BE27943E1CED}" destId="{F765C4E1-C680-4F87-9B47-E028C518B30F}" srcOrd="0" destOrd="0" presId="urn:microsoft.com/office/officeart/2018/2/layout/IconVerticalSolidList"/>
    <dgm:cxn modelId="{934AF3B7-320F-4E46-804D-EE6A4079458D}" type="presParOf" srcId="{F765C4E1-C680-4F87-9B47-E028C518B30F}" destId="{F55F5C57-E874-49AE-B5C9-2A1718CD9F0C}" srcOrd="0" destOrd="0" presId="urn:microsoft.com/office/officeart/2018/2/layout/IconVerticalSolidList"/>
    <dgm:cxn modelId="{402CC125-2314-41A8-A343-F86FC81DE5E3}" type="presParOf" srcId="{F765C4E1-C680-4F87-9B47-E028C518B30F}" destId="{F9B69BAC-B773-4DBD-BDEE-43686055FE22}" srcOrd="1" destOrd="0" presId="urn:microsoft.com/office/officeart/2018/2/layout/IconVerticalSolidList"/>
    <dgm:cxn modelId="{1EEE0341-3C8A-446C-8742-BA9873C4CEED}" type="presParOf" srcId="{F765C4E1-C680-4F87-9B47-E028C518B30F}" destId="{DBD4148F-98BF-40EE-9E3E-E7C486D81BCD}" srcOrd="2" destOrd="0" presId="urn:microsoft.com/office/officeart/2018/2/layout/IconVerticalSolidList"/>
    <dgm:cxn modelId="{73C31917-552D-4856-96D6-C58650E1D49A}" type="presParOf" srcId="{F765C4E1-C680-4F87-9B47-E028C518B30F}" destId="{BCA3B82E-D26E-4F11-9012-AB238DFD9DB5}" srcOrd="3" destOrd="0" presId="urn:microsoft.com/office/officeart/2018/2/layout/IconVerticalSolidList"/>
    <dgm:cxn modelId="{9780ED51-09DC-419E-8379-0258C5697AAA}" type="presParOf" srcId="{ACBE9AC8-2290-4C74-A4AC-BE27943E1CED}" destId="{CB6FDDC7-8C6E-4EE1-B06B-41A9F520B184}" srcOrd="1" destOrd="0" presId="urn:microsoft.com/office/officeart/2018/2/layout/IconVerticalSolidList"/>
    <dgm:cxn modelId="{C7901103-1B01-4981-982D-E0071A3AD8E7}" type="presParOf" srcId="{ACBE9AC8-2290-4C74-A4AC-BE27943E1CED}" destId="{DAEADC81-6EF0-4E5D-9991-55F0AC9B3196}" srcOrd="2" destOrd="0" presId="urn:microsoft.com/office/officeart/2018/2/layout/IconVerticalSolidList"/>
    <dgm:cxn modelId="{389B00CD-F168-451B-BA08-F22646E00E3A}" type="presParOf" srcId="{DAEADC81-6EF0-4E5D-9991-55F0AC9B3196}" destId="{0F4FF724-CB16-49C8-AF84-5C78C407B228}" srcOrd="0" destOrd="0" presId="urn:microsoft.com/office/officeart/2018/2/layout/IconVerticalSolidList"/>
    <dgm:cxn modelId="{B9F02921-68F1-4E12-98F9-F71E957804E1}" type="presParOf" srcId="{DAEADC81-6EF0-4E5D-9991-55F0AC9B3196}" destId="{126D628C-58D0-4C06-A66A-E2782E0CD5A2}" srcOrd="1" destOrd="0" presId="urn:microsoft.com/office/officeart/2018/2/layout/IconVerticalSolidList"/>
    <dgm:cxn modelId="{C6BB738C-13D7-4E6B-BADF-C2CE50D2C923}" type="presParOf" srcId="{DAEADC81-6EF0-4E5D-9991-55F0AC9B3196}" destId="{342A0BED-A485-4422-BE0B-BBD41BAE230B}" srcOrd="2" destOrd="0" presId="urn:microsoft.com/office/officeart/2018/2/layout/IconVerticalSolidList"/>
    <dgm:cxn modelId="{0ADEB932-2A87-481D-91A9-0468D61F99D1}" type="presParOf" srcId="{DAEADC81-6EF0-4E5D-9991-55F0AC9B3196}" destId="{118E8224-45AB-4CFF-B618-E897F2499E56}" srcOrd="3" destOrd="0" presId="urn:microsoft.com/office/officeart/2018/2/layout/IconVerticalSolidList"/>
    <dgm:cxn modelId="{556342CA-C7E8-4C28-95CE-C55435420DB9}" type="presParOf" srcId="{ACBE9AC8-2290-4C74-A4AC-BE27943E1CED}" destId="{CFE80AFE-9FDC-43B1-B1CE-8123D16D5503}" srcOrd="3" destOrd="0" presId="urn:microsoft.com/office/officeart/2018/2/layout/IconVerticalSolidList"/>
    <dgm:cxn modelId="{9A38B78F-059F-4C6F-8BC7-20038DA9AB64}" type="presParOf" srcId="{ACBE9AC8-2290-4C74-A4AC-BE27943E1CED}" destId="{9E27B748-B896-4B67-84C3-249CB2CC39E3}" srcOrd="4" destOrd="0" presId="urn:microsoft.com/office/officeart/2018/2/layout/IconVerticalSolidList"/>
    <dgm:cxn modelId="{A0E239ED-4681-40E4-A4F4-4D14FB8761F9}" type="presParOf" srcId="{9E27B748-B896-4B67-84C3-249CB2CC39E3}" destId="{A21DA7D7-0DAE-469B-B7F0-2564CC7F2F95}" srcOrd="0" destOrd="0" presId="urn:microsoft.com/office/officeart/2018/2/layout/IconVerticalSolidList"/>
    <dgm:cxn modelId="{4A6E4E3F-F0E1-4E03-9390-623E4425A124}" type="presParOf" srcId="{9E27B748-B896-4B67-84C3-249CB2CC39E3}" destId="{0F89D083-1AA8-40A2-B9E2-3A0B53DD1530}" srcOrd="1" destOrd="0" presId="urn:microsoft.com/office/officeart/2018/2/layout/IconVerticalSolidList"/>
    <dgm:cxn modelId="{74C3BE60-C905-4A1B-AB61-B8ED73367041}" type="presParOf" srcId="{9E27B748-B896-4B67-84C3-249CB2CC39E3}" destId="{B3109A77-6A58-45F1-9710-480B6ACF6BB4}" srcOrd="2" destOrd="0" presId="urn:microsoft.com/office/officeart/2018/2/layout/IconVerticalSolidList"/>
    <dgm:cxn modelId="{7F9865E7-479A-4517-94A6-D1F28A11C577}" type="presParOf" srcId="{9E27B748-B896-4B67-84C3-249CB2CC39E3}" destId="{FB535290-60F8-4AA8-9CA5-E27D602981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0D865-7E00-4A5F-A3B5-510474B2C942}">
      <dsp:nvSpPr>
        <dsp:cNvPr id="0" name=""/>
        <dsp:cNvSpPr/>
      </dsp:nvSpPr>
      <dsp:spPr>
        <a:xfrm>
          <a:off x="0" y="519587"/>
          <a:ext cx="5754896" cy="9592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11755-9682-4C04-B137-DDA00EF3F808}">
      <dsp:nvSpPr>
        <dsp:cNvPr id="0" name=""/>
        <dsp:cNvSpPr/>
      </dsp:nvSpPr>
      <dsp:spPr>
        <a:xfrm>
          <a:off x="290169" y="735416"/>
          <a:ext cx="527581" cy="5275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023634-72C2-47E9-8EBF-B2163345D59E}">
      <dsp:nvSpPr>
        <dsp:cNvPr id="0" name=""/>
        <dsp:cNvSpPr/>
      </dsp:nvSpPr>
      <dsp:spPr>
        <a:xfrm>
          <a:off x="1107921" y="519587"/>
          <a:ext cx="4646974" cy="95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519" tIns="101519" rIns="101519" bIns="101519" numCol="1" spcCol="1270" anchor="ctr" anchorCtr="0">
          <a:noAutofit/>
        </a:bodyPr>
        <a:lstStyle/>
        <a:p>
          <a:pPr marL="0" lvl="0" indent="0" algn="l" defTabSz="622300">
            <a:lnSpc>
              <a:spcPct val="100000"/>
            </a:lnSpc>
            <a:spcBef>
              <a:spcPct val="0"/>
            </a:spcBef>
            <a:spcAft>
              <a:spcPct val="35000"/>
            </a:spcAft>
            <a:buNone/>
          </a:pPr>
          <a:r>
            <a:rPr lang="en-US" sz="1400" kern="1200"/>
            <a:t>We've built a robust contract management system for BVCOG that can manage multiple levels of users, contracts, entities, programs, and vendors. </a:t>
          </a:r>
        </a:p>
      </dsp:txBody>
      <dsp:txXfrm>
        <a:off x="1107921" y="519587"/>
        <a:ext cx="4646974" cy="959239"/>
      </dsp:txXfrm>
    </dsp:sp>
    <dsp:sp modelId="{935B4E8F-23AE-4E16-A59F-1E976C13417E}">
      <dsp:nvSpPr>
        <dsp:cNvPr id="0" name=""/>
        <dsp:cNvSpPr/>
      </dsp:nvSpPr>
      <dsp:spPr>
        <a:xfrm>
          <a:off x="0" y="1718636"/>
          <a:ext cx="5754896" cy="95923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EA93D0-7BC2-4211-AF87-17879F039F69}">
      <dsp:nvSpPr>
        <dsp:cNvPr id="0" name=""/>
        <dsp:cNvSpPr/>
      </dsp:nvSpPr>
      <dsp:spPr>
        <a:xfrm>
          <a:off x="290169" y="1934465"/>
          <a:ext cx="527581" cy="5275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ADEF90-5966-421E-BE5D-B5C09B558A52}">
      <dsp:nvSpPr>
        <dsp:cNvPr id="0" name=""/>
        <dsp:cNvSpPr/>
      </dsp:nvSpPr>
      <dsp:spPr>
        <a:xfrm>
          <a:off x="1107921" y="1718636"/>
          <a:ext cx="4646974" cy="959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519" tIns="101519" rIns="101519" bIns="101519" numCol="1" spcCol="1270" anchor="ctr" anchorCtr="0">
          <a:noAutofit/>
        </a:bodyPr>
        <a:lstStyle/>
        <a:p>
          <a:pPr marL="0" lvl="0" indent="0" algn="l" defTabSz="622300">
            <a:lnSpc>
              <a:spcPct val="100000"/>
            </a:lnSpc>
            <a:spcBef>
              <a:spcPct val="0"/>
            </a:spcBef>
            <a:spcAft>
              <a:spcPct val="35000"/>
            </a:spcAft>
            <a:buNone/>
          </a:pPr>
          <a:r>
            <a:rPr lang="en-US" sz="1400" kern="1200"/>
            <a:t>The system makes managing contracts easy with automated reports and expiry reminders, and keeps documents related to reports centralized and easy to maintain.</a:t>
          </a:r>
        </a:p>
      </dsp:txBody>
      <dsp:txXfrm>
        <a:off x="1107921" y="1718636"/>
        <a:ext cx="4646974" cy="9592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F5C57-E874-49AE-B5C9-2A1718CD9F0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B69BAC-B773-4DBD-BDEE-43686055FE22}">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A3B82E-D26E-4F11-9012-AB238DFD9DB5}">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Communicate early with clients; Some major changes needed to be made late into the project because we didn't clarify what our users really wanted</a:t>
          </a:r>
        </a:p>
      </dsp:txBody>
      <dsp:txXfrm>
        <a:off x="1437631" y="531"/>
        <a:ext cx="9077968" cy="1244702"/>
      </dsp:txXfrm>
    </dsp:sp>
    <dsp:sp modelId="{0F4FF724-CB16-49C8-AF84-5C78C407B228}">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6D628C-58D0-4C06-A66A-E2782E0CD5A2}">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8E8224-45AB-4CFF-B618-E897F2499E56}">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Communicate within our team; Some work was done twice because of a lack of this</a:t>
          </a:r>
        </a:p>
      </dsp:txBody>
      <dsp:txXfrm>
        <a:off x="1437631" y="1556410"/>
        <a:ext cx="9077968" cy="1244702"/>
      </dsp:txXfrm>
    </dsp:sp>
    <dsp:sp modelId="{A21DA7D7-0DAE-469B-B7F0-2564CC7F2F95}">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9D083-1AA8-40A2-B9E2-3A0B53DD1530}">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535290-60F8-4AA8-9CA5-E27D602981FC}">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Do things the Railsy way when working with Rails; If you try to do it another way, you will forever be plunged into darkness</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2" r:id="rId1"/>
    <p:sldLayoutId id="2147483676" r:id="rId2"/>
    <p:sldLayoutId id="2147483675" r:id="rId3"/>
    <p:sldLayoutId id="2147483679" r:id="rId4"/>
    <p:sldLayoutId id="2147483680" r:id="rId5"/>
    <p:sldLayoutId id="2147483673" r:id="rId6"/>
    <p:sldLayoutId id="2147483674" r:id="rId7"/>
    <p:sldLayoutId id="2147483677"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mailto:contracts@bvcog.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sign&#10;&#10;Description automatically generated">
            <a:extLst>
              <a:ext uri="{FF2B5EF4-FFF2-40B4-BE49-F238E27FC236}">
                <a16:creationId xmlns:a16="http://schemas.microsoft.com/office/drawing/2014/main" id="{356E61B1-EAE0-A358-561F-8DF058BB1DF8}"/>
              </a:ext>
            </a:extLst>
          </p:cNvPr>
          <p:cNvPicPr>
            <a:picLocks noChangeAspect="1"/>
          </p:cNvPicPr>
          <p:nvPr/>
        </p:nvPicPr>
        <p:blipFill rotWithShape="1">
          <a:blip r:embed="rId2"/>
          <a:srcRect l="4044" r="4329" b="-2"/>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67" name="Freeform: Shape 66">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9" name="Freeform: Shape 68">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a:t>BVCOG Contract Management System</a:t>
            </a:r>
          </a:p>
        </p:txBody>
      </p:sp>
      <p:sp>
        <p:nvSpPr>
          <p:cNvPr id="3" name="Subtitle 2"/>
          <p:cNvSpPr>
            <a:spLocks noGrp="1"/>
          </p:cNvSpPr>
          <p:nvPr>
            <p:ph type="subTitle" idx="1"/>
          </p:nvPr>
        </p:nvSpPr>
        <p:spPr>
          <a:xfrm>
            <a:off x="477981" y="4872922"/>
            <a:ext cx="3933306" cy="1208141"/>
          </a:xfrm>
        </p:spPr>
        <p:txBody>
          <a:bodyPr vert="horz" lIns="91440" tIns="45720" rIns="91440" bIns="45720" rtlCol="0" anchor="t">
            <a:noAutofit/>
          </a:bodyPr>
          <a:lstStyle/>
          <a:p>
            <a:pPr marL="342900" indent="-285750" algn="l">
              <a:buChar char="•"/>
            </a:pPr>
            <a:r>
              <a:rPr lang="en-US" sz="1800" dirty="0">
                <a:cs typeface="Calibri" panose="020F0502020204030204"/>
              </a:rPr>
              <a:t>Matan Broner: Product Owner</a:t>
            </a:r>
          </a:p>
          <a:p>
            <a:pPr marL="342900" indent="-285750" algn="l">
              <a:buChar char="•"/>
            </a:pPr>
            <a:r>
              <a:rPr lang="en-US" sz="1800" dirty="0">
                <a:cs typeface="Calibri" panose="020F0502020204030204"/>
              </a:rPr>
              <a:t>Liam Berney: Scrum Master </a:t>
            </a:r>
          </a:p>
          <a:p>
            <a:pPr marL="342900" indent="-285750" algn="l">
              <a:buChar char="•"/>
            </a:pPr>
            <a:r>
              <a:rPr lang="en-US" sz="1800" dirty="0">
                <a:ea typeface="+mn-lt"/>
                <a:cs typeface="+mn-lt"/>
              </a:rPr>
              <a:t>Chrysanthos Pepi</a:t>
            </a:r>
          </a:p>
          <a:p>
            <a:pPr marL="342900" indent="-285750" algn="l">
              <a:buChar char="•"/>
            </a:pPr>
            <a:r>
              <a:rPr lang="en-US" sz="1800" dirty="0" err="1">
                <a:cs typeface="Calibri" panose="020F0502020204030204"/>
              </a:rPr>
              <a:t>Hanrui</a:t>
            </a:r>
            <a:r>
              <a:rPr lang="en-US" sz="1800" dirty="0">
                <a:cs typeface="Calibri" panose="020F0502020204030204"/>
              </a:rPr>
              <a:t> Chen</a:t>
            </a:r>
          </a:p>
        </p:txBody>
      </p:sp>
      <p:sp>
        <p:nvSpPr>
          <p:cNvPr id="71" name="Rectangle 7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application&#10;&#10;Description automatically generated">
            <a:extLst>
              <a:ext uri="{FF2B5EF4-FFF2-40B4-BE49-F238E27FC236}">
                <a16:creationId xmlns:a16="http://schemas.microsoft.com/office/drawing/2014/main" id="{47684F49-6122-F96F-42BB-EC05DD377B2D}"/>
              </a:ext>
            </a:extLst>
          </p:cNvPr>
          <p:cNvPicPr>
            <a:picLocks noChangeAspect="1"/>
          </p:cNvPicPr>
          <p:nvPr/>
        </p:nvPicPr>
        <p:blipFill rotWithShape="1">
          <a:blip r:embed="rId2"/>
          <a:srcRect t="18261" r="-2" b="20758"/>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6" name="Picture 6" descr="A picture containing engineering drawing&#10;&#10;Description automatically generated">
            <a:extLst>
              <a:ext uri="{FF2B5EF4-FFF2-40B4-BE49-F238E27FC236}">
                <a16:creationId xmlns:a16="http://schemas.microsoft.com/office/drawing/2014/main" id="{6E0C4E48-34B1-D374-FF42-2F8FC0195A08}"/>
              </a:ext>
            </a:extLst>
          </p:cNvPr>
          <p:cNvPicPr>
            <a:picLocks noChangeAspect="1"/>
          </p:cNvPicPr>
          <p:nvPr/>
        </p:nvPicPr>
        <p:blipFill rotWithShape="1">
          <a:blip r:embed="rId3"/>
          <a:srcRect t="6747" r="-10" b="5259"/>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37" name="Freeform: Shape 36">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8">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A7CDCED7-F632-0010-E0FB-D4B6371015FF}"/>
              </a:ext>
            </a:extLst>
          </p:cNvPr>
          <p:cNvSpPr>
            <a:spLocks noGrp="1"/>
          </p:cNvSpPr>
          <p:nvPr>
            <p:ph type="title"/>
          </p:nvPr>
        </p:nvSpPr>
        <p:spPr>
          <a:xfrm>
            <a:off x="448056" y="859536"/>
            <a:ext cx="4832802" cy="1243584"/>
          </a:xfrm>
        </p:spPr>
        <p:txBody>
          <a:bodyPr>
            <a:normAutofit/>
          </a:bodyPr>
          <a:lstStyle/>
          <a:p>
            <a:r>
              <a:rPr lang="en-US" sz="3400">
                <a:cs typeface="Calibri Light"/>
              </a:rPr>
              <a:t>More Challenges</a:t>
            </a:r>
            <a:endParaRPr lang="en-US" sz="3400"/>
          </a:p>
        </p:txBody>
      </p:sp>
      <p:sp>
        <p:nvSpPr>
          <p:cNvPr id="41" name="Rectangle 40">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43" name="Rectangle 42">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4156372-5742-7941-CBBE-8912B1C78B27}"/>
              </a:ext>
            </a:extLst>
          </p:cNvPr>
          <p:cNvSpPr>
            <a:spLocks noGrp="1"/>
          </p:cNvSpPr>
          <p:nvPr>
            <p:ph idx="1"/>
          </p:nvPr>
        </p:nvSpPr>
        <p:spPr>
          <a:xfrm>
            <a:off x="448056" y="2512611"/>
            <a:ext cx="4832803" cy="3664351"/>
          </a:xfrm>
        </p:spPr>
        <p:txBody>
          <a:bodyPr vert="horz" lIns="91440" tIns="45720" rIns="91440" bIns="45720" rtlCol="0" anchor="t">
            <a:normAutofit/>
          </a:bodyPr>
          <a:lstStyle/>
          <a:p>
            <a:r>
              <a:rPr lang="en-US" sz="2000" dirty="0">
                <a:cs typeface="Calibri" panose="020F0502020204030204"/>
              </a:rPr>
              <a:t>Our system uses Cron jobs to support daily and monthly automated reports and contract expiration reminders</a:t>
            </a:r>
            <a:endParaRPr lang="en-US" sz="2000"/>
          </a:p>
          <a:p>
            <a:r>
              <a:rPr lang="en-US" sz="2000" dirty="0">
                <a:cs typeface="Calibri" panose="020F0502020204030204"/>
              </a:rPr>
              <a:t>These Cron jobs needed to be able to activate rake tasks that used an SMTP email server</a:t>
            </a:r>
          </a:p>
          <a:p>
            <a:r>
              <a:rPr lang="en-US" sz="2000" dirty="0">
                <a:ea typeface="Calibri"/>
                <a:cs typeface="Calibri" panose="020F0502020204030204"/>
              </a:rPr>
              <a:t>Our database needs to be change resilient so that as features and users are added in the future, our client won't run into problems</a:t>
            </a:r>
          </a:p>
        </p:txBody>
      </p:sp>
    </p:spTree>
    <p:extLst>
      <p:ext uri="{BB962C8B-B14F-4D97-AF65-F5344CB8AC3E}">
        <p14:creationId xmlns:p14="http://schemas.microsoft.com/office/powerpoint/2010/main" val="2473913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AB0310-FEB3-6A36-7BCE-40094684E462}"/>
              </a:ext>
            </a:extLst>
          </p:cNvPr>
          <p:cNvSpPr>
            <a:spLocks noGrp="1"/>
          </p:cNvSpPr>
          <p:nvPr>
            <p:ph type="title"/>
          </p:nvPr>
        </p:nvSpPr>
        <p:spPr>
          <a:xfrm>
            <a:off x="841248" y="256032"/>
            <a:ext cx="10506456" cy="1014984"/>
          </a:xfrm>
        </p:spPr>
        <p:txBody>
          <a:bodyPr anchor="b">
            <a:normAutofit/>
          </a:bodyPr>
          <a:lstStyle/>
          <a:p>
            <a:r>
              <a:rPr lang="en-US" dirty="0">
                <a:ea typeface="Calibri Light"/>
                <a:cs typeface="Calibri Light"/>
              </a:rPr>
              <a:t>Lessons learned</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Content Placeholder 2">
            <a:extLst>
              <a:ext uri="{FF2B5EF4-FFF2-40B4-BE49-F238E27FC236}">
                <a16:creationId xmlns:a16="http://schemas.microsoft.com/office/drawing/2014/main" id="{212B0D1F-7D67-E763-F9F0-844FFA83E75A}"/>
              </a:ext>
            </a:extLst>
          </p:cNvPr>
          <p:cNvGraphicFramePr>
            <a:graphicFrameLocks noGrp="1"/>
          </p:cNvGraphicFramePr>
          <p:nvPr>
            <p:ph idx="1"/>
            <p:extLst>
              <p:ext uri="{D42A27DB-BD31-4B8C-83A1-F6EECF244321}">
                <p14:modId xmlns:p14="http://schemas.microsoft.com/office/powerpoint/2010/main" val="269568093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4313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812BD-8FE3-8E35-713A-849E4F447898}"/>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a:t>The problem:</a:t>
            </a:r>
          </a:p>
        </p:txBody>
      </p:sp>
      <p:sp>
        <p:nvSpPr>
          <p:cNvPr id="5" name="TextBox 4">
            <a:extLst>
              <a:ext uri="{FF2B5EF4-FFF2-40B4-BE49-F238E27FC236}">
                <a16:creationId xmlns:a16="http://schemas.microsoft.com/office/drawing/2014/main" id="{1F18FD98-AC0A-3CA8-B33C-87652682DFFE}"/>
              </a:ext>
            </a:extLst>
          </p:cNvPr>
          <p:cNvSpPr txBox="1"/>
          <p:nvPr/>
        </p:nvSpPr>
        <p:spPr>
          <a:xfrm>
            <a:off x="838200" y="1784209"/>
            <a:ext cx="5112679" cy="439275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marL="342900" indent="-342900">
              <a:lnSpc>
                <a:spcPct val="90000"/>
              </a:lnSpc>
              <a:spcAft>
                <a:spcPts val="600"/>
              </a:spcAft>
              <a:buFont typeface="Arial"/>
              <a:buChar char="•"/>
            </a:pPr>
            <a:r>
              <a:rPr lang="en-US" sz="2400"/>
              <a:t>The Brazos Valley Council of Governments (BVCOG) needed a Contract Management System. </a:t>
            </a:r>
            <a:endParaRPr lang="en-US" sz="2400">
              <a:cs typeface="Calibri" panose="020F0502020204030204"/>
            </a:endParaRPr>
          </a:p>
          <a:p>
            <a:pPr marL="342900" indent="-342900">
              <a:lnSpc>
                <a:spcPct val="90000"/>
              </a:lnSpc>
              <a:spcAft>
                <a:spcPts val="600"/>
              </a:spcAft>
              <a:buFont typeface="Arial"/>
              <a:buChar char="•"/>
            </a:pPr>
            <a:r>
              <a:rPr lang="en-US" sz="2400"/>
              <a:t>BVCOG sent contracts electronically to the </a:t>
            </a:r>
            <a:r>
              <a:rPr lang="en-US" sz="2400">
                <a:hlinkClick r:id="rId2"/>
              </a:rPr>
              <a:t>contracts@bvcog.org</a:t>
            </a:r>
            <a:r>
              <a:rPr lang="en-US" sz="2400"/>
              <a:t> email address, with very little description as to what the contract was about, who it was with, when it expired, and whether it could be renewed. </a:t>
            </a:r>
            <a:endParaRPr lang="en-US" sz="2400">
              <a:cs typeface="Calibri" panose="020F0502020204030204"/>
            </a:endParaRPr>
          </a:p>
          <a:p>
            <a:pPr marL="342900" indent="-342900">
              <a:lnSpc>
                <a:spcPct val="90000"/>
              </a:lnSpc>
              <a:spcAft>
                <a:spcPts val="600"/>
              </a:spcAft>
              <a:buFont typeface="Arial"/>
              <a:buChar char="•"/>
            </a:pPr>
            <a:r>
              <a:rPr lang="en-US" sz="2400"/>
              <a:t>Sometimes contracts would expire without them taking the appropriate action, or they'd continue perpetually on a month-to-month basis resulting in disallowed costs. </a:t>
            </a:r>
            <a:endParaRPr lang="en-US" sz="2400">
              <a:cs typeface="Calibri"/>
            </a:endParaRPr>
          </a:p>
          <a:p>
            <a:pPr indent="-228600">
              <a:lnSpc>
                <a:spcPct val="90000"/>
              </a:lnSpc>
              <a:spcAft>
                <a:spcPts val="600"/>
              </a:spcAft>
              <a:buFont typeface="Arial" panose="020B0604020202020204" pitchFamily="34" charset="0"/>
              <a:buChar char="•"/>
            </a:pPr>
            <a:endParaRPr lang="en-US" sz="2400">
              <a:cs typeface="Calibri"/>
            </a:endParaRPr>
          </a:p>
          <a:p>
            <a:pPr indent="-228600">
              <a:lnSpc>
                <a:spcPct val="90000"/>
              </a:lnSpc>
              <a:spcAft>
                <a:spcPts val="600"/>
              </a:spcAft>
              <a:buFont typeface="Arial" panose="020B0604020202020204" pitchFamily="34" charset="0"/>
              <a:buChar char="•"/>
            </a:pPr>
            <a:endParaRPr lang="en-US" sz="2400">
              <a:cs typeface="Calibri"/>
            </a:endParaRPr>
          </a:p>
          <a:p>
            <a:pPr indent="-228600">
              <a:lnSpc>
                <a:spcPct val="90000"/>
              </a:lnSpc>
              <a:spcAft>
                <a:spcPts val="600"/>
              </a:spcAft>
              <a:buFont typeface="Arial" panose="020B0604020202020204" pitchFamily="34" charset="0"/>
              <a:buChar char="•"/>
            </a:pPr>
            <a:endParaRPr lang="en-US" sz="2400">
              <a:cs typeface="Calibri"/>
            </a:endParaRPr>
          </a:p>
          <a:p>
            <a:pPr indent="-228600">
              <a:lnSpc>
                <a:spcPct val="90000"/>
              </a:lnSpc>
              <a:spcAft>
                <a:spcPts val="600"/>
              </a:spcAft>
              <a:buFont typeface="Arial" panose="020B0604020202020204" pitchFamily="34" charset="0"/>
              <a:buChar char="•"/>
            </a:pPr>
            <a:endParaRPr lang="en-US" sz="2400">
              <a:cs typeface="Calibri"/>
            </a:endParaRPr>
          </a:p>
        </p:txBody>
      </p:sp>
      <p:pic>
        <p:nvPicPr>
          <p:cNvPr id="4" name="Picture 4" descr="A picture containing text, nature&#10;&#10;Description automatically generated">
            <a:extLst>
              <a:ext uri="{FF2B5EF4-FFF2-40B4-BE49-F238E27FC236}">
                <a16:creationId xmlns:a16="http://schemas.microsoft.com/office/drawing/2014/main" id="{401D0115-AA31-AB47-E3A3-44BE88C4BDD5}"/>
              </a:ext>
            </a:extLst>
          </p:cNvPr>
          <p:cNvPicPr>
            <a:picLocks noChangeAspect="1"/>
          </p:cNvPicPr>
          <p:nvPr/>
        </p:nvPicPr>
        <p:blipFill rotWithShape="1">
          <a:blip r:embed="rId3"/>
          <a:srcRect l="22215" r="1996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2520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812BD-8FE3-8E35-713A-849E4F447898}"/>
              </a:ext>
            </a:extLst>
          </p:cNvPr>
          <p:cNvSpPr>
            <a:spLocks noGrp="1"/>
          </p:cNvSpPr>
          <p:nvPr>
            <p:ph type="title"/>
          </p:nvPr>
        </p:nvSpPr>
        <p:spPr>
          <a:xfrm>
            <a:off x="5495648" y="411067"/>
            <a:ext cx="5754896" cy="849540"/>
          </a:xfrm>
        </p:spPr>
        <p:txBody>
          <a:bodyPr vert="horz" lIns="91440" tIns="45720" rIns="91440" bIns="45720" rtlCol="0" anchor="b">
            <a:normAutofit/>
          </a:bodyPr>
          <a:lstStyle/>
          <a:p>
            <a:r>
              <a:rPr lang="en-US" sz="4000" kern="1200">
                <a:solidFill>
                  <a:schemeClr val="tx1"/>
                </a:solidFill>
                <a:latin typeface="+mj-lt"/>
                <a:ea typeface="+mj-ea"/>
                <a:cs typeface="+mj-cs"/>
              </a:rPr>
              <a:t>Our Solution:</a:t>
            </a:r>
          </a:p>
        </p:txBody>
      </p:sp>
      <p:pic>
        <p:nvPicPr>
          <p:cNvPr id="3" name="Picture 5" descr="Logo, company name&#10;&#10;Description automatically generated">
            <a:extLst>
              <a:ext uri="{FF2B5EF4-FFF2-40B4-BE49-F238E27FC236}">
                <a16:creationId xmlns:a16="http://schemas.microsoft.com/office/drawing/2014/main" id="{7ADD938E-6EFA-79BC-134B-3B285013283F}"/>
              </a:ext>
            </a:extLst>
          </p:cNvPr>
          <p:cNvPicPr>
            <a:picLocks noChangeAspect="1"/>
          </p:cNvPicPr>
          <p:nvPr/>
        </p:nvPicPr>
        <p:blipFill>
          <a:blip r:embed="rId2"/>
          <a:stretch>
            <a:fillRect/>
          </a:stretch>
        </p:blipFill>
        <p:spPr>
          <a:xfrm>
            <a:off x="1449129" y="4360187"/>
            <a:ext cx="3876165" cy="1627989"/>
          </a:xfrm>
          <a:prstGeom prst="rect">
            <a:avLst/>
          </a:prstGeom>
        </p:spPr>
      </p:pic>
      <p:sp>
        <p:nvSpPr>
          <p:cNvPr id="15" name="Rectangle 17">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5505510-1008-E4FF-3E6B-F18FE9765C47}"/>
              </a:ext>
            </a:extLst>
          </p:cNvPr>
          <p:cNvSpPr txBox="1"/>
          <p:nvPr/>
        </p:nvSpPr>
        <p:spPr>
          <a:xfrm>
            <a:off x="6997236" y="2058512"/>
            <a:ext cx="5754896" cy="439649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r>
              <a:rPr lang="en-US" sz="2400" dirty="0">
                <a:cs typeface="Calibri"/>
              </a:rPr>
              <a:t>Our system can be used to:</a:t>
            </a:r>
          </a:p>
          <a:p>
            <a:pPr>
              <a:buFont typeface="Arial" panose="020B0604020202020204" pitchFamily="34" charset="0"/>
              <a:buChar char="•"/>
            </a:pPr>
            <a:r>
              <a:rPr lang="en-US" sz="2400" dirty="0">
                <a:cs typeface="Calibri"/>
              </a:rPr>
              <a:t>Enter Contracts</a:t>
            </a:r>
          </a:p>
          <a:p>
            <a:pPr>
              <a:buFont typeface="Arial" panose="020B0604020202020204" pitchFamily="34" charset="0"/>
              <a:buChar char="•"/>
            </a:pPr>
            <a:r>
              <a:rPr lang="en-US" sz="2400" dirty="0">
                <a:cs typeface="Calibri"/>
              </a:rPr>
              <a:t>Approve Contracts</a:t>
            </a:r>
          </a:p>
          <a:p>
            <a:pPr>
              <a:buFont typeface="Arial" panose="020B0604020202020204" pitchFamily="34" charset="0"/>
              <a:buChar char="•"/>
            </a:pPr>
            <a:r>
              <a:rPr lang="en-US" sz="2400" dirty="0">
                <a:cs typeface="Calibri"/>
              </a:rPr>
              <a:t>Send Email Reports and Reminders</a:t>
            </a:r>
          </a:p>
          <a:p>
            <a:pPr>
              <a:buFont typeface="Arial" panose="020B0604020202020204" pitchFamily="34" charset="0"/>
              <a:buChar char="•"/>
            </a:pPr>
            <a:r>
              <a:rPr lang="en-US" sz="2400" dirty="0">
                <a:cs typeface="Calibri"/>
              </a:rPr>
              <a:t>Generate Reports</a:t>
            </a:r>
          </a:p>
          <a:p>
            <a:pPr>
              <a:buFont typeface="Arial" panose="020B0604020202020204" pitchFamily="34" charset="0"/>
              <a:buChar char="•"/>
            </a:pPr>
            <a:r>
              <a:rPr lang="en-US" sz="2400" dirty="0">
                <a:cs typeface="Calibri"/>
              </a:rPr>
              <a:t>Retrieve/Edit Contracts</a:t>
            </a:r>
          </a:p>
          <a:p>
            <a:pPr>
              <a:buFont typeface="Arial" panose="020B0604020202020204" pitchFamily="34" charset="0"/>
              <a:buChar char="•"/>
            </a:pPr>
            <a:r>
              <a:rPr lang="en-US" sz="2400" dirty="0">
                <a:cs typeface="Calibri"/>
              </a:rPr>
              <a:t>Review Vendors</a:t>
            </a:r>
          </a:p>
          <a:p>
            <a:pPr>
              <a:buFont typeface="Arial" panose="020B0604020202020204" pitchFamily="34" charset="0"/>
              <a:buChar char="•"/>
            </a:pPr>
            <a:r>
              <a:rPr lang="en-US" sz="2400" dirty="0">
                <a:cs typeface="Calibri"/>
              </a:rPr>
              <a:t>Invite new users</a:t>
            </a:r>
          </a:p>
          <a:p>
            <a:pPr>
              <a:buFont typeface="Arial" panose="020B0604020202020204" pitchFamily="34" charset="0"/>
              <a:buChar char="•"/>
            </a:pPr>
            <a:endParaRPr lang="en-US" sz="2400">
              <a:cs typeface="Calibri"/>
            </a:endParaRPr>
          </a:p>
          <a:p>
            <a:pPr marL="342900" indent="-228600">
              <a:lnSpc>
                <a:spcPct val="90000"/>
              </a:lnSpc>
              <a:spcAft>
                <a:spcPts val="600"/>
              </a:spcAft>
              <a:buFont typeface="Arial" panose="020B0604020202020204" pitchFamily="34" charset="0"/>
              <a:buChar char="•"/>
            </a:pPr>
            <a:endParaRPr lang="en-US" sz="2400">
              <a:cs typeface="Calibri"/>
            </a:endParaRPr>
          </a:p>
        </p:txBody>
      </p:sp>
      <p:graphicFrame>
        <p:nvGraphicFramePr>
          <p:cNvPr id="23" name="TextBox 4">
            <a:extLst>
              <a:ext uri="{FF2B5EF4-FFF2-40B4-BE49-F238E27FC236}">
                <a16:creationId xmlns:a16="http://schemas.microsoft.com/office/drawing/2014/main" id="{4E1CD3A9-753E-F872-074A-EAB1DE782D47}"/>
              </a:ext>
            </a:extLst>
          </p:cNvPr>
          <p:cNvGraphicFramePr/>
          <p:nvPr/>
        </p:nvGraphicFramePr>
        <p:xfrm>
          <a:off x="553855" y="1453394"/>
          <a:ext cx="5754896" cy="3197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764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Arc 3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E27B37-4A6D-4D32-FBC3-A432715DC40C}"/>
              </a:ext>
            </a:extLst>
          </p:cNvPr>
          <p:cNvSpPr>
            <a:spLocks noGrp="1"/>
          </p:cNvSpPr>
          <p:nvPr>
            <p:ph type="title"/>
          </p:nvPr>
        </p:nvSpPr>
        <p:spPr>
          <a:xfrm>
            <a:off x="5894962" y="479493"/>
            <a:ext cx="5458838" cy="1325563"/>
          </a:xfrm>
        </p:spPr>
        <p:txBody>
          <a:bodyPr>
            <a:normAutofit/>
          </a:bodyPr>
          <a:lstStyle/>
          <a:p>
            <a:r>
              <a:rPr lang="en-US">
                <a:ea typeface="Calibri Light"/>
                <a:cs typeface="Calibri Light"/>
              </a:rPr>
              <a:t>Features</a:t>
            </a:r>
            <a:endParaRPr lang="en-US"/>
          </a:p>
        </p:txBody>
      </p:sp>
      <p:sp>
        <p:nvSpPr>
          <p:cNvPr id="36" name="Freeform: Shape 3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Graphical user interface&#10;&#10;Description automatically generated">
            <a:extLst>
              <a:ext uri="{FF2B5EF4-FFF2-40B4-BE49-F238E27FC236}">
                <a16:creationId xmlns:a16="http://schemas.microsoft.com/office/drawing/2014/main" id="{8D8A1A0A-3C2E-343B-FAAB-F57895476131}"/>
              </a:ext>
            </a:extLst>
          </p:cNvPr>
          <p:cNvPicPr>
            <a:picLocks noChangeAspect="1"/>
          </p:cNvPicPr>
          <p:nvPr/>
        </p:nvPicPr>
        <p:blipFill>
          <a:blip r:embed="rId2"/>
          <a:stretch>
            <a:fillRect/>
          </a:stretch>
        </p:blipFill>
        <p:spPr>
          <a:xfrm>
            <a:off x="1115970" y="511293"/>
            <a:ext cx="3951804"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D9790489-3563-667D-B6C3-154A6945217D}"/>
              </a:ext>
            </a:extLst>
          </p:cNvPr>
          <p:cNvSpPr>
            <a:spLocks noGrp="1"/>
          </p:cNvSpPr>
          <p:nvPr>
            <p:ph idx="1"/>
          </p:nvPr>
        </p:nvSpPr>
        <p:spPr>
          <a:xfrm>
            <a:off x="5894962" y="1984443"/>
            <a:ext cx="5458838" cy="4192520"/>
          </a:xfrm>
        </p:spPr>
        <p:txBody>
          <a:bodyPr vert="horz" lIns="91440" tIns="45720" rIns="91440" bIns="45720" rtlCol="0">
            <a:normAutofit/>
          </a:bodyPr>
          <a:lstStyle/>
          <a:p>
            <a:r>
              <a:rPr lang="en-US">
                <a:ea typeface="Calibri"/>
                <a:cs typeface="Calibri"/>
              </a:rPr>
              <a:t>An Amazon style review system for vendors; Users can review vendors based on how previous contracts went so that better vendors can be selected in the future</a:t>
            </a:r>
          </a:p>
        </p:txBody>
      </p:sp>
    </p:spTree>
    <p:extLst>
      <p:ext uri="{BB962C8B-B14F-4D97-AF65-F5344CB8AC3E}">
        <p14:creationId xmlns:p14="http://schemas.microsoft.com/office/powerpoint/2010/main" val="228220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FF7C9A-EE7F-5BF7-4F68-1B8D3ED0D57A}"/>
              </a:ext>
            </a:extLst>
          </p:cNvPr>
          <p:cNvSpPr>
            <a:spLocks noGrp="1"/>
          </p:cNvSpPr>
          <p:nvPr>
            <p:ph type="title"/>
          </p:nvPr>
        </p:nvSpPr>
        <p:spPr>
          <a:xfrm>
            <a:off x="5894962" y="479493"/>
            <a:ext cx="5458838" cy="1325563"/>
          </a:xfrm>
        </p:spPr>
        <p:txBody>
          <a:bodyPr>
            <a:normAutofit/>
          </a:bodyPr>
          <a:lstStyle/>
          <a:p>
            <a:r>
              <a:rPr lang="en-US" dirty="0">
                <a:cs typeface="Calibri Light"/>
              </a:rPr>
              <a:t>Features:</a:t>
            </a:r>
            <a:endParaRPr lang="en-US" dirty="0"/>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Table&#10;&#10;Description automatically generated">
            <a:extLst>
              <a:ext uri="{FF2B5EF4-FFF2-40B4-BE49-F238E27FC236}">
                <a16:creationId xmlns:a16="http://schemas.microsoft.com/office/drawing/2014/main" id="{D89A9B22-362D-09C2-EBC9-D9DD6414E36A}"/>
              </a:ext>
            </a:extLst>
          </p:cNvPr>
          <p:cNvPicPr>
            <a:picLocks noChangeAspect="1"/>
          </p:cNvPicPr>
          <p:nvPr/>
        </p:nvPicPr>
        <p:blipFill>
          <a:blip r:embed="rId2"/>
          <a:stretch>
            <a:fillRect/>
          </a:stretch>
        </p:blipFill>
        <p:spPr>
          <a:xfrm>
            <a:off x="703182" y="2030349"/>
            <a:ext cx="4777381" cy="262755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EB5EC479-A642-E5D3-BD02-F132B23E36C8}"/>
              </a:ext>
            </a:extLst>
          </p:cNvPr>
          <p:cNvSpPr>
            <a:spLocks noGrp="1"/>
          </p:cNvSpPr>
          <p:nvPr>
            <p:ph idx="1"/>
          </p:nvPr>
        </p:nvSpPr>
        <p:spPr>
          <a:xfrm>
            <a:off x="5894962" y="1984443"/>
            <a:ext cx="5458838" cy="4192520"/>
          </a:xfrm>
        </p:spPr>
        <p:txBody>
          <a:bodyPr vert="horz" lIns="91440" tIns="45720" rIns="91440" bIns="45720" rtlCol="0">
            <a:normAutofit/>
          </a:bodyPr>
          <a:lstStyle/>
          <a:p>
            <a:r>
              <a:rPr lang="en-US">
                <a:ea typeface="+mn-lt"/>
                <a:cs typeface="+mn-lt"/>
              </a:rPr>
              <a:t>Reports generation:</a:t>
            </a:r>
            <a:br>
              <a:rPr lang="en-US">
                <a:ea typeface="+mn-lt"/>
                <a:cs typeface="+mn-lt"/>
              </a:rPr>
            </a:br>
            <a:r>
              <a:rPr lang="en-US">
                <a:ea typeface="+mn-lt"/>
                <a:cs typeface="+mn-lt"/>
              </a:rPr>
              <a:t>Highly customizable pdf reports can be generated for both users and contracts. </a:t>
            </a:r>
          </a:p>
          <a:p>
            <a:r>
              <a:rPr lang="en-US">
                <a:ea typeface="+mn-lt"/>
                <a:cs typeface="+mn-lt"/>
              </a:rPr>
              <a:t>User</a:t>
            </a:r>
            <a:r>
              <a:rPr lang="en-US">
                <a:cs typeface="Calibri"/>
              </a:rPr>
              <a:t> reports: A list of all users, their status, and level</a:t>
            </a:r>
          </a:p>
          <a:p>
            <a:r>
              <a:rPr lang="en-US">
                <a:cs typeface="Calibri"/>
              </a:rPr>
              <a:t>Contract Reports:</a:t>
            </a:r>
            <a:br>
              <a:rPr lang="en-US">
                <a:cs typeface="Calibri"/>
              </a:rPr>
            </a:br>
            <a:r>
              <a:rPr lang="en-US">
                <a:cs typeface="Calibri"/>
              </a:rPr>
              <a:t>A list of contracts filtered by program and entity, when they expire, and other relevant data</a:t>
            </a:r>
          </a:p>
        </p:txBody>
      </p:sp>
    </p:spTree>
    <p:extLst>
      <p:ext uri="{BB962C8B-B14F-4D97-AF65-F5344CB8AC3E}">
        <p14:creationId xmlns:p14="http://schemas.microsoft.com/office/powerpoint/2010/main" val="272038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D9219E-2A91-562B-7018-D3A953DD1515}"/>
              </a:ext>
            </a:extLst>
          </p:cNvPr>
          <p:cNvSpPr>
            <a:spLocks noGrp="1"/>
          </p:cNvSpPr>
          <p:nvPr>
            <p:ph type="title"/>
          </p:nvPr>
        </p:nvSpPr>
        <p:spPr>
          <a:xfrm>
            <a:off x="5596501" y="489508"/>
            <a:ext cx="5754896" cy="1667569"/>
          </a:xfrm>
        </p:spPr>
        <p:txBody>
          <a:bodyPr anchor="b">
            <a:normAutofit/>
          </a:bodyPr>
          <a:lstStyle/>
          <a:p>
            <a:r>
              <a:rPr lang="en-US" sz="4000">
                <a:ea typeface="Calibri Light"/>
                <a:cs typeface="Calibri Light"/>
              </a:rPr>
              <a:t>Planning for the future</a:t>
            </a:r>
            <a:endParaRPr lang="en-US" sz="4000"/>
          </a:p>
        </p:txBody>
      </p:sp>
      <p:pic>
        <p:nvPicPr>
          <p:cNvPr id="4" name="Picture 4" descr="Graphical user interface, application, Teams&#10;&#10;Description automatically generated">
            <a:extLst>
              <a:ext uri="{FF2B5EF4-FFF2-40B4-BE49-F238E27FC236}">
                <a16:creationId xmlns:a16="http://schemas.microsoft.com/office/drawing/2014/main" id="{29E475DD-4A9D-DC36-0FF3-92541896BAA8}"/>
              </a:ext>
            </a:extLst>
          </p:cNvPr>
          <p:cNvPicPr>
            <a:picLocks noChangeAspect="1"/>
          </p:cNvPicPr>
          <p:nvPr/>
        </p:nvPicPr>
        <p:blipFill>
          <a:blip r:embed="rId2"/>
          <a:stretch>
            <a:fillRect/>
          </a:stretch>
        </p:blipFill>
        <p:spPr>
          <a:xfrm>
            <a:off x="320508" y="1776501"/>
            <a:ext cx="5270768" cy="3319001"/>
          </a:xfrm>
          <a:prstGeom prst="rect">
            <a:avLst/>
          </a:prstGeom>
        </p:spPr>
      </p:pic>
      <p:sp>
        <p:nvSpPr>
          <p:cNvPr id="3" name="Content Placeholder 2">
            <a:extLst>
              <a:ext uri="{FF2B5EF4-FFF2-40B4-BE49-F238E27FC236}">
                <a16:creationId xmlns:a16="http://schemas.microsoft.com/office/drawing/2014/main" id="{44AB7A5B-7EBB-9874-6B0C-6873F7FFA41F}"/>
              </a:ext>
            </a:extLst>
          </p:cNvPr>
          <p:cNvSpPr>
            <a:spLocks noGrp="1"/>
          </p:cNvSpPr>
          <p:nvPr>
            <p:ph idx="1"/>
          </p:nvPr>
        </p:nvSpPr>
        <p:spPr>
          <a:xfrm>
            <a:off x="5596502" y="2405894"/>
            <a:ext cx="5754896" cy="3197464"/>
          </a:xfrm>
        </p:spPr>
        <p:txBody>
          <a:bodyPr vert="horz" lIns="91440" tIns="45720" rIns="91440" bIns="45720" rtlCol="0" anchor="t">
            <a:normAutofit/>
          </a:bodyPr>
          <a:lstStyle/>
          <a:p>
            <a:r>
              <a:rPr lang="en-US" sz="1700" dirty="0">
                <a:ea typeface="Calibri"/>
                <a:cs typeface="Calibri"/>
              </a:rPr>
              <a:t>We wanted to make sure our system could be used for the long term, so we thought about how inviting new users, and removing existing ones would work.</a:t>
            </a:r>
          </a:p>
          <a:p>
            <a:r>
              <a:rPr lang="en-US" sz="1700" dirty="0">
                <a:ea typeface="Calibri"/>
                <a:cs typeface="Calibri"/>
              </a:rPr>
              <a:t>New users can be added by a level 1 or 2 user, prompting them with an email; Emails expire but can easily be re-sent, and no temporary passwords are required to get started</a:t>
            </a:r>
          </a:p>
          <a:p>
            <a:r>
              <a:rPr lang="en-US" sz="1700" dirty="0">
                <a:ea typeface="Calibri"/>
                <a:cs typeface="Calibri"/>
              </a:rPr>
              <a:t>When users leave, their accounts can be deactivated without being deleted; Before this happens though, our system makes you redirect reports and expiry reminders to another user to ensure nothing is forgotten about. We've made sure this progress is easy and convenient. </a:t>
            </a:r>
          </a:p>
        </p:txBody>
      </p:sp>
      <p:sp>
        <p:nvSpPr>
          <p:cNvPr id="24" name="Rectangle 1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52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E3B36-1E76-9912-F6B9-E21CBF40B9B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Database Design</a:t>
            </a:r>
          </a:p>
        </p:txBody>
      </p:sp>
      <p:pic>
        <p:nvPicPr>
          <p:cNvPr id="4" name="Picture 4">
            <a:extLst>
              <a:ext uri="{FF2B5EF4-FFF2-40B4-BE49-F238E27FC236}">
                <a16:creationId xmlns:a16="http://schemas.microsoft.com/office/drawing/2014/main" id="{422F3F54-2C18-5B63-7EAF-C50DBAE00501}"/>
              </a:ext>
            </a:extLst>
          </p:cNvPr>
          <p:cNvPicPr>
            <a:picLocks noChangeAspect="1"/>
          </p:cNvPicPr>
          <p:nvPr/>
        </p:nvPicPr>
        <p:blipFill>
          <a:blip r:embed="rId2"/>
          <a:stretch>
            <a:fillRect/>
          </a:stretch>
        </p:blipFill>
        <p:spPr>
          <a:xfrm>
            <a:off x="4070797" y="974832"/>
            <a:ext cx="7724818" cy="5044468"/>
          </a:xfrm>
          <a:prstGeom prst="rect">
            <a:avLst/>
          </a:prstGeom>
        </p:spPr>
      </p:pic>
    </p:spTree>
    <p:extLst>
      <p:ext uri="{BB962C8B-B14F-4D97-AF65-F5344CB8AC3E}">
        <p14:creationId xmlns:p14="http://schemas.microsoft.com/office/powerpoint/2010/main" val="1980628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DF922-7E0A-0E4B-F623-8702A14309F4}"/>
              </a:ext>
            </a:extLst>
          </p:cNvPr>
          <p:cNvSpPr>
            <a:spLocks noGrp="1"/>
          </p:cNvSpPr>
          <p:nvPr>
            <p:ph type="title"/>
          </p:nvPr>
        </p:nvSpPr>
        <p:spPr>
          <a:xfrm>
            <a:off x="6747362" y="444859"/>
            <a:ext cx="4173263" cy="1548258"/>
          </a:xfrm>
        </p:spPr>
        <p:txBody>
          <a:bodyPr vert="horz" lIns="91440" tIns="45720" rIns="91440" bIns="45720" rtlCol="0" anchor="b">
            <a:normAutofit/>
          </a:bodyPr>
          <a:lstStyle/>
          <a:p>
            <a:r>
              <a:rPr lang="en-US" sz="3900" kern="1200">
                <a:solidFill>
                  <a:schemeClr val="tx1"/>
                </a:solidFill>
                <a:latin typeface="+mj-lt"/>
                <a:ea typeface="+mj-ea"/>
                <a:cs typeface="+mj-cs"/>
              </a:rPr>
              <a:t>Gems/Technologies used</a:t>
            </a:r>
          </a:p>
        </p:txBody>
      </p:sp>
      <p:sp>
        <p:nvSpPr>
          <p:cNvPr id="26" name="Oval 25">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5" name="Picture 5" descr="A picture containing text, sign, clipart, orange&#10;&#10;Description automatically generated">
            <a:extLst>
              <a:ext uri="{FF2B5EF4-FFF2-40B4-BE49-F238E27FC236}">
                <a16:creationId xmlns:a16="http://schemas.microsoft.com/office/drawing/2014/main" id="{577B74B1-F241-6712-225B-3F0CE7E87F6C}"/>
              </a:ext>
            </a:extLst>
          </p:cNvPr>
          <p:cNvPicPr>
            <a:picLocks noGrp="1" noChangeAspect="1"/>
          </p:cNvPicPr>
          <p:nvPr>
            <p:ph idx="1"/>
          </p:nvPr>
        </p:nvPicPr>
        <p:blipFill>
          <a:blip r:embed="rId2"/>
          <a:stretch>
            <a:fillRect/>
          </a:stretch>
        </p:blipFill>
        <p:spPr>
          <a:xfrm>
            <a:off x="1217770" y="1448957"/>
            <a:ext cx="3952579" cy="3952579"/>
          </a:xfrm>
          <a:prstGeom prst="rect">
            <a:avLst/>
          </a:prstGeom>
        </p:spPr>
      </p:pic>
      <p:sp>
        <p:nvSpPr>
          <p:cNvPr id="6" name="TextBox 5">
            <a:extLst>
              <a:ext uri="{FF2B5EF4-FFF2-40B4-BE49-F238E27FC236}">
                <a16:creationId xmlns:a16="http://schemas.microsoft.com/office/drawing/2014/main" id="{2627C5B6-5B92-7998-9EA5-756310DD56A4}"/>
              </a:ext>
            </a:extLst>
          </p:cNvPr>
          <p:cNvSpPr txBox="1"/>
          <p:nvPr/>
        </p:nvSpPr>
        <p:spPr>
          <a:xfrm>
            <a:off x="6751388" y="2172789"/>
            <a:ext cx="4158031" cy="387757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2400">
                <a:solidFill>
                  <a:schemeClr val="tx1">
                    <a:alpha val="80000"/>
                  </a:schemeClr>
                </a:solidFill>
              </a:rPr>
              <a:t>Devise: For user authentication and password resetting</a:t>
            </a:r>
            <a:endParaRPr lang="en-US" sz="2400">
              <a:solidFill>
                <a:schemeClr val="tx1">
                  <a:alpha val="80000"/>
                </a:schemeClr>
              </a:solidFill>
              <a:cs typeface="Calibri"/>
            </a:endParaRPr>
          </a:p>
          <a:p>
            <a:pPr marL="285750" indent="-228600">
              <a:lnSpc>
                <a:spcPct val="90000"/>
              </a:lnSpc>
              <a:spcAft>
                <a:spcPts val="600"/>
              </a:spcAft>
              <a:buFont typeface="Arial" panose="020B0604020202020204" pitchFamily="34" charset="0"/>
              <a:buChar char="•"/>
            </a:pPr>
            <a:r>
              <a:rPr lang="en-US" sz="2400" err="1">
                <a:solidFill>
                  <a:schemeClr val="tx1">
                    <a:alpha val="80000"/>
                  </a:schemeClr>
                </a:solidFill>
              </a:rPr>
              <a:t>Devise_inviteable</a:t>
            </a:r>
            <a:r>
              <a:rPr lang="en-US" sz="2400">
                <a:solidFill>
                  <a:schemeClr val="tx1">
                    <a:alpha val="80000"/>
                  </a:schemeClr>
                </a:solidFill>
              </a:rPr>
              <a:t>: For user invites</a:t>
            </a:r>
            <a:endParaRPr lang="en-US" sz="2400">
              <a:solidFill>
                <a:schemeClr val="tx1">
                  <a:alpha val="80000"/>
                </a:schemeClr>
              </a:solidFill>
              <a:cs typeface="Calibri"/>
            </a:endParaRPr>
          </a:p>
          <a:p>
            <a:pPr marL="285750" indent="-228600">
              <a:lnSpc>
                <a:spcPct val="90000"/>
              </a:lnSpc>
              <a:spcAft>
                <a:spcPts val="600"/>
              </a:spcAft>
              <a:buFont typeface="Arial" panose="020B0604020202020204" pitchFamily="34" charset="0"/>
              <a:buChar char="•"/>
            </a:pPr>
            <a:r>
              <a:rPr lang="en-US" sz="2400">
                <a:solidFill>
                  <a:schemeClr val="tx1">
                    <a:alpha val="80000"/>
                  </a:schemeClr>
                </a:solidFill>
              </a:rPr>
              <a:t>Kaminari: Table pagination</a:t>
            </a:r>
            <a:endParaRPr lang="en-US" sz="2400">
              <a:solidFill>
                <a:schemeClr val="tx1">
                  <a:alpha val="80000"/>
                </a:schemeClr>
              </a:solidFill>
              <a:cs typeface="Calibri"/>
            </a:endParaRPr>
          </a:p>
          <a:p>
            <a:pPr marL="285750" indent="-228600">
              <a:lnSpc>
                <a:spcPct val="90000"/>
              </a:lnSpc>
              <a:spcAft>
                <a:spcPts val="600"/>
              </a:spcAft>
              <a:buFont typeface="Arial" panose="020B0604020202020204" pitchFamily="34" charset="0"/>
              <a:buChar char="•"/>
            </a:pPr>
            <a:r>
              <a:rPr lang="en-US" sz="2400" err="1">
                <a:solidFill>
                  <a:schemeClr val="tx1">
                    <a:alpha val="80000"/>
                  </a:schemeClr>
                </a:solidFill>
              </a:rPr>
              <a:t>Bulma_rails</a:t>
            </a:r>
            <a:r>
              <a:rPr lang="en-US" sz="2400">
                <a:solidFill>
                  <a:schemeClr val="tx1">
                    <a:alpha val="80000"/>
                  </a:schemeClr>
                </a:solidFill>
              </a:rPr>
              <a:t>: Styling</a:t>
            </a:r>
            <a:endParaRPr lang="en-US" sz="2400">
              <a:solidFill>
                <a:schemeClr val="tx1">
                  <a:alpha val="80000"/>
                </a:schemeClr>
              </a:solidFill>
              <a:cs typeface="Calibri"/>
            </a:endParaRPr>
          </a:p>
          <a:p>
            <a:pPr marL="285750" indent="-228600">
              <a:lnSpc>
                <a:spcPct val="90000"/>
              </a:lnSpc>
              <a:spcAft>
                <a:spcPts val="600"/>
              </a:spcAft>
              <a:buFont typeface="Arial" panose="020B0604020202020204" pitchFamily="34" charset="0"/>
              <a:buChar char="•"/>
            </a:pPr>
            <a:r>
              <a:rPr lang="en-US" sz="2400">
                <a:solidFill>
                  <a:schemeClr val="tx1">
                    <a:alpha val="80000"/>
                  </a:schemeClr>
                </a:solidFill>
              </a:rPr>
              <a:t>Polar OSO: Role based Access Control</a:t>
            </a:r>
            <a:endParaRPr lang="en-US" sz="2400">
              <a:solidFill>
                <a:schemeClr val="tx1">
                  <a:alpha val="80000"/>
                </a:schemeClr>
              </a:solidFill>
              <a:cs typeface="Calibri"/>
            </a:endParaRPr>
          </a:p>
          <a:p>
            <a:pPr marL="285750" indent="-228600">
              <a:lnSpc>
                <a:spcPct val="90000"/>
              </a:lnSpc>
              <a:spcAft>
                <a:spcPts val="600"/>
              </a:spcAft>
              <a:buFont typeface="Arial" panose="020B0604020202020204" pitchFamily="34" charset="0"/>
              <a:buChar char="•"/>
            </a:pPr>
            <a:r>
              <a:rPr lang="en-US" sz="2400">
                <a:solidFill>
                  <a:schemeClr val="tx1">
                    <a:alpha val="80000"/>
                  </a:schemeClr>
                </a:solidFill>
              </a:rPr>
              <a:t>Whenever: Automated </a:t>
            </a:r>
            <a:r>
              <a:rPr lang="en-US" sz="2400" err="1">
                <a:solidFill>
                  <a:schemeClr val="tx1">
                    <a:alpha val="80000"/>
                  </a:schemeClr>
                </a:solidFill>
              </a:rPr>
              <a:t>cron</a:t>
            </a:r>
            <a:r>
              <a:rPr lang="en-US" sz="2400">
                <a:solidFill>
                  <a:schemeClr val="tx1">
                    <a:alpha val="80000"/>
                  </a:schemeClr>
                </a:solidFill>
              </a:rPr>
              <a:t> jobs</a:t>
            </a:r>
            <a:endParaRPr lang="en-US" sz="2400">
              <a:solidFill>
                <a:schemeClr val="tx1">
                  <a:alpha val="80000"/>
                </a:schemeClr>
              </a:solidFill>
              <a:cs typeface="Calibri"/>
            </a:endParaRPr>
          </a:p>
          <a:p>
            <a:pPr marL="285750" indent="-228600">
              <a:lnSpc>
                <a:spcPct val="90000"/>
              </a:lnSpc>
              <a:spcAft>
                <a:spcPts val="600"/>
              </a:spcAft>
              <a:buFont typeface="Arial" panose="020B0604020202020204" pitchFamily="34" charset="0"/>
              <a:buChar char="•"/>
            </a:pPr>
            <a:endParaRPr lang="en-US" sz="2400">
              <a:solidFill>
                <a:schemeClr val="tx1">
                  <a:alpha val="80000"/>
                </a:schemeClr>
              </a:solidFill>
              <a:cs typeface="Calibri"/>
            </a:endParaRPr>
          </a:p>
          <a:p>
            <a:pPr marL="57150">
              <a:lnSpc>
                <a:spcPct val="90000"/>
              </a:lnSpc>
              <a:spcAft>
                <a:spcPts val="600"/>
              </a:spcAft>
            </a:pPr>
            <a:endParaRPr lang="en-US" sz="2400">
              <a:solidFill>
                <a:schemeClr val="tx1">
                  <a:alpha val="80000"/>
                </a:schemeClr>
              </a:solidFill>
              <a:cs typeface="Calibri"/>
            </a:endParaRPr>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08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CDCED7-F632-0010-E0FB-D4B6371015FF}"/>
              </a:ext>
            </a:extLst>
          </p:cNvPr>
          <p:cNvSpPr>
            <a:spLocks noGrp="1"/>
          </p:cNvSpPr>
          <p:nvPr>
            <p:ph type="title"/>
          </p:nvPr>
        </p:nvSpPr>
        <p:spPr>
          <a:xfrm>
            <a:off x="1136397" y="502020"/>
            <a:ext cx="5323715" cy="1642970"/>
          </a:xfrm>
        </p:spPr>
        <p:txBody>
          <a:bodyPr anchor="b">
            <a:normAutofit/>
          </a:bodyPr>
          <a:lstStyle/>
          <a:p>
            <a:r>
              <a:rPr lang="en-US" sz="4000">
                <a:cs typeface="Calibri Light"/>
              </a:rPr>
              <a:t>Challenges</a:t>
            </a:r>
            <a:endParaRPr lang="en-US" sz="4000"/>
          </a:p>
        </p:txBody>
      </p:sp>
      <p:sp>
        <p:nvSpPr>
          <p:cNvPr id="3" name="Content Placeholder 2">
            <a:extLst>
              <a:ext uri="{FF2B5EF4-FFF2-40B4-BE49-F238E27FC236}">
                <a16:creationId xmlns:a16="http://schemas.microsoft.com/office/drawing/2014/main" id="{64156372-5742-7941-CBBE-8912B1C78B27}"/>
              </a:ext>
            </a:extLst>
          </p:cNvPr>
          <p:cNvSpPr>
            <a:spLocks noGrp="1"/>
          </p:cNvSpPr>
          <p:nvPr>
            <p:ph idx="1"/>
          </p:nvPr>
        </p:nvSpPr>
        <p:spPr>
          <a:xfrm>
            <a:off x="1144923" y="2405894"/>
            <a:ext cx="5315189" cy="3535083"/>
          </a:xfrm>
        </p:spPr>
        <p:txBody>
          <a:bodyPr vert="horz" lIns="91440" tIns="45720" rIns="91440" bIns="45720" rtlCol="0" anchor="t">
            <a:normAutofit lnSpcReduction="10000"/>
          </a:bodyPr>
          <a:lstStyle/>
          <a:p>
            <a:r>
              <a:rPr lang="en-US" sz="2000" dirty="0">
                <a:cs typeface="Calibri" panose="020F0502020204030204"/>
              </a:rPr>
              <a:t>Our system needed to support 3 different levels of users</a:t>
            </a:r>
          </a:p>
          <a:p>
            <a:pPr lvl="1"/>
            <a:r>
              <a:rPr lang="en-US" sz="2000" dirty="0">
                <a:cs typeface="Calibri" panose="020F0502020204030204"/>
              </a:rPr>
              <a:t>Level 1: Administrator</a:t>
            </a:r>
            <a:endParaRPr lang="en-US" sz="2000" dirty="0">
              <a:ea typeface="Calibri"/>
              <a:cs typeface="Calibri" panose="020F0502020204030204"/>
            </a:endParaRPr>
          </a:p>
          <a:p>
            <a:pPr lvl="1"/>
            <a:r>
              <a:rPr lang="en-US" sz="2000" dirty="0">
                <a:cs typeface="Calibri" panose="020F0502020204030204"/>
              </a:rPr>
              <a:t>Level 2: Privileged User</a:t>
            </a:r>
            <a:endParaRPr lang="en-US" sz="2000" dirty="0">
              <a:ea typeface="Calibri"/>
              <a:cs typeface="Calibri" panose="020F0502020204030204"/>
            </a:endParaRPr>
          </a:p>
          <a:p>
            <a:pPr lvl="1"/>
            <a:r>
              <a:rPr lang="en-US" sz="2000" dirty="0">
                <a:cs typeface="Calibri" panose="020F0502020204030204"/>
              </a:rPr>
              <a:t>Level 3: Standard User</a:t>
            </a:r>
          </a:p>
          <a:p>
            <a:r>
              <a:rPr lang="en-US" sz="2000" dirty="0">
                <a:cs typeface="Calibri" panose="020F0502020204030204"/>
              </a:rPr>
              <a:t>This meant that there were multiple layers of functionality to manage, both from a technical and UI standpoint, and required including polar OSO in our project</a:t>
            </a:r>
            <a:endParaRPr lang="en-US" sz="2000" dirty="0">
              <a:ea typeface="Calibri" panose="020F0502020204030204"/>
              <a:cs typeface="Calibri" panose="020F0502020204030204"/>
            </a:endParaRPr>
          </a:p>
          <a:p>
            <a:r>
              <a:rPr lang="en-US" sz="2000" dirty="0">
                <a:ea typeface="Calibri" panose="020F0502020204030204"/>
                <a:cs typeface="Calibri" panose="020F0502020204030204"/>
              </a:rPr>
              <a:t>Testing could also be difficult due to multiple layers of error handling</a:t>
            </a:r>
          </a:p>
          <a:p>
            <a:endParaRPr lang="en-US" sz="2000" dirty="0">
              <a:ea typeface="Calibri" panose="020F0502020204030204"/>
              <a:cs typeface="Calibri" panose="020F0502020204030204"/>
            </a:endParaRP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Icon&#10;&#10;Description automatically generated">
            <a:extLst>
              <a:ext uri="{FF2B5EF4-FFF2-40B4-BE49-F238E27FC236}">
                <a16:creationId xmlns:a16="http://schemas.microsoft.com/office/drawing/2014/main" id="{3749DDC4-7850-B06E-F29F-9E9814358618}"/>
              </a:ext>
            </a:extLst>
          </p:cNvPr>
          <p:cNvPicPr>
            <a:picLocks noChangeAspect="1"/>
          </p:cNvPicPr>
          <p:nvPr/>
        </p:nvPicPr>
        <p:blipFill>
          <a:blip r:embed="rId2"/>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39239260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Office Theme</vt:lpstr>
      <vt:lpstr>BVCOG Contract Management System</vt:lpstr>
      <vt:lpstr>The problem:</vt:lpstr>
      <vt:lpstr>Our Solution:</vt:lpstr>
      <vt:lpstr>Features</vt:lpstr>
      <vt:lpstr>Features:</vt:lpstr>
      <vt:lpstr>Planning for the future</vt:lpstr>
      <vt:lpstr>Database Design</vt:lpstr>
      <vt:lpstr>Gems/Technologies used</vt:lpstr>
      <vt:lpstr>Challenges</vt:lpstr>
      <vt:lpstr>More Challenges</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189</cp:revision>
  <dcterms:created xsi:type="dcterms:W3CDTF">2023-05-01T19:10:51Z</dcterms:created>
  <dcterms:modified xsi:type="dcterms:W3CDTF">2023-05-06T00:02:41Z</dcterms:modified>
</cp:coreProperties>
</file>