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68" r:id="rId8"/>
    <p:sldId id="269" r:id="rId9"/>
    <p:sldId id="270" r:id="rId10"/>
    <p:sldId id="271" r:id="rId11"/>
    <p:sldId id="272" r:id="rId12"/>
    <p:sldId id="266" r:id="rId13"/>
    <p:sldId id="273" r:id="rId14"/>
    <p:sldId id="274" r:id="rId15"/>
    <p:sldId id="259" r:id="rId16"/>
    <p:sldId id="260" r:id="rId17"/>
    <p:sldId id="261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320AE-C79A-A16A-0E44-E55119823369}" v="180" dt="2023-12-02T01:13:31.155"/>
    <p1510:client id="{1CFF4278-D7A9-E64F-94C0-46D6B9CE6E2F}" v="2301" dt="2023-12-02T04:51:35.871"/>
    <p1510:client id="{4F34140E-5E2C-44BE-8A59-2BE12A7FAA2D}" v="14" dt="2023-11-27T16:37:27.298"/>
    <p1510:client id="{E99E7697-CBD8-D2C9-45F8-CE09458FE77E}" v="8" dt="2023-12-01T23:13:31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3E2979-8E7C-4C8D-988E-32E9AB3E97E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87ACA9-DAEF-4700-BEEB-C53E5D8F67D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We've built </a:t>
          </a:r>
          <a:r>
            <a:rPr lang="en-US">
              <a:latin typeface="Calibri Light" panose="020F0302020204030204"/>
            </a:rPr>
            <a:t>upon the</a:t>
          </a:r>
          <a:r>
            <a:rPr lang="en-US"/>
            <a:t> contract management system for BVCOG</a:t>
          </a:r>
          <a:r>
            <a:rPr lang="en-US">
              <a:latin typeface="Calibri Light" panose="020F0302020204030204"/>
            </a:rPr>
            <a:t> that was started in Spring 2023 semester. The system can</a:t>
          </a:r>
          <a:r>
            <a:rPr lang="en-US"/>
            <a:t> manage multiple levels of users, contracts, entities, programs, and vendors. </a:t>
          </a:r>
        </a:p>
      </dgm:t>
    </dgm:pt>
    <dgm:pt modelId="{F531ABD0-8772-461A-BA77-E9E09030EE28}" type="parTrans" cxnId="{8B4BE242-E92F-4073-B9E9-16BED78D7814}">
      <dgm:prSet/>
      <dgm:spPr/>
      <dgm:t>
        <a:bodyPr/>
        <a:lstStyle/>
        <a:p>
          <a:endParaRPr lang="en-US"/>
        </a:p>
      </dgm:t>
    </dgm:pt>
    <dgm:pt modelId="{FA16758F-2C28-4D6E-BFEF-BC0FA02DE845}" type="sibTrans" cxnId="{8B4BE242-E92F-4073-B9E9-16BED78D7814}">
      <dgm:prSet/>
      <dgm:spPr/>
      <dgm:t>
        <a:bodyPr/>
        <a:lstStyle/>
        <a:p>
          <a:endParaRPr lang="en-US"/>
        </a:p>
      </dgm:t>
    </dgm:pt>
    <dgm:pt modelId="{D9F66599-E405-482F-B137-250C3810684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The </a:t>
          </a:r>
          <a:r>
            <a:rPr lang="en-US">
              <a:latin typeface="Calibri Light" panose="020F0302020204030204"/>
            </a:rPr>
            <a:t>modifications requested by BVCOG make the contract management software more intuitive and easier to use by all the stakeholders of the system. </a:t>
          </a:r>
          <a:endParaRPr lang="en-US"/>
        </a:p>
      </dgm:t>
    </dgm:pt>
    <dgm:pt modelId="{AAC0F718-16D0-4AFC-9822-7942BE9A141A}" type="parTrans" cxnId="{7289A25A-DD96-4882-85B1-7702B1842943}">
      <dgm:prSet/>
      <dgm:spPr/>
      <dgm:t>
        <a:bodyPr/>
        <a:lstStyle/>
        <a:p>
          <a:endParaRPr lang="en-US"/>
        </a:p>
      </dgm:t>
    </dgm:pt>
    <dgm:pt modelId="{1525E6AE-F8A4-4B1F-A703-BEA606BA600D}" type="sibTrans" cxnId="{7289A25A-DD96-4882-85B1-7702B1842943}">
      <dgm:prSet/>
      <dgm:spPr/>
      <dgm:t>
        <a:bodyPr/>
        <a:lstStyle/>
        <a:p>
          <a:endParaRPr lang="en-US"/>
        </a:p>
      </dgm:t>
    </dgm:pt>
    <dgm:pt modelId="{876BADCE-7AE0-4358-85EC-054239AB8FA8}" type="pres">
      <dgm:prSet presAssocID="{453E2979-8E7C-4C8D-988E-32E9AB3E97E6}" presName="root" presStyleCnt="0">
        <dgm:presLayoutVars>
          <dgm:dir/>
          <dgm:resizeHandles val="exact"/>
        </dgm:presLayoutVars>
      </dgm:prSet>
      <dgm:spPr/>
    </dgm:pt>
    <dgm:pt modelId="{2A6C7949-1C1B-4080-B326-0584475384A5}" type="pres">
      <dgm:prSet presAssocID="{F287ACA9-DAEF-4700-BEEB-C53E5D8F67D0}" presName="compNode" presStyleCnt="0"/>
      <dgm:spPr/>
    </dgm:pt>
    <dgm:pt modelId="{C380D865-7E00-4A5F-A3B5-510474B2C942}" type="pres">
      <dgm:prSet presAssocID="{F287ACA9-DAEF-4700-BEEB-C53E5D8F67D0}" presName="bgRect" presStyleLbl="bgShp" presStyleIdx="0" presStyleCnt="2"/>
      <dgm:spPr/>
    </dgm:pt>
    <dgm:pt modelId="{E7C11755-9682-4C04-B137-DDA00EF3F808}" type="pres">
      <dgm:prSet presAssocID="{F287ACA9-DAEF-4700-BEEB-C53E5D8F67D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5370330F-046A-4EAB-ACA6-DD1D66AA1A4E}" type="pres">
      <dgm:prSet presAssocID="{F287ACA9-DAEF-4700-BEEB-C53E5D8F67D0}" presName="spaceRect" presStyleCnt="0"/>
      <dgm:spPr/>
    </dgm:pt>
    <dgm:pt modelId="{B1023634-72C2-47E9-8EBF-B2163345D59E}" type="pres">
      <dgm:prSet presAssocID="{F287ACA9-DAEF-4700-BEEB-C53E5D8F67D0}" presName="parTx" presStyleLbl="revTx" presStyleIdx="0" presStyleCnt="2">
        <dgm:presLayoutVars>
          <dgm:chMax val="0"/>
          <dgm:chPref val="0"/>
        </dgm:presLayoutVars>
      </dgm:prSet>
      <dgm:spPr/>
    </dgm:pt>
    <dgm:pt modelId="{342D3E18-E091-4056-B01A-46996E901827}" type="pres">
      <dgm:prSet presAssocID="{FA16758F-2C28-4D6E-BFEF-BC0FA02DE845}" presName="sibTrans" presStyleCnt="0"/>
      <dgm:spPr/>
    </dgm:pt>
    <dgm:pt modelId="{76F924ED-A6DB-4ADC-B668-5A467DD6CEA2}" type="pres">
      <dgm:prSet presAssocID="{D9F66599-E405-482F-B137-250C38106847}" presName="compNode" presStyleCnt="0"/>
      <dgm:spPr/>
    </dgm:pt>
    <dgm:pt modelId="{935B4E8F-23AE-4E16-A59F-1E976C13417E}" type="pres">
      <dgm:prSet presAssocID="{D9F66599-E405-482F-B137-250C38106847}" presName="bgRect" presStyleLbl="bgShp" presStyleIdx="1" presStyleCnt="2"/>
      <dgm:spPr/>
    </dgm:pt>
    <dgm:pt modelId="{3EEA93D0-7BC2-4211-AF87-17879F039F69}" type="pres">
      <dgm:prSet presAssocID="{D9F66599-E405-482F-B137-250C3810684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CFE9744-2CAA-45FF-B24A-ED9EA16787E8}" type="pres">
      <dgm:prSet presAssocID="{D9F66599-E405-482F-B137-250C38106847}" presName="spaceRect" presStyleCnt="0"/>
      <dgm:spPr/>
    </dgm:pt>
    <dgm:pt modelId="{C1ADEF90-5966-421E-BE5D-B5C09B558A52}" type="pres">
      <dgm:prSet presAssocID="{D9F66599-E405-482F-B137-250C3810684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B4BE242-E92F-4073-B9E9-16BED78D7814}" srcId="{453E2979-8E7C-4C8D-988E-32E9AB3E97E6}" destId="{F287ACA9-DAEF-4700-BEEB-C53E5D8F67D0}" srcOrd="0" destOrd="0" parTransId="{F531ABD0-8772-461A-BA77-E9E09030EE28}" sibTransId="{FA16758F-2C28-4D6E-BFEF-BC0FA02DE845}"/>
    <dgm:cxn modelId="{7289A25A-DD96-4882-85B1-7702B1842943}" srcId="{453E2979-8E7C-4C8D-988E-32E9AB3E97E6}" destId="{D9F66599-E405-482F-B137-250C38106847}" srcOrd="1" destOrd="0" parTransId="{AAC0F718-16D0-4AFC-9822-7942BE9A141A}" sibTransId="{1525E6AE-F8A4-4B1F-A703-BEA606BA600D}"/>
    <dgm:cxn modelId="{C56C3C82-A8B7-4492-8976-41C65D3758CA}" type="presOf" srcId="{D9F66599-E405-482F-B137-250C38106847}" destId="{C1ADEF90-5966-421E-BE5D-B5C09B558A52}" srcOrd="0" destOrd="0" presId="urn:microsoft.com/office/officeart/2018/2/layout/IconVerticalSolidList"/>
    <dgm:cxn modelId="{D02E7A9C-A29E-47BD-97A6-B4F9139579F1}" type="presOf" srcId="{453E2979-8E7C-4C8D-988E-32E9AB3E97E6}" destId="{876BADCE-7AE0-4358-85EC-054239AB8FA8}" srcOrd="0" destOrd="0" presId="urn:microsoft.com/office/officeart/2018/2/layout/IconVerticalSolidList"/>
    <dgm:cxn modelId="{ECCC0FE5-9B43-4E42-B484-8FBE76AD49B9}" type="presOf" srcId="{F287ACA9-DAEF-4700-BEEB-C53E5D8F67D0}" destId="{B1023634-72C2-47E9-8EBF-B2163345D59E}" srcOrd="0" destOrd="0" presId="urn:microsoft.com/office/officeart/2018/2/layout/IconVerticalSolidList"/>
    <dgm:cxn modelId="{C62249AE-9007-4365-B0D2-FCEEC70D891A}" type="presParOf" srcId="{876BADCE-7AE0-4358-85EC-054239AB8FA8}" destId="{2A6C7949-1C1B-4080-B326-0584475384A5}" srcOrd="0" destOrd="0" presId="urn:microsoft.com/office/officeart/2018/2/layout/IconVerticalSolidList"/>
    <dgm:cxn modelId="{AF013342-55D0-4B1F-ADBF-203626CF25A3}" type="presParOf" srcId="{2A6C7949-1C1B-4080-B326-0584475384A5}" destId="{C380D865-7E00-4A5F-A3B5-510474B2C942}" srcOrd="0" destOrd="0" presId="urn:microsoft.com/office/officeart/2018/2/layout/IconVerticalSolidList"/>
    <dgm:cxn modelId="{52F2F7EB-0EFA-49F7-BA00-7C7931B9E2AF}" type="presParOf" srcId="{2A6C7949-1C1B-4080-B326-0584475384A5}" destId="{E7C11755-9682-4C04-B137-DDA00EF3F808}" srcOrd="1" destOrd="0" presId="urn:microsoft.com/office/officeart/2018/2/layout/IconVerticalSolidList"/>
    <dgm:cxn modelId="{2404E4B8-5351-495C-8208-C19918D86444}" type="presParOf" srcId="{2A6C7949-1C1B-4080-B326-0584475384A5}" destId="{5370330F-046A-4EAB-ACA6-DD1D66AA1A4E}" srcOrd="2" destOrd="0" presId="urn:microsoft.com/office/officeart/2018/2/layout/IconVerticalSolidList"/>
    <dgm:cxn modelId="{6AFCA2F1-BEF9-4E81-9020-9528AA428B95}" type="presParOf" srcId="{2A6C7949-1C1B-4080-B326-0584475384A5}" destId="{B1023634-72C2-47E9-8EBF-B2163345D59E}" srcOrd="3" destOrd="0" presId="urn:microsoft.com/office/officeart/2018/2/layout/IconVerticalSolidList"/>
    <dgm:cxn modelId="{F55E2749-5887-4788-8C3E-761E15426618}" type="presParOf" srcId="{876BADCE-7AE0-4358-85EC-054239AB8FA8}" destId="{342D3E18-E091-4056-B01A-46996E901827}" srcOrd="1" destOrd="0" presId="urn:microsoft.com/office/officeart/2018/2/layout/IconVerticalSolidList"/>
    <dgm:cxn modelId="{1009205D-CDF0-486A-A073-EC367D963F1B}" type="presParOf" srcId="{876BADCE-7AE0-4358-85EC-054239AB8FA8}" destId="{76F924ED-A6DB-4ADC-B668-5A467DD6CEA2}" srcOrd="2" destOrd="0" presId="urn:microsoft.com/office/officeart/2018/2/layout/IconVerticalSolidList"/>
    <dgm:cxn modelId="{93525BDE-02ED-4EF2-A97E-07B6524A108D}" type="presParOf" srcId="{76F924ED-A6DB-4ADC-B668-5A467DD6CEA2}" destId="{935B4E8F-23AE-4E16-A59F-1E976C13417E}" srcOrd="0" destOrd="0" presId="urn:microsoft.com/office/officeart/2018/2/layout/IconVerticalSolidList"/>
    <dgm:cxn modelId="{067630B2-9614-4EC5-B9B4-E02C94905855}" type="presParOf" srcId="{76F924ED-A6DB-4ADC-B668-5A467DD6CEA2}" destId="{3EEA93D0-7BC2-4211-AF87-17879F039F69}" srcOrd="1" destOrd="0" presId="urn:microsoft.com/office/officeart/2018/2/layout/IconVerticalSolidList"/>
    <dgm:cxn modelId="{DAD47375-AD97-486E-A885-E1E4577D1ACB}" type="presParOf" srcId="{76F924ED-A6DB-4ADC-B668-5A467DD6CEA2}" destId="{4CFE9744-2CAA-45FF-B24A-ED9EA16787E8}" srcOrd="2" destOrd="0" presId="urn:microsoft.com/office/officeart/2018/2/layout/IconVerticalSolidList"/>
    <dgm:cxn modelId="{4723EBD7-F8BE-439F-BD51-7CD1DF896E33}" type="presParOf" srcId="{76F924ED-A6DB-4ADC-B668-5A467DD6CEA2}" destId="{C1ADEF90-5966-421E-BE5D-B5C09B558A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438DAC-F884-414C-8498-C5504793CA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BEEF0FB2-2502-4D21-B607-335684592A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Communicate early with clients; Some major changes needed to be made late into the project because we didn't clarify what our users really wanted</a:t>
          </a:r>
        </a:p>
      </dgm:t>
    </dgm:pt>
    <dgm:pt modelId="{A3196874-EBD2-4CC0-8D44-9284D00F40F0}" type="parTrans" cxnId="{3E892C44-4852-477F-A084-B5DD4041D66F}">
      <dgm:prSet/>
      <dgm:spPr/>
      <dgm:t>
        <a:bodyPr/>
        <a:lstStyle/>
        <a:p>
          <a:endParaRPr lang="en-US"/>
        </a:p>
      </dgm:t>
    </dgm:pt>
    <dgm:pt modelId="{661117B2-9943-4293-96A2-B856A50A3300}" type="sibTrans" cxnId="{3E892C44-4852-477F-A084-B5DD4041D66F}">
      <dgm:prSet/>
      <dgm:spPr/>
      <dgm:t>
        <a:bodyPr/>
        <a:lstStyle/>
        <a:p>
          <a:endParaRPr lang="en-US"/>
        </a:p>
      </dgm:t>
    </dgm:pt>
    <dgm:pt modelId="{AE82A008-A3FE-4B1A-9476-36057F71A5E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Underestimated the points and the work to do for the functionality, a more </a:t>
          </a:r>
          <a:r>
            <a:rPr lang="en-US"/>
            <a:t>thorough</a:t>
          </a:r>
          <a:r>
            <a:rPr lang="en-US">
              <a:latin typeface="Calibri Light" panose="020F0302020204030204"/>
            </a:rPr>
            <a:t> analysis had to be done for some of the user stories</a:t>
          </a:r>
          <a:endParaRPr lang="en-US"/>
        </a:p>
      </dgm:t>
    </dgm:pt>
    <dgm:pt modelId="{897F772F-AD8F-4ECE-975E-366249404430}" type="parTrans" cxnId="{8E70D889-2E5E-4032-B6FD-7382C77F9FF6}">
      <dgm:prSet/>
      <dgm:spPr/>
      <dgm:t>
        <a:bodyPr/>
        <a:lstStyle/>
        <a:p>
          <a:endParaRPr lang="en-US"/>
        </a:p>
      </dgm:t>
    </dgm:pt>
    <dgm:pt modelId="{1E4F57A0-EFEE-465B-8123-34B77D318F63}" type="sibTrans" cxnId="{8E70D889-2E5E-4032-B6FD-7382C77F9FF6}">
      <dgm:prSet/>
      <dgm:spPr/>
      <dgm:t>
        <a:bodyPr/>
        <a:lstStyle/>
        <a:p>
          <a:endParaRPr lang="en-US"/>
        </a:p>
      </dgm:t>
    </dgm:pt>
    <dgm:pt modelId="{6DDEBE7B-93F0-4F0F-93A1-27F685D51F31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alibri Light" panose="020F0302020204030204"/>
            </a:rPr>
            <a:t>Embrace the Rails conventions when working with the framework; deviating from them might lead to challenges and a less straightforward development experience.</a:t>
          </a:r>
          <a:endParaRPr lang="en-US"/>
        </a:p>
      </dgm:t>
    </dgm:pt>
    <dgm:pt modelId="{417ABCDB-F8DF-43E7-8E09-EFA9EB43ED7D}" type="parTrans" cxnId="{351D9260-A666-486E-BABF-86072D6557F0}">
      <dgm:prSet/>
      <dgm:spPr/>
      <dgm:t>
        <a:bodyPr/>
        <a:lstStyle/>
        <a:p>
          <a:endParaRPr lang="en-US"/>
        </a:p>
      </dgm:t>
    </dgm:pt>
    <dgm:pt modelId="{A20BA076-910F-4659-8484-187B4CC5C4AE}" type="sibTrans" cxnId="{351D9260-A666-486E-BABF-86072D6557F0}">
      <dgm:prSet/>
      <dgm:spPr/>
      <dgm:t>
        <a:bodyPr/>
        <a:lstStyle/>
        <a:p>
          <a:endParaRPr lang="en-US"/>
        </a:p>
      </dgm:t>
    </dgm:pt>
    <dgm:pt modelId="{ACBE9AC8-2290-4C74-A4AC-BE27943E1CED}" type="pres">
      <dgm:prSet presAssocID="{6E438DAC-F884-414C-8498-C5504793CA65}" presName="root" presStyleCnt="0">
        <dgm:presLayoutVars>
          <dgm:dir/>
          <dgm:resizeHandles val="exact"/>
        </dgm:presLayoutVars>
      </dgm:prSet>
      <dgm:spPr/>
    </dgm:pt>
    <dgm:pt modelId="{F765C4E1-C680-4F87-9B47-E028C518B30F}" type="pres">
      <dgm:prSet presAssocID="{BEEF0FB2-2502-4D21-B607-335684592A81}" presName="compNode" presStyleCnt="0"/>
      <dgm:spPr/>
    </dgm:pt>
    <dgm:pt modelId="{F55F5C57-E874-49AE-B5C9-2A1718CD9F0C}" type="pres">
      <dgm:prSet presAssocID="{BEEF0FB2-2502-4D21-B607-335684592A81}" presName="bgRect" presStyleLbl="bgShp" presStyleIdx="0" presStyleCnt="3"/>
      <dgm:spPr/>
    </dgm:pt>
    <dgm:pt modelId="{F9B69BAC-B773-4DBD-BDEE-43686055FE22}" type="pres">
      <dgm:prSet presAssocID="{BEEF0FB2-2502-4D21-B607-335684592A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DBD4148F-98BF-40EE-9E3E-E7C486D81BCD}" type="pres">
      <dgm:prSet presAssocID="{BEEF0FB2-2502-4D21-B607-335684592A81}" presName="spaceRect" presStyleCnt="0"/>
      <dgm:spPr/>
    </dgm:pt>
    <dgm:pt modelId="{BCA3B82E-D26E-4F11-9012-AB238DFD9DB5}" type="pres">
      <dgm:prSet presAssocID="{BEEF0FB2-2502-4D21-B607-335684592A81}" presName="parTx" presStyleLbl="revTx" presStyleIdx="0" presStyleCnt="3">
        <dgm:presLayoutVars>
          <dgm:chMax val="0"/>
          <dgm:chPref val="0"/>
        </dgm:presLayoutVars>
      </dgm:prSet>
      <dgm:spPr/>
    </dgm:pt>
    <dgm:pt modelId="{CB6FDDC7-8C6E-4EE1-B06B-41A9F520B184}" type="pres">
      <dgm:prSet presAssocID="{661117B2-9943-4293-96A2-B856A50A3300}" presName="sibTrans" presStyleCnt="0"/>
      <dgm:spPr/>
    </dgm:pt>
    <dgm:pt modelId="{DAEADC81-6EF0-4E5D-9991-55F0AC9B3196}" type="pres">
      <dgm:prSet presAssocID="{AE82A008-A3FE-4B1A-9476-36057F71A5EC}" presName="compNode" presStyleCnt="0"/>
      <dgm:spPr/>
    </dgm:pt>
    <dgm:pt modelId="{0F4FF724-CB16-49C8-AF84-5C78C407B228}" type="pres">
      <dgm:prSet presAssocID="{AE82A008-A3FE-4B1A-9476-36057F71A5EC}" presName="bgRect" presStyleLbl="bgShp" presStyleIdx="1" presStyleCnt="3"/>
      <dgm:spPr/>
    </dgm:pt>
    <dgm:pt modelId="{126D628C-58D0-4C06-A66A-E2782E0CD5A2}" type="pres">
      <dgm:prSet presAssocID="{AE82A008-A3FE-4B1A-9476-36057F71A5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342A0BED-A485-4422-BE0B-BBD41BAE230B}" type="pres">
      <dgm:prSet presAssocID="{AE82A008-A3FE-4B1A-9476-36057F71A5EC}" presName="spaceRect" presStyleCnt="0"/>
      <dgm:spPr/>
    </dgm:pt>
    <dgm:pt modelId="{118E8224-45AB-4CFF-B618-E897F2499E56}" type="pres">
      <dgm:prSet presAssocID="{AE82A008-A3FE-4B1A-9476-36057F71A5EC}" presName="parTx" presStyleLbl="revTx" presStyleIdx="1" presStyleCnt="3">
        <dgm:presLayoutVars>
          <dgm:chMax val="0"/>
          <dgm:chPref val="0"/>
        </dgm:presLayoutVars>
      </dgm:prSet>
      <dgm:spPr/>
    </dgm:pt>
    <dgm:pt modelId="{CFE80AFE-9FDC-43B1-B1CE-8123D16D5503}" type="pres">
      <dgm:prSet presAssocID="{1E4F57A0-EFEE-465B-8123-34B77D318F63}" presName="sibTrans" presStyleCnt="0"/>
      <dgm:spPr/>
    </dgm:pt>
    <dgm:pt modelId="{9E27B748-B896-4B67-84C3-249CB2CC39E3}" type="pres">
      <dgm:prSet presAssocID="{6DDEBE7B-93F0-4F0F-93A1-27F685D51F31}" presName="compNode" presStyleCnt="0"/>
      <dgm:spPr/>
    </dgm:pt>
    <dgm:pt modelId="{A21DA7D7-0DAE-469B-B7F0-2564CC7F2F95}" type="pres">
      <dgm:prSet presAssocID="{6DDEBE7B-93F0-4F0F-93A1-27F685D51F31}" presName="bgRect" presStyleLbl="bgShp" presStyleIdx="2" presStyleCnt="3"/>
      <dgm:spPr/>
    </dgm:pt>
    <dgm:pt modelId="{0F89D083-1AA8-40A2-B9E2-3A0B53DD1530}" type="pres">
      <dgm:prSet presAssocID="{6DDEBE7B-93F0-4F0F-93A1-27F685D51F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B3109A77-6A58-45F1-9710-480B6ACF6BB4}" type="pres">
      <dgm:prSet presAssocID="{6DDEBE7B-93F0-4F0F-93A1-27F685D51F31}" presName="spaceRect" presStyleCnt="0"/>
      <dgm:spPr/>
    </dgm:pt>
    <dgm:pt modelId="{FB535290-60F8-4AA8-9CA5-E27D602981FC}" type="pres">
      <dgm:prSet presAssocID="{6DDEBE7B-93F0-4F0F-93A1-27F685D51F3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ACA1D25-795D-400B-A1B0-3E5AAD8BB132}" type="presOf" srcId="{6DDEBE7B-93F0-4F0F-93A1-27F685D51F31}" destId="{FB535290-60F8-4AA8-9CA5-E27D602981FC}" srcOrd="0" destOrd="0" presId="urn:microsoft.com/office/officeart/2018/2/layout/IconVerticalSolidList"/>
    <dgm:cxn modelId="{B7D5B13B-EFBE-42A7-BED4-DC2F3150BFDB}" type="presOf" srcId="{6E438DAC-F884-414C-8498-C5504793CA65}" destId="{ACBE9AC8-2290-4C74-A4AC-BE27943E1CED}" srcOrd="0" destOrd="0" presId="urn:microsoft.com/office/officeart/2018/2/layout/IconVerticalSolidList"/>
    <dgm:cxn modelId="{351D9260-A666-486E-BABF-86072D6557F0}" srcId="{6E438DAC-F884-414C-8498-C5504793CA65}" destId="{6DDEBE7B-93F0-4F0F-93A1-27F685D51F31}" srcOrd="2" destOrd="0" parTransId="{417ABCDB-F8DF-43E7-8E09-EFA9EB43ED7D}" sibTransId="{A20BA076-910F-4659-8484-187B4CC5C4AE}"/>
    <dgm:cxn modelId="{3E892C44-4852-477F-A084-B5DD4041D66F}" srcId="{6E438DAC-F884-414C-8498-C5504793CA65}" destId="{BEEF0FB2-2502-4D21-B607-335684592A81}" srcOrd="0" destOrd="0" parTransId="{A3196874-EBD2-4CC0-8D44-9284D00F40F0}" sibTransId="{661117B2-9943-4293-96A2-B856A50A3300}"/>
    <dgm:cxn modelId="{8E70D889-2E5E-4032-B6FD-7382C77F9FF6}" srcId="{6E438DAC-F884-414C-8498-C5504793CA65}" destId="{AE82A008-A3FE-4B1A-9476-36057F71A5EC}" srcOrd="1" destOrd="0" parTransId="{897F772F-AD8F-4ECE-975E-366249404430}" sibTransId="{1E4F57A0-EFEE-465B-8123-34B77D318F63}"/>
    <dgm:cxn modelId="{DD6F7FAB-9432-4076-9FB6-1E63446C21D9}" type="presOf" srcId="{BEEF0FB2-2502-4D21-B607-335684592A81}" destId="{BCA3B82E-D26E-4F11-9012-AB238DFD9DB5}" srcOrd="0" destOrd="0" presId="urn:microsoft.com/office/officeart/2018/2/layout/IconVerticalSolidList"/>
    <dgm:cxn modelId="{1843EBE6-51EE-4A45-B955-9802ED181919}" type="presOf" srcId="{AE82A008-A3FE-4B1A-9476-36057F71A5EC}" destId="{118E8224-45AB-4CFF-B618-E897F2499E56}" srcOrd="0" destOrd="0" presId="urn:microsoft.com/office/officeart/2018/2/layout/IconVerticalSolidList"/>
    <dgm:cxn modelId="{C6DFB931-2D05-493E-A837-F9B4794A8DBC}" type="presParOf" srcId="{ACBE9AC8-2290-4C74-A4AC-BE27943E1CED}" destId="{F765C4E1-C680-4F87-9B47-E028C518B30F}" srcOrd="0" destOrd="0" presId="urn:microsoft.com/office/officeart/2018/2/layout/IconVerticalSolidList"/>
    <dgm:cxn modelId="{701AE523-7A95-465B-A25F-C1FFA8F32CFD}" type="presParOf" srcId="{F765C4E1-C680-4F87-9B47-E028C518B30F}" destId="{F55F5C57-E874-49AE-B5C9-2A1718CD9F0C}" srcOrd="0" destOrd="0" presId="urn:microsoft.com/office/officeart/2018/2/layout/IconVerticalSolidList"/>
    <dgm:cxn modelId="{2179E5A6-B5AF-41C4-AFFC-3A2B366F5B13}" type="presParOf" srcId="{F765C4E1-C680-4F87-9B47-E028C518B30F}" destId="{F9B69BAC-B773-4DBD-BDEE-43686055FE22}" srcOrd="1" destOrd="0" presId="urn:microsoft.com/office/officeart/2018/2/layout/IconVerticalSolidList"/>
    <dgm:cxn modelId="{D0DA9520-AB7D-47BD-92F2-D257FE5F0A88}" type="presParOf" srcId="{F765C4E1-C680-4F87-9B47-E028C518B30F}" destId="{DBD4148F-98BF-40EE-9E3E-E7C486D81BCD}" srcOrd="2" destOrd="0" presId="urn:microsoft.com/office/officeart/2018/2/layout/IconVerticalSolidList"/>
    <dgm:cxn modelId="{72D9006D-05B7-4D3A-BBA6-9F5E4D8BB4C9}" type="presParOf" srcId="{F765C4E1-C680-4F87-9B47-E028C518B30F}" destId="{BCA3B82E-D26E-4F11-9012-AB238DFD9DB5}" srcOrd="3" destOrd="0" presId="urn:microsoft.com/office/officeart/2018/2/layout/IconVerticalSolidList"/>
    <dgm:cxn modelId="{27226E64-0517-476E-9340-CF6122A10281}" type="presParOf" srcId="{ACBE9AC8-2290-4C74-A4AC-BE27943E1CED}" destId="{CB6FDDC7-8C6E-4EE1-B06B-41A9F520B184}" srcOrd="1" destOrd="0" presId="urn:microsoft.com/office/officeart/2018/2/layout/IconVerticalSolidList"/>
    <dgm:cxn modelId="{DC2159F5-FFCD-4AC3-BD7B-D85CDC01A310}" type="presParOf" srcId="{ACBE9AC8-2290-4C74-A4AC-BE27943E1CED}" destId="{DAEADC81-6EF0-4E5D-9991-55F0AC9B3196}" srcOrd="2" destOrd="0" presId="urn:microsoft.com/office/officeart/2018/2/layout/IconVerticalSolidList"/>
    <dgm:cxn modelId="{D3E982E0-A81C-4439-B7BA-A46636A45889}" type="presParOf" srcId="{DAEADC81-6EF0-4E5D-9991-55F0AC9B3196}" destId="{0F4FF724-CB16-49C8-AF84-5C78C407B228}" srcOrd="0" destOrd="0" presId="urn:microsoft.com/office/officeart/2018/2/layout/IconVerticalSolidList"/>
    <dgm:cxn modelId="{464F05A0-D0AB-425C-9496-96690EF1A2E2}" type="presParOf" srcId="{DAEADC81-6EF0-4E5D-9991-55F0AC9B3196}" destId="{126D628C-58D0-4C06-A66A-E2782E0CD5A2}" srcOrd="1" destOrd="0" presId="urn:microsoft.com/office/officeart/2018/2/layout/IconVerticalSolidList"/>
    <dgm:cxn modelId="{A7FD3C44-4FA7-403F-B528-33C07BDEAB3E}" type="presParOf" srcId="{DAEADC81-6EF0-4E5D-9991-55F0AC9B3196}" destId="{342A0BED-A485-4422-BE0B-BBD41BAE230B}" srcOrd="2" destOrd="0" presId="urn:microsoft.com/office/officeart/2018/2/layout/IconVerticalSolidList"/>
    <dgm:cxn modelId="{65F283E9-603C-4CAA-BF0E-C558C7C20445}" type="presParOf" srcId="{DAEADC81-6EF0-4E5D-9991-55F0AC9B3196}" destId="{118E8224-45AB-4CFF-B618-E897F2499E56}" srcOrd="3" destOrd="0" presId="urn:microsoft.com/office/officeart/2018/2/layout/IconVerticalSolidList"/>
    <dgm:cxn modelId="{8F15C6FC-AF24-4DB8-8D5D-EC7E69DA3825}" type="presParOf" srcId="{ACBE9AC8-2290-4C74-A4AC-BE27943E1CED}" destId="{CFE80AFE-9FDC-43B1-B1CE-8123D16D5503}" srcOrd="3" destOrd="0" presId="urn:microsoft.com/office/officeart/2018/2/layout/IconVerticalSolidList"/>
    <dgm:cxn modelId="{31D81E13-F5E1-4FEE-A125-BE050A9A5183}" type="presParOf" srcId="{ACBE9AC8-2290-4C74-A4AC-BE27943E1CED}" destId="{9E27B748-B896-4B67-84C3-249CB2CC39E3}" srcOrd="4" destOrd="0" presId="urn:microsoft.com/office/officeart/2018/2/layout/IconVerticalSolidList"/>
    <dgm:cxn modelId="{8D29A9AC-CD34-47AF-9813-C4016E3CA23B}" type="presParOf" srcId="{9E27B748-B896-4B67-84C3-249CB2CC39E3}" destId="{A21DA7D7-0DAE-469B-B7F0-2564CC7F2F95}" srcOrd="0" destOrd="0" presId="urn:microsoft.com/office/officeart/2018/2/layout/IconVerticalSolidList"/>
    <dgm:cxn modelId="{343B60A9-F299-4626-A5E1-689DAE23940A}" type="presParOf" srcId="{9E27B748-B896-4B67-84C3-249CB2CC39E3}" destId="{0F89D083-1AA8-40A2-B9E2-3A0B53DD1530}" srcOrd="1" destOrd="0" presId="urn:microsoft.com/office/officeart/2018/2/layout/IconVerticalSolidList"/>
    <dgm:cxn modelId="{19D66B08-1299-4783-933A-F11FE10144C9}" type="presParOf" srcId="{9E27B748-B896-4B67-84C3-249CB2CC39E3}" destId="{B3109A77-6A58-45F1-9710-480B6ACF6BB4}" srcOrd="2" destOrd="0" presId="urn:microsoft.com/office/officeart/2018/2/layout/IconVerticalSolidList"/>
    <dgm:cxn modelId="{2EEF4E53-2D43-4A4F-BE9B-2A6F1E73D19D}" type="presParOf" srcId="{9E27B748-B896-4B67-84C3-249CB2CC39E3}" destId="{FB535290-60F8-4AA8-9CA5-E27D602981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0D865-7E00-4A5F-A3B5-510474B2C942}">
      <dsp:nvSpPr>
        <dsp:cNvPr id="0" name=""/>
        <dsp:cNvSpPr/>
      </dsp:nvSpPr>
      <dsp:spPr>
        <a:xfrm>
          <a:off x="0" y="369706"/>
          <a:ext cx="5754896" cy="11091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11755-9682-4C04-B137-DDA00EF3F808}">
      <dsp:nvSpPr>
        <dsp:cNvPr id="0" name=""/>
        <dsp:cNvSpPr/>
      </dsp:nvSpPr>
      <dsp:spPr>
        <a:xfrm>
          <a:off x="335508" y="619258"/>
          <a:ext cx="610016" cy="6100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23634-72C2-47E9-8EBF-B2163345D59E}">
      <dsp:nvSpPr>
        <dsp:cNvPr id="0" name=""/>
        <dsp:cNvSpPr/>
      </dsp:nvSpPr>
      <dsp:spPr>
        <a:xfrm>
          <a:off x="1281033" y="369706"/>
          <a:ext cx="4473862" cy="1109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82" tIns="117382" rIns="117382" bIns="117382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We've built </a:t>
          </a:r>
          <a:r>
            <a:rPr lang="en-US" sz="1400" kern="1200">
              <a:latin typeface="Calibri Light" panose="020F0302020204030204"/>
            </a:rPr>
            <a:t>upon the</a:t>
          </a:r>
          <a:r>
            <a:rPr lang="en-US" sz="1400" kern="1200"/>
            <a:t> contract management system for BVCOG</a:t>
          </a:r>
          <a:r>
            <a:rPr lang="en-US" sz="1400" kern="1200">
              <a:latin typeface="Calibri Light" panose="020F0302020204030204"/>
            </a:rPr>
            <a:t> that was started in Spring 2023 semester. The system can</a:t>
          </a:r>
          <a:r>
            <a:rPr lang="en-US" sz="1400" kern="1200"/>
            <a:t> manage multiple levels of users, contracts, entities, programs, and vendors. </a:t>
          </a:r>
        </a:p>
      </dsp:txBody>
      <dsp:txXfrm>
        <a:off x="1281033" y="369706"/>
        <a:ext cx="4473862" cy="1109120"/>
      </dsp:txXfrm>
    </dsp:sp>
    <dsp:sp modelId="{935B4E8F-23AE-4E16-A59F-1E976C13417E}">
      <dsp:nvSpPr>
        <dsp:cNvPr id="0" name=""/>
        <dsp:cNvSpPr/>
      </dsp:nvSpPr>
      <dsp:spPr>
        <a:xfrm>
          <a:off x="0" y="1718636"/>
          <a:ext cx="5754896" cy="11091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A93D0-7BC2-4211-AF87-17879F039F69}">
      <dsp:nvSpPr>
        <dsp:cNvPr id="0" name=""/>
        <dsp:cNvSpPr/>
      </dsp:nvSpPr>
      <dsp:spPr>
        <a:xfrm>
          <a:off x="335508" y="1968188"/>
          <a:ext cx="610016" cy="6100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DEF90-5966-421E-BE5D-B5C09B558A52}">
      <dsp:nvSpPr>
        <dsp:cNvPr id="0" name=""/>
        <dsp:cNvSpPr/>
      </dsp:nvSpPr>
      <dsp:spPr>
        <a:xfrm>
          <a:off x="1281033" y="1718636"/>
          <a:ext cx="4473862" cy="1109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82" tIns="117382" rIns="117382" bIns="117382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</a:t>
          </a:r>
          <a:r>
            <a:rPr lang="en-US" sz="1400" kern="1200">
              <a:latin typeface="Calibri Light" panose="020F0302020204030204"/>
            </a:rPr>
            <a:t>modifications requested by BVCOG make the contract management software more intuitive and easier to use by all the stakeholders of the system. </a:t>
          </a:r>
          <a:endParaRPr lang="en-US" sz="1400" kern="1200"/>
        </a:p>
      </dsp:txBody>
      <dsp:txXfrm>
        <a:off x="1281033" y="1718636"/>
        <a:ext cx="4473862" cy="1109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F5C57-E874-49AE-B5C9-2A1718CD9F0C}">
      <dsp:nvSpPr>
        <dsp:cNvPr id="0" name=""/>
        <dsp:cNvSpPr/>
      </dsp:nvSpPr>
      <dsp:spPr>
        <a:xfrm>
          <a:off x="0" y="531"/>
          <a:ext cx="10930217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69BAC-B773-4DBD-BDEE-43686055FE22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3B82E-D26E-4F11-9012-AB238DFD9DB5}">
      <dsp:nvSpPr>
        <dsp:cNvPr id="0" name=""/>
        <dsp:cNvSpPr/>
      </dsp:nvSpPr>
      <dsp:spPr>
        <a:xfrm>
          <a:off x="1435988" y="531"/>
          <a:ext cx="9494228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Communicate early with clients; Some major changes needed to be made late into the project because we didn't clarify what our users really wanted</a:t>
          </a:r>
        </a:p>
      </dsp:txBody>
      <dsp:txXfrm>
        <a:off x="1435988" y="531"/>
        <a:ext cx="9494228" cy="1243280"/>
      </dsp:txXfrm>
    </dsp:sp>
    <dsp:sp modelId="{0F4FF724-CB16-49C8-AF84-5C78C407B228}">
      <dsp:nvSpPr>
        <dsp:cNvPr id="0" name=""/>
        <dsp:cNvSpPr/>
      </dsp:nvSpPr>
      <dsp:spPr>
        <a:xfrm>
          <a:off x="0" y="1554631"/>
          <a:ext cx="10930217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D628C-58D0-4C06-A66A-E2782E0CD5A2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E8224-45AB-4CFF-B618-E897F2499E56}">
      <dsp:nvSpPr>
        <dsp:cNvPr id="0" name=""/>
        <dsp:cNvSpPr/>
      </dsp:nvSpPr>
      <dsp:spPr>
        <a:xfrm>
          <a:off x="1435988" y="1554631"/>
          <a:ext cx="9494228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Calibri Light" panose="020F0302020204030204"/>
            </a:rPr>
            <a:t>Underestimated the points and the work to do for the functionality, a more </a:t>
          </a:r>
          <a:r>
            <a:rPr lang="en-US" sz="2100" kern="1200"/>
            <a:t>thorough</a:t>
          </a:r>
          <a:r>
            <a:rPr lang="en-US" sz="2100" kern="1200">
              <a:latin typeface="Calibri Light" panose="020F0302020204030204"/>
            </a:rPr>
            <a:t> analysis had to be done for some of the user stories</a:t>
          </a:r>
          <a:endParaRPr lang="en-US" sz="2100" kern="1200"/>
        </a:p>
      </dsp:txBody>
      <dsp:txXfrm>
        <a:off x="1435988" y="1554631"/>
        <a:ext cx="9494228" cy="1243280"/>
      </dsp:txXfrm>
    </dsp:sp>
    <dsp:sp modelId="{A21DA7D7-0DAE-469B-B7F0-2564CC7F2F95}">
      <dsp:nvSpPr>
        <dsp:cNvPr id="0" name=""/>
        <dsp:cNvSpPr/>
      </dsp:nvSpPr>
      <dsp:spPr>
        <a:xfrm>
          <a:off x="0" y="3108732"/>
          <a:ext cx="10930217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9D083-1AA8-40A2-B9E2-3A0B53DD1530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35290-60F8-4AA8-9CA5-E27D602981FC}">
      <dsp:nvSpPr>
        <dsp:cNvPr id="0" name=""/>
        <dsp:cNvSpPr/>
      </dsp:nvSpPr>
      <dsp:spPr>
        <a:xfrm>
          <a:off x="1435988" y="3108732"/>
          <a:ext cx="9494228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Calibri Light" panose="020F0302020204030204"/>
            </a:rPr>
            <a:t>Embrace the Rails conventions when working with the framework; deviating from them might lead to challenges and a less straightforward development experience.</a:t>
          </a:r>
          <a:endParaRPr lang="en-US" sz="2100" kern="1200"/>
        </a:p>
      </dsp:txBody>
      <dsp:txXfrm>
        <a:off x="1435988" y="3108732"/>
        <a:ext cx="9494228" cy="12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75" r:id="rId3"/>
    <p:sldLayoutId id="2147483679" r:id="rId4"/>
    <p:sldLayoutId id="2147483680" r:id="rId5"/>
    <p:sldLayoutId id="2147483673" r:id="rId6"/>
    <p:sldLayoutId id="2147483674" r:id="rId7"/>
    <p:sldLayoutId id="2147483677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56E61B1-EAE0-A358-561F-8DF058BB1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4" r="4329" b="-2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67" name="Freeform: Shape 6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/>
              <a:t>BVCOG Contract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4232042" cy="14923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285750" algn="l">
              <a:buChar char="•"/>
            </a:pPr>
            <a:r>
              <a:rPr lang="en-US" sz="1800" dirty="0">
                <a:cs typeface="Calibri" panose="020F0502020204030204"/>
              </a:rPr>
              <a:t>Huy Lai: Product Owner</a:t>
            </a:r>
          </a:p>
          <a:p>
            <a:pPr marL="342900" indent="-285750" algn="l">
              <a:buChar char="•"/>
            </a:pPr>
            <a:r>
              <a:rPr lang="en-US" sz="1800" dirty="0">
                <a:cs typeface="Calibri" panose="020F0502020204030204"/>
              </a:rPr>
              <a:t>Shreya Gubbi Prakash: Scrum Master1 </a:t>
            </a:r>
          </a:p>
          <a:p>
            <a:pPr marL="342900" indent="-285750" algn="l">
              <a:buChar char="•"/>
            </a:pPr>
            <a:r>
              <a:rPr lang="en-US" sz="1800" dirty="0">
                <a:ea typeface="+mn-lt"/>
                <a:cs typeface="+mn-lt"/>
              </a:rPr>
              <a:t>Thomas Manzini</a:t>
            </a:r>
          </a:p>
          <a:p>
            <a:pPr marL="342900" indent="-285750" algn="l">
              <a:buChar char="•"/>
            </a:pPr>
            <a:r>
              <a:rPr lang="en-US" sz="1800" dirty="0">
                <a:cs typeface="Calibri" panose="020F0502020204030204"/>
              </a:rPr>
              <a:t>Neha </a:t>
            </a:r>
            <a:r>
              <a:rPr lang="en-US" sz="1800" dirty="0" err="1">
                <a:cs typeface="Calibri" panose="020F0502020204030204"/>
              </a:rPr>
              <a:t>Manghnani</a:t>
            </a:r>
            <a:r>
              <a:rPr lang="en-US" sz="1800" dirty="0">
                <a:cs typeface="Calibri" panose="020F0502020204030204"/>
              </a:rPr>
              <a:t>:</a:t>
            </a:r>
            <a:r>
              <a:rPr lang="en-US" sz="1800" dirty="0">
                <a:ea typeface="+mn-lt"/>
                <a:cs typeface="+mn-lt"/>
              </a:rPr>
              <a:t> Scrum Master 2</a:t>
            </a:r>
            <a:endParaRPr lang="en-US" sz="1800" dirty="0">
              <a:cs typeface="Calibri" panose="020F0502020204030204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F7C9A-EE7F-5BF7-4F68-1B8D3ED0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Contract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EC479-A642-E5D3-BD02-F132B23E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656" y="2357888"/>
            <a:ext cx="2842223" cy="39026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Contract Logs are maintained for the events of the contract before Approval.</a:t>
            </a:r>
            <a:endParaRPr lang="en-US"/>
          </a:p>
          <a:p>
            <a:r>
              <a:rPr lang="en-US" sz="2000">
                <a:cs typeface="Calibri"/>
              </a:rPr>
              <a:t>Contract rejected reasons are recorded in the contract decision history.</a:t>
            </a:r>
          </a:p>
        </p:txBody>
      </p:sp>
      <p:pic>
        <p:nvPicPr>
          <p:cNvPr id="5" name="Picture 4" descr="A screenshot of a document&#10;&#10;Description automatically generated">
            <a:extLst>
              <a:ext uri="{FF2B5EF4-FFF2-40B4-BE49-F238E27FC236}">
                <a16:creationId xmlns:a16="http://schemas.microsoft.com/office/drawing/2014/main" id="{FD427AA3-FD79-A93E-DE80-1DD99048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04063"/>
            <a:ext cx="7718611" cy="430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21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F7C9A-EE7F-5BF7-4F68-1B8D3ED0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Field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EC479-A642-E5D3-BD02-F132B23E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656" y="2357888"/>
            <a:ext cx="2842223" cy="39026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Field Hints added for every text and select field of the contract. </a:t>
            </a:r>
          </a:p>
          <a:p>
            <a:r>
              <a:rPr lang="en-US" sz="2000">
                <a:cs typeface="Calibri"/>
              </a:rPr>
              <a:t>The hint helps the user in understanding what has to be added for the contract. 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B28FFE8-D7B2-DA98-9499-85CBE11D0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5" y="2080305"/>
            <a:ext cx="7875494" cy="419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5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E3B36-1E76-9912-F6B9-E21CBF40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Design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22F3F54-2C18-5B63-7EAF-C50DBAE00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386" y="705891"/>
            <a:ext cx="8128229" cy="531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2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DF922-7E0A-0E4B-F623-8702A143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362" y="444859"/>
            <a:ext cx="4173263" cy="15482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Gems/Technologies used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2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5" descr="A picture containing text, sign, clipart, orange&#10;&#10;Description automatically generated">
            <a:extLst>
              <a:ext uri="{FF2B5EF4-FFF2-40B4-BE49-F238E27FC236}">
                <a16:creationId xmlns:a16="http://schemas.microsoft.com/office/drawing/2014/main" id="{577B74B1-F241-6712-225B-3F0CE7E87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27C5B6-5B92-7998-9EA5-756310DD56A4}"/>
              </a:ext>
            </a:extLst>
          </p:cNvPr>
          <p:cNvSpPr txBox="1"/>
          <p:nvPr/>
        </p:nvSpPr>
        <p:spPr>
          <a:xfrm>
            <a:off x="6202300" y="2172789"/>
            <a:ext cx="5121735" cy="41353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Devise: For user authentication and password resetting</a:t>
            </a:r>
            <a:endParaRPr lang="en-US" sz="2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chemeClr val="tx1">
                    <a:alpha val="80000"/>
                  </a:schemeClr>
                </a:solidFill>
              </a:rPr>
              <a:t>Devise_inviteable</a:t>
            </a: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: For user invites</a:t>
            </a:r>
            <a:endParaRPr lang="en-US" sz="2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Kaminari: Table pagination</a:t>
            </a:r>
            <a:endParaRPr lang="en-US" sz="2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chemeClr val="tx1">
                    <a:alpha val="80000"/>
                  </a:schemeClr>
                </a:solidFill>
              </a:rPr>
              <a:t>Bulma_rails</a:t>
            </a: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: Styling</a:t>
            </a:r>
            <a:endParaRPr lang="en-US" sz="2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Polar OSO: Role based Access Control</a:t>
            </a:r>
            <a:endParaRPr lang="en-US" sz="2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Whenever: Automated </a:t>
            </a:r>
            <a:r>
              <a:rPr lang="en-US" sz="2400" err="1">
                <a:solidFill>
                  <a:schemeClr val="tx1">
                    <a:alpha val="80000"/>
                  </a:schemeClr>
                </a:solidFill>
              </a:rPr>
              <a:t>cron</a:t>
            </a: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 jobs</a:t>
            </a:r>
            <a:endParaRPr lang="en-US" sz="2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chemeClr val="tx1">
                    <a:alpha val="80000"/>
                  </a:schemeClr>
                </a:solidFill>
                <a:cs typeface="Calibri"/>
              </a:rPr>
              <a:t>JQuery</a:t>
            </a:r>
            <a:r>
              <a:rPr lang="en-US" sz="2400">
                <a:solidFill>
                  <a:schemeClr val="tx1">
                    <a:alpha val="80000"/>
                  </a:schemeClr>
                </a:solidFill>
                <a:cs typeface="Calibri"/>
              </a:rPr>
              <a:t> : Autocomplete feature for text inputs.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000000">
                  <a:alpha val="80000"/>
                </a:srgbClr>
              </a:solidFill>
              <a:cs typeface="Calibri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>
              <a:solidFill>
                <a:srgbClr val="000000">
                  <a:alpha val="80000"/>
                </a:srgbClr>
              </a:solidFill>
              <a:cs typeface="Calibri"/>
            </a:endParaRPr>
          </a:p>
        </p:txBody>
      </p:sp>
      <p:sp>
        <p:nvSpPr>
          <p:cNvPr id="3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088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DCED7-F632-0010-E0FB-D4B63710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Challenges</a:t>
            </a:r>
            <a:endParaRPr lang="en-US" sz="5400"/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56372-5742-7941-CBBE-8912B1C78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dirty="0">
                <a:cs typeface="Calibri" panose="020F0502020204030204"/>
              </a:rPr>
              <a:t>Working on the legacy project, understanding the codebase and design choices made by the previous team was time consuming.</a:t>
            </a:r>
          </a:p>
          <a:p>
            <a:r>
              <a:rPr lang="en-US" sz="1900" dirty="0">
                <a:ea typeface="+mn-lt"/>
                <a:cs typeface="+mn-lt"/>
              </a:rPr>
              <a:t>Updating previous test cases that were failing due to the implemented change in functionality behavior</a:t>
            </a:r>
            <a:r>
              <a:rPr lang="en-US" sz="19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1900" dirty="0">
              <a:cs typeface="Calibri" panose="020F0502020204030204"/>
            </a:endParaRPr>
          </a:p>
          <a:p>
            <a:r>
              <a:rPr lang="en-US" sz="1900" dirty="0">
                <a:latin typeface="Calibri"/>
                <a:ea typeface="Calibri" panose="020F0502020204030204"/>
                <a:cs typeface="Times New Roman"/>
              </a:rPr>
              <a:t>Production Challenges:</a:t>
            </a:r>
            <a:r>
              <a:rPr lang="en-US" sz="1900" dirty="0">
                <a:latin typeface="Times New Roman"/>
                <a:ea typeface="Calibri" panose="020F0502020204030204"/>
                <a:cs typeface="Times New Roman"/>
              </a:rPr>
              <a:t> </a:t>
            </a:r>
            <a:r>
              <a:rPr lang="en-US" sz="1900" dirty="0">
                <a:latin typeface="Calibri"/>
                <a:ea typeface="Calibri" panose="020F0502020204030204"/>
                <a:cs typeface="Times New Roman"/>
              </a:rPr>
              <a:t>The rails master key required to deploy the application was not explained well.</a:t>
            </a:r>
            <a:endParaRPr lang="en-US" sz="1900" dirty="0">
              <a:ea typeface="Calibri" panose="020F0502020204030204"/>
              <a:cs typeface="Times New Roman"/>
            </a:endParaRPr>
          </a:p>
          <a:p>
            <a:endParaRPr lang="en-US" sz="1900">
              <a:ea typeface="Calibri" panose="020F0502020204030204"/>
              <a:cs typeface="Calibri" panose="020F0502020204030204"/>
            </a:endParaRPr>
          </a:p>
          <a:p>
            <a:endParaRPr lang="en-US" sz="19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 descr="Free stock photo of code, coding, computer">
            <a:extLst>
              <a:ext uri="{FF2B5EF4-FFF2-40B4-BE49-F238E27FC236}">
                <a16:creationId xmlns:a16="http://schemas.microsoft.com/office/drawing/2014/main" id="{E1228480-F712-C233-5616-DA8F1449D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0" r="2780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23926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B0310-FEB3-6A36-7BCE-40094684E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>
                <a:ea typeface="Calibri Light"/>
                <a:cs typeface="Calibri Light"/>
              </a:rPr>
              <a:t>Lessons learned</a:t>
            </a:r>
            <a:endParaRPr lang="en-US" sz="520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12B0D1F-7D67-E763-F9F0-844FFA83E7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302306"/>
              </p:ext>
            </p:extLst>
          </p:nvPr>
        </p:nvGraphicFramePr>
        <p:xfrm>
          <a:off x="838200" y="1828800"/>
          <a:ext cx="10930217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431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812BD-8FE3-8E35-713A-849E4F44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The problem: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8FD98-AC0A-3CA8-B33C-87652682DFFE}"/>
              </a:ext>
            </a:extLst>
          </p:cNvPr>
          <p:cNvSpPr txBox="1"/>
          <p:nvPr/>
        </p:nvSpPr>
        <p:spPr>
          <a:xfrm>
            <a:off x="838200" y="1784209"/>
            <a:ext cx="5112679" cy="439275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/>
              <a:t>The Brazos Valley Council of Governments (BVCOG) has a Contract Management System.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>
                <a:cs typeface="Calibri" panose="020F0502020204030204"/>
              </a:rPr>
              <a:t>BVCOG requires additional changes and software modifications </a:t>
            </a:r>
            <a:r>
              <a:rPr lang="en-US" sz="2400">
                <a:solidFill>
                  <a:srgbClr val="000000"/>
                </a:solidFill>
                <a:cs typeface="Calibri" panose="020F0502020204030204"/>
              </a:rPr>
              <a:t>within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 the system to streamline their contract management process.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solidFill>
                  <a:srgbClr val="D1D5DB"/>
                </a:solidFill>
                <a:ea typeface="+mn-lt"/>
                <a:cs typeface="+mn-lt"/>
              </a:rPr>
              <a:t> </a:t>
            </a:r>
            <a:r>
              <a:rPr lang="en-US" sz="2400">
                <a:cs typeface="Calibri" panose="020F0502020204030204"/>
              </a:rPr>
              <a:t> </a:t>
            </a:r>
            <a:endParaRPr lang="en-US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cs typeface="Calibri"/>
            </a:endParaRPr>
          </a:p>
        </p:txBody>
      </p:sp>
      <p:pic>
        <p:nvPicPr>
          <p:cNvPr id="4" name="Picture 4" descr="A picture containing text, nature&#10;&#10;Description automatically generated">
            <a:extLst>
              <a:ext uri="{FF2B5EF4-FFF2-40B4-BE49-F238E27FC236}">
                <a16:creationId xmlns:a16="http://schemas.microsoft.com/office/drawing/2014/main" id="{401D0115-AA31-AB47-E3A3-44BE88C4B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15" r="1996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520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812BD-8FE3-8E35-713A-849E4F44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388" y="411067"/>
            <a:ext cx="5754896" cy="849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cs typeface="Calibri Light"/>
              </a:rPr>
              <a:t>Fall 2023 Work Summary</a:t>
            </a:r>
            <a:endParaRPr lang="en-US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505510-1008-E4FF-3E6B-F18FE9765C47}"/>
              </a:ext>
            </a:extLst>
          </p:cNvPr>
          <p:cNvSpPr txBox="1"/>
          <p:nvPr/>
        </p:nvSpPr>
        <p:spPr>
          <a:xfrm>
            <a:off x="6848794" y="1593395"/>
            <a:ext cx="5754896" cy="439649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n-US" sz="2400">
                <a:cs typeface="Calibri"/>
              </a:rPr>
              <a:t>Some of the modifications done: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 User Access Levels update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 Vendor Dropdown to Text Field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 Invitation Email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 Rejecting Contract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 Contract Value Addition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 Contract Duration updates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 Contract Renewals added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 UI and Text Updates 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 sz="2400"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cs typeface="Calibri"/>
            </a:endParaRPr>
          </a:p>
        </p:txBody>
      </p:sp>
      <p:graphicFrame>
        <p:nvGraphicFramePr>
          <p:cNvPr id="23" name="TextBox 4">
            <a:extLst>
              <a:ext uri="{FF2B5EF4-FFF2-40B4-BE49-F238E27FC236}">
                <a16:creationId xmlns:a16="http://schemas.microsoft.com/office/drawing/2014/main" id="{4E1CD3A9-753E-F872-074A-EAB1DE782D47}"/>
              </a:ext>
            </a:extLst>
          </p:cNvPr>
          <p:cNvGraphicFramePr/>
          <p:nvPr/>
        </p:nvGraphicFramePr>
        <p:xfrm>
          <a:off x="553855" y="1453394"/>
          <a:ext cx="5754896" cy="3197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Ruby on Rails - Wikipedia">
            <a:extLst>
              <a:ext uri="{FF2B5EF4-FFF2-40B4-BE49-F238E27FC236}">
                <a16:creationId xmlns:a16="http://schemas.microsoft.com/office/drawing/2014/main" id="{0A755551-5BA4-89DC-B74E-3A44F7DBF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37" y="4820045"/>
            <a:ext cx="2336321" cy="88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uby (programming language) - Wikipedia">
            <a:extLst>
              <a:ext uri="{FF2B5EF4-FFF2-40B4-BE49-F238E27FC236}">
                <a16:creationId xmlns:a16="http://schemas.microsoft.com/office/drawing/2014/main" id="{09EFCE7A-91ED-976C-256B-1097B956D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227" y="4644857"/>
            <a:ext cx="1184266" cy="118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64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5FF7222A-80E1-BD13-D3DD-1BCE6CF2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439" y="301363"/>
            <a:ext cx="9219116" cy="768344"/>
          </a:xfrm>
        </p:spPr>
        <p:txBody>
          <a:bodyPr anchor="b">
            <a:normAutofit/>
          </a:bodyPr>
          <a:lstStyle/>
          <a:p>
            <a:r>
              <a:rPr lang="en-US" sz="3200">
                <a:cs typeface="Calibri Light"/>
              </a:rPr>
              <a:t>Additional Fields in the Contract – Length of Contract</a:t>
            </a:r>
            <a:endParaRPr lang="en-US" sz="32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7BCFB8-F897-6568-F11C-5B21699E4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679" y="4454574"/>
            <a:ext cx="10109905" cy="1998959"/>
          </a:xfrm>
        </p:spPr>
        <p:txBody>
          <a:bodyPr anchor="t">
            <a:normAutofit/>
          </a:bodyPr>
          <a:lstStyle/>
          <a:p>
            <a:r>
              <a:rPr lang="en-US" sz="2000">
                <a:cs typeface="Calibri"/>
              </a:rPr>
              <a:t>Length of Contract is a select field with a dynamic view. </a:t>
            </a:r>
            <a:endParaRPr lang="en-US">
              <a:cs typeface="Calibri" panose="020F0502020204030204"/>
            </a:endParaRPr>
          </a:p>
          <a:p>
            <a:r>
              <a:rPr lang="en-US" sz="2000">
                <a:cs typeface="Calibri"/>
              </a:rPr>
              <a:t>Upon selecting 'Limited Term' the fields shown above are made visible in the contract to enter the start and end date for the contract. </a:t>
            </a:r>
          </a:p>
          <a:p>
            <a:r>
              <a:rPr lang="en-US" sz="2000">
                <a:cs typeface="Calibri"/>
              </a:rPr>
              <a:t>There is also an option to extend the contract by specifying the number of extensions and the extension duration for the contract. 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C995278-27AE-BD03-7A19-5CD4F3CC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587" y="1482640"/>
            <a:ext cx="6389346" cy="2635605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577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5FF7222A-80E1-BD13-D3DD-1BCE6CF2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439" y="301363"/>
            <a:ext cx="9219116" cy="768344"/>
          </a:xfrm>
        </p:spPr>
        <p:txBody>
          <a:bodyPr anchor="b">
            <a:normAutofit/>
          </a:bodyPr>
          <a:lstStyle/>
          <a:p>
            <a:r>
              <a:rPr lang="en-US" sz="3200">
                <a:cs typeface="Calibri Light"/>
              </a:rPr>
              <a:t>Additional Fields in the Contract – Length of Contract</a:t>
            </a:r>
            <a:endParaRPr lang="en-US" sz="32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7BCFB8-F897-6568-F11C-5B21699E4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679" y="5388291"/>
            <a:ext cx="10109905" cy="990115"/>
          </a:xfrm>
        </p:spPr>
        <p:txBody>
          <a:bodyPr anchor="t">
            <a:normAutofit/>
          </a:bodyPr>
          <a:lstStyle/>
          <a:p>
            <a:r>
              <a:rPr lang="en-US" sz="2000">
                <a:cs typeface="Calibri"/>
              </a:rPr>
              <a:t>Selecting 'Continuous' in the contract length, the view changes as depicted in the screenshot. </a:t>
            </a:r>
          </a:p>
          <a:p>
            <a:r>
              <a:rPr lang="en-US" sz="2000">
                <a:cs typeface="Calibri"/>
              </a:rPr>
              <a:t>For a Continuous contract, end date is not specified.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A screenshot of a web page&#10;&#10;Description automatically generated">
            <a:extLst>
              <a:ext uri="{FF2B5EF4-FFF2-40B4-BE49-F238E27FC236}">
                <a16:creationId xmlns:a16="http://schemas.microsoft.com/office/drawing/2014/main" id="{DB6D6CD2-57C0-0747-37BF-4AE19134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287" y="1331048"/>
            <a:ext cx="6252692" cy="350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1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5FF7222A-80E1-BD13-D3DD-1BCE6CF2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439" y="301363"/>
            <a:ext cx="9219116" cy="768344"/>
          </a:xfrm>
        </p:spPr>
        <p:txBody>
          <a:bodyPr anchor="b">
            <a:normAutofit/>
          </a:bodyPr>
          <a:lstStyle/>
          <a:p>
            <a:r>
              <a:rPr lang="en-US" sz="3200">
                <a:cs typeface="Calibri Light"/>
              </a:rPr>
              <a:t>Additional Fields in the Contract – Contract Value</a:t>
            </a:r>
            <a:endParaRPr lang="en-US" sz="32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7BCFB8-F897-6568-F11C-5B21699E4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239" y="2088712"/>
            <a:ext cx="5001286" cy="3202724"/>
          </a:xfrm>
        </p:spPr>
        <p:txBody>
          <a:bodyPr anchor="t">
            <a:normAutofit/>
          </a:bodyPr>
          <a:lstStyle/>
          <a:p>
            <a:r>
              <a:rPr lang="en-US" sz="2000">
                <a:cs typeface="Calibri"/>
              </a:rPr>
              <a:t>Contract Value can be of three types - 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     Not Applicable, Total Value, Calculated </a:t>
            </a:r>
            <a:br>
              <a:rPr lang="en-US" sz="2000">
                <a:cs typeface="Calibri"/>
              </a:rPr>
            </a:br>
            <a:r>
              <a:rPr lang="en-US" sz="2000">
                <a:cs typeface="Calibri"/>
              </a:rPr>
              <a:t>     Value. </a:t>
            </a:r>
          </a:p>
          <a:p>
            <a:r>
              <a:rPr lang="en-US" sz="2000">
                <a:cs typeface="Calibri"/>
              </a:rPr>
              <a:t>On selecting 'Total Value' , a text box is made visible to take the user input for the total value of the contract. </a:t>
            </a:r>
          </a:p>
          <a:p>
            <a:r>
              <a:rPr lang="en-US" sz="2000">
                <a:cs typeface="Calibri"/>
              </a:rPr>
              <a:t>On saving this contract, the total value of the contract is saved as one of the parameters of the contract. 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screenshot of a login page&#10;&#10;Description automatically generated">
            <a:extLst>
              <a:ext uri="{FF2B5EF4-FFF2-40B4-BE49-F238E27FC236}">
                <a16:creationId xmlns:a16="http://schemas.microsoft.com/office/drawing/2014/main" id="{7A6D3EB9-3209-4B20-D9F5-7BDA1FAE7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12" y="3096397"/>
            <a:ext cx="5136523" cy="1266220"/>
          </a:xfrm>
          <a:prstGeom prst="rect">
            <a:avLst/>
          </a:prstGeom>
        </p:spPr>
      </p:pic>
      <p:pic>
        <p:nvPicPr>
          <p:cNvPr id="4" name="Picture 3" descr="A blue and white rectangle with a blue stripe&#10;&#10;Description automatically generated">
            <a:extLst>
              <a:ext uri="{FF2B5EF4-FFF2-40B4-BE49-F238E27FC236}">
                <a16:creationId xmlns:a16="http://schemas.microsoft.com/office/drawing/2014/main" id="{A4C4C35F-56A4-A9EE-5124-B102D4909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11" y="1440892"/>
            <a:ext cx="4997002" cy="1303850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907D26F7-283A-9AA1-0842-4536FE005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55" y="4569257"/>
            <a:ext cx="5254581" cy="18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8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5FF7222A-80E1-BD13-D3DD-1BCE6CF2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387"/>
          </a:xfrm>
        </p:spPr>
        <p:txBody>
          <a:bodyPr anchor="b">
            <a:normAutofit/>
          </a:bodyPr>
          <a:lstStyle/>
          <a:p>
            <a:r>
              <a:rPr lang="en-US" sz="3200">
                <a:cs typeface="Calibri Light"/>
              </a:rPr>
              <a:t>Additional Fields in the Contract – Contract Value</a:t>
            </a:r>
            <a:endParaRPr lang="en-US" sz="320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7F849DF-C214-AD45-3FFD-8939F3B40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276537"/>
            <a:ext cx="5147982" cy="24351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On selecting 'Calculated Value' , the text field for Total Value is hidden to disable user input for Total value of the contract. </a:t>
            </a:r>
          </a:p>
          <a:p>
            <a:r>
              <a:rPr lang="en-US" sz="2000">
                <a:cs typeface="Calibri"/>
              </a:rPr>
              <a:t>The value of the contract is calculated by the initial term of the contract and interim amount of the contract for a particular term 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7410531-44EA-698D-D0AE-F9A144B21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77" y="4088472"/>
            <a:ext cx="5192869" cy="2148252"/>
          </a:xfrm>
          <a:prstGeom prst="rect">
            <a:avLst/>
          </a:prstGeom>
        </p:spPr>
      </p:pic>
      <p:pic>
        <p:nvPicPr>
          <p:cNvPr id="14" name="Picture 13" descr="A screenshot of a contract&#10;&#10;Description automatically generated">
            <a:extLst>
              <a:ext uri="{FF2B5EF4-FFF2-40B4-BE49-F238E27FC236}">
                <a16:creationId xmlns:a16="http://schemas.microsoft.com/office/drawing/2014/main" id="{D7A8E10E-605C-8D7E-5EE4-690D6A2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929" y="1272276"/>
            <a:ext cx="5107641" cy="49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0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5FF7222A-80E1-BD13-D3DD-1BCE6CF2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387"/>
          </a:xfrm>
        </p:spPr>
        <p:txBody>
          <a:bodyPr anchor="b">
            <a:normAutofit/>
          </a:bodyPr>
          <a:lstStyle/>
          <a:p>
            <a:r>
              <a:rPr lang="en-US" sz="3200">
                <a:cs typeface="Calibri Light"/>
              </a:rPr>
              <a:t>Additional Fields in the Contract – Contract Value</a:t>
            </a:r>
            <a:endParaRPr lang="en-US" sz="320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7F849DF-C214-AD45-3FFD-8939F3B40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276537"/>
            <a:ext cx="5820334" cy="24351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On selecting 'Not Applicable' , the text field for Total Value is hidden to disable user input  </a:t>
            </a:r>
          </a:p>
          <a:p>
            <a:r>
              <a:rPr lang="en-US" sz="2000">
                <a:cs typeface="Calibri"/>
              </a:rPr>
              <a:t>The value of the contract is $0 if the Value Type is Not Applicable.  </a:t>
            </a:r>
          </a:p>
          <a:p>
            <a:r>
              <a:rPr lang="en-US" sz="2000">
                <a:cs typeface="Calibri"/>
              </a:rPr>
              <a:t>When the Total Value is $0, the contract value is viewed as 'Not Applicable' when reviewing the contract details. 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42DE3B2-3C07-D8B2-4886-213EC0C45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4" y="3929879"/>
            <a:ext cx="5824817" cy="2337595"/>
          </a:xfrm>
          <a:prstGeom prst="rect">
            <a:avLst/>
          </a:prstGeom>
        </p:spPr>
      </p:pic>
      <p:pic>
        <p:nvPicPr>
          <p:cNvPr id="3" name="Picture 2" descr="A screenshot of a document&#10;&#10;Description automatically generated">
            <a:extLst>
              <a:ext uri="{FF2B5EF4-FFF2-40B4-BE49-F238E27FC236}">
                <a16:creationId xmlns:a16="http://schemas.microsoft.com/office/drawing/2014/main" id="{B694BEA4-BD84-579A-23F0-5CF4E799F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929" y="1271073"/>
            <a:ext cx="4435288" cy="497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F7C9A-EE7F-5BF7-4F68-1B8D3ED0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Contract Rejection  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1460604-A72E-F780-FDF9-AD456FF62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45" y="2958716"/>
            <a:ext cx="6421279" cy="26522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EC479-A642-E5D3-BD02-F132B23E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509" y="2357888"/>
            <a:ext cx="4265370" cy="3902635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2000">
                <a:cs typeface="Calibri"/>
              </a:rPr>
              <a:t>Gatekeepers can reject/approve contracts. </a:t>
            </a:r>
          </a:p>
          <a:p>
            <a:r>
              <a:rPr lang="en-US" sz="2000">
                <a:cs typeface="Calibri"/>
              </a:rPr>
              <a:t>The reject button was added to reject contracts if the gatekeeper is not satisfied with the contract contents. </a:t>
            </a:r>
          </a:p>
          <a:p>
            <a:r>
              <a:rPr lang="en-US" sz="2000">
                <a:cs typeface="Calibri"/>
              </a:rPr>
              <a:t>The gatekeeper can add a rejection reason for why the contract is rejected. </a:t>
            </a: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038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fff465e-2e0a-4170-889e-91ec73881e9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BD3BDBA360FE4DBED32BB920B74ACA" ma:contentTypeVersion="9" ma:contentTypeDescription="Create a new document." ma:contentTypeScope="" ma:versionID="cb7defb25b5ace2d08542a8b1e59fda3">
  <xsd:schema xmlns:xsd="http://www.w3.org/2001/XMLSchema" xmlns:xs="http://www.w3.org/2001/XMLSchema" xmlns:p="http://schemas.microsoft.com/office/2006/metadata/properties" xmlns:ns3="cfff465e-2e0a-4170-889e-91ec73881e94" xmlns:ns4="728162e9-069c-431b-8211-2df1e62e9910" targetNamespace="http://schemas.microsoft.com/office/2006/metadata/properties" ma:root="true" ma:fieldsID="817d1996bc76cb82b3af8d7eae6e18cb" ns3:_="" ns4:_="">
    <xsd:import namespace="cfff465e-2e0a-4170-889e-91ec73881e94"/>
    <xsd:import namespace="728162e9-069c-431b-8211-2df1e62e991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ff465e-2e0a-4170-889e-91ec73881e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8162e9-069c-431b-8211-2df1e62e991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6172CF-6B6F-421A-A523-C40016173275}">
  <ds:schemaRefs>
    <ds:schemaRef ds:uri="728162e9-069c-431b-8211-2df1e62e9910"/>
    <ds:schemaRef ds:uri="cfff465e-2e0a-4170-889e-91ec73881e9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D7B8F-EBB8-4294-B5FB-2C9FCF5B0C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F05C8A-E550-4F80-8F63-7E61A24F4657}">
  <ds:schemaRefs>
    <ds:schemaRef ds:uri="728162e9-069c-431b-8211-2df1e62e9910"/>
    <ds:schemaRef ds:uri="cfff465e-2e0a-4170-889e-91ec73881e9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BVCOG Contract Management System</vt:lpstr>
      <vt:lpstr>The problem:</vt:lpstr>
      <vt:lpstr>Fall 2023 Work Summary</vt:lpstr>
      <vt:lpstr>Additional Fields in the Contract – Length of Contract</vt:lpstr>
      <vt:lpstr>Additional Fields in the Contract – Length of Contract</vt:lpstr>
      <vt:lpstr>Additional Fields in the Contract – Contract Value</vt:lpstr>
      <vt:lpstr>Additional Fields in the Contract – Contract Value</vt:lpstr>
      <vt:lpstr>Additional Fields in the Contract – Contract Value</vt:lpstr>
      <vt:lpstr>Contract Rejection  </vt:lpstr>
      <vt:lpstr>Contract Logs</vt:lpstr>
      <vt:lpstr>Field Hints</vt:lpstr>
      <vt:lpstr>Database Design</vt:lpstr>
      <vt:lpstr>Gems/Technologies used</vt:lpstr>
      <vt:lpstr>Challenges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32</cp:revision>
  <dcterms:created xsi:type="dcterms:W3CDTF">2023-05-01T19:10:51Z</dcterms:created>
  <dcterms:modified xsi:type="dcterms:W3CDTF">2023-12-02T04:53:30Z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0x01010053BD3BDBA360FE4DBED32BB920B74ACA</vt:lpwstr>
  </property>
</Properties>
</file>