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58" r:id="rId5"/>
    <p:sldId id="259" r:id="rId6"/>
    <p:sldId id="265" r:id="rId7"/>
    <p:sldId id="260" r:id="rId8"/>
    <p:sldId id="264" r:id="rId9"/>
    <p:sldId id="266" r:id="rId10"/>
    <p:sldId id="267" r:id="rId11"/>
    <p:sldId id="261" r:id="rId12"/>
    <p:sldId id="262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272eebcc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37272eebcc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ba1536f0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ba1536f0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ba1536f0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ba1536f0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9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9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9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9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9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9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9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9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9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BVIPD/Stock-Dash/tree/mai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771700" y="400813"/>
            <a:ext cx="5795100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90204"/>
              <a:buNone/>
            </a:pPr>
            <a:r>
              <a:rPr lang="en-GB" sz="2500" b="1" i="0" u="none" strike="noStrike" cap="none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Arial" panose="020B0604020202090204"/>
              </a:rPr>
              <a:t>Problem Statement and Team Details</a:t>
            </a:r>
            <a:endParaRPr sz="700" b="0" i="0" u="none" strike="noStrike" cap="none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Arial" panose="020B0604020202090204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439462" y="658457"/>
            <a:ext cx="2378100" cy="4782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90204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Arial" panose="020B0604020202090204"/>
              </a:rPr>
              <a:t> </a:t>
            </a:r>
            <a:endParaRPr sz="700" b="0" i="0" u="none" strike="noStrike" cap="none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90204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Arial" panose="020B060402020209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90204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Arial" panose="020B0604020202090204"/>
              </a:rPr>
              <a:t>Problem Statement:</a:t>
            </a:r>
            <a:br>
              <a:rPr lang="en-GB" sz="1500" b="1" i="0" u="none" strike="noStrike" cap="none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Arial" panose="020B0604020202090204"/>
              </a:rPr>
            </a:br>
            <a:endParaRPr sz="700" b="0" i="0" u="none" strike="noStrike" cap="none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90204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90204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Arial" panose="020B0604020202090204"/>
              </a:rPr>
              <a:t>Team Name:    </a:t>
            </a:r>
            <a:endParaRPr sz="700" b="0" i="0" u="none" strike="noStrike" cap="none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90204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90204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Arial" panose="020B0604020202090204"/>
              </a:rPr>
              <a:t>T</a:t>
            </a:r>
            <a:r>
              <a:rPr lang="en-GB" sz="15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e</a:t>
            </a:r>
            <a:r>
              <a:rPr lang="en-GB" sz="1500" b="1" i="0" u="none" strike="noStrike" cap="none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Arial" panose="020B0604020202090204"/>
              </a:rPr>
              <a:t>am Leader Name:</a:t>
            </a:r>
            <a:endParaRPr sz="700" b="0" i="0" u="none" strike="noStrike" cap="none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90204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90204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Arial" panose="020B0604020202090204"/>
              </a:rPr>
              <a:t>Institute Name:</a:t>
            </a:r>
            <a:endParaRPr sz="700" b="0" i="0" u="none" strike="noStrike" cap="none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90204"/>
              <a:buNone/>
            </a:pPr>
            <a:endParaRPr sz="700" b="0" i="0" u="none" strike="noStrike" cap="none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90204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90204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Arial" panose="020B0604020202090204"/>
              </a:rPr>
              <a:t>Team Leader Email ID:</a:t>
            </a:r>
            <a:endParaRPr sz="700" b="0" i="0" u="none" strike="noStrike" cap="none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90204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90204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90204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Arial" panose="020B0604020202090204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001650" y="1211924"/>
            <a:ext cx="68088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lvl="1">
              <a:buSzPts val="1300"/>
            </a:pPr>
            <a:r>
              <a:rPr lang="en-US" sz="1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For beginners, the stock market can be intimidating. Most apps show prices but don't provide guidance on what actions a small investor should take. As a result, students and new traders often depend on friends, random YouTube tips, or guesswork, which can lead to poor decisions.</a:t>
            </a:r>
            <a:endParaRPr sz="1300" b="0" i="0" u="none" strike="noStrike" cap="none" dirty="0">
              <a:solidFill>
                <a:schemeClr val="dk1"/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Arial" panose="020B0604020202090204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2064479" y="275871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en-IN" sz="1400" b="0" i="0" u="none" strike="noStrike" cap="none" dirty="0" err="1">
                <a:solidFill>
                  <a:srgbClr val="000000"/>
                </a:solidFill>
                <a:latin typeface="Times New Roman" panose="02020503050405090304" pitchFamily="18" charset="0"/>
                <a:ea typeface="IBM Plex Sans"/>
                <a:cs typeface="Times New Roman" panose="02020503050405090304" pitchFamily="18" charset="0"/>
                <a:sym typeface="IBM Plex Sans"/>
              </a:rPr>
              <a:t>Bhuvanagiri</a:t>
            </a:r>
            <a:r>
              <a:rPr lang="en-IN" sz="1400" b="0" i="0" u="none" strike="noStrike" cap="none" dirty="0">
                <a:solidFill>
                  <a:srgbClr val="000000"/>
                </a:solidFill>
                <a:latin typeface="Times New Roman" panose="02020503050405090304" pitchFamily="18" charset="0"/>
                <a:ea typeface="IBM Plex Sans"/>
                <a:cs typeface="Times New Roman" panose="02020503050405090304" pitchFamily="18" charset="0"/>
                <a:sym typeface="IBM Plex Sans"/>
              </a:rPr>
              <a:t> Indira Priyadarshini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503050405090304" pitchFamily="18" charset="0"/>
              <a:ea typeface="IBM Plex Sans"/>
              <a:cs typeface="Times New Roman" panose="02020503050405090304" pitchFamily="18" charset="0"/>
              <a:sym typeface="IBM Plex Sans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1840421" y="3388718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Times New Roman" panose="02020503050405090304" pitchFamily="18" charset="0"/>
                <a:ea typeface="IBM Plex Sans"/>
                <a:cs typeface="Times New Roman" panose="02020503050405090304" pitchFamily="18" charset="0"/>
                <a:sym typeface="IBM Plex Sans"/>
              </a:rPr>
              <a:t>KL University - Hyderabad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503050405090304" pitchFamily="18" charset="0"/>
              <a:ea typeface="IBM Plex Sans"/>
              <a:cs typeface="Times New Roman" panose="02020503050405090304" pitchFamily="18" charset="0"/>
              <a:sym typeface="IBM Plex Sans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92050" y="8020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2280950" y="2077038"/>
            <a:ext cx="625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en-IN" sz="1400" b="0" i="0" u="none" strike="noStrike" cap="none" dirty="0">
                <a:solidFill>
                  <a:schemeClr val="dk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Arial" panose="020B0604020202090204"/>
              </a:rPr>
              <a:t>Runtime Terrors</a:t>
            </a:r>
            <a:endParaRPr sz="1400" b="0" i="0" u="none" strike="noStrike" cap="none" dirty="0">
              <a:solidFill>
                <a:schemeClr val="dk1"/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Arial" panose="020B0604020202090204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2571906" y="4053943"/>
            <a:ext cx="6204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90204"/>
              <a:buNone/>
            </a:pPr>
            <a:r>
              <a:rPr lang="en-IN" sz="1600" b="0" i="0" u="none" strike="noStrike" cap="none" dirty="0">
                <a:solidFill>
                  <a:schemeClr val="dk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Arial" panose="020B0604020202090204"/>
              </a:rPr>
              <a:t>bvipd01@gmail.com</a:t>
            </a:r>
            <a:endParaRPr sz="1600" b="0" i="0" u="none" strike="noStrike" cap="none" dirty="0">
              <a:solidFill>
                <a:schemeClr val="dk1"/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Arial" panose="020B0604020202090204"/>
            </a:endParaRPr>
          </a:p>
        </p:txBody>
      </p:sp>
      <p:sp>
        <p:nvSpPr>
          <p:cNvPr id="5" name="Google Shape;100;g37272eebcc5_0_5"/>
          <p:cNvSpPr txBox="1"/>
          <p:nvPr/>
        </p:nvSpPr>
        <p:spPr>
          <a:xfrm>
            <a:off x="439462" y="1106350"/>
            <a:ext cx="7994290" cy="367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4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 dirty="0">
              <a:solidFill>
                <a:srgbClr val="000000"/>
              </a:solidFill>
              <a:latin typeface="Times New Roman" panose="02020503050405090304" pitchFamily="18" charset="0"/>
              <a:ea typeface="Calibri"/>
              <a:cs typeface="Times New Roman" panose="02020503050405090304" pitchFamily="18" charset="0"/>
              <a:sym typeface="Calibri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247650" y="1111885"/>
            <a:ext cx="8637905" cy="37725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390" y="199132"/>
            <a:ext cx="4072575" cy="61082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Backend Dataset</a:t>
            </a:r>
            <a:endParaRPr lang="en-I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" name="Google Shape;105;p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9925" y="131025"/>
            <a:ext cx="1026150" cy="102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075" y="878067"/>
            <a:ext cx="7480295" cy="42018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14075" y="103963"/>
            <a:ext cx="978624" cy="9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6"/>
          <p:cNvSpPr txBox="1"/>
          <p:nvPr/>
        </p:nvSpPr>
        <p:spPr>
          <a:xfrm>
            <a:off x="769065" y="400825"/>
            <a:ext cx="7672482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90204"/>
              <a:buNone/>
            </a:pPr>
            <a:r>
              <a:rPr lang="en-GB" sz="2500" b="1" i="0" u="none" strike="noStrike" cap="none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Arial" panose="020B0604020202090204"/>
              </a:rPr>
              <a:t>Feasibility and Market Use</a:t>
            </a: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90204"/>
              <a:buNone/>
            </a:pPr>
            <a:endParaRPr lang="en-GB" sz="25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grpSp>
        <p:nvGrpSpPr>
          <p:cNvPr id="11" name="Google Shape;98;g37272eebcc5_0_5"/>
          <p:cNvGrpSpPr/>
          <p:nvPr/>
        </p:nvGrpSpPr>
        <p:grpSpPr>
          <a:xfrm>
            <a:off x="525016" y="1104917"/>
            <a:ext cx="7994685" cy="3676019"/>
            <a:chOff x="0" y="-38100"/>
            <a:chExt cx="2083903" cy="1503300"/>
          </a:xfrm>
        </p:grpSpPr>
        <p:sp>
          <p:nvSpPr>
            <p:cNvPr id="12" name="Google Shape;99;g37272eebcc5_0_5"/>
            <p:cNvSpPr/>
            <p:nvPr/>
          </p:nvSpPr>
          <p:spPr>
            <a:xfrm>
              <a:off x="0" y="0"/>
              <a:ext cx="2083903" cy="1465108"/>
            </a:xfrm>
            <a:custGeom>
              <a:avLst/>
              <a:gdLst/>
              <a:ahLst/>
              <a:cxnLst/>
              <a:rect l="l" t="t" r="r" b="b"/>
              <a:pathLst>
                <a:path w="2083903" h="1465108" extrusionOk="0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13" name="Google Shape;100;g37272eebcc5_0_5"/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 dirty="0">
                <a:solidFill>
                  <a:srgbClr val="000000"/>
                </a:solidFill>
                <a:latin typeface="Times New Roman" panose="02020503050405090304" pitchFamily="18" charset="0"/>
                <a:ea typeface="Calibri"/>
                <a:cs typeface="Times New Roman" panose="02020503050405090304" pitchFamily="18" charset="0"/>
                <a:sym typeface="Calibri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60064" y="1478043"/>
            <a:ext cx="76724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Target Market: The app's primary target market is students and first-time traders. This group is often underserved by traditional financial services, which can require high minimum balances and charge expensive fees. Robo-advisors like Stock Dash cater to this demographic by being more accessible and cost-effective.</a:t>
            </a:r>
          </a:p>
          <a:p>
            <a:endParaRPr lang="en-I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36ba1536f02_0_1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14075" y="103963"/>
            <a:ext cx="978624" cy="9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36ba1536f02_0_19"/>
          <p:cNvSpPr txBox="1"/>
          <p:nvPr/>
        </p:nvSpPr>
        <p:spPr>
          <a:xfrm>
            <a:off x="1979700" y="400825"/>
            <a:ext cx="5040300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90204"/>
              <a:buNone/>
            </a:pPr>
            <a:r>
              <a:rPr lang="en-GB" sz="2500" b="1">
                <a:latin typeface="Times New Roman" panose="02020503050405090304" pitchFamily="18" charset="0"/>
                <a:cs typeface="Times New Roman" panose="02020503050405090304" pitchFamily="18" charset="0"/>
              </a:rPr>
              <a:t>Conclusion</a:t>
            </a:r>
            <a:endParaRPr sz="700" b="0" i="0" u="none" strike="noStrike" cap="none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Arial" panose="020B0604020202090204"/>
            </a:endParaRPr>
          </a:p>
        </p:txBody>
      </p:sp>
      <p:grpSp>
        <p:nvGrpSpPr>
          <p:cNvPr id="3" name="Google Shape;98;g37272eebcc5_0_5"/>
          <p:cNvGrpSpPr/>
          <p:nvPr/>
        </p:nvGrpSpPr>
        <p:grpSpPr>
          <a:xfrm>
            <a:off x="525016" y="1104917"/>
            <a:ext cx="7994685" cy="3676019"/>
            <a:chOff x="0" y="-38100"/>
            <a:chExt cx="2083903" cy="1503300"/>
          </a:xfrm>
        </p:grpSpPr>
        <p:sp>
          <p:nvSpPr>
            <p:cNvPr id="4" name="Google Shape;99;g37272eebcc5_0_5"/>
            <p:cNvSpPr/>
            <p:nvPr/>
          </p:nvSpPr>
          <p:spPr>
            <a:xfrm>
              <a:off x="0" y="0"/>
              <a:ext cx="2083903" cy="1465108"/>
            </a:xfrm>
            <a:custGeom>
              <a:avLst/>
              <a:gdLst/>
              <a:ahLst/>
              <a:cxnLst/>
              <a:rect l="l" t="t" r="r" b="b"/>
              <a:pathLst>
                <a:path w="2083903" h="1465108" extrusionOk="0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5" name="Google Shape;100;g37272eebcc5_0_5"/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 dirty="0">
                <a:solidFill>
                  <a:srgbClr val="000000"/>
                </a:solidFill>
                <a:latin typeface="Times New Roman" panose="02020503050405090304" pitchFamily="18" charset="0"/>
                <a:ea typeface="Calibri"/>
                <a:cs typeface="Times New Roman" panose="02020503050405090304" pitchFamily="18" charset="0"/>
                <a:sym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60064" y="1495740"/>
            <a:ext cx="76845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 conclusion, "Stock Dash" addresses the significant problem of new investors feeling intimidated by the stock market by providing a user-friendly, personal stock consultant. The app transforms complex financial data from the </a:t>
            </a:r>
            <a:r>
              <a:rPr lang="en-US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Finnhub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API into clear, actionable advice, making it accessible for first-time traders and students who might otherwise rely on unreliable sources. Its core features, including global portfolio support, real-time updates, risk insights, and portfolio comparison graphs, offer a comprehensive solution for managing investments effectively. The app's technical implementation, utilizing a modern stack with Next.js and a Node.js backend, ensures a seamless experience as a Progressive Web App (PWA). By combining live data analysis with a simple rule engine and an integrated billing system, "Stock Dash" presents a feasible and practical solution for empowering a new generation of investors to make informed decisions.</a:t>
            </a:r>
            <a:endParaRPr lang="en-I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36ba1536f02_0_1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14075" y="103963"/>
            <a:ext cx="978624" cy="9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36ba1536f02_0_19"/>
          <p:cNvSpPr txBox="1"/>
          <p:nvPr/>
        </p:nvSpPr>
        <p:spPr>
          <a:xfrm>
            <a:off x="1979700" y="400825"/>
            <a:ext cx="5040300" cy="5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90204"/>
              <a:buNone/>
            </a:pPr>
            <a:r>
              <a:rPr lang="en-US" altLang="en-GB" sz="2500" b="1">
                <a:latin typeface="Times New Roman" panose="02020503050405090304" pitchFamily="18" charset="0"/>
                <a:cs typeface="Times New Roman" panose="02020503050405090304" pitchFamily="18" charset="0"/>
              </a:rPr>
              <a:t>github link</a:t>
            </a:r>
            <a:endParaRPr lang="en-US" altLang="en-GB" sz="2500" b="1" i="0" u="none" strike="noStrike" cap="none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Arial" panose="020B0604020202090204"/>
            </a:endParaRPr>
          </a:p>
        </p:txBody>
      </p:sp>
      <p:grpSp>
        <p:nvGrpSpPr>
          <p:cNvPr id="3" name="Google Shape;98;g37272eebcc5_0_5"/>
          <p:cNvGrpSpPr/>
          <p:nvPr/>
        </p:nvGrpSpPr>
        <p:grpSpPr>
          <a:xfrm>
            <a:off x="525016" y="1104917"/>
            <a:ext cx="7994685" cy="3676019"/>
            <a:chOff x="0" y="-38100"/>
            <a:chExt cx="2083903" cy="1503300"/>
          </a:xfrm>
        </p:grpSpPr>
        <p:sp>
          <p:nvSpPr>
            <p:cNvPr id="4" name="Google Shape;99;g37272eebcc5_0_5"/>
            <p:cNvSpPr/>
            <p:nvPr/>
          </p:nvSpPr>
          <p:spPr>
            <a:xfrm>
              <a:off x="0" y="0"/>
              <a:ext cx="2083903" cy="1465108"/>
            </a:xfrm>
            <a:custGeom>
              <a:avLst/>
              <a:gdLst/>
              <a:ahLst/>
              <a:cxnLst/>
              <a:rect l="l" t="t" r="r" b="b"/>
              <a:pathLst>
                <a:path w="2083903" h="1465108" extrusionOk="0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5" name="Google Shape;100;g37272eebcc5_0_5"/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 dirty="0">
                <a:solidFill>
                  <a:srgbClr val="000000"/>
                </a:solidFill>
                <a:latin typeface="Times New Roman" panose="02020503050405090304" pitchFamily="18" charset="0"/>
                <a:ea typeface="Calibri"/>
                <a:cs typeface="Times New Roman" panose="02020503050405090304" pitchFamily="18" charset="0"/>
                <a:sym typeface="Calibri"/>
              </a:endParaRPr>
            </a:p>
          </p:txBody>
        </p:sp>
      </p:grpSp>
      <p:sp>
        <p:nvSpPr>
          <p:cNvPr id="2" name="TextBox 1">
            <a:hlinkClick r:id="rId4"/>
            <a:extLst>
              <a:ext uri="{FF2B5EF4-FFF2-40B4-BE49-F238E27FC236}">
                <a16:creationId xmlns:a16="http://schemas.microsoft.com/office/drawing/2014/main" id="{DA92DA68-153B-EF13-4C9B-5644F0808BC8}"/>
              </a:ext>
            </a:extLst>
          </p:cNvPr>
          <p:cNvSpPr txBox="1"/>
          <p:nvPr/>
        </p:nvSpPr>
        <p:spPr>
          <a:xfrm>
            <a:off x="660064" y="1368572"/>
            <a:ext cx="7684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4"/>
              </a:rPr>
              <a:t>https://github.com/BVIPD/Stock-Dash/tree/main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8800" y="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 txBox="1"/>
          <p:nvPr/>
        </p:nvSpPr>
        <p:spPr>
          <a:xfrm>
            <a:off x="1293475" y="4464200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chemeClr val="dk2"/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Arial" panose="020B0604020202090204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152825" y="1295550"/>
            <a:ext cx="3109800" cy="19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endParaRPr sz="1000" b="0" i="0" u="none" strike="noStrike" cap="none">
              <a:solidFill>
                <a:schemeClr val="dk2"/>
              </a:solidFill>
              <a:latin typeface="Times New Roman" panose="02020503050405090304" pitchFamily="18" charset="0"/>
              <a:ea typeface="Merriweather"/>
              <a:cs typeface="Times New Roman" panose="02020503050405090304" pitchFamily="18" charset="0"/>
              <a:sym typeface="Merriweather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5586825" y="4695875"/>
            <a:ext cx="710100" cy="25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Arial" panose="020B0604020202090204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8556725" y="4728150"/>
            <a:ext cx="587400" cy="25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Arial" panose="020B0604020202090204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2062197" y="235206"/>
            <a:ext cx="5019600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latin typeface="Times New Roman" panose="02020503050405090304" pitchFamily="18" charset="0"/>
                <a:cs typeface="Times New Roman" panose="02020503050405090304" pitchFamily="18" charset="0"/>
              </a:rPr>
              <a:t>Problem and Solution</a:t>
            </a:r>
            <a:endParaRPr sz="70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465613" y="1070299"/>
            <a:ext cx="8212361" cy="3995320"/>
            <a:chOff x="-6976" y="-38100"/>
            <a:chExt cx="2090776" cy="1503300"/>
          </a:xfrm>
        </p:grpSpPr>
        <p:sp>
          <p:nvSpPr>
            <p:cNvPr id="73" name="Google Shape;73;p2"/>
            <p:cNvSpPr/>
            <p:nvPr/>
          </p:nvSpPr>
          <p:spPr>
            <a:xfrm>
              <a:off x="-6976" y="-19041"/>
              <a:ext cx="2083903" cy="1465108"/>
            </a:xfrm>
            <a:custGeom>
              <a:avLst/>
              <a:gdLst/>
              <a:ahLst/>
              <a:cxnLst/>
              <a:rect l="l" t="t" r="r" b="b"/>
              <a:pathLst>
                <a:path w="2083903" h="1465108" extrusionOk="0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74" name="Google Shape;74;p2"/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endParaRPr lang="en-US" sz="900" dirty="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</p:grpSp>
      <p:sp>
        <p:nvSpPr>
          <p:cNvPr id="75" name="Google Shape;75;p2"/>
          <p:cNvSpPr txBox="1"/>
          <p:nvPr/>
        </p:nvSpPr>
        <p:spPr>
          <a:xfrm>
            <a:off x="872011" y="1184372"/>
            <a:ext cx="7345478" cy="249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Arial" panose="020B0604020202090204"/>
              </a:rPr>
              <a:t>Describe your problem statement </a:t>
            </a:r>
            <a:r>
              <a:rPr lang="en-GB" sz="15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and how you are solving it.</a:t>
            </a: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5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Problem Statement:</a:t>
            </a:r>
          </a:p>
          <a:p>
            <a:pPr lvl="0" algn="just">
              <a:lnSpc>
                <a:spcPct val="140000"/>
              </a:lnSpc>
            </a:pPr>
            <a:r>
              <a:rPr lang="en-US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For beginners the stock market is intimidating—apps such as </a:t>
            </a:r>
            <a:r>
              <a:rPr lang="en-US" sz="16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Groww</a:t>
            </a:r>
            <a:r>
              <a:rPr lang="en-US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or </a:t>
            </a:r>
            <a:r>
              <a:rPr lang="en-US" sz="16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Zerodha</a:t>
            </a:r>
            <a:r>
              <a:rPr lang="en-US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show prices but rarely explain what actions a small investor should take. Many students and first-time traders therefore rely on friends, random YouTube tips or guesswork, risking poor decisions.</a:t>
            </a:r>
            <a:endParaRPr lang="en-GB" sz="15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090" y="424996"/>
            <a:ext cx="6204157" cy="841800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503050405090304" pitchFamily="18" charset="0"/>
                <a:cs typeface="Times New Roman" panose="02020503050405090304" pitchFamily="18" charset="0"/>
              </a:rPr>
              <a:t>Solution:</a:t>
            </a:r>
            <a:br>
              <a:rPr lang="en-IN" dirty="0">
                <a:latin typeface="Times New Roman" panose="02020503050405090304" pitchFamily="18" charset="0"/>
                <a:cs typeface="Times New Roman" panose="02020503050405090304" pitchFamily="18" charset="0"/>
              </a:rPr>
            </a:br>
            <a:br>
              <a:rPr lang="en-IN" dirty="0">
                <a:latin typeface="Times New Roman" panose="02020503050405090304" pitchFamily="18" charset="0"/>
                <a:cs typeface="Times New Roman" panose="02020503050405090304" pitchFamily="18" charset="0"/>
              </a:rPr>
            </a:br>
            <a:endParaRPr lang="en-I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Google Shape;73;p2"/>
          <p:cNvSpPr/>
          <p:nvPr/>
        </p:nvSpPr>
        <p:spPr>
          <a:xfrm>
            <a:off x="326334" y="951395"/>
            <a:ext cx="8185365" cy="3893817"/>
          </a:xfrm>
          <a:custGeom>
            <a:avLst/>
            <a:gdLst/>
            <a:ahLst/>
            <a:cxnLst/>
            <a:rect l="l" t="t" r="r" b="b"/>
            <a:pathLst>
              <a:path w="2083903" h="1465108" extrusionOk="0">
                <a:moveTo>
                  <a:pt x="0" y="0"/>
                </a:moveTo>
                <a:lnTo>
                  <a:pt x="2083903" y="0"/>
                </a:lnTo>
                <a:lnTo>
                  <a:pt x="2083903" y="1465108"/>
                </a:lnTo>
                <a:lnTo>
                  <a:pt x="0" y="1465108"/>
                </a:lnTo>
                <a:close/>
              </a:path>
            </a:pathLst>
          </a:custGeom>
          <a:solidFill>
            <a:srgbClr val="FFFFFF"/>
          </a:solidFill>
          <a:ln w="381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r>
              <a:rPr lang="en-US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Stock Dash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, a cross-platform application that acts as a personal stock consultant. It uses the </a:t>
            </a:r>
            <a:r>
              <a:rPr lang="en-US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Finnhub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live market API to convert financial data into easy-to-understand, actionable guidance.</a:t>
            </a:r>
          </a:p>
          <a:p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App Flow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:</a:t>
            </a:r>
          </a:p>
          <a:p>
            <a:r>
              <a:rPr lang="en-US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Global Portfolio Support: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Users can add stocks from any worldwide exchange using their ticker symbol, including the number of shares and purchase price</a:t>
            </a:r>
          </a:p>
          <a:p>
            <a:r>
              <a:rPr lang="en-US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Real-Time Updates: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The app provides live prices and daily change percentages sourced directly from </a:t>
            </a:r>
            <a:r>
              <a:rPr lang="en-US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Finnhub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. </a:t>
            </a:r>
          </a:p>
          <a:p>
            <a:r>
              <a:rPr lang="en-US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Risk Insights: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Each stock holding is tagged with a risk level (low, medium, or high) based on volatility and trend analysis</a:t>
            </a:r>
          </a:p>
          <a:p>
            <a:r>
              <a:rPr lang="en-US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Actionable Advice: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The app automatically generates recommendations, such as "Reduce exposure to high-beta IT stocks" or "Add defensive sectors to diversify.“</a:t>
            </a:r>
          </a:p>
          <a:p>
            <a:r>
              <a:rPr lang="en-US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Portfolio Comparison Graphs: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Interactive charts allow users to visually compare multiple portfolios.</a:t>
            </a:r>
          </a:p>
          <a:p>
            <a:r>
              <a:rPr lang="en-US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Usage &amp; Billing: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The app is integrated with </a:t>
            </a:r>
            <a:r>
              <a:rPr lang="en-US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Flexprice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to track and display usage, such as the number of portfolio analyses or advice reports generated.</a:t>
            </a:r>
          </a:p>
          <a:p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" name="Google Shape;66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8800" y="-1"/>
            <a:ext cx="896434" cy="84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/>
        </p:nvSpPr>
        <p:spPr>
          <a:xfrm>
            <a:off x="1979700" y="394477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503050405090304" pitchFamily="18" charset="0"/>
              <a:ea typeface="IBM Plex Sans"/>
              <a:cs typeface="Times New Roman" panose="02020503050405090304" pitchFamily="18" charset="0"/>
              <a:sym typeface="IBM Plex Sans"/>
            </a:endParaRPr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7975" y="13155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4"/>
          <p:cNvSpPr txBox="1"/>
          <p:nvPr/>
        </p:nvSpPr>
        <p:spPr>
          <a:xfrm>
            <a:off x="566425" y="277142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chemeClr val="dk2"/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Arial" panose="020B0604020202090204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306000" y="197897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chemeClr val="dk2"/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Arial" panose="020B0604020202090204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2051851" y="320300"/>
            <a:ext cx="5040300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latin typeface="Times New Roman" panose="02020503050405090304" pitchFamily="18" charset="0"/>
                <a:cs typeface="Times New Roman" panose="02020503050405090304" pitchFamily="18" charset="0"/>
              </a:rPr>
              <a:t>Methodology &amp; Implementation</a:t>
            </a:r>
            <a:endParaRPr sz="70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grpSp>
        <p:nvGrpSpPr>
          <p:cNvPr id="85" name="Google Shape;85;p4"/>
          <p:cNvGrpSpPr/>
          <p:nvPr/>
        </p:nvGrpSpPr>
        <p:grpSpPr>
          <a:xfrm>
            <a:off x="615850" y="1188648"/>
            <a:ext cx="7994685" cy="3676019"/>
            <a:chOff x="0" y="-38100"/>
            <a:chExt cx="2083903" cy="1503300"/>
          </a:xfrm>
        </p:grpSpPr>
        <p:sp>
          <p:nvSpPr>
            <p:cNvPr id="86" name="Google Shape;86;p4"/>
            <p:cNvSpPr/>
            <p:nvPr/>
          </p:nvSpPr>
          <p:spPr>
            <a:xfrm>
              <a:off x="0" y="0"/>
              <a:ext cx="2083903" cy="1465108"/>
            </a:xfrm>
            <a:custGeom>
              <a:avLst/>
              <a:gdLst/>
              <a:ahLst/>
              <a:cxnLst/>
              <a:rect l="l" t="t" r="r" b="b"/>
              <a:pathLst>
                <a:path w="2083903" h="1465108" extrusionOk="0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87" name="Google Shape;87;p4"/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Times New Roman" panose="02020503050405090304" pitchFamily="18" charset="0"/>
                <a:ea typeface="Calibri"/>
                <a:cs typeface="Times New Roman" panose="02020503050405090304" pitchFamily="18" charset="0"/>
                <a:sym typeface="Calibri"/>
              </a:endParaRPr>
            </a:p>
          </p:txBody>
        </p:sp>
      </p:grpSp>
      <p:sp>
        <p:nvSpPr>
          <p:cNvPr id="88" name="Google Shape;88;p4"/>
          <p:cNvSpPr txBox="1"/>
          <p:nvPr/>
        </p:nvSpPr>
        <p:spPr>
          <a:xfrm>
            <a:off x="744842" y="1379252"/>
            <a:ext cx="7783308" cy="290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just">
              <a:lnSpc>
                <a:spcPct val="140000"/>
              </a:lnSpc>
            </a:pPr>
            <a:r>
              <a:rPr lang="en-US" sz="16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Ticker Resolution</a:t>
            </a:r>
            <a:r>
              <a:rPr lang="en-US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: allow raw tickers or search (call </a:t>
            </a:r>
            <a:r>
              <a:rPr lang="en-US" sz="16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Finnhub</a:t>
            </a:r>
            <a:r>
              <a:rPr lang="en-US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symbol lookup).</a:t>
            </a:r>
          </a:p>
          <a:p>
            <a:pPr lvl="0" algn="just">
              <a:lnSpc>
                <a:spcPct val="140000"/>
              </a:lnSpc>
            </a:pPr>
            <a:r>
              <a:rPr lang="en-US" sz="16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Fetch live data:</a:t>
            </a:r>
            <a:r>
              <a:rPr lang="en-US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batch calls to </a:t>
            </a:r>
            <a:r>
              <a:rPr lang="en-US" sz="16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Finnhub</a:t>
            </a:r>
            <a:r>
              <a:rPr lang="en-US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quote + profile endpoints.</a:t>
            </a:r>
          </a:p>
          <a:p>
            <a:pPr lvl="0" algn="just">
              <a:lnSpc>
                <a:spcPct val="140000"/>
              </a:lnSpc>
            </a:pPr>
            <a:r>
              <a:rPr lang="en-US" sz="16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Normalize data:</a:t>
            </a:r>
            <a:r>
              <a:rPr lang="en-US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unify currencies and timestamps (show </a:t>
            </a:r>
            <a:r>
              <a:rPr lang="en-US" sz="16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timezone</a:t>
            </a:r>
            <a:r>
              <a:rPr lang="en-US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).</a:t>
            </a:r>
          </a:p>
          <a:p>
            <a:pPr lvl="0" algn="just">
              <a:lnSpc>
                <a:spcPct val="140000"/>
              </a:lnSpc>
            </a:pPr>
            <a:r>
              <a:rPr lang="en-US" sz="16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Risk scoring:</a:t>
            </a:r>
            <a:r>
              <a:rPr lang="en-US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compute volatility + concentration + recent drawdown → risk label.</a:t>
            </a:r>
          </a:p>
          <a:p>
            <a:pPr lvl="0" algn="just">
              <a:lnSpc>
                <a:spcPct val="140000"/>
              </a:lnSpc>
            </a:pPr>
            <a:r>
              <a:rPr lang="en-US" sz="16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Advice rules:</a:t>
            </a:r>
            <a:r>
              <a:rPr lang="en-US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simple rule engine (if beta&gt;threshold &amp; large position → “Reduce”).</a:t>
            </a:r>
          </a:p>
          <a:p>
            <a:pPr lvl="0" algn="just">
              <a:lnSpc>
                <a:spcPct val="140000"/>
              </a:lnSpc>
            </a:pPr>
            <a:r>
              <a:rPr lang="en-US" sz="16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Visualization:</a:t>
            </a:r>
            <a:r>
              <a:rPr lang="en-US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render graphs for value / allocation / risk.</a:t>
            </a:r>
          </a:p>
          <a:p>
            <a:pPr lvl="0" algn="just">
              <a:lnSpc>
                <a:spcPct val="140000"/>
              </a:lnSpc>
            </a:pPr>
            <a:r>
              <a:rPr lang="en-US" sz="16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Billing:</a:t>
            </a:r>
            <a:r>
              <a:rPr lang="en-US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send a usage event to </a:t>
            </a:r>
            <a:r>
              <a:rPr lang="en-US" sz="16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Flexprice</a:t>
            </a:r>
            <a:r>
              <a:rPr lang="en-US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each time advice/portfolio-analysis runs.</a:t>
            </a:r>
          </a:p>
          <a:p>
            <a:pPr lvl="0" algn="just">
              <a:lnSpc>
                <a:spcPct val="140000"/>
              </a:lnSpc>
            </a:pPr>
            <a:r>
              <a:rPr lang="en-US" sz="16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Caching &amp; rate-limits:</a:t>
            </a:r>
            <a:r>
              <a:rPr lang="en-US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cache results for 1–2 minutes; exponential backoff on API failures.</a:t>
            </a:r>
            <a:endParaRPr lang="en-GB" sz="15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272eebcc5_0_5"/>
          <p:cNvSpPr txBox="1"/>
          <p:nvPr/>
        </p:nvSpPr>
        <p:spPr>
          <a:xfrm>
            <a:off x="1979700" y="394477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503050405090304" pitchFamily="18" charset="0"/>
              <a:ea typeface="IBM Plex Sans"/>
              <a:cs typeface="Times New Roman" panose="02020503050405090304" pitchFamily="18" charset="0"/>
              <a:sym typeface="IBM Plex Sans"/>
            </a:endParaRPr>
          </a:p>
        </p:txBody>
      </p:sp>
      <p:pic>
        <p:nvPicPr>
          <p:cNvPr id="94" name="Google Shape;94;g37272eebcc5_0_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7975" y="13155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37272eebcc5_0_5"/>
          <p:cNvSpPr txBox="1"/>
          <p:nvPr/>
        </p:nvSpPr>
        <p:spPr>
          <a:xfrm>
            <a:off x="566425" y="277142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chemeClr val="dk2"/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Arial" panose="020B0604020202090204"/>
            </a:endParaRPr>
          </a:p>
        </p:txBody>
      </p:sp>
      <p:sp>
        <p:nvSpPr>
          <p:cNvPr id="96" name="Google Shape;96;g37272eebcc5_0_5"/>
          <p:cNvSpPr txBox="1"/>
          <p:nvPr/>
        </p:nvSpPr>
        <p:spPr>
          <a:xfrm>
            <a:off x="306000" y="197897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chemeClr val="dk2"/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Arial" panose="020B0604020202090204"/>
            </a:endParaRPr>
          </a:p>
        </p:txBody>
      </p:sp>
      <p:sp>
        <p:nvSpPr>
          <p:cNvPr id="97" name="Google Shape;97;g37272eebcc5_0_5"/>
          <p:cNvSpPr txBox="1"/>
          <p:nvPr/>
        </p:nvSpPr>
        <p:spPr>
          <a:xfrm>
            <a:off x="2051851" y="401025"/>
            <a:ext cx="5040300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latin typeface="Times New Roman" panose="02020503050405090304" pitchFamily="18" charset="0"/>
                <a:cs typeface="Times New Roman" panose="02020503050405090304" pitchFamily="18" charset="0"/>
              </a:rPr>
              <a:t>Technology Used</a:t>
            </a:r>
            <a:endParaRPr sz="70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grpSp>
        <p:nvGrpSpPr>
          <p:cNvPr id="98" name="Google Shape;98;g37272eebcc5_0_5"/>
          <p:cNvGrpSpPr/>
          <p:nvPr/>
        </p:nvGrpSpPr>
        <p:grpSpPr>
          <a:xfrm>
            <a:off x="615850" y="1188648"/>
            <a:ext cx="7994685" cy="3676019"/>
            <a:chOff x="0" y="-38100"/>
            <a:chExt cx="2083903" cy="1503300"/>
          </a:xfrm>
        </p:grpSpPr>
        <p:sp>
          <p:nvSpPr>
            <p:cNvPr id="99" name="Google Shape;99;g37272eebcc5_0_5"/>
            <p:cNvSpPr/>
            <p:nvPr/>
          </p:nvSpPr>
          <p:spPr>
            <a:xfrm>
              <a:off x="0" y="0"/>
              <a:ext cx="2083903" cy="1465108"/>
            </a:xfrm>
            <a:custGeom>
              <a:avLst/>
              <a:gdLst/>
              <a:ahLst/>
              <a:cxnLst/>
              <a:rect l="l" t="t" r="r" b="b"/>
              <a:pathLst>
                <a:path w="2083903" h="1465108" extrusionOk="0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100" name="Google Shape;100;g37272eebcc5_0_5"/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 dirty="0">
                <a:solidFill>
                  <a:srgbClr val="000000"/>
                </a:solidFill>
                <a:latin typeface="Times New Roman" panose="02020503050405090304" pitchFamily="18" charset="0"/>
                <a:ea typeface="Calibri"/>
                <a:cs typeface="Times New Roman" panose="02020503050405090304" pitchFamily="18" charset="0"/>
                <a:sym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56954" y="1580519"/>
            <a:ext cx="76967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Frontend: </a:t>
            </a:r>
            <a:r>
              <a:rPr lang="en-US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Next.js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, </a:t>
            </a:r>
            <a:r>
              <a:rPr lang="en-US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Tailwind </a:t>
            </a:r>
            <a:r>
              <a:rPr lang="en-US" b="1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CSS</a:t>
            </a:r>
            <a:r>
              <a:rPr lang="en-US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,React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,  PWA manifest &amp; service worker.</a:t>
            </a:r>
          </a:p>
          <a:p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Backend: </a:t>
            </a:r>
            <a:r>
              <a:rPr lang="en-US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Node.js (Express)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server or serverless functions.</a:t>
            </a:r>
          </a:p>
          <a:p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Data: </a:t>
            </a:r>
            <a:r>
              <a:rPr lang="en-US" b="1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Finnhub</a:t>
            </a:r>
            <a:r>
              <a:rPr lang="en-US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 API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(quotes, profile, symbol lookup).</a:t>
            </a:r>
          </a:p>
          <a:p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Visuals: </a:t>
            </a:r>
            <a:r>
              <a:rPr lang="en-US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Recharts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or </a:t>
            </a:r>
            <a:r>
              <a:rPr lang="en-US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Chart.js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for portfolio comparisons.</a:t>
            </a:r>
          </a:p>
          <a:p>
            <a:r>
              <a:rPr lang="en-IN" dirty="0">
                <a:latin typeface="Times New Roman" panose="02020503050405090304" pitchFamily="18" charset="0"/>
                <a:cs typeface="Times New Roman" panose="02020503050405090304" pitchFamily="18" charset="0"/>
              </a:rPr>
              <a:t>Billing: </a:t>
            </a:r>
            <a:r>
              <a:rPr lang="en-IN" b="1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Flexprice</a:t>
            </a:r>
            <a:r>
              <a:rPr lang="en-I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SDK/webhook.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94;g37272eebcc5_0_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7975" y="131550"/>
            <a:ext cx="1026150" cy="102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402" y="644625"/>
            <a:ext cx="5976803" cy="42109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49913" y="320948"/>
            <a:ext cx="5304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Flowchart</a:t>
            </a:r>
            <a:endParaRPr lang="en-IN" sz="20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19925" y="131025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/>
          <p:nvPr/>
        </p:nvSpPr>
        <p:spPr>
          <a:xfrm>
            <a:off x="1966798" y="201350"/>
            <a:ext cx="5210400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App Images</a:t>
            </a:r>
            <a:endParaRPr sz="7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503" y="847788"/>
            <a:ext cx="2656213" cy="3841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2654" y="847789"/>
            <a:ext cx="2296722" cy="38415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05;p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9925" y="131025"/>
            <a:ext cx="1026150" cy="102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901" y="642208"/>
            <a:ext cx="2296722" cy="42268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449" y="642208"/>
            <a:ext cx="2296722" cy="42268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756" y="500725"/>
            <a:ext cx="6022488" cy="4209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Live Stock Tracker</a:t>
            </a:r>
            <a:endParaRPr lang="en-IN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" name="Google Shape;105;p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9925" y="131025"/>
            <a:ext cx="1026150" cy="102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540" y="1230569"/>
            <a:ext cx="7066919" cy="37819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747</Words>
  <Application>Microsoft Office PowerPoint</Application>
  <PresentationFormat>On-screen Show (16:9)</PresentationFormat>
  <Paragraphs>61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Times New Roman</vt:lpstr>
      <vt:lpstr>Simple Light</vt:lpstr>
      <vt:lpstr>PowerPoint Presentation</vt:lpstr>
      <vt:lpstr>PowerPoint Presentation</vt:lpstr>
      <vt:lpstr>Solution: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Live Stock Tracker</vt:lpstr>
      <vt:lpstr>Backend Dataset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B. Indira Priyadarshini</cp:lastModifiedBy>
  <cp:revision>13</cp:revision>
  <dcterms:created xsi:type="dcterms:W3CDTF">2025-09-19T09:25:57Z</dcterms:created>
  <dcterms:modified xsi:type="dcterms:W3CDTF">2025-09-19T09:49:11Z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95A1E8D8B7B424D8A521CD6846BDD426_43</vt:lpwstr>
  </property>
  <property fmtid="{D5CDD505-2E9C-101B-9397-08002B2CF9AE}" pid="3" name="KSOProductBuildVer">
    <vt:lpwstr>1033-12.1.22533.22533</vt:lpwstr>
  </property>
</Properties>
</file>