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9" r:id="rId5"/>
    <p:sldId id="274" r:id="rId6"/>
    <p:sldId id="275" r:id="rId7"/>
    <p:sldId id="276" r:id="rId8"/>
    <p:sldId id="278" r:id="rId9"/>
    <p:sldId id="279" r:id="rId10"/>
    <p:sldId id="280" r:id="rId11"/>
    <p:sldId id="281" r:id="rId12"/>
    <p:sldId id="284" r:id="rId13"/>
    <p:sldId id="282" r:id="rId14"/>
    <p:sldId id="283" r:id="rId15"/>
    <p:sldId id="285" r:id="rId16"/>
    <p:sldId id="286" r:id="rId17"/>
    <p:sldId id="287" r:id="rId18"/>
    <p:sldId id="288" r:id="rId19"/>
    <p:sldId id="290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A7FA0-49A0-EB05-8591-91217DF2FEC1}" v="2" dt="2023-06-23T19:11:40.236"/>
    <p1510:client id="{3E3013B5-DB69-3B09-88E9-C4168B6CCA9E}" v="1" dt="2023-07-03T02:05:34.594"/>
    <p1510:client id="{6D0DD20F-3AB6-F584-9952-B57C9AE9C746}" v="1" dt="2023-07-23T13:21:27.342"/>
    <p1510:client id="{726F2004-99F3-DBDB-948D-67374829A107}" v="5" dt="2023-07-04T17:45:03.235"/>
    <p1510:client id="{95B092F7-7864-EF5E-3328-49BE87EC6A60}" v="1" dt="2023-07-23T08:38:08.747"/>
    <p1510:client id="{9AF056D3-8C91-019C-EE9E-11F218FBA3DE}" v="1" dt="2023-07-02T19:52:00.148"/>
    <p1510:client id="{A0CA4EFA-A47C-3952-337A-DD0B946032DD}" v="2" dt="2023-07-23T13:35:46.910"/>
    <p1510:client id="{EC29968C-9BF1-A170-00D1-24172E962CD9}" v="1" dt="2023-07-02T19:11:15.911"/>
    <p1510:client id="{FDAF3394-9652-CA0C-5586-DBD806131782}" v="5" dt="2023-07-04T17:46:21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1bd46dc85065b3a84bba8f90f18a473f4284ea3c000fd744c1044ea392d066f1::" providerId="AD" clId="Web-{EC29968C-9BF1-A170-00D1-24172E962CD9}"/>
    <pc:docChg chg="modSld">
      <pc:chgData name="Guest User" userId="S::urn:spo:anon#1bd46dc85065b3a84bba8f90f18a473f4284ea3c000fd744c1044ea392d066f1::" providerId="AD" clId="Web-{EC29968C-9BF1-A170-00D1-24172E962CD9}" dt="2023-07-02T19:11:15.911" v="0" actId="1076"/>
      <pc:docMkLst>
        <pc:docMk/>
      </pc:docMkLst>
      <pc:sldChg chg="modSp">
        <pc:chgData name="Guest User" userId="S::urn:spo:anon#1bd46dc85065b3a84bba8f90f18a473f4284ea3c000fd744c1044ea392d066f1::" providerId="AD" clId="Web-{EC29968C-9BF1-A170-00D1-24172E962CD9}" dt="2023-07-02T19:11:15.911" v="0" actId="1076"/>
        <pc:sldMkLst>
          <pc:docMk/>
          <pc:sldMk cId="0" sldId="277"/>
        </pc:sldMkLst>
        <pc:spChg chg="mod">
          <ac:chgData name="Guest User" userId="S::urn:spo:anon#1bd46dc85065b3a84bba8f90f18a473f4284ea3c000fd744c1044ea392d066f1::" providerId="AD" clId="Web-{EC29968C-9BF1-A170-00D1-24172E962CD9}" dt="2023-07-02T19:11:15.911" v="0" actId="1076"/>
          <ac:spMkLst>
            <pc:docMk/>
            <pc:sldMk cId="0" sldId="277"/>
            <ac:spMk id="3" creationId="{00000000-0000-0000-0000-000000000000}"/>
          </ac:spMkLst>
        </pc:spChg>
      </pc:sldChg>
    </pc:docChg>
  </pc:docChgLst>
  <pc:docChgLst>
    <pc:chgData name="Guest User" userId="S::urn:spo:anon#1bd46dc85065b3a84bba8f90f18a473f4284ea3c000fd744c1044ea392d066f1::" providerId="AD" clId="Web-{FDAF3394-9652-CA0C-5586-DBD806131782}"/>
    <pc:docChg chg="modSld">
      <pc:chgData name="Guest User" userId="S::urn:spo:anon#1bd46dc85065b3a84bba8f90f18a473f4284ea3c000fd744c1044ea392d066f1::" providerId="AD" clId="Web-{FDAF3394-9652-CA0C-5586-DBD806131782}" dt="2023-07-04T17:46:21.070" v="4" actId="14100"/>
      <pc:docMkLst>
        <pc:docMk/>
      </pc:docMkLst>
      <pc:sldChg chg="modSp">
        <pc:chgData name="Guest User" userId="S::urn:spo:anon#1bd46dc85065b3a84bba8f90f18a473f4284ea3c000fd744c1044ea392d066f1::" providerId="AD" clId="Web-{FDAF3394-9652-CA0C-5586-DBD806131782}" dt="2023-07-04T17:46:21.070" v="4" actId="14100"/>
        <pc:sldMkLst>
          <pc:docMk/>
          <pc:sldMk cId="0" sldId="277"/>
        </pc:sldMkLst>
        <pc:spChg chg="mod">
          <ac:chgData name="Guest User" userId="S::urn:spo:anon#1bd46dc85065b3a84bba8f90f18a473f4284ea3c000fd744c1044ea392d066f1::" providerId="AD" clId="Web-{FDAF3394-9652-CA0C-5586-DBD806131782}" dt="2023-07-04T17:46:21.070" v="4" actId="14100"/>
          <ac:spMkLst>
            <pc:docMk/>
            <pc:sldMk cId="0" sldId="277"/>
            <ac:spMk id="3" creationId="{00000000-0000-0000-0000-000000000000}"/>
          </ac:spMkLst>
        </pc:spChg>
      </pc:sldChg>
    </pc:docChg>
  </pc:docChgLst>
  <pc:docChgLst>
    <pc:chgData name="Guest User" userId="S::urn:spo:anon#1bd46dc85065b3a84bba8f90f18a473f4284ea3c000fd744c1044ea392d066f1::" providerId="AD" clId="Web-{A0CA4EFA-A47C-3952-337A-DD0B946032DD}"/>
    <pc:docChg chg="modSld">
      <pc:chgData name="Guest User" userId="S::urn:spo:anon#1bd46dc85065b3a84bba8f90f18a473f4284ea3c000fd744c1044ea392d066f1::" providerId="AD" clId="Web-{A0CA4EFA-A47C-3952-337A-DD0B946032DD}" dt="2023-07-23T13:35:46.910" v="1" actId="1076"/>
      <pc:docMkLst>
        <pc:docMk/>
      </pc:docMkLst>
      <pc:sldChg chg="modSp">
        <pc:chgData name="Guest User" userId="S::urn:spo:anon#1bd46dc85065b3a84bba8f90f18a473f4284ea3c000fd744c1044ea392d066f1::" providerId="AD" clId="Web-{A0CA4EFA-A47C-3952-337A-DD0B946032DD}" dt="2023-07-23T13:35:46.910" v="1" actId="1076"/>
        <pc:sldMkLst>
          <pc:docMk/>
          <pc:sldMk cId="0" sldId="281"/>
        </pc:sldMkLst>
        <pc:spChg chg="mod">
          <ac:chgData name="Guest User" userId="S::urn:spo:anon#1bd46dc85065b3a84bba8f90f18a473f4284ea3c000fd744c1044ea392d066f1::" providerId="AD" clId="Web-{A0CA4EFA-A47C-3952-337A-DD0B946032DD}" dt="2023-07-23T13:35:46.910" v="1" actId="1076"/>
          <ac:spMkLst>
            <pc:docMk/>
            <pc:sldMk cId="0" sldId="281"/>
            <ac:spMk id="3" creationId="{00000000-0000-0000-0000-000000000000}"/>
          </ac:spMkLst>
        </pc:spChg>
      </pc:sldChg>
    </pc:docChg>
  </pc:docChgLst>
  <pc:docChgLst>
    <pc:chgData name="Guest User" userId="S::urn:spo:anon#1bd46dc85065b3a84bba8f90f18a473f4284ea3c000fd744c1044ea392d066f1::" providerId="AD" clId="Web-{012A7FA0-49A0-EB05-8591-91217DF2FEC1}"/>
    <pc:docChg chg="modSld">
      <pc:chgData name="Guest User" userId="S::urn:spo:anon#1bd46dc85065b3a84bba8f90f18a473f4284ea3c000fd744c1044ea392d066f1::" providerId="AD" clId="Web-{012A7FA0-49A0-EB05-8591-91217DF2FEC1}" dt="2023-06-23T19:11:40.236" v="1" actId="1076"/>
      <pc:docMkLst>
        <pc:docMk/>
      </pc:docMkLst>
      <pc:sldChg chg="modSp">
        <pc:chgData name="Guest User" userId="S::urn:spo:anon#1bd46dc85065b3a84bba8f90f18a473f4284ea3c000fd744c1044ea392d066f1::" providerId="AD" clId="Web-{012A7FA0-49A0-EB05-8591-91217DF2FEC1}" dt="2023-06-23T19:11:40.236" v="1" actId="1076"/>
        <pc:sldMkLst>
          <pc:docMk/>
          <pc:sldMk cId="0" sldId="281"/>
        </pc:sldMkLst>
        <pc:spChg chg="mod">
          <ac:chgData name="Guest User" userId="S::urn:spo:anon#1bd46dc85065b3a84bba8f90f18a473f4284ea3c000fd744c1044ea392d066f1::" providerId="AD" clId="Web-{012A7FA0-49A0-EB05-8591-91217DF2FEC1}" dt="2023-06-23T19:11:40.236" v="1" actId="1076"/>
          <ac:spMkLst>
            <pc:docMk/>
            <pc:sldMk cId="0" sldId="281"/>
            <ac:spMk id="3" creationId="{00000000-0000-0000-0000-000000000000}"/>
          </ac:spMkLst>
        </pc:spChg>
      </pc:sldChg>
    </pc:docChg>
  </pc:docChgLst>
  <pc:docChgLst>
    <pc:chgData name="Guest User" userId="S::urn:spo:anon#1bd46dc85065b3a84bba8f90f18a473f4284ea3c000fd744c1044ea392d066f1::" providerId="AD" clId="Web-{3E3013B5-DB69-3B09-88E9-C4168B6CCA9E}"/>
    <pc:docChg chg="sldOrd">
      <pc:chgData name="Guest User" userId="S::urn:spo:anon#1bd46dc85065b3a84bba8f90f18a473f4284ea3c000fd744c1044ea392d066f1::" providerId="AD" clId="Web-{3E3013B5-DB69-3B09-88E9-C4168B6CCA9E}" dt="2023-07-03T02:05:34.594" v="0"/>
      <pc:docMkLst>
        <pc:docMk/>
      </pc:docMkLst>
      <pc:sldChg chg="ord">
        <pc:chgData name="Guest User" userId="S::urn:spo:anon#1bd46dc85065b3a84bba8f90f18a473f4284ea3c000fd744c1044ea392d066f1::" providerId="AD" clId="Web-{3E3013B5-DB69-3B09-88E9-C4168B6CCA9E}" dt="2023-07-03T02:05:34.594" v="0"/>
        <pc:sldMkLst>
          <pc:docMk/>
          <pc:sldMk cId="249517047" sldId="289"/>
        </pc:sldMkLst>
      </pc:sldChg>
    </pc:docChg>
  </pc:docChgLst>
  <pc:docChgLst>
    <pc:chgData name="Guest User" userId="S::urn:spo:anon#1bd46dc85065b3a84bba8f90f18a473f4284ea3c000fd744c1044ea392d066f1::" providerId="AD" clId="Web-{9AF056D3-8C91-019C-EE9E-11F218FBA3DE}"/>
    <pc:docChg chg="sldOrd">
      <pc:chgData name="Guest User" userId="S::urn:spo:anon#1bd46dc85065b3a84bba8f90f18a473f4284ea3c000fd744c1044ea392d066f1::" providerId="AD" clId="Web-{9AF056D3-8C91-019C-EE9E-11F218FBA3DE}" dt="2023-07-02T19:52:00.148" v="0"/>
      <pc:docMkLst>
        <pc:docMk/>
      </pc:docMkLst>
      <pc:sldChg chg="ord">
        <pc:chgData name="Guest User" userId="S::urn:spo:anon#1bd46dc85065b3a84bba8f90f18a473f4284ea3c000fd744c1044ea392d066f1::" providerId="AD" clId="Web-{9AF056D3-8C91-019C-EE9E-11F218FBA3DE}" dt="2023-07-02T19:52:00.148" v="0"/>
        <pc:sldMkLst>
          <pc:docMk/>
          <pc:sldMk cId="0" sldId="284"/>
        </pc:sldMkLst>
      </pc:sldChg>
    </pc:docChg>
  </pc:docChgLst>
  <pc:docChgLst>
    <pc:chgData name="Guest User" userId="S::urn:spo:anon#1bd46dc85065b3a84bba8f90f18a473f4284ea3c000fd744c1044ea392d066f1::" providerId="AD" clId="Web-{6D0DD20F-3AB6-F584-9952-B57C9AE9C746}"/>
    <pc:docChg chg="delSld">
      <pc:chgData name="Guest User" userId="S::urn:spo:anon#1bd46dc85065b3a84bba8f90f18a473f4284ea3c000fd744c1044ea392d066f1::" providerId="AD" clId="Web-{6D0DD20F-3AB6-F584-9952-B57C9AE9C746}" dt="2023-07-23T13:21:27.342" v="0"/>
      <pc:docMkLst>
        <pc:docMk/>
      </pc:docMkLst>
      <pc:sldChg chg="del">
        <pc:chgData name="Guest User" userId="S::urn:spo:anon#1bd46dc85065b3a84bba8f90f18a473f4284ea3c000fd744c1044ea392d066f1::" providerId="AD" clId="Web-{6D0DD20F-3AB6-F584-9952-B57C9AE9C746}" dt="2023-07-23T13:21:27.342" v="0"/>
        <pc:sldMkLst>
          <pc:docMk/>
          <pc:sldMk cId="0" sldId="277"/>
        </pc:sldMkLst>
      </pc:sldChg>
    </pc:docChg>
  </pc:docChgLst>
  <pc:docChgLst>
    <pc:chgData name="Guest User" userId="S::urn:spo:anon#1bd46dc85065b3a84bba8f90f18a473f4284ea3c000fd744c1044ea392d066f1::" providerId="AD" clId="Web-{95B092F7-7864-EF5E-3328-49BE87EC6A60}"/>
    <pc:docChg chg="sldOrd">
      <pc:chgData name="Guest User" userId="S::urn:spo:anon#1bd46dc85065b3a84bba8f90f18a473f4284ea3c000fd744c1044ea392d066f1::" providerId="AD" clId="Web-{95B092F7-7864-EF5E-3328-49BE87EC6A60}" dt="2023-07-23T08:38:08.747" v="0"/>
      <pc:docMkLst>
        <pc:docMk/>
      </pc:docMkLst>
      <pc:sldChg chg="ord">
        <pc:chgData name="Guest User" userId="S::urn:spo:anon#1bd46dc85065b3a84bba8f90f18a473f4284ea3c000fd744c1044ea392d066f1::" providerId="AD" clId="Web-{95B092F7-7864-EF5E-3328-49BE87EC6A60}" dt="2023-07-23T08:38:08.747" v="0"/>
        <pc:sldMkLst>
          <pc:docMk/>
          <pc:sldMk cId="249517047" sldId="289"/>
        </pc:sldMkLst>
      </pc:sldChg>
    </pc:docChg>
  </pc:docChgLst>
  <pc:docChgLst>
    <pc:chgData name="Guest User" userId="S::urn:spo:anon#1bd46dc85065b3a84bba8f90f18a473f4284ea3c000fd744c1044ea392d066f1::" providerId="AD" clId="Web-{726F2004-99F3-DBDB-948D-67374829A107}"/>
    <pc:docChg chg="modSld">
      <pc:chgData name="Guest User" userId="S::urn:spo:anon#1bd46dc85065b3a84bba8f90f18a473f4284ea3c000fd744c1044ea392d066f1::" providerId="AD" clId="Web-{726F2004-99F3-DBDB-948D-67374829A107}" dt="2023-07-04T17:45:03.235" v="4" actId="1076"/>
      <pc:docMkLst>
        <pc:docMk/>
      </pc:docMkLst>
      <pc:sldChg chg="modSp">
        <pc:chgData name="Guest User" userId="S::urn:spo:anon#1bd46dc85065b3a84bba8f90f18a473f4284ea3c000fd744c1044ea392d066f1::" providerId="AD" clId="Web-{726F2004-99F3-DBDB-948D-67374829A107}" dt="2023-07-04T17:43:26.467" v="0" actId="1076"/>
        <pc:sldMkLst>
          <pc:docMk/>
          <pc:sldMk cId="0" sldId="275"/>
        </pc:sldMkLst>
        <pc:spChg chg="mod">
          <ac:chgData name="Guest User" userId="S::urn:spo:anon#1bd46dc85065b3a84bba8f90f18a473f4284ea3c000fd744c1044ea392d066f1::" providerId="AD" clId="Web-{726F2004-99F3-DBDB-948D-67374829A107}" dt="2023-07-04T17:43:26.467" v="0" actId="1076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Guest User" userId="S::urn:spo:anon#1bd46dc85065b3a84bba8f90f18a473f4284ea3c000fd744c1044ea392d066f1::" providerId="AD" clId="Web-{726F2004-99F3-DBDB-948D-67374829A107}" dt="2023-07-04T17:45:03.235" v="4" actId="1076"/>
        <pc:sldMkLst>
          <pc:docMk/>
          <pc:sldMk cId="0" sldId="277"/>
        </pc:sldMkLst>
        <pc:spChg chg="mod">
          <ac:chgData name="Guest User" userId="S::urn:spo:anon#1bd46dc85065b3a84bba8f90f18a473f4284ea3c000fd744c1044ea392d066f1::" providerId="AD" clId="Web-{726F2004-99F3-DBDB-948D-67374829A107}" dt="2023-07-04T17:45:03.235" v="4" actId="1076"/>
          <ac:spMkLst>
            <pc:docMk/>
            <pc:sldMk cId="0" sldId="27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B28359_01/appdev.111/b28370/triggers.htm" TargetMode="External"/><Relationship Id="rId2" Type="http://schemas.openxmlformats.org/officeDocument/2006/relationships/hyperlink" Target="https://docs.oracle.com/cd/A97630_01/win.920/a97251/ch3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ihuXf6PySg4" TargetMode="External"/><Relationship Id="rId4" Type="http://schemas.openxmlformats.org/officeDocument/2006/relationships/hyperlink" Target="https://community.oracle.com/thread/100575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40E7-1CAE-4AC6-96BA-9A9AF5E2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PLSQL – EXCEPTION HANDLING</a:t>
            </a:r>
            <a:br>
              <a:rPr lang="en-US"/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1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b="1"/>
              <a:t> </a:t>
            </a:r>
          </a:p>
          <a:p>
            <a:pPr>
              <a:buNone/>
            </a:pPr>
            <a:r>
              <a:rPr lang="en-US" sz="2000"/>
              <a:t>		 </a:t>
            </a:r>
            <a:r>
              <a:rPr lang="en-US" sz="2000" b="1"/>
              <a:t>(OR)</a:t>
            </a:r>
            <a:endParaRPr lang="en-US" sz="2000"/>
          </a:p>
          <a:p>
            <a:pPr>
              <a:buNone/>
            </a:pPr>
            <a:r>
              <a:rPr lang="en-US" sz="2000" b="1"/>
              <a:t> </a:t>
            </a:r>
            <a:endParaRPr lang="en-US" sz="2500"/>
          </a:p>
          <a:p>
            <a:pPr>
              <a:buNone/>
            </a:pPr>
            <a:r>
              <a:rPr lang="en-US" sz="2500"/>
              <a:t>CREATE OR REPLACE TRIGGER sample</a:t>
            </a:r>
          </a:p>
          <a:p>
            <a:pPr>
              <a:buNone/>
            </a:pPr>
            <a:r>
              <a:rPr lang="en-US" sz="2500"/>
              <a:t>before delete on Sailors</a:t>
            </a:r>
          </a:p>
          <a:p>
            <a:pPr>
              <a:buNone/>
            </a:pPr>
            <a:r>
              <a:rPr lang="en-US" sz="2500"/>
              <a:t>for each row</a:t>
            </a:r>
          </a:p>
          <a:p>
            <a:pPr>
              <a:buNone/>
            </a:pPr>
            <a:r>
              <a:rPr lang="en-US" sz="2500"/>
              <a:t>when(</a:t>
            </a:r>
            <a:r>
              <a:rPr lang="en-US" sz="2500" err="1"/>
              <a:t>old.rating</a:t>
            </a:r>
            <a:r>
              <a:rPr lang="en-US" sz="2500"/>
              <a:t>=7)</a:t>
            </a:r>
          </a:p>
          <a:p>
            <a:pPr>
              <a:buNone/>
            </a:pPr>
            <a:r>
              <a:rPr lang="en-US" sz="2500"/>
              <a:t>begin</a:t>
            </a:r>
          </a:p>
          <a:p>
            <a:pPr>
              <a:buNone/>
            </a:pPr>
            <a:r>
              <a:rPr lang="en-US" sz="2500" err="1"/>
              <a:t>raise_application_error</a:t>
            </a:r>
            <a:r>
              <a:rPr lang="en-US" sz="2500"/>
              <a:t>(-20002,'No privileges');</a:t>
            </a:r>
          </a:p>
          <a:p>
            <a:pPr>
              <a:buNone/>
            </a:pPr>
            <a:r>
              <a:rPr lang="en-US" sz="2500"/>
              <a:t>end;</a:t>
            </a:r>
          </a:p>
          <a:p>
            <a:pPr>
              <a:buNone/>
            </a:pPr>
            <a:r>
              <a:rPr lang="en-US" sz="2500"/>
              <a:t>/</a:t>
            </a:r>
          </a:p>
          <a:p>
            <a:pPr>
              <a:buNone/>
            </a:pPr>
            <a:r>
              <a:rPr lang="en-US" sz="2500"/>
              <a:t> </a:t>
            </a:r>
          </a:p>
          <a:p>
            <a:pPr>
              <a:buNone/>
            </a:pPr>
            <a:r>
              <a:rPr lang="en-US" sz="2500"/>
              <a:t>Delete from Sailors where rating=7;</a:t>
            </a:r>
          </a:p>
          <a:p>
            <a:pPr>
              <a:buNone/>
            </a:pPr>
            <a:r>
              <a:rPr lang="en-US" sz="2500"/>
              <a:t> </a:t>
            </a:r>
          </a:p>
          <a:p>
            <a:pPr>
              <a:buNone/>
            </a:pPr>
            <a:r>
              <a:rPr lang="en-US" sz="2500" b="1">
                <a:solidFill>
                  <a:srgbClr val="0070C0"/>
                </a:solidFill>
              </a:rPr>
              <a:t>Note: </a:t>
            </a:r>
            <a:endParaRPr lang="en-US" sz="2500">
              <a:solidFill>
                <a:srgbClr val="0070C0"/>
              </a:solidFill>
            </a:endParaRPr>
          </a:p>
          <a:p>
            <a:pPr lvl="0">
              <a:buNone/>
            </a:pPr>
            <a:r>
              <a:rPr lang="en-US" sz="2500" b="1">
                <a:solidFill>
                  <a:srgbClr val="0070C0"/>
                </a:solidFill>
              </a:rPr>
              <a:t>i) &amp; cannot be used in trigger</a:t>
            </a:r>
            <a:endParaRPr lang="en-US" sz="2500">
              <a:solidFill>
                <a:srgbClr val="0070C0"/>
              </a:solidFill>
            </a:endParaRPr>
          </a:p>
          <a:p>
            <a:pPr lvl="0">
              <a:buNone/>
            </a:pPr>
            <a:r>
              <a:rPr lang="en-US" sz="2500" b="1">
                <a:solidFill>
                  <a:srgbClr val="0070C0"/>
                </a:solidFill>
              </a:rPr>
              <a:t>ii) Parameters/arguments cannot be passed to triggers</a:t>
            </a:r>
            <a:endParaRPr lang="en-US" sz="250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500" b="1">
                <a:solidFill>
                  <a:srgbClr val="0070C0"/>
                </a:solidFill>
              </a:rPr>
              <a:t> </a:t>
            </a:r>
            <a:endParaRPr lang="en-US" sz="250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500" b="1">
                <a:solidFill>
                  <a:srgbClr val="0070C0"/>
                </a:solidFill>
              </a:rPr>
              <a:t>Bind Variables (Prefix with colon : )</a:t>
            </a:r>
            <a:endParaRPr lang="en-US" sz="250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500" b="1">
                <a:solidFill>
                  <a:srgbClr val="0070C0"/>
                </a:solidFill>
              </a:rPr>
              <a:t> </a:t>
            </a:r>
            <a:endParaRPr lang="en-US" sz="250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500" b="1">
                <a:solidFill>
                  <a:srgbClr val="0070C0"/>
                </a:solidFill>
              </a:rPr>
              <a:t>: OLD – after delete/update operations</a:t>
            </a:r>
            <a:endParaRPr lang="en-US" sz="250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500" b="1">
                <a:solidFill>
                  <a:srgbClr val="0070C0"/>
                </a:solidFill>
              </a:rPr>
              <a:t>: NEW – after insert/update operations</a:t>
            </a:r>
            <a:endParaRPr lang="en-US" sz="250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500" b="1"/>
              <a:t> </a:t>
            </a:r>
            <a:endParaRPr lang="en-US" sz="2500"/>
          </a:p>
          <a:p>
            <a:pPr>
              <a:buNone/>
            </a:pPr>
            <a:r>
              <a:rPr lang="en-US" sz="2500" b="1">
                <a:solidFill>
                  <a:srgbClr val="FF0000"/>
                </a:solidFill>
              </a:rPr>
              <a:t>Syntax:</a:t>
            </a:r>
            <a:endParaRPr lang="en-US" sz="250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500" b="1"/>
              <a:t> :Old.&lt;</a:t>
            </a:r>
            <a:r>
              <a:rPr lang="en-US" sz="2500" b="1" err="1"/>
              <a:t>column_name</a:t>
            </a:r>
            <a:r>
              <a:rPr lang="en-US" sz="2500" b="1"/>
              <a:t>&gt;</a:t>
            </a:r>
            <a:endParaRPr lang="en-US" sz="2500"/>
          </a:p>
          <a:p>
            <a:pPr>
              <a:buNone/>
            </a:pPr>
            <a:r>
              <a:rPr lang="en-US" sz="2500" b="1"/>
              <a:t>:New.&lt;</a:t>
            </a:r>
            <a:r>
              <a:rPr lang="en-US" sz="2500" b="1" err="1"/>
              <a:t>column_name</a:t>
            </a:r>
            <a:r>
              <a:rPr lang="en-US" sz="2500" b="1"/>
              <a:t>&gt;</a:t>
            </a:r>
            <a:endParaRPr lang="en-US" sz="2500"/>
          </a:p>
          <a:p>
            <a:pPr>
              <a:buNone/>
            </a:pPr>
            <a:r>
              <a:rPr lang="en-US" sz="2500" b="1"/>
              <a:t> </a:t>
            </a:r>
            <a:endParaRPr lang="en-US" sz="2500"/>
          </a:p>
          <a:p>
            <a:pPr>
              <a:buNone/>
            </a:pPr>
            <a:r>
              <a:rPr lang="en-US" sz="2500" b="1">
                <a:solidFill>
                  <a:srgbClr val="0070C0"/>
                </a:solidFill>
              </a:rPr>
              <a:t>Note: </a:t>
            </a:r>
            <a:r>
              <a:rPr lang="en-US" sz="2500" b="1" err="1">
                <a:solidFill>
                  <a:srgbClr val="0070C0"/>
                </a:solidFill>
              </a:rPr>
              <a:t>raise_application_error</a:t>
            </a:r>
            <a:r>
              <a:rPr lang="en-US" sz="2500" b="1">
                <a:solidFill>
                  <a:srgbClr val="0070C0"/>
                </a:solidFill>
              </a:rPr>
              <a:t> package will rollback the transactions. It stops the execution, whereas </a:t>
            </a:r>
            <a:r>
              <a:rPr lang="en-US" sz="2500" b="1" err="1">
                <a:solidFill>
                  <a:srgbClr val="0070C0"/>
                </a:solidFill>
              </a:rPr>
              <a:t>dbms</a:t>
            </a:r>
            <a:r>
              <a:rPr lang="en-US" sz="2500" b="1">
                <a:solidFill>
                  <a:srgbClr val="0070C0"/>
                </a:solidFill>
              </a:rPr>
              <a:t> package will not stop the transaction. It displays the message but continues the delete operation.</a:t>
            </a:r>
            <a:endParaRPr lang="en-US" sz="250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500" b="1">
                <a:solidFill>
                  <a:srgbClr val="0070C0"/>
                </a:solidFill>
              </a:rPr>
              <a:t> </a:t>
            </a:r>
            <a:endParaRPr lang="en-US" sz="2500">
              <a:solidFill>
                <a:srgbClr val="0070C0"/>
              </a:solidFill>
            </a:endParaRPr>
          </a:p>
          <a:p>
            <a:pPr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 algn="ctr">
              <a:buNone/>
            </a:pPr>
            <a:endParaRPr lang="en-US" sz="2000">
              <a:solidFill>
                <a:srgbClr val="0070C0"/>
              </a:solidFill>
            </a:endParaRPr>
          </a:p>
          <a:p>
            <a:pPr>
              <a:buNone/>
            </a:pPr>
            <a:endParaRPr lang="en-IN" sz="1800"/>
          </a:p>
          <a:p>
            <a:pPr>
              <a:buNone/>
            </a:pPr>
            <a:endParaRPr lang="en-US" sz="1800"/>
          </a:p>
          <a:p>
            <a:pPr lvl="0">
              <a:buNone/>
            </a:pPr>
            <a:endParaRPr lang="en-IN" sz="1800"/>
          </a:p>
          <a:p>
            <a:pPr>
              <a:spcBef>
                <a:spcPts val="0"/>
              </a:spcBef>
              <a:buNone/>
            </a:pPr>
            <a:endParaRPr lang="en-US" sz="2000"/>
          </a:p>
          <a:p>
            <a:pPr>
              <a:spcBef>
                <a:spcPts val="0"/>
              </a:spcBef>
              <a:buNone/>
            </a:pPr>
            <a:endParaRPr lang="en-US" sz="1800">
              <a:solidFill>
                <a:srgbClr val="002060"/>
              </a:solidFill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b="1"/>
              <a:t> </a:t>
            </a:r>
          </a:p>
          <a:p>
            <a:pPr>
              <a:buNone/>
            </a:pPr>
            <a:r>
              <a:rPr lang="en-US" sz="2000" b="1"/>
              <a:t>4. Trigger to restrict lower case on </a:t>
            </a:r>
            <a:r>
              <a:rPr lang="en-US" sz="2000" b="1" err="1"/>
              <a:t>sname</a:t>
            </a:r>
            <a:r>
              <a:rPr lang="en-US" sz="2000" b="1"/>
              <a:t> column of Sailors</a:t>
            </a:r>
            <a:endParaRPr lang="en-US" sz="2000"/>
          </a:p>
          <a:p>
            <a:pPr>
              <a:buNone/>
            </a:pPr>
            <a:r>
              <a:rPr lang="en-US" sz="2000"/>
              <a:t> CREATE OR REPLACE TRIGGER </a:t>
            </a:r>
            <a:r>
              <a:rPr lang="en-US" sz="2000" err="1"/>
              <a:t>case_sample</a:t>
            </a:r>
            <a:endParaRPr lang="en-US" sz="2000"/>
          </a:p>
          <a:p>
            <a:pPr>
              <a:buNone/>
            </a:pPr>
            <a:r>
              <a:rPr lang="en-US" sz="2000"/>
              <a:t>BEFORE INSERT OR UPDATE ON Sailors</a:t>
            </a:r>
          </a:p>
          <a:p>
            <a:pPr>
              <a:buNone/>
            </a:pPr>
            <a:r>
              <a:rPr lang="en-US" sz="2000"/>
              <a:t>FOR EACH ROW</a:t>
            </a:r>
          </a:p>
          <a:p>
            <a:pPr>
              <a:buNone/>
            </a:pPr>
            <a:r>
              <a:rPr lang="en-US" sz="2000"/>
              <a:t>BEGIN</a:t>
            </a:r>
          </a:p>
          <a:p>
            <a:pPr>
              <a:buNone/>
            </a:pPr>
            <a:r>
              <a:rPr lang="en-US" sz="2000"/>
              <a:t>if trim(:</a:t>
            </a:r>
            <a:r>
              <a:rPr lang="en-US" sz="2000" err="1"/>
              <a:t>new.sname</a:t>
            </a:r>
            <a:r>
              <a:rPr lang="en-US" sz="2000"/>
              <a:t>)!=upper(trim(:</a:t>
            </a:r>
            <a:r>
              <a:rPr lang="en-US" sz="2000" err="1"/>
              <a:t>new.sname</a:t>
            </a:r>
            <a:r>
              <a:rPr lang="en-US" sz="2000"/>
              <a:t>))</a:t>
            </a:r>
          </a:p>
          <a:p>
            <a:pPr>
              <a:buNone/>
            </a:pPr>
            <a:r>
              <a:rPr lang="en-US" sz="2000"/>
              <a:t>then</a:t>
            </a:r>
          </a:p>
          <a:p>
            <a:pPr>
              <a:buNone/>
            </a:pPr>
            <a:r>
              <a:rPr lang="en-US" sz="2000" err="1"/>
              <a:t>raise_application_error</a:t>
            </a:r>
            <a:r>
              <a:rPr lang="en-US" sz="2000"/>
              <a:t>(-20001,'Lower case not allowed');</a:t>
            </a:r>
          </a:p>
          <a:p>
            <a:pPr>
              <a:buNone/>
            </a:pPr>
            <a:r>
              <a:rPr lang="en-US" sz="2000"/>
              <a:t>end if;</a:t>
            </a:r>
          </a:p>
          <a:p>
            <a:pPr>
              <a:buNone/>
            </a:pPr>
            <a:r>
              <a:rPr lang="en-US" sz="2000"/>
              <a:t>end;</a:t>
            </a:r>
          </a:p>
          <a:p>
            <a:pPr>
              <a:buNone/>
            </a:pPr>
            <a:r>
              <a:rPr lang="en-US" sz="2000"/>
              <a:t>/</a:t>
            </a:r>
          </a:p>
          <a:p>
            <a:pPr>
              <a:buNone/>
            </a:pPr>
            <a:r>
              <a:rPr lang="en-US" sz="2000"/>
              <a:t>insert into Sailors values(35,'John',7,45);  // before trigger creation</a:t>
            </a:r>
          </a:p>
          <a:p>
            <a:pPr>
              <a:buNone/>
            </a:pPr>
            <a:r>
              <a:rPr lang="en-US" sz="2000"/>
              <a:t>insert into Sailors values(35,'JOHN',7,45);</a:t>
            </a:r>
          </a:p>
          <a:p>
            <a:pPr>
              <a:buNone/>
            </a:pPr>
            <a:r>
              <a:rPr lang="en-US" sz="2000"/>
              <a:t>update Sailors set </a:t>
            </a:r>
            <a:r>
              <a:rPr lang="en-US" sz="2000" err="1"/>
              <a:t>sname</a:t>
            </a:r>
            <a:r>
              <a:rPr lang="en-US" sz="2000"/>
              <a:t>='Dustin' where </a:t>
            </a:r>
            <a:r>
              <a:rPr lang="en-US" sz="2000" err="1"/>
              <a:t>sid</a:t>
            </a:r>
            <a:r>
              <a:rPr lang="en-US" sz="2000"/>
              <a:t>=22;</a:t>
            </a:r>
          </a:p>
          <a:p>
            <a:pPr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 algn="ctr">
              <a:buNone/>
            </a:pPr>
            <a:endParaRPr lang="en-US" sz="2000">
              <a:solidFill>
                <a:srgbClr val="0070C0"/>
              </a:solidFill>
            </a:endParaRPr>
          </a:p>
          <a:p>
            <a:pPr>
              <a:buNone/>
            </a:pPr>
            <a:endParaRPr lang="en-IN" sz="1800"/>
          </a:p>
          <a:p>
            <a:pPr>
              <a:buNone/>
            </a:pPr>
            <a:endParaRPr lang="en-US" sz="1800"/>
          </a:p>
          <a:p>
            <a:pPr lvl="0">
              <a:buNone/>
            </a:pPr>
            <a:endParaRPr lang="en-IN" sz="1800"/>
          </a:p>
          <a:p>
            <a:pPr>
              <a:spcBef>
                <a:spcPts val="0"/>
              </a:spcBef>
              <a:buNone/>
            </a:pPr>
            <a:endParaRPr lang="en-US" sz="2000"/>
          </a:p>
          <a:p>
            <a:pPr>
              <a:spcBef>
                <a:spcPts val="0"/>
              </a:spcBef>
              <a:buNone/>
            </a:pPr>
            <a:endParaRPr lang="en-US" sz="1800">
              <a:solidFill>
                <a:srgbClr val="002060"/>
              </a:solidFill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b="1"/>
              <a:t>CREATE OR REPLACE TRIGGER sample2</a:t>
            </a:r>
            <a:endParaRPr lang="en-US" sz="2000"/>
          </a:p>
          <a:p>
            <a:pPr>
              <a:buNone/>
            </a:pPr>
            <a:r>
              <a:rPr lang="en-US" sz="2000" b="1"/>
              <a:t>INSTEAD OF INSERT ON </a:t>
            </a:r>
            <a:r>
              <a:rPr lang="en-US" sz="2000" b="1" err="1"/>
              <a:t>reserve_view</a:t>
            </a:r>
            <a:endParaRPr lang="en-US" sz="2000"/>
          </a:p>
          <a:p>
            <a:pPr>
              <a:buNone/>
            </a:pPr>
            <a:r>
              <a:rPr lang="en-US" sz="2000" b="1"/>
              <a:t>FOR EACH ROW</a:t>
            </a:r>
            <a:endParaRPr lang="en-US" sz="2000"/>
          </a:p>
          <a:p>
            <a:pPr>
              <a:buNone/>
            </a:pPr>
            <a:r>
              <a:rPr lang="en-US" sz="2000" b="1"/>
              <a:t>DECLARE</a:t>
            </a:r>
            <a:endParaRPr lang="en-US" sz="2000"/>
          </a:p>
          <a:p>
            <a:pPr>
              <a:buNone/>
            </a:pPr>
            <a:r>
              <a:rPr lang="en-US" sz="2000" b="1" err="1"/>
              <a:t>rowcnt</a:t>
            </a:r>
            <a:r>
              <a:rPr lang="en-US" sz="2000" b="1"/>
              <a:t> number;</a:t>
            </a:r>
            <a:endParaRPr lang="en-US" sz="2000"/>
          </a:p>
          <a:p>
            <a:pPr>
              <a:buNone/>
            </a:pPr>
            <a:r>
              <a:rPr lang="en-US" sz="2000" b="1"/>
              <a:t>BEGIN</a:t>
            </a:r>
            <a:endParaRPr lang="en-US" sz="2000"/>
          </a:p>
          <a:p>
            <a:pPr>
              <a:buNone/>
            </a:pPr>
            <a:r>
              <a:rPr lang="en-US" sz="2000" b="1"/>
              <a:t>SELECT COUNT(*) INTO </a:t>
            </a:r>
            <a:r>
              <a:rPr lang="en-US" sz="2000" b="1" err="1"/>
              <a:t>rowcnt</a:t>
            </a:r>
            <a:r>
              <a:rPr lang="en-US" sz="2000" b="1"/>
              <a:t> FROM Sailors WHERE </a:t>
            </a:r>
            <a:r>
              <a:rPr lang="en-US" sz="2000" b="1" err="1"/>
              <a:t>sid</a:t>
            </a:r>
            <a:r>
              <a:rPr lang="en-US" sz="2000" b="1"/>
              <a:t>=:new.sid;</a:t>
            </a:r>
            <a:endParaRPr lang="en-US" sz="2000"/>
          </a:p>
          <a:p>
            <a:pPr>
              <a:buNone/>
            </a:pPr>
            <a:r>
              <a:rPr lang="en-US" sz="2000" b="1"/>
              <a:t>IF </a:t>
            </a:r>
            <a:r>
              <a:rPr lang="en-US" sz="2000" b="1" err="1"/>
              <a:t>rowcnt</a:t>
            </a:r>
            <a:r>
              <a:rPr lang="en-US" sz="2000" b="1"/>
              <a:t>=0 THEN</a:t>
            </a:r>
            <a:endParaRPr lang="en-US" sz="2000"/>
          </a:p>
          <a:p>
            <a:pPr>
              <a:buNone/>
            </a:pPr>
            <a:r>
              <a:rPr lang="en-US" sz="2000" b="1"/>
              <a:t>INSERT INTO Sailors(</a:t>
            </a:r>
            <a:r>
              <a:rPr lang="en-US" sz="2000" b="1" err="1"/>
              <a:t>sid</a:t>
            </a:r>
            <a:r>
              <a:rPr lang="en-US" sz="2000" b="1"/>
              <a:t>, </a:t>
            </a:r>
            <a:r>
              <a:rPr lang="en-US" sz="2000" b="1" err="1"/>
              <a:t>sname</a:t>
            </a:r>
            <a:r>
              <a:rPr lang="en-US" sz="2000" b="1"/>
              <a:t>) values (:</a:t>
            </a:r>
            <a:r>
              <a:rPr lang="en-US" sz="2000" b="1" err="1"/>
              <a:t>new.sid,:new.sname</a:t>
            </a:r>
            <a:r>
              <a:rPr lang="en-US" sz="2000" b="1"/>
              <a:t>);</a:t>
            </a:r>
            <a:endParaRPr lang="en-US" sz="2000"/>
          </a:p>
          <a:p>
            <a:pPr>
              <a:buNone/>
            </a:pPr>
            <a:r>
              <a:rPr lang="en-US" sz="2000" b="1"/>
              <a:t>ELSE</a:t>
            </a:r>
            <a:endParaRPr lang="en-US" sz="2000"/>
          </a:p>
          <a:p>
            <a:pPr>
              <a:buNone/>
            </a:pPr>
            <a:r>
              <a:rPr lang="en-US" sz="2000" b="1"/>
              <a:t>UPDATE Sailors SET </a:t>
            </a:r>
            <a:r>
              <a:rPr lang="en-US" sz="2000" b="1" err="1"/>
              <a:t>Sailors.sname</a:t>
            </a:r>
            <a:r>
              <a:rPr lang="en-US" sz="2000" b="1"/>
              <a:t>=:</a:t>
            </a:r>
            <a:r>
              <a:rPr lang="en-US" sz="2000" b="1" err="1"/>
              <a:t>new.sname</a:t>
            </a:r>
            <a:endParaRPr lang="en-US" sz="2000"/>
          </a:p>
          <a:p>
            <a:pPr>
              <a:buNone/>
            </a:pPr>
            <a:r>
              <a:rPr lang="en-US" sz="2000" b="1"/>
              <a:t>WHERE Sailors.sid=:new.sid;</a:t>
            </a:r>
            <a:endParaRPr lang="en-US" sz="2000"/>
          </a:p>
          <a:p>
            <a:pPr>
              <a:buNone/>
            </a:pPr>
            <a:r>
              <a:rPr lang="en-US" sz="2000" b="1"/>
              <a:t>END IF;</a:t>
            </a:r>
            <a:endParaRPr lang="en-US" sz="2000"/>
          </a:p>
          <a:p>
            <a:pPr>
              <a:buNone/>
            </a:pPr>
            <a:r>
              <a:rPr lang="en-US" sz="2000" b="1"/>
              <a:t>SELECT COUNT(*) INTO </a:t>
            </a:r>
            <a:r>
              <a:rPr lang="en-US" sz="2000" b="1" err="1"/>
              <a:t>rowcnt</a:t>
            </a:r>
            <a:r>
              <a:rPr lang="en-US" sz="2000" b="1"/>
              <a:t> FROM Boats WHERE bid=:new.bid;</a:t>
            </a:r>
            <a:endParaRPr lang="en-US" sz="2000"/>
          </a:p>
          <a:p>
            <a:pPr>
              <a:buNone/>
            </a:pPr>
            <a:r>
              <a:rPr lang="en-US" sz="2000" b="1"/>
              <a:t>IF </a:t>
            </a:r>
            <a:r>
              <a:rPr lang="en-US" sz="2000" b="1" err="1"/>
              <a:t>rowcnt</a:t>
            </a:r>
            <a:r>
              <a:rPr lang="en-US" sz="2000" b="1"/>
              <a:t>=0 THEN</a:t>
            </a:r>
            <a:endParaRPr lang="en-US" sz="2000"/>
          </a:p>
          <a:p>
            <a:pPr>
              <a:buNone/>
            </a:pPr>
            <a:r>
              <a:rPr lang="en-US" sz="2000" b="1"/>
              <a:t>INSERT INTO Boats(</a:t>
            </a:r>
            <a:r>
              <a:rPr lang="en-US" sz="2000" b="1" err="1"/>
              <a:t>bid,bname</a:t>
            </a:r>
            <a:r>
              <a:rPr lang="en-US" sz="2000" b="1"/>
              <a:t>) values (:</a:t>
            </a:r>
            <a:r>
              <a:rPr lang="en-US" sz="2000" b="1" err="1"/>
              <a:t>new.bid,:new.bname</a:t>
            </a:r>
            <a:r>
              <a:rPr lang="en-US" sz="2000" b="1"/>
              <a:t>);</a:t>
            </a:r>
            <a:endParaRPr lang="en-US" sz="2000"/>
          </a:p>
          <a:p>
            <a:pPr>
              <a:buNone/>
            </a:pPr>
            <a:r>
              <a:rPr lang="en-US" sz="2000" b="1"/>
              <a:t>ELSE</a:t>
            </a:r>
            <a:endParaRPr lang="en-US" sz="2000"/>
          </a:p>
          <a:p>
            <a:pPr>
              <a:buNone/>
            </a:pPr>
            <a:r>
              <a:rPr lang="en-US" sz="2000" b="1"/>
              <a:t>UPDATE Boats SET </a:t>
            </a:r>
            <a:r>
              <a:rPr lang="en-US" sz="2000" b="1" err="1"/>
              <a:t>Boats.bname</a:t>
            </a:r>
            <a:r>
              <a:rPr lang="en-US" sz="2000" b="1"/>
              <a:t>=:</a:t>
            </a:r>
            <a:r>
              <a:rPr lang="en-US" sz="2000" b="1" err="1"/>
              <a:t>new.bname</a:t>
            </a:r>
            <a:endParaRPr lang="en-US" sz="2000"/>
          </a:p>
          <a:p>
            <a:pPr>
              <a:buNone/>
            </a:pPr>
            <a:r>
              <a:rPr lang="en-US" sz="2000" b="1"/>
              <a:t>WHERE Boats.bid=:new.bid;</a:t>
            </a:r>
            <a:endParaRPr lang="en-US" sz="2000"/>
          </a:p>
          <a:p>
            <a:pPr>
              <a:buNone/>
            </a:pPr>
            <a:r>
              <a:rPr lang="en-US" sz="2000" b="1"/>
              <a:t>END IF;</a:t>
            </a:r>
            <a:endParaRPr lang="en-US" sz="2000"/>
          </a:p>
          <a:p>
            <a:pPr>
              <a:buNone/>
            </a:pPr>
            <a:r>
              <a:rPr lang="en-US" sz="2000" b="1"/>
              <a:t>SELECT COUNT(*) INTO </a:t>
            </a:r>
            <a:r>
              <a:rPr lang="en-US" sz="2000" b="1" err="1"/>
              <a:t>rowcnt</a:t>
            </a:r>
            <a:r>
              <a:rPr lang="en-US" sz="2000" b="1"/>
              <a:t> FROM Reserves WHERE </a:t>
            </a:r>
            <a:r>
              <a:rPr lang="en-US" sz="2000" b="1" err="1"/>
              <a:t>sid</a:t>
            </a:r>
            <a:r>
              <a:rPr lang="en-US" sz="2000" b="1"/>
              <a:t>=:new.sid</a:t>
            </a:r>
            <a:endParaRPr lang="en-US" sz="2000"/>
          </a:p>
          <a:p>
            <a:pPr>
              <a:buNone/>
            </a:pPr>
            <a:r>
              <a:rPr lang="en-US" sz="2000" b="1"/>
              <a:t>AND bid=:new.bid;</a:t>
            </a:r>
            <a:endParaRPr lang="en-US" sz="2000"/>
          </a:p>
          <a:p>
            <a:pPr>
              <a:buNone/>
            </a:pPr>
            <a:r>
              <a:rPr lang="en-US" sz="2000" b="1"/>
              <a:t>IF </a:t>
            </a:r>
            <a:r>
              <a:rPr lang="en-US" sz="2000" b="1" err="1"/>
              <a:t>rowcnt</a:t>
            </a:r>
            <a:r>
              <a:rPr lang="en-US" sz="2000" b="1"/>
              <a:t>=0 THEN</a:t>
            </a:r>
            <a:endParaRPr lang="en-US" sz="2000"/>
          </a:p>
          <a:p>
            <a:pPr>
              <a:buNone/>
            </a:pPr>
            <a:r>
              <a:rPr lang="en-US" sz="2000" b="1"/>
              <a:t>INSERT INTO Reserves(</a:t>
            </a:r>
            <a:r>
              <a:rPr lang="en-US" sz="2000" b="1" err="1"/>
              <a:t>sid,bid,day</a:t>
            </a:r>
            <a:r>
              <a:rPr lang="en-US" sz="2000" b="1"/>
              <a:t>) values (:</a:t>
            </a:r>
            <a:r>
              <a:rPr lang="en-US" sz="2000" b="1" err="1"/>
              <a:t>new.sid,:new.bid,:new.day</a:t>
            </a:r>
            <a:r>
              <a:rPr lang="en-US" sz="2000" b="1"/>
              <a:t>);</a:t>
            </a:r>
            <a:endParaRPr lang="en-US" sz="2000"/>
          </a:p>
          <a:p>
            <a:pPr>
              <a:buNone/>
            </a:pPr>
            <a:r>
              <a:rPr lang="en-US" sz="2000" b="1"/>
              <a:t>ELSE</a:t>
            </a:r>
            <a:endParaRPr lang="en-US" sz="2000"/>
          </a:p>
          <a:p>
            <a:pPr>
              <a:buNone/>
            </a:pPr>
            <a:r>
              <a:rPr lang="en-US" sz="2000" b="1"/>
              <a:t>UPDATE Reserves SET </a:t>
            </a:r>
            <a:r>
              <a:rPr lang="en-US" sz="2000" b="1" err="1"/>
              <a:t>Reserves.day</a:t>
            </a:r>
            <a:r>
              <a:rPr lang="en-US" sz="2000" b="1"/>
              <a:t>=:</a:t>
            </a:r>
            <a:r>
              <a:rPr lang="en-US" sz="2000" b="1" err="1"/>
              <a:t>new.day</a:t>
            </a:r>
            <a:endParaRPr lang="en-US" sz="2000"/>
          </a:p>
          <a:p>
            <a:pPr>
              <a:buNone/>
            </a:pPr>
            <a:r>
              <a:rPr lang="en-US" sz="2000" b="1"/>
              <a:t>WHERE Reserves.sid=:new.sid AND Reserves.bid=:new.bid;</a:t>
            </a:r>
            <a:endParaRPr lang="en-US" sz="2000"/>
          </a:p>
          <a:p>
            <a:pPr>
              <a:buNone/>
            </a:pPr>
            <a:r>
              <a:rPr lang="en-US" sz="2000" b="1"/>
              <a:t>END IF;</a:t>
            </a:r>
            <a:endParaRPr lang="en-US" sz="2000"/>
          </a:p>
          <a:p>
            <a:pPr>
              <a:buNone/>
            </a:pPr>
            <a:r>
              <a:rPr lang="en-US" sz="2000" b="1"/>
              <a:t>END;</a:t>
            </a:r>
            <a:endParaRPr lang="en-US" sz="2000"/>
          </a:p>
          <a:p>
            <a:pPr>
              <a:buNone/>
            </a:pPr>
            <a:r>
              <a:rPr lang="en-US" sz="2000" b="1"/>
              <a:t>/</a:t>
            </a:r>
            <a:endParaRPr lang="en-US" sz="2000"/>
          </a:p>
          <a:p>
            <a:pPr>
              <a:buNone/>
            </a:pPr>
            <a:r>
              <a:rPr lang="en-US" sz="2000"/>
              <a:t> </a:t>
            </a:r>
          </a:p>
          <a:p>
            <a:pPr>
              <a:buNone/>
            </a:pPr>
            <a:r>
              <a:rPr lang="en-US" sz="2000"/>
              <a:t>insert into </a:t>
            </a:r>
            <a:r>
              <a:rPr lang="en-US" sz="2000" err="1"/>
              <a:t>reserve_view</a:t>
            </a:r>
            <a:r>
              <a:rPr lang="en-US" sz="2000"/>
              <a:t> values(50,'JOHN',105,’Cruise’,'10-OCT-98');</a:t>
            </a:r>
          </a:p>
          <a:p>
            <a:pPr>
              <a:buNone/>
            </a:pPr>
            <a:r>
              <a:rPr lang="en-US" sz="2000"/>
              <a:t>insert into </a:t>
            </a:r>
            <a:r>
              <a:rPr lang="en-US" sz="2000" err="1"/>
              <a:t>reserve_view</a:t>
            </a:r>
            <a:r>
              <a:rPr lang="en-US" sz="2000"/>
              <a:t> values(29,'BRUTUS',101,’Interlake’,'11-OCT-98');</a:t>
            </a:r>
          </a:p>
          <a:p>
            <a:pPr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 algn="ctr">
              <a:buNone/>
            </a:pPr>
            <a:endParaRPr lang="en-US" sz="2000">
              <a:solidFill>
                <a:srgbClr val="0070C0"/>
              </a:solidFill>
            </a:endParaRPr>
          </a:p>
          <a:p>
            <a:pPr>
              <a:buNone/>
            </a:pPr>
            <a:endParaRPr lang="en-IN" sz="1800"/>
          </a:p>
          <a:p>
            <a:pPr>
              <a:buNone/>
            </a:pPr>
            <a:endParaRPr lang="en-US" sz="1800"/>
          </a:p>
          <a:p>
            <a:pPr lvl="0">
              <a:buNone/>
            </a:pPr>
            <a:endParaRPr lang="en-IN" sz="1800"/>
          </a:p>
          <a:p>
            <a:pPr>
              <a:spcBef>
                <a:spcPts val="0"/>
              </a:spcBef>
              <a:buNone/>
            </a:pPr>
            <a:endParaRPr lang="en-US" sz="2000"/>
          </a:p>
          <a:p>
            <a:pPr>
              <a:spcBef>
                <a:spcPts val="0"/>
              </a:spcBef>
              <a:buNone/>
            </a:pPr>
            <a:endParaRPr lang="en-US" sz="1800">
              <a:solidFill>
                <a:srgbClr val="002060"/>
              </a:solidFill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000">
                <a:solidFill>
                  <a:srgbClr val="FF0000"/>
                </a:solidFill>
              </a:rPr>
              <a:t>  TCL inside Triggers</a:t>
            </a:r>
          </a:p>
          <a:p>
            <a:pPr>
              <a:buNone/>
            </a:pPr>
            <a:endParaRPr lang="en-US" sz="2000">
              <a:solidFill>
                <a:srgbClr val="0070C0"/>
              </a:solidFill>
            </a:endParaRPr>
          </a:p>
          <a:p>
            <a:r>
              <a:rPr lang="en-US" sz="2000">
                <a:solidFill>
                  <a:srgbClr val="0070C0"/>
                </a:solidFill>
              </a:rPr>
              <a:t>Triggers should not contain transaction control statements like commit, rollback, savepoint. </a:t>
            </a:r>
          </a:p>
          <a:p>
            <a:r>
              <a:rPr lang="en-US" sz="2000">
                <a:solidFill>
                  <a:srgbClr val="0070C0"/>
                </a:solidFill>
              </a:rPr>
              <a:t>Because it is fired as part of the execution of the triggering statement. </a:t>
            </a:r>
          </a:p>
          <a:p>
            <a:r>
              <a:rPr lang="en-US" sz="2000">
                <a:solidFill>
                  <a:srgbClr val="0070C0"/>
                </a:solidFill>
              </a:rPr>
              <a:t>When the triggering statement is committed or rolled back, work in the trigger is committed or rolled back as well.</a:t>
            </a:r>
          </a:p>
          <a:p>
            <a:pPr>
              <a:buNone/>
            </a:pPr>
            <a:endParaRPr lang="en-US" sz="2000"/>
          </a:p>
          <a:p>
            <a:pPr>
              <a:buFont typeface="Wingdings" pitchFamily="2" charset="2"/>
              <a:buChar char="ü"/>
            </a:pPr>
            <a:r>
              <a:rPr lang="en-US" sz="2000">
                <a:solidFill>
                  <a:srgbClr val="0070C0"/>
                </a:solidFill>
              </a:rPr>
              <a:t>If a commit has to be used inside a trigger, the trigger transaction should be an</a:t>
            </a:r>
          </a:p>
          <a:p>
            <a:pPr>
              <a:buNone/>
            </a:pPr>
            <a:r>
              <a:rPr lang="en-US" sz="2000">
                <a:solidFill>
                  <a:srgbClr val="0070C0"/>
                </a:solidFill>
              </a:rPr>
              <a:t>	independent transaction from its parent transaction. </a:t>
            </a:r>
          </a:p>
          <a:p>
            <a:pPr>
              <a:buFont typeface="Wingdings" pitchFamily="2" charset="2"/>
              <a:buChar char="ü"/>
            </a:pPr>
            <a:endParaRPr lang="en-US" sz="200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000">
                <a:solidFill>
                  <a:srgbClr val="0070C0"/>
                </a:solidFill>
              </a:rPr>
              <a:t>This can be achieved by using </a:t>
            </a:r>
            <a:r>
              <a:rPr lang="en-US" sz="2000" err="1">
                <a:solidFill>
                  <a:srgbClr val="0070C0"/>
                </a:solidFill>
              </a:rPr>
              <a:t>Pragma</a:t>
            </a:r>
            <a:r>
              <a:rPr lang="en-US" sz="2000">
                <a:solidFill>
                  <a:srgbClr val="0070C0"/>
                </a:solidFill>
              </a:rPr>
              <a:t>. </a:t>
            </a:r>
          </a:p>
          <a:p>
            <a:pPr>
              <a:buFont typeface="Wingdings" pitchFamily="2" charset="2"/>
              <a:buChar char="ü"/>
            </a:pPr>
            <a:endParaRPr lang="en-US" sz="200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000" err="1">
                <a:solidFill>
                  <a:srgbClr val="0070C0"/>
                </a:solidFill>
              </a:rPr>
              <a:t>Pragma</a:t>
            </a:r>
            <a:r>
              <a:rPr lang="en-US" sz="2000">
                <a:solidFill>
                  <a:srgbClr val="0070C0"/>
                </a:solidFill>
              </a:rPr>
              <a:t> AUTONOMOUS_TRANSACTION allows the transaction which has been</a:t>
            </a:r>
          </a:p>
          <a:p>
            <a:pPr>
              <a:buNone/>
            </a:pPr>
            <a:r>
              <a:rPr lang="en-US" sz="2000">
                <a:solidFill>
                  <a:srgbClr val="0070C0"/>
                </a:solidFill>
              </a:rPr>
              <a:t>	started by another  transaction, to become an independent(child) Transaction.</a:t>
            </a:r>
          </a:p>
          <a:p>
            <a:pPr>
              <a:buFont typeface="Wingdings" pitchFamily="2" charset="2"/>
              <a:buChar char="ü"/>
            </a:pPr>
            <a:endParaRPr lang="en-US" sz="200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000">
                <a:solidFill>
                  <a:srgbClr val="0070C0"/>
                </a:solidFill>
              </a:rPr>
              <a:t>It Should be declared in the DECLARE section of any subprogram.</a:t>
            </a:r>
          </a:p>
          <a:p>
            <a:pPr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 algn="ctr">
              <a:buNone/>
            </a:pPr>
            <a:endParaRPr lang="en-US" sz="2000">
              <a:solidFill>
                <a:srgbClr val="0070C0"/>
              </a:solidFill>
            </a:endParaRPr>
          </a:p>
          <a:p>
            <a:pPr>
              <a:buNone/>
            </a:pPr>
            <a:endParaRPr lang="en-IN" sz="1800"/>
          </a:p>
          <a:p>
            <a:pPr>
              <a:buNone/>
            </a:pPr>
            <a:endParaRPr lang="en-US" sz="1800"/>
          </a:p>
          <a:p>
            <a:pPr lvl="0">
              <a:buNone/>
            </a:pPr>
            <a:endParaRPr lang="en-IN" sz="1800"/>
          </a:p>
          <a:p>
            <a:pPr>
              <a:spcBef>
                <a:spcPts val="0"/>
              </a:spcBef>
              <a:buNone/>
            </a:pPr>
            <a:endParaRPr lang="en-US" sz="2000"/>
          </a:p>
          <a:p>
            <a:pPr>
              <a:spcBef>
                <a:spcPts val="0"/>
              </a:spcBef>
              <a:buNone/>
            </a:pPr>
            <a:endParaRPr lang="en-US" sz="1800">
              <a:solidFill>
                <a:srgbClr val="002060"/>
              </a:solidFill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en-US" sz="2000">
                <a:solidFill>
                  <a:srgbClr val="FF0000"/>
                </a:solidFill>
              </a:rPr>
              <a:t>Example: </a:t>
            </a:r>
          </a:p>
          <a:p>
            <a:pPr>
              <a:buNone/>
            </a:pPr>
            <a:r>
              <a:rPr lang="en-US" sz="2000">
                <a:solidFill>
                  <a:schemeClr val="tx1"/>
                </a:solidFill>
              </a:rPr>
              <a:t>CREATE OR REPLACE TRIGGER tab1_trig</a:t>
            </a:r>
          </a:p>
          <a:p>
            <a:pPr>
              <a:buNone/>
            </a:pPr>
            <a:r>
              <a:rPr lang="en-US" sz="2000">
                <a:solidFill>
                  <a:schemeClr val="tx1"/>
                </a:solidFill>
              </a:rPr>
              <a:t>AFTER insert ON sailors</a:t>
            </a:r>
          </a:p>
          <a:p>
            <a:pPr>
              <a:buNone/>
            </a:pPr>
            <a:r>
              <a:rPr lang="en-US" sz="2000">
                <a:solidFill>
                  <a:schemeClr val="tx1"/>
                </a:solidFill>
              </a:rPr>
              <a:t>DECLARE</a:t>
            </a:r>
          </a:p>
          <a:p>
            <a:pPr>
              <a:buNone/>
            </a:pPr>
            <a:r>
              <a:rPr lang="en-US" sz="2000">
                <a:solidFill>
                  <a:schemeClr val="tx1"/>
                </a:solidFill>
              </a:rPr>
              <a:t>PRAGMA AUTONOMOUS_TRANSACTION;</a:t>
            </a:r>
          </a:p>
          <a:p>
            <a:pPr>
              <a:buNone/>
            </a:pPr>
            <a:r>
              <a:rPr lang="en-US" sz="2000">
                <a:solidFill>
                  <a:schemeClr val="tx1"/>
                </a:solidFill>
              </a:rPr>
              <a:t>BEGIN</a:t>
            </a:r>
          </a:p>
          <a:p>
            <a:pPr>
              <a:buNone/>
            </a:pPr>
            <a:r>
              <a:rPr lang="en-US" sz="2000">
                <a:solidFill>
                  <a:schemeClr val="tx1"/>
                </a:solidFill>
              </a:rPr>
              <a:t>INSERT INTO log VALUES (SYSDATE, 'Insert on Sailors');</a:t>
            </a:r>
          </a:p>
          <a:p>
            <a:pPr>
              <a:buNone/>
            </a:pPr>
            <a:r>
              <a:rPr lang="en-US" sz="2000">
                <a:solidFill>
                  <a:schemeClr val="tx1"/>
                </a:solidFill>
              </a:rPr>
              <a:t>COMMIT; -- only allowed in autonomous triggers</a:t>
            </a:r>
          </a:p>
          <a:p>
            <a:pPr>
              <a:buNone/>
            </a:pPr>
            <a:r>
              <a:rPr lang="en-US" sz="2000">
                <a:solidFill>
                  <a:schemeClr val="tx1"/>
                </a:solidFill>
              </a:rPr>
              <a:t>END;</a:t>
            </a:r>
          </a:p>
          <a:p>
            <a:pPr>
              <a:buNone/>
            </a:pPr>
            <a:r>
              <a:rPr lang="en-US" sz="2000">
                <a:solidFill>
                  <a:schemeClr val="tx1"/>
                </a:solidFill>
              </a:rPr>
              <a:t>/</a:t>
            </a:r>
          </a:p>
          <a:p>
            <a:pPr>
              <a:buNone/>
            </a:pPr>
            <a:endParaRPr lang="en-US" sz="2000"/>
          </a:p>
          <a:p>
            <a:pPr>
              <a:buNone/>
            </a:pPr>
            <a:r>
              <a:rPr lang="en-US" sz="2000">
                <a:solidFill>
                  <a:srgbClr val="0070C0"/>
                </a:solidFill>
              </a:rPr>
              <a:t>Note: comments in PLSQL start with --</a:t>
            </a:r>
          </a:p>
          <a:p>
            <a:pPr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 algn="ctr">
              <a:buNone/>
            </a:pPr>
            <a:endParaRPr lang="en-US" sz="2000">
              <a:solidFill>
                <a:srgbClr val="0070C0"/>
              </a:solidFill>
            </a:endParaRPr>
          </a:p>
          <a:p>
            <a:pPr>
              <a:buNone/>
            </a:pPr>
            <a:endParaRPr lang="en-IN" sz="1800"/>
          </a:p>
          <a:p>
            <a:pPr>
              <a:buNone/>
            </a:pPr>
            <a:endParaRPr lang="en-US" sz="1800"/>
          </a:p>
          <a:p>
            <a:pPr lvl="0">
              <a:buNone/>
            </a:pPr>
            <a:endParaRPr lang="en-IN" sz="1800"/>
          </a:p>
          <a:p>
            <a:pPr>
              <a:spcBef>
                <a:spcPts val="0"/>
              </a:spcBef>
              <a:buNone/>
            </a:pPr>
            <a:endParaRPr lang="en-US" sz="2000"/>
          </a:p>
          <a:p>
            <a:pPr>
              <a:spcBef>
                <a:spcPts val="0"/>
              </a:spcBef>
              <a:buNone/>
            </a:pPr>
            <a:endParaRPr lang="en-US" sz="1800">
              <a:solidFill>
                <a:srgbClr val="002060"/>
              </a:solidFill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562600"/>
          </a:xfrm>
        </p:spPr>
        <p:txBody>
          <a:bodyPr>
            <a:normAutofit/>
          </a:bodyPr>
          <a:lstStyle/>
          <a:p>
            <a:pPr lvl="0"/>
            <a:r>
              <a:rPr lang="en-US" sz="1600" b="1"/>
              <a:t>Create a trigger to print total number of records in the Reserves table whenever a new row is inserted or an existing row is deleted from the table.</a:t>
            </a:r>
          </a:p>
          <a:p>
            <a:pPr lvl="0"/>
            <a:endParaRPr lang="en-US" sz="1600" b="1"/>
          </a:p>
          <a:p>
            <a:r>
              <a:rPr lang="en-US" sz="1600" b="1"/>
              <a:t>Write a trigger that restricts the boats table from having duplicates values or null values in the column bname.</a:t>
            </a:r>
          </a:p>
          <a:p>
            <a:endParaRPr lang="en-US" sz="1600" b="1"/>
          </a:p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Additional Programs for practice on triggers:</a:t>
            </a:r>
          </a:p>
          <a:p>
            <a:r>
              <a:rPr lang="en-US" sz="1600" b="1"/>
              <a:t>Create a trigger : If the rating of a sailor is less than 5 , he should not be permitted to reserve two boats on any day.</a:t>
            </a:r>
          </a:p>
          <a:p>
            <a:r>
              <a:rPr lang="en-US" sz="1600" b="1"/>
              <a:t>Create a trigger: Increase the rating of a sailor by 1 for every 2 reservations made by him.</a:t>
            </a:r>
          </a:p>
          <a:p>
            <a:r>
              <a:rPr lang="en-US" sz="1600" b="1"/>
              <a:t>Create a trigger: If a sailor rating is less than 5 he should not reserve "Interlake" boats.</a:t>
            </a:r>
          </a:p>
          <a:p>
            <a:r>
              <a:rPr lang="en-US" sz="1600" b="1"/>
              <a:t>Create a trigger : A boat named "Clipper" should not have color other than "Red".</a:t>
            </a:r>
            <a:endParaRPr lang="en-US" sz="1600"/>
          </a:p>
          <a:p>
            <a:pPr lvl="0"/>
            <a:endParaRPr lang="en-US" sz="1600"/>
          </a:p>
          <a:p>
            <a:endParaRPr 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11293-9FD9-4136-8136-AB6B505E6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484187"/>
            <a:ext cx="7772400" cy="1470025"/>
          </a:xfrm>
        </p:spPr>
        <p:txBody>
          <a:bodyPr/>
          <a:lstStyle/>
          <a:p>
            <a:r>
              <a:rPr lang="en-IN"/>
              <a:t>Experimental Viva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16A95-11DB-4AFA-AA90-BE53E0D34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1905000"/>
            <a:ext cx="8077200" cy="37338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1) PL/SQL packages usually have two parts. What are these two parts?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2) Which command(s) are used for creating PL/SQL packages?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3) Explain the process of creating user defined exceptions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4) List any four in-built exceptions and when are they raised.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5) What is the purpose of using OTHERS exception. 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6) Write the difference between Triggers and Constraints?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7)Discuss the difference in execution of triggers and stored procedures?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8) When do we use triggers?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9) What is the mutating table and constraining table?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10) What are actual parameters and formal parameters?</a:t>
            </a:r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131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BFB9-0CC3-4D21-B8EE-1B16141E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45D40-BA94-4477-A312-9673387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39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>
                <a:hlinkClick r:id="rId2"/>
              </a:rPr>
              <a:t>https://docs.oracle.com/cd/A97630_01/win.920/a97251/ch3.htm</a:t>
            </a:r>
            <a:endParaRPr lang="en-IN"/>
          </a:p>
          <a:p>
            <a:pPr marL="514350" indent="-514350">
              <a:buFont typeface="+mj-lt"/>
              <a:buAutoNum type="arabicPeriod"/>
            </a:pPr>
            <a:r>
              <a:rPr lang="en-IN">
                <a:hlinkClick r:id="rId3"/>
              </a:rPr>
              <a:t>https://docs.oracle.com/cd/B28359_01/appdev.111/b28370/triggers.htm</a:t>
            </a:r>
            <a:endParaRPr lang="en-IN"/>
          </a:p>
          <a:p>
            <a:pPr marL="514350" indent="-514350">
              <a:buFont typeface="+mj-lt"/>
              <a:buAutoNum type="arabicPeriod"/>
            </a:pPr>
            <a:r>
              <a:rPr lang="en-IN">
                <a:hlinkClick r:id="rId4"/>
              </a:rPr>
              <a:t>https://community.oracle.com/thread/1005758</a:t>
            </a:r>
            <a:endParaRPr lang="en-IN"/>
          </a:p>
          <a:p>
            <a:pPr marL="514350" indent="-514350">
              <a:buFont typeface="+mj-lt"/>
              <a:buAutoNum type="arabicPeriod"/>
            </a:pPr>
            <a:r>
              <a:rPr lang="en-IN">
                <a:hlinkClick r:id="rId5"/>
              </a:rPr>
              <a:t>https://www.youtube.com/watch?v=ihuXf6PySg4</a:t>
            </a:r>
            <a:endParaRPr lang="en-IN"/>
          </a:p>
          <a:p>
            <a:pPr marL="514350" indent="-514350">
              <a:buFont typeface="+mj-lt"/>
              <a:buAutoNum type="arabicPeriod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35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400"/>
              <a:t> </a:t>
            </a:r>
          </a:p>
          <a:p>
            <a:pPr algn="ctr">
              <a:buNone/>
            </a:pPr>
            <a:r>
              <a:rPr lang="en-US" sz="1800" u="sng">
                <a:solidFill>
                  <a:srgbClr val="FF0000"/>
                </a:solidFill>
              </a:rPr>
              <a:t>PLSQL – EXCEPTION HANDLING</a:t>
            </a:r>
            <a:endParaRPr lang="en-US" sz="180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400"/>
              <a:t> </a:t>
            </a:r>
          </a:p>
          <a:p>
            <a:pPr>
              <a:buNone/>
            </a:pPr>
            <a:r>
              <a:rPr lang="en-US" sz="1400"/>
              <a:t>1</a:t>
            </a:r>
            <a:r>
              <a:rPr lang="en-US" sz="1500"/>
              <a:t>. Program for handling pre-defined exceptions</a:t>
            </a:r>
          </a:p>
          <a:p>
            <a:pPr>
              <a:buNone/>
            </a:pPr>
            <a:r>
              <a:rPr lang="en-US" sz="1600"/>
              <a:t>DECLARE</a:t>
            </a:r>
          </a:p>
          <a:p>
            <a:pPr>
              <a:buNone/>
            </a:pPr>
            <a:r>
              <a:rPr lang="en-US" sz="1600" err="1"/>
              <a:t>rec_sail</a:t>
            </a:r>
            <a:r>
              <a:rPr lang="en-US" sz="1600"/>
              <a:t> </a:t>
            </a:r>
            <a:r>
              <a:rPr lang="en-US" sz="1600" err="1"/>
              <a:t>Sailors%rowtype</a:t>
            </a:r>
            <a:r>
              <a:rPr lang="en-US" sz="1600"/>
              <a:t>;</a:t>
            </a:r>
          </a:p>
          <a:p>
            <a:pPr>
              <a:buNone/>
            </a:pPr>
            <a:r>
              <a:rPr lang="en-US" sz="1600"/>
              <a:t>BEGIN</a:t>
            </a:r>
          </a:p>
          <a:p>
            <a:pPr>
              <a:buNone/>
            </a:pPr>
            <a:r>
              <a:rPr lang="en-US" sz="1600"/>
              <a:t>select * into </a:t>
            </a:r>
            <a:r>
              <a:rPr lang="en-US" sz="1600" err="1"/>
              <a:t>rec_sail</a:t>
            </a:r>
            <a:endParaRPr lang="en-US" sz="1600"/>
          </a:p>
          <a:p>
            <a:pPr>
              <a:buNone/>
            </a:pPr>
            <a:r>
              <a:rPr lang="en-US" sz="1600"/>
              <a:t>from Sailors</a:t>
            </a:r>
          </a:p>
          <a:p>
            <a:pPr>
              <a:buNone/>
            </a:pPr>
            <a:r>
              <a:rPr lang="en-US" sz="1600"/>
              <a:t>where </a:t>
            </a:r>
            <a:r>
              <a:rPr lang="en-US" sz="1600" err="1"/>
              <a:t>sid</a:t>
            </a:r>
            <a:r>
              <a:rPr lang="en-US" sz="1600"/>
              <a:t>=&amp;</a:t>
            </a:r>
            <a:r>
              <a:rPr lang="en-US" sz="1600" err="1"/>
              <a:t>sid</a:t>
            </a:r>
            <a:r>
              <a:rPr lang="en-US" sz="1600"/>
              <a:t>;</a:t>
            </a:r>
          </a:p>
          <a:p>
            <a:pPr>
              <a:buNone/>
            </a:pPr>
            <a:r>
              <a:rPr lang="en-US" sz="1600" err="1"/>
              <a:t>dbms_output.put_line</a:t>
            </a:r>
            <a:r>
              <a:rPr lang="en-US" sz="1600"/>
              <a:t>(rec_sail.sid||' '||</a:t>
            </a:r>
            <a:r>
              <a:rPr lang="en-US" sz="1600" err="1"/>
              <a:t>rec_sail.sname</a:t>
            </a:r>
            <a:r>
              <a:rPr lang="en-US" sz="1600"/>
              <a:t>);</a:t>
            </a:r>
          </a:p>
          <a:p>
            <a:pPr>
              <a:buNone/>
            </a:pPr>
            <a:r>
              <a:rPr lang="en-US" sz="1600"/>
              <a:t>EXCEPTION</a:t>
            </a:r>
          </a:p>
          <a:p>
            <a:pPr>
              <a:buNone/>
            </a:pPr>
            <a:r>
              <a:rPr lang="en-US" sz="1600"/>
              <a:t>WHEN </a:t>
            </a:r>
            <a:r>
              <a:rPr lang="en-US" sz="1600" err="1"/>
              <a:t>too_many_rows</a:t>
            </a:r>
            <a:r>
              <a:rPr lang="en-US" sz="1600"/>
              <a:t> THEN</a:t>
            </a:r>
          </a:p>
          <a:p>
            <a:pPr>
              <a:buNone/>
            </a:pPr>
            <a:r>
              <a:rPr lang="en-US" sz="1600" err="1"/>
              <a:t>dbms_output.put_line</a:t>
            </a:r>
            <a:r>
              <a:rPr lang="en-US" sz="1600"/>
              <a:t>('Use cursors');</a:t>
            </a:r>
          </a:p>
          <a:p>
            <a:pPr>
              <a:buNone/>
            </a:pPr>
            <a:r>
              <a:rPr lang="en-US" sz="1600"/>
              <a:t>WHEN </a:t>
            </a:r>
            <a:r>
              <a:rPr lang="en-US" sz="1600" err="1"/>
              <a:t>no_data_found</a:t>
            </a:r>
            <a:r>
              <a:rPr lang="en-US" sz="1600"/>
              <a:t> THEN</a:t>
            </a:r>
          </a:p>
          <a:p>
            <a:pPr>
              <a:buNone/>
            </a:pPr>
            <a:r>
              <a:rPr lang="en-US" sz="1600" err="1"/>
              <a:t>dbms_output.put_line</a:t>
            </a:r>
            <a:r>
              <a:rPr lang="en-US" sz="1600"/>
              <a:t>('No Sailors found');</a:t>
            </a:r>
          </a:p>
          <a:p>
            <a:pPr>
              <a:buNone/>
            </a:pPr>
            <a:r>
              <a:rPr lang="en-US" sz="1600"/>
              <a:t>WHEN others THEN </a:t>
            </a:r>
            <a:r>
              <a:rPr lang="en-US" sz="1600" err="1"/>
              <a:t>dbms_output.put_line</a:t>
            </a:r>
            <a:r>
              <a:rPr lang="en-US" sz="1600"/>
              <a:t>(SQLERRM);</a:t>
            </a:r>
          </a:p>
          <a:p>
            <a:pPr>
              <a:buNone/>
            </a:pPr>
            <a:r>
              <a:rPr lang="en-US" sz="1600"/>
              <a:t>end;</a:t>
            </a:r>
          </a:p>
          <a:p>
            <a:pPr>
              <a:buNone/>
            </a:pPr>
            <a:r>
              <a:rPr lang="en-US" sz="1600"/>
              <a:t>/</a:t>
            </a:r>
          </a:p>
          <a:p>
            <a:pPr>
              <a:buNone/>
            </a:pPr>
            <a:endParaRPr lang="en-US" sz="1600">
              <a:solidFill>
                <a:srgbClr val="0070C0"/>
              </a:solidFill>
            </a:endParaRPr>
          </a:p>
          <a:p>
            <a:pPr algn="ctr">
              <a:buNone/>
            </a:pPr>
            <a:endParaRPr lang="en-US"/>
          </a:p>
          <a:p>
            <a:pPr>
              <a:buNone/>
            </a:pPr>
            <a:r>
              <a:rPr lang="en-US"/>
              <a:t> 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721" y="417095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1400"/>
              <a:t> </a:t>
            </a:r>
          </a:p>
          <a:p>
            <a:pPr>
              <a:buNone/>
            </a:pPr>
            <a:r>
              <a:rPr lang="en-US"/>
              <a:t>2. </a:t>
            </a:r>
          </a:p>
          <a:p>
            <a:pPr>
              <a:buNone/>
            </a:pPr>
            <a:r>
              <a:rPr lang="en-US"/>
              <a:t>DECLARE</a:t>
            </a:r>
          </a:p>
          <a:p>
            <a:pPr>
              <a:buNone/>
            </a:pPr>
            <a:r>
              <a:rPr lang="en-US" err="1"/>
              <a:t>rec_sail</a:t>
            </a:r>
            <a:r>
              <a:rPr lang="en-US"/>
              <a:t> </a:t>
            </a:r>
            <a:r>
              <a:rPr lang="en-US" err="1"/>
              <a:t>Sailors%rowtype</a:t>
            </a:r>
            <a:r>
              <a:rPr lang="en-US"/>
              <a:t>;</a:t>
            </a:r>
          </a:p>
          <a:p>
            <a:pPr>
              <a:buNone/>
            </a:pPr>
            <a:r>
              <a:rPr lang="en-US" err="1"/>
              <a:t>v_sid</a:t>
            </a:r>
            <a:r>
              <a:rPr lang="en-US"/>
              <a:t> number(3);</a:t>
            </a:r>
          </a:p>
          <a:p>
            <a:pPr>
              <a:buNone/>
            </a:pPr>
            <a:r>
              <a:rPr lang="en-US"/>
              <a:t>BEGIN</a:t>
            </a:r>
          </a:p>
          <a:p>
            <a:pPr>
              <a:buNone/>
            </a:pPr>
            <a:r>
              <a:rPr lang="en-US" err="1"/>
              <a:t>v_sid</a:t>
            </a:r>
            <a:r>
              <a:rPr lang="en-US"/>
              <a:t>:=&amp;</a:t>
            </a:r>
            <a:r>
              <a:rPr lang="en-US" err="1"/>
              <a:t>sid</a:t>
            </a:r>
            <a:r>
              <a:rPr lang="en-US"/>
              <a:t>;</a:t>
            </a:r>
          </a:p>
          <a:p>
            <a:pPr>
              <a:buNone/>
            </a:pPr>
            <a:r>
              <a:rPr lang="en-US"/>
              <a:t>select * into </a:t>
            </a:r>
            <a:r>
              <a:rPr lang="en-US" err="1"/>
              <a:t>rec_sail</a:t>
            </a:r>
            <a:endParaRPr lang="en-US"/>
          </a:p>
          <a:p>
            <a:pPr>
              <a:buNone/>
            </a:pPr>
            <a:r>
              <a:rPr lang="en-US"/>
              <a:t>from Sailors</a:t>
            </a:r>
          </a:p>
          <a:p>
            <a:pPr>
              <a:buNone/>
            </a:pPr>
            <a:r>
              <a:rPr lang="en-US"/>
              <a:t>where </a:t>
            </a:r>
            <a:r>
              <a:rPr lang="en-US" err="1"/>
              <a:t>sid</a:t>
            </a:r>
            <a:r>
              <a:rPr lang="en-US"/>
              <a:t>=</a:t>
            </a:r>
            <a:r>
              <a:rPr lang="en-US" err="1"/>
              <a:t>v_sid</a:t>
            </a:r>
            <a:r>
              <a:rPr lang="en-US"/>
              <a:t>;</a:t>
            </a:r>
          </a:p>
          <a:p>
            <a:pPr>
              <a:buNone/>
            </a:pPr>
            <a:r>
              <a:rPr lang="en-US" err="1"/>
              <a:t>dbms_output.put_line</a:t>
            </a:r>
            <a:r>
              <a:rPr lang="en-US"/>
              <a:t>(rec_sail.sid||' '||</a:t>
            </a:r>
            <a:r>
              <a:rPr lang="en-US" err="1"/>
              <a:t>rec_sail.sname</a:t>
            </a:r>
            <a:r>
              <a:rPr lang="en-US"/>
              <a:t>);</a:t>
            </a:r>
          </a:p>
          <a:p>
            <a:pPr>
              <a:buNone/>
            </a:pPr>
            <a:r>
              <a:rPr lang="en-US"/>
              <a:t>EXCEPTION</a:t>
            </a:r>
          </a:p>
          <a:p>
            <a:pPr>
              <a:buNone/>
            </a:pPr>
            <a:r>
              <a:rPr lang="en-US"/>
              <a:t>WHEN </a:t>
            </a:r>
            <a:r>
              <a:rPr lang="en-US" err="1"/>
              <a:t>too_many_rows</a:t>
            </a:r>
            <a:r>
              <a:rPr lang="en-US"/>
              <a:t> THEN</a:t>
            </a:r>
          </a:p>
          <a:p>
            <a:pPr>
              <a:buNone/>
            </a:pPr>
            <a:r>
              <a:rPr lang="en-US" err="1"/>
              <a:t>dbms_output.put_line</a:t>
            </a:r>
            <a:r>
              <a:rPr lang="en-US"/>
              <a:t>('User cursors');</a:t>
            </a:r>
          </a:p>
          <a:p>
            <a:pPr>
              <a:buNone/>
            </a:pPr>
            <a:r>
              <a:rPr lang="en-US"/>
              <a:t>WHEN </a:t>
            </a:r>
            <a:r>
              <a:rPr lang="en-US" err="1"/>
              <a:t>no_data_found</a:t>
            </a:r>
            <a:r>
              <a:rPr lang="en-US"/>
              <a:t> THEN</a:t>
            </a:r>
          </a:p>
          <a:p>
            <a:pPr>
              <a:buNone/>
            </a:pPr>
            <a:r>
              <a:rPr lang="en-US" err="1"/>
              <a:t>dbms_output.put_line</a:t>
            </a:r>
            <a:r>
              <a:rPr lang="en-US"/>
              <a:t>('No Sailors found');</a:t>
            </a:r>
          </a:p>
          <a:p>
            <a:pPr>
              <a:buNone/>
            </a:pPr>
            <a:r>
              <a:rPr lang="en-US"/>
              <a:t>WHEN </a:t>
            </a:r>
            <a:r>
              <a:rPr lang="en-US" err="1"/>
              <a:t>value_error</a:t>
            </a:r>
            <a:r>
              <a:rPr lang="en-US"/>
              <a:t> THEN</a:t>
            </a:r>
          </a:p>
          <a:p>
            <a:pPr>
              <a:buNone/>
            </a:pPr>
            <a:r>
              <a:rPr lang="en-US" err="1"/>
              <a:t>dbms_output.put_line</a:t>
            </a:r>
            <a:r>
              <a:rPr lang="en-US"/>
              <a:t>('</a:t>
            </a:r>
            <a:r>
              <a:rPr lang="en-US" err="1"/>
              <a:t>datatype</a:t>
            </a:r>
            <a:r>
              <a:rPr lang="en-US"/>
              <a:t>/width mismatch');</a:t>
            </a:r>
          </a:p>
          <a:p>
            <a:pPr>
              <a:buNone/>
            </a:pPr>
            <a:r>
              <a:rPr lang="en-US"/>
              <a:t>WHEN others THEN </a:t>
            </a:r>
            <a:r>
              <a:rPr lang="en-US" err="1"/>
              <a:t>dbms_output.put_line</a:t>
            </a:r>
            <a:r>
              <a:rPr lang="en-US"/>
              <a:t>(SQLERRM);</a:t>
            </a:r>
          </a:p>
          <a:p>
            <a:pPr>
              <a:buNone/>
            </a:pPr>
            <a:r>
              <a:rPr lang="en-US"/>
              <a:t>END;</a:t>
            </a:r>
          </a:p>
          <a:p>
            <a:pPr>
              <a:buNone/>
            </a:pPr>
            <a:r>
              <a:rPr lang="en-US"/>
              <a:t>/</a:t>
            </a:r>
          </a:p>
          <a:p>
            <a:pPr>
              <a:buNone/>
            </a:pPr>
            <a:r>
              <a:rPr lang="en-US"/>
              <a:t> 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b="1"/>
              <a:t> </a:t>
            </a:r>
          </a:p>
          <a:p>
            <a:pPr>
              <a:buNone/>
            </a:pPr>
            <a:r>
              <a:rPr lang="en-US" sz="2000">
                <a:solidFill>
                  <a:schemeClr val="tx1"/>
                </a:solidFill>
              </a:rPr>
              <a:t>3. Program for declaring, raising and handling  user-defined exceptions</a:t>
            </a:r>
          </a:p>
          <a:p>
            <a:pPr>
              <a:buNone/>
            </a:pPr>
            <a:r>
              <a:rPr lang="en-US" sz="2000"/>
              <a:t>DECLARE</a:t>
            </a:r>
          </a:p>
          <a:p>
            <a:pPr>
              <a:buNone/>
            </a:pPr>
            <a:r>
              <a:rPr lang="en-US" sz="2000" err="1"/>
              <a:t>e_positive</a:t>
            </a:r>
            <a:r>
              <a:rPr lang="en-US" sz="2000"/>
              <a:t> EXCEPTION;</a:t>
            </a:r>
          </a:p>
          <a:p>
            <a:pPr>
              <a:buNone/>
            </a:pPr>
            <a:r>
              <a:rPr lang="en-US" sz="2000" err="1"/>
              <a:t>v_num</a:t>
            </a:r>
            <a:r>
              <a:rPr lang="en-US" sz="2000"/>
              <a:t> NUMBER;</a:t>
            </a:r>
          </a:p>
          <a:p>
            <a:pPr>
              <a:buNone/>
            </a:pPr>
            <a:r>
              <a:rPr lang="en-US" sz="2000"/>
              <a:t>BEGIN</a:t>
            </a:r>
          </a:p>
          <a:p>
            <a:pPr>
              <a:buNone/>
            </a:pPr>
            <a:r>
              <a:rPr lang="en-US" sz="2000" err="1"/>
              <a:t>v_num</a:t>
            </a:r>
            <a:r>
              <a:rPr lang="en-US" sz="2000"/>
              <a:t>:=&amp;number;</a:t>
            </a:r>
          </a:p>
          <a:p>
            <a:pPr>
              <a:buNone/>
            </a:pPr>
            <a:r>
              <a:rPr lang="en-US" sz="2000"/>
              <a:t>IF </a:t>
            </a:r>
            <a:r>
              <a:rPr lang="en-US" sz="2000" err="1"/>
              <a:t>v_num</a:t>
            </a:r>
            <a:r>
              <a:rPr lang="en-US" sz="2000"/>
              <a:t>&lt;0</a:t>
            </a:r>
          </a:p>
          <a:p>
            <a:pPr>
              <a:buNone/>
            </a:pPr>
            <a:r>
              <a:rPr lang="en-US" sz="2000"/>
              <a:t>THEN</a:t>
            </a:r>
          </a:p>
          <a:p>
            <a:pPr>
              <a:buNone/>
            </a:pPr>
            <a:r>
              <a:rPr lang="en-US" sz="2000"/>
              <a:t>RAISE </a:t>
            </a:r>
            <a:r>
              <a:rPr lang="en-US" sz="2000" err="1"/>
              <a:t>e_positive</a:t>
            </a:r>
            <a:r>
              <a:rPr lang="en-US" sz="2000"/>
              <a:t>;</a:t>
            </a:r>
          </a:p>
          <a:p>
            <a:pPr>
              <a:buNone/>
            </a:pPr>
            <a:r>
              <a:rPr lang="en-US" sz="2000"/>
              <a:t>ELSE</a:t>
            </a:r>
          </a:p>
          <a:p>
            <a:pPr>
              <a:buNone/>
            </a:pPr>
            <a:r>
              <a:rPr lang="en-US" sz="2000" err="1"/>
              <a:t>dbms_output.put_line</a:t>
            </a:r>
            <a:r>
              <a:rPr lang="en-US" sz="2000"/>
              <a:t>('Square root'||' '||sqrt(</a:t>
            </a:r>
            <a:r>
              <a:rPr lang="en-US" sz="2000" err="1"/>
              <a:t>v_num</a:t>
            </a:r>
            <a:r>
              <a:rPr lang="en-US" sz="2000"/>
              <a:t>));</a:t>
            </a:r>
          </a:p>
          <a:p>
            <a:pPr>
              <a:buNone/>
            </a:pPr>
            <a:r>
              <a:rPr lang="en-US" sz="2000"/>
              <a:t>END IF;</a:t>
            </a:r>
          </a:p>
          <a:p>
            <a:pPr>
              <a:buNone/>
            </a:pPr>
            <a:r>
              <a:rPr lang="en-US" sz="2000" err="1"/>
              <a:t>dbms_output.put_line</a:t>
            </a:r>
            <a:r>
              <a:rPr lang="en-US" sz="2000"/>
              <a:t>('job over');</a:t>
            </a:r>
          </a:p>
          <a:p>
            <a:pPr>
              <a:buNone/>
            </a:pPr>
            <a:r>
              <a:rPr lang="en-US" sz="2000"/>
              <a:t>EXCEPTION</a:t>
            </a:r>
          </a:p>
          <a:p>
            <a:pPr>
              <a:buNone/>
            </a:pPr>
            <a:r>
              <a:rPr lang="en-US" sz="2000"/>
              <a:t>WHEN </a:t>
            </a:r>
            <a:r>
              <a:rPr lang="en-US" sz="2000" err="1"/>
              <a:t>e_positive</a:t>
            </a:r>
            <a:r>
              <a:rPr lang="en-US" sz="2000"/>
              <a:t> THEN</a:t>
            </a:r>
          </a:p>
          <a:p>
            <a:pPr>
              <a:buNone/>
            </a:pPr>
            <a:r>
              <a:rPr lang="en-US" sz="2000" err="1"/>
              <a:t>dbms_output.put_line</a:t>
            </a:r>
            <a:r>
              <a:rPr lang="en-US" sz="2000"/>
              <a:t>('Imaginary value');</a:t>
            </a:r>
          </a:p>
          <a:p>
            <a:pPr>
              <a:buNone/>
            </a:pPr>
            <a:r>
              <a:rPr lang="en-US" sz="2000"/>
              <a:t>WHEN </a:t>
            </a:r>
            <a:r>
              <a:rPr lang="en-US" sz="2000" err="1"/>
              <a:t>value_error</a:t>
            </a:r>
            <a:r>
              <a:rPr lang="en-US" sz="2000"/>
              <a:t> THEN</a:t>
            </a:r>
          </a:p>
          <a:p>
            <a:pPr>
              <a:buNone/>
            </a:pPr>
            <a:r>
              <a:rPr lang="en-US" sz="2000" err="1"/>
              <a:t>dbms_output.put_line</a:t>
            </a:r>
            <a:r>
              <a:rPr lang="en-US" sz="2000"/>
              <a:t>('</a:t>
            </a:r>
            <a:r>
              <a:rPr lang="en-US" sz="2000" err="1"/>
              <a:t>datatype</a:t>
            </a:r>
            <a:r>
              <a:rPr lang="en-US" sz="2000"/>
              <a:t>/width mismatch');</a:t>
            </a:r>
          </a:p>
          <a:p>
            <a:pPr>
              <a:buNone/>
            </a:pPr>
            <a:r>
              <a:rPr lang="en-US" sz="2000"/>
              <a:t>WHEN others THEN </a:t>
            </a:r>
            <a:r>
              <a:rPr lang="en-US" sz="2000" err="1"/>
              <a:t>dbms_output.put_line</a:t>
            </a:r>
            <a:r>
              <a:rPr lang="en-US" sz="2000"/>
              <a:t>(SQLERRM);</a:t>
            </a:r>
          </a:p>
          <a:p>
            <a:pPr>
              <a:buNone/>
            </a:pPr>
            <a:r>
              <a:rPr lang="en-US" sz="2000"/>
              <a:t>END;</a:t>
            </a:r>
          </a:p>
          <a:p>
            <a:pPr>
              <a:buNone/>
            </a:pPr>
            <a:r>
              <a:rPr lang="en-US" sz="2000"/>
              <a:t>/</a:t>
            </a:r>
          </a:p>
          <a:p>
            <a:pPr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 algn="ctr">
              <a:buNone/>
            </a:pPr>
            <a:endParaRPr lang="en-US" sz="2000">
              <a:solidFill>
                <a:srgbClr val="0070C0"/>
              </a:solidFill>
            </a:endParaRPr>
          </a:p>
          <a:p>
            <a:pPr>
              <a:buNone/>
            </a:pPr>
            <a:endParaRPr lang="en-IN" sz="1800"/>
          </a:p>
          <a:p>
            <a:pPr>
              <a:buNone/>
            </a:pPr>
            <a:endParaRPr lang="en-US" sz="1800"/>
          </a:p>
          <a:p>
            <a:pPr lvl="0">
              <a:buNone/>
            </a:pPr>
            <a:endParaRPr lang="en-IN" sz="1800"/>
          </a:p>
          <a:p>
            <a:pPr>
              <a:spcBef>
                <a:spcPts val="0"/>
              </a:spcBef>
              <a:buNone/>
            </a:pPr>
            <a:endParaRPr lang="en-US" sz="2000"/>
          </a:p>
          <a:p>
            <a:pPr>
              <a:spcBef>
                <a:spcPts val="0"/>
              </a:spcBef>
              <a:buNone/>
            </a:pPr>
            <a:endParaRPr lang="en-US" sz="1800">
              <a:solidFill>
                <a:srgbClr val="002060"/>
              </a:solidFill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b="1"/>
              <a:t> </a:t>
            </a:r>
          </a:p>
          <a:p>
            <a:pPr>
              <a:buNone/>
            </a:pPr>
            <a:r>
              <a:rPr lang="en-US" sz="2000" b="1">
                <a:solidFill>
                  <a:srgbClr val="FF0000"/>
                </a:solidFill>
              </a:rPr>
              <a:t>SYNTAX</a:t>
            </a:r>
            <a:r>
              <a:rPr lang="en-US" sz="200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r>
              <a:rPr lang="en-US" sz="2000"/>
              <a:t> CREATE [OR REPLACE] TRIGGER &lt;</a:t>
            </a:r>
            <a:r>
              <a:rPr lang="en-US" sz="2000" err="1"/>
              <a:t>trigger_name</a:t>
            </a:r>
            <a:r>
              <a:rPr lang="en-US" sz="2000"/>
              <a:t>&gt;</a:t>
            </a:r>
          </a:p>
          <a:p>
            <a:pPr>
              <a:buNone/>
            </a:pPr>
            <a:r>
              <a:rPr lang="en-US" sz="2000"/>
              <a:t>&lt;event&gt; ON &lt;</a:t>
            </a:r>
            <a:r>
              <a:rPr lang="en-US" sz="2000" err="1"/>
              <a:t>table_name|view_name|schema|database</a:t>
            </a:r>
            <a:r>
              <a:rPr lang="en-US" sz="2000"/>
              <a:t>&gt;</a:t>
            </a:r>
          </a:p>
          <a:p>
            <a:pPr>
              <a:buNone/>
            </a:pPr>
            <a:r>
              <a:rPr lang="en-US" sz="2000"/>
              <a:t>[FOR EACH ROW]</a:t>
            </a:r>
          </a:p>
          <a:p>
            <a:pPr>
              <a:buNone/>
            </a:pPr>
            <a:r>
              <a:rPr lang="en-US" sz="2000"/>
              <a:t>[WHEN &lt;conditions&gt;]</a:t>
            </a:r>
          </a:p>
          <a:p>
            <a:pPr>
              <a:buNone/>
            </a:pPr>
            <a:r>
              <a:rPr lang="en-US" sz="2000"/>
              <a:t>[DECLARE </a:t>
            </a:r>
          </a:p>
          <a:p>
            <a:pPr>
              <a:buNone/>
            </a:pPr>
            <a:r>
              <a:rPr lang="en-US" sz="2000"/>
              <a:t>&lt;</a:t>
            </a:r>
            <a:r>
              <a:rPr lang="en-US" sz="2000" err="1"/>
              <a:t>Variable_list</a:t>
            </a:r>
            <a:r>
              <a:rPr lang="en-US" sz="2000"/>
              <a:t>&gt;;]</a:t>
            </a:r>
          </a:p>
          <a:p>
            <a:pPr>
              <a:buNone/>
            </a:pPr>
            <a:r>
              <a:rPr lang="en-US" sz="2000"/>
              <a:t>BEGIN</a:t>
            </a:r>
          </a:p>
          <a:p>
            <a:pPr>
              <a:buNone/>
            </a:pPr>
            <a:r>
              <a:rPr lang="en-US" sz="2000"/>
              <a:t>&lt;statements&gt;;</a:t>
            </a:r>
          </a:p>
          <a:p>
            <a:pPr>
              <a:buNone/>
            </a:pPr>
            <a:r>
              <a:rPr lang="en-US" sz="2000"/>
              <a:t>[Exception</a:t>
            </a:r>
          </a:p>
          <a:p>
            <a:pPr>
              <a:buNone/>
            </a:pPr>
            <a:r>
              <a:rPr lang="en-US" sz="2000"/>
              <a:t>&lt;</a:t>
            </a:r>
            <a:r>
              <a:rPr lang="en-US" sz="2000" err="1"/>
              <a:t>error_handling</a:t>
            </a:r>
            <a:r>
              <a:rPr lang="en-US" sz="2000"/>
              <a:t>&gt;;]</a:t>
            </a:r>
          </a:p>
          <a:p>
            <a:pPr>
              <a:buNone/>
            </a:pPr>
            <a:r>
              <a:rPr lang="en-US" sz="2000"/>
              <a:t>END;</a:t>
            </a:r>
          </a:p>
          <a:p>
            <a:pPr>
              <a:buNone/>
            </a:pPr>
            <a:r>
              <a:rPr lang="en-US" sz="2000"/>
              <a:t>/</a:t>
            </a:r>
          </a:p>
          <a:p>
            <a:pPr>
              <a:buNone/>
            </a:pPr>
            <a:r>
              <a:rPr lang="en-US" sz="2000"/>
              <a:t> </a:t>
            </a:r>
          </a:p>
          <a:p>
            <a:pPr>
              <a:buNone/>
            </a:pPr>
            <a:r>
              <a:rPr lang="en-US" sz="2000" b="1">
                <a:solidFill>
                  <a:srgbClr val="FF0000"/>
                </a:solidFill>
              </a:rPr>
              <a:t>Enable/Disable/Drop a trigger:</a:t>
            </a:r>
            <a:endParaRPr lang="en-US" sz="200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b="1"/>
              <a:t> </a:t>
            </a:r>
            <a:endParaRPr lang="en-US" sz="2000"/>
          </a:p>
          <a:p>
            <a:pPr lvl="0">
              <a:buNone/>
            </a:pPr>
            <a:r>
              <a:rPr lang="en-US" sz="2000" b="1"/>
              <a:t>Alter trigger &lt;</a:t>
            </a:r>
            <a:r>
              <a:rPr lang="en-US" sz="2000" b="1" err="1"/>
              <a:t>trigger_name</a:t>
            </a:r>
            <a:r>
              <a:rPr lang="en-US" sz="2000" b="1"/>
              <a:t>&gt; disable;</a:t>
            </a:r>
            <a:endParaRPr lang="en-US" sz="2000"/>
          </a:p>
          <a:p>
            <a:pPr lvl="0">
              <a:buNone/>
            </a:pPr>
            <a:r>
              <a:rPr lang="en-US" sz="2000" b="1"/>
              <a:t>Alter trigger &lt;</a:t>
            </a:r>
            <a:r>
              <a:rPr lang="en-US" sz="2000" b="1" err="1"/>
              <a:t>trigger_name</a:t>
            </a:r>
            <a:r>
              <a:rPr lang="en-US" sz="2000" b="1"/>
              <a:t>&gt; enable;</a:t>
            </a:r>
            <a:endParaRPr lang="en-US" sz="2000"/>
          </a:p>
          <a:p>
            <a:pPr lvl="0">
              <a:buNone/>
            </a:pPr>
            <a:r>
              <a:rPr lang="en-US" sz="2000" b="1"/>
              <a:t>Drop trigger &lt;</a:t>
            </a:r>
            <a:r>
              <a:rPr lang="en-US" sz="2000" b="1" err="1"/>
              <a:t>trigger_name</a:t>
            </a:r>
            <a:r>
              <a:rPr lang="en-US" sz="2000" b="1"/>
              <a:t>&gt;;</a:t>
            </a:r>
            <a:endParaRPr lang="en-US" sz="2000"/>
          </a:p>
          <a:p>
            <a:pPr lvl="0"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 algn="ctr">
              <a:buNone/>
            </a:pPr>
            <a:endParaRPr lang="en-US" sz="2000">
              <a:solidFill>
                <a:srgbClr val="0070C0"/>
              </a:solidFill>
            </a:endParaRPr>
          </a:p>
          <a:p>
            <a:pPr>
              <a:buNone/>
            </a:pPr>
            <a:endParaRPr lang="en-IN" sz="1800"/>
          </a:p>
          <a:p>
            <a:pPr>
              <a:buNone/>
            </a:pPr>
            <a:endParaRPr lang="en-US" sz="1800"/>
          </a:p>
          <a:p>
            <a:pPr lvl="0">
              <a:buNone/>
            </a:pPr>
            <a:endParaRPr lang="en-IN" sz="1800"/>
          </a:p>
          <a:p>
            <a:pPr>
              <a:spcBef>
                <a:spcPts val="0"/>
              </a:spcBef>
              <a:buNone/>
            </a:pPr>
            <a:endParaRPr lang="en-US" sz="2000"/>
          </a:p>
          <a:p>
            <a:pPr>
              <a:spcBef>
                <a:spcPts val="0"/>
              </a:spcBef>
              <a:buNone/>
            </a:pPr>
            <a:endParaRPr lang="en-US" sz="1800">
              <a:solidFill>
                <a:srgbClr val="002060"/>
              </a:solidFill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b="1"/>
              <a:t> </a:t>
            </a:r>
          </a:p>
          <a:p>
            <a:pPr>
              <a:buNone/>
            </a:pPr>
            <a:r>
              <a:rPr lang="en-US" sz="2000" b="1"/>
              <a:t>1. Trigger to display message after update on Boats table.</a:t>
            </a:r>
            <a:endParaRPr lang="en-US" sz="2000"/>
          </a:p>
          <a:p>
            <a:pPr>
              <a:buNone/>
            </a:pPr>
            <a:r>
              <a:rPr lang="en-US" sz="2000"/>
              <a:t> </a:t>
            </a:r>
          </a:p>
          <a:p>
            <a:pPr>
              <a:buNone/>
            </a:pPr>
            <a:r>
              <a:rPr lang="en-US" sz="2000"/>
              <a:t>CREATE OR REPLACE TRIGGER message</a:t>
            </a:r>
          </a:p>
          <a:p>
            <a:pPr>
              <a:buNone/>
            </a:pPr>
            <a:r>
              <a:rPr lang="en-US" sz="2000"/>
              <a:t>AFTER update on Boats</a:t>
            </a:r>
          </a:p>
          <a:p>
            <a:pPr>
              <a:buNone/>
            </a:pPr>
            <a:r>
              <a:rPr lang="en-US" sz="2000"/>
              <a:t>begin</a:t>
            </a:r>
          </a:p>
          <a:p>
            <a:pPr>
              <a:buNone/>
            </a:pPr>
            <a:r>
              <a:rPr lang="en-US" sz="2000" err="1"/>
              <a:t>dbms_output.put_line</a:t>
            </a:r>
            <a:r>
              <a:rPr lang="en-US" sz="2000"/>
              <a:t>('Update success');</a:t>
            </a:r>
          </a:p>
          <a:p>
            <a:pPr>
              <a:buNone/>
            </a:pPr>
            <a:r>
              <a:rPr lang="en-US" sz="2000"/>
              <a:t>end;</a:t>
            </a:r>
          </a:p>
          <a:p>
            <a:pPr>
              <a:buNone/>
            </a:pPr>
            <a:r>
              <a:rPr lang="en-US" sz="2000"/>
              <a:t>/</a:t>
            </a:r>
          </a:p>
          <a:p>
            <a:pPr>
              <a:buNone/>
            </a:pPr>
            <a:r>
              <a:rPr lang="en-US" sz="2000"/>
              <a:t> </a:t>
            </a:r>
          </a:p>
          <a:p>
            <a:pPr>
              <a:buNone/>
            </a:pPr>
            <a:endParaRPr lang="en-US" sz="2000"/>
          </a:p>
          <a:p>
            <a:pPr>
              <a:buNone/>
            </a:pPr>
            <a:r>
              <a:rPr lang="en-US" sz="2000"/>
              <a:t>UPDATE Boats set </a:t>
            </a:r>
            <a:r>
              <a:rPr lang="en-US" sz="2000" err="1"/>
              <a:t>bname</a:t>
            </a:r>
            <a:r>
              <a:rPr lang="en-US" sz="2000"/>
              <a:t>='Marine' where bid=105;</a:t>
            </a:r>
          </a:p>
          <a:p>
            <a:pPr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 algn="ctr">
              <a:buNone/>
            </a:pPr>
            <a:endParaRPr lang="en-US" sz="2000">
              <a:solidFill>
                <a:srgbClr val="0070C0"/>
              </a:solidFill>
            </a:endParaRPr>
          </a:p>
          <a:p>
            <a:pPr>
              <a:buNone/>
            </a:pPr>
            <a:endParaRPr lang="en-IN" sz="1800"/>
          </a:p>
          <a:p>
            <a:pPr>
              <a:buNone/>
            </a:pPr>
            <a:endParaRPr lang="en-US" sz="1800"/>
          </a:p>
          <a:p>
            <a:pPr lvl="0">
              <a:buNone/>
            </a:pPr>
            <a:endParaRPr lang="en-IN" sz="1800"/>
          </a:p>
          <a:p>
            <a:pPr>
              <a:spcBef>
                <a:spcPts val="0"/>
              </a:spcBef>
              <a:buNone/>
            </a:pPr>
            <a:endParaRPr lang="en-US" sz="2000"/>
          </a:p>
          <a:p>
            <a:pPr>
              <a:spcBef>
                <a:spcPts val="0"/>
              </a:spcBef>
              <a:buNone/>
            </a:pPr>
            <a:endParaRPr lang="en-US" sz="1800">
              <a:solidFill>
                <a:srgbClr val="002060"/>
              </a:solidFill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1200" b="1"/>
              <a:t>2. Trigger to display message after any DML on Sailors table.</a:t>
            </a:r>
            <a:endParaRPr lang="en-US" sz="1200"/>
          </a:p>
          <a:p>
            <a:pPr>
              <a:buNone/>
            </a:pPr>
            <a:r>
              <a:rPr lang="en-US" sz="1200" b="1"/>
              <a:t> </a:t>
            </a:r>
            <a:endParaRPr lang="en-US" sz="1200"/>
          </a:p>
          <a:p>
            <a:pPr>
              <a:buNone/>
            </a:pPr>
            <a:r>
              <a:rPr lang="en-US" sz="1400"/>
              <a:t>CREATE OR REPLACE TRIGGER message1</a:t>
            </a:r>
          </a:p>
          <a:p>
            <a:pPr>
              <a:buNone/>
            </a:pPr>
            <a:r>
              <a:rPr lang="en-US" sz="1400"/>
              <a:t>AFTER UPDATE OR INSERT OR DELETE on Sailors</a:t>
            </a:r>
          </a:p>
          <a:p>
            <a:pPr>
              <a:buNone/>
            </a:pPr>
            <a:r>
              <a:rPr lang="en-US" sz="1400"/>
              <a:t>begin</a:t>
            </a:r>
          </a:p>
          <a:p>
            <a:pPr>
              <a:buNone/>
            </a:pPr>
            <a:r>
              <a:rPr lang="en-US" sz="1400"/>
              <a:t>IF INSERTING then</a:t>
            </a:r>
          </a:p>
          <a:p>
            <a:pPr>
              <a:buNone/>
            </a:pPr>
            <a:r>
              <a:rPr lang="en-US" sz="1400" err="1"/>
              <a:t>dbms_output.put_line</a:t>
            </a:r>
            <a:r>
              <a:rPr lang="en-US" sz="1400"/>
              <a:t>('Insert Success');</a:t>
            </a:r>
          </a:p>
          <a:p>
            <a:pPr>
              <a:buNone/>
            </a:pPr>
            <a:r>
              <a:rPr lang="en-US" sz="1400"/>
              <a:t>ELSIF UPDATING then</a:t>
            </a:r>
          </a:p>
          <a:p>
            <a:pPr>
              <a:buNone/>
            </a:pPr>
            <a:r>
              <a:rPr lang="en-US" sz="1400" err="1"/>
              <a:t>dbms_output.put_line</a:t>
            </a:r>
            <a:r>
              <a:rPr lang="en-US" sz="1400"/>
              <a:t>('Update Success');</a:t>
            </a:r>
          </a:p>
          <a:p>
            <a:pPr>
              <a:buNone/>
            </a:pPr>
            <a:r>
              <a:rPr lang="en-US" sz="1400"/>
              <a:t>ELSE </a:t>
            </a:r>
            <a:r>
              <a:rPr lang="en-US" sz="1400" err="1"/>
              <a:t>dbms_output.put_line</a:t>
            </a:r>
            <a:r>
              <a:rPr lang="en-US" sz="1400"/>
              <a:t>('Delete Success');</a:t>
            </a:r>
          </a:p>
          <a:p>
            <a:pPr>
              <a:buNone/>
            </a:pPr>
            <a:r>
              <a:rPr lang="en-US" sz="1400"/>
              <a:t>END IF;</a:t>
            </a:r>
          </a:p>
          <a:p>
            <a:pPr>
              <a:buNone/>
            </a:pPr>
            <a:r>
              <a:rPr lang="en-US" sz="1400"/>
              <a:t>END;</a:t>
            </a:r>
          </a:p>
          <a:p>
            <a:pPr>
              <a:buNone/>
            </a:pPr>
            <a:r>
              <a:rPr lang="en-US" sz="1400"/>
              <a:t>/</a:t>
            </a:r>
          </a:p>
          <a:p>
            <a:pPr>
              <a:buNone/>
            </a:pPr>
            <a:r>
              <a:rPr lang="en-US" sz="1400"/>
              <a:t> </a:t>
            </a:r>
          </a:p>
          <a:p>
            <a:pPr>
              <a:buNone/>
            </a:pPr>
            <a:r>
              <a:rPr lang="en-US" sz="1400"/>
              <a:t>update Sailors set rating=7 where </a:t>
            </a:r>
            <a:r>
              <a:rPr lang="en-US" sz="1400" err="1"/>
              <a:t>sid</a:t>
            </a:r>
            <a:r>
              <a:rPr lang="en-US" sz="1400"/>
              <a:t>=22;</a:t>
            </a:r>
          </a:p>
          <a:p>
            <a:pPr>
              <a:buNone/>
            </a:pPr>
            <a:r>
              <a:rPr lang="en-US" sz="1400"/>
              <a:t>insert into Sailors values(36,'John',7,45);</a:t>
            </a:r>
          </a:p>
          <a:p>
            <a:pPr>
              <a:buNone/>
            </a:pPr>
            <a:r>
              <a:rPr lang="en-US" sz="1400"/>
              <a:t>delete from Sailors where </a:t>
            </a:r>
            <a:r>
              <a:rPr lang="en-US" sz="1400" err="1"/>
              <a:t>sid</a:t>
            </a:r>
            <a:r>
              <a:rPr lang="en-US" sz="1400"/>
              <a:t>=36;</a:t>
            </a:r>
          </a:p>
          <a:p>
            <a:pPr>
              <a:buNone/>
            </a:pPr>
            <a:endParaRPr lang="en-US" sz="1200">
              <a:solidFill>
                <a:srgbClr val="FF0000"/>
              </a:solidFill>
            </a:endParaRPr>
          </a:p>
          <a:p>
            <a:pPr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 algn="ctr">
              <a:buNone/>
            </a:pPr>
            <a:endParaRPr lang="en-US" sz="2000">
              <a:solidFill>
                <a:srgbClr val="0070C0"/>
              </a:solidFill>
            </a:endParaRPr>
          </a:p>
          <a:p>
            <a:pPr>
              <a:buNone/>
            </a:pPr>
            <a:endParaRPr lang="en-IN" sz="1800"/>
          </a:p>
          <a:p>
            <a:pPr>
              <a:buNone/>
            </a:pPr>
            <a:endParaRPr lang="en-US" sz="1800"/>
          </a:p>
          <a:p>
            <a:pPr lvl="0">
              <a:buNone/>
            </a:pPr>
            <a:endParaRPr lang="en-IN" sz="1800"/>
          </a:p>
          <a:p>
            <a:pPr>
              <a:spcBef>
                <a:spcPts val="0"/>
              </a:spcBef>
              <a:buNone/>
            </a:pPr>
            <a:endParaRPr lang="en-US" sz="2000"/>
          </a:p>
          <a:p>
            <a:pPr>
              <a:spcBef>
                <a:spcPts val="0"/>
              </a:spcBef>
              <a:buNone/>
            </a:pPr>
            <a:endParaRPr lang="en-US" sz="1800">
              <a:solidFill>
                <a:srgbClr val="002060"/>
              </a:solidFill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45" y="379422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 b="1"/>
              <a:t>3. Trigger to restrict deletion of Sailors with rating 7 in Sailors table</a:t>
            </a:r>
            <a:endParaRPr lang="en-US" sz="2000"/>
          </a:p>
          <a:p>
            <a:pPr>
              <a:buNone/>
            </a:pPr>
            <a:r>
              <a:rPr lang="en-US" sz="2000" b="1"/>
              <a:t> </a:t>
            </a:r>
            <a:endParaRPr lang="en-US" sz="2000"/>
          </a:p>
          <a:p>
            <a:pPr>
              <a:buNone/>
            </a:pPr>
            <a:r>
              <a:rPr lang="en-US" sz="2000"/>
              <a:t>CREATE OR REPLACE TRIGGER sample</a:t>
            </a:r>
          </a:p>
          <a:p>
            <a:pPr>
              <a:buNone/>
            </a:pPr>
            <a:r>
              <a:rPr lang="en-US" sz="2000"/>
              <a:t>BEFORE DELETE ON Sailors</a:t>
            </a:r>
          </a:p>
          <a:p>
            <a:pPr>
              <a:buNone/>
            </a:pPr>
            <a:r>
              <a:rPr lang="en-US" sz="2000"/>
              <a:t>FOR EACH ROW</a:t>
            </a:r>
          </a:p>
          <a:p>
            <a:pPr>
              <a:buNone/>
            </a:pPr>
            <a:r>
              <a:rPr lang="en-US" sz="2000"/>
              <a:t>BEGIN</a:t>
            </a:r>
          </a:p>
          <a:p>
            <a:pPr>
              <a:buNone/>
            </a:pPr>
            <a:r>
              <a:rPr lang="en-US" sz="2000"/>
              <a:t>IF :</a:t>
            </a:r>
            <a:r>
              <a:rPr lang="en-US" sz="2000" err="1"/>
              <a:t>old.rating</a:t>
            </a:r>
            <a:r>
              <a:rPr lang="en-US" sz="2000"/>
              <a:t>=7 THEN</a:t>
            </a:r>
          </a:p>
          <a:p>
            <a:pPr>
              <a:buNone/>
            </a:pPr>
            <a:r>
              <a:rPr lang="en-US" sz="2000" err="1"/>
              <a:t>raise_application_error</a:t>
            </a:r>
            <a:r>
              <a:rPr lang="en-US" sz="2000"/>
              <a:t>(-20000,'Insufficient Privileges');</a:t>
            </a:r>
          </a:p>
          <a:p>
            <a:pPr>
              <a:buNone/>
            </a:pPr>
            <a:r>
              <a:rPr lang="en-US" sz="2000"/>
              <a:t>END IF;</a:t>
            </a:r>
          </a:p>
          <a:p>
            <a:pPr>
              <a:buNone/>
            </a:pPr>
            <a:r>
              <a:rPr lang="en-US" sz="2000"/>
              <a:t>END;</a:t>
            </a:r>
          </a:p>
          <a:p>
            <a:pPr>
              <a:buNone/>
            </a:pPr>
            <a:r>
              <a:rPr lang="en-US" sz="2000"/>
              <a:t>/</a:t>
            </a:r>
          </a:p>
          <a:p>
            <a:pPr>
              <a:buNone/>
            </a:pPr>
            <a:endParaRPr lang="en-US" sz="2000"/>
          </a:p>
          <a:p>
            <a:pPr>
              <a:buNone/>
            </a:pPr>
            <a:r>
              <a:rPr lang="en-US" sz="2000"/>
              <a:t>Delete from Sailors where rating=7;</a:t>
            </a:r>
          </a:p>
          <a:p>
            <a:pPr>
              <a:buNone/>
            </a:pPr>
            <a:endParaRPr lang="en-US" sz="2000"/>
          </a:p>
          <a:p>
            <a:pPr>
              <a:buNone/>
            </a:pPr>
            <a:r>
              <a:rPr lang="en-US" sz="1400">
                <a:solidFill>
                  <a:srgbClr val="0070C0"/>
                </a:solidFill>
              </a:rPr>
              <a:t>Note: Error code can be between -20000 to -20999, Error message can be of 2048 characters</a:t>
            </a:r>
          </a:p>
          <a:p>
            <a:pPr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 algn="ctr">
              <a:buNone/>
            </a:pPr>
            <a:endParaRPr lang="en-US" sz="2000">
              <a:solidFill>
                <a:srgbClr val="0070C0"/>
              </a:solidFill>
            </a:endParaRPr>
          </a:p>
          <a:p>
            <a:pPr>
              <a:buNone/>
            </a:pPr>
            <a:endParaRPr lang="en-IN" sz="1800"/>
          </a:p>
          <a:p>
            <a:pPr>
              <a:buNone/>
            </a:pPr>
            <a:endParaRPr lang="en-US" sz="1800"/>
          </a:p>
          <a:p>
            <a:pPr lvl="0">
              <a:buNone/>
            </a:pPr>
            <a:endParaRPr lang="en-IN" sz="1800"/>
          </a:p>
          <a:p>
            <a:pPr>
              <a:spcBef>
                <a:spcPts val="0"/>
              </a:spcBef>
              <a:buNone/>
            </a:pPr>
            <a:endParaRPr lang="en-US" sz="2000"/>
          </a:p>
          <a:p>
            <a:pPr>
              <a:spcBef>
                <a:spcPts val="0"/>
              </a:spcBef>
              <a:buNone/>
            </a:pPr>
            <a:endParaRPr lang="en-US" sz="1800">
              <a:solidFill>
                <a:srgbClr val="002060"/>
              </a:solidFill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b="1"/>
              <a:t> </a:t>
            </a:r>
          </a:p>
          <a:p>
            <a:pPr>
              <a:buNone/>
            </a:pPr>
            <a:r>
              <a:rPr lang="en-US" sz="2000" b="1"/>
              <a:t>5. Instead of Trigger (Used for modifying complex view)</a:t>
            </a:r>
            <a:endParaRPr lang="en-US" sz="2000"/>
          </a:p>
          <a:p>
            <a:pPr>
              <a:buNone/>
            </a:pPr>
            <a:r>
              <a:rPr lang="en-US" sz="2000" b="1"/>
              <a:t> </a:t>
            </a:r>
            <a:endParaRPr lang="en-US" sz="2000"/>
          </a:p>
          <a:p>
            <a:pPr>
              <a:buNone/>
            </a:pPr>
            <a:r>
              <a:rPr lang="en-US" sz="2000"/>
              <a:t>CREATE OR REPLACE VIEW </a:t>
            </a:r>
            <a:r>
              <a:rPr lang="en-US" sz="2000" err="1"/>
              <a:t>reserve_view</a:t>
            </a:r>
            <a:r>
              <a:rPr lang="en-US" sz="2000"/>
              <a:t> AS</a:t>
            </a:r>
          </a:p>
          <a:p>
            <a:pPr>
              <a:buNone/>
            </a:pPr>
            <a:r>
              <a:rPr lang="en-US" sz="2000"/>
              <a:t>SELECT </a:t>
            </a:r>
            <a:r>
              <a:rPr lang="en-US" sz="2000" err="1"/>
              <a:t>s.sid,s.sname,r.bid,b.bname,r.day</a:t>
            </a:r>
            <a:endParaRPr lang="en-US" sz="2000"/>
          </a:p>
          <a:p>
            <a:pPr>
              <a:buNone/>
            </a:pPr>
            <a:r>
              <a:rPr lang="en-US" sz="2000"/>
              <a:t>FROM Sailors </a:t>
            </a:r>
            <a:r>
              <a:rPr lang="en-US" sz="2000" err="1"/>
              <a:t>s,Reserves</a:t>
            </a:r>
            <a:r>
              <a:rPr lang="en-US" sz="2000"/>
              <a:t> R, Boats b</a:t>
            </a:r>
          </a:p>
          <a:p>
            <a:pPr>
              <a:buNone/>
            </a:pPr>
            <a:r>
              <a:rPr lang="en-US" sz="2000"/>
              <a:t>WHERE s.sid=r.sid</a:t>
            </a:r>
          </a:p>
          <a:p>
            <a:pPr>
              <a:buNone/>
            </a:pPr>
            <a:r>
              <a:rPr lang="en-US" sz="2000"/>
              <a:t>And r.bid=b.bid;</a:t>
            </a:r>
          </a:p>
          <a:p>
            <a:pPr>
              <a:buNone/>
            </a:pPr>
            <a:r>
              <a:rPr lang="en-US" sz="2000" b="1"/>
              <a:t>/</a:t>
            </a:r>
            <a:endParaRPr lang="en-US" sz="2000"/>
          </a:p>
          <a:p>
            <a:pPr>
              <a:buNone/>
            </a:pPr>
            <a:r>
              <a:rPr lang="en-US" sz="2000"/>
              <a:t> </a:t>
            </a:r>
          </a:p>
          <a:p>
            <a:pPr>
              <a:buNone/>
            </a:pPr>
            <a:r>
              <a:rPr lang="en-US" sz="2000"/>
              <a:t>insert into </a:t>
            </a:r>
            <a:r>
              <a:rPr lang="en-US" sz="2000" err="1"/>
              <a:t>reserve_view</a:t>
            </a:r>
            <a:r>
              <a:rPr lang="en-US" sz="2000"/>
              <a:t> values(50,'JOHN',105,’Cruise’,'10-OCT-98');</a:t>
            </a:r>
          </a:p>
          <a:p>
            <a:pPr>
              <a:buNone/>
            </a:pPr>
            <a:r>
              <a:rPr lang="en-US" sz="2000"/>
              <a:t>insert into </a:t>
            </a:r>
            <a:r>
              <a:rPr lang="en-US" sz="2000" err="1"/>
              <a:t>reserve_view</a:t>
            </a:r>
            <a:r>
              <a:rPr lang="en-US" sz="2000"/>
              <a:t> values(29,'BRUTUS',101,’Interlake’,'11-OCT-98');</a:t>
            </a:r>
          </a:p>
          <a:p>
            <a:pPr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>
              <a:buNone/>
            </a:pPr>
            <a:endParaRPr lang="en-US" sz="2000"/>
          </a:p>
          <a:p>
            <a:pPr lvl="0">
              <a:buNone/>
            </a:pPr>
            <a:endParaRPr lang="en-US" sz="2000"/>
          </a:p>
          <a:p>
            <a:pPr algn="ctr">
              <a:buNone/>
            </a:pPr>
            <a:endParaRPr lang="en-US" sz="2000">
              <a:solidFill>
                <a:srgbClr val="0070C0"/>
              </a:solidFill>
            </a:endParaRPr>
          </a:p>
          <a:p>
            <a:pPr>
              <a:buNone/>
            </a:pPr>
            <a:endParaRPr lang="en-IN" sz="1800"/>
          </a:p>
          <a:p>
            <a:pPr>
              <a:buNone/>
            </a:pPr>
            <a:endParaRPr lang="en-US" sz="1800"/>
          </a:p>
          <a:p>
            <a:pPr lvl="0">
              <a:buNone/>
            </a:pPr>
            <a:endParaRPr lang="en-IN" sz="1800"/>
          </a:p>
          <a:p>
            <a:pPr>
              <a:spcBef>
                <a:spcPts val="0"/>
              </a:spcBef>
              <a:buNone/>
            </a:pPr>
            <a:endParaRPr lang="en-US" sz="2000"/>
          </a:p>
          <a:p>
            <a:pPr>
              <a:spcBef>
                <a:spcPts val="0"/>
              </a:spcBef>
              <a:buNone/>
            </a:pPr>
            <a:endParaRPr lang="en-US" sz="1800">
              <a:solidFill>
                <a:srgbClr val="002060"/>
              </a:solidFill>
            </a:endParaRPr>
          </a:p>
          <a:p>
            <a:pPr>
              <a:buNone/>
            </a:pP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E260BF8E5C9F4EBAE1D2697AF6B8CD" ma:contentTypeVersion="4" ma:contentTypeDescription="Create a new document." ma:contentTypeScope="" ma:versionID="4d13db2ee323923c5a9f3838b9bb9b5d">
  <xsd:schema xmlns:xsd="http://www.w3.org/2001/XMLSchema" xmlns:xs="http://www.w3.org/2001/XMLSchema" xmlns:p="http://schemas.microsoft.com/office/2006/metadata/properties" xmlns:ns2="1de62610-0a98-4f32-aa94-c183e89d775e" targetNamespace="http://schemas.microsoft.com/office/2006/metadata/properties" ma:root="true" ma:fieldsID="53d804508ebcffe636010693cc38eacf" ns2:_="">
    <xsd:import namespace="1de62610-0a98-4f32-aa94-c183e89d77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e62610-0a98-4f32-aa94-c183e89d77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DF3D17-26A4-48A0-B1B7-615400A1F5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8E05AB-6B9A-4E7E-8423-37446C56177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B4B6B72-8B16-4DF3-87D3-C4D7DBC406FF}">
  <ds:schemaRefs>
    <ds:schemaRef ds:uri="1de62610-0a98-4f32-aa94-c183e89d77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PLSQL – EXCEPTION HANDLING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Experimental Viva 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revision>1</cp:revision>
  <dcterms:created xsi:type="dcterms:W3CDTF">2006-08-16T00:00:00Z</dcterms:created>
  <dcterms:modified xsi:type="dcterms:W3CDTF">2023-07-23T13:35:56Z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0x01010077E260BF8E5C9F4EBAE1D2697AF6B8CD</vt:lpwstr>
  </property>
</Properties>
</file>