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7" r:id="rId1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50D47-4AD4-62F5-0FD3-9F04DFE73F87}" v="1" dt="2023-07-02T19:10:20.755"/>
    <p1510:client id="{409858E5-96F8-41EE-A485-7181219A83B4}" v="1" dt="2023-06-23T16:41:03.166"/>
    <p1510:client id="{41286426-82BB-736C-CEB8-16AC09321D87}" v="2" dt="2023-07-02T17:45:30.013"/>
    <p1510:client id="{669903D2-E5DF-4CDD-A9E1-7537F664BB03}" v="6" dt="2023-06-23T17:02:59.930"/>
    <p1510:client id="{6F2FC3AF-207F-CE06-2B60-6F32242E4BB1}" v="3" dt="2023-06-21T17:42:52.166"/>
    <p1510:client id="{BF1A092B-B878-3235-C94A-0B96C0E38FD0}" v="13" dt="2023-06-23T14:56:3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6969549475c416afc98ab65bd700a42b541d6bc7b8313a8fd626f4d43a19802::" providerId="AD" clId="Web-{2B050D47-4AD4-62F5-0FD3-9F04DFE73F87}"/>
    <pc:docChg chg="modSld">
      <pc:chgData name="Guest User" userId="S::urn:spo:anon#36969549475c416afc98ab65bd700a42b541d6bc7b8313a8fd626f4d43a19802::" providerId="AD" clId="Web-{2B050D47-4AD4-62F5-0FD3-9F04DFE73F87}" dt="2023-07-02T19:10:20.755" v="0" actId="20577"/>
      <pc:docMkLst>
        <pc:docMk/>
      </pc:docMkLst>
      <pc:sldChg chg="modSp">
        <pc:chgData name="Guest User" userId="S::urn:spo:anon#36969549475c416afc98ab65bd700a42b541d6bc7b8313a8fd626f4d43a19802::" providerId="AD" clId="Web-{2B050D47-4AD4-62F5-0FD3-9F04DFE73F87}" dt="2023-07-02T19:10:20.755" v="0" actId="20577"/>
        <pc:sldMkLst>
          <pc:docMk/>
          <pc:sldMk cId="0" sldId="257"/>
        </pc:sldMkLst>
        <pc:spChg chg="mod">
          <ac:chgData name="Guest User" userId="S::urn:spo:anon#36969549475c416afc98ab65bd700a42b541d6bc7b8313a8fd626f4d43a19802::" providerId="AD" clId="Web-{2B050D47-4AD4-62F5-0FD3-9F04DFE73F87}" dt="2023-07-02T19:10:20.755" v="0" actId="20577"/>
          <ac:spMkLst>
            <pc:docMk/>
            <pc:sldMk cId="0" sldId="257"/>
            <ac:spMk id="80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41286426-82BB-736C-CEB8-16AC09321D87}"/>
    <pc:docChg chg="modSld">
      <pc:chgData name="Guest User" userId="S::urn:spo:anon#1bd46dc85065b3a84bba8f90f18a473f4284ea3c000fd744c1044ea392d066f1::" providerId="AD" clId="Web-{41286426-82BB-736C-CEB8-16AC09321D87}" dt="2023-07-02T17:45:30.013" v="1" actId="20577"/>
      <pc:docMkLst>
        <pc:docMk/>
      </pc:docMkLst>
      <pc:sldChg chg="modSp">
        <pc:chgData name="Guest User" userId="S::urn:spo:anon#1bd46dc85065b3a84bba8f90f18a473f4284ea3c000fd744c1044ea392d066f1::" providerId="AD" clId="Web-{41286426-82BB-736C-CEB8-16AC09321D87}" dt="2023-07-02T17:45:30.013" v="1" actId="20577"/>
        <pc:sldMkLst>
          <pc:docMk/>
          <pc:sldMk cId="0" sldId="257"/>
        </pc:sldMkLst>
        <pc:spChg chg="mod">
          <ac:chgData name="Guest User" userId="S::urn:spo:anon#1bd46dc85065b3a84bba8f90f18a473f4284ea3c000fd744c1044ea392d066f1::" providerId="AD" clId="Web-{41286426-82BB-736C-CEB8-16AC09321D87}" dt="2023-07-02T17:45:30.013" v="1" actId="20577"/>
          <ac:spMkLst>
            <pc:docMk/>
            <pc:sldMk cId="0" sldId="257"/>
            <ac:spMk id="80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6F2FC3AF-207F-CE06-2B60-6F32242E4BB1}"/>
    <pc:docChg chg="modSld">
      <pc:chgData name="Guest User" userId="S::urn:spo:anon#1bd46dc85065b3a84bba8f90f18a473f4284ea3c000fd744c1044ea392d066f1::" providerId="AD" clId="Web-{6F2FC3AF-207F-CE06-2B60-6F32242E4BB1}" dt="2023-06-21T17:42:52.166" v="2" actId="1076"/>
      <pc:docMkLst>
        <pc:docMk/>
      </pc:docMkLst>
      <pc:sldChg chg="modSp">
        <pc:chgData name="Guest User" userId="S::urn:spo:anon#1bd46dc85065b3a84bba8f90f18a473f4284ea3c000fd744c1044ea392d066f1::" providerId="AD" clId="Web-{6F2FC3AF-207F-CE06-2B60-6F32242E4BB1}" dt="2023-06-21T17:42:52.166" v="2" actId="1076"/>
        <pc:sldMkLst>
          <pc:docMk/>
          <pc:sldMk cId="0" sldId="257"/>
        </pc:sldMkLst>
        <pc:spChg chg="mod">
          <ac:chgData name="Guest User" userId="S::urn:spo:anon#1bd46dc85065b3a84bba8f90f18a473f4284ea3c000fd744c1044ea392d066f1::" providerId="AD" clId="Web-{6F2FC3AF-207F-CE06-2B60-6F32242E4BB1}" dt="2023-06-21T17:42:52.166" v="2" actId="1076"/>
          <ac:spMkLst>
            <pc:docMk/>
            <pc:sldMk cId="0" sldId="257"/>
            <ac:spMk id="80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409858E5-96F8-41EE-A485-7181219A83B4}"/>
    <pc:docChg chg="modSld">
      <pc:chgData name="Guest User" userId="S::urn:spo:anon#1bd46dc85065b3a84bba8f90f18a473f4284ea3c000fd744c1044ea392d066f1::" providerId="AD" clId="Web-{409858E5-96F8-41EE-A485-7181219A83B4}" dt="2023-06-23T16:41:03.166" v="0" actId="1076"/>
      <pc:docMkLst>
        <pc:docMk/>
      </pc:docMkLst>
      <pc:sldChg chg="modSp">
        <pc:chgData name="Guest User" userId="S::urn:spo:anon#1bd46dc85065b3a84bba8f90f18a473f4284ea3c000fd744c1044ea392d066f1::" providerId="AD" clId="Web-{409858E5-96F8-41EE-A485-7181219A83B4}" dt="2023-06-23T16:41:03.166" v="0" actId="1076"/>
        <pc:sldMkLst>
          <pc:docMk/>
          <pc:sldMk cId="0" sldId="256"/>
        </pc:sldMkLst>
        <pc:spChg chg="mod">
          <ac:chgData name="Guest User" userId="S::urn:spo:anon#1bd46dc85065b3a84bba8f90f18a473f4284ea3c000fd744c1044ea392d066f1::" providerId="AD" clId="Web-{409858E5-96F8-41EE-A485-7181219A83B4}" dt="2023-06-23T16:41:03.166" v="0" actId="1076"/>
          <ac:spMkLst>
            <pc:docMk/>
            <pc:sldMk cId="0" sldId="256"/>
            <ac:spMk id="79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BF1A092B-B878-3235-C94A-0B96C0E38FD0}"/>
    <pc:docChg chg="modSld">
      <pc:chgData name="Guest User" userId="S::urn:spo:anon#1bd46dc85065b3a84bba8f90f18a473f4284ea3c000fd744c1044ea392d066f1::" providerId="AD" clId="Web-{BF1A092B-B878-3235-C94A-0B96C0E38FD0}" dt="2023-06-23T14:56:37.178" v="12" actId="20577"/>
      <pc:docMkLst>
        <pc:docMk/>
      </pc:docMkLst>
      <pc:sldChg chg="addSp delSp modSp mod modClrScheme chgLayout">
        <pc:chgData name="Guest User" userId="S::urn:spo:anon#1bd46dc85065b3a84bba8f90f18a473f4284ea3c000fd744c1044ea392d066f1::" providerId="AD" clId="Web-{BF1A092B-B878-3235-C94A-0B96C0E38FD0}" dt="2023-06-23T14:44:30.421" v="3" actId="1076"/>
        <pc:sldMkLst>
          <pc:docMk/>
          <pc:sldMk cId="0" sldId="257"/>
        </pc:sldMkLst>
        <pc:spChg chg="add del mod ord">
          <ac:chgData name="Guest User" userId="S::urn:spo:anon#1bd46dc85065b3a84bba8f90f18a473f4284ea3c000fd744c1044ea392d066f1::" providerId="AD" clId="Web-{BF1A092B-B878-3235-C94A-0B96C0E38FD0}" dt="2023-06-23T14:43:52.232" v="1"/>
          <ac:spMkLst>
            <pc:docMk/>
            <pc:sldMk cId="0" sldId="257"/>
            <ac:spMk id="2" creationId="{C1C40E51-B518-6A49-112C-44B6C0B8AD1C}"/>
          </ac:spMkLst>
        </pc:spChg>
        <pc:spChg chg="add del mod">
          <ac:chgData name="Guest User" userId="S::urn:spo:anon#1bd46dc85065b3a84bba8f90f18a473f4284ea3c000fd744c1044ea392d066f1::" providerId="AD" clId="Web-{BF1A092B-B878-3235-C94A-0B96C0E38FD0}" dt="2023-06-23T14:43:52.232" v="1"/>
          <ac:spMkLst>
            <pc:docMk/>
            <pc:sldMk cId="0" sldId="257"/>
            <ac:spMk id="3" creationId="{0E183DDD-307A-D5B0-C760-7072B5971357}"/>
          </ac:spMkLst>
        </pc:spChg>
        <pc:spChg chg="add del mod">
          <ac:chgData name="Guest User" userId="S::urn:spo:anon#1bd46dc85065b3a84bba8f90f18a473f4284ea3c000fd744c1044ea392d066f1::" providerId="AD" clId="Web-{BF1A092B-B878-3235-C94A-0B96C0E38FD0}" dt="2023-06-23T14:43:52.232" v="1"/>
          <ac:spMkLst>
            <pc:docMk/>
            <pc:sldMk cId="0" sldId="257"/>
            <ac:spMk id="4" creationId="{6BC968FA-5C42-6149-82C0-5780941C5AD9}"/>
          </ac:spMkLst>
        </pc:spChg>
        <pc:spChg chg="mod">
          <ac:chgData name="Guest User" userId="S::urn:spo:anon#1bd46dc85065b3a84bba8f90f18a473f4284ea3c000fd744c1044ea392d066f1::" providerId="AD" clId="Web-{BF1A092B-B878-3235-C94A-0B96C0E38FD0}" dt="2023-06-23T14:44:30.421" v="3" actId="1076"/>
          <ac:spMkLst>
            <pc:docMk/>
            <pc:sldMk cId="0" sldId="257"/>
            <ac:spMk id="80" creationId="{00000000-0000-0000-0000-000000000000}"/>
          </ac:spMkLst>
        </pc:spChg>
      </pc:sldChg>
      <pc:sldChg chg="modSp">
        <pc:chgData name="Guest User" userId="S::urn:spo:anon#1bd46dc85065b3a84bba8f90f18a473f4284ea3c000fd744c1044ea392d066f1::" providerId="AD" clId="Web-{BF1A092B-B878-3235-C94A-0B96C0E38FD0}" dt="2023-06-23T14:56:37.178" v="12" actId="20577"/>
        <pc:sldMkLst>
          <pc:docMk/>
          <pc:sldMk cId="0" sldId="258"/>
        </pc:sldMkLst>
        <pc:spChg chg="mod">
          <ac:chgData name="Guest User" userId="S::urn:spo:anon#1bd46dc85065b3a84bba8f90f18a473f4284ea3c000fd744c1044ea392d066f1::" providerId="AD" clId="Web-{BF1A092B-B878-3235-C94A-0B96C0E38FD0}" dt="2023-06-23T14:56:37.178" v="12" actId="20577"/>
          <ac:spMkLst>
            <pc:docMk/>
            <pc:sldMk cId="0" sldId="258"/>
            <ac:spMk id="81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669903D2-E5DF-4CDD-A9E1-7537F664BB03}"/>
    <pc:docChg chg="modSld">
      <pc:chgData name="Guest User" userId="S::urn:spo:anon#1bd46dc85065b3a84bba8f90f18a473f4284ea3c000fd744c1044ea392d066f1::" providerId="AD" clId="Web-{669903D2-E5DF-4CDD-A9E1-7537F664BB03}" dt="2023-06-23T17:02:59.930" v="5" actId="1076"/>
      <pc:docMkLst>
        <pc:docMk/>
      </pc:docMkLst>
      <pc:sldChg chg="modSp">
        <pc:chgData name="Guest User" userId="S::urn:spo:anon#1bd46dc85065b3a84bba8f90f18a473f4284ea3c000fd744c1044ea392d066f1::" providerId="AD" clId="Web-{669903D2-E5DF-4CDD-A9E1-7537F664BB03}" dt="2023-06-23T17:02:59.930" v="5" actId="1076"/>
        <pc:sldMkLst>
          <pc:docMk/>
          <pc:sldMk cId="0" sldId="264"/>
        </pc:sldMkLst>
        <pc:spChg chg="mod">
          <ac:chgData name="Guest User" userId="S::urn:spo:anon#1bd46dc85065b3a84bba8f90f18a473f4284ea3c000fd744c1044ea392d066f1::" providerId="AD" clId="Web-{669903D2-E5DF-4CDD-A9E1-7537F664BB03}" dt="2023-06-23T17:02:59.930" v="5" actId="1076"/>
          <ac:spMkLst>
            <pc:docMk/>
            <pc:sldMk cId="0" sldId="264"/>
            <ac:spMk id="8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9/1/17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AF1ACC-2D0E-49E6-8665-AA9AC4F1F3DF}" type="slidenum">
              <a:rPr lang="en-US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9/1/17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77D3BA4-6F9C-42E5-871A-F1D86AB7E008}" type="slidenum">
              <a:rPr lang="en-US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sentialsql.com/what-is-a-relational-database-view/" TargetMode="External"/><Relationship Id="rId2" Type="http://schemas.openxmlformats.org/officeDocument/2006/relationships/hyperlink" Target="https://www.techonthenet.com/sql/views.php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youtube.com/watch?v=VQpmOmZO2mo" TargetMode="External"/><Relationship Id="rId4" Type="http://schemas.openxmlformats.org/officeDocument/2006/relationships/hyperlink" Target="https://www.youtube.com/watch?v=OP6zvaRdku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3886200"/>
            <a:ext cx="7772040" cy="917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 strike="noStrike">
                <a:solidFill>
                  <a:srgbClr val="000000"/>
                </a:solidFill>
                <a:latin typeface="Calibri"/>
              </a:rPr>
              <a:t>Note: Write the appropriate results for all the</a:t>
            </a:r>
            <a:r>
              <a:rPr lang="en-US" sz="2200" b="1" strike="noStrike">
                <a:solidFill>
                  <a:srgbClr val="000000"/>
                </a:solidFill>
                <a:latin typeface="Calibri"/>
              </a:rPr>
              <a:t> examples</a:t>
            </a:r>
            <a:r>
              <a:rPr lang="en-US" sz="2200" strike="noStrike">
                <a:solidFill>
                  <a:srgbClr val="000000"/>
                </a:solidFill>
                <a:latin typeface="Calibri"/>
              </a:rPr>
              <a:t> on the left hand side of the record</a:t>
            </a:r>
            <a:r>
              <a:rPr lang="en-US" sz="4400" strike="noStrike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7883" y="1458602"/>
            <a:ext cx="883908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AIM: V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iews, Synonyms and Sequences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8696" y="457380"/>
            <a:ext cx="8686440" cy="5943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FF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Create table </a:t>
            </a:r>
            <a:r>
              <a:rPr lang="en-US" sz="1400" b="1" strike="noStrike" err="1">
                <a:solidFill>
                  <a:srgbClr val="000000"/>
                </a:solidFill>
                <a:latin typeface="Calibri"/>
              </a:rPr>
              <a:t>Sailor_dup</a:t>
            </a: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 as (Select * from Sailors);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Create sequence </a:t>
            </a:r>
            <a:r>
              <a:rPr lang="en-US" sz="1400" b="1" strike="noStrike" err="1">
                <a:solidFill>
                  <a:srgbClr val="000000"/>
                </a:solidFill>
                <a:latin typeface="Calibri"/>
              </a:rPr>
              <a:t>sail_s</a:t>
            </a: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Select </a:t>
            </a:r>
            <a:r>
              <a:rPr lang="en-US" sz="1400" b="1" strike="noStrike" err="1">
                <a:solidFill>
                  <a:srgbClr val="000000"/>
                </a:solidFill>
                <a:latin typeface="Calibri"/>
              </a:rPr>
              <a:t>sail_s.nextval</a:t>
            </a: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 from dual;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Insert into </a:t>
            </a:r>
            <a:r>
              <a:rPr lang="en-US" sz="1400" b="1" strike="noStrike" err="1">
                <a:solidFill>
                  <a:srgbClr val="000000"/>
                </a:solidFill>
                <a:latin typeface="Calibri"/>
              </a:rPr>
              <a:t>Sailor_dup</a:t>
            </a: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400" b="1" strike="noStrike" err="1">
                <a:solidFill>
                  <a:srgbClr val="000000"/>
                </a:solidFill>
                <a:latin typeface="Calibri"/>
              </a:rPr>
              <a:t>sid,sname</a:t>
            </a: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) values (sail_s.</a:t>
            </a:r>
            <a:r>
              <a:rPr lang="en-US" sz="1400" b="1" strike="noStrike" err="1">
                <a:solidFill>
                  <a:srgbClr val="000000"/>
                </a:solidFill>
                <a:latin typeface="Calibri"/>
              </a:rPr>
              <a:t>nextval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’&amp;</a:t>
            </a:r>
            <a:r>
              <a:rPr lang="en-US" sz="1400" b="1" strike="noStrike" err="1">
                <a:solidFill>
                  <a:srgbClr val="000000"/>
                </a:solidFill>
                <a:latin typeface="Calibri"/>
              </a:rPr>
              <a:t>sname</a:t>
            </a:r>
            <a:r>
              <a:rPr lang="en-US" sz="1400" b="1" strike="noStrike">
                <a:solidFill>
                  <a:srgbClr val="000000"/>
                </a:solidFill>
                <a:latin typeface="Calibri"/>
              </a:rPr>
              <a:t>’);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04920" y="380880"/>
            <a:ext cx="8686440" cy="5943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 SQL DEFAULT Constraint on CREATE TABLE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F0"/>
                </a:solidFill>
                <a:latin typeface="Calibri"/>
              </a:rPr>
              <a:t>The following SQL creates a DEFAULT constraint on the "City" column when the "Persons“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F0"/>
                </a:solidFill>
                <a:latin typeface="Calibri"/>
              </a:rPr>
              <a:t>table is created:</a:t>
            </a:r>
            <a:endParaRPr/>
          </a:p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B0F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CREATE TABLE Persons
(
P_Id int NOT NULL,
LastName varchar(255) NOT NULL,
FirstName varchar(255),
Address varchar(255),
City varchar(255) DEFAULT ‘Hyderabad'
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F0"/>
                </a:solidFill>
                <a:latin typeface="Calibri"/>
              </a:rPr>
              <a:t>The DEFAULT constraint can also be used to insert system values, by using functions like GETDATE() or pseudo-columns like sysdate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CREATE TABLE Orders
(
O_Id int NOT NULL,
OrderNo int NOT NULL,
P_Id int,
OrderDate date DEFAULT SYSDATE NOT NULL
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0A3D-3647-42B1-AC9A-6696089C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Viva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EAB2E-9279-431B-A261-553FBE5EE69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3132" y="1252024"/>
            <a:ext cx="8229240" cy="4712317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Give the syntax for simple select.</a:t>
            </a:r>
          </a:p>
          <a:p>
            <a:pPr marL="342900" indent="-342900">
              <a:buAutoNum type="arabicParenR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the main purpose of view?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3) What are different wildcards available in oracle.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4) How do you search for a value in a database table when you don’t have the exact value to search for?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5) How to use LIKE operator.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6) What is the difference between WHERE and HAVING clauses of the SELECT statement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7) What are the different kinds of joins give syntaxes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8) What’s wrong in the following query?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subject_code,avg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(marks) from students where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(marks)&gt;75 group by 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subject_code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9) Explain order by clause.</a:t>
            </a:r>
          </a:p>
          <a:p>
            <a:pPr marL="0" indent="0"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10) Give the syntaxes for all the join operations. </a:t>
            </a:r>
            <a:endParaRPr lang="en-IN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3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" y="0"/>
            <a:ext cx="8229240" cy="1142640"/>
          </a:xfrm>
        </p:spPr>
        <p:txBody>
          <a:bodyPr/>
          <a:lstStyle/>
          <a:p>
            <a:pPr algn="ctr"/>
            <a:r>
              <a:rPr lang="en-US" sz="2800"/>
              <a:t>Text books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29064" y="872196"/>
            <a:ext cx="8475785" cy="45783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mbria" pitchFamily="18" charset="0"/>
              </a:rPr>
              <a:t>Abraham </a:t>
            </a:r>
            <a:r>
              <a:rPr lang="en-US" sz="2400" err="1">
                <a:latin typeface="Cambria" pitchFamily="18" charset="0"/>
              </a:rPr>
              <a:t>Silberschatz</a:t>
            </a:r>
            <a:r>
              <a:rPr lang="en-US" sz="2400">
                <a:latin typeface="Cambria" pitchFamily="18" charset="0"/>
              </a:rPr>
              <a:t>, Henry F </a:t>
            </a:r>
            <a:r>
              <a:rPr lang="en-US" sz="2400" err="1">
                <a:latin typeface="Cambria" pitchFamily="18" charset="0"/>
              </a:rPr>
              <a:t>Korth</a:t>
            </a:r>
            <a:r>
              <a:rPr lang="en-US" sz="2400">
                <a:latin typeface="Cambria" pitchFamily="18" charset="0"/>
              </a:rPr>
              <a:t>, S. </a:t>
            </a:r>
            <a:r>
              <a:rPr lang="en-US" sz="2400" err="1">
                <a:latin typeface="Cambria" pitchFamily="18" charset="0"/>
              </a:rPr>
              <a:t>Sudarshan</a:t>
            </a:r>
            <a:r>
              <a:rPr lang="en-US" sz="2400">
                <a:latin typeface="Cambria" pitchFamily="18" charset="0"/>
              </a:rPr>
              <a:t>, Database System Concepts, 6th Edition, McGraw-Hill International Edition, 2010.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err="1">
                <a:latin typeface="Cambria" pitchFamily="18" charset="0"/>
              </a:rPr>
              <a:t>Raghu</a:t>
            </a:r>
            <a:r>
              <a:rPr lang="en-US" sz="2400">
                <a:latin typeface="Cambria" pitchFamily="18" charset="0"/>
              </a:rPr>
              <a:t> </a:t>
            </a:r>
            <a:r>
              <a:rPr lang="en-US" sz="2400" err="1">
                <a:latin typeface="Cambria" pitchFamily="18" charset="0"/>
              </a:rPr>
              <a:t>Ramakrishnan</a:t>
            </a:r>
            <a:r>
              <a:rPr lang="en-US" sz="2400">
                <a:latin typeface="Cambria" pitchFamily="18" charset="0"/>
              </a:rPr>
              <a:t>, Johannes </a:t>
            </a:r>
            <a:r>
              <a:rPr lang="en-US" sz="2400" err="1">
                <a:latin typeface="Cambria" pitchFamily="18" charset="0"/>
              </a:rPr>
              <a:t>Gehrke</a:t>
            </a:r>
            <a:r>
              <a:rPr lang="en-US" sz="2400">
                <a:latin typeface="Cambria" pitchFamily="18" charset="0"/>
              </a:rPr>
              <a:t>, Database Management Systems, Third Edition, McGraw-Hill International Edition, 2003.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err="1">
                <a:latin typeface="Cambria" pitchFamily="18" charset="0"/>
              </a:rPr>
              <a:t>Elmasri</a:t>
            </a:r>
            <a:r>
              <a:rPr lang="en-US" sz="2400">
                <a:latin typeface="Cambria" pitchFamily="18" charset="0"/>
              </a:rPr>
              <a:t>, </a:t>
            </a:r>
            <a:r>
              <a:rPr lang="en-US" sz="2400" err="1">
                <a:latin typeface="Cambria" pitchFamily="18" charset="0"/>
              </a:rPr>
              <a:t>Navathe</a:t>
            </a:r>
            <a:r>
              <a:rPr lang="en-US" sz="2400">
                <a:latin typeface="Cambria" pitchFamily="18" charset="0"/>
              </a:rPr>
              <a:t>, </a:t>
            </a:r>
            <a:r>
              <a:rPr lang="en-US" sz="2400" err="1">
                <a:latin typeface="Cambria" pitchFamily="18" charset="0"/>
              </a:rPr>
              <a:t>Somayajulu</a:t>
            </a:r>
            <a:r>
              <a:rPr lang="en-US" sz="2400">
                <a:latin typeface="Cambria" pitchFamily="18" charset="0"/>
              </a:rPr>
              <a:t> and Gupta, Fundamentals of Database System, 6 </a:t>
            </a:r>
            <a:r>
              <a:rPr lang="en-US" sz="2400" err="1">
                <a:latin typeface="Cambria" pitchFamily="18" charset="0"/>
              </a:rPr>
              <a:t>th</a:t>
            </a:r>
            <a:r>
              <a:rPr lang="en-US" sz="2400">
                <a:latin typeface="Cambria" pitchFamily="18" charset="0"/>
              </a:rPr>
              <a:t> Edition, Pearson Education, 2011.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err="1">
                <a:latin typeface="Cambria" pitchFamily="18" charset="0"/>
              </a:rPr>
              <a:t>Patric</a:t>
            </a:r>
            <a:r>
              <a:rPr lang="en-US" sz="2400">
                <a:latin typeface="Cambria" pitchFamily="18" charset="0"/>
              </a:rPr>
              <a:t> O’Neil, Elizabeth O’Neil, Database-principles, programming, </a:t>
            </a:r>
            <a:r>
              <a:rPr lang="en-US" sz="2400" err="1">
                <a:latin typeface="Cambria" pitchFamily="18" charset="0"/>
              </a:rPr>
              <a:t>andperformance,Morgan</a:t>
            </a:r>
            <a:r>
              <a:rPr lang="en-US" sz="2400">
                <a:latin typeface="Cambria" pitchFamily="18" charset="0"/>
              </a:rPr>
              <a:t> Kaufmann Publishers, 2001.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677E-2E62-43A2-B9D1-3EACED2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74C21-D36C-4DA6-878F-56B04082910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5083" y="2630658"/>
            <a:ext cx="8728643" cy="1417320"/>
          </a:xfrm>
        </p:spPr>
        <p:txBody>
          <a:bodyPr/>
          <a:lstStyle/>
          <a:p>
            <a:pPr marL="514350" indent="-514350"/>
            <a:r>
              <a:rPr lang="en-IN" sz="2400" b="1"/>
              <a:t>Text References:</a:t>
            </a:r>
            <a:endParaRPr lang="en-IN" sz="2400" b="1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>
                <a:hlinkClick r:id="rId2"/>
              </a:rPr>
              <a:t>https://www.techonthenet.com/sql/views.php</a:t>
            </a:r>
            <a:endParaRPr lang="en-IN" sz="2400"/>
          </a:p>
          <a:p>
            <a:pPr marL="514350" indent="-514350">
              <a:buFont typeface="+mj-lt"/>
              <a:buAutoNum type="arabicPeriod"/>
            </a:pPr>
            <a:r>
              <a:rPr lang="en-IN" sz="2400">
                <a:hlinkClick r:id="rId3"/>
              </a:rPr>
              <a:t>https://www.essentialsql.com/what-is-a-relational-database-view/</a:t>
            </a:r>
            <a:endParaRPr lang="en-IN" sz="2400"/>
          </a:p>
          <a:p>
            <a:pPr marL="514350" indent="-514350"/>
            <a:r>
              <a:rPr lang="en-IN" sz="2400" b="1"/>
              <a:t>Video Links:</a:t>
            </a:r>
            <a:endParaRPr lang="en-IN" sz="2400"/>
          </a:p>
          <a:p>
            <a:pPr marL="514350" indent="-514350">
              <a:buFont typeface="+mj-lt"/>
              <a:buAutoNum type="arabicPeriod"/>
            </a:pPr>
            <a:r>
              <a:rPr lang="en-IN" sz="2400">
                <a:hlinkClick r:id="rId4"/>
              </a:rPr>
              <a:t>https://www.youtube.com/watch?v=OP6zvaRdkuw</a:t>
            </a:r>
            <a:endParaRPr lang="en-IN" sz="2400"/>
          </a:p>
          <a:p>
            <a:pPr marL="514350" indent="-514350">
              <a:buFont typeface="+mj-lt"/>
              <a:buAutoNum type="arabicPeriod"/>
            </a:pPr>
            <a:r>
              <a:rPr lang="en-IN" sz="2400">
                <a:hlinkClick r:id="rId5"/>
              </a:rPr>
              <a:t>https://www.youtube.com/watch?v=VQpmOmZO2mo</a:t>
            </a:r>
            <a:endParaRPr lang="en-IN" sz="2400"/>
          </a:p>
          <a:p>
            <a:pPr marL="514350" indent="-514350">
              <a:buFont typeface="+mj-lt"/>
              <a:buAutoNum type="arabicPeriod"/>
            </a:pPr>
            <a:r>
              <a:rPr lang="en-IN" sz="2400"/>
              <a:t>https://www.youtube.com/watch?v=t3ShG2Lhhtg</a:t>
            </a:r>
          </a:p>
        </p:txBody>
      </p:sp>
    </p:spTree>
    <p:extLst>
      <p:ext uri="{BB962C8B-B14F-4D97-AF65-F5344CB8AC3E}">
        <p14:creationId xmlns:p14="http://schemas.microsoft.com/office/powerpoint/2010/main" val="316602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64234" y="182880"/>
            <a:ext cx="8348815" cy="4676787"/>
          </a:xfrm>
        </p:spPr>
        <p:txBody>
          <a:bodyPr/>
          <a:lstStyle/>
          <a:p>
            <a:pPr algn="ctr">
              <a:buNone/>
            </a:pPr>
            <a:r>
              <a:rPr lang="en-US" sz="2800" b="1"/>
              <a:t>Software Used</a:t>
            </a:r>
          </a:p>
          <a:p>
            <a:pPr algn="ctr">
              <a:buNone/>
            </a:pPr>
            <a:endParaRPr lang="en-US" sz="2800" b="1"/>
          </a:p>
          <a:p>
            <a:r>
              <a:rPr lang="en-US" sz="2800" b="1"/>
              <a:t>Server: </a:t>
            </a:r>
            <a:r>
              <a:rPr lang="en-US" sz="2800"/>
              <a:t>Oracle Database 11g Enterprise Edition Release 11.2.0.1.0 - 64bit Production With the Partitioning, OLAP, Data Mining and Real Application Testing options</a:t>
            </a:r>
          </a:p>
          <a:p>
            <a:r>
              <a:rPr lang="en-US" sz="2800" b="1"/>
              <a:t>Client : </a:t>
            </a:r>
            <a:r>
              <a:rPr lang="en-US" sz="2800"/>
              <a:t>SQL*Plus: Release 9.0.1.3.0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27627" y="145725"/>
            <a:ext cx="8686440" cy="6331226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1440" tIns="45720" rIns="91440" bIns="45720" anchor="t"/>
          <a:lstStyle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FF0000"/>
                </a:solidFill>
                <a:latin typeface="Calibri"/>
              </a:rPr>
              <a:t>VIEWS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A view is a logical table based on a database table or another view. It doesn’t contain any data but it is like a window through which data from table can be viewed or changed.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CREATE [FORCE/NO FORCE] VIEW 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view_name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AS &lt;sub-query&gt;</a:t>
            </a:r>
            <a:endParaRPr/>
          </a:p>
          <a:p>
            <a:endParaRPr lang="en-US">
              <a:solidFill>
                <a:srgbClr val="0070C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[WITH CHECK OPTION]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[WITH READ ONLY];</a:t>
            </a:r>
            <a:endParaRPr/>
          </a:p>
          <a:p>
            <a:r>
              <a:rPr lang="en-US" strike="noStrike">
                <a:solidFill>
                  <a:srgbClr val="FF0000"/>
                </a:solidFill>
                <a:latin typeface="Calibri"/>
              </a:rPr>
              <a:t>Examples:</a:t>
            </a:r>
            <a:r>
              <a:rPr lang="en-US">
                <a:solidFill>
                  <a:srgbClr val="FF0000"/>
                </a:solidFill>
                <a:latin typeface="Calibri"/>
              </a:rPr>
              <a:t>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CREATE VIEW sail AS SELECT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sid,sname,rating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FROM sailors;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) 	SELECT * FROM sail;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Calibri"/>
              </a:rPr>
              <a:t>	ii)</a:t>
            </a:r>
            <a:r>
              <a:rPr lang="en-US">
                <a:solidFill>
                  <a:srgbClr val="000000"/>
                </a:solidFill>
                <a:latin typeface="Calibri"/>
              </a:rPr>
              <a:t>  	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INSERT INTO sail VALUES (100,’John’,8);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     	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SELECT * FROM sail;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     	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SELECT * FROM sailors;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 iii) 	UPDATE sail SET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sname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=‘Jack’ WHERE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sid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=100;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	SELECT * FROM sail;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	SELECT * FROM sailors;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iv)	DELETE FROM sail WHERE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sid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=100;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	SELECT * FROM sail;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SELECT * FROM sailors;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	v)	DROP VIEW sail;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04920" y="457200"/>
            <a:ext cx="8686440" cy="5943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2. CREATE VIEW sail AS SELECT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sid,sname,rating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FROM sailors WHERE rating=7;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)	SELECT * FROM sail;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ii)	INSERT INTO sail VALUES (100,’John’,7);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Calibri"/>
              </a:rPr>
              <a:t>	iii) 	 INSERT INTO sail VALUES (100,’Jack’,9);</a:t>
            </a: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   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iv) 	 SELECT * FROM sail;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       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v)</a:t>
            </a:r>
            <a:r>
              <a:rPr lang="en-US">
                <a:solidFill>
                  <a:srgbClr val="000000"/>
                </a:solidFill>
                <a:latin typeface="Calibri"/>
              </a:rPr>
              <a:t>      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DROP VIEW sail;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WITH CHECK OPTION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n-US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lang="en-US">
                <a:solidFill>
                  <a:srgbClr val="000000"/>
                </a:solidFill>
                <a:latin typeface="Calibri"/>
              </a:rPr>
              <a:t>select * from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04920" y="457200"/>
            <a:ext cx="8686440" cy="5943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WITH READ ONLY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3. CREATE VIEW sail AS SELECT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sid,sname,rating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FROM sailors WITH READ ONLY;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)	SELECT * FROM sail;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ii)	INSERT INTO sail VALUES (100,’John’,7); //can not perform insert since it is read only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	iii) 	 UPDATE sail SET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sname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=‘Jack’ WHERE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sid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=22; // can not perform update since it is read only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   iv) 	 DROP VIEW sail;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FORCE VIEW EXAMPLE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4. CREATE VIEW EMP AS SELECT id, name FROM employees;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CREATE FORCE VIEW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emp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AS SELECT id, name FROM employees;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Warning: View created with compilation errors.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) SELECT * FROM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emp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  ii)  CREATE TABLE employees (id number, name varchar2(20));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  iii) SELECT * FROM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emp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  iv) INSERT INTO </a:t>
            </a:r>
            <a:r>
              <a:rPr lang="en-US" strike="noStrike" err="1">
                <a:solidFill>
                  <a:srgbClr val="000000"/>
                </a:solidFill>
                <a:latin typeface="Calibri"/>
              </a:rPr>
              <a:t>emp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values (1,’John’);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   v) SELECT * FROM employees;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04920" y="457200"/>
            <a:ext cx="8686440" cy="5943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COMPLEX VIEW: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0000"/>
                </a:solidFill>
                <a:latin typeface="Calibri"/>
              </a:rPr>
              <a:t> Example: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1. 	CREATE VIEW </a:t>
            </a:r>
            <a:r>
              <a:rPr lang="en-US" sz="2000" strike="noStrike" err="1">
                <a:solidFill>
                  <a:srgbClr val="000000"/>
                </a:solidFill>
                <a:latin typeface="Calibri"/>
              </a:rPr>
              <a:t>Reds_Reservations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	AS SELECT </a:t>
            </a:r>
            <a:r>
              <a:rPr lang="en-US" sz="2000" strike="noStrike" err="1">
                <a:solidFill>
                  <a:srgbClr val="000000"/>
                </a:solidFill>
                <a:latin typeface="Calibri"/>
              </a:rPr>
              <a:t>B.bid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, COUNT (*) AS </a:t>
            </a:r>
            <a:r>
              <a:rPr lang="en-US" sz="2000" strike="noStrike" err="1">
                <a:solidFill>
                  <a:srgbClr val="000000"/>
                </a:solidFill>
                <a:latin typeface="Calibri"/>
              </a:rPr>
              <a:t>count_red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	       FROM Boats B, Reserves R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       WHERE </a:t>
            </a:r>
            <a:r>
              <a:rPr lang="en-US" sz="2000" strike="noStrike" err="1">
                <a:solidFill>
                  <a:srgbClr val="000000"/>
                </a:solidFill>
                <a:latin typeface="Calibri"/>
              </a:rPr>
              <a:t>R.bid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000" strike="noStrike" err="1">
                <a:solidFill>
                  <a:srgbClr val="000000"/>
                </a:solidFill>
                <a:latin typeface="Calibri"/>
              </a:rPr>
              <a:t>B.bid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000" strike="noStrike" err="1">
                <a:solidFill>
                  <a:srgbClr val="000000"/>
                </a:solidFill>
                <a:latin typeface="Calibri"/>
              </a:rPr>
              <a:t>B.color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=‘red’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        GROUP BY B.bid;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	SELECT * FROM </a:t>
            </a:r>
            <a:r>
              <a:rPr lang="en-US" sz="2000" strike="noStrike" err="1">
                <a:solidFill>
                  <a:srgbClr val="000000"/>
                </a:solidFill>
                <a:latin typeface="Calibri"/>
              </a:rPr>
              <a:t>Reds_Reservations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;</a:t>
            </a:r>
            <a:endParaRPr lang="en-US" sz="2000"/>
          </a:p>
          <a:p>
            <a:pPr>
              <a:lnSpc>
                <a:spcPct val="100000"/>
              </a:lnSpc>
            </a:pPr>
            <a:endParaRPr lang="en-US" sz="2000" strike="noStrike">
              <a:solidFill>
                <a:srgbClr val="0070C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In SQL, a view is said to be updatable, if the following conditions are all satisfied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by the query defining the view: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The ‘FROM’ clause has only one database relation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The ‘SELECT’ clause contains only columns of the relation, and does not have any expressions, aggregates, or distinct specifications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Any column not listed in the SELECT clause can be set to NULL (i.e. No PRIMARY KEY or NOT NULL constraints on that column)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000" strike="noStrike">
                <a:solidFill>
                  <a:srgbClr val="0070C0"/>
                </a:solidFill>
                <a:latin typeface="Calibri"/>
              </a:rPr>
              <a:t>The query does not have a GROUP BY or HAVING clauses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97564" y="477078"/>
            <a:ext cx="8593795" cy="592336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 u="sng" strike="noStrike">
                <a:solidFill>
                  <a:srgbClr val="FF0000"/>
                </a:solidFill>
                <a:latin typeface="Calibri"/>
              </a:rPr>
              <a:t>SYNONYM</a:t>
            </a:r>
            <a:r>
              <a:rPr lang="en-US" strike="noStrike">
                <a:solidFill>
                  <a:srgbClr val="FF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An alias for any object . Only creates a pointer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Public (any user can access) – can be created only by a DBA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Private (owner can only access)</a:t>
            </a:r>
            <a:r>
              <a:rPr lang="en-US" b="1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– default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FF0000"/>
                </a:solidFill>
                <a:latin typeface="Calibri"/>
              </a:rPr>
              <a:t>Syntax</a:t>
            </a:r>
            <a:r>
              <a:rPr lang="en-US" strike="noStrike">
                <a:solidFill>
                  <a:srgbClr val="FF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CREATE [PUBLIC] SYNONYM 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synonym_name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FOR &lt;</a:t>
            </a:r>
            <a:r>
              <a:rPr lang="en-US" strike="noStrike" err="1">
                <a:solidFill>
                  <a:srgbClr val="0070C0"/>
                </a:solidFill>
                <a:latin typeface="Calibri"/>
              </a:rPr>
              <a:t>object_name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&gt;;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Examples: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Create synonym S for Sailors;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Create synonym R for Reserves;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u="sng" strike="noStrike">
                <a:solidFill>
                  <a:srgbClr val="0070C0"/>
                </a:solidFill>
                <a:latin typeface="Calibri"/>
              </a:rPr>
              <a:t>Note: 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 When the actual object is deleted, synonym identifier remains but contains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no structure, if the object with the same name is created then this synonym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identifier is mapped to the object.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04920" y="467139"/>
            <a:ext cx="8686440" cy="5943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 u="sng" strike="noStrike">
                <a:solidFill>
                  <a:srgbClr val="FF0000"/>
                </a:solidFill>
                <a:latin typeface="Calibri"/>
              </a:rPr>
              <a:t>SEQUENCE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A sequence is a database object that generates unique numbers, mostly used for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primary key values. One can select the NEXTVAL and CURRVAL from a sequence.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Selecting the NEXTVAL will automatically increment the sequence.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FF0000"/>
                </a:solidFill>
                <a:latin typeface="Calibri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CREATE SEQUENCE &lt;sequence_name&gt;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[increment by &lt;n1&gt;]                                      	/*    default n1=1                 */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[start with &lt;n2&gt;]                                            	/*    default n2=1                 */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[maxvalue &lt;n3&gt;|nomaxvalue]		 /*     default   nomaxvalue  */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[minvalue &lt;n4&gt;|nominvalue]		 /*     default n4=1                */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[cycle/nocycle]  			 /*     default nocycle           */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[cache &lt;n&gt;|nocache];			 /*     default n=20               */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04920" y="457200"/>
            <a:ext cx="8686440" cy="5943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 Alter Sequence: Everything can be altered except the start value: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ALTER SEQUENCE &lt;sequence_name&gt;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[increment by &lt;n1&gt;]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[maxvalue &lt;n3&gt;|nomaxvalue]		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[minvalue &lt;n4&gt;|nominvalue]		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[cycle/nocycle]  			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[cache &lt;n&gt;|nocache];	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Note: Nextval and Currval pseudo column will help to read values from a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sequence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Syntax:  </a:t>
            </a:r>
            <a:r>
              <a:rPr lang="en-US" strike="noStrike">
                <a:solidFill>
                  <a:srgbClr val="0070C0"/>
                </a:solidFill>
                <a:latin typeface="Calibri"/>
              </a:rPr>
              <a:t>&lt;sequence_name&gt;.nextval, 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               &lt;sequence_name&gt;.currval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70C0"/>
                </a:solidFill>
                <a:latin typeface="Calibri"/>
              </a:rPr>
              <a:t>These pseudo columns can be used with either Select, insert or update.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260BF8E5C9F4EBAE1D2697AF6B8CD" ma:contentTypeVersion="4" ma:contentTypeDescription="Create a new document." ma:contentTypeScope="" ma:versionID="4d13db2ee323923c5a9f3838b9bb9b5d">
  <xsd:schema xmlns:xsd="http://www.w3.org/2001/XMLSchema" xmlns:xs="http://www.w3.org/2001/XMLSchema" xmlns:p="http://schemas.microsoft.com/office/2006/metadata/properties" xmlns:ns2="1de62610-0a98-4f32-aa94-c183e89d775e" targetNamespace="http://schemas.microsoft.com/office/2006/metadata/properties" ma:root="true" ma:fieldsID="53d804508ebcffe636010693cc38eacf" ns2:_="">
    <xsd:import namespace="1de62610-0a98-4f32-aa94-c183e89d77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62610-0a98-4f32-aa94-c183e89d7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649F37-E9AA-4D7E-ABED-822759EAE8C8}">
  <ds:schemaRefs>
    <ds:schemaRef ds:uri="1de62610-0a98-4f32-aa94-c183e89d77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DBB526-3E1A-4F1F-90CA-F69928AFD3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1A1CA-9722-49EC-9F70-25A1AA537E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Viva Questions</vt:lpstr>
      <vt:lpstr>Text books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</dc:creator>
  <cp:revision>1</cp:revision>
  <dcterms:modified xsi:type="dcterms:W3CDTF">2023-07-02T19:10:21Z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0x01010077E260BF8E5C9F4EBAE1D2697AF6B8CD</vt:lpwstr>
  </property>
</Properties>
</file>